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70" r:id="rId3"/>
    <p:sldId id="298" r:id="rId4"/>
    <p:sldId id="271" r:id="rId5"/>
    <p:sldId id="313" r:id="rId6"/>
    <p:sldId id="295" r:id="rId7"/>
    <p:sldId id="312" r:id="rId8"/>
    <p:sldId id="272" r:id="rId9"/>
    <p:sldId id="277" r:id="rId10"/>
    <p:sldId id="276" r:id="rId11"/>
    <p:sldId id="311" r:id="rId12"/>
    <p:sldId id="308" r:id="rId13"/>
    <p:sldId id="314" r:id="rId14"/>
    <p:sldId id="278" r:id="rId15"/>
    <p:sldId id="279" r:id="rId16"/>
    <p:sldId id="280" r:id="rId17"/>
    <p:sldId id="291" r:id="rId18"/>
    <p:sldId id="300" r:id="rId19"/>
    <p:sldId id="292" r:id="rId20"/>
    <p:sldId id="282" r:id="rId21"/>
    <p:sldId id="293" r:id="rId22"/>
    <p:sldId id="285" r:id="rId23"/>
    <p:sldId id="294" r:id="rId24"/>
    <p:sldId id="284" r:id="rId25"/>
    <p:sldId id="288" r:id="rId26"/>
    <p:sldId id="302" r:id="rId27"/>
    <p:sldId id="303" r:id="rId28"/>
    <p:sldId id="304" r:id="rId29"/>
    <p:sldId id="305" r:id="rId30"/>
    <p:sldId id="315" r:id="rId31"/>
    <p:sldId id="301" r:id="rId32"/>
    <p:sldId id="307" r:id="rId33"/>
    <p:sldId id="310" r:id="rId34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ynolds, Adele (New Economy)" initials="RA(E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609AE18A-2D3C-43E1-9424-9D05D8F9A93A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981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98369D12-3547-491E-8B68-5AFDF2A96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49533128-3B3A-467B-BC70-C050E97DB7C1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DF1E7712-C4E4-4075-BAD3-4167914A7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88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783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113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59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31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Provide Excellent Learning Facilities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to support GM Work and Skills priorities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including high growth and high employment sectors critical to GM growth.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Demonstrate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impact and benefits of the educational and economic case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Deliver value for money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positive return on investment in terms of net present value compared to ‘do nothing’, appropriate building costs, savings and efficiencies.</a:t>
            </a:r>
          </a:p>
          <a:p>
            <a:pPr lvl="0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Deliver significant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improvement to the condition of the FE estate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Demonstrable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evidence of need/demand in sector and location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chosen including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market gaps and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potential impact on other existing facilities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Where possible, demonstrate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effective employer engagement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with named and confirmed employers. Proposals that demonstrate joint investment with employers or substantial employer sponsorship will score highly.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Demonstrate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innovative approaches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including ‘live learning environments’ to facilitate entry to, and up-skilling of the workforce.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Collaborative and partnership proposals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between providers or between providers and employers will be encouraged and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prioritised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particularly removing duplication, driving value for money for costly equipment and ensuring niche training is available.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711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654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64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98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446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257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961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36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916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87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041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Strategic, Financial and Deliverability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47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Strategic, Financial and Deliverability</a:t>
            </a:r>
          </a:p>
          <a:p>
            <a:pPr defTabSz="915772">
              <a:defRPr/>
            </a:pP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lvl="0"/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Accompanying documentation required for Full Business case</a:t>
            </a:r>
          </a:p>
          <a:p>
            <a:pPr lvl="0"/>
            <a:r>
              <a:rPr lang="en-GB" b="1" dirty="0" smtClean="0"/>
              <a:t>Minutes confirming governing body approval for the project  </a:t>
            </a:r>
            <a:endParaRPr lang="en-US" sz="1400" dirty="0"/>
          </a:p>
          <a:p>
            <a:pPr lvl="0"/>
            <a:r>
              <a:rPr lang="en-GB" b="1" dirty="0" smtClean="0"/>
              <a:t>Investment Appraisal for proposed project (latest version in Excel format)</a:t>
            </a:r>
            <a:endParaRPr lang="en-US" sz="1400" dirty="0"/>
          </a:p>
          <a:p>
            <a:pPr lvl="0"/>
            <a:r>
              <a:rPr lang="en-GB" b="1" dirty="0" smtClean="0"/>
              <a:t>Investment Appraisal for base case (latest version in Excel format)</a:t>
            </a:r>
            <a:endParaRPr lang="en-US" sz="1400" dirty="0"/>
          </a:p>
          <a:p>
            <a:pPr lvl="0"/>
            <a:r>
              <a:rPr lang="en-GB" b="1" dirty="0" smtClean="0"/>
              <a:t>Completed building cost breakdown analysis form</a:t>
            </a:r>
            <a:endParaRPr lang="en-US" sz="1400" dirty="0"/>
          </a:p>
          <a:p>
            <a:pPr lvl="0"/>
            <a:r>
              <a:rPr lang="en-GB" b="1" dirty="0" smtClean="0"/>
              <a:t>Planned expenditure profile</a:t>
            </a:r>
            <a:endParaRPr lang="en-US" sz="1400" dirty="0"/>
          </a:p>
          <a:p>
            <a:pPr lvl="0"/>
            <a:r>
              <a:rPr lang="en-GB" b="1" dirty="0" smtClean="0"/>
              <a:t>Sketch plans and elevations (to the equivalent of at least RIBA Stage C)</a:t>
            </a:r>
            <a:endParaRPr lang="en-US" sz="1400" dirty="0"/>
          </a:p>
          <a:p>
            <a:pPr lvl="0"/>
            <a:r>
              <a:rPr lang="en-GB" b="1" dirty="0" smtClean="0"/>
              <a:t>A detailed flow chart (for example a Gantt chart) setting out the project programme</a:t>
            </a:r>
            <a:endParaRPr lang="en-US" sz="1400" dirty="0"/>
          </a:p>
          <a:p>
            <a:pPr lvl="0"/>
            <a:r>
              <a:rPr lang="en-GB" b="1" dirty="0" smtClean="0"/>
              <a:t>A risk-management plan Financial plan and commentary (latest version of financial plan in Excel format)</a:t>
            </a:r>
            <a:endParaRPr lang="en-US" sz="1400" dirty="0"/>
          </a:p>
          <a:p>
            <a:pPr lvl="0"/>
            <a:r>
              <a:rPr lang="en-GB" b="1" dirty="0" smtClean="0"/>
              <a:t>Supporting evidence for any third-party project funding</a:t>
            </a:r>
            <a:endParaRPr lang="en-US" sz="1400" dirty="0"/>
          </a:p>
          <a:p>
            <a:pPr lvl="0"/>
            <a:r>
              <a:rPr lang="en-GB" b="1" dirty="0" smtClean="0"/>
              <a:t>Supporting valuation for any property acquisition/disposal, with heads of terms provided where appropriate</a:t>
            </a:r>
            <a:endParaRPr lang="en-US" sz="1400" dirty="0"/>
          </a:p>
          <a:p>
            <a:pPr lvl="0"/>
            <a:r>
              <a:rPr lang="en-GB" b="1" dirty="0" smtClean="0"/>
              <a:t>Adopted estate strategy </a:t>
            </a:r>
            <a:endParaRPr lang="en-US" sz="1400" dirty="0"/>
          </a:p>
          <a:p>
            <a:pPr defTabSz="915772">
              <a:defRPr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29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Strategic, Financial and Deliverability</a:t>
            </a:r>
          </a:p>
          <a:p>
            <a:pPr defTabSz="915772">
              <a:defRPr/>
            </a:pP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lvl="0"/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Accompanying documentation required for Full Business case</a:t>
            </a:r>
          </a:p>
          <a:p>
            <a:pPr lvl="0"/>
            <a:r>
              <a:rPr lang="en-GB" b="1" dirty="0" smtClean="0"/>
              <a:t>Minutes confirming governing body approval for the project  </a:t>
            </a:r>
            <a:endParaRPr lang="en-US" sz="1400" dirty="0"/>
          </a:p>
          <a:p>
            <a:pPr lvl="0"/>
            <a:r>
              <a:rPr lang="en-GB" b="1" dirty="0" smtClean="0"/>
              <a:t>Investment Appraisal for proposed project (latest version in Excel format)</a:t>
            </a:r>
            <a:endParaRPr lang="en-US" sz="1400" dirty="0"/>
          </a:p>
          <a:p>
            <a:pPr lvl="0"/>
            <a:r>
              <a:rPr lang="en-GB" b="1" dirty="0" smtClean="0"/>
              <a:t>Investment Appraisal for base case (latest version in Excel format)</a:t>
            </a:r>
            <a:endParaRPr lang="en-US" sz="1400" dirty="0"/>
          </a:p>
          <a:p>
            <a:pPr lvl="0"/>
            <a:r>
              <a:rPr lang="en-GB" b="1" dirty="0" smtClean="0"/>
              <a:t>Completed building cost breakdown analysis form</a:t>
            </a:r>
            <a:endParaRPr lang="en-US" sz="1400" dirty="0"/>
          </a:p>
          <a:p>
            <a:pPr lvl="0"/>
            <a:r>
              <a:rPr lang="en-GB" b="1" dirty="0" smtClean="0"/>
              <a:t>Planned expenditure profile</a:t>
            </a:r>
            <a:endParaRPr lang="en-US" sz="1400" dirty="0"/>
          </a:p>
          <a:p>
            <a:pPr lvl="0"/>
            <a:r>
              <a:rPr lang="en-GB" b="1" dirty="0" smtClean="0"/>
              <a:t>Sketch plans and elevations (to the equivalent of at least RIBA Stage C)</a:t>
            </a:r>
            <a:endParaRPr lang="en-US" sz="1400" dirty="0"/>
          </a:p>
          <a:p>
            <a:pPr lvl="0"/>
            <a:r>
              <a:rPr lang="en-GB" b="1" dirty="0" smtClean="0"/>
              <a:t>A detailed flow chart (for example a Gantt chart) setting out the project programme</a:t>
            </a:r>
            <a:endParaRPr lang="en-US" sz="1400" dirty="0"/>
          </a:p>
          <a:p>
            <a:pPr lvl="0"/>
            <a:r>
              <a:rPr lang="en-GB" b="1" dirty="0" smtClean="0"/>
              <a:t>A risk-management plan Financial plan and commentary (latest version of financial plan in Excel format)</a:t>
            </a:r>
            <a:endParaRPr lang="en-US" sz="1400" dirty="0"/>
          </a:p>
          <a:p>
            <a:pPr lvl="0"/>
            <a:r>
              <a:rPr lang="en-GB" b="1" dirty="0" smtClean="0"/>
              <a:t>Supporting evidence for any third-party project funding</a:t>
            </a:r>
            <a:endParaRPr lang="en-US" sz="1400" dirty="0"/>
          </a:p>
          <a:p>
            <a:pPr lvl="0"/>
            <a:r>
              <a:rPr lang="en-GB" b="1" dirty="0" smtClean="0"/>
              <a:t>Supporting valuation for any property acquisition/disposal, with heads of terms provided where appropriate</a:t>
            </a:r>
            <a:endParaRPr lang="en-US" sz="1400" dirty="0"/>
          </a:p>
          <a:p>
            <a:pPr lvl="0"/>
            <a:r>
              <a:rPr lang="en-GB" b="1" dirty="0" smtClean="0"/>
              <a:t>Adopted estate strategy </a:t>
            </a:r>
            <a:endParaRPr lang="en-US" sz="1400" dirty="0"/>
          </a:p>
          <a:p>
            <a:pPr defTabSz="915772">
              <a:defRPr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883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499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/>
              <a:t>https://www.greatermanchester-ca.gov.uk/info/20003/skills_employment_and_apprenticeships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053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233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40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25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E8C99-3F8F-45D4-B062-19D14C75F9E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653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71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138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F44A55-550B-4963-9095-E1FC5B63905A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0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MSkillsCapital@greatermanchester-ca.gov.uk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060848"/>
            <a:ext cx="8172400" cy="1828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 Manchester </a:t>
            </a:r>
            <a:b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 Capital 2017-20</a:t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Launch  </a:t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September 2017</a:t>
            </a:r>
            <a:endParaRPr lang="en-US" alt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8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Part 2</a:t>
            </a:r>
            <a:b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GB" sz="4000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 Commissioning Process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1371600" lvl="3" indent="0">
              <a:buNone/>
            </a:pPr>
            <a:endParaRPr lang="en-GB" dirty="0" smtClean="0"/>
          </a:p>
          <a:p>
            <a:pPr marL="0" indent="0" algn="ctr">
              <a:lnSpc>
                <a:spcPct val="107000"/>
              </a:lnSpc>
              <a:buNone/>
            </a:pP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 Ruff Specialist Skills Adviser to </a:t>
            </a:r>
          </a:p>
          <a:p>
            <a:pPr marL="0" indent="0" algn="ctr">
              <a:lnSpc>
                <a:spcPct val="107000"/>
              </a:lnSpc>
              <a:buNone/>
            </a:pPr>
            <a:r>
              <a:rPr lang="en-GB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GM Combined Authority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9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 Commissioning Process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Builds on (E)SFA  process</a:t>
            </a:r>
          </a:p>
          <a:p>
            <a:pPr lvl="2"/>
            <a:r>
              <a:rPr lang="en-GB" dirty="0" smtClean="0"/>
              <a:t>Similar application forms</a:t>
            </a:r>
          </a:p>
          <a:p>
            <a:pPr lvl="2"/>
            <a:r>
              <a:rPr lang="en-GB" dirty="0" smtClean="0"/>
              <a:t>Investment and financial cost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Variations</a:t>
            </a:r>
          </a:p>
          <a:p>
            <a:pPr lvl="2"/>
            <a:r>
              <a:rPr lang="en-GB" dirty="0" smtClean="0"/>
              <a:t>Now integrated within GMCA Local Growth process</a:t>
            </a:r>
          </a:p>
          <a:p>
            <a:pPr lvl="2"/>
            <a:r>
              <a:rPr lang="en-GB" dirty="0" smtClean="0"/>
              <a:t>Greater emphasis and weighting on </a:t>
            </a:r>
          </a:p>
          <a:p>
            <a:pPr lvl="3"/>
            <a:r>
              <a:rPr lang="en-GB" dirty="0" smtClean="0"/>
              <a:t>Strategic fit including collaboration</a:t>
            </a:r>
          </a:p>
          <a:p>
            <a:pPr lvl="3"/>
            <a:r>
              <a:rPr lang="en-GB" dirty="0" smtClean="0"/>
              <a:t>Options analysis</a:t>
            </a:r>
          </a:p>
          <a:p>
            <a:pPr lvl="3"/>
            <a:endParaRPr lang="en-GB" dirty="0" smtClean="0"/>
          </a:p>
          <a:p>
            <a:pPr marL="0" indent="0" algn="ctr">
              <a:lnSpc>
                <a:spcPct val="107000"/>
              </a:lnSpc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0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9912"/>
          </a:xfrm>
        </p:spPr>
        <p:txBody>
          <a:bodyPr>
            <a:normAutofit fontScale="90000"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Eligibility</a:t>
            </a:r>
            <a:b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1"/>
            <a:r>
              <a:rPr lang="en-GB" sz="2400" dirty="0"/>
              <a:t>Further Education Colleges or other approved training organisations that are on the Register of Training Organisations and who hold a prime contract or have access to funding from the Education and Skills Funding Agency or Apprenticeship Levy to deliver education and training for 2017/18 and/or who are expecting to hold a contract in 2018/19.</a:t>
            </a:r>
          </a:p>
          <a:p>
            <a:pPr marL="457200" lvl="1" indent="0">
              <a:buNone/>
            </a:pPr>
            <a:endParaRPr lang="en-GB" sz="2400" dirty="0" smtClean="0"/>
          </a:p>
          <a:p>
            <a:pPr lvl="1"/>
            <a:r>
              <a:rPr lang="en-GB" sz="2400" dirty="0" smtClean="0"/>
              <a:t>Exceptional </a:t>
            </a:r>
            <a:r>
              <a:rPr lang="en-GB" sz="2400" dirty="0"/>
              <a:t>circumstances, </a:t>
            </a:r>
            <a:r>
              <a:rPr lang="en-GB" sz="2400" dirty="0" smtClean="0"/>
              <a:t>non-traditional </a:t>
            </a:r>
            <a:r>
              <a:rPr lang="en-GB" sz="2400" dirty="0"/>
              <a:t>training organisations including employers, or consortia offering learning and training as part of a wider infrastructure or regeneration </a:t>
            </a:r>
            <a:r>
              <a:rPr lang="en-GB" sz="2400" dirty="0" smtClean="0"/>
              <a:t>development</a:t>
            </a:r>
          </a:p>
          <a:p>
            <a:pPr lvl="1"/>
            <a:endParaRPr lang="en-GB" dirty="0" smtClean="0"/>
          </a:p>
          <a:p>
            <a:pPr marL="0" indent="0" algn="ctr">
              <a:lnSpc>
                <a:spcPct val="107000"/>
              </a:lnSpc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30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9912"/>
          </a:xfrm>
        </p:spPr>
        <p:txBody>
          <a:bodyPr>
            <a:normAutofit fontScale="90000"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Eligibility</a:t>
            </a:r>
            <a:b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sz="2800" dirty="0"/>
              <a:t>The CA will not consider as eligible proposals involving:</a:t>
            </a:r>
            <a:endParaRPr lang="en-US" sz="2800" dirty="0"/>
          </a:p>
          <a:p>
            <a:pPr lvl="0"/>
            <a:r>
              <a:rPr lang="en-GB" sz="2800" dirty="0"/>
              <a:t>Work that would normally constitute the usual summer works, or planned maintenance and redecoration, including fulfilment of statutory duties</a:t>
            </a:r>
            <a:endParaRPr lang="en-US" sz="2800" dirty="0"/>
          </a:p>
          <a:p>
            <a:pPr lvl="0"/>
            <a:r>
              <a:rPr lang="en-GB" sz="2800" dirty="0"/>
              <a:t>Improvement to, or addition of, temporary or modular type buildings.</a:t>
            </a:r>
            <a:endParaRPr lang="en-US" sz="2800" dirty="0"/>
          </a:p>
          <a:p>
            <a:pPr marL="0" indent="0" algn="ctr">
              <a:lnSpc>
                <a:spcPct val="107000"/>
              </a:lnSpc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05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Investment Principles 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Provide Excellent Learning Facilities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to support GM Work and Skills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priorities including sectors</a:t>
            </a:r>
          </a:p>
          <a:p>
            <a:pPr lvl="0"/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Demonstrate impact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and benefits of the educational and economic case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Deliver value for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money </a:t>
            </a:r>
          </a:p>
          <a:p>
            <a:pPr lvl="0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improvement to the condition of the FE estate </a:t>
            </a:r>
          </a:p>
          <a:p>
            <a:pPr lvl="0"/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of need/demand in sector and location </a:t>
            </a:r>
            <a:endParaRPr lang="en-GB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Strong employer support</a:t>
            </a:r>
          </a:p>
          <a:p>
            <a:pPr lvl="0"/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Innovative approaches </a:t>
            </a:r>
          </a:p>
          <a:p>
            <a:pPr lvl="0"/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Collaborative </a:t>
            </a:r>
            <a:r>
              <a:rPr lang="en-GB" sz="3400" dirty="0">
                <a:latin typeface="Arial" panose="020B0604020202020204" pitchFamily="34" charset="0"/>
                <a:cs typeface="Arial" panose="020B0604020202020204" pitchFamily="34" charset="0"/>
              </a:rPr>
              <a:t>and partnership </a:t>
            </a:r>
            <a:r>
              <a:rPr lang="en-GB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proposals</a:t>
            </a:r>
          </a:p>
          <a:p>
            <a:pPr marL="0" indent="0" algn="ctr">
              <a:lnSpc>
                <a:spcPct val="107000"/>
              </a:lnSpc>
              <a:buNone/>
            </a:pPr>
            <a:endParaRPr lang="en-US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60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Funding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Applicants will be expected to secure match funding</a:t>
            </a:r>
          </a:p>
          <a:p>
            <a:pPr lvl="1">
              <a:lnSpc>
                <a:spcPct val="107000"/>
              </a:lnSpc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Benchmark - a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2:1 ratio (applicant: public) for match investment </a:t>
            </a:r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be varied in specific circumstances where compelling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case can be made</a:t>
            </a:r>
          </a:p>
          <a:p>
            <a:pPr lvl="1">
              <a:lnSpc>
                <a:spcPct val="107000"/>
              </a:lnSpc>
            </a:pP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Need to demonstrate all alternative funding sources have been exhausted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6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Skills Capital Investment Strands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Strand </a:t>
            </a:r>
            <a:r>
              <a:rPr lang="en-GB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Large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Redevelopment of Further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 £6m total project cost</a:t>
            </a:r>
          </a:p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Strand 2: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Large projects - Priority Sectors  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 £1.5m total project cost</a:t>
            </a:r>
          </a:p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Strand 3	</a:t>
            </a:r>
            <a:endParaRPr lang="en-GB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Smaller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Investment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Projects &lt; £1m total project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date industry standard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Pilot Projects and refurbishment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07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tx2"/>
                </a:solidFill>
              </a:rPr>
              <a:t>Strand </a:t>
            </a:r>
            <a:r>
              <a:rPr lang="en-GB" sz="4000" dirty="0">
                <a:solidFill>
                  <a:schemeClr val="tx2"/>
                </a:solidFill>
              </a:rPr>
              <a:t>1</a:t>
            </a:r>
            <a:br>
              <a:rPr lang="en-GB" sz="4000" dirty="0">
                <a:solidFill>
                  <a:schemeClr val="tx2"/>
                </a:solidFill>
              </a:rPr>
            </a:br>
            <a:r>
              <a:rPr lang="en-GB" sz="3600" dirty="0" smtClean="0">
                <a:solidFill>
                  <a:schemeClr val="tx2"/>
                </a:solidFill>
              </a:rPr>
              <a:t>Large Redevelopment of Further Education</a:t>
            </a:r>
            <a:endParaRPr lang="en-US" sz="36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30691"/>
              </p:ext>
            </p:extLst>
          </p:nvPr>
        </p:nvGraphicFramePr>
        <p:xfrm>
          <a:off x="609600" y="1524000"/>
          <a:ext cx="807720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5257802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DESCRIPTION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Enhance, improve or extend FE College facilities/estate </a:t>
                      </a:r>
                    </a:p>
                  </a:txBody>
                  <a:tcPr/>
                </a:tc>
              </a:tr>
              <a:tr h="962526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CRITERIA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scale projects </a:t>
                      </a:r>
                    </a:p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 to wider GM strategic priorities</a:t>
                      </a:r>
                    </a:p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Upgrading Cat C/D</a:t>
                      </a:r>
                    </a:p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Estate reconfiguration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ELIGIBILITY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 Colleges based in GM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MAX-MIN</a:t>
                      </a:r>
                      <a:r>
                        <a:rPr lang="en-GB" sz="2400" dirty="0" smtClean="0"/>
                        <a:t> </a:t>
                      </a:r>
                      <a:r>
                        <a:rPr lang="en-GB" sz="2400" b="1" dirty="0" smtClean="0"/>
                        <a:t>PROJECT/GRANT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Grant £2m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total project size £6m 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INTERVENTION RATE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33% of eligible costs</a:t>
                      </a:r>
                    </a:p>
                    <a:p>
                      <a:r>
                        <a:rPr lang="en-GB" sz="2400" dirty="0" smtClean="0"/>
                        <a:t>Unless compelling/exceptional</a:t>
                      </a:r>
                      <a:r>
                        <a:rPr lang="en-GB" sz="2400" baseline="0" dirty="0" smtClean="0"/>
                        <a:t> case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150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8347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chemeClr val="tx2"/>
                </a:solidFill>
              </a:rPr>
              <a:t>Strand 1</a:t>
            </a:r>
            <a:br>
              <a:rPr lang="en-GB" sz="3600" dirty="0" smtClean="0">
                <a:solidFill>
                  <a:schemeClr val="tx2"/>
                </a:solidFill>
              </a:rPr>
            </a:br>
            <a:r>
              <a:rPr lang="en-GB" sz="3600" dirty="0">
                <a:solidFill>
                  <a:schemeClr val="tx2"/>
                </a:solidFill>
              </a:rPr>
              <a:t>Large Redevelopment of Further Education 	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8270"/>
            <a:ext cx="8229600" cy="49597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Projects could include:</a:t>
            </a:r>
            <a:endParaRPr lang="en-GB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Major estate reconfiguration including consolidation of provision.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Consortia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bids between colleges and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other stakeholders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meet wider GM strategic need</a:t>
            </a: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mergers</a:t>
            </a: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upgrade of poor quality estate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8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tx2"/>
                </a:solidFill>
              </a:rPr>
              <a:t>Strand 2</a:t>
            </a:r>
            <a:r>
              <a:rPr lang="en-GB" sz="4000" dirty="0">
                <a:solidFill>
                  <a:schemeClr val="tx2"/>
                </a:solidFill>
              </a:rPr>
              <a:t/>
            </a:r>
            <a:br>
              <a:rPr lang="en-GB" sz="4000" dirty="0">
                <a:solidFill>
                  <a:schemeClr val="tx2"/>
                </a:solidFill>
              </a:rPr>
            </a:br>
            <a:r>
              <a:rPr lang="en-GB" sz="3600" dirty="0" smtClean="0">
                <a:solidFill>
                  <a:schemeClr val="tx2"/>
                </a:solidFill>
              </a:rPr>
              <a:t>Priority Sectors</a:t>
            </a:r>
            <a:endParaRPr lang="en-US" sz="36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573221"/>
              </p:ext>
            </p:extLst>
          </p:nvPr>
        </p:nvGraphicFramePr>
        <p:xfrm>
          <a:off x="609600" y="1524000"/>
          <a:ext cx="8077203" cy="537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715003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DESCRIPTION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New/upgraded facilities to support GM’s priority sectors</a:t>
                      </a:r>
                    </a:p>
                  </a:txBody>
                  <a:tcPr/>
                </a:tc>
              </a:tr>
              <a:tr h="962526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CRITERIA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1463" lvl="1" indent="-271463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growth e.g. Advanced manufacturing/materials,, Finance &amp; professional, Health innovation.</a:t>
                      </a:r>
                      <a:endParaRPr 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71463" lvl="1" indent="-271463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employment e.g. Construction, Logistics, Retail, Health &amp; social care, Hospitality &amp; tourism</a:t>
                      </a:r>
                    </a:p>
                    <a:p>
                      <a:pPr marL="271463" lvl="1" indent="-271463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 sectoral e.g. Digital skills and STEM</a:t>
                      </a:r>
                    </a:p>
                    <a:p>
                      <a:pPr marL="271463" lvl="1" indent="-271463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 on Level 3+ and link to technical pathways</a:t>
                      </a:r>
                    </a:p>
                    <a:p>
                      <a:pPr marL="271463" lvl="1" indent="-271463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 investment required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ELIGIBILITY</a:t>
                      </a:r>
                      <a:endParaRPr lang="en-US" sz="2000" b="1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 Colleges based in GM</a:t>
                      </a:r>
                    </a:p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Consortia bids including employers, independent providers and other stakeholders  welcome e.g. LAs, Universities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MAX-MIN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b="1" dirty="0" smtClean="0"/>
                        <a:t>PROJECT/GRANT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Grant £500,000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total project size £1.5m 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INTERVENTION RATE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33% of eligible costs</a:t>
                      </a:r>
                    </a:p>
                    <a:p>
                      <a:r>
                        <a:rPr lang="en-GB" sz="2000" dirty="0" smtClean="0"/>
                        <a:t>Unless compelling/exceptional</a:t>
                      </a:r>
                      <a:r>
                        <a:rPr lang="en-GB" sz="2000" baseline="0" dirty="0" smtClean="0"/>
                        <a:t> case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453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" indent="0" algn="ctr">
              <a:buNone/>
            </a:pPr>
            <a:endParaRPr lang="en-GB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" indent="0" algn="ctr">
              <a:buNone/>
            </a:pPr>
            <a:r>
              <a:rPr lang="en-GB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Gemma Marsh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Assistant </a:t>
            </a:r>
            <a:r>
              <a:rPr lang="en-GB" dirty="0"/>
              <a:t>Director </a:t>
            </a:r>
            <a:r>
              <a:rPr lang="en-GB" dirty="0" smtClean="0"/>
              <a:t>Skills </a:t>
            </a:r>
          </a:p>
          <a:p>
            <a:pPr marL="0" indent="0" algn="ctr">
              <a:buNone/>
            </a:pPr>
            <a:r>
              <a:rPr lang="en-GB" dirty="0" smtClean="0"/>
              <a:t>(</a:t>
            </a:r>
            <a:r>
              <a:rPr lang="en-GB" dirty="0"/>
              <a:t>Policy, Strategy &amp; Delivery)</a:t>
            </a:r>
            <a:endParaRPr lang="en-US" dirty="0"/>
          </a:p>
          <a:p>
            <a:pPr marL="0" indent="0" algn="ctr">
              <a:buNone/>
            </a:pPr>
            <a:r>
              <a:rPr lang="en-GB" dirty="0"/>
              <a:t>Greater Manchester Combined Authority</a:t>
            </a:r>
            <a:endParaRPr lang="en-US" dirty="0"/>
          </a:p>
          <a:p>
            <a:pPr marL="44450" indent="0">
              <a:buNone/>
            </a:pPr>
            <a:endParaRPr lang="en-GB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8347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chemeClr val="tx2"/>
                </a:solidFill>
              </a:rPr>
              <a:t>Strand 2</a:t>
            </a:r>
            <a:br>
              <a:rPr lang="en-GB" sz="3600" dirty="0" smtClean="0">
                <a:solidFill>
                  <a:schemeClr val="tx2"/>
                </a:solidFill>
              </a:rPr>
            </a:br>
            <a:r>
              <a:rPr lang="en-GB" sz="3600" dirty="0">
                <a:solidFill>
                  <a:schemeClr val="tx2"/>
                </a:solidFill>
              </a:rPr>
              <a:t>Priority Sectors	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8270"/>
            <a:ext cx="8229600" cy="4959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Projects could include:</a:t>
            </a:r>
            <a:endParaRPr lang="en-GB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Centres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Excellence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within/across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providers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Upgrade of facilities for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higher level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within manufacturing or other growth sectors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Innovative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Collaboration and co-investment with employers and key stakeholders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(e.g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HE) for technical pathways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 key sectors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Specialist innovative provision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significant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infrastructure investment e.g.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HS2/3,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Metrolink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extension, Airport expansion etc.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Expanding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provision to meet emerging markets e.g. digital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pPr lvl="0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‘live work environments’ in priority sectors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2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tx2"/>
                </a:solidFill>
              </a:rPr>
              <a:t>Strand 3 </a:t>
            </a:r>
            <a:r>
              <a:rPr lang="en-GB" sz="4000" dirty="0">
                <a:solidFill>
                  <a:schemeClr val="tx2"/>
                </a:solidFill>
              </a:rPr>
              <a:t/>
            </a:r>
            <a:br>
              <a:rPr lang="en-GB" sz="4000" dirty="0">
                <a:solidFill>
                  <a:schemeClr val="tx2"/>
                </a:solidFill>
              </a:rPr>
            </a:br>
            <a:r>
              <a:rPr lang="en-GB" sz="3200" dirty="0">
                <a:solidFill>
                  <a:schemeClr val="tx2"/>
                </a:solidFill>
              </a:rPr>
              <a:t>Smaller investment </a:t>
            </a:r>
            <a:r>
              <a:rPr lang="en-GB" sz="3200" dirty="0" smtClean="0">
                <a:solidFill>
                  <a:schemeClr val="tx2"/>
                </a:solidFill>
              </a:rPr>
              <a:t>Projects (a)</a:t>
            </a:r>
            <a:endParaRPr lang="en-US" sz="36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879035"/>
              </p:ext>
            </p:extLst>
          </p:nvPr>
        </p:nvGraphicFramePr>
        <p:xfrm>
          <a:off x="609600" y="1524000"/>
          <a:ext cx="8077205" cy="427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601980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DESCRIPTION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GB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 to date industry standard equipment</a:t>
                      </a:r>
                    </a:p>
                  </a:txBody>
                  <a:tcPr/>
                </a:tc>
              </a:tr>
              <a:tr h="962526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CRITERIA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7188" lvl="1" indent="-357188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equipment to deliver learning in priority sectors</a:t>
                      </a:r>
                      <a:endPara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7188" lvl="1" indent="-357188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 of wider capital strategy for the provider</a:t>
                      </a:r>
                    </a:p>
                    <a:p>
                      <a:pPr marL="357188" lvl="1" indent="-357188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employer focussed delivery </a:t>
                      </a:r>
                    </a:p>
                    <a:p>
                      <a:pPr marL="357188" lvl="1" indent="-357188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Drive excellence and support new models of delivery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ELIGIBILITY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FE Colleges /Independent training providers in GM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MAX-MIN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b="1" dirty="0" smtClean="0"/>
                        <a:t>PROJECT/GRANT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Grant £100,000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total project size £300,000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total project size £1m 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INTERVENTION RATE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33% of eligible costs</a:t>
                      </a:r>
                    </a:p>
                    <a:p>
                      <a:r>
                        <a:rPr lang="en-GB" sz="2000" dirty="0" smtClean="0"/>
                        <a:t>Unless compelling/exceptional</a:t>
                      </a:r>
                      <a:r>
                        <a:rPr lang="en-GB" sz="2000" baseline="0" dirty="0" smtClean="0"/>
                        <a:t> case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519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Strand 3</a:t>
            </a:r>
            <a:b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Smaller investment Projects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2060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projects could include;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Updating items of equipment to meet industry standards in growth sectors e.g. new or refurbishment of technical laboratory, engineering and digital equipment or machines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Development of ‘Live learning environments’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Delivery of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new forms of training demanded by employers and not currently available within GM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Purchase of equipment allowing employer needs to be met via collaborative working to provide a shared asset across providers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2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chemeClr val="tx2"/>
                </a:solidFill>
              </a:rPr>
              <a:t>Strand 3</a:t>
            </a:r>
            <a:r>
              <a:rPr lang="en-GB" sz="4000" dirty="0">
                <a:solidFill>
                  <a:schemeClr val="tx2"/>
                </a:solidFill>
              </a:rPr>
              <a:t/>
            </a:r>
            <a:br>
              <a:rPr lang="en-GB" sz="4000" dirty="0">
                <a:solidFill>
                  <a:schemeClr val="tx2"/>
                </a:solidFill>
              </a:rPr>
            </a:br>
            <a:r>
              <a:rPr lang="en-GB" sz="3200" dirty="0">
                <a:solidFill>
                  <a:schemeClr val="tx2"/>
                </a:solidFill>
              </a:rPr>
              <a:t>Smaller investment </a:t>
            </a:r>
            <a:r>
              <a:rPr lang="en-GB" sz="3200" dirty="0" smtClean="0">
                <a:solidFill>
                  <a:schemeClr val="tx2"/>
                </a:solidFill>
              </a:rPr>
              <a:t>Projects (b)</a:t>
            </a:r>
            <a:endParaRPr lang="en-US" sz="36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867709"/>
              </p:ext>
            </p:extLst>
          </p:nvPr>
        </p:nvGraphicFramePr>
        <p:xfrm>
          <a:off x="609600" y="1524000"/>
          <a:ext cx="8077205" cy="4232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601980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DESCRIPTION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Innovative smaller scale capital development or refurbishment projects </a:t>
                      </a:r>
                      <a:endParaRPr lang="en-US" sz="2800" dirty="0" smtClean="0"/>
                    </a:p>
                  </a:txBody>
                  <a:tcPr/>
                </a:tc>
              </a:tr>
              <a:tr h="962526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CRITERIA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Ensuring </a:t>
                      </a: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further education facilities continue to be fit for purpose, efficient and provide a safe environment for learners</a:t>
                      </a:r>
                      <a:r>
                        <a:rPr lang="en-GB" sz="1800" dirty="0" smtClean="0"/>
                        <a:t>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scale specialist sector projects</a:t>
                      </a: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ELIGIBILITY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 Colleges /Independent training providers in GM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MAX-MIN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b="1" dirty="0" smtClean="0"/>
                        <a:t>PROJECT/GRANT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 total project size £500,000 Max £1m</a:t>
                      </a:r>
                    </a:p>
                  </a:txBody>
                  <a:tcPr/>
                </a:tc>
              </a:tr>
              <a:tr h="721895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INTERVENTION RATE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33% of eligible costs</a:t>
                      </a:r>
                    </a:p>
                    <a:p>
                      <a:r>
                        <a:rPr lang="en-GB" sz="2000" dirty="0" smtClean="0"/>
                        <a:t>Unless compelling/exceptional</a:t>
                      </a:r>
                      <a:r>
                        <a:rPr lang="en-GB" sz="2000" baseline="0" dirty="0" smtClean="0"/>
                        <a:t> case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009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Strand 3</a:t>
            </a:r>
            <a:b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Smaller investment </a:t>
            </a:r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(b)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2060"/>
            <a:ext cx="8229600" cy="4525963"/>
          </a:xfrm>
        </p:spPr>
        <p:txBody>
          <a:bodyPr>
            <a:normAutofit/>
          </a:bodyPr>
          <a:lstStyle/>
          <a:p>
            <a:pPr marL="442913" lvl="1" indent="-357188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projects could include</a:t>
            </a:r>
          </a:p>
          <a:p>
            <a:pPr lvl="1"/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items of maintenance work on FE College or private provider  learning facilities (rather than routine pre-planned maintenance)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Better utilisation of classrooms and community space for the benefit of learners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Major improvements to lighting, ventilation, and heating for the benefit and safety of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</a:p>
          <a:p>
            <a:pPr lvl="1"/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Refurbishment or small scale investment for priority sector development</a:t>
            </a:r>
          </a:p>
          <a:p>
            <a:pPr lvl="1"/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of specialist provision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2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>
            <a:normAutofit/>
          </a:bodyPr>
          <a:lstStyle/>
          <a:p>
            <a:r>
              <a:rPr lang="en-GB" b="1" dirty="0" smtClean="0"/>
              <a:t>Indicative Allocations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2060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/>
              <a:t>Strand 1:	</a:t>
            </a:r>
            <a:r>
              <a:rPr lang="en-GB" sz="2800" dirty="0" smtClean="0"/>
              <a:t>	£40m</a:t>
            </a:r>
            <a:endParaRPr lang="en-US" sz="2800" dirty="0"/>
          </a:p>
          <a:p>
            <a:r>
              <a:rPr lang="en-GB" sz="2800" dirty="0"/>
              <a:t>Strand 2:	</a:t>
            </a:r>
            <a:r>
              <a:rPr lang="en-GB" sz="2800" dirty="0" smtClean="0"/>
              <a:t>	£25m</a:t>
            </a:r>
            <a:endParaRPr lang="en-US" sz="2800" dirty="0"/>
          </a:p>
          <a:p>
            <a:r>
              <a:rPr lang="en-GB" sz="2800" dirty="0"/>
              <a:t>Strand 3:	</a:t>
            </a:r>
            <a:r>
              <a:rPr lang="en-GB" sz="2800" dirty="0" smtClean="0"/>
              <a:t>	£</a:t>
            </a:r>
            <a:r>
              <a:rPr lang="en-GB" sz="2800" dirty="0"/>
              <a:t>3m</a:t>
            </a:r>
            <a:endParaRPr lang="en-US" sz="2800" dirty="0"/>
          </a:p>
          <a:p>
            <a:r>
              <a:rPr lang="en-GB" sz="2800" dirty="0"/>
              <a:t>Contingency	£3m</a:t>
            </a:r>
            <a:endParaRPr lang="en-US" sz="2800" dirty="0"/>
          </a:p>
          <a:p>
            <a:r>
              <a:rPr lang="en-GB" sz="2800" b="1" dirty="0"/>
              <a:t>Total		£</a:t>
            </a:r>
            <a:r>
              <a:rPr lang="en-GB" sz="2800" b="1" dirty="0" smtClean="0"/>
              <a:t>71m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err="1" smtClean="0"/>
              <a:t>Virement</a:t>
            </a:r>
            <a:r>
              <a:rPr lang="en-GB" sz="2800" dirty="0" smtClean="0"/>
              <a:t> between Strands possible</a:t>
            </a:r>
            <a:endParaRPr lang="en-US" sz="2800" dirty="0"/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8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Process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402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stage process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Stage 1 Expression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Stage 2 Full Application 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detail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managed via Combined Authority Work and Skills Executive and Core investment Team</a:t>
            </a: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Accountability through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Lead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Chief Exec and Leader with portfolio for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Skills, Employment &amp;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Worklessness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Final decisions through Combined Authority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3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Criteria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28823"/>
          </a:xfrm>
        </p:spPr>
        <p:txBody>
          <a:bodyPr>
            <a:normAutofit/>
          </a:bodyPr>
          <a:lstStyle/>
          <a:p>
            <a:pPr algn="just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Case  -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Meets skills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priorities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contributes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GM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 and Work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Skills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Priorities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Economic 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ase -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Best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option to meet current gaps in learning provision and or improve the quality of the learning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experience for learners/employers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Commercial 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ase -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specifications,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purpose buildings, quality/standard of building, value for money, deliverability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Financial 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ase -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money, reduces dependency on public funding,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-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management, contracting, evaluation, risk and contingency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 of Interest requirements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28823"/>
          </a:xfrm>
        </p:spPr>
        <p:txBody>
          <a:bodyPr>
            <a:normAutofit/>
          </a:bodyPr>
          <a:lstStyle/>
          <a:p>
            <a:pPr algn="just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Case  -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Fit with and contribution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Skills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Priorities - Impact on Growth Agenda - Impact on Learners – Rationale for estate renewal - Collaboration and partnership</a:t>
            </a: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Economic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– 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Reasons for option chosen, Value for Money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Commercial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–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Deliverability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-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everage expected, dependency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 public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funding, affordability,  case for intervention if &gt; 33%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-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Risk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contingency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Strands 1 and 2</a:t>
            </a:r>
            <a:b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detailed bid requirements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24023"/>
          </a:xfrm>
        </p:spPr>
        <p:txBody>
          <a:bodyPr>
            <a:normAutofit/>
          </a:bodyPr>
          <a:lstStyle/>
          <a:p>
            <a:pPr algn="just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Case 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Fit with and contribution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Skills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Priorities - Impact on Growth Agenda - Impact on Learners – Rationale for estate renewal - Collaboration and partnership</a:t>
            </a: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Economic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Reasons for option chosen, value for Money (ESFA Investment Appraisal model)</a:t>
            </a: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Commercial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Terms agreed for acquisition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Deliverability, Planning and programming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risk and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contingency</a:t>
            </a: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viability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Match funding evidenced, affordability (ESFA financial plan template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 management </a:t>
            </a:r>
          </a:p>
          <a:p>
            <a:pPr algn="just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 Documentation –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Building cost, design, adopted estate strategy etc.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77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kern="0" dirty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Agenda</a:t>
            </a:r>
            <a:r>
              <a:rPr lang="en-GB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1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 Skills Capital Programme 2017-20</a:t>
            </a:r>
            <a:endParaRPr lang="en-US" sz="31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4450" indent="-44450">
              <a:buNone/>
            </a:pPr>
            <a:r>
              <a:rPr lang="en-GB" b="1" kern="0" dirty="0">
                <a:latin typeface="Arial" panose="020B0604020202020204" pitchFamily="34" charset="0"/>
                <a:cs typeface="Arial" panose="020B0604020202020204" pitchFamily="34" charset="0"/>
              </a:rPr>
              <a:t>Part 1 – Strategic Context and Objectives</a:t>
            </a:r>
          </a:p>
          <a:p>
            <a:pPr marL="714375" indent="-357188"/>
            <a:r>
              <a:rPr lang="en-GB" sz="3300" kern="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714375" indent="-357188"/>
            <a:r>
              <a:rPr lang="en-GB" sz="3300" kern="0" dirty="0">
                <a:latin typeface="Arial" panose="020B0604020202020204" pitchFamily="34" charset="0"/>
                <a:cs typeface="Arial" panose="020B0604020202020204" pitchFamily="34" charset="0"/>
              </a:rPr>
              <a:t>Strategic Overview </a:t>
            </a:r>
            <a:r>
              <a:rPr lang="en-GB" sz="33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and Background</a:t>
            </a:r>
            <a:endParaRPr lang="en-GB" sz="33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/>
            <a:r>
              <a:rPr lang="en-GB" sz="33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Greater Manchester Skills Capital Programme Overview</a:t>
            </a:r>
            <a:endParaRPr lang="en-GB" sz="33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" indent="0">
              <a:lnSpc>
                <a:spcPct val="170000"/>
              </a:lnSpc>
              <a:buNone/>
            </a:pPr>
            <a:r>
              <a:rPr lang="en-GB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GB" b="1" kern="0" dirty="0">
                <a:latin typeface="Arial" panose="020B0604020202020204" pitchFamily="34" charset="0"/>
                <a:cs typeface="Arial" panose="020B0604020202020204" pitchFamily="34" charset="0"/>
              </a:rPr>
              <a:t>2 – The Commissioning Process</a:t>
            </a:r>
          </a:p>
          <a:p>
            <a:pPr marL="714375" indent="-357188"/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Eligibility</a:t>
            </a:r>
          </a:p>
          <a:p>
            <a:pPr marL="714375" indent="-357188"/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Key investment principles</a:t>
            </a:r>
          </a:p>
          <a:p>
            <a:pPr marL="714375" indent="-357188"/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Investment Strands</a:t>
            </a:r>
          </a:p>
          <a:p>
            <a:pPr marL="714375" indent="-357188"/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Application Process and Timetable</a:t>
            </a:r>
          </a:p>
          <a:p>
            <a:pPr marL="44450" indent="0">
              <a:lnSpc>
                <a:spcPct val="170000"/>
              </a:lnSpc>
              <a:buNone/>
            </a:pPr>
            <a:r>
              <a:rPr lang="en-GB" b="1" kern="0" dirty="0">
                <a:latin typeface="Arial" panose="020B0604020202020204" pitchFamily="34" charset="0"/>
                <a:cs typeface="Arial" panose="020B0604020202020204" pitchFamily="34" charset="0"/>
              </a:rPr>
              <a:t>Part 3 </a:t>
            </a:r>
          </a:p>
          <a:p>
            <a:pPr marL="714375" indent="-357188"/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Q and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Strand 3 Smaller investment projects</a:t>
            </a:r>
            <a:b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71623"/>
          </a:xfrm>
        </p:spPr>
        <p:txBody>
          <a:bodyPr>
            <a:normAutofit/>
          </a:bodyPr>
          <a:lstStyle/>
          <a:p>
            <a:pPr lvl="1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Lighter touch application form(s)</a:t>
            </a:r>
          </a:p>
          <a:p>
            <a:pPr marL="457200" lvl="1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Strand 3a  Equipment</a:t>
            </a:r>
          </a:p>
          <a:p>
            <a:pPr lvl="2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Contribute to meeting GM’s Work and Skills priorities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Support employer focussed delivery</a:t>
            </a:r>
          </a:p>
          <a:p>
            <a:pPr lvl="2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Drive excellence and support new models of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delivery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-471488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Strand 3b  Small Scale Investment</a:t>
            </a:r>
          </a:p>
          <a:p>
            <a:pPr marL="914400" lvl="2" indent="-14288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detail on five cases in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EoI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00112" lvl="2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0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-42863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04407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Timetable</a:t>
            </a:r>
            <a:br>
              <a:rPr lang="en-GB" b="1" dirty="0" smtClean="0"/>
            </a:br>
            <a:r>
              <a:rPr lang="en-GB" b="1" dirty="0" smtClean="0"/>
              <a:t>Key Dates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2060"/>
            <a:ext cx="8229600" cy="4525963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837659"/>
              </p:ext>
            </p:extLst>
          </p:nvPr>
        </p:nvGraphicFramePr>
        <p:xfrm>
          <a:off x="1523998" y="1219200"/>
          <a:ext cx="6096004" cy="486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438402"/>
                <a:gridCol w="2438402"/>
              </a:tblGrid>
              <a:tr h="353349"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Milestone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8361">
                <a:tc>
                  <a:txBody>
                    <a:bodyPr/>
                    <a:lstStyle/>
                    <a:p>
                      <a:r>
                        <a:rPr lang="en-GB" dirty="0" smtClean="0"/>
                        <a:t>8 Sept 17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Skills </a:t>
                      </a:r>
                      <a:r>
                        <a:rPr lang="en-GB" smtClean="0"/>
                        <a:t>Capital Programme Launch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mtClean="0"/>
                        <a:t>Commissioning prospectus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mtClean="0">
                          <a:solidFill>
                            <a:srgbClr val="FF0000"/>
                          </a:solidFill>
                        </a:rPr>
                        <a:t>GMCA website address?</a:t>
                      </a:r>
                      <a:endParaRPr lang="en-US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8361">
                <a:tc>
                  <a:txBody>
                    <a:bodyPr/>
                    <a:lstStyle/>
                    <a:p>
                      <a:r>
                        <a:rPr lang="en-GB" dirty="0" smtClean="0"/>
                        <a:t>11 Sept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b="1" dirty="0" smtClean="0"/>
                        <a:t>Round 1 Launch – </a:t>
                      </a:r>
                      <a:r>
                        <a:rPr lang="en-GB" b="0" dirty="0" smtClean="0"/>
                        <a:t>Advanced projects</a:t>
                      </a:r>
                    </a:p>
                    <a:p>
                      <a:r>
                        <a:rPr lang="en-GB" dirty="0" smtClean="0"/>
                        <a:t>Expression of interest forms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505">
                <a:tc>
                  <a:txBody>
                    <a:bodyPr/>
                    <a:lstStyle/>
                    <a:p>
                      <a:r>
                        <a:rPr lang="en-GB" dirty="0" smtClean="0"/>
                        <a:t>6 Oct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err="1" smtClean="0"/>
                        <a:t>EoI</a:t>
                      </a:r>
                      <a:r>
                        <a:rPr lang="en-GB" dirty="0" smtClean="0"/>
                        <a:t> Round</a:t>
                      </a:r>
                      <a:r>
                        <a:rPr lang="en-GB" baseline="0" dirty="0" smtClean="0"/>
                        <a:t> 1 deadline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8361">
                <a:tc>
                  <a:txBody>
                    <a:bodyPr/>
                    <a:lstStyle/>
                    <a:p>
                      <a:r>
                        <a:rPr lang="en-GB" dirty="0" smtClean="0"/>
                        <a:t>1 Nov 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Notification of successful </a:t>
                      </a:r>
                      <a:r>
                        <a:rPr lang="en-GB" dirty="0" err="1" smtClean="0"/>
                        <a:t>EoIs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Full Business Case development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349">
                <a:tc>
                  <a:txBody>
                    <a:bodyPr/>
                    <a:lstStyle/>
                    <a:p>
                      <a:r>
                        <a:rPr lang="en-GB" dirty="0" smtClean="0"/>
                        <a:t>Mid Jan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Round 2 Launch</a:t>
                      </a:r>
                    </a:p>
                  </a:txBody>
                  <a:tcPr/>
                </a:tc>
              </a:tr>
              <a:tr h="483505">
                <a:tc>
                  <a:txBody>
                    <a:bodyPr/>
                    <a:lstStyle/>
                    <a:p>
                      <a:r>
                        <a:rPr lang="en-GB" dirty="0" smtClean="0"/>
                        <a:t>31 Jan 18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Deadline for Full Business Case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505">
                <a:tc>
                  <a:txBody>
                    <a:bodyPr/>
                    <a:lstStyle/>
                    <a:p>
                      <a:r>
                        <a:rPr lang="en-GB" dirty="0" smtClean="0"/>
                        <a:t>Feb</a:t>
                      </a:r>
                      <a:r>
                        <a:rPr lang="en-GB" baseline="0" dirty="0" smtClean="0"/>
                        <a:t> 2018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Full bid appraisal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505">
                <a:tc>
                  <a:txBody>
                    <a:bodyPr/>
                    <a:lstStyle/>
                    <a:p>
                      <a:r>
                        <a:rPr lang="en-GB" dirty="0" smtClean="0"/>
                        <a:t>Mar 18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Final approval Round 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53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152400" y="-14288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 and Support Available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28823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en-GB" sz="3600" b="1" dirty="0" smtClean="0"/>
              <a:t>Application Forms and Guidance</a:t>
            </a:r>
          </a:p>
          <a:p>
            <a:pPr lvl="0"/>
            <a:r>
              <a:rPr lang="en-GB" sz="3600" dirty="0" smtClean="0"/>
              <a:t>Expression of interest Application Form and Guidance</a:t>
            </a:r>
          </a:p>
          <a:p>
            <a:pPr lvl="0"/>
            <a:r>
              <a:rPr lang="en-GB" sz="3600" dirty="0" smtClean="0"/>
              <a:t>Full Application Form Strands 1 &amp; 2</a:t>
            </a:r>
          </a:p>
          <a:p>
            <a:pPr lvl="0"/>
            <a:r>
              <a:rPr lang="en-GB" sz="3600" dirty="0" smtClean="0"/>
              <a:t>Detailed guidance notes for full applications</a:t>
            </a:r>
          </a:p>
          <a:p>
            <a:pPr lvl="0"/>
            <a:r>
              <a:rPr lang="en-GB" sz="3600" dirty="0" smtClean="0"/>
              <a:t>Full application Form Strand 3</a:t>
            </a:r>
          </a:p>
          <a:p>
            <a:pPr lvl="0"/>
            <a:r>
              <a:rPr lang="en-GB" sz="3600" dirty="0" smtClean="0"/>
              <a:t>Guidance notes for Strand 3 projects</a:t>
            </a:r>
          </a:p>
          <a:p>
            <a:pPr lvl="0"/>
            <a:endParaRPr lang="en-GB" sz="3600" dirty="0"/>
          </a:p>
          <a:p>
            <a:pPr marL="0" lvl="0" indent="0">
              <a:buNone/>
            </a:pPr>
            <a:r>
              <a:rPr lang="en-GB" sz="3600" b="1" dirty="0" smtClean="0"/>
              <a:t>Other Key </a:t>
            </a:r>
            <a:r>
              <a:rPr lang="en-GB" sz="3600" b="1" dirty="0"/>
              <a:t>S</a:t>
            </a:r>
            <a:r>
              <a:rPr lang="en-GB" sz="3600" b="1" dirty="0" smtClean="0"/>
              <a:t>trategic Documents</a:t>
            </a:r>
          </a:p>
          <a:p>
            <a:r>
              <a:rPr lang="en-GB" sz="3600" dirty="0" smtClean="0"/>
              <a:t>Our </a:t>
            </a:r>
            <a:r>
              <a:rPr lang="en-GB" sz="3600" dirty="0" err="1" smtClean="0"/>
              <a:t>people:our</a:t>
            </a:r>
            <a:r>
              <a:rPr lang="en-GB" sz="3600" dirty="0" smtClean="0"/>
              <a:t> place: The Greater Manchester Strategy</a:t>
            </a:r>
          </a:p>
          <a:p>
            <a:r>
              <a:rPr lang="en-GB" sz="3600" dirty="0" smtClean="0"/>
              <a:t>Greater Manchester Work and Skills Strategy and Priorities 2016-2019</a:t>
            </a:r>
          </a:p>
          <a:p>
            <a:r>
              <a:rPr lang="en-GB" sz="3600" dirty="0" smtClean="0"/>
              <a:t>GM Skills Analysis</a:t>
            </a:r>
          </a:p>
          <a:p>
            <a:r>
              <a:rPr lang="en-GB" sz="3600" dirty="0" smtClean="0"/>
              <a:t>GM Deep Dive Skills Reports</a:t>
            </a:r>
          </a:p>
          <a:p>
            <a:pPr marL="0" lvl="0" indent="0">
              <a:buNone/>
            </a:pPr>
            <a:endParaRPr lang="en-GB" sz="3600" dirty="0" smtClean="0"/>
          </a:p>
          <a:p>
            <a:r>
              <a:rPr lang="en-GB" sz="3600" u="sng" dirty="0" smtClean="0">
                <a:hlinkClick r:id="rId4"/>
              </a:rPr>
              <a:t>GMSkillsCapital@greatermanchester-ca.gov.uk</a:t>
            </a:r>
            <a:endParaRPr lang="en-US" sz="3600" dirty="0"/>
          </a:p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GMCA website to be added for access to all documents and FAQs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2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Greater Manchester Skills Capital Fund</a:t>
            </a:r>
            <a:br>
              <a:rPr lang="en-GB" dirty="0" smtClean="0">
                <a:solidFill>
                  <a:schemeClr val="tx2"/>
                </a:solidFill>
              </a:rPr>
            </a:br>
            <a:r>
              <a:rPr lang="en-GB" dirty="0" smtClean="0">
                <a:solidFill>
                  <a:schemeClr val="tx2"/>
                </a:solidFill>
              </a:rPr>
              <a:t>2017-20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2060"/>
            <a:ext cx="8229600" cy="4525963"/>
          </a:xfrm>
        </p:spPr>
        <p:txBody>
          <a:bodyPr>
            <a:normAutofit/>
          </a:bodyPr>
          <a:lstStyle/>
          <a:p>
            <a:pPr marL="457200" lvl="1" indent="0" algn="ctr">
              <a:lnSpc>
                <a:spcPct val="107000"/>
              </a:lnSpc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lnSpc>
                <a:spcPct val="107000"/>
              </a:lnSpc>
              <a:buNone/>
            </a:pPr>
            <a:r>
              <a:rPr lang="en-GB" sz="6600" dirty="0" smtClean="0"/>
              <a:t>?</a:t>
            </a:r>
          </a:p>
          <a:p>
            <a:pPr marL="457200" lvl="1" indent="0" algn="ctr">
              <a:lnSpc>
                <a:spcPct val="107000"/>
              </a:lnSpc>
              <a:buNone/>
            </a:pPr>
            <a:r>
              <a:rPr lang="en-GB" sz="6600" dirty="0" smtClean="0"/>
              <a:t>Q </a:t>
            </a:r>
            <a:r>
              <a:rPr lang="en-GB" sz="6600" dirty="0"/>
              <a:t>&amp; A</a:t>
            </a:r>
            <a:endParaRPr lang="en-US" sz="6600" dirty="0"/>
          </a:p>
          <a:p>
            <a:pPr lvl="1">
              <a:lnSpc>
                <a:spcPct val="107000"/>
              </a:lnSpc>
            </a:pPr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8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Strategic Overview </a:t>
            </a:r>
            <a:b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National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Post 16 Skills Plan– </a:t>
            </a:r>
            <a:r>
              <a:rPr lang="en-GB" dirty="0"/>
              <a:t>Technical pathways</a:t>
            </a:r>
          </a:p>
          <a:p>
            <a:r>
              <a:rPr lang="en-GB" dirty="0" smtClean="0"/>
              <a:t>Apprenticeship Reform</a:t>
            </a:r>
          </a:p>
          <a:p>
            <a:r>
              <a:rPr lang="en-GB" dirty="0" smtClean="0"/>
              <a:t>Industrial Strategy – Place based</a:t>
            </a:r>
          </a:p>
          <a:p>
            <a:r>
              <a:rPr lang="en-GB" dirty="0" smtClean="0"/>
              <a:t>Devolution of Skills</a:t>
            </a:r>
          </a:p>
          <a:p>
            <a:pPr lvl="1"/>
            <a:r>
              <a:rPr lang="en-GB" dirty="0" smtClean="0"/>
              <a:t>Adult Education Budget</a:t>
            </a:r>
          </a:p>
          <a:p>
            <a:pPr lvl="1"/>
            <a:r>
              <a:rPr lang="en-GB" dirty="0" smtClean="0"/>
              <a:t>Skills Capital</a:t>
            </a:r>
          </a:p>
          <a:p>
            <a:r>
              <a:rPr lang="en-GB" dirty="0" smtClean="0"/>
              <a:t>Brexit implications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marL="0" indent="0" algn="ctr">
              <a:lnSpc>
                <a:spcPct val="107000"/>
              </a:lnSpc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2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GM Context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47500" lnSpcReduction="20000"/>
          </a:bodyPr>
          <a:lstStyle/>
          <a:p>
            <a:endParaRPr lang="en-GB" dirty="0" smtClean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Labour Market</a:t>
            </a: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1.24m people GM employees in 2016 compared with 1.19m a decade ago.</a:t>
            </a: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Labour market recovery in GM skewed towards flexible forms of work i.e. zero-hours contracts.</a:t>
            </a: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GM had c189,000 people receiving the main out-of-work benefits in May 2016; a fall of 92,600 since the peak of 281,400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GM has seen improvements in skill levels since 2004 when the proportion of people with an NVQ L4+ was less than 25% and almost 20% of people had no qualifications. Today, 33.7% have a level 4 qualifications and 10.1% have no qualifications. </a:t>
            </a: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There is still a gap at L4+ between GM’s population and that of the UK: the UK average is 36.9%.</a:t>
            </a: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is forecast that to the years to 2022, almost 250,000 jobs will be created in GM, of which a quarter will require skills to Level 3+</a:t>
            </a:r>
          </a:p>
          <a:p>
            <a:pPr algn="just">
              <a:spcBef>
                <a:spcPts val="0"/>
              </a:spcBef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Sectors experiencing an increase in employment between 2011 and 2015 include ICT (30.2%), Property (24%), Business Admin (17.0%), Arts, Entertainment &amp; Recreation (13.0%), Professional, Scientific and Technical (12.7%) and Retail (11.4%).</a:t>
            </a:r>
          </a:p>
          <a:p>
            <a:pPr marL="171450" indent="-171450" algn="just">
              <a:spcBef>
                <a:spcPts val="0"/>
              </a:spcBef>
              <a:defRPr/>
            </a:pPr>
            <a:r>
              <a:rPr lang="en-GB" kern="0" dirty="0">
                <a:latin typeface="Arial" panose="020B0604020202020204" pitchFamily="34" charset="0"/>
                <a:cs typeface="Arial" panose="020B0604020202020204" pitchFamily="34" charset="0"/>
              </a:rPr>
              <a:t>Jobs in Financial  &amp; Insurance services declined by almost 20% (or 9,600 jobs) between 2011 and 2015. Manufacturing, Construction, Public Administration &amp; Defence and Motor Trades also saw employment levels fall. 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marL="0" indent="0" algn="ctr">
              <a:lnSpc>
                <a:spcPct val="107000"/>
              </a:lnSpc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4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1"/>
          <p:cNvSpPr txBox="1">
            <a:spLocks noChangeArrowheads="1"/>
          </p:cNvSpPr>
          <p:nvPr/>
        </p:nvSpPr>
        <p:spPr bwMode="auto">
          <a:xfrm>
            <a:off x="358775" y="-17041"/>
            <a:ext cx="8785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 Priorities and Actions </a:t>
            </a:r>
            <a:endParaRPr lang="en-GB" alt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40904" y="660369"/>
            <a:ext cx="843528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0173" y="703232"/>
            <a:ext cx="8435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GM Work &amp; Skills Strategy put in place to address systematic issues, alongside wider Greater Manchester Strategy – encompassing all elements of public service reform and reinforcing the importance of integration and ‘one approach’ to education, work and skills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1930" y="1730613"/>
            <a:ext cx="1975107" cy="4968552"/>
          </a:xfrm>
          <a:prstGeom prst="roundRect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6737" y="1820466"/>
            <a:ext cx="186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Greater Manchester Strategy Priorities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99275"/>
            <a:ext cx="18002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people equipped for Life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1520" y="3288397"/>
            <a:ext cx="1800200" cy="10606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jobs, with the opportunity to progress and develop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0904" y="4562099"/>
            <a:ext cx="1800200" cy="10606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lives, with quality care for those that need it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40904" y="5829663"/>
            <a:ext cx="18002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age-friendly GM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58278" y="1736735"/>
            <a:ext cx="3825890" cy="4962430"/>
            <a:chOff x="2843808" y="1700808"/>
            <a:chExt cx="3825890" cy="4968552"/>
          </a:xfrm>
        </p:grpSpPr>
        <p:sp>
          <p:nvSpPr>
            <p:cNvPr id="43" name="Rounded Rectangle 42"/>
            <p:cNvSpPr/>
            <p:nvPr/>
          </p:nvSpPr>
          <p:spPr>
            <a:xfrm>
              <a:off x="2843808" y="1700808"/>
              <a:ext cx="3825890" cy="4968552"/>
            </a:xfrm>
            <a:prstGeom prst="roundRect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935378" y="1776629"/>
              <a:ext cx="1642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Work &amp; Skills Strategy Priorities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900706" y="2516927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Improving CEIAG to support informed decision making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822147" y="2516927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Reforming the system to focus on outcomes not outputs 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900706" y="3242655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3.Developing skills infrastructure to meet economic need 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22147" y="3258310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Improving attainment from compulsory education  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903013" y="3945910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Strengthening employer engagement / investment in skills 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822147" y="3958604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 Growing the quality and quantity of Apprenticeships 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900706" y="4667975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7. Developing and retaining higher level skills 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822147" y="4688784"/>
              <a:ext cx="1800200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8. Redesigning universal support provision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900706" y="5371230"/>
              <a:ext cx="1800200" cy="79407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9. Developing specialist support for hard-to-reach groups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822147" y="5381734"/>
              <a:ext cx="1800200" cy="77306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10. Ensuring commissioned programmes have a work &amp; skills focus 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203102" y="1700807"/>
            <a:ext cx="2748077" cy="4998357"/>
            <a:chOff x="2843808" y="1700808"/>
            <a:chExt cx="4032448" cy="4968552"/>
          </a:xfrm>
        </p:grpSpPr>
        <p:sp>
          <p:nvSpPr>
            <p:cNvPr id="57" name="Rounded Rectangle 56"/>
            <p:cNvSpPr/>
            <p:nvPr/>
          </p:nvSpPr>
          <p:spPr>
            <a:xfrm>
              <a:off x="2843808" y="1700808"/>
              <a:ext cx="4032448" cy="4968552"/>
            </a:xfrm>
            <a:prstGeom prst="roundRect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836163" y="1774299"/>
              <a:ext cx="20477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Outcomes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9" name="Rectangle 68"/>
          <p:cNvSpPr/>
          <p:nvPr/>
        </p:nvSpPr>
        <p:spPr>
          <a:xfrm>
            <a:off x="6280995" y="2431140"/>
            <a:ext cx="25922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young people have the skills to succeed for life and work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80995" y="3100228"/>
            <a:ext cx="2592288" cy="671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05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Residents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the opportunity to progress to technical/higher level skills which employers need to compete globally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280995" y="3854646"/>
            <a:ext cx="25922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Residents will have integrated support to enter, sustain and progress in work</a:t>
            </a:r>
            <a:endParaRPr lang="en-US" sz="115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280995" y="4509425"/>
            <a:ext cx="25922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Employers will offer quality employment with clear career progression routes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280995" y="5164031"/>
            <a:ext cx="2592288" cy="716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Improved outcomes for people with health needs; more people supported to stay well and live at home for as long as possible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280995" y="5964306"/>
            <a:ext cx="2592288" cy="4414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older people will secure and retain employment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58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34020" y="3927160"/>
            <a:ext cx="2964197" cy="4241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0" name="Group 9"/>
          <p:cNvGrpSpPr/>
          <p:nvPr/>
        </p:nvGrpSpPr>
        <p:grpSpPr>
          <a:xfrm>
            <a:off x="314325" y="1979186"/>
            <a:ext cx="8595001" cy="4421613"/>
            <a:chOff x="435220" y="1690506"/>
            <a:chExt cx="11460001" cy="4822937"/>
          </a:xfrm>
        </p:grpSpPr>
        <p:sp>
          <p:nvSpPr>
            <p:cNvPr id="90" name="Rounded Rectangle 89"/>
            <p:cNvSpPr/>
            <p:nvPr/>
          </p:nvSpPr>
          <p:spPr>
            <a:xfrm>
              <a:off x="9116565" y="2310623"/>
              <a:ext cx="2704010" cy="411739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6140885" y="2342265"/>
              <a:ext cx="2855437" cy="40857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3328804" y="2310401"/>
              <a:ext cx="2667727" cy="411761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35220" y="2409807"/>
              <a:ext cx="2766473" cy="4018210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908436" y="2623955"/>
              <a:ext cx="2383919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£339,000</a:t>
              </a:r>
              <a:r>
                <a:rPr lang="en-GB" sz="12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Careers and Enterprise Company Investment funding for GM schools 2016-2018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519770" y="2908367"/>
              <a:ext cx="288177" cy="1941893"/>
              <a:chOff x="6235626" y="2764406"/>
              <a:chExt cx="288177" cy="1941893"/>
            </a:xfrm>
          </p:grpSpPr>
          <p:pic>
            <p:nvPicPr>
              <p:cNvPr id="75" name="Picture 74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grayscl/>
              </a:blip>
              <a:stretch>
                <a:fillRect/>
              </a:stretch>
            </p:blipFill>
            <p:spPr>
              <a:xfrm>
                <a:off x="6235626" y="4428089"/>
                <a:ext cx="276164" cy="278210"/>
              </a:xfrm>
              <a:prstGeom prst="rect">
                <a:avLst/>
              </a:prstGeom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grayscl/>
              </a:blip>
              <a:stretch>
                <a:fillRect/>
              </a:stretch>
            </p:blipFill>
            <p:spPr>
              <a:xfrm>
                <a:off x="6261127" y="2764406"/>
                <a:ext cx="262676" cy="264622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grayscl/>
              </a:blip>
              <a:stretch>
                <a:fillRect/>
              </a:stretch>
            </p:blipFill>
            <p:spPr>
              <a:xfrm>
                <a:off x="6252444" y="3650683"/>
                <a:ext cx="259346" cy="261268"/>
              </a:xfrm>
              <a:prstGeom prst="rect">
                <a:avLst/>
              </a:prstGeom>
            </p:spPr>
          </p:pic>
        </p:grpSp>
        <p:sp>
          <p:nvSpPr>
            <p:cNvPr id="91" name="Flowchart: Alternate Process 90"/>
            <p:cNvSpPr/>
            <p:nvPr/>
          </p:nvSpPr>
          <p:spPr>
            <a:xfrm>
              <a:off x="1007712" y="1741279"/>
              <a:ext cx="1726659" cy="766730"/>
            </a:xfrm>
            <a:prstGeom prst="flowChartAlternateProcess">
              <a:avLst/>
            </a:prstGeom>
            <a:solidFill>
              <a:schemeClr val="bg2"/>
            </a:solidFill>
            <a:ln>
              <a:solidFill>
                <a:schemeClr val="bg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Children &amp; Young People</a:t>
              </a:r>
              <a:endParaRPr lang="en-GB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Flowchart: Alternate Process 91"/>
            <p:cNvSpPr/>
            <p:nvPr/>
          </p:nvSpPr>
          <p:spPr>
            <a:xfrm>
              <a:off x="3826104" y="1715183"/>
              <a:ext cx="1689930" cy="764161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Higher Level  Skills</a:t>
              </a:r>
              <a:endParaRPr lang="en-GB" sz="67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lowchart: Alternate Process 92"/>
            <p:cNvSpPr/>
            <p:nvPr/>
          </p:nvSpPr>
          <p:spPr>
            <a:xfrm>
              <a:off x="6624306" y="1707702"/>
              <a:ext cx="1864483" cy="792429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&amp; Health </a:t>
              </a:r>
            </a:p>
            <a:p>
              <a:pPr algn="ctr"/>
              <a:r>
                <a:rPr lang="en-GB" sz="675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(Unemployed residents)</a:t>
              </a:r>
            </a:p>
          </p:txBody>
        </p:sp>
        <p:sp>
          <p:nvSpPr>
            <p:cNvPr id="94" name="Flowchart: Alternate Process 93"/>
            <p:cNvSpPr/>
            <p:nvPr/>
          </p:nvSpPr>
          <p:spPr>
            <a:xfrm>
              <a:off x="9624097" y="1690506"/>
              <a:ext cx="1734463" cy="805736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Employers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886369" y="2850626"/>
              <a:ext cx="11008852" cy="2740336"/>
              <a:chOff x="3744784" y="2722868"/>
              <a:chExt cx="11008852" cy="2740336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9095586" y="2722868"/>
                <a:ext cx="291603" cy="289481"/>
              </a:xfrm>
              <a:prstGeom prst="rect">
                <a:avLst/>
              </a:prstGeom>
            </p:spPr>
          </p:pic>
          <p:sp>
            <p:nvSpPr>
              <p:cNvPr id="66" name="TextBox 65"/>
              <p:cNvSpPr txBox="1"/>
              <p:nvPr/>
            </p:nvSpPr>
            <p:spPr>
              <a:xfrm>
                <a:off x="12371191" y="3732211"/>
                <a:ext cx="2382445" cy="1055608"/>
              </a:xfrm>
              <a:prstGeom prst="roundRect">
                <a:avLst/>
              </a:prstGeom>
              <a:noFill/>
              <a:ln>
                <a:noFill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350" dirty="0">
                    <a:solidFill>
                      <a:schemeClr val="accent5">
                        <a:lumMod val="75000"/>
                      </a:schemeClr>
                    </a:solidFill>
                    <a:latin typeface="Franklin Gothic Book" panose="020B0503020102020204" pitchFamily="34" charset="0"/>
                    <a:cs typeface="Arial" panose="020B0604020202020204" pitchFamily="34" charset="0"/>
                  </a:rPr>
                  <a:t>£100k </a:t>
                </a:r>
                <a:r>
                  <a:rPr lang="en-GB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investment in employer engagement through LEP &amp; Careers and Enterprise initiative </a:t>
                </a:r>
                <a:endParaRPr lang="en-US" sz="78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79" name="Picture 78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9097033" y="3683165"/>
                <a:ext cx="288707" cy="286607"/>
              </a:xfrm>
              <a:prstGeom prst="rect">
                <a:avLst/>
              </a:prstGeom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3744784" y="4324430"/>
                <a:ext cx="2149435" cy="1138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350" dirty="0">
                    <a:solidFill>
                      <a:srgbClr val="002060"/>
                    </a:solidFill>
                    <a:latin typeface="Franklin Gothic Book" panose="020B0503020102020204" pitchFamily="34" charset="0"/>
                    <a:cs typeface="Arial" panose="020B0604020202020204" pitchFamily="34" charset="0"/>
                  </a:rPr>
                  <a:t>£1,706,336 - </a:t>
                </a:r>
                <a:r>
                  <a:rPr lang="en-GB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Total investment for Careers Education, Information, Advice &amp; Guidance across GM</a:t>
                </a:r>
                <a:endParaRPr lang="en-US" sz="9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9090492" y="4587460"/>
                <a:ext cx="292155" cy="290030"/>
              </a:xfrm>
              <a:prstGeom prst="rect">
                <a:avLst/>
              </a:prstGeom>
            </p:spPr>
          </p:pic>
        </p:grpSp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16571" y="3859969"/>
              <a:ext cx="297487" cy="289166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3" name="Group 2"/>
            <p:cNvGrpSpPr/>
            <p:nvPr/>
          </p:nvGrpSpPr>
          <p:grpSpPr>
            <a:xfrm>
              <a:off x="900116" y="2650800"/>
              <a:ext cx="8655869" cy="3484588"/>
              <a:chOff x="-4965176" y="2485361"/>
              <a:chExt cx="8655869" cy="3484588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-4965176" y="5578932"/>
                <a:ext cx="2354041" cy="391017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Over</a:t>
                </a:r>
                <a:r>
                  <a:rPr lang="en-GB" sz="1050" dirty="0">
                    <a:solidFill>
                      <a:schemeClr val="accent5">
                        <a:lumMod val="75000"/>
                      </a:schemeClr>
                    </a:solidFill>
                    <a:latin typeface="Franklin Gothic Book" panose="020B05030201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1500" b="1" dirty="0">
                    <a:solidFill>
                      <a:schemeClr val="accent5">
                        <a:lumMod val="75000"/>
                      </a:schemeClr>
                    </a:solidFill>
                    <a:latin typeface="Franklin Gothic Book" panose="020B0503020102020204" pitchFamily="34" charset="0"/>
                    <a:cs typeface="Arial" panose="020B0604020202020204" pitchFamily="34" charset="0"/>
                  </a:rPr>
                  <a:t>6000</a:t>
                </a:r>
                <a:r>
                  <a:rPr lang="en-GB" dirty="0">
                    <a:solidFill>
                      <a:schemeClr val="accent5">
                        <a:lumMod val="75000"/>
                      </a:schemeClr>
                    </a:solidFill>
                    <a:latin typeface="Franklin Gothic Book" panose="020B05030201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young people accessing industry relevant up to date LMI</a:t>
                </a:r>
                <a:endPara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-4958671" y="3551453"/>
                <a:ext cx="2187840" cy="59964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350" b="1" dirty="0">
                    <a:solidFill>
                      <a:schemeClr val="bg1">
                        <a:lumMod val="50000"/>
                      </a:schemeClr>
                    </a:solidFill>
                    <a:latin typeface="Franklin Gothic Book" panose="020B0503020102020204" pitchFamily="34" charset="0"/>
                    <a:cs typeface="Arial" panose="020B0604020202020204" pitchFamily="34" charset="0"/>
                  </a:rPr>
                  <a:t>3000 </a:t>
                </a:r>
                <a:r>
                  <a:rPr lang="en-GB" sz="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young people received Apprenticeship IAG</a:t>
                </a:r>
              </a:p>
            </p:txBody>
          </p:sp>
          <p:pic>
            <p:nvPicPr>
              <p:cNvPr id="71" name="Picture 70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3386752" y="2485361"/>
                <a:ext cx="280435" cy="272479"/>
              </a:xfrm>
              <a:prstGeom prst="rect">
                <a:avLst/>
              </a:prstGeom>
            </p:spPr>
          </p:pic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3399335" y="3851162"/>
                <a:ext cx="286087" cy="277971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3404606" y="4982044"/>
                <a:ext cx="286087" cy="277971"/>
              </a:xfrm>
              <a:prstGeom prst="rect">
                <a:avLst/>
              </a:prstGeom>
            </p:spPr>
          </p:pic>
        </p:grp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35955" y="2830595"/>
              <a:ext cx="297487" cy="28916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02629" y="4588338"/>
              <a:ext cx="297487" cy="289166"/>
            </a:xfrm>
            <a:prstGeom prst="rect">
              <a:avLst/>
            </a:prstGeom>
            <a:ln>
              <a:noFill/>
            </a:ln>
          </p:spPr>
        </p:pic>
        <p:sp>
          <p:nvSpPr>
            <p:cNvPr id="5" name="Rectangle 4"/>
            <p:cNvSpPr/>
            <p:nvPr/>
          </p:nvSpPr>
          <p:spPr>
            <a:xfrm>
              <a:off x="9550714" y="2573417"/>
              <a:ext cx="2344507" cy="12926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350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ea typeface="Calibri" panose="020F0502020204030204" pitchFamily="34" charset="0"/>
                </a:rPr>
                <a:t>5,995 </a:t>
              </a:r>
              <a:r>
                <a:rPr lang="en-GB" sz="105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grants paid to employer</a:t>
              </a:r>
              <a:r>
                <a:rPr lang="en-GB" sz="1050" dirty="0">
                  <a:solidFill>
                    <a:srgbClr val="0070C0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 </a:t>
              </a:r>
              <a:r>
                <a:rPr lang="en-GB" sz="900" dirty="0">
                  <a:latin typeface="Arial" panose="020B0604020202020204" pitchFamily="34" charset="0"/>
                  <a:ea typeface="Calibri" panose="020F0502020204030204" pitchFamily="34" charset="0"/>
                </a:rPr>
                <a:t>for taking on apprentices via GM AGE Grant, totalling</a:t>
              </a:r>
              <a:r>
                <a:rPr lang="en-GB" sz="9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over </a:t>
              </a:r>
              <a:r>
                <a:rPr lang="en-GB" sz="1200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ea typeface="Calibri" panose="020F0502020204030204" pitchFamily="34" charset="0"/>
                </a:rPr>
                <a:t>£8m investment</a:t>
              </a:r>
              <a:endParaRPr lang="en-US" sz="1050" dirty="0">
                <a:solidFill>
                  <a:schemeClr val="accent5">
                    <a:lumMod val="75000"/>
                  </a:schemeClr>
                </a:solidFill>
                <a:latin typeface="Franklin Gothic Book" panose="020B0503020102020204" pitchFamily="34" charset="0"/>
              </a:endParaRPr>
            </a:p>
          </p:txBody>
        </p:sp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88882" y="5795297"/>
              <a:ext cx="297487" cy="289166"/>
            </a:xfrm>
            <a:prstGeom prst="rect">
              <a:avLst/>
            </a:prstGeom>
            <a:ln>
              <a:noFill/>
            </a:ln>
          </p:spPr>
        </p:pic>
        <p:sp>
          <p:nvSpPr>
            <p:cNvPr id="68" name="TextBox 67"/>
            <p:cNvSpPr txBox="1"/>
            <p:nvPr/>
          </p:nvSpPr>
          <p:spPr>
            <a:xfrm>
              <a:off x="6495182" y="2726801"/>
              <a:ext cx="269673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bg1">
                      <a:lumMod val="50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1339</a:t>
              </a:r>
              <a:r>
                <a:rPr lang="en-GB" sz="1200" dirty="0">
                  <a:solidFill>
                    <a:schemeClr val="bg1">
                      <a:lumMod val="50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 disengaged young people supported into work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through Youth Contract Extension 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528774" y="3633387"/>
              <a:ext cx="251314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18,000</a:t>
              </a:r>
              <a:r>
                <a:rPr lang="en-GB" sz="1050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 residents supported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Working Well Pilot &amp; Expansion programmes have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569829" y="4523165"/>
              <a:ext cx="251314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accent1">
                      <a:lumMod val="50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£52m </a:t>
              </a:r>
              <a:r>
                <a:rPr lang="en-GB" sz="1200" dirty="0">
                  <a:solidFill>
                    <a:schemeClr val="accent1">
                      <a:lumMod val="50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investment secured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to commission the Work &amp; Health Programme under Devolution 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826183" y="2730083"/>
              <a:ext cx="2052197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rgbClr val="00B050"/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£2m </a:t>
              </a:r>
              <a:r>
                <a:rPr lang="en-GB" sz="1200" dirty="0">
                  <a:solidFill>
                    <a:srgbClr val="00B050"/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secured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for delivery of a GM Digital Talent &amp; Skills Programme </a:t>
              </a:r>
              <a:endParaRPr lang="en-GB" sz="82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826104" y="3602610"/>
              <a:ext cx="2052197" cy="923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rgbClr val="00B050"/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£4m </a:t>
              </a:r>
              <a:r>
                <a:rPr lang="en-GB" sz="1200" dirty="0">
                  <a:solidFill>
                    <a:srgbClr val="00B050"/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ESF investment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across GM to support access to higher level skills </a:t>
              </a:r>
              <a:endParaRPr lang="en-GB" sz="82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9675724" y="5085246"/>
              <a:ext cx="2052197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£5.8m </a:t>
              </a:r>
              <a:r>
                <a:rPr lang="en-GB" sz="1200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ESF investment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to support employers with workforce development and up-skilling staff</a:t>
              </a:r>
              <a:endParaRPr lang="en-GB" sz="82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572754" y="5287340"/>
              <a:ext cx="2052197" cy="1077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£12m </a:t>
              </a:r>
              <a:r>
                <a:rPr lang="en-GB" sz="1200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ESF investment to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support </a:t>
              </a:r>
              <a:r>
                <a:rPr lang="en-GB" sz="1200" b="1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6000</a:t>
              </a:r>
              <a:r>
                <a:rPr lang="en-GB" sz="1050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 unemployed residents </a:t>
              </a:r>
              <a:r>
                <a:rPr lang="en-GB" sz="900" dirty="0">
                  <a:latin typeface="Arial" panose="020B0604020202020204" pitchFamily="34" charset="0"/>
                  <a:cs typeface="Arial" panose="020B0604020202020204" pitchFamily="34" charset="0"/>
                </a:rPr>
                <a:t>to access skills </a:t>
              </a:r>
              <a:endParaRPr lang="en-GB" sz="82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826103" y="4503172"/>
              <a:ext cx="2052197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rgbClr val="00B050"/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£70m </a:t>
              </a:r>
              <a:r>
                <a:rPr lang="en-GB" sz="1200" dirty="0">
                  <a:solidFill>
                    <a:schemeClr val="accent5">
                      <a:lumMod val="75000"/>
                    </a:schemeClr>
                  </a:solidFill>
                  <a:latin typeface="Franklin Gothic Book" panose="020B0503020102020204" pitchFamily="34" charset="0"/>
                  <a:cs typeface="Arial" panose="020B0604020202020204" pitchFamily="34" charset="0"/>
                </a:rPr>
                <a:t>Skills Capital Funding </a:t>
              </a:r>
              <a:endParaRPr lang="en-GB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236893" y="5454341"/>
              <a:ext cx="292155" cy="29003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3816475" y="5220782"/>
              <a:ext cx="2307168" cy="12926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11 training providers supported to develop and deliver Higher Level Apprenticeship frameworks resulted in </a:t>
              </a:r>
              <a:r>
                <a:rPr lang="en-US" sz="1200" dirty="0">
                  <a:solidFill>
                    <a:srgbClr val="00B050"/>
                  </a:solidFill>
                  <a:latin typeface="Franklin Gothic Book" panose="020B05030201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340 HLA starts</a:t>
              </a:r>
            </a:p>
            <a:p>
              <a:r>
                <a:rPr lang="en-US" sz="9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</a:p>
          </p:txBody>
        </p:sp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tretch>
              <a:fillRect/>
            </a:stretch>
          </p:blipFill>
          <p:spPr>
            <a:xfrm>
              <a:off x="3545271" y="5312698"/>
              <a:ext cx="276164" cy="278210"/>
            </a:xfrm>
            <a:prstGeom prst="rect">
              <a:avLst/>
            </a:prstGeom>
          </p:spPr>
        </p:pic>
      </p:grpSp>
      <p:sp>
        <p:nvSpPr>
          <p:cNvPr id="44" name="TextBox 43"/>
          <p:cNvSpPr txBox="1"/>
          <p:nvPr/>
        </p:nvSpPr>
        <p:spPr>
          <a:xfrm>
            <a:off x="60344" y="418345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Impact to date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10774" y="990250"/>
            <a:ext cx="8749067" cy="69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344" y="1334956"/>
            <a:ext cx="8233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Although activity is ongoing, we have already seen some significant impact from various programmes: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Greater Manchester Skills Capital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/>
              <a:t>£71m in </a:t>
            </a:r>
            <a:r>
              <a:rPr lang="en-GB" sz="2800" dirty="0" smtClean="0"/>
              <a:t>Local Growth Fund for 2017-20 </a:t>
            </a:r>
          </a:p>
          <a:p>
            <a:r>
              <a:rPr lang="en-GB" sz="2800" dirty="0" smtClean="0"/>
              <a:t>Industry-standard </a:t>
            </a:r>
            <a:r>
              <a:rPr lang="en-GB" sz="2800" dirty="0"/>
              <a:t>learning facilities have a major role </a:t>
            </a:r>
            <a:r>
              <a:rPr lang="en-GB" sz="2800" dirty="0" smtClean="0"/>
              <a:t>in </a:t>
            </a:r>
            <a:r>
              <a:rPr lang="en-GB" sz="2800" dirty="0"/>
              <a:t>delivering </a:t>
            </a:r>
            <a:r>
              <a:rPr lang="en-GB" sz="2800" dirty="0" smtClean="0"/>
              <a:t>GMs ambition</a:t>
            </a:r>
          </a:p>
          <a:p>
            <a:r>
              <a:rPr lang="en-GB" sz="2800" dirty="0" smtClean="0"/>
              <a:t>Skills Capital </a:t>
            </a:r>
            <a:r>
              <a:rPr lang="en-GB" sz="2800" dirty="0"/>
              <a:t>is one of a number of financial tools now available to support the Greater Manchester plans for </a:t>
            </a:r>
            <a:r>
              <a:rPr lang="en-GB" sz="2800" dirty="0" smtClean="0"/>
              <a:t>devolution</a:t>
            </a:r>
          </a:p>
          <a:p>
            <a:r>
              <a:rPr lang="en-GB" sz="2800" dirty="0" smtClean="0"/>
              <a:t>Impact positively on skills development, NEET </a:t>
            </a:r>
            <a:r>
              <a:rPr lang="en-GB" sz="2800" dirty="0"/>
              <a:t>and unemployment, </a:t>
            </a:r>
            <a:r>
              <a:rPr lang="en-GB" sz="2800" dirty="0" smtClean="0"/>
              <a:t>Apprenticeships and development of </a:t>
            </a:r>
            <a:r>
              <a:rPr lang="en-GB" sz="2800" dirty="0"/>
              <a:t>centres of excellence for higher level skills in sectors critical to the growth and productivity of the GM economy. </a:t>
            </a:r>
            <a:endParaRPr lang="en-GB" sz="2800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marL="0" indent="0" algn="ctr">
              <a:lnSpc>
                <a:spcPct val="107000"/>
              </a:lnSpc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22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4"/>
          <a:stretch>
            <a:fillRect/>
          </a:stretch>
        </p:blipFill>
        <p:spPr bwMode="auto">
          <a:xfrm>
            <a:off x="0" y="0"/>
            <a:ext cx="9172575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kern="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Skills Capital Delivery Criteria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offer that meets each area's educational and economic needs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Sufficient access to high quality and relevant education training for all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Providers with strong reputations and greater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Provision which reflects changes in government funding priorities and future demand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Institutions which are financially viable, sustainable, resilient and efficient, and deliver maximum value for public investment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marL="0" indent="0" algn="ctr">
              <a:lnSpc>
                <a:spcPct val="107000"/>
              </a:lnSpc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4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2748</Words>
  <Application>Microsoft Office PowerPoint</Application>
  <PresentationFormat>On-screen Show (4:3)</PresentationFormat>
  <Paragraphs>536</Paragraphs>
  <Slides>33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ＭＳ Ｐゴシック</vt:lpstr>
      <vt:lpstr>Arial</vt:lpstr>
      <vt:lpstr>Calibri</vt:lpstr>
      <vt:lpstr>Franklin Gothic Book</vt:lpstr>
      <vt:lpstr>Times New Roman</vt:lpstr>
      <vt:lpstr>Wingdings</vt:lpstr>
      <vt:lpstr>Office Theme</vt:lpstr>
      <vt:lpstr>Greater Manchester  Skills Capital 2017-20 Launch    8 September 2017</vt:lpstr>
      <vt:lpstr>Introduction</vt:lpstr>
      <vt:lpstr>Agenda GM Skills Capital Programme 2017-20</vt:lpstr>
      <vt:lpstr>Strategic Overview  National</vt:lpstr>
      <vt:lpstr>GM Context</vt:lpstr>
      <vt:lpstr>PowerPoint Presentation</vt:lpstr>
      <vt:lpstr>PowerPoint Presentation</vt:lpstr>
      <vt:lpstr>Greater Manchester Skills Capital</vt:lpstr>
      <vt:lpstr>Skills Capital Delivery Criteria</vt:lpstr>
      <vt:lpstr>Part 2 The Commissioning Process</vt:lpstr>
      <vt:lpstr>The Commissioning Process</vt:lpstr>
      <vt:lpstr> Eligibility </vt:lpstr>
      <vt:lpstr> Eligibility </vt:lpstr>
      <vt:lpstr>Key Investment Principles </vt:lpstr>
      <vt:lpstr>Match Funding</vt:lpstr>
      <vt:lpstr>Skills Capital Investment Strands</vt:lpstr>
      <vt:lpstr>Strand 1 Large Redevelopment of Further Education</vt:lpstr>
      <vt:lpstr>Strand 1 Large Redevelopment of Further Education  </vt:lpstr>
      <vt:lpstr>Strand 2 Priority Sectors</vt:lpstr>
      <vt:lpstr>Strand 2 Priority Sectors </vt:lpstr>
      <vt:lpstr>Strand 3  Smaller investment Projects (a)</vt:lpstr>
      <vt:lpstr>Strand 3 Smaller investment Projects</vt:lpstr>
      <vt:lpstr>Strand 3 Smaller investment Projects (b)</vt:lpstr>
      <vt:lpstr>Strand 3 Smaller investment Projects (b)</vt:lpstr>
      <vt:lpstr>Indicative Allocations</vt:lpstr>
      <vt:lpstr>Application Process</vt:lpstr>
      <vt:lpstr>Assessment Criteria</vt:lpstr>
      <vt:lpstr>Expression of Interest requirements</vt:lpstr>
      <vt:lpstr>Strands 1 and 2 Full detailed bid requirements</vt:lpstr>
      <vt:lpstr>Strand 3 Smaller investment projects requirements</vt:lpstr>
      <vt:lpstr>Timetable Key Dates</vt:lpstr>
      <vt:lpstr>Documents and Support Available</vt:lpstr>
      <vt:lpstr>Greater Manchester Skills Capital Fund 2017-20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Greater Manchester  Work &amp; Skills Strategy</dc:title>
  <dc:creator>Reynolds, Adele (New Economy)</dc:creator>
  <cp:lastModifiedBy>Ruff, Ian</cp:lastModifiedBy>
  <cp:revision>124</cp:revision>
  <cp:lastPrinted>2017-09-07T16:47:22Z</cp:lastPrinted>
  <dcterms:created xsi:type="dcterms:W3CDTF">2006-08-16T00:00:00Z</dcterms:created>
  <dcterms:modified xsi:type="dcterms:W3CDTF">2017-09-08T14:48:17Z</dcterms:modified>
</cp:coreProperties>
</file>