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7" r:id="rId2"/>
    <p:sldId id="278" r:id="rId3"/>
    <p:sldId id="269" r:id="rId4"/>
    <p:sldId id="272" r:id="rId5"/>
    <p:sldId id="263" r:id="rId6"/>
    <p:sldId id="279" r:id="rId7"/>
    <p:sldId id="281" r:id="rId8"/>
    <p:sldId id="274" r:id="rId9"/>
    <p:sldId id="28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sh, Gemma" initials="MG" lastIdx="6" clrIdx="0">
    <p:extLst>
      <p:ext uri="{19B8F6BF-5375-455C-9EA6-DF929625EA0E}">
        <p15:presenceInfo xmlns:p15="http://schemas.microsoft.com/office/powerpoint/2012/main" userId="S-1-5-21-1937380958-2102339226-1848903544-553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C6B82"/>
    <a:srgbClr val="008080"/>
    <a:srgbClr val="5B9BD5"/>
    <a:srgbClr val="EDEDED"/>
    <a:srgbClr val="FBE5D6"/>
    <a:srgbClr val="FF0066"/>
    <a:srgbClr val="FFCCCC"/>
    <a:srgbClr val="FFCCFF"/>
    <a:srgbClr val="ED7D31"/>
    <a:srgbClr val="FFF2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1545" autoAdjust="0"/>
  </p:normalViewPr>
  <p:slideViewPr>
    <p:cSldViewPr snapToGrid="0">
      <p:cViewPr varScale="1">
        <p:scale>
          <a:sx n="56" d="100"/>
          <a:sy n="56" d="100"/>
        </p:scale>
        <p:origin x="344"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89C968-B914-4DD7-861D-104980F91FDE}" type="datetimeFigureOut">
              <a:rPr lang="en-GB" smtClean="0"/>
              <a:t>17/07/2020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52E87B-A68F-4CD4-9141-58DA24763D03}" type="slidenum">
              <a:rPr lang="en-GB" smtClean="0"/>
              <a:t>‹#›</a:t>
            </a:fld>
            <a:endParaRPr lang="en-GB"/>
          </a:p>
        </p:txBody>
      </p:sp>
    </p:spTree>
    <p:extLst>
      <p:ext uri="{BB962C8B-B14F-4D97-AF65-F5344CB8AC3E}">
        <p14:creationId xmlns:p14="http://schemas.microsoft.com/office/powerpoint/2010/main" val="125776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Possibly</a:t>
            </a:r>
            <a:r>
              <a:rPr lang="en-GB" baseline="0" dirty="0" smtClean="0"/>
              <a:t> introduced by either Nicola / Jack / LJ</a:t>
            </a:r>
          </a:p>
          <a:p>
            <a:endParaRPr lang="en-GB" baseline="0" dirty="0" smtClean="0"/>
          </a:p>
          <a:p>
            <a:endParaRPr lang="en-GB" baseline="0" dirty="0" smtClean="0"/>
          </a:p>
          <a:p>
            <a:r>
              <a:rPr lang="en-GB" baseline="0" dirty="0" smtClean="0"/>
              <a:t>Facilitators to be introduced by the speaker.</a:t>
            </a:r>
          </a:p>
          <a:p>
            <a:endParaRPr lang="en-GB" baseline="0" dirty="0" smtClean="0"/>
          </a:p>
          <a:p>
            <a:r>
              <a:rPr lang="en-GB" baseline="0" dirty="0" smtClean="0"/>
              <a:t>Mention that many Enterprise Coordinators are on the call and will be on hand to support and arrange follow up discussions with schools and colleges if required.</a:t>
            </a:r>
            <a:endParaRPr lang="en-GB" dirty="0"/>
          </a:p>
        </p:txBody>
      </p:sp>
      <p:sp>
        <p:nvSpPr>
          <p:cNvPr id="4" name="Slide Number Placeholder 3"/>
          <p:cNvSpPr>
            <a:spLocks noGrp="1"/>
          </p:cNvSpPr>
          <p:nvPr>
            <p:ph type="sldNum" sz="quarter" idx="10"/>
          </p:nvPr>
        </p:nvSpPr>
        <p:spPr/>
        <p:txBody>
          <a:bodyPr/>
          <a:lstStyle/>
          <a:p>
            <a:fld id="{E952E87B-A68F-4CD4-9141-58DA24763D03}" type="slidenum">
              <a:rPr lang="en-GB" smtClean="0"/>
              <a:t>2</a:t>
            </a:fld>
            <a:endParaRPr lang="en-GB"/>
          </a:p>
        </p:txBody>
      </p:sp>
    </p:spTree>
    <p:extLst>
      <p:ext uri="{BB962C8B-B14F-4D97-AF65-F5344CB8AC3E}">
        <p14:creationId xmlns:p14="http://schemas.microsoft.com/office/powerpoint/2010/main" val="1293535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952E87B-A68F-4CD4-9141-58DA24763D03}" type="slidenum">
              <a:rPr lang="en-GB" smtClean="0"/>
              <a:t>3</a:t>
            </a:fld>
            <a:endParaRPr lang="en-GB"/>
          </a:p>
        </p:txBody>
      </p:sp>
    </p:spTree>
    <p:extLst>
      <p:ext uri="{BB962C8B-B14F-4D97-AF65-F5344CB8AC3E}">
        <p14:creationId xmlns:p14="http://schemas.microsoft.com/office/powerpoint/2010/main" val="1287790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slide outlines the following</a:t>
            </a:r>
            <a:r>
              <a:rPr lang="en-GB" baseline="0" dirty="0" smtClean="0"/>
              <a:t> aspects of the Guarantee:</a:t>
            </a:r>
            <a:endParaRPr lang="en-GB" dirty="0" smtClean="0"/>
          </a:p>
          <a:p>
            <a:endParaRPr lang="en-GB" dirty="0" smtClean="0"/>
          </a:p>
          <a:p>
            <a:r>
              <a:rPr lang="en-GB" dirty="0" smtClean="0"/>
              <a:t>1. Its mission statement</a:t>
            </a:r>
          </a:p>
          <a:p>
            <a:r>
              <a:rPr lang="en-GB" dirty="0" smtClean="0"/>
              <a:t>2. Its objectives</a:t>
            </a:r>
          </a:p>
          <a:p>
            <a:r>
              <a:rPr lang="en-GB" dirty="0" smtClean="0"/>
              <a:t>3. The Taskforce’s main responsibility and key working principles</a:t>
            </a:r>
          </a:p>
          <a:p>
            <a:r>
              <a:rPr lang="en-GB" dirty="0" smtClean="0"/>
              <a:t>4. The outputs and deliverables </a:t>
            </a:r>
            <a:r>
              <a:rPr lang="en-GB" u="sng" dirty="0" smtClean="0"/>
              <a:t>we know young people have already asked for</a:t>
            </a:r>
          </a:p>
          <a:p>
            <a:endParaRPr lang="en-GB" dirty="0" smtClean="0"/>
          </a:p>
          <a:p>
            <a:r>
              <a:rPr lang="en-GB" dirty="0" smtClean="0"/>
              <a:t>The Taskforce, including its membership, should </a:t>
            </a:r>
            <a:r>
              <a:rPr lang="en-GB" baseline="0" dirty="0" smtClean="0"/>
              <a:t>be constituted by the consultation process. It must respond to what our young people are telling us (from 11-30 years old) and utilise the knowledge, expertise and resources of organisations that are best equipped to deliver meaningful change and action. This is likely to include a range of public, statutory and voluntary organisations, alongside key business groups and representatives.</a:t>
            </a:r>
          </a:p>
          <a:p>
            <a:endParaRPr lang="en-GB" baseline="0" dirty="0" smtClean="0"/>
          </a:p>
          <a:p>
            <a:r>
              <a:rPr lang="en-GB" b="1" baseline="0" dirty="0" smtClean="0"/>
              <a:t>What our young people have already asked for </a:t>
            </a:r>
            <a:r>
              <a:rPr lang="en-GB" b="0" baseline="0" dirty="0" smtClean="0"/>
              <a:t>– our initial consultation, supported by local and national research, tells us that young people want to benefit from a Guarantee that protects and promotes a wide range of opportunities. This list is not exhaustive, but can function as an indicator for what the Guarantee may include and/or incorporate.</a:t>
            </a:r>
            <a:endParaRPr lang="en-GB" b="1" dirty="0" smtClean="0"/>
          </a:p>
          <a:p>
            <a:endParaRPr lang="en-GB" dirty="0" smtClean="0"/>
          </a:p>
        </p:txBody>
      </p:sp>
      <p:sp>
        <p:nvSpPr>
          <p:cNvPr id="4" name="Slide Number Placeholder 3"/>
          <p:cNvSpPr>
            <a:spLocks noGrp="1"/>
          </p:cNvSpPr>
          <p:nvPr>
            <p:ph type="sldNum" sz="quarter" idx="10"/>
          </p:nvPr>
        </p:nvSpPr>
        <p:spPr/>
        <p:txBody>
          <a:bodyPr/>
          <a:lstStyle/>
          <a:p>
            <a:fld id="{E952E87B-A68F-4CD4-9141-58DA24763D03}" type="slidenum">
              <a:rPr lang="en-GB" smtClean="0"/>
              <a:t>4</a:t>
            </a:fld>
            <a:endParaRPr lang="en-GB"/>
          </a:p>
        </p:txBody>
      </p:sp>
    </p:spTree>
    <p:extLst>
      <p:ext uri="{BB962C8B-B14F-4D97-AF65-F5344CB8AC3E}">
        <p14:creationId xmlns:p14="http://schemas.microsoft.com/office/powerpoint/2010/main" val="2210755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 a</a:t>
            </a:r>
            <a:r>
              <a:rPr lang="en-GB" baseline="0" dirty="0" smtClean="0"/>
              <a:t> slide for the audience to reflect on as part of the roundtable discussion.</a:t>
            </a:r>
          </a:p>
          <a:p>
            <a:endParaRPr lang="en-GB" baseline="0" dirty="0" smtClean="0"/>
          </a:p>
          <a:p>
            <a:r>
              <a:rPr lang="en-GB" baseline="0" dirty="0" smtClean="0"/>
              <a:t>It’s aim is to highlight that both GM and Government are already making significant policy and programme interventions to help address the challenges faced by young people and the wider sectors that support them. Yet we know much more is needed if we are to protect and support all young people in GM, particularly those who are already more disadvantaged and marginalised.</a:t>
            </a:r>
          </a:p>
        </p:txBody>
      </p:sp>
      <p:sp>
        <p:nvSpPr>
          <p:cNvPr id="4" name="Slide Number Placeholder 3"/>
          <p:cNvSpPr>
            <a:spLocks noGrp="1"/>
          </p:cNvSpPr>
          <p:nvPr>
            <p:ph type="sldNum" sz="quarter" idx="10"/>
          </p:nvPr>
        </p:nvSpPr>
        <p:spPr/>
        <p:txBody>
          <a:bodyPr/>
          <a:lstStyle/>
          <a:p>
            <a:fld id="{E952E87B-A68F-4CD4-9141-58DA24763D03}" type="slidenum">
              <a:rPr lang="en-GB" smtClean="0"/>
              <a:t>5</a:t>
            </a:fld>
            <a:endParaRPr lang="en-GB"/>
          </a:p>
        </p:txBody>
      </p:sp>
    </p:spTree>
    <p:extLst>
      <p:ext uri="{BB962C8B-B14F-4D97-AF65-F5344CB8AC3E}">
        <p14:creationId xmlns:p14="http://schemas.microsoft.com/office/powerpoint/2010/main" val="3780914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Feedback received from</a:t>
            </a:r>
            <a:r>
              <a:rPr lang="en-GB" baseline="0" dirty="0" smtClean="0"/>
              <a:t> the first </a:t>
            </a:r>
            <a:endParaRPr lang="en-GB" dirty="0"/>
          </a:p>
        </p:txBody>
      </p:sp>
      <p:sp>
        <p:nvSpPr>
          <p:cNvPr id="4" name="Slide Number Placeholder 3"/>
          <p:cNvSpPr>
            <a:spLocks noGrp="1"/>
          </p:cNvSpPr>
          <p:nvPr>
            <p:ph type="sldNum" sz="quarter" idx="10"/>
          </p:nvPr>
        </p:nvSpPr>
        <p:spPr/>
        <p:txBody>
          <a:bodyPr/>
          <a:lstStyle/>
          <a:p>
            <a:fld id="{E952E87B-A68F-4CD4-9141-58DA24763D03}" type="slidenum">
              <a:rPr lang="en-GB" smtClean="0"/>
              <a:t>6</a:t>
            </a:fld>
            <a:endParaRPr lang="en-GB"/>
          </a:p>
        </p:txBody>
      </p:sp>
    </p:spTree>
    <p:extLst>
      <p:ext uri="{BB962C8B-B14F-4D97-AF65-F5344CB8AC3E}">
        <p14:creationId xmlns:p14="http://schemas.microsoft.com/office/powerpoint/2010/main" val="2256427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Education is a concern for many young people. Prior to the live consultation, we received 19 questions about education, in addition to four during the live feed. The key themes and issues are summarised below:</a:t>
            </a:r>
          </a:p>
          <a:p>
            <a:endParaRPr lang="en-GB" i="0" dirty="0"/>
          </a:p>
        </p:txBody>
      </p:sp>
      <p:sp>
        <p:nvSpPr>
          <p:cNvPr id="4" name="Slide Number Placeholder 3"/>
          <p:cNvSpPr>
            <a:spLocks noGrp="1"/>
          </p:cNvSpPr>
          <p:nvPr>
            <p:ph type="sldNum" sz="quarter" idx="10"/>
          </p:nvPr>
        </p:nvSpPr>
        <p:spPr/>
        <p:txBody>
          <a:bodyPr/>
          <a:lstStyle/>
          <a:p>
            <a:fld id="{E952E87B-A68F-4CD4-9141-58DA24763D03}" type="slidenum">
              <a:rPr lang="en-GB" smtClean="0"/>
              <a:t>7</a:t>
            </a:fld>
            <a:endParaRPr lang="en-GB"/>
          </a:p>
        </p:txBody>
      </p:sp>
    </p:spTree>
    <p:extLst>
      <p:ext uri="{BB962C8B-B14F-4D97-AF65-F5344CB8AC3E}">
        <p14:creationId xmlns:p14="http://schemas.microsoft.com/office/powerpoint/2010/main" val="3674132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a:t>
            </a:r>
            <a:r>
              <a:rPr lang="en-GB" baseline="0" dirty="0" smtClean="0"/>
              <a:t> are the indicative timescales that the Project Team and Taskforce will work towards. </a:t>
            </a:r>
          </a:p>
          <a:p>
            <a:endParaRPr lang="en-GB" baseline="0" dirty="0" smtClean="0"/>
          </a:p>
          <a:p>
            <a:r>
              <a:rPr lang="en-GB" baseline="0" dirty="0" smtClean="0"/>
              <a:t>We see education as a critical part of the Guarantee and want to continue to work with you to shape and develop the Guarantee.</a:t>
            </a:r>
            <a:endParaRPr lang="en-GB" dirty="0" smtClean="0"/>
          </a:p>
        </p:txBody>
      </p:sp>
      <p:sp>
        <p:nvSpPr>
          <p:cNvPr id="4" name="Slide Number Placeholder 3"/>
          <p:cNvSpPr>
            <a:spLocks noGrp="1"/>
          </p:cNvSpPr>
          <p:nvPr>
            <p:ph type="sldNum" sz="quarter" idx="10"/>
          </p:nvPr>
        </p:nvSpPr>
        <p:spPr/>
        <p:txBody>
          <a:bodyPr/>
          <a:lstStyle/>
          <a:p>
            <a:fld id="{E952E87B-A68F-4CD4-9141-58DA24763D03}" type="slidenum">
              <a:rPr lang="en-GB" smtClean="0"/>
              <a:t>8</a:t>
            </a:fld>
            <a:endParaRPr lang="en-GB"/>
          </a:p>
        </p:txBody>
      </p:sp>
    </p:spTree>
    <p:extLst>
      <p:ext uri="{BB962C8B-B14F-4D97-AF65-F5344CB8AC3E}">
        <p14:creationId xmlns:p14="http://schemas.microsoft.com/office/powerpoint/2010/main" val="2207481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3133B7E-9655-4024-BD91-2CD46B965FEB}" type="datetimeFigureOut">
              <a:rPr lang="en-GB" smtClean="0"/>
              <a:t>17/07/2020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3393533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133B7E-9655-4024-BD91-2CD46B965FEB}" type="datetimeFigureOut">
              <a:rPr lang="en-GB" smtClean="0"/>
              <a:t>17/07/2020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962654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133B7E-9655-4024-BD91-2CD46B965FEB}" type="datetimeFigureOut">
              <a:rPr lang="en-GB" smtClean="0"/>
              <a:t>17/07/2020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222354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133B7E-9655-4024-BD91-2CD46B965FEB}" type="datetimeFigureOut">
              <a:rPr lang="en-GB" smtClean="0"/>
              <a:t>17/07/2020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30435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133B7E-9655-4024-BD91-2CD46B965FEB}" type="datetimeFigureOut">
              <a:rPr lang="en-GB" smtClean="0"/>
              <a:t>17/07/2020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427161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133B7E-9655-4024-BD91-2CD46B965FEB}" type="datetimeFigureOut">
              <a:rPr lang="en-GB" smtClean="0"/>
              <a:t>17/07/2020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792139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3133B7E-9655-4024-BD91-2CD46B965FEB}" type="datetimeFigureOut">
              <a:rPr lang="en-GB" smtClean="0"/>
              <a:t>17/07/2020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296063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3133B7E-9655-4024-BD91-2CD46B965FEB}" type="datetimeFigureOut">
              <a:rPr lang="en-GB" smtClean="0"/>
              <a:t>17/07/2020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3096515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33B7E-9655-4024-BD91-2CD46B965FEB}" type="datetimeFigureOut">
              <a:rPr lang="en-GB" smtClean="0"/>
              <a:t>17/07/2020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56980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133B7E-9655-4024-BD91-2CD46B965FEB}" type="datetimeFigureOut">
              <a:rPr lang="en-GB" smtClean="0"/>
              <a:t>17/07/2020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780352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133B7E-9655-4024-BD91-2CD46B965FEB}" type="datetimeFigureOut">
              <a:rPr lang="en-GB" smtClean="0"/>
              <a:t>17/07/2020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523014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33B7E-9655-4024-BD91-2CD46B965FEB}" type="datetimeFigureOut">
              <a:rPr lang="en-GB" smtClean="0"/>
              <a:t>17/07/2020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B09FDF-CFAA-4060-930E-75315B947A2D}" type="slidenum">
              <a:rPr lang="en-GB" smtClean="0"/>
              <a:t>‹#›</a:t>
            </a:fld>
            <a:endParaRPr lang="en-GB"/>
          </a:p>
        </p:txBody>
      </p:sp>
    </p:spTree>
    <p:extLst>
      <p:ext uri="{BB962C8B-B14F-4D97-AF65-F5344CB8AC3E}">
        <p14:creationId xmlns:p14="http://schemas.microsoft.com/office/powerpoint/2010/main" val="1640884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taskforce@greatermanchester-ca.gov.u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greatermanchester-ca.gov.uk/what-we-do/young-people/youth-task-force-and-young-person-s-guarantee/"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65CA475-E31A-7A45-93B6-4B83D3A53BE5}"/>
              </a:ext>
            </a:extLst>
          </p:cNvPr>
          <p:cNvSpPr/>
          <p:nvPr/>
        </p:nvSpPr>
        <p:spPr>
          <a:xfrm>
            <a:off x="0" y="0"/>
            <a:ext cx="12192000" cy="5445224"/>
          </a:xfrm>
          <a:prstGeom prst="rect">
            <a:avLst/>
          </a:prstGeom>
          <a:solidFill>
            <a:srgbClr val="3C6B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p:cNvSpPr>
            <a:spLocks noGrp="1"/>
          </p:cNvSpPr>
          <p:nvPr>
            <p:ph type="title"/>
          </p:nvPr>
        </p:nvSpPr>
        <p:spPr>
          <a:xfrm>
            <a:off x="872925" y="1186928"/>
            <a:ext cx="10515600" cy="1325563"/>
          </a:xfrm>
        </p:spPr>
        <p:txBody>
          <a:bodyPr>
            <a:noAutofit/>
          </a:bodyPr>
          <a:lstStyle/>
          <a:p>
            <a:r>
              <a:rPr lang="en-GB" sz="5400" b="1" dirty="0" smtClean="0">
                <a:solidFill>
                  <a:schemeClr val="bg1"/>
                </a:solidFill>
                <a:latin typeface="+mn-lt"/>
              </a:rPr>
              <a:t>Creating a Young Person’s Guarantee for Greater Manchester</a:t>
            </a:r>
            <a:endParaRPr lang="en-GB" sz="5400" b="1" dirty="0">
              <a:solidFill>
                <a:schemeClr val="bg1"/>
              </a:solidFill>
              <a:latin typeface="+mn-lt"/>
            </a:endParaRPr>
          </a:p>
        </p:txBody>
      </p:sp>
      <p:sp>
        <p:nvSpPr>
          <p:cNvPr id="4" name="Title 1"/>
          <p:cNvSpPr txBox="1">
            <a:spLocks/>
          </p:cNvSpPr>
          <p:nvPr/>
        </p:nvSpPr>
        <p:spPr>
          <a:xfrm>
            <a:off x="872925" y="3110254"/>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smtClean="0">
                <a:solidFill>
                  <a:schemeClr val="bg1"/>
                </a:solidFill>
                <a:latin typeface="+mn-lt"/>
              </a:rPr>
              <a:t>Education Roundtable</a:t>
            </a:r>
          </a:p>
          <a:p>
            <a:endParaRPr lang="en-GB" sz="3200" dirty="0">
              <a:solidFill>
                <a:schemeClr val="bg1"/>
              </a:solidFill>
              <a:latin typeface="+mn-lt"/>
            </a:endParaRPr>
          </a:p>
          <a:p>
            <a:r>
              <a:rPr lang="en-GB" sz="3200" dirty="0" smtClean="0">
                <a:solidFill>
                  <a:schemeClr val="bg1"/>
                </a:solidFill>
                <a:latin typeface="+mn-lt"/>
              </a:rPr>
              <a:t>Thursday 16</a:t>
            </a:r>
            <a:r>
              <a:rPr lang="en-GB" sz="3200" baseline="30000" dirty="0" smtClean="0">
                <a:solidFill>
                  <a:schemeClr val="bg1"/>
                </a:solidFill>
                <a:latin typeface="+mn-lt"/>
              </a:rPr>
              <a:t>th</a:t>
            </a:r>
            <a:r>
              <a:rPr lang="en-GB" sz="3200" dirty="0" smtClean="0">
                <a:solidFill>
                  <a:schemeClr val="bg1"/>
                </a:solidFill>
                <a:latin typeface="+mn-lt"/>
              </a:rPr>
              <a:t> July</a:t>
            </a:r>
          </a:p>
          <a:p>
            <a:r>
              <a:rPr lang="en-GB" sz="3200" dirty="0" smtClean="0">
                <a:solidFill>
                  <a:schemeClr val="bg1"/>
                </a:solidFill>
                <a:latin typeface="+mn-lt"/>
              </a:rPr>
              <a:t>3.00 – 4.00pm</a:t>
            </a:r>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21780" b="24068"/>
          <a:stretch/>
        </p:blipFill>
        <p:spPr>
          <a:xfrm>
            <a:off x="8783445" y="5571212"/>
            <a:ext cx="2999782" cy="1141965"/>
          </a:xfrm>
          <a:prstGeom prst="rect">
            <a:avLst/>
          </a:prstGeom>
        </p:spPr>
      </p:pic>
      <p:sp>
        <p:nvSpPr>
          <p:cNvPr id="7" name="TextBox 6"/>
          <p:cNvSpPr txBox="1"/>
          <p:nvPr/>
        </p:nvSpPr>
        <p:spPr>
          <a:xfrm>
            <a:off x="413915" y="6042987"/>
            <a:ext cx="6661404" cy="369332"/>
          </a:xfrm>
          <a:prstGeom prst="rect">
            <a:avLst/>
          </a:prstGeom>
          <a:noFill/>
        </p:spPr>
        <p:txBody>
          <a:bodyPr wrap="square" rtlCol="0">
            <a:spAutoFit/>
          </a:bodyPr>
          <a:lstStyle/>
          <a:p>
            <a:r>
              <a:rPr lang="en-GB" b="1" dirty="0" smtClean="0">
                <a:solidFill>
                  <a:srgbClr val="3C6B82"/>
                </a:solidFill>
                <a:ea typeface="Verdana" panose="020B0604030504040204" pitchFamily="34" charset="0"/>
                <a:cs typeface="Verdana" panose="020B0604030504040204" pitchFamily="34" charset="0"/>
              </a:rPr>
              <a:t>taskforce@greatermanchester-ca.gov.uk</a:t>
            </a:r>
            <a:endParaRPr lang="en-GB" b="1" dirty="0">
              <a:solidFill>
                <a:srgbClr val="3C6B82"/>
              </a:solidFill>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43544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783445" y="474729"/>
            <a:ext cx="2999782" cy="4495238"/>
          </a:xfrm>
          <a:prstGeom prst="rect">
            <a:avLst/>
          </a:prstGeom>
          <a:solidFill>
            <a:srgbClr val="3C6B82"/>
          </a:solidFill>
          <a:ln w="31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u="sng" dirty="0" smtClean="0">
                <a:solidFill>
                  <a:schemeClr val="bg1"/>
                </a:solidFill>
              </a:rPr>
              <a:t>Session Facilitators</a:t>
            </a:r>
          </a:p>
          <a:p>
            <a:pPr algn="ctr"/>
            <a:endParaRPr lang="en-GB" b="1" u="sng" dirty="0">
              <a:solidFill>
                <a:schemeClr val="bg1"/>
              </a:solidFill>
            </a:endParaRPr>
          </a:p>
          <a:p>
            <a:pPr algn="ctr"/>
            <a:r>
              <a:rPr lang="en-GB" b="1" dirty="0" smtClean="0">
                <a:solidFill>
                  <a:schemeClr val="bg1"/>
                </a:solidFill>
              </a:rPr>
              <a:t>Diane Modahl</a:t>
            </a:r>
          </a:p>
          <a:p>
            <a:pPr algn="ctr"/>
            <a:r>
              <a:rPr lang="en-GB" dirty="0">
                <a:solidFill>
                  <a:schemeClr val="bg1"/>
                </a:solidFill>
              </a:rPr>
              <a:t>CEO - DMSF</a:t>
            </a:r>
          </a:p>
          <a:p>
            <a:pPr algn="ctr"/>
            <a:r>
              <a:rPr lang="en-GB" dirty="0">
                <a:solidFill>
                  <a:schemeClr val="bg1"/>
                </a:solidFill>
              </a:rPr>
              <a:t>Chair - GM Young People's Taskforce</a:t>
            </a:r>
            <a:endParaRPr lang="en-GB" dirty="0" smtClean="0">
              <a:solidFill>
                <a:schemeClr val="bg1"/>
              </a:solidFill>
            </a:endParaRPr>
          </a:p>
          <a:p>
            <a:pPr algn="ctr"/>
            <a:endParaRPr lang="en-GB" b="1" dirty="0">
              <a:solidFill>
                <a:schemeClr val="bg1"/>
              </a:solidFill>
            </a:endParaRPr>
          </a:p>
          <a:p>
            <a:pPr algn="ctr"/>
            <a:r>
              <a:rPr lang="en-GB" b="1" dirty="0" smtClean="0">
                <a:solidFill>
                  <a:schemeClr val="bg1"/>
                </a:solidFill>
              </a:rPr>
              <a:t>Laura-Jane Rawlings</a:t>
            </a:r>
          </a:p>
          <a:p>
            <a:pPr algn="ctr"/>
            <a:r>
              <a:rPr lang="en-GB" dirty="0" smtClean="0">
                <a:solidFill>
                  <a:schemeClr val="bg1"/>
                </a:solidFill>
              </a:rPr>
              <a:t>CEO – Youth Employment UK</a:t>
            </a:r>
          </a:p>
          <a:p>
            <a:pPr algn="ctr"/>
            <a:endParaRPr lang="en-GB" b="1" dirty="0" smtClean="0">
              <a:solidFill>
                <a:schemeClr val="bg1"/>
              </a:solidFill>
            </a:endParaRPr>
          </a:p>
          <a:p>
            <a:pPr algn="ctr"/>
            <a:r>
              <a:rPr lang="en-GB" b="1" dirty="0">
                <a:solidFill>
                  <a:schemeClr val="bg1"/>
                </a:solidFill>
              </a:rPr>
              <a:t>Nicola </a:t>
            </a:r>
            <a:r>
              <a:rPr lang="en-GB" b="1" dirty="0" smtClean="0">
                <a:solidFill>
                  <a:schemeClr val="bg1"/>
                </a:solidFill>
              </a:rPr>
              <a:t>McLeod</a:t>
            </a:r>
          </a:p>
          <a:p>
            <a:pPr algn="ctr"/>
            <a:r>
              <a:rPr lang="en-GB" dirty="0" smtClean="0">
                <a:solidFill>
                  <a:schemeClr val="bg1"/>
                </a:solidFill>
              </a:rPr>
              <a:t>Principal Skills Manager - GMCA</a:t>
            </a:r>
            <a:endParaRPr lang="en-GB" dirty="0">
              <a:solidFill>
                <a:schemeClr val="bg1"/>
              </a:solidFill>
            </a:endParaRPr>
          </a:p>
          <a:p>
            <a:pPr algn="ctr"/>
            <a:endParaRPr lang="en-GB" b="1" dirty="0">
              <a:solidFill>
                <a:schemeClr val="bg1"/>
              </a:solidFill>
            </a:endParaRPr>
          </a:p>
          <a:p>
            <a:pPr algn="ctr"/>
            <a:r>
              <a:rPr lang="en-GB" b="1" dirty="0" smtClean="0">
                <a:solidFill>
                  <a:schemeClr val="bg1"/>
                </a:solidFill>
              </a:rPr>
              <a:t>Jack Loughlin</a:t>
            </a:r>
          </a:p>
          <a:p>
            <a:pPr algn="ctr"/>
            <a:r>
              <a:rPr lang="en-GB" dirty="0" smtClean="0">
                <a:solidFill>
                  <a:schemeClr val="bg1"/>
                </a:solidFill>
              </a:rPr>
              <a:t>Programme Manager - GMCA</a:t>
            </a:r>
          </a:p>
        </p:txBody>
      </p:sp>
      <p:sp>
        <p:nvSpPr>
          <p:cNvPr id="5" name="TextBox 4"/>
          <p:cNvSpPr txBox="1"/>
          <p:nvPr/>
        </p:nvSpPr>
        <p:spPr>
          <a:xfrm>
            <a:off x="267856" y="209982"/>
            <a:ext cx="11416142" cy="461665"/>
          </a:xfrm>
          <a:prstGeom prst="rect">
            <a:avLst/>
          </a:prstGeom>
          <a:noFill/>
        </p:spPr>
        <p:txBody>
          <a:bodyPr wrap="square" rtlCol="0">
            <a:spAutoFit/>
          </a:bodyPr>
          <a:lstStyle/>
          <a:p>
            <a:r>
              <a:rPr lang="en-GB" sz="2400" b="1" dirty="0" smtClean="0"/>
              <a:t>Today’s Roundtable Discussion</a:t>
            </a:r>
            <a:endParaRPr lang="en-GB" sz="2400" dirty="0"/>
          </a:p>
        </p:txBody>
      </p:sp>
      <p:sp>
        <p:nvSpPr>
          <p:cNvPr id="6" name="TextBox 5"/>
          <p:cNvSpPr txBox="1"/>
          <p:nvPr/>
        </p:nvSpPr>
        <p:spPr>
          <a:xfrm>
            <a:off x="313507" y="1097279"/>
            <a:ext cx="1815737" cy="400110"/>
          </a:xfrm>
          <a:prstGeom prst="rect">
            <a:avLst/>
          </a:prstGeom>
          <a:noFill/>
        </p:spPr>
        <p:txBody>
          <a:bodyPr wrap="square" rtlCol="0">
            <a:spAutoFit/>
          </a:bodyPr>
          <a:lstStyle/>
          <a:p>
            <a:r>
              <a:rPr lang="en-GB" sz="2000" b="1" dirty="0" smtClean="0">
                <a:solidFill>
                  <a:srgbClr val="3C6B82"/>
                </a:solidFill>
              </a:rPr>
              <a:t>3.00 – 3.05pm</a:t>
            </a:r>
            <a:endParaRPr lang="en-GB" sz="2000" b="1" dirty="0">
              <a:solidFill>
                <a:srgbClr val="3C6B82"/>
              </a:solidFill>
            </a:endParaRPr>
          </a:p>
        </p:txBody>
      </p:sp>
      <p:sp>
        <p:nvSpPr>
          <p:cNvPr id="8" name="Rectangle 7"/>
          <p:cNvSpPr/>
          <p:nvPr/>
        </p:nvSpPr>
        <p:spPr>
          <a:xfrm>
            <a:off x="2380353" y="1097279"/>
            <a:ext cx="5421484" cy="400110"/>
          </a:xfrm>
          <a:prstGeom prst="rect">
            <a:avLst/>
          </a:prstGeom>
        </p:spPr>
        <p:txBody>
          <a:bodyPr wrap="none">
            <a:spAutoFit/>
          </a:bodyPr>
          <a:lstStyle/>
          <a:p>
            <a:r>
              <a:rPr lang="en-GB" sz="2000" b="1" dirty="0"/>
              <a:t>Welcome, housekeeping, facilitator introductions</a:t>
            </a:r>
          </a:p>
        </p:txBody>
      </p:sp>
      <p:sp>
        <p:nvSpPr>
          <p:cNvPr id="10" name="TextBox 9"/>
          <p:cNvSpPr txBox="1"/>
          <p:nvPr/>
        </p:nvSpPr>
        <p:spPr>
          <a:xfrm>
            <a:off x="313507" y="1829796"/>
            <a:ext cx="1815737" cy="400110"/>
          </a:xfrm>
          <a:prstGeom prst="rect">
            <a:avLst/>
          </a:prstGeom>
          <a:noFill/>
        </p:spPr>
        <p:txBody>
          <a:bodyPr wrap="square" rtlCol="0">
            <a:spAutoFit/>
          </a:bodyPr>
          <a:lstStyle/>
          <a:p>
            <a:r>
              <a:rPr lang="en-GB" sz="2000" b="1" dirty="0" smtClean="0">
                <a:solidFill>
                  <a:srgbClr val="3C6B82"/>
                </a:solidFill>
              </a:rPr>
              <a:t>3.05 – 3.15pm</a:t>
            </a:r>
            <a:endParaRPr lang="en-GB" sz="2000" b="1" dirty="0">
              <a:solidFill>
                <a:srgbClr val="3C6B82"/>
              </a:solidFill>
            </a:endParaRPr>
          </a:p>
        </p:txBody>
      </p:sp>
      <p:sp>
        <p:nvSpPr>
          <p:cNvPr id="11" name="TextBox 10"/>
          <p:cNvSpPr txBox="1"/>
          <p:nvPr/>
        </p:nvSpPr>
        <p:spPr>
          <a:xfrm>
            <a:off x="313505" y="3591893"/>
            <a:ext cx="1815737" cy="400110"/>
          </a:xfrm>
          <a:prstGeom prst="rect">
            <a:avLst/>
          </a:prstGeom>
          <a:noFill/>
        </p:spPr>
        <p:txBody>
          <a:bodyPr wrap="square" rtlCol="0">
            <a:spAutoFit/>
          </a:bodyPr>
          <a:lstStyle/>
          <a:p>
            <a:r>
              <a:rPr lang="en-GB" sz="2000" b="1" dirty="0" smtClean="0">
                <a:solidFill>
                  <a:srgbClr val="3C6B82"/>
                </a:solidFill>
              </a:rPr>
              <a:t>3.15 – 3.55pm</a:t>
            </a:r>
            <a:endParaRPr lang="en-GB" sz="2000" b="1" dirty="0">
              <a:solidFill>
                <a:srgbClr val="3C6B82"/>
              </a:solidFill>
            </a:endParaRPr>
          </a:p>
        </p:txBody>
      </p:sp>
      <p:sp>
        <p:nvSpPr>
          <p:cNvPr id="12" name="TextBox 11"/>
          <p:cNvSpPr txBox="1"/>
          <p:nvPr/>
        </p:nvSpPr>
        <p:spPr>
          <a:xfrm>
            <a:off x="313504" y="5555107"/>
            <a:ext cx="1815737" cy="400110"/>
          </a:xfrm>
          <a:prstGeom prst="rect">
            <a:avLst/>
          </a:prstGeom>
          <a:noFill/>
        </p:spPr>
        <p:txBody>
          <a:bodyPr wrap="square" rtlCol="0">
            <a:spAutoFit/>
          </a:bodyPr>
          <a:lstStyle/>
          <a:p>
            <a:r>
              <a:rPr lang="en-GB" sz="2000" b="1" dirty="0" smtClean="0">
                <a:solidFill>
                  <a:srgbClr val="3C6B82"/>
                </a:solidFill>
              </a:rPr>
              <a:t>3.55 – 4.00pm</a:t>
            </a:r>
            <a:endParaRPr lang="en-GB" sz="2000" b="1" dirty="0">
              <a:solidFill>
                <a:srgbClr val="3C6B82"/>
              </a:solidFill>
            </a:endParaRPr>
          </a:p>
        </p:txBody>
      </p:sp>
      <p:sp>
        <p:nvSpPr>
          <p:cNvPr id="13" name="Rectangle 12"/>
          <p:cNvSpPr/>
          <p:nvPr/>
        </p:nvSpPr>
        <p:spPr>
          <a:xfrm>
            <a:off x="2380353" y="1829796"/>
            <a:ext cx="6096000" cy="1785104"/>
          </a:xfrm>
          <a:prstGeom prst="rect">
            <a:avLst/>
          </a:prstGeom>
        </p:spPr>
        <p:txBody>
          <a:bodyPr>
            <a:spAutoFit/>
          </a:bodyPr>
          <a:lstStyle/>
          <a:p>
            <a:r>
              <a:rPr lang="en-GB" sz="2000" b="1" dirty="0" smtClean="0"/>
              <a:t>Introducing the </a:t>
            </a:r>
            <a:r>
              <a:rPr lang="en-GB" sz="2000" b="1" dirty="0"/>
              <a:t>Young Person's Guarantee</a:t>
            </a:r>
          </a:p>
          <a:p>
            <a:r>
              <a:rPr lang="en-GB" dirty="0"/>
              <a:t>• </a:t>
            </a:r>
            <a:r>
              <a:rPr lang="en-GB" dirty="0" smtClean="0"/>
              <a:t>Background and context</a:t>
            </a:r>
            <a:endParaRPr lang="en-GB" dirty="0"/>
          </a:p>
          <a:p>
            <a:r>
              <a:rPr lang="en-GB" dirty="0"/>
              <a:t>• </a:t>
            </a:r>
            <a:r>
              <a:rPr lang="en-GB" dirty="0" smtClean="0"/>
              <a:t>Vision </a:t>
            </a:r>
            <a:r>
              <a:rPr lang="en-GB" dirty="0"/>
              <a:t>and </a:t>
            </a:r>
            <a:r>
              <a:rPr lang="en-GB" dirty="0" smtClean="0"/>
              <a:t>objectives</a:t>
            </a:r>
            <a:endParaRPr lang="en-GB" dirty="0"/>
          </a:p>
          <a:p>
            <a:r>
              <a:rPr lang="en-GB" dirty="0"/>
              <a:t>• </a:t>
            </a:r>
            <a:r>
              <a:rPr lang="en-GB" dirty="0" smtClean="0"/>
              <a:t>Local and National responses so far</a:t>
            </a:r>
          </a:p>
          <a:p>
            <a:r>
              <a:rPr lang="en-GB" dirty="0"/>
              <a:t>• </a:t>
            </a:r>
            <a:r>
              <a:rPr lang="en-GB" dirty="0" smtClean="0"/>
              <a:t>Summaries </a:t>
            </a:r>
            <a:r>
              <a:rPr lang="en-GB" dirty="0"/>
              <a:t>from </a:t>
            </a:r>
            <a:r>
              <a:rPr lang="en-GB" dirty="0" smtClean="0"/>
              <a:t>our the </a:t>
            </a:r>
            <a:r>
              <a:rPr lang="en-GB" dirty="0"/>
              <a:t>first youth consultation</a:t>
            </a:r>
          </a:p>
          <a:p>
            <a:endParaRPr lang="en-GB" dirty="0"/>
          </a:p>
        </p:txBody>
      </p:sp>
      <p:sp>
        <p:nvSpPr>
          <p:cNvPr id="15" name="Rectangle 14"/>
          <p:cNvSpPr/>
          <p:nvPr/>
        </p:nvSpPr>
        <p:spPr>
          <a:xfrm>
            <a:off x="2380353" y="3591501"/>
            <a:ext cx="6096000" cy="1785104"/>
          </a:xfrm>
          <a:prstGeom prst="rect">
            <a:avLst/>
          </a:prstGeom>
        </p:spPr>
        <p:txBody>
          <a:bodyPr>
            <a:spAutoFit/>
          </a:bodyPr>
          <a:lstStyle/>
          <a:p>
            <a:r>
              <a:rPr lang="en-GB" sz="2000" b="1" dirty="0" smtClean="0"/>
              <a:t>Roundtable Discussion</a:t>
            </a:r>
            <a:endParaRPr lang="en-GB" sz="2000" b="1" dirty="0"/>
          </a:p>
          <a:p>
            <a:r>
              <a:rPr lang="en-GB" dirty="0"/>
              <a:t>• Gaps in education</a:t>
            </a:r>
          </a:p>
          <a:p>
            <a:r>
              <a:rPr lang="en-GB" dirty="0"/>
              <a:t>• </a:t>
            </a:r>
            <a:r>
              <a:rPr lang="en-GB" dirty="0" smtClean="0"/>
              <a:t>Digital </a:t>
            </a:r>
            <a:r>
              <a:rPr lang="en-GB" dirty="0"/>
              <a:t>exclusion /</a:t>
            </a:r>
            <a:r>
              <a:rPr lang="en-GB" dirty="0" smtClean="0"/>
              <a:t> </a:t>
            </a:r>
            <a:r>
              <a:rPr lang="en-GB" dirty="0"/>
              <a:t>social inequalities</a:t>
            </a:r>
          </a:p>
          <a:p>
            <a:r>
              <a:rPr lang="en-GB" dirty="0"/>
              <a:t>• </a:t>
            </a:r>
            <a:r>
              <a:rPr lang="en-GB" dirty="0" smtClean="0"/>
              <a:t>Transitions </a:t>
            </a:r>
            <a:r>
              <a:rPr lang="en-GB" dirty="0"/>
              <a:t>to FE/HE and employment</a:t>
            </a:r>
          </a:p>
          <a:p>
            <a:r>
              <a:rPr lang="en-GB" dirty="0"/>
              <a:t>• </a:t>
            </a:r>
            <a:r>
              <a:rPr lang="en-GB" dirty="0" smtClean="0"/>
              <a:t>Skills </a:t>
            </a:r>
            <a:r>
              <a:rPr lang="en-GB" dirty="0"/>
              <a:t>for life</a:t>
            </a:r>
          </a:p>
          <a:p>
            <a:r>
              <a:rPr lang="en-GB" dirty="0"/>
              <a:t>• </a:t>
            </a:r>
            <a:r>
              <a:rPr lang="en-GB" dirty="0" smtClean="0"/>
              <a:t>Increasing </a:t>
            </a:r>
            <a:r>
              <a:rPr lang="en-GB" dirty="0"/>
              <a:t>diversity</a:t>
            </a:r>
          </a:p>
        </p:txBody>
      </p:sp>
      <p:sp>
        <p:nvSpPr>
          <p:cNvPr id="16" name="Rectangle 15"/>
          <p:cNvSpPr/>
          <p:nvPr/>
        </p:nvSpPr>
        <p:spPr>
          <a:xfrm>
            <a:off x="2380353" y="5555107"/>
            <a:ext cx="6096000" cy="954107"/>
          </a:xfrm>
          <a:prstGeom prst="rect">
            <a:avLst/>
          </a:prstGeom>
        </p:spPr>
        <p:txBody>
          <a:bodyPr>
            <a:spAutoFit/>
          </a:bodyPr>
          <a:lstStyle/>
          <a:p>
            <a:r>
              <a:rPr lang="en-GB" sz="2000" b="1" dirty="0" smtClean="0"/>
              <a:t>Next Steps</a:t>
            </a:r>
            <a:endParaRPr lang="en-GB" sz="2000" b="1" dirty="0"/>
          </a:p>
          <a:p>
            <a:r>
              <a:rPr lang="en-GB" dirty="0"/>
              <a:t>• </a:t>
            </a:r>
            <a:r>
              <a:rPr lang="en-GB" dirty="0" smtClean="0"/>
              <a:t>The roadmap to delivering the Guarantee</a:t>
            </a:r>
            <a:endParaRPr lang="en-GB" dirty="0"/>
          </a:p>
          <a:p>
            <a:r>
              <a:rPr lang="en-GB" dirty="0"/>
              <a:t>• </a:t>
            </a:r>
            <a:r>
              <a:rPr lang="en-GB" dirty="0" smtClean="0"/>
              <a:t>Further consultation / staying involved</a:t>
            </a:r>
            <a:endParaRPr lang="en-GB" dirty="0"/>
          </a:p>
        </p:txBody>
      </p:sp>
      <p:pic>
        <p:nvPicPr>
          <p:cNvPr id="17" name="Picture 16"/>
          <p:cNvPicPr>
            <a:picLocks noChangeAspect="1"/>
          </p:cNvPicPr>
          <p:nvPr/>
        </p:nvPicPr>
        <p:blipFill rotWithShape="1">
          <a:blip r:embed="rId3" cstate="print">
            <a:extLst>
              <a:ext uri="{28A0092B-C50C-407E-A947-70E740481C1C}">
                <a14:useLocalDpi xmlns:a14="http://schemas.microsoft.com/office/drawing/2010/main" val="0"/>
              </a:ext>
            </a:extLst>
          </a:blip>
          <a:srcRect t="21780" b="24068"/>
          <a:stretch/>
        </p:blipFill>
        <p:spPr>
          <a:xfrm>
            <a:off x="8783445" y="5571212"/>
            <a:ext cx="2999782" cy="1141965"/>
          </a:xfrm>
          <a:prstGeom prst="rect">
            <a:avLst/>
          </a:prstGeom>
        </p:spPr>
      </p:pic>
    </p:spTree>
    <p:extLst>
      <p:ext uri="{BB962C8B-B14F-4D97-AF65-F5344CB8AC3E}">
        <p14:creationId xmlns:p14="http://schemas.microsoft.com/office/powerpoint/2010/main" val="467637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856" y="209982"/>
            <a:ext cx="11416142" cy="461665"/>
          </a:xfrm>
          <a:prstGeom prst="rect">
            <a:avLst/>
          </a:prstGeom>
          <a:noFill/>
        </p:spPr>
        <p:txBody>
          <a:bodyPr wrap="square" rtlCol="0">
            <a:spAutoFit/>
          </a:bodyPr>
          <a:lstStyle/>
          <a:p>
            <a:r>
              <a:rPr lang="en-GB" sz="2400" b="1" dirty="0"/>
              <a:t>What we know about the current </a:t>
            </a:r>
            <a:r>
              <a:rPr lang="en-GB" sz="2400" b="1" dirty="0" smtClean="0"/>
              <a:t>situation and how it has effected our young people</a:t>
            </a:r>
            <a:endParaRPr lang="en-GB" sz="2400" dirty="0"/>
          </a:p>
        </p:txBody>
      </p:sp>
      <p:sp>
        <p:nvSpPr>
          <p:cNvPr id="6" name="Rounded Rectangle 5"/>
          <p:cNvSpPr/>
          <p:nvPr/>
        </p:nvSpPr>
        <p:spPr>
          <a:xfrm>
            <a:off x="391886" y="952328"/>
            <a:ext cx="1828800" cy="119814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Social and Digital Exclusion</a:t>
            </a:r>
            <a:endParaRPr lang="en-GB" b="1" dirty="0"/>
          </a:p>
        </p:txBody>
      </p:sp>
      <p:sp>
        <p:nvSpPr>
          <p:cNvPr id="44" name="Rounded Rectangle 43"/>
          <p:cNvSpPr/>
          <p:nvPr/>
        </p:nvSpPr>
        <p:spPr>
          <a:xfrm>
            <a:off x="391886" y="2431153"/>
            <a:ext cx="1828800" cy="1198143"/>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Poorer Health and Wellbeing</a:t>
            </a:r>
            <a:endParaRPr lang="en-GB" b="1" dirty="0"/>
          </a:p>
        </p:txBody>
      </p:sp>
      <p:sp>
        <p:nvSpPr>
          <p:cNvPr id="45" name="Rounded Rectangle 44"/>
          <p:cNvSpPr/>
          <p:nvPr/>
        </p:nvSpPr>
        <p:spPr>
          <a:xfrm>
            <a:off x="409699" y="3909978"/>
            <a:ext cx="1828800" cy="1198143"/>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Greater Risk of Poorer Transitions</a:t>
            </a:r>
            <a:endParaRPr lang="en-GB" b="1" dirty="0"/>
          </a:p>
        </p:txBody>
      </p:sp>
      <p:sp>
        <p:nvSpPr>
          <p:cNvPr id="46" name="Rounded Rectangle 45"/>
          <p:cNvSpPr/>
          <p:nvPr/>
        </p:nvSpPr>
        <p:spPr>
          <a:xfrm>
            <a:off x="409699" y="5388802"/>
            <a:ext cx="1828800" cy="1198143"/>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Increased Economic Inequalities</a:t>
            </a:r>
            <a:endParaRPr lang="en-GB" b="1" dirty="0"/>
          </a:p>
        </p:txBody>
      </p:sp>
      <p:sp>
        <p:nvSpPr>
          <p:cNvPr id="47" name="Rectangle 46"/>
          <p:cNvSpPr/>
          <p:nvPr/>
        </p:nvSpPr>
        <p:spPr>
          <a:xfrm>
            <a:off x="2452254" y="5388802"/>
            <a:ext cx="9231743" cy="1200329"/>
          </a:xfrm>
          <a:prstGeom prst="rect">
            <a:avLst/>
          </a:prstGeom>
          <a:solidFill>
            <a:schemeClr val="accent1">
              <a:lumMod val="20000"/>
              <a:lumOff val="80000"/>
            </a:schemeClr>
          </a:solidFill>
        </p:spPr>
        <p:txBody>
          <a:bodyPr wrap="square">
            <a:spAutoFit/>
          </a:bodyPr>
          <a:lstStyle/>
          <a:p>
            <a:r>
              <a:rPr lang="en-GB" dirty="0" smtClean="0"/>
              <a:t>Those </a:t>
            </a:r>
            <a:r>
              <a:rPr lang="en-GB" dirty="0"/>
              <a:t>under the age of 25 have already experienced greater levels of job and labour market displacement because of </a:t>
            </a:r>
            <a:r>
              <a:rPr lang="en-GB" dirty="0" smtClean="0"/>
              <a:t>COVID-19 </a:t>
            </a:r>
            <a:r>
              <a:rPr lang="en-GB" dirty="0"/>
              <a:t>– </a:t>
            </a:r>
            <a:r>
              <a:rPr lang="en-GB" b="1" dirty="0"/>
              <a:t>they are 2.5 times more likely to be working in sectors that have "shut down" </a:t>
            </a:r>
            <a:r>
              <a:rPr lang="en-GB" dirty="0"/>
              <a:t>and are more likely to have been made redundant, or placed on </a:t>
            </a:r>
            <a:r>
              <a:rPr lang="en-GB" dirty="0" smtClean="0"/>
              <a:t>furlough, </a:t>
            </a:r>
            <a:r>
              <a:rPr lang="en-GB" dirty="0"/>
              <a:t>when compared to older age groups.</a:t>
            </a:r>
          </a:p>
        </p:txBody>
      </p:sp>
      <p:sp>
        <p:nvSpPr>
          <p:cNvPr id="48" name="Rectangle 47"/>
          <p:cNvSpPr/>
          <p:nvPr/>
        </p:nvSpPr>
        <p:spPr>
          <a:xfrm>
            <a:off x="2452255" y="3938570"/>
            <a:ext cx="9231743" cy="1200329"/>
          </a:xfrm>
          <a:prstGeom prst="rect">
            <a:avLst/>
          </a:prstGeom>
          <a:solidFill>
            <a:schemeClr val="accent4">
              <a:lumMod val="20000"/>
              <a:lumOff val="80000"/>
            </a:schemeClr>
          </a:solidFill>
        </p:spPr>
        <p:txBody>
          <a:bodyPr wrap="square">
            <a:spAutoFit/>
          </a:bodyPr>
          <a:lstStyle/>
          <a:p>
            <a:r>
              <a:rPr lang="en-GB" b="1" dirty="0" smtClean="0"/>
              <a:t>Job </a:t>
            </a:r>
            <a:r>
              <a:rPr lang="en-GB" b="1" dirty="0"/>
              <a:t>vacancies during the lockdown period dropped by more than two-thirds</a:t>
            </a:r>
            <a:r>
              <a:rPr lang="en-GB" dirty="0"/>
              <a:t>, with the fall in apprenticeship vacancies running at 80%. According to the Institute of Student Employers, </a:t>
            </a:r>
            <a:r>
              <a:rPr lang="en-GB" b="1" dirty="0"/>
              <a:t>68% of businesses also cancelled work experience and taster opportunities</a:t>
            </a:r>
            <a:r>
              <a:rPr lang="en-GB" dirty="0"/>
              <a:t>, though many colleges and universities have reported an increase in applications for September.</a:t>
            </a:r>
          </a:p>
        </p:txBody>
      </p:sp>
      <p:sp>
        <p:nvSpPr>
          <p:cNvPr id="49" name="Rectangle 48"/>
          <p:cNvSpPr/>
          <p:nvPr/>
        </p:nvSpPr>
        <p:spPr>
          <a:xfrm>
            <a:off x="2452254" y="2428967"/>
            <a:ext cx="9231743" cy="1200329"/>
          </a:xfrm>
          <a:prstGeom prst="rect">
            <a:avLst/>
          </a:prstGeom>
          <a:solidFill>
            <a:schemeClr val="accent3">
              <a:lumMod val="20000"/>
              <a:lumOff val="80000"/>
            </a:schemeClr>
          </a:solidFill>
        </p:spPr>
        <p:txBody>
          <a:bodyPr wrap="square">
            <a:spAutoFit/>
          </a:bodyPr>
          <a:lstStyle/>
          <a:p>
            <a:r>
              <a:rPr lang="en-GB" dirty="0" smtClean="0"/>
              <a:t>According </a:t>
            </a:r>
            <a:r>
              <a:rPr lang="en-GB" dirty="0"/>
              <a:t>to the mental health charity </a:t>
            </a:r>
            <a:r>
              <a:rPr lang="en-GB" dirty="0" err="1"/>
              <a:t>YoungMinds</a:t>
            </a:r>
            <a:r>
              <a:rPr lang="en-GB" dirty="0"/>
              <a:t>, 83% of young people with an existing mental health condition said </a:t>
            </a:r>
            <a:r>
              <a:rPr lang="en-GB" b="1" dirty="0"/>
              <a:t>the loss of routine, school closures, exam cancellations and the health concerns associated to the virus were all factors in worsening their mental health</a:t>
            </a:r>
            <a:r>
              <a:rPr lang="en-GB" dirty="0"/>
              <a:t> and increasing their anxieties about the future.</a:t>
            </a:r>
          </a:p>
        </p:txBody>
      </p:sp>
      <p:sp>
        <p:nvSpPr>
          <p:cNvPr id="50" name="Rectangle 49"/>
          <p:cNvSpPr/>
          <p:nvPr/>
        </p:nvSpPr>
        <p:spPr>
          <a:xfrm>
            <a:off x="2452253" y="950142"/>
            <a:ext cx="9231743" cy="1200329"/>
          </a:xfrm>
          <a:prstGeom prst="rect">
            <a:avLst/>
          </a:prstGeom>
          <a:solidFill>
            <a:schemeClr val="accent2">
              <a:lumMod val="20000"/>
              <a:lumOff val="80000"/>
            </a:schemeClr>
          </a:solidFill>
        </p:spPr>
        <p:txBody>
          <a:bodyPr wrap="square">
            <a:spAutoFit/>
          </a:bodyPr>
          <a:lstStyle/>
          <a:p>
            <a:r>
              <a:rPr lang="en-GB" dirty="0" smtClean="0"/>
              <a:t>According </a:t>
            </a:r>
            <a:r>
              <a:rPr lang="en-GB" dirty="0"/>
              <a:t>to the Sutton Trust, only a third of students took part in online lessons offered by their </a:t>
            </a:r>
            <a:r>
              <a:rPr lang="en-GB" dirty="0" smtClean="0"/>
              <a:t>school during the first stages of lockdown, </a:t>
            </a:r>
            <a:r>
              <a:rPr lang="en-GB" b="1" dirty="0"/>
              <a:t>whilst </a:t>
            </a:r>
            <a:r>
              <a:rPr lang="en-GB" b="1" dirty="0" smtClean="0"/>
              <a:t>more than two thirds of </a:t>
            </a:r>
            <a:r>
              <a:rPr lang="en-GB" b="1" dirty="0"/>
              <a:t>disadvantaged young people were </a:t>
            </a:r>
            <a:r>
              <a:rPr lang="en-GB" b="1" dirty="0" smtClean="0"/>
              <a:t>not considered </a:t>
            </a:r>
            <a:r>
              <a:rPr lang="en-GB" b="1" dirty="0"/>
              <a:t>to </a:t>
            </a:r>
            <a:r>
              <a:rPr lang="en-GB" b="1" dirty="0" smtClean="0"/>
              <a:t>be equipped with sufficient </a:t>
            </a:r>
            <a:r>
              <a:rPr lang="en-GB" b="1" dirty="0"/>
              <a:t>access to digital resources to support their learning</a:t>
            </a:r>
            <a:r>
              <a:rPr lang="en-GB" dirty="0"/>
              <a:t> </a:t>
            </a:r>
            <a:r>
              <a:rPr lang="en-GB" dirty="0" smtClean="0"/>
              <a:t>at home.</a:t>
            </a:r>
            <a:endParaRPr lang="en-GB" dirty="0"/>
          </a:p>
        </p:txBody>
      </p:sp>
    </p:spTree>
    <p:extLst>
      <p:ext uri="{BB962C8B-B14F-4D97-AF65-F5344CB8AC3E}">
        <p14:creationId xmlns:p14="http://schemas.microsoft.com/office/powerpoint/2010/main" val="2556437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400300" y="2628913"/>
            <a:ext cx="9370404" cy="73187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267856" y="145508"/>
            <a:ext cx="11416142" cy="461665"/>
          </a:xfrm>
          <a:prstGeom prst="rect">
            <a:avLst/>
          </a:prstGeom>
          <a:noFill/>
        </p:spPr>
        <p:txBody>
          <a:bodyPr wrap="square" rtlCol="0">
            <a:spAutoFit/>
          </a:bodyPr>
          <a:lstStyle/>
          <a:p>
            <a:r>
              <a:rPr lang="en-GB" sz="2400" b="1" dirty="0" smtClean="0"/>
              <a:t>Our ambitions for the Young Person’s Guarantee in GM</a:t>
            </a:r>
            <a:endParaRPr lang="en-GB" sz="2400" b="1" dirty="0"/>
          </a:p>
        </p:txBody>
      </p:sp>
      <p:sp>
        <p:nvSpPr>
          <p:cNvPr id="4" name="Rounded Rectangle 3"/>
          <p:cNvSpPr/>
          <p:nvPr/>
        </p:nvSpPr>
        <p:spPr>
          <a:xfrm>
            <a:off x="7173562" y="5914780"/>
            <a:ext cx="2221873" cy="695715"/>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Retraining and re-skilling for 19+ year olds</a:t>
            </a:r>
            <a:endParaRPr lang="en-GB" sz="1400" b="1" dirty="0">
              <a:solidFill>
                <a:schemeClr val="tx1"/>
              </a:solidFill>
            </a:endParaRPr>
          </a:p>
        </p:txBody>
      </p:sp>
      <p:sp>
        <p:nvSpPr>
          <p:cNvPr id="18" name="Rounded Rectangle 17"/>
          <p:cNvSpPr/>
          <p:nvPr/>
        </p:nvSpPr>
        <p:spPr>
          <a:xfrm>
            <a:off x="2400300" y="4353600"/>
            <a:ext cx="2221873" cy="69571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Guaranteed work shadowing opportunities</a:t>
            </a:r>
            <a:endParaRPr lang="en-GB" sz="1400" b="1" dirty="0">
              <a:solidFill>
                <a:schemeClr val="tx1"/>
              </a:solidFill>
            </a:endParaRPr>
          </a:p>
        </p:txBody>
      </p:sp>
      <p:sp>
        <p:nvSpPr>
          <p:cNvPr id="19" name="Rounded Rectangle 18"/>
          <p:cNvSpPr/>
          <p:nvPr/>
        </p:nvSpPr>
        <p:spPr>
          <a:xfrm>
            <a:off x="7181340" y="5145446"/>
            <a:ext cx="2221873" cy="69571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More social action, community and cultural engagement opportunities</a:t>
            </a:r>
            <a:endParaRPr lang="en-GB" sz="1400" b="1" dirty="0">
              <a:solidFill>
                <a:schemeClr val="tx1"/>
              </a:solidFill>
            </a:endParaRPr>
          </a:p>
        </p:txBody>
      </p:sp>
      <p:sp>
        <p:nvSpPr>
          <p:cNvPr id="20" name="Rounded Rectangle 19"/>
          <p:cNvSpPr/>
          <p:nvPr/>
        </p:nvSpPr>
        <p:spPr>
          <a:xfrm>
            <a:off x="4775569" y="4359723"/>
            <a:ext cx="2221873" cy="691396"/>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Guaranteed College places </a:t>
            </a:r>
            <a:r>
              <a:rPr lang="en-GB" sz="1400" b="1" dirty="0">
                <a:solidFill>
                  <a:schemeClr val="tx1"/>
                </a:solidFill>
              </a:rPr>
              <a:t>for </a:t>
            </a:r>
            <a:r>
              <a:rPr lang="en-GB" sz="1400" b="1" dirty="0" smtClean="0">
                <a:solidFill>
                  <a:schemeClr val="tx1"/>
                </a:solidFill>
              </a:rPr>
              <a:t>all 16-18 </a:t>
            </a:r>
            <a:r>
              <a:rPr lang="en-GB" sz="1400" b="1" dirty="0">
                <a:solidFill>
                  <a:schemeClr val="tx1"/>
                </a:solidFill>
              </a:rPr>
              <a:t>year olds</a:t>
            </a:r>
          </a:p>
        </p:txBody>
      </p:sp>
      <p:sp>
        <p:nvSpPr>
          <p:cNvPr id="21" name="Rounded Rectangle 20"/>
          <p:cNvSpPr/>
          <p:nvPr/>
        </p:nvSpPr>
        <p:spPr>
          <a:xfrm>
            <a:off x="9548831" y="5914780"/>
            <a:ext cx="2221873" cy="695715"/>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Continued </a:t>
            </a:r>
            <a:r>
              <a:rPr lang="en-GB" sz="1400" b="1" dirty="0" smtClean="0">
                <a:solidFill>
                  <a:schemeClr val="tx1"/>
                </a:solidFill>
              </a:rPr>
              <a:t>high quality Apprenticeship </a:t>
            </a:r>
            <a:r>
              <a:rPr lang="en-GB" sz="1400" b="1" dirty="0">
                <a:solidFill>
                  <a:schemeClr val="tx1"/>
                </a:solidFill>
              </a:rPr>
              <a:t>availability</a:t>
            </a:r>
          </a:p>
        </p:txBody>
      </p:sp>
      <p:sp>
        <p:nvSpPr>
          <p:cNvPr id="27" name="Rounded Rectangle 26"/>
          <p:cNvSpPr/>
          <p:nvPr/>
        </p:nvSpPr>
        <p:spPr>
          <a:xfrm>
            <a:off x="4773298" y="5935966"/>
            <a:ext cx="2221873" cy="69571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More HE </a:t>
            </a:r>
            <a:r>
              <a:rPr lang="en-GB" sz="1400" b="1" dirty="0">
                <a:solidFill>
                  <a:schemeClr val="tx1"/>
                </a:solidFill>
              </a:rPr>
              <a:t>and adult learning opportunities</a:t>
            </a:r>
          </a:p>
        </p:txBody>
      </p:sp>
      <p:sp>
        <p:nvSpPr>
          <p:cNvPr id="34" name="Rounded Rectangle 33"/>
          <p:cNvSpPr/>
          <p:nvPr/>
        </p:nvSpPr>
        <p:spPr>
          <a:xfrm>
            <a:off x="9549222" y="4356247"/>
            <a:ext cx="2214785" cy="677287"/>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Quality careers education, information, advice and guidance (CE/IAG)</a:t>
            </a:r>
          </a:p>
        </p:txBody>
      </p:sp>
      <p:sp>
        <p:nvSpPr>
          <p:cNvPr id="39" name="Rounded Rectangle 38"/>
          <p:cNvSpPr/>
          <p:nvPr/>
        </p:nvSpPr>
        <p:spPr>
          <a:xfrm>
            <a:off x="7173562" y="4356247"/>
            <a:ext cx="2221873" cy="682193"/>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Employment support for those who need it, including self-employed</a:t>
            </a:r>
            <a:endParaRPr lang="en-GB" sz="1400" b="1" dirty="0">
              <a:solidFill>
                <a:schemeClr val="tx1"/>
              </a:solidFill>
            </a:endParaRPr>
          </a:p>
        </p:txBody>
      </p:sp>
      <p:sp>
        <p:nvSpPr>
          <p:cNvPr id="40" name="Rounded Rectangle 39"/>
          <p:cNvSpPr/>
          <p:nvPr/>
        </p:nvSpPr>
        <p:spPr>
          <a:xfrm>
            <a:off x="9548831" y="5144689"/>
            <a:ext cx="2221873" cy="66308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An ILM for </a:t>
            </a:r>
            <a:r>
              <a:rPr lang="en-GB" sz="1400" b="1" dirty="0">
                <a:solidFill>
                  <a:schemeClr val="tx1"/>
                </a:solidFill>
              </a:rPr>
              <a:t>those at risk of long-term </a:t>
            </a:r>
            <a:r>
              <a:rPr lang="en-GB" sz="1400" b="1" dirty="0" smtClean="0">
                <a:solidFill>
                  <a:schemeClr val="tx1"/>
                </a:solidFill>
              </a:rPr>
              <a:t>unemployment</a:t>
            </a:r>
            <a:endParaRPr lang="en-GB" sz="1400" b="1" dirty="0">
              <a:solidFill>
                <a:schemeClr val="tx1"/>
              </a:solidFill>
            </a:endParaRPr>
          </a:p>
        </p:txBody>
      </p:sp>
      <p:sp>
        <p:nvSpPr>
          <p:cNvPr id="41" name="Rounded Rectangle 40"/>
          <p:cNvSpPr/>
          <p:nvPr/>
        </p:nvSpPr>
        <p:spPr>
          <a:xfrm>
            <a:off x="2400300" y="5928314"/>
            <a:ext cx="2221873" cy="695715"/>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Improved access to digital and physical mental health services</a:t>
            </a:r>
            <a:endParaRPr lang="en-GB" sz="1400" b="1" dirty="0">
              <a:solidFill>
                <a:schemeClr val="tx1"/>
              </a:solidFill>
            </a:endParaRPr>
          </a:p>
        </p:txBody>
      </p:sp>
      <p:sp>
        <p:nvSpPr>
          <p:cNvPr id="24" name="Rounded Rectangle 23"/>
          <p:cNvSpPr/>
          <p:nvPr/>
        </p:nvSpPr>
        <p:spPr>
          <a:xfrm>
            <a:off x="2400215" y="5141766"/>
            <a:ext cx="2214181" cy="69571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A comprehensive travel offer that builds on the principles of Our Pass</a:t>
            </a:r>
            <a:endParaRPr lang="en-GB" sz="1100" b="1" dirty="0">
              <a:solidFill>
                <a:schemeClr val="tx1"/>
              </a:solidFill>
            </a:endParaRPr>
          </a:p>
        </p:txBody>
      </p:sp>
      <p:sp>
        <p:nvSpPr>
          <p:cNvPr id="26" name="Rounded Rectangle 25"/>
          <p:cNvSpPr/>
          <p:nvPr/>
        </p:nvSpPr>
        <p:spPr>
          <a:xfrm>
            <a:off x="4775569" y="5149561"/>
            <a:ext cx="2221873" cy="69571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Increased digital access and inclusion</a:t>
            </a:r>
            <a:endParaRPr lang="en-GB" sz="1100" b="1" dirty="0">
              <a:solidFill>
                <a:schemeClr val="tx1"/>
              </a:solidFill>
            </a:endParaRPr>
          </a:p>
        </p:txBody>
      </p:sp>
      <p:sp>
        <p:nvSpPr>
          <p:cNvPr id="30" name="Rounded Rectangle 29"/>
          <p:cNvSpPr/>
          <p:nvPr/>
        </p:nvSpPr>
        <p:spPr>
          <a:xfrm>
            <a:off x="6210909" y="2497261"/>
            <a:ext cx="1847924" cy="1115124"/>
          </a:xfrm>
          <a:prstGeom prst="roundRect">
            <a:avLst/>
          </a:prstGeom>
          <a:solidFill>
            <a:srgbClr val="0070C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rPr>
              <a:t>The Task Force</a:t>
            </a:r>
          </a:p>
          <a:p>
            <a:pPr algn="ctr"/>
            <a:r>
              <a:rPr lang="en-GB" sz="1400" b="1" dirty="0">
                <a:solidFill>
                  <a:schemeClr val="bg1"/>
                </a:solidFill>
              </a:rPr>
              <a:t>Chair – Diane </a:t>
            </a:r>
            <a:r>
              <a:rPr lang="en-GB" sz="1400" b="1" dirty="0" smtClean="0">
                <a:solidFill>
                  <a:schemeClr val="bg1"/>
                </a:solidFill>
              </a:rPr>
              <a:t>Modahl</a:t>
            </a:r>
            <a:endParaRPr lang="en-GB" sz="1400" b="1" dirty="0">
              <a:solidFill>
                <a:schemeClr val="bg1"/>
              </a:solidFill>
            </a:endParaRPr>
          </a:p>
        </p:txBody>
      </p:sp>
      <p:sp>
        <p:nvSpPr>
          <p:cNvPr id="28" name="Content Placeholder 2"/>
          <p:cNvSpPr>
            <a:spLocks noGrp="1"/>
          </p:cNvSpPr>
          <p:nvPr/>
        </p:nvSpPr>
        <p:spPr>
          <a:xfrm>
            <a:off x="277710" y="786474"/>
            <a:ext cx="1963690" cy="1156600"/>
          </a:xfrm>
          <a:prstGeom prst="rect">
            <a:avLst/>
          </a:prstGeom>
          <a:solidFill>
            <a:schemeClr val="accent4">
              <a:lumMod val="75000"/>
            </a:schemeClr>
          </a:solidFill>
          <a:ln>
            <a:solidFill>
              <a:schemeClr val="tx1">
                <a:lumMod val="50000"/>
                <a:lumOff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b="1" dirty="0" smtClean="0">
                <a:solidFill>
                  <a:schemeClr val="bg1"/>
                </a:solidFill>
              </a:rPr>
              <a:t>Our Vision – </a:t>
            </a:r>
            <a:r>
              <a:rPr lang="en-GB" sz="1600" dirty="0" smtClean="0">
                <a:solidFill>
                  <a:schemeClr val="bg1"/>
                </a:solidFill>
              </a:rPr>
              <a:t>to secure young people’s future prosperity in GM</a:t>
            </a:r>
            <a:endParaRPr lang="en-GB" sz="1600" dirty="0">
              <a:solidFill>
                <a:schemeClr val="bg1"/>
              </a:solidFill>
            </a:endParaRPr>
          </a:p>
        </p:txBody>
      </p:sp>
      <p:sp>
        <p:nvSpPr>
          <p:cNvPr id="31" name="Rectangle 30"/>
          <p:cNvSpPr/>
          <p:nvPr/>
        </p:nvSpPr>
        <p:spPr>
          <a:xfrm>
            <a:off x="2400300" y="788911"/>
            <a:ext cx="9370404" cy="1154162"/>
          </a:xfrm>
          <a:prstGeom prst="rect">
            <a:avLst/>
          </a:prstGeom>
          <a:solidFill>
            <a:schemeClr val="accent4">
              <a:lumMod val="20000"/>
              <a:lumOff val="80000"/>
            </a:schemeClr>
          </a:solidFill>
          <a:ln>
            <a:solidFill>
              <a:schemeClr val="accent4">
                <a:lumMod val="40000"/>
                <a:lumOff val="60000"/>
              </a:schemeClr>
            </a:solidFill>
          </a:ln>
        </p:spPr>
        <p:txBody>
          <a:bodyPr wrap="square">
            <a:spAutoFit/>
          </a:bodyPr>
          <a:lstStyle/>
          <a:p>
            <a:pPr marL="285750" indent="-285750">
              <a:buFont typeface="Arial" panose="020B0604020202020204" pitchFamily="34" charset="0"/>
              <a:buChar char="•"/>
            </a:pPr>
            <a:r>
              <a:rPr lang="en-GB" sz="1400" b="1" dirty="0" smtClean="0"/>
              <a:t>Protecting</a:t>
            </a:r>
            <a:r>
              <a:rPr lang="en-GB" sz="1400" dirty="0" smtClean="0"/>
              <a:t> </a:t>
            </a:r>
            <a:r>
              <a:rPr lang="en-GB" sz="1400" dirty="0"/>
              <a:t>those in </a:t>
            </a:r>
            <a:r>
              <a:rPr lang="en-GB" sz="1400" dirty="0" smtClean="0"/>
              <a:t>education, employment and apprenticeships, </a:t>
            </a:r>
            <a:r>
              <a:rPr lang="en-GB" sz="1400" dirty="0"/>
              <a:t>who face immediate challenges and displacement because of the </a:t>
            </a:r>
            <a:r>
              <a:rPr lang="en-GB" sz="1400" dirty="0" smtClean="0"/>
              <a:t>pandemic</a:t>
            </a:r>
            <a:endParaRPr lang="en-GB" sz="1400" dirty="0"/>
          </a:p>
          <a:p>
            <a:pPr marL="171450" indent="-171450">
              <a:buFont typeface="Arial" panose="020B0604020202020204" pitchFamily="34" charset="0"/>
              <a:buChar char="•"/>
            </a:pPr>
            <a:endParaRPr lang="en-GB" sz="600" dirty="0"/>
          </a:p>
          <a:p>
            <a:pPr marL="285750" indent="-285750">
              <a:buFont typeface="Arial" panose="020B0604020202020204" pitchFamily="34" charset="0"/>
              <a:buChar char="•"/>
            </a:pPr>
            <a:r>
              <a:rPr lang="en-GB" sz="1400" b="1" dirty="0"/>
              <a:t>Promoting</a:t>
            </a:r>
            <a:r>
              <a:rPr lang="en-GB" sz="1400" dirty="0"/>
              <a:t> current and </a:t>
            </a:r>
            <a:r>
              <a:rPr lang="en-GB" sz="1400" dirty="0" smtClean="0"/>
              <a:t>emerging opportunities </a:t>
            </a:r>
            <a:r>
              <a:rPr lang="en-GB" sz="1400" dirty="0"/>
              <a:t>that </a:t>
            </a:r>
            <a:r>
              <a:rPr lang="en-GB" sz="1400" dirty="0" smtClean="0"/>
              <a:t>help to support </a:t>
            </a:r>
            <a:r>
              <a:rPr lang="en-GB" sz="1400" dirty="0"/>
              <a:t>young people to be ready for life, learning and work</a:t>
            </a:r>
          </a:p>
          <a:p>
            <a:pPr marL="171450" indent="-171450">
              <a:buFont typeface="Arial" panose="020B0604020202020204" pitchFamily="34" charset="0"/>
              <a:buChar char="•"/>
            </a:pPr>
            <a:endParaRPr lang="en-GB" sz="600" dirty="0"/>
          </a:p>
          <a:p>
            <a:pPr marL="285750" indent="-285750">
              <a:buFont typeface="Arial" panose="020B0604020202020204" pitchFamily="34" charset="0"/>
              <a:buChar char="•"/>
            </a:pPr>
            <a:r>
              <a:rPr lang="en-GB" sz="1400" b="1" dirty="0" smtClean="0"/>
              <a:t>Progressing</a:t>
            </a:r>
            <a:r>
              <a:rPr lang="en-GB" sz="1400" dirty="0" smtClean="0"/>
              <a:t> </a:t>
            </a:r>
            <a:r>
              <a:rPr lang="en-GB" sz="1400" dirty="0"/>
              <a:t>young people </a:t>
            </a:r>
            <a:r>
              <a:rPr lang="en-GB" sz="1400" dirty="0" smtClean="0"/>
              <a:t>through quality </a:t>
            </a:r>
            <a:r>
              <a:rPr lang="en-GB" sz="1400" dirty="0"/>
              <a:t>education, employment and training </a:t>
            </a:r>
            <a:r>
              <a:rPr lang="en-GB" sz="1400" dirty="0" smtClean="0"/>
              <a:t>across </a:t>
            </a:r>
            <a:r>
              <a:rPr lang="en-GB" sz="1400" dirty="0"/>
              <a:t>the </a:t>
            </a:r>
            <a:r>
              <a:rPr lang="en-GB" sz="1400" dirty="0" smtClean="0"/>
              <a:t>city-region</a:t>
            </a:r>
          </a:p>
          <a:p>
            <a:pPr algn="ctr"/>
            <a:endParaRPr lang="en-GB" sz="100" dirty="0" smtClean="0"/>
          </a:p>
        </p:txBody>
      </p:sp>
      <p:sp>
        <p:nvSpPr>
          <p:cNvPr id="5" name="TextBox 4"/>
          <p:cNvSpPr txBox="1"/>
          <p:nvPr/>
        </p:nvSpPr>
        <p:spPr>
          <a:xfrm>
            <a:off x="2241400" y="2628913"/>
            <a:ext cx="3705727" cy="307777"/>
          </a:xfrm>
          <a:prstGeom prst="rect">
            <a:avLst/>
          </a:prstGeom>
          <a:noFill/>
        </p:spPr>
        <p:txBody>
          <a:bodyPr wrap="square" rtlCol="0">
            <a:spAutoFit/>
          </a:bodyPr>
          <a:lstStyle/>
          <a:p>
            <a:pPr algn="r"/>
            <a:r>
              <a:rPr lang="en-GB" sz="1400" dirty="0" smtClean="0"/>
              <a:t>Co-designed with young people at its heart</a:t>
            </a:r>
            <a:endParaRPr lang="en-GB" sz="1400" dirty="0"/>
          </a:p>
        </p:txBody>
      </p:sp>
      <p:sp>
        <p:nvSpPr>
          <p:cNvPr id="56" name="TextBox 55"/>
          <p:cNvSpPr txBox="1"/>
          <p:nvPr/>
        </p:nvSpPr>
        <p:spPr>
          <a:xfrm>
            <a:off x="2241400" y="3057671"/>
            <a:ext cx="3705727" cy="307777"/>
          </a:xfrm>
          <a:prstGeom prst="rect">
            <a:avLst/>
          </a:prstGeom>
          <a:noFill/>
        </p:spPr>
        <p:txBody>
          <a:bodyPr wrap="square" rtlCol="0">
            <a:spAutoFit/>
          </a:bodyPr>
          <a:lstStyle/>
          <a:p>
            <a:pPr algn="r"/>
            <a:r>
              <a:rPr lang="en-GB" sz="1400" dirty="0" smtClean="0"/>
              <a:t>Asset-based / evidence-led</a:t>
            </a:r>
            <a:endParaRPr lang="en-GB" sz="1400" dirty="0"/>
          </a:p>
        </p:txBody>
      </p:sp>
      <p:sp>
        <p:nvSpPr>
          <p:cNvPr id="57" name="TextBox 56"/>
          <p:cNvSpPr txBox="1"/>
          <p:nvPr/>
        </p:nvSpPr>
        <p:spPr>
          <a:xfrm>
            <a:off x="8310950" y="2629237"/>
            <a:ext cx="3705727" cy="307777"/>
          </a:xfrm>
          <a:prstGeom prst="rect">
            <a:avLst/>
          </a:prstGeom>
          <a:noFill/>
        </p:spPr>
        <p:txBody>
          <a:bodyPr wrap="square" rtlCol="0">
            <a:spAutoFit/>
          </a:bodyPr>
          <a:lstStyle/>
          <a:p>
            <a:r>
              <a:rPr lang="en-GB" sz="1400" dirty="0" smtClean="0"/>
              <a:t>Supported by partners and Leaders</a:t>
            </a:r>
            <a:endParaRPr lang="en-GB" sz="1400" dirty="0"/>
          </a:p>
        </p:txBody>
      </p:sp>
      <p:sp>
        <p:nvSpPr>
          <p:cNvPr id="58" name="TextBox 57"/>
          <p:cNvSpPr txBox="1"/>
          <p:nvPr/>
        </p:nvSpPr>
        <p:spPr>
          <a:xfrm>
            <a:off x="8297215" y="3053013"/>
            <a:ext cx="3705727" cy="307777"/>
          </a:xfrm>
          <a:prstGeom prst="rect">
            <a:avLst/>
          </a:prstGeom>
          <a:noFill/>
        </p:spPr>
        <p:txBody>
          <a:bodyPr wrap="square" rtlCol="0">
            <a:spAutoFit/>
          </a:bodyPr>
          <a:lstStyle/>
          <a:p>
            <a:r>
              <a:rPr lang="en-GB" sz="1400" dirty="0" smtClean="0"/>
              <a:t>Outcomes-focused</a:t>
            </a:r>
            <a:endParaRPr lang="en-GB" sz="1400" dirty="0"/>
          </a:p>
        </p:txBody>
      </p:sp>
      <p:sp>
        <p:nvSpPr>
          <p:cNvPr id="63" name="Content Placeholder 2"/>
          <p:cNvSpPr>
            <a:spLocks noGrp="1"/>
          </p:cNvSpPr>
          <p:nvPr/>
        </p:nvSpPr>
        <p:spPr>
          <a:xfrm>
            <a:off x="277709" y="4356963"/>
            <a:ext cx="1946080" cy="2253532"/>
          </a:xfrm>
          <a:prstGeom prst="rect">
            <a:avLst/>
          </a:prstGeom>
          <a:solidFill>
            <a:srgbClr val="C00000"/>
          </a:solidFill>
          <a:ln>
            <a:solidFill>
              <a:schemeClr val="tx1">
                <a:lumMod val="50000"/>
                <a:lumOff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b="1" dirty="0" smtClean="0">
                <a:solidFill>
                  <a:schemeClr val="bg1"/>
                </a:solidFill>
              </a:rPr>
              <a:t>The Response </a:t>
            </a:r>
            <a:r>
              <a:rPr lang="en-GB" sz="1600" dirty="0" smtClean="0">
                <a:solidFill>
                  <a:schemeClr val="bg1"/>
                </a:solidFill>
              </a:rPr>
              <a:t>– </a:t>
            </a:r>
            <a:br>
              <a:rPr lang="en-GB" sz="1600" dirty="0" smtClean="0">
                <a:solidFill>
                  <a:schemeClr val="bg1"/>
                </a:solidFill>
              </a:rPr>
            </a:br>
            <a:r>
              <a:rPr lang="en-GB" sz="1600" dirty="0" smtClean="0">
                <a:solidFill>
                  <a:schemeClr val="bg1"/>
                </a:solidFill>
              </a:rPr>
              <a:t>to implement a differentiated </a:t>
            </a:r>
            <a:r>
              <a:rPr lang="en-GB" sz="1600" dirty="0">
                <a:solidFill>
                  <a:schemeClr val="bg1"/>
                </a:solidFill>
              </a:rPr>
              <a:t>offer </a:t>
            </a:r>
            <a:r>
              <a:rPr lang="en-GB" sz="1600" dirty="0" smtClean="0">
                <a:solidFill>
                  <a:schemeClr val="bg1"/>
                </a:solidFill>
              </a:rPr>
              <a:t>that supports and improves young people’s outcomes</a:t>
            </a:r>
            <a:endParaRPr lang="en-GB" sz="1600" b="1" dirty="0">
              <a:solidFill>
                <a:schemeClr val="bg1"/>
              </a:solidFill>
            </a:endParaRPr>
          </a:p>
        </p:txBody>
      </p:sp>
      <p:sp>
        <p:nvSpPr>
          <p:cNvPr id="64" name="Content Placeholder 2"/>
          <p:cNvSpPr>
            <a:spLocks noGrp="1"/>
          </p:cNvSpPr>
          <p:nvPr/>
        </p:nvSpPr>
        <p:spPr>
          <a:xfrm>
            <a:off x="267856" y="2374957"/>
            <a:ext cx="1963690" cy="1600200"/>
          </a:xfrm>
          <a:prstGeom prst="rect">
            <a:avLst/>
          </a:prstGeom>
          <a:solidFill>
            <a:srgbClr val="0070C0"/>
          </a:solidFill>
          <a:ln>
            <a:solidFill>
              <a:schemeClr val="tx1">
                <a:lumMod val="50000"/>
                <a:lumOff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b="1" dirty="0" smtClean="0">
                <a:solidFill>
                  <a:schemeClr val="bg1"/>
                </a:solidFill>
              </a:rPr>
              <a:t>The Challenge – </a:t>
            </a:r>
            <a:r>
              <a:rPr lang="en-GB" sz="1600" dirty="0" smtClean="0">
                <a:solidFill>
                  <a:schemeClr val="bg1"/>
                </a:solidFill>
              </a:rPr>
              <a:t>to design a meaningful Guarantee for our young people</a:t>
            </a:r>
            <a:endParaRPr lang="en-GB" sz="1600" dirty="0">
              <a:solidFill>
                <a:schemeClr val="bg1"/>
              </a:solidFill>
            </a:endParaRPr>
          </a:p>
        </p:txBody>
      </p:sp>
      <p:sp>
        <p:nvSpPr>
          <p:cNvPr id="8" name="Rectangle 7"/>
          <p:cNvSpPr/>
          <p:nvPr/>
        </p:nvSpPr>
        <p:spPr>
          <a:xfrm>
            <a:off x="3507305" y="3719391"/>
            <a:ext cx="7277100" cy="24964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1"/>
                </a:solidFill>
              </a:rPr>
              <a:t>Taskforce membership will be determined by these principles and the needs of our young people</a:t>
            </a:r>
            <a:endParaRPr lang="en-GB" sz="1400" dirty="0">
              <a:solidFill>
                <a:schemeClr val="bg1"/>
              </a:solidFill>
            </a:endParaRPr>
          </a:p>
        </p:txBody>
      </p:sp>
    </p:spTree>
    <p:extLst>
      <p:ext uri="{BB962C8B-B14F-4D97-AF65-F5344CB8AC3E}">
        <p14:creationId xmlns:p14="http://schemas.microsoft.com/office/powerpoint/2010/main" val="4690962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36986"/>
            <a:ext cx="12192000" cy="6221014"/>
          </a:xfrm>
          <a:prstGeom prst="rect">
            <a:avLst/>
          </a:prstGeom>
          <a:solidFill>
            <a:srgbClr val="3C6B8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236365" y="130111"/>
            <a:ext cx="11416142" cy="461665"/>
          </a:xfrm>
          <a:prstGeom prst="rect">
            <a:avLst/>
          </a:prstGeom>
          <a:noFill/>
        </p:spPr>
        <p:txBody>
          <a:bodyPr wrap="square" rtlCol="0">
            <a:spAutoFit/>
          </a:bodyPr>
          <a:lstStyle/>
          <a:p>
            <a:r>
              <a:rPr lang="en-GB" sz="2400" b="1" dirty="0"/>
              <a:t>What is already happening </a:t>
            </a:r>
            <a:r>
              <a:rPr lang="en-GB" sz="2400" b="1" dirty="0" smtClean="0"/>
              <a:t>in GM to improve outcomes for young people</a:t>
            </a:r>
            <a:endParaRPr lang="en-GB" sz="2400" b="1" dirty="0"/>
          </a:p>
        </p:txBody>
      </p:sp>
      <p:sp>
        <p:nvSpPr>
          <p:cNvPr id="93" name="Rectangle 92"/>
          <p:cNvSpPr/>
          <p:nvPr/>
        </p:nvSpPr>
        <p:spPr>
          <a:xfrm>
            <a:off x="164508" y="1181534"/>
            <a:ext cx="1129416" cy="1247599"/>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smtClean="0">
                <a:solidFill>
                  <a:schemeClr val="bg1"/>
                </a:solidFill>
              </a:rPr>
              <a:t>Keeping Connected</a:t>
            </a:r>
            <a:endParaRPr lang="en-GB" sz="1400" b="1" dirty="0">
              <a:solidFill>
                <a:schemeClr val="bg1"/>
              </a:solidFill>
            </a:endParaRPr>
          </a:p>
        </p:txBody>
      </p:sp>
      <p:sp>
        <p:nvSpPr>
          <p:cNvPr id="95" name="Rectangle 94"/>
          <p:cNvSpPr/>
          <p:nvPr/>
        </p:nvSpPr>
        <p:spPr>
          <a:xfrm>
            <a:off x="167760" y="2556747"/>
            <a:ext cx="1137683" cy="863599"/>
          </a:xfrm>
          <a:prstGeom prst="rect">
            <a:avLst/>
          </a:prstGeom>
          <a:solidFill>
            <a:schemeClr val="tx1">
              <a:lumMod val="65000"/>
              <a:lumOff val="3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smtClean="0">
                <a:solidFill>
                  <a:schemeClr val="bg1"/>
                </a:solidFill>
              </a:rPr>
              <a:t>Staying </a:t>
            </a:r>
          </a:p>
          <a:p>
            <a:r>
              <a:rPr lang="en-GB" sz="1400" b="1" dirty="0" smtClean="0">
                <a:solidFill>
                  <a:schemeClr val="bg1"/>
                </a:solidFill>
              </a:rPr>
              <a:t>Well</a:t>
            </a:r>
            <a:endParaRPr lang="en-GB" sz="1400" b="1" dirty="0">
              <a:solidFill>
                <a:schemeClr val="bg1"/>
              </a:solidFill>
            </a:endParaRPr>
          </a:p>
        </p:txBody>
      </p:sp>
      <p:sp>
        <p:nvSpPr>
          <p:cNvPr id="99" name="Rectangle 98"/>
          <p:cNvSpPr/>
          <p:nvPr/>
        </p:nvSpPr>
        <p:spPr>
          <a:xfrm>
            <a:off x="159781" y="5087613"/>
            <a:ext cx="1129416" cy="1206866"/>
          </a:xfrm>
          <a:prstGeom prst="rect">
            <a:avLst/>
          </a:prstGeom>
          <a:solidFill>
            <a:srgbClr val="002060"/>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smtClean="0">
                <a:solidFill>
                  <a:schemeClr val="bg1"/>
                </a:solidFill>
              </a:rPr>
              <a:t>Removing Economic Inequalities</a:t>
            </a:r>
            <a:endParaRPr lang="en-GB" sz="1400" b="1" dirty="0">
              <a:solidFill>
                <a:schemeClr val="bg1"/>
              </a:solidFill>
            </a:endParaRPr>
          </a:p>
        </p:txBody>
      </p:sp>
      <p:sp>
        <p:nvSpPr>
          <p:cNvPr id="101" name="Rectangle 100"/>
          <p:cNvSpPr/>
          <p:nvPr/>
        </p:nvSpPr>
        <p:spPr>
          <a:xfrm>
            <a:off x="164508" y="3547961"/>
            <a:ext cx="1129416" cy="1412040"/>
          </a:xfrm>
          <a:prstGeom prst="rect">
            <a:avLst/>
          </a:prstGeom>
          <a:solidFill>
            <a:schemeClr val="accent4">
              <a:lumMod val="5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smtClean="0">
                <a:solidFill>
                  <a:schemeClr val="bg1"/>
                </a:solidFill>
              </a:rPr>
              <a:t>Making Effective Transitions</a:t>
            </a:r>
            <a:endParaRPr lang="en-GB" sz="1400" b="1" dirty="0">
              <a:solidFill>
                <a:schemeClr val="bg1"/>
              </a:solidFill>
            </a:endParaRPr>
          </a:p>
        </p:txBody>
      </p:sp>
      <p:sp>
        <p:nvSpPr>
          <p:cNvPr id="2" name="Round Single Corner Rectangle 1"/>
          <p:cNvSpPr/>
          <p:nvPr/>
        </p:nvSpPr>
        <p:spPr>
          <a:xfrm>
            <a:off x="1305444" y="1181533"/>
            <a:ext cx="8322042" cy="1247600"/>
          </a:xfrm>
          <a:prstGeom prst="round1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dirty="0">
                <a:solidFill>
                  <a:schemeClr val="tx1"/>
                </a:solidFill>
              </a:rPr>
              <a:t>Free bus travel for 16-18 year olds </a:t>
            </a:r>
            <a:r>
              <a:rPr lang="en-GB" sz="1200" dirty="0" smtClean="0">
                <a:solidFill>
                  <a:schemeClr val="tx1"/>
                </a:solidFill>
              </a:rPr>
              <a:t>and Care Leavers up to age 21 via </a:t>
            </a:r>
            <a:r>
              <a:rPr lang="en-GB" sz="1200" dirty="0">
                <a:solidFill>
                  <a:schemeClr val="tx1"/>
                </a:solidFill>
              </a:rPr>
              <a:t>the </a:t>
            </a:r>
            <a:r>
              <a:rPr lang="en-GB" sz="1200" b="1" dirty="0">
                <a:solidFill>
                  <a:schemeClr val="tx1"/>
                </a:solidFill>
              </a:rPr>
              <a:t>Our Pass scheme </a:t>
            </a:r>
            <a:endParaRPr lang="en-GB" sz="1200" b="1" dirty="0" smtClean="0">
              <a:solidFill>
                <a:schemeClr val="tx1"/>
              </a:solidFill>
            </a:endParaRPr>
          </a:p>
          <a:p>
            <a:pPr marL="171450" indent="-171450">
              <a:buFont typeface="Arial" panose="020B0604020202020204" pitchFamily="34" charset="0"/>
              <a:buChar char="•"/>
            </a:pPr>
            <a:r>
              <a:rPr lang="en-GB" sz="1200" b="1" dirty="0" smtClean="0">
                <a:solidFill>
                  <a:schemeClr val="tx1"/>
                </a:solidFill>
              </a:rPr>
              <a:t>Removal </a:t>
            </a:r>
            <a:r>
              <a:rPr lang="en-GB" sz="1200" b="1" dirty="0">
                <a:solidFill>
                  <a:schemeClr val="tx1"/>
                </a:solidFill>
              </a:rPr>
              <a:t>of peak-time restrictions for disabled young people </a:t>
            </a:r>
            <a:r>
              <a:rPr lang="en-GB" sz="1200" dirty="0" smtClean="0">
                <a:solidFill>
                  <a:schemeClr val="tx1"/>
                </a:solidFill>
              </a:rPr>
              <a:t>on </a:t>
            </a:r>
            <a:r>
              <a:rPr lang="en-GB" sz="1200" dirty="0">
                <a:solidFill>
                  <a:schemeClr val="tx1"/>
                </a:solidFill>
              </a:rPr>
              <a:t>buses and </a:t>
            </a:r>
            <a:r>
              <a:rPr lang="en-GB" sz="1200" dirty="0" err="1">
                <a:solidFill>
                  <a:schemeClr val="tx1"/>
                </a:solidFill>
              </a:rPr>
              <a:t>metrolink</a:t>
            </a:r>
            <a:endParaRPr lang="en-GB" sz="1200" dirty="0">
              <a:solidFill>
                <a:schemeClr val="tx1"/>
              </a:solidFill>
            </a:endParaRPr>
          </a:p>
          <a:p>
            <a:pPr marL="171450" indent="-171450">
              <a:buFont typeface="Arial" panose="020B0604020202020204" pitchFamily="34" charset="0"/>
              <a:buChar char="•"/>
            </a:pPr>
            <a:r>
              <a:rPr lang="en-GB" sz="1200" dirty="0">
                <a:solidFill>
                  <a:schemeClr val="tx1"/>
                </a:solidFill>
              </a:rPr>
              <a:t>Fast-tracking the </a:t>
            </a:r>
            <a:r>
              <a:rPr lang="en-GB" sz="1200" b="1" dirty="0">
                <a:solidFill>
                  <a:schemeClr val="tx1"/>
                </a:solidFill>
              </a:rPr>
              <a:t>Apprentice Bike Offer for GM Apprentices</a:t>
            </a:r>
            <a:r>
              <a:rPr lang="en-GB" sz="1200" dirty="0">
                <a:solidFill>
                  <a:schemeClr val="tx1"/>
                </a:solidFill>
              </a:rPr>
              <a:t> in Key Worker roles</a:t>
            </a:r>
          </a:p>
          <a:p>
            <a:pPr marL="171450" indent="-171450">
              <a:buFont typeface="Arial" panose="020B0604020202020204" pitchFamily="34" charset="0"/>
              <a:buChar char="•"/>
            </a:pPr>
            <a:r>
              <a:rPr lang="en-GB" sz="1200" dirty="0">
                <a:solidFill>
                  <a:schemeClr val="tx1"/>
                </a:solidFill>
              </a:rPr>
              <a:t>Distribution of digital technology to 1,700 vulnerable young people in GM via the </a:t>
            </a:r>
            <a:r>
              <a:rPr lang="en-GB" sz="1200" b="1" dirty="0">
                <a:solidFill>
                  <a:schemeClr val="tx1"/>
                </a:solidFill>
              </a:rPr>
              <a:t>GM Technology Fund </a:t>
            </a:r>
          </a:p>
          <a:p>
            <a:pPr marL="171450" indent="-171450">
              <a:buFont typeface="Arial" panose="020B0604020202020204" pitchFamily="34" charset="0"/>
              <a:buChar char="•"/>
            </a:pPr>
            <a:r>
              <a:rPr lang="en-GB" sz="1200" dirty="0" smtClean="0">
                <a:solidFill>
                  <a:schemeClr val="tx1"/>
                </a:solidFill>
              </a:rPr>
              <a:t>Providing </a:t>
            </a:r>
            <a:r>
              <a:rPr lang="en-GB" sz="1200" b="1" dirty="0">
                <a:solidFill>
                  <a:schemeClr val="tx1"/>
                </a:solidFill>
              </a:rPr>
              <a:t>additional </a:t>
            </a:r>
            <a:r>
              <a:rPr lang="en-GB" sz="1200" b="1" dirty="0" smtClean="0">
                <a:solidFill>
                  <a:schemeClr val="tx1"/>
                </a:solidFill>
              </a:rPr>
              <a:t>technology and bus travel </a:t>
            </a:r>
            <a:r>
              <a:rPr lang="en-GB" sz="1200" b="1" dirty="0">
                <a:solidFill>
                  <a:schemeClr val="tx1"/>
                </a:solidFill>
              </a:rPr>
              <a:t>for other vulnerable groups </a:t>
            </a:r>
            <a:r>
              <a:rPr lang="en-GB" sz="1200" dirty="0" smtClean="0">
                <a:solidFill>
                  <a:schemeClr val="tx1"/>
                </a:solidFill>
              </a:rPr>
              <a:t>via the Prince’s Trust (e.g</a:t>
            </a:r>
            <a:r>
              <a:rPr lang="en-GB" sz="1200" dirty="0">
                <a:solidFill>
                  <a:schemeClr val="tx1"/>
                </a:solidFill>
              </a:rPr>
              <a:t>. NEET, Care Leavers</a:t>
            </a:r>
            <a:r>
              <a:rPr lang="en-GB" sz="1200" dirty="0" smtClean="0">
                <a:solidFill>
                  <a:schemeClr val="tx1"/>
                </a:solidFill>
              </a:rPr>
              <a:t>)</a:t>
            </a:r>
          </a:p>
          <a:p>
            <a:pPr marL="171450" indent="-171450">
              <a:buFont typeface="Arial" panose="020B0604020202020204" pitchFamily="34" charset="0"/>
              <a:buChar char="•"/>
            </a:pPr>
            <a:r>
              <a:rPr lang="en-GB" sz="1200" dirty="0">
                <a:solidFill>
                  <a:schemeClr val="tx1"/>
                </a:solidFill>
              </a:rPr>
              <a:t>Distribution of</a:t>
            </a:r>
            <a:r>
              <a:rPr lang="en-GB" sz="1200" b="1" dirty="0">
                <a:solidFill>
                  <a:schemeClr val="tx1"/>
                </a:solidFill>
              </a:rPr>
              <a:t> Cultural Engagement Packs </a:t>
            </a:r>
            <a:r>
              <a:rPr lang="en-GB" sz="1200" dirty="0">
                <a:solidFill>
                  <a:schemeClr val="tx1"/>
                </a:solidFill>
              </a:rPr>
              <a:t>to approx. 20,000 13-18 year olds in GM who face accessibility </a:t>
            </a:r>
            <a:r>
              <a:rPr lang="en-GB" sz="1200" dirty="0" smtClean="0">
                <a:solidFill>
                  <a:schemeClr val="tx1"/>
                </a:solidFill>
              </a:rPr>
              <a:t>issues</a:t>
            </a:r>
            <a:endParaRPr lang="en-GB" sz="1200" dirty="0">
              <a:solidFill>
                <a:schemeClr val="tx1"/>
              </a:solidFill>
            </a:endParaRPr>
          </a:p>
        </p:txBody>
      </p:sp>
      <p:sp>
        <p:nvSpPr>
          <p:cNvPr id="6" name="Round Single Corner Rectangle 5"/>
          <p:cNvSpPr/>
          <p:nvPr/>
        </p:nvSpPr>
        <p:spPr>
          <a:xfrm>
            <a:off x="1313423" y="2556747"/>
            <a:ext cx="8322042" cy="863599"/>
          </a:xfrm>
          <a:prstGeom prst="round1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dirty="0">
                <a:solidFill>
                  <a:schemeClr val="tx1"/>
                </a:solidFill>
              </a:rPr>
              <a:t>Supporting the rollout and expansion of </a:t>
            </a:r>
            <a:r>
              <a:rPr lang="en-GB" sz="1200" b="1" dirty="0">
                <a:solidFill>
                  <a:schemeClr val="tx1"/>
                </a:solidFill>
              </a:rPr>
              <a:t>Digital Mental Health Services </a:t>
            </a:r>
            <a:r>
              <a:rPr lang="en-GB" sz="1200" dirty="0">
                <a:solidFill>
                  <a:schemeClr val="tx1"/>
                </a:solidFill>
              </a:rPr>
              <a:t>for young people across GM with the GMH&amp;SCP</a:t>
            </a:r>
          </a:p>
          <a:p>
            <a:pPr marL="171450" indent="-171450">
              <a:buFont typeface="Arial" panose="020B0604020202020204" pitchFamily="34" charset="0"/>
              <a:buChar char="•"/>
            </a:pPr>
            <a:r>
              <a:rPr lang="en-GB" sz="1200" dirty="0">
                <a:solidFill>
                  <a:schemeClr val="tx1"/>
                </a:solidFill>
              </a:rPr>
              <a:t>Exploration of </a:t>
            </a:r>
            <a:r>
              <a:rPr lang="en-GB" sz="1200" b="1" dirty="0">
                <a:solidFill>
                  <a:schemeClr val="tx1"/>
                </a:solidFill>
              </a:rPr>
              <a:t>additional </a:t>
            </a:r>
            <a:r>
              <a:rPr lang="en-GB" sz="1200" b="1" dirty="0" smtClean="0">
                <a:solidFill>
                  <a:schemeClr val="tx1"/>
                </a:solidFill>
              </a:rPr>
              <a:t>mental health support </a:t>
            </a:r>
            <a:r>
              <a:rPr lang="en-GB" sz="1200" b="1" dirty="0">
                <a:solidFill>
                  <a:schemeClr val="tx1"/>
                </a:solidFill>
              </a:rPr>
              <a:t>and </a:t>
            </a:r>
            <a:r>
              <a:rPr lang="en-GB" sz="1200" b="1" dirty="0" smtClean="0">
                <a:solidFill>
                  <a:schemeClr val="tx1"/>
                </a:solidFill>
              </a:rPr>
              <a:t>training </a:t>
            </a:r>
            <a:r>
              <a:rPr lang="en-GB" sz="1200" dirty="0" smtClean="0">
                <a:solidFill>
                  <a:schemeClr val="tx1"/>
                </a:solidFill>
              </a:rPr>
              <a:t>for advisers and support workers</a:t>
            </a:r>
            <a:endParaRPr lang="en-GB" sz="1200" dirty="0">
              <a:solidFill>
                <a:schemeClr val="tx1"/>
              </a:solidFill>
            </a:endParaRPr>
          </a:p>
          <a:p>
            <a:pPr marL="171450" indent="-171450">
              <a:buFont typeface="Arial" panose="020B0604020202020204" pitchFamily="34" charset="0"/>
              <a:buChar char="•"/>
            </a:pPr>
            <a:r>
              <a:rPr lang="en-GB" sz="1200" dirty="0">
                <a:solidFill>
                  <a:schemeClr val="tx1"/>
                </a:solidFill>
              </a:rPr>
              <a:t>Further expansion of the </a:t>
            </a:r>
            <a:r>
              <a:rPr lang="en-GB" sz="1200" b="1" dirty="0">
                <a:solidFill>
                  <a:schemeClr val="tx1"/>
                </a:solidFill>
              </a:rPr>
              <a:t>GM Mentally Healthy Schools </a:t>
            </a:r>
            <a:r>
              <a:rPr lang="en-GB" sz="1200" b="1" dirty="0" smtClean="0">
                <a:solidFill>
                  <a:schemeClr val="tx1"/>
                </a:solidFill>
              </a:rPr>
              <a:t>Programme </a:t>
            </a:r>
            <a:r>
              <a:rPr lang="en-GB" sz="1200" dirty="0" smtClean="0">
                <a:solidFill>
                  <a:schemeClr val="tx1"/>
                </a:solidFill>
              </a:rPr>
              <a:t>from the start of the 2020/21 academic year</a:t>
            </a:r>
          </a:p>
          <a:p>
            <a:pPr marL="171450" indent="-171450">
              <a:buFont typeface="Arial" panose="020B0604020202020204" pitchFamily="34" charset="0"/>
              <a:buChar char="•"/>
            </a:pPr>
            <a:r>
              <a:rPr lang="en-GB" sz="1200" dirty="0" smtClean="0">
                <a:solidFill>
                  <a:schemeClr val="tx1"/>
                </a:solidFill>
              </a:rPr>
              <a:t>Targeted support through the </a:t>
            </a:r>
            <a:r>
              <a:rPr lang="en-GB" sz="1200" b="1" dirty="0" smtClean="0">
                <a:solidFill>
                  <a:schemeClr val="tx1"/>
                </a:solidFill>
              </a:rPr>
              <a:t>GM Work &amp; Health programme</a:t>
            </a:r>
            <a:endParaRPr lang="en-GB" sz="1200" dirty="0">
              <a:solidFill>
                <a:schemeClr val="tx1"/>
              </a:solidFill>
            </a:endParaRPr>
          </a:p>
        </p:txBody>
      </p:sp>
      <p:sp>
        <p:nvSpPr>
          <p:cNvPr id="8" name="Round Single Corner Rectangle 7"/>
          <p:cNvSpPr/>
          <p:nvPr/>
        </p:nvSpPr>
        <p:spPr>
          <a:xfrm>
            <a:off x="1305443" y="3547960"/>
            <a:ext cx="8322043" cy="1412041"/>
          </a:xfrm>
          <a:prstGeom prst="round1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dirty="0" smtClean="0">
                <a:solidFill>
                  <a:schemeClr val="tx1"/>
                </a:solidFill>
              </a:rPr>
              <a:t>Targeted </a:t>
            </a:r>
            <a:r>
              <a:rPr lang="en-GB" sz="1200" dirty="0">
                <a:solidFill>
                  <a:schemeClr val="tx1"/>
                </a:solidFill>
              </a:rPr>
              <a:t>careers resources and support for </a:t>
            </a:r>
            <a:r>
              <a:rPr lang="en-GB" sz="1200" dirty="0" smtClean="0">
                <a:solidFill>
                  <a:schemeClr val="tx1"/>
                </a:solidFill>
              </a:rPr>
              <a:t>young people, schools </a:t>
            </a:r>
            <a:r>
              <a:rPr lang="en-GB" sz="1200" dirty="0">
                <a:solidFill>
                  <a:schemeClr val="tx1"/>
                </a:solidFill>
              </a:rPr>
              <a:t>and colleges via </a:t>
            </a:r>
            <a:r>
              <a:rPr lang="en-GB" sz="1200" b="1" dirty="0">
                <a:solidFill>
                  <a:schemeClr val="tx1"/>
                </a:solidFill>
              </a:rPr>
              <a:t>Bridge </a:t>
            </a:r>
            <a:r>
              <a:rPr lang="en-GB" sz="1200" b="1" dirty="0" smtClean="0">
                <a:solidFill>
                  <a:schemeClr val="tx1"/>
                </a:solidFill>
              </a:rPr>
              <a:t>GM </a:t>
            </a:r>
            <a:r>
              <a:rPr lang="en-GB" sz="1200" dirty="0" smtClean="0">
                <a:solidFill>
                  <a:schemeClr val="tx1"/>
                </a:solidFill>
              </a:rPr>
              <a:t>and</a:t>
            </a:r>
            <a:r>
              <a:rPr lang="en-GB" sz="1200" b="1" dirty="0" smtClean="0">
                <a:solidFill>
                  <a:schemeClr val="tx1"/>
                </a:solidFill>
              </a:rPr>
              <a:t> GMACS</a:t>
            </a:r>
          </a:p>
          <a:p>
            <a:pPr marL="171450" indent="-171450">
              <a:buFont typeface="Arial" panose="020B0604020202020204" pitchFamily="34" charset="0"/>
              <a:buChar char="•"/>
            </a:pPr>
            <a:r>
              <a:rPr lang="en-GB" sz="1200" dirty="0">
                <a:solidFill>
                  <a:schemeClr val="tx1"/>
                </a:solidFill>
              </a:rPr>
              <a:t>A re-purposed National Citizen Service for 15-17 year olds that focuses on </a:t>
            </a:r>
            <a:r>
              <a:rPr lang="en-GB" sz="1200" b="1" dirty="0">
                <a:solidFill>
                  <a:schemeClr val="tx1"/>
                </a:solidFill>
              </a:rPr>
              <a:t>digital and physical volunteering and social action</a:t>
            </a:r>
          </a:p>
          <a:p>
            <a:pPr marL="171450" indent="-171450">
              <a:buFont typeface="Arial" panose="020B0604020202020204" pitchFamily="34" charset="0"/>
              <a:buChar char="•"/>
            </a:pPr>
            <a:r>
              <a:rPr lang="en-GB" sz="1200" dirty="0" smtClean="0">
                <a:solidFill>
                  <a:schemeClr val="tx1"/>
                </a:solidFill>
              </a:rPr>
              <a:t>An expanded </a:t>
            </a:r>
            <a:r>
              <a:rPr lang="en-GB" sz="1200" b="1" dirty="0" smtClean="0">
                <a:solidFill>
                  <a:schemeClr val="tx1"/>
                </a:solidFill>
              </a:rPr>
              <a:t>C4L </a:t>
            </a:r>
            <a:r>
              <a:rPr lang="en-GB" sz="1200" b="1" dirty="0">
                <a:solidFill>
                  <a:schemeClr val="tx1"/>
                </a:solidFill>
              </a:rPr>
              <a:t>offer </a:t>
            </a:r>
            <a:r>
              <a:rPr lang="en-GB" sz="1200" dirty="0">
                <a:solidFill>
                  <a:schemeClr val="tx1"/>
                </a:solidFill>
              </a:rPr>
              <a:t>to support the re-integration of young people into schools and colleges </a:t>
            </a:r>
            <a:endParaRPr lang="en-GB" sz="1200" b="1" dirty="0">
              <a:solidFill>
                <a:schemeClr val="tx1"/>
              </a:solidFill>
            </a:endParaRPr>
          </a:p>
          <a:p>
            <a:pPr marL="171450" indent="-171450">
              <a:buFont typeface="Arial" panose="020B0604020202020204" pitchFamily="34" charset="0"/>
              <a:buChar char="•"/>
            </a:pPr>
            <a:r>
              <a:rPr lang="en-GB" sz="1200" dirty="0" smtClean="0">
                <a:solidFill>
                  <a:schemeClr val="tx1"/>
                </a:solidFill>
              </a:rPr>
              <a:t>Targeted support Y11s and Y12s </a:t>
            </a:r>
            <a:r>
              <a:rPr lang="en-GB" sz="1200" dirty="0">
                <a:solidFill>
                  <a:schemeClr val="tx1"/>
                </a:solidFill>
              </a:rPr>
              <a:t>at risk of </a:t>
            </a:r>
            <a:r>
              <a:rPr lang="en-GB" sz="1200" dirty="0" smtClean="0">
                <a:solidFill>
                  <a:schemeClr val="tx1"/>
                </a:solidFill>
              </a:rPr>
              <a:t>becoming NEET </a:t>
            </a:r>
            <a:r>
              <a:rPr lang="en-GB" sz="1200" b="1" dirty="0" smtClean="0">
                <a:solidFill>
                  <a:schemeClr val="tx1"/>
                </a:solidFill>
              </a:rPr>
              <a:t>to support their transition into further education and training</a:t>
            </a:r>
            <a:endParaRPr lang="en-GB" sz="1200" b="1" dirty="0">
              <a:solidFill>
                <a:schemeClr val="tx1"/>
              </a:solidFill>
            </a:endParaRPr>
          </a:p>
          <a:p>
            <a:pPr marL="171450" indent="-171450">
              <a:buFont typeface="Arial" panose="020B0604020202020204" pitchFamily="34" charset="0"/>
              <a:buChar char="•"/>
            </a:pPr>
            <a:r>
              <a:rPr lang="en-GB" sz="1200" dirty="0" smtClean="0">
                <a:solidFill>
                  <a:schemeClr val="tx1"/>
                </a:solidFill>
              </a:rPr>
              <a:t>GM </a:t>
            </a:r>
            <a:r>
              <a:rPr lang="en-GB" sz="1200" dirty="0">
                <a:solidFill>
                  <a:schemeClr val="tx1"/>
                </a:solidFill>
              </a:rPr>
              <a:t>Colleges </a:t>
            </a:r>
            <a:r>
              <a:rPr lang="en-GB" sz="1200" b="1" dirty="0">
                <a:solidFill>
                  <a:schemeClr val="tx1"/>
                </a:solidFill>
              </a:rPr>
              <a:t>offering </a:t>
            </a:r>
            <a:r>
              <a:rPr lang="en-GB" sz="1200" b="1" dirty="0" smtClean="0">
                <a:solidFill>
                  <a:schemeClr val="tx1"/>
                </a:solidFill>
              </a:rPr>
              <a:t>guaranteed places, extended </a:t>
            </a:r>
            <a:r>
              <a:rPr lang="en-GB" sz="1200" b="1" dirty="0">
                <a:solidFill>
                  <a:schemeClr val="tx1"/>
                </a:solidFill>
              </a:rPr>
              <a:t>learning hours </a:t>
            </a:r>
            <a:r>
              <a:rPr lang="en-GB" sz="1200" dirty="0">
                <a:solidFill>
                  <a:schemeClr val="tx1"/>
                </a:solidFill>
              </a:rPr>
              <a:t>and </a:t>
            </a:r>
            <a:r>
              <a:rPr lang="en-GB" sz="1200" dirty="0" smtClean="0">
                <a:solidFill>
                  <a:schemeClr val="tx1"/>
                </a:solidFill>
              </a:rPr>
              <a:t>opportunities </a:t>
            </a:r>
            <a:r>
              <a:rPr lang="en-GB" sz="1200" b="1" dirty="0">
                <a:solidFill>
                  <a:schemeClr val="tx1"/>
                </a:solidFill>
              </a:rPr>
              <a:t>to sit missed examinations</a:t>
            </a:r>
          </a:p>
          <a:p>
            <a:pPr marL="171450" indent="-171450">
              <a:buFont typeface="Arial" panose="020B0604020202020204" pitchFamily="34" charset="0"/>
              <a:buChar char="•"/>
            </a:pPr>
            <a:r>
              <a:rPr lang="en-GB" sz="1200" dirty="0">
                <a:solidFill>
                  <a:schemeClr val="tx1"/>
                </a:solidFill>
              </a:rPr>
              <a:t>Additional support and </a:t>
            </a:r>
            <a:r>
              <a:rPr lang="en-GB" sz="1200" b="1" dirty="0">
                <a:solidFill>
                  <a:schemeClr val="tx1"/>
                </a:solidFill>
              </a:rPr>
              <a:t>outreach activity for prospective HE learners </a:t>
            </a:r>
            <a:r>
              <a:rPr lang="en-GB" sz="1200" dirty="0">
                <a:solidFill>
                  <a:schemeClr val="tx1"/>
                </a:solidFill>
              </a:rPr>
              <a:t>offered by </a:t>
            </a:r>
            <a:r>
              <a:rPr lang="en-GB" sz="1200" b="1" dirty="0">
                <a:solidFill>
                  <a:schemeClr val="tx1"/>
                </a:solidFill>
              </a:rPr>
              <a:t>GM </a:t>
            </a:r>
            <a:r>
              <a:rPr lang="en-GB" sz="1200" b="1" dirty="0" smtClean="0">
                <a:solidFill>
                  <a:schemeClr val="tx1"/>
                </a:solidFill>
              </a:rPr>
              <a:t>Higher</a:t>
            </a:r>
          </a:p>
          <a:p>
            <a:pPr marL="171450" indent="-171450">
              <a:buFont typeface="Arial" panose="020B0604020202020204" pitchFamily="34" charset="0"/>
              <a:buChar char="•"/>
            </a:pPr>
            <a:r>
              <a:rPr lang="en-GB" sz="1200" b="1" dirty="0" smtClean="0">
                <a:solidFill>
                  <a:schemeClr val="tx1"/>
                </a:solidFill>
              </a:rPr>
              <a:t>Innovative AEB commissioning </a:t>
            </a:r>
            <a:r>
              <a:rPr lang="en-GB" sz="1200" dirty="0" smtClean="0">
                <a:solidFill>
                  <a:schemeClr val="tx1"/>
                </a:solidFill>
              </a:rPr>
              <a:t>that will offer more flexible learning opportunities to young adults</a:t>
            </a:r>
          </a:p>
        </p:txBody>
      </p:sp>
      <p:sp>
        <p:nvSpPr>
          <p:cNvPr id="10" name="Round Single Corner Rectangle 9"/>
          <p:cNvSpPr/>
          <p:nvPr/>
        </p:nvSpPr>
        <p:spPr>
          <a:xfrm>
            <a:off x="1289196" y="5087615"/>
            <a:ext cx="8338290" cy="1206864"/>
          </a:xfrm>
          <a:prstGeom prst="round1Rect">
            <a:avLst/>
          </a:prstGeom>
          <a:solidFill>
            <a:schemeClr val="accent1">
              <a:lumMod val="20000"/>
              <a:lumOff val="8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dirty="0" smtClean="0">
                <a:solidFill>
                  <a:schemeClr val="tx1"/>
                </a:solidFill>
              </a:rPr>
              <a:t>Development </a:t>
            </a:r>
            <a:r>
              <a:rPr lang="en-GB" sz="1200" dirty="0">
                <a:solidFill>
                  <a:schemeClr val="tx1"/>
                </a:solidFill>
              </a:rPr>
              <a:t>of </a:t>
            </a:r>
            <a:r>
              <a:rPr lang="en-GB" sz="1200" dirty="0" smtClean="0">
                <a:solidFill>
                  <a:schemeClr val="tx1"/>
                </a:solidFill>
              </a:rPr>
              <a:t>an </a:t>
            </a:r>
            <a:r>
              <a:rPr lang="en-GB" sz="1200" b="1" dirty="0" smtClean="0">
                <a:solidFill>
                  <a:schemeClr val="tx1"/>
                </a:solidFill>
              </a:rPr>
              <a:t>ILM/incubator </a:t>
            </a:r>
            <a:r>
              <a:rPr lang="en-GB" sz="1200" b="1" dirty="0">
                <a:solidFill>
                  <a:schemeClr val="tx1"/>
                </a:solidFill>
              </a:rPr>
              <a:t>scheme </a:t>
            </a:r>
            <a:r>
              <a:rPr lang="en-GB" sz="1200" dirty="0">
                <a:solidFill>
                  <a:schemeClr val="tx1"/>
                </a:solidFill>
              </a:rPr>
              <a:t>to support the recruitment and retention of young people in </a:t>
            </a:r>
            <a:r>
              <a:rPr lang="en-GB" sz="1200" dirty="0" smtClean="0">
                <a:solidFill>
                  <a:schemeClr val="tx1"/>
                </a:solidFill>
              </a:rPr>
              <a:t>work</a:t>
            </a:r>
          </a:p>
          <a:p>
            <a:pPr marL="171450" indent="-171450">
              <a:buFont typeface="Arial" panose="020B0604020202020204" pitchFamily="34" charset="0"/>
              <a:buChar char="•"/>
            </a:pPr>
            <a:r>
              <a:rPr lang="en-GB" sz="1200" dirty="0" smtClean="0">
                <a:solidFill>
                  <a:schemeClr val="tx1"/>
                </a:solidFill>
              </a:rPr>
              <a:t>Improved </a:t>
            </a:r>
            <a:r>
              <a:rPr lang="en-GB" sz="1200" b="1" dirty="0" smtClean="0">
                <a:solidFill>
                  <a:schemeClr val="tx1"/>
                </a:solidFill>
              </a:rPr>
              <a:t>identification and resource planning for NEET young people aged 18+ </a:t>
            </a:r>
            <a:r>
              <a:rPr lang="en-GB" sz="1200" dirty="0" smtClean="0">
                <a:solidFill>
                  <a:schemeClr val="tx1"/>
                </a:solidFill>
              </a:rPr>
              <a:t>with LAs, VCSEs and DWP</a:t>
            </a:r>
          </a:p>
          <a:p>
            <a:pPr marL="171450" indent="-171450">
              <a:buFont typeface="Arial" panose="020B0604020202020204" pitchFamily="34" charset="0"/>
              <a:buChar char="•"/>
            </a:pPr>
            <a:r>
              <a:rPr lang="en-GB" sz="1200" dirty="0">
                <a:solidFill>
                  <a:schemeClr val="tx1"/>
                </a:solidFill>
              </a:rPr>
              <a:t>Funding employers/providers to r</a:t>
            </a:r>
            <a:r>
              <a:rPr lang="en-GB" sz="1200" b="1" dirty="0">
                <a:solidFill>
                  <a:schemeClr val="tx1"/>
                </a:solidFill>
              </a:rPr>
              <a:t>emove barriers to Apprenticeships for </a:t>
            </a:r>
            <a:r>
              <a:rPr lang="en-GB" sz="1200" b="1" dirty="0" smtClean="0">
                <a:solidFill>
                  <a:schemeClr val="tx1"/>
                </a:solidFill>
              </a:rPr>
              <a:t>young people and under-represented groups</a:t>
            </a:r>
            <a:endParaRPr lang="en-GB" sz="1200" b="1" dirty="0">
              <a:solidFill>
                <a:schemeClr val="tx1"/>
              </a:solidFill>
            </a:endParaRPr>
          </a:p>
          <a:p>
            <a:pPr marL="171450" indent="-171450">
              <a:buFont typeface="Arial" panose="020B0604020202020204" pitchFamily="34" charset="0"/>
              <a:buChar char="•"/>
            </a:pPr>
            <a:r>
              <a:rPr lang="en-GB" sz="1200" dirty="0" smtClean="0">
                <a:solidFill>
                  <a:schemeClr val="tx1"/>
                </a:solidFill>
              </a:rPr>
              <a:t>Safeguarding </a:t>
            </a:r>
            <a:r>
              <a:rPr lang="en-GB" sz="1200" b="1" dirty="0" smtClean="0">
                <a:solidFill>
                  <a:schemeClr val="tx1"/>
                </a:solidFill>
              </a:rPr>
              <a:t>supported employment opportunities </a:t>
            </a:r>
            <a:r>
              <a:rPr lang="en-GB" sz="1200" dirty="0" smtClean="0">
                <a:solidFill>
                  <a:schemeClr val="tx1"/>
                </a:solidFill>
              </a:rPr>
              <a:t>for those young people with learning difficulties and SEN</a:t>
            </a:r>
          </a:p>
          <a:p>
            <a:pPr marL="171450" indent="-171450">
              <a:buFont typeface="Arial" panose="020B0604020202020204" pitchFamily="34" charset="0"/>
              <a:buChar char="•"/>
            </a:pPr>
            <a:r>
              <a:rPr lang="en-GB" sz="1200" dirty="0">
                <a:solidFill>
                  <a:schemeClr val="tx1"/>
                </a:solidFill>
              </a:rPr>
              <a:t>Continued development and delivery of a </a:t>
            </a:r>
            <a:r>
              <a:rPr lang="en-GB" sz="1200" b="1" dirty="0">
                <a:solidFill>
                  <a:schemeClr val="tx1"/>
                </a:solidFill>
              </a:rPr>
              <a:t>Care Leavers </a:t>
            </a:r>
            <a:r>
              <a:rPr lang="en-GB" sz="1200" b="1" dirty="0" smtClean="0">
                <a:solidFill>
                  <a:schemeClr val="tx1"/>
                </a:solidFill>
              </a:rPr>
              <a:t>Guarantee</a:t>
            </a:r>
            <a:r>
              <a:rPr lang="en-GB" sz="1200" dirty="0" smtClean="0">
                <a:solidFill>
                  <a:schemeClr val="tx1"/>
                </a:solidFill>
              </a:rPr>
              <a:t>, including a public sector employment offer</a:t>
            </a:r>
            <a:endParaRPr lang="en-GB" sz="1200" b="1" dirty="0" smtClean="0">
              <a:solidFill>
                <a:schemeClr val="tx1"/>
              </a:solidFill>
            </a:endParaRPr>
          </a:p>
          <a:p>
            <a:pPr marL="171450" indent="-171450">
              <a:buFont typeface="Arial" panose="020B0604020202020204" pitchFamily="34" charset="0"/>
              <a:buChar char="•"/>
            </a:pPr>
            <a:r>
              <a:rPr lang="en-GB" sz="1200" dirty="0">
                <a:solidFill>
                  <a:schemeClr val="tx1"/>
                </a:solidFill>
              </a:rPr>
              <a:t>Continuing to promote and develop </a:t>
            </a:r>
            <a:r>
              <a:rPr lang="en-GB" sz="1200" b="1" dirty="0">
                <a:solidFill>
                  <a:schemeClr val="tx1"/>
                </a:solidFill>
              </a:rPr>
              <a:t>employer encounters </a:t>
            </a:r>
            <a:r>
              <a:rPr lang="en-GB" sz="1200" dirty="0">
                <a:solidFill>
                  <a:schemeClr val="tx1"/>
                </a:solidFill>
              </a:rPr>
              <a:t>through Bridge GM and Meet Your </a:t>
            </a:r>
            <a:r>
              <a:rPr lang="en-GB" sz="1200" dirty="0" smtClean="0">
                <a:solidFill>
                  <a:schemeClr val="tx1"/>
                </a:solidFill>
              </a:rPr>
              <a:t>Future</a:t>
            </a:r>
            <a:endParaRPr lang="en-GB" sz="1200" dirty="0">
              <a:solidFill>
                <a:schemeClr val="tx1"/>
              </a:solidFill>
            </a:endParaRPr>
          </a:p>
        </p:txBody>
      </p:sp>
      <p:sp>
        <p:nvSpPr>
          <p:cNvPr id="35" name="Rounded Rectangle 34"/>
          <p:cNvSpPr/>
          <p:nvPr/>
        </p:nvSpPr>
        <p:spPr>
          <a:xfrm>
            <a:off x="9925605" y="1714632"/>
            <a:ext cx="1974658" cy="738632"/>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b="1" dirty="0" smtClean="0">
                <a:solidFill>
                  <a:schemeClr val="tx1"/>
                </a:solidFill>
              </a:rPr>
              <a:t>Job retention scheme </a:t>
            </a:r>
            <a:r>
              <a:rPr lang="en-GB" sz="1300" dirty="0" smtClean="0">
                <a:solidFill>
                  <a:schemeClr val="tx1"/>
                </a:solidFill>
              </a:rPr>
              <a:t>extended to Oct 2020</a:t>
            </a:r>
            <a:endParaRPr lang="en-GB" sz="1300" dirty="0">
              <a:solidFill>
                <a:schemeClr val="tx1"/>
              </a:solidFill>
            </a:endParaRPr>
          </a:p>
        </p:txBody>
      </p:sp>
      <p:sp>
        <p:nvSpPr>
          <p:cNvPr id="36" name="Rounded Rectangle 35"/>
          <p:cNvSpPr/>
          <p:nvPr/>
        </p:nvSpPr>
        <p:spPr>
          <a:xfrm>
            <a:off x="9925601" y="2569405"/>
            <a:ext cx="1974658" cy="738632"/>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solidFill>
                  <a:schemeClr val="tx1"/>
                </a:solidFill>
              </a:rPr>
              <a:t>Introduction of the </a:t>
            </a:r>
            <a:r>
              <a:rPr lang="en-GB" sz="1300" b="1" dirty="0" err="1" smtClean="0">
                <a:solidFill>
                  <a:schemeClr val="tx1"/>
                </a:solidFill>
              </a:rPr>
              <a:t>Kickstart</a:t>
            </a:r>
            <a:r>
              <a:rPr lang="en-GB" sz="1300" b="1" dirty="0" smtClean="0">
                <a:solidFill>
                  <a:schemeClr val="tx1"/>
                </a:solidFill>
              </a:rPr>
              <a:t> employment scheme </a:t>
            </a:r>
            <a:r>
              <a:rPr lang="en-GB" sz="1300" dirty="0" smtClean="0">
                <a:solidFill>
                  <a:schemeClr val="tx1"/>
                </a:solidFill>
              </a:rPr>
              <a:t>for 16-24 NEET </a:t>
            </a:r>
            <a:endParaRPr lang="en-GB" sz="1300" dirty="0">
              <a:solidFill>
                <a:schemeClr val="tx1"/>
              </a:solidFill>
            </a:endParaRPr>
          </a:p>
        </p:txBody>
      </p:sp>
      <p:sp>
        <p:nvSpPr>
          <p:cNvPr id="37" name="Rounded Rectangle 36"/>
          <p:cNvSpPr/>
          <p:nvPr/>
        </p:nvSpPr>
        <p:spPr>
          <a:xfrm>
            <a:off x="9925601" y="3407844"/>
            <a:ext cx="1974658" cy="738632"/>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a:solidFill>
                  <a:schemeClr val="tx1"/>
                </a:solidFill>
              </a:rPr>
              <a:t>10,000 more </a:t>
            </a:r>
            <a:r>
              <a:rPr lang="en-GB" sz="1300" b="1" dirty="0">
                <a:solidFill>
                  <a:schemeClr val="tx1"/>
                </a:solidFill>
              </a:rPr>
              <a:t>University places </a:t>
            </a:r>
            <a:r>
              <a:rPr lang="en-GB" sz="1300" dirty="0" smtClean="0">
                <a:solidFill>
                  <a:schemeClr val="tx1"/>
                </a:solidFill>
              </a:rPr>
              <a:t>made available </a:t>
            </a:r>
            <a:r>
              <a:rPr lang="en-GB" sz="1300" dirty="0">
                <a:solidFill>
                  <a:schemeClr val="tx1"/>
                </a:solidFill>
              </a:rPr>
              <a:t>from Sept 2020</a:t>
            </a:r>
          </a:p>
        </p:txBody>
      </p:sp>
      <p:sp>
        <p:nvSpPr>
          <p:cNvPr id="38" name="Rounded Rectangle 37"/>
          <p:cNvSpPr/>
          <p:nvPr/>
        </p:nvSpPr>
        <p:spPr>
          <a:xfrm>
            <a:off x="9925601" y="4246283"/>
            <a:ext cx="1974658" cy="738632"/>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solidFill>
                  <a:schemeClr val="tx1"/>
                </a:solidFill>
              </a:rPr>
              <a:t>Additional funding for </a:t>
            </a:r>
            <a:r>
              <a:rPr lang="en-GB" sz="1300" b="1" dirty="0" smtClean="0">
                <a:solidFill>
                  <a:schemeClr val="tx1"/>
                </a:solidFill>
              </a:rPr>
              <a:t>Apprenticeships and Traineeships</a:t>
            </a:r>
            <a:endParaRPr lang="en-GB" sz="1300" b="1" dirty="0">
              <a:solidFill>
                <a:schemeClr val="tx1"/>
              </a:solidFill>
            </a:endParaRPr>
          </a:p>
        </p:txBody>
      </p:sp>
      <p:sp>
        <p:nvSpPr>
          <p:cNvPr id="39" name="TextBox 38"/>
          <p:cNvSpPr txBox="1"/>
          <p:nvPr/>
        </p:nvSpPr>
        <p:spPr>
          <a:xfrm>
            <a:off x="9925601" y="855746"/>
            <a:ext cx="1974658" cy="738664"/>
          </a:xfrm>
          <a:prstGeom prst="rect">
            <a:avLst/>
          </a:prstGeom>
          <a:solidFill>
            <a:schemeClr val="accent5">
              <a:lumMod val="50000"/>
            </a:schemeClr>
          </a:solidFill>
          <a:ln>
            <a:solidFill>
              <a:schemeClr val="bg1">
                <a:lumMod val="50000"/>
              </a:schemeClr>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400" b="1" dirty="0" smtClean="0">
                <a:solidFill>
                  <a:schemeClr val="bg1"/>
                </a:solidFill>
              </a:rPr>
              <a:t>Government announcements in response to Covid-19:</a:t>
            </a:r>
            <a:endParaRPr lang="en-GB" sz="1400" b="1" dirty="0">
              <a:solidFill>
                <a:schemeClr val="bg1"/>
              </a:solidFill>
            </a:endParaRPr>
          </a:p>
        </p:txBody>
      </p:sp>
      <p:sp>
        <p:nvSpPr>
          <p:cNvPr id="40" name="Rounded Rectangle 39"/>
          <p:cNvSpPr/>
          <p:nvPr/>
        </p:nvSpPr>
        <p:spPr>
          <a:xfrm>
            <a:off x="9925601" y="5084722"/>
            <a:ext cx="1974658" cy="738632"/>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b="1" dirty="0">
                <a:solidFill>
                  <a:schemeClr val="tx1"/>
                </a:solidFill>
              </a:rPr>
              <a:t>Digital technology </a:t>
            </a:r>
            <a:r>
              <a:rPr lang="en-GB" sz="1300" dirty="0">
                <a:solidFill>
                  <a:schemeClr val="tx1"/>
                </a:solidFill>
              </a:rPr>
              <a:t>being made available to vulnerable learners</a:t>
            </a:r>
          </a:p>
        </p:txBody>
      </p:sp>
      <p:sp>
        <p:nvSpPr>
          <p:cNvPr id="41" name="Rounded Rectangle 40"/>
          <p:cNvSpPr/>
          <p:nvPr/>
        </p:nvSpPr>
        <p:spPr>
          <a:xfrm>
            <a:off x="9925601" y="5923161"/>
            <a:ext cx="1974658" cy="738632"/>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solidFill>
                  <a:schemeClr val="tx1"/>
                </a:solidFill>
              </a:rPr>
              <a:t>More funding for</a:t>
            </a:r>
            <a:r>
              <a:rPr lang="en-GB" sz="1300" b="1" dirty="0" smtClean="0">
                <a:solidFill>
                  <a:schemeClr val="tx1"/>
                </a:solidFill>
              </a:rPr>
              <a:t> young adults to remain in education</a:t>
            </a:r>
            <a:endParaRPr lang="en-GB" sz="1300" b="1" dirty="0">
              <a:solidFill>
                <a:schemeClr val="tx1"/>
              </a:solidFill>
            </a:endParaRPr>
          </a:p>
        </p:txBody>
      </p:sp>
      <p:sp>
        <p:nvSpPr>
          <p:cNvPr id="3" name="TextBox 2"/>
          <p:cNvSpPr txBox="1"/>
          <p:nvPr/>
        </p:nvSpPr>
        <p:spPr>
          <a:xfrm>
            <a:off x="118798" y="6382929"/>
            <a:ext cx="9657745" cy="338554"/>
          </a:xfrm>
          <a:prstGeom prst="rect">
            <a:avLst/>
          </a:prstGeom>
          <a:noFill/>
        </p:spPr>
        <p:txBody>
          <a:bodyPr wrap="square" rtlCol="0">
            <a:spAutoFit/>
          </a:bodyPr>
          <a:lstStyle/>
          <a:p>
            <a:pPr algn="r"/>
            <a:r>
              <a:rPr lang="en-GB" sz="1600" b="1" dirty="0" smtClean="0">
                <a:solidFill>
                  <a:schemeClr val="bg1"/>
                </a:solidFill>
              </a:rPr>
              <a:t>…but what else do we need to do to better support our young people in Greater Manchester?</a:t>
            </a:r>
            <a:endParaRPr lang="en-GB" sz="1600" b="1" dirty="0">
              <a:solidFill>
                <a:schemeClr val="bg1"/>
              </a:solidFill>
            </a:endParaRPr>
          </a:p>
        </p:txBody>
      </p:sp>
      <p:sp>
        <p:nvSpPr>
          <p:cNvPr id="42" name="TextBox 41"/>
          <p:cNvSpPr txBox="1"/>
          <p:nvPr/>
        </p:nvSpPr>
        <p:spPr>
          <a:xfrm>
            <a:off x="236365" y="767616"/>
            <a:ext cx="9657745" cy="338554"/>
          </a:xfrm>
          <a:prstGeom prst="rect">
            <a:avLst/>
          </a:prstGeom>
          <a:noFill/>
        </p:spPr>
        <p:txBody>
          <a:bodyPr wrap="square" rtlCol="0">
            <a:spAutoFit/>
          </a:bodyPr>
          <a:lstStyle/>
          <a:p>
            <a:r>
              <a:rPr lang="en-GB" sz="1600" b="1" dirty="0" smtClean="0">
                <a:solidFill>
                  <a:schemeClr val="bg1"/>
                </a:solidFill>
              </a:rPr>
              <a:t>Local and national Government have already started to respond to the issues caused by the pandemic…</a:t>
            </a:r>
            <a:endParaRPr lang="en-GB" sz="1600" b="1" dirty="0">
              <a:solidFill>
                <a:schemeClr val="bg1"/>
              </a:solidFill>
            </a:endParaRPr>
          </a:p>
        </p:txBody>
      </p:sp>
    </p:spTree>
    <p:extLst>
      <p:ext uri="{BB962C8B-B14F-4D97-AF65-F5344CB8AC3E}">
        <p14:creationId xmlns:p14="http://schemas.microsoft.com/office/powerpoint/2010/main" val="3296022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rotWithShape="1">
          <a:blip r:embed="rId3" cstate="print">
            <a:extLst>
              <a:ext uri="{28A0092B-C50C-407E-A947-70E740481C1C}">
                <a14:useLocalDpi xmlns:a14="http://schemas.microsoft.com/office/drawing/2010/main" val="0"/>
              </a:ext>
            </a:extLst>
          </a:blip>
          <a:srcRect l="52782"/>
          <a:stretch/>
        </p:blipFill>
        <p:spPr>
          <a:xfrm>
            <a:off x="391886" y="3706763"/>
            <a:ext cx="3499954" cy="2954111"/>
          </a:xfrm>
          <a:prstGeom prst="rect">
            <a:avLst/>
          </a:prstGeom>
        </p:spPr>
      </p:pic>
      <p:pic>
        <p:nvPicPr>
          <p:cNvPr id="5" name="Picture 4"/>
          <p:cNvPicPr/>
          <p:nvPr/>
        </p:nvPicPr>
        <p:blipFill rotWithShape="1">
          <a:blip r:embed="rId4" cstate="print">
            <a:extLst>
              <a:ext uri="{28A0092B-C50C-407E-A947-70E740481C1C}">
                <a14:useLocalDpi xmlns:a14="http://schemas.microsoft.com/office/drawing/2010/main" val="0"/>
              </a:ext>
            </a:extLst>
          </a:blip>
          <a:srcRect l="51929"/>
          <a:stretch/>
        </p:blipFill>
        <p:spPr>
          <a:xfrm>
            <a:off x="8300157" y="3706764"/>
            <a:ext cx="3499957" cy="2954111"/>
          </a:xfrm>
          <a:prstGeom prst="rect">
            <a:avLst/>
          </a:prstGeom>
        </p:spPr>
      </p:pic>
      <p:pic>
        <p:nvPicPr>
          <p:cNvPr id="6" name="Picture 5"/>
          <p:cNvPicPr/>
          <p:nvPr/>
        </p:nvPicPr>
        <p:blipFill rotWithShape="1">
          <a:blip r:embed="rId5" cstate="print">
            <a:extLst>
              <a:ext uri="{28A0092B-C50C-407E-A947-70E740481C1C}">
                <a14:useLocalDpi xmlns:a14="http://schemas.microsoft.com/office/drawing/2010/main" val="0"/>
              </a:ext>
            </a:extLst>
          </a:blip>
          <a:srcRect l="51322"/>
          <a:stretch/>
        </p:blipFill>
        <p:spPr>
          <a:xfrm>
            <a:off x="4346021" y="3706763"/>
            <a:ext cx="3499956" cy="2954111"/>
          </a:xfrm>
          <a:prstGeom prst="rect">
            <a:avLst/>
          </a:prstGeom>
        </p:spPr>
      </p:pic>
      <p:sp>
        <p:nvSpPr>
          <p:cNvPr id="7" name="TextBox 6"/>
          <p:cNvSpPr txBox="1"/>
          <p:nvPr/>
        </p:nvSpPr>
        <p:spPr>
          <a:xfrm>
            <a:off x="236365" y="130111"/>
            <a:ext cx="11416142" cy="461665"/>
          </a:xfrm>
          <a:prstGeom prst="rect">
            <a:avLst/>
          </a:prstGeom>
          <a:noFill/>
        </p:spPr>
        <p:txBody>
          <a:bodyPr wrap="square" rtlCol="0">
            <a:spAutoFit/>
          </a:bodyPr>
          <a:lstStyle/>
          <a:p>
            <a:r>
              <a:rPr lang="en-GB" sz="2400" b="1" dirty="0"/>
              <a:t>What </a:t>
            </a:r>
            <a:r>
              <a:rPr lang="en-GB" sz="2400" b="1" dirty="0" smtClean="0"/>
              <a:t>our young people have been telling us about their issues and concerns</a:t>
            </a:r>
            <a:endParaRPr lang="en-GB" sz="2400" b="1" dirty="0"/>
          </a:p>
        </p:txBody>
      </p:sp>
      <p:sp>
        <p:nvSpPr>
          <p:cNvPr id="9" name="Rounded Rectangle 8"/>
          <p:cNvSpPr/>
          <p:nvPr/>
        </p:nvSpPr>
        <p:spPr>
          <a:xfrm>
            <a:off x="391885" y="1551712"/>
            <a:ext cx="3499955" cy="813040"/>
          </a:xfrm>
          <a:prstGeom prst="roundRect">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t>Which of these is most important to you right now?</a:t>
            </a:r>
            <a:endParaRPr lang="en-GB" sz="1600" b="1" dirty="0"/>
          </a:p>
        </p:txBody>
      </p:sp>
      <p:sp>
        <p:nvSpPr>
          <p:cNvPr id="10" name="Rounded Rectangle 9"/>
          <p:cNvSpPr/>
          <p:nvPr/>
        </p:nvSpPr>
        <p:spPr>
          <a:xfrm>
            <a:off x="4346022" y="1547743"/>
            <a:ext cx="3499955" cy="813040"/>
          </a:xfrm>
          <a:prstGeom prst="roundRect">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t>What do you most need support with right now?</a:t>
            </a:r>
            <a:endParaRPr lang="en-GB" sz="1600" b="1" dirty="0"/>
          </a:p>
        </p:txBody>
      </p:sp>
      <p:sp>
        <p:nvSpPr>
          <p:cNvPr id="11" name="Rounded Rectangle 10"/>
          <p:cNvSpPr/>
          <p:nvPr/>
        </p:nvSpPr>
        <p:spPr>
          <a:xfrm>
            <a:off x="8300159" y="1547743"/>
            <a:ext cx="3499956" cy="813040"/>
          </a:xfrm>
          <a:prstGeom prst="roundRect">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t>What has the coronavirus pandemic affected the most?</a:t>
            </a:r>
            <a:endParaRPr lang="en-GB" sz="1600" b="1" dirty="0"/>
          </a:p>
        </p:txBody>
      </p:sp>
      <p:sp>
        <p:nvSpPr>
          <p:cNvPr id="12" name="TextBox 11"/>
          <p:cNvSpPr txBox="1"/>
          <p:nvPr/>
        </p:nvSpPr>
        <p:spPr>
          <a:xfrm>
            <a:off x="461161" y="2493832"/>
            <a:ext cx="3238004" cy="1077218"/>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Health &amp; Wellbeing – 21%</a:t>
            </a:r>
          </a:p>
          <a:p>
            <a:pPr marL="285750" indent="-285750">
              <a:buFont typeface="Arial" panose="020B0604020202020204" pitchFamily="34" charset="0"/>
              <a:buChar char="•"/>
            </a:pPr>
            <a:r>
              <a:rPr lang="en-GB" sz="1600" dirty="0" smtClean="0"/>
              <a:t>Jobs &amp; Training – 40%</a:t>
            </a:r>
          </a:p>
          <a:p>
            <a:pPr marL="285750" indent="-285750">
              <a:buFont typeface="Arial" panose="020B0604020202020204" pitchFamily="34" charset="0"/>
              <a:buChar char="•"/>
            </a:pPr>
            <a:r>
              <a:rPr lang="en-GB" sz="1600" dirty="0" smtClean="0"/>
              <a:t>Equality &amp; Inclusion – 15%</a:t>
            </a:r>
          </a:p>
          <a:p>
            <a:pPr marL="285750" indent="-285750">
              <a:buFont typeface="Arial" panose="020B0604020202020204" pitchFamily="34" charset="0"/>
              <a:buChar char="•"/>
            </a:pPr>
            <a:r>
              <a:rPr lang="en-GB" sz="1600" dirty="0" smtClean="0"/>
              <a:t>Climate &amp; Environment – 24%</a:t>
            </a:r>
            <a:endParaRPr lang="en-GB" sz="1600" dirty="0"/>
          </a:p>
        </p:txBody>
      </p:sp>
      <p:sp>
        <p:nvSpPr>
          <p:cNvPr id="13" name="TextBox 12"/>
          <p:cNvSpPr txBox="1"/>
          <p:nvPr/>
        </p:nvSpPr>
        <p:spPr>
          <a:xfrm>
            <a:off x="8369433" y="2493832"/>
            <a:ext cx="3499956" cy="1077218"/>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Education &amp; Training – 30%</a:t>
            </a:r>
          </a:p>
          <a:p>
            <a:pPr marL="285750" indent="-285750">
              <a:buFont typeface="Arial" panose="020B0604020202020204" pitchFamily="34" charset="0"/>
              <a:buChar char="•"/>
            </a:pPr>
            <a:r>
              <a:rPr lang="en-GB" sz="1600" dirty="0" smtClean="0"/>
              <a:t>Employment – 26%</a:t>
            </a:r>
          </a:p>
          <a:p>
            <a:pPr marL="285750" indent="-285750">
              <a:buFont typeface="Arial" panose="020B0604020202020204" pitchFamily="34" charset="0"/>
              <a:buChar char="•"/>
            </a:pPr>
            <a:r>
              <a:rPr lang="en-GB" sz="1600" dirty="0" smtClean="0"/>
              <a:t>Health &amp; Wellbeing – 25%</a:t>
            </a:r>
          </a:p>
          <a:p>
            <a:pPr marL="285750" indent="-285750">
              <a:buFont typeface="Arial" panose="020B0604020202020204" pitchFamily="34" charset="0"/>
              <a:buChar char="•"/>
            </a:pPr>
            <a:r>
              <a:rPr lang="en-GB" sz="1600" dirty="0" smtClean="0"/>
              <a:t>Future Plans – 19%</a:t>
            </a:r>
            <a:endParaRPr lang="en-GB" sz="1600" dirty="0"/>
          </a:p>
        </p:txBody>
      </p:sp>
      <p:sp>
        <p:nvSpPr>
          <p:cNvPr id="14" name="TextBox 13"/>
          <p:cNvSpPr txBox="1"/>
          <p:nvPr/>
        </p:nvSpPr>
        <p:spPr>
          <a:xfrm>
            <a:off x="4516682" y="2493832"/>
            <a:ext cx="3398570" cy="1077218"/>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Digital Access – 8%</a:t>
            </a:r>
          </a:p>
          <a:p>
            <a:pPr marL="285750" indent="-285750">
              <a:buFont typeface="Arial" panose="020B0604020202020204" pitchFamily="34" charset="0"/>
              <a:buChar char="•"/>
            </a:pPr>
            <a:r>
              <a:rPr lang="en-GB" sz="1600" dirty="0" smtClean="0"/>
              <a:t>Employment Opportunities – 65%</a:t>
            </a:r>
          </a:p>
          <a:p>
            <a:pPr marL="285750" indent="-285750">
              <a:buFont typeface="Arial" panose="020B0604020202020204" pitchFamily="34" charset="0"/>
              <a:buChar char="•"/>
            </a:pPr>
            <a:r>
              <a:rPr lang="en-GB" sz="1600" dirty="0" smtClean="0"/>
              <a:t>Staying Healthy – 12%</a:t>
            </a:r>
          </a:p>
          <a:p>
            <a:pPr marL="285750" indent="-285750">
              <a:buFont typeface="Arial" panose="020B0604020202020204" pitchFamily="34" charset="0"/>
              <a:buChar char="•"/>
            </a:pPr>
            <a:r>
              <a:rPr lang="en-GB" sz="1600" dirty="0" smtClean="0"/>
              <a:t>Education / Careers Advice – 15%</a:t>
            </a:r>
            <a:endParaRPr lang="en-GB" sz="1600" dirty="0"/>
          </a:p>
        </p:txBody>
      </p:sp>
      <p:sp>
        <p:nvSpPr>
          <p:cNvPr id="15" name="TextBox 14"/>
          <p:cNvSpPr txBox="1"/>
          <p:nvPr/>
        </p:nvSpPr>
        <p:spPr>
          <a:xfrm>
            <a:off x="391885" y="748145"/>
            <a:ext cx="11408229" cy="646331"/>
          </a:xfrm>
          <a:prstGeom prst="rect">
            <a:avLst/>
          </a:prstGeom>
          <a:noFill/>
        </p:spPr>
        <p:txBody>
          <a:bodyPr wrap="square" rtlCol="0">
            <a:spAutoFit/>
          </a:bodyPr>
          <a:lstStyle/>
          <a:p>
            <a:pPr algn="ctr"/>
            <a:r>
              <a:rPr lang="en-GB" dirty="0" smtClean="0"/>
              <a:t>On 25</a:t>
            </a:r>
            <a:r>
              <a:rPr lang="en-GB" baseline="30000" dirty="0" smtClean="0"/>
              <a:t>th</a:t>
            </a:r>
            <a:r>
              <a:rPr lang="en-GB" dirty="0" smtClean="0"/>
              <a:t> June we carried out our first consultation event with young people to collect their views about the pandemic and how a Guarantee could support their futures. Prior to the event, young people were asked the following three questions:</a:t>
            </a:r>
            <a:endParaRPr lang="en-GB" dirty="0"/>
          </a:p>
        </p:txBody>
      </p:sp>
    </p:spTree>
    <p:extLst>
      <p:ext uri="{BB962C8B-B14F-4D97-AF65-F5344CB8AC3E}">
        <p14:creationId xmlns:p14="http://schemas.microsoft.com/office/powerpoint/2010/main" val="431316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6365" y="130111"/>
            <a:ext cx="11416142" cy="461665"/>
          </a:xfrm>
          <a:prstGeom prst="rect">
            <a:avLst/>
          </a:prstGeom>
          <a:noFill/>
        </p:spPr>
        <p:txBody>
          <a:bodyPr wrap="square" rtlCol="0">
            <a:spAutoFit/>
          </a:bodyPr>
          <a:lstStyle/>
          <a:p>
            <a:r>
              <a:rPr lang="en-GB" sz="2400" b="1" dirty="0" smtClean="0"/>
              <a:t>Young people’s concerns about education</a:t>
            </a:r>
            <a:endParaRPr lang="en-GB" sz="2400" b="1" dirty="0"/>
          </a:p>
        </p:txBody>
      </p:sp>
      <p:sp>
        <p:nvSpPr>
          <p:cNvPr id="6" name="Rounded Rectangle 5"/>
          <p:cNvSpPr/>
          <p:nvPr/>
        </p:nvSpPr>
        <p:spPr>
          <a:xfrm>
            <a:off x="377190" y="4393258"/>
            <a:ext cx="2076450" cy="160019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What plans should be put in place to </a:t>
            </a:r>
            <a:r>
              <a:rPr lang="en-GB" b="1" dirty="0">
                <a:solidFill>
                  <a:schemeClr val="tx1"/>
                </a:solidFill>
              </a:rPr>
              <a:t>support </a:t>
            </a:r>
            <a:r>
              <a:rPr lang="en-GB" b="1" dirty="0" smtClean="0">
                <a:solidFill>
                  <a:schemeClr val="tx1"/>
                </a:solidFill>
              </a:rPr>
              <a:t>students </a:t>
            </a:r>
            <a:r>
              <a:rPr lang="en-GB" b="1" dirty="0">
                <a:solidFill>
                  <a:schemeClr val="tx1"/>
                </a:solidFill>
              </a:rPr>
              <a:t>to catch up?</a:t>
            </a:r>
          </a:p>
        </p:txBody>
      </p:sp>
      <p:sp>
        <p:nvSpPr>
          <p:cNvPr id="8" name="Rounded Rectangle 7"/>
          <p:cNvSpPr/>
          <p:nvPr/>
        </p:nvSpPr>
        <p:spPr>
          <a:xfrm>
            <a:off x="2735580" y="4149585"/>
            <a:ext cx="2076450" cy="190418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What additional support can be offered to help learners remain digitally connected?</a:t>
            </a:r>
            <a:endParaRPr lang="en-GB" b="1" dirty="0">
              <a:solidFill>
                <a:schemeClr val="tx1"/>
              </a:solidFill>
            </a:endParaRPr>
          </a:p>
        </p:txBody>
      </p:sp>
      <p:sp>
        <p:nvSpPr>
          <p:cNvPr id="9" name="Rounded Rectangle 8"/>
          <p:cNvSpPr/>
          <p:nvPr/>
        </p:nvSpPr>
        <p:spPr>
          <a:xfrm>
            <a:off x="5093969" y="4137752"/>
            <a:ext cx="2076450" cy="190418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How are you preparing </a:t>
            </a:r>
            <a:r>
              <a:rPr lang="en-GB" b="1" dirty="0">
                <a:solidFill>
                  <a:schemeClr val="tx1"/>
                </a:solidFill>
              </a:rPr>
              <a:t>young people for college, university or the world of work?</a:t>
            </a:r>
          </a:p>
        </p:txBody>
      </p:sp>
      <p:sp>
        <p:nvSpPr>
          <p:cNvPr id="10" name="Rounded Rectangle 9"/>
          <p:cNvSpPr/>
          <p:nvPr/>
        </p:nvSpPr>
        <p:spPr>
          <a:xfrm>
            <a:off x="7452361" y="4393258"/>
            <a:ext cx="2076450" cy="190418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How </a:t>
            </a:r>
            <a:r>
              <a:rPr lang="en-GB" b="1" dirty="0">
                <a:solidFill>
                  <a:schemeClr val="tx1"/>
                </a:solidFill>
              </a:rPr>
              <a:t>are you equipping learners to be more ready for work and adult life</a:t>
            </a:r>
            <a:r>
              <a:rPr lang="en-GB" b="1" dirty="0" smtClean="0">
                <a:solidFill>
                  <a:schemeClr val="tx1"/>
                </a:solidFill>
              </a:rPr>
              <a:t>?</a:t>
            </a:r>
            <a:endParaRPr lang="en-GB" b="1" dirty="0">
              <a:solidFill>
                <a:schemeClr val="tx1"/>
              </a:solidFill>
            </a:endParaRPr>
          </a:p>
        </p:txBody>
      </p:sp>
      <p:sp>
        <p:nvSpPr>
          <p:cNvPr id="11" name="Rounded Rectangle 10"/>
          <p:cNvSpPr/>
          <p:nvPr/>
        </p:nvSpPr>
        <p:spPr>
          <a:xfrm>
            <a:off x="9810751" y="4393258"/>
            <a:ext cx="2076450" cy="190418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How </a:t>
            </a:r>
            <a:r>
              <a:rPr lang="en-GB" b="1" dirty="0">
                <a:solidFill>
                  <a:schemeClr val="tx1"/>
                </a:solidFill>
              </a:rPr>
              <a:t>are you strengthening diversity within your school, college or university?</a:t>
            </a:r>
          </a:p>
        </p:txBody>
      </p:sp>
      <p:sp>
        <p:nvSpPr>
          <p:cNvPr id="12" name="Oval 11"/>
          <p:cNvSpPr/>
          <p:nvPr/>
        </p:nvSpPr>
        <p:spPr>
          <a:xfrm>
            <a:off x="950667" y="840575"/>
            <a:ext cx="929495" cy="793915"/>
          </a:xfrm>
          <a:prstGeom prst="ellipse">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1</a:t>
            </a:r>
            <a:endParaRPr lang="en-GB" sz="3600" b="1" dirty="0"/>
          </a:p>
        </p:txBody>
      </p:sp>
      <p:sp>
        <p:nvSpPr>
          <p:cNvPr id="13" name="Oval 12"/>
          <p:cNvSpPr/>
          <p:nvPr/>
        </p:nvSpPr>
        <p:spPr>
          <a:xfrm>
            <a:off x="3309057" y="840575"/>
            <a:ext cx="929495" cy="793915"/>
          </a:xfrm>
          <a:prstGeom prst="ellipse">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2</a:t>
            </a:r>
            <a:endParaRPr lang="en-GB" sz="3600" b="1" dirty="0"/>
          </a:p>
        </p:txBody>
      </p:sp>
      <p:sp>
        <p:nvSpPr>
          <p:cNvPr id="14" name="Oval 13"/>
          <p:cNvSpPr/>
          <p:nvPr/>
        </p:nvSpPr>
        <p:spPr>
          <a:xfrm>
            <a:off x="5667447" y="840575"/>
            <a:ext cx="929495" cy="793915"/>
          </a:xfrm>
          <a:prstGeom prst="ellipse">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3</a:t>
            </a:r>
            <a:endParaRPr lang="en-GB" sz="3600" b="1" dirty="0"/>
          </a:p>
        </p:txBody>
      </p:sp>
      <p:sp>
        <p:nvSpPr>
          <p:cNvPr id="15" name="Oval 14"/>
          <p:cNvSpPr/>
          <p:nvPr/>
        </p:nvSpPr>
        <p:spPr>
          <a:xfrm>
            <a:off x="8025837" y="841563"/>
            <a:ext cx="929495" cy="793915"/>
          </a:xfrm>
          <a:prstGeom prst="ellipse">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4</a:t>
            </a:r>
            <a:endParaRPr lang="en-GB" sz="3600" b="1" dirty="0"/>
          </a:p>
        </p:txBody>
      </p:sp>
      <p:sp>
        <p:nvSpPr>
          <p:cNvPr id="16" name="Oval 15"/>
          <p:cNvSpPr/>
          <p:nvPr/>
        </p:nvSpPr>
        <p:spPr>
          <a:xfrm>
            <a:off x="10384227" y="841563"/>
            <a:ext cx="929495" cy="793915"/>
          </a:xfrm>
          <a:prstGeom prst="ellipse">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5</a:t>
            </a:r>
            <a:endParaRPr lang="en-GB" sz="3600" b="1" dirty="0"/>
          </a:p>
        </p:txBody>
      </p:sp>
      <p:sp>
        <p:nvSpPr>
          <p:cNvPr id="17" name="Rectangle 16"/>
          <p:cNvSpPr/>
          <p:nvPr/>
        </p:nvSpPr>
        <p:spPr>
          <a:xfrm>
            <a:off x="377190" y="1883289"/>
            <a:ext cx="2076450" cy="2254463"/>
          </a:xfrm>
          <a:prstGeom prst="rect">
            <a:avLst/>
          </a:prstGeom>
        </p:spPr>
        <p:txBody>
          <a:bodyPr wrap="square">
            <a:spAutoFit/>
          </a:bodyPr>
          <a:lstStyle/>
          <a:p>
            <a:pPr algn="ctr"/>
            <a:r>
              <a:rPr lang="en-GB" b="1" dirty="0"/>
              <a:t>Gaps in education</a:t>
            </a:r>
          </a:p>
          <a:p>
            <a:pPr algn="ctr"/>
            <a:endParaRPr lang="en-GB" sz="1050" dirty="0"/>
          </a:p>
          <a:p>
            <a:pPr algn="ctr"/>
            <a:r>
              <a:rPr lang="en-GB" sz="1600" dirty="0"/>
              <a:t>Young people expressed concerns about missing vital learning because of the closure of schools, colleges and other education settings</a:t>
            </a:r>
          </a:p>
        </p:txBody>
      </p:sp>
      <p:sp>
        <p:nvSpPr>
          <p:cNvPr id="18" name="Rectangle 17"/>
          <p:cNvSpPr/>
          <p:nvPr/>
        </p:nvSpPr>
        <p:spPr>
          <a:xfrm>
            <a:off x="2735580" y="1883289"/>
            <a:ext cx="2076450" cy="2039020"/>
          </a:xfrm>
          <a:prstGeom prst="rect">
            <a:avLst/>
          </a:prstGeom>
        </p:spPr>
        <p:txBody>
          <a:bodyPr wrap="square">
            <a:spAutoFit/>
          </a:bodyPr>
          <a:lstStyle/>
          <a:p>
            <a:pPr algn="ctr"/>
            <a:r>
              <a:rPr lang="en-GB" b="1" dirty="0"/>
              <a:t>Educational inequalities</a:t>
            </a:r>
            <a:endParaRPr lang="en-GB" dirty="0"/>
          </a:p>
          <a:p>
            <a:pPr algn="ctr"/>
            <a:endParaRPr lang="en-GB" sz="1050" dirty="0"/>
          </a:p>
          <a:p>
            <a:pPr algn="ctr"/>
            <a:r>
              <a:rPr lang="en-GB" sz="1600" dirty="0"/>
              <a:t>Young people believe that the move to online learning has increased social and educational inequality. </a:t>
            </a:r>
          </a:p>
        </p:txBody>
      </p:sp>
      <p:sp>
        <p:nvSpPr>
          <p:cNvPr id="19" name="Rectangle 18"/>
          <p:cNvSpPr/>
          <p:nvPr/>
        </p:nvSpPr>
        <p:spPr>
          <a:xfrm>
            <a:off x="5093969" y="1883289"/>
            <a:ext cx="2076450" cy="2008242"/>
          </a:xfrm>
          <a:prstGeom prst="rect">
            <a:avLst/>
          </a:prstGeom>
        </p:spPr>
        <p:txBody>
          <a:bodyPr wrap="square">
            <a:spAutoFit/>
          </a:bodyPr>
          <a:lstStyle/>
          <a:p>
            <a:pPr algn="ctr"/>
            <a:r>
              <a:rPr lang="en-GB" b="1" dirty="0"/>
              <a:t>Transitions</a:t>
            </a:r>
            <a:endParaRPr lang="en-GB" dirty="0"/>
          </a:p>
          <a:p>
            <a:pPr algn="ctr"/>
            <a:endParaRPr lang="en-GB" sz="1050" dirty="0"/>
          </a:p>
          <a:p>
            <a:pPr algn="ctr"/>
            <a:r>
              <a:rPr lang="en-GB" sz="1600" dirty="0"/>
              <a:t>Young people have raised concerns about going through educational transitions without the necessary stability or support. </a:t>
            </a:r>
          </a:p>
        </p:txBody>
      </p:sp>
      <p:sp>
        <p:nvSpPr>
          <p:cNvPr id="20" name="Rectangle 19"/>
          <p:cNvSpPr/>
          <p:nvPr/>
        </p:nvSpPr>
        <p:spPr>
          <a:xfrm>
            <a:off x="7452358" y="1883289"/>
            <a:ext cx="2076452" cy="2262158"/>
          </a:xfrm>
          <a:prstGeom prst="rect">
            <a:avLst/>
          </a:prstGeom>
        </p:spPr>
        <p:txBody>
          <a:bodyPr wrap="square">
            <a:spAutoFit/>
          </a:bodyPr>
          <a:lstStyle/>
          <a:p>
            <a:pPr algn="ctr"/>
            <a:r>
              <a:rPr lang="en-GB" b="1" dirty="0"/>
              <a:t>Life Skills </a:t>
            </a:r>
          </a:p>
          <a:p>
            <a:pPr algn="ctr"/>
            <a:endParaRPr lang="en-GB" sz="1100" dirty="0"/>
          </a:p>
          <a:p>
            <a:pPr algn="ctr"/>
            <a:r>
              <a:rPr lang="en-GB" sz="1600" dirty="0"/>
              <a:t>Young people have suggested the education system does not teach them the skills they need to get on in life e.g. financial skills </a:t>
            </a:r>
          </a:p>
        </p:txBody>
      </p:sp>
      <p:sp>
        <p:nvSpPr>
          <p:cNvPr id="21" name="Rectangle 20"/>
          <p:cNvSpPr/>
          <p:nvPr/>
        </p:nvSpPr>
        <p:spPr>
          <a:xfrm>
            <a:off x="9810747" y="1883289"/>
            <a:ext cx="2076453" cy="2262158"/>
          </a:xfrm>
          <a:prstGeom prst="rect">
            <a:avLst/>
          </a:prstGeom>
        </p:spPr>
        <p:txBody>
          <a:bodyPr wrap="square">
            <a:spAutoFit/>
          </a:bodyPr>
          <a:lstStyle/>
          <a:p>
            <a:pPr algn="ctr"/>
            <a:r>
              <a:rPr lang="en-GB" b="1" dirty="0"/>
              <a:t>Diversity</a:t>
            </a:r>
            <a:r>
              <a:rPr lang="en-GB" dirty="0"/>
              <a:t> </a:t>
            </a:r>
          </a:p>
          <a:p>
            <a:pPr algn="ctr"/>
            <a:endParaRPr lang="en-GB" sz="1100" dirty="0"/>
          </a:p>
          <a:p>
            <a:pPr algn="ctr"/>
            <a:r>
              <a:rPr lang="en-GB" sz="1600" dirty="0"/>
              <a:t>Young people believe </a:t>
            </a:r>
            <a:r>
              <a:rPr lang="en-GB" sz="1600" dirty="0" smtClean="0"/>
              <a:t>the </a:t>
            </a:r>
            <a:r>
              <a:rPr lang="en-GB" sz="1600" dirty="0"/>
              <a:t>education </a:t>
            </a:r>
            <a:r>
              <a:rPr lang="en-GB" sz="1600" dirty="0" smtClean="0"/>
              <a:t>system should </a:t>
            </a:r>
            <a:r>
              <a:rPr lang="en-GB" sz="1600" dirty="0"/>
              <a:t>be more representative of the society and communities they live in.</a:t>
            </a:r>
          </a:p>
        </p:txBody>
      </p:sp>
    </p:spTree>
    <p:extLst>
      <p:ext uri="{BB962C8B-B14F-4D97-AF65-F5344CB8AC3E}">
        <p14:creationId xmlns:p14="http://schemas.microsoft.com/office/powerpoint/2010/main" val="2576575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850900"/>
            <a:ext cx="6343650" cy="6007100"/>
          </a:xfrm>
          <a:prstGeom prst="rect">
            <a:avLst/>
          </a:prstGeom>
          <a:solidFill>
            <a:srgbClr val="3C6B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0" name="TextBox 9"/>
          <p:cNvSpPr txBox="1"/>
          <p:nvPr/>
        </p:nvSpPr>
        <p:spPr>
          <a:xfrm>
            <a:off x="267856" y="209982"/>
            <a:ext cx="11416142" cy="461665"/>
          </a:xfrm>
          <a:prstGeom prst="rect">
            <a:avLst/>
          </a:prstGeom>
          <a:noFill/>
        </p:spPr>
        <p:txBody>
          <a:bodyPr wrap="square" rtlCol="0">
            <a:spAutoFit/>
          </a:bodyPr>
          <a:lstStyle/>
          <a:p>
            <a:r>
              <a:rPr lang="en-GB" sz="2400" b="1" dirty="0" smtClean="0"/>
              <a:t>The Roadmap for delivering the Young Person’s Guarantee</a:t>
            </a:r>
            <a:endParaRPr lang="en-GB" sz="2400" b="1" dirty="0"/>
          </a:p>
        </p:txBody>
      </p:sp>
      <p:sp>
        <p:nvSpPr>
          <p:cNvPr id="2" name="Rectangle 1"/>
          <p:cNvSpPr/>
          <p:nvPr/>
        </p:nvSpPr>
        <p:spPr>
          <a:xfrm>
            <a:off x="3295650" y="2358740"/>
            <a:ext cx="2800350" cy="830997"/>
          </a:xfrm>
          <a:prstGeom prst="rect">
            <a:avLst/>
          </a:prstGeom>
        </p:spPr>
        <p:txBody>
          <a:bodyPr wrap="square">
            <a:spAutoFit/>
          </a:bodyPr>
          <a:lstStyle/>
          <a:p>
            <a:r>
              <a:rPr lang="en-GB" sz="1600" b="1" dirty="0" smtClean="0">
                <a:solidFill>
                  <a:schemeClr val="bg1"/>
                </a:solidFill>
              </a:rPr>
              <a:t>Further Consultation on the Guarantee with partners and stakeholders</a:t>
            </a:r>
            <a:endParaRPr lang="en-GB" sz="1600" dirty="0">
              <a:solidFill>
                <a:schemeClr val="bg1"/>
              </a:solidFill>
            </a:endParaRPr>
          </a:p>
        </p:txBody>
      </p:sp>
      <p:sp>
        <p:nvSpPr>
          <p:cNvPr id="8" name="Rectangle 7"/>
          <p:cNvSpPr/>
          <p:nvPr/>
        </p:nvSpPr>
        <p:spPr>
          <a:xfrm>
            <a:off x="3295650" y="6147964"/>
            <a:ext cx="2925041" cy="338554"/>
          </a:xfrm>
          <a:prstGeom prst="rect">
            <a:avLst/>
          </a:prstGeom>
        </p:spPr>
        <p:txBody>
          <a:bodyPr wrap="square">
            <a:spAutoFit/>
          </a:bodyPr>
          <a:lstStyle/>
          <a:p>
            <a:r>
              <a:rPr lang="en-GB" sz="1600" b="1" dirty="0">
                <a:solidFill>
                  <a:schemeClr val="bg2">
                    <a:lumMod val="90000"/>
                  </a:schemeClr>
                </a:solidFill>
              </a:rPr>
              <a:t>Launch of the </a:t>
            </a:r>
            <a:r>
              <a:rPr lang="en-GB" sz="1600" b="1" dirty="0" smtClean="0">
                <a:solidFill>
                  <a:schemeClr val="bg2">
                    <a:lumMod val="90000"/>
                  </a:schemeClr>
                </a:solidFill>
              </a:rPr>
              <a:t>Guarantee</a:t>
            </a:r>
            <a:endParaRPr lang="en-GB" sz="1600" dirty="0">
              <a:solidFill>
                <a:schemeClr val="bg2">
                  <a:lumMod val="90000"/>
                </a:schemeClr>
              </a:solidFill>
            </a:endParaRPr>
          </a:p>
        </p:txBody>
      </p:sp>
      <p:sp>
        <p:nvSpPr>
          <p:cNvPr id="11" name="Rectangle 10"/>
          <p:cNvSpPr/>
          <p:nvPr/>
        </p:nvSpPr>
        <p:spPr>
          <a:xfrm>
            <a:off x="3295650" y="3931814"/>
            <a:ext cx="2800350" cy="1877437"/>
          </a:xfrm>
          <a:prstGeom prst="rect">
            <a:avLst/>
          </a:prstGeom>
        </p:spPr>
        <p:txBody>
          <a:bodyPr wrap="square">
            <a:spAutoFit/>
          </a:bodyPr>
          <a:lstStyle/>
          <a:p>
            <a:r>
              <a:rPr lang="en-GB" sz="1600" b="1" dirty="0">
                <a:solidFill>
                  <a:schemeClr val="bg2">
                    <a:lumMod val="90000"/>
                  </a:schemeClr>
                </a:solidFill>
              </a:rPr>
              <a:t>Establishment of the </a:t>
            </a:r>
            <a:r>
              <a:rPr lang="en-GB" sz="1600" b="1" dirty="0" smtClean="0">
                <a:solidFill>
                  <a:schemeClr val="bg2">
                    <a:lumMod val="90000"/>
                  </a:schemeClr>
                </a:solidFill>
              </a:rPr>
              <a:t>Taskforce</a:t>
            </a:r>
          </a:p>
          <a:p>
            <a:endParaRPr lang="en-GB" sz="1600" b="1" dirty="0">
              <a:solidFill>
                <a:schemeClr val="bg2">
                  <a:lumMod val="90000"/>
                </a:schemeClr>
              </a:solidFill>
            </a:endParaRPr>
          </a:p>
          <a:p>
            <a:endParaRPr lang="en-GB" sz="1000" dirty="0" smtClean="0">
              <a:solidFill>
                <a:schemeClr val="bg2">
                  <a:lumMod val="90000"/>
                </a:schemeClr>
              </a:solidFill>
            </a:endParaRPr>
          </a:p>
          <a:p>
            <a:r>
              <a:rPr lang="en-GB" sz="1600" b="1" dirty="0" smtClean="0">
                <a:solidFill>
                  <a:schemeClr val="bg2">
                    <a:lumMod val="90000"/>
                  </a:schemeClr>
                </a:solidFill>
              </a:rPr>
              <a:t>Ongoing communications and engagement with young people and partners</a:t>
            </a:r>
          </a:p>
          <a:p>
            <a:endParaRPr lang="en-GB" sz="1000" dirty="0">
              <a:solidFill>
                <a:schemeClr val="bg2">
                  <a:lumMod val="90000"/>
                </a:schemeClr>
              </a:solidFill>
            </a:endParaRPr>
          </a:p>
          <a:p>
            <a:r>
              <a:rPr lang="en-GB" sz="1600" b="1" dirty="0" smtClean="0">
                <a:solidFill>
                  <a:schemeClr val="bg2">
                    <a:lumMod val="90000"/>
                  </a:schemeClr>
                </a:solidFill>
              </a:rPr>
              <a:t>Design and Development work</a:t>
            </a:r>
            <a:endParaRPr lang="en-GB" sz="1600" dirty="0">
              <a:solidFill>
                <a:schemeClr val="bg2">
                  <a:lumMod val="90000"/>
                </a:schemeClr>
              </a:solidFill>
            </a:endParaRPr>
          </a:p>
        </p:txBody>
      </p:sp>
      <p:cxnSp>
        <p:nvCxnSpPr>
          <p:cNvPr id="13" name="Straight Connector 12"/>
          <p:cNvCxnSpPr/>
          <p:nvPr/>
        </p:nvCxnSpPr>
        <p:spPr>
          <a:xfrm flipV="1">
            <a:off x="1968500" y="4124040"/>
            <a:ext cx="11430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2540000" y="4746340"/>
            <a:ext cx="571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2540000" y="4136740"/>
            <a:ext cx="0" cy="1460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362200" y="6356830"/>
            <a:ext cx="7493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1682750" y="2549240"/>
            <a:ext cx="142875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790700" y="1129819"/>
            <a:ext cx="1320800" cy="0"/>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3295650" y="939800"/>
            <a:ext cx="2800350" cy="1231106"/>
          </a:xfrm>
          <a:prstGeom prst="rect">
            <a:avLst/>
          </a:prstGeom>
        </p:spPr>
        <p:txBody>
          <a:bodyPr wrap="square">
            <a:spAutoFit/>
          </a:bodyPr>
          <a:lstStyle/>
          <a:p>
            <a:r>
              <a:rPr lang="en-GB" sz="1600" b="1" dirty="0" smtClean="0">
                <a:solidFill>
                  <a:schemeClr val="bg2">
                    <a:lumMod val="90000"/>
                  </a:schemeClr>
                </a:solidFill>
              </a:rPr>
              <a:t>Appointment of Taskforce Chair</a:t>
            </a:r>
          </a:p>
          <a:p>
            <a:endParaRPr lang="en-GB" sz="1000" dirty="0">
              <a:solidFill>
                <a:schemeClr val="bg2">
                  <a:lumMod val="90000"/>
                </a:schemeClr>
              </a:solidFill>
            </a:endParaRPr>
          </a:p>
          <a:p>
            <a:r>
              <a:rPr lang="en-GB" sz="1600" b="1" dirty="0" smtClean="0">
                <a:solidFill>
                  <a:schemeClr val="bg2">
                    <a:lumMod val="90000"/>
                  </a:schemeClr>
                </a:solidFill>
              </a:rPr>
              <a:t>Initial Consultation on the Guarantee with young people</a:t>
            </a:r>
            <a:endParaRPr lang="en-GB" sz="1600" b="1" dirty="0">
              <a:solidFill>
                <a:schemeClr val="bg2">
                  <a:lumMod val="90000"/>
                </a:schemeClr>
              </a:solidFill>
            </a:endParaRPr>
          </a:p>
        </p:txBody>
      </p:sp>
      <p:cxnSp>
        <p:nvCxnSpPr>
          <p:cNvPr id="46" name="Straight Connector 45"/>
          <p:cNvCxnSpPr/>
          <p:nvPr/>
        </p:nvCxnSpPr>
        <p:spPr>
          <a:xfrm flipH="1">
            <a:off x="2540000" y="1536592"/>
            <a:ext cx="571500" cy="0"/>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540000" y="1129820"/>
            <a:ext cx="0" cy="406772"/>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444500" y="939800"/>
            <a:ext cx="1197764" cy="369332"/>
          </a:xfrm>
          <a:prstGeom prst="rect">
            <a:avLst/>
          </a:prstGeom>
        </p:spPr>
        <p:txBody>
          <a:bodyPr wrap="none">
            <a:spAutoFit/>
          </a:bodyPr>
          <a:lstStyle/>
          <a:p>
            <a:r>
              <a:rPr lang="en-GB" b="1" dirty="0">
                <a:solidFill>
                  <a:schemeClr val="bg2">
                    <a:lumMod val="90000"/>
                  </a:schemeClr>
                </a:solidFill>
              </a:rPr>
              <a:t>JUNE 2020</a:t>
            </a:r>
          </a:p>
        </p:txBody>
      </p:sp>
      <p:sp>
        <p:nvSpPr>
          <p:cNvPr id="36" name="Rectangle 35"/>
          <p:cNvSpPr/>
          <p:nvPr/>
        </p:nvSpPr>
        <p:spPr>
          <a:xfrm>
            <a:off x="450712" y="2364574"/>
            <a:ext cx="1131015" cy="369332"/>
          </a:xfrm>
          <a:prstGeom prst="rect">
            <a:avLst/>
          </a:prstGeom>
        </p:spPr>
        <p:txBody>
          <a:bodyPr wrap="none">
            <a:spAutoFit/>
          </a:bodyPr>
          <a:lstStyle/>
          <a:p>
            <a:r>
              <a:rPr lang="en-GB" b="1" dirty="0">
                <a:solidFill>
                  <a:schemeClr val="bg1"/>
                </a:solidFill>
              </a:rPr>
              <a:t>JULY 2020</a:t>
            </a:r>
          </a:p>
        </p:txBody>
      </p:sp>
      <p:sp>
        <p:nvSpPr>
          <p:cNvPr id="37" name="Rectangle 36"/>
          <p:cNvSpPr/>
          <p:nvPr/>
        </p:nvSpPr>
        <p:spPr>
          <a:xfrm>
            <a:off x="410713" y="3939374"/>
            <a:ext cx="1510542" cy="369332"/>
          </a:xfrm>
          <a:prstGeom prst="rect">
            <a:avLst/>
          </a:prstGeom>
        </p:spPr>
        <p:txBody>
          <a:bodyPr wrap="none">
            <a:spAutoFit/>
          </a:bodyPr>
          <a:lstStyle/>
          <a:p>
            <a:r>
              <a:rPr lang="en-GB" b="1" dirty="0">
                <a:solidFill>
                  <a:schemeClr val="bg2">
                    <a:lumMod val="90000"/>
                  </a:schemeClr>
                </a:solidFill>
              </a:rPr>
              <a:t>AUGUST 2020</a:t>
            </a:r>
          </a:p>
        </p:txBody>
      </p:sp>
      <p:sp>
        <p:nvSpPr>
          <p:cNvPr id="38" name="Rectangle 37"/>
          <p:cNvSpPr/>
          <p:nvPr/>
        </p:nvSpPr>
        <p:spPr>
          <a:xfrm>
            <a:off x="410713" y="6172164"/>
            <a:ext cx="1849481" cy="369332"/>
          </a:xfrm>
          <a:prstGeom prst="rect">
            <a:avLst/>
          </a:prstGeom>
        </p:spPr>
        <p:txBody>
          <a:bodyPr wrap="none">
            <a:spAutoFit/>
          </a:bodyPr>
          <a:lstStyle/>
          <a:p>
            <a:r>
              <a:rPr lang="en-GB" b="1" dirty="0">
                <a:solidFill>
                  <a:schemeClr val="bg2">
                    <a:lumMod val="90000"/>
                  </a:schemeClr>
                </a:solidFill>
              </a:rPr>
              <a:t>SEPTEMBER 2020</a:t>
            </a:r>
          </a:p>
        </p:txBody>
      </p:sp>
      <p:sp>
        <p:nvSpPr>
          <p:cNvPr id="53" name="Rectangle 52"/>
          <p:cNvSpPr/>
          <p:nvPr/>
        </p:nvSpPr>
        <p:spPr>
          <a:xfrm>
            <a:off x="3295650" y="3261233"/>
            <a:ext cx="2925041" cy="338554"/>
          </a:xfrm>
          <a:prstGeom prst="rect">
            <a:avLst/>
          </a:prstGeom>
        </p:spPr>
        <p:txBody>
          <a:bodyPr wrap="square">
            <a:spAutoFit/>
          </a:bodyPr>
          <a:lstStyle/>
          <a:p>
            <a:r>
              <a:rPr lang="en-GB" sz="1600" b="1" dirty="0" smtClean="0">
                <a:solidFill>
                  <a:schemeClr val="bg2">
                    <a:lumMod val="90000"/>
                  </a:schemeClr>
                </a:solidFill>
              </a:rPr>
              <a:t>Project Plan approved</a:t>
            </a:r>
            <a:endParaRPr lang="en-GB" sz="1600" dirty="0">
              <a:solidFill>
                <a:schemeClr val="bg2">
                  <a:lumMod val="90000"/>
                </a:schemeClr>
              </a:solidFill>
            </a:endParaRPr>
          </a:p>
        </p:txBody>
      </p:sp>
      <p:cxnSp>
        <p:nvCxnSpPr>
          <p:cNvPr id="55" name="Straight Connector 54"/>
          <p:cNvCxnSpPr/>
          <p:nvPr/>
        </p:nvCxnSpPr>
        <p:spPr>
          <a:xfrm flipH="1">
            <a:off x="2540000" y="5600442"/>
            <a:ext cx="571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2540000" y="2561940"/>
            <a:ext cx="0" cy="888448"/>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H="1">
            <a:off x="2540000" y="3450388"/>
            <a:ext cx="571500" cy="0"/>
          </a:xfrm>
          <a:prstGeom prst="line">
            <a:avLst/>
          </a:prstGeom>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2984500" y="1473092"/>
            <a:ext cx="127000" cy="127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65" name="Oval 64"/>
          <p:cNvSpPr/>
          <p:nvPr/>
        </p:nvSpPr>
        <p:spPr>
          <a:xfrm>
            <a:off x="2984500" y="1082435"/>
            <a:ext cx="127000" cy="127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66" name="Oval 65"/>
          <p:cNvSpPr/>
          <p:nvPr/>
        </p:nvSpPr>
        <p:spPr>
          <a:xfrm>
            <a:off x="2984500" y="2492090"/>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67" name="Oval 66"/>
          <p:cNvSpPr/>
          <p:nvPr/>
        </p:nvSpPr>
        <p:spPr>
          <a:xfrm>
            <a:off x="2984500" y="3390258"/>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68" name="Oval 67"/>
          <p:cNvSpPr/>
          <p:nvPr/>
        </p:nvSpPr>
        <p:spPr>
          <a:xfrm>
            <a:off x="2984500" y="4059989"/>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69" name="Oval 68"/>
          <p:cNvSpPr/>
          <p:nvPr/>
        </p:nvSpPr>
        <p:spPr>
          <a:xfrm>
            <a:off x="2984500" y="4683391"/>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70" name="Oval 69"/>
          <p:cNvSpPr/>
          <p:nvPr/>
        </p:nvSpPr>
        <p:spPr>
          <a:xfrm>
            <a:off x="2984500" y="5533740"/>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71" name="Oval 70"/>
          <p:cNvSpPr/>
          <p:nvPr/>
        </p:nvSpPr>
        <p:spPr>
          <a:xfrm>
            <a:off x="2984500" y="6300251"/>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3" name="TextBox 2"/>
          <p:cNvSpPr txBox="1"/>
          <p:nvPr/>
        </p:nvSpPr>
        <p:spPr>
          <a:xfrm>
            <a:off x="6851648" y="736315"/>
            <a:ext cx="4832349" cy="4616648"/>
          </a:xfrm>
          <a:prstGeom prst="rect">
            <a:avLst/>
          </a:prstGeom>
          <a:noFill/>
        </p:spPr>
        <p:txBody>
          <a:bodyPr wrap="square" rtlCol="0">
            <a:spAutoFit/>
          </a:bodyPr>
          <a:lstStyle/>
          <a:p>
            <a:r>
              <a:rPr lang="en-GB" sz="2400" b="1" u="sng" dirty="0" smtClean="0"/>
              <a:t>Next Steps:</a:t>
            </a:r>
          </a:p>
          <a:p>
            <a:endParaRPr lang="en-GB" b="1" dirty="0"/>
          </a:p>
          <a:p>
            <a:r>
              <a:rPr lang="en-GB" b="1" dirty="0" smtClean="0"/>
              <a:t>An online survey </a:t>
            </a:r>
            <a:r>
              <a:rPr lang="en-GB" dirty="0" smtClean="0"/>
              <a:t>– released immediately after this afternoon’s event to capture more detail about the issues facing your learners and the role that education can play in the Guarantee</a:t>
            </a:r>
          </a:p>
          <a:p>
            <a:endParaRPr lang="en-GB" b="1" dirty="0"/>
          </a:p>
          <a:p>
            <a:r>
              <a:rPr lang="en-GB" b="1" dirty="0" smtClean="0"/>
              <a:t>Keep informed </a:t>
            </a:r>
            <a:r>
              <a:rPr lang="en-GB" dirty="0" smtClean="0"/>
              <a:t>– we will keep you updated about the progress of our work over summer, including opportunities for further consultation, feedback and engagement. Check the website!</a:t>
            </a:r>
          </a:p>
          <a:p>
            <a:endParaRPr lang="en-GB" b="1" dirty="0"/>
          </a:p>
          <a:p>
            <a:r>
              <a:rPr lang="en-GB" b="1" dirty="0" smtClean="0"/>
              <a:t>Tell us what you think </a:t>
            </a:r>
            <a:r>
              <a:rPr lang="en-GB" dirty="0" smtClean="0"/>
              <a:t>– you can contact the Team at any point to share your views and insights.</a:t>
            </a:r>
          </a:p>
          <a:p>
            <a:endParaRPr lang="en-GB" b="1" dirty="0"/>
          </a:p>
        </p:txBody>
      </p:sp>
      <p:sp>
        <p:nvSpPr>
          <p:cNvPr id="4" name="Rectangle 3"/>
          <p:cNvSpPr/>
          <p:nvPr/>
        </p:nvSpPr>
        <p:spPr>
          <a:xfrm>
            <a:off x="6851648" y="5291408"/>
            <a:ext cx="4373670" cy="369332"/>
          </a:xfrm>
          <a:prstGeom prst="rect">
            <a:avLst/>
          </a:prstGeom>
        </p:spPr>
        <p:txBody>
          <a:bodyPr wrap="square">
            <a:spAutoFit/>
          </a:bodyPr>
          <a:lstStyle/>
          <a:p>
            <a:r>
              <a:rPr lang="en-GB" b="1" dirty="0" smtClean="0">
                <a:solidFill>
                  <a:srgbClr val="3C6B82"/>
                </a:solidFill>
                <a:hlinkClick r:id="rId3"/>
              </a:rPr>
              <a:t>taskforce@greatermanchester-ca.gov.uk</a:t>
            </a:r>
            <a:r>
              <a:rPr lang="en-GB" b="1" dirty="0" smtClean="0">
                <a:solidFill>
                  <a:srgbClr val="3C6B82"/>
                </a:solidFill>
              </a:rPr>
              <a:t> </a:t>
            </a:r>
            <a:endParaRPr lang="en-GB" b="1" dirty="0">
              <a:solidFill>
                <a:srgbClr val="3C6B82"/>
              </a:solidFill>
            </a:endParaRPr>
          </a:p>
        </p:txBody>
      </p:sp>
      <p:sp>
        <p:nvSpPr>
          <p:cNvPr id="5" name="Rectangle 4"/>
          <p:cNvSpPr/>
          <p:nvPr/>
        </p:nvSpPr>
        <p:spPr>
          <a:xfrm>
            <a:off x="6851648" y="5710499"/>
            <a:ext cx="4630422" cy="923330"/>
          </a:xfrm>
          <a:prstGeom prst="rect">
            <a:avLst/>
          </a:prstGeom>
        </p:spPr>
        <p:txBody>
          <a:bodyPr wrap="square">
            <a:spAutoFit/>
          </a:bodyPr>
          <a:lstStyle/>
          <a:p>
            <a:r>
              <a:rPr lang="en-GB" b="1" dirty="0" smtClean="0">
                <a:solidFill>
                  <a:srgbClr val="3C6B82"/>
                </a:solidFill>
                <a:hlinkClick r:id="rId4"/>
              </a:rPr>
              <a:t>www.greatermanchester-ca.gov.uk/what-we-do/young-people/youth-task-force-and-young-person-s-guarantee/</a:t>
            </a:r>
            <a:r>
              <a:rPr lang="en-GB" b="1" dirty="0" smtClean="0">
                <a:solidFill>
                  <a:srgbClr val="3C6B82"/>
                </a:solidFill>
              </a:rPr>
              <a:t> </a:t>
            </a:r>
            <a:endParaRPr lang="en-GB" b="1" dirty="0">
              <a:solidFill>
                <a:srgbClr val="3C6B82"/>
              </a:solidFill>
            </a:endParaRPr>
          </a:p>
        </p:txBody>
      </p:sp>
    </p:spTree>
    <p:extLst>
      <p:ext uri="{BB962C8B-B14F-4D97-AF65-F5344CB8AC3E}">
        <p14:creationId xmlns:p14="http://schemas.microsoft.com/office/powerpoint/2010/main" val="10530824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65CA475-E31A-7A45-93B6-4B83D3A53BE5}"/>
              </a:ext>
            </a:extLst>
          </p:cNvPr>
          <p:cNvSpPr/>
          <p:nvPr/>
        </p:nvSpPr>
        <p:spPr>
          <a:xfrm>
            <a:off x="0" y="0"/>
            <a:ext cx="12192000" cy="5445224"/>
          </a:xfrm>
          <a:prstGeom prst="rect">
            <a:avLst/>
          </a:prstGeom>
          <a:solidFill>
            <a:srgbClr val="3C6B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p:cNvSpPr>
            <a:spLocks noGrp="1"/>
          </p:cNvSpPr>
          <p:nvPr>
            <p:ph type="title"/>
          </p:nvPr>
        </p:nvSpPr>
        <p:spPr>
          <a:xfrm>
            <a:off x="838200" y="1666988"/>
            <a:ext cx="10515600" cy="1325563"/>
          </a:xfrm>
        </p:spPr>
        <p:txBody>
          <a:bodyPr>
            <a:noAutofit/>
          </a:bodyPr>
          <a:lstStyle/>
          <a:p>
            <a:r>
              <a:rPr lang="en-GB" sz="5400" b="1" dirty="0" smtClean="0">
                <a:solidFill>
                  <a:schemeClr val="bg1"/>
                </a:solidFill>
                <a:latin typeface="+mn-lt"/>
              </a:rPr>
              <a:t>Thanks for joining us!</a:t>
            </a:r>
            <a:endParaRPr lang="en-GB" sz="5400" b="1" dirty="0">
              <a:solidFill>
                <a:schemeClr val="bg1"/>
              </a:solidFill>
              <a:latin typeface="+mn-lt"/>
            </a:endParaRPr>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21780" b="24068"/>
          <a:stretch/>
        </p:blipFill>
        <p:spPr>
          <a:xfrm>
            <a:off x="8783445" y="5571212"/>
            <a:ext cx="2999782" cy="1141965"/>
          </a:xfrm>
          <a:prstGeom prst="rect">
            <a:avLst/>
          </a:prstGeom>
        </p:spPr>
      </p:pic>
      <p:sp>
        <p:nvSpPr>
          <p:cNvPr id="7" name="TextBox 6"/>
          <p:cNvSpPr txBox="1"/>
          <p:nvPr/>
        </p:nvSpPr>
        <p:spPr>
          <a:xfrm>
            <a:off x="413915" y="6042987"/>
            <a:ext cx="6661404" cy="369332"/>
          </a:xfrm>
          <a:prstGeom prst="rect">
            <a:avLst/>
          </a:prstGeom>
          <a:noFill/>
        </p:spPr>
        <p:txBody>
          <a:bodyPr wrap="square" rtlCol="0">
            <a:spAutoFit/>
          </a:bodyPr>
          <a:lstStyle/>
          <a:p>
            <a:r>
              <a:rPr lang="en-GB" b="1" dirty="0" smtClean="0">
                <a:solidFill>
                  <a:srgbClr val="3C6B82"/>
                </a:solidFill>
                <a:ea typeface="Verdana" panose="020B0604030504040204" pitchFamily="34" charset="0"/>
                <a:cs typeface="Verdana" panose="020B0604030504040204" pitchFamily="34" charset="0"/>
              </a:rPr>
              <a:t>taskforce@greatermanchester-ca.gov.uk</a:t>
            </a:r>
            <a:endParaRPr lang="en-GB" b="1" dirty="0">
              <a:solidFill>
                <a:srgbClr val="3C6B82"/>
              </a:solidFill>
              <a:ea typeface="Verdana" panose="020B0604030504040204" pitchFamily="34" charset="0"/>
              <a:cs typeface="Verdana" panose="020B0604030504040204" pitchFamily="34" charset="0"/>
            </a:endParaRPr>
          </a:p>
        </p:txBody>
      </p:sp>
      <p:sp>
        <p:nvSpPr>
          <p:cNvPr id="3" name="Rectangle 2"/>
          <p:cNvSpPr/>
          <p:nvPr/>
        </p:nvSpPr>
        <p:spPr>
          <a:xfrm>
            <a:off x="838200" y="3405648"/>
            <a:ext cx="10214610" cy="369332"/>
          </a:xfrm>
          <a:prstGeom prst="rect">
            <a:avLst/>
          </a:prstGeom>
        </p:spPr>
        <p:txBody>
          <a:bodyPr wrap="square">
            <a:spAutoFit/>
          </a:bodyPr>
          <a:lstStyle/>
          <a:p>
            <a:r>
              <a:rPr lang="en-GB" b="1" dirty="0" smtClean="0">
                <a:solidFill>
                  <a:schemeClr val="bg1"/>
                </a:solidFill>
              </a:rPr>
              <a:t>Complete the survey by going to: </a:t>
            </a:r>
            <a:r>
              <a:rPr lang="en-GB" b="1" u="sng" dirty="0" smtClean="0">
                <a:solidFill>
                  <a:schemeClr val="bg1"/>
                </a:solidFill>
              </a:rPr>
              <a:t>https</a:t>
            </a:r>
            <a:r>
              <a:rPr lang="en-GB" b="1" u="sng" dirty="0">
                <a:solidFill>
                  <a:schemeClr val="bg1"/>
                </a:solidFill>
              </a:rPr>
              <a:t>://www.gmconsult.org/work-and-skills/fe1bdd6f</a:t>
            </a:r>
            <a:r>
              <a:rPr lang="en-GB" b="1" dirty="0" smtClean="0">
                <a:solidFill>
                  <a:schemeClr val="bg1"/>
                </a:solidFill>
              </a:rPr>
              <a:t>/ </a:t>
            </a:r>
            <a:endParaRPr lang="en-GB" b="1" dirty="0">
              <a:solidFill>
                <a:schemeClr val="bg1"/>
              </a:solidFill>
            </a:endParaRPr>
          </a:p>
        </p:txBody>
      </p:sp>
    </p:spTree>
    <p:extLst>
      <p:ext uri="{BB962C8B-B14F-4D97-AF65-F5344CB8AC3E}">
        <p14:creationId xmlns:p14="http://schemas.microsoft.com/office/powerpoint/2010/main" val="838965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22333</TotalTime>
  <Words>2004</Words>
  <Application>Microsoft Office PowerPoint</Application>
  <PresentationFormat>Widescreen</PresentationFormat>
  <Paragraphs>218</Paragraphs>
  <Slides>9</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Verdana</vt:lpstr>
      <vt:lpstr>Office Theme</vt:lpstr>
      <vt:lpstr>Creating a Young Person’s Guarantee for Greater Manchester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 for joining us!</vt:lpstr>
    </vt:vector>
  </TitlesOfParts>
  <Company>Greater Manchester Fire &amp; Rescue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Loughlin, Jack</dc:creator>
  <cp:lastModifiedBy>Loughlin, Jack</cp:lastModifiedBy>
  <cp:revision>305</cp:revision>
  <dcterms:created xsi:type="dcterms:W3CDTF">2020-04-30T12:37:22Z</dcterms:created>
  <dcterms:modified xsi:type="dcterms:W3CDTF">2020-07-17T05:14:37Z</dcterms:modified>
</cp:coreProperties>
</file>