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57" r:id="rId5"/>
    <p:sldId id="258" r:id="rId6"/>
    <p:sldId id="280" r:id="rId7"/>
    <p:sldId id="259" r:id="rId8"/>
    <p:sldId id="270" r:id="rId9"/>
    <p:sldId id="272" r:id="rId10"/>
    <p:sldId id="273" r:id="rId11"/>
    <p:sldId id="265" r:id="rId12"/>
    <p:sldId id="275" r:id="rId13"/>
    <p:sldId id="269"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99ABCAE-0DE5-4A08-8CB3-580262508AAE}">
          <p14:sldIdLst>
            <p14:sldId id="257"/>
            <p14:sldId id="258"/>
            <p14:sldId id="280"/>
            <p14:sldId id="259"/>
            <p14:sldId id="270"/>
            <p14:sldId id="272"/>
            <p14:sldId id="273"/>
            <p14:sldId id="265"/>
            <p14:sldId id="275"/>
            <p14:sldId id="269"/>
            <p14:sldId id="274"/>
          </p14:sldIdLst>
        </p14:section>
      </p14:sectionLst>
    </p:ext>
    <p:ext uri="{EFAFB233-063F-42B5-8137-9DF3F51BA10A}">
      <p15:sldGuideLst xmlns:p15="http://schemas.microsoft.com/office/powerpoint/2012/main">
        <p15:guide id="1" orient="horz" pos="2205" userDrawn="1">
          <p15:clr>
            <a:srgbClr val="A4A3A4"/>
          </p15:clr>
        </p15:guide>
        <p15:guide id="2" pos="506" userDrawn="1">
          <p15:clr>
            <a:srgbClr val="A4A3A4"/>
          </p15:clr>
        </p15:guide>
        <p15:guide id="3" pos="2411" userDrawn="1">
          <p15:clr>
            <a:srgbClr val="A4A3A4"/>
          </p15:clr>
        </p15:guide>
        <p15:guide id="4" pos="710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n, Phil" initials="SP" lastIdx="35" clrIdx="0">
    <p:extLst>
      <p:ext uri="{19B8F6BF-5375-455C-9EA6-DF929625EA0E}">
        <p15:presenceInfo xmlns:p15="http://schemas.microsoft.com/office/powerpoint/2012/main" userId="S-1-5-21-1937380958-2102339226-1848903544-55449" providerId="AD"/>
      </p:ext>
    </p:extLst>
  </p:cmAuthor>
  <p:cmAuthor id="2" name="Puri, Beena" initials="PB" lastIdx="47" clrIdx="1">
    <p:extLst>
      <p:ext uri="{19B8F6BF-5375-455C-9EA6-DF929625EA0E}">
        <p15:presenceInfo xmlns:p15="http://schemas.microsoft.com/office/powerpoint/2012/main" userId="S-1-5-21-1937380958-2102339226-1848903544-63482" providerId="AD"/>
      </p:ext>
    </p:extLst>
  </p:cmAuthor>
  <p:cmAuthor id="3" name="Jay Austin" initials="JA" lastIdx="1" clrIdx="2">
    <p:extLst>
      <p:ext uri="{19B8F6BF-5375-455C-9EA6-DF929625EA0E}">
        <p15:presenceInfo xmlns:p15="http://schemas.microsoft.com/office/powerpoint/2012/main" userId="dc96ff6310332010" providerId="Windows Live"/>
      </p:ext>
    </p:extLst>
  </p:cmAuthor>
  <p:cmAuthor id="4" name="James, Hayley" initials="JH" lastIdx="11" clrIdx="3">
    <p:extLst>
      <p:ext uri="{19B8F6BF-5375-455C-9EA6-DF929625EA0E}">
        <p15:presenceInfo xmlns:p15="http://schemas.microsoft.com/office/powerpoint/2012/main" userId="S::hayley.james@greatermanchester-ca.gov.uk::dc8f3d06-b7ea-4dd4-9f0f-64825f938f20" providerId="AD"/>
      </p:ext>
    </p:extLst>
  </p:cmAuthor>
  <p:cmAuthor id="5" name="Millward, Lauren" initials="ML" lastIdx="4" clrIdx="4">
    <p:extLst>
      <p:ext uri="{19B8F6BF-5375-455C-9EA6-DF929625EA0E}">
        <p15:presenceInfo xmlns:p15="http://schemas.microsoft.com/office/powerpoint/2012/main" userId="S-1-5-21-1937380958-2102339226-1848903544-63712" providerId="AD"/>
      </p:ext>
    </p:extLst>
  </p:cmAuthor>
  <p:cmAuthor id="6" name="Millward, Lauren" initials="ML [2]" lastIdx="3" clrIdx="5">
    <p:extLst>
      <p:ext uri="{19B8F6BF-5375-455C-9EA6-DF929625EA0E}">
        <p15:presenceInfo xmlns:p15="http://schemas.microsoft.com/office/powerpoint/2012/main" userId="S::Lauren.Millward@greatermanchester-ca.gov.uk::4ab8603d-fd39-4476-bfa1-904414e8bc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573B"/>
    <a:srgbClr val="AFB9B6"/>
    <a:srgbClr val="E22043"/>
    <a:srgbClr val="FFFFFF"/>
    <a:srgbClr val="703D75"/>
    <a:srgbClr val="7D3D71"/>
    <a:srgbClr val="953B6E"/>
    <a:srgbClr val="B13966"/>
    <a:srgbClr val="CE365F"/>
    <a:srgbClr val="CBC0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4660"/>
  </p:normalViewPr>
  <p:slideViewPr>
    <p:cSldViewPr snapToGrid="0">
      <p:cViewPr varScale="1">
        <p:scale>
          <a:sx n="86" d="100"/>
          <a:sy n="86" d="100"/>
        </p:scale>
        <p:origin x="422" y="67"/>
      </p:cViewPr>
      <p:guideLst>
        <p:guide orient="horz" pos="2205"/>
        <p:guide pos="506"/>
        <p:guide pos="2411"/>
        <p:guide pos="710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935A6D-F035-8440-948D-26C17C2B65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20EC388-95A9-8746-8DCF-3E99D95876B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D8B2EC1-F9EA-F942-A2E1-C5B16EC72F3B}" type="datetimeFigureOut">
              <a:rPr lang="en-US" smtClean="0"/>
              <a:t>8/13/2021</a:t>
            </a:fld>
            <a:endParaRPr lang="en-US"/>
          </a:p>
        </p:txBody>
      </p:sp>
      <p:sp>
        <p:nvSpPr>
          <p:cNvPr id="4" name="Footer Placeholder 3">
            <a:extLst>
              <a:ext uri="{FF2B5EF4-FFF2-40B4-BE49-F238E27FC236}">
                <a16:creationId xmlns:a16="http://schemas.microsoft.com/office/drawing/2014/main" id="{0C55000B-762A-704F-A79B-83BDB6DDDC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196300-52F7-B247-B9FB-FAEDCEB599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AD0A2E-524C-B44D-81B8-3B4915B8C4CE}" type="slidenum">
              <a:rPr lang="en-US" smtClean="0"/>
              <a:t>‹#›</a:t>
            </a:fld>
            <a:endParaRPr lang="en-US"/>
          </a:p>
        </p:txBody>
      </p:sp>
    </p:spTree>
    <p:extLst>
      <p:ext uri="{BB962C8B-B14F-4D97-AF65-F5344CB8AC3E}">
        <p14:creationId xmlns:p14="http://schemas.microsoft.com/office/powerpoint/2010/main" val="3591627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D18CD0-5E5E-4736-8949-EFEB322892CA}" type="datetimeFigureOut">
              <a:rPr lang="en-GB" smtClean="0"/>
              <a:t>13/08/2021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771E4-6CFA-4CA5-B5F9-CFDF3D30945F}" type="slidenum">
              <a:rPr lang="en-GB" smtClean="0"/>
              <a:t>‹#›</a:t>
            </a:fld>
            <a:endParaRPr lang="en-GB"/>
          </a:p>
        </p:txBody>
      </p:sp>
    </p:spTree>
    <p:extLst>
      <p:ext uri="{BB962C8B-B14F-4D97-AF65-F5344CB8AC3E}">
        <p14:creationId xmlns:p14="http://schemas.microsoft.com/office/powerpoint/2010/main" val="2754701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large body of water with a city in the background&#10;&#10;Description automatically generated">
            <a:extLst>
              <a:ext uri="{FF2B5EF4-FFF2-40B4-BE49-F238E27FC236}">
                <a16:creationId xmlns:a16="http://schemas.microsoft.com/office/drawing/2014/main" id="{28680C60-9B5E-4B8D-933A-45883BAD42EE}"/>
              </a:ext>
            </a:extLst>
          </p:cNvPr>
          <p:cNvPicPr>
            <a:picLocks noChangeAspect="1"/>
          </p:cNvPicPr>
          <p:nvPr userDrawn="1"/>
        </p:nvPicPr>
        <p:blipFill rotWithShape="1">
          <a:blip r:embed="rId2"/>
          <a:srcRect r="64103"/>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721613A-52EC-4ABD-8716-CEB6D2DAF4FE}"/>
              </a:ext>
            </a:extLst>
          </p:cNvPr>
          <p:cNvSpPr/>
          <p:nvPr userDrawn="1"/>
        </p:nvSpPr>
        <p:spPr>
          <a:xfrm>
            <a:off x="0" y="0"/>
            <a:ext cx="12192000" cy="6858000"/>
          </a:xfrm>
          <a:prstGeom prst="rect">
            <a:avLst/>
          </a:prstGeom>
          <a:solidFill>
            <a:srgbClr val="AFB9B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89EC2395-505B-4966-B75F-175F80B94BAA}"/>
              </a:ext>
            </a:extLst>
          </p:cNvPr>
          <p:cNvSpPr>
            <a:spLocks noGrp="1"/>
          </p:cNvSpPr>
          <p:nvPr>
            <p:ph type="sldNum" sz="quarter" idx="12"/>
          </p:nvPr>
        </p:nvSpPr>
        <p:spPr/>
        <p:txBody>
          <a:bodyPr/>
          <a:lstStyle>
            <a:lvl1pPr>
              <a:defRPr>
                <a:solidFill>
                  <a:schemeClr val="tx1"/>
                </a:solidFill>
              </a:defRPr>
            </a:lvl1pPr>
          </a:lstStyle>
          <a:p>
            <a:fld id="{7025F1FA-2B7C-4458-B291-3FD1CA41C343}" type="slidenum">
              <a:rPr lang="en-GB" smtClean="0"/>
              <a:pPr/>
              <a:t>‹#›</a:t>
            </a:fld>
            <a:endParaRPr lang="en-GB"/>
          </a:p>
        </p:txBody>
      </p:sp>
      <p:sp>
        <p:nvSpPr>
          <p:cNvPr id="10" name="Rectangle 9">
            <a:extLst>
              <a:ext uri="{FF2B5EF4-FFF2-40B4-BE49-F238E27FC236}">
                <a16:creationId xmlns:a16="http://schemas.microsoft.com/office/drawing/2014/main" id="{944E6E11-84D7-4F7F-8677-FAF1F3FF0BA5}"/>
              </a:ext>
            </a:extLst>
          </p:cNvPr>
          <p:cNvSpPr/>
          <p:nvPr userDrawn="1"/>
        </p:nvSpPr>
        <p:spPr>
          <a:xfrm>
            <a:off x="266701" y="275589"/>
            <a:ext cx="11652647" cy="6306187"/>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cxnSp>
        <p:nvCxnSpPr>
          <p:cNvPr id="12" name="Connector: Elbow 11">
            <a:extLst>
              <a:ext uri="{FF2B5EF4-FFF2-40B4-BE49-F238E27FC236}">
                <a16:creationId xmlns:a16="http://schemas.microsoft.com/office/drawing/2014/main" id="{04F703FD-85B9-4EAC-A58E-99BFA11C1B88}"/>
              </a:ext>
            </a:extLst>
          </p:cNvPr>
          <p:cNvCxnSpPr>
            <a:cxnSpLocks/>
          </p:cNvCxnSpPr>
          <p:nvPr userDrawn="1"/>
        </p:nvCxnSpPr>
        <p:spPr>
          <a:xfrm rot="10800000">
            <a:off x="11667346" y="276636"/>
            <a:ext cx="252000" cy="252000"/>
          </a:xfrm>
          <a:prstGeom prst="bentConnector3">
            <a:avLst>
              <a:gd name="adj1" fmla="val 98846"/>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3D3F5FF7-126F-4238-B266-22538773127D}"/>
              </a:ext>
            </a:extLst>
          </p:cNvPr>
          <p:cNvPicPr>
            <a:picLocks noChangeAspect="1"/>
          </p:cNvPicPr>
          <p:nvPr userDrawn="1"/>
        </p:nvPicPr>
        <p:blipFill>
          <a:blip r:embed="rId3"/>
          <a:stretch>
            <a:fillRect/>
          </a:stretch>
        </p:blipFill>
        <p:spPr>
          <a:xfrm>
            <a:off x="455698" y="5832449"/>
            <a:ext cx="1634420" cy="591626"/>
          </a:xfrm>
          <a:prstGeom prst="rect">
            <a:avLst/>
          </a:prstGeom>
        </p:spPr>
      </p:pic>
      <p:sp>
        <p:nvSpPr>
          <p:cNvPr id="7" name="Title 6">
            <a:extLst>
              <a:ext uri="{FF2B5EF4-FFF2-40B4-BE49-F238E27FC236}">
                <a16:creationId xmlns:a16="http://schemas.microsoft.com/office/drawing/2014/main" id="{3BCCD8F8-543B-4982-8266-25ABB2302A97}"/>
              </a:ext>
            </a:extLst>
          </p:cNvPr>
          <p:cNvSpPr>
            <a:spLocks noGrp="1"/>
          </p:cNvSpPr>
          <p:nvPr>
            <p:ph type="title"/>
          </p:nvPr>
        </p:nvSpPr>
        <p:spPr>
          <a:xfrm>
            <a:off x="455698" y="2527340"/>
            <a:ext cx="10296526" cy="901342"/>
          </a:xfrm>
        </p:spPr>
        <p:txBody>
          <a:bodyPr/>
          <a:lstStyle/>
          <a:p>
            <a:r>
              <a:rPr lang="en-US"/>
              <a:t>Click to edit Master title style</a:t>
            </a:r>
            <a:endParaRPr lang="en-GB"/>
          </a:p>
        </p:txBody>
      </p:sp>
      <p:sp>
        <p:nvSpPr>
          <p:cNvPr id="13" name="Text Placeholder 12">
            <a:extLst>
              <a:ext uri="{FF2B5EF4-FFF2-40B4-BE49-F238E27FC236}">
                <a16:creationId xmlns:a16="http://schemas.microsoft.com/office/drawing/2014/main" id="{CE86CE8E-2143-42EB-8D19-D4C5C4E30140}"/>
              </a:ext>
            </a:extLst>
          </p:cNvPr>
          <p:cNvSpPr>
            <a:spLocks noGrp="1"/>
          </p:cNvSpPr>
          <p:nvPr>
            <p:ph type="body" sz="quarter" idx="13"/>
          </p:nvPr>
        </p:nvSpPr>
        <p:spPr>
          <a:xfrm>
            <a:off x="455613" y="3429000"/>
            <a:ext cx="10296525" cy="1417638"/>
          </a:xfrm>
        </p:spPr>
        <p:txBody>
          <a:bodyPr/>
          <a:lstStyle>
            <a:lvl1pPr marL="0" indent="0">
              <a:buNone/>
              <a:defRPr/>
            </a:lvl1pPr>
            <a:lvl2pPr marL="0" indent="0">
              <a:buNone/>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9979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silver baby 2)">
    <p:spTree>
      <p:nvGrpSpPr>
        <p:cNvPr id="1" name=""/>
        <p:cNvGrpSpPr/>
        <p:nvPr/>
      </p:nvGrpSpPr>
      <p:grpSpPr>
        <a:xfrm>
          <a:off x="0" y="0"/>
          <a:ext cx="0" cy="0"/>
          <a:chOff x="0" y="0"/>
          <a:chExt cx="0" cy="0"/>
        </a:xfrm>
      </p:grpSpPr>
      <p:pic>
        <p:nvPicPr>
          <p:cNvPr id="14" name="Picture 13" descr="Background pattern&#10;&#10;Description automatically generated">
            <a:extLst>
              <a:ext uri="{FF2B5EF4-FFF2-40B4-BE49-F238E27FC236}">
                <a16:creationId xmlns:a16="http://schemas.microsoft.com/office/drawing/2014/main" id="{3FD7C488-EE7A-4963-9B92-838AF6DF98C7}"/>
              </a:ext>
            </a:extLst>
          </p:cNvPr>
          <p:cNvPicPr>
            <a:picLocks noChangeAspect="1"/>
          </p:cNvPicPr>
          <p:nvPr userDrawn="1"/>
        </p:nvPicPr>
        <p:blipFill rotWithShape="1">
          <a:blip r:embed="rId2">
            <a:alphaModFix amt="50000"/>
          </a:blip>
          <a:srcRect t="807" r="15150" b="16170"/>
          <a:stretch/>
        </p:blipFill>
        <p:spPr>
          <a:xfrm flipH="1">
            <a:off x="0" y="-15073"/>
            <a:ext cx="12192000" cy="6873073"/>
          </a:xfrm>
          <a:prstGeom prst="rect">
            <a:avLst/>
          </a:prstGeom>
        </p:spPr>
      </p:pic>
      <p:sp>
        <p:nvSpPr>
          <p:cNvPr id="10" name="Rectangle 9">
            <a:extLst>
              <a:ext uri="{FF2B5EF4-FFF2-40B4-BE49-F238E27FC236}">
                <a16:creationId xmlns:a16="http://schemas.microsoft.com/office/drawing/2014/main" id="{77964A4D-56FF-406E-A40C-021163D73A11}"/>
              </a:ext>
            </a:extLst>
          </p:cNvPr>
          <p:cNvSpPr/>
          <p:nvPr userDrawn="1"/>
        </p:nvSpPr>
        <p:spPr>
          <a:xfrm>
            <a:off x="0" y="0"/>
            <a:ext cx="12192000" cy="6858000"/>
          </a:xfrm>
          <a:prstGeom prst="rect">
            <a:avLst/>
          </a:prstGeom>
          <a:solidFill>
            <a:srgbClr val="AFB9B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03D7596C-00CF-4765-91B6-333FDD07C998}"/>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A1B94D34-0F5B-494D-B15E-D436BDF0DF4A}"/>
              </a:ext>
            </a:extLst>
          </p:cNvPr>
          <p:cNvSpPr>
            <a:spLocks noGrp="1"/>
          </p:cNvSpPr>
          <p:nvPr>
            <p:ph type="sldNum" sz="quarter" idx="12"/>
          </p:nvPr>
        </p:nvSpPr>
        <p:spPr>
          <a:ln>
            <a:noFill/>
          </a:ln>
        </p:spPr>
        <p:txBody>
          <a:bodyPr/>
          <a:lstStyle>
            <a:lvl1pPr>
              <a:defRPr>
                <a:solidFill>
                  <a:schemeClr val="tx1"/>
                </a:solidFill>
              </a:defRPr>
            </a:lvl1pPr>
          </a:lstStyle>
          <a:p>
            <a:fld id="{7025F1FA-2B7C-4458-B291-3FD1CA41C343}" type="slidenum">
              <a:rPr lang="en-GB" smtClean="0"/>
              <a:pPr/>
              <a:t>‹#›</a:t>
            </a:fld>
            <a:endParaRPr lang="en-GB"/>
          </a:p>
        </p:txBody>
      </p:sp>
      <p:cxnSp>
        <p:nvCxnSpPr>
          <p:cNvPr id="7" name="Connector: Elbow 6">
            <a:extLst>
              <a:ext uri="{FF2B5EF4-FFF2-40B4-BE49-F238E27FC236}">
                <a16:creationId xmlns:a16="http://schemas.microsoft.com/office/drawing/2014/main" id="{68887605-7907-4043-89F6-7C9153F64782}"/>
              </a:ext>
            </a:extLst>
          </p:cNvPr>
          <p:cNvCxnSpPr>
            <a:cxnSpLocks/>
          </p:cNvCxnSpPr>
          <p:nvPr userDrawn="1"/>
        </p:nvCxnSpPr>
        <p:spPr>
          <a:xfrm rot="10800000">
            <a:off x="11667346" y="276636"/>
            <a:ext cx="252000" cy="252000"/>
          </a:xfrm>
          <a:prstGeom prst="bentConnector3">
            <a:avLst>
              <a:gd name="adj1" fmla="val 98846"/>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88246E7-77C3-D341-A562-A7AF192ED81E}"/>
              </a:ext>
            </a:extLst>
          </p:cNvPr>
          <p:cNvSpPr/>
          <p:nvPr userDrawn="1"/>
        </p:nvSpPr>
        <p:spPr>
          <a:xfrm>
            <a:off x="266701" y="275589"/>
            <a:ext cx="11652647" cy="630618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11" name="Content Placeholder 2">
            <a:extLst>
              <a:ext uri="{FF2B5EF4-FFF2-40B4-BE49-F238E27FC236}">
                <a16:creationId xmlns:a16="http://schemas.microsoft.com/office/drawing/2014/main" id="{66A371AE-0477-4B6C-BC67-43981C5AE1E6}"/>
              </a:ext>
            </a:extLst>
          </p:cNvPr>
          <p:cNvSpPr>
            <a:spLocks noGrp="1"/>
          </p:cNvSpPr>
          <p:nvPr>
            <p:ph idx="13"/>
          </p:nvPr>
        </p:nvSpPr>
        <p:spPr>
          <a:xfrm>
            <a:off x="595062" y="2242072"/>
            <a:ext cx="5172075" cy="40945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11B6636B-0D39-4CF6-BBF6-84346272DEE0}"/>
              </a:ext>
            </a:extLst>
          </p:cNvPr>
          <p:cNvSpPr>
            <a:spLocks noGrp="1"/>
          </p:cNvSpPr>
          <p:nvPr>
            <p:ph type="title"/>
          </p:nvPr>
        </p:nvSpPr>
        <p:spPr>
          <a:xfrm>
            <a:off x="595062" y="762158"/>
            <a:ext cx="5172075" cy="901342"/>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23851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with bor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347EE-F690-4F90-89BE-416B476D749D}"/>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03D7596C-00CF-4765-91B6-333FDD07C998}"/>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A1B94D34-0F5B-494D-B15E-D436BDF0DF4A}"/>
              </a:ext>
            </a:extLst>
          </p:cNvPr>
          <p:cNvSpPr>
            <a:spLocks noGrp="1"/>
          </p:cNvSpPr>
          <p:nvPr>
            <p:ph type="sldNum" sz="quarter" idx="12"/>
          </p:nvPr>
        </p:nvSpPr>
        <p:spPr/>
        <p:txBody>
          <a:bodyPr/>
          <a:lstStyle>
            <a:lvl1pPr>
              <a:defRPr>
                <a:solidFill>
                  <a:schemeClr val="tx1"/>
                </a:solidFill>
              </a:defRPr>
            </a:lvl1pPr>
          </a:lstStyle>
          <a:p>
            <a:fld id="{7025F1FA-2B7C-4458-B291-3FD1CA41C343}" type="slidenum">
              <a:rPr lang="en-GB" smtClean="0"/>
              <a:pPr/>
              <a:t>‹#›</a:t>
            </a:fld>
            <a:endParaRPr lang="en-GB"/>
          </a:p>
        </p:txBody>
      </p:sp>
      <p:cxnSp>
        <p:nvCxnSpPr>
          <p:cNvPr id="7" name="Connector: Elbow 6">
            <a:extLst>
              <a:ext uri="{FF2B5EF4-FFF2-40B4-BE49-F238E27FC236}">
                <a16:creationId xmlns:a16="http://schemas.microsoft.com/office/drawing/2014/main" id="{68887605-7907-4043-89F6-7C9153F64782}"/>
              </a:ext>
            </a:extLst>
          </p:cNvPr>
          <p:cNvCxnSpPr>
            <a:cxnSpLocks/>
          </p:cNvCxnSpPr>
          <p:nvPr userDrawn="1"/>
        </p:nvCxnSpPr>
        <p:spPr>
          <a:xfrm rot="10800000">
            <a:off x="11667346" y="276636"/>
            <a:ext cx="252000" cy="252000"/>
          </a:xfrm>
          <a:prstGeom prst="bentConnector3">
            <a:avLst>
              <a:gd name="adj1" fmla="val 98846"/>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8238C2F-8032-6645-91FC-394BE65E801F}"/>
              </a:ext>
            </a:extLst>
          </p:cNvPr>
          <p:cNvSpPr/>
          <p:nvPr userDrawn="1"/>
        </p:nvSpPr>
        <p:spPr>
          <a:xfrm>
            <a:off x="266701" y="275589"/>
            <a:ext cx="11652647" cy="6306187"/>
          </a:xfrm>
          <a:prstGeom prst="rect">
            <a:avLst/>
          </a:prstGeom>
          <a:noFill/>
          <a:ln w="19050">
            <a:solidFill>
              <a:srgbClr val="AFB9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rgbClr val="AFB9B6"/>
              </a:solidFill>
            </a:endParaRPr>
          </a:p>
        </p:txBody>
      </p:sp>
      <p:sp>
        <p:nvSpPr>
          <p:cNvPr id="9" name="Content Placeholder 2">
            <a:extLst>
              <a:ext uri="{FF2B5EF4-FFF2-40B4-BE49-F238E27FC236}">
                <a16:creationId xmlns:a16="http://schemas.microsoft.com/office/drawing/2014/main" id="{12A4AAE1-9110-4121-8AE4-B774E37B7930}"/>
              </a:ext>
            </a:extLst>
          </p:cNvPr>
          <p:cNvSpPr>
            <a:spLocks noGrp="1"/>
          </p:cNvSpPr>
          <p:nvPr>
            <p:ph idx="1"/>
          </p:nvPr>
        </p:nvSpPr>
        <p:spPr>
          <a:xfrm>
            <a:off x="923925" y="1690690"/>
            <a:ext cx="10296526" cy="4719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7834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silver baby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347EE-F690-4F90-89BE-416B476D749D}"/>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2222C8F-3A1F-4370-9C03-18B7D95C8C27}"/>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03D7596C-00CF-4765-91B6-333FDD07C998}"/>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A1B94D34-0F5B-494D-B15E-D436BDF0DF4A}"/>
              </a:ext>
            </a:extLst>
          </p:cNvPr>
          <p:cNvSpPr>
            <a:spLocks noGrp="1"/>
          </p:cNvSpPr>
          <p:nvPr>
            <p:ph type="sldNum" sz="quarter" idx="12"/>
          </p:nvPr>
        </p:nvSpPr>
        <p:spPr/>
        <p:txBody>
          <a:bodyPr/>
          <a:lstStyle>
            <a:lvl1pPr>
              <a:defRPr>
                <a:solidFill>
                  <a:schemeClr val="tx1"/>
                </a:solidFill>
              </a:defRPr>
            </a:lvl1pPr>
          </a:lstStyle>
          <a:p>
            <a:fld id="{7025F1FA-2B7C-4458-B291-3FD1CA41C343}" type="slidenum">
              <a:rPr lang="en-GB" smtClean="0"/>
              <a:pPr/>
              <a:t>‹#›</a:t>
            </a:fld>
            <a:endParaRPr lang="en-GB"/>
          </a:p>
        </p:txBody>
      </p:sp>
      <p:cxnSp>
        <p:nvCxnSpPr>
          <p:cNvPr id="8" name="Connector: Elbow 7">
            <a:extLst>
              <a:ext uri="{FF2B5EF4-FFF2-40B4-BE49-F238E27FC236}">
                <a16:creationId xmlns:a16="http://schemas.microsoft.com/office/drawing/2014/main" id="{95FA4BAF-04C2-40E8-81B8-98C5D5D50907}"/>
              </a:ext>
            </a:extLst>
          </p:cNvPr>
          <p:cNvCxnSpPr>
            <a:cxnSpLocks/>
          </p:cNvCxnSpPr>
          <p:nvPr userDrawn="1"/>
        </p:nvCxnSpPr>
        <p:spPr>
          <a:xfrm rot="10800000">
            <a:off x="11667346" y="276636"/>
            <a:ext cx="252000" cy="252000"/>
          </a:xfrm>
          <a:prstGeom prst="bentConnector3">
            <a:avLst>
              <a:gd name="adj1" fmla="val 98846"/>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162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with ic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9EC2395-505B-4966-B75F-175F80B94BAA}"/>
              </a:ext>
            </a:extLst>
          </p:cNvPr>
          <p:cNvSpPr>
            <a:spLocks noGrp="1"/>
          </p:cNvSpPr>
          <p:nvPr>
            <p:ph type="sldNum" sz="quarter" idx="12"/>
          </p:nvPr>
        </p:nvSpPr>
        <p:spPr/>
        <p:txBody>
          <a:bodyPr/>
          <a:lstStyle>
            <a:lvl1pPr>
              <a:defRPr>
                <a:solidFill>
                  <a:schemeClr val="tx1"/>
                </a:solidFill>
              </a:defRPr>
            </a:lvl1pPr>
          </a:lstStyle>
          <a:p>
            <a:fld id="{7025F1FA-2B7C-4458-B291-3FD1CA41C343}" type="slidenum">
              <a:rPr lang="en-GB" smtClean="0"/>
              <a:pPr/>
              <a:t>‹#›</a:t>
            </a:fld>
            <a:endParaRPr lang="en-GB"/>
          </a:p>
        </p:txBody>
      </p:sp>
      <p:sp>
        <p:nvSpPr>
          <p:cNvPr id="10" name="Rectangle 9">
            <a:extLst>
              <a:ext uri="{FF2B5EF4-FFF2-40B4-BE49-F238E27FC236}">
                <a16:creationId xmlns:a16="http://schemas.microsoft.com/office/drawing/2014/main" id="{944E6E11-84D7-4F7F-8677-FAF1F3FF0BA5}"/>
              </a:ext>
            </a:extLst>
          </p:cNvPr>
          <p:cNvSpPr/>
          <p:nvPr userDrawn="1"/>
        </p:nvSpPr>
        <p:spPr>
          <a:xfrm>
            <a:off x="266701" y="275589"/>
            <a:ext cx="11652647" cy="6306187"/>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cxnSp>
        <p:nvCxnSpPr>
          <p:cNvPr id="12" name="Connector: Elbow 11">
            <a:extLst>
              <a:ext uri="{FF2B5EF4-FFF2-40B4-BE49-F238E27FC236}">
                <a16:creationId xmlns:a16="http://schemas.microsoft.com/office/drawing/2014/main" id="{04F703FD-85B9-4EAC-A58E-99BFA11C1B88}"/>
              </a:ext>
            </a:extLst>
          </p:cNvPr>
          <p:cNvCxnSpPr>
            <a:cxnSpLocks/>
          </p:cNvCxnSpPr>
          <p:nvPr userDrawn="1"/>
        </p:nvCxnSpPr>
        <p:spPr>
          <a:xfrm rot="10800000">
            <a:off x="11667346" y="276636"/>
            <a:ext cx="252000" cy="252000"/>
          </a:xfrm>
          <a:prstGeom prst="bentConnector3">
            <a:avLst>
              <a:gd name="adj1" fmla="val 98846"/>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3D3F5FF7-126F-4238-B266-22538773127D}"/>
              </a:ext>
            </a:extLst>
          </p:cNvPr>
          <p:cNvPicPr>
            <a:picLocks noChangeAspect="1"/>
          </p:cNvPicPr>
          <p:nvPr userDrawn="1"/>
        </p:nvPicPr>
        <p:blipFill>
          <a:blip r:embed="rId2"/>
          <a:stretch>
            <a:fillRect/>
          </a:stretch>
        </p:blipFill>
        <p:spPr>
          <a:xfrm>
            <a:off x="455698" y="5832449"/>
            <a:ext cx="1634420" cy="591626"/>
          </a:xfrm>
          <a:prstGeom prst="rect">
            <a:avLst/>
          </a:prstGeom>
        </p:spPr>
      </p:pic>
      <p:sp>
        <p:nvSpPr>
          <p:cNvPr id="7" name="Title 6">
            <a:extLst>
              <a:ext uri="{FF2B5EF4-FFF2-40B4-BE49-F238E27FC236}">
                <a16:creationId xmlns:a16="http://schemas.microsoft.com/office/drawing/2014/main" id="{3BCCD8F8-543B-4982-8266-25ABB2302A97}"/>
              </a:ext>
            </a:extLst>
          </p:cNvPr>
          <p:cNvSpPr>
            <a:spLocks noGrp="1"/>
          </p:cNvSpPr>
          <p:nvPr>
            <p:ph type="title"/>
          </p:nvPr>
        </p:nvSpPr>
        <p:spPr>
          <a:xfrm>
            <a:off x="455698" y="2527340"/>
            <a:ext cx="10296526" cy="901342"/>
          </a:xfrm>
        </p:spPr>
        <p:txBody>
          <a:bodyPr/>
          <a:lstStyle/>
          <a:p>
            <a:r>
              <a:rPr lang="en-US"/>
              <a:t>Click to edit Master title style</a:t>
            </a:r>
            <a:endParaRPr lang="en-GB"/>
          </a:p>
        </p:txBody>
      </p:sp>
      <p:sp>
        <p:nvSpPr>
          <p:cNvPr id="13" name="Text Placeholder 12">
            <a:extLst>
              <a:ext uri="{FF2B5EF4-FFF2-40B4-BE49-F238E27FC236}">
                <a16:creationId xmlns:a16="http://schemas.microsoft.com/office/drawing/2014/main" id="{CE86CE8E-2143-42EB-8D19-D4C5C4E30140}"/>
              </a:ext>
            </a:extLst>
          </p:cNvPr>
          <p:cNvSpPr>
            <a:spLocks noGrp="1"/>
          </p:cNvSpPr>
          <p:nvPr>
            <p:ph type="body" sz="quarter" idx="13"/>
          </p:nvPr>
        </p:nvSpPr>
        <p:spPr>
          <a:xfrm>
            <a:off x="455613" y="3429000"/>
            <a:ext cx="10296525" cy="1417638"/>
          </a:xfrm>
        </p:spPr>
        <p:txBody>
          <a:bodyPr/>
          <a:lstStyle>
            <a:lvl1pPr marL="0" indent="0">
              <a:buNone/>
              <a:defRPr/>
            </a:lvl1pPr>
            <a:lvl2pPr marL="0" indent="0">
              <a:buNone/>
              <a:defRPr/>
            </a:lvl2pPr>
          </a:lstStyle>
          <a:p>
            <a:pPr lvl="0"/>
            <a:r>
              <a:rPr lang="en-US"/>
              <a:t>Click to edit Master text styles</a:t>
            </a:r>
          </a:p>
          <a:p>
            <a:pPr lvl="1"/>
            <a:r>
              <a:rPr lang="en-US"/>
              <a:t>Second level</a:t>
            </a:r>
          </a:p>
        </p:txBody>
      </p:sp>
      <p:pic>
        <p:nvPicPr>
          <p:cNvPr id="11" name="Picture 10" descr="A picture containing icon&#10;&#10;Description automatically generated">
            <a:extLst>
              <a:ext uri="{FF2B5EF4-FFF2-40B4-BE49-F238E27FC236}">
                <a16:creationId xmlns:a16="http://schemas.microsoft.com/office/drawing/2014/main" id="{0864917F-7E2E-4166-943A-ADC0CDC3A580}"/>
              </a:ext>
            </a:extLst>
          </p:cNvPr>
          <p:cNvPicPr>
            <a:picLocks noChangeAspect="1"/>
          </p:cNvPicPr>
          <p:nvPr userDrawn="1"/>
        </p:nvPicPr>
        <p:blipFill>
          <a:blip r:embed="rId3"/>
          <a:stretch>
            <a:fillRect/>
          </a:stretch>
        </p:blipFill>
        <p:spPr>
          <a:xfrm>
            <a:off x="1083" y="0"/>
            <a:ext cx="12189834" cy="6858000"/>
          </a:xfrm>
          <a:prstGeom prst="rect">
            <a:avLst/>
          </a:prstGeom>
        </p:spPr>
      </p:pic>
    </p:spTree>
    <p:extLst>
      <p:ext uri="{BB962C8B-B14F-4D97-AF65-F5344CB8AC3E}">
        <p14:creationId xmlns:p14="http://schemas.microsoft.com/office/powerpoint/2010/main" val="151180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17DE61-5F50-4D35-9BBF-2E9829A0C768}"/>
              </a:ext>
            </a:extLst>
          </p:cNvPr>
          <p:cNvPicPr>
            <a:picLocks noChangeAspect="1"/>
          </p:cNvPicPr>
          <p:nvPr userDrawn="1"/>
        </p:nvPicPr>
        <p:blipFill>
          <a:blip r:embed="rId2">
            <a:alphaModFix amt="50000"/>
          </a:blip>
          <a:srcRect/>
          <a:stretch/>
        </p:blipFill>
        <p:spPr>
          <a:xfrm>
            <a:off x="0" y="8562"/>
            <a:ext cx="12192000" cy="6849438"/>
          </a:xfrm>
          <a:prstGeom prst="rect">
            <a:avLst/>
          </a:prstGeom>
        </p:spPr>
      </p:pic>
      <p:grpSp>
        <p:nvGrpSpPr>
          <p:cNvPr id="2" name="Group 1">
            <a:extLst>
              <a:ext uri="{FF2B5EF4-FFF2-40B4-BE49-F238E27FC236}">
                <a16:creationId xmlns:a16="http://schemas.microsoft.com/office/drawing/2014/main" id="{8A0166E8-FBD4-413E-9435-549B329CCE6F}"/>
              </a:ext>
            </a:extLst>
          </p:cNvPr>
          <p:cNvGrpSpPr/>
          <p:nvPr userDrawn="1"/>
        </p:nvGrpSpPr>
        <p:grpSpPr>
          <a:xfrm>
            <a:off x="0" y="-8562"/>
            <a:ext cx="12192000" cy="6875124"/>
            <a:chOff x="0" y="-8562"/>
            <a:chExt cx="12192000" cy="6875124"/>
          </a:xfrm>
        </p:grpSpPr>
        <p:pic>
          <p:nvPicPr>
            <p:cNvPr id="7" name="Picture 6" descr="Background pattern&#10;&#10;Description automatically generated">
              <a:extLst>
                <a:ext uri="{FF2B5EF4-FFF2-40B4-BE49-F238E27FC236}">
                  <a16:creationId xmlns:a16="http://schemas.microsoft.com/office/drawing/2014/main" id="{38C1BE2B-1B84-4A9A-9C32-0D8BE3327366}"/>
                </a:ext>
              </a:extLst>
            </p:cNvPr>
            <p:cNvPicPr>
              <a:picLocks noChangeAspect="1"/>
            </p:cNvPicPr>
            <p:nvPr userDrawn="1"/>
          </p:nvPicPr>
          <p:blipFill rotWithShape="1">
            <a:blip r:embed="rId3">
              <a:alphaModFix amt="50000"/>
            </a:blip>
            <a:srcRect r="17090"/>
            <a:stretch/>
          </p:blipFill>
          <p:spPr>
            <a:xfrm>
              <a:off x="0" y="8562"/>
              <a:ext cx="9809825" cy="6858000"/>
            </a:xfrm>
            <a:prstGeom prst="rect">
              <a:avLst/>
            </a:prstGeom>
          </p:spPr>
        </p:pic>
        <p:pic>
          <p:nvPicPr>
            <p:cNvPr id="12" name="Picture 11" descr="Background pattern&#10;&#10;Description automatically generated">
              <a:extLst>
                <a:ext uri="{FF2B5EF4-FFF2-40B4-BE49-F238E27FC236}">
                  <a16:creationId xmlns:a16="http://schemas.microsoft.com/office/drawing/2014/main" id="{314866EA-FC19-43C4-BF5F-B7A0A397DE22}"/>
                </a:ext>
              </a:extLst>
            </p:cNvPr>
            <p:cNvPicPr>
              <a:picLocks noChangeAspect="1"/>
            </p:cNvPicPr>
            <p:nvPr userDrawn="1"/>
          </p:nvPicPr>
          <p:blipFill rotWithShape="1">
            <a:blip r:embed="rId3">
              <a:alphaModFix amt="50000"/>
            </a:blip>
            <a:srcRect l="51910" r="17090"/>
            <a:stretch/>
          </p:blipFill>
          <p:spPr>
            <a:xfrm>
              <a:off x="9809825" y="-8562"/>
              <a:ext cx="2382175" cy="6858000"/>
            </a:xfrm>
            <a:prstGeom prst="rect">
              <a:avLst/>
            </a:prstGeom>
          </p:spPr>
        </p:pic>
      </p:grpSp>
      <p:sp>
        <p:nvSpPr>
          <p:cNvPr id="13" name="Rectangle 12">
            <a:extLst>
              <a:ext uri="{FF2B5EF4-FFF2-40B4-BE49-F238E27FC236}">
                <a16:creationId xmlns:a16="http://schemas.microsoft.com/office/drawing/2014/main" id="{965E8B09-3B8A-4305-A5E4-0EDA8DD685D0}"/>
              </a:ext>
            </a:extLst>
          </p:cNvPr>
          <p:cNvSpPr/>
          <p:nvPr userDrawn="1"/>
        </p:nvSpPr>
        <p:spPr>
          <a:xfrm>
            <a:off x="0" y="0"/>
            <a:ext cx="12192000" cy="6858000"/>
          </a:xfrm>
          <a:prstGeom prst="rect">
            <a:avLst/>
          </a:prstGeom>
          <a:solidFill>
            <a:srgbClr val="AFB9B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564E39C4-E26D-4056-8D27-D6753B8323C8}"/>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9BE30AFA-2BF0-4062-BFA6-694A1D670D7C}"/>
              </a:ext>
            </a:extLst>
          </p:cNvPr>
          <p:cNvSpPr>
            <a:spLocks noGrp="1"/>
          </p:cNvSpPr>
          <p:nvPr>
            <p:ph type="sldNum" sz="quarter" idx="12"/>
          </p:nvPr>
        </p:nvSpPr>
        <p:spPr/>
        <p:txBody>
          <a:bodyPr/>
          <a:lstStyle>
            <a:lvl1pPr>
              <a:defRPr>
                <a:solidFill>
                  <a:schemeClr val="tx1"/>
                </a:solidFill>
              </a:defRPr>
            </a:lvl1pPr>
          </a:lstStyle>
          <a:p>
            <a:fld id="{7025F1FA-2B7C-4458-B291-3FD1CA41C343}" type="slidenum">
              <a:rPr lang="en-GB" smtClean="0"/>
              <a:pPr/>
              <a:t>‹#›</a:t>
            </a:fld>
            <a:endParaRPr lang="en-GB"/>
          </a:p>
        </p:txBody>
      </p:sp>
      <p:cxnSp>
        <p:nvCxnSpPr>
          <p:cNvPr id="9" name="Connector: Elbow 8">
            <a:extLst>
              <a:ext uri="{FF2B5EF4-FFF2-40B4-BE49-F238E27FC236}">
                <a16:creationId xmlns:a16="http://schemas.microsoft.com/office/drawing/2014/main" id="{56EB4C5D-AB6E-4097-A3B2-FB8F6FFB3A3C}"/>
              </a:ext>
            </a:extLst>
          </p:cNvPr>
          <p:cNvCxnSpPr>
            <a:cxnSpLocks/>
          </p:cNvCxnSpPr>
          <p:nvPr userDrawn="1"/>
        </p:nvCxnSpPr>
        <p:spPr>
          <a:xfrm rot="10800000">
            <a:off x="11667346" y="276636"/>
            <a:ext cx="252000" cy="252000"/>
          </a:xfrm>
          <a:prstGeom prst="bentConnector3">
            <a:avLst>
              <a:gd name="adj1" fmla="val 98846"/>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2B457D5-E31A-41DA-BC42-870557A576AA}"/>
              </a:ext>
            </a:extLst>
          </p:cNvPr>
          <p:cNvSpPr/>
          <p:nvPr userDrawn="1"/>
        </p:nvSpPr>
        <p:spPr>
          <a:xfrm>
            <a:off x="928914" y="866776"/>
            <a:ext cx="7953829" cy="5113111"/>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4" name="Content Placeholder 2">
            <a:extLst>
              <a:ext uri="{FF2B5EF4-FFF2-40B4-BE49-F238E27FC236}">
                <a16:creationId xmlns:a16="http://schemas.microsoft.com/office/drawing/2014/main" id="{7F076339-503D-475D-A327-CDE7E52137E7}"/>
              </a:ext>
            </a:extLst>
          </p:cNvPr>
          <p:cNvSpPr>
            <a:spLocks noGrp="1"/>
          </p:cNvSpPr>
          <p:nvPr>
            <p:ph idx="14"/>
          </p:nvPr>
        </p:nvSpPr>
        <p:spPr>
          <a:xfrm>
            <a:off x="1152015" y="1163779"/>
            <a:ext cx="7459970" cy="465513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2197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17DE61-5F50-4D35-9BBF-2E9829A0C768}"/>
              </a:ext>
            </a:extLst>
          </p:cNvPr>
          <p:cNvPicPr>
            <a:picLocks noChangeAspect="1"/>
          </p:cNvPicPr>
          <p:nvPr userDrawn="1"/>
        </p:nvPicPr>
        <p:blipFill>
          <a:blip r:embed="rId2"/>
          <a:srcRect/>
          <a:stretch/>
        </p:blipFill>
        <p:spPr>
          <a:xfrm>
            <a:off x="1360" y="4281"/>
            <a:ext cx="12189280" cy="6849438"/>
          </a:xfrm>
          <a:prstGeom prst="rect">
            <a:avLst/>
          </a:prstGeom>
        </p:spPr>
      </p:pic>
      <p:pic>
        <p:nvPicPr>
          <p:cNvPr id="3" name="Picture 2" descr="A picture containing icon&#10;&#10;Description automatically generated">
            <a:extLst>
              <a:ext uri="{FF2B5EF4-FFF2-40B4-BE49-F238E27FC236}">
                <a16:creationId xmlns:a16="http://schemas.microsoft.com/office/drawing/2014/main" id="{3BE3E7D5-FED3-41D3-96FA-9A3CB9F821E5}"/>
              </a:ext>
            </a:extLst>
          </p:cNvPr>
          <p:cNvPicPr>
            <a:picLocks noChangeAspect="1"/>
          </p:cNvPicPr>
          <p:nvPr userDrawn="1"/>
        </p:nvPicPr>
        <p:blipFill rotWithShape="1">
          <a:blip r:embed="rId3">
            <a:alphaModFix amt="70000"/>
          </a:blip>
          <a:srcRect t="17014"/>
          <a:stretch/>
        </p:blipFill>
        <p:spPr>
          <a:xfrm flipH="1">
            <a:off x="0" y="4280"/>
            <a:ext cx="12192000" cy="6853719"/>
          </a:xfrm>
          <a:prstGeom prst="rect">
            <a:avLst/>
          </a:prstGeom>
        </p:spPr>
      </p:pic>
      <p:sp>
        <p:nvSpPr>
          <p:cNvPr id="13" name="Rectangle 12">
            <a:extLst>
              <a:ext uri="{FF2B5EF4-FFF2-40B4-BE49-F238E27FC236}">
                <a16:creationId xmlns:a16="http://schemas.microsoft.com/office/drawing/2014/main" id="{4EBA5B64-A3E3-4CF7-8C63-AE8C30F182DE}"/>
              </a:ext>
            </a:extLst>
          </p:cNvPr>
          <p:cNvSpPr/>
          <p:nvPr userDrawn="1"/>
        </p:nvSpPr>
        <p:spPr>
          <a:xfrm>
            <a:off x="-1360" y="0"/>
            <a:ext cx="12192000" cy="6858000"/>
          </a:xfrm>
          <a:prstGeom prst="rect">
            <a:avLst/>
          </a:prstGeom>
          <a:solidFill>
            <a:srgbClr val="AFB9B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91F49E4-A7AE-4FE0-B086-988725330057}"/>
              </a:ext>
            </a:extLst>
          </p:cNvPr>
          <p:cNvSpPr/>
          <p:nvPr userDrawn="1"/>
        </p:nvSpPr>
        <p:spPr>
          <a:xfrm>
            <a:off x="0" y="0"/>
            <a:ext cx="12192000" cy="6858000"/>
          </a:xfrm>
          <a:prstGeom prst="rect">
            <a:avLst/>
          </a:prstGeom>
          <a:solidFill>
            <a:srgbClr val="AFB9B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564E39C4-E26D-4056-8D27-D6753B8323C8}"/>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9BE30AFA-2BF0-4062-BFA6-694A1D670D7C}"/>
              </a:ext>
            </a:extLst>
          </p:cNvPr>
          <p:cNvSpPr>
            <a:spLocks noGrp="1"/>
          </p:cNvSpPr>
          <p:nvPr>
            <p:ph type="sldNum" sz="quarter" idx="12"/>
          </p:nvPr>
        </p:nvSpPr>
        <p:spPr/>
        <p:txBody>
          <a:bodyPr/>
          <a:lstStyle>
            <a:lvl1pPr>
              <a:defRPr>
                <a:solidFill>
                  <a:schemeClr val="tx1"/>
                </a:solidFill>
              </a:defRPr>
            </a:lvl1pPr>
          </a:lstStyle>
          <a:p>
            <a:fld id="{7025F1FA-2B7C-4458-B291-3FD1CA41C343}" type="slidenum">
              <a:rPr lang="en-GB" smtClean="0"/>
              <a:pPr/>
              <a:t>‹#›</a:t>
            </a:fld>
            <a:endParaRPr lang="en-GB"/>
          </a:p>
        </p:txBody>
      </p:sp>
      <p:cxnSp>
        <p:nvCxnSpPr>
          <p:cNvPr id="9" name="Connector: Elbow 8">
            <a:extLst>
              <a:ext uri="{FF2B5EF4-FFF2-40B4-BE49-F238E27FC236}">
                <a16:creationId xmlns:a16="http://schemas.microsoft.com/office/drawing/2014/main" id="{56EB4C5D-AB6E-4097-A3B2-FB8F6FFB3A3C}"/>
              </a:ext>
            </a:extLst>
          </p:cNvPr>
          <p:cNvCxnSpPr>
            <a:cxnSpLocks/>
          </p:cNvCxnSpPr>
          <p:nvPr userDrawn="1"/>
        </p:nvCxnSpPr>
        <p:spPr>
          <a:xfrm rot="10800000">
            <a:off x="11667346" y="276636"/>
            <a:ext cx="252000" cy="252000"/>
          </a:xfrm>
          <a:prstGeom prst="bentConnector3">
            <a:avLst>
              <a:gd name="adj1" fmla="val 98846"/>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2B457D5-E31A-41DA-BC42-870557A576AA}"/>
              </a:ext>
            </a:extLst>
          </p:cNvPr>
          <p:cNvSpPr/>
          <p:nvPr userDrawn="1"/>
        </p:nvSpPr>
        <p:spPr>
          <a:xfrm>
            <a:off x="928914" y="866776"/>
            <a:ext cx="7953829" cy="5113111"/>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1" name="Content Placeholder 2">
            <a:extLst>
              <a:ext uri="{FF2B5EF4-FFF2-40B4-BE49-F238E27FC236}">
                <a16:creationId xmlns:a16="http://schemas.microsoft.com/office/drawing/2014/main" id="{C0A7D307-01D1-400B-B84B-4702996F25ED}"/>
              </a:ext>
            </a:extLst>
          </p:cNvPr>
          <p:cNvSpPr>
            <a:spLocks noGrp="1"/>
          </p:cNvSpPr>
          <p:nvPr>
            <p:ph idx="14"/>
          </p:nvPr>
        </p:nvSpPr>
        <p:spPr>
          <a:xfrm>
            <a:off x="1152015" y="1163779"/>
            <a:ext cx="7459970" cy="465513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982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17DE61-5F50-4D35-9BBF-2E9829A0C768}"/>
              </a:ext>
            </a:extLst>
          </p:cNvPr>
          <p:cNvPicPr>
            <a:picLocks noChangeAspect="1"/>
          </p:cNvPicPr>
          <p:nvPr userDrawn="1"/>
        </p:nvPicPr>
        <p:blipFill>
          <a:blip r:embed="rId2"/>
          <a:srcRect/>
          <a:stretch/>
        </p:blipFill>
        <p:spPr>
          <a:xfrm>
            <a:off x="1360" y="5120"/>
            <a:ext cx="12189280" cy="6847763"/>
          </a:xfrm>
          <a:prstGeom prst="rect">
            <a:avLst/>
          </a:prstGeom>
        </p:spPr>
      </p:pic>
      <p:pic>
        <p:nvPicPr>
          <p:cNvPr id="2" name="Picture 1" descr="A picture containing icon&#10;&#10;Description automatically generated">
            <a:extLst>
              <a:ext uri="{FF2B5EF4-FFF2-40B4-BE49-F238E27FC236}">
                <a16:creationId xmlns:a16="http://schemas.microsoft.com/office/drawing/2014/main" id="{3BC1B3EA-43D5-4EC1-BF1D-2B7DBD9E3D75}"/>
              </a:ext>
            </a:extLst>
          </p:cNvPr>
          <p:cNvPicPr>
            <a:picLocks noChangeAspect="1"/>
          </p:cNvPicPr>
          <p:nvPr userDrawn="1"/>
        </p:nvPicPr>
        <p:blipFill rotWithShape="1">
          <a:blip r:embed="rId3">
            <a:alphaModFix amt="70000"/>
          </a:blip>
          <a:srcRect t="17014" r="16895"/>
          <a:stretch/>
        </p:blipFill>
        <p:spPr>
          <a:xfrm flipH="1">
            <a:off x="0" y="8562"/>
            <a:ext cx="12192000" cy="6849438"/>
          </a:xfrm>
          <a:prstGeom prst="rect">
            <a:avLst/>
          </a:prstGeom>
        </p:spPr>
      </p:pic>
      <p:sp>
        <p:nvSpPr>
          <p:cNvPr id="12" name="Rectangle 11">
            <a:extLst>
              <a:ext uri="{FF2B5EF4-FFF2-40B4-BE49-F238E27FC236}">
                <a16:creationId xmlns:a16="http://schemas.microsoft.com/office/drawing/2014/main" id="{03E7EB53-8FB3-4A24-9E3B-F70E4BA2C932}"/>
              </a:ext>
            </a:extLst>
          </p:cNvPr>
          <p:cNvSpPr/>
          <p:nvPr userDrawn="1"/>
        </p:nvSpPr>
        <p:spPr>
          <a:xfrm>
            <a:off x="0" y="0"/>
            <a:ext cx="12192000" cy="6858000"/>
          </a:xfrm>
          <a:prstGeom prst="rect">
            <a:avLst/>
          </a:prstGeom>
          <a:solidFill>
            <a:srgbClr val="AFB9B6">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564E39C4-E26D-4056-8D27-D6753B8323C8}"/>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9BE30AFA-2BF0-4062-BFA6-694A1D670D7C}"/>
              </a:ext>
            </a:extLst>
          </p:cNvPr>
          <p:cNvSpPr>
            <a:spLocks noGrp="1"/>
          </p:cNvSpPr>
          <p:nvPr>
            <p:ph type="sldNum" sz="quarter" idx="12"/>
          </p:nvPr>
        </p:nvSpPr>
        <p:spPr/>
        <p:txBody>
          <a:bodyPr/>
          <a:lstStyle>
            <a:lvl1pPr>
              <a:defRPr>
                <a:solidFill>
                  <a:schemeClr val="tx1"/>
                </a:solidFill>
              </a:defRPr>
            </a:lvl1pPr>
          </a:lstStyle>
          <a:p>
            <a:fld id="{7025F1FA-2B7C-4458-B291-3FD1CA41C343}" type="slidenum">
              <a:rPr lang="en-GB" smtClean="0"/>
              <a:pPr/>
              <a:t>‹#›</a:t>
            </a:fld>
            <a:endParaRPr lang="en-GB"/>
          </a:p>
        </p:txBody>
      </p:sp>
      <p:cxnSp>
        <p:nvCxnSpPr>
          <p:cNvPr id="9" name="Connector: Elbow 8">
            <a:extLst>
              <a:ext uri="{FF2B5EF4-FFF2-40B4-BE49-F238E27FC236}">
                <a16:creationId xmlns:a16="http://schemas.microsoft.com/office/drawing/2014/main" id="{56EB4C5D-AB6E-4097-A3B2-FB8F6FFB3A3C}"/>
              </a:ext>
            </a:extLst>
          </p:cNvPr>
          <p:cNvCxnSpPr>
            <a:cxnSpLocks/>
          </p:cNvCxnSpPr>
          <p:nvPr userDrawn="1"/>
        </p:nvCxnSpPr>
        <p:spPr>
          <a:xfrm rot="10800000">
            <a:off x="11667346" y="276636"/>
            <a:ext cx="252000" cy="252000"/>
          </a:xfrm>
          <a:prstGeom prst="bentConnector3">
            <a:avLst>
              <a:gd name="adj1" fmla="val 98846"/>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2B457D5-E31A-41DA-BC42-870557A576AA}"/>
              </a:ext>
            </a:extLst>
          </p:cNvPr>
          <p:cNvSpPr/>
          <p:nvPr userDrawn="1"/>
        </p:nvSpPr>
        <p:spPr>
          <a:xfrm>
            <a:off x="928914" y="866776"/>
            <a:ext cx="7953829" cy="5113111"/>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1" name="Content Placeholder 2">
            <a:extLst>
              <a:ext uri="{FF2B5EF4-FFF2-40B4-BE49-F238E27FC236}">
                <a16:creationId xmlns:a16="http://schemas.microsoft.com/office/drawing/2014/main" id="{89233D3D-3F6C-436C-A93E-9DAFB129B670}"/>
              </a:ext>
            </a:extLst>
          </p:cNvPr>
          <p:cNvSpPr>
            <a:spLocks noGrp="1"/>
          </p:cNvSpPr>
          <p:nvPr>
            <p:ph idx="14"/>
          </p:nvPr>
        </p:nvSpPr>
        <p:spPr>
          <a:xfrm>
            <a:off x="1152015" y="1163779"/>
            <a:ext cx="7459970" cy="465513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541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347EE-F690-4F90-89BE-416B476D74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222C8F-3A1F-4370-9C03-18B7D95C8C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03D7596C-00CF-4765-91B6-333FDD07C9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B94D34-0F5B-494D-B15E-D436BDF0DF4A}"/>
              </a:ext>
            </a:extLst>
          </p:cNvPr>
          <p:cNvSpPr>
            <a:spLocks noGrp="1"/>
          </p:cNvSpPr>
          <p:nvPr>
            <p:ph type="sldNum" sz="quarter" idx="12"/>
          </p:nvPr>
        </p:nvSpPr>
        <p:spPr/>
        <p:txBody>
          <a:bodyPr/>
          <a:lstStyle/>
          <a:p>
            <a:fld id="{7025F1FA-2B7C-4458-B291-3FD1CA41C343}" type="slidenum">
              <a:rPr lang="en-GB" smtClean="0"/>
              <a:t>‹#›</a:t>
            </a:fld>
            <a:endParaRPr lang="en-GB"/>
          </a:p>
        </p:txBody>
      </p:sp>
    </p:spTree>
    <p:extLst>
      <p:ext uri="{BB962C8B-B14F-4D97-AF65-F5344CB8AC3E}">
        <p14:creationId xmlns:p14="http://schemas.microsoft.com/office/powerpoint/2010/main" val="2274108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silver bab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347EE-F690-4F90-89BE-416B476D749D}"/>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2222C8F-3A1F-4370-9C03-18B7D95C8C27}"/>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03D7596C-00CF-4765-91B6-333FDD07C998}"/>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A1B94D34-0F5B-494D-B15E-D436BDF0DF4A}"/>
              </a:ext>
            </a:extLst>
          </p:cNvPr>
          <p:cNvSpPr>
            <a:spLocks noGrp="1"/>
          </p:cNvSpPr>
          <p:nvPr>
            <p:ph type="sldNum" sz="quarter" idx="12"/>
          </p:nvPr>
        </p:nvSpPr>
        <p:spPr/>
        <p:txBody>
          <a:bodyPr/>
          <a:lstStyle>
            <a:lvl1pPr>
              <a:defRPr>
                <a:solidFill>
                  <a:srgbClr val="AFB9B6"/>
                </a:solidFill>
              </a:defRPr>
            </a:lvl1pPr>
          </a:lstStyle>
          <a:p>
            <a:fld id="{7025F1FA-2B7C-4458-B291-3FD1CA41C343}" type="slidenum">
              <a:rPr lang="en-GB" smtClean="0"/>
              <a:pPr/>
              <a:t>‹#›</a:t>
            </a:fld>
            <a:endParaRPr lang="en-GB"/>
          </a:p>
        </p:txBody>
      </p:sp>
      <p:cxnSp>
        <p:nvCxnSpPr>
          <p:cNvPr id="7" name="Connector: Elbow 6">
            <a:extLst>
              <a:ext uri="{FF2B5EF4-FFF2-40B4-BE49-F238E27FC236}">
                <a16:creationId xmlns:a16="http://schemas.microsoft.com/office/drawing/2014/main" id="{68887605-7907-4043-89F6-7C9153F64782}"/>
              </a:ext>
            </a:extLst>
          </p:cNvPr>
          <p:cNvCxnSpPr>
            <a:cxnSpLocks/>
          </p:cNvCxnSpPr>
          <p:nvPr userDrawn="1"/>
        </p:nvCxnSpPr>
        <p:spPr>
          <a:xfrm rot="10800000">
            <a:off x="11667346" y="276636"/>
            <a:ext cx="252000" cy="252000"/>
          </a:xfrm>
          <a:prstGeom prst="bentConnector3">
            <a:avLst>
              <a:gd name="adj1" fmla="val 98846"/>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930C9EE-115C-4B41-9D49-D7B71612E0DE}"/>
              </a:ext>
            </a:extLst>
          </p:cNvPr>
          <p:cNvSpPr/>
          <p:nvPr userDrawn="1"/>
        </p:nvSpPr>
        <p:spPr>
          <a:xfrm>
            <a:off x="266701" y="275589"/>
            <a:ext cx="11652647" cy="6306187"/>
          </a:xfrm>
          <a:prstGeom prst="rect">
            <a:avLst/>
          </a:prstGeom>
          <a:noFill/>
          <a:ln w="6350">
            <a:solidFill>
              <a:srgbClr val="AFB9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rgbClr val="AFB9B6"/>
              </a:solidFill>
            </a:endParaRPr>
          </a:p>
        </p:txBody>
      </p:sp>
      <p:sp>
        <p:nvSpPr>
          <p:cNvPr id="9" name="Rectangle 8">
            <a:extLst>
              <a:ext uri="{FF2B5EF4-FFF2-40B4-BE49-F238E27FC236}">
                <a16:creationId xmlns:a16="http://schemas.microsoft.com/office/drawing/2014/main" id="{B4DBCB4D-FD91-47CF-82D1-5121EB2925BF}"/>
              </a:ext>
            </a:extLst>
          </p:cNvPr>
          <p:cNvSpPr/>
          <p:nvPr userDrawn="1"/>
        </p:nvSpPr>
        <p:spPr>
          <a:xfrm>
            <a:off x="419101" y="427989"/>
            <a:ext cx="11652647" cy="630618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Tree>
    <p:extLst>
      <p:ext uri="{BB962C8B-B14F-4D97-AF65-F5344CB8AC3E}">
        <p14:creationId xmlns:p14="http://schemas.microsoft.com/office/powerpoint/2010/main" val="120219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with image)">
    <p:spTree>
      <p:nvGrpSpPr>
        <p:cNvPr id="1" name=""/>
        <p:cNvGrpSpPr/>
        <p:nvPr/>
      </p:nvGrpSpPr>
      <p:grpSpPr>
        <a:xfrm>
          <a:off x="0" y="0"/>
          <a:ext cx="0" cy="0"/>
          <a:chOff x="0" y="0"/>
          <a:chExt cx="0" cy="0"/>
        </a:xfrm>
      </p:grpSpPr>
      <p:pic>
        <p:nvPicPr>
          <p:cNvPr id="10" name="Picture 9" descr="A close up of a person&#10;&#10;Description automatically generated">
            <a:extLst>
              <a:ext uri="{FF2B5EF4-FFF2-40B4-BE49-F238E27FC236}">
                <a16:creationId xmlns:a16="http://schemas.microsoft.com/office/drawing/2014/main" id="{610212D0-D4E5-4B4C-B81E-D9234172DAB2}"/>
              </a:ext>
            </a:extLst>
          </p:cNvPr>
          <p:cNvPicPr>
            <a:picLocks noChangeAspect="1"/>
          </p:cNvPicPr>
          <p:nvPr userDrawn="1"/>
        </p:nvPicPr>
        <p:blipFill rotWithShape="1">
          <a:blip r:embed="rId2"/>
          <a:srcRect r="7969" b="16466"/>
          <a:stretch/>
        </p:blipFill>
        <p:spPr>
          <a:xfrm>
            <a:off x="0" y="866504"/>
            <a:ext cx="11220451" cy="5004907"/>
          </a:xfrm>
          <a:prstGeom prst="rect">
            <a:avLst/>
          </a:prstGeom>
        </p:spPr>
      </p:pic>
      <p:sp>
        <p:nvSpPr>
          <p:cNvPr id="3" name="Content Placeholder 2">
            <a:extLst>
              <a:ext uri="{FF2B5EF4-FFF2-40B4-BE49-F238E27FC236}">
                <a16:creationId xmlns:a16="http://schemas.microsoft.com/office/drawing/2014/main" id="{E2222C8F-3A1F-4370-9C03-18B7D95C8C27}"/>
              </a:ext>
            </a:extLst>
          </p:cNvPr>
          <p:cNvSpPr>
            <a:spLocks noGrp="1"/>
          </p:cNvSpPr>
          <p:nvPr>
            <p:ph idx="1"/>
          </p:nvPr>
        </p:nvSpPr>
        <p:spPr>
          <a:xfrm>
            <a:off x="923925" y="2070623"/>
            <a:ext cx="5172075" cy="43397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099347EE-F690-4F90-89BE-416B476D749D}"/>
              </a:ext>
            </a:extLst>
          </p:cNvPr>
          <p:cNvSpPr>
            <a:spLocks noGrp="1"/>
          </p:cNvSpPr>
          <p:nvPr>
            <p:ph type="title"/>
          </p:nvPr>
        </p:nvSpPr>
        <p:spPr>
          <a:xfrm>
            <a:off x="923925" y="789346"/>
            <a:ext cx="5172075" cy="901342"/>
          </a:xfrm>
        </p:spPr>
        <p:txBody>
          <a:bodyPr/>
          <a:lstStyle>
            <a:lvl1pPr>
              <a:defRPr>
                <a:solidFill>
                  <a:schemeClr val="tx1"/>
                </a:solidFill>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03D7596C-00CF-4765-91B6-333FDD07C998}"/>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A1B94D34-0F5B-494D-B15E-D436BDF0DF4A}"/>
              </a:ext>
            </a:extLst>
          </p:cNvPr>
          <p:cNvSpPr>
            <a:spLocks noGrp="1"/>
          </p:cNvSpPr>
          <p:nvPr>
            <p:ph type="sldNum" sz="quarter" idx="12"/>
          </p:nvPr>
        </p:nvSpPr>
        <p:spPr/>
        <p:txBody>
          <a:bodyPr/>
          <a:lstStyle>
            <a:lvl1pPr>
              <a:defRPr>
                <a:solidFill>
                  <a:schemeClr val="tx1"/>
                </a:solidFill>
              </a:defRPr>
            </a:lvl1pPr>
          </a:lstStyle>
          <a:p>
            <a:fld id="{7025F1FA-2B7C-4458-B291-3FD1CA41C343}" type="slidenum">
              <a:rPr lang="en-GB" smtClean="0"/>
              <a:pPr/>
              <a:t>‹#›</a:t>
            </a:fld>
            <a:endParaRPr lang="en-GB"/>
          </a:p>
        </p:txBody>
      </p:sp>
      <p:cxnSp>
        <p:nvCxnSpPr>
          <p:cNvPr id="7" name="Connector: Elbow 6">
            <a:extLst>
              <a:ext uri="{FF2B5EF4-FFF2-40B4-BE49-F238E27FC236}">
                <a16:creationId xmlns:a16="http://schemas.microsoft.com/office/drawing/2014/main" id="{68887605-7907-4043-89F6-7C9153F64782}"/>
              </a:ext>
            </a:extLst>
          </p:cNvPr>
          <p:cNvCxnSpPr>
            <a:cxnSpLocks/>
          </p:cNvCxnSpPr>
          <p:nvPr userDrawn="1"/>
        </p:nvCxnSpPr>
        <p:spPr>
          <a:xfrm rot="10800000">
            <a:off x="11667346" y="276636"/>
            <a:ext cx="252000" cy="252000"/>
          </a:xfrm>
          <a:prstGeom prst="bentConnector3">
            <a:avLst>
              <a:gd name="adj1" fmla="val 98846"/>
            </a:avLst>
          </a:prstGeom>
          <a:ln>
            <a:solidFill>
              <a:srgbClr val="AFB9B6"/>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919D2BC-3493-0544-9024-6061DF04B839}"/>
              </a:ext>
            </a:extLst>
          </p:cNvPr>
          <p:cNvSpPr/>
          <p:nvPr userDrawn="1"/>
        </p:nvSpPr>
        <p:spPr>
          <a:xfrm>
            <a:off x="266701" y="275589"/>
            <a:ext cx="11652647" cy="6306187"/>
          </a:xfrm>
          <a:prstGeom prst="rect">
            <a:avLst/>
          </a:prstGeom>
          <a:noFill/>
          <a:ln w="19050">
            <a:solidFill>
              <a:srgbClr val="AFB9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Tree>
    <p:extLst>
      <p:ext uri="{BB962C8B-B14F-4D97-AF65-F5344CB8AC3E}">
        <p14:creationId xmlns:p14="http://schemas.microsoft.com/office/powerpoint/2010/main" val="273010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no bor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347EE-F690-4F90-89BE-416B476D749D}"/>
              </a:ext>
            </a:extLst>
          </p:cNvPr>
          <p:cNvSpPr>
            <a:spLocks noGrp="1"/>
          </p:cNvSpPr>
          <p:nvPr>
            <p:ph type="title"/>
          </p:nvPr>
        </p:nvSpPr>
        <p:spPr/>
        <p:txBody>
          <a:bodyPr/>
          <a:lstStyle>
            <a:lvl1pPr>
              <a:defRPr>
                <a:solidFill>
                  <a:schemeClr val="tx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2222C8F-3A1F-4370-9C03-18B7D95C8C27}"/>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03D7596C-00CF-4765-91B6-333FDD07C998}"/>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A1B94D34-0F5B-494D-B15E-D436BDF0DF4A}"/>
              </a:ext>
            </a:extLst>
          </p:cNvPr>
          <p:cNvSpPr>
            <a:spLocks noGrp="1"/>
          </p:cNvSpPr>
          <p:nvPr>
            <p:ph type="sldNum" sz="quarter" idx="12"/>
          </p:nvPr>
        </p:nvSpPr>
        <p:spPr/>
        <p:txBody>
          <a:bodyPr/>
          <a:lstStyle>
            <a:lvl1pPr>
              <a:defRPr>
                <a:solidFill>
                  <a:schemeClr val="tx1"/>
                </a:solidFill>
              </a:defRPr>
            </a:lvl1pPr>
          </a:lstStyle>
          <a:p>
            <a:fld id="{7025F1FA-2B7C-4458-B291-3FD1CA41C343}" type="slidenum">
              <a:rPr lang="en-GB" smtClean="0"/>
              <a:pPr/>
              <a:t>‹#›</a:t>
            </a:fld>
            <a:endParaRPr lang="en-GB"/>
          </a:p>
        </p:txBody>
      </p:sp>
      <p:cxnSp>
        <p:nvCxnSpPr>
          <p:cNvPr id="7" name="Connector: Elbow 6">
            <a:extLst>
              <a:ext uri="{FF2B5EF4-FFF2-40B4-BE49-F238E27FC236}">
                <a16:creationId xmlns:a16="http://schemas.microsoft.com/office/drawing/2014/main" id="{68887605-7907-4043-89F6-7C9153F64782}"/>
              </a:ext>
            </a:extLst>
          </p:cNvPr>
          <p:cNvCxnSpPr>
            <a:cxnSpLocks/>
          </p:cNvCxnSpPr>
          <p:nvPr userDrawn="1"/>
        </p:nvCxnSpPr>
        <p:spPr>
          <a:xfrm rot="10800000">
            <a:off x="11667346" y="276636"/>
            <a:ext cx="252000" cy="252000"/>
          </a:xfrm>
          <a:prstGeom prst="bentConnector3">
            <a:avLst>
              <a:gd name="adj1" fmla="val 98846"/>
            </a:avLst>
          </a:prstGeom>
          <a:ln>
            <a:solidFill>
              <a:srgbClr val="AFB9B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73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0B72D6-9294-43CA-845B-5D044918771C}"/>
              </a:ext>
            </a:extLst>
          </p:cNvPr>
          <p:cNvSpPr>
            <a:spLocks noGrp="1"/>
          </p:cNvSpPr>
          <p:nvPr>
            <p:ph type="title"/>
          </p:nvPr>
        </p:nvSpPr>
        <p:spPr>
          <a:xfrm>
            <a:off x="923925" y="789346"/>
            <a:ext cx="10296526" cy="901342"/>
          </a:xfrm>
          <a:prstGeom prst="rect">
            <a:avLst/>
          </a:prstGeom>
        </p:spPr>
        <p:txBody>
          <a:bodyPr vert="horz" lIns="0" tIns="0" rIns="0" bIns="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570D2C-BCB2-41B3-B9CF-8A8F91330421}"/>
              </a:ext>
            </a:extLst>
          </p:cNvPr>
          <p:cNvSpPr>
            <a:spLocks noGrp="1"/>
          </p:cNvSpPr>
          <p:nvPr>
            <p:ph type="body" idx="1"/>
          </p:nvPr>
        </p:nvSpPr>
        <p:spPr>
          <a:xfrm>
            <a:off x="923925" y="1690690"/>
            <a:ext cx="10296526" cy="471963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274F02B2-EFD0-401C-9545-394D48F9CDC9}"/>
              </a:ext>
            </a:extLst>
          </p:cNvPr>
          <p:cNvSpPr>
            <a:spLocks noGrp="1"/>
          </p:cNvSpPr>
          <p:nvPr>
            <p:ph type="ftr" sz="quarter" idx="3"/>
          </p:nvPr>
        </p:nvSpPr>
        <p:spPr>
          <a:xfrm>
            <a:off x="9674220" y="309718"/>
            <a:ext cx="1905554" cy="176851"/>
          </a:xfrm>
          <a:prstGeom prst="rect">
            <a:avLst/>
          </a:prstGeom>
        </p:spPr>
        <p:txBody>
          <a:bodyPr vert="horz" lIns="0" tIns="0" rIns="0" bIns="0" rtlCol="0" anchor="ctr"/>
          <a:lstStyle>
            <a:lvl1pPr algn="r">
              <a:defRPr sz="800" spc="80" baseline="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BB04290B-0109-4A4A-98B6-6C75DBEA9234}"/>
              </a:ext>
            </a:extLst>
          </p:cNvPr>
          <p:cNvSpPr>
            <a:spLocks noGrp="1"/>
          </p:cNvSpPr>
          <p:nvPr>
            <p:ph type="sldNum" sz="quarter" idx="4"/>
          </p:nvPr>
        </p:nvSpPr>
        <p:spPr>
          <a:xfrm>
            <a:off x="11605419" y="309718"/>
            <a:ext cx="378619" cy="176851"/>
          </a:xfrm>
          <a:prstGeom prst="rect">
            <a:avLst/>
          </a:prstGeom>
        </p:spPr>
        <p:txBody>
          <a:bodyPr vert="horz" lIns="0" tIns="0" rIns="0" bIns="0" rtlCol="0" anchor="ctr"/>
          <a:lstStyle>
            <a:lvl1pPr algn="ctr">
              <a:defRPr sz="800" b="1">
                <a:solidFill>
                  <a:schemeClr val="tx1"/>
                </a:solidFill>
              </a:defRPr>
            </a:lvl1pPr>
          </a:lstStyle>
          <a:p>
            <a:fld id="{7025F1FA-2B7C-4458-B291-3FD1CA41C343}" type="slidenum">
              <a:rPr lang="en-GB" smtClean="0"/>
              <a:pPr/>
              <a:t>‹#›</a:t>
            </a:fld>
            <a:endParaRPr lang="en-GB"/>
          </a:p>
        </p:txBody>
      </p:sp>
      <p:cxnSp>
        <p:nvCxnSpPr>
          <p:cNvPr id="10" name="Connector: Elbow 9">
            <a:extLst>
              <a:ext uri="{FF2B5EF4-FFF2-40B4-BE49-F238E27FC236}">
                <a16:creationId xmlns:a16="http://schemas.microsoft.com/office/drawing/2014/main" id="{273580AB-9895-4E25-93FE-3BC6315CCA0A}"/>
              </a:ext>
            </a:extLst>
          </p:cNvPr>
          <p:cNvCxnSpPr>
            <a:cxnSpLocks/>
          </p:cNvCxnSpPr>
          <p:nvPr userDrawn="1"/>
        </p:nvCxnSpPr>
        <p:spPr>
          <a:xfrm rot="10800000">
            <a:off x="11667346" y="276636"/>
            <a:ext cx="252000" cy="252000"/>
          </a:xfrm>
          <a:prstGeom prst="bentConnector3">
            <a:avLst>
              <a:gd name="adj1" fmla="val 98846"/>
            </a:avLst>
          </a:prstGeom>
          <a:ln>
            <a:solidFill>
              <a:srgbClr val="AFB9B6"/>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28B1C0-6742-4906-B1A5-E2B47BD43AC0}"/>
              </a:ext>
            </a:extLst>
          </p:cNvPr>
          <p:cNvSpPr/>
          <p:nvPr userDrawn="1"/>
        </p:nvSpPr>
        <p:spPr>
          <a:xfrm>
            <a:off x="266701" y="275589"/>
            <a:ext cx="11652647" cy="6306187"/>
          </a:xfrm>
          <a:prstGeom prst="rect">
            <a:avLst/>
          </a:prstGeom>
          <a:noFill/>
          <a:ln w="19050">
            <a:solidFill>
              <a:srgbClr val="AFB9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Tree>
    <p:extLst>
      <p:ext uri="{BB962C8B-B14F-4D97-AF65-F5344CB8AC3E}">
        <p14:creationId xmlns:p14="http://schemas.microsoft.com/office/powerpoint/2010/main" val="3040753000"/>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1" r:id="rId3"/>
    <p:sldLayoutId id="2147483660" r:id="rId4"/>
    <p:sldLayoutId id="2147483665" r:id="rId5"/>
    <p:sldLayoutId id="2147483650" r:id="rId6"/>
    <p:sldLayoutId id="2147483652" r:id="rId7"/>
    <p:sldLayoutId id="2147483666" r:id="rId8"/>
    <p:sldLayoutId id="2147483669" r:id="rId9"/>
    <p:sldLayoutId id="2147483658" r:id="rId10"/>
    <p:sldLayoutId id="2147483663" r:id="rId11"/>
    <p:sldLayoutId id="214748365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23"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180979" indent="-180979" algn="l" defTabSz="914423" rtl="0" eaLnBrk="1" latinLnBrk="0" hangingPunct="1">
        <a:lnSpc>
          <a:spcPct val="90000"/>
        </a:lnSpc>
        <a:spcBef>
          <a:spcPts val="1001"/>
        </a:spcBef>
        <a:buFont typeface="Arial" panose="020B0604020202020204" pitchFamily="34" charset="0"/>
        <a:buChar char="&gt;"/>
        <a:defRPr sz="1801" kern="1200">
          <a:solidFill>
            <a:schemeClr val="tx1"/>
          </a:solidFill>
          <a:latin typeface="+mn-lt"/>
          <a:ea typeface="+mn-ea"/>
          <a:cs typeface="+mn-cs"/>
        </a:defRPr>
      </a:lvl1pPr>
      <a:lvl2pPr marL="180979" indent="-180979" algn="l" defTabSz="914423" rtl="0" eaLnBrk="1" latinLnBrk="0" hangingPunct="1">
        <a:lnSpc>
          <a:spcPct val="90000"/>
        </a:lnSpc>
        <a:spcBef>
          <a:spcPts val="500"/>
        </a:spcBef>
        <a:buFont typeface="Arial" panose="020B0604020202020204" pitchFamily="34" charset="0"/>
        <a:buChar char="&gt;"/>
        <a:defRPr sz="1600" kern="1200">
          <a:solidFill>
            <a:schemeClr val="tx1"/>
          </a:solidFill>
          <a:latin typeface="+mn-lt"/>
          <a:ea typeface="+mn-ea"/>
          <a:cs typeface="+mn-cs"/>
        </a:defRPr>
      </a:lvl2pPr>
      <a:lvl3pPr marL="180979" indent="-180979" algn="l" defTabSz="914423" rtl="0" eaLnBrk="1" latinLnBrk="0" hangingPunct="1">
        <a:lnSpc>
          <a:spcPct val="90000"/>
        </a:lnSpc>
        <a:spcBef>
          <a:spcPts val="500"/>
        </a:spcBef>
        <a:buFont typeface="Arial" panose="020B0604020202020204" pitchFamily="34" charset="0"/>
        <a:buChar char="&gt;"/>
        <a:defRPr sz="1401" kern="1200">
          <a:solidFill>
            <a:schemeClr val="tx1"/>
          </a:solidFill>
          <a:latin typeface="+mn-lt"/>
          <a:ea typeface="+mn-ea"/>
          <a:cs typeface="+mn-cs"/>
        </a:defRPr>
      </a:lvl3pPr>
      <a:lvl4pPr marL="180979" indent="-180979" algn="l" defTabSz="914423" rtl="0" eaLnBrk="1" latinLnBrk="0" hangingPunct="1">
        <a:lnSpc>
          <a:spcPct val="90000"/>
        </a:lnSpc>
        <a:spcBef>
          <a:spcPts val="500"/>
        </a:spcBef>
        <a:buFont typeface="Arial" panose="020B0604020202020204" pitchFamily="34" charset="0"/>
        <a:buChar char="&gt;"/>
        <a:defRPr sz="1200" kern="1200">
          <a:solidFill>
            <a:schemeClr val="tx1"/>
          </a:solidFill>
          <a:latin typeface="+mn-lt"/>
          <a:ea typeface="+mn-ea"/>
          <a:cs typeface="+mn-cs"/>
        </a:defRPr>
      </a:lvl4pPr>
      <a:lvl5pPr marL="180979" indent="-180979" algn="l" defTabSz="914423" rtl="0" eaLnBrk="1" latinLnBrk="0" hangingPunct="1">
        <a:lnSpc>
          <a:spcPct val="90000"/>
        </a:lnSpc>
        <a:spcBef>
          <a:spcPts val="500"/>
        </a:spcBef>
        <a:buFont typeface="Arial" panose="020B0604020202020204" pitchFamily="34" charset="0"/>
        <a:buChar char="&gt;"/>
        <a:defRPr sz="1200"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joseph.crolla@greatermanchester-ca.gov.uk" TargetMode="Externa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2A9871-BEBD-4E50-B37C-0173D798D313}"/>
              </a:ext>
            </a:extLst>
          </p:cNvPr>
          <p:cNvSpPr>
            <a:spLocks noGrp="1"/>
          </p:cNvSpPr>
          <p:nvPr>
            <p:ph type="title"/>
          </p:nvPr>
        </p:nvSpPr>
        <p:spPr>
          <a:xfrm>
            <a:off x="455612" y="2023278"/>
            <a:ext cx="10296526" cy="901342"/>
          </a:xfrm>
        </p:spPr>
        <p:txBody>
          <a:bodyPr>
            <a:normAutofit fontScale="90000"/>
          </a:bodyPr>
          <a:lstStyle/>
          <a:p>
            <a:r>
              <a:rPr lang="en-GB" dirty="0">
                <a:latin typeface="Colfax Regular" panose="020B0304000000010002" pitchFamily="34" charset="0"/>
              </a:rPr>
              <a:t>Industry Labour Market and Skills Intelligence Report – Executive Summary</a:t>
            </a:r>
          </a:p>
        </p:txBody>
      </p:sp>
      <p:sp>
        <p:nvSpPr>
          <p:cNvPr id="4" name="Text Placeholder 3">
            <a:extLst>
              <a:ext uri="{FF2B5EF4-FFF2-40B4-BE49-F238E27FC236}">
                <a16:creationId xmlns:a16="http://schemas.microsoft.com/office/drawing/2014/main" id="{4DD55F98-638B-458E-A8F1-1A4215328FF5}"/>
              </a:ext>
            </a:extLst>
          </p:cNvPr>
          <p:cNvSpPr>
            <a:spLocks noGrp="1"/>
          </p:cNvSpPr>
          <p:nvPr>
            <p:ph type="body" sz="quarter" idx="13"/>
          </p:nvPr>
        </p:nvSpPr>
        <p:spPr>
          <a:xfrm>
            <a:off x="3001820" y="2924620"/>
            <a:ext cx="7857770" cy="1417638"/>
          </a:xfrm>
        </p:spPr>
        <p:txBody>
          <a:bodyPr>
            <a:normAutofit/>
          </a:bodyPr>
          <a:lstStyle/>
          <a:p>
            <a:endParaRPr lang="en-GB" dirty="0">
              <a:latin typeface="Colfax Regular" panose="020B0304000000010002" pitchFamily="34" charset="0"/>
            </a:endParaRPr>
          </a:p>
          <a:p>
            <a:r>
              <a:rPr lang="en-GB" dirty="0">
                <a:latin typeface="Colfax Regular" panose="020B0304000000010002" pitchFamily="34" charset="0"/>
              </a:rPr>
              <a:t>Health and Social Care (Version 1)</a:t>
            </a:r>
          </a:p>
          <a:p>
            <a:r>
              <a:rPr lang="en-GB">
                <a:latin typeface="Colfax Regular" panose="020B0304000000010002" pitchFamily="34" charset="0"/>
              </a:rPr>
              <a:t>July </a:t>
            </a:r>
            <a:r>
              <a:rPr lang="en-GB" dirty="0">
                <a:latin typeface="Colfax Regular" panose="020B0304000000010002" pitchFamily="34" charset="0"/>
              </a:rPr>
              <a:t>2021</a:t>
            </a:r>
            <a:br>
              <a:rPr lang="en-GB" sz="1000" spc="75" dirty="0">
                <a:effectLst/>
                <a:latin typeface="Arial" panose="020B0604020202020204" pitchFamily="34" charset="0"/>
                <a:ea typeface="Times New Roman" panose="02020603050405020304" pitchFamily="18" charset="0"/>
                <a:cs typeface="Times New Roman" panose="02020603050405020304" pitchFamily="18" charset="0"/>
              </a:rPr>
            </a:br>
            <a:endParaRPr lang="en-GB" dirty="0"/>
          </a:p>
        </p:txBody>
      </p:sp>
      <p:pic>
        <p:nvPicPr>
          <p:cNvPr id="6" name="Picture 5">
            <a:extLst>
              <a:ext uri="{FF2B5EF4-FFF2-40B4-BE49-F238E27FC236}">
                <a16:creationId xmlns:a16="http://schemas.microsoft.com/office/drawing/2014/main" id="{023C0A24-DC1C-4CBB-B4DC-A7033FE1703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001819" y="398143"/>
            <a:ext cx="2466110" cy="552377"/>
          </a:xfrm>
          <a:prstGeom prst="rect">
            <a:avLst/>
          </a:prstGeom>
        </p:spPr>
      </p:pic>
      <p:pic>
        <p:nvPicPr>
          <p:cNvPr id="5" name="Picture 4">
            <a:extLst>
              <a:ext uri="{FF2B5EF4-FFF2-40B4-BE49-F238E27FC236}">
                <a16:creationId xmlns:a16="http://schemas.microsoft.com/office/drawing/2014/main" id="{02FAE2D6-5264-4633-9083-060E356ECE2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12558" y="337799"/>
            <a:ext cx="3018522" cy="673064"/>
          </a:xfrm>
          <a:prstGeom prst="rect">
            <a:avLst/>
          </a:prstGeom>
          <a:noFill/>
          <a:ln>
            <a:noFill/>
          </a:ln>
        </p:spPr>
      </p:pic>
      <p:pic>
        <p:nvPicPr>
          <p:cNvPr id="2" name="Picture 1">
            <a:extLst>
              <a:ext uri="{FF2B5EF4-FFF2-40B4-BE49-F238E27FC236}">
                <a16:creationId xmlns:a16="http://schemas.microsoft.com/office/drawing/2014/main" id="{3B8C9F65-70C6-4082-B301-5EF80CFA172A}"/>
              </a:ext>
            </a:extLst>
          </p:cNvPr>
          <p:cNvPicPr>
            <a:picLocks noChangeAspect="1"/>
          </p:cNvPicPr>
          <p:nvPr/>
        </p:nvPicPr>
        <p:blipFill>
          <a:blip r:embed="rId4"/>
          <a:stretch>
            <a:fillRect/>
          </a:stretch>
        </p:blipFill>
        <p:spPr>
          <a:xfrm>
            <a:off x="110067" y="83781"/>
            <a:ext cx="2339340" cy="1181100"/>
          </a:xfrm>
          <a:prstGeom prst="rect">
            <a:avLst/>
          </a:prstGeom>
        </p:spPr>
      </p:pic>
      <p:pic>
        <p:nvPicPr>
          <p:cNvPr id="1026" name="Picture 2">
            <a:extLst>
              <a:ext uri="{FF2B5EF4-FFF2-40B4-BE49-F238E27FC236}">
                <a16:creationId xmlns:a16="http://schemas.microsoft.com/office/drawing/2014/main" id="{75EC153F-AABA-4651-824E-260F32CABC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218" y="337799"/>
            <a:ext cx="2176189" cy="674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90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6DCC18-F29D-428E-8625-7E21AD994F57}"/>
              </a:ext>
            </a:extLst>
          </p:cNvPr>
          <p:cNvSpPr>
            <a:spLocks noGrp="1"/>
          </p:cNvSpPr>
          <p:nvPr>
            <p:ph idx="13"/>
          </p:nvPr>
        </p:nvSpPr>
        <p:spPr>
          <a:xfrm>
            <a:off x="543691" y="566949"/>
            <a:ext cx="10897027" cy="5574474"/>
          </a:xfrm>
        </p:spPr>
        <p:txBody>
          <a:bodyPr>
            <a:noAutofit/>
          </a:bodyPr>
          <a:lstStyle/>
          <a:p>
            <a:pPr marL="0" indent="0">
              <a:buNone/>
            </a:pPr>
            <a:r>
              <a:rPr lang="en-US" sz="1600" i="1" dirty="0">
                <a:effectLst/>
                <a:latin typeface="Colfax Regular" panose="020B0304000000010002" pitchFamily="34" charset="0"/>
                <a:ea typeface="Times New Roman" panose="02020603050405020304" pitchFamily="18" charset="0"/>
                <a:cs typeface="Times New Roman" panose="02020603050405020304" pitchFamily="18" charset="0"/>
              </a:rPr>
              <a:t>	</a:t>
            </a:r>
          </a:p>
          <a:p>
            <a:pPr marL="0" indent="0">
              <a:lnSpc>
                <a:spcPct val="150000"/>
              </a:lnSpc>
              <a:buNone/>
            </a:pPr>
            <a:r>
              <a:rPr lang="en-US" sz="1400" dirty="0">
                <a:effectLst/>
                <a:ea typeface="Times New Roman" panose="02020603050405020304" pitchFamily="18" charset="0"/>
                <a:cs typeface="Times New Roman" panose="02020603050405020304" pitchFamily="18" charset="0"/>
              </a:rPr>
              <a:t>Future reports will include deeper research and intelligence gathering on other areas of the health and social care sector:</a:t>
            </a:r>
            <a:endParaRPr lang="en-GB" sz="1400" dirty="0">
              <a:effectLst/>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US" sz="1400" b="1" dirty="0">
                <a:ea typeface="Times New Roman" panose="02020603050405020304" pitchFamily="18" charset="0"/>
                <a:cs typeface="Times New Roman" panose="02020603050405020304" pitchFamily="18" charset="0"/>
              </a:rPr>
              <a:t>Health innovation</a:t>
            </a:r>
            <a:r>
              <a:rPr lang="en-US" sz="1400" dirty="0">
                <a:effectLst/>
                <a:ea typeface="Times New Roman" panose="02020603050405020304" pitchFamily="18" charset="0"/>
                <a:cs typeface="Times New Roman" panose="02020603050405020304" pitchFamily="18" charset="0"/>
              </a:rPr>
              <a:t> – Innovation can be a powerful tool for improving the health and social care that people receive but evidence suggests that we are not taking full advantage. How can we use new ideas and technologies to improve patient care and develop a more efficient way of working? </a:t>
            </a:r>
          </a:p>
          <a:p>
            <a:pPr marL="342900" lvl="0" indent="-342900" algn="just">
              <a:lnSpc>
                <a:spcPct val="150000"/>
              </a:lnSpc>
              <a:buFont typeface="Symbol" panose="05050102010706020507" pitchFamily="18" charset="2"/>
              <a:buChar char=""/>
            </a:pPr>
            <a:r>
              <a:rPr lang="en-US" sz="1400" b="1" dirty="0">
                <a:effectLst/>
                <a:ea typeface="Times New Roman" panose="02020603050405020304" pitchFamily="18" charset="0"/>
                <a:cs typeface="Times New Roman" panose="02020603050405020304" pitchFamily="18" charset="0"/>
              </a:rPr>
              <a:t>Digital Transformation </a:t>
            </a:r>
            <a:r>
              <a:rPr lang="en-US" sz="1400" dirty="0">
                <a:effectLst/>
                <a:ea typeface="Times New Roman" panose="02020603050405020304" pitchFamily="18" charset="0"/>
                <a:cs typeface="Times New Roman" panose="02020603050405020304" pitchFamily="18" charset="0"/>
              </a:rPr>
              <a:t>– </a:t>
            </a:r>
            <a:r>
              <a:rPr lang="en-GB" sz="1400" b="0" i="0" dirty="0">
                <a:effectLst/>
              </a:rPr>
              <a:t>Digital transformation strategies have enormous potential to create a more efficient, better connected health and social care system, but without the right technologies, skill sets, or support systems in place, their impact is likely to be limited at best. </a:t>
            </a:r>
            <a:r>
              <a:rPr lang="en-US" sz="1400" dirty="0">
                <a:effectLst/>
                <a:ea typeface="Times New Roman" panose="02020603050405020304" pitchFamily="18" charset="0"/>
                <a:cs typeface="Times New Roman" panose="02020603050405020304" pitchFamily="18" charset="0"/>
              </a:rPr>
              <a:t>Covid-19 has seen new ways of working implemented but a future reports should looks at long term ways opportunities and skill needs for the sector.</a:t>
            </a:r>
          </a:p>
          <a:p>
            <a:pPr marL="342900" lvl="0" indent="-342900" algn="just">
              <a:lnSpc>
                <a:spcPct val="150000"/>
              </a:lnSpc>
              <a:buFont typeface="Symbol" panose="05050102010706020507" pitchFamily="18" charset="2"/>
              <a:buChar char=""/>
            </a:pPr>
            <a:r>
              <a:rPr lang="en-US" sz="1400" b="1" dirty="0">
                <a:effectLst/>
                <a:ea typeface="Times New Roman" panose="02020603050405020304" pitchFamily="18" charset="0"/>
                <a:cs typeface="Times New Roman" panose="02020603050405020304" pitchFamily="18" charset="0"/>
              </a:rPr>
              <a:t>Brexit / diverse recruitment </a:t>
            </a:r>
            <a:r>
              <a:rPr lang="en-US" sz="1400" dirty="0">
                <a:effectLst/>
                <a:ea typeface="Times New Roman" panose="02020603050405020304" pitchFamily="18" charset="0"/>
                <a:cs typeface="Times New Roman" panose="02020603050405020304" pitchFamily="18" charset="0"/>
              </a:rPr>
              <a:t>– Further medium- and long-term analysis of the impact of Brexit on the labour market, and impact on existing staffing challenges. Also analysis of different recruitment strategies and looking at how employers can diversify their workforce</a:t>
            </a:r>
            <a:endParaRPr lang="en-GB" sz="1400" dirty="0">
              <a:effectLst/>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endParaRPr lang="en-GB" sz="1400" b="1" dirty="0">
              <a:effectLst/>
              <a:latin typeface="Colfax Regular" panose="020B0304000000010002" pitchFamily="34"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GB" sz="1600" dirty="0">
              <a:effectLst/>
              <a:latin typeface="Colfax Regular" panose="020B0304000000010002" pitchFamily="34" charset="0"/>
              <a:ea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351B4AC9-247F-4A85-A10B-139AEE4F953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025F1FA-2B7C-4458-B291-3FD1CA41C343}" type="slidenum">
              <a:rPr kumimoji="0" lang="en-GB" sz="8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a:ea typeface="+mn-ea"/>
              <a:cs typeface="+mn-cs"/>
            </a:endParaRPr>
          </a:p>
        </p:txBody>
      </p:sp>
      <p:pic>
        <p:nvPicPr>
          <p:cNvPr id="5" name="Picture 4" descr="A picture containing person providing social care support&#10;&#10;Description automatically generated">
            <a:extLst>
              <a:ext uri="{FF2B5EF4-FFF2-40B4-BE49-F238E27FC236}">
                <a16:creationId xmlns:a16="http://schemas.microsoft.com/office/drawing/2014/main" id="{D8DC0489-A7CF-4669-A718-54EA62BF5AC5}"/>
              </a:ext>
            </a:extLst>
          </p:cNvPr>
          <p:cNvPicPr>
            <a:picLocks noChangeAspect="1"/>
          </p:cNvPicPr>
          <p:nvPr/>
        </p:nvPicPr>
        <p:blipFill>
          <a:blip r:embed="rId2"/>
          <a:stretch>
            <a:fillRect/>
          </a:stretch>
        </p:blipFill>
        <p:spPr>
          <a:xfrm>
            <a:off x="4627641" y="4714969"/>
            <a:ext cx="2729126" cy="1767060"/>
          </a:xfrm>
          <a:prstGeom prst="rect">
            <a:avLst/>
          </a:prstGeom>
        </p:spPr>
      </p:pic>
    </p:spTree>
    <p:extLst>
      <p:ext uri="{BB962C8B-B14F-4D97-AF65-F5344CB8AC3E}">
        <p14:creationId xmlns:p14="http://schemas.microsoft.com/office/powerpoint/2010/main" val="401351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6DCC18-F29D-428E-8625-7E21AD994F57}"/>
              </a:ext>
            </a:extLst>
          </p:cNvPr>
          <p:cNvSpPr>
            <a:spLocks noGrp="1"/>
          </p:cNvSpPr>
          <p:nvPr>
            <p:ph idx="13"/>
          </p:nvPr>
        </p:nvSpPr>
        <p:spPr>
          <a:xfrm>
            <a:off x="595062" y="762158"/>
            <a:ext cx="10897027" cy="5574474"/>
          </a:xfrm>
        </p:spPr>
        <p:txBody>
          <a:bodyPr>
            <a:noAutofit/>
          </a:bodyPr>
          <a:lstStyle/>
          <a:p>
            <a:pPr marL="0" indent="0" algn="ctr">
              <a:lnSpc>
                <a:spcPct val="107000"/>
              </a:lnSpc>
              <a:spcAft>
                <a:spcPts val="800"/>
              </a:spcAft>
              <a:buNone/>
            </a:pPr>
            <a:endParaRPr lang="en-GB" sz="2400" dirty="0">
              <a:effectLst/>
              <a:latin typeface="Colfax Regular" panose="020B0304000000010002" pitchFamily="34" charset="0"/>
              <a:ea typeface="Times New Roman" panose="02020603050405020304" pitchFamily="18" charset="0"/>
              <a:cs typeface="Times New Roman" panose="02020603050405020304" pitchFamily="18" charset="0"/>
            </a:endParaRPr>
          </a:p>
          <a:p>
            <a:pPr marL="0" indent="0" algn="ctr">
              <a:lnSpc>
                <a:spcPct val="107000"/>
              </a:lnSpc>
              <a:spcAft>
                <a:spcPts val="800"/>
              </a:spcAft>
              <a:buNone/>
            </a:pPr>
            <a:endParaRPr lang="en-GB" sz="2400" dirty="0">
              <a:latin typeface="Colfax Regular" panose="020B0304000000010002" pitchFamily="34" charset="0"/>
              <a:ea typeface="Times New Roman" panose="02020603050405020304" pitchFamily="18" charset="0"/>
              <a:cs typeface="Times New Roman" panose="02020603050405020304" pitchFamily="18" charset="0"/>
            </a:endParaRPr>
          </a:p>
          <a:p>
            <a:pPr marL="0" indent="0" algn="ctr">
              <a:lnSpc>
                <a:spcPct val="107000"/>
              </a:lnSpc>
              <a:spcAft>
                <a:spcPts val="800"/>
              </a:spcAft>
              <a:buNone/>
            </a:pPr>
            <a:r>
              <a:rPr lang="en-GB" sz="2400" dirty="0">
                <a:effectLst/>
                <a:ea typeface="Times New Roman" panose="02020603050405020304" pitchFamily="18" charset="0"/>
                <a:cs typeface="Times New Roman" panose="02020603050405020304" pitchFamily="18" charset="0"/>
              </a:rPr>
              <a:t>For more information please contact: </a:t>
            </a:r>
          </a:p>
          <a:p>
            <a:pPr marL="0" indent="0" algn="ctr">
              <a:lnSpc>
                <a:spcPct val="107000"/>
              </a:lnSpc>
              <a:spcAft>
                <a:spcPts val="800"/>
              </a:spcAft>
              <a:buNone/>
            </a:pPr>
            <a:r>
              <a:rPr lang="en-GB" sz="2400" dirty="0">
                <a:effectLst/>
                <a:ea typeface="Times New Roman" panose="02020603050405020304" pitchFamily="18" charset="0"/>
                <a:cs typeface="Times New Roman" panose="02020603050405020304" pitchFamily="18" charset="0"/>
                <a:hlinkClick r:id="rId2"/>
              </a:rPr>
              <a:t>Philip.pennill@greater</a:t>
            </a:r>
            <a:r>
              <a:rPr lang="en-GB" sz="2400" dirty="0">
                <a:ea typeface="Times New Roman" panose="02020603050405020304" pitchFamily="18" charset="0"/>
                <a:cs typeface="Times New Roman" panose="02020603050405020304" pitchFamily="18" charset="0"/>
                <a:hlinkClick r:id="rId2"/>
              </a:rPr>
              <a:t>manchester-ca.gov.uk</a:t>
            </a:r>
            <a:r>
              <a:rPr lang="en-GB" sz="2400" dirty="0">
                <a:ea typeface="Times New Roman" panose="02020603050405020304" pitchFamily="18" charset="0"/>
                <a:cs typeface="Times New Roman" panose="02020603050405020304" pitchFamily="18" charset="0"/>
              </a:rPr>
              <a:t> </a:t>
            </a:r>
            <a:endParaRPr lang="en-GB" sz="2400" dirty="0">
              <a:effectLst/>
              <a:ea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351B4AC9-247F-4A85-A10B-139AEE4F953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025F1FA-2B7C-4458-B291-3FD1CA41C343}" type="slidenum">
              <a:rPr kumimoji="0" lang="en-GB" sz="8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a:ea typeface="+mn-ea"/>
              <a:cs typeface="+mn-cs"/>
            </a:endParaRPr>
          </a:p>
        </p:txBody>
      </p:sp>
      <p:pic>
        <p:nvPicPr>
          <p:cNvPr id="4" name="Picture 3">
            <a:extLst>
              <a:ext uri="{FF2B5EF4-FFF2-40B4-BE49-F238E27FC236}">
                <a16:creationId xmlns:a16="http://schemas.microsoft.com/office/drawing/2014/main" id="{34CC2C23-2182-442B-B147-E8502FC081C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19947" y="5758362"/>
            <a:ext cx="3018522" cy="673064"/>
          </a:xfrm>
          <a:prstGeom prst="rect">
            <a:avLst/>
          </a:prstGeom>
          <a:noFill/>
          <a:ln>
            <a:noFill/>
          </a:ln>
        </p:spPr>
      </p:pic>
      <p:pic>
        <p:nvPicPr>
          <p:cNvPr id="5" name="Picture 2">
            <a:extLst>
              <a:ext uri="{FF2B5EF4-FFF2-40B4-BE49-F238E27FC236}">
                <a16:creationId xmlns:a16="http://schemas.microsoft.com/office/drawing/2014/main" id="{3E7073B5-2D84-4ECA-9476-32E1249498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607" y="5758362"/>
            <a:ext cx="2176189" cy="674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56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D0D77F-1DBD-4FD8-A299-6CF839702D51}"/>
              </a:ext>
            </a:extLst>
          </p:cNvPr>
          <p:cNvSpPr>
            <a:spLocks noGrp="1"/>
          </p:cNvSpPr>
          <p:nvPr>
            <p:ph type="sldNum" sz="quarter" idx="12"/>
          </p:nvPr>
        </p:nvSpPr>
        <p:spPr/>
        <p:txBody>
          <a:bodyPr/>
          <a:lstStyle/>
          <a:p>
            <a:fld id="{7025F1FA-2B7C-4458-B291-3FD1CA41C343}" type="slidenum">
              <a:rPr lang="en-GB" smtClean="0"/>
              <a:pPr/>
              <a:t>2</a:t>
            </a:fld>
            <a:endParaRPr lang="en-GB" dirty="0"/>
          </a:p>
        </p:txBody>
      </p:sp>
      <p:sp>
        <p:nvSpPr>
          <p:cNvPr id="6" name="Content Placeholder 5">
            <a:extLst>
              <a:ext uri="{FF2B5EF4-FFF2-40B4-BE49-F238E27FC236}">
                <a16:creationId xmlns:a16="http://schemas.microsoft.com/office/drawing/2014/main" id="{2030D3E9-0ED5-4B81-87B1-4E41D0E576F4}"/>
              </a:ext>
            </a:extLst>
          </p:cNvPr>
          <p:cNvSpPr>
            <a:spLocks noGrp="1"/>
          </p:cNvSpPr>
          <p:nvPr>
            <p:ph idx="13"/>
          </p:nvPr>
        </p:nvSpPr>
        <p:spPr>
          <a:xfrm>
            <a:off x="595062" y="1109609"/>
            <a:ext cx="8086601" cy="4906333"/>
          </a:xfrm>
        </p:spPr>
        <p:txBody>
          <a:bodyPr>
            <a:noAutofit/>
          </a:bodyPr>
          <a:lstStyle/>
          <a:p>
            <a:pPr marL="0" lvl="0" indent="0">
              <a:lnSpc>
                <a:spcPct val="150000"/>
              </a:lnSpc>
              <a:spcBef>
                <a:spcPts val="0"/>
              </a:spcBef>
              <a:buNone/>
            </a:pPr>
            <a:r>
              <a:rPr lang="en-US" sz="14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The HSC sector is of huge importance and impacts on virtually everyone’s life as either an employer or service user. Around </a:t>
            </a:r>
            <a:r>
              <a:rPr lang="en-US" sz="1400" b="1"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177,000 people make up the GM NHS and Social Care workforce</a:t>
            </a:r>
            <a:r>
              <a:rPr lang="en-US" sz="14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 meaning the sector employs just under 13% of the GM </a:t>
            </a:r>
            <a:r>
              <a:rPr lang="en-US" sz="1400" dirty="0" err="1">
                <a:solidFill>
                  <a:srgbClr val="464646"/>
                </a:solidFill>
                <a:effectLst/>
                <a:latin typeface="Arial" panose="020B0604020202020204" pitchFamily="34" charset="0"/>
                <a:ea typeface="Calibri" panose="020F0502020204030204" pitchFamily="34" charset="0"/>
                <a:cs typeface="Times New Roman" panose="02020603050405020304" pitchFamily="18" charset="0"/>
              </a:rPr>
              <a:t>labour</a:t>
            </a:r>
            <a:r>
              <a:rPr lang="en-US" sz="14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 market. The workforce includes those working at large NHS trusts but also many at smaller </a:t>
            </a:r>
            <a:r>
              <a:rPr lang="en-US" sz="1400" dirty="0" err="1">
                <a:solidFill>
                  <a:srgbClr val="464646"/>
                </a:solidFill>
                <a:effectLst/>
                <a:latin typeface="Arial" panose="020B0604020202020204" pitchFamily="34" charset="0"/>
                <a:ea typeface="Calibri" panose="020F0502020204030204" pitchFamily="34" charset="0"/>
                <a:cs typeface="Times New Roman" panose="02020603050405020304" pitchFamily="18" charset="0"/>
              </a:rPr>
              <a:t>organisations</a:t>
            </a:r>
            <a:r>
              <a:rPr lang="en-US" sz="14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 Within GM, </a:t>
            </a:r>
            <a:r>
              <a:rPr lang="en-US" sz="1400" b="1"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hospitals are major employment</a:t>
            </a:r>
            <a:r>
              <a:rPr lang="en-US" sz="14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 sites accounting for just under 40% of all people working in the sector. </a:t>
            </a:r>
          </a:p>
          <a:p>
            <a:pPr marL="0" lvl="0" indent="0">
              <a:lnSpc>
                <a:spcPct val="150000"/>
              </a:lnSpc>
              <a:spcBef>
                <a:spcPts val="0"/>
              </a:spcBef>
              <a:buNone/>
            </a:pPr>
            <a:endParaRPr lang="en-GB" sz="1400" dirty="0">
              <a:solidFill>
                <a:srgbClr val="464646"/>
              </a:solidFill>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50000"/>
              </a:lnSpc>
              <a:spcBef>
                <a:spcPts val="0"/>
              </a:spcBef>
              <a:buNone/>
            </a:pPr>
            <a:r>
              <a:rPr lang="en-US" sz="14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An </a:t>
            </a:r>
            <a:r>
              <a:rPr lang="en-US" sz="1400" b="1"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ageing population</a:t>
            </a:r>
            <a:r>
              <a:rPr lang="en-US" sz="14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 means that there is likely to be increased demand on the sector. It is forecast that the GM health and social care sector will need to employ around 200,000 people by 2035. </a:t>
            </a:r>
          </a:p>
          <a:p>
            <a:pPr marL="0" lvl="0" indent="0">
              <a:lnSpc>
                <a:spcPct val="150000"/>
              </a:lnSpc>
              <a:spcBef>
                <a:spcPts val="0"/>
              </a:spcBef>
              <a:buNone/>
            </a:pPr>
            <a:endParaRPr lang="en-US" sz="14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50000"/>
              </a:lnSpc>
              <a:spcBef>
                <a:spcPts val="0"/>
              </a:spcBef>
              <a:buNone/>
            </a:pPr>
            <a:r>
              <a:rPr lang="en-GB" sz="1400" dirty="0">
                <a:solidFill>
                  <a:srgbClr val="464646"/>
                </a:solidFill>
                <a:effectLst/>
                <a:latin typeface="Arial" panose="020B0604020202020204" pitchFamily="34" charset="0"/>
                <a:ea typeface="Calibri" panose="020F0502020204030204" pitchFamily="34" charset="0"/>
              </a:rPr>
              <a:t>As GM’s population is ageing, more people have developed multiple long-term conditions and the focus of healthcare has shifted from curing illnesses to helping people live with chronic ill health. This means that the </a:t>
            </a:r>
            <a:r>
              <a:rPr lang="en-GB" sz="1400" b="1" dirty="0">
                <a:solidFill>
                  <a:srgbClr val="464646"/>
                </a:solidFill>
                <a:effectLst/>
                <a:latin typeface="Arial" panose="020B0604020202020204" pitchFamily="34" charset="0"/>
                <a:ea typeface="Calibri" panose="020F0502020204030204" pitchFamily="34" charset="0"/>
              </a:rPr>
              <a:t>skills needed by staff in the sector must adapt</a:t>
            </a:r>
            <a:r>
              <a:rPr lang="en-GB" sz="1400" dirty="0">
                <a:solidFill>
                  <a:srgbClr val="464646"/>
                </a:solidFill>
                <a:effectLst/>
                <a:latin typeface="Arial" panose="020B0604020202020204" pitchFamily="34" charset="0"/>
                <a:ea typeface="Calibri" panose="020F0502020204030204" pitchFamily="34" charset="0"/>
              </a:rPr>
              <a:t>. As well as an </a:t>
            </a:r>
            <a:r>
              <a:rPr lang="en-GB" sz="1400" b="1" dirty="0">
                <a:solidFill>
                  <a:srgbClr val="464646"/>
                </a:solidFill>
                <a:effectLst/>
                <a:latin typeface="Arial" panose="020B0604020202020204" pitchFamily="34" charset="0"/>
                <a:ea typeface="Calibri" panose="020F0502020204030204" pitchFamily="34" charset="0"/>
              </a:rPr>
              <a:t>ageing population, the HSC workforce itself is also getting older</a:t>
            </a:r>
            <a:r>
              <a:rPr lang="en-GB" sz="1400" dirty="0">
                <a:solidFill>
                  <a:srgbClr val="464646"/>
                </a:solidFill>
                <a:effectLst/>
                <a:latin typeface="Arial" panose="020B0604020202020204" pitchFamily="34" charset="0"/>
                <a:ea typeface="Calibri" panose="020F0502020204030204" pitchFamily="34" charset="0"/>
              </a:rPr>
              <a:t>. As the workforce gets older, and more staff retire, there is a significant risk of loss of knowledge, skills and experience. Some roles in GM are more vulnerable</a:t>
            </a:r>
            <a:endParaRPr lang="en-US" sz="14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GB" sz="1500" dirty="0">
              <a:effectLst/>
              <a:latin typeface="Colfax Regular" panose="020B0304000000010002" pitchFamily="34" charset="0"/>
              <a:ea typeface="Calibri" panose="020F0502020204030204" pitchFamily="34" charset="0"/>
              <a:cs typeface="Times New Roman" panose="02020603050405020304" pitchFamily="18" charset="0"/>
            </a:endParaRPr>
          </a:p>
        </p:txBody>
      </p:sp>
      <p:sp>
        <p:nvSpPr>
          <p:cNvPr id="5" name="Title 4">
            <a:extLst>
              <a:ext uri="{FF2B5EF4-FFF2-40B4-BE49-F238E27FC236}">
                <a16:creationId xmlns:a16="http://schemas.microsoft.com/office/drawing/2014/main" id="{4393C83E-9025-4392-BF52-9B6DEEB1C406}"/>
              </a:ext>
            </a:extLst>
          </p:cNvPr>
          <p:cNvSpPr>
            <a:spLocks noGrp="1"/>
          </p:cNvSpPr>
          <p:nvPr>
            <p:ph type="title"/>
          </p:nvPr>
        </p:nvSpPr>
        <p:spPr>
          <a:xfrm>
            <a:off x="595062" y="499029"/>
            <a:ext cx="5172075" cy="901342"/>
          </a:xfrm>
        </p:spPr>
        <p:txBody>
          <a:bodyPr/>
          <a:lstStyle/>
          <a:p>
            <a:r>
              <a:rPr lang="en-GB" dirty="0"/>
              <a:t>Executive Summary</a:t>
            </a:r>
          </a:p>
        </p:txBody>
      </p:sp>
      <p:pic>
        <p:nvPicPr>
          <p:cNvPr id="4098" name="Picture 2" descr="Words representing healthcare and social care">
            <a:extLst>
              <a:ext uri="{FF2B5EF4-FFF2-40B4-BE49-F238E27FC236}">
                <a16:creationId xmlns:a16="http://schemas.microsoft.com/office/drawing/2014/main" id="{B11987E5-34C0-4D36-B0FE-4D505AEFA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4680" y="846061"/>
            <a:ext cx="2770048" cy="18394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ageing population uk projection">
            <a:extLst>
              <a:ext uri="{FF2B5EF4-FFF2-40B4-BE49-F238E27FC236}">
                <a16:creationId xmlns:a16="http://schemas.microsoft.com/office/drawing/2014/main" id="{D32A3CDF-491B-4DB3-B9DE-23042F13E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9790" y="3045038"/>
            <a:ext cx="2974938" cy="2212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14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69B15C-51FE-494D-8570-DD9B8099683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025F1FA-2B7C-4458-B291-3FD1CA41C343}" type="slidenum">
              <a:rPr kumimoji="0" lang="en-GB" sz="800" b="1"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GB" sz="800" b="1" i="0" u="none" strike="noStrike" kern="1200" cap="none" spc="0" normalizeH="0" baseline="0" noProof="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A48337D5-3E41-46CB-A825-FBFA2E42E5FA}"/>
              </a:ext>
            </a:extLst>
          </p:cNvPr>
          <p:cNvSpPr txBox="1"/>
          <p:nvPr/>
        </p:nvSpPr>
        <p:spPr>
          <a:xfrm>
            <a:off x="796725" y="613901"/>
            <a:ext cx="10886228" cy="4043223"/>
          </a:xfrm>
          <a:prstGeom prst="rect">
            <a:avLst/>
          </a:prstGeom>
          <a:noFill/>
        </p:spPr>
        <p:txBody>
          <a:bodyPr wrap="square" lIns="0" tIns="0" rIns="0" bIns="0" rtlCol="0">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rPr>
              <a:t>Work should be done around removing barriers into employment. </a:t>
            </a:r>
            <a:r>
              <a:rPr kumimoji="0" lang="en-GB" sz="1400" b="1" i="0" u="none" strike="noStrike" kern="1200" cap="none" spc="0" normalizeH="0" baseline="0" noProof="0" dirty="0">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rPr>
              <a:t>Application processes should be changed to open the sector to a more diverse workforce</a:t>
            </a:r>
            <a:r>
              <a:rPr kumimoji="0" lang="en-GB" sz="1400" b="0" i="0" u="none" strike="noStrike" kern="1200" cap="none" spc="0" normalizeH="0" baseline="0" noProof="0" dirty="0">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rPr>
              <a:t>. For roles where </a:t>
            </a:r>
            <a:r>
              <a:rPr kumimoji="0" lang="en-GB" sz="1400" b="0" i="0" u="none" strike="noStrike" kern="1200" cap="none" spc="0" normalizeH="0" baseline="0" noProof="0" dirty="0" err="1">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rPr>
              <a:t>NHSJobs</a:t>
            </a:r>
            <a:r>
              <a:rPr kumimoji="0" lang="en-GB" sz="1400" b="0" i="0" u="none" strike="noStrike" kern="1200" cap="none" spc="0" normalizeH="0" baseline="0" noProof="0" dirty="0">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rPr>
              <a:t> is used, the application form is often cumbersome and difficult for those without experience. Values-based recruitment has been shown to be successful but isn’t always understood. Projects that help to </a:t>
            </a:r>
            <a:r>
              <a:rPr kumimoji="0" lang="en-GB" sz="1400" b="1" i="0" u="none" strike="noStrike" kern="1200" cap="none" spc="0" normalizeH="0" baseline="0" noProof="0" dirty="0">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rPr>
              <a:t>remove barriers to application</a:t>
            </a:r>
            <a:r>
              <a:rPr kumimoji="0" lang="en-GB" sz="1400" b="0" i="0" u="none" strike="noStrike" kern="1200" cap="none" spc="0" normalizeH="0" baseline="0" noProof="0" dirty="0">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rPr>
              <a:t> should also be encouraged. There are many entry level jobs requiring experience / Maths and English qualifications and a driving license. For the right candidates some flexibility around these essential qualifications is needed</a:t>
            </a:r>
          </a:p>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rPr>
              <a:t>Holistic support can open the sector to wider demographics. Schemes such as </a:t>
            </a:r>
            <a:r>
              <a:rPr kumimoji="0" lang="en-US" sz="1400" b="1" i="0" u="none" strike="noStrike" kern="1200" cap="none" spc="0" normalizeH="0" baseline="0" noProof="0" dirty="0" err="1">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rPr>
              <a:t>subsidised</a:t>
            </a:r>
            <a:r>
              <a:rPr kumimoji="0" lang="en-US" sz="1400" b="1" i="0" u="none" strike="noStrike" kern="1200" cap="none" spc="0" normalizeH="0" baseline="0" noProof="0" dirty="0">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rPr>
              <a:t> driving lessons or vehicle loans</a:t>
            </a:r>
            <a:r>
              <a:rPr kumimoji="0" lang="en-US" sz="1400" b="0" i="0" u="none" strike="noStrike" kern="1200" cap="none" spc="0" normalizeH="0" baseline="0" noProof="0" dirty="0">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rPr>
              <a:t> have a wider societal benefit then simply filling an employment gap. Ultimately by increasing the capacity of staff to deliver home care, patients are more able to be treated at home and not unnecessarily kept in hospital beds.</a:t>
            </a:r>
            <a:endParaRPr kumimoji="0" lang="en-GB" sz="1400" b="0" i="0" u="none" strike="noStrike" kern="1200" cap="none" spc="0" normalizeH="0" baseline="0" noProof="0" dirty="0">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rPr>
              <a:t>The perception of the sector must be changed, and </a:t>
            </a:r>
            <a:r>
              <a:rPr kumimoji="0" lang="en-US" sz="1400" b="1" i="0" u="none" strike="noStrike" kern="1200" cap="none" spc="0" normalizeH="0" baseline="0" noProof="0" dirty="0">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rPr>
              <a:t>HSC promoted as a career choice</a:t>
            </a:r>
            <a:r>
              <a:rPr kumimoji="0" lang="en-US" sz="1400" b="0" i="0" u="none" strike="noStrike" kern="1200" cap="none" spc="0" normalizeH="0" baseline="0" noProof="0" dirty="0">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rPr>
              <a:t> with good prospects and progression and not just as a short-term role/last resort. This includes </a:t>
            </a:r>
            <a:r>
              <a:rPr kumimoji="0" lang="en-US" sz="1400" b="1" i="0" u="none" strike="noStrike" kern="1200" cap="none" spc="0" normalizeH="0" baseline="0" noProof="0" dirty="0">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rPr>
              <a:t>building better links</a:t>
            </a:r>
            <a:r>
              <a:rPr kumimoji="0" lang="en-US" sz="1400" b="0" i="0" u="none" strike="noStrike" kern="1200" cap="none" spc="0" normalizeH="0" baseline="0" noProof="0" dirty="0">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rPr>
              <a:t> with schools and colleges, career and employability support </a:t>
            </a:r>
            <a:r>
              <a:rPr kumimoji="0" lang="en-US" sz="1400" b="0" i="0" u="none" strike="noStrike" kern="1200" cap="none" spc="0" normalizeH="0" baseline="0" noProof="0" dirty="0" err="1">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rPr>
              <a:t>organisations</a:t>
            </a:r>
            <a:r>
              <a:rPr kumimoji="0" lang="en-US" sz="1400" b="0" i="0" u="none" strike="noStrike" kern="1200" cap="none" spc="0" normalizeH="0" baseline="0" noProof="0" dirty="0">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rPr>
              <a:t> and job </a:t>
            </a:r>
            <a:r>
              <a:rPr kumimoji="0" lang="en-US" sz="1400" b="0" i="0" u="none" strike="noStrike" kern="1200" cap="none" spc="0" normalizeH="0" baseline="0" noProof="0" dirty="0" err="1">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rPr>
              <a:t>centres</a:t>
            </a:r>
            <a:r>
              <a:rPr kumimoji="0" lang="en-US" sz="1400" b="1" i="0" u="none" strike="noStrike" kern="1200" cap="none" spc="0" normalizeH="0" baseline="0" noProof="0" dirty="0">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rPr>
              <a:t>, dispelling myths,</a:t>
            </a:r>
            <a:r>
              <a:rPr kumimoji="0" lang="en-US" sz="1400" b="0" i="0" u="none" strike="noStrike" kern="1200" cap="none" spc="0" normalizeH="0" baseline="0" noProof="0" dirty="0">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1400" b="1" i="0" u="none" strike="noStrike" kern="1200" cap="none" spc="0" normalizeH="0" baseline="0" noProof="0" dirty="0">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rPr>
              <a:t>highlighting positive role models</a:t>
            </a:r>
            <a:r>
              <a:rPr kumimoji="0" lang="en-US" sz="1400" b="0" i="0" u="none" strike="noStrike" kern="1200" cap="none" spc="0" normalizeH="0" baseline="0" noProof="0" dirty="0">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rPr>
              <a:t> and key skills and values which make people successful in the role. Also ensuring that there are adequate work experience and placement opportunities </a:t>
            </a:r>
            <a:endParaRPr kumimoji="0" lang="en-GB" sz="1400" b="0" i="0" u="none" strike="noStrike" kern="1200" cap="none" spc="0" normalizeH="0" baseline="0" noProof="0" dirty="0">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450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9F39A9-C48C-4D63-8D3C-10EE569C7AE3}"/>
              </a:ext>
            </a:extLst>
          </p:cNvPr>
          <p:cNvSpPr>
            <a:spLocks noGrp="1"/>
          </p:cNvSpPr>
          <p:nvPr>
            <p:ph type="sldNum" sz="quarter" idx="12"/>
          </p:nvPr>
        </p:nvSpPr>
        <p:spPr/>
        <p:txBody>
          <a:bodyPr/>
          <a:lstStyle/>
          <a:p>
            <a:fld id="{7025F1FA-2B7C-4458-B291-3FD1CA41C343}" type="slidenum">
              <a:rPr lang="en-GB" smtClean="0"/>
              <a:pPr/>
              <a:t>4</a:t>
            </a:fld>
            <a:endParaRPr lang="en-GB"/>
          </a:p>
        </p:txBody>
      </p:sp>
      <p:sp>
        <p:nvSpPr>
          <p:cNvPr id="3" name="Content Placeholder 2">
            <a:extLst>
              <a:ext uri="{FF2B5EF4-FFF2-40B4-BE49-F238E27FC236}">
                <a16:creationId xmlns:a16="http://schemas.microsoft.com/office/drawing/2014/main" id="{DE2C0661-F02C-44D7-B47E-2A4093ADA5D2}"/>
              </a:ext>
            </a:extLst>
          </p:cNvPr>
          <p:cNvSpPr>
            <a:spLocks noGrp="1"/>
          </p:cNvSpPr>
          <p:nvPr>
            <p:ph idx="13"/>
          </p:nvPr>
        </p:nvSpPr>
        <p:spPr>
          <a:xfrm>
            <a:off x="671958" y="697944"/>
            <a:ext cx="10642600" cy="5648010"/>
          </a:xfrm>
        </p:spPr>
        <p:txBody>
          <a:bodyPr>
            <a:normAutofit/>
          </a:bodyPr>
          <a:lstStyle/>
          <a:p>
            <a:pPr marL="0" lvl="0" indent="0">
              <a:lnSpc>
                <a:spcPct val="150000"/>
              </a:lnSpc>
              <a:spcAft>
                <a:spcPts val="800"/>
              </a:spcAft>
              <a:buNone/>
            </a:pPr>
            <a:r>
              <a:rPr lang="en-US" sz="14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The </a:t>
            </a:r>
            <a:r>
              <a:rPr lang="en-US" sz="1400" b="1"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demographics of the workforce are imbalanced</a:t>
            </a:r>
            <a:r>
              <a:rPr lang="en-US" sz="14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 In care work for example, over 80% of staff are female. As with other areas of the Public Sector, it should be hoped that staff are representative of the communities in which they serve</a:t>
            </a:r>
            <a:r>
              <a:rPr lang="en-US" sz="1400" dirty="0">
                <a:solidFill>
                  <a:srgbClr val="464646"/>
                </a:solidFill>
                <a:latin typeface="Arial" panose="020B0604020202020204" pitchFamily="34" charset="0"/>
                <a:ea typeface="Calibri" panose="020F0502020204030204" pitchFamily="34" charset="0"/>
                <a:cs typeface="Times New Roman" panose="02020603050405020304" pitchFamily="18" charset="0"/>
              </a:rPr>
              <a:t>. There are also concerns over recruitment and retention. </a:t>
            </a:r>
          </a:p>
          <a:p>
            <a:pPr marL="0" lvl="0" indent="0">
              <a:lnSpc>
                <a:spcPct val="150000"/>
              </a:lnSpc>
              <a:spcAft>
                <a:spcPts val="800"/>
              </a:spcAft>
              <a:buNone/>
            </a:pPr>
            <a:r>
              <a:rPr lang="en-US" sz="14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There </a:t>
            </a:r>
            <a:r>
              <a:rPr lang="en-US" sz="1400" b="1"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are issues around pay, terms and conditions</a:t>
            </a:r>
            <a:r>
              <a:rPr lang="en-US" sz="14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 particularly in entry level positions. Low pay and </a:t>
            </a:r>
            <a:r>
              <a:rPr lang="en-US" sz="1400" dirty="0" err="1">
                <a:solidFill>
                  <a:srgbClr val="464646"/>
                </a:solidFill>
                <a:effectLst/>
                <a:latin typeface="Arial" panose="020B0604020202020204" pitchFamily="34" charset="0"/>
                <a:ea typeface="Calibri" panose="020F0502020204030204" pitchFamily="34" charset="0"/>
                <a:cs typeface="Times New Roman" panose="02020603050405020304" pitchFamily="18" charset="0"/>
              </a:rPr>
              <a:t>zero-hour</a:t>
            </a:r>
            <a:r>
              <a:rPr lang="en-US" sz="14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 contracts remain common in GM. These contribute towards a high turnover of staff – especially for new starters. Sickness and stress rates are also high for many positions. There are differences in the level of support afforded to staff, depending on by whom they are employed.</a:t>
            </a:r>
            <a:r>
              <a:rPr lang="en-US" sz="1400" b="1"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4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50000"/>
              </a:lnSpc>
              <a:spcAft>
                <a:spcPts val="800"/>
              </a:spcAft>
              <a:buNone/>
            </a:pPr>
            <a:r>
              <a:rPr lang="en-US" sz="14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True integration of health and social care, and career pathways that cut across both are desired. This must be balanced though against a concern that there is </a:t>
            </a:r>
            <a:r>
              <a:rPr lang="en-US" sz="1400" b="1"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a gravitational pull towards the NHS and its better employment conditions</a:t>
            </a:r>
            <a:endParaRPr lang="en-GB" sz="14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lgn="just">
              <a:lnSpc>
                <a:spcPct val="100000"/>
              </a:lnSpc>
              <a:spcAft>
                <a:spcPts val="800"/>
              </a:spcAft>
              <a:buNone/>
            </a:pPr>
            <a:endParaRPr lang="en-GB" sz="1500" dirty="0">
              <a:latin typeface="Colfax Regular" panose="020B0304000000010002" pitchFamily="34" charset="0"/>
              <a:cs typeface="Times New Roman" panose="02020603050405020304" pitchFamily="18" charset="0"/>
            </a:endParaRPr>
          </a:p>
        </p:txBody>
      </p:sp>
      <p:pic>
        <p:nvPicPr>
          <p:cNvPr id="3074" name="Picture 2" descr="Greater Manchester Health &amp; Social Care Partnership | Devolution">
            <a:extLst>
              <a:ext uri="{FF2B5EF4-FFF2-40B4-BE49-F238E27FC236}">
                <a16:creationId xmlns:a16="http://schemas.microsoft.com/office/drawing/2014/main" id="{D3794F1D-329D-4E60-B286-27B368844E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9025" y="4387021"/>
            <a:ext cx="4513459" cy="2092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44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9F39A9-C48C-4D63-8D3C-10EE569C7AE3}"/>
              </a:ext>
            </a:extLst>
          </p:cNvPr>
          <p:cNvSpPr>
            <a:spLocks noGrp="1"/>
          </p:cNvSpPr>
          <p:nvPr>
            <p:ph type="sldNum" sz="quarter" idx="12"/>
          </p:nvPr>
        </p:nvSpPr>
        <p:spPr/>
        <p:txBody>
          <a:bodyPr/>
          <a:lstStyle/>
          <a:p>
            <a:fld id="{7025F1FA-2B7C-4458-B291-3FD1CA41C343}" type="slidenum">
              <a:rPr lang="en-GB" smtClean="0"/>
              <a:pPr/>
              <a:t>5</a:t>
            </a:fld>
            <a:endParaRPr lang="en-GB"/>
          </a:p>
        </p:txBody>
      </p:sp>
      <p:sp>
        <p:nvSpPr>
          <p:cNvPr id="3" name="Content Placeholder 2">
            <a:extLst>
              <a:ext uri="{FF2B5EF4-FFF2-40B4-BE49-F238E27FC236}">
                <a16:creationId xmlns:a16="http://schemas.microsoft.com/office/drawing/2014/main" id="{DE2C0661-F02C-44D7-B47E-2A4093ADA5D2}"/>
              </a:ext>
            </a:extLst>
          </p:cNvPr>
          <p:cNvSpPr>
            <a:spLocks noGrp="1"/>
          </p:cNvSpPr>
          <p:nvPr>
            <p:ph idx="13"/>
          </p:nvPr>
        </p:nvSpPr>
        <p:spPr>
          <a:xfrm>
            <a:off x="595062" y="688622"/>
            <a:ext cx="5433205" cy="5648010"/>
          </a:xfrm>
        </p:spPr>
        <p:txBody>
          <a:bodyPr>
            <a:noAutofit/>
          </a:bodyPr>
          <a:lstStyle/>
          <a:p>
            <a:pPr marL="47621" indent="0">
              <a:lnSpc>
                <a:spcPct val="150000"/>
              </a:lnSpc>
              <a:spcAft>
                <a:spcPts val="800"/>
              </a:spcAft>
              <a:buNone/>
            </a:pPr>
            <a:r>
              <a:rPr lang="en-GB" sz="14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Feeling within the sector is that there are </a:t>
            </a:r>
            <a:r>
              <a:rPr lang="en-GB" sz="1400" b="1"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skill gaps</a:t>
            </a:r>
            <a:r>
              <a:rPr lang="en-GB" sz="14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 and opportunities for improved training. There are some employers who have spoken of a desire to see larger apprenticeships and training courses broken up when specific skills rather than the whole qualification are needed.</a:t>
            </a:r>
          </a:p>
          <a:p>
            <a:pPr marL="342900" lvl="0" indent="-342900">
              <a:lnSpc>
                <a:spcPct val="150000"/>
              </a:lnSpc>
              <a:buFont typeface="Symbol" panose="05050102010706020507" pitchFamily="18" charset="2"/>
              <a:buChar char=""/>
            </a:pPr>
            <a:r>
              <a:rPr lang="en-US" sz="1400" b="1"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Management and leadership training</a:t>
            </a:r>
            <a:r>
              <a:rPr lang="en-US" sz="14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 is mixed across the sector. Staff are often promoted into management and leadership positions and not given any formal training on the principles of good people management.</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rPr>
              <a:t>This report and others have found the need for </a:t>
            </a:r>
            <a:r>
              <a:rPr kumimoji="0" lang="en-US" sz="1400" b="1" i="0" u="none" strike="noStrike" kern="1200" cap="none" spc="0" normalizeH="0" baseline="0" noProof="0" dirty="0">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rPr>
              <a:t>compassionate management skills</a:t>
            </a:r>
            <a:r>
              <a:rPr kumimoji="0" lang="en-US" sz="1400" b="0" i="0" u="none" strike="noStrike" kern="1200" cap="none" spc="0" normalizeH="0" baseline="0" noProof="0" dirty="0">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rPr>
              <a:t> and </a:t>
            </a:r>
            <a:r>
              <a:rPr kumimoji="0" lang="en-US" sz="1400" b="1" i="0" u="none" strike="noStrike" kern="1200" cap="none" spc="0" normalizeH="0" baseline="0" noProof="0" dirty="0">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rPr>
              <a:t>professionalism training</a:t>
            </a:r>
            <a:r>
              <a:rPr kumimoji="0" lang="en-US" sz="1400" b="0" i="0" u="none" strike="noStrike" kern="1200" cap="none" spc="0" normalizeH="0" baseline="0" noProof="0" dirty="0">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rPr>
              <a:t> where some </a:t>
            </a:r>
            <a:r>
              <a:rPr kumimoji="0" lang="en-US" sz="1400" b="0" i="0" u="none" strike="noStrike" kern="1200" cap="none" spc="0" normalizeH="0" baseline="0" noProof="0" dirty="0" err="1">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rPr>
              <a:t>standardisation</a:t>
            </a:r>
            <a:r>
              <a:rPr kumimoji="0" lang="en-US" sz="1400" b="0" i="0" u="none" strike="noStrike" kern="1200" cap="none" spc="0" normalizeH="0" baseline="0" noProof="0" dirty="0">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rPr>
              <a:t> of practice would be beneficial. Also, wider understanding of how to </a:t>
            </a:r>
            <a:r>
              <a:rPr kumimoji="0" lang="en-US" sz="1400" b="1" i="0" u="none" strike="noStrike" kern="1200" cap="none" spc="0" normalizeH="0" baseline="0" noProof="0" dirty="0">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rPr>
              <a:t>recruit staff using values-based methodology</a:t>
            </a:r>
            <a:r>
              <a:rPr kumimoji="0" lang="en-US" sz="1400" b="0" i="0" u="none" strike="noStrike" kern="1200" cap="none" spc="0" normalizeH="0" baseline="0" noProof="0" dirty="0">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rPr>
              <a:t> and managing </a:t>
            </a:r>
            <a:r>
              <a:rPr kumimoji="0" lang="en-US" sz="1400" b="1" i="0" u="none" strike="noStrike" kern="1200" cap="none" spc="0" normalizeH="0" baseline="0" noProof="0" dirty="0">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rPr>
              <a:t>staff remotely</a:t>
            </a:r>
            <a:r>
              <a:rPr kumimoji="0" lang="en-US" sz="1400" b="0" i="0" u="none" strike="noStrike" kern="1200" cap="none" spc="0" normalizeH="0" baseline="0" noProof="0" dirty="0">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rPr>
              <a:t>. There is work to be done around </a:t>
            </a:r>
            <a:r>
              <a:rPr kumimoji="0" lang="en-US" sz="1400" b="1" i="0" u="none" strike="noStrike" kern="1200" cap="none" spc="0" normalizeH="0" baseline="0" noProof="0" dirty="0">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rPr>
              <a:t>cultural sensitivity </a:t>
            </a:r>
            <a:r>
              <a:rPr kumimoji="0" lang="en-US" sz="1400" b="0" i="0" u="none" strike="noStrike" kern="1200" cap="none" spc="0" normalizeH="0" baseline="0" noProof="0" dirty="0">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rPr>
              <a:t>and ensuring that diversity is celebrated and allowed to flourish.</a:t>
            </a:r>
            <a:endParaRPr kumimoji="0" lang="en-GB" sz="1400" b="0" i="0" u="none" strike="noStrike" kern="1200" cap="none" spc="0" normalizeH="0" baseline="0" noProof="0" dirty="0">
              <a:ln>
                <a:noFill/>
              </a:ln>
              <a:solidFill>
                <a:srgbClr val="464646"/>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endParaRPr lang="en-GB" sz="1400" dirty="0"/>
          </a:p>
        </p:txBody>
      </p:sp>
      <p:pic>
        <p:nvPicPr>
          <p:cNvPr id="5122" name="Picture 2" descr="Image showing blood pressure being taken whicih is a basic health and social care skill">
            <a:extLst>
              <a:ext uri="{FF2B5EF4-FFF2-40B4-BE49-F238E27FC236}">
                <a16:creationId xmlns:a16="http://schemas.microsoft.com/office/drawing/2014/main" id="{3F899800-6481-4A31-A9CF-F0B6127595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1924" y="1448657"/>
            <a:ext cx="3983390" cy="3382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80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69B15C-51FE-494D-8570-DD9B8099683C}"/>
              </a:ext>
            </a:extLst>
          </p:cNvPr>
          <p:cNvSpPr>
            <a:spLocks noGrp="1"/>
          </p:cNvSpPr>
          <p:nvPr>
            <p:ph type="sldNum" sz="quarter" idx="12"/>
          </p:nvPr>
        </p:nvSpPr>
        <p:spPr/>
        <p:txBody>
          <a:bodyPr/>
          <a:lstStyle/>
          <a:p>
            <a:fld id="{7025F1FA-2B7C-4458-B291-3FD1CA41C343}" type="slidenum">
              <a:rPr lang="en-GB" smtClean="0"/>
              <a:pPr/>
              <a:t>6</a:t>
            </a:fld>
            <a:endParaRPr lang="en-GB"/>
          </a:p>
        </p:txBody>
      </p:sp>
      <p:sp>
        <p:nvSpPr>
          <p:cNvPr id="10" name="TextBox 9">
            <a:extLst>
              <a:ext uri="{FF2B5EF4-FFF2-40B4-BE49-F238E27FC236}">
                <a16:creationId xmlns:a16="http://schemas.microsoft.com/office/drawing/2014/main" id="{A48337D5-3E41-46CB-A825-FBFA2E42E5FA}"/>
              </a:ext>
            </a:extLst>
          </p:cNvPr>
          <p:cNvSpPr txBox="1"/>
          <p:nvPr/>
        </p:nvSpPr>
        <p:spPr>
          <a:xfrm>
            <a:off x="539871" y="486569"/>
            <a:ext cx="10886228" cy="7817525"/>
          </a:xfrm>
          <a:prstGeom prst="rect">
            <a:avLst/>
          </a:prstGeom>
          <a:noFill/>
        </p:spPr>
        <p:txBody>
          <a:bodyPr wrap="square" lIns="0" tIns="0" rIns="0" bIns="0" rtlCol="0">
            <a:spAutoFit/>
          </a:bodyPr>
          <a:lstStyle/>
          <a:p>
            <a:pPr marL="342900" lvl="0" indent="-342900">
              <a:lnSpc>
                <a:spcPct val="150000"/>
              </a:lnSpc>
              <a:spcAft>
                <a:spcPts val="800"/>
              </a:spcAft>
              <a:buFont typeface="Symbol" panose="05050102010706020507" pitchFamily="18" charset="2"/>
              <a:buChar char=""/>
            </a:pPr>
            <a:r>
              <a:rPr lang="en-GB" sz="1400" dirty="0">
                <a:solidFill>
                  <a:srgbClr val="464646"/>
                </a:solidFill>
                <a:latin typeface="Arial" panose="020B0604020202020204" pitchFamily="34" charset="0"/>
                <a:cs typeface="Times New Roman" panose="02020603050405020304" pitchFamily="18" charset="0"/>
              </a:rPr>
              <a:t>There is the need for a </a:t>
            </a:r>
            <a:r>
              <a:rPr lang="en-GB" sz="1400" b="1" dirty="0">
                <a:solidFill>
                  <a:srgbClr val="464646"/>
                </a:solidFill>
                <a:latin typeface="Arial" panose="020B0604020202020204" pitchFamily="34" charset="0"/>
                <a:cs typeface="Times New Roman" panose="02020603050405020304" pitchFamily="18" charset="0"/>
              </a:rPr>
              <a:t>sector specific language course</a:t>
            </a:r>
            <a:r>
              <a:rPr lang="en-GB" sz="1400" dirty="0">
                <a:solidFill>
                  <a:srgbClr val="464646"/>
                </a:solidFill>
                <a:latin typeface="Arial" panose="020B0604020202020204" pitchFamily="34" charset="0"/>
                <a:cs typeface="Times New Roman" panose="02020603050405020304" pitchFamily="18" charset="0"/>
              </a:rPr>
              <a:t>. Communication skills are essential within the sector. Development of some </a:t>
            </a:r>
            <a:r>
              <a:rPr lang="en-GB" sz="1400" b="1" dirty="0">
                <a:solidFill>
                  <a:srgbClr val="464646"/>
                </a:solidFill>
                <a:latin typeface="Arial" panose="020B0604020202020204" pitchFamily="34" charset="0"/>
                <a:cs typeface="Times New Roman" panose="02020603050405020304" pitchFamily="18" charset="0"/>
              </a:rPr>
              <a:t>technical language training </a:t>
            </a:r>
            <a:r>
              <a:rPr lang="en-GB" sz="1400" dirty="0">
                <a:solidFill>
                  <a:srgbClr val="464646"/>
                </a:solidFill>
                <a:latin typeface="Arial" panose="020B0604020202020204" pitchFamily="34" charset="0"/>
                <a:cs typeface="Times New Roman" panose="02020603050405020304" pitchFamily="18" charset="0"/>
              </a:rPr>
              <a:t>would aid with recruitment and progression of staff.</a:t>
            </a:r>
          </a:p>
          <a:p>
            <a:pPr marL="342900" indent="-342900">
              <a:lnSpc>
                <a:spcPct val="150000"/>
              </a:lnSpc>
              <a:spcAft>
                <a:spcPts val="800"/>
              </a:spcAft>
              <a:buFont typeface="Symbol" panose="05050102010706020507" pitchFamily="18" charset="2"/>
              <a:buChar char=""/>
            </a:pPr>
            <a:r>
              <a:rPr lang="en-US" sz="14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Many staff </a:t>
            </a:r>
            <a:r>
              <a:rPr lang="en-US" sz="1400" b="1"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have indicated a </a:t>
            </a:r>
            <a:r>
              <a:rPr lang="en-GB" sz="1400" b="1"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desire for upskilling</a:t>
            </a:r>
            <a:r>
              <a:rPr lang="en-GB" sz="14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 and to be given additional responsibility within their role. For example, a Primary Care specific reception training package development allowing staff to progress into supervisor/manger roles has been successfully piloted recently and should be upscaled.</a:t>
            </a:r>
          </a:p>
          <a:p>
            <a:pPr marL="342900" indent="-342900">
              <a:lnSpc>
                <a:spcPct val="150000"/>
              </a:lnSpc>
              <a:spcAft>
                <a:spcPts val="800"/>
              </a:spcAft>
              <a:buFont typeface="Symbol" panose="05050102010706020507" pitchFamily="18" charset="2"/>
              <a:buChar char=""/>
            </a:pPr>
            <a:r>
              <a:rPr lang="en-US" sz="14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Further </a:t>
            </a:r>
            <a:r>
              <a:rPr lang="en-US" sz="1400" b="1"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operation of multi-disciplinary teams is recommended</a:t>
            </a:r>
            <a:r>
              <a:rPr lang="en-US" sz="14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 For example, pilot schemes involving care workers assuming some district nurse responsibilities and supporting with some designated healthcare tasks have improved job satisfaction helped recruitment and retention. This type of re-design helps strengthen more integrated career pathways. </a:t>
            </a:r>
          </a:p>
          <a:p>
            <a:pPr marL="342900" indent="-342900">
              <a:lnSpc>
                <a:spcPct val="150000"/>
              </a:lnSpc>
              <a:spcAft>
                <a:spcPts val="800"/>
              </a:spcAft>
              <a:buFont typeface="Symbol" panose="05050102010706020507" pitchFamily="18" charset="2"/>
              <a:buChar char=""/>
            </a:pPr>
            <a:r>
              <a:rPr lang="en-GB" sz="14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The development / upscaling of </a:t>
            </a:r>
            <a:r>
              <a:rPr lang="en-GB" sz="1400" b="1"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L4 Pre-Apprenticeship training </a:t>
            </a:r>
            <a:r>
              <a:rPr lang="en-GB" sz="14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is necessary to bridge the gap between L3 and L5 apprenticeships </a:t>
            </a:r>
            <a:r>
              <a:rPr lang="en-US" sz="14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degree courses</a:t>
            </a:r>
          </a:p>
          <a:p>
            <a:pPr marL="342900" indent="-342900">
              <a:lnSpc>
                <a:spcPct val="150000"/>
              </a:lnSpc>
              <a:spcAft>
                <a:spcPts val="800"/>
              </a:spcAft>
              <a:buFont typeface="Symbol" panose="05050102010706020507" pitchFamily="18" charset="2"/>
              <a:buChar char=""/>
            </a:pPr>
            <a:r>
              <a:rPr lang="en-GB" sz="14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Increasing the capacity of the </a:t>
            </a:r>
            <a:r>
              <a:rPr lang="en-GB" sz="1400" b="1"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Step Into Care </a:t>
            </a:r>
            <a:r>
              <a:rPr lang="en-GB" sz="14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skills and values based recruitment model, with potential to streamline the offer.</a:t>
            </a:r>
          </a:p>
          <a:p>
            <a:pPr marL="342900" indent="-342900">
              <a:lnSpc>
                <a:spcPct val="150000"/>
              </a:lnSpc>
              <a:spcAft>
                <a:spcPts val="800"/>
              </a:spcAft>
              <a:buFont typeface="Symbol" panose="05050102010706020507" pitchFamily="18" charset="2"/>
              <a:buChar char=""/>
            </a:pPr>
            <a:r>
              <a:rPr lang="en-US" sz="1400" b="1"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Resilience and wider Health and Wellbeing training </a:t>
            </a:r>
            <a:r>
              <a:rPr lang="en-US" sz="14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should be available to all staff </a:t>
            </a:r>
          </a:p>
          <a:p>
            <a:pPr marL="342900" indent="-342900">
              <a:lnSpc>
                <a:spcPct val="150000"/>
              </a:lnSpc>
              <a:spcAft>
                <a:spcPts val="800"/>
              </a:spcAft>
              <a:buFont typeface="Symbol" panose="05050102010706020507" pitchFamily="18" charset="2"/>
              <a:buChar char=""/>
            </a:pPr>
            <a:r>
              <a:rPr lang="en-US" sz="14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Virtual appointments have become common and there is a requirement for staff to have the ability to facilitate patients interacting with technology</a:t>
            </a:r>
            <a:r>
              <a:rPr lang="en-US" sz="1400" b="1"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 Having digital skills is likely to become more important for employees to succeed</a:t>
            </a:r>
            <a:r>
              <a:rPr lang="en-US" sz="14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a:t>
            </a:r>
          </a:p>
          <a:p>
            <a:pPr marL="342900" indent="-342900">
              <a:lnSpc>
                <a:spcPct val="150000"/>
              </a:lnSpc>
              <a:spcAft>
                <a:spcPts val="800"/>
              </a:spcAft>
              <a:buFont typeface="Symbol" panose="05050102010706020507" pitchFamily="18" charset="2"/>
              <a:buChar char=""/>
            </a:pPr>
            <a:r>
              <a:rPr lang="en-GB" sz="14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Work to ensure that </a:t>
            </a:r>
            <a:r>
              <a:rPr lang="en-GB" sz="1400" b="1"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Health and Science T Levels are promoted and positioned as a leading optio</a:t>
            </a:r>
            <a:r>
              <a:rPr lang="en-GB" sz="14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n with both further education colleges and employers. </a:t>
            </a:r>
            <a:endParaRPr lang="en-US" sz="14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50000"/>
              </a:lnSpc>
              <a:spcAft>
                <a:spcPts val="800"/>
              </a:spcAft>
              <a:buFont typeface="Symbol" panose="05050102010706020507" pitchFamily="18" charset="2"/>
              <a:buChar char=""/>
            </a:pPr>
            <a:endParaRPr lang="en-US" sz="14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50000"/>
              </a:lnSpc>
              <a:spcAft>
                <a:spcPts val="800"/>
              </a:spcAft>
              <a:buFont typeface="Symbol" panose="05050102010706020507" pitchFamily="18" charset="2"/>
              <a:buChar char=""/>
            </a:pPr>
            <a:endParaRPr lang="en-GB" sz="18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50000"/>
              </a:lnSpc>
              <a:spcAft>
                <a:spcPts val="800"/>
              </a:spcAft>
              <a:buFont typeface="Symbol" panose="05050102010706020507" pitchFamily="18" charset="2"/>
              <a:buChar char=""/>
            </a:pPr>
            <a:endParaRPr lang="en-GB" sz="18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endParaRPr lang="en-GB" sz="18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5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1498AA-F303-405D-9CC0-A73242D05B84}"/>
              </a:ext>
            </a:extLst>
          </p:cNvPr>
          <p:cNvSpPr>
            <a:spLocks noGrp="1"/>
          </p:cNvSpPr>
          <p:nvPr>
            <p:ph type="sldNum" sz="quarter" idx="12"/>
          </p:nvPr>
        </p:nvSpPr>
        <p:spPr/>
        <p:txBody>
          <a:bodyPr/>
          <a:lstStyle/>
          <a:p>
            <a:fld id="{7025F1FA-2B7C-4458-B291-3FD1CA41C343}" type="slidenum">
              <a:rPr lang="en-GB" smtClean="0"/>
              <a:pPr/>
              <a:t>7</a:t>
            </a:fld>
            <a:endParaRPr lang="en-GB"/>
          </a:p>
        </p:txBody>
      </p:sp>
      <p:sp>
        <p:nvSpPr>
          <p:cNvPr id="3" name="Content Placeholder 2">
            <a:extLst>
              <a:ext uri="{FF2B5EF4-FFF2-40B4-BE49-F238E27FC236}">
                <a16:creationId xmlns:a16="http://schemas.microsoft.com/office/drawing/2014/main" id="{95BBC4AB-3B81-40F0-BBB7-8FE2AC9F8BAC}"/>
              </a:ext>
            </a:extLst>
          </p:cNvPr>
          <p:cNvSpPr>
            <a:spLocks noGrp="1"/>
          </p:cNvSpPr>
          <p:nvPr>
            <p:ph idx="13"/>
          </p:nvPr>
        </p:nvSpPr>
        <p:spPr>
          <a:xfrm>
            <a:off x="503433" y="565079"/>
            <a:ext cx="7109717" cy="6000108"/>
          </a:xfrm>
        </p:spPr>
        <p:txBody>
          <a:bodyPr>
            <a:noAutofit/>
          </a:bodyPr>
          <a:lstStyle/>
          <a:p>
            <a:pPr marL="0" indent="0">
              <a:buNone/>
            </a:pPr>
            <a:r>
              <a:rPr lang="en-GB" sz="1400" dirty="0">
                <a:solidFill>
                  <a:srgbClr val="464646"/>
                </a:solidFill>
                <a:effectLst/>
                <a:latin typeface="Arial" panose="020B0604020202020204" pitchFamily="34" charset="0"/>
                <a:ea typeface="Calibri" panose="020F0502020204030204" pitchFamily="34" charset="0"/>
                <a:cs typeface="Arial" panose="020B0604020202020204" pitchFamily="34" charset="0"/>
              </a:rPr>
              <a:t>.</a:t>
            </a:r>
          </a:p>
          <a:p>
            <a:pPr marL="0" indent="0">
              <a:lnSpc>
                <a:spcPct val="150000"/>
              </a:lnSpc>
              <a:buNone/>
            </a:pPr>
            <a:r>
              <a:rPr lang="en-GB" sz="1400" dirty="0">
                <a:solidFill>
                  <a:srgbClr val="464646"/>
                </a:solidFill>
                <a:latin typeface="Arial" panose="020B0604020202020204" pitchFamily="34" charset="0"/>
                <a:ea typeface="Calibri" panose="020F0502020204030204" pitchFamily="34" charset="0"/>
                <a:cs typeface="Arial" panose="020B0604020202020204" pitchFamily="34" charset="0"/>
              </a:rPr>
              <a:t>The impact of Covid-19 has  been significant for this sector.</a:t>
            </a:r>
            <a:r>
              <a:rPr lang="en-GB" sz="1400" dirty="0">
                <a:solidFill>
                  <a:srgbClr val="464646"/>
                </a:solidFill>
                <a:latin typeface="Arial" panose="020B0604020202020204" pitchFamily="34" charset="0"/>
                <a:ea typeface="Calibri" panose="020F0502020204030204" pitchFamily="34" charset="0"/>
                <a:cs typeface="Times New Roman" panose="02020603050405020304" pitchFamily="18" charset="0"/>
              </a:rPr>
              <a:t> The pandemic has put </a:t>
            </a:r>
            <a:r>
              <a:rPr lang="en-GB" sz="1400" b="1" dirty="0">
                <a:solidFill>
                  <a:srgbClr val="464646"/>
                </a:solidFill>
                <a:latin typeface="Arial" panose="020B0604020202020204" pitchFamily="34" charset="0"/>
                <a:ea typeface="Calibri" panose="020F0502020204030204" pitchFamily="34" charset="0"/>
                <a:cs typeface="Times New Roman" panose="02020603050405020304" pitchFamily="18" charset="0"/>
              </a:rPr>
              <a:t>unprecedented pressure on people working in health and social care. </a:t>
            </a:r>
            <a:r>
              <a:rPr lang="en-GB" sz="1400" dirty="0">
                <a:solidFill>
                  <a:srgbClr val="464646"/>
                </a:solidFill>
                <a:latin typeface="Arial" panose="020B0604020202020204" pitchFamily="34" charset="0"/>
                <a:ea typeface="Calibri" panose="020F0502020204030204" pitchFamily="34" charset="0"/>
                <a:cs typeface="Arial" panose="020B0604020202020204" pitchFamily="34" charset="0"/>
              </a:rPr>
              <a:t>The lowest paid staff had an enormous burden put on them. </a:t>
            </a:r>
          </a:p>
          <a:p>
            <a:pPr marL="0" indent="0">
              <a:lnSpc>
                <a:spcPct val="150000"/>
              </a:lnSpc>
              <a:buNone/>
            </a:pPr>
            <a:r>
              <a:rPr lang="en-GB" sz="1400" dirty="0">
                <a:solidFill>
                  <a:srgbClr val="464646"/>
                </a:solidFill>
                <a:effectLst/>
                <a:latin typeface="Arial" panose="020B0604020202020204" pitchFamily="34" charset="0"/>
                <a:ea typeface="Calibri" panose="020F0502020204030204" pitchFamily="34" charset="0"/>
              </a:rPr>
              <a:t>COVID-19 has also been felt more </a:t>
            </a:r>
            <a:r>
              <a:rPr lang="en-GB" sz="1400" b="1" dirty="0">
                <a:solidFill>
                  <a:srgbClr val="464646"/>
                </a:solidFill>
                <a:effectLst/>
                <a:latin typeface="Arial" panose="020B0604020202020204" pitchFamily="34" charset="0"/>
                <a:ea typeface="Calibri" panose="020F0502020204030204" pitchFamily="34" charset="0"/>
              </a:rPr>
              <a:t>severely by those who were already likely to have poorer health outcomes</a:t>
            </a:r>
            <a:r>
              <a:rPr lang="en-GB" sz="1400" dirty="0">
                <a:solidFill>
                  <a:srgbClr val="464646"/>
                </a:solidFill>
                <a:effectLst/>
                <a:latin typeface="Arial" panose="020B0604020202020204" pitchFamily="34" charset="0"/>
                <a:ea typeface="Calibri" panose="020F0502020204030204" pitchFamily="34" charset="0"/>
              </a:rPr>
              <a:t> including people from BAME backgrounds, people with disabilities and people living in more deprived areas; populations where GM has proportionally higher than national numbers. This includes members of the workforce from these demographics who may be affected.</a:t>
            </a:r>
          </a:p>
          <a:p>
            <a:pPr marL="0" indent="0">
              <a:lnSpc>
                <a:spcPct val="150000"/>
              </a:lnSpc>
              <a:buNone/>
            </a:pPr>
            <a:r>
              <a:rPr lang="en-GB" sz="1400" dirty="0">
                <a:solidFill>
                  <a:srgbClr val="464646"/>
                </a:solidFill>
                <a:effectLst/>
                <a:latin typeface="Arial" panose="020B0604020202020204" pitchFamily="34" charset="0"/>
                <a:ea typeface="Calibri" panose="020F0502020204030204" pitchFamily="34" charset="0"/>
              </a:rPr>
              <a:t>Among the many challenges faced by providers in recent months, services have had to make sure they have enough</a:t>
            </a:r>
            <a:r>
              <a:rPr lang="en-GB" sz="1400" b="1" dirty="0">
                <a:solidFill>
                  <a:srgbClr val="464646"/>
                </a:solidFill>
                <a:effectLst/>
                <a:latin typeface="Arial" panose="020B0604020202020204" pitchFamily="34" charset="0"/>
                <a:ea typeface="Calibri" panose="020F0502020204030204" pitchFamily="34" charset="0"/>
              </a:rPr>
              <a:t> employees with the right skills to cope with new and increased demands.</a:t>
            </a:r>
          </a:p>
          <a:p>
            <a:pPr marL="0" indent="0">
              <a:lnSpc>
                <a:spcPct val="150000"/>
              </a:lnSpc>
              <a:buNone/>
            </a:pPr>
            <a:r>
              <a:rPr lang="en-GB" sz="1400" dirty="0">
                <a:solidFill>
                  <a:srgbClr val="464646"/>
                </a:solidFill>
                <a:latin typeface="Arial" panose="020B0604020202020204" pitchFamily="34" charset="0"/>
                <a:ea typeface="Calibri" panose="020F0502020204030204" pitchFamily="34" charset="0"/>
                <a:cs typeface="Arial" panose="020B0604020202020204" pitchFamily="34" charset="0"/>
              </a:rPr>
              <a:t>There were adaptations around the way of working and learning within HSC that were expected to take years – increased flexibility and remote consultations for example – that </a:t>
            </a:r>
            <a:r>
              <a:rPr lang="en-GB" sz="1400" b="1" dirty="0">
                <a:solidFill>
                  <a:srgbClr val="464646"/>
                </a:solidFill>
                <a:latin typeface="Arial" panose="020B0604020202020204" pitchFamily="34" charset="0"/>
                <a:ea typeface="Calibri" panose="020F0502020204030204" pitchFamily="34" charset="0"/>
                <a:cs typeface="Arial" panose="020B0604020202020204" pitchFamily="34" charset="0"/>
              </a:rPr>
              <a:t>were transformed very quickly</a:t>
            </a:r>
            <a:r>
              <a:rPr lang="en-GB" sz="1400" dirty="0">
                <a:solidFill>
                  <a:srgbClr val="464646"/>
                </a:solidFill>
                <a:latin typeface="Arial" panose="020B0604020202020204" pitchFamily="34" charset="0"/>
                <a:ea typeface="Calibri" panose="020F0502020204030204" pitchFamily="34" charset="0"/>
                <a:cs typeface="Arial" panose="020B0604020202020204" pitchFamily="34" charset="0"/>
              </a:rPr>
              <a:t>. A challenge remains in keeping the best aspects of these new ways of delivering services whilst making sure that no one is disadvantaged in the process. </a:t>
            </a:r>
          </a:p>
          <a:p>
            <a:pPr marL="0" indent="0">
              <a:buNone/>
            </a:pPr>
            <a:endParaRPr lang="en-GB" sz="1400" dirty="0"/>
          </a:p>
        </p:txBody>
      </p:sp>
      <p:pic>
        <p:nvPicPr>
          <p:cNvPr id="6" name="Picture 5" descr="Picture representing covid-19">
            <a:extLst>
              <a:ext uri="{FF2B5EF4-FFF2-40B4-BE49-F238E27FC236}">
                <a16:creationId xmlns:a16="http://schemas.microsoft.com/office/drawing/2014/main" id="{9A7093D1-19A8-463A-B31E-8508F43CF4D7}"/>
              </a:ext>
            </a:extLst>
          </p:cNvPr>
          <p:cNvPicPr>
            <a:picLocks noChangeAspect="1"/>
          </p:cNvPicPr>
          <p:nvPr/>
        </p:nvPicPr>
        <p:blipFill>
          <a:blip r:embed="rId2"/>
          <a:stretch>
            <a:fillRect/>
          </a:stretch>
        </p:blipFill>
        <p:spPr>
          <a:xfrm>
            <a:off x="7820920" y="2321959"/>
            <a:ext cx="3973808" cy="2230027"/>
          </a:xfrm>
          <a:prstGeom prst="rect">
            <a:avLst/>
          </a:prstGeom>
        </p:spPr>
      </p:pic>
    </p:spTree>
    <p:extLst>
      <p:ext uri="{BB962C8B-B14F-4D97-AF65-F5344CB8AC3E}">
        <p14:creationId xmlns:p14="http://schemas.microsoft.com/office/powerpoint/2010/main" val="408692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D0D77F-1DBD-4FD8-A299-6CF839702D51}"/>
              </a:ext>
            </a:extLst>
          </p:cNvPr>
          <p:cNvSpPr>
            <a:spLocks noGrp="1"/>
          </p:cNvSpPr>
          <p:nvPr>
            <p:ph type="sldNum" sz="quarter" idx="12"/>
          </p:nvPr>
        </p:nvSpPr>
        <p:spPr/>
        <p:txBody>
          <a:bodyPr/>
          <a:lstStyle/>
          <a:p>
            <a:fld id="{7025F1FA-2B7C-4458-B291-3FD1CA41C343}" type="slidenum">
              <a:rPr lang="en-GB" smtClean="0"/>
              <a:pPr/>
              <a:t>8</a:t>
            </a:fld>
            <a:endParaRPr lang="en-GB" dirty="0"/>
          </a:p>
        </p:txBody>
      </p:sp>
      <p:sp>
        <p:nvSpPr>
          <p:cNvPr id="6" name="Content Placeholder 5">
            <a:extLst>
              <a:ext uri="{FF2B5EF4-FFF2-40B4-BE49-F238E27FC236}">
                <a16:creationId xmlns:a16="http://schemas.microsoft.com/office/drawing/2014/main" id="{2030D3E9-0ED5-4B81-87B1-4E41D0E576F4}"/>
              </a:ext>
            </a:extLst>
          </p:cNvPr>
          <p:cNvSpPr>
            <a:spLocks noGrp="1"/>
          </p:cNvSpPr>
          <p:nvPr>
            <p:ph idx="13"/>
          </p:nvPr>
        </p:nvSpPr>
        <p:spPr>
          <a:xfrm>
            <a:off x="595061" y="2330626"/>
            <a:ext cx="5172075" cy="4094560"/>
          </a:xfrm>
        </p:spPr>
        <p:txBody>
          <a:bodyPr>
            <a:noAutofit/>
          </a:bodyPr>
          <a:lstStyle/>
          <a:p>
            <a:pPr marL="0" indent="0">
              <a:lnSpc>
                <a:spcPct val="150000"/>
              </a:lnSpc>
              <a:spcAft>
                <a:spcPts val="800"/>
              </a:spcAft>
              <a:buNone/>
            </a:pPr>
            <a:r>
              <a:rPr lang="en-GB" sz="1400" b="1" dirty="0">
                <a:effectLst/>
                <a:ea typeface="Calibri" panose="020F0502020204030204" pitchFamily="34" charset="0"/>
                <a:cs typeface="Arial" panose="020B0604020202020204" pitchFamily="34" charset="0"/>
              </a:rPr>
              <a:t>Recommendations in this report will be further worked on to deliver multiple outcomes and will set out how GMCA and other stakeholders can respond. </a:t>
            </a:r>
          </a:p>
          <a:p>
            <a:pPr marL="0" indent="0">
              <a:lnSpc>
                <a:spcPct val="150000"/>
              </a:lnSpc>
              <a:spcAft>
                <a:spcPts val="800"/>
              </a:spcAft>
              <a:buNone/>
            </a:pPr>
            <a:r>
              <a:rPr lang="en-GB" sz="1400" dirty="0">
                <a:effectLst/>
                <a:ea typeface="Calibri" panose="020F0502020204030204" pitchFamily="34" charset="0"/>
                <a:cs typeface="Arial" panose="020B0604020202020204" pitchFamily="34" charset="0"/>
              </a:rPr>
              <a:t>This will include areas of commissioned skills delivery. There are </a:t>
            </a:r>
            <a:r>
              <a:rPr lang="en-GB" sz="1400" dirty="0">
                <a:ea typeface="Calibri" panose="020F0502020204030204" pitchFamily="34" charset="0"/>
                <a:cs typeface="Arial" panose="020B0604020202020204" pitchFamily="34" charset="0"/>
              </a:rPr>
              <a:t>several</a:t>
            </a:r>
            <a:r>
              <a:rPr lang="en-GB" sz="1400" dirty="0">
                <a:effectLst/>
                <a:ea typeface="Calibri" panose="020F0502020204030204" pitchFamily="34" charset="0"/>
                <a:cs typeface="Arial" panose="020B0604020202020204" pitchFamily="34" charset="0"/>
              </a:rPr>
              <a:t> headline recommendations from this report. </a:t>
            </a:r>
            <a:endParaRPr lang="en-GB" sz="1400" dirty="0">
              <a:ea typeface="Calibri" panose="020F0502020204030204" pitchFamily="34" charset="0"/>
              <a:cs typeface="Times New Roman" panose="02020603050405020304" pitchFamily="18" charset="0"/>
            </a:endParaRPr>
          </a:p>
          <a:p>
            <a:pPr marL="0" indent="0" algn="just">
              <a:buNone/>
            </a:pPr>
            <a:endParaRPr lang="en-GB" sz="1700" dirty="0">
              <a:latin typeface="Colfax Regular" panose="020B0304000000010002" pitchFamily="34" charset="0"/>
            </a:endParaRPr>
          </a:p>
        </p:txBody>
      </p:sp>
      <p:sp>
        <p:nvSpPr>
          <p:cNvPr id="5" name="Title 4">
            <a:extLst>
              <a:ext uri="{FF2B5EF4-FFF2-40B4-BE49-F238E27FC236}">
                <a16:creationId xmlns:a16="http://schemas.microsoft.com/office/drawing/2014/main" id="{4393C83E-9025-4392-BF52-9B6DEEB1C406}"/>
              </a:ext>
            </a:extLst>
          </p:cNvPr>
          <p:cNvSpPr>
            <a:spLocks noGrp="1"/>
          </p:cNvSpPr>
          <p:nvPr>
            <p:ph type="title"/>
          </p:nvPr>
        </p:nvSpPr>
        <p:spPr/>
        <p:txBody>
          <a:bodyPr>
            <a:normAutofit fontScale="90000"/>
          </a:bodyPr>
          <a:lstStyle/>
          <a:p>
            <a:r>
              <a:rPr lang="en-GB" dirty="0">
                <a:latin typeface="Colfax Regular" panose="020B0304000000010002" pitchFamily="34" charset="0"/>
              </a:rPr>
              <a:t>Recommendations and future reports </a:t>
            </a:r>
          </a:p>
        </p:txBody>
      </p:sp>
      <p:pic>
        <p:nvPicPr>
          <p:cNvPr id="4" name="Picture 3" descr="picture showing hands of different colours representing health and social care">
            <a:extLst>
              <a:ext uri="{FF2B5EF4-FFF2-40B4-BE49-F238E27FC236}">
                <a16:creationId xmlns:a16="http://schemas.microsoft.com/office/drawing/2014/main" id="{93B02B59-6D44-4918-8B65-FA4BD943205C}"/>
              </a:ext>
            </a:extLst>
          </p:cNvPr>
          <p:cNvPicPr>
            <a:picLocks noChangeAspect="1"/>
          </p:cNvPicPr>
          <p:nvPr/>
        </p:nvPicPr>
        <p:blipFill>
          <a:blip r:embed="rId2"/>
          <a:stretch>
            <a:fillRect/>
          </a:stretch>
        </p:blipFill>
        <p:spPr>
          <a:xfrm>
            <a:off x="6869452" y="2330626"/>
            <a:ext cx="4514850" cy="1381125"/>
          </a:xfrm>
          <a:prstGeom prst="rect">
            <a:avLst/>
          </a:prstGeom>
        </p:spPr>
      </p:pic>
    </p:spTree>
    <p:extLst>
      <p:ext uri="{BB962C8B-B14F-4D97-AF65-F5344CB8AC3E}">
        <p14:creationId xmlns:p14="http://schemas.microsoft.com/office/powerpoint/2010/main" val="422167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6DCC18-F29D-428E-8625-7E21AD994F57}"/>
              </a:ext>
            </a:extLst>
          </p:cNvPr>
          <p:cNvSpPr>
            <a:spLocks noGrp="1"/>
          </p:cNvSpPr>
          <p:nvPr>
            <p:ph idx="13"/>
          </p:nvPr>
        </p:nvSpPr>
        <p:spPr>
          <a:xfrm>
            <a:off x="553965" y="486569"/>
            <a:ext cx="10897027" cy="5574474"/>
          </a:xfrm>
        </p:spPr>
        <p:txBody>
          <a:bodyPr>
            <a:noAutofit/>
          </a:bodyPr>
          <a:lstStyle/>
          <a:p>
            <a:pPr marL="0" indent="0" algn="just">
              <a:buNone/>
            </a:pPr>
            <a:r>
              <a:rPr lang="en-US" sz="2800" b="1" dirty="0">
                <a:effectLst/>
                <a:latin typeface="Colfax Regular" panose="020B0304000000010002" pitchFamily="34" charset="0"/>
                <a:ea typeface="Times New Roman" panose="02020603050405020304" pitchFamily="18" charset="0"/>
                <a:cs typeface="Times New Roman" panose="02020603050405020304" pitchFamily="18" charset="0"/>
              </a:rPr>
              <a:t>Key Recommendations &amp; Next Steps</a:t>
            </a:r>
            <a:endParaRPr lang="en-GB" sz="2800" b="1" dirty="0">
              <a:latin typeface="Colfax Regular" panose="020B0304000000010002" pitchFamily="34" charset="0"/>
              <a:ea typeface="Times New Roman" panose="02020603050405020304" pitchFamily="18" charset="0"/>
              <a:cs typeface="Times New Roman" panose="02020603050405020304" pitchFamily="18" charset="0"/>
            </a:endParaRPr>
          </a:p>
          <a:p>
            <a:pPr marL="0" indent="0" algn="just">
              <a:buNone/>
            </a:pPr>
            <a:endParaRPr lang="en-US" sz="1100" i="1" dirty="0">
              <a:effectLst/>
              <a:latin typeface="Colfax Regular" panose="020B0304000000010002" pitchFamily="34" charset="0"/>
              <a:ea typeface="Times New Roman" panose="02020603050405020304" pitchFamily="18" charset="0"/>
              <a:cs typeface="Times New Roman" panose="02020603050405020304" pitchFamily="18" charset="0"/>
            </a:endParaRPr>
          </a:p>
          <a:p>
            <a:pPr marL="228600" indent="-228600">
              <a:lnSpc>
                <a:spcPct val="150000"/>
              </a:lnSpc>
              <a:spcAft>
                <a:spcPts val="800"/>
              </a:spcAft>
              <a:buAutoNum type="arabicPeriod"/>
            </a:pPr>
            <a:r>
              <a:rPr lang="en-US" sz="12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Among many young people, </a:t>
            </a:r>
            <a:r>
              <a:rPr lang="en-US" sz="1200" b="1"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the reputation of the sector is mixed.</a:t>
            </a:r>
            <a:r>
              <a:rPr lang="en-US" sz="12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 There is a lack of understanding about the wide range of career paths particularly using the vocational route. </a:t>
            </a:r>
            <a:r>
              <a:rPr lang="en-US" sz="1200" b="1"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Types of roles are poorly understood</a:t>
            </a:r>
            <a:r>
              <a:rPr lang="en-US" sz="12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 With over 300 different roles in the sector there are only a handful which form part of traditional careers guidance. The right </a:t>
            </a:r>
            <a:r>
              <a:rPr lang="en-US" sz="1200" b="1"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type of inspiration activity</a:t>
            </a:r>
            <a:r>
              <a:rPr lang="en-US" sz="12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 needs to address stereotypes, promote attributes important to the sector, include </a:t>
            </a:r>
            <a:r>
              <a:rPr lang="en-US" sz="1200" b="1"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diverse role models</a:t>
            </a:r>
            <a:r>
              <a:rPr lang="en-US" sz="12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 and show progression from various starting points. </a:t>
            </a:r>
          </a:p>
          <a:p>
            <a:pPr marL="228600" indent="-228600">
              <a:lnSpc>
                <a:spcPct val="150000"/>
              </a:lnSpc>
              <a:spcAft>
                <a:spcPts val="800"/>
              </a:spcAft>
              <a:buAutoNum type="arabicPeriod"/>
            </a:pPr>
            <a:r>
              <a:rPr lang="en-US" sz="12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There is a lack of </a:t>
            </a:r>
            <a:r>
              <a:rPr lang="en-US" sz="1200" b="1"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awareness and knowledge around apprenticeships</a:t>
            </a:r>
            <a:r>
              <a:rPr lang="en-US" sz="12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 Work should be done to particularly inform the independent sector on th</a:t>
            </a:r>
            <a:r>
              <a:rPr lang="en-US" sz="1200" dirty="0">
                <a:solidFill>
                  <a:srgbClr val="464646"/>
                </a:solidFill>
                <a:latin typeface="Arial" panose="020B0604020202020204" pitchFamily="34" charset="0"/>
                <a:ea typeface="Calibri" panose="020F0502020204030204" pitchFamily="34" charset="0"/>
                <a:cs typeface="Times New Roman" panose="02020603050405020304" pitchFamily="18" charset="0"/>
              </a:rPr>
              <a:t>e availability of apprenticeship  levy transfers, and longer training should be broken down into modules so that the key learning is readily </a:t>
            </a:r>
            <a:r>
              <a:rPr lang="en-US" sz="1200" dirty="0" err="1">
                <a:solidFill>
                  <a:srgbClr val="464646"/>
                </a:solidFill>
                <a:latin typeface="Arial" panose="020B0604020202020204" pitchFamily="34" charset="0"/>
                <a:ea typeface="Calibri" panose="020F0502020204030204" pitchFamily="34" charset="0"/>
                <a:cs typeface="Times New Roman" panose="02020603050405020304" pitchFamily="18" charset="0"/>
              </a:rPr>
              <a:t>avaliable</a:t>
            </a:r>
            <a:endParaRPr lang="en-US" sz="1200" dirty="0">
              <a:solidFill>
                <a:srgbClr val="464646"/>
              </a:solidFill>
              <a:latin typeface="Arial" panose="020B0604020202020204" pitchFamily="34" charset="0"/>
              <a:ea typeface="Calibri" panose="020F0502020204030204" pitchFamily="34" charset="0"/>
              <a:cs typeface="Times New Roman" panose="02020603050405020304" pitchFamily="18" charset="0"/>
            </a:endParaRPr>
          </a:p>
          <a:p>
            <a:pPr marL="228600" indent="-228600">
              <a:lnSpc>
                <a:spcPct val="150000"/>
              </a:lnSpc>
              <a:spcAft>
                <a:spcPts val="800"/>
              </a:spcAft>
              <a:buAutoNum type="arabicPeriod"/>
            </a:pPr>
            <a:r>
              <a:rPr lang="en-US" sz="12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There are a huge number of vacancies particularly in key areas such as nursing. </a:t>
            </a:r>
            <a:r>
              <a:rPr lang="en-US" sz="1200" b="1"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Existing workforce gaps and an agein</a:t>
            </a:r>
            <a:r>
              <a:rPr lang="en-US" sz="1200" b="1" dirty="0">
                <a:solidFill>
                  <a:srgbClr val="464646"/>
                </a:solidFill>
                <a:latin typeface="Arial" panose="020B0604020202020204" pitchFamily="34" charset="0"/>
                <a:ea typeface="Calibri" panose="020F0502020204030204" pitchFamily="34" charset="0"/>
                <a:cs typeface="Times New Roman" panose="02020603050405020304" pitchFamily="18" charset="0"/>
              </a:rPr>
              <a:t>g population </a:t>
            </a:r>
            <a:r>
              <a:rPr lang="en-US" sz="1200" dirty="0">
                <a:solidFill>
                  <a:srgbClr val="464646"/>
                </a:solidFill>
                <a:latin typeface="Arial" panose="020B0604020202020204" pitchFamily="34" charset="0"/>
                <a:ea typeface="Calibri" panose="020F0502020204030204" pitchFamily="34" charset="0"/>
                <a:cs typeface="Times New Roman" panose="02020603050405020304" pitchFamily="18" charset="0"/>
              </a:rPr>
              <a:t>mean that the system is vulnerable. Value based recruitment is preferred since it often leads to better retention as staff entering the sector have the correct motives. Employers need to work to </a:t>
            </a:r>
            <a:r>
              <a:rPr lang="en-US" sz="1200" b="1" dirty="0">
                <a:solidFill>
                  <a:srgbClr val="464646"/>
                </a:solidFill>
                <a:latin typeface="Arial" panose="020B0604020202020204" pitchFamily="34" charset="0"/>
                <a:ea typeface="Calibri" panose="020F0502020204030204" pitchFamily="34" charset="0"/>
                <a:cs typeface="Times New Roman" panose="02020603050405020304" pitchFamily="18" charset="0"/>
              </a:rPr>
              <a:t>offer more flexibility and better pay, terms and conditions.</a:t>
            </a:r>
          </a:p>
          <a:p>
            <a:pPr marL="228600" indent="-228600">
              <a:lnSpc>
                <a:spcPct val="150000"/>
              </a:lnSpc>
              <a:spcAft>
                <a:spcPts val="800"/>
              </a:spcAft>
              <a:buAutoNum type="arabicPeriod"/>
            </a:pPr>
            <a:r>
              <a:rPr lang="en-US" sz="1200" b="1"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Turnover in the sector high</a:t>
            </a:r>
            <a:r>
              <a:rPr lang="en-US" sz="12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 and causes disruption to </a:t>
            </a:r>
            <a:r>
              <a:rPr lang="en-US" sz="1200" dirty="0" err="1">
                <a:solidFill>
                  <a:srgbClr val="464646"/>
                </a:solidFill>
                <a:effectLst/>
                <a:latin typeface="Arial" panose="020B0604020202020204" pitchFamily="34" charset="0"/>
                <a:ea typeface="Calibri" panose="020F0502020204030204" pitchFamily="34" charset="0"/>
                <a:cs typeface="Times New Roman" panose="02020603050405020304" pitchFamily="18" charset="0"/>
              </a:rPr>
              <a:t>organisations</a:t>
            </a:r>
            <a:r>
              <a:rPr lang="en-US" sz="12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 and service users..</a:t>
            </a:r>
            <a:r>
              <a:rPr lang="en-GB" sz="1200" dirty="0">
                <a:solidFill>
                  <a:srgbClr val="464646"/>
                </a:solidFill>
                <a:latin typeface="Arial" panose="020B0604020202020204" pitchFamily="34" charset="0"/>
                <a:ea typeface="Calibri" panose="020F0502020204030204" pitchFamily="34" charset="0"/>
                <a:cs typeface="Times New Roman" panose="02020603050405020304" pitchFamily="18" charset="0"/>
              </a:rPr>
              <a:t> </a:t>
            </a:r>
            <a:r>
              <a:rPr lang="en-US" sz="12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Employers should be encouraged to </a:t>
            </a:r>
            <a:r>
              <a:rPr lang="en-US" sz="1200" b="1"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join the GM Good Employment Charter </a:t>
            </a:r>
            <a:r>
              <a:rPr lang="en-US" sz="12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and should invest in staff and </a:t>
            </a:r>
            <a:r>
              <a:rPr lang="en-US" sz="1200" b="1"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encourage them to train and look to progress in roles </a:t>
            </a:r>
            <a:r>
              <a:rPr lang="en-US" sz="12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to help maintain morale and develop loyalty. </a:t>
            </a:r>
            <a:r>
              <a:rPr lang="en-US" sz="1200" b="1"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Resilience and wider Health and Wellbeing training should be available to all staff</a:t>
            </a:r>
            <a:r>
              <a:rPr lang="en-US" sz="12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rPr>
              <a:t> since burnout and stress are often attributed to high turnover and retention issues</a:t>
            </a:r>
          </a:p>
          <a:p>
            <a:pPr marL="228600" indent="-228600">
              <a:lnSpc>
                <a:spcPct val="150000"/>
              </a:lnSpc>
              <a:spcAft>
                <a:spcPts val="800"/>
              </a:spcAft>
              <a:buAutoNum type="arabicPeriod"/>
            </a:pPr>
            <a:r>
              <a:rPr lang="en-GB" sz="1200" dirty="0">
                <a:latin typeface="+mj-lt"/>
                <a:ea typeface="Times New Roman" panose="02020603050405020304" pitchFamily="18" charset="0"/>
                <a:cs typeface="Times New Roman" panose="02020603050405020304" pitchFamily="18" charset="0"/>
              </a:rPr>
              <a:t>Commissioning activity should take place to fill </a:t>
            </a:r>
            <a:r>
              <a:rPr lang="en-GB" sz="1200" b="1" dirty="0">
                <a:latin typeface="+mj-lt"/>
                <a:ea typeface="Times New Roman" panose="02020603050405020304" pitchFamily="18" charset="0"/>
                <a:cs typeface="Times New Roman" panose="02020603050405020304" pitchFamily="18" charset="0"/>
              </a:rPr>
              <a:t>immediate skills gaps in technical skills for support staff,  sector specific leadership and management, workplace assessors and pre apprenticeship training. </a:t>
            </a:r>
            <a:r>
              <a:rPr lang="en-GB" sz="1200" dirty="0">
                <a:latin typeface="+mj-lt"/>
                <a:ea typeface="Times New Roman" panose="02020603050405020304" pitchFamily="18" charset="0"/>
                <a:cs typeface="Times New Roman" panose="02020603050405020304" pitchFamily="18" charset="0"/>
              </a:rPr>
              <a:t>Programmes meeting this need should be short, modular and accessible to both private and independent providers.</a:t>
            </a:r>
            <a:endParaRPr lang="en-US" sz="12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endParaRPr>
          </a:p>
          <a:p>
            <a:pPr marL="228600" indent="-228600">
              <a:lnSpc>
                <a:spcPct val="150000"/>
              </a:lnSpc>
              <a:spcAft>
                <a:spcPts val="800"/>
              </a:spcAft>
              <a:buAutoNum type="arabicPeriod"/>
            </a:pPr>
            <a:endParaRPr lang="en-US" sz="11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endParaRPr>
          </a:p>
          <a:p>
            <a:pPr marL="228600" indent="-228600">
              <a:lnSpc>
                <a:spcPct val="150000"/>
              </a:lnSpc>
              <a:spcAft>
                <a:spcPts val="800"/>
              </a:spcAft>
              <a:buAutoNum type="arabicPeriod"/>
            </a:pPr>
            <a:endParaRPr lang="en-US" sz="1100" dirty="0">
              <a:solidFill>
                <a:srgbClr val="464646"/>
              </a:solidFill>
              <a:effectLst/>
              <a:latin typeface="Arial" panose="020B0604020202020204" pitchFamily="34" charset="0"/>
              <a:ea typeface="Calibri" panose="020F0502020204030204" pitchFamily="34" charset="0"/>
              <a:cs typeface="Times New Roman" panose="02020603050405020304" pitchFamily="18" charset="0"/>
            </a:endParaRPr>
          </a:p>
          <a:p>
            <a:pPr marL="228600" indent="-228600">
              <a:lnSpc>
                <a:spcPct val="150000"/>
              </a:lnSpc>
              <a:spcAft>
                <a:spcPts val="800"/>
              </a:spcAft>
              <a:buAutoNum type="arabicPeriod"/>
            </a:pPr>
            <a:endParaRPr lang="en-GB" sz="1100" dirty="0">
              <a:effectLst/>
              <a:latin typeface="Colfax Regular" panose="020B0304000000010002" pitchFamily="34" charset="0"/>
              <a:ea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351B4AC9-247F-4A85-A10B-139AEE4F9535}"/>
              </a:ext>
            </a:extLst>
          </p:cNvPr>
          <p:cNvSpPr>
            <a:spLocks noGrp="1"/>
          </p:cNvSpPr>
          <p:nvPr>
            <p:ph type="sldNum" sz="quarter" idx="12"/>
          </p:nvPr>
        </p:nvSpPr>
        <p:spPr/>
        <p:txBody>
          <a:bodyPr/>
          <a:lstStyle/>
          <a:p>
            <a:fld id="{7025F1FA-2B7C-4458-B291-3FD1CA41C343}" type="slidenum">
              <a:rPr lang="en-GB" smtClean="0"/>
              <a:pPr/>
              <a:t>9</a:t>
            </a:fld>
            <a:endParaRPr lang="en-GB"/>
          </a:p>
        </p:txBody>
      </p:sp>
    </p:spTree>
    <p:extLst>
      <p:ext uri="{BB962C8B-B14F-4D97-AF65-F5344CB8AC3E}">
        <p14:creationId xmlns:p14="http://schemas.microsoft.com/office/powerpoint/2010/main" val="70343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5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err="1" smtClean="0">
            <a:solidFill>
              <a:schemeClr val="accent2"/>
            </a:solidFill>
          </a:defRPr>
        </a:defPPr>
      </a:lstStyle>
    </a:txDef>
  </a:objectDefaults>
  <a:extraClrSchemeLst/>
  <a:extLst>
    <a:ext uri="{05A4C25C-085E-4340-85A3-A5531E510DB2}">
      <thm15:themeFamily xmlns:thm15="http://schemas.microsoft.com/office/thememl/2012/main" name="GMCA DIGITAL POWERPOINT TEMPLATE NEW.pptx" id="{FC04932D-A43A-4903-814A-C7AB7F03CB86}" vid="{5DBE1C93-D542-436F-A8C3-D792A703F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e35a3c0-6932-4795-bc29-a2b24e509738">
      <UserInfo>
        <DisplayName>Harrison, Luke</DisplayName>
        <AccountId>116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DC97FC8150DD49AD465F8A73657C42" ma:contentTypeVersion="12" ma:contentTypeDescription="Create a new document." ma:contentTypeScope="" ma:versionID="14ae9a73310b488783aeb4680328edb0">
  <xsd:schema xmlns:xsd="http://www.w3.org/2001/XMLSchema" xmlns:xs="http://www.w3.org/2001/XMLSchema" xmlns:p="http://schemas.microsoft.com/office/2006/metadata/properties" xmlns:ns2="066e983a-f1d7-4d3c-91db-252f29f3e159" xmlns:ns3="2e35a3c0-6932-4795-bc29-a2b24e509738" targetNamespace="http://schemas.microsoft.com/office/2006/metadata/properties" ma:root="true" ma:fieldsID="2ec9f845db0450b776f8a2f5a09d4bb6" ns2:_="" ns3:_="">
    <xsd:import namespace="066e983a-f1d7-4d3c-91db-252f29f3e159"/>
    <xsd:import namespace="2e35a3c0-6932-4795-bc29-a2b24e5097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6e983a-f1d7-4d3c-91db-252f29f3e1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35a3c0-6932-4795-bc29-a2b24e50973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F164A3-BCDC-4E62-BE77-0FFA7CBA5C40}">
  <ds:schemaRefs>
    <ds:schemaRef ds:uri="http://schemas.microsoft.com/office/2006/documentManagement/types"/>
    <ds:schemaRef ds:uri="066e983a-f1d7-4d3c-91db-252f29f3e159"/>
    <ds:schemaRef ds:uri="http://purl.org/dc/dcmitype/"/>
    <ds:schemaRef ds:uri="http://schemas.openxmlformats.org/package/2006/metadata/core-properties"/>
    <ds:schemaRef ds:uri="http://schemas.microsoft.com/office/2006/metadata/properties"/>
    <ds:schemaRef ds:uri="http://purl.org/dc/terms/"/>
    <ds:schemaRef ds:uri="http://schemas.microsoft.com/office/infopath/2007/PartnerControls"/>
    <ds:schemaRef ds:uri="2e35a3c0-6932-4795-bc29-a2b24e509738"/>
    <ds:schemaRef ds:uri="http://www.w3.org/XML/1998/namespace"/>
    <ds:schemaRef ds:uri="http://purl.org/dc/elements/1.1/"/>
  </ds:schemaRefs>
</ds:datastoreItem>
</file>

<file path=customXml/itemProps2.xml><?xml version="1.0" encoding="utf-8"?>
<ds:datastoreItem xmlns:ds="http://schemas.openxmlformats.org/officeDocument/2006/customXml" ds:itemID="{817C68C7-923C-478D-80A3-552A36E463D3}">
  <ds:schemaRefs>
    <ds:schemaRef ds:uri="066e983a-f1d7-4d3c-91db-252f29f3e159"/>
    <ds:schemaRef ds:uri="2e35a3c0-6932-4795-bc29-a2b24e5097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2F25BEF-8340-4944-9BF5-FD45D10F93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5083</TotalTime>
  <Words>1820</Words>
  <Application>Microsoft Office PowerPoint</Application>
  <PresentationFormat>Widescreen</PresentationFormat>
  <Paragraphs>64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Colfax Regular</vt:lpstr>
      <vt:lpstr>Symbol</vt:lpstr>
      <vt:lpstr>Office Theme</vt:lpstr>
      <vt:lpstr>Industry Labour Market and Skills Intelligence Report – Executive Summary</vt:lpstr>
      <vt:lpstr>Executive Summary</vt:lpstr>
      <vt:lpstr>PowerPoint Presentation</vt:lpstr>
      <vt:lpstr>PowerPoint Presentation</vt:lpstr>
      <vt:lpstr>PowerPoint Presentation</vt:lpstr>
      <vt:lpstr>PowerPoint Presentation</vt:lpstr>
      <vt:lpstr>PowerPoint Presentation</vt:lpstr>
      <vt:lpstr>Recommendations and future reports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Barnes</dc:creator>
  <cp:lastModifiedBy>Crolla, Joseph</cp:lastModifiedBy>
  <cp:revision>44</cp:revision>
  <dcterms:created xsi:type="dcterms:W3CDTF">2019-11-13T10:11:19Z</dcterms:created>
  <dcterms:modified xsi:type="dcterms:W3CDTF">2021-08-13T11:59:45Z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0x01010063DC97FC8150DD49AD465F8A73657C42</vt:lpwstr>
  </property>
</Properties>
</file>