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5"/>
  </p:notesMasterIdLst>
  <p:handoutMasterIdLst>
    <p:handoutMasterId r:id="rId46"/>
  </p:handoutMasterIdLst>
  <p:sldIdLst>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5" r:id="rId42"/>
    <p:sldId id="303" r:id="rId43"/>
    <p:sldId id="304" r:id="rId44"/>
  </p:sldIdLst>
  <p:sldSz cx="12192000" cy="6858000"/>
  <p:notesSz cx="6858000" cy="9144000"/>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5" orient="horz" pos="368" userDrawn="1">
          <p15:clr>
            <a:srgbClr val="A4A3A4"/>
          </p15:clr>
        </p15:guide>
        <p15:guide id="6" orient="horz" pos="3861" userDrawn="1">
          <p15:clr>
            <a:srgbClr val="A4A3A4"/>
          </p15:clr>
        </p15:guide>
        <p15:guide id="12" pos="6539" userDrawn="1">
          <p15:clr>
            <a:srgbClr val="A4A3A4"/>
          </p15:clr>
        </p15:guide>
        <p15:guide id="13" pos="7310" userDrawn="1">
          <p15:clr>
            <a:srgbClr val="A4A3A4"/>
          </p15:clr>
        </p15:guide>
        <p15:guide id="14" pos="5768" userDrawn="1">
          <p15:clr>
            <a:srgbClr val="A4A3A4"/>
          </p15:clr>
        </p15:guide>
        <p15:guide id="15" pos="4997" userDrawn="1">
          <p15:clr>
            <a:srgbClr val="A4A3A4"/>
          </p15:clr>
        </p15:guide>
        <p15:guide id="16" pos="4226" userDrawn="1">
          <p15:clr>
            <a:srgbClr val="A4A3A4"/>
          </p15:clr>
        </p15:guide>
        <p15:guide id="17" pos="3454" userDrawn="1">
          <p15:clr>
            <a:srgbClr val="A4A3A4"/>
          </p15:clr>
        </p15:guide>
        <p15:guide id="18" pos="2683" userDrawn="1">
          <p15:clr>
            <a:srgbClr val="A4A3A4"/>
          </p15:clr>
        </p15:guide>
        <p15:guide id="19" pos="1912" userDrawn="1">
          <p15:clr>
            <a:srgbClr val="A4A3A4"/>
          </p15:clr>
        </p15:guide>
        <p15:guide id="20" pos="1141" userDrawn="1">
          <p15:clr>
            <a:srgbClr val="A4A3A4"/>
          </p15:clr>
        </p15:guide>
        <p15:guide id="21" pos="370" userDrawn="1">
          <p15:clr>
            <a:srgbClr val="A4A3A4"/>
          </p15:clr>
        </p15:guide>
        <p15:guide id="22" orient="horz" pos="1139" userDrawn="1">
          <p15:clr>
            <a:srgbClr val="A4A3A4"/>
          </p15:clr>
        </p15:guide>
        <p15:guide id="23" orient="horz" pos="1911" userDrawn="1">
          <p15:clr>
            <a:srgbClr val="A4A3A4"/>
          </p15:clr>
        </p15:guide>
        <p15:guide id="24" orient="horz" pos="2682" userDrawn="1">
          <p15:clr>
            <a:srgbClr val="A4A3A4"/>
          </p15:clr>
        </p15:guide>
        <p15:guide id="25" orient="horz" pos="3453" userDrawn="1">
          <p15:clr>
            <a:srgbClr val="A4A3A4"/>
          </p15:clr>
        </p15:guide>
        <p15:guide id="26" orient="horz" pos="39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5C5B5A"/>
    <a:srgbClr val="33B0A6"/>
    <a:srgbClr val="009690"/>
    <a:srgbClr val="327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385" autoAdjust="0"/>
  </p:normalViewPr>
  <p:slideViewPr>
    <p:cSldViewPr snapToGrid="0" snapToObjects="1" showGuides="1">
      <p:cViewPr varScale="1">
        <p:scale>
          <a:sx n="81" d="100"/>
          <a:sy n="81" d="100"/>
        </p:scale>
        <p:origin x="108" y="390"/>
      </p:cViewPr>
      <p:guideLst>
        <p:guide orient="horz" pos="368"/>
        <p:guide orient="horz" pos="3861"/>
        <p:guide pos="6539"/>
        <p:guide pos="7310"/>
        <p:guide pos="5768"/>
        <p:guide pos="4997"/>
        <p:guide pos="4226"/>
        <p:guide pos="3454"/>
        <p:guide pos="2683"/>
        <p:guide pos="1912"/>
        <p:guide pos="1141"/>
        <p:guide pos="370"/>
        <p:guide orient="horz" pos="1139"/>
        <p:guide orient="horz" pos="1911"/>
        <p:guide orient="horz" pos="2682"/>
        <p:guide orient="horz" pos="3453"/>
        <p:guide orient="horz" pos="3952"/>
      </p:guideLst>
    </p:cSldViewPr>
  </p:slideViewPr>
  <p:outlineViewPr>
    <p:cViewPr>
      <p:scale>
        <a:sx n="33" d="100"/>
        <a:sy n="33" d="100"/>
      </p:scale>
      <p:origin x="0" y="-235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Estimated excess</a:t>
            </a:r>
            <a:r>
              <a:rPr lang="en-US" baseline="0" dirty="0"/>
              <a:t> economic burden of gambling in Greater Manchester in 2022</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Column1</c:v>
                </c:pt>
              </c:strCache>
            </c:strRef>
          </c:tx>
          <c:spPr>
            <a:solidFill>
              <a:schemeClr val="accent2"/>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Deaths from suicide (intangible costs)</c:v>
                </c:pt>
                <c:pt idx="1">
                  <c:v>Treatment for depression (direct costs)</c:v>
                </c:pt>
                <c:pt idx="2">
                  <c:v>Imprisonment (direct costs)</c:v>
                </c:pt>
                <c:pt idx="3">
                  <c:v>Unemployment benefits claims (direct costs)</c:v>
                </c:pt>
                <c:pt idx="4">
                  <c:v>Statutory homelessness (direct costs)</c:v>
                </c:pt>
                <c:pt idx="5">
                  <c:v>Treatment for alcohol dependency (direct costs)</c:v>
                </c:pt>
                <c:pt idx="6">
                  <c:v>Treatment for illicit drug use (direct costs)</c:v>
                </c:pt>
              </c:strCache>
            </c:strRef>
          </c:cat>
          <c:val>
            <c:numRef>
              <c:f>Sheet1!$B$2:$B$8</c:f>
              <c:numCache>
                <c:formatCode>"£"#,##0.00</c:formatCode>
                <c:ptCount val="7"/>
                <c:pt idx="0">
                  <c:v>33400000</c:v>
                </c:pt>
                <c:pt idx="1">
                  <c:v>23900000</c:v>
                </c:pt>
                <c:pt idx="2">
                  <c:v>11400000</c:v>
                </c:pt>
                <c:pt idx="3">
                  <c:v>6000000</c:v>
                </c:pt>
                <c:pt idx="4">
                  <c:v>4200000</c:v>
                </c:pt>
                <c:pt idx="5">
                  <c:v>400000</c:v>
                </c:pt>
                <c:pt idx="6">
                  <c:v>200000</c:v>
                </c:pt>
              </c:numCache>
            </c:numRef>
          </c:val>
          <c:extLst>
            <c:ext xmlns:c16="http://schemas.microsoft.com/office/drawing/2014/chart" uri="{C3380CC4-5D6E-409C-BE32-E72D297353CC}">
              <c16:uniqueId val="{00000000-1D21-40FC-B352-CD3B686DB256}"/>
            </c:ext>
          </c:extLst>
        </c:ser>
        <c:dLbls>
          <c:showLegendKey val="0"/>
          <c:showVal val="0"/>
          <c:showCatName val="0"/>
          <c:showSerName val="0"/>
          <c:showPercent val="0"/>
          <c:showBubbleSize val="0"/>
        </c:dLbls>
        <c:gapWidth val="182"/>
        <c:axId val="1229552512"/>
        <c:axId val="1229557504"/>
      </c:barChart>
      <c:catAx>
        <c:axId val="1229552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9557504"/>
        <c:crosses val="autoZero"/>
        <c:auto val="1"/>
        <c:lblAlgn val="ctr"/>
        <c:lblOffset val="100"/>
        <c:noMultiLvlLbl val="0"/>
      </c:catAx>
      <c:valAx>
        <c:axId val="1229557504"/>
        <c:scaling>
          <c:orientation val="minMax"/>
        </c:scaling>
        <c:delete val="1"/>
        <c:axPos val="b"/>
        <c:numFmt formatCode="&quot;£&quot;#,##0.00" sourceLinked="1"/>
        <c:majorTickMark val="none"/>
        <c:minorTickMark val="none"/>
        <c:tickLblPos val="nextTo"/>
        <c:crossAx val="1229552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Estimated excess</a:t>
            </a:r>
            <a:r>
              <a:rPr lang="en-US" baseline="0" dirty="0"/>
              <a:t> economic burden of gambling in Greater Manchester in 2022</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Column1</c:v>
                </c:pt>
              </c:strCache>
            </c:strRef>
          </c:tx>
          <c:spPr>
            <a:solidFill>
              <a:schemeClr val="accent2"/>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Deaths from suicide (intangible costs)</c:v>
                </c:pt>
                <c:pt idx="1">
                  <c:v>Treatment for depression (direct costs)</c:v>
                </c:pt>
                <c:pt idx="2">
                  <c:v>Imprisonment (direct costs)</c:v>
                </c:pt>
                <c:pt idx="3">
                  <c:v>Unemployment benefits claims (direct costs)</c:v>
                </c:pt>
                <c:pt idx="4">
                  <c:v>Statutory homelessness (direct costs)</c:v>
                </c:pt>
                <c:pt idx="5">
                  <c:v>Treatment for alcohol dependency (direct costs)</c:v>
                </c:pt>
                <c:pt idx="6">
                  <c:v>Treatment for illicit drug use (direct costs)</c:v>
                </c:pt>
              </c:strCache>
            </c:strRef>
          </c:cat>
          <c:val>
            <c:numRef>
              <c:f>Sheet1!$B$2:$B$8</c:f>
              <c:numCache>
                <c:formatCode>"£"#,##0.00</c:formatCode>
                <c:ptCount val="7"/>
                <c:pt idx="0">
                  <c:v>33400000</c:v>
                </c:pt>
                <c:pt idx="1">
                  <c:v>23900000</c:v>
                </c:pt>
                <c:pt idx="2">
                  <c:v>11400000</c:v>
                </c:pt>
                <c:pt idx="3">
                  <c:v>6000000</c:v>
                </c:pt>
                <c:pt idx="4">
                  <c:v>4200000</c:v>
                </c:pt>
                <c:pt idx="5">
                  <c:v>400000</c:v>
                </c:pt>
                <c:pt idx="6">
                  <c:v>200000</c:v>
                </c:pt>
              </c:numCache>
            </c:numRef>
          </c:val>
          <c:extLst>
            <c:ext xmlns:c16="http://schemas.microsoft.com/office/drawing/2014/chart" uri="{C3380CC4-5D6E-409C-BE32-E72D297353CC}">
              <c16:uniqueId val="{00000000-EEF0-4C14-A508-05EEB23D59BC}"/>
            </c:ext>
          </c:extLst>
        </c:ser>
        <c:dLbls>
          <c:showLegendKey val="0"/>
          <c:showVal val="0"/>
          <c:showCatName val="0"/>
          <c:showSerName val="0"/>
          <c:showPercent val="0"/>
          <c:showBubbleSize val="0"/>
        </c:dLbls>
        <c:gapWidth val="182"/>
        <c:axId val="1229552512"/>
        <c:axId val="1229557504"/>
      </c:barChart>
      <c:catAx>
        <c:axId val="1229552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9557504"/>
        <c:crosses val="autoZero"/>
        <c:auto val="1"/>
        <c:lblAlgn val="ctr"/>
        <c:lblOffset val="100"/>
        <c:noMultiLvlLbl val="0"/>
      </c:catAx>
      <c:valAx>
        <c:axId val="1229557504"/>
        <c:scaling>
          <c:orientation val="minMax"/>
        </c:scaling>
        <c:delete val="1"/>
        <c:axPos val="b"/>
        <c:numFmt formatCode="&quot;£&quot;#,##0.00" sourceLinked="1"/>
        <c:majorTickMark val="none"/>
        <c:minorTickMark val="none"/>
        <c:tickLblPos val="nextTo"/>
        <c:crossAx val="1229552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80BDFB-9197-A544-B7EA-7121079100E9}" type="datetimeFigureOut">
              <a:rPr lang="en-US" smtClean="0"/>
              <a:t>5/27/2022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D5AB8F-F3E2-7544-8181-20A1F216CF4E}" type="slidenum">
              <a:rPr lang="en-US" smtClean="0"/>
              <a:t>‹#›</a:t>
            </a:fld>
            <a:endParaRPr lang="en-US"/>
          </a:p>
        </p:txBody>
      </p:sp>
    </p:spTree>
    <p:extLst>
      <p:ext uri="{BB962C8B-B14F-4D97-AF65-F5344CB8AC3E}">
        <p14:creationId xmlns:p14="http://schemas.microsoft.com/office/powerpoint/2010/main" val="1276746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77A7-23C0-DD49-A8F0-4BD4ADA66295}" type="datetimeFigureOut">
              <a:rPr lang="en-US" smtClean="0"/>
              <a:t>5/27/2022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C3250-6B3B-5E49-8010-DD707763E9F6}" type="slidenum">
              <a:rPr lang="en-US" smtClean="0"/>
              <a:t>‹#›</a:t>
            </a:fld>
            <a:endParaRPr lang="en-US"/>
          </a:p>
        </p:txBody>
      </p:sp>
    </p:spTree>
    <p:extLst>
      <p:ext uri="{BB962C8B-B14F-4D97-AF65-F5344CB8AC3E}">
        <p14:creationId xmlns:p14="http://schemas.microsoft.com/office/powerpoint/2010/main" val="62725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Greater Manchester – Going Things Differently" title="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62976" y="487951"/>
            <a:ext cx="2669913" cy="962326"/>
          </a:xfrm>
          <a:prstGeom prst="rect">
            <a:avLst/>
          </a:prstGeom>
        </p:spPr>
      </p:pic>
      <p:pic>
        <p:nvPicPr>
          <p:cNvPr id="10" name="Picture 9" descr="Decorative pattern" title="Decorative pattern"/>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7375" y="3513007"/>
            <a:ext cx="11017250" cy="2760793"/>
          </a:xfrm>
          <a:prstGeom prst="rect">
            <a:avLst/>
          </a:prstGeom>
        </p:spPr>
      </p:pic>
      <p:sp>
        <p:nvSpPr>
          <p:cNvPr id="2" name="Title 1"/>
          <p:cNvSpPr>
            <a:spLocks noGrp="1"/>
          </p:cNvSpPr>
          <p:nvPr>
            <p:ph type="title"/>
          </p:nvPr>
        </p:nvSpPr>
        <p:spPr>
          <a:xfrm>
            <a:off x="586800" y="1807200"/>
            <a:ext cx="10515600" cy="1116000"/>
          </a:xfrm>
        </p:spPr>
        <p:txBody>
          <a:bodyPr/>
          <a:lstStyle>
            <a:lvl1pPr>
              <a:defRPr>
                <a:solidFill>
                  <a:schemeClr val="bg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586800" y="2678400"/>
            <a:ext cx="5278438" cy="742950"/>
          </a:xfrm>
        </p:spPr>
        <p:txBody>
          <a:bodyPr>
            <a:normAutofit/>
          </a:bodyPr>
          <a:lstStyle>
            <a:lvl1pPr marL="0" indent="0">
              <a:buNone/>
              <a:defRPr sz="2400" b="1">
                <a:solidFill>
                  <a:schemeClr val="bg1"/>
                </a:solidFill>
              </a:defRPr>
            </a:lvl1pPr>
          </a:lstStyle>
          <a:p>
            <a:pPr lvl="0"/>
            <a:r>
              <a:rPr lang="en-US" dirty="0"/>
              <a:t>Sub-heading</a:t>
            </a:r>
          </a:p>
        </p:txBody>
      </p:sp>
    </p:spTree>
    <p:extLst>
      <p:ext uri="{BB962C8B-B14F-4D97-AF65-F5344CB8AC3E}">
        <p14:creationId xmlns:p14="http://schemas.microsoft.com/office/powerpoint/2010/main" val="49456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pip on grey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pic>
        <p:nvPicPr>
          <p:cNvPr id="8" name="Picture 7" descr="Decorative shape holding statistic or key information" title="Decorative shap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775" y="584200"/>
            <a:ext cx="4897437" cy="4897437"/>
          </a:xfrm>
          <a:prstGeom prst="rect">
            <a:avLst/>
          </a:prstGeom>
        </p:spPr>
      </p:pic>
      <p:sp>
        <p:nvSpPr>
          <p:cNvPr id="10"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771963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g pip on white background">
    <p:spTree>
      <p:nvGrpSpPr>
        <p:cNvPr id="1" name=""/>
        <p:cNvGrpSpPr/>
        <p:nvPr/>
      </p:nvGrpSpPr>
      <p:grpSpPr>
        <a:xfrm>
          <a:off x="0" y="0"/>
          <a:ext cx="0" cy="0"/>
          <a:chOff x="0" y="0"/>
          <a:chExt cx="0" cy="0"/>
        </a:xfrm>
      </p:grpSpPr>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pic>
        <p:nvPicPr>
          <p:cNvPr id="7" name="Picture 6" descr="Decorative shape holding statistic or key information" title="Decorative shap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775" y="584200"/>
            <a:ext cx="4897437" cy="4897437"/>
          </a:xfrm>
          <a:prstGeom prst="rect">
            <a:avLst/>
          </a:prstGeom>
        </p:spPr>
      </p:pic>
      <p:sp>
        <p:nvSpPr>
          <p:cNvPr id="8"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170935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p on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33B0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625" y="585637"/>
            <a:ext cx="4896000" cy="4896000"/>
          </a:xfrm>
          <a:prstGeom prst="rect">
            <a:avLst/>
          </a:prstGeom>
        </p:spPr>
      </p:pic>
      <p:sp>
        <p:nvSpPr>
          <p:cNvPr id="5"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
        <p:nvSpPr>
          <p:cNvPr id="8"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739313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type with imag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706800" y="583200"/>
            <a:ext cx="4896000" cy="4896000"/>
          </a:xfrm>
          <a:noFill/>
        </p:spPr>
        <p:txBody>
          <a:bodyPr/>
          <a:lstStyle/>
          <a:p>
            <a:endParaRPr lang="en-US"/>
          </a:p>
        </p:txBody>
      </p:sp>
      <p:sp>
        <p:nvSpPr>
          <p:cNvPr id="5"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spTree>
    <p:extLst>
      <p:ext uri="{BB962C8B-B14F-4D97-AF65-F5344CB8AC3E}">
        <p14:creationId xmlns:p14="http://schemas.microsoft.com/office/powerpoint/2010/main" val="1183758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p background, turquoise background">
    <p:spTree>
      <p:nvGrpSpPr>
        <p:cNvPr id="1" name=""/>
        <p:cNvGrpSpPr/>
        <p:nvPr/>
      </p:nvGrpSpPr>
      <p:grpSpPr>
        <a:xfrm>
          <a:off x="0" y="0"/>
          <a:ext cx="0" cy="0"/>
          <a:chOff x="0" y="0"/>
          <a:chExt cx="0" cy="0"/>
        </a:xfrm>
      </p:grpSpPr>
      <p:sp>
        <p:nvSpPr>
          <p:cNvPr id="3" name="Rectangle 2" descr="Background colour" title="Background colour"/>
          <p:cNvSpPr/>
          <p:nvPr userDrawn="1"/>
        </p:nvSpPr>
        <p:spPr>
          <a:xfrm>
            <a:off x="0" y="0"/>
            <a:ext cx="12192000" cy="6858000"/>
          </a:xfrm>
          <a:prstGeom prst="rect">
            <a:avLst/>
          </a:prstGeom>
          <a:solidFill>
            <a:srgbClr val="33B0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6700" y="1757366"/>
            <a:ext cx="3724272" cy="3724272"/>
          </a:xfrm>
          <a:prstGeom prst="rect">
            <a:avLst/>
          </a:prstGeom>
        </p:spPr>
      </p:pic>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84019" y="590069"/>
            <a:ext cx="4897440" cy="4897440"/>
          </a:xfrm>
          <a:prstGeom prst="rect">
            <a:avLst/>
          </a:prstGeom>
        </p:spPr>
      </p:pic>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23964" y="-2445230"/>
            <a:ext cx="7932739" cy="7932739"/>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56700" y="584199"/>
            <a:ext cx="2454589" cy="2454589"/>
          </a:xfrm>
          <a:prstGeom prst="rect">
            <a:avLst/>
          </a:prstGeom>
        </p:spPr>
      </p:pic>
      <p:sp>
        <p:nvSpPr>
          <p:cNvPr id="9"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sp>
        <p:nvSpPr>
          <p:cNvPr id="10"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24604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p background, grey background">
    <p:spTree>
      <p:nvGrpSpPr>
        <p:cNvPr id="1" name=""/>
        <p:cNvGrpSpPr/>
        <p:nvPr/>
      </p:nvGrpSpPr>
      <p:grpSpPr>
        <a:xfrm>
          <a:off x="0" y="0"/>
          <a:ext cx="0" cy="0"/>
          <a:chOff x="0" y="0"/>
          <a:chExt cx="0" cy="0"/>
        </a:xfrm>
      </p:grpSpPr>
      <p:sp>
        <p:nvSpPr>
          <p:cNvPr id="3" name="Rectangle 2" descr="Background colour" title="Background colour"/>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6700" y="1757366"/>
            <a:ext cx="3724272" cy="3724272"/>
          </a:xfrm>
          <a:prstGeom prst="rect">
            <a:avLst/>
          </a:prstGeom>
        </p:spPr>
      </p:pic>
      <p:cxnSp>
        <p:nvCxnSpPr>
          <p:cNvPr id="5" name="Straight Connector 4" descr="Line" title="Line"/>
          <p:cNvCxnSpPr/>
          <p:nvPr userDrawn="1"/>
        </p:nvCxnSpPr>
        <p:spPr>
          <a:xfrm>
            <a:off x="587375" y="6129338"/>
            <a:ext cx="11017250" cy="0"/>
          </a:xfrm>
          <a:prstGeom prst="line">
            <a:avLst/>
          </a:prstGeom>
          <a:ln w="38100">
            <a:solidFill>
              <a:srgbClr val="33B0A6"/>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84019" y="590069"/>
            <a:ext cx="4897440" cy="4897440"/>
          </a:xfrm>
          <a:prstGeom prst="rect">
            <a:avLst/>
          </a:prstGeom>
        </p:spPr>
      </p:pic>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23964" y="-2445230"/>
            <a:ext cx="7932739" cy="7932739"/>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56700" y="584199"/>
            <a:ext cx="2454589" cy="2454589"/>
          </a:xfrm>
          <a:prstGeom prst="rect">
            <a:avLst/>
          </a:prstGeom>
        </p:spPr>
      </p:pic>
      <p:sp>
        <p:nvSpPr>
          <p:cNvPr id="9"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sp>
        <p:nvSpPr>
          <p:cNvPr id="10"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553275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484624" y="0"/>
            <a:ext cx="6707375" cy="6858000"/>
          </a:xfrm>
          <a:noFill/>
        </p:spPr>
        <p:txBody>
          <a:bodyPr/>
          <a:lstStyle/>
          <a:p>
            <a:endParaRPr lang="en-US"/>
          </a:p>
        </p:txBody>
      </p:sp>
      <p:sp>
        <p:nvSpPr>
          <p:cNvPr id="4" name="Title 1"/>
          <p:cNvSpPr>
            <a:spLocks noGrp="1"/>
          </p:cNvSpPr>
          <p:nvPr>
            <p:ph type="title"/>
          </p:nvPr>
        </p:nvSpPr>
        <p:spPr>
          <a:xfrm>
            <a:off x="586800" y="583200"/>
            <a:ext cx="4320000"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165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p pattern on whit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587375" y="2136267"/>
            <a:ext cx="11024774" cy="4137533"/>
          </a:xfrm>
          <a:prstGeom prst="rect">
            <a:avLst/>
          </a:prstGeom>
        </p:spPr>
      </p:pic>
      <p:sp>
        <p:nvSpPr>
          <p:cNvPr id="5" name="Title 1"/>
          <p:cNvSpPr>
            <a:spLocks noGrp="1"/>
          </p:cNvSpPr>
          <p:nvPr>
            <p:ph type="title"/>
          </p:nvPr>
        </p:nvSpPr>
        <p:spPr>
          <a:xfrm>
            <a:off x="586800" y="583200"/>
            <a:ext cx="10515600" cy="586800"/>
          </a:xfrm>
          <a:prstGeom prst="rect">
            <a:avLst/>
          </a:prstGeo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38742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1017824" cy="926623"/>
          </a:xfrm>
          <a:prstGeom prst="rect">
            <a:avLst/>
          </a:prstGeom>
        </p:spPr>
        <p:txBody>
          <a:bodyPr lIns="0" tIns="0" rIns="0" bIns="0"/>
          <a:lstStyle>
            <a:lvl1pPr>
              <a:defRPr>
                <a:solidFill>
                  <a:srgbClr val="5C5B5A"/>
                </a:solidFill>
              </a:defRPr>
            </a:lvl1pPr>
          </a:lstStyle>
          <a:p>
            <a:r>
              <a:rPr lang="en-US" dirty="0"/>
              <a:t>Click to edit Master title style</a:t>
            </a:r>
          </a:p>
        </p:txBody>
      </p:sp>
      <p:sp>
        <p:nvSpPr>
          <p:cNvPr id="3" name="Content Placeholder 2"/>
          <p:cNvSpPr>
            <a:spLocks noGrp="1"/>
          </p:cNvSpPr>
          <p:nvPr>
            <p:ph idx="1"/>
          </p:nvPr>
        </p:nvSpPr>
        <p:spPr>
          <a:xfrm>
            <a:off x="586799" y="1807200"/>
            <a:ext cx="11017825" cy="4351338"/>
          </a:xfrm>
          <a:prstGeom prst="rect">
            <a:avLst/>
          </a:prstGeom>
        </p:spPr>
        <p:txBody>
          <a:bodyPr bIns="0"/>
          <a:lstStyle>
            <a:lvl1pPr>
              <a:defRPr>
                <a:solidFill>
                  <a:srgbClr val="5C5B5A"/>
                </a:solidFill>
              </a:defRPr>
            </a:lvl1pPr>
            <a:lvl2pPr>
              <a:defRPr>
                <a:solidFill>
                  <a:srgbClr val="5C5B5A"/>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1336139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6800" y="1710000"/>
            <a:ext cx="10515600" cy="2852737"/>
          </a:xfrm>
          <a:prstGeom prst="rect">
            <a:avLst/>
          </a:prstGeom>
        </p:spPr>
        <p:txBody>
          <a:bodyPr anchor="t" anchorCtr="0"/>
          <a:lstStyle>
            <a:lvl1pPr>
              <a:defRPr sz="6000"/>
            </a:lvl1pPr>
          </a:lstStyle>
          <a:p>
            <a:r>
              <a:rPr lang="en-US" dirty="0"/>
              <a:t>Click to edit Master title style</a:t>
            </a:r>
          </a:p>
        </p:txBody>
      </p:sp>
      <p:cxnSp>
        <p:nvCxnSpPr>
          <p:cNvPr id="9" name="Straight Connector 8"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25745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13255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586800" y="1807200"/>
            <a:ext cx="5292000" cy="3671999"/>
          </a:xfrm>
          <a:prstGeom prst="rect">
            <a:avLst/>
          </a:prstGeom>
        </p:spPr>
        <p:txBody>
          <a:bodyPr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10800" y="1807200"/>
            <a:ext cx="5292000" cy="367199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206334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6800" y="586800"/>
            <a:ext cx="10515600" cy="1325563"/>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586799"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6799"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10800"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10800"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11179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586800"/>
          </a:xfrm>
          <a:prstGeom prst="rect">
            <a:avLst/>
          </a:prstGeom>
        </p:spPr>
        <p:txBody>
          <a:body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84548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1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type, grey background">
    <p:spTree>
      <p:nvGrpSpPr>
        <p:cNvPr id="1" name=""/>
        <p:cNvGrpSpPr/>
        <p:nvPr/>
      </p:nvGrpSpPr>
      <p:grpSpPr>
        <a:xfrm>
          <a:off x="0" y="0"/>
          <a:ext cx="0" cy="0"/>
          <a:chOff x="0" y="0"/>
          <a:chExt cx="0" cy="0"/>
        </a:xfrm>
      </p:grpSpPr>
      <p:sp>
        <p:nvSpPr>
          <p:cNvPr id="5" name="Rectangle 4"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586800" y="583200"/>
            <a:ext cx="10515600" cy="1116000"/>
          </a:xfrm>
        </p:spPr>
        <p:txBody>
          <a:bodyPr>
            <a:normAutofit/>
          </a:bodyPr>
          <a:lstStyle>
            <a:lvl1pPr>
              <a:defRPr sz="3600">
                <a:solidFill>
                  <a:schemeClr val="bg1"/>
                </a:solidFill>
              </a:defRPr>
            </a:lvl1pPr>
          </a:lstStyle>
          <a:p>
            <a:r>
              <a:rPr lang="en-US" dirty="0"/>
              <a:t>Click to edit Master title style</a:t>
            </a:r>
          </a:p>
        </p:txBody>
      </p:sp>
      <p:cxnSp>
        <p:nvCxnSpPr>
          <p:cNvPr id="3" name="Straight Connector 2"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658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type,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0096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7B0F"/>
              </a:solidFill>
            </a:endParaRPr>
          </a:p>
        </p:txBody>
      </p:sp>
      <p:sp>
        <p:nvSpPr>
          <p:cNvPr id="4" name="Title 1"/>
          <p:cNvSpPr>
            <a:spLocks noGrp="1"/>
          </p:cNvSpPr>
          <p:nvPr>
            <p:ph type="title"/>
          </p:nvPr>
        </p:nvSpPr>
        <p:spPr>
          <a:xfrm>
            <a:off x="586800" y="583200"/>
            <a:ext cx="10515600" cy="1116000"/>
          </a:xfrm>
        </p:spPr>
        <p:txBody>
          <a:bodyPr>
            <a:normAutofit/>
          </a:bodyPr>
          <a:lstStyle>
            <a:lvl1pPr>
              <a:defRPr sz="3600">
                <a:solidFill>
                  <a:schemeClr val="bg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079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586800" y="583201"/>
            <a:ext cx="10515600" cy="1116000"/>
          </a:xfrm>
          <a:prstGeom prst="rect">
            <a:avLst/>
          </a:prstGeom>
        </p:spPr>
        <p:txBody>
          <a:bodyPr vert="horz" lIns="0" tIns="0" rIns="0" bIns="0" rtlCol="0" anchor="t" anchorCtr="0">
            <a:normAutofit/>
          </a:bodyPr>
          <a:lstStyle/>
          <a:p>
            <a:r>
              <a:rPr lang="en-US" dirty="0"/>
              <a:t>Click to edit Master title style</a:t>
            </a:r>
          </a:p>
        </p:txBody>
      </p:sp>
      <p:sp>
        <p:nvSpPr>
          <p:cNvPr id="18" name="Text Placeholder 2"/>
          <p:cNvSpPr>
            <a:spLocks noGrp="1"/>
          </p:cNvSpPr>
          <p:nvPr>
            <p:ph type="body" idx="1"/>
          </p:nvPr>
        </p:nvSpPr>
        <p:spPr>
          <a:xfrm>
            <a:off x="586800" y="1699200"/>
            <a:ext cx="10515600" cy="4351338"/>
          </a:xfrm>
          <a:prstGeom prst="rect">
            <a:avLst/>
          </a:prstGeom>
        </p:spPr>
        <p:txBody>
          <a:bodyPr vert="horz" lIns="0" tIns="0" rIns="0" bIns="4680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226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0" r:id="rId13"/>
    <p:sldLayoutId id="2147483663" r:id="rId14"/>
    <p:sldLayoutId id="2147483664" r:id="rId15"/>
    <p:sldLayoutId id="2147483665" r:id="rId16"/>
    <p:sldLayoutId id="2147483666" r:id="rId17"/>
  </p:sldLayoutIdLst>
  <p:txStyles>
    <p:titleStyle>
      <a:lvl1pPr algn="l" defTabSz="914400" rtl="0" eaLnBrk="1" latinLnBrk="0" hangingPunct="1">
        <a:lnSpc>
          <a:spcPct val="90000"/>
        </a:lnSpc>
        <a:spcBef>
          <a:spcPct val="0"/>
        </a:spcBef>
        <a:buNone/>
        <a:defRPr sz="4400" kern="1200">
          <a:solidFill>
            <a:srgbClr val="5C5B5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 Id="rId1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gov.uk/government/publications/gambling-related-harms-evidence-review" TargetMode="External"/><Relationship Id="rId2" Type="http://schemas.openxmlformats.org/officeDocument/2006/relationships/hyperlink" Target="https://www.ippr.org/research/publications/cards-on-the-table" TargetMode="External"/><Relationship Id="rId1" Type="http://schemas.openxmlformats.org/officeDocument/2006/relationships/slideLayout" Target="../slideLayouts/slideLayout2.xml"/><Relationship Id="rId4" Type="http://schemas.openxmlformats.org/officeDocument/2006/relationships/hyperlink" Target="https://www.gamblingcommission.gov.uk/manual/national-strategy-to-reduce-gambling-harms/research-to-inform-action-defining-measuring-and-monitoring-gambling-related"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s://www.researchgate.net/publication/326331882_Measuring_gambling-related_harms_A_framework_for_action" TargetMode="External"/><Relationship Id="rId2" Type="http://schemas.openxmlformats.org/officeDocument/2006/relationships/hyperlink" Target="https://www.gov.uk/government/publications/gambling-related-harms-evidence-revie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Greater Manchester – Going Things Differently" title="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2976" y="487951"/>
            <a:ext cx="2669913" cy="962326"/>
          </a:xfrm>
          <a:prstGeom prst="rect">
            <a:avLst/>
          </a:prstGeom>
        </p:spPr>
      </p:pic>
      <p:sp>
        <p:nvSpPr>
          <p:cNvPr id="4" name="Title 3"/>
          <p:cNvSpPr txBox="1">
            <a:spLocks noGrp="1"/>
          </p:cNvSpPr>
          <p:nvPr>
            <p:ph type="title" idx="4294967295"/>
          </p:nvPr>
        </p:nvSpPr>
        <p:spPr>
          <a:xfrm>
            <a:off x="587375" y="435817"/>
            <a:ext cx="9086014" cy="249299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0" i="0" u="none" strike="noStrike" kern="1200" cap="none" spc="0" normalizeH="0" baseline="0" noProof="0" dirty="0">
                <a:ln>
                  <a:noFill/>
                </a:ln>
                <a:solidFill>
                  <a:schemeClr val="bg1"/>
                </a:solidFill>
                <a:effectLst/>
                <a:uLnTx/>
                <a:uFillTx/>
                <a:latin typeface="Arial" charset="0"/>
                <a:ea typeface="Arial" charset="0"/>
                <a:cs typeface="Arial" charset="0"/>
              </a:rPr>
              <a:t>Estimating the excess economic burden of gambling in Greater Manchester</a:t>
            </a:r>
          </a:p>
        </p:txBody>
      </p:sp>
      <p:sp>
        <p:nvSpPr>
          <p:cNvPr id="9" name="TextBox 8"/>
          <p:cNvSpPr txBox="1"/>
          <p:nvPr/>
        </p:nvSpPr>
        <p:spPr>
          <a:xfrm>
            <a:off x="587375" y="2987175"/>
            <a:ext cx="11145514" cy="369332"/>
          </a:xfrm>
          <a:prstGeom prst="rect">
            <a:avLst/>
          </a:prstGeom>
          <a:noFill/>
        </p:spPr>
        <p:txBody>
          <a:bodyPr wrap="square" lIns="0" tIns="0" rIns="0" bIns="0" rtlCol="0">
            <a:spAutoFit/>
          </a:bodyPr>
          <a:lstStyle/>
          <a:p>
            <a:r>
              <a:rPr lang="en-GB" sz="2400" b="1" dirty="0">
                <a:solidFill>
                  <a:schemeClr val="bg1"/>
                </a:solidFill>
                <a:latin typeface="Arial" charset="0"/>
                <a:ea typeface="Arial" charset="0"/>
                <a:cs typeface="Arial" charset="0"/>
              </a:rPr>
              <a:t>Greater Manchester Combined Authority Research Team, March 2022</a:t>
            </a:r>
          </a:p>
        </p:txBody>
      </p:sp>
      <p:pic>
        <p:nvPicPr>
          <p:cNvPr id="8" name="Picture 7">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375" y="3513007"/>
            <a:ext cx="11017250" cy="2760793"/>
          </a:xfrm>
          <a:prstGeom prst="rect">
            <a:avLst/>
          </a:prstGeom>
        </p:spPr>
      </p:pic>
    </p:spTree>
    <p:extLst>
      <p:ext uri="{BB962C8B-B14F-4D97-AF65-F5344CB8AC3E}">
        <p14:creationId xmlns:p14="http://schemas.microsoft.com/office/powerpoint/2010/main" val="462249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68C25-5FB9-4037-AC87-E2AC87A1B770}"/>
              </a:ext>
            </a:extLst>
          </p:cNvPr>
          <p:cNvSpPr>
            <a:spLocks noGrp="1"/>
          </p:cNvSpPr>
          <p:nvPr>
            <p:ph type="title"/>
          </p:nvPr>
        </p:nvSpPr>
        <p:spPr/>
        <p:txBody>
          <a:bodyPr/>
          <a:lstStyle/>
          <a:p>
            <a:r>
              <a:rPr lang="en-GB" dirty="0"/>
              <a:t>Methodology (2/2)</a:t>
            </a:r>
          </a:p>
        </p:txBody>
      </p:sp>
      <p:sp>
        <p:nvSpPr>
          <p:cNvPr id="3" name="Content Placeholder 2">
            <a:extLst>
              <a:ext uri="{FF2B5EF4-FFF2-40B4-BE49-F238E27FC236}">
                <a16:creationId xmlns:a16="http://schemas.microsoft.com/office/drawing/2014/main" id="{923F016E-7C3F-4F5D-9232-A5EE8D7AB41D}"/>
              </a:ext>
            </a:extLst>
          </p:cNvPr>
          <p:cNvSpPr>
            <a:spLocks noGrp="1"/>
          </p:cNvSpPr>
          <p:nvPr>
            <p:ph idx="1"/>
          </p:nvPr>
        </p:nvSpPr>
        <p:spPr/>
        <p:txBody>
          <a:bodyPr>
            <a:normAutofit fontScale="92500" lnSpcReduction="20000"/>
          </a:bodyPr>
          <a:lstStyle/>
          <a:p>
            <a:r>
              <a:rPr lang="en-GB" sz="2200" dirty="0"/>
              <a:t>One simple way of estimating the equivalent economic burden of gambling in Greater Manchester would be to assume, all things being equal, that 5% of the national burden falls within GM (pro-rated to resident population). This would assume an overall excess cost of £64m.</a:t>
            </a:r>
          </a:p>
          <a:p>
            <a:r>
              <a:rPr lang="en-GB" sz="2200" dirty="0"/>
              <a:t>Instead, the GM analysis has been undertaken with a view to refining this headline assumption in three key ways:</a:t>
            </a:r>
          </a:p>
          <a:p>
            <a:pPr lvl="1">
              <a:buFont typeface="+mj-lt"/>
              <a:buAutoNum type="arabicPeriod"/>
            </a:pPr>
            <a:r>
              <a:rPr lang="en-GB" sz="1900" dirty="0"/>
              <a:t>The analysis is based on an estimate of the prevalence of ‘at risk’ and problem gambling within GM (higher than the standard national prevalence assumption). This was calculated by national experts in the field, on behalf of the GMCA.</a:t>
            </a:r>
          </a:p>
          <a:p>
            <a:pPr lvl="1">
              <a:buFont typeface="+mj-lt"/>
              <a:buAutoNum type="arabicPeriod"/>
            </a:pPr>
            <a:r>
              <a:rPr lang="en-GB" sz="1900" dirty="0"/>
              <a:t>The analysis uses whatever information is available in published sources on levels of demand in the GM system in key areas – </a:t>
            </a:r>
            <a:r>
              <a:rPr lang="en-GB" sz="1900" dirty="0" err="1"/>
              <a:t>e.g</a:t>
            </a:r>
            <a:r>
              <a:rPr lang="en-GB" sz="1900" dirty="0"/>
              <a:t> prevalence of depression amongst GM residents; levels of crime in GM. These figures are generally higher than is the case across England.</a:t>
            </a:r>
          </a:p>
          <a:p>
            <a:pPr lvl="1">
              <a:buFont typeface="+mj-lt"/>
              <a:buAutoNum type="arabicPeriod"/>
            </a:pPr>
            <a:r>
              <a:rPr lang="en-GB" sz="1900" dirty="0"/>
              <a:t>The analysis ‘uprates’ assumed costings to reflect 2021/22 prices (the PHE analysis, whilst very recently published, is still based on 2019/20 cost assumptions).</a:t>
            </a:r>
          </a:p>
          <a:p>
            <a:r>
              <a:rPr lang="en-GB" sz="2200" dirty="0"/>
              <a:t>The intention of this approach is to preserve the robustness of the national best-in-class analysis, but including bespoke elements that best reflect the latest challenges likely to exist within Greater Manchester.</a:t>
            </a:r>
          </a:p>
        </p:txBody>
      </p:sp>
      <p:sp>
        <p:nvSpPr>
          <p:cNvPr id="4" name="Text Placeholder 3">
            <a:extLst>
              <a:ext uri="{FF2B5EF4-FFF2-40B4-BE49-F238E27FC236}">
                <a16:creationId xmlns:a16="http://schemas.microsoft.com/office/drawing/2014/main" id="{689949D0-37A2-4A2F-AD3C-3A6641AF2D74}"/>
              </a:ext>
            </a:extLst>
          </p:cNvPr>
          <p:cNvSpPr>
            <a:spLocks noGrp="1"/>
          </p:cNvSpPr>
          <p:nvPr>
            <p:ph type="body" sz="quarter" idx="11"/>
          </p:nvPr>
        </p:nvSpPr>
        <p:spPr/>
        <p:txBody>
          <a:bodyPr/>
          <a:lstStyle/>
          <a:p>
            <a:r>
              <a:rPr lang="en-GB" dirty="0"/>
              <a:t>Part 2. Methodology</a:t>
            </a:r>
          </a:p>
        </p:txBody>
      </p:sp>
    </p:spTree>
    <p:extLst>
      <p:ext uri="{BB962C8B-B14F-4D97-AF65-F5344CB8AC3E}">
        <p14:creationId xmlns:p14="http://schemas.microsoft.com/office/powerpoint/2010/main" val="130453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371F0-4EE3-48FC-AA96-66780BC2E360}"/>
              </a:ext>
            </a:extLst>
          </p:cNvPr>
          <p:cNvSpPr>
            <a:spLocks noGrp="1"/>
          </p:cNvSpPr>
          <p:nvPr>
            <p:ph type="title"/>
          </p:nvPr>
        </p:nvSpPr>
        <p:spPr/>
        <p:txBody>
          <a:bodyPr/>
          <a:lstStyle/>
          <a:p>
            <a:r>
              <a:rPr lang="en-GB" dirty="0"/>
              <a:t>Scope – costs included in the estimate</a:t>
            </a:r>
          </a:p>
        </p:txBody>
      </p:sp>
      <p:sp>
        <p:nvSpPr>
          <p:cNvPr id="3" name="Content Placeholder 2">
            <a:extLst>
              <a:ext uri="{FF2B5EF4-FFF2-40B4-BE49-F238E27FC236}">
                <a16:creationId xmlns:a16="http://schemas.microsoft.com/office/drawing/2014/main" id="{0C57B9F6-5A7F-4838-A292-88AD90DC87B2}"/>
              </a:ext>
            </a:extLst>
          </p:cNvPr>
          <p:cNvSpPr>
            <a:spLocks noGrp="1"/>
          </p:cNvSpPr>
          <p:nvPr>
            <p:ph idx="1"/>
          </p:nvPr>
        </p:nvSpPr>
        <p:spPr/>
        <p:txBody>
          <a:bodyPr>
            <a:normAutofit/>
          </a:bodyPr>
          <a:lstStyle/>
          <a:p>
            <a:r>
              <a:rPr lang="en-GB" dirty="0"/>
              <a:t>The analysis looks at the evidence of prevalence, harms and costs in respect of the following areas:</a:t>
            </a:r>
          </a:p>
          <a:p>
            <a:pPr marL="628650" lvl="1" indent="0">
              <a:buNone/>
            </a:pPr>
            <a:r>
              <a:rPr lang="en-GB" sz="2000" b="1" dirty="0"/>
              <a:t>Statutory homelessness</a:t>
            </a:r>
            <a:r>
              <a:rPr lang="en-GB" sz="2000" dirty="0"/>
              <a:t> - the annual cost of statutory homeless applications</a:t>
            </a:r>
          </a:p>
          <a:p>
            <a:pPr marL="628650" lvl="1" indent="0">
              <a:buNone/>
            </a:pPr>
            <a:r>
              <a:rPr lang="en-GB" sz="2000" b="1" dirty="0"/>
              <a:t>Depression</a:t>
            </a:r>
            <a:r>
              <a:rPr lang="en-GB" sz="2000" dirty="0"/>
              <a:t> – the annual direct healthcare cost of individuals suffering from depression (primary care (GP time), secondary care and prescription costs. </a:t>
            </a:r>
          </a:p>
          <a:p>
            <a:pPr marL="628650" lvl="1" indent="0">
              <a:buNone/>
            </a:pPr>
            <a:r>
              <a:rPr lang="en-GB" sz="2000" b="1" dirty="0"/>
              <a:t>Alcohol dependence</a:t>
            </a:r>
            <a:r>
              <a:rPr lang="en-GB" sz="2000" dirty="0"/>
              <a:t> – the cost of community alcohol treatment</a:t>
            </a:r>
          </a:p>
          <a:p>
            <a:pPr marL="628650" lvl="1" indent="0">
              <a:buNone/>
            </a:pPr>
            <a:r>
              <a:rPr lang="en-GB" sz="2000" b="1" dirty="0"/>
              <a:t>Illicit drug use</a:t>
            </a:r>
            <a:r>
              <a:rPr lang="en-GB" sz="2000" dirty="0"/>
              <a:t> – the cost of treatment for opioid use</a:t>
            </a:r>
          </a:p>
          <a:p>
            <a:pPr marL="628650" lvl="1" indent="0">
              <a:buNone/>
            </a:pPr>
            <a:r>
              <a:rPr lang="en-GB" sz="2000" b="1" dirty="0"/>
              <a:t>Suicide</a:t>
            </a:r>
            <a:r>
              <a:rPr lang="en-GB" sz="2000" dirty="0"/>
              <a:t> – the intangible cost of a life lost</a:t>
            </a:r>
          </a:p>
          <a:p>
            <a:pPr marL="628650" lvl="1" indent="0">
              <a:buNone/>
            </a:pPr>
            <a:r>
              <a:rPr lang="en-GB" sz="2000" b="1" dirty="0"/>
              <a:t>Imprisonment</a:t>
            </a:r>
            <a:r>
              <a:rPr lang="en-GB" sz="2000" dirty="0"/>
              <a:t> – the average annual cost of imprisonment per prisoner</a:t>
            </a:r>
          </a:p>
          <a:p>
            <a:pPr marL="628650" lvl="1" indent="0">
              <a:buNone/>
            </a:pPr>
            <a:r>
              <a:rPr lang="en-GB" sz="2000" b="1" dirty="0"/>
              <a:t>Unemployment</a:t>
            </a:r>
            <a:r>
              <a:rPr lang="en-GB" sz="2000" dirty="0"/>
              <a:t> – the cost of an individual being unemployed (typical unemployment spell)</a:t>
            </a:r>
          </a:p>
        </p:txBody>
      </p:sp>
      <p:sp>
        <p:nvSpPr>
          <p:cNvPr id="4" name="Text Placeholder 3">
            <a:extLst>
              <a:ext uri="{FF2B5EF4-FFF2-40B4-BE49-F238E27FC236}">
                <a16:creationId xmlns:a16="http://schemas.microsoft.com/office/drawing/2014/main" id="{E44ACE53-6D41-4BCA-A16E-C7AE0501910F}"/>
              </a:ext>
            </a:extLst>
          </p:cNvPr>
          <p:cNvSpPr>
            <a:spLocks noGrp="1"/>
          </p:cNvSpPr>
          <p:nvPr>
            <p:ph type="body" sz="quarter" idx="11"/>
          </p:nvPr>
        </p:nvSpPr>
        <p:spPr/>
        <p:txBody>
          <a:bodyPr/>
          <a:lstStyle/>
          <a:p>
            <a:r>
              <a:rPr lang="en-GB" dirty="0"/>
              <a:t>Part 2. Methodology</a:t>
            </a:r>
          </a:p>
          <a:p>
            <a:endParaRPr lang="en-GB" dirty="0"/>
          </a:p>
        </p:txBody>
      </p:sp>
      <p:pic>
        <p:nvPicPr>
          <p:cNvPr id="5" name="Graphic 4">
            <a:extLst>
              <a:ext uri="{FF2B5EF4-FFF2-40B4-BE49-F238E27FC236}">
                <a16:creationId xmlns:a16="http://schemas.microsoft.com/office/drawing/2014/main" id="{639A09BB-B009-48FE-B5AC-B0DBFBB8A4BD}"/>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7058" y="2789967"/>
            <a:ext cx="344097" cy="344097"/>
          </a:xfrm>
          <a:prstGeom prst="rect">
            <a:avLst/>
          </a:prstGeom>
        </p:spPr>
      </p:pic>
      <p:pic>
        <p:nvPicPr>
          <p:cNvPr id="6" name="Graphic 5">
            <a:extLst>
              <a:ext uri="{FF2B5EF4-FFF2-40B4-BE49-F238E27FC236}">
                <a16:creationId xmlns:a16="http://schemas.microsoft.com/office/drawing/2014/main" id="{F4A66EF9-003B-40B1-9468-A3F061C59AA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7059" y="3223591"/>
            <a:ext cx="344097" cy="344097"/>
          </a:xfrm>
          <a:prstGeom prst="rect">
            <a:avLst/>
          </a:prstGeom>
        </p:spPr>
      </p:pic>
      <p:pic>
        <p:nvPicPr>
          <p:cNvPr id="7" name="Graphic 6">
            <a:extLst>
              <a:ext uri="{FF2B5EF4-FFF2-40B4-BE49-F238E27FC236}">
                <a16:creationId xmlns:a16="http://schemas.microsoft.com/office/drawing/2014/main" id="{5A6C1380-49A0-4E14-8684-A5685EBD113E}"/>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67060" y="3756644"/>
            <a:ext cx="344097" cy="344097"/>
          </a:xfrm>
          <a:prstGeom prst="rect">
            <a:avLst/>
          </a:prstGeom>
        </p:spPr>
      </p:pic>
      <p:pic>
        <p:nvPicPr>
          <p:cNvPr id="8" name="Graphic 7">
            <a:extLst>
              <a:ext uri="{FF2B5EF4-FFF2-40B4-BE49-F238E27FC236}">
                <a16:creationId xmlns:a16="http://schemas.microsoft.com/office/drawing/2014/main" id="{B5083837-A0FC-47F7-AD04-B253BBAE78CA}"/>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75235" y="4056597"/>
            <a:ext cx="344097" cy="344097"/>
          </a:xfrm>
          <a:prstGeom prst="rect">
            <a:avLst/>
          </a:prstGeom>
        </p:spPr>
      </p:pic>
      <p:pic>
        <p:nvPicPr>
          <p:cNvPr id="9" name="Graphic 2">
            <a:extLst>
              <a:ext uri="{FF2B5EF4-FFF2-40B4-BE49-F238E27FC236}">
                <a16:creationId xmlns:a16="http://schemas.microsoft.com/office/drawing/2014/main" id="{D43B6E09-0C4D-46DD-BA66-ACFA838D5BE5}"/>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7057" y="4393802"/>
            <a:ext cx="344097" cy="344097"/>
          </a:xfrm>
          <a:prstGeom prst="rect">
            <a:avLst/>
          </a:prstGeom>
        </p:spPr>
      </p:pic>
      <p:pic>
        <p:nvPicPr>
          <p:cNvPr id="10" name="Graphic 9">
            <a:extLst>
              <a:ext uri="{FF2B5EF4-FFF2-40B4-BE49-F238E27FC236}">
                <a16:creationId xmlns:a16="http://schemas.microsoft.com/office/drawing/2014/main" id="{43138338-9E33-407F-9925-DF60AD76D4A6}"/>
              </a:ext>
              <a:ext uri="{C183D7F6-B498-43B3-948B-1728B52AA6E4}">
                <adec:decorative xmlns:adec="http://schemas.microsoft.com/office/drawing/2017/decorative" val="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75235" y="4760126"/>
            <a:ext cx="344097" cy="344097"/>
          </a:xfrm>
          <a:prstGeom prst="rect">
            <a:avLst/>
          </a:prstGeom>
        </p:spPr>
      </p:pic>
      <p:pic>
        <p:nvPicPr>
          <p:cNvPr id="11" name="Graphic 10">
            <a:extLst>
              <a:ext uri="{FF2B5EF4-FFF2-40B4-BE49-F238E27FC236}">
                <a16:creationId xmlns:a16="http://schemas.microsoft.com/office/drawing/2014/main" id="{1102F818-CFB7-48BD-A2B5-DCF982C20613}"/>
              </a:ext>
              <a:ext uri="{C183D7F6-B498-43B3-948B-1728B52AA6E4}">
                <adec:decorative xmlns:adec="http://schemas.microsoft.com/office/drawing/2017/decorative" val="1"/>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67056" y="5078559"/>
            <a:ext cx="344097" cy="344097"/>
          </a:xfrm>
          <a:prstGeom prst="rect">
            <a:avLst/>
          </a:prstGeom>
        </p:spPr>
      </p:pic>
    </p:spTree>
    <p:extLst>
      <p:ext uri="{BB962C8B-B14F-4D97-AF65-F5344CB8AC3E}">
        <p14:creationId xmlns:p14="http://schemas.microsoft.com/office/powerpoint/2010/main" val="203025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AB622-5F1C-49D1-8988-EDC22A3987A7}"/>
              </a:ext>
            </a:extLst>
          </p:cNvPr>
          <p:cNvSpPr>
            <a:spLocks noGrp="1"/>
          </p:cNvSpPr>
          <p:nvPr>
            <p:ph type="title"/>
          </p:nvPr>
        </p:nvSpPr>
        <p:spPr/>
        <p:txBody>
          <a:bodyPr/>
          <a:lstStyle/>
          <a:p>
            <a:r>
              <a:rPr lang="en-GB" dirty="0"/>
              <a:t>Measuring gambling related harms</a:t>
            </a:r>
          </a:p>
        </p:txBody>
      </p:sp>
      <p:sp>
        <p:nvSpPr>
          <p:cNvPr id="4" name="Text Placeholder 3">
            <a:extLst>
              <a:ext uri="{FF2B5EF4-FFF2-40B4-BE49-F238E27FC236}">
                <a16:creationId xmlns:a16="http://schemas.microsoft.com/office/drawing/2014/main" id="{D59C41A9-AC7D-4596-991F-4D0F0D962D7D}"/>
              </a:ext>
            </a:extLst>
          </p:cNvPr>
          <p:cNvSpPr>
            <a:spLocks noGrp="1"/>
          </p:cNvSpPr>
          <p:nvPr>
            <p:ph type="body" sz="quarter" idx="11"/>
          </p:nvPr>
        </p:nvSpPr>
        <p:spPr/>
        <p:txBody>
          <a:bodyPr/>
          <a:lstStyle/>
          <a:p>
            <a:r>
              <a:rPr lang="en-GB" dirty="0"/>
              <a:t>Part 2. Methodology</a:t>
            </a:r>
          </a:p>
        </p:txBody>
      </p:sp>
      <p:pic>
        <p:nvPicPr>
          <p:cNvPr id="5" name="Content Placeholder 4">
            <a:extLst>
              <a:ext uri="{FF2B5EF4-FFF2-40B4-BE49-F238E27FC236}">
                <a16:creationId xmlns:a16="http://schemas.microsoft.com/office/drawing/2014/main" id="{B34E772F-9AF9-4AEF-9B88-71DEC786EB55}"/>
              </a:ext>
              <a:ext uri="{C183D7F6-B498-43B3-948B-1728B52AA6E4}">
                <adec:decorative xmlns:adec="http://schemas.microsoft.com/office/drawing/2017/decorative" val="1"/>
              </a:ext>
            </a:extLst>
          </p:cNvPr>
          <p:cNvPicPr>
            <a:picLocks noGrp="1" noChangeAspect="1"/>
          </p:cNvPicPr>
          <p:nvPr>
            <p:ph idx="1"/>
          </p:nvPr>
        </p:nvPicPr>
        <p:blipFill>
          <a:blip r:embed="rId2">
            <a:duotone>
              <a:schemeClr val="accent2">
                <a:shade val="45000"/>
                <a:satMod val="135000"/>
              </a:schemeClr>
              <a:prstClr val="white"/>
            </a:duotone>
          </a:blip>
          <a:stretch>
            <a:fillRect/>
          </a:stretch>
        </p:blipFill>
        <p:spPr>
          <a:xfrm>
            <a:off x="241558" y="1586023"/>
            <a:ext cx="7924284" cy="4351338"/>
          </a:xfrm>
          <a:prstGeom prst="rect">
            <a:avLst/>
          </a:prstGeom>
        </p:spPr>
      </p:pic>
      <p:sp>
        <p:nvSpPr>
          <p:cNvPr id="6" name="TextBox 5">
            <a:extLst>
              <a:ext uri="{FF2B5EF4-FFF2-40B4-BE49-F238E27FC236}">
                <a16:creationId xmlns:a16="http://schemas.microsoft.com/office/drawing/2014/main" id="{B1C833AA-283A-4E6C-B49F-90B50ADBBE97}"/>
              </a:ext>
            </a:extLst>
          </p:cNvPr>
          <p:cNvSpPr txBox="1"/>
          <p:nvPr/>
        </p:nvSpPr>
        <p:spPr>
          <a:xfrm>
            <a:off x="7808686" y="1752600"/>
            <a:ext cx="3795939" cy="4185761"/>
          </a:xfrm>
          <a:prstGeom prst="rect">
            <a:avLst/>
          </a:prstGeom>
          <a:noFill/>
        </p:spPr>
        <p:txBody>
          <a:bodyPr wrap="square" rtlCol="0">
            <a:spAutoFit/>
          </a:bodyPr>
          <a:lstStyle/>
          <a:p>
            <a:r>
              <a:rPr lang="en-GB" sz="1400" dirty="0">
                <a:solidFill>
                  <a:srgbClr val="5C5B5A"/>
                </a:solidFill>
              </a:rPr>
              <a:t>Whereas the framework provides over 50 metrics of gambling-related harm, Wardle, and others, also propose a simplified model to start with, the ‘Foundation model’. This is formed of the areas that currently are likely to have evidence and data, so gambling-related harms can be costed. The areas of the Foundation model are: </a:t>
            </a:r>
          </a:p>
          <a:p>
            <a:endParaRPr lang="en-GB" sz="1400" dirty="0">
              <a:solidFill>
                <a:srgbClr val="5C5B5A"/>
              </a:solidFill>
            </a:endParaRPr>
          </a:p>
          <a:p>
            <a:r>
              <a:rPr lang="en-GB" sz="1400" dirty="0">
                <a:solidFill>
                  <a:srgbClr val="5C5B5A"/>
                </a:solidFill>
              </a:rPr>
              <a:t>• loss of employment </a:t>
            </a:r>
          </a:p>
          <a:p>
            <a:r>
              <a:rPr lang="en-GB" sz="1400" dirty="0">
                <a:solidFill>
                  <a:srgbClr val="5C5B5A"/>
                </a:solidFill>
              </a:rPr>
              <a:t>• experience of bankruptcy or debt </a:t>
            </a:r>
          </a:p>
          <a:p>
            <a:r>
              <a:rPr lang="en-GB" sz="1400" dirty="0">
                <a:solidFill>
                  <a:srgbClr val="5C5B5A"/>
                </a:solidFill>
              </a:rPr>
              <a:t>• loss of housing or homelessness </a:t>
            </a:r>
          </a:p>
          <a:p>
            <a:r>
              <a:rPr lang="en-GB" sz="1400" dirty="0">
                <a:solidFill>
                  <a:srgbClr val="5C5B5A"/>
                </a:solidFill>
              </a:rPr>
              <a:t>• crime associated with gambling </a:t>
            </a:r>
          </a:p>
          <a:p>
            <a:r>
              <a:rPr lang="en-GB" sz="1400" dirty="0">
                <a:solidFill>
                  <a:srgbClr val="5C5B5A"/>
                </a:solidFill>
              </a:rPr>
              <a:t>• relationship breakdown or problems </a:t>
            </a:r>
          </a:p>
          <a:p>
            <a:r>
              <a:rPr lang="en-GB" sz="1400" dirty="0">
                <a:solidFill>
                  <a:srgbClr val="5C5B5A"/>
                </a:solidFill>
              </a:rPr>
              <a:t>• health-related problems </a:t>
            </a:r>
          </a:p>
          <a:p>
            <a:r>
              <a:rPr lang="en-GB" sz="1400" dirty="0">
                <a:solidFill>
                  <a:srgbClr val="5C5B5A"/>
                </a:solidFill>
              </a:rPr>
              <a:t>• suicide and suicidality </a:t>
            </a:r>
          </a:p>
          <a:p>
            <a:endParaRPr lang="en-GB" sz="1400" dirty="0">
              <a:solidFill>
                <a:srgbClr val="5C5B5A"/>
              </a:solidFill>
            </a:endParaRPr>
          </a:p>
          <a:p>
            <a:r>
              <a:rPr lang="en-GB" sz="1400" dirty="0">
                <a:solidFill>
                  <a:srgbClr val="5C5B5A"/>
                </a:solidFill>
              </a:rPr>
              <a:t>Highlighted metrics reflect those included in the national (and hence GM) costing exercise</a:t>
            </a:r>
            <a:endParaRPr lang="en-GB" sz="3600" dirty="0">
              <a:solidFill>
                <a:srgbClr val="5C5B5A"/>
              </a:solidFill>
            </a:endParaRPr>
          </a:p>
        </p:txBody>
      </p:sp>
      <p:sp>
        <p:nvSpPr>
          <p:cNvPr id="7" name="Rectangle 6">
            <a:extLst>
              <a:ext uri="{FF2B5EF4-FFF2-40B4-BE49-F238E27FC236}">
                <a16:creationId xmlns:a16="http://schemas.microsoft.com/office/drawing/2014/main" id="{BB1DA3AD-AE6B-4742-8311-2A7BEFAD4DEB}"/>
              </a:ext>
              <a:ext uri="{C183D7F6-B498-43B3-948B-1728B52AA6E4}">
                <adec:decorative xmlns:adec="http://schemas.microsoft.com/office/drawing/2017/decorative" val="1"/>
              </a:ext>
            </a:extLst>
          </p:cNvPr>
          <p:cNvSpPr/>
          <p:nvPr/>
        </p:nvSpPr>
        <p:spPr>
          <a:xfrm>
            <a:off x="790575" y="3898900"/>
            <a:ext cx="1943100" cy="76200"/>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8" name="Rectangle 7">
            <a:extLst>
              <a:ext uri="{FF2B5EF4-FFF2-40B4-BE49-F238E27FC236}">
                <a16:creationId xmlns:a16="http://schemas.microsoft.com/office/drawing/2014/main" id="{27441033-AA6F-4255-991E-A3B2E78269E2}"/>
              </a:ext>
              <a:ext uri="{C183D7F6-B498-43B3-948B-1728B52AA6E4}">
                <adec:decorative xmlns:adec="http://schemas.microsoft.com/office/drawing/2017/decorative" val="1"/>
              </a:ext>
            </a:extLst>
          </p:cNvPr>
          <p:cNvSpPr/>
          <p:nvPr/>
        </p:nvSpPr>
        <p:spPr>
          <a:xfrm>
            <a:off x="790575" y="5148207"/>
            <a:ext cx="1943100" cy="76200"/>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9" name="Rectangle 8">
            <a:extLst>
              <a:ext uri="{FF2B5EF4-FFF2-40B4-BE49-F238E27FC236}">
                <a16:creationId xmlns:a16="http://schemas.microsoft.com/office/drawing/2014/main" id="{E578A542-E230-4041-9A49-3508E6E78FE5}"/>
              </a:ext>
              <a:ext uri="{C183D7F6-B498-43B3-948B-1728B52AA6E4}">
                <adec:decorative xmlns:adec="http://schemas.microsoft.com/office/drawing/2017/decorative" val="1"/>
              </a:ext>
            </a:extLst>
          </p:cNvPr>
          <p:cNvSpPr/>
          <p:nvPr/>
        </p:nvSpPr>
        <p:spPr>
          <a:xfrm>
            <a:off x="790575" y="5408556"/>
            <a:ext cx="1943100" cy="369943"/>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0" name="Rectangle 9">
            <a:extLst>
              <a:ext uri="{FF2B5EF4-FFF2-40B4-BE49-F238E27FC236}">
                <a16:creationId xmlns:a16="http://schemas.microsoft.com/office/drawing/2014/main" id="{B73BA12A-BDED-4B7E-B77A-2A8DE8074CF2}"/>
              </a:ext>
              <a:ext uri="{C183D7F6-B498-43B3-948B-1728B52AA6E4}">
                <adec:decorative xmlns:adec="http://schemas.microsoft.com/office/drawing/2017/decorative" val="1"/>
              </a:ext>
            </a:extLst>
          </p:cNvPr>
          <p:cNvSpPr/>
          <p:nvPr/>
        </p:nvSpPr>
        <p:spPr>
          <a:xfrm>
            <a:off x="5400675" y="4622800"/>
            <a:ext cx="1943100" cy="76200"/>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1" name="Rectangle 10">
            <a:extLst>
              <a:ext uri="{FF2B5EF4-FFF2-40B4-BE49-F238E27FC236}">
                <a16:creationId xmlns:a16="http://schemas.microsoft.com/office/drawing/2014/main" id="{59B35B3A-9C73-49FF-903A-C4478131D04B}"/>
              </a:ext>
              <a:ext uri="{C183D7F6-B498-43B3-948B-1728B52AA6E4}">
                <adec:decorative xmlns:adec="http://schemas.microsoft.com/office/drawing/2017/decorative" val="1"/>
              </a:ext>
            </a:extLst>
          </p:cNvPr>
          <p:cNvSpPr/>
          <p:nvPr/>
        </p:nvSpPr>
        <p:spPr>
          <a:xfrm>
            <a:off x="5400675" y="4889389"/>
            <a:ext cx="1943100" cy="76200"/>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2" name="Rectangle 11">
            <a:extLst>
              <a:ext uri="{FF2B5EF4-FFF2-40B4-BE49-F238E27FC236}">
                <a16:creationId xmlns:a16="http://schemas.microsoft.com/office/drawing/2014/main" id="{33743A46-A526-4178-A662-59728A146E24}"/>
              </a:ext>
              <a:ext uri="{C183D7F6-B498-43B3-948B-1728B52AA6E4}">
                <adec:decorative xmlns:adec="http://schemas.microsoft.com/office/drawing/2017/decorative" val="1"/>
              </a:ext>
            </a:extLst>
          </p:cNvPr>
          <p:cNvSpPr/>
          <p:nvPr/>
        </p:nvSpPr>
        <p:spPr>
          <a:xfrm>
            <a:off x="5400675" y="5064236"/>
            <a:ext cx="1943100" cy="76200"/>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3" name="Rectangle 12">
            <a:extLst>
              <a:ext uri="{FF2B5EF4-FFF2-40B4-BE49-F238E27FC236}">
                <a16:creationId xmlns:a16="http://schemas.microsoft.com/office/drawing/2014/main" id="{920B3BAB-8B95-4EF0-87E3-CFC458DD2E31}"/>
              </a:ext>
              <a:ext uri="{C183D7F6-B498-43B3-948B-1728B52AA6E4}">
                <adec:decorative xmlns:adec="http://schemas.microsoft.com/office/drawing/2017/decorative" val="1"/>
              </a:ext>
            </a:extLst>
          </p:cNvPr>
          <p:cNvSpPr/>
          <p:nvPr/>
        </p:nvSpPr>
        <p:spPr>
          <a:xfrm>
            <a:off x="7886701" y="5408556"/>
            <a:ext cx="1555750" cy="242944"/>
          </a:xfrm>
          <a:prstGeom prst="rect">
            <a:avLst/>
          </a:prstGeom>
          <a:solidFill>
            <a:srgbClr val="FFC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Tree>
    <p:extLst>
      <p:ext uri="{BB962C8B-B14F-4D97-AF65-F5344CB8AC3E}">
        <p14:creationId xmlns:p14="http://schemas.microsoft.com/office/powerpoint/2010/main" val="3351416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4652-8C80-44C4-87FD-DE331EF1072B}"/>
              </a:ext>
            </a:extLst>
          </p:cNvPr>
          <p:cNvSpPr>
            <a:spLocks noGrp="1"/>
          </p:cNvSpPr>
          <p:nvPr>
            <p:ph type="title"/>
          </p:nvPr>
        </p:nvSpPr>
        <p:spPr/>
        <p:txBody>
          <a:bodyPr/>
          <a:lstStyle/>
          <a:p>
            <a:r>
              <a:rPr lang="en-GB" dirty="0"/>
              <a:t>Part 3</a:t>
            </a:r>
          </a:p>
        </p:txBody>
      </p:sp>
      <p:sp>
        <p:nvSpPr>
          <p:cNvPr id="3" name="Text Placeholder 2">
            <a:extLst>
              <a:ext uri="{FF2B5EF4-FFF2-40B4-BE49-F238E27FC236}">
                <a16:creationId xmlns:a16="http://schemas.microsoft.com/office/drawing/2014/main" id="{A348EF77-2979-41C5-A435-3C343066C0E0}"/>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9A18B810-193B-4E23-9CB4-D1C60456D171}"/>
              </a:ext>
            </a:extLst>
          </p:cNvPr>
          <p:cNvSpPr>
            <a:spLocks noGrp="1"/>
          </p:cNvSpPr>
          <p:nvPr>
            <p:ph type="body" sz="quarter" idx="12"/>
          </p:nvPr>
        </p:nvSpPr>
        <p:spPr/>
        <p:txBody>
          <a:bodyPr/>
          <a:lstStyle/>
          <a:p>
            <a:r>
              <a:rPr lang="en-GB" dirty="0"/>
              <a:t>Headline findings </a:t>
            </a:r>
          </a:p>
        </p:txBody>
      </p:sp>
    </p:spTree>
    <p:extLst>
      <p:ext uri="{BB962C8B-B14F-4D97-AF65-F5344CB8AC3E}">
        <p14:creationId xmlns:p14="http://schemas.microsoft.com/office/powerpoint/2010/main" val="357568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Headline findings (1/2)</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Part 3. Headline findings</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3675500742"/>
              </p:ext>
            </p:extLst>
          </p:nvPr>
        </p:nvGraphicFramePr>
        <p:xfrm>
          <a:off x="586799" y="2297959"/>
          <a:ext cx="11017249" cy="3484880"/>
        </p:xfrm>
        <a:graphic>
          <a:graphicData uri="http://schemas.openxmlformats.org/drawingml/2006/table">
            <a:tbl>
              <a:tblPr firstRow="1" bandRow="1">
                <a:tableStyleId>{5C22544A-7EE6-4342-B048-85BDC9FD1C3A}</a:tableStyleId>
              </a:tblPr>
              <a:tblGrid>
                <a:gridCol w="2441409">
                  <a:extLst>
                    <a:ext uri="{9D8B030D-6E8A-4147-A177-3AD203B41FA5}">
                      <a16:colId xmlns:a16="http://schemas.microsoft.com/office/drawing/2014/main" val="2320174064"/>
                    </a:ext>
                  </a:extLst>
                </a:gridCol>
                <a:gridCol w="2249069">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£4,200,000</a:t>
                      </a:r>
                    </a:p>
                  </a:txBody>
                  <a:tcPr/>
                </a:tc>
                <a:tc>
                  <a:txBody>
                    <a:bodyPr/>
                    <a:lstStyle/>
                    <a:p>
                      <a:endParaRPr lang="en-GB" sz="1400"/>
                    </a:p>
                  </a:txBody>
                  <a:tcPr/>
                </a:tc>
                <a:tc>
                  <a:txBody>
                    <a:bodyPr/>
                    <a:lstStyle/>
                    <a:p>
                      <a:r>
                        <a:rPr lang="en-GB" sz="1400" dirty="0"/>
                        <a:t>£4,200,000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£33,400,000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£33,400,000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£23,900,000</a:t>
                      </a:r>
                    </a:p>
                  </a:txBody>
                  <a:tcPr/>
                </a:tc>
                <a:tc>
                  <a:txBody>
                    <a:bodyPr/>
                    <a:lstStyle/>
                    <a:p>
                      <a:endParaRPr lang="en-GB" sz="1400"/>
                    </a:p>
                  </a:txBody>
                  <a:tcPr/>
                </a:tc>
                <a:tc>
                  <a:txBody>
                    <a:bodyPr/>
                    <a:lstStyle/>
                    <a:p>
                      <a:r>
                        <a:rPr lang="en-GB" sz="1400" dirty="0"/>
                        <a:t>£23,900,000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a:p>
                  </a:txBody>
                  <a:tcPr/>
                </a:tc>
                <a:tc>
                  <a:txBody>
                    <a:bodyPr/>
                    <a:lstStyle/>
                    <a:p>
                      <a:r>
                        <a:rPr lang="en-GB" sz="1400" dirty="0"/>
                        <a:t>£400,000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£200,000</a:t>
                      </a:r>
                    </a:p>
                  </a:txBody>
                  <a:tcPr/>
                </a:tc>
                <a:tc>
                  <a:txBody>
                    <a:bodyPr/>
                    <a:lstStyle/>
                    <a:p>
                      <a:endParaRPr lang="en-GB" sz="1400"/>
                    </a:p>
                  </a:txBody>
                  <a:tcPr/>
                </a:tc>
                <a:tc>
                  <a:txBody>
                    <a:bodyPr/>
                    <a:lstStyle/>
                    <a:p>
                      <a:r>
                        <a:rPr lang="en-GB" sz="1400" dirty="0"/>
                        <a:t>£200,000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£6,000,000</a:t>
                      </a:r>
                    </a:p>
                  </a:txBody>
                  <a:tcPr/>
                </a:tc>
                <a:tc>
                  <a:txBody>
                    <a:bodyPr/>
                    <a:lstStyle/>
                    <a:p>
                      <a:endParaRPr lang="en-GB" sz="1400"/>
                    </a:p>
                  </a:txBody>
                  <a:tcPr/>
                </a:tc>
                <a:tc>
                  <a:txBody>
                    <a:bodyPr/>
                    <a:lstStyle/>
                    <a:p>
                      <a:r>
                        <a:rPr lang="en-GB" sz="1400" dirty="0"/>
                        <a:t>£6,000,000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£11,400,000</a:t>
                      </a:r>
                    </a:p>
                  </a:txBody>
                  <a:tcPr/>
                </a:tc>
                <a:tc>
                  <a:txBody>
                    <a:bodyPr/>
                    <a:lstStyle/>
                    <a:p>
                      <a:endParaRPr lang="en-GB" sz="1400"/>
                    </a:p>
                  </a:txBody>
                  <a:tcPr/>
                </a:tc>
                <a:tc>
                  <a:txBody>
                    <a:bodyPr/>
                    <a:lstStyle/>
                    <a:p>
                      <a:r>
                        <a:rPr lang="en-GB" sz="1400" dirty="0"/>
                        <a:t>£11,400,000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b="1" dirty="0"/>
                    </a:p>
                  </a:txBody>
                  <a:tcPr/>
                </a:tc>
                <a:tc>
                  <a:txBody>
                    <a:bodyPr/>
                    <a:lstStyle/>
                    <a:p>
                      <a:endParaRPr lang="en-GB" sz="1400" b="1" dirty="0"/>
                    </a:p>
                  </a:txBody>
                  <a:tcPr/>
                </a:tc>
                <a:tc>
                  <a:txBody>
                    <a:bodyPr/>
                    <a:lstStyle/>
                    <a:p>
                      <a:r>
                        <a:rPr lang="en-GB" sz="1400" b="1" dirty="0"/>
                        <a:t>£46,100,000</a:t>
                      </a:r>
                    </a:p>
                  </a:txBody>
                  <a:tcPr/>
                </a:tc>
                <a:tc>
                  <a:txBody>
                    <a:bodyPr/>
                    <a:lstStyle/>
                    <a:p>
                      <a:r>
                        <a:rPr lang="en-GB" sz="1400" b="1" dirty="0"/>
                        <a:t>£33,400,000</a:t>
                      </a:r>
                    </a:p>
                  </a:txBody>
                  <a:tcPr/>
                </a:tc>
                <a:tc>
                  <a:txBody>
                    <a:bodyPr/>
                    <a:lstStyle/>
                    <a:p>
                      <a:r>
                        <a:rPr lang="en-GB" sz="1400" b="1" dirty="0"/>
                        <a:t>£79,500,000</a:t>
                      </a:r>
                    </a:p>
                  </a:txBody>
                  <a:tcPr/>
                </a:tc>
                <a:extLst>
                  <a:ext uri="{0D108BD9-81ED-4DB2-BD59-A6C34878D82A}">
                    <a16:rowId xmlns:a16="http://schemas.microsoft.com/office/drawing/2014/main" val="2216028987"/>
                  </a:ext>
                </a:extLst>
              </a:tr>
            </a:tbl>
          </a:graphicData>
        </a:graphic>
      </p:graphicFrame>
      <p:sp>
        <p:nvSpPr>
          <p:cNvPr id="10" name="Content Placeholder 2">
            <a:extLst>
              <a:ext uri="{FF2B5EF4-FFF2-40B4-BE49-F238E27FC236}">
                <a16:creationId xmlns:a16="http://schemas.microsoft.com/office/drawing/2014/main" id="{F29000B4-B85B-4732-9E97-936A27AF1E2A}"/>
              </a:ext>
            </a:extLst>
          </p:cNvPr>
          <p:cNvSpPr txBox="1">
            <a:spLocks/>
          </p:cNvSpPr>
          <p:nvPr/>
        </p:nvSpPr>
        <p:spPr>
          <a:xfrm>
            <a:off x="587375" y="1509823"/>
            <a:ext cx="11017825" cy="788136"/>
          </a:xfrm>
          <a:prstGeom prst="rect">
            <a:avLst/>
          </a:prstGeom>
        </p:spPr>
        <p:txBody>
          <a:bodyPr vert="horz" lIns="0" tIns="0" rIns="0" bIns="0" rtlCol="0">
            <a:normAutofit fontScale="70000" lnSpcReduction="20000"/>
          </a:bodyPr>
          <a:lst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GB" sz="2400" dirty="0"/>
              <a:t>Economic analysis of the harms associated with problem gambling in Greater Manchester suggests that </a:t>
            </a:r>
            <a:r>
              <a:rPr lang="en-GB" sz="2400" b="1" dirty="0"/>
              <a:t>the estimated excess economic burden of gambling across the city region in 2022 is at least £80m</a:t>
            </a:r>
            <a:r>
              <a:rPr lang="en-GB" sz="2400" dirty="0"/>
              <a:t>. This figure </a:t>
            </a:r>
            <a:r>
              <a:rPr lang="en-GB" sz="2400" b="1" dirty="0"/>
              <a:t>comprises £46m in direct costs plus £33m in further societal costs </a:t>
            </a:r>
            <a:r>
              <a:rPr lang="en-GB" sz="2400" dirty="0"/>
              <a:t>(reflecting instances of premature deaths associated with gambling).</a:t>
            </a:r>
          </a:p>
        </p:txBody>
      </p:sp>
    </p:spTree>
    <p:extLst>
      <p:ext uri="{BB962C8B-B14F-4D97-AF65-F5344CB8AC3E}">
        <p14:creationId xmlns:p14="http://schemas.microsoft.com/office/powerpoint/2010/main" val="272400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Headline findings (2/2)</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Part 3. Headline findings</a:t>
            </a:r>
          </a:p>
        </p:txBody>
      </p:sp>
      <p:graphicFrame>
        <p:nvGraphicFramePr>
          <p:cNvPr id="9" name="Content Placeholder 7">
            <a:extLst>
              <a:ext uri="{FF2B5EF4-FFF2-40B4-BE49-F238E27FC236}">
                <a16:creationId xmlns:a16="http://schemas.microsoft.com/office/drawing/2014/main" id="{36217B73-264B-43FA-AD27-E1C5AC97FFDB}"/>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997684022"/>
              </p:ext>
            </p:extLst>
          </p:nvPr>
        </p:nvGraphicFramePr>
        <p:xfrm>
          <a:off x="587375" y="1574351"/>
          <a:ext cx="1101725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2943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lstStyle/>
          <a:p>
            <a:r>
              <a:rPr lang="en-GB" dirty="0"/>
              <a:t>Financial – statutory homelessness</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a:bodyPr>
          <a:lstStyle/>
          <a:p>
            <a:r>
              <a:rPr lang="en-GB" sz="2000" dirty="0"/>
              <a:t>The average one-off and on-going costs associated with statutory homelessness are </a:t>
            </a:r>
            <a:r>
              <a:rPr lang="en-GB" sz="2000" b="1" dirty="0"/>
              <a:t>£3,020 </a:t>
            </a:r>
            <a:r>
              <a:rPr lang="en-GB" sz="2000" dirty="0"/>
              <a:t>(2021/22 prices)</a:t>
            </a:r>
          </a:p>
          <a:p>
            <a:r>
              <a:rPr lang="en-GB" sz="2000" dirty="0"/>
              <a:t>MHCLG Homelessness data 2020/21 shows that over </a:t>
            </a:r>
            <a:r>
              <a:rPr lang="en-GB" sz="2000" b="1" dirty="0"/>
              <a:t>6,500 people across Greater Manchester</a:t>
            </a:r>
            <a:r>
              <a:rPr lang="en-GB" sz="2000" dirty="0"/>
              <a:t> were threatened with homelessness within 56 days and judged to be owed the LA homelessness duty; around 9% higher than would be expected purely based on the population of Greater Manchester.</a:t>
            </a:r>
          </a:p>
          <a:p>
            <a:r>
              <a:rPr lang="en-GB" sz="2000" dirty="0"/>
              <a:t>Academic studies in Westminster and elsewhere have calculated a strong, positive association between gambling and access of homeless services – e.g. problem gamblers 16 times more likely to access services - these associations are borrowed for the Greater Manchester analysis.</a:t>
            </a:r>
          </a:p>
          <a:p>
            <a:r>
              <a:rPr lang="en-GB" sz="2000" dirty="0"/>
              <a:t>Financial modelling takes account of the ~5.0% of the local population who are ‘at risk’ or problem gamblers across Greater Manchester – which is 19% higher than the equivalent figure across England as a whole (~4.2%).</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3294392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lstStyle/>
          <a:p>
            <a:r>
              <a:rPr lang="en-GB" dirty="0"/>
              <a:t>Health – deaths from suicide</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a:bodyPr>
          <a:lstStyle/>
          <a:p>
            <a:r>
              <a:rPr lang="en-GB" sz="2000" dirty="0"/>
              <a:t>The discounted intangible unit cost of one suicide is </a:t>
            </a:r>
            <a:r>
              <a:rPr lang="en-GB" sz="2000" b="1" dirty="0"/>
              <a:t>£1,510,000</a:t>
            </a:r>
            <a:r>
              <a:rPr lang="en-GB" sz="2000" dirty="0"/>
              <a:t>. This is based on an accepted proxy representation of £60,000 per statistical life year, from the HM Treasury Green Book</a:t>
            </a:r>
          </a:p>
          <a:p>
            <a:r>
              <a:rPr lang="en-GB" sz="2000" dirty="0"/>
              <a:t>Registered deaths data from the Office of National Statistics shows that there were </a:t>
            </a:r>
            <a:r>
              <a:rPr lang="en-GB" sz="2000" b="1" dirty="0"/>
              <a:t>1,154 registered suicides of residents of Greater Manchester over the five year period 2016 - 2020 combined</a:t>
            </a:r>
            <a:r>
              <a:rPr lang="en-GB" sz="2000" dirty="0"/>
              <a:t>*. This is slightly less than would be expected purely based on the population of GM.</a:t>
            </a:r>
          </a:p>
          <a:p>
            <a:r>
              <a:rPr lang="en-GB" sz="2000" dirty="0"/>
              <a:t>International academic studies have found that problem gamblers were 19.3 times and 9.6 times more likely to die by suicide compared to the general population in younger (20 to 49 years) and older (50 to 74 years) age groups, respectively – these associations are borrowed for the GM analysis.</a:t>
            </a:r>
          </a:p>
          <a:p>
            <a:r>
              <a:rPr lang="en-GB" sz="2000" dirty="0"/>
              <a:t>Financial modelling takes account of the ~0.8% of the local population who are problem gamblers across GM – which is slightly higher than the equivalent figure across England as a whole (~0.7%)</a:t>
            </a:r>
          </a:p>
          <a:p>
            <a:pPr marL="0" indent="0">
              <a:buNone/>
            </a:pPr>
            <a:r>
              <a:rPr lang="en-GB" sz="1200" dirty="0"/>
              <a:t>*2020 alone does not appear to have been a representative year for Greater Manchester figures, and so a five year run of statistics was referenced instead</a:t>
            </a:r>
          </a:p>
          <a:p>
            <a:endParaRPr lang="en-GB" sz="2000" dirty="0"/>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740432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lstStyle/>
          <a:p>
            <a:r>
              <a:rPr lang="en-GB" dirty="0"/>
              <a:t>Health – depression </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a:bodyPr>
          <a:lstStyle/>
          <a:p>
            <a:r>
              <a:rPr lang="en-GB" sz="2000" dirty="0"/>
              <a:t>The average annual cost of depression is</a:t>
            </a:r>
            <a:r>
              <a:rPr lang="en-GB" sz="2000" b="1" dirty="0"/>
              <a:t> £1,640 </a:t>
            </a:r>
            <a:r>
              <a:rPr lang="en-GB" sz="2000" dirty="0"/>
              <a:t>(2021/22 prices). This mean cost takes account of healthcare expenditures (primary and secondary care, as well as prescription costs) in relation to patients with conditions.</a:t>
            </a:r>
          </a:p>
          <a:p>
            <a:r>
              <a:rPr lang="en-GB" sz="2000" dirty="0"/>
              <a:t>PHE data shows that </a:t>
            </a:r>
            <a:r>
              <a:rPr lang="en-GB" sz="2000" b="1" dirty="0"/>
              <a:t>the prevalence of depression amongst the Greater Manchester adult resident population is 14.3%; </a:t>
            </a:r>
            <a:r>
              <a:rPr lang="en-GB" sz="2000" dirty="0"/>
              <a:t>around 16% higher than the England figure.</a:t>
            </a:r>
          </a:p>
          <a:p>
            <a:r>
              <a:rPr lang="en-GB" sz="2000" dirty="0"/>
              <a:t>One respected academic study found that gambling was associated with increased odds of major depressive disorder (adjusted odds ratio (AOR) 1.98, 95% CI 1.14 and 3.44) - these associations are borrowed for the Greater Manchester analysis.</a:t>
            </a:r>
          </a:p>
          <a:p>
            <a:r>
              <a:rPr lang="en-GB" sz="2000" dirty="0"/>
              <a:t>Financial modelling takes account of the ~5.0% of the local population who are ‘at risk’ or problem gamblers across Greater Manchester – which is 19% higher than the equivalent figure across England as a whole (~4.2%)</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727321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lstStyle/>
          <a:p>
            <a:r>
              <a:rPr lang="en-GB" dirty="0"/>
              <a:t>Health – alcohol dependence </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a:bodyPr>
          <a:lstStyle/>
          <a:p>
            <a:r>
              <a:rPr lang="en-GB" sz="2000" dirty="0"/>
              <a:t>MHCLG and NDTMS data on days in community treatment and total expenditure in this area has been used to derive an annual cost per individual receiving alcohol treatment, estimated at £1,300 (2021/22 prices). This does not take account of broader NHS expenditure.</a:t>
            </a:r>
          </a:p>
          <a:p>
            <a:r>
              <a:rPr lang="en-GB" sz="2000" dirty="0"/>
              <a:t>PHE data shows that </a:t>
            </a:r>
            <a:r>
              <a:rPr lang="en-GB" sz="2000" b="1" dirty="0"/>
              <a:t>there are an estimated ~38,000 adults across Greater Manchester with alcohol dependence, a rate of dependency 27% higher than the national figure</a:t>
            </a:r>
            <a:r>
              <a:rPr lang="en-GB" sz="2000" dirty="0"/>
              <a:t>.</a:t>
            </a:r>
          </a:p>
          <a:p>
            <a:r>
              <a:rPr lang="en-GB" sz="2000" dirty="0"/>
              <a:t>One respected academic study showed that gambling increased the odds of alcohol dependence 2.2 times (95% CI 1.17 and 4.13) in adults aged 18 to 20 - these associations are borrowed for the Greater Manchester analysis.</a:t>
            </a:r>
          </a:p>
          <a:p>
            <a:r>
              <a:rPr lang="en-GB" sz="2000" dirty="0"/>
              <a:t>Financial modelling takes account of the ~5.0% of the local population who are ‘at risk’ or problem gamblers across Greater Manchester – which is 19% higher than the equivalent figure across England as a whole (~4.2%)</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3132037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Executive Summary (1/3)</a:t>
            </a:r>
          </a:p>
        </p:txBody>
      </p:sp>
      <p:sp>
        <p:nvSpPr>
          <p:cNvPr id="3" name="Content Placeholder 2">
            <a:extLst>
              <a:ext uri="{FF2B5EF4-FFF2-40B4-BE49-F238E27FC236}">
                <a16:creationId xmlns:a16="http://schemas.microsoft.com/office/drawing/2014/main" id="{564C97E4-125C-4469-8023-6E5A6C11C856}"/>
              </a:ext>
            </a:extLst>
          </p:cNvPr>
          <p:cNvSpPr>
            <a:spLocks noGrp="1"/>
          </p:cNvSpPr>
          <p:nvPr>
            <p:ph idx="1"/>
          </p:nvPr>
        </p:nvSpPr>
        <p:spPr/>
        <p:txBody>
          <a:bodyPr>
            <a:normAutofit/>
          </a:bodyPr>
          <a:lstStyle/>
          <a:p>
            <a:r>
              <a:rPr lang="en-GB" sz="2400" dirty="0"/>
              <a:t>Economic analysis of the harms associated with problem gambling in Greater Manchester suggests that </a:t>
            </a:r>
            <a:r>
              <a:rPr lang="en-GB" sz="2400" b="1" dirty="0"/>
              <a:t>the estimated excess economic burden of gambling across the city region in 2022 is at least £80m</a:t>
            </a:r>
            <a:r>
              <a:rPr lang="en-GB" sz="2400" dirty="0"/>
              <a:t>. </a:t>
            </a:r>
          </a:p>
          <a:p>
            <a:r>
              <a:rPr lang="en-GB" sz="2400" dirty="0"/>
              <a:t>As with the national estimates included in the PHE Gambling Evidence Review, this is </a:t>
            </a:r>
            <a:r>
              <a:rPr lang="en-GB" sz="2400" b="1" dirty="0"/>
              <a:t>likely to be an underestimate</a:t>
            </a:r>
            <a:r>
              <a:rPr lang="en-GB" sz="2400" dirty="0"/>
              <a:t>, as some harms have only been partially costed and others not at all. </a:t>
            </a:r>
          </a:p>
          <a:p>
            <a:r>
              <a:rPr lang="en-GB" sz="2400" dirty="0"/>
              <a:t>This £80m </a:t>
            </a:r>
            <a:r>
              <a:rPr lang="en-GB" sz="2400" b="1" dirty="0"/>
              <a:t>comprises £46m in direct costs </a:t>
            </a:r>
            <a:r>
              <a:rPr lang="en-GB" sz="2400" dirty="0"/>
              <a:t>(fiscal costs to the public purse) </a:t>
            </a:r>
            <a:r>
              <a:rPr lang="en-GB" sz="2400" b="1" dirty="0"/>
              <a:t>plus £33m in further societal costs </a:t>
            </a:r>
            <a:r>
              <a:rPr lang="en-GB" sz="2400" dirty="0"/>
              <a:t>(less tangible impacts reflecting instances of premature deaths associated with gambling).</a:t>
            </a:r>
          </a:p>
          <a:p>
            <a:r>
              <a:rPr lang="en-GB" sz="2400" dirty="0"/>
              <a:t>Direct costs relate to a range of harms: treatment for depression; imprisonment; unemployment benefit claims; statutory homelessness; treatment for alcohol dependence; and illicit drug use.</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Estimating the excess economic burden of gambling in Greater Manchester</a:t>
            </a:r>
          </a:p>
        </p:txBody>
      </p:sp>
    </p:spTree>
    <p:extLst>
      <p:ext uri="{BB962C8B-B14F-4D97-AF65-F5344CB8AC3E}">
        <p14:creationId xmlns:p14="http://schemas.microsoft.com/office/powerpoint/2010/main" val="2255605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lstStyle/>
          <a:p>
            <a:r>
              <a:rPr lang="en-GB" dirty="0"/>
              <a:t>Health – illicit drug use</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lnSpcReduction="10000"/>
          </a:bodyPr>
          <a:lstStyle/>
          <a:p>
            <a:r>
              <a:rPr lang="en-GB" sz="2000" dirty="0"/>
              <a:t>MHCLG and NDTMS data on days in community treatment and total expenditure in this area has been used to derive an annual cost per individual receiving drug treatment, estimated at £2,800 (2021/22 prices). This does not take account of broader NHS expenditure.</a:t>
            </a:r>
          </a:p>
          <a:p>
            <a:r>
              <a:rPr lang="en-GB" sz="2000" dirty="0"/>
              <a:t>PHE data shows that </a:t>
            </a:r>
            <a:r>
              <a:rPr lang="en-GB" sz="2000" b="1" dirty="0"/>
              <a:t>there were nearly 7,000 NHS hospital finished admission episodes with a primary or secondary diagnosis of drug related mental and behavioural disorders in 2019/20. This represents a demand pressure in the system 42% higher than across the country as a whole.</a:t>
            </a:r>
          </a:p>
          <a:p>
            <a:r>
              <a:rPr lang="en-GB" sz="2000" dirty="0"/>
              <a:t>Analysis of the Avon Longitudinal Study for Parents and Children cohort in England has established that a small minority of young adults aged 17 to 24 had a low-risk, moderate-risk or problem gambling associated with subsequent harmful drug use. The adjusted odds ratio for illicit drug use indicated 1.49 (95% CI 1.07 and 2.06) times increase for younger adults (aged 17 to 24) who were low-risk gamblers and a 1.95 (95% CI 1.06 and 3.61) times increase for younger adults (aged 17 to 24) who were moderate-risk or problem gamblers. </a:t>
            </a:r>
          </a:p>
          <a:p>
            <a:r>
              <a:rPr lang="en-GB" sz="2000" dirty="0"/>
              <a:t>Financial modelling takes account of the ~5.0% of the local population who are ‘at risk’ or problem gamblers across Greater Manchester – which is 19% higher than the equivalent figure across England as a whole (~4.2%).</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897937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normAutofit fontScale="90000"/>
          </a:bodyPr>
          <a:lstStyle/>
          <a:p>
            <a:r>
              <a:rPr lang="en-GB" dirty="0"/>
              <a:t>Employment and education – unemployment</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a:bodyPr>
          <a:lstStyle/>
          <a:p>
            <a:r>
              <a:rPr lang="en-GB" sz="2000" dirty="0"/>
              <a:t>The government (or fiscal) annual cost of an individual being unemployed is estimated to be </a:t>
            </a:r>
            <a:r>
              <a:rPr lang="en-GB" sz="2000" b="1" dirty="0"/>
              <a:t>£13,641.</a:t>
            </a:r>
          </a:p>
          <a:p>
            <a:r>
              <a:rPr lang="en-GB" sz="2000" dirty="0"/>
              <a:t>DWP figures on the number of people claiming unemployment related benefits (Alternative Claimant Count data) suggests that there were approx. 70,000 claimants in the years leading up the pandemic (and then, at times since, substantially more).  Greater Manchester figures are higher than would be expected based purely on local population size (claimants typically comprise around 6.5% of all claimants across England).</a:t>
            </a:r>
          </a:p>
          <a:p>
            <a:r>
              <a:rPr lang="en-GB" sz="2000" dirty="0"/>
              <a:t>IPPR’s analysis for the </a:t>
            </a:r>
            <a:r>
              <a:rPr lang="en-GB" sz="2000" i="1" dirty="0"/>
              <a:t>Cards on the Table </a:t>
            </a:r>
            <a:r>
              <a:rPr lang="en-GB" sz="2000" dirty="0"/>
              <a:t> cost analysis found that being a problem gambler was associated with being 2.65 times more likely to be claiming Jobseeker’s Allowance (JSA) compared with non-problem gamblers.</a:t>
            </a:r>
          </a:p>
          <a:p>
            <a:r>
              <a:rPr lang="en-GB" sz="2000" dirty="0"/>
              <a:t>Financial modelling takes account of the ~0.8% of the local population who are problem gamblers across GM – which is slightly higher than the equivalent figure across England as a whole (~0.7%).</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3158039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19F2-2543-4887-8C6A-9E703756BD66}"/>
              </a:ext>
            </a:extLst>
          </p:cNvPr>
          <p:cNvSpPr>
            <a:spLocks noGrp="1"/>
          </p:cNvSpPr>
          <p:nvPr>
            <p:ph type="title"/>
          </p:nvPr>
        </p:nvSpPr>
        <p:spPr/>
        <p:txBody>
          <a:bodyPr>
            <a:normAutofit/>
          </a:bodyPr>
          <a:lstStyle/>
          <a:p>
            <a:r>
              <a:rPr lang="en-GB" dirty="0"/>
              <a:t>Criminal activity – imprisonment </a:t>
            </a:r>
          </a:p>
        </p:txBody>
      </p:sp>
      <p:sp>
        <p:nvSpPr>
          <p:cNvPr id="3" name="Content Placeholder 2">
            <a:extLst>
              <a:ext uri="{FF2B5EF4-FFF2-40B4-BE49-F238E27FC236}">
                <a16:creationId xmlns:a16="http://schemas.microsoft.com/office/drawing/2014/main" id="{A937D0F9-5D07-4CF2-8F68-CFACE0D3C53C}"/>
              </a:ext>
            </a:extLst>
          </p:cNvPr>
          <p:cNvSpPr>
            <a:spLocks noGrp="1"/>
          </p:cNvSpPr>
          <p:nvPr>
            <p:ph idx="1"/>
          </p:nvPr>
        </p:nvSpPr>
        <p:spPr/>
        <p:txBody>
          <a:bodyPr>
            <a:normAutofit lnSpcReduction="10000"/>
          </a:bodyPr>
          <a:lstStyle/>
          <a:p>
            <a:r>
              <a:rPr lang="en-GB" sz="2000" dirty="0"/>
              <a:t>Her Majesty’s Prison and Probation Service compiles unit costs per prisoner on an annual basis. In 2019, this was estimated to be £41,136 per prisoner. This analysis uses an uprated figure of </a:t>
            </a:r>
            <a:r>
              <a:rPr lang="en-GB" sz="2000" b="1" dirty="0"/>
              <a:t>£44,298 per prisoner </a:t>
            </a:r>
            <a:r>
              <a:rPr lang="en-GB" sz="2000" dirty="0"/>
              <a:t>(2021/22 prices)</a:t>
            </a:r>
          </a:p>
          <a:p>
            <a:r>
              <a:rPr lang="en-GB" sz="2000" dirty="0"/>
              <a:t>Home Office data on police recorded crime by offence group and police force area, year ending September 2020, shows that total recorded crime in Greater Manchester made up 6% of the England total (higher than the 5% that would be expected purely based on resident population. This disproportionality was more marked still for some serious offences. Recorded crime statistics were used in this analysis in light of the difficulty accessing data on prison populations cut by local authority of residence.</a:t>
            </a:r>
          </a:p>
          <a:p>
            <a:r>
              <a:rPr lang="en-GB" sz="2000" dirty="0"/>
              <a:t>A range of international studies have consistently found that there is a higher proportion of individuals who are classified as problem gamblers in prison populations than there are in the non-prison population.</a:t>
            </a:r>
          </a:p>
          <a:p>
            <a:r>
              <a:rPr lang="en-GB" sz="2000" dirty="0"/>
              <a:t>Financial modelling takes account of the ~0.8% of the local population who are problem gamblers across Greater Manchester – which is slightly higher than the equivalent figure across England as a whole (~0.7%).</a:t>
            </a:r>
          </a:p>
          <a:p>
            <a:endParaRPr lang="en-GB" sz="2000" dirty="0"/>
          </a:p>
        </p:txBody>
      </p:sp>
      <p:sp>
        <p:nvSpPr>
          <p:cNvPr id="4" name="Text Placeholder 3">
            <a:extLst>
              <a:ext uri="{FF2B5EF4-FFF2-40B4-BE49-F238E27FC236}">
                <a16:creationId xmlns:a16="http://schemas.microsoft.com/office/drawing/2014/main" id="{1108D46A-4BE8-4503-95AC-F355C5C70C16}"/>
              </a:ext>
            </a:extLst>
          </p:cNvPr>
          <p:cNvSpPr>
            <a:spLocks noGrp="1"/>
          </p:cNvSpPr>
          <p:nvPr>
            <p:ph type="body" sz="quarter" idx="11"/>
          </p:nvPr>
        </p:nvSpPr>
        <p:spPr/>
        <p:txBody>
          <a:bodyPr/>
          <a:lstStyle/>
          <a:p>
            <a:r>
              <a:rPr lang="en-GB" dirty="0"/>
              <a:t>Part 3. Headline findings</a:t>
            </a:r>
          </a:p>
          <a:p>
            <a:endParaRPr lang="en-GB" dirty="0"/>
          </a:p>
        </p:txBody>
      </p:sp>
    </p:spTree>
    <p:extLst>
      <p:ext uri="{BB962C8B-B14F-4D97-AF65-F5344CB8AC3E}">
        <p14:creationId xmlns:p14="http://schemas.microsoft.com/office/powerpoint/2010/main" val="2315488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4652-8C80-44C4-87FD-DE331EF1072B}"/>
              </a:ext>
            </a:extLst>
          </p:cNvPr>
          <p:cNvSpPr>
            <a:spLocks noGrp="1"/>
          </p:cNvSpPr>
          <p:nvPr>
            <p:ph type="title"/>
          </p:nvPr>
        </p:nvSpPr>
        <p:spPr/>
        <p:txBody>
          <a:bodyPr/>
          <a:lstStyle/>
          <a:p>
            <a:r>
              <a:rPr lang="en-GB" dirty="0"/>
              <a:t>Part 4</a:t>
            </a:r>
          </a:p>
        </p:txBody>
      </p:sp>
      <p:sp>
        <p:nvSpPr>
          <p:cNvPr id="3" name="Text Placeholder 2">
            <a:extLst>
              <a:ext uri="{FF2B5EF4-FFF2-40B4-BE49-F238E27FC236}">
                <a16:creationId xmlns:a16="http://schemas.microsoft.com/office/drawing/2014/main" id="{A348EF77-2979-41C5-A435-3C343066C0E0}"/>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9A18B810-193B-4E23-9CB4-D1C60456D171}"/>
              </a:ext>
            </a:extLst>
          </p:cNvPr>
          <p:cNvSpPr>
            <a:spLocks noGrp="1"/>
          </p:cNvSpPr>
          <p:nvPr>
            <p:ph type="body" sz="quarter" idx="12"/>
          </p:nvPr>
        </p:nvSpPr>
        <p:spPr/>
        <p:txBody>
          <a:bodyPr/>
          <a:lstStyle/>
          <a:p>
            <a:r>
              <a:rPr lang="en-GB" dirty="0"/>
              <a:t>Conclusions</a:t>
            </a:r>
          </a:p>
        </p:txBody>
      </p:sp>
    </p:spTree>
    <p:extLst>
      <p:ext uri="{BB962C8B-B14F-4D97-AF65-F5344CB8AC3E}">
        <p14:creationId xmlns:p14="http://schemas.microsoft.com/office/powerpoint/2010/main" val="3337182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C61B8-1271-45B9-B65E-634FE5E87AE1}"/>
              </a:ext>
            </a:extLst>
          </p:cNvPr>
          <p:cNvSpPr>
            <a:spLocks noGrp="1"/>
          </p:cNvSpPr>
          <p:nvPr>
            <p:ph type="title"/>
          </p:nvPr>
        </p:nvSpPr>
        <p:spPr/>
        <p:txBody>
          <a:bodyPr/>
          <a:lstStyle/>
          <a:p>
            <a:r>
              <a:rPr lang="en-GB" dirty="0"/>
              <a:t>Conclusions (1/2)</a:t>
            </a:r>
          </a:p>
        </p:txBody>
      </p:sp>
      <p:sp>
        <p:nvSpPr>
          <p:cNvPr id="3" name="Content Placeholder 2">
            <a:extLst>
              <a:ext uri="{FF2B5EF4-FFF2-40B4-BE49-F238E27FC236}">
                <a16:creationId xmlns:a16="http://schemas.microsoft.com/office/drawing/2014/main" id="{BECF0CD5-944E-48DE-8FD2-B8BB7E55F234}"/>
              </a:ext>
            </a:extLst>
          </p:cNvPr>
          <p:cNvSpPr>
            <a:spLocks noGrp="1"/>
          </p:cNvSpPr>
          <p:nvPr>
            <p:ph idx="1"/>
          </p:nvPr>
        </p:nvSpPr>
        <p:spPr/>
        <p:txBody>
          <a:bodyPr>
            <a:normAutofit/>
          </a:bodyPr>
          <a:lstStyle/>
          <a:p>
            <a:r>
              <a:rPr lang="en-GB" sz="2000" dirty="0"/>
              <a:t>This analysis is grounded in the PHE Gambling Evidence Review methodology, and so many of the observations already made about that study would apply here. Most notably, the estimated excess cost should be considered a conservative figure – given it is based on what are described as “available but incomplete metrics”. Authors of the PHE study have concluded that many data limitations remain, and in some respects we still have to contend with a “scarce evidence base to identify the harms caused by gambling-related behaviour”.</a:t>
            </a:r>
          </a:p>
          <a:p>
            <a:r>
              <a:rPr lang="en-GB" sz="2000" dirty="0"/>
              <a:t>The £46m current direct costs attributed in this analysis to Greater Manchester’s ‘at risk’ and problem gamblers is a figure that is being associated with the cost-consequences of gambling of ~113,000 people living in the city region. However, it is important to bear in mind that these costs will be substantially concentrated in the public service response to Greater Manchester’s ~16,000 problem gamblers --  those individuals for whom gambling represents a clinical issue, and where individuals will be typically gambling to an extent that compromises, disrupts or damages their personal and wider family life. </a:t>
            </a:r>
          </a:p>
          <a:p>
            <a:endParaRPr lang="en-GB" sz="2000" dirty="0"/>
          </a:p>
        </p:txBody>
      </p:sp>
      <p:sp>
        <p:nvSpPr>
          <p:cNvPr id="4" name="Text Placeholder 3">
            <a:extLst>
              <a:ext uri="{FF2B5EF4-FFF2-40B4-BE49-F238E27FC236}">
                <a16:creationId xmlns:a16="http://schemas.microsoft.com/office/drawing/2014/main" id="{481828E1-1BA7-4EDA-B8D6-074AA342FFF9}"/>
              </a:ext>
            </a:extLst>
          </p:cNvPr>
          <p:cNvSpPr>
            <a:spLocks noGrp="1"/>
          </p:cNvSpPr>
          <p:nvPr>
            <p:ph type="body" sz="quarter" idx="11"/>
          </p:nvPr>
        </p:nvSpPr>
        <p:spPr/>
        <p:txBody>
          <a:bodyPr/>
          <a:lstStyle/>
          <a:p>
            <a:r>
              <a:rPr lang="en-GB" dirty="0"/>
              <a:t>Part 4. Conclusions</a:t>
            </a:r>
          </a:p>
        </p:txBody>
      </p:sp>
    </p:spTree>
    <p:extLst>
      <p:ext uri="{BB962C8B-B14F-4D97-AF65-F5344CB8AC3E}">
        <p14:creationId xmlns:p14="http://schemas.microsoft.com/office/powerpoint/2010/main" val="2292015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C61B8-1271-45B9-B65E-634FE5E87AE1}"/>
              </a:ext>
            </a:extLst>
          </p:cNvPr>
          <p:cNvSpPr>
            <a:spLocks noGrp="1"/>
          </p:cNvSpPr>
          <p:nvPr>
            <p:ph type="title"/>
          </p:nvPr>
        </p:nvSpPr>
        <p:spPr/>
        <p:txBody>
          <a:bodyPr/>
          <a:lstStyle/>
          <a:p>
            <a:r>
              <a:rPr lang="en-GB" dirty="0"/>
              <a:t>Conclusions (2/2)</a:t>
            </a:r>
          </a:p>
        </p:txBody>
      </p:sp>
      <p:sp>
        <p:nvSpPr>
          <p:cNvPr id="3" name="Content Placeholder 2">
            <a:extLst>
              <a:ext uri="{FF2B5EF4-FFF2-40B4-BE49-F238E27FC236}">
                <a16:creationId xmlns:a16="http://schemas.microsoft.com/office/drawing/2014/main" id="{BECF0CD5-944E-48DE-8FD2-B8BB7E55F234}"/>
              </a:ext>
            </a:extLst>
          </p:cNvPr>
          <p:cNvSpPr>
            <a:spLocks noGrp="1"/>
          </p:cNvSpPr>
          <p:nvPr>
            <p:ph idx="1"/>
          </p:nvPr>
        </p:nvSpPr>
        <p:spPr/>
        <p:txBody>
          <a:bodyPr>
            <a:normAutofit/>
          </a:bodyPr>
          <a:lstStyle/>
          <a:p>
            <a:r>
              <a:rPr lang="en-GB" sz="2000" dirty="0"/>
              <a:t>The broader £80m figure incorporates a recognition of the wider societal harms of gambling. No cost analysis can adequately convey the impact of lives lost as a result of gambling, which is more appropriately captured through qualitative methods and the testimony of those with lived experience of gambling harms, but this broader figure is an important alternative figure offered by the analysis and should be taken as one small, but important, way to reflect the broader impact of harmful gambling in the city region.</a:t>
            </a:r>
          </a:p>
          <a:p>
            <a:r>
              <a:rPr lang="en-GB" sz="2000" dirty="0"/>
              <a:t>Greater Manchester’s ability to estimate prevalence through careful analysis of the Health Survey for England has significantly strengthened this cost analysis. It represents one significant, bespoke element of the GM analysis, which is a first attempt to estimate local impacts with due regard to the best national evidence, but also local circumstance. Work in this area in the future should tap into the ongoing programme of work on gambling harm reduction, and also reflect on new evidence from academia as it becomes available.</a:t>
            </a:r>
          </a:p>
          <a:p>
            <a:endParaRPr lang="en-GB" sz="2000" dirty="0"/>
          </a:p>
        </p:txBody>
      </p:sp>
      <p:sp>
        <p:nvSpPr>
          <p:cNvPr id="4" name="Text Placeholder 3">
            <a:extLst>
              <a:ext uri="{FF2B5EF4-FFF2-40B4-BE49-F238E27FC236}">
                <a16:creationId xmlns:a16="http://schemas.microsoft.com/office/drawing/2014/main" id="{481828E1-1BA7-4EDA-B8D6-074AA342FFF9}"/>
              </a:ext>
            </a:extLst>
          </p:cNvPr>
          <p:cNvSpPr>
            <a:spLocks noGrp="1"/>
          </p:cNvSpPr>
          <p:nvPr>
            <p:ph type="body" sz="quarter" idx="11"/>
          </p:nvPr>
        </p:nvSpPr>
        <p:spPr/>
        <p:txBody>
          <a:bodyPr/>
          <a:lstStyle/>
          <a:p>
            <a:r>
              <a:rPr lang="en-GB" dirty="0"/>
              <a:t>Part 4. Conclusions</a:t>
            </a:r>
          </a:p>
        </p:txBody>
      </p:sp>
    </p:spTree>
    <p:extLst>
      <p:ext uri="{BB962C8B-B14F-4D97-AF65-F5344CB8AC3E}">
        <p14:creationId xmlns:p14="http://schemas.microsoft.com/office/powerpoint/2010/main" val="1485794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4652-8C80-44C4-87FD-DE331EF1072B}"/>
              </a:ext>
            </a:extLst>
          </p:cNvPr>
          <p:cNvSpPr>
            <a:spLocks noGrp="1"/>
          </p:cNvSpPr>
          <p:nvPr>
            <p:ph type="title"/>
          </p:nvPr>
        </p:nvSpPr>
        <p:spPr/>
        <p:txBody>
          <a:bodyPr/>
          <a:lstStyle/>
          <a:p>
            <a:r>
              <a:rPr lang="en-GB" dirty="0"/>
              <a:t>Part 5</a:t>
            </a:r>
          </a:p>
        </p:txBody>
      </p:sp>
      <p:sp>
        <p:nvSpPr>
          <p:cNvPr id="3" name="Text Placeholder 2">
            <a:extLst>
              <a:ext uri="{FF2B5EF4-FFF2-40B4-BE49-F238E27FC236}">
                <a16:creationId xmlns:a16="http://schemas.microsoft.com/office/drawing/2014/main" id="{A348EF77-2979-41C5-A435-3C343066C0E0}"/>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9A18B810-193B-4E23-9CB4-D1C60456D171}"/>
              </a:ext>
            </a:extLst>
          </p:cNvPr>
          <p:cNvSpPr>
            <a:spLocks noGrp="1"/>
          </p:cNvSpPr>
          <p:nvPr>
            <p:ph type="body" sz="quarter" idx="12"/>
          </p:nvPr>
        </p:nvSpPr>
        <p:spPr/>
        <p:txBody>
          <a:bodyPr/>
          <a:lstStyle/>
          <a:p>
            <a:r>
              <a:rPr lang="en-GB" dirty="0"/>
              <a:t>Glossary and references</a:t>
            </a:r>
          </a:p>
        </p:txBody>
      </p:sp>
    </p:spTree>
    <p:extLst>
      <p:ext uri="{BB962C8B-B14F-4D97-AF65-F5344CB8AC3E}">
        <p14:creationId xmlns:p14="http://schemas.microsoft.com/office/powerpoint/2010/main" val="35048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04461-E619-41E1-AA6B-6429FCEACB2C}"/>
              </a:ext>
            </a:extLst>
          </p:cNvPr>
          <p:cNvSpPr>
            <a:spLocks noGrp="1"/>
          </p:cNvSpPr>
          <p:nvPr>
            <p:ph type="title"/>
          </p:nvPr>
        </p:nvSpPr>
        <p:spPr/>
        <p:txBody>
          <a:bodyPr/>
          <a:lstStyle/>
          <a:p>
            <a:r>
              <a:rPr lang="en-GB" dirty="0"/>
              <a:t>Glossary of terms</a:t>
            </a:r>
          </a:p>
        </p:txBody>
      </p:sp>
      <p:sp>
        <p:nvSpPr>
          <p:cNvPr id="3" name="Content Placeholder 2">
            <a:extLst>
              <a:ext uri="{FF2B5EF4-FFF2-40B4-BE49-F238E27FC236}">
                <a16:creationId xmlns:a16="http://schemas.microsoft.com/office/drawing/2014/main" id="{9A98C6CB-77FF-48A5-8F01-840205EF8421}"/>
              </a:ext>
            </a:extLst>
          </p:cNvPr>
          <p:cNvSpPr>
            <a:spLocks noGrp="1"/>
          </p:cNvSpPr>
          <p:nvPr>
            <p:ph idx="1"/>
          </p:nvPr>
        </p:nvSpPr>
        <p:spPr/>
        <p:txBody>
          <a:bodyPr>
            <a:normAutofit fontScale="47500" lnSpcReduction="20000"/>
          </a:bodyPr>
          <a:lstStyle/>
          <a:p>
            <a:r>
              <a:rPr lang="en-GB" b="1" dirty="0"/>
              <a:t>Direct costs </a:t>
            </a:r>
            <a:r>
              <a:rPr lang="en-GB" dirty="0"/>
              <a:t>– often referred to as “fiscal costs” in cost benefit analysis, these are costs to the public purse, i.e. costs to government or other public agencies such as local authorities, the NHS or the police.</a:t>
            </a:r>
          </a:p>
          <a:p>
            <a:r>
              <a:rPr lang="en-GB" b="1" dirty="0"/>
              <a:t>Intangible costs </a:t>
            </a:r>
            <a:r>
              <a:rPr lang="en-GB" dirty="0"/>
              <a:t>– sometimes referred to as wider societal costs, these are the non-fiscal costs that are often included in cost benefit analysis to express in monetary terms the broader impacts of harms and problems on society as a whole. These can be economic (e.g. impacting on an individual’s productivity or lifetime earnings) or societal (e.g. reflecting lives lost, or quality of life changes), the latter of which is prominent in health economics.</a:t>
            </a:r>
          </a:p>
          <a:p>
            <a:r>
              <a:rPr lang="en-GB" b="1" dirty="0"/>
              <a:t>Problem gambling / gambler(s) </a:t>
            </a:r>
            <a:r>
              <a:rPr lang="en-GB" dirty="0"/>
              <a:t>– a clinical issue where a person gambles to an extent that compromises, disrupts or damages family, personal or recreational pursuits. Problem gamblers score 8 or more on the </a:t>
            </a:r>
            <a:r>
              <a:rPr lang="en-GB" u="sng" dirty="0"/>
              <a:t>PGSI</a:t>
            </a:r>
            <a:r>
              <a:rPr lang="en-GB" dirty="0"/>
              <a:t>.</a:t>
            </a:r>
          </a:p>
          <a:p>
            <a:r>
              <a:rPr lang="en-GB" b="1" dirty="0"/>
              <a:t>At risk gambling / gambler(s) – </a:t>
            </a:r>
            <a:r>
              <a:rPr lang="en-GB" dirty="0"/>
              <a:t>at risk gamblers are typically low- or moderate-risk gamblers, meaning they may experience some level of negative consequences due to their gambling. Low-risk gamblers (people scoring between 1 and 2 on the </a:t>
            </a:r>
            <a:r>
              <a:rPr lang="en-GB" u="sng" dirty="0"/>
              <a:t>PGSI)</a:t>
            </a:r>
            <a:r>
              <a:rPr lang="en-GB" dirty="0"/>
              <a:t> experience a low level of problems with few or no identified negative consequences. Moderate-risk gambling (people scoring between 3 and 7 on the </a:t>
            </a:r>
            <a:r>
              <a:rPr lang="en-GB" u="sng" dirty="0"/>
              <a:t>PGSI</a:t>
            </a:r>
            <a:r>
              <a:rPr lang="en-GB" dirty="0"/>
              <a:t>) experience a moderate level of problems leading to some negative consequences.</a:t>
            </a:r>
          </a:p>
          <a:p>
            <a:r>
              <a:rPr lang="en-GB" b="1" dirty="0"/>
              <a:t>Problem Gambling Severity Index (PGSI) </a:t>
            </a:r>
            <a:r>
              <a:rPr lang="en-GB" dirty="0"/>
              <a:t>- a 9-item screening tool used to measure at risk behaviour in problem gambling. Scores range from 0-27, with recognised thresholds in relation to who will be screened as  “low-risk”, “moderate-risk” and “problem” gamblers</a:t>
            </a:r>
          </a:p>
        </p:txBody>
      </p:sp>
      <p:sp>
        <p:nvSpPr>
          <p:cNvPr id="4" name="Text Placeholder 3">
            <a:extLst>
              <a:ext uri="{FF2B5EF4-FFF2-40B4-BE49-F238E27FC236}">
                <a16:creationId xmlns:a16="http://schemas.microsoft.com/office/drawing/2014/main" id="{CD466BA4-216F-45DD-AFEB-57D5D9CBF5D5}"/>
              </a:ext>
            </a:extLst>
          </p:cNvPr>
          <p:cNvSpPr>
            <a:spLocks noGrp="1"/>
          </p:cNvSpPr>
          <p:nvPr>
            <p:ph type="body" sz="quarter" idx="11"/>
          </p:nvPr>
        </p:nvSpPr>
        <p:spPr/>
        <p:txBody>
          <a:bodyPr/>
          <a:lstStyle/>
          <a:p>
            <a:r>
              <a:rPr lang="en-GB" dirty="0"/>
              <a:t>Part 5. Glossary and references</a:t>
            </a:r>
          </a:p>
        </p:txBody>
      </p:sp>
    </p:spTree>
    <p:extLst>
      <p:ext uri="{BB962C8B-B14F-4D97-AF65-F5344CB8AC3E}">
        <p14:creationId xmlns:p14="http://schemas.microsoft.com/office/powerpoint/2010/main" val="1462893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04461-E619-41E1-AA6B-6429FCEACB2C}"/>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9A98C6CB-77FF-48A5-8F01-840205EF8421}"/>
              </a:ext>
            </a:extLst>
          </p:cNvPr>
          <p:cNvSpPr>
            <a:spLocks noGrp="1"/>
          </p:cNvSpPr>
          <p:nvPr>
            <p:ph idx="1"/>
          </p:nvPr>
        </p:nvSpPr>
        <p:spPr/>
        <p:txBody>
          <a:bodyPr>
            <a:normAutofit/>
          </a:bodyPr>
          <a:lstStyle/>
          <a:p>
            <a:r>
              <a:rPr lang="en-GB" sz="2000" dirty="0"/>
              <a:t>IPPR (2016) Cards on the table: The cost to government associated with people who are problem gamblers in Britain, IPPR. Available at: </a:t>
            </a:r>
            <a:r>
              <a:rPr lang="en-GB" sz="2000" dirty="0">
                <a:hlinkClick r:id="rId2"/>
              </a:rPr>
              <a:t>https://www.ippr.org/research/publications/cards-on-the-table</a:t>
            </a:r>
            <a:endParaRPr lang="en-GB" sz="2000" dirty="0"/>
          </a:p>
          <a:p>
            <a:r>
              <a:rPr lang="en-GB" sz="2000" dirty="0"/>
              <a:t>Public Health England (2021) Gambling-related harms: evidence review; </a:t>
            </a:r>
            <a:r>
              <a:rPr lang="en-GB" sz="2000" i="1" dirty="0"/>
              <a:t>The economic and social cost of harms</a:t>
            </a:r>
            <a:r>
              <a:rPr lang="en-GB" sz="2000" dirty="0"/>
              <a:t>, GOV.UK. Available at: </a:t>
            </a:r>
            <a:r>
              <a:rPr lang="en-GB" sz="2000" dirty="0">
                <a:hlinkClick r:id="rId3"/>
              </a:rPr>
              <a:t>https://www.gov.uk/government/publications/gambling-related-harms-evidence-review</a:t>
            </a:r>
            <a:r>
              <a:rPr lang="en-GB" sz="2000" dirty="0"/>
              <a:t> </a:t>
            </a:r>
          </a:p>
          <a:p>
            <a:r>
              <a:rPr lang="en-GB" sz="2000" dirty="0"/>
              <a:t>Wardle, H. et al. (2018) ‘Measuring gambling-related harms: A framework for action’. Available at: </a:t>
            </a:r>
            <a:r>
              <a:rPr lang="en-GB" sz="2000" dirty="0">
                <a:hlinkClick r:id="rId4"/>
              </a:rPr>
              <a:t>https://www.gamblingcommission.gov.uk/manual/national-strategy-to-reduce-gambling-harms/research-to-inform-action-defining-measuring-and-monitoring-gambling-related</a:t>
            </a:r>
            <a:r>
              <a:rPr lang="en-GB" sz="2000" dirty="0"/>
              <a:t> </a:t>
            </a:r>
          </a:p>
          <a:p>
            <a:endParaRPr lang="en-GB" sz="2000" dirty="0"/>
          </a:p>
          <a:p>
            <a:endParaRPr lang="en-GB" sz="2000" dirty="0"/>
          </a:p>
        </p:txBody>
      </p:sp>
      <p:sp>
        <p:nvSpPr>
          <p:cNvPr id="4" name="Text Placeholder 3">
            <a:extLst>
              <a:ext uri="{FF2B5EF4-FFF2-40B4-BE49-F238E27FC236}">
                <a16:creationId xmlns:a16="http://schemas.microsoft.com/office/drawing/2014/main" id="{CD466BA4-216F-45DD-AFEB-57D5D9CBF5D5}"/>
              </a:ext>
            </a:extLst>
          </p:cNvPr>
          <p:cNvSpPr>
            <a:spLocks noGrp="1"/>
          </p:cNvSpPr>
          <p:nvPr>
            <p:ph type="body" sz="quarter" idx="11"/>
          </p:nvPr>
        </p:nvSpPr>
        <p:spPr/>
        <p:txBody>
          <a:bodyPr/>
          <a:lstStyle/>
          <a:p>
            <a:r>
              <a:rPr lang="en-GB" dirty="0"/>
              <a:t>Part 5. Glossary and references</a:t>
            </a:r>
          </a:p>
        </p:txBody>
      </p:sp>
    </p:spTree>
    <p:extLst>
      <p:ext uri="{BB962C8B-B14F-4D97-AF65-F5344CB8AC3E}">
        <p14:creationId xmlns:p14="http://schemas.microsoft.com/office/powerpoint/2010/main" val="258055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4652-8C80-44C4-87FD-DE331EF1072B}"/>
              </a:ext>
            </a:extLst>
          </p:cNvPr>
          <p:cNvSpPr>
            <a:spLocks noGrp="1"/>
          </p:cNvSpPr>
          <p:nvPr>
            <p:ph type="title"/>
          </p:nvPr>
        </p:nvSpPr>
        <p:spPr/>
        <p:txBody>
          <a:bodyPr/>
          <a:lstStyle/>
          <a:p>
            <a:r>
              <a:rPr lang="en-GB" dirty="0"/>
              <a:t>Appendix A</a:t>
            </a:r>
          </a:p>
        </p:txBody>
      </p:sp>
      <p:sp>
        <p:nvSpPr>
          <p:cNvPr id="3" name="Text Placeholder 2">
            <a:extLst>
              <a:ext uri="{FF2B5EF4-FFF2-40B4-BE49-F238E27FC236}">
                <a16:creationId xmlns:a16="http://schemas.microsoft.com/office/drawing/2014/main" id="{A348EF77-2979-41C5-A435-3C343066C0E0}"/>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9A18B810-193B-4E23-9CB4-D1C60456D171}"/>
              </a:ext>
            </a:extLst>
          </p:cNvPr>
          <p:cNvSpPr>
            <a:spLocks noGrp="1"/>
          </p:cNvSpPr>
          <p:nvPr>
            <p:ph type="body" sz="quarter" idx="12"/>
          </p:nvPr>
        </p:nvSpPr>
        <p:spPr/>
        <p:txBody>
          <a:bodyPr/>
          <a:lstStyle/>
          <a:p>
            <a:r>
              <a:rPr lang="en-GB" dirty="0"/>
              <a:t>Locality costings</a:t>
            </a:r>
          </a:p>
        </p:txBody>
      </p:sp>
    </p:spTree>
    <p:extLst>
      <p:ext uri="{BB962C8B-B14F-4D97-AF65-F5344CB8AC3E}">
        <p14:creationId xmlns:p14="http://schemas.microsoft.com/office/powerpoint/2010/main" val="353686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Executive Summary (2/3)</a:t>
            </a:r>
          </a:p>
        </p:txBody>
      </p:sp>
      <p:sp>
        <p:nvSpPr>
          <p:cNvPr id="4" name="Text Placeholder 3">
            <a:extLst>
              <a:ext uri="{FF2B5EF4-FFF2-40B4-BE49-F238E27FC236}">
                <a16:creationId xmlns:a16="http://schemas.microsoft.com/office/drawing/2014/main" id="{20674168-80DF-4380-B4F6-806E0AD24488}"/>
              </a:ext>
              <a:ext uri="{C183D7F6-B498-43B3-948B-1728B52AA6E4}">
                <adec:decorative xmlns:adec="http://schemas.microsoft.com/office/drawing/2017/decorative" val="1"/>
              </a:ext>
            </a:extLst>
          </p:cNvPr>
          <p:cNvSpPr>
            <a:spLocks noGrp="1"/>
          </p:cNvSpPr>
          <p:nvPr>
            <p:ph type="body" sz="quarter" idx="11"/>
          </p:nvPr>
        </p:nvSpPr>
        <p:spPr/>
        <p:txBody>
          <a:bodyPr/>
          <a:lstStyle/>
          <a:p>
            <a:r>
              <a:rPr lang="en-GB" dirty="0"/>
              <a:t>Estimating the excess economic burden of gambling in Greater Manchester</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1705183798"/>
              </p:ext>
            </p:extLst>
          </p:nvPr>
        </p:nvGraphicFramePr>
        <p:xfrm>
          <a:off x="587375" y="1487598"/>
          <a:ext cx="11017249" cy="3484880"/>
        </p:xfrm>
        <a:graphic>
          <a:graphicData uri="http://schemas.openxmlformats.org/drawingml/2006/table">
            <a:tbl>
              <a:tblPr firstRow="1" bandRow="1">
                <a:tableStyleId>{5C22544A-7EE6-4342-B048-85BDC9FD1C3A}</a:tableStyleId>
              </a:tblPr>
              <a:tblGrid>
                <a:gridCol w="2428957">
                  <a:extLst>
                    <a:ext uri="{9D8B030D-6E8A-4147-A177-3AD203B41FA5}">
                      <a16:colId xmlns:a16="http://schemas.microsoft.com/office/drawing/2014/main" val="2320174064"/>
                    </a:ext>
                  </a:extLst>
                </a:gridCol>
                <a:gridCol w="2261521">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£4,200,000</a:t>
                      </a:r>
                    </a:p>
                  </a:txBody>
                  <a:tcPr/>
                </a:tc>
                <a:tc>
                  <a:txBody>
                    <a:bodyPr/>
                    <a:lstStyle/>
                    <a:p>
                      <a:endParaRPr lang="en-GB" sz="1400"/>
                    </a:p>
                  </a:txBody>
                  <a:tcPr/>
                </a:tc>
                <a:tc>
                  <a:txBody>
                    <a:bodyPr/>
                    <a:lstStyle/>
                    <a:p>
                      <a:r>
                        <a:rPr lang="en-GB" sz="1400" dirty="0"/>
                        <a:t>£4,200,000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£33,400,000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£33,400,000</a:t>
                      </a:r>
                    </a:p>
                  </a:txBody>
                  <a:tcPr/>
                </a:tc>
                <a:extLst>
                  <a:ext uri="{0D108BD9-81ED-4DB2-BD59-A6C34878D82A}">
                    <a16:rowId xmlns:a16="http://schemas.microsoft.com/office/drawing/2014/main" val="340673755"/>
                  </a:ext>
                </a:extLst>
              </a:tr>
              <a:tr h="370840">
                <a:tc>
                  <a:txBody>
                    <a:bodyPr/>
                    <a:lstStyle/>
                    <a:p>
                      <a:r>
                        <a:rPr lang="en-GB" sz="1400" dirty="0"/>
                        <a:t>Health</a:t>
                      </a:r>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£23,900,000</a:t>
                      </a:r>
                    </a:p>
                  </a:txBody>
                  <a:tcPr/>
                </a:tc>
                <a:tc>
                  <a:txBody>
                    <a:bodyPr/>
                    <a:lstStyle/>
                    <a:p>
                      <a:endParaRPr lang="en-GB" sz="1400"/>
                    </a:p>
                  </a:txBody>
                  <a:tcPr/>
                </a:tc>
                <a:tc>
                  <a:txBody>
                    <a:bodyPr/>
                    <a:lstStyle/>
                    <a:p>
                      <a:r>
                        <a:rPr lang="en-GB" sz="1400" dirty="0"/>
                        <a:t>£23,900,000</a:t>
                      </a:r>
                    </a:p>
                  </a:txBody>
                  <a:tcPr/>
                </a:tc>
                <a:extLst>
                  <a:ext uri="{0D108BD9-81ED-4DB2-BD59-A6C34878D82A}">
                    <a16:rowId xmlns:a16="http://schemas.microsoft.com/office/drawing/2014/main" val="2336446653"/>
                  </a:ext>
                </a:extLst>
              </a:tr>
              <a:tr h="370840">
                <a:tc>
                  <a:txBody>
                    <a:bodyPr/>
                    <a:lstStyle/>
                    <a:p>
                      <a:r>
                        <a:rPr lang="en-GB" sz="1400" dirty="0"/>
                        <a:t>Health</a:t>
                      </a:r>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a:p>
                  </a:txBody>
                  <a:tcPr/>
                </a:tc>
                <a:tc>
                  <a:txBody>
                    <a:bodyPr/>
                    <a:lstStyle/>
                    <a:p>
                      <a:r>
                        <a:rPr lang="en-GB" sz="1400" dirty="0"/>
                        <a:t>£400,000</a:t>
                      </a:r>
                    </a:p>
                  </a:txBody>
                  <a:tcPr/>
                </a:tc>
                <a:extLst>
                  <a:ext uri="{0D108BD9-81ED-4DB2-BD59-A6C34878D82A}">
                    <a16:rowId xmlns:a16="http://schemas.microsoft.com/office/drawing/2014/main" val="3766194894"/>
                  </a:ext>
                </a:extLst>
              </a:tr>
              <a:tr h="370840">
                <a:tc>
                  <a:txBody>
                    <a:bodyPr/>
                    <a:lstStyle/>
                    <a:p>
                      <a:r>
                        <a:rPr lang="en-GB" sz="1400" dirty="0"/>
                        <a:t>Health</a:t>
                      </a:r>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£200,000</a:t>
                      </a:r>
                    </a:p>
                  </a:txBody>
                  <a:tcPr/>
                </a:tc>
                <a:tc>
                  <a:txBody>
                    <a:bodyPr/>
                    <a:lstStyle/>
                    <a:p>
                      <a:endParaRPr lang="en-GB" sz="1400"/>
                    </a:p>
                  </a:txBody>
                  <a:tcPr/>
                </a:tc>
                <a:tc>
                  <a:txBody>
                    <a:bodyPr/>
                    <a:lstStyle/>
                    <a:p>
                      <a:r>
                        <a:rPr lang="en-GB" sz="1400" dirty="0"/>
                        <a:t>£200,000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£6,000,000</a:t>
                      </a:r>
                    </a:p>
                  </a:txBody>
                  <a:tcPr/>
                </a:tc>
                <a:tc>
                  <a:txBody>
                    <a:bodyPr/>
                    <a:lstStyle/>
                    <a:p>
                      <a:endParaRPr lang="en-GB" sz="1400"/>
                    </a:p>
                  </a:txBody>
                  <a:tcPr/>
                </a:tc>
                <a:tc>
                  <a:txBody>
                    <a:bodyPr/>
                    <a:lstStyle/>
                    <a:p>
                      <a:r>
                        <a:rPr lang="en-GB" sz="1400" dirty="0"/>
                        <a:t>£6,000,000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£11,400,000</a:t>
                      </a:r>
                    </a:p>
                  </a:txBody>
                  <a:tcPr/>
                </a:tc>
                <a:tc>
                  <a:txBody>
                    <a:bodyPr/>
                    <a:lstStyle/>
                    <a:p>
                      <a:endParaRPr lang="en-GB" sz="1400"/>
                    </a:p>
                  </a:txBody>
                  <a:tcPr/>
                </a:tc>
                <a:tc>
                  <a:txBody>
                    <a:bodyPr/>
                    <a:lstStyle/>
                    <a:p>
                      <a:r>
                        <a:rPr lang="en-GB" sz="1400" dirty="0"/>
                        <a:t>£11,400,000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b="1" dirty="0"/>
                    </a:p>
                  </a:txBody>
                  <a:tcPr/>
                </a:tc>
                <a:tc>
                  <a:txBody>
                    <a:bodyPr/>
                    <a:lstStyle/>
                    <a:p>
                      <a:endParaRPr lang="en-GB" sz="1400" b="1" dirty="0"/>
                    </a:p>
                  </a:txBody>
                  <a:tcPr/>
                </a:tc>
                <a:tc>
                  <a:txBody>
                    <a:bodyPr/>
                    <a:lstStyle/>
                    <a:p>
                      <a:r>
                        <a:rPr lang="en-GB" sz="1400" b="1" dirty="0"/>
                        <a:t>£46,100,000</a:t>
                      </a:r>
                    </a:p>
                  </a:txBody>
                  <a:tcPr/>
                </a:tc>
                <a:tc>
                  <a:txBody>
                    <a:bodyPr/>
                    <a:lstStyle/>
                    <a:p>
                      <a:r>
                        <a:rPr lang="en-GB" sz="1400" b="1" dirty="0"/>
                        <a:t>£33,400,000</a:t>
                      </a:r>
                    </a:p>
                  </a:txBody>
                  <a:tcPr/>
                </a:tc>
                <a:tc>
                  <a:txBody>
                    <a:bodyPr/>
                    <a:lstStyle/>
                    <a:p>
                      <a:r>
                        <a:rPr lang="en-GB" sz="1400" b="1" dirty="0"/>
                        <a:t>£79,500,000</a:t>
                      </a:r>
                    </a:p>
                  </a:txBody>
                  <a:tcPr/>
                </a:tc>
                <a:extLst>
                  <a:ext uri="{0D108BD9-81ED-4DB2-BD59-A6C34878D82A}">
                    <a16:rowId xmlns:a16="http://schemas.microsoft.com/office/drawing/2014/main" val="2216028987"/>
                  </a:ext>
                </a:extLst>
              </a:tr>
            </a:tbl>
          </a:graphicData>
        </a:graphic>
      </p:graphicFrame>
      <p:sp>
        <p:nvSpPr>
          <p:cNvPr id="10" name="Content Placeholder 2">
            <a:extLst>
              <a:ext uri="{FF2B5EF4-FFF2-40B4-BE49-F238E27FC236}">
                <a16:creationId xmlns:a16="http://schemas.microsoft.com/office/drawing/2014/main" id="{F29000B4-B85B-4732-9E97-936A27AF1E2A}"/>
              </a:ext>
            </a:extLst>
          </p:cNvPr>
          <p:cNvSpPr txBox="1">
            <a:spLocks/>
          </p:cNvSpPr>
          <p:nvPr/>
        </p:nvSpPr>
        <p:spPr>
          <a:xfrm>
            <a:off x="586799" y="5258108"/>
            <a:ext cx="11017825" cy="788136"/>
          </a:xfrm>
          <a:prstGeom prst="rect">
            <a:avLst/>
          </a:prstGeom>
        </p:spPr>
        <p:txBody>
          <a:bodyPr vert="horz" lIns="0" tIns="0" rIns="0" bIns="0" rtlCol="0">
            <a:normAutofit fontScale="92500" lnSpcReduction="20000"/>
          </a:bodyPr>
          <a:lst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GB" sz="2400" dirty="0"/>
              <a:t>Costings related to homelessness, depression, alcohol dependence and illicit drug use reflect harms experienced by at risk (4.3%) and problem gamblers (0.7%). Costings related to suicide, unemployment and imprisonment relate only to problem gamblers.</a:t>
            </a:r>
          </a:p>
        </p:txBody>
      </p:sp>
    </p:spTree>
    <p:extLst>
      <p:ext uri="{BB962C8B-B14F-4D97-AF65-F5344CB8AC3E}">
        <p14:creationId xmlns:p14="http://schemas.microsoft.com/office/powerpoint/2010/main" val="583844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Bolton</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2573278501"/>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£350,000</a:t>
                      </a:r>
                    </a:p>
                  </a:txBody>
                  <a:tcPr/>
                </a:tc>
                <a:tc>
                  <a:txBody>
                    <a:bodyPr/>
                    <a:lstStyle/>
                    <a:p>
                      <a:endParaRPr lang="en-GB" sz="1400" dirty="0"/>
                    </a:p>
                  </a:txBody>
                  <a:tcPr/>
                </a:tc>
                <a:tc>
                  <a:txBody>
                    <a:bodyPr/>
                    <a:lstStyle/>
                    <a:p>
                      <a:r>
                        <a:rPr lang="en-GB" sz="1400" dirty="0"/>
                        <a:t>£350,000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£3,940,000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£3,940,000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£2,330,000</a:t>
                      </a:r>
                    </a:p>
                  </a:txBody>
                  <a:tcPr/>
                </a:tc>
                <a:tc>
                  <a:txBody>
                    <a:bodyPr/>
                    <a:lstStyle/>
                    <a:p>
                      <a:endParaRPr lang="en-GB" sz="1400" dirty="0"/>
                    </a:p>
                  </a:txBody>
                  <a:tcPr/>
                </a:tc>
                <a:tc>
                  <a:txBody>
                    <a:bodyPr/>
                    <a:lstStyle/>
                    <a:p>
                      <a:r>
                        <a:rPr lang="en-GB" sz="1400" dirty="0"/>
                        <a:t>£2,330,000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£40,000</a:t>
                      </a:r>
                    </a:p>
                  </a:txBody>
                  <a:tcPr/>
                </a:tc>
                <a:tc>
                  <a:txBody>
                    <a:bodyPr/>
                    <a:lstStyle/>
                    <a:p>
                      <a:endParaRPr lang="en-GB" sz="1400" dirty="0"/>
                    </a:p>
                  </a:txBody>
                  <a:tcPr/>
                </a:tc>
                <a:tc>
                  <a:txBody>
                    <a:bodyPr/>
                    <a:lstStyle/>
                    <a:p>
                      <a:r>
                        <a:rPr lang="en-GB" sz="1400" dirty="0"/>
                        <a:t>£40,000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£20,000</a:t>
                      </a:r>
                    </a:p>
                  </a:txBody>
                  <a:tcPr/>
                </a:tc>
                <a:tc>
                  <a:txBody>
                    <a:bodyPr/>
                    <a:lstStyle/>
                    <a:p>
                      <a:endParaRPr lang="en-GB" sz="1400"/>
                    </a:p>
                  </a:txBody>
                  <a:tcPr/>
                </a:tc>
                <a:tc>
                  <a:txBody>
                    <a:bodyPr/>
                    <a:lstStyle/>
                    <a:p>
                      <a:r>
                        <a:rPr lang="en-GB" sz="1400" dirty="0"/>
                        <a:t>£20,000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£700,000</a:t>
                      </a:r>
                    </a:p>
                  </a:txBody>
                  <a:tcPr/>
                </a:tc>
                <a:tc>
                  <a:txBody>
                    <a:bodyPr/>
                    <a:lstStyle/>
                    <a:p>
                      <a:endParaRPr lang="en-GB" sz="1400"/>
                    </a:p>
                  </a:txBody>
                  <a:tcPr/>
                </a:tc>
                <a:tc>
                  <a:txBody>
                    <a:bodyPr/>
                    <a:lstStyle/>
                    <a:p>
                      <a:r>
                        <a:rPr lang="en-GB" sz="1400" dirty="0"/>
                        <a:t>£700,000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£1,100,000</a:t>
                      </a:r>
                    </a:p>
                  </a:txBody>
                  <a:tcPr/>
                </a:tc>
                <a:tc>
                  <a:txBody>
                    <a:bodyPr/>
                    <a:lstStyle/>
                    <a:p>
                      <a:endParaRPr lang="en-GB" sz="1400"/>
                    </a:p>
                  </a:txBody>
                  <a:tcPr/>
                </a:tc>
                <a:tc>
                  <a:txBody>
                    <a:bodyPr/>
                    <a:lstStyle/>
                    <a:p>
                      <a:r>
                        <a:rPr lang="en-GB" sz="1400" dirty="0"/>
                        <a:t>£1,100,000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£4,540,000</a:t>
                      </a:r>
                    </a:p>
                  </a:txBody>
                  <a:tcPr/>
                </a:tc>
                <a:tc>
                  <a:txBody>
                    <a:bodyPr/>
                    <a:lstStyle/>
                    <a:p>
                      <a:r>
                        <a:rPr lang="en-GB" sz="1400" b="1" dirty="0"/>
                        <a:t>£3,940,000</a:t>
                      </a:r>
                    </a:p>
                  </a:txBody>
                  <a:tcPr/>
                </a:tc>
                <a:tc>
                  <a:txBody>
                    <a:bodyPr/>
                    <a:lstStyle/>
                    <a:p>
                      <a:r>
                        <a:rPr lang="en-GB" sz="1400" b="1" dirty="0"/>
                        <a:t>£8,480,000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1048839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Bury</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1462365836"/>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£50,000</a:t>
                      </a:r>
                    </a:p>
                  </a:txBody>
                  <a:tcPr/>
                </a:tc>
                <a:tc>
                  <a:txBody>
                    <a:bodyPr/>
                    <a:lstStyle/>
                    <a:p>
                      <a:endParaRPr lang="en-GB" sz="1400" dirty="0"/>
                    </a:p>
                  </a:txBody>
                  <a:tcPr/>
                </a:tc>
                <a:tc>
                  <a:txBody>
                    <a:bodyPr/>
                    <a:lstStyle/>
                    <a:p>
                      <a:r>
                        <a:rPr lang="en-GB" sz="1400" dirty="0"/>
                        <a:t>£50,000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£2,200,000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£2,200,000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£890,000</a:t>
                      </a:r>
                    </a:p>
                  </a:txBody>
                  <a:tcPr/>
                </a:tc>
                <a:tc>
                  <a:txBody>
                    <a:bodyPr/>
                    <a:lstStyle/>
                    <a:p>
                      <a:endParaRPr lang="en-GB" sz="1400" dirty="0"/>
                    </a:p>
                  </a:txBody>
                  <a:tcPr/>
                </a:tc>
                <a:tc>
                  <a:txBody>
                    <a:bodyPr/>
                    <a:lstStyle/>
                    <a:p>
                      <a:r>
                        <a:rPr lang="en-GB" sz="1400" dirty="0"/>
                        <a:t>£890,000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£20,000</a:t>
                      </a:r>
                    </a:p>
                  </a:txBody>
                  <a:tcPr/>
                </a:tc>
                <a:tc>
                  <a:txBody>
                    <a:bodyPr/>
                    <a:lstStyle/>
                    <a:p>
                      <a:endParaRPr lang="en-GB" sz="1400" dirty="0"/>
                    </a:p>
                  </a:txBody>
                  <a:tcPr/>
                </a:tc>
                <a:tc>
                  <a:txBody>
                    <a:bodyPr/>
                    <a:lstStyle/>
                    <a:p>
                      <a:r>
                        <a:rPr lang="en-GB" sz="1400" dirty="0"/>
                        <a:t>£20,000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£10,000</a:t>
                      </a:r>
                    </a:p>
                  </a:txBody>
                  <a:tcPr/>
                </a:tc>
                <a:tc>
                  <a:txBody>
                    <a:bodyPr/>
                    <a:lstStyle/>
                    <a:p>
                      <a:endParaRPr lang="en-GB" sz="1400" dirty="0"/>
                    </a:p>
                  </a:txBody>
                  <a:tcPr/>
                </a:tc>
                <a:tc>
                  <a:txBody>
                    <a:bodyPr/>
                    <a:lstStyle/>
                    <a:p>
                      <a:r>
                        <a:rPr lang="en-GB" sz="1400" dirty="0"/>
                        <a:t>£10,000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dirty="0"/>
                    </a:p>
                  </a:txBody>
                  <a:tcPr/>
                </a:tc>
                <a:tc>
                  <a:txBody>
                    <a:bodyPr/>
                    <a:lstStyle/>
                    <a:p>
                      <a:r>
                        <a:rPr lang="en-GB" sz="1400" dirty="0"/>
                        <a:t>£400,000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£800,000</a:t>
                      </a:r>
                    </a:p>
                  </a:txBody>
                  <a:tcPr/>
                </a:tc>
                <a:tc>
                  <a:txBody>
                    <a:bodyPr/>
                    <a:lstStyle/>
                    <a:p>
                      <a:endParaRPr lang="en-GB" sz="1400" dirty="0"/>
                    </a:p>
                  </a:txBody>
                  <a:tcPr/>
                </a:tc>
                <a:tc>
                  <a:txBody>
                    <a:bodyPr/>
                    <a:lstStyle/>
                    <a:p>
                      <a:r>
                        <a:rPr lang="en-GB" sz="1400" dirty="0"/>
                        <a:t>£800,000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£2,170,000</a:t>
                      </a:r>
                    </a:p>
                  </a:txBody>
                  <a:tcPr/>
                </a:tc>
                <a:tc>
                  <a:txBody>
                    <a:bodyPr/>
                    <a:lstStyle/>
                    <a:p>
                      <a:r>
                        <a:rPr lang="en-GB" sz="1400" b="1" dirty="0"/>
                        <a:t>£2,200,000</a:t>
                      </a:r>
                    </a:p>
                  </a:txBody>
                  <a:tcPr/>
                </a:tc>
                <a:tc>
                  <a:txBody>
                    <a:bodyPr/>
                    <a:lstStyle/>
                    <a:p>
                      <a:r>
                        <a:rPr lang="en-GB" sz="1400" b="1" dirty="0"/>
                        <a:t>£4,370,000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2611244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Manchester</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1398179819"/>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£1,370,000</a:t>
                      </a:r>
                    </a:p>
                  </a:txBody>
                  <a:tcPr/>
                </a:tc>
                <a:tc>
                  <a:txBody>
                    <a:bodyPr/>
                    <a:lstStyle/>
                    <a:p>
                      <a:endParaRPr lang="en-GB" sz="1400" dirty="0"/>
                    </a:p>
                  </a:txBody>
                  <a:tcPr/>
                </a:tc>
                <a:tc>
                  <a:txBody>
                    <a:bodyPr/>
                    <a:lstStyle/>
                    <a:p>
                      <a:r>
                        <a:rPr lang="en-GB" sz="1400" dirty="0"/>
                        <a:t>£1,370,000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£5,710,000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£5,710,000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£4,390,000</a:t>
                      </a:r>
                    </a:p>
                  </a:txBody>
                  <a:tcPr/>
                </a:tc>
                <a:tc>
                  <a:txBody>
                    <a:bodyPr/>
                    <a:lstStyle/>
                    <a:p>
                      <a:endParaRPr lang="en-GB" sz="1400" dirty="0"/>
                    </a:p>
                  </a:txBody>
                  <a:tcPr/>
                </a:tc>
                <a:tc>
                  <a:txBody>
                    <a:bodyPr/>
                    <a:lstStyle/>
                    <a:p>
                      <a:r>
                        <a:rPr lang="en-GB" sz="1400" dirty="0"/>
                        <a:t>£4,390,000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£90,000</a:t>
                      </a:r>
                    </a:p>
                  </a:txBody>
                  <a:tcPr/>
                </a:tc>
                <a:tc>
                  <a:txBody>
                    <a:bodyPr/>
                    <a:lstStyle/>
                    <a:p>
                      <a:endParaRPr lang="en-GB" sz="1400" dirty="0"/>
                    </a:p>
                  </a:txBody>
                  <a:tcPr/>
                </a:tc>
                <a:tc>
                  <a:txBody>
                    <a:bodyPr/>
                    <a:lstStyle/>
                    <a:p>
                      <a:r>
                        <a:rPr lang="en-GB" sz="1400" dirty="0"/>
                        <a:t>£90,000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£40,000</a:t>
                      </a:r>
                    </a:p>
                  </a:txBody>
                  <a:tcPr/>
                </a:tc>
                <a:tc>
                  <a:txBody>
                    <a:bodyPr/>
                    <a:lstStyle/>
                    <a:p>
                      <a:endParaRPr lang="en-GB" sz="1400" dirty="0"/>
                    </a:p>
                  </a:txBody>
                  <a:tcPr/>
                </a:tc>
                <a:tc>
                  <a:txBody>
                    <a:bodyPr/>
                    <a:lstStyle/>
                    <a:p>
                      <a:r>
                        <a:rPr lang="en-GB" sz="1400" dirty="0"/>
                        <a:t>£40,000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£1,500,000</a:t>
                      </a:r>
                    </a:p>
                  </a:txBody>
                  <a:tcPr/>
                </a:tc>
                <a:tc>
                  <a:txBody>
                    <a:bodyPr/>
                    <a:lstStyle/>
                    <a:p>
                      <a:endParaRPr lang="en-GB" sz="1400" dirty="0"/>
                    </a:p>
                  </a:txBody>
                  <a:tcPr/>
                </a:tc>
                <a:tc>
                  <a:txBody>
                    <a:bodyPr/>
                    <a:lstStyle/>
                    <a:p>
                      <a:r>
                        <a:rPr lang="en-GB" sz="1400" dirty="0"/>
                        <a:t>£1,500,000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£2,200,000</a:t>
                      </a:r>
                    </a:p>
                  </a:txBody>
                  <a:tcPr/>
                </a:tc>
                <a:tc>
                  <a:txBody>
                    <a:bodyPr/>
                    <a:lstStyle/>
                    <a:p>
                      <a:endParaRPr lang="en-GB" sz="1400" dirty="0"/>
                    </a:p>
                  </a:txBody>
                  <a:tcPr/>
                </a:tc>
                <a:tc>
                  <a:txBody>
                    <a:bodyPr/>
                    <a:lstStyle/>
                    <a:p>
                      <a:r>
                        <a:rPr lang="en-GB" sz="1400" dirty="0"/>
                        <a:t>£2,200,000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£9,590,000</a:t>
                      </a:r>
                    </a:p>
                  </a:txBody>
                  <a:tcPr/>
                </a:tc>
                <a:tc>
                  <a:txBody>
                    <a:bodyPr/>
                    <a:lstStyle/>
                    <a:p>
                      <a:r>
                        <a:rPr lang="en-GB" sz="1400" b="1" dirty="0"/>
                        <a:t>£5,710,000</a:t>
                      </a:r>
                    </a:p>
                  </a:txBody>
                  <a:tcPr/>
                </a:tc>
                <a:tc>
                  <a:txBody>
                    <a:bodyPr/>
                    <a:lstStyle/>
                    <a:p>
                      <a:r>
                        <a:rPr lang="en-GB" sz="1400" b="1" dirty="0"/>
                        <a:t>£15,300,000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2564944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Oldham</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158116035"/>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£440,000</a:t>
                      </a:r>
                    </a:p>
                  </a:txBody>
                  <a:tcPr/>
                </a:tc>
                <a:tc>
                  <a:txBody>
                    <a:bodyPr/>
                    <a:lstStyle/>
                    <a:p>
                      <a:endParaRPr lang="en-GB" sz="1400" dirty="0"/>
                    </a:p>
                  </a:txBody>
                  <a:tcPr/>
                </a:tc>
                <a:tc>
                  <a:txBody>
                    <a:bodyPr/>
                    <a:lstStyle/>
                    <a:p>
                      <a:r>
                        <a:rPr lang="en-GB" sz="1400" dirty="0"/>
                        <a:t>£440,000</a:t>
                      </a:r>
                    </a:p>
                  </a:txBody>
                  <a:tcPr/>
                </a:tc>
                <a:extLst>
                  <a:ext uri="{0D108BD9-81ED-4DB2-BD59-A6C34878D82A}">
                    <a16:rowId xmlns:a16="http://schemas.microsoft.com/office/drawing/2014/main" val="2172767487"/>
                  </a:ext>
                </a:extLst>
              </a:tr>
              <a:tr h="370840">
                <a:tc>
                  <a:txBody>
                    <a:bodyPr/>
                    <a:lstStyle/>
                    <a:p>
                      <a:r>
                        <a:rPr lang="en-GB" sz="1400" dirty="0"/>
                        <a:t>Health</a:t>
                      </a:r>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£2,170,000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£2,170,000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£1,850,000</a:t>
                      </a:r>
                    </a:p>
                  </a:txBody>
                  <a:tcPr/>
                </a:tc>
                <a:tc>
                  <a:txBody>
                    <a:bodyPr/>
                    <a:lstStyle/>
                    <a:p>
                      <a:endParaRPr lang="en-GB" sz="1400" dirty="0"/>
                    </a:p>
                  </a:txBody>
                  <a:tcPr/>
                </a:tc>
                <a:tc>
                  <a:txBody>
                    <a:bodyPr/>
                    <a:lstStyle/>
                    <a:p>
                      <a:r>
                        <a:rPr lang="en-GB" sz="1400" dirty="0"/>
                        <a:t>£1,850,000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£30,000</a:t>
                      </a:r>
                    </a:p>
                  </a:txBody>
                  <a:tcPr/>
                </a:tc>
                <a:tc>
                  <a:txBody>
                    <a:bodyPr/>
                    <a:lstStyle/>
                    <a:p>
                      <a:endParaRPr lang="en-GB" sz="1400" dirty="0"/>
                    </a:p>
                  </a:txBody>
                  <a:tcPr/>
                </a:tc>
                <a:tc>
                  <a:txBody>
                    <a:bodyPr/>
                    <a:lstStyle/>
                    <a:p>
                      <a:r>
                        <a:rPr lang="en-GB" sz="1400" dirty="0"/>
                        <a:t>£30,000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£10,000</a:t>
                      </a:r>
                    </a:p>
                  </a:txBody>
                  <a:tcPr/>
                </a:tc>
                <a:tc>
                  <a:txBody>
                    <a:bodyPr/>
                    <a:lstStyle/>
                    <a:p>
                      <a:endParaRPr lang="en-GB" sz="1400" dirty="0"/>
                    </a:p>
                  </a:txBody>
                  <a:tcPr/>
                </a:tc>
                <a:tc>
                  <a:txBody>
                    <a:bodyPr/>
                    <a:lstStyle/>
                    <a:p>
                      <a:r>
                        <a:rPr lang="en-GB" sz="1400" dirty="0"/>
                        <a:t>£10,000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£600,000</a:t>
                      </a:r>
                    </a:p>
                  </a:txBody>
                  <a:tcPr/>
                </a:tc>
                <a:tc>
                  <a:txBody>
                    <a:bodyPr/>
                    <a:lstStyle/>
                    <a:p>
                      <a:endParaRPr lang="en-GB" sz="1400" dirty="0"/>
                    </a:p>
                  </a:txBody>
                  <a:tcPr/>
                </a:tc>
                <a:tc>
                  <a:txBody>
                    <a:bodyPr/>
                    <a:lstStyle/>
                    <a:p>
                      <a:r>
                        <a:rPr lang="en-GB" sz="1400" dirty="0"/>
                        <a:t>£600,000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£900,000</a:t>
                      </a:r>
                    </a:p>
                  </a:txBody>
                  <a:tcPr/>
                </a:tc>
                <a:tc>
                  <a:txBody>
                    <a:bodyPr/>
                    <a:lstStyle/>
                    <a:p>
                      <a:endParaRPr lang="en-GB" sz="1400" dirty="0"/>
                    </a:p>
                  </a:txBody>
                  <a:tcPr/>
                </a:tc>
                <a:tc>
                  <a:txBody>
                    <a:bodyPr/>
                    <a:lstStyle/>
                    <a:p>
                      <a:r>
                        <a:rPr lang="en-GB" sz="1400" dirty="0"/>
                        <a:t>£900,000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£3,830,000</a:t>
                      </a:r>
                    </a:p>
                  </a:txBody>
                  <a:tcPr/>
                </a:tc>
                <a:tc>
                  <a:txBody>
                    <a:bodyPr/>
                    <a:lstStyle/>
                    <a:p>
                      <a:r>
                        <a:rPr lang="en-GB" sz="1400" b="1" dirty="0"/>
                        <a:t>£2,170,000</a:t>
                      </a:r>
                    </a:p>
                  </a:txBody>
                  <a:tcPr/>
                </a:tc>
                <a:tc>
                  <a:txBody>
                    <a:bodyPr/>
                    <a:lstStyle/>
                    <a:p>
                      <a:r>
                        <a:rPr lang="en-GB" sz="1400" b="1" dirty="0"/>
                        <a:t>£6,000,000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2402917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Rochdale</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2552025801"/>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05783">
                  <a:extLst>
                    <a:ext uri="{9D8B030D-6E8A-4147-A177-3AD203B41FA5}">
                      <a16:colId xmlns:a16="http://schemas.microsoft.com/office/drawing/2014/main" val="2320174064"/>
                    </a:ext>
                  </a:extLst>
                </a:gridCol>
                <a:gridCol w="228469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dirty="0"/>
                    </a:p>
                  </a:txBody>
                  <a:tcPr/>
                </a:tc>
                <a:tc>
                  <a:txBody>
                    <a:bodyPr/>
                    <a:lstStyle/>
                    <a:p>
                      <a:r>
                        <a:rPr lang="en-GB" sz="1400" dirty="0"/>
                        <a:t>£400,000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£2,610,000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£2,610,000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£2,410,000</a:t>
                      </a:r>
                    </a:p>
                  </a:txBody>
                  <a:tcPr/>
                </a:tc>
                <a:tc>
                  <a:txBody>
                    <a:bodyPr/>
                    <a:lstStyle/>
                    <a:p>
                      <a:endParaRPr lang="en-GB" sz="1400" dirty="0"/>
                    </a:p>
                  </a:txBody>
                  <a:tcPr/>
                </a:tc>
                <a:tc>
                  <a:txBody>
                    <a:bodyPr/>
                    <a:lstStyle/>
                    <a:p>
                      <a:r>
                        <a:rPr lang="en-GB" sz="1400" dirty="0"/>
                        <a:t>£2,410,000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£30,000</a:t>
                      </a:r>
                    </a:p>
                  </a:txBody>
                  <a:tcPr/>
                </a:tc>
                <a:tc>
                  <a:txBody>
                    <a:bodyPr/>
                    <a:lstStyle/>
                    <a:p>
                      <a:endParaRPr lang="en-GB" sz="1400" dirty="0"/>
                    </a:p>
                  </a:txBody>
                  <a:tcPr/>
                </a:tc>
                <a:tc>
                  <a:txBody>
                    <a:bodyPr/>
                    <a:lstStyle/>
                    <a:p>
                      <a:r>
                        <a:rPr lang="en-GB" sz="1400" dirty="0"/>
                        <a:t>£30,000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£10,000</a:t>
                      </a:r>
                    </a:p>
                  </a:txBody>
                  <a:tcPr/>
                </a:tc>
                <a:tc>
                  <a:txBody>
                    <a:bodyPr/>
                    <a:lstStyle/>
                    <a:p>
                      <a:endParaRPr lang="en-GB" sz="1400" dirty="0"/>
                    </a:p>
                  </a:txBody>
                  <a:tcPr/>
                </a:tc>
                <a:tc>
                  <a:txBody>
                    <a:bodyPr/>
                    <a:lstStyle/>
                    <a:p>
                      <a:r>
                        <a:rPr lang="en-GB" sz="1400" dirty="0"/>
                        <a:t>£10,000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£500,000</a:t>
                      </a:r>
                    </a:p>
                  </a:txBody>
                  <a:tcPr/>
                </a:tc>
                <a:tc>
                  <a:txBody>
                    <a:bodyPr/>
                    <a:lstStyle/>
                    <a:p>
                      <a:endParaRPr lang="en-GB" sz="1400" dirty="0"/>
                    </a:p>
                  </a:txBody>
                  <a:tcPr/>
                </a:tc>
                <a:tc>
                  <a:txBody>
                    <a:bodyPr/>
                    <a:lstStyle/>
                    <a:p>
                      <a:r>
                        <a:rPr lang="en-GB" sz="1400" dirty="0"/>
                        <a:t>£500,000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£900,000</a:t>
                      </a:r>
                    </a:p>
                  </a:txBody>
                  <a:tcPr/>
                </a:tc>
                <a:tc>
                  <a:txBody>
                    <a:bodyPr/>
                    <a:lstStyle/>
                    <a:p>
                      <a:endParaRPr lang="en-GB" sz="1400" dirty="0"/>
                    </a:p>
                  </a:txBody>
                  <a:tcPr/>
                </a:tc>
                <a:tc>
                  <a:txBody>
                    <a:bodyPr/>
                    <a:lstStyle/>
                    <a:p>
                      <a:r>
                        <a:rPr lang="en-GB" sz="1400" dirty="0"/>
                        <a:t>£900,000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£4,250,000</a:t>
                      </a:r>
                    </a:p>
                  </a:txBody>
                  <a:tcPr/>
                </a:tc>
                <a:tc>
                  <a:txBody>
                    <a:bodyPr/>
                    <a:lstStyle/>
                    <a:p>
                      <a:r>
                        <a:rPr lang="en-GB" sz="1400" b="1" dirty="0"/>
                        <a:t>£2,610,000</a:t>
                      </a:r>
                    </a:p>
                  </a:txBody>
                  <a:tcPr/>
                </a:tc>
                <a:tc>
                  <a:txBody>
                    <a:bodyPr/>
                    <a:lstStyle/>
                    <a:p>
                      <a:r>
                        <a:rPr lang="en-GB" sz="1400" b="1" dirty="0"/>
                        <a:t>£6,860,000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2813494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Salford</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441247067"/>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£350,000</a:t>
                      </a:r>
                    </a:p>
                  </a:txBody>
                  <a:tcPr/>
                </a:tc>
                <a:tc>
                  <a:txBody>
                    <a:bodyPr/>
                    <a:lstStyle/>
                    <a:p>
                      <a:endParaRPr lang="en-GB" sz="1400" dirty="0"/>
                    </a:p>
                  </a:txBody>
                  <a:tcPr/>
                </a:tc>
                <a:tc>
                  <a:txBody>
                    <a:bodyPr/>
                    <a:lstStyle/>
                    <a:p>
                      <a:r>
                        <a:rPr lang="en-GB" sz="1400" dirty="0"/>
                        <a:t>£350,000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£3,590,000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£3,590,000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£2,040,000</a:t>
                      </a:r>
                    </a:p>
                  </a:txBody>
                  <a:tcPr/>
                </a:tc>
                <a:tc>
                  <a:txBody>
                    <a:bodyPr/>
                    <a:lstStyle/>
                    <a:p>
                      <a:endParaRPr lang="en-GB" sz="1400" dirty="0"/>
                    </a:p>
                  </a:txBody>
                  <a:tcPr/>
                </a:tc>
                <a:tc>
                  <a:txBody>
                    <a:bodyPr/>
                    <a:lstStyle/>
                    <a:p>
                      <a:r>
                        <a:rPr lang="en-GB" sz="1400" dirty="0"/>
                        <a:t>£2,040,000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£50,000</a:t>
                      </a:r>
                    </a:p>
                  </a:txBody>
                  <a:tcPr/>
                </a:tc>
                <a:tc>
                  <a:txBody>
                    <a:bodyPr/>
                    <a:lstStyle/>
                    <a:p>
                      <a:endParaRPr lang="en-GB" sz="1400" dirty="0"/>
                    </a:p>
                  </a:txBody>
                  <a:tcPr/>
                </a:tc>
                <a:tc>
                  <a:txBody>
                    <a:bodyPr/>
                    <a:lstStyle/>
                    <a:p>
                      <a:r>
                        <a:rPr lang="en-GB" sz="1400" dirty="0"/>
                        <a:t>£50,000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£20,000</a:t>
                      </a:r>
                    </a:p>
                  </a:txBody>
                  <a:tcPr/>
                </a:tc>
                <a:tc>
                  <a:txBody>
                    <a:bodyPr/>
                    <a:lstStyle/>
                    <a:p>
                      <a:endParaRPr lang="en-GB" sz="1400" dirty="0"/>
                    </a:p>
                  </a:txBody>
                  <a:tcPr/>
                </a:tc>
                <a:tc>
                  <a:txBody>
                    <a:bodyPr/>
                    <a:lstStyle/>
                    <a:p>
                      <a:r>
                        <a:rPr lang="en-GB" sz="1400" dirty="0"/>
                        <a:t>£20,000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£600,000</a:t>
                      </a:r>
                    </a:p>
                  </a:txBody>
                  <a:tcPr/>
                </a:tc>
                <a:tc>
                  <a:txBody>
                    <a:bodyPr/>
                    <a:lstStyle/>
                    <a:p>
                      <a:endParaRPr lang="en-GB" sz="1400" dirty="0"/>
                    </a:p>
                  </a:txBody>
                  <a:tcPr/>
                </a:tc>
                <a:tc>
                  <a:txBody>
                    <a:bodyPr/>
                    <a:lstStyle/>
                    <a:p>
                      <a:r>
                        <a:rPr lang="en-GB" sz="1400" dirty="0"/>
                        <a:t>£600,000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£1,100,000</a:t>
                      </a:r>
                    </a:p>
                  </a:txBody>
                  <a:tcPr/>
                </a:tc>
                <a:tc>
                  <a:txBody>
                    <a:bodyPr/>
                    <a:lstStyle/>
                    <a:p>
                      <a:endParaRPr lang="en-GB" sz="1400" dirty="0"/>
                    </a:p>
                  </a:txBody>
                  <a:tcPr/>
                </a:tc>
                <a:tc>
                  <a:txBody>
                    <a:bodyPr/>
                    <a:lstStyle/>
                    <a:p>
                      <a:r>
                        <a:rPr lang="en-GB" sz="1400" dirty="0"/>
                        <a:t>£1,100,000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£4,160,000</a:t>
                      </a:r>
                    </a:p>
                  </a:txBody>
                  <a:tcPr/>
                </a:tc>
                <a:tc>
                  <a:txBody>
                    <a:bodyPr/>
                    <a:lstStyle/>
                    <a:p>
                      <a:r>
                        <a:rPr lang="en-GB" sz="1400" b="1" dirty="0"/>
                        <a:t>£3,590,000</a:t>
                      </a:r>
                    </a:p>
                  </a:txBody>
                  <a:tcPr/>
                </a:tc>
                <a:tc>
                  <a:txBody>
                    <a:bodyPr/>
                    <a:lstStyle/>
                    <a:p>
                      <a:r>
                        <a:rPr lang="en-GB" sz="1400" b="1" dirty="0"/>
                        <a:t>£7,750,000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565086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Stockport</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1788460563"/>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595788">
                  <a:extLst>
                    <a:ext uri="{9D8B030D-6E8A-4147-A177-3AD203B41FA5}">
                      <a16:colId xmlns:a16="http://schemas.microsoft.com/office/drawing/2014/main" val="2320174064"/>
                    </a:ext>
                  </a:extLst>
                </a:gridCol>
                <a:gridCol w="2094690">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£380,000</a:t>
                      </a:r>
                    </a:p>
                  </a:txBody>
                  <a:tcPr/>
                </a:tc>
                <a:tc>
                  <a:txBody>
                    <a:bodyPr/>
                    <a:lstStyle/>
                    <a:p>
                      <a:endParaRPr lang="en-GB" sz="1400" dirty="0"/>
                    </a:p>
                  </a:txBody>
                  <a:tcPr/>
                </a:tc>
                <a:tc>
                  <a:txBody>
                    <a:bodyPr/>
                    <a:lstStyle/>
                    <a:p>
                      <a:r>
                        <a:rPr lang="en-GB" sz="1400" dirty="0"/>
                        <a:t>£380,000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£3,160,000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£3,160,000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£2,740,000</a:t>
                      </a:r>
                    </a:p>
                  </a:txBody>
                  <a:tcPr/>
                </a:tc>
                <a:tc>
                  <a:txBody>
                    <a:bodyPr/>
                    <a:lstStyle/>
                    <a:p>
                      <a:endParaRPr lang="en-GB" sz="1400" dirty="0"/>
                    </a:p>
                  </a:txBody>
                  <a:tcPr/>
                </a:tc>
                <a:tc>
                  <a:txBody>
                    <a:bodyPr/>
                    <a:lstStyle/>
                    <a:p>
                      <a:r>
                        <a:rPr lang="en-GB" sz="1400" dirty="0"/>
                        <a:t>£2,740,000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£30,000</a:t>
                      </a:r>
                    </a:p>
                  </a:txBody>
                  <a:tcPr/>
                </a:tc>
                <a:tc>
                  <a:txBody>
                    <a:bodyPr/>
                    <a:lstStyle/>
                    <a:p>
                      <a:endParaRPr lang="en-GB" sz="1400" dirty="0"/>
                    </a:p>
                  </a:txBody>
                  <a:tcPr/>
                </a:tc>
                <a:tc>
                  <a:txBody>
                    <a:bodyPr/>
                    <a:lstStyle/>
                    <a:p>
                      <a:r>
                        <a:rPr lang="en-GB" sz="1400" dirty="0"/>
                        <a:t>£30,000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£10,000</a:t>
                      </a:r>
                    </a:p>
                  </a:txBody>
                  <a:tcPr/>
                </a:tc>
                <a:tc>
                  <a:txBody>
                    <a:bodyPr/>
                    <a:lstStyle/>
                    <a:p>
                      <a:endParaRPr lang="en-GB" sz="1400" dirty="0"/>
                    </a:p>
                  </a:txBody>
                  <a:tcPr/>
                </a:tc>
                <a:tc>
                  <a:txBody>
                    <a:bodyPr/>
                    <a:lstStyle/>
                    <a:p>
                      <a:r>
                        <a:rPr lang="en-GB" sz="1400" dirty="0"/>
                        <a:t>10,000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dirty="0"/>
                    </a:p>
                  </a:txBody>
                  <a:tcPr/>
                </a:tc>
                <a:tc>
                  <a:txBody>
                    <a:bodyPr/>
                    <a:lstStyle/>
                    <a:p>
                      <a:r>
                        <a:rPr lang="en-GB" sz="1400" dirty="0"/>
                        <a:t>£400,000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£1,200,000</a:t>
                      </a:r>
                    </a:p>
                  </a:txBody>
                  <a:tcPr/>
                </a:tc>
                <a:tc>
                  <a:txBody>
                    <a:bodyPr/>
                    <a:lstStyle/>
                    <a:p>
                      <a:endParaRPr lang="en-GB" sz="1400" dirty="0"/>
                    </a:p>
                  </a:txBody>
                  <a:tcPr/>
                </a:tc>
                <a:tc>
                  <a:txBody>
                    <a:bodyPr/>
                    <a:lstStyle/>
                    <a:p>
                      <a:r>
                        <a:rPr lang="en-GB" sz="1400" dirty="0"/>
                        <a:t>£1,200,000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£4,760,000</a:t>
                      </a:r>
                    </a:p>
                  </a:txBody>
                  <a:tcPr/>
                </a:tc>
                <a:tc>
                  <a:txBody>
                    <a:bodyPr/>
                    <a:lstStyle/>
                    <a:p>
                      <a:r>
                        <a:rPr lang="en-GB" sz="1400" b="1" dirty="0"/>
                        <a:t>£3,160,000</a:t>
                      </a:r>
                    </a:p>
                  </a:txBody>
                  <a:tcPr/>
                </a:tc>
                <a:tc>
                  <a:txBody>
                    <a:bodyPr/>
                    <a:lstStyle/>
                    <a:p>
                      <a:r>
                        <a:rPr lang="en-GB" sz="1400" b="1" dirty="0"/>
                        <a:t>£7,920,000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2048483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Tameside</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294708799"/>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29533">
                  <a:extLst>
                    <a:ext uri="{9D8B030D-6E8A-4147-A177-3AD203B41FA5}">
                      <a16:colId xmlns:a16="http://schemas.microsoft.com/office/drawing/2014/main" val="2320174064"/>
                    </a:ext>
                  </a:extLst>
                </a:gridCol>
                <a:gridCol w="2260945">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£260,000</a:t>
                      </a:r>
                    </a:p>
                  </a:txBody>
                  <a:tcPr/>
                </a:tc>
                <a:tc>
                  <a:txBody>
                    <a:bodyPr/>
                    <a:lstStyle/>
                    <a:p>
                      <a:endParaRPr lang="en-GB" sz="1400" dirty="0"/>
                    </a:p>
                  </a:txBody>
                  <a:tcPr/>
                </a:tc>
                <a:tc>
                  <a:txBody>
                    <a:bodyPr/>
                    <a:lstStyle/>
                    <a:p>
                      <a:r>
                        <a:rPr lang="en-GB" sz="1400" dirty="0"/>
                        <a:t>£260,000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£2,840,000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£2,840,000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£2,160,000</a:t>
                      </a:r>
                    </a:p>
                  </a:txBody>
                  <a:tcPr/>
                </a:tc>
                <a:tc>
                  <a:txBody>
                    <a:bodyPr/>
                    <a:lstStyle/>
                    <a:p>
                      <a:endParaRPr lang="en-GB" sz="1400" dirty="0"/>
                    </a:p>
                  </a:txBody>
                  <a:tcPr/>
                </a:tc>
                <a:tc>
                  <a:txBody>
                    <a:bodyPr/>
                    <a:lstStyle/>
                    <a:p>
                      <a:r>
                        <a:rPr lang="en-GB" sz="1400" dirty="0"/>
                        <a:t>£2,160,000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£30,000</a:t>
                      </a:r>
                    </a:p>
                  </a:txBody>
                  <a:tcPr/>
                </a:tc>
                <a:tc>
                  <a:txBody>
                    <a:bodyPr/>
                    <a:lstStyle/>
                    <a:p>
                      <a:endParaRPr lang="en-GB" sz="1400" dirty="0"/>
                    </a:p>
                  </a:txBody>
                  <a:tcPr/>
                </a:tc>
                <a:tc>
                  <a:txBody>
                    <a:bodyPr/>
                    <a:lstStyle/>
                    <a:p>
                      <a:r>
                        <a:rPr lang="en-GB" sz="1400" dirty="0"/>
                        <a:t>£30,000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£20,000</a:t>
                      </a:r>
                    </a:p>
                  </a:txBody>
                  <a:tcPr/>
                </a:tc>
                <a:tc>
                  <a:txBody>
                    <a:bodyPr/>
                    <a:lstStyle/>
                    <a:p>
                      <a:endParaRPr lang="en-GB" sz="1400" dirty="0"/>
                    </a:p>
                  </a:txBody>
                  <a:tcPr/>
                </a:tc>
                <a:tc>
                  <a:txBody>
                    <a:bodyPr/>
                    <a:lstStyle/>
                    <a:p>
                      <a:r>
                        <a:rPr lang="en-GB" sz="1400" dirty="0"/>
                        <a:t>£20,000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£500,000</a:t>
                      </a:r>
                    </a:p>
                  </a:txBody>
                  <a:tcPr/>
                </a:tc>
                <a:tc>
                  <a:txBody>
                    <a:bodyPr/>
                    <a:lstStyle/>
                    <a:p>
                      <a:endParaRPr lang="en-GB" sz="1400" dirty="0"/>
                    </a:p>
                  </a:txBody>
                  <a:tcPr/>
                </a:tc>
                <a:tc>
                  <a:txBody>
                    <a:bodyPr/>
                    <a:lstStyle/>
                    <a:p>
                      <a:r>
                        <a:rPr lang="en-GB" sz="1400" dirty="0"/>
                        <a:t>£500,000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£900,000</a:t>
                      </a:r>
                    </a:p>
                  </a:txBody>
                  <a:tcPr/>
                </a:tc>
                <a:tc>
                  <a:txBody>
                    <a:bodyPr/>
                    <a:lstStyle/>
                    <a:p>
                      <a:endParaRPr lang="en-GB" sz="1400" dirty="0"/>
                    </a:p>
                  </a:txBody>
                  <a:tcPr/>
                </a:tc>
                <a:tc>
                  <a:txBody>
                    <a:bodyPr/>
                    <a:lstStyle/>
                    <a:p>
                      <a:r>
                        <a:rPr lang="en-GB" sz="1400" dirty="0"/>
                        <a:t>£900,000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£3,870,000</a:t>
                      </a:r>
                    </a:p>
                  </a:txBody>
                  <a:tcPr/>
                </a:tc>
                <a:tc>
                  <a:txBody>
                    <a:bodyPr/>
                    <a:lstStyle/>
                    <a:p>
                      <a:r>
                        <a:rPr lang="en-GB" sz="1400" b="1" dirty="0"/>
                        <a:t>£2,840,000</a:t>
                      </a:r>
                    </a:p>
                  </a:txBody>
                  <a:tcPr/>
                </a:tc>
                <a:tc>
                  <a:txBody>
                    <a:bodyPr/>
                    <a:lstStyle/>
                    <a:p>
                      <a:r>
                        <a:rPr lang="en-GB" sz="1400" b="1" dirty="0"/>
                        <a:t>£6,710,000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10199897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Trafford</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3329530185"/>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41409">
                  <a:extLst>
                    <a:ext uri="{9D8B030D-6E8A-4147-A177-3AD203B41FA5}">
                      <a16:colId xmlns:a16="http://schemas.microsoft.com/office/drawing/2014/main" val="2320174064"/>
                    </a:ext>
                  </a:extLst>
                </a:gridCol>
                <a:gridCol w="2249069">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£270,000</a:t>
                      </a:r>
                    </a:p>
                  </a:txBody>
                  <a:tcPr/>
                </a:tc>
                <a:tc>
                  <a:txBody>
                    <a:bodyPr/>
                    <a:lstStyle/>
                    <a:p>
                      <a:endParaRPr lang="en-GB" sz="1400" dirty="0"/>
                    </a:p>
                  </a:txBody>
                  <a:tcPr/>
                </a:tc>
                <a:tc>
                  <a:txBody>
                    <a:bodyPr/>
                    <a:lstStyle/>
                    <a:p>
                      <a:r>
                        <a:rPr lang="en-GB" sz="1400" dirty="0"/>
                        <a:t>£270,000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£2,060,000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£2,060,000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£2,110,000</a:t>
                      </a:r>
                    </a:p>
                  </a:txBody>
                  <a:tcPr/>
                </a:tc>
                <a:tc>
                  <a:txBody>
                    <a:bodyPr/>
                    <a:lstStyle/>
                    <a:p>
                      <a:endParaRPr lang="en-GB" sz="1400" dirty="0"/>
                    </a:p>
                  </a:txBody>
                  <a:tcPr/>
                </a:tc>
                <a:tc>
                  <a:txBody>
                    <a:bodyPr/>
                    <a:lstStyle/>
                    <a:p>
                      <a:r>
                        <a:rPr lang="en-GB" sz="1400" dirty="0"/>
                        <a:t>£2,110,000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£20,000</a:t>
                      </a:r>
                    </a:p>
                  </a:txBody>
                  <a:tcPr/>
                </a:tc>
                <a:tc>
                  <a:txBody>
                    <a:bodyPr/>
                    <a:lstStyle/>
                    <a:p>
                      <a:endParaRPr lang="en-GB" sz="1400" dirty="0"/>
                    </a:p>
                  </a:txBody>
                  <a:tcPr/>
                </a:tc>
                <a:tc>
                  <a:txBody>
                    <a:bodyPr/>
                    <a:lstStyle/>
                    <a:p>
                      <a:r>
                        <a:rPr lang="en-GB" sz="1400" dirty="0"/>
                        <a:t>£20,000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£10,000</a:t>
                      </a:r>
                    </a:p>
                  </a:txBody>
                  <a:tcPr/>
                </a:tc>
                <a:tc>
                  <a:txBody>
                    <a:bodyPr/>
                    <a:lstStyle/>
                    <a:p>
                      <a:endParaRPr lang="en-GB" sz="1400" dirty="0"/>
                    </a:p>
                  </a:txBody>
                  <a:tcPr/>
                </a:tc>
                <a:tc>
                  <a:txBody>
                    <a:bodyPr/>
                    <a:lstStyle/>
                    <a:p>
                      <a:r>
                        <a:rPr lang="en-GB" sz="1400" dirty="0"/>
                        <a:t>£10,000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£300,000</a:t>
                      </a:r>
                    </a:p>
                  </a:txBody>
                  <a:tcPr/>
                </a:tc>
                <a:tc>
                  <a:txBody>
                    <a:bodyPr/>
                    <a:lstStyle/>
                    <a:p>
                      <a:endParaRPr lang="en-GB" sz="1400" dirty="0"/>
                    </a:p>
                  </a:txBody>
                  <a:tcPr/>
                </a:tc>
                <a:tc>
                  <a:txBody>
                    <a:bodyPr/>
                    <a:lstStyle/>
                    <a:p>
                      <a:r>
                        <a:rPr lang="en-GB" sz="1400" dirty="0"/>
                        <a:t>£300,000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£900,000</a:t>
                      </a:r>
                    </a:p>
                  </a:txBody>
                  <a:tcPr/>
                </a:tc>
                <a:tc>
                  <a:txBody>
                    <a:bodyPr/>
                    <a:lstStyle/>
                    <a:p>
                      <a:endParaRPr lang="en-GB" sz="1400" dirty="0"/>
                    </a:p>
                  </a:txBody>
                  <a:tcPr/>
                </a:tc>
                <a:tc>
                  <a:txBody>
                    <a:bodyPr/>
                    <a:lstStyle/>
                    <a:p>
                      <a:r>
                        <a:rPr lang="en-GB" sz="1400" dirty="0"/>
                        <a:t>£900,000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£3,610,000</a:t>
                      </a:r>
                    </a:p>
                  </a:txBody>
                  <a:tcPr/>
                </a:tc>
                <a:tc>
                  <a:txBody>
                    <a:bodyPr/>
                    <a:lstStyle/>
                    <a:p>
                      <a:r>
                        <a:rPr lang="en-GB" sz="1400" b="1" dirty="0"/>
                        <a:t>£2,060,000</a:t>
                      </a:r>
                    </a:p>
                  </a:txBody>
                  <a:tcPr/>
                </a:tc>
                <a:tc>
                  <a:txBody>
                    <a:bodyPr/>
                    <a:lstStyle/>
                    <a:p>
                      <a:r>
                        <a:rPr lang="en-GB" sz="1400" b="1" dirty="0"/>
                        <a:t>£5,670,000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1530056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Wigan</a:t>
            </a:r>
          </a:p>
        </p:txBody>
      </p:sp>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Appendix A – locality costings </a:t>
            </a:r>
          </a:p>
        </p:txBody>
      </p:sp>
      <p:graphicFrame>
        <p:nvGraphicFramePr>
          <p:cNvPr id="8" name="Table 8">
            <a:extLst>
              <a:ext uri="{FF2B5EF4-FFF2-40B4-BE49-F238E27FC236}">
                <a16:creationId xmlns:a16="http://schemas.microsoft.com/office/drawing/2014/main" id="{DABAD624-0922-41B1-8E24-68F241E701BE}"/>
              </a:ext>
            </a:extLst>
          </p:cNvPr>
          <p:cNvGraphicFramePr>
            <a:graphicFrameLocks noGrp="1"/>
          </p:cNvGraphicFramePr>
          <p:nvPr>
            <p:ph idx="1"/>
            <p:extLst>
              <p:ext uri="{D42A27DB-BD31-4B8C-83A1-F6EECF244321}">
                <p14:modId xmlns:p14="http://schemas.microsoft.com/office/powerpoint/2010/main" val="3573909497"/>
              </p:ext>
            </p:extLst>
          </p:nvPr>
        </p:nvGraphicFramePr>
        <p:xfrm>
          <a:off x="586799" y="2076211"/>
          <a:ext cx="11017249" cy="3484880"/>
        </p:xfrm>
        <a:graphic>
          <a:graphicData uri="http://schemas.openxmlformats.org/drawingml/2006/table">
            <a:tbl>
              <a:tblPr firstRow="1" bandRow="1">
                <a:tableStyleId>{5C22544A-7EE6-4342-B048-85BDC9FD1C3A}</a:tableStyleId>
              </a:tblPr>
              <a:tblGrid>
                <a:gridCol w="2441409">
                  <a:extLst>
                    <a:ext uri="{9D8B030D-6E8A-4147-A177-3AD203B41FA5}">
                      <a16:colId xmlns:a16="http://schemas.microsoft.com/office/drawing/2014/main" val="2320174064"/>
                    </a:ext>
                  </a:extLst>
                </a:gridCol>
                <a:gridCol w="2249069">
                  <a:extLst>
                    <a:ext uri="{9D8B030D-6E8A-4147-A177-3AD203B41FA5}">
                      <a16:colId xmlns:a16="http://schemas.microsoft.com/office/drawing/2014/main" val="2119062480"/>
                    </a:ext>
                  </a:extLst>
                </a:gridCol>
                <a:gridCol w="1251284">
                  <a:extLst>
                    <a:ext uri="{9D8B030D-6E8A-4147-A177-3AD203B41FA5}">
                      <a16:colId xmlns:a16="http://schemas.microsoft.com/office/drawing/2014/main" val="528463043"/>
                    </a:ext>
                  </a:extLst>
                </a:gridCol>
                <a:gridCol w="1691829">
                  <a:extLst>
                    <a:ext uri="{9D8B030D-6E8A-4147-A177-3AD203B41FA5}">
                      <a16:colId xmlns:a16="http://schemas.microsoft.com/office/drawing/2014/main" val="2108256194"/>
                    </a:ext>
                  </a:extLst>
                </a:gridCol>
                <a:gridCol w="1691829">
                  <a:extLst>
                    <a:ext uri="{9D8B030D-6E8A-4147-A177-3AD203B41FA5}">
                      <a16:colId xmlns:a16="http://schemas.microsoft.com/office/drawing/2014/main" val="367380194"/>
                    </a:ext>
                  </a:extLst>
                </a:gridCol>
                <a:gridCol w="1691829">
                  <a:extLst>
                    <a:ext uri="{9D8B030D-6E8A-4147-A177-3AD203B41FA5}">
                      <a16:colId xmlns:a16="http://schemas.microsoft.com/office/drawing/2014/main" val="875431287"/>
                    </a:ext>
                  </a:extLst>
                </a:gridCol>
              </a:tblGrid>
              <a:tr h="370840">
                <a:tc>
                  <a:txBody>
                    <a:bodyPr/>
                    <a:lstStyle/>
                    <a:p>
                      <a:r>
                        <a:rPr lang="en-GB" sz="1400" dirty="0"/>
                        <a:t>Domain</a:t>
                      </a:r>
                    </a:p>
                  </a:txBody>
                  <a:tcPr>
                    <a:solidFill>
                      <a:schemeClr val="accent2"/>
                    </a:solidFill>
                  </a:tcPr>
                </a:tc>
                <a:tc>
                  <a:txBody>
                    <a:bodyPr/>
                    <a:lstStyle/>
                    <a:p>
                      <a:r>
                        <a:rPr lang="en-GB" sz="1400" dirty="0"/>
                        <a:t>Sub-domain</a:t>
                      </a:r>
                    </a:p>
                  </a:txBody>
                  <a:tcPr>
                    <a:solidFill>
                      <a:schemeClr val="accent2"/>
                    </a:solidFill>
                  </a:tcPr>
                </a:tc>
                <a:tc>
                  <a:txBody>
                    <a:bodyPr/>
                    <a:lstStyle/>
                    <a:p>
                      <a:r>
                        <a:rPr lang="en-GB" sz="1400" dirty="0"/>
                        <a:t>Cohort</a:t>
                      </a:r>
                    </a:p>
                  </a:txBody>
                  <a:tcPr>
                    <a:solidFill>
                      <a:schemeClr val="accent2"/>
                    </a:solidFill>
                  </a:tcPr>
                </a:tc>
                <a:tc>
                  <a:txBody>
                    <a:bodyPr/>
                    <a:lstStyle/>
                    <a:p>
                      <a:r>
                        <a:rPr lang="en-GB" sz="1400" dirty="0"/>
                        <a:t>Fiscal Costs</a:t>
                      </a:r>
                    </a:p>
                  </a:txBody>
                  <a:tcPr>
                    <a:solidFill>
                      <a:schemeClr val="accent2"/>
                    </a:solidFill>
                  </a:tcPr>
                </a:tc>
                <a:tc>
                  <a:txBody>
                    <a:bodyPr/>
                    <a:lstStyle/>
                    <a:p>
                      <a:r>
                        <a:rPr lang="en-GB" sz="1400" dirty="0"/>
                        <a:t>Wider (economic / social) costs</a:t>
                      </a:r>
                    </a:p>
                  </a:txBody>
                  <a:tcPr>
                    <a:solidFill>
                      <a:schemeClr val="accent2"/>
                    </a:solidFill>
                  </a:tcPr>
                </a:tc>
                <a:tc>
                  <a:txBody>
                    <a:bodyPr/>
                    <a:lstStyle/>
                    <a:p>
                      <a:r>
                        <a:rPr lang="en-GB" sz="1400" dirty="0"/>
                        <a:t>Total</a:t>
                      </a:r>
                    </a:p>
                  </a:txBody>
                  <a:tcPr>
                    <a:solidFill>
                      <a:schemeClr val="accent2"/>
                    </a:solidFill>
                  </a:tcPr>
                </a:tc>
                <a:extLst>
                  <a:ext uri="{0D108BD9-81ED-4DB2-BD59-A6C34878D82A}">
                    <a16:rowId xmlns:a16="http://schemas.microsoft.com/office/drawing/2014/main" val="3621626362"/>
                  </a:ext>
                </a:extLst>
              </a:tr>
              <a:tr h="370840">
                <a:tc>
                  <a:txBody>
                    <a:bodyPr/>
                    <a:lstStyle/>
                    <a:p>
                      <a:r>
                        <a:rPr lang="en-GB" sz="1400" dirty="0"/>
                        <a:t>Financial</a:t>
                      </a:r>
                    </a:p>
                  </a:txBody>
                  <a:tcPr/>
                </a:tc>
                <a:tc>
                  <a:txBody>
                    <a:bodyPr/>
                    <a:lstStyle/>
                    <a:p>
                      <a:r>
                        <a:rPr lang="en-GB" sz="1400" dirty="0"/>
                        <a:t>Statutory homelessness</a:t>
                      </a:r>
                    </a:p>
                  </a:txBody>
                  <a:tcPr/>
                </a:tc>
                <a:tc>
                  <a:txBody>
                    <a:bodyPr/>
                    <a:lstStyle/>
                    <a:p>
                      <a:r>
                        <a:rPr lang="en-GB" sz="1400" dirty="0"/>
                        <a:t>Adults</a:t>
                      </a:r>
                    </a:p>
                  </a:txBody>
                  <a:tcPr/>
                </a:tc>
                <a:tc>
                  <a:txBody>
                    <a:bodyPr/>
                    <a:lstStyle/>
                    <a:p>
                      <a:r>
                        <a:rPr lang="en-GB" sz="1400" dirty="0"/>
                        <a:t>£400,000</a:t>
                      </a:r>
                    </a:p>
                  </a:txBody>
                  <a:tcPr/>
                </a:tc>
                <a:tc>
                  <a:txBody>
                    <a:bodyPr/>
                    <a:lstStyle/>
                    <a:p>
                      <a:endParaRPr lang="en-GB" sz="1400" dirty="0"/>
                    </a:p>
                  </a:txBody>
                  <a:tcPr/>
                </a:tc>
                <a:tc>
                  <a:txBody>
                    <a:bodyPr/>
                    <a:lstStyle/>
                    <a:p>
                      <a:r>
                        <a:rPr lang="en-GB" sz="1400" dirty="0"/>
                        <a:t>£400,000</a:t>
                      </a:r>
                    </a:p>
                  </a:txBody>
                  <a:tcPr/>
                </a:tc>
                <a:extLst>
                  <a:ext uri="{0D108BD9-81ED-4DB2-BD59-A6C34878D82A}">
                    <a16:rowId xmlns:a16="http://schemas.microsoft.com/office/drawing/2014/main" val="2172767487"/>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Deaths from suicide</a:t>
                      </a:r>
                    </a:p>
                  </a:txBody>
                  <a:tcPr/>
                </a:tc>
                <a:tc>
                  <a:txBody>
                    <a:bodyPr/>
                    <a:lstStyle/>
                    <a:p>
                      <a:r>
                        <a:rPr lang="en-GB" sz="1400" dirty="0"/>
                        <a:t>Adults</a:t>
                      </a:r>
                    </a:p>
                  </a:txBody>
                  <a:tcPr/>
                </a:tc>
                <a:tc>
                  <a:txBody>
                    <a:bodyPr/>
                    <a:lstStyle/>
                    <a:p>
                      <a:endParaRPr lang="en-GB" sz="1400" dirty="0"/>
                    </a:p>
                  </a:txBody>
                  <a:tcPr/>
                </a:tc>
                <a:tc>
                  <a:txBody>
                    <a:bodyPr/>
                    <a:lstStyle/>
                    <a:p>
                      <a:r>
                        <a:rPr lang="en-GB" sz="1400" dirty="0"/>
                        <a:t>£5,160,000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£5,160,000</a:t>
                      </a:r>
                    </a:p>
                  </a:txBody>
                  <a:tcPr/>
                </a:tc>
                <a:extLst>
                  <a:ext uri="{0D108BD9-81ED-4DB2-BD59-A6C34878D82A}">
                    <a16:rowId xmlns:a16="http://schemas.microsoft.com/office/drawing/2014/main" val="340673755"/>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Depression</a:t>
                      </a:r>
                    </a:p>
                  </a:txBody>
                  <a:tcPr/>
                </a:tc>
                <a:tc>
                  <a:txBody>
                    <a:bodyPr/>
                    <a:lstStyle/>
                    <a:p>
                      <a:r>
                        <a:rPr lang="en-GB" sz="1400" dirty="0"/>
                        <a:t>Adults</a:t>
                      </a:r>
                    </a:p>
                  </a:txBody>
                  <a:tcPr/>
                </a:tc>
                <a:tc>
                  <a:txBody>
                    <a:bodyPr/>
                    <a:lstStyle/>
                    <a:p>
                      <a:r>
                        <a:rPr lang="en-GB" sz="1400" dirty="0"/>
                        <a:t>£3,090,000</a:t>
                      </a:r>
                    </a:p>
                  </a:txBody>
                  <a:tcPr/>
                </a:tc>
                <a:tc>
                  <a:txBody>
                    <a:bodyPr/>
                    <a:lstStyle/>
                    <a:p>
                      <a:endParaRPr lang="en-GB" sz="1400" dirty="0"/>
                    </a:p>
                  </a:txBody>
                  <a:tcPr/>
                </a:tc>
                <a:tc>
                  <a:txBody>
                    <a:bodyPr/>
                    <a:lstStyle/>
                    <a:p>
                      <a:r>
                        <a:rPr lang="en-GB" sz="1400" dirty="0"/>
                        <a:t>£3,090,000</a:t>
                      </a:r>
                    </a:p>
                  </a:txBody>
                  <a:tcPr/>
                </a:tc>
                <a:extLst>
                  <a:ext uri="{0D108BD9-81ED-4DB2-BD59-A6C34878D82A}">
                    <a16:rowId xmlns:a16="http://schemas.microsoft.com/office/drawing/2014/main" val="2336446653"/>
                  </a:ext>
                </a:extLst>
              </a:tr>
              <a:tr h="370840">
                <a:tc>
                  <a:txBody>
                    <a:bodyPr/>
                    <a:lstStyle/>
                    <a:p>
                      <a:r>
                        <a:rPr kumimoji="0" lang="en-GB" sz="1400" b="0" i="0" u="none" strike="noStrike" kern="1200" cap="none" spc="0" normalizeH="0" baseline="0" noProof="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Alcohol dependence</a:t>
                      </a:r>
                    </a:p>
                  </a:txBody>
                  <a:tcPr/>
                </a:tc>
                <a:tc>
                  <a:txBody>
                    <a:bodyPr/>
                    <a:lstStyle/>
                    <a:p>
                      <a:r>
                        <a:rPr lang="en-GB" sz="1400" dirty="0"/>
                        <a:t>Adults</a:t>
                      </a:r>
                    </a:p>
                  </a:txBody>
                  <a:tcPr/>
                </a:tc>
                <a:tc>
                  <a:txBody>
                    <a:bodyPr/>
                    <a:lstStyle/>
                    <a:p>
                      <a:r>
                        <a:rPr lang="en-GB" sz="1400" dirty="0"/>
                        <a:t>£40,000</a:t>
                      </a:r>
                    </a:p>
                  </a:txBody>
                  <a:tcPr/>
                </a:tc>
                <a:tc>
                  <a:txBody>
                    <a:bodyPr/>
                    <a:lstStyle/>
                    <a:p>
                      <a:endParaRPr lang="en-GB" sz="1400" dirty="0"/>
                    </a:p>
                  </a:txBody>
                  <a:tcPr/>
                </a:tc>
                <a:tc>
                  <a:txBody>
                    <a:bodyPr/>
                    <a:lstStyle/>
                    <a:p>
                      <a:r>
                        <a:rPr lang="en-GB" sz="1400" dirty="0"/>
                        <a:t>£40,000</a:t>
                      </a:r>
                    </a:p>
                  </a:txBody>
                  <a:tcPr/>
                </a:tc>
                <a:extLst>
                  <a:ext uri="{0D108BD9-81ED-4DB2-BD59-A6C34878D82A}">
                    <a16:rowId xmlns:a16="http://schemas.microsoft.com/office/drawing/2014/main" val="3766194894"/>
                  </a:ext>
                </a:extLst>
              </a:tr>
              <a:tr h="370840">
                <a:tc>
                  <a:txBody>
                    <a:bodyPr/>
                    <a:lstStyle/>
                    <a:p>
                      <a:r>
                        <a:rPr kumimoji="0" lang="en-GB" sz="1400" b="0" i="0" u="none" strike="noStrike" kern="1200" cap="none" spc="0" normalizeH="0" baseline="0" noProof="0" dirty="0">
                          <a:ln>
                            <a:noFill/>
                          </a:ln>
                          <a:solidFill>
                            <a:prstClr val="black"/>
                          </a:solidFill>
                          <a:effectLst/>
                          <a:uLnTx/>
                          <a:uFillTx/>
                          <a:latin typeface="Arial" panose="020B0604020202020204"/>
                          <a:ea typeface="+mn-ea"/>
                          <a:cs typeface="+mn-cs"/>
                        </a:rPr>
                        <a:t>Health</a:t>
                      </a:r>
                      <a:endParaRPr lang="en-GB" sz="1400" dirty="0"/>
                    </a:p>
                  </a:txBody>
                  <a:tcPr/>
                </a:tc>
                <a:tc>
                  <a:txBody>
                    <a:bodyPr/>
                    <a:lstStyle/>
                    <a:p>
                      <a:r>
                        <a:rPr lang="en-GB" sz="1400" dirty="0"/>
                        <a:t>Illicit drug use</a:t>
                      </a:r>
                    </a:p>
                  </a:txBody>
                  <a:tcPr/>
                </a:tc>
                <a:tc>
                  <a:txBody>
                    <a:bodyPr/>
                    <a:lstStyle/>
                    <a:p>
                      <a:r>
                        <a:rPr lang="en-GB" sz="1400" dirty="0"/>
                        <a:t>17-24 years</a:t>
                      </a:r>
                    </a:p>
                  </a:txBody>
                  <a:tcPr/>
                </a:tc>
                <a:tc>
                  <a:txBody>
                    <a:bodyPr/>
                    <a:lstStyle/>
                    <a:p>
                      <a:r>
                        <a:rPr lang="en-GB" sz="1400" dirty="0"/>
                        <a:t>£30,000</a:t>
                      </a:r>
                    </a:p>
                  </a:txBody>
                  <a:tcPr/>
                </a:tc>
                <a:tc>
                  <a:txBody>
                    <a:bodyPr/>
                    <a:lstStyle/>
                    <a:p>
                      <a:endParaRPr lang="en-GB" sz="1400" dirty="0"/>
                    </a:p>
                  </a:txBody>
                  <a:tcPr/>
                </a:tc>
                <a:tc>
                  <a:txBody>
                    <a:bodyPr/>
                    <a:lstStyle/>
                    <a:p>
                      <a:r>
                        <a:rPr lang="en-GB" sz="1400" dirty="0"/>
                        <a:t>£30,000</a:t>
                      </a:r>
                    </a:p>
                  </a:txBody>
                  <a:tcPr/>
                </a:tc>
                <a:extLst>
                  <a:ext uri="{0D108BD9-81ED-4DB2-BD59-A6C34878D82A}">
                    <a16:rowId xmlns:a16="http://schemas.microsoft.com/office/drawing/2014/main" val="3656367146"/>
                  </a:ext>
                </a:extLst>
              </a:tr>
              <a:tr h="370840">
                <a:tc>
                  <a:txBody>
                    <a:bodyPr/>
                    <a:lstStyle/>
                    <a:p>
                      <a:r>
                        <a:rPr lang="en-GB" sz="1400" dirty="0"/>
                        <a:t>Employment and education</a:t>
                      </a:r>
                    </a:p>
                  </a:txBody>
                  <a:tcPr/>
                </a:tc>
                <a:tc>
                  <a:txBody>
                    <a:bodyPr/>
                    <a:lstStyle/>
                    <a:p>
                      <a:r>
                        <a:rPr lang="en-GB" sz="1400" dirty="0"/>
                        <a:t>Unemployment benefits </a:t>
                      </a:r>
                    </a:p>
                  </a:txBody>
                  <a:tcPr/>
                </a:tc>
                <a:tc>
                  <a:txBody>
                    <a:bodyPr/>
                    <a:lstStyle/>
                    <a:p>
                      <a:r>
                        <a:rPr lang="en-GB" sz="1400" dirty="0"/>
                        <a:t>Adults</a:t>
                      </a:r>
                    </a:p>
                  </a:txBody>
                  <a:tcPr/>
                </a:tc>
                <a:tc>
                  <a:txBody>
                    <a:bodyPr/>
                    <a:lstStyle/>
                    <a:p>
                      <a:r>
                        <a:rPr lang="en-GB" sz="1400" dirty="0"/>
                        <a:t>£600,000</a:t>
                      </a:r>
                    </a:p>
                  </a:txBody>
                  <a:tcPr/>
                </a:tc>
                <a:tc>
                  <a:txBody>
                    <a:bodyPr/>
                    <a:lstStyle/>
                    <a:p>
                      <a:endParaRPr lang="en-GB" sz="1400" dirty="0"/>
                    </a:p>
                  </a:txBody>
                  <a:tcPr/>
                </a:tc>
                <a:tc>
                  <a:txBody>
                    <a:bodyPr/>
                    <a:lstStyle/>
                    <a:p>
                      <a:r>
                        <a:rPr lang="en-GB" sz="1400" dirty="0"/>
                        <a:t>£600,000</a:t>
                      </a:r>
                    </a:p>
                  </a:txBody>
                  <a:tcPr/>
                </a:tc>
                <a:extLst>
                  <a:ext uri="{0D108BD9-81ED-4DB2-BD59-A6C34878D82A}">
                    <a16:rowId xmlns:a16="http://schemas.microsoft.com/office/drawing/2014/main" val="773376533"/>
                  </a:ext>
                </a:extLst>
              </a:tr>
              <a:tr h="370840">
                <a:tc>
                  <a:txBody>
                    <a:bodyPr/>
                    <a:lstStyle/>
                    <a:p>
                      <a:r>
                        <a:rPr lang="en-GB" sz="1400" dirty="0"/>
                        <a:t>Criminal activity</a:t>
                      </a:r>
                    </a:p>
                  </a:txBody>
                  <a:tcPr/>
                </a:tc>
                <a:tc>
                  <a:txBody>
                    <a:bodyPr/>
                    <a:lstStyle/>
                    <a:p>
                      <a:r>
                        <a:rPr lang="en-GB" sz="1400" dirty="0"/>
                        <a:t>Imprisonment</a:t>
                      </a:r>
                    </a:p>
                  </a:txBody>
                  <a:tcPr/>
                </a:tc>
                <a:tc>
                  <a:txBody>
                    <a:bodyPr/>
                    <a:lstStyle/>
                    <a:p>
                      <a:r>
                        <a:rPr lang="en-GB" sz="1400" dirty="0"/>
                        <a:t>Adults</a:t>
                      </a:r>
                    </a:p>
                  </a:txBody>
                  <a:tcPr/>
                </a:tc>
                <a:tc>
                  <a:txBody>
                    <a:bodyPr/>
                    <a:lstStyle/>
                    <a:p>
                      <a:r>
                        <a:rPr lang="en-GB" sz="1400" dirty="0"/>
                        <a:t>£1,400,000</a:t>
                      </a:r>
                    </a:p>
                  </a:txBody>
                  <a:tcPr/>
                </a:tc>
                <a:tc>
                  <a:txBody>
                    <a:bodyPr/>
                    <a:lstStyle/>
                    <a:p>
                      <a:endParaRPr lang="en-GB" sz="1400" dirty="0"/>
                    </a:p>
                  </a:txBody>
                  <a:tcPr/>
                </a:tc>
                <a:tc>
                  <a:txBody>
                    <a:bodyPr/>
                    <a:lstStyle/>
                    <a:p>
                      <a:r>
                        <a:rPr lang="en-GB" sz="1400" dirty="0"/>
                        <a:t>£1,400,000</a:t>
                      </a:r>
                    </a:p>
                  </a:txBody>
                  <a:tcPr/>
                </a:tc>
                <a:extLst>
                  <a:ext uri="{0D108BD9-81ED-4DB2-BD59-A6C34878D82A}">
                    <a16:rowId xmlns:a16="http://schemas.microsoft.com/office/drawing/2014/main" val="398226262"/>
                  </a:ext>
                </a:extLst>
              </a:tr>
              <a:tr h="370840">
                <a:tc>
                  <a:txBody>
                    <a:bodyPr/>
                    <a:lstStyle/>
                    <a:p>
                      <a:r>
                        <a:rPr lang="en-GB" sz="1400" b="1" dirty="0"/>
                        <a:t>All modelled excess costs</a:t>
                      </a:r>
                    </a:p>
                  </a:txBody>
                  <a:tcPr/>
                </a:tc>
                <a:tc>
                  <a:txBody>
                    <a:bodyPr/>
                    <a:lstStyle/>
                    <a:p>
                      <a:endParaRPr lang="en-GB" sz="1400" dirty="0"/>
                    </a:p>
                  </a:txBody>
                  <a:tcPr/>
                </a:tc>
                <a:tc>
                  <a:txBody>
                    <a:bodyPr/>
                    <a:lstStyle/>
                    <a:p>
                      <a:endParaRPr lang="en-GB" sz="1400" dirty="0"/>
                    </a:p>
                  </a:txBody>
                  <a:tcPr/>
                </a:tc>
                <a:tc>
                  <a:txBody>
                    <a:bodyPr/>
                    <a:lstStyle/>
                    <a:p>
                      <a:r>
                        <a:rPr lang="en-GB" sz="1400" b="1" dirty="0"/>
                        <a:t>£3,870,000</a:t>
                      </a:r>
                    </a:p>
                  </a:txBody>
                  <a:tcPr/>
                </a:tc>
                <a:tc>
                  <a:txBody>
                    <a:bodyPr/>
                    <a:lstStyle/>
                    <a:p>
                      <a:r>
                        <a:rPr lang="en-GB" sz="1400" b="1" dirty="0"/>
                        <a:t>£5,160,000</a:t>
                      </a:r>
                    </a:p>
                  </a:txBody>
                  <a:tcPr/>
                </a:tc>
                <a:tc>
                  <a:txBody>
                    <a:bodyPr/>
                    <a:lstStyle/>
                    <a:p>
                      <a:r>
                        <a:rPr lang="en-GB" sz="1400" b="1" dirty="0"/>
                        <a:t>£10,720,000</a:t>
                      </a:r>
                    </a:p>
                  </a:txBody>
                  <a:tcPr/>
                </a:tc>
                <a:extLst>
                  <a:ext uri="{0D108BD9-81ED-4DB2-BD59-A6C34878D82A}">
                    <a16:rowId xmlns:a16="http://schemas.microsoft.com/office/drawing/2014/main" val="2216028987"/>
                  </a:ext>
                </a:extLst>
              </a:tr>
            </a:tbl>
          </a:graphicData>
        </a:graphic>
      </p:graphicFrame>
    </p:spTree>
    <p:extLst>
      <p:ext uri="{BB962C8B-B14F-4D97-AF65-F5344CB8AC3E}">
        <p14:creationId xmlns:p14="http://schemas.microsoft.com/office/powerpoint/2010/main" val="324432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D0D-AE72-478A-81E7-94368E2DD038}"/>
              </a:ext>
            </a:extLst>
          </p:cNvPr>
          <p:cNvSpPr>
            <a:spLocks noGrp="1"/>
          </p:cNvSpPr>
          <p:nvPr>
            <p:ph type="title"/>
          </p:nvPr>
        </p:nvSpPr>
        <p:spPr/>
        <p:txBody>
          <a:bodyPr/>
          <a:lstStyle/>
          <a:p>
            <a:r>
              <a:rPr lang="en-GB" dirty="0"/>
              <a:t>Executive Summary (3/3)</a:t>
            </a:r>
          </a:p>
        </p:txBody>
      </p:sp>
      <p:graphicFrame>
        <p:nvGraphicFramePr>
          <p:cNvPr id="8" name="Content Placeholder 7">
            <a:extLst>
              <a:ext uri="{FF2B5EF4-FFF2-40B4-BE49-F238E27FC236}">
                <a16:creationId xmlns:a16="http://schemas.microsoft.com/office/drawing/2014/main" id="{0CADD822-E86B-4827-A269-A9B1AF6770FD}"/>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92410949"/>
              </p:ext>
            </p:extLst>
          </p:nvPr>
        </p:nvGraphicFramePr>
        <p:xfrm>
          <a:off x="587375" y="1535724"/>
          <a:ext cx="1101725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20674168-80DF-4380-B4F6-806E0AD24488}"/>
              </a:ext>
            </a:extLst>
          </p:cNvPr>
          <p:cNvSpPr>
            <a:spLocks noGrp="1"/>
          </p:cNvSpPr>
          <p:nvPr>
            <p:ph type="body" sz="quarter" idx="11"/>
          </p:nvPr>
        </p:nvSpPr>
        <p:spPr/>
        <p:txBody>
          <a:bodyPr/>
          <a:lstStyle/>
          <a:p>
            <a:r>
              <a:rPr lang="en-GB" dirty="0"/>
              <a:t>Estimating the excess economic burden of gambling in Greater Manchester</a:t>
            </a:r>
          </a:p>
        </p:txBody>
      </p:sp>
    </p:spTree>
    <p:extLst>
      <p:ext uri="{BB962C8B-B14F-4D97-AF65-F5344CB8AC3E}">
        <p14:creationId xmlns:p14="http://schemas.microsoft.com/office/powerpoint/2010/main" val="32890923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F4ED1-091B-4CE8-9D06-72A5DBCB8B43}"/>
              </a:ext>
            </a:extLst>
          </p:cNvPr>
          <p:cNvSpPr>
            <a:spLocks noGrp="1"/>
          </p:cNvSpPr>
          <p:nvPr>
            <p:ph type="title"/>
          </p:nvPr>
        </p:nvSpPr>
        <p:spPr/>
        <p:txBody>
          <a:bodyPr>
            <a:normAutofit fontScale="90000"/>
          </a:bodyPr>
          <a:lstStyle/>
          <a:p>
            <a:r>
              <a:rPr lang="en-GB" dirty="0"/>
              <a:t>Estimating the excess economic burden of gambling in Greater Manchester, March 2022</a:t>
            </a:r>
          </a:p>
        </p:txBody>
      </p:sp>
    </p:spTree>
    <p:extLst>
      <p:ext uri="{BB962C8B-B14F-4D97-AF65-F5344CB8AC3E}">
        <p14:creationId xmlns:p14="http://schemas.microsoft.com/office/powerpoint/2010/main" val="345840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5F543-6E24-4D33-9052-80BAD953B5B3}"/>
              </a:ext>
            </a:extLst>
          </p:cNvPr>
          <p:cNvSpPr>
            <a:spLocks noGrp="1"/>
          </p:cNvSpPr>
          <p:nvPr>
            <p:ph type="title"/>
          </p:nvPr>
        </p:nvSpPr>
        <p:spPr/>
        <p:txBody>
          <a:bodyPr/>
          <a:lstStyle/>
          <a:p>
            <a:r>
              <a:rPr lang="en-GB" dirty="0"/>
              <a:t>Part 1</a:t>
            </a:r>
          </a:p>
        </p:txBody>
      </p:sp>
      <p:sp>
        <p:nvSpPr>
          <p:cNvPr id="3" name="Text Placeholder 2">
            <a:extLst>
              <a:ext uri="{FF2B5EF4-FFF2-40B4-BE49-F238E27FC236}">
                <a16:creationId xmlns:a16="http://schemas.microsoft.com/office/drawing/2014/main" id="{1E95A247-DB6B-4A69-9F4C-8A7E80DE9A61}"/>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287BE6BF-5A51-4CCC-9374-3BE05DD133A3}"/>
              </a:ext>
            </a:extLst>
          </p:cNvPr>
          <p:cNvSpPr>
            <a:spLocks noGrp="1"/>
          </p:cNvSpPr>
          <p:nvPr>
            <p:ph type="body" sz="quarter" idx="12"/>
          </p:nvPr>
        </p:nvSpPr>
        <p:spPr/>
        <p:txBody>
          <a:bodyPr/>
          <a:lstStyle/>
          <a:p>
            <a:r>
              <a:rPr lang="en-GB" dirty="0"/>
              <a:t>Introduction</a:t>
            </a:r>
          </a:p>
        </p:txBody>
      </p:sp>
    </p:spTree>
    <p:extLst>
      <p:ext uri="{BB962C8B-B14F-4D97-AF65-F5344CB8AC3E}">
        <p14:creationId xmlns:p14="http://schemas.microsoft.com/office/powerpoint/2010/main" val="707431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68C25-5FB9-4037-AC87-E2AC87A1B770}"/>
              </a:ext>
            </a:extLst>
          </p:cNvPr>
          <p:cNvSpPr>
            <a:spLocks noGrp="1"/>
          </p:cNvSpPr>
          <p:nvPr>
            <p:ph type="title"/>
          </p:nvPr>
        </p:nvSpPr>
        <p:spPr/>
        <p:txBody>
          <a:bodyPr/>
          <a:lstStyle/>
          <a:p>
            <a:r>
              <a:rPr lang="en-GB" dirty="0"/>
              <a:t>Introduction (1/2)</a:t>
            </a:r>
          </a:p>
        </p:txBody>
      </p:sp>
      <p:sp>
        <p:nvSpPr>
          <p:cNvPr id="3" name="Content Placeholder 2">
            <a:extLst>
              <a:ext uri="{FF2B5EF4-FFF2-40B4-BE49-F238E27FC236}">
                <a16:creationId xmlns:a16="http://schemas.microsoft.com/office/drawing/2014/main" id="{923F016E-7C3F-4F5D-9232-A5EE8D7AB41D}"/>
              </a:ext>
            </a:extLst>
          </p:cNvPr>
          <p:cNvSpPr>
            <a:spLocks noGrp="1"/>
          </p:cNvSpPr>
          <p:nvPr>
            <p:ph idx="1"/>
          </p:nvPr>
        </p:nvSpPr>
        <p:spPr/>
        <p:txBody>
          <a:bodyPr>
            <a:normAutofit/>
          </a:bodyPr>
          <a:lstStyle/>
          <a:p>
            <a:r>
              <a:rPr lang="en-GB" sz="2400" dirty="0"/>
              <a:t>This presentation provides an overview of bespoke analysis undertaken by the GMCA Research Team to estimate </a:t>
            </a:r>
            <a:r>
              <a:rPr lang="en-GB" sz="2400" b="1" dirty="0"/>
              <a:t>the current economic and social costs of harms associated with gambling in Greater Manchester</a:t>
            </a:r>
            <a:r>
              <a:rPr lang="en-GB" sz="2400" dirty="0"/>
              <a:t>.</a:t>
            </a:r>
          </a:p>
          <a:p>
            <a:r>
              <a:rPr lang="en-GB" sz="2400" dirty="0"/>
              <a:t>The analysis </a:t>
            </a:r>
            <a:r>
              <a:rPr lang="en-GB" sz="2400" b="1" dirty="0"/>
              <a:t>closely follows the approach to estimating costs that was included in Public Health England’s evidence review on gambling related harms</a:t>
            </a:r>
            <a:r>
              <a:rPr lang="en-GB" sz="2400" dirty="0"/>
              <a:t>, published in November 2021.</a:t>
            </a:r>
          </a:p>
          <a:p>
            <a:r>
              <a:rPr lang="en-GB" sz="2400" dirty="0"/>
              <a:t>As such, it provides a cost estimate that </a:t>
            </a:r>
            <a:r>
              <a:rPr lang="en-GB" sz="2400" b="1" dirty="0"/>
              <a:t>focuses on the harms associated with both ‘at risk’ and ‘problem’ gambling</a:t>
            </a:r>
            <a:r>
              <a:rPr lang="en-GB" sz="2400" dirty="0"/>
              <a:t>, which in Greater Manchester encompasses a cohort making up an estimated </a:t>
            </a:r>
            <a:r>
              <a:rPr lang="en-GB" sz="2400" b="1" dirty="0"/>
              <a:t>5% of the resident population</a:t>
            </a:r>
            <a:r>
              <a:rPr lang="en-GB" sz="2400" dirty="0"/>
              <a:t>.</a:t>
            </a:r>
          </a:p>
        </p:txBody>
      </p:sp>
      <p:sp>
        <p:nvSpPr>
          <p:cNvPr id="4" name="Text Placeholder 3">
            <a:extLst>
              <a:ext uri="{FF2B5EF4-FFF2-40B4-BE49-F238E27FC236}">
                <a16:creationId xmlns:a16="http://schemas.microsoft.com/office/drawing/2014/main" id="{689949D0-37A2-4A2F-AD3C-3A6641AF2D74}"/>
              </a:ext>
            </a:extLst>
          </p:cNvPr>
          <p:cNvSpPr>
            <a:spLocks noGrp="1"/>
          </p:cNvSpPr>
          <p:nvPr>
            <p:ph type="body" sz="quarter" idx="11"/>
          </p:nvPr>
        </p:nvSpPr>
        <p:spPr/>
        <p:txBody>
          <a:bodyPr/>
          <a:lstStyle/>
          <a:p>
            <a:r>
              <a:rPr lang="en-GB" dirty="0"/>
              <a:t>Part 1. Introduction</a:t>
            </a:r>
          </a:p>
        </p:txBody>
      </p:sp>
    </p:spTree>
    <p:extLst>
      <p:ext uri="{BB962C8B-B14F-4D97-AF65-F5344CB8AC3E}">
        <p14:creationId xmlns:p14="http://schemas.microsoft.com/office/powerpoint/2010/main" val="306446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68C25-5FB9-4037-AC87-E2AC87A1B770}"/>
              </a:ext>
            </a:extLst>
          </p:cNvPr>
          <p:cNvSpPr>
            <a:spLocks noGrp="1"/>
          </p:cNvSpPr>
          <p:nvPr>
            <p:ph type="title"/>
          </p:nvPr>
        </p:nvSpPr>
        <p:spPr/>
        <p:txBody>
          <a:bodyPr/>
          <a:lstStyle/>
          <a:p>
            <a:r>
              <a:rPr lang="en-GB" dirty="0"/>
              <a:t>Introduction (2/2)</a:t>
            </a:r>
          </a:p>
        </p:txBody>
      </p:sp>
      <p:sp>
        <p:nvSpPr>
          <p:cNvPr id="3" name="Content Placeholder 2">
            <a:extLst>
              <a:ext uri="{FF2B5EF4-FFF2-40B4-BE49-F238E27FC236}">
                <a16:creationId xmlns:a16="http://schemas.microsoft.com/office/drawing/2014/main" id="{923F016E-7C3F-4F5D-9232-A5EE8D7AB41D}"/>
              </a:ext>
            </a:extLst>
          </p:cNvPr>
          <p:cNvSpPr>
            <a:spLocks noGrp="1"/>
          </p:cNvSpPr>
          <p:nvPr>
            <p:ph idx="1"/>
          </p:nvPr>
        </p:nvSpPr>
        <p:spPr/>
        <p:txBody>
          <a:bodyPr>
            <a:normAutofit/>
          </a:bodyPr>
          <a:lstStyle/>
          <a:p>
            <a:r>
              <a:rPr lang="en-GB" sz="2400" dirty="0"/>
              <a:t>In mirroring the PHE methodology, the approach to costing uses the </a:t>
            </a:r>
            <a:r>
              <a:rPr lang="en-GB" sz="2400" b="1" dirty="0"/>
              <a:t>best-available evidence on prevalence, harms and costs</a:t>
            </a:r>
            <a:r>
              <a:rPr lang="en-GB" sz="2400" dirty="0"/>
              <a:t>. Bespoke feature of the local modelling include: (</a:t>
            </a:r>
            <a:r>
              <a:rPr lang="en-GB" sz="2400" dirty="0" err="1"/>
              <a:t>i</a:t>
            </a:r>
            <a:r>
              <a:rPr lang="en-GB" sz="2400" dirty="0"/>
              <a:t>) use of a robust and bespoke local estimate of at risk and problem gambling in GM, generated from results in the Heath Survey for England; (ii) an approximation of GM ‘shares’ of national cost estimates that reflects both the size of the GM population and local levels of need/harm where available; and (iii) use of cost estimates that are uprated to current prices (all either PHE estimates, or Treasury-endorsed unit cost assumptions within the GMCA Unit Cost Database).</a:t>
            </a:r>
          </a:p>
        </p:txBody>
      </p:sp>
      <p:sp>
        <p:nvSpPr>
          <p:cNvPr id="4" name="Text Placeholder 3">
            <a:extLst>
              <a:ext uri="{FF2B5EF4-FFF2-40B4-BE49-F238E27FC236}">
                <a16:creationId xmlns:a16="http://schemas.microsoft.com/office/drawing/2014/main" id="{689949D0-37A2-4A2F-AD3C-3A6641AF2D74}"/>
              </a:ext>
            </a:extLst>
          </p:cNvPr>
          <p:cNvSpPr>
            <a:spLocks noGrp="1"/>
          </p:cNvSpPr>
          <p:nvPr>
            <p:ph type="body" sz="quarter" idx="11"/>
          </p:nvPr>
        </p:nvSpPr>
        <p:spPr/>
        <p:txBody>
          <a:bodyPr/>
          <a:lstStyle/>
          <a:p>
            <a:r>
              <a:rPr lang="en-GB" dirty="0"/>
              <a:t>Part 1. Introduction</a:t>
            </a:r>
          </a:p>
        </p:txBody>
      </p:sp>
    </p:spTree>
    <p:extLst>
      <p:ext uri="{BB962C8B-B14F-4D97-AF65-F5344CB8AC3E}">
        <p14:creationId xmlns:p14="http://schemas.microsoft.com/office/powerpoint/2010/main" val="282985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4652-8C80-44C4-87FD-DE331EF1072B}"/>
              </a:ext>
            </a:extLst>
          </p:cNvPr>
          <p:cNvSpPr>
            <a:spLocks noGrp="1"/>
          </p:cNvSpPr>
          <p:nvPr>
            <p:ph type="title"/>
          </p:nvPr>
        </p:nvSpPr>
        <p:spPr/>
        <p:txBody>
          <a:bodyPr/>
          <a:lstStyle/>
          <a:p>
            <a:r>
              <a:rPr lang="en-GB" dirty="0"/>
              <a:t>Part 2</a:t>
            </a:r>
          </a:p>
        </p:txBody>
      </p:sp>
      <p:sp>
        <p:nvSpPr>
          <p:cNvPr id="3" name="Text Placeholder 2">
            <a:extLst>
              <a:ext uri="{FF2B5EF4-FFF2-40B4-BE49-F238E27FC236}">
                <a16:creationId xmlns:a16="http://schemas.microsoft.com/office/drawing/2014/main" id="{A348EF77-2979-41C5-A435-3C343066C0E0}"/>
              </a:ext>
            </a:extLst>
          </p:cNvPr>
          <p:cNvSpPr>
            <a:spLocks noGrp="1"/>
          </p:cNvSpPr>
          <p:nvPr>
            <p:ph type="body" sz="quarter" idx="11"/>
          </p:nvPr>
        </p:nvSpPr>
        <p:spPr/>
        <p:txBody>
          <a:bodyPr/>
          <a:lstStyle/>
          <a:p>
            <a:r>
              <a:rPr lang="en-GB" dirty="0"/>
              <a:t>Estimating the excess economic burden of gambling in Greater Manchester</a:t>
            </a:r>
          </a:p>
          <a:p>
            <a:endParaRPr lang="en-GB" dirty="0"/>
          </a:p>
        </p:txBody>
      </p:sp>
      <p:sp>
        <p:nvSpPr>
          <p:cNvPr id="4" name="Text Placeholder 3">
            <a:extLst>
              <a:ext uri="{FF2B5EF4-FFF2-40B4-BE49-F238E27FC236}">
                <a16:creationId xmlns:a16="http://schemas.microsoft.com/office/drawing/2014/main" id="{9A18B810-193B-4E23-9CB4-D1C60456D171}"/>
              </a:ext>
            </a:extLst>
          </p:cNvPr>
          <p:cNvSpPr>
            <a:spLocks noGrp="1"/>
          </p:cNvSpPr>
          <p:nvPr>
            <p:ph type="body" sz="quarter" idx="12"/>
          </p:nvPr>
        </p:nvSpPr>
        <p:spPr/>
        <p:txBody>
          <a:bodyPr/>
          <a:lstStyle/>
          <a:p>
            <a:r>
              <a:rPr lang="en-GB" dirty="0"/>
              <a:t>Methodology </a:t>
            </a:r>
          </a:p>
        </p:txBody>
      </p:sp>
    </p:spTree>
    <p:extLst>
      <p:ext uri="{BB962C8B-B14F-4D97-AF65-F5344CB8AC3E}">
        <p14:creationId xmlns:p14="http://schemas.microsoft.com/office/powerpoint/2010/main" val="75214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68C25-5FB9-4037-AC87-E2AC87A1B770}"/>
              </a:ext>
            </a:extLst>
          </p:cNvPr>
          <p:cNvSpPr>
            <a:spLocks noGrp="1"/>
          </p:cNvSpPr>
          <p:nvPr>
            <p:ph type="title"/>
          </p:nvPr>
        </p:nvSpPr>
        <p:spPr/>
        <p:txBody>
          <a:bodyPr/>
          <a:lstStyle/>
          <a:p>
            <a:r>
              <a:rPr lang="en-GB" dirty="0"/>
              <a:t>Methodology (1/2)</a:t>
            </a:r>
          </a:p>
        </p:txBody>
      </p:sp>
      <p:sp>
        <p:nvSpPr>
          <p:cNvPr id="3" name="Content Placeholder 2">
            <a:extLst>
              <a:ext uri="{FF2B5EF4-FFF2-40B4-BE49-F238E27FC236}">
                <a16:creationId xmlns:a16="http://schemas.microsoft.com/office/drawing/2014/main" id="{923F016E-7C3F-4F5D-9232-A5EE8D7AB41D}"/>
              </a:ext>
            </a:extLst>
          </p:cNvPr>
          <p:cNvSpPr>
            <a:spLocks noGrp="1"/>
          </p:cNvSpPr>
          <p:nvPr>
            <p:ph idx="1"/>
          </p:nvPr>
        </p:nvSpPr>
        <p:spPr/>
        <p:txBody>
          <a:bodyPr>
            <a:normAutofit fontScale="77500" lnSpcReduction="20000"/>
          </a:bodyPr>
          <a:lstStyle/>
          <a:p>
            <a:r>
              <a:rPr lang="en-GB" sz="2600" dirty="0"/>
              <a:t>The GMCA analysis took as its starting point the PHE </a:t>
            </a:r>
            <a:r>
              <a:rPr lang="en-GB" sz="2600" i="1" dirty="0"/>
              <a:t>Gambling-related harms evidence review: the economic and social cost of harms</a:t>
            </a:r>
            <a:r>
              <a:rPr lang="en-GB" sz="2600" dirty="0"/>
              <a:t>, published in September 2021 and </a:t>
            </a:r>
            <a:r>
              <a:rPr lang="en-GB" sz="2600" dirty="0">
                <a:hlinkClick r:id="rId2"/>
              </a:rPr>
              <a:t>available online here</a:t>
            </a:r>
            <a:r>
              <a:rPr lang="en-GB" sz="2600" dirty="0"/>
              <a:t>. This means that the GM estimates have to carry the same caveats and notes as the national research, for example:</a:t>
            </a:r>
          </a:p>
          <a:p>
            <a:pPr lvl="1"/>
            <a:r>
              <a:rPr lang="en-GB" sz="2300" dirty="0"/>
              <a:t>Estimates are conservative, and likely to be an underestimate of the true costs of harmful gambling; and</a:t>
            </a:r>
          </a:p>
          <a:p>
            <a:pPr lvl="1"/>
            <a:r>
              <a:rPr lang="en-GB" sz="2300" dirty="0"/>
              <a:t>The costing includes some, but only a small proportion, of the metrics suggested in Wardle et </a:t>
            </a:r>
            <a:r>
              <a:rPr lang="en-GB" sz="2300" dirty="0" err="1"/>
              <a:t>al’s</a:t>
            </a:r>
            <a:r>
              <a:rPr lang="en-GB" sz="2300" dirty="0"/>
              <a:t> suggested </a:t>
            </a:r>
            <a:r>
              <a:rPr lang="en-GB" sz="2300" dirty="0">
                <a:hlinkClick r:id="rId3"/>
              </a:rPr>
              <a:t>framework</a:t>
            </a:r>
            <a:r>
              <a:rPr lang="en-GB" sz="2300" dirty="0"/>
              <a:t> for understanding and measuring a full breadth of gambling-related harms (which can be experienced by individuals, families and communities) – see slide 8 for a visualisation of this (highlighted elements are within he scope of the analysis). PHE’s cost analysis was restricted to those areas where evidence of harm and associated costs is currently strongest.</a:t>
            </a:r>
          </a:p>
          <a:p>
            <a:pPr lvl="1"/>
            <a:r>
              <a:rPr lang="en-GB" sz="2300" dirty="0"/>
              <a:t>All costs reflect an estimate of the ‘excess economic burden of gambling’ – this considers the increased odds of costs arising in populations where at risk or problem gambling is present, vs costs in the wider/general population.</a:t>
            </a:r>
          </a:p>
          <a:p>
            <a:r>
              <a:rPr lang="en-GB" sz="2600" b="1" dirty="0"/>
              <a:t>The national analysis from PHE estimates that the excess economic burden of gambling in England in 2019/20 was £1.27 billion. This comprises £647m direct costs (fiscal costs, those impacting upon the public purse) and a further £619m intangible costs </a:t>
            </a:r>
            <a:r>
              <a:rPr lang="en-GB" sz="2600" dirty="0"/>
              <a:t>(societal cost of the estimated number of lives lost due to suicide associated with gambling)</a:t>
            </a:r>
          </a:p>
        </p:txBody>
      </p:sp>
      <p:sp>
        <p:nvSpPr>
          <p:cNvPr id="4" name="Text Placeholder 3">
            <a:extLst>
              <a:ext uri="{FF2B5EF4-FFF2-40B4-BE49-F238E27FC236}">
                <a16:creationId xmlns:a16="http://schemas.microsoft.com/office/drawing/2014/main" id="{689949D0-37A2-4A2F-AD3C-3A6641AF2D74}"/>
              </a:ext>
            </a:extLst>
          </p:cNvPr>
          <p:cNvSpPr>
            <a:spLocks noGrp="1"/>
          </p:cNvSpPr>
          <p:nvPr>
            <p:ph type="body" sz="quarter" idx="11"/>
          </p:nvPr>
        </p:nvSpPr>
        <p:spPr/>
        <p:txBody>
          <a:bodyPr/>
          <a:lstStyle/>
          <a:p>
            <a:r>
              <a:rPr lang="en-GB" dirty="0"/>
              <a:t>Part 2. Methodology</a:t>
            </a:r>
          </a:p>
        </p:txBody>
      </p:sp>
    </p:spTree>
    <p:extLst>
      <p:ext uri="{BB962C8B-B14F-4D97-AF65-F5344CB8AC3E}">
        <p14:creationId xmlns:p14="http://schemas.microsoft.com/office/powerpoint/2010/main" val="10528559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35e3c746-8a33-4472-ba5f-a83161b34f9f"/>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C5B5A"/>
      </a:accent1>
      <a:accent2>
        <a:srgbClr val="009C90"/>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DC97FC8150DD49AD465F8A73657C42" ma:contentTypeVersion="15" ma:contentTypeDescription="Create a new document." ma:contentTypeScope="" ma:versionID="578d0477d61e6028f4c8283efbd591fb">
  <xsd:schema xmlns:xsd="http://www.w3.org/2001/XMLSchema" xmlns:xs="http://www.w3.org/2001/XMLSchema" xmlns:p="http://schemas.microsoft.com/office/2006/metadata/properties" xmlns:ns1="http://schemas.microsoft.com/sharepoint/v3" xmlns:ns2="066e983a-f1d7-4d3c-91db-252f29f3e159" xmlns:ns3="2e35a3c0-6932-4795-bc29-a2b24e509738" targetNamespace="http://schemas.microsoft.com/office/2006/metadata/properties" ma:root="true" ma:fieldsID="03a850f43fc046e6d7396a61c327b759" ns1:_="" ns2:_="" ns3:_="">
    <xsd:import namespace="http://schemas.microsoft.com/sharepoint/v3"/>
    <xsd:import namespace="066e983a-f1d7-4d3c-91db-252f29f3e159"/>
    <xsd:import namespace="2e35a3c0-6932-4795-bc29-a2b24e50973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6e983a-f1d7-4d3c-91db-252f29f3e1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35a3c0-6932-4795-bc29-a2b24e50973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7783B6-01C1-45EF-9799-0D335554BA9A}">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A1ADFE9B-928C-497A-A7C7-E2D995FDA2B1}">
  <ds:schemaRefs>
    <ds:schemaRef ds:uri="http://schemas.microsoft.com/sharepoint/v3/contenttype/forms"/>
  </ds:schemaRefs>
</ds:datastoreItem>
</file>

<file path=customXml/itemProps3.xml><?xml version="1.0" encoding="utf-8"?>
<ds:datastoreItem xmlns:ds="http://schemas.openxmlformats.org/officeDocument/2006/customXml" ds:itemID="{A8F3C148-2E29-47A2-9883-543C018B2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66e983a-f1d7-4d3c-91db-252f29f3e159"/>
    <ds:schemaRef ds:uri="2e35a3c0-6932-4795-bc29-a2b24e5097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2279</TotalTime>
  <Words>4650</Words>
  <Application>Microsoft Office PowerPoint</Application>
  <PresentationFormat>Widescreen</PresentationFormat>
  <Paragraphs>708</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Estimating the excess economic burden of gambling in Greater Manchester</vt:lpstr>
      <vt:lpstr>Executive Summary (1/3)</vt:lpstr>
      <vt:lpstr>Executive Summary (2/3)</vt:lpstr>
      <vt:lpstr>Executive Summary (3/3)</vt:lpstr>
      <vt:lpstr>Part 1</vt:lpstr>
      <vt:lpstr>Introduction (1/2)</vt:lpstr>
      <vt:lpstr>Introduction (2/2)</vt:lpstr>
      <vt:lpstr>Part 2</vt:lpstr>
      <vt:lpstr>Methodology (1/2)</vt:lpstr>
      <vt:lpstr>Methodology (2/2)</vt:lpstr>
      <vt:lpstr>Scope – costs included in the estimate</vt:lpstr>
      <vt:lpstr>Measuring gambling related harms</vt:lpstr>
      <vt:lpstr>Part 3</vt:lpstr>
      <vt:lpstr>Headline findings (1/2)</vt:lpstr>
      <vt:lpstr>Headline findings (2/2)</vt:lpstr>
      <vt:lpstr>Financial – statutory homelessness</vt:lpstr>
      <vt:lpstr>Health – deaths from suicide</vt:lpstr>
      <vt:lpstr>Health – depression </vt:lpstr>
      <vt:lpstr>Health – alcohol dependence </vt:lpstr>
      <vt:lpstr>Health – illicit drug use</vt:lpstr>
      <vt:lpstr>Employment and education – unemployment</vt:lpstr>
      <vt:lpstr>Criminal activity – imprisonment </vt:lpstr>
      <vt:lpstr>Part 4</vt:lpstr>
      <vt:lpstr>Conclusions (1/2)</vt:lpstr>
      <vt:lpstr>Conclusions (2/2)</vt:lpstr>
      <vt:lpstr>Part 5</vt:lpstr>
      <vt:lpstr>Glossary of terms</vt:lpstr>
      <vt:lpstr>References</vt:lpstr>
      <vt:lpstr>Appendix A</vt:lpstr>
      <vt:lpstr>Bolton</vt:lpstr>
      <vt:lpstr>Bury</vt:lpstr>
      <vt:lpstr>Manchester</vt:lpstr>
      <vt:lpstr>Oldham</vt:lpstr>
      <vt:lpstr>Rochdale</vt:lpstr>
      <vt:lpstr>Salford</vt:lpstr>
      <vt:lpstr>Stockport</vt:lpstr>
      <vt:lpstr>Tameside</vt:lpstr>
      <vt:lpstr>Trafford</vt:lpstr>
      <vt:lpstr>Wigan</vt:lpstr>
      <vt:lpstr>Estimating the excess economic burden of gambling in Greater Manchester, March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Evans, Jo</cp:lastModifiedBy>
  <cp:revision>47</cp:revision>
  <cp:lastPrinted>2020-10-22T16:13:18Z</cp:lastPrinted>
  <dcterms:created xsi:type="dcterms:W3CDTF">2020-09-16T14:43:21Z</dcterms:created>
  <dcterms:modified xsi:type="dcterms:W3CDTF">2022-05-27T11:39:01Z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0x01010063DC97FC8150DD49AD465F8A73657C42</vt:lpwstr>
  </property>
</Properties>
</file>