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0"/>
  </p:notesMasterIdLst>
  <p:handoutMasterIdLst>
    <p:handoutMasterId r:id="rId31"/>
  </p:handoutMasterIdLst>
  <p:sldIdLst>
    <p:sldId id="266" r:id="rId5"/>
    <p:sldId id="267" r:id="rId6"/>
    <p:sldId id="268" r:id="rId7"/>
    <p:sldId id="274" r:id="rId8"/>
    <p:sldId id="275" r:id="rId9"/>
    <p:sldId id="276" r:id="rId10"/>
    <p:sldId id="277" r:id="rId11"/>
    <p:sldId id="278" r:id="rId12"/>
    <p:sldId id="279" r:id="rId13"/>
    <p:sldId id="280" r:id="rId14"/>
    <p:sldId id="281" r:id="rId15"/>
    <p:sldId id="282" r:id="rId16"/>
    <p:sldId id="283" r:id="rId17"/>
    <p:sldId id="284" r:id="rId18"/>
    <p:sldId id="285" r:id="rId19"/>
    <p:sldId id="286" r:id="rId20"/>
    <p:sldId id="287" r:id="rId21"/>
    <p:sldId id="288" r:id="rId22"/>
    <p:sldId id="289" r:id="rId23"/>
    <p:sldId id="290" r:id="rId24"/>
    <p:sldId id="291" r:id="rId25"/>
    <p:sldId id="292" r:id="rId26"/>
    <p:sldId id="294" r:id="rId27"/>
    <p:sldId id="293" r:id="rId28"/>
    <p:sldId id="295" r:id="rId29"/>
  </p:sldIdLst>
  <p:sldSz cx="12192000" cy="6858000"/>
  <p:notesSz cx="6858000" cy="9144000"/>
  <p:custDataLst>
    <p:tags r:id="rId3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5" orient="horz" pos="368" userDrawn="1">
          <p15:clr>
            <a:srgbClr val="A4A3A4"/>
          </p15:clr>
        </p15:guide>
        <p15:guide id="6" orient="horz" pos="3861" userDrawn="1">
          <p15:clr>
            <a:srgbClr val="A4A3A4"/>
          </p15:clr>
        </p15:guide>
        <p15:guide id="12" pos="6539" userDrawn="1">
          <p15:clr>
            <a:srgbClr val="A4A3A4"/>
          </p15:clr>
        </p15:guide>
        <p15:guide id="13" pos="7310" userDrawn="1">
          <p15:clr>
            <a:srgbClr val="A4A3A4"/>
          </p15:clr>
        </p15:guide>
        <p15:guide id="14" pos="5768" userDrawn="1">
          <p15:clr>
            <a:srgbClr val="A4A3A4"/>
          </p15:clr>
        </p15:guide>
        <p15:guide id="15" pos="4997" userDrawn="1">
          <p15:clr>
            <a:srgbClr val="A4A3A4"/>
          </p15:clr>
        </p15:guide>
        <p15:guide id="16" pos="4226" userDrawn="1">
          <p15:clr>
            <a:srgbClr val="A4A3A4"/>
          </p15:clr>
        </p15:guide>
        <p15:guide id="17" pos="3454" userDrawn="1">
          <p15:clr>
            <a:srgbClr val="A4A3A4"/>
          </p15:clr>
        </p15:guide>
        <p15:guide id="18" pos="2683" userDrawn="1">
          <p15:clr>
            <a:srgbClr val="A4A3A4"/>
          </p15:clr>
        </p15:guide>
        <p15:guide id="19" pos="1912" userDrawn="1">
          <p15:clr>
            <a:srgbClr val="A4A3A4"/>
          </p15:clr>
        </p15:guide>
        <p15:guide id="20" pos="1141" userDrawn="1">
          <p15:clr>
            <a:srgbClr val="A4A3A4"/>
          </p15:clr>
        </p15:guide>
        <p15:guide id="21" pos="370" userDrawn="1">
          <p15:clr>
            <a:srgbClr val="A4A3A4"/>
          </p15:clr>
        </p15:guide>
        <p15:guide id="22" orient="horz" pos="1139" userDrawn="1">
          <p15:clr>
            <a:srgbClr val="A4A3A4"/>
          </p15:clr>
        </p15:guide>
        <p15:guide id="23" orient="horz" pos="1911" userDrawn="1">
          <p15:clr>
            <a:srgbClr val="A4A3A4"/>
          </p15:clr>
        </p15:guide>
        <p15:guide id="24" orient="horz" pos="2682" userDrawn="1">
          <p15:clr>
            <a:srgbClr val="A4A3A4"/>
          </p15:clr>
        </p15:guide>
        <p15:guide id="25" orient="horz" pos="3453" userDrawn="1">
          <p15:clr>
            <a:srgbClr val="A4A3A4"/>
          </p15:clr>
        </p15:guide>
        <p15:guide id="26" orient="horz" pos="395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A2363"/>
    <a:srgbClr val="33B0A6"/>
    <a:srgbClr val="009690"/>
    <a:srgbClr val="5C5B5A"/>
    <a:srgbClr val="327B0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24C55A-9690-408D-A1B8-3D3F0D6F1845}" v="10" dt="2021-05-04T10:13:15.63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56" autoAdjust="0"/>
    <p:restoredTop sz="94712" autoAdjust="0"/>
  </p:normalViewPr>
  <p:slideViewPr>
    <p:cSldViewPr snapToGrid="0" snapToObjects="1" showGuides="1">
      <p:cViewPr varScale="1">
        <p:scale>
          <a:sx n="60" d="100"/>
          <a:sy n="60" d="100"/>
        </p:scale>
        <p:origin x="84" y="1128"/>
      </p:cViewPr>
      <p:guideLst>
        <p:guide orient="horz" pos="368"/>
        <p:guide orient="horz" pos="3861"/>
        <p:guide pos="6539"/>
        <p:guide pos="7310"/>
        <p:guide pos="5768"/>
        <p:guide pos="4997"/>
        <p:guide pos="4226"/>
        <p:guide pos="3454"/>
        <p:guide pos="2683"/>
        <p:guide pos="1912"/>
        <p:guide pos="1141"/>
        <p:guide pos="370"/>
        <p:guide orient="horz" pos="1139"/>
        <p:guide orient="horz" pos="1911"/>
        <p:guide orient="horz" pos="2682"/>
        <p:guide orient="horz" pos="3453"/>
        <p:guide orient="horz" pos="3952"/>
      </p:guideLst>
    </p:cSldViewPr>
  </p:slideViewPr>
  <p:outlineViewPr>
    <p:cViewPr>
      <p:scale>
        <a:sx n="33" d="100"/>
        <a:sy n="33" d="100"/>
      </p:scale>
      <p:origin x="0" y="-1194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gs" Target="tags/tag1.xml"/><Relationship Id="rId37"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GB" sz="1600" dirty="0"/>
              <a:t>Figure 1. Proportion of respondents gambling on five or more activities,</a:t>
            </a:r>
            <a:r>
              <a:rPr lang="en-GB" sz="1600" baseline="0" dirty="0"/>
              <a:t> by survey and area type</a:t>
            </a:r>
            <a:endParaRPr lang="en-GB" sz="1600" dirty="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GM</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HSE</c:v>
                </c:pt>
                <c:pt idx="1">
                  <c:v>GATSS</c:v>
                </c:pt>
                <c:pt idx="2">
                  <c:v>GC</c:v>
                </c:pt>
              </c:strCache>
            </c:strRef>
          </c:cat>
          <c:val>
            <c:numRef>
              <c:f>Sheet1!$B$2:$B$4</c:f>
              <c:numCache>
                <c:formatCode>General</c:formatCode>
                <c:ptCount val="3"/>
                <c:pt idx="0">
                  <c:v>5.5</c:v>
                </c:pt>
                <c:pt idx="1">
                  <c:v>3.9</c:v>
                </c:pt>
                <c:pt idx="2">
                  <c:v>21.1</c:v>
                </c:pt>
              </c:numCache>
            </c:numRef>
          </c:val>
          <c:extLst>
            <c:ext xmlns:c16="http://schemas.microsoft.com/office/drawing/2014/chart" uri="{C3380CC4-5D6E-409C-BE32-E72D297353CC}">
              <c16:uniqueId val="{00000000-2E2D-4739-A113-058E354E104B}"/>
            </c:ext>
          </c:extLst>
        </c:ser>
        <c:ser>
          <c:idx val="1"/>
          <c:order val="1"/>
          <c:tx>
            <c:strRef>
              <c:f>Sheet1!$C$1</c:f>
              <c:strCache>
                <c:ptCount val="1"/>
                <c:pt idx="0">
                  <c:v>Urban areas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HSE</c:v>
                </c:pt>
                <c:pt idx="1">
                  <c:v>GATSS</c:v>
                </c:pt>
                <c:pt idx="2">
                  <c:v>GC</c:v>
                </c:pt>
              </c:strCache>
            </c:strRef>
          </c:cat>
          <c:val>
            <c:numRef>
              <c:f>Sheet1!$C$2:$C$4</c:f>
              <c:numCache>
                <c:formatCode>General</c:formatCode>
                <c:ptCount val="3"/>
                <c:pt idx="0">
                  <c:v>5.5</c:v>
                </c:pt>
                <c:pt idx="1">
                  <c:v>2.4</c:v>
                </c:pt>
                <c:pt idx="2">
                  <c:v>21.2</c:v>
                </c:pt>
              </c:numCache>
            </c:numRef>
          </c:val>
          <c:extLst>
            <c:ext xmlns:c16="http://schemas.microsoft.com/office/drawing/2014/chart" uri="{C3380CC4-5D6E-409C-BE32-E72D297353CC}">
              <c16:uniqueId val="{00000001-2E2D-4739-A113-058E354E104B}"/>
            </c:ext>
          </c:extLst>
        </c:ser>
        <c:ser>
          <c:idx val="2"/>
          <c:order val="2"/>
          <c:tx>
            <c:strRef>
              <c:f>Sheet1!$D$1</c:f>
              <c:strCache>
                <c:ptCount val="1"/>
                <c:pt idx="0">
                  <c:v>Non-urban areas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HSE</c:v>
                </c:pt>
                <c:pt idx="1">
                  <c:v>GATSS</c:v>
                </c:pt>
                <c:pt idx="2">
                  <c:v>GC</c:v>
                </c:pt>
              </c:strCache>
            </c:strRef>
          </c:cat>
          <c:val>
            <c:numRef>
              <c:f>Sheet1!$D$2:$D$4</c:f>
              <c:numCache>
                <c:formatCode>General</c:formatCode>
                <c:ptCount val="3"/>
                <c:pt idx="0">
                  <c:v>4.2</c:v>
                </c:pt>
                <c:pt idx="1">
                  <c:v>1.7</c:v>
                </c:pt>
                <c:pt idx="2">
                  <c:v>16.100000000000001</c:v>
                </c:pt>
              </c:numCache>
            </c:numRef>
          </c:val>
          <c:extLst>
            <c:ext xmlns:c16="http://schemas.microsoft.com/office/drawing/2014/chart" uri="{C3380CC4-5D6E-409C-BE32-E72D297353CC}">
              <c16:uniqueId val="{00000002-2E2D-4739-A113-058E354E104B}"/>
            </c:ext>
          </c:extLst>
        </c:ser>
        <c:ser>
          <c:idx val="3"/>
          <c:order val="3"/>
          <c:tx>
            <c:strRef>
              <c:f>Sheet1!$E$1</c:f>
              <c:strCache>
                <c:ptCount val="1"/>
                <c:pt idx="0">
                  <c:v>England average</c:v>
                </c:pt>
              </c:strCache>
            </c:strRef>
          </c:tx>
          <c:spPr>
            <a:solidFill>
              <a:srgbClr val="5A236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HSE</c:v>
                </c:pt>
                <c:pt idx="1">
                  <c:v>GATSS</c:v>
                </c:pt>
                <c:pt idx="2">
                  <c:v>GC</c:v>
                </c:pt>
              </c:strCache>
            </c:strRef>
          </c:cat>
          <c:val>
            <c:numRef>
              <c:f>Sheet1!$E$2:$E$4</c:f>
              <c:numCache>
                <c:formatCode>General</c:formatCode>
                <c:ptCount val="3"/>
                <c:pt idx="0">
                  <c:v>5.3</c:v>
                </c:pt>
                <c:pt idx="1">
                  <c:v>2.7</c:v>
                </c:pt>
                <c:pt idx="2">
                  <c:v>17.899999999999999</c:v>
                </c:pt>
              </c:numCache>
            </c:numRef>
          </c:val>
          <c:extLst>
            <c:ext xmlns:c16="http://schemas.microsoft.com/office/drawing/2014/chart" uri="{C3380CC4-5D6E-409C-BE32-E72D297353CC}">
              <c16:uniqueId val="{00000001-EED8-4397-B6BA-D7BFB2BDC4EC}"/>
            </c:ext>
          </c:extLst>
        </c:ser>
        <c:dLbls>
          <c:dLblPos val="outEnd"/>
          <c:showLegendKey val="0"/>
          <c:showVal val="1"/>
          <c:showCatName val="0"/>
          <c:showSerName val="0"/>
          <c:showPercent val="0"/>
          <c:showBubbleSize val="0"/>
        </c:dLbls>
        <c:gapWidth val="219"/>
        <c:overlap val="-27"/>
        <c:axId val="670122736"/>
        <c:axId val="670123568"/>
      </c:barChart>
      <c:catAx>
        <c:axId val="670122736"/>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Gambled on 5 or more activities</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70123568"/>
        <c:crosses val="autoZero"/>
        <c:auto val="1"/>
        <c:lblAlgn val="ctr"/>
        <c:lblOffset val="100"/>
        <c:noMultiLvlLbl val="0"/>
      </c:catAx>
      <c:valAx>
        <c:axId val="670123568"/>
        <c:scaling>
          <c:orientation val="minMax"/>
        </c:scaling>
        <c:delete val="0"/>
        <c:axPos val="l"/>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Proportion (%)</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7012273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GB" sz="1600" dirty="0"/>
              <a:t>Figure 2. Proportion</a:t>
            </a:r>
            <a:r>
              <a:rPr lang="en-GB" sz="1600" baseline="0" dirty="0"/>
              <a:t> of respondents gambling on two or more days per week, by survey and area type</a:t>
            </a:r>
            <a:endParaRPr lang="en-GB" sz="1600" dirty="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GM</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HSE</c:v>
                </c:pt>
                <c:pt idx="1">
                  <c:v>GATSS</c:v>
                </c:pt>
              </c:strCache>
            </c:strRef>
          </c:cat>
          <c:val>
            <c:numRef>
              <c:f>Sheet1!$B$2:$B$3</c:f>
              <c:numCache>
                <c:formatCode>General</c:formatCode>
                <c:ptCount val="2"/>
                <c:pt idx="0">
                  <c:v>16.600000000000001</c:v>
                </c:pt>
                <c:pt idx="1">
                  <c:v>20.3</c:v>
                </c:pt>
              </c:numCache>
            </c:numRef>
          </c:val>
          <c:extLst>
            <c:ext xmlns:c16="http://schemas.microsoft.com/office/drawing/2014/chart" uri="{C3380CC4-5D6E-409C-BE32-E72D297353CC}">
              <c16:uniqueId val="{00000000-687A-468A-9B5E-9F99CC92E632}"/>
            </c:ext>
          </c:extLst>
        </c:ser>
        <c:ser>
          <c:idx val="1"/>
          <c:order val="1"/>
          <c:tx>
            <c:strRef>
              <c:f>Sheet1!$C$1</c:f>
              <c:strCache>
                <c:ptCount val="1"/>
                <c:pt idx="0">
                  <c:v>Urban areas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HSE</c:v>
                </c:pt>
                <c:pt idx="1">
                  <c:v>GATSS</c:v>
                </c:pt>
              </c:strCache>
            </c:strRef>
          </c:cat>
          <c:val>
            <c:numRef>
              <c:f>Sheet1!$C$2:$C$3</c:f>
              <c:numCache>
                <c:formatCode>General</c:formatCode>
                <c:ptCount val="2"/>
                <c:pt idx="0">
                  <c:v>12.2</c:v>
                </c:pt>
                <c:pt idx="1">
                  <c:v>19.399999999999999</c:v>
                </c:pt>
              </c:numCache>
            </c:numRef>
          </c:val>
          <c:extLst>
            <c:ext xmlns:c16="http://schemas.microsoft.com/office/drawing/2014/chart" uri="{C3380CC4-5D6E-409C-BE32-E72D297353CC}">
              <c16:uniqueId val="{00000001-687A-468A-9B5E-9F99CC92E632}"/>
            </c:ext>
          </c:extLst>
        </c:ser>
        <c:ser>
          <c:idx val="2"/>
          <c:order val="2"/>
          <c:tx>
            <c:strRef>
              <c:f>Sheet1!$D$1</c:f>
              <c:strCache>
                <c:ptCount val="1"/>
                <c:pt idx="0">
                  <c:v>Non-urban areas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HSE</c:v>
                </c:pt>
                <c:pt idx="1">
                  <c:v>GATSS</c:v>
                </c:pt>
              </c:strCache>
            </c:strRef>
          </c:cat>
          <c:val>
            <c:numRef>
              <c:f>Sheet1!$D$2:$D$3</c:f>
              <c:numCache>
                <c:formatCode>General</c:formatCode>
                <c:ptCount val="2"/>
                <c:pt idx="0">
                  <c:v>8.6999999999999993</c:v>
                </c:pt>
                <c:pt idx="1">
                  <c:v>15.9</c:v>
                </c:pt>
              </c:numCache>
            </c:numRef>
          </c:val>
          <c:extLst>
            <c:ext xmlns:c16="http://schemas.microsoft.com/office/drawing/2014/chart" uri="{C3380CC4-5D6E-409C-BE32-E72D297353CC}">
              <c16:uniqueId val="{00000002-687A-468A-9B5E-9F99CC92E632}"/>
            </c:ext>
          </c:extLst>
        </c:ser>
        <c:ser>
          <c:idx val="3"/>
          <c:order val="3"/>
          <c:tx>
            <c:strRef>
              <c:f>Sheet1!$E$1</c:f>
              <c:strCache>
                <c:ptCount val="1"/>
                <c:pt idx="0">
                  <c:v>England average</c:v>
                </c:pt>
              </c:strCache>
            </c:strRef>
          </c:tx>
          <c:spPr>
            <a:solidFill>
              <a:srgbClr val="5A236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HSE</c:v>
                </c:pt>
                <c:pt idx="1">
                  <c:v>GATSS</c:v>
                </c:pt>
              </c:strCache>
            </c:strRef>
          </c:cat>
          <c:val>
            <c:numRef>
              <c:f>Sheet1!$E$2:$E$3</c:f>
              <c:numCache>
                <c:formatCode>General</c:formatCode>
                <c:ptCount val="2"/>
                <c:pt idx="0">
                  <c:v>11.8</c:v>
                </c:pt>
                <c:pt idx="1">
                  <c:v>18.8</c:v>
                </c:pt>
              </c:numCache>
            </c:numRef>
          </c:val>
          <c:extLst>
            <c:ext xmlns:c16="http://schemas.microsoft.com/office/drawing/2014/chart" uri="{C3380CC4-5D6E-409C-BE32-E72D297353CC}">
              <c16:uniqueId val="{00000001-32C6-4567-A785-2B02584B840C}"/>
            </c:ext>
          </c:extLst>
        </c:ser>
        <c:dLbls>
          <c:dLblPos val="outEnd"/>
          <c:showLegendKey val="0"/>
          <c:showVal val="1"/>
          <c:showCatName val="0"/>
          <c:showSerName val="0"/>
          <c:showPercent val="0"/>
          <c:showBubbleSize val="0"/>
        </c:dLbls>
        <c:gapWidth val="219"/>
        <c:overlap val="-27"/>
        <c:axId val="256087664"/>
        <c:axId val="256088080"/>
      </c:barChart>
      <c:catAx>
        <c:axId val="256087664"/>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Gambled on 2 or more day</a:t>
                </a:r>
                <a:r>
                  <a:rPr lang="en-GB" baseline="0" dirty="0"/>
                  <a:t>s a week</a:t>
                </a:r>
                <a:endParaRPr lang="en-GB" dirty="0"/>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56088080"/>
        <c:crosses val="autoZero"/>
        <c:auto val="1"/>
        <c:lblAlgn val="ctr"/>
        <c:lblOffset val="100"/>
        <c:noMultiLvlLbl val="0"/>
      </c:catAx>
      <c:valAx>
        <c:axId val="256088080"/>
        <c:scaling>
          <c:orientation val="minMax"/>
        </c:scaling>
        <c:delete val="0"/>
        <c:axPos val="l"/>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Proportion (%)</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560876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GB" sz="1600" dirty="0"/>
              <a:t>Figure 3. Proportion</a:t>
            </a:r>
            <a:r>
              <a:rPr lang="en-GB" sz="1600" baseline="0" dirty="0"/>
              <a:t> of respondents gambling on machines in bookmakers (formerly FOBTs), by survey and area type</a:t>
            </a:r>
            <a:endParaRPr lang="en-GB" sz="1600" dirty="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GM</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HSE</c:v>
                </c:pt>
                <c:pt idx="1">
                  <c:v>GATSS</c:v>
                </c:pt>
              </c:strCache>
            </c:strRef>
          </c:cat>
          <c:val>
            <c:numRef>
              <c:f>Sheet1!$B$2:$B$3</c:f>
              <c:numCache>
                <c:formatCode>General</c:formatCode>
                <c:ptCount val="2"/>
                <c:pt idx="0">
                  <c:v>2.9</c:v>
                </c:pt>
                <c:pt idx="1">
                  <c:v>1.3</c:v>
                </c:pt>
              </c:numCache>
            </c:numRef>
          </c:val>
          <c:extLst>
            <c:ext xmlns:c16="http://schemas.microsoft.com/office/drawing/2014/chart" uri="{C3380CC4-5D6E-409C-BE32-E72D297353CC}">
              <c16:uniqueId val="{00000000-3E44-469C-B330-D0BBFDAA4F20}"/>
            </c:ext>
          </c:extLst>
        </c:ser>
        <c:ser>
          <c:idx val="1"/>
          <c:order val="1"/>
          <c:tx>
            <c:strRef>
              <c:f>Sheet1!$C$1</c:f>
              <c:strCache>
                <c:ptCount val="1"/>
                <c:pt idx="0">
                  <c:v>Urban areas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HSE</c:v>
                </c:pt>
                <c:pt idx="1">
                  <c:v>GATSS</c:v>
                </c:pt>
              </c:strCache>
            </c:strRef>
          </c:cat>
          <c:val>
            <c:numRef>
              <c:f>Sheet1!$C$2:$C$3</c:f>
              <c:numCache>
                <c:formatCode>General</c:formatCode>
                <c:ptCount val="2"/>
                <c:pt idx="0">
                  <c:v>3</c:v>
                </c:pt>
                <c:pt idx="1">
                  <c:v>1.1000000000000001</c:v>
                </c:pt>
              </c:numCache>
            </c:numRef>
          </c:val>
          <c:extLst>
            <c:ext xmlns:c16="http://schemas.microsoft.com/office/drawing/2014/chart" uri="{C3380CC4-5D6E-409C-BE32-E72D297353CC}">
              <c16:uniqueId val="{00000001-3E44-469C-B330-D0BBFDAA4F20}"/>
            </c:ext>
          </c:extLst>
        </c:ser>
        <c:ser>
          <c:idx val="2"/>
          <c:order val="2"/>
          <c:tx>
            <c:strRef>
              <c:f>Sheet1!$D$1</c:f>
              <c:strCache>
                <c:ptCount val="1"/>
                <c:pt idx="0">
                  <c:v>Non-urban areas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HSE</c:v>
                </c:pt>
                <c:pt idx="1">
                  <c:v>GATSS</c:v>
                </c:pt>
              </c:strCache>
            </c:strRef>
          </c:cat>
          <c:val>
            <c:numRef>
              <c:f>Sheet1!$D$2:$D$3</c:f>
              <c:numCache>
                <c:formatCode>General</c:formatCode>
                <c:ptCount val="2"/>
                <c:pt idx="0">
                  <c:v>2</c:v>
                </c:pt>
                <c:pt idx="1">
                  <c:v>0.4</c:v>
                </c:pt>
              </c:numCache>
            </c:numRef>
          </c:val>
          <c:extLst>
            <c:ext xmlns:c16="http://schemas.microsoft.com/office/drawing/2014/chart" uri="{C3380CC4-5D6E-409C-BE32-E72D297353CC}">
              <c16:uniqueId val="{00000002-3E44-469C-B330-D0BBFDAA4F20}"/>
            </c:ext>
          </c:extLst>
        </c:ser>
        <c:ser>
          <c:idx val="3"/>
          <c:order val="3"/>
          <c:tx>
            <c:strRef>
              <c:f>Sheet1!$E$1</c:f>
              <c:strCache>
                <c:ptCount val="1"/>
                <c:pt idx="0">
                  <c:v>England average</c:v>
                </c:pt>
              </c:strCache>
            </c:strRef>
          </c:tx>
          <c:spPr>
            <a:solidFill>
              <a:srgbClr val="5A236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HSE</c:v>
                </c:pt>
                <c:pt idx="1">
                  <c:v>GATSS</c:v>
                </c:pt>
              </c:strCache>
            </c:strRef>
          </c:cat>
          <c:val>
            <c:numRef>
              <c:f>Sheet1!$E$2:$E$3</c:f>
              <c:numCache>
                <c:formatCode>General</c:formatCode>
                <c:ptCount val="2"/>
                <c:pt idx="0">
                  <c:v>2.8</c:v>
                </c:pt>
                <c:pt idx="1">
                  <c:v>1</c:v>
                </c:pt>
              </c:numCache>
            </c:numRef>
          </c:val>
          <c:extLst>
            <c:ext xmlns:c16="http://schemas.microsoft.com/office/drawing/2014/chart" uri="{C3380CC4-5D6E-409C-BE32-E72D297353CC}">
              <c16:uniqueId val="{00000001-136F-4935-B153-74142F69B32F}"/>
            </c:ext>
          </c:extLst>
        </c:ser>
        <c:dLbls>
          <c:dLblPos val="outEnd"/>
          <c:showLegendKey val="0"/>
          <c:showVal val="1"/>
          <c:showCatName val="0"/>
          <c:showSerName val="0"/>
          <c:showPercent val="0"/>
          <c:showBubbleSize val="0"/>
        </c:dLbls>
        <c:gapWidth val="219"/>
        <c:overlap val="-27"/>
        <c:axId val="493236704"/>
        <c:axId val="493237536"/>
      </c:barChart>
      <c:catAx>
        <c:axId val="493236704"/>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Gambled on machines in bookmakers (FOBTs)</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93237536"/>
        <c:crosses val="autoZero"/>
        <c:auto val="1"/>
        <c:lblAlgn val="ctr"/>
        <c:lblOffset val="100"/>
        <c:noMultiLvlLbl val="0"/>
      </c:catAx>
      <c:valAx>
        <c:axId val="493237536"/>
        <c:scaling>
          <c:orientation val="minMax"/>
        </c:scaling>
        <c:delete val="0"/>
        <c:axPos val="l"/>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Proportion</a:t>
                </a:r>
                <a:r>
                  <a:rPr lang="en-GB" baseline="0" dirty="0"/>
                  <a:t> (%)</a:t>
                </a:r>
                <a:endParaRPr lang="en-GB"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932367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GB" sz="1600" dirty="0"/>
              <a:t>Figure 4.</a:t>
            </a:r>
            <a:r>
              <a:rPr lang="en-GB" sz="1600" baseline="0" dirty="0"/>
              <a:t> Proportion of respondents gambling online, by area type</a:t>
            </a:r>
            <a:endParaRPr lang="en-GB" sz="1600" dirty="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GM</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HSE</c:v>
                </c:pt>
              </c:strCache>
            </c:strRef>
          </c:cat>
          <c:val>
            <c:numRef>
              <c:f>Sheet1!$B$2</c:f>
              <c:numCache>
                <c:formatCode>General</c:formatCode>
                <c:ptCount val="1"/>
                <c:pt idx="0">
                  <c:v>10.199999999999999</c:v>
                </c:pt>
              </c:numCache>
            </c:numRef>
          </c:val>
          <c:extLst>
            <c:ext xmlns:c16="http://schemas.microsoft.com/office/drawing/2014/chart" uri="{C3380CC4-5D6E-409C-BE32-E72D297353CC}">
              <c16:uniqueId val="{00000000-4829-4CA8-B7D8-7BF626B62AA5}"/>
            </c:ext>
          </c:extLst>
        </c:ser>
        <c:ser>
          <c:idx val="1"/>
          <c:order val="1"/>
          <c:tx>
            <c:strRef>
              <c:f>Sheet1!$C$1</c:f>
              <c:strCache>
                <c:ptCount val="1"/>
                <c:pt idx="0">
                  <c:v>Urban areas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HSE</c:v>
                </c:pt>
              </c:strCache>
            </c:strRef>
          </c:cat>
          <c:val>
            <c:numRef>
              <c:f>Sheet1!$C$2</c:f>
              <c:numCache>
                <c:formatCode>General</c:formatCode>
                <c:ptCount val="1"/>
                <c:pt idx="0">
                  <c:v>9.5</c:v>
                </c:pt>
              </c:numCache>
            </c:numRef>
          </c:val>
          <c:extLst>
            <c:ext xmlns:c16="http://schemas.microsoft.com/office/drawing/2014/chart" uri="{C3380CC4-5D6E-409C-BE32-E72D297353CC}">
              <c16:uniqueId val="{00000001-4829-4CA8-B7D8-7BF626B62AA5}"/>
            </c:ext>
          </c:extLst>
        </c:ser>
        <c:ser>
          <c:idx val="2"/>
          <c:order val="2"/>
          <c:tx>
            <c:strRef>
              <c:f>Sheet1!$D$1</c:f>
              <c:strCache>
                <c:ptCount val="1"/>
                <c:pt idx="0">
                  <c:v>Non-urban areas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HSE</c:v>
                </c:pt>
              </c:strCache>
            </c:strRef>
          </c:cat>
          <c:val>
            <c:numRef>
              <c:f>Sheet1!$D$2</c:f>
              <c:numCache>
                <c:formatCode>General</c:formatCode>
                <c:ptCount val="1"/>
                <c:pt idx="0">
                  <c:v>8.9</c:v>
                </c:pt>
              </c:numCache>
            </c:numRef>
          </c:val>
          <c:extLst>
            <c:ext xmlns:c16="http://schemas.microsoft.com/office/drawing/2014/chart" uri="{C3380CC4-5D6E-409C-BE32-E72D297353CC}">
              <c16:uniqueId val="{00000002-4829-4CA8-B7D8-7BF626B62AA5}"/>
            </c:ext>
          </c:extLst>
        </c:ser>
        <c:ser>
          <c:idx val="3"/>
          <c:order val="3"/>
          <c:tx>
            <c:strRef>
              <c:f>Sheet1!$E$1</c:f>
              <c:strCache>
                <c:ptCount val="1"/>
                <c:pt idx="0">
                  <c:v>England average</c:v>
                </c:pt>
              </c:strCache>
            </c:strRef>
          </c:tx>
          <c:spPr>
            <a:solidFill>
              <a:srgbClr val="5A236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HSE</c:v>
                </c:pt>
              </c:strCache>
            </c:strRef>
          </c:cat>
          <c:val>
            <c:numRef>
              <c:f>Sheet1!$E$2</c:f>
              <c:numCache>
                <c:formatCode>General</c:formatCode>
                <c:ptCount val="1"/>
                <c:pt idx="0">
                  <c:v>9.4</c:v>
                </c:pt>
              </c:numCache>
            </c:numRef>
          </c:val>
          <c:extLst>
            <c:ext xmlns:c16="http://schemas.microsoft.com/office/drawing/2014/chart" uri="{C3380CC4-5D6E-409C-BE32-E72D297353CC}">
              <c16:uniqueId val="{00000001-C351-46DF-A73F-158141E3B028}"/>
            </c:ext>
          </c:extLst>
        </c:ser>
        <c:dLbls>
          <c:dLblPos val="outEnd"/>
          <c:showLegendKey val="0"/>
          <c:showVal val="1"/>
          <c:showCatName val="0"/>
          <c:showSerName val="0"/>
          <c:showPercent val="0"/>
          <c:showBubbleSize val="0"/>
        </c:dLbls>
        <c:gapWidth val="219"/>
        <c:overlap val="-27"/>
        <c:axId val="255814688"/>
        <c:axId val="255815104"/>
      </c:barChart>
      <c:catAx>
        <c:axId val="255814688"/>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Online gambling</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55815104"/>
        <c:crosses val="autoZero"/>
        <c:auto val="1"/>
        <c:lblAlgn val="ctr"/>
        <c:lblOffset val="100"/>
        <c:noMultiLvlLbl val="0"/>
      </c:catAx>
      <c:valAx>
        <c:axId val="255815104"/>
        <c:scaling>
          <c:orientation val="minMax"/>
        </c:scaling>
        <c:delete val="0"/>
        <c:axPos val="l"/>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Proportion (%)</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5581468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GB" sz="1600" dirty="0"/>
              <a:t>Figure 5. Problem gambling prevalence according to the PGSI,</a:t>
            </a:r>
            <a:r>
              <a:rPr lang="en-GB" sz="1600" baseline="0" dirty="0"/>
              <a:t> by survey and area type</a:t>
            </a:r>
            <a:endParaRPr lang="en-GB" sz="1600" dirty="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GM</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HSE</c:v>
                </c:pt>
                <c:pt idx="1">
                  <c:v>GATSS</c:v>
                </c:pt>
                <c:pt idx="2">
                  <c:v>GC</c:v>
                </c:pt>
              </c:strCache>
            </c:strRef>
          </c:cat>
          <c:val>
            <c:numRef>
              <c:f>Sheet1!$B$2:$B$4</c:f>
              <c:numCache>
                <c:formatCode>General</c:formatCode>
                <c:ptCount val="3"/>
                <c:pt idx="0">
                  <c:v>0.7</c:v>
                </c:pt>
                <c:pt idx="1">
                  <c:v>2.9</c:v>
                </c:pt>
                <c:pt idx="2">
                  <c:v>6.2</c:v>
                </c:pt>
              </c:numCache>
            </c:numRef>
          </c:val>
          <c:extLst>
            <c:ext xmlns:c16="http://schemas.microsoft.com/office/drawing/2014/chart" uri="{C3380CC4-5D6E-409C-BE32-E72D297353CC}">
              <c16:uniqueId val="{00000000-9953-42AD-BF03-ED16D7796E8F}"/>
            </c:ext>
          </c:extLst>
        </c:ser>
        <c:ser>
          <c:idx val="1"/>
          <c:order val="1"/>
          <c:tx>
            <c:strRef>
              <c:f>Sheet1!$C$1</c:f>
              <c:strCache>
                <c:ptCount val="1"/>
                <c:pt idx="0">
                  <c:v>Urban areas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HSE</c:v>
                </c:pt>
                <c:pt idx="1">
                  <c:v>GATSS</c:v>
                </c:pt>
                <c:pt idx="2">
                  <c:v>GC</c:v>
                </c:pt>
              </c:strCache>
            </c:strRef>
          </c:cat>
          <c:val>
            <c:numRef>
              <c:f>Sheet1!$C$2:$C$4</c:f>
              <c:numCache>
                <c:formatCode>General</c:formatCode>
                <c:ptCount val="3"/>
                <c:pt idx="0">
                  <c:v>0.5</c:v>
                </c:pt>
                <c:pt idx="1">
                  <c:v>2.6</c:v>
                </c:pt>
                <c:pt idx="2">
                  <c:v>6.5</c:v>
                </c:pt>
              </c:numCache>
            </c:numRef>
          </c:val>
          <c:extLst>
            <c:ext xmlns:c16="http://schemas.microsoft.com/office/drawing/2014/chart" uri="{C3380CC4-5D6E-409C-BE32-E72D297353CC}">
              <c16:uniqueId val="{00000001-9953-42AD-BF03-ED16D7796E8F}"/>
            </c:ext>
          </c:extLst>
        </c:ser>
        <c:ser>
          <c:idx val="2"/>
          <c:order val="2"/>
          <c:tx>
            <c:strRef>
              <c:f>Sheet1!$D$1</c:f>
              <c:strCache>
                <c:ptCount val="1"/>
                <c:pt idx="0">
                  <c:v>Non-urban areas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HSE</c:v>
                </c:pt>
                <c:pt idx="1">
                  <c:v>GATSS</c:v>
                </c:pt>
                <c:pt idx="2">
                  <c:v>GC</c:v>
                </c:pt>
              </c:strCache>
            </c:strRef>
          </c:cat>
          <c:val>
            <c:numRef>
              <c:f>Sheet1!$D$2:$D$4</c:f>
              <c:numCache>
                <c:formatCode>General</c:formatCode>
                <c:ptCount val="3"/>
                <c:pt idx="0">
                  <c:v>0.2</c:v>
                </c:pt>
                <c:pt idx="1">
                  <c:v>1.4</c:v>
                </c:pt>
                <c:pt idx="2">
                  <c:v>3.9</c:v>
                </c:pt>
              </c:numCache>
            </c:numRef>
          </c:val>
          <c:extLst>
            <c:ext xmlns:c16="http://schemas.microsoft.com/office/drawing/2014/chart" uri="{C3380CC4-5D6E-409C-BE32-E72D297353CC}">
              <c16:uniqueId val="{00000002-9953-42AD-BF03-ED16D7796E8F}"/>
            </c:ext>
          </c:extLst>
        </c:ser>
        <c:ser>
          <c:idx val="3"/>
          <c:order val="3"/>
          <c:tx>
            <c:strRef>
              <c:f>Sheet1!$E$1</c:f>
              <c:strCache>
                <c:ptCount val="1"/>
                <c:pt idx="0">
                  <c:v>England average</c:v>
                </c:pt>
              </c:strCache>
            </c:strRef>
          </c:tx>
          <c:spPr>
            <a:solidFill>
              <a:srgbClr val="5A236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HSE</c:v>
                </c:pt>
                <c:pt idx="1">
                  <c:v>GATSS</c:v>
                </c:pt>
                <c:pt idx="2">
                  <c:v>GC</c:v>
                </c:pt>
              </c:strCache>
            </c:strRef>
          </c:cat>
          <c:val>
            <c:numRef>
              <c:f>Sheet1!$E$2:$E$4</c:f>
              <c:numCache>
                <c:formatCode>General</c:formatCode>
                <c:ptCount val="3"/>
                <c:pt idx="0">
                  <c:v>0.5</c:v>
                </c:pt>
                <c:pt idx="1">
                  <c:v>2.4</c:v>
                </c:pt>
                <c:pt idx="2">
                  <c:v>4.8</c:v>
                </c:pt>
              </c:numCache>
            </c:numRef>
          </c:val>
          <c:extLst>
            <c:ext xmlns:c16="http://schemas.microsoft.com/office/drawing/2014/chart" uri="{C3380CC4-5D6E-409C-BE32-E72D297353CC}">
              <c16:uniqueId val="{00000001-B2C5-449C-B21E-8E25D2E127BB}"/>
            </c:ext>
          </c:extLst>
        </c:ser>
        <c:dLbls>
          <c:dLblPos val="outEnd"/>
          <c:showLegendKey val="0"/>
          <c:showVal val="1"/>
          <c:showCatName val="0"/>
          <c:showSerName val="0"/>
          <c:showPercent val="0"/>
          <c:showBubbleSize val="0"/>
        </c:dLbls>
        <c:gapWidth val="219"/>
        <c:overlap val="-27"/>
        <c:axId val="671420800"/>
        <c:axId val="671420384"/>
      </c:barChart>
      <c:catAx>
        <c:axId val="671420800"/>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Problem</a:t>
                </a:r>
                <a:r>
                  <a:rPr lang="en-GB" baseline="0" dirty="0"/>
                  <a:t> gambling according to the PGSI</a:t>
                </a:r>
                <a:endParaRPr lang="en-GB" dirty="0"/>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71420384"/>
        <c:crosses val="autoZero"/>
        <c:auto val="1"/>
        <c:lblAlgn val="ctr"/>
        <c:lblOffset val="100"/>
        <c:noMultiLvlLbl val="0"/>
      </c:catAx>
      <c:valAx>
        <c:axId val="671420384"/>
        <c:scaling>
          <c:orientation val="minMax"/>
        </c:scaling>
        <c:delete val="0"/>
        <c:axPos val="l"/>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Proportion (%)</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6714208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en-GB" sz="1600" dirty="0"/>
              <a:t>Figure 6. Direct gambling harms according to the PGSI, by</a:t>
            </a:r>
            <a:r>
              <a:rPr lang="en-GB" sz="1600" baseline="0" dirty="0"/>
              <a:t> area type</a:t>
            </a:r>
            <a:endParaRPr lang="en-GB" sz="1600" dirty="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GM</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HSE</c:v>
                </c:pt>
              </c:strCache>
            </c:strRef>
          </c:cat>
          <c:val>
            <c:numRef>
              <c:f>Sheet1!$B$2</c:f>
              <c:numCache>
                <c:formatCode>General</c:formatCode>
                <c:ptCount val="1"/>
                <c:pt idx="0">
                  <c:v>1.7</c:v>
                </c:pt>
              </c:numCache>
            </c:numRef>
          </c:val>
          <c:extLst>
            <c:ext xmlns:c16="http://schemas.microsoft.com/office/drawing/2014/chart" uri="{C3380CC4-5D6E-409C-BE32-E72D297353CC}">
              <c16:uniqueId val="{00000000-84B0-4411-AEB8-207D9657303B}"/>
            </c:ext>
          </c:extLst>
        </c:ser>
        <c:ser>
          <c:idx val="1"/>
          <c:order val="1"/>
          <c:tx>
            <c:strRef>
              <c:f>Sheet1!$C$1</c:f>
              <c:strCache>
                <c:ptCount val="1"/>
                <c:pt idx="0">
                  <c:v>Urban areas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HSE</c:v>
                </c:pt>
              </c:strCache>
            </c:strRef>
          </c:cat>
          <c:val>
            <c:numRef>
              <c:f>Sheet1!$C$2</c:f>
              <c:numCache>
                <c:formatCode>General</c:formatCode>
                <c:ptCount val="1"/>
                <c:pt idx="0">
                  <c:v>1.6</c:v>
                </c:pt>
              </c:numCache>
            </c:numRef>
          </c:val>
          <c:extLst>
            <c:ext xmlns:c16="http://schemas.microsoft.com/office/drawing/2014/chart" uri="{C3380CC4-5D6E-409C-BE32-E72D297353CC}">
              <c16:uniqueId val="{00000001-84B0-4411-AEB8-207D9657303B}"/>
            </c:ext>
          </c:extLst>
        </c:ser>
        <c:ser>
          <c:idx val="2"/>
          <c:order val="2"/>
          <c:tx>
            <c:strRef>
              <c:f>Sheet1!$D$1</c:f>
              <c:strCache>
                <c:ptCount val="1"/>
                <c:pt idx="0">
                  <c:v>Non-urban areas</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HSE</c:v>
                </c:pt>
              </c:strCache>
            </c:strRef>
          </c:cat>
          <c:val>
            <c:numRef>
              <c:f>Sheet1!$D$2</c:f>
              <c:numCache>
                <c:formatCode>General</c:formatCode>
                <c:ptCount val="1"/>
                <c:pt idx="0">
                  <c:v>0.7</c:v>
                </c:pt>
              </c:numCache>
            </c:numRef>
          </c:val>
          <c:extLst>
            <c:ext xmlns:c16="http://schemas.microsoft.com/office/drawing/2014/chart" uri="{C3380CC4-5D6E-409C-BE32-E72D297353CC}">
              <c16:uniqueId val="{00000002-84B0-4411-AEB8-207D9657303B}"/>
            </c:ext>
          </c:extLst>
        </c:ser>
        <c:ser>
          <c:idx val="3"/>
          <c:order val="3"/>
          <c:tx>
            <c:strRef>
              <c:f>Sheet1!$E$1</c:f>
              <c:strCache>
                <c:ptCount val="1"/>
                <c:pt idx="0">
                  <c:v>England average</c:v>
                </c:pt>
              </c:strCache>
            </c:strRef>
          </c:tx>
          <c:spPr>
            <a:solidFill>
              <a:srgbClr val="5A236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HSE</c:v>
                </c:pt>
              </c:strCache>
            </c:strRef>
          </c:cat>
          <c:val>
            <c:numRef>
              <c:f>Sheet1!$E$2</c:f>
              <c:numCache>
                <c:formatCode>General</c:formatCode>
                <c:ptCount val="1"/>
                <c:pt idx="0">
                  <c:v>1.5</c:v>
                </c:pt>
              </c:numCache>
            </c:numRef>
          </c:val>
          <c:extLst>
            <c:ext xmlns:c16="http://schemas.microsoft.com/office/drawing/2014/chart" uri="{C3380CC4-5D6E-409C-BE32-E72D297353CC}">
              <c16:uniqueId val="{00000001-00E9-48C7-B067-9F5FD0078F74}"/>
            </c:ext>
          </c:extLst>
        </c:ser>
        <c:dLbls>
          <c:dLblPos val="outEnd"/>
          <c:showLegendKey val="0"/>
          <c:showVal val="1"/>
          <c:showCatName val="0"/>
          <c:showSerName val="0"/>
          <c:showPercent val="0"/>
          <c:showBubbleSize val="0"/>
        </c:dLbls>
        <c:gapWidth val="219"/>
        <c:overlap val="-27"/>
        <c:axId val="446756464"/>
        <c:axId val="446758960"/>
      </c:barChart>
      <c:catAx>
        <c:axId val="446756464"/>
        <c:scaling>
          <c:orientation val="minMax"/>
        </c:scaling>
        <c:delete val="0"/>
        <c:axPos val="b"/>
        <c:title>
          <c:tx>
            <c:rich>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Gambling harms according to the PGSI</a:t>
                </a:r>
              </a:p>
            </c:rich>
          </c:tx>
          <c:overlay val="0"/>
          <c:spPr>
            <a:noFill/>
            <a:ln>
              <a:noFill/>
            </a:ln>
            <a:effectLst/>
          </c:spPr>
          <c:txPr>
            <a:bodyPr rot="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6758960"/>
        <c:crosses val="autoZero"/>
        <c:auto val="1"/>
        <c:lblAlgn val="ctr"/>
        <c:lblOffset val="100"/>
        <c:noMultiLvlLbl val="0"/>
      </c:catAx>
      <c:valAx>
        <c:axId val="446758960"/>
        <c:scaling>
          <c:orientation val="minMax"/>
        </c:scaling>
        <c:delete val="0"/>
        <c:axPos val="l"/>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en-GB" dirty="0"/>
                  <a:t>Proportion</a:t>
                </a:r>
                <a:r>
                  <a:rPr lang="en-GB" baseline="0" dirty="0"/>
                  <a:t> (%)</a:t>
                </a:r>
                <a:endParaRPr lang="en-GB" dirty="0"/>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4675646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B80BDFB-9197-A544-B7EA-7121079100E9}" type="datetimeFigureOut">
              <a:rPr lang="en-US" smtClean="0"/>
              <a:t>5/23/2022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1D5AB8F-F3E2-7544-8181-20A1F216CF4E}" type="slidenum">
              <a:rPr lang="en-US" smtClean="0"/>
              <a:t>‹#›</a:t>
            </a:fld>
            <a:endParaRPr lang="en-US"/>
          </a:p>
        </p:txBody>
      </p:sp>
    </p:spTree>
    <p:extLst>
      <p:ext uri="{BB962C8B-B14F-4D97-AF65-F5344CB8AC3E}">
        <p14:creationId xmlns:p14="http://schemas.microsoft.com/office/powerpoint/2010/main" val="12767465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077A7-23C0-DD49-A8F0-4BD4ADA66295}" type="datetimeFigureOut">
              <a:rPr lang="en-US" smtClean="0"/>
              <a:t>5/23/2022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9C3250-6B3B-5E49-8010-DD707763E9F6}" type="slidenum">
              <a:rPr lang="en-US" smtClean="0"/>
              <a:t>‹#›</a:t>
            </a:fld>
            <a:endParaRPr lang="en-US"/>
          </a:p>
        </p:txBody>
      </p:sp>
    </p:spTree>
    <p:extLst>
      <p:ext uri="{BB962C8B-B14F-4D97-AF65-F5344CB8AC3E}">
        <p14:creationId xmlns:p14="http://schemas.microsoft.com/office/powerpoint/2010/main" val="6272552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descr="Background colour" title="artefacts"/>
          <p:cNvSpPr/>
          <p:nvPr userDrawn="1"/>
        </p:nvSpPr>
        <p:spPr>
          <a:xfrm>
            <a:off x="0" y="0"/>
            <a:ext cx="12192000" cy="6858000"/>
          </a:xfrm>
          <a:prstGeom prst="rect">
            <a:avLst/>
          </a:prstGeom>
          <a:solidFill>
            <a:srgbClr val="5C5B5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descr="Greater Manchester – Going Things Differently" title="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62976" y="487951"/>
            <a:ext cx="2669913" cy="962326"/>
          </a:xfrm>
          <a:prstGeom prst="rect">
            <a:avLst/>
          </a:prstGeom>
        </p:spPr>
      </p:pic>
      <p:pic>
        <p:nvPicPr>
          <p:cNvPr id="10" name="Picture 9" descr="Decorative pattern" title="Decorative pattern"/>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87375" y="3513007"/>
            <a:ext cx="11017250" cy="2760793"/>
          </a:xfrm>
          <a:prstGeom prst="rect">
            <a:avLst/>
          </a:prstGeom>
        </p:spPr>
      </p:pic>
      <p:sp>
        <p:nvSpPr>
          <p:cNvPr id="2" name="Title 1"/>
          <p:cNvSpPr>
            <a:spLocks noGrp="1"/>
          </p:cNvSpPr>
          <p:nvPr>
            <p:ph type="title"/>
          </p:nvPr>
        </p:nvSpPr>
        <p:spPr>
          <a:xfrm>
            <a:off x="586800" y="1807200"/>
            <a:ext cx="10515600" cy="1116000"/>
          </a:xfrm>
        </p:spPr>
        <p:txBody>
          <a:bodyPr/>
          <a:lstStyle>
            <a:lvl1pPr>
              <a:defRPr>
                <a:solidFill>
                  <a:schemeClr val="bg1"/>
                </a:solidFill>
              </a:defRPr>
            </a:lvl1pPr>
          </a:lstStyle>
          <a:p>
            <a:r>
              <a:rPr lang="en-US" dirty="0"/>
              <a:t>Click to edit Master title style</a:t>
            </a:r>
          </a:p>
        </p:txBody>
      </p:sp>
      <p:sp>
        <p:nvSpPr>
          <p:cNvPr id="6" name="Text Placeholder 5"/>
          <p:cNvSpPr>
            <a:spLocks noGrp="1"/>
          </p:cNvSpPr>
          <p:nvPr>
            <p:ph type="body" sz="quarter" idx="10" hasCustomPrompt="1"/>
          </p:nvPr>
        </p:nvSpPr>
        <p:spPr>
          <a:xfrm>
            <a:off x="586800" y="2678400"/>
            <a:ext cx="5278438" cy="742950"/>
          </a:xfrm>
        </p:spPr>
        <p:txBody>
          <a:bodyPr>
            <a:normAutofit/>
          </a:bodyPr>
          <a:lstStyle>
            <a:lvl1pPr marL="0" indent="0">
              <a:buNone/>
              <a:defRPr sz="2400" b="1">
                <a:solidFill>
                  <a:schemeClr val="bg1"/>
                </a:solidFill>
              </a:defRPr>
            </a:lvl1pPr>
          </a:lstStyle>
          <a:p>
            <a:pPr lvl="0"/>
            <a:r>
              <a:rPr lang="en-US" dirty="0"/>
              <a:t>Sub-heading</a:t>
            </a:r>
          </a:p>
        </p:txBody>
      </p:sp>
    </p:spTree>
    <p:extLst>
      <p:ext uri="{BB962C8B-B14F-4D97-AF65-F5344CB8AC3E}">
        <p14:creationId xmlns:p14="http://schemas.microsoft.com/office/powerpoint/2010/main" val="494561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ig pip on grey background">
    <p:spTree>
      <p:nvGrpSpPr>
        <p:cNvPr id="1" name=""/>
        <p:cNvGrpSpPr/>
        <p:nvPr/>
      </p:nvGrpSpPr>
      <p:grpSpPr>
        <a:xfrm>
          <a:off x="0" y="0"/>
          <a:ext cx="0" cy="0"/>
          <a:chOff x="0" y="0"/>
          <a:chExt cx="0" cy="0"/>
        </a:xfrm>
      </p:grpSpPr>
      <p:sp>
        <p:nvSpPr>
          <p:cNvPr id="3" name="Rectangle 2" descr="Background colour" title="artefacts"/>
          <p:cNvSpPr/>
          <p:nvPr userDrawn="1"/>
        </p:nvSpPr>
        <p:spPr>
          <a:xfrm>
            <a:off x="0" y="0"/>
            <a:ext cx="12192000" cy="6858000"/>
          </a:xfrm>
          <a:prstGeom prst="rect">
            <a:avLst/>
          </a:prstGeom>
          <a:solidFill>
            <a:srgbClr val="5C5B5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a:spLocks noGrp="1"/>
          </p:cNvSpPr>
          <p:nvPr>
            <p:ph type="title"/>
          </p:nvPr>
        </p:nvSpPr>
        <p:spPr>
          <a:xfrm>
            <a:off x="586800" y="583200"/>
            <a:ext cx="5495023" cy="1116000"/>
          </a:xfrm>
        </p:spPr>
        <p:txBody>
          <a:bodyPr>
            <a:normAutofit/>
          </a:bodyPr>
          <a:lstStyle>
            <a:lvl1pPr>
              <a:defRPr sz="3600">
                <a:solidFill>
                  <a:schemeClr val="bg1"/>
                </a:solidFill>
              </a:defRPr>
            </a:lvl1pPr>
          </a:lstStyle>
          <a:p>
            <a:r>
              <a:rPr lang="en-US" dirty="0"/>
              <a:t>Click to edit Master title style</a:t>
            </a:r>
          </a:p>
        </p:txBody>
      </p:sp>
      <p:cxnSp>
        <p:nvCxnSpPr>
          <p:cNvPr id="5" name="Straight Connector 4" descr="Line" title="Line"/>
          <p:cNvCxnSpPr/>
          <p:nvPr userDrawn="1"/>
        </p:nvCxnSpPr>
        <p:spPr>
          <a:xfrm>
            <a:off x="587375" y="6129338"/>
            <a:ext cx="11017250" cy="0"/>
          </a:xfrm>
          <a:prstGeom prst="line">
            <a:avLst/>
          </a:prstGeom>
          <a:ln w="38100">
            <a:solidFill>
              <a:srgbClr val="009690"/>
            </a:solidFill>
          </a:ln>
        </p:spPr>
        <p:style>
          <a:lnRef idx="1">
            <a:schemeClr val="accent1"/>
          </a:lnRef>
          <a:fillRef idx="0">
            <a:schemeClr val="accent1"/>
          </a:fillRef>
          <a:effectRef idx="0">
            <a:schemeClr val="accent1"/>
          </a:effectRef>
          <a:fontRef idx="minor">
            <a:schemeClr val="tx1"/>
          </a:fontRef>
        </p:style>
      </p:cxnSp>
      <p:sp>
        <p:nvSpPr>
          <p:cNvPr id="6"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chemeClr val="bg1"/>
                </a:solidFill>
              </a:defRPr>
            </a:lvl1pPr>
          </a:lstStyle>
          <a:p>
            <a:pPr lvl="0"/>
            <a:r>
              <a:rPr lang="en-US" dirty="0"/>
              <a:t>Click to edit Master text styles</a:t>
            </a:r>
          </a:p>
        </p:txBody>
      </p:sp>
      <p:pic>
        <p:nvPicPr>
          <p:cNvPr id="8" name="Picture 7" descr="Decorative shape holding statistic or key information" title="Decorative shape"/>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08775" y="584200"/>
            <a:ext cx="4897437" cy="4897437"/>
          </a:xfrm>
          <a:prstGeom prst="rect">
            <a:avLst/>
          </a:prstGeom>
        </p:spPr>
      </p:pic>
      <p:sp>
        <p:nvSpPr>
          <p:cNvPr id="10" name="Text Placeholder 9"/>
          <p:cNvSpPr>
            <a:spLocks noGrp="1"/>
          </p:cNvSpPr>
          <p:nvPr>
            <p:ph type="body" sz="quarter" idx="12"/>
          </p:nvPr>
        </p:nvSpPr>
        <p:spPr>
          <a:xfrm>
            <a:off x="6708775" y="583200"/>
            <a:ext cx="4895850" cy="4898437"/>
          </a:xfrm>
        </p:spPr>
        <p:txBody>
          <a:bodyPr anchor="ctr" anchorCtr="0"/>
          <a:lstStyle>
            <a:lvl1pPr marL="0" indent="0" algn="ctr">
              <a:buNone/>
              <a:defRPr b="1">
                <a:solidFill>
                  <a:schemeClr val="bg1"/>
                </a:solidFill>
              </a:defRPr>
            </a:lvl1pPr>
            <a:lvl2pPr marL="457200" indent="0">
              <a:buNone/>
              <a:defRPr b="1"/>
            </a:lvl2pPr>
            <a:lvl3pPr marL="914400" indent="0">
              <a:buNone/>
              <a:defRPr b="1"/>
            </a:lvl3pPr>
            <a:lvl4pPr marL="1371600" indent="0">
              <a:buNone/>
              <a:defRPr b="1"/>
            </a:lvl4pPr>
            <a:lvl5pPr marL="1828800" indent="0">
              <a:buNone/>
              <a:defRPr b="1"/>
            </a:lvl5pPr>
          </a:lstStyle>
          <a:p>
            <a:pPr lvl="0"/>
            <a:r>
              <a:rPr lang="en-US" dirty="0"/>
              <a:t>Click to edit</a:t>
            </a:r>
          </a:p>
          <a:p>
            <a:pPr lvl="0"/>
            <a:r>
              <a:rPr lang="en-US" dirty="0"/>
              <a:t>Master text</a:t>
            </a:r>
          </a:p>
          <a:p>
            <a:pPr lvl="0"/>
            <a:r>
              <a:rPr lang="en-US" dirty="0"/>
              <a:t>styles</a:t>
            </a:r>
          </a:p>
        </p:txBody>
      </p:sp>
    </p:spTree>
    <p:extLst>
      <p:ext uri="{BB962C8B-B14F-4D97-AF65-F5344CB8AC3E}">
        <p14:creationId xmlns:p14="http://schemas.microsoft.com/office/powerpoint/2010/main" val="7719635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ig pip on white background">
    <p:spTree>
      <p:nvGrpSpPr>
        <p:cNvPr id="1" name=""/>
        <p:cNvGrpSpPr/>
        <p:nvPr/>
      </p:nvGrpSpPr>
      <p:grpSpPr>
        <a:xfrm>
          <a:off x="0" y="0"/>
          <a:ext cx="0" cy="0"/>
          <a:chOff x="0" y="0"/>
          <a:chExt cx="0" cy="0"/>
        </a:xfrm>
      </p:grpSpPr>
      <p:sp>
        <p:nvSpPr>
          <p:cNvPr id="4" name="Title 1"/>
          <p:cNvSpPr>
            <a:spLocks noGrp="1"/>
          </p:cNvSpPr>
          <p:nvPr>
            <p:ph type="title"/>
          </p:nvPr>
        </p:nvSpPr>
        <p:spPr>
          <a:xfrm>
            <a:off x="586800" y="583200"/>
            <a:ext cx="5495023" cy="1116000"/>
          </a:xfrm>
        </p:spPr>
        <p:txBody>
          <a:bodyPr>
            <a:normAutofit/>
          </a:bodyPr>
          <a:lstStyle>
            <a:lvl1pPr>
              <a:defRPr sz="3600">
                <a:solidFill>
                  <a:srgbClr val="5C5B5A"/>
                </a:solidFill>
              </a:defRPr>
            </a:lvl1pPr>
          </a:lstStyle>
          <a:p>
            <a:r>
              <a:rPr lang="en-US" dirty="0"/>
              <a:t>Click to edit Master title style</a:t>
            </a:r>
          </a:p>
        </p:txBody>
      </p:sp>
      <p:cxnSp>
        <p:nvCxnSpPr>
          <p:cNvPr id="5" name="Straight Connector 4" descr="Line" title="Line"/>
          <p:cNvCxnSpPr/>
          <p:nvPr userDrawn="1"/>
        </p:nvCxnSpPr>
        <p:spPr>
          <a:xfrm>
            <a:off x="587375" y="6129338"/>
            <a:ext cx="11017250" cy="0"/>
          </a:xfrm>
          <a:prstGeom prst="line">
            <a:avLst/>
          </a:prstGeom>
          <a:ln w="38100">
            <a:solidFill>
              <a:srgbClr val="009690"/>
            </a:solidFill>
          </a:ln>
        </p:spPr>
        <p:style>
          <a:lnRef idx="1">
            <a:schemeClr val="accent1"/>
          </a:lnRef>
          <a:fillRef idx="0">
            <a:schemeClr val="accent1"/>
          </a:fillRef>
          <a:effectRef idx="0">
            <a:schemeClr val="accent1"/>
          </a:effectRef>
          <a:fontRef idx="minor">
            <a:schemeClr val="tx1"/>
          </a:fontRef>
        </p:style>
      </p:cxnSp>
      <p:sp>
        <p:nvSpPr>
          <p:cNvPr id="6"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rgbClr val="5C5B5A"/>
                </a:solidFill>
              </a:defRPr>
            </a:lvl1pPr>
          </a:lstStyle>
          <a:p>
            <a:pPr lvl="0"/>
            <a:r>
              <a:rPr lang="en-US" dirty="0"/>
              <a:t>Click to edit Master text styles</a:t>
            </a:r>
          </a:p>
        </p:txBody>
      </p:sp>
      <p:pic>
        <p:nvPicPr>
          <p:cNvPr id="7" name="Picture 6" descr="Decorative shape holding statistic or key information" title="Decorative shape"/>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08775" y="584200"/>
            <a:ext cx="4897437" cy="4897437"/>
          </a:xfrm>
          <a:prstGeom prst="rect">
            <a:avLst/>
          </a:prstGeom>
        </p:spPr>
      </p:pic>
      <p:sp>
        <p:nvSpPr>
          <p:cNvPr id="8" name="Text Placeholder 9"/>
          <p:cNvSpPr>
            <a:spLocks noGrp="1"/>
          </p:cNvSpPr>
          <p:nvPr>
            <p:ph type="body" sz="quarter" idx="12"/>
          </p:nvPr>
        </p:nvSpPr>
        <p:spPr>
          <a:xfrm>
            <a:off x="6708775" y="583200"/>
            <a:ext cx="4895850" cy="4898437"/>
          </a:xfrm>
        </p:spPr>
        <p:txBody>
          <a:bodyPr anchor="ctr" anchorCtr="0"/>
          <a:lstStyle>
            <a:lvl1pPr marL="0" indent="0" algn="ctr">
              <a:buNone/>
              <a:defRPr b="1">
                <a:solidFill>
                  <a:schemeClr val="bg1"/>
                </a:solidFill>
              </a:defRPr>
            </a:lvl1pPr>
            <a:lvl2pPr marL="457200" indent="0">
              <a:buNone/>
              <a:defRPr b="1"/>
            </a:lvl2pPr>
            <a:lvl3pPr marL="914400" indent="0">
              <a:buNone/>
              <a:defRPr b="1"/>
            </a:lvl3pPr>
            <a:lvl4pPr marL="1371600" indent="0">
              <a:buNone/>
              <a:defRPr b="1"/>
            </a:lvl4pPr>
            <a:lvl5pPr marL="1828800" indent="0">
              <a:buNone/>
              <a:defRPr b="1"/>
            </a:lvl5pPr>
          </a:lstStyle>
          <a:p>
            <a:pPr lvl="0"/>
            <a:r>
              <a:rPr lang="en-US" dirty="0"/>
              <a:t>Click to edit</a:t>
            </a:r>
          </a:p>
          <a:p>
            <a:pPr lvl="0"/>
            <a:r>
              <a:rPr lang="en-US" dirty="0"/>
              <a:t>Master text</a:t>
            </a:r>
          </a:p>
          <a:p>
            <a:pPr lvl="0"/>
            <a:r>
              <a:rPr lang="en-US" dirty="0"/>
              <a:t>styles</a:t>
            </a:r>
          </a:p>
        </p:txBody>
      </p:sp>
    </p:spTree>
    <p:extLst>
      <p:ext uri="{BB962C8B-B14F-4D97-AF65-F5344CB8AC3E}">
        <p14:creationId xmlns:p14="http://schemas.microsoft.com/office/powerpoint/2010/main" val="1709353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ig pip on turquoise background">
    <p:spTree>
      <p:nvGrpSpPr>
        <p:cNvPr id="1" name=""/>
        <p:cNvGrpSpPr/>
        <p:nvPr/>
      </p:nvGrpSpPr>
      <p:grpSpPr>
        <a:xfrm>
          <a:off x="0" y="0"/>
          <a:ext cx="0" cy="0"/>
          <a:chOff x="0" y="0"/>
          <a:chExt cx="0" cy="0"/>
        </a:xfrm>
      </p:grpSpPr>
      <p:sp>
        <p:nvSpPr>
          <p:cNvPr id="3" name="Rectangle 2" descr="Background colour" title="artefacts"/>
          <p:cNvSpPr/>
          <p:nvPr userDrawn="1"/>
        </p:nvSpPr>
        <p:spPr>
          <a:xfrm>
            <a:off x="0" y="0"/>
            <a:ext cx="12192000" cy="6858000"/>
          </a:xfrm>
          <a:prstGeom prst="rect">
            <a:avLst/>
          </a:prstGeom>
          <a:solidFill>
            <a:srgbClr val="33B0A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08625" y="585637"/>
            <a:ext cx="4896000" cy="4896000"/>
          </a:xfrm>
          <a:prstGeom prst="rect">
            <a:avLst/>
          </a:prstGeom>
        </p:spPr>
      </p:pic>
      <p:sp>
        <p:nvSpPr>
          <p:cNvPr id="5" name="Title 1"/>
          <p:cNvSpPr>
            <a:spLocks noGrp="1"/>
          </p:cNvSpPr>
          <p:nvPr>
            <p:ph type="title"/>
          </p:nvPr>
        </p:nvSpPr>
        <p:spPr>
          <a:xfrm>
            <a:off x="586800" y="583200"/>
            <a:ext cx="5495023" cy="1116000"/>
          </a:xfrm>
        </p:spPr>
        <p:txBody>
          <a:bodyPr>
            <a:normAutofit/>
          </a:bodyPr>
          <a:lstStyle>
            <a:lvl1pPr>
              <a:defRPr sz="3600">
                <a:solidFill>
                  <a:schemeClr val="bg1"/>
                </a:solidFill>
              </a:defRPr>
            </a:lvl1pPr>
          </a:lstStyle>
          <a:p>
            <a:r>
              <a:rPr lang="en-US" dirty="0"/>
              <a:t>Click to edit Master title style</a:t>
            </a:r>
          </a:p>
        </p:txBody>
      </p:sp>
      <p:cxnSp>
        <p:nvCxnSpPr>
          <p:cNvPr id="6" name="Straight Connector 5" descr="Line" title="Line"/>
          <p:cNvCxnSpPr/>
          <p:nvPr userDrawn="1"/>
        </p:nvCxnSpPr>
        <p:spPr>
          <a:xfrm>
            <a:off x="587375" y="6129338"/>
            <a:ext cx="1101725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7"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chemeClr val="bg1"/>
                </a:solidFill>
              </a:defRPr>
            </a:lvl1pPr>
          </a:lstStyle>
          <a:p>
            <a:pPr lvl="0"/>
            <a:r>
              <a:rPr lang="en-US" dirty="0"/>
              <a:t>Click to edit Master text styles</a:t>
            </a:r>
          </a:p>
        </p:txBody>
      </p:sp>
      <p:sp>
        <p:nvSpPr>
          <p:cNvPr id="8" name="Text Placeholder 9"/>
          <p:cNvSpPr>
            <a:spLocks noGrp="1"/>
          </p:cNvSpPr>
          <p:nvPr>
            <p:ph type="body" sz="quarter" idx="12"/>
          </p:nvPr>
        </p:nvSpPr>
        <p:spPr>
          <a:xfrm>
            <a:off x="6708775" y="583200"/>
            <a:ext cx="4895850" cy="4898437"/>
          </a:xfrm>
        </p:spPr>
        <p:txBody>
          <a:bodyPr anchor="ctr" anchorCtr="0"/>
          <a:lstStyle>
            <a:lvl1pPr marL="0" indent="0" algn="ctr">
              <a:buNone/>
              <a:defRPr b="1">
                <a:solidFill>
                  <a:schemeClr val="bg1"/>
                </a:solidFill>
              </a:defRPr>
            </a:lvl1pPr>
            <a:lvl2pPr marL="457200" indent="0">
              <a:buNone/>
              <a:defRPr b="1"/>
            </a:lvl2pPr>
            <a:lvl3pPr marL="914400" indent="0">
              <a:buNone/>
              <a:defRPr b="1"/>
            </a:lvl3pPr>
            <a:lvl4pPr marL="1371600" indent="0">
              <a:buNone/>
              <a:defRPr b="1"/>
            </a:lvl4pPr>
            <a:lvl5pPr marL="1828800" indent="0">
              <a:buNone/>
              <a:defRPr b="1"/>
            </a:lvl5pPr>
          </a:lstStyle>
          <a:p>
            <a:pPr lvl="0"/>
            <a:r>
              <a:rPr lang="en-US" dirty="0"/>
              <a:t>Click to edit</a:t>
            </a:r>
          </a:p>
          <a:p>
            <a:pPr lvl="0"/>
            <a:r>
              <a:rPr lang="en-US" dirty="0"/>
              <a:t>Master text</a:t>
            </a:r>
          </a:p>
          <a:p>
            <a:pPr lvl="0"/>
            <a:r>
              <a:rPr lang="en-US" dirty="0"/>
              <a:t>styles</a:t>
            </a:r>
          </a:p>
        </p:txBody>
      </p:sp>
    </p:spTree>
    <p:extLst>
      <p:ext uri="{BB962C8B-B14F-4D97-AF65-F5344CB8AC3E}">
        <p14:creationId xmlns:p14="http://schemas.microsoft.com/office/powerpoint/2010/main" val="739313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Large type with image">
    <p:spTree>
      <p:nvGrpSpPr>
        <p:cNvPr id="1" name=""/>
        <p:cNvGrpSpPr/>
        <p:nvPr/>
      </p:nvGrpSpPr>
      <p:grpSpPr>
        <a:xfrm>
          <a:off x="0" y="0"/>
          <a:ext cx="0" cy="0"/>
          <a:chOff x="0" y="0"/>
          <a:chExt cx="0" cy="0"/>
        </a:xfrm>
      </p:grpSpPr>
      <p:sp>
        <p:nvSpPr>
          <p:cNvPr id="4" name="Picture Placeholder 3"/>
          <p:cNvSpPr>
            <a:spLocks noGrp="1"/>
          </p:cNvSpPr>
          <p:nvPr>
            <p:ph type="pic" sz="quarter" idx="10"/>
          </p:nvPr>
        </p:nvSpPr>
        <p:spPr>
          <a:xfrm>
            <a:off x="6706800" y="583200"/>
            <a:ext cx="4896000" cy="4896000"/>
          </a:xfrm>
          <a:noFill/>
        </p:spPr>
        <p:txBody>
          <a:bodyPr/>
          <a:lstStyle/>
          <a:p>
            <a:endParaRPr lang="en-US"/>
          </a:p>
        </p:txBody>
      </p:sp>
      <p:sp>
        <p:nvSpPr>
          <p:cNvPr id="5" name="Title 1"/>
          <p:cNvSpPr>
            <a:spLocks noGrp="1"/>
          </p:cNvSpPr>
          <p:nvPr>
            <p:ph type="title"/>
          </p:nvPr>
        </p:nvSpPr>
        <p:spPr>
          <a:xfrm>
            <a:off x="586800" y="583200"/>
            <a:ext cx="5495023" cy="1116000"/>
          </a:xfrm>
        </p:spPr>
        <p:txBody>
          <a:bodyPr>
            <a:normAutofit/>
          </a:bodyPr>
          <a:lstStyle>
            <a:lvl1pPr>
              <a:defRPr sz="3600">
                <a:solidFill>
                  <a:srgbClr val="5C5B5A"/>
                </a:solidFill>
              </a:defRPr>
            </a:lvl1pPr>
          </a:lstStyle>
          <a:p>
            <a:r>
              <a:rPr lang="en-US" dirty="0"/>
              <a:t>Click to edit Master title style</a:t>
            </a:r>
          </a:p>
        </p:txBody>
      </p:sp>
      <p:cxnSp>
        <p:nvCxnSpPr>
          <p:cNvPr id="6" name="Straight Connector 5" descr="Line" title="Line"/>
          <p:cNvCxnSpPr/>
          <p:nvPr userDrawn="1"/>
        </p:nvCxnSpPr>
        <p:spPr>
          <a:xfrm>
            <a:off x="587375" y="6129338"/>
            <a:ext cx="11017250" cy="0"/>
          </a:xfrm>
          <a:prstGeom prst="line">
            <a:avLst/>
          </a:prstGeom>
          <a:ln w="38100">
            <a:solidFill>
              <a:srgbClr val="009690"/>
            </a:solidFill>
          </a:ln>
        </p:spPr>
        <p:style>
          <a:lnRef idx="1">
            <a:schemeClr val="accent1"/>
          </a:lnRef>
          <a:fillRef idx="0">
            <a:schemeClr val="accent1"/>
          </a:fillRef>
          <a:effectRef idx="0">
            <a:schemeClr val="accent1"/>
          </a:effectRef>
          <a:fontRef idx="minor">
            <a:schemeClr val="tx1"/>
          </a:fontRef>
        </p:style>
      </p:cxnSp>
      <p:sp>
        <p:nvSpPr>
          <p:cNvPr id="7"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rgbClr val="5C5B5A"/>
                </a:solidFill>
              </a:defRPr>
            </a:lvl1pPr>
          </a:lstStyle>
          <a:p>
            <a:pPr lvl="0"/>
            <a:r>
              <a:rPr lang="en-US" dirty="0"/>
              <a:t>Click to edit Master text styles</a:t>
            </a:r>
          </a:p>
        </p:txBody>
      </p:sp>
    </p:spTree>
    <p:extLst>
      <p:ext uri="{BB962C8B-B14F-4D97-AF65-F5344CB8AC3E}">
        <p14:creationId xmlns:p14="http://schemas.microsoft.com/office/powerpoint/2010/main" val="11837582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p background, turquoise background">
    <p:spTree>
      <p:nvGrpSpPr>
        <p:cNvPr id="1" name=""/>
        <p:cNvGrpSpPr/>
        <p:nvPr/>
      </p:nvGrpSpPr>
      <p:grpSpPr>
        <a:xfrm>
          <a:off x="0" y="0"/>
          <a:ext cx="0" cy="0"/>
          <a:chOff x="0" y="0"/>
          <a:chExt cx="0" cy="0"/>
        </a:xfrm>
      </p:grpSpPr>
      <p:sp>
        <p:nvSpPr>
          <p:cNvPr id="3" name="Rectangle 2" descr="Background colour" title="Background colour"/>
          <p:cNvSpPr/>
          <p:nvPr userDrawn="1"/>
        </p:nvSpPr>
        <p:spPr>
          <a:xfrm>
            <a:off x="0" y="0"/>
            <a:ext cx="12192000" cy="6858000"/>
          </a:xfrm>
          <a:prstGeom prst="rect">
            <a:avLst/>
          </a:prstGeom>
          <a:solidFill>
            <a:srgbClr val="33B0A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56700" y="1757366"/>
            <a:ext cx="3724272" cy="3724272"/>
          </a:xfrm>
          <a:prstGeom prst="rect">
            <a:avLst/>
          </a:prstGeom>
        </p:spPr>
      </p:pic>
      <p:cxnSp>
        <p:nvCxnSpPr>
          <p:cNvPr id="5" name="Straight Connector 4" descr="Line" title="Line"/>
          <p:cNvCxnSpPr/>
          <p:nvPr userDrawn="1"/>
        </p:nvCxnSpPr>
        <p:spPr>
          <a:xfrm>
            <a:off x="587375" y="6129338"/>
            <a:ext cx="1101725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84019" y="590069"/>
            <a:ext cx="4897440" cy="4897440"/>
          </a:xfrm>
          <a:prstGeom prst="rect">
            <a:avLst/>
          </a:prstGeom>
        </p:spPr>
      </p:pic>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23964" y="-2445230"/>
            <a:ext cx="7932739" cy="7932739"/>
          </a:xfrm>
          <a:prstGeom prst="rect">
            <a:avLst/>
          </a:prstGeom>
        </p:spPr>
      </p:pic>
      <p:pic>
        <p:nvPicPr>
          <p:cNvPr id="8" name="Picture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156700" y="584199"/>
            <a:ext cx="2454589" cy="2454589"/>
          </a:xfrm>
          <a:prstGeom prst="rect">
            <a:avLst/>
          </a:prstGeom>
        </p:spPr>
      </p:pic>
      <p:sp>
        <p:nvSpPr>
          <p:cNvPr id="9" name="Title 1"/>
          <p:cNvSpPr>
            <a:spLocks noGrp="1"/>
          </p:cNvSpPr>
          <p:nvPr>
            <p:ph type="title"/>
          </p:nvPr>
        </p:nvSpPr>
        <p:spPr>
          <a:xfrm>
            <a:off x="586800" y="583200"/>
            <a:ext cx="5495023" cy="1116000"/>
          </a:xfrm>
        </p:spPr>
        <p:txBody>
          <a:bodyPr>
            <a:normAutofit/>
          </a:bodyPr>
          <a:lstStyle>
            <a:lvl1pPr>
              <a:defRPr sz="3600">
                <a:solidFill>
                  <a:schemeClr val="bg1"/>
                </a:solidFill>
              </a:defRPr>
            </a:lvl1pPr>
          </a:lstStyle>
          <a:p>
            <a:r>
              <a:rPr lang="en-US" dirty="0"/>
              <a:t>Click to edit Master title style</a:t>
            </a:r>
          </a:p>
        </p:txBody>
      </p:sp>
      <p:sp>
        <p:nvSpPr>
          <p:cNvPr id="10"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2460417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ip background, grey background">
    <p:spTree>
      <p:nvGrpSpPr>
        <p:cNvPr id="1" name=""/>
        <p:cNvGrpSpPr/>
        <p:nvPr/>
      </p:nvGrpSpPr>
      <p:grpSpPr>
        <a:xfrm>
          <a:off x="0" y="0"/>
          <a:ext cx="0" cy="0"/>
          <a:chOff x="0" y="0"/>
          <a:chExt cx="0" cy="0"/>
        </a:xfrm>
      </p:grpSpPr>
      <p:sp>
        <p:nvSpPr>
          <p:cNvPr id="3" name="Rectangle 2" descr="Background colour" title="Background colour"/>
          <p:cNvSpPr/>
          <p:nvPr userDrawn="1"/>
        </p:nvSpPr>
        <p:spPr>
          <a:xfrm>
            <a:off x="0" y="0"/>
            <a:ext cx="12192000" cy="6858000"/>
          </a:xfrm>
          <a:prstGeom prst="rect">
            <a:avLst/>
          </a:prstGeom>
          <a:solidFill>
            <a:srgbClr val="5C5B5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156700" y="1757366"/>
            <a:ext cx="3724272" cy="3724272"/>
          </a:xfrm>
          <a:prstGeom prst="rect">
            <a:avLst/>
          </a:prstGeom>
        </p:spPr>
      </p:pic>
      <p:cxnSp>
        <p:nvCxnSpPr>
          <p:cNvPr id="5" name="Straight Connector 4" descr="Line" title="Line"/>
          <p:cNvCxnSpPr/>
          <p:nvPr userDrawn="1"/>
        </p:nvCxnSpPr>
        <p:spPr>
          <a:xfrm>
            <a:off x="587375" y="6129338"/>
            <a:ext cx="11017250" cy="0"/>
          </a:xfrm>
          <a:prstGeom prst="line">
            <a:avLst/>
          </a:prstGeom>
          <a:ln w="38100">
            <a:solidFill>
              <a:srgbClr val="33B0A6"/>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5484019" y="590069"/>
            <a:ext cx="4897440" cy="4897440"/>
          </a:xfrm>
          <a:prstGeom prst="rect">
            <a:avLst/>
          </a:prstGeom>
        </p:spPr>
      </p:pic>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23964" y="-2445230"/>
            <a:ext cx="7932739" cy="7932739"/>
          </a:xfrm>
          <a:prstGeom prst="rect">
            <a:avLst/>
          </a:prstGeom>
        </p:spPr>
      </p:pic>
      <p:pic>
        <p:nvPicPr>
          <p:cNvPr id="8" name="Picture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156700" y="584199"/>
            <a:ext cx="2454589" cy="2454589"/>
          </a:xfrm>
          <a:prstGeom prst="rect">
            <a:avLst/>
          </a:prstGeom>
        </p:spPr>
      </p:pic>
      <p:sp>
        <p:nvSpPr>
          <p:cNvPr id="9" name="Title 1"/>
          <p:cNvSpPr>
            <a:spLocks noGrp="1"/>
          </p:cNvSpPr>
          <p:nvPr>
            <p:ph type="title"/>
          </p:nvPr>
        </p:nvSpPr>
        <p:spPr>
          <a:xfrm>
            <a:off x="586800" y="583200"/>
            <a:ext cx="5495023" cy="1116000"/>
          </a:xfrm>
        </p:spPr>
        <p:txBody>
          <a:bodyPr>
            <a:normAutofit/>
          </a:bodyPr>
          <a:lstStyle>
            <a:lvl1pPr>
              <a:defRPr sz="3600">
                <a:solidFill>
                  <a:schemeClr val="bg1"/>
                </a:solidFill>
              </a:defRPr>
            </a:lvl1pPr>
          </a:lstStyle>
          <a:p>
            <a:r>
              <a:rPr lang="en-US" dirty="0"/>
              <a:t>Click to edit Master title style</a:t>
            </a:r>
          </a:p>
        </p:txBody>
      </p:sp>
      <p:sp>
        <p:nvSpPr>
          <p:cNvPr id="10"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5532755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arge image">
    <p:spTree>
      <p:nvGrpSpPr>
        <p:cNvPr id="1" name=""/>
        <p:cNvGrpSpPr/>
        <p:nvPr/>
      </p:nvGrpSpPr>
      <p:grpSpPr>
        <a:xfrm>
          <a:off x="0" y="0"/>
          <a:ext cx="0" cy="0"/>
          <a:chOff x="0" y="0"/>
          <a:chExt cx="0" cy="0"/>
        </a:xfrm>
      </p:grpSpPr>
      <p:sp>
        <p:nvSpPr>
          <p:cNvPr id="3" name="Picture Placeholder 3"/>
          <p:cNvSpPr>
            <a:spLocks noGrp="1"/>
          </p:cNvSpPr>
          <p:nvPr>
            <p:ph type="pic" sz="quarter" idx="10"/>
          </p:nvPr>
        </p:nvSpPr>
        <p:spPr>
          <a:xfrm>
            <a:off x="5484624" y="0"/>
            <a:ext cx="6707375" cy="6858000"/>
          </a:xfrm>
          <a:noFill/>
        </p:spPr>
        <p:txBody>
          <a:bodyPr/>
          <a:lstStyle/>
          <a:p>
            <a:endParaRPr lang="en-US"/>
          </a:p>
        </p:txBody>
      </p:sp>
      <p:sp>
        <p:nvSpPr>
          <p:cNvPr id="4" name="Title 1"/>
          <p:cNvSpPr>
            <a:spLocks noGrp="1"/>
          </p:cNvSpPr>
          <p:nvPr>
            <p:ph type="title"/>
          </p:nvPr>
        </p:nvSpPr>
        <p:spPr>
          <a:xfrm>
            <a:off x="586800" y="583200"/>
            <a:ext cx="4320000" cy="1116000"/>
          </a:xfrm>
        </p:spPr>
        <p:txBody>
          <a:bodyPr>
            <a:normAutofit/>
          </a:bodyPr>
          <a:lstStyle>
            <a:lvl1pPr>
              <a:defRPr sz="3600">
                <a:solidFill>
                  <a:srgbClr val="5C5B5A"/>
                </a:solidFill>
              </a:defRPr>
            </a:lvl1pPr>
          </a:lstStyle>
          <a:p>
            <a:r>
              <a:rPr lang="en-US" dirty="0"/>
              <a:t>Click to edit Master title style</a:t>
            </a:r>
          </a:p>
        </p:txBody>
      </p:sp>
      <p:sp>
        <p:nvSpPr>
          <p:cNvPr id="6"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rgbClr val="5C5B5A"/>
                </a:solidFill>
              </a:defRPr>
            </a:lvl1pPr>
          </a:lstStyle>
          <a:p>
            <a:pPr lvl="0"/>
            <a:r>
              <a:rPr lang="en-US" dirty="0"/>
              <a:t>Click to edit Master text styles</a:t>
            </a:r>
          </a:p>
        </p:txBody>
      </p:sp>
      <p:cxnSp>
        <p:nvCxnSpPr>
          <p:cNvPr id="5" name="Straight Connector 4" descr="Line" title="Line"/>
          <p:cNvCxnSpPr/>
          <p:nvPr userDrawn="1"/>
        </p:nvCxnSpPr>
        <p:spPr>
          <a:xfrm>
            <a:off x="587375" y="6129338"/>
            <a:ext cx="11017250" cy="0"/>
          </a:xfrm>
          <a:prstGeom prst="line">
            <a:avLst/>
          </a:prstGeom>
          <a:ln w="38100">
            <a:solidFill>
              <a:srgbClr val="00969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41650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Pip pattern on whit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stretch>
            <a:fillRect/>
          </a:stretch>
        </p:blipFill>
        <p:spPr>
          <a:xfrm>
            <a:off x="587375" y="2136267"/>
            <a:ext cx="11024774" cy="4137533"/>
          </a:xfrm>
          <a:prstGeom prst="rect">
            <a:avLst/>
          </a:prstGeom>
        </p:spPr>
      </p:pic>
      <p:sp>
        <p:nvSpPr>
          <p:cNvPr id="5" name="Title 1"/>
          <p:cNvSpPr>
            <a:spLocks noGrp="1"/>
          </p:cNvSpPr>
          <p:nvPr>
            <p:ph type="title"/>
          </p:nvPr>
        </p:nvSpPr>
        <p:spPr>
          <a:xfrm>
            <a:off x="586800" y="583200"/>
            <a:ext cx="10515600" cy="586800"/>
          </a:xfrm>
          <a:prstGeom prst="rect">
            <a:avLst/>
          </a:prstGeom>
        </p:spPr>
        <p:txBody>
          <a:bodyPr>
            <a:normAutofit/>
          </a:bodyPr>
          <a:lstStyle>
            <a:lvl1pPr>
              <a:defRPr sz="3600"/>
            </a:lvl1pPr>
          </a:lstStyle>
          <a:p>
            <a:r>
              <a:rPr lang="en-US" dirty="0"/>
              <a:t>Click to edit Master title style</a:t>
            </a:r>
          </a:p>
        </p:txBody>
      </p:sp>
    </p:spTree>
    <p:extLst>
      <p:ext uri="{BB962C8B-B14F-4D97-AF65-F5344CB8AC3E}">
        <p14:creationId xmlns:p14="http://schemas.microsoft.com/office/powerpoint/2010/main" val="13874272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6800" y="583200"/>
            <a:ext cx="11017824" cy="926623"/>
          </a:xfrm>
          <a:prstGeom prst="rect">
            <a:avLst/>
          </a:prstGeom>
        </p:spPr>
        <p:txBody>
          <a:bodyPr lIns="0" tIns="0" rIns="0" bIns="0"/>
          <a:lstStyle>
            <a:lvl1pPr>
              <a:defRPr>
                <a:solidFill>
                  <a:srgbClr val="5C5B5A"/>
                </a:solidFill>
              </a:defRPr>
            </a:lvl1pPr>
          </a:lstStyle>
          <a:p>
            <a:r>
              <a:rPr lang="en-US" dirty="0"/>
              <a:t>Click to edit Master title style</a:t>
            </a:r>
          </a:p>
        </p:txBody>
      </p:sp>
      <p:sp>
        <p:nvSpPr>
          <p:cNvPr id="3" name="Content Placeholder 2"/>
          <p:cNvSpPr>
            <a:spLocks noGrp="1"/>
          </p:cNvSpPr>
          <p:nvPr>
            <p:ph idx="1"/>
          </p:nvPr>
        </p:nvSpPr>
        <p:spPr>
          <a:xfrm>
            <a:off x="586799" y="1807200"/>
            <a:ext cx="11017825" cy="4351338"/>
          </a:xfrm>
          <a:prstGeom prst="rect">
            <a:avLst/>
          </a:prstGeom>
        </p:spPr>
        <p:txBody>
          <a:bodyPr bIns="0"/>
          <a:lstStyle>
            <a:lvl1pPr>
              <a:defRPr>
                <a:solidFill>
                  <a:srgbClr val="5C5B5A"/>
                </a:solidFill>
              </a:defRPr>
            </a:lvl1pPr>
            <a:lvl2pPr>
              <a:defRPr>
                <a:solidFill>
                  <a:srgbClr val="5C5B5A"/>
                </a:solidFill>
              </a:defRPr>
            </a:lvl2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9" name="Straight Connector 8" descr="Line" title="Line"/>
          <p:cNvCxnSpPr/>
          <p:nvPr userDrawn="1"/>
        </p:nvCxnSpPr>
        <p:spPr>
          <a:xfrm>
            <a:off x="587375" y="6129338"/>
            <a:ext cx="11017250" cy="0"/>
          </a:xfrm>
          <a:prstGeom prst="line">
            <a:avLst/>
          </a:prstGeom>
          <a:ln w="38100">
            <a:solidFill>
              <a:srgbClr val="009690"/>
            </a:solidFill>
          </a:ln>
        </p:spPr>
        <p:style>
          <a:lnRef idx="1">
            <a:schemeClr val="accent1"/>
          </a:lnRef>
          <a:fillRef idx="0">
            <a:schemeClr val="accent1"/>
          </a:fillRef>
          <a:effectRef idx="0">
            <a:schemeClr val="accent1"/>
          </a:effectRef>
          <a:fontRef idx="minor">
            <a:schemeClr val="tx1"/>
          </a:fontRef>
        </p:style>
      </p:cxnSp>
      <p:sp>
        <p:nvSpPr>
          <p:cNvPr id="6" name="Text Placeholder 5"/>
          <p:cNvSpPr>
            <a:spLocks noGrp="1"/>
          </p:cNvSpPr>
          <p:nvPr>
            <p:ph type="body" sz="quarter" idx="11"/>
          </p:nvPr>
        </p:nvSpPr>
        <p:spPr>
          <a:xfrm>
            <a:off x="586799" y="6274800"/>
            <a:ext cx="11017826" cy="382588"/>
          </a:xfrm>
        </p:spPr>
        <p:txBody>
          <a:bodyPr>
            <a:normAutofit/>
          </a:bodyPr>
          <a:lstStyle>
            <a:lvl1pPr marL="0" indent="0">
              <a:buNone/>
              <a:defRPr sz="1600"/>
            </a:lvl1pPr>
          </a:lstStyle>
          <a:p>
            <a:pPr lvl="0"/>
            <a:r>
              <a:rPr lang="en-US" dirty="0"/>
              <a:t>Click to edit Master text styles</a:t>
            </a:r>
          </a:p>
        </p:txBody>
      </p:sp>
    </p:spTree>
    <p:extLst>
      <p:ext uri="{BB962C8B-B14F-4D97-AF65-F5344CB8AC3E}">
        <p14:creationId xmlns:p14="http://schemas.microsoft.com/office/powerpoint/2010/main" val="1336139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86800" y="1710000"/>
            <a:ext cx="10515600" cy="2852737"/>
          </a:xfrm>
          <a:prstGeom prst="rect">
            <a:avLst/>
          </a:prstGeom>
        </p:spPr>
        <p:txBody>
          <a:bodyPr anchor="t" anchorCtr="0"/>
          <a:lstStyle>
            <a:lvl1pPr>
              <a:defRPr sz="6000"/>
            </a:lvl1pPr>
          </a:lstStyle>
          <a:p>
            <a:r>
              <a:rPr lang="en-US" dirty="0"/>
              <a:t>Click to edit Master title style</a:t>
            </a:r>
          </a:p>
        </p:txBody>
      </p:sp>
      <p:cxnSp>
        <p:nvCxnSpPr>
          <p:cNvPr id="9" name="Straight Connector 8" descr="Line" title="Line"/>
          <p:cNvCxnSpPr/>
          <p:nvPr userDrawn="1"/>
        </p:nvCxnSpPr>
        <p:spPr>
          <a:xfrm>
            <a:off x="587375" y="6129338"/>
            <a:ext cx="11017250" cy="0"/>
          </a:xfrm>
          <a:prstGeom prst="line">
            <a:avLst/>
          </a:prstGeom>
          <a:ln w="38100">
            <a:solidFill>
              <a:srgbClr val="009690"/>
            </a:solidFill>
          </a:ln>
        </p:spPr>
        <p:style>
          <a:lnRef idx="1">
            <a:schemeClr val="accent1"/>
          </a:lnRef>
          <a:fillRef idx="0">
            <a:schemeClr val="accent1"/>
          </a:fillRef>
          <a:effectRef idx="0">
            <a:schemeClr val="accent1"/>
          </a:effectRef>
          <a:fontRef idx="minor">
            <a:schemeClr val="tx1"/>
          </a:fontRef>
        </p:style>
      </p:cxnSp>
      <p:sp>
        <p:nvSpPr>
          <p:cNvPr id="5" name="Text Placeholder 5"/>
          <p:cNvSpPr>
            <a:spLocks noGrp="1"/>
          </p:cNvSpPr>
          <p:nvPr>
            <p:ph type="body" sz="quarter" idx="11"/>
          </p:nvPr>
        </p:nvSpPr>
        <p:spPr>
          <a:xfrm>
            <a:off x="586799" y="6274800"/>
            <a:ext cx="11017826" cy="382588"/>
          </a:xfrm>
        </p:spPr>
        <p:txBody>
          <a:bodyPr>
            <a:normAutofit/>
          </a:bodyPr>
          <a:lstStyle>
            <a:lvl1pPr marL="0" indent="0">
              <a:buNone/>
              <a:defRPr sz="1600"/>
            </a:lvl1pPr>
          </a:lstStyle>
          <a:p>
            <a:pPr lvl="0"/>
            <a:r>
              <a:rPr lang="en-US" dirty="0"/>
              <a:t>Click to edit Master text styles</a:t>
            </a:r>
          </a:p>
        </p:txBody>
      </p:sp>
    </p:spTree>
    <p:extLst>
      <p:ext uri="{BB962C8B-B14F-4D97-AF65-F5344CB8AC3E}">
        <p14:creationId xmlns:p14="http://schemas.microsoft.com/office/powerpoint/2010/main" val="257457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6800" y="583200"/>
            <a:ext cx="10515600" cy="1325563"/>
          </a:xfrm>
          <a:prstGeom prst="rect">
            <a:avLst/>
          </a:prstGeom>
        </p:spPr>
        <p:txBody>
          <a:bodyPr/>
          <a:lstStyle/>
          <a:p>
            <a:r>
              <a:rPr lang="en-US" dirty="0"/>
              <a:t>Click to edit Master title style</a:t>
            </a:r>
          </a:p>
        </p:txBody>
      </p:sp>
      <p:sp>
        <p:nvSpPr>
          <p:cNvPr id="3" name="Content Placeholder 2"/>
          <p:cNvSpPr>
            <a:spLocks noGrp="1"/>
          </p:cNvSpPr>
          <p:nvPr>
            <p:ph sz="half" idx="1"/>
          </p:nvPr>
        </p:nvSpPr>
        <p:spPr>
          <a:xfrm>
            <a:off x="586800" y="1807200"/>
            <a:ext cx="5292000" cy="3671999"/>
          </a:xfrm>
          <a:prstGeom prst="rect">
            <a:avLst/>
          </a:prstGeom>
        </p:spPr>
        <p:txBody>
          <a:bodyPr bIns="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310800" y="1807200"/>
            <a:ext cx="5292000" cy="3671999"/>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descr="Line" title="Line"/>
          <p:cNvCxnSpPr/>
          <p:nvPr userDrawn="1"/>
        </p:nvCxnSpPr>
        <p:spPr>
          <a:xfrm>
            <a:off x="587375" y="6129338"/>
            <a:ext cx="11017250" cy="0"/>
          </a:xfrm>
          <a:prstGeom prst="line">
            <a:avLst/>
          </a:prstGeom>
          <a:ln w="38100">
            <a:solidFill>
              <a:srgbClr val="009690"/>
            </a:solidFill>
          </a:ln>
        </p:spPr>
        <p:style>
          <a:lnRef idx="1">
            <a:schemeClr val="accent1"/>
          </a:lnRef>
          <a:fillRef idx="0">
            <a:schemeClr val="accent1"/>
          </a:fillRef>
          <a:effectRef idx="0">
            <a:schemeClr val="accent1"/>
          </a:effectRef>
          <a:fontRef idx="minor">
            <a:schemeClr val="tx1"/>
          </a:fontRef>
        </p:style>
      </p:cxnSp>
      <p:sp>
        <p:nvSpPr>
          <p:cNvPr id="7" name="Text Placeholder 5"/>
          <p:cNvSpPr>
            <a:spLocks noGrp="1"/>
          </p:cNvSpPr>
          <p:nvPr>
            <p:ph type="body" sz="quarter" idx="11"/>
          </p:nvPr>
        </p:nvSpPr>
        <p:spPr>
          <a:xfrm>
            <a:off x="586799" y="6274800"/>
            <a:ext cx="11017826" cy="382588"/>
          </a:xfrm>
        </p:spPr>
        <p:txBody>
          <a:bodyPr>
            <a:normAutofit/>
          </a:bodyPr>
          <a:lstStyle>
            <a:lvl1pPr marL="0" indent="0">
              <a:buNone/>
              <a:defRPr sz="1600"/>
            </a:lvl1pPr>
          </a:lstStyle>
          <a:p>
            <a:pPr lvl="0"/>
            <a:r>
              <a:rPr lang="en-US" dirty="0"/>
              <a:t>Click to edit Master text styles</a:t>
            </a:r>
          </a:p>
        </p:txBody>
      </p:sp>
    </p:spTree>
    <p:extLst>
      <p:ext uri="{BB962C8B-B14F-4D97-AF65-F5344CB8AC3E}">
        <p14:creationId xmlns:p14="http://schemas.microsoft.com/office/powerpoint/2010/main" val="20633476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86800" y="586800"/>
            <a:ext cx="10515600" cy="1325563"/>
          </a:xfrm>
          <a:prstGeom prst="rect">
            <a:avLst/>
          </a:prstGeom>
        </p:spPr>
        <p:txBody>
          <a:bodyPr/>
          <a:lstStyle/>
          <a:p>
            <a:r>
              <a:rPr lang="en-US" dirty="0"/>
              <a:t>Click to edit Master title style</a:t>
            </a:r>
          </a:p>
        </p:txBody>
      </p:sp>
      <p:sp>
        <p:nvSpPr>
          <p:cNvPr id="3" name="Text Placeholder 2"/>
          <p:cNvSpPr>
            <a:spLocks noGrp="1"/>
          </p:cNvSpPr>
          <p:nvPr>
            <p:ph type="body" idx="1"/>
          </p:nvPr>
        </p:nvSpPr>
        <p:spPr>
          <a:xfrm>
            <a:off x="586799" y="1807200"/>
            <a:ext cx="5292000" cy="823912"/>
          </a:xfrm>
          <a:prstGeom prst="rect">
            <a:avLst/>
          </a:prstGeo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586799" y="2520000"/>
            <a:ext cx="5292000" cy="29628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310800" y="1807200"/>
            <a:ext cx="5292000" cy="823912"/>
          </a:xfrm>
          <a:prstGeom prst="rect">
            <a:avLst/>
          </a:prstGeom>
        </p:spPr>
        <p:txBody>
          <a:bodyPr anchor="t" anchorCtr="0"/>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310800" y="2520000"/>
            <a:ext cx="5292000" cy="29628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10" name="Straight Connector 9" descr="Line" title="Line"/>
          <p:cNvCxnSpPr/>
          <p:nvPr userDrawn="1"/>
        </p:nvCxnSpPr>
        <p:spPr>
          <a:xfrm>
            <a:off x="587375" y="6129338"/>
            <a:ext cx="11017250" cy="0"/>
          </a:xfrm>
          <a:prstGeom prst="line">
            <a:avLst/>
          </a:prstGeom>
          <a:ln w="38100">
            <a:solidFill>
              <a:srgbClr val="009690"/>
            </a:solidFill>
          </a:ln>
        </p:spPr>
        <p:style>
          <a:lnRef idx="1">
            <a:schemeClr val="accent1"/>
          </a:lnRef>
          <a:fillRef idx="0">
            <a:schemeClr val="accent1"/>
          </a:fillRef>
          <a:effectRef idx="0">
            <a:schemeClr val="accent1"/>
          </a:effectRef>
          <a:fontRef idx="minor">
            <a:schemeClr val="tx1"/>
          </a:fontRef>
        </p:style>
      </p:cxnSp>
      <p:sp>
        <p:nvSpPr>
          <p:cNvPr id="9" name="Text Placeholder 5"/>
          <p:cNvSpPr>
            <a:spLocks noGrp="1"/>
          </p:cNvSpPr>
          <p:nvPr>
            <p:ph type="body" sz="quarter" idx="11"/>
          </p:nvPr>
        </p:nvSpPr>
        <p:spPr>
          <a:xfrm>
            <a:off x="586799" y="6274800"/>
            <a:ext cx="11017826" cy="382588"/>
          </a:xfrm>
        </p:spPr>
        <p:txBody>
          <a:bodyPr>
            <a:normAutofit/>
          </a:bodyPr>
          <a:lstStyle>
            <a:lvl1pPr marL="0" indent="0">
              <a:buNone/>
              <a:defRPr sz="1600"/>
            </a:lvl1pPr>
          </a:lstStyle>
          <a:p>
            <a:pPr lvl="0"/>
            <a:r>
              <a:rPr lang="en-US" dirty="0"/>
              <a:t>Click to edit Master text styles</a:t>
            </a:r>
          </a:p>
        </p:txBody>
      </p:sp>
    </p:spTree>
    <p:extLst>
      <p:ext uri="{BB962C8B-B14F-4D97-AF65-F5344CB8AC3E}">
        <p14:creationId xmlns:p14="http://schemas.microsoft.com/office/powerpoint/2010/main" val="11179377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586800" y="583200"/>
            <a:ext cx="10515600" cy="586800"/>
          </a:xfrm>
          <a:prstGeom prst="rect">
            <a:avLst/>
          </a:prstGeom>
        </p:spPr>
        <p:txBody>
          <a:bodyPr/>
          <a:lstStyle/>
          <a:p>
            <a:r>
              <a:rPr lang="en-US" dirty="0"/>
              <a:t>Click to edit Master title style</a:t>
            </a:r>
          </a:p>
        </p:txBody>
      </p:sp>
      <p:cxnSp>
        <p:nvCxnSpPr>
          <p:cNvPr id="6" name="Straight Connector 5" descr="Line" title="Line"/>
          <p:cNvCxnSpPr/>
          <p:nvPr userDrawn="1"/>
        </p:nvCxnSpPr>
        <p:spPr>
          <a:xfrm>
            <a:off x="587375" y="6129338"/>
            <a:ext cx="11017250" cy="0"/>
          </a:xfrm>
          <a:prstGeom prst="line">
            <a:avLst/>
          </a:prstGeom>
          <a:ln w="38100">
            <a:solidFill>
              <a:srgbClr val="009690"/>
            </a:solidFill>
          </a:ln>
        </p:spPr>
        <p:style>
          <a:lnRef idx="1">
            <a:schemeClr val="accent1"/>
          </a:lnRef>
          <a:fillRef idx="0">
            <a:schemeClr val="accent1"/>
          </a:fillRef>
          <a:effectRef idx="0">
            <a:schemeClr val="accent1"/>
          </a:effectRef>
          <a:fontRef idx="minor">
            <a:schemeClr val="tx1"/>
          </a:fontRef>
        </p:style>
      </p:cxnSp>
      <p:sp>
        <p:nvSpPr>
          <p:cNvPr id="5" name="Text Placeholder 5"/>
          <p:cNvSpPr>
            <a:spLocks noGrp="1"/>
          </p:cNvSpPr>
          <p:nvPr>
            <p:ph type="body" sz="quarter" idx="11"/>
          </p:nvPr>
        </p:nvSpPr>
        <p:spPr>
          <a:xfrm>
            <a:off x="586799" y="6274800"/>
            <a:ext cx="11017826" cy="382588"/>
          </a:xfrm>
        </p:spPr>
        <p:txBody>
          <a:bodyPr>
            <a:normAutofit/>
          </a:bodyPr>
          <a:lstStyle>
            <a:lvl1pPr marL="0" indent="0">
              <a:buNone/>
              <a:defRPr sz="1600"/>
            </a:lvl1pPr>
          </a:lstStyle>
          <a:p>
            <a:pPr lvl="0"/>
            <a:r>
              <a:rPr lang="en-US" dirty="0"/>
              <a:t>Click to edit Master text styles</a:t>
            </a:r>
          </a:p>
        </p:txBody>
      </p:sp>
    </p:spTree>
    <p:extLst>
      <p:ext uri="{BB962C8B-B14F-4D97-AF65-F5344CB8AC3E}">
        <p14:creationId xmlns:p14="http://schemas.microsoft.com/office/powerpoint/2010/main" val="845487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011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arge type, grey background">
    <p:spTree>
      <p:nvGrpSpPr>
        <p:cNvPr id="1" name=""/>
        <p:cNvGrpSpPr/>
        <p:nvPr/>
      </p:nvGrpSpPr>
      <p:grpSpPr>
        <a:xfrm>
          <a:off x="0" y="0"/>
          <a:ext cx="0" cy="0"/>
          <a:chOff x="0" y="0"/>
          <a:chExt cx="0" cy="0"/>
        </a:xfrm>
      </p:grpSpPr>
      <p:sp>
        <p:nvSpPr>
          <p:cNvPr id="5" name="Rectangle 4" descr="Background colour" title="artefacts"/>
          <p:cNvSpPr/>
          <p:nvPr userDrawn="1"/>
        </p:nvSpPr>
        <p:spPr>
          <a:xfrm>
            <a:off x="0" y="0"/>
            <a:ext cx="12192000" cy="6858000"/>
          </a:xfrm>
          <a:prstGeom prst="rect">
            <a:avLst/>
          </a:prstGeom>
          <a:solidFill>
            <a:srgbClr val="5C5B5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1"/>
          <p:cNvSpPr>
            <a:spLocks noGrp="1"/>
          </p:cNvSpPr>
          <p:nvPr>
            <p:ph type="title"/>
          </p:nvPr>
        </p:nvSpPr>
        <p:spPr>
          <a:xfrm>
            <a:off x="586800" y="583200"/>
            <a:ext cx="10515600" cy="1116000"/>
          </a:xfrm>
        </p:spPr>
        <p:txBody>
          <a:bodyPr>
            <a:normAutofit/>
          </a:bodyPr>
          <a:lstStyle>
            <a:lvl1pPr>
              <a:defRPr sz="3600">
                <a:solidFill>
                  <a:schemeClr val="bg1"/>
                </a:solidFill>
              </a:defRPr>
            </a:lvl1pPr>
          </a:lstStyle>
          <a:p>
            <a:r>
              <a:rPr lang="en-US" dirty="0"/>
              <a:t>Click to edit Master title style</a:t>
            </a:r>
          </a:p>
        </p:txBody>
      </p:sp>
      <p:cxnSp>
        <p:nvCxnSpPr>
          <p:cNvPr id="3" name="Straight Connector 2" descr="Line" title="Line"/>
          <p:cNvCxnSpPr/>
          <p:nvPr userDrawn="1"/>
        </p:nvCxnSpPr>
        <p:spPr>
          <a:xfrm>
            <a:off x="587375" y="6129338"/>
            <a:ext cx="11017250" cy="0"/>
          </a:xfrm>
          <a:prstGeom prst="line">
            <a:avLst/>
          </a:prstGeom>
          <a:ln w="38100">
            <a:solidFill>
              <a:srgbClr val="009690"/>
            </a:solidFill>
          </a:ln>
        </p:spPr>
        <p:style>
          <a:lnRef idx="1">
            <a:schemeClr val="accent1"/>
          </a:lnRef>
          <a:fillRef idx="0">
            <a:schemeClr val="accent1"/>
          </a:fillRef>
          <a:effectRef idx="0">
            <a:schemeClr val="accent1"/>
          </a:effectRef>
          <a:fontRef idx="minor">
            <a:schemeClr val="tx1"/>
          </a:fontRef>
        </p:style>
      </p:cxnSp>
      <p:sp>
        <p:nvSpPr>
          <p:cNvPr id="9"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76582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Large type, turquoise background">
    <p:spTree>
      <p:nvGrpSpPr>
        <p:cNvPr id="1" name=""/>
        <p:cNvGrpSpPr/>
        <p:nvPr/>
      </p:nvGrpSpPr>
      <p:grpSpPr>
        <a:xfrm>
          <a:off x="0" y="0"/>
          <a:ext cx="0" cy="0"/>
          <a:chOff x="0" y="0"/>
          <a:chExt cx="0" cy="0"/>
        </a:xfrm>
      </p:grpSpPr>
      <p:sp>
        <p:nvSpPr>
          <p:cNvPr id="3" name="Rectangle 2" descr="Background colour" title="artefacts"/>
          <p:cNvSpPr/>
          <p:nvPr userDrawn="1"/>
        </p:nvSpPr>
        <p:spPr>
          <a:xfrm>
            <a:off x="0" y="0"/>
            <a:ext cx="12192000" cy="6858000"/>
          </a:xfrm>
          <a:prstGeom prst="rect">
            <a:avLst/>
          </a:prstGeom>
          <a:solidFill>
            <a:srgbClr val="00969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327B0F"/>
              </a:solidFill>
            </a:endParaRPr>
          </a:p>
        </p:txBody>
      </p:sp>
      <p:sp>
        <p:nvSpPr>
          <p:cNvPr id="4" name="Title 1"/>
          <p:cNvSpPr>
            <a:spLocks noGrp="1"/>
          </p:cNvSpPr>
          <p:nvPr>
            <p:ph type="title"/>
          </p:nvPr>
        </p:nvSpPr>
        <p:spPr>
          <a:xfrm>
            <a:off x="586800" y="583200"/>
            <a:ext cx="10515600" cy="1116000"/>
          </a:xfrm>
        </p:spPr>
        <p:txBody>
          <a:bodyPr>
            <a:normAutofit/>
          </a:bodyPr>
          <a:lstStyle>
            <a:lvl1pPr>
              <a:defRPr sz="3600">
                <a:solidFill>
                  <a:schemeClr val="bg1"/>
                </a:solidFill>
              </a:defRPr>
            </a:lvl1pPr>
          </a:lstStyle>
          <a:p>
            <a:r>
              <a:rPr lang="en-US" dirty="0"/>
              <a:t>Click to edit Master title style</a:t>
            </a:r>
          </a:p>
        </p:txBody>
      </p:sp>
      <p:cxnSp>
        <p:nvCxnSpPr>
          <p:cNvPr id="5" name="Straight Connector 4" descr="Line" title="Line"/>
          <p:cNvCxnSpPr/>
          <p:nvPr userDrawn="1"/>
        </p:nvCxnSpPr>
        <p:spPr>
          <a:xfrm>
            <a:off x="587375" y="6129338"/>
            <a:ext cx="1101725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6" name="Text Placeholder 5"/>
          <p:cNvSpPr>
            <a:spLocks noGrp="1"/>
          </p:cNvSpPr>
          <p:nvPr>
            <p:ph type="body" sz="quarter" idx="11"/>
          </p:nvPr>
        </p:nvSpPr>
        <p:spPr>
          <a:xfrm>
            <a:off x="586799" y="6274800"/>
            <a:ext cx="11017826" cy="382588"/>
          </a:xfrm>
        </p:spPr>
        <p:txBody>
          <a:bodyPr>
            <a:normAutofit/>
          </a:bodyPr>
          <a:lstStyle>
            <a:lvl1pPr marL="0" indent="0">
              <a:buNone/>
              <a:defRPr sz="1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07997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Title Placeholder 1"/>
          <p:cNvSpPr>
            <a:spLocks noGrp="1"/>
          </p:cNvSpPr>
          <p:nvPr>
            <p:ph type="title"/>
          </p:nvPr>
        </p:nvSpPr>
        <p:spPr>
          <a:xfrm>
            <a:off x="586800" y="583201"/>
            <a:ext cx="10515600" cy="1116000"/>
          </a:xfrm>
          <a:prstGeom prst="rect">
            <a:avLst/>
          </a:prstGeom>
        </p:spPr>
        <p:txBody>
          <a:bodyPr vert="horz" lIns="0" tIns="0" rIns="0" bIns="0" rtlCol="0" anchor="t" anchorCtr="0">
            <a:normAutofit/>
          </a:bodyPr>
          <a:lstStyle/>
          <a:p>
            <a:r>
              <a:rPr lang="en-US" dirty="0"/>
              <a:t>Click to edit Master title style</a:t>
            </a:r>
          </a:p>
        </p:txBody>
      </p:sp>
      <p:sp>
        <p:nvSpPr>
          <p:cNvPr id="18" name="Text Placeholder 2"/>
          <p:cNvSpPr>
            <a:spLocks noGrp="1"/>
          </p:cNvSpPr>
          <p:nvPr>
            <p:ph type="body" idx="1"/>
          </p:nvPr>
        </p:nvSpPr>
        <p:spPr>
          <a:xfrm>
            <a:off x="586800" y="1699200"/>
            <a:ext cx="10515600" cy="4351338"/>
          </a:xfrm>
          <a:prstGeom prst="rect">
            <a:avLst/>
          </a:prstGeom>
        </p:spPr>
        <p:txBody>
          <a:bodyPr vert="horz" lIns="0" tIns="0" rIns="0" bIns="4680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802269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0" r:id="rId13"/>
    <p:sldLayoutId id="2147483663" r:id="rId14"/>
    <p:sldLayoutId id="2147483664" r:id="rId15"/>
    <p:sldLayoutId id="2147483665" r:id="rId16"/>
    <p:sldLayoutId id="2147483666" r:id="rId17"/>
  </p:sldLayoutIdLst>
  <p:txStyles>
    <p:titleStyle>
      <a:lvl1pPr algn="l" defTabSz="914400" rtl="0" eaLnBrk="1" latinLnBrk="0" hangingPunct="1">
        <a:lnSpc>
          <a:spcPct val="90000"/>
        </a:lnSpc>
        <a:spcBef>
          <a:spcPct val="0"/>
        </a:spcBef>
        <a:buNone/>
        <a:defRPr sz="4400" kern="1200">
          <a:solidFill>
            <a:srgbClr val="5C5B5A"/>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3600" kern="1200">
          <a:solidFill>
            <a:srgbClr val="5C5B5A"/>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rgbClr val="5C5B5A"/>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hyperlink" Target="https://gamblingguidelines.ca/resource/developing-lower-risk-gambling-guidelines-report/"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descr="Background colour" title="artefacts"/>
          <p:cNvSpPr/>
          <p:nvPr/>
        </p:nvSpPr>
        <p:spPr>
          <a:xfrm>
            <a:off x="0" y="0"/>
            <a:ext cx="12192000" cy="6858000"/>
          </a:xfrm>
          <a:prstGeom prst="rect">
            <a:avLst/>
          </a:prstGeom>
          <a:solidFill>
            <a:srgbClr val="5C5B5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p:cNvSpPr txBox="1">
            <a:spLocks noGrp="1"/>
          </p:cNvSpPr>
          <p:nvPr>
            <p:ph type="title" idx="4294967295"/>
          </p:nvPr>
        </p:nvSpPr>
        <p:spPr>
          <a:xfrm>
            <a:off x="587375" y="1654074"/>
            <a:ext cx="9793288" cy="1661993"/>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5400" b="0" i="0" u="none" strike="noStrike" kern="1200" cap="none" spc="0" normalizeH="0" baseline="0" noProof="0" dirty="0">
                <a:ln>
                  <a:noFill/>
                </a:ln>
                <a:solidFill>
                  <a:schemeClr val="bg1"/>
                </a:solidFill>
                <a:effectLst/>
                <a:uLnTx/>
                <a:uFillTx/>
                <a:latin typeface="Arial" charset="0"/>
                <a:ea typeface="Arial" charset="0"/>
                <a:cs typeface="Arial" charset="0"/>
              </a:rPr>
              <a:t>Gambling behaviour in Greater Manchester: An overview</a:t>
            </a:r>
          </a:p>
        </p:txBody>
      </p:sp>
      <p:pic>
        <p:nvPicPr>
          <p:cNvPr id="6" name="Picture 5" descr="Greater Manchester – Going Things Differently" title="Logo"/>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062976" y="487951"/>
            <a:ext cx="2669913" cy="962326"/>
          </a:xfrm>
          <a:prstGeom prst="rect">
            <a:avLst/>
          </a:prstGeom>
        </p:spPr>
      </p:pic>
      <p:pic>
        <p:nvPicPr>
          <p:cNvPr id="8" name="Picture 7" descr="Decorative pattern" title="Decorative patter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7375" y="3513007"/>
            <a:ext cx="11017250" cy="2760793"/>
          </a:xfrm>
          <a:prstGeom prst="rect">
            <a:avLst/>
          </a:prstGeom>
        </p:spPr>
      </p:pic>
    </p:spTree>
    <p:extLst>
      <p:ext uri="{BB962C8B-B14F-4D97-AF65-F5344CB8AC3E}">
        <p14:creationId xmlns:p14="http://schemas.microsoft.com/office/powerpoint/2010/main" val="462249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C9F89E-55D8-44C0-8FCD-CC9DBF160440}"/>
              </a:ext>
            </a:extLst>
          </p:cNvPr>
          <p:cNvSpPr>
            <a:spLocks noGrp="1"/>
          </p:cNvSpPr>
          <p:nvPr>
            <p:ph type="title"/>
          </p:nvPr>
        </p:nvSpPr>
        <p:spPr/>
        <p:txBody>
          <a:bodyPr/>
          <a:lstStyle/>
          <a:p>
            <a:r>
              <a:rPr lang="en-GB" dirty="0"/>
              <a:t>Analysis by Local Authority area</a:t>
            </a:r>
          </a:p>
        </p:txBody>
      </p:sp>
      <p:sp>
        <p:nvSpPr>
          <p:cNvPr id="3" name="Content Placeholder 2">
            <a:extLst>
              <a:ext uri="{FF2B5EF4-FFF2-40B4-BE49-F238E27FC236}">
                <a16:creationId xmlns:a16="http://schemas.microsoft.com/office/drawing/2014/main" id="{3569574C-6900-423C-8DDC-E28C81E289BA}"/>
              </a:ext>
            </a:extLst>
          </p:cNvPr>
          <p:cNvSpPr>
            <a:spLocks noGrp="1"/>
          </p:cNvSpPr>
          <p:nvPr>
            <p:ph idx="1"/>
          </p:nvPr>
        </p:nvSpPr>
        <p:spPr/>
        <p:txBody>
          <a:bodyPr>
            <a:normAutofit/>
          </a:bodyPr>
          <a:lstStyle/>
          <a:p>
            <a:r>
              <a:rPr lang="en-GB" sz="2400" dirty="0"/>
              <a:t>Only the HSE had sample sizes large enough to explore potentially looking at analysis for each Local Authority (LA) within the GMCA</a:t>
            </a:r>
          </a:p>
          <a:p>
            <a:r>
              <a:rPr lang="en-GB" sz="2400" dirty="0"/>
              <a:t>Investigation of this showed that the number of people interviewed in each LA ranged from 195 in Manchester to 66 in Rochdale</a:t>
            </a:r>
          </a:p>
          <a:p>
            <a:r>
              <a:rPr lang="en-GB" sz="2400" dirty="0"/>
              <a:t>These sample sizes are not sufficient to be able to produce robust and meaningful analysis for each LA</a:t>
            </a:r>
          </a:p>
          <a:p>
            <a:r>
              <a:rPr lang="en-GB" sz="2400" dirty="0"/>
              <a:t>In particular, estimates of problem gambling by LA could be misleading. Only 121 people within the combined HSE data experienced problem gambling – with sample sizes as small as 66 people, it may be likely that no problem gamblers were sampled from areas like Rochdale. This doesn’t mean than problem gambling is not a issue for Rochdale, but rather that the survey hasn’t interviewed enough people to be able to pick this up.</a:t>
            </a:r>
          </a:p>
          <a:p>
            <a:endParaRPr lang="en-GB" sz="2400" dirty="0"/>
          </a:p>
        </p:txBody>
      </p:sp>
      <p:sp>
        <p:nvSpPr>
          <p:cNvPr id="4" name="Text Placeholder 3">
            <a:extLst>
              <a:ext uri="{FF2B5EF4-FFF2-40B4-BE49-F238E27FC236}">
                <a16:creationId xmlns:a16="http://schemas.microsoft.com/office/drawing/2014/main" id="{4AA9CBB4-13DB-4A3A-A9EA-7C93EC22624E}"/>
              </a:ext>
            </a:extLst>
          </p:cNvPr>
          <p:cNvSpPr>
            <a:spLocks noGrp="1"/>
          </p:cNvSpPr>
          <p:nvPr>
            <p:ph type="body" sz="quarter" idx="11"/>
          </p:nvPr>
        </p:nvSpPr>
        <p:spPr/>
        <p:txBody>
          <a:bodyPr/>
          <a:lstStyle/>
          <a:p>
            <a:r>
              <a:rPr lang="en-GB" dirty="0"/>
              <a:t>Part 2. Analytical approach</a:t>
            </a:r>
          </a:p>
        </p:txBody>
      </p:sp>
    </p:spTree>
    <p:extLst>
      <p:ext uri="{BB962C8B-B14F-4D97-AF65-F5344CB8AC3E}">
        <p14:creationId xmlns:p14="http://schemas.microsoft.com/office/powerpoint/2010/main" val="4163116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C042AC-941C-445B-A7B5-AFD43132B278}"/>
              </a:ext>
            </a:extLst>
          </p:cNvPr>
          <p:cNvSpPr>
            <a:spLocks noGrp="1"/>
          </p:cNvSpPr>
          <p:nvPr>
            <p:ph type="title"/>
          </p:nvPr>
        </p:nvSpPr>
        <p:spPr/>
        <p:txBody>
          <a:bodyPr/>
          <a:lstStyle/>
          <a:p>
            <a:r>
              <a:rPr lang="en-GB" dirty="0"/>
              <a:t>Part 3</a:t>
            </a:r>
          </a:p>
        </p:txBody>
      </p:sp>
      <p:sp>
        <p:nvSpPr>
          <p:cNvPr id="3" name="Text Placeholder 2">
            <a:extLst>
              <a:ext uri="{FF2B5EF4-FFF2-40B4-BE49-F238E27FC236}">
                <a16:creationId xmlns:a16="http://schemas.microsoft.com/office/drawing/2014/main" id="{165560EA-A238-4F5C-970C-FDADA06FE381}"/>
              </a:ext>
            </a:extLst>
          </p:cNvPr>
          <p:cNvSpPr>
            <a:spLocks noGrp="1"/>
          </p:cNvSpPr>
          <p:nvPr>
            <p:ph type="body" sz="quarter" idx="11"/>
          </p:nvPr>
        </p:nvSpPr>
        <p:spPr/>
        <p:txBody>
          <a:bodyPr/>
          <a:lstStyle/>
          <a:p>
            <a:r>
              <a:rPr lang="en-GB" dirty="0"/>
              <a:t>Gambling behaviour in Greater Manchester: An overview</a:t>
            </a:r>
          </a:p>
          <a:p>
            <a:endParaRPr lang="en-GB" dirty="0"/>
          </a:p>
        </p:txBody>
      </p:sp>
      <p:sp>
        <p:nvSpPr>
          <p:cNvPr id="4" name="Text Placeholder 3">
            <a:extLst>
              <a:ext uri="{FF2B5EF4-FFF2-40B4-BE49-F238E27FC236}">
                <a16:creationId xmlns:a16="http://schemas.microsoft.com/office/drawing/2014/main" id="{166A71CA-9CCC-43A2-A1C8-12E6FC3CC549}"/>
              </a:ext>
            </a:extLst>
          </p:cNvPr>
          <p:cNvSpPr>
            <a:spLocks noGrp="1"/>
          </p:cNvSpPr>
          <p:nvPr>
            <p:ph type="body" sz="quarter" idx="12"/>
          </p:nvPr>
        </p:nvSpPr>
        <p:spPr/>
        <p:txBody>
          <a:bodyPr/>
          <a:lstStyle/>
          <a:p>
            <a:r>
              <a:rPr lang="en-GB" dirty="0"/>
              <a:t>Key findings</a:t>
            </a:r>
          </a:p>
        </p:txBody>
      </p:sp>
    </p:spTree>
    <p:extLst>
      <p:ext uri="{BB962C8B-B14F-4D97-AF65-F5344CB8AC3E}">
        <p14:creationId xmlns:p14="http://schemas.microsoft.com/office/powerpoint/2010/main" val="3785646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46B94-1C7A-4177-81FB-8B6CBC87C84A}"/>
              </a:ext>
            </a:extLst>
          </p:cNvPr>
          <p:cNvSpPr>
            <a:spLocks noGrp="1"/>
          </p:cNvSpPr>
          <p:nvPr>
            <p:ph type="title"/>
          </p:nvPr>
        </p:nvSpPr>
        <p:spPr/>
        <p:txBody>
          <a:bodyPr>
            <a:normAutofit fontScale="90000"/>
          </a:bodyPr>
          <a:lstStyle/>
          <a:p>
            <a:r>
              <a:rPr lang="en-GB" dirty="0"/>
              <a:t>Do people living in GM gamble more or less than others?</a:t>
            </a:r>
          </a:p>
        </p:txBody>
      </p:sp>
      <p:sp>
        <p:nvSpPr>
          <p:cNvPr id="3" name="Content Placeholder 2">
            <a:extLst>
              <a:ext uri="{FF2B5EF4-FFF2-40B4-BE49-F238E27FC236}">
                <a16:creationId xmlns:a16="http://schemas.microsoft.com/office/drawing/2014/main" id="{A13E7060-0B61-4816-BE93-27B23296E1F7}"/>
              </a:ext>
            </a:extLst>
          </p:cNvPr>
          <p:cNvSpPr>
            <a:spLocks noGrp="1"/>
          </p:cNvSpPr>
          <p:nvPr>
            <p:ph idx="1"/>
          </p:nvPr>
        </p:nvSpPr>
        <p:spPr/>
        <p:txBody>
          <a:bodyPr>
            <a:normAutofit fontScale="55000" lnSpcReduction="20000"/>
          </a:bodyPr>
          <a:lstStyle/>
          <a:p>
            <a:r>
              <a:rPr lang="en-GB" dirty="0"/>
              <a:t>All three surveys showed that:</a:t>
            </a:r>
          </a:p>
          <a:p>
            <a:pPr lvl="1"/>
            <a:r>
              <a:rPr lang="en-GB" sz="2900" dirty="0"/>
              <a:t>People living in GM (and other urban areas) were more likely than those living in non-urban areas to have gambled on five or more different gambling activities</a:t>
            </a:r>
          </a:p>
          <a:p>
            <a:r>
              <a:rPr lang="en-GB" dirty="0"/>
              <a:t>Frequency of gambling was only captured in the HSE and GA Treatment and Support (GATSS) survey which showed that:</a:t>
            </a:r>
          </a:p>
          <a:p>
            <a:pPr lvl="1"/>
            <a:r>
              <a:rPr lang="en-GB" sz="2900" dirty="0"/>
              <a:t>Adults living in GM gambled more frequently than those living in non-urban areas (HSE: 16.6% for GM vs 8.7% for non-urban gambling twice a week or more; GATSS: 20.3% for GM vs 15.9% for non-urban gambling twice a week or more)</a:t>
            </a:r>
          </a:p>
          <a:p>
            <a:r>
              <a:rPr lang="en-GB" dirty="0"/>
              <a:t>Patterns of past year gambling on any activity were mixed: In HSE, those living in GM were less likely to have gambled in the past year than those in non-urban areas. For the GATSS and the Gambling Commission Online Tracker rates of past year gambling were higher within GM than other areas</a:t>
            </a:r>
          </a:p>
          <a:p>
            <a:r>
              <a:rPr lang="en-GB" dirty="0"/>
              <a:t>Taken together, there appears to be </a:t>
            </a:r>
            <a:r>
              <a:rPr lang="en-GB" b="1" dirty="0"/>
              <a:t>a higher level of engagement in gambling, gambling on more things, more often, among those who live in GM </a:t>
            </a:r>
            <a:r>
              <a:rPr lang="en-GB" dirty="0"/>
              <a:t>than those who live in non-urban areas. Focus on patterns of past year participation alone masks these differences. </a:t>
            </a:r>
          </a:p>
          <a:p>
            <a:r>
              <a:rPr lang="en-GB" dirty="0"/>
              <a:t>These patterns were the same for men and for women</a:t>
            </a:r>
          </a:p>
        </p:txBody>
      </p:sp>
      <p:sp>
        <p:nvSpPr>
          <p:cNvPr id="4" name="Text Placeholder 3">
            <a:extLst>
              <a:ext uri="{FF2B5EF4-FFF2-40B4-BE49-F238E27FC236}">
                <a16:creationId xmlns:a16="http://schemas.microsoft.com/office/drawing/2014/main" id="{3CE1ECE9-8C6C-4557-AA2D-D1E548C3D715}"/>
              </a:ext>
            </a:extLst>
          </p:cNvPr>
          <p:cNvSpPr>
            <a:spLocks noGrp="1"/>
          </p:cNvSpPr>
          <p:nvPr>
            <p:ph type="body" sz="quarter" idx="11"/>
          </p:nvPr>
        </p:nvSpPr>
        <p:spPr/>
        <p:txBody>
          <a:bodyPr/>
          <a:lstStyle/>
          <a:p>
            <a:r>
              <a:rPr lang="en-GB" dirty="0"/>
              <a:t>Part 3. Key findings</a:t>
            </a:r>
          </a:p>
        </p:txBody>
      </p:sp>
    </p:spTree>
    <p:extLst>
      <p:ext uri="{BB962C8B-B14F-4D97-AF65-F5344CB8AC3E}">
        <p14:creationId xmlns:p14="http://schemas.microsoft.com/office/powerpoint/2010/main" val="1997902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EA4C77-B5FD-45E2-8873-2F60C7127ACD}"/>
              </a:ext>
            </a:extLst>
          </p:cNvPr>
          <p:cNvSpPr>
            <a:spLocks noGrp="1"/>
          </p:cNvSpPr>
          <p:nvPr>
            <p:ph type="title"/>
          </p:nvPr>
        </p:nvSpPr>
        <p:spPr/>
        <p:txBody>
          <a:bodyPr/>
          <a:lstStyle/>
          <a:p>
            <a:r>
              <a:rPr lang="en-GB" dirty="0"/>
              <a:t>Do people living in GM gamble more or less than others? (contd.)</a:t>
            </a:r>
          </a:p>
        </p:txBody>
      </p:sp>
      <p:graphicFrame>
        <p:nvGraphicFramePr>
          <p:cNvPr id="15" name="Content Placeholder 14" descr="Figure 1. Proportion of respondents gambling on five or more activities, by survey and area type">
            <a:extLst>
              <a:ext uri="{FF2B5EF4-FFF2-40B4-BE49-F238E27FC236}">
                <a16:creationId xmlns:a16="http://schemas.microsoft.com/office/drawing/2014/main" id="{BE3C4B90-A65D-4E83-B9A6-58678D28A631}"/>
              </a:ext>
            </a:extLst>
          </p:cNvPr>
          <p:cNvGraphicFramePr>
            <a:graphicFrameLocks noGrp="1"/>
          </p:cNvGraphicFramePr>
          <p:nvPr>
            <p:ph sz="half" idx="1"/>
            <p:extLst>
              <p:ext uri="{D42A27DB-BD31-4B8C-83A1-F6EECF244321}">
                <p14:modId xmlns:p14="http://schemas.microsoft.com/office/powerpoint/2010/main" val="2638970146"/>
              </p:ext>
            </p:extLst>
          </p:nvPr>
        </p:nvGraphicFramePr>
        <p:xfrm>
          <a:off x="587375" y="1806575"/>
          <a:ext cx="5291138" cy="411296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8" name="Content Placeholder 17" descr="Figure 2. Proportion of respondents gambling on two or more days per week, by survey and area type&#10;">
            <a:extLst>
              <a:ext uri="{FF2B5EF4-FFF2-40B4-BE49-F238E27FC236}">
                <a16:creationId xmlns:a16="http://schemas.microsoft.com/office/drawing/2014/main" id="{8092B3AA-F764-44EA-918B-FCE853C77415}"/>
              </a:ext>
            </a:extLst>
          </p:cNvPr>
          <p:cNvGraphicFramePr>
            <a:graphicFrameLocks noGrp="1"/>
          </p:cNvGraphicFramePr>
          <p:nvPr>
            <p:ph sz="half" idx="2"/>
            <p:extLst>
              <p:ext uri="{D42A27DB-BD31-4B8C-83A1-F6EECF244321}">
                <p14:modId xmlns:p14="http://schemas.microsoft.com/office/powerpoint/2010/main" val="3573783890"/>
              </p:ext>
            </p:extLst>
          </p:nvPr>
        </p:nvGraphicFramePr>
        <p:xfrm>
          <a:off x="6310313" y="1806575"/>
          <a:ext cx="5292725" cy="4112962"/>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a16="http://schemas.microsoft.com/office/drawing/2014/main" id="{7FAD69AE-38CE-4D47-AAD6-B0030D558D7D}"/>
              </a:ext>
            </a:extLst>
          </p:cNvPr>
          <p:cNvSpPr>
            <a:spLocks noGrp="1"/>
          </p:cNvSpPr>
          <p:nvPr>
            <p:ph type="body" sz="quarter" idx="11"/>
          </p:nvPr>
        </p:nvSpPr>
        <p:spPr/>
        <p:txBody>
          <a:bodyPr/>
          <a:lstStyle/>
          <a:p>
            <a:r>
              <a:rPr lang="en-GB" dirty="0"/>
              <a:t>Part 3. Key findings</a:t>
            </a:r>
          </a:p>
        </p:txBody>
      </p:sp>
    </p:spTree>
    <p:extLst>
      <p:ext uri="{BB962C8B-B14F-4D97-AF65-F5344CB8AC3E}">
        <p14:creationId xmlns:p14="http://schemas.microsoft.com/office/powerpoint/2010/main" val="1509676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C6188B-2EE1-4643-8194-70C3E1C40ED2}"/>
              </a:ext>
            </a:extLst>
          </p:cNvPr>
          <p:cNvSpPr>
            <a:spLocks noGrp="1"/>
          </p:cNvSpPr>
          <p:nvPr>
            <p:ph type="title"/>
          </p:nvPr>
        </p:nvSpPr>
        <p:spPr/>
        <p:txBody>
          <a:bodyPr>
            <a:normAutofit fontScale="90000"/>
          </a:bodyPr>
          <a:lstStyle/>
          <a:p>
            <a:r>
              <a:rPr lang="en-GB" dirty="0"/>
              <a:t>Do people living in GM gamble on different things?</a:t>
            </a:r>
          </a:p>
        </p:txBody>
      </p:sp>
      <p:sp>
        <p:nvSpPr>
          <p:cNvPr id="3" name="Content Placeholder 2">
            <a:extLst>
              <a:ext uri="{FF2B5EF4-FFF2-40B4-BE49-F238E27FC236}">
                <a16:creationId xmlns:a16="http://schemas.microsoft.com/office/drawing/2014/main" id="{21B2528B-0EFA-4422-9245-C8EE1100740A}"/>
              </a:ext>
            </a:extLst>
          </p:cNvPr>
          <p:cNvSpPr>
            <a:spLocks noGrp="1"/>
          </p:cNvSpPr>
          <p:nvPr>
            <p:ph idx="1"/>
          </p:nvPr>
        </p:nvSpPr>
        <p:spPr/>
        <p:txBody>
          <a:bodyPr>
            <a:normAutofit fontScale="47500" lnSpcReduction="20000"/>
          </a:bodyPr>
          <a:lstStyle/>
          <a:p>
            <a:r>
              <a:rPr lang="en-GB" dirty="0"/>
              <a:t>Data from the HSE and GATSS were used to look at whether people living in GM were more or less likely to gamble on certain activities*</a:t>
            </a:r>
          </a:p>
          <a:p>
            <a:r>
              <a:rPr lang="en-GB" dirty="0"/>
              <a:t>Whilst the activities asked about were different in each survey, there were some commonalities. Both studies showed that people living in the GMCA (and other urban areas) were more likely to report gambling on:</a:t>
            </a:r>
          </a:p>
          <a:p>
            <a:pPr lvl="1"/>
            <a:r>
              <a:rPr lang="en-GB" sz="3400" dirty="0"/>
              <a:t>Bingo</a:t>
            </a:r>
          </a:p>
          <a:p>
            <a:pPr lvl="1"/>
            <a:r>
              <a:rPr lang="en-GB" sz="3400" dirty="0"/>
              <a:t>Machines in bookmakers</a:t>
            </a:r>
          </a:p>
          <a:p>
            <a:pPr lvl="1"/>
            <a:r>
              <a:rPr lang="en-GB" sz="3400" dirty="0"/>
              <a:t>Betting on sports events</a:t>
            </a:r>
          </a:p>
          <a:p>
            <a:r>
              <a:rPr lang="en-GB" dirty="0"/>
              <a:t>Only HSE measured online gambling on any form of activity: people living in GM were more likely to gamble online (10.2%) than those living in non-urban areas (8.9%). Rates in GM were higher than the national average (9.4%)</a:t>
            </a:r>
          </a:p>
          <a:p>
            <a:r>
              <a:rPr lang="en-GB" dirty="0"/>
              <a:t>HSE data also showed that people living in the GM (and other urban areas) were less likely to gamble on lotteries and to bet at a bookmakers on horses. The GATSS showed that people in urban areas were less likely to gamble on other lotteries</a:t>
            </a:r>
          </a:p>
          <a:p>
            <a:r>
              <a:rPr lang="en-GB" dirty="0"/>
              <a:t>The GATSS data also suggested greater engagement in </a:t>
            </a:r>
            <a:r>
              <a:rPr lang="en-GB" dirty="0" err="1"/>
              <a:t>scratchcards</a:t>
            </a:r>
            <a:r>
              <a:rPr lang="en-GB" dirty="0"/>
              <a:t>, slot machines, and gambling at a casino whereas HSE suggested greater engagement in football pools and </a:t>
            </a:r>
            <a:r>
              <a:rPr lang="en-GB" dirty="0" err="1"/>
              <a:t>spreadbetting</a:t>
            </a:r>
            <a:r>
              <a:rPr lang="en-GB" dirty="0"/>
              <a:t> among those living in the GM**</a:t>
            </a:r>
          </a:p>
          <a:p>
            <a:pPr marL="0" indent="0">
              <a:buNone/>
            </a:pPr>
            <a:r>
              <a:rPr lang="en-GB" sz="3400" dirty="0"/>
              <a:t>*This analysis was not conducted on the Gambling Commission data because of issues with sampling quality; ** The GATSS study did not ask about football pools or spread-betting and the way gambling in a casino was described to participants varied between studies: in HSE it was called table games at a casino; in GATSS it was described as gambling at a casino, which could include slot machines or electronic roulette along with casino table games.</a:t>
            </a:r>
          </a:p>
        </p:txBody>
      </p:sp>
      <p:sp>
        <p:nvSpPr>
          <p:cNvPr id="4" name="Text Placeholder 3">
            <a:extLst>
              <a:ext uri="{FF2B5EF4-FFF2-40B4-BE49-F238E27FC236}">
                <a16:creationId xmlns:a16="http://schemas.microsoft.com/office/drawing/2014/main" id="{609AA214-8436-498D-B3CE-7D669B850D63}"/>
              </a:ext>
            </a:extLst>
          </p:cNvPr>
          <p:cNvSpPr>
            <a:spLocks noGrp="1"/>
          </p:cNvSpPr>
          <p:nvPr>
            <p:ph type="body" sz="quarter" idx="11"/>
          </p:nvPr>
        </p:nvSpPr>
        <p:spPr/>
        <p:txBody>
          <a:bodyPr/>
          <a:lstStyle/>
          <a:p>
            <a:r>
              <a:rPr lang="en-GB" dirty="0"/>
              <a:t>Part 3. Key findings</a:t>
            </a:r>
          </a:p>
        </p:txBody>
      </p:sp>
    </p:spTree>
    <p:extLst>
      <p:ext uri="{BB962C8B-B14F-4D97-AF65-F5344CB8AC3E}">
        <p14:creationId xmlns:p14="http://schemas.microsoft.com/office/powerpoint/2010/main" val="1447601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9C439-7ECE-433A-8A9F-B771AF0DB808}"/>
              </a:ext>
            </a:extLst>
          </p:cNvPr>
          <p:cNvSpPr>
            <a:spLocks noGrp="1"/>
          </p:cNvSpPr>
          <p:nvPr>
            <p:ph type="title"/>
          </p:nvPr>
        </p:nvSpPr>
        <p:spPr/>
        <p:txBody>
          <a:bodyPr/>
          <a:lstStyle/>
          <a:p>
            <a:r>
              <a:rPr lang="en-GB" dirty="0"/>
              <a:t>Gambling activities by area type</a:t>
            </a:r>
          </a:p>
        </p:txBody>
      </p:sp>
      <p:graphicFrame>
        <p:nvGraphicFramePr>
          <p:cNvPr id="8" name="Content Placeholder 7" descr="Figure 3. Proportion of respondents gambling on machines in bookmakers (formerly FOBTs), by survey and area type&#10;">
            <a:extLst>
              <a:ext uri="{FF2B5EF4-FFF2-40B4-BE49-F238E27FC236}">
                <a16:creationId xmlns:a16="http://schemas.microsoft.com/office/drawing/2014/main" id="{EFB6CF7C-611E-4B93-BDC2-62345684D6AC}"/>
              </a:ext>
            </a:extLst>
          </p:cNvPr>
          <p:cNvGraphicFramePr>
            <a:graphicFrameLocks noGrp="1"/>
          </p:cNvGraphicFramePr>
          <p:nvPr>
            <p:ph sz="half" idx="1"/>
            <p:extLst>
              <p:ext uri="{D42A27DB-BD31-4B8C-83A1-F6EECF244321}">
                <p14:modId xmlns:p14="http://schemas.microsoft.com/office/powerpoint/2010/main" val="408007348"/>
              </p:ext>
            </p:extLst>
          </p:nvPr>
        </p:nvGraphicFramePr>
        <p:xfrm>
          <a:off x="587375" y="1806575"/>
          <a:ext cx="5291138" cy="40969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ontent Placeholder 10" descr="Figure 4. Proportion of respondents gambling online, by area type&#10;">
            <a:extLst>
              <a:ext uri="{FF2B5EF4-FFF2-40B4-BE49-F238E27FC236}">
                <a16:creationId xmlns:a16="http://schemas.microsoft.com/office/drawing/2014/main" id="{29712026-5C9C-42A4-AB9B-914636243016}"/>
              </a:ext>
            </a:extLst>
          </p:cNvPr>
          <p:cNvGraphicFramePr>
            <a:graphicFrameLocks noGrp="1"/>
          </p:cNvGraphicFramePr>
          <p:nvPr>
            <p:ph sz="half" idx="2"/>
            <p:extLst>
              <p:ext uri="{D42A27DB-BD31-4B8C-83A1-F6EECF244321}">
                <p14:modId xmlns:p14="http://schemas.microsoft.com/office/powerpoint/2010/main" val="2487059900"/>
              </p:ext>
            </p:extLst>
          </p:nvPr>
        </p:nvGraphicFramePr>
        <p:xfrm>
          <a:off x="6310313" y="1806574"/>
          <a:ext cx="5292725" cy="4096919"/>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a16="http://schemas.microsoft.com/office/drawing/2014/main" id="{F4F68D6A-3F21-4E9B-8783-E6DAB78A0EE0}"/>
              </a:ext>
            </a:extLst>
          </p:cNvPr>
          <p:cNvSpPr>
            <a:spLocks noGrp="1"/>
          </p:cNvSpPr>
          <p:nvPr>
            <p:ph type="body" sz="quarter" idx="11"/>
          </p:nvPr>
        </p:nvSpPr>
        <p:spPr/>
        <p:txBody>
          <a:bodyPr/>
          <a:lstStyle/>
          <a:p>
            <a:r>
              <a:rPr lang="en-GB" dirty="0"/>
              <a:t>Part 3. Key findings</a:t>
            </a:r>
          </a:p>
        </p:txBody>
      </p:sp>
    </p:spTree>
    <p:extLst>
      <p:ext uri="{BB962C8B-B14F-4D97-AF65-F5344CB8AC3E}">
        <p14:creationId xmlns:p14="http://schemas.microsoft.com/office/powerpoint/2010/main" val="2049102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FFF565-3D6F-4AFC-B06F-0AE1ED0EC614}"/>
              </a:ext>
            </a:extLst>
          </p:cNvPr>
          <p:cNvSpPr>
            <a:spLocks noGrp="1"/>
          </p:cNvSpPr>
          <p:nvPr>
            <p:ph type="title"/>
          </p:nvPr>
        </p:nvSpPr>
        <p:spPr/>
        <p:txBody>
          <a:bodyPr>
            <a:normAutofit fontScale="90000"/>
          </a:bodyPr>
          <a:lstStyle/>
          <a:p>
            <a:r>
              <a:rPr lang="en-GB" dirty="0"/>
              <a:t>Do people living in GM experience more or less problem gambling?</a:t>
            </a:r>
          </a:p>
        </p:txBody>
      </p:sp>
      <p:sp>
        <p:nvSpPr>
          <p:cNvPr id="3" name="Content Placeholder 2">
            <a:extLst>
              <a:ext uri="{FF2B5EF4-FFF2-40B4-BE49-F238E27FC236}">
                <a16:creationId xmlns:a16="http://schemas.microsoft.com/office/drawing/2014/main" id="{B6D0BCA9-423E-4CDE-A39F-4090DF9BA342}"/>
              </a:ext>
            </a:extLst>
          </p:cNvPr>
          <p:cNvSpPr>
            <a:spLocks noGrp="1"/>
          </p:cNvSpPr>
          <p:nvPr>
            <p:ph idx="1"/>
          </p:nvPr>
        </p:nvSpPr>
        <p:spPr/>
        <p:txBody>
          <a:bodyPr>
            <a:normAutofit/>
          </a:bodyPr>
          <a:lstStyle/>
          <a:p>
            <a:r>
              <a:rPr lang="en-GB" sz="2400" dirty="0"/>
              <a:t>All three surveys showed that people living in GM (and other urban areas) were more likely to experience problem gambling than those living in non-urban areas:</a:t>
            </a:r>
          </a:p>
          <a:p>
            <a:pPr lvl="1"/>
            <a:r>
              <a:rPr lang="en-GB" sz="1600" dirty="0"/>
              <a:t>HSE: 0.8% vs 0.3%</a:t>
            </a:r>
          </a:p>
          <a:p>
            <a:pPr lvl="1"/>
            <a:r>
              <a:rPr lang="en-GB" sz="1600" dirty="0"/>
              <a:t>GATSS: 2.9% vs 1.4%</a:t>
            </a:r>
          </a:p>
          <a:p>
            <a:pPr lvl="1"/>
            <a:r>
              <a:rPr lang="en-GB" sz="1600" dirty="0"/>
              <a:t>Gambling Commission: 6.2% vs 3.9%</a:t>
            </a:r>
          </a:p>
          <a:p>
            <a:r>
              <a:rPr lang="en-GB" sz="2400" dirty="0"/>
              <a:t>In all studies, estimates of problem gambling in GM were slightly higher than the national average</a:t>
            </a:r>
          </a:p>
          <a:p>
            <a:r>
              <a:rPr lang="en-GB" sz="2400" dirty="0"/>
              <a:t>These patterns were broadly similar for men and women, though HSE analysis is based on a limited number of women and estimates should be treated with caution</a:t>
            </a:r>
          </a:p>
        </p:txBody>
      </p:sp>
      <p:sp>
        <p:nvSpPr>
          <p:cNvPr id="4" name="Text Placeholder 3">
            <a:extLst>
              <a:ext uri="{FF2B5EF4-FFF2-40B4-BE49-F238E27FC236}">
                <a16:creationId xmlns:a16="http://schemas.microsoft.com/office/drawing/2014/main" id="{90E9FD07-E210-44AD-A64C-62E04F5E5787}"/>
              </a:ext>
            </a:extLst>
          </p:cNvPr>
          <p:cNvSpPr>
            <a:spLocks noGrp="1"/>
          </p:cNvSpPr>
          <p:nvPr>
            <p:ph type="body" sz="quarter" idx="11"/>
          </p:nvPr>
        </p:nvSpPr>
        <p:spPr/>
        <p:txBody>
          <a:bodyPr/>
          <a:lstStyle/>
          <a:p>
            <a:r>
              <a:rPr lang="en-GB" dirty="0"/>
              <a:t>Part 3. Key findings</a:t>
            </a:r>
          </a:p>
        </p:txBody>
      </p:sp>
    </p:spTree>
    <p:extLst>
      <p:ext uri="{BB962C8B-B14F-4D97-AF65-F5344CB8AC3E}">
        <p14:creationId xmlns:p14="http://schemas.microsoft.com/office/powerpoint/2010/main" val="212833652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03CF50-9B8C-4B5C-8348-288AB154EBD3}"/>
              </a:ext>
            </a:extLst>
          </p:cNvPr>
          <p:cNvSpPr>
            <a:spLocks noGrp="1"/>
          </p:cNvSpPr>
          <p:nvPr>
            <p:ph type="title"/>
          </p:nvPr>
        </p:nvSpPr>
        <p:spPr/>
        <p:txBody>
          <a:bodyPr>
            <a:normAutofit fontScale="90000"/>
          </a:bodyPr>
          <a:lstStyle/>
          <a:p>
            <a:r>
              <a:rPr lang="en-GB" dirty="0"/>
              <a:t>Do people living in GM experience more or less gambling harms? (contd.)</a:t>
            </a:r>
          </a:p>
        </p:txBody>
      </p:sp>
      <p:sp>
        <p:nvSpPr>
          <p:cNvPr id="3" name="Content Placeholder 2">
            <a:extLst>
              <a:ext uri="{FF2B5EF4-FFF2-40B4-BE49-F238E27FC236}">
                <a16:creationId xmlns:a16="http://schemas.microsoft.com/office/drawing/2014/main" id="{A842BC33-04F7-409F-A57A-5EF971F0E1A1}"/>
              </a:ext>
            </a:extLst>
          </p:cNvPr>
          <p:cNvSpPr>
            <a:spLocks noGrp="1"/>
          </p:cNvSpPr>
          <p:nvPr>
            <p:ph idx="1"/>
          </p:nvPr>
        </p:nvSpPr>
        <p:spPr/>
        <p:txBody>
          <a:bodyPr>
            <a:normAutofit fontScale="55000" lnSpcReduction="20000"/>
          </a:bodyPr>
          <a:lstStyle/>
          <a:p>
            <a:pPr marL="0" indent="0">
              <a:buNone/>
            </a:pPr>
            <a:r>
              <a:rPr lang="en-GB" dirty="0"/>
              <a:t>Gambling harms are the </a:t>
            </a:r>
            <a:r>
              <a:rPr lang="en-GB" b="1" dirty="0"/>
              <a:t>“the adverse impacts from gambling on the health and wellbeing of individuals, families, communities and society” </a:t>
            </a:r>
            <a:r>
              <a:rPr lang="en-GB" dirty="0"/>
              <a:t>(Wardle et al, 2019). Gambling can affect people’s resources, relationship and health and wellbeing. It is recognised that harms, that is negative consequences from gambling, are broad-ranging (Langham et al, 2016) and that people may experience these things without necessarily experiencing problematic gambling. </a:t>
            </a:r>
          </a:p>
          <a:p>
            <a:pPr marL="0" indent="0">
              <a:buNone/>
            </a:pPr>
            <a:r>
              <a:rPr lang="en-GB" dirty="0"/>
              <a:t>Research shows that those with PGSI score of less than 8 still report harms from gambling. Building on this, researchers in Canada have analysed responses to PGSI in a different way – by focusing on endorsement of seven out of the nine item which relate to the experience of negative consequences from gambling (i.e., problems with health; financial difficulties, feelings of guilt/shame etc). Using this, they state that those who report two or more of these consequences experience harms from gambling (Young et al. 2021)</a:t>
            </a:r>
          </a:p>
          <a:p>
            <a:pPr marL="0" indent="0">
              <a:buNone/>
            </a:pPr>
            <a:r>
              <a:rPr lang="en-GB" dirty="0"/>
              <a:t>HSE data shows that 3.3% of all people living in GM area experienced at least one negative consequence from gambling. That’s around one in thirty people. Around 1.7% experienced direct harms from gambling, that’s around one in sixty people.</a:t>
            </a:r>
          </a:p>
          <a:p>
            <a:pPr marL="0" indent="0">
              <a:buNone/>
            </a:pPr>
            <a:r>
              <a:rPr lang="en-GB" dirty="0"/>
              <a:t>Direct experience of harms was higher in GM than those living in non-urban areas (0.7%) and slightly higher than the national average (1.5%).</a:t>
            </a:r>
          </a:p>
          <a:p>
            <a:pPr marL="0" indent="0">
              <a:buNone/>
            </a:pPr>
            <a:endParaRPr lang="en-GB" dirty="0"/>
          </a:p>
        </p:txBody>
      </p:sp>
      <p:sp>
        <p:nvSpPr>
          <p:cNvPr id="4" name="Text Placeholder 3">
            <a:extLst>
              <a:ext uri="{FF2B5EF4-FFF2-40B4-BE49-F238E27FC236}">
                <a16:creationId xmlns:a16="http://schemas.microsoft.com/office/drawing/2014/main" id="{0570F22C-5384-4E3C-9594-3916BA3EF05A}"/>
              </a:ext>
            </a:extLst>
          </p:cNvPr>
          <p:cNvSpPr>
            <a:spLocks noGrp="1"/>
          </p:cNvSpPr>
          <p:nvPr>
            <p:ph type="body" sz="quarter" idx="11"/>
          </p:nvPr>
        </p:nvSpPr>
        <p:spPr/>
        <p:txBody>
          <a:bodyPr/>
          <a:lstStyle/>
          <a:p>
            <a:r>
              <a:rPr lang="en-GB" dirty="0"/>
              <a:t>Part 3. Key findings</a:t>
            </a:r>
          </a:p>
        </p:txBody>
      </p:sp>
    </p:spTree>
    <p:extLst>
      <p:ext uri="{BB962C8B-B14F-4D97-AF65-F5344CB8AC3E}">
        <p14:creationId xmlns:p14="http://schemas.microsoft.com/office/powerpoint/2010/main" val="26125479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B45C9-B4BD-4155-8A92-84F6B6231B6D}"/>
              </a:ext>
            </a:extLst>
          </p:cNvPr>
          <p:cNvSpPr>
            <a:spLocks noGrp="1"/>
          </p:cNvSpPr>
          <p:nvPr>
            <p:ph type="title"/>
          </p:nvPr>
        </p:nvSpPr>
        <p:spPr/>
        <p:txBody>
          <a:bodyPr/>
          <a:lstStyle/>
          <a:p>
            <a:r>
              <a:rPr lang="en-GB" dirty="0"/>
              <a:t>Do people living in GM experience more or less gambling harms? (contd.) </a:t>
            </a:r>
          </a:p>
        </p:txBody>
      </p:sp>
      <p:graphicFrame>
        <p:nvGraphicFramePr>
          <p:cNvPr id="8" name="Content Placeholder 7" descr="Figure 5. Problem gambling prevalence according to the PGSI, by survey and area type&#10;">
            <a:extLst>
              <a:ext uri="{FF2B5EF4-FFF2-40B4-BE49-F238E27FC236}">
                <a16:creationId xmlns:a16="http://schemas.microsoft.com/office/drawing/2014/main" id="{7671EB12-3D77-47DB-A628-B785172E91DA}"/>
              </a:ext>
            </a:extLst>
          </p:cNvPr>
          <p:cNvGraphicFramePr>
            <a:graphicFrameLocks noGrp="1"/>
          </p:cNvGraphicFramePr>
          <p:nvPr>
            <p:ph sz="half" idx="1"/>
            <p:extLst>
              <p:ext uri="{D42A27DB-BD31-4B8C-83A1-F6EECF244321}">
                <p14:modId xmlns:p14="http://schemas.microsoft.com/office/powerpoint/2010/main" val="1086638312"/>
              </p:ext>
            </p:extLst>
          </p:nvPr>
        </p:nvGraphicFramePr>
        <p:xfrm>
          <a:off x="587375" y="1806575"/>
          <a:ext cx="5291138" cy="411296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Content Placeholder 10" descr="Figure 6. Direct gambling harms according to the PGSI, by area type&#10;">
            <a:extLst>
              <a:ext uri="{FF2B5EF4-FFF2-40B4-BE49-F238E27FC236}">
                <a16:creationId xmlns:a16="http://schemas.microsoft.com/office/drawing/2014/main" id="{A7C0B094-9BC6-4E5C-83B1-16FE64DF87EC}"/>
              </a:ext>
            </a:extLst>
          </p:cNvPr>
          <p:cNvGraphicFramePr>
            <a:graphicFrameLocks noGrp="1"/>
          </p:cNvGraphicFramePr>
          <p:nvPr>
            <p:ph sz="half" idx="2"/>
            <p:extLst>
              <p:ext uri="{D42A27DB-BD31-4B8C-83A1-F6EECF244321}">
                <p14:modId xmlns:p14="http://schemas.microsoft.com/office/powerpoint/2010/main" val="2533437609"/>
              </p:ext>
            </p:extLst>
          </p:nvPr>
        </p:nvGraphicFramePr>
        <p:xfrm>
          <a:off x="6310313" y="1806574"/>
          <a:ext cx="5292725" cy="4112961"/>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 Placeholder 4">
            <a:extLst>
              <a:ext uri="{FF2B5EF4-FFF2-40B4-BE49-F238E27FC236}">
                <a16:creationId xmlns:a16="http://schemas.microsoft.com/office/drawing/2014/main" id="{698D160E-FA30-4CAB-8DDC-0B4CAAC9131B}"/>
              </a:ext>
            </a:extLst>
          </p:cNvPr>
          <p:cNvSpPr>
            <a:spLocks noGrp="1"/>
          </p:cNvSpPr>
          <p:nvPr>
            <p:ph type="body" sz="quarter" idx="11"/>
          </p:nvPr>
        </p:nvSpPr>
        <p:spPr/>
        <p:txBody>
          <a:bodyPr/>
          <a:lstStyle/>
          <a:p>
            <a:r>
              <a:rPr lang="en-GB" dirty="0"/>
              <a:t>Part 3. Key findings</a:t>
            </a:r>
          </a:p>
        </p:txBody>
      </p:sp>
    </p:spTree>
    <p:extLst>
      <p:ext uri="{BB962C8B-B14F-4D97-AF65-F5344CB8AC3E}">
        <p14:creationId xmlns:p14="http://schemas.microsoft.com/office/powerpoint/2010/main" val="35589175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46450-64E8-491A-A7DE-6F78D095992B}"/>
              </a:ext>
            </a:extLst>
          </p:cNvPr>
          <p:cNvSpPr>
            <a:spLocks noGrp="1"/>
          </p:cNvSpPr>
          <p:nvPr>
            <p:ph type="title"/>
          </p:nvPr>
        </p:nvSpPr>
        <p:spPr/>
        <p:txBody>
          <a:bodyPr/>
          <a:lstStyle/>
          <a:p>
            <a:r>
              <a:rPr lang="en-GB" dirty="0"/>
              <a:t>Is GM different from other urban places?</a:t>
            </a:r>
          </a:p>
        </p:txBody>
      </p:sp>
      <p:sp>
        <p:nvSpPr>
          <p:cNvPr id="3" name="Content Placeholder 2">
            <a:extLst>
              <a:ext uri="{FF2B5EF4-FFF2-40B4-BE49-F238E27FC236}">
                <a16:creationId xmlns:a16="http://schemas.microsoft.com/office/drawing/2014/main" id="{C7E5A9E5-6D04-4A07-972B-66F367B74743}"/>
              </a:ext>
            </a:extLst>
          </p:cNvPr>
          <p:cNvSpPr>
            <a:spLocks noGrp="1"/>
          </p:cNvSpPr>
          <p:nvPr>
            <p:ph idx="1"/>
          </p:nvPr>
        </p:nvSpPr>
        <p:spPr/>
        <p:txBody>
          <a:bodyPr>
            <a:normAutofit/>
          </a:bodyPr>
          <a:lstStyle/>
          <a:p>
            <a:r>
              <a:rPr lang="en-GB" sz="2400" dirty="0"/>
              <a:t>Generally, patterns of gambling among people living within GM are similar to those living in other urban areas</a:t>
            </a:r>
          </a:p>
          <a:p>
            <a:r>
              <a:rPr lang="en-GB" sz="2400" dirty="0"/>
              <a:t>This is especially true for estimates of gambling harms and problematic gambling, where rates within GM and other urban areas were very similar across all surveys</a:t>
            </a:r>
          </a:p>
          <a:p>
            <a:r>
              <a:rPr lang="en-GB" sz="2400" dirty="0"/>
              <a:t>There were some differences in some measures of gambling participation in some surveys – but there was no consistent pattern across all surveys to suggest that patterns of participation were strikingly different in GM to other urban areas</a:t>
            </a:r>
          </a:p>
          <a:p>
            <a:r>
              <a:rPr lang="en-GB" sz="2400" dirty="0"/>
              <a:t>In short, GM, as a major urban area, displays similar gambling patterns to other urban places – in that people gambling more often, on more things and have a higher degree of harm than those living in non-urban places</a:t>
            </a:r>
          </a:p>
          <a:p>
            <a:endParaRPr lang="en-GB" sz="2400" dirty="0"/>
          </a:p>
        </p:txBody>
      </p:sp>
      <p:sp>
        <p:nvSpPr>
          <p:cNvPr id="4" name="Text Placeholder 3">
            <a:extLst>
              <a:ext uri="{FF2B5EF4-FFF2-40B4-BE49-F238E27FC236}">
                <a16:creationId xmlns:a16="http://schemas.microsoft.com/office/drawing/2014/main" id="{B663392A-47C4-47A7-ADF6-7615575A38C5}"/>
              </a:ext>
            </a:extLst>
          </p:cNvPr>
          <p:cNvSpPr>
            <a:spLocks noGrp="1"/>
          </p:cNvSpPr>
          <p:nvPr>
            <p:ph type="body" sz="quarter" idx="11"/>
          </p:nvPr>
        </p:nvSpPr>
        <p:spPr/>
        <p:txBody>
          <a:bodyPr/>
          <a:lstStyle/>
          <a:p>
            <a:r>
              <a:rPr lang="en-GB" dirty="0"/>
              <a:t>Part 3. Key findings</a:t>
            </a:r>
          </a:p>
        </p:txBody>
      </p:sp>
    </p:spTree>
    <p:extLst>
      <p:ext uri="{BB962C8B-B14F-4D97-AF65-F5344CB8AC3E}">
        <p14:creationId xmlns:p14="http://schemas.microsoft.com/office/powerpoint/2010/main" val="3872276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48763-8E29-4F6F-BAEE-1E7530AD362D}"/>
              </a:ext>
            </a:extLst>
          </p:cNvPr>
          <p:cNvSpPr>
            <a:spLocks noGrp="1"/>
          </p:cNvSpPr>
          <p:nvPr>
            <p:ph type="title"/>
          </p:nvPr>
        </p:nvSpPr>
        <p:spPr/>
        <p:txBody>
          <a:bodyPr/>
          <a:lstStyle/>
          <a:p>
            <a:r>
              <a:rPr lang="en-GB" dirty="0"/>
              <a:t>About this report</a:t>
            </a:r>
          </a:p>
        </p:txBody>
      </p:sp>
      <p:sp>
        <p:nvSpPr>
          <p:cNvPr id="3" name="Content Placeholder 2">
            <a:extLst>
              <a:ext uri="{FF2B5EF4-FFF2-40B4-BE49-F238E27FC236}">
                <a16:creationId xmlns:a16="http://schemas.microsoft.com/office/drawing/2014/main" id="{CC5A5C07-FE43-431B-BA6A-44C7E8012850}"/>
              </a:ext>
            </a:extLst>
          </p:cNvPr>
          <p:cNvSpPr>
            <a:spLocks noGrp="1"/>
          </p:cNvSpPr>
          <p:nvPr>
            <p:ph idx="1"/>
          </p:nvPr>
        </p:nvSpPr>
        <p:spPr/>
        <p:txBody>
          <a:bodyPr>
            <a:normAutofit/>
          </a:bodyPr>
          <a:lstStyle/>
          <a:p>
            <a:r>
              <a:rPr lang="en-GB" sz="2400" dirty="0"/>
              <a:t>The Greater Manchester Combined Authority (GMCA) commissioned a consortium of Dr Heather Wardle, Sarah Tipping and Clare Deverill to use existing survey data to explore whether gambling behaviours in Greater Manchester (GM) are similar or different to those in other places in England</a:t>
            </a:r>
          </a:p>
          <a:p>
            <a:r>
              <a:rPr lang="en-GB" sz="2400" dirty="0"/>
              <a:t>To do this, we analysed the following datasets:</a:t>
            </a:r>
          </a:p>
          <a:p>
            <a:pPr marL="914400" lvl="1" indent="-457200">
              <a:buFont typeface="+mj-lt"/>
              <a:buAutoNum type="arabicPeriod"/>
            </a:pPr>
            <a:r>
              <a:rPr lang="en-GB" sz="1600" dirty="0"/>
              <a:t>The Health Survey for England (2015, 2016 and 2018)</a:t>
            </a:r>
          </a:p>
          <a:p>
            <a:pPr marL="914400" lvl="1" indent="-457200">
              <a:buFont typeface="+mj-lt"/>
              <a:buAutoNum type="arabicPeriod"/>
            </a:pPr>
            <a:r>
              <a:rPr lang="en-GB" sz="1600" dirty="0" err="1"/>
              <a:t>GambleAware’s</a:t>
            </a:r>
            <a:r>
              <a:rPr lang="en-GB" sz="1600" dirty="0"/>
              <a:t> Annual Treatment and Support Survey (2020)</a:t>
            </a:r>
          </a:p>
          <a:p>
            <a:pPr marL="914400" lvl="1" indent="-457200">
              <a:buFont typeface="+mj-lt"/>
              <a:buAutoNum type="arabicPeriod"/>
            </a:pPr>
            <a:r>
              <a:rPr lang="en-GB" sz="1600" dirty="0"/>
              <a:t>The Gambling Commission’s Online Tracker Survey (2015-2019)</a:t>
            </a:r>
            <a:endParaRPr lang="en-GB" sz="2000" dirty="0"/>
          </a:p>
        </p:txBody>
      </p:sp>
      <p:sp>
        <p:nvSpPr>
          <p:cNvPr id="4" name="Text Placeholder 3">
            <a:extLst>
              <a:ext uri="{FF2B5EF4-FFF2-40B4-BE49-F238E27FC236}">
                <a16:creationId xmlns:a16="http://schemas.microsoft.com/office/drawing/2014/main" id="{848331BF-B59A-47BE-BD27-AD2586921735}"/>
              </a:ext>
            </a:extLst>
          </p:cNvPr>
          <p:cNvSpPr>
            <a:spLocks noGrp="1"/>
          </p:cNvSpPr>
          <p:nvPr>
            <p:ph type="body" sz="quarter" idx="11"/>
          </p:nvPr>
        </p:nvSpPr>
        <p:spPr/>
        <p:txBody>
          <a:bodyPr/>
          <a:lstStyle/>
          <a:p>
            <a:r>
              <a:rPr lang="en-GB" dirty="0"/>
              <a:t>Introduction</a:t>
            </a:r>
          </a:p>
        </p:txBody>
      </p:sp>
    </p:spTree>
    <p:extLst>
      <p:ext uri="{BB962C8B-B14F-4D97-AF65-F5344CB8AC3E}">
        <p14:creationId xmlns:p14="http://schemas.microsoft.com/office/powerpoint/2010/main" val="32128133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40986-E6EA-46D2-99E1-BE580EC33F3E}"/>
              </a:ext>
            </a:extLst>
          </p:cNvPr>
          <p:cNvSpPr>
            <a:spLocks noGrp="1"/>
          </p:cNvSpPr>
          <p:nvPr>
            <p:ph type="title"/>
          </p:nvPr>
        </p:nvSpPr>
        <p:spPr/>
        <p:txBody>
          <a:bodyPr/>
          <a:lstStyle/>
          <a:p>
            <a:r>
              <a:rPr lang="en-GB" dirty="0"/>
              <a:t>Why do we see these patterns?</a:t>
            </a:r>
          </a:p>
        </p:txBody>
      </p:sp>
      <p:sp>
        <p:nvSpPr>
          <p:cNvPr id="3" name="Content Placeholder 2">
            <a:extLst>
              <a:ext uri="{FF2B5EF4-FFF2-40B4-BE49-F238E27FC236}">
                <a16:creationId xmlns:a16="http://schemas.microsoft.com/office/drawing/2014/main" id="{0010DFE4-7083-4D0A-AB92-BB1C59E36F3C}"/>
              </a:ext>
            </a:extLst>
          </p:cNvPr>
          <p:cNvSpPr>
            <a:spLocks noGrp="1"/>
          </p:cNvSpPr>
          <p:nvPr>
            <p:ph idx="1"/>
          </p:nvPr>
        </p:nvSpPr>
        <p:spPr/>
        <p:txBody>
          <a:bodyPr>
            <a:normAutofit fontScale="55000" lnSpcReduction="20000"/>
          </a:bodyPr>
          <a:lstStyle/>
          <a:p>
            <a:r>
              <a:rPr lang="en-GB" dirty="0"/>
              <a:t>People living in urban places have a different demographic and socio-economic profile to those living in non-urban places. They tend to be young and have higher educational qualifications. Urban places also include some of the most deprived areas in England. These factors are associated with experiences of gambling harms.</a:t>
            </a:r>
          </a:p>
          <a:p>
            <a:r>
              <a:rPr lang="en-GB" dirty="0"/>
              <a:t>Multi-variate logistic regression was used to test whether these factors influence the association between urban residents and problem gambling. This tested whether urban residence was still associated with problem gambling once age, sex, ethnic origin, marital status, educational attainment, income, social class and area deprivation were taken into account.</a:t>
            </a:r>
          </a:p>
          <a:p>
            <a:r>
              <a:rPr lang="en-GB" dirty="0"/>
              <a:t>Results showed that living in urban areas (including GM) was significantly associated with problem gambling, even after adjusting for all these things. The odds of experiencing problem gambling were 2.1 times higher among those living in urban places than those who do not.</a:t>
            </a:r>
          </a:p>
          <a:p>
            <a:r>
              <a:rPr lang="en-GB" dirty="0"/>
              <a:t>Whilst the different demographic and socio-economic profile of those living in urban areas explains some of the association between urban residence and problem gambling, it does not explain it all. Other factors, like different gambling preferences, behaviour and availability may also be important.</a:t>
            </a:r>
          </a:p>
        </p:txBody>
      </p:sp>
      <p:sp>
        <p:nvSpPr>
          <p:cNvPr id="4" name="Text Placeholder 3">
            <a:extLst>
              <a:ext uri="{FF2B5EF4-FFF2-40B4-BE49-F238E27FC236}">
                <a16:creationId xmlns:a16="http://schemas.microsoft.com/office/drawing/2014/main" id="{BF9E5E67-BDF8-4B50-9407-2458837C00DD}"/>
              </a:ext>
            </a:extLst>
          </p:cNvPr>
          <p:cNvSpPr>
            <a:spLocks noGrp="1"/>
          </p:cNvSpPr>
          <p:nvPr>
            <p:ph type="body" sz="quarter" idx="11"/>
          </p:nvPr>
        </p:nvSpPr>
        <p:spPr/>
        <p:txBody>
          <a:bodyPr/>
          <a:lstStyle/>
          <a:p>
            <a:r>
              <a:rPr lang="en-GB" dirty="0"/>
              <a:t>Part 3. Key findings</a:t>
            </a:r>
          </a:p>
        </p:txBody>
      </p:sp>
    </p:spTree>
    <p:extLst>
      <p:ext uri="{BB962C8B-B14F-4D97-AF65-F5344CB8AC3E}">
        <p14:creationId xmlns:p14="http://schemas.microsoft.com/office/powerpoint/2010/main" val="13627543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DFF17A-466E-4C5A-84CE-9C8CAA96BD5D}"/>
              </a:ext>
            </a:extLst>
          </p:cNvPr>
          <p:cNvSpPr>
            <a:spLocks noGrp="1"/>
          </p:cNvSpPr>
          <p:nvPr>
            <p:ph type="title"/>
          </p:nvPr>
        </p:nvSpPr>
        <p:spPr/>
        <p:txBody>
          <a:bodyPr/>
          <a:lstStyle/>
          <a:p>
            <a:r>
              <a:rPr lang="en-GB" dirty="0"/>
              <a:t>Part 4.</a:t>
            </a:r>
          </a:p>
        </p:txBody>
      </p:sp>
      <p:sp>
        <p:nvSpPr>
          <p:cNvPr id="3" name="Text Placeholder 2">
            <a:extLst>
              <a:ext uri="{FF2B5EF4-FFF2-40B4-BE49-F238E27FC236}">
                <a16:creationId xmlns:a16="http://schemas.microsoft.com/office/drawing/2014/main" id="{1B23D891-4E75-48C7-9DEA-DC3EF1AFF239}"/>
              </a:ext>
            </a:extLst>
          </p:cNvPr>
          <p:cNvSpPr>
            <a:spLocks noGrp="1"/>
          </p:cNvSpPr>
          <p:nvPr>
            <p:ph type="body" sz="quarter" idx="11"/>
          </p:nvPr>
        </p:nvSpPr>
        <p:spPr/>
        <p:txBody>
          <a:bodyPr/>
          <a:lstStyle/>
          <a:p>
            <a:r>
              <a:rPr lang="en-GB" dirty="0"/>
              <a:t>Gambling behaviour in Greater Manchester: An overview</a:t>
            </a:r>
          </a:p>
          <a:p>
            <a:endParaRPr lang="en-GB" dirty="0"/>
          </a:p>
        </p:txBody>
      </p:sp>
      <p:sp>
        <p:nvSpPr>
          <p:cNvPr id="4" name="Text Placeholder 3">
            <a:extLst>
              <a:ext uri="{FF2B5EF4-FFF2-40B4-BE49-F238E27FC236}">
                <a16:creationId xmlns:a16="http://schemas.microsoft.com/office/drawing/2014/main" id="{DFB68BD8-9E5C-4F19-9DA8-44C6828FD6C2}"/>
              </a:ext>
            </a:extLst>
          </p:cNvPr>
          <p:cNvSpPr>
            <a:spLocks noGrp="1"/>
          </p:cNvSpPr>
          <p:nvPr>
            <p:ph type="body" sz="quarter" idx="12"/>
          </p:nvPr>
        </p:nvSpPr>
        <p:spPr/>
        <p:txBody>
          <a:bodyPr/>
          <a:lstStyle/>
          <a:p>
            <a:r>
              <a:rPr lang="en-GB" dirty="0"/>
              <a:t>Conclusions</a:t>
            </a:r>
          </a:p>
        </p:txBody>
      </p:sp>
    </p:spTree>
    <p:extLst>
      <p:ext uri="{BB962C8B-B14F-4D97-AF65-F5344CB8AC3E}">
        <p14:creationId xmlns:p14="http://schemas.microsoft.com/office/powerpoint/2010/main" val="13040648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2433C0-7C76-4FB5-AAAF-A21EAB6B25A7}"/>
              </a:ext>
            </a:extLst>
          </p:cNvPr>
          <p:cNvSpPr>
            <a:spLocks noGrp="1"/>
          </p:cNvSpPr>
          <p:nvPr>
            <p:ph type="title"/>
          </p:nvPr>
        </p:nvSpPr>
        <p:spPr/>
        <p:txBody>
          <a:bodyPr>
            <a:normAutofit fontScale="90000"/>
          </a:bodyPr>
          <a:lstStyle/>
          <a:p>
            <a:r>
              <a:rPr lang="en-GB" dirty="0"/>
              <a:t>What does this mean for Greater Manchester?</a:t>
            </a:r>
          </a:p>
        </p:txBody>
      </p:sp>
      <p:sp>
        <p:nvSpPr>
          <p:cNvPr id="3" name="Content Placeholder 2">
            <a:extLst>
              <a:ext uri="{FF2B5EF4-FFF2-40B4-BE49-F238E27FC236}">
                <a16:creationId xmlns:a16="http://schemas.microsoft.com/office/drawing/2014/main" id="{9846B0D1-79F3-4EE7-82C0-EAB631CE3BF0}"/>
              </a:ext>
            </a:extLst>
          </p:cNvPr>
          <p:cNvSpPr>
            <a:spLocks noGrp="1"/>
          </p:cNvSpPr>
          <p:nvPr>
            <p:ph idx="1"/>
          </p:nvPr>
        </p:nvSpPr>
        <p:spPr/>
        <p:txBody>
          <a:bodyPr>
            <a:normAutofit fontScale="55000" lnSpcReduction="20000"/>
          </a:bodyPr>
          <a:lstStyle/>
          <a:p>
            <a:r>
              <a:rPr lang="en-GB" dirty="0"/>
              <a:t>People living in GM, like other urban areas, have higher rates of problem gambling and experience of gambling harms than those living in other places</a:t>
            </a:r>
          </a:p>
          <a:p>
            <a:r>
              <a:rPr lang="en-GB" dirty="0"/>
              <a:t>The HSE provides the most robust, though conservative, measure of gambling harms: in GM at least 0.8% of residents experience problem gambling, 3.3% experience at least one negative consequence of gambling and 1.7% experience direct harms.</a:t>
            </a:r>
          </a:p>
          <a:p>
            <a:r>
              <a:rPr lang="en-GB" dirty="0"/>
              <a:t>Those living in the GM gamble more often and on more things than those not living in urban places – both are associated with higher risk of harms</a:t>
            </a:r>
          </a:p>
          <a:p>
            <a:r>
              <a:rPr lang="en-GB" dirty="0"/>
              <a:t>Those living in the GM are more likely to gamble on activities associated with higher risk of harms: namely online gambling and gambling on machines</a:t>
            </a:r>
          </a:p>
          <a:p>
            <a:r>
              <a:rPr lang="en-GB" dirty="0"/>
              <a:t>These estimates only include those experiencing problem gambling or harms directly – they do not include harms experienced by affected others. Research estimates that a problem gambler negatively effects 6 other people (Goodwin et al, 2017). Applying this to the estimated number of people experiencing problem gambling in the GM (8 per 1000), means that further 48 per 1000 people living in the GM may be affected by someone else’s gambling – that equates to around 5% of people living in GM.</a:t>
            </a:r>
          </a:p>
          <a:p>
            <a:endParaRPr lang="en-GB" dirty="0"/>
          </a:p>
        </p:txBody>
      </p:sp>
      <p:sp>
        <p:nvSpPr>
          <p:cNvPr id="4" name="Text Placeholder 3">
            <a:extLst>
              <a:ext uri="{FF2B5EF4-FFF2-40B4-BE49-F238E27FC236}">
                <a16:creationId xmlns:a16="http://schemas.microsoft.com/office/drawing/2014/main" id="{E6432B3D-175C-427F-AC78-3F4629933A75}"/>
              </a:ext>
            </a:extLst>
          </p:cNvPr>
          <p:cNvSpPr>
            <a:spLocks noGrp="1"/>
          </p:cNvSpPr>
          <p:nvPr>
            <p:ph type="body" sz="quarter" idx="11"/>
          </p:nvPr>
        </p:nvSpPr>
        <p:spPr/>
        <p:txBody>
          <a:bodyPr/>
          <a:lstStyle/>
          <a:p>
            <a:r>
              <a:rPr lang="en-GB" dirty="0"/>
              <a:t>Part 4. Conclusions</a:t>
            </a:r>
          </a:p>
        </p:txBody>
      </p:sp>
    </p:spTree>
    <p:extLst>
      <p:ext uri="{BB962C8B-B14F-4D97-AF65-F5344CB8AC3E}">
        <p14:creationId xmlns:p14="http://schemas.microsoft.com/office/powerpoint/2010/main" val="7568163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01805-B44E-42BB-A5CE-4AC5DE728A4E}"/>
              </a:ext>
            </a:extLst>
          </p:cNvPr>
          <p:cNvSpPr>
            <a:spLocks noGrp="1"/>
          </p:cNvSpPr>
          <p:nvPr>
            <p:ph type="title"/>
          </p:nvPr>
        </p:nvSpPr>
        <p:spPr/>
        <p:txBody>
          <a:bodyPr/>
          <a:lstStyle/>
          <a:p>
            <a:r>
              <a:rPr lang="en-GB" dirty="0"/>
              <a:t>Part 5.</a:t>
            </a:r>
          </a:p>
        </p:txBody>
      </p:sp>
      <p:sp>
        <p:nvSpPr>
          <p:cNvPr id="3" name="Text Placeholder 2">
            <a:extLst>
              <a:ext uri="{FF2B5EF4-FFF2-40B4-BE49-F238E27FC236}">
                <a16:creationId xmlns:a16="http://schemas.microsoft.com/office/drawing/2014/main" id="{1198F499-3E1D-44DB-A993-B4E2BE09FCC3}"/>
              </a:ext>
            </a:extLst>
          </p:cNvPr>
          <p:cNvSpPr>
            <a:spLocks noGrp="1"/>
          </p:cNvSpPr>
          <p:nvPr>
            <p:ph type="body" sz="quarter" idx="11"/>
          </p:nvPr>
        </p:nvSpPr>
        <p:spPr/>
        <p:txBody>
          <a:bodyPr/>
          <a:lstStyle/>
          <a:p>
            <a:r>
              <a:rPr lang="en-GB" dirty="0"/>
              <a:t>Gambling behaviour in Greater Manchester: An overview</a:t>
            </a:r>
          </a:p>
          <a:p>
            <a:endParaRPr lang="en-GB" dirty="0"/>
          </a:p>
        </p:txBody>
      </p:sp>
      <p:sp>
        <p:nvSpPr>
          <p:cNvPr id="4" name="Text Placeholder 3">
            <a:extLst>
              <a:ext uri="{FF2B5EF4-FFF2-40B4-BE49-F238E27FC236}">
                <a16:creationId xmlns:a16="http://schemas.microsoft.com/office/drawing/2014/main" id="{316C4C7F-BC9E-40DD-9955-2F74FEB307FA}"/>
              </a:ext>
            </a:extLst>
          </p:cNvPr>
          <p:cNvSpPr>
            <a:spLocks noGrp="1"/>
          </p:cNvSpPr>
          <p:nvPr>
            <p:ph type="body" sz="quarter" idx="12"/>
          </p:nvPr>
        </p:nvSpPr>
        <p:spPr/>
        <p:txBody>
          <a:bodyPr/>
          <a:lstStyle/>
          <a:p>
            <a:r>
              <a:rPr lang="en-GB" dirty="0"/>
              <a:t>References</a:t>
            </a:r>
          </a:p>
        </p:txBody>
      </p:sp>
    </p:spTree>
    <p:extLst>
      <p:ext uri="{BB962C8B-B14F-4D97-AF65-F5344CB8AC3E}">
        <p14:creationId xmlns:p14="http://schemas.microsoft.com/office/powerpoint/2010/main" val="20583294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C269A-9248-47E2-9DA3-947337FC2E30}"/>
              </a:ext>
            </a:extLst>
          </p:cNvPr>
          <p:cNvSpPr>
            <a:spLocks noGrp="1"/>
          </p:cNvSpPr>
          <p:nvPr>
            <p:ph type="title"/>
          </p:nvPr>
        </p:nvSpPr>
        <p:spPr/>
        <p:txBody>
          <a:bodyPr/>
          <a:lstStyle/>
          <a:p>
            <a:r>
              <a:rPr lang="en-GB" dirty="0"/>
              <a:t>References </a:t>
            </a:r>
          </a:p>
        </p:txBody>
      </p:sp>
      <p:sp>
        <p:nvSpPr>
          <p:cNvPr id="3" name="Content Placeholder 2">
            <a:extLst>
              <a:ext uri="{FF2B5EF4-FFF2-40B4-BE49-F238E27FC236}">
                <a16:creationId xmlns:a16="http://schemas.microsoft.com/office/drawing/2014/main" id="{1FB3BB70-F3AB-40E3-83AA-9C79C1F289FA}"/>
              </a:ext>
            </a:extLst>
          </p:cNvPr>
          <p:cNvSpPr>
            <a:spLocks noGrp="1"/>
          </p:cNvSpPr>
          <p:nvPr>
            <p:ph idx="1"/>
          </p:nvPr>
        </p:nvSpPr>
        <p:spPr/>
        <p:txBody>
          <a:bodyPr>
            <a:normAutofit/>
          </a:bodyPr>
          <a:lstStyle/>
          <a:p>
            <a:pPr marL="0" indent="0">
              <a:buNone/>
            </a:pPr>
            <a:r>
              <a:rPr lang="en-GB" sz="2400" dirty="0"/>
              <a:t>Goodwin, B.C. et al. (2017) ‘A typical problem gambler affects six others’, International Gambling Studies, 17 (2), pp. 276–289.</a:t>
            </a:r>
          </a:p>
          <a:p>
            <a:pPr marL="0" indent="0">
              <a:buNone/>
            </a:pPr>
            <a:r>
              <a:rPr lang="en-GB" sz="2400" dirty="0"/>
              <a:t>Langham, E. et al. (2016) ‘Understanding gambling related harm: a proposed definition, conceptual framework, and taxonomy of harms’, BMC Public Health, 16 (1), p. 80.</a:t>
            </a:r>
          </a:p>
          <a:p>
            <a:pPr marL="0" indent="0">
              <a:buNone/>
            </a:pPr>
            <a:r>
              <a:rPr lang="en-GB" sz="2400" dirty="0"/>
              <a:t>Wardle, H. et al. (2019) ‘Gambling and public health: we need policy action to prevent harm’, BMJ, 365, p. l 1807.</a:t>
            </a:r>
          </a:p>
          <a:p>
            <a:pPr marL="0" indent="0">
              <a:buNone/>
            </a:pPr>
            <a:r>
              <a:rPr lang="en-GB" sz="2400" dirty="0"/>
              <a:t>Young, M.M. et al. (2021) Developing Lower-Risk Gambling Guidelines. Summary Report. Ottawa, Ontario: Canadian Centre on Substance Use and Addiction. Available at: </a:t>
            </a:r>
            <a:r>
              <a:rPr lang="en-GB" sz="2400" dirty="0">
                <a:hlinkClick r:id="rId2"/>
              </a:rPr>
              <a:t>https://gamblingguidelines.ca/resource/developing-lower-risk-gambling-guidelines-report/</a:t>
            </a:r>
            <a:r>
              <a:rPr lang="en-GB" sz="2400" dirty="0"/>
              <a:t>.</a:t>
            </a:r>
          </a:p>
          <a:p>
            <a:endParaRPr lang="en-GB" sz="2400" dirty="0"/>
          </a:p>
          <a:p>
            <a:endParaRPr lang="en-GB" sz="2400" dirty="0"/>
          </a:p>
        </p:txBody>
      </p:sp>
      <p:sp>
        <p:nvSpPr>
          <p:cNvPr id="4" name="Text Placeholder 3">
            <a:extLst>
              <a:ext uri="{FF2B5EF4-FFF2-40B4-BE49-F238E27FC236}">
                <a16:creationId xmlns:a16="http://schemas.microsoft.com/office/drawing/2014/main" id="{5A778F02-2003-4EA1-BAF6-B0A37D40D643}"/>
              </a:ext>
            </a:extLst>
          </p:cNvPr>
          <p:cNvSpPr>
            <a:spLocks noGrp="1"/>
          </p:cNvSpPr>
          <p:nvPr>
            <p:ph type="body" sz="quarter" idx="11"/>
          </p:nvPr>
        </p:nvSpPr>
        <p:spPr/>
        <p:txBody>
          <a:bodyPr/>
          <a:lstStyle/>
          <a:p>
            <a:r>
              <a:rPr lang="en-GB" dirty="0"/>
              <a:t>Part 5. References</a:t>
            </a:r>
          </a:p>
        </p:txBody>
      </p:sp>
    </p:spTree>
    <p:extLst>
      <p:ext uri="{BB962C8B-B14F-4D97-AF65-F5344CB8AC3E}">
        <p14:creationId xmlns:p14="http://schemas.microsoft.com/office/powerpoint/2010/main" val="41533494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CC96C-2F48-4318-9F63-C49DB99A47A0}"/>
              </a:ext>
            </a:extLst>
          </p:cNvPr>
          <p:cNvSpPr>
            <a:spLocks noGrp="1"/>
          </p:cNvSpPr>
          <p:nvPr>
            <p:ph type="title"/>
          </p:nvPr>
        </p:nvSpPr>
        <p:spPr/>
        <p:txBody>
          <a:bodyPr>
            <a:normAutofit fontScale="90000"/>
          </a:bodyPr>
          <a:lstStyle/>
          <a:p>
            <a:r>
              <a:rPr lang="en-GB" dirty="0"/>
              <a:t>Gambling behaviour in Greater Manchester: An overview</a:t>
            </a:r>
            <a:br>
              <a:rPr lang="en-GB" dirty="0"/>
            </a:br>
            <a:endParaRPr lang="en-GB" dirty="0"/>
          </a:p>
        </p:txBody>
      </p:sp>
    </p:spTree>
    <p:extLst>
      <p:ext uri="{BB962C8B-B14F-4D97-AF65-F5344CB8AC3E}">
        <p14:creationId xmlns:p14="http://schemas.microsoft.com/office/powerpoint/2010/main" val="731101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71584-D6BF-47F6-BE11-93AA1160ED40}"/>
              </a:ext>
            </a:extLst>
          </p:cNvPr>
          <p:cNvSpPr>
            <a:spLocks noGrp="1"/>
          </p:cNvSpPr>
          <p:nvPr>
            <p:ph type="title"/>
          </p:nvPr>
        </p:nvSpPr>
        <p:spPr/>
        <p:txBody>
          <a:bodyPr/>
          <a:lstStyle/>
          <a:p>
            <a:r>
              <a:rPr lang="en-GB" dirty="0"/>
              <a:t>Disclosures</a:t>
            </a:r>
          </a:p>
        </p:txBody>
      </p:sp>
      <p:sp>
        <p:nvSpPr>
          <p:cNvPr id="3" name="Content Placeholder 2">
            <a:extLst>
              <a:ext uri="{FF2B5EF4-FFF2-40B4-BE49-F238E27FC236}">
                <a16:creationId xmlns:a16="http://schemas.microsoft.com/office/drawing/2014/main" id="{723032DB-95D7-40F4-9E73-5CC706B4A5F8}"/>
              </a:ext>
            </a:extLst>
          </p:cNvPr>
          <p:cNvSpPr>
            <a:spLocks noGrp="1"/>
          </p:cNvSpPr>
          <p:nvPr>
            <p:ph idx="1"/>
          </p:nvPr>
        </p:nvSpPr>
        <p:spPr/>
        <p:txBody>
          <a:bodyPr>
            <a:normAutofit/>
          </a:bodyPr>
          <a:lstStyle/>
          <a:p>
            <a:r>
              <a:rPr lang="en-GB" sz="2400" dirty="0"/>
              <a:t>Heather Wardle declares that she receives funding from the ESRC, National Institute of Health Research, </a:t>
            </a:r>
            <a:r>
              <a:rPr lang="en-GB" sz="2400" dirty="0" err="1"/>
              <a:t>Wellcome</a:t>
            </a:r>
            <a:r>
              <a:rPr lang="en-GB" sz="2400" dirty="0"/>
              <a:t>, Department for Digital Culture Media and Sport and the Gambling Commission. In 2018/19 she worked on one project for GambleAware looking at gambling and suicide. She was Deputy Chair of the Advisory Board for Safer Gambling for five years, remuneration provided by the Gambling Commission</a:t>
            </a:r>
          </a:p>
          <a:p>
            <a:r>
              <a:rPr lang="en-GB" sz="2400" dirty="0"/>
              <a:t>Sarah Tipping and Claire Deverill have nothing to declare.</a:t>
            </a:r>
          </a:p>
          <a:p>
            <a:r>
              <a:rPr lang="en-GB" sz="2400" dirty="0"/>
              <a:t>This report should be cited as: Wardle H, Tipping S, Deverill C.(2022) </a:t>
            </a:r>
            <a:r>
              <a:rPr lang="en-GB" sz="2400" i="1" dirty="0"/>
              <a:t>Gambling Behaviour in the Greater Manchester Combined Authority: An overview. </a:t>
            </a:r>
            <a:r>
              <a:rPr lang="en-GB" sz="2400" dirty="0"/>
              <a:t>GMCA. </a:t>
            </a:r>
          </a:p>
          <a:p>
            <a:endParaRPr lang="en-GB" sz="2400" dirty="0"/>
          </a:p>
        </p:txBody>
      </p:sp>
      <p:sp>
        <p:nvSpPr>
          <p:cNvPr id="4" name="Text Placeholder 3">
            <a:extLst>
              <a:ext uri="{FF2B5EF4-FFF2-40B4-BE49-F238E27FC236}">
                <a16:creationId xmlns:a16="http://schemas.microsoft.com/office/drawing/2014/main" id="{C4B85D45-EE9F-4414-B984-3A349DBC3041}"/>
              </a:ext>
            </a:extLst>
          </p:cNvPr>
          <p:cNvSpPr>
            <a:spLocks noGrp="1"/>
          </p:cNvSpPr>
          <p:nvPr>
            <p:ph type="body" sz="quarter" idx="11"/>
          </p:nvPr>
        </p:nvSpPr>
        <p:spPr/>
        <p:txBody>
          <a:bodyPr/>
          <a:lstStyle/>
          <a:p>
            <a:r>
              <a:rPr lang="en-GB" dirty="0"/>
              <a:t>Introduction</a:t>
            </a:r>
          </a:p>
        </p:txBody>
      </p:sp>
    </p:spTree>
    <p:extLst>
      <p:ext uri="{BB962C8B-B14F-4D97-AF65-F5344CB8AC3E}">
        <p14:creationId xmlns:p14="http://schemas.microsoft.com/office/powerpoint/2010/main" val="1946559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ED5C9-CE0D-4D74-B2D3-D916CBCCA0BA}"/>
              </a:ext>
            </a:extLst>
          </p:cNvPr>
          <p:cNvSpPr>
            <a:spLocks noGrp="1"/>
          </p:cNvSpPr>
          <p:nvPr>
            <p:ph type="title"/>
          </p:nvPr>
        </p:nvSpPr>
        <p:spPr/>
        <p:txBody>
          <a:bodyPr>
            <a:normAutofit/>
          </a:bodyPr>
          <a:lstStyle/>
          <a:p>
            <a:r>
              <a:rPr lang="en-GB" dirty="0"/>
              <a:t>Part 1</a:t>
            </a:r>
          </a:p>
        </p:txBody>
      </p:sp>
      <p:sp>
        <p:nvSpPr>
          <p:cNvPr id="14" name="Text Placeholder 13">
            <a:extLst>
              <a:ext uri="{FF2B5EF4-FFF2-40B4-BE49-F238E27FC236}">
                <a16:creationId xmlns:a16="http://schemas.microsoft.com/office/drawing/2014/main" id="{824C126B-DADD-4605-8279-73FCFCD0EE11}"/>
              </a:ext>
            </a:extLst>
          </p:cNvPr>
          <p:cNvSpPr>
            <a:spLocks noGrp="1"/>
          </p:cNvSpPr>
          <p:nvPr>
            <p:ph type="body" sz="quarter" idx="11"/>
          </p:nvPr>
        </p:nvSpPr>
        <p:spPr/>
        <p:txBody>
          <a:bodyPr/>
          <a:lstStyle/>
          <a:p>
            <a:r>
              <a:rPr lang="en-GB" dirty="0"/>
              <a:t>Gambling behaviour in Greater Manchester: An overview</a:t>
            </a:r>
          </a:p>
          <a:p>
            <a:endParaRPr lang="en-GB" dirty="0"/>
          </a:p>
        </p:txBody>
      </p:sp>
      <p:sp>
        <p:nvSpPr>
          <p:cNvPr id="13" name="Text Placeholder 12">
            <a:extLst>
              <a:ext uri="{FF2B5EF4-FFF2-40B4-BE49-F238E27FC236}">
                <a16:creationId xmlns:a16="http://schemas.microsoft.com/office/drawing/2014/main" id="{8B2E8096-A754-4438-A610-23E1B275F5AA}"/>
              </a:ext>
            </a:extLst>
          </p:cNvPr>
          <p:cNvSpPr>
            <a:spLocks noGrp="1"/>
          </p:cNvSpPr>
          <p:nvPr>
            <p:ph type="body" sz="quarter" idx="12"/>
          </p:nvPr>
        </p:nvSpPr>
        <p:spPr/>
        <p:txBody>
          <a:bodyPr/>
          <a:lstStyle/>
          <a:p>
            <a:r>
              <a:rPr lang="en-GB" dirty="0"/>
              <a:t>About the data</a:t>
            </a:r>
          </a:p>
        </p:txBody>
      </p:sp>
    </p:spTree>
    <p:extLst>
      <p:ext uri="{BB962C8B-B14F-4D97-AF65-F5344CB8AC3E}">
        <p14:creationId xmlns:p14="http://schemas.microsoft.com/office/powerpoint/2010/main" val="41981501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BBE1D-0B7D-473A-87DB-5DA8D21805BD}"/>
              </a:ext>
            </a:extLst>
          </p:cNvPr>
          <p:cNvSpPr>
            <a:spLocks noGrp="1"/>
          </p:cNvSpPr>
          <p:nvPr>
            <p:ph type="title"/>
          </p:nvPr>
        </p:nvSpPr>
        <p:spPr/>
        <p:txBody>
          <a:bodyPr/>
          <a:lstStyle/>
          <a:p>
            <a:r>
              <a:rPr lang="en-GB" dirty="0"/>
              <a:t>The Health Survey for England</a:t>
            </a:r>
          </a:p>
        </p:txBody>
      </p:sp>
      <p:sp>
        <p:nvSpPr>
          <p:cNvPr id="3" name="Content Placeholder 2">
            <a:extLst>
              <a:ext uri="{FF2B5EF4-FFF2-40B4-BE49-F238E27FC236}">
                <a16:creationId xmlns:a16="http://schemas.microsoft.com/office/drawing/2014/main" id="{77340E33-DC67-493A-A562-8235E8CB282A}"/>
              </a:ext>
            </a:extLst>
          </p:cNvPr>
          <p:cNvSpPr>
            <a:spLocks noGrp="1"/>
          </p:cNvSpPr>
          <p:nvPr>
            <p:ph idx="1"/>
          </p:nvPr>
        </p:nvSpPr>
        <p:spPr/>
        <p:txBody>
          <a:bodyPr>
            <a:normAutofit/>
          </a:bodyPr>
          <a:lstStyle/>
          <a:p>
            <a:r>
              <a:rPr lang="en-GB" sz="2400" dirty="0"/>
              <a:t>The Health Survey for England (HSE) is a nationally representative survey of people living in private households in England. Each year around 8,000 adults aged 16 and over take part.</a:t>
            </a:r>
          </a:p>
          <a:p>
            <a:r>
              <a:rPr lang="en-GB" sz="2400" dirty="0"/>
              <a:t>HSE has national statistics status and provides official statistics to government on obesity and smoking.</a:t>
            </a:r>
          </a:p>
          <a:p>
            <a:r>
              <a:rPr lang="en-GB" sz="2400" dirty="0"/>
              <a:t>In 2015, 2016 and 2018 questions about past year participation in 17 forms of gambling were included in the survey along with the Problem Gambling Severity Index (PGSI) and the measurement of gambling problems using the DSM-IV, which produce estimates of experience of problem gambling.</a:t>
            </a:r>
          </a:p>
          <a:p>
            <a:r>
              <a:rPr lang="en-GB" sz="2400" dirty="0"/>
              <a:t>Combining survey responses from 2015, 2016 and 2018 provided a sample of 1,224 people living in GM, allowed us to look at gambling participation and problem gambling among those living in GM. </a:t>
            </a:r>
          </a:p>
          <a:p>
            <a:endParaRPr lang="en-GB" sz="2400" dirty="0"/>
          </a:p>
        </p:txBody>
      </p:sp>
      <p:sp>
        <p:nvSpPr>
          <p:cNvPr id="4" name="Text Placeholder 3">
            <a:extLst>
              <a:ext uri="{FF2B5EF4-FFF2-40B4-BE49-F238E27FC236}">
                <a16:creationId xmlns:a16="http://schemas.microsoft.com/office/drawing/2014/main" id="{F3715376-3E29-4143-BE41-AC6F4BF23322}"/>
              </a:ext>
            </a:extLst>
          </p:cNvPr>
          <p:cNvSpPr>
            <a:spLocks noGrp="1"/>
          </p:cNvSpPr>
          <p:nvPr>
            <p:ph type="body" sz="quarter" idx="11"/>
          </p:nvPr>
        </p:nvSpPr>
        <p:spPr/>
        <p:txBody>
          <a:bodyPr>
            <a:normAutofit/>
          </a:bodyPr>
          <a:lstStyle/>
          <a:p>
            <a:r>
              <a:rPr lang="en-GB" dirty="0"/>
              <a:t>Part 1. About the data</a:t>
            </a:r>
          </a:p>
        </p:txBody>
      </p:sp>
    </p:spTree>
    <p:extLst>
      <p:ext uri="{BB962C8B-B14F-4D97-AF65-F5344CB8AC3E}">
        <p14:creationId xmlns:p14="http://schemas.microsoft.com/office/powerpoint/2010/main" val="836793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BA0C163-C81B-4DB6-8CAE-408C4F722D20}"/>
              </a:ext>
            </a:extLst>
          </p:cNvPr>
          <p:cNvSpPr>
            <a:spLocks noGrp="1"/>
          </p:cNvSpPr>
          <p:nvPr>
            <p:ph type="title"/>
          </p:nvPr>
        </p:nvSpPr>
        <p:spPr/>
        <p:txBody>
          <a:bodyPr>
            <a:normAutofit fontScale="90000"/>
          </a:bodyPr>
          <a:lstStyle/>
          <a:p>
            <a:r>
              <a:rPr lang="en-GB" dirty="0"/>
              <a:t>GambleAware Treatment and Support Survey</a:t>
            </a:r>
          </a:p>
        </p:txBody>
      </p:sp>
      <p:sp>
        <p:nvSpPr>
          <p:cNvPr id="5" name="Content Placeholder 4">
            <a:extLst>
              <a:ext uri="{FF2B5EF4-FFF2-40B4-BE49-F238E27FC236}">
                <a16:creationId xmlns:a16="http://schemas.microsoft.com/office/drawing/2014/main" id="{284E3296-7558-4926-8C24-B7D5BE6DFBCE}"/>
              </a:ext>
            </a:extLst>
          </p:cNvPr>
          <p:cNvSpPr>
            <a:spLocks noGrp="1"/>
          </p:cNvSpPr>
          <p:nvPr>
            <p:ph idx="1"/>
          </p:nvPr>
        </p:nvSpPr>
        <p:spPr/>
        <p:txBody>
          <a:bodyPr>
            <a:normAutofit lnSpcReduction="10000"/>
          </a:bodyPr>
          <a:lstStyle/>
          <a:p>
            <a:r>
              <a:rPr lang="en-GB" sz="2400" dirty="0"/>
              <a:t>The GambleAware Treatment and Support Survey (GATSS) is a now annual online survey run by GambleAware. They recruit people from YouGov’s online panel of over 1million people living in Britain. In 2020, 16,401 people living in England took part, including 1,342 people living in GM.</a:t>
            </a:r>
          </a:p>
          <a:p>
            <a:r>
              <a:rPr lang="en-GB" sz="2400" dirty="0"/>
              <a:t>Online panels tend to over-report risky behaviours compared with gold-standard random probability methods, which has also been shown to be the case with gambling. As such, results from the HSE should be considered more representative than those from this survey.</a:t>
            </a:r>
          </a:p>
          <a:p>
            <a:r>
              <a:rPr lang="en-GB" sz="2400" dirty="0"/>
              <a:t>The survey asked a fuller range of questions about gambling behaviours and need for treatment support than the HSE. It also includes measurement of gambling problems using the PGSI.</a:t>
            </a:r>
          </a:p>
          <a:p>
            <a:r>
              <a:rPr lang="en-GB" sz="2400" dirty="0"/>
              <a:t>Nonetheless, this survey allows us to look at gambling patterns among those living in GM vs those living in other areas.</a:t>
            </a:r>
          </a:p>
        </p:txBody>
      </p:sp>
      <p:sp>
        <p:nvSpPr>
          <p:cNvPr id="6" name="Text Placeholder 5">
            <a:extLst>
              <a:ext uri="{FF2B5EF4-FFF2-40B4-BE49-F238E27FC236}">
                <a16:creationId xmlns:a16="http://schemas.microsoft.com/office/drawing/2014/main" id="{32B6D47F-6755-41BA-B8C2-E3FAA8ED56C2}"/>
              </a:ext>
            </a:extLst>
          </p:cNvPr>
          <p:cNvSpPr>
            <a:spLocks noGrp="1"/>
          </p:cNvSpPr>
          <p:nvPr>
            <p:ph type="body" sz="quarter" idx="11"/>
          </p:nvPr>
        </p:nvSpPr>
        <p:spPr/>
        <p:txBody>
          <a:bodyPr/>
          <a:lstStyle/>
          <a:p>
            <a:r>
              <a:rPr lang="en-GB" dirty="0"/>
              <a:t>Part 1. About the data</a:t>
            </a:r>
          </a:p>
        </p:txBody>
      </p:sp>
    </p:spTree>
    <p:extLst>
      <p:ext uri="{BB962C8B-B14F-4D97-AF65-F5344CB8AC3E}">
        <p14:creationId xmlns:p14="http://schemas.microsoft.com/office/powerpoint/2010/main" val="42589896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7DE66F-E36F-48B0-81C6-46E1FCA5D19F}"/>
              </a:ext>
            </a:extLst>
          </p:cNvPr>
          <p:cNvSpPr>
            <a:spLocks noGrp="1"/>
          </p:cNvSpPr>
          <p:nvPr>
            <p:ph type="title"/>
          </p:nvPr>
        </p:nvSpPr>
        <p:spPr/>
        <p:txBody>
          <a:bodyPr>
            <a:normAutofit fontScale="90000"/>
          </a:bodyPr>
          <a:lstStyle/>
          <a:p>
            <a:r>
              <a:rPr lang="en-GB" dirty="0"/>
              <a:t>Gambling Commission Online Tracker Survey</a:t>
            </a:r>
          </a:p>
        </p:txBody>
      </p:sp>
      <p:sp>
        <p:nvSpPr>
          <p:cNvPr id="3" name="Content Placeholder 2">
            <a:extLst>
              <a:ext uri="{FF2B5EF4-FFF2-40B4-BE49-F238E27FC236}">
                <a16:creationId xmlns:a16="http://schemas.microsoft.com/office/drawing/2014/main" id="{9107793A-7BE9-42BC-88D2-5DAA40AE6BDA}"/>
              </a:ext>
            </a:extLst>
          </p:cNvPr>
          <p:cNvSpPr>
            <a:spLocks noGrp="1"/>
          </p:cNvSpPr>
          <p:nvPr>
            <p:ph idx="1"/>
          </p:nvPr>
        </p:nvSpPr>
        <p:spPr/>
        <p:txBody>
          <a:bodyPr>
            <a:normAutofit lnSpcReduction="10000"/>
          </a:bodyPr>
          <a:lstStyle/>
          <a:p>
            <a:r>
              <a:rPr lang="en-GB" sz="2400" dirty="0"/>
              <a:t>The Gambling Commission’s online tracker collects information from around 4,000 people per year on their gambling behaviours. These people are recruited from </a:t>
            </a:r>
            <a:r>
              <a:rPr lang="en-GB" sz="2400" dirty="0" err="1"/>
              <a:t>Yonder’s</a:t>
            </a:r>
            <a:r>
              <a:rPr lang="en-GB" sz="2400" dirty="0"/>
              <a:t> (formerly Populus) online panel. For this project we combined data collected in 2015 to 2019 to create a sample of 1,747 people who live in GM.</a:t>
            </a:r>
          </a:p>
          <a:p>
            <a:r>
              <a:rPr lang="en-GB" sz="2400" dirty="0"/>
              <a:t>This survey collects a range of information about online gambling behaviours and uses a short-form of the PGSI to measure gambling problems.</a:t>
            </a:r>
          </a:p>
          <a:p>
            <a:r>
              <a:rPr lang="en-GB" sz="2400" dirty="0"/>
              <a:t>As before, online panels tend to over-report risky behaviours compared with gold-standard probability methods, which has also been shown to be the case with gambling. Additional methodological issues with this sample were identified, such as some panellists being interviewed twice in the same year. As such, results from HSE should be considered more representative than those from this survey.</a:t>
            </a:r>
          </a:p>
        </p:txBody>
      </p:sp>
      <p:sp>
        <p:nvSpPr>
          <p:cNvPr id="4" name="Text Placeholder 3">
            <a:extLst>
              <a:ext uri="{FF2B5EF4-FFF2-40B4-BE49-F238E27FC236}">
                <a16:creationId xmlns:a16="http://schemas.microsoft.com/office/drawing/2014/main" id="{29318D00-305E-4DD1-A472-290A1C06683F}"/>
              </a:ext>
            </a:extLst>
          </p:cNvPr>
          <p:cNvSpPr>
            <a:spLocks noGrp="1"/>
          </p:cNvSpPr>
          <p:nvPr>
            <p:ph type="body" sz="quarter" idx="11"/>
          </p:nvPr>
        </p:nvSpPr>
        <p:spPr/>
        <p:txBody>
          <a:bodyPr/>
          <a:lstStyle/>
          <a:p>
            <a:r>
              <a:rPr lang="en-GB" dirty="0"/>
              <a:t>Part 1. About the data</a:t>
            </a:r>
          </a:p>
        </p:txBody>
      </p:sp>
    </p:spTree>
    <p:extLst>
      <p:ext uri="{BB962C8B-B14F-4D97-AF65-F5344CB8AC3E}">
        <p14:creationId xmlns:p14="http://schemas.microsoft.com/office/powerpoint/2010/main" val="9789650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C8F693-9F66-4CF2-A9D4-C26A3B342CA7}"/>
              </a:ext>
            </a:extLst>
          </p:cNvPr>
          <p:cNvSpPr>
            <a:spLocks noGrp="1"/>
          </p:cNvSpPr>
          <p:nvPr>
            <p:ph type="title"/>
          </p:nvPr>
        </p:nvSpPr>
        <p:spPr/>
        <p:txBody>
          <a:bodyPr/>
          <a:lstStyle/>
          <a:p>
            <a:r>
              <a:rPr lang="en-GB" dirty="0"/>
              <a:t>Part 2</a:t>
            </a:r>
          </a:p>
        </p:txBody>
      </p:sp>
      <p:sp>
        <p:nvSpPr>
          <p:cNvPr id="3" name="Text Placeholder 2">
            <a:extLst>
              <a:ext uri="{FF2B5EF4-FFF2-40B4-BE49-F238E27FC236}">
                <a16:creationId xmlns:a16="http://schemas.microsoft.com/office/drawing/2014/main" id="{41553403-EE64-46BD-B1AF-D988218554A3}"/>
              </a:ext>
            </a:extLst>
          </p:cNvPr>
          <p:cNvSpPr>
            <a:spLocks noGrp="1"/>
          </p:cNvSpPr>
          <p:nvPr>
            <p:ph type="body" sz="quarter" idx="11"/>
          </p:nvPr>
        </p:nvSpPr>
        <p:spPr/>
        <p:txBody>
          <a:bodyPr/>
          <a:lstStyle/>
          <a:p>
            <a:r>
              <a:rPr lang="en-GB" dirty="0"/>
              <a:t>Gambling behaviour in Greater Manchester: An overview</a:t>
            </a:r>
          </a:p>
          <a:p>
            <a:endParaRPr lang="en-GB" dirty="0"/>
          </a:p>
        </p:txBody>
      </p:sp>
      <p:sp>
        <p:nvSpPr>
          <p:cNvPr id="4" name="Text Placeholder 3">
            <a:extLst>
              <a:ext uri="{FF2B5EF4-FFF2-40B4-BE49-F238E27FC236}">
                <a16:creationId xmlns:a16="http://schemas.microsoft.com/office/drawing/2014/main" id="{AD671184-6D8D-44D1-9E74-47F2F1FDF9B3}"/>
              </a:ext>
            </a:extLst>
          </p:cNvPr>
          <p:cNvSpPr>
            <a:spLocks noGrp="1"/>
          </p:cNvSpPr>
          <p:nvPr>
            <p:ph type="body" sz="quarter" idx="12"/>
          </p:nvPr>
        </p:nvSpPr>
        <p:spPr/>
        <p:txBody>
          <a:bodyPr/>
          <a:lstStyle/>
          <a:p>
            <a:r>
              <a:rPr lang="en-GB" dirty="0"/>
              <a:t>Analytical approach</a:t>
            </a:r>
          </a:p>
        </p:txBody>
      </p:sp>
    </p:spTree>
    <p:extLst>
      <p:ext uri="{BB962C8B-B14F-4D97-AF65-F5344CB8AC3E}">
        <p14:creationId xmlns:p14="http://schemas.microsoft.com/office/powerpoint/2010/main" val="1492061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9E6C-8253-4B62-A0EA-A57CE2772A8A}"/>
              </a:ext>
            </a:extLst>
          </p:cNvPr>
          <p:cNvSpPr>
            <a:spLocks noGrp="1"/>
          </p:cNvSpPr>
          <p:nvPr>
            <p:ph type="title"/>
          </p:nvPr>
        </p:nvSpPr>
        <p:spPr/>
        <p:txBody>
          <a:bodyPr/>
          <a:lstStyle/>
          <a:p>
            <a:r>
              <a:rPr lang="en-GB" dirty="0"/>
              <a:t>GM, urban areas and other areas</a:t>
            </a:r>
          </a:p>
        </p:txBody>
      </p:sp>
      <p:sp>
        <p:nvSpPr>
          <p:cNvPr id="3" name="Content Placeholder 2">
            <a:extLst>
              <a:ext uri="{FF2B5EF4-FFF2-40B4-BE49-F238E27FC236}">
                <a16:creationId xmlns:a16="http://schemas.microsoft.com/office/drawing/2014/main" id="{C4BD685A-5516-4116-86D6-92C6F0CF059E}"/>
              </a:ext>
            </a:extLst>
          </p:cNvPr>
          <p:cNvSpPr>
            <a:spLocks noGrp="1"/>
          </p:cNvSpPr>
          <p:nvPr>
            <p:ph idx="1"/>
          </p:nvPr>
        </p:nvSpPr>
        <p:spPr/>
        <p:txBody>
          <a:bodyPr>
            <a:normAutofit lnSpcReduction="10000"/>
          </a:bodyPr>
          <a:lstStyle/>
          <a:p>
            <a:r>
              <a:rPr lang="en-GB" sz="2400" dirty="0"/>
              <a:t>For each study, we identified people living within GM</a:t>
            </a:r>
          </a:p>
          <a:p>
            <a:r>
              <a:rPr lang="en-GB" sz="2400" dirty="0"/>
              <a:t>We then calculated levels of gambling participation and problem gambling, by gender, for the following groups:</a:t>
            </a:r>
          </a:p>
          <a:p>
            <a:pPr lvl="1"/>
            <a:r>
              <a:rPr lang="en-GB" sz="1600" dirty="0"/>
              <a:t>those living in GM</a:t>
            </a:r>
          </a:p>
          <a:p>
            <a:pPr lvl="1"/>
            <a:r>
              <a:rPr lang="en-GB" sz="1600" dirty="0"/>
              <a:t>those living in other urban areas</a:t>
            </a:r>
          </a:p>
          <a:p>
            <a:pPr lvl="1"/>
            <a:r>
              <a:rPr lang="en-GB" sz="1600" dirty="0"/>
              <a:t>those living in non-urban areas</a:t>
            </a:r>
          </a:p>
          <a:p>
            <a:r>
              <a:rPr lang="en-GB" sz="2400" dirty="0"/>
              <a:t>As the GM is a large urban area, we wanted to see how similar or different gambling behaviours were to those living in other urban areas and those living in non-urban areas</a:t>
            </a:r>
          </a:p>
          <a:p>
            <a:r>
              <a:rPr lang="en-GB" sz="2400" dirty="0"/>
              <a:t>The Gambling Commission study defined urban areas (comparing major urban areas with others) differently from HSE and the GATSS (comparing all urban areas with non-urban areas)*</a:t>
            </a:r>
          </a:p>
          <a:p>
            <a:pPr marL="0" indent="0">
              <a:buNone/>
            </a:pPr>
            <a:r>
              <a:rPr lang="en-GB" sz="1400" dirty="0"/>
              <a:t>*see individual reports for more details – for this reason, along with data quality, some analyses are restricted to HSE and GATSS</a:t>
            </a:r>
          </a:p>
        </p:txBody>
      </p:sp>
      <p:sp>
        <p:nvSpPr>
          <p:cNvPr id="4" name="Text Placeholder 3">
            <a:extLst>
              <a:ext uri="{FF2B5EF4-FFF2-40B4-BE49-F238E27FC236}">
                <a16:creationId xmlns:a16="http://schemas.microsoft.com/office/drawing/2014/main" id="{76277B68-EA30-4D23-B8EC-CE876EE84048}"/>
              </a:ext>
            </a:extLst>
          </p:cNvPr>
          <p:cNvSpPr>
            <a:spLocks noGrp="1"/>
          </p:cNvSpPr>
          <p:nvPr>
            <p:ph type="body" sz="quarter" idx="11"/>
          </p:nvPr>
        </p:nvSpPr>
        <p:spPr/>
        <p:txBody>
          <a:bodyPr/>
          <a:lstStyle/>
          <a:p>
            <a:r>
              <a:rPr lang="en-GB" dirty="0"/>
              <a:t>Part 2. Analytical approach</a:t>
            </a:r>
          </a:p>
        </p:txBody>
      </p:sp>
    </p:spTree>
    <p:extLst>
      <p:ext uri="{BB962C8B-B14F-4D97-AF65-F5344CB8AC3E}">
        <p14:creationId xmlns:p14="http://schemas.microsoft.com/office/powerpoint/2010/main" val="366398729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GUID" val="35e3c746-8a33-4472-ba5f-a83161b34f9f"/>
</p:tagLst>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C5B5A"/>
      </a:accent1>
      <a:accent2>
        <a:srgbClr val="009C90"/>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3DC97FC8150DD49AD465F8A73657C42" ma:contentTypeVersion="15" ma:contentTypeDescription="Create a new document." ma:contentTypeScope="" ma:versionID="578d0477d61e6028f4c8283efbd591fb">
  <xsd:schema xmlns:xsd="http://www.w3.org/2001/XMLSchema" xmlns:xs="http://www.w3.org/2001/XMLSchema" xmlns:p="http://schemas.microsoft.com/office/2006/metadata/properties" xmlns:ns1="http://schemas.microsoft.com/sharepoint/v3" xmlns:ns2="066e983a-f1d7-4d3c-91db-252f29f3e159" xmlns:ns3="2e35a3c0-6932-4795-bc29-a2b24e509738" targetNamespace="http://schemas.microsoft.com/office/2006/metadata/properties" ma:root="true" ma:fieldsID="03a850f43fc046e6d7396a61c327b759" ns1:_="" ns2:_="" ns3:_="">
    <xsd:import namespace="http://schemas.microsoft.com/sharepoint/v3"/>
    <xsd:import namespace="066e983a-f1d7-4d3c-91db-252f29f3e159"/>
    <xsd:import namespace="2e35a3c0-6932-4795-bc29-a2b24e509738"/>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ServiceLocation" minOccurs="0"/>
                <xsd:element ref="ns1:_ip_UnifiedCompliancePolicyProperties" minOccurs="0"/>
                <xsd:element ref="ns1:_ip_UnifiedCompliancePolicyUIAc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66e983a-f1d7-4d3c-91db-252f29f3e15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2"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e35a3c0-6932-4795-bc29-a2b24e509738"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27783B6-01C1-45EF-9799-0D335554BA9A}">
  <ds:schemaRefs>
    <ds:schemaRef ds:uri="http://schemas.microsoft.com/office/2006/metadata/properties"/>
    <ds:schemaRef ds:uri="http://schemas.microsoft.com/office/infopath/2007/PartnerControls"/>
    <ds:schemaRef ds:uri="http://schemas.microsoft.com/sharepoint/v3"/>
  </ds:schemaRefs>
</ds:datastoreItem>
</file>

<file path=customXml/itemProps2.xml><?xml version="1.0" encoding="utf-8"?>
<ds:datastoreItem xmlns:ds="http://schemas.openxmlformats.org/officeDocument/2006/customXml" ds:itemID="{A8F3C148-2E29-47A2-9883-543C018B23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66e983a-f1d7-4d3c-91db-252f29f3e159"/>
    <ds:schemaRef ds:uri="2e35a3c0-6932-4795-bc29-a2b24e50973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1ADFE9B-928C-497A-A7C7-E2D995FDA2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785</TotalTime>
  <Words>2897</Words>
  <Application>Microsoft Office PowerPoint</Application>
  <PresentationFormat>Widescreen</PresentationFormat>
  <Paragraphs>145</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Calibri</vt:lpstr>
      <vt:lpstr>Office Theme</vt:lpstr>
      <vt:lpstr>Gambling behaviour in Greater Manchester: An overview</vt:lpstr>
      <vt:lpstr>About this report</vt:lpstr>
      <vt:lpstr>Disclosures</vt:lpstr>
      <vt:lpstr>Part 1</vt:lpstr>
      <vt:lpstr>The Health Survey for England</vt:lpstr>
      <vt:lpstr>GambleAware Treatment and Support Survey</vt:lpstr>
      <vt:lpstr>Gambling Commission Online Tracker Survey</vt:lpstr>
      <vt:lpstr>Part 2</vt:lpstr>
      <vt:lpstr>GM, urban areas and other areas</vt:lpstr>
      <vt:lpstr>Analysis by Local Authority area</vt:lpstr>
      <vt:lpstr>Part 3</vt:lpstr>
      <vt:lpstr>Do people living in GM gamble more or less than others?</vt:lpstr>
      <vt:lpstr>Do people living in GM gamble more or less than others? (contd.)</vt:lpstr>
      <vt:lpstr>Do people living in GM gamble on different things?</vt:lpstr>
      <vt:lpstr>Gambling activities by area type</vt:lpstr>
      <vt:lpstr>Do people living in GM experience more or less problem gambling?</vt:lpstr>
      <vt:lpstr>Do people living in GM experience more or less gambling harms? (contd.)</vt:lpstr>
      <vt:lpstr>Do people living in GM experience more or less gambling harms? (contd.) </vt:lpstr>
      <vt:lpstr>Is GM different from other urban places?</vt:lpstr>
      <vt:lpstr>Why do we see these patterns?</vt:lpstr>
      <vt:lpstr>Part 4.</vt:lpstr>
      <vt:lpstr>What does this mean for Greater Manchester?</vt:lpstr>
      <vt:lpstr>Part 5.</vt:lpstr>
      <vt:lpstr>References </vt:lpstr>
      <vt:lpstr>Gambling behaviour in Greater Manchester: An overview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Evans, Jo</cp:lastModifiedBy>
  <cp:revision>44</cp:revision>
  <cp:lastPrinted>2020-10-22T16:13:18Z</cp:lastPrinted>
  <dcterms:created xsi:type="dcterms:W3CDTF">2020-09-16T14:43:21Z</dcterms:created>
  <dcterms:modified xsi:type="dcterms:W3CDTF">2022-05-23T08:59:29Z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0x01010063DC97FC8150DD49AD465F8A73657C42</vt:lpwstr>
  </property>
</Properties>
</file>