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handoutMasterIdLst>
    <p:handoutMasterId r:id="rId50"/>
  </p:handoutMasterIdLst>
  <p:sldIdLst>
    <p:sldId id="266" r:id="rId5"/>
    <p:sldId id="267" r:id="rId6"/>
    <p:sldId id="268" r:id="rId7"/>
    <p:sldId id="269" r:id="rId8"/>
    <p:sldId id="271" r:id="rId9"/>
    <p:sldId id="270" r:id="rId10"/>
    <p:sldId id="272" r:id="rId11"/>
    <p:sldId id="273" r:id="rId12"/>
    <p:sldId id="274" r:id="rId13"/>
    <p:sldId id="276" r:id="rId14"/>
    <p:sldId id="277" r:id="rId15"/>
    <p:sldId id="281" r:id="rId16"/>
    <p:sldId id="278" r:id="rId17"/>
    <p:sldId id="280" r:id="rId18"/>
    <p:sldId id="282" r:id="rId19"/>
    <p:sldId id="284" r:id="rId20"/>
    <p:sldId id="283" r:id="rId21"/>
    <p:sldId id="285" r:id="rId22"/>
    <p:sldId id="286" r:id="rId23"/>
    <p:sldId id="287" r:id="rId24"/>
    <p:sldId id="290" r:id="rId25"/>
    <p:sldId id="279" r:id="rId26"/>
    <p:sldId id="291" r:id="rId27"/>
    <p:sldId id="289" r:id="rId28"/>
    <p:sldId id="275" r:id="rId29"/>
    <p:sldId id="292" r:id="rId30"/>
    <p:sldId id="293" r:id="rId31"/>
    <p:sldId id="295" r:id="rId32"/>
    <p:sldId id="294" r:id="rId33"/>
    <p:sldId id="296" r:id="rId34"/>
    <p:sldId id="297" r:id="rId35"/>
    <p:sldId id="298" r:id="rId36"/>
    <p:sldId id="301" r:id="rId37"/>
    <p:sldId id="300" r:id="rId38"/>
    <p:sldId id="302" r:id="rId39"/>
    <p:sldId id="299" r:id="rId40"/>
    <p:sldId id="303" r:id="rId41"/>
    <p:sldId id="304" r:id="rId42"/>
    <p:sldId id="305" r:id="rId43"/>
    <p:sldId id="307" r:id="rId44"/>
    <p:sldId id="306" r:id="rId45"/>
    <p:sldId id="309" r:id="rId46"/>
    <p:sldId id="308" r:id="rId47"/>
    <p:sldId id="310" r:id="rId48"/>
  </p:sldIdLst>
  <p:sldSz cx="12192000" cy="6858000"/>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368" userDrawn="1">
          <p15:clr>
            <a:srgbClr val="A4A3A4"/>
          </p15:clr>
        </p15:guide>
        <p15:guide id="6" orient="horz" pos="3861" userDrawn="1">
          <p15:clr>
            <a:srgbClr val="A4A3A4"/>
          </p15:clr>
        </p15:guide>
        <p15:guide id="12" pos="6539" userDrawn="1">
          <p15:clr>
            <a:srgbClr val="A4A3A4"/>
          </p15:clr>
        </p15:guide>
        <p15:guide id="13" pos="7310" userDrawn="1">
          <p15:clr>
            <a:srgbClr val="A4A3A4"/>
          </p15:clr>
        </p15:guide>
        <p15:guide id="14" pos="5768" userDrawn="1">
          <p15:clr>
            <a:srgbClr val="A4A3A4"/>
          </p15:clr>
        </p15:guide>
        <p15:guide id="15" pos="4997" userDrawn="1">
          <p15:clr>
            <a:srgbClr val="A4A3A4"/>
          </p15:clr>
        </p15:guide>
        <p15:guide id="16" pos="4226" userDrawn="1">
          <p15:clr>
            <a:srgbClr val="A4A3A4"/>
          </p15:clr>
        </p15:guide>
        <p15:guide id="17" pos="3454" userDrawn="1">
          <p15:clr>
            <a:srgbClr val="A4A3A4"/>
          </p15:clr>
        </p15:guide>
        <p15:guide id="18" pos="2683" userDrawn="1">
          <p15:clr>
            <a:srgbClr val="A4A3A4"/>
          </p15:clr>
        </p15:guide>
        <p15:guide id="19" pos="1912" userDrawn="1">
          <p15:clr>
            <a:srgbClr val="A4A3A4"/>
          </p15:clr>
        </p15:guide>
        <p15:guide id="20" pos="1141" userDrawn="1">
          <p15:clr>
            <a:srgbClr val="A4A3A4"/>
          </p15:clr>
        </p15:guide>
        <p15:guide id="21" pos="370" userDrawn="1">
          <p15:clr>
            <a:srgbClr val="A4A3A4"/>
          </p15:clr>
        </p15:guide>
        <p15:guide id="22" orient="horz" pos="1139" userDrawn="1">
          <p15:clr>
            <a:srgbClr val="A4A3A4"/>
          </p15:clr>
        </p15:guide>
        <p15:guide id="23" orient="horz" pos="1911" userDrawn="1">
          <p15:clr>
            <a:srgbClr val="A4A3A4"/>
          </p15:clr>
        </p15:guide>
        <p15:guide id="24" orient="horz" pos="2682" userDrawn="1">
          <p15:clr>
            <a:srgbClr val="A4A3A4"/>
          </p15:clr>
        </p15:guide>
        <p15:guide id="25" orient="horz" pos="3453" userDrawn="1">
          <p15:clr>
            <a:srgbClr val="A4A3A4"/>
          </p15:clr>
        </p15:guide>
        <p15:guide id="26" orient="horz" pos="39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B0A6"/>
    <a:srgbClr val="009690"/>
    <a:srgbClr val="5C5B5A"/>
    <a:srgbClr val="327B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5" autoAdjust="0"/>
    <p:restoredTop sz="94712" autoAdjust="0"/>
  </p:normalViewPr>
  <p:slideViewPr>
    <p:cSldViewPr snapToGrid="0" snapToObjects="1" showGuides="1">
      <p:cViewPr varScale="1">
        <p:scale>
          <a:sx n="58" d="100"/>
          <a:sy n="58" d="100"/>
        </p:scale>
        <p:origin x="84" y="1092"/>
      </p:cViewPr>
      <p:guideLst>
        <p:guide orient="horz" pos="368"/>
        <p:guide orient="horz" pos="3861"/>
        <p:guide pos="6539"/>
        <p:guide pos="7310"/>
        <p:guide pos="5768"/>
        <p:guide pos="4997"/>
        <p:guide pos="4226"/>
        <p:guide pos="3454"/>
        <p:guide pos="2683"/>
        <p:guide pos="1912"/>
        <p:guide pos="1141"/>
        <p:guide pos="370"/>
        <p:guide orient="horz" pos="1139"/>
        <p:guide orient="horz" pos="1911"/>
        <p:guide orient="horz" pos="2682"/>
        <p:guide orient="horz" pos="3453"/>
        <p:guide orient="horz" pos="395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9B5A4B-3AC8-485F-AE44-320708BE405C}" type="doc">
      <dgm:prSet loTypeId="urn:microsoft.com/office/officeart/2011/layout/CircleProcess" loCatId="process" qsTypeId="urn:microsoft.com/office/officeart/2005/8/quickstyle/simple1" qsCatId="simple" csTypeId="urn:microsoft.com/office/officeart/2005/8/colors/accent2_2" csCatId="accent2" phldr="1"/>
      <dgm:spPr/>
    </dgm:pt>
    <dgm:pt modelId="{1A7ED035-532A-4672-945C-47EE2A1CBEB3}">
      <dgm:prSet phldrT="[Text]" custT="1"/>
      <dgm:spPr/>
      <dgm:t>
        <a:bodyPr/>
        <a:lstStyle/>
        <a:p>
          <a:r>
            <a:rPr lang="en-GB" sz="1200" dirty="0"/>
            <a:t>Agree GM priorities</a:t>
          </a:r>
        </a:p>
      </dgm:t>
    </dgm:pt>
    <dgm:pt modelId="{50DDDEAE-0B3D-4138-AE43-2B31552B0350}" type="parTrans" cxnId="{83AC3F34-AAE4-4A9E-BF63-8A6BFE6AC068}">
      <dgm:prSet/>
      <dgm:spPr/>
      <dgm:t>
        <a:bodyPr/>
        <a:lstStyle/>
        <a:p>
          <a:endParaRPr lang="en-GB" sz="2800"/>
        </a:p>
      </dgm:t>
    </dgm:pt>
    <dgm:pt modelId="{59F82348-52A7-4BE9-9FEB-CA9041171247}" type="sibTrans" cxnId="{83AC3F34-AAE4-4A9E-BF63-8A6BFE6AC068}">
      <dgm:prSet/>
      <dgm:spPr/>
      <dgm:t>
        <a:bodyPr/>
        <a:lstStyle/>
        <a:p>
          <a:endParaRPr lang="en-GB" sz="2800"/>
        </a:p>
      </dgm:t>
    </dgm:pt>
    <dgm:pt modelId="{385CE6BC-84F8-48C3-BFE4-5D341D6869BD}">
      <dgm:prSet phldrT="[Text]" custT="1"/>
      <dgm:spPr/>
      <dgm:t>
        <a:bodyPr/>
        <a:lstStyle/>
        <a:p>
          <a:r>
            <a:rPr lang="en-GB" sz="1200" dirty="0"/>
            <a:t>Review relevant papers in PHE / OHID evidence review</a:t>
          </a:r>
        </a:p>
      </dgm:t>
    </dgm:pt>
    <dgm:pt modelId="{D7A571BC-9793-45B8-A5AA-94E5DCAD9D29}" type="parTrans" cxnId="{B555183B-23BC-46FB-A3AE-294DBB0EEED0}">
      <dgm:prSet/>
      <dgm:spPr/>
      <dgm:t>
        <a:bodyPr/>
        <a:lstStyle/>
        <a:p>
          <a:endParaRPr lang="en-GB" sz="2800"/>
        </a:p>
      </dgm:t>
    </dgm:pt>
    <dgm:pt modelId="{65DEB768-5E5D-4650-AA92-19715811A722}" type="sibTrans" cxnId="{B555183B-23BC-46FB-A3AE-294DBB0EEED0}">
      <dgm:prSet/>
      <dgm:spPr/>
      <dgm:t>
        <a:bodyPr/>
        <a:lstStyle/>
        <a:p>
          <a:endParaRPr lang="en-GB" sz="2800"/>
        </a:p>
      </dgm:t>
    </dgm:pt>
    <dgm:pt modelId="{1313BD32-03AE-4995-BD17-7BE680D9512E}">
      <dgm:prSet phldrT="[Text]" custT="1"/>
      <dgm:spPr/>
      <dgm:t>
        <a:bodyPr/>
        <a:lstStyle/>
        <a:p>
          <a:r>
            <a:rPr lang="en-GB" sz="1200" dirty="0"/>
            <a:t>Reverse reference search of identified papers</a:t>
          </a:r>
        </a:p>
      </dgm:t>
    </dgm:pt>
    <dgm:pt modelId="{D0D152D6-FD84-469C-B84D-892551BBF81C}" type="parTrans" cxnId="{D5D32CB1-690B-4310-A795-E93B7535D735}">
      <dgm:prSet/>
      <dgm:spPr/>
      <dgm:t>
        <a:bodyPr/>
        <a:lstStyle/>
        <a:p>
          <a:endParaRPr lang="en-GB" sz="2800"/>
        </a:p>
      </dgm:t>
    </dgm:pt>
    <dgm:pt modelId="{DB05824E-99DA-4449-8C8D-2874B8371529}" type="sibTrans" cxnId="{D5D32CB1-690B-4310-A795-E93B7535D735}">
      <dgm:prSet/>
      <dgm:spPr/>
      <dgm:t>
        <a:bodyPr/>
        <a:lstStyle/>
        <a:p>
          <a:endParaRPr lang="en-GB" sz="2800"/>
        </a:p>
      </dgm:t>
    </dgm:pt>
    <dgm:pt modelId="{7A7A179D-4A4C-4B7D-AB5A-7D3767D5D305}">
      <dgm:prSet phldrT="[Text]" custT="1"/>
      <dgm:spPr/>
      <dgm:t>
        <a:bodyPr/>
        <a:lstStyle/>
        <a:p>
          <a:r>
            <a:rPr lang="en-GB" sz="1200" dirty="0"/>
            <a:t>Review other local research and case studies</a:t>
          </a:r>
        </a:p>
      </dgm:t>
    </dgm:pt>
    <dgm:pt modelId="{A1668655-4A0F-4486-BD2D-3852CA90965C}" type="parTrans" cxnId="{CEA47A87-F158-4937-AF96-8A1AF953A22C}">
      <dgm:prSet/>
      <dgm:spPr/>
      <dgm:t>
        <a:bodyPr/>
        <a:lstStyle/>
        <a:p>
          <a:endParaRPr lang="en-GB" sz="2800"/>
        </a:p>
      </dgm:t>
    </dgm:pt>
    <dgm:pt modelId="{123A9586-C1F8-46FA-82EC-2552F1EA1409}" type="sibTrans" cxnId="{CEA47A87-F158-4937-AF96-8A1AF953A22C}">
      <dgm:prSet/>
      <dgm:spPr/>
      <dgm:t>
        <a:bodyPr/>
        <a:lstStyle/>
        <a:p>
          <a:endParaRPr lang="en-GB" sz="2800"/>
        </a:p>
      </dgm:t>
    </dgm:pt>
    <dgm:pt modelId="{1997CBC5-6E19-4C85-9D19-2BFF74AD8106}">
      <dgm:prSet phldrT="[Text]" custT="1"/>
      <dgm:spPr/>
      <dgm:t>
        <a:bodyPr/>
        <a:lstStyle/>
        <a:p>
          <a:r>
            <a:rPr lang="en-GB" sz="1200" dirty="0"/>
            <a:t>Summary and highlight gaps / priorities</a:t>
          </a:r>
        </a:p>
      </dgm:t>
    </dgm:pt>
    <dgm:pt modelId="{CBC0C46F-19F3-481E-9FF0-7B927969FBDD}" type="parTrans" cxnId="{F69ED2F8-7950-41ED-AD29-69354EEBF952}">
      <dgm:prSet/>
      <dgm:spPr/>
      <dgm:t>
        <a:bodyPr/>
        <a:lstStyle/>
        <a:p>
          <a:endParaRPr lang="en-GB" sz="2800"/>
        </a:p>
      </dgm:t>
    </dgm:pt>
    <dgm:pt modelId="{9BB65BDD-AAB1-48D1-B8E0-4CD91C30D2C1}" type="sibTrans" cxnId="{F69ED2F8-7950-41ED-AD29-69354EEBF952}">
      <dgm:prSet/>
      <dgm:spPr/>
      <dgm:t>
        <a:bodyPr/>
        <a:lstStyle/>
        <a:p>
          <a:endParaRPr lang="en-GB" sz="2800"/>
        </a:p>
      </dgm:t>
    </dgm:pt>
    <dgm:pt modelId="{CE7D78D8-7745-4711-9D60-39BA46956811}">
      <dgm:prSet phldrT="[Text]" custT="1"/>
      <dgm:spPr/>
      <dgm:t>
        <a:bodyPr/>
        <a:lstStyle/>
        <a:p>
          <a:r>
            <a:rPr lang="en-GB" sz="1200" dirty="0"/>
            <a:t>Literature search to see if gaps are met by existing research</a:t>
          </a:r>
        </a:p>
      </dgm:t>
    </dgm:pt>
    <dgm:pt modelId="{29795938-5258-4113-84F3-0B2B7BBD836C}" type="parTrans" cxnId="{FD75350D-871A-41A8-991E-D8D5BE1A220C}">
      <dgm:prSet/>
      <dgm:spPr/>
      <dgm:t>
        <a:bodyPr/>
        <a:lstStyle/>
        <a:p>
          <a:endParaRPr lang="en-GB" sz="2800"/>
        </a:p>
      </dgm:t>
    </dgm:pt>
    <dgm:pt modelId="{CDAB1046-F09F-451C-9BB7-E5220EC92C75}" type="sibTrans" cxnId="{FD75350D-871A-41A8-991E-D8D5BE1A220C}">
      <dgm:prSet/>
      <dgm:spPr/>
      <dgm:t>
        <a:bodyPr/>
        <a:lstStyle/>
        <a:p>
          <a:endParaRPr lang="en-GB" sz="2800"/>
        </a:p>
      </dgm:t>
    </dgm:pt>
    <dgm:pt modelId="{8D152038-A7E5-4B7B-8952-F2409D40DA51}">
      <dgm:prSet phldrT="[Text]" custT="1"/>
      <dgm:spPr/>
      <dgm:t>
        <a:bodyPr/>
        <a:lstStyle/>
        <a:p>
          <a:r>
            <a:rPr lang="en-GB" sz="1200" dirty="0"/>
            <a:t>Summary of gaps</a:t>
          </a:r>
        </a:p>
      </dgm:t>
    </dgm:pt>
    <dgm:pt modelId="{0AFDBF6E-8C1B-4AC5-BDBA-235EB4AA1F54}" type="parTrans" cxnId="{5F6A8779-575E-4650-BCD1-F7BA58F735FA}">
      <dgm:prSet/>
      <dgm:spPr/>
      <dgm:t>
        <a:bodyPr/>
        <a:lstStyle/>
        <a:p>
          <a:endParaRPr lang="en-GB" sz="2800"/>
        </a:p>
      </dgm:t>
    </dgm:pt>
    <dgm:pt modelId="{7FD73D59-E613-432A-B788-1C7C6EB2F9CA}" type="sibTrans" cxnId="{5F6A8779-575E-4650-BCD1-F7BA58F735FA}">
      <dgm:prSet/>
      <dgm:spPr/>
      <dgm:t>
        <a:bodyPr/>
        <a:lstStyle/>
        <a:p>
          <a:endParaRPr lang="en-GB" sz="2800"/>
        </a:p>
      </dgm:t>
    </dgm:pt>
    <dgm:pt modelId="{BC7FAD49-7391-41E4-B9D1-44EF939DCB77}" type="pres">
      <dgm:prSet presAssocID="{AF9B5A4B-3AC8-485F-AE44-320708BE405C}" presName="Name0" presStyleCnt="0">
        <dgm:presLayoutVars>
          <dgm:chMax val="11"/>
          <dgm:chPref val="11"/>
          <dgm:dir/>
          <dgm:resizeHandles/>
        </dgm:presLayoutVars>
      </dgm:prSet>
      <dgm:spPr/>
    </dgm:pt>
    <dgm:pt modelId="{1E3C0C75-3AFA-47CC-A532-F8655F441519}" type="pres">
      <dgm:prSet presAssocID="{8D152038-A7E5-4B7B-8952-F2409D40DA51}" presName="Accent7" presStyleCnt="0"/>
      <dgm:spPr/>
    </dgm:pt>
    <dgm:pt modelId="{BC3E9C46-81B4-4410-8A2D-C4DDEBFE4740}" type="pres">
      <dgm:prSet presAssocID="{8D152038-A7E5-4B7B-8952-F2409D40DA51}" presName="Accent" presStyleLbl="node1" presStyleIdx="0" presStyleCnt="7"/>
      <dgm:spPr/>
    </dgm:pt>
    <dgm:pt modelId="{E6579330-789F-46F9-8872-EEA9B8652878}" type="pres">
      <dgm:prSet presAssocID="{8D152038-A7E5-4B7B-8952-F2409D40DA51}" presName="ParentBackground7" presStyleCnt="0"/>
      <dgm:spPr/>
    </dgm:pt>
    <dgm:pt modelId="{1B243ADE-4407-4AD3-A138-945EF0AD38D5}" type="pres">
      <dgm:prSet presAssocID="{8D152038-A7E5-4B7B-8952-F2409D40DA51}" presName="ParentBackground" presStyleLbl="fgAcc1" presStyleIdx="0" presStyleCnt="7"/>
      <dgm:spPr/>
    </dgm:pt>
    <dgm:pt modelId="{DEA97D3C-D750-4A85-B69C-7196E872F4F0}" type="pres">
      <dgm:prSet presAssocID="{8D152038-A7E5-4B7B-8952-F2409D40DA51}" presName="Parent7" presStyleLbl="revTx" presStyleIdx="0" presStyleCnt="0">
        <dgm:presLayoutVars>
          <dgm:chMax val="1"/>
          <dgm:chPref val="1"/>
          <dgm:bulletEnabled val="1"/>
        </dgm:presLayoutVars>
      </dgm:prSet>
      <dgm:spPr/>
    </dgm:pt>
    <dgm:pt modelId="{5AF99E58-60A8-44E2-87B7-6CD801AA3A92}" type="pres">
      <dgm:prSet presAssocID="{CE7D78D8-7745-4711-9D60-39BA46956811}" presName="Accent6" presStyleCnt="0"/>
      <dgm:spPr/>
    </dgm:pt>
    <dgm:pt modelId="{17FA204F-5C2F-45B2-B6BD-150B96715AB7}" type="pres">
      <dgm:prSet presAssocID="{CE7D78D8-7745-4711-9D60-39BA46956811}" presName="Accent" presStyleLbl="node1" presStyleIdx="1" presStyleCnt="7"/>
      <dgm:spPr/>
    </dgm:pt>
    <dgm:pt modelId="{08499002-919E-48B9-97C6-53C77C7D4933}" type="pres">
      <dgm:prSet presAssocID="{CE7D78D8-7745-4711-9D60-39BA46956811}" presName="ParentBackground6" presStyleCnt="0"/>
      <dgm:spPr/>
    </dgm:pt>
    <dgm:pt modelId="{E55867F4-907F-45F1-82A2-32999C92392C}" type="pres">
      <dgm:prSet presAssocID="{CE7D78D8-7745-4711-9D60-39BA46956811}" presName="ParentBackground" presStyleLbl="fgAcc1" presStyleIdx="1" presStyleCnt="7"/>
      <dgm:spPr/>
    </dgm:pt>
    <dgm:pt modelId="{45B198BC-D03C-4792-A3E3-F3B38CCB9F4E}" type="pres">
      <dgm:prSet presAssocID="{CE7D78D8-7745-4711-9D60-39BA46956811}" presName="Parent6" presStyleLbl="revTx" presStyleIdx="0" presStyleCnt="0">
        <dgm:presLayoutVars>
          <dgm:chMax val="1"/>
          <dgm:chPref val="1"/>
          <dgm:bulletEnabled val="1"/>
        </dgm:presLayoutVars>
      </dgm:prSet>
      <dgm:spPr/>
    </dgm:pt>
    <dgm:pt modelId="{1C0E8546-EE68-4824-B333-AFEA97609508}" type="pres">
      <dgm:prSet presAssocID="{1997CBC5-6E19-4C85-9D19-2BFF74AD8106}" presName="Accent5" presStyleCnt="0"/>
      <dgm:spPr/>
    </dgm:pt>
    <dgm:pt modelId="{B9CBF298-4D8A-496C-9E53-DC51824C70EF}" type="pres">
      <dgm:prSet presAssocID="{1997CBC5-6E19-4C85-9D19-2BFF74AD8106}" presName="Accent" presStyleLbl="node1" presStyleIdx="2" presStyleCnt="7"/>
      <dgm:spPr/>
    </dgm:pt>
    <dgm:pt modelId="{16531569-8816-405D-A0CA-35F149334FDA}" type="pres">
      <dgm:prSet presAssocID="{1997CBC5-6E19-4C85-9D19-2BFF74AD8106}" presName="ParentBackground5" presStyleCnt="0"/>
      <dgm:spPr/>
    </dgm:pt>
    <dgm:pt modelId="{00B60867-0054-495D-AF68-369E53FB1C7C}" type="pres">
      <dgm:prSet presAssocID="{1997CBC5-6E19-4C85-9D19-2BFF74AD8106}" presName="ParentBackground" presStyleLbl="fgAcc1" presStyleIdx="2" presStyleCnt="7"/>
      <dgm:spPr/>
    </dgm:pt>
    <dgm:pt modelId="{E25154FB-D37F-4D61-8E2A-1B8CA8DF6BE6}" type="pres">
      <dgm:prSet presAssocID="{1997CBC5-6E19-4C85-9D19-2BFF74AD8106}" presName="Parent5" presStyleLbl="revTx" presStyleIdx="0" presStyleCnt="0">
        <dgm:presLayoutVars>
          <dgm:chMax val="1"/>
          <dgm:chPref val="1"/>
          <dgm:bulletEnabled val="1"/>
        </dgm:presLayoutVars>
      </dgm:prSet>
      <dgm:spPr/>
    </dgm:pt>
    <dgm:pt modelId="{B8F43E7D-7D28-4670-879D-543A3ED12A1C}" type="pres">
      <dgm:prSet presAssocID="{7A7A179D-4A4C-4B7D-AB5A-7D3767D5D305}" presName="Accent4" presStyleCnt="0"/>
      <dgm:spPr/>
    </dgm:pt>
    <dgm:pt modelId="{7BF8FDEF-BDC4-4FCA-9442-AD698BE72D6F}" type="pres">
      <dgm:prSet presAssocID="{7A7A179D-4A4C-4B7D-AB5A-7D3767D5D305}" presName="Accent" presStyleLbl="node1" presStyleIdx="3" presStyleCnt="7"/>
      <dgm:spPr/>
    </dgm:pt>
    <dgm:pt modelId="{4584554F-596E-4FB5-9E62-5C587F8C206C}" type="pres">
      <dgm:prSet presAssocID="{7A7A179D-4A4C-4B7D-AB5A-7D3767D5D305}" presName="ParentBackground4" presStyleCnt="0"/>
      <dgm:spPr/>
    </dgm:pt>
    <dgm:pt modelId="{D66E80F9-24A4-4228-B4A5-49EEF4C18B8C}" type="pres">
      <dgm:prSet presAssocID="{7A7A179D-4A4C-4B7D-AB5A-7D3767D5D305}" presName="ParentBackground" presStyleLbl="fgAcc1" presStyleIdx="3" presStyleCnt="7"/>
      <dgm:spPr/>
    </dgm:pt>
    <dgm:pt modelId="{92EA6CBA-17E4-4C85-B993-A40EF453649F}" type="pres">
      <dgm:prSet presAssocID="{7A7A179D-4A4C-4B7D-AB5A-7D3767D5D305}" presName="Parent4" presStyleLbl="revTx" presStyleIdx="0" presStyleCnt="0">
        <dgm:presLayoutVars>
          <dgm:chMax val="1"/>
          <dgm:chPref val="1"/>
          <dgm:bulletEnabled val="1"/>
        </dgm:presLayoutVars>
      </dgm:prSet>
      <dgm:spPr/>
    </dgm:pt>
    <dgm:pt modelId="{DCD6B2DC-61A7-4C94-B3AA-8DDBBE15056A}" type="pres">
      <dgm:prSet presAssocID="{1313BD32-03AE-4995-BD17-7BE680D9512E}" presName="Accent3" presStyleCnt="0"/>
      <dgm:spPr/>
    </dgm:pt>
    <dgm:pt modelId="{DC29BB95-4B4D-4427-A663-B70D95937AD5}" type="pres">
      <dgm:prSet presAssocID="{1313BD32-03AE-4995-BD17-7BE680D9512E}" presName="Accent" presStyleLbl="node1" presStyleIdx="4" presStyleCnt="7"/>
      <dgm:spPr/>
    </dgm:pt>
    <dgm:pt modelId="{2A30B2A0-F171-4EF1-9B4B-AE41C6E1F6AA}" type="pres">
      <dgm:prSet presAssocID="{1313BD32-03AE-4995-BD17-7BE680D9512E}" presName="ParentBackground3" presStyleCnt="0"/>
      <dgm:spPr/>
    </dgm:pt>
    <dgm:pt modelId="{B14A3387-19CE-4CE6-B605-953C5EECCBD8}" type="pres">
      <dgm:prSet presAssocID="{1313BD32-03AE-4995-BD17-7BE680D9512E}" presName="ParentBackground" presStyleLbl="fgAcc1" presStyleIdx="4" presStyleCnt="7"/>
      <dgm:spPr/>
    </dgm:pt>
    <dgm:pt modelId="{B4F8A3A7-9912-4A91-AB24-C4DFEAC5FBA6}" type="pres">
      <dgm:prSet presAssocID="{1313BD32-03AE-4995-BD17-7BE680D9512E}" presName="Parent3" presStyleLbl="revTx" presStyleIdx="0" presStyleCnt="0">
        <dgm:presLayoutVars>
          <dgm:chMax val="1"/>
          <dgm:chPref val="1"/>
          <dgm:bulletEnabled val="1"/>
        </dgm:presLayoutVars>
      </dgm:prSet>
      <dgm:spPr/>
    </dgm:pt>
    <dgm:pt modelId="{F0ABA916-DEE8-44DB-B734-2E92958CF215}" type="pres">
      <dgm:prSet presAssocID="{385CE6BC-84F8-48C3-BFE4-5D341D6869BD}" presName="Accent2" presStyleCnt="0"/>
      <dgm:spPr/>
    </dgm:pt>
    <dgm:pt modelId="{F19398C8-25F1-4064-BCDA-1294CEE2C785}" type="pres">
      <dgm:prSet presAssocID="{385CE6BC-84F8-48C3-BFE4-5D341D6869BD}" presName="Accent" presStyleLbl="node1" presStyleIdx="5" presStyleCnt="7"/>
      <dgm:spPr/>
    </dgm:pt>
    <dgm:pt modelId="{F595AF46-8F72-40FC-A25B-CD149A1A39D5}" type="pres">
      <dgm:prSet presAssocID="{385CE6BC-84F8-48C3-BFE4-5D341D6869BD}" presName="ParentBackground2" presStyleCnt="0"/>
      <dgm:spPr/>
    </dgm:pt>
    <dgm:pt modelId="{43EA67B7-FD12-4109-8F66-5453FC38705D}" type="pres">
      <dgm:prSet presAssocID="{385CE6BC-84F8-48C3-BFE4-5D341D6869BD}" presName="ParentBackground" presStyleLbl="fgAcc1" presStyleIdx="5" presStyleCnt="7"/>
      <dgm:spPr/>
    </dgm:pt>
    <dgm:pt modelId="{5B480A99-49E2-4ACC-A8F1-76679EFD71CC}" type="pres">
      <dgm:prSet presAssocID="{385CE6BC-84F8-48C3-BFE4-5D341D6869BD}" presName="Parent2" presStyleLbl="revTx" presStyleIdx="0" presStyleCnt="0">
        <dgm:presLayoutVars>
          <dgm:chMax val="1"/>
          <dgm:chPref val="1"/>
          <dgm:bulletEnabled val="1"/>
        </dgm:presLayoutVars>
      </dgm:prSet>
      <dgm:spPr/>
    </dgm:pt>
    <dgm:pt modelId="{BE621AB0-5CAC-4FF6-B441-75DE3DADC32A}" type="pres">
      <dgm:prSet presAssocID="{1A7ED035-532A-4672-945C-47EE2A1CBEB3}" presName="Accent1" presStyleCnt="0"/>
      <dgm:spPr/>
    </dgm:pt>
    <dgm:pt modelId="{F713CADA-33D1-473C-96AD-37205039782A}" type="pres">
      <dgm:prSet presAssocID="{1A7ED035-532A-4672-945C-47EE2A1CBEB3}" presName="Accent" presStyleLbl="node1" presStyleIdx="6" presStyleCnt="7"/>
      <dgm:spPr/>
    </dgm:pt>
    <dgm:pt modelId="{A13D6EC1-E8BB-4E30-A834-3157AFCEF253}" type="pres">
      <dgm:prSet presAssocID="{1A7ED035-532A-4672-945C-47EE2A1CBEB3}" presName="ParentBackground1" presStyleCnt="0"/>
      <dgm:spPr/>
    </dgm:pt>
    <dgm:pt modelId="{566A3375-198C-4B49-A53C-C5D519A68D42}" type="pres">
      <dgm:prSet presAssocID="{1A7ED035-532A-4672-945C-47EE2A1CBEB3}" presName="ParentBackground" presStyleLbl="fgAcc1" presStyleIdx="6" presStyleCnt="7"/>
      <dgm:spPr/>
    </dgm:pt>
    <dgm:pt modelId="{46F2C70F-7672-4B93-A2F5-83C9210ED6F2}" type="pres">
      <dgm:prSet presAssocID="{1A7ED035-532A-4672-945C-47EE2A1CBEB3}" presName="Parent1" presStyleLbl="revTx" presStyleIdx="0" presStyleCnt="0">
        <dgm:presLayoutVars>
          <dgm:chMax val="1"/>
          <dgm:chPref val="1"/>
          <dgm:bulletEnabled val="1"/>
        </dgm:presLayoutVars>
      </dgm:prSet>
      <dgm:spPr/>
    </dgm:pt>
  </dgm:ptLst>
  <dgm:cxnLst>
    <dgm:cxn modelId="{FD75350D-871A-41A8-991E-D8D5BE1A220C}" srcId="{AF9B5A4B-3AC8-485F-AE44-320708BE405C}" destId="{CE7D78D8-7745-4711-9D60-39BA46956811}" srcOrd="5" destOrd="0" parTransId="{29795938-5258-4113-84F3-0B2B7BBD836C}" sibTransId="{CDAB1046-F09F-451C-9BB7-E5220EC92C75}"/>
    <dgm:cxn modelId="{9889BB25-663F-41CE-8C3F-2F4B950DECD5}" type="presOf" srcId="{7A7A179D-4A4C-4B7D-AB5A-7D3767D5D305}" destId="{92EA6CBA-17E4-4C85-B993-A40EF453649F}" srcOrd="1" destOrd="0" presId="urn:microsoft.com/office/officeart/2011/layout/CircleProcess"/>
    <dgm:cxn modelId="{C53FBF2B-6BCF-4BF1-AAD8-9376E66A8DEB}" type="presOf" srcId="{1997CBC5-6E19-4C85-9D19-2BFF74AD8106}" destId="{00B60867-0054-495D-AF68-369E53FB1C7C}" srcOrd="0" destOrd="0" presId="urn:microsoft.com/office/officeart/2011/layout/CircleProcess"/>
    <dgm:cxn modelId="{89D22830-BD5F-4D92-8B3D-897C64FAA5C4}" type="presOf" srcId="{1A7ED035-532A-4672-945C-47EE2A1CBEB3}" destId="{566A3375-198C-4B49-A53C-C5D519A68D42}" srcOrd="0" destOrd="0" presId="urn:microsoft.com/office/officeart/2011/layout/CircleProcess"/>
    <dgm:cxn modelId="{83AC3F34-AAE4-4A9E-BF63-8A6BFE6AC068}" srcId="{AF9B5A4B-3AC8-485F-AE44-320708BE405C}" destId="{1A7ED035-532A-4672-945C-47EE2A1CBEB3}" srcOrd="0" destOrd="0" parTransId="{50DDDEAE-0B3D-4138-AE43-2B31552B0350}" sibTransId="{59F82348-52A7-4BE9-9FEB-CA9041171247}"/>
    <dgm:cxn modelId="{B555183B-23BC-46FB-A3AE-294DBB0EEED0}" srcId="{AF9B5A4B-3AC8-485F-AE44-320708BE405C}" destId="{385CE6BC-84F8-48C3-BFE4-5D341D6869BD}" srcOrd="1" destOrd="0" parTransId="{D7A571BC-9793-45B8-A5AA-94E5DCAD9D29}" sibTransId="{65DEB768-5E5D-4650-AA92-19715811A722}"/>
    <dgm:cxn modelId="{9C7AD161-9B1A-4070-9C1B-D0D0CCD1D68E}" type="presOf" srcId="{CE7D78D8-7745-4711-9D60-39BA46956811}" destId="{E55867F4-907F-45F1-82A2-32999C92392C}" srcOrd="0" destOrd="0" presId="urn:microsoft.com/office/officeart/2011/layout/CircleProcess"/>
    <dgm:cxn modelId="{A953F669-C7DD-468A-9604-04BCACBDE49C}" type="presOf" srcId="{AF9B5A4B-3AC8-485F-AE44-320708BE405C}" destId="{BC7FAD49-7391-41E4-B9D1-44EF939DCB77}" srcOrd="0" destOrd="0" presId="urn:microsoft.com/office/officeart/2011/layout/CircleProcess"/>
    <dgm:cxn modelId="{A1092E78-990D-4347-A001-7FEF20A4262D}" type="presOf" srcId="{1A7ED035-532A-4672-945C-47EE2A1CBEB3}" destId="{46F2C70F-7672-4B93-A2F5-83C9210ED6F2}" srcOrd="1" destOrd="0" presId="urn:microsoft.com/office/officeart/2011/layout/CircleProcess"/>
    <dgm:cxn modelId="{5F6A8779-575E-4650-BCD1-F7BA58F735FA}" srcId="{AF9B5A4B-3AC8-485F-AE44-320708BE405C}" destId="{8D152038-A7E5-4B7B-8952-F2409D40DA51}" srcOrd="6" destOrd="0" parTransId="{0AFDBF6E-8C1B-4AC5-BDBA-235EB4AA1F54}" sibTransId="{7FD73D59-E613-432A-B788-1C7C6EB2F9CA}"/>
    <dgm:cxn modelId="{CEA47A87-F158-4937-AF96-8A1AF953A22C}" srcId="{AF9B5A4B-3AC8-485F-AE44-320708BE405C}" destId="{7A7A179D-4A4C-4B7D-AB5A-7D3767D5D305}" srcOrd="3" destOrd="0" parTransId="{A1668655-4A0F-4486-BD2D-3852CA90965C}" sibTransId="{123A9586-C1F8-46FA-82EC-2552F1EA1409}"/>
    <dgm:cxn modelId="{38B55D89-C287-4D62-9145-F6C811DF5A17}" type="presOf" srcId="{7A7A179D-4A4C-4B7D-AB5A-7D3767D5D305}" destId="{D66E80F9-24A4-4228-B4A5-49EEF4C18B8C}" srcOrd="0" destOrd="0" presId="urn:microsoft.com/office/officeart/2011/layout/CircleProcess"/>
    <dgm:cxn modelId="{193377A4-2960-4571-B739-804F4D4C84BD}" type="presOf" srcId="{385CE6BC-84F8-48C3-BFE4-5D341D6869BD}" destId="{5B480A99-49E2-4ACC-A8F1-76679EFD71CC}" srcOrd="1" destOrd="0" presId="urn:microsoft.com/office/officeart/2011/layout/CircleProcess"/>
    <dgm:cxn modelId="{D5D32CB1-690B-4310-A795-E93B7535D735}" srcId="{AF9B5A4B-3AC8-485F-AE44-320708BE405C}" destId="{1313BD32-03AE-4995-BD17-7BE680D9512E}" srcOrd="2" destOrd="0" parTransId="{D0D152D6-FD84-469C-B84D-892551BBF81C}" sibTransId="{DB05824E-99DA-4449-8C8D-2874B8371529}"/>
    <dgm:cxn modelId="{6C50FFD0-799F-45FC-B326-B22324F60F57}" type="presOf" srcId="{1313BD32-03AE-4995-BD17-7BE680D9512E}" destId="{B14A3387-19CE-4CE6-B605-953C5EECCBD8}" srcOrd="0" destOrd="0" presId="urn:microsoft.com/office/officeart/2011/layout/CircleProcess"/>
    <dgm:cxn modelId="{97E018DC-071E-4960-A3C6-B14CC91E25A3}" type="presOf" srcId="{1997CBC5-6E19-4C85-9D19-2BFF74AD8106}" destId="{E25154FB-D37F-4D61-8E2A-1B8CA8DF6BE6}" srcOrd="1" destOrd="0" presId="urn:microsoft.com/office/officeart/2011/layout/CircleProcess"/>
    <dgm:cxn modelId="{440E9EEC-A2D1-45D0-8068-8CE46BBB370A}" type="presOf" srcId="{1313BD32-03AE-4995-BD17-7BE680D9512E}" destId="{B4F8A3A7-9912-4A91-AB24-C4DFEAC5FBA6}" srcOrd="1" destOrd="0" presId="urn:microsoft.com/office/officeart/2011/layout/CircleProcess"/>
    <dgm:cxn modelId="{5C349BEE-2235-461D-99CE-16F8E09EAB0C}" type="presOf" srcId="{8D152038-A7E5-4B7B-8952-F2409D40DA51}" destId="{1B243ADE-4407-4AD3-A138-945EF0AD38D5}" srcOrd="0" destOrd="0" presId="urn:microsoft.com/office/officeart/2011/layout/CircleProcess"/>
    <dgm:cxn modelId="{19BAD8EE-8B68-4A15-8A63-7C41A93730E9}" type="presOf" srcId="{CE7D78D8-7745-4711-9D60-39BA46956811}" destId="{45B198BC-D03C-4792-A3E3-F3B38CCB9F4E}" srcOrd="1" destOrd="0" presId="urn:microsoft.com/office/officeart/2011/layout/CircleProcess"/>
    <dgm:cxn modelId="{903645F4-E89E-4FD3-A596-1BA5DFB4B963}" type="presOf" srcId="{385CE6BC-84F8-48C3-BFE4-5D341D6869BD}" destId="{43EA67B7-FD12-4109-8F66-5453FC38705D}" srcOrd="0" destOrd="0" presId="urn:microsoft.com/office/officeart/2011/layout/CircleProcess"/>
    <dgm:cxn modelId="{F69ED2F8-7950-41ED-AD29-69354EEBF952}" srcId="{AF9B5A4B-3AC8-485F-AE44-320708BE405C}" destId="{1997CBC5-6E19-4C85-9D19-2BFF74AD8106}" srcOrd="4" destOrd="0" parTransId="{CBC0C46F-19F3-481E-9FF0-7B927969FBDD}" sibTransId="{9BB65BDD-AAB1-48D1-B8E0-4CD91C30D2C1}"/>
    <dgm:cxn modelId="{E75A40FA-42C1-4D63-B9C0-1858E12CC380}" type="presOf" srcId="{8D152038-A7E5-4B7B-8952-F2409D40DA51}" destId="{DEA97D3C-D750-4A85-B69C-7196E872F4F0}" srcOrd="1" destOrd="0" presId="urn:microsoft.com/office/officeart/2011/layout/CircleProcess"/>
    <dgm:cxn modelId="{0184F72B-410A-4F03-8DAB-5B2502A478E3}" type="presParOf" srcId="{BC7FAD49-7391-41E4-B9D1-44EF939DCB77}" destId="{1E3C0C75-3AFA-47CC-A532-F8655F441519}" srcOrd="0" destOrd="0" presId="urn:microsoft.com/office/officeart/2011/layout/CircleProcess"/>
    <dgm:cxn modelId="{E5AC4D6E-3A7C-4966-ADC0-2B5345C232AC}" type="presParOf" srcId="{1E3C0C75-3AFA-47CC-A532-F8655F441519}" destId="{BC3E9C46-81B4-4410-8A2D-C4DDEBFE4740}" srcOrd="0" destOrd="0" presId="urn:microsoft.com/office/officeart/2011/layout/CircleProcess"/>
    <dgm:cxn modelId="{7CB104A6-B3E3-492E-93F2-D6B967C6E790}" type="presParOf" srcId="{BC7FAD49-7391-41E4-B9D1-44EF939DCB77}" destId="{E6579330-789F-46F9-8872-EEA9B8652878}" srcOrd="1" destOrd="0" presId="urn:microsoft.com/office/officeart/2011/layout/CircleProcess"/>
    <dgm:cxn modelId="{8C15E75F-B113-4F84-9D8B-DED0F9584F24}" type="presParOf" srcId="{E6579330-789F-46F9-8872-EEA9B8652878}" destId="{1B243ADE-4407-4AD3-A138-945EF0AD38D5}" srcOrd="0" destOrd="0" presId="urn:microsoft.com/office/officeart/2011/layout/CircleProcess"/>
    <dgm:cxn modelId="{CC9BF473-3FC4-407D-AA74-3579B49CD61A}" type="presParOf" srcId="{BC7FAD49-7391-41E4-B9D1-44EF939DCB77}" destId="{DEA97D3C-D750-4A85-B69C-7196E872F4F0}" srcOrd="2" destOrd="0" presId="urn:microsoft.com/office/officeart/2011/layout/CircleProcess"/>
    <dgm:cxn modelId="{CC7ADE1A-BCB9-47C7-9B98-13CEF2D8F35E}" type="presParOf" srcId="{BC7FAD49-7391-41E4-B9D1-44EF939DCB77}" destId="{5AF99E58-60A8-44E2-87B7-6CD801AA3A92}" srcOrd="3" destOrd="0" presId="urn:microsoft.com/office/officeart/2011/layout/CircleProcess"/>
    <dgm:cxn modelId="{2D94688F-7712-4BCF-B305-F222B4A2927F}" type="presParOf" srcId="{5AF99E58-60A8-44E2-87B7-6CD801AA3A92}" destId="{17FA204F-5C2F-45B2-B6BD-150B96715AB7}" srcOrd="0" destOrd="0" presId="urn:microsoft.com/office/officeart/2011/layout/CircleProcess"/>
    <dgm:cxn modelId="{9AF5E2F8-B95E-44D2-94A0-DCDADAD80BCD}" type="presParOf" srcId="{BC7FAD49-7391-41E4-B9D1-44EF939DCB77}" destId="{08499002-919E-48B9-97C6-53C77C7D4933}" srcOrd="4" destOrd="0" presId="urn:microsoft.com/office/officeart/2011/layout/CircleProcess"/>
    <dgm:cxn modelId="{A7721FC6-2432-4B44-B381-521B48D74465}" type="presParOf" srcId="{08499002-919E-48B9-97C6-53C77C7D4933}" destId="{E55867F4-907F-45F1-82A2-32999C92392C}" srcOrd="0" destOrd="0" presId="urn:microsoft.com/office/officeart/2011/layout/CircleProcess"/>
    <dgm:cxn modelId="{1577DDF3-2D9A-4BAD-B573-12FD306290C3}" type="presParOf" srcId="{BC7FAD49-7391-41E4-B9D1-44EF939DCB77}" destId="{45B198BC-D03C-4792-A3E3-F3B38CCB9F4E}" srcOrd="5" destOrd="0" presId="urn:microsoft.com/office/officeart/2011/layout/CircleProcess"/>
    <dgm:cxn modelId="{4DCCB2BA-4138-4E5E-9177-4FAE77E1F0F7}" type="presParOf" srcId="{BC7FAD49-7391-41E4-B9D1-44EF939DCB77}" destId="{1C0E8546-EE68-4824-B333-AFEA97609508}" srcOrd="6" destOrd="0" presId="urn:microsoft.com/office/officeart/2011/layout/CircleProcess"/>
    <dgm:cxn modelId="{991918CA-EB10-44FE-BF64-03019787A527}" type="presParOf" srcId="{1C0E8546-EE68-4824-B333-AFEA97609508}" destId="{B9CBF298-4D8A-496C-9E53-DC51824C70EF}" srcOrd="0" destOrd="0" presId="urn:microsoft.com/office/officeart/2011/layout/CircleProcess"/>
    <dgm:cxn modelId="{88DD7FD6-DA56-4C44-855C-88DD96A8DA9C}" type="presParOf" srcId="{BC7FAD49-7391-41E4-B9D1-44EF939DCB77}" destId="{16531569-8816-405D-A0CA-35F149334FDA}" srcOrd="7" destOrd="0" presId="urn:microsoft.com/office/officeart/2011/layout/CircleProcess"/>
    <dgm:cxn modelId="{0ECD4769-719D-43E6-BE6E-E2F6EBAFB30C}" type="presParOf" srcId="{16531569-8816-405D-A0CA-35F149334FDA}" destId="{00B60867-0054-495D-AF68-369E53FB1C7C}" srcOrd="0" destOrd="0" presId="urn:microsoft.com/office/officeart/2011/layout/CircleProcess"/>
    <dgm:cxn modelId="{87E55D39-8BCE-4D0D-B305-04F059ABD8FB}" type="presParOf" srcId="{BC7FAD49-7391-41E4-B9D1-44EF939DCB77}" destId="{E25154FB-D37F-4D61-8E2A-1B8CA8DF6BE6}" srcOrd="8" destOrd="0" presId="urn:microsoft.com/office/officeart/2011/layout/CircleProcess"/>
    <dgm:cxn modelId="{14E416BA-AF97-420A-8FD9-02955D622D1F}" type="presParOf" srcId="{BC7FAD49-7391-41E4-B9D1-44EF939DCB77}" destId="{B8F43E7D-7D28-4670-879D-543A3ED12A1C}" srcOrd="9" destOrd="0" presId="urn:microsoft.com/office/officeart/2011/layout/CircleProcess"/>
    <dgm:cxn modelId="{34CECC3A-D0CC-4138-AAEF-EB7DC627DDED}" type="presParOf" srcId="{B8F43E7D-7D28-4670-879D-543A3ED12A1C}" destId="{7BF8FDEF-BDC4-4FCA-9442-AD698BE72D6F}" srcOrd="0" destOrd="0" presId="urn:microsoft.com/office/officeart/2011/layout/CircleProcess"/>
    <dgm:cxn modelId="{2E7ED1F8-E8D0-4AD7-8925-ECE2CEB57AFB}" type="presParOf" srcId="{BC7FAD49-7391-41E4-B9D1-44EF939DCB77}" destId="{4584554F-596E-4FB5-9E62-5C587F8C206C}" srcOrd="10" destOrd="0" presId="urn:microsoft.com/office/officeart/2011/layout/CircleProcess"/>
    <dgm:cxn modelId="{52557F27-9D2F-41D7-AFA8-44A934908199}" type="presParOf" srcId="{4584554F-596E-4FB5-9E62-5C587F8C206C}" destId="{D66E80F9-24A4-4228-B4A5-49EEF4C18B8C}" srcOrd="0" destOrd="0" presId="urn:microsoft.com/office/officeart/2011/layout/CircleProcess"/>
    <dgm:cxn modelId="{653FC752-0BC2-451A-90CE-34297595F05D}" type="presParOf" srcId="{BC7FAD49-7391-41E4-B9D1-44EF939DCB77}" destId="{92EA6CBA-17E4-4C85-B993-A40EF453649F}" srcOrd="11" destOrd="0" presId="urn:microsoft.com/office/officeart/2011/layout/CircleProcess"/>
    <dgm:cxn modelId="{87E2C61F-7E69-4EE3-85C2-A37DF639A2A1}" type="presParOf" srcId="{BC7FAD49-7391-41E4-B9D1-44EF939DCB77}" destId="{DCD6B2DC-61A7-4C94-B3AA-8DDBBE15056A}" srcOrd="12" destOrd="0" presId="urn:microsoft.com/office/officeart/2011/layout/CircleProcess"/>
    <dgm:cxn modelId="{42ECE2CE-A8CC-409A-8357-6C9F8CC4985F}" type="presParOf" srcId="{DCD6B2DC-61A7-4C94-B3AA-8DDBBE15056A}" destId="{DC29BB95-4B4D-4427-A663-B70D95937AD5}" srcOrd="0" destOrd="0" presId="urn:microsoft.com/office/officeart/2011/layout/CircleProcess"/>
    <dgm:cxn modelId="{64602FB5-49C3-456A-B6D7-19429B7098DC}" type="presParOf" srcId="{BC7FAD49-7391-41E4-B9D1-44EF939DCB77}" destId="{2A30B2A0-F171-4EF1-9B4B-AE41C6E1F6AA}" srcOrd="13" destOrd="0" presId="urn:microsoft.com/office/officeart/2011/layout/CircleProcess"/>
    <dgm:cxn modelId="{31EA8E5A-BD5C-490B-9A35-0ACB93483C25}" type="presParOf" srcId="{2A30B2A0-F171-4EF1-9B4B-AE41C6E1F6AA}" destId="{B14A3387-19CE-4CE6-B605-953C5EECCBD8}" srcOrd="0" destOrd="0" presId="urn:microsoft.com/office/officeart/2011/layout/CircleProcess"/>
    <dgm:cxn modelId="{CFDEA2CB-BD13-4603-B3F2-5F3733F5287B}" type="presParOf" srcId="{BC7FAD49-7391-41E4-B9D1-44EF939DCB77}" destId="{B4F8A3A7-9912-4A91-AB24-C4DFEAC5FBA6}" srcOrd="14" destOrd="0" presId="urn:microsoft.com/office/officeart/2011/layout/CircleProcess"/>
    <dgm:cxn modelId="{AC65D7AA-1C87-4C33-8710-12423C8A490D}" type="presParOf" srcId="{BC7FAD49-7391-41E4-B9D1-44EF939DCB77}" destId="{F0ABA916-DEE8-44DB-B734-2E92958CF215}" srcOrd="15" destOrd="0" presId="urn:microsoft.com/office/officeart/2011/layout/CircleProcess"/>
    <dgm:cxn modelId="{2CA58444-792F-4BBA-973C-65A721261008}" type="presParOf" srcId="{F0ABA916-DEE8-44DB-B734-2E92958CF215}" destId="{F19398C8-25F1-4064-BCDA-1294CEE2C785}" srcOrd="0" destOrd="0" presId="urn:microsoft.com/office/officeart/2011/layout/CircleProcess"/>
    <dgm:cxn modelId="{A3EC7354-F52D-407B-9B29-E23EDCFFA09B}" type="presParOf" srcId="{BC7FAD49-7391-41E4-B9D1-44EF939DCB77}" destId="{F595AF46-8F72-40FC-A25B-CD149A1A39D5}" srcOrd="16" destOrd="0" presId="urn:microsoft.com/office/officeart/2011/layout/CircleProcess"/>
    <dgm:cxn modelId="{76F29F31-85E5-4545-8ED1-696F2A7E4F81}" type="presParOf" srcId="{F595AF46-8F72-40FC-A25B-CD149A1A39D5}" destId="{43EA67B7-FD12-4109-8F66-5453FC38705D}" srcOrd="0" destOrd="0" presId="urn:microsoft.com/office/officeart/2011/layout/CircleProcess"/>
    <dgm:cxn modelId="{311C9A39-A7B2-45FE-AB72-7267D11D2367}" type="presParOf" srcId="{BC7FAD49-7391-41E4-B9D1-44EF939DCB77}" destId="{5B480A99-49E2-4ACC-A8F1-76679EFD71CC}" srcOrd="17" destOrd="0" presId="urn:microsoft.com/office/officeart/2011/layout/CircleProcess"/>
    <dgm:cxn modelId="{7DF013E7-F160-45B3-B21F-31751989B5CF}" type="presParOf" srcId="{BC7FAD49-7391-41E4-B9D1-44EF939DCB77}" destId="{BE621AB0-5CAC-4FF6-B441-75DE3DADC32A}" srcOrd="18" destOrd="0" presId="urn:microsoft.com/office/officeart/2011/layout/CircleProcess"/>
    <dgm:cxn modelId="{A8277A9A-F2A4-4728-99ED-045394CEFE8C}" type="presParOf" srcId="{BE621AB0-5CAC-4FF6-B441-75DE3DADC32A}" destId="{F713CADA-33D1-473C-96AD-37205039782A}" srcOrd="0" destOrd="0" presId="urn:microsoft.com/office/officeart/2011/layout/CircleProcess"/>
    <dgm:cxn modelId="{71EC44E6-E7AA-4A66-9E92-5F1DB9133F78}" type="presParOf" srcId="{BC7FAD49-7391-41E4-B9D1-44EF939DCB77}" destId="{A13D6EC1-E8BB-4E30-A834-3157AFCEF253}" srcOrd="19" destOrd="0" presId="urn:microsoft.com/office/officeart/2011/layout/CircleProcess"/>
    <dgm:cxn modelId="{72B420C4-16F0-4073-BBA7-BC4BD22BCE00}" type="presParOf" srcId="{A13D6EC1-E8BB-4E30-A834-3157AFCEF253}" destId="{566A3375-198C-4B49-A53C-C5D519A68D42}" srcOrd="0" destOrd="0" presId="urn:microsoft.com/office/officeart/2011/layout/CircleProcess"/>
    <dgm:cxn modelId="{1D585C67-9513-4A41-AC2E-83646BFE8D79}" type="presParOf" srcId="{BC7FAD49-7391-41E4-B9D1-44EF939DCB77}" destId="{46F2C70F-7672-4B93-A2F5-83C9210ED6F2}" srcOrd="20"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9B5A4B-3AC8-485F-AE44-320708BE405C}" type="doc">
      <dgm:prSet loTypeId="urn:microsoft.com/office/officeart/2011/layout/CircleProcess" loCatId="process" qsTypeId="urn:microsoft.com/office/officeart/2005/8/quickstyle/simple1" qsCatId="simple" csTypeId="urn:microsoft.com/office/officeart/2005/8/colors/accent2_2" csCatId="accent2" phldr="1"/>
      <dgm:spPr/>
    </dgm:pt>
    <dgm:pt modelId="{1A7ED035-532A-4672-945C-47EE2A1CBEB3}">
      <dgm:prSet phldrT="[Text]" custT="1"/>
      <dgm:spPr/>
      <dgm:t>
        <a:bodyPr/>
        <a:lstStyle/>
        <a:p>
          <a:r>
            <a:rPr lang="en-GB" sz="1200" dirty="0"/>
            <a:t>Agree shortlist of gap areas and key questions</a:t>
          </a:r>
        </a:p>
      </dgm:t>
    </dgm:pt>
    <dgm:pt modelId="{50DDDEAE-0B3D-4138-AE43-2B31552B0350}" type="parTrans" cxnId="{83AC3F34-AAE4-4A9E-BF63-8A6BFE6AC068}">
      <dgm:prSet/>
      <dgm:spPr/>
      <dgm:t>
        <a:bodyPr/>
        <a:lstStyle/>
        <a:p>
          <a:endParaRPr lang="en-GB" sz="2800"/>
        </a:p>
      </dgm:t>
    </dgm:pt>
    <dgm:pt modelId="{59F82348-52A7-4BE9-9FEB-CA9041171247}" type="sibTrans" cxnId="{83AC3F34-AAE4-4A9E-BF63-8A6BFE6AC068}">
      <dgm:prSet/>
      <dgm:spPr/>
      <dgm:t>
        <a:bodyPr/>
        <a:lstStyle/>
        <a:p>
          <a:endParaRPr lang="en-GB" sz="2800"/>
        </a:p>
      </dgm:t>
    </dgm:pt>
    <dgm:pt modelId="{385CE6BC-84F8-48C3-BFE4-5D341D6869BD}">
      <dgm:prSet phldrT="[Text]" custT="1"/>
      <dgm:spPr/>
      <dgm:t>
        <a:bodyPr/>
        <a:lstStyle/>
        <a:p>
          <a:r>
            <a:rPr lang="en-GB" sz="1200" dirty="0"/>
            <a:t>Share with academic colleagues</a:t>
          </a:r>
        </a:p>
      </dgm:t>
    </dgm:pt>
    <dgm:pt modelId="{D7A571BC-9793-45B8-A5AA-94E5DCAD9D29}" type="parTrans" cxnId="{B555183B-23BC-46FB-A3AE-294DBB0EEED0}">
      <dgm:prSet/>
      <dgm:spPr/>
      <dgm:t>
        <a:bodyPr/>
        <a:lstStyle/>
        <a:p>
          <a:endParaRPr lang="en-GB" sz="2800"/>
        </a:p>
      </dgm:t>
    </dgm:pt>
    <dgm:pt modelId="{65DEB768-5E5D-4650-AA92-19715811A722}" type="sibTrans" cxnId="{B555183B-23BC-46FB-A3AE-294DBB0EEED0}">
      <dgm:prSet/>
      <dgm:spPr/>
      <dgm:t>
        <a:bodyPr/>
        <a:lstStyle/>
        <a:p>
          <a:endParaRPr lang="en-GB" sz="2800"/>
        </a:p>
      </dgm:t>
    </dgm:pt>
    <dgm:pt modelId="{1313BD32-03AE-4995-BD17-7BE680D9512E}">
      <dgm:prSet phldrT="[Text]" custT="1"/>
      <dgm:spPr/>
      <dgm:t>
        <a:bodyPr/>
        <a:lstStyle/>
        <a:p>
          <a:r>
            <a:rPr lang="en-GB" sz="1200" dirty="0"/>
            <a:t>Refine priorities and discuss preferred approach</a:t>
          </a:r>
        </a:p>
      </dgm:t>
    </dgm:pt>
    <dgm:pt modelId="{D0D152D6-FD84-469C-B84D-892551BBF81C}" type="parTrans" cxnId="{D5D32CB1-690B-4310-A795-E93B7535D735}">
      <dgm:prSet/>
      <dgm:spPr/>
      <dgm:t>
        <a:bodyPr/>
        <a:lstStyle/>
        <a:p>
          <a:endParaRPr lang="en-GB" sz="2800"/>
        </a:p>
      </dgm:t>
    </dgm:pt>
    <dgm:pt modelId="{DB05824E-99DA-4449-8C8D-2874B8371529}" type="sibTrans" cxnId="{D5D32CB1-690B-4310-A795-E93B7535D735}">
      <dgm:prSet/>
      <dgm:spPr/>
      <dgm:t>
        <a:bodyPr/>
        <a:lstStyle/>
        <a:p>
          <a:endParaRPr lang="en-GB" sz="2800"/>
        </a:p>
      </dgm:t>
    </dgm:pt>
    <dgm:pt modelId="{7A7A179D-4A4C-4B7D-AB5A-7D3767D5D305}">
      <dgm:prSet phldrT="[Text]" custT="1"/>
      <dgm:spPr/>
      <dgm:t>
        <a:bodyPr/>
        <a:lstStyle/>
        <a:p>
          <a:r>
            <a:rPr lang="en-GB" sz="1200" dirty="0"/>
            <a:t>Collaborate and commission new evidence</a:t>
          </a:r>
        </a:p>
      </dgm:t>
    </dgm:pt>
    <dgm:pt modelId="{A1668655-4A0F-4486-BD2D-3852CA90965C}" type="parTrans" cxnId="{CEA47A87-F158-4937-AF96-8A1AF953A22C}">
      <dgm:prSet/>
      <dgm:spPr/>
      <dgm:t>
        <a:bodyPr/>
        <a:lstStyle/>
        <a:p>
          <a:endParaRPr lang="en-GB" sz="2800"/>
        </a:p>
      </dgm:t>
    </dgm:pt>
    <dgm:pt modelId="{123A9586-C1F8-46FA-82EC-2552F1EA1409}" type="sibTrans" cxnId="{CEA47A87-F158-4937-AF96-8A1AF953A22C}">
      <dgm:prSet/>
      <dgm:spPr/>
      <dgm:t>
        <a:bodyPr/>
        <a:lstStyle/>
        <a:p>
          <a:endParaRPr lang="en-GB" sz="2800"/>
        </a:p>
      </dgm:t>
    </dgm:pt>
    <dgm:pt modelId="{BC7FAD49-7391-41E4-B9D1-44EF939DCB77}" type="pres">
      <dgm:prSet presAssocID="{AF9B5A4B-3AC8-485F-AE44-320708BE405C}" presName="Name0" presStyleCnt="0">
        <dgm:presLayoutVars>
          <dgm:chMax val="11"/>
          <dgm:chPref val="11"/>
          <dgm:dir/>
          <dgm:resizeHandles/>
        </dgm:presLayoutVars>
      </dgm:prSet>
      <dgm:spPr/>
    </dgm:pt>
    <dgm:pt modelId="{B8F43E7D-7D28-4670-879D-543A3ED12A1C}" type="pres">
      <dgm:prSet presAssocID="{7A7A179D-4A4C-4B7D-AB5A-7D3767D5D305}" presName="Accent4" presStyleCnt="0"/>
      <dgm:spPr/>
    </dgm:pt>
    <dgm:pt modelId="{7BF8FDEF-BDC4-4FCA-9442-AD698BE72D6F}" type="pres">
      <dgm:prSet presAssocID="{7A7A179D-4A4C-4B7D-AB5A-7D3767D5D305}" presName="Accent" presStyleLbl="node1" presStyleIdx="0" presStyleCnt="4"/>
      <dgm:spPr/>
    </dgm:pt>
    <dgm:pt modelId="{4584554F-596E-4FB5-9E62-5C587F8C206C}" type="pres">
      <dgm:prSet presAssocID="{7A7A179D-4A4C-4B7D-AB5A-7D3767D5D305}" presName="ParentBackground4" presStyleCnt="0"/>
      <dgm:spPr/>
    </dgm:pt>
    <dgm:pt modelId="{D66E80F9-24A4-4228-B4A5-49EEF4C18B8C}" type="pres">
      <dgm:prSet presAssocID="{7A7A179D-4A4C-4B7D-AB5A-7D3767D5D305}" presName="ParentBackground" presStyleLbl="fgAcc1" presStyleIdx="0" presStyleCnt="4"/>
      <dgm:spPr/>
    </dgm:pt>
    <dgm:pt modelId="{92EA6CBA-17E4-4C85-B993-A40EF453649F}" type="pres">
      <dgm:prSet presAssocID="{7A7A179D-4A4C-4B7D-AB5A-7D3767D5D305}" presName="Parent4" presStyleLbl="revTx" presStyleIdx="0" presStyleCnt="0">
        <dgm:presLayoutVars>
          <dgm:chMax val="1"/>
          <dgm:chPref val="1"/>
          <dgm:bulletEnabled val="1"/>
        </dgm:presLayoutVars>
      </dgm:prSet>
      <dgm:spPr/>
    </dgm:pt>
    <dgm:pt modelId="{DCD6B2DC-61A7-4C94-B3AA-8DDBBE15056A}" type="pres">
      <dgm:prSet presAssocID="{1313BD32-03AE-4995-BD17-7BE680D9512E}" presName="Accent3" presStyleCnt="0"/>
      <dgm:spPr/>
    </dgm:pt>
    <dgm:pt modelId="{DC29BB95-4B4D-4427-A663-B70D95937AD5}" type="pres">
      <dgm:prSet presAssocID="{1313BD32-03AE-4995-BD17-7BE680D9512E}" presName="Accent" presStyleLbl="node1" presStyleIdx="1" presStyleCnt="4"/>
      <dgm:spPr/>
    </dgm:pt>
    <dgm:pt modelId="{2A30B2A0-F171-4EF1-9B4B-AE41C6E1F6AA}" type="pres">
      <dgm:prSet presAssocID="{1313BD32-03AE-4995-BD17-7BE680D9512E}" presName="ParentBackground3" presStyleCnt="0"/>
      <dgm:spPr/>
    </dgm:pt>
    <dgm:pt modelId="{B14A3387-19CE-4CE6-B605-953C5EECCBD8}" type="pres">
      <dgm:prSet presAssocID="{1313BD32-03AE-4995-BD17-7BE680D9512E}" presName="ParentBackground" presStyleLbl="fgAcc1" presStyleIdx="1" presStyleCnt="4"/>
      <dgm:spPr/>
    </dgm:pt>
    <dgm:pt modelId="{B4F8A3A7-9912-4A91-AB24-C4DFEAC5FBA6}" type="pres">
      <dgm:prSet presAssocID="{1313BD32-03AE-4995-BD17-7BE680D9512E}" presName="Parent3" presStyleLbl="revTx" presStyleIdx="0" presStyleCnt="0">
        <dgm:presLayoutVars>
          <dgm:chMax val="1"/>
          <dgm:chPref val="1"/>
          <dgm:bulletEnabled val="1"/>
        </dgm:presLayoutVars>
      </dgm:prSet>
      <dgm:spPr/>
    </dgm:pt>
    <dgm:pt modelId="{F0ABA916-DEE8-44DB-B734-2E92958CF215}" type="pres">
      <dgm:prSet presAssocID="{385CE6BC-84F8-48C3-BFE4-5D341D6869BD}" presName="Accent2" presStyleCnt="0"/>
      <dgm:spPr/>
    </dgm:pt>
    <dgm:pt modelId="{F19398C8-25F1-4064-BCDA-1294CEE2C785}" type="pres">
      <dgm:prSet presAssocID="{385CE6BC-84F8-48C3-BFE4-5D341D6869BD}" presName="Accent" presStyleLbl="node1" presStyleIdx="2" presStyleCnt="4"/>
      <dgm:spPr/>
    </dgm:pt>
    <dgm:pt modelId="{F595AF46-8F72-40FC-A25B-CD149A1A39D5}" type="pres">
      <dgm:prSet presAssocID="{385CE6BC-84F8-48C3-BFE4-5D341D6869BD}" presName="ParentBackground2" presStyleCnt="0"/>
      <dgm:spPr/>
    </dgm:pt>
    <dgm:pt modelId="{43EA67B7-FD12-4109-8F66-5453FC38705D}" type="pres">
      <dgm:prSet presAssocID="{385CE6BC-84F8-48C3-BFE4-5D341D6869BD}" presName="ParentBackground" presStyleLbl="fgAcc1" presStyleIdx="2" presStyleCnt="4"/>
      <dgm:spPr/>
    </dgm:pt>
    <dgm:pt modelId="{5B480A99-49E2-4ACC-A8F1-76679EFD71CC}" type="pres">
      <dgm:prSet presAssocID="{385CE6BC-84F8-48C3-BFE4-5D341D6869BD}" presName="Parent2" presStyleLbl="revTx" presStyleIdx="0" presStyleCnt="0">
        <dgm:presLayoutVars>
          <dgm:chMax val="1"/>
          <dgm:chPref val="1"/>
          <dgm:bulletEnabled val="1"/>
        </dgm:presLayoutVars>
      </dgm:prSet>
      <dgm:spPr/>
    </dgm:pt>
    <dgm:pt modelId="{BE621AB0-5CAC-4FF6-B441-75DE3DADC32A}" type="pres">
      <dgm:prSet presAssocID="{1A7ED035-532A-4672-945C-47EE2A1CBEB3}" presName="Accent1" presStyleCnt="0"/>
      <dgm:spPr/>
    </dgm:pt>
    <dgm:pt modelId="{F713CADA-33D1-473C-96AD-37205039782A}" type="pres">
      <dgm:prSet presAssocID="{1A7ED035-532A-4672-945C-47EE2A1CBEB3}" presName="Accent" presStyleLbl="node1" presStyleIdx="3" presStyleCnt="4"/>
      <dgm:spPr/>
    </dgm:pt>
    <dgm:pt modelId="{A13D6EC1-E8BB-4E30-A834-3157AFCEF253}" type="pres">
      <dgm:prSet presAssocID="{1A7ED035-532A-4672-945C-47EE2A1CBEB3}" presName="ParentBackground1" presStyleCnt="0"/>
      <dgm:spPr/>
    </dgm:pt>
    <dgm:pt modelId="{566A3375-198C-4B49-A53C-C5D519A68D42}" type="pres">
      <dgm:prSet presAssocID="{1A7ED035-532A-4672-945C-47EE2A1CBEB3}" presName="ParentBackground" presStyleLbl="fgAcc1" presStyleIdx="3" presStyleCnt="4"/>
      <dgm:spPr/>
    </dgm:pt>
    <dgm:pt modelId="{46F2C70F-7672-4B93-A2F5-83C9210ED6F2}" type="pres">
      <dgm:prSet presAssocID="{1A7ED035-532A-4672-945C-47EE2A1CBEB3}" presName="Parent1" presStyleLbl="revTx" presStyleIdx="0" presStyleCnt="0">
        <dgm:presLayoutVars>
          <dgm:chMax val="1"/>
          <dgm:chPref val="1"/>
          <dgm:bulletEnabled val="1"/>
        </dgm:presLayoutVars>
      </dgm:prSet>
      <dgm:spPr/>
    </dgm:pt>
  </dgm:ptLst>
  <dgm:cxnLst>
    <dgm:cxn modelId="{9889BB25-663F-41CE-8C3F-2F4B950DECD5}" type="presOf" srcId="{7A7A179D-4A4C-4B7D-AB5A-7D3767D5D305}" destId="{92EA6CBA-17E4-4C85-B993-A40EF453649F}" srcOrd="1" destOrd="0" presId="urn:microsoft.com/office/officeart/2011/layout/CircleProcess"/>
    <dgm:cxn modelId="{89D22830-BD5F-4D92-8B3D-897C64FAA5C4}" type="presOf" srcId="{1A7ED035-532A-4672-945C-47EE2A1CBEB3}" destId="{566A3375-198C-4B49-A53C-C5D519A68D42}" srcOrd="0" destOrd="0" presId="urn:microsoft.com/office/officeart/2011/layout/CircleProcess"/>
    <dgm:cxn modelId="{83AC3F34-AAE4-4A9E-BF63-8A6BFE6AC068}" srcId="{AF9B5A4B-3AC8-485F-AE44-320708BE405C}" destId="{1A7ED035-532A-4672-945C-47EE2A1CBEB3}" srcOrd="0" destOrd="0" parTransId="{50DDDEAE-0B3D-4138-AE43-2B31552B0350}" sibTransId="{59F82348-52A7-4BE9-9FEB-CA9041171247}"/>
    <dgm:cxn modelId="{B555183B-23BC-46FB-A3AE-294DBB0EEED0}" srcId="{AF9B5A4B-3AC8-485F-AE44-320708BE405C}" destId="{385CE6BC-84F8-48C3-BFE4-5D341D6869BD}" srcOrd="1" destOrd="0" parTransId="{D7A571BC-9793-45B8-A5AA-94E5DCAD9D29}" sibTransId="{65DEB768-5E5D-4650-AA92-19715811A722}"/>
    <dgm:cxn modelId="{A953F669-C7DD-468A-9604-04BCACBDE49C}" type="presOf" srcId="{AF9B5A4B-3AC8-485F-AE44-320708BE405C}" destId="{BC7FAD49-7391-41E4-B9D1-44EF939DCB77}" srcOrd="0" destOrd="0" presId="urn:microsoft.com/office/officeart/2011/layout/CircleProcess"/>
    <dgm:cxn modelId="{A1092E78-990D-4347-A001-7FEF20A4262D}" type="presOf" srcId="{1A7ED035-532A-4672-945C-47EE2A1CBEB3}" destId="{46F2C70F-7672-4B93-A2F5-83C9210ED6F2}" srcOrd="1" destOrd="0" presId="urn:microsoft.com/office/officeart/2011/layout/CircleProcess"/>
    <dgm:cxn modelId="{CEA47A87-F158-4937-AF96-8A1AF953A22C}" srcId="{AF9B5A4B-3AC8-485F-AE44-320708BE405C}" destId="{7A7A179D-4A4C-4B7D-AB5A-7D3767D5D305}" srcOrd="3" destOrd="0" parTransId="{A1668655-4A0F-4486-BD2D-3852CA90965C}" sibTransId="{123A9586-C1F8-46FA-82EC-2552F1EA1409}"/>
    <dgm:cxn modelId="{38B55D89-C287-4D62-9145-F6C811DF5A17}" type="presOf" srcId="{7A7A179D-4A4C-4B7D-AB5A-7D3767D5D305}" destId="{D66E80F9-24A4-4228-B4A5-49EEF4C18B8C}" srcOrd="0" destOrd="0" presId="urn:microsoft.com/office/officeart/2011/layout/CircleProcess"/>
    <dgm:cxn modelId="{193377A4-2960-4571-B739-804F4D4C84BD}" type="presOf" srcId="{385CE6BC-84F8-48C3-BFE4-5D341D6869BD}" destId="{5B480A99-49E2-4ACC-A8F1-76679EFD71CC}" srcOrd="1" destOrd="0" presId="urn:microsoft.com/office/officeart/2011/layout/CircleProcess"/>
    <dgm:cxn modelId="{D5D32CB1-690B-4310-A795-E93B7535D735}" srcId="{AF9B5A4B-3AC8-485F-AE44-320708BE405C}" destId="{1313BD32-03AE-4995-BD17-7BE680D9512E}" srcOrd="2" destOrd="0" parTransId="{D0D152D6-FD84-469C-B84D-892551BBF81C}" sibTransId="{DB05824E-99DA-4449-8C8D-2874B8371529}"/>
    <dgm:cxn modelId="{6C50FFD0-799F-45FC-B326-B22324F60F57}" type="presOf" srcId="{1313BD32-03AE-4995-BD17-7BE680D9512E}" destId="{B14A3387-19CE-4CE6-B605-953C5EECCBD8}" srcOrd="0" destOrd="0" presId="urn:microsoft.com/office/officeart/2011/layout/CircleProcess"/>
    <dgm:cxn modelId="{440E9EEC-A2D1-45D0-8068-8CE46BBB370A}" type="presOf" srcId="{1313BD32-03AE-4995-BD17-7BE680D9512E}" destId="{B4F8A3A7-9912-4A91-AB24-C4DFEAC5FBA6}" srcOrd="1" destOrd="0" presId="urn:microsoft.com/office/officeart/2011/layout/CircleProcess"/>
    <dgm:cxn modelId="{903645F4-E89E-4FD3-A596-1BA5DFB4B963}" type="presOf" srcId="{385CE6BC-84F8-48C3-BFE4-5D341D6869BD}" destId="{43EA67B7-FD12-4109-8F66-5453FC38705D}" srcOrd="0" destOrd="0" presId="urn:microsoft.com/office/officeart/2011/layout/CircleProcess"/>
    <dgm:cxn modelId="{14E416BA-AF97-420A-8FD9-02955D622D1F}" type="presParOf" srcId="{BC7FAD49-7391-41E4-B9D1-44EF939DCB77}" destId="{B8F43E7D-7D28-4670-879D-543A3ED12A1C}" srcOrd="0" destOrd="0" presId="urn:microsoft.com/office/officeart/2011/layout/CircleProcess"/>
    <dgm:cxn modelId="{34CECC3A-D0CC-4138-AAEF-EB7DC627DDED}" type="presParOf" srcId="{B8F43E7D-7D28-4670-879D-543A3ED12A1C}" destId="{7BF8FDEF-BDC4-4FCA-9442-AD698BE72D6F}" srcOrd="0" destOrd="0" presId="urn:microsoft.com/office/officeart/2011/layout/CircleProcess"/>
    <dgm:cxn modelId="{2E7ED1F8-E8D0-4AD7-8925-ECE2CEB57AFB}" type="presParOf" srcId="{BC7FAD49-7391-41E4-B9D1-44EF939DCB77}" destId="{4584554F-596E-4FB5-9E62-5C587F8C206C}" srcOrd="1" destOrd="0" presId="urn:microsoft.com/office/officeart/2011/layout/CircleProcess"/>
    <dgm:cxn modelId="{52557F27-9D2F-41D7-AFA8-44A934908199}" type="presParOf" srcId="{4584554F-596E-4FB5-9E62-5C587F8C206C}" destId="{D66E80F9-24A4-4228-B4A5-49EEF4C18B8C}" srcOrd="0" destOrd="0" presId="urn:microsoft.com/office/officeart/2011/layout/CircleProcess"/>
    <dgm:cxn modelId="{653FC752-0BC2-451A-90CE-34297595F05D}" type="presParOf" srcId="{BC7FAD49-7391-41E4-B9D1-44EF939DCB77}" destId="{92EA6CBA-17E4-4C85-B993-A40EF453649F}" srcOrd="2" destOrd="0" presId="urn:microsoft.com/office/officeart/2011/layout/CircleProcess"/>
    <dgm:cxn modelId="{87E2C61F-7E69-4EE3-85C2-A37DF639A2A1}" type="presParOf" srcId="{BC7FAD49-7391-41E4-B9D1-44EF939DCB77}" destId="{DCD6B2DC-61A7-4C94-B3AA-8DDBBE15056A}" srcOrd="3" destOrd="0" presId="urn:microsoft.com/office/officeart/2011/layout/CircleProcess"/>
    <dgm:cxn modelId="{42ECE2CE-A8CC-409A-8357-6C9F8CC4985F}" type="presParOf" srcId="{DCD6B2DC-61A7-4C94-B3AA-8DDBBE15056A}" destId="{DC29BB95-4B4D-4427-A663-B70D95937AD5}" srcOrd="0" destOrd="0" presId="urn:microsoft.com/office/officeart/2011/layout/CircleProcess"/>
    <dgm:cxn modelId="{64602FB5-49C3-456A-B6D7-19429B7098DC}" type="presParOf" srcId="{BC7FAD49-7391-41E4-B9D1-44EF939DCB77}" destId="{2A30B2A0-F171-4EF1-9B4B-AE41C6E1F6AA}" srcOrd="4" destOrd="0" presId="urn:microsoft.com/office/officeart/2011/layout/CircleProcess"/>
    <dgm:cxn modelId="{31EA8E5A-BD5C-490B-9A35-0ACB93483C25}" type="presParOf" srcId="{2A30B2A0-F171-4EF1-9B4B-AE41C6E1F6AA}" destId="{B14A3387-19CE-4CE6-B605-953C5EECCBD8}" srcOrd="0" destOrd="0" presId="urn:microsoft.com/office/officeart/2011/layout/CircleProcess"/>
    <dgm:cxn modelId="{CFDEA2CB-BD13-4603-B3F2-5F3733F5287B}" type="presParOf" srcId="{BC7FAD49-7391-41E4-B9D1-44EF939DCB77}" destId="{B4F8A3A7-9912-4A91-AB24-C4DFEAC5FBA6}" srcOrd="5" destOrd="0" presId="urn:microsoft.com/office/officeart/2011/layout/CircleProcess"/>
    <dgm:cxn modelId="{AC65D7AA-1C87-4C33-8710-12423C8A490D}" type="presParOf" srcId="{BC7FAD49-7391-41E4-B9D1-44EF939DCB77}" destId="{F0ABA916-DEE8-44DB-B734-2E92958CF215}" srcOrd="6" destOrd="0" presId="urn:microsoft.com/office/officeart/2011/layout/CircleProcess"/>
    <dgm:cxn modelId="{2CA58444-792F-4BBA-973C-65A721261008}" type="presParOf" srcId="{F0ABA916-DEE8-44DB-B734-2E92958CF215}" destId="{F19398C8-25F1-4064-BCDA-1294CEE2C785}" srcOrd="0" destOrd="0" presId="urn:microsoft.com/office/officeart/2011/layout/CircleProcess"/>
    <dgm:cxn modelId="{A3EC7354-F52D-407B-9B29-E23EDCFFA09B}" type="presParOf" srcId="{BC7FAD49-7391-41E4-B9D1-44EF939DCB77}" destId="{F595AF46-8F72-40FC-A25B-CD149A1A39D5}" srcOrd="7" destOrd="0" presId="urn:microsoft.com/office/officeart/2011/layout/CircleProcess"/>
    <dgm:cxn modelId="{76F29F31-85E5-4545-8ED1-696F2A7E4F81}" type="presParOf" srcId="{F595AF46-8F72-40FC-A25B-CD149A1A39D5}" destId="{43EA67B7-FD12-4109-8F66-5453FC38705D}" srcOrd="0" destOrd="0" presId="urn:microsoft.com/office/officeart/2011/layout/CircleProcess"/>
    <dgm:cxn modelId="{311C9A39-A7B2-45FE-AB72-7267D11D2367}" type="presParOf" srcId="{BC7FAD49-7391-41E4-B9D1-44EF939DCB77}" destId="{5B480A99-49E2-4ACC-A8F1-76679EFD71CC}" srcOrd="8" destOrd="0" presId="urn:microsoft.com/office/officeart/2011/layout/CircleProcess"/>
    <dgm:cxn modelId="{7DF013E7-F160-45B3-B21F-31751989B5CF}" type="presParOf" srcId="{BC7FAD49-7391-41E4-B9D1-44EF939DCB77}" destId="{BE621AB0-5CAC-4FF6-B441-75DE3DADC32A}" srcOrd="9" destOrd="0" presId="urn:microsoft.com/office/officeart/2011/layout/CircleProcess"/>
    <dgm:cxn modelId="{A8277A9A-F2A4-4728-99ED-045394CEFE8C}" type="presParOf" srcId="{BE621AB0-5CAC-4FF6-B441-75DE3DADC32A}" destId="{F713CADA-33D1-473C-96AD-37205039782A}" srcOrd="0" destOrd="0" presId="urn:microsoft.com/office/officeart/2011/layout/CircleProcess"/>
    <dgm:cxn modelId="{71EC44E6-E7AA-4A66-9E92-5F1DB9133F78}" type="presParOf" srcId="{BC7FAD49-7391-41E4-B9D1-44EF939DCB77}" destId="{A13D6EC1-E8BB-4E30-A834-3157AFCEF253}" srcOrd="10" destOrd="0" presId="urn:microsoft.com/office/officeart/2011/layout/CircleProcess"/>
    <dgm:cxn modelId="{72B420C4-16F0-4073-BBA7-BC4BD22BCE00}" type="presParOf" srcId="{A13D6EC1-E8BB-4E30-A834-3157AFCEF253}" destId="{566A3375-198C-4B49-A53C-C5D519A68D42}" srcOrd="0" destOrd="0" presId="urn:microsoft.com/office/officeart/2011/layout/CircleProcess"/>
    <dgm:cxn modelId="{1D585C67-9513-4A41-AC2E-83646BFE8D79}" type="presParOf" srcId="{BC7FAD49-7391-41E4-B9D1-44EF939DCB77}" destId="{46F2C70F-7672-4B93-A2F5-83C9210ED6F2}" srcOrd="11"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E9C46-81B4-4410-8A2D-C4DDEBFE4740}">
      <dsp:nvSpPr>
        <dsp:cNvPr id="0" name=""/>
        <dsp:cNvSpPr/>
      </dsp:nvSpPr>
      <dsp:spPr>
        <a:xfrm>
          <a:off x="8750025" y="492733"/>
          <a:ext cx="1298034" cy="129763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243ADE-4407-4AD3-A138-945EF0AD38D5}">
      <dsp:nvSpPr>
        <dsp:cNvPr id="0" name=""/>
        <dsp:cNvSpPr/>
      </dsp:nvSpPr>
      <dsp:spPr>
        <a:xfrm>
          <a:off x="8794123" y="535995"/>
          <a:ext cx="1210796" cy="1211112"/>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Summary of gaps</a:t>
          </a:r>
        </a:p>
      </dsp:txBody>
      <dsp:txXfrm>
        <a:off x="8966683" y="709044"/>
        <a:ext cx="864717" cy="865015"/>
      </dsp:txXfrm>
    </dsp:sp>
    <dsp:sp modelId="{17FA204F-5C2F-45B2-B6BD-150B96715AB7}">
      <dsp:nvSpPr>
        <dsp:cNvPr id="0" name=""/>
        <dsp:cNvSpPr/>
      </dsp:nvSpPr>
      <dsp:spPr>
        <a:xfrm rot="2700000">
          <a:off x="7409496" y="492587"/>
          <a:ext cx="1297701" cy="1297701"/>
        </a:xfrm>
        <a:prstGeom prst="teardrop">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5867F4-907F-45F1-82A2-32999C92392C}">
      <dsp:nvSpPr>
        <dsp:cNvPr id="0" name=""/>
        <dsp:cNvSpPr/>
      </dsp:nvSpPr>
      <dsp:spPr>
        <a:xfrm>
          <a:off x="7452949" y="535995"/>
          <a:ext cx="1210796" cy="1211112"/>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Literature search to see if gaps are met by existing research</a:t>
          </a:r>
        </a:p>
      </dsp:txBody>
      <dsp:txXfrm>
        <a:off x="7625509" y="709044"/>
        <a:ext cx="864717" cy="865015"/>
      </dsp:txXfrm>
    </dsp:sp>
    <dsp:sp modelId="{B9CBF298-4D8A-496C-9E53-DC51824C70EF}">
      <dsp:nvSpPr>
        <dsp:cNvPr id="0" name=""/>
        <dsp:cNvSpPr/>
      </dsp:nvSpPr>
      <dsp:spPr>
        <a:xfrm rot="2700000">
          <a:off x="6069280" y="492587"/>
          <a:ext cx="1297701" cy="1297701"/>
        </a:xfrm>
        <a:prstGeom prst="teardrop">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B60867-0054-495D-AF68-369E53FB1C7C}">
      <dsp:nvSpPr>
        <dsp:cNvPr id="0" name=""/>
        <dsp:cNvSpPr/>
      </dsp:nvSpPr>
      <dsp:spPr>
        <a:xfrm>
          <a:off x="6111774" y="535995"/>
          <a:ext cx="1210796" cy="1211112"/>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Summary and highlight gaps / priorities</a:t>
          </a:r>
        </a:p>
      </dsp:txBody>
      <dsp:txXfrm>
        <a:off x="6285292" y="709044"/>
        <a:ext cx="864717" cy="865015"/>
      </dsp:txXfrm>
    </dsp:sp>
    <dsp:sp modelId="{7BF8FDEF-BDC4-4FCA-9442-AD698BE72D6F}">
      <dsp:nvSpPr>
        <dsp:cNvPr id="0" name=""/>
        <dsp:cNvSpPr/>
      </dsp:nvSpPr>
      <dsp:spPr>
        <a:xfrm rot="2700000">
          <a:off x="4728105" y="492587"/>
          <a:ext cx="1297701" cy="1297701"/>
        </a:xfrm>
        <a:prstGeom prst="teardrop">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6E80F9-24A4-4228-B4A5-49EEF4C18B8C}">
      <dsp:nvSpPr>
        <dsp:cNvPr id="0" name=""/>
        <dsp:cNvSpPr/>
      </dsp:nvSpPr>
      <dsp:spPr>
        <a:xfrm>
          <a:off x="4771558" y="535995"/>
          <a:ext cx="1210796" cy="1211112"/>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Review other local research and case studies</a:t>
          </a:r>
        </a:p>
      </dsp:txBody>
      <dsp:txXfrm>
        <a:off x="4944118" y="709044"/>
        <a:ext cx="864717" cy="865015"/>
      </dsp:txXfrm>
    </dsp:sp>
    <dsp:sp modelId="{DC29BB95-4B4D-4427-A663-B70D95937AD5}">
      <dsp:nvSpPr>
        <dsp:cNvPr id="0" name=""/>
        <dsp:cNvSpPr/>
      </dsp:nvSpPr>
      <dsp:spPr>
        <a:xfrm rot="2700000">
          <a:off x="3386930" y="492587"/>
          <a:ext cx="1297701" cy="1297701"/>
        </a:xfrm>
        <a:prstGeom prst="teardrop">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4A3387-19CE-4CE6-B605-953C5EECCBD8}">
      <dsp:nvSpPr>
        <dsp:cNvPr id="0" name=""/>
        <dsp:cNvSpPr/>
      </dsp:nvSpPr>
      <dsp:spPr>
        <a:xfrm>
          <a:off x="3430383" y="535995"/>
          <a:ext cx="1210796" cy="1211112"/>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Reverse reference search of identified papers</a:t>
          </a:r>
        </a:p>
      </dsp:txBody>
      <dsp:txXfrm>
        <a:off x="3602943" y="709044"/>
        <a:ext cx="864717" cy="865015"/>
      </dsp:txXfrm>
    </dsp:sp>
    <dsp:sp modelId="{F19398C8-25F1-4064-BCDA-1294CEE2C785}">
      <dsp:nvSpPr>
        <dsp:cNvPr id="0" name=""/>
        <dsp:cNvSpPr/>
      </dsp:nvSpPr>
      <dsp:spPr>
        <a:xfrm rot="2700000">
          <a:off x="2046714" y="492587"/>
          <a:ext cx="1297701" cy="1297701"/>
        </a:xfrm>
        <a:prstGeom prst="teardrop">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EA67B7-FD12-4109-8F66-5453FC38705D}">
      <dsp:nvSpPr>
        <dsp:cNvPr id="0" name=""/>
        <dsp:cNvSpPr/>
      </dsp:nvSpPr>
      <dsp:spPr>
        <a:xfrm>
          <a:off x="2089208" y="535995"/>
          <a:ext cx="1210796" cy="1211112"/>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Review relevant papers in PHE / OHID evidence review</a:t>
          </a:r>
        </a:p>
      </dsp:txBody>
      <dsp:txXfrm>
        <a:off x="2262727" y="709044"/>
        <a:ext cx="864717" cy="865015"/>
      </dsp:txXfrm>
    </dsp:sp>
    <dsp:sp modelId="{F713CADA-33D1-473C-96AD-37205039782A}">
      <dsp:nvSpPr>
        <dsp:cNvPr id="0" name=""/>
        <dsp:cNvSpPr/>
      </dsp:nvSpPr>
      <dsp:spPr>
        <a:xfrm rot="2700000">
          <a:off x="705539" y="492587"/>
          <a:ext cx="1297701" cy="1297701"/>
        </a:xfrm>
        <a:prstGeom prst="teardrop">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A3375-198C-4B49-A53C-C5D519A68D42}">
      <dsp:nvSpPr>
        <dsp:cNvPr id="0" name=""/>
        <dsp:cNvSpPr/>
      </dsp:nvSpPr>
      <dsp:spPr>
        <a:xfrm>
          <a:off x="748992" y="535995"/>
          <a:ext cx="1210796" cy="1211112"/>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Agree GM priorities</a:t>
          </a:r>
        </a:p>
      </dsp:txBody>
      <dsp:txXfrm>
        <a:off x="921552" y="709044"/>
        <a:ext cx="864717" cy="865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8FDEF-BDC4-4FCA-9442-AD698BE72D6F}">
      <dsp:nvSpPr>
        <dsp:cNvPr id="0" name=""/>
        <dsp:cNvSpPr/>
      </dsp:nvSpPr>
      <dsp:spPr>
        <a:xfrm>
          <a:off x="6046306" y="491046"/>
          <a:ext cx="1300944" cy="130101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6E80F9-24A4-4228-B4A5-49EEF4C18B8C}">
      <dsp:nvSpPr>
        <dsp:cNvPr id="0" name=""/>
        <dsp:cNvSpPr/>
      </dsp:nvSpPr>
      <dsp:spPr>
        <a:xfrm>
          <a:off x="6089820" y="534421"/>
          <a:ext cx="1214475" cy="1214261"/>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Collaborate and commission new evidence</a:t>
          </a:r>
        </a:p>
      </dsp:txBody>
      <dsp:txXfrm>
        <a:off x="6263316" y="707919"/>
        <a:ext cx="867482" cy="867264"/>
      </dsp:txXfrm>
    </dsp:sp>
    <dsp:sp modelId="{DC29BB95-4B4D-4427-A663-B70D95937AD5}">
      <dsp:nvSpPr>
        <dsp:cNvPr id="0" name=""/>
        <dsp:cNvSpPr/>
      </dsp:nvSpPr>
      <dsp:spPr>
        <a:xfrm rot="2700000">
          <a:off x="4696259" y="490955"/>
          <a:ext cx="1300965" cy="1300965"/>
        </a:xfrm>
        <a:prstGeom prst="teardrop">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4A3387-19CE-4CE6-B605-953C5EECCBD8}">
      <dsp:nvSpPr>
        <dsp:cNvPr id="0" name=""/>
        <dsp:cNvSpPr/>
      </dsp:nvSpPr>
      <dsp:spPr>
        <a:xfrm>
          <a:off x="4745362" y="534421"/>
          <a:ext cx="1214475" cy="1214261"/>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Refine priorities and discuss preferred approach</a:t>
          </a:r>
        </a:p>
      </dsp:txBody>
      <dsp:txXfrm>
        <a:off x="4918858" y="707919"/>
        <a:ext cx="867482" cy="867264"/>
      </dsp:txXfrm>
    </dsp:sp>
    <dsp:sp modelId="{F19398C8-25F1-4064-BCDA-1294CEE2C785}">
      <dsp:nvSpPr>
        <dsp:cNvPr id="0" name=""/>
        <dsp:cNvSpPr/>
      </dsp:nvSpPr>
      <dsp:spPr>
        <a:xfrm rot="2700000">
          <a:off x="3357379" y="490955"/>
          <a:ext cx="1300965" cy="1300965"/>
        </a:xfrm>
        <a:prstGeom prst="teardrop">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EA67B7-FD12-4109-8F66-5453FC38705D}">
      <dsp:nvSpPr>
        <dsp:cNvPr id="0" name=""/>
        <dsp:cNvSpPr/>
      </dsp:nvSpPr>
      <dsp:spPr>
        <a:xfrm>
          <a:off x="3400904" y="534421"/>
          <a:ext cx="1214475" cy="1214261"/>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Share with academic colleagues</a:t>
          </a:r>
        </a:p>
      </dsp:txBody>
      <dsp:txXfrm>
        <a:off x="3574400" y="707919"/>
        <a:ext cx="867482" cy="867264"/>
      </dsp:txXfrm>
    </dsp:sp>
    <dsp:sp modelId="{F713CADA-33D1-473C-96AD-37205039782A}">
      <dsp:nvSpPr>
        <dsp:cNvPr id="0" name=""/>
        <dsp:cNvSpPr/>
      </dsp:nvSpPr>
      <dsp:spPr>
        <a:xfrm rot="2700000">
          <a:off x="2012921" y="490955"/>
          <a:ext cx="1300965" cy="1300965"/>
        </a:xfrm>
        <a:prstGeom prst="teardrop">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A3375-198C-4B49-A53C-C5D519A68D42}">
      <dsp:nvSpPr>
        <dsp:cNvPr id="0" name=""/>
        <dsp:cNvSpPr/>
      </dsp:nvSpPr>
      <dsp:spPr>
        <a:xfrm>
          <a:off x="2056446" y="534421"/>
          <a:ext cx="1214475" cy="1214261"/>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Agree shortlist of gap areas and key questions</a:t>
          </a:r>
        </a:p>
      </dsp:txBody>
      <dsp:txXfrm>
        <a:off x="2229942" y="707919"/>
        <a:ext cx="867482" cy="86726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80BDFB-9197-A544-B7EA-7121079100E9}" type="datetimeFigureOut">
              <a:rPr lang="en-US" smtClean="0"/>
              <a:t>5/30/2022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D5AB8F-F3E2-7544-8181-20A1F216CF4E}" type="slidenum">
              <a:rPr lang="en-US" smtClean="0"/>
              <a:t>‹#›</a:t>
            </a:fld>
            <a:endParaRPr lang="en-US"/>
          </a:p>
        </p:txBody>
      </p:sp>
    </p:spTree>
    <p:extLst>
      <p:ext uri="{BB962C8B-B14F-4D97-AF65-F5344CB8AC3E}">
        <p14:creationId xmlns:p14="http://schemas.microsoft.com/office/powerpoint/2010/main" val="1276746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077A7-23C0-DD49-A8F0-4BD4ADA66295}" type="datetimeFigureOut">
              <a:rPr lang="en-US" smtClean="0"/>
              <a:t>5/30/2022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C3250-6B3B-5E49-8010-DD707763E9F6}" type="slidenum">
              <a:rPr lang="en-US" smtClean="0"/>
              <a:t>‹#›</a:t>
            </a:fld>
            <a:endParaRPr lang="en-US"/>
          </a:p>
        </p:txBody>
      </p:sp>
    </p:spTree>
    <p:extLst>
      <p:ext uri="{BB962C8B-B14F-4D97-AF65-F5344CB8AC3E}">
        <p14:creationId xmlns:p14="http://schemas.microsoft.com/office/powerpoint/2010/main" val="62725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25</a:t>
            </a:fld>
            <a:endParaRPr lang="en-US"/>
          </a:p>
        </p:txBody>
      </p:sp>
    </p:spTree>
    <p:extLst>
      <p:ext uri="{BB962C8B-B14F-4D97-AF65-F5344CB8AC3E}">
        <p14:creationId xmlns:p14="http://schemas.microsoft.com/office/powerpoint/2010/main" val="1989596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eater Manchester – Going Things Differently"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10" name="Picture 9" descr="Decorative pattern" title="Decorative patter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dirty="0"/>
              <a:t>Sub-heading</a:t>
            </a:r>
          </a:p>
        </p:txBody>
      </p:sp>
    </p:spTree>
    <p:extLst>
      <p:ext uri="{BB962C8B-B14F-4D97-AF65-F5344CB8AC3E}">
        <p14:creationId xmlns:p14="http://schemas.microsoft.com/office/powerpoint/2010/main" val="49456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dirty="0"/>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a:t>
            </a:r>
          </a:p>
          <a:p>
            <a:pPr lvl="0"/>
            <a:r>
              <a:rPr lang="en-US" dirty="0"/>
              <a:t>Master text</a:t>
            </a:r>
          </a:p>
          <a:p>
            <a:pPr lvl="0"/>
            <a:r>
              <a:rPr lang="en-US" dirty="0"/>
              <a:t>styles</a:t>
            </a:r>
          </a:p>
        </p:txBody>
      </p:sp>
    </p:spTree>
    <p:extLst>
      <p:ext uri="{BB962C8B-B14F-4D97-AF65-F5344CB8AC3E}">
        <p14:creationId xmlns:p14="http://schemas.microsoft.com/office/powerpoint/2010/main" val="77196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dirty="0"/>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dirty="0"/>
              <a:t>Click to edit Master text styles</a:t>
            </a:r>
          </a:p>
        </p:txBody>
      </p:sp>
      <p:pic>
        <p:nvPicPr>
          <p:cNvPr id="7" name="Picture 6"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a:t>
            </a:r>
          </a:p>
          <a:p>
            <a:pPr lvl="0"/>
            <a:r>
              <a:rPr lang="en-US" dirty="0"/>
              <a:t>Master text</a:t>
            </a:r>
          </a:p>
          <a:p>
            <a:pPr lvl="0"/>
            <a:r>
              <a:rPr lang="en-US" dirty="0"/>
              <a:t>styles</a:t>
            </a:r>
          </a:p>
        </p:txBody>
      </p:sp>
    </p:spTree>
    <p:extLst>
      <p:ext uri="{BB962C8B-B14F-4D97-AF65-F5344CB8AC3E}">
        <p14:creationId xmlns:p14="http://schemas.microsoft.com/office/powerpoint/2010/main" val="170935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p on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625" y="585637"/>
            <a:ext cx="4896000" cy="4896000"/>
          </a:xfrm>
          <a:prstGeom prst="rect">
            <a:avLst/>
          </a:prstGeom>
        </p:spPr>
      </p:pic>
      <p:sp>
        <p:nvSpPr>
          <p:cNvPr id="5"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dirty="0"/>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a:t>
            </a:r>
          </a:p>
          <a:p>
            <a:pPr lvl="0"/>
            <a:r>
              <a:rPr lang="en-US" dirty="0"/>
              <a:t>Master text</a:t>
            </a:r>
          </a:p>
          <a:p>
            <a:pPr lvl="0"/>
            <a:r>
              <a:rPr lang="en-US" dirty="0"/>
              <a:t>styles</a:t>
            </a:r>
          </a:p>
        </p:txBody>
      </p:sp>
    </p:spTree>
    <p:extLst>
      <p:ext uri="{BB962C8B-B14F-4D97-AF65-F5344CB8AC3E}">
        <p14:creationId xmlns:p14="http://schemas.microsoft.com/office/powerpoint/2010/main" val="73931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06800" y="583200"/>
            <a:ext cx="4896000" cy="4896000"/>
          </a:xfrm>
          <a:noFill/>
        </p:spPr>
        <p:txBody>
          <a:bodyPr/>
          <a:lstStyle/>
          <a:p>
            <a:endParaRPr lang="en-US"/>
          </a:p>
        </p:txBody>
      </p:sp>
      <p:sp>
        <p:nvSpPr>
          <p:cNvPr id="5"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dirty="0"/>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dirty="0"/>
              <a:t>Click to edit Master text styles</a:t>
            </a:r>
          </a:p>
        </p:txBody>
      </p:sp>
    </p:spTree>
    <p:extLst>
      <p:ext uri="{BB962C8B-B14F-4D97-AF65-F5344CB8AC3E}">
        <p14:creationId xmlns:p14="http://schemas.microsoft.com/office/powerpoint/2010/main" val="1183758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dirty="0"/>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246041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p background, grey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rgbClr val="33B0A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dirty="0"/>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553275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a:p>
        </p:txBody>
      </p:sp>
      <p:sp>
        <p:nvSpPr>
          <p:cNvPr id="4" name="Title 1"/>
          <p:cNvSpPr>
            <a:spLocks noGrp="1"/>
          </p:cNvSpPr>
          <p:nvPr>
            <p:ph type="title"/>
          </p:nvPr>
        </p:nvSpPr>
        <p:spPr>
          <a:xfrm>
            <a:off x="586800" y="583200"/>
            <a:ext cx="4320000" cy="1116000"/>
          </a:xfrm>
        </p:spPr>
        <p:txBody>
          <a:bodyPr>
            <a:normAutofit/>
          </a:bodyPr>
          <a:lstStyle>
            <a:lvl1pPr>
              <a:defRPr sz="3600">
                <a:solidFill>
                  <a:srgbClr val="5C5B5A"/>
                </a:solidFill>
              </a:defRPr>
            </a:lvl1pPr>
          </a:lstStyle>
          <a:p>
            <a:r>
              <a:rPr lang="en-US" dirty="0"/>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dirty="0"/>
              <a:t>Click to edit Master text styles</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165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87375" y="2136267"/>
            <a:ext cx="11024774" cy="4137533"/>
          </a:xfrm>
          <a:prstGeom prst="rect">
            <a:avLst/>
          </a:prstGeom>
        </p:spPr>
      </p:pic>
      <p:sp>
        <p:nvSpPr>
          <p:cNvPr id="5" name="Title 1"/>
          <p:cNvSpPr>
            <a:spLocks noGrp="1"/>
          </p:cNvSpPr>
          <p:nvPr>
            <p:ph type="title"/>
          </p:nvPr>
        </p:nvSpPr>
        <p:spPr>
          <a:xfrm>
            <a:off x="586800" y="583200"/>
            <a:ext cx="10515600" cy="586800"/>
          </a:xfrm>
          <a:prstGeom prst="rect">
            <a:avLst/>
          </a:prstGeo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138742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dirty="0"/>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1336139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6800" y="1710000"/>
            <a:ext cx="10515600" cy="2852737"/>
          </a:xfrm>
          <a:prstGeom prst="rect">
            <a:avLst/>
          </a:prstGeom>
        </p:spPr>
        <p:txBody>
          <a:bodyPr anchor="t" anchorCtr="0"/>
          <a:lstStyle>
            <a:lvl1pPr>
              <a:defRPr sz="6000"/>
            </a:lvl1pPr>
          </a:lstStyle>
          <a:p>
            <a:r>
              <a:rPr lang="en-US" dirty="0"/>
              <a:t>Click to edit Master title style</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25745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586800" y="1807200"/>
            <a:ext cx="5292000" cy="3671999"/>
          </a:xfrm>
          <a:prstGeom prst="rect">
            <a:avLst/>
          </a:prstGeom>
        </p:spPr>
        <p:txBody>
          <a:bodyPr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10800" y="1807200"/>
            <a:ext cx="5292000" cy="36719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206334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800" y="586800"/>
            <a:ext cx="105156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586799"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6799" y="2520000"/>
            <a:ext cx="5292000" cy="2962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10800"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10800" y="2520000"/>
            <a:ext cx="5292000" cy="2962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11179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dirty="0"/>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84548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1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type, grey background">
    <p:spTree>
      <p:nvGrpSpPr>
        <p:cNvPr id="1" name=""/>
        <p:cNvGrpSpPr/>
        <p:nvPr/>
      </p:nvGrpSpPr>
      <p:grpSpPr>
        <a:xfrm>
          <a:off x="0" y="0"/>
          <a:ext cx="0" cy="0"/>
          <a:chOff x="0" y="0"/>
          <a:chExt cx="0" cy="0"/>
        </a:xfrm>
      </p:grpSpPr>
      <p:sp>
        <p:nvSpPr>
          <p:cNvPr id="5" name="Rectangle 4"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dirty="0"/>
              <a:t>Click to edit Master title style</a:t>
            </a:r>
          </a:p>
        </p:txBody>
      </p:sp>
      <p:cxnSp>
        <p:nvCxnSpPr>
          <p:cNvPr id="3" name="Straight Connector 2"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7658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dirty="0"/>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0799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586800" y="583201"/>
            <a:ext cx="10515600" cy="1116000"/>
          </a:xfrm>
          <a:prstGeom prst="rect">
            <a:avLst/>
          </a:prstGeom>
        </p:spPr>
        <p:txBody>
          <a:bodyPr vert="horz" lIns="0" tIns="0" rIns="0" bIns="0" rtlCol="0" anchor="t" anchorCtr="0">
            <a:normAutofit/>
          </a:bodyPr>
          <a:lstStyle/>
          <a:p>
            <a:r>
              <a:rPr lang="en-US" dirty="0"/>
              <a:t>Click to edit Master title style</a:t>
            </a:r>
          </a:p>
        </p:txBody>
      </p:sp>
      <p:sp>
        <p:nvSpPr>
          <p:cNvPr id="18" name="Text Placeholder 2"/>
          <p:cNvSpPr>
            <a:spLocks noGrp="1"/>
          </p:cNvSpPr>
          <p:nvPr>
            <p:ph type="body" idx="1"/>
          </p:nvPr>
        </p:nvSpPr>
        <p:spPr>
          <a:xfrm>
            <a:off x="586800" y="1699200"/>
            <a:ext cx="10515600" cy="4351338"/>
          </a:xfrm>
          <a:prstGeom prst="rect">
            <a:avLst/>
          </a:prstGeom>
        </p:spPr>
        <p:txBody>
          <a:bodyPr vert="horz" lIns="0" tIns="0" rIns="0" bIns="468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2269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0"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ipsos.com/sites/default/files/ct/publication/documents/2020-03/gambling-marketing-advertising-effect-young-people-final-report.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hyperlink" Target="http://www.citizensadvice.org.uk/about-us/policy/policy-research-topics/consumer-policy-research/consumer-policy-research/out-of-luck-an-exploration-of-the-causes-and-impacts-of-problem-gambling/"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eprints.leedsbeckett.ac.uk/id/eprint/3945/1/Problem%20Gambling%20Report.pdf"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rsph.org.uk/our-work/policy/gambling/skins-in-the-game.html"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hyperlink" Target="http://www.ipsos.com/sites/default/files/ct/publication/documents/2020-03/gambling-marketing-advertising-effect-young-people-final-report.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ipsos.com/sites/default/files/ct/publication/documents/2020-03/gambling-marketing-advertising-effect-young-people-final-report.pdf" TargetMode="Externa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www.citizensadvice.org.uk/about-us/policy/policy-research-topics/consumer-policy-research/consumer-policy-research/out-of-luck-an-exploration-of-the-causes-and-impacts-of-problem-gambling/" TargetMode="External"/><Relationship Id="rId2" Type="http://schemas.openxmlformats.org/officeDocument/2006/relationships/hyperlink" Target="https://www.begambleaware.org/media/1845/families-living-with-problem-gambling.pdf" TargetMode="External"/><Relationship Id="rId1" Type="http://schemas.openxmlformats.org/officeDocument/2006/relationships/slideLayout" Target="../slideLayouts/slideLayout2.xml"/><Relationship Id="rId4" Type="http://schemas.openxmlformats.org/officeDocument/2006/relationships/hyperlink" Target="http://eprints.leedsbeckett.ac.uk/id/eprint/3945/1/Problem%20Gambling%20Repor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ackground colour" title="artefacts"/>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txBox="1">
            <a:spLocks noGrp="1"/>
          </p:cNvSpPr>
          <p:nvPr>
            <p:ph type="title" idx="4294967295"/>
          </p:nvPr>
        </p:nvSpPr>
        <p:spPr>
          <a:xfrm>
            <a:off x="587375" y="813491"/>
            <a:ext cx="9793288" cy="166199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chemeClr val="bg1"/>
                </a:solidFill>
                <a:effectLst/>
                <a:uLnTx/>
                <a:uFillTx/>
                <a:latin typeface="Arial" charset="0"/>
                <a:ea typeface="Arial" charset="0"/>
                <a:cs typeface="Arial" charset="0"/>
              </a:rPr>
              <a:t>Qualitative research and gambling harms in GM</a:t>
            </a:r>
          </a:p>
        </p:txBody>
      </p:sp>
      <p:sp>
        <p:nvSpPr>
          <p:cNvPr id="9" name="TextBox 8"/>
          <p:cNvSpPr txBox="1"/>
          <p:nvPr/>
        </p:nvSpPr>
        <p:spPr>
          <a:xfrm>
            <a:off x="587375" y="2677696"/>
            <a:ext cx="9793288" cy="430887"/>
          </a:xfrm>
          <a:prstGeom prst="rect">
            <a:avLst/>
          </a:prstGeom>
          <a:noFill/>
        </p:spPr>
        <p:txBody>
          <a:bodyPr wrap="square" lIns="0" tIns="0" rIns="0" bIns="0" rtlCol="0">
            <a:spAutoFit/>
          </a:bodyPr>
          <a:lstStyle/>
          <a:p>
            <a:r>
              <a:rPr lang="en-GB" sz="2800" b="1" dirty="0">
                <a:solidFill>
                  <a:schemeClr val="bg1"/>
                </a:solidFill>
                <a:latin typeface="Arial" charset="0"/>
                <a:ea typeface="Arial" charset="0"/>
                <a:cs typeface="Arial" charset="0"/>
              </a:rPr>
              <a:t>Simon Watts, Public Health Registrar, July 2021</a:t>
            </a:r>
          </a:p>
        </p:txBody>
      </p:sp>
      <p:pic>
        <p:nvPicPr>
          <p:cNvPr id="6" name="Picture 5" descr="Greater Manchester – Going Things Differently" titl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8" name="Picture 7" descr="Decorative pattern" title="Decorative patter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0ADE-37FC-4084-89ED-4B5D7820BFDD}"/>
              </a:ext>
            </a:extLst>
          </p:cNvPr>
          <p:cNvSpPr>
            <a:spLocks noGrp="1"/>
          </p:cNvSpPr>
          <p:nvPr>
            <p:ph type="title"/>
          </p:nvPr>
        </p:nvSpPr>
        <p:spPr/>
        <p:txBody>
          <a:bodyPr/>
          <a:lstStyle/>
          <a:p>
            <a:r>
              <a:rPr lang="en-GB" dirty="0"/>
              <a:t>Evidence reviewed (contd. 2/3)</a:t>
            </a:r>
          </a:p>
        </p:txBody>
      </p:sp>
      <p:sp>
        <p:nvSpPr>
          <p:cNvPr id="3" name="Content Placeholder 2">
            <a:extLst>
              <a:ext uri="{FF2B5EF4-FFF2-40B4-BE49-F238E27FC236}">
                <a16:creationId xmlns:a16="http://schemas.microsoft.com/office/drawing/2014/main" id="{D596457A-5A23-4E77-AF0A-1AA46312DA99}"/>
              </a:ext>
            </a:extLst>
          </p:cNvPr>
          <p:cNvSpPr>
            <a:spLocks noGrp="1"/>
          </p:cNvSpPr>
          <p:nvPr>
            <p:ph idx="1"/>
          </p:nvPr>
        </p:nvSpPr>
        <p:spPr/>
        <p:txBody>
          <a:bodyPr>
            <a:normAutofit fontScale="40000" lnSpcReduction="20000"/>
          </a:bodyPr>
          <a:lstStyle/>
          <a:p>
            <a:pPr marL="0" indent="0">
              <a:buNone/>
            </a:pPr>
            <a:r>
              <a:rPr lang="en-GB" sz="4500" u="sng" dirty="0"/>
              <a:t>Bibliography search</a:t>
            </a:r>
          </a:p>
          <a:p>
            <a:pPr marL="293688" indent="-293688">
              <a:buFont typeface="+mj-lt"/>
              <a:buAutoNum type="arabicPeriod" startAt="7"/>
            </a:pPr>
            <a:r>
              <a:rPr lang="en-GB" dirty="0"/>
              <a:t>Erskine, C. et al. (2018) A study on the role and influence of family and parental attitudes and behaviours on gambling-related harm in young people. London: GambleAware, p. 67.</a:t>
            </a:r>
          </a:p>
          <a:p>
            <a:pPr marL="293688" indent="-293688">
              <a:buFont typeface="+mj-lt"/>
              <a:buAutoNum type="arabicPeriod" startAt="7"/>
            </a:pPr>
            <a:r>
              <a:rPr lang="en-GB" dirty="0"/>
              <a:t>Ipsos MORI (2020) The effect of gambling marketing and advertising on children, young people and vulnerable adults. Synthesis Report. GambleAware. Available at: </a:t>
            </a:r>
            <a:r>
              <a:rPr lang="en-GB" dirty="0">
                <a:hlinkClick r:id="rId2"/>
              </a:rPr>
              <a:t>https://www.ipsos.com/sites/default/files/ct/publication/documents/2020-03/gambling-marketing-advertising-effect-young-people-final-report.pdf</a:t>
            </a:r>
            <a:r>
              <a:rPr lang="en-GB" dirty="0"/>
              <a:t>.</a:t>
            </a:r>
          </a:p>
          <a:p>
            <a:pPr marL="293688" indent="-293688">
              <a:buFont typeface="+mj-lt"/>
              <a:buAutoNum type="arabicPeriod" startAt="7"/>
            </a:pPr>
            <a:r>
              <a:rPr lang="en-GB" dirty="0"/>
              <a:t>Stead, M. et al. (2016) ‘The Online Bingo Boom in the UK: A Qualitative Examination of Its Appeal’, PLOS ONE, 11(5)</a:t>
            </a:r>
          </a:p>
          <a:p>
            <a:pPr marL="293688" indent="-293688">
              <a:buFont typeface="+mj-lt"/>
              <a:buAutoNum type="arabicPeriod" startAt="7"/>
            </a:pPr>
            <a:r>
              <a:rPr lang="en-GB" dirty="0" err="1"/>
              <a:t>Darbyshire</a:t>
            </a:r>
            <a:r>
              <a:rPr lang="en-GB" dirty="0"/>
              <a:t>, P., Oster, C. and </a:t>
            </a:r>
            <a:r>
              <a:rPr lang="en-GB" dirty="0" err="1"/>
              <a:t>Carrig</a:t>
            </a:r>
            <a:r>
              <a:rPr lang="en-GB" dirty="0"/>
              <a:t>, H. (2001) ‘The experience of pervasive loss: children and young people living in a family where parental gambling is a problem’, Journal of Gambling Studies, 17(1), pp. 23–45. </a:t>
            </a:r>
          </a:p>
          <a:p>
            <a:pPr marL="293688" indent="-293688">
              <a:buFont typeface="+mj-lt"/>
              <a:buAutoNum type="arabicPeriod" startAt="7"/>
            </a:pPr>
            <a:r>
              <a:rPr lang="en-GB" dirty="0"/>
              <a:t>Oakes, J. et al. (2012) ‘A focus group study of predictors of relapse in electronic gaming machine problem gambling, part 1: factors that “push” towards relapse’, Journal of Gambling Studies, 28(3), pp. 451–464.</a:t>
            </a:r>
          </a:p>
          <a:p>
            <a:pPr marL="293688" indent="-293688">
              <a:buFont typeface="+mj-lt"/>
              <a:buAutoNum type="arabicPeriod" startAt="7"/>
            </a:pPr>
            <a:r>
              <a:rPr lang="en-GB" dirty="0"/>
              <a:t>Reith, G. and Dobbie, F. (2013) ‘Gambling careers: A longitudinal, qualitative study of gambling behaviour’, Addiction Research &amp; Theory, 21(5), pp. 376–390.</a:t>
            </a:r>
          </a:p>
          <a:p>
            <a:pPr marL="293688" indent="-293688">
              <a:buFont typeface="+mj-lt"/>
              <a:buAutoNum type="arabicPeriod" startAt="7"/>
            </a:pPr>
            <a:r>
              <a:rPr lang="en-GB" dirty="0"/>
              <a:t>Reith, G. and Dobbie, F. (2011) ‘Beginning gambling: The role of social networks and environment’, Addiction Research &amp; Theory, 19(6), pp. 483–493.</a:t>
            </a:r>
          </a:p>
          <a:p>
            <a:pPr marL="293688" indent="-293688">
              <a:buFont typeface="+mj-lt"/>
              <a:buAutoNum type="arabicPeriod" startAt="7"/>
            </a:pPr>
            <a:r>
              <a:rPr lang="en-GB" dirty="0" err="1"/>
              <a:t>Oei</a:t>
            </a:r>
            <a:r>
              <a:rPr lang="en-GB" dirty="0"/>
              <a:t>, T.P.S. and Gordon, L.M. (2008) ‘Psychosocial Factors Related to Gambling Abstinence and Relapse in Members of Gamblers Anonymous’, Journal of Gambling Studies, 24(1), pp. 91–105. </a:t>
            </a:r>
          </a:p>
          <a:p>
            <a:pPr marL="742950" indent="-742950">
              <a:buFont typeface="+mj-lt"/>
              <a:buAutoNum type="arabicPeriod" startAt="7"/>
            </a:pPr>
            <a:endParaRPr lang="en-GB" dirty="0"/>
          </a:p>
          <a:p>
            <a:pPr>
              <a:buFont typeface="Arial" panose="020B0604020202020204" pitchFamily="34" charset="0"/>
              <a:buChar char="•"/>
            </a:pPr>
            <a:endParaRPr lang="en-GB" dirty="0"/>
          </a:p>
        </p:txBody>
      </p:sp>
      <p:sp>
        <p:nvSpPr>
          <p:cNvPr id="4" name="Text Placeholder 3">
            <a:extLst>
              <a:ext uri="{FF2B5EF4-FFF2-40B4-BE49-F238E27FC236}">
                <a16:creationId xmlns:a16="http://schemas.microsoft.com/office/drawing/2014/main" id="{170EC8D6-EE17-4661-B69C-21AFC42B8C7E}"/>
              </a:ext>
            </a:extLst>
          </p:cNvPr>
          <p:cNvSpPr>
            <a:spLocks noGrp="1"/>
          </p:cNvSpPr>
          <p:nvPr>
            <p:ph type="body" sz="quarter" idx="11"/>
          </p:nvPr>
        </p:nvSpPr>
        <p:spPr/>
        <p:txBody>
          <a:bodyPr/>
          <a:lstStyle/>
          <a:p>
            <a:r>
              <a:rPr lang="en-GB" dirty="0"/>
              <a:t>Part 2. What evidence is out there?</a:t>
            </a:r>
          </a:p>
        </p:txBody>
      </p:sp>
    </p:spTree>
    <p:extLst>
      <p:ext uri="{BB962C8B-B14F-4D97-AF65-F5344CB8AC3E}">
        <p14:creationId xmlns:p14="http://schemas.microsoft.com/office/powerpoint/2010/main" val="3461977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0ADE-37FC-4084-89ED-4B5D7820BFDD}"/>
              </a:ext>
            </a:extLst>
          </p:cNvPr>
          <p:cNvSpPr>
            <a:spLocks noGrp="1"/>
          </p:cNvSpPr>
          <p:nvPr>
            <p:ph type="title"/>
          </p:nvPr>
        </p:nvSpPr>
        <p:spPr/>
        <p:txBody>
          <a:bodyPr/>
          <a:lstStyle/>
          <a:p>
            <a:r>
              <a:rPr lang="en-GB" dirty="0"/>
              <a:t>Evidence reviewed (contd. 3/3)</a:t>
            </a:r>
          </a:p>
        </p:txBody>
      </p:sp>
      <p:sp>
        <p:nvSpPr>
          <p:cNvPr id="3" name="Content Placeholder 2">
            <a:extLst>
              <a:ext uri="{FF2B5EF4-FFF2-40B4-BE49-F238E27FC236}">
                <a16:creationId xmlns:a16="http://schemas.microsoft.com/office/drawing/2014/main" id="{D596457A-5A23-4E77-AF0A-1AA46312DA99}"/>
              </a:ext>
            </a:extLst>
          </p:cNvPr>
          <p:cNvSpPr>
            <a:spLocks noGrp="1"/>
          </p:cNvSpPr>
          <p:nvPr>
            <p:ph idx="1"/>
          </p:nvPr>
        </p:nvSpPr>
        <p:spPr/>
        <p:txBody>
          <a:bodyPr>
            <a:normAutofit/>
          </a:bodyPr>
          <a:lstStyle/>
          <a:p>
            <a:pPr marL="0" indent="0">
              <a:buNone/>
            </a:pPr>
            <a:r>
              <a:rPr lang="en-GB" sz="1800" u="sng" dirty="0"/>
              <a:t>Other research included</a:t>
            </a:r>
          </a:p>
          <a:p>
            <a:pPr marL="342900" indent="-342900">
              <a:buFont typeface="+mj-lt"/>
              <a:buAutoNum type="arabicPeriod" startAt="15"/>
            </a:pPr>
            <a:r>
              <a:rPr lang="en-GB" sz="1400" dirty="0"/>
              <a:t>Hall-Jones, L. (2020) Exploring Women’s Experiences and Perceptions of Online Gambling: A Qualitative Study. Dissertation submitted in fulfilment of Master of Public Health. University of Liverpool.</a:t>
            </a:r>
          </a:p>
          <a:p>
            <a:pPr marL="342900" indent="-342900">
              <a:buFont typeface="+mj-lt"/>
              <a:buAutoNum type="arabicPeriod" startAt="15"/>
            </a:pPr>
            <a:r>
              <a:rPr lang="en-GB" sz="1400" dirty="0"/>
              <a:t>Anecdotal accounts from past 15 months of lived experiences groups in Greater Manchester (now established as </a:t>
            </a:r>
            <a:r>
              <a:rPr lang="en-GB" sz="1400" dirty="0" err="1"/>
              <a:t>GamHive</a:t>
            </a:r>
            <a:r>
              <a:rPr lang="en-GB" sz="1400" dirty="0"/>
              <a:t>)</a:t>
            </a:r>
          </a:p>
          <a:p>
            <a:pPr>
              <a:buFont typeface="Arial" panose="020B0604020202020204" pitchFamily="34" charset="0"/>
              <a:buChar char="•"/>
            </a:pPr>
            <a:endParaRPr lang="en-GB" sz="2400" dirty="0"/>
          </a:p>
        </p:txBody>
      </p:sp>
      <p:sp>
        <p:nvSpPr>
          <p:cNvPr id="4" name="Text Placeholder 3">
            <a:extLst>
              <a:ext uri="{FF2B5EF4-FFF2-40B4-BE49-F238E27FC236}">
                <a16:creationId xmlns:a16="http://schemas.microsoft.com/office/drawing/2014/main" id="{170EC8D6-EE17-4661-B69C-21AFC42B8C7E}"/>
              </a:ext>
            </a:extLst>
          </p:cNvPr>
          <p:cNvSpPr>
            <a:spLocks noGrp="1"/>
          </p:cNvSpPr>
          <p:nvPr>
            <p:ph type="body" sz="quarter" idx="11"/>
          </p:nvPr>
        </p:nvSpPr>
        <p:spPr/>
        <p:txBody>
          <a:bodyPr/>
          <a:lstStyle/>
          <a:p>
            <a:r>
              <a:rPr lang="en-GB" dirty="0"/>
              <a:t>Part 2. What evidence is out there?</a:t>
            </a:r>
          </a:p>
        </p:txBody>
      </p:sp>
    </p:spTree>
    <p:extLst>
      <p:ext uri="{BB962C8B-B14F-4D97-AF65-F5344CB8AC3E}">
        <p14:creationId xmlns:p14="http://schemas.microsoft.com/office/powerpoint/2010/main" val="1528684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3713-98F3-4BA9-B4EC-52A60EDDE713}"/>
              </a:ext>
            </a:extLst>
          </p:cNvPr>
          <p:cNvSpPr>
            <a:spLocks noGrp="1"/>
          </p:cNvSpPr>
          <p:nvPr>
            <p:ph type="title"/>
          </p:nvPr>
        </p:nvSpPr>
        <p:spPr/>
        <p:txBody>
          <a:bodyPr/>
          <a:lstStyle/>
          <a:p>
            <a:r>
              <a:rPr lang="en-GB" dirty="0"/>
              <a:t>GM population demographics</a:t>
            </a:r>
          </a:p>
        </p:txBody>
      </p:sp>
      <p:sp>
        <p:nvSpPr>
          <p:cNvPr id="3" name="Content Placeholder 2">
            <a:extLst>
              <a:ext uri="{FF2B5EF4-FFF2-40B4-BE49-F238E27FC236}">
                <a16:creationId xmlns:a16="http://schemas.microsoft.com/office/drawing/2014/main" id="{BCA33611-E3AA-4719-8C2C-789906FF8660}"/>
              </a:ext>
            </a:extLst>
          </p:cNvPr>
          <p:cNvSpPr>
            <a:spLocks noGrp="1"/>
          </p:cNvSpPr>
          <p:nvPr>
            <p:ph idx="1"/>
          </p:nvPr>
        </p:nvSpPr>
        <p:spPr/>
        <p:txBody>
          <a:bodyPr>
            <a:noAutofit/>
          </a:bodyPr>
          <a:lstStyle/>
          <a:p>
            <a:r>
              <a:rPr lang="en-GB" sz="1800" dirty="0"/>
              <a:t>Approximate adult population of 2.2million people &gt;10% population growth in past 20 years</a:t>
            </a:r>
          </a:p>
          <a:p>
            <a:r>
              <a:rPr lang="en-GB" sz="1800" dirty="0"/>
              <a:t>One of largest student populations in Europe. 96,200 people studying at five Higher Education institutions (of which 17,500 are international students)</a:t>
            </a:r>
          </a:p>
          <a:p>
            <a:r>
              <a:rPr lang="en-GB" sz="1800" dirty="0"/>
              <a:t>GM is home to 56% of the non-UK born residents of the North West. Manchester has the highest number (127,061) as well as the highest population share of non-UK born residents in the North West</a:t>
            </a:r>
          </a:p>
          <a:p>
            <a:r>
              <a:rPr lang="en-GB" sz="1800" dirty="0"/>
              <a:t>84% white population, 10% Asian or British Asian population (2011 census)</a:t>
            </a:r>
          </a:p>
          <a:p>
            <a:r>
              <a:rPr lang="en-GB" sz="1800" dirty="0"/>
              <a:t>Some of the most deprived local authorities and neighbourhoods in the country. 35% increase in Universal Credit claimants in last 12 months (18% of working age population currently claiming Universal Credit). 23-42% child poverty rates (&gt;60% in some wards)</a:t>
            </a:r>
          </a:p>
          <a:p>
            <a:r>
              <a:rPr lang="en-GB" sz="1800" dirty="0"/>
              <a:t>High burden of existing mental health problems (depression and other common mental health disorders, male suicide). </a:t>
            </a:r>
          </a:p>
          <a:p>
            <a:r>
              <a:rPr lang="en-GB" sz="1800" dirty="0"/>
              <a:t>Rising levels of debt. The number of voluntary insolvencies across GM were at post-recession levels pre-Covid19 – this will have increased. Disproportionate impact of Covid19 lockdowns and wider economic consequences of the pandemic.</a:t>
            </a:r>
          </a:p>
          <a:p>
            <a:endParaRPr lang="en-GB" dirty="0"/>
          </a:p>
        </p:txBody>
      </p:sp>
      <p:sp>
        <p:nvSpPr>
          <p:cNvPr id="4" name="Text Placeholder 3">
            <a:extLst>
              <a:ext uri="{FF2B5EF4-FFF2-40B4-BE49-F238E27FC236}">
                <a16:creationId xmlns:a16="http://schemas.microsoft.com/office/drawing/2014/main" id="{C0EADC37-2517-4BF5-935C-CDE961001859}"/>
              </a:ext>
            </a:extLst>
          </p:cNvPr>
          <p:cNvSpPr>
            <a:spLocks noGrp="1"/>
          </p:cNvSpPr>
          <p:nvPr>
            <p:ph type="body" sz="quarter" idx="11"/>
          </p:nvPr>
        </p:nvSpPr>
        <p:spPr/>
        <p:txBody>
          <a:bodyPr/>
          <a:lstStyle/>
          <a:p>
            <a:r>
              <a:rPr lang="en-GB" dirty="0"/>
              <a:t>Part 2. What evidence is out there?</a:t>
            </a:r>
          </a:p>
        </p:txBody>
      </p:sp>
    </p:spTree>
    <p:extLst>
      <p:ext uri="{BB962C8B-B14F-4D97-AF65-F5344CB8AC3E}">
        <p14:creationId xmlns:p14="http://schemas.microsoft.com/office/powerpoint/2010/main" val="1545131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5032-2330-4827-BC2C-B84DE26A6765}"/>
              </a:ext>
            </a:extLst>
          </p:cNvPr>
          <p:cNvSpPr>
            <a:spLocks noGrp="1"/>
          </p:cNvSpPr>
          <p:nvPr>
            <p:ph type="title"/>
          </p:nvPr>
        </p:nvSpPr>
        <p:spPr/>
        <p:txBody>
          <a:bodyPr/>
          <a:lstStyle/>
          <a:p>
            <a:r>
              <a:rPr lang="en-GB" dirty="0"/>
              <a:t>Part 3</a:t>
            </a:r>
          </a:p>
        </p:txBody>
      </p:sp>
      <p:sp>
        <p:nvSpPr>
          <p:cNvPr id="3" name="Text Placeholder 2">
            <a:extLst>
              <a:ext uri="{FF2B5EF4-FFF2-40B4-BE49-F238E27FC236}">
                <a16:creationId xmlns:a16="http://schemas.microsoft.com/office/drawing/2014/main" id="{74B54AFD-30CB-4DEC-AC38-16F7C075CDFC}"/>
              </a:ext>
            </a:extLst>
          </p:cNvPr>
          <p:cNvSpPr>
            <a:spLocks noGrp="1"/>
          </p:cNvSpPr>
          <p:nvPr>
            <p:ph type="body" sz="quarter" idx="11"/>
          </p:nvPr>
        </p:nvSpPr>
        <p:spPr/>
        <p:txBody>
          <a:bodyPr/>
          <a:lstStyle/>
          <a:p>
            <a:r>
              <a:rPr lang="en-GB" dirty="0"/>
              <a:t>Qualitative research and gambling harms in Greater Manchester – July 2021</a:t>
            </a:r>
          </a:p>
        </p:txBody>
      </p:sp>
      <p:sp>
        <p:nvSpPr>
          <p:cNvPr id="4" name="Text Placeholder 3">
            <a:extLst>
              <a:ext uri="{FF2B5EF4-FFF2-40B4-BE49-F238E27FC236}">
                <a16:creationId xmlns:a16="http://schemas.microsoft.com/office/drawing/2014/main" id="{E23C0437-43A9-4284-BC69-DD7CC8AF53D5}"/>
              </a:ext>
            </a:extLst>
          </p:cNvPr>
          <p:cNvSpPr>
            <a:spLocks noGrp="1"/>
          </p:cNvSpPr>
          <p:nvPr>
            <p:ph type="body" sz="quarter" idx="12"/>
          </p:nvPr>
        </p:nvSpPr>
        <p:spPr/>
        <p:txBody>
          <a:bodyPr/>
          <a:lstStyle/>
          <a:p>
            <a:r>
              <a:rPr lang="en-GB" dirty="0"/>
              <a:t>What have we learnt from this review?</a:t>
            </a:r>
          </a:p>
        </p:txBody>
      </p:sp>
    </p:spTree>
    <p:extLst>
      <p:ext uri="{BB962C8B-B14F-4D97-AF65-F5344CB8AC3E}">
        <p14:creationId xmlns:p14="http://schemas.microsoft.com/office/powerpoint/2010/main" val="1419060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2E385-95A3-4D1B-80BC-01170CD75C15}"/>
              </a:ext>
            </a:extLst>
          </p:cNvPr>
          <p:cNvSpPr>
            <a:spLocks noGrp="1"/>
          </p:cNvSpPr>
          <p:nvPr>
            <p:ph type="title"/>
          </p:nvPr>
        </p:nvSpPr>
        <p:spPr/>
        <p:txBody>
          <a:bodyPr>
            <a:normAutofit fontScale="90000"/>
          </a:bodyPr>
          <a:lstStyle/>
          <a:p>
            <a:r>
              <a:rPr lang="en-GB" dirty="0"/>
              <a:t>How are GM residents impacted by gambling?</a:t>
            </a:r>
          </a:p>
        </p:txBody>
      </p:sp>
      <p:sp>
        <p:nvSpPr>
          <p:cNvPr id="3" name="Content Placeholder 2">
            <a:extLst>
              <a:ext uri="{FF2B5EF4-FFF2-40B4-BE49-F238E27FC236}">
                <a16:creationId xmlns:a16="http://schemas.microsoft.com/office/drawing/2014/main" id="{427AC56D-FE31-4027-8755-81D6C48E16A3}"/>
              </a:ext>
            </a:extLst>
          </p:cNvPr>
          <p:cNvSpPr>
            <a:spLocks noGrp="1"/>
          </p:cNvSpPr>
          <p:nvPr>
            <p:ph idx="1"/>
          </p:nvPr>
        </p:nvSpPr>
        <p:spPr/>
        <p:txBody>
          <a:bodyPr>
            <a:noAutofit/>
          </a:bodyPr>
          <a:lstStyle/>
          <a:p>
            <a:pPr marL="0" indent="0">
              <a:buNone/>
            </a:pPr>
            <a:r>
              <a:rPr lang="en-GB" sz="2000" u="sng" dirty="0"/>
              <a:t>Themes from papers about the impacts of gambling, but not specific to GM:</a:t>
            </a:r>
          </a:p>
          <a:p>
            <a:r>
              <a:rPr lang="en-GB" sz="1400" dirty="0"/>
              <a:t>Strong picture of terrible range and extent of financial and non-financial harms for affected others – builds the case for focused efforts on reducing harms for </a:t>
            </a:r>
            <a:r>
              <a:rPr lang="en-GB" sz="1400" b="1" dirty="0"/>
              <a:t>affected others</a:t>
            </a:r>
            <a:r>
              <a:rPr lang="en-GB" sz="1400" dirty="0"/>
              <a:t>. Strong </a:t>
            </a:r>
            <a:r>
              <a:rPr lang="en-GB" sz="1400" b="1" dirty="0"/>
              <a:t>links to domestic abuse</a:t>
            </a:r>
            <a:r>
              <a:rPr lang="en-GB" sz="1400" dirty="0"/>
              <a:t>. Legacy of harms felt by family in some cases life long (1)</a:t>
            </a:r>
          </a:p>
          <a:p>
            <a:r>
              <a:rPr lang="en-GB" sz="1400" dirty="0"/>
              <a:t>Wide range of harms experienced by gambler, both </a:t>
            </a:r>
            <a:r>
              <a:rPr lang="en-GB" sz="1400" b="1" dirty="0"/>
              <a:t>financial and non-financial across multiple dimensions</a:t>
            </a:r>
            <a:r>
              <a:rPr lang="en-GB" sz="1400" dirty="0"/>
              <a:t> (financial, relationship, emotional or psychological, health, cultural, performance at school or work, criminal activity). Highlight links to </a:t>
            </a:r>
            <a:r>
              <a:rPr lang="en-GB" sz="1400" b="1" dirty="0"/>
              <a:t>suicide and suicide ideation </a:t>
            </a:r>
            <a:r>
              <a:rPr lang="en-GB" sz="1400" dirty="0"/>
              <a:t>(4)</a:t>
            </a:r>
          </a:p>
          <a:p>
            <a:r>
              <a:rPr lang="en-GB" sz="1400" dirty="0"/>
              <a:t>New generation of gamblers are facing a turbo-charged industry </a:t>
            </a:r>
            <a:r>
              <a:rPr lang="en-GB" sz="1400" b="1" dirty="0"/>
              <a:t>designed to make people gamble more</a:t>
            </a:r>
            <a:r>
              <a:rPr lang="en-GB" sz="1400" dirty="0"/>
              <a:t>, which accelerates harm for some (7).</a:t>
            </a:r>
          </a:p>
          <a:p>
            <a:r>
              <a:rPr lang="en-GB" sz="1400" dirty="0"/>
              <a:t>Gambling led to </a:t>
            </a:r>
            <a:r>
              <a:rPr lang="en-GB" sz="1400" b="1" dirty="0"/>
              <a:t>not being able to afford basics, such as food </a:t>
            </a:r>
            <a:r>
              <a:rPr lang="en-GB" sz="1400" dirty="0"/>
              <a:t>and having to rely on foodbanks (4,5)</a:t>
            </a:r>
          </a:p>
          <a:p>
            <a:r>
              <a:rPr lang="en-GB" sz="1400" b="1" dirty="0"/>
              <a:t>Changes how some people thing about sport</a:t>
            </a:r>
            <a:r>
              <a:rPr lang="en-GB" sz="1400" dirty="0"/>
              <a:t>, e.g. focus on gambling rather than the sport itself. Wagering of money vital to enjoyment of sport (3)</a:t>
            </a:r>
          </a:p>
          <a:p>
            <a:r>
              <a:rPr lang="en-GB" sz="1400" dirty="0"/>
              <a:t>Parental gambling as a source of </a:t>
            </a:r>
            <a:r>
              <a:rPr lang="en-GB" sz="1400" b="1" dirty="0"/>
              <a:t>trauma and instability for children </a:t>
            </a:r>
            <a:r>
              <a:rPr lang="en-GB" sz="1400" dirty="0"/>
              <a:t>(10)</a:t>
            </a:r>
            <a:endParaRPr lang="en-GB" sz="1400" b="1" dirty="0"/>
          </a:p>
          <a:p>
            <a:r>
              <a:rPr lang="en-GB" sz="1400" dirty="0"/>
              <a:t>Some examples of positive social interactions through Bingo sites – how can this be nurtured without encouraging excessive play? (9)</a:t>
            </a:r>
          </a:p>
        </p:txBody>
      </p:sp>
      <p:sp>
        <p:nvSpPr>
          <p:cNvPr id="4" name="Text Placeholder 3">
            <a:extLst>
              <a:ext uri="{FF2B5EF4-FFF2-40B4-BE49-F238E27FC236}">
                <a16:creationId xmlns:a16="http://schemas.microsoft.com/office/drawing/2014/main" id="{30242143-071C-4B5A-A079-CC7352E13184}"/>
              </a:ext>
            </a:extLst>
          </p:cNvPr>
          <p:cNvSpPr>
            <a:spLocks noGrp="1"/>
          </p:cNvSpPr>
          <p:nvPr>
            <p:ph type="body" sz="quarter" idx="11"/>
          </p:nvPr>
        </p:nvSpPr>
        <p:spPr/>
        <p:txBody>
          <a:bodyPr/>
          <a:lstStyle/>
          <a:p>
            <a:r>
              <a:rPr lang="en-GB" dirty="0"/>
              <a:t>Part 3. What have we learnt from this review?</a:t>
            </a:r>
          </a:p>
        </p:txBody>
      </p:sp>
    </p:spTree>
    <p:extLst>
      <p:ext uri="{BB962C8B-B14F-4D97-AF65-F5344CB8AC3E}">
        <p14:creationId xmlns:p14="http://schemas.microsoft.com/office/powerpoint/2010/main" val="288821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DC61-ACB2-45D6-A6A2-BD36C7446792}"/>
              </a:ext>
            </a:extLst>
          </p:cNvPr>
          <p:cNvSpPr>
            <a:spLocks noGrp="1"/>
          </p:cNvSpPr>
          <p:nvPr>
            <p:ph type="title"/>
          </p:nvPr>
        </p:nvSpPr>
        <p:spPr/>
        <p:txBody>
          <a:bodyPr>
            <a:noAutofit/>
          </a:bodyPr>
          <a:lstStyle/>
          <a:p>
            <a:r>
              <a:rPr lang="en-GB" sz="4000" dirty="0"/>
              <a:t>What are the pathways into harmful gambling and how do experiences change over time?</a:t>
            </a:r>
          </a:p>
        </p:txBody>
      </p:sp>
      <p:sp>
        <p:nvSpPr>
          <p:cNvPr id="3" name="Content Placeholder 2">
            <a:extLst>
              <a:ext uri="{FF2B5EF4-FFF2-40B4-BE49-F238E27FC236}">
                <a16:creationId xmlns:a16="http://schemas.microsoft.com/office/drawing/2014/main" id="{927CBD14-BD46-49EA-9548-44E9577DBA00}"/>
              </a:ext>
            </a:extLst>
          </p:cNvPr>
          <p:cNvSpPr>
            <a:spLocks noGrp="1"/>
          </p:cNvSpPr>
          <p:nvPr>
            <p:ph idx="1"/>
          </p:nvPr>
        </p:nvSpPr>
        <p:spPr/>
        <p:txBody>
          <a:bodyPr>
            <a:normAutofit/>
          </a:bodyPr>
          <a:lstStyle/>
          <a:p>
            <a:pPr marL="0" indent="0">
              <a:buNone/>
            </a:pPr>
            <a:r>
              <a:rPr lang="en-GB" sz="1900" u="sng" dirty="0"/>
              <a:t>Young people</a:t>
            </a:r>
          </a:p>
          <a:p>
            <a:r>
              <a:rPr lang="en-GB" sz="1400" b="1" dirty="0"/>
              <a:t>Role of parents in setting a culture of gambling in the household</a:t>
            </a:r>
            <a:r>
              <a:rPr lang="en-GB" sz="1400" dirty="0"/>
              <a:t>; also have a role in moderating or protecting young people from gambling too much (7,13). Those who start gambling earlier with family may be more likely to develop problems later (12)</a:t>
            </a:r>
          </a:p>
          <a:p>
            <a:r>
              <a:rPr lang="en-GB" sz="1400" b="1" dirty="0"/>
              <a:t>Lack of awareness </a:t>
            </a:r>
            <a:r>
              <a:rPr lang="en-GB" sz="1400" dirty="0"/>
              <a:t>of young persons problem gambling amongst wider family (7)</a:t>
            </a:r>
          </a:p>
          <a:p>
            <a:r>
              <a:rPr lang="en-GB" sz="1400" dirty="0"/>
              <a:t>Gambling seen by some people as </a:t>
            </a:r>
            <a:r>
              <a:rPr lang="en-GB" sz="1400" b="1" dirty="0"/>
              <a:t>a social activity</a:t>
            </a:r>
            <a:r>
              <a:rPr lang="en-GB" sz="1400" dirty="0"/>
              <a:t>, either with friends or in the household; a focus of conversation; </a:t>
            </a:r>
            <a:r>
              <a:rPr lang="en-GB" sz="1400" b="1" dirty="0"/>
              <a:t>engrained in culture </a:t>
            </a:r>
            <a:r>
              <a:rPr lang="en-GB" sz="1400" dirty="0"/>
              <a:t>(3,4,5,8,12). Participants not born gamblers, but rather </a:t>
            </a:r>
            <a:r>
              <a:rPr lang="en-GB" sz="1400" b="1" dirty="0"/>
              <a:t>‘become’ gamblers through complex processes of observation</a:t>
            </a:r>
            <a:r>
              <a:rPr lang="en-GB" sz="1400" dirty="0"/>
              <a:t>, </a:t>
            </a:r>
            <a:r>
              <a:rPr lang="en-GB" sz="1400" b="1" dirty="0"/>
              <a:t>facilitation and learning </a:t>
            </a:r>
            <a:r>
              <a:rPr lang="en-GB" sz="1400" dirty="0"/>
              <a:t>– though this may have changed with the rise in online gambling (12). </a:t>
            </a:r>
            <a:r>
              <a:rPr lang="en-GB" sz="1400" b="1" dirty="0"/>
              <a:t>Social networks as protective and risk factors for gambling</a:t>
            </a:r>
            <a:r>
              <a:rPr lang="en-GB" sz="1400" dirty="0"/>
              <a:t>.</a:t>
            </a:r>
          </a:p>
          <a:p>
            <a:r>
              <a:rPr lang="en-GB" sz="1400" dirty="0"/>
              <a:t>Some young people seeing gambling as a </a:t>
            </a:r>
            <a:r>
              <a:rPr lang="en-GB" sz="1400" b="1" dirty="0"/>
              <a:t>solitary activity</a:t>
            </a:r>
            <a:r>
              <a:rPr lang="en-GB" sz="1400" dirty="0"/>
              <a:t>, a form of </a:t>
            </a:r>
            <a:r>
              <a:rPr lang="en-GB" sz="1400" b="1" dirty="0"/>
              <a:t>escapism</a:t>
            </a:r>
            <a:r>
              <a:rPr lang="en-GB" sz="1400" dirty="0"/>
              <a:t>, as opposed to a social activity (7)</a:t>
            </a:r>
          </a:p>
          <a:p>
            <a:r>
              <a:rPr lang="en-GB" sz="1400" b="1" dirty="0"/>
              <a:t>High prevalence of under age gambling </a:t>
            </a:r>
            <a:r>
              <a:rPr lang="en-GB" sz="1400" dirty="0"/>
              <a:t>(various) and the likelihood of becoming a problem gambler if you started gambling “early” (13)</a:t>
            </a:r>
          </a:p>
          <a:p>
            <a:r>
              <a:rPr lang="en-GB" sz="1400" b="1" dirty="0"/>
              <a:t>Sports has led to normalisation of gambling </a:t>
            </a:r>
            <a:r>
              <a:rPr lang="en-GB" sz="1400" dirty="0"/>
              <a:t>(3) to the extent that some young people don’t recognise they are doing something potentially harmful (6)</a:t>
            </a:r>
          </a:p>
          <a:p>
            <a:r>
              <a:rPr lang="en-GB" sz="1400" b="1" dirty="0"/>
              <a:t>Gaming as a route to gambling </a:t>
            </a:r>
            <a:r>
              <a:rPr lang="en-GB" sz="1400" dirty="0"/>
              <a:t>and problematic gambling (3)</a:t>
            </a:r>
          </a:p>
          <a:p>
            <a:r>
              <a:rPr lang="en-GB" sz="1400" b="1" dirty="0"/>
              <a:t>Role of low level gambling (e.g. amusements)</a:t>
            </a:r>
            <a:r>
              <a:rPr lang="en-GB" sz="1400" dirty="0"/>
              <a:t> as a child in starting off addiction to gambling (5)</a:t>
            </a:r>
          </a:p>
          <a:p>
            <a:r>
              <a:rPr lang="en-GB" sz="1400" b="1" dirty="0"/>
              <a:t>At risk period is the transition into adulthood and employment </a:t>
            </a:r>
            <a:r>
              <a:rPr lang="en-GB" sz="1400" dirty="0"/>
              <a:t>as young people have access to more money and credit (7)</a:t>
            </a:r>
          </a:p>
          <a:p>
            <a:endParaRPr lang="en-GB" sz="1600" dirty="0"/>
          </a:p>
        </p:txBody>
      </p:sp>
      <p:sp>
        <p:nvSpPr>
          <p:cNvPr id="4" name="Text Placeholder 3">
            <a:extLst>
              <a:ext uri="{FF2B5EF4-FFF2-40B4-BE49-F238E27FC236}">
                <a16:creationId xmlns:a16="http://schemas.microsoft.com/office/drawing/2014/main" id="{2D0E21EE-BF43-44A7-B3E6-27FE864A6A45}"/>
              </a:ext>
            </a:extLst>
          </p:cNvPr>
          <p:cNvSpPr>
            <a:spLocks noGrp="1"/>
          </p:cNvSpPr>
          <p:nvPr>
            <p:ph type="body" sz="quarter" idx="11"/>
          </p:nvPr>
        </p:nvSpPr>
        <p:spPr/>
        <p:txBody>
          <a:bodyPr/>
          <a:lstStyle/>
          <a:p>
            <a:r>
              <a:rPr lang="en-GB" dirty="0"/>
              <a:t>Part 3. What have we learnt from this review?</a:t>
            </a:r>
          </a:p>
        </p:txBody>
      </p:sp>
    </p:spTree>
    <p:extLst>
      <p:ext uri="{BB962C8B-B14F-4D97-AF65-F5344CB8AC3E}">
        <p14:creationId xmlns:p14="http://schemas.microsoft.com/office/powerpoint/2010/main" val="1316876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DC61-ACB2-45D6-A6A2-BD36C7446792}"/>
              </a:ext>
            </a:extLst>
          </p:cNvPr>
          <p:cNvSpPr>
            <a:spLocks noGrp="1"/>
          </p:cNvSpPr>
          <p:nvPr>
            <p:ph type="title"/>
          </p:nvPr>
        </p:nvSpPr>
        <p:spPr/>
        <p:txBody>
          <a:bodyPr>
            <a:noAutofit/>
          </a:bodyPr>
          <a:lstStyle/>
          <a:p>
            <a:r>
              <a:rPr lang="en-GB" sz="3800" dirty="0"/>
              <a:t>What are the pathways into harmful gambling and how do experiences change over time? (contd.)</a:t>
            </a:r>
          </a:p>
        </p:txBody>
      </p:sp>
      <p:sp>
        <p:nvSpPr>
          <p:cNvPr id="3" name="Content Placeholder 2">
            <a:extLst>
              <a:ext uri="{FF2B5EF4-FFF2-40B4-BE49-F238E27FC236}">
                <a16:creationId xmlns:a16="http://schemas.microsoft.com/office/drawing/2014/main" id="{927CBD14-BD46-49EA-9548-44E9577DBA00}"/>
              </a:ext>
            </a:extLst>
          </p:cNvPr>
          <p:cNvSpPr>
            <a:spLocks noGrp="1"/>
          </p:cNvSpPr>
          <p:nvPr>
            <p:ph idx="1"/>
          </p:nvPr>
        </p:nvSpPr>
        <p:spPr/>
        <p:txBody>
          <a:bodyPr>
            <a:normAutofit lnSpcReduction="10000"/>
          </a:bodyPr>
          <a:lstStyle/>
          <a:p>
            <a:pPr marL="0" indent="0">
              <a:buNone/>
            </a:pPr>
            <a:r>
              <a:rPr lang="en-GB" sz="1800" u="sng" dirty="0"/>
              <a:t>Reasons to gamble</a:t>
            </a:r>
          </a:p>
          <a:p>
            <a:r>
              <a:rPr lang="en-GB" sz="1400" b="1" dirty="0"/>
              <a:t>Boredom</a:t>
            </a:r>
            <a:r>
              <a:rPr lang="en-GB" sz="1400" dirty="0"/>
              <a:t> as a reason for gambling and excessive gambling (5); as is escapism and distraction (6,7,15)</a:t>
            </a:r>
          </a:p>
          <a:p>
            <a:r>
              <a:rPr lang="en-GB" sz="1400" dirty="0"/>
              <a:t>Gambling </a:t>
            </a:r>
            <a:r>
              <a:rPr lang="en-GB" sz="1400" b="1" dirty="0"/>
              <a:t>marketing downplays the risk and over emphasises the fun </a:t>
            </a:r>
            <a:r>
              <a:rPr lang="en-GB" sz="1400" dirty="0"/>
              <a:t>aspect of gambling; celebrity endorsement helps endorse gambling. Humour makes gambling seems more acceptable. (8) </a:t>
            </a:r>
          </a:p>
          <a:p>
            <a:r>
              <a:rPr lang="en-GB" sz="1400" dirty="0"/>
              <a:t>Gambling seen by some groups, particularly lower income, as a </a:t>
            </a:r>
            <a:r>
              <a:rPr lang="en-GB" sz="1400" b="1" dirty="0"/>
              <a:t>quick route to wealth</a:t>
            </a:r>
            <a:r>
              <a:rPr lang="en-GB" sz="1400" dirty="0"/>
              <a:t> (3,7,8)</a:t>
            </a:r>
          </a:p>
          <a:p>
            <a:r>
              <a:rPr lang="en-GB" sz="1400" b="1" dirty="0"/>
              <a:t>Role of social media </a:t>
            </a:r>
            <a:r>
              <a:rPr lang="en-GB" sz="1400" dirty="0"/>
              <a:t>in creating a money-making image of gambling; creating positive impressions of the likelihood of winning; no ones advertises their losses (7). </a:t>
            </a:r>
            <a:r>
              <a:rPr lang="en-GB" sz="1400" b="1" dirty="0"/>
              <a:t>Significant usage of gambling social media sites by under 18s </a:t>
            </a:r>
            <a:r>
              <a:rPr lang="en-GB" sz="1400" dirty="0"/>
              <a:t>(8)</a:t>
            </a:r>
          </a:p>
          <a:p>
            <a:r>
              <a:rPr lang="en-GB" sz="1400" dirty="0"/>
              <a:t>Online nature of gambling makes the </a:t>
            </a:r>
            <a:r>
              <a:rPr lang="en-GB" sz="1400" b="1" dirty="0"/>
              <a:t>money not seem real </a:t>
            </a:r>
            <a:r>
              <a:rPr lang="en-GB" sz="1400" dirty="0"/>
              <a:t>for some (3)</a:t>
            </a:r>
          </a:p>
          <a:p>
            <a:r>
              <a:rPr lang="en-GB" sz="1400" dirty="0"/>
              <a:t>Gambling as a form of </a:t>
            </a:r>
            <a:r>
              <a:rPr lang="en-GB" sz="1400" b="1" dirty="0"/>
              <a:t>self-harm</a:t>
            </a:r>
            <a:r>
              <a:rPr lang="en-GB" sz="1400" dirty="0"/>
              <a:t> (15)</a:t>
            </a:r>
          </a:p>
          <a:p>
            <a:pPr marL="0" indent="0">
              <a:buNone/>
            </a:pPr>
            <a:r>
              <a:rPr lang="en-GB" sz="1800" u="sng" dirty="0"/>
              <a:t>Accessibility</a:t>
            </a:r>
            <a:endParaRPr lang="en-GB" sz="1400" u="sng" dirty="0"/>
          </a:p>
          <a:p>
            <a:r>
              <a:rPr lang="en-GB" sz="1400" dirty="0"/>
              <a:t>Mobile gambling </a:t>
            </a:r>
            <a:r>
              <a:rPr lang="en-GB" sz="1400" b="1" dirty="0"/>
              <a:t>increased accessibility </a:t>
            </a:r>
            <a:r>
              <a:rPr lang="en-GB" sz="1400" dirty="0"/>
              <a:t>and </a:t>
            </a:r>
            <a:r>
              <a:rPr lang="en-GB" sz="1400" b="1" dirty="0"/>
              <a:t>removed stigma of in person gambling </a:t>
            </a:r>
            <a:r>
              <a:rPr lang="en-GB" sz="1400" dirty="0"/>
              <a:t>(3,7,8)</a:t>
            </a:r>
          </a:p>
          <a:p>
            <a:r>
              <a:rPr lang="en-GB" sz="1400" b="1" dirty="0"/>
              <a:t>Free bets and in-play promotions </a:t>
            </a:r>
            <a:r>
              <a:rPr lang="en-GB" sz="1400" dirty="0"/>
              <a:t>highlighted as a key factor in inducing people to gamble more (3,9)</a:t>
            </a:r>
          </a:p>
          <a:p>
            <a:r>
              <a:rPr lang="en-GB" sz="1400" dirty="0"/>
              <a:t>Lottery and scratch cards highlighted as a method of problematic gambling (5,8)</a:t>
            </a:r>
          </a:p>
          <a:p>
            <a:r>
              <a:rPr lang="en-GB" sz="1400" dirty="0"/>
              <a:t>Bingo marketing and web design depicts harmless/social nature. </a:t>
            </a:r>
            <a:r>
              <a:rPr lang="en-GB" sz="1400" b="1" dirty="0"/>
              <a:t>Games starting every 15 seconds/24/7 increase accessibility</a:t>
            </a:r>
            <a:r>
              <a:rPr lang="en-GB" sz="1400" dirty="0"/>
              <a:t>; marketing over emphasises possibility of winning (9). Time spent gambling as a proxy for harm?</a:t>
            </a:r>
          </a:p>
          <a:p>
            <a:pPr marL="0" indent="0">
              <a:buNone/>
            </a:pPr>
            <a:endParaRPr lang="en-GB" sz="1400" dirty="0"/>
          </a:p>
          <a:p>
            <a:pPr marL="0" indent="0">
              <a:buNone/>
            </a:pPr>
            <a:endParaRPr lang="en-GB" sz="1400" dirty="0"/>
          </a:p>
          <a:p>
            <a:pPr marL="0" indent="0">
              <a:buNone/>
            </a:pPr>
            <a:endParaRPr lang="en-GB" sz="1400" dirty="0"/>
          </a:p>
        </p:txBody>
      </p:sp>
      <p:sp>
        <p:nvSpPr>
          <p:cNvPr id="4" name="Text Placeholder 3">
            <a:extLst>
              <a:ext uri="{FF2B5EF4-FFF2-40B4-BE49-F238E27FC236}">
                <a16:creationId xmlns:a16="http://schemas.microsoft.com/office/drawing/2014/main" id="{2D0E21EE-BF43-44A7-B3E6-27FE864A6A45}"/>
              </a:ext>
            </a:extLst>
          </p:cNvPr>
          <p:cNvSpPr>
            <a:spLocks noGrp="1"/>
          </p:cNvSpPr>
          <p:nvPr>
            <p:ph type="body" sz="quarter" idx="11"/>
          </p:nvPr>
        </p:nvSpPr>
        <p:spPr/>
        <p:txBody>
          <a:bodyPr/>
          <a:lstStyle/>
          <a:p>
            <a:r>
              <a:rPr lang="en-GB" dirty="0"/>
              <a:t>Part 3. What have we learnt from this review?</a:t>
            </a:r>
          </a:p>
        </p:txBody>
      </p:sp>
    </p:spTree>
    <p:extLst>
      <p:ext uri="{BB962C8B-B14F-4D97-AF65-F5344CB8AC3E}">
        <p14:creationId xmlns:p14="http://schemas.microsoft.com/office/powerpoint/2010/main" val="3826149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DC61-ACB2-45D6-A6A2-BD36C7446792}"/>
              </a:ext>
            </a:extLst>
          </p:cNvPr>
          <p:cNvSpPr>
            <a:spLocks noGrp="1"/>
          </p:cNvSpPr>
          <p:nvPr>
            <p:ph type="title"/>
          </p:nvPr>
        </p:nvSpPr>
        <p:spPr/>
        <p:txBody>
          <a:bodyPr>
            <a:normAutofit fontScale="90000"/>
          </a:bodyPr>
          <a:lstStyle/>
          <a:p>
            <a:r>
              <a:rPr lang="en-GB" dirty="0"/>
              <a:t>Perspectives on treatment and support services</a:t>
            </a:r>
          </a:p>
        </p:txBody>
      </p:sp>
      <p:sp>
        <p:nvSpPr>
          <p:cNvPr id="3" name="Content Placeholder 2">
            <a:extLst>
              <a:ext uri="{FF2B5EF4-FFF2-40B4-BE49-F238E27FC236}">
                <a16:creationId xmlns:a16="http://schemas.microsoft.com/office/drawing/2014/main" id="{927CBD14-BD46-49EA-9548-44E9577DBA00}"/>
              </a:ext>
            </a:extLst>
          </p:cNvPr>
          <p:cNvSpPr>
            <a:spLocks noGrp="1"/>
          </p:cNvSpPr>
          <p:nvPr>
            <p:ph idx="1"/>
          </p:nvPr>
        </p:nvSpPr>
        <p:spPr/>
        <p:txBody>
          <a:bodyPr>
            <a:normAutofit fontScale="40000" lnSpcReduction="20000"/>
          </a:bodyPr>
          <a:lstStyle/>
          <a:p>
            <a:r>
              <a:rPr lang="en-GB" b="1" dirty="0"/>
              <a:t>Multiple barriers to support for affected others either practical or stigmatised</a:t>
            </a:r>
            <a:r>
              <a:rPr lang="en-GB" dirty="0"/>
              <a:t> (2). Raised concerns about GP support. Possible intervention points arise to support gambler or affected other:</a:t>
            </a:r>
          </a:p>
          <a:p>
            <a:pPr lvl="1"/>
            <a:r>
              <a:rPr lang="en-GB" sz="3500" dirty="0"/>
              <a:t>Drugs and alcohol services</a:t>
            </a:r>
          </a:p>
          <a:p>
            <a:pPr lvl="1"/>
            <a:r>
              <a:rPr lang="en-GB" sz="3500" dirty="0"/>
              <a:t>Debt/welfare support</a:t>
            </a:r>
          </a:p>
          <a:p>
            <a:pPr lvl="1"/>
            <a:r>
              <a:rPr lang="en-GB" sz="3500" dirty="0"/>
              <a:t>Family services e.g. Family nurse partnership, health visitors</a:t>
            </a:r>
          </a:p>
          <a:p>
            <a:pPr lvl="1"/>
            <a:r>
              <a:rPr lang="en-GB" sz="3500" dirty="0"/>
              <a:t>Domestic abuse services</a:t>
            </a:r>
          </a:p>
          <a:p>
            <a:pPr lvl="1"/>
            <a:r>
              <a:rPr lang="en-GB" sz="3500" dirty="0"/>
              <a:t>First time employment (also 7)</a:t>
            </a:r>
          </a:p>
          <a:p>
            <a:r>
              <a:rPr lang="en-GB" dirty="0"/>
              <a:t>Barriers to support for </a:t>
            </a:r>
            <a:r>
              <a:rPr lang="en-GB" b="1" dirty="0"/>
              <a:t>migrants</a:t>
            </a:r>
            <a:r>
              <a:rPr lang="en-GB" dirty="0"/>
              <a:t>, e.g. language, trust, confidentiality concerns, and the need for culturally competent support services (1)</a:t>
            </a:r>
          </a:p>
          <a:p>
            <a:r>
              <a:rPr lang="en-GB" b="1" dirty="0"/>
              <a:t>Geographic and timing challenges </a:t>
            </a:r>
            <a:r>
              <a:rPr lang="en-GB" dirty="0"/>
              <a:t>in accessing support highlighted (4), as well as embarrassment/stigma as a barrier to accessing support.</a:t>
            </a:r>
          </a:p>
          <a:p>
            <a:r>
              <a:rPr lang="en-GB" dirty="0"/>
              <a:t>Questions value of any kind of “stop gambling” or “gamble responsibly” literature when the “red mist” descends (5). Similarly, gamblers can slip into a “trance” (15)</a:t>
            </a:r>
          </a:p>
          <a:p>
            <a:r>
              <a:rPr lang="en-GB" b="1" dirty="0"/>
              <a:t>Role of parents in providing support </a:t>
            </a:r>
            <a:r>
              <a:rPr lang="en-GB" dirty="0"/>
              <a:t>but also in encouraging loved ones to access professional help. Lack of support for parents of gamblers highlighted (7)</a:t>
            </a:r>
          </a:p>
          <a:p>
            <a:r>
              <a:rPr lang="en-GB" dirty="0"/>
              <a:t>Having people with lived experience talk in schools would be positive (7)</a:t>
            </a:r>
          </a:p>
          <a:p>
            <a:r>
              <a:rPr lang="en-GB" dirty="0"/>
              <a:t>By </a:t>
            </a:r>
            <a:r>
              <a:rPr lang="en-GB" b="1" dirty="0"/>
              <a:t>raising the profile of gambling as an addiction we raise the risk of it becoming more taboo</a:t>
            </a:r>
            <a:r>
              <a:rPr lang="en-GB" dirty="0"/>
              <a:t>, and young people in particular hiding their gambling behaviour from others (7) – implications for how the narrative on gambling is communicated</a:t>
            </a:r>
          </a:p>
          <a:p>
            <a:r>
              <a:rPr lang="en-GB" dirty="0"/>
              <a:t>Barriers to self exclusion include poor publicity, concerns about privacy and confidentiality and shame. Cost of self exclusion software highlighted as a barrier (4).</a:t>
            </a:r>
          </a:p>
          <a:p>
            <a:endParaRPr lang="en-GB" dirty="0"/>
          </a:p>
        </p:txBody>
      </p:sp>
      <p:sp>
        <p:nvSpPr>
          <p:cNvPr id="4" name="Text Placeholder 3">
            <a:extLst>
              <a:ext uri="{FF2B5EF4-FFF2-40B4-BE49-F238E27FC236}">
                <a16:creationId xmlns:a16="http://schemas.microsoft.com/office/drawing/2014/main" id="{2D0E21EE-BF43-44A7-B3E6-27FE864A6A45}"/>
              </a:ext>
            </a:extLst>
          </p:cNvPr>
          <p:cNvSpPr>
            <a:spLocks noGrp="1"/>
          </p:cNvSpPr>
          <p:nvPr>
            <p:ph type="body" sz="quarter" idx="11"/>
          </p:nvPr>
        </p:nvSpPr>
        <p:spPr/>
        <p:txBody>
          <a:bodyPr/>
          <a:lstStyle/>
          <a:p>
            <a:r>
              <a:rPr lang="en-GB" dirty="0"/>
              <a:t>Part 3. What have we learnt from this review?</a:t>
            </a:r>
          </a:p>
        </p:txBody>
      </p:sp>
    </p:spTree>
    <p:extLst>
      <p:ext uri="{BB962C8B-B14F-4D97-AF65-F5344CB8AC3E}">
        <p14:creationId xmlns:p14="http://schemas.microsoft.com/office/powerpoint/2010/main" val="3622412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DC61-ACB2-45D6-A6A2-BD36C7446792}"/>
              </a:ext>
            </a:extLst>
          </p:cNvPr>
          <p:cNvSpPr>
            <a:spLocks noGrp="1"/>
          </p:cNvSpPr>
          <p:nvPr>
            <p:ph type="title"/>
          </p:nvPr>
        </p:nvSpPr>
        <p:spPr/>
        <p:txBody>
          <a:bodyPr>
            <a:normAutofit fontScale="90000"/>
          </a:bodyPr>
          <a:lstStyle/>
          <a:p>
            <a:r>
              <a:rPr lang="en-GB" dirty="0"/>
              <a:t>Factors influencing recovery and/or abstinence</a:t>
            </a:r>
          </a:p>
        </p:txBody>
      </p:sp>
      <p:sp>
        <p:nvSpPr>
          <p:cNvPr id="3" name="Content Placeholder 2">
            <a:extLst>
              <a:ext uri="{FF2B5EF4-FFF2-40B4-BE49-F238E27FC236}">
                <a16:creationId xmlns:a16="http://schemas.microsoft.com/office/drawing/2014/main" id="{927CBD14-BD46-49EA-9548-44E9577DBA00}"/>
              </a:ext>
            </a:extLst>
          </p:cNvPr>
          <p:cNvSpPr>
            <a:spLocks noGrp="1"/>
          </p:cNvSpPr>
          <p:nvPr>
            <p:ph idx="1"/>
          </p:nvPr>
        </p:nvSpPr>
        <p:spPr/>
        <p:txBody>
          <a:bodyPr>
            <a:normAutofit/>
          </a:bodyPr>
          <a:lstStyle/>
          <a:p>
            <a:r>
              <a:rPr lang="en-GB" sz="1800" dirty="0"/>
              <a:t>Parental intervention in young persons gambling may not help address the </a:t>
            </a:r>
            <a:r>
              <a:rPr lang="en-GB" sz="1800" b="1" dirty="0"/>
              <a:t>root causes </a:t>
            </a:r>
            <a:r>
              <a:rPr lang="en-GB" sz="1800" dirty="0"/>
              <a:t>of someone’s gambling (7)</a:t>
            </a:r>
          </a:p>
          <a:p>
            <a:r>
              <a:rPr lang="en-GB" sz="1800" dirty="0"/>
              <a:t>6 factors impacting propensity to relapse (11):</a:t>
            </a:r>
          </a:p>
          <a:p>
            <a:pPr lvl="1"/>
            <a:r>
              <a:rPr lang="en-GB" sz="1800" b="1" dirty="0"/>
              <a:t>Environment</a:t>
            </a:r>
            <a:r>
              <a:rPr lang="en-GB" sz="1800" dirty="0"/>
              <a:t> e.g. opportunities to gamble, receiving promotions (also 16)</a:t>
            </a:r>
          </a:p>
          <a:p>
            <a:pPr lvl="1"/>
            <a:r>
              <a:rPr lang="en-GB" sz="1800" b="1" dirty="0"/>
              <a:t>Other co-morbidities </a:t>
            </a:r>
            <a:r>
              <a:rPr lang="en-GB" sz="1800" dirty="0"/>
              <a:t>e.g. boredom, stress, poor physical health (also 12) + alcohol use</a:t>
            </a:r>
          </a:p>
          <a:p>
            <a:pPr lvl="1"/>
            <a:r>
              <a:rPr lang="en-GB" sz="1800" dirty="0"/>
              <a:t>Believe in lucky numbers/gambling processes and/or over confidence in gambling skill</a:t>
            </a:r>
          </a:p>
          <a:p>
            <a:pPr lvl="1"/>
            <a:r>
              <a:rPr lang="en-GB" sz="1800" dirty="0"/>
              <a:t>External or internal trigger e.g. big sporting occasion, life event (also 12), trauma (15)</a:t>
            </a:r>
          </a:p>
          <a:p>
            <a:pPr lvl="1"/>
            <a:r>
              <a:rPr lang="en-GB" sz="1800" b="1" dirty="0"/>
              <a:t>Poor relationships, support and social networks </a:t>
            </a:r>
            <a:r>
              <a:rPr lang="en-GB" sz="1800" dirty="0"/>
              <a:t>(also 14)</a:t>
            </a:r>
          </a:p>
          <a:p>
            <a:pPr lvl="1"/>
            <a:r>
              <a:rPr lang="en-GB" sz="1800" dirty="0"/>
              <a:t>Quality of interventions to stop gambling e.g. counselling</a:t>
            </a:r>
          </a:p>
          <a:p>
            <a:r>
              <a:rPr lang="en-GB" sz="1800" b="1" dirty="0"/>
              <a:t>Gambling behaviour highly variable over time </a:t>
            </a:r>
            <a:r>
              <a:rPr lang="en-GB" sz="1800" dirty="0"/>
              <a:t>and dependent on range of factors e.g. employment, environment, social context (12). Factors may be different for different people, approach needs to be flexible</a:t>
            </a:r>
          </a:p>
          <a:p>
            <a:r>
              <a:rPr lang="en-GB" sz="1800" b="1" dirty="0"/>
              <a:t>Importance of peer support </a:t>
            </a:r>
            <a:r>
              <a:rPr lang="en-GB" sz="1800" dirty="0"/>
              <a:t>and the need for this in the longer term, in some cases indefinitely (12,14)</a:t>
            </a:r>
          </a:p>
          <a:p>
            <a:endParaRPr lang="en-GB" sz="1800" dirty="0"/>
          </a:p>
        </p:txBody>
      </p:sp>
      <p:sp>
        <p:nvSpPr>
          <p:cNvPr id="4" name="Text Placeholder 3">
            <a:extLst>
              <a:ext uri="{FF2B5EF4-FFF2-40B4-BE49-F238E27FC236}">
                <a16:creationId xmlns:a16="http://schemas.microsoft.com/office/drawing/2014/main" id="{2D0E21EE-BF43-44A7-B3E6-27FE864A6A45}"/>
              </a:ext>
            </a:extLst>
          </p:cNvPr>
          <p:cNvSpPr>
            <a:spLocks noGrp="1"/>
          </p:cNvSpPr>
          <p:nvPr>
            <p:ph type="body" sz="quarter" idx="11"/>
          </p:nvPr>
        </p:nvSpPr>
        <p:spPr/>
        <p:txBody>
          <a:bodyPr/>
          <a:lstStyle/>
          <a:p>
            <a:r>
              <a:rPr lang="en-GB" dirty="0"/>
              <a:t>Part 3. What have we learnt from this review?</a:t>
            </a:r>
          </a:p>
        </p:txBody>
      </p:sp>
    </p:spTree>
    <p:extLst>
      <p:ext uri="{BB962C8B-B14F-4D97-AF65-F5344CB8AC3E}">
        <p14:creationId xmlns:p14="http://schemas.microsoft.com/office/powerpoint/2010/main" val="3217427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DC61-ACB2-45D6-A6A2-BD36C7446792}"/>
              </a:ext>
            </a:extLst>
          </p:cNvPr>
          <p:cNvSpPr>
            <a:spLocks noGrp="1"/>
          </p:cNvSpPr>
          <p:nvPr>
            <p:ph type="title"/>
          </p:nvPr>
        </p:nvSpPr>
        <p:spPr/>
        <p:txBody>
          <a:bodyPr/>
          <a:lstStyle/>
          <a:p>
            <a:r>
              <a:rPr lang="en-GB" dirty="0"/>
              <a:t>Lived experience feedback</a:t>
            </a:r>
          </a:p>
        </p:txBody>
      </p:sp>
      <p:sp>
        <p:nvSpPr>
          <p:cNvPr id="3" name="Content Placeholder 2">
            <a:extLst>
              <a:ext uri="{FF2B5EF4-FFF2-40B4-BE49-F238E27FC236}">
                <a16:creationId xmlns:a16="http://schemas.microsoft.com/office/drawing/2014/main" id="{927CBD14-BD46-49EA-9548-44E9577DBA00}"/>
              </a:ext>
            </a:extLst>
          </p:cNvPr>
          <p:cNvSpPr>
            <a:spLocks noGrp="1"/>
          </p:cNvSpPr>
          <p:nvPr>
            <p:ph idx="1"/>
          </p:nvPr>
        </p:nvSpPr>
        <p:spPr/>
        <p:txBody>
          <a:bodyPr>
            <a:normAutofit/>
          </a:bodyPr>
          <a:lstStyle/>
          <a:p>
            <a:r>
              <a:rPr lang="en-GB" sz="2400" dirty="0"/>
              <a:t>Normalisation of online gambling and pervasive marketing are key challenges</a:t>
            </a:r>
          </a:p>
          <a:p>
            <a:r>
              <a:rPr lang="en-GB" sz="2400" dirty="0"/>
              <a:t>Insights into possibly effective / impactful communication messages to “change the narrative” e.g. emphasising the role of the industry</a:t>
            </a:r>
          </a:p>
          <a:p>
            <a:r>
              <a:rPr lang="en-GB" sz="2400" dirty="0"/>
              <a:t>Impact of physical gambling environment, e.g. walking to work past premises and impact of promotional messages and advertisements</a:t>
            </a:r>
          </a:p>
          <a:p>
            <a:r>
              <a:rPr lang="en-GB" sz="2400" dirty="0"/>
              <a:t>Insight into criminal justice system and (lack of) support for gambling as well as high prevalence of gambling in prisons (e.g. betting on whether next person to walk in room would be male or female)</a:t>
            </a:r>
          </a:p>
          <a:p>
            <a:r>
              <a:rPr lang="en-GB" sz="2400" dirty="0"/>
              <a:t>Multiple life-course stories and case studies which are powerful, emotive and cut-through staid research findings – agree to use this to illustrate </a:t>
            </a:r>
          </a:p>
        </p:txBody>
      </p:sp>
      <p:sp>
        <p:nvSpPr>
          <p:cNvPr id="4" name="Text Placeholder 3">
            <a:extLst>
              <a:ext uri="{FF2B5EF4-FFF2-40B4-BE49-F238E27FC236}">
                <a16:creationId xmlns:a16="http://schemas.microsoft.com/office/drawing/2014/main" id="{2D0E21EE-BF43-44A7-B3E6-27FE864A6A45}"/>
              </a:ext>
            </a:extLst>
          </p:cNvPr>
          <p:cNvSpPr>
            <a:spLocks noGrp="1"/>
          </p:cNvSpPr>
          <p:nvPr>
            <p:ph type="body" sz="quarter" idx="11"/>
          </p:nvPr>
        </p:nvSpPr>
        <p:spPr/>
        <p:txBody>
          <a:bodyPr/>
          <a:lstStyle/>
          <a:p>
            <a:r>
              <a:rPr lang="en-GB" dirty="0"/>
              <a:t>Part 3. What have we learnt from this review?</a:t>
            </a:r>
          </a:p>
        </p:txBody>
      </p:sp>
    </p:spTree>
    <p:extLst>
      <p:ext uri="{BB962C8B-B14F-4D97-AF65-F5344CB8AC3E}">
        <p14:creationId xmlns:p14="http://schemas.microsoft.com/office/powerpoint/2010/main" val="24079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F9C72-EF28-463D-B3ED-06FA8A517C47}"/>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4164092E-8DDB-4FB4-B940-D13B50CD571A}"/>
              </a:ext>
            </a:extLst>
          </p:cNvPr>
          <p:cNvSpPr>
            <a:spLocks noGrp="1"/>
          </p:cNvSpPr>
          <p:nvPr>
            <p:ph idx="1"/>
          </p:nvPr>
        </p:nvSpPr>
        <p:spPr/>
        <p:txBody>
          <a:bodyPr>
            <a:normAutofit/>
          </a:bodyPr>
          <a:lstStyle/>
          <a:p>
            <a:pPr marL="0" indent="0">
              <a:buNone/>
            </a:pPr>
            <a:r>
              <a:rPr lang="en-GB" sz="2400" dirty="0"/>
              <a:t>The Greater Manchester (GM) gambling harms programme wishes to understand existing qualitative evidence around gambling harms to inform delivered of the programme, with a view to commissioning research to fill knowledge gaps where there is a specific need and interest within GM. </a:t>
            </a:r>
          </a:p>
          <a:p>
            <a:pPr marL="0" indent="0">
              <a:buNone/>
            </a:pPr>
            <a:r>
              <a:rPr lang="en-GB" sz="2400" dirty="0"/>
              <a:t>A qualitative review was carried out to inform this work and starts to address the following questions:</a:t>
            </a:r>
          </a:p>
          <a:p>
            <a:pPr marL="742950" indent="-742950">
              <a:buAutoNum type="arabicPeriod"/>
            </a:pPr>
            <a:r>
              <a:rPr lang="en-GB" sz="2400" dirty="0"/>
              <a:t>What does the existing evidence tell us about gambling harms?</a:t>
            </a:r>
          </a:p>
          <a:p>
            <a:pPr marL="742950" indent="-742950">
              <a:buAutoNum type="arabicPeriod"/>
            </a:pPr>
            <a:r>
              <a:rPr lang="en-GB" sz="2400" dirty="0"/>
              <a:t>What public health actions are supported by existing research?</a:t>
            </a:r>
          </a:p>
          <a:p>
            <a:pPr marL="742950" indent="-742950">
              <a:buAutoNum type="arabicPeriod"/>
            </a:pPr>
            <a:r>
              <a:rPr lang="en-GB" sz="2400" dirty="0"/>
              <a:t>What are our research priorities and gaps? </a:t>
            </a:r>
          </a:p>
          <a:p>
            <a:pPr marL="742950" indent="-742950">
              <a:buAutoNum type="arabicPeriod"/>
            </a:pPr>
            <a:r>
              <a:rPr lang="en-GB" sz="2400" dirty="0"/>
              <a:t>What, and how should we support development of new knowledge?</a:t>
            </a:r>
          </a:p>
        </p:txBody>
      </p:sp>
      <p:sp>
        <p:nvSpPr>
          <p:cNvPr id="4" name="Text Placeholder 3">
            <a:extLst>
              <a:ext uri="{FF2B5EF4-FFF2-40B4-BE49-F238E27FC236}">
                <a16:creationId xmlns:a16="http://schemas.microsoft.com/office/drawing/2014/main" id="{0E8927B0-9739-4C58-A6BB-853B10A0D704}"/>
              </a:ext>
            </a:extLst>
          </p:cNvPr>
          <p:cNvSpPr>
            <a:spLocks noGrp="1"/>
          </p:cNvSpPr>
          <p:nvPr>
            <p:ph type="body" sz="quarter" idx="11"/>
          </p:nvPr>
        </p:nvSpPr>
        <p:spPr/>
        <p:txBody>
          <a:bodyPr/>
          <a:lstStyle/>
          <a:p>
            <a:r>
              <a:rPr lang="en-GB" dirty="0"/>
              <a:t>Qualitative research and gambling harms in Greater Manchester – July 2021</a:t>
            </a:r>
          </a:p>
        </p:txBody>
      </p:sp>
    </p:spTree>
    <p:extLst>
      <p:ext uri="{BB962C8B-B14F-4D97-AF65-F5344CB8AC3E}">
        <p14:creationId xmlns:p14="http://schemas.microsoft.com/office/powerpoint/2010/main" val="1056423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DC61-ACB2-45D6-A6A2-BD36C7446792}"/>
              </a:ext>
            </a:extLst>
          </p:cNvPr>
          <p:cNvSpPr>
            <a:spLocks noGrp="1"/>
          </p:cNvSpPr>
          <p:nvPr>
            <p:ph type="title"/>
          </p:nvPr>
        </p:nvSpPr>
        <p:spPr/>
        <p:txBody>
          <a:bodyPr>
            <a:normAutofit/>
          </a:bodyPr>
          <a:lstStyle/>
          <a:p>
            <a:r>
              <a:rPr lang="en-GB" dirty="0"/>
              <a:t>Identified opportunities for action</a:t>
            </a:r>
          </a:p>
        </p:txBody>
      </p:sp>
      <p:sp>
        <p:nvSpPr>
          <p:cNvPr id="3" name="Content Placeholder 2">
            <a:extLst>
              <a:ext uri="{FF2B5EF4-FFF2-40B4-BE49-F238E27FC236}">
                <a16:creationId xmlns:a16="http://schemas.microsoft.com/office/drawing/2014/main" id="{927CBD14-BD46-49EA-9548-44E9577DBA00}"/>
              </a:ext>
            </a:extLst>
          </p:cNvPr>
          <p:cNvSpPr>
            <a:spLocks noGrp="1"/>
          </p:cNvSpPr>
          <p:nvPr>
            <p:ph idx="1"/>
          </p:nvPr>
        </p:nvSpPr>
        <p:spPr/>
        <p:txBody>
          <a:bodyPr>
            <a:normAutofit fontScale="40000" lnSpcReduction="20000"/>
          </a:bodyPr>
          <a:lstStyle/>
          <a:p>
            <a:pPr marL="0" indent="0">
              <a:buNone/>
            </a:pPr>
            <a:r>
              <a:rPr lang="en-GB" sz="4500" u="sng" dirty="0"/>
              <a:t>Treatment and support pathways</a:t>
            </a:r>
          </a:p>
          <a:p>
            <a:r>
              <a:rPr lang="en-GB" dirty="0"/>
              <a:t>Develop an open learning environment with treatment providers in GM to develop learning and understanding of who is accessing support, and what their requirements are</a:t>
            </a:r>
          </a:p>
          <a:p>
            <a:r>
              <a:rPr lang="en-GB" dirty="0"/>
              <a:t>Better understand what peer-support is available within GM and how we can support development of quality assured support</a:t>
            </a:r>
          </a:p>
          <a:p>
            <a:r>
              <a:rPr lang="en-GB" dirty="0"/>
              <a:t>Build stronger connections between drug and alcohol treatment providers and gambling services in recognition of multiple needs and co-morbidities</a:t>
            </a:r>
          </a:p>
          <a:p>
            <a:r>
              <a:rPr lang="en-GB" dirty="0"/>
              <a:t>Involve people with lived experience and peer support in promotion of treatment and support to help reduce stigma associated with seeking help</a:t>
            </a:r>
          </a:p>
          <a:p>
            <a:r>
              <a:rPr lang="en-GB" dirty="0"/>
              <a:t>Recognise parental gambling as a potential source of adverse childhood experience (ACE) – understand what support is available for children whose parents are accessing support for their gambling and connect services and reach out to affected others through the person who is seeking help with a direct offer of support for affected others</a:t>
            </a:r>
          </a:p>
          <a:p>
            <a:pPr marL="0" indent="0">
              <a:buNone/>
            </a:pPr>
            <a:r>
              <a:rPr lang="en-GB" sz="4500" u="sng" dirty="0"/>
              <a:t>Availability of gambling opportunities</a:t>
            </a:r>
          </a:p>
          <a:p>
            <a:r>
              <a:rPr lang="en-GB" dirty="0"/>
              <a:t>Map access to scratch-card and lottery terminals in GM – are these disproportionately distributed and what mechanisms can be used to limit access, e.g. responsible retailer schemes</a:t>
            </a:r>
          </a:p>
          <a:p>
            <a:r>
              <a:rPr lang="en-GB" dirty="0"/>
              <a:t>Incorporate qualitative evidence findings in licensing Statements of Principles to support local authorities reach licensing decisions</a:t>
            </a:r>
          </a:p>
          <a:p>
            <a:r>
              <a:rPr lang="en-GB" dirty="0"/>
              <a:t>Review promotion and advertising of gambling products across GM and develop policies to limit out-of-home advertising</a:t>
            </a:r>
          </a:p>
          <a:p>
            <a:r>
              <a:rPr lang="en-GB" dirty="0"/>
              <a:t>Engage with GM digital inclusion and online harms agenda to provide resources and information regarding online gambling activities</a:t>
            </a:r>
          </a:p>
          <a:p>
            <a:endParaRPr lang="en-GB" dirty="0"/>
          </a:p>
          <a:p>
            <a:endParaRPr lang="en-GB" dirty="0"/>
          </a:p>
        </p:txBody>
      </p:sp>
      <p:sp>
        <p:nvSpPr>
          <p:cNvPr id="4" name="Text Placeholder 3">
            <a:extLst>
              <a:ext uri="{FF2B5EF4-FFF2-40B4-BE49-F238E27FC236}">
                <a16:creationId xmlns:a16="http://schemas.microsoft.com/office/drawing/2014/main" id="{2D0E21EE-BF43-44A7-B3E6-27FE864A6A45}"/>
              </a:ext>
            </a:extLst>
          </p:cNvPr>
          <p:cNvSpPr>
            <a:spLocks noGrp="1"/>
          </p:cNvSpPr>
          <p:nvPr>
            <p:ph type="body" sz="quarter" idx="11"/>
          </p:nvPr>
        </p:nvSpPr>
        <p:spPr/>
        <p:txBody>
          <a:bodyPr/>
          <a:lstStyle/>
          <a:p>
            <a:r>
              <a:rPr lang="en-GB" dirty="0"/>
              <a:t>Part 3. What have we learnt from this review?</a:t>
            </a:r>
          </a:p>
        </p:txBody>
      </p:sp>
    </p:spTree>
    <p:extLst>
      <p:ext uri="{BB962C8B-B14F-4D97-AF65-F5344CB8AC3E}">
        <p14:creationId xmlns:p14="http://schemas.microsoft.com/office/powerpoint/2010/main" val="2752038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DC61-ACB2-45D6-A6A2-BD36C7446792}"/>
              </a:ext>
            </a:extLst>
          </p:cNvPr>
          <p:cNvSpPr>
            <a:spLocks noGrp="1"/>
          </p:cNvSpPr>
          <p:nvPr>
            <p:ph type="title"/>
          </p:nvPr>
        </p:nvSpPr>
        <p:spPr/>
        <p:txBody>
          <a:bodyPr>
            <a:normAutofit/>
          </a:bodyPr>
          <a:lstStyle/>
          <a:p>
            <a:r>
              <a:rPr lang="en-GB" dirty="0"/>
              <a:t>Identified opportunities for action (contd.)</a:t>
            </a:r>
          </a:p>
        </p:txBody>
      </p:sp>
      <p:sp>
        <p:nvSpPr>
          <p:cNvPr id="3" name="Content Placeholder 2">
            <a:extLst>
              <a:ext uri="{FF2B5EF4-FFF2-40B4-BE49-F238E27FC236}">
                <a16:creationId xmlns:a16="http://schemas.microsoft.com/office/drawing/2014/main" id="{927CBD14-BD46-49EA-9548-44E9577DBA00}"/>
              </a:ext>
            </a:extLst>
          </p:cNvPr>
          <p:cNvSpPr>
            <a:spLocks noGrp="1"/>
          </p:cNvSpPr>
          <p:nvPr>
            <p:ph idx="1"/>
          </p:nvPr>
        </p:nvSpPr>
        <p:spPr/>
        <p:txBody>
          <a:bodyPr>
            <a:noAutofit/>
          </a:bodyPr>
          <a:lstStyle/>
          <a:p>
            <a:pPr marL="0" indent="0">
              <a:buNone/>
            </a:pPr>
            <a:r>
              <a:rPr lang="en-GB" sz="1800" u="sng" dirty="0"/>
              <a:t>Communications and awareness raising </a:t>
            </a:r>
          </a:p>
          <a:p>
            <a:r>
              <a:rPr lang="en-GB" sz="1400" dirty="0"/>
              <a:t>Recognise the impact of the normalisation of gambling in non-traditional environments, for example, treat football as a </a:t>
            </a:r>
            <a:r>
              <a:rPr lang="en-GB" sz="1400" dirty="0" err="1"/>
              <a:t>gamblo</a:t>
            </a:r>
            <a:r>
              <a:rPr lang="en-GB" sz="1400" dirty="0"/>
              <a:t>-genic environment due to the proliferation of advertisements and media associated with gambling</a:t>
            </a:r>
          </a:p>
          <a:p>
            <a:r>
              <a:rPr lang="en-GB" sz="1400" dirty="0"/>
              <a:t>Emphasise that the gambling business model to counter industry sponsored narrative. For example “</a:t>
            </a:r>
            <a:r>
              <a:rPr lang="en-GB" sz="1400" i="1" dirty="0"/>
              <a:t>the average gambler loses £XX per year… but if you start to win regularly your account will be closed</a:t>
            </a:r>
            <a:r>
              <a:rPr lang="en-GB" sz="1400" dirty="0"/>
              <a:t>”. Highlighting that gambling is not a route to wealth is a key message for younger audiences</a:t>
            </a:r>
          </a:p>
          <a:p>
            <a:r>
              <a:rPr lang="en-GB" sz="1400" dirty="0"/>
              <a:t>Place emphasis on healthy gambling limits, including amount of time and money spent, and when people are spending time gambling e.g. “</a:t>
            </a:r>
            <a:r>
              <a:rPr lang="en-GB" sz="1400" i="1" dirty="0"/>
              <a:t>is an hour a day too much?</a:t>
            </a:r>
            <a:r>
              <a:rPr lang="en-GB" sz="1400" dirty="0"/>
              <a:t>”</a:t>
            </a:r>
          </a:p>
          <a:p>
            <a:pPr marL="0" indent="0">
              <a:buNone/>
            </a:pPr>
            <a:r>
              <a:rPr lang="en-GB" sz="1800" u="sng" dirty="0"/>
              <a:t>Whole system approach</a:t>
            </a:r>
          </a:p>
          <a:p>
            <a:r>
              <a:rPr lang="en-GB" sz="1400" dirty="0"/>
              <a:t>Importance of working with GPs as first point of contact for people seeking help and support with gambling – develop referral options and toolkits for staff in primary care</a:t>
            </a:r>
          </a:p>
          <a:p>
            <a:r>
              <a:rPr lang="en-GB" sz="1400" dirty="0"/>
              <a:t>Connect with domestic abuse strategy and support providers to embed awareness and support</a:t>
            </a:r>
          </a:p>
          <a:p>
            <a:r>
              <a:rPr lang="en-GB" sz="1400" dirty="0"/>
              <a:t>Connect with drug and alcohol treatment and support services and pathways across GM and in localities including development of in-reach and out-reach help</a:t>
            </a:r>
          </a:p>
          <a:p>
            <a:r>
              <a:rPr lang="en-GB" sz="1400" dirty="0"/>
              <a:t>Engage financial services (banks and credit agencies) who will likely be first to know if someone is at risk of spending more than they can afford on gambling. Connect gambling with wider debt and poverty agendas.</a:t>
            </a:r>
          </a:p>
          <a:p>
            <a:endParaRPr lang="en-GB" dirty="0"/>
          </a:p>
          <a:p>
            <a:endParaRPr lang="en-GB" dirty="0"/>
          </a:p>
        </p:txBody>
      </p:sp>
      <p:sp>
        <p:nvSpPr>
          <p:cNvPr id="4" name="Text Placeholder 3">
            <a:extLst>
              <a:ext uri="{FF2B5EF4-FFF2-40B4-BE49-F238E27FC236}">
                <a16:creationId xmlns:a16="http://schemas.microsoft.com/office/drawing/2014/main" id="{2D0E21EE-BF43-44A7-B3E6-27FE864A6A45}"/>
              </a:ext>
            </a:extLst>
          </p:cNvPr>
          <p:cNvSpPr>
            <a:spLocks noGrp="1"/>
          </p:cNvSpPr>
          <p:nvPr>
            <p:ph type="body" sz="quarter" idx="11"/>
          </p:nvPr>
        </p:nvSpPr>
        <p:spPr/>
        <p:txBody>
          <a:bodyPr/>
          <a:lstStyle/>
          <a:p>
            <a:r>
              <a:rPr lang="en-GB" dirty="0"/>
              <a:t>Part 3. What have we learnt from this review?</a:t>
            </a:r>
          </a:p>
        </p:txBody>
      </p:sp>
    </p:spTree>
    <p:extLst>
      <p:ext uri="{BB962C8B-B14F-4D97-AF65-F5344CB8AC3E}">
        <p14:creationId xmlns:p14="http://schemas.microsoft.com/office/powerpoint/2010/main" val="3242243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5032-2330-4827-BC2C-B84DE26A6765}"/>
              </a:ext>
            </a:extLst>
          </p:cNvPr>
          <p:cNvSpPr>
            <a:spLocks noGrp="1"/>
          </p:cNvSpPr>
          <p:nvPr>
            <p:ph type="title"/>
          </p:nvPr>
        </p:nvSpPr>
        <p:spPr/>
        <p:txBody>
          <a:bodyPr/>
          <a:lstStyle/>
          <a:p>
            <a:r>
              <a:rPr lang="en-GB" dirty="0"/>
              <a:t>Part 4</a:t>
            </a:r>
          </a:p>
        </p:txBody>
      </p:sp>
      <p:sp>
        <p:nvSpPr>
          <p:cNvPr id="3" name="Text Placeholder 2">
            <a:extLst>
              <a:ext uri="{FF2B5EF4-FFF2-40B4-BE49-F238E27FC236}">
                <a16:creationId xmlns:a16="http://schemas.microsoft.com/office/drawing/2014/main" id="{74B54AFD-30CB-4DEC-AC38-16F7C075CDFC}"/>
              </a:ext>
            </a:extLst>
          </p:cNvPr>
          <p:cNvSpPr>
            <a:spLocks noGrp="1"/>
          </p:cNvSpPr>
          <p:nvPr>
            <p:ph type="body" sz="quarter" idx="11"/>
          </p:nvPr>
        </p:nvSpPr>
        <p:spPr/>
        <p:txBody>
          <a:bodyPr/>
          <a:lstStyle/>
          <a:p>
            <a:r>
              <a:rPr lang="en-GB" dirty="0"/>
              <a:t>Qualitative research and gambling harms in Greater Manchester – July 2021</a:t>
            </a:r>
          </a:p>
        </p:txBody>
      </p:sp>
      <p:sp>
        <p:nvSpPr>
          <p:cNvPr id="4" name="Text Placeholder 3">
            <a:extLst>
              <a:ext uri="{FF2B5EF4-FFF2-40B4-BE49-F238E27FC236}">
                <a16:creationId xmlns:a16="http://schemas.microsoft.com/office/drawing/2014/main" id="{E23C0437-43A9-4284-BC69-DD7CC8AF53D5}"/>
              </a:ext>
            </a:extLst>
          </p:cNvPr>
          <p:cNvSpPr>
            <a:spLocks noGrp="1"/>
          </p:cNvSpPr>
          <p:nvPr>
            <p:ph type="body" sz="quarter" idx="12"/>
          </p:nvPr>
        </p:nvSpPr>
        <p:spPr/>
        <p:txBody>
          <a:bodyPr/>
          <a:lstStyle/>
          <a:p>
            <a:r>
              <a:rPr lang="en-GB" dirty="0"/>
              <a:t>Addressing gaps in our knowledge</a:t>
            </a:r>
          </a:p>
        </p:txBody>
      </p:sp>
    </p:spTree>
    <p:extLst>
      <p:ext uri="{BB962C8B-B14F-4D97-AF65-F5344CB8AC3E}">
        <p14:creationId xmlns:p14="http://schemas.microsoft.com/office/powerpoint/2010/main" val="952850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DC61-ACB2-45D6-A6A2-BD36C7446792}"/>
              </a:ext>
            </a:extLst>
          </p:cNvPr>
          <p:cNvSpPr>
            <a:spLocks noGrp="1"/>
          </p:cNvSpPr>
          <p:nvPr>
            <p:ph type="title"/>
          </p:nvPr>
        </p:nvSpPr>
        <p:spPr/>
        <p:txBody>
          <a:bodyPr/>
          <a:lstStyle/>
          <a:p>
            <a:r>
              <a:rPr lang="en-GB" dirty="0"/>
              <a:t>Gaps in the research</a:t>
            </a:r>
          </a:p>
        </p:txBody>
      </p:sp>
      <p:sp>
        <p:nvSpPr>
          <p:cNvPr id="3" name="Content Placeholder 2">
            <a:extLst>
              <a:ext uri="{FF2B5EF4-FFF2-40B4-BE49-F238E27FC236}">
                <a16:creationId xmlns:a16="http://schemas.microsoft.com/office/drawing/2014/main" id="{927CBD14-BD46-49EA-9548-44E9577DBA00}"/>
              </a:ext>
            </a:extLst>
          </p:cNvPr>
          <p:cNvSpPr>
            <a:spLocks noGrp="1"/>
          </p:cNvSpPr>
          <p:nvPr>
            <p:ph idx="1"/>
          </p:nvPr>
        </p:nvSpPr>
        <p:spPr/>
        <p:txBody>
          <a:bodyPr>
            <a:normAutofit/>
          </a:bodyPr>
          <a:lstStyle/>
          <a:p>
            <a:r>
              <a:rPr lang="en-GB" sz="1800" dirty="0"/>
              <a:t>No research specific to </a:t>
            </a:r>
            <a:r>
              <a:rPr lang="en-GB" sz="1800" b="1" dirty="0"/>
              <a:t>GM population </a:t>
            </a:r>
            <a:r>
              <a:rPr lang="en-GB" sz="1800" dirty="0"/>
              <a:t>identified – cross-reference qualitative findings with quantitative research to determine whether there is a difference between GM and national average / other urban areas?</a:t>
            </a:r>
          </a:p>
          <a:p>
            <a:r>
              <a:rPr lang="en-GB" sz="1800" b="1" dirty="0"/>
              <a:t>Criminal justice</a:t>
            </a:r>
            <a:r>
              <a:rPr lang="en-GB" sz="1800" dirty="0"/>
              <a:t> – lack of research on gambling and criminal justice in GM beyond single survey conducted in HMP Forest Bank</a:t>
            </a:r>
          </a:p>
          <a:p>
            <a:r>
              <a:rPr lang="en-GB" sz="1800" b="1" dirty="0"/>
              <a:t>Students and universities </a:t>
            </a:r>
            <a:r>
              <a:rPr lang="en-GB" sz="1800" dirty="0"/>
              <a:t>– surveys suggest higher prevalence of gambling and identify university as a time of transition. Limited insight into effective preventative interventions for this audience</a:t>
            </a:r>
          </a:p>
          <a:p>
            <a:r>
              <a:rPr lang="en-GB" sz="1800" b="1" dirty="0"/>
              <a:t>Communities experiencing racial discrimination </a:t>
            </a:r>
            <a:r>
              <a:rPr lang="en-GB" sz="1800" dirty="0"/>
              <a:t>– limited understanding of general challenges identified within specific population groups (research often at level of BAME vs non-BAME)</a:t>
            </a:r>
          </a:p>
          <a:p>
            <a:r>
              <a:rPr lang="en-GB" sz="1800" b="1" dirty="0"/>
              <a:t>Women</a:t>
            </a:r>
            <a:r>
              <a:rPr lang="en-GB" sz="1800" dirty="0"/>
              <a:t> – volume of research focuses on women as affected others but growing anecdotal accounts of increasing numbers of female gamblers experiencing harms directly</a:t>
            </a:r>
          </a:p>
          <a:p>
            <a:r>
              <a:rPr lang="en-GB" sz="1800" b="1" dirty="0"/>
              <a:t>Low income groups </a:t>
            </a:r>
            <a:r>
              <a:rPr lang="en-GB" sz="1800" dirty="0"/>
              <a:t>– focus on differences between experiences of gambling among high and low income groups in terms of behaviour and routes into harm</a:t>
            </a:r>
          </a:p>
          <a:p>
            <a:r>
              <a:rPr lang="en-GB" sz="1800" dirty="0"/>
              <a:t>Lack of independently funded research (i.e. with no connection to gambling operator contributions)</a:t>
            </a:r>
          </a:p>
        </p:txBody>
      </p:sp>
      <p:sp>
        <p:nvSpPr>
          <p:cNvPr id="4" name="Text Placeholder 3">
            <a:extLst>
              <a:ext uri="{FF2B5EF4-FFF2-40B4-BE49-F238E27FC236}">
                <a16:creationId xmlns:a16="http://schemas.microsoft.com/office/drawing/2014/main" id="{2D0E21EE-BF43-44A7-B3E6-27FE864A6A45}"/>
              </a:ext>
            </a:extLst>
          </p:cNvPr>
          <p:cNvSpPr>
            <a:spLocks noGrp="1"/>
          </p:cNvSpPr>
          <p:nvPr>
            <p:ph type="body" sz="quarter" idx="11"/>
          </p:nvPr>
        </p:nvSpPr>
        <p:spPr/>
        <p:txBody>
          <a:bodyPr/>
          <a:lstStyle/>
          <a:p>
            <a:r>
              <a:rPr lang="en-GB" dirty="0"/>
              <a:t>Part 4. Addressing gaps in our knowledge</a:t>
            </a:r>
          </a:p>
        </p:txBody>
      </p:sp>
    </p:spTree>
    <p:extLst>
      <p:ext uri="{BB962C8B-B14F-4D97-AF65-F5344CB8AC3E}">
        <p14:creationId xmlns:p14="http://schemas.microsoft.com/office/powerpoint/2010/main" val="3749598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DC61-ACB2-45D6-A6A2-BD36C7446792}"/>
              </a:ext>
            </a:extLst>
          </p:cNvPr>
          <p:cNvSpPr>
            <a:spLocks noGrp="1"/>
          </p:cNvSpPr>
          <p:nvPr>
            <p:ph type="title"/>
          </p:nvPr>
        </p:nvSpPr>
        <p:spPr/>
        <p:txBody>
          <a:bodyPr/>
          <a:lstStyle/>
          <a:p>
            <a:r>
              <a:rPr lang="en-GB" dirty="0"/>
              <a:t>Supporting development of knowledge</a:t>
            </a:r>
          </a:p>
        </p:txBody>
      </p:sp>
      <p:sp>
        <p:nvSpPr>
          <p:cNvPr id="3" name="Content Placeholder 2">
            <a:extLst>
              <a:ext uri="{FF2B5EF4-FFF2-40B4-BE49-F238E27FC236}">
                <a16:creationId xmlns:a16="http://schemas.microsoft.com/office/drawing/2014/main" id="{927CBD14-BD46-49EA-9548-44E9577DBA00}"/>
              </a:ext>
            </a:extLst>
          </p:cNvPr>
          <p:cNvSpPr>
            <a:spLocks noGrp="1"/>
          </p:cNvSpPr>
          <p:nvPr>
            <p:ph idx="1"/>
          </p:nvPr>
        </p:nvSpPr>
        <p:spPr/>
        <p:txBody>
          <a:bodyPr>
            <a:normAutofit lnSpcReduction="10000"/>
          </a:bodyPr>
          <a:lstStyle/>
          <a:p>
            <a:pPr marL="0" indent="0">
              <a:buNone/>
            </a:pPr>
            <a:r>
              <a:rPr lang="en-GB" sz="1800" dirty="0"/>
              <a:t>The GM evidence working group are clear that a lack of evidence of harms is not evidence of a lack of harms – there is sufficient evidence to suggest we need to take a precautionary approach to gambling in GM.</a:t>
            </a:r>
          </a:p>
          <a:p>
            <a:pPr marL="0" indent="0">
              <a:buNone/>
            </a:pPr>
            <a:r>
              <a:rPr lang="en-GB" sz="1800" dirty="0"/>
              <a:t>We have committed to taking forward the following actions:</a:t>
            </a:r>
          </a:p>
          <a:p>
            <a:pPr>
              <a:buFont typeface="Arial" panose="020B0604020202020204" pitchFamily="34" charset="0"/>
              <a:buChar char="•"/>
            </a:pPr>
            <a:r>
              <a:rPr lang="en-GB" sz="1800" dirty="0"/>
              <a:t>Partnering with London South Bank University as part of the NIHR PHIRST scheme to produce an evaluation of the Communities Addressing Gambling Harms initiative</a:t>
            </a:r>
          </a:p>
          <a:p>
            <a:pPr>
              <a:buFont typeface="Arial" panose="020B0604020202020204" pitchFamily="34" charset="0"/>
              <a:buChar char="•"/>
            </a:pPr>
            <a:r>
              <a:rPr lang="en-GB" sz="1800" dirty="0"/>
              <a:t>Embedding robust practices to capture learning from GM projects to inform whole system gambling harms prevention initiatives, with a focus on action-based research and case studies</a:t>
            </a:r>
          </a:p>
          <a:p>
            <a:pPr>
              <a:buFont typeface="Arial" panose="020B0604020202020204" pitchFamily="34" charset="0"/>
              <a:buChar char="•"/>
            </a:pPr>
            <a:r>
              <a:rPr lang="en-GB" sz="1800" dirty="0"/>
              <a:t>Develop partnerships with research commissioners and academic institutions to raise profile of identified gaps, leading to production of independently funded research</a:t>
            </a:r>
          </a:p>
          <a:p>
            <a:pPr>
              <a:buFont typeface="Arial" panose="020B0604020202020204" pitchFamily="34" charset="0"/>
              <a:buChar char="•"/>
            </a:pPr>
            <a:r>
              <a:rPr lang="en-GB" sz="1800" dirty="0"/>
              <a:t>Commissioning a lived experience network in GM to share narrative accounts of gambling related harms and be involved in developing co-produced harm prevention and reduction projects</a:t>
            </a:r>
          </a:p>
          <a:p>
            <a:pPr>
              <a:buFont typeface="Arial" panose="020B0604020202020204" pitchFamily="34" charset="0"/>
              <a:buChar char="•"/>
            </a:pPr>
            <a:r>
              <a:rPr lang="en-GB" sz="1800" dirty="0"/>
              <a:t>Capturing existing knowledge in a GM needs assessment to raise awareness and profile of gambling related harms as a key component of the Good Lives for All in GM strategy.</a:t>
            </a:r>
          </a:p>
          <a:p>
            <a:pPr>
              <a:buFont typeface="Arial" panose="020B0604020202020204" pitchFamily="34" charset="0"/>
              <a:buChar char="•"/>
            </a:pPr>
            <a:r>
              <a:rPr lang="en-GB" sz="1800" dirty="0"/>
              <a:t>Building partnerships with the treatment provider network in GM to better understand issues affecting access and improve this through a pilot pathway project </a:t>
            </a:r>
          </a:p>
        </p:txBody>
      </p:sp>
      <p:sp>
        <p:nvSpPr>
          <p:cNvPr id="4" name="Text Placeholder 3">
            <a:extLst>
              <a:ext uri="{FF2B5EF4-FFF2-40B4-BE49-F238E27FC236}">
                <a16:creationId xmlns:a16="http://schemas.microsoft.com/office/drawing/2014/main" id="{2D0E21EE-BF43-44A7-B3E6-27FE864A6A45}"/>
              </a:ext>
            </a:extLst>
          </p:cNvPr>
          <p:cNvSpPr>
            <a:spLocks noGrp="1"/>
          </p:cNvSpPr>
          <p:nvPr>
            <p:ph type="body" sz="quarter" idx="11"/>
          </p:nvPr>
        </p:nvSpPr>
        <p:spPr/>
        <p:txBody>
          <a:bodyPr/>
          <a:lstStyle/>
          <a:p>
            <a:r>
              <a:rPr lang="en-GB" dirty="0"/>
              <a:t>Part 4. Addressing gaps in our knowledge</a:t>
            </a:r>
          </a:p>
        </p:txBody>
      </p:sp>
    </p:spTree>
    <p:extLst>
      <p:ext uri="{BB962C8B-B14F-4D97-AF65-F5344CB8AC3E}">
        <p14:creationId xmlns:p14="http://schemas.microsoft.com/office/powerpoint/2010/main" val="840286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5032-2330-4827-BC2C-B84DE26A6765}"/>
              </a:ext>
            </a:extLst>
          </p:cNvPr>
          <p:cNvSpPr>
            <a:spLocks noGrp="1"/>
          </p:cNvSpPr>
          <p:nvPr>
            <p:ph type="title"/>
          </p:nvPr>
        </p:nvSpPr>
        <p:spPr/>
        <p:txBody>
          <a:bodyPr/>
          <a:lstStyle/>
          <a:p>
            <a:r>
              <a:rPr lang="en-GB" dirty="0"/>
              <a:t>Appendix A</a:t>
            </a:r>
          </a:p>
        </p:txBody>
      </p:sp>
      <p:sp>
        <p:nvSpPr>
          <p:cNvPr id="3" name="Text Placeholder 2">
            <a:extLst>
              <a:ext uri="{FF2B5EF4-FFF2-40B4-BE49-F238E27FC236}">
                <a16:creationId xmlns:a16="http://schemas.microsoft.com/office/drawing/2014/main" id="{74B54AFD-30CB-4DEC-AC38-16F7C075CDFC}"/>
              </a:ext>
            </a:extLst>
          </p:cNvPr>
          <p:cNvSpPr>
            <a:spLocks noGrp="1"/>
          </p:cNvSpPr>
          <p:nvPr>
            <p:ph type="body" sz="quarter" idx="11"/>
          </p:nvPr>
        </p:nvSpPr>
        <p:spPr/>
        <p:txBody>
          <a:bodyPr/>
          <a:lstStyle/>
          <a:p>
            <a:r>
              <a:rPr lang="en-GB" dirty="0"/>
              <a:t>Qualitative research and gambling harms in Greater Manchester – July 2021</a:t>
            </a:r>
          </a:p>
        </p:txBody>
      </p:sp>
      <p:sp>
        <p:nvSpPr>
          <p:cNvPr id="4" name="Text Placeholder 3">
            <a:extLst>
              <a:ext uri="{FF2B5EF4-FFF2-40B4-BE49-F238E27FC236}">
                <a16:creationId xmlns:a16="http://schemas.microsoft.com/office/drawing/2014/main" id="{E23C0437-43A9-4284-BC69-DD7CC8AF53D5}"/>
              </a:ext>
            </a:extLst>
          </p:cNvPr>
          <p:cNvSpPr>
            <a:spLocks noGrp="1"/>
          </p:cNvSpPr>
          <p:nvPr>
            <p:ph type="body" sz="quarter" idx="12"/>
          </p:nvPr>
        </p:nvSpPr>
        <p:spPr/>
        <p:txBody>
          <a:bodyPr/>
          <a:lstStyle/>
          <a:p>
            <a:r>
              <a:rPr lang="en-GB" dirty="0"/>
              <a:t>Summary of papers</a:t>
            </a:r>
          </a:p>
        </p:txBody>
      </p:sp>
    </p:spTree>
    <p:extLst>
      <p:ext uri="{BB962C8B-B14F-4D97-AF65-F5344CB8AC3E}">
        <p14:creationId xmlns:p14="http://schemas.microsoft.com/office/powerpoint/2010/main" val="671875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AB0-8EBA-4317-BB7E-98A452FBB85B}"/>
              </a:ext>
            </a:extLst>
          </p:cNvPr>
          <p:cNvSpPr>
            <a:spLocks noGrp="1"/>
          </p:cNvSpPr>
          <p:nvPr>
            <p:ph type="title"/>
          </p:nvPr>
        </p:nvSpPr>
        <p:spPr/>
        <p:txBody>
          <a:bodyPr>
            <a:noAutofit/>
          </a:bodyPr>
          <a:lstStyle/>
          <a:p>
            <a:r>
              <a:rPr lang="en-GB" sz="2400" dirty="0"/>
              <a:t>Bramley, S., Norrie, C. and </a:t>
            </a:r>
            <a:r>
              <a:rPr lang="en-GB" sz="2400" dirty="0" err="1"/>
              <a:t>Manthorpe</a:t>
            </a:r>
            <a:r>
              <a:rPr lang="en-GB" sz="2400" dirty="0"/>
              <a:t>, J. (2020) ‘Exploring the support for UK migrants experiencing gambling-related harm: insights from two focus groups’, Public Health, 184, pp. 22–27</a:t>
            </a:r>
          </a:p>
        </p:txBody>
      </p:sp>
      <p:sp>
        <p:nvSpPr>
          <p:cNvPr id="3" name="Content Placeholder 2">
            <a:extLst>
              <a:ext uri="{FF2B5EF4-FFF2-40B4-BE49-F238E27FC236}">
                <a16:creationId xmlns:a16="http://schemas.microsoft.com/office/drawing/2014/main" id="{8EE25ABC-8443-4B23-821E-584F61ACA0A0}"/>
              </a:ext>
            </a:extLst>
          </p:cNvPr>
          <p:cNvSpPr>
            <a:spLocks noGrp="1"/>
          </p:cNvSpPr>
          <p:nvPr>
            <p:ph idx="1"/>
          </p:nvPr>
        </p:nvSpPr>
        <p:spPr/>
        <p:txBody>
          <a:bodyPr>
            <a:normAutofit/>
          </a:bodyPr>
          <a:lstStyle/>
          <a:p>
            <a:r>
              <a:rPr lang="en-GB" sz="1400" dirty="0"/>
              <a:t>UK migrant population. (n= 32; 16 in focus groups in Leeds, 16 in London). 20 first or second generation migrants; 12 staff supporting migrants.</a:t>
            </a:r>
          </a:p>
          <a:p>
            <a:r>
              <a:rPr lang="en-GB" sz="1400" dirty="0"/>
              <a:t>Experience similar harms to resident population but may be exasperated by socio-economic circumstances</a:t>
            </a:r>
          </a:p>
          <a:p>
            <a:r>
              <a:rPr lang="en-GB" sz="1400" dirty="0"/>
              <a:t>Barriers to accessing help e.g. language, trust, confidentiality concerns</a:t>
            </a:r>
          </a:p>
          <a:p>
            <a:r>
              <a:rPr lang="en-GB" sz="1400" dirty="0"/>
              <a:t>Calls for better understanding of cultural context and harms and culturally competent support services.</a:t>
            </a:r>
            <a:br>
              <a:rPr lang="en-GB" sz="1400" dirty="0"/>
            </a:br>
            <a:endParaRPr lang="en-GB" sz="1400" dirty="0"/>
          </a:p>
          <a:p>
            <a:endParaRPr lang="en-GB" sz="1400" dirty="0"/>
          </a:p>
        </p:txBody>
      </p:sp>
      <p:sp>
        <p:nvSpPr>
          <p:cNvPr id="4" name="Text Placeholder 3">
            <a:extLst>
              <a:ext uri="{FF2B5EF4-FFF2-40B4-BE49-F238E27FC236}">
                <a16:creationId xmlns:a16="http://schemas.microsoft.com/office/drawing/2014/main" id="{99B89A87-3D76-442D-BE08-1ADB7E37FC73}"/>
              </a:ext>
            </a:extLst>
          </p:cNvPr>
          <p:cNvSpPr>
            <a:spLocks noGrp="1"/>
          </p:cNvSpPr>
          <p:nvPr>
            <p:ph type="body" sz="quarter" idx="11"/>
          </p:nvPr>
        </p:nvSpPr>
        <p:spPr/>
        <p:txBody>
          <a:bodyPr/>
          <a:lstStyle/>
          <a:p>
            <a:r>
              <a:rPr lang="en-GB" dirty="0"/>
              <a:t>Appendix A – Summary of Papers</a:t>
            </a:r>
          </a:p>
        </p:txBody>
      </p:sp>
    </p:spTree>
    <p:extLst>
      <p:ext uri="{BB962C8B-B14F-4D97-AF65-F5344CB8AC3E}">
        <p14:creationId xmlns:p14="http://schemas.microsoft.com/office/powerpoint/2010/main" val="503306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AB0-8EBA-4317-BB7E-98A452FBB85B}"/>
              </a:ext>
            </a:extLst>
          </p:cNvPr>
          <p:cNvSpPr>
            <a:spLocks noGrp="1"/>
          </p:cNvSpPr>
          <p:nvPr>
            <p:ph type="title"/>
          </p:nvPr>
        </p:nvSpPr>
        <p:spPr/>
        <p:txBody>
          <a:bodyPr>
            <a:noAutofit/>
          </a:bodyPr>
          <a:lstStyle/>
          <a:p>
            <a:r>
              <a:rPr lang="en-GB" sz="2400" dirty="0"/>
              <a:t>Banks, J. et al. (2018) Families Living with Problem Gambling: Impacts, Coping Strategies and Help-Seeking. Sheffield, UK: Sheffield Hallam University.</a:t>
            </a:r>
          </a:p>
        </p:txBody>
      </p:sp>
      <p:sp>
        <p:nvSpPr>
          <p:cNvPr id="3" name="Content Placeholder 2">
            <a:extLst>
              <a:ext uri="{FF2B5EF4-FFF2-40B4-BE49-F238E27FC236}">
                <a16:creationId xmlns:a16="http://schemas.microsoft.com/office/drawing/2014/main" id="{8EE25ABC-8443-4B23-821E-584F61ACA0A0}"/>
              </a:ext>
            </a:extLst>
          </p:cNvPr>
          <p:cNvSpPr>
            <a:spLocks noGrp="1"/>
          </p:cNvSpPr>
          <p:nvPr>
            <p:ph idx="1"/>
          </p:nvPr>
        </p:nvSpPr>
        <p:spPr/>
        <p:txBody>
          <a:bodyPr>
            <a:normAutofit/>
          </a:bodyPr>
          <a:lstStyle/>
          <a:p>
            <a:r>
              <a:rPr lang="en-GB" sz="1400" dirty="0"/>
              <a:t>Initially a survey (n=222) highlighted the range of harms experienced by family and friends of gamblers. Recruitment via social media and existing online / offline networks, including treatment services. Followed up with 34 semi-structured interviews (self-selecting sample, volunteers)</a:t>
            </a:r>
          </a:p>
          <a:p>
            <a:r>
              <a:rPr lang="en-GB" sz="1400" dirty="0"/>
              <a:t>Focuses largely on the male gambler, with 84% of respondents being female effected others. Most of respondents were intimate partners or parents; as opposed to sons or daughters or wider friends/family. Average time gambling problematically was 12.5years</a:t>
            </a:r>
          </a:p>
          <a:p>
            <a:r>
              <a:rPr lang="en-GB" sz="1400" dirty="0"/>
              <a:t>Goes well beyond financial harms with employment, relationship breakdown, impact on wider social connections, access and use of support, health impact, coping strategies.</a:t>
            </a:r>
          </a:p>
          <a:p>
            <a:r>
              <a:rPr lang="en-GB" sz="1400" dirty="0"/>
              <a:t>Family concerns that supporting their partners enabled them to gamble more “stuck between a rock and hard place”, with taking control of the family finances a common coping strategy</a:t>
            </a:r>
          </a:p>
          <a:p>
            <a:endParaRPr lang="en-GB" sz="1400" dirty="0"/>
          </a:p>
          <a:p>
            <a:endParaRPr lang="en-GB" sz="1400" dirty="0"/>
          </a:p>
        </p:txBody>
      </p:sp>
      <p:grpSp>
        <p:nvGrpSpPr>
          <p:cNvPr id="11" name="Group 10" descr="Extracted quotes from the research paper.">
            <a:extLst>
              <a:ext uri="{FF2B5EF4-FFF2-40B4-BE49-F238E27FC236}">
                <a16:creationId xmlns:a16="http://schemas.microsoft.com/office/drawing/2014/main" id="{B1C4DDD8-E258-404F-AE0C-534802B98F87}"/>
              </a:ext>
            </a:extLst>
          </p:cNvPr>
          <p:cNvGrpSpPr/>
          <p:nvPr/>
        </p:nvGrpSpPr>
        <p:grpSpPr>
          <a:xfrm>
            <a:off x="586799" y="4032001"/>
            <a:ext cx="11207361" cy="1979467"/>
            <a:chOff x="586799" y="4032001"/>
            <a:chExt cx="11207361" cy="1979467"/>
          </a:xfrm>
        </p:grpSpPr>
        <p:pic>
          <p:nvPicPr>
            <p:cNvPr id="5" name="Picture 4">
              <a:extLst>
                <a:ext uri="{FF2B5EF4-FFF2-40B4-BE49-F238E27FC236}">
                  <a16:creationId xmlns:a16="http://schemas.microsoft.com/office/drawing/2014/main" id="{4EFDE1B9-F2C3-4114-A9DC-0E52EFD90D03}"/>
                </a:ext>
              </a:extLst>
            </p:cNvPr>
            <p:cNvPicPr>
              <a:picLocks noChangeAspect="1"/>
            </p:cNvPicPr>
            <p:nvPr/>
          </p:nvPicPr>
          <p:blipFill>
            <a:blip r:embed="rId2"/>
            <a:stretch>
              <a:fillRect/>
            </a:stretch>
          </p:blipFill>
          <p:spPr>
            <a:xfrm>
              <a:off x="8155518" y="5511157"/>
              <a:ext cx="3607246" cy="480383"/>
            </a:xfrm>
            <a:prstGeom prst="rect">
              <a:avLst/>
            </a:prstGeom>
          </p:spPr>
        </p:pic>
        <p:pic>
          <p:nvPicPr>
            <p:cNvPr id="6" name="Picture 5">
              <a:extLst>
                <a:ext uri="{FF2B5EF4-FFF2-40B4-BE49-F238E27FC236}">
                  <a16:creationId xmlns:a16="http://schemas.microsoft.com/office/drawing/2014/main" id="{506FFC58-DC55-42A5-820E-670A88652076}"/>
                </a:ext>
              </a:extLst>
            </p:cNvPr>
            <p:cNvPicPr>
              <a:picLocks noChangeAspect="1"/>
            </p:cNvPicPr>
            <p:nvPr/>
          </p:nvPicPr>
          <p:blipFill>
            <a:blip r:embed="rId3"/>
            <a:stretch>
              <a:fillRect/>
            </a:stretch>
          </p:blipFill>
          <p:spPr>
            <a:xfrm>
              <a:off x="4246417" y="4032001"/>
              <a:ext cx="3731616" cy="888480"/>
            </a:xfrm>
            <a:prstGeom prst="rect">
              <a:avLst/>
            </a:prstGeom>
          </p:spPr>
        </p:pic>
        <p:pic>
          <p:nvPicPr>
            <p:cNvPr id="7" name="Picture 6">
              <a:extLst>
                <a:ext uri="{FF2B5EF4-FFF2-40B4-BE49-F238E27FC236}">
                  <a16:creationId xmlns:a16="http://schemas.microsoft.com/office/drawing/2014/main" id="{8241054E-EF61-4ABC-9C50-50936FEA8857}"/>
                </a:ext>
              </a:extLst>
            </p:cNvPr>
            <p:cNvPicPr>
              <a:picLocks noChangeAspect="1"/>
            </p:cNvPicPr>
            <p:nvPr/>
          </p:nvPicPr>
          <p:blipFill>
            <a:blip r:embed="rId4"/>
            <a:stretch>
              <a:fillRect/>
            </a:stretch>
          </p:blipFill>
          <p:spPr>
            <a:xfrm>
              <a:off x="8125775" y="4080201"/>
              <a:ext cx="3668385" cy="1327607"/>
            </a:xfrm>
            <a:prstGeom prst="rect">
              <a:avLst/>
            </a:prstGeom>
          </p:spPr>
        </p:pic>
        <p:pic>
          <p:nvPicPr>
            <p:cNvPr id="8" name="Picture 7">
              <a:extLst>
                <a:ext uri="{FF2B5EF4-FFF2-40B4-BE49-F238E27FC236}">
                  <a16:creationId xmlns:a16="http://schemas.microsoft.com/office/drawing/2014/main" id="{5D483984-FDA2-44DA-94E4-96FBB0BDDDCF}"/>
                </a:ext>
              </a:extLst>
            </p:cNvPr>
            <p:cNvPicPr>
              <a:picLocks noChangeAspect="1"/>
            </p:cNvPicPr>
            <p:nvPr/>
          </p:nvPicPr>
          <p:blipFill>
            <a:blip r:embed="rId5"/>
            <a:stretch>
              <a:fillRect/>
            </a:stretch>
          </p:blipFill>
          <p:spPr>
            <a:xfrm>
              <a:off x="586799" y="4153591"/>
              <a:ext cx="3511876" cy="614480"/>
            </a:xfrm>
            <a:prstGeom prst="rect">
              <a:avLst/>
            </a:prstGeom>
          </p:spPr>
        </p:pic>
        <p:pic>
          <p:nvPicPr>
            <p:cNvPr id="9" name="Picture 8">
              <a:extLst>
                <a:ext uri="{FF2B5EF4-FFF2-40B4-BE49-F238E27FC236}">
                  <a16:creationId xmlns:a16="http://schemas.microsoft.com/office/drawing/2014/main" id="{0EA57C95-5395-437B-B0A2-0886E58A068C}"/>
                </a:ext>
              </a:extLst>
            </p:cNvPr>
            <p:cNvPicPr>
              <a:picLocks noChangeAspect="1"/>
            </p:cNvPicPr>
            <p:nvPr/>
          </p:nvPicPr>
          <p:blipFill>
            <a:blip r:embed="rId6"/>
            <a:stretch>
              <a:fillRect/>
            </a:stretch>
          </p:blipFill>
          <p:spPr>
            <a:xfrm>
              <a:off x="590432" y="4984486"/>
              <a:ext cx="3572309" cy="935918"/>
            </a:xfrm>
            <a:prstGeom prst="rect">
              <a:avLst/>
            </a:prstGeom>
          </p:spPr>
        </p:pic>
        <p:pic>
          <p:nvPicPr>
            <p:cNvPr id="10" name="Picture 9">
              <a:extLst>
                <a:ext uri="{FF2B5EF4-FFF2-40B4-BE49-F238E27FC236}">
                  <a16:creationId xmlns:a16="http://schemas.microsoft.com/office/drawing/2014/main" id="{3D835273-62DF-4D95-8C19-85E180F0F147}"/>
                </a:ext>
              </a:extLst>
            </p:cNvPr>
            <p:cNvPicPr>
              <a:picLocks noChangeAspect="1"/>
            </p:cNvPicPr>
            <p:nvPr/>
          </p:nvPicPr>
          <p:blipFill>
            <a:blip r:embed="rId7"/>
            <a:stretch>
              <a:fillRect/>
            </a:stretch>
          </p:blipFill>
          <p:spPr>
            <a:xfrm>
              <a:off x="4295472" y="5012739"/>
              <a:ext cx="3731617" cy="998729"/>
            </a:xfrm>
            <a:prstGeom prst="rect">
              <a:avLst/>
            </a:prstGeom>
          </p:spPr>
        </p:pic>
      </p:grpSp>
      <p:sp>
        <p:nvSpPr>
          <p:cNvPr id="4" name="Text Placeholder 3">
            <a:extLst>
              <a:ext uri="{FF2B5EF4-FFF2-40B4-BE49-F238E27FC236}">
                <a16:creationId xmlns:a16="http://schemas.microsoft.com/office/drawing/2014/main" id="{99B89A87-3D76-442D-BE08-1ADB7E37FC73}"/>
              </a:ext>
            </a:extLst>
          </p:cNvPr>
          <p:cNvSpPr>
            <a:spLocks noGrp="1"/>
          </p:cNvSpPr>
          <p:nvPr>
            <p:ph type="body" sz="quarter" idx="11"/>
          </p:nvPr>
        </p:nvSpPr>
        <p:spPr/>
        <p:txBody>
          <a:bodyPr/>
          <a:lstStyle/>
          <a:p>
            <a:r>
              <a:rPr lang="en-GB" dirty="0"/>
              <a:t>Appendix A – Summary of Papers</a:t>
            </a:r>
          </a:p>
        </p:txBody>
      </p:sp>
    </p:spTree>
    <p:extLst>
      <p:ext uri="{BB962C8B-B14F-4D97-AF65-F5344CB8AC3E}">
        <p14:creationId xmlns:p14="http://schemas.microsoft.com/office/powerpoint/2010/main" val="1798257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AB0-8EBA-4317-BB7E-98A452FBB85B}"/>
              </a:ext>
            </a:extLst>
          </p:cNvPr>
          <p:cNvSpPr>
            <a:spLocks noGrp="1"/>
          </p:cNvSpPr>
          <p:nvPr>
            <p:ph type="title"/>
          </p:nvPr>
        </p:nvSpPr>
        <p:spPr/>
        <p:txBody>
          <a:bodyPr>
            <a:noAutofit/>
          </a:bodyPr>
          <a:lstStyle/>
          <a:p>
            <a:r>
              <a:rPr lang="en-GB" sz="2400" dirty="0"/>
              <a:t>McGee, D. (2020) ‘On the normalisation of online sports gambling among young adult men in the UK: a public health perspective’, Public Health, 184, pp. 89–94.</a:t>
            </a:r>
          </a:p>
        </p:txBody>
      </p:sp>
      <p:sp>
        <p:nvSpPr>
          <p:cNvPr id="3" name="Content Placeholder 2">
            <a:extLst>
              <a:ext uri="{FF2B5EF4-FFF2-40B4-BE49-F238E27FC236}">
                <a16:creationId xmlns:a16="http://schemas.microsoft.com/office/drawing/2014/main" id="{8EE25ABC-8443-4B23-821E-584F61ACA0A0}"/>
              </a:ext>
            </a:extLst>
          </p:cNvPr>
          <p:cNvSpPr>
            <a:spLocks noGrp="1"/>
          </p:cNvSpPr>
          <p:nvPr>
            <p:ph idx="1"/>
          </p:nvPr>
        </p:nvSpPr>
        <p:spPr>
          <a:xfrm>
            <a:off x="586800" y="1807200"/>
            <a:ext cx="7584744" cy="4351338"/>
          </a:xfrm>
        </p:spPr>
        <p:txBody>
          <a:bodyPr>
            <a:normAutofit/>
          </a:bodyPr>
          <a:lstStyle/>
          <a:p>
            <a:r>
              <a:rPr lang="en-GB" sz="1400" dirty="0"/>
              <a:t>UK, 32 men (18yrs to 35); focus groups, gambling diary and semi-structed interviews. White British/Irish; 28/32 university educated. Excluded those having treatment for gambling addiction. Primarily sports gamblers.</a:t>
            </a:r>
          </a:p>
          <a:p>
            <a:r>
              <a:rPr lang="en-GB" sz="1400" dirty="0"/>
              <a:t>Gambling has become a normalised aspect of sports; wagering of money vital to enjoyment of sport. </a:t>
            </a:r>
          </a:p>
          <a:p>
            <a:r>
              <a:rPr lang="en-GB" sz="1400" dirty="0"/>
              <a:t>Perceived ‘facelessness’ of mobile sports gambling increased inclination to engage in sports betting.  Removes stigma of gambling in person. Online money “not real”</a:t>
            </a:r>
          </a:p>
          <a:p>
            <a:r>
              <a:rPr lang="en-GB" sz="1400" dirty="0"/>
              <a:t>‘Free bet’ incentives and in-play promotions are a key inducement.</a:t>
            </a:r>
          </a:p>
          <a:p>
            <a:r>
              <a:rPr lang="en-GB" sz="1400" dirty="0"/>
              <a:t>Online sports gambling as a gateway to gambling related harms, including financial precarity, indebtedness, mortgage defaults, family breakdown, loss of employment and mental health struggles.</a:t>
            </a:r>
          </a:p>
          <a:p>
            <a:r>
              <a:rPr lang="en-GB" sz="1400" dirty="0"/>
              <a:t>Social aspect – gambling engrained with cultural fabric and people’s social lives – it’s a talking point</a:t>
            </a:r>
          </a:p>
          <a:p>
            <a:r>
              <a:rPr lang="en-GB" sz="1400" dirty="0"/>
              <a:t>Changed how some people think about sport – does that make promotion of certain sports to our young residents potentially harmful?</a:t>
            </a:r>
          </a:p>
          <a:p>
            <a:r>
              <a:rPr lang="en-GB" sz="1400" dirty="0"/>
              <a:t>For lower income groups, gambling seen as a quick fix for financial problems; or a quick route to wealth</a:t>
            </a:r>
          </a:p>
          <a:p>
            <a:pPr marL="0" indent="0">
              <a:buNone/>
            </a:pPr>
            <a:endParaRPr lang="en-GB" sz="1400" dirty="0"/>
          </a:p>
        </p:txBody>
      </p:sp>
      <p:grpSp>
        <p:nvGrpSpPr>
          <p:cNvPr id="10" name="Group 9" descr="Extracted quotes from the research paper.">
            <a:extLst>
              <a:ext uri="{FF2B5EF4-FFF2-40B4-BE49-F238E27FC236}">
                <a16:creationId xmlns:a16="http://schemas.microsoft.com/office/drawing/2014/main" id="{A6A5E1B9-DC71-4DF3-9010-7AC40F965089}"/>
              </a:ext>
            </a:extLst>
          </p:cNvPr>
          <p:cNvGrpSpPr/>
          <p:nvPr/>
        </p:nvGrpSpPr>
        <p:grpSpPr>
          <a:xfrm>
            <a:off x="8430294" y="1676980"/>
            <a:ext cx="2944247" cy="4235899"/>
            <a:chOff x="8430294" y="1676980"/>
            <a:chExt cx="2944247" cy="4235899"/>
          </a:xfrm>
        </p:grpSpPr>
        <p:pic>
          <p:nvPicPr>
            <p:cNvPr id="5" name="Picture 4">
              <a:extLst>
                <a:ext uri="{FF2B5EF4-FFF2-40B4-BE49-F238E27FC236}">
                  <a16:creationId xmlns:a16="http://schemas.microsoft.com/office/drawing/2014/main" id="{FAA640D2-9E7F-4AD7-8E90-D2C3279D7F2E}"/>
                </a:ext>
              </a:extLst>
            </p:cNvPr>
            <p:cNvPicPr>
              <a:picLocks noChangeAspect="1"/>
            </p:cNvPicPr>
            <p:nvPr/>
          </p:nvPicPr>
          <p:blipFill>
            <a:blip r:embed="rId2"/>
            <a:stretch>
              <a:fillRect/>
            </a:stretch>
          </p:blipFill>
          <p:spPr>
            <a:xfrm>
              <a:off x="8441565" y="1676980"/>
              <a:ext cx="2855109" cy="882488"/>
            </a:xfrm>
            <a:prstGeom prst="rect">
              <a:avLst/>
            </a:prstGeom>
          </p:spPr>
        </p:pic>
        <p:pic>
          <p:nvPicPr>
            <p:cNvPr id="6" name="Picture 5">
              <a:extLst>
                <a:ext uri="{FF2B5EF4-FFF2-40B4-BE49-F238E27FC236}">
                  <a16:creationId xmlns:a16="http://schemas.microsoft.com/office/drawing/2014/main" id="{9E8598FB-8119-42A3-8E21-D843D00AB8FF}"/>
                </a:ext>
              </a:extLst>
            </p:cNvPr>
            <p:cNvPicPr>
              <a:picLocks noChangeAspect="1"/>
            </p:cNvPicPr>
            <p:nvPr/>
          </p:nvPicPr>
          <p:blipFill>
            <a:blip r:embed="rId3"/>
            <a:stretch>
              <a:fillRect/>
            </a:stretch>
          </p:blipFill>
          <p:spPr>
            <a:xfrm>
              <a:off x="8467521" y="2622806"/>
              <a:ext cx="2907020" cy="752711"/>
            </a:xfrm>
            <a:prstGeom prst="rect">
              <a:avLst/>
            </a:prstGeom>
          </p:spPr>
        </p:pic>
        <p:pic>
          <p:nvPicPr>
            <p:cNvPr id="7" name="Picture 6">
              <a:extLst>
                <a:ext uri="{FF2B5EF4-FFF2-40B4-BE49-F238E27FC236}">
                  <a16:creationId xmlns:a16="http://schemas.microsoft.com/office/drawing/2014/main" id="{8F892C7C-A34D-4E99-9E23-274BBF7385FC}"/>
                </a:ext>
              </a:extLst>
            </p:cNvPr>
            <p:cNvPicPr>
              <a:picLocks noChangeAspect="1"/>
            </p:cNvPicPr>
            <p:nvPr/>
          </p:nvPicPr>
          <p:blipFill>
            <a:blip r:embed="rId4"/>
            <a:stretch>
              <a:fillRect/>
            </a:stretch>
          </p:blipFill>
          <p:spPr>
            <a:xfrm>
              <a:off x="8430294" y="3445665"/>
              <a:ext cx="2932976" cy="1003614"/>
            </a:xfrm>
            <a:prstGeom prst="rect">
              <a:avLst/>
            </a:prstGeom>
          </p:spPr>
        </p:pic>
        <p:pic>
          <p:nvPicPr>
            <p:cNvPr id="8" name="Picture 7">
              <a:extLst>
                <a:ext uri="{FF2B5EF4-FFF2-40B4-BE49-F238E27FC236}">
                  <a16:creationId xmlns:a16="http://schemas.microsoft.com/office/drawing/2014/main" id="{3BFB2C7E-81B1-4B49-A309-D8CFF6A440BB}"/>
                </a:ext>
              </a:extLst>
            </p:cNvPr>
            <p:cNvPicPr>
              <a:picLocks noChangeAspect="1"/>
            </p:cNvPicPr>
            <p:nvPr/>
          </p:nvPicPr>
          <p:blipFill>
            <a:blip r:embed="rId5"/>
            <a:stretch>
              <a:fillRect/>
            </a:stretch>
          </p:blipFill>
          <p:spPr>
            <a:xfrm>
              <a:off x="8430294" y="4468021"/>
              <a:ext cx="2915672" cy="778666"/>
            </a:xfrm>
            <a:prstGeom prst="rect">
              <a:avLst/>
            </a:prstGeom>
          </p:spPr>
        </p:pic>
        <p:pic>
          <p:nvPicPr>
            <p:cNvPr id="9" name="Picture 8">
              <a:extLst>
                <a:ext uri="{FF2B5EF4-FFF2-40B4-BE49-F238E27FC236}">
                  <a16:creationId xmlns:a16="http://schemas.microsoft.com/office/drawing/2014/main" id="{5C79EAB0-60B1-4147-A6D2-7552852F7F63}"/>
                </a:ext>
              </a:extLst>
            </p:cNvPr>
            <p:cNvPicPr>
              <a:picLocks noChangeAspect="1"/>
            </p:cNvPicPr>
            <p:nvPr/>
          </p:nvPicPr>
          <p:blipFill>
            <a:blip r:embed="rId6"/>
            <a:stretch>
              <a:fillRect/>
            </a:stretch>
          </p:blipFill>
          <p:spPr>
            <a:xfrm>
              <a:off x="8482205" y="5246687"/>
              <a:ext cx="2811850" cy="666192"/>
            </a:xfrm>
            <a:prstGeom prst="rect">
              <a:avLst/>
            </a:prstGeom>
          </p:spPr>
        </p:pic>
      </p:grpSp>
      <p:sp>
        <p:nvSpPr>
          <p:cNvPr id="4" name="Text Placeholder 3">
            <a:extLst>
              <a:ext uri="{FF2B5EF4-FFF2-40B4-BE49-F238E27FC236}">
                <a16:creationId xmlns:a16="http://schemas.microsoft.com/office/drawing/2014/main" id="{99B89A87-3D76-442D-BE08-1ADB7E37FC73}"/>
              </a:ext>
            </a:extLst>
          </p:cNvPr>
          <p:cNvSpPr>
            <a:spLocks noGrp="1"/>
          </p:cNvSpPr>
          <p:nvPr>
            <p:ph type="body" sz="quarter" idx="11"/>
          </p:nvPr>
        </p:nvSpPr>
        <p:spPr/>
        <p:txBody>
          <a:bodyPr/>
          <a:lstStyle/>
          <a:p>
            <a:r>
              <a:rPr lang="en-GB" dirty="0"/>
              <a:t>Appendix A – Summary of Papers</a:t>
            </a:r>
          </a:p>
        </p:txBody>
      </p:sp>
    </p:spTree>
    <p:extLst>
      <p:ext uri="{BB962C8B-B14F-4D97-AF65-F5344CB8AC3E}">
        <p14:creationId xmlns:p14="http://schemas.microsoft.com/office/powerpoint/2010/main" val="1508176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AB0-8EBA-4317-BB7E-98A452FBB85B}"/>
              </a:ext>
            </a:extLst>
          </p:cNvPr>
          <p:cNvSpPr>
            <a:spLocks noGrp="1"/>
          </p:cNvSpPr>
          <p:nvPr>
            <p:ph type="title"/>
          </p:nvPr>
        </p:nvSpPr>
        <p:spPr/>
        <p:txBody>
          <a:bodyPr>
            <a:noAutofit/>
          </a:bodyPr>
          <a:lstStyle/>
          <a:p>
            <a:r>
              <a:rPr lang="en-GB" sz="2400" dirty="0"/>
              <a:t>Citizens Advice (2018) Out of Luck - An exploration of the causes and impacts of problem gambling. Available </a:t>
            </a:r>
            <a:r>
              <a:rPr lang="en-GB" sz="2400" dirty="0">
                <a:hlinkClick r:id="rId2"/>
              </a:rPr>
              <a:t>online</a:t>
            </a:r>
            <a:r>
              <a:rPr lang="en-GB" sz="2400" dirty="0"/>
              <a:t>. </a:t>
            </a:r>
          </a:p>
        </p:txBody>
      </p:sp>
      <p:sp>
        <p:nvSpPr>
          <p:cNvPr id="3" name="Content Placeholder 2">
            <a:extLst>
              <a:ext uri="{FF2B5EF4-FFF2-40B4-BE49-F238E27FC236}">
                <a16:creationId xmlns:a16="http://schemas.microsoft.com/office/drawing/2014/main" id="{8EE25ABC-8443-4B23-821E-584F61ACA0A0}"/>
              </a:ext>
            </a:extLst>
          </p:cNvPr>
          <p:cNvSpPr>
            <a:spLocks noGrp="1"/>
          </p:cNvSpPr>
          <p:nvPr>
            <p:ph idx="1"/>
          </p:nvPr>
        </p:nvSpPr>
        <p:spPr/>
        <p:txBody>
          <a:bodyPr>
            <a:normAutofit/>
          </a:bodyPr>
          <a:lstStyle/>
          <a:p>
            <a:r>
              <a:rPr lang="en-GB" sz="1400" dirty="0"/>
              <a:t>Surveyed 1,537 people affected by their own gambling (849), or someone else’s (688); interviewed 35 people (25 of whom were gamblers) about their experience. No sub-group analysis of survey available. </a:t>
            </a:r>
          </a:p>
          <a:p>
            <a:r>
              <a:rPr lang="en-GB" sz="1400" dirty="0"/>
              <a:t>6-10 people impacted for each problem gambler. Good spread of interviews across UK. 54% male; mix of ethnicity and income profiles.</a:t>
            </a:r>
          </a:p>
          <a:p>
            <a:r>
              <a:rPr lang="en-GB" sz="1400" dirty="0"/>
              <a:t>Financial difficulties common – 1/3 of families with children couldn’t afford food, rent, bills Strong links to mental health issues resulting from gambling.</a:t>
            </a:r>
          </a:p>
          <a:p>
            <a:r>
              <a:rPr lang="en-GB" sz="1400" dirty="0"/>
              <a:t>3 out of 5 experience relationship problems. Support and tools available not always suitable or accessible (both physically and given where someone is in their journey). Challenge with people not admitting they have a problem.</a:t>
            </a:r>
          </a:p>
          <a:p>
            <a:r>
              <a:rPr lang="en-GB" sz="1400" dirty="0"/>
              <a:t>Recommendation included working with banks and creditors to raise awareness and use data to identify vulnerable people </a:t>
            </a:r>
          </a:p>
          <a:p>
            <a:r>
              <a:rPr lang="en-GB" sz="1400" dirty="0"/>
              <a:t>Links to suicide and suicide ideation </a:t>
            </a:r>
          </a:p>
          <a:p>
            <a:r>
              <a:rPr lang="en-GB" sz="1400" dirty="0"/>
              <a:t>Timing and geographical challenges with accessing face to face support</a:t>
            </a:r>
          </a:p>
        </p:txBody>
      </p:sp>
      <p:grpSp>
        <p:nvGrpSpPr>
          <p:cNvPr id="13" name="Group 12" descr="Extracted quotes from the research paper.">
            <a:extLst>
              <a:ext uri="{FF2B5EF4-FFF2-40B4-BE49-F238E27FC236}">
                <a16:creationId xmlns:a16="http://schemas.microsoft.com/office/drawing/2014/main" id="{C73547BA-8BD4-4CBF-BB14-9BDC02874328}"/>
              </a:ext>
            </a:extLst>
          </p:cNvPr>
          <p:cNvGrpSpPr/>
          <p:nvPr/>
        </p:nvGrpSpPr>
        <p:grpSpPr>
          <a:xfrm>
            <a:off x="446512" y="4656205"/>
            <a:ext cx="11464708" cy="1396151"/>
            <a:chOff x="446512" y="4656205"/>
            <a:chExt cx="11464708" cy="1396151"/>
          </a:xfrm>
        </p:grpSpPr>
        <p:pic>
          <p:nvPicPr>
            <p:cNvPr id="5" name="Picture 4">
              <a:extLst>
                <a:ext uri="{FF2B5EF4-FFF2-40B4-BE49-F238E27FC236}">
                  <a16:creationId xmlns:a16="http://schemas.microsoft.com/office/drawing/2014/main" id="{4E5B6E72-26C0-4E6F-8B88-46A8CCCDB965}"/>
                </a:ext>
              </a:extLst>
            </p:cNvPr>
            <p:cNvPicPr>
              <a:picLocks noChangeAspect="1"/>
            </p:cNvPicPr>
            <p:nvPr/>
          </p:nvPicPr>
          <p:blipFill>
            <a:blip r:embed="rId3">
              <a:grayscl/>
            </a:blip>
            <a:stretch>
              <a:fillRect/>
            </a:stretch>
          </p:blipFill>
          <p:spPr>
            <a:xfrm>
              <a:off x="529649" y="5295732"/>
              <a:ext cx="4254900" cy="756624"/>
            </a:xfrm>
            <a:prstGeom prst="rect">
              <a:avLst/>
            </a:prstGeom>
          </p:spPr>
        </p:pic>
        <p:pic>
          <p:nvPicPr>
            <p:cNvPr id="7" name="Picture 6">
              <a:extLst>
                <a:ext uri="{FF2B5EF4-FFF2-40B4-BE49-F238E27FC236}">
                  <a16:creationId xmlns:a16="http://schemas.microsoft.com/office/drawing/2014/main" id="{4D794475-673A-4CA8-A502-420BB4DB0AAD}"/>
                </a:ext>
              </a:extLst>
            </p:cNvPr>
            <p:cNvPicPr>
              <a:picLocks noChangeAspect="1"/>
            </p:cNvPicPr>
            <p:nvPr/>
          </p:nvPicPr>
          <p:blipFill>
            <a:blip r:embed="rId4">
              <a:grayscl/>
            </a:blip>
            <a:stretch>
              <a:fillRect/>
            </a:stretch>
          </p:blipFill>
          <p:spPr>
            <a:xfrm>
              <a:off x="8092492" y="5269295"/>
              <a:ext cx="3818728" cy="721019"/>
            </a:xfrm>
            <a:prstGeom prst="rect">
              <a:avLst/>
            </a:prstGeom>
          </p:spPr>
        </p:pic>
        <p:pic>
          <p:nvPicPr>
            <p:cNvPr id="8" name="Picture 7">
              <a:extLst>
                <a:ext uri="{FF2B5EF4-FFF2-40B4-BE49-F238E27FC236}">
                  <a16:creationId xmlns:a16="http://schemas.microsoft.com/office/drawing/2014/main" id="{02DCD2C3-7829-489B-921B-78F8827128F1}"/>
                </a:ext>
              </a:extLst>
            </p:cNvPr>
            <p:cNvPicPr>
              <a:picLocks noChangeAspect="1"/>
            </p:cNvPicPr>
            <p:nvPr/>
          </p:nvPicPr>
          <p:blipFill>
            <a:blip r:embed="rId5">
              <a:grayscl/>
            </a:blip>
            <a:stretch>
              <a:fillRect/>
            </a:stretch>
          </p:blipFill>
          <p:spPr>
            <a:xfrm>
              <a:off x="8015388" y="4714706"/>
              <a:ext cx="3854334" cy="551891"/>
            </a:xfrm>
            <a:prstGeom prst="rect">
              <a:avLst/>
            </a:prstGeom>
          </p:spPr>
        </p:pic>
        <p:pic>
          <p:nvPicPr>
            <p:cNvPr id="9" name="Picture 8">
              <a:extLst>
                <a:ext uri="{FF2B5EF4-FFF2-40B4-BE49-F238E27FC236}">
                  <a16:creationId xmlns:a16="http://schemas.microsoft.com/office/drawing/2014/main" id="{E7F35517-F069-4AF1-94CF-FA16122DEEBB}"/>
                </a:ext>
              </a:extLst>
            </p:cNvPr>
            <p:cNvPicPr>
              <a:picLocks noChangeAspect="1"/>
            </p:cNvPicPr>
            <p:nvPr/>
          </p:nvPicPr>
          <p:blipFill>
            <a:blip r:embed="rId6">
              <a:grayscl/>
            </a:blip>
            <a:stretch>
              <a:fillRect/>
            </a:stretch>
          </p:blipFill>
          <p:spPr>
            <a:xfrm>
              <a:off x="4518554" y="4656205"/>
              <a:ext cx="3573938" cy="655891"/>
            </a:xfrm>
            <a:prstGeom prst="rect">
              <a:avLst/>
            </a:prstGeom>
          </p:spPr>
        </p:pic>
        <p:pic>
          <p:nvPicPr>
            <p:cNvPr id="10" name="Picture 9">
              <a:extLst>
                <a:ext uri="{FF2B5EF4-FFF2-40B4-BE49-F238E27FC236}">
                  <a16:creationId xmlns:a16="http://schemas.microsoft.com/office/drawing/2014/main" id="{5C7FA9C1-390A-4C87-B2A2-D1759EA8FC37}"/>
                </a:ext>
              </a:extLst>
            </p:cNvPr>
            <p:cNvPicPr>
              <a:picLocks noChangeAspect="1"/>
            </p:cNvPicPr>
            <p:nvPr/>
          </p:nvPicPr>
          <p:blipFill>
            <a:blip r:embed="rId7">
              <a:grayscl/>
            </a:blip>
            <a:stretch>
              <a:fillRect/>
            </a:stretch>
          </p:blipFill>
          <p:spPr>
            <a:xfrm>
              <a:off x="4518554" y="5232468"/>
              <a:ext cx="3542783" cy="569694"/>
            </a:xfrm>
            <a:prstGeom prst="rect">
              <a:avLst/>
            </a:prstGeom>
          </p:spPr>
        </p:pic>
        <p:pic>
          <p:nvPicPr>
            <p:cNvPr id="12" name="Picture 11">
              <a:extLst>
                <a:ext uri="{FF2B5EF4-FFF2-40B4-BE49-F238E27FC236}">
                  <a16:creationId xmlns:a16="http://schemas.microsoft.com/office/drawing/2014/main" id="{68EDD9B4-ED7D-4ECF-A9D1-2258150C2BAC}"/>
                </a:ext>
              </a:extLst>
            </p:cNvPr>
            <p:cNvPicPr>
              <a:picLocks noChangeAspect="1"/>
            </p:cNvPicPr>
            <p:nvPr/>
          </p:nvPicPr>
          <p:blipFill>
            <a:blip r:embed="rId8">
              <a:grayscl/>
            </a:blip>
            <a:stretch>
              <a:fillRect/>
            </a:stretch>
          </p:blipFill>
          <p:spPr>
            <a:xfrm>
              <a:off x="446512" y="4714706"/>
              <a:ext cx="3640699" cy="542989"/>
            </a:xfrm>
            <a:prstGeom prst="rect">
              <a:avLst/>
            </a:prstGeom>
          </p:spPr>
        </p:pic>
      </p:grpSp>
      <p:sp>
        <p:nvSpPr>
          <p:cNvPr id="4" name="Text Placeholder 3">
            <a:extLst>
              <a:ext uri="{FF2B5EF4-FFF2-40B4-BE49-F238E27FC236}">
                <a16:creationId xmlns:a16="http://schemas.microsoft.com/office/drawing/2014/main" id="{99B89A87-3D76-442D-BE08-1ADB7E37FC73}"/>
              </a:ext>
            </a:extLst>
          </p:cNvPr>
          <p:cNvSpPr>
            <a:spLocks noGrp="1"/>
          </p:cNvSpPr>
          <p:nvPr>
            <p:ph type="body" sz="quarter" idx="11"/>
          </p:nvPr>
        </p:nvSpPr>
        <p:spPr/>
        <p:txBody>
          <a:bodyPr/>
          <a:lstStyle/>
          <a:p>
            <a:r>
              <a:rPr lang="en-GB" dirty="0"/>
              <a:t>Appendix A – Summary of Papers</a:t>
            </a:r>
          </a:p>
        </p:txBody>
      </p:sp>
    </p:spTree>
    <p:extLst>
      <p:ext uri="{BB962C8B-B14F-4D97-AF65-F5344CB8AC3E}">
        <p14:creationId xmlns:p14="http://schemas.microsoft.com/office/powerpoint/2010/main" val="371849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5032-2330-4827-BC2C-B84DE26A6765}"/>
              </a:ext>
            </a:extLst>
          </p:cNvPr>
          <p:cNvSpPr>
            <a:spLocks noGrp="1"/>
          </p:cNvSpPr>
          <p:nvPr>
            <p:ph type="title"/>
          </p:nvPr>
        </p:nvSpPr>
        <p:spPr/>
        <p:txBody>
          <a:bodyPr/>
          <a:lstStyle/>
          <a:p>
            <a:r>
              <a:rPr lang="en-GB" dirty="0"/>
              <a:t>Part 1</a:t>
            </a:r>
          </a:p>
        </p:txBody>
      </p:sp>
      <p:sp>
        <p:nvSpPr>
          <p:cNvPr id="3" name="Text Placeholder 2">
            <a:extLst>
              <a:ext uri="{FF2B5EF4-FFF2-40B4-BE49-F238E27FC236}">
                <a16:creationId xmlns:a16="http://schemas.microsoft.com/office/drawing/2014/main" id="{74B54AFD-30CB-4DEC-AC38-16F7C075CDFC}"/>
              </a:ext>
            </a:extLst>
          </p:cNvPr>
          <p:cNvSpPr>
            <a:spLocks noGrp="1"/>
          </p:cNvSpPr>
          <p:nvPr>
            <p:ph type="body" sz="quarter" idx="11"/>
          </p:nvPr>
        </p:nvSpPr>
        <p:spPr/>
        <p:txBody>
          <a:bodyPr/>
          <a:lstStyle/>
          <a:p>
            <a:r>
              <a:rPr lang="en-GB" dirty="0"/>
              <a:t>Qualitative research and gambling harms in Greater Manchester – July 2021</a:t>
            </a:r>
          </a:p>
        </p:txBody>
      </p:sp>
      <p:sp>
        <p:nvSpPr>
          <p:cNvPr id="4" name="Text Placeholder 3">
            <a:extLst>
              <a:ext uri="{FF2B5EF4-FFF2-40B4-BE49-F238E27FC236}">
                <a16:creationId xmlns:a16="http://schemas.microsoft.com/office/drawing/2014/main" id="{E23C0437-43A9-4284-BC69-DD7CC8AF53D5}"/>
              </a:ext>
            </a:extLst>
          </p:cNvPr>
          <p:cNvSpPr>
            <a:spLocks noGrp="1"/>
          </p:cNvSpPr>
          <p:nvPr>
            <p:ph type="body" sz="quarter" idx="12"/>
          </p:nvPr>
        </p:nvSpPr>
        <p:spPr/>
        <p:txBody>
          <a:bodyPr/>
          <a:lstStyle/>
          <a:p>
            <a:r>
              <a:rPr lang="en-GB" dirty="0"/>
              <a:t>Methodology</a:t>
            </a:r>
          </a:p>
        </p:txBody>
      </p:sp>
    </p:spTree>
    <p:extLst>
      <p:ext uri="{BB962C8B-B14F-4D97-AF65-F5344CB8AC3E}">
        <p14:creationId xmlns:p14="http://schemas.microsoft.com/office/powerpoint/2010/main" val="129946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F9E5-7682-4747-AEB5-D491BF938BB1}"/>
              </a:ext>
            </a:extLst>
          </p:cNvPr>
          <p:cNvSpPr>
            <a:spLocks noGrp="1"/>
          </p:cNvSpPr>
          <p:nvPr>
            <p:ph type="title"/>
          </p:nvPr>
        </p:nvSpPr>
        <p:spPr/>
        <p:txBody>
          <a:bodyPr>
            <a:noAutofit/>
          </a:bodyPr>
          <a:lstStyle/>
          <a:p>
            <a:r>
              <a:rPr lang="en-GB" sz="2400" dirty="0"/>
              <a:t>Kenyon (2017) Problem Gambling in Leeds: Report to Leeds City Council. Leeds Beckett. Available </a:t>
            </a:r>
            <a:r>
              <a:rPr lang="en-GB" sz="2400" dirty="0">
                <a:hlinkClick r:id="rId2"/>
              </a:rPr>
              <a:t>online</a:t>
            </a:r>
            <a:r>
              <a:rPr lang="en-GB" sz="2400" dirty="0"/>
              <a:t>. </a:t>
            </a:r>
          </a:p>
        </p:txBody>
      </p:sp>
      <p:sp>
        <p:nvSpPr>
          <p:cNvPr id="3" name="Content Placeholder 2">
            <a:extLst>
              <a:ext uri="{FF2B5EF4-FFF2-40B4-BE49-F238E27FC236}">
                <a16:creationId xmlns:a16="http://schemas.microsoft.com/office/drawing/2014/main" id="{FC2D01F8-8428-4A8B-8FB7-C7E63B6C8CA1}"/>
              </a:ext>
            </a:extLst>
          </p:cNvPr>
          <p:cNvSpPr>
            <a:spLocks noGrp="1"/>
          </p:cNvSpPr>
          <p:nvPr>
            <p:ph idx="1"/>
          </p:nvPr>
        </p:nvSpPr>
        <p:spPr>
          <a:xfrm>
            <a:off x="586799" y="1807200"/>
            <a:ext cx="5509201" cy="4351338"/>
          </a:xfrm>
        </p:spPr>
        <p:txBody>
          <a:bodyPr>
            <a:normAutofit/>
          </a:bodyPr>
          <a:lstStyle/>
          <a:p>
            <a:pPr marL="0" indent="0">
              <a:buNone/>
            </a:pPr>
            <a:r>
              <a:rPr lang="en-GB" sz="1400" dirty="0"/>
              <a:t>15 people interviewed one to one. Mix of ages, even gender split, 4 out of 15 in treatment, 6 out of 15 were high harm leisure gamblers not in treatment. Predominantly white. Recruited via gambling establishments and stakeholders linked to gambling support.</a:t>
            </a:r>
          </a:p>
          <a:p>
            <a:pPr marL="0" indent="0">
              <a:buNone/>
            </a:pPr>
            <a:r>
              <a:rPr lang="en-GB" sz="1400" dirty="0"/>
              <a:t>Most responded had been exposed all or most of their life to gambling; 7 started gambling with their own money under the age of 18. </a:t>
            </a:r>
          </a:p>
          <a:p>
            <a:pPr marL="0" indent="0">
              <a:buNone/>
            </a:pPr>
            <a:r>
              <a:rPr lang="en-GB" sz="1400" dirty="0"/>
              <a:t>Socialising seen as one of the reasons for gambling by participants, as well as winning and to add interest to sport events. Boredom also cited as a reason by some.</a:t>
            </a:r>
          </a:p>
          <a:p>
            <a:pPr marL="0" indent="0">
              <a:buNone/>
            </a:pPr>
            <a:r>
              <a:rPr lang="en-GB" sz="1400" dirty="0"/>
              <a:t>Impacts: financial harm exasperated by chasing losses. Loan sharks were used by some. Unable to afford to eat was cited as a consequence for some.  </a:t>
            </a:r>
            <a:br>
              <a:rPr lang="en-GB" sz="1400" dirty="0"/>
            </a:br>
            <a:r>
              <a:rPr lang="en-GB" sz="1400" dirty="0"/>
              <a:t>Loss of friendship / support networks</a:t>
            </a:r>
            <a:br>
              <a:rPr lang="en-GB" sz="1400" dirty="0"/>
            </a:br>
            <a:r>
              <a:rPr lang="en-GB" sz="1400" dirty="0"/>
              <a:t>Shame referenced as an underlying emotion from gambling too much </a:t>
            </a:r>
          </a:p>
          <a:p>
            <a:pPr marL="0" indent="0">
              <a:buNone/>
            </a:pPr>
            <a:r>
              <a:rPr lang="en-GB" sz="1400" dirty="0"/>
              <a:t>Scratch cards raised as an issue by many stakeholders – these probably go under the radar more, but could contribute where people are on low incomes. </a:t>
            </a:r>
          </a:p>
          <a:p>
            <a:pPr marL="0" indent="0">
              <a:buNone/>
            </a:pPr>
            <a:endParaRPr lang="en-GB" sz="1400" dirty="0"/>
          </a:p>
        </p:txBody>
      </p:sp>
      <p:grpSp>
        <p:nvGrpSpPr>
          <p:cNvPr id="10" name="Group 9" descr="Extracted quotes from the research paper.">
            <a:extLst>
              <a:ext uri="{FF2B5EF4-FFF2-40B4-BE49-F238E27FC236}">
                <a16:creationId xmlns:a16="http://schemas.microsoft.com/office/drawing/2014/main" id="{C0D5AD12-AF57-4552-8CD4-EB181FE90996}"/>
              </a:ext>
            </a:extLst>
          </p:cNvPr>
          <p:cNvGrpSpPr/>
          <p:nvPr/>
        </p:nvGrpSpPr>
        <p:grpSpPr>
          <a:xfrm>
            <a:off x="6515206" y="1696068"/>
            <a:ext cx="5445461" cy="4386684"/>
            <a:chOff x="6515206" y="1696068"/>
            <a:chExt cx="5445461" cy="4386684"/>
          </a:xfrm>
        </p:grpSpPr>
        <p:pic>
          <p:nvPicPr>
            <p:cNvPr id="5" name="Picture 4">
              <a:extLst>
                <a:ext uri="{FF2B5EF4-FFF2-40B4-BE49-F238E27FC236}">
                  <a16:creationId xmlns:a16="http://schemas.microsoft.com/office/drawing/2014/main" id="{7A6D78A9-842D-469B-A6C5-18AB6B111C91}"/>
                </a:ext>
              </a:extLst>
            </p:cNvPr>
            <p:cNvPicPr>
              <a:picLocks noChangeAspect="1"/>
            </p:cNvPicPr>
            <p:nvPr/>
          </p:nvPicPr>
          <p:blipFill>
            <a:blip r:embed="rId3"/>
            <a:stretch>
              <a:fillRect/>
            </a:stretch>
          </p:blipFill>
          <p:spPr>
            <a:xfrm>
              <a:off x="6585276" y="2849089"/>
              <a:ext cx="5314557" cy="925030"/>
            </a:xfrm>
            <a:prstGeom prst="rect">
              <a:avLst/>
            </a:prstGeom>
          </p:spPr>
        </p:pic>
        <p:pic>
          <p:nvPicPr>
            <p:cNvPr id="6" name="Picture 5">
              <a:extLst>
                <a:ext uri="{FF2B5EF4-FFF2-40B4-BE49-F238E27FC236}">
                  <a16:creationId xmlns:a16="http://schemas.microsoft.com/office/drawing/2014/main" id="{C7E8D299-8B24-4A84-81BC-B40F406A414C}"/>
                </a:ext>
              </a:extLst>
            </p:cNvPr>
            <p:cNvPicPr>
              <a:picLocks noChangeAspect="1"/>
            </p:cNvPicPr>
            <p:nvPr/>
          </p:nvPicPr>
          <p:blipFill>
            <a:blip r:embed="rId4"/>
            <a:stretch>
              <a:fillRect/>
            </a:stretch>
          </p:blipFill>
          <p:spPr>
            <a:xfrm>
              <a:off x="6585021" y="1696068"/>
              <a:ext cx="5305833" cy="1099565"/>
            </a:xfrm>
            <a:prstGeom prst="rect">
              <a:avLst/>
            </a:prstGeom>
          </p:spPr>
        </p:pic>
        <p:pic>
          <p:nvPicPr>
            <p:cNvPr id="7" name="Picture 6">
              <a:extLst>
                <a:ext uri="{FF2B5EF4-FFF2-40B4-BE49-F238E27FC236}">
                  <a16:creationId xmlns:a16="http://schemas.microsoft.com/office/drawing/2014/main" id="{AAC50966-4E86-4828-80BA-E4A871409C91}"/>
                </a:ext>
              </a:extLst>
            </p:cNvPr>
            <p:cNvPicPr>
              <a:picLocks noChangeAspect="1"/>
            </p:cNvPicPr>
            <p:nvPr/>
          </p:nvPicPr>
          <p:blipFill>
            <a:blip r:embed="rId5"/>
            <a:stretch>
              <a:fillRect/>
            </a:stretch>
          </p:blipFill>
          <p:spPr>
            <a:xfrm>
              <a:off x="6515206" y="3788688"/>
              <a:ext cx="5445461" cy="916304"/>
            </a:xfrm>
            <a:prstGeom prst="rect">
              <a:avLst/>
            </a:prstGeom>
          </p:spPr>
        </p:pic>
        <p:pic>
          <p:nvPicPr>
            <p:cNvPr id="9" name="Picture 8">
              <a:extLst>
                <a:ext uri="{FF2B5EF4-FFF2-40B4-BE49-F238E27FC236}">
                  <a16:creationId xmlns:a16="http://schemas.microsoft.com/office/drawing/2014/main" id="{BF719FDF-2F77-4AE9-9DBC-93108EBD5AF4}"/>
                </a:ext>
              </a:extLst>
            </p:cNvPr>
            <p:cNvPicPr>
              <a:picLocks noChangeAspect="1"/>
            </p:cNvPicPr>
            <p:nvPr/>
          </p:nvPicPr>
          <p:blipFill rotWithShape="1">
            <a:blip r:embed="rId6"/>
            <a:srcRect r="1008"/>
            <a:stretch/>
          </p:blipFill>
          <p:spPr>
            <a:xfrm>
              <a:off x="6698964" y="4782474"/>
              <a:ext cx="4051585" cy="1300278"/>
            </a:xfrm>
            <a:prstGeom prst="rect">
              <a:avLst/>
            </a:prstGeom>
          </p:spPr>
        </p:pic>
      </p:grpSp>
      <p:sp>
        <p:nvSpPr>
          <p:cNvPr id="4" name="Text Placeholder 3">
            <a:extLst>
              <a:ext uri="{FF2B5EF4-FFF2-40B4-BE49-F238E27FC236}">
                <a16:creationId xmlns:a16="http://schemas.microsoft.com/office/drawing/2014/main" id="{86A29075-4074-41B4-8720-C51550731B98}"/>
              </a:ext>
            </a:extLst>
          </p:cNvPr>
          <p:cNvSpPr>
            <a:spLocks noGrp="1"/>
          </p:cNvSpPr>
          <p:nvPr>
            <p:ph type="body" sz="quarter" idx="11"/>
          </p:nvPr>
        </p:nvSpPr>
        <p:spPr/>
        <p:txBody>
          <a:bodyPr/>
          <a:lstStyle/>
          <a:p>
            <a:r>
              <a:rPr lang="en-GB" dirty="0"/>
              <a:t>Appendix A – Summary of Papers</a:t>
            </a:r>
          </a:p>
        </p:txBody>
      </p:sp>
    </p:spTree>
    <p:extLst>
      <p:ext uri="{BB962C8B-B14F-4D97-AF65-F5344CB8AC3E}">
        <p14:creationId xmlns:p14="http://schemas.microsoft.com/office/powerpoint/2010/main" val="1932968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F9E5-7682-4747-AEB5-D491BF938BB1}"/>
              </a:ext>
            </a:extLst>
          </p:cNvPr>
          <p:cNvSpPr>
            <a:spLocks noGrp="1"/>
          </p:cNvSpPr>
          <p:nvPr>
            <p:ph type="title"/>
          </p:nvPr>
        </p:nvSpPr>
        <p:spPr/>
        <p:txBody>
          <a:bodyPr>
            <a:noAutofit/>
          </a:bodyPr>
          <a:lstStyle/>
          <a:p>
            <a:r>
              <a:rPr lang="en-GB" sz="2400" dirty="0"/>
              <a:t>Royal Society of Public Health (2020) Skins in the Game. Available </a:t>
            </a:r>
            <a:r>
              <a:rPr lang="en-GB" sz="2400" dirty="0">
                <a:hlinkClick r:id="rId2"/>
              </a:rPr>
              <a:t>online</a:t>
            </a:r>
            <a:endParaRPr lang="en-GB" sz="2400" dirty="0"/>
          </a:p>
        </p:txBody>
      </p:sp>
      <p:sp>
        <p:nvSpPr>
          <p:cNvPr id="3" name="Content Placeholder 2">
            <a:extLst>
              <a:ext uri="{FF2B5EF4-FFF2-40B4-BE49-F238E27FC236}">
                <a16:creationId xmlns:a16="http://schemas.microsoft.com/office/drawing/2014/main" id="{FC2D01F8-8428-4A8B-8FB7-C7E63B6C8CA1}"/>
              </a:ext>
            </a:extLst>
          </p:cNvPr>
          <p:cNvSpPr>
            <a:spLocks noGrp="1"/>
          </p:cNvSpPr>
          <p:nvPr>
            <p:ph idx="1"/>
          </p:nvPr>
        </p:nvSpPr>
        <p:spPr>
          <a:xfrm>
            <a:off x="586800" y="1807200"/>
            <a:ext cx="6481658" cy="4351338"/>
          </a:xfrm>
        </p:spPr>
        <p:txBody>
          <a:bodyPr>
            <a:normAutofit/>
          </a:bodyPr>
          <a:lstStyle/>
          <a:p>
            <a:r>
              <a:rPr lang="en-GB" sz="1400" dirty="0"/>
              <a:t>Focus groups with 79 people in UK between age11-24. Mostly male on the corresponding survey; unclear for the focus groups. No recruitment information. </a:t>
            </a:r>
          </a:p>
          <a:p>
            <a:r>
              <a:rPr lang="en-GB" sz="1400" dirty="0"/>
              <a:t>Groups discussed normalisation and that they weren’t even aware of taking part in something harmful. </a:t>
            </a:r>
          </a:p>
          <a:p>
            <a:r>
              <a:rPr lang="en-GB" sz="1400" dirty="0"/>
              <a:t>Discussed links between gaming and gambling </a:t>
            </a:r>
          </a:p>
          <a:p>
            <a:r>
              <a:rPr lang="en-GB" sz="1400" dirty="0"/>
              <a:t>Seen more as a male issue for young people, particularly the links to gaming. </a:t>
            </a:r>
          </a:p>
          <a:p>
            <a:r>
              <a:rPr lang="en-GB" sz="1400" dirty="0"/>
              <a:t>Support for interventions in primary school to challenge the normalisation</a:t>
            </a:r>
          </a:p>
          <a:p>
            <a:r>
              <a:rPr lang="en-GB" sz="1400" dirty="0"/>
              <a:t>Escapism / transforming their lives the reason to get involved in gambling; also a distraction from </a:t>
            </a:r>
            <a:r>
              <a:rPr lang="en-GB" sz="1400" dirty="0" err="1"/>
              <a:t>toher</a:t>
            </a:r>
            <a:r>
              <a:rPr lang="en-GB" sz="1400" dirty="0"/>
              <a:t> issues in their lives.</a:t>
            </a:r>
          </a:p>
          <a:p>
            <a:r>
              <a:rPr lang="en-GB" sz="1400" dirty="0"/>
              <a:t>Across all three focus groups with 17-24 year  olds, young people commented that they felt that  modern games were designed in a way that made enjoying or completing them difficult without buying loot boxes</a:t>
            </a:r>
          </a:p>
          <a:p>
            <a:r>
              <a:rPr lang="en-GB" sz="1400" dirty="0"/>
              <a:t>There was often a sense of concern towards younger players of games, who they felt could be less well-equipped to manage the risks associated with loot boxes. This was attributed to them having less experience of participation in gambling and therefore fewer protective strategies to avoid harm.</a:t>
            </a:r>
          </a:p>
          <a:p>
            <a:pPr marL="0" indent="0">
              <a:buNone/>
            </a:pPr>
            <a:endParaRPr lang="en-GB" sz="1400" dirty="0"/>
          </a:p>
        </p:txBody>
      </p:sp>
      <p:grpSp>
        <p:nvGrpSpPr>
          <p:cNvPr id="10" name="Group 9" descr="Extracted quotes from the research paper.">
            <a:extLst>
              <a:ext uri="{FF2B5EF4-FFF2-40B4-BE49-F238E27FC236}">
                <a16:creationId xmlns:a16="http://schemas.microsoft.com/office/drawing/2014/main" id="{32AE86BD-6EAA-464F-8729-7DD060275E57}"/>
              </a:ext>
            </a:extLst>
          </p:cNvPr>
          <p:cNvGrpSpPr/>
          <p:nvPr/>
        </p:nvGrpSpPr>
        <p:grpSpPr>
          <a:xfrm>
            <a:off x="7241393" y="1419955"/>
            <a:ext cx="4595266" cy="4620822"/>
            <a:chOff x="7241393" y="1419955"/>
            <a:chExt cx="4595266" cy="4620822"/>
          </a:xfrm>
        </p:grpSpPr>
        <p:pic>
          <p:nvPicPr>
            <p:cNvPr id="6" name="Picture 5">
              <a:extLst>
                <a:ext uri="{FF2B5EF4-FFF2-40B4-BE49-F238E27FC236}">
                  <a16:creationId xmlns:a16="http://schemas.microsoft.com/office/drawing/2014/main" id="{D5EBA8B0-7197-42EE-A463-20F72AEB3CBC}"/>
                </a:ext>
              </a:extLst>
            </p:cNvPr>
            <p:cNvPicPr>
              <a:picLocks noChangeAspect="1"/>
            </p:cNvPicPr>
            <p:nvPr/>
          </p:nvPicPr>
          <p:blipFill>
            <a:blip r:embed="rId3">
              <a:grayscl/>
            </a:blip>
            <a:stretch>
              <a:fillRect/>
            </a:stretch>
          </p:blipFill>
          <p:spPr>
            <a:xfrm>
              <a:off x="9563682" y="3248889"/>
              <a:ext cx="2272977" cy="2791888"/>
            </a:xfrm>
            <a:prstGeom prst="rect">
              <a:avLst/>
            </a:prstGeom>
          </p:spPr>
        </p:pic>
        <p:pic>
          <p:nvPicPr>
            <p:cNvPr id="7" name="Picture 6">
              <a:extLst>
                <a:ext uri="{FF2B5EF4-FFF2-40B4-BE49-F238E27FC236}">
                  <a16:creationId xmlns:a16="http://schemas.microsoft.com/office/drawing/2014/main" id="{EBCA6ED8-E27B-4D33-8642-CB4ADECD71D3}"/>
                </a:ext>
              </a:extLst>
            </p:cNvPr>
            <p:cNvPicPr>
              <a:picLocks noChangeAspect="1"/>
            </p:cNvPicPr>
            <p:nvPr/>
          </p:nvPicPr>
          <p:blipFill>
            <a:blip r:embed="rId4">
              <a:grayscl/>
            </a:blip>
            <a:stretch>
              <a:fillRect/>
            </a:stretch>
          </p:blipFill>
          <p:spPr>
            <a:xfrm>
              <a:off x="7241394" y="1463320"/>
              <a:ext cx="2236434" cy="2360680"/>
            </a:xfrm>
            <a:prstGeom prst="rect">
              <a:avLst/>
            </a:prstGeom>
          </p:spPr>
        </p:pic>
        <p:pic>
          <p:nvPicPr>
            <p:cNvPr id="8" name="Picture 7">
              <a:extLst>
                <a:ext uri="{FF2B5EF4-FFF2-40B4-BE49-F238E27FC236}">
                  <a16:creationId xmlns:a16="http://schemas.microsoft.com/office/drawing/2014/main" id="{7729C872-FB56-454B-84DF-D2C2DCB09F84}"/>
                </a:ext>
              </a:extLst>
            </p:cNvPr>
            <p:cNvPicPr>
              <a:picLocks noChangeAspect="1"/>
            </p:cNvPicPr>
            <p:nvPr/>
          </p:nvPicPr>
          <p:blipFill>
            <a:blip r:embed="rId5">
              <a:grayscl/>
            </a:blip>
            <a:stretch>
              <a:fillRect/>
            </a:stretch>
          </p:blipFill>
          <p:spPr>
            <a:xfrm>
              <a:off x="7241393" y="3899554"/>
              <a:ext cx="2236435" cy="2134114"/>
            </a:xfrm>
            <a:prstGeom prst="rect">
              <a:avLst/>
            </a:prstGeom>
          </p:spPr>
        </p:pic>
        <p:pic>
          <p:nvPicPr>
            <p:cNvPr id="9" name="Picture 8">
              <a:extLst>
                <a:ext uri="{FF2B5EF4-FFF2-40B4-BE49-F238E27FC236}">
                  <a16:creationId xmlns:a16="http://schemas.microsoft.com/office/drawing/2014/main" id="{BBACB882-9542-478A-A61F-DCD177FB8B2E}"/>
                </a:ext>
              </a:extLst>
            </p:cNvPr>
            <p:cNvPicPr>
              <a:picLocks noChangeAspect="1"/>
            </p:cNvPicPr>
            <p:nvPr/>
          </p:nvPicPr>
          <p:blipFill>
            <a:blip r:embed="rId6">
              <a:grayscl/>
            </a:blip>
            <a:stretch>
              <a:fillRect/>
            </a:stretch>
          </p:blipFill>
          <p:spPr>
            <a:xfrm>
              <a:off x="9517048" y="1419955"/>
              <a:ext cx="2319611" cy="1814420"/>
            </a:xfrm>
            <a:prstGeom prst="rect">
              <a:avLst/>
            </a:prstGeom>
          </p:spPr>
        </p:pic>
      </p:grpSp>
      <p:sp>
        <p:nvSpPr>
          <p:cNvPr id="4" name="Text Placeholder 3">
            <a:extLst>
              <a:ext uri="{FF2B5EF4-FFF2-40B4-BE49-F238E27FC236}">
                <a16:creationId xmlns:a16="http://schemas.microsoft.com/office/drawing/2014/main" id="{86A29075-4074-41B4-8720-C51550731B98}"/>
              </a:ext>
            </a:extLst>
          </p:cNvPr>
          <p:cNvSpPr>
            <a:spLocks noGrp="1"/>
          </p:cNvSpPr>
          <p:nvPr>
            <p:ph type="body" sz="quarter" idx="11"/>
          </p:nvPr>
        </p:nvSpPr>
        <p:spPr/>
        <p:txBody>
          <a:bodyPr/>
          <a:lstStyle/>
          <a:p>
            <a:r>
              <a:rPr lang="en-GB" dirty="0"/>
              <a:t>Appendix A – Summary of Papers</a:t>
            </a:r>
          </a:p>
        </p:txBody>
      </p:sp>
    </p:spTree>
    <p:extLst>
      <p:ext uri="{BB962C8B-B14F-4D97-AF65-F5344CB8AC3E}">
        <p14:creationId xmlns:p14="http://schemas.microsoft.com/office/powerpoint/2010/main" val="2986795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632C-CC96-4147-8D58-938F661F5559}"/>
              </a:ext>
            </a:extLst>
          </p:cNvPr>
          <p:cNvSpPr>
            <a:spLocks noGrp="1"/>
          </p:cNvSpPr>
          <p:nvPr>
            <p:ph type="title"/>
          </p:nvPr>
        </p:nvSpPr>
        <p:spPr/>
        <p:txBody>
          <a:bodyPr>
            <a:noAutofit/>
          </a:bodyPr>
          <a:lstStyle/>
          <a:p>
            <a:r>
              <a:rPr lang="en-GB" sz="2400" dirty="0"/>
              <a:t>Erskine, C. et al. (2018) A study on the role and influence of family and parental attitudes and behaviours on gambling-related harm in young people. London: GambleAware, p. 67.</a:t>
            </a:r>
            <a:br>
              <a:rPr lang="en-GB" sz="2400" dirty="0"/>
            </a:br>
            <a:endParaRPr lang="en-GB" sz="2400" dirty="0"/>
          </a:p>
        </p:txBody>
      </p:sp>
      <p:sp>
        <p:nvSpPr>
          <p:cNvPr id="3" name="Content Placeholder 2">
            <a:extLst>
              <a:ext uri="{FF2B5EF4-FFF2-40B4-BE49-F238E27FC236}">
                <a16:creationId xmlns:a16="http://schemas.microsoft.com/office/drawing/2014/main" id="{1B155075-0716-460A-AB2B-D43B5532E8A9}"/>
              </a:ext>
            </a:extLst>
          </p:cNvPr>
          <p:cNvSpPr>
            <a:spLocks noGrp="1"/>
          </p:cNvSpPr>
          <p:nvPr>
            <p:ph idx="1"/>
          </p:nvPr>
        </p:nvSpPr>
        <p:spPr/>
        <p:txBody>
          <a:bodyPr>
            <a:normAutofit fontScale="40000" lnSpcReduction="20000"/>
          </a:bodyPr>
          <a:lstStyle/>
          <a:p>
            <a:r>
              <a:rPr lang="en-GB" dirty="0"/>
              <a:t>19 young people, 20 parents interviewed either in person or on the phone between Apr-Nov 2017. Recruited via telephone sample of the general public using a short screening questionnaire to identify some experience of gambling. Second route was with services who work with young people who are experiencing gambling related harm. All young people under 25; 4 out of the 19 were under 18. 11 out of 19 were male. Mix of gambling experience from low risk to problematic. </a:t>
            </a:r>
          </a:p>
          <a:p>
            <a:r>
              <a:rPr lang="en-GB" dirty="0"/>
              <a:t>Young people were gambling more or less exclusively online. </a:t>
            </a:r>
          </a:p>
          <a:p>
            <a:r>
              <a:rPr lang="en-GB" dirty="0"/>
              <a:t>Gambling an important part of family relationships and dialogue for at risk gamblers. Young people didn’t describe it as social activity though; it was something they did solo and hid from their family. If the young person had a gambling disorder, family members were often had low awareness of their gambling behaviour at all.</a:t>
            </a:r>
          </a:p>
          <a:p>
            <a:r>
              <a:rPr lang="en-GB" dirty="0"/>
              <a:t>Familial influence on gambling categorised as:</a:t>
            </a:r>
          </a:p>
          <a:p>
            <a:pPr lvl="1"/>
            <a:r>
              <a:rPr lang="en-GB" u="sng" dirty="0"/>
              <a:t>Socialiser</a:t>
            </a:r>
            <a:r>
              <a:rPr lang="en-GB" dirty="0"/>
              <a:t> – parents permitting gambling creates environment where it is seen as a social activity. Gender role – father gambling with son, mum with daughter. Gambling can represent a shared interest across family members. Risk that this normalises gambling and has taught young people it’s a way to make money</a:t>
            </a:r>
          </a:p>
          <a:p>
            <a:pPr lvl="1"/>
            <a:r>
              <a:rPr lang="en-GB" u="sng" dirty="0"/>
              <a:t>Facilitator</a:t>
            </a:r>
            <a:r>
              <a:rPr lang="en-GB" dirty="0"/>
              <a:t> – parental gambling can increased the amount that young people take part.</a:t>
            </a:r>
          </a:p>
          <a:p>
            <a:pPr lvl="1"/>
            <a:r>
              <a:rPr lang="en-GB" u="sng" dirty="0"/>
              <a:t>Moderators</a:t>
            </a:r>
            <a:r>
              <a:rPr lang="en-GB" dirty="0"/>
              <a:t> – parents help moderate young people gambling by knowingly or unknowingly modelling ways for you people to gambling safely/responsibly. Ability to moderate depends on the parents own gambling style – child’s approach to gambling may reflect that of their parents.</a:t>
            </a:r>
          </a:p>
          <a:p>
            <a:pPr lvl="1"/>
            <a:r>
              <a:rPr lang="en-GB" u="sng" dirty="0"/>
              <a:t>Protectors</a:t>
            </a:r>
            <a:r>
              <a:rPr lang="en-GB" dirty="0"/>
              <a:t> – role of parents in supporting young people who have developed gambling disorder and perhaps guide them to further support. This role may evolve into adulthood as the person matures and may continue to have problems relating to gambling.</a:t>
            </a:r>
          </a:p>
          <a:p>
            <a:r>
              <a:rPr lang="en-GB" dirty="0"/>
              <a:t>Young people had mixed views on accessing parental support for gambling. Parental intervention in young persons gambling may not help address route causes. Lack of support services for parents identified. Creating a family environment where children feel able to voice their problems around gambling could be beneficial .</a:t>
            </a:r>
          </a:p>
          <a:p>
            <a:r>
              <a:rPr lang="en-GB" dirty="0"/>
              <a:t>Gambling perceived as way of making money. Danger of positive messages from friends and on social media about “big wins”</a:t>
            </a:r>
          </a:p>
          <a:p>
            <a:r>
              <a:rPr lang="en-GB" dirty="0"/>
              <a:t>Transition to adulthood or from student to full time employment a dangerous period as may suddenly have more access to funds/credit.</a:t>
            </a:r>
          </a:p>
          <a:p>
            <a:r>
              <a:rPr lang="en-GB" dirty="0"/>
              <a:t>By raising the profile of gambling as an addiction we raise the risk of it becoming more taboo, and young people in particular hiding their gambling behaviour from others – implications for how the narrative on gambling is communicated </a:t>
            </a:r>
          </a:p>
          <a:p>
            <a:endParaRPr lang="en-GB" dirty="0"/>
          </a:p>
        </p:txBody>
      </p:sp>
      <p:sp>
        <p:nvSpPr>
          <p:cNvPr id="4" name="Text Placeholder 3">
            <a:extLst>
              <a:ext uri="{FF2B5EF4-FFF2-40B4-BE49-F238E27FC236}">
                <a16:creationId xmlns:a16="http://schemas.microsoft.com/office/drawing/2014/main" id="{001CC9BB-EDA2-4290-B8A4-C9F62D46924D}"/>
              </a:ext>
            </a:extLst>
          </p:cNvPr>
          <p:cNvSpPr>
            <a:spLocks noGrp="1"/>
          </p:cNvSpPr>
          <p:nvPr>
            <p:ph type="body" sz="quarter" idx="11"/>
          </p:nvPr>
        </p:nvSpPr>
        <p:spPr/>
        <p:txBody>
          <a:bodyPr/>
          <a:lstStyle/>
          <a:p>
            <a:r>
              <a:rPr lang="en-GB" dirty="0"/>
              <a:t>Appendix A – Summary of Papers</a:t>
            </a:r>
          </a:p>
          <a:p>
            <a:endParaRPr lang="en-GB" dirty="0"/>
          </a:p>
        </p:txBody>
      </p:sp>
    </p:spTree>
    <p:extLst>
      <p:ext uri="{BB962C8B-B14F-4D97-AF65-F5344CB8AC3E}">
        <p14:creationId xmlns:p14="http://schemas.microsoft.com/office/powerpoint/2010/main" val="3011763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632C-CC96-4147-8D58-938F661F5559}"/>
              </a:ext>
            </a:extLst>
          </p:cNvPr>
          <p:cNvSpPr>
            <a:spLocks noGrp="1"/>
          </p:cNvSpPr>
          <p:nvPr>
            <p:ph type="title"/>
          </p:nvPr>
        </p:nvSpPr>
        <p:spPr/>
        <p:txBody>
          <a:bodyPr>
            <a:noAutofit/>
          </a:bodyPr>
          <a:lstStyle/>
          <a:p>
            <a:r>
              <a:rPr lang="en-GB" sz="2400" dirty="0"/>
              <a:t>Erskine, C. et al. (2018) A study on the role and influence of family and parental attitudes and behaviours on gambling-related harm in young people. London: GambleAware, p. 67. (contd.)</a:t>
            </a:r>
            <a:br>
              <a:rPr lang="en-GB" sz="2400" dirty="0"/>
            </a:br>
            <a:endParaRPr lang="en-GB" sz="2400" dirty="0"/>
          </a:p>
        </p:txBody>
      </p:sp>
      <p:sp>
        <p:nvSpPr>
          <p:cNvPr id="4" name="Text Placeholder 3">
            <a:extLst>
              <a:ext uri="{FF2B5EF4-FFF2-40B4-BE49-F238E27FC236}">
                <a16:creationId xmlns:a16="http://schemas.microsoft.com/office/drawing/2014/main" id="{001CC9BB-EDA2-4290-B8A4-C9F62D46924D}"/>
              </a:ext>
            </a:extLst>
          </p:cNvPr>
          <p:cNvSpPr>
            <a:spLocks noGrp="1"/>
          </p:cNvSpPr>
          <p:nvPr>
            <p:ph type="body" sz="quarter" idx="11"/>
          </p:nvPr>
        </p:nvSpPr>
        <p:spPr/>
        <p:txBody>
          <a:bodyPr/>
          <a:lstStyle/>
          <a:p>
            <a:r>
              <a:rPr lang="en-GB" dirty="0"/>
              <a:t>Appendix A – Summary of Papers</a:t>
            </a:r>
          </a:p>
          <a:p>
            <a:endParaRPr lang="en-GB" dirty="0"/>
          </a:p>
        </p:txBody>
      </p:sp>
      <p:grpSp>
        <p:nvGrpSpPr>
          <p:cNvPr id="16" name="Group 15" descr="Extracted quotes from the research paper.">
            <a:extLst>
              <a:ext uri="{FF2B5EF4-FFF2-40B4-BE49-F238E27FC236}">
                <a16:creationId xmlns:a16="http://schemas.microsoft.com/office/drawing/2014/main" id="{42585DBD-3DF7-4CC2-AE73-65500CC7299F}"/>
              </a:ext>
            </a:extLst>
          </p:cNvPr>
          <p:cNvGrpSpPr/>
          <p:nvPr/>
        </p:nvGrpSpPr>
        <p:grpSpPr>
          <a:xfrm>
            <a:off x="-28645" y="1339545"/>
            <a:ext cx="12220645" cy="4748780"/>
            <a:chOff x="-28645" y="1339545"/>
            <a:chExt cx="12220645" cy="4748780"/>
          </a:xfrm>
        </p:grpSpPr>
        <p:pic>
          <p:nvPicPr>
            <p:cNvPr id="7" name="Picture 6">
              <a:extLst>
                <a:ext uri="{FF2B5EF4-FFF2-40B4-BE49-F238E27FC236}">
                  <a16:creationId xmlns:a16="http://schemas.microsoft.com/office/drawing/2014/main" id="{92DDC512-AEDF-4A8A-BE6D-022C3F534A21}"/>
                </a:ext>
              </a:extLst>
            </p:cNvPr>
            <p:cNvPicPr>
              <a:picLocks noChangeAspect="1"/>
            </p:cNvPicPr>
            <p:nvPr/>
          </p:nvPicPr>
          <p:blipFill>
            <a:blip r:embed="rId2"/>
            <a:stretch>
              <a:fillRect/>
            </a:stretch>
          </p:blipFill>
          <p:spPr>
            <a:xfrm>
              <a:off x="-28645" y="2157108"/>
              <a:ext cx="5658488" cy="1650845"/>
            </a:xfrm>
            <a:prstGeom prst="rect">
              <a:avLst/>
            </a:prstGeom>
          </p:spPr>
        </p:pic>
        <p:pic>
          <p:nvPicPr>
            <p:cNvPr id="8" name="Picture 7">
              <a:extLst>
                <a:ext uri="{FF2B5EF4-FFF2-40B4-BE49-F238E27FC236}">
                  <a16:creationId xmlns:a16="http://schemas.microsoft.com/office/drawing/2014/main" id="{52239789-6E28-45EA-85C7-54B1C39F3C7C}"/>
                </a:ext>
              </a:extLst>
            </p:cNvPr>
            <p:cNvPicPr>
              <a:picLocks noChangeAspect="1"/>
            </p:cNvPicPr>
            <p:nvPr/>
          </p:nvPicPr>
          <p:blipFill>
            <a:blip r:embed="rId3"/>
            <a:stretch>
              <a:fillRect/>
            </a:stretch>
          </p:blipFill>
          <p:spPr>
            <a:xfrm>
              <a:off x="447242" y="4310724"/>
              <a:ext cx="5299262" cy="1777601"/>
            </a:xfrm>
            <a:prstGeom prst="rect">
              <a:avLst/>
            </a:prstGeom>
          </p:spPr>
        </p:pic>
        <p:pic>
          <p:nvPicPr>
            <p:cNvPr id="9" name="Picture 8">
              <a:extLst>
                <a:ext uri="{FF2B5EF4-FFF2-40B4-BE49-F238E27FC236}">
                  <a16:creationId xmlns:a16="http://schemas.microsoft.com/office/drawing/2014/main" id="{C8799130-6550-49D7-B347-6CD00540909A}"/>
                </a:ext>
              </a:extLst>
            </p:cNvPr>
            <p:cNvPicPr>
              <a:picLocks noChangeAspect="1"/>
            </p:cNvPicPr>
            <p:nvPr/>
          </p:nvPicPr>
          <p:blipFill>
            <a:blip r:embed="rId4"/>
            <a:stretch>
              <a:fillRect/>
            </a:stretch>
          </p:blipFill>
          <p:spPr>
            <a:xfrm>
              <a:off x="6372691" y="4404994"/>
              <a:ext cx="5231933" cy="1006141"/>
            </a:xfrm>
            <a:prstGeom prst="rect">
              <a:avLst/>
            </a:prstGeom>
          </p:spPr>
        </p:pic>
        <p:pic>
          <p:nvPicPr>
            <p:cNvPr id="10" name="Picture 9">
              <a:extLst>
                <a:ext uri="{FF2B5EF4-FFF2-40B4-BE49-F238E27FC236}">
                  <a16:creationId xmlns:a16="http://schemas.microsoft.com/office/drawing/2014/main" id="{0F572D5D-A785-481E-8097-2EC9515EC897}"/>
                </a:ext>
              </a:extLst>
            </p:cNvPr>
            <p:cNvPicPr>
              <a:picLocks noChangeAspect="1"/>
            </p:cNvPicPr>
            <p:nvPr/>
          </p:nvPicPr>
          <p:blipFill>
            <a:blip r:embed="rId5"/>
            <a:stretch>
              <a:fillRect/>
            </a:stretch>
          </p:blipFill>
          <p:spPr>
            <a:xfrm>
              <a:off x="6279165" y="2104655"/>
              <a:ext cx="5729421" cy="1370843"/>
            </a:xfrm>
            <a:prstGeom prst="rect">
              <a:avLst/>
            </a:prstGeom>
          </p:spPr>
        </p:pic>
        <p:pic>
          <p:nvPicPr>
            <p:cNvPr id="11" name="Picture 10">
              <a:extLst>
                <a:ext uri="{FF2B5EF4-FFF2-40B4-BE49-F238E27FC236}">
                  <a16:creationId xmlns:a16="http://schemas.microsoft.com/office/drawing/2014/main" id="{5BE4256E-BFF4-47A6-95B3-82E59D9E5868}"/>
                </a:ext>
              </a:extLst>
            </p:cNvPr>
            <p:cNvPicPr>
              <a:picLocks noChangeAspect="1"/>
            </p:cNvPicPr>
            <p:nvPr/>
          </p:nvPicPr>
          <p:blipFill>
            <a:blip r:embed="rId6"/>
            <a:stretch>
              <a:fillRect/>
            </a:stretch>
          </p:blipFill>
          <p:spPr>
            <a:xfrm>
              <a:off x="6185211" y="3445010"/>
              <a:ext cx="5789982" cy="1070911"/>
            </a:xfrm>
            <a:prstGeom prst="rect">
              <a:avLst/>
            </a:prstGeom>
          </p:spPr>
        </p:pic>
        <p:pic>
          <p:nvPicPr>
            <p:cNvPr id="12" name="Picture 11">
              <a:extLst>
                <a:ext uri="{FF2B5EF4-FFF2-40B4-BE49-F238E27FC236}">
                  <a16:creationId xmlns:a16="http://schemas.microsoft.com/office/drawing/2014/main" id="{FCFEE3B2-8633-48C3-B5A9-832A17250672}"/>
                </a:ext>
              </a:extLst>
            </p:cNvPr>
            <p:cNvPicPr>
              <a:picLocks noChangeAspect="1"/>
            </p:cNvPicPr>
            <p:nvPr/>
          </p:nvPicPr>
          <p:blipFill>
            <a:blip r:embed="rId7"/>
            <a:stretch>
              <a:fillRect/>
            </a:stretch>
          </p:blipFill>
          <p:spPr>
            <a:xfrm>
              <a:off x="410062" y="3783460"/>
              <a:ext cx="5336442" cy="553995"/>
            </a:xfrm>
            <a:prstGeom prst="rect">
              <a:avLst/>
            </a:prstGeom>
          </p:spPr>
        </p:pic>
        <p:pic>
          <p:nvPicPr>
            <p:cNvPr id="13" name="Picture 12">
              <a:extLst>
                <a:ext uri="{FF2B5EF4-FFF2-40B4-BE49-F238E27FC236}">
                  <a16:creationId xmlns:a16="http://schemas.microsoft.com/office/drawing/2014/main" id="{875D7145-4563-49A3-9F22-781E531EA18F}"/>
                </a:ext>
              </a:extLst>
            </p:cNvPr>
            <p:cNvPicPr>
              <a:picLocks noChangeAspect="1"/>
            </p:cNvPicPr>
            <p:nvPr/>
          </p:nvPicPr>
          <p:blipFill>
            <a:blip r:embed="rId8"/>
            <a:stretch>
              <a:fillRect/>
            </a:stretch>
          </p:blipFill>
          <p:spPr>
            <a:xfrm>
              <a:off x="410062" y="1627606"/>
              <a:ext cx="5219781" cy="596225"/>
            </a:xfrm>
            <a:prstGeom prst="rect">
              <a:avLst/>
            </a:prstGeom>
          </p:spPr>
        </p:pic>
        <p:pic>
          <p:nvPicPr>
            <p:cNvPr id="14" name="Picture 13">
              <a:extLst>
                <a:ext uri="{FF2B5EF4-FFF2-40B4-BE49-F238E27FC236}">
                  <a16:creationId xmlns:a16="http://schemas.microsoft.com/office/drawing/2014/main" id="{F18EB7D6-47B1-47EB-83B5-366B6FA73813}"/>
                </a:ext>
              </a:extLst>
            </p:cNvPr>
            <p:cNvPicPr>
              <a:picLocks noChangeAspect="1"/>
            </p:cNvPicPr>
            <p:nvPr/>
          </p:nvPicPr>
          <p:blipFill rotWithShape="1">
            <a:blip r:embed="rId9"/>
            <a:srcRect l="7291" t="44766"/>
            <a:stretch/>
          </p:blipFill>
          <p:spPr>
            <a:xfrm>
              <a:off x="6420278" y="1339545"/>
              <a:ext cx="5447193" cy="765110"/>
            </a:xfrm>
            <a:prstGeom prst="rect">
              <a:avLst/>
            </a:prstGeom>
          </p:spPr>
        </p:pic>
        <p:pic>
          <p:nvPicPr>
            <p:cNvPr id="15" name="Picture 14">
              <a:extLst>
                <a:ext uri="{FF2B5EF4-FFF2-40B4-BE49-F238E27FC236}">
                  <a16:creationId xmlns:a16="http://schemas.microsoft.com/office/drawing/2014/main" id="{69370CC3-1AA6-4063-B273-54A8BB23ACC8}"/>
                </a:ext>
              </a:extLst>
            </p:cNvPr>
            <p:cNvPicPr>
              <a:picLocks noChangeAspect="1"/>
            </p:cNvPicPr>
            <p:nvPr/>
          </p:nvPicPr>
          <p:blipFill>
            <a:blip r:embed="rId10"/>
            <a:stretch>
              <a:fillRect/>
            </a:stretch>
          </p:blipFill>
          <p:spPr>
            <a:xfrm>
              <a:off x="6095753" y="5405654"/>
              <a:ext cx="6096247" cy="631438"/>
            </a:xfrm>
            <a:prstGeom prst="rect">
              <a:avLst/>
            </a:prstGeom>
          </p:spPr>
        </p:pic>
      </p:grpSp>
    </p:spTree>
    <p:extLst>
      <p:ext uri="{BB962C8B-B14F-4D97-AF65-F5344CB8AC3E}">
        <p14:creationId xmlns:p14="http://schemas.microsoft.com/office/powerpoint/2010/main" val="2605750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632C-CC96-4147-8D58-938F661F5559}"/>
              </a:ext>
            </a:extLst>
          </p:cNvPr>
          <p:cNvSpPr>
            <a:spLocks noGrp="1"/>
          </p:cNvSpPr>
          <p:nvPr>
            <p:ph type="title"/>
          </p:nvPr>
        </p:nvSpPr>
        <p:spPr/>
        <p:txBody>
          <a:bodyPr>
            <a:noAutofit/>
          </a:bodyPr>
          <a:lstStyle/>
          <a:p>
            <a:r>
              <a:rPr lang="en-GB" sz="2400" dirty="0"/>
              <a:t>Ipsos MORI (2020) The effect of gambling marketing and advertising on children, young people and vulnerable adults. Synthesis Report. GambleAware. Available </a:t>
            </a:r>
            <a:r>
              <a:rPr lang="en-GB" sz="2400" dirty="0">
                <a:hlinkClick r:id="rId2"/>
              </a:rPr>
              <a:t>online</a:t>
            </a:r>
            <a:endParaRPr lang="en-GB" sz="3200" dirty="0"/>
          </a:p>
        </p:txBody>
      </p:sp>
      <p:sp>
        <p:nvSpPr>
          <p:cNvPr id="3" name="Content Placeholder 2">
            <a:extLst>
              <a:ext uri="{FF2B5EF4-FFF2-40B4-BE49-F238E27FC236}">
                <a16:creationId xmlns:a16="http://schemas.microsoft.com/office/drawing/2014/main" id="{1B155075-0716-460A-AB2B-D43B5532E8A9}"/>
              </a:ext>
            </a:extLst>
          </p:cNvPr>
          <p:cNvSpPr>
            <a:spLocks noGrp="1"/>
          </p:cNvSpPr>
          <p:nvPr>
            <p:ph idx="1"/>
          </p:nvPr>
        </p:nvSpPr>
        <p:spPr/>
        <p:txBody>
          <a:bodyPr>
            <a:normAutofit fontScale="40000" lnSpcReduction="20000"/>
          </a:bodyPr>
          <a:lstStyle/>
          <a:p>
            <a:r>
              <a:rPr lang="en-GB" dirty="0"/>
              <a:t>A combination of focus groups and diary based in-depth interviews were conducted to provide a more nuanced understanding of exposure to gambling-related advertising in the context of other attitudes, behaviours and circumstances – including the frequency of exposure, which tone/format is most engaging, and the potential impact (both immediate and over time). </a:t>
            </a:r>
          </a:p>
          <a:p>
            <a:r>
              <a:rPr lang="en-GB" dirty="0"/>
              <a:t>N = 28 young people (11-24yr olds); 32 vulnerable adults. Face to face </a:t>
            </a:r>
            <a:r>
              <a:rPr lang="en-GB" dirty="0" err="1"/>
              <a:t>uinterview</a:t>
            </a:r>
            <a:r>
              <a:rPr lang="en-GB" dirty="0"/>
              <a:t>, diary task, follow up telephone to review diary. In addition 83 people participated in 13 focus groups (62 people were age 11-24; 8 adults with problem gambling; 13 adults with MH problems).</a:t>
            </a:r>
          </a:p>
          <a:p>
            <a:r>
              <a:rPr lang="en-GB" dirty="0"/>
              <a:t>Participants reported mixed understanding of risk, and felt more could be done to emphasise risks of gambling over sense of enjoyment and fun. </a:t>
            </a:r>
          </a:p>
          <a:p>
            <a:r>
              <a:rPr lang="en-GB" dirty="0"/>
              <a:t>Advertising was not the only form of exposure to gambling among children, young people and vulnerable adults. Levels of exposure to gambling activities, and to advertising, was also driven by a range of contextual factors including family, friends, interests and habits.</a:t>
            </a:r>
          </a:p>
          <a:p>
            <a:r>
              <a:rPr lang="en-GB" dirty="0"/>
              <a:t>For vulnerable adults on low incomes, and those routinely struggling financially, gambling was sometimes framed as a potential means to make extra money. Some participants living on low incomes described living within social environments where it was normal to borrow money from friends to fund gambling as a way to better their financial situation. These participants tended to share apocryphal stories of their own previous gambling successes, or those of their friends, to support the concept of gambling as a way to make money.</a:t>
            </a:r>
          </a:p>
          <a:p>
            <a:r>
              <a:rPr lang="en-GB" dirty="0"/>
              <a:t>For some, gambling had become embedded within a social routine, and was a regular and important part of the sporting experience: for example, placing accumulator bets ahead of a weekend of fixtures, or betting online or at a match. Gambling within sport was also linked to a perceived sense of skill over luck.</a:t>
            </a:r>
          </a:p>
          <a:p>
            <a:r>
              <a:rPr lang="en-GB" dirty="0"/>
              <a:t>Participants acknowledged the ubiquitous nature of gambling in the world around them, citing the number of betting shops on their high streets and the prompt to purchase scratch-cards at the point of purchase.</a:t>
            </a:r>
          </a:p>
          <a:p>
            <a:r>
              <a:rPr lang="en-GB" dirty="0"/>
              <a:t>Overall, participants were aware that the chance of a major gambling-related win was unlikely, but felt that this was not depicted in the marketing. Participants felt that advertising largely over-emphasised the fun aspect of gambling at the expense of risk, and to sometimes portray gambling in ways that were either untrue or not realistic. </a:t>
            </a:r>
          </a:p>
          <a:p>
            <a:endParaRPr lang="en-GB" dirty="0"/>
          </a:p>
        </p:txBody>
      </p:sp>
      <p:sp>
        <p:nvSpPr>
          <p:cNvPr id="4" name="Text Placeholder 3">
            <a:extLst>
              <a:ext uri="{FF2B5EF4-FFF2-40B4-BE49-F238E27FC236}">
                <a16:creationId xmlns:a16="http://schemas.microsoft.com/office/drawing/2014/main" id="{001CC9BB-EDA2-4290-B8A4-C9F62D46924D}"/>
              </a:ext>
            </a:extLst>
          </p:cNvPr>
          <p:cNvSpPr>
            <a:spLocks noGrp="1"/>
          </p:cNvSpPr>
          <p:nvPr>
            <p:ph type="body" sz="quarter" idx="11"/>
          </p:nvPr>
        </p:nvSpPr>
        <p:spPr/>
        <p:txBody>
          <a:bodyPr/>
          <a:lstStyle/>
          <a:p>
            <a:r>
              <a:rPr lang="en-GB" dirty="0"/>
              <a:t>Appendix A – Summary of Papers</a:t>
            </a:r>
          </a:p>
          <a:p>
            <a:endParaRPr lang="en-GB" dirty="0"/>
          </a:p>
        </p:txBody>
      </p:sp>
    </p:spTree>
    <p:extLst>
      <p:ext uri="{BB962C8B-B14F-4D97-AF65-F5344CB8AC3E}">
        <p14:creationId xmlns:p14="http://schemas.microsoft.com/office/powerpoint/2010/main" val="2207897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632C-CC96-4147-8D58-938F661F5559}"/>
              </a:ext>
            </a:extLst>
          </p:cNvPr>
          <p:cNvSpPr>
            <a:spLocks noGrp="1"/>
          </p:cNvSpPr>
          <p:nvPr>
            <p:ph type="title"/>
          </p:nvPr>
        </p:nvSpPr>
        <p:spPr/>
        <p:txBody>
          <a:bodyPr>
            <a:noAutofit/>
          </a:bodyPr>
          <a:lstStyle/>
          <a:p>
            <a:r>
              <a:rPr lang="en-GB" sz="2400" dirty="0"/>
              <a:t>Ipsos MORI (2020) The effect of gambling marketing and advertising on children, young people and vulnerable adults. Synthesis Report. GambleAware. Available </a:t>
            </a:r>
            <a:r>
              <a:rPr lang="en-GB" sz="2400" dirty="0">
                <a:hlinkClick r:id="rId2"/>
              </a:rPr>
              <a:t>online</a:t>
            </a:r>
            <a:r>
              <a:rPr lang="en-GB" sz="2400" dirty="0"/>
              <a:t> (contd.)</a:t>
            </a:r>
            <a:endParaRPr lang="en-GB" sz="3200" dirty="0"/>
          </a:p>
        </p:txBody>
      </p:sp>
      <p:sp>
        <p:nvSpPr>
          <p:cNvPr id="3" name="Content Placeholder 2">
            <a:extLst>
              <a:ext uri="{FF2B5EF4-FFF2-40B4-BE49-F238E27FC236}">
                <a16:creationId xmlns:a16="http://schemas.microsoft.com/office/drawing/2014/main" id="{1B155075-0716-460A-AB2B-D43B5532E8A9}"/>
              </a:ext>
            </a:extLst>
          </p:cNvPr>
          <p:cNvSpPr>
            <a:spLocks noGrp="1"/>
          </p:cNvSpPr>
          <p:nvPr>
            <p:ph idx="1"/>
          </p:nvPr>
        </p:nvSpPr>
        <p:spPr/>
        <p:txBody>
          <a:bodyPr>
            <a:normAutofit/>
          </a:bodyPr>
          <a:lstStyle/>
          <a:p>
            <a:r>
              <a:rPr lang="en-GB" sz="1400" dirty="0"/>
              <a:t>Estimated that 41,000 followers of gambling related accounts on Twitter were likely to be under 16. </a:t>
            </a:r>
          </a:p>
          <a:p>
            <a:r>
              <a:rPr lang="en-GB" sz="1400" dirty="0"/>
              <a:t>Themes and features that appealed to participants included: celebrity endorsement, characters, colour, fun, glamour, humour, memorable songs and catchphrases, offers, ‘people like me’, skill and winners</a:t>
            </a:r>
          </a:p>
        </p:txBody>
      </p:sp>
      <p:grpSp>
        <p:nvGrpSpPr>
          <p:cNvPr id="11" name="Group 10" descr="Extracted quotes from the research paper.">
            <a:extLst>
              <a:ext uri="{FF2B5EF4-FFF2-40B4-BE49-F238E27FC236}">
                <a16:creationId xmlns:a16="http://schemas.microsoft.com/office/drawing/2014/main" id="{3FD9BDAB-BF63-4D6B-9D42-4146383A0DD3}"/>
              </a:ext>
            </a:extLst>
          </p:cNvPr>
          <p:cNvGrpSpPr/>
          <p:nvPr/>
        </p:nvGrpSpPr>
        <p:grpSpPr>
          <a:xfrm>
            <a:off x="515362" y="2844898"/>
            <a:ext cx="11089262" cy="2947948"/>
            <a:chOff x="515362" y="2844898"/>
            <a:chExt cx="11089262" cy="2947948"/>
          </a:xfrm>
        </p:grpSpPr>
        <p:pic>
          <p:nvPicPr>
            <p:cNvPr id="5" name="Picture 4">
              <a:extLst>
                <a:ext uri="{FF2B5EF4-FFF2-40B4-BE49-F238E27FC236}">
                  <a16:creationId xmlns:a16="http://schemas.microsoft.com/office/drawing/2014/main" id="{8B253493-FAD8-4FC6-B13E-C8182D037E48}"/>
                </a:ext>
              </a:extLst>
            </p:cNvPr>
            <p:cNvPicPr>
              <a:picLocks noChangeAspect="1"/>
            </p:cNvPicPr>
            <p:nvPr/>
          </p:nvPicPr>
          <p:blipFill>
            <a:blip r:embed="rId3">
              <a:grayscl/>
            </a:blip>
            <a:stretch>
              <a:fillRect/>
            </a:stretch>
          </p:blipFill>
          <p:spPr>
            <a:xfrm>
              <a:off x="4556124" y="3789835"/>
              <a:ext cx="7048500" cy="838200"/>
            </a:xfrm>
            <a:prstGeom prst="rect">
              <a:avLst/>
            </a:prstGeom>
          </p:spPr>
        </p:pic>
        <p:pic>
          <p:nvPicPr>
            <p:cNvPr id="6" name="Picture 5">
              <a:extLst>
                <a:ext uri="{FF2B5EF4-FFF2-40B4-BE49-F238E27FC236}">
                  <a16:creationId xmlns:a16="http://schemas.microsoft.com/office/drawing/2014/main" id="{81CD4D21-F94D-473A-9AE0-90AECF7C5C5D}"/>
                </a:ext>
              </a:extLst>
            </p:cNvPr>
            <p:cNvPicPr>
              <a:picLocks noChangeAspect="1"/>
            </p:cNvPicPr>
            <p:nvPr/>
          </p:nvPicPr>
          <p:blipFill>
            <a:blip r:embed="rId4">
              <a:grayscl/>
            </a:blip>
            <a:stretch>
              <a:fillRect/>
            </a:stretch>
          </p:blipFill>
          <p:spPr>
            <a:xfrm>
              <a:off x="515362" y="4701293"/>
              <a:ext cx="6962775" cy="609600"/>
            </a:xfrm>
            <a:prstGeom prst="rect">
              <a:avLst/>
            </a:prstGeom>
          </p:spPr>
        </p:pic>
        <p:pic>
          <p:nvPicPr>
            <p:cNvPr id="7" name="Picture 6">
              <a:extLst>
                <a:ext uri="{FF2B5EF4-FFF2-40B4-BE49-F238E27FC236}">
                  <a16:creationId xmlns:a16="http://schemas.microsoft.com/office/drawing/2014/main" id="{7B073509-32CC-41C3-BC60-0261BFA9D512}"/>
                </a:ext>
              </a:extLst>
            </p:cNvPr>
            <p:cNvPicPr>
              <a:picLocks noChangeAspect="1"/>
            </p:cNvPicPr>
            <p:nvPr/>
          </p:nvPicPr>
          <p:blipFill>
            <a:blip r:embed="rId5">
              <a:grayscl/>
            </a:blip>
            <a:stretch>
              <a:fillRect/>
            </a:stretch>
          </p:blipFill>
          <p:spPr>
            <a:xfrm>
              <a:off x="586800" y="2844898"/>
              <a:ext cx="6819900" cy="828675"/>
            </a:xfrm>
            <a:prstGeom prst="rect">
              <a:avLst/>
            </a:prstGeom>
          </p:spPr>
        </p:pic>
        <p:pic>
          <p:nvPicPr>
            <p:cNvPr id="10" name="Picture 9">
              <a:extLst>
                <a:ext uri="{FF2B5EF4-FFF2-40B4-BE49-F238E27FC236}">
                  <a16:creationId xmlns:a16="http://schemas.microsoft.com/office/drawing/2014/main" id="{88D4688D-3DF7-4140-88FA-70222E146F6F}"/>
                </a:ext>
              </a:extLst>
            </p:cNvPr>
            <p:cNvPicPr>
              <a:picLocks noChangeAspect="1"/>
            </p:cNvPicPr>
            <p:nvPr/>
          </p:nvPicPr>
          <p:blipFill>
            <a:blip r:embed="rId6">
              <a:grayscl/>
            </a:blip>
            <a:stretch>
              <a:fillRect/>
            </a:stretch>
          </p:blipFill>
          <p:spPr>
            <a:xfrm>
              <a:off x="5813424" y="5383271"/>
              <a:ext cx="5791200" cy="409575"/>
            </a:xfrm>
            <a:prstGeom prst="rect">
              <a:avLst/>
            </a:prstGeom>
          </p:spPr>
        </p:pic>
      </p:grpSp>
      <p:sp>
        <p:nvSpPr>
          <p:cNvPr id="4" name="Text Placeholder 3">
            <a:extLst>
              <a:ext uri="{FF2B5EF4-FFF2-40B4-BE49-F238E27FC236}">
                <a16:creationId xmlns:a16="http://schemas.microsoft.com/office/drawing/2014/main" id="{001CC9BB-EDA2-4290-B8A4-C9F62D46924D}"/>
              </a:ext>
            </a:extLst>
          </p:cNvPr>
          <p:cNvSpPr>
            <a:spLocks noGrp="1"/>
          </p:cNvSpPr>
          <p:nvPr>
            <p:ph type="body" sz="quarter" idx="11"/>
          </p:nvPr>
        </p:nvSpPr>
        <p:spPr/>
        <p:txBody>
          <a:bodyPr/>
          <a:lstStyle/>
          <a:p>
            <a:r>
              <a:rPr lang="en-GB" dirty="0"/>
              <a:t>Appendix A – Summary of Papers</a:t>
            </a:r>
          </a:p>
          <a:p>
            <a:endParaRPr lang="en-GB" dirty="0"/>
          </a:p>
        </p:txBody>
      </p:sp>
    </p:spTree>
    <p:extLst>
      <p:ext uri="{BB962C8B-B14F-4D97-AF65-F5344CB8AC3E}">
        <p14:creationId xmlns:p14="http://schemas.microsoft.com/office/powerpoint/2010/main" val="3181360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632C-CC96-4147-8D58-938F661F5559}"/>
              </a:ext>
            </a:extLst>
          </p:cNvPr>
          <p:cNvSpPr>
            <a:spLocks noGrp="1"/>
          </p:cNvSpPr>
          <p:nvPr>
            <p:ph type="title"/>
          </p:nvPr>
        </p:nvSpPr>
        <p:spPr/>
        <p:txBody>
          <a:bodyPr>
            <a:noAutofit/>
          </a:bodyPr>
          <a:lstStyle/>
          <a:p>
            <a:r>
              <a:rPr lang="en-GB" sz="2400" dirty="0"/>
              <a:t>Stead, M. et al. (2016) ‘The Online Bingo Boom in the UK: A Qualitative Examination of Its Appeal’, PLOS ONE, 11(5)</a:t>
            </a:r>
            <a:br>
              <a:rPr lang="en-GB" sz="2400" dirty="0"/>
            </a:br>
            <a:endParaRPr lang="en-GB" sz="2400" dirty="0"/>
          </a:p>
        </p:txBody>
      </p:sp>
      <p:sp>
        <p:nvSpPr>
          <p:cNvPr id="3" name="Content Placeholder 2">
            <a:extLst>
              <a:ext uri="{FF2B5EF4-FFF2-40B4-BE49-F238E27FC236}">
                <a16:creationId xmlns:a16="http://schemas.microsoft.com/office/drawing/2014/main" id="{1B155075-0716-460A-AB2B-D43B5532E8A9}"/>
              </a:ext>
            </a:extLst>
          </p:cNvPr>
          <p:cNvSpPr>
            <a:spLocks noGrp="1"/>
          </p:cNvSpPr>
          <p:nvPr>
            <p:ph idx="1"/>
          </p:nvPr>
        </p:nvSpPr>
        <p:spPr/>
        <p:txBody>
          <a:bodyPr>
            <a:normAutofit/>
          </a:bodyPr>
          <a:lstStyle/>
          <a:p>
            <a:r>
              <a:rPr lang="en-GB" sz="1400" dirty="0"/>
              <a:t>Method – content analysis of 10 bingo websites followed by 12 interviews with bingo players. Age range 20 – 73 years, mean 50. recruited at gambling establishments and via advertisements.</a:t>
            </a:r>
          </a:p>
          <a:p>
            <a:r>
              <a:rPr lang="en-GB" sz="1400" dirty="0"/>
              <a:t>The impression of bingo as a normal, everyday activity for fun-loving women was further underlined by a particular design style used across the majority of the sites.</a:t>
            </a:r>
          </a:p>
          <a:p>
            <a:r>
              <a:rPr lang="en-GB" sz="1400" dirty="0"/>
              <a:t>Creating belonging. Belonging was a major theme in the sites. The language was inviting and inclusive, with constant references to joining in, social interaction, community and friendship. Use of the first and second person (for example, “we’re always really happy to hear from you” [Tombola] and “we love it when our players win big” [Mirror Bingo]) enhanced the feeling of involvement.</a:t>
            </a:r>
          </a:p>
          <a:p>
            <a:r>
              <a:rPr lang="en-GB" sz="1400" dirty="0"/>
              <a:t>Users were encouraged to embed bingo into their daily routines: Gala Bingo offered a Saturday Night Takeaway game, Mirror Bingo a Sunday Night Jackpot Race, and Tombola a ‘breakfast bingo’ promotion. On the Mirror Bingo site, one user testimonial describes regular early morning play as ‘a good laugh which sets me up for the day to tackle my job’. The potential to play frequently and continuously was emphasised: Costa Bingo promised games ‘every three minutes’ and promotions ‘24 hrs a day’, while one section of Ladbroke Bingo’s site listed a schedule of games starting just 15 seconds apart.</a:t>
            </a:r>
          </a:p>
          <a:p>
            <a:r>
              <a:rPr lang="en-GB" sz="1400" dirty="0"/>
              <a:t>Another key strategy for deepening users’ involvement was to link rewards to engagement, in particular by incentivising frequent play or high spend. Mirror Bingo offered ‘The More you Play Tournament’ in which the three players to purchase the most bingo cards during the previous week-long period would win additional Bingo Points (which could be converted into cash to purchase more bingo cards). Dream Bingo offered a Wednesday ‘Goodie Grab’, in which users had to play ‘for at least an hour and a half to be eligible for prizes’. Loyalty schemes were structured so as to reward more activity with more points, bonuses or play money,</a:t>
            </a:r>
          </a:p>
          <a:p>
            <a:r>
              <a:rPr lang="en-GB" sz="1400" dirty="0"/>
              <a:t>Social aspect of online bingo comes out of qualitative interviews. E.g. through the chat functionality and using the social aspect to retain/develop players</a:t>
            </a:r>
          </a:p>
        </p:txBody>
      </p:sp>
      <p:sp>
        <p:nvSpPr>
          <p:cNvPr id="4" name="Text Placeholder 3">
            <a:extLst>
              <a:ext uri="{FF2B5EF4-FFF2-40B4-BE49-F238E27FC236}">
                <a16:creationId xmlns:a16="http://schemas.microsoft.com/office/drawing/2014/main" id="{001CC9BB-EDA2-4290-B8A4-C9F62D46924D}"/>
              </a:ext>
            </a:extLst>
          </p:cNvPr>
          <p:cNvSpPr>
            <a:spLocks noGrp="1"/>
          </p:cNvSpPr>
          <p:nvPr>
            <p:ph type="body" sz="quarter" idx="11"/>
          </p:nvPr>
        </p:nvSpPr>
        <p:spPr/>
        <p:txBody>
          <a:bodyPr/>
          <a:lstStyle/>
          <a:p>
            <a:r>
              <a:rPr lang="en-GB" dirty="0"/>
              <a:t>Appendix A – Summary of Papers</a:t>
            </a:r>
          </a:p>
          <a:p>
            <a:endParaRPr lang="en-GB" dirty="0"/>
          </a:p>
        </p:txBody>
      </p:sp>
    </p:spTree>
    <p:extLst>
      <p:ext uri="{BB962C8B-B14F-4D97-AF65-F5344CB8AC3E}">
        <p14:creationId xmlns:p14="http://schemas.microsoft.com/office/powerpoint/2010/main" val="4118696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632C-CC96-4147-8D58-938F661F5559}"/>
              </a:ext>
            </a:extLst>
          </p:cNvPr>
          <p:cNvSpPr>
            <a:spLocks noGrp="1"/>
          </p:cNvSpPr>
          <p:nvPr>
            <p:ph type="title"/>
          </p:nvPr>
        </p:nvSpPr>
        <p:spPr/>
        <p:txBody>
          <a:bodyPr>
            <a:noAutofit/>
          </a:bodyPr>
          <a:lstStyle/>
          <a:p>
            <a:r>
              <a:rPr lang="en-GB" sz="2400" dirty="0" err="1"/>
              <a:t>Darbyshire</a:t>
            </a:r>
            <a:r>
              <a:rPr lang="en-GB" sz="2400" dirty="0"/>
              <a:t>, P., Oster, C. and </a:t>
            </a:r>
            <a:r>
              <a:rPr lang="en-GB" sz="2400" dirty="0" err="1"/>
              <a:t>Carrig</a:t>
            </a:r>
            <a:r>
              <a:rPr lang="en-GB" sz="2400" dirty="0"/>
              <a:t>, H. (2001) ‘The experience of pervasive loss: children and young people living in a family where parental gambling is a problem’, Journal of Gambling Studies, 17(1), pp. 23–45. </a:t>
            </a:r>
          </a:p>
        </p:txBody>
      </p:sp>
      <p:sp>
        <p:nvSpPr>
          <p:cNvPr id="3" name="Content Placeholder 2">
            <a:extLst>
              <a:ext uri="{FF2B5EF4-FFF2-40B4-BE49-F238E27FC236}">
                <a16:creationId xmlns:a16="http://schemas.microsoft.com/office/drawing/2014/main" id="{1B155075-0716-460A-AB2B-D43B5532E8A9}"/>
              </a:ext>
            </a:extLst>
          </p:cNvPr>
          <p:cNvSpPr>
            <a:spLocks noGrp="1"/>
          </p:cNvSpPr>
          <p:nvPr>
            <p:ph idx="1"/>
          </p:nvPr>
        </p:nvSpPr>
        <p:spPr/>
        <p:txBody>
          <a:bodyPr>
            <a:normAutofit fontScale="40000" lnSpcReduction="20000"/>
          </a:bodyPr>
          <a:lstStyle/>
          <a:p>
            <a:r>
              <a:rPr lang="en-GB" dirty="0"/>
              <a:t>Australian; interviews with 15 young people (11 male) with parents who are pathological gamblers. Age between 7 and 17; some still living with problem gambling parent, some not.</a:t>
            </a:r>
          </a:p>
          <a:p>
            <a:r>
              <a:rPr lang="en-GB" dirty="0"/>
              <a:t>2001 study; most of parents with gambling with physical gaming machines; children’s experiences will have changed since this shifted online.</a:t>
            </a:r>
          </a:p>
          <a:p>
            <a:r>
              <a:rPr lang="en-GB" dirty="0"/>
              <a:t>Children experienced pervasive loss: included the loss of the gambling parent, in both a physical and an existential sense; the loss of the child’s relationship with extended family; the loss of security and trust, as well as more tangible financial losses.</a:t>
            </a:r>
          </a:p>
          <a:p>
            <a:pPr lvl="1"/>
            <a:r>
              <a:rPr lang="en-GB" dirty="0"/>
              <a:t>Parents going frequently missing due to their gambling and its unpredictable in nature. </a:t>
            </a:r>
          </a:p>
          <a:p>
            <a:pPr lvl="1"/>
            <a:r>
              <a:rPr lang="en-GB" dirty="0"/>
              <a:t>A number discussed losing the parents relationship and the sense that they cared for them and loved them. Gambling was their “top priority”.</a:t>
            </a:r>
          </a:p>
          <a:p>
            <a:pPr lvl="1"/>
            <a:r>
              <a:rPr lang="en-GB" dirty="0"/>
              <a:t>Behaviour change in parents, increase use of alcohol and cigarettes and loss of dependability and trust in their parents.</a:t>
            </a:r>
          </a:p>
          <a:p>
            <a:r>
              <a:rPr lang="en-GB" dirty="0"/>
              <a:t>Previously valued contact and relationships with extended family were often impaired or severed because of the parent’s problem gambling.</a:t>
            </a:r>
          </a:p>
          <a:p>
            <a:r>
              <a:rPr lang="en-GB" dirty="0"/>
              <a:t>Children described a chaotic and volatile home environment where previous familiarity, regularity and consistency had been lost— supplanted by increased parental moodiness, unpredictability, inconsistency, irritability and tension</a:t>
            </a:r>
          </a:p>
          <a:p>
            <a:r>
              <a:rPr lang="en-GB" dirty="0"/>
              <a:t>Some lost money [the family’s and their own], their homes, their holidays, and some even lost important elements of their schooling. Four children described the loss of schooling as a result of their parent’s gambling problem. Even if they could physically attend school, a number reported feeling distracted. </a:t>
            </a:r>
          </a:p>
          <a:p>
            <a:r>
              <a:rPr lang="en-GB" dirty="0"/>
              <a:t>Impact on diet of children – either less food, or cheaper, lower quality food.</a:t>
            </a:r>
          </a:p>
          <a:p>
            <a:r>
              <a:rPr lang="en-GB" dirty="0"/>
              <a:t>Lose sense of home either physically and/or metaphorically as a place of safety and sanctuary. </a:t>
            </a:r>
          </a:p>
        </p:txBody>
      </p:sp>
      <p:sp>
        <p:nvSpPr>
          <p:cNvPr id="4" name="Text Placeholder 3">
            <a:extLst>
              <a:ext uri="{FF2B5EF4-FFF2-40B4-BE49-F238E27FC236}">
                <a16:creationId xmlns:a16="http://schemas.microsoft.com/office/drawing/2014/main" id="{001CC9BB-EDA2-4290-B8A4-C9F62D46924D}"/>
              </a:ext>
            </a:extLst>
          </p:cNvPr>
          <p:cNvSpPr>
            <a:spLocks noGrp="1"/>
          </p:cNvSpPr>
          <p:nvPr>
            <p:ph type="body" sz="quarter" idx="11"/>
          </p:nvPr>
        </p:nvSpPr>
        <p:spPr/>
        <p:txBody>
          <a:bodyPr/>
          <a:lstStyle/>
          <a:p>
            <a:r>
              <a:rPr lang="en-GB" dirty="0"/>
              <a:t>Appendix A – Summary of Papers</a:t>
            </a:r>
          </a:p>
          <a:p>
            <a:endParaRPr lang="en-GB" dirty="0"/>
          </a:p>
        </p:txBody>
      </p:sp>
    </p:spTree>
    <p:extLst>
      <p:ext uri="{BB962C8B-B14F-4D97-AF65-F5344CB8AC3E}">
        <p14:creationId xmlns:p14="http://schemas.microsoft.com/office/powerpoint/2010/main" val="1458167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632C-CC96-4147-8D58-938F661F5559}"/>
              </a:ext>
            </a:extLst>
          </p:cNvPr>
          <p:cNvSpPr>
            <a:spLocks noGrp="1"/>
          </p:cNvSpPr>
          <p:nvPr>
            <p:ph type="title"/>
          </p:nvPr>
        </p:nvSpPr>
        <p:spPr/>
        <p:txBody>
          <a:bodyPr>
            <a:noAutofit/>
          </a:bodyPr>
          <a:lstStyle/>
          <a:p>
            <a:r>
              <a:rPr lang="en-GB" sz="2400" dirty="0"/>
              <a:t>Oakes, J. et al. (2012) ‘A focus group study of predictors of relapse in electronic gaming machine problem gambling, part 1: factors that “push” towards relapse’, Journal of Gambling Studies, 28(3), pp. 451–464.</a:t>
            </a:r>
          </a:p>
        </p:txBody>
      </p:sp>
      <p:sp>
        <p:nvSpPr>
          <p:cNvPr id="3" name="Content Placeholder 2">
            <a:extLst>
              <a:ext uri="{FF2B5EF4-FFF2-40B4-BE49-F238E27FC236}">
                <a16:creationId xmlns:a16="http://schemas.microsoft.com/office/drawing/2014/main" id="{1B155075-0716-460A-AB2B-D43B5532E8A9}"/>
              </a:ext>
            </a:extLst>
          </p:cNvPr>
          <p:cNvSpPr>
            <a:spLocks noGrp="1"/>
          </p:cNvSpPr>
          <p:nvPr>
            <p:ph idx="1"/>
          </p:nvPr>
        </p:nvSpPr>
        <p:spPr/>
        <p:txBody>
          <a:bodyPr>
            <a:noAutofit/>
          </a:bodyPr>
          <a:lstStyle/>
          <a:p>
            <a:r>
              <a:rPr lang="en-GB" sz="1400" dirty="0"/>
              <a:t>Australian. 4 focus groups, purposeful selection to ensure intimate knowledge of relapse and gambling. 10 gamblers, 5 significant others, 8 CBT therapists and 7 counsellors. Focusing on electronic gaming. Themes: </a:t>
            </a:r>
          </a:p>
          <a:p>
            <a:r>
              <a:rPr lang="en-GB" sz="1400" dirty="0"/>
              <a:t>Environmental gambling triggers. Participants identified the extensive increase in opportunities to access gambling facilities, money, and random reinforcement of gambling by gaming machines, incentives and the ambience of the environment to increase the risk of a relapse.</a:t>
            </a:r>
          </a:p>
          <a:p>
            <a:r>
              <a:rPr lang="en-GB" sz="1400" dirty="0"/>
              <a:t>Negative affect included sub themes of co-morbidity, stress, escape, boredom, financial stress and physical health, which shared negative affect as the central common feature.</a:t>
            </a:r>
          </a:p>
          <a:p>
            <a:r>
              <a:rPr lang="en-GB" sz="1400" dirty="0"/>
              <a:t>Erroneous cognitions relating to gambling outcomes including the reliance on systems, lucky numbers and over-confidence in one’s skill was a significant risk factor for a gambling relapse </a:t>
            </a:r>
          </a:p>
          <a:p>
            <a:r>
              <a:rPr lang="en-GB" sz="1400" dirty="0"/>
              <a:t>The presence of an urge (psychophysiological response to an external or internal trigger) increased the risk of relapse e.g. life event, illness, big sporting occassion</a:t>
            </a:r>
          </a:p>
          <a:p>
            <a:r>
              <a:rPr lang="en-GB" sz="1400" dirty="0"/>
              <a:t>Poor quality of relationships that were often dysfunctional and provided limited support, poor social networks and loneliness all increased the risk of relapse.</a:t>
            </a:r>
          </a:p>
          <a:p>
            <a:r>
              <a:rPr lang="en-GB" sz="1400" dirty="0"/>
              <a:t>The sixth key factor was based on interventions:</a:t>
            </a:r>
          </a:p>
          <a:p>
            <a:pPr lvl="1"/>
            <a:r>
              <a:rPr lang="en-GB" sz="1400" dirty="0"/>
              <a:t>Interventions based on a belief in supportive approaches leads to a reduction in relapse.</a:t>
            </a:r>
          </a:p>
          <a:p>
            <a:pPr lvl="1"/>
            <a:r>
              <a:rPr lang="en-GB" sz="1400" dirty="0"/>
              <a:t>Urge exposure and response prevention based on the belief that gambling is a conditioned behaviour demonstrates that it can be treated to urge extinction and mastery of the urge, at which time relapse is reduced or eliminated.</a:t>
            </a:r>
          </a:p>
          <a:p>
            <a:endParaRPr lang="en-GB" dirty="0"/>
          </a:p>
        </p:txBody>
      </p:sp>
      <p:sp>
        <p:nvSpPr>
          <p:cNvPr id="4" name="Text Placeholder 3">
            <a:extLst>
              <a:ext uri="{FF2B5EF4-FFF2-40B4-BE49-F238E27FC236}">
                <a16:creationId xmlns:a16="http://schemas.microsoft.com/office/drawing/2014/main" id="{001CC9BB-EDA2-4290-B8A4-C9F62D46924D}"/>
              </a:ext>
            </a:extLst>
          </p:cNvPr>
          <p:cNvSpPr>
            <a:spLocks noGrp="1"/>
          </p:cNvSpPr>
          <p:nvPr>
            <p:ph type="body" sz="quarter" idx="11"/>
          </p:nvPr>
        </p:nvSpPr>
        <p:spPr/>
        <p:txBody>
          <a:bodyPr/>
          <a:lstStyle/>
          <a:p>
            <a:r>
              <a:rPr lang="en-GB" dirty="0"/>
              <a:t>Appendix A – Summary of Papers</a:t>
            </a:r>
          </a:p>
          <a:p>
            <a:endParaRPr lang="en-GB" dirty="0"/>
          </a:p>
        </p:txBody>
      </p:sp>
    </p:spTree>
    <p:extLst>
      <p:ext uri="{BB962C8B-B14F-4D97-AF65-F5344CB8AC3E}">
        <p14:creationId xmlns:p14="http://schemas.microsoft.com/office/powerpoint/2010/main" val="1007908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632C-CC96-4147-8D58-938F661F5559}"/>
              </a:ext>
            </a:extLst>
          </p:cNvPr>
          <p:cNvSpPr>
            <a:spLocks noGrp="1"/>
          </p:cNvSpPr>
          <p:nvPr>
            <p:ph type="title"/>
          </p:nvPr>
        </p:nvSpPr>
        <p:spPr/>
        <p:txBody>
          <a:bodyPr>
            <a:noAutofit/>
          </a:bodyPr>
          <a:lstStyle/>
          <a:p>
            <a:r>
              <a:rPr lang="en-GB" sz="2400" dirty="0"/>
              <a:t>Reith, G. and Dobbie, F. (2013) ‘Gambling careers: A longitudinal, qualitative study of gambling behaviour’, Addiction Research &amp; Theory, 21(5), pp. 376–390.</a:t>
            </a:r>
          </a:p>
        </p:txBody>
      </p:sp>
      <p:sp>
        <p:nvSpPr>
          <p:cNvPr id="3" name="Content Placeholder 2">
            <a:extLst>
              <a:ext uri="{FF2B5EF4-FFF2-40B4-BE49-F238E27FC236}">
                <a16:creationId xmlns:a16="http://schemas.microsoft.com/office/drawing/2014/main" id="{1B155075-0716-460A-AB2B-D43B5532E8A9}"/>
              </a:ext>
            </a:extLst>
          </p:cNvPr>
          <p:cNvSpPr>
            <a:spLocks noGrp="1"/>
          </p:cNvSpPr>
          <p:nvPr>
            <p:ph idx="1"/>
          </p:nvPr>
        </p:nvSpPr>
        <p:spPr/>
        <p:txBody>
          <a:bodyPr>
            <a:noAutofit/>
          </a:bodyPr>
          <a:lstStyle/>
          <a:p>
            <a:r>
              <a:rPr lang="en-GB" sz="1400" dirty="0"/>
              <a:t>A longitudinal qualitative methodology was used to investigate patterns of stability and change in a cohort of 50 problem and recreational gamblers. The study found that change, rather than stability, was the norm in gambling behaviour and identified four different trajectories of behaviour: progression, reduction, consistency and non-linearity. Drawing on rich narrative accounts of respondents’ gambling behaviour, the study begins to suggest reasons for these different types of movement, highlighting the role of material factors such as employment, environment and social context in each. It concludes that gambling behaviour is highly variable over time</a:t>
            </a:r>
          </a:p>
          <a:p>
            <a:r>
              <a:rPr lang="en-GB" sz="1400" dirty="0"/>
              <a:t>2012 study so likely to have change since online gambling became more mainstream. 4 interviews with the 50 between 2006 and 2011.  Recruited from Glasgow/west Scotland. Purposively recruited to get diverse mix of participants. 38 took part in first 3 interviews; 28 in last one too.</a:t>
            </a:r>
          </a:p>
          <a:p>
            <a:r>
              <a:rPr lang="en-GB" sz="1400" dirty="0"/>
              <a:t>Individuals whose gambling became more problematic over the fieldwork period were more likely to have initially been recruited as recreational gamblers. Key features of increasingly problematic gambling were inconsistent employment patterns, with mixed periods of employment and unemployment, and frequent changes of job being the norm. </a:t>
            </a:r>
          </a:p>
          <a:p>
            <a:pPr lvl="1"/>
            <a:r>
              <a:rPr lang="en-GB" sz="1200" dirty="0"/>
              <a:t>Significant life events were a trigger, often linked to alcohol.</a:t>
            </a:r>
          </a:p>
          <a:p>
            <a:pPr lvl="1"/>
            <a:r>
              <a:rPr lang="en-GB" sz="1200" dirty="0"/>
              <a:t>Escaping stress and mental health challenges. Also a response to boredom.</a:t>
            </a:r>
          </a:p>
          <a:p>
            <a:pPr lvl="1"/>
            <a:r>
              <a:rPr lang="en-GB" sz="1200" dirty="0"/>
              <a:t>Prospect of employment as a protective factor for recovering from gambling problems.</a:t>
            </a:r>
          </a:p>
          <a:p>
            <a:r>
              <a:rPr lang="en-GB" sz="1400" dirty="0"/>
              <a:t>Role of peer support highlighted</a:t>
            </a:r>
          </a:p>
          <a:p>
            <a:pPr lvl="1"/>
            <a:r>
              <a:rPr lang="en-GB" sz="1200" dirty="0"/>
              <a:t>A number of individuals who had recovered from problematic gambling had done so through GA, and had often not gambled at all for many years. They found that GA provided a structure and rationale for life without gambling, and in this, they possessed quite a distinctive profile, talking of themselves as ‘addicts’ in narratives that articulated the impossibility of ever being able to return to controlled playing. We found repeated references to the need to continually attend meetings to maintain abstinence, with one woman who had been gambling free for ten years describing meetings like a ‘medicine’ for her illness</a:t>
            </a:r>
          </a:p>
          <a:p>
            <a:endParaRPr lang="en-GB" sz="1400" dirty="0"/>
          </a:p>
        </p:txBody>
      </p:sp>
      <p:sp>
        <p:nvSpPr>
          <p:cNvPr id="4" name="Text Placeholder 3">
            <a:extLst>
              <a:ext uri="{FF2B5EF4-FFF2-40B4-BE49-F238E27FC236}">
                <a16:creationId xmlns:a16="http://schemas.microsoft.com/office/drawing/2014/main" id="{001CC9BB-EDA2-4290-B8A4-C9F62D46924D}"/>
              </a:ext>
            </a:extLst>
          </p:cNvPr>
          <p:cNvSpPr>
            <a:spLocks noGrp="1"/>
          </p:cNvSpPr>
          <p:nvPr>
            <p:ph type="body" sz="quarter" idx="11"/>
          </p:nvPr>
        </p:nvSpPr>
        <p:spPr/>
        <p:txBody>
          <a:bodyPr/>
          <a:lstStyle/>
          <a:p>
            <a:r>
              <a:rPr lang="en-GB" dirty="0"/>
              <a:t>Appendix A – Summary of Papers</a:t>
            </a:r>
          </a:p>
          <a:p>
            <a:endParaRPr lang="en-GB" dirty="0"/>
          </a:p>
        </p:txBody>
      </p:sp>
    </p:spTree>
    <p:extLst>
      <p:ext uri="{BB962C8B-B14F-4D97-AF65-F5344CB8AC3E}">
        <p14:creationId xmlns:p14="http://schemas.microsoft.com/office/powerpoint/2010/main" val="159032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CECC-7D69-451F-881D-B100E76074EB}"/>
              </a:ext>
            </a:extLst>
          </p:cNvPr>
          <p:cNvSpPr>
            <a:spLocks noGrp="1"/>
          </p:cNvSpPr>
          <p:nvPr>
            <p:ph type="title"/>
          </p:nvPr>
        </p:nvSpPr>
        <p:spPr/>
        <p:txBody>
          <a:bodyPr/>
          <a:lstStyle/>
          <a:p>
            <a:r>
              <a:rPr lang="en-GB" dirty="0"/>
              <a:t>Approach and methodology</a:t>
            </a:r>
          </a:p>
        </p:txBody>
      </p:sp>
      <p:sp>
        <p:nvSpPr>
          <p:cNvPr id="3" name="Content Placeholder 2" descr="Diagram showing the seven steps taken in phase 1:&#10;1. Agree GM priorities &#10;2. Review relevant papers in PHE / OHID evidence review&#10;3. Reverse reference search of identified papers&#10;4. Review other local research and case studies&#10;5. Summary and highlight gaps / priorities&#10;6. Literature search to see if gaps are met by existing research&#10;7. Summary of gaps">
            <a:extLst>
              <a:ext uri="{FF2B5EF4-FFF2-40B4-BE49-F238E27FC236}">
                <a16:creationId xmlns:a16="http://schemas.microsoft.com/office/drawing/2014/main" id="{7B4C7CAB-502C-4E78-A8B8-2B572C7A7F98}"/>
              </a:ext>
            </a:extLst>
          </p:cNvPr>
          <p:cNvSpPr>
            <a:spLocks noGrp="1"/>
          </p:cNvSpPr>
          <p:nvPr>
            <p:ph idx="1"/>
          </p:nvPr>
        </p:nvSpPr>
        <p:spPr/>
        <p:txBody>
          <a:bodyPr>
            <a:normAutofit/>
          </a:bodyPr>
          <a:lstStyle/>
          <a:p>
            <a:pPr marL="0" indent="0">
              <a:buNone/>
            </a:pPr>
            <a:r>
              <a:rPr lang="en-GB" sz="2400" dirty="0"/>
              <a:t>Not intended to be a systematic review, but a rapid review of relevant literature to identify key findings and inform future research priorities:</a:t>
            </a:r>
          </a:p>
          <a:p>
            <a:pPr marL="0" indent="0">
              <a:buNone/>
            </a:pPr>
            <a:r>
              <a:rPr lang="en-GB" sz="1800" u="sng" dirty="0"/>
              <a:t>Phase 1</a:t>
            </a:r>
            <a:endParaRPr lang="en-GB" sz="2400" u="sng" dirty="0"/>
          </a:p>
          <a:p>
            <a:pPr marL="0" indent="0">
              <a:buNone/>
            </a:pPr>
            <a:endParaRPr lang="en-GB" sz="2400" dirty="0"/>
          </a:p>
          <a:p>
            <a:pPr marL="0" indent="0">
              <a:buNone/>
            </a:pPr>
            <a:endParaRPr lang="en-GB" sz="2400" dirty="0"/>
          </a:p>
          <a:p>
            <a:pPr marL="0" indent="0">
              <a:buNone/>
            </a:pPr>
            <a:endParaRPr lang="en-GB" sz="2400" dirty="0"/>
          </a:p>
          <a:p>
            <a:pPr marL="0" indent="0">
              <a:buNone/>
            </a:pPr>
            <a:r>
              <a:rPr lang="en-GB" sz="1800" u="sng" dirty="0"/>
              <a:t>Phase 2</a:t>
            </a:r>
          </a:p>
        </p:txBody>
      </p:sp>
      <p:graphicFrame>
        <p:nvGraphicFramePr>
          <p:cNvPr id="5" name="Diagram 4" descr="Diagram displaying seven stages in process:&#10;1. agree GM principles&#10;2. ">
            <a:extLst>
              <a:ext uri="{FF2B5EF4-FFF2-40B4-BE49-F238E27FC236}">
                <a16:creationId xmlns:a16="http://schemas.microsoft.com/office/drawing/2014/main" id="{D160DBD2-7C4F-4C0D-93DE-09A917AD1E6C}"/>
              </a:ext>
            </a:extLst>
          </p:cNvPr>
          <p:cNvGraphicFramePr/>
          <p:nvPr>
            <p:extLst>
              <p:ext uri="{D42A27DB-BD31-4B8C-83A1-F6EECF244321}">
                <p14:modId xmlns:p14="http://schemas.microsoft.com/office/powerpoint/2010/main" val="1994926207"/>
              </p:ext>
            </p:extLst>
          </p:nvPr>
        </p:nvGraphicFramePr>
        <p:xfrm>
          <a:off x="586799" y="2457107"/>
          <a:ext cx="10484527" cy="2282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descr="Diagram showing four steps of phase 2:&#10;1. Agree shortlist of gaps and key questions&#10;2. Share with academic colleagues&#10;3, Refine priorities and discuss preferred approach&#10;4. Collaborate and commission new evidence">
            <a:extLst>
              <a:ext uri="{FF2B5EF4-FFF2-40B4-BE49-F238E27FC236}">
                <a16:creationId xmlns:a16="http://schemas.microsoft.com/office/drawing/2014/main" id="{EF3380AD-7322-4418-BB4D-EEC34D38B2EA}"/>
              </a:ext>
            </a:extLst>
          </p:cNvPr>
          <p:cNvGraphicFramePr/>
          <p:nvPr>
            <p:extLst>
              <p:ext uri="{D42A27DB-BD31-4B8C-83A1-F6EECF244321}">
                <p14:modId xmlns:p14="http://schemas.microsoft.com/office/powerpoint/2010/main" val="679233621"/>
              </p:ext>
            </p:extLst>
          </p:nvPr>
        </p:nvGraphicFramePr>
        <p:xfrm>
          <a:off x="-683581" y="4186059"/>
          <a:ext cx="9090734" cy="22828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 Placeholder 3">
            <a:extLst>
              <a:ext uri="{FF2B5EF4-FFF2-40B4-BE49-F238E27FC236}">
                <a16:creationId xmlns:a16="http://schemas.microsoft.com/office/drawing/2014/main" id="{AC9C79E5-E72C-4975-9360-B8F2C24E9D9D}"/>
              </a:ext>
            </a:extLst>
          </p:cNvPr>
          <p:cNvSpPr>
            <a:spLocks noGrp="1"/>
          </p:cNvSpPr>
          <p:nvPr>
            <p:ph type="body" sz="quarter" idx="11"/>
          </p:nvPr>
        </p:nvSpPr>
        <p:spPr/>
        <p:txBody>
          <a:bodyPr/>
          <a:lstStyle/>
          <a:p>
            <a:r>
              <a:rPr lang="en-GB" dirty="0"/>
              <a:t>Part 1. Methodology</a:t>
            </a:r>
          </a:p>
          <a:p>
            <a:endParaRPr lang="en-GB" dirty="0"/>
          </a:p>
        </p:txBody>
      </p:sp>
    </p:spTree>
    <p:extLst>
      <p:ext uri="{BB962C8B-B14F-4D97-AF65-F5344CB8AC3E}">
        <p14:creationId xmlns:p14="http://schemas.microsoft.com/office/powerpoint/2010/main" val="3988840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632C-CC96-4147-8D58-938F661F5559}"/>
              </a:ext>
            </a:extLst>
          </p:cNvPr>
          <p:cNvSpPr>
            <a:spLocks noGrp="1"/>
          </p:cNvSpPr>
          <p:nvPr>
            <p:ph type="title"/>
          </p:nvPr>
        </p:nvSpPr>
        <p:spPr/>
        <p:txBody>
          <a:bodyPr>
            <a:noAutofit/>
          </a:bodyPr>
          <a:lstStyle/>
          <a:p>
            <a:r>
              <a:rPr lang="en-GB" sz="2400" dirty="0"/>
              <a:t>Reith, G. and Dobbie, F. (2013) ‘Gambling careers: A longitudinal, qualitative study of gambling behaviour’, Addiction Research &amp; Theory, 21(5), pp. 376–390 (contd.)</a:t>
            </a:r>
          </a:p>
        </p:txBody>
      </p:sp>
      <p:sp>
        <p:nvSpPr>
          <p:cNvPr id="3" name="Content Placeholder 2">
            <a:extLst>
              <a:ext uri="{FF2B5EF4-FFF2-40B4-BE49-F238E27FC236}">
                <a16:creationId xmlns:a16="http://schemas.microsoft.com/office/drawing/2014/main" id="{1B155075-0716-460A-AB2B-D43B5532E8A9}"/>
              </a:ext>
            </a:extLst>
          </p:cNvPr>
          <p:cNvSpPr>
            <a:spLocks noGrp="1"/>
          </p:cNvSpPr>
          <p:nvPr>
            <p:ph idx="1"/>
          </p:nvPr>
        </p:nvSpPr>
        <p:spPr/>
        <p:txBody>
          <a:bodyPr>
            <a:noAutofit/>
          </a:bodyPr>
          <a:lstStyle/>
          <a:p>
            <a:r>
              <a:rPr lang="en-GB" sz="1400" dirty="0"/>
              <a:t>Initially recruited thirty three individuals with gambling problems (12 seeking help; 21 not). It is striking that only two of those displayed consistently problematic behaviour over five years, and that the dominant trends in the study were rather in the direction of non-linear or increasingly problematic behaviour.</a:t>
            </a:r>
          </a:p>
          <a:p>
            <a:r>
              <a:rPr lang="en-GB" sz="1400" dirty="0"/>
              <a:t>Problematic gambling emerges as behaviour that is extremely complex and highly fluid. It appears to be influenced in multi-directional ways by a range of factors, which makes categorisations – and sometimes explanations themselves – difficult. we urge an understanding of gambling based on patterns of behaviour rather than ‘types’ of gamblers.</a:t>
            </a:r>
          </a:p>
          <a:p>
            <a:endParaRPr lang="en-GB" sz="1400" dirty="0"/>
          </a:p>
        </p:txBody>
      </p:sp>
      <p:grpSp>
        <p:nvGrpSpPr>
          <p:cNvPr id="22" name="Group 21" descr="Extracted quotes from the research paper.">
            <a:extLst>
              <a:ext uri="{FF2B5EF4-FFF2-40B4-BE49-F238E27FC236}">
                <a16:creationId xmlns:a16="http://schemas.microsoft.com/office/drawing/2014/main" id="{64E17DCC-9412-4654-9C97-BE82DDED45C0}"/>
              </a:ext>
            </a:extLst>
          </p:cNvPr>
          <p:cNvGrpSpPr/>
          <p:nvPr/>
        </p:nvGrpSpPr>
        <p:grpSpPr>
          <a:xfrm>
            <a:off x="594854" y="3247902"/>
            <a:ext cx="11009770" cy="2639226"/>
            <a:chOff x="594854" y="3247902"/>
            <a:chExt cx="11009770" cy="2639226"/>
          </a:xfrm>
        </p:grpSpPr>
        <p:pic>
          <p:nvPicPr>
            <p:cNvPr id="7" name="Picture 6">
              <a:extLst>
                <a:ext uri="{FF2B5EF4-FFF2-40B4-BE49-F238E27FC236}">
                  <a16:creationId xmlns:a16="http://schemas.microsoft.com/office/drawing/2014/main" id="{1C0BC21F-B21C-4EDA-AB23-EA9EF3467803}"/>
                </a:ext>
              </a:extLst>
            </p:cNvPr>
            <p:cNvPicPr>
              <a:picLocks noChangeAspect="1"/>
            </p:cNvPicPr>
            <p:nvPr/>
          </p:nvPicPr>
          <p:blipFill>
            <a:blip r:embed="rId2"/>
            <a:stretch>
              <a:fillRect/>
            </a:stretch>
          </p:blipFill>
          <p:spPr>
            <a:xfrm>
              <a:off x="594854" y="3339206"/>
              <a:ext cx="3028950" cy="1057275"/>
            </a:xfrm>
            <a:prstGeom prst="rect">
              <a:avLst/>
            </a:prstGeom>
          </p:spPr>
        </p:pic>
        <p:pic>
          <p:nvPicPr>
            <p:cNvPr id="9" name="Picture 8">
              <a:extLst>
                <a:ext uri="{FF2B5EF4-FFF2-40B4-BE49-F238E27FC236}">
                  <a16:creationId xmlns:a16="http://schemas.microsoft.com/office/drawing/2014/main" id="{2D480325-FA76-4F5A-8642-7F7414AA7F11}"/>
                </a:ext>
              </a:extLst>
            </p:cNvPr>
            <p:cNvPicPr>
              <a:picLocks noChangeAspect="1"/>
            </p:cNvPicPr>
            <p:nvPr/>
          </p:nvPicPr>
          <p:blipFill>
            <a:blip r:embed="rId3"/>
            <a:stretch>
              <a:fillRect/>
            </a:stretch>
          </p:blipFill>
          <p:spPr>
            <a:xfrm>
              <a:off x="4583257" y="5106314"/>
              <a:ext cx="3019425" cy="771525"/>
            </a:xfrm>
            <a:prstGeom prst="rect">
              <a:avLst/>
            </a:prstGeom>
          </p:spPr>
        </p:pic>
        <p:pic>
          <p:nvPicPr>
            <p:cNvPr id="11" name="Picture 10">
              <a:extLst>
                <a:ext uri="{FF2B5EF4-FFF2-40B4-BE49-F238E27FC236}">
                  <a16:creationId xmlns:a16="http://schemas.microsoft.com/office/drawing/2014/main" id="{4CA633BE-53B8-4215-9851-EDC5572258EA}"/>
                </a:ext>
              </a:extLst>
            </p:cNvPr>
            <p:cNvPicPr>
              <a:picLocks noChangeAspect="1"/>
            </p:cNvPicPr>
            <p:nvPr/>
          </p:nvPicPr>
          <p:blipFill>
            <a:blip r:embed="rId4"/>
            <a:stretch>
              <a:fillRect/>
            </a:stretch>
          </p:blipFill>
          <p:spPr>
            <a:xfrm>
              <a:off x="8585199" y="5248953"/>
              <a:ext cx="2990850" cy="638175"/>
            </a:xfrm>
            <a:prstGeom prst="rect">
              <a:avLst/>
            </a:prstGeom>
          </p:spPr>
        </p:pic>
        <p:pic>
          <p:nvPicPr>
            <p:cNvPr id="13" name="Picture 12">
              <a:extLst>
                <a:ext uri="{FF2B5EF4-FFF2-40B4-BE49-F238E27FC236}">
                  <a16:creationId xmlns:a16="http://schemas.microsoft.com/office/drawing/2014/main" id="{9086F9D1-46C6-4B80-B0BC-82343BE2743B}"/>
                </a:ext>
              </a:extLst>
            </p:cNvPr>
            <p:cNvPicPr>
              <a:picLocks noChangeAspect="1"/>
            </p:cNvPicPr>
            <p:nvPr/>
          </p:nvPicPr>
          <p:blipFill>
            <a:blip r:embed="rId5"/>
            <a:stretch>
              <a:fillRect/>
            </a:stretch>
          </p:blipFill>
          <p:spPr>
            <a:xfrm>
              <a:off x="8585199" y="3247902"/>
              <a:ext cx="3019425" cy="895350"/>
            </a:xfrm>
            <a:prstGeom prst="rect">
              <a:avLst/>
            </a:prstGeom>
          </p:spPr>
        </p:pic>
        <p:pic>
          <p:nvPicPr>
            <p:cNvPr id="15" name="Picture 14">
              <a:extLst>
                <a:ext uri="{FF2B5EF4-FFF2-40B4-BE49-F238E27FC236}">
                  <a16:creationId xmlns:a16="http://schemas.microsoft.com/office/drawing/2014/main" id="{DF68589E-02F9-44B6-A26C-CB982406FB30}"/>
                </a:ext>
              </a:extLst>
            </p:cNvPr>
            <p:cNvPicPr>
              <a:picLocks noChangeAspect="1"/>
            </p:cNvPicPr>
            <p:nvPr/>
          </p:nvPicPr>
          <p:blipFill>
            <a:blip r:embed="rId6"/>
            <a:stretch>
              <a:fillRect/>
            </a:stretch>
          </p:blipFill>
          <p:spPr>
            <a:xfrm>
              <a:off x="4611833" y="4375776"/>
              <a:ext cx="2981325" cy="590550"/>
            </a:xfrm>
            <a:prstGeom prst="rect">
              <a:avLst/>
            </a:prstGeom>
          </p:spPr>
        </p:pic>
        <p:pic>
          <p:nvPicPr>
            <p:cNvPr id="17" name="Picture 16">
              <a:extLst>
                <a:ext uri="{FF2B5EF4-FFF2-40B4-BE49-F238E27FC236}">
                  <a16:creationId xmlns:a16="http://schemas.microsoft.com/office/drawing/2014/main" id="{283E3E97-FBE6-4122-A3A9-198EC780897C}"/>
                </a:ext>
              </a:extLst>
            </p:cNvPr>
            <p:cNvPicPr>
              <a:picLocks noChangeAspect="1"/>
            </p:cNvPicPr>
            <p:nvPr/>
          </p:nvPicPr>
          <p:blipFill>
            <a:blip r:embed="rId7"/>
            <a:stretch>
              <a:fillRect/>
            </a:stretch>
          </p:blipFill>
          <p:spPr>
            <a:xfrm>
              <a:off x="8585199" y="4276422"/>
              <a:ext cx="2981325" cy="914400"/>
            </a:xfrm>
            <a:prstGeom prst="rect">
              <a:avLst/>
            </a:prstGeom>
          </p:spPr>
        </p:pic>
        <p:pic>
          <p:nvPicPr>
            <p:cNvPr id="19" name="Picture 18">
              <a:extLst>
                <a:ext uri="{FF2B5EF4-FFF2-40B4-BE49-F238E27FC236}">
                  <a16:creationId xmlns:a16="http://schemas.microsoft.com/office/drawing/2014/main" id="{45B94C8D-CE17-4CAB-8EC3-F4D3827AB22E}"/>
                </a:ext>
              </a:extLst>
            </p:cNvPr>
            <p:cNvPicPr>
              <a:picLocks noChangeAspect="1"/>
            </p:cNvPicPr>
            <p:nvPr/>
          </p:nvPicPr>
          <p:blipFill>
            <a:blip r:embed="rId8"/>
            <a:stretch>
              <a:fillRect/>
            </a:stretch>
          </p:blipFill>
          <p:spPr>
            <a:xfrm>
              <a:off x="613904" y="4515764"/>
              <a:ext cx="2990850" cy="1181100"/>
            </a:xfrm>
            <a:prstGeom prst="rect">
              <a:avLst/>
            </a:prstGeom>
          </p:spPr>
        </p:pic>
        <p:pic>
          <p:nvPicPr>
            <p:cNvPr id="21" name="Picture 20">
              <a:extLst>
                <a:ext uri="{FF2B5EF4-FFF2-40B4-BE49-F238E27FC236}">
                  <a16:creationId xmlns:a16="http://schemas.microsoft.com/office/drawing/2014/main" id="{4039E105-1248-4C67-BC94-44B4209618A0}"/>
                </a:ext>
              </a:extLst>
            </p:cNvPr>
            <p:cNvPicPr>
              <a:picLocks noChangeAspect="1"/>
            </p:cNvPicPr>
            <p:nvPr/>
          </p:nvPicPr>
          <p:blipFill>
            <a:blip r:embed="rId9"/>
            <a:stretch>
              <a:fillRect/>
            </a:stretch>
          </p:blipFill>
          <p:spPr>
            <a:xfrm>
              <a:off x="4611833" y="3326064"/>
              <a:ext cx="2962275" cy="933450"/>
            </a:xfrm>
            <a:prstGeom prst="rect">
              <a:avLst/>
            </a:prstGeom>
          </p:spPr>
        </p:pic>
      </p:grpSp>
      <p:sp>
        <p:nvSpPr>
          <p:cNvPr id="4" name="Text Placeholder 3">
            <a:extLst>
              <a:ext uri="{FF2B5EF4-FFF2-40B4-BE49-F238E27FC236}">
                <a16:creationId xmlns:a16="http://schemas.microsoft.com/office/drawing/2014/main" id="{001CC9BB-EDA2-4290-B8A4-C9F62D46924D}"/>
              </a:ext>
            </a:extLst>
          </p:cNvPr>
          <p:cNvSpPr>
            <a:spLocks noGrp="1"/>
          </p:cNvSpPr>
          <p:nvPr>
            <p:ph type="body" sz="quarter" idx="11"/>
          </p:nvPr>
        </p:nvSpPr>
        <p:spPr/>
        <p:txBody>
          <a:bodyPr/>
          <a:lstStyle/>
          <a:p>
            <a:r>
              <a:rPr lang="en-GB" dirty="0"/>
              <a:t>Appendix A – Summary of Papers</a:t>
            </a:r>
          </a:p>
          <a:p>
            <a:endParaRPr lang="en-GB" dirty="0"/>
          </a:p>
        </p:txBody>
      </p:sp>
    </p:spTree>
    <p:extLst>
      <p:ext uri="{BB962C8B-B14F-4D97-AF65-F5344CB8AC3E}">
        <p14:creationId xmlns:p14="http://schemas.microsoft.com/office/powerpoint/2010/main" val="2132699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632C-CC96-4147-8D58-938F661F5559}"/>
              </a:ext>
            </a:extLst>
          </p:cNvPr>
          <p:cNvSpPr>
            <a:spLocks noGrp="1"/>
          </p:cNvSpPr>
          <p:nvPr>
            <p:ph type="title"/>
          </p:nvPr>
        </p:nvSpPr>
        <p:spPr/>
        <p:txBody>
          <a:bodyPr>
            <a:noAutofit/>
          </a:bodyPr>
          <a:lstStyle/>
          <a:p>
            <a:r>
              <a:rPr lang="en-GB" sz="2400" dirty="0"/>
              <a:t>Reith, G. and Dobbie, F. (2011) ‘Beginning gambling: The role of social networks and environment’, Addiction Research &amp; Theory, 19(6), pp. 483–493.</a:t>
            </a:r>
          </a:p>
        </p:txBody>
      </p:sp>
      <p:sp>
        <p:nvSpPr>
          <p:cNvPr id="3" name="Content Placeholder 2">
            <a:extLst>
              <a:ext uri="{FF2B5EF4-FFF2-40B4-BE49-F238E27FC236}">
                <a16:creationId xmlns:a16="http://schemas.microsoft.com/office/drawing/2014/main" id="{1B155075-0716-460A-AB2B-D43B5532E8A9}"/>
              </a:ext>
            </a:extLst>
          </p:cNvPr>
          <p:cNvSpPr>
            <a:spLocks noGrp="1"/>
          </p:cNvSpPr>
          <p:nvPr>
            <p:ph idx="1"/>
          </p:nvPr>
        </p:nvSpPr>
        <p:spPr>
          <a:xfrm>
            <a:off x="586799" y="1817684"/>
            <a:ext cx="11017825" cy="4351338"/>
          </a:xfrm>
        </p:spPr>
        <p:txBody>
          <a:bodyPr>
            <a:noAutofit/>
          </a:bodyPr>
          <a:lstStyle/>
          <a:p>
            <a:r>
              <a:rPr lang="en-GB" sz="1400" dirty="0"/>
              <a:t>Recruited three main groups of individuals: problem gamblers in contact with treatment services (‘Group 1’ n = 12), problem gamblers not in contact with services (‘Group 2’ n = 21) and regular/heavy recreational, gamblers (‘Group 3’ n = 17). </a:t>
            </a:r>
          </a:p>
          <a:p>
            <a:r>
              <a:rPr lang="en-GB" sz="1400" dirty="0"/>
              <a:t>Our findings reveal the importance of social networks, such as family, friends and colleagues, as well as geographical-cultural environment, social class, age and gender, in the initiation of gambling behaviour. They also suggest that those who begin gambling at an early age within family networks are more likely to develop problems than those who begin later, amongst friends and colleagues. However, we caution against simplistic interpretations, as a variety of inter-dependent social factors interact in complex ways here</a:t>
            </a:r>
          </a:p>
          <a:p>
            <a:r>
              <a:rPr lang="en-GB" sz="1400" dirty="0"/>
              <a:t>Interviews revealed the importance of the family, and particularly the working class family, as a key site for the transmission of gambling related cultural capital and for the reproduction of behaviour, norms and attitudes. We found a process whereby gambling knowledge and behaviour was passed on through households in the routines of everyday life. It is a pattern in which respondents’ parents regularly visited gambling venues and participated in games, so that participants themselves were surrounded by an environment where gambling was normal, acceptable, enjoyable and fun – or, on the other hand, could also be the source of arguments, tension and worry, which as children, they absorbed. This reproduction of behaviour and attitudes involves a ‘generational transmission’ of cultural capital from parents and grandparents to children</a:t>
            </a:r>
          </a:p>
          <a:p>
            <a:r>
              <a:rPr lang="en-GB" sz="1400" dirty="0"/>
              <a:t>This study shows up the fundamentally social nature of the activity. It shows that respondents are not born gamblers, but rather ‘become’ gamblers through complex processes of observation, facilitation and learning. Significantly, our respondents are all introduced to the world of gambling through their social networks. They do not ‘fall upon’ gambling in isolation, but grow up surrounded by it and learn it through networks of social interaction, which are in turn rooted in particular social, cultural and geographical environments</a:t>
            </a:r>
          </a:p>
        </p:txBody>
      </p:sp>
      <p:sp>
        <p:nvSpPr>
          <p:cNvPr id="4" name="Text Placeholder 3">
            <a:extLst>
              <a:ext uri="{FF2B5EF4-FFF2-40B4-BE49-F238E27FC236}">
                <a16:creationId xmlns:a16="http://schemas.microsoft.com/office/drawing/2014/main" id="{001CC9BB-EDA2-4290-B8A4-C9F62D46924D}"/>
              </a:ext>
            </a:extLst>
          </p:cNvPr>
          <p:cNvSpPr>
            <a:spLocks noGrp="1"/>
          </p:cNvSpPr>
          <p:nvPr>
            <p:ph type="body" sz="quarter" idx="11"/>
          </p:nvPr>
        </p:nvSpPr>
        <p:spPr/>
        <p:txBody>
          <a:bodyPr/>
          <a:lstStyle/>
          <a:p>
            <a:r>
              <a:rPr lang="en-GB" dirty="0"/>
              <a:t>Appendix A – Summary of Papers</a:t>
            </a:r>
          </a:p>
          <a:p>
            <a:endParaRPr lang="en-GB" dirty="0"/>
          </a:p>
        </p:txBody>
      </p:sp>
    </p:spTree>
    <p:extLst>
      <p:ext uri="{BB962C8B-B14F-4D97-AF65-F5344CB8AC3E}">
        <p14:creationId xmlns:p14="http://schemas.microsoft.com/office/powerpoint/2010/main" val="1043401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632C-CC96-4147-8D58-938F661F5559}"/>
              </a:ext>
            </a:extLst>
          </p:cNvPr>
          <p:cNvSpPr>
            <a:spLocks noGrp="1"/>
          </p:cNvSpPr>
          <p:nvPr>
            <p:ph type="title"/>
          </p:nvPr>
        </p:nvSpPr>
        <p:spPr/>
        <p:txBody>
          <a:bodyPr>
            <a:noAutofit/>
          </a:bodyPr>
          <a:lstStyle/>
          <a:p>
            <a:r>
              <a:rPr lang="en-GB" sz="2400" dirty="0"/>
              <a:t>Reith, G. and Dobbie, F. (2011) ‘Beginning gambling: The role of social networks and environment’, Addiction Research &amp; Theory, 19(6), pp. 483–493. (contd.)</a:t>
            </a:r>
          </a:p>
        </p:txBody>
      </p:sp>
      <p:sp>
        <p:nvSpPr>
          <p:cNvPr id="3" name="Content Placeholder 2">
            <a:extLst>
              <a:ext uri="{FF2B5EF4-FFF2-40B4-BE49-F238E27FC236}">
                <a16:creationId xmlns:a16="http://schemas.microsoft.com/office/drawing/2014/main" id="{1B155075-0716-460A-AB2B-D43B5532E8A9}"/>
              </a:ext>
            </a:extLst>
          </p:cNvPr>
          <p:cNvSpPr>
            <a:spLocks noGrp="1"/>
          </p:cNvSpPr>
          <p:nvPr>
            <p:ph idx="1"/>
          </p:nvPr>
        </p:nvSpPr>
        <p:spPr/>
        <p:txBody>
          <a:bodyPr>
            <a:normAutofit/>
          </a:bodyPr>
          <a:lstStyle/>
          <a:p>
            <a:r>
              <a:rPr lang="en-GB" sz="1400" dirty="0"/>
              <a:t>Given the age of many of our respondents and the retrospective, longitudinal aspect of this research, the narratives of gambling that we have presented here cover a period from the late 1960s to the mid-1990s, which represents a different policy climate to what exists today. This period of gambling in Britain was given its distinctive character by the 1968 Gambling Act which restricted the availability and promotion of commercial gambling with its principle of ‘unstimulated demand’. This has recently been superseded by the 2005 Gambling Act which was implemented in 2007. This legislation heralds an era of increased liberalisation in Britain, including easier access to a range of gambling opportunities and the increasing normalisation of the activity. Advertising is now permitted and gambling operators are able to promote themselves as commercial premises, and are seeking to attract new demographic groups, particularly women and higher socio-economic groups</a:t>
            </a:r>
          </a:p>
          <a:p>
            <a:r>
              <a:rPr lang="en-GB" sz="1400" dirty="0"/>
              <a:t>This changing climate raises the question of whether we might expect to see a corresponding shift in early experiences of gambling. Indeed, there is some evidence of this already, with recent research finding that young people gamble on, for example, lottery products (Moodie &amp; Finnegan, 2006Moodie C, Finnegan F. Prevalence and correlates of youth gambling in Scotland. Addiction Research and Theory 2006; 14: 365–385 [</a:t>
            </a:r>
            <a:r>
              <a:rPr lang="en-GB" sz="1400" dirty="0" err="1"/>
              <a:t>Crossref</a:t>
            </a:r>
            <a:r>
              <a:rPr lang="en-GB" sz="1400" dirty="0"/>
              <a:t>], [Web of Science ®], [Google Scholar]; Wood &amp; Griffiths, 1998Wood R, Griffiths M. The acquisition, development and maintenance of lottery and </a:t>
            </a:r>
            <a:r>
              <a:rPr lang="en-GB" sz="1400" dirty="0" err="1"/>
              <a:t>scratchcard</a:t>
            </a:r>
            <a:r>
              <a:rPr lang="en-GB" sz="1400" dirty="0"/>
              <a:t> gambling in adolescence. Journal of Adolescence 1998; 21: 265–273 [</a:t>
            </a:r>
            <a:r>
              <a:rPr lang="en-GB" sz="1400" dirty="0" err="1"/>
              <a:t>Crossref</a:t>
            </a:r>
            <a:r>
              <a:rPr lang="en-GB" sz="1400" dirty="0"/>
              <a:t>], [PubMed], [Web of Science ®], [Google Scholar]), which were not available to most of our generation of respondents.</a:t>
            </a:r>
          </a:p>
          <a:p>
            <a:r>
              <a:rPr lang="en-GB" sz="1400" dirty="0"/>
              <a:t>Meanwhile, some commentators have recently argued that an increasingly globalised, de-centred gambling environment has emerged as new forms of technology break down geographical barriers, driving increasingly homogenous commercial gambling products around the globe. As one writer put it: ‘gambling is no longer a social activity shaped primarily by community needs and values’ (McMillen, 1996McMillen J. The globalisation of gambling: Implications for Australia. The National Association for Gambling Studies Journal 1996; 8: 9–19 [Google Scholar], p. 11).</a:t>
            </a:r>
          </a:p>
          <a:p>
            <a:endParaRPr lang="en-GB" sz="1400" dirty="0"/>
          </a:p>
        </p:txBody>
      </p:sp>
      <p:sp>
        <p:nvSpPr>
          <p:cNvPr id="4" name="Text Placeholder 3">
            <a:extLst>
              <a:ext uri="{FF2B5EF4-FFF2-40B4-BE49-F238E27FC236}">
                <a16:creationId xmlns:a16="http://schemas.microsoft.com/office/drawing/2014/main" id="{001CC9BB-EDA2-4290-B8A4-C9F62D46924D}"/>
              </a:ext>
            </a:extLst>
          </p:cNvPr>
          <p:cNvSpPr>
            <a:spLocks noGrp="1"/>
          </p:cNvSpPr>
          <p:nvPr>
            <p:ph type="body" sz="quarter" idx="11"/>
          </p:nvPr>
        </p:nvSpPr>
        <p:spPr/>
        <p:txBody>
          <a:bodyPr/>
          <a:lstStyle/>
          <a:p>
            <a:r>
              <a:rPr lang="en-GB" dirty="0"/>
              <a:t>Appendix A – Summary of Papers</a:t>
            </a:r>
          </a:p>
          <a:p>
            <a:endParaRPr lang="en-GB" dirty="0"/>
          </a:p>
        </p:txBody>
      </p:sp>
    </p:spTree>
    <p:extLst>
      <p:ext uri="{BB962C8B-B14F-4D97-AF65-F5344CB8AC3E}">
        <p14:creationId xmlns:p14="http://schemas.microsoft.com/office/powerpoint/2010/main" val="2651712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632C-CC96-4147-8D58-938F661F5559}"/>
              </a:ext>
            </a:extLst>
          </p:cNvPr>
          <p:cNvSpPr>
            <a:spLocks noGrp="1"/>
          </p:cNvSpPr>
          <p:nvPr>
            <p:ph type="title"/>
          </p:nvPr>
        </p:nvSpPr>
        <p:spPr/>
        <p:txBody>
          <a:bodyPr>
            <a:noAutofit/>
          </a:bodyPr>
          <a:lstStyle/>
          <a:p>
            <a:r>
              <a:rPr lang="en-GB" sz="2400" dirty="0" err="1"/>
              <a:t>Oei</a:t>
            </a:r>
            <a:r>
              <a:rPr lang="en-GB" sz="2400" dirty="0"/>
              <a:t>, T.P.S. and Gordon, L.M. (2008) ‘Psychosocial Factors Related to Gambling Abstinence and Relapse in Members of Gamblers Anonymous’, Journal of Gambling Studies, 24(1), pp. 91–105. </a:t>
            </a:r>
          </a:p>
        </p:txBody>
      </p:sp>
      <p:sp>
        <p:nvSpPr>
          <p:cNvPr id="3" name="Content Placeholder 2">
            <a:extLst>
              <a:ext uri="{FF2B5EF4-FFF2-40B4-BE49-F238E27FC236}">
                <a16:creationId xmlns:a16="http://schemas.microsoft.com/office/drawing/2014/main" id="{1B155075-0716-460A-AB2B-D43B5532E8A9}"/>
              </a:ext>
            </a:extLst>
          </p:cNvPr>
          <p:cNvSpPr>
            <a:spLocks noGrp="1"/>
          </p:cNvSpPr>
          <p:nvPr>
            <p:ph idx="1"/>
          </p:nvPr>
        </p:nvSpPr>
        <p:spPr/>
        <p:txBody>
          <a:bodyPr>
            <a:noAutofit/>
          </a:bodyPr>
          <a:lstStyle/>
          <a:p>
            <a:r>
              <a:rPr lang="en-GB" sz="1400" dirty="0"/>
              <a:t>This paper reported the role of a set of seven predictors in distinguishing between abstinent and relapsed gamblers among 75 Gambling Anonymous (GA) members (55 males; 20 females; Mean age 45 years) in Southeast Queensland. The measures taken were meeting Attendance and Participation, Social Support, God Belief, Belief in a Higher Power, Working the 12-steps of Recovery, Gambling Urges and Erroneous Cognitions. </a:t>
            </a:r>
          </a:p>
          <a:p>
            <a:r>
              <a:rPr lang="en-GB" sz="1400" dirty="0"/>
              <a:t>Discriminant analysis revealed that the variables separating the two groups were significant, suggesting that GA members achieving abstinence could be distinguished from those who relapsed, with Attendance and Participation, and Social Support contributing the greatest influence on member’s ability to abstain from gambling. </a:t>
            </a:r>
          </a:p>
          <a:p>
            <a:r>
              <a:rPr lang="en-GB" sz="1400" dirty="0"/>
              <a:t>Gambling anonymous literature strongly supports the proposition that it is not necessary to believe in God to belong to the GA fellowship (Gamblers Anonymous, 1984). However, it is generally accepted that the belief in a power external to and greater than oneself is required to work the GA program and maintain abstinence (Gamblers Anonymous, 1984; Walsh, 2002). As such, it is somewhat surprising that the God Belief and Belief in a Higher Power variable (although significant) did not prove to be more important in the analysis, especially given the finding that individuals with already established religious or spiritual beliefs are more likely to participate in programs consistent with their own world view (</a:t>
            </a:r>
            <a:r>
              <a:rPr lang="en-GB" sz="1400" dirty="0" err="1"/>
              <a:t>Mankowski</a:t>
            </a:r>
            <a:r>
              <a:rPr lang="en-GB" sz="1400" dirty="0"/>
              <a:t> et al., 2001).</a:t>
            </a:r>
          </a:p>
          <a:p>
            <a:r>
              <a:rPr lang="en-GB" sz="1400" dirty="0"/>
              <a:t>Interesting contrasted by studies showing the role of social networks in encouraging gambling – so they can be protective and a risk factor</a:t>
            </a:r>
          </a:p>
        </p:txBody>
      </p:sp>
      <p:sp>
        <p:nvSpPr>
          <p:cNvPr id="4" name="Text Placeholder 3">
            <a:extLst>
              <a:ext uri="{FF2B5EF4-FFF2-40B4-BE49-F238E27FC236}">
                <a16:creationId xmlns:a16="http://schemas.microsoft.com/office/drawing/2014/main" id="{001CC9BB-EDA2-4290-B8A4-C9F62D46924D}"/>
              </a:ext>
            </a:extLst>
          </p:cNvPr>
          <p:cNvSpPr>
            <a:spLocks noGrp="1"/>
          </p:cNvSpPr>
          <p:nvPr>
            <p:ph type="body" sz="quarter" idx="11"/>
          </p:nvPr>
        </p:nvSpPr>
        <p:spPr/>
        <p:txBody>
          <a:bodyPr/>
          <a:lstStyle/>
          <a:p>
            <a:r>
              <a:rPr lang="en-GB" dirty="0"/>
              <a:t>Appendix A – Summary of Papers</a:t>
            </a:r>
          </a:p>
          <a:p>
            <a:endParaRPr lang="en-GB" dirty="0"/>
          </a:p>
        </p:txBody>
      </p:sp>
    </p:spTree>
    <p:extLst>
      <p:ext uri="{BB962C8B-B14F-4D97-AF65-F5344CB8AC3E}">
        <p14:creationId xmlns:p14="http://schemas.microsoft.com/office/powerpoint/2010/main" val="3363001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E975-BAAB-43EE-BDB5-10141451D9AE}"/>
              </a:ext>
            </a:extLst>
          </p:cNvPr>
          <p:cNvSpPr>
            <a:spLocks noGrp="1"/>
          </p:cNvSpPr>
          <p:nvPr>
            <p:ph type="title"/>
          </p:nvPr>
        </p:nvSpPr>
        <p:spPr/>
        <p:txBody>
          <a:bodyPr>
            <a:noAutofit/>
          </a:bodyPr>
          <a:lstStyle/>
          <a:p>
            <a:r>
              <a:rPr lang="en-GB" sz="2800" dirty="0"/>
              <a:t>Qualitative research and gambling harms in GM – July 2021</a:t>
            </a:r>
          </a:p>
        </p:txBody>
      </p:sp>
    </p:spTree>
    <p:extLst>
      <p:ext uri="{BB962C8B-B14F-4D97-AF65-F5344CB8AC3E}">
        <p14:creationId xmlns:p14="http://schemas.microsoft.com/office/powerpoint/2010/main" val="177895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C6D7-CEB5-4B72-B506-5914B876D938}"/>
              </a:ext>
            </a:extLst>
          </p:cNvPr>
          <p:cNvSpPr>
            <a:spLocks noGrp="1"/>
          </p:cNvSpPr>
          <p:nvPr>
            <p:ph type="title"/>
          </p:nvPr>
        </p:nvSpPr>
        <p:spPr/>
        <p:txBody>
          <a:bodyPr/>
          <a:lstStyle/>
          <a:p>
            <a:r>
              <a:rPr lang="en-GB" dirty="0"/>
              <a:t>Oversight and governance</a:t>
            </a:r>
          </a:p>
        </p:txBody>
      </p:sp>
      <p:sp>
        <p:nvSpPr>
          <p:cNvPr id="3" name="Content Placeholder 2">
            <a:extLst>
              <a:ext uri="{FF2B5EF4-FFF2-40B4-BE49-F238E27FC236}">
                <a16:creationId xmlns:a16="http://schemas.microsoft.com/office/drawing/2014/main" id="{B19295BB-982D-4582-A36C-DF8C5F836BAD}"/>
              </a:ext>
            </a:extLst>
          </p:cNvPr>
          <p:cNvSpPr>
            <a:spLocks noGrp="1"/>
          </p:cNvSpPr>
          <p:nvPr>
            <p:ph idx="1"/>
          </p:nvPr>
        </p:nvSpPr>
        <p:spPr/>
        <p:txBody>
          <a:bodyPr>
            <a:normAutofit/>
          </a:bodyPr>
          <a:lstStyle/>
          <a:p>
            <a:pPr marL="0" indent="0">
              <a:buNone/>
            </a:pPr>
            <a:r>
              <a:rPr lang="en-GB" sz="2400" dirty="0"/>
              <a:t>A GM “evidence working group” was established to discuss priorities and provide steer on development of evidence review and needs assessment. This group met on a bi-monthly / six-weekly basis with an agreed Terms of Reference.</a:t>
            </a:r>
          </a:p>
          <a:p>
            <a:pPr marL="0" indent="0">
              <a:buNone/>
            </a:pPr>
            <a:r>
              <a:rPr lang="en-GB" sz="2400" dirty="0"/>
              <a:t>Membership included:</a:t>
            </a:r>
          </a:p>
          <a:p>
            <a:pPr lvl="1">
              <a:buFont typeface="Arial" panose="020B0604020202020204" pitchFamily="34" charset="0"/>
              <a:buChar char="•"/>
            </a:pPr>
            <a:r>
              <a:rPr lang="en-GB" sz="1800" dirty="0"/>
              <a:t>GM-based public health specialist</a:t>
            </a:r>
          </a:p>
          <a:p>
            <a:pPr lvl="1">
              <a:buFont typeface="Arial" panose="020B0604020202020204" pitchFamily="34" charset="0"/>
              <a:buChar char="•"/>
            </a:pPr>
            <a:r>
              <a:rPr lang="en-GB" sz="1800" dirty="0"/>
              <a:t>Local authority representatives (x2)</a:t>
            </a:r>
          </a:p>
          <a:p>
            <a:pPr lvl="1">
              <a:buFont typeface="Arial" panose="020B0604020202020204" pitchFamily="34" charset="0"/>
              <a:buChar char="•"/>
            </a:pPr>
            <a:r>
              <a:rPr lang="en-GB" sz="1800" dirty="0"/>
              <a:t>GM gambling harms programme manager</a:t>
            </a:r>
          </a:p>
          <a:p>
            <a:pPr lvl="1">
              <a:buFont typeface="Arial" panose="020B0604020202020204" pitchFamily="34" charset="0"/>
              <a:buChar char="•"/>
            </a:pPr>
            <a:r>
              <a:rPr lang="en-GB" sz="1800" dirty="0"/>
              <a:t>GMCA research principal</a:t>
            </a:r>
          </a:p>
          <a:p>
            <a:pPr lvl="1">
              <a:buFont typeface="Arial" panose="020B0604020202020204" pitchFamily="34" charset="0"/>
              <a:buChar char="•"/>
            </a:pPr>
            <a:r>
              <a:rPr lang="en-GB" sz="1800" dirty="0"/>
              <a:t>GMCA head of public service reform</a:t>
            </a:r>
          </a:p>
          <a:p>
            <a:pPr lvl="1">
              <a:buFont typeface="Arial" panose="020B0604020202020204" pitchFamily="34" charset="0"/>
              <a:buChar char="•"/>
            </a:pPr>
            <a:r>
              <a:rPr lang="en-GB" sz="1800" dirty="0"/>
              <a:t>OHID gambling programme lead</a:t>
            </a:r>
          </a:p>
          <a:p>
            <a:pPr lvl="1">
              <a:buFont typeface="Arial" panose="020B0604020202020204" pitchFamily="34" charset="0"/>
              <a:buChar char="•"/>
            </a:pPr>
            <a:r>
              <a:rPr lang="en-GB" sz="1800" dirty="0"/>
              <a:t>Lived experience representatives from </a:t>
            </a:r>
            <a:r>
              <a:rPr lang="en-GB" sz="1800" dirty="0" err="1"/>
              <a:t>GamHive</a:t>
            </a:r>
            <a:r>
              <a:rPr lang="en-GB" sz="1800" dirty="0"/>
              <a:t> (x2)</a:t>
            </a:r>
            <a:endParaRPr lang="en-GB" sz="2000" dirty="0"/>
          </a:p>
        </p:txBody>
      </p:sp>
      <p:sp>
        <p:nvSpPr>
          <p:cNvPr id="4" name="Text Placeholder 3">
            <a:extLst>
              <a:ext uri="{FF2B5EF4-FFF2-40B4-BE49-F238E27FC236}">
                <a16:creationId xmlns:a16="http://schemas.microsoft.com/office/drawing/2014/main" id="{525BFB67-C978-497C-899B-ABD8FCC2B447}"/>
              </a:ext>
            </a:extLst>
          </p:cNvPr>
          <p:cNvSpPr>
            <a:spLocks noGrp="1"/>
          </p:cNvSpPr>
          <p:nvPr>
            <p:ph type="body" sz="quarter" idx="11"/>
          </p:nvPr>
        </p:nvSpPr>
        <p:spPr/>
        <p:txBody>
          <a:bodyPr/>
          <a:lstStyle/>
          <a:p>
            <a:r>
              <a:rPr lang="en-GB" dirty="0"/>
              <a:t>Part 1. Methodology</a:t>
            </a:r>
          </a:p>
        </p:txBody>
      </p:sp>
    </p:spTree>
    <p:extLst>
      <p:ext uri="{BB962C8B-B14F-4D97-AF65-F5344CB8AC3E}">
        <p14:creationId xmlns:p14="http://schemas.microsoft.com/office/powerpoint/2010/main" val="334268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232EF-9637-4E2A-940C-49A477532D54}"/>
              </a:ext>
            </a:extLst>
          </p:cNvPr>
          <p:cNvSpPr>
            <a:spLocks noGrp="1"/>
          </p:cNvSpPr>
          <p:nvPr>
            <p:ph type="title"/>
          </p:nvPr>
        </p:nvSpPr>
        <p:spPr/>
        <p:txBody>
          <a:bodyPr/>
          <a:lstStyle/>
          <a:p>
            <a:r>
              <a:rPr lang="en-GB" dirty="0"/>
              <a:t>Agreed priorities for qualitative review</a:t>
            </a:r>
          </a:p>
        </p:txBody>
      </p:sp>
      <p:sp>
        <p:nvSpPr>
          <p:cNvPr id="3" name="Content Placeholder 2">
            <a:extLst>
              <a:ext uri="{FF2B5EF4-FFF2-40B4-BE49-F238E27FC236}">
                <a16:creationId xmlns:a16="http://schemas.microsoft.com/office/drawing/2014/main" id="{093FA7AE-A884-46DB-AAB5-F36AF963EA3F}"/>
              </a:ext>
            </a:extLst>
          </p:cNvPr>
          <p:cNvSpPr>
            <a:spLocks noGrp="1"/>
          </p:cNvSpPr>
          <p:nvPr>
            <p:ph idx="1"/>
          </p:nvPr>
        </p:nvSpPr>
        <p:spPr/>
        <p:txBody>
          <a:bodyPr>
            <a:normAutofit/>
          </a:bodyPr>
          <a:lstStyle/>
          <a:p>
            <a:r>
              <a:rPr lang="en-GB" sz="2400" dirty="0"/>
              <a:t>Understand how GM residents are impacted by gambling (gambler and affected others)</a:t>
            </a:r>
          </a:p>
          <a:p>
            <a:r>
              <a:rPr lang="en-GB" sz="2400" dirty="0"/>
              <a:t>Enhanced understanding of resident’s pathways into harmful gambling: when does harm begin and how does this change over someone’s journey, why?</a:t>
            </a:r>
          </a:p>
          <a:p>
            <a:r>
              <a:rPr lang="en-GB" sz="2400" dirty="0"/>
              <a:t>How do residents engage with treatment services? Perspectives on how support for gamblers and affected others could be improved; what are the barriers to accessing services? Why?</a:t>
            </a:r>
          </a:p>
          <a:p>
            <a:r>
              <a:rPr lang="en-GB" sz="2400" dirty="0"/>
              <a:t>Factors influencing recovery and / or abstinence</a:t>
            </a:r>
          </a:p>
          <a:p>
            <a:pPr marL="0" indent="0">
              <a:buNone/>
            </a:pPr>
            <a:endParaRPr lang="en-GB" sz="2400" dirty="0"/>
          </a:p>
          <a:p>
            <a:pPr marL="0" indent="0">
              <a:buNone/>
            </a:pPr>
            <a:endParaRPr lang="en-GB" sz="2400" dirty="0"/>
          </a:p>
        </p:txBody>
      </p:sp>
      <p:sp>
        <p:nvSpPr>
          <p:cNvPr id="4" name="Text Placeholder 3">
            <a:extLst>
              <a:ext uri="{FF2B5EF4-FFF2-40B4-BE49-F238E27FC236}">
                <a16:creationId xmlns:a16="http://schemas.microsoft.com/office/drawing/2014/main" id="{9214C827-8ED8-416F-A919-F1063EE3E600}"/>
              </a:ext>
            </a:extLst>
          </p:cNvPr>
          <p:cNvSpPr>
            <a:spLocks noGrp="1"/>
          </p:cNvSpPr>
          <p:nvPr>
            <p:ph type="body" sz="quarter" idx="11"/>
          </p:nvPr>
        </p:nvSpPr>
        <p:spPr/>
        <p:txBody>
          <a:bodyPr/>
          <a:lstStyle/>
          <a:p>
            <a:r>
              <a:rPr lang="en-GB" dirty="0"/>
              <a:t>Part 1. Methodology</a:t>
            </a:r>
          </a:p>
        </p:txBody>
      </p:sp>
    </p:spTree>
    <p:extLst>
      <p:ext uri="{BB962C8B-B14F-4D97-AF65-F5344CB8AC3E}">
        <p14:creationId xmlns:p14="http://schemas.microsoft.com/office/powerpoint/2010/main" val="3851948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FC1E-157B-4B6F-B32F-1B437C297ACF}"/>
              </a:ext>
            </a:extLst>
          </p:cNvPr>
          <p:cNvSpPr>
            <a:spLocks noGrp="1"/>
          </p:cNvSpPr>
          <p:nvPr>
            <p:ph type="title"/>
          </p:nvPr>
        </p:nvSpPr>
        <p:spPr/>
        <p:txBody>
          <a:bodyPr/>
          <a:lstStyle/>
          <a:p>
            <a:r>
              <a:rPr lang="en-GB" dirty="0"/>
              <a:t>Purpose of qualitative evidence review</a:t>
            </a:r>
          </a:p>
        </p:txBody>
      </p:sp>
      <p:sp>
        <p:nvSpPr>
          <p:cNvPr id="3" name="Content Placeholder 2">
            <a:extLst>
              <a:ext uri="{FF2B5EF4-FFF2-40B4-BE49-F238E27FC236}">
                <a16:creationId xmlns:a16="http://schemas.microsoft.com/office/drawing/2014/main" id="{43F0E58C-CAE7-4BF3-801E-CBAA6FBAF47C}"/>
              </a:ext>
            </a:extLst>
          </p:cNvPr>
          <p:cNvSpPr>
            <a:spLocks noGrp="1"/>
          </p:cNvSpPr>
          <p:nvPr>
            <p:ph idx="1"/>
          </p:nvPr>
        </p:nvSpPr>
        <p:spPr/>
        <p:txBody>
          <a:bodyPr>
            <a:normAutofit/>
          </a:bodyPr>
          <a:lstStyle/>
          <a:p>
            <a:r>
              <a:rPr lang="en-GB" sz="2400" dirty="0"/>
              <a:t>To influence local authorities and other stakeholders on the issue</a:t>
            </a:r>
          </a:p>
          <a:p>
            <a:r>
              <a:rPr lang="en-GB" sz="2400" dirty="0"/>
              <a:t>To inform how we might prevent gambling harms</a:t>
            </a:r>
          </a:p>
          <a:p>
            <a:r>
              <a:rPr lang="en-GB" sz="2400" dirty="0"/>
              <a:t>To inform how we can improve signposting to support and the types of support that would work</a:t>
            </a:r>
          </a:p>
          <a:p>
            <a:r>
              <a:rPr lang="en-GB" sz="2400" dirty="0"/>
              <a:t>To inform how we can improve access to support</a:t>
            </a:r>
          </a:p>
          <a:p>
            <a:r>
              <a:rPr lang="en-GB" sz="2400" dirty="0"/>
              <a:t>To inform future research commissioning priorities</a:t>
            </a:r>
          </a:p>
        </p:txBody>
      </p:sp>
      <p:sp>
        <p:nvSpPr>
          <p:cNvPr id="4" name="Text Placeholder 3">
            <a:extLst>
              <a:ext uri="{FF2B5EF4-FFF2-40B4-BE49-F238E27FC236}">
                <a16:creationId xmlns:a16="http://schemas.microsoft.com/office/drawing/2014/main" id="{FCA3A39B-7306-42C4-A071-9E7B77379F53}"/>
              </a:ext>
            </a:extLst>
          </p:cNvPr>
          <p:cNvSpPr>
            <a:spLocks noGrp="1"/>
          </p:cNvSpPr>
          <p:nvPr>
            <p:ph type="body" sz="quarter" idx="11"/>
          </p:nvPr>
        </p:nvSpPr>
        <p:spPr/>
        <p:txBody>
          <a:bodyPr/>
          <a:lstStyle/>
          <a:p>
            <a:r>
              <a:rPr lang="en-GB" dirty="0"/>
              <a:t>Part 1. Methodology</a:t>
            </a:r>
          </a:p>
        </p:txBody>
      </p:sp>
    </p:spTree>
    <p:extLst>
      <p:ext uri="{BB962C8B-B14F-4D97-AF65-F5344CB8AC3E}">
        <p14:creationId xmlns:p14="http://schemas.microsoft.com/office/powerpoint/2010/main" val="78775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5032-2330-4827-BC2C-B84DE26A6765}"/>
              </a:ext>
            </a:extLst>
          </p:cNvPr>
          <p:cNvSpPr>
            <a:spLocks noGrp="1"/>
          </p:cNvSpPr>
          <p:nvPr>
            <p:ph type="title"/>
          </p:nvPr>
        </p:nvSpPr>
        <p:spPr/>
        <p:txBody>
          <a:bodyPr/>
          <a:lstStyle/>
          <a:p>
            <a:r>
              <a:rPr lang="en-GB" dirty="0"/>
              <a:t>Part 2</a:t>
            </a:r>
          </a:p>
        </p:txBody>
      </p:sp>
      <p:sp>
        <p:nvSpPr>
          <p:cNvPr id="3" name="Text Placeholder 2">
            <a:extLst>
              <a:ext uri="{FF2B5EF4-FFF2-40B4-BE49-F238E27FC236}">
                <a16:creationId xmlns:a16="http://schemas.microsoft.com/office/drawing/2014/main" id="{74B54AFD-30CB-4DEC-AC38-16F7C075CDFC}"/>
              </a:ext>
            </a:extLst>
          </p:cNvPr>
          <p:cNvSpPr>
            <a:spLocks noGrp="1"/>
          </p:cNvSpPr>
          <p:nvPr>
            <p:ph type="body" sz="quarter" idx="11"/>
          </p:nvPr>
        </p:nvSpPr>
        <p:spPr/>
        <p:txBody>
          <a:bodyPr/>
          <a:lstStyle/>
          <a:p>
            <a:r>
              <a:rPr lang="en-GB" dirty="0"/>
              <a:t>Qualitative research and gambling harms in Greater Manchester – July 2021</a:t>
            </a:r>
          </a:p>
        </p:txBody>
      </p:sp>
      <p:sp>
        <p:nvSpPr>
          <p:cNvPr id="4" name="Text Placeholder 3">
            <a:extLst>
              <a:ext uri="{FF2B5EF4-FFF2-40B4-BE49-F238E27FC236}">
                <a16:creationId xmlns:a16="http://schemas.microsoft.com/office/drawing/2014/main" id="{E23C0437-43A9-4284-BC69-DD7CC8AF53D5}"/>
              </a:ext>
            </a:extLst>
          </p:cNvPr>
          <p:cNvSpPr>
            <a:spLocks noGrp="1"/>
          </p:cNvSpPr>
          <p:nvPr>
            <p:ph type="body" sz="quarter" idx="12"/>
          </p:nvPr>
        </p:nvSpPr>
        <p:spPr/>
        <p:txBody>
          <a:bodyPr/>
          <a:lstStyle/>
          <a:p>
            <a:r>
              <a:rPr lang="en-GB" dirty="0"/>
              <a:t>What evidence is out there?</a:t>
            </a:r>
          </a:p>
        </p:txBody>
      </p:sp>
    </p:spTree>
    <p:extLst>
      <p:ext uri="{BB962C8B-B14F-4D97-AF65-F5344CB8AC3E}">
        <p14:creationId xmlns:p14="http://schemas.microsoft.com/office/powerpoint/2010/main" val="2517246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0ADE-37FC-4084-89ED-4B5D7820BFDD}"/>
              </a:ext>
            </a:extLst>
          </p:cNvPr>
          <p:cNvSpPr>
            <a:spLocks noGrp="1"/>
          </p:cNvSpPr>
          <p:nvPr>
            <p:ph type="title"/>
          </p:nvPr>
        </p:nvSpPr>
        <p:spPr/>
        <p:txBody>
          <a:bodyPr/>
          <a:lstStyle/>
          <a:p>
            <a:r>
              <a:rPr lang="en-GB" dirty="0"/>
              <a:t>Evidence reviewed (1/3)</a:t>
            </a:r>
          </a:p>
        </p:txBody>
      </p:sp>
      <p:sp>
        <p:nvSpPr>
          <p:cNvPr id="3" name="Content Placeholder 2">
            <a:extLst>
              <a:ext uri="{FF2B5EF4-FFF2-40B4-BE49-F238E27FC236}">
                <a16:creationId xmlns:a16="http://schemas.microsoft.com/office/drawing/2014/main" id="{D596457A-5A23-4E77-AF0A-1AA46312DA99}"/>
              </a:ext>
            </a:extLst>
          </p:cNvPr>
          <p:cNvSpPr>
            <a:spLocks noGrp="1"/>
          </p:cNvSpPr>
          <p:nvPr>
            <p:ph idx="1"/>
          </p:nvPr>
        </p:nvSpPr>
        <p:spPr/>
        <p:txBody>
          <a:bodyPr>
            <a:normAutofit/>
          </a:bodyPr>
          <a:lstStyle/>
          <a:p>
            <a:pPr marL="0" indent="0">
              <a:buNone/>
            </a:pPr>
            <a:r>
              <a:rPr lang="en-GB" sz="1800" u="sng" dirty="0"/>
              <a:t>PHE / OHID evidence review papers:</a:t>
            </a:r>
          </a:p>
          <a:p>
            <a:pPr marL="342900" indent="-342900">
              <a:buFont typeface="+mj-lt"/>
              <a:buAutoNum type="arabicPeriod"/>
            </a:pPr>
            <a:r>
              <a:rPr lang="en-GB" sz="1400" dirty="0"/>
              <a:t>Bramley, S., Norrie, C. and </a:t>
            </a:r>
            <a:r>
              <a:rPr lang="en-GB" sz="1400" dirty="0" err="1"/>
              <a:t>Manthorpe</a:t>
            </a:r>
            <a:r>
              <a:rPr lang="en-GB" sz="1400" dirty="0"/>
              <a:t>, J. (2020) ‘Exploring the support for UK migrants experiencing gambling-related harm: insights from two focus groups’, Public Health, 184, pp. 22–27.</a:t>
            </a:r>
          </a:p>
          <a:p>
            <a:pPr marL="342900" indent="-342900">
              <a:buFont typeface="+mj-lt"/>
              <a:buAutoNum type="arabicPeriod"/>
            </a:pPr>
            <a:r>
              <a:rPr lang="en-GB" sz="1400" dirty="0"/>
              <a:t>Banks, J. et al. (2018) Families Living with Problem Gambling: Impacts, Coping Strategies and Help-Seeking. Sheffield, UK: Sheffield Hallam University. Available at: </a:t>
            </a:r>
            <a:r>
              <a:rPr lang="en-GB" sz="1400" dirty="0">
                <a:hlinkClick r:id="rId2"/>
              </a:rPr>
              <a:t>https://www.begambleaware.org/media/1845/families-living-with-problem-gambling.pdf</a:t>
            </a:r>
            <a:r>
              <a:rPr lang="en-GB" sz="1400" dirty="0"/>
              <a:t>.</a:t>
            </a:r>
          </a:p>
          <a:p>
            <a:pPr marL="342900" indent="-342900">
              <a:buFont typeface="+mj-lt"/>
              <a:buAutoNum type="arabicPeriod"/>
            </a:pPr>
            <a:r>
              <a:rPr lang="en-GB" sz="1400" dirty="0"/>
              <a:t>McGee, D. (2020) ‘On the normalisation of online sports gambling among young adult men in the UK: a public health perspective’, Public Health, 184, pp. 89–94.</a:t>
            </a:r>
          </a:p>
          <a:p>
            <a:pPr marL="342900" indent="-342900">
              <a:buFont typeface="+mj-lt"/>
              <a:buAutoNum type="arabicPeriod"/>
            </a:pPr>
            <a:r>
              <a:rPr lang="en-GB" sz="1400" dirty="0"/>
              <a:t>Citizens Advice (2018) Out of Luck - An exploration of the causes and impacts of problem gambling. Available at: </a:t>
            </a:r>
            <a:r>
              <a:rPr lang="en-GB" sz="1400" dirty="0">
                <a:hlinkClick r:id="rId3"/>
              </a:rPr>
              <a:t>http://www.citizensadvice.org.uk/about-us/policy/policy-research-topics/consumer-policy-research/consumer-policy-research/out-of-luck-an-exploration-of-the-causes-and-impacts-of-problem-gambling/</a:t>
            </a:r>
            <a:endParaRPr lang="en-GB" sz="1400" dirty="0"/>
          </a:p>
          <a:p>
            <a:pPr marL="342900" indent="-342900">
              <a:buFont typeface="+mj-lt"/>
              <a:buAutoNum type="arabicPeriod"/>
            </a:pPr>
            <a:r>
              <a:rPr lang="en-GB" sz="1400" dirty="0"/>
              <a:t>Kenyon (2017) Problem Gambling in Leeds: Report to Leeds City Council. Leeds Beckett. Available at: </a:t>
            </a:r>
            <a:r>
              <a:rPr lang="en-GB" sz="1400" dirty="0">
                <a:hlinkClick r:id="rId4"/>
              </a:rPr>
              <a:t>http://eprints.leedsbeckett.ac.uk/id/eprint/3945/1/Problem%20Gambling%20Report.pdf</a:t>
            </a:r>
            <a:r>
              <a:rPr lang="en-GB" sz="1400" dirty="0"/>
              <a:t>.</a:t>
            </a:r>
          </a:p>
          <a:p>
            <a:pPr marL="342900" indent="-342900">
              <a:buFont typeface="+mj-lt"/>
              <a:buAutoNum type="arabicPeriod"/>
            </a:pPr>
            <a:r>
              <a:rPr lang="en-GB" sz="1400" dirty="0"/>
              <a:t>Royal Society of Public Health (2020) Skins in the Game. Available at: https://www.rsph.org.uk/our-work/policy/gambling/skins-in-the-game.html</a:t>
            </a:r>
          </a:p>
        </p:txBody>
      </p:sp>
      <p:sp>
        <p:nvSpPr>
          <p:cNvPr id="4" name="Text Placeholder 3">
            <a:extLst>
              <a:ext uri="{FF2B5EF4-FFF2-40B4-BE49-F238E27FC236}">
                <a16:creationId xmlns:a16="http://schemas.microsoft.com/office/drawing/2014/main" id="{170EC8D6-EE17-4661-B69C-21AFC42B8C7E}"/>
              </a:ext>
            </a:extLst>
          </p:cNvPr>
          <p:cNvSpPr>
            <a:spLocks noGrp="1"/>
          </p:cNvSpPr>
          <p:nvPr>
            <p:ph type="body" sz="quarter" idx="11"/>
          </p:nvPr>
        </p:nvSpPr>
        <p:spPr/>
        <p:txBody>
          <a:bodyPr/>
          <a:lstStyle/>
          <a:p>
            <a:r>
              <a:rPr lang="en-GB" dirty="0"/>
              <a:t>Part 2. What evidence is out there?</a:t>
            </a:r>
          </a:p>
        </p:txBody>
      </p:sp>
    </p:spTree>
    <p:extLst>
      <p:ext uri="{BB962C8B-B14F-4D97-AF65-F5344CB8AC3E}">
        <p14:creationId xmlns:p14="http://schemas.microsoft.com/office/powerpoint/2010/main" val="1458612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35e3c746-8a33-4472-ba5f-a83161b34f9f"/>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C5B5A"/>
      </a:accent1>
      <a:accent2>
        <a:srgbClr val="009C90"/>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DC97FC8150DD49AD465F8A73657C42" ma:contentTypeVersion="15" ma:contentTypeDescription="Create a new document." ma:contentTypeScope="" ma:versionID="578d0477d61e6028f4c8283efbd591fb">
  <xsd:schema xmlns:xsd="http://www.w3.org/2001/XMLSchema" xmlns:xs="http://www.w3.org/2001/XMLSchema" xmlns:p="http://schemas.microsoft.com/office/2006/metadata/properties" xmlns:ns1="http://schemas.microsoft.com/sharepoint/v3" xmlns:ns2="066e983a-f1d7-4d3c-91db-252f29f3e159" xmlns:ns3="2e35a3c0-6932-4795-bc29-a2b24e509738" targetNamespace="http://schemas.microsoft.com/office/2006/metadata/properties" ma:root="true" ma:fieldsID="03a850f43fc046e6d7396a61c327b759" ns1:_="" ns2:_="" ns3:_="">
    <xsd:import namespace="http://schemas.microsoft.com/sharepoint/v3"/>
    <xsd:import namespace="066e983a-f1d7-4d3c-91db-252f29f3e159"/>
    <xsd:import namespace="2e35a3c0-6932-4795-bc29-a2b24e50973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6e983a-f1d7-4d3c-91db-252f29f3e1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35a3c0-6932-4795-bc29-a2b24e50973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F3C148-2E29-47A2-9883-543C018B23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66e983a-f1d7-4d3c-91db-252f29f3e159"/>
    <ds:schemaRef ds:uri="2e35a3c0-6932-4795-bc29-a2b24e5097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7783B6-01C1-45EF-9799-0D335554BA9A}">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A1ADFE9B-928C-497A-A7C7-E2D995FDA2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1163</TotalTime>
  <Words>8909</Words>
  <Application>Microsoft Office PowerPoint</Application>
  <PresentationFormat>Widescreen</PresentationFormat>
  <Paragraphs>359</Paragraphs>
  <Slides>44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Office Theme</vt:lpstr>
      <vt:lpstr>Qualitative research and gambling harms in GM</vt:lpstr>
      <vt:lpstr>Introduction</vt:lpstr>
      <vt:lpstr>Part 1</vt:lpstr>
      <vt:lpstr>Approach and methodology</vt:lpstr>
      <vt:lpstr>Oversight and governance</vt:lpstr>
      <vt:lpstr>Agreed priorities for qualitative review</vt:lpstr>
      <vt:lpstr>Purpose of qualitative evidence review</vt:lpstr>
      <vt:lpstr>Part 2</vt:lpstr>
      <vt:lpstr>Evidence reviewed (1/3)</vt:lpstr>
      <vt:lpstr>Evidence reviewed (contd. 2/3)</vt:lpstr>
      <vt:lpstr>Evidence reviewed (contd. 3/3)</vt:lpstr>
      <vt:lpstr>GM population demographics</vt:lpstr>
      <vt:lpstr>Part 3</vt:lpstr>
      <vt:lpstr>How are GM residents impacted by gambling?</vt:lpstr>
      <vt:lpstr>What are the pathways into harmful gambling and how do experiences change over time?</vt:lpstr>
      <vt:lpstr>What are the pathways into harmful gambling and how do experiences change over time? (contd.)</vt:lpstr>
      <vt:lpstr>Perspectives on treatment and support services</vt:lpstr>
      <vt:lpstr>Factors influencing recovery and/or abstinence</vt:lpstr>
      <vt:lpstr>Lived experience feedback</vt:lpstr>
      <vt:lpstr>Identified opportunities for action</vt:lpstr>
      <vt:lpstr>Identified opportunities for action (contd.)</vt:lpstr>
      <vt:lpstr>Part 4</vt:lpstr>
      <vt:lpstr>Gaps in the research</vt:lpstr>
      <vt:lpstr>Supporting development of knowledge</vt:lpstr>
      <vt:lpstr>Appendix A</vt:lpstr>
      <vt:lpstr>Bramley, S., Norrie, C. and Manthorpe, J. (2020) ‘Exploring the support for UK migrants experiencing gambling-related harm: insights from two focus groups’, Public Health, 184, pp. 22–27</vt:lpstr>
      <vt:lpstr>Banks, J. et al. (2018) Families Living with Problem Gambling: Impacts, Coping Strategies and Help-Seeking. Sheffield, UK: Sheffield Hallam University.</vt:lpstr>
      <vt:lpstr>McGee, D. (2020) ‘On the normalisation of online sports gambling among young adult men in the UK: a public health perspective’, Public Health, 184, pp. 89–94.</vt:lpstr>
      <vt:lpstr>Citizens Advice (2018) Out of Luck - An exploration of the causes and impacts of problem gambling. Available online. </vt:lpstr>
      <vt:lpstr>Kenyon (2017) Problem Gambling in Leeds: Report to Leeds City Council. Leeds Beckett. Available online. </vt:lpstr>
      <vt:lpstr>Royal Society of Public Health (2020) Skins in the Game. Available online</vt:lpstr>
      <vt:lpstr>Erskine, C. et al. (2018) A study on the role and influence of family and parental attitudes and behaviours on gambling-related harm in young people. London: GambleAware, p. 67. </vt:lpstr>
      <vt:lpstr>Erskine, C. et al. (2018) A study on the role and influence of family and parental attitudes and behaviours on gambling-related harm in young people. London: GambleAware, p. 67. (contd.) </vt:lpstr>
      <vt:lpstr>Ipsos MORI (2020) The effect of gambling marketing and advertising on children, young people and vulnerable adults. Synthesis Report. GambleAware. Available online</vt:lpstr>
      <vt:lpstr>Ipsos MORI (2020) The effect of gambling marketing and advertising on children, young people and vulnerable adults. Synthesis Report. GambleAware. Available online (contd.)</vt:lpstr>
      <vt:lpstr>Stead, M. et al. (2016) ‘The Online Bingo Boom in the UK: A Qualitative Examination of Its Appeal’, PLOS ONE, 11(5) </vt:lpstr>
      <vt:lpstr>Darbyshire, P., Oster, C. and Carrig, H. (2001) ‘The experience of pervasive loss: children and young people living in a family where parental gambling is a problem’, Journal of Gambling Studies, 17(1), pp. 23–45. </vt:lpstr>
      <vt:lpstr>Oakes, J. et al. (2012) ‘A focus group study of predictors of relapse in electronic gaming machine problem gambling, part 1: factors that “push” towards relapse’, Journal of Gambling Studies, 28(3), pp. 451–464.</vt:lpstr>
      <vt:lpstr>Reith, G. and Dobbie, F. (2013) ‘Gambling careers: A longitudinal, qualitative study of gambling behaviour’, Addiction Research &amp; Theory, 21(5), pp. 376–390.</vt:lpstr>
      <vt:lpstr>Reith, G. and Dobbie, F. (2013) ‘Gambling careers: A longitudinal, qualitative study of gambling behaviour’, Addiction Research &amp; Theory, 21(5), pp. 376–390 (contd.)</vt:lpstr>
      <vt:lpstr>Reith, G. and Dobbie, F. (2011) ‘Beginning gambling: The role of social networks and environment’, Addiction Research &amp; Theory, 19(6), pp. 483–493.</vt:lpstr>
      <vt:lpstr>Reith, G. and Dobbie, F. (2011) ‘Beginning gambling: The role of social networks and environment’, Addiction Research &amp; Theory, 19(6), pp. 483–493. (contd.)</vt:lpstr>
      <vt:lpstr>Oei, T.P.S. and Gordon, L.M. (2008) ‘Psychosocial Factors Related to Gambling Abstinence and Relapse in Members of Gamblers Anonymous’, Journal of Gambling Studies, 24(1), pp. 91–105. </vt:lpstr>
      <vt:lpstr>Qualitative research and gambling harms in GM – July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Evans, Jo</cp:lastModifiedBy>
  <cp:revision>49</cp:revision>
  <cp:lastPrinted>2020-10-22T16:13:18Z</cp:lastPrinted>
  <dcterms:created xsi:type="dcterms:W3CDTF">2020-09-16T14:43:21Z</dcterms:created>
  <dcterms:modified xsi:type="dcterms:W3CDTF">2022-05-30T15:34:26Z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0x01010063DC97FC8150DD49AD465F8A73657C42</vt:lpwstr>
  </property>
</Properties>
</file>