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0.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1.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3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3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37.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drawings/drawing1.xml" ContentType="application/vnd.openxmlformats-officedocument.drawingml.chartshapes+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2.xml" ContentType="application/vnd.openxmlformats-officedocument.drawingml.chartshape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3.xml" ContentType="application/vnd.openxmlformats-officedocument.drawingml.chartshapes+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4.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drawings/drawing5.xml" ContentType="application/vnd.openxmlformats-officedocument.drawingml.chartshapes+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40.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6.xml" ContentType="application/vnd.openxmlformats-officedocument.drawingml.chartshapes+xml"/>
  <Override PartName="/ppt/notesSlides/notesSlide41.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83"/>
  </p:notesMasterIdLst>
  <p:handoutMasterIdLst>
    <p:handoutMasterId r:id="rId84"/>
  </p:handoutMasterIdLst>
  <p:sldIdLst>
    <p:sldId id="1951" r:id="rId6"/>
    <p:sldId id="1308" r:id="rId7"/>
    <p:sldId id="1723" r:id="rId8"/>
    <p:sldId id="1888" r:id="rId9"/>
    <p:sldId id="1889" r:id="rId10"/>
    <p:sldId id="1890" r:id="rId11"/>
    <p:sldId id="1814" r:id="rId12"/>
    <p:sldId id="1908" r:id="rId13"/>
    <p:sldId id="1948" r:id="rId14"/>
    <p:sldId id="1815" r:id="rId15"/>
    <p:sldId id="1858" r:id="rId16"/>
    <p:sldId id="1859" r:id="rId17"/>
    <p:sldId id="1939" r:id="rId18"/>
    <p:sldId id="1940" r:id="rId19"/>
    <p:sldId id="1877" r:id="rId20"/>
    <p:sldId id="1878" r:id="rId21"/>
    <p:sldId id="1817" r:id="rId22"/>
    <p:sldId id="1835" r:id="rId23"/>
    <p:sldId id="1959" r:id="rId24"/>
    <p:sldId id="2023" r:id="rId25"/>
    <p:sldId id="1961" r:id="rId26"/>
    <p:sldId id="1837" r:id="rId27"/>
    <p:sldId id="1960" r:id="rId28"/>
    <p:sldId id="1860" r:id="rId29"/>
    <p:sldId id="1838" r:id="rId30"/>
    <p:sldId id="1818" r:id="rId31"/>
    <p:sldId id="1949" r:id="rId32"/>
    <p:sldId id="1849" r:id="rId33"/>
    <p:sldId id="1998" r:id="rId34"/>
    <p:sldId id="1962" r:id="rId35"/>
    <p:sldId id="1963" r:id="rId36"/>
    <p:sldId id="1964" r:id="rId37"/>
    <p:sldId id="1864" r:id="rId38"/>
    <p:sldId id="1986" r:id="rId39"/>
    <p:sldId id="1865" r:id="rId40"/>
    <p:sldId id="1866" r:id="rId41"/>
    <p:sldId id="1955" r:id="rId42"/>
    <p:sldId id="1956" r:id="rId43"/>
    <p:sldId id="1957" r:id="rId44"/>
    <p:sldId id="1958" r:id="rId45"/>
    <p:sldId id="1871" r:id="rId46"/>
    <p:sldId id="1872" r:id="rId47"/>
    <p:sldId id="1873" r:id="rId48"/>
    <p:sldId id="1874" r:id="rId49"/>
    <p:sldId id="1999" r:id="rId50"/>
    <p:sldId id="2000" r:id="rId51"/>
    <p:sldId id="2001" r:id="rId52"/>
    <p:sldId id="2002" r:id="rId53"/>
    <p:sldId id="2003" r:id="rId54"/>
    <p:sldId id="2004" r:id="rId55"/>
    <p:sldId id="2005" r:id="rId56"/>
    <p:sldId id="2006" r:id="rId57"/>
    <p:sldId id="2007" r:id="rId58"/>
    <p:sldId id="2008" r:id="rId59"/>
    <p:sldId id="2009" r:id="rId60"/>
    <p:sldId id="2010" r:id="rId61"/>
    <p:sldId id="2011" r:id="rId62"/>
    <p:sldId id="2012" r:id="rId63"/>
    <p:sldId id="2013" r:id="rId64"/>
    <p:sldId id="2016" r:id="rId65"/>
    <p:sldId id="2020" r:id="rId66"/>
    <p:sldId id="2017" r:id="rId67"/>
    <p:sldId id="2018" r:id="rId68"/>
    <p:sldId id="2021" r:id="rId69"/>
    <p:sldId id="2014" r:id="rId70"/>
    <p:sldId id="1950" r:id="rId71"/>
    <p:sldId id="1924" r:id="rId72"/>
    <p:sldId id="1791" r:id="rId73"/>
    <p:sldId id="1792" r:id="rId74"/>
    <p:sldId id="1793" r:id="rId75"/>
    <p:sldId id="1794" r:id="rId76"/>
    <p:sldId id="1795" r:id="rId77"/>
    <p:sldId id="1796" r:id="rId78"/>
    <p:sldId id="1797" r:id="rId79"/>
    <p:sldId id="1798" r:id="rId80"/>
    <p:sldId id="1799" r:id="rId81"/>
    <p:sldId id="1834" r:id="rId82"/>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and contents" id="{1C34207A-675C-420E-9736-FC484C57D9EB}">
          <p14:sldIdLst>
            <p14:sldId id="1951"/>
            <p14:sldId id="1308"/>
          </p14:sldIdLst>
        </p14:section>
        <p14:section name="Introduction" id="{8125AA5E-6C18-4BEF-8B54-456403D63ACC}">
          <p14:sldIdLst>
            <p14:sldId id="1723"/>
            <p14:sldId id="1888"/>
            <p14:sldId id="1889"/>
            <p14:sldId id="1890"/>
          </p14:sldIdLst>
        </p14:section>
        <p14:section name="Cost of Living" id="{DA1103AE-A71E-419E-ADFC-A38CD447FA5D}">
          <p14:sldIdLst>
            <p14:sldId id="1814"/>
            <p14:sldId id="1908"/>
            <p14:sldId id="1948"/>
            <p14:sldId id="1815"/>
            <p14:sldId id="1858"/>
            <p14:sldId id="1859"/>
            <p14:sldId id="1939"/>
            <p14:sldId id="1940"/>
            <p14:sldId id="1877"/>
            <p14:sldId id="1878"/>
            <p14:sldId id="1817"/>
            <p14:sldId id="1835"/>
            <p14:sldId id="1959"/>
            <p14:sldId id="2023"/>
            <p14:sldId id="1961"/>
            <p14:sldId id="1837"/>
            <p14:sldId id="1960"/>
            <p14:sldId id="1860"/>
            <p14:sldId id="1838"/>
            <p14:sldId id="1818"/>
            <p14:sldId id="1949"/>
            <p14:sldId id="1849"/>
            <p14:sldId id="1998"/>
            <p14:sldId id="1962"/>
            <p14:sldId id="1963"/>
            <p14:sldId id="1964"/>
          </p14:sldIdLst>
        </p14:section>
        <p14:section name="Food security" id="{8603DA8E-4C70-4A93-99E7-A68EDB39BFAF}">
          <p14:sldIdLst>
            <p14:sldId id="1864"/>
            <p14:sldId id="1986"/>
            <p14:sldId id="1865"/>
            <p14:sldId id="1866"/>
            <p14:sldId id="1955"/>
            <p14:sldId id="1956"/>
            <p14:sldId id="1957"/>
            <p14:sldId id="1958"/>
            <p14:sldId id="1871"/>
            <p14:sldId id="1872"/>
            <p14:sldId id="1873"/>
            <p14:sldId id="1874"/>
          </p14:sldIdLst>
        </p14:section>
        <p14:section name="Living safely and fairly with COVID-19" id="{ECC57D58-012D-4831-AAD6-0ECD2C98AD86}">
          <p14:sldIdLst>
            <p14:sldId id="1999"/>
            <p14:sldId id="2000"/>
            <p14:sldId id="2001"/>
            <p14:sldId id="2002"/>
            <p14:sldId id="2003"/>
            <p14:sldId id="2004"/>
            <p14:sldId id="2005"/>
            <p14:sldId id="2006"/>
            <p14:sldId id="2007"/>
            <p14:sldId id="2008"/>
            <p14:sldId id="2009"/>
            <p14:sldId id="2010"/>
          </p14:sldIdLst>
        </p14:section>
        <p14:section name="Digital inclusion" id="{50F741D3-54D1-45ED-BA74-FA11C62B3BFE}">
          <p14:sldIdLst>
            <p14:sldId id="2011"/>
            <p14:sldId id="2012"/>
            <p14:sldId id="2013"/>
            <p14:sldId id="2016"/>
            <p14:sldId id="2020"/>
            <p14:sldId id="2017"/>
            <p14:sldId id="2018"/>
            <p14:sldId id="2021"/>
            <p14:sldId id="2014"/>
          </p14:sldIdLst>
        </p14:section>
        <p14:section name="Local area summaries" id="{32946307-A7F1-4198-98E3-690A311625B2}">
          <p14:sldIdLst>
            <p14:sldId id="1950"/>
            <p14:sldId id="1924"/>
            <p14:sldId id="1791"/>
            <p14:sldId id="1792"/>
            <p14:sldId id="1793"/>
            <p14:sldId id="1794"/>
            <p14:sldId id="1795"/>
            <p14:sldId id="1796"/>
            <p14:sldId id="1797"/>
            <p14:sldId id="1798"/>
            <p14:sldId id="1799"/>
            <p14:sldId id="1834"/>
          </p14:sldIdLst>
        </p14:section>
      </p14:sectionLst>
    </p:ext>
    <p:ext uri="{EFAFB233-063F-42B5-8137-9DF3F51BA10A}">
      <p15:sldGuideLst xmlns:p15="http://schemas.microsoft.com/office/powerpoint/2012/main">
        <p15:guide id="5" orient="horz" pos="368" userDrawn="1">
          <p15:clr>
            <a:srgbClr val="A4A3A4"/>
          </p15:clr>
        </p15:guide>
        <p15:guide id="6" orient="horz" pos="3861" userDrawn="1">
          <p15:clr>
            <a:srgbClr val="A4A3A4"/>
          </p15:clr>
        </p15:guide>
        <p15:guide id="12" pos="6539" userDrawn="1">
          <p15:clr>
            <a:srgbClr val="A4A3A4"/>
          </p15:clr>
        </p15:guide>
        <p15:guide id="13" pos="7310" userDrawn="1">
          <p15:clr>
            <a:srgbClr val="A4A3A4"/>
          </p15:clr>
        </p15:guide>
        <p15:guide id="14" pos="5768" userDrawn="1">
          <p15:clr>
            <a:srgbClr val="A4A3A4"/>
          </p15:clr>
        </p15:guide>
        <p15:guide id="15" pos="4997" userDrawn="1">
          <p15:clr>
            <a:srgbClr val="A4A3A4"/>
          </p15:clr>
        </p15:guide>
        <p15:guide id="16" pos="4226" userDrawn="1">
          <p15:clr>
            <a:srgbClr val="A4A3A4"/>
          </p15:clr>
        </p15:guide>
        <p15:guide id="17" pos="3454" userDrawn="1">
          <p15:clr>
            <a:srgbClr val="A4A3A4"/>
          </p15:clr>
        </p15:guide>
        <p15:guide id="18" pos="2683" userDrawn="1">
          <p15:clr>
            <a:srgbClr val="A4A3A4"/>
          </p15:clr>
        </p15:guide>
        <p15:guide id="19" pos="1912" userDrawn="1">
          <p15:clr>
            <a:srgbClr val="A4A3A4"/>
          </p15:clr>
        </p15:guide>
        <p15:guide id="20" pos="1323" userDrawn="1">
          <p15:clr>
            <a:srgbClr val="A4A3A4"/>
          </p15:clr>
        </p15:guide>
        <p15:guide id="21" pos="257" userDrawn="1">
          <p15:clr>
            <a:srgbClr val="A4A3A4"/>
          </p15:clr>
        </p15:guide>
        <p15:guide id="22" orient="horz" pos="1162" userDrawn="1">
          <p15:clr>
            <a:srgbClr val="A4A3A4"/>
          </p15:clr>
        </p15:guide>
        <p15:guide id="23" orient="horz" pos="1911" userDrawn="1">
          <p15:clr>
            <a:srgbClr val="A4A3A4"/>
          </p15:clr>
        </p15:guide>
        <p15:guide id="24" orient="horz" pos="2682" userDrawn="1">
          <p15:clr>
            <a:srgbClr val="A4A3A4"/>
          </p15:clr>
        </p15:guide>
        <p15:guide id="25" orient="horz" pos="3339" userDrawn="1">
          <p15:clr>
            <a:srgbClr val="A4A3A4"/>
          </p15:clr>
        </p15:guide>
        <p15:guide id="26" orient="horz" pos="39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AE411-7829-75D9-A89F-51923A011DC3}" name="Pettit, Lucy" initials="PL" userId="S::Lucy.Pettit@greatermanchester-ca.gov.uk::bdef355b-33a5-437e-9e8e-1c046d406f2d" providerId="AD"/>
  <p188:author id="{C1421324-6DCB-1F7A-9496-A4A40B168AAF}" name="Pope, Christopher" initials="PC" userId="S::Christopher.Pope@greatermanchester-ca.gov.uk::94ad3384-49a9-4033-9838-b6ce03556405"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8DE91170-2A69-951D-5215-4BB0A97377CD}" name="Markus, Francis" initials="MF" userId="S::Francis.Markus@greatermanchester-ca.gov.uk::ea2c85a8-147b-43c6-ae9c-bcac1cf1d645" providerId="AD"/>
  <p188:author id="{02998E7F-35D3-1D85-3C23-2BDF7EE0E3BE}" name="Pettit, Lucy" initials="PL" userId="S::lucy.pettit@greatermanchester-ca.gov.uk::bdef355b-33a5-437e-9e8e-1c046d406f2d"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 clrIdx="0">
    <p:extLst>
      <p:ext uri="{19B8F6BF-5375-455C-9EA6-DF929625EA0E}">
        <p15:presenceInfo xmlns:p15="http://schemas.microsoft.com/office/powerpoint/2012/main" userId="S::Adam.King@bmgresearch.com::8053fbb0-ca35-4e61-affa-d3590efa4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FFC5C5"/>
    <a:srgbClr val="FFB3B3"/>
    <a:srgbClr val="FF9999"/>
    <a:srgbClr val="F2F2F2"/>
    <a:srgbClr val="33B0A6"/>
    <a:srgbClr val="FF3B3B"/>
    <a:srgbClr val="FF7575"/>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B47C0-5243-4534-B41B-FAC317F7F893}" v="9" dt="2022-11-24T17:12:38.11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374" autoAdjust="0"/>
  </p:normalViewPr>
  <p:slideViewPr>
    <p:cSldViewPr snapToGrid="0">
      <p:cViewPr varScale="1">
        <p:scale>
          <a:sx n="63" d="100"/>
          <a:sy n="63" d="100"/>
        </p:scale>
        <p:origin x="708" y="64"/>
      </p:cViewPr>
      <p:guideLst>
        <p:guide orient="horz" pos="368"/>
        <p:guide orient="horz" pos="3861"/>
        <p:guide pos="6539"/>
        <p:guide pos="7310"/>
        <p:guide pos="5768"/>
        <p:guide pos="4997"/>
        <p:guide pos="4226"/>
        <p:guide pos="3454"/>
        <p:guide pos="2683"/>
        <p:guide pos="1912"/>
        <p:guide pos="1323"/>
        <p:guide pos="257"/>
        <p:guide orient="horz" pos="1162"/>
        <p:guide orient="horz" pos="1911"/>
        <p:guide orient="horz" pos="2682"/>
        <p:guide orient="horz" pos="3339"/>
        <p:guide orient="horz" pos="3952"/>
      </p:guideLst>
    </p:cSldViewPr>
  </p:slideViewPr>
  <p:outlineViewPr>
    <p:cViewPr>
      <p:scale>
        <a:sx n="33" d="100"/>
        <a:sy n="33" d="100"/>
      </p:scale>
      <p:origin x="0" y="-298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chartUserShapes" Target="../drawings/drawing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3.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4.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chartUserShapes" Target="../drawings/drawing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01698601393423"/>
          <c:y val="3.6080219615576073E-2"/>
          <c:w val="0.51155681484293092"/>
          <c:h val="0.81310022062527543"/>
        </c:manualLayout>
      </c:layout>
      <c:barChart>
        <c:barDir val="bar"/>
        <c:grouping val="percentStacked"/>
        <c:varyColors val="0"/>
        <c:ser>
          <c:idx val="1"/>
          <c:order val="0"/>
          <c:tx>
            <c:strRef>
              <c:f>Sheet1!$A$2</c:f>
              <c:strCache>
                <c:ptCount val="1"/>
                <c:pt idx="0">
                  <c:v>Very worried </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0.341846745306991</c:v>
                </c:pt>
                <c:pt idx="1">
                  <c:v>0.28000000000000003</c:v>
                </c:pt>
              </c:numCache>
            </c:numRef>
          </c:val>
          <c:extLst>
            <c:ext xmlns:c16="http://schemas.microsoft.com/office/drawing/2014/chart" uri="{C3380CC4-5D6E-409C-BE32-E72D297353CC}">
              <c16:uniqueId val="{00000006-4686-4682-A896-477FBF79C5E8}"/>
            </c:ext>
          </c:extLst>
        </c:ser>
        <c:ser>
          <c:idx val="2"/>
          <c:order val="1"/>
          <c:tx>
            <c:strRef>
              <c:f>Sheet1!$A$3</c:f>
              <c:strCache>
                <c:ptCount val="1"/>
                <c:pt idx="0">
                  <c:v>Somewhat worried</c:v>
                </c:pt>
              </c:strCache>
            </c:strRef>
          </c:tx>
          <c:spPr>
            <a:solidFill>
              <a:srgbClr val="FF9999"/>
            </a:solidFill>
            <a:ln w="19050">
              <a:solidFill>
                <a:schemeClr val="lt1"/>
              </a:solidFill>
            </a:ln>
            <a:effectLst/>
          </c:spPr>
          <c:invertIfNegative val="0"/>
          <c:dPt>
            <c:idx val="0"/>
            <c:invertIfNegative val="0"/>
            <c:bubble3D val="0"/>
            <c:spPr>
              <a:solidFill>
                <a:srgbClr val="FF9999"/>
              </a:solidFill>
              <a:ln w="19050">
                <a:solidFill>
                  <a:schemeClr val="lt1"/>
                </a:solidFill>
              </a:ln>
              <a:effectLst/>
            </c:spPr>
            <c:extLst>
              <c:ext xmlns:c16="http://schemas.microsoft.com/office/drawing/2014/chart" uri="{C3380CC4-5D6E-409C-BE32-E72D297353CC}">
                <c16:uniqueId val="{00000003-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0.45900730861355699</c:v>
                </c:pt>
                <c:pt idx="1">
                  <c:v>0.51</c:v>
                </c:pt>
              </c:numCache>
            </c:numRef>
          </c:val>
          <c:extLst>
            <c:ext xmlns:c16="http://schemas.microsoft.com/office/drawing/2014/chart" uri="{C3380CC4-5D6E-409C-BE32-E72D297353CC}">
              <c16:uniqueId val="{00000007-4686-4682-A896-477FBF79C5E8}"/>
            </c:ext>
          </c:extLst>
        </c:ser>
        <c:ser>
          <c:idx val="0"/>
          <c:order val="2"/>
          <c:tx>
            <c:strRef>
              <c:f>Sheet1!$A$4</c:f>
              <c:strCache>
                <c:ptCount val="1"/>
                <c:pt idx="0">
                  <c:v>Not worried</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Sheet1!$B$4:$C$4</c:f>
              <c:numCache>
                <c:formatCode>0%</c:formatCode>
                <c:ptCount val="2"/>
                <c:pt idx="0">
                  <c:v>0.2</c:v>
                </c:pt>
                <c:pt idx="1">
                  <c:v>0.21</c:v>
                </c:pt>
              </c:numCache>
            </c:numRef>
          </c:val>
          <c:extLst>
            <c:ext xmlns:c16="http://schemas.microsoft.com/office/drawing/2014/chart" uri="{C3380CC4-5D6E-409C-BE32-E72D297353CC}">
              <c16:uniqueId val="{00000009-4686-4682-A896-477FBF79C5E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7723752024936954"/>
          <c:y val="7.3182580211250736E-2"/>
          <c:w val="0.2056583982723531"/>
          <c:h val="0.8023172388526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60960009261"/>
          <c:y val="2.5759092929603704E-2"/>
          <c:w val="0.7539986297534903"/>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Sheet1!$B$2:$B$5</c:f>
              <c:numCache>
                <c:formatCode>0%</c:formatCode>
                <c:ptCount val="4"/>
                <c:pt idx="0">
                  <c:v>0.13</c:v>
                </c:pt>
                <c:pt idx="1">
                  <c:v>0.14000000000000001</c:v>
                </c:pt>
                <c:pt idx="2">
                  <c:v>0.16</c:v>
                </c:pt>
                <c:pt idx="3">
                  <c:v>0.15010720356634799</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Sheet1!$C$2:$C$5</c:f>
              <c:numCache>
                <c:formatCode>0%</c:formatCode>
                <c:ptCount val="4"/>
                <c:pt idx="0">
                  <c:v>0.21</c:v>
                </c:pt>
                <c:pt idx="1">
                  <c:v>0.23</c:v>
                </c:pt>
                <c:pt idx="2">
                  <c:v>0.24</c:v>
                </c:pt>
                <c:pt idx="3">
                  <c:v>0.23</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1-8C79-4982-9F2A-0A9E3DE3965B}"/>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3"/>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Sheet1!$D$2:$D$5</c:f>
              <c:numCache>
                <c:formatCode>0%</c:formatCode>
                <c:ptCount val="4"/>
                <c:pt idx="0">
                  <c:v>0.44</c:v>
                </c:pt>
                <c:pt idx="1">
                  <c:v>0.44</c:v>
                </c:pt>
                <c:pt idx="2">
                  <c:v>0.43</c:v>
                </c:pt>
                <c:pt idx="3">
                  <c:v>0.46</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Sheet1!$E$2:$E$5</c:f>
              <c:numCache>
                <c:formatCode>0%</c:formatCode>
                <c:ptCount val="4"/>
                <c:pt idx="0">
                  <c:v>0.22</c:v>
                </c:pt>
                <c:pt idx="1">
                  <c:v>0.19</c:v>
                </c:pt>
                <c:pt idx="2">
                  <c:v>0.17286028087842301</c:v>
                </c:pt>
                <c:pt idx="3">
                  <c:v>0.156660413478867</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2519583871072"/>
          <c:y val="2.5759092929603704E-2"/>
          <c:w val="0.74456943455189839"/>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Sheet1!$B$2:$B$5</c:f>
              <c:numCache>
                <c:formatCode>0%</c:formatCode>
                <c:ptCount val="4"/>
                <c:pt idx="0">
                  <c:v>0.24</c:v>
                </c:pt>
                <c:pt idx="1">
                  <c:v>0.24</c:v>
                </c:pt>
                <c:pt idx="2">
                  <c:v>0.212072706620933</c:v>
                </c:pt>
                <c:pt idx="3">
                  <c:v>0.19933525940267299</c:v>
                </c:pt>
              </c:numCache>
            </c:numRef>
          </c:val>
          <c:extLst>
            <c:ext xmlns:c16="http://schemas.microsoft.com/office/drawing/2014/chart" uri="{C3380CC4-5D6E-409C-BE32-E72D297353CC}">
              <c16:uniqueId val="{00000000-43E8-4934-80E7-F1E2C2E36253}"/>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Sheet1!$C$2:$C$5</c:f>
              <c:numCache>
                <c:formatCode>0%</c:formatCode>
                <c:ptCount val="4"/>
                <c:pt idx="0">
                  <c:v>0.17</c:v>
                </c:pt>
                <c:pt idx="1">
                  <c:v>0.18</c:v>
                </c:pt>
                <c:pt idx="2">
                  <c:v>0.17</c:v>
                </c:pt>
                <c:pt idx="3">
                  <c:v>0.18</c:v>
                </c:pt>
              </c:numCache>
            </c:numRef>
          </c:val>
          <c:extLst>
            <c:ext xmlns:c16="http://schemas.microsoft.com/office/drawing/2014/chart" uri="{C3380CC4-5D6E-409C-BE32-E72D297353CC}">
              <c16:uniqueId val="{00000001-43E8-4934-80E7-F1E2C2E36253}"/>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Sheet1!$D$2:$D$5</c:f>
              <c:numCache>
                <c:formatCode>0%</c:formatCode>
                <c:ptCount val="4"/>
                <c:pt idx="0">
                  <c:v>0.2</c:v>
                </c:pt>
                <c:pt idx="1">
                  <c:v>0.18</c:v>
                </c:pt>
                <c:pt idx="2">
                  <c:v>0.19</c:v>
                </c:pt>
                <c:pt idx="3">
                  <c:v>0.19</c:v>
                </c:pt>
              </c:numCache>
            </c:numRef>
          </c:val>
          <c:extLst>
            <c:ext xmlns:c16="http://schemas.microsoft.com/office/drawing/2014/chart" uri="{C3380CC4-5D6E-409C-BE32-E72D297353CC}">
              <c16:uniqueId val="{00000002-43E8-4934-80E7-F1E2C2E36253}"/>
            </c:ext>
          </c:extLst>
        </c:ser>
        <c:ser>
          <c:idx val="3"/>
          <c:order val="3"/>
          <c:tx>
            <c:strRef>
              <c:f>Sheet1!$E$1</c:f>
              <c:strCache>
                <c:ptCount val="1"/>
                <c:pt idx="0">
                  <c:v>High (6-10)</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5-43E8-4934-80E7-F1E2C2E36253}"/>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February 
(S1)</c:v>
                </c:pt>
                <c:pt idx="1">
                  <c:v>April 
(S2)</c:v>
                </c:pt>
                <c:pt idx="2">
                  <c:v>September 
(S3)</c:v>
                </c:pt>
                <c:pt idx="3">
                  <c:v>October 
(S4)</c:v>
                </c:pt>
              </c:strCache>
            </c:strRef>
          </c:cat>
          <c:val>
            <c:numRef>
              <c:f>Sheet1!$E$2:$E$5</c:f>
              <c:numCache>
                <c:formatCode>0%</c:formatCode>
                <c:ptCount val="4"/>
                <c:pt idx="0">
                  <c:v>0.39</c:v>
                </c:pt>
                <c:pt idx="1">
                  <c:v>0.4</c:v>
                </c:pt>
                <c:pt idx="2">
                  <c:v>0.43320390242123302</c:v>
                </c:pt>
                <c:pt idx="3">
                  <c:v>0.43440679628231099</c:v>
                </c:pt>
              </c:numCache>
            </c:numRef>
          </c:val>
          <c:extLst>
            <c:ext xmlns:c16="http://schemas.microsoft.com/office/drawing/2014/chart" uri="{C3380CC4-5D6E-409C-BE32-E72D297353CC}">
              <c16:uniqueId val="{00000003-43E8-4934-80E7-F1E2C2E3625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Sheet1!$A$2:$A$4</c:f>
              <c:strCache>
                <c:ptCount val="3"/>
                <c:pt idx="0">
                  <c:v>GM September (S3)</c:v>
                </c:pt>
                <c:pt idx="1">
                  <c:v>GM October (S4)</c:v>
                </c:pt>
                <c:pt idx="2">
                  <c:v>ONS Benchmark</c:v>
                </c:pt>
              </c:strCache>
            </c:strRef>
          </c:cat>
          <c:val>
            <c:numRef>
              <c:f>Sheet1!$B$2:$B$4</c:f>
              <c:numCache>
                <c:formatCode>0%</c:formatCode>
                <c:ptCount val="3"/>
                <c:pt idx="0">
                  <c:v>0.01</c:v>
                </c:pt>
                <c:pt idx="1">
                  <c:v>0.01</c:v>
                </c:pt>
                <c:pt idx="2">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worried</c:v>
                </c:pt>
              </c:strCache>
            </c:strRef>
          </c:tx>
          <c:spPr>
            <a:solidFill>
              <a:srgbClr val="00969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c:v>
                </c:pt>
              </c:strCache>
            </c:strRef>
          </c:cat>
          <c:val>
            <c:numRef>
              <c:f>Sheet1!$C$2:$C$4</c:f>
              <c:numCache>
                <c:formatCode>0%</c:formatCode>
                <c:ptCount val="3"/>
                <c:pt idx="0">
                  <c:v>2.5901302332270702E-2</c:v>
                </c:pt>
                <c:pt idx="1">
                  <c:v>3.7778162430149302E-2</c:v>
                </c:pt>
                <c:pt idx="2">
                  <c:v>0.04</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c:v>
                </c:pt>
              </c:strCache>
            </c:strRef>
          </c:cat>
          <c:val>
            <c:numRef>
              <c:f>Sheet1!$D$2:$D$4</c:f>
              <c:numCache>
                <c:formatCode>0%</c:formatCode>
                <c:ptCount val="3"/>
                <c:pt idx="0">
                  <c:v>6.9693175719316103E-2</c:v>
                </c:pt>
                <c:pt idx="1">
                  <c:v>7.6953766892624995E-2</c:v>
                </c:pt>
                <c:pt idx="2">
                  <c:v>0.04</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c:v>
                </c:pt>
              </c:strCache>
            </c:strRef>
          </c:cat>
          <c:val>
            <c:numRef>
              <c:f>Sheet1!$E$2:$E$4</c:f>
              <c:numCache>
                <c:formatCode>0%</c:formatCode>
                <c:ptCount val="3"/>
                <c:pt idx="0">
                  <c:v>7.8338513570145304E-2</c:v>
                </c:pt>
                <c:pt idx="1">
                  <c:v>7.4730050956736904E-2</c:v>
                </c:pt>
                <c:pt idx="2">
                  <c:v>0.1</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c:v>
                </c:pt>
              </c:strCache>
            </c:strRef>
          </c:cat>
          <c:val>
            <c:numRef>
              <c:f>Sheet1!$F$2:$F$4</c:f>
              <c:numCache>
                <c:formatCode>0%</c:formatCode>
                <c:ptCount val="3"/>
                <c:pt idx="0">
                  <c:v>0.41894038791254301</c:v>
                </c:pt>
                <c:pt idx="1">
                  <c:v>0.46146383158502202</c:v>
                </c:pt>
                <c:pt idx="2">
                  <c:v>0.51</c:v>
                </c:pt>
              </c:numCache>
            </c:numRef>
          </c:val>
          <c:extLst>
            <c:ext xmlns:c16="http://schemas.microsoft.com/office/drawing/2014/chart" uri="{C3380CC4-5D6E-409C-BE32-E72D297353CC}">
              <c16:uniqueId val="{00000001-5E1C-46E5-AD6E-363A08CE90AA}"/>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c:v>
                </c:pt>
              </c:strCache>
            </c:strRef>
          </c:cat>
          <c:val>
            <c:numRef>
              <c:f>Sheet1!$G$2:$G$4</c:f>
              <c:numCache>
                <c:formatCode>0%</c:formatCode>
                <c:ptCount val="3"/>
                <c:pt idx="0">
                  <c:v>0.39212882399837101</c:v>
                </c:pt>
                <c:pt idx="1">
                  <c:v>0.340015419647617</c:v>
                </c:pt>
                <c:pt idx="2">
                  <c:v>0.28000000000000003</c:v>
                </c:pt>
              </c:numCache>
            </c:numRef>
          </c:val>
          <c:extLst>
            <c:ext xmlns:c16="http://schemas.microsoft.com/office/drawing/2014/chart" uri="{C3380CC4-5D6E-409C-BE32-E72D297353CC}">
              <c16:uniqueId val="{00000002-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8.1089492333095536E-2"/>
          <c:w val="0.24925499222027275"/>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2042126071017"/>
          <c:y val="7.4699747756185597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7AA-4F03-8732-F7789389B9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GM September (S3)</c:v>
                </c:pt>
                <c:pt idx="1">
                  <c:v>GM October (S4)</c:v>
                </c:pt>
                <c:pt idx="2">
                  <c:v>ONS benchmark</c:v>
                </c:pt>
              </c:strCache>
            </c:strRef>
          </c:cat>
          <c:val>
            <c:numRef>
              <c:f>Sheet1!$B$2:$D$2</c:f>
              <c:numCache>
                <c:formatCode>0%</c:formatCode>
                <c:ptCount val="3"/>
                <c:pt idx="0">
                  <c:v>0.84384051695447104</c:v>
                </c:pt>
                <c:pt idx="1">
                  <c:v>0.81386801254924601</c:v>
                </c:pt>
                <c:pt idx="2">
                  <c:v>0.8</c:v>
                </c:pt>
              </c:numCache>
            </c:numRef>
          </c:val>
          <c:extLst>
            <c:ext xmlns:c16="http://schemas.microsoft.com/office/drawing/2014/chart" uri="{C3380CC4-5D6E-409C-BE32-E72D297353CC}">
              <c16:uniqueId val="{00000002-E7AA-4F03-8732-F7789389B9F8}"/>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7AA-4F03-8732-F7789389B9F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GM September (S3)</c:v>
                </c:pt>
                <c:pt idx="1">
                  <c:v>GM October (S4)</c:v>
                </c:pt>
                <c:pt idx="2">
                  <c:v>ONS benchmark</c:v>
                </c:pt>
              </c:strCache>
            </c:strRef>
          </c:cat>
          <c:val>
            <c:numRef>
              <c:f>Sheet1!$B$3:$D$3</c:f>
              <c:numCache>
                <c:formatCode>0%</c:formatCode>
                <c:ptCount val="3"/>
                <c:pt idx="0">
                  <c:v>0.146948080425823</c:v>
                </c:pt>
                <c:pt idx="1">
                  <c:v>0.17530085988438501</c:v>
                </c:pt>
                <c:pt idx="2">
                  <c:v>0.19</c:v>
                </c:pt>
              </c:numCache>
            </c:numRef>
          </c:val>
          <c:extLst>
            <c:ext xmlns:c16="http://schemas.microsoft.com/office/drawing/2014/chart" uri="{C3380CC4-5D6E-409C-BE32-E72D297353CC}">
              <c16:uniqueId val="{00000005-E7AA-4F03-8732-F7789389B9F8}"/>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Sheet1!$B$1:$D$1</c:f>
              <c:strCache>
                <c:ptCount val="3"/>
                <c:pt idx="0">
                  <c:v>GM September (S3)</c:v>
                </c:pt>
                <c:pt idx="1">
                  <c:v>GM October (S4)</c:v>
                </c:pt>
                <c:pt idx="2">
                  <c:v>ONS benchmark</c:v>
                </c:pt>
              </c:strCache>
            </c:strRef>
          </c:cat>
          <c:val>
            <c:numRef>
              <c:f>Sheet1!$B$4:$D$4</c:f>
              <c:numCache>
                <c:formatCode>0%</c:formatCode>
                <c:ptCount val="3"/>
                <c:pt idx="0">
                  <c:v>9.2114026197055096E-3</c:v>
                </c:pt>
                <c:pt idx="1">
                  <c:v>1.0831127566369499E-2</c:v>
                </c:pt>
                <c:pt idx="2">
                  <c:v>0.01</c:v>
                </c:pt>
              </c:numCache>
            </c:numRef>
          </c:val>
          <c:extLst>
            <c:ext xmlns:c16="http://schemas.microsoft.com/office/drawing/2014/chart" uri="{C3380CC4-5D6E-409C-BE32-E72D297353CC}">
              <c16:uniqueId val="{00000006-E7AA-4F03-8732-F7789389B9F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0"/>
          <c:order val="0"/>
          <c:tx>
            <c:strRef>
              <c:f>Sheet1!$B$1</c:f>
              <c:strCache>
                <c:ptCount val="1"/>
                <c:pt idx="0">
                  <c:v>Column2</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0-1B62-4E74-B2E5-D485D1C922B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The price of my public transport has increased</c:v>
                </c:pt>
                <c:pt idx="6">
                  <c:v>Other (please specify)</c:v>
                </c:pt>
              </c:strCache>
            </c:strRef>
          </c:cat>
          <c:val>
            <c:numRef>
              <c:f>Sheet1!$B$2:$B$8</c:f>
            </c:numRef>
          </c:val>
          <c:extLst>
            <c:ext xmlns:c16="http://schemas.microsoft.com/office/drawing/2014/chart" uri="{C3380CC4-5D6E-409C-BE32-E72D297353CC}">
              <c16:uniqueId val="{00000001-1B62-4E74-B2E5-D485D1C922BE}"/>
            </c:ext>
          </c:extLst>
        </c:ser>
        <c:ser>
          <c:idx val="1"/>
          <c:order val="1"/>
          <c:tx>
            <c:strRef>
              <c:f>Sheet1!$C$1</c:f>
              <c:strCache>
                <c:ptCount val="1"/>
                <c:pt idx="0">
                  <c:v>GM 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The price of my public transport has increased</c:v>
                </c:pt>
                <c:pt idx="6">
                  <c:v>Other (please specify)</c:v>
                </c:pt>
              </c:strCache>
            </c:strRef>
          </c:cat>
          <c:val>
            <c:numRef>
              <c:f>Sheet1!$C$2:$C$8</c:f>
              <c:numCache>
                <c:formatCode>0%</c:formatCode>
                <c:ptCount val="7"/>
                <c:pt idx="0">
                  <c:v>0.89433710566857805</c:v>
                </c:pt>
                <c:pt idx="1">
                  <c:v>0.80478848408971604</c:v>
                </c:pt>
                <c:pt idx="2">
                  <c:v>0.60991012460638605</c:v>
                </c:pt>
                <c:pt idx="3">
                  <c:v>0.243337386661656</c:v>
                </c:pt>
                <c:pt idx="4">
                  <c:v>0.21181215542448001</c:v>
                </c:pt>
                <c:pt idx="5">
                  <c:v>0.16027493283398001</c:v>
                </c:pt>
                <c:pt idx="6">
                  <c:v>4.6966306867441798E-2</c:v>
                </c:pt>
              </c:numCache>
            </c:numRef>
          </c:val>
          <c:extLst>
            <c:ext xmlns:c16="http://schemas.microsoft.com/office/drawing/2014/chart" uri="{C3380CC4-5D6E-409C-BE32-E72D297353CC}">
              <c16:uniqueId val="{00000002-1B62-4E74-B2E5-D485D1C922BE}"/>
            </c:ext>
          </c:extLst>
        </c:ser>
        <c:ser>
          <c:idx val="2"/>
          <c:order val="2"/>
          <c:tx>
            <c:strRef>
              <c:f>Sheet1!$D$1</c:f>
              <c:strCache>
                <c:ptCount val="1"/>
                <c:pt idx="0">
                  <c:v>GM October (S4)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The price of my public transport has increased</c:v>
                </c:pt>
                <c:pt idx="6">
                  <c:v>Other (please specify)</c:v>
                </c:pt>
              </c:strCache>
            </c:strRef>
          </c:cat>
          <c:val>
            <c:numRef>
              <c:f>Sheet1!$D$2:$D$8</c:f>
              <c:numCache>
                <c:formatCode>0%</c:formatCode>
                <c:ptCount val="7"/>
                <c:pt idx="0">
                  <c:v>0.91070928286139996</c:v>
                </c:pt>
                <c:pt idx="1">
                  <c:v>0.84419949032635</c:v>
                </c:pt>
                <c:pt idx="2">
                  <c:v>0.60469207646822298</c:v>
                </c:pt>
                <c:pt idx="3">
                  <c:v>0.19244379613113499</c:v>
                </c:pt>
                <c:pt idx="4">
                  <c:v>0.20091307482211501</c:v>
                </c:pt>
                <c:pt idx="5">
                  <c:v>0.14154897733888999</c:v>
                </c:pt>
                <c:pt idx="6">
                  <c:v>2.5392947203276998E-2</c:v>
                </c:pt>
              </c:numCache>
            </c:numRef>
          </c:val>
          <c:extLst>
            <c:ext xmlns:c16="http://schemas.microsoft.com/office/drawing/2014/chart" uri="{C3380CC4-5D6E-409C-BE32-E72D297353CC}">
              <c16:uniqueId val="{00000003-1B62-4E74-B2E5-D485D1C922BE}"/>
            </c:ext>
          </c:extLst>
        </c:ser>
        <c:ser>
          <c:idx val="3"/>
          <c:order val="3"/>
          <c:tx>
            <c:strRef>
              <c:f>Sheet1!$E$1</c:f>
              <c:strCache>
                <c:ptCount val="1"/>
                <c:pt idx="0">
                  <c:v>ONS Benchmarking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The price of my public transport has increased</c:v>
                </c:pt>
                <c:pt idx="6">
                  <c:v>Other (please specify)</c:v>
                </c:pt>
              </c:strCache>
            </c:strRef>
          </c:cat>
          <c:val>
            <c:numRef>
              <c:f>Sheet1!$E$2:$E$8</c:f>
              <c:numCache>
                <c:formatCode>0%</c:formatCode>
                <c:ptCount val="7"/>
                <c:pt idx="0">
                  <c:v>0.92</c:v>
                </c:pt>
                <c:pt idx="1">
                  <c:v>0.78</c:v>
                </c:pt>
                <c:pt idx="2">
                  <c:v>0.46</c:v>
                </c:pt>
                <c:pt idx="4">
                  <c:v>0.19</c:v>
                </c:pt>
                <c:pt idx="5">
                  <c:v>0.13</c:v>
                </c:pt>
                <c:pt idx="6">
                  <c:v>0.04</c:v>
                </c:pt>
              </c:numCache>
            </c:numRef>
          </c:val>
          <c:extLst>
            <c:ext xmlns:c16="http://schemas.microsoft.com/office/drawing/2014/chart" uri="{C3380CC4-5D6E-409C-BE32-E72D297353CC}">
              <c16:uniqueId val="{00000004-1B62-4E74-B2E5-D485D1C922B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024971901703434"/>
          <c:y val="0.81941335364063694"/>
          <c:w val="0.29375653440483812"/>
          <c:h val="0.1698882998053857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78449755230089679"/>
        </c:manualLayout>
      </c:layout>
      <c:barChart>
        <c:barDir val="bar"/>
        <c:grouping val="percentStacked"/>
        <c:varyColors val="0"/>
        <c:ser>
          <c:idx val="0"/>
          <c:order val="0"/>
          <c:tx>
            <c:strRef>
              <c:f>Sheet1!$B$1</c:f>
              <c:strCache>
                <c:ptCount val="1"/>
                <c:pt idx="0">
                  <c:v>Yes</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5-C18A-468C-AF42-C9AAD6F5B3C8}"/>
              </c:ext>
            </c:extLst>
          </c:dPt>
          <c:dPt>
            <c:idx val="2"/>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9-C18A-468C-AF42-C9AAD6F5B3C8}"/>
              </c:ext>
            </c:extLst>
          </c:dPt>
          <c:dPt>
            <c:idx val="3"/>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B-C18A-468C-AF42-C9AAD6F5B3C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GM Renters - October (S4)</c:v>
                </c:pt>
                <c:pt idx="1">
                  <c:v>GM Owners - October (S4)</c:v>
                </c:pt>
              </c:strCache>
              <c:extLst/>
            </c:strRef>
          </c:cat>
          <c:val>
            <c:numRef>
              <c:f>Sheet1!$B$2:$B$5</c:f>
              <c:numCache>
                <c:formatCode>0%</c:formatCode>
                <c:ptCount val="2"/>
                <c:pt idx="0">
                  <c:v>0.23</c:v>
                </c:pt>
                <c:pt idx="1">
                  <c:v>0.15</c:v>
                </c:pt>
              </c:numCache>
              <c:extLst/>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GM Renters - October (S4)</c:v>
                </c:pt>
                <c:pt idx="1">
                  <c:v>GM Owners - October (S4)</c:v>
                </c:pt>
              </c:strCache>
              <c:extLst/>
            </c:strRef>
          </c:cat>
          <c:val>
            <c:numRef>
              <c:f>Sheet1!$C$2:$C$5</c:f>
              <c:numCache>
                <c:formatCode>0%</c:formatCode>
                <c:ptCount val="2"/>
                <c:pt idx="0">
                  <c:v>0.74</c:v>
                </c:pt>
                <c:pt idx="1">
                  <c:v>0.83</c:v>
                </c:pt>
              </c:numCache>
              <c:extLst/>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8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GM Renters - October (S4)</c:v>
                </c:pt>
                <c:pt idx="1">
                  <c:v>GM Owners - October (S4)</c:v>
                </c:pt>
              </c:strCache>
              <c:extLst/>
            </c:strRef>
          </c:cat>
          <c:val>
            <c:numRef>
              <c:f>Sheet1!$D$2:$D$5</c:f>
              <c:numCache>
                <c:formatCode>0%</c:formatCode>
                <c:ptCount val="2"/>
                <c:pt idx="0">
                  <c:v>0.03</c:v>
                </c:pt>
                <c:pt idx="1">
                  <c:v>0.02</c:v>
                </c:pt>
              </c:numCache>
              <c:extLst/>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76136367652043713"/>
          <c:w val="0.99721404679353376"/>
          <c:h val="0.238636440571821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91966880258613E-2"/>
          <c:y val="8.5510791678392929E-4"/>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Sheet1!$B$2:$B$5</c:f>
              <c:numCache>
                <c:formatCode>0%</c:formatCode>
                <c:ptCount val="4"/>
                <c:pt idx="0">
                  <c:v>0.09</c:v>
                </c:pt>
                <c:pt idx="1">
                  <c:v>0.17</c:v>
                </c:pt>
                <c:pt idx="2">
                  <c:v>0.14000000000000001</c:v>
                </c:pt>
                <c:pt idx="3">
                  <c:v>0.19</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Sheet1!$C$2:$C$5</c:f>
              <c:numCache>
                <c:formatCode>0%</c:formatCode>
                <c:ptCount val="4"/>
                <c:pt idx="0">
                  <c:v>7.8676415402250302E-2</c:v>
                </c:pt>
                <c:pt idx="1">
                  <c:v>0.03</c:v>
                </c:pt>
                <c:pt idx="2">
                  <c:v>0.15485561964443401</c:v>
                </c:pt>
                <c:pt idx="3">
                  <c:v>0.1</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Sheet1!$D$2:$D$5</c:f>
              <c:numCache>
                <c:formatCode>0%</c:formatCode>
                <c:ptCount val="4"/>
                <c:pt idx="0">
                  <c:v>0.259770921564695</c:v>
                </c:pt>
                <c:pt idx="1">
                  <c:v>0.21</c:v>
                </c:pt>
                <c:pt idx="2">
                  <c:v>0.31991876032690297</c:v>
                </c:pt>
                <c:pt idx="3">
                  <c:v>0.34</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Sheet1!$E$2:$E$5</c:f>
              <c:numCache>
                <c:formatCode>0%</c:formatCode>
                <c:ptCount val="4"/>
                <c:pt idx="0">
                  <c:v>0.42691203626482399</c:v>
                </c:pt>
                <c:pt idx="1">
                  <c:v>0.47</c:v>
                </c:pt>
                <c:pt idx="2">
                  <c:v>0.28499282168654599</c:v>
                </c:pt>
                <c:pt idx="3">
                  <c:v>0.28000000000000003</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
Mortgage holders</c:v>
                </c:pt>
                <c:pt idx="1">
                  <c:v>ONS Benchmarking -
Mortgage holders</c:v>
                </c:pt>
                <c:pt idx="2">
                  <c:v>Greater Manchester -
Renters</c:v>
                </c:pt>
                <c:pt idx="3">
                  <c:v>ONS Benchmarking -
Renters</c:v>
                </c:pt>
              </c:strCache>
            </c:strRef>
          </c:cat>
          <c:val>
            <c:numRef>
              <c:f>Sheet1!$F$2:$F$5</c:f>
              <c:numCache>
                <c:formatCode>0%</c:formatCode>
                <c:ptCount val="4"/>
                <c:pt idx="0">
                  <c:v>0.14670569803595501</c:v>
                </c:pt>
                <c:pt idx="1">
                  <c:v>0.12</c:v>
                </c:pt>
                <c:pt idx="2">
                  <c:v>9.9516638653594197E-2</c:v>
                </c:pt>
                <c:pt idx="3">
                  <c:v>0.1</c:v>
                </c:pt>
              </c:numCache>
            </c:numRef>
          </c:val>
          <c:extLst>
            <c:ext xmlns:c16="http://schemas.microsoft.com/office/drawing/2014/chart" uri="{C3380CC4-5D6E-409C-BE32-E72D297353CC}">
              <c16:uniqueId val="{00000004-6472-4A61-84E0-E5F72E251E3A}"/>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3.3459850934395804E-4"/>
          <c:y val="0.89851806763014341"/>
          <c:w val="0.99966540149065608"/>
          <c:h val="0.100378293460132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82159860834408"/>
          <c:y val="8.8640967557421357E-3"/>
          <c:w val="0.41347871192981733"/>
          <c:h val="0.95586635702675993"/>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0-D8B1-410B-84A7-89C4681566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Sheet1!$B$2:$B$7</c:f>
              <c:numCache>
                <c:formatCode>0%</c:formatCode>
                <c:ptCount val="6"/>
                <c:pt idx="0">
                  <c:v>0.18</c:v>
                </c:pt>
                <c:pt idx="1">
                  <c:v>0.2</c:v>
                </c:pt>
                <c:pt idx="2">
                  <c:v>0.04</c:v>
                </c:pt>
                <c:pt idx="3">
                  <c:v>0.06</c:v>
                </c:pt>
                <c:pt idx="4">
                  <c:v>7.0000000000000007E-2</c:v>
                </c:pt>
                <c:pt idx="5">
                  <c:v>0.56999999999999995</c:v>
                </c:pt>
              </c:numCache>
            </c:numRef>
          </c:val>
          <c:extLst>
            <c:ext xmlns:c16="http://schemas.microsoft.com/office/drawing/2014/chart" uri="{C3380CC4-5D6E-409C-BE32-E72D297353CC}">
              <c16:uniqueId val="{00000001-D8B1-410B-84A7-89C468156614}"/>
            </c:ext>
          </c:extLst>
        </c:ser>
        <c:ser>
          <c:idx val="1"/>
          <c:order val="1"/>
          <c:tx>
            <c:strRef>
              <c:f>Sheet1!$C$1</c:f>
              <c:strCache>
                <c:ptCount val="1"/>
                <c:pt idx="0">
                  <c:v>GM October (S4)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Working more hours than usual in my main job</c:v>
                </c:pt>
                <c:pt idx="1">
                  <c:v>Looking for a job that pays more money, including a promotion</c:v>
                </c:pt>
                <c:pt idx="2">
                  <c:v>Working more than one job</c:v>
                </c:pt>
                <c:pt idx="3">
                  <c:v>Going to my place of work more often to reduce home energy costs</c:v>
                </c:pt>
                <c:pt idx="4">
                  <c:v>Doing other things </c:v>
                </c:pt>
                <c:pt idx="5">
                  <c:v>None of these</c:v>
                </c:pt>
              </c:strCache>
            </c:strRef>
          </c:cat>
          <c:val>
            <c:numRef>
              <c:f>Sheet1!$C$2:$C$7</c:f>
              <c:numCache>
                <c:formatCode>0%</c:formatCode>
                <c:ptCount val="6"/>
                <c:pt idx="0">
                  <c:v>0.31455747887575902</c:v>
                </c:pt>
                <c:pt idx="1">
                  <c:v>0.25503739627730199</c:v>
                </c:pt>
                <c:pt idx="2">
                  <c:v>0.13108387147522199</c:v>
                </c:pt>
                <c:pt idx="3">
                  <c:v>0.101945818993638</c:v>
                </c:pt>
                <c:pt idx="4">
                  <c:v>1.8426110716047099E-2</c:v>
                </c:pt>
                <c:pt idx="5">
                  <c:v>0.39323119778279397</c:v>
                </c:pt>
              </c:numCache>
            </c:numRef>
          </c:val>
          <c:extLst>
            <c:ext xmlns:c16="http://schemas.microsoft.com/office/drawing/2014/chart" uri="{C3380CC4-5D6E-409C-BE32-E72D297353CC}">
              <c16:uniqueId val="{00000004-D8B1-410B-84A7-89C46815661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9943975895592778"/>
          <c:y val="3.0323930196109235E-2"/>
          <c:w val="0.19594805785929331"/>
          <c:h val="0.126377586103648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897584276973"/>
          <c:y val="2.5778830969162253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Sheet1!$B$2:$B$4</c:f>
              <c:numCache>
                <c:formatCode>0%</c:formatCode>
                <c:ptCount val="3"/>
                <c:pt idx="0">
                  <c:v>0.2</c:v>
                </c:pt>
                <c:pt idx="1">
                  <c:v>0.17171669201439901</c:v>
                </c:pt>
                <c:pt idx="2">
                  <c:v>0.21</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Sheet1!$C$2:$C$4</c:f>
              <c:numCache>
                <c:formatCode>0%</c:formatCode>
                <c:ptCount val="3"/>
                <c:pt idx="0">
                  <c:v>0.47608166223217901</c:v>
                </c:pt>
                <c:pt idx="1">
                  <c:v>0.46045657647573601</c:v>
                </c:pt>
                <c:pt idx="2">
                  <c:v>0.44</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Sheet1!$D$2:$D$4</c:f>
              <c:numCache>
                <c:formatCode>0%</c:formatCode>
                <c:ptCount val="3"/>
                <c:pt idx="0">
                  <c:v>0.32735926097486301</c:v>
                </c:pt>
                <c:pt idx="1">
                  <c:v>0.35812234905838503</c:v>
                </c:pt>
                <c:pt idx="2">
                  <c:v>0.34</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01628040915986"/>
          <c:w val="0.16384097699990974"/>
          <c:h val="0.299642719692688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9983930403403"/>
          <c:y val="2.5778830969162253E-2"/>
          <c:w val="0.85216185807185352"/>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Sheet1!$B$2:$B$4</c:f>
              <c:numCache>
                <c:formatCode>0%</c:formatCode>
                <c:ptCount val="3"/>
                <c:pt idx="0">
                  <c:v>8.5642561321656901E-2</c:v>
                </c:pt>
                <c:pt idx="1">
                  <c:v>0.1</c:v>
                </c:pt>
                <c:pt idx="2">
                  <c:v>0.14000000000000001</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Sheet1!$C$2:$C$4</c:f>
              <c:numCache>
                <c:formatCode>0%</c:formatCode>
                <c:ptCount val="3"/>
                <c:pt idx="0">
                  <c:v>0.43125620067057602</c:v>
                </c:pt>
                <c:pt idx="1">
                  <c:v>0.41303099817740302</c:v>
                </c:pt>
                <c:pt idx="2">
                  <c:v>0.3</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Sheet1!$D$2:$D$4</c:f>
              <c:numCache>
                <c:formatCode>0%</c:formatCode>
                <c:ptCount val="3"/>
                <c:pt idx="0">
                  <c:v>0.46664580157220398</c:v>
                </c:pt>
                <c:pt idx="1">
                  <c:v>0.48533339661461999</c:v>
                </c:pt>
                <c:pt idx="2">
                  <c:v>0.55000000000000004</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
          <c:y val="0.34302447153790067"/>
          <c:w val="0.151891505267017"/>
          <c:h val="0.325397726709406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834650669338"/>
          <c:y val="3.6080219615576073E-2"/>
          <c:w val="0.48948808332980714"/>
          <c:h val="0.81310022062527543"/>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0.81529028055267605</c:v>
                </c:pt>
                <c:pt idx="1">
                  <c:v>0.8</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0.174681589923984</c:v>
                </c:pt>
                <c:pt idx="1">
                  <c:v>0.19</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ONS benchmark</c:v>
                </c:pt>
              </c:strCache>
            </c:strRef>
          </c:cat>
          <c:val>
            <c:numRef>
              <c:f>Sheet1!$B$4:$C$4</c:f>
              <c:numCache>
                <c:formatCode>0%</c:formatCode>
                <c:ptCount val="2"/>
                <c:pt idx="0">
                  <c:v>1.0028129523340401E-2</c:v>
                </c:pt>
                <c:pt idx="1">
                  <c:v>0.01</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2907309250473784"/>
          <c:y val="4.6331307866992681E-2"/>
          <c:w val="0.24563907649632094"/>
          <c:h val="0.9358471624464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Sheet1!$B$2:$B$4</c:f>
              <c:numCache>
                <c:formatCode>0%</c:formatCode>
                <c:ptCount val="3"/>
                <c:pt idx="0">
                  <c:v>0.04</c:v>
                </c:pt>
                <c:pt idx="1">
                  <c:v>0.04</c:v>
                </c:pt>
                <c:pt idx="2">
                  <c:v>0.08</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Sheet1!$C$2:$C$4</c:f>
              <c:numCache>
                <c:formatCode>0%</c:formatCode>
                <c:ptCount val="3"/>
                <c:pt idx="0">
                  <c:v>0.60737591157924897</c:v>
                </c:pt>
                <c:pt idx="1">
                  <c:v>0.62562147088337605</c:v>
                </c:pt>
                <c:pt idx="2">
                  <c:v>0.73</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Sheet1!$D$2:$D$4</c:f>
              <c:numCache>
                <c:formatCode>0%</c:formatCode>
                <c:ptCount val="3"/>
                <c:pt idx="0">
                  <c:v>0.354519577492594</c:v>
                </c:pt>
                <c:pt idx="1">
                  <c:v>0.33047135581369702</c:v>
                </c:pt>
                <c:pt idx="2">
                  <c:v>0.2</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33443946919899448"/>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0"/>
          <c:order val="0"/>
          <c:tx>
            <c:strRef>
              <c:f>Sheet1!$B$1</c:f>
              <c:strCache>
                <c:ptCount val="1"/>
                <c:pt idx="0">
                  <c:v>GM October (S4)</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54CD-4FBD-9BA5-187649CE098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Credit cards</c:v>
                </c:pt>
                <c:pt idx="1">
                  <c:v>Loan from a friend or family member</c:v>
                </c:pt>
                <c:pt idx="2">
                  <c:v>Bank overdraft</c:v>
                </c:pt>
                <c:pt idx="3">
                  <c:v>Personal loan from a bank</c:v>
                </c:pt>
                <c:pt idx="4">
                  <c:v>Hire purchase arrangements</c:v>
                </c:pt>
                <c:pt idx="5">
                  <c:v>Store cards</c:v>
                </c:pt>
                <c:pt idx="6">
                  <c:v>Pawnbroker</c:v>
                </c:pt>
                <c:pt idx="7">
                  <c:v>Home credit (e.g. doorstep loans)</c:v>
                </c:pt>
                <c:pt idx="8">
                  <c:v>Can't remember</c:v>
                </c:pt>
                <c:pt idx="9">
                  <c:v>Prefer not to say</c:v>
                </c:pt>
              </c:strCache>
            </c:strRef>
          </c:cat>
          <c:val>
            <c:numRef>
              <c:f>Sheet1!$B$2:$B$12</c:f>
              <c:numCache>
                <c:formatCode>0%</c:formatCode>
                <c:ptCount val="10"/>
                <c:pt idx="0">
                  <c:v>0.50692041008121103</c:v>
                </c:pt>
                <c:pt idx="1">
                  <c:v>0.43840774268876398</c:v>
                </c:pt>
                <c:pt idx="2">
                  <c:v>0.33431316405873401</c:v>
                </c:pt>
                <c:pt idx="3">
                  <c:v>0.15076107639088901</c:v>
                </c:pt>
                <c:pt idx="4">
                  <c:v>0.102184327439482</c:v>
                </c:pt>
                <c:pt idx="5">
                  <c:v>7.9130453084004904E-2</c:v>
                </c:pt>
                <c:pt idx="6">
                  <c:v>6.3426676934964205E-2</c:v>
                </c:pt>
                <c:pt idx="7">
                  <c:v>5.6858202000465201E-2</c:v>
                </c:pt>
                <c:pt idx="8">
                  <c:v>1.8582646590827E-2</c:v>
                </c:pt>
                <c:pt idx="9">
                  <c:v>1.8352474337074098E-2</c:v>
                </c:pt>
              </c:numCache>
            </c:numRef>
          </c:val>
          <c:extLst>
            <c:ext xmlns:c16="http://schemas.microsoft.com/office/drawing/2014/chart" uri="{C3380CC4-5D6E-409C-BE32-E72D297353CC}">
              <c16:uniqueId val="{00000001-54CD-4FBD-9BA5-187649CE0982}"/>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r>
              <a:rPr lang="da-DK" sz="1400" b="1"/>
              <a:t>Actions taken due to rise</a:t>
            </a:r>
            <a:r>
              <a:rPr lang="da-DK" sz="1400" b="1" baseline="0"/>
              <a:t> in cost of living* </a:t>
            </a:r>
            <a:endParaRPr lang="en-GB" sz="1400" b="1"/>
          </a:p>
        </c:rich>
      </c:tx>
      <c:layout>
        <c:manualLayout>
          <c:xMode val="edge"/>
          <c:yMode val="edge"/>
          <c:x val="0.3343124609770069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5183934961529133"/>
          <c:y val="6.1779040347815409E-2"/>
          <c:w val="0.48160650384708664"/>
          <c:h val="0.93822095965218455"/>
        </c:manualLayout>
      </c:layout>
      <c:barChart>
        <c:barDir val="bar"/>
        <c:grouping val="clustered"/>
        <c:varyColors val="0"/>
        <c:ser>
          <c:idx val="0"/>
          <c:order val="0"/>
          <c:tx>
            <c:strRef>
              <c:f>Sheet1!$B$1</c:f>
              <c:strCache>
                <c:ptCount val="1"/>
                <c:pt idx="0">
                  <c:v>ONS Benchmarking </c:v>
                </c:pt>
              </c:strCache>
            </c:strRef>
          </c:tx>
          <c:spPr>
            <a:solidFill>
              <a:srgbClr val="A5A5A5"/>
            </a:solidFill>
            <a:ln>
              <a:noFill/>
            </a:ln>
            <a:effectLst/>
          </c:spPr>
          <c:invertIfNegative val="0"/>
          <c:dPt>
            <c:idx val="11"/>
            <c:invertIfNegative val="0"/>
            <c:bubble3D val="0"/>
            <c:extLst>
              <c:ext xmlns:c16="http://schemas.microsoft.com/office/drawing/2014/chart" uri="{C3380CC4-5D6E-409C-BE32-E72D297353CC}">
                <c16:uniqueId val="{00000001-BAA7-4415-A407-3F94A36E8F6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pt idx="15">
                  <c:v>Other</c:v>
                </c:pt>
                <c:pt idx="16">
                  <c:v>None of these</c:v>
                </c:pt>
              </c:strCache>
            </c:strRef>
          </c:cat>
          <c:val>
            <c:numRef>
              <c:f>Sheet1!$B$2:$B$18</c:f>
              <c:numCache>
                <c:formatCode>0%</c:formatCode>
                <c:ptCount val="17"/>
                <c:pt idx="0">
                  <c:v>0.67</c:v>
                </c:pt>
                <c:pt idx="1">
                  <c:v>0.63</c:v>
                </c:pt>
                <c:pt idx="2">
                  <c:v>0.44</c:v>
                </c:pt>
                <c:pt idx="3">
                  <c:v>0.39</c:v>
                </c:pt>
                <c:pt idx="4">
                  <c:v>0.41</c:v>
                </c:pt>
                <c:pt idx="5">
                  <c:v>0.27</c:v>
                </c:pt>
                <c:pt idx="6">
                  <c:v>0.24</c:v>
                </c:pt>
                <c:pt idx="7">
                  <c:v>0.14000000000000001</c:v>
                </c:pt>
                <c:pt idx="8">
                  <c:v>0.02</c:v>
                </c:pt>
                <c:pt idx="15">
                  <c:v>0.06</c:v>
                </c:pt>
                <c:pt idx="16">
                  <c:v>7.0000000000000007E-2</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GM 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pt idx="15">
                  <c:v>Other</c:v>
                </c:pt>
                <c:pt idx="16">
                  <c:v>None of these</c:v>
                </c:pt>
              </c:strCache>
            </c:strRef>
          </c:cat>
          <c:val>
            <c:numRef>
              <c:f>Sheet1!$C$2:$C$18</c:f>
            </c:numRef>
          </c:val>
          <c:extLst>
            <c:ext xmlns:c16="http://schemas.microsoft.com/office/drawing/2014/chart" uri="{C3380CC4-5D6E-409C-BE32-E72D297353CC}">
              <c16:uniqueId val="{00000001-0294-47D7-B053-8F304485036B}"/>
            </c:ext>
          </c:extLst>
        </c:ser>
        <c:ser>
          <c:idx val="2"/>
          <c:order val="2"/>
          <c:tx>
            <c:strRef>
              <c:f>Sheet1!$D$1</c:f>
              <c:strCache>
                <c:ptCount val="1"/>
                <c:pt idx="0">
                  <c:v>GM October (S4)</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Spending less on non-essentials</c:v>
                </c:pt>
                <c:pt idx="1">
                  <c:v>Using less fuel such as gas or electricity in my home</c:v>
                </c:pt>
                <c:pt idx="2">
                  <c:v>Shopping around more</c:v>
                </c:pt>
                <c:pt idx="3">
                  <c:v>Spending less on food shopping and essentials</c:v>
                </c:pt>
                <c:pt idx="4">
                  <c:v>Cutting back on non-essential journeys in my own vehicle</c:v>
                </c:pt>
                <c:pt idx="5">
                  <c:v>Making energy efficiency improvements to my home</c:v>
                </c:pt>
                <c:pt idx="6">
                  <c:v>Using my savings</c:v>
                </c:pt>
                <c:pt idx="7">
                  <c:v>Using credit more than usual, for example, loans or overdrafts</c:v>
                </c:pt>
                <c:pt idx="8">
                  <c:v>Using support from charities, including food banks </c:v>
                </c:pt>
                <c:pt idx="9">
                  <c:v>Walking more to save money</c:v>
                </c:pt>
                <c:pt idx="10">
                  <c:v>Checking that I am benefiting from all the financial support available to me</c:v>
                </c:pt>
                <c:pt idx="11">
                  <c:v>Cutting back on non-essential journeys on public transport</c:v>
                </c:pt>
                <c:pt idx="12">
                  <c:v>Cutting back on home broadband or mobile data plans</c:v>
                </c:pt>
                <c:pt idx="13">
                  <c:v>Looking for safe, warm and free places in my local community </c:v>
                </c:pt>
                <c:pt idx="14">
                  <c:v>Cycling more to save money</c:v>
                </c:pt>
                <c:pt idx="15">
                  <c:v>Other</c:v>
                </c:pt>
                <c:pt idx="16">
                  <c:v>None of these</c:v>
                </c:pt>
              </c:strCache>
            </c:strRef>
          </c:cat>
          <c:val>
            <c:numRef>
              <c:f>Sheet1!$D$2:$D$18</c:f>
              <c:numCache>
                <c:formatCode>0%</c:formatCode>
                <c:ptCount val="17"/>
                <c:pt idx="0">
                  <c:v>0.65169872108282001</c:v>
                </c:pt>
                <c:pt idx="1">
                  <c:v>0.63234682801589703</c:v>
                </c:pt>
                <c:pt idx="2">
                  <c:v>0.51004862140999696</c:v>
                </c:pt>
                <c:pt idx="3">
                  <c:v>0.48759272597515901</c:v>
                </c:pt>
                <c:pt idx="4">
                  <c:v>0.41112238249007899</c:v>
                </c:pt>
                <c:pt idx="5">
                  <c:v>0.350543097380491</c:v>
                </c:pt>
                <c:pt idx="6">
                  <c:v>0.30742054054185203</c:v>
                </c:pt>
                <c:pt idx="7">
                  <c:v>0.196500782986339</c:v>
                </c:pt>
                <c:pt idx="8">
                  <c:v>7.8619293148935607E-2</c:v>
                </c:pt>
                <c:pt idx="9">
                  <c:v>0.29962988806447699</c:v>
                </c:pt>
                <c:pt idx="10">
                  <c:v>0.218580583145634</c:v>
                </c:pt>
                <c:pt idx="11">
                  <c:v>0.21239306025499699</c:v>
                </c:pt>
                <c:pt idx="12">
                  <c:v>0.12400146628351701</c:v>
                </c:pt>
                <c:pt idx="13">
                  <c:v>9.0544702696675999E-2</c:v>
                </c:pt>
                <c:pt idx="14">
                  <c:v>7.9665987896912399E-2</c:v>
                </c:pt>
                <c:pt idx="15">
                  <c:v>1.3737233993743899E-2</c:v>
                </c:pt>
                <c:pt idx="16">
                  <c:v>5.50078294943597E-2</c:v>
                </c:pt>
              </c:numCache>
            </c:numRef>
          </c:val>
          <c:extLst>
            <c:ext xmlns:c16="http://schemas.microsoft.com/office/drawing/2014/chart" uri="{C3380CC4-5D6E-409C-BE32-E72D297353CC}">
              <c16:uniqueId val="{00000001-3ABE-4A38-8878-BD1800928D7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83399172541018207"/>
          <c:y val="0.88365519852338648"/>
          <c:w val="0.16600827458981793"/>
          <c:h val="0.1163448014766135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97757358163E-3"/>
          <c:w val="0.99202963734764493"/>
          <c:h val="0.74485981389059452"/>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3125-4913-914F-55FD051877B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Sheet1!$B$2:$B$4</c:f>
              <c:numCache>
                <c:formatCode>0%</c:formatCode>
                <c:ptCount val="3"/>
                <c:pt idx="0">
                  <c:v>6.9328896471611404E-2</c:v>
                </c:pt>
                <c:pt idx="1">
                  <c:v>8.3190056281671906E-2</c:v>
                </c:pt>
                <c:pt idx="2">
                  <c:v>0.09</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Sheet1!$C$2:$C$4</c:f>
              <c:numCache>
                <c:formatCode>0%</c:formatCode>
                <c:ptCount val="3"/>
                <c:pt idx="0">
                  <c:v>0.29731195390881299</c:v>
                </c:pt>
                <c:pt idx="1">
                  <c:v>0.30247688760932601</c:v>
                </c:pt>
                <c:pt idx="2">
                  <c:v>0.38</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Sheet1!$D$2:$D$4</c:f>
              <c:numCache>
                <c:formatCode>0%</c:formatCode>
                <c:ptCount val="3"/>
                <c:pt idx="0">
                  <c:v>0.38141108591971401</c:v>
                </c:pt>
                <c:pt idx="1">
                  <c:v>0.38882827767322597</c:v>
                </c:pt>
                <c:pt idx="2">
                  <c:v>0.34</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Sheet1!$E$2:$E$4</c:f>
              <c:numCache>
                <c:formatCode>0%</c:formatCode>
                <c:ptCount val="3"/>
                <c:pt idx="0">
                  <c:v>0.18193325390442799</c:v>
                </c:pt>
                <c:pt idx="1">
                  <c:v>0.17867020206061801</c:v>
                </c:pt>
                <c:pt idx="2">
                  <c:v>0.09</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GM September (S3)</c:v>
                </c:pt>
                <c:pt idx="1">
                  <c:v>GM October (S4)</c:v>
                </c:pt>
                <c:pt idx="2">
                  <c:v>ONS Benchmarking</c:v>
                </c:pt>
              </c:strCache>
            </c:strRef>
          </c:cat>
          <c:val>
            <c:numRef>
              <c:f>Sheet1!$F$2:$F$4</c:f>
              <c:numCache>
                <c:formatCode>0%</c:formatCode>
                <c:ptCount val="3"/>
                <c:pt idx="0">
                  <c:v>6.5609918822733801E-2</c:v>
                </c:pt>
                <c:pt idx="1">
                  <c:v>0.05</c:v>
                </c:pt>
                <c:pt idx="2">
                  <c:v>0.1</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67829020656867E-4"/>
          <c:y val="0.82178023555089375"/>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solidFill>
                <a:srgbClr val="00706B"/>
              </a:solid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02-44A0-A4E2-391820E237EA}"/>
              </c:ext>
            </c:extLst>
          </c:dPt>
          <c:dPt>
            <c:idx val="2"/>
            <c:bubble3D val="0"/>
            <c:spPr>
              <a:noFill/>
              <a:ln w="19050">
                <a:solidFill>
                  <a:schemeClr val="lt1"/>
                </a:solidFill>
              </a:ln>
              <a:effectLst/>
            </c:spPr>
            <c:extLst>
              <c:ext xmlns:c16="http://schemas.microsoft.com/office/drawing/2014/chart" uri="{C3380CC4-5D6E-409C-BE32-E72D297353CC}">
                <c16:uniqueId val="{00000000-9484-4C40-A96E-2506038E7780}"/>
              </c:ext>
            </c:extLst>
          </c:dPt>
          <c:dLbls>
            <c:delete val="1"/>
          </c:dLbls>
          <c:cat>
            <c:strRef>
              <c:f>Sheet1!$A$2:$A$4</c:f>
              <c:strCache>
                <c:ptCount val="3"/>
                <c:pt idx="0">
                  <c:v>Yes</c:v>
                </c:pt>
                <c:pt idx="1">
                  <c:v>No</c:v>
                </c:pt>
                <c:pt idx="2">
                  <c:v>Don't know</c:v>
                </c:pt>
              </c:strCache>
            </c:strRef>
          </c:cat>
          <c:val>
            <c:numRef>
              <c:f>Sheet1!$B$2:$B$4</c:f>
              <c:numCache>
                <c:formatCode>0%</c:formatCode>
                <c:ptCount val="3"/>
                <c:pt idx="0">
                  <c:v>0.244950396291678</c:v>
                </c:pt>
                <c:pt idx="1">
                  <c:v>0.69634362765994695</c:v>
                </c:pt>
                <c:pt idx="2">
                  <c:v>0.06</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15875441514503E-2"/>
          <c:y val="4.460727543155997E-2"/>
          <c:w val="0.44937847345698839"/>
          <c:h val="0.66541408824640069"/>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442-48D5-9131-FD5F08E0358A}"/>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442-48D5-9131-FD5F08E0358A}"/>
              </c:ext>
            </c:extLst>
          </c:dPt>
          <c:dPt>
            <c:idx val="2"/>
            <c:bubble3D val="0"/>
            <c:spPr>
              <a:solidFill>
                <a:srgbClr val="B8EAE6"/>
              </a:solidFill>
              <a:ln w="19050">
                <a:solidFill>
                  <a:schemeClr val="lt1"/>
                </a:solidFill>
              </a:ln>
              <a:effectLst/>
            </c:spPr>
            <c:extLst>
              <c:ext xmlns:c16="http://schemas.microsoft.com/office/drawing/2014/chart" uri="{C3380CC4-5D6E-409C-BE32-E72D297353CC}">
                <c16:uniqueId val="{00000005-9442-48D5-9131-FD5F08E0358A}"/>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9442-48D5-9131-FD5F08E0358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9442-48D5-9131-FD5F08E0358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442-48D5-9131-FD5F08E035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42-48D5-9131-FD5F08E0358A}"/>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442-48D5-9131-FD5F08E0358A}"/>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442-48D5-9131-FD5F08E035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Yes, have had a PPM for more than 12 months</c:v>
                </c:pt>
                <c:pt idx="1">
                  <c:v>Yes, I have opted to switch to a PPM in the last 12 months</c:v>
                </c:pt>
                <c:pt idx="2">
                  <c:v>Yes, I was moved onto a PPM in the last 12 months</c:v>
                </c:pt>
                <c:pt idx="3">
                  <c:v>No, but I am considering switching to a PPM</c:v>
                </c:pt>
                <c:pt idx="4">
                  <c:v>No, and I have no plans to switch to a PPM</c:v>
                </c:pt>
                <c:pt idx="5">
                  <c:v>Don’t know/Prefer not to say</c:v>
                </c:pt>
              </c:strCache>
            </c:strRef>
          </c:cat>
          <c:val>
            <c:numRef>
              <c:f>Sheet1!$B$2:$B$7</c:f>
              <c:numCache>
                <c:formatCode>0%</c:formatCode>
                <c:ptCount val="6"/>
                <c:pt idx="0">
                  <c:v>0.17292774543301101</c:v>
                </c:pt>
                <c:pt idx="1">
                  <c:v>4.6944668139700003E-2</c:v>
                </c:pt>
                <c:pt idx="2">
                  <c:v>2.5077982718966899E-2</c:v>
                </c:pt>
                <c:pt idx="3">
                  <c:v>6.32494471240517E-2</c:v>
                </c:pt>
                <c:pt idx="4">
                  <c:v>0.63309418053589495</c:v>
                </c:pt>
                <c:pt idx="5">
                  <c:v>5.8705976048377198E-2</c:v>
                </c:pt>
              </c:numCache>
            </c:numRef>
          </c:val>
          <c:extLst>
            <c:ext xmlns:c16="http://schemas.microsoft.com/office/drawing/2014/chart" uri="{C3380CC4-5D6E-409C-BE32-E72D297353CC}">
              <c16:uniqueId val="{0000000C-9442-48D5-9131-FD5F08E0358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1.1800288041994964E-2"/>
          <c:y val="0.75972541730699839"/>
          <c:w val="0.75051107776778681"/>
          <c:h val="0.240274582693001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9105637911165"/>
          <c:y val="3.2449265445722601E-3"/>
          <c:w val="0.42047668147518669"/>
          <c:h val="0.95586635702675993"/>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CC6D-4624-8EA7-1D5D21FF6D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Keeping my pre-payment meter topped up and connected is a major daily concern</c:v>
                </c:pt>
                <c:pt idx="1">
                  <c:v>There have been times when I could not afford to top-up my pre-payment meter</c:v>
                </c:pt>
                <c:pt idx="2">
                  <c:v>I have the money to top up my pre-payment meter, but I am unable to get to my meter or to a shop to put more on it</c:v>
                </c:pt>
                <c:pt idx="3">
                  <c:v>I have deliberately disconnected my electricity / gas to save the remaining credit for later use.</c:v>
                </c:pt>
                <c:pt idx="4">
                  <c:v>None of these apply to me</c:v>
                </c:pt>
                <c:pt idx="5">
                  <c:v>Prefer not to say</c:v>
                </c:pt>
              </c:strCache>
            </c:strRef>
          </c:cat>
          <c:val>
            <c:numRef>
              <c:f>Sheet1!$B$2:$B$7</c:f>
              <c:numCache>
                <c:formatCode>0%</c:formatCode>
                <c:ptCount val="6"/>
                <c:pt idx="0">
                  <c:v>0.48652301536159398</c:v>
                </c:pt>
                <c:pt idx="1">
                  <c:v>0.31492466024237398</c:v>
                </c:pt>
                <c:pt idx="2">
                  <c:v>0.16214520249970699</c:v>
                </c:pt>
                <c:pt idx="3">
                  <c:v>7.4066680306572E-2</c:v>
                </c:pt>
                <c:pt idx="4">
                  <c:v>0.22279511029181501</c:v>
                </c:pt>
                <c:pt idx="5">
                  <c:v>2.4812172361239899E-2</c:v>
                </c:pt>
              </c:numCache>
            </c:numRef>
          </c:val>
          <c:extLst>
            <c:ext xmlns:c16="http://schemas.microsoft.com/office/drawing/2014/chart" uri="{C3380CC4-5D6E-409C-BE32-E72D297353CC}">
              <c16:uniqueId val="{00000001-CC6D-4624-8EA7-1D5D21FF6D2F}"/>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75083817856701041"/>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Sheet1!$B$2:$B$10</c:f>
              <c:numCache>
                <c:formatCode>0%</c:formatCode>
                <c:ptCount val="5"/>
                <c:pt idx="0">
                  <c:v>0.05</c:v>
                </c:pt>
                <c:pt idx="1">
                  <c:v>0.03</c:v>
                </c:pt>
                <c:pt idx="2">
                  <c:v>0.03</c:v>
                </c:pt>
                <c:pt idx="3">
                  <c:v>0.05</c:v>
                </c:pt>
                <c:pt idx="4">
                  <c:v>0.03</c:v>
                </c:pt>
              </c:numCache>
            </c:numRef>
          </c:val>
          <c:extLst>
            <c:ext xmlns:c16="http://schemas.microsoft.com/office/drawing/2014/chart" uri="{C3380CC4-5D6E-409C-BE32-E72D297353CC}">
              <c16:uniqueId val="{00000000-F683-4A47-BF31-AE0371964E89}"/>
            </c:ext>
          </c:extLst>
        </c:ser>
        <c:ser>
          <c:idx val="1"/>
          <c:order val="1"/>
          <c:tx>
            <c:strRef>
              <c:f>Sheet1!$C$1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Sheet1!$C$2:$C$10</c:f>
              <c:numCache>
                <c:formatCode>0%</c:formatCode>
                <c:ptCount val="5"/>
                <c:pt idx="0">
                  <c:v>0.148391119807226</c:v>
                </c:pt>
                <c:pt idx="1">
                  <c:v>0.22204559486536199</c:v>
                </c:pt>
                <c:pt idx="2">
                  <c:v>0.29113722869118702</c:v>
                </c:pt>
                <c:pt idx="3">
                  <c:v>0.43199862499529901</c:v>
                </c:pt>
                <c:pt idx="4">
                  <c:v>0.43728648475015702</c:v>
                </c:pt>
              </c:numCache>
            </c:numRef>
          </c:val>
          <c:extLst>
            <c:ext xmlns:c16="http://schemas.microsoft.com/office/drawing/2014/chart" uri="{C3380CC4-5D6E-409C-BE32-E72D297353CC}">
              <c16:uniqueId val="{00000001-F683-4A47-BF31-AE0371964E89}"/>
            </c:ext>
          </c:extLst>
        </c:ser>
        <c:ser>
          <c:idx val="2"/>
          <c:order val="2"/>
          <c:tx>
            <c:strRef>
              <c:f>Sheet1!$D$1</c:f>
              <c:strCache>
                <c:ptCount val="1"/>
                <c:pt idx="0">
                  <c:v>Somewhat unlikely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Sheet1!$D$2:$D$10</c:f>
              <c:numCache>
                <c:formatCode>0%</c:formatCode>
                <c:ptCount val="5"/>
                <c:pt idx="0">
                  <c:v>8.3262869325907499E-2</c:v>
                </c:pt>
                <c:pt idx="1">
                  <c:v>8.7559317396841099E-2</c:v>
                </c:pt>
                <c:pt idx="2">
                  <c:v>0.116474569060973</c:v>
                </c:pt>
                <c:pt idx="3">
                  <c:v>0.15286905156616101</c:v>
                </c:pt>
                <c:pt idx="4">
                  <c:v>0.16326471999188999</c:v>
                </c:pt>
              </c:numCache>
            </c:numRef>
          </c:val>
          <c:extLst>
            <c:ext xmlns:c16="http://schemas.microsoft.com/office/drawing/2014/chart" uri="{C3380CC4-5D6E-409C-BE32-E72D297353CC}">
              <c16:uniqueId val="{00000002-F683-4A47-BF31-AE0371964E89}"/>
            </c:ext>
          </c:extLst>
        </c:ser>
        <c:ser>
          <c:idx val="3"/>
          <c:order val="3"/>
          <c:tx>
            <c:strRef>
              <c:f>Sheet1!$E$1</c:f>
              <c:strCache>
                <c:ptCount val="1"/>
                <c:pt idx="0">
                  <c:v>Neither likely nor unlikely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Sheet1!$E$2:$E$10</c:f>
              <c:numCache>
                <c:formatCode>0%</c:formatCode>
                <c:ptCount val="5"/>
                <c:pt idx="0">
                  <c:v>0.11432967195841399</c:v>
                </c:pt>
                <c:pt idx="1">
                  <c:v>9.9187522770285294E-2</c:v>
                </c:pt>
                <c:pt idx="2">
                  <c:v>0.124424847891018</c:v>
                </c:pt>
                <c:pt idx="3">
                  <c:v>0.103946554884565</c:v>
                </c:pt>
                <c:pt idx="4">
                  <c:v>0.104172613953115</c:v>
                </c:pt>
              </c:numCache>
            </c:numRef>
          </c:val>
          <c:extLst>
            <c:ext xmlns:c16="http://schemas.microsoft.com/office/drawing/2014/chart" uri="{C3380CC4-5D6E-409C-BE32-E72D297353CC}">
              <c16:uniqueId val="{00000003-F683-4A47-BF31-AE0371964E89}"/>
            </c:ext>
          </c:extLst>
        </c:ser>
        <c:ser>
          <c:idx val="4"/>
          <c:order val="4"/>
          <c:tx>
            <c:strRef>
              <c:f>Sheet1!$F$1</c:f>
              <c:strCache>
                <c:ptCount val="1"/>
                <c:pt idx="0">
                  <c:v>Somewhat likely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Sheet1!$F$2:$F$10</c:f>
              <c:numCache>
                <c:formatCode>0%</c:formatCode>
                <c:ptCount val="5"/>
                <c:pt idx="0">
                  <c:v>0.26739816146794398</c:v>
                </c:pt>
                <c:pt idx="1">
                  <c:v>0.22894099338580101</c:v>
                </c:pt>
                <c:pt idx="2">
                  <c:v>0.20036421366909599</c:v>
                </c:pt>
                <c:pt idx="3">
                  <c:v>0.14757406795469699</c:v>
                </c:pt>
                <c:pt idx="4">
                  <c:v>0.13092190358469999</c:v>
                </c:pt>
              </c:numCache>
            </c:numRef>
          </c:val>
          <c:extLst>
            <c:ext xmlns:c16="http://schemas.microsoft.com/office/drawing/2014/chart" uri="{C3380CC4-5D6E-409C-BE32-E72D297353CC}">
              <c16:uniqueId val="{00000004-F683-4A47-BF31-AE0371964E89}"/>
            </c:ext>
          </c:extLst>
        </c:ser>
        <c:ser>
          <c:idx val="5"/>
          <c:order val="5"/>
          <c:tx>
            <c:strRef>
              <c:f>Sheet1!$G$1</c:f>
              <c:strCache>
                <c:ptCount val="1"/>
                <c:pt idx="0">
                  <c:v>Very likely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5"/>
                <c:pt idx="0">
                  <c:v>Using my washer/dryer at different times </c:v>
                </c:pt>
                <c:pt idx="1">
                  <c:v>Using hot water bottles</c:v>
                </c:pt>
                <c:pt idx="2">
                  <c:v>Keeping more lights off and using
candles instead</c:v>
                </c:pt>
                <c:pt idx="3">
                  <c:v>Using alternative heating 
methods </c:v>
                </c:pt>
                <c:pt idx="4">
                  <c:v>Using alternative cooking methods </c:v>
                </c:pt>
              </c:strCache>
            </c:strRef>
          </c:cat>
          <c:val>
            <c:numRef>
              <c:f>Sheet1!$G$2:$G$10</c:f>
              <c:numCache>
                <c:formatCode>0%</c:formatCode>
                <c:ptCount val="5"/>
                <c:pt idx="0">
                  <c:v>0.33798023094302099</c:v>
                </c:pt>
                <c:pt idx="1">
                  <c:v>0.33352560343897902</c:v>
                </c:pt>
                <c:pt idx="2">
                  <c:v>0.23620900714736501</c:v>
                </c:pt>
                <c:pt idx="3">
                  <c:v>0.115765600464926</c:v>
                </c:pt>
                <c:pt idx="4">
                  <c:v>0.131962952890637</c:v>
                </c:pt>
              </c:numCache>
            </c:numRef>
          </c:val>
          <c:extLst>
            <c:ext xmlns:c16="http://schemas.microsoft.com/office/drawing/2014/chart" uri="{C3380CC4-5D6E-409C-BE32-E72D297353CC}">
              <c16:uniqueId val="{00000005-F683-4A47-BF31-AE0371964E8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75020531813714197"/>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7519623345221966"/>
                      <c:h val="8.9142391438848612E-2"/>
                    </c:manualLayout>
                  </c15:layout>
                </c:ext>
                <c:ext xmlns:c16="http://schemas.microsoft.com/office/drawing/2014/chart" uri="{C3380CC4-5D6E-409C-BE32-E72D297353CC}">
                  <c16:uniqueId val="{0000000B-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Sheet1!$B$2:$B$10</c:f>
              <c:numCache>
                <c:formatCode>0%</c:formatCode>
                <c:ptCount val="2"/>
                <c:pt idx="0">
                  <c:v>0.06</c:v>
                </c:pt>
                <c:pt idx="1">
                  <c:v>0.05</c:v>
                </c:pt>
              </c:numCache>
            </c:numRef>
          </c:val>
          <c:extLst>
            <c:ext xmlns:c16="http://schemas.microsoft.com/office/drawing/2014/chart" uri="{C3380CC4-5D6E-409C-BE32-E72D297353CC}">
              <c16:uniqueId val="{00000000-8E20-4B38-9E08-0B47EC766822}"/>
            </c:ext>
          </c:extLst>
        </c:ser>
        <c:ser>
          <c:idx val="1"/>
          <c:order val="1"/>
          <c:tx>
            <c:strRef>
              <c:f>Sheet1!$C$1</c:f>
              <c:strCache>
                <c:ptCount val="1"/>
                <c:pt idx="0">
                  <c:v>Very unlikely</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38235707043132355"/>
                      <c:h val="8.9142391438848612E-2"/>
                    </c:manualLayout>
                  </c15:layout>
                </c:ext>
                <c:ext xmlns:c16="http://schemas.microsoft.com/office/drawing/2014/chart" uri="{C3380CC4-5D6E-409C-BE32-E72D297353CC}">
                  <c16:uniqueId val="{0000000A-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Sheet1!$C$2:$C$10</c:f>
              <c:numCache>
                <c:formatCode>0%</c:formatCode>
                <c:ptCount val="2"/>
                <c:pt idx="0">
                  <c:v>0.50843451856254196</c:v>
                </c:pt>
                <c:pt idx="1">
                  <c:v>0.194415283160177</c:v>
                </c:pt>
              </c:numCache>
            </c:numRef>
          </c:val>
          <c:extLst>
            <c:ext xmlns:c16="http://schemas.microsoft.com/office/drawing/2014/chart" uri="{C3380CC4-5D6E-409C-BE32-E72D297353CC}">
              <c16:uniqueId val="{00000001-8E20-4B38-9E08-0B47EC766822}"/>
            </c:ext>
          </c:extLst>
        </c:ser>
        <c:ser>
          <c:idx val="2"/>
          <c:order val="2"/>
          <c:tx>
            <c:strRef>
              <c:f>Sheet1!$D$1</c:f>
              <c:strCache>
                <c:ptCount val="1"/>
                <c:pt idx="0">
                  <c:v>Somewhat unlikely</c:v>
                </c:pt>
              </c:strCache>
            </c:strRef>
          </c:tx>
          <c:spPr>
            <a:solidFill>
              <a:srgbClr val="FF999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31932128397302717"/>
                      <c:h val="8.9142391438848612E-2"/>
                    </c:manualLayout>
                  </c15:layout>
                </c:ext>
                <c:ext xmlns:c16="http://schemas.microsoft.com/office/drawing/2014/chart" uri="{C3380CC4-5D6E-409C-BE32-E72D297353CC}">
                  <c16:uniqueId val="{00000009-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Sheet1!$D$2:$D$10</c:f>
              <c:numCache>
                <c:formatCode>0%</c:formatCode>
                <c:ptCount val="2"/>
                <c:pt idx="0">
                  <c:v>0.16296607553727999</c:v>
                </c:pt>
                <c:pt idx="1">
                  <c:v>0.17315593693283601</c:v>
                </c:pt>
              </c:numCache>
            </c:numRef>
          </c:val>
          <c:extLst>
            <c:ext xmlns:c16="http://schemas.microsoft.com/office/drawing/2014/chart" uri="{C3380CC4-5D6E-409C-BE32-E72D297353CC}">
              <c16:uniqueId val="{00000002-8E20-4B38-9E08-0B47EC766822}"/>
            </c:ext>
          </c:extLst>
        </c:ser>
        <c:ser>
          <c:idx val="3"/>
          <c:order val="3"/>
          <c:tx>
            <c:strRef>
              <c:f>Sheet1!$E$1</c:f>
              <c:strCache>
                <c:ptCount val="1"/>
                <c:pt idx="0">
                  <c:v>Neither likely nor unlikely</c:v>
                </c:pt>
              </c:strCache>
            </c:strRef>
          </c:tx>
          <c:spPr>
            <a:solidFill>
              <a:schemeClr val="bg1">
                <a:lumMod val="85000"/>
              </a:scheme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9262077131978076"/>
                      <c:h val="8.9142391438848612E-2"/>
                    </c:manualLayout>
                  </c15:layout>
                </c:ext>
                <c:ext xmlns:c16="http://schemas.microsoft.com/office/drawing/2014/chart" uri="{C3380CC4-5D6E-409C-BE32-E72D297353CC}">
                  <c16:uniqueId val="{00000008-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Sheet1!$E$2:$E$10</c:f>
              <c:numCache>
                <c:formatCode>0%</c:formatCode>
                <c:ptCount val="2"/>
                <c:pt idx="0">
                  <c:v>0.105992754874736</c:v>
                </c:pt>
                <c:pt idx="1">
                  <c:v>0.100543861426727</c:v>
                </c:pt>
              </c:numCache>
            </c:numRef>
          </c:val>
          <c:extLst>
            <c:ext xmlns:c16="http://schemas.microsoft.com/office/drawing/2014/chart" uri="{C3380CC4-5D6E-409C-BE32-E72D297353CC}">
              <c16:uniqueId val="{00000003-8E20-4B38-9E08-0B47EC766822}"/>
            </c:ext>
          </c:extLst>
        </c:ser>
        <c:ser>
          <c:idx val="4"/>
          <c:order val="4"/>
          <c:tx>
            <c:strRef>
              <c:f>Sheet1!$F$1</c:f>
              <c:strCache>
                <c:ptCount val="1"/>
                <c:pt idx="0">
                  <c:v>Somewhat likely</c:v>
                </c:pt>
              </c:strCache>
            </c:strRef>
          </c:tx>
          <c:spPr>
            <a:solidFill>
              <a:srgbClr val="92D05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9262077131978076"/>
                      <c:h val="8.9142391438848612E-2"/>
                    </c:manualLayout>
                  </c15:layout>
                </c:ext>
                <c:ext xmlns:c16="http://schemas.microsoft.com/office/drawing/2014/chart" uri="{C3380CC4-5D6E-409C-BE32-E72D297353CC}">
                  <c16:uniqueId val="{00000007-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Sheet1!$F$2:$F$10</c:f>
              <c:numCache>
                <c:formatCode>0%</c:formatCode>
                <c:ptCount val="2"/>
                <c:pt idx="0">
                  <c:v>0.11352171754396199</c:v>
                </c:pt>
                <c:pt idx="1">
                  <c:v>0.31920220008619499</c:v>
                </c:pt>
              </c:numCache>
            </c:numRef>
          </c:val>
          <c:extLst>
            <c:ext xmlns:c16="http://schemas.microsoft.com/office/drawing/2014/chart" uri="{C3380CC4-5D6E-409C-BE32-E72D297353CC}">
              <c16:uniqueId val="{00000004-8E20-4B38-9E08-0B47EC766822}"/>
            </c:ext>
          </c:extLst>
        </c:ser>
        <c:ser>
          <c:idx val="5"/>
          <c:order val="5"/>
          <c:tx>
            <c:strRef>
              <c:f>Sheet1!$G$1</c:f>
              <c:strCache>
                <c:ptCount val="1"/>
                <c:pt idx="0">
                  <c:v>Very likely</c:v>
                </c:pt>
              </c:strCache>
            </c:strRef>
          </c:tx>
          <c:spPr>
            <a:solidFill>
              <a:srgbClr val="00B05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6619112110103454"/>
                      <c:h val="8.9142391438848612E-2"/>
                    </c:manualLayout>
                  </c15:layout>
                </c:ext>
                <c:ext xmlns:c16="http://schemas.microsoft.com/office/drawing/2014/chart" uri="{C3380CC4-5D6E-409C-BE32-E72D297353CC}">
                  <c16:uniqueId val="{00000006-8E20-4B38-9E08-0B47EC766822}"/>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an electric blanket for your bed</c:v>
                </c:pt>
                <c:pt idx="1">
                  <c:v>Using an electric blanket you already own but don't normally use</c:v>
                </c:pt>
              </c:strCache>
            </c:strRef>
          </c:cat>
          <c:val>
            <c:numRef>
              <c:f>Sheet1!$G$2:$G$10</c:f>
              <c:numCache>
                <c:formatCode>0%</c:formatCode>
                <c:ptCount val="2"/>
                <c:pt idx="0">
                  <c:v>5.6184862004850497E-2</c:v>
                </c:pt>
                <c:pt idx="1">
                  <c:v>0.16047741774152799</c:v>
                </c:pt>
              </c:numCache>
            </c:numRef>
          </c:val>
          <c:extLst>
            <c:ext xmlns:c16="http://schemas.microsoft.com/office/drawing/2014/chart" uri="{C3380CC4-5D6E-409C-BE32-E72D297353CC}">
              <c16:uniqueId val="{00000005-8E20-4B38-9E08-0B47EC766822}"/>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06981653426278E-3"/>
          <c:y val="2.9804446985633275E-2"/>
          <c:w val="0.99458335244202167"/>
          <c:h val="0.75015137151297229"/>
        </c:manualLayout>
      </c:layout>
      <c:barChart>
        <c:barDir val="col"/>
        <c:grouping val="percentStacked"/>
        <c:varyColors val="0"/>
        <c:ser>
          <c:idx val="0"/>
          <c:order val="0"/>
          <c:tx>
            <c:strRef>
              <c:f>Sheet1!$B$1</c:f>
              <c:strCache>
                <c:ptCount val="1"/>
                <c:pt idx="0">
                  <c:v>Don’t know/ 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Sheet1!$B$2:$B$10</c:f>
              <c:numCache>
                <c:formatCode>0%</c:formatCode>
                <c:ptCount val="2"/>
                <c:pt idx="0">
                  <c:v>7.0000000000000007E-2</c:v>
                </c:pt>
                <c:pt idx="1">
                  <c:v>0.04</c:v>
                </c:pt>
              </c:numCache>
            </c:numRef>
          </c:val>
          <c:extLst>
            <c:ext xmlns:c16="http://schemas.microsoft.com/office/drawing/2014/chart" uri="{C3380CC4-5D6E-409C-BE32-E72D297353CC}">
              <c16:uniqueId val="{00000000-4B7A-4E98-8E22-F6C9E9A90290}"/>
            </c:ext>
          </c:extLst>
        </c:ser>
        <c:ser>
          <c:idx val="1"/>
          <c:order val="1"/>
          <c:tx>
            <c:strRef>
              <c:f>Sheet1!$C$1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Sheet1!$C$2:$C$10</c:f>
              <c:numCache>
                <c:formatCode>0%</c:formatCode>
                <c:ptCount val="2"/>
                <c:pt idx="0">
                  <c:v>0.50940657531445299</c:v>
                </c:pt>
                <c:pt idx="1">
                  <c:v>0.22168827991978701</c:v>
                </c:pt>
              </c:numCache>
            </c:numRef>
          </c:val>
          <c:extLst>
            <c:ext xmlns:c16="http://schemas.microsoft.com/office/drawing/2014/chart" uri="{C3380CC4-5D6E-409C-BE32-E72D297353CC}">
              <c16:uniqueId val="{00000001-4B7A-4E98-8E22-F6C9E9A90290}"/>
            </c:ext>
          </c:extLst>
        </c:ser>
        <c:ser>
          <c:idx val="2"/>
          <c:order val="2"/>
          <c:tx>
            <c:strRef>
              <c:f>Sheet1!$D$1</c:f>
              <c:strCache>
                <c:ptCount val="1"/>
                <c:pt idx="0">
                  <c:v>Somewhat unlikely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Sheet1!$D$2:$D$10</c:f>
              <c:numCache>
                <c:formatCode>0%</c:formatCode>
                <c:ptCount val="2"/>
                <c:pt idx="0">
                  <c:v>0.17331772339228199</c:v>
                </c:pt>
                <c:pt idx="1">
                  <c:v>0.21560331731621801</c:v>
                </c:pt>
              </c:numCache>
            </c:numRef>
          </c:val>
          <c:extLst>
            <c:ext xmlns:c16="http://schemas.microsoft.com/office/drawing/2014/chart" uri="{C3380CC4-5D6E-409C-BE32-E72D297353CC}">
              <c16:uniqueId val="{00000002-4B7A-4E98-8E22-F6C9E9A90290}"/>
            </c:ext>
          </c:extLst>
        </c:ser>
        <c:ser>
          <c:idx val="3"/>
          <c:order val="3"/>
          <c:tx>
            <c:strRef>
              <c:f>Sheet1!$E$1</c:f>
              <c:strCache>
                <c:ptCount val="1"/>
                <c:pt idx="0">
                  <c:v>Neither likely nor unlikely</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Sheet1!$E$2:$E$10</c:f>
              <c:numCache>
                <c:formatCode>0%</c:formatCode>
                <c:ptCount val="2"/>
                <c:pt idx="0">
                  <c:v>9.8968637291623598E-2</c:v>
                </c:pt>
                <c:pt idx="1">
                  <c:v>0.182868765949812</c:v>
                </c:pt>
              </c:numCache>
            </c:numRef>
          </c:val>
          <c:extLst>
            <c:ext xmlns:c16="http://schemas.microsoft.com/office/drawing/2014/chart" uri="{C3380CC4-5D6E-409C-BE32-E72D297353CC}">
              <c16:uniqueId val="{00000003-4B7A-4E98-8E22-F6C9E9A90290}"/>
            </c:ext>
          </c:extLst>
        </c:ser>
        <c:ser>
          <c:idx val="4"/>
          <c:order val="4"/>
          <c:tx>
            <c:strRef>
              <c:f>Sheet1!$F$1</c:f>
              <c:strCache>
                <c:ptCount val="1"/>
                <c:pt idx="0">
                  <c:v>Somewhat likely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Sheet1!$F$2:$F$10</c:f>
              <c:numCache>
                <c:formatCode>0%</c:formatCode>
                <c:ptCount val="2"/>
                <c:pt idx="0">
                  <c:v>0.10360212585152</c:v>
                </c:pt>
                <c:pt idx="1">
                  <c:v>0.244293711719411</c:v>
                </c:pt>
              </c:numCache>
            </c:numRef>
          </c:val>
          <c:extLst>
            <c:ext xmlns:c16="http://schemas.microsoft.com/office/drawing/2014/chart" uri="{C3380CC4-5D6E-409C-BE32-E72D297353CC}">
              <c16:uniqueId val="{00000004-4B7A-4E98-8E22-F6C9E9A90290}"/>
            </c:ext>
          </c:extLst>
        </c:ser>
        <c:ser>
          <c:idx val="5"/>
          <c:order val="5"/>
          <c:tx>
            <c:strRef>
              <c:f>Sheet1!$G$1</c:f>
              <c:strCache>
                <c:ptCount val="1"/>
                <c:pt idx="0">
                  <c:v>Very likely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2"/>
                <c:pt idx="0">
                  <c:v>Buying a portable heater </c:v>
                </c:pt>
                <c:pt idx="1">
                  <c:v>Using a portable heater that you already own but don't normally use</c:v>
                </c:pt>
              </c:strCache>
            </c:strRef>
          </c:cat>
          <c:val>
            <c:numRef>
              <c:f>Sheet1!$G$2:$G$10</c:f>
              <c:numCache>
                <c:formatCode>0%</c:formatCode>
                <c:ptCount val="2"/>
                <c:pt idx="0">
                  <c:v>4.73083295586346E-2</c:v>
                </c:pt>
                <c:pt idx="1">
                  <c:v>9.0922221239450901E-2</c:v>
                </c:pt>
              </c:numCache>
            </c:numRef>
          </c:val>
          <c:extLst>
            <c:ext xmlns:c16="http://schemas.microsoft.com/office/drawing/2014/chart" uri="{C3380CC4-5D6E-409C-BE32-E72D297353CC}">
              <c16:uniqueId val="{00000005-4B7A-4E98-8E22-F6C9E9A90290}"/>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7480561511975E-2"/>
          <c:y val="5.7742045692209566E-2"/>
          <c:w val="0.95945038876976052"/>
          <c:h val="0.43126650584630094"/>
        </c:manualLayout>
      </c:layout>
      <c:barChart>
        <c:barDir val="col"/>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their food shop has increased</c:v>
                </c:pt>
                <c:pt idx="1">
                  <c:v>Energy (gas or electricity) bills have increased</c:v>
                </c:pt>
                <c:pt idx="2">
                  <c:v>The price of fuel has increased</c:v>
                </c:pt>
                <c:pt idx="3">
                  <c:v>Rent or mortgage costs have increased</c:v>
                </c:pt>
                <c:pt idx="4">
                  <c:v>The price of home broadband / mobile data plans has increased</c:v>
                </c:pt>
                <c:pt idx="5">
                  <c:v>The price of my public transport has increased</c:v>
                </c:pt>
                <c:pt idx="6">
                  <c:v>Other (please specify)</c:v>
                </c:pt>
              </c:strCache>
            </c:strRef>
          </c:cat>
          <c:val>
            <c:numRef>
              <c:f>Sheet1!$B$2:$B$8</c:f>
              <c:numCache>
                <c:formatCode>0%</c:formatCode>
                <c:ptCount val="7"/>
                <c:pt idx="0">
                  <c:v>0.90703046977178703</c:v>
                </c:pt>
                <c:pt idx="1">
                  <c:v>0.84419949032635</c:v>
                </c:pt>
                <c:pt idx="2">
                  <c:v>0.60194179251993296</c:v>
                </c:pt>
                <c:pt idx="3">
                  <c:v>0.20285780711621801</c:v>
                </c:pt>
                <c:pt idx="4">
                  <c:v>0.19244379613113499</c:v>
                </c:pt>
                <c:pt idx="5">
                  <c:v>0.14154897733888999</c:v>
                </c:pt>
                <c:pt idx="6">
                  <c:v>2.5392947203276998E-2</c:v>
                </c:pt>
              </c:numCache>
            </c:numRef>
          </c:val>
          <c:extLst>
            <c:ext xmlns:c16="http://schemas.microsoft.com/office/drawing/2014/chart" uri="{C3380CC4-5D6E-409C-BE32-E72D297353CC}">
              <c16:uniqueId val="{00000000-2608-4554-BDAC-466C68E4BA90}"/>
            </c:ext>
          </c:extLst>
        </c:ser>
        <c:ser>
          <c:idx val="1"/>
          <c:order val="1"/>
          <c:tx>
            <c:strRef>
              <c:f>Sheet1!$C$1</c:f>
              <c:strCache>
                <c:ptCount val="1"/>
                <c:pt idx="0">
                  <c:v>ONS benchmark</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The price of their food shop has increased</c:v>
                </c:pt>
                <c:pt idx="1">
                  <c:v>Energy (gas or electricity) bills have increased</c:v>
                </c:pt>
                <c:pt idx="2">
                  <c:v>The price of fuel has increased</c:v>
                </c:pt>
                <c:pt idx="3">
                  <c:v>Rent or mortgage costs have increased</c:v>
                </c:pt>
                <c:pt idx="4">
                  <c:v>The price of home broadband / mobile data plans has increased</c:v>
                </c:pt>
                <c:pt idx="5">
                  <c:v>The price of my public transport has increased</c:v>
                </c:pt>
                <c:pt idx="6">
                  <c:v>Other (please specify)</c:v>
                </c:pt>
              </c:strCache>
            </c:strRef>
          </c:cat>
          <c:val>
            <c:numRef>
              <c:f>Sheet1!$C$2:$C$8</c:f>
              <c:numCache>
                <c:formatCode>0%</c:formatCode>
                <c:ptCount val="7"/>
                <c:pt idx="0">
                  <c:v>0.92</c:v>
                </c:pt>
                <c:pt idx="1">
                  <c:v>0.78</c:v>
                </c:pt>
                <c:pt idx="2">
                  <c:v>0.46</c:v>
                </c:pt>
                <c:pt idx="3">
                  <c:v>0.19</c:v>
                </c:pt>
                <c:pt idx="6">
                  <c:v>0.04</c:v>
                </c:pt>
              </c:numCache>
            </c:numRef>
          </c:val>
          <c:extLst>
            <c:ext xmlns:c16="http://schemas.microsoft.com/office/drawing/2014/chart" uri="{C3380CC4-5D6E-409C-BE32-E72D297353CC}">
              <c16:uniqueId val="{00000001-7163-435D-AB4C-A84FE7518B1C}"/>
            </c:ext>
          </c:extLst>
        </c:ser>
        <c:dLbls>
          <c:dLblPos val="outEnd"/>
          <c:showLegendKey val="0"/>
          <c:showVal val="1"/>
          <c:showCatName val="0"/>
          <c:showSerName val="0"/>
          <c:showPercent val="0"/>
          <c:showBubbleSize val="0"/>
        </c:dLbls>
        <c:gapWidth val="100"/>
        <c:overlap val="-27"/>
        <c:axId val="878971056"/>
        <c:axId val="878972368"/>
      </c:barChart>
      <c:catAx>
        <c:axId val="87897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972368"/>
        <c:crosses val="autoZero"/>
        <c:auto val="1"/>
        <c:lblAlgn val="ctr"/>
        <c:lblOffset val="100"/>
        <c:noMultiLvlLbl val="0"/>
      </c:catAx>
      <c:valAx>
        <c:axId val="878972368"/>
        <c:scaling>
          <c:orientation val="minMax"/>
        </c:scaling>
        <c:delete val="1"/>
        <c:axPos val="l"/>
        <c:numFmt formatCode="0%" sourceLinked="1"/>
        <c:majorTickMark val="none"/>
        <c:minorTickMark val="none"/>
        <c:tickLblPos val="nextTo"/>
        <c:crossAx val="878971056"/>
        <c:crosses val="autoZero"/>
        <c:crossBetween val="between"/>
      </c:valAx>
      <c:spPr>
        <a:noFill/>
        <a:ln>
          <a:noFill/>
        </a:ln>
        <a:effectLst/>
      </c:spPr>
    </c:plotArea>
    <c:legend>
      <c:legendPos val="t"/>
      <c:layout>
        <c:manualLayout>
          <c:xMode val="edge"/>
          <c:yMode val="edge"/>
          <c:x val="0.51572226273796951"/>
          <c:y val="6.1866477527367389E-2"/>
          <c:w val="0.48427773726203038"/>
          <c:h val="0.170076629994946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31373127863344"/>
          <c:y val="5.3806787874576805E-3"/>
          <c:w val="0.55328173197276742"/>
          <c:h val="0.90716632114401097"/>
        </c:manualLayout>
      </c:layout>
      <c:barChart>
        <c:barDir val="bar"/>
        <c:grouping val="percentStacked"/>
        <c:varyColors val="0"/>
        <c:ser>
          <c:idx val="0"/>
          <c:order val="0"/>
          <c:tx>
            <c:strRef>
              <c:f>Sheet1!$B$1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My property has a functioning smoke alarm</c:v>
                </c:pt>
                <c:pt idx="1">
                  <c:v>I have considered how I will escape safely 
in the event of a fire</c:v>
                </c:pt>
                <c:pt idx="2">
                  <c:v>I know what first aid is needed if I / someone in my household had a minor burns accident</c:v>
                </c:pt>
                <c:pt idx="3">
                  <c:v>My property has a carbon monoxide detector/alarm</c:v>
                </c:pt>
                <c:pt idx="4">
                  <c:v>I know the warning signs of a 
carbon monoxide problem in my property</c:v>
                </c:pt>
                <c:pt idx="5">
                  <c:v>I have undertaken a fire risk assessment 
in my home </c:v>
                </c:pt>
              </c:strCache>
            </c:strRef>
          </c:cat>
          <c:val>
            <c:numRef>
              <c:f>Sheet1!$B$2:$B$7</c:f>
              <c:numCache>
                <c:formatCode>0%</c:formatCode>
                <c:ptCount val="6"/>
                <c:pt idx="0">
                  <c:v>0.91224799959216196</c:v>
                </c:pt>
                <c:pt idx="1">
                  <c:v>0.77761372081928803</c:v>
                </c:pt>
                <c:pt idx="2">
                  <c:v>0.75260203956348704</c:v>
                </c:pt>
                <c:pt idx="3">
                  <c:v>0.65780658655536495</c:v>
                </c:pt>
                <c:pt idx="4">
                  <c:v>0.64397515981605002</c:v>
                </c:pt>
                <c:pt idx="5">
                  <c:v>0.33929814249325702</c:v>
                </c:pt>
              </c:numCache>
            </c:numRef>
          </c:val>
          <c:extLst>
            <c:ext xmlns:c16="http://schemas.microsoft.com/office/drawing/2014/chart" uri="{C3380CC4-5D6E-409C-BE32-E72D297353CC}">
              <c16:uniqueId val="{00000000-8405-47B3-A230-2F753F3E4BD1}"/>
            </c:ext>
          </c:extLst>
        </c:ser>
        <c:ser>
          <c:idx val="1"/>
          <c:order val="1"/>
          <c:tx>
            <c:strRef>
              <c:f>Sheet1!$C$1</c:f>
              <c:strCache>
                <c:ptCount val="1"/>
                <c:pt idx="0">
                  <c:v>No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My property has a functioning smoke alarm</c:v>
                </c:pt>
                <c:pt idx="1">
                  <c:v>I have considered how I will escape safely 
in the event of a fire</c:v>
                </c:pt>
                <c:pt idx="2">
                  <c:v>I know what first aid is needed if I / someone in my household had a minor burns accident</c:v>
                </c:pt>
                <c:pt idx="3">
                  <c:v>My property has a carbon monoxide detector/alarm</c:v>
                </c:pt>
                <c:pt idx="4">
                  <c:v>I know the warning signs of a 
carbon monoxide problem in my property</c:v>
                </c:pt>
                <c:pt idx="5">
                  <c:v>I have undertaken a fire risk assessment 
in my home </c:v>
                </c:pt>
              </c:strCache>
            </c:strRef>
          </c:cat>
          <c:val>
            <c:numRef>
              <c:f>Sheet1!$C$2:$C$7</c:f>
              <c:numCache>
                <c:formatCode>0%</c:formatCode>
                <c:ptCount val="6"/>
                <c:pt idx="0">
                  <c:v>6.9359013477615902E-2</c:v>
                </c:pt>
                <c:pt idx="1">
                  <c:v>0.16369741638286001</c:v>
                </c:pt>
                <c:pt idx="2">
                  <c:v>0.15226472799315</c:v>
                </c:pt>
                <c:pt idx="3">
                  <c:v>0.24964700236929099</c:v>
                </c:pt>
                <c:pt idx="4">
                  <c:v>0.215571447433166</c:v>
                </c:pt>
                <c:pt idx="5">
                  <c:v>0.56122151709183599</c:v>
                </c:pt>
              </c:numCache>
            </c:numRef>
          </c:val>
          <c:extLst>
            <c:ext xmlns:c16="http://schemas.microsoft.com/office/drawing/2014/chart" uri="{C3380CC4-5D6E-409C-BE32-E72D297353CC}">
              <c16:uniqueId val="{00000001-8405-47B3-A230-2F753F3E4BD1}"/>
            </c:ext>
          </c:extLst>
        </c:ser>
        <c:ser>
          <c:idx val="2"/>
          <c:order val="2"/>
          <c:tx>
            <c:strRef>
              <c:f>Sheet1!$D$1</c:f>
              <c:strCache>
                <c:ptCount val="1"/>
                <c:pt idx="0">
                  <c:v>Not sure </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819-453B-988A-4F17089369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My property has a functioning smoke alarm</c:v>
                </c:pt>
                <c:pt idx="1">
                  <c:v>I have considered how I will escape safely 
in the event of a fire</c:v>
                </c:pt>
                <c:pt idx="2">
                  <c:v>I know what first aid is needed if I / someone in my household had a minor burns accident</c:v>
                </c:pt>
                <c:pt idx="3">
                  <c:v>My property has a carbon monoxide detector/alarm</c:v>
                </c:pt>
                <c:pt idx="4">
                  <c:v>I know the warning signs of a 
carbon monoxide problem in my property</c:v>
                </c:pt>
                <c:pt idx="5">
                  <c:v>I have undertaken a fire risk assessment 
in my home </c:v>
                </c:pt>
              </c:strCache>
            </c:strRef>
          </c:cat>
          <c:val>
            <c:numRef>
              <c:f>Sheet1!$D$2:$D$7</c:f>
              <c:numCache>
                <c:formatCode>0%</c:formatCode>
                <c:ptCount val="6"/>
                <c:pt idx="0">
                  <c:v>1.8392986930222899E-2</c:v>
                </c:pt>
                <c:pt idx="1">
                  <c:v>5.86888627978557E-2</c:v>
                </c:pt>
                <c:pt idx="2">
                  <c:v>9.5133232443365301E-2</c:v>
                </c:pt>
                <c:pt idx="3">
                  <c:v>9.2546411075345295E-2</c:v>
                </c:pt>
                <c:pt idx="4">
                  <c:v>0.140453392750785</c:v>
                </c:pt>
                <c:pt idx="5">
                  <c:v>9.9480340414908899E-2</c:v>
                </c:pt>
              </c:numCache>
            </c:numRef>
          </c:val>
          <c:extLst>
            <c:ext xmlns:c16="http://schemas.microsoft.com/office/drawing/2014/chart" uri="{C3380CC4-5D6E-409C-BE32-E72D297353CC}">
              <c16:uniqueId val="{00000002-8405-47B3-A230-2F753F3E4BD1}"/>
            </c:ext>
          </c:extLst>
        </c:ser>
        <c:dLbls>
          <c:dLblPos val="ctr"/>
          <c:showLegendKey val="0"/>
          <c:showVal val="1"/>
          <c:showCatName val="0"/>
          <c:showSerName val="0"/>
          <c:showPercent val="0"/>
          <c:showBubbleSize val="0"/>
        </c:dLbls>
        <c:gapWidth val="65"/>
        <c:overlap val="100"/>
        <c:axId val="643519520"/>
        <c:axId val="643518208"/>
      </c:barChart>
      <c:catAx>
        <c:axId val="643519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643518208"/>
        <c:crosses val="autoZero"/>
        <c:auto val="1"/>
        <c:lblAlgn val="ctr"/>
        <c:lblOffset val="100"/>
        <c:noMultiLvlLbl val="0"/>
      </c:catAx>
      <c:valAx>
        <c:axId val="643518208"/>
        <c:scaling>
          <c:orientation val="minMax"/>
        </c:scaling>
        <c:delete val="1"/>
        <c:axPos val="t"/>
        <c:numFmt formatCode="0%" sourceLinked="1"/>
        <c:majorTickMark val="none"/>
        <c:minorTickMark val="none"/>
        <c:tickLblPos val="nextTo"/>
        <c:crossAx val="643519520"/>
        <c:crosses val="autoZero"/>
        <c:crossBetween val="between"/>
      </c:valAx>
      <c:spPr>
        <a:noFill/>
        <a:ln>
          <a:noFill/>
        </a:ln>
        <a:effectLst/>
      </c:spPr>
    </c:plotArea>
    <c:legend>
      <c:legendPos val="b"/>
      <c:layout>
        <c:manualLayout>
          <c:xMode val="edge"/>
          <c:yMode val="edge"/>
          <c:x val="0.24609512912033316"/>
          <c:y val="0.92605972892394472"/>
          <c:w val="0.47480889002167698"/>
          <c:h val="5.779823471368222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83088860961767"/>
          <c:y val="2.3207145242466701E-2"/>
          <c:w val="0.55316911139038227"/>
          <c:h val="0.94380969958167749"/>
        </c:manualLayout>
      </c:layout>
      <c:barChart>
        <c:barDir val="bar"/>
        <c:grouping val="clustered"/>
        <c:varyColors val="0"/>
        <c:ser>
          <c:idx val="0"/>
          <c:order val="0"/>
          <c:tx>
            <c:strRef>
              <c:f>Sheet1!$B$1</c:f>
              <c:strCache>
                <c:ptCount val="1"/>
                <c:pt idx="0">
                  <c:v>Column2</c:v>
                </c:pt>
              </c:strCache>
            </c:strRef>
          </c:tx>
          <c:spPr>
            <a:solidFill>
              <a:srgbClr val="33B0A6"/>
            </a:solidFill>
            <a:ln>
              <a:noFill/>
            </a:ln>
            <a:effectLst/>
          </c:spPr>
          <c:invertIfNegative val="0"/>
          <c:dPt>
            <c:idx val="11"/>
            <c:invertIfNegative val="0"/>
            <c:bubble3D val="0"/>
            <c:extLst>
              <c:ext xmlns:c16="http://schemas.microsoft.com/office/drawing/2014/chart" uri="{C3380CC4-5D6E-409C-BE32-E72D297353CC}">
                <c16:uniqueId val="{00000000-C578-4701-8396-360CF2AA0A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British Gas</c:v>
                </c:pt>
                <c:pt idx="1">
                  <c:v>E.ON / E.ON Next </c:v>
                </c:pt>
                <c:pt idx="2">
                  <c:v>Octopus</c:v>
                </c:pt>
                <c:pt idx="3">
                  <c:v>Scottish Power</c:v>
                </c:pt>
                <c:pt idx="4">
                  <c:v>EDF</c:v>
                </c:pt>
                <c:pt idx="5">
                  <c:v>Bulb</c:v>
                </c:pt>
                <c:pt idx="6">
                  <c:v>Shell Energy</c:v>
                </c:pt>
                <c:pt idx="7">
                  <c:v>Ovo</c:v>
                </c:pt>
                <c:pt idx="8">
                  <c:v>Utilita</c:v>
                </c:pt>
                <c:pt idx="9">
                  <c:v>Utility Warehouse</c:v>
                </c:pt>
                <c:pt idx="10">
                  <c:v>SSE</c:v>
                </c:pt>
                <c:pt idx="11">
                  <c:v>Scottish Gas</c:v>
                </c:pt>
                <c:pt idx="12">
                  <c:v>Other energy supplier</c:v>
                </c:pt>
              </c:strCache>
            </c:strRef>
          </c:cat>
          <c:val>
            <c:numRef>
              <c:f>Sheet1!$B$2:$B$14</c:f>
              <c:numCache>
                <c:formatCode>0%</c:formatCode>
                <c:ptCount val="13"/>
                <c:pt idx="0">
                  <c:v>0.29108251051672501</c:v>
                </c:pt>
                <c:pt idx="1">
                  <c:v>0.155827290528602</c:v>
                </c:pt>
                <c:pt idx="2">
                  <c:v>0.13053173050517899</c:v>
                </c:pt>
                <c:pt idx="3">
                  <c:v>7.3521445230065804E-2</c:v>
                </c:pt>
                <c:pt idx="4">
                  <c:v>6.5268608521050903E-2</c:v>
                </c:pt>
                <c:pt idx="5">
                  <c:v>5.9397955933661602E-2</c:v>
                </c:pt>
                <c:pt idx="6">
                  <c:v>4.1652792515772898E-2</c:v>
                </c:pt>
                <c:pt idx="7">
                  <c:v>3.6530128682500801E-2</c:v>
                </c:pt>
                <c:pt idx="8">
                  <c:v>3.1269147091645397E-2</c:v>
                </c:pt>
                <c:pt idx="9">
                  <c:v>1.5863979600227101E-2</c:v>
                </c:pt>
                <c:pt idx="10">
                  <c:v>1.03567881778953E-2</c:v>
                </c:pt>
                <c:pt idx="11">
                  <c:v>1.9666356669834702E-3</c:v>
                </c:pt>
                <c:pt idx="12">
                  <c:v>2.7865869662246901E-2</c:v>
                </c:pt>
              </c:numCache>
            </c:numRef>
          </c:val>
          <c:extLst>
            <c:ext xmlns:c16="http://schemas.microsoft.com/office/drawing/2014/chart" uri="{C3380CC4-5D6E-409C-BE32-E72D297353CC}">
              <c16:uniqueId val="{00000001-C578-4701-8396-360CF2AA0AF8}"/>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5"/>
          <c:min val="0"/>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86170943863495"/>
          <c:y val="2.6062118546521806E-2"/>
          <c:w val="0.61780325555726645"/>
          <c:h val="0.84047602972559032"/>
        </c:manualLayout>
      </c:layout>
      <c:barChart>
        <c:barDir val="bar"/>
        <c:grouping val="percentStacked"/>
        <c:varyColors val="0"/>
        <c:ser>
          <c:idx val="0"/>
          <c:order val="0"/>
          <c:tx>
            <c:strRef>
              <c:f>Sheet1!$B$1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Sheet1!$B$2:$B$6</c:f>
              <c:numCache>
                <c:formatCode>0%</c:formatCode>
                <c:ptCount val="5"/>
                <c:pt idx="0">
                  <c:v>0.201974197229214</c:v>
                </c:pt>
                <c:pt idx="1">
                  <c:v>0.20262202000339999</c:v>
                </c:pt>
                <c:pt idx="2">
                  <c:v>0.18338970894956899</c:v>
                </c:pt>
                <c:pt idx="3">
                  <c:v>0.157640141258897</c:v>
                </c:pt>
                <c:pt idx="4">
                  <c:v>0.13226497912516999</c:v>
                </c:pt>
              </c:numCache>
            </c:numRef>
          </c:val>
          <c:extLst>
            <c:ext xmlns:c16="http://schemas.microsoft.com/office/drawing/2014/chart" uri="{C3380CC4-5D6E-409C-BE32-E72D297353CC}">
              <c16:uniqueId val="{00000000-CBFD-4A12-B815-609E86BF30F9}"/>
            </c:ext>
          </c:extLst>
        </c:ser>
        <c:ser>
          <c:idx val="1"/>
          <c:order val="1"/>
          <c:tx>
            <c:strRef>
              <c:f>Sheet1!$C$1</c:f>
              <c:strCache>
                <c:ptCount val="1"/>
                <c:pt idx="0">
                  <c:v>Somewhat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Sheet1!$C$2:$C$6</c:f>
              <c:numCache>
                <c:formatCode>0%</c:formatCode>
                <c:ptCount val="5"/>
                <c:pt idx="0">
                  <c:v>0.26315034077156202</c:v>
                </c:pt>
                <c:pt idx="1">
                  <c:v>0.25765660413131802</c:v>
                </c:pt>
                <c:pt idx="2">
                  <c:v>0.25431210103711799</c:v>
                </c:pt>
                <c:pt idx="3">
                  <c:v>0.20846773090665999</c:v>
                </c:pt>
                <c:pt idx="4">
                  <c:v>0.14804953852229</c:v>
                </c:pt>
              </c:numCache>
            </c:numRef>
          </c:val>
          <c:extLst>
            <c:ext xmlns:c16="http://schemas.microsoft.com/office/drawing/2014/chart" uri="{C3380CC4-5D6E-409C-BE32-E72D297353CC}">
              <c16:uniqueId val="{00000001-CBFD-4A12-B815-609E86BF30F9}"/>
            </c:ext>
          </c:extLst>
        </c:ser>
        <c:ser>
          <c:idx val="2"/>
          <c:order val="2"/>
          <c:tx>
            <c:strRef>
              <c:f>Sheet1!$D$1</c:f>
              <c:strCache>
                <c:ptCount val="1"/>
                <c:pt idx="0">
                  <c:v>Neither satisfied nor dissatisfied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Sheet1!$D$2:$D$6</c:f>
              <c:numCache>
                <c:formatCode>0%</c:formatCode>
                <c:ptCount val="5"/>
                <c:pt idx="0">
                  <c:v>0.221770625375414</c:v>
                </c:pt>
                <c:pt idx="1">
                  <c:v>0.20443380045349499</c:v>
                </c:pt>
                <c:pt idx="2">
                  <c:v>0.237452079436546</c:v>
                </c:pt>
                <c:pt idx="3">
                  <c:v>0.25351148900295001</c:v>
                </c:pt>
                <c:pt idx="4">
                  <c:v>0.244345288861125</c:v>
                </c:pt>
              </c:numCache>
            </c:numRef>
          </c:val>
          <c:extLst>
            <c:ext xmlns:c16="http://schemas.microsoft.com/office/drawing/2014/chart" uri="{C3380CC4-5D6E-409C-BE32-E72D297353CC}">
              <c16:uniqueId val="{00000002-CBFD-4A12-B815-609E86BF30F9}"/>
            </c:ext>
          </c:extLst>
        </c:ser>
        <c:ser>
          <c:idx val="3"/>
          <c:order val="3"/>
          <c:tx>
            <c:strRef>
              <c:f>Sheet1!$E$1</c:f>
              <c:strCache>
                <c:ptCount val="1"/>
                <c:pt idx="0">
                  <c:v>Somewhat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Sheet1!$E$2:$E$6</c:f>
              <c:numCache>
                <c:formatCode>0%</c:formatCode>
                <c:ptCount val="5"/>
                <c:pt idx="0">
                  <c:v>0.10611986292568799</c:v>
                </c:pt>
                <c:pt idx="1">
                  <c:v>0.14224162872394</c:v>
                </c:pt>
                <c:pt idx="2">
                  <c:v>9.3712990621772699E-2</c:v>
                </c:pt>
                <c:pt idx="3">
                  <c:v>7.0004005800478303E-2</c:v>
                </c:pt>
                <c:pt idx="4">
                  <c:v>6.4304114417273003E-2</c:v>
                </c:pt>
              </c:numCache>
            </c:numRef>
          </c:val>
          <c:extLst>
            <c:ext xmlns:c16="http://schemas.microsoft.com/office/drawing/2014/chart" uri="{C3380CC4-5D6E-409C-BE32-E72D297353CC}">
              <c16:uniqueId val="{00000003-CBFD-4A12-B815-609E86BF30F9}"/>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Sheet1!$F$2:$F$6</c:f>
              <c:numCache>
                <c:formatCode>0%</c:formatCode>
                <c:ptCount val="5"/>
                <c:pt idx="0">
                  <c:v>9.3524173199254296E-2</c:v>
                </c:pt>
                <c:pt idx="1">
                  <c:v>0.112761389117956</c:v>
                </c:pt>
                <c:pt idx="2">
                  <c:v>8.4810284202362196E-2</c:v>
                </c:pt>
                <c:pt idx="3">
                  <c:v>6.9970932102795702E-2</c:v>
                </c:pt>
                <c:pt idx="4">
                  <c:v>8.2862517438125005E-2</c:v>
                </c:pt>
              </c:numCache>
            </c:numRef>
          </c:val>
          <c:extLst>
            <c:ext xmlns:c16="http://schemas.microsoft.com/office/drawing/2014/chart" uri="{C3380CC4-5D6E-409C-BE32-E72D297353CC}">
              <c16:uniqueId val="{00000004-CBFD-4A12-B815-609E86BF30F9}"/>
            </c:ext>
          </c:extLst>
        </c:ser>
        <c:ser>
          <c:idx val="5"/>
          <c:order val="5"/>
          <c:tx>
            <c:strRef>
              <c:f>Sheet1!$G$1</c:f>
              <c:strCache>
                <c:ptCount val="1"/>
                <c:pt idx="0">
                  <c:v>Don't know /Prefer not to say</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Sending out messages to help 
reassure customers</c:v>
                </c:pt>
                <c:pt idx="1">
                  <c:v>Keeping prepayment customers 
updated with advice* (n=333)</c:v>
                </c:pt>
                <c:pt idx="2">
                  <c:v>Helping consumers find information and advice 
on reducing their energy bills</c:v>
                </c:pt>
                <c:pt idx="3">
                  <c:v>Ensuring that staff are aware and sensitive to the situations customers may be facing</c:v>
                </c:pt>
                <c:pt idx="4">
                  <c:v>Offering to pause or reduce debt repayments if a customer is having financial difficulties</c:v>
                </c:pt>
              </c:strCache>
            </c:strRef>
          </c:cat>
          <c:val>
            <c:numRef>
              <c:f>Sheet1!$G$2:$G$6</c:f>
              <c:numCache>
                <c:formatCode>0%</c:formatCode>
                <c:ptCount val="5"/>
                <c:pt idx="0">
                  <c:v>0.08</c:v>
                </c:pt>
                <c:pt idx="1">
                  <c:v>0.06</c:v>
                </c:pt>
                <c:pt idx="2">
                  <c:v>0.11</c:v>
                </c:pt>
                <c:pt idx="3">
                  <c:v>0.18</c:v>
                </c:pt>
                <c:pt idx="4">
                  <c:v>0.19</c:v>
                </c:pt>
              </c:numCache>
            </c:numRef>
          </c:val>
          <c:extLst>
            <c:ext xmlns:c16="http://schemas.microsoft.com/office/drawing/2014/chart" uri="{C3380CC4-5D6E-409C-BE32-E72D297353CC}">
              <c16:uniqueId val="{00000006-CBFD-4A12-B815-609E86BF30F9}"/>
            </c:ext>
          </c:extLst>
        </c:ser>
        <c:dLbls>
          <c:dLblPos val="ctr"/>
          <c:showLegendKey val="0"/>
          <c:showVal val="1"/>
          <c:showCatName val="0"/>
          <c:showSerName val="0"/>
          <c:showPercent val="0"/>
          <c:showBubbleSize val="0"/>
        </c:dLbls>
        <c:gapWidth val="65"/>
        <c:overlap val="100"/>
        <c:axId val="1100027104"/>
        <c:axId val="1100027432"/>
      </c:barChart>
      <c:catAx>
        <c:axId val="1100027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00027432"/>
        <c:crosses val="autoZero"/>
        <c:auto val="1"/>
        <c:lblAlgn val="ctr"/>
        <c:lblOffset val="100"/>
        <c:noMultiLvlLbl val="0"/>
      </c:catAx>
      <c:valAx>
        <c:axId val="1100027432"/>
        <c:scaling>
          <c:orientation val="minMax"/>
        </c:scaling>
        <c:delete val="1"/>
        <c:axPos val="t"/>
        <c:numFmt formatCode="0%" sourceLinked="1"/>
        <c:majorTickMark val="none"/>
        <c:minorTickMark val="none"/>
        <c:tickLblPos val="nextTo"/>
        <c:crossAx val="110002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32780991577801"/>
          <c:y val="9.8431296671579009E-3"/>
          <c:w val="0.48912739834887409"/>
          <c:h val="0.98031374066568422"/>
        </c:manualLayout>
      </c:layout>
      <c:barChart>
        <c:barDir val="bar"/>
        <c:grouping val="clustered"/>
        <c:varyColors val="0"/>
        <c:ser>
          <c:idx val="0"/>
          <c:order val="0"/>
          <c:tx>
            <c:strRef>
              <c:f>Sheet1!$B$1</c:f>
              <c:strCache>
                <c:ptCount val="1"/>
                <c:pt idx="0">
                  <c:v>Column2</c:v>
                </c:pt>
              </c:strCache>
            </c:strRef>
          </c:tx>
          <c:spPr>
            <a:solidFill>
              <a:srgbClr val="33B0A6"/>
            </a:solidFill>
            <a:ln>
              <a:noFill/>
            </a:ln>
            <a:effectLst/>
          </c:spPr>
          <c:invertIfNegative val="0"/>
          <c:dPt>
            <c:idx val="11"/>
            <c:invertIfNegative val="0"/>
            <c:bubble3D val="0"/>
            <c:extLst>
              <c:ext xmlns:c16="http://schemas.microsoft.com/office/drawing/2014/chart" uri="{C3380CC4-5D6E-409C-BE32-E72D297353CC}">
                <c16:uniqueId val="{00000000-1B1A-4BF9-87E7-4AABE4F3F720}"/>
              </c:ext>
            </c:extLst>
          </c:dPt>
          <c:dLbls>
            <c:dLbl>
              <c:idx val="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706-464A-B422-8084083881F5}"/>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SUM: Contacted anyone</c:v>
                </c:pt>
                <c:pt idx="1">
                  <c:v>Friends and family</c:v>
                </c:pt>
                <c:pt idx="2">
                  <c:v>Your energy supplier</c:v>
                </c:pt>
                <c:pt idx="3">
                  <c:v>Comparison websites</c:v>
                </c:pt>
                <c:pt idx="4">
                  <c:v>Citizens Advice</c:v>
                </c:pt>
                <c:pt idx="5">
                  <c:v>Local authority</c:v>
                </c:pt>
                <c:pt idx="6">
                  <c:v>Money Advice Trust</c:v>
                </c:pt>
                <c:pt idx="7">
                  <c:v>StepChange</c:v>
                </c:pt>
                <c:pt idx="8">
                  <c:v>Another debt advice charity</c:v>
                </c:pt>
                <c:pt idx="9">
                  <c:v>Ofgem</c:v>
                </c:pt>
                <c:pt idx="10">
                  <c:v>Somewhere else</c:v>
                </c:pt>
              </c:strCache>
            </c:strRef>
          </c:cat>
          <c:val>
            <c:numRef>
              <c:f>Sheet1!$B$2:$B$12</c:f>
              <c:numCache>
                <c:formatCode>0%</c:formatCode>
                <c:ptCount val="11"/>
                <c:pt idx="0">
                  <c:v>0.35</c:v>
                </c:pt>
                <c:pt idx="1">
                  <c:v>0.15024289045294301</c:v>
                </c:pt>
                <c:pt idx="2">
                  <c:v>0.13190243254538001</c:v>
                </c:pt>
                <c:pt idx="3">
                  <c:v>0.102198787178249</c:v>
                </c:pt>
                <c:pt idx="4">
                  <c:v>5.02499241343322E-2</c:v>
                </c:pt>
                <c:pt idx="5">
                  <c:v>4.9298579612007502E-2</c:v>
                </c:pt>
                <c:pt idx="6">
                  <c:v>4.6015448347818899E-2</c:v>
                </c:pt>
                <c:pt idx="7">
                  <c:v>3.3446976536561701E-2</c:v>
                </c:pt>
                <c:pt idx="8">
                  <c:v>2.9201718279162601E-2</c:v>
                </c:pt>
                <c:pt idx="9">
                  <c:v>1.94038402052924E-2</c:v>
                </c:pt>
                <c:pt idx="10">
                  <c:v>6.47734502676146E-3</c:v>
                </c:pt>
              </c:numCache>
            </c:numRef>
          </c:val>
          <c:extLst>
            <c:ext xmlns:c16="http://schemas.microsoft.com/office/drawing/2014/chart" uri="{C3380CC4-5D6E-409C-BE32-E72D297353CC}">
              <c16:uniqueId val="{00000001-1B1A-4BF9-87E7-4AABE4F3F720}"/>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3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4"/>
          <c:min val="0"/>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4909892344898"/>
          <c:y val="2.4385456624609045E-2"/>
          <c:w val="0.48901418543023589"/>
          <c:h val="0.68060333774731596"/>
        </c:manualLayout>
      </c:layout>
      <c:barChart>
        <c:barDir val="col"/>
        <c:grouping val="percentStacked"/>
        <c:varyColors val="0"/>
        <c:ser>
          <c:idx val="0"/>
          <c:order val="0"/>
          <c:tx>
            <c:strRef>
              <c:f>Sheet1!$B$1</c:f>
              <c:strCache>
                <c:ptCount val="1"/>
                <c:pt idx="0">
                  <c:v>Prefer not to say</c:v>
                </c:pt>
              </c:strCache>
            </c:strRef>
          </c:tx>
          <c:spPr>
            <a:solidFill>
              <a:schemeClr val="bg1">
                <a:lumMod val="50000"/>
              </a:schemeClr>
            </a:solidFill>
            <a:ln>
              <a:noFill/>
            </a:ln>
            <a:effectLst/>
          </c:spPr>
          <c:invertIfNegative val="0"/>
          <c:dLbls>
            <c:delete val="1"/>
          </c:dLbls>
          <c:cat>
            <c:numRef>
              <c:f>Sheet1!$A$2</c:f>
              <c:numCache>
                <c:formatCode>@</c:formatCode>
                <c:ptCount val="1"/>
              </c:numCache>
            </c:numRef>
          </c:cat>
          <c:val>
            <c:numRef>
              <c:f>Sheet1!$B$2</c:f>
              <c:numCache>
                <c:formatCode>0%</c:formatCode>
                <c:ptCount val="1"/>
                <c:pt idx="0">
                  <c:v>3.1450938108710902E-3</c:v>
                </c:pt>
              </c:numCache>
            </c:numRef>
          </c:val>
          <c:extLst>
            <c:ext xmlns:c16="http://schemas.microsoft.com/office/drawing/2014/chart" uri="{C3380CC4-5D6E-409C-BE32-E72D297353CC}">
              <c16:uniqueId val="{00000000-59C2-43BA-8CE6-38E1035FDA59}"/>
            </c:ext>
          </c:extLst>
        </c:ser>
        <c:ser>
          <c:idx val="1"/>
          <c:order val="1"/>
          <c:tx>
            <c:strRef>
              <c:f>Sheet1!$C$1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0%</c:formatCode>
                <c:ptCount val="1"/>
                <c:pt idx="0">
                  <c:v>0.14178480067398899</c:v>
                </c:pt>
              </c:numCache>
            </c:numRef>
          </c:val>
          <c:extLst>
            <c:ext xmlns:c16="http://schemas.microsoft.com/office/drawing/2014/chart" uri="{C3380CC4-5D6E-409C-BE32-E72D297353CC}">
              <c16:uniqueId val="{00000001-59C2-43BA-8CE6-38E1035FDA59}"/>
            </c:ext>
          </c:extLst>
        </c:ser>
        <c:ser>
          <c:idx val="2"/>
          <c:order val="2"/>
          <c:tx>
            <c:strRef>
              <c:f>Sheet1!$D$1</c:f>
              <c:strCache>
                <c:ptCount val="1"/>
                <c:pt idx="0">
                  <c:v>Somewhat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0%</c:formatCode>
                <c:ptCount val="1"/>
                <c:pt idx="0">
                  <c:v>9.0685679309809294E-2</c:v>
                </c:pt>
              </c:numCache>
            </c:numRef>
          </c:val>
          <c:extLst>
            <c:ext xmlns:c16="http://schemas.microsoft.com/office/drawing/2014/chart" uri="{C3380CC4-5D6E-409C-BE32-E72D297353CC}">
              <c16:uniqueId val="{00000002-59C2-43BA-8CE6-38E1035FDA59}"/>
            </c:ext>
          </c:extLst>
        </c:ser>
        <c:ser>
          <c:idx val="3"/>
          <c:order val="3"/>
          <c:tx>
            <c:strRef>
              <c:f>Sheet1!$E$1</c:f>
              <c:strCache>
                <c:ptCount val="1"/>
                <c:pt idx="0">
                  <c:v>Neither satisfied nor dissatisfied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0%</c:formatCode>
                <c:ptCount val="1"/>
                <c:pt idx="0">
                  <c:v>0.198364320638722</c:v>
                </c:pt>
              </c:numCache>
            </c:numRef>
          </c:val>
          <c:extLst>
            <c:ext xmlns:c16="http://schemas.microsoft.com/office/drawing/2014/chart" uri="{C3380CC4-5D6E-409C-BE32-E72D297353CC}">
              <c16:uniqueId val="{00000003-59C2-43BA-8CE6-38E1035FDA59}"/>
            </c:ext>
          </c:extLst>
        </c:ser>
        <c:ser>
          <c:idx val="4"/>
          <c:order val="4"/>
          <c:tx>
            <c:strRef>
              <c:f>Sheet1!$F$1</c:f>
              <c:strCache>
                <c:ptCount val="1"/>
                <c:pt idx="0">
                  <c:v>Somewhat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Sheet1!$F$2</c:f>
              <c:numCache>
                <c:formatCode>0%</c:formatCode>
                <c:ptCount val="1"/>
                <c:pt idx="0">
                  <c:v>0.33320416469943498</c:v>
                </c:pt>
              </c:numCache>
            </c:numRef>
          </c:val>
          <c:extLst>
            <c:ext xmlns:c16="http://schemas.microsoft.com/office/drawing/2014/chart" uri="{C3380CC4-5D6E-409C-BE32-E72D297353CC}">
              <c16:uniqueId val="{00000004-59C2-43BA-8CE6-38E1035FDA59}"/>
            </c:ext>
          </c:extLst>
        </c:ser>
        <c:ser>
          <c:idx val="5"/>
          <c:order val="5"/>
          <c:tx>
            <c:strRef>
              <c:f>Sheet1!$G$1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Sheet1!$G$2</c:f>
              <c:numCache>
                <c:formatCode>0%</c:formatCode>
                <c:ptCount val="1"/>
                <c:pt idx="0">
                  <c:v>0.232815940867172</c:v>
                </c:pt>
              </c:numCache>
            </c:numRef>
          </c:val>
          <c:extLst>
            <c:ext xmlns:c16="http://schemas.microsoft.com/office/drawing/2014/chart" uri="{C3380CC4-5D6E-409C-BE32-E72D297353CC}">
              <c16:uniqueId val="{00000005-59C2-43BA-8CE6-38E1035FDA59}"/>
            </c:ext>
          </c:extLst>
        </c:ser>
        <c:dLbls>
          <c:dLblPos val="ctr"/>
          <c:showLegendKey val="0"/>
          <c:showVal val="1"/>
          <c:showCatName val="0"/>
          <c:showSerName val="0"/>
          <c:showPercent val="0"/>
          <c:showBubbleSize val="0"/>
        </c:dLbls>
        <c:gapWidth val="65"/>
        <c:overlap val="100"/>
        <c:axId val="1034635416"/>
        <c:axId val="1034636072"/>
      </c:barChart>
      <c:catAx>
        <c:axId val="1034635416"/>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4636072"/>
        <c:crosses val="autoZero"/>
        <c:auto val="1"/>
        <c:lblAlgn val="ctr"/>
        <c:lblOffset val="100"/>
        <c:noMultiLvlLbl val="0"/>
      </c:catAx>
      <c:valAx>
        <c:axId val="1034636072"/>
        <c:scaling>
          <c:orientation val="minMax"/>
        </c:scaling>
        <c:delete val="1"/>
        <c:axPos val="l"/>
        <c:numFmt formatCode="0%" sourceLinked="1"/>
        <c:majorTickMark val="none"/>
        <c:minorTickMark val="none"/>
        <c:tickLblPos val="nextTo"/>
        <c:crossAx val="1034635416"/>
        <c:crosses val="autoZero"/>
        <c:crossBetween val="between"/>
      </c:valAx>
      <c:spPr>
        <a:noFill/>
        <a:ln>
          <a:noFill/>
        </a:ln>
        <a:effectLst/>
      </c:spPr>
    </c:plotArea>
    <c:legend>
      <c:legendPos val="b"/>
      <c:layout>
        <c:manualLayout>
          <c:xMode val="edge"/>
          <c:yMode val="edge"/>
          <c:x val="0"/>
          <c:y val="0.71983103814705751"/>
          <c:w val="1"/>
          <c:h val="0.182558267772533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Worried about COVID</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FA02-44A0-A4E2-391820E237EA}"/>
              </c:ext>
            </c:extLst>
          </c:dPt>
          <c:dLbls>
            <c:delete val="1"/>
          </c:dLbls>
          <c:cat>
            <c:strRef>
              <c:f>Sheet1!$A$2:$A$3</c:f>
              <c:strCache>
                <c:ptCount val="2"/>
                <c:pt idx="0">
                  <c:v>Food secure</c:v>
                </c:pt>
                <c:pt idx="1">
                  <c:v>Food insecure</c:v>
                </c:pt>
              </c:strCache>
            </c:strRef>
          </c:cat>
          <c:val>
            <c:numRef>
              <c:f>Sheet1!$B$2:$B$3</c:f>
              <c:numCache>
                <c:formatCode>0%</c:formatCode>
                <c:ptCount val="2"/>
                <c:pt idx="0">
                  <c:v>0.59781274656605665</c:v>
                </c:pt>
                <c:pt idx="1">
                  <c:v>0.40218725343394268</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DBB6-42B8-95CC-E7D57B05644F}"/>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DBB6-42B8-95CC-E7D57B05644F}"/>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DBB6-42B8-95CC-E7D57B05644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BB6-42B8-95CC-E7D57B05644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BB6-42B8-95CC-E7D57B05644F}"/>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BB6-42B8-95CC-E7D57B0564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0.46468060792262983</c:v>
                </c:pt>
                <c:pt idx="1">
                  <c:v>0.13313213864342635</c:v>
                </c:pt>
                <c:pt idx="2">
                  <c:v>0.14275706143010924</c:v>
                </c:pt>
                <c:pt idx="3">
                  <c:v>0.25943019200383255</c:v>
                </c:pt>
              </c:numCache>
            </c:numRef>
          </c:val>
          <c:extLst>
            <c:ext xmlns:c16="http://schemas.microsoft.com/office/drawing/2014/chart" uri="{C3380CC4-5D6E-409C-BE32-E72D297353CC}">
              <c16:uniqueId val="{00000008-DBB6-42B8-95CC-E7D57B05644F}"/>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58203929765385043"/>
          <c:y val="0.67575014401168065"/>
          <c:w val="0.26374164364960412"/>
          <c:h val="0.2786720126844347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6F79-4D04-949E-2C9C19E882A0}"/>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6F79-4D04-949E-2C9C19E882A0}"/>
              </c:ext>
            </c:extLst>
          </c:dPt>
          <c:dLbls>
            <c:delete val="1"/>
          </c:dLbls>
          <c:cat>
            <c:strRef>
              <c:f>Sheet1!$A$2:$A$3</c:f>
              <c:strCache>
                <c:ptCount val="2"/>
                <c:pt idx="0">
                  <c:v>Food secure</c:v>
                </c:pt>
                <c:pt idx="1">
                  <c:v>Food insecure</c:v>
                </c:pt>
              </c:strCache>
            </c:strRef>
          </c:cat>
          <c:val>
            <c:numRef>
              <c:f>Sheet1!$B$2:$B$3</c:f>
              <c:numCache>
                <c:formatCode>0%</c:formatCode>
                <c:ptCount val="2"/>
                <c:pt idx="0">
                  <c:v>0.69690576870068366</c:v>
                </c:pt>
                <c:pt idx="1">
                  <c:v>0.30309423129931412</c:v>
                </c:pt>
              </c:numCache>
            </c:numRef>
          </c:val>
          <c:extLst>
            <c:ext xmlns:c16="http://schemas.microsoft.com/office/drawing/2014/chart" uri="{C3380CC4-5D6E-409C-BE32-E72D297353CC}">
              <c16:uniqueId val="{00000004-6F79-4D04-949E-2C9C19E882A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7CD9-4D83-A11D-060E6A1067BE}"/>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7CD9-4D83-A11D-060E6A1067BE}"/>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7CD9-4D83-A11D-060E6A1067BE}"/>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7CD9-4D83-A11D-060E6A1067B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D9-4D83-A11D-060E6A1067BE}"/>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CD9-4D83-A11D-060E6A1067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0.55271389971627261</c:v>
                </c:pt>
                <c:pt idx="1">
                  <c:v>0.14419186898440992</c:v>
                </c:pt>
                <c:pt idx="2">
                  <c:v>0.10899534438813692</c:v>
                </c:pt>
                <c:pt idx="3">
                  <c:v>0.19409888691117624</c:v>
                </c:pt>
              </c:numCache>
            </c:numRef>
          </c:val>
          <c:extLst>
            <c:ext xmlns:c16="http://schemas.microsoft.com/office/drawing/2014/chart" uri="{C3380CC4-5D6E-409C-BE32-E72D297353CC}">
              <c16:uniqueId val="{00000008-7CD9-4D83-A11D-060E6A1067B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4404-4163-8B8D-B289969A8E22}"/>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4404-4163-8B8D-B289969A8E22}"/>
              </c:ext>
            </c:extLst>
          </c:dPt>
          <c:dLbls>
            <c:delete val="1"/>
          </c:dLbls>
          <c:cat>
            <c:strRef>
              <c:f>Sheet1!$A$2:$A$3</c:f>
              <c:strCache>
                <c:ptCount val="2"/>
                <c:pt idx="0">
                  <c:v>Food secure</c:v>
                </c:pt>
                <c:pt idx="1">
                  <c:v>Food insecure</c:v>
                </c:pt>
              </c:strCache>
            </c:strRef>
          </c:cat>
          <c:val>
            <c:numRef>
              <c:f>Sheet1!$B$2:$B$3</c:f>
              <c:numCache>
                <c:formatCode>0%</c:formatCode>
                <c:ptCount val="2"/>
                <c:pt idx="0">
                  <c:v>0.41464747149965647</c:v>
                </c:pt>
                <c:pt idx="1">
                  <c:v>0.58535252850034569</c:v>
                </c:pt>
              </c:numCache>
            </c:numRef>
          </c:val>
          <c:extLst>
            <c:ext xmlns:c16="http://schemas.microsoft.com/office/drawing/2014/chart" uri="{C3380CC4-5D6E-409C-BE32-E72D297353CC}">
              <c16:uniqueId val="{00000004-4404-4163-8B8D-B289969A8E22}"/>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1.4332222014920331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0.18</c:v>
                </c:pt>
                <c:pt idx="1">
                  <c:v>0.21</c:v>
                </c:pt>
              </c:numCache>
            </c:numRef>
          </c:val>
          <c:extLst>
            <c:ext xmlns:c16="http://schemas.microsoft.com/office/drawing/2014/chart" uri="{C3380CC4-5D6E-409C-BE32-E72D297353CC}">
              <c16:uniqueId val="{00000000-B5E9-49AB-BDBB-123CBBFDF758}"/>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0.455260355208298</c:v>
                </c:pt>
                <c:pt idx="1">
                  <c:v>0.44</c:v>
                </c:pt>
              </c:numCache>
            </c:numRef>
          </c:val>
          <c:extLst>
            <c:ext xmlns:c16="http://schemas.microsoft.com/office/drawing/2014/chart" uri="{C3380CC4-5D6E-409C-BE32-E72D297353CC}">
              <c16:uniqueId val="{00000001-B5E9-49AB-BDBB-123CBBFDF758}"/>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0.35990310698830902</c:v>
                </c:pt>
                <c:pt idx="1">
                  <c:v>0.34</c:v>
                </c:pt>
              </c:numCache>
            </c:numRef>
          </c:val>
          <c:extLst>
            <c:ext xmlns:c16="http://schemas.microsoft.com/office/drawing/2014/chart" uri="{C3380CC4-5D6E-409C-BE32-E72D297353CC}">
              <c16:uniqueId val="{00000002-B5E9-49AB-BDBB-123CBBFDF75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3.3459850934395804E-4"/>
          <c:y val="0.3401628040915986"/>
          <c:w val="0.19574826381900845"/>
          <c:h val="0.242409370766647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1890060627491689E-2"/>
          <c:w val="0.91864308462376432"/>
          <c:h val="0.87027119619637838"/>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BEA6-4575-A19F-EE90BE89C643}"/>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BEA6-4575-A19F-EE90BE89C643}"/>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BEA6-4575-A19F-EE90BE89C643}"/>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EA6-4575-A19F-EE90BE89C64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EA6-4575-A19F-EE90BE89C643}"/>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EA6-4575-A19F-EE90BE89C6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0.30195833183263021</c:v>
                </c:pt>
                <c:pt idx="1">
                  <c:v>0.11268913966702734</c:v>
                </c:pt>
                <c:pt idx="2">
                  <c:v>0.20516280964016306</c:v>
                </c:pt>
                <c:pt idx="3">
                  <c:v>0.38018971886018171</c:v>
                </c:pt>
              </c:numCache>
            </c:numRef>
          </c:val>
          <c:extLst>
            <c:ext xmlns:c16="http://schemas.microsoft.com/office/drawing/2014/chart" uri="{C3380CC4-5D6E-409C-BE32-E72D297353CC}">
              <c16:uniqueId val="{00000008-BEA6-4575-A19F-EE90BE89C643}"/>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EFC1-459D-BB99-D9FF2BD3870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EFC1-459D-BB99-D9FF2BD3870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EFC1-459D-BB99-D9FF2BD3870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FC1-459D-BB99-D9FF2BD3870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C1-459D-BB99-D9FF2BD3870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C1-459D-BB99-D9FF2BD38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0.46468060792262983</c:v>
                </c:pt>
                <c:pt idx="1">
                  <c:v>0.13313213864342635</c:v>
                </c:pt>
                <c:pt idx="2">
                  <c:v>0.14275706143010924</c:v>
                </c:pt>
                <c:pt idx="3">
                  <c:v>0.25943019200383255</c:v>
                </c:pt>
              </c:numCache>
            </c:numRef>
          </c:val>
          <c:extLst>
            <c:ext xmlns:c16="http://schemas.microsoft.com/office/drawing/2014/chart" uri="{C3380CC4-5D6E-409C-BE32-E72D297353CC}">
              <c16:uniqueId val="{00000008-EFC1-459D-BB99-D9FF2BD387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1261-46F5-93C0-E6FB568847C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261-46F5-93C0-E6FB568847C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1261-46F5-93C0-E6FB568847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261-46F5-93C0-E6FB568847C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61-46F5-93C0-E6FB568847C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261-46F5-93C0-E6FB568847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0.55271389971627261</c:v>
                </c:pt>
                <c:pt idx="1">
                  <c:v>0.14419186898440992</c:v>
                </c:pt>
                <c:pt idx="2">
                  <c:v>0.10899534438813692</c:v>
                </c:pt>
                <c:pt idx="3">
                  <c:v>0.19409888691117624</c:v>
                </c:pt>
              </c:numCache>
            </c:numRef>
          </c:val>
          <c:extLst>
            <c:ext xmlns:c16="http://schemas.microsoft.com/office/drawing/2014/chart" uri="{C3380CC4-5D6E-409C-BE32-E72D297353CC}">
              <c16:uniqueId val="{00000008-1261-46F5-93C0-E6FB568847C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dirty="0">
                <a:solidFill>
                  <a:srgbClr val="5C5B5A"/>
                </a:solidFill>
              </a:rPr>
              <a:t>% food insecurity higher</a:t>
            </a:r>
            <a:r>
              <a:rPr lang="en-US" sz="1800" b="1" baseline="0" dirty="0">
                <a:solidFill>
                  <a:srgbClr val="5C5B5A"/>
                </a:solidFill>
              </a:rPr>
              <a:t> among...</a:t>
            </a:r>
            <a:endParaRPr lang="en-US" sz="1800" b="1" dirty="0">
              <a:solidFill>
                <a:srgbClr val="5C5B5A"/>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Food insecure</c:v>
                </c:pt>
              </c:strCache>
            </c:strRef>
          </c:tx>
          <c:spPr>
            <a:solidFill>
              <a:srgbClr val="FF3B3B"/>
            </a:solidFill>
            <a:ln>
              <a:noFill/>
            </a:ln>
            <a:effectLst/>
          </c:spPr>
          <c:invertIfNegative val="0"/>
          <c:dPt>
            <c:idx val="0"/>
            <c:invertIfNegative val="0"/>
            <c:bubble3D val="0"/>
            <c:spPr>
              <a:solidFill>
                <a:srgbClr val="FF3B3B"/>
              </a:solidFill>
              <a:ln>
                <a:noFill/>
              </a:ln>
              <a:effectLst/>
            </c:spPr>
            <c:extLst>
              <c:ext xmlns:c16="http://schemas.microsoft.com/office/drawing/2014/chart" uri="{C3380CC4-5D6E-409C-BE32-E72D297353CC}">
                <c16:uniqueId val="{00000001-2D7A-459B-8725-325ECD348438}"/>
              </c:ext>
            </c:extLst>
          </c:dPt>
          <c:dPt>
            <c:idx val="1"/>
            <c:invertIfNegative val="0"/>
            <c:bubble3D val="0"/>
            <c:spPr>
              <a:solidFill>
                <a:srgbClr val="FF3B3B"/>
              </a:solidFill>
              <a:ln>
                <a:noFill/>
              </a:ln>
              <a:effectLst/>
            </c:spPr>
            <c:extLst>
              <c:ext xmlns:c16="http://schemas.microsoft.com/office/drawing/2014/chart" uri="{C3380CC4-5D6E-409C-BE32-E72D297353CC}">
                <c16:uniqueId val="{00000002-2D7A-459B-8725-325ECD348438}"/>
              </c:ext>
            </c:extLst>
          </c:dPt>
          <c:dPt>
            <c:idx val="2"/>
            <c:invertIfNegative val="0"/>
            <c:bubble3D val="0"/>
            <c:spPr>
              <a:solidFill>
                <a:srgbClr val="FF3B3B"/>
              </a:solidFill>
              <a:ln>
                <a:noFill/>
              </a:ln>
              <a:effectLst/>
            </c:spPr>
            <c:extLst>
              <c:ext xmlns:c16="http://schemas.microsoft.com/office/drawing/2014/chart" uri="{C3380CC4-5D6E-409C-BE32-E72D297353CC}">
                <c16:uniqueId val="{00000003-2D7A-459B-8725-325ECD3484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Not in work due to ill health or disability (n=75)</c:v>
                </c:pt>
                <c:pt idx="2">
                  <c:v>16-24 (n=85)</c:v>
                </c:pt>
                <c:pt idx="3">
                  <c:v>Within racially minoritised communities (n=86)</c:v>
                </c:pt>
                <c:pt idx="4">
                  <c:v>Has a disability (n=285)</c:v>
                </c:pt>
              </c:strCache>
            </c:strRef>
          </c:cat>
          <c:val>
            <c:numRef>
              <c:f>Sheet1!$B$2:$B$6</c:f>
              <c:numCache>
                <c:formatCode>0%</c:formatCode>
                <c:ptCount val="5"/>
                <c:pt idx="0">
                  <c:v>0.30309423129931401</c:v>
                </c:pt>
                <c:pt idx="1">
                  <c:v>0.64</c:v>
                </c:pt>
                <c:pt idx="2">
                  <c:v>0.56000000000000005</c:v>
                </c:pt>
                <c:pt idx="3">
                  <c:v>0.50390555063758102</c:v>
                </c:pt>
                <c:pt idx="4">
                  <c:v>0.46</c:v>
                </c:pt>
              </c:numCache>
            </c:numRef>
          </c:val>
          <c:extLst>
            <c:ext xmlns:c16="http://schemas.microsoft.com/office/drawing/2014/chart" uri="{C3380CC4-5D6E-409C-BE32-E72D297353CC}">
              <c16:uniqueId val="{00000000-2D0A-447C-A361-C4568433A24A}"/>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C504-4272-96C3-679BCEC556E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C504-4272-96C3-679BCEC556E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C504-4272-96C3-679BCEC556E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504-4272-96C3-679BCEC556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04-4272-96C3-679BCEC556E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04-4272-96C3-679BCEC556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0.30195833183263021</c:v>
                </c:pt>
                <c:pt idx="1">
                  <c:v>0.11268913966702734</c:v>
                </c:pt>
                <c:pt idx="2">
                  <c:v>0.20516280964016306</c:v>
                </c:pt>
                <c:pt idx="3">
                  <c:v>0.38018971886018171</c:v>
                </c:pt>
              </c:numCache>
            </c:numRef>
          </c:val>
          <c:extLst>
            <c:ext xmlns:c16="http://schemas.microsoft.com/office/drawing/2014/chart" uri="{C3380CC4-5D6E-409C-BE32-E72D297353CC}">
              <c16:uniqueId val="{00000008-C504-4272-96C3-679BCEC556E9}"/>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61F6-4B20-915E-ECE5BB018E94}"/>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61F6-4B20-915E-ECE5BB018E94}"/>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61F6-4B20-915E-ECE5BB018E94}"/>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61F6-4B20-915E-ECE5BB018E9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1F6-4B20-915E-ECE5BB018E94}"/>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1F6-4B20-915E-ECE5BB018E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0.46</c:v>
                </c:pt>
                <c:pt idx="1">
                  <c:v>0.13</c:v>
                </c:pt>
                <c:pt idx="2">
                  <c:v>0.14000000000000001</c:v>
                </c:pt>
                <c:pt idx="3">
                  <c:v>0.26</c:v>
                </c:pt>
              </c:numCache>
            </c:numRef>
          </c:val>
          <c:extLst>
            <c:ext xmlns:c16="http://schemas.microsoft.com/office/drawing/2014/chart" uri="{C3380CC4-5D6E-409C-BE32-E72D297353CC}">
              <c16:uniqueId val="{00000008-61F6-4B20-915E-ECE5BB018E94}"/>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20FC-416B-9C0E-D0E51C95C7CD}"/>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20FC-416B-9C0E-D0E51C95C7CD}"/>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20FC-416B-9C0E-D0E51C95C7C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20FC-416B-9C0E-D0E51C95C7C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FC-416B-9C0E-D0E51C95C7C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0FC-416B-9C0E-D0E51C95C7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0.55000000000000004</c:v>
                </c:pt>
                <c:pt idx="1">
                  <c:v>0.14000000000000001</c:v>
                </c:pt>
                <c:pt idx="2">
                  <c:v>0.11</c:v>
                </c:pt>
                <c:pt idx="3">
                  <c:v>0.19</c:v>
                </c:pt>
              </c:numCache>
            </c:numRef>
          </c:val>
          <c:extLst>
            <c:ext xmlns:c16="http://schemas.microsoft.com/office/drawing/2014/chart" uri="{C3380CC4-5D6E-409C-BE32-E72D297353CC}">
              <c16:uniqueId val="{00000008-20FC-416B-9C0E-D0E51C95C7CD}"/>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02FF-414E-9FA9-C3D1ECE65EE7}"/>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02FF-414E-9FA9-C3D1ECE65EE7}"/>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02FF-414E-9FA9-C3D1ECE65EE7}"/>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02FF-414E-9FA9-C3D1ECE65EE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2FF-414E-9FA9-C3D1ECE65EE7}"/>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2FF-414E-9FA9-C3D1ECE65E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c:v>
                </c:pt>
                <c:pt idx="1">
                  <c:v>0.11</c:v>
                </c:pt>
                <c:pt idx="2">
                  <c:v>0.21</c:v>
                </c:pt>
                <c:pt idx="3">
                  <c:v>0.38</c:v>
                </c:pt>
              </c:numCache>
            </c:numRef>
          </c:val>
          <c:extLst>
            <c:ext xmlns:c16="http://schemas.microsoft.com/office/drawing/2014/chart" uri="{C3380CC4-5D6E-409C-BE32-E72D297353CC}">
              <c16:uniqueId val="{00000008-02FF-414E-9FA9-C3D1ECE65EE7}"/>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a:solidFill>
                  <a:srgbClr val="5C5B5A"/>
                </a:solidFill>
              </a:rPr>
              <a:t>% food insecurity</a:t>
            </a:r>
            <a:r>
              <a:rPr lang="en-US" sz="1800" b="1" baseline="0">
                <a:solidFill>
                  <a:srgbClr val="5C5B5A"/>
                </a:solidFill>
              </a:rPr>
              <a:t> </a:t>
            </a:r>
            <a:r>
              <a:rPr lang="en-US" sz="1800" b="1">
                <a:solidFill>
                  <a:srgbClr val="5C5B5A"/>
                </a:solidFill>
              </a:rPr>
              <a:t>higher among…</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2.9225654057376423E-2"/>
          <c:y val="0.27471725979519845"/>
          <c:w val="0.94154869188524715"/>
          <c:h val="0.50963355084950468"/>
        </c:manualLayout>
      </c:layout>
      <c:barChart>
        <c:barDir val="col"/>
        <c:grouping val="clustered"/>
        <c:varyColors val="0"/>
        <c:ser>
          <c:idx val="0"/>
          <c:order val="0"/>
          <c:tx>
            <c:strRef>
              <c:f>Sheet1!$B$1</c:f>
              <c:strCache>
                <c:ptCount val="1"/>
                <c:pt idx="0">
                  <c:v>Food insecure</c:v>
                </c:pt>
              </c:strCache>
            </c:strRef>
          </c:tx>
          <c:spPr>
            <a:solidFill>
              <a:srgbClr val="FF3B3B"/>
            </a:solidFill>
            <a:ln>
              <a:noFill/>
            </a:ln>
            <a:effectLst/>
          </c:spPr>
          <c:invertIfNegative val="0"/>
          <c:dPt>
            <c:idx val="0"/>
            <c:invertIfNegative val="0"/>
            <c:bubble3D val="0"/>
            <c:spPr>
              <a:solidFill>
                <a:srgbClr val="FF3B3B"/>
              </a:solidFill>
              <a:ln>
                <a:noFill/>
              </a:ln>
              <a:effectLst/>
            </c:spPr>
            <c:extLst>
              <c:ext xmlns:c16="http://schemas.microsoft.com/office/drawing/2014/chart" uri="{C3380CC4-5D6E-409C-BE32-E72D297353CC}">
                <c16:uniqueId val="{00000003-FDD9-4627-A9ED-2AB9E009FB14}"/>
              </c:ext>
            </c:extLst>
          </c:dPt>
          <c:dPt>
            <c:idx val="1"/>
            <c:invertIfNegative val="0"/>
            <c:bubble3D val="0"/>
            <c:spPr>
              <a:solidFill>
                <a:srgbClr val="FF3B3B"/>
              </a:solidFill>
              <a:ln>
                <a:noFill/>
              </a:ln>
              <a:effectLst/>
            </c:spPr>
            <c:extLst>
              <c:ext xmlns:c16="http://schemas.microsoft.com/office/drawing/2014/chart" uri="{C3380CC4-5D6E-409C-BE32-E72D297353CC}">
                <c16:uniqueId val="{00000005-FDD9-4627-A9ED-2AB9E009FB14}"/>
              </c:ext>
            </c:extLst>
          </c:dPt>
          <c:dPt>
            <c:idx val="2"/>
            <c:invertIfNegative val="0"/>
            <c:bubble3D val="0"/>
            <c:spPr>
              <a:solidFill>
                <a:srgbClr val="FF3B3B"/>
              </a:solidFill>
              <a:ln>
                <a:noFill/>
              </a:ln>
              <a:effectLst/>
            </c:spPr>
            <c:extLst>
              <c:ext xmlns:c16="http://schemas.microsoft.com/office/drawing/2014/chart" uri="{C3380CC4-5D6E-409C-BE32-E72D297353CC}">
                <c16:uniqueId val="{00000007-FDD9-4627-A9ED-2AB9E009FB14}"/>
              </c:ext>
            </c:extLst>
          </c:dPt>
          <c:dPt>
            <c:idx val="3"/>
            <c:invertIfNegative val="0"/>
            <c:bubble3D val="0"/>
            <c:spPr>
              <a:solidFill>
                <a:srgbClr val="FF3B3B"/>
              </a:solidFill>
              <a:ln>
                <a:noFill/>
              </a:ln>
              <a:effectLst/>
            </c:spPr>
            <c:extLst>
              <c:ext xmlns:c16="http://schemas.microsoft.com/office/drawing/2014/chart" uri="{C3380CC4-5D6E-409C-BE32-E72D297353CC}">
                <c16:uniqueId val="{00000006-CBA7-464D-96A8-9D483638811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c:v>
                </c:pt>
                <c:pt idx="1">
                  <c:v>Those with a disability (n=75)</c:v>
                </c:pt>
                <c:pt idx="2">
                  <c:v>25-34-year olds (n=96)</c:v>
                </c:pt>
                <c:pt idx="3">
                  <c:v>Muslim respondents (n=57)</c:v>
                </c:pt>
              </c:strCache>
            </c:strRef>
          </c:cat>
          <c:val>
            <c:numRef>
              <c:f>Sheet1!$B$2:$B$5</c:f>
              <c:numCache>
                <c:formatCode>0%</c:formatCode>
                <c:ptCount val="4"/>
                <c:pt idx="0">
                  <c:v>0.59</c:v>
                </c:pt>
                <c:pt idx="1">
                  <c:v>0.76212816095896696</c:v>
                </c:pt>
                <c:pt idx="2">
                  <c:v>0.76</c:v>
                </c:pt>
                <c:pt idx="3">
                  <c:v>0.72</c:v>
                </c:pt>
              </c:numCache>
            </c:numRef>
          </c:val>
          <c:extLst>
            <c:ext xmlns:c16="http://schemas.microsoft.com/office/drawing/2014/chart" uri="{C3380CC4-5D6E-409C-BE32-E72D297353CC}">
              <c16:uniqueId val="{00000008-FDD9-4627-A9ED-2AB9E009FB14}"/>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7899536747419"/>
          <c:y val="2.578124841404722E-2"/>
          <c:w val="0.73444701436354987"/>
          <c:h val="0.86824673403231545"/>
        </c:manualLayout>
      </c:layout>
      <c:barChart>
        <c:barDir val="col"/>
        <c:grouping val="percentStacked"/>
        <c:varyColors val="0"/>
        <c:ser>
          <c:idx val="0"/>
          <c:order val="0"/>
          <c:tx>
            <c:strRef>
              <c:f>Sheet1!$B$1</c:f>
              <c:strCache>
                <c:ptCount val="1"/>
                <c:pt idx="0">
                  <c:v>Very low food security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Sheet1!$B$2:$B$4</c:f>
              <c:numCache>
                <c:formatCode>0%</c:formatCode>
                <c:ptCount val="3"/>
                <c:pt idx="0">
                  <c:v>0.19</c:v>
                </c:pt>
                <c:pt idx="1">
                  <c:v>0.24431104549530236</c:v>
                </c:pt>
                <c:pt idx="2">
                  <c:v>0.26302245966292703</c:v>
                </c:pt>
              </c:numCache>
            </c:numRef>
          </c:val>
          <c:extLst>
            <c:ext xmlns:c16="http://schemas.microsoft.com/office/drawing/2014/chart" uri="{C3380CC4-5D6E-409C-BE32-E72D297353CC}">
              <c16:uniqueId val="{00000000-9744-469F-9C3F-3FB3EC5E23A4}"/>
            </c:ext>
          </c:extLst>
        </c:ser>
        <c:ser>
          <c:idx val="1"/>
          <c:order val="1"/>
          <c:tx>
            <c:strRef>
              <c:f>Sheet1!$C$1</c:f>
              <c:strCache>
                <c:ptCount val="1"/>
                <c:pt idx="0">
                  <c:v>Low food security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Sheet1!$C$2:$C$4</c:f>
              <c:numCache>
                <c:formatCode>0%</c:formatCode>
                <c:ptCount val="3"/>
                <c:pt idx="0">
                  <c:v>0.17</c:v>
                </c:pt>
                <c:pt idx="1">
                  <c:v>0.17883313320887761</c:v>
                </c:pt>
                <c:pt idx="2">
                  <c:v>0.14307490051367713</c:v>
                </c:pt>
              </c:numCache>
            </c:numRef>
          </c:val>
          <c:extLst>
            <c:ext xmlns:c16="http://schemas.microsoft.com/office/drawing/2014/chart" uri="{C3380CC4-5D6E-409C-BE32-E72D297353CC}">
              <c16:uniqueId val="{00000001-9744-469F-9C3F-3FB3EC5E23A4}"/>
            </c:ext>
          </c:extLst>
        </c:ser>
        <c:ser>
          <c:idx val="2"/>
          <c:order val="2"/>
          <c:tx>
            <c:strRef>
              <c:f>Sheet1!$D$1</c:f>
              <c:strCache>
                <c:ptCount val="1"/>
                <c:pt idx="0">
                  <c:v>Marginal food security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Sheet1!$D$2:$D$4</c:f>
              <c:numCache>
                <c:formatCode>0%</c:formatCode>
                <c:ptCount val="3"/>
                <c:pt idx="0">
                  <c:v>0.12</c:v>
                </c:pt>
                <c:pt idx="1">
                  <c:v>0.1356878528360044</c:v>
                </c:pt>
                <c:pt idx="2">
                  <c:v>0.13299920860401493</c:v>
                </c:pt>
              </c:numCache>
            </c:numRef>
          </c:val>
          <c:extLst>
            <c:ext xmlns:c16="http://schemas.microsoft.com/office/drawing/2014/chart" uri="{C3380CC4-5D6E-409C-BE32-E72D297353CC}">
              <c16:uniqueId val="{00000002-9744-469F-9C3F-3FB3EC5E23A4}"/>
            </c:ext>
          </c:extLst>
        </c:ser>
        <c:ser>
          <c:idx val="3"/>
          <c:order val="3"/>
          <c:tx>
            <c:strRef>
              <c:f>Sheet1!$E$1</c:f>
              <c:strCache>
                <c:ptCount val="1"/>
                <c:pt idx="0">
                  <c:v>High food security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Sheet1!$E$2:$E$4</c:f>
              <c:numCache>
                <c:formatCode>0%</c:formatCode>
                <c:ptCount val="3"/>
                <c:pt idx="0">
                  <c:v>0.52</c:v>
                </c:pt>
                <c:pt idx="1">
                  <c:v>0.44116796845981598</c:v>
                </c:pt>
                <c:pt idx="2">
                  <c:v>0.46090343121938238</c:v>
                </c:pt>
              </c:numCache>
            </c:numRef>
          </c:val>
          <c:extLst>
            <c:ext xmlns:c16="http://schemas.microsoft.com/office/drawing/2014/chart" uri="{C3380CC4-5D6E-409C-BE32-E72D297353CC}">
              <c16:uniqueId val="{00000003-9744-469F-9C3F-3FB3EC5E23A4}"/>
            </c:ext>
          </c:extLst>
        </c:ser>
        <c:dLbls>
          <c:dLblPos val="ctr"/>
          <c:showLegendKey val="0"/>
          <c:showVal val="1"/>
          <c:showCatName val="0"/>
          <c:showSerName val="0"/>
          <c:showPercent val="0"/>
          <c:showBubbleSize val="0"/>
        </c:dLbls>
        <c:gapWidth val="50"/>
        <c:overlap val="100"/>
        <c:axId val="1040181088"/>
        <c:axId val="1040174200"/>
      </c:barChart>
      <c:catAx>
        <c:axId val="104018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0174200"/>
        <c:crosses val="autoZero"/>
        <c:auto val="1"/>
        <c:lblAlgn val="ctr"/>
        <c:lblOffset val="100"/>
        <c:noMultiLvlLbl val="0"/>
      </c:catAx>
      <c:valAx>
        <c:axId val="1040174200"/>
        <c:scaling>
          <c:orientation val="minMax"/>
        </c:scaling>
        <c:delete val="1"/>
        <c:axPos val="l"/>
        <c:numFmt formatCode="0%" sourceLinked="1"/>
        <c:majorTickMark val="none"/>
        <c:minorTickMark val="none"/>
        <c:tickLblPos val="nextTo"/>
        <c:crossAx val="1040181088"/>
        <c:crosses val="autoZero"/>
        <c:crossBetween val="between"/>
      </c:valAx>
      <c:spPr>
        <a:noFill/>
        <a:ln>
          <a:noFill/>
        </a:ln>
        <a:effectLst/>
      </c:spPr>
    </c:plotArea>
    <c:legend>
      <c:legendPos val="b"/>
      <c:layout>
        <c:manualLayout>
          <c:xMode val="edge"/>
          <c:yMode val="edge"/>
          <c:x val="7.6852660792050605E-3"/>
          <c:y val="0.24303264991186946"/>
          <c:w val="0.27459424916057956"/>
          <c:h val="0.47571736738943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414123465178"/>
          <c:y val="1.4332222014920331E-2"/>
          <c:w val="0.85216185807185352"/>
          <c:h val="0.7786452911374834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0.1</c:v>
                </c:pt>
                <c:pt idx="1">
                  <c:v>0.14000000000000001</c:v>
                </c:pt>
              </c:numCache>
            </c:numRef>
          </c:val>
          <c:extLst>
            <c:ext xmlns:c16="http://schemas.microsoft.com/office/drawing/2014/chart" uri="{C3380CC4-5D6E-409C-BE32-E72D297353CC}">
              <c16:uniqueId val="{00000000-9165-4B17-80B4-359C041184DD}"/>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0.40934199581902903</c:v>
                </c:pt>
                <c:pt idx="1">
                  <c:v>0.3</c:v>
                </c:pt>
              </c:numCache>
            </c:numRef>
          </c:val>
          <c:extLst>
            <c:ext xmlns:c16="http://schemas.microsoft.com/office/drawing/2014/chart" uri="{C3380CC4-5D6E-409C-BE32-E72D297353CC}">
              <c16:uniqueId val="{00000001-9165-4B17-80B4-359C041184DD}"/>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0.48772814253933899</c:v>
                </c:pt>
                <c:pt idx="1">
                  <c:v>0.55000000000000004</c:v>
                </c:pt>
              </c:numCache>
            </c:numRef>
          </c:val>
          <c:extLst>
            <c:ext xmlns:c16="http://schemas.microsoft.com/office/drawing/2014/chart" uri="{C3380CC4-5D6E-409C-BE32-E72D297353CC}">
              <c16:uniqueId val="{00000002-9165-4B17-80B4-359C041184D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8175794278632064E-2"/>
          <c:y val="0.34302447153790067"/>
          <c:w val="0.18134433612911399"/>
          <c:h val="0.23954770332034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A5E5E0"/>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4-7D2D-4E4C-B9F2-17D04AC688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Sheet1!$B$2:$B$6</c:f>
              <c:numCache>
                <c:formatCode>0%</c:formatCode>
                <c:ptCount val="5"/>
                <c:pt idx="0">
                  <c:v>0.52</c:v>
                </c:pt>
                <c:pt idx="1">
                  <c:v>0.36</c:v>
                </c:pt>
                <c:pt idx="2">
                  <c:v>0.12</c:v>
                </c:pt>
                <c:pt idx="3">
                  <c:v>0.21</c:v>
                </c:pt>
                <c:pt idx="4">
                  <c:v>0.3</c:v>
                </c:pt>
              </c:numCache>
            </c:numRef>
          </c:val>
          <c:extLst>
            <c:ext xmlns:c16="http://schemas.microsoft.com/office/drawing/2014/chart" uri="{C3380CC4-5D6E-409C-BE32-E72D297353CC}">
              <c16:uniqueId val="{0000000A-5A3D-4858-9DE2-44E12BEB12BB}"/>
            </c:ext>
          </c:extLst>
        </c:ser>
        <c:ser>
          <c:idx val="1"/>
          <c:order val="1"/>
          <c:tx>
            <c:strRef>
              <c:f>Sheet1!$C$1</c:f>
              <c:strCache>
                <c:ptCount val="1"/>
                <c:pt idx="0">
                  <c:v>September (S3)</c:v>
                </c:pt>
              </c:strCache>
            </c:strRef>
          </c:tx>
          <c:spPr>
            <a:solidFill>
              <a:srgbClr val="6DD5CE"/>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BF6A-4F2C-8F2A-F0028416DC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Sheet1!$C$2:$C$6</c:f>
              <c:numCache>
                <c:formatCode>0%</c:formatCode>
                <c:ptCount val="5"/>
                <c:pt idx="0">
                  <c:v>0.56260462672287226</c:v>
                </c:pt>
                <c:pt idx="1">
                  <c:v>0.30545707976519548</c:v>
                </c:pt>
                <c:pt idx="2">
                  <c:v>0.13193829351193151</c:v>
                </c:pt>
                <c:pt idx="3">
                  <c:v>0.24245233376173228</c:v>
                </c:pt>
                <c:pt idx="4">
                  <c:v>0.32015229296114184</c:v>
                </c:pt>
              </c:numCache>
            </c:numRef>
          </c:val>
          <c:extLst>
            <c:ext xmlns:c16="http://schemas.microsoft.com/office/drawing/2014/chart" uri="{C3380CC4-5D6E-409C-BE32-E72D297353CC}">
              <c16:uniqueId val="{0000000A-BF6A-4F2C-8F2A-F0028416DC5F}"/>
            </c:ext>
          </c:extLst>
        </c:ser>
        <c:ser>
          <c:idx val="2"/>
          <c:order val="2"/>
          <c:tx>
            <c:strRef>
              <c:f>Sheet1!$D$1</c:f>
              <c:strCache>
                <c:ptCount val="1"/>
                <c:pt idx="0">
                  <c:v>October (S4)</c:v>
                </c:pt>
              </c:strCache>
            </c:strRef>
          </c:tx>
          <c:spPr>
            <a:solidFill>
              <a:srgbClr val="009690"/>
            </a:solidFill>
            <a:ln>
              <a:noFill/>
            </a:ln>
            <a:effectLst/>
          </c:spPr>
          <c:invertIfNegative val="0"/>
          <c:dPt>
            <c:idx val="0"/>
            <c:invertIfNegative val="0"/>
            <c:bubble3D val="0"/>
            <c:spPr>
              <a:solidFill>
                <a:srgbClr val="A5A5A5"/>
              </a:solidFill>
              <a:ln>
                <a:noFill/>
              </a:ln>
              <a:effectLst/>
            </c:spPr>
            <c:extLst>
              <c:ext xmlns:c16="http://schemas.microsoft.com/office/drawing/2014/chart" uri="{C3380CC4-5D6E-409C-BE32-E72D297353CC}">
                <c16:uniqueId val="{00000011-E767-44C1-8810-5B267B5853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Sheet1!$D$2:$D$6</c:f>
              <c:numCache>
                <c:formatCode>0%</c:formatCode>
                <c:ptCount val="5"/>
                <c:pt idx="0">
                  <c:v>0.59</c:v>
                </c:pt>
                <c:pt idx="1">
                  <c:v>0.3</c:v>
                </c:pt>
                <c:pt idx="2">
                  <c:v>0.11</c:v>
                </c:pt>
                <c:pt idx="3">
                  <c:v>0.20516280964016306</c:v>
                </c:pt>
                <c:pt idx="4">
                  <c:v>0.38018971886018171</c:v>
                </c:pt>
              </c:numCache>
            </c:numRef>
          </c:val>
          <c:extLst>
            <c:ext xmlns:c16="http://schemas.microsoft.com/office/drawing/2014/chart" uri="{C3380CC4-5D6E-409C-BE32-E72D297353CC}">
              <c16:uniqueId val="{0000000C-E767-44C1-8810-5B267B5853D7}"/>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73222260751273538"/>
          <c:y val="3.7022871706006598E-3"/>
          <c:w val="0.22562575032586696"/>
          <c:h val="0.2214139927422482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519129726542E-2"/>
          <c:y val="6.2544635897956447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A5E5E0"/>
            </a:solidFill>
            <a:ln>
              <a:noFill/>
            </a:ln>
            <a:effectLst/>
          </c:spPr>
          <c:invertIfNegative val="0"/>
          <c:dPt>
            <c:idx val="0"/>
            <c:invertIfNegative val="0"/>
            <c:bubble3D val="0"/>
            <c:spPr>
              <a:solidFill>
                <a:srgbClr val="D9D9D9"/>
              </a:solidFill>
              <a:ln>
                <a:noFill/>
              </a:ln>
              <a:effectLst/>
            </c:spPr>
            <c:extLst>
              <c:ext xmlns:c16="http://schemas.microsoft.com/office/drawing/2014/chart" uri="{C3380CC4-5D6E-409C-BE32-E72D297353CC}">
                <c16:uniqueId val="{00000004-53A8-42D1-A739-8B029A28A85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Sheet1!$B$2:$B$6</c:f>
              <c:numCache>
                <c:formatCode>0%</c:formatCode>
                <c:ptCount val="5"/>
                <c:pt idx="0">
                  <c:v>0.27</c:v>
                </c:pt>
                <c:pt idx="1">
                  <c:v>0.61</c:v>
                </c:pt>
                <c:pt idx="2">
                  <c:v>0.12</c:v>
                </c:pt>
                <c:pt idx="3">
                  <c:v>0.14000000000000001</c:v>
                </c:pt>
                <c:pt idx="4">
                  <c:v>0.12</c:v>
                </c:pt>
              </c:numCache>
            </c:numRef>
          </c:val>
          <c:extLst>
            <c:ext xmlns:c16="http://schemas.microsoft.com/office/drawing/2014/chart" uri="{C3380CC4-5D6E-409C-BE32-E72D297353CC}">
              <c16:uniqueId val="{0000000A-C716-482E-A859-FE60ADEE9D9C}"/>
            </c:ext>
          </c:extLst>
        </c:ser>
        <c:ser>
          <c:idx val="1"/>
          <c:order val="1"/>
          <c:tx>
            <c:strRef>
              <c:f>Sheet1!$C$1</c:f>
              <c:strCache>
                <c:ptCount val="1"/>
                <c:pt idx="0">
                  <c:v>September (S3)</c:v>
                </c:pt>
              </c:strCache>
            </c:strRef>
          </c:tx>
          <c:spPr>
            <a:solidFill>
              <a:srgbClr val="6DD5CE"/>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C-C716-482E-A859-FE60ADEE9D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Sheet1!$C$2:$C$6</c:f>
              <c:numCache>
                <c:formatCode>0%</c:formatCode>
                <c:ptCount val="5"/>
                <c:pt idx="0">
                  <c:v>0.34</c:v>
                </c:pt>
                <c:pt idx="1">
                  <c:v>0.52</c:v>
                </c:pt>
                <c:pt idx="2">
                  <c:v>0.14000000000000001</c:v>
                </c:pt>
                <c:pt idx="3">
                  <c:v>0.14000000000000001</c:v>
                </c:pt>
                <c:pt idx="4">
                  <c:v>0.2</c:v>
                </c:pt>
              </c:numCache>
            </c:numRef>
          </c:val>
          <c:extLst>
            <c:ext xmlns:c16="http://schemas.microsoft.com/office/drawing/2014/chart" uri="{C3380CC4-5D6E-409C-BE32-E72D297353CC}">
              <c16:uniqueId val="{0000000D-C716-482E-A859-FE60ADEE9D9C}"/>
            </c:ext>
          </c:extLst>
        </c:ser>
        <c:ser>
          <c:idx val="2"/>
          <c:order val="2"/>
          <c:tx>
            <c:strRef>
              <c:f>Sheet1!$D$1</c:f>
              <c:strCache>
                <c:ptCount val="1"/>
                <c:pt idx="0">
                  <c:v>October (S4)</c:v>
                </c:pt>
              </c:strCache>
            </c:strRef>
          </c:tx>
          <c:spPr>
            <a:solidFill>
              <a:srgbClr val="009690"/>
            </a:solidFill>
            <a:ln>
              <a:noFill/>
            </a:ln>
            <a:effectLst/>
          </c:spPr>
          <c:invertIfNegative val="0"/>
          <c:dPt>
            <c:idx val="0"/>
            <c:invertIfNegative val="0"/>
            <c:bubble3D val="0"/>
            <c:spPr>
              <a:solidFill>
                <a:srgbClr val="A5A5A5"/>
              </a:solidFill>
              <a:ln>
                <a:noFill/>
              </a:ln>
              <a:effectLst/>
            </c:spPr>
            <c:extLst>
              <c:ext xmlns:c16="http://schemas.microsoft.com/office/drawing/2014/chart" uri="{C3380CC4-5D6E-409C-BE32-E72D297353CC}">
                <c16:uniqueId val="{00000012-A313-484D-B15F-F89C34DCD32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Sheet1!$D$2:$D$6</c:f>
              <c:numCache>
                <c:formatCode>0%</c:formatCode>
                <c:ptCount val="5"/>
                <c:pt idx="0">
                  <c:v>0.30309423129931412</c:v>
                </c:pt>
                <c:pt idx="1">
                  <c:v>0.55271389971627261</c:v>
                </c:pt>
                <c:pt idx="2">
                  <c:v>0.14419186898440992</c:v>
                </c:pt>
                <c:pt idx="3">
                  <c:v>0.10899534438813692</c:v>
                </c:pt>
                <c:pt idx="4">
                  <c:v>0.19409888691117624</c:v>
                </c:pt>
              </c:numCache>
            </c:numRef>
          </c:val>
          <c:extLst>
            <c:ext xmlns:c16="http://schemas.microsoft.com/office/drawing/2014/chart" uri="{C3380CC4-5D6E-409C-BE32-E72D297353CC}">
              <c16:uniqueId val="{0000000C-A313-484D-B15F-F89C34DCD327}"/>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73222260751273538"/>
          <c:y val="3.7022871706006598E-3"/>
          <c:w val="0.22562575032586696"/>
          <c:h val="0.2214139927422482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33654413445449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dLbl>
              <c:idx val="0"/>
              <c:layout>
                <c:manualLayout>
                  <c:x val="7.3795549140571711E-3"/>
                  <c:y val="-1.4617221019978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2B-4CB4-9963-9935EBF81D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Sheet1!$B$2:$B$4</c:f>
              <c:numCache>
                <c:formatCode>0%</c:formatCode>
                <c:ptCount val="3"/>
                <c:pt idx="0">
                  <c:v>2.56938894795198E-2</c:v>
                </c:pt>
                <c:pt idx="1">
                  <c:v>4.91536345788713E-2</c:v>
                </c:pt>
                <c:pt idx="2">
                  <c:v>4.2774246947652902E-2</c:v>
                </c:pt>
              </c:numCache>
            </c:numRef>
          </c:val>
          <c:extLst>
            <c:ext xmlns:c16="http://schemas.microsoft.com/office/drawing/2014/chart" uri="{C3380CC4-5D6E-409C-BE32-E72D297353CC}">
              <c16:uniqueId val="{00000000-B3E0-4AA0-96C9-BA204D45FB2B}"/>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Sheet1!$C$2:$C$4</c:f>
              <c:numCache>
                <c:formatCode>0%</c:formatCode>
                <c:ptCount val="3"/>
                <c:pt idx="0">
                  <c:v>0.65408284138356398</c:v>
                </c:pt>
                <c:pt idx="1">
                  <c:v>0.54408989690685705</c:v>
                </c:pt>
                <c:pt idx="2">
                  <c:v>0.56074124282953897</c:v>
                </c:pt>
              </c:numCache>
            </c:numRef>
          </c:val>
          <c:extLst>
            <c:ext xmlns:c16="http://schemas.microsoft.com/office/drawing/2014/chart" uri="{C3380CC4-5D6E-409C-BE32-E72D297353CC}">
              <c16:uniqueId val="{00000002-27F0-484B-845F-2323DDBEACFE}"/>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Sheet1!$D$2:$D$4</c:f>
              <c:numCache>
                <c:formatCode>0%</c:formatCode>
                <c:ptCount val="3"/>
                <c:pt idx="0">
                  <c:v>0.21334759068179901</c:v>
                </c:pt>
                <c:pt idx="1">
                  <c:v>0.25478064239248299</c:v>
                </c:pt>
                <c:pt idx="2">
                  <c:v>0.249708189195046</c:v>
                </c:pt>
              </c:numCache>
            </c:numRef>
          </c:val>
          <c:extLst>
            <c:ext xmlns:c16="http://schemas.microsoft.com/office/drawing/2014/chart" uri="{C3380CC4-5D6E-409C-BE32-E72D297353CC}">
              <c16:uniqueId val="{00000001-B3E0-4AA0-96C9-BA204D45FB2B}"/>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Sheet1!$E$2:$E$4</c:f>
              <c:numCache>
                <c:formatCode>0%</c:formatCode>
                <c:ptCount val="3"/>
                <c:pt idx="0">
                  <c:v>0.106875678455121</c:v>
                </c:pt>
                <c:pt idx="1">
                  <c:v>0.151975826121789</c:v>
                </c:pt>
                <c:pt idx="2">
                  <c:v>0.14564148005392</c:v>
                </c:pt>
              </c:numCache>
            </c:numRef>
          </c:val>
          <c:extLst>
            <c:ext xmlns:c16="http://schemas.microsoft.com/office/drawing/2014/chart" uri="{C3380CC4-5D6E-409C-BE32-E72D297353CC}">
              <c16:uniqueId val="{00000002-B3E0-4AA0-96C9-BA204D45FB2B}"/>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044199714054932"/>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Sheet1!$B$2:$B$4</c:f>
              <c:numCache>
                <c:formatCode>0%</c:formatCode>
                <c:ptCount val="3"/>
                <c:pt idx="0">
                  <c:v>2.38352404881889E-2</c:v>
                </c:pt>
                <c:pt idx="1">
                  <c:v>4.8135667455224997E-2</c:v>
                </c:pt>
                <c:pt idx="2">
                  <c:v>4.8076502693175503E-2</c:v>
                </c:pt>
              </c:numCache>
            </c:numRef>
          </c:val>
          <c:extLst>
            <c:ext xmlns:c16="http://schemas.microsoft.com/office/drawing/2014/chart" uri="{C3380CC4-5D6E-409C-BE32-E72D297353CC}">
              <c16:uniqueId val="{00000000-894C-4135-8026-1C391F95798C}"/>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Sheet1!$C$2:$C$4</c:f>
              <c:numCache>
                <c:formatCode>0%</c:formatCode>
                <c:ptCount val="3"/>
                <c:pt idx="0">
                  <c:v>0.64465149292102097</c:v>
                </c:pt>
                <c:pt idx="1">
                  <c:v>0.51341862049161402</c:v>
                </c:pt>
                <c:pt idx="2">
                  <c:v>0.545740352189103</c:v>
                </c:pt>
              </c:numCache>
            </c:numRef>
          </c:val>
          <c:extLst>
            <c:ext xmlns:c16="http://schemas.microsoft.com/office/drawing/2014/chart" uri="{C3380CC4-5D6E-409C-BE32-E72D297353CC}">
              <c16:uniqueId val="{00000001-894C-4135-8026-1C391F95798C}"/>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Sheet1!$D$2:$D$4</c:f>
              <c:numCache>
                <c:formatCode>0%</c:formatCode>
                <c:ptCount val="3"/>
                <c:pt idx="0">
                  <c:v>0.218686070067898</c:v>
                </c:pt>
                <c:pt idx="1">
                  <c:v>0.29080618782946099</c:v>
                </c:pt>
                <c:pt idx="2">
                  <c:v>0.24333584234163</c:v>
                </c:pt>
              </c:numCache>
            </c:numRef>
          </c:val>
          <c:extLst>
            <c:ext xmlns:c16="http://schemas.microsoft.com/office/drawing/2014/chart" uri="{C3380CC4-5D6E-409C-BE32-E72D297353CC}">
              <c16:uniqueId val="{00000002-894C-4135-8026-1C391F95798C}"/>
            </c:ext>
          </c:extLst>
        </c:ser>
        <c:ser>
          <c:idx val="2"/>
          <c:order val="3"/>
          <c:tx>
            <c:strRef>
              <c:f>Sheet1!$E$1</c:f>
              <c:strCache>
                <c:ptCount val="1"/>
                <c:pt idx="0">
                  <c:v>Often true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Sheet1!$E$2:$E$4</c:f>
              <c:numCache>
                <c:formatCode>0%</c:formatCode>
                <c:ptCount val="3"/>
                <c:pt idx="0">
                  <c:v>0.11282719652289699</c:v>
                </c:pt>
                <c:pt idx="1">
                  <c:v>0.147639524223701</c:v>
                </c:pt>
                <c:pt idx="2">
                  <c:v>0.162847302776088</c:v>
                </c:pt>
              </c:numCache>
            </c:numRef>
          </c:val>
          <c:extLst>
            <c:ext xmlns:c16="http://schemas.microsoft.com/office/drawing/2014/chart" uri="{C3380CC4-5D6E-409C-BE32-E72D297353CC}">
              <c16:uniqueId val="{00000003-894C-4135-8026-1C391F95798C}"/>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legend>
      <c:legendPos val="b"/>
      <c:layout>
        <c:manualLayout>
          <c:xMode val="edge"/>
          <c:yMode val="edge"/>
          <c:x val="0"/>
          <c:y val="0.88921430561726678"/>
          <c:w val="1"/>
          <c:h val="0.1107856445538421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775185529365536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Sheet1!$B$2:$B$4</c:f>
              <c:numCache>
                <c:formatCode>0%</c:formatCode>
                <c:ptCount val="3"/>
                <c:pt idx="0">
                  <c:v>2.5536103642342101E-2</c:v>
                </c:pt>
                <c:pt idx="1">
                  <c:v>5.4644168733670097E-2</c:v>
                </c:pt>
                <c:pt idx="2">
                  <c:v>4.5763886690351897E-2</c:v>
                </c:pt>
              </c:numCache>
            </c:numRef>
          </c:val>
          <c:extLst>
            <c:ext xmlns:c16="http://schemas.microsoft.com/office/drawing/2014/chart" uri="{C3380CC4-5D6E-409C-BE32-E72D297353CC}">
              <c16:uniqueId val="{00000000-D02D-4FFC-8144-BADB1A3C1130}"/>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Sheet1!$C$2:$C$4</c:f>
              <c:numCache>
                <c:formatCode>0%</c:formatCode>
                <c:ptCount val="3"/>
                <c:pt idx="0">
                  <c:v>0.695241311261247</c:v>
                </c:pt>
                <c:pt idx="1">
                  <c:v>0.558116801852098</c:v>
                </c:pt>
                <c:pt idx="2">
                  <c:v>0.58943668280866501</c:v>
                </c:pt>
              </c:numCache>
            </c:numRef>
          </c:val>
          <c:extLst>
            <c:ext xmlns:c16="http://schemas.microsoft.com/office/drawing/2014/chart" uri="{C3380CC4-5D6E-409C-BE32-E72D297353CC}">
              <c16:uniqueId val="{00000001-D02D-4FFC-8144-BADB1A3C1130}"/>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Sheet1!$D$2:$D$4</c:f>
              <c:numCache>
                <c:formatCode>0%</c:formatCode>
                <c:ptCount val="3"/>
                <c:pt idx="0">
                  <c:v>0.191477504469485</c:v>
                </c:pt>
                <c:pt idx="1">
                  <c:v>0.27721252693464199</c:v>
                </c:pt>
                <c:pt idx="2">
                  <c:v>0.233624938437208</c:v>
                </c:pt>
              </c:numCache>
            </c:numRef>
          </c:val>
          <c:extLst>
            <c:ext xmlns:c16="http://schemas.microsoft.com/office/drawing/2014/chart" uri="{C3380CC4-5D6E-409C-BE32-E72D297353CC}">
              <c16:uniqueId val="{00000002-D02D-4FFC-8144-BADB1A3C1130}"/>
            </c:ext>
          </c:extLst>
        </c:ser>
        <c:ser>
          <c:idx val="2"/>
          <c:order val="3"/>
          <c:tx>
            <c:strRef>
              <c:f>Sheet1!$E$1</c:f>
              <c:strCache>
                <c:ptCount val="1"/>
                <c:pt idx="0">
                  <c:v>Often true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Spring (S1+2)</c:v>
                </c:pt>
                <c:pt idx="1">
                  <c:v>September (S3)</c:v>
                </c:pt>
                <c:pt idx="2">
                  <c:v>October (S4)</c:v>
                </c:pt>
              </c:strCache>
            </c:strRef>
          </c:cat>
          <c:val>
            <c:numRef>
              <c:f>Sheet1!$E$2:$E$4</c:f>
              <c:numCache>
                <c:formatCode>0%</c:formatCode>
                <c:ptCount val="3"/>
                <c:pt idx="0">
                  <c:v>8.7745080626929498E-2</c:v>
                </c:pt>
                <c:pt idx="1">
                  <c:v>0.110026502479591</c:v>
                </c:pt>
                <c:pt idx="2">
                  <c:v>0.13117449206377099</c:v>
                </c:pt>
              </c:numCache>
            </c:numRef>
          </c:val>
          <c:extLst>
            <c:ext xmlns:c16="http://schemas.microsoft.com/office/drawing/2014/chart" uri="{C3380CC4-5D6E-409C-BE32-E72D297353CC}">
              <c16:uniqueId val="{00000003-D02D-4FFC-8144-BADB1A3C1130}"/>
            </c:ext>
          </c:extLst>
        </c:ser>
        <c:dLbls>
          <c:dLblPos val="ctr"/>
          <c:showLegendKey val="0"/>
          <c:showVal val="1"/>
          <c:showCatName val="0"/>
          <c:showSerName val="0"/>
          <c:showPercent val="0"/>
          <c:showBubbleSize val="0"/>
        </c:dLbls>
        <c:gapWidth val="65"/>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7056024860697"/>
          <c:y val="1.1621615331805116E-2"/>
          <c:w val="0.5286044994303456"/>
          <c:h val="0.86264079610259958"/>
        </c:manualLayout>
      </c:layout>
      <c:barChart>
        <c:barDir val="bar"/>
        <c:grouping val="clustered"/>
        <c:varyColors val="0"/>
        <c:ser>
          <c:idx val="0"/>
          <c:order val="0"/>
          <c:tx>
            <c:strRef>
              <c:f>Sheet1!$B$1</c:f>
              <c:strCache>
                <c:ptCount val="1"/>
                <c:pt idx="0">
                  <c:v>Spring (S1+2)</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1-F942-491C-8FF9-0D5152607CC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Sheet1!$B$2:$B$6</c:f>
              <c:numCache>
                <c:formatCode>0%</c:formatCode>
                <c:ptCount val="5"/>
                <c:pt idx="0">
                  <c:v>0.25996022364655602</c:v>
                </c:pt>
                <c:pt idx="1">
                  <c:v>0.25319792013076098</c:v>
                </c:pt>
                <c:pt idx="2">
                  <c:v>0.193178731884972</c:v>
                </c:pt>
                <c:pt idx="3">
                  <c:v>0.158471067714862</c:v>
                </c:pt>
                <c:pt idx="4">
                  <c:v>0.152259987887639</c:v>
                </c:pt>
              </c:numCache>
            </c:numRef>
          </c:val>
          <c:extLst>
            <c:ext xmlns:c16="http://schemas.microsoft.com/office/drawing/2014/chart" uri="{C3380CC4-5D6E-409C-BE32-E72D297353CC}">
              <c16:uniqueId val="{00000002-F942-491C-8FF9-0D5152607CCE}"/>
            </c:ext>
          </c:extLst>
        </c:ser>
        <c:ser>
          <c:idx val="1"/>
          <c:order val="1"/>
          <c:tx>
            <c:strRef>
              <c:f>Sheet1!$C$1</c:f>
              <c:strCache>
                <c:ptCount val="1"/>
                <c:pt idx="0">
                  <c:v>September (S3)</c:v>
                </c:pt>
              </c:strCache>
            </c:strRef>
          </c:tx>
          <c:spPr>
            <a:solidFill>
              <a:srgbClr val="255E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Sheet1!$C$2:$C$6</c:f>
              <c:numCache>
                <c:formatCode>0%</c:formatCode>
                <c:ptCount val="5"/>
                <c:pt idx="0">
                  <c:v>0.33488504957565202</c:v>
                </c:pt>
                <c:pt idx="1">
                  <c:v>0.35</c:v>
                </c:pt>
                <c:pt idx="2">
                  <c:v>0.26</c:v>
                </c:pt>
                <c:pt idx="3">
                  <c:v>0.24</c:v>
                </c:pt>
                <c:pt idx="4">
                  <c:v>0.22</c:v>
                </c:pt>
              </c:numCache>
            </c:numRef>
          </c:val>
          <c:extLst>
            <c:ext xmlns:c16="http://schemas.microsoft.com/office/drawing/2014/chart" uri="{C3380CC4-5D6E-409C-BE32-E72D297353CC}">
              <c16:uniqueId val="{00000002-BB49-4959-AFA7-CBC8260F0426}"/>
            </c:ext>
          </c:extLst>
        </c:ser>
        <c:ser>
          <c:idx val="2"/>
          <c:order val="2"/>
          <c:tx>
            <c:strRef>
              <c:f>Sheet1!$D$1</c:f>
              <c:strCache>
                <c:ptCount val="1"/>
                <c:pt idx="0">
                  <c:v>October (S4)</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Sheet1!$D$2:$D$6</c:f>
              <c:numCache>
                <c:formatCode>0%</c:formatCode>
                <c:ptCount val="5"/>
                <c:pt idx="0">
                  <c:v>0.32620071493589597</c:v>
                </c:pt>
                <c:pt idx="1">
                  <c:v>0.34518529785817897</c:v>
                </c:pt>
                <c:pt idx="2">
                  <c:v>0.265753997039682</c:v>
                </c:pt>
                <c:pt idx="3">
                  <c:v>0.23288141616548699</c:v>
                </c:pt>
                <c:pt idx="4">
                  <c:v>0.224576621023717</c:v>
                </c:pt>
              </c:numCache>
            </c:numRef>
          </c:val>
          <c:extLst>
            <c:ext xmlns:c16="http://schemas.microsoft.com/office/drawing/2014/chart" uri="{C3380CC4-5D6E-409C-BE32-E72D297353CC}">
              <c16:uniqueId val="{00000001-A71B-4BAA-B83B-BF1DF28FB172}"/>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6056783464269906"/>
          <c:y val="0.8031980949822225"/>
          <c:w val="0.21526929444127341"/>
          <c:h val="0.1247678404547611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7211285298853"/>
          <c:y val="0"/>
          <c:w val="0.73140753396742186"/>
          <c:h val="0.80349460244340309"/>
        </c:manualLayout>
      </c:layout>
      <c:barChart>
        <c:barDir val="bar"/>
        <c:grouping val="clustered"/>
        <c:varyColors val="0"/>
        <c:ser>
          <c:idx val="1"/>
          <c:order val="0"/>
          <c:tx>
            <c:strRef>
              <c:f>Sheet1!$B$1</c:f>
              <c:strCache>
                <c:ptCount val="1"/>
                <c:pt idx="0">
                  <c:v>October (S4)</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0.09</c:v>
                </c:pt>
                <c:pt idx="1">
                  <c:v>0.32527228826927002</c:v>
                </c:pt>
                <c:pt idx="2">
                  <c:v>0.220421554298209</c:v>
                </c:pt>
                <c:pt idx="3">
                  <c:v>0.21225880548133799</c:v>
                </c:pt>
                <c:pt idx="4">
                  <c:v>0.153417957010689</c:v>
                </c:pt>
              </c:numCache>
            </c:numRef>
          </c:val>
          <c:extLst>
            <c:ext xmlns:c16="http://schemas.microsoft.com/office/drawing/2014/chart" uri="{C3380CC4-5D6E-409C-BE32-E72D297353CC}">
              <c16:uniqueId val="{00000000-023C-4F70-9EF3-19E61B888701}"/>
            </c:ext>
          </c:extLst>
        </c:ser>
        <c:ser>
          <c:idx val="0"/>
          <c:order val="1"/>
          <c:tx>
            <c:strRef>
              <c:f>Sheet1!$C$1</c:f>
              <c:strCache>
                <c:ptCount val="1"/>
                <c:pt idx="0">
                  <c:v>September (S3)</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2-023C-4F70-9EF3-19E61B88870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0.09</c:v>
                </c:pt>
                <c:pt idx="1">
                  <c:v>0.31517083814820601</c:v>
                </c:pt>
                <c:pt idx="2">
                  <c:v>0.2</c:v>
                </c:pt>
                <c:pt idx="3">
                  <c:v>0.2</c:v>
                </c:pt>
                <c:pt idx="4">
                  <c:v>0.19</c:v>
                </c:pt>
              </c:numCache>
            </c:numRef>
          </c:val>
          <c:extLst>
            <c:ext xmlns:c16="http://schemas.microsoft.com/office/drawing/2014/chart" uri="{C3380CC4-5D6E-409C-BE32-E72D297353CC}">
              <c16:uniqueId val="{00000003-023C-4F70-9EF3-19E61B888701}"/>
            </c:ext>
          </c:extLst>
        </c:ser>
        <c:ser>
          <c:idx val="2"/>
          <c:order val="2"/>
          <c:tx>
            <c:strRef>
              <c:f>Sheet1!$D$1</c:f>
              <c:strCache>
                <c:ptCount val="1"/>
                <c:pt idx="0">
                  <c:v>Spring (S1+2)</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0.13</c:v>
                </c:pt>
                <c:pt idx="1">
                  <c:v>0.29162291510456101</c:v>
                </c:pt>
                <c:pt idx="2">
                  <c:v>0.16279267910090101</c:v>
                </c:pt>
                <c:pt idx="3">
                  <c:v>0.22493471618150301</c:v>
                </c:pt>
                <c:pt idx="4">
                  <c:v>0.187817805606175</c:v>
                </c:pt>
              </c:numCache>
            </c:numRef>
          </c:val>
          <c:extLst>
            <c:ext xmlns:c16="http://schemas.microsoft.com/office/drawing/2014/chart" uri="{C3380CC4-5D6E-409C-BE32-E72D297353CC}">
              <c16:uniqueId val="{00000001-E702-4F2D-A051-93F0A6E59451}"/>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0.2855025265767116"/>
          <c:y val="0.89446963166929583"/>
          <c:w val="0.64556586268490412"/>
          <c:h val="6.171762279097758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744143684308876"/>
          <c:y val="0"/>
          <c:w val="0.24058001321817385"/>
          <c:h val="0.86126000524242396"/>
        </c:manualLayout>
      </c:layout>
      <c:barChart>
        <c:barDir val="bar"/>
        <c:grouping val="clustered"/>
        <c:varyColors val="0"/>
        <c:ser>
          <c:idx val="1"/>
          <c:order val="0"/>
          <c:tx>
            <c:strRef>
              <c:f>Sheet1!$B$1</c:f>
              <c:strCache>
                <c:ptCount val="1"/>
                <c:pt idx="0">
                  <c:v>October S4</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0.09</c:v>
                </c:pt>
                <c:pt idx="1">
                  <c:v>0.364752167112671</c:v>
                </c:pt>
                <c:pt idx="2">
                  <c:v>0.22913912997718699</c:v>
                </c:pt>
                <c:pt idx="3">
                  <c:v>0.19583591793042199</c:v>
                </c:pt>
                <c:pt idx="4">
                  <c:v>0.124112713512693</c:v>
                </c:pt>
              </c:numCache>
            </c:numRef>
          </c:val>
          <c:extLst>
            <c:ext xmlns:c16="http://schemas.microsoft.com/office/drawing/2014/chart" uri="{C3380CC4-5D6E-409C-BE32-E72D297353CC}">
              <c16:uniqueId val="{00000000-D251-4879-A129-548FB9AE5D13}"/>
            </c:ext>
          </c:extLst>
        </c:ser>
        <c:ser>
          <c:idx val="0"/>
          <c:order val="1"/>
          <c:tx>
            <c:strRef>
              <c:f>Sheet1!$C$1</c:f>
              <c:strCache>
                <c:ptCount val="1"/>
                <c:pt idx="0">
                  <c:v>Survey 3</c:v>
                </c:pt>
              </c:strCache>
            </c:strRef>
          </c:tx>
          <c:spPr>
            <a:solidFill>
              <a:srgbClr val="FF0000"/>
            </a:solidFill>
            <a:ln>
              <a:noFill/>
            </a:ln>
            <a:effectLst/>
          </c:spPr>
          <c:invertIfNegative val="0"/>
          <c:dPt>
            <c:idx val="11"/>
            <c:invertIfNegative val="0"/>
            <c:bubble3D val="0"/>
            <c:extLst>
              <c:ext xmlns:c16="http://schemas.microsoft.com/office/drawing/2014/chart" uri="{C3380CC4-5D6E-409C-BE32-E72D297353CC}">
                <c16:uniqueId val="{00000001-D251-4879-A129-548FB9AE5D1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0.15</c:v>
                </c:pt>
                <c:pt idx="1">
                  <c:v>0.33</c:v>
                </c:pt>
                <c:pt idx="2">
                  <c:v>0.16</c:v>
                </c:pt>
                <c:pt idx="3">
                  <c:v>0.25</c:v>
                </c:pt>
                <c:pt idx="4">
                  <c:v>0.11</c:v>
                </c:pt>
              </c:numCache>
            </c:numRef>
          </c:val>
          <c:extLst>
            <c:ext xmlns:c16="http://schemas.microsoft.com/office/drawing/2014/chart" uri="{C3380CC4-5D6E-409C-BE32-E72D297353CC}">
              <c16:uniqueId val="{00000002-D251-4879-A129-548FB9AE5D13}"/>
            </c:ext>
          </c:extLst>
        </c:ser>
        <c:ser>
          <c:idx val="2"/>
          <c:order val="2"/>
          <c:tx>
            <c:strRef>
              <c:f>Sheet1!$D$1</c:f>
              <c:strCache>
                <c:ptCount val="1"/>
                <c:pt idx="0">
                  <c:v>Survey 1+2</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Sheet1!$D$2:$D$6</c:f>
              <c:numCache>
                <c:formatCode>0%</c:formatCode>
                <c:ptCount val="5"/>
                <c:pt idx="0">
                  <c:v>0.11</c:v>
                </c:pt>
                <c:pt idx="1">
                  <c:v>0.34362313782579401</c:v>
                </c:pt>
                <c:pt idx="2">
                  <c:v>0.174062376964774</c:v>
                </c:pt>
                <c:pt idx="3">
                  <c:v>0.24802304367467901</c:v>
                </c:pt>
                <c:pt idx="4">
                  <c:v>0.119518348453596</c:v>
                </c:pt>
              </c:numCache>
            </c:numRef>
          </c:val>
          <c:extLst>
            <c:ext xmlns:c16="http://schemas.microsoft.com/office/drawing/2014/chart" uri="{C3380CC4-5D6E-409C-BE32-E72D297353CC}">
              <c16:uniqueId val="{00000001-0C9F-46C8-A906-E3F2CD26B667}"/>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dirty="0">
                <a:solidFill>
                  <a:srgbClr val="5C5B5A"/>
                </a:solidFill>
                <a:effectLst/>
              </a:rPr>
              <a:t>In the last year… </a:t>
            </a:r>
          </a:p>
        </c:rich>
      </c:tx>
      <c:layout>
        <c:manualLayout>
          <c:xMode val="edge"/>
          <c:yMode val="edge"/>
          <c:x val="0.3546149084079740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597979452693532"/>
          <c:y val="8.0873239504943489E-2"/>
          <c:w val="0.48402020547306474"/>
          <c:h val="0.83154747165424625"/>
        </c:manualLayout>
      </c:layout>
      <c:barChart>
        <c:barDir val="bar"/>
        <c:grouping val="percentStacked"/>
        <c:varyColors val="0"/>
        <c:ser>
          <c:idx val="0"/>
          <c:order val="0"/>
          <c:tx>
            <c:strRef>
              <c:f>Sheet1!$B$1</c:f>
              <c:strCache>
                <c:ptCount val="1"/>
                <c:pt idx="0">
                  <c:v>Often</c:v>
                </c:pt>
              </c:strCache>
            </c:strRef>
          </c:tx>
          <c:spPr>
            <a:solidFill>
              <a:srgbClr val="FF0000"/>
            </a:solidFill>
            <a:ln>
              <a:noFill/>
            </a:ln>
            <a:effectLst/>
          </c:spPr>
          <c:invertIfNegative val="0"/>
          <c:dLbls>
            <c:dLbl>
              <c:idx val="2"/>
              <c:layout>
                <c:manualLayout>
                  <c:x val="3.88308074453632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98-4264-B7F7-370334D7AD47}"/>
                </c:ext>
              </c:extLst>
            </c:dLbl>
            <c:dLbl>
              <c:idx val="3"/>
              <c:layout>
                <c:manualLayout>
                  <c:x val="7.7661614890727967E-3"/>
                  <c:y val="4.15523544083412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8-4264-B7F7-370334D7AD47}"/>
                </c:ext>
              </c:extLst>
            </c:dLbl>
            <c:dLbl>
              <c:idx val="6"/>
              <c:layout>
                <c:manualLayout>
                  <c:x val="7.76616148907286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8-4264-B7F7-370334D7A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Sheet1!$B$2:$B$8</c:f>
              <c:numCache>
                <c:formatCode>0%</c:formatCode>
                <c:ptCount val="7"/>
                <c:pt idx="0">
                  <c:v>0.100544699302219</c:v>
                </c:pt>
                <c:pt idx="1">
                  <c:v>5.95889130492031E-2</c:v>
                </c:pt>
                <c:pt idx="2">
                  <c:v>5.4697549998276099E-2</c:v>
                </c:pt>
                <c:pt idx="3">
                  <c:v>5.7184103421231397E-2</c:v>
                </c:pt>
                <c:pt idx="4">
                  <c:v>5.5356331549488297E-2</c:v>
                </c:pt>
                <c:pt idx="5">
                  <c:v>7.8307549744338303E-2</c:v>
                </c:pt>
                <c:pt idx="6">
                  <c:v>5.18378711512879E-2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Sometimes</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Sheet1!$C$2:$C$8</c:f>
              <c:numCache>
                <c:formatCode>0%</c:formatCode>
                <c:ptCount val="7"/>
                <c:pt idx="0">
                  <c:v>0.26727646147029799</c:v>
                </c:pt>
                <c:pt idx="1">
                  <c:v>0.18436677935299101</c:v>
                </c:pt>
                <c:pt idx="2">
                  <c:v>0.16923164558286899</c:v>
                </c:pt>
                <c:pt idx="3">
                  <c:v>0.14857156511688399</c:v>
                </c:pt>
                <c:pt idx="4">
                  <c:v>0.14989361270629101</c:v>
                </c:pt>
                <c:pt idx="5">
                  <c:v>0.119284687228865</c:v>
                </c:pt>
                <c:pt idx="6">
                  <c:v>0.104200075719388</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I cut the size of any of the children's meals because there wasn't enough money for food</c:v>
                </c:pt>
                <c:pt idx="3">
                  <c:v>The children in my household were not eating enough because I just couldn't afford enough food</c:v>
                </c:pt>
                <c:pt idx="4">
                  <c:v>Any of my children were hungry but I just couldn't afford more food</c:v>
                </c:pt>
                <c:pt idx="5">
                  <c:v>Any of my children skipped a meal because there wasn't enough money for food</c:v>
                </c:pt>
                <c:pt idx="6">
                  <c:v>Any of my children did not eat for a whole day because there wasn't enough money for food</c:v>
                </c:pt>
              </c:strCache>
            </c:strRef>
          </c:cat>
          <c:val>
            <c:numRef>
              <c:f>Sheet1!$D$2:$D$8</c:f>
              <c:numCache>
                <c:formatCode>0%</c:formatCode>
                <c:ptCount val="7"/>
                <c:pt idx="0">
                  <c:v>0.63217883922748397</c:v>
                </c:pt>
                <c:pt idx="1">
                  <c:v>0.75604430759780705</c:v>
                </c:pt>
                <c:pt idx="2">
                  <c:v>0.77607080441885501</c:v>
                </c:pt>
                <c:pt idx="3">
                  <c:v>0.794244331461885</c:v>
                </c:pt>
                <c:pt idx="4">
                  <c:v>0.79475005574422097</c:v>
                </c:pt>
                <c:pt idx="5">
                  <c:v>0.80240776302679695</c:v>
                </c:pt>
                <c:pt idx="6">
                  <c:v>0.84396205312932404</c:v>
                </c:pt>
              </c:numCache>
            </c:numRef>
          </c:val>
          <c:extLst>
            <c:ext xmlns:c16="http://schemas.microsoft.com/office/drawing/2014/chart" uri="{C3380CC4-5D6E-409C-BE32-E72D297353CC}">
              <c16:uniqueId val="{00000000-1D26-42E5-99A3-C4BC608D1098}"/>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7649314145859936"/>
          <c:y val="0.92221551658938539"/>
          <c:w val="0.52344628674248872"/>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1038603617524"/>
          <c:y val="3.5596315360931219E-2"/>
          <c:w val="0.62519351567433157"/>
          <c:h val="0.74244050296637298"/>
        </c:manualLayout>
      </c:layout>
      <c:doughnutChart>
        <c:varyColors val="1"/>
        <c:ser>
          <c:idx val="0"/>
          <c:order val="0"/>
          <c:tx>
            <c:strRef>
              <c:f>Sheet1!$B$1</c:f>
              <c:strCache>
                <c:ptCount val="1"/>
                <c:pt idx="0">
                  <c:v>Worried about COVID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564-46B4-BAD2-0454F80B2546}"/>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C564-46B4-BAD2-0454F80B2546}"/>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C564-46B4-BAD2-0454F80B254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64-46B4-BAD2-0454F80B25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64-46B4-BAD2-0454F80B25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64-46B4-BAD2-0454F80B25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Extremely worried</c:v>
                </c:pt>
                <c:pt idx="1">
                  <c:v>Very worried</c:v>
                </c:pt>
                <c:pt idx="2">
                  <c:v>Somewhat/Not very/Not at all worried</c:v>
                </c:pt>
              </c:strCache>
            </c:strRef>
          </c:cat>
          <c:val>
            <c:numRef>
              <c:f>Sheet1!$B$2:$B$4</c:f>
              <c:numCache>
                <c:formatCode>0%</c:formatCode>
                <c:ptCount val="3"/>
                <c:pt idx="0">
                  <c:v>0.1</c:v>
                </c:pt>
                <c:pt idx="1">
                  <c:v>0.15</c:v>
                </c:pt>
                <c:pt idx="2">
                  <c:v>0.75</c:v>
                </c:pt>
              </c:numCache>
            </c:numRef>
          </c:val>
          <c:extLst>
            <c:ext xmlns:c16="http://schemas.microsoft.com/office/drawing/2014/chart" uri="{C3380CC4-5D6E-409C-BE32-E72D297353CC}">
              <c16:uniqueId val="{00000006-C564-46B4-BAD2-0454F80B2546}"/>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8.5510791678392929E-4"/>
          <c:w val="0.84176274673708418"/>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0.09</c:v>
                </c:pt>
                <c:pt idx="1">
                  <c:v>0.1</c:v>
                </c:pt>
              </c:numCache>
            </c:numRef>
          </c:val>
          <c:extLst>
            <c:ext xmlns:c16="http://schemas.microsoft.com/office/drawing/2014/chart" uri="{C3380CC4-5D6E-409C-BE32-E72D297353CC}">
              <c16:uniqueId val="{00000000-26AD-47BC-87F8-1CF49034CC3F}"/>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0.16970112576337501</c:v>
                </c:pt>
                <c:pt idx="1">
                  <c:v>0.09</c:v>
                </c:pt>
              </c:numCache>
            </c:numRef>
          </c:val>
          <c:extLst>
            <c:ext xmlns:c16="http://schemas.microsoft.com/office/drawing/2014/chart" uri="{C3380CC4-5D6E-409C-BE32-E72D297353CC}">
              <c16:uniqueId val="{00000001-26AD-47BC-87F8-1CF49034CC3F}"/>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0.36930946340674198</c:v>
                </c:pt>
                <c:pt idx="1">
                  <c:v>0.34</c:v>
                </c:pt>
              </c:numCache>
            </c:numRef>
          </c:val>
          <c:extLst>
            <c:ext xmlns:c16="http://schemas.microsoft.com/office/drawing/2014/chart" uri="{C3380CC4-5D6E-409C-BE32-E72D297353CC}">
              <c16:uniqueId val="{00000002-26AD-47BC-87F8-1CF49034CC3F}"/>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Sheet1!$E$2:$E$3</c:f>
              <c:numCache>
                <c:formatCode>0%</c:formatCode>
                <c:ptCount val="2"/>
                <c:pt idx="0">
                  <c:v>0.28729283200390399</c:v>
                </c:pt>
                <c:pt idx="1">
                  <c:v>0.38</c:v>
                </c:pt>
              </c:numCache>
            </c:numRef>
          </c:val>
          <c:extLst>
            <c:ext xmlns:c16="http://schemas.microsoft.com/office/drawing/2014/chart" uri="{C3380CC4-5D6E-409C-BE32-E72D297353CC}">
              <c16:uniqueId val="{00000003-26AD-47BC-87F8-1CF49034CC3F}"/>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Sheet1!$F$2:$F$3</c:f>
              <c:numCache>
                <c:formatCode>0%</c:formatCode>
                <c:ptCount val="2"/>
                <c:pt idx="0">
                  <c:v>0.08</c:v>
                </c:pt>
                <c:pt idx="1">
                  <c:v>0.09</c:v>
                </c:pt>
              </c:numCache>
            </c:numRef>
          </c:val>
          <c:extLst>
            <c:ext xmlns:c16="http://schemas.microsoft.com/office/drawing/2014/chart" uri="{C3380CC4-5D6E-409C-BE32-E72D297353CC}">
              <c16:uniqueId val="{00000004-26AD-47BC-87F8-1CF49034CC3F}"/>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1.7832132321507443E-2"/>
          <c:y val="0.86686825055829286"/>
          <c:w val="0.98216786767849251"/>
          <c:h val="0.1212461950987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64259439894896"/>
          <c:y val="0"/>
          <c:w val="0.7103295111908442"/>
          <c:h val="0.86574159255745486"/>
        </c:manualLayout>
      </c:layout>
      <c:barChart>
        <c:barDir val="col"/>
        <c:grouping val="percentStacked"/>
        <c:varyColors val="0"/>
        <c:ser>
          <c:idx val="5"/>
          <c:order val="0"/>
          <c:tx>
            <c:strRef>
              <c:f>Sheet1!$G$1</c:f>
              <c:strCache>
                <c:ptCount val="1"/>
                <c:pt idx="0">
                  <c:v>Unsure/ Prefer not to say</c:v>
                </c:pt>
              </c:strCache>
            </c:strRef>
          </c:tx>
          <c:spPr>
            <a:solidFill>
              <a:schemeClr val="tx1">
                <a:lumMod val="65000"/>
                <a:lumOff val="35000"/>
              </a:schemeClr>
            </a:solidFill>
            <a:ln>
              <a:noFill/>
            </a:ln>
            <a:effectLst/>
          </c:spPr>
          <c:invertIfNegative val="0"/>
          <c:cat>
            <c:strRef>
              <c:f>Sheet1!$A$2:$A$3</c:f>
              <c:strCache>
                <c:ptCount val="2"/>
                <c:pt idx="0">
                  <c:v>Flu vaccine </c:v>
                </c:pt>
                <c:pt idx="1">
                  <c:v>A COVID vaccine/booster</c:v>
                </c:pt>
              </c:strCache>
            </c:strRef>
          </c:cat>
          <c:val>
            <c:numRef>
              <c:f>Sheet1!$G$2:$G$3</c:f>
              <c:numCache>
                <c:formatCode>0%</c:formatCode>
                <c:ptCount val="2"/>
                <c:pt idx="0">
                  <c:v>0.02</c:v>
                </c:pt>
                <c:pt idx="1">
                  <c:v>0.02</c:v>
                </c:pt>
              </c:numCache>
            </c:numRef>
          </c:val>
          <c:extLst>
            <c:ext xmlns:c16="http://schemas.microsoft.com/office/drawing/2014/chart" uri="{C3380CC4-5D6E-409C-BE32-E72D297353CC}">
              <c16:uniqueId val="{00000000-9F43-4BEA-B96D-52DEB05AB7B8}"/>
            </c:ext>
          </c:extLst>
        </c:ser>
        <c:ser>
          <c:idx val="4"/>
          <c:order val="1"/>
          <c:tx>
            <c:strRef>
              <c:f>Sheet1!$F$1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Sheet1!$F$2:$F$3</c:f>
              <c:numCache>
                <c:formatCode>0%</c:formatCode>
                <c:ptCount val="2"/>
                <c:pt idx="0">
                  <c:v>0.2</c:v>
                </c:pt>
                <c:pt idx="1">
                  <c:v>0.177933095735822</c:v>
                </c:pt>
              </c:numCache>
            </c:numRef>
          </c:val>
          <c:extLst>
            <c:ext xmlns:c16="http://schemas.microsoft.com/office/drawing/2014/chart" uri="{C3380CC4-5D6E-409C-BE32-E72D297353CC}">
              <c16:uniqueId val="{00000001-9F43-4BEA-B96D-52DEB05AB7B8}"/>
            </c:ext>
          </c:extLst>
        </c:ser>
        <c:ser>
          <c:idx val="3"/>
          <c:order val="2"/>
          <c:tx>
            <c:strRef>
              <c:f>Sheet1!$E$1</c:f>
              <c:strCache>
                <c:ptCount val="1"/>
                <c:pt idx="0">
                  <c:v>Somewhat unlikely </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2-9F43-4BEA-B96D-52DEB05AB7B8}"/>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Sheet1!$E$2:$E$3</c:f>
              <c:numCache>
                <c:formatCode>0%</c:formatCode>
                <c:ptCount val="2"/>
                <c:pt idx="0">
                  <c:v>0.06</c:v>
                </c:pt>
                <c:pt idx="1">
                  <c:v>0.06</c:v>
                </c:pt>
              </c:numCache>
            </c:numRef>
          </c:val>
          <c:extLst>
            <c:ext xmlns:c16="http://schemas.microsoft.com/office/drawing/2014/chart" uri="{C3380CC4-5D6E-409C-BE32-E72D297353CC}">
              <c16:uniqueId val="{00000003-9F43-4BEA-B96D-52DEB05AB7B8}"/>
            </c:ext>
          </c:extLst>
        </c:ser>
        <c:ser>
          <c:idx val="2"/>
          <c:order val="3"/>
          <c:tx>
            <c:strRef>
              <c:f>Sheet1!$D$1</c:f>
              <c:strCache>
                <c:ptCount val="1"/>
                <c:pt idx="0">
                  <c:v>Neither likely nor unlikely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Sheet1!$D$2:$D$3</c:f>
              <c:numCache>
                <c:formatCode>0%</c:formatCode>
                <c:ptCount val="2"/>
                <c:pt idx="0">
                  <c:v>0.06</c:v>
                </c:pt>
                <c:pt idx="1">
                  <c:v>0.08</c:v>
                </c:pt>
              </c:numCache>
            </c:numRef>
          </c:val>
          <c:extLst>
            <c:ext xmlns:c16="http://schemas.microsoft.com/office/drawing/2014/chart" uri="{C3380CC4-5D6E-409C-BE32-E72D297353CC}">
              <c16:uniqueId val="{00000004-9F43-4BEA-B96D-52DEB05AB7B8}"/>
            </c:ext>
          </c:extLst>
        </c:ser>
        <c:ser>
          <c:idx val="1"/>
          <c:order val="4"/>
          <c:tx>
            <c:strRef>
              <c:f>Sheet1!$C$1</c:f>
              <c:strCache>
                <c:ptCount val="1"/>
                <c:pt idx="0">
                  <c:v>Somewhat 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Sheet1!$C$2:$C$3</c:f>
              <c:numCache>
                <c:formatCode>0%</c:formatCode>
                <c:ptCount val="2"/>
                <c:pt idx="0">
                  <c:v>0.14000000000000001</c:v>
                </c:pt>
                <c:pt idx="1">
                  <c:v>0.12</c:v>
                </c:pt>
              </c:numCache>
            </c:numRef>
          </c:val>
          <c:extLst>
            <c:ext xmlns:c16="http://schemas.microsoft.com/office/drawing/2014/chart" uri="{C3380CC4-5D6E-409C-BE32-E72D297353CC}">
              <c16:uniqueId val="{00000005-9F43-4BEA-B96D-52DEB05AB7B8}"/>
            </c:ext>
          </c:extLst>
        </c:ser>
        <c:ser>
          <c:idx val="0"/>
          <c:order val="5"/>
          <c:tx>
            <c:strRef>
              <c:f>Sheet1!$B$1</c:f>
              <c:strCache>
                <c:ptCount val="1"/>
                <c:pt idx="0">
                  <c:v>Very likely</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Sheet1!$B$2:$B$3</c:f>
              <c:numCache>
                <c:formatCode>0%</c:formatCode>
                <c:ptCount val="2"/>
                <c:pt idx="0">
                  <c:v>0.51</c:v>
                </c:pt>
                <c:pt idx="1">
                  <c:v>0.54</c:v>
                </c:pt>
              </c:numCache>
            </c:numRef>
          </c:val>
          <c:extLst>
            <c:ext xmlns:c16="http://schemas.microsoft.com/office/drawing/2014/chart" uri="{C3380CC4-5D6E-409C-BE32-E72D297353CC}">
              <c16:uniqueId val="{00000006-9F43-4BEA-B96D-52DEB05AB7B8}"/>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l"/>
      <c:layout>
        <c:manualLayout>
          <c:xMode val="edge"/>
          <c:yMode val="edge"/>
          <c:x val="2.4554989158102229E-2"/>
          <c:y val="1.0506202590636265E-2"/>
          <c:w val="0.31791305793720692"/>
          <c:h val="0.886959365117034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17635536283413"/>
          <c:y val="1.683797331774808E-2"/>
          <c:w val="0.54182364463716592"/>
          <c:h val="0.86574159255745486"/>
        </c:manualLayout>
      </c:layout>
      <c:barChart>
        <c:barDir val="bar"/>
        <c:grouping val="clustered"/>
        <c:varyColors val="0"/>
        <c:ser>
          <c:idx val="0"/>
          <c:order val="0"/>
          <c:tx>
            <c:strRef>
              <c:f>Sheet1!$B$1</c:f>
              <c:strCache>
                <c:ptCount val="1"/>
                <c:pt idx="0">
                  <c:v>Very likely</c:v>
                </c:pt>
              </c:strCache>
            </c:strRef>
          </c:tx>
          <c:spPr>
            <a:solidFill>
              <a:srgbClr val="009690"/>
            </a:solidFill>
            <a:ln>
              <a:noFill/>
            </a:ln>
            <a:effectLst/>
          </c:spPr>
          <c:invertIfNegative val="0"/>
          <c:dPt>
            <c:idx val="1"/>
            <c:invertIfNegative val="0"/>
            <c:bubble3D val="0"/>
            <c:spPr>
              <a:solidFill>
                <a:srgbClr val="FA0000"/>
              </a:solidFill>
              <a:ln>
                <a:noFill/>
              </a:ln>
              <a:effectLst/>
            </c:spPr>
            <c:extLst>
              <c:ext xmlns:c16="http://schemas.microsoft.com/office/drawing/2014/chart" uri="{C3380CC4-5D6E-409C-BE32-E72D297353CC}">
                <c16:uniqueId val="{00000001-A69B-4217-863D-CF4A623D3AB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Likely to get both*</c:v>
                </c:pt>
                <c:pt idx="1">
                  <c:v>Unlikely to get either*</c:v>
                </c:pt>
              </c:strCache>
            </c:strRef>
          </c:cat>
          <c:val>
            <c:numRef>
              <c:f>Sheet1!$B$2:$B$3</c:f>
              <c:numCache>
                <c:formatCode>0%</c:formatCode>
                <c:ptCount val="2"/>
                <c:pt idx="0">
                  <c:v>0.56999999999999995</c:v>
                </c:pt>
                <c:pt idx="1">
                  <c:v>0.17</c:v>
                </c:pt>
              </c:numCache>
            </c:numRef>
          </c:val>
          <c:extLst>
            <c:ext xmlns:c16="http://schemas.microsoft.com/office/drawing/2014/chart" uri="{C3380CC4-5D6E-409C-BE32-E72D297353CC}">
              <c16:uniqueId val="{00000002-A69B-4217-863D-CF4A623D3AB3}"/>
            </c:ext>
          </c:extLst>
        </c:ser>
        <c:dLbls>
          <c:showLegendKey val="0"/>
          <c:showVal val="0"/>
          <c:showCatName val="0"/>
          <c:showSerName val="0"/>
          <c:showPercent val="0"/>
          <c:showBubbleSize val="0"/>
        </c:dLbls>
        <c:gapWidth val="75"/>
        <c:axId val="1948619855"/>
        <c:axId val="1948612367"/>
      </c:barChart>
      <c:catAx>
        <c:axId val="19486198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t"/>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49087850376862E-2"/>
          <c:y val="0"/>
          <c:w val="0.96053676215579364"/>
          <c:h val="0.84552880908893502"/>
        </c:manualLayout>
      </c:layout>
      <c:barChart>
        <c:barDir val="col"/>
        <c:grouping val="clustered"/>
        <c:varyColors val="0"/>
        <c:ser>
          <c:idx val="0"/>
          <c:order val="0"/>
          <c:tx>
            <c:strRef>
              <c:f>Sheet1!$B$1</c:f>
              <c:strCache>
                <c:ptCount val="1"/>
                <c:pt idx="0">
                  <c:v>September (S3)</c:v>
                </c:pt>
              </c:strCache>
            </c:strRef>
          </c:tx>
          <c:spPr>
            <a:solidFill>
              <a:srgbClr val="00D2C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trust the motivations behind the vaccines</c:v>
                </c:pt>
                <c:pt idx="1">
                  <c:v>I don’t want the vaccine side effects</c:v>
                </c:pt>
                <c:pt idx="2">
                  <c:v>I don’t believe the vaccines work</c:v>
                </c:pt>
                <c:pt idx="3">
                  <c:v>I don’t think covid will make me very ill if I caught it</c:v>
                </c:pt>
                <c:pt idx="4">
                  <c:v>I don’t know enough about the vaccines</c:v>
                </c:pt>
              </c:strCache>
            </c:strRef>
          </c:cat>
          <c:val>
            <c:numRef>
              <c:f>Sheet1!$B$2:$B$6</c:f>
              <c:numCache>
                <c:formatCode>0%</c:formatCode>
                <c:ptCount val="5"/>
                <c:pt idx="0">
                  <c:v>0.34</c:v>
                </c:pt>
                <c:pt idx="1">
                  <c:v>0.4</c:v>
                </c:pt>
                <c:pt idx="2">
                  <c:v>0.26</c:v>
                </c:pt>
                <c:pt idx="3">
                  <c:v>0.23</c:v>
                </c:pt>
                <c:pt idx="4">
                  <c:v>0.19</c:v>
                </c:pt>
              </c:numCache>
            </c:numRef>
          </c:val>
          <c:extLst>
            <c:ext xmlns:c16="http://schemas.microsoft.com/office/drawing/2014/chart" uri="{C3380CC4-5D6E-409C-BE32-E72D297353CC}">
              <c16:uniqueId val="{00000000-2C11-4C85-B5D7-EB91B535BF6F}"/>
            </c:ext>
          </c:extLst>
        </c:ser>
        <c:ser>
          <c:idx val="1"/>
          <c:order val="1"/>
          <c:tx>
            <c:strRef>
              <c:f>Sheet1!$C$1</c:f>
              <c:strCache>
                <c:ptCount val="1"/>
                <c:pt idx="0">
                  <c:v>October (S4)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trust the motivations behind the vaccines</c:v>
                </c:pt>
                <c:pt idx="1">
                  <c:v>I don’t want the vaccine side effects</c:v>
                </c:pt>
                <c:pt idx="2">
                  <c:v>I don’t believe the vaccines work</c:v>
                </c:pt>
                <c:pt idx="3">
                  <c:v>I don’t think covid will make me very ill if I caught it</c:v>
                </c:pt>
                <c:pt idx="4">
                  <c:v>I don’t know enough about the vaccines</c:v>
                </c:pt>
              </c:strCache>
            </c:strRef>
          </c:cat>
          <c:val>
            <c:numRef>
              <c:f>Sheet1!$C$2:$C$6</c:f>
              <c:numCache>
                <c:formatCode>0%</c:formatCode>
                <c:ptCount val="5"/>
                <c:pt idx="0">
                  <c:v>0.31713582333811702</c:v>
                </c:pt>
                <c:pt idx="1">
                  <c:v>0.31510447545068898</c:v>
                </c:pt>
                <c:pt idx="2">
                  <c:v>0.24565649823000801</c:v>
                </c:pt>
                <c:pt idx="3">
                  <c:v>0.236397310790224</c:v>
                </c:pt>
                <c:pt idx="4">
                  <c:v>0.14065081652375799</c:v>
                </c:pt>
              </c:numCache>
            </c:numRef>
          </c:val>
          <c:extLst>
            <c:ext xmlns:c16="http://schemas.microsoft.com/office/drawing/2014/chart" uri="{C3380CC4-5D6E-409C-BE32-E72D297353CC}">
              <c16:uniqueId val="{00000000-D17D-40A7-9A7B-64DD97517FCC}"/>
            </c:ext>
          </c:extLst>
        </c:ser>
        <c:dLbls>
          <c:dLblPos val="outEnd"/>
          <c:showLegendKey val="0"/>
          <c:showVal val="1"/>
          <c:showCatName val="0"/>
          <c:showSerName val="0"/>
          <c:showPercent val="0"/>
          <c:showBubbleSize val="0"/>
        </c:dLbls>
        <c:gapWidth val="100"/>
        <c:axId val="595898936"/>
        <c:axId val="595902872"/>
      </c:barChart>
      <c:catAx>
        <c:axId val="5958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95902872"/>
        <c:crosses val="autoZero"/>
        <c:auto val="1"/>
        <c:lblAlgn val="ctr"/>
        <c:lblOffset val="100"/>
        <c:noMultiLvlLbl val="0"/>
      </c:catAx>
      <c:valAx>
        <c:axId val="595902872"/>
        <c:scaling>
          <c:orientation val="minMax"/>
        </c:scaling>
        <c:delete val="1"/>
        <c:axPos val="l"/>
        <c:numFmt formatCode="0%" sourceLinked="1"/>
        <c:majorTickMark val="none"/>
        <c:minorTickMark val="none"/>
        <c:tickLblPos val="nextTo"/>
        <c:crossAx val="595898936"/>
        <c:crosses val="autoZero"/>
        <c:crossBetween val="between"/>
      </c:valAx>
      <c:spPr>
        <a:noFill/>
        <a:ln>
          <a:noFill/>
        </a:ln>
        <a:effectLst/>
      </c:spPr>
    </c:plotArea>
    <c:legend>
      <c:legendPos val="r"/>
      <c:layout>
        <c:manualLayout>
          <c:xMode val="edge"/>
          <c:yMode val="edge"/>
          <c:x val="0.632285707732958"/>
          <c:y val="2.6052746476910665E-2"/>
          <c:w val="0.36771429226704205"/>
          <c:h val="0.1441679749551775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9552678398892"/>
          <c:y val="0.14292382943764884"/>
          <c:w val="0.57441744241059234"/>
          <c:h val="0.47927905928904035"/>
        </c:manualLayout>
      </c:layout>
      <c:doughnutChart>
        <c:varyColors val="1"/>
        <c:ser>
          <c:idx val="0"/>
          <c:order val="0"/>
          <c:tx>
            <c:strRef>
              <c:f>Sheet1!$B$1</c:f>
              <c:strCache>
                <c:ptCount val="1"/>
                <c:pt idx="0">
                  <c:v>Worried about COVID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791D-4588-9ACB-469B9C0FBED2}"/>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791D-4588-9ACB-469B9C0FBED2}"/>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791D-4588-9ACB-469B9C0FBED2}"/>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8-791D-4588-9ACB-469B9C0FBED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1D-4588-9ACB-469B9C0FBED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1D-4588-9ACB-469B9C0FBED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1D-4588-9ACB-469B9C0FBED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1D-4588-9ACB-469B9C0FBE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Yes – definitely (ie tested positive)</c:v>
                </c:pt>
                <c:pt idx="1">
                  <c:v>Yes – probably (had symptoms, but not confirmed by positive test)</c:v>
                </c:pt>
                <c:pt idx="2">
                  <c:v>No</c:v>
                </c:pt>
                <c:pt idx="3">
                  <c:v>Not sure/prefer not to say</c:v>
                </c:pt>
              </c:strCache>
            </c:strRef>
          </c:cat>
          <c:val>
            <c:numRef>
              <c:f>Sheet1!$B$2:$B$5</c:f>
              <c:numCache>
                <c:formatCode>0%</c:formatCode>
                <c:ptCount val="4"/>
                <c:pt idx="0">
                  <c:v>0.53</c:v>
                </c:pt>
                <c:pt idx="1">
                  <c:v>0.09</c:v>
                </c:pt>
                <c:pt idx="2">
                  <c:v>0.33</c:v>
                </c:pt>
                <c:pt idx="3">
                  <c:v>0.05</c:v>
                </c:pt>
              </c:numCache>
            </c:numRef>
          </c:val>
          <c:extLst>
            <c:ext xmlns:c16="http://schemas.microsoft.com/office/drawing/2014/chart" uri="{C3380CC4-5D6E-409C-BE32-E72D297353CC}">
              <c16:uniqueId val="{00000006-791D-4588-9ACB-469B9C0FBED2}"/>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3.5834771541470377E-2"/>
          <c:y val="0.65780958315708571"/>
          <c:w val="0.90124994169426464"/>
          <c:h val="0.325243955650977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81599039341364E-2"/>
          <c:y val="0.11976051480868533"/>
          <c:w val="0.94905448727837816"/>
          <c:h val="0.84552880908893502"/>
        </c:manualLayout>
      </c:layout>
      <c:barChart>
        <c:barDir val="col"/>
        <c:grouping val="clustered"/>
        <c:varyColors val="0"/>
        <c:ser>
          <c:idx val="0"/>
          <c:order val="0"/>
          <c:tx>
            <c:strRef>
              <c:f>Sheet1!$B$1</c:f>
              <c:strCache>
                <c:ptCount val="1"/>
                <c:pt idx="0">
                  <c:v>Column3</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Any persistent impacts</c:v>
                </c:pt>
                <c:pt idx="1">
                  <c:v>Physical symptoms</c:v>
                </c:pt>
                <c:pt idx="2">
                  <c:v>Mental health / wellbeing impacts</c:v>
                </c:pt>
                <c:pt idx="3">
                  <c:v>Financial impacts</c:v>
                </c:pt>
                <c:pt idx="4">
                  <c:v>Social impacts</c:v>
                </c:pt>
              </c:strCache>
            </c:strRef>
          </c:cat>
          <c:val>
            <c:numRef>
              <c:f>Sheet1!$B$2:$B$6</c:f>
              <c:numCache>
                <c:formatCode>0%</c:formatCode>
                <c:ptCount val="5"/>
                <c:pt idx="0">
                  <c:v>0.42</c:v>
                </c:pt>
                <c:pt idx="1">
                  <c:v>0.27</c:v>
                </c:pt>
                <c:pt idx="2">
                  <c:v>0.15</c:v>
                </c:pt>
                <c:pt idx="3">
                  <c:v>0.1</c:v>
                </c:pt>
                <c:pt idx="4">
                  <c:v>0.1</c:v>
                </c:pt>
              </c:numCache>
            </c:numRef>
          </c:val>
          <c:extLst>
            <c:ext xmlns:c16="http://schemas.microsoft.com/office/drawing/2014/chart" uri="{C3380CC4-5D6E-409C-BE32-E72D297353CC}">
              <c16:uniqueId val="{00000000-A7E6-4859-80B1-39D7B6F63D8B}"/>
            </c:ext>
          </c:extLst>
        </c:ser>
        <c:dLbls>
          <c:dLblPos val="outEnd"/>
          <c:showLegendKey val="0"/>
          <c:showVal val="1"/>
          <c:showCatName val="0"/>
          <c:showSerName val="0"/>
          <c:showPercent val="0"/>
          <c:showBubbleSize val="0"/>
        </c:dLbls>
        <c:gapWidth val="66"/>
        <c:axId val="595898936"/>
        <c:axId val="595902872"/>
      </c:barChart>
      <c:catAx>
        <c:axId val="5958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95902872"/>
        <c:crosses val="autoZero"/>
        <c:auto val="1"/>
        <c:lblAlgn val="ctr"/>
        <c:lblOffset val="100"/>
        <c:noMultiLvlLbl val="0"/>
      </c:catAx>
      <c:valAx>
        <c:axId val="595902872"/>
        <c:scaling>
          <c:orientation val="minMax"/>
        </c:scaling>
        <c:delete val="1"/>
        <c:axPos val="l"/>
        <c:numFmt formatCode="0%" sourceLinked="1"/>
        <c:majorTickMark val="none"/>
        <c:minorTickMark val="none"/>
        <c:tickLblPos val="nextTo"/>
        <c:crossAx val="59589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C5B5A"/>
          </a:solidFill>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r>
              <a:rPr lang="en-GB" sz="1400" b="1" i="0" u="none" strike="noStrike" baseline="0">
                <a:effectLst/>
              </a:rPr>
              <a:t>Overall, how worried are you about Covid-19?</a:t>
            </a:r>
            <a:endParaRPr lang="en-GB" sz="1400">
              <a:solidFill>
                <a:srgbClr val="5C5B5A"/>
              </a:solidFill>
              <a:effectLst/>
            </a:endParaRPr>
          </a:p>
        </c:rich>
      </c:tx>
      <c:layout>
        <c:manualLayout>
          <c:xMode val="edge"/>
          <c:yMode val="edge"/>
          <c:x val="0.23759039417593458"/>
          <c:y val="2.20759191518383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33982750704210818"/>
          <c:y val="8.8643385620104556E-2"/>
          <c:w val="0.5383519517690798"/>
          <c:h val="0.88756126817809178"/>
        </c:manualLayout>
      </c:layout>
      <c:barChart>
        <c:barDir val="bar"/>
        <c:grouping val="clustered"/>
        <c:varyColors val="0"/>
        <c:ser>
          <c:idx val="0"/>
          <c:order val="0"/>
          <c:tx>
            <c:strRef>
              <c:f>Sheet1!$B$1</c:f>
              <c:strCache>
                <c:ptCount val="1"/>
                <c:pt idx="0">
                  <c:v>Jan-21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Sheet1!$B$2:$B$7</c:f>
            </c:numRef>
          </c:val>
          <c:extLst>
            <c:ext xmlns:c16="http://schemas.microsoft.com/office/drawing/2014/chart" uri="{C3380CC4-5D6E-409C-BE32-E72D297353CC}">
              <c16:uniqueId val="{00000000-0CAE-40B5-B04E-13FA8F3E0105}"/>
            </c:ext>
          </c:extLst>
        </c:ser>
        <c:ser>
          <c:idx val="1"/>
          <c:order val="1"/>
          <c:tx>
            <c:strRef>
              <c:f>Sheet1!$C$1</c:f>
              <c:strCache>
                <c:ptCount val="1"/>
                <c:pt idx="0">
                  <c:v>Survey 4 (Feb)</c:v>
                </c:pt>
              </c:strCache>
            </c:strRef>
          </c:tx>
          <c:spPr>
            <a:solidFill>
              <a:schemeClr val="accent2"/>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Sheet1!$C$2:$C$7</c:f>
            </c:numRef>
          </c:val>
          <c:extLst>
            <c:ext xmlns:c16="http://schemas.microsoft.com/office/drawing/2014/chart" uri="{C3380CC4-5D6E-409C-BE32-E72D297353CC}">
              <c16:uniqueId val="{00000001-0CAE-40B5-B04E-13FA8F3E0105}"/>
            </c:ext>
          </c:extLst>
        </c:ser>
        <c:ser>
          <c:idx val="2"/>
          <c:order val="2"/>
          <c:tx>
            <c:strRef>
              <c:f>Sheet1!$D$1</c:f>
              <c:strCache>
                <c:ptCount val="1"/>
                <c:pt idx="0">
                  <c:v>Survey 5 (Mar)</c:v>
                </c:pt>
              </c:strCache>
            </c:strRef>
          </c:tx>
          <c:spPr>
            <a:solidFill>
              <a:schemeClr val="accent3"/>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Sheet1!$D$2:$D$7</c:f>
            </c:numRef>
          </c:val>
          <c:extLst>
            <c:ext xmlns:c16="http://schemas.microsoft.com/office/drawing/2014/chart" uri="{C3380CC4-5D6E-409C-BE32-E72D297353CC}">
              <c16:uniqueId val="{00000002-0CAE-40B5-B04E-13FA8F3E0105}"/>
            </c:ext>
          </c:extLst>
        </c:ser>
        <c:ser>
          <c:idx val="3"/>
          <c:order val="3"/>
          <c:tx>
            <c:strRef>
              <c:f>Sheet1!$E$1</c:f>
              <c:strCache>
                <c:ptCount val="1"/>
                <c:pt idx="0">
                  <c:v>Survey 6 (Apr/May)</c:v>
                </c:pt>
              </c:strCache>
            </c:strRef>
          </c:tx>
          <c:spPr>
            <a:solidFill>
              <a:schemeClr val="accent4"/>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Sheet1!$E$2:$E$7</c:f>
            </c:numRef>
          </c:val>
          <c:extLst>
            <c:ext xmlns:c16="http://schemas.microsoft.com/office/drawing/2014/chart" uri="{C3380CC4-5D6E-409C-BE32-E72D297353CC}">
              <c16:uniqueId val="{00000003-0CAE-40B5-B04E-13FA8F3E0105}"/>
            </c:ext>
          </c:extLst>
        </c:ser>
        <c:ser>
          <c:idx val="4"/>
          <c:order val="4"/>
          <c:tx>
            <c:strRef>
              <c:f>Sheet1!$F$1</c:f>
              <c:strCache>
                <c:ptCount val="1"/>
                <c:pt idx="0">
                  <c:v>Survey 7 (Jun)</c:v>
                </c:pt>
              </c:strCache>
            </c:strRef>
          </c:tx>
          <c:spPr>
            <a:solidFill>
              <a:schemeClr val="accent5"/>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Sheet1!$F$2:$F$7</c:f>
            </c:numRef>
          </c:val>
          <c:extLst>
            <c:ext xmlns:c16="http://schemas.microsoft.com/office/drawing/2014/chart" uri="{C3380CC4-5D6E-409C-BE32-E72D297353CC}">
              <c16:uniqueId val="{00000004-0CAE-40B5-B04E-13FA8F3E0105}"/>
            </c:ext>
          </c:extLst>
        </c:ser>
        <c:ser>
          <c:idx val="5"/>
          <c:order val="5"/>
          <c:tx>
            <c:strRef>
              <c:f>Sheet1!$G$1</c:f>
              <c:strCache>
                <c:ptCount val="1"/>
                <c:pt idx="0">
                  <c:v>Survey 8 (Jul)</c:v>
                </c:pt>
              </c:strCache>
            </c:strRef>
          </c:tx>
          <c:spPr>
            <a:solidFill>
              <a:schemeClr val="accent6"/>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Sheet1!$G$2:$G$7</c:f>
            </c:numRef>
          </c:val>
          <c:extLst>
            <c:ext xmlns:c16="http://schemas.microsoft.com/office/drawing/2014/chart" uri="{C3380CC4-5D6E-409C-BE32-E72D297353CC}">
              <c16:uniqueId val="{00000005-0CAE-40B5-B04E-13FA8F3E0105}"/>
            </c:ext>
          </c:extLst>
        </c:ser>
        <c:ser>
          <c:idx val="6"/>
          <c:order val="6"/>
          <c:tx>
            <c:strRef>
              <c:f>Sheet1!$H$1</c:f>
              <c:strCache>
                <c:ptCount val="1"/>
                <c:pt idx="0">
                  <c:v>Survey 9 (Sep)</c:v>
                </c:pt>
              </c:strCache>
            </c:strRef>
          </c:tx>
          <c:spPr>
            <a:solidFill>
              <a:schemeClr val="accent1">
                <a:lumMod val="60000"/>
              </a:schemeClr>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Sheet1!$H$2:$H$7</c:f>
            </c:numRef>
          </c:val>
          <c:extLst>
            <c:ext xmlns:c16="http://schemas.microsoft.com/office/drawing/2014/chart" uri="{C3380CC4-5D6E-409C-BE32-E72D297353CC}">
              <c16:uniqueId val="{00000006-0CAE-40B5-B04E-13FA8F3E0105}"/>
            </c:ext>
          </c:extLst>
        </c:ser>
        <c:ser>
          <c:idx val="7"/>
          <c:order val="7"/>
          <c:tx>
            <c:strRef>
              <c:f>Sheet1!$I$1</c:f>
              <c:strCache>
                <c:ptCount val="1"/>
                <c:pt idx="0">
                  <c:v>Survey 10 (Dec)</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Sheet1!$I$2:$I$7</c:f>
            </c:numRef>
          </c:val>
          <c:extLst>
            <c:ext xmlns:c16="http://schemas.microsoft.com/office/drawing/2014/chart" uri="{C3380CC4-5D6E-409C-BE32-E72D297353CC}">
              <c16:uniqueId val="{00000007-0CAE-40B5-B04E-13FA8F3E0105}"/>
            </c:ext>
          </c:extLst>
        </c:ser>
        <c:ser>
          <c:idx val="8"/>
          <c:order val="8"/>
          <c:tx>
            <c:strRef>
              <c:f>Sheet1!$J$1</c:f>
              <c:strCache>
                <c:ptCount val="1"/>
                <c:pt idx="0">
                  <c:v>February (survey 1)</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Sheet1!$J$2:$J$7</c:f>
              <c:numCache>
                <c:formatCode>0%</c:formatCode>
                <c:ptCount val="6"/>
                <c:pt idx="0">
                  <c:v>0.11</c:v>
                </c:pt>
                <c:pt idx="1">
                  <c:v>0.18</c:v>
                </c:pt>
                <c:pt idx="2">
                  <c:v>0.39</c:v>
                </c:pt>
                <c:pt idx="3">
                  <c:v>0.19</c:v>
                </c:pt>
                <c:pt idx="4">
                  <c:v>0.12</c:v>
                </c:pt>
                <c:pt idx="5">
                  <c:v>0.01</c:v>
                </c:pt>
              </c:numCache>
            </c:numRef>
          </c:val>
          <c:extLst>
            <c:ext xmlns:c16="http://schemas.microsoft.com/office/drawing/2014/chart" uri="{C3380CC4-5D6E-409C-BE32-E72D297353CC}">
              <c16:uniqueId val="{00000008-0CAE-40B5-B04E-13FA8F3E0105}"/>
            </c:ext>
          </c:extLst>
        </c:ser>
        <c:ser>
          <c:idx val="9"/>
          <c:order val="9"/>
          <c:tx>
            <c:strRef>
              <c:f>Sheet1!$K$1</c:f>
              <c:strCache>
                <c:ptCount val="1"/>
                <c:pt idx="0">
                  <c:v>April (survey 2)</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Sheet1!$K$2:$K$7</c:f>
              <c:numCache>
                <c:formatCode>0%</c:formatCode>
                <c:ptCount val="6"/>
                <c:pt idx="0">
                  <c:v>0.14000000000000001</c:v>
                </c:pt>
                <c:pt idx="1">
                  <c:v>0.17</c:v>
                </c:pt>
                <c:pt idx="2">
                  <c:v>0.37</c:v>
                </c:pt>
                <c:pt idx="3">
                  <c:v>0.2</c:v>
                </c:pt>
                <c:pt idx="4">
                  <c:v>0.13</c:v>
                </c:pt>
                <c:pt idx="5">
                  <c:v>0.01</c:v>
                </c:pt>
              </c:numCache>
            </c:numRef>
          </c:val>
          <c:extLst>
            <c:ext xmlns:c16="http://schemas.microsoft.com/office/drawing/2014/chart" uri="{C3380CC4-5D6E-409C-BE32-E72D297353CC}">
              <c16:uniqueId val="{00000009-0CAE-40B5-B04E-13FA8F3E0105}"/>
            </c:ext>
          </c:extLst>
        </c:ser>
        <c:ser>
          <c:idx val="10"/>
          <c:order val="10"/>
          <c:tx>
            <c:strRef>
              <c:f>Sheet1!$L$1</c:f>
              <c:strCache>
                <c:ptCount val="1"/>
                <c:pt idx="0">
                  <c:v>September (survey 3)</c:v>
                </c:pt>
              </c:strCache>
            </c:strRef>
          </c:tx>
          <c:spPr>
            <a:solidFill>
              <a:srgbClr val="255E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Sheet1!$L$2:$L$7</c:f>
              <c:numCache>
                <c:formatCode>0%</c:formatCode>
                <c:ptCount val="6"/>
                <c:pt idx="0">
                  <c:v>0.09</c:v>
                </c:pt>
                <c:pt idx="1">
                  <c:v>0.13</c:v>
                </c:pt>
                <c:pt idx="2">
                  <c:v>0.34</c:v>
                </c:pt>
                <c:pt idx="3">
                  <c:v>0.26</c:v>
                </c:pt>
                <c:pt idx="4">
                  <c:v>0.17</c:v>
                </c:pt>
                <c:pt idx="5">
                  <c:v>0.01</c:v>
                </c:pt>
              </c:numCache>
            </c:numRef>
          </c:val>
          <c:extLst>
            <c:ext xmlns:c16="http://schemas.microsoft.com/office/drawing/2014/chart" uri="{C3380CC4-5D6E-409C-BE32-E72D297353CC}">
              <c16:uniqueId val="{0000000A-0CAE-40B5-B04E-13FA8F3E0105}"/>
            </c:ext>
          </c:extLst>
        </c:ser>
        <c:ser>
          <c:idx val="11"/>
          <c:order val="11"/>
          <c:tx>
            <c:strRef>
              <c:f>Sheet1!$M$1</c:f>
              <c:strCache>
                <c:ptCount val="1"/>
                <c:pt idx="0">
                  <c:v>October (survey 4)</c:v>
                </c:pt>
              </c:strCache>
            </c:strRef>
          </c:tx>
          <c:spPr>
            <a:solidFill>
              <a:srgbClr val="00D2C8"/>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Sheet1!$M$2:$M$7</c:f>
              <c:numCache>
                <c:formatCode>0%</c:formatCode>
                <c:ptCount val="6"/>
                <c:pt idx="0">
                  <c:v>0.1</c:v>
                </c:pt>
                <c:pt idx="1">
                  <c:v>0.15</c:v>
                </c:pt>
                <c:pt idx="2">
                  <c:v>0.34</c:v>
                </c:pt>
                <c:pt idx="3">
                  <c:v>0.25</c:v>
                </c:pt>
                <c:pt idx="4">
                  <c:v>0.16</c:v>
                </c:pt>
                <c:pt idx="5">
                  <c:v>0</c:v>
                </c:pt>
              </c:numCache>
            </c:numRef>
          </c:val>
          <c:extLst>
            <c:ext xmlns:c16="http://schemas.microsoft.com/office/drawing/2014/chart" uri="{C3380CC4-5D6E-409C-BE32-E72D297353CC}">
              <c16:uniqueId val="{00000000-9DC7-4D35-AE11-3C7D3A96CA23}"/>
            </c:ext>
          </c:extLst>
        </c:ser>
        <c:dLbls>
          <c:dLblPos val="outEnd"/>
          <c:showLegendKey val="0"/>
          <c:showVal val="1"/>
          <c:showCatName val="0"/>
          <c:showSerName val="0"/>
          <c:showPercent val="0"/>
          <c:showBubbleSize val="0"/>
        </c:dLbls>
        <c:gapWidth val="182"/>
        <c:axId val="1933407823"/>
        <c:axId val="1933411983"/>
      </c:barChart>
      <c:catAx>
        <c:axId val="1933407823"/>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scaling>
        <c:delete val="1"/>
        <c:axPos val="t"/>
        <c:numFmt formatCode="0%" sourceLinked="1"/>
        <c:majorTickMark val="none"/>
        <c:minorTickMark val="none"/>
        <c:tickLblPos val="nextTo"/>
        <c:crossAx val="1933407823"/>
        <c:crosses val="autoZero"/>
        <c:crossBetween val="between"/>
      </c:valAx>
      <c:spPr>
        <a:noFill/>
        <a:ln>
          <a:noFill/>
        </a:ln>
        <a:effectLst/>
      </c:spPr>
    </c:plotArea>
    <c:legend>
      <c:legendPos val="b"/>
      <c:layout>
        <c:manualLayout>
          <c:xMode val="edge"/>
          <c:yMode val="edge"/>
          <c:x val="0.70961855491204096"/>
          <c:y val="0.66461441950661682"/>
          <c:w val="0.29038144508795904"/>
          <c:h val="0.1781687660597543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Calibri" panose="020F0502020204030204" pitchFamily="34" charset="0"/>
              </a:defRPr>
            </a:pPr>
            <a:r>
              <a:rPr lang="en-GB" sz="1400" b="1"/>
              <a:t>% Extremely/very worried about Covid-19 – overall</a:t>
            </a:r>
            <a:endParaRPr lang="en-US" sz="1400" b="1"/>
          </a:p>
        </c:rich>
      </c:tx>
      <c:layout>
        <c:manualLayout>
          <c:xMode val="edge"/>
          <c:yMode val="edge"/>
          <c:x val="0.1580727991366694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8.8152129103506463E-2"/>
          <c:y val="0.10342191466454533"/>
          <c:w val="0.90638506306571198"/>
          <c:h val="0.58281795672210901"/>
        </c:manualLayout>
      </c:layout>
      <c:lineChart>
        <c:grouping val="standard"/>
        <c:varyColors val="0"/>
        <c:ser>
          <c:idx val="0"/>
          <c:order val="0"/>
          <c:tx>
            <c:strRef>
              <c:f>Sheet1!$A$2</c:f>
              <c:strCache>
                <c:ptCount val="1"/>
                <c:pt idx="0">
                  <c:v>Total</c:v>
                </c:pt>
              </c:strCache>
            </c:strRef>
          </c:tx>
          <c:spPr>
            <a:ln w="28575" cap="rnd">
              <a:solidFill>
                <a:srgbClr val="009690"/>
              </a:solidFill>
              <a:prstDash val="dash"/>
              <a:round/>
            </a:ln>
            <a:effectLst/>
          </c:spPr>
          <c:marker>
            <c:symbol val="none"/>
          </c:marker>
          <c:dPt>
            <c:idx val="1"/>
            <c:marker>
              <c:symbol val="none"/>
            </c:marker>
            <c:bubble3D val="0"/>
            <c:extLst>
              <c:ext xmlns:c16="http://schemas.microsoft.com/office/drawing/2014/chart" uri="{C3380CC4-5D6E-409C-BE32-E72D297353CC}">
                <c16:uniqueId val="{00000000-D965-448E-8063-A7BBFA840DF5}"/>
              </c:ext>
            </c:extLst>
          </c:dPt>
          <c:dPt>
            <c:idx val="2"/>
            <c:marker>
              <c:symbol val="none"/>
            </c:marker>
            <c:bubble3D val="0"/>
            <c:extLst>
              <c:ext xmlns:c16="http://schemas.microsoft.com/office/drawing/2014/chart" uri="{C3380CC4-5D6E-409C-BE32-E72D297353CC}">
                <c16:uniqueId val="{00000001-D965-448E-8063-A7BBFA840DF5}"/>
              </c:ext>
            </c:extLst>
          </c:dPt>
          <c:dPt>
            <c:idx val="3"/>
            <c:marker>
              <c:symbol val="none"/>
            </c:marker>
            <c:bubble3D val="0"/>
            <c:extLst>
              <c:ext xmlns:c16="http://schemas.microsoft.com/office/drawing/2014/chart" uri="{C3380CC4-5D6E-409C-BE32-E72D297353CC}">
                <c16:uniqueId val="{00000002-D965-448E-8063-A7BBFA840DF5}"/>
              </c:ext>
            </c:extLst>
          </c:dPt>
          <c:dPt>
            <c:idx val="10"/>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4-D965-448E-8063-A7BBFA840DF5}"/>
              </c:ext>
            </c:extLst>
          </c:dPt>
          <c:dPt>
            <c:idx val="11"/>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6-D965-448E-8063-A7BBFA840DF5}"/>
              </c:ext>
            </c:extLst>
          </c:dPt>
          <c:dPt>
            <c:idx val="12"/>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7-9E9F-4642-8FC9-8835D946D55E}"/>
              </c:ext>
            </c:extLst>
          </c:dPt>
          <c:dLbls>
            <c:dLbl>
              <c:idx val="1"/>
              <c:delete val="1"/>
              <c:extLst>
                <c:ext xmlns:c15="http://schemas.microsoft.com/office/drawing/2012/chart" uri="{CE6537A1-D6FC-4f65-9D91-7224C49458BB}"/>
                <c:ext xmlns:c16="http://schemas.microsoft.com/office/drawing/2014/chart" uri="{C3380CC4-5D6E-409C-BE32-E72D297353CC}">
                  <c16:uniqueId val="{00000000-D965-448E-8063-A7BBFA840DF5}"/>
                </c:ext>
              </c:extLst>
            </c:dLbl>
            <c:dLbl>
              <c:idx val="2"/>
              <c:delete val="1"/>
              <c:extLst>
                <c:ext xmlns:c15="http://schemas.microsoft.com/office/drawing/2012/chart" uri="{CE6537A1-D6FC-4f65-9D91-7224C49458BB}"/>
                <c:ext xmlns:c16="http://schemas.microsoft.com/office/drawing/2014/chart" uri="{C3380CC4-5D6E-409C-BE32-E72D297353CC}">
                  <c16:uniqueId val="{00000001-D965-448E-8063-A7BBFA840DF5}"/>
                </c:ext>
              </c:extLst>
            </c:dLbl>
            <c:dLbl>
              <c:idx val="3"/>
              <c:delete val="1"/>
              <c:extLst>
                <c:ext xmlns:c15="http://schemas.microsoft.com/office/drawing/2012/chart" uri="{CE6537A1-D6FC-4f65-9D91-7224C49458BB}"/>
                <c:ext xmlns:c16="http://schemas.microsoft.com/office/drawing/2014/chart" uri="{C3380CC4-5D6E-409C-BE32-E72D297353CC}">
                  <c16:uniqueId val="{00000002-D965-448E-8063-A7BBFA840DF5}"/>
                </c:ext>
              </c:extLst>
            </c:dLbl>
            <c:dLbl>
              <c:idx val="4"/>
              <c:delete val="1"/>
              <c:extLst>
                <c:ext xmlns:c15="http://schemas.microsoft.com/office/drawing/2012/chart" uri="{CE6537A1-D6FC-4f65-9D91-7224C49458BB}"/>
                <c:ext xmlns:c16="http://schemas.microsoft.com/office/drawing/2014/chart" uri="{C3380CC4-5D6E-409C-BE32-E72D297353CC}">
                  <c16:uniqueId val="{00000008-D965-448E-8063-A7BBFA840DF5}"/>
                </c:ext>
              </c:extLst>
            </c:dLbl>
            <c:dLbl>
              <c:idx val="5"/>
              <c:delete val="1"/>
              <c:extLst>
                <c:ext xmlns:c15="http://schemas.microsoft.com/office/drawing/2012/chart" uri="{CE6537A1-D6FC-4f65-9D91-7224C49458BB}"/>
                <c:ext xmlns:c16="http://schemas.microsoft.com/office/drawing/2014/chart" uri="{C3380CC4-5D6E-409C-BE32-E72D297353CC}">
                  <c16:uniqueId val="{00000009-D965-448E-8063-A7BBFA840DF5}"/>
                </c:ext>
              </c:extLst>
            </c:dLbl>
            <c:dLbl>
              <c:idx val="6"/>
              <c:delete val="1"/>
              <c:extLst>
                <c:ext xmlns:c15="http://schemas.microsoft.com/office/drawing/2012/chart" uri="{CE6537A1-D6FC-4f65-9D91-7224C49458BB}"/>
                <c:ext xmlns:c16="http://schemas.microsoft.com/office/drawing/2014/chart" uri="{C3380CC4-5D6E-409C-BE32-E72D297353CC}">
                  <c16:uniqueId val="{0000000A-D965-448E-8063-A7BBFA840DF5}"/>
                </c:ext>
              </c:extLst>
            </c:dLbl>
            <c:dLbl>
              <c:idx val="7"/>
              <c:delete val="1"/>
              <c:extLst>
                <c:ext xmlns:c15="http://schemas.microsoft.com/office/drawing/2012/chart" uri="{CE6537A1-D6FC-4f65-9D91-7224C49458BB}"/>
                <c:ext xmlns:c16="http://schemas.microsoft.com/office/drawing/2014/chart" uri="{C3380CC4-5D6E-409C-BE32-E72D297353CC}">
                  <c16:uniqueId val="{0000000B-D965-448E-8063-A7BBFA840DF5}"/>
                </c:ext>
              </c:extLst>
            </c:dLbl>
            <c:dLbl>
              <c:idx val="8"/>
              <c:delete val="1"/>
              <c:extLst>
                <c:ext xmlns:c15="http://schemas.microsoft.com/office/drawing/2012/chart" uri="{CE6537A1-D6FC-4f65-9D91-7224C49458BB}"/>
                <c:ext xmlns:c16="http://schemas.microsoft.com/office/drawing/2014/chart" uri="{C3380CC4-5D6E-409C-BE32-E72D297353CC}">
                  <c16:uniqueId val="{0000000C-D965-448E-8063-A7BBFA840DF5}"/>
                </c:ext>
              </c:extLst>
            </c:dLbl>
            <c:dLbl>
              <c:idx val="9"/>
              <c:spPr>
                <a:noFill/>
                <a:ln>
                  <a:noFill/>
                </a:ln>
                <a:effectLst/>
              </c:spPr>
              <c:txPr>
                <a:bodyPr rot="0" spcFirstLastPara="1" vertOverflow="ellipsis" vert="horz" wrap="square" anchor="ctr" anchorCtr="1"/>
                <a:lstStyle/>
                <a:p>
                  <a:pPr algn="l" rtl="0">
                    <a:defRPr sz="1200" b="0" i="0" u="none" strike="noStrike" kern="1200" baseline="0">
                      <a:solidFill>
                        <a:srgbClr val="5C5B5A"/>
                      </a:solidFill>
                      <a:latin typeface="+mn-lt"/>
                      <a:ea typeface="+mn-ea"/>
                      <a:cs typeface="Calibri" panose="020F0502020204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65-448E-8063-A7BBFA840DF5}"/>
                </c:ext>
              </c:extLst>
            </c:dLbl>
            <c:dLbl>
              <c:idx val="11"/>
              <c:delete val="1"/>
              <c:extLst>
                <c:ext xmlns:c15="http://schemas.microsoft.com/office/drawing/2012/chart" uri="{CE6537A1-D6FC-4f65-9D91-7224C49458BB}"/>
                <c:ext xmlns:c16="http://schemas.microsoft.com/office/drawing/2014/chart" uri="{C3380CC4-5D6E-409C-BE32-E72D297353CC}">
                  <c16:uniqueId val="{00000006-D965-448E-8063-A7BBFA840DF5}"/>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F-4642-8FC9-8835D946D55E}"/>
                </c:ext>
              </c:extLst>
            </c:dLbl>
            <c:spPr>
              <a:noFill/>
              <a:ln>
                <a:noFill/>
              </a:ln>
              <a:effectLst/>
            </c:spPr>
            <c:txPr>
              <a:bodyPr rot="0" spcFirstLastPara="1" vertOverflow="ellipsis" vert="horz" wrap="square" anchor="ctr" anchorCtr="1"/>
              <a:lstStyle/>
              <a:p>
                <a:pPr algn="l">
                  <a:defRPr sz="1200" b="0" i="0" u="none" strike="noStrike" kern="1200" baseline="0">
                    <a:solidFill>
                      <a:srgbClr val="5C5B5A"/>
                    </a:solidFill>
                    <a:latin typeface="+mn-lt"/>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Sheet1!$C$1:$O$1</c:f>
              <c:strCache>
                <c:ptCount val="13"/>
                <c:pt idx="0">
                  <c:v>2</c:v>
                </c:pt>
                <c:pt idx="1">
                  <c:v>3</c:v>
                </c:pt>
                <c:pt idx="2">
                  <c:v>4</c:v>
                </c:pt>
                <c:pt idx="3">
                  <c:v>5</c:v>
                </c:pt>
                <c:pt idx="4">
                  <c:v>6</c:v>
                </c:pt>
                <c:pt idx="5">
                  <c:v>7</c:v>
                </c:pt>
                <c:pt idx="6">
                  <c:v>8</c:v>
                </c:pt>
                <c:pt idx="7">
                  <c:v>9</c:v>
                </c:pt>
                <c:pt idx="8">
                  <c:v>Dec '21 (C-19 Survey 10) </c:v>
                </c:pt>
                <c:pt idx="9">
                  <c:v>Feb '22 (Survey 1)</c:v>
                </c:pt>
                <c:pt idx="10">
                  <c:v>Apr '22 (Survey 2)</c:v>
                </c:pt>
                <c:pt idx="11">
                  <c:v>Sept '22 (Survey 3)</c:v>
                </c:pt>
                <c:pt idx="12">
                  <c:v>Oct '22 (Survey 4) </c:v>
                </c:pt>
              </c:strCache>
            </c:strRef>
          </c:cat>
          <c:val>
            <c:numRef>
              <c:f>Sheet1!$C$2:$O$2</c:f>
              <c:numCache>
                <c:formatCode>0%</c:formatCode>
                <c:ptCount val="13"/>
                <c:pt idx="0">
                  <c:v>0.46</c:v>
                </c:pt>
                <c:pt idx="1">
                  <c:v>0.45</c:v>
                </c:pt>
                <c:pt idx="2">
                  <c:v>0.38</c:v>
                </c:pt>
                <c:pt idx="3">
                  <c:v>0.34</c:v>
                </c:pt>
                <c:pt idx="4">
                  <c:v>0.28000000000000003</c:v>
                </c:pt>
                <c:pt idx="5">
                  <c:v>0.3</c:v>
                </c:pt>
                <c:pt idx="6">
                  <c:v>0.32</c:v>
                </c:pt>
                <c:pt idx="7">
                  <c:v>0.28000000000000003</c:v>
                </c:pt>
                <c:pt idx="8">
                  <c:v>0.28000000000000003</c:v>
                </c:pt>
                <c:pt idx="9">
                  <c:v>0.28999999999999998</c:v>
                </c:pt>
                <c:pt idx="10">
                  <c:v>0.3</c:v>
                </c:pt>
                <c:pt idx="11">
                  <c:v>0.23</c:v>
                </c:pt>
                <c:pt idx="12">
                  <c:v>0.25</c:v>
                </c:pt>
              </c:numCache>
            </c:numRef>
          </c:val>
          <c:smooth val="0"/>
          <c:extLst>
            <c:ext xmlns:c16="http://schemas.microsoft.com/office/drawing/2014/chart" uri="{C3380CC4-5D6E-409C-BE32-E72D297353CC}">
              <c16:uniqueId val="{0000000E-D965-448E-8063-A7BBFA840DF5}"/>
            </c:ext>
          </c:extLst>
        </c:ser>
        <c:dLbls>
          <c:showLegendKey val="0"/>
          <c:showVal val="1"/>
          <c:showCatName val="0"/>
          <c:showSerName val="0"/>
          <c:showPercent val="0"/>
          <c:showBubbleSize val="0"/>
        </c:dLbls>
        <c:smooth val="0"/>
        <c:axId val="1933407823"/>
        <c:axId val="1933411983"/>
      </c:lineChart>
      <c:catAx>
        <c:axId val="1933407823"/>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Calibri" panose="020F0502020204030204" pitchFamily="34" charset="0"/>
              </a:defRPr>
            </a:pPr>
            <a:endParaRPr lang="en-US"/>
          </a:p>
        </c:txPr>
        <c:crossAx val="1933411983"/>
        <c:crosses val="autoZero"/>
        <c:auto val="1"/>
        <c:lblAlgn val="ctr"/>
        <c:lblOffset val="100"/>
        <c:noMultiLvlLbl val="0"/>
      </c:catAx>
      <c:valAx>
        <c:axId val="1933411983"/>
        <c:scaling>
          <c:orientation val="minMax"/>
          <c:max val="0.60000000000000009"/>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Calibri" panose="020F0502020204030204" pitchFamily="34" charset="0"/>
              </a:defRPr>
            </a:pPr>
            <a:endParaRPr lang="en-US"/>
          </a:p>
        </c:txPr>
        <c:crossAx val="1933407823"/>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rgbClr val="5C5B5A"/>
          </a:solidFill>
          <a:latin typeface="+mn-lt"/>
          <a:cs typeface="Calibri" panose="020F050202020403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C5B5A"/>
                </a:solidFill>
                <a:latin typeface="+mn-lt"/>
                <a:ea typeface="+mn-ea"/>
                <a:cs typeface="Calibri" panose="020F0502020204030204" pitchFamily="34" charset="0"/>
              </a:defRPr>
            </a:pPr>
            <a:r>
              <a:rPr lang="en-GB" sz="1400" b="1">
                <a:solidFill>
                  <a:srgbClr val="5C5B5A"/>
                </a:solidFill>
                <a:latin typeface="+mn-lt"/>
                <a:cs typeface="Calibri" panose="020F0502020204030204" pitchFamily="34" charset="0"/>
              </a:rPr>
              <a:t>% Extremely/very worried about Covid-19 – by age</a:t>
            </a:r>
            <a:endParaRPr lang="en-US" sz="1400" b="1">
              <a:solidFill>
                <a:srgbClr val="5C5B5A"/>
              </a:solidFill>
              <a:latin typeface="+mn-lt"/>
              <a:cs typeface="Calibri" panose="020F0502020204030204" pitchFamily="34" charset="0"/>
            </a:endParaRPr>
          </a:p>
        </c:rich>
      </c:tx>
      <c:layout>
        <c:manualLayout>
          <c:xMode val="edge"/>
          <c:yMode val="edge"/>
          <c:x val="0.14791366173567927"/>
          <c:y val="6.8954887279040126E-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5C5B5A"/>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8.0657257465458321E-2"/>
          <c:y val="0.12256418693083493"/>
          <c:w val="0.85171272193434677"/>
          <c:h val="0.54516404666078555"/>
        </c:manualLayout>
      </c:layout>
      <c:lineChart>
        <c:grouping val="standard"/>
        <c:varyColors val="0"/>
        <c:ser>
          <c:idx val="2"/>
          <c:order val="0"/>
          <c:tx>
            <c:strRef>
              <c:f>Sheet1!$A$2</c:f>
              <c:strCache>
                <c:ptCount val="1"/>
                <c:pt idx="0">
                  <c:v>16-24 years (n=170)</c:v>
                </c:pt>
              </c:strCache>
            </c:strRef>
          </c:tx>
          <c:spPr>
            <a:ln w="28575" cap="rnd">
              <a:solidFill>
                <a:schemeClr val="accent3"/>
              </a:solidFill>
              <a:prstDash val="dash"/>
              <a:round/>
            </a:ln>
            <a:effectLst/>
          </c:spPr>
          <c:marker>
            <c:symbol val="none"/>
          </c:marker>
          <c:dPt>
            <c:idx val="0"/>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1-5F16-48F7-BC5A-69671E138BB7}"/>
              </c:ext>
            </c:extLst>
          </c:dPt>
          <c:dPt>
            <c:idx val="11"/>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03-5F16-48F7-BC5A-69671E138BB7}"/>
              </c:ext>
            </c:extLst>
          </c:dPt>
          <c:dPt>
            <c:idx val="12"/>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02-D1F7-4A82-ADC3-F8A87060D5D4}"/>
              </c:ext>
            </c:extLst>
          </c:dPt>
          <c:dPt>
            <c:idx val="13"/>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17-73CD-4699-925F-A718DA4B4E1E}"/>
              </c:ext>
            </c:extLst>
          </c:dPt>
          <c:dLbls>
            <c:dLbl>
              <c:idx val="0"/>
              <c:delete val="1"/>
              <c:extLst>
                <c:ext xmlns:c15="http://schemas.microsoft.com/office/drawing/2012/chart" uri="{CE6537A1-D6FC-4f65-9D91-7224C49458BB}"/>
                <c:ext xmlns:c16="http://schemas.microsoft.com/office/drawing/2014/chart" uri="{C3380CC4-5D6E-409C-BE32-E72D297353CC}">
                  <c16:uniqueId val="{00000001-5F16-48F7-BC5A-69671E138BB7}"/>
                </c:ext>
              </c:extLst>
            </c:dLbl>
            <c:dLbl>
              <c:idx val="1"/>
              <c:delete val="1"/>
              <c:extLst>
                <c:ext xmlns:c15="http://schemas.microsoft.com/office/drawing/2012/chart" uri="{CE6537A1-D6FC-4f65-9D91-7224C49458BB}"/>
                <c:ext xmlns:c16="http://schemas.microsoft.com/office/drawing/2014/chart" uri="{C3380CC4-5D6E-409C-BE32-E72D297353CC}">
                  <c16:uniqueId val="{00000021-73CD-4699-925F-A718DA4B4E1E}"/>
                </c:ext>
              </c:extLst>
            </c:dLbl>
            <c:dLbl>
              <c:idx val="2"/>
              <c:delete val="1"/>
              <c:extLst>
                <c:ext xmlns:c15="http://schemas.microsoft.com/office/drawing/2012/chart" uri="{CE6537A1-D6FC-4f65-9D91-7224C49458BB}"/>
                <c:ext xmlns:c16="http://schemas.microsoft.com/office/drawing/2014/chart" uri="{C3380CC4-5D6E-409C-BE32-E72D297353CC}">
                  <c16:uniqueId val="{00000022-73CD-4699-925F-A718DA4B4E1E}"/>
                </c:ext>
              </c:extLst>
            </c:dLbl>
            <c:dLbl>
              <c:idx val="3"/>
              <c:delete val="1"/>
              <c:extLst>
                <c:ext xmlns:c15="http://schemas.microsoft.com/office/drawing/2012/chart" uri="{CE6537A1-D6FC-4f65-9D91-7224C49458BB}"/>
                <c:ext xmlns:c16="http://schemas.microsoft.com/office/drawing/2014/chart" uri="{C3380CC4-5D6E-409C-BE32-E72D297353CC}">
                  <c16:uniqueId val="{00000020-73CD-4699-925F-A718DA4B4E1E}"/>
                </c:ext>
              </c:extLst>
            </c:dLbl>
            <c:dLbl>
              <c:idx val="4"/>
              <c:delete val="1"/>
              <c:extLst>
                <c:ext xmlns:c15="http://schemas.microsoft.com/office/drawing/2012/chart" uri="{CE6537A1-D6FC-4f65-9D91-7224C49458BB}"/>
                <c:ext xmlns:c16="http://schemas.microsoft.com/office/drawing/2014/chart" uri="{C3380CC4-5D6E-409C-BE32-E72D297353CC}">
                  <c16:uniqueId val="{0000001F-73CD-4699-925F-A718DA4B4E1E}"/>
                </c:ext>
              </c:extLst>
            </c:dLbl>
            <c:dLbl>
              <c:idx val="5"/>
              <c:delete val="1"/>
              <c:extLst>
                <c:ext xmlns:c15="http://schemas.microsoft.com/office/drawing/2012/chart" uri="{CE6537A1-D6FC-4f65-9D91-7224C49458BB}"/>
                <c:ext xmlns:c16="http://schemas.microsoft.com/office/drawing/2014/chart" uri="{C3380CC4-5D6E-409C-BE32-E72D297353CC}">
                  <c16:uniqueId val="{0000001E-73CD-4699-925F-A718DA4B4E1E}"/>
                </c:ext>
              </c:extLst>
            </c:dLbl>
            <c:dLbl>
              <c:idx val="6"/>
              <c:delete val="1"/>
              <c:extLst>
                <c:ext xmlns:c15="http://schemas.microsoft.com/office/drawing/2012/chart" uri="{CE6537A1-D6FC-4f65-9D91-7224C49458BB}"/>
                <c:ext xmlns:c16="http://schemas.microsoft.com/office/drawing/2014/chart" uri="{C3380CC4-5D6E-409C-BE32-E72D297353CC}">
                  <c16:uniqueId val="{0000001D-73CD-4699-925F-A718DA4B4E1E}"/>
                </c:ext>
              </c:extLst>
            </c:dLbl>
            <c:dLbl>
              <c:idx val="7"/>
              <c:delete val="1"/>
              <c:extLst>
                <c:ext xmlns:c15="http://schemas.microsoft.com/office/drawing/2012/chart" uri="{CE6537A1-D6FC-4f65-9D91-7224C49458BB}"/>
                <c:ext xmlns:c16="http://schemas.microsoft.com/office/drawing/2014/chart" uri="{C3380CC4-5D6E-409C-BE32-E72D297353CC}">
                  <c16:uniqueId val="{00000019-73CD-4699-925F-A718DA4B4E1E}"/>
                </c:ext>
              </c:extLst>
            </c:dLbl>
            <c:dLbl>
              <c:idx val="8"/>
              <c:delete val="1"/>
              <c:extLst>
                <c:ext xmlns:c15="http://schemas.microsoft.com/office/drawing/2012/chart" uri="{CE6537A1-D6FC-4f65-9D91-7224C49458BB}"/>
                <c:ext xmlns:c16="http://schemas.microsoft.com/office/drawing/2014/chart" uri="{C3380CC4-5D6E-409C-BE32-E72D297353CC}">
                  <c16:uniqueId val="{0000001C-73CD-4699-925F-A718DA4B4E1E}"/>
                </c:ext>
              </c:extLst>
            </c:dLbl>
            <c:dLbl>
              <c:idx val="9"/>
              <c:delete val="1"/>
              <c:extLst>
                <c:ext xmlns:c15="http://schemas.microsoft.com/office/drawing/2012/chart" uri="{CE6537A1-D6FC-4f65-9D91-7224C49458BB}"/>
                <c:ext xmlns:c16="http://schemas.microsoft.com/office/drawing/2014/chart" uri="{C3380CC4-5D6E-409C-BE32-E72D297353CC}">
                  <c16:uniqueId val="{0000001B-73CD-4699-925F-A718DA4B4E1E}"/>
                </c:ext>
              </c:extLst>
            </c:dLbl>
            <c:dLbl>
              <c:idx val="10"/>
              <c:delete val="1"/>
              <c:extLst>
                <c:ext xmlns:c15="http://schemas.microsoft.com/office/drawing/2012/chart" uri="{CE6537A1-D6FC-4f65-9D91-7224C49458BB}"/>
                <c:ext xmlns:c16="http://schemas.microsoft.com/office/drawing/2014/chart" uri="{C3380CC4-5D6E-409C-BE32-E72D297353CC}">
                  <c16:uniqueId val="{0000001A-73CD-4699-925F-A718DA4B4E1E}"/>
                </c:ext>
              </c:extLst>
            </c:dLbl>
            <c:dLbl>
              <c:idx val="11"/>
              <c:delete val="1"/>
              <c:extLst>
                <c:ext xmlns:c15="http://schemas.microsoft.com/office/drawing/2012/chart" uri="{CE6537A1-D6FC-4f65-9D91-7224C49458BB}"/>
                <c:ext xmlns:c16="http://schemas.microsoft.com/office/drawing/2014/chart" uri="{C3380CC4-5D6E-409C-BE32-E72D297353CC}">
                  <c16:uniqueId val="{00000003-5F16-48F7-BC5A-69671E138BB7}"/>
                </c:ext>
              </c:extLst>
            </c:dLbl>
            <c:dLbl>
              <c:idx val="12"/>
              <c:delete val="1"/>
              <c:extLst>
                <c:ext xmlns:c15="http://schemas.microsoft.com/office/drawing/2012/chart" uri="{CE6537A1-D6FC-4f65-9D91-7224C49458BB}"/>
                <c:ext xmlns:c16="http://schemas.microsoft.com/office/drawing/2014/chart" uri="{C3380CC4-5D6E-409C-BE32-E72D297353CC}">
                  <c16:uniqueId val="{00000002-D1F7-4A82-ADC3-F8A87060D5D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pt idx="13">
                  <c:v>Oct '22 (Survey 4) </c:v>
                </c:pt>
              </c:strCache>
            </c:strRef>
          </c:cat>
          <c:val>
            <c:numRef>
              <c:f>Sheet1!$B$2:$O$2</c:f>
              <c:numCache>
                <c:formatCode>0%</c:formatCode>
                <c:ptCount val="14"/>
                <c:pt idx="0">
                  <c:v>0.3</c:v>
                </c:pt>
                <c:pt idx="1">
                  <c:v>0.3</c:v>
                </c:pt>
                <c:pt idx="2">
                  <c:v>0.34</c:v>
                </c:pt>
                <c:pt idx="3">
                  <c:v>0.22</c:v>
                </c:pt>
                <c:pt idx="4">
                  <c:v>0.28000000000000003</c:v>
                </c:pt>
                <c:pt idx="5">
                  <c:v>0.21</c:v>
                </c:pt>
                <c:pt idx="6">
                  <c:v>0.26</c:v>
                </c:pt>
                <c:pt idx="7">
                  <c:v>0.27</c:v>
                </c:pt>
                <c:pt idx="8">
                  <c:v>0.17</c:v>
                </c:pt>
                <c:pt idx="9">
                  <c:v>0.18</c:v>
                </c:pt>
                <c:pt idx="10">
                  <c:v>0.27</c:v>
                </c:pt>
                <c:pt idx="11">
                  <c:v>0.24</c:v>
                </c:pt>
                <c:pt idx="12">
                  <c:v>0.23</c:v>
                </c:pt>
                <c:pt idx="13">
                  <c:v>0.25</c:v>
                </c:pt>
              </c:numCache>
            </c:numRef>
          </c:val>
          <c:smooth val="0"/>
          <c:extLst>
            <c:ext xmlns:c16="http://schemas.microsoft.com/office/drawing/2014/chart" uri="{C3380CC4-5D6E-409C-BE32-E72D297353CC}">
              <c16:uniqueId val="{00000004-5F16-48F7-BC5A-69671E138BB7}"/>
            </c:ext>
          </c:extLst>
        </c:ser>
        <c:ser>
          <c:idx val="1"/>
          <c:order val="1"/>
          <c:tx>
            <c:strRef>
              <c:f>Sheet1!$A$3</c:f>
              <c:strCache>
                <c:ptCount val="1"/>
                <c:pt idx="0">
                  <c:v>25-44 years (n=503)</c:v>
                </c:pt>
              </c:strCache>
            </c:strRef>
          </c:tx>
          <c:spPr>
            <a:ln w="28575" cap="rnd">
              <a:solidFill>
                <a:srgbClr val="6DD5CE"/>
              </a:solidFill>
              <a:prstDash val="dash"/>
              <a:round/>
            </a:ln>
            <a:effectLst/>
          </c:spPr>
          <c:marker>
            <c:symbol val="none"/>
          </c:marker>
          <c:dPt>
            <c:idx val="0"/>
            <c:marker>
              <c:symbol val="none"/>
            </c:marker>
            <c:bubble3D val="0"/>
            <c:extLst>
              <c:ext xmlns:c16="http://schemas.microsoft.com/office/drawing/2014/chart" uri="{C3380CC4-5D6E-409C-BE32-E72D297353CC}">
                <c16:uniqueId val="{00000005-5F16-48F7-BC5A-69671E138BB7}"/>
              </c:ext>
            </c:extLst>
          </c:dPt>
          <c:dPt>
            <c:idx val="11"/>
            <c:marker>
              <c:symbol val="none"/>
            </c:marker>
            <c:bubble3D val="0"/>
            <c:spPr>
              <a:ln w="28575" cap="rnd">
                <a:solidFill>
                  <a:srgbClr val="6DD5CE"/>
                </a:solidFill>
                <a:prstDash val="solid"/>
                <a:round/>
              </a:ln>
              <a:effectLst/>
            </c:spPr>
            <c:extLst>
              <c:ext xmlns:c16="http://schemas.microsoft.com/office/drawing/2014/chart" uri="{C3380CC4-5D6E-409C-BE32-E72D297353CC}">
                <c16:uniqueId val="{00000007-5F16-48F7-BC5A-69671E138BB7}"/>
              </c:ext>
            </c:extLst>
          </c:dPt>
          <c:dPt>
            <c:idx val="12"/>
            <c:marker>
              <c:symbol val="none"/>
            </c:marker>
            <c:bubble3D val="0"/>
            <c:spPr>
              <a:ln w="28575" cap="rnd">
                <a:solidFill>
                  <a:srgbClr val="6DD5CE"/>
                </a:solidFill>
                <a:prstDash val="solid"/>
                <a:round/>
              </a:ln>
              <a:effectLst/>
            </c:spPr>
            <c:extLst>
              <c:ext xmlns:c16="http://schemas.microsoft.com/office/drawing/2014/chart" uri="{C3380CC4-5D6E-409C-BE32-E72D297353CC}">
                <c16:uniqueId val="{00000003-D1F7-4A82-ADC3-F8A87060D5D4}"/>
              </c:ext>
            </c:extLst>
          </c:dPt>
          <c:dPt>
            <c:idx val="13"/>
            <c:marker>
              <c:symbol val="none"/>
            </c:marker>
            <c:bubble3D val="0"/>
            <c:spPr>
              <a:ln w="28575" cap="rnd">
                <a:solidFill>
                  <a:srgbClr val="6DD5CE"/>
                </a:solidFill>
                <a:prstDash val="solid"/>
                <a:round/>
              </a:ln>
              <a:effectLst/>
            </c:spPr>
            <c:extLst>
              <c:ext xmlns:c16="http://schemas.microsoft.com/office/drawing/2014/chart" uri="{C3380CC4-5D6E-409C-BE32-E72D297353CC}">
                <c16:uniqueId val="{00000018-73CD-4699-925F-A718DA4B4E1E}"/>
              </c:ext>
            </c:extLst>
          </c:dPt>
          <c:dLbls>
            <c:dLbl>
              <c:idx val="13"/>
              <c:layout>
                <c:manualLayout>
                  <c:x val="0"/>
                  <c:y val="-3.362062575498770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3CD-4699-925F-A718DA4B4E1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pt idx="13">
                  <c:v>Oct '22 (Survey 4) </c:v>
                </c:pt>
              </c:strCache>
            </c:strRef>
          </c:cat>
          <c:val>
            <c:numRef>
              <c:f>Sheet1!$B$3:$O$3</c:f>
              <c:numCache>
                <c:formatCode>0%</c:formatCode>
                <c:ptCount val="14"/>
                <c:pt idx="0">
                  <c:v>0.42</c:v>
                </c:pt>
                <c:pt idx="1">
                  <c:v>0.54</c:v>
                </c:pt>
                <c:pt idx="2">
                  <c:v>0.46</c:v>
                </c:pt>
                <c:pt idx="3">
                  <c:v>0.46</c:v>
                </c:pt>
                <c:pt idx="4">
                  <c:v>0.38</c:v>
                </c:pt>
                <c:pt idx="5">
                  <c:v>0.3</c:v>
                </c:pt>
                <c:pt idx="6">
                  <c:v>0.38</c:v>
                </c:pt>
                <c:pt idx="7">
                  <c:v>0.36</c:v>
                </c:pt>
                <c:pt idx="8">
                  <c:v>0.36</c:v>
                </c:pt>
                <c:pt idx="9">
                  <c:v>0.31</c:v>
                </c:pt>
                <c:pt idx="10">
                  <c:v>0.33</c:v>
                </c:pt>
                <c:pt idx="11">
                  <c:v>0.36</c:v>
                </c:pt>
                <c:pt idx="12">
                  <c:v>0.25</c:v>
                </c:pt>
                <c:pt idx="13">
                  <c:v>0.27</c:v>
                </c:pt>
              </c:numCache>
            </c:numRef>
          </c:val>
          <c:smooth val="0"/>
          <c:extLst>
            <c:ext xmlns:c16="http://schemas.microsoft.com/office/drawing/2014/chart" uri="{C3380CC4-5D6E-409C-BE32-E72D297353CC}">
              <c16:uniqueId val="{00000009-5F16-48F7-BC5A-69671E138BB7}"/>
            </c:ext>
          </c:extLst>
        </c:ser>
        <c:ser>
          <c:idx val="3"/>
          <c:order val="2"/>
          <c:tx>
            <c:strRef>
              <c:f>Sheet1!$A$4</c:f>
              <c:strCache>
                <c:ptCount val="1"/>
                <c:pt idx="0">
                  <c:v>45-64 years (n=565)</c:v>
                </c:pt>
              </c:strCache>
            </c:strRef>
          </c:tx>
          <c:spPr>
            <a:ln w="28575" cap="rnd">
              <a:solidFill>
                <a:srgbClr val="FF9999"/>
              </a:solidFill>
              <a:prstDash val="dash"/>
              <a:round/>
            </a:ln>
            <a:effectLst/>
          </c:spPr>
          <c:marker>
            <c:symbol val="none"/>
          </c:marker>
          <c:dPt>
            <c:idx val="0"/>
            <c:marker>
              <c:symbol val="none"/>
            </c:marker>
            <c:bubble3D val="0"/>
            <c:extLst>
              <c:ext xmlns:c16="http://schemas.microsoft.com/office/drawing/2014/chart" uri="{C3380CC4-5D6E-409C-BE32-E72D297353CC}">
                <c16:uniqueId val="{0000000A-5F16-48F7-BC5A-69671E138BB7}"/>
              </c:ext>
            </c:extLst>
          </c:dPt>
          <c:dPt>
            <c:idx val="11"/>
            <c:marker>
              <c:symbol val="none"/>
            </c:marker>
            <c:bubble3D val="0"/>
            <c:spPr>
              <a:ln w="28575" cap="rnd">
                <a:solidFill>
                  <a:srgbClr val="FF9999"/>
                </a:solidFill>
                <a:prstDash val="solid"/>
                <a:round/>
              </a:ln>
              <a:effectLst/>
            </c:spPr>
            <c:extLst>
              <c:ext xmlns:c16="http://schemas.microsoft.com/office/drawing/2014/chart" uri="{C3380CC4-5D6E-409C-BE32-E72D297353CC}">
                <c16:uniqueId val="{0000000C-5F16-48F7-BC5A-69671E138BB7}"/>
              </c:ext>
            </c:extLst>
          </c:dPt>
          <c:dPt>
            <c:idx val="12"/>
            <c:marker>
              <c:symbol val="none"/>
            </c:marker>
            <c:bubble3D val="0"/>
            <c:spPr>
              <a:ln w="28575" cap="rnd">
                <a:solidFill>
                  <a:srgbClr val="FF9999"/>
                </a:solidFill>
                <a:prstDash val="solid"/>
                <a:round/>
              </a:ln>
              <a:effectLst/>
            </c:spPr>
            <c:extLst>
              <c:ext xmlns:c16="http://schemas.microsoft.com/office/drawing/2014/chart" uri="{C3380CC4-5D6E-409C-BE32-E72D297353CC}">
                <c16:uniqueId val="{00000001-D1F7-4A82-ADC3-F8A87060D5D4}"/>
              </c:ext>
            </c:extLst>
          </c:dPt>
          <c:dPt>
            <c:idx val="13"/>
            <c:marker>
              <c:symbol val="none"/>
            </c:marker>
            <c:bubble3D val="0"/>
            <c:spPr>
              <a:ln w="28575" cap="rnd">
                <a:solidFill>
                  <a:srgbClr val="FF9999"/>
                </a:solidFill>
                <a:prstDash val="solid"/>
                <a:round/>
              </a:ln>
              <a:effectLst/>
            </c:spPr>
            <c:extLst>
              <c:ext xmlns:c16="http://schemas.microsoft.com/office/drawing/2014/chart" uri="{C3380CC4-5D6E-409C-BE32-E72D297353CC}">
                <c16:uniqueId val="{00000016-73CD-4699-925F-A718DA4B4E1E}"/>
              </c:ext>
            </c:extLst>
          </c:dPt>
          <c:dLbls>
            <c:dLbl>
              <c:idx val="13"/>
              <c:layout>
                <c:manualLayout>
                  <c:x val="0"/>
                  <c:y val="1.5517211886917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3CD-4699-925F-A718DA4B4E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pt idx="13">
                  <c:v>Oct '22 (Survey 4) </c:v>
                </c:pt>
              </c:strCache>
            </c:strRef>
          </c:cat>
          <c:val>
            <c:numRef>
              <c:f>Sheet1!$B$4:$O$4</c:f>
              <c:numCache>
                <c:formatCode>0%</c:formatCode>
                <c:ptCount val="14"/>
                <c:pt idx="0">
                  <c:v>0.43</c:v>
                </c:pt>
                <c:pt idx="1">
                  <c:v>0.43</c:v>
                </c:pt>
                <c:pt idx="2">
                  <c:v>0.48</c:v>
                </c:pt>
                <c:pt idx="3">
                  <c:v>0.4</c:v>
                </c:pt>
                <c:pt idx="4">
                  <c:v>0.37</c:v>
                </c:pt>
                <c:pt idx="5">
                  <c:v>0.32</c:v>
                </c:pt>
                <c:pt idx="6">
                  <c:v>0.3</c:v>
                </c:pt>
                <c:pt idx="7">
                  <c:v>0.32</c:v>
                </c:pt>
                <c:pt idx="8">
                  <c:v>0.3</c:v>
                </c:pt>
                <c:pt idx="9">
                  <c:v>0.3</c:v>
                </c:pt>
                <c:pt idx="10">
                  <c:v>0.27</c:v>
                </c:pt>
                <c:pt idx="11">
                  <c:v>0.31</c:v>
                </c:pt>
                <c:pt idx="12">
                  <c:v>0.21</c:v>
                </c:pt>
                <c:pt idx="13">
                  <c:v>0.25</c:v>
                </c:pt>
              </c:numCache>
            </c:numRef>
          </c:val>
          <c:smooth val="0"/>
          <c:extLst>
            <c:ext xmlns:c16="http://schemas.microsoft.com/office/drawing/2014/chart" uri="{C3380CC4-5D6E-409C-BE32-E72D297353CC}">
              <c16:uniqueId val="{0000000D-5F16-48F7-BC5A-69671E138BB7}"/>
            </c:ext>
          </c:extLst>
        </c:ser>
        <c:ser>
          <c:idx val="0"/>
          <c:order val="3"/>
          <c:tx>
            <c:strRef>
              <c:f>Sheet1!$A$5</c:f>
              <c:strCache>
                <c:ptCount val="1"/>
                <c:pt idx="0">
                  <c:v>65+ years (n=398)</c:v>
                </c:pt>
              </c:strCache>
            </c:strRef>
          </c:tx>
          <c:spPr>
            <a:ln w="28575" cap="rnd">
              <a:solidFill>
                <a:srgbClr val="009690"/>
              </a:solidFill>
              <a:prstDash val="dash"/>
              <a:round/>
            </a:ln>
            <a:effectLst/>
          </c:spPr>
          <c:marker>
            <c:symbol val="none"/>
          </c:marker>
          <c:dPt>
            <c:idx val="3"/>
            <c:marker>
              <c:symbol val="none"/>
            </c:marker>
            <c:bubble3D val="0"/>
            <c:extLst>
              <c:ext xmlns:c16="http://schemas.microsoft.com/office/drawing/2014/chart" uri="{C3380CC4-5D6E-409C-BE32-E72D297353CC}">
                <c16:uniqueId val="{0000000E-5F16-48F7-BC5A-69671E138BB7}"/>
              </c:ext>
            </c:extLst>
          </c:dPt>
          <c:dPt>
            <c:idx val="11"/>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10-5F16-48F7-BC5A-69671E138BB7}"/>
              </c:ext>
            </c:extLst>
          </c:dPt>
          <c:dPt>
            <c:idx val="12"/>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0-D1F7-4A82-ADC3-F8A87060D5D4}"/>
              </c:ext>
            </c:extLst>
          </c:dPt>
          <c:dPt>
            <c:idx val="13"/>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15-73CD-4699-925F-A718DA4B4E1E}"/>
              </c:ext>
            </c:extLst>
          </c:dPt>
          <c:dLbls>
            <c:dLbl>
              <c:idx val="13"/>
              <c:layout>
                <c:manualLayout>
                  <c:x val="0"/>
                  <c:y val="1.2931009905764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3CD-4699-925F-A718DA4B4E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pt idx="13">
                  <c:v>Oct '22 (Survey 4) </c:v>
                </c:pt>
              </c:strCache>
            </c:strRef>
          </c:cat>
          <c:val>
            <c:numRef>
              <c:f>Sheet1!$B$5:$O$5</c:f>
              <c:numCache>
                <c:formatCode>0%</c:formatCode>
                <c:ptCount val="14"/>
                <c:pt idx="0">
                  <c:v>0.38</c:v>
                </c:pt>
                <c:pt idx="1">
                  <c:v>0.52</c:v>
                </c:pt>
                <c:pt idx="2">
                  <c:v>0.45</c:v>
                </c:pt>
                <c:pt idx="3">
                  <c:v>0.34</c:v>
                </c:pt>
                <c:pt idx="4">
                  <c:v>0.26</c:v>
                </c:pt>
                <c:pt idx="5">
                  <c:v>0.23</c:v>
                </c:pt>
                <c:pt idx="6">
                  <c:v>0.2</c:v>
                </c:pt>
                <c:pt idx="7">
                  <c:v>0.26</c:v>
                </c:pt>
                <c:pt idx="8">
                  <c:v>0.19</c:v>
                </c:pt>
                <c:pt idx="9">
                  <c:v>0.26</c:v>
                </c:pt>
                <c:pt idx="10">
                  <c:v>0.27</c:v>
                </c:pt>
                <c:pt idx="11">
                  <c:v>0.24</c:v>
                </c:pt>
                <c:pt idx="12">
                  <c:v>0.2</c:v>
                </c:pt>
                <c:pt idx="13">
                  <c:v>0.19</c:v>
                </c:pt>
              </c:numCache>
            </c:numRef>
          </c:val>
          <c:smooth val="0"/>
          <c:extLst>
            <c:ext xmlns:c16="http://schemas.microsoft.com/office/drawing/2014/chart" uri="{C3380CC4-5D6E-409C-BE32-E72D297353CC}">
              <c16:uniqueId val="{00000012-5F16-48F7-BC5A-69671E138BB7}"/>
            </c:ext>
          </c:extLst>
        </c:ser>
        <c:dLbls>
          <c:showLegendKey val="0"/>
          <c:showVal val="0"/>
          <c:showCatName val="0"/>
          <c:showSerName val="0"/>
          <c:showPercent val="0"/>
          <c:showBubbleSize val="0"/>
        </c:dLbls>
        <c:smooth val="0"/>
        <c:axId val="1933407823"/>
        <c:axId val="1933411983"/>
      </c:lineChart>
      <c:catAx>
        <c:axId val="1933407823"/>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3000000" spcFirstLastPara="1" vertOverflow="ellipsis"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max val="0.60000000000000009"/>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07823"/>
        <c:crosses val="autoZero"/>
        <c:crossBetween val="between"/>
      </c:valAx>
      <c:spPr>
        <a:noFill/>
        <a:ln>
          <a:noFill/>
        </a:ln>
        <a:effectLst/>
      </c:spPr>
    </c:plotArea>
    <c:legend>
      <c:legendPos val="r"/>
      <c:layout>
        <c:manualLayout>
          <c:xMode val="edge"/>
          <c:yMode val="edge"/>
          <c:x val="0.16754409823905214"/>
          <c:y val="0.93298051021895967"/>
          <c:w val="0.80956809424937726"/>
          <c:h val="6.5036673781210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24900212863814"/>
          <c:y val="2.3712399780305971E-2"/>
          <c:w val="0.52269550651649865"/>
          <c:h val="0.88149994687501065"/>
        </c:manualLayout>
      </c:layout>
      <c:barChart>
        <c:barDir val="col"/>
        <c:grouping val="percentStacked"/>
        <c:varyColors val="0"/>
        <c:ser>
          <c:idx val="5"/>
          <c:order val="0"/>
          <c:tx>
            <c:strRef>
              <c:f>Sheet1!$G$1</c:f>
              <c:strCache>
                <c:ptCount val="1"/>
                <c:pt idx="0">
                  <c:v>Unsure/ Prefer not to say</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Sheet1!$G$2:$G$3</c:f>
              <c:numCache>
                <c:formatCode>0%</c:formatCode>
                <c:ptCount val="2"/>
                <c:pt idx="0">
                  <c:v>0.03</c:v>
                </c:pt>
                <c:pt idx="1">
                  <c:v>0.02</c:v>
                </c:pt>
              </c:numCache>
            </c:numRef>
          </c:val>
          <c:extLst>
            <c:ext xmlns:c16="http://schemas.microsoft.com/office/drawing/2014/chart" uri="{C3380CC4-5D6E-409C-BE32-E72D297353CC}">
              <c16:uniqueId val="{00000006-55B3-4FB8-A173-DDBE30101880}"/>
            </c:ext>
          </c:extLst>
        </c:ser>
        <c:ser>
          <c:idx val="4"/>
          <c:order val="1"/>
          <c:tx>
            <c:strRef>
              <c:f>Sheet1!$F$1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Sheet1!$F$2:$F$3</c:f>
              <c:numCache>
                <c:formatCode>0%</c:formatCode>
                <c:ptCount val="2"/>
                <c:pt idx="0">
                  <c:v>0.2</c:v>
                </c:pt>
                <c:pt idx="1">
                  <c:v>0.18</c:v>
                </c:pt>
              </c:numCache>
            </c:numRef>
          </c:val>
          <c:extLst>
            <c:ext xmlns:c16="http://schemas.microsoft.com/office/drawing/2014/chart" uri="{C3380CC4-5D6E-409C-BE32-E72D297353CC}">
              <c16:uniqueId val="{00000005-55B3-4FB8-A173-DDBE30101880}"/>
            </c:ext>
          </c:extLst>
        </c:ser>
        <c:ser>
          <c:idx val="3"/>
          <c:order val="2"/>
          <c:tx>
            <c:strRef>
              <c:f>Sheet1!$E$1</c:f>
              <c:strCache>
                <c:ptCount val="1"/>
                <c:pt idx="0">
                  <c:v>Somewhat unlikely </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3-55B3-4FB8-A173-DDBE3010188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Sheet1!$E$2:$E$3</c:f>
              <c:numCache>
                <c:formatCode>0%</c:formatCode>
                <c:ptCount val="2"/>
                <c:pt idx="0">
                  <c:v>0.06</c:v>
                </c:pt>
                <c:pt idx="1">
                  <c:v>0.06</c:v>
                </c:pt>
              </c:numCache>
            </c:numRef>
          </c:val>
          <c:extLst>
            <c:ext xmlns:c16="http://schemas.microsoft.com/office/drawing/2014/chart" uri="{C3380CC4-5D6E-409C-BE32-E72D297353CC}">
              <c16:uniqueId val="{00000004-55B3-4FB8-A173-DDBE30101880}"/>
            </c:ext>
          </c:extLst>
        </c:ser>
        <c:ser>
          <c:idx val="2"/>
          <c:order val="3"/>
          <c:tx>
            <c:strRef>
              <c:f>Sheet1!$D$1</c:f>
              <c:strCache>
                <c:ptCount val="1"/>
                <c:pt idx="0">
                  <c:v>Neither likely nor unlikely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Sheet1!$D$2:$D$3</c:f>
              <c:numCache>
                <c:formatCode>0%</c:formatCode>
                <c:ptCount val="2"/>
                <c:pt idx="0">
                  <c:v>0.06</c:v>
                </c:pt>
                <c:pt idx="1">
                  <c:v>0.08</c:v>
                </c:pt>
              </c:numCache>
            </c:numRef>
          </c:val>
          <c:extLst>
            <c:ext xmlns:c16="http://schemas.microsoft.com/office/drawing/2014/chart" uri="{C3380CC4-5D6E-409C-BE32-E72D297353CC}">
              <c16:uniqueId val="{00000002-55B3-4FB8-A173-DDBE30101880}"/>
            </c:ext>
          </c:extLst>
        </c:ser>
        <c:ser>
          <c:idx val="1"/>
          <c:order val="4"/>
          <c:tx>
            <c:strRef>
              <c:f>Sheet1!$C$1</c:f>
              <c:strCache>
                <c:ptCount val="1"/>
                <c:pt idx="0">
                  <c:v>Somewhat 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Sheet1!$C$2:$C$3</c:f>
              <c:numCache>
                <c:formatCode>0%</c:formatCode>
                <c:ptCount val="2"/>
                <c:pt idx="0">
                  <c:v>0.14000000000000001</c:v>
                </c:pt>
                <c:pt idx="1">
                  <c:v>0.12</c:v>
                </c:pt>
              </c:numCache>
            </c:numRef>
          </c:val>
          <c:extLst>
            <c:ext xmlns:c16="http://schemas.microsoft.com/office/drawing/2014/chart" uri="{C3380CC4-5D6E-409C-BE32-E72D297353CC}">
              <c16:uniqueId val="{00000001-55B3-4FB8-A173-DDBE30101880}"/>
            </c:ext>
          </c:extLst>
        </c:ser>
        <c:ser>
          <c:idx val="0"/>
          <c:order val="5"/>
          <c:tx>
            <c:strRef>
              <c:f>Sheet1!$B$1</c:f>
              <c:strCache>
                <c:ptCount val="1"/>
                <c:pt idx="0">
                  <c:v>Very likely</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Sheet1!$B$2:$B$3</c:f>
              <c:numCache>
                <c:formatCode>0%</c:formatCode>
                <c:ptCount val="2"/>
                <c:pt idx="0">
                  <c:v>0.51</c:v>
                </c:pt>
                <c:pt idx="1">
                  <c:v>0.54</c:v>
                </c:pt>
              </c:numCache>
            </c:numRef>
          </c:val>
          <c:extLst>
            <c:ext xmlns:c16="http://schemas.microsoft.com/office/drawing/2014/chart" uri="{C3380CC4-5D6E-409C-BE32-E72D297353CC}">
              <c16:uniqueId val="{00000000-55B3-4FB8-A173-DDBE30101880}"/>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09272523525422E-2"/>
          <c:y val="1.6837911643888811E-2"/>
          <c:w val="0.7103295111908442"/>
          <c:h val="0.86574159255745486"/>
        </c:manualLayout>
      </c:layout>
      <c:barChart>
        <c:barDir val="col"/>
        <c:grouping val="clustered"/>
        <c:varyColors val="0"/>
        <c:ser>
          <c:idx val="0"/>
          <c:order val="0"/>
          <c:tx>
            <c:strRef>
              <c:f>Sheet1!$B$1</c:f>
              <c:strCache>
                <c:ptCount val="1"/>
                <c:pt idx="0">
                  <c:v> (S4)</c:v>
                </c:pt>
              </c:strCache>
            </c:strRef>
          </c:tx>
          <c:spPr>
            <a:solidFill>
              <a:srgbClr val="009690"/>
            </a:solidFill>
            <a:ln>
              <a:noFill/>
            </a:ln>
            <a:effectLst/>
          </c:spPr>
          <c:invertIfNegative val="0"/>
          <c:dPt>
            <c:idx val="1"/>
            <c:invertIfNegative val="0"/>
            <c:bubble3D val="0"/>
            <c:spPr>
              <a:solidFill>
                <a:srgbClr val="009690"/>
              </a:solidFill>
              <a:ln>
                <a:noFill/>
              </a:ln>
              <a:effectLst/>
            </c:spPr>
            <c:extLst>
              <c:ext xmlns:c16="http://schemas.microsoft.com/office/drawing/2014/chart" uri="{C3380CC4-5D6E-409C-BE32-E72D297353CC}">
                <c16:uniqueId val="{00000001-5EB9-4FDF-A497-9B80512F82DF}"/>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Both</c:v>
                </c:pt>
                <c:pt idx="1">
                  <c:v>Neither</c:v>
                </c:pt>
              </c:strCache>
            </c:strRef>
          </c:cat>
          <c:val>
            <c:numRef>
              <c:f>Sheet1!$B$2:$B$3</c:f>
            </c:numRef>
          </c:val>
          <c:extLst>
            <c:ext xmlns:c16="http://schemas.microsoft.com/office/drawing/2014/chart" uri="{C3380CC4-5D6E-409C-BE32-E72D297353CC}">
              <c16:uniqueId val="{00000002-5EB9-4FDF-A497-9B80512F82DF}"/>
            </c:ext>
          </c:extLst>
        </c:ser>
        <c:ser>
          <c:idx val="1"/>
          <c:order val="1"/>
          <c:tx>
            <c:strRef>
              <c:f>Sheet1!$C$1</c:f>
              <c:strCache>
                <c:ptCount val="1"/>
                <c:pt idx="0">
                  <c:v>September (S3)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Both</c:v>
                </c:pt>
                <c:pt idx="1">
                  <c:v>Neither</c:v>
                </c:pt>
              </c:strCache>
            </c:strRef>
          </c:cat>
          <c:val>
            <c:numRef>
              <c:f>Sheet1!$C$2:$C$3</c:f>
              <c:numCache>
                <c:formatCode>0%</c:formatCode>
                <c:ptCount val="2"/>
                <c:pt idx="0">
                  <c:v>0.57999999999999996</c:v>
                </c:pt>
                <c:pt idx="1">
                  <c:v>0.15</c:v>
                </c:pt>
              </c:numCache>
            </c:numRef>
          </c:val>
          <c:extLst>
            <c:ext xmlns:c16="http://schemas.microsoft.com/office/drawing/2014/chart" uri="{C3380CC4-5D6E-409C-BE32-E72D297353CC}">
              <c16:uniqueId val="{00000002-2126-48B6-ABBA-1CCE895E1C77}"/>
            </c:ext>
          </c:extLst>
        </c:ser>
        <c:ser>
          <c:idx val="2"/>
          <c:order val="2"/>
          <c:tx>
            <c:strRef>
              <c:f>Sheet1!$D$1</c:f>
              <c:strCache>
                <c:ptCount val="1"/>
                <c:pt idx="0">
                  <c:v>October (S4)</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Both</c:v>
                </c:pt>
                <c:pt idx="1">
                  <c:v>Neither</c:v>
                </c:pt>
              </c:strCache>
            </c:strRef>
          </c:cat>
          <c:val>
            <c:numRef>
              <c:f>Sheet1!$D$2:$D$3</c:f>
              <c:numCache>
                <c:formatCode>0%</c:formatCode>
                <c:ptCount val="2"/>
                <c:pt idx="0">
                  <c:v>0.56999999999999995</c:v>
                </c:pt>
                <c:pt idx="1">
                  <c:v>0.17</c:v>
                </c:pt>
              </c:numCache>
            </c:numRef>
          </c:val>
          <c:extLst>
            <c:ext xmlns:c16="http://schemas.microsoft.com/office/drawing/2014/chart" uri="{C3380CC4-5D6E-409C-BE32-E72D297353CC}">
              <c16:uniqueId val="{00000002-3C11-421B-BECF-FE2D7383399E}"/>
            </c:ext>
          </c:extLst>
        </c:ser>
        <c:dLbls>
          <c:dLblPos val="ctr"/>
          <c:showLegendKey val="0"/>
          <c:showVal val="1"/>
          <c:showCatName val="0"/>
          <c:showSerName val="0"/>
          <c:showPercent val="0"/>
          <c:showBubbleSize val="0"/>
        </c:dLbls>
        <c:gapWidth val="75"/>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91966880258613E-2"/>
          <c:y val="8.5510791678392929E-4"/>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Mortgage 
holders</c:v>
                </c:pt>
                <c:pt idx="1">
                  <c:v>ONS Benchmarking -
Mortgage holders</c:v>
                </c:pt>
                <c:pt idx="2">
                  <c:v>GM Renters</c:v>
                </c:pt>
                <c:pt idx="3">
                  <c:v>ONS Benchmarking -
Renters</c:v>
                </c:pt>
              </c:strCache>
            </c:strRef>
          </c:cat>
          <c:val>
            <c:numRef>
              <c:f>Sheet1!$B$2:$B$5</c:f>
              <c:numCache>
                <c:formatCode>0%</c:formatCode>
                <c:ptCount val="4"/>
                <c:pt idx="0">
                  <c:v>0.09</c:v>
                </c:pt>
                <c:pt idx="1">
                  <c:v>0.17</c:v>
                </c:pt>
                <c:pt idx="2">
                  <c:v>0.14000000000000001</c:v>
                </c:pt>
                <c:pt idx="3">
                  <c:v>0.19</c:v>
                </c:pt>
              </c:numCache>
            </c:numRef>
          </c:val>
          <c:extLst>
            <c:ext xmlns:c16="http://schemas.microsoft.com/office/drawing/2014/chart" uri="{C3380CC4-5D6E-409C-BE32-E72D297353CC}">
              <c16:uniqueId val="{00000000-AB87-4B3E-9215-CC21C46B6F80}"/>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Mortgage 
holders</c:v>
                </c:pt>
                <c:pt idx="1">
                  <c:v>ONS Benchmarking -
Mortgage holders</c:v>
                </c:pt>
                <c:pt idx="2">
                  <c:v>GM Renters</c:v>
                </c:pt>
                <c:pt idx="3">
                  <c:v>ONS Benchmarking -
Renters</c:v>
                </c:pt>
              </c:strCache>
            </c:strRef>
          </c:cat>
          <c:val>
            <c:numRef>
              <c:f>Sheet1!$C$2:$C$5</c:f>
              <c:numCache>
                <c:formatCode>0%</c:formatCode>
                <c:ptCount val="4"/>
                <c:pt idx="0">
                  <c:v>7.8676415402250302E-2</c:v>
                </c:pt>
                <c:pt idx="1">
                  <c:v>0.03</c:v>
                </c:pt>
                <c:pt idx="2">
                  <c:v>0.15485561964443401</c:v>
                </c:pt>
                <c:pt idx="3">
                  <c:v>0.1</c:v>
                </c:pt>
              </c:numCache>
            </c:numRef>
          </c:val>
          <c:extLst>
            <c:ext xmlns:c16="http://schemas.microsoft.com/office/drawing/2014/chart" uri="{C3380CC4-5D6E-409C-BE32-E72D297353CC}">
              <c16:uniqueId val="{00000001-AB87-4B3E-9215-CC21C46B6F80}"/>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Mortgage 
holders</c:v>
                </c:pt>
                <c:pt idx="1">
                  <c:v>ONS Benchmarking -
Mortgage holders</c:v>
                </c:pt>
                <c:pt idx="2">
                  <c:v>GM Renters</c:v>
                </c:pt>
                <c:pt idx="3">
                  <c:v>ONS Benchmarking -
Renters</c:v>
                </c:pt>
              </c:strCache>
            </c:strRef>
          </c:cat>
          <c:val>
            <c:numRef>
              <c:f>Sheet1!$D$2:$D$5</c:f>
              <c:numCache>
                <c:formatCode>0%</c:formatCode>
                <c:ptCount val="4"/>
                <c:pt idx="0">
                  <c:v>0.259770921564695</c:v>
                </c:pt>
                <c:pt idx="1">
                  <c:v>0.21</c:v>
                </c:pt>
                <c:pt idx="2">
                  <c:v>0.31991876032690297</c:v>
                </c:pt>
                <c:pt idx="3">
                  <c:v>0.34</c:v>
                </c:pt>
              </c:numCache>
            </c:numRef>
          </c:val>
          <c:extLst>
            <c:ext xmlns:c16="http://schemas.microsoft.com/office/drawing/2014/chart" uri="{C3380CC4-5D6E-409C-BE32-E72D297353CC}">
              <c16:uniqueId val="{00000002-AB87-4B3E-9215-CC21C46B6F80}"/>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Mortgage 
holders</c:v>
                </c:pt>
                <c:pt idx="1">
                  <c:v>ONS Benchmarking -
Mortgage holders</c:v>
                </c:pt>
                <c:pt idx="2">
                  <c:v>GM Renters</c:v>
                </c:pt>
                <c:pt idx="3">
                  <c:v>ONS Benchmarking -
Renters</c:v>
                </c:pt>
              </c:strCache>
            </c:strRef>
          </c:cat>
          <c:val>
            <c:numRef>
              <c:f>Sheet1!$E$2:$E$5</c:f>
              <c:numCache>
                <c:formatCode>0%</c:formatCode>
                <c:ptCount val="4"/>
                <c:pt idx="0">
                  <c:v>0.42691203626482399</c:v>
                </c:pt>
                <c:pt idx="1">
                  <c:v>0.47</c:v>
                </c:pt>
                <c:pt idx="2">
                  <c:v>0.28499282168654599</c:v>
                </c:pt>
                <c:pt idx="3">
                  <c:v>0.28000000000000003</c:v>
                </c:pt>
              </c:numCache>
            </c:numRef>
          </c:val>
          <c:extLst>
            <c:ext xmlns:c16="http://schemas.microsoft.com/office/drawing/2014/chart" uri="{C3380CC4-5D6E-409C-BE32-E72D297353CC}">
              <c16:uniqueId val="{00000003-AB87-4B3E-9215-CC21C46B6F80}"/>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Mortgage 
holders</c:v>
                </c:pt>
                <c:pt idx="1">
                  <c:v>ONS Benchmarking -
Mortgage holders</c:v>
                </c:pt>
                <c:pt idx="2">
                  <c:v>GM Renters</c:v>
                </c:pt>
                <c:pt idx="3">
                  <c:v>ONS Benchmarking -
Renters</c:v>
                </c:pt>
              </c:strCache>
            </c:strRef>
          </c:cat>
          <c:val>
            <c:numRef>
              <c:f>Sheet1!$F$2:$F$5</c:f>
              <c:numCache>
                <c:formatCode>0%</c:formatCode>
                <c:ptCount val="4"/>
                <c:pt idx="0">
                  <c:v>0.14670569803595501</c:v>
                </c:pt>
                <c:pt idx="1">
                  <c:v>0.12</c:v>
                </c:pt>
                <c:pt idx="2">
                  <c:v>9.9516638653594197E-2</c:v>
                </c:pt>
                <c:pt idx="3">
                  <c:v>0.1</c:v>
                </c:pt>
              </c:numCache>
            </c:numRef>
          </c:val>
          <c:extLst>
            <c:ext xmlns:c16="http://schemas.microsoft.com/office/drawing/2014/chart" uri="{C3380CC4-5D6E-409C-BE32-E72D297353CC}">
              <c16:uniqueId val="{00000004-AB87-4B3E-9215-CC21C46B6F80}"/>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3.3461244296753437E-4"/>
          <c:y val="0.88504093863640332"/>
          <c:w val="0.99966540149065608"/>
          <c:h val="0.100378293460132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mn-lt"/>
                <a:ea typeface="+mn-ea"/>
                <a:cs typeface="+mn-cs"/>
              </a:defRPr>
            </a:pPr>
            <a:r>
              <a:rPr lang="en-GB" sz="1400" b="1" i="0" baseline="0">
                <a:solidFill>
                  <a:srgbClr val="5C5B5A"/>
                </a:solidFill>
                <a:effectLst/>
              </a:rPr>
              <a:t>Reasons behind not wanting to get the flu vaccine or Covid-19 vaccine/booster</a:t>
            </a:r>
            <a:endParaRPr lang="en-GB" sz="1400">
              <a:solidFill>
                <a:srgbClr val="5C5B5A"/>
              </a:solidFill>
              <a:effectLst/>
            </a:endParaRPr>
          </a:p>
        </c:rich>
      </c:tx>
      <c:layout>
        <c:manualLayout>
          <c:xMode val="edge"/>
          <c:yMode val="edge"/>
          <c:x val="0.20420220937669992"/>
          <c:y val="4.77940145711531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42754660904349712"/>
          <c:y val="0.12705831791788197"/>
          <c:w val="0.55858609953673388"/>
          <c:h val="0.85759716908901407"/>
        </c:manualLayout>
      </c:layout>
      <c:barChart>
        <c:barDir val="bar"/>
        <c:grouping val="clustered"/>
        <c:varyColors val="0"/>
        <c:ser>
          <c:idx val="0"/>
          <c:order val="0"/>
          <c:tx>
            <c:strRef>
              <c:f>Sheet1!$B$1</c:f>
              <c:strCache>
                <c:ptCount val="1"/>
                <c:pt idx="0">
                  <c:v>Covid-19 vaccine/booster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None of the above</c:v>
                </c:pt>
                <c:pt idx="1">
                  <c:v>I can't get time off work to get an appointment</c:v>
                </c:pt>
                <c:pt idx="2">
                  <c:v>I can't afford to get an appointment</c:v>
                </c:pt>
                <c:pt idx="3">
                  <c:v>I don't know how to get one</c:v>
                </c:pt>
                <c:pt idx="4">
                  <c:v>I don't have time to get one</c:v>
                </c:pt>
                <c:pt idx="5">
                  <c:v>I can't afford the vaccines</c:v>
                </c:pt>
                <c:pt idx="6">
                  <c:v>I don't think I'm eligible*</c:v>
                </c:pt>
                <c:pt idx="7">
                  <c:v>I don't know enough about the vaccines</c:v>
                </c:pt>
                <c:pt idx="8">
                  <c:v>I don't think flu/covid will make me very ill if I caught them</c:v>
                </c:pt>
                <c:pt idx="9">
                  <c:v>I don't believe the vaccines work</c:v>
                </c:pt>
                <c:pt idx="10">
                  <c:v>I don't trust the motivations behind the vaccines</c:v>
                </c:pt>
                <c:pt idx="11">
                  <c:v>I don't want the vaccine side effects</c:v>
                </c:pt>
              </c:strCache>
            </c:strRef>
          </c:cat>
          <c:val>
            <c:numRef>
              <c:f>Sheet1!$B$2:$B$15</c:f>
              <c:numCache>
                <c:formatCode>0%</c:formatCode>
                <c:ptCount val="12"/>
                <c:pt idx="0">
                  <c:v>0.08</c:v>
                </c:pt>
                <c:pt idx="1">
                  <c:v>0.05</c:v>
                </c:pt>
                <c:pt idx="2">
                  <c:v>0.01</c:v>
                </c:pt>
                <c:pt idx="3">
                  <c:v>0.05</c:v>
                </c:pt>
                <c:pt idx="4">
                  <c:v>0.06</c:v>
                </c:pt>
                <c:pt idx="5">
                  <c:v>0.01</c:v>
                </c:pt>
                <c:pt idx="6">
                  <c:v>7.0000000000000007E-2</c:v>
                </c:pt>
                <c:pt idx="7">
                  <c:v>0.14000000000000001</c:v>
                </c:pt>
                <c:pt idx="8">
                  <c:v>0.24</c:v>
                </c:pt>
                <c:pt idx="9">
                  <c:v>0.25</c:v>
                </c:pt>
                <c:pt idx="10">
                  <c:v>0.32</c:v>
                </c:pt>
                <c:pt idx="11">
                  <c:v>0.32</c:v>
                </c:pt>
              </c:numCache>
            </c:numRef>
          </c:val>
          <c:extLst>
            <c:ext xmlns:c16="http://schemas.microsoft.com/office/drawing/2014/chart" uri="{C3380CC4-5D6E-409C-BE32-E72D297353CC}">
              <c16:uniqueId val="{00000000-ACAC-4CB4-A895-CD85165905E9}"/>
            </c:ext>
          </c:extLst>
        </c:ser>
        <c:ser>
          <c:idx val="1"/>
          <c:order val="1"/>
          <c:tx>
            <c:strRef>
              <c:f>Sheet1!$C$1</c:f>
              <c:strCache>
                <c:ptCount val="1"/>
                <c:pt idx="0">
                  <c:v>Flu vaccine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None of the above</c:v>
                </c:pt>
                <c:pt idx="1">
                  <c:v>I can't get time off work to get an appointment</c:v>
                </c:pt>
                <c:pt idx="2">
                  <c:v>I can't afford to get an appointment</c:v>
                </c:pt>
                <c:pt idx="3">
                  <c:v>I don't know how to get one</c:v>
                </c:pt>
                <c:pt idx="4">
                  <c:v>I don't have time to get one</c:v>
                </c:pt>
                <c:pt idx="5">
                  <c:v>I can't afford the vaccines</c:v>
                </c:pt>
                <c:pt idx="6">
                  <c:v>I don't think I'm eligible*</c:v>
                </c:pt>
                <c:pt idx="7">
                  <c:v>I don't know enough about the vaccines</c:v>
                </c:pt>
                <c:pt idx="8">
                  <c:v>I don't think flu/covid will make me very ill if I caught them</c:v>
                </c:pt>
                <c:pt idx="9">
                  <c:v>I don't believe the vaccines work</c:v>
                </c:pt>
                <c:pt idx="10">
                  <c:v>I don't trust the motivations behind the vaccines</c:v>
                </c:pt>
                <c:pt idx="11">
                  <c:v>I don't want the vaccine side effects</c:v>
                </c:pt>
              </c:strCache>
            </c:strRef>
          </c:cat>
          <c:val>
            <c:numRef>
              <c:f>Sheet1!$C$2:$C$15</c:f>
              <c:numCache>
                <c:formatCode>0%</c:formatCode>
                <c:ptCount val="12"/>
                <c:pt idx="0">
                  <c:v>0.11</c:v>
                </c:pt>
                <c:pt idx="1">
                  <c:v>0.04</c:v>
                </c:pt>
                <c:pt idx="2">
                  <c:v>0.01</c:v>
                </c:pt>
                <c:pt idx="3">
                  <c:v>0.03</c:v>
                </c:pt>
                <c:pt idx="4">
                  <c:v>0.05</c:v>
                </c:pt>
                <c:pt idx="5">
                  <c:v>0.02</c:v>
                </c:pt>
                <c:pt idx="6">
                  <c:v>0.1</c:v>
                </c:pt>
                <c:pt idx="7">
                  <c:v>0.11</c:v>
                </c:pt>
                <c:pt idx="8">
                  <c:v>0.24</c:v>
                </c:pt>
                <c:pt idx="9">
                  <c:v>0.2</c:v>
                </c:pt>
                <c:pt idx="10">
                  <c:v>0.24</c:v>
                </c:pt>
                <c:pt idx="11">
                  <c:v>0.33</c:v>
                </c:pt>
              </c:numCache>
            </c:numRef>
          </c:val>
          <c:extLst>
            <c:ext xmlns:c16="http://schemas.microsoft.com/office/drawing/2014/chart" uri="{C3380CC4-5D6E-409C-BE32-E72D297353CC}">
              <c16:uniqueId val="{00000001-ACAC-4CB4-A895-CD85165905E9}"/>
            </c:ext>
          </c:extLst>
        </c:ser>
        <c:dLbls>
          <c:dLblPos val="outEnd"/>
          <c:showLegendKey val="0"/>
          <c:showVal val="1"/>
          <c:showCatName val="0"/>
          <c:showSerName val="0"/>
          <c:showPercent val="0"/>
          <c:showBubbleSize val="0"/>
        </c:dLbls>
        <c:gapWidth val="75"/>
        <c:axId val="1564047792"/>
        <c:axId val="1564049456"/>
      </c:barChart>
      <c:catAx>
        <c:axId val="156404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4049456"/>
        <c:crosses val="autoZero"/>
        <c:auto val="1"/>
        <c:lblAlgn val="ctr"/>
        <c:lblOffset val="100"/>
        <c:noMultiLvlLbl val="0"/>
      </c:catAx>
      <c:valAx>
        <c:axId val="1564049456"/>
        <c:scaling>
          <c:orientation val="minMax"/>
        </c:scaling>
        <c:delete val="1"/>
        <c:axPos val="b"/>
        <c:numFmt formatCode="0%" sourceLinked="1"/>
        <c:majorTickMark val="none"/>
        <c:minorTickMark val="none"/>
        <c:tickLblPos val="nextTo"/>
        <c:crossAx val="1564047792"/>
        <c:crosses val="autoZero"/>
        <c:crossBetween val="between"/>
      </c:valAx>
      <c:spPr>
        <a:noFill/>
        <a:ln>
          <a:noFill/>
        </a:ln>
        <a:effectLst/>
      </c:spPr>
    </c:plotArea>
    <c:legend>
      <c:legendPos val="b"/>
      <c:layout>
        <c:manualLayout>
          <c:xMode val="edge"/>
          <c:yMode val="edge"/>
          <c:x val="0.74158332685743678"/>
          <c:y val="0.43654714211550233"/>
          <c:w val="0.13874971598699418"/>
          <c:h val="0.180368966029181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4245965434696"/>
          <c:y val="9.4933295463596357E-2"/>
          <c:w val="0.81266944459375268"/>
          <c:h val="0.71687552247040243"/>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DD1-4BC1-9875-A2240E87D5E2}"/>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CDD1-4BC1-9875-A2240E87D5E2}"/>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CDD1-4BC1-9875-A2240E87D5E2}"/>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CDD1-4BC1-9875-A2240E87D5E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DD1-4BC1-9875-A2240E87D5E2}"/>
                </c:ext>
              </c:extLst>
            </c:dLbl>
            <c:dLbl>
              <c:idx val="3"/>
              <c:delete val="1"/>
              <c:extLst>
                <c:ext xmlns:c15="http://schemas.microsoft.com/office/drawing/2012/chart" uri="{CE6537A1-D6FC-4f65-9D91-7224C49458BB}"/>
                <c:ext xmlns:c16="http://schemas.microsoft.com/office/drawing/2014/chart" uri="{C3380CC4-5D6E-409C-BE32-E72D297353CC}">
                  <c16:uniqueId val="{00000007-CDD1-4BC1-9875-A2240E87D5E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definitely </c:v>
                </c:pt>
                <c:pt idx="1">
                  <c:v>Yes - probably </c:v>
                </c:pt>
                <c:pt idx="2">
                  <c:v>No</c:v>
                </c:pt>
                <c:pt idx="3">
                  <c:v>Don't know </c:v>
                </c:pt>
              </c:strCache>
            </c:strRef>
          </c:cat>
          <c:val>
            <c:numRef>
              <c:f>Sheet1!$B$2:$B$5</c:f>
              <c:numCache>
                <c:formatCode>0%</c:formatCode>
                <c:ptCount val="4"/>
                <c:pt idx="0">
                  <c:v>0.53</c:v>
                </c:pt>
                <c:pt idx="1">
                  <c:v>0.09</c:v>
                </c:pt>
                <c:pt idx="2">
                  <c:v>0.33</c:v>
                </c:pt>
                <c:pt idx="3">
                  <c:v>0.05</c:v>
                </c:pt>
              </c:numCache>
            </c:numRef>
          </c:val>
          <c:extLst>
            <c:ext xmlns:c16="http://schemas.microsoft.com/office/drawing/2014/chart" uri="{C3380CC4-5D6E-409C-BE32-E72D297353CC}">
              <c16:uniqueId val="{00000008-CDD1-4BC1-9875-A2240E87D5E2}"/>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10560784188954511"/>
          <c:y val="0.87252738217890979"/>
          <c:w val="0.80687703928970156"/>
          <c:h val="0.1096744642977682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C5B5A"/>
                </a:solidFill>
                <a:latin typeface="+mn-lt"/>
                <a:ea typeface="+mn-ea"/>
                <a:cs typeface="+mn-cs"/>
              </a:defRPr>
            </a:pPr>
            <a:r>
              <a:rPr lang="en-GB" sz="1400" b="1"/>
              <a:t>When</a:t>
            </a:r>
            <a:r>
              <a:rPr lang="en-GB" sz="1400" b="1" baseline="0"/>
              <a:t> did you most recently have coronavirus?</a:t>
            </a:r>
            <a:endParaRPr lang="en-GB" sz="1400" b="1"/>
          </a:p>
        </c:rich>
      </c:tx>
      <c:layout>
        <c:manualLayout>
          <c:xMode val="edge"/>
          <c:yMode val="edge"/>
          <c:x val="0.19204469911372793"/>
          <c:y val="3.0552052425115956E-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37077234879798282"/>
          <c:y val="0.13538556305904578"/>
          <c:w val="0.62451955232081036"/>
          <c:h val="0.86181300042656372"/>
        </c:manualLayout>
      </c:layout>
      <c:barChart>
        <c:barDir val="bar"/>
        <c:grouping val="clustered"/>
        <c:varyColors val="0"/>
        <c:ser>
          <c:idx val="0"/>
          <c:order val="0"/>
          <c:tx>
            <c:strRef>
              <c:f>Sheet1!$B$1</c:f>
              <c:strCache>
                <c:ptCount val="1"/>
                <c:pt idx="0">
                  <c:v>September (S3)</c:v>
                </c:pt>
              </c:strCache>
            </c:strRef>
          </c:tx>
          <c:spPr>
            <a:solidFill>
              <a:srgbClr val="009690"/>
            </a:solidFill>
            <a:ln>
              <a:noFill/>
            </a:ln>
            <a:effectLst/>
          </c:spPr>
          <c:invertIfNegative val="0"/>
          <c:dPt>
            <c:idx val="0"/>
            <c:invertIfNegative val="0"/>
            <c:bubble3D val="0"/>
            <c:extLst>
              <c:ext xmlns:c16="http://schemas.microsoft.com/office/drawing/2014/chart" uri="{C3380CC4-5D6E-409C-BE32-E72D297353CC}">
                <c16:uniqueId val="{00000001-829C-4818-A35B-6C1D483DF3E4}"/>
              </c:ext>
            </c:extLst>
          </c:dPt>
          <c:dPt>
            <c:idx val="1"/>
            <c:invertIfNegative val="0"/>
            <c:bubble3D val="0"/>
            <c:extLst>
              <c:ext xmlns:c16="http://schemas.microsoft.com/office/drawing/2014/chart" uri="{C3380CC4-5D6E-409C-BE32-E72D297353CC}">
                <c16:uniqueId val="{00000003-829C-4818-A35B-6C1D483DF3E4}"/>
              </c:ext>
            </c:extLst>
          </c:dPt>
          <c:dPt>
            <c:idx val="2"/>
            <c:invertIfNegative val="0"/>
            <c:bubble3D val="0"/>
            <c:extLst>
              <c:ext xmlns:c16="http://schemas.microsoft.com/office/drawing/2014/chart" uri="{C3380CC4-5D6E-409C-BE32-E72D297353CC}">
                <c16:uniqueId val="{00000005-829C-4818-A35B-6C1D483DF3E4}"/>
              </c:ext>
            </c:extLst>
          </c:dPt>
          <c:dPt>
            <c:idx val="3"/>
            <c:invertIfNegative val="0"/>
            <c:bubble3D val="0"/>
            <c:extLst>
              <c:ext xmlns:c16="http://schemas.microsoft.com/office/drawing/2014/chart" uri="{C3380CC4-5D6E-409C-BE32-E72D297353CC}">
                <c16:uniqueId val="{00000007-829C-4818-A35B-6C1D483DF3E4}"/>
              </c:ext>
            </c:extLst>
          </c:dPt>
          <c:dPt>
            <c:idx val="4"/>
            <c:invertIfNegative val="0"/>
            <c:bubble3D val="0"/>
            <c:extLst>
              <c:ext xmlns:c16="http://schemas.microsoft.com/office/drawing/2014/chart" uri="{C3380CC4-5D6E-409C-BE32-E72D297353CC}">
                <c16:uniqueId val="{00000008-3A37-434E-A9AA-9520140602BF}"/>
              </c:ext>
            </c:extLst>
          </c:dPt>
          <c:dPt>
            <c:idx val="5"/>
            <c:invertIfNegative val="0"/>
            <c:bubble3D val="0"/>
            <c:extLst>
              <c:ext xmlns:c16="http://schemas.microsoft.com/office/drawing/2014/chart" uri="{C3380CC4-5D6E-409C-BE32-E72D297353CC}">
                <c16:uniqueId val="{0000000B-2191-4AC1-BCDE-918881AD8CE4}"/>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Currently</c:v>
                </c:pt>
                <c:pt idx="1">
                  <c:v>In the past month</c:v>
                </c:pt>
                <c:pt idx="2">
                  <c:v>In the past 2-3 months</c:v>
                </c:pt>
                <c:pt idx="3">
                  <c:v>In the past 4-6 months</c:v>
                </c:pt>
                <c:pt idx="4">
                  <c:v>In the past 7-12 months</c:v>
                </c:pt>
                <c:pt idx="5">
                  <c:v>More than a year ago</c:v>
                </c:pt>
                <c:pt idx="6">
                  <c:v>Can’t remember</c:v>
                </c:pt>
              </c:strCache>
            </c:strRef>
          </c:cat>
          <c:val>
            <c:numRef>
              <c:f>Sheet1!$B$2:$B$8</c:f>
              <c:numCache>
                <c:formatCode>0%</c:formatCode>
                <c:ptCount val="7"/>
                <c:pt idx="0">
                  <c:v>0.02</c:v>
                </c:pt>
                <c:pt idx="1">
                  <c:v>0.03</c:v>
                </c:pt>
                <c:pt idx="2">
                  <c:v>0.15</c:v>
                </c:pt>
                <c:pt idx="3">
                  <c:v>0.21</c:v>
                </c:pt>
                <c:pt idx="4">
                  <c:v>0.35</c:v>
                </c:pt>
                <c:pt idx="5">
                  <c:v>0.22</c:v>
                </c:pt>
                <c:pt idx="6">
                  <c:v>0.01</c:v>
                </c:pt>
              </c:numCache>
            </c:numRef>
          </c:val>
          <c:extLst>
            <c:ext xmlns:c16="http://schemas.microsoft.com/office/drawing/2014/chart" uri="{C3380CC4-5D6E-409C-BE32-E72D297353CC}">
              <c16:uniqueId val="{00000008-829C-4818-A35B-6C1D483DF3E4}"/>
            </c:ext>
          </c:extLst>
        </c:ser>
        <c:ser>
          <c:idx val="1"/>
          <c:order val="1"/>
          <c:tx>
            <c:strRef>
              <c:f>Sheet1!$C$1</c:f>
              <c:strCache>
                <c:ptCount val="1"/>
                <c:pt idx="0">
                  <c:v>October (S4)</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Currently</c:v>
                </c:pt>
                <c:pt idx="1">
                  <c:v>In the past month</c:v>
                </c:pt>
                <c:pt idx="2">
                  <c:v>In the past 2-3 months</c:v>
                </c:pt>
                <c:pt idx="3">
                  <c:v>In the past 4-6 months</c:v>
                </c:pt>
                <c:pt idx="4">
                  <c:v>In the past 7-12 months</c:v>
                </c:pt>
                <c:pt idx="5">
                  <c:v>More than a year ago</c:v>
                </c:pt>
                <c:pt idx="6">
                  <c:v>Can’t remember</c:v>
                </c:pt>
              </c:strCache>
            </c:strRef>
          </c:cat>
          <c:val>
            <c:numRef>
              <c:f>Sheet1!$C$2:$C$8</c:f>
              <c:numCache>
                <c:formatCode>0%</c:formatCode>
                <c:ptCount val="7"/>
                <c:pt idx="0">
                  <c:v>0.02</c:v>
                </c:pt>
                <c:pt idx="1">
                  <c:v>0.06</c:v>
                </c:pt>
                <c:pt idx="2">
                  <c:v>0.12</c:v>
                </c:pt>
                <c:pt idx="3">
                  <c:v>0.2</c:v>
                </c:pt>
                <c:pt idx="4">
                  <c:v>0.34</c:v>
                </c:pt>
                <c:pt idx="5">
                  <c:v>0.23</c:v>
                </c:pt>
                <c:pt idx="6">
                  <c:v>0.02</c:v>
                </c:pt>
              </c:numCache>
            </c:numRef>
          </c:val>
          <c:extLst>
            <c:ext xmlns:c16="http://schemas.microsoft.com/office/drawing/2014/chart" uri="{C3380CC4-5D6E-409C-BE32-E72D297353CC}">
              <c16:uniqueId val="{00000006-EDF3-4395-B2BF-613F26280A41}"/>
            </c:ext>
          </c:extLst>
        </c:ser>
        <c:dLbls>
          <c:dLblPos val="outEnd"/>
          <c:showLegendKey val="0"/>
          <c:showVal val="1"/>
          <c:showCatName val="0"/>
          <c:showSerName val="0"/>
          <c:showPercent val="0"/>
          <c:showBubbleSize val="0"/>
        </c:dLbls>
        <c:gapWidth val="56"/>
        <c:axId val="1933407823"/>
        <c:axId val="1933411983"/>
      </c:barChart>
      <c:catAx>
        <c:axId val="1933407823"/>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scaling>
        <c:delete val="1"/>
        <c:axPos val="t"/>
        <c:numFmt formatCode="0%" sourceLinked="1"/>
        <c:majorTickMark val="none"/>
        <c:minorTickMark val="none"/>
        <c:tickLblPos val="nextTo"/>
        <c:crossAx val="1933407823"/>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legendEntry>
      <c:layout>
        <c:manualLayout>
          <c:xMode val="edge"/>
          <c:yMode val="edge"/>
          <c:x val="0.83054282467615503"/>
          <c:y val="0.13852973153801115"/>
          <c:w val="0.16945717532384497"/>
          <c:h val="0.104993320080716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sz="1400" b="1"/>
              <a:t>Are you currently experiencing any</a:t>
            </a:r>
            <a:r>
              <a:rPr lang="en-GB" sz="1400" b="1" baseline="0"/>
              <a:t> of the following as a result of coronavirus? (n=968)</a:t>
            </a:r>
            <a:endParaRPr lang="en-GB" sz="1400" b="1"/>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A0000"/>
            </a:solidFill>
            <a:ln>
              <a:noFill/>
            </a:ln>
            <a:effectLst/>
          </c:spPr>
          <c:invertIfNegative val="0"/>
          <c:dPt>
            <c:idx val="4"/>
            <c:invertIfNegative val="0"/>
            <c:bubble3D val="0"/>
            <c:spPr>
              <a:solidFill>
                <a:srgbClr val="00706B"/>
              </a:solidFill>
              <a:ln>
                <a:noFill/>
              </a:ln>
              <a:effectLst/>
            </c:spPr>
            <c:extLst>
              <c:ext xmlns:c16="http://schemas.microsoft.com/office/drawing/2014/chart" uri="{C3380CC4-5D6E-409C-BE32-E72D297353CC}">
                <c16:uniqueId val="{00000001-6204-4266-87B6-445CBBEB759C}"/>
              </c:ext>
            </c:extLst>
          </c:dPt>
          <c:dPt>
            <c:idx val="5"/>
            <c:invertIfNegative val="0"/>
            <c:bubble3D val="0"/>
            <c:spPr>
              <a:solidFill>
                <a:srgbClr val="5C5B5A"/>
              </a:solidFill>
              <a:ln>
                <a:noFill/>
              </a:ln>
              <a:effectLst/>
            </c:spPr>
            <c:extLst>
              <c:ext xmlns:c16="http://schemas.microsoft.com/office/drawing/2014/chart" uri="{C3380CC4-5D6E-409C-BE32-E72D297353CC}">
                <c16:uniqueId val="{00000003-6204-4266-87B6-445CBBEB75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Physical symptoms</c:v>
                </c:pt>
                <c:pt idx="1">
                  <c:v>Mental health / wellbeing impacts</c:v>
                </c:pt>
                <c:pt idx="2">
                  <c:v>Financial impacts</c:v>
                </c:pt>
                <c:pt idx="3">
                  <c:v>Social impacts</c:v>
                </c:pt>
              </c:strCache>
              <c:extLst/>
            </c:strRef>
          </c:cat>
          <c:val>
            <c:numRef>
              <c:f>Sheet1!$B$2:$B$5</c:f>
              <c:numCache>
                <c:formatCode>0%</c:formatCode>
                <c:ptCount val="4"/>
                <c:pt idx="0">
                  <c:v>0.27</c:v>
                </c:pt>
                <c:pt idx="1">
                  <c:v>0.15</c:v>
                </c:pt>
                <c:pt idx="2">
                  <c:v>0.1</c:v>
                </c:pt>
                <c:pt idx="3">
                  <c:v>0.1</c:v>
                </c:pt>
              </c:numCache>
              <c:extLst/>
            </c:numRef>
          </c:val>
          <c:extLst>
            <c:ext xmlns:c16="http://schemas.microsoft.com/office/drawing/2014/chart" uri="{C3380CC4-5D6E-409C-BE32-E72D297353CC}">
              <c16:uniqueId val="{00000004-6204-4266-87B6-445CBBEB759C}"/>
            </c:ext>
          </c:extLst>
        </c:ser>
        <c:dLbls>
          <c:showLegendKey val="0"/>
          <c:showVal val="0"/>
          <c:showCatName val="0"/>
          <c:showSerName val="0"/>
          <c:showPercent val="0"/>
          <c:showBubbleSize val="0"/>
        </c:dLbls>
        <c:gapWidth val="85"/>
        <c:overlap val="-27"/>
        <c:axId val="556811528"/>
        <c:axId val="556813824"/>
      </c:barChart>
      <c:catAx>
        <c:axId val="55681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813824"/>
        <c:crosses val="autoZero"/>
        <c:auto val="1"/>
        <c:lblAlgn val="ctr"/>
        <c:lblOffset val="100"/>
        <c:noMultiLvlLbl val="0"/>
      </c:catAx>
      <c:valAx>
        <c:axId val="556813824"/>
        <c:scaling>
          <c:orientation val="minMax"/>
        </c:scaling>
        <c:delete val="1"/>
        <c:axPos val="l"/>
        <c:numFmt formatCode="0%" sourceLinked="1"/>
        <c:majorTickMark val="none"/>
        <c:minorTickMark val="none"/>
        <c:tickLblPos val="nextTo"/>
        <c:crossAx val="5568115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solidFill>
                  <a:srgbClr val="5C5B5A"/>
                </a:solidFill>
                <a:effectLst/>
              </a:rPr>
              <a:t>Currently doing…</a:t>
            </a:r>
            <a:endParaRPr lang="en-GB" sz="1400">
              <a:solidFill>
                <a:srgbClr val="5C5B5A"/>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933083386479251"/>
          <c:y val="7.8195319721740542E-2"/>
          <c:w val="0.48066916613520749"/>
          <c:h val="0.78101890430276577"/>
        </c:manualLayout>
      </c:layout>
      <c:barChart>
        <c:barDir val="bar"/>
        <c:grouping val="percentStacked"/>
        <c:varyColors val="0"/>
        <c:ser>
          <c:idx val="0"/>
          <c:order val="0"/>
          <c:tx>
            <c:strRef>
              <c:f>Sheet1!$B$1</c:f>
              <c:strCache>
                <c:ptCount val="1"/>
                <c:pt idx="0">
                  <c:v>All of the time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Sheet1!$B$2:$B$9</c:f>
              <c:numCache>
                <c:formatCode>0%</c:formatCode>
                <c:ptCount val="8"/>
                <c:pt idx="0">
                  <c:v>0.42</c:v>
                </c:pt>
                <c:pt idx="1">
                  <c:v>0.42</c:v>
                </c:pt>
                <c:pt idx="2">
                  <c:v>0.38</c:v>
                </c:pt>
                <c:pt idx="3">
                  <c:v>0.3</c:v>
                </c:pt>
                <c:pt idx="4">
                  <c:v>0.16</c:v>
                </c:pt>
                <c:pt idx="5">
                  <c:v>0.18</c:v>
                </c:pt>
                <c:pt idx="6">
                  <c:v>0.11</c:v>
                </c:pt>
                <c:pt idx="7">
                  <c:v>0.1</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Most of the time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Sheet1!$C$2:$C$9</c:f>
              <c:numCache>
                <c:formatCode>0%</c:formatCode>
                <c:ptCount val="8"/>
                <c:pt idx="0">
                  <c:v>0.37</c:v>
                </c:pt>
                <c:pt idx="1">
                  <c:v>0.38</c:v>
                </c:pt>
                <c:pt idx="2">
                  <c:v>0.25</c:v>
                </c:pt>
                <c:pt idx="3">
                  <c:v>0.39</c:v>
                </c:pt>
                <c:pt idx="4">
                  <c:v>0.23</c:v>
                </c:pt>
                <c:pt idx="5">
                  <c:v>0.34</c:v>
                </c:pt>
                <c:pt idx="6">
                  <c:v>0.14000000000000001</c:v>
                </c:pt>
                <c:pt idx="7">
                  <c:v>0.15</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Not very often</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Sheet1!$D$2:$D$9</c:f>
              <c:numCache>
                <c:formatCode>0%</c:formatCode>
                <c:ptCount val="8"/>
                <c:pt idx="0">
                  <c:v>0.12</c:v>
                </c:pt>
                <c:pt idx="1">
                  <c:v>0.12</c:v>
                </c:pt>
                <c:pt idx="2">
                  <c:v>0.13</c:v>
                </c:pt>
                <c:pt idx="3">
                  <c:v>0.18</c:v>
                </c:pt>
                <c:pt idx="4">
                  <c:v>0.28000000000000003</c:v>
                </c:pt>
                <c:pt idx="5">
                  <c:v>0.31</c:v>
                </c:pt>
                <c:pt idx="6">
                  <c:v>0.22</c:v>
                </c:pt>
                <c:pt idx="7">
                  <c:v>0.24</c:v>
                </c:pt>
              </c:numCache>
            </c:numRef>
          </c:val>
          <c:extLst>
            <c:ext xmlns:c16="http://schemas.microsoft.com/office/drawing/2014/chart" uri="{C3380CC4-5D6E-409C-BE32-E72D297353CC}">
              <c16:uniqueId val="{00000007-7FB1-4EB6-9246-DEE6481016AD}"/>
            </c:ext>
          </c:extLst>
        </c:ser>
        <c:ser>
          <c:idx val="3"/>
          <c:order val="3"/>
          <c:tx>
            <c:strRef>
              <c:f>Sheet1!$E$1</c:f>
              <c:strCache>
                <c:ptCount val="1"/>
                <c:pt idx="0">
                  <c:v>Not at all</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Sheet1!$E$2:$E$9</c:f>
              <c:numCache>
                <c:formatCode>0%</c:formatCode>
                <c:ptCount val="8"/>
                <c:pt idx="0">
                  <c:v>0.06</c:v>
                </c:pt>
                <c:pt idx="1">
                  <c:v>7.0000000000000007E-2</c:v>
                </c:pt>
                <c:pt idx="2">
                  <c:v>0.23</c:v>
                </c:pt>
                <c:pt idx="3">
                  <c:v>0.11</c:v>
                </c:pt>
                <c:pt idx="4">
                  <c:v>0.31</c:v>
                </c:pt>
                <c:pt idx="5">
                  <c:v>0.14000000000000001</c:v>
                </c:pt>
                <c:pt idx="6">
                  <c:v>0.5</c:v>
                </c:pt>
                <c:pt idx="7">
                  <c:v>0.5</c:v>
                </c:pt>
              </c:numCache>
            </c:numRef>
          </c:val>
          <c:extLst>
            <c:ext xmlns:c16="http://schemas.microsoft.com/office/drawing/2014/chart" uri="{C3380CC4-5D6E-409C-BE32-E72D297353CC}">
              <c16:uniqueId val="{0000000D-7FB1-4EB6-9246-DEE6481016AD}"/>
            </c:ext>
          </c:extLst>
        </c:ser>
        <c:ser>
          <c:idx val="4"/>
          <c:order val="4"/>
          <c:tx>
            <c:strRef>
              <c:f>Sheet1!$F$1</c:f>
              <c:strCache>
                <c:ptCount val="1"/>
                <c:pt idx="0">
                  <c:v>Not sure</c:v>
                </c:pt>
              </c:strCache>
            </c:strRef>
          </c:tx>
          <c:spPr>
            <a:solidFill>
              <a:schemeClr val="bg2">
                <a:lumMod val="50000"/>
              </a:schemeClr>
            </a:solidFill>
            <a:ln>
              <a:noFill/>
            </a:ln>
            <a:effectLst/>
          </c:spPr>
          <c:invertIfNegative val="0"/>
          <c:dLbls>
            <c:delete val="1"/>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Sheet1!$F$2:$F$9</c:f>
              <c:numCache>
                <c:formatCode>0%</c:formatCode>
                <c:ptCount val="8"/>
                <c:pt idx="0">
                  <c:v>0.02</c:v>
                </c:pt>
                <c:pt idx="1">
                  <c:v>0.01</c:v>
                </c:pt>
                <c:pt idx="2">
                  <c:v>0.02</c:v>
                </c:pt>
                <c:pt idx="3">
                  <c:v>0.02</c:v>
                </c:pt>
                <c:pt idx="4">
                  <c:v>0.03</c:v>
                </c:pt>
                <c:pt idx="5">
                  <c:v>0.02</c:v>
                </c:pt>
                <c:pt idx="6">
                  <c:v>0.03</c:v>
                </c:pt>
                <c:pt idx="7">
                  <c:v>0.02</c:v>
                </c:pt>
              </c:numCache>
            </c:numRef>
          </c:val>
          <c:extLst>
            <c:ext xmlns:c16="http://schemas.microsoft.com/office/drawing/2014/chart" uri="{C3380CC4-5D6E-409C-BE32-E72D297353CC}">
              <c16:uniqueId val="{00000013-7FB1-4EB6-9246-DEE6481016AD}"/>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8528899568176008"/>
          <c:y val="0.88581105976659247"/>
          <c:w val="0.61502345404628056"/>
          <c:h val="5.141854473613350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strRef>
              <c:f>Sheet1!$A$2:$A$3</c:f>
              <c:strCache>
                <c:ptCount val="2"/>
                <c:pt idx="0">
                  <c:v>Confident using digital services</c:v>
                </c:pt>
                <c:pt idx="1">
                  <c:v>Not confident using digital services </c:v>
                </c:pt>
              </c:strCache>
            </c:strRef>
          </c:cat>
          <c:val>
            <c:numRef>
              <c:f>Sheet1!$B$2:$B$3</c:f>
              <c:numCache>
                <c:formatCode>0%</c:formatCode>
                <c:ptCount val="2"/>
                <c:pt idx="0">
                  <c:v>0.83</c:v>
                </c:pt>
                <c:pt idx="1">
                  <c:v>0.17</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0.66674985948866305</c:v>
                </c:pt>
                <c:pt idx="1">
                  <c:v>0.18</c:v>
                </c:pt>
                <c:pt idx="2">
                  <c:v>7.4318057682449798E-2</c:v>
                </c:pt>
                <c:pt idx="3">
                  <c:v>3.24914495586986E-2</c:v>
                </c:pt>
                <c:pt idx="4">
                  <c:v>1.8993252446693899E-2</c:v>
                </c:pt>
                <c:pt idx="5">
                  <c:v>2.2891274806931799E-2</c:v>
                </c:pt>
              </c:numCache>
            </c:numRef>
          </c:val>
          <c:extLst>
            <c:ext xmlns:c16="http://schemas.microsoft.com/office/drawing/2014/chart" uri="{C3380CC4-5D6E-409C-BE32-E72D297353CC}">
              <c16:uniqueId val="{00000000-1554-457B-B4F9-A57D2E0D435C}"/>
            </c:ext>
          </c:extLst>
        </c:ser>
        <c:ser>
          <c:idx val="1"/>
          <c:order val="1"/>
          <c:tx>
            <c:strRef>
              <c:f>Sheet1!$C$1</c:f>
              <c:strCache>
                <c:ptCount val="1"/>
                <c:pt idx="0">
                  <c:v>16-24 (n=50)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0.78209441345780095</c:v>
                </c:pt>
                <c:pt idx="1">
                  <c:v>0.10010385203131</c:v>
                </c:pt>
                <c:pt idx="2">
                  <c:v>0.10330458467235799</c:v>
                </c:pt>
                <c:pt idx="3">
                  <c:v>1.44971498385311E-2</c:v>
                </c:pt>
                <c:pt idx="4">
                  <c:v>0</c:v>
                </c:pt>
                <c:pt idx="5">
                  <c:v>0</c:v>
                </c:pt>
              </c:numCache>
            </c:numRef>
          </c:val>
          <c:extLst>
            <c:ext xmlns:c16="http://schemas.microsoft.com/office/drawing/2014/chart" uri="{C3380CC4-5D6E-409C-BE32-E72D297353CC}">
              <c16:uniqueId val="{00000001-1554-457B-B4F9-A57D2E0D435C}"/>
            </c:ext>
          </c:extLst>
        </c:ser>
        <c:ser>
          <c:idx val="2"/>
          <c:order val="2"/>
          <c:tx>
            <c:strRef>
              <c:f>Sheet1!$D$1</c:f>
              <c:strCache>
                <c:ptCount val="1"/>
                <c:pt idx="0">
                  <c:v>75+ (n=73)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0.30041958917698303</c:v>
                </c:pt>
                <c:pt idx="1">
                  <c:v>0.22056921795603801</c:v>
                </c:pt>
                <c:pt idx="2">
                  <c:v>0.17704696844560799</c:v>
                </c:pt>
                <c:pt idx="3">
                  <c:v>8.5290170458999295E-2</c:v>
                </c:pt>
                <c:pt idx="4">
                  <c:v>8.5183065870990102E-2</c:v>
                </c:pt>
                <c:pt idx="5">
                  <c:v>0.13149098809138199</c:v>
                </c:pt>
              </c:numCache>
            </c:numRef>
          </c:val>
          <c:extLst>
            <c:ext xmlns:c16="http://schemas.microsoft.com/office/drawing/2014/chart" uri="{C3380CC4-5D6E-409C-BE32-E72D297353CC}">
              <c16:uniqueId val="{00000002-1554-457B-B4F9-A57D2E0D435C}"/>
            </c:ext>
          </c:extLst>
        </c:ser>
        <c:ser>
          <c:idx val="3"/>
          <c:order val="3"/>
          <c:tx>
            <c:strRef>
              <c:f>Sheet1!$E$1</c:f>
              <c:strCache>
                <c:ptCount val="1"/>
                <c:pt idx="0">
                  <c:v>Disabled (n=101)</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0.50108597111372399</c:v>
                </c:pt>
                <c:pt idx="1">
                  <c:v>0.22289129924506301</c:v>
                </c:pt>
                <c:pt idx="2">
                  <c:v>0.13256394695057999</c:v>
                </c:pt>
                <c:pt idx="3">
                  <c:v>5.67420491867629E-2</c:v>
                </c:pt>
                <c:pt idx="4">
                  <c:v>1.72656631012954E-2</c:v>
                </c:pt>
                <c:pt idx="5">
                  <c:v>7.2384635151433993E-2</c:v>
                </c:pt>
              </c:numCache>
            </c:numRef>
          </c:val>
          <c:extLst>
            <c:ext xmlns:c16="http://schemas.microsoft.com/office/drawing/2014/chart" uri="{C3380CC4-5D6E-409C-BE32-E72D297353CC}">
              <c16:uniqueId val="{00000003-1554-457B-B4F9-A57D2E0D435C}"/>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a:t>
            </a:r>
            <a:endParaRPr lang="en-GB" sz="1400" b="1" u="none">
              <a:latin typeface="+mj-lt"/>
            </a:endParaRPr>
          </a:p>
        </c:rich>
      </c:tx>
      <c:layout>
        <c:manualLayout>
          <c:xMode val="edge"/>
          <c:yMode val="edge"/>
          <c:x val="0.24417918355750706"/>
          <c:y val="1.79965051556242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2619085064391"/>
          <c:y val="5.0895612651424942E-2"/>
          <c:w val="0.86673809149356096"/>
          <c:h val="0.84104730256307947"/>
        </c:manualLayout>
      </c:layout>
      <c:barChart>
        <c:barDir val="bar"/>
        <c:grouping val="percent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You</c:v>
                </c:pt>
                <c:pt idx="1">
                  <c:v>Someone else in
 your household</c:v>
                </c:pt>
              </c:strCache>
            </c:strRef>
          </c:cat>
          <c:val>
            <c:numRef>
              <c:f>Sheet1!$B$2:$B$3</c:f>
              <c:numCache>
                <c:formatCode>0%</c:formatCode>
                <c:ptCount val="2"/>
                <c:pt idx="0">
                  <c:v>0.01</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Sheet1!$C$2:$C$3</c:f>
              <c:numCache>
                <c:formatCode>0%</c:formatCode>
                <c:ptCount val="2"/>
                <c:pt idx="0">
                  <c:v>0.03</c:v>
                </c:pt>
                <c:pt idx="1">
                  <c:v>0.04</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Sheet1!$D$2:$D$3</c:f>
              <c:numCache>
                <c:formatCode>0%</c:formatCode>
                <c:ptCount val="2"/>
                <c:pt idx="0">
                  <c:v>0.08</c:v>
                </c:pt>
                <c:pt idx="1">
                  <c:v>7.0000000000000007E-2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Sheet1!$E$2:$E$3</c:f>
              <c:numCache>
                <c:formatCode>0%</c:formatCode>
                <c:ptCount val="2"/>
                <c:pt idx="0">
                  <c:v>0.26</c:v>
                </c:pt>
                <c:pt idx="1">
                  <c:v>0.28000000000000003</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Sheet1!$F$2:$F$3</c:f>
              <c:numCache>
                <c:formatCode>0%</c:formatCode>
                <c:ptCount val="2"/>
                <c:pt idx="0">
                  <c:v>0.62</c:v>
                </c:pt>
                <c:pt idx="1">
                  <c:v>0.59</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t"/>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3470208165568667"/>
          <c:y val="0.82927070104254808"/>
          <c:w val="0.86529791834431347"/>
          <c:h val="0.168695146858562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0.67</c:v>
                </c:pt>
                <c:pt idx="1">
                  <c:v>0.18</c:v>
                </c:pt>
                <c:pt idx="2">
                  <c:v>7.0000000000000007E-2</c:v>
                </c:pt>
                <c:pt idx="3">
                  <c:v>0.03</c:v>
                </c:pt>
                <c:pt idx="4">
                  <c:v>0.02</c:v>
                </c:pt>
                <c:pt idx="5">
                  <c:v>0.02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16-24 (n=50)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0.78209441345780095</c:v>
                </c:pt>
                <c:pt idx="1">
                  <c:v>0.10010385203131</c:v>
                </c:pt>
                <c:pt idx="2">
                  <c:v>0.10330458467235799</c:v>
                </c:pt>
                <c:pt idx="3">
                  <c:v>1.44971498385311E-2</c:v>
                </c:pt>
                <c:pt idx="4">
                  <c:v>0</c:v>
                </c:pt>
                <c:pt idx="5">
                  <c:v>0</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75+ (n=73)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c:v>
                </c:pt>
                <c:pt idx="1">
                  <c:v>0.22</c:v>
                </c:pt>
                <c:pt idx="2">
                  <c:v>0.18</c:v>
                </c:pt>
                <c:pt idx="3">
                  <c:v>0.09</c:v>
                </c:pt>
                <c:pt idx="4">
                  <c:v>0.09</c:v>
                </c:pt>
                <c:pt idx="5">
                  <c:v>0.13</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Disabled (n=101)</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0.5</c:v>
                </c:pt>
                <c:pt idx="1">
                  <c:v>0.22</c:v>
                </c:pt>
                <c:pt idx="2">
                  <c:v>0.13</c:v>
                </c:pt>
                <c:pt idx="3">
                  <c:v>0.06</c:v>
                </c:pt>
                <c:pt idx="4">
                  <c:v>0.02</c:v>
                </c:pt>
                <c:pt idx="5">
                  <c:v>7.0000000000000007E-2</c:v>
                </c:pt>
              </c:numCache>
            </c:numRef>
          </c:val>
          <c:extLst>
            <c:ext xmlns:c16="http://schemas.microsoft.com/office/drawing/2014/chart" uri="{C3380CC4-5D6E-409C-BE32-E72D297353CC}">
              <c16:uniqueId val="{00000001-13FD-495C-B1CA-D8CAF4617FBA}"/>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21815316354562234"/>
          <c:y val="0.94602085615961862"/>
          <c:w val="0.57820046012918269"/>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(Respondents reporting</a:t>
            </a:r>
            <a:r>
              <a:rPr lang="en-GB" sz="1400" b="1" baseline="0" dirty="0"/>
              <a:t> digital exclusion)*</a:t>
            </a:r>
            <a:r>
              <a:rPr lang="en-GB" sz="1400" b="1"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366421166737066E-3"/>
          <c:y val="0"/>
          <c:w val="0.98524573650591662"/>
          <c:h val="0.58767129204513824"/>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Sheet1!$B$2:$B$11</c:f>
              <c:numCache>
                <c:formatCode>0%</c:formatCode>
                <c:ptCount val="10"/>
                <c:pt idx="0">
                  <c:v>0.02</c:v>
                </c:pt>
                <c:pt idx="1">
                  <c:v>0.02</c:v>
                </c:pt>
                <c:pt idx="2">
                  <c:v>3.2717963817662503E-2</c:v>
                </c:pt>
                <c:pt idx="3">
                  <c:v>0.02</c:v>
                </c:pt>
                <c:pt idx="4">
                  <c:v>1.52439424364386E-2</c:v>
                </c:pt>
                <c:pt idx="5">
                  <c:v>0.03</c:v>
                </c:pt>
                <c:pt idx="6">
                  <c:v>0.06</c:v>
                </c:pt>
                <c:pt idx="7">
                  <c:v>0.05</c:v>
                </c:pt>
                <c:pt idx="8">
                  <c:v>7.0000000000000007E-2</c:v>
                </c:pt>
                <c:pt idx="9">
                  <c:v>0.05</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A6D-452E-9F29-C52440CC6B24}"/>
                </c:ext>
              </c:extLst>
            </c:dLbl>
            <c:dLbl>
              <c:idx val="1"/>
              <c:delete val="1"/>
              <c:extLst>
                <c:ext xmlns:c15="http://schemas.microsoft.com/office/drawing/2012/chart" uri="{CE6537A1-D6FC-4f65-9D91-7224C49458BB}"/>
                <c:ext xmlns:c16="http://schemas.microsoft.com/office/drawing/2014/chart" uri="{C3380CC4-5D6E-409C-BE32-E72D297353CC}">
                  <c16:uniqueId val="{00000002-8A6D-452E-9F29-C52440CC6B24}"/>
                </c:ext>
              </c:extLst>
            </c:dLbl>
            <c:dLbl>
              <c:idx val="2"/>
              <c:delete val="1"/>
              <c:extLst>
                <c:ext xmlns:c15="http://schemas.microsoft.com/office/drawing/2012/chart" uri="{CE6537A1-D6FC-4f65-9D91-7224C49458BB}"/>
                <c:ext xmlns:c16="http://schemas.microsoft.com/office/drawing/2014/chart" uri="{C3380CC4-5D6E-409C-BE32-E72D297353CC}">
                  <c16:uniqueId val="{00000004-7A40-4399-990D-145EA77FC025}"/>
                </c:ext>
              </c:extLst>
            </c:dLbl>
            <c:dLbl>
              <c:idx val="3"/>
              <c:delete val="1"/>
              <c:extLst>
                <c:ext xmlns:c15="http://schemas.microsoft.com/office/drawing/2012/chart" uri="{CE6537A1-D6FC-4f65-9D91-7224C49458BB}"/>
                <c:ext xmlns:c16="http://schemas.microsoft.com/office/drawing/2014/chart" uri="{C3380CC4-5D6E-409C-BE32-E72D297353CC}">
                  <c16:uniqueId val="{00000003-7A40-4399-990D-145EA77FC025}"/>
                </c:ext>
              </c:extLst>
            </c:dLbl>
            <c:dLbl>
              <c:idx val="4"/>
              <c:delete val="1"/>
              <c:extLst>
                <c:ext xmlns:c15="http://schemas.microsoft.com/office/drawing/2012/chart" uri="{CE6537A1-D6FC-4f65-9D91-7224C49458BB}"/>
                <c:ext xmlns:c16="http://schemas.microsoft.com/office/drawing/2014/chart" uri="{C3380CC4-5D6E-409C-BE32-E72D297353CC}">
                  <c16:uniqueId val="{00000001-7A40-4399-990D-145EA77FC025}"/>
                </c:ext>
              </c:extLst>
            </c:dLbl>
            <c:dLbl>
              <c:idx val="5"/>
              <c:delete val="1"/>
              <c:extLst>
                <c:ext xmlns:c15="http://schemas.microsoft.com/office/drawing/2012/chart" uri="{CE6537A1-D6FC-4f65-9D91-7224C49458BB}"/>
                <c:ext xmlns:c16="http://schemas.microsoft.com/office/drawing/2014/chart" uri="{C3380CC4-5D6E-409C-BE32-E72D297353CC}">
                  <c16:uniqueId val="{00000002-7A40-4399-990D-145EA77FC025}"/>
                </c:ext>
              </c:extLst>
            </c:dLbl>
            <c:dLbl>
              <c:idx val="7"/>
              <c:delete val="1"/>
              <c:extLst>
                <c:ext xmlns:c15="http://schemas.microsoft.com/office/drawing/2012/chart" uri="{CE6537A1-D6FC-4f65-9D91-7224C49458BB}"/>
                <c:ext xmlns:c16="http://schemas.microsoft.com/office/drawing/2014/chart" uri="{C3380CC4-5D6E-409C-BE32-E72D297353CC}">
                  <c16:uniqueId val="{00000001-8A6D-452E-9F29-C52440CC6B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Sheet1!$C$2:$C$11</c:f>
              <c:numCache>
                <c:formatCode>0%</c:formatCode>
                <c:ptCount val="10"/>
                <c:pt idx="0">
                  <c:v>0.01</c:v>
                </c:pt>
                <c:pt idx="1">
                  <c:v>0</c:v>
                </c:pt>
                <c:pt idx="2">
                  <c:v>5.0911683302037204E-3</c:v>
                </c:pt>
                <c:pt idx="3">
                  <c:v>0.01</c:v>
                </c:pt>
                <c:pt idx="4">
                  <c:v>9.1460764772323191E-3</c:v>
                </c:pt>
                <c:pt idx="5">
                  <c:v>0.01</c:v>
                </c:pt>
                <c:pt idx="6">
                  <c:v>0.02</c:v>
                </c:pt>
                <c:pt idx="7">
                  <c:v>0.01</c:v>
                </c:pt>
                <c:pt idx="8">
                  <c:v>0.03</c:v>
                </c:pt>
                <c:pt idx="9">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Sheet1!$D$2:$D$11</c:f>
              <c:numCache>
                <c:formatCode>0%</c:formatCode>
                <c:ptCount val="10"/>
                <c:pt idx="0">
                  <c:v>0.04</c:v>
                </c:pt>
                <c:pt idx="1">
                  <c:v>0.05</c:v>
                </c:pt>
                <c:pt idx="2">
                  <c:v>1.85408413190572E-2</c:v>
                </c:pt>
                <c:pt idx="3">
                  <c:v>0.02</c:v>
                </c:pt>
                <c:pt idx="4">
                  <c:v>3.6776363507299098E-2</c:v>
                </c:pt>
                <c:pt idx="5">
                  <c:v>3.4433934432215797E-2</c:v>
                </c:pt>
                <c:pt idx="6">
                  <c:v>0.06</c:v>
                </c:pt>
                <c:pt idx="7">
                  <c:v>0.09</c:v>
                </c:pt>
                <c:pt idx="8">
                  <c:v>7.3189588110095002E-2</c:v>
                </c:pt>
                <c:pt idx="9">
                  <c:v>6.8681731308070301E-2</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642722221495311"/>
          <c:y val="0.92593326155560907"/>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0.04</c:v>
                </c:pt>
                <c:pt idx="1">
                  <c:v>0.08</c:v>
                </c:pt>
              </c:numCache>
            </c:numRef>
          </c:val>
          <c:extLst>
            <c:ext xmlns:c16="http://schemas.microsoft.com/office/drawing/2014/chart" uri="{C3380CC4-5D6E-409C-BE32-E72D297353CC}">
              <c16:uniqueId val="{00000000-6483-4220-AD24-D9CDB269D968}"/>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0.62562147088337605</c:v>
                </c:pt>
                <c:pt idx="1">
                  <c:v>0.73</c:v>
                </c:pt>
              </c:numCache>
            </c:numRef>
          </c:val>
          <c:extLst>
            <c:ext xmlns:c16="http://schemas.microsoft.com/office/drawing/2014/chart" uri="{C3380CC4-5D6E-409C-BE32-E72D297353CC}">
              <c16:uniqueId val="{00000001-6483-4220-AD24-D9CDB269D968}"/>
            </c:ext>
          </c:extLst>
        </c:ser>
        <c:ser>
          <c:idx val="2"/>
          <c:order val="2"/>
          <c:tx>
            <c:strRef>
              <c:f>Sheet1!$D$1</c:f>
              <c:strCache>
                <c:ptCount val="1"/>
                <c:pt idx="0">
                  <c:v>Yes</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0.33047135581369702</c:v>
                </c:pt>
                <c:pt idx="1">
                  <c:v>0.2</c:v>
                </c:pt>
              </c:numCache>
            </c:numRef>
          </c:val>
          <c:extLst>
            <c:ext xmlns:c16="http://schemas.microsoft.com/office/drawing/2014/chart" uri="{C3380CC4-5D6E-409C-BE32-E72D297353CC}">
              <c16:uniqueId val="{00000002-6483-4220-AD24-D9CDB269D96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5740384204766981E-2"/>
          <c:y val="0.33443946919899448"/>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Sheet1!$B$2:$B$4</c:f>
              <c:numCache>
                <c:formatCode>0%</c:formatCode>
                <c:ptCount val="3"/>
                <c:pt idx="0">
                  <c:v>0.01</c:v>
                </c:pt>
                <c:pt idx="1">
                  <c:v>0.03</c:v>
                </c:pt>
              </c:numCache>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Sheet1!$C$2:$C$4</c:f>
              <c:numCache>
                <c:formatCode>0%</c:formatCode>
                <c:ptCount val="3"/>
                <c:pt idx="0">
                  <c:v>0.04</c:v>
                </c:pt>
                <c:pt idx="1">
                  <c:v>0.04</c:v>
                </c:pt>
              </c:numCache>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0A-43A9-AEA4-4C11B00C339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0A-43A9-AEA4-4C11B00C3399}"/>
                </c:ext>
              </c:extLst>
            </c:dLbl>
            <c:spPr>
              <a:noFill/>
              <a:ln>
                <a:noFill/>
              </a:ln>
              <a:effectLst/>
            </c:spPr>
            <c:txPr>
              <a:bodyPr rot="0" spcFirstLastPara="1" vertOverflow="ellipsis" vert="horz" wrap="square" anchor="ctr" anchorCtr="1"/>
              <a:lstStyle/>
              <a:p>
                <a:pPr algn="ct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Sheet1!$D$2:$D$4</c:f>
              <c:numCache>
                <c:formatCode>0%</c:formatCode>
                <c:ptCount val="3"/>
                <c:pt idx="0">
                  <c:v>0.01</c:v>
                </c:pt>
                <c:pt idx="1">
                  <c:v>0.01</c:v>
                </c:pt>
              </c:numCache>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B8EAE6"/>
            </a:solidFill>
            <a:ln>
              <a:noFill/>
            </a:ln>
            <a:effectLst/>
          </c:spPr>
          <c:invertIfNegative val="0"/>
          <c:dPt>
            <c:idx val="0"/>
            <c:invertIfNegative val="0"/>
            <c:bubble3D val="0"/>
            <c:spPr>
              <a:solidFill>
                <a:srgbClr val="B8EAE6"/>
              </a:solidFill>
              <a:ln>
                <a:noFill/>
              </a:ln>
              <a:effectLst/>
            </c:spPr>
            <c:extLst>
              <c:ext xmlns:c16="http://schemas.microsoft.com/office/drawing/2014/chart" uri="{C3380CC4-5D6E-409C-BE32-E72D297353CC}">
                <c16:uniqueId val="{00000006-840A-43A9-AEA4-4C11B00C3399}"/>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Sheet1!$E$2:$E$4</c:f>
              <c:numCache>
                <c:formatCode>0%</c:formatCode>
                <c:ptCount val="3"/>
                <c:pt idx="0">
                  <c:v>0.1</c:v>
                </c:pt>
                <c:pt idx="1">
                  <c:v>0.09</c:v>
                </c:pt>
              </c:numCache>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strRef>
          </c:cat>
          <c:val>
            <c:numRef>
              <c:f>Sheet1!$F$2:$F$4</c:f>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5="http://schemas.microsoft.com/office/drawing/2012/chart">
              <c:ext xmlns:c16="http://schemas.microsoft.com/office/drawing/2014/chart" uri="{C3380CC4-5D6E-409C-BE32-E72D297353CC}">
                <c16:uniqueId val="{0000000B-840A-43A9-AEA4-4C11B00C3399}"/>
              </c:ext>
            </c:extLst>
          </c:dPt>
          <c:dPt>
            <c:idx val="1"/>
            <c:invertIfNegative val="0"/>
            <c:bubble3D val="0"/>
            <c:spPr>
              <a:solidFill>
                <a:schemeClr val="accent2"/>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Sheet1!$G$2:$G$4</c:f>
              <c:numCache>
                <c:formatCode>0%</c:formatCode>
                <c:ptCount val="3"/>
                <c:pt idx="0">
                  <c:v>0.15</c:v>
                </c:pt>
                <c:pt idx="1">
                  <c:v>0.17</c:v>
                </c:pt>
              </c:numCache>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strRef>
          </c:cat>
          <c:val>
            <c:numRef>
              <c:f>Sheet1!$H$2:$H$4</c:f>
              <c:numCache>
                <c:formatCode>0%</c:formatCode>
                <c:ptCount val="3"/>
                <c:pt idx="0">
                  <c:v>0.69</c:v>
                </c:pt>
                <c:pt idx="1">
                  <c:v>0.66</c:v>
                </c:pt>
              </c:numCache>
            </c:numRef>
          </c:val>
          <c:extLst>
            <c:ext xmlns:c16="http://schemas.microsoft.com/office/drawing/2014/chart" uri="{C3380CC4-5D6E-409C-BE32-E72D297353CC}">
              <c16:uniqueId val="{0000000F-840A-43A9-AEA4-4C11B00C3399}"/>
            </c:ext>
          </c:extLst>
        </c:ser>
        <c:ser>
          <c:idx val="7"/>
          <c:order val="7"/>
          <c:tx>
            <c:strRef>
              <c:f>Sheet1!$I$1</c:f>
              <c:strCache>
                <c:ptCount val="1"/>
                <c:pt idx="0">
                  <c:v>Total - do not use digital services online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strRef>
          </c:cat>
          <c:val>
            <c:numRef>
              <c:f>Sheet1!$I$2:$I$4</c:f>
              <c:numCache>
                <c:formatCode>General</c:formatCode>
                <c:ptCount val="3"/>
                <c:pt idx="2" formatCode="0%">
                  <c:v>0.08</c:v>
                </c:pt>
              </c:numCache>
            </c:numRef>
          </c:val>
          <c:extLst>
            <c:ext xmlns:c16="http://schemas.microsoft.com/office/drawing/2014/chart" uri="{C3380CC4-5D6E-409C-BE32-E72D297353CC}">
              <c16:uniqueId val="{00000010-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r"/>
      <c:legendEntry>
        <c:idx val="1"/>
        <c:delete val="1"/>
      </c:legendEntry>
      <c:layout>
        <c:manualLayout>
          <c:xMode val="edge"/>
          <c:yMode val="edge"/>
          <c:x val="6.6838680340852393E-4"/>
          <c:y val="4.7554533446211279E-2"/>
          <c:w val="0.33275116195271676"/>
          <c:h val="0.95244546655378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810326299732559"/>
          <c:y val="1.0230882949273441E-2"/>
          <c:w val="0.45189671187437014"/>
          <c:h val="0.9830965004458031"/>
        </c:manualLayout>
      </c:layout>
      <c:barChart>
        <c:barDir val="bar"/>
        <c:grouping val="clustered"/>
        <c:varyColors val="0"/>
        <c:ser>
          <c:idx val="0"/>
          <c:order val="0"/>
          <c:tx>
            <c:strRef>
              <c:f>Sheet1!$B$1</c:f>
              <c:strCache>
                <c:ptCount val="1"/>
                <c:pt idx="0">
                  <c:v>Me</c:v>
                </c:pt>
              </c:strCache>
            </c:strRef>
          </c:tx>
          <c:spPr>
            <a:solidFill>
              <a:schemeClr val="accent5">
                <a:lumMod val="75000"/>
              </a:schemeClr>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Sheet1!$B$2:$B$20</c:f>
              <c:numCache>
                <c:formatCode>0%</c:formatCode>
                <c:ptCount val="19"/>
                <c:pt idx="0">
                  <c:v>0.93</c:v>
                </c:pt>
                <c:pt idx="1">
                  <c:v>0.85</c:v>
                </c:pt>
                <c:pt idx="2">
                  <c:v>0.85</c:v>
                </c:pt>
                <c:pt idx="3">
                  <c:v>0.83</c:v>
                </c:pt>
                <c:pt idx="4">
                  <c:v>0.81</c:v>
                </c:pt>
                <c:pt idx="5">
                  <c:v>0.83</c:v>
                </c:pt>
                <c:pt idx="6">
                  <c:v>0.8</c:v>
                </c:pt>
                <c:pt idx="7">
                  <c:v>0.8</c:v>
                </c:pt>
                <c:pt idx="8">
                  <c:v>0.73352262263075396</c:v>
                </c:pt>
                <c:pt idx="9">
                  <c:v>0.76</c:v>
                </c:pt>
                <c:pt idx="10">
                  <c:v>0.73</c:v>
                </c:pt>
                <c:pt idx="11">
                  <c:v>0.61</c:v>
                </c:pt>
                <c:pt idx="12">
                  <c:v>0.63</c:v>
                </c:pt>
                <c:pt idx="13">
                  <c:v>0.6</c:v>
                </c:pt>
                <c:pt idx="14">
                  <c:v>0.48</c:v>
                </c:pt>
                <c:pt idx="15">
                  <c:v>0.44</c:v>
                </c:pt>
                <c:pt idx="16">
                  <c:v>0.32</c:v>
                </c:pt>
                <c:pt idx="17">
                  <c:v>0.02</c:v>
                </c:pt>
                <c:pt idx="18">
                  <c:v>0</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Others in my household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Sheet1!$C$2:$C$20</c:f>
              <c:numCache>
                <c:formatCode>0%</c:formatCode>
                <c:ptCount val="19"/>
                <c:pt idx="0">
                  <c:v>0.79</c:v>
                </c:pt>
                <c:pt idx="1">
                  <c:v>0.72</c:v>
                </c:pt>
                <c:pt idx="2">
                  <c:v>0.72</c:v>
                </c:pt>
                <c:pt idx="3">
                  <c:v>0.76</c:v>
                </c:pt>
                <c:pt idx="4">
                  <c:v>0.71</c:v>
                </c:pt>
                <c:pt idx="5">
                  <c:v>0.54</c:v>
                </c:pt>
                <c:pt idx="6">
                  <c:v>0.74</c:v>
                </c:pt>
                <c:pt idx="7">
                  <c:v>0.68</c:v>
                </c:pt>
                <c:pt idx="8">
                  <c:v>0.62</c:v>
                </c:pt>
                <c:pt idx="9">
                  <c:v>0.61</c:v>
                </c:pt>
                <c:pt idx="10">
                  <c:v>0.59</c:v>
                </c:pt>
                <c:pt idx="11">
                  <c:v>0.51</c:v>
                </c:pt>
                <c:pt idx="12">
                  <c:v>0.57999999999999996</c:v>
                </c:pt>
                <c:pt idx="13">
                  <c:v>0.32</c:v>
                </c:pt>
                <c:pt idx="14">
                  <c:v>0.41</c:v>
                </c:pt>
                <c:pt idx="15">
                  <c:v>0.39</c:v>
                </c:pt>
                <c:pt idx="16">
                  <c:v>0.22</c:v>
                </c:pt>
                <c:pt idx="17">
                  <c:v>0.08</c:v>
                </c:pt>
                <c:pt idx="18">
                  <c:v>0.01</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7162981749770143"/>
          <c:y val="0.88601690867405425"/>
          <c:w val="0.2216854921538457"/>
          <c:h val="9.74414087377404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0"/>
          <c:order val="0"/>
          <c:tx>
            <c:strRef>
              <c:f>Sheet1!$B$1</c:f>
              <c:strCache>
                <c:ptCount val="1"/>
                <c:pt idx="0">
                  <c:v>GM October (S4)</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0-AF38-49DE-B950-4E9851D1BF2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Credit cards</c:v>
                </c:pt>
                <c:pt idx="1">
                  <c:v>Loan from a friend or family member</c:v>
                </c:pt>
                <c:pt idx="2">
                  <c:v>Bank overdraft</c:v>
                </c:pt>
                <c:pt idx="3">
                  <c:v>Personal loan from a bank</c:v>
                </c:pt>
                <c:pt idx="4">
                  <c:v>Hire purchase arrangements</c:v>
                </c:pt>
                <c:pt idx="5">
                  <c:v>Store cards</c:v>
                </c:pt>
                <c:pt idx="6">
                  <c:v>Pawnbroker</c:v>
                </c:pt>
                <c:pt idx="7">
                  <c:v>Home credit (e.g. doorstep loans)</c:v>
                </c:pt>
                <c:pt idx="8">
                  <c:v>Can't remember</c:v>
                </c:pt>
                <c:pt idx="9">
                  <c:v>Prefer not to say</c:v>
                </c:pt>
              </c:strCache>
            </c:strRef>
          </c:cat>
          <c:val>
            <c:numRef>
              <c:f>Sheet1!$B$2:$B$12</c:f>
              <c:numCache>
                <c:formatCode>0%</c:formatCode>
                <c:ptCount val="10"/>
                <c:pt idx="0">
                  <c:v>0.50692041008121103</c:v>
                </c:pt>
                <c:pt idx="1">
                  <c:v>0.43840774268876398</c:v>
                </c:pt>
                <c:pt idx="2">
                  <c:v>0.33431316405873401</c:v>
                </c:pt>
                <c:pt idx="3">
                  <c:v>0.15076107639088901</c:v>
                </c:pt>
                <c:pt idx="4">
                  <c:v>0.102184327439482</c:v>
                </c:pt>
                <c:pt idx="5">
                  <c:v>7.9130453084004904E-2</c:v>
                </c:pt>
                <c:pt idx="6">
                  <c:v>6.3426676934964205E-2</c:v>
                </c:pt>
                <c:pt idx="7">
                  <c:v>5.6858202000465201E-2</c:v>
                </c:pt>
                <c:pt idx="8">
                  <c:v>1.8582646590827E-2</c:v>
                </c:pt>
                <c:pt idx="9">
                  <c:v>1.8352474337074098E-2</c:v>
                </c:pt>
              </c:numCache>
            </c:numRef>
          </c:val>
          <c:extLst>
            <c:ext xmlns:c16="http://schemas.microsoft.com/office/drawing/2014/chart" uri="{C3380CC4-5D6E-409C-BE32-E72D297353CC}">
              <c16:uniqueId val="{00000001-AF38-49DE-B950-4E9851D1BF22}"/>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0.4013</cdr:x>
      <cdr:y>0.28428</cdr:y>
    </cdr:from>
    <cdr:to>
      <cdr:x>0.57357</cdr:x>
      <cdr:y>0.36642</cdr:y>
    </cdr:to>
    <cdr:sp macro="" textlink="">
      <cdr:nvSpPr>
        <cdr:cNvPr id="2"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505586" y="1278287"/>
          <a:ext cx="6463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dirty="0">
              <a:solidFill>
                <a:srgbClr val="5C5B5A"/>
              </a:solidFill>
              <a:latin typeface="Arial" panose="020B0604020202020204"/>
            </a:rPr>
            <a:t>62</a:t>
          </a:r>
          <a:r>
            <a:rPr kumimoji="0" lang="en-GB" sz="1800" b="1" i="0" u="none" strike="noStrike" kern="1200" cap="none" spc="0" normalizeH="0" baseline="0" noProof="0" dirty="0">
              <a:ln>
                <a:noFill/>
              </a:ln>
              <a:solidFill>
                <a:srgbClr val="5C5B5A"/>
              </a:solidFill>
              <a:effectLst/>
              <a:uLnTx/>
              <a:uFillTx/>
              <a:latin typeface="Arial" panose="020B0604020202020204"/>
              <a:ea typeface="+mn-ea"/>
              <a:cs typeface="+mn-cs"/>
            </a:rPr>
            <a:t>%</a:t>
          </a:r>
        </a:p>
      </cdr:txBody>
    </cdr:sp>
  </cdr:relSizeAnchor>
  <cdr:relSizeAnchor xmlns:cdr="http://schemas.openxmlformats.org/drawingml/2006/chartDrawing">
    <cdr:from>
      <cdr:x>0.29972</cdr:x>
      <cdr:y>0.35629</cdr:y>
    </cdr:from>
    <cdr:to>
      <cdr:x>0.65876</cdr:x>
      <cdr:y>0.46923</cdr:y>
    </cdr:to>
    <cdr:sp macro="" textlink="">
      <cdr:nvSpPr>
        <cdr:cNvPr id="3"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124492" y="1602050"/>
          <a:ext cx="1347020"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rgbClr val="5C5B5A"/>
              </a:solidFill>
              <a:latin typeface="Arial" panose="020B0604020202020204"/>
            </a:rPr>
            <a:t>s</a:t>
          </a:r>
          <a:r>
            <a:rPr lang="en-GB" sz="900" b="0" dirty="0">
              <a:solidFill>
                <a:srgbClr val="5C5B5A"/>
              </a:solidFill>
              <a:latin typeface="Arial" panose="020B0604020202020204"/>
            </a:rPr>
            <a:t>ay they have had Covid-19 at some point</a:t>
          </a:r>
          <a:endParaRPr kumimoji="0" lang="en-GB" sz="900" b="0" i="0" u="none" strike="noStrike" kern="1200" cap="none" spc="0" normalizeH="0" baseline="0" noProof="0" dirty="0">
            <a:ln>
              <a:noFill/>
            </a:ln>
            <a:solidFill>
              <a:srgbClr val="5C5B5A"/>
            </a:solidFill>
            <a:effectLst/>
            <a:uLnTx/>
            <a:uFillTx/>
            <a:latin typeface="Arial" panose="020B0604020202020204"/>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0.00255</cdr:y>
    </cdr:from>
    <cdr:to>
      <cdr:x>0.9499</cdr:x>
      <cdr:y>0.10942</cdr:y>
    </cdr:to>
    <cdr:sp macro="" textlink="">
      <cdr:nvSpPr>
        <cdr:cNvPr id="2" name="TextBox 1">
          <a:extLst xmlns:a="http://schemas.openxmlformats.org/drawingml/2006/main">
            <a:ext uri="{FF2B5EF4-FFF2-40B4-BE49-F238E27FC236}">
              <a16:creationId xmlns:a16="http://schemas.microsoft.com/office/drawing/2014/main" id="{AB05283D-FF28-5031-7A51-0DC246DCD2C9}"/>
            </a:ext>
          </a:extLst>
        </cdr:cNvPr>
        <cdr:cNvSpPr txBox="1"/>
      </cdr:nvSpPr>
      <cdr:spPr>
        <a:xfrm xmlns:a="http://schemas.openxmlformats.org/drawingml/2006/main">
          <a:off x="-4192673" y="9611"/>
          <a:ext cx="2533634" cy="403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900" dirty="0">
            <a:solidFill>
              <a:srgbClr val="5C5B5A"/>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0.40045</cdr:y>
    </cdr:from>
    <cdr:to>
      <cdr:x>0.02763</cdr:x>
      <cdr:y>0.4373</cdr:y>
    </cdr:to>
    <cdr:sp macro="" textlink="">
      <cdr:nvSpPr>
        <cdr:cNvPr id="2" name="Arrow: Down 1">
          <a:extLst xmlns:a="http://schemas.openxmlformats.org/drawingml/2006/main">
            <a:ext uri="{FF2B5EF4-FFF2-40B4-BE49-F238E27FC236}">
              <a16:creationId xmlns:a16="http://schemas.microsoft.com/office/drawing/2014/main" id="{0B87A66D-6889-45D3-BF04-3AB3103C8C84}"/>
            </a:ext>
          </a:extLst>
        </cdr:cNvPr>
        <cdr:cNvSpPr/>
      </cdr:nvSpPr>
      <cdr:spPr>
        <a:xfrm xmlns:a="http://schemas.openxmlformats.org/drawingml/2006/main" rot="10800000">
          <a:off x="-6039215" y="1966491"/>
          <a:ext cx="159391" cy="180961"/>
        </a:xfrm>
        <a:prstGeom xmlns:a="http://schemas.openxmlformats.org/drawingml/2006/main" prst="downArrow">
          <a:avLst/>
        </a:prstGeom>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0.28871</cdr:x>
      <cdr:y>0.72804</cdr:y>
    </cdr:from>
    <cdr:to>
      <cdr:x>0.37894</cdr:x>
      <cdr:y>0.81337</cdr:y>
    </cdr:to>
    <cdr:sp macro="" textlink="">
      <cdr:nvSpPr>
        <cdr:cNvPr id="2" name="TextBox 1">
          <a:extLst xmlns:a="http://schemas.openxmlformats.org/drawingml/2006/main">
            <a:ext uri="{FF2B5EF4-FFF2-40B4-BE49-F238E27FC236}">
              <a16:creationId xmlns:a16="http://schemas.microsoft.com/office/drawing/2014/main" id="{F07316C2-BD64-097C-34E9-ACE520596CF4}"/>
            </a:ext>
          </a:extLst>
        </cdr:cNvPr>
        <cdr:cNvSpPr txBox="1"/>
      </cdr:nvSpPr>
      <cdr:spPr>
        <a:xfrm xmlns:a="http://schemas.openxmlformats.org/drawingml/2006/main">
          <a:off x="1998682" y="2781010"/>
          <a:ext cx="624606" cy="3259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solidFill>
                <a:srgbClr val="5C5B5A"/>
              </a:solidFill>
            </a:rPr>
            <a:t>26%</a:t>
          </a:r>
        </a:p>
      </cdr:txBody>
    </cdr:sp>
  </cdr:relSizeAnchor>
  <cdr:relSizeAnchor xmlns:cdr="http://schemas.openxmlformats.org/drawingml/2006/chartDrawing">
    <cdr:from>
      <cdr:x>0.86213</cdr:x>
      <cdr:y>0.72804</cdr:y>
    </cdr:from>
    <cdr:to>
      <cdr:x>0.97652</cdr:x>
      <cdr:y>0.81337</cdr:y>
    </cdr:to>
    <cdr:sp macro="" textlink="">
      <cdr:nvSpPr>
        <cdr:cNvPr id="3" name="TextBox 1">
          <a:extLst xmlns:a="http://schemas.openxmlformats.org/drawingml/2006/main">
            <a:ext uri="{FF2B5EF4-FFF2-40B4-BE49-F238E27FC236}">
              <a16:creationId xmlns:a16="http://schemas.microsoft.com/office/drawing/2014/main" id="{8604BECC-5551-AFAC-F713-8573E451B10C}"/>
            </a:ext>
          </a:extLst>
        </cdr:cNvPr>
        <cdr:cNvSpPr txBox="1"/>
      </cdr:nvSpPr>
      <cdr:spPr>
        <a:xfrm xmlns:a="http://schemas.openxmlformats.org/drawingml/2006/main">
          <a:off x="5968298" y="2781010"/>
          <a:ext cx="791879" cy="3259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dirty="0">
              <a:solidFill>
                <a:srgbClr val="5C5B5A"/>
              </a:solidFill>
            </a:rPr>
            <a:t>23%</a:t>
          </a:r>
        </a:p>
      </cdr:txBody>
    </cdr:sp>
  </cdr:relSizeAnchor>
</c:userShapes>
</file>

<file path=ppt/drawings/drawing5.xml><?xml version="1.0" encoding="utf-8"?>
<c:userShapes xmlns:c="http://schemas.openxmlformats.org/drawingml/2006/chart">
  <cdr:relSizeAnchor xmlns:cdr="http://schemas.openxmlformats.org/drawingml/2006/chartDrawing">
    <cdr:from>
      <cdr:x>0.37695</cdr:x>
      <cdr:y>0.41133</cdr:y>
    </cdr:from>
    <cdr:to>
      <cdr:x>0.68932</cdr:x>
      <cdr:y>0.49666</cdr:y>
    </cdr:to>
    <cdr:sp macro="" textlink="">
      <cdr:nvSpPr>
        <cdr:cNvPr id="2" name="Rectangle 1">
          <a:extLst xmlns:a="http://schemas.openxmlformats.org/drawingml/2006/main">
            <a:ext uri="{FF2B5EF4-FFF2-40B4-BE49-F238E27FC236}">
              <a16:creationId xmlns:a16="http://schemas.microsoft.com/office/drawing/2014/main" id="{532009E2-61B7-4FC2-8537-F478DAFCE403}"/>
            </a:ext>
          </a:extLst>
        </cdr:cNvPr>
        <cdr:cNvSpPr/>
      </cdr:nvSpPr>
      <cdr:spPr>
        <a:xfrm xmlns:a="http://schemas.openxmlformats.org/drawingml/2006/main">
          <a:off x="1600723" y="1695350"/>
          <a:ext cx="1326492" cy="3516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Sum: Yes:</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5C5B5A"/>
              </a:solidFill>
              <a:latin typeface="Arial"/>
            </a:rPr>
            <a:t>62</a:t>
          </a:r>
          <a:r>
            <a:rPr kumimoji="0" lang="en-GB" sz="2000" b="1" i="0" u="none" strike="noStrike" kern="1200" cap="none" spc="0" normalizeH="0" baseline="0" noProof="0" dirty="0">
              <a:ln>
                <a:noFill/>
              </a:ln>
              <a:solidFill>
                <a:srgbClr val="5C5B5A"/>
              </a:solidFill>
              <a:effectLst/>
              <a:uLnTx/>
              <a:uFillTx/>
              <a:latin typeface="Arial"/>
              <a:ea typeface="+mn-ea"/>
              <a:cs typeface="+mn-cs"/>
            </a:rPr>
            <a:t>%</a:t>
          </a:r>
        </a:p>
      </cdr:txBody>
    </cdr:sp>
  </cdr:relSizeAnchor>
  <cdr:relSizeAnchor xmlns:cdr="http://schemas.openxmlformats.org/drawingml/2006/chartDrawing">
    <cdr:from>
      <cdr:x>0.44647</cdr:x>
      <cdr:y>0.5</cdr:y>
    </cdr:from>
    <cdr:to>
      <cdr:x>0.62112</cdr:x>
      <cdr:y>0.56409</cdr:y>
    </cdr:to>
    <cdr:sp macro="" textlink="">
      <cdr:nvSpPr>
        <cdr:cNvPr id="3" name="TextBox 2">
          <a:extLst xmlns:a="http://schemas.openxmlformats.org/drawingml/2006/main">
            <a:ext uri="{FF2B5EF4-FFF2-40B4-BE49-F238E27FC236}">
              <a16:creationId xmlns:a16="http://schemas.microsoft.com/office/drawing/2014/main" id="{4F7616D2-6251-D5E2-6240-D53ADA814FFD}"/>
            </a:ext>
          </a:extLst>
        </cdr:cNvPr>
        <cdr:cNvSpPr txBox="1"/>
      </cdr:nvSpPr>
      <cdr:spPr>
        <a:xfrm xmlns:a="http://schemas.openxmlformats.org/drawingml/2006/main">
          <a:off x="1895946" y="2060815"/>
          <a:ext cx="741680" cy="2641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300" dirty="0">
              <a:solidFill>
                <a:srgbClr val="5C5B5A"/>
              </a:solidFill>
            </a:rPr>
            <a:t>(+1pp)</a:t>
          </a:r>
        </a:p>
      </cdr:txBody>
    </cdr:sp>
  </cdr:relSizeAnchor>
</c:userShapes>
</file>

<file path=ppt/drawings/drawing6.xml><?xml version="1.0" encoding="utf-8"?>
<c:userShapes xmlns:c="http://schemas.openxmlformats.org/drawingml/2006/chart">
  <cdr:relSizeAnchor xmlns:cdr="http://schemas.openxmlformats.org/drawingml/2006/chartDrawing">
    <cdr:from>
      <cdr:x>0.06481</cdr:x>
      <cdr:y>0.08214</cdr:y>
    </cdr:from>
    <cdr:to>
      <cdr:x>0.13864</cdr:x>
      <cdr:y>0.1587</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77688" y="398531"/>
          <a:ext cx="885821"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0.08214</cdr:y>
    </cdr:from>
    <cdr:to>
      <cdr:x>0.3397</cdr:x>
      <cdr:y>0.1587</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3190222"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0.08214</cdr:y>
    </cdr:from>
    <cdr:to>
      <cdr:x>0.53866</cdr:x>
      <cdr:y>0.1587</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577588"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0.08214</cdr:y>
    </cdr:from>
    <cdr:to>
      <cdr:x>0.73215</cdr:x>
      <cdr:y>0.1587</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89924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0.08214</cdr:y>
    </cdr:from>
    <cdr:to>
      <cdr:x>0.9328</cdr:x>
      <cdr:y>0.1587</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10306883" y="398531"/>
          <a:ext cx="885821" cy="3714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11/24/2022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355227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36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03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9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24</a:t>
            </a:fld>
            <a:endParaRPr lang="en-US"/>
          </a:p>
        </p:txBody>
      </p:sp>
    </p:spTree>
    <p:extLst>
      <p:ext uri="{BB962C8B-B14F-4D97-AF65-F5344CB8AC3E}">
        <p14:creationId xmlns:p14="http://schemas.microsoft.com/office/powerpoint/2010/main" val="252433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0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50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a:t>
            </a:fld>
            <a:endParaRPr lang="en-US"/>
          </a:p>
        </p:txBody>
      </p:sp>
    </p:spTree>
    <p:extLst>
      <p:ext uri="{BB962C8B-B14F-4D97-AF65-F5344CB8AC3E}">
        <p14:creationId xmlns:p14="http://schemas.microsoft.com/office/powerpoint/2010/main" val="229634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60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33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668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06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80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401819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35</a:t>
            </a:fld>
            <a:endParaRPr lang="en-US"/>
          </a:p>
        </p:txBody>
      </p:sp>
    </p:spTree>
    <p:extLst>
      <p:ext uri="{BB962C8B-B14F-4D97-AF65-F5344CB8AC3E}">
        <p14:creationId xmlns:p14="http://schemas.microsoft.com/office/powerpoint/2010/main" val="1405068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36</a:t>
            </a:fld>
            <a:endParaRPr lang="en-US"/>
          </a:p>
        </p:txBody>
      </p:sp>
    </p:spTree>
    <p:extLst>
      <p:ext uri="{BB962C8B-B14F-4D97-AF65-F5344CB8AC3E}">
        <p14:creationId xmlns:p14="http://schemas.microsoft.com/office/powerpoint/2010/main" val="375784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9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9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a:t>
            </a:fld>
            <a:endParaRPr lang="en-US"/>
          </a:p>
        </p:txBody>
      </p:sp>
    </p:spTree>
    <p:extLst>
      <p:ext uri="{BB962C8B-B14F-4D97-AF65-F5344CB8AC3E}">
        <p14:creationId xmlns:p14="http://schemas.microsoft.com/office/powerpoint/2010/main" val="2463894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09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6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02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2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97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46</a:t>
            </a:fld>
            <a:endParaRPr lang="en-GB"/>
          </a:p>
        </p:txBody>
      </p:sp>
    </p:spTree>
    <p:extLst>
      <p:ext uri="{BB962C8B-B14F-4D97-AF65-F5344CB8AC3E}">
        <p14:creationId xmlns:p14="http://schemas.microsoft.com/office/powerpoint/2010/main" val="136046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My head hurts…how can it have decreased by 5% and 4% in each case but only 2% overall?</a:t>
            </a:r>
          </a:p>
        </p:txBody>
      </p:sp>
      <p:sp>
        <p:nvSpPr>
          <p:cNvPr id="4" name="Slide Number Placeholder 3"/>
          <p:cNvSpPr>
            <a:spLocks noGrp="1"/>
          </p:cNvSpPr>
          <p:nvPr>
            <p:ph type="sldNum" sz="quarter" idx="5"/>
          </p:nvPr>
        </p:nvSpPr>
        <p:spPr/>
        <p:txBody>
          <a:bodyPr/>
          <a:lstStyle/>
          <a:p>
            <a:fld id="{629C3250-6B3B-5E49-8010-DD707763E9F6}" type="slidenum">
              <a:rPr lang="en-US" smtClean="0"/>
              <a:t>47</a:t>
            </a:fld>
            <a:endParaRPr lang="en-US"/>
          </a:p>
        </p:txBody>
      </p:sp>
    </p:spTree>
    <p:extLst>
      <p:ext uri="{BB962C8B-B14F-4D97-AF65-F5344CB8AC3E}">
        <p14:creationId xmlns:p14="http://schemas.microsoft.com/office/powerpoint/2010/main" val="2162846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48</a:t>
            </a:fld>
            <a:endParaRPr lang="en-US"/>
          </a:p>
        </p:txBody>
      </p:sp>
    </p:spTree>
    <p:extLst>
      <p:ext uri="{BB962C8B-B14F-4D97-AF65-F5344CB8AC3E}">
        <p14:creationId xmlns:p14="http://schemas.microsoft.com/office/powerpoint/2010/main" val="207113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58</a:t>
            </a:fld>
            <a:endParaRPr lang="en-GB"/>
          </a:p>
        </p:txBody>
      </p:sp>
    </p:spTree>
    <p:extLst>
      <p:ext uri="{BB962C8B-B14F-4D97-AF65-F5344CB8AC3E}">
        <p14:creationId xmlns:p14="http://schemas.microsoft.com/office/powerpoint/2010/main" val="2100504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59</a:t>
            </a:fld>
            <a:endParaRPr lang="en-US"/>
          </a:p>
        </p:txBody>
      </p:sp>
    </p:spTree>
    <p:extLst>
      <p:ext uri="{BB962C8B-B14F-4D97-AF65-F5344CB8AC3E}">
        <p14:creationId xmlns:p14="http://schemas.microsoft.com/office/powerpoint/2010/main" val="177481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3170059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60</a:t>
            </a:fld>
            <a:endParaRPr lang="en-US"/>
          </a:p>
        </p:txBody>
      </p:sp>
    </p:spTree>
    <p:extLst>
      <p:ext uri="{BB962C8B-B14F-4D97-AF65-F5344CB8AC3E}">
        <p14:creationId xmlns:p14="http://schemas.microsoft.com/office/powerpoint/2010/main" val="3106884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824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67</a:t>
            </a:fld>
            <a:endParaRPr lang="en-US"/>
          </a:p>
        </p:txBody>
      </p:sp>
    </p:spTree>
    <p:extLst>
      <p:ext uri="{BB962C8B-B14F-4D97-AF65-F5344CB8AC3E}">
        <p14:creationId xmlns:p14="http://schemas.microsoft.com/office/powerpoint/2010/main" val="3458651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70</a:t>
            </a:fld>
            <a:endParaRPr lang="en-US" dirty="0"/>
          </a:p>
        </p:txBody>
      </p:sp>
    </p:spTree>
    <p:extLst>
      <p:ext uri="{BB962C8B-B14F-4D97-AF65-F5344CB8AC3E}">
        <p14:creationId xmlns:p14="http://schemas.microsoft.com/office/powerpoint/2010/main" val="117358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4161564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Note on methodological changes... </a:t>
            </a:r>
          </a:p>
          <a:p>
            <a:endParaRPr lang="en-GB">
              <a:cs typeface="Calibri"/>
            </a:endParaRPr>
          </a:p>
          <a:p>
            <a:r>
              <a:rPr lang="en-GB">
                <a:cs typeface="Calibri"/>
              </a:rPr>
              <a:t>Top right ("</a:t>
            </a:r>
            <a:r>
              <a:rPr lang="en-GB"/>
              <a:t>Over the last month, in which ways has your cost of living increased?") previously read as: "Over the last month, for what reasons has your cost of living increased?"</a:t>
            </a:r>
            <a:endParaRPr lang="en-GB">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a:p>
        </p:txBody>
      </p:sp>
    </p:spTree>
    <p:extLst>
      <p:ext uri="{BB962C8B-B14F-4D97-AF65-F5344CB8AC3E}">
        <p14:creationId xmlns:p14="http://schemas.microsoft.com/office/powerpoint/2010/main" val="84203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12</a:t>
            </a:fld>
            <a:endParaRPr lang="en-GB"/>
          </a:p>
        </p:txBody>
      </p:sp>
    </p:spTree>
    <p:extLst>
      <p:ext uri="{BB962C8B-B14F-4D97-AF65-F5344CB8AC3E}">
        <p14:creationId xmlns:p14="http://schemas.microsoft.com/office/powerpoint/2010/main" val="428834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a:p>
        </p:txBody>
      </p:sp>
    </p:spTree>
    <p:extLst>
      <p:ext uri="{BB962C8B-B14F-4D97-AF65-F5344CB8AC3E}">
        <p14:creationId xmlns:p14="http://schemas.microsoft.com/office/powerpoint/2010/main" val="179377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14</a:t>
            </a:fld>
            <a:endParaRPr lang="en-GB"/>
          </a:p>
        </p:txBody>
      </p:sp>
    </p:spTree>
    <p:extLst>
      <p:ext uri="{BB962C8B-B14F-4D97-AF65-F5344CB8AC3E}">
        <p14:creationId xmlns:p14="http://schemas.microsoft.com/office/powerpoint/2010/main" val="98700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8.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8.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7196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7093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3931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118375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4604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5327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6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38742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383837119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5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58984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73966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944735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1592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2571BF-FC9E-4389-A3B9-E79925A7631C}"/>
              </a:ext>
            </a:extLst>
          </p:cNvPr>
          <p:cNvGraphicFramePr>
            <a:graphicFrameLocks noChangeAspect="1"/>
          </p:cNvGraphicFramePr>
          <p:nvPr userDrawn="1">
            <p:custDataLst>
              <p:tags r:id="rId1"/>
            </p:custDataLst>
            <p:extLst>
              <p:ext uri="{D42A27DB-BD31-4B8C-83A1-F6EECF244321}">
                <p14:modId xmlns:p14="http://schemas.microsoft.com/office/powerpoint/2010/main" val="2543945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4" name="Object 3" hidden="1">
                        <a:extLst>
                          <a:ext uri="{FF2B5EF4-FFF2-40B4-BE49-F238E27FC236}">
                            <a16:creationId xmlns:a16="http://schemas.microsoft.com/office/drawing/2014/main" id="{E42571BF-FC9E-4389-A3B9-E79925A763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832338" y="3724009"/>
            <a:ext cx="10963105" cy="707886"/>
          </a:xfrm>
        </p:spPr>
        <p:txBody>
          <a:bodyPr anchor="ctr">
            <a:spAutoFit/>
          </a:bodyPr>
          <a:lstStyle>
            <a:lvl1pPr marL="0" indent="0" algn="r">
              <a:lnSpc>
                <a:spcPct val="10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832337" y="4943573"/>
            <a:ext cx="10963105" cy="461665"/>
          </a:xfrm>
        </p:spPr>
        <p:txBody>
          <a:bodyPr anchor="ctr">
            <a:spAutoFit/>
          </a:bodyPr>
          <a:lstStyle>
            <a:lvl1pPr marL="0" indent="0" algn="r">
              <a:lnSpc>
                <a:spcPct val="100000"/>
              </a:lnSpc>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1DB99F-91C9-45D4-9AD0-7685614A4857}"/>
              </a:ext>
            </a:extLst>
          </p:cNvPr>
          <p:cNvSpPr>
            <a:spLocks noGrp="1"/>
          </p:cNvSpPr>
          <p:nvPr>
            <p:ph type="title" hasCustomPrompt="1"/>
          </p:nvPr>
        </p:nvSpPr>
        <p:spPr>
          <a:xfrm>
            <a:off x="832338" y="2421944"/>
            <a:ext cx="10963105" cy="1077218"/>
          </a:xfrm>
        </p:spPr>
        <p:txBody>
          <a:bodyPr vert="horz" anchor="ctr">
            <a:spAutoFit/>
          </a:bodyPr>
          <a:lstStyle>
            <a:lvl1pPr algn="r">
              <a:lnSpc>
                <a:spcPct val="100000"/>
              </a:lnSpc>
              <a:defRPr lang="en-GB" sz="4000" b="1" kern="1200" spc="-100" baseline="0" dirty="0">
                <a:solidFill>
                  <a:schemeClr val="bg1"/>
                </a:solidFill>
                <a:effectLst>
                  <a:outerShdw blurRad="127000" algn="ctr" rotWithShape="0">
                    <a:schemeClr val="tx2">
                      <a:alpha val="60000"/>
                    </a:schemeClr>
                  </a:outerShdw>
                </a:effectLst>
                <a:latin typeface="+mn-lt"/>
                <a:ea typeface="+mn-ea"/>
                <a:cs typeface="+mn-cs"/>
              </a:defRPr>
            </a:lvl1pPr>
          </a:lstStyle>
          <a:p>
            <a:pPr marL="0" marR="0" lvl="0" indent="0" algn="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Presentation title</a:t>
            </a:r>
            <a:br>
              <a:rPr lang="en-US"/>
            </a:br>
            <a:r>
              <a:rPr lang="en-US"/>
              <a:t>up to 2 lines</a:t>
            </a:r>
            <a:endParaRPr lang="en-GB"/>
          </a:p>
        </p:txBody>
      </p:sp>
    </p:spTree>
    <p:extLst>
      <p:ext uri="{BB962C8B-B14F-4D97-AF65-F5344CB8AC3E}">
        <p14:creationId xmlns:p14="http://schemas.microsoft.com/office/powerpoint/2010/main" val="217082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323061668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4E76CE41-1DB9-484E-9CB3-FAF060ED1831}"/>
              </a:ext>
            </a:extLst>
          </p:cNvPr>
          <p:cNvGraphicFramePr>
            <a:graphicFrameLocks noChangeAspect="1"/>
          </p:cNvGraphicFramePr>
          <p:nvPr userDrawn="1">
            <p:custDataLst>
              <p:tags r:id="rId1"/>
            </p:custDataLst>
            <p:extLst>
              <p:ext uri="{D42A27DB-BD31-4B8C-83A1-F6EECF244321}">
                <p14:modId xmlns:p14="http://schemas.microsoft.com/office/powerpoint/2010/main" val="1060818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35" name="Object 34" hidden="1">
                        <a:extLst>
                          <a:ext uri="{FF2B5EF4-FFF2-40B4-BE49-F238E27FC236}">
                            <a16:creationId xmlns:a16="http://schemas.microsoft.com/office/drawing/2014/main" id="{4E76CE41-1DB9-484E-9CB3-FAF060ED18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D1C2F6-C7A8-4EEA-9AD3-7D5EC9509C3C}"/>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4" name="Text Placeholder 2">
            <a:extLst>
              <a:ext uri="{FF2B5EF4-FFF2-40B4-BE49-F238E27FC236}">
                <a16:creationId xmlns:a16="http://schemas.microsoft.com/office/drawing/2014/main" id="{4383EF5C-39C0-4135-8AF1-551055C5863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
        <p:nvSpPr>
          <p:cNvPr id="5" name="Text Placeholder 2">
            <a:extLst>
              <a:ext uri="{FF2B5EF4-FFF2-40B4-BE49-F238E27FC236}">
                <a16:creationId xmlns:a16="http://schemas.microsoft.com/office/drawing/2014/main" id="{72BEFCF5-437A-468F-9AB2-D278CFC29B7E}"/>
              </a:ext>
            </a:extLst>
          </p:cNvPr>
          <p:cNvSpPr>
            <a:spLocks noGrp="1"/>
          </p:cNvSpPr>
          <p:nvPr>
            <p:ph type="body" sz="quarter" idx="20"/>
          </p:nvPr>
        </p:nvSpPr>
        <p:spPr>
          <a:xfrm>
            <a:off x="360362"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6" name="Text Placeholder 2">
            <a:extLst>
              <a:ext uri="{FF2B5EF4-FFF2-40B4-BE49-F238E27FC236}">
                <a16:creationId xmlns:a16="http://schemas.microsoft.com/office/drawing/2014/main" id="{415546FD-A319-4C01-A1EF-0C2BD3FDAC7D}"/>
              </a:ext>
            </a:extLst>
          </p:cNvPr>
          <p:cNvSpPr>
            <a:spLocks noGrp="1"/>
          </p:cNvSpPr>
          <p:nvPr>
            <p:ph type="body" sz="quarter" idx="21"/>
          </p:nvPr>
        </p:nvSpPr>
        <p:spPr>
          <a:xfrm>
            <a:off x="6412229"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B13725E-BF58-4139-9679-3B1610853997}"/>
              </a:ext>
            </a:extLst>
          </p:cNvPr>
          <p:cNvCxnSpPr>
            <a:cxnSpLocks/>
          </p:cNvCxnSpPr>
          <p:nvPr userDrawn="1"/>
        </p:nvCxnSpPr>
        <p:spPr>
          <a:xfrm>
            <a:off x="6083776" y="1571625"/>
            <a:ext cx="0" cy="4219575"/>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6">
            <a:extLst>
              <a:ext uri="{FF2B5EF4-FFF2-40B4-BE49-F238E27FC236}">
                <a16:creationId xmlns:a16="http://schemas.microsoft.com/office/drawing/2014/main" id="{38E2B80F-CA5F-4A3D-BC2A-F67F75D5EEC7}"/>
              </a:ext>
            </a:extLst>
          </p:cNvPr>
          <p:cNvSpPr>
            <a:spLocks noGrp="1"/>
          </p:cNvSpPr>
          <p:nvPr>
            <p:ph sz="quarter" idx="25"/>
          </p:nvPr>
        </p:nvSpPr>
        <p:spPr>
          <a:xfrm>
            <a:off x="360362" y="2154238"/>
            <a:ext cx="196088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9" name="Content Placeholder 16">
            <a:extLst>
              <a:ext uri="{FF2B5EF4-FFF2-40B4-BE49-F238E27FC236}">
                <a16:creationId xmlns:a16="http://schemas.microsoft.com/office/drawing/2014/main" id="{9194CEE4-6C55-4FDE-85D5-2A866CBF9733}"/>
              </a:ext>
            </a:extLst>
          </p:cNvPr>
          <p:cNvSpPr>
            <a:spLocks noGrp="1"/>
          </p:cNvSpPr>
          <p:nvPr>
            <p:ph sz="quarter" idx="26"/>
          </p:nvPr>
        </p:nvSpPr>
        <p:spPr>
          <a:xfrm>
            <a:off x="6412229" y="2154238"/>
            <a:ext cx="191584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0" name="Speech Bubble: Rectangle 9">
            <a:extLst>
              <a:ext uri="{FF2B5EF4-FFF2-40B4-BE49-F238E27FC236}">
                <a16:creationId xmlns:a16="http://schemas.microsoft.com/office/drawing/2014/main" id="{28987ED8-E0BA-40CC-A615-9DE12BA87007}"/>
              </a:ext>
            </a:extLst>
          </p:cNvPr>
          <p:cNvSpPr/>
          <p:nvPr userDrawn="1"/>
        </p:nvSpPr>
        <p:spPr>
          <a:xfrm>
            <a:off x="2978150" y="4202655"/>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a:solidFill>
                <a:schemeClr val="tx1"/>
              </a:solidFill>
              <a:latin typeface="Arial" panose="020B0604020202020204" pitchFamily="34" charset="0"/>
              <a:cs typeface="Arial" panose="020B0604020202020204" pitchFamily="34" charset="0"/>
            </a:endParaRPr>
          </a:p>
        </p:txBody>
      </p:sp>
      <p:graphicFrame>
        <p:nvGraphicFramePr>
          <p:cNvPr id="11" name="Table Placeholder 16">
            <a:extLst>
              <a:ext uri="{FF2B5EF4-FFF2-40B4-BE49-F238E27FC236}">
                <a16:creationId xmlns:a16="http://schemas.microsoft.com/office/drawing/2014/main" id="{8700D53A-1DDC-40D1-9897-EE4B84CDC209}"/>
              </a:ext>
            </a:extLst>
          </p:cNvPr>
          <p:cNvGraphicFramePr>
            <a:graphicFrameLocks/>
          </p:cNvGraphicFramePr>
          <p:nvPr userDrawn="1">
            <p:extLst>
              <p:ext uri="{D42A27DB-BD31-4B8C-83A1-F6EECF244321}">
                <p14:modId xmlns:p14="http://schemas.microsoft.com/office/powerpoint/2010/main" val="2241093257"/>
              </p:ext>
            </p:extLst>
          </p:nvPr>
        </p:nvGraphicFramePr>
        <p:xfrm>
          <a:off x="2980589" y="2160586"/>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12" name="Speech Bubble: Rectangle 11">
            <a:extLst>
              <a:ext uri="{FF2B5EF4-FFF2-40B4-BE49-F238E27FC236}">
                <a16:creationId xmlns:a16="http://schemas.microsoft.com/office/drawing/2014/main" id="{8513535F-775A-4A84-B914-8647D5084FC8}"/>
              </a:ext>
            </a:extLst>
          </p:cNvPr>
          <p:cNvSpPr/>
          <p:nvPr userDrawn="1"/>
        </p:nvSpPr>
        <p:spPr>
          <a:xfrm>
            <a:off x="9017953" y="2160586"/>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a:solidFill>
                <a:schemeClr val="tx1"/>
              </a:solidFill>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A95ECAC8-D73F-4AFF-9932-B6D9E0529C26}"/>
              </a:ext>
            </a:extLst>
          </p:cNvPr>
          <p:cNvSpPr>
            <a:spLocks noGrp="1"/>
          </p:cNvSpPr>
          <p:nvPr>
            <p:ph type="body" sz="quarter" idx="27"/>
          </p:nvPr>
        </p:nvSpPr>
        <p:spPr>
          <a:xfrm>
            <a:off x="2978150" y="4202113"/>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4" name="Text Placeholder 4">
            <a:extLst>
              <a:ext uri="{FF2B5EF4-FFF2-40B4-BE49-F238E27FC236}">
                <a16:creationId xmlns:a16="http://schemas.microsoft.com/office/drawing/2014/main" id="{F26E7689-4265-4418-87A9-10A75A88CB68}"/>
              </a:ext>
            </a:extLst>
          </p:cNvPr>
          <p:cNvSpPr>
            <a:spLocks noGrp="1"/>
          </p:cNvSpPr>
          <p:nvPr>
            <p:ph type="body" sz="quarter" idx="28"/>
          </p:nvPr>
        </p:nvSpPr>
        <p:spPr>
          <a:xfrm>
            <a:off x="9021762" y="2160586"/>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54CC2A22-7BAE-4270-87AB-754D5A6B5E27}"/>
              </a:ext>
            </a:extLst>
          </p:cNvPr>
          <p:cNvSpPr>
            <a:spLocks noGrp="1"/>
          </p:cNvSpPr>
          <p:nvPr>
            <p:ph type="body" sz="quarter" idx="29"/>
          </p:nvPr>
        </p:nvSpPr>
        <p:spPr>
          <a:xfrm>
            <a:off x="2978150" y="2154238"/>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6" name="Text Placeholder 6">
            <a:extLst>
              <a:ext uri="{FF2B5EF4-FFF2-40B4-BE49-F238E27FC236}">
                <a16:creationId xmlns:a16="http://schemas.microsoft.com/office/drawing/2014/main" id="{FDF012EF-3342-4952-A8B0-A84853C7F33A}"/>
              </a:ext>
            </a:extLst>
          </p:cNvPr>
          <p:cNvSpPr>
            <a:spLocks noGrp="1"/>
          </p:cNvSpPr>
          <p:nvPr>
            <p:ph type="body" sz="quarter" idx="30"/>
          </p:nvPr>
        </p:nvSpPr>
        <p:spPr>
          <a:xfrm>
            <a:off x="4292282"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7" name="Text Placeholder 6">
            <a:extLst>
              <a:ext uri="{FF2B5EF4-FFF2-40B4-BE49-F238E27FC236}">
                <a16:creationId xmlns:a16="http://schemas.microsoft.com/office/drawing/2014/main" id="{1F906BCE-F450-442B-8DD1-1EFF8A68BCF0}"/>
              </a:ext>
            </a:extLst>
          </p:cNvPr>
          <p:cNvSpPr>
            <a:spLocks noGrp="1"/>
          </p:cNvSpPr>
          <p:nvPr>
            <p:ph type="body" sz="quarter" idx="31"/>
          </p:nvPr>
        </p:nvSpPr>
        <p:spPr>
          <a:xfrm>
            <a:off x="5030396"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8" name="Text Placeholder 6">
            <a:extLst>
              <a:ext uri="{FF2B5EF4-FFF2-40B4-BE49-F238E27FC236}">
                <a16:creationId xmlns:a16="http://schemas.microsoft.com/office/drawing/2014/main" id="{91492F96-3F8F-4C81-B0D7-8BAF88E73EE2}"/>
              </a:ext>
            </a:extLst>
          </p:cNvPr>
          <p:cNvSpPr>
            <a:spLocks noGrp="1"/>
          </p:cNvSpPr>
          <p:nvPr>
            <p:ph type="body" sz="quarter" idx="32"/>
          </p:nvPr>
        </p:nvSpPr>
        <p:spPr>
          <a:xfrm>
            <a:off x="2977515" y="244275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9" name="Text Placeholder 6">
            <a:extLst>
              <a:ext uri="{FF2B5EF4-FFF2-40B4-BE49-F238E27FC236}">
                <a16:creationId xmlns:a16="http://schemas.microsoft.com/office/drawing/2014/main" id="{EB826AD3-9AD6-47FC-B58B-6D44DDBFA36C}"/>
              </a:ext>
            </a:extLst>
          </p:cNvPr>
          <p:cNvSpPr>
            <a:spLocks noGrp="1"/>
          </p:cNvSpPr>
          <p:nvPr>
            <p:ph type="body" sz="quarter" idx="33"/>
          </p:nvPr>
        </p:nvSpPr>
        <p:spPr>
          <a:xfrm>
            <a:off x="2977515" y="2719095"/>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0" name="Text Placeholder 6">
            <a:extLst>
              <a:ext uri="{FF2B5EF4-FFF2-40B4-BE49-F238E27FC236}">
                <a16:creationId xmlns:a16="http://schemas.microsoft.com/office/drawing/2014/main" id="{43532A87-5111-4E54-9438-0CB4EF9CF638}"/>
              </a:ext>
            </a:extLst>
          </p:cNvPr>
          <p:cNvSpPr>
            <a:spLocks noGrp="1"/>
          </p:cNvSpPr>
          <p:nvPr>
            <p:ph type="body" sz="quarter" idx="34"/>
          </p:nvPr>
        </p:nvSpPr>
        <p:spPr>
          <a:xfrm>
            <a:off x="2977515" y="299543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1" name="Text Placeholder 6">
            <a:extLst>
              <a:ext uri="{FF2B5EF4-FFF2-40B4-BE49-F238E27FC236}">
                <a16:creationId xmlns:a16="http://schemas.microsoft.com/office/drawing/2014/main" id="{1F87A6D9-CFFB-4BF7-A293-0D5EEDC25F77}"/>
              </a:ext>
            </a:extLst>
          </p:cNvPr>
          <p:cNvSpPr>
            <a:spLocks noGrp="1"/>
          </p:cNvSpPr>
          <p:nvPr>
            <p:ph type="body" sz="quarter" idx="35"/>
          </p:nvPr>
        </p:nvSpPr>
        <p:spPr>
          <a:xfrm>
            <a:off x="2977515" y="3271777"/>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2" name="Text Placeholder 6">
            <a:extLst>
              <a:ext uri="{FF2B5EF4-FFF2-40B4-BE49-F238E27FC236}">
                <a16:creationId xmlns:a16="http://schemas.microsoft.com/office/drawing/2014/main" id="{F79A1CAA-4C74-4298-9D6A-EF1B8D9C9912}"/>
              </a:ext>
            </a:extLst>
          </p:cNvPr>
          <p:cNvSpPr>
            <a:spLocks noGrp="1"/>
          </p:cNvSpPr>
          <p:nvPr>
            <p:ph type="body" sz="quarter" idx="36"/>
          </p:nvPr>
        </p:nvSpPr>
        <p:spPr>
          <a:xfrm>
            <a:off x="2977515" y="3548118"/>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3" name="Text Placeholder 6">
            <a:extLst>
              <a:ext uri="{FF2B5EF4-FFF2-40B4-BE49-F238E27FC236}">
                <a16:creationId xmlns:a16="http://schemas.microsoft.com/office/drawing/2014/main" id="{764EC705-9A13-42F4-9A0E-600BE7251889}"/>
              </a:ext>
            </a:extLst>
          </p:cNvPr>
          <p:cNvSpPr>
            <a:spLocks noGrp="1"/>
          </p:cNvSpPr>
          <p:nvPr>
            <p:ph type="body" sz="quarter" idx="37"/>
          </p:nvPr>
        </p:nvSpPr>
        <p:spPr>
          <a:xfrm>
            <a:off x="2977515" y="382446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graphicFrame>
        <p:nvGraphicFramePr>
          <p:cNvPr id="24" name="Table Placeholder 16">
            <a:extLst>
              <a:ext uri="{FF2B5EF4-FFF2-40B4-BE49-F238E27FC236}">
                <a16:creationId xmlns:a16="http://schemas.microsoft.com/office/drawing/2014/main" id="{77A236C0-DFF8-44AD-A164-6495F26B39FD}"/>
              </a:ext>
            </a:extLst>
          </p:cNvPr>
          <p:cNvGraphicFramePr>
            <a:graphicFrameLocks/>
          </p:cNvGraphicFramePr>
          <p:nvPr userDrawn="1">
            <p:extLst>
              <p:ext uri="{D42A27DB-BD31-4B8C-83A1-F6EECF244321}">
                <p14:modId xmlns:p14="http://schemas.microsoft.com/office/powerpoint/2010/main" val="494749848"/>
              </p:ext>
            </p:extLst>
          </p:nvPr>
        </p:nvGraphicFramePr>
        <p:xfrm>
          <a:off x="9017953" y="3848102"/>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25" name="Text Placeholder 6">
            <a:extLst>
              <a:ext uri="{FF2B5EF4-FFF2-40B4-BE49-F238E27FC236}">
                <a16:creationId xmlns:a16="http://schemas.microsoft.com/office/drawing/2014/main" id="{133337C5-6AA2-4389-AB2F-D3AB16AC4CC7}"/>
              </a:ext>
            </a:extLst>
          </p:cNvPr>
          <p:cNvSpPr>
            <a:spLocks noGrp="1"/>
          </p:cNvSpPr>
          <p:nvPr>
            <p:ph type="body" sz="quarter" idx="38"/>
          </p:nvPr>
        </p:nvSpPr>
        <p:spPr>
          <a:xfrm>
            <a:off x="9015514" y="3841754"/>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6" name="Text Placeholder 6">
            <a:extLst>
              <a:ext uri="{FF2B5EF4-FFF2-40B4-BE49-F238E27FC236}">
                <a16:creationId xmlns:a16="http://schemas.microsoft.com/office/drawing/2014/main" id="{646BEA49-2552-42D2-B550-5FC0CAEFAF30}"/>
              </a:ext>
            </a:extLst>
          </p:cNvPr>
          <p:cNvSpPr>
            <a:spLocks noGrp="1"/>
          </p:cNvSpPr>
          <p:nvPr>
            <p:ph type="body" sz="quarter" idx="39"/>
          </p:nvPr>
        </p:nvSpPr>
        <p:spPr>
          <a:xfrm>
            <a:off x="10329646"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7" name="Text Placeholder 6">
            <a:extLst>
              <a:ext uri="{FF2B5EF4-FFF2-40B4-BE49-F238E27FC236}">
                <a16:creationId xmlns:a16="http://schemas.microsoft.com/office/drawing/2014/main" id="{B6757592-D5EB-4D1E-8141-9EB41001E800}"/>
              </a:ext>
            </a:extLst>
          </p:cNvPr>
          <p:cNvSpPr>
            <a:spLocks noGrp="1"/>
          </p:cNvSpPr>
          <p:nvPr>
            <p:ph type="body" sz="quarter" idx="40"/>
          </p:nvPr>
        </p:nvSpPr>
        <p:spPr>
          <a:xfrm>
            <a:off x="11067760"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8" name="Text Placeholder 6">
            <a:extLst>
              <a:ext uri="{FF2B5EF4-FFF2-40B4-BE49-F238E27FC236}">
                <a16:creationId xmlns:a16="http://schemas.microsoft.com/office/drawing/2014/main" id="{8818DDAA-530A-4059-A1A3-966125D2C95D}"/>
              </a:ext>
            </a:extLst>
          </p:cNvPr>
          <p:cNvSpPr>
            <a:spLocks noGrp="1"/>
          </p:cNvSpPr>
          <p:nvPr>
            <p:ph type="body" sz="quarter" idx="41"/>
          </p:nvPr>
        </p:nvSpPr>
        <p:spPr>
          <a:xfrm>
            <a:off x="9014879" y="413027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9" name="Text Placeholder 6">
            <a:extLst>
              <a:ext uri="{FF2B5EF4-FFF2-40B4-BE49-F238E27FC236}">
                <a16:creationId xmlns:a16="http://schemas.microsoft.com/office/drawing/2014/main" id="{9F72F244-1BC9-4C62-AFE1-FE55BB281C57}"/>
              </a:ext>
            </a:extLst>
          </p:cNvPr>
          <p:cNvSpPr>
            <a:spLocks noGrp="1"/>
          </p:cNvSpPr>
          <p:nvPr>
            <p:ph type="body" sz="quarter" idx="42"/>
          </p:nvPr>
        </p:nvSpPr>
        <p:spPr>
          <a:xfrm>
            <a:off x="9014879" y="4406611"/>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0" name="Text Placeholder 6">
            <a:extLst>
              <a:ext uri="{FF2B5EF4-FFF2-40B4-BE49-F238E27FC236}">
                <a16:creationId xmlns:a16="http://schemas.microsoft.com/office/drawing/2014/main" id="{25FC9648-A13F-43EF-BB60-FFF8862753A2}"/>
              </a:ext>
            </a:extLst>
          </p:cNvPr>
          <p:cNvSpPr>
            <a:spLocks noGrp="1"/>
          </p:cNvSpPr>
          <p:nvPr>
            <p:ph type="body" sz="quarter" idx="43"/>
          </p:nvPr>
        </p:nvSpPr>
        <p:spPr>
          <a:xfrm>
            <a:off x="9014879" y="4682952"/>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1" name="Text Placeholder 6">
            <a:extLst>
              <a:ext uri="{FF2B5EF4-FFF2-40B4-BE49-F238E27FC236}">
                <a16:creationId xmlns:a16="http://schemas.microsoft.com/office/drawing/2014/main" id="{6D08C09B-226A-4B7E-9D40-17D879DB36CB}"/>
              </a:ext>
            </a:extLst>
          </p:cNvPr>
          <p:cNvSpPr>
            <a:spLocks noGrp="1"/>
          </p:cNvSpPr>
          <p:nvPr>
            <p:ph type="body" sz="quarter" idx="44"/>
          </p:nvPr>
        </p:nvSpPr>
        <p:spPr>
          <a:xfrm>
            <a:off x="9014879" y="4959293"/>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2" name="Text Placeholder 6">
            <a:extLst>
              <a:ext uri="{FF2B5EF4-FFF2-40B4-BE49-F238E27FC236}">
                <a16:creationId xmlns:a16="http://schemas.microsoft.com/office/drawing/2014/main" id="{2EA9384E-DDC3-4D12-A8DA-D0A2FFB8C2CF}"/>
              </a:ext>
            </a:extLst>
          </p:cNvPr>
          <p:cNvSpPr>
            <a:spLocks noGrp="1"/>
          </p:cNvSpPr>
          <p:nvPr>
            <p:ph type="body" sz="quarter" idx="45"/>
          </p:nvPr>
        </p:nvSpPr>
        <p:spPr>
          <a:xfrm>
            <a:off x="9014879" y="523563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3" name="Text Placeholder 6">
            <a:extLst>
              <a:ext uri="{FF2B5EF4-FFF2-40B4-BE49-F238E27FC236}">
                <a16:creationId xmlns:a16="http://schemas.microsoft.com/office/drawing/2014/main" id="{8461D04E-1CAC-4155-8C60-456588A3824C}"/>
              </a:ext>
            </a:extLst>
          </p:cNvPr>
          <p:cNvSpPr>
            <a:spLocks noGrp="1"/>
          </p:cNvSpPr>
          <p:nvPr>
            <p:ph type="body" sz="quarter" idx="46"/>
          </p:nvPr>
        </p:nvSpPr>
        <p:spPr>
          <a:xfrm>
            <a:off x="9014879" y="551197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4" name="Footer Placeholder 7">
            <a:extLst>
              <a:ext uri="{FF2B5EF4-FFF2-40B4-BE49-F238E27FC236}">
                <a16:creationId xmlns:a16="http://schemas.microsoft.com/office/drawing/2014/main" id="{7D6617E1-4669-4DF0-B01E-DB58EA7EB2C4}"/>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6" name="Rectangle: Rounded Corners 35">
            <a:extLst>
              <a:ext uri="{FF2B5EF4-FFF2-40B4-BE49-F238E27FC236}">
                <a16:creationId xmlns:a16="http://schemas.microsoft.com/office/drawing/2014/main" id="{347F124C-88F6-4E5A-99FB-1556747C270A}"/>
              </a:ext>
            </a:extLst>
          </p:cNvPr>
          <p:cNvSpPr/>
          <p:nvPr userDrawn="1"/>
        </p:nvSpPr>
        <p:spPr>
          <a:xfrm>
            <a:off x="359755"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089CEECF-76F7-42FD-9931-E8E53D6D8597}"/>
              </a:ext>
            </a:extLst>
          </p:cNvPr>
          <p:cNvSpPr/>
          <p:nvPr userDrawn="1"/>
        </p:nvSpPr>
        <p:spPr>
          <a:xfrm>
            <a:off x="359755"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DD64B82-A90A-4F94-8EA1-8183BBB263A2}"/>
              </a:ext>
            </a:extLst>
          </p:cNvPr>
          <p:cNvSpPr/>
          <p:nvPr userDrawn="1"/>
        </p:nvSpPr>
        <p:spPr>
          <a:xfrm>
            <a:off x="359757"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3F97ECFC-B249-4C10-B5E0-6FE837838863}"/>
              </a:ext>
            </a:extLst>
          </p:cNvPr>
          <p:cNvSpPr/>
          <p:nvPr userDrawn="1"/>
        </p:nvSpPr>
        <p:spPr>
          <a:xfrm>
            <a:off x="6387171"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D44E2F75-3EFE-4B4B-8332-F644FF9F01D8}"/>
              </a:ext>
            </a:extLst>
          </p:cNvPr>
          <p:cNvSpPr/>
          <p:nvPr userDrawn="1"/>
        </p:nvSpPr>
        <p:spPr>
          <a:xfrm>
            <a:off x="6387171"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C164A84D-0972-48C5-B20F-2069559C927A}"/>
              </a:ext>
            </a:extLst>
          </p:cNvPr>
          <p:cNvSpPr/>
          <p:nvPr userDrawn="1"/>
        </p:nvSpPr>
        <p:spPr>
          <a:xfrm>
            <a:off x="6387173"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lide Number Placeholder 2">
            <a:extLst>
              <a:ext uri="{FF2B5EF4-FFF2-40B4-BE49-F238E27FC236}">
                <a16:creationId xmlns:a16="http://schemas.microsoft.com/office/drawing/2014/main" id="{8E9075F1-85B7-4D44-AE7D-4E2FB12A786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2581533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165989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38135A52-2448-4E03-8E6C-4645C153B404}"/>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B3794EA9-8AE2-4812-91B7-61C426851B6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127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C1B082-1773-4DD1-BBD7-B600BDD6E8D0}"/>
              </a:ext>
            </a:extLst>
          </p:cNvPr>
          <p:cNvGraphicFramePr>
            <a:graphicFrameLocks noChangeAspect="1"/>
          </p:cNvGraphicFramePr>
          <p:nvPr userDrawn="1">
            <p:custDataLst>
              <p:tags r:id="rId1"/>
            </p:custDataLst>
            <p:extLst>
              <p:ext uri="{D42A27DB-BD31-4B8C-83A1-F6EECF244321}">
                <p14:modId xmlns:p14="http://schemas.microsoft.com/office/powerpoint/2010/main" val="3085959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8CC1B082-1773-4DD1-BBD7-B600BDD6E8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cxnSp>
        <p:nvCxnSpPr>
          <p:cNvPr id="4" name="Straight Connector 3"/>
          <p:cNvCxnSpPr/>
          <p:nvPr userDrawn="1"/>
        </p:nvCxnSpPr>
        <p:spPr>
          <a:xfrm>
            <a:off x="359753" y="3237688"/>
            <a:ext cx="114482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Content Placeholder 8">
            <a:extLst>
              <a:ext uri="{FF2B5EF4-FFF2-40B4-BE49-F238E27FC236}">
                <a16:creationId xmlns:a16="http://schemas.microsoft.com/office/drawing/2014/main" id="{87FB70E5-1EA7-4E1D-A157-F8B9A08B04A4}"/>
              </a:ext>
            </a:extLst>
          </p:cNvPr>
          <p:cNvSpPr>
            <a:spLocks noGrp="1"/>
          </p:cNvSpPr>
          <p:nvPr>
            <p:ph sz="quarter" idx="28"/>
          </p:nvPr>
        </p:nvSpPr>
        <p:spPr>
          <a:xfrm>
            <a:off x="359757" y="1524001"/>
            <a:ext cx="11448288" cy="1568658"/>
          </a:xfrm>
        </p:spPr>
        <p:txBody>
          <a:bodyPr anchor="ctr"/>
          <a:lstStyle>
            <a:lvl1pPr marL="0" indent="0" algn="ctr">
              <a:buNone/>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E43735C-CE59-45AB-96E2-4DE5B181E75C}"/>
              </a:ext>
            </a:extLst>
          </p:cNvPr>
          <p:cNvSpPr>
            <a:spLocks noGrp="1"/>
          </p:cNvSpPr>
          <p:nvPr>
            <p:ph sz="quarter" idx="29"/>
          </p:nvPr>
        </p:nvSpPr>
        <p:spPr>
          <a:xfrm>
            <a:off x="359757" y="3382717"/>
            <a:ext cx="11448288" cy="2408483"/>
          </a:xfrm>
        </p:spPr>
        <p:txBody>
          <a:bodyPr anchor="ctr"/>
          <a:lstStyle>
            <a:lvl1pPr marL="0" indent="0" algn="ctr">
              <a:buNone/>
              <a:defRPr/>
            </a:lvl1pPr>
          </a:lstStyle>
          <a:p>
            <a:pPr lvl="0"/>
            <a:r>
              <a:rPr lang="en-US"/>
              <a:t>Click to edit Master text styles</a:t>
            </a:r>
          </a:p>
        </p:txBody>
      </p:sp>
      <p:sp>
        <p:nvSpPr>
          <p:cNvPr id="10" name="Slide Number Placeholder 2">
            <a:extLst>
              <a:ext uri="{FF2B5EF4-FFF2-40B4-BE49-F238E27FC236}">
                <a16:creationId xmlns:a16="http://schemas.microsoft.com/office/drawing/2014/main" id="{D42FB9D4-9380-41FB-BE7B-D393B7A374A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3" name="Text Placeholder 2">
            <a:extLst>
              <a:ext uri="{FF2B5EF4-FFF2-40B4-BE49-F238E27FC236}">
                <a16:creationId xmlns:a16="http://schemas.microsoft.com/office/drawing/2014/main" id="{6C036EAA-8089-48DE-A511-14CF7EC51883}"/>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5136855"/>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95287D-0AE0-45F5-B0FA-BFF3EC3A8A32}"/>
              </a:ext>
            </a:extLst>
          </p:cNvPr>
          <p:cNvGraphicFramePr>
            <a:graphicFrameLocks noChangeAspect="1"/>
          </p:cNvGraphicFramePr>
          <p:nvPr userDrawn="1">
            <p:custDataLst>
              <p:tags r:id="rId1"/>
            </p:custDataLst>
            <p:extLst>
              <p:ext uri="{D42A27DB-BD31-4B8C-83A1-F6EECF244321}">
                <p14:modId xmlns:p14="http://schemas.microsoft.com/office/powerpoint/2010/main" val="5448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3795287D-0AE0-45F5-B0FA-BFF3EC3A8A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Text Placeholder 2">
            <a:extLst>
              <a:ext uri="{FF2B5EF4-FFF2-40B4-BE49-F238E27FC236}">
                <a16:creationId xmlns:a16="http://schemas.microsoft.com/office/drawing/2014/main" id="{3D28BDDF-6800-43FE-AAFE-661B481BE021}"/>
              </a:ext>
            </a:extLst>
          </p:cNvPr>
          <p:cNvSpPr>
            <a:spLocks noGrp="1"/>
          </p:cNvSpPr>
          <p:nvPr>
            <p:ph type="body" sz="quarter" idx="25"/>
          </p:nvPr>
        </p:nvSpPr>
        <p:spPr>
          <a:xfrm>
            <a:off x="7375050" y="1571625"/>
            <a:ext cx="4432139"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Content Placeholder 5">
            <a:extLst>
              <a:ext uri="{FF2B5EF4-FFF2-40B4-BE49-F238E27FC236}">
                <a16:creationId xmlns:a16="http://schemas.microsoft.com/office/drawing/2014/main" id="{D9C2AA64-E82C-4E52-8B17-791854CEF73C}"/>
              </a:ext>
            </a:extLst>
          </p:cNvPr>
          <p:cNvSpPr>
            <a:spLocks noGrp="1"/>
          </p:cNvSpPr>
          <p:nvPr>
            <p:ph sz="quarter" idx="27"/>
          </p:nvPr>
        </p:nvSpPr>
        <p:spPr>
          <a:xfrm>
            <a:off x="360362" y="1571625"/>
            <a:ext cx="6751638" cy="421957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8" name="Content Placeholder 7">
            <a:extLst>
              <a:ext uri="{FF2B5EF4-FFF2-40B4-BE49-F238E27FC236}">
                <a16:creationId xmlns:a16="http://schemas.microsoft.com/office/drawing/2014/main" id="{2C7AC601-F27C-4A99-933E-C482253ACC50}"/>
              </a:ext>
            </a:extLst>
          </p:cNvPr>
          <p:cNvSpPr>
            <a:spLocks noGrp="1"/>
          </p:cNvSpPr>
          <p:nvPr>
            <p:ph sz="quarter" idx="28"/>
          </p:nvPr>
        </p:nvSpPr>
        <p:spPr>
          <a:xfrm>
            <a:off x="7378700" y="2021305"/>
            <a:ext cx="4428489" cy="3769895"/>
          </a:xfrm>
          <a:ln>
            <a:solidFill>
              <a:schemeClr val="accent1"/>
            </a:solidFill>
          </a:ln>
        </p:spPr>
        <p:txBody>
          <a:bodyPr>
            <a:normAutofit/>
          </a:bodyPr>
          <a:lstStyle>
            <a:lvl1pPr>
              <a:defRPr sz="14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9" name="Slide Number Placeholder 2">
            <a:extLst>
              <a:ext uri="{FF2B5EF4-FFF2-40B4-BE49-F238E27FC236}">
                <a16:creationId xmlns:a16="http://schemas.microsoft.com/office/drawing/2014/main" id="{43B5073B-10BF-47B4-BF30-D3F7160A31E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7C336B47-FB95-4042-9C52-3A67D581D5F2}"/>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0918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34900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36531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963678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D48885-04D3-4D1D-912F-BEE6531A3F97}"/>
              </a:ext>
            </a:extLst>
          </p:cNvPr>
          <p:cNvGraphicFramePr>
            <a:graphicFrameLocks noChangeAspect="1"/>
          </p:cNvGraphicFramePr>
          <p:nvPr userDrawn="1">
            <p:custDataLst>
              <p:tags r:id="rId1"/>
            </p:custDataLst>
            <p:extLst>
              <p:ext uri="{D42A27DB-BD31-4B8C-83A1-F6EECF244321}">
                <p14:modId xmlns:p14="http://schemas.microsoft.com/office/powerpoint/2010/main" val="3653041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D2D48885-04D3-4D1D-912F-BEE6531A3F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hart Placeholder 3"/>
          <p:cNvSpPr>
            <a:spLocks noGrp="1"/>
          </p:cNvSpPr>
          <p:nvPr>
            <p:ph type="chart" sz="quarter" idx="18"/>
          </p:nvPr>
        </p:nvSpPr>
        <p:spPr>
          <a:xfrm>
            <a:off x="360363" y="1562099"/>
            <a:ext cx="5928142" cy="4039622"/>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ext Placeholder 2"/>
          <p:cNvSpPr>
            <a:spLocks noGrp="1"/>
          </p:cNvSpPr>
          <p:nvPr>
            <p:ph type="body" sz="quarter" idx="21"/>
          </p:nvPr>
        </p:nvSpPr>
        <p:spPr>
          <a:xfrm>
            <a:off x="6624638" y="1562099"/>
            <a:ext cx="5170487" cy="4039621"/>
          </a:xfrm>
        </p:spPr>
        <p:txBody>
          <a:bodyPr anchor="ctr">
            <a:normAutofit/>
          </a:bodyPr>
          <a:lstStyle>
            <a:lvl1pPr marL="0" indent="0" algn="ctr">
              <a:buNone/>
              <a:defRPr sz="1800" b="1"/>
            </a:lvl1pPr>
          </a:lstStyle>
          <a:p>
            <a:pPr lvl="0"/>
            <a:r>
              <a:rPr lang="en-US"/>
              <a:t>Click to edit Master text styles</a:t>
            </a:r>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57576DD1-15B8-44FD-AE12-C0480B45297C}"/>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99DA6EFB-1CC4-42FB-9657-D7A89BAF39D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123011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guide id="4" pos="212">
          <p15:clr>
            <a:srgbClr val="FBAE40"/>
          </p15:clr>
        </p15:guide>
        <p15:guide id="5" pos="74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356420-3E87-4B37-8909-A11EA2ECD773}"/>
              </a:ext>
            </a:extLst>
          </p:cNvPr>
          <p:cNvGraphicFramePr>
            <a:graphicFrameLocks noChangeAspect="1"/>
          </p:cNvGraphicFramePr>
          <p:nvPr userDrawn="1">
            <p:custDataLst>
              <p:tags r:id="rId1"/>
            </p:custDataLst>
            <p:extLst>
              <p:ext uri="{D42A27DB-BD31-4B8C-83A1-F6EECF244321}">
                <p14:modId xmlns:p14="http://schemas.microsoft.com/office/powerpoint/2010/main" val="2940952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F1356420-3E87-4B37-8909-A11EA2ECD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4" name="Chart Placeholder 3"/>
          <p:cNvSpPr>
            <a:spLocks noGrp="1"/>
          </p:cNvSpPr>
          <p:nvPr>
            <p:ph type="chart" sz="quarter" idx="22"/>
          </p:nvPr>
        </p:nvSpPr>
        <p:spPr>
          <a:xfrm>
            <a:off x="360362" y="2278063"/>
            <a:ext cx="5394960" cy="3513137"/>
          </a:xfrm>
        </p:spPr>
        <p:txBody>
          <a:bodyPr anchor="ctr"/>
          <a:lstStyle>
            <a:lvl1pPr marL="0" indent="0" algn="ctr">
              <a:buNone/>
              <a:defRPr/>
            </a:lvl1pPr>
          </a:lstStyle>
          <a:p>
            <a:r>
              <a:rPr lang="en-US"/>
              <a:t>Click icon to add chart</a:t>
            </a:r>
            <a:endParaRPr lang="en-GB"/>
          </a:p>
        </p:txBody>
      </p:sp>
      <p:sp>
        <p:nvSpPr>
          <p:cNvPr id="11" name="Chart Placeholder 3"/>
          <p:cNvSpPr>
            <a:spLocks noGrp="1"/>
          </p:cNvSpPr>
          <p:nvPr>
            <p:ph type="chart" sz="quarter" idx="23"/>
          </p:nvPr>
        </p:nvSpPr>
        <p:spPr>
          <a:xfrm>
            <a:off x="6412229" y="2278063"/>
            <a:ext cx="5394960" cy="3513137"/>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938AED9-CD32-45E2-8E71-846C9A8475A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5" name="Text Placeholder 2">
            <a:extLst>
              <a:ext uri="{FF2B5EF4-FFF2-40B4-BE49-F238E27FC236}">
                <a16:creationId xmlns:a16="http://schemas.microsoft.com/office/drawing/2014/main" id="{3F4240FC-1BAC-4743-819A-FA67AC56D96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72548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548719-0DAD-4E53-88E3-87C982F061D6}"/>
              </a:ext>
            </a:extLst>
          </p:cNvPr>
          <p:cNvGraphicFramePr>
            <a:graphicFrameLocks noChangeAspect="1"/>
          </p:cNvGraphicFramePr>
          <p:nvPr userDrawn="1">
            <p:custDataLst>
              <p:tags r:id="rId1"/>
            </p:custDataLst>
            <p:extLst>
              <p:ext uri="{D42A27DB-BD31-4B8C-83A1-F6EECF244321}">
                <p14:modId xmlns:p14="http://schemas.microsoft.com/office/powerpoint/2010/main" val="411419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37548719-0DAD-4E53-88E3-87C982F061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5" name="Table Placeholder 4"/>
          <p:cNvSpPr>
            <a:spLocks noGrp="1"/>
          </p:cNvSpPr>
          <p:nvPr>
            <p:ph type="tbl" sz="quarter" idx="25"/>
          </p:nvPr>
        </p:nvSpPr>
        <p:spPr>
          <a:xfrm>
            <a:off x="360363" y="3191899"/>
            <a:ext cx="5394960" cy="2597459"/>
          </a:xfrm>
        </p:spPr>
        <p:txBody>
          <a:bodyPr anchor="ctr"/>
          <a:lstStyle>
            <a:lvl1pPr marL="0" indent="0" algn="ctr">
              <a:buNone/>
              <a:defRPr/>
            </a:lvl1pPr>
          </a:lstStyle>
          <a:p>
            <a:r>
              <a:rPr lang="en-US"/>
              <a:t>Click icon to add table</a:t>
            </a:r>
            <a:endParaRPr lang="en-GB"/>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a:t>Click icon to add chart</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37F8EB40-3D6F-46D9-8187-3B2CAC45F54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4A274563-E7A7-4BAD-A4D4-0FDF45669B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688456288"/>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656897-7C07-494D-B5A2-35CEE74765AF}"/>
              </a:ext>
            </a:extLst>
          </p:cNvPr>
          <p:cNvGraphicFramePr>
            <a:graphicFrameLocks noChangeAspect="1"/>
          </p:cNvGraphicFramePr>
          <p:nvPr userDrawn="1">
            <p:custDataLst>
              <p:tags r:id="rId1"/>
            </p:custDataLst>
            <p:extLst>
              <p:ext uri="{D42A27DB-BD31-4B8C-83A1-F6EECF244321}">
                <p14:modId xmlns:p14="http://schemas.microsoft.com/office/powerpoint/2010/main" val="203560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52656897-7C07-494D-B5A2-35CEE74765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2"/>
          <p:cNvSpPr>
            <a:spLocks noGrp="1"/>
          </p:cNvSpPr>
          <p:nvPr>
            <p:ph type="body" sz="quarter" idx="21"/>
          </p:nvPr>
        </p:nvSpPr>
        <p:spPr>
          <a:xfrm>
            <a:off x="359754" y="1524001"/>
            <a:ext cx="11447435"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359754" y="2101516"/>
            <a:ext cx="11447435" cy="3689684"/>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5B8A5FC3-0384-4928-8FFE-88ACC114BC7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3" name="Text Placeholder 2">
            <a:extLst>
              <a:ext uri="{FF2B5EF4-FFF2-40B4-BE49-F238E27FC236}">
                <a16:creationId xmlns:a16="http://schemas.microsoft.com/office/drawing/2014/main" id="{66A28292-FDAC-4B5F-A2A2-FE5FF945122E}"/>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20798712"/>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0ECF7A-84AA-4D75-960E-55BEE59714DE}"/>
              </a:ext>
            </a:extLst>
          </p:cNvPr>
          <p:cNvGraphicFramePr>
            <a:graphicFrameLocks noChangeAspect="1"/>
          </p:cNvGraphicFramePr>
          <p:nvPr userDrawn="1">
            <p:custDataLst>
              <p:tags r:id="rId1"/>
            </p:custDataLst>
            <p:extLst>
              <p:ext uri="{D42A27DB-BD31-4B8C-83A1-F6EECF244321}">
                <p14:modId xmlns:p14="http://schemas.microsoft.com/office/powerpoint/2010/main" val="32309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E30ECF7A-84AA-4D75-960E-55BEE59714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0" name="Text Placeholder 2"/>
          <p:cNvSpPr>
            <a:spLocks noGrp="1"/>
          </p:cNvSpPr>
          <p:nvPr>
            <p:ph type="body" sz="quarter" idx="21"/>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Text Placeholder 2"/>
          <p:cNvSpPr>
            <a:spLocks noGrp="1"/>
          </p:cNvSpPr>
          <p:nvPr>
            <p:ph type="body" sz="quarter" idx="22"/>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2" name="Chart Placeholder 3"/>
          <p:cNvSpPr>
            <a:spLocks noGrp="1"/>
          </p:cNvSpPr>
          <p:nvPr>
            <p:ph type="chart" sz="quarter" idx="23"/>
          </p:nvPr>
        </p:nvSpPr>
        <p:spPr>
          <a:xfrm>
            <a:off x="360362" y="2278063"/>
            <a:ext cx="5394960" cy="3513137"/>
          </a:xfrm>
        </p:spPr>
        <p:txBody>
          <a:bodyPr anchor="ctr"/>
          <a:lstStyle>
            <a:lvl1pPr marL="0" indent="0" algn="ctr">
              <a:buNone/>
              <a:defRPr/>
            </a:lvl1pPr>
          </a:lstStyle>
          <a:p>
            <a:r>
              <a:rPr lang="en-US"/>
              <a:t>Click icon to add chart</a:t>
            </a:r>
            <a:endParaRPr lang="en-GB"/>
          </a:p>
        </p:txBody>
      </p:sp>
      <p:sp>
        <p:nvSpPr>
          <p:cNvPr id="5" name="Text Placeholder 4"/>
          <p:cNvSpPr>
            <a:spLocks noGrp="1"/>
          </p:cNvSpPr>
          <p:nvPr>
            <p:ph type="body" sz="quarter" idx="24"/>
          </p:nvPr>
        </p:nvSpPr>
        <p:spPr>
          <a:xfrm>
            <a:off x="6412229" y="2278063"/>
            <a:ext cx="5394960" cy="3511296"/>
          </a:xfrm>
        </p:spPr>
        <p:txBody>
          <a:bodyPr>
            <a:normAutofit/>
          </a:bodyPr>
          <a:lstStyle>
            <a:lvl1pPr marL="228600" indent="-228600">
              <a:buFont typeface="+mj-lt"/>
              <a:buAutoNum type="arabicParenR"/>
              <a:defRPr sz="16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lvl="0"/>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1C66DD2-3634-499A-89BC-67CE0ED97B3A}"/>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4" name="Text Placeholder 2">
            <a:extLst>
              <a:ext uri="{FF2B5EF4-FFF2-40B4-BE49-F238E27FC236}">
                <a16:creationId xmlns:a16="http://schemas.microsoft.com/office/drawing/2014/main" id="{61D9C438-C6F4-46FF-9343-311357C19DD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70461039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81B9B10-FEE7-4769-BFA6-4DD5323420D0}"/>
              </a:ext>
            </a:extLst>
          </p:cNvPr>
          <p:cNvGraphicFramePr>
            <a:graphicFrameLocks noChangeAspect="1"/>
          </p:cNvGraphicFramePr>
          <p:nvPr userDrawn="1">
            <p:custDataLst>
              <p:tags r:id="rId1"/>
            </p:custDataLst>
            <p:extLst>
              <p:ext uri="{D42A27DB-BD31-4B8C-83A1-F6EECF244321}">
                <p14:modId xmlns:p14="http://schemas.microsoft.com/office/powerpoint/2010/main" val="656594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581B9B10-FEE7-4769-BFA6-4DD532342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1" name="Text Placeholder 2"/>
          <p:cNvSpPr>
            <a:spLocks noGrp="1"/>
          </p:cNvSpPr>
          <p:nvPr>
            <p:ph type="body" sz="quarter" idx="22"/>
          </p:nvPr>
        </p:nvSpPr>
        <p:spPr>
          <a:xfrm>
            <a:off x="359758"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p:nvPr>
        </p:nvSpPr>
        <p:spPr>
          <a:xfrm>
            <a:off x="35975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3" name="Text Placeholder 2"/>
          <p:cNvSpPr>
            <a:spLocks noGrp="1"/>
          </p:cNvSpPr>
          <p:nvPr>
            <p:ph type="body" sz="quarter" idx="25"/>
          </p:nvPr>
        </p:nvSpPr>
        <p:spPr>
          <a:xfrm>
            <a:off x="3266516"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5" name="Text Placeholder 2"/>
          <p:cNvSpPr>
            <a:spLocks noGrp="1"/>
          </p:cNvSpPr>
          <p:nvPr>
            <p:ph type="body" sz="quarter" idx="26"/>
          </p:nvPr>
        </p:nvSpPr>
        <p:spPr>
          <a:xfrm>
            <a:off x="6173274"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9080031"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7" name="Text Placeholder 4"/>
          <p:cNvSpPr>
            <a:spLocks noGrp="1"/>
          </p:cNvSpPr>
          <p:nvPr>
            <p:ph type="body" sz="quarter" idx="28"/>
          </p:nvPr>
        </p:nvSpPr>
        <p:spPr>
          <a:xfrm>
            <a:off x="3268762"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8" name="Text Placeholder 4"/>
          <p:cNvSpPr>
            <a:spLocks noGrp="1"/>
          </p:cNvSpPr>
          <p:nvPr>
            <p:ph type="body" sz="quarter" idx="29"/>
          </p:nvPr>
        </p:nvSpPr>
        <p:spPr>
          <a:xfrm>
            <a:off x="6175520"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9" name="Text Placeholder 4"/>
          <p:cNvSpPr>
            <a:spLocks noGrp="1"/>
          </p:cNvSpPr>
          <p:nvPr>
            <p:ph type="body" sz="quarter" idx="30"/>
          </p:nvPr>
        </p:nvSpPr>
        <p:spPr>
          <a:xfrm>
            <a:off x="908227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20" name="Slide Number Placeholder 2">
            <a:extLst>
              <a:ext uri="{FF2B5EF4-FFF2-40B4-BE49-F238E27FC236}">
                <a16:creationId xmlns:a16="http://schemas.microsoft.com/office/drawing/2014/main" id="{57CCF87B-E8A9-4018-B964-8F0913CBF0DB}"/>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21" name="Text Placeholder 2">
            <a:extLst>
              <a:ext uri="{FF2B5EF4-FFF2-40B4-BE49-F238E27FC236}">
                <a16:creationId xmlns:a16="http://schemas.microsoft.com/office/drawing/2014/main" id="{3FBB8ACA-0BB6-40AD-B4B2-859CAAFE3FC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0327461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E03876B-D17C-43D8-8491-CF313AC154B1}"/>
              </a:ext>
            </a:extLst>
          </p:cNvPr>
          <p:cNvGraphicFramePr>
            <a:graphicFrameLocks noChangeAspect="1"/>
          </p:cNvGraphicFramePr>
          <p:nvPr userDrawn="1">
            <p:custDataLst>
              <p:tags r:id="rId1"/>
            </p:custDataLst>
            <p:extLst>
              <p:ext uri="{D42A27DB-BD31-4B8C-83A1-F6EECF244321}">
                <p14:modId xmlns:p14="http://schemas.microsoft.com/office/powerpoint/2010/main" val="1104837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FE03876B-D17C-43D8-8491-CF313AC15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5" name="Table Placeholder 4"/>
          <p:cNvSpPr>
            <a:spLocks noGrp="1"/>
          </p:cNvSpPr>
          <p:nvPr>
            <p:ph type="tbl" sz="quarter" idx="25"/>
          </p:nvPr>
        </p:nvSpPr>
        <p:spPr>
          <a:xfrm>
            <a:off x="360363" y="1524001"/>
            <a:ext cx="11446826" cy="4265358"/>
          </a:xfrm>
        </p:spPr>
        <p:txBody>
          <a:bodyPr anchor="ctr"/>
          <a:lstStyle>
            <a:lvl1pPr marL="0" indent="0" algn="ctr">
              <a:buNone/>
              <a:defRPr/>
            </a:lvl1pPr>
          </a:lstStyle>
          <a:p>
            <a:r>
              <a:rPr lang="en-US"/>
              <a:t>Click icon to add table</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7" name="Slide Number Placeholder 2">
            <a:extLst>
              <a:ext uri="{FF2B5EF4-FFF2-40B4-BE49-F238E27FC236}">
                <a16:creationId xmlns:a16="http://schemas.microsoft.com/office/drawing/2014/main" id="{DFC7D8F3-3C3B-43CA-A1D7-49978DA7312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9" name="Text Placeholder 2">
            <a:extLst>
              <a:ext uri="{FF2B5EF4-FFF2-40B4-BE49-F238E27FC236}">
                <a16:creationId xmlns:a16="http://schemas.microsoft.com/office/drawing/2014/main" id="{72C4DAFF-D27F-4653-963D-FFD3075F513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1908502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45711C-104B-48AF-96EF-479CFEBD1250}"/>
              </a:ext>
            </a:extLst>
          </p:cNvPr>
          <p:cNvGraphicFramePr>
            <a:graphicFrameLocks noChangeAspect="1"/>
          </p:cNvGraphicFramePr>
          <p:nvPr userDrawn="1">
            <p:custDataLst>
              <p:tags r:id="rId1"/>
            </p:custDataLst>
            <p:extLst>
              <p:ext uri="{D42A27DB-BD31-4B8C-83A1-F6EECF244321}">
                <p14:modId xmlns:p14="http://schemas.microsoft.com/office/powerpoint/2010/main" val="12408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4245711C-104B-48AF-96EF-479CFEBD12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a:t>Click icon to add chart</a:t>
            </a:r>
            <a:endParaRPr lang="en-GB"/>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a:t>Click icon to add chart</a:t>
            </a:r>
            <a:endParaRPr lang="en-GB"/>
          </a:p>
        </p:txBody>
      </p:sp>
      <p:sp>
        <p:nvSpPr>
          <p:cNvPr id="13" name="Chart Placeholder 3"/>
          <p:cNvSpPr>
            <a:spLocks noGrp="1"/>
          </p:cNvSpPr>
          <p:nvPr>
            <p:ph type="chart" sz="quarter" idx="27"/>
          </p:nvPr>
        </p:nvSpPr>
        <p:spPr>
          <a:xfrm>
            <a:off x="360362" y="3192379"/>
            <a:ext cx="5394960" cy="2598821"/>
          </a:xfrm>
        </p:spPr>
        <p:txBody>
          <a:bodyPr anchor="ctr"/>
          <a:lstStyle>
            <a:lvl1pPr marL="0" indent="0" algn="ctr">
              <a:buNone/>
              <a:defRPr/>
            </a:lvl1pPr>
          </a:lstStyle>
          <a:p>
            <a:r>
              <a:rPr lang="en-US"/>
              <a:t>Click icon to add chart</a:t>
            </a:r>
            <a:endParaRPr lang="en-GB"/>
          </a:p>
        </p:txBody>
      </p:sp>
      <p:cxnSp>
        <p:nvCxnSpPr>
          <p:cNvPr id="4" name="Straight Connector 3"/>
          <p:cNvCxnSpPr/>
          <p:nvPr userDrawn="1"/>
        </p:nvCxnSpPr>
        <p:spPr>
          <a:xfrm>
            <a:off x="359753" y="2588145"/>
            <a:ext cx="11448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2588145"/>
            <a:ext cx="0" cy="320305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a:lstStyle/>
          <a:p>
            <a:r>
              <a:rPr lang="en-US"/>
              <a:t>Click to edit Master title style</a:t>
            </a:r>
            <a:endParaRPr lang="en-GB"/>
          </a:p>
        </p:txBody>
      </p:sp>
      <p:sp>
        <p:nvSpPr>
          <p:cNvPr id="14" name="Slide Number Placeholder 2">
            <a:extLst>
              <a:ext uri="{FF2B5EF4-FFF2-40B4-BE49-F238E27FC236}">
                <a16:creationId xmlns:a16="http://schemas.microsoft.com/office/drawing/2014/main" id="{0F6019F2-043E-4DAF-85DC-D5D5869DBCA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5" name="Text Placeholder 2">
            <a:extLst>
              <a:ext uri="{FF2B5EF4-FFF2-40B4-BE49-F238E27FC236}">
                <a16:creationId xmlns:a16="http://schemas.microsoft.com/office/drawing/2014/main" id="{BC8ABB1A-014D-45EA-9739-82B15C6F7E4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3718759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4D124C-E532-422C-80E6-DA9752827E56}"/>
              </a:ext>
            </a:extLst>
          </p:cNvPr>
          <p:cNvGraphicFramePr>
            <a:graphicFrameLocks noChangeAspect="1"/>
          </p:cNvGraphicFramePr>
          <p:nvPr userDrawn="1">
            <p:custDataLst>
              <p:tags r:id="rId1"/>
            </p:custDataLst>
            <p:extLst>
              <p:ext uri="{D42A27DB-BD31-4B8C-83A1-F6EECF244321}">
                <p14:modId xmlns:p14="http://schemas.microsoft.com/office/powerpoint/2010/main" val="216410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844D124C-E532-422C-80E6-DA9752827E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14" name="Slide Number Placeholder 5">
            <a:extLst>
              <a:ext uri="{FF2B5EF4-FFF2-40B4-BE49-F238E27FC236}">
                <a16:creationId xmlns:a16="http://schemas.microsoft.com/office/drawing/2014/main" id="{D1BFC81A-3A1B-4BA0-9700-D2DC910F3F3C}"/>
              </a:ext>
            </a:extLst>
          </p:cNvPr>
          <p:cNvSpPr txBox="1">
            <a:spLocks/>
          </p:cNvSpPr>
          <p:nvPr userDrawn="1"/>
        </p:nvSpPr>
        <p:spPr>
          <a:xfrm>
            <a:off x="905192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5D5F4F-603C-4AB0-922F-C42AF3B2CB87}" type="slidenum">
              <a:rPr lang="en-GB" smtClean="0"/>
              <a:pPr/>
              <a:t>‹#›</a:t>
            </a:fld>
            <a:endParaRPr lang="en-GB"/>
          </a:p>
        </p:txBody>
      </p:sp>
      <p:sp>
        <p:nvSpPr>
          <p:cNvPr id="11" name="Text Placeholder 2"/>
          <p:cNvSpPr>
            <a:spLocks noGrp="1"/>
          </p:cNvSpPr>
          <p:nvPr>
            <p:ph type="body" sz="quarter" idx="22"/>
          </p:nvPr>
        </p:nvSpPr>
        <p:spPr>
          <a:xfrm>
            <a:off x="359758" y="3608973"/>
            <a:ext cx="5253234"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hasCustomPrompt="1"/>
          </p:nvPr>
        </p:nvSpPr>
        <p:spPr>
          <a:xfrm>
            <a:off x="359757" y="4058653"/>
            <a:ext cx="5248908" cy="1603210"/>
          </a:xfrm>
          <a:ln>
            <a:solidFill>
              <a:schemeClr val="accent1"/>
            </a:solidFill>
          </a:ln>
        </p:spPr>
        <p:txBody>
          <a:bodyPr tIns="91440">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Edit Master text styles</a:t>
            </a:r>
          </a:p>
        </p:txBody>
      </p:sp>
      <p:sp>
        <p:nvSpPr>
          <p:cNvPr id="15" name="Text Placeholder 2"/>
          <p:cNvSpPr>
            <a:spLocks noGrp="1"/>
          </p:cNvSpPr>
          <p:nvPr>
            <p:ph type="body" sz="quarter" idx="26"/>
          </p:nvPr>
        </p:nvSpPr>
        <p:spPr>
          <a:xfrm>
            <a:off x="5724575"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8823837"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3" name="Chart Placeholder 2"/>
          <p:cNvSpPr>
            <a:spLocks noGrp="1"/>
          </p:cNvSpPr>
          <p:nvPr>
            <p:ph type="chart" sz="quarter" idx="31"/>
          </p:nvPr>
        </p:nvSpPr>
        <p:spPr>
          <a:xfrm>
            <a:off x="360362" y="2021305"/>
            <a:ext cx="5248275" cy="1445795"/>
          </a:xfrm>
        </p:spPr>
        <p:txBody>
          <a:bodyPr anchor="ctr"/>
          <a:lstStyle>
            <a:lvl1pPr marL="0" indent="0" algn="ctr">
              <a:buNone/>
              <a:defRPr b="1"/>
            </a:lvl1pPr>
          </a:lstStyle>
          <a:p>
            <a:r>
              <a:rPr lang="en-US"/>
              <a:t>Click icon to add chart</a:t>
            </a:r>
            <a:endParaRPr lang="en-GB"/>
          </a:p>
        </p:txBody>
      </p:sp>
      <p:sp>
        <p:nvSpPr>
          <p:cNvPr id="20" name="Text Placeholder 2"/>
          <p:cNvSpPr>
            <a:spLocks noGrp="1"/>
          </p:cNvSpPr>
          <p:nvPr>
            <p:ph type="body" sz="quarter" idx="32"/>
          </p:nvPr>
        </p:nvSpPr>
        <p:spPr>
          <a:xfrm>
            <a:off x="360362" y="1571625"/>
            <a:ext cx="5252629"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21" name="Chart Placeholder 2"/>
          <p:cNvSpPr>
            <a:spLocks noGrp="1"/>
          </p:cNvSpPr>
          <p:nvPr>
            <p:ph type="chart" sz="quarter" idx="33"/>
          </p:nvPr>
        </p:nvSpPr>
        <p:spPr>
          <a:xfrm>
            <a:off x="8826245" y="2021304"/>
            <a:ext cx="2980944" cy="3640559"/>
          </a:xfrm>
        </p:spPr>
        <p:txBody>
          <a:bodyPr anchor="ctr"/>
          <a:lstStyle>
            <a:lvl1pPr marL="0" indent="0" algn="ctr">
              <a:buNone/>
              <a:defRPr b="1"/>
            </a:lvl1pPr>
          </a:lstStyle>
          <a:p>
            <a:r>
              <a:rPr lang="en-US"/>
              <a:t>Click icon to add chart</a:t>
            </a:r>
            <a:endParaRPr lang="en-GB"/>
          </a:p>
        </p:txBody>
      </p:sp>
      <p:sp>
        <p:nvSpPr>
          <p:cNvPr id="22" name="Chart Placeholder 2"/>
          <p:cNvSpPr>
            <a:spLocks noGrp="1"/>
          </p:cNvSpPr>
          <p:nvPr>
            <p:ph type="chart" sz="quarter" idx="34"/>
          </p:nvPr>
        </p:nvSpPr>
        <p:spPr>
          <a:xfrm>
            <a:off x="5724575" y="2021304"/>
            <a:ext cx="2980944" cy="3640559"/>
          </a:xfrm>
        </p:spPr>
        <p:txBody>
          <a:bodyPr anchor="ctr"/>
          <a:lstStyle>
            <a:lvl1pPr marL="0" indent="0" algn="ctr">
              <a:buNone/>
              <a:defRPr b="1"/>
            </a:lvl1pPr>
          </a:lstStyle>
          <a:p>
            <a:r>
              <a:rPr lang="en-US"/>
              <a:t>Click icon to add chart</a:t>
            </a:r>
            <a:endParaRPr lang="en-GB"/>
          </a:p>
        </p:txBody>
      </p:sp>
      <p:sp>
        <p:nvSpPr>
          <p:cNvPr id="2" name="Title 1"/>
          <p:cNvSpPr>
            <a:spLocks noGrp="1"/>
          </p:cNvSpPr>
          <p:nvPr>
            <p:ph type="title"/>
          </p:nvPr>
        </p:nvSpPr>
        <p:spPr/>
        <p:txBody>
          <a:bodyPr vert="horz"/>
          <a:lstStyle/>
          <a:p>
            <a:r>
              <a:rPr lang="en-US"/>
              <a:t>Click to edit Master title style</a:t>
            </a:r>
            <a:endParaRPr lang="en-GB"/>
          </a:p>
        </p:txBody>
      </p:sp>
      <p:sp>
        <p:nvSpPr>
          <p:cNvPr id="17" name="Text Placeholder 2">
            <a:extLst>
              <a:ext uri="{FF2B5EF4-FFF2-40B4-BE49-F238E27FC236}">
                <a16:creationId xmlns:a16="http://schemas.microsoft.com/office/drawing/2014/main" id="{F7CF4877-BE31-4459-BABE-ABD0E2C0D69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671030910"/>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1">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9D3D991C-48BB-4558-9836-55DCDE719927}"/>
              </a:ext>
            </a:extLst>
          </p:cNvPr>
          <p:cNvGraphicFramePr>
            <a:graphicFrameLocks noChangeAspect="1"/>
          </p:cNvGraphicFramePr>
          <p:nvPr userDrawn="1">
            <p:custDataLst>
              <p:tags r:id="rId1"/>
            </p:custDataLst>
            <p:extLst>
              <p:ext uri="{D42A27DB-BD31-4B8C-83A1-F6EECF244321}">
                <p14:modId xmlns:p14="http://schemas.microsoft.com/office/powerpoint/2010/main" val="30957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5" name="Object 24" hidden="1">
                        <a:extLst>
                          <a:ext uri="{FF2B5EF4-FFF2-40B4-BE49-F238E27FC236}">
                            <a16:creationId xmlns:a16="http://schemas.microsoft.com/office/drawing/2014/main" id="{9D3D991C-48BB-4558-9836-55DCDE7199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5495" y="6130077"/>
            <a:ext cx="8498304" cy="532901"/>
          </a:xfrm>
          <a:prstGeom prst="rect">
            <a:avLst/>
          </a:prstGeom>
        </p:spPr>
        <p:txBody>
          <a:bodyPr vert="horz" lIns="91440" tIns="45720" rIns="91440" bIns="45720" rtlCol="0" anchor="ctr">
            <a:normAutofit/>
          </a:bodyPr>
          <a:lstStyle>
            <a:lvl1pPr>
              <a:defRPr lang="en-GB" sz="3600" b="1">
                <a:latin typeface="+mn-lt"/>
              </a:defRPr>
            </a:lvl1pPr>
          </a:lstStyle>
          <a:p>
            <a:pPr lvl="0"/>
            <a:r>
              <a:rPr lang="en-US"/>
              <a:t>Click to edit Master title style</a:t>
            </a:r>
            <a:endParaRPr lang="en-GB"/>
          </a:p>
        </p:txBody>
      </p:sp>
      <p:grpSp>
        <p:nvGrpSpPr>
          <p:cNvPr id="4" name="Group 3">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5" name="Group 4">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18" name="Rectangle 17">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5" name="Rectangle 14">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12" name="Rectangle 1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9" name="Rectangle 8">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1" name="Picture 20">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22" name="Rectangle 21">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BB0D202-1912-41E3-9AAC-797976953A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pic>
        <p:nvPicPr>
          <p:cNvPr id="24"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3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106515" y="0"/>
            <a:ext cx="6095995" cy="6858000"/>
          </a:xfrm>
        </p:spPr>
        <p:txBody>
          <a:bodyPr anchor="ctr"/>
          <a:lstStyle>
            <a:lvl1pPr marL="0" indent="0" algn="ctr">
              <a:buNone/>
              <a:defRPr/>
            </a:lvl1pPr>
          </a:lstStyle>
          <a:p>
            <a:r>
              <a:rPr lang="en-GB"/>
              <a:t>Insert image</a:t>
            </a:r>
            <a:endParaRPr lang="en-US"/>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359757" y="1368076"/>
            <a:ext cx="5359400" cy="4513611"/>
          </a:xfrm>
        </p:spPr>
        <p:txBody>
          <a:bodyPr anchor="ctr">
            <a:normAutofit/>
          </a:bodyPr>
          <a:lstStyle>
            <a:lvl1pPr marL="0" indent="0">
              <a:lnSpc>
                <a:spcPct val="100000"/>
              </a:lnSpc>
              <a:spcBef>
                <a:spcPts val="0"/>
              </a:spcBef>
              <a:spcAft>
                <a:spcPts val="1800"/>
              </a:spcAft>
              <a:buNone/>
              <a:defRPr sz="15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2" name="Title 1"/>
          <p:cNvSpPr>
            <a:spLocks noGrp="1"/>
          </p:cNvSpPr>
          <p:nvPr>
            <p:ph type="title"/>
          </p:nvPr>
        </p:nvSpPr>
        <p:spPr>
          <a:xfrm>
            <a:off x="359757" y="365125"/>
            <a:ext cx="5359400" cy="1002951"/>
          </a:xfrm>
        </p:spPr>
        <p:txBody>
          <a:bodyPr/>
          <a:lstStyle/>
          <a:p>
            <a:r>
              <a:rPr lang="en-US"/>
              <a:t>Click to edit Master title style</a:t>
            </a:r>
            <a:endParaRPr lang="en-GB"/>
          </a:p>
        </p:txBody>
      </p:sp>
    </p:spTree>
    <p:extLst>
      <p:ext uri="{BB962C8B-B14F-4D97-AF65-F5344CB8AC3E}">
        <p14:creationId xmlns:p14="http://schemas.microsoft.com/office/powerpoint/2010/main" val="413507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11F7A37-C2DD-4B5B-AC90-C56B1EBEFACA}"/>
              </a:ext>
            </a:extLst>
          </p:cNvPr>
          <p:cNvSpPr>
            <a:spLocks noGrp="1"/>
          </p:cNvSpPr>
          <p:nvPr>
            <p:ph type="pic" sz="quarter" idx="14" hasCustomPrompt="1"/>
          </p:nvPr>
        </p:nvSpPr>
        <p:spPr>
          <a:xfrm>
            <a:off x="0" y="0"/>
            <a:ext cx="12192000" cy="3920458"/>
          </a:xfrm>
        </p:spPr>
        <p:txBody>
          <a:bodyPr anchor="ctr"/>
          <a:lstStyle>
            <a:lvl1pPr marL="0" indent="0" algn="ctr">
              <a:buNone/>
              <a:defRPr/>
            </a:lvl1pPr>
          </a:lstStyle>
          <a:p>
            <a:r>
              <a:rPr lang="en-GB"/>
              <a:t>Insert image</a:t>
            </a:r>
            <a:endParaRPr lang="en-US"/>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6435725" y="4501295"/>
            <a:ext cx="5359400" cy="962239"/>
          </a:xfrm>
        </p:spPr>
        <p:txBody>
          <a:bodyPr anchor="ctr">
            <a:normAutofit/>
          </a:bodyPr>
          <a:lstStyle>
            <a:lvl1pPr marL="0" indent="0">
              <a:lnSpc>
                <a:spcPct val="100000"/>
              </a:lnSpc>
              <a:spcBef>
                <a:spcPts val="0"/>
              </a:spcBef>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p:txBody>
      </p:sp>
      <p:pic>
        <p:nvPicPr>
          <p:cNvPr id="7" name="Picture 6">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9757" y="6267440"/>
            <a:ext cx="2452024" cy="295737"/>
          </a:xfrm>
          <a:prstGeom prst="rect">
            <a:avLst/>
          </a:prstGeom>
        </p:spPr>
      </p:pic>
      <p:pic>
        <p:nvPicPr>
          <p:cNvPr id="9"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2950114" y="6153834"/>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5A34A5F-5B16-4B7D-9DAE-217742250DA9}"/>
              </a:ext>
            </a:extLst>
          </p:cNvPr>
          <p:cNvSpPr txBox="1">
            <a:spLocks/>
          </p:cNvSpPr>
          <p:nvPr userDrawn="1"/>
        </p:nvSpPr>
        <p:spPr>
          <a:xfrm>
            <a:off x="5072888" y="6357356"/>
            <a:ext cx="8652193" cy="125693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9757" y="4501295"/>
            <a:ext cx="5755293" cy="962239"/>
          </a:xfrm>
        </p:spPr>
        <p:txBody>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508546CD-DAA1-4FFB-9978-4DC0BE8A1CF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884568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095995" y="0"/>
            <a:ext cx="6095995" cy="6858000"/>
          </a:xfrm>
        </p:spPr>
        <p:txBody>
          <a:bodyPr anchor="ctr"/>
          <a:lstStyle>
            <a:lvl1pPr marL="0" indent="0" algn="ctr">
              <a:buNone/>
              <a:defRPr/>
            </a:lvl1pPr>
          </a:lstStyle>
          <a:p>
            <a:r>
              <a:rPr lang="en-GB"/>
              <a:t>Insert image</a:t>
            </a:r>
            <a:endParaRPr lang="en-US"/>
          </a:p>
        </p:txBody>
      </p:sp>
      <p:sp>
        <p:nvSpPr>
          <p:cNvPr id="2" name="Title 1"/>
          <p:cNvSpPr>
            <a:spLocks noGrp="1"/>
          </p:cNvSpPr>
          <p:nvPr>
            <p:ph type="title"/>
          </p:nvPr>
        </p:nvSpPr>
        <p:spPr>
          <a:xfrm>
            <a:off x="359757" y="365125"/>
            <a:ext cx="5455256" cy="877888"/>
          </a:xfrm>
        </p:spPr>
        <p:txBody>
          <a:bodyPr/>
          <a:lstStyle/>
          <a:p>
            <a:r>
              <a:rPr lang="en-US"/>
              <a:t>Click to edit Master title style</a:t>
            </a:r>
            <a:endParaRPr lang="en-GB"/>
          </a:p>
        </p:txBody>
      </p:sp>
    </p:spTree>
    <p:extLst>
      <p:ext uri="{BB962C8B-B14F-4D97-AF65-F5344CB8AC3E}">
        <p14:creationId xmlns:p14="http://schemas.microsoft.com/office/powerpoint/2010/main" val="1730696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4CD4D0-5ED3-4DD6-AC26-5921E1AF226D}"/>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3486736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2CB4D1D-9D4A-4A0D-9981-9C69CA06532B}"/>
              </a:ext>
            </a:extLst>
          </p:cNvPr>
          <p:cNvGraphicFramePr>
            <a:graphicFrameLocks noChangeAspect="1"/>
          </p:cNvGraphicFramePr>
          <p:nvPr userDrawn="1">
            <p:custDataLst>
              <p:tags r:id="rId1"/>
            </p:custDataLst>
            <p:extLst>
              <p:ext uri="{D42A27DB-BD31-4B8C-83A1-F6EECF244321}">
                <p14:modId xmlns:p14="http://schemas.microsoft.com/office/powerpoint/2010/main" val="1652271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2CB4D1D-9D4A-4A0D-9981-9C69CA0653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C6C50D19-0AA2-4161-8EAC-C69FE51FE106}"/>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7" name="Text Placeholder 2">
            <a:extLst>
              <a:ext uri="{FF2B5EF4-FFF2-40B4-BE49-F238E27FC236}">
                <a16:creationId xmlns:a16="http://schemas.microsoft.com/office/drawing/2014/main" id="{56922770-1A9D-4727-903A-92E5460DCDE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29270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5C6AAD-DD62-4BF7-9C51-24255CE6FCCF}"/>
              </a:ext>
            </a:extLst>
          </p:cNvPr>
          <p:cNvGraphicFramePr>
            <a:graphicFrameLocks noChangeAspect="1"/>
          </p:cNvGraphicFramePr>
          <p:nvPr userDrawn="1">
            <p:custDataLst>
              <p:tags r:id="rId1"/>
            </p:custDataLst>
            <p:extLst>
              <p:ext uri="{D42A27DB-BD31-4B8C-83A1-F6EECF244321}">
                <p14:modId xmlns:p14="http://schemas.microsoft.com/office/powerpoint/2010/main" val="192754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C55C6AAD-DD62-4BF7-9C51-24255CE6FC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548882"/>
            <a:ext cx="11447433" cy="4332805"/>
          </a:xfrm>
        </p:spPr>
        <p:txBody>
          <a:bodyPr numCol="2" spcCol="457200">
            <a:normAutofit/>
          </a:bodyPr>
          <a:lstStyle>
            <a:lvl1pPr marL="0" indent="0">
              <a:lnSpc>
                <a:spcPct val="100000"/>
              </a:lnSpc>
              <a:spcBef>
                <a:spcPts val="0"/>
              </a:spcBef>
              <a:spcAft>
                <a:spcPts val="1200"/>
              </a:spcAft>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r>
              <a:rPr lang="en-US" err="1"/>
              <a:t>Icipidi</a:t>
            </a:r>
            <a:r>
              <a:rPr lang="en-US"/>
              <a:t> </a:t>
            </a:r>
            <a:r>
              <a:rPr lang="en-US" err="1"/>
              <a:t>cipsae</a:t>
            </a:r>
            <a:r>
              <a:rPr lang="en-US"/>
              <a:t> </a:t>
            </a:r>
            <a:r>
              <a:rPr lang="en-US" err="1"/>
              <a:t>aciis</a:t>
            </a:r>
            <a:r>
              <a:rPr lang="en-US"/>
              <a:t> </a:t>
            </a:r>
            <a:r>
              <a:rPr lang="en-US" err="1"/>
              <a:t>vollore</a:t>
            </a:r>
            <a:r>
              <a:rPr lang="en-US"/>
              <a:t> </a:t>
            </a:r>
            <a:r>
              <a:rPr lang="en-US" err="1"/>
              <a:t>nisim</a:t>
            </a:r>
            <a:r>
              <a:rPr lang="en-US"/>
              <a:t> </a:t>
            </a:r>
            <a:r>
              <a:rPr lang="en-US" err="1"/>
              <a:t>niet</a:t>
            </a:r>
            <a:r>
              <a:rPr lang="en-US"/>
              <a:t> </a:t>
            </a:r>
            <a:r>
              <a:rPr lang="en-US" err="1"/>
              <a:t>optam</a:t>
            </a:r>
            <a:r>
              <a:rPr lang="en-US"/>
              <a:t> rem. </a:t>
            </a:r>
            <a:r>
              <a:rPr lang="en-US" err="1"/>
              <a:t>Nem</a:t>
            </a:r>
            <a:r>
              <a:rPr lang="en-US"/>
              <a:t>. </a:t>
            </a:r>
            <a:r>
              <a:rPr lang="en-US" err="1"/>
              <a:t>Moluptas</a:t>
            </a:r>
            <a:r>
              <a:rPr lang="en-US"/>
              <a:t> nus </a:t>
            </a:r>
            <a:r>
              <a:rPr lang="en-US" err="1"/>
              <a:t>ut</a:t>
            </a:r>
            <a:r>
              <a:rPr lang="en-US"/>
              <a:t> </a:t>
            </a:r>
            <a:r>
              <a:rPr lang="en-US" err="1"/>
              <a:t>optatecus</a:t>
            </a:r>
            <a:r>
              <a:rPr lang="en-US"/>
              <a:t> aces </a:t>
            </a:r>
            <a:r>
              <a:rPr lang="en-US" err="1"/>
              <a:t>debis</a:t>
            </a:r>
            <a:r>
              <a:rPr lang="en-US"/>
              <a:t> </a:t>
            </a:r>
            <a:r>
              <a:rPr lang="en-US" err="1"/>
              <a:t>pere</a:t>
            </a:r>
            <a:r>
              <a:rPr lang="en-US"/>
              <a:t> ne </a:t>
            </a:r>
            <a:r>
              <a:rPr lang="en-US" err="1"/>
              <a:t>vendios</a:t>
            </a:r>
            <a:r>
              <a:rPr lang="en-US"/>
              <a:t> </a:t>
            </a:r>
            <a:r>
              <a:rPr lang="en-US" err="1"/>
              <a:t>dit</a:t>
            </a:r>
            <a:r>
              <a:rPr lang="en-US"/>
              <a:t> </a:t>
            </a:r>
            <a:r>
              <a:rPr lang="en-US" err="1"/>
              <a:t>andernaturi</a:t>
            </a:r>
            <a:r>
              <a:rPr lang="en-US"/>
              <a:t> </a:t>
            </a:r>
            <a:r>
              <a:rPr lang="en-US" err="1"/>
              <a:t>repeliquam</a:t>
            </a:r>
            <a:r>
              <a:rPr lang="en-US"/>
              <a:t> </a:t>
            </a:r>
            <a:r>
              <a:rPr lang="en-US" err="1"/>
              <a:t>ius</a:t>
            </a:r>
            <a:r>
              <a:rPr lang="en-US"/>
              <a:t> </a:t>
            </a:r>
            <a:r>
              <a:rPr lang="en-US" err="1"/>
              <a:t>doloresed</a:t>
            </a:r>
            <a:r>
              <a:rPr lang="en-US"/>
              <a:t> </a:t>
            </a:r>
            <a:r>
              <a:rPr lang="en-US" err="1"/>
              <a:t>quiderf</a:t>
            </a:r>
            <a:r>
              <a:rPr lang="en-US"/>
              <a:t> </a:t>
            </a:r>
            <a:r>
              <a:rPr lang="en-US" err="1"/>
              <a:t>erchill</a:t>
            </a:r>
            <a:r>
              <a:rPr lang="en-US"/>
              <a:t> </a:t>
            </a:r>
            <a:r>
              <a:rPr lang="en-US" err="1"/>
              <a:t>endist</a:t>
            </a:r>
            <a:r>
              <a:rPr lang="en-US"/>
              <a:t> </a:t>
            </a:r>
            <a:r>
              <a:rPr lang="en-US" err="1"/>
              <a:t>venditaturis</a:t>
            </a:r>
            <a:r>
              <a:rPr lang="en-US"/>
              <a:t> am </a:t>
            </a:r>
            <a:r>
              <a:rPr lang="en-US" err="1"/>
              <a:t>ilis</a:t>
            </a:r>
            <a:r>
              <a:rPr lang="en-US"/>
              <a:t> </a:t>
            </a:r>
            <a:r>
              <a:rPr lang="en-US" err="1"/>
              <a:t>doluptae</a:t>
            </a:r>
            <a:r>
              <a:rPr lang="en-US"/>
              <a:t> </a:t>
            </a:r>
            <a:r>
              <a:rPr lang="en-US" err="1"/>
              <a:t>comnihit</a:t>
            </a:r>
            <a:r>
              <a:rPr lang="en-US"/>
              <a:t> </a:t>
            </a:r>
            <a:r>
              <a:rPr lang="en-US" err="1"/>
              <a:t>laborio</a:t>
            </a:r>
            <a:r>
              <a:rPr lang="en-US"/>
              <a:t> dolor </a:t>
            </a:r>
            <a:r>
              <a:rPr lang="en-US" err="1"/>
              <a:t>andis</a:t>
            </a:r>
            <a:r>
              <a:rPr lang="en-US"/>
              <a:t> endite </a:t>
            </a:r>
            <a:r>
              <a:rPr lang="en-US" err="1"/>
              <a:t>dolesed</a:t>
            </a:r>
            <a:r>
              <a:rPr lang="en-US"/>
              <a:t> </a:t>
            </a:r>
            <a:r>
              <a:rPr lang="en-US" err="1"/>
              <a:t>excepuda</a:t>
            </a:r>
            <a:r>
              <a:rPr lang="en-US"/>
              <a:t> </a:t>
            </a:r>
            <a:r>
              <a:rPr lang="en-US" err="1"/>
              <a:t>sequassi</a:t>
            </a:r>
            <a:r>
              <a:rPr lang="en-US"/>
              <a:t> </a:t>
            </a:r>
            <a:r>
              <a:rPr lang="en-US" err="1"/>
              <a:t>blaudis</a:t>
            </a:r>
            <a:r>
              <a:rPr lang="en-US"/>
              <a:t> </a:t>
            </a:r>
            <a:r>
              <a:rPr lang="en-US" err="1"/>
              <a:t>tiundis</a:t>
            </a:r>
            <a:r>
              <a:rPr lang="en-US"/>
              <a:t> </a:t>
            </a:r>
            <a:r>
              <a:rPr lang="en-US" err="1"/>
              <a:t>atur</a:t>
            </a:r>
            <a:r>
              <a:rPr lang="en-US"/>
              <a:t> </a:t>
            </a:r>
            <a:r>
              <a:rPr lang="en-US" err="1"/>
              <a:t>aborum</a:t>
            </a:r>
            <a:r>
              <a:rPr lang="en-US"/>
              <a:t> </a:t>
            </a:r>
            <a:r>
              <a:rPr lang="en-US" err="1"/>
              <a:t>reium</a:t>
            </a:r>
            <a:r>
              <a:rPr lang="en-US"/>
              <a:t>, et </a:t>
            </a:r>
            <a:r>
              <a:rPr lang="en-US" err="1"/>
              <a:t>perum</a:t>
            </a:r>
            <a:r>
              <a:rPr lang="en-US"/>
              <a:t> </a:t>
            </a:r>
            <a:r>
              <a:rPr lang="en-US" err="1"/>
              <a:t>si</a:t>
            </a:r>
            <a:r>
              <a:rPr lang="en-US"/>
              <a:t> </a:t>
            </a:r>
            <a:r>
              <a:rPr lang="en-US" err="1"/>
              <a:t>nimpore</a:t>
            </a:r>
            <a:r>
              <a:rPr lang="en-US"/>
              <a:t> </a:t>
            </a:r>
            <a:r>
              <a:rPr lang="en-US" err="1"/>
              <a:t>nam</a:t>
            </a:r>
            <a:r>
              <a:rPr lang="en-US"/>
              <a:t>, et </a:t>
            </a:r>
            <a:r>
              <a:rPr lang="en-US" err="1"/>
              <a:t>evel</a:t>
            </a:r>
            <a:r>
              <a:rPr lang="en-US"/>
              <a:t> </a:t>
            </a:r>
            <a:r>
              <a:rPr lang="en-US" err="1"/>
              <a:t>modiand</a:t>
            </a:r>
            <a:r>
              <a:rPr lang="en-US"/>
              <a:t> </a:t>
            </a:r>
            <a:r>
              <a:rPr lang="en-US" err="1"/>
              <a:t>ebisseq</a:t>
            </a:r>
            <a:r>
              <a:rPr lang="en-US"/>
              <a:t> </a:t>
            </a:r>
            <a:r>
              <a:rPr lang="en-US" err="1"/>
              <a:t>uident</a:t>
            </a:r>
            <a:r>
              <a:rPr lang="en-US"/>
              <a:t> </a:t>
            </a:r>
            <a:r>
              <a:rPr lang="en-US" err="1"/>
              <a:t>ut</a:t>
            </a:r>
            <a:r>
              <a:rPr lang="en-US"/>
              <a:t> mi, </a:t>
            </a:r>
            <a:r>
              <a:rPr lang="en-US" err="1"/>
              <a:t>explit</a:t>
            </a:r>
            <a:r>
              <a:rPr lang="en-US"/>
              <a:t> lab in </a:t>
            </a:r>
            <a:r>
              <a:rPr lang="en-US" err="1"/>
              <a:t>renitis</a:t>
            </a:r>
            <a:r>
              <a:rPr lang="en-US"/>
              <a:t> </a:t>
            </a:r>
            <a:r>
              <a:rPr lang="en-US" err="1"/>
              <a:t>postio</a:t>
            </a:r>
            <a:r>
              <a:rPr lang="en-US"/>
              <a:t>. </a:t>
            </a:r>
            <a:r>
              <a:rPr lang="en-US" err="1"/>
              <a:t>Itassus</a:t>
            </a:r>
            <a:r>
              <a:rPr lang="en-US"/>
              <a:t> </a:t>
            </a:r>
            <a:r>
              <a:rPr lang="en-US" err="1"/>
              <a:t>remquib</a:t>
            </a:r>
            <a:r>
              <a:rPr lang="en-US"/>
              <a:t> </a:t>
            </a:r>
            <a:r>
              <a:rPr lang="en-US" err="1"/>
              <a:t>usapici</a:t>
            </a:r>
            <a:r>
              <a:rPr lang="en-US"/>
              <a:t> non </a:t>
            </a:r>
            <a:r>
              <a:rPr lang="en-US" err="1"/>
              <a:t>nulpa</a:t>
            </a:r>
            <a:r>
              <a:rPr lang="en-US"/>
              <a:t> nit vent </a:t>
            </a:r>
            <a:r>
              <a:rPr lang="en-US" err="1"/>
              <a:t>est</a:t>
            </a:r>
            <a:r>
              <a:rPr lang="en-US"/>
              <a:t> </a:t>
            </a:r>
            <a:r>
              <a:rPr lang="en-US" err="1"/>
              <a:t>alistias</a:t>
            </a:r>
            <a:r>
              <a:rPr lang="en-US"/>
              <a:t> </a:t>
            </a:r>
            <a:r>
              <a:rPr lang="en-US" err="1"/>
              <a:t>endebit</a:t>
            </a:r>
            <a:r>
              <a:rPr lang="en-US"/>
              <a:t> dolore lab </a:t>
            </a:r>
            <a:r>
              <a:rPr lang="en-US" err="1"/>
              <a:t>idelend</a:t>
            </a:r>
            <a:r>
              <a:rPr lang="en-US"/>
              <a:t> </a:t>
            </a:r>
            <a:r>
              <a:rPr lang="en-US" err="1"/>
              <a:t>iciur</a:t>
            </a:r>
            <a:r>
              <a:rPr lang="en-US"/>
              <a:t>? Qui </a:t>
            </a:r>
            <a:r>
              <a:rPr lang="en-US" err="1"/>
              <a:t>dolorem</a:t>
            </a:r>
            <a:r>
              <a:rPr lang="en-US"/>
              <a:t> </a:t>
            </a:r>
            <a:r>
              <a:rPr lang="en-US" err="1"/>
              <a:t>oluptatur</a:t>
            </a:r>
            <a:r>
              <a:rPr lang="en-US"/>
              <a:t> </a:t>
            </a:r>
            <a:r>
              <a:rPr lang="en-US" err="1"/>
              <a:t>aut</a:t>
            </a:r>
            <a:r>
              <a:rPr lang="en-US"/>
              <a:t> qui </a:t>
            </a:r>
            <a:r>
              <a:rPr lang="en-US" err="1"/>
              <a:t>optasim</a:t>
            </a:r>
            <a:r>
              <a:rPr lang="en-US"/>
              <a:t> </a:t>
            </a:r>
            <a:r>
              <a:rPr lang="en-US" err="1"/>
              <a:t>aximet</a:t>
            </a:r>
            <a:r>
              <a:rPr lang="en-US"/>
              <a:t> </a:t>
            </a:r>
            <a:r>
              <a:rPr lang="en-US" err="1"/>
              <a:t>fugiam</a:t>
            </a:r>
            <a:r>
              <a:rPr lang="en-US"/>
              <a:t> </a:t>
            </a:r>
            <a:r>
              <a:rPr lang="en-US" err="1"/>
              <a:t>eaquunt</a:t>
            </a:r>
            <a:r>
              <a:rPr lang="en-US"/>
              <a:t> et </a:t>
            </a:r>
            <a:r>
              <a:rPr lang="en-US" err="1"/>
              <a:t>andi</a:t>
            </a:r>
            <a:r>
              <a:rPr lang="en-US"/>
              <a:t> </a:t>
            </a:r>
            <a:r>
              <a:rPr lang="en-US" err="1"/>
              <a:t>venis</a:t>
            </a:r>
            <a:r>
              <a:rPr lang="en-US"/>
              <a:t> </a:t>
            </a:r>
            <a:r>
              <a:rPr lang="en-US" err="1"/>
              <a:t>nullecu</a:t>
            </a:r>
            <a:r>
              <a:rPr lang="en-US"/>
              <a:t> </a:t>
            </a:r>
            <a:r>
              <a:rPr lang="en-US" err="1"/>
              <a:t>sdanissin</a:t>
            </a:r>
            <a:r>
              <a:rPr lang="en-US"/>
              <a:t> re sit, </a:t>
            </a:r>
            <a:r>
              <a:rPr lang="en-US" err="1"/>
              <a:t>te</a:t>
            </a:r>
            <a:r>
              <a:rPr lang="en-US"/>
              <a:t> </a:t>
            </a:r>
            <a:r>
              <a:rPr lang="en-US" err="1"/>
              <a:t>vollo</a:t>
            </a:r>
            <a:r>
              <a:rPr lang="en-US"/>
              <a:t> </a:t>
            </a:r>
            <a:r>
              <a:rPr lang="en-US" err="1"/>
              <a:t>comnimi</a:t>
            </a:r>
            <a:r>
              <a:rPr lang="en-US"/>
              <a:t>, sit </a:t>
            </a:r>
            <a:r>
              <a:rPr lang="en-US" err="1"/>
              <a:t>voloremque</a:t>
            </a:r>
            <a:r>
              <a:rPr lang="en-US"/>
              <a:t> nus </a:t>
            </a:r>
            <a:r>
              <a:rPr lang="en-US" err="1"/>
              <a:t>aut</a:t>
            </a:r>
            <a:r>
              <a:rPr lang="en-US"/>
              <a:t> re ex </a:t>
            </a:r>
            <a:r>
              <a:rPr lang="en-US" err="1"/>
              <a:t>eos</a:t>
            </a:r>
            <a:r>
              <a:rPr lang="en-US"/>
              <a:t> </a:t>
            </a:r>
            <a:r>
              <a:rPr lang="en-US" err="1"/>
              <a:t>eatus</a:t>
            </a:r>
            <a:r>
              <a:rPr lang="en-US"/>
              <a:t> </a:t>
            </a:r>
            <a:r>
              <a:rPr lang="en-US" err="1"/>
              <a:t>ea</a:t>
            </a:r>
            <a:r>
              <a:rPr lang="en-US"/>
              <a:t> </a:t>
            </a:r>
            <a:r>
              <a:rPr lang="en-US" err="1"/>
              <a:t>conserc</a:t>
            </a:r>
            <a:r>
              <a:rPr lang="en-US"/>
              <a:t> </a:t>
            </a:r>
            <a:r>
              <a:rPr lang="en-US" err="1"/>
              <a:t>ilibus</a:t>
            </a:r>
            <a:r>
              <a:rPr lang="en-US"/>
              <a:t> </a:t>
            </a:r>
            <a:r>
              <a:rPr lang="en-US" err="1"/>
              <a:t>provit</a:t>
            </a:r>
            <a:r>
              <a:rPr lang="en-US"/>
              <a:t> </a:t>
            </a:r>
            <a:r>
              <a:rPr lang="en-US" err="1"/>
              <a:t>eatiurent</a:t>
            </a:r>
            <a:r>
              <a:rPr lang="en-US"/>
              <a:t> et </a:t>
            </a:r>
            <a:r>
              <a:rPr lang="en-US" err="1"/>
              <a:t>aditat</a:t>
            </a:r>
            <a:r>
              <a:rPr lang="en-US"/>
              <a:t>.</a:t>
            </a:r>
          </a:p>
          <a:p>
            <a:pPr lvl="0"/>
            <a:r>
              <a:rPr lang="en-US" err="1"/>
              <a:t>Apissit</a:t>
            </a:r>
            <a:r>
              <a:rPr lang="en-US"/>
              <a:t> </a:t>
            </a:r>
            <a:r>
              <a:rPr lang="en-US" err="1"/>
              <a:t>ut</a:t>
            </a:r>
            <a:r>
              <a:rPr lang="en-US"/>
              <a:t> </a:t>
            </a:r>
            <a:r>
              <a:rPr lang="en-US" err="1"/>
              <a:t>excea</a:t>
            </a:r>
            <a:r>
              <a:rPr lang="en-US"/>
              <a:t> </a:t>
            </a:r>
            <a:r>
              <a:rPr lang="en-US" err="1"/>
              <a:t>comnis</a:t>
            </a:r>
            <a:r>
              <a:rPr lang="en-US"/>
              <a:t> as </a:t>
            </a:r>
            <a:r>
              <a:rPr lang="en-US" err="1"/>
              <a:t>ut</a:t>
            </a:r>
            <a:r>
              <a:rPr lang="en-US"/>
              <a:t> et </a:t>
            </a:r>
            <a:r>
              <a:rPr lang="en-US" err="1"/>
              <a:t>quam</a:t>
            </a:r>
            <a:r>
              <a:rPr lang="en-US"/>
              <a:t>, </a:t>
            </a:r>
            <a:r>
              <a:rPr lang="en-US" err="1"/>
              <a:t>sapedipidus</a:t>
            </a:r>
            <a:r>
              <a:rPr lang="en-US"/>
              <a:t> </a:t>
            </a:r>
            <a:r>
              <a:rPr lang="en-US" err="1"/>
              <a:t>dolupta</a:t>
            </a:r>
            <a:r>
              <a:rPr lang="en-US"/>
              <a:t> </a:t>
            </a:r>
            <a:r>
              <a:rPr lang="en-US" err="1"/>
              <a:t>tenist</a:t>
            </a:r>
            <a:r>
              <a:rPr lang="en-US"/>
              <a:t> </a:t>
            </a:r>
            <a:r>
              <a:rPr lang="en-US" err="1"/>
              <a:t>fugitem</a:t>
            </a:r>
            <a:r>
              <a:rPr lang="en-US"/>
              <a:t> </a:t>
            </a:r>
            <a:r>
              <a:rPr lang="en-US" err="1"/>
              <a:t>aliam</a:t>
            </a:r>
            <a:r>
              <a:rPr lang="en-US"/>
              <a:t> </a:t>
            </a:r>
            <a:r>
              <a:rPr lang="en-US" err="1"/>
              <a:t>consequ</a:t>
            </a:r>
            <a:r>
              <a:rPr lang="en-US"/>
              <a:t> </a:t>
            </a:r>
            <a:r>
              <a:rPr lang="en-US" err="1"/>
              <a:t>atibus</a:t>
            </a:r>
            <a:r>
              <a:rPr lang="en-US"/>
              <a:t> </a:t>
            </a:r>
            <a:r>
              <a:rPr lang="en-US" err="1"/>
              <a:t>ipsant</a:t>
            </a:r>
            <a:r>
              <a:rPr lang="en-US"/>
              <a:t> </a:t>
            </a:r>
            <a:r>
              <a:rPr lang="en-US" err="1"/>
              <a:t>quatem</a:t>
            </a:r>
            <a:r>
              <a:rPr lang="en-US"/>
              <a:t>. </a:t>
            </a:r>
            <a:r>
              <a:rPr lang="en-US" err="1"/>
              <a:t>Apiet</a:t>
            </a:r>
            <a:r>
              <a:rPr lang="en-US"/>
              <a:t> </a:t>
            </a:r>
            <a:r>
              <a:rPr lang="en-US" err="1"/>
              <a:t>dessitas</a:t>
            </a:r>
            <a:r>
              <a:rPr lang="en-US"/>
              <a:t> qui </a:t>
            </a:r>
            <a:r>
              <a:rPr lang="en-US" err="1"/>
              <a:t>dipsapid</a:t>
            </a:r>
            <a:r>
              <a:rPr lang="en-US"/>
              <a:t> </a:t>
            </a:r>
            <a:r>
              <a:rPr lang="en-US" err="1"/>
              <a:t>moluptatur</a:t>
            </a:r>
            <a:r>
              <a:rPr lang="en-US"/>
              <a:t> abo. </a:t>
            </a:r>
            <a:r>
              <a:rPr lang="en-US" err="1"/>
              <a:t>Nequam</a:t>
            </a:r>
            <a:r>
              <a:rPr lang="en-US"/>
              <a:t> </a:t>
            </a:r>
            <a:r>
              <a:rPr lang="en-US" err="1"/>
              <a:t>endae</a:t>
            </a:r>
            <a:r>
              <a:rPr lang="en-US"/>
              <a:t> minus es </a:t>
            </a:r>
            <a:r>
              <a:rPr lang="en-US" err="1"/>
              <a:t>cus</a:t>
            </a:r>
            <a:r>
              <a:rPr lang="en-US"/>
              <a:t> </a:t>
            </a:r>
            <a:r>
              <a:rPr lang="en-US" err="1"/>
              <a:t>evel</a:t>
            </a:r>
            <a:r>
              <a:rPr lang="en-US"/>
              <a:t> is </a:t>
            </a:r>
            <a:r>
              <a:rPr lang="en-US" err="1"/>
              <a:t>consecto</a:t>
            </a:r>
            <a:r>
              <a:rPr lang="en-US"/>
              <a:t> </a:t>
            </a:r>
            <a:r>
              <a:rPr lang="en-US" err="1"/>
              <a:t>cus</a:t>
            </a:r>
            <a:r>
              <a:rPr lang="en-US"/>
              <a:t> as </a:t>
            </a:r>
            <a:r>
              <a:rPr lang="en-US" err="1"/>
              <a:t>est</a:t>
            </a:r>
            <a:r>
              <a:rPr lang="en-US"/>
              <a:t> alia non re vent, </a:t>
            </a:r>
            <a:r>
              <a:rPr lang="en-US" err="1"/>
              <a:t>ari</a:t>
            </a:r>
            <a:r>
              <a:rPr lang="en-US"/>
              <a:t> dis </a:t>
            </a:r>
            <a:r>
              <a:rPr lang="en-US" err="1"/>
              <a:t>prorro</a:t>
            </a:r>
            <a:r>
              <a:rPr lang="en-US"/>
              <a:t> </a:t>
            </a:r>
            <a:r>
              <a:rPr lang="en-US" err="1"/>
              <a:t>ommolut</a:t>
            </a:r>
            <a:r>
              <a:rPr lang="en-US"/>
              <a:t> </a:t>
            </a:r>
            <a:r>
              <a:rPr lang="en-US" err="1"/>
              <a:t>facim</a:t>
            </a:r>
            <a:r>
              <a:rPr lang="en-US"/>
              <a:t> </a:t>
            </a:r>
            <a:r>
              <a:rPr lang="en-US" err="1"/>
              <a:t>exceaquibus</a:t>
            </a:r>
            <a:r>
              <a:rPr lang="en-US"/>
              <a:t>, </a:t>
            </a:r>
            <a:r>
              <a:rPr lang="en-US" err="1"/>
              <a:t>sequiae</a:t>
            </a:r>
            <a:r>
              <a:rPr lang="en-US"/>
              <a:t> </a:t>
            </a:r>
            <a:r>
              <a:rPr lang="en-US" err="1"/>
              <a:t>voluptus</a:t>
            </a:r>
            <a:r>
              <a:rPr lang="en-US"/>
              <a:t> et </a:t>
            </a:r>
            <a:r>
              <a:rPr lang="en-US" err="1"/>
              <a:t>resseque</a:t>
            </a:r>
            <a:r>
              <a:rPr lang="en-US"/>
              <a:t> </a:t>
            </a:r>
            <a:r>
              <a:rPr lang="en-US" err="1"/>
              <a:t>plit</a:t>
            </a:r>
            <a:r>
              <a:rPr lang="en-US"/>
              <a:t> et </a:t>
            </a:r>
            <a:r>
              <a:rPr lang="en-US" err="1"/>
              <a:t>vendel</a:t>
            </a:r>
            <a:r>
              <a:rPr lang="en-US"/>
              <a:t> </a:t>
            </a:r>
            <a:r>
              <a:rPr lang="en-US" err="1"/>
              <a:t>ipsam</a:t>
            </a:r>
            <a:r>
              <a:rPr lang="en-US"/>
              <a:t> re lit </a:t>
            </a:r>
            <a:r>
              <a:rPr lang="en-US" err="1"/>
              <a:t>labore</a:t>
            </a:r>
            <a:r>
              <a:rPr lang="en-US"/>
              <a:t> </a:t>
            </a:r>
            <a:r>
              <a:rPr lang="en-US" err="1"/>
              <a:t>doluptas</a:t>
            </a:r>
            <a:r>
              <a:rPr lang="en-US"/>
              <a:t> </a:t>
            </a:r>
            <a:r>
              <a:rPr lang="en-US" err="1"/>
              <a:t>ut</a:t>
            </a:r>
            <a:r>
              <a:rPr lang="en-US"/>
              <a:t> et </a:t>
            </a:r>
            <a:r>
              <a:rPr lang="en-US" err="1"/>
              <a:t>vellecae</a:t>
            </a:r>
            <a:r>
              <a:rPr lang="en-US"/>
              <a:t> con </a:t>
            </a:r>
            <a:r>
              <a:rPr lang="en-US" err="1"/>
              <a:t>nos</a:t>
            </a:r>
            <a:r>
              <a:rPr lang="en-US"/>
              <a:t> </a:t>
            </a:r>
            <a:r>
              <a:rPr lang="en-US" err="1"/>
              <a:t>molecta</a:t>
            </a:r>
            <a:r>
              <a:rPr lang="en-US"/>
              <a:t> </a:t>
            </a:r>
            <a:r>
              <a:rPr lang="en-US" err="1"/>
              <a:t>commodis</a:t>
            </a:r>
            <a:r>
              <a:rPr lang="en-US"/>
              <a:t> </a:t>
            </a:r>
            <a:r>
              <a:rPr lang="en-US" err="1"/>
              <a:t>quas</a:t>
            </a:r>
            <a:r>
              <a:rPr lang="en-US"/>
              <a:t> delis </a:t>
            </a:r>
            <a:r>
              <a:rPr lang="en-US" err="1"/>
              <a:t>aute</a:t>
            </a:r>
            <a:r>
              <a:rPr lang="en-US"/>
              <a:t> </a:t>
            </a:r>
            <a:r>
              <a:rPr lang="en-US" err="1"/>
              <a:t>expla</a:t>
            </a:r>
            <a:r>
              <a:rPr lang="en-US"/>
              <a:t> dem </a:t>
            </a:r>
            <a:r>
              <a:rPr lang="en-US" err="1"/>
              <a:t>quas</a:t>
            </a:r>
            <a:r>
              <a:rPr lang="en-US"/>
              <a:t> </a:t>
            </a:r>
            <a:r>
              <a:rPr lang="en-US" err="1"/>
              <a:t>nem</a:t>
            </a:r>
            <a:r>
              <a:rPr lang="en-US"/>
              <a:t> re </a:t>
            </a:r>
            <a:r>
              <a:rPr lang="en-US" err="1"/>
              <a:t>coreiun</a:t>
            </a:r>
            <a:r>
              <a:rPr lang="en-US"/>
              <a:t> </a:t>
            </a:r>
            <a:r>
              <a:rPr lang="en-US" err="1"/>
              <a:t>tureped</a:t>
            </a:r>
            <a:r>
              <a:rPr lang="en-US"/>
              <a:t> </a:t>
            </a:r>
            <a:r>
              <a:rPr lang="en-US" err="1"/>
              <a:t>magnatur</a:t>
            </a:r>
            <a:r>
              <a:rPr lang="en-US"/>
              <a:t> </a:t>
            </a:r>
            <a:r>
              <a:rPr lang="en-US" err="1"/>
              <a:t>sitem</a:t>
            </a:r>
            <a:r>
              <a:rPr lang="en-US"/>
              <a:t> </a:t>
            </a:r>
            <a:r>
              <a:rPr lang="en-US" err="1"/>
              <a:t>rempore</a:t>
            </a:r>
            <a:r>
              <a:rPr lang="en-US"/>
              <a:t> </a:t>
            </a:r>
            <a:r>
              <a:rPr lang="en-US" err="1"/>
              <a:t>hentotatium</a:t>
            </a:r>
            <a:r>
              <a:rPr lang="en-US"/>
              <a:t> </a:t>
            </a:r>
            <a:r>
              <a:rPr lang="en-US" err="1"/>
              <a:t>endam</a:t>
            </a:r>
            <a:r>
              <a:rPr lang="en-US"/>
              <a:t> </a:t>
            </a:r>
            <a:r>
              <a:rPr lang="en-US" err="1"/>
              <a:t>illatem</a:t>
            </a:r>
            <a:r>
              <a:rPr lang="en-US"/>
              <a:t> </a:t>
            </a:r>
            <a:r>
              <a:rPr lang="en-US" err="1"/>
              <a:t>porercidi</a:t>
            </a:r>
            <a:r>
              <a:rPr lang="en-US"/>
              <a:t> </a:t>
            </a:r>
            <a:r>
              <a:rPr lang="en-US" err="1"/>
              <a:t>aut</a:t>
            </a:r>
            <a:r>
              <a:rPr lang="en-US"/>
              <a:t> </a:t>
            </a:r>
            <a:r>
              <a:rPr lang="en-US" err="1"/>
              <a:t>magnis</a:t>
            </a:r>
            <a:r>
              <a:rPr lang="en-US"/>
              <a:t> </a:t>
            </a:r>
            <a:r>
              <a:rPr lang="en-US" err="1"/>
              <a:t>inullaccusam</a:t>
            </a:r>
            <a:r>
              <a:rPr lang="en-US"/>
              <a:t> </a:t>
            </a:r>
            <a:r>
              <a:rPr lang="en-US" err="1"/>
              <a:t>nobitaquia</a:t>
            </a:r>
            <a:r>
              <a:rPr lang="en-US"/>
              <a:t> </a:t>
            </a:r>
            <a:r>
              <a:rPr lang="en-US" err="1"/>
              <a:t>explicab</a:t>
            </a:r>
            <a:r>
              <a:rPr lang="en-US"/>
              <a:t> </a:t>
            </a:r>
            <a:r>
              <a:rPr lang="en-US" err="1"/>
              <a:t>ipis</a:t>
            </a:r>
            <a:r>
              <a:rPr lang="en-US"/>
              <a:t> nobis </a:t>
            </a:r>
            <a:r>
              <a:rPr lang="en-US" err="1"/>
              <a:t>asperio</a:t>
            </a:r>
            <a:r>
              <a:rPr lang="en-US"/>
              <a:t> </a:t>
            </a:r>
            <a:r>
              <a:rPr lang="en-US" err="1"/>
              <a:t>rruptatur</a:t>
            </a:r>
            <a:r>
              <a:rPr lang="en-US"/>
              <a:t>, </a:t>
            </a:r>
            <a:r>
              <a:rPr lang="en-US" err="1"/>
              <a:t>tempor</a:t>
            </a:r>
            <a:r>
              <a:rPr lang="en-US"/>
              <a:t> </a:t>
            </a:r>
            <a:r>
              <a:rPr lang="en-US" err="1"/>
              <a:t>sequid</a:t>
            </a:r>
            <a:r>
              <a:rPr lang="en-US"/>
              <a:t> </a:t>
            </a:r>
            <a:r>
              <a:rPr lang="en-US" err="1"/>
              <a:t>enda</a:t>
            </a:r>
            <a:r>
              <a:rPr lang="en-US"/>
              <a:t> </a:t>
            </a:r>
            <a:r>
              <a:rPr lang="en-US" err="1"/>
              <a:t>voloribus</a:t>
            </a:r>
            <a:r>
              <a:rPr lang="en-US"/>
              <a:t>.</a:t>
            </a:r>
          </a:p>
          <a:p>
            <a:pPr lvl="0"/>
            <a:r>
              <a:rPr lang="en-US" err="1"/>
              <a:t>Enitate</a:t>
            </a:r>
            <a:r>
              <a:rPr lang="en-US"/>
              <a:t> nobis </a:t>
            </a:r>
            <a:r>
              <a:rPr lang="en-US" err="1"/>
              <a:t>sincta</a:t>
            </a:r>
            <a:r>
              <a:rPr lang="en-US"/>
              <a:t> </a:t>
            </a:r>
            <a:r>
              <a:rPr lang="en-US" err="1"/>
              <a:t>dolenecest</a:t>
            </a:r>
            <a:r>
              <a:rPr lang="en-US"/>
              <a:t>, </a:t>
            </a:r>
            <a:r>
              <a:rPr lang="en-US" err="1"/>
              <a:t>experiasit</a:t>
            </a:r>
            <a:r>
              <a:rPr lang="en-US"/>
              <a:t> </a:t>
            </a:r>
            <a:r>
              <a:rPr lang="en-US" err="1"/>
              <a:t>doluptatem</a:t>
            </a:r>
            <a:r>
              <a:rPr lang="en-US"/>
              <a:t> lit que </a:t>
            </a:r>
            <a:r>
              <a:rPr lang="en-US" err="1"/>
              <a:t>optaquas</a:t>
            </a:r>
            <a:r>
              <a:rPr lang="en-US"/>
              <a:t> </a:t>
            </a:r>
            <a:r>
              <a:rPr lang="en-US" err="1"/>
              <a:t>seniento</a:t>
            </a:r>
            <a:r>
              <a:rPr lang="en-US"/>
              <a:t> </a:t>
            </a:r>
            <a:r>
              <a:rPr lang="en-US" err="1"/>
              <a:t>venis</a:t>
            </a:r>
            <a:r>
              <a:rPr lang="en-US"/>
              <a:t> </a:t>
            </a:r>
            <a:r>
              <a:rPr lang="en-US" err="1"/>
              <a:t>parchic</a:t>
            </a:r>
            <a:r>
              <a:rPr lang="en-US"/>
              <a:t> </a:t>
            </a:r>
            <a:r>
              <a:rPr lang="en-US" err="1"/>
              <a:t>temodicidit</a:t>
            </a:r>
            <a:r>
              <a:rPr lang="en-US"/>
              <a:t> </a:t>
            </a:r>
            <a:r>
              <a:rPr lang="en-US" err="1"/>
              <a:t>eturia</a:t>
            </a:r>
            <a:r>
              <a:rPr lang="en-US"/>
              <a:t> </a:t>
            </a:r>
            <a:r>
              <a:rPr lang="en-US" err="1"/>
              <a:t>voluptam</a:t>
            </a:r>
            <a:r>
              <a:rPr lang="en-US"/>
              <a:t> </a:t>
            </a:r>
            <a:r>
              <a:rPr lang="en-US" err="1"/>
              <a:t>facitatur</a:t>
            </a:r>
            <a:r>
              <a:rPr lang="en-US"/>
              <a:t> </a:t>
            </a:r>
            <a:r>
              <a:rPr lang="en-US" err="1"/>
              <a:t>adicien</a:t>
            </a:r>
            <a:r>
              <a:rPr lang="en-US"/>
              <a:t> </a:t>
            </a:r>
            <a:r>
              <a:rPr lang="en-US" err="1"/>
              <a:t>ditatio</a:t>
            </a:r>
            <a:r>
              <a:rPr lang="en-US"/>
              <a:t> </a:t>
            </a:r>
            <a:r>
              <a:rPr lang="en-US" err="1"/>
              <a:t>necabor</a:t>
            </a:r>
            <a:r>
              <a:rPr lang="en-US"/>
              <a:t> </a:t>
            </a:r>
            <a:r>
              <a:rPr lang="en-US" err="1"/>
              <a:t>molorum</a:t>
            </a:r>
            <a:r>
              <a:rPr lang="en-US"/>
              <a:t> </a:t>
            </a:r>
            <a:r>
              <a:rPr lang="en-US" err="1"/>
              <a:t>quisquo</a:t>
            </a:r>
            <a:r>
              <a:rPr lang="en-US"/>
              <a:t> </a:t>
            </a:r>
            <a:r>
              <a:rPr lang="en-US" err="1"/>
              <a:t>eiciend</a:t>
            </a:r>
            <a:r>
              <a:rPr lang="en-US"/>
              <a:t> </a:t>
            </a:r>
            <a:r>
              <a:rPr lang="en-US" err="1"/>
              <a:t>ellorep</a:t>
            </a:r>
            <a:r>
              <a:rPr lang="en-US"/>
              <a:t> </a:t>
            </a:r>
            <a:r>
              <a:rPr lang="en-US" err="1"/>
              <a:t>udantibus</a:t>
            </a:r>
            <a:r>
              <a:rPr lang="en-US"/>
              <a:t> </a:t>
            </a:r>
            <a:r>
              <a:rPr lang="en-US" err="1"/>
              <a:t>magnimilibus</a:t>
            </a:r>
            <a:r>
              <a:rPr lang="en-US"/>
              <a:t> </a:t>
            </a:r>
            <a:r>
              <a:rPr lang="en-US" err="1"/>
              <a:t>invellaborit</a:t>
            </a:r>
            <a:r>
              <a:rPr lang="en-US"/>
              <a:t> </a:t>
            </a:r>
            <a:r>
              <a:rPr lang="en-US" err="1"/>
              <a:t>ut</a:t>
            </a:r>
            <a:r>
              <a:rPr lang="en-US"/>
              <a:t> </a:t>
            </a:r>
            <a:r>
              <a:rPr lang="en-US" err="1"/>
              <a:t>fuga</a:t>
            </a:r>
            <a:r>
              <a:rPr lang="en-US"/>
              <a:t>. </a:t>
            </a:r>
            <a:r>
              <a:rPr lang="en-US" err="1"/>
              <a:t>Nequis</a:t>
            </a:r>
            <a:r>
              <a:rPr lang="en-US"/>
              <a:t> </a:t>
            </a:r>
            <a:r>
              <a:rPr lang="en-US" err="1"/>
              <a:t>aspiet</a:t>
            </a:r>
            <a:r>
              <a:rPr lang="en-US"/>
              <a:t> ex </a:t>
            </a:r>
            <a:r>
              <a:rPr lang="en-US" err="1"/>
              <a:t>ex</a:t>
            </a:r>
            <a:r>
              <a:rPr lang="en-US"/>
              <a:t> </a:t>
            </a:r>
            <a:r>
              <a:rPr lang="en-US" err="1"/>
              <a:t>eseque</a:t>
            </a:r>
            <a:r>
              <a:rPr lang="en-US"/>
              <a:t> non </a:t>
            </a:r>
            <a:r>
              <a:rPr lang="en-US" err="1"/>
              <a:t>est</a:t>
            </a:r>
            <a:r>
              <a:rPr lang="en-US"/>
              <a:t> ad </a:t>
            </a:r>
            <a:r>
              <a:rPr lang="en-US" err="1"/>
              <a:t>exceratenis</a:t>
            </a:r>
            <a:r>
              <a:rPr lang="en-US"/>
              <a:t> non num </a:t>
            </a:r>
            <a:r>
              <a:rPr lang="en-US" err="1"/>
              <a:t>nimpernam</a:t>
            </a:r>
            <a:r>
              <a:rPr lang="en-US"/>
              <a:t> </a:t>
            </a:r>
            <a:r>
              <a:rPr lang="en-US" err="1"/>
              <a:t>il</a:t>
            </a:r>
            <a:r>
              <a:rPr lang="en-US"/>
              <a:t> et </a:t>
            </a:r>
            <a:r>
              <a:rPr lang="en-US" err="1"/>
              <a:t>laborrovit</a:t>
            </a:r>
            <a:r>
              <a:rPr lang="en-US"/>
              <a:t>, ex </a:t>
            </a:r>
            <a:r>
              <a:rPr lang="en-US" err="1"/>
              <a:t>eatur</a:t>
            </a:r>
            <a:r>
              <a:rPr lang="en-US"/>
              <a:t>, </a:t>
            </a:r>
            <a:r>
              <a:rPr lang="en-US" err="1"/>
              <a:t>cus</a:t>
            </a:r>
            <a:r>
              <a:rPr lang="en-US"/>
              <a:t> </a:t>
            </a:r>
            <a:r>
              <a:rPr lang="en-US" err="1"/>
              <a:t>sequide</a:t>
            </a:r>
            <a:r>
              <a:rPr lang="en-US"/>
              <a:t> </a:t>
            </a:r>
            <a:r>
              <a:rPr lang="en-US" err="1"/>
              <a:t>nimoluptatus</a:t>
            </a:r>
            <a:r>
              <a:rPr lang="en-US"/>
              <a:t> id </a:t>
            </a:r>
            <a:r>
              <a:rPr lang="en-US" err="1"/>
              <a:t>utem</a:t>
            </a:r>
            <a:r>
              <a:rPr lang="en-US"/>
              <a:t> </a:t>
            </a:r>
            <a:r>
              <a:rPr lang="en-US" err="1"/>
              <a:t>ium</a:t>
            </a:r>
            <a:r>
              <a:rPr lang="en-US"/>
              <a:t> </a:t>
            </a:r>
            <a:r>
              <a:rPr lang="en-US" err="1"/>
              <a:t>eum</a:t>
            </a:r>
            <a:r>
              <a:rPr lang="en-US"/>
              <a:t> </a:t>
            </a:r>
            <a:r>
              <a:rPr lang="en-US" err="1"/>
              <a:t>ento</a:t>
            </a:r>
            <a:r>
              <a:rPr lang="en-US"/>
              <a:t> </a:t>
            </a:r>
            <a:r>
              <a:rPr lang="en-US" err="1"/>
              <a:t>blabore</a:t>
            </a:r>
            <a:r>
              <a:rPr lang="en-US"/>
              <a:t> </a:t>
            </a:r>
            <a:r>
              <a:rPr lang="en-US" err="1"/>
              <a:t>rupidem</a:t>
            </a:r>
            <a:r>
              <a:rPr lang="en-US"/>
              <a:t> </a:t>
            </a:r>
            <a:r>
              <a:rPr lang="en-US" err="1"/>
              <a:t>velecti</a:t>
            </a:r>
            <a:r>
              <a:rPr lang="en-US"/>
              <a:t> </a:t>
            </a:r>
            <a:r>
              <a:rPr lang="en-US" err="1"/>
              <a:t>conestiam</a:t>
            </a:r>
            <a:r>
              <a:rPr lang="en-US"/>
              <a:t> </a:t>
            </a:r>
            <a:r>
              <a:rPr lang="en-US" err="1"/>
              <a:t>ipsanda</a:t>
            </a:r>
            <a:r>
              <a:rPr lang="en-US"/>
              <a:t> </a:t>
            </a:r>
            <a:r>
              <a:rPr lang="en-US" err="1"/>
              <a:t>volorepedio</a:t>
            </a:r>
            <a:r>
              <a:rPr lang="en-US"/>
              <a:t>. </a:t>
            </a:r>
            <a:r>
              <a:rPr lang="en-US" err="1"/>
              <a:t>Em</a:t>
            </a:r>
            <a:r>
              <a:rPr lang="en-US"/>
              <a:t> </a:t>
            </a:r>
            <a:r>
              <a:rPr lang="en-US" err="1"/>
              <a:t>aut</a:t>
            </a:r>
            <a:r>
              <a:rPr lang="en-US"/>
              <a:t> mil in </a:t>
            </a:r>
            <a:r>
              <a:rPr lang="en-US" err="1"/>
              <a:t>pra</a:t>
            </a:r>
            <a:r>
              <a:rPr lang="en-US"/>
              <a:t> </a:t>
            </a:r>
            <a:r>
              <a:rPr lang="en-US" err="1"/>
              <a:t>dolesti</a:t>
            </a:r>
            <a:r>
              <a:rPr lang="en-US"/>
              <a:t> </a:t>
            </a:r>
            <a:r>
              <a:rPr lang="en-US" err="1"/>
              <a:t>oreptas</a:t>
            </a:r>
            <a:r>
              <a:rPr lang="en-US"/>
              <a:t> </a:t>
            </a:r>
            <a:r>
              <a:rPr lang="en-US" err="1"/>
              <a:t>volecusam</a:t>
            </a:r>
            <a:r>
              <a:rPr lang="en-US"/>
              <a:t> </a:t>
            </a:r>
            <a:r>
              <a:rPr lang="en-US" err="1"/>
              <a:t>exero</a:t>
            </a:r>
            <a:r>
              <a:rPr lang="en-US"/>
              <a:t> </a:t>
            </a:r>
            <a:r>
              <a:rPr lang="en-US" err="1"/>
              <a:t>berio</a:t>
            </a:r>
            <a:r>
              <a:rPr lang="en-US"/>
              <a:t> </a:t>
            </a:r>
            <a:r>
              <a:rPr lang="en-US" err="1"/>
              <a:t>conse</a:t>
            </a:r>
            <a:r>
              <a:rPr lang="en-US"/>
              <a:t> </a:t>
            </a:r>
            <a:r>
              <a:rPr lang="en-US" err="1"/>
              <a:t>labo</a:t>
            </a:r>
            <a:r>
              <a:rPr lang="en-US"/>
              <a:t>. Et </a:t>
            </a:r>
            <a:r>
              <a:rPr lang="en-US" err="1"/>
              <a:t>reptatu</a:t>
            </a:r>
            <a:r>
              <a:rPr lang="en-US"/>
              <a:t> </a:t>
            </a:r>
            <a:r>
              <a:rPr lang="en-US" err="1"/>
              <a:t>ribust</a:t>
            </a:r>
            <a:r>
              <a:rPr lang="en-US"/>
              <a:t> </a:t>
            </a:r>
            <a:r>
              <a:rPr lang="en-US" err="1"/>
              <a:t>eariam</a:t>
            </a:r>
            <a:r>
              <a:rPr lang="en-US"/>
              <a:t>, </a:t>
            </a:r>
            <a:r>
              <a:rPr lang="en-US" err="1"/>
              <a:t>nisto</a:t>
            </a:r>
            <a:r>
              <a:rPr lang="en-US"/>
              <a:t> </a:t>
            </a:r>
            <a:r>
              <a:rPr lang="en-US" err="1"/>
              <a:t>illabo</a:t>
            </a:r>
            <a:r>
              <a:rPr lang="en-US"/>
              <a:t>.</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1C76A9EE-8D5A-4598-96AF-D16F7930EC4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8DB28710-8300-4F71-BC41-7BD67099465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42407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0C7F33-1438-454F-96E0-81FAB0F2FEA8}"/>
              </a:ext>
            </a:extLst>
          </p:cNvPr>
          <p:cNvGraphicFramePr>
            <a:graphicFrameLocks noChangeAspect="1"/>
          </p:cNvGraphicFramePr>
          <p:nvPr userDrawn="1">
            <p:custDataLst>
              <p:tags r:id="rId1"/>
            </p:custDataLst>
            <p:extLst>
              <p:ext uri="{D42A27DB-BD31-4B8C-83A1-F6EECF244321}">
                <p14:modId xmlns:p14="http://schemas.microsoft.com/office/powerpoint/2010/main" val="112494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9E0C7F33-1438-454F-96E0-81FAB0F2FE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3" name="Text Placeholder 2">
            <a:extLst>
              <a:ext uri="{FF2B5EF4-FFF2-40B4-BE49-F238E27FC236}">
                <a16:creationId xmlns:a16="http://schemas.microsoft.com/office/drawing/2014/main" id="{C11EC344-643D-4F7E-96D3-182C17E18863}"/>
              </a:ext>
            </a:extLst>
          </p:cNvPr>
          <p:cNvSpPr>
            <a:spLocks noGrp="1"/>
          </p:cNvSpPr>
          <p:nvPr>
            <p:ph type="body" sz="quarter" idx="18" hasCustomPrompt="1"/>
          </p:nvPr>
        </p:nvSpPr>
        <p:spPr>
          <a:xfrm>
            <a:off x="4329444"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8269237"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25EB423B-7015-4ED4-8955-7B88C23DC13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2603210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7" cy="5882441"/>
          </a:xfrm>
          <a:prstGeom prst="rect">
            <a:avLst/>
          </a:prstGeom>
        </p:spPr>
      </p:pic>
      <p:grpSp>
        <p:nvGrpSpPr>
          <p:cNvPr id="3" name="Group 2">
            <a:extLst>
              <a:ext uri="{FF2B5EF4-FFF2-40B4-BE49-F238E27FC236}">
                <a16:creationId xmlns:a16="http://schemas.microsoft.com/office/drawing/2014/main" id="{62FFA177-B148-4F59-A26A-BD74FEA76301}"/>
              </a:ext>
            </a:extLst>
          </p:cNvPr>
          <p:cNvGrpSpPr/>
          <p:nvPr userDrawn="1"/>
        </p:nvGrpSpPr>
        <p:grpSpPr>
          <a:xfrm>
            <a:off x="1417374" y="2244471"/>
            <a:ext cx="9357239" cy="2658730"/>
            <a:chOff x="1060027" y="1636452"/>
            <a:chExt cx="9357239" cy="2658730"/>
          </a:xfrm>
        </p:grpSpPr>
        <p:sp>
          <p:nvSpPr>
            <p:cNvPr id="6" name="Rectangle 5">
              <a:extLst>
                <a:ext uri="{FF2B5EF4-FFF2-40B4-BE49-F238E27FC236}">
                  <a16:creationId xmlns:a16="http://schemas.microsoft.com/office/drawing/2014/main" id="{7DB3C635-6DD1-4D39-8807-1C85967B284B}"/>
                </a:ext>
              </a:extLst>
            </p:cNvPr>
            <p:cNvSpPr/>
            <p:nvPr userDrawn="1"/>
          </p:nvSpPr>
          <p:spPr>
            <a:xfrm>
              <a:off x="1060027"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4739" y="2128196"/>
              <a:ext cx="1072943" cy="536956"/>
            </a:xfrm>
            <a:prstGeom prst="rect">
              <a:avLst/>
            </a:prstGeom>
          </p:spPr>
        </p:pic>
        <p:sp>
          <p:nvSpPr>
            <p:cNvPr id="2" name="TextBox 1">
              <a:extLst>
                <a:ext uri="{FF2B5EF4-FFF2-40B4-BE49-F238E27FC236}">
                  <a16:creationId xmlns:a16="http://schemas.microsoft.com/office/drawing/2014/main" id="{46C1B792-A75D-47C8-9D38-E08B24AA4F33}"/>
                </a:ext>
              </a:extLst>
            </p:cNvPr>
            <p:cNvSpPr txBox="1"/>
            <p:nvPr userDrawn="1"/>
          </p:nvSpPr>
          <p:spPr>
            <a:xfrm>
              <a:off x="1165888" y="2989513"/>
              <a:ext cx="2690647" cy="815608"/>
            </a:xfrm>
            <a:prstGeom prst="rect">
              <a:avLst/>
            </a:prstGeom>
            <a:noFill/>
          </p:spPr>
          <p:txBody>
            <a:bodyPr wrap="square" rtlCol="0">
              <a:spAutoFit/>
            </a:bodyPr>
            <a:lstStyle/>
            <a:p>
              <a:pPr algn="ctr">
                <a:spcAft>
                  <a:spcPts val="600"/>
                </a:spcAft>
              </a:pPr>
              <a:r>
                <a:rPr lang="en-GB" b="1" spc="-100" baseline="0"/>
                <a:t>London</a:t>
              </a:r>
            </a:p>
            <a:p>
              <a:pPr algn="ctr">
                <a:spcAft>
                  <a:spcPts val="600"/>
                </a:spcAft>
              </a:pPr>
              <a:r>
                <a:rPr lang="en-GB" sz="1200">
                  <a:solidFill>
                    <a:schemeClr val="tx2"/>
                  </a:solidFill>
                </a:rPr>
                <a:t>Fora, 180 Borough High St,</a:t>
              </a:r>
              <a:br>
                <a:rPr lang="en-GB" sz="1200">
                  <a:solidFill>
                    <a:schemeClr val="tx2"/>
                  </a:solidFill>
                </a:rPr>
              </a:br>
              <a:r>
                <a:rPr lang="en-GB" sz="1200">
                  <a:solidFill>
                    <a:schemeClr val="tx2"/>
                  </a:solidFill>
                </a:rPr>
                <a:t>London, SE1 1LB</a:t>
              </a:r>
              <a:endParaRPr lang="en-US" sz="1200">
                <a:solidFill>
                  <a:schemeClr val="tx2"/>
                </a:solidFill>
              </a:endParaRPr>
            </a:p>
          </p:txBody>
        </p:sp>
        <p:sp>
          <p:nvSpPr>
            <p:cNvPr id="33" name="Rectangle 32">
              <a:extLst>
                <a:ext uri="{FF2B5EF4-FFF2-40B4-BE49-F238E27FC236}">
                  <a16:creationId xmlns:a16="http://schemas.microsoft.com/office/drawing/2014/main" id="{0409BB63-D113-4126-9CAF-4D149B4265E9}"/>
                </a:ext>
              </a:extLst>
            </p:cNvPr>
            <p:cNvSpPr/>
            <p:nvPr userDrawn="1"/>
          </p:nvSpPr>
          <p:spPr>
            <a:xfrm>
              <a:off x="4287461"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3A2F256D-540A-46E1-B1AB-874F37A712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02173" y="2128196"/>
              <a:ext cx="1072943" cy="536956"/>
            </a:xfrm>
            <a:prstGeom prst="rect">
              <a:avLst/>
            </a:prstGeom>
          </p:spPr>
        </p:pic>
        <p:sp>
          <p:nvSpPr>
            <p:cNvPr id="35" name="TextBox 34">
              <a:extLst>
                <a:ext uri="{FF2B5EF4-FFF2-40B4-BE49-F238E27FC236}">
                  <a16:creationId xmlns:a16="http://schemas.microsoft.com/office/drawing/2014/main" id="{D1E2408E-5591-47C8-8D6D-692F0008B836}"/>
                </a:ext>
              </a:extLst>
            </p:cNvPr>
            <p:cNvSpPr txBox="1"/>
            <p:nvPr userDrawn="1"/>
          </p:nvSpPr>
          <p:spPr>
            <a:xfrm>
              <a:off x="4393322" y="2989513"/>
              <a:ext cx="2690647" cy="1077218"/>
            </a:xfrm>
            <a:prstGeom prst="rect">
              <a:avLst/>
            </a:prstGeom>
            <a:noFill/>
          </p:spPr>
          <p:txBody>
            <a:bodyPr wrap="square" rtlCol="0">
              <a:spAutoFit/>
            </a:bodyPr>
            <a:lstStyle/>
            <a:p>
              <a:pPr algn="ctr">
                <a:spcAft>
                  <a:spcPts val="600"/>
                </a:spcAft>
              </a:pPr>
              <a:r>
                <a:rPr lang="en-GB" b="1" spc="-100" baseline="0" dirty="0"/>
                <a:t>Birmingham</a:t>
              </a:r>
            </a:p>
            <a:p>
              <a:pPr algn="ctr">
                <a:spcAft>
                  <a:spcPts val="600"/>
                </a:spcAft>
              </a:pPr>
              <a:r>
                <a:rPr lang="en-GB" sz="1200" dirty="0">
                  <a:solidFill>
                    <a:schemeClr val="tx2"/>
                  </a:solidFill>
                </a:rPr>
                <a:t>Beech House, Greenfield Crescent, Edgbaston, Birmingham, UK, B15 3BE</a:t>
              </a:r>
            </a:p>
            <a:p>
              <a:pPr algn="ctr">
                <a:spcAft>
                  <a:spcPts val="600"/>
                </a:spcAft>
              </a:pPr>
              <a:r>
                <a:rPr lang="en-US" sz="1200" dirty="0">
                  <a:solidFill>
                    <a:schemeClr val="tx2"/>
                  </a:solidFill>
                </a:rPr>
                <a:t>+44 (0)121 333 6006</a:t>
              </a:r>
            </a:p>
          </p:txBody>
        </p:sp>
        <p:sp>
          <p:nvSpPr>
            <p:cNvPr id="36" name="Rectangle 35">
              <a:extLst>
                <a:ext uri="{FF2B5EF4-FFF2-40B4-BE49-F238E27FC236}">
                  <a16:creationId xmlns:a16="http://schemas.microsoft.com/office/drawing/2014/main" id="{F4ECE1D8-1BCA-469C-9E87-548BE7AFB82B}"/>
                </a:ext>
              </a:extLst>
            </p:cNvPr>
            <p:cNvSpPr/>
            <p:nvPr userDrawn="1"/>
          </p:nvSpPr>
          <p:spPr>
            <a:xfrm>
              <a:off x="7514895" y="1643413"/>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77928C58-3175-4137-9149-52620A9DF7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29607" y="2135157"/>
              <a:ext cx="1072943" cy="536956"/>
            </a:xfrm>
            <a:prstGeom prst="rect">
              <a:avLst/>
            </a:prstGeom>
          </p:spPr>
        </p:pic>
        <p:sp>
          <p:nvSpPr>
            <p:cNvPr id="38" name="TextBox 37">
              <a:extLst>
                <a:ext uri="{FF2B5EF4-FFF2-40B4-BE49-F238E27FC236}">
                  <a16:creationId xmlns:a16="http://schemas.microsoft.com/office/drawing/2014/main" id="{1C248651-F8E8-4D76-82FB-FBDA0EE5B7A1}"/>
                </a:ext>
              </a:extLst>
            </p:cNvPr>
            <p:cNvSpPr txBox="1"/>
            <p:nvPr userDrawn="1"/>
          </p:nvSpPr>
          <p:spPr>
            <a:xfrm>
              <a:off x="7620756" y="2996474"/>
              <a:ext cx="2690647" cy="815608"/>
            </a:xfrm>
            <a:prstGeom prst="rect">
              <a:avLst/>
            </a:prstGeom>
            <a:noFill/>
          </p:spPr>
          <p:txBody>
            <a:bodyPr wrap="square" rtlCol="0">
              <a:spAutoFit/>
            </a:bodyPr>
            <a:lstStyle/>
            <a:p>
              <a:pPr algn="ctr">
                <a:spcAft>
                  <a:spcPts val="600"/>
                </a:spcAft>
              </a:pPr>
              <a:r>
                <a:rPr lang="en-GB" b="1" spc="-100" baseline="0" dirty="0"/>
                <a:t>Glasgow</a:t>
              </a:r>
            </a:p>
            <a:p>
              <a:pPr algn="ctr">
                <a:spcAft>
                  <a:spcPts val="600"/>
                </a:spcAft>
              </a:pPr>
              <a:r>
                <a:rPr lang="en-GB" sz="1200" dirty="0">
                  <a:solidFill>
                    <a:schemeClr val="tx2"/>
                  </a:solidFill>
                </a:rPr>
                <a:t>New </a:t>
              </a:r>
              <a:r>
                <a:rPr lang="en-GB" sz="1200" dirty="0" err="1">
                  <a:solidFill>
                    <a:schemeClr val="tx2"/>
                  </a:solidFill>
                </a:rPr>
                <a:t>Alderston</a:t>
              </a:r>
              <a:r>
                <a:rPr lang="en-GB" sz="1200" dirty="0">
                  <a:solidFill>
                    <a:schemeClr val="tx2"/>
                  </a:solidFill>
                </a:rPr>
                <a:t> House, 3 Dove Wynd, Bellshill, Midlothian, UK, ML4 3FF</a:t>
              </a:r>
              <a:endParaRPr lang="en-US" sz="1200" dirty="0">
                <a:solidFill>
                  <a:schemeClr val="tx2"/>
                </a:solidFill>
              </a:endParaRPr>
            </a:p>
          </p:txBody>
        </p:sp>
      </p:grpSp>
    </p:spTree>
    <p:extLst>
      <p:ext uri="{BB962C8B-B14F-4D97-AF65-F5344CB8AC3E}">
        <p14:creationId xmlns:p14="http://schemas.microsoft.com/office/powerpoint/2010/main" val="260250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Welcom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8" name="Text Placeholder 7">
            <a:extLst>
              <a:ext uri="{FF2B5EF4-FFF2-40B4-BE49-F238E27FC236}">
                <a16:creationId xmlns:a16="http://schemas.microsoft.com/office/drawing/2014/main" id="{FDD55546-60EA-42C5-8208-7EAD4EE79280}"/>
              </a:ext>
            </a:extLst>
          </p:cNvPr>
          <p:cNvSpPr>
            <a:spLocks noGrp="1"/>
          </p:cNvSpPr>
          <p:nvPr>
            <p:ph type="body" sz="quarter" idx="11" hasCustomPrompt="1"/>
          </p:nvPr>
        </p:nvSpPr>
        <p:spPr>
          <a:xfrm>
            <a:off x="6435090" y="2332086"/>
            <a:ext cx="5360353" cy="1256934"/>
          </a:xfrm>
        </p:spPr>
        <p:txBody>
          <a:bodyPr>
            <a:normAutofit/>
          </a:bodyPr>
          <a:lstStyle>
            <a:lvl1pPr marL="0" indent="0" algn="r">
              <a:lnSpc>
                <a:spcPct val="80000"/>
              </a:lnSpc>
              <a:spcBef>
                <a:spcPts val="0"/>
              </a:spcBef>
              <a:buNone/>
              <a:defRPr sz="4000" b="1" spc="-100" baseline="0">
                <a:solidFill>
                  <a:schemeClr val="bg1"/>
                </a:solidFill>
                <a:effectLst>
                  <a:outerShdw blurRad="127000" algn="ctr" rotWithShape="0">
                    <a:schemeClr val="tx2">
                      <a:alpha val="60000"/>
                    </a:schemeClr>
                  </a:outerShdw>
                </a:effectLst>
                <a:latin typeface="+mn-lt"/>
              </a:defRPr>
            </a:lvl1pPr>
            <a:lvl2pPr marL="457200" indent="0">
              <a:buNone/>
              <a:defRPr/>
            </a:lvl2pPr>
          </a:lstStyle>
          <a:p>
            <a:pPr lvl="0"/>
            <a:r>
              <a:rPr lang="en-US"/>
              <a:t>Presentation title</a:t>
            </a:r>
            <a:br>
              <a:rPr lang="en-US"/>
            </a:br>
            <a:r>
              <a:rPr lang="en-US"/>
              <a:t>up to 2 lines</a:t>
            </a:r>
          </a:p>
        </p:txBody>
      </p:sp>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6435090" y="3686775"/>
            <a:ext cx="5360353" cy="782355"/>
          </a:xfrm>
        </p:spPr>
        <p:txBody>
          <a:bodyPr>
            <a:normAutofit/>
          </a:bodyPr>
          <a:lstStyle>
            <a:lvl1pPr marL="0" indent="0" algn="r">
              <a:lnSpc>
                <a:spcPct val="8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6435089" y="4931442"/>
            <a:ext cx="5360353" cy="485927"/>
          </a:xfrm>
        </p:spPr>
        <p:txBody>
          <a:bodyPr>
            <a:normAutofit/>
          </a:bodyPr>
          <a:lstStyle>
            <a:lvl1pPr marL="0" indent="0" algn="r">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25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8577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58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image" Target="../media/image13.emf"/><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oleObject" Target="../embeddings/oleObject6.bin"/><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ags" Target="../tags/tag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703" r:id="rId22"/>
    <p:sldLayoutId id="2147483704"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D65821-1F4F-4B42-B2E6-3096DAD404AF}"/>
              </a:ext>
            </a:extLst>
          </p:cNvPr>
          <p:cNvGraphicFramePr>
            <a:graphicFrameLocks noChangeAspect="1"/>
          </p:cNvGraphicFramePr>
          <p:nvPr userDrawn="1">
            <p:custDataLst>
              <p:tags r:id="rId32"/>
            </p:custDataLst>
            <p:extLst>
              <p:ext uri="{D42A27DB-BD31-4B8C-83A1-F6EECF244321}">
                <p14:modId xmlns:p14="http://schemas.microsoft.com/office/powerpoint/2010/main" val="334473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78" imgH="377" progId="TCLayout.ActiveDocument.1">
                  <p:embed/>
                </p:oleObj>
              </mc:Choice>
              <mc:Fallback>
                <p:oleObj name="think-cell Slide" r:id="rId33" imgW="378" imgH="377" progId="TCLayout.ActiveDocument.1">
                  <p:embed/>
                  <p:pic>
                    <p:nvPicPr>
                      <p:cNvPr id="4" name="Object 3" hidden="1">
                        <a:extLst>
                          <a:ext uri="{FF2B5EF4-FFF2-40B4-BE49-F238E27FC236}">
                            <a16:creationId xmlns:a16="http://schemas.microsoft.com/office/drawing/2014/main" id="{EAD65821-1F4F-4B42-B2E6-3096DAD404A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C0D7E5E-BBCF-42C3-8F56-C7196E066C15}"/>
              </a:ext>
            </a:extLst>
          </p:cNvPr>
          <p:cNvSpPr>
            <a:spLocks noGrp="1"/>
          </p:cNvSpPr>
          <p:nvPr>
            <p:ph type="body" idx="1"/>
          </p:nvPr>
        </p:nvSpPr>
        <p:spPr>
          <a:xfrm>
            <a:off x="359757" y="1825625"/>
            <a:ext cx="1144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D2623E18-FE12-41A6-B071-6E49B77C0CA8}"/>
              </a:ext>
            </a:extLst>
          </p:cNvPr>
          <p:cNvSpPr>
            <a:spLocks noGrp="1"/>
          </p:cNvSpPr>
          <p:nvPr>
            <p:ph type="title"/>
          </p:nvPr>
        </p:nvSpPr>
        <p:spPr>
          <a:xfrm>
            <a:off x="359757" y="136525"/>
            <a:ext cx="11448000" cy="92333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Slide Number Placeholder 2">
            <a:extLst>
              <a:ext uri="{FF2B5EF4-FFF2-40B4-BE49-F238E27FC236}">
                <a16:creationId xmlns:a16="http://schemas.microsoft.com/office/drawing/2014/main" id="{726F06CA-2162-401C-BE83-C757B6ACFAB9}"/>
              </a:ext>
            </a:extLst>
          </p:cNvPr>
          <p:cNvSpPr>
            <a:spLocks noGrp="1"/>
          </p:cNvSpPr>
          <p:nvPr>
            <p:ph type="sldNum" sz="quarter" idx="4"/>
          </p:nvPr>
        </p:nvSpPr>
        <p:spPr>
          <a:xfrm>
            <a:off x="11312769" y="6400413"/>
            <a:ext cx="482356" cy="276999"/>
          </a:xfrm>
          <a:prstGeom prst="rect">
            <a:avLst/>
          </a:prstGeom>
        </p:spPr>
        <p:txBody>
          <a:bodyPr anchor="ctr">
            <a:spAutoFit/>
          </a:bodyPr>
          <a:lstStyle>
            <a:lvl1pPr algn="r">
              <a:defRPr sz="1200">
                <a:solidFill>
                  <a:schemeClr val="tx2"/>
                </a:solidFill>
              </a:defRPr>
            </a:lvl1pPr>
          </a:lstStyle>
          <a:p>
            <a:fld id="{FD5D5F4F-603C-4AB0-922F-C42AF3B2CB87}" type="slidenum">
              <a:rPr lang="en-GB" smtClean="0"/>
              <a:pPr/>
              <a:t>‹#›</a:t>
            </a:fld>
            <a:endParaRPr lang="en-GB"/>
          </a:p>
        </p:txBody>
      </p:sp>
    </p:spTree>
    <p:extLst>
      <p:ext uri="{BB962C8B-B14F-4D97-AF65-F5344CB8AC3E}">
        <p14:creationId xmlns:p14="http://schemas.microsoft.com/office/powerpoint/2010/main" val="7957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chart" Target="../charts/chart1.xm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chart" Target="../charts/chart3.xml"/><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chart" Target="../charts/chart2.xml"/><Relationship Id="rId9" Type="http://schemas.openxmlformats.org/officeDocument/2006/relationships/image" Target="../media/image21.svg"/><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6.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57.xml"/><Relationship Id="rId5" Type="http://schemas.openxmlformats.org/officeDocument/2006/relationships/slide" Target="slide45.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chart" Target="../charts/chart26.xml"/><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hart" Target="../charts/chart29.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4.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14.xml"/><Relationship Id="rId6" Type="http://schemas.openxmlformats.org/officeDocument/2006/relationships/slide" Target="slide41.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datasets/householdprojectionsforengland"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chart" Target="../charts/chart51.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chart" Target="../charts/chart54.xml"/><Relationship Id="rId4" Type="http://schemas.openxmlformats.org/officeDocument/2006/relationships/chart" Target="../charts/chart53.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4.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slide" Target="slide56.xml"/><Relationship Id="rId2" Type="http://schemas.openxmlformats.org/officeDocument/2006/relationships/slide" Target="slide46.xml"/><Relationship Id="rId1" Type="http://schemas.openxmlformats.org/officeDocument/2006/relationships/slideLayout" Target="../slideLayouts/slideLayout14.xml"/><Relationship Id="rId6" Type="http://schemas.openxmlformats.org/officeDocument/2006/relationships/slide" Target="slide53.xml"/><Relationship Id="rId5" Type="http://schemas.openxmlformats.org/officeDocument/2006/relationships/slide" Target="slide51.xml"/><Relationship Id="rId4" Type="http://schemas.openxmlformats.org/officeDocument/2006/relationships/slide" Target="slide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4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svg"/><Relationship Id="rId2" Type="http://schemas.openxmlformats.org/officeDocument/2006/relationships/notesSlide" Target="../notesSlides/notesSlide37.xml"/><Relationship Id="rId16"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chart" Target="../charts/chart64.xml"/><Relationship Id="rId11" Type="http://schemas.openxmlformats.org/officeDocument/2006/relationships/image" Target="../media/image36.png"/><Relationship Id="rId5" Type="http://schemas.openxmlformats.org/officeDocument/2006/relationships/chart" Target="../charts/chart63.xml"/><Relationship Id="rId15" Type="http://schemas.openxmlformats.org/officeDocument/2006/relationships/image" Target="../media/image40.jpeg"/><Relationship Id="rId10" Type="http://schemas.openxmlformats.org/officeDocument/2006/relationships/image" Target="../media/image35.svg"/><Relationship Id="rId19" Type="http://schemas.openxmlformats.org/officeDocument/2006/relationships/image" Target="../media/image44.svg"/><Relationship Id="rId4" Type="http://schemas.openxmlformats.org/officeDocument/2006/relationships/image" Target="../media/image31.svg"/><Relationship Id="rId9" Type="http://schemas.openxmlformats.org/officeDocument/2006/relationships/image" Target="../media/image34.png"/><Relationship Id="rId14" Type="http://schemas.openxmlformats.org/officeDocument/2006/relationships/image" Target="../media/image39.svg"/></Relationships>
</file>

<file path=ppt/slides/_rels/slide4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59.xml"/><Relationship Id="rId7" Type="http://schemas.openxmlformats.org/officeDocument/2006/relationships/slide" Target="slide64.xml"/><Relationship Id="rId2" Type="http://schemas.openxmlformats.org/officeDocument/2006/relationships/slide" Target="slide58.xml"/><Relationship Id="rId1" Type="http://schemas.openxmlformats.org/officeDocument/2006/relationships/slideLayout" Target="../slideLayouts/slideLayout14.xml"/><Relationship Id="rId6" Type="http://schemas.openxmlformats.org/officeDocument/2006/relationships/slide" Target="slide62.xml"/><Relationship Id="rId5" Type="http://schemas.openxmlformats.org/officeDocument/2006/relationships/slide" Target="slide61.xml"/><Relationship Id="rId4" Type="http://schemas.openxmlformats.org/officeDocument/2006/relationships/slide" Target="slide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slide" Target="slide57.xml"/><Relationship Id="rId4" Type="http://schemas.openxmlformats.org/officeDocument/2006/relationships/slide" Target="slide45.xml"/></Relationships>
</file>

<file path=ppt/slides/_rels/slide6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68.xml"/><Relationship Id="rId7" Type="http://schemas.openxmlformats.org/officeDocument/2006/relationships/slide" Target="slide72.xml"/><Relationship Id="rId2" Type="http://schemas.openxmlformats.org/officeDocument/2006/relationships/slide" Target="slide67.xml"/><Relationship Id="rId1" Type="http://schemas.openxmlformats.org/officeDocument/2006/relationships/slideLayout" Target="../slideLayouts/slideLayout14.xml"/><Relationship Id="rId6" Type="http://schemas.openxmlformats.org/officeDocument/2006/relationships/slide" Target="slide71.xml"/><Relationship Id="rId11" Type="http://schemas.openxmlformats.org/officeDocument/2006/relationships/slide" Target="slide76.xml"/><Relationship Id="rId5" Type="http://schemas.openxmlformats.org/officeDocument/2006/relationships/slide" Target="slide70.xml"/><Relationship Id="rId10" Type="http://schemas.openxmlformats.org/officeDocument/2006/relationships/slide" Target="slide75.xml"/><Relationship Id="rId4" Type="http://schemas.openxmlformats.org/officeDocument/2006/relationships/slide" Target="slide69.xml"/><Relationship Id="rId9" Type="http://schemas.openxmlformats.org/officeDocument/2006/relationships/slide" Target="slide7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0.xml"/><Relationship Id="rId7"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3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releases/publicopinionsandsocialtrendsgreatbritain12to23october2022"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releases/publicopinionsandsocialtrendsgreatbritain12to23october2022"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3EBB7D4F-621F-FEE2-DA1F-1F9855F68423}"/>
              </a:ext>
            </a:extLst>
          </p:cNvPr>
          <p:cNvSpPr>
            <a:spLocks noGrp="1"/>
          </p:cNvSpPr>
          <p:nvPr>
            <p:ph type="title" idx="4294967295"/>
          </p:nvPr>
        </p:nvSpPr>
        <p:spPr>
          <a:xfrm>
            <a:off x="587375" y="1412792"/>
            <a:ext cx="10515600" cy="1116000"/>
          </a:xfrm>
        </p:spPr>
        <p:txBody>
          <a:bodyPr/>
          <a:lstStyle/>
          <a:p>
            <a:pPr rtl="0" eaLnBrk="1" fontAlgn="auto" latinLnBrk="0" hangingPunct="1"/>
            <a:r>
              <a:rPr lang="en-GB" sz="4000" b="1" i="0" kern="1200" spc="0" baseline="0" dirty="0">
                <a:ln>
                  <a:noFill/>
                </a:ln>
                <a:solidFill>
                  <a:srgbClr val="FFFFFF"/>
                </a:solidFill>
                <a:effectLst/>
                <a:latin typeface="Arial" panose="020B0604020202020204" pitchFamily="34" charset="0"/>
                <a:ea typeface="Arial" panose="020B0604020202020204" pitchFamily="34" charset="0"/>
                <a:cs typeface="Arial" panose="020B0604020202020204" pitchFamily="34" charset="0"/>
              </a:rPr>
              <a:t>Greater Manchester Residents’ Survey</a:t>
            </a:r>
            <a:endParaRPr lang="en-GB" dirty="0">
              <a:effectLst/>
            </a:endParaRPr>
          </a:p>
        </p:txBody>
      </p:sp>
      <p:sp>
        <p:nvSpPr>
          <p:cNvPr id="9" name="TextBox 8"/>
          <p:cNvSpPr txBox="1"/>
          <p:nvPr/>
        </p:nvSpPr>
        <p:spPr>
          <a:xfrm>
            <a:off x="587375" y="2131936"/>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4</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70547"/>
            <a:ext cx="9793288"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Fieldwork conducted 20</a:t>
            </a:r>
            <a:r>
              <a:rPr kumimoji="0" lang="en-GB" sz="2800" b="0" i="0" u="none" strike="noStrike" kern="1200" cap="none" spc="0" normalizeH="0" baseline="30000" noProof="0" dirty="0">
                <a:ln>
                  <a:noFill/>
                </a:ln>
                <a:solidFill>
                  <a:prstClr val="white"/>
                </a:solidFill>
                <a:effectLst/>
                <a:uLnTx/>
                <a:uFillTx/>
                <a:latin typeface="Arial" charset="0"/>
                <a:ea typeface="Arial" charset="0"/>
                <a:cs typeface="Arial" charset="0"/>
              </a:rPr>
              <a:t>th</a:t>
            </a: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 October – 3</a:t>
            </a:r>
            <a:r>
              <a:rPr kumimoji="0" lang="en-GB" sz="2800" b="0" i="0" u="none" strike="noStrike" kern="1200" cap="none" spc="0" normalizeH="0" baseline="30000" noProof="0" dirty="0">
                <a:ln>
                  <a:noFill/>
                </a:ln>
                <a:solidFill>
                  <a:prstClr val="white"/>
                </a:solidFill>
                <a:effectLst/>
                <a:uLnTx/>
                <a:uFillTx/>
                <a:latin typeface="Arial" charset="0"/>
                <a:ea typeface="Arial" charset="0"/>
                <a:cs typeface="Arial" charset="0"/>
              </a:rPr>
              <a:t>rd</a:t>
            </a: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 November</a:t>
            </a: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142769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309790"/>
            <a:ext cx="10515600" cy="249299"/>
          </a:xfrm>
        </p:spPr>
        <p:txBody>
          <a:bodyPr vert="horz">
            <a:spAutoFit/>
          </a:bodyPr>
          <a:lstStyle/>
          <a:p>
            <a:r>
              <a:rPr lang="en-GB" sz="1800" b="1">
                <a:solidFill>
                  <a:srgbClr val="5C5B5A"/>
                </a:solidFill>
              </a:rPr>
              <a:t>Approach and sample – Cost of living </a:t>
            </a:r>
          </a:p>
        </p:txBody>
      </p:sp>
      <p:sp>
        <p:nvSpPr>
          <p:cNvPr id="8" name="Text Placeholder 7"/>
          <p:cNvSpPr>
            <a:spLocks noGrp="1"/>
          </p:cNvSpPr>
          <p:nvPr>
            <p:ph type="body" sz="quarter" idx="4294967295"/>
          </p:nvPr>
        </p:nvSpPr>
        <p:spPr>
          <a:xfrm>
            <a:off x="537525" y="1129717"/>
            <a:ext cx="7683500" cy="260350"/>
          </a:xfrm>
          <a:solidFill>
            <a:srgbClr val="5C5B5A"/>
          </a:solidFill>
          <a:ln>
            <a:noFill/>
          </a:ln>
        </p:spPr>
        <p:txBody>
          <a:bodyPr>
            <a:normAutofit/>
          </a:bodyPr>
          <a:lstStyle/>
          <a:p>
            <a:pPr marL="0" indent="0" algn="ctr">
              <a:lnSpc>
                <a:spcPct val="100000"/>
              </a:lnSpc>
              <a:spcBef>
                <a:spcPts val="0"/>
              </a:spcBef>
              <a:buNone/>
            </a:pPr>
            <a:r>
              <a:rPr lang="en-GB" sz="1100" b="1">
                <a:solidFill>
                  <a:schemeClr val="bg1"/>
                </a:solidFill>
              </a:rPr>
              <a:t>Approach</a:t>
            </a:r>
          </a:p>
        </p:txBody>
      </p:sp>
      <p:sp>
        <p:nvSpPr>
          <p:cNvPr id="5" name="Text Placeholder 4"/>
          <p:cNvSpPr>
            <a:spLocks noGrp="1"/>
          </p:cNvSpPr>
          <p:nvPr>
            <p:ph type="body" sz="quarter" idx="11"/>
          </p:nvPr>
        </p:nvSpPr>
        <p:spPr>
          <a:xfrm rot="10800000" flipV="1">
            <a:off x="537523" y="1507546"/>
            <a:ext cx="7524945" cy="4626553"/>
          </a:xfrm>
          <a:ln>
            <a:noFill/>
          </a:ln>
        </p:spPr>
        <p:txBody>
          <a:bodyPr lIns="45720" rIns="45720" anchor="t">
            <a:noAutofit/>
          </a:bodyPr>
          <a:lstStyle/>
          <a:p>
            <a:r>
              <a:rPr lang="en-GB" sz="1400" dirty="0">
                <a:solidFill>
                  <a:srgbClr val="5C5B5A"/>
                </a:solidFill>
              </a:rPr>
              <a:t>This report presents summary findings for survey 4 of the 2022 research study of a representative sample of the Greater Manchester population. The information within this </a:t>
            </a:r>
            <a:r>
              <a:rPr lang="en-GB" sz="1400" dirty="0"/>
              <a:t>section provides the findings on the cost of living questions. This survey is the second time questions on cost of living have been asked, and as such, we have tracked data where possible with survey 3. The ambition is to have more tracked data in future surveys by repeating these questions at least once more in December. This means that the sample will become larger and more robust and greater analysis of sub-groups will be possible. </a:t>
            </a:r>
          </a:p>
          <a:p>
            <a:r>
              <a:rPr lang="en-GB" sz="1400" dirty="0"/>
              <a:t>Please note that some questions have had their wording or answers options adjusted and comparisons with survey 3 findings may therefore not always be possible. This has been done to reflect changes to the ONS’ Opinions and Lifestyle Survey, in order to be able to compare and benchmark data. </a:t>
            </a:r>
          </a:p>
          <a:p>
            <a:r>
              <a:rPr lang="en-GB" sz="1400" dirty="0"/>
              <a:t>Whilst some of these questions have been asked in Survey 3, these results should be treated as indicative rather than conclusive at this stage – they are used best as indicators to open up further dialogue.</a:t>
            </a:r>
          </a:p>
          <a:p>
            <a:r>
              <a:rPr lang="en-GB" sz="1400" dirty="0"/>
              <a:t>The focus of this research is therefore to provide a growing base of evidence, one which can initially serve as a way to highlight potential trends and indicators which individual Local Authorities can explore in greater detail. </a:t>
            </a:r>
          </a:p>
          <a:p>
            <a:r>
              <a:rPr lang="en-GB" sz="1400" dirty="0"/>
              <a:t>Where possible, data in the Cost of Living section has been compared against the latest survey results from the ONS’ Opinions and Lifestyle Survey in Great Britain. Fieldwork for this survey in Great Britain is completed fortnightly and so comparisons of the GM survey (fieldwork 20 October – 3 November) have been compared to the ONS results from fieldwork conducted between 12 – 23 October 2022. </a:t>
            </a:r>
          </a:p>
          <a:p>
            <a:pPr>
              <a:spcAft>
                <a:spcPts val="0"/>
              </a:spcAft>
            </a:pPr>
            <a:endParaRPr lang="en-GB" sz="1400" dirty="0">
              <a:solidFill>
                <a:srgbClr val="FF0000"/>
              </a:solidFill>
              <a:highlight>
                <a:srgbClr val="FFFF00"/>
              </a:highlight>
              <a:cs typeface="Arial"/>
            </a:endParaRPr>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8284729" y="2610292"/>
            <a:ext cx="3522460" cy="261711"/>
          </a:xfrm>
          <a:prstGeom prst="rect">
            <a:avLst/>
          </a:prstGeom>
          <a:solidFill>
            <a:srgbClr val="5C5B5A"/>
          </a:solidFill>
          <a:ln>
            <a:solidFill>
              <a:srgbClr val="5C5B5A"/>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FFFFFF"/>
                </a:solidFill>
                <a:latin typeface="Arial"/>
              </a:rPr>
              <a:t>S</a:t>
            </a:r>
            <a:r>
              <a:rPr kumimoji="0" lang="en-GB" sz="1100" b="1" i="0" u="none" strike="noStrike" kern="1200" cap="none" spc="0" normalizeH="0" baseline="0" noProof="0">
                <a:ln>
                  <a:noFill/>
                </a:ln>
                <a:solidFill>
                  <a:srgbClr val="FFFFFF"/>
                </a:solidFill>
                <a:effectLst/>
                <a:uLnTx/>
                <a:uFillTx/>
                <a:latin typeface="Arial"/>
                <a:ea typeface="+mn-ea"/>
                <a:cs typeface="+mn-cs"/>
              </a:rPr>
              <a:t>ample breakdown</a:t>
            </a: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1733723009"/>
              </p:ext>
            </p:extLst>
          </p:nvPr>
        </p:nvGraphicFramePr>
        <p:xfrm>
          <a:off x="8284730" y="2902483"/>
          <a:ext cx="3522459" cy="1428890"/>
        </p:xfrm>
        <a:graphic>
          <a:graphicData uri="http://schemas.openxmlformats.org/drawingml/2006/table">
            <a:tbl>
              <a:tblPr firstRow="1" bandRow="1">
                <a:tableStyleId>{073A0DAA-6AF3-43AB-8588-CEC1D06C72B9}</a:tableStyleId>
              </a:tblPr>
              <a:tblGrid>
                <a:gridCol w="1174153">
                  <a:extLst>
                    <a:ext uri="{9D8B030D-6E8A-4147-A177-3AD203B41FA5}">
                      <a16:colId xmlns:a16="http://schemas.microsoft.com/office/drawing/2014/main" val="2475330351"/>
                    </a:ext>
                  </a:extLst>
                </a:gridCol>
                <a:gridCol w="1174153">
                  <a:extLst>
                    <a:ext uri="{9D8B030D-6E8A-4147-A177-3AD203B41FA5}">
                      <a16:colId xmlns:a16="http://schemas.microsoft.com/office/drawing/2014/main" val="1245112500"/>
                    </a:ext>
                  </a:extLst>
                </a:gridCol>
                <a:gridCol w="1174153">
                  <a:extLst>
                    <a:ext uri="{9D8B030D-6E8A-4147-A177-3AD203B41FA5}">
                      <a16:colId xmlns:a16="http://schemas.microsoft.com/office/drawing/2014/main" val="2365200216"/>
                    </a:ext>
                  </a:extLst>
                </a:gridCol>
              </a:tblGrid>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September (S3)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October (S4)</a:t>
                      </a:r>
                    </a:p>
                  </a:txBody>
                  <a:tcPr marL="36000" marR="36000" marT="9144" marB="9144" anchor="ctr">
                    <a:solidFill>
                      <a:srgbClr val="5C5B5A">
                        <a:alpha val="21000"/>
                      </a:srgbClr>
                    </a:solidFill>
                  </a:tcPr>
                </a:tc>
                <a:extLst>
                  <a:ext uri="{0D108BD9-81ED-4DB2-BD59-A6C34878D82A}">
                    <a16:rowId xmlns:a16="http://schemas.microsoft.com/office/drawing/2014/main" val="348829575"/>
                  </a:ext>
                </a:extLst>
              </a:tr>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start</a:t>
                      </a:r>
                      <a:endParaRPr lang="en-GB" sz="11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1</a:t>
                      </a:r>
                      <a:r>
                        <a:rPr lang="en-GB" sz="1100" b="1" kern="1200" baseline="30000">
                          <a:solidFill>
                            <a:srgbClr val="5C5B5A"/>
                          </a:solidFill>
                          <a:latin typeface="+mn-lt"/>
                          <a:ea typeface="+mn-ea"/>
                          <a:cs typeface="+mn-cs"/>
                        </a:rPr>
                        <a:t>st</a:t>
                      </a:r>
                      <a:r>
                        <a:rPr lang="en-GB" sz="1100" b="1" kern="1200">
                          <a:solidFill>
                            <a:srgbClr val="5C5B5A"/>
                          </a:solidFill>
                          <a:latin typeface="+mn-lt"/>
                          <a:ea typeface="+mn-ea"/>
                          <a:cs typeface="+mn-cs"/>
                        </a:rPr>
                        <a:t> September</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20</a:t>
                      </a:r>
                      <a:r>
                        <a:rPr lang="en-GB" sz="1100" b="1" kern="1200" baseline="30000">
                          <a:solidFill>
                            <a:srgbClr val="5C5B5A"/>
                          </a:solidFill>
                          <a:latin typeface="+mn-lt"/>
                          <a:ea typeface="+mn-ea"/>
                          <a:cs typeface="+mn-cs"/>
                        </a:rPr>
                        <a:t>th</a:t>
                      </a:r>
                      <a:r>
                        <a:rPr lang="en-GB" sz="1100" b="1" kern="1200">
                          <a:solidFill>
                            <a:srgbClr val="5C5B5A"/>
                          </a:solidFill>
                          <a:latin typeface="+mn-lt"/>
                          <a:ea typeface="+mn-ea"/>
                          <a:cs typeface="+mn-cs"/>
                        </a:rPr>
                        <a:t> October</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43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end</a:t>
                      </a:r>
                      <a:endParaRPr lang="en-GB" sz="11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21</a:t>
                      </a:r>
                      <a:r>
                        <a:rPr lang="en-GB" sz="1100" b="1" baseline="30000">
                          <a:solidFill>
                            <a:srgbClr val="5C5B5A"/>
                          </a:solidFill>
                        </a:rPr>
                        <a:t>st</a:t>
                      </a:r>
                      <a:r>
                        <a:rPr lang="en-GB" sz="1100" b="1">
                          <a:solidFill>
                            <a:srgbClr val="5C5B5A"/>
                          </a:solidFill>
                        </a:rPr>
                        <a:t> September</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a:t>
                      </a:r>
                      <a:r>
                        <a:rPr lang="en-GB" sz="1100" b="1" baseline="30000">
                          <a:solidFill>
                            <a:srgbClr val="5C5B5A"/>
                          </a:solidFill>
                        </a:rPr>
                        <a:t>rd</a:t>
                      </a:r>
                      <a:r>
                        <a:rPr lang="en-GB" sz="1100" b="1">
                          <a:solidFill>
                            <a:srgbClr val="5C5B5A"/>
                          </a:solidFill>
                        </a:rPr>
                        <a:t> November</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97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Total respondents</a:t>
                      </a:r>
                      <a:endParaRPr lang="en-GB" sz="110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1636</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bl>
          </a:graphicData>
        </a:graphic>
      </p:graphicFrame>
      <p:sp>
        <p:nvSpPr>
          <p:cNvPr id="9" name="Slide Number Placeholder 4">
            <a:extLst>
              <a:ext uri="{FF2B5EF4-FFF2-40B4-BE49-F238E27FC236}">
                <a16:creationId xmlns:a16="http://schemas.microsoft.com/office/drawing/2014/main" id="{A69C6E0C-BBBB-4865-9A6E-D85123B58A2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174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15951" y="212242"/>
            <a:ext cx="10515600" cy="586800"/>
          </a:xfrm>
        </p:spPr>
        <p:txBody>
          <a:bodyPr anchor="t">
            <a:normAutofit/>
          </a:bodyPr>
          <a:lstStyle/>
          <a:p>
            <a:r>
              <a:rPr lang="en-GB" sz="1800" b="1" dirty="0"/>
              <a:t>Summary: Cost of living – worry levels and impacts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0"/>
              </a:ext>
            </a:extLst>
          </p:cNvPr>
          <p:cNvSpPr txBox="1"/>
          <p:nvPr/>
        </p:nvSpPr>
        <p:spPr>
          <a:xfrm>
            <a:off x="231558" y="767176"/>
            <a:ext cx="4986988"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Respondents in Greater Manchester are more likely than those across Great Britain to be very worried about the rising cost of living</a:t>
            </a:r>
          </a:p>
        </p:txBody>
      </p:sp>
      <p:graphicFrame>
        <p:nvGraphicFramePr>
          <p:cNvPr id="22" name="Chart 21" descr="Stacked bar chart showing worry about the rising costs of living. 34% are very worried, compared to the GB average of 28%. 46% are somewhat worried, compared to the GB average of 51%.">
            <a:extLst>
              <a:ext uri="{FF2B5EF4-FFF2-40B4-BE49-F238E27FC236}">
                <a16:creationId xmlns:a16="http://schemas.microsoft.com/office/drawing/2014/main" id="{C03724ED-9A2D-B1E0-E6C9-12DF783DF08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2805673"/>
              </p:ext>
            </p:extLst>
          </p:nvPr>
        </p:nvGraphicFramePr>
        <p:xfrm>
          <a:off x="592282" y="1315994"/>
          <a:ext cx="4455077" cy="222730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C989DF53-2C67-42DB-A77E-FEB062CB829E}"/>
              </a:ext>
            </a:extLst>
          </p:cNvPr>
          <p:cNvSpPr txBox="1"/>
          <p:nvPr/>
        </p:nvSpPr>
        <p:spPr>
          <a:xfrm>
            <a:off x="268398" y="3574040"/>
            <a:ext cx="48592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…and 4 in 5 say their cost of living has increased over the past month</a:t>
            </a:r>
          </a:p>
        </p:txBody>
      </p:sp>
      <p:graphicFrame>
        <p:nvGraphicFramePr>
          <p:cNvPr id="35" name="Chart 34" descr="Stacked bar chart showing changes in the cost of living. 82% say their cost of living has increased, compared to 80% of the GB average. 17% say their cost of living has stayed the same, compared to 19% of the GB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3973222429"/>
              </p:ext>
            </p:extLst>
          </p:nvPr>
        </p:nvGraphicFramePr>
        <p:xfrm>
          <a:off x="559640" y="4088080"/>
          <a:ext cx="4655621" cy="2227306"/>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315527" y="586523"/>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0"/>
              </a:ext>
            </a:extLst>
          </p:cNvPr>
          <p:cNvSpPr txBox="1"/>
          <p:nvPr/>
        </p:nvSpPr>
        <p:spPr>
          <a:xfrm>
            <a:off x="5520793" y="586523"/>
            <a:ext cx="6105150" cy="430887"/>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a:t>
            </a:r>
            <a:r>
              <a:rPr lang="en-GB" sz="1400" b="1">
                <a:solidFill>
                  <a:srgbClr val="5C5B5A"/>
                </a:solidFill>
                <a:latin typeface="Arial"/>
              </a:rPr>
              <a:t>ises in food, energy, and fuel costs are driving the rise in living costs over the last month</a:t>
            </a:r>
          </a:p>
        </p:txBody>
      </p:sp>
      <p:graphicFrame>
        <p:nvGraphicFramePr>
          <p:cNvPr id="51" name="Chart 50" descr="Bar charts showing the comparison between Greater Manchester residents and the national average on reasons for rising costs of living. 91% of GM residents say the price of their food shop has increased, compared to 92% of the GB average. 84% say their energy bills have increased, compared to 78% of the GB average. ">
            <a:extLst>
              <a:ext uri="{FF2B5EF4-FFF2-40B4-BE49-F238E27FC236}">
                <a16:creationId xmlns:a16="http://schemas.microsoft.com/office/drawing/2014/main" id="{EA57344B-7347-E469-FF0A-22E638C4554F}"/>
              </a:ext>
            </a:extLst>
          </p:cNvPr>
          <p:cNvGraphicFramePr/>
          <p:nvPr>
            <p:extLst>
              <p:ext uri="{D42A27DB-BD31-4B8C-83A1-F6EECF244321}">
                <p14:modId xmlns:p14="http://schemas.microsoft.com/office/powerpoint/2010/main" val="1781496806"/>
              </p:ext>
            </p:extLst>
          </p:nvPr>
        </p:nvGraphicFramePr>
        <p:xfrm>
          <a:off x="5289570" y="1136917"/>
          <a:ext cx="6890325" cy="3079212"/>
        </p:xfrm>
        <a:graphic>
          <a:graphicData uri="http://schemas.openxmlformats.org/drawingml/2006/chart">
            <c:chart xmlns:c="http://schemas.openxmlformats.org/drawingml/2006/chart" xmlns:r="http://schemas.openxmlformats.org/officeDocument/2006/relationships" r:id="rId5"/>
          </a:graphicData>
        </a:graphic>
      </p:graphicFrame>
      <p:cxnSp>
        <p:nvCxnSpPr>
          <p:cNvPr id="54" name="Straight Connector 53">
            <a:extLst>
              <a:ext uri="{FF2B5EF4-FFF2-40B4-BE49-F238E27FC236}">
                <a16:creationId xmlns:a16="http://schemas.microsoft.com/office/drawing/2014/main" id="{9C441B7C-EA13-0F36-E855-727B21F56F42}"/>
              </a:ext>
              <a:ext uri="{C183D7F6-B498-43B3-948B-1728B52AA6E4}">
                <adec:decorative xmlns:adec="http://schemas.microsoft.com/office/drawing/2017/decorative" val="1"/>
              </a:ext>
            </a:extLst>
          </p:cNvPr>
          <p:cNvCxnSpPr>
            <a:cxnSpLocks/>
          </p:cNvCxnSpPr>
          <p:nvPr/>
        </p:nvCxnSpPr>
        <p:spPr>
          <a:xfrm>
            <a:off x="5424256" y="3852144"/>
            <a:ext cx="6684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A5D95D7-A4A3-AC86-A219-7EBC530238C1}"/>
              </a:ext>
              <a:ext uri="{C183D7F6-B498-43B3-948B-1728B52AA6E4}">
                <adec:decorative xmlns:adec="http://schemas.microsoft.com/office/drawing/2017/decorative" val="0"/>
              </a:ext>
            </a:extLst>
          </p:cNvPr>
          <p:cNvSpPr txBox="1"/>
          <p:nvPr/>
        </p:nvSpPr>
        <p:spPr>
          <a:xfrm>
            <a:off x="6096000" y="3946744"/>
            <a:ext cx="1497410" cy="61555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C5B5A"/>
                </a:solidFill>
                <a:effectLst/>
                <a:uLnTx/>
                <a:uFillTx/>
                <a:latin typeface="Arial"/>
                <a:ea typeface="+mn-ea"/>
                <a:cs typeface="+mn-cs"/>
              </a:rPr>
              <a:t>33%</a:t>
            </a:r>
          </a:p>
        </p:txBody>
      </p:sp>
      <p:sp>
        <p:nvSpPr>
          <p:cNvPr id="36" name="TextBox 35">
            <a:extLst>
              <a:ext uri="{FF2B5EF4-FFF2-40B4-BE49-F238E27FC236}">
                <a16:creationId xmlns:a16="http://schemas.microsoft.com/office/drawing/2014/main" id="{72DB8338-B5D7-4797-BDBA-78CDFEF5C4A1}"/>
              </a:ext>
              <a:ext uri="{C183D7F6-B498-43B3-948B-1728B52AA6E4}">
                <adec:decorative xmlns:adec="http://schemas.microsoft.com/office/drawing/2017/decorative" val="0"/>
              </a:ext>
            </a:extLst>
          </p:cNvPr>
          <p:cNvSpPr txBox="1"/>
          <p:nvPr/>
        </p:nvSpPr>
        <p:spPr>
          <a:xfrm>
            <a:off x="5519134" y="4557455"/>
            <a:ext cx="263433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vs. 20% in ONS benchmarking</a:t>
            </a:r>
          </a:p>
        </p:txBody>
      </p:sp>
      <p:sp>
        <p:nvSpPr>
          <p:cNvPr id="95" name="TextBox 94">
            <a:extLst>
              <a:ext uri="{FF2B5EF4-FFF2-40B4-BE49-F238E27FC236}">
                <a16:creationId xmlns:a16="http://schemas.microsoft.com/office/drawing/2014/main" id="{E9D659E4-345B-B755-6A15-87985EFA3591}"/>
              </a:ext>
              <a:ext uri="{C183D7F6-B498-43B3-948B-1728B52AA6E4}">
                <adec:decorative xmlns:adec="http://schemas.microsoft.com/office/drawing/2017/decorative" val="0"/>
              </a:ext>
            </a:extLst>
          </p:cNvPr>
          <p:cNvSpPr txBox="1"/>
          <p:nvPr/>
        </p:nvSpPr>
        <p:spPr>
          <a:xfrm>
            <a:off x="5512557" y="4903624"/>
            <a:ext cx="2634332"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say they have had to borrow more money or use more credit than usual in the last month, compared to a year ago</a:t>
            </a:r>
          </a:p>
        </p:txBody>
      </p:sp>
      <p:sp>
        <p:nvSpPr>
          <p:cNvPr id="38" name="TextBox 37">
            <a:extLst>
              <a:ext uri="{FF2B5EF4-FFF2-40B4-BE49-F238E27FC236}">
                <a16:creationId xmlns:a16="http://schemas.microsoft.com/office/drawing/2014/main" id="{8AA140C0-3E7D-4C08-A778-E0DBAF9605AE}"/>
              </a:ext>
              <a:ext uri="{C183D7F6-B498-43B3-948B-1728B52AA6E4}">
                <adec:decorative xmlns:adec="http://schemas.microsoft.com/office/drawing/2017/decorative" val="0"/>
              </a:ext>
            </a:extLst>
          </p:cNvPr>
          <p:cNvSpPr txBox="1"/>
          <p:nvPr/>
        </p:nvSpPr>
        <p:spPr>
          <a:xfrm>
            <a:off x="9467663" y="3879349"/>
            <a:ext cx="26343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from ONS benchmarking</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pic>
        <p:nvPicPr>
          <p:cNvPr id="61" name="Graphic 60">
            <a:extLst>
              <a:ext uri="{FF2B5EF4-FFF2-40B4-BE49-F238E27FC236}">
                <a16:creationId xmlns:a16="http://schemas.microsoft.com/office/drawing/2014/main" id="{D61EFDEA-267D-B144-E6E5-A965BD0EA61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5756" y="3941331"/>
            <a:ext cx="403996" cy="403996"/>
          </a:xfrm>
          <a:prstGeom prst="rect">
            <a:avLst/>
          </a:prstGeom>
        </p:spPr>
      </p:pic>
      <p:pic>
        <p:nvPicPr>
          <p:cNvPr id="63" name="Graphic 62">
            <a:extLst>
              <a:ext uri="{FF2B5EF4-FFF2-40B4-BE49-F238E27FC236}">
                <a16:creationId xmlns:a16="http://schemas.microsoft.com/office/drawing/2014/main" id="{A929FBF2-B871-A4DD-13EB-B7DDD166349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5756" y="4403782"/>
            <a:ext cx="403996" cy="403996"/>
          </a:xfrm>
          <a:prstGeom prst="rect">
            <a:avLst/>
          </a:prstGeom>
        </p:spPr>
      </p:pic>
      <p:pic>
        <p:nvPicPr>
          <p:cNvPr id="65" name="Graphic 64">
            <a:extLst>
              <a:ext uri="{FF2B5EF4-FFF2-40B4-BE49-F238E27FC236}">
                <a16:creationId xmlns:a16="http://schemas.microsoft.com/office/drawing/2014/main" id="{E60516C5-3AC9-E1FB-59A5-596B0BBAA42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5756" y="5350692"/>
            <a:ext cx="403996" cy="403996"/>
          </a:xfrm>
          <a:prstGeom prst="rect">
            <a:avLst/>
          </a:prstGeom>
        </p:spPr>
      </p:pic>
      <p:pic>
        <p:nvPicPr>
          <p:cNvPr id="67" name="Graphic 66">
            <a:extLst>
              <a:ext uri="{FF2B5EF4-FFF2-40B4-BE49-F238E27FC236}">
                <a16:creationId xmlns:a16="http://schemas.microsoft.com/office/drawing/2014/main" id="{2A01F095-E6DF-D830-694D-890013DBA36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85756" y="4868910"/>
            <a:ext cx="403996" cy="403996"/>
          </a:xfrm>
          <a:prstGeom prst="rect">
            <a:avLst/>
          </a:prstGeom>
        </p:spPr>
      </p:pic>
      <p:pic>
        <p:nvPicPr>
          <p:cNvPr id="69" name="Graphic 68">
            <a:extLst>
              <a:ext uri="{FF2B5EF4-FFF2-40B4-BE49-F238E27FC236}">
                <a16:creationId xmlns:a16="http://schemas.microsoft.com/office/drawing/2014/main" id="{5E0AAD35-FCD4-9F39-6A29-7B54C43F3751}"/>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85756" y="5832698"/>
            <a:ext cx="403996" cy="403996"/>
          </a:xfrm>
          <a:prstGeom prst="rect">
            <a:avLst/>
          </a:prstGeom>
        </p:spPr>
      </p:pic>
      <p:sp>
        <p:nvSpPr>
          <p:cNvPr id="71" name="TextBox 70">
            <a:extLst>
              <a:ext uri="{FF2B5EF4-FFF2-40B4-BE49-F238E27FC236}">
                <a16:creationId xmlns:a16="http://schemas.microsoft.com/office/drawing/2014/main" id="{C509387A-A57E-8E1C-D4A8-A4219EFC1468}"/>
              </a:ext>
              <a:ext uri="{C183D7F6-B498-43B3-948B-1728B52AA6E4}">
                <adec:decorative xmlns:adec="http://schemas.microsoft.com/office/drawing/2017/decorative" val="0"/>
              </a:ext>
            </a:extLst>
          </p:cNvPr>
          <p:cNvSpPr txBox="1"/>
          <p:nvPr/>
        </p:nvSpPr>
        <p:spPr>
          <a:xfrm>
            <a:off x="8760597" y="4004830"/>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65%</a:t>
            </a:r>
          </a:p>
        </p:txBody>
      </p:sp>
      <p:sp>
        <p:nvSpPr>
          <p:cNvPr id="39" name="TextBox 38">
            <a:extLst>
              <a:ext uri="{FF2B5EF4-FFF2-40B4-BE49-F238E27FC236}">
                <a16:creationId xmlns:a16="http://schemas.microsoft.com/office/drawing/2014/main" id="{8EC5FCD4-022F-419F-AED7-138B0169D897}"/>
              </a:ext>
              <a:ext uri="{C183D7F6-B498-43B3-948B-1728B52AA6E4}">
                <adec:decorative xmlns:adec="http://schemas.microsoft.com/office/drawing/2017/decorative" val="0"/>
              </a:ext>
            </a:extLst>
          </p:cNvPr>
          <p:cNvSpPr txBox="1"/>
          <p:nvPr/>
        </p:nvSpPr>
        <p:spPr>
          <a:xfrm>
            <a:off x="8760597" y="4251881"/>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(67%)</a:t>
            </a:r>
          </a:p>
        </p:txBody>
      </p:sp>
      <p:sp>
        <p:nvSpPr>
          <p:cNvPr id="73" name="TextBox 72">
            <a:extLst>
              <a:ext uri="{FF2B5EF4-FFF2-40B4-BE49-F238E27FC236}">
                <a16:creationId xmlns:a16="http://schemas.microsoft.com/office/drawing/2014/main" id="{11EBB918-ECB5-177A-3E4E-441AEB35CD52}"/>
              </a:ext>
              <a:ext uri="{C183D7F6-B498-43B3-948B-1728B52AA6E4}">
                <adec:decorative xmlns:adec="http://schemas.microsoft.com/office/drawing/2017/decorative" val="0"/>
              </a:ext>
            </a:extLst>
          </p:cNvPr>
          <p:cNvSpPr txBox="1"/>
          <p:nvPr/>
        </p:nvSpPr>
        <p:spPr>
          <a:xfrm>
            <a:off x="9494798" y="4050996"/>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Are s</a:t>
            </a:r>
            <a:r>
              <a:rPr kumimoji="0" lang="en-GB" sz="1200" i="0" u="none" strike="noStrike" kern="1200" cap="none" spc="0" normalizeH="0" baseline="0" noProof="0">
                <a:ln>
                  <a:noFill/>
                </a:ln>
                <a:solidFill>
                  <a:srgbClr val="5C5B5A"/>
                </a:solidFill>
                <a:effectLst/>
                <a:uLnTx/>
                <a:uFillTx/>
                <a:latin typeface="Arial"/>
                <a:ea typeface="+mn-ea"/>
                <a:cs typeface="+mn-cs"/>
              </a:rPr>
              <a:t>pending less on non-essentials*</a:t>
            </a:r>
          </a:p>
        </p:txBody>
      </p:sp>
      <p:sp>
        <p:nvSpPr>
          <p:cNvPr id="75" name="TextBox 74">
            <a:extLst>
              <a:ext uri="{FF2B5EF4-FFF2-40B4-BE49-F238E27FC236}">
                <a16:creationId xmlns:a16="http://schemas.microsoft.com/office/drawing/2014/main" id="{0BC95A5C-921D-CA68-5A1B-C0D732FFB4D4}"/>
              </a:ext>
              <a:ext uri="{C183D7F6-B498-43B3-948B-1728B52AA6E4}">
                <adec:decorative xmlns:adec="http://schemas.microsoft.com/office/drawing/2017/decorative" val="0"/>
              </a:ext>
            </a:extLst>
          </p:cNvPr>
          <p:cNvSpPr txBox="1"/>
          <p:nvPr/>
        </p:nvSpPr>
        <p:spPr>
          <a:xfrm>
            <a:off x="8760597" y="447804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63%</a:t>
            </a:r>
          </a:p>
        </p:txBody>
      </p:sp>
      <p:sp>
        <p:nvSpPr>
          <p:cNvPr id="41" name="TextBox 40">
            <a:extLst>
              <a:ext uri="{FF2B5EF4-FFF2-40B4-BE49-F238E27FC236}">
                <a16:creationId xmlns:a16="http://schemas.microsoft.com/office/drawing/2014/main" id="{4D519A73-0D89-4B53-9C6D-727DC04A4C6B}"/>
              </a:ext>
              <a:ext uri="{C183D7F6-B498-43B3-948B-1728B52AA6E4}">
                <adec:decorative xmlns:adec="http://schemas.microsoft.com/office/drawing/2017/decorative" val="0"/>
              </a:ext>
            </a:extLst>
          </p:cNvPr>
          <p:cNvSpPr txBox="1"/>
          <p:nvPr/>
        </p:nvSpPr>
        <p:spPr>
          <a:xfrm>
            <a:off x="8760597" y="4717017"/>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63</a:t>
            </a:r>
            <a:r>
              <a:rPr kumimoji="0" lang="en-GB" sz="1200" i="0" u="none" strike="noStrike" kern="1200" cap="none" spc="0" normalizeH="0" baseline="0" noProof="0" dirty="0">
                <a:ln>
                  <a:noFill/>
                </a:ln>
                <a:solidFill>
                  <a:srgbClr val="5C5B5A"/>
                </a:solidFill>
                <a:effectLst/>
                <a:uLnTx/>
                <a:uFillTx/>
                <a:latin typeface="Arial"/>
                <a:ea typeface="+mn-ea"/>
                <a:cs typeface="+mn-cs"/>
              </a:rPr>
              <a:t>%)</a:t>
            </a:r>
          </a:p>
        </p:txBody>
      </p:sp>
      <p:sp>
        <p:nvSpPr>
          <p:cNvPr id="77" name="TextBox 76">
            <a:extLst>
              <a:ext uri="{FF2B5EF4-FFF2-40B4-BE49-F238E27FC236}">
                <a16:creationId xmlns:a16="http://schemas.microsoft.com/office/drawing/2014/main" id="{5EAF9DAC-50D8-D666-4076-15C0666F5D3D}"/>
              </a:ext>
              <a:ext uri="{C183D7F6-B498-43B3-948B-1728B52AA6E4}">
                <adec:decorative xmlns:adec="http://schemas.microsoft.com/office/drawing/2017/decorative" val="0"/>
              </a:ext>
            </a:extLst>
          </p:cNvPr>
          <p:cNvSpPr txBox="1"/>
          <p:nvPr/>
        </p:nvSpPr>
        <p:spPr>
          <a:xfrm>
            <a:off x="9494798" y="4524213"/>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Are u</a:t>
            </a:r>
            <a:r>
              <a:rPr kumimoji="0" lang="en-GB" sz="1200" i="0" u="none" strike="noStrike" kern="1200" cap="none" spc="0" normalizeH="0" baseline="0" noProof="0" dirty="0">
                <a:ln>
                  <a:noFill/>
                </a:ln>
                <a:solidFill>
                  <a:srgbClr val="5C5B5A"/>
                </a:solidFill>
                <a:effectLst/>
                <a:uLnTx/>
                <a:uFillTx/>
                <a:latin typeface="Arial"/>
                <a:ea typeface="+mn-ea"/>
                <a:cs typeface="+mn-cs"/>
              </a:rPr>
              <a:t>sing less fuel in their home* </a:t>
            </a:r>
          </a:p>
        </p:txBody>
      </p:sp>
      <p:sp>
        <p:nvSpPr>
          <p:cNvPr id="83" name="TextBox 82">
            <a:extLst>
              <a:ext uri="{FF2B5EF4-FFF2-40B4-BE49-F238E27FC236}">
                <a16:creationId xmlns:a16="http://schemas.microsoft.com/office/drawing/2014/main" id="{46DA44D9-9C8A-8678-64C7-52BE8A209DA6}"/>
              </a:ext>
              <a:ext uri="{C183D7F6-B498-43B3-948B-1728B52AA6E4}">
                <adec:decorative xmlns:adec="http://schemas.microsoft.com/office/drawing/2017/decorative" val="0"/>
              </a:ext>
            </a:extLst>
          </p:cNvPr>
          <p:cNvSpPr txBox="1"/>
          <p:nvPr/>
        </p:nvSpPr>
        <p:spPr>
          <a:xfrm>
            <a:off x="8760597" y="4952695"/>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51</a:t>
            </a:r>
            <a:r>
              <a:rPr kumimoji="0" lang="en-GB" b="1" i="0" u="none" strike="noStrike" kern="1200" cap="none" spc="0" normalizeH="0" baseline="0" noProof="0">
                <a:ln>
                  <a:noFill/>
                </a:ln>
                <a:solidFill>
                  <a:srgbClr val="5C5B5A"/>
                </a:solidFill>
                <a:effectLst/>
                <a:uLnTx/>
                <a:uFillTx/>
                <a:latin typeface="Arial"/>
                <a:ea typeface="+mn-ea"/>
                <a:cs typeface="+mn-cs"/>
              </a:rPr>
              <a:t>%</a:t>
            </a:r>
          </a:p>
        </p:txBody>
      </p:sp>
      <p:sp>
        <p:nvSpPr>
          <p:cNvPr id="43" name="TextBox 42">
            <a:extLst>
              <a:ext uri="{FF2B5EF4-FFF2-40B4-BE49-F238E27FC236}">
                <a16:creationId xmlns:a16="http://schemas.microsoft.com/office/drawing/2014/main" id="{3FED6AF9-8819-4556-9504-708A524D0644}"/>
              </a:ext>
              <a:ext uri="{C183D7F6-B498-43B3-948B-1728B52AA6E4}">
                <adec:decorative xmlns:adec="http://schemas.microsoft.com/office/drawing/2017/decorative" val="0"/>
              </a:ext>
            </a:extLst>
          </p:cNvPr>
          <p:cNvSpPr txBox="1"/>
          <p:nvPr/>
        </p:nvSpPr>
        <p:spPr>
          <a:xfrm>
            <a:off x="8760597" y="5169497"/>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(44%)</a:t>
            </a:r>
          </a:p>
        </p:txBody>
      </p:sp>
      <p:sp>
        <p:nvSpPr>
          <p:cNvPr id="85" name="TextBox 84">
            <a:extLst>
              <a:ext uri="{FF2B5EF4-FFF2-40B4-BE49-F238E27FC236}">
                <a16:creationId xmlns:a16="http://schemas.microsoft.com/office/drawing/2014/main" id="{372DE9FA-C274-0F92-2B9B-5EC261374584}"/>
              </a:ext>
              <a:ext uri="{C183D7F6-B498-43B3-948B-1728B52AA6E4}">
                <adec:decorative xmlns:adec="http://schemas.microsoft.com/office/drawing/2017/decorative" val="0"/>
              </a:ext>
            </a:extLst>
          </p:cNvPr>
          <p:cNvSpPr txBox="1"/>
          <p:nvPr/>
        </p:nvSpPr>
        <p:spPr>
          <a:xfrm>
            <a:off x="9494798" y="4998861"/>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Are s</a:t>
            </a:r>
            <a:r>
              <a:rPr kumimoji="0" lang="en-GB" sz="1200" i="0" u="none" strike="noStrike" kern="1200" cap="none" spc="0" normalizeH="0" baseline="0" noProof="0">
                <a:ln>
                  <a:noFill/>
                </a:ln>
                <a:solidFill>
                  <a:srgbClr val="5C5B5A"/>
                </a:solidFill>
                <a:effectLst/>
                <a:uLnTx/>
                <a:uFillTx/>
                <a:latin typeface="Arial"/>
                <a:ea typeface="+mn-ea"/>
                <a:cs typeface="+mn-cs"/>
              </a:rPr>
              <a:t>hopping around more*</a:t>
            </a:r>
          </a:p>
        </p:txBody>
      </p:sp>
      <p:sp>
        <p:nvSpPr>
          <p:cNvPr id="79" name="TextBox 78">
            <a:extLst>
              <a:ext uri="{FF2B5EF4-FFF2-40B4-BE49-F238E27FC236}">
                <a16:creationId xmlns:a16="http://schemas.microsoft.com/office/drawing/2014/main" id="{785144BE-FEC6-2896-5051-98D2A9BB2039}"/>
              </a:ext>
              <a:ext uri="{C183D7F6-B498-43B3-948B-1728B52AA6E4}">
                <adec:decorative xmlns:adec="http://schemas.microsoft.com/office/drawing/2017/decorative" val="0"/>
              </a:ext>
            </a:extLst>
          </p:cNvPr>
          <p:cNvSpPr txBox="1"/>
          <p:nvPr/>
        </p:nvSpPr>
        <p:spPr>
          <a:xfrm>
            <a:off x="8760597" y="5430501"/>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49%</a:t>
            </a:r>
          </a:p>
        </p:txBody>
      </p:sp>
      <p:sp>
        <p:nvSpPr>
          <p:cNvPr id="42" name="TextBox 41">
            <a:extLst>
              <a:ext uri="{FF2B5EF4-FFF2-40B4-BE49-F238E27FC236}">
                <a16:creationId xmlns:a16="http://schemas.microsoft.com/office/drawing/2014/main" id="{0C9C41C2-51AF-4BF4-89C6-4CE1523547D9}"/>
              </a:ext>
              <a:ext uri="{C183D7F6-B498-43B3-948B-1728B52AA6E4}">
                <adec:decorative xmlns:adec="http://schemas.microsoft.com/office/drawing/2017/decorative" val="0"/>
              </a:ext>
            </a:extLst>
          </p:cNvPr>
          <p:cNvSpPr txBox="1"/>
          <p:nvPr/>
        </p:nvSpPr>
        <p:spPr>
          <a:xfrm>
            <a:off x="8760597" y="5655128"/>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a:t>
            </a:r>
            <a:r>
              <a:rPr lang="en-GB" sz="1200" dirty="0">
                <a:solidFill>
                  <a:srgbClr val="5C5B5A"/>
                </a:solidFill>
                <a:latin typeface="Arial"/>
              </a:rPr>
              <a:t>39</a:t>
            </a:r>
            <a:r>
              <a:rPr kumimoji="0" lang="en-GB" sz="1200" i="0" u="none" strike="noStrike" kern="1200" cap="none" spc="0" normalizeH="0" baseline="0" noProof="0" dirty="0">
                <a:ln>
                  <a:noFill/>
                </a:ln>
                <a:solidFill>
                  <a:srgbClr val="5C5B5A"/>
                </a:solidFill>
                <a:effectLst/>
                <a:uLnTx/>
                <a:uFillTx/>
                <a:latin typeface="Arial"/>
                <a:ea typeface="+mn-ea"/>
                <a:cs typeface="+mn-cs"/>
              </a:rPr>
              <a:t>%)</a:t>
            </a:r>
          </a:p>
        </p:txBody>
      </p:sp>
      <p:sp>
        <p:nvSpPr>
          <p:cNvPr id="81" name="TextBox 80">
            <a:extLst>
              <a:ext uri="{FF2B5EF4-FFF2-40B4-BE49-F238E27FC236}">
                <a16:creationId xmlns:a16="http://schemas.microsoft.com/office/drawing/2014/main" id="{D355A92B-D6BF-5703-7C5C-96B9BA923027}"/>
              </a:ext>
              <a:ext uri="{C183D7F6-B498-43B3-948B-1728B52AA6E4}">
                <adec:decorative xmlns:adec="http://schemas.microsoft.com/office/drawing/2017/decorative" val="0"/>
              </a:ext>
            </a:extLst>
          </p:cNvPr>
          <p:cNvSpPr txBox="1"/>
          <p:nvPr/>
        </p:nvSpPr>
        <p:spPr>
          <a:xfrm>
            <a:off x="9387592" y="5384334"/>
            <a:ext cx="303724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Are s</a:t>
            </a:r>
            <a:r>
              <a:rPr kumimoji="0" lang="en-GB" sz="1200" i="0" u="none" strike="noStrike" kern="1200" cap="none" spc="0" normalizeH="0" baseline="0" noProof="0">
                <a:ln>
                  <a:noFill/>
                </a:ln>
                <a:solidFill>
                  <a:srgbClr val="5C5B5A"/>
                </a:solidFill>
                <a:effectLst/>
                <a:uLnTx/>
                <a:uFillTx/>
                <a:latin typeface="Arial"/>
                <a:ea typeface="+mn-ea"/>
                <a:cs typeface="+mn-cs"/>
              </a:rPr>
              <a:t>pending less on food shopping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 essentials*</a:t>
            </a:r>
          </a:p>
        </p:txBody>
      </p:sp>
      <p:sp>
        <p:nvSpPr>
          <p:cNvPr id="87" name="TextBox 86">
            <a:extLst>
              <a:ext uri="{FF2B5EF4-FFF2-40B4-BE49-F238E27FC236}">
                <a16:creationId xmlns:a16="http://schemas.microsoft.com/office/drawing/2014/main" id="{20319248-305F-CC76-3F44-E07A09B3EAB9}"/>
              </a:ext>
              <a:ext uri="{C183D7F6-B498-43B3-948B-1728B52AA6E4}">
                <adec:decorative xmlns:adec="http://schemas.microsoft.com/office/drawing/2017/decorative" val="0"/>
              </a:ext>
            </a:extLst>
          </p:cNvPr>
          <p:cNvSpPr txBox="1"/>
          <p:nvPr/>
        </p:nvSpPr>
        <p:spPr>
          <a:xfrm>
            <a:off x="8760597" y="589619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41%</a:t>
            </a:r>
          </a:p>
        </p:txBody>
      </p:sp>
      <p:sp>
        <p:nvSpPr>
          <p:cNvPr id="44" name="TextBox 43">
            <a:extLst>
              <a:ext uri="{FF2B5EF4-FFF2-40B4-BE49-F238E27FC236}">
                <a16:creationId xmlns:a16="http://schemas.microsoft.com/office/drawing/2014/main" id="{057C385F-6816-4F37-A464-3B4CE64AC538}"/>
              </a:ext>
              <a:ext uri="{C183D7F6-B498-43B3-948B-1728B52AA6E4}">
                <adec:decorative xmlns:adec="http://schemas.microsoft.com/office/drawing/2017/decorative" val="0"/>
              </a:ext>
            </a:extLst>
          </p:cNvPr>
          <p:cNvSpPr txBox="1"/>
          <p:nvPr/>
        </p:nvSpPr>
        <p:spPr>
          <a:xfrm>
            <a:off x="8760597" y="6132244"/>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(41%)</a:t>
            </a:r>
          </a:p>
        </p:txBody>
      </p:sp>
      <p:sp>
        <p:nvSpPr>
          <p:cNvPr id="89" name="TextBox 88">
            <a:extLst>
              <a:ext uri="{FF2B5EF4-FFF2-40B4-BE49-F238E27FC236}">
                <a16:creationId xmlns:a16="http://schemas.microsoft.com/office/drawing/2014/main" id="{DF1F088D-EDF8-3518-4893-4D6333DEDFF6}"/>
              </a:ext>
              <a:ext uri="{C183D7F6-B498-43B3-948B-1728B52AA6E4}">
                <adec:decorative xmlns:adec="http://schemas.microsoft.com/office/drawing/2017/decorative" val="0"/>
              </a:ext>
            </a:extLst>
          </p:cNvPr>
          <p:cNvSpPr txBox="1"/>
          <p:nvPr/>
        </p:nvSpPr>
        <p:spPr>
          <a:xfrm>
            <a:off x="9689432" y="5850030"/>
            <a:ext cx="243356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Are cutting back on non-essential journeys in their own vehicle* </a:t>
            </a:r>
          </a:p>
        </p:txBody>
      </p:sp>
      <p:cxnSp>
        <p:nvCxnSpPr>
          <p:cNvPr id="90" name="Straight Connector 89">
            <a:extLst>
              <a:ext uri="{FF2B5EF4-FFF2-40B4-BE49-F238E27FC236}">
                <a16:creationId xmlns:a16="http://schemas.microsoft.com/office/drawing/2014/main" id="{D90691C6-B765-9AAD-B286-45AC1BA4FB4C}"/>
              </a:ext>
              <a:ext uri="{C183D7F6-B498-43B3-948B-1728B52AA6E4}">
                <adec:decorative xmlns:adec="http://schemas.microsoft.com/office/drawing/2017/decorative" val="1"/>
              </a:ext>
            </a:extLst>
          </p:cNvPr>
          <p:cNvCxnSpPr>
            <a:cxnSpLocks/>
          </p:cNvCxnSpPr>
          <p:nvPr/>
        </p:nvCxnSpPr>
        <p:spPr>
          <a:xfrm flipV="1">
            <a:off x="8282149" y="3880138"/>
            <a:ext cx="0" cy="21628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4 only.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October 2022. Unweighted base: 1,636 (All respondents)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question wording has slightly changed between GM Residents’ Surveys 3 and 4. In order to remain comparable with the ONS data, GM wording has also been updated</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C5AF113-958B-EDE1-6F93-85BA76B7EB55}"/>
              </a:ext>
              <a:ext uri="{C183D7F6-B498-43B3-948B-1728B52AA6E4}">
                <adec:decorative xmlns:adec="http://schemas.microsoft.com/office/drawing/2017/decorative" val="1"/>
              </a:ext>
            </a:extLst>
          </p:cNvPr>
          <p:cNvSpPr txBox="1"/>
          <p:nvPr/>
        </p:nvSpPr>
        <p:spPr>
          <a:xfrm>
            <a:off x="1691045" y="2037233"/>
            <a:ext cx="5597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C147D36-FF5C-B9E0-3283-B6A5A88AF44E}"/>
              </a:ext>
              <a:ext uri="{C183D7F6-B498-43B3-948B-1728B52AA6E4}">
                <adec:decorative xmlns:adec="http://schemas.microsoft.com/office/drawing/2017/decorative" val="1"/>
              </a:ext>
            </a:extLst>
          </p:cNvPr>
          <p:cNvSpPr txBox="1"/>
          <p:nvPr/>
        </p:nvSpPr>
        <p:spPr>
          <a:xfrm>
            <a:off x="2563367" y="20372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6" name="TextBox 5">
            <a:extLst>
              <a:ext uri="{FF2B5EF4-FFF2-40B4-BE49-F238E27FC236}">
                <a16:creationId xmlns:a16="http://schemas.microsoft.com/office/drawing/2014/main" id="{97282CD1-0C41-E510-83CA-41F2ABA377C0}"/>
              </a:ext>
              <a:ext uri="{C183D7F6-B498-43B3-948B-1728B52AA6E4}">
                <adec:decorative xmlns:adec="http://schemas.microsoft.com/office/drawing/2017/decorative" val="1"/>
              </a:ext>
            </a:extLst>
          </p:cNvPr>
          <p:cNvSpPr txBox="1"/>
          <p:nvPr/>
        </p:nvSpPr>
        <p:spPr>
          <a:xfrm>
            <a:off x="3378313" y="20372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7" name="TextBox 6">
            <a:extLst>
              <a:ext uri="{FF2B5EF4-FFF2-40B4-BE49-F238E27FC236}">
                <a16:creationId xmlns:a16="http://schemas.microsoft.com/office/drawing/2014/main" id="{69B1E192-B70D-DF34-2992-64C5EB259BD7}"/>
              </a:ext>
              <a:ext uri="{C183D7F6-B498-43B3-948B-1728B52AA6E4}">
                <adec:decorative xmlns:adec="http://schemas.microsoft.com/office/drawing/2017/decorative" val="1"/>
              </a:ext>
            </a:extLst>
          </p:cNvPr>
          <p:cNvSpPr txBox="1"/>
          <p:nvPr/>
        </p:nvSpPr>
        <p:spPr>
          <a:xfrm>
            <a:off x="1648631" y="29248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(-4pp)</a:t>
            </a:r>
          </a:p>
        </p:txBody>
      </p:sp>
      <p:sp>
        <p:nvSpPr>
          <p:cNvPr id="8" name="TextBox 7">
            <a:extLst>
              <a:ext uri="{FF2B5EF4-FFF2-40B4-BE49-F238E27FC236}">
                <a16:creationId xmlns:a16="http://schemas.microsoft.com/office/drawing/2014/main" id="{EA032DFC-155D-1B3E-5FA4-FD7642F9EB73}"/>
              </a:ext>
              <a:ext uri="{C183D7F6-B498-43B3-948B-1728B52AA6E4}">
                <adec:decorative xmlns:adec="http://schemas.microsoft.com/office/drawing/2017/decorative" val="1"/>
              </a:ext>
            </a:extLst>
          </p:cNvPr>
          <p:cNvSpPr txBox="1"/>
          <p:nvPr/>
        </p:nvSpPr>
        <p:spPr>
          <a:xfrm>
            <a:off x="2520953" y="292489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sp>
        <p:nvSpPr>
          <p:cNvPr id="9" name="TextBox 8">
            <a:extLst>
              <a:ext uri="{FF2B5EF4-FFF2-40B4-BE49-F238E27FC236}">
                <a16:creationId xmlns:a16="http://schemas.microsoft.com/office/drawing/2014/main" id="{6D73474E-E82D-7698-2999-888E77AD7EA7}"/>
              </a:ext>
              <a:ext uri="{C183D7F6-B498-43B3-948B-1728B52AA6E4}">
                <adec:decorative xmlns:adec="http://schemas.microsoft.com/office/drawing/2017/decorative" val="1"/>
              </a:ext>
            </a:extLst>
          </p:cNvPr>
          <p:cNvSpPr txBox="1"/>
          <p:nvPr/>
        </p:nvSpPr>
        <p:spPr>
          <a:xfrm>
            <a:off x="3377844" y="29248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(+3pp)</a:t>
            </a:r>
          </a:p>
        </p:txBody>
      </p:sp>
      <p:sp>
        <p:nvSpPr>
          <p:cNvPr id="10" name="TextBox 9">
            <a:extLst>
              <a:ext uri="{FF2B5EF4-FFF2-40B4-BE49-F238E27FC236}">
                <a16:creationId xmlns:a16="http://schemas.microsoft.com/office/drawing/2014/main" id="{FE610E26-074A-FCE2-0B41-67A2450C26B2}"/>
              </a:ext>
              <a:ext uri="{C183D7F6-B498-43B3-948B-1728B52AA6E4}">
                <adec:decorative xmlns:adec="http://schemas.microsoft.com/office/drawing/2017/decorative" val="1"/>
              </a:ext>
            </a:extLst>
          </p:cNvPr>
          <p:cNvSpPr txBox="1"/>
          <p:nvPr/>
        </p:nvSpPr>
        <p:spPr>
          <a:xfrm>
            <a:off x="2201861" y="485539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12" name="TextBox 11">
            <a:extLst>
              <a:ext uri="{FF2B5EF4-FFF2-40B4-BE49-F238E27FC236}">
                <a16:creationId xmlns:a16="http://schemas.microsoft.com/office/drawing/2014/main" id="{14FF4C3C-33D6-EA50-5138-B58AAA429C72}"/>
              </a:ext>
              <a:ext uri="{C183D7F6-B498-43B3-948B-1728B52AA6E4}">
                <adec:decorative xmlns:adec="http://schemas.microsoft.com/office/drawing/2017/decorative" val="1"/>
              </a:ext>
            </a:extLst>
          </p:cNvPr>
          <p:cNvSpPr txBox="1"/>
          <p:nvPr/>
        </p:nvSpPr>
        <p:spPr>
          <a:xfrm>
            <a:off x="3419345" y="485539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B5DBD0D7-A241-69C9-7E4C-38FF71173F89}"/>
              </a:ext>
              <a:ext uri="{C183D7F6-B498-43B3-948B-1728B52AA6E4}">
                <adec:decorative xmlns:adec="http://schemas.microsoft.com/office/drawing/2017/decorative" val="1"/>
              </a:ext>
            </a:extLst>
          </p:cNvPr>
          <p:cNvSpPr txBox="1"/>
          <p:nvPr/>
        </p:nvSpPr>
        <p:spPr>
          <a:xfrm>
            <a:off x="2159447" y="57430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(-7pp)</a:t>
            </a:r>
          </a:p>
        </p:txBody>
      </p:sp>
      <p:sp>
        <p:nvSpPr>
          <p:cNvPr id="15" name="TextBox 14">
            <a:extLst>
              <a:ext uri="{FF2B5EF4-FFF2-40B4-BE49-F238E27FC236}">
                <a16:creationId xmlns:a16="http://schemas.microsoft.com/office/drawing/2014/main" id="{3634B43E-576F-3371-04EF-8EE83355D267}"/>
              </a:ext>
              <a:ext uri="{C183D7F6-B498-43B3-948B-1728B52AA6E4}">
                <adec:decorative xmlns:adec="http://schemas.microsoft.com/office/drawing/2017/decorative" val="1"/>
              </a:ext>
            </a:extLst>
          </p:cNvPr>
          <p:cNvSpPr txBox="1"/>
          <p:nvPr/>
        </p:nvSpPr>
        <p:spPr>
          <a:xfrm>
            <a:off x="3418876" y="574305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(+7pp)</a:t>
            </a:r>
          </a:p>
        </p:txBody>
      </p:sp>
      <p:sp>
        <p:nvSpPr>
          <p:cNvPr id="48" name="TextBox 47">
            <a:extLst>
              <a:ext uri="{FF2B5EF4-FFF2-40B4-BE49-F238E27FC236}">
                <a16:creationId xmlns:a16="http://schemas.microsoft.com/office/drawing/2014/main" id="{B67DADD0-7FAD-4248-9BB7-354EDF9C9F8F}"/>
              </a:ext>
              <a:ext uri="{C183D7F6-B498-43B3-948B-1728B52AA6E4}">
                <adec:decorative xmlns:adec="http://schemas.microsoft.com/office/drawing/2017/decorative" val="1"/>
              </a:ext>
            </a:extLst>
          </p:cNvPr>
          <p:cNvSpPr txBox="1"/>
          <p:nvPr/>
        </p:nvSpPr>
        <p:spPr>
          <a:xfrm>
            <a:off x="1719143" y="140711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Sept (S3)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414712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B17B85C-FAE6-6446-E843-0F7B9A43800F}"/>
              </a:ext>
            </a:extLst>
          </p:cNvPr>
          <p:cNvSpPr>
            <a:spLocks noGrp="1"/>
          </p:cNvSpPr>
          <p:nvPr>
            <p:ph type="title"/>
          </p:nvPr>
        </p:nvSpPr>
        <p:spPr>
          <a:xfrm>
            <a:off x="317254" y="213171"/>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Financial security – ability to save money and meet unexpected expenses</a:t>
            </a:r>
            <a:endParaRPr lang="en-GB" dirty="0">
              <a:effectLst/>
            </a:endParaRPr>
          </a:p>
        </p:txBody>
      </p:sp>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6096000"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CD6D49-6489-7625-E1D6-22B8AB940E25}"/>
              </a:ext>
              <a:ext uri="{C183D7F6-B498-43B3-948B-1728B52AA6E4}">
                <adec:decorative xmlns:adec="http://schemas.microsoft.com/office/drawing/2017/decorative" val="0"/>
              </a:ext>
            </a:extLst>
          </p:cNvPr>
          <p:cNvSpPr txBox="1"/>
          <p:nvPr/>
        </p:nvSpPr>
        <p:spPr>
          <a:xfrm>
            <a:off x="1133172" y="1057151"/>
            <a:ext cx="425245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Almost</a:t>
            </a:r>
            <a:r>
              <a:rPr kumimoji="0" lang="en-GB" sz="1400" i="0" u="none" strike="noStrike" kern="1200" cap="none" spc="0" normalizeH="0" baseline="0" noProof="0" dirty="0">
                <a:ln>
                  <a:noFill/>
                </a:ln>
                <a:solidFill>
                  <a:srgbClr val="5C5B5A"/>
                </a:solidFill>
                <a:effectLst/>
                <a:uLnTx/>
                <a:uFillTx/>
                <a:latin typeface="Arial"/>
                <a:ea typeface="+mn-ea"/>
                <a:cs typeface="+mn-cs"/>
              </a:rPr>
              <a:t> half of respondents in Greater Manchester do not think they </a:t>
            </a:r>
            <a:r>
              <a:rPr kumimoji="0" lang="en-GB" sz="1400" b="1" i="0" u="none" strike="noStrike" kern="1200" cap="none" spc="0" normalizeH="0" baseline="0" noProof="0" dirty="0">
                <a:ln>
                  <a:noFill/>
                </a:ln>
                <a:solidFill>
                  <a:srgbClr val="5C5B5A"/>
                </a:solidFill>
                <a:effectLst/>
                <a:uLnTx/>
                <a:uFillTx/>
                <a:latin typeface="Arial"/>
                <a:ea typeface="+mn-ea"/>
                <a:cs typeface="+mn-cs"/>
              </a:rPr>
              <a:t>will be able to save money </a:t>
            </a:r>
            <a:r>
              <a:rPr kumimoji="0" lang="en-GB" sz="1400" i="0" u="none" strike="noStrike" kern="1200" cap="none" spc="0" normalizeH="0" baseline="0" noProof="0" dirty="0">
                <a:ln>
                  <a:noFill/>
                </a:ln>
                <a:solidFill>
                  <a:srgbClr val="5C5B5A"/>
                </a:solidFill>
                <a:effectLst/>
                <a:uLnTx/>
                <a:uFillTx/>
                <a:latin typeface="Arial"/>
                <a:ea typeface="+mn-ea"/>
                <a:cs typeface="+mn-cs"/>
              </a:rPr>
              <a:t>in the next 12 months</a:t>
            </a:r>
          </a:p>
        </p:txBody>
      </p:sp>
      <p:graphicFrame>
        <p:nvGraphicFramePr>
          <p:cNvPr id="18" name="Chart 17" descr="Stacked bar chart showing proportion of respondents who think they will be able to save money in the next 12 months. 36% of Greater Manchester residents say they will be able to, compared to 34% of the GB average.">
            <a:extLst>
              <a:ext uri="{FF2B5EF4-FFF2-40B4-BE49-F238E27FC236}">
                <a16:creationId xmlns:a16="http://schemas.microsoft.com/office/drawing/2014/main" id="{A855231E-5FC3-4D0E-B5F0-04A328887E68}"/>
              </a:ext>
            </a:extLst>
          </p:cNvPr>
          <p:cNvGraphicFramePr/>
          <p:nvPr>
            <p:extLst>
              <p:ext uri="{D42A27DB-BD31-4B8C-83A1-F6EECF244321}">
                <p14:modId xmlns:p14="http://schemas.microsoft.com/office/powerpoint/2010/main" val="2270734523"/>
              </p:ext>
            </p:extLst>
          </p:nvPr>
        </p:nvGraphicFramePr>
        <p:xfrm>
          <a:off x="616262" y="1777512"/>
          <a:ext cx="5080716"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DB66FF75-273F-D4EB-9A02-84DCBA9CDD02}"/>
              </a:ext>
              <a:ext uri="{C183D7F6-B498-43B3-948B-1728B52AA6E4}">
                <adec:decorative xmlns:adec="http://schemas.microsoft.com/office/drawing/2017/decorative" val="0"/>
              </a:ext>
            </a:extLst>
          </p:cNvPr>
          <p:cNvSpPr txBox="1"/>
          <p:nvPr/>
        </p:nvSpPr>
        <p:spPr>
          <a:xfrm>
            <a:off x="770217" y="5622844"/>
            <a:ext cx="494855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In view of the general economic situation, do you think you will be able to save any money in the next 12 months?</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A9FDBE02-07B5-3945-6510-710E3607AA5E}"/>
              </a:ext>
              <a:ext uri="{C183D7F6-B498-43B3-948B-1728B52AA6E4}">
                <adec:decorative xmlns:adec="http://schemas.microsoft.com/office/drawing/2017/decorative" val="0"/>
              </a:ext>
            </a:extLst>
          </p:cNvPr>
          <p:cNvSpPr txBox="1"/>
          <p:nvPr/>
        </p:nvSpPr>
        <p:spPr>
          <a:xfrm>
            <a:off x="6773662" y="1057151"/>
            <a:ext cx="4864690"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Two in five respondents in Greater Manchester say they </a:t>
            </a:r>
            <a:r>
              <a:rPr kumimoji="0" lang="en-GB" sz="1400" b="1" i="0" u="none" strike="noStrike" kern="1200" cap="none" spc="0" normalizeH="0" baseline="0" noProof="0">
                <a:ln>
                  <a:noFill/>
                </a:ln>
                <a:solidFill>
                  <a:srgbClr val="5C5B5A"/>
                </a:solidFill>
                <a:effectLst/>
                <a:uLnTx/>
                <a:uFillTx/>
                <a:latin typeface="Arial"/>
                <a:ea typeface="+mn-ea"/>
                <a:cs typeface="+mn-cs"/>
              </a:rPr>
              <a:t>would not be able to afford </a:t>
            </a:r>
            <a:r>
              <a:rPr kumimoji="0" lang="en-GB" sz="1400" i="0" u="none" strike="noStrike" kern="1200" cap="none" spc="0" normalizeH="0" baseline="0" noProof="0">
                <a:ln>
                  <a:noFill/>
                </a:ln>
                <a:solidFill>
                  <a:srgbClr val="5C5B5A"/>
                </a:solidFill>
                <a:effectLst/>
                <a:uLnTx/>
                <a:uFillTx/>
                <a:latin typeface="Arial"/>
                <a:ea typeface="+mn-ea"/>
                <a:cs typeface="+mn-cs"/>
              </a:rPr>
              <a:t>an unexpected, but necessary, expense of £850, significantly higher than ONS benchmarking</a:t>
            </a:r>
          </a:p>
        </p:txBody>
      </p:sp>
      <p:graphicFrame>
        <p:nvGraphicFramePr>
          <p:cNvPr id="21" name="Chart 20" descr="Stacked bar chart showing proportion of respondents who think they can afford an unexpected, but necessary, expense of £850. 49% of Greater Manchester residents say they would be able to afford this, compared to 55% of the GB average.">
            <a:extLst>
              <a:ext uri="{FF2B5EF4-FFF2-40B4-BE49-F238E27FC236}">
                <a16:creationId xmlns:a16="http://schemas.microsoft.com/office/drawing/2014/main" id="{47B9C819-0D2F-48EA-A8D2-2DD7A0B9C16B}"/>
              </a:ext>
            </a:extLst>
          </p:cNvPr>
          <p:cNvGraphicFramePr/>
          <p:nvPr>
            <p:extLst>
              <p:ext uri="{D42A27DB-BD31-4B8C-83A1-F6EECF244321}">
                <p14:modId xmlns:p14="http://schemas.microsoft.com/office/powerpoint/2010/main" val="2353195925"/>
              </p:ext>
            </p:extLst>
          </p:nvPr>
        </p:nvGraphicFramePr>
        <p:xfrm>
          <a:off x="6473229" y="1794789"/>
          <a:ext cx="5080718"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49CC41CC-A9DC-0E53-B07B-612A80BFC960}"/>
              </a:ext>
              <a:ext uri="{C183D7F6-B498-43B3-948B-1728B52AA6E4}">
                <adec:decorative xmlns:adec="http://schemas.microsoft.com/office/drawing/2017/decorative" val="0"/>
              </a:ext>
            </a:extLst>
          </p:cNvPr>
          <p:cNvSpPr txBox="1"/>
          <p:nvPr/>
        </p:nvSpPr>
        <p:spPr>
          <a:xfrm>
            <a:off x="6820130" y="5622844"/>
            <a:ext cx="494855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Could your household afford to pay an unexpected, but necessary, expense of £850? </a:t>
            </a:r>
            <a:endParaRPr kumimoji="0" lang="en-GB" sz="1200" i="0" u="none" strike="noStrike" kern="1200" cap="none" spc="0" normalizeH="0" baseline="0" noProof="0" dirty="0">
              <a:ln>
                <a:noFill/>
              </a:ln>
              <a:solidFill>
                <a:srgbClr val="5C5B5A"/>
              </a:solidFill>
              <a:effectLst/>
              <a:uLnTx/>
              <a:uFillTx/>
              <a:latin typeface="Arial"/>
              <a:ea typeface="+mn-ea"/>
              <a:cs typeface="+mn-cs"/>
            </a:endParaRPr>
          </a:p>
        </p:txBody>
      </p:sp>
      <p:grpSp>
        <p:nvGrpSpPr>
          <p:cNvPr id="2" name="Group 1" descr="Green and Red arrows to signify when a statistic is significantly higher or lower than the previous survey.">
            <a:extLst>
              <a:ext uri="{FF2B5EF4-FFF2-40B4-BE49-F238E27FC236}">
                <a16:creationId xmlns:a16="http://schemas.microsoft.com/office/drawing/2014/main" id="{D48BBA55-DC6C-CB6B-EC71-294A3E7B9084}"/>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F530F477-E790-8499-33AD-61EE8C0C915D}"/>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77EF2E8D-7B71-6383-578F-E8D987D75A6E}"/>
                </a:ext>
              </a:extLst>
            </p:cNvPr>
            <p:cNvGrpSpPr/>
            <p:nvPr/>
          </p:nvGrpSpPr>
          <p:grpSpPr>
            <a:xfrm>
              <a:off x="575408" y="5999738"/>
              <a:ext cx="4037617" cy="276999"/>
              <a:chOff x="520117" y="5798698"/>
              <a:chExt cx="4037617" cy="276999"/>
            </a:xfrm>
          </p:grpSpPr>
          <p:sp>
            <p:nvSpPr>
              <p:cNvPr id="20" name="Arrow: Down 19">
                <a:extLst>
                  <a:ext uri="{FF2B5EF4-FFF2-40B4-BE49-F238E27FC236}">
                    <a16:creationId xmlns:a16="http://schemas.microsoft.com/office/drawing/2014/main" id="{FD767DB3-4CF6-E83D-0E97-FE210E088129}"/>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B1F24BF7-920F-E2D9-A235-F40D0CADD42A}"/>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4 only.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1,636 (All respondents)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5BAD6BE5-9715-24A6-F4BE-0AA9E042157D}"/>
              </a:ext>
              <a:ext uri="{C183D7F6-B498-43B3-948B-1728B52AA6E4}">
                <adec:decorative xmlns:adec="http://schemas.microsoft.com/office/drawing/2017/decorative" val="1"/>
              </a:ext>
            </a:extLst>
          </p:cNvPr>
          <p:cNvSpPr txBox="1"/>
          <p:nvPr/>
        </p:nvSpPr>
        <p:spPr>
          <a:xfrm>
            <a:off x="1956316" y="25268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7" name="TextBox 6">
            <a:extLst>
              <a:ext uri="{FF2B5EF4-FFF2-40B4-BE49-F238E27FC236}">
                <a16:creationId xmlns:a16="http://schemas.microsoft.com/office/drawing/2014/main" id="{8822C5FA-1A5E-CDF0-0BE5-C368EE05863B}"/>
              </a:ext>
              <a:ext uri="{C183D7F6-B498-43B3-948B-1728B52AA6E4}">
                <adec:decorative xmlns:adec="http://schemas.microsoft.com/office/drawing/2017/decorative" val="1"/>
              </a:ext>
            </a:extLst>
          </p:cNvPr>
          <p:cNvSpPr txBox="1"/>
          <p:nvPr/>
        </p:nvSpPr>
        <p:spPr>
          <a:xfrm>
            <a:off x="1943343" y="394775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412A872B-DE43-3837-B488-B148D7431F8A}"/>
              </a:ext>
              <a:ext uri="{C183D7F6-B498-43B3-948B-1728B52AA6E4}">
                <adec:decorative xmlns:adec="http://schemas.microsoft.com/office/drawing/2017/decorative" val="1"/>
              </a:ext>
            </a:extLst>
          </p:cNvPr>
          <p:cNvSpPr txBox="1"/>
          <p:nvPr/>
        </p:nvSpPr>
        <p:spPr>
          <a:xfrm>
            <a:off x="1956316" y="50343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(-2pp)</a:t>
            </a:r>
          </a:p>
        </p:txBody>
      </p:sp>
      <p:sp>
        <p:nvSpPr>
          <p:cNvPr id="10" name="TextBox 9">
            <a:extLst>
              <a:ext uri="{FF2B5EF4-FFF2-40B4-BE49-F238E27FC236}">
                <a16:creationId xmlns:a16="http://schemas.microsoft.com/office/drawing/2014/main" id="{309C3E9B-BEBE-3609-CC5B-F039869A5185}"/>
              </a:ext>
              <a:ext uri="{C183D7F6-B498-43B3-948B-1728B52AA6E4}">
                <adec:decorative xmlns:adec="http://schemas.microsoft.com/office/drawing/2017/decorative" val="1"/>
              </a:ext>
            </a:extLst>
          </p:cNvPr>
          <p:cNvSpPr txBox="1"/>
          <p:nvPr/>
        </p:nvSpPr>
        <p:spPr>
          <a:xfrm>
            <a:off x="4063949" y="24660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1" name="TextBox 10">
            <a:extLst>
              <a:ext uri="{FF2B5EF4-FFF2-40B4-BE49-F238E27FC236}">
                <a16:creationId xmlns:a16="http://schemas.microsoft.com/office/drawing/2014/main" id="{E9D9213B-2925-9B26-5AAF-20C1C652590A}"/>
              </a:ext>
              <a:ext uri="{C183D7F6-B498-43B3-948B-1728B52AA6E4}">
                <adec:decorative xmlns:adec="http://schemas.microsoft.com/office/drawing/2017/decorative" val="1"/>
              </a:ext>
            </a:extLst>
          </p:cNvPr>
          <p:cNvSpPr txBox="1"/>
          <p:nvPr/>
        </p:nvSpPr>
        <p:spPr>
          <a:xfrm>
            <a:off x="4050976" y="38869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12" name="TextBox 11">
            <a:extLst>
              <a:ext uri="{FF2B5EF4-FFF2-40B4-BE49-F238E27FC236}">
                <a16:creationId xmlns:a16="http://schemas.microsoft.com/office/drawing/2014/main" id="{F912690B-031C-59F4-E01D-4811E4B25514}"/>
              </a:ext>
              <a:ext uri="{C183D7F6-B498-43B3-948B-1728B52AA6E4}">
                <adec:decorative xmlns:adec="http://schemas.microsoft.com/office/drawing/2017/decorative" val="1"/>
              </a:ext>
            </a:extLst>
          </p:cNvPr>
          <p:cNvSpPr txBox="1"/>
          <p:nvPr/>
        </p:nvSpPr>
        <p:spPr>
          <a:xfrm>
            <a:off x="4005226" y="497359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(+/-0pp)</a:t>
            </a:r>
          </a:p>
        </p:txBody>
      </p:sp>
      <p:sp>
        <p:nvSpPr>
          <p:cNvPr id="13" name="TextBox 12">
            <a:extLst>
              <a:ext uri="{FF2B5EF4-FFF2-40B4-BE49-F238E27FC236}">
                <a16:creationId xmlns:a16="http://schemas.microsoft.com/office/drawing/2014/main" id="{CBD46A26-4C48-3831-A9B9-6FEAF35D3857}"/>
              </a:ext>
              <a:ext uri="{C183D7F6-B498-43B3-948B-1728B52AA6E4}">
                <adec:decorative xmlns:adec="http://schemas.microsoft.com/office/drawing/2017/decorative" val="1"/>
              </a:ext>
            </a:extLst>
          </p:cNvPr>
          <p:cNvSpPr txBox="1"/>
          <p:nvPr/>
        </p:nvSpPr>
        <p:spPr>
          <a:xfrm>
            <a:off x="7948436" y="27518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4" name="TextBox 13">
            <a:extLst>
              <a:ext uri="{FF2B5EF4-FFF2-40B4-BE49-F238E27FC236}">
                <a16:creationId xmlns:a16="http://schemas.microsoft.com/office/drawing/2014/main" id="{EF89A0AC-FBB8-ADE8-9133-EF2C0543C469}"/>
              </a:ext>
              <a:ext uri="{C183D7F6-B498-43B3-948B-1728B52AA6E4}">
                <adec:decorative xmlns:adec="http://schemas.microsoft.com/office/drawing/2017/decorative" val="1"/>
              </a:ext>
            </a:extLst>
          </p:cNvPr>
          <p:cNvSpPr txBox="1"/>
          <p:nvPr/>
        </p:nvSpPr>
        <p:spPr>
          <a:xfrm>
            <a:off x="7935463" y="42734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7" name="TextBox 16">
            <a:extLst>
              <a:ext uri="{FF2B5EF4-FFF2-40B4-BE49-F238E27FC236}">
                <a16:creationId xmlns:a16="http://schemas.microsoft.com/office/drawing/2014/main" id="{AC7623CD-8F3F-9DC1-3425-9D562FD2C8B0}"/>
              </a:ext>
              <a:ext uri="{C183D7F6-B498-43B3-948B-1728B52AA6E4}">
                <adec:decorative xmlns:adec="http://schemas.microsoft.com/office/drawing/2017/decorative" val="1"/>
              </a:ext>
            </a:extLst>
          </p:cNvPr>
          <p:cNvSpPr txBox="1"/>
          <p:nvPr/>
        </p:nvSpPr>
        <p:spPr>
          <a:xfrm>
            <a:off x="7948436" y="51503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803F54CD-F2D5-7DF3-974F-DD4443D1093E}"/>
              </a:ext>
              <a:ext uri="{C183D7F6-B498-43B3-948B-1728B52AA6E4}">
                <adec:decorative xmlns:adec="http://schemas.microsoft.com/office/drawing/2017/decorative" val="1"/>
              </a:ext>
            </a:extLst>
          </p:cNvPr>
          <p:cNvSpPr txBox="1"/>
          <p:nvPr/>
        </p:nvSpPr>
        <p:spPr>
          <a:xfrm>
            <a:off x="10161095" y="2840729"/>
            <a:ext cx="5164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a:t>
            </a:r>
          </a:p>
        </p:txBody>
      </p:sp>
      <p:sp>
        <p:nvSpPr>
          <p:cNvPr id="25" name="TextBox 24">
            <a:extLst>
              <a:ext uri="{FF2B5EF4-FFF2-40B4-BE49-F238E27FC236}">
                <a16:creationId xmlns:a16="http://schemas.microsoft.com/office/drawing/2014/main" id="{295183D9-F8B3-704F-D2BC-5ED131A2197C}"/>
              </a:ext>
              <a:ext uri="{C183D7F6-B498-43B3-948B-1728B52AA6E4}">
                <adec:decorative xmlns:adec="http://schemas.microsoft.com/office/drawing/2017/decorative" val="1"/>
              </a:ext>
            </a:extLst>
          </p:cNvPr>
          <p:cNvSpPr txBox="1"/>
          <p:nvPr/>
        </p:nvSpPr>
        <p:spPr>
          <a:xfrm>
            <a:off x="10164900" y="43371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6C03959F-1CE5-6395-BCDE-E02749659505}"/>
              </a:ext>
              <a:ext uri="{C183D7F6-B498-43B3-948B-1728B52AA6E4}">
                <adec:decorative xmlns:adec="http://schemas.microsoft.com/office/drawing/2017/decorative" val="1"/>
              </a:ext>
            </a:extLst>
          </p:cNvPr>
          <p:cNvSpPr txBox="1"/>
          <p:nvPr/>
        </p:nvSpPr>
        <p:spPr>
          <a:xfrm>
            <a:off x="10135928" y="50966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lumMod val="50000"/>
                  </a:schemeClr>
                </a:solidFill>
                <a:effectLst/>
                <a:uLnTx/>
                <a:uFillTx/>
                <a:latin typeface="Arial" panose="020B0604020202020204"/>
                <a:ea typeface="+mn-ea"/>
                <a:cs typeface="+mn-cs"/>
              </a:rPr>
              <a:t>(+/-0pp)</a:t>
            </a:r>
          </a:p>
        </p:txBody>
      </p:sp>
      <p:sp>
        <p:nvSpPr>
          <p:cNvPr id="31" name="Arrow: Down 30">
            <a:extLst>
              <a:ext uri="{FF2B5EF4-FFF2-40B4-BE49-F238E27FC236}">
                <a16:creationId xmlns:a16="http://schemas.microsoft.com/office/drawing/2014/main" id="{AB891155-75D2-3538-6F88-E6D43194344C}"/>
              </a:ext>
              <a:ext uri="{C183D7F6-B498-43B3-948B-1728B52AA6E4}">
                <adec:decorative xmlns:adec="http://schemas.microsoft.com/office/drawing/2017/decorative" val="1"/>
              </a:ext>
            </a:extLst>
          </p:cNvPr>
          <p:cNvSpPr/>
          <p:nvPr/>
        </p:nvSpPr>
        <p:spPr>
          <a:xfrm>
            <a:off x="2477244" y="493759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07105D07-FE15-A63B-6A1B-86493A3FE80B}"/>
              </a:ext>
              <a:ext uri="{C183D7F6-B498-43B3-948B-1728B52AA6E4}">
                <adec:decorative xmlns:adec="http://schemas.microsoft.com/office/drawing/2017/decorative" val="1"/>
              </a:ext>
            </a:extLst>
          </p:cNvPr>
          <p:cNvSpPr/>
          <p:nvPr/>
        </p:nvSpPr>
        <p:spPr>
          <a:xfrm>
            <a:off x="8543471" y="266138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F381C785-C811-7648-D0D0-EFBCE0D138E8}"/>
              </a:ext>
              <a:ext uri="{C183D7F6-B498-43B3-948B-1728B52AA6E4}">
                <adec:decorative xmlns:adec="http://schemas.microsoft.com/office/drawing/2017/decorative" val="1"/>
              </a:ext>
            </a:extLst>
          </p:cNvPr>
          <p:cNvSpPr/>
          <p:nvPr/>
        </p:nvSpPr>
        <p:spPr>
          <a:xfrm rot="10800000">
            <a:off x="8547338" y="4282307"/>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3F2381A2-5EDC-1138-EF62-D5B9C5B8C58A}"/>
              </a:ext>
              <a:ext uri="{C183D7F6-B498-43B3-948B-1728B52AA6E4}">
                <adec:decorative xmlns:adec="http://schemas.microsoft.com/office/drawing/2017/decorative" val="1"/>
              </a:ext>
            </a:extLst>
          </p:cNvPr>
          <p:cNvSpPr/>
          <p:nvPr/>
        </p:nvSpPr>
        <p:spPr>
          <a:xfrm>
            <a:off x="8550297" y="507469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596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18DB1-DC15-3E7F-28B7-600A7C4235F8}"/>
              </a:ext>
            </a:extLst>
          </p:cNvPr>
          <p:cNvSpPr>
            <a:spLocks noGrp="1"/>
          </p:cNvSpPr>
          <p:nvPr>
            <p:ph type="title"/>
          </p:nvPr>
        </p:nvSpPr>
        <p:spPr>
          <a:xfrm>
            <a:off x="315951" y="217415"/>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Financial security – energy and housing</a:t>
            </a:r>
            <a:endParaRPr lang="en-GB" dirty="0">
              <a:effectLst/>
            </a:endParaRPr>
          </a:p>
        </p:txBody>
      </p:sp>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5877886"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0"/>
              </a:ext>
            </a:extLst>
          </p:cNvPr>
          <p:cNvSpPr txBox="1"/>
          <p:nvPr/>
        </p:nvSpPr>
        <p:spPr>
          <a:xfrm>
            <a:off x="1339125" y="805481"/>
            <a:ext cx="350318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More than half of respondents say it is </a:t>
            </a:r>
            <a:r>
              <a:rPr kumimoji="0" lang="en-GB" sz="1400" b="1" i="0" u="none" strike="noStrike" kern="1200" cap="none" spc="0" normalizeH="0" baseline="0" noProof="0" dirty="0">
                <a:ln>
                  <a:noFill/>
                </a:ln>
                <a:solidFill>
                  <a:srgbClr val="5C5B5A"/>
                </a:solidFill>
                <a:effectLst/>
                <a:uLnTx/>
                <a:uFillTx/>
                <a:latin typeface="Arial"/>
                <a:ea typeface="+mn-ea"/>
                <a:cs typeface="+mn-cs"/>
              </a:rPr>
              <a:t>difficult </a:t>
            </a:r>
            <a:r>
              <a:rPr kumimoji="0" lang="en-GB" sz="1400" i="0" u="none" strike="noStrike" kern="1200" cap="none" spc="0" normalizeH="0" baseline="0" noProof="0" dirty="0">
                <a:ln>
                  <a:noFill/>
                </a:ln>
                <a:solidFill>
                  <a:srgbClr val="5C5B5A"/>
                </a:solidFill>
                <a:effectLst/>
                <a:uLnTx/>
                <a:uFillTx/>
                <a:latin typeface="Arial"/>
                <a:ea typeface="+mn-ea"/>
                <a:cs typeface="+mn-cs"/>
              </a:rPr>
              <a:t>to afford their energy costs*</a:t>
            </a:r>
          </a:p>
        </p:txBody>
      </p:sp>
      <p:graphicFrame>
        <p:nvGraphicFramePr>
          <p:cNvPr id="5" name="Chart 4" descr="Stacked bar chart showing proportion of respondents who say it is difficult to afford their energy costs. 54% of Greater Manchester residents say they find it difficult, compared to 43% of the GB average.">
            <a:extLst>
              <a:ext uri="{FF2B5EF4-FFF2-40B4-BE49-F238E27FC236}">
                <a16:creationId xmlns:a16="http://schemas.microsoft.com/office/drawing/2014/main" id="{A9DAF9C3-2FE9-A7AC-21BB-5E1291BDA2B6}"/>
              </a:ext>
            </a:extLst>
          </p:cNvPr>
          <p:cNvGraphicFramePr/>
          <p:nvPr>
            <p:extLst>
              <p:ext uri="{D42A27DB-BD31-4B8C-83A1-F6EECF244321}">
                <p14:modId xmlns:p14="http://schemas.microsoft.com/office/powerpoint/2010/main" val="3822043026"/>
              </p:ext>
            </p:extLst>
          </p:nvPr>
        </p:nvGraphicFramePr>
        <p:xfrm>
          <a:off x="398148" y="1503799"/>
          <a:ext cx="5080716"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descr="Stacked bar chart showing proportion of respondents who think they will be able to save money in the next 12 months. 33% of Greater Manchester residents say they will be able to, compared to 31% of the national average.">
            <a:extLst>
              <a:ext uri="{FF2B5EF4-FFF2-40B4-BE49-F238E27FC236}">
                <a16:creationId xmlns:a16="http://schemas.microsoft.com/office/drawing/2014/main" id="{2955D23B-2CD0-CDA2-3C2B-9BBD74FF1FA3}"/>
              </a:ext>
              <a:ext uri="{C183D7F6-B498-43B3-948B-1728B52AA6E4}">
                <adec:decorative xmlns:adec="http://schemas.microsoft.com/office/drawing/2017/decorative" val="0"/>
              </a:ext>
            </a:extLst>
          </p:cNvPr>
          <p:cNvSpPr txBox="1"/>
          <p:nvPr/>
        </p:nvSpPr>
        <p:spPr>
          <a:xfrm>
            <a:off x="6483452" y="805481"/>
            <a:ext cx="500106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A third of home</a:t>
            </a:r>
            <a:r>
              <a:rPr lang="en-GB" sz="1400">
                <a:solidFill>
                  <a:srgbClr val="5C5B5A"/>
                </a:solidFill>
                <a:latin typeface="Arial"/>
              </a:rPr>
              <a:t> owners in Greater Manchester who</a:t>
            </a:r>
            <a:r>
              <a:rPr kumimoji="0" lang="en-GB" sz="1400" i="0" u="none" strike="noStrike" kern="1200" cap="none" spc="0" normalizeH="0" baseline="0" noProof="0">
                <a:ln>
                  <a:noFill/>
                </a:ln>
                <a:solidFill>
                  <a:srgbClr val="5C5B5A"/>
                </a:solidFill>
                <a:effectLst/>
                <a:uLnTx/>
                <a:uFillTx/>
                <a:latin typeface="Arial"/>
                <a:ea typeface="+mn-ea"/>
                <a:cs typeface="+mn-cs"/>
              </a:rPr>
              <a:t> pay mortgage costs say it is </a:t>
            </a:r>
            <a:r>
              <a:rPr kumimoji="0" lang="en-GB" sz="1400" b="1" i="0" u="none" strike="noStrike" kern="1200" cap="none" spc="0" normalizeH="0" baseline="0" noProof="0">
                <a:ln>
                  <a:noFill/>
                </a:ln>
                <a:solidFill>
                  <a:srgbClr val="5C5B5A"/>
                </a:solidFill>
                <a:effectLst/>
                <a:uLnTx/>
                <a:uFillTx/>
                <a:latin typeface="Arial"/>
                <a:ea typeface="+mn-ea"/>
                <a:cs typeface="+mn-cs"/>
              </a:rPr>
              <a:t>difficult </a:t>
            </a:r>
            <a:r>
              <a:rPr kumimoji="0" lang="en-GB" sz="1400" i="0" u="none" strike="noStrike" kern="1200" cap="none" spc="0" normalizeH="0" baseline="0" noProof="0">
                <a:ln>
                  <a:noFill/>
                </a:ln>
                <a:solidFill>
                  <a:srgbClr val="5C5B5A"/>
                </a:solidFill>
                <a:effectLst/>
                <a:uLnTx/>
                <a:uFillTx/>
                <a:latin typeface="Arial"/>
                <a:ea typeface="+mn-ea"/>
                <a:cs typeface="+mn-cs"/>
              </a:rPr>
              <a:t>to afford these costs, whilst almost half of renters say it is </a:t>
            </a:r>
            <a:r>
              <a:rPr kumimoji="0" lang="en-GB" sz="1400" b="1" i="0" u="none" strike="noStrike" kern="1200" cap="none" spc="0" normalizeH="0" baseline="0" noProof="0">
                <a:ln>
                  <a:noFill/>
                </a:ln>
                <a:solidFill>
                  <a:srgbClr val="5C5B5A"/>
                </a:solidFill>
                <a:effectLst/>
                <a:uLnTx/>
                <a:uFillTx/>
                <a:latin typeface="Arial"/>
                <a:ea typeface="+mn-ea"/>
                <a:cs typeface="+mn-cs"/>
              </a:rPr>
              <a:t>difficult</a:t>
            </a:r>
            <a:r>
              <a:rPr kumimoji="0" lang="en-GB" sz="1400" i="0" u="none" strike="noStrike" kern="1200" cap="none" spc="0" normalizeH="0" baseline="0" noProof="0">
                <a:ln>
                  <a:noFill/>
                </a:ln>
                <a:solidFill>
                  <a:srgbClr val="5C5B5A"/>
                </a:solidFill>
                <a:effectLst/>
                <a:uLnTx/>
                <a:uFillTx/>
                <a:latin typeface="Arial"/>
                <a:ea typeface="+mn-ea"/>
                <a:cs typeface="+mn-cs"/>
              </a:rPr>
              <a:t> to afford their rent </a:t>
            </a:r>
          </a:p>
        </p:txBody>
      </p:sp>
      <p:graphicFrame>
        <p:nvGraphicFramePr>
          <p:cNvPr id="7" name="Chart 6" descr="Stacked bar chart showing proportion of respondents who say it is difficult to afford their rent or mortgage payments. 34% of Greater Manchester residents say they find it difficult to afford their mortgage payments, compared to 24% of the GB average. 47% of Greater Manchester residents say they find it difficult to afford their rent, compared to 43% of the GB average.">
            <a:extLst>
              <a:ext uri="{FF2B5EF4-FFF2-40B4-BE49-F238E27FC236}">
                <a16:creationId xmlns:a16="http://schemas.microsoft.com/office/drawing/2014/main" id="{26F489A4-8B55-B9D9-270D-714F9BEB97CA}"/>
              </a:ext>
            </a:extLst>
          </p:cNvPr>
          <p:cNvGraphicFramePr/>
          <p:nvPr>
            <p:extLst>
              <p:ext uri="{D42A27DB-BD31-4B8C-83A1-F6EECF244321}">
                <p14:modId xmlns:p14="http://schemas.microsoft.com/office/powerpoint/2010/main" val="2513296113"/>
              </p:ext>
            </p:extLst>
          </p:nvPr>
        </p:nvGraphicFramePr>
        <p:xfrm>
          <a:off x="5919616" y="1634064"/>
          <a:ext cx="6066720"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data is from Survey 4 only. ONS data was published on 23</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October 2022.	       	*GM Residents’ Tracker question wording has slightly changed between S3 and S4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1,636 (All respondents); 485 (</a:t>
            </a:r>
            <a:r>
              <a:rPr lang="en-GB" sz="1000" dirty="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who pay mortgage); 493 (Renters)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8" name="TextBox 37">
            <a:extLst>
              <a:ext uri="{FF2B5EF4-FFF2-40B4-BE49-F238E27FC236}">
                <a16:creationId xmlns:a16="http://schemas.microsoft.com/office/drawing/2014/main" id="{DB4991D2-7387-3891-63D5-6C2F3DD56E8B}"/>
              </a:ext>
              <a:ext uri="{C183D7F6-B498-43B3-948B-1728B52AA6E4}">
                <adec:decorative xmlns:adec="http://schemas.microsoft.com/office/drawing/2017/decorative" val="1"/>
              </a:ext>
            </a:extLst>
          </p:cNvPr>
          <p:cNvSpPr txBox="1"/>
          <p:nvPr/>
        </p:nvSpPr>
        <p:spPr>
          <a:xfrm>
            <a:off x="2782807" y="368734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54%</a:t>
            </a:r>
          </a:p>
        </p:txBody>
      </p:sp>
      <p:sp>
        <p:nvSpPr>
          <p:cNvPr id="39" name="Right Brace 38">
            <a:extLst>
              <a:ext uri="{FF2B5EF4-FFF2-40B4-BE49-F238E27FC236}">
                <a16:creationId xmlns:a16="http://schemas.microsoft.com/office/drawing/2014/main" id="{38883717-9E81-D249-D83A-CB9F6F0952FA}"/>
              </a:ext>
              <a:ext uri="{C183D7F6-B498-43B3-948B-1728B52AA6E4}">
                <adec:decorative xmlns:adec="http://schemas.microsoft.com/office/drawing/2017/decorative" val="1"/>
              </a:ext>
            </a:extLst>
          </p:cNvPr>
          <p:cNvSpPr/>
          <p:nvPr/>
        </p:nvSpPr>
        <p:spPr>
          <a:xfrm>
            <a:off x="2613689" y="2833461"/>
            <a:ext cx="168294" cy="197333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0" name="TextBox 39">
            <a:extLst>
              <a:ext uri="{FF2B5EF4-FFF2-40B4-BE49-F238E27FC236}">
                <a16:creationId xmlns:a16="http://schemas.microsoft.com/office/drawing/2014/main" id="{1126D96D-9B70-4DCD-37D1-FDE52974AE21}"/>
              </a:ext>
              <a:ext uri="{C183D7F6-B498-43B3-948B-1728B52AA6E4}">
                <adec:decorative xmlns:adec="http://schemas.microsoft.com/office/drawing/2017/decorative" val="1"/>
              </a:ext>
            </a:extLst>
          </p:cNvPr>
          <p:cNvSpPr txBox="1"/>
          <p:nvPr/>
        </p:nvSpPr>
        <p:spPr>
          <a:xfrm>
            <a:off x="2037257" y="151422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1" name="TextBox 40">
            <a:extLst>
              <a:ext uri="{FF2B5EF4-FFF2-40B4-BE49-F238E27FC236}">
                <a16:creationId xmlns:a16="http://schemas.microsoft.com/office/drawing/2014/main" id="{B1010D6E-86C0-7221-DC56-37F036658D01}"/>
              </a:ext>
              <a:ext uri="{C183D7F6-B498-43B3-948B-1728B52AA6E4}">
                <adec:decorative xmlns:adec="http://schemas.microsoft.com/office/drawing/2017/decorative" val="1"/>
              </a:ext>
            </a:extLst>
          </p:cNvPr>
          <p:cNvSpPr txBox="1"/>
          <p:nvPr/>
        </p:nvSpPr>
        <p:spPr>
          <a:xfrm>
            <a:off x="1700592" y="24520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(+7pp)</a:t>
            </a:r>
          </a:p>
        </p:txBody>
      </p:sp>
      <p:sp>
        <p:nvSpPr>
          <p:cNvPr id="42" name="TextBox 41">
            <a:extLst>
              <a:ext uri="{FF2B5EF4-FFF2-40B4-BE49-F238E27FC236}">
                <a16:creationId xmlns:a16="http://schemas.microsoft.com/office/drawing/2014/main" id="{F8D4CB73-7E8F-06DD-1C16-71454C7141F3}"/>
              </a:ext>
              <a:ext uri="{C183D7F6-B498-43B3-948B-1728B52AA6E4}">
                <adec:decorative xmlns:adec="http://schemas.microsoft.com/office/drawing/2017/decorative" val="1"/>
              </a:ext>
            </a:extLst>
          </p:cNvPr>
          <p:cNvSpPr txBox="1"/>
          <p:nvPr/>
        </p:nvSpPr>
        <p:spPr>
          <a:xfrm>
            <a:off x="1718224" y="369773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3" name="TextBox 42">
            <a:extLst>
              <a:ext uri="{FF2B5EF4-FFF2-40B4-BE49-F238E27FC236}">
                <a16:creationId xmlns:a16="http://schemas.microsoft.com/office/drawing/2014/main" id="{652BC732-DD78-F22A-38C9-69FCB799CE82}"/>
              </a:ext>
              <a:ext uri="{C183D7F6-B498-43B3-948B-1728B52AA6E4}">
                <adec:decorative xmlns:adec="http://schemas.microsoft.com/office/drawing/2017/decorative" val="1"/>
              </a:ext>
            </a:extLst>
          </p:cNvPr>
          <p:cNvSpPr txBox="1"/>
          <p:nvPr/>
        </p:nvSpPr>
        <p:spPr>
          <a:xfrm>
            <a:off x="2128768" y="43264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44" name="TextBox 43">
            <a:extLst>
              <a:ext uri="{FF2B5EF4-FFF2-40B4-BE49-F238E27FC236}">
                <a16:creationId xmlns:a16="http://schemas.microsoft.com/office/drawing/2014/main" id="{7AAEC6D8-1888-2043-7AA1-6236C5315EDC}"/>
              </a:ext>
              <a:ext uri="{C183D7F6-B498-43B3-948B-1728B52AA6E4}">
                <adec:decorative xmlns:adec="http://schemas.microsoft.com/office/drawing/2017/decorative" val="1"/>
              </a:ext>
            </a:extLst>
          </p:cNvPr>
          <p:cNvSpPr txBox="1"/>
          <p:nvPr/>
        </p:nvSpPr>
        <p:spPr>
          <a:xfrm>
            <a:off x="2095016" y="480649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45" name="TextBox 44">
            <a:extLst>
              <a:ext uri="{FF2B5EF4-FFF2-40B4-BE49-F238E27FC236}">
                <a16:creationId xmlns:a16="http://schemas.microsoft.com/office/drawing/2014/main" id="{2A60AB09-958A-8FD8-D3BD-439D795F68F9}"/>
              </a:ext>
              <a:ext uri="{C183D7F6-B498-43B3-948B-1728B52AA6E4}">
                <adec:decorative xmlns:adec="http://schemas.microsoft.com/office/drawing/2017/decorative" val="1"/>
              </a:ext>
            </a:extLst>
          </p:cNvPr>
          <p:cNvSpPr txBox="1"/>
          <p:nvPr/>
        </p:nvSpPr>
        <p:spPr>
          <a:xfrm>
            <a:off x="4184040" y="153388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6" name="TextBox 45">
            <a:extLst>
              <a:ext uri="{FF2B5EF4-FFF2-40B4-BE49-F238E27FC236}">
                <a16:creationId xmlns:a16="http://schemas.microsoft.com/office/drawing/2014/main" id="{58280CF9-12DF-30EC-1759-4F98DB5BB36E}"/>
              </a:ext>
              <a:ext uri="{C183D7F6-B498-43B3-948B-1728B52AA6E4}">
                <adec:decorative xmlns:adec="http://schemas.microsoft.com/office/drawing/2017/decorative" val="1"/>
              </a:ext>
            </a:extLst>
          </p:cNvPr>
          <p:cNvSpPr txBox="1"/>
          <p:nvPr/>
        </p:nvSpPr>
        <p:spPr>
          <a:xfrm>
            <a:off x="3778856" y="26930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47" name="TextBox 46">
            <a:extLst>
              <a:ext uri="{FF2B5EF4-FFF2-40B4-BE49-F238E27FC236}">
                <a16:creationId xmlns:a16="http://schemas.microsoft.com/office/drawing/2014/main" id="{D502BB16-43FC-4FAB-C779-4A681C1ADDA4}"/>
              </a:ext>
              <a:ext uri="{C183D7F6-B498-43B3-948B-1728B52AA6E4}">
                <adec:decorative xmlns:adec="http://schemas.microsoft.com/office/drawing/2017/decorative" val="1"/>
              </a:ext>
            </a:extLst>
          </p:cNvPr>
          <p:cNvSpPr txBox="1"/>
          <p:nvPr/>
        </p:nvSpPr>
        <p:spPr>
          <a:xfrm>
            <a:off x="3839201" y="39829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8" name="TextBox 47">
            <a:extLst>
              <a:ext uri="{FF2B5EF4-FFF2-40B4-BE49-F238E27FC236}">
                <a16:creationId xmlns:a16="http://schemas.microsoft.com/office/drawing/2014/main" id="{0C4DFCD1-B1BA-E35E-0A27-05721EBD17CB}"/>
              </a:ext>
              <a:ext uri="{C183D7F6-B498-43B3-948B-1728B52AA6E4}">
                <adec:decorative xmlns:adec="http://schemas.microsoft.com/office/drawing/2017/decorative" val="1"/>
              </a:ext>
            </a:extLst>
          </p:cNvPr>
          <p:cNvSpPr txBox="1"/>
          <p:nvPr/>
        </p:nvSpPr>
        <p:spPr>
          <a:xfrm>
            <a:off x="4193871" y="44279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9" name="TextBox 48">
            <a:extLst>
              <a:ext uri="{FF2B5EF4-FFF2-40B4-BE49-F238E27FC236}">
                <a16:creationId xmlns:a16="http://schemas.microsoft.com/office/drawing/2014/main" id="{45D1594D-1B9A-D677-9EC1-E247070E1506}"/>
              </a:ext>
              <a:ext uri="{C183D7F6-B498-43B3-948B-1728B52AA6E4}">
                <adec:decorative xmlns:adec="http://schemas.microsoft.com/office/drawing/2017/decorative" val="1"/>
              </a:ext>
            </a:extLst>
          </p:cNvPr>
          <p:cNvSpPr txBox="1"/>
          <p:nvPr/>
        </p:nvSpPr>
        <p:spPr>
          <a:xfrm>
            <a:off x="4290893" y="47766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52" name="TextBox 51">
            <a:extLst>
              <a:ext uri="{FF2B5EF4-FFF2-40B4-BE49-F238E27FC236}">
                <a16:creationId xmlns:a16="http://schemas.microsoft.com/office/drawing/2014/main" id="{0B53126E-1D32-70E6-8496-A2F2D3A6A520}"/>
              </a:ext>
              <a:ext uri="{C183D7F6-B498-43B3-948B-1728B52AA6E4}">
                <adec:decorative xmlns:adec="http://schemas.microsoft.com/office/drawing/2017/decorative" val="1"/>
              </a:ext>
            </a:extLst>
          </p:cNvPr>
          <p:cNvSpPr txBox="1"/>
          <p:nvPr/>
        </p:nvSpPr>
        <p:spPr>
          <a:xfrm>
            <a:off x="4833258" y="3989907"/>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3" name="Right Brace 52">
            <a:extLst>
              <a:ext uri="{FF2B5EF4-FFF2-40B4-BE49-F238E27FC236}">
                <a16:creationId xmlns:a16="http://schemas.microsoft.com/office/drawing/2014/main" id="{6D4FD416-4CF2-9188-BE50-1B86BB1A868F}"/>
              </a:ext>
              <a:ext uri="{C183D7F6-B498-43B3-948B-1728B52AA6E4}">
                <adec:decorative xmlns:adec="http://schemas.microsoft.com/office/drawing/2017/decorative" val="1"/>
              </a:ext>
            </a:extLst>
          </p:cNvPr>
          <p:cNvSpPr/>
          <p:nvPr/>
        </p:nvSpPr>
        <p:spPr>
          <a:xfrm>
            <a:off x="4758410" y="3365106"/>
            <a:ext cx="168294" cy="151224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3" name="TextBox 32">
            <a:extLst>
              <a:ext uri="{FF2B5EF4-FFF2-40B4-BE49-F238E27FC236}">
                <a16:creationId xmlns:a16="http://schemas.microsoft.com/office/drawing/2014/main" id="{E89AAF21-24A1-4E22-AC65-2437A02E1118}"/>
              </a:ext>
              <a:ext uri="{C183D7F6-B498-43B3-948B-1728B52AA6E4}">
                <adec:decorative xmlns:adec="http://schemas.microsoft.com/office/drawing/2017/decorative" val="1"/>
              </a:ext>
            </a:extLst>
          </p:cNvPr>
          <p:cNvSpPr txBox="1"/>
          <p:nvPr/>
        </p:nvSpPr>
        <p:spPr>
          <a:xfrm>
            <a:off x="1546998" y="541300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Sept (S3)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8" name="Right Brace 7">
            <a:extLst>
              <a:ext uri="{FF2B5EF4-FFF2-40B4-BE49-F238E27FC236}">
                <a16:creationId xmlns:a16="http://schemas.microsoft.com/office/drawing/2014/main" id="{80909631-3992-A44A-C20A-C1A9165A747C}"/>
              </a:ext>
              <a:ext uri="{C183D7F6-B498-43B3-948B-1728B52AA6E4}">
                <adec:decorative xmlns:adec="http://schemas.microsoft.com/office/drawing/2017/decorative" val="1"/>
              </a:ext>
            </a:extLst>
          </p:cNvPr>
          <p:cNvSpPr/>
          <p:nvPr/>
        </p:nvSpPr>
        <p:spPr>
          <a:xfrm>
            <a:off x="11644106" y="2994738"/>
            <a:ext cx="141177" cy="155657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7CFDB763-6D09-DE40-9F02-821AF0C49008}"/>
              </a:ext>
              <a:ext uri="{C183D7F6-B498-43B3-948B-1728B52AA6E4}">
                <adec:decorative xmlns:adec="http://schemas.microsoft.com/office/drawing/2017/decorative" val="1"/>
              </a:ext>
            </a:extLst>
          </p:cNvPr>
          <p:cNvSpPr txBox="1"/>
          <p:nvPr/>
        </p:nvSpPr>
        <p:spPr>
          <a:xfrm>
            <a:off x="7148788" y="417231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34</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11" name="Right Brace 10">
            <a:extLst>
              <a:ext uri="{FF2B5EF4-FFF2-40B4-BE49-F238E27FC236}">
                <a16:creationId xmlns:a16="http://schemas.microsoft.com/office/drawing/2014/main" id="{143B8706-9EDF-397A-F9AB-0CA70A32DE4A}"/>
              </a:ext>
              <a:ext uri="{C183D7F6-B498-43B3-948B-1728B52AA6E4}">
                <adec:decorative xmlns:adec="http://schemas.microsoft.com/office/drawing/2017/decorative" val="1"/>
              </a:ext>
            </a:extLst>
          </p:cNvPr>
          <p:cNvSpPr/>
          <p:nvPr/>
        </p:nvSpPr>
        <p:spPr>
          <a:xfrm>
            <a:off x="7209231" y="3709222"/>
            <a:ext cx="132789" cy="118283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a:extLst>
              <a:ext uri="{FF2B5EF4-FFF2-40B4-BE49-F238E27FC236}">
                <a16:creationId xmlns:a16="http://schemas.microsoft.com/office/drawing/2014/main" id="{31694CFD-C5D2-7D59-3CAB-183E390802B7}"/>
              </a:ext>
              <a:ext uri="{C183D7F6-B498-43B3-948B-1728B52AA6E4}">
                <adec:decorative xmlns:adec="http://schemas.microsoft.com/office/drawing/2017/decorative" val="1"/>
              </a:ext>
            </a:extLst>
          </p:cNvPr>
          <p:cNvSpPr txBox="1"/>
          <p:nvPr/>
        </p:nvSpPr>
        <p:spPr>
          <a:xfrm>
            <a:off x="10230591" y="377720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47</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13" name="Right Brace 12">
            <a:extLst>
              <a:ext uri="{FF2B5EF4-FFF2-40B4-BE49-F238E27FC236}">
                <a16:creationId xmlns:a16="http://schemas.microsoft.com/office/drawing/2014/main" id="{01DD7C9E-9243-25CC-1142-30D22F99BA2A}"/>
              </a:ext>
              <a:ext uri="{C183D7F6-B498-43B3-948B-1728B52AA6E4}">
                <adec:decorative xmlns:adec="http://schemas.microsoft.com/office/drawing/2017/decorative" val="1"/>
              </a:ext>
            </a:extLst>
          </p:cNvPr>
          <p:cNvSpPr/>
          <p:nvPr/>
        </p:nvSpPr>
        <p:spPr>
          <a:xfrm>
            <a:off x="10189366" y="3040851"/>
            <a:ext cx="141176" cy="169573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4" name="Right Brace 13">
            <a:extLst>
              <a:ext uri="{FF2B5EF4-FFF2-40B4-BE49-F238E27FC236}">
                <a16:creationId xmlns:a16="http://schemas.microsoft.com/office/drawing/2014/main" id="{8F2E4684-ADA8-514D-0E35-9257B6090FAC}"/>
              </a:ext>
              <a:ext uri="{C183D7F6-B498-43B3-948B-1728B52AA6E4}">
                <adec:decorative xmlns:adec="http://schemas.microsoft.com/office/drawing/2017/decorative" val="1"/>
              </a:ext>
            </a:extLst>
          </p:cNvPr>
          <p:cNvSpPr/>
          <p:nvPr/>
        </p:nvSpPr>
        <p:spPr>
          <a:xfrm>
            <a:off x="8698657" y="3747860"/>
            <a:ext cx="142221" cy="89925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A443853D-01F9-D120-144F-A51EC23E21E4}"/>
              </a:ext>
              <a:ext uri="{C183D7F6-B498-43B3-948B-1728B52AA6E4}">
                <adec:decorative xmlns:adec="http://schemas.microsoft.com/office/drawing/2017/decorative" val="1"/>
              </a:ext>
            </a:extLst>
          </p:cNvPr>
          <p:cNvSpPr txBox="1"/>
          <p:nvPr/>
        </p:nvSpPr>
        <p:spPr>
          <a:xfrm>
            <a:off x="8706408" y="4073250"/>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24%</a:t>
            </a:r>
          </a:p>
        </p:txBody>
      </p:sp>
      <p:sp>
        <p:nvSpPr>
          <p:cNvPr id="17" name="TextBox 16">
            <a:extLst>
              <a:ext uri="{FF2B5EF4-FFF2-40B4-BE49-F238E27FC236}">
                <a16:creationId xmlns:a16="http://schemas.microsoft.com/office/drawing/2014/main" id="{46D579E6-F395-CCCD-131F-ADD42A715001}"/>
              </a:ext>
              <a:ext uri="{C183D7F6-B498-43B3-948B-1728B52AA6E4}">
                <adec:decorative xmlns:adec="http://schemas.microsoft.com/office/drawing/2017/decorative" val="1"/>
              </a:ext>
            </a:extLst>
          </p:cNvPr>
          <p:cNvSpPr txBox="1"/>
          <p:nvPr/>
        </p:nvSpPr>
        <p:spPr>
          <a:xfrm>
            <a:off x="11677446" y="3634460"/>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43</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Tree>
    <p:extLst>
      <p:ext uri="{BB962C8B-B14F-4D97-AF65-F5344CB8AC3E}">
        <p14:creationId xmlns:p14="http://schemas.microsoft.com/office/powerpoint/2010/main" val="53061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F334A4-3185-85B8-7398-8ADB0297F9D6}"/>
              </a:ext>
            </a:extLst>
          </p:cNvPr>
          <p:cNvSpPr>
            <a:spLocks noGrp="1"/>
          </p:cNvSpPr>
          <p:nvPr>
            <p:ph type="title"/>
          </p:nvPr>
        </p:nvSpPr>
        <p:spPr>
          <a:xfrm>
            <a:off x="315951" y="207771"/>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Financial security – borrowing money and credit</a:t>
            </a:r>
            <a:endParaRPr lang="en-GB" dirty="0">
              <a:effectLst/>
            </a:endParaRPr>
          </a:p>
        </p:txBody>
      </p:sp>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5877886"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0"/>
              </a:ext>
            </a:extLst>
          </p:cNvPr>
          <p:cNvSpPr txBox="1"/>
          <p:nvPr/>
        </p:nvSpPr>
        <p:spPr>
          <a:xfrm>
            <a:off x="1339124" y="805481"/>
            <a:ext cx="4032971"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A third of Greater Manchester respondents have had to </a:t>
            </a:r>
            <a:r>
              <a:rPr kumimoji="0" lang="en-GB" sz="1400" b="1" i="0" u="none" strike="noStrike" kern="1200" cap="none" spc="0" normalizeH="0" baseline="0" noProof="0" dirty="0">
                <a:ln>
                  <a:noFill/>
                </a:ln>
                <a:solidFill>
                  <a:srgbClr val="5C5B5A"/>
                </a:solidFill>
                <a:effectLst/>
                <a:uLnTx/>
                <a:uFillTx/>
                <a:latin typeface="Arial"/>
                <a:ea typeface="+mn-ea"/>
                <a:cs typeface="+mn-cs"/>
              </a:rPr>
              <a:t>borrow more money </a:t>
            </a:r>
            <a:r>
              <a:rPr kumimoji="0" lang="en-GB" sz="1400" i="0" u="none" strike="noStrike" kern="1200" cap="none" spc="0" normalizeH="0" baseline="0" noProof="0" dirty="0">
                <a:ln>
                  <a:noFill/>
                </a:ln>
                <a:solidFill>
                  <a:srgbClr val="5C5B5A"/>
                </a:solidFill>
                <a:effectLst/>
                <a:uLnTx/>
                <a:uFillTx/>
                <a:latin typeface="Arial"/>
                <a:ea typeface="+mn-ea"/>
                <a:cs typeface="+mn-cs"/>
              </a:rPr>
              <a:t>in the past month than they did at the same time last year</a:t>
            </a:r>
          </a:p>
        </p:txBody>
      </p:sp>
      <p:graphicFrame>
        <p:nvGraphicFramePr>
          <p:cNvPr id="33" name="Chart 32" descr="Stacked bar chart showing proportion of respondents have borrowed more or used more credit in the last month. 33% of Greater Manchester residents say they have, compared to 20% of the GB average.">
            <a:extLst>
              <a:ext uri="{FF2B5EF4-FFF2-40B4-BE49-F238E27FC236}">
                <a16:creationId xmlns:a16="http://schemas.microsoft.com/office/drawing/2014/main" id="{F0EB3384-8A83-44CD-A0B7-C4DD2CD84BC6}"/>
              </a:ext>
            </a:extLst>
          </p:cNvPr>
          <p:cNvGraphicFramePr/>
          <p:nvPr>
            <p:extLst>
              <p:ext uri="{D42A27DB-BD31-4B8C-83A1-F6EECF244321}">
                <p14:modId xmlns:p14="http://schemas.microsoft.com/office/powerpoint/2010/main" val="1728299907"/>
              </p:ext>
            </p:extLst>
          </p:nvPr>
        </p:nvGraphicFramePr>
        <p:xfrm>
          <a:off x="609602" y="1767685"/>
          <a:ext cx="5059698"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D932180-5F0F-463A-B8E3-4FD21BDE3CBB}"/>
              </a:ext>
            </a:extLst>
          </p:cNvPr>
          <p:cNvSpPr txBox="1"/>
          <p:nvPr/>
        </p:nvSpPr>
        <p:spPr>
          <a:xfrm>
            <a:off x="766760" y="5594546"/>
            <a:ext cx="4902540" cy="461665"/>
          </a:xfrm>
          <a:prstGeom prst="rect">
            <a:avLst/>
          </a:prstGeom>
          <a:noFill/>
        </p:spPr>
        <p:txBody>
          <a:bodyPr wrap="square">
            <a:spAutoFit/>
          </a:bodyPr>
          <a:lstStyle/>
          <a:p>
            <a:pPr algn="ctr"/>
            <a:r>
              <a:rPr lang="en-GB" sz="1200" dirty="0">
                <a:solidFill>
                  <a:srgbClr val="515151"/>
                </a:solidFill>
                <a:effectLst/>
                <a:latin typeface="+mj-lt"/>
                <a:ea typeface="Calibri" panose="020F0502020204030204" pitchFamily="34" charset="0"/>
                <a:cs typeface="Times New Roman" panose="02020603050405020304" pitchFamily="18" charset="0"/>
              </a:rPr>
              <a:t>Have you had to borrow more money or use more credit than usual in the last month, compared to a year ago? </a:t>
            </a:r>
            <a:endParaRPr lang="en-GB" sz="1200" dirty="0">
              <a:latin typeface="+mj-lt"/>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509D49D3-CBFC-6480-A8E1-CFF43789EEF4}"/>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0E3A74F0-5CAB-FF1F-215B-731AC14C3731}"/>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33F10-61F5-4249-6FC0-416D4CA047FB}"/>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610E3570-1887-E07D-0EB8-3341E363E474}"/>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1106845-D794-86A0-FAEB-F428F5E7DE7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0"/>
              </a:ext>
            </a:extLst>
          </p:cNvPr>
          <p:cNvSpPr txBox="1"/>
          <p:nvPr/>
        </p:nvSpPr>
        <p:spPr>
          <a:xfrm>
            <a:off x="6010278" y="548306"/>
            <a:ext cx="6095994" cy="1077218"/>
          </a:xfrm>
          <a:prstGeom prst="rect">
            <a:avLst/>
          </a:prstGeom>
          <a:noFill/>
        </p:spPr>
        <p:txBody>
          <a:bodyPr wrap="square" lIns="0" tIns="0" rIns="0" bIns="0" rtlCol="0" anchor="t">
            <a:spAutoFit/>
          </a:bodyPr>
          <a:lstStyle/>
          <a:p>
            <a:pPr algn="ctr">
              <a:defRPr/>
            </a:pPr>
            <a:r>
              <a:rPr lang="en-GB" sz="1400" dirty="0">
                <a:solidFill>
                  <a:srgbClr val="5C5B5A"/>
                </a:solidFill>
                <a:latin typeface="Arial"/>
                <a:cs typeface="Arial"/>
              </a:rPr>
              <a:t>We asked respondents to indicate which of the following places they have borrowed money or used credit from. Respondents could tick all options that applied to them. Of those who have borrowed money or used credit, half have </a:t>
            </a:r>
            <a:r>
              <a:rPr lang="en-GB" sz="1400" b="1" dirty="0">
                <a:solidFill>
                  <a:srgbClr val="5C5B5A"/>
                </a:solidFill>
                <a:latin typeface="Arial"/>
                <a:cs typeface="Arial"/>
              </a:rPr>
              <a:t>used credit cards </a:t>
            </a:r>
            <a:r>
              <a:rPr lang="en-GB" sz="1400" dirty="0">
                <a:solidFill>
                  <a:srgbClr val="5C5B5A"/>
                </a:solidFill>
                <a:latin typeface="Arial"/>
                <a:cs typeface="Arial"/>
              </a:rPr>
              <a:t>(51%), over two fifths have </a:t>
            </a:r>
            <a:r>
              <a:rPr lang="en-GB" sz="1400" b="1" dirty="0">
                <a:solidFill>
                  <a:srgbClr val="5C5B5A"/>
                </a:solidFill>
                <a:latin typeface="Arial"/>
                <a:cs typeface="Arial"/>
              </a:rPr>
              <a:t>loaned from friends and family</a:t>
            </a:r>
            <a:r>
              <a:rPr lang="en-GB" sz="1400" dirty="0">
                <a:solidFill>
                  <a:srgbClr val="5C5B5A"/>
                </a:solidFill>
                <a:latin typeface="Arial"/>
                <a:cs typeface="Arial"/>
              </a:rPr>
              <a:t> (44%), and a third have utilised their </a:t>
            </a:r>
            <a:r>
              <a:rPr lang="en-GB" sz="1400" b="1" dirty="0">
                <a:solidFill>
                  <a:srgbClr val="5C5B5A"/>
                </a:solidFill>
                <a:latin typeface="Arial"/>
                <a:cs typeface="Arial"/>
              </a:rPr>
              <a:t>bank overdraft</a:t>
            </a:r>
            <a:r>
              <a:rPr lang="en-GB" sz="1400" dirty="0">
                <a:solidFill>
                  <a:srgbClr val="5C5B5A"/>
                </a:solidFill>
                <a:latin typeface="Arial"/>
                <a:cs typeface="Arial"/>
              </a:rPr>
              <a:t> (33%)</a:t>
            </a:r>
            <a:endParaRPr lang="en-US" dirty="0"/>
          </a:p>
        </p:txBody>
      </p:sp>
      <p:graphicFrame>
        <p:nvGraphicFramePr>
          <p:cNvPr id="34" name="Chart Placeholder 9" descr="Bar charts showing where residents are borrowed money or used credit from. 51% of GM residents have used credit cards, 44% a loan from a friend or family member, 33% a bank overdraft.">
            <a:extLst>
              <a:ext uri="{FF2B5EF4-FFF2-40B4-BE49-F238E27FC236}">
                <a16:creationId xmlns:a16="http://schemas.microsoft.com/office/drawing/2014/main" id="{E2800CBD-46E0-421B-9B7E-89E3D101B06E}"/>
              </a:ext>
            </a:extLst>
          </p:cNvPr>
          <p:cNvGraphicFramePr>
            <a:graphicFrameLocks/>
          </p:cNvGraphicFramePr>
          <p:nvPr>
            <p:extLst>
              <p:ext uri="{D42A27DB-BD31-4B8C-83A1-F6EECF244321}">
                <p14:modId xmlns:p14="http://schemas.microsoft.com/office/powerpoint/2010/main" val="3416436196"/>
              </p:ext>
            </p:extLst>
          </p:nvPr>
        </p:nvGraphicFramePr>
        <p:xfrm>
          <a:off x="6654479" y="1767685"/>
          <a:ext cx="5023646" cy="4322911"/>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4 only. ONS data was published on 23</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rd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October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1,636 (All respondents)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BC95AE60-60D5-4A57-955B-06A5E1224894}"/>
              </a:ext>
              <a:ext uri="{C183D7F6-B498-43B3-948B-1728B52AA6E4}">
                <adec:decorative xmlns:adec="http://schemas.microsoft.com/office/drawing/2017/decorative" val="1"/>
              </a:ext>
            </a:extLst>
          </p:cNvPr>
          <p:cNvSpPr/>
          <p:nvPr/>
        </p:nvSpPr>
        <p:spPr>
          <a:xfrm rot="10800000">
            <a:off x="2634012" y="235514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E3B33BDF-5F21-CEF2-F4B8-F6EE9973FCCC}"/>
              </a:ext>
              <a:ext uri="{C183D7F6-B498-43B3-948B-1728B52AA6E4}">
                <adec:decorative xmlns:adec="http://schemas.microsoft.com/office/drawing/2017/decorative" val="1"/>
              </a:ext>
            </a:extLst>
          </p:cNvPr>
          <p:cNvSpPr/>
          <p:nvPr/>
        </p:nvSpPr>
        <p:spPr>
          <a:xfrm>
            <a:off x="2634012" y="4043865"/>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35EA5DE8-0F51-4E07-5BD6-D62233E656A3}"/>
              </a:ext>
              <a:ext uri="{C183D7F6-B498-43B3-948B-1728B52AA6E4}">
                <adec:decorative xmlns:adec="http://schemas.microsoft.com/office/drawing/2017/decorative" val="1"/>
              </a:ext>
            </a:extLst>
          </p:cNvPr>
          <p:cNvSpPr/>
          <p:nvPr/>
        </p:nvSpPr>
        <p:spPr>
          <a:xfrm>
            <a:off x="2634012" y="519346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350998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The proportion of respondents who say they have very high </a:t>
            </a:r>
            <a:r>
              <a:rPr lang="en-GB" sz="1800" b="1" dirty="0">
                <a:solidFill>
                  <a:srgbClr val="009690"/>
                </a:solidFill>
                <a:cs typeface="Calibri" panose="020F0502020204030204" pitchFamily="34" charset="0"/>
              </a:rPr>
              <a:t>life satisfaction </a:t>
            </a:r>
            <a:r>
              <a:rPr lang="en-GB" sz="1800" b="1" dirty="0">
                <a:cs typeface="Calibri" panose="020F0502020204030204" pitchFamily="34" charset="0"/>
              </a:rPr>
              <a:t>has remained stable since September (16% vs. 17%). Those with lower life satisfaction continue to include disabled respondents and those in financially precarious situations</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375985"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aphicFrame>
        <p:nvGraphicFramePr>
          <p:cNvPr id="25" name="Chart Placeholder 20" descr="Bar chart showing people's feelings of satisfaction. 22% reported very high levels of satisfaction in February. 19% report very high levels of satisfaction in April. 17% report very high levels of satisfaction in September and 16% in October.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056895133"/>
              </p:ext>
            </p:extLst>
          </p:nvPr>
        </p:nvGraphicFramePr>
        <p:xfrm>
          <a:off x="1029366" y="1441991"/>
          <a:ext cx="6979766"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347913"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347913"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347913"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347913"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7225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00779" y="1441992"/>
            <a:ext cx="4520645" cy="4557746"/>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life satisfaction higher compared to GM average (15%) among (survey 4)*:</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a:t>
            </a:r>
            <a:r>
              <a:rPr lang="en-GB" sz="1200" dirty="0">
                <a:solidFill>
                  <a:srgbClr val="5C5B5A"/>
                </a:solidFill>
                <a:latin typeface="Arial" panose="020B0604020202020204" pitchFamily="34" charset="0"/>
                <a:cs typeface="Arial" panose="020B0604020202020204" pitchFamily="34" charset="0"/>
              </a:rPr>
              <a:t>29</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including those who have mental ill health (</a:t>
            </a:r>
            <a:r>
              <a:rPr lang="en-GB" sz="1200" dirty="0">
                <a:solidFill>
                  <a:srgbClr val="5C5B5A"/>
                </a:solidFill>
                <a:latin typeface="Arial" panose="020B0604020202020204" pitchFamily="34" charset="0"/>
                <a:cs typeface="Arial" panose="020B0604020202020204" pitchFamily="34" charset="0"/>
              </a:rPr>
              <a:t>41</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or a mobility disability (</a:t>
            </a:r>
            <a:r>
              <a:rPr lang="en-GB" sz="1200" dirty="0">
                <a:solidFill>
                  <a:srgbClr val="5C5B5A"/>
                </a:solidFill>
                <a:latin typeface="Arial" panose="020B0604020202020204" pitchFamily="34" charset="0"/>
                <a:cs typeface="Arial" panose="020B0604020202020204" pitchFamily="34" charset="0"/>
              </a:rPr>
              <a:t>29</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or other disability (</a:t>
            </a:r>
            <a:r>
              <a:rPr lang="en-GB" sz="1200" dirty="0">
                <a:solidFill>
                  <a:srgbClr val="5C5B5A"/>
                </a:solidFill>
                <a:latin typeface="Arial" panose="020B0604020202020204" pitchFamily="34" charset="0"/>
                <a:cs typeface="Arial" panose="020B0604020202020204" pitchFamily="34" charset="0"/>
              </a:rPr>
              <a:t>35</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45-54-year-olds (25%)</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have not eaten the whole day for lack of money (35%)</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not cut the size or skipped a meal (31%) or have had someone else in their household do so (28%)</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up to £15,599 (27%)</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find it difficult to afford rent or mortgage (27%)</a:t>
            </a:r>
          </a:p>
          <a:p>
            <a:pPr marL="171450" indent="-171450">
              <a:spcAft>
                <a:spcPts val="400"/>
              </a:spcAft>
              <a:buFont typeface="Arial" panose="020B0604020202020204" pitchFamily="34" charset="0"/>
              <a:buChar char="•"/>
              <a:defRPr/>
            </a:pPr>
            <a:r>
              <a:rPr lang="en-GB" sz="1200" dirty="0">
                <a:solidFill>
                  <a:srgbClr val="5C5B5A"/>
                </a:solidFill>
                <a:latin typeface="Arial" panose="020B0604020202020204" pitchFamily="34" charset="0"/>
                <a:cs typeface="Arial" panose="020B0604020202020204" pitchFamily="34" charset="0"/>
              </a:rPr>
              <a:t>Those who have had a pre-payment meter for more than a year (26%)</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Self-employed people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renting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had to borrow money or use more credit in the last month (25%)</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1F27670B-F2A8-478D-AE70-BB5DB634AE4D}"/>
              </a:ext>
            </a:extLst>
          </p:cNvPr>
          <p:cNvSpPr txBox="1"/>
          <p:nvPr/>
        </p:nvSpPr>
        <p:spPr>
          <a:xfrm>
            <a:off x="7422763" y="5992453"/>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 Survey 4, 1636</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708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Over two fifths (43%) of respondents say they </a:t>
            </a:r>
            <a:r>
              <a:rPr lang="en-GB" sz="1800" b="1" dirty="0">
                <a:solidFill>
                  <a:srgbClr val="009690"/>
                </a:solidFill>
                <a:cs typeface="Calibri" panose="020F0502020204030204" pitchFamily="34" charset="0"/>
              </a:rPr>
              <a:t>feel highly anxious</a:t>
            </a:r>
            <a:r>
              <a:rPr lang="en-GB" sz="1800" b="1" dirty="0">
                <a:cs typeface="Calibri" panose="020F0502020204030204" pitchFamily="34" charset="0"/>
              </a:rPr>
              <a:t>, which is a similar proportion to September, but a higher figure than in the spring. Disabled respondents (including those with mental ill health) and those whose first language is not English are more likely to feel anxious</a:t>
            </a: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aphicFrame>
        <p:nvGraphicFramePr>
          <p:cNvPr id="17" name="Chart Placeholder 20" descr="Bar chart showing people's feelings of anxiety. 39% reported high levels of anxiety in February. 40% reported high levels of anxiety in April. 43% reported high levels of anxiety in September and October respectively.  ">
            <a:extLst>
              <a:ext uri="{FF2B5EF4-FFF2-40B4-BE49-F238E27FC236}">
                <a16:creationId xmlns:a16="http://schemas.microsoft.com/office/drawing/2014/main" id="{6C8694E1-EDCD-46AB-9D9B-6CE27044CD35}"/>
              </a:ext>
            </a:extLst>
          </p:cNvPr>
          <p:cNvGraphicFramePr>
            <a:graphicFrameLocks/>
          </p:cNvGraphicFramePr>
          <p:nvPr>
            <p:extLst>
              <p:ext uri="{D42A27DB-BD31-4B8C-83A1-F6EECF244321}">
                <p14:modId xmlns:p14="http://schemas.microsoft.com/office/powerpoint/2010/main" val="113142188"/>
              </p:ext>
            </p:extLst>
          </p:nvPr>
        </p:nvGraphicFramePr>
        <p:xfrm>
          <a:off x="1155064" y="1441991"/>
          <a:ext cx="5934603" cy="4799111"/>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353862"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353862"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353862"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353862"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0" name="Arrow: Down 29">
            <a:extLst>
              <a:ext uri="{FF2B5EF4-FFF2-40B4-BE49-F238E27FC236}">
                <a16:creationId xmlns:a16="http://schemas.microsoft.com/office/drawing/2014/main" id="{8AFBA052-8685-4182-B01E-F2BB52045EB8}"/>
              </a:ext>
              <a:ext uri="{C183D7F6-B498-43B3-948B-1728B52AA6E4}">
                <adec:decorative xmlns:adec="http://schemas.microsoft.com/office/drawing/2017/decorative" val="1"/>
              </a:ext>
            </a:extLst>
          </p:cNvPr>
          <p:cNvSpPr/>
          <p:nvPr/>
        </p:nvSpPr>
        <p:spPr>
          <a:xfrm>
            <a:off x="806001" y="614510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 name="Group 27" descr="Green and Red arrows to signify when a statistic is significantly higher or lower than the previous survey.">
            <a:extLst>
              <a:ext uri="{FF2B5EF4-FFF2-40B4-BE49-F238E27FC236}">
                <a16:creationId xmlns:a16="http://schemas.microsoft.com/office/drawing/2014/main" id="{99D8CC2E-40AB-4E67-B441-440971D7F229}"/>
              </a:ext>
            </a:extLst>
          </p:cNvPr>
          <p:cNvGrpSpPr/>
          <p:nvPr/>
        </p:nvGrpSpPr>
        <p:grpSpPr>
          <a:xfrm>
            <a:off x="575408" y="6093522"/>
            <a:ext cx="6002001" cy="276999"/>
            <a:chOff x="520117" y="5798698"/>
            <a:chExt cx="6002001" cy="276999"/>
          </a:xfrm>
        </p:grpSpPr>
        <p:sp>
          <p:nvSpPr>
            <p:cNvPr id="31" name="Arrow: Down 30">
              <a:extLst>
                <a:ext uri="{FF2B5EF4-FFF2-40B4-BE49-F238E27FC236}">
                  <a16:creationId xmlns:a16="http://schemas.microsoft.com/office/drawing/2014/main" id="{55BC6B9F-969D-4105-8DB7-8379B770F5A9}"/>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BA59841D-13F8-4F90-90E6-003D7E8C58C5}"/>
                </a:ext>
              </a:extLst>
            </p:cNvPr>
            <p:cNvSpPr txBox="1"/>
            <p:nvPr/>
          </p:nvSpPr>
          <p:spPr>
            <a:xfrm>
              <a:off x="884934" y="5798698"/>
              <a:ext cx="56371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6743715" y="1218001"/>
            <a:ext cx="5319457" cy="4905961"/>
          </a:xfrm>
          <a:prstGeom prst="wedgeRectCallout">
            <a:avLst>
              <a:gd name="adj1" fmla="val -62176"/>
              <a:gd name="adj2" fmla="val -21602"/>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‘highly anxious’ </a:t>
            </a:r>
            <a:r>
              <a:rPr kumimoji="0" lang="en-GB" sz="1200" b="1" i="0" u="none" strike="noStrike" kern="1200" cap="none" spc="0" normalizeH="0" baseline="0" noProof="0" dirty="0">
                <a:ln>
                  <a:noFill/>
                </a:ln>
                <a:solidFill>
                  <a:srgbClr val="5C5B5A"/>
                </a:solidFill>
                <a:effectLst/>
                <a:uLnTx/>
                <a:uFillTx/>
                <a:latin typeface="Arial"/>
                <a:cs typeface="Arial"/>
              </a:rPr>
              <a:t>higher compared to GM average (43%) among (survey 4)*:</a:t>
            </a:r>
          </a:p>
          <a:p>
            <a:pPr>
              <a:spcAft>
                <a:spcPts val="400"/>
              </a:spcAf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r>
              <a:rPr lang="en-GB" sz="1200" b="1" dirty="0">
                <a:solidFill>
                  <a:srgbClr val="5C5B5A"/>
                </a:solidFill>
                <a:latin typeface="Arial"/>
                <a:cs typeface="Arial"/>
              </a:rPr>
              <a:t> </a:t>
            </a:r>
            <a:endParaRPr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Disabled respondents (58%), including those with mental ill health (74%), a mobility disability (52%); another type of disability (55%)Parents of children under 5 (61%)</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Bisexual respondents (60%)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caring responsibilities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25-34-year-olds (55%)</a:t>
            </a:r>
          </a:p>
          <a:p>
            <a:pPr>
              <a:spcAft>
                <a:spcPts val="400"/>
              </a:spcAft>
              <a:defRPr/>
            </a:pPr>
            <a:r>
              <a:rPr lang="en-GB" sz="1200" b="1" dirty="0">
                <a:solidFill>
                  <a:srgbClr val="5C5B5A"/>
                </a:solidFill>
                <a:latin typeface="Arial"/>
                <a:cs typeface="Arial"/>
              </a:rPr>
              <a:t>Individual and/or family circumstance </a:t>
            </a:r>
            <a:endParaRPr lang="en-GB" sz="1200" b="1" dirty="0">
              <a:solidFill>
                <a:srgbClr val="5C5B5A"/>
              </a:solidFill>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had someone in their household not eaten all day for lack of money (75%); or have done so themselves (67%)</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someone in their household who have cut the size of or skipped a meal (68%); or have done so themselves (63%)</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not in work due to ill health or disability (64%)</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Homemakers (60%)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pre-payment meter in their home (59%)</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worried about Covid-19 (58%)</a:t>
            </a: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who have had to borrow more or use more credit in the past month (57%)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entitled to free school meals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a:cs typeface="Arial"/>
              </a:rPr>
              <a:t>Those who find it difficult to afford rent or mortgage (55%)</a:t>
            </a:r>
            <a:endParaRPr lang="en-GB" sz="1200" i="0" u="none" strike="noStrike" kern="1200" cap="none" spc="0" normalizeH="0" baseline="0" noProof="0" dirty="0">
              <a:ln>
                <a:noFill/>
              </a:ln>
              <a:solidFill>
                <a:srgbClr val="5C5B5A"/>
              </a:solidFill>
              <a:effectLst/>
              <a:uLnTx/>
              <a:uFillTx/>
              <a:latin typeface="Arial"/>
              <a:cs typeface="Arial"/>
            </a:endParaRPr>
          </a:p>
        </p:txBody>
      </p:sp>
      <p:sp>
        <p:nvSpPr>
          <p:cNvPr id="22" name="TextBox 21">
            <a:extLst>
              <a:ext uri="{FF2B5EF4-FFF2-40B4-BE49-F238E27FC236}">
                <a16:creationId xmlns:a16="http://schemas.microsoft.com/office/drawing/2014/main" id="{87C505D8-C62E-472B-900B-1E542DCA676C}"/>
              </a:ext>
            </a:extLst>
          </p:cNvPr>
          <p:cNvSpPr txBox="1"/>
          <p:nvPr/>
        </p:nvSpPr>
        <p:spPr>
          <a:xfrm>
            <a:off x="6711633" y="6094188"/>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a:t>
            </a:r>
            <a:r>
              <a:rPr lang="en-GB" sz="1000">
                <a:solidFill>
                  <a:srgbClr val="FFFFFF">
                    <a:lumMod val="50000"/>
                  </a:srgbClr>
                </a:solidFill>
                <a:latin typeface="Arial" panose="020B0604020202020204" pitchFamily="34" charset="0"/>
                <a:cs typeface="Arial" panose="020B0604020202020204" pitchFamily="34" charset="0"/>
              </a:rPr>
              <a:t>1677; Survey 4, 1636</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482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515600" cy="747897"/>
          </a:xfrm>
        </p:spPr>
        <p:txBody>
          <a:bodyPr vert="horz" wrap="square" anchor="t">
            <a:spAutoFit/>
          </a:bodyPr>
          <a:lstStyle/>
          <a:p>
            <a:r>
              <a:rPr lang="en-GB" sz="1800" b="1" dirty="0">
                <a:ea typeface="+mj-lt"/>
                <a:cs typeface="+mj-lt"/>
              </a:rPr>
              <a:t>4 in 5 (80%) respondents in Greater Manchester are </a:t>
            </a:r>
            <a:r>
              <a:rPr lang="en-GB" sz="1800" b="1" dirty="0">
                <a:solidFill>
                  <a:srgbClr val="009690"/>
                </a:solidFill>
                <a:ea typeface="+mj-lt"/>
                <a:cs typeface="+mj-lt"/>
              </a:rPr>
              <a:t>worried about the rising costs of living</a:t>
            </a:r>
            <a:r>
              <a:rPr lang="en-GB" sz="1800" b="1" dirty="0">
                <a:ea typeface="+mj-lt"/>
                <a:cs typeface="+mj-lt"/>
              </a:rPr>
              <a:t>, with a third (34%) very worried – the latter being significantly higher than the ONS benchmark – though this group has dropped significantly since September (39%)</a:t>
            </a:r>
            <a:endParaRPr lang="en-GB" sz="1800" b="1" dirty="0">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015907" y="136532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Worried about rising costs of living </a:t>
            </a:r>
          </a:p>
        </p:txBody>
      </p:sp>
      <p:graphicFrame>
        <p:nvGraphicFramePr>
          <p:cNvPr id="21" name="Chart Placeholder 20" descr="Stacked bar chart showing worry about the rising costs of living. 39% are very worried, compared to the GB average of 32% in September. 34% are very worried, compared to the GB average of 28% in September.">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394884363"/>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descr="Green and Red arrows to signify when a statistic is significantly higher or lower than the previous survey.">
            <a:extLst>
              <a:ext uri="{FF2B5EF4-FFF2-40B4-BE49-F238E27FC236}">
                <a16:creationId xmlns:a16="http://schemas.microsoft.com/office/drawing/2014/main" id="{75CD3876-11DB-1494-93C7-189B964B20B5}"/>
              </a:ext>
            </a:extLst>
          </p:cNvPr>
          <p:cNvGrpSpPr/>
          <p:nvPr/>
        </p:nvGrpSpPr>
        <p:grpSpPr>
          <a:xfrm>
            <a:off x="575408" y="5999738"/>
            <a:ext cx="4037617" cy="276999"/>
            <a:chOff x="575408" y="5999738"/>
            <a:chExt cx="4037617" cy="276999"/>
          </a:xfrm>
        </p:grpSpPr>
        <p:sp>
          <p:nvSpPr>
            <p:cNvPr id="7" name="Arrow: Down 6">
              <a:extLst>
                <a:ext uri="{FF2B5EF4-FFF2-40B4-BE49-F238E27FC236}">
                  <a16:creationId xmlns:a16="http://schemas.microsoft.com/office/drawing/2014/main" id="{A12D6A3A-6E5B-8DD9-CDA1-027D57A7BF26}"/>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CA53051-79E9-C27A-519C-B7DF4FE76D82}"/>
                </a:ext>
              </a:extLst>
            </p:cNvPr>
            <p:cNvGrpSpPr/>
            <p:nvPr/>
          </p:nvGrpSpPr>
          <p:grpSpPr>
            <a:xfrm>
              <a:off x="575408" y="5999738"/>
              <a:ext cx="4037617" cy="276999"/>
              <a:chOff x="520117" y="5798698"/>
              <a:chExt cx="4037617" cy="276999"/>
            </a:xfrm>
          </p:grpSpPr>
          <p:sp>
            <p:nvSpPr>
              <p:cNvPr id="9" name="Arrow: Down 8">
                <a:extLst>
                  <a:ext uri="{FF2B5EF4-FFF2-40B4-BE49-F238E27FC236}">
                    <a16:creationId xmlns:a16="http://schemas.microsoft.com/office/drawing/2014/main" id="{AA28DA4D-60D7-226D-80A3-594DD3B80BAA}"/>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6780F759-C8EB-FF93-EC98-35AB25A61547}"/>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4518581" y="32135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80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4253719" y="1937316"/>
            <a:ext cx="214354" cy="28397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2904749" y="32135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81</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2638751" y="1937316"/>
            <a:ext cx="214354" cy="290313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6700829" y="1102080"/>
            <a:ext cx="5267563" cy="522758"/>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feel very / somewhat worried compared to GM average (</a:t>
            </a:r>
            <a:r>
              <a:rPr lang="en-GB" sz="1200" b="1">
                <a:solidFill>
                  <a:srgbClr val="5C5B5A"/>
                </a:solidFill>
                <a:latin typeface="Arial" panose="020B0604020202020204" pitchFamily="34" charset="0"/>
                <a:cs typeface="Arial" panose="020B0604020202020204" pitchFamily="34" charset="0"/>
              </a:rPr>
              <a:t>80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6706322" y="1623652"/>
            <a:ext cx="5267563" cy="446319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college (93%)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(88%); those with mental ill health (90%); mobility disability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under 5 (89%)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25-34-year-olds (88%)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Homemakers (96%)</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(94%)</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12 months (93%)</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rent or mortgage (93%)</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considering switching to a pre-payment meter (93%)</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energy costs (92%)</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unable to save money in the next 12 months (92%)</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earning below the Real Living Wage (91%)</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worried about Covid-19 (90%)</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(87%)</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(87%)</a:t>
            </a:r>
          </a:p>
        </p:txBody>
      </p:sp>
      <p:sp>
        <p:nvSpPr>
          <p:cNvPr id="22" name="TextBox 21">
            <a:extLst>
              <a:ext uri="{FF2B5EF4-FFF2-40B4-BE49-F238E27FC236}">
                <a16:creationId xmlns:a16="http://schemas.microsoft.com/office/drawing/2014/main" id="{121AA476-703D-4663-AE72-43FE41E090E7}"/>
              </a:ext>
            </a:extLst>
          </p:cNvPr>
          <p:cNvSpPr txBox="1"/>
          <p:nvPr/>
        </p:nvSpPr>
        <p:spPr>
          <a:xfrm>
            <a:off x="6594033" y="6098668"/>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6122203" y="321355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79%</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857340" y="1937316"/>
            <a:ext cx="227157" cy="283978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FA1D281F-0AE8-2B0B-F907-013A1EA9F6D1}"/>
              </a:ext>
              <a:ext uri="{C183D7F6-B498-43B3-948B-1728B52AA6E4}">
                <adec:decorative xmlns:adec="http://schemas.microsoft.com/office/drawing/2017/decorative" val="1"/>
              </a:ext>
            </a:extLst>
          </p:cNvPr>
          <p:cNvSpPr/>
          <p:nvPr/>
        </p:nvSpPr>
        <p:spPr>
          <a:xfrm>
            <a:off x="4042683" y="386533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04AE5F7D-086E-348B-49FB-1C34CE13A938}"/>
              </a:ext>
              <a:ext uri="{C183D7F6-B498-43B3-948B-1728B52AA6E4}">
                <adec:decorative xmlns:adec="http://schemas.microsoft.com/office/drawing/2017/decorative" val="1"/>
              </a:ext>
            </a:extLst>
          </p:cNvPr>
          <p:cNvSpPr/>
          <p:nvPr/>
        </p:nvSpPr>
        <p:spPr>
          <a:xfrm rot="10800000">
            <a:off x="4042682" y="244980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7" name="Arrow: Down 16">
            <a:extLst>
              <a:ext uri="{FF2B5EF4-FFF2-40B4-BE49-F238E27FC236}">
                <a16:creationId xmlns:a16="http://schemas.microsoft.com/office/drawing/2014/main" id="{29954C0D-5ACC-DAFD-4444-CD36FC1420F5}"/>
              </a:ext>
              <a:ext uri="{C183D7F6-B498-43B3-948B-1728B52AA6E4}">
                <adec:decorative xmlns:adec="http://schemas.microsoft.com/office/drawing/2017/decorative" val="1"/>
              </a:ext>
            </a:extLst>
          </p:cNvPr>
          <p:cNvSpPr/>
          <p:nvPr/>
        </p:nvSpPr>
        <p:spPr>
          <a:xfrm>
            <a:off x="4042682" y="484044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658D36F4-3103-D6B1-F801-3B141A195937}"/>
              </a:ext>
              <a:ext uri="{C183D7F6-B498-43B3-948B-1728B52AA6E4}">
                <adec:decorative xmlns:adec="http://schemas.microsoft.com/office/drawing/2017/decorative" val="1"/>
              </a:ext>
            </a:extLst>
          </p:cNvPr>
          <p:cNvSpPr/>
          <p:nvPr/>
        </p:nvSpPr>
        <p:spPr>
          <a:xfrm rot="10800000">
            <a:off x="4039824" y="509990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95920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6FB3F500-3A12-FFED-1418-E244EC2D5D5E}"/>
              </a:ext>
            </a:extLst>
          </p:cNvPr>
          <p:cNvSpPr>
            <a:spLocks noGrp="1"/>
          </p:cNvSpPr>
          <p:nvPr>
            <p:ph type="title"/>
          </p:nvPr>
        </p:nvSpPr>
        <p:spPr>
          <a:xfrm>
            <a:off x="586799" y="224247"/>
            <a:ext cx="10515600" cy="1052093"/>
          </a:xfrm>
        </p:spPr>
        <p:txBody>
          <a:bodyPr>
            <a:noAutofit/>
          </a:bodyPr>
          <a:lstStyle/>
          <a:p>
            <a:r>
              <a:rPr lang="en-GB" sz="1800" b="1" dirty="0"/>
              <a:t>4 in 5 (81%) respondents say their </a:t>
            </a:r>
            <a:r>
              <a:rPr lang="en-GB" sz="1800" b="1" dirty="0">
                <a:solidFill>
                  <a:srgbClr val="009690"/>
                </a:solidFill>
              </a:rPr>
              <a:t>cost of living has increased </a:t>
            </a:r>
            <a:r>
              <a:rPr lang="en-GB" sz="1800" b="1" dirty="0"/>
              <a:t>in the last month, the same as the ONS Great Britain average (80%). Greater Manchester respondents are more likely than the Great Britain average to say that increases in energy bills (84% vs. 78%) and fuel (60% vs. 46%) have contributed to a rising cost of living</a:t>
            </a:r>
          </a:p>
        </p:txBody>
      </p:sp>
      <p:sp>
        <p:nvSpPr>
          <p:cNvPr id="18" name="TextBox 17">
            <a:extLst>
              <a:ext uri="{FF2B5EF4-FFF2-40B4-BE49-F238E27FC236}">
                <a16:creationId xmlns:a16="http://schemas.microsoft.com/office/drawing/2014/main" id="{123D48FD-0E4A-E2EC-C498-AEB58C6515B5}"/>
              </a:ext>
              <a:ext uri="{C183D7F6-B498-43B3-948B-1728B52AA6E4}">
                <adec:decorative xmlns:adec="http://schemas.microsoft.com/office/drawing/2017/decorative" val="0"/>
              </a:ext>
            </a:extLst>
          </p:cNvPr>
          <p:cNvSpPr txBox="1"/>
          <p:nvPr/>
        </p:nvSpPr>
        <p:spPr>
          <a:xfrm>
            <a:off x="155698" y="1447011"/>
            <a:ext cx="618285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19" name="Chart 18" descr="Stacked bar chart showing changes in the cost of living. 81% say their cost of living has increased, compared to 80% of the GB average in October. 18% say their cost of living has stayed the same, compared to 19% of the GB average.">
            <a:extLst>
              <a:ext uri="{FF2B5EF4-FFF2-40B4-BE49-F238E27FC236}">
                <a16:creationId xmlns:a16="http://schemas.microsoft.com/office/drawing/2014/main" id="{9A485648-F6A7-D7C3-D20C-76C0DE1DA1B8}"/>
              </a:ext>
            </a:extLst>
          </p:cNvPr>
          <p:cNvGraphicFramePr/>
          <p:nvPr/>
        </p:nvGraphicFramePr>
        <p:xfrm>
          <a:off x="271244" y="1863902"/>
          <a:ext cx="5903053" cy="3288485"/>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descr="Dividing line between two charts">
            <a:extLst>
              <a:ext uri="{FF2B5EF4-FFF2-40B4-BE49-F238E27FC236}">
                <a16:creationId xmlns:a16="http://schemas.microsoft.com/office/drawing/2014/main" id="{9564FF44-0EC5-E05D-9117-39C0BB9315B8}"/>
              </a:ext>
              <a:ext uri="{C183D7F6-B498-43B3-948B-1728B52AA6E4}">
                <adec:decorative xmlns:adec="http://schemas.microsoft.com/office/drawing/2017/decorative" val="0"/>
              </a:ext>
            </a:extLst>
          </p:cNvPr>
          <p:cNvCxnSpPr>
            <a:cxnSpLocks/>
          </p:cNvCxnSpPr>
          <p:nvPr/>
        </p:nvCxnSpPr>
        <p:spPr>
          <a:xfrm flipH="1">
            <a:off x="6400799" y="1776248"/>
            <a:ext cx="21020" cy="4263352"/>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F43812A5-7630-5F2B-AC26-F7311DF293FF}"/>
              </a:ext>
              <a:ext uri="{C183D7F6-B498-43B3-948B-1728B52AA6E4}">
                <adec:decorative xmlns:adec="http://schemas.microsoft.com/office/drawing/2017/decorative" val="0"/>
              </a:ext>
            </a:extLst>
          </p:cNvPr>
          <p:cNvSpPr txBox="1"/>
          <p:nvPr/>
        </p:nvSpPr>
        <p:spPr>
          <a:xfrm>
            <a:off x="6421819" y="1447011"/>
            <a:ext cx="5635503"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Reasons for increase in cost of living* (n=1,365)</a:t>
            </a:r>
          </a:p>
        </p:txBody>
      </p:sp>
      <p:graphicFrame>
        <p:nvGraphicFramePr>
          <p:cNvPr id="22" name="Chart Placeholder 9" descr="Bar charts showing the comparison between Greater Manchester residents and the national average on reasons for rising costs of living. 91% of GM residents say the price of their food shop has increased, compared to 92% of the GB average. 84% say their energy bills have increased, compared to 78% of the GB average. ">
            <a:extLst>
              <a:ext uri="{FF2B5EF4-FFF2-40B4-BE49-F238E27FC236}">
                <a16:creationId xmlns:a16="http://schemas.microsoft.com/office/drawing/2014/main" id="{C7F4C7D2-FCB1-3A94-0713-5C1E2F7F1395}"/>
              </a:ext>
            </a:extLst>
          </p:cNvPr>
          <p:cNvGraphicFramePr>
            <a:graphicFrameLocks/>
          </p:cNvGraphicFramePr>
          <p:nvPr/>
        </p:nvGraphicFramePr>
        <p:xfrm>
          <a:off x="6463048" y="1863902"/>
          <a:ext cx="5510257" cy="4322911"/>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descr="Key showing an upwards green arrow represents a change significantly higher than the ONS benchmark">
            <a:extLst>
              <a:ext uri="{FF2B5EF4-FFF2-40B4-BE49-F238E27FC236}">
                <a16:creationId xmlns:a16="http://schemas.microsoft.com/office/drawing/2014/main" id="{25532E17-3A51-38F7-2B89-7F7E78AB748F}"/>
              </a:ext>
            </a:extLst>
          </p:cNvPr>
          <p:cNvGrpSpPr/>
          <p:nvPr/>
        </p:nvGrpSpPr>
        <p:grpSpPr>
          <a:xfrm>
            <a:off x="6793328" y="6039600"/>
            <a:ext cx="3395172" cy="276999"/>
            <a:chOff x="753797" y="5798698"/>
            <a:chExt cx="3395172" cy="276999"/>
          </a:xfrm>
        </p:grpSpPr>
        <p:sp>
          <p:nvSpPr>
            <p:cNvPr id="28" name="Arrow: Down 27">
              <a:extLst>
                <a:ext uri="{FF2B5EF4-FFF2-40B4-BE49-F238E27FC236}">
                  <a16:creationId xmlns:a16="http://schemas.microsoft.com/office/drawing/2014/main" id="{79D7A5B4-08FF-8CC9-CE7E-F6CD6AED6BDA}"/>
                </a:ext>
              </a:extLst>
            </p:cNvPr>
            <p:cNvSpPr/>
            <p:nvPr/>
          </p:nvSpPr>
          <p:spPr>
            <a:xfrm rot="10800000">
              <a:off x="75379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E84A55B9-714A-9CC2-45F6-A9E3385B57C8}"/>
                </a:ext>
              </a:extLst>
            </p:cNvPr>
            <p:cNvSpPr txBox="1"/>
            <p:nvPr/>
          </p:nvSpPr>
          <p:spPr>
            <a:xfrm>
              <a:off x="884934" y="5798698"/>
              <a:ext cx="326403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 than the ONS Benchmark</a:t>
              </a:r>
            </a:p>
          </p:txBody>
        </p:sp>
      </p:grpSp>
      <p:sp>
        <p:nvSpPr>
          <p:cNvPr id="30" name="Footer Placeholder 4">
            <a:extLst>
              <a:ext uri="{FF2B5EF4-FFF2-40B4-BE49-F238E27FC236}">
                <a16:creationId xmlns:a16="http://schemas.microsoft.com/office/drawing/2014/main" id="{BC395315-BBB3-DDD4-3D61-3E630FAEA4EB}"/>
              </a:ext>
            </a:extLst>
          </p:cNvPr>
          <p:cNvSpPr txBox="1">
            <a:spLocks/>
          </p:cNvSpPr>
          <p:nvPr/>
        </p:nvSpPr>
        <p:spPr>
          <a:xfrm>
            <a:off x="372281" y="6350623"/>
            <a:ext cx="1118166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Unweighted base: S3, 1677; S4, 1636 (All respondents); S3, 1432; S4, 1365 (All whose cost of living has increased)  *ONS question wording has slightly changed between GM Residents’ Surveys 3 and 4. In order to remain comparable with the ONS data, GM wording has also been updated. **Not asked in the ONS benchmarking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p:txBody>
      </p:sp>
      <p:sp>
        <p:nvSpPr>
          <p:cNvPr id="31" name="Slide Number Placeholder 4">
            <a:extLst>
              <a:ext uri="{FF2B5EF4-FFF2-40B4-BE49-F238E27FC236}">
                <a16:creationId xmlns:a16="http://schemas.microsoft.com/office/drawing/2014/main" id="{8604832C-28D6-AC8F-500B-0DBB48B66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2" name="Arrow: Down 31">
            <a:extLst>
              <a:ext uri="{FF2B5EF4-FFF2-40B4-BE49-F238E27FC236}">
                <a16:creationId xmlns:a16="http://schemas.microsoft.com/office/drawing/2014/main" id="{1E41CD05-50C7-3CCA-5E02-93C82CD7DD35}"/>
              </a:ext>
              <a:ext uri="{C183D7F6-B498-43B3-948B-1728B52AA6E4}">
                <adec:decorative xmlns:adec="http://schemas.microsoft.com/office/drawing/2017/decorative" val="1"/>
              </a:ext>
            </a:extLst>
          </p:cNvPr>
          <p:cNvSpPr/>
          <p:nvPr/>
        </p:nvSpPr>
        <p:spPr>
          <a:xfrm rot="10800000">
            <a:off x="11416332" y="266576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2C5F82A2-793E-553A-C024-1ACF0DE543C0}"/>
              </a:ext>
              <a:ext uri="{C183D7F6-B498-43B3-948B-1728B52AA6E4}">
                <adec:decorative xmlns:adec="http://schemas.microsoft.com/office/drawing/2017/decorative" val="1"/>
              </a:ext>
            </a:extLst>
          </p:cNvPr>
          <p:cNvSpPr/>
          <p:nvPr/>
        </p:nvSpPr>
        <p:spPr>
          <a:xfrm rot="10800000">
            <a:off x="10867692" y="325819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11234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Nearly 1 in 4 (23%) of GM respondents say they’re </a:t>
            </a:r>
            <a:r>
              <a:rPr lang="en-GB" sz="1800" b="1" dirty="0">
                <a:solidFill>
                  <a:srgbClr val="009690"/>
                </a:solidFill>
              </a:rPr>
              <a:t>behind on their rent</a:t>
            </a:r>
            <a:r>
              <a:rPr lang="en-GB" sz="1800" b="1" dirty="0"/>
              <a:t>, whilst over 1 in 10 (15%) are behind on their mortgage payments</a:t>
            </a:r>
            <a:endParaRPr lang="en-GB" sz="1800" b="1" dirty="0">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424318"/>
            <a:ext cx="6460855" cy="430887"/>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Are you behind on rent or mortgage payments? </a:t>
            </a:r>
          </a:p>
          <a:p>
            <a:r>
              <a:rPr lang="en-GB" dirty="0"/>
              <a:t>Those whose rent/mortgage have increased*</a:t>
            </a:r>
          </a:p>
        </p:txBody>
      </p:sp>
      <p:graphicFrame>
        <p:nvGraphicFramePr>
          <p:cNvPr id="9" name="Chart Placeholder 10" descr="Stacked column chart showing the proportion of GM residents who are behind on their rent and their mortgage payments. 23% are behind on their rent. 15%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2851124154"/>
              </p:ext>
            </p:extLst>
          </p:nvPr>
        </p:nvGraphicFramePr>
        <p:xfrm>
          <a:off x="807040" y="1896286"/>
          <a:ext cx="7188144" cy="321864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34" name="Text Placeholder 30">
            <a:extLst>
              <a:ext uri="{FF2B5EF4-FFF2-40B4-BE49-F238E27FC236}">
                <a16:creationId xmlns:a16="http://schemas.microsoft.com/office/drawing/2014/main" id="{A4B77829-4B7B-B46C-8D19-4DC67AEAF183}"/>
              </a:ext>
            </a:extLst>
          </p:cNvPr>
          <p:cNvSpPr txBox="1">
            <a:spLocks/>
          </p:cNvSpPr>
          <p:nvPr/>
        </p:nvSpPr>
        <p:spPr>
          <a:xfrm>
            <a:off x="8496300" y="2328272"/>
            <a:ext cx="3516056" cy="586799"/>
          </a:xfrm>
          <a:prstGeom prst="rect">
            <a:avLst/>
          </a:prstGeom>
          <a:solidFill>
            <a:srgbClr val="5C5B5A">
              <a:alpha val="21000"/>
            </a:srgbClr>
          </a:solidFill>
          <a:ln>
            <a:solidFill>
              <a:srgbClr val="5C5B5A"/>
            </a:solidFill>
          </a:ln>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behind on their rent or mortgage payments compared to GM average (18%)</a:t>
            </a:r>
          </a:p>
        </p:txBody>
      </p:sp>
      <p:sp>
        <p:nvSpPr>
          <p:cNvPr id="33" name="Content Placeholder 32">
            <a:extLst>
              <a:ext uri="{FF2B5EF4-FFF2-40B4-BE49-F238E27FC236}">
                <a16:creationId xmlns:a16="http://schemas.microsoft.com/office/drawing/2014/main" id="{9E97CF65-F339-502B-1D77-B86E3C55AE5B}"/>
              </a:ext>
            </a:extLst>
          </p:cNvPr>
          <p:cNvSpPr txBox="1">
            <a:spLocks/>
          </p:cNvSpPr>
          <p:nvPr/>
        </p:nvSpPr>
        <p:spPr>
          <a:xfrm>
            <a:off x="8496299" y="2906275"/>
            <a:ext cx="3516056" cy="2118026"/>
          </a:xfrm>
          <a:prstGeom prst="rect">
            <a:avLst/>
          </a:prstGeom>
          <a:solidFill>
            <a:schemeClr val="bg1"/>
          </a:solidFill>
          <a:ln>
            <a:solidFill>
              <a:srgbClr val="5C5B5A"/>
            </a:solidFill>
          </a:ln>
        </p:spPr>
        <p:txBody>
          <a:bodyPr wrap="square" lIns="90000" tIns="90000" rIns="90000" bIns="90000"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not eaten all day for lack of money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pre-payment meter (39%)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whose are entitled to free school meals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caring responsibilities (36%)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contacted someone for help with paying their energy bills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16-24-year-olds (29%)</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245 (All whose</a:t>
            </a:r>
            <a:r>
              <a:rPr lang="en-GB" sz="1000" dirty="0">
                <a:solidFill>
                  <a:srgbClr val="FFFFFF">
                    <a:lumMod val="50000"/>
                  </a:srgbClr>
                </a:solidFill>
                <a:latin typeface="Arial"/>
                <a:cs typeface="Arial" panose="020B0604020202020204" pitchFamily="34" charset="0"/>
              </a:rPr>
              <a:t> rent / mortgage have increased</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536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4F27CD-8628-4D34-B95C-C10BC32026BE}"/>
              </a:ext>
            </a:extLst>
          </p:cNvPr>
          <p:cNvSpPr>
            <a:spLocks noGrp="1"/>
          </p:cNvSpPr>
          <p:nvPr>
            <p:ph type="title"/>
          </p:nvPr>
        </p:nvSpPr>
        <p:spPr/>
        <p:txBody>
          <a:bodyPr>
            <a:normAutofit/>
          </a:bodyPr>
          <a:lstStyle/>
          <a:p>
            <a:r>
              <a:rPr lang="en-GB" sz="2200" b="1"/>
              <a:t>Report contents</a:t>
            </a:r>
          </a:p>
        </p:txBody>
      </p:sp>
      <p:sp>
        <p:nvSpPr>
          <p:cNvPr id="2" name="Slide Number Placeholder 1">
            <a:extLst>
              <a:ext uri="{FF2B5EF4-FFF2-40B4-BE49-F238E27FC236}">
                <a16:creationId xmlns:a16="http://schemas.microsoft.com/office/drawing/2014/main" id="{441C9927-22CE-4742-B59A-0DB373CA0932}"/>
              </a:ex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2</a:t>
            </a:fld>
            <a:endParaRPr lang="en-GB">
              <a:solidFill>
                <a:schemeClr val="bg1"/>
              </a:solidFill>
            </a:endParaRP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711484529"/>
              </p:ext>
            </p:extLst>
          </p:nvPr>
        </p:nvGraphicFramePr>
        <p:xfrm>
          <a:off x="328474" y="1368233"/>
          <a:ext cx="5767526" cy="413131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Introduction and 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a:solidFill>
                            <a:schemeClr val="bg1"/>
                          </a:solidFill>
                          <a:hlinkClick r:id="rId2" action="ppaction://hlinksldjump">
                            <a:extLst>
                              <a:ext uri="{A12FA001-AC4F-418D-AE19-62706E023703}">
                                <ahyp:hlinkClr xmlns:ahyp="http://schemas.microsoft.com/office/drawing/2018/hyperlinkcolor" val="tx"/>
                              </a:ext>
                            </a:extLst>
                          </a:hlinkClick>
                        </a:rPr>
                        <a:t>3</a:t>
                      </a:r>
                      <a:endParaRPr lang="en-US"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b="1">
                          <a:solidFill>
                            <a:schemeClr val="bg1"/>
                          </a:solidFil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a:solidFill>
                            <a:schemeClr val="bg1"/>
                          </a:solidFill>
                          <a:hlinkClick r:id="rId3" action="ppaction://hlinksldjump">
                            <a:extLst>
                              <a:ext uri="{A12FA001-AC4F-418D-AE19-62706E023703}">
                                <ahyp:hlinkClr xmlns:ahyp="http://schemas.microsoft.com/office/drawing/2018/hyperlinkcolor" val="tx"/>
                              </a:ext>
                            </a:extLst>
                          </a:hlinkClick>
                        </a:rPr>
                        <a:t>7</a:t>
                      </a:r>
                      <a:endParaRPr lang="en-US" b="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12185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a:solidFill>
                            <a:schemeClr val="bg1"/>
                          </a:solidFill>
                        </a:rPr>
                        <a:t>Food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4" action="ppaction://hlinksldjump">
                            <a:extLst>
                              <a:ext uri="{A12FA001-AC4F-418D-AE19-62706E023703}">
                                <ahyp:hlinkClr xmlns:ahyp="http://schemas.microsoft.com/office/drawing/2018/hyperlinkcolor" val="tx"/>
                              </a:ext>
                            </a:extLst>
                          </a:hlinkClick>
                        </a:rPr>
                        <a:t>33</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259756"/>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a:solidFill>
                            <a:schemeClr val="bg1"/>
                          </a:solidFill>
                          <a:latin typeface="+mn-lt"/>
                          <a:ea typeface="+mn-ea"/>
                          <a:cs typeface="+mn-cs"/>
                        </a:rPr>
                        <a:t>Living safely and fairly with Covid-19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5" action="ppaction://hlinksldjump">
                            <a:extLst>
                              <a:ext uri="{A12FA001-AC4F-418D-AE19-62706E023703}">
                                <ahyp:hlinkClr xmlns:ahyp="http://schemas.microsoft.com/office/drawing/2018/hyperlinkcolor" val="tx"/>
                              </a:ext>
                            </a:extLst>
                          </a:hlinkClick>
                        </a:rPr>
                        <a:t>45</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690069"/>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latin typeface="+mn-lt"/>
                          <a:ea typeface="+mn-ea"/>
                          <a:cs typeface="+mn-cs"/>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6" action="ppaction://hlinksldjump">
                            <a:extLst>
                              <a:ext uri="{A12FA001-AC4F-418D-AE19-62706E023703}">
                                <ahyp:hlinkClr xmlns:ahyp="http://schemas.microsoft.com/office/drawing/2018/hyperlinkcolor" val="tx"/>
                              </a:ext>
                            </a:extLst>
                          </a:hlinkClick>
                        </a:rPr>
                        <a:t>57</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94414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latin typeface="+mn-lt"/>
                          <a:ea typeface="+mn-ea"/>
                          <a:cs typeface="+mn-cs"/>
                        </a:rPr>
                        <a:t>Local area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7" action="ppaction://hlinksldjump">
                            <a:extLst>
                              <a:ext uri="{A12FA001-AC4F-418D-AE19-62706E023703}">
                                <ahyp:hlinkClr xmlns:ahyp="http://schemas.microsoft.com/office/drawing/2018/hyperlinkcolor" val="tx"/>
                              </a:ext>
                            </a:extLst>
                          </a:hlinkClick>
                        </a:rPr>
                        <a:t>66</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0469540"/>
                  </a:ext>
                </a:extLst>
              </a:tr>
            </a:tbl>
          </a:graphicData>
        </a:graphic>
      </p:graphicFrame>
    </p:spTree>
    <p:extLst>
      <p:ext uri="{BB962C8B-B14F-4D97-AF65-F5344CB8AC3E}">
        <p14:creationId xmlns:p14="http://schemas.microsoft.com/office/powerpoint/2010/main" val="241031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dirty="0"/>
              <a:t>GM residents are more likely than the GB average to find it difficult to afford their mortgage payments (34% vs. 24%) or their rent (47% vs. 43%)</a:t>
            </a:r>
            <a:endParaRPr lang="en-GB" sz="1800" b="1" dirty="0">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044669"/>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Ease of affording rent or mortgage payments </a:t>
            </a:r>
          </a:p>
        </p:txBody>
      </p:sp>
      <p:graphicFrame>
        <p:nvGraphicFramePr>
          <p:cNvPr id="2" name="Chart 1" descr="Stacked bar chart showing proportion of respondents who say it is difficult to afford their rent or mortgage payments. 34% of Greater Manchester residents say they find it difficult to afford their mortgage payments, compared to 24% of the GB average. 47% of Greater Manchester residents say they find it difficult to afford their rent, compared to 43% of the GB average.">
            <a:extLst>
              <a:ext uri="{FF2B5EF4-FFF2-40B4-BE49-F238E27FC236}">
                <a16:creationId xmlns:a16="http://schemas.microsoft.com/office/drawing/2014/main" id="{A375686E-A8EF-F545-FB4E-E8D4EA635A56}"/>
              </a:ext>
            </a:extLst>
          </p:cNvPr>
          <p:cNvGraphicFramePr/>
          <p:nvPr>
            <p:extLst>
              <p:ext uri="{D42A27DB-BD31-4B8C-83A1-F6EECF244321}">
                <p14:modId xmlns:p14="http://schemas.microsoft.com/office/powerpoint/2010/main" val="1522453350"/>
              </p:ext>
            </p:extLst>
          </p:nvPr>
        </p:nvGraphicFramePr>
        <p:xfrm>
          <a:off x="2705100" y="1503799"/>
          <a:ext cx="6858000" cy="471168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7860822" y="6050693"/>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459 (Mortgage holders); Renters (438)</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A8CD779E-23EA-4837-3870-91AF6537D4E0}"/>
              </a:ext>
              <a:ext uri="{C183D7F6-B498-43B3-948B-1728B52AA6E4}">
                <adec:decorative xmlns:adec="http://schemas.microsoft.com/office/drawing/2017/decorative" val="1"/>
              </a:ext>
            </a:extLst>
          </p:cNvPr>
          <p:cNvSpPr/>
          <p:nvPr/>
        </p:nvSpPr>
        <p:spPr>
          <a:xfrm>
            <a:off x="9172277" y="2855295"/>
            <a:ext cx="141177" cy="155657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4" name="TextBox 23">
            <a:extLst>
              <a:ext uri="{FF2B5EF4-FFF2-40B4-BE49-F238E27FC236}">
                <a16:creationId xmlns:a16="http://schemas.microsoft.com/office/drawing/2014/main" id="{B28FED6A-4BAF-941A-1B5E-E12265AD210E}"/>
              </a:ext>
              <a:ext uri="{C183D7F6-B498-43B3-948B-1728B52AA6E4}">
                <adec:decorative xmlns:adec="http://schemas.microsoft.com/office/drawing/2017/decorative" val="1"/>
              </a:ext>
            </a:extLst>
          </p:cNvPr>
          <p:cNvSpPr txBox="1"/>
          <p:nvPr/>
        </p:nvSpPr>
        <p:spPr>
          <a:xfrm>
            <a:off x="4079383" y="403427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34</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26" name="Right Brace 25">
            <a:extLst>
              <a:ext uri="{FF2B5EF4-FFF2-40B4-BE49-F238E27FC236}">
                <a16:creationId xmlns:a16="http://schemas.microsoft.com/office/drawing/2014/main" id="{4F595D8A-E473-7D44-4E30-AD7F8E68A1B1}"/>
              </a:ext>
              <a:ext uri="{C183D7F6-B498-43B3-948B-1728B52AA6E4}">
                <adec:decorative xmlns:adec="http://schemas.microsoft.com/office/drawing/2017/decorative" val="1"/>
              </a:ext>
            </a:extLst>
          </p:cNvPr>
          <p:cNvSpPr/>
          <p:nvPr/>
        </p:nvSpPr>
        <p:spPr>
          <a:xfrm>
            <a:off x="4139826" y="3571181"/>
            <a:ext cx="132789" cy="118283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7" name="TextBox 26">
            <a:extLst>
              <a:ext uri="{FF2B5EF4-FFF2-40B4-BE49-F238E27FC236}">
                <a16:creationId xmlns:a16="http://schemas.microsoft.com/office/drawing/2014/main" id="{57678D42-F962-0322-60EC-E0EC4C77B623}"/>
              </a:ext>
              <a:ext uri="{C183D7F6-B498-43B3-948B-1728B52AA6E4}">
                <adec:decorative xmlns:adec="http://schemas.microsoft.com/office/drawing/2017/decorative" val="1"/>
              </a:ext>
            </a:extLst>
          </p:cNvPr>
          <p:cNvSpPr txBox="1"/>
          <p:nvPr/>
        </p:nvSpPr>
        <p:spPr>
          <a:xfrm>
            <a:off x="7530302" y="363077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47</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28" name="Right Brace 27">
            <a:extLst>
              <a:ext uri="{FF2B5EF4-FFF2-40B4-BE49-F238E27FC236}">
                <a16:creationId xmlns:a16="http://schemas.microsoft.com/office/drawing/2014/main" id="{0E379808-D0B9-452A-4109-E1FDAFA02992}"/>
              </a:ext>
              <a:ext uri="{C183D7F6-B498-43B3-948B-1728B52AA6E4}">
                <adec:decorative xmlns:adec="http://schemas.microsoft.com/office/drawing/2017/decorative" val="1"/>
              </a:ext>
            </a:extLst>
          </p:cNvPr>
          <p:cNvSpPr/>
          <p:nvPr/>
        </p:nvSpPr>
        <p:spPr>
          <a:xfrm>
            <a:off x="7489077" y="2902810"/>
            <a:ext cx="141176" cy="169573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9" name="Right Brace 28">
            <a:extLst>
              <a:ext uri="{FF2B5EF4-FFF2-40B4-BE49-F238E27FC236}">
                <a16:creationId xmlns:a16="http://schemas.microsoft.com/office/drawing/2014/main" id="{BD8302DC-8520-3536-6D98-1AFAA3EB0FDF}"/>
              </a:ext>
              <a:ext uri="{C183D7F6-B498-43B3-948B-1728B52AA6E4}">
                <adec:decorative xmlns:adec="http://schemas.microsoft.com/office/drawing/2017/decorative" val="1"/>
              </a:ext>
            </a:extLst>
          </p:cNvPr>
          <p:cNvSpPr/>
          <p:nvPr/>
        </p:nvSpPr>
        <p:spPr>
          <a:xfrm>
            <a:off x="5813810" y="3609819"/>
            <a:ext cx="142221" cy="89925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0" name="TextBox 29">
            <a:extLst>
              <a:ext uri="{FF2B5EF4-FFF2-40B4-BE49-F238E27FC236}">
                <a16:creationId xmlns:a16="http://schemas.microsoft.com/office/drawing/2014/main" id="{27CA467A-6216-020F-E4C3-9FF13EDF4439}"/>
              </a:ext>
              <a:ext uri="{C183D7F6-B498-43B3-948B-1728B52AA6E4}">
                <adec:decorative xmlns:adec="http://schemas.microsoft.com/office/drawing/2017/decorative" val="1"/>
              </a:ext>
            </a:extLst>
          </p:cNvPr>
          <p:cNvSpPr txBox="1"/>
          <p:nvPr/>
        </p:nvSpPr>
        <p:spPr>
          <a:xfrm>
            <a:off x="5905451" y="3935209"/>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24%</a:t>
            </a:r>
          </a:p>
        </p:txBody>
      </p:sp>
      <p:sp>
        <p:nvSpPr>
          <p:cNvPr id="31" name="TextBox 30">
            <a:extLst>
              <a:ext uri="{FF2B5EF4-FFF2-40B4-BE49-F238E27FC236}">
                <a16:creationId xmlns:a16="http://schemas.microsoft.com/office/drawing/2014/main" id="{6C744B41-E914-9007-8B7C-9D3EE99DACB1}"/>
              </a:ext>
              <a:ext uri="{C183D7F6-B498-43B3-948B-1728B52AA6E4}">
                <adec:decorative xmlns:adec="http://schemas.microsoft.com/office/drawing/2017/decorative" val="1"/>
              </a:ext>
            </a:extLst>
          </p:cNvPr>
          <p:cNvSpPr txBox="1"/>
          <p:nvPr/>
        </p:nvSpPr>
        <p:spPr>
          <a:xfrm>
            <a:off x="9272361" y="332127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 name="Arrow: Down 5">
            <a:extLst>
              <a:ext uri="{FF2B5EF4-FFF2-40B4-BE49-F238E27FC236}">
                <a16:creationId xmlns:a16="http://schemas.microsoft.com/office/drawing/2014/main" id="{D3CF9EF9-4F6A-0E3F-7CAD-5BFE7116FF41}"/>
              </a:ext>
              <a:ext uri="{C183D7F6-B498-43B3-948B-1728B52AA6E4}">
                <adec:decorative xmlns:adec="http://schemas.microsoft.com/office/drawing/2017/decorative" val="1"/>
              </a:ext>
            </a:extLst>
          </p:cNvPr>
          <p:cNvSpPr/>
          <p:nvPr/>
        </p:nvSpPr>
        <p:spPr>
          <a:xfrm rot="10800000">
            <a:off x="3863489" y="393520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344116D1-9132-7E4E-5794-99B0508529C6}"/>
              </a:ext>
              <a:ext uri="{C183D7F6-B498-43B3-948B-1728B52AA6E4}">
                <adec:decorative xmlns:adec="http://schemas.microsoft.com/office/drawing/2017/decorative" val="1"/>
              </a:ext>
            </a:extLst>
          </p:cNvPr>
          <p:cNvSpPr/>
          <p:nvPr/>
        </p:nvSpPr>
        <p:spPr>
          <a:xfrm rot="10800000">
            <a:off x="3863487" y="4528224"/>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3DEB451A-9B8F-9B93-4F32-D9F629722F41}"/>
              </a:ext>
              <a:ext uri="{C183D7F6-B498-43B3-948B-1728B52AA6E4}">
                <adec:decorative xmlns:adec="http://schemas.microsoft.com/office/drawing/2017/decorative" val="1"/>
              </a:ext>
            </a:extLst>
          </p:cNvPr>
          <p:cNvSpPr/>
          <p:nvPr/>
        </p:nvSpPr>
        <p:spPr>
          <a:xfrm rot="10800000">
            <a:off x="3863488" y="484849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A6BA23CB-0EFF-E43B-927C-08BDA6566A6C}"/>
              </a:ext>
              <a:ext uri="{C183D7F6-B498-43B3-948B-1728B52AA6E4}">
                <adec:decorative xmlns:adec="http://schemas.microsoft.com/office/drawing/2017/decorative" val="1"/>
              </a:ext>
            </a:extLst>
          </p:cNvPr>
          <p:cNvSpPr/>
          <p:nvPr/>
        </p:nvSpPr>
        <p:spPr>
          <a:xfrm rot="10800000">
            <a:off x="4643925" y="404995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77AD92B4-5226-6511-0530-568756A27DAB}"/>
              </a:ext>
              <a:ext uri="{C183D7F6-B498-43B3-948B-1728B52AA6E4}">
                <adec:decorative xmlns:adec="http://schemas.microsoft.com/office/drawing/2017/decorative" val="1"/>
              </a:ext>
            </a:extLst>
          </p:cNvPr>
          <p:cNvSpPr/>
          <p:nvPr/>
        </p:nvSpPr>
        <p:spPr>
          <a:xfrm rot="10800000">
            <a:off x="7282863" y="423091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DD6B2DB5-9F9C-9FA4-3CF4-B07A57E59A46}"/>
              </a:ext>
              <a:ext uri="{C183D7F6-B498-43B3-948B-1728B52AA6E4}">
                <adec:decorative xmlns:adec="http://schemas.microsoft.com/office/drawing/2017/decorative" val="1"/>
              </a:ext>
            </a:extLst>
          </p:cNvPr>
          <p:cNvSpPr/>
          <p:nvPr/>
        </p:nvSpPr>
        <p:spPr>
          <a:xfrm>
            <a:off x="7282862" y="476567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8538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0515600" cy="830997"/>
          </a:xfrm>
        </p:spPr>
        <p:txBody>
          <a:bodyPr vert="horz" wrap="square" anchor="t">
            <a:spAutoFit/>
          </a:bodyPr>
          <a:lstStyle/>
          <a:p>
            <a:pPr>
              <a:lnSpc>
                <a:spcPct val="100000"/>
              </a:lnSpc>
            </a:pPr>
            <a:r>
              <a:rPr lang="en-GB" sz="1800" b="1" spc="-30" dirty="0"/>
              <a:t>As a result of rising costs of living, respondents in Greater Manchester are more likely than those across Great Britain to be </a:t>
            </a:r>
            <a:r>
              <a:rPr lang="en-GB" sz="1800" b="1" spc="-30" dirty="0">
                <a:solidFill>
                  <a:srgbClr val="009690"/>
                </a:solidFill>
              </a:rPr>
              <a:t>working more hours than usual </a:t>
            </a:r>
            <a:r>
              <a:rPr lang="en-GB" sz="1800" b="1" spc="-30" dirty="0"/>
              <a:t>(31% vs 18%), </a:t>
            </a:r>
            <a:r>
              <a:rPr lang="en-GB" sz="1800" b="1" spc="-30" dirty="0">
                <a:solidFill>
                  <a:srgbClr val="009690"/>
                </a:solidFill>
              </a:rPr>
              <a:t>looking for another job or a promotion </a:t>
            </a:r>
            <a:r>
              <a:rPr lang="en-GB" sz="1800" b="1" spc="-30" dirty="0"/>
              <a:t>(26% vs 20%), and </a:t>
            </a:r>
            <a:r>
              <a:rPr lang="en-GB" sz="1800" b="1" spc="-30" dirty="0">
                <a:solidFill>
                  <a:srgbClr val="009690"/>
                </a:solidFill>
              </a:rPr>
              <a:t>working more than one job </a:t>
            </a:r>
            <a:r>
              <a:rPr lang="en-GB" sz="1800" b="1" spc="-30" dirty="0"/>
              <a:t>(13% vs 4%)</a:t>
            </a:r>
          </a:p>
        </p:txBody>
      </p:sp>
      <p:sp>
        <p:nvSpPr>
          <p:cNvPr id="9" name="TextBox 8">
            <a:extLst>
              <a:ext uri="{FF2B5EF4-FFF2-40B4-BE49-F238E27FC236}">
                <a16:creationId xmlns:a16="http://schemas.microsoft.com/office/drawing/2014/main" id="{3A1CB213-3B3A-C9DB-7A88-FBA78A7F2E4F}"/>
              </a:ext>
              <a:ext uri="{C183D7F6-B498-43B3-948B-1728B52AA6E4}">
                <adec:decorative xmlns:adec="http://schemas.microsoft.com/office/drawing/2017/decorative" val="0"/>
              </a:ext>
            </a:extLst>
          </p:cNvPr>
          <p:cNvSpPr txBox="1"/>
          <p:nvPr/>
        </p:nvSpPr>
        <p:spPr>
          <a:xfrm>
            <a:off x="2776756" y="1312787"/>
            <a:ext cx="6638488"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Which of the following are you doing at work as a result of the rising costs of living? </a:t>
            </a:r>
          </a:p>
        </p:txBody>
      </p:sp>
      <p:graphicFrame>
        <p:nvGraphicFramePr>
          <p:cNvPr id="3" name="Chart Placeholder 9" descr="Bar charts showing the comparison between Greater Manchester residents and the national average on what they are doing as a result of the rising costs of living. 31% of GM residents say they are working more hours than usual in their main job, compared to 18% of the GB average. 26% say they are looking for a job that pays more money, including a promotion, compared to 20% of the GB average. ">
            <a:extLst>
              <a:ext uri="{FF2B5EF4-FFF2-40B4-BE49-F238E27FC236}">
                <a16:creationId xmlns:a16="http://schemas.microsoft.com/office/drawing/2014/main" id="{B3BBDD4B-027F-7B8A-B3C2-E1BA55D67C02}"/>
              </a:ext>
            </a:extLst>
          </p:cNvPr>
          <p:cNvGraphicFramePr>
            <a:graphicFrameLocks/>
          </p:cNvGraphicFramePr>
          <p:nvPr>
            <p:extLst>
              <p:ext uri="{D42A27DB-BD31-4B8C-83A1-F6EECF244321}">
                <p14:modId xmlns:p14="http://schemas.microsoft.com/office/powerpoint/2010/main" val="959029437"/>
              </p:ext>
            </p:extLst>
          </p:nvPr>
        </p:nvGraphicFramePr>
        <p:xfrm>
          <a:off x="1718423" y="1989738"/>
          <a:ext cx="8260730" cy="387416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Green and Red arrows to signify when a statistic is significantly higher or lower than the previous survey.">
            <a:extLst>
              <a:ext uri="{FF2B5EF4-FFF2-40B4-BE49-F238E27FC236}">
                <a16:creationId xmlns:a16="http://schemas.microsoft.com/office/drawing/2014/main" id="{D3E5716E-4098-BE34-5D35-EA641D4AF735}"/>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4F3D06DA-E7CF-9EBF-4A57-AAEA31F3407B}"/>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C70409F9-F2E9-CB14-AD17-10B58D9D27FF}"/>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3B9382F3-C488-169A-5B81-B2DDB49BADAF}"/>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67AE205-E8BC-DFAE-6B57-704FC93D3AC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CL14. Thinking of your work situation,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961 (All in employment)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85EA453A-A727-0F8C-3AB0-A5FF7B847071}"/>
              </a:ext>
              <a:ext uri="{C183D7F6-B498-43B3-948B-1728B52AA6E4}">
                <adec:decorative xmlns:adec="http://schemas.microsoft.com/office/drawing/2017/decorative" val="1"/>
              </a:ext>
            </a:extLst>
          </p:cNvPr>
          <p:cNvSpPr/>
          <p:nvPr/>
        </p:nvSpPr>
        <p:spPr>
          <a:xfrm rot="10800000">
            <a:off x="8053168" y="2345133"/>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7473E044-751A-626F-E4B7-97BAD50B7911}"/>
              </a:ext>
              <a:ext uri="{C183D7F6-B498-43B3-948B-1728B52AA6E4}">
                <adec:decorative xmlns:adec="http://schemas.microsoft.com/office/drawing/2017/decorative" val="1"/>
              </a:ext>
            </a:extLst>
          </p:cNvPr>
          <p:cNvSpPr/>
          <p:nvPr/>
        </p:nvSpPr>
        <p:spPr>
          <a:xfrm rot="10800000">
            <a:off x="7728048" y="2964893"/>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A15DFB11-D60B-8CA0-585A-56BA34435DBD}"/>
              </a:ext>
              <a:ext uri="{C183D7F6-B498-43B3-948B-1728B52AA6E4}">
                <adec:decorative xmlns:adec="http://schemas.microsoft.com/office/drawing/2017/decorative" val="1"/>
              </a:ext>
            </a:extLst>
          </p:cNvPr>
          <p:cNvSpPr/>
          <p:nvPr/>
        </p:nvSpPr>
        <p:spPr>
          <a:xfrm rot="10800000">
            <a:off x="7027008" y="357950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1DC04111-BDC1-8A15-D84A-15D8177CB27A}"/>
              </a:ext>
              <a:ext uri="{C183D7F6-B498-43B3-948B-1728B52AA6E4}">
                <adec:decorative xmlns:adec="http://schemas.microsoft.com/office/drawing/2017/decorative" val="1"/>
              </a:ext>
            </a:extLst>
          </p:cNvPr>
          <p:cNvSpPr/>
          <p:nvPr/>
        </p:nvSpPr>
        <p:spPr>
          <a:xfrm rot="10800000">
            <a:off x="6867617" y="422447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48344A89-C635-3265-098F-02BD598887C7}"/>
              </a:ext>
              <a:ext uri="{C183D7F6-B498-43B3-948B-1728B52AA6E4}">
                <adec:decorative xmlns:adec="http://schemas.microsoft.com/office/drawing/2017/decorative" val="1"/>
              </a:ext>
            </a:extLst>
          </p:cNvPr>
          <p:cNvSpPr/>
          <p:nvPr/>
        </p:nvSpPr>
        <p:spPr>
          <a:xfrm>
            <a:off x="6313760" y="483177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86DFF8FD-5277-4AF8-8E01-ECF7E4A5E626}"/>
              </a:ext>
              <a:ext uri="{C183D7F6-B498-43B3-948B-1728B52AA6E4}">
                <adec:decorative xmlns:adec="http://schemas.microsoft.com/office/drawing/2017/decorative" val="1"/>
              </a:ext>
            </a:extLst>
          </p:cNvPr>
          <p:cNvSpPr/>
          <p:nvPr/>
        </p:nvSpPr>
        <p:spPr>
          <a:xfrm>
            <a:off x="8523697" y="5460740"/>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045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Greater Manchester respondents are less likely than the ONS GB average to be able to </a:t>
            </a:r>
            <a:r>
              <a:rPr lang="en-GB" sz="1800" b="1" dirty="0">
                <a:solidFill>
                  <a:srgbClr val="009690"/>
                </a:solidFill>
              </a:rPr>
              <a:t>afford an unexpected expense </a:t>
            </a:r>
            <a:r>
              <a:rPr lang="en-GB" sz="1800" b="1" dirty="0"/>
              <a:t>(49% able to afford vs. 55% able to afford). Around a third of respondents say they will be able to </a:t>
            </a:r>
            <a:r>
              <a:rPr lang="en-GB" sz="1800" b="1" dirty="0">
                <a:solidFill>
                  <a:srgbClr val="009690"/>
                </a:solidFill>
              </a:rPr>
              <a:t>save money over the next 12 months </a:t>
            </a:r>
            <a:r>
              <a:rPr lang="en-GB" sz="1800" b="1" dirty="0"/>
              <a:t>(36%)</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75839" y="1337540"/>
            <a:ext cx="434307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will be able to save money in the next 12 months. 36% of Greater Manchester residents say they will be able to, compared to 34%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62800691"/>
              </p:ext>
            </p:extLst>
          </p:nvPr>
        </p:nvGraphicFramePr>
        <p:xfrm>
          <a:off x="482593" y="1917606"/>
          <a:ext cx="5174371"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3F39FE5D-D15B-4104-A6F1-26AA6E6F4E88}"/>
              </a:ext>
              <a:ext uri="{C183D7F6-B498-43B3-948B-1728B52AA6E4}">
                <adec:decorative xmlns:adec="http://schemas.microsoft.com/office/drawing/2017/decorative" val="0"/>
              </a:ext>
            </a:extLst>
          </p:cNvPr>
          <p:cNvSpPr txBox="1"/>
          <p:nvPr/>
        </p:nvSpPr>
        <p:spPr>
          <a:xfrm>
            <a:off x="7065958" y="1351532"/>
            <a:ext cx="434307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9% of Greater Manchester residents say they would be able to afford this, compared to 55%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969741215"/>
              </p:ext>
            </p:extLst>
          </p:nvPr>
        </p:nvGraphicFramePr>
        <p:xfrm>
          <a:off x="6535026" y="1917606"/>
          <a:ext cx="5174371"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7671780" y="6006030"/>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CL3. Have you had to borrow more money or use more credit than usual in the last month, compared to a year ago? CL2. Could your household afford to pay an unexpected, but necessary, expense of £850?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(All respondents)</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2" name="Arrow: Down 21">
            <a:extLst>
              <a:ext uri="{FF2B5EF4-FFF2-40B4-BE49-F238E27FC236}">
                <a16:creationId xmlns:a16="http://schemas.microsoft.com/office/drawing/2014/main" id="{C6F538E4-4D3D-D9E9-A4F7-190C5EE244B3}"/>
              </a:ext>
              <a:ext uri="{C183D7F6-B498-43B3-948B-1728B52AA6E4}">
                <adec:decorative xmlns:adec="http://schemas.microsoft.com/office/drawing/2017/decorative" val="1"/>
              </a:ext>
            </a:extLst>
          </p:cNvPr>
          <p:cNvSpPr/>
          <p:nvPr/>
        </p:nvSpPr>
        <p:spPr>
          <a:xfrm>
            <a:off x="9515677" y="279934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B7F52B04-DE0F-CE34-2F0A-E502153E3FA9}"/>
              </a:ext>
              <a:ext uri="{C183D7F6-B498-43B3-948B-1728B52AA6E4}">
                <adec:decorative xmlns:adec="http://schemas.microsoft.com/office/drawing/2017/decorative" val="1"/>
              </a:ext>
            </a:extLst>
          </p:cNvPr>
          <p:cNvSpPr/>
          <p:nvPr/>
        </p:nvSpPr>
        <p:spPr>
          <a:xfrm rot="10800000">
            <a:off x="9531368" y="436940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CCBA7B17-C1F1-DB28-F3DA-BC5DDDC651E4}"/>
              </a:ext>
              <a:ext uri="{C183D7F6-B498-43B3-948B-1728B52AA6E4}">
                <adec:decorative xmlns:adec="http://schemas.microsoft.com/office/drawing/2017/decorative" val="1"/>
              </a:ext>
            </a:extLst>
          </p:cNvPr>
          <p:cNvSpPr/>
          <p:nvPr/>
        </p:nvSpPr>
        <p:spPr>
          <a:xfrm>
            <a:off x="3452428" y="510760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4F611E4E-D717-9EC6-07CF-7D8ACC6B0D56}"/>
              </a:ext>
              <a:ext uri="{C183D7F6-B498-43B3-948B-1728B52AA6E4}">
                <adec:decorative xmlns:adec="http://schemas.microsoft.com/office/drawing/2017/decorative" val="1"/>
              </a:ext>
            </a:extLst>
          </p:cNvPr>
          <p:cNvCxnSpPr>
            <a:cxnSpLocks/>
          </p:cNvCxnSpPr>
          <p:nvPr/>
        </p:nvCxnSpPr>
        <p:spPr>
          <a:xfrm>
            <a:off x="6096000" y="1351532"/>
            <a:ext cx="0" cy="4688068"/>
          </a:xfrm>
          <a:prstGeom prst="line">
            <a:avLst/>
          </a:prstGeom>
        </p:spPr>
        <p:style>
          <a:lnRef idx="1">
            <a:schemeClr val="dk1"/>
          </a:lnRef>
          <a:fillRef idx="0">
            <a:schemeClr val="dk1"/>
          </a:fillRef>
          <a:effectRef idx="0">
            <a:schemeClr val="dk1"/>
          </a:effectRef>
          <a:fontRef idx="minor">
            <a:schemeClr val="tx1"/>
          </a:fontRef>
        </p:style>
      </p:cxnSp>
      <p:sp>
        <p:nvSpPr>
          <p:cNvPr id="2" name="Arrow: Down 1">
            <a:extLst>
              <a:ext uri="{FF2B5EF4-FFF2-40B4-BE49-F238E27FC236}">
                <a16:creationId xmlns:a16="http://schemas.microsoft.com/office/drawing/2014/main" id="{2865EEF3-9DD5-BF19-B10E-6C4988BF8D05}"/>
              </a:ext>
              <a:ext uri="{C183D7F6-B498-43B3-948B-1728B52AA6E4}">
                <adec:decorative xmlns:adec="http://schemas.microsoft.com/office/drawing/2017/decorative" val="1"/>
              </a:ext>
            </a:extLst>
          </p:cNvPr>
          <p:cNvSpPr/>
          <p:nvPr/>
        </p:nvSpPr>
        <p:spPr>
          <a:xfrm>
            <a:off x="9531368" y="525114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2879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Compared with the GB average, Greater Manchester respondents are more likely to have borrowed more money in the past month than compared to the same time last year (33% vs. 20%). Of those who have done so, half have used credit cards (51%), followed by loans from friends and family (44%)</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3% of Greater Manchester residents say they have, compared to 20% of the GB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2239633276"/>
              </p:ext>
            </p:extLst>
          </p:nvPr>
        </p:nvGraphicFramePr>
        <p:xfrm>
          <a:off x="-4679" y="1937740"/>
          <a:ext cx="5549801"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2" name="Arrow: Down 1">
            <a:extLst>
              <a:ext uri="{FF2B5EF4-FFF2-40B4-BE49-F238E27FC236}">
                <a16:creationId xmlns:a16="http://schemas.microsoft.com/office/drawing/2014/main" id="{C77E89EF-60CF-ECCD-7630-1129C062F419}"/>
              </a:ext>
              <a:ext uri="{C183D7F6-B498-43B3-948B-1728B52AA6E4}">
                <adec:decorative xmlns:adec="http://schemas.microsoft.com/office/drawing/2017/decorative" val="1"/>
              </a:ext>
            </a:extLst>
          </p:cNvPr>
          <p:cNvSpPr/>
          <p:nvPr/>
        </p:nvSpPr>
        <p:spPr>
          <a:xfrm rot="10800000">
            <a:off x="3304430" y="249359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11571473-08AC-1F15-99BA-8AE62FFDCAA4}"/>
              </a:ext>
              <a:ext uri="{C183D7F6-B498-43B3-948B-1728B52AA6E4}">
                <adec:decorative xmlns:adec="http://schemas.microsoft.com/office/drawing/2017/decorative" val="1"/>
              </a:ext>
            </a:extLst>
          </p:cNvPr>
          <p:cNvSpPr/>
          <p:nvPr/>
        </p:nvSpPr>
        <p:spPr>
          <a:xfrm>
            <a:off x="3307202" y="4183450"/>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6F8709FD-B9B6-224D-3417-B2772E183A28}"/>
              </a:ext>
              <a:ext uri="{C183D7F6-B498-43B3-948B-1728B52AA6E4}">
                <adec:decorative xmlns:adec="http://schemas.microsoft.com/office/drawing/2017/decorative" val="1"/>
              </a:ext>
            </a:extLst>
          </p:cNvPr>
          <p:cNvSpPr/>
          <p:nvPr/>
        </p:nvSpPr>
        <p:spPr>
          <a:xfrm>
            <a:off x="3279343" y="530964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1E612173-E271-88E6-69DB-1E8D17FAD592}"/>
              </a:ext>
              <a:ext uri="{C183D7F6-B498-43B3-948B-1728B52AA6E4}">
                <adec:decorative xmlns:adec="http://schemas.microsoft.com/office/drawing/2017/decorative" val="0"/>
              </a:ext>
            </a:extLst>
          </p:cNvPr>
          <p:cNvSpPr txBox="1"/>
          <p:nvPr/>
        </p:nvSpPr>
        <p:spPr>
          <a:xfrm>
            <a:off x="6481207" y="1340641"/>
            <a:ext cx="478004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Which of the following places have you borrowed money or used credit from</a:t>
            </a:r>
          </a:p>
        </p:txBody>
      </p:sp>
      <p:graphicFrame>
        <p:nvGraphicFramePr>
          <p:cNvPr id="5" name="Chart Placeholder 9" descr="Bar charts showing where residents are borrowed money or used credit from. 51% of GM residents have used credit cards, 44% a loan from a friend or family member, 33% a bank overdraft.">
            <a:extLst>
              <a:ext uri="{FF2B5EF4-FFF2-40B4-BE49-F238E27FC236}">
                <a16:creationId xmlns:a16="http://schemas.microsoft.com/office/drawing/2014/main" id="{7DED6DE2-78C8-8014-9449-3B591687375C}"/>
              </a:ext>
            </a:extLst>
          </p:cNvPr>
          <p:cNvGraphicFramePr>
            <a:graphicFrameLocks/>
          </p:cNvGraphicFramePr>
          <p:nvPr>
            <p:extLst>
              <p:ext uri="{D42A27DB-BD31-4B8C-83A1-F6EECF244321}">
                <p14:modId xmlns:p14="http://schemas.microsoft.com/office/powerpoint/2010/main" val="4136555739"/>
              </p:ext>
            </p:extLst>
          </p:nvPr>
        </p:nvGraphicFramePr>
        <p:xfrm>
          <a:off x="6043690" y="1782323"/>
          <a:ext cx="5510257" cy="432291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CL3A. You said you have had to borrow more money or use more credit than usual in the last month compared to a year ago. Please select which of the following places you have borrowed this money or used credit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3, 1677; Survey 4, 1636 (All respondents). 515 (All who have borrowed more money or used more credit)</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246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dirty="0">
                <a:ln>
                  <a:noFill/>
                </a:ln>
                <a:solidFill>
                  <a:srgbClr val="5C5B5A"/>
                </a:solidFill>
                <a:effectLst/>
                <a:latin typeface="Arial" panose="020B0604020202020204" pitchFamily="34" charset="0"/>
                <a:ea typeface="+mn-ea"/>
                <a:cs typeface="+mn-cs"/>
              </a:rPr>
              <a:t>Parents of younger children, respondents from within racially </a:t>
            </a:r>
            <a:r>
              <a:rPr lang="en-GB" sz="1800" b="1" i="0" kern="1200" spc="0" baseline="0" dirty="0" err="1">
                <a:ln>
                  <a:noFill/>
                </a:ln>
                <a:solidFill>
                  <a:srgbClr val="5C5B5A"/>
                </a:solidFill>
                <a:effectLst/>
                <a:latin typeface="Arial" panose="020B0604020202020204" pitchFamily="34" charset="0"/>
                <a:ea typeface="+mn-ea"/>
                <a:cs typeface="+mn-cs"/>
              </a:rPr>
              <a:t>minoritised</a:t>
            </a:r>
            <a:r>
              <a:rPr lang="en-GB" sz="1800" b="1" i="0" kern="1200" spc="0" baseline="0" dirty="0">
                <a:ln>
                  <a:noFill/>
                </a:ln>
                <a:solidFill>
                  <a:srgbClr val="5C5B5A"/>
                </a:solidFill>
                <a:effectLst/>
                <a:latin typeface="Arial" panose="020B0604020202020204" pitchFamily="34" charset="0"/>
                <a:ea typeface="+mn-ea"/>
                <a:cs typeface="+mn-cs"/>
              </a:rPr>
              <a:t> communities and lower-income backgrounds are more likely to </a:t>
            </a:r>
            <a:r>
              <a:rPr lang="en-GB" sz="1800" b="1" i="0" kern="1200" spc="0" baseline="0" dirty="0">
                <a:ln>
                  <a:noFill/>
                </a:ln>
                <a:solidFill>
                  <a:srgbClr val="009690"/>
                </a:solidFill>
                <a:effectLst/>
                <a:latin typeface="Arial" panose="020B0604020202020204" pitchFamily="34" charset="0"/>
                <a:ea typeface="+mn-ea"/>
                <a:cs typeface="+mn-cs"/>
              </a:rPr>
              <a:t>have borrowed more/used more credit than the same time a year ago</a:t>
            </a:r>
            <a:endParaRPr lang="en-GB" sz="1800" dirty="0">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400"/>
              <a:t>Cannot afford an unexpected but necessary expense of £850*</a:t>
            </a:r>
            <a:endParaRPr lang="en-GB" sz="1200">
              <a:solidFill>
                <a:srgbClr val="FFFFFF"/>
              </a:solidFill>
              <a:latin typeface="Arial"/>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073500"/>
            <a:ext cx="5763168" cy="513804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a:t>
            </a:r>
            <a:r>
              <a:rPr lang="en-GB" sz="1200" b="1" dirty="0">
                <a:solidFill>
                  <a:srgbClr val="009690"/>
                </a:solidFill>
                <a:latin typeface="Arial" panose="020B0604020202020204" pitchFamily="34" charset="0"/>
                <a:cs typeface="Arial" panose="020B0604020202020204" pitchFamily="34" charset="0"/>
              </a:rPr>
              <a:t>41</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(61%); including those with mental ill health (77%), mobility disability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of children under 5 (57%)</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primary school (53%)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(83%)</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(76%); or someone else in the household has (65%)</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(74%); nor has someone else in their household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rent or mortgage (71%)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month (68%)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are renting (68%)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earning up to £15,599 (64%)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(61%)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their energy costs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Homemakers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a pre-payment meter (55%); including those who have had it for more than 12 months (57%)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unlikely to get neither the flu nor Covid-19 vaccine (57%)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earning below the Real Living Wage (57%)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considering switching to a pre-payment meter (55%)</a:t>
            </a: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200">
                <a:solidFill>
                  <a:srgbClr val="FFFFFF"/>
                </a:solidFill>
                <a:latin typeface="Arial"/>
              </a:rPr>
              <a:t>Borrowed more or used more credit in the past month compared to a year ago*</a:t>
            </a: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073500"/>
            <a:ext cx="5763168" cy="513804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3</a:t>
            </a:r>
            <a:r>
              <a:rPr lang="en-GB" sz="1200" b="1" dirty="0">
                <a:solidFill>
                  <a:srgbClr val="009690"/>
                </a:solidFill>
                <a:latin typeface="Arial" panose="020B0604020202020204" pitchFamily="34" charset="0"/>
                <a:cs typeface="Arial" panose="020B0604020202020204" pitchFamily="34" charset="0"/>
              </a:rPr>
              <a:t>3</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of children in primary school (51%)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(58%); including those with mental ill health (</a:t>
            </a:r>
            <a:r>
              <a:rPr lang="en-GB" sz="1200" dirty="0">
                <a:solidFill>
                  <a:srgbClr val="5C5B5A"/>
                </a:solidFill>
                <a:latin typeface="Arial" panose="020B0604020202020204" pitchFamily="34" charset="0"/>
                <a:cs typeface="Arial" panose="020B0604020202020204" pitchFamily="34" charset="0"/>
              </a:rPr>
              <a:t>55</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a mobility disability (59%); another type of disability (56%)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with children under 5 (54%); 5-15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Muslim respondents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Bisexual respondents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within racially </a:t>
            </a:r>
            <a:r>
              <a:rPr kumimoji="0" lang="en-GB" sz="1200" b="0" i="0" u="none" strike="noStrike" kern="1200" cap="none" spc="0" normalizeH="0" baseline="0" noProof="0" dirty="0" err="1">
                <a:ln>
                  <a:noFill/>
                </a:ln>
                <a:solidFill>
                  <a:srgbClr val="5C5B5A"/>
                </a:solidFill>
                <a:effectLst/>
                <a:uLnTx/>
                <a:uFillTx/>
                <a:latin typeface="Arial" panose="020B0604020202020204" pitchFamily="34" charset="0"/>
                <a:ea typeface="+mn-ea"/>
                <a:cs typeface="Arial" panose="020B0604020202020204" pitchFamily="34" charset="0"/>
              </a:rPr>
              <a:t>minoritised</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communities (48%); including Asian respondents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25-34-year-olds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(62%); or have had someone else in their household do so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(62%); or someone else in the household has (58%)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considered switching to a pre-payment meter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rent and mortgage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entitled to free school meals (58%)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contacted more than one organisation for advice and support with paying their energy bills in the last 3 months (56%)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no access to the internet (51%)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(47%)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are renting (46%) </a:t>
            </a:r>
          </a:p>
        </p:txBody>
      </p:sp>
      <p:sp>
        <p:nvSpPr>
          <p:cNvPr id="9" name="TextBox 8">
            <a:extLst>
              <a:ext uri="{FF2B5EF4-FFF2-40B4-BE49-F238E27FC236}">
                <a16:creationId xmlns:a16="http://schemas.microsoft.com/office/drawing/2014/main" id="{A5090AF7-3493-4DA2-8C4D-564DA27A4FDE}"/>
              </a:ext>
            </a:extLst>
          </p:cNvPr>
          <p:cNvSpPr txBox="1"/>
          <p:nvPr/>
        </p:nvSpPr>
        <p:spPr>
          <a:xfrm>
            <a:off x="3770802" y="6504359"/>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372282" y="6358899"/>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CL2. Could your household afford to pay an unexpected, but necessary, expense of £850? Unweighted base: 1636 (All respondents) 				</a:t>
            </a: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46564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0515600" cy="830997"/>
          </a:xfrm>
        </p:spPr>
        <p:txBody>
          <a:bodyPr vert="horz" wrap="square" anchor="t">
            <a:spAutoFit/>
          </a:bodyPr>
          <a:lstStyle/>
          <a:p>
            <a:pPr>
              <a:lnSpc>
                <a:spcPct val="100000"/>
              </a:lnSpc>
            </a:pPr>
            <a:r>
              <a:rPr lang="en-GB" sz="1800" b="1" spc="-30" dirty="0"/>
              <a:t>Respondents in Greater Manchester are more likely than the ONS GB average to be </a:t>
            </a:r>
            <a:r>
              <a:rPr lang="en-GB" sz="1800" b="1" spc="-30" dirty="0">
                <a:solidFill>
                  <a:srgbClr val="009690"/>
                </a:solidFill>
              </a:rPr>
              <a:t>shopping around more </a:t>
            </a:r>
            <a:r>
              <a:rPr lang="en-GB" sz="1800" b="1" spc="-30" dirty="0"/>
              <a:t>(51% vs 44%), </a:t>
            </a:r>
            <a:r>
              <a:rPr lang="en-GB" sz="1800" b="1" spc="-30" dirty="0">
                <a:solidFill>
                  <a:srgbClr val="009690"/>
                </a:solidFill>
              </a:rPr>
              <a:t>using their savings</a:t>
            </a:r>
            <a:r>
              <a:rPr lang="en-GB" sz="1800" b="1" spc="-30" dirty="0"/>
              <a:t> (31% vs 24%) and </a:t>
            </a:r>
            <a:r>
              <a:rPr lang="en-GB" sz="1800" b="1" spc="-30" dirty="0">
                <a:solidFill>
                  <a:srgbClr val="009690"/>
                </a:solidFill>
              </a:rPr>
              <a:t>spending less on food shopping and essentials </a:t>
            </a:r>
            <a:r>
              <a:rPr lang="en-GB" sz="1800" b="1" spc="-30" dirty="0"/>
              <a:t>(49% vs 39%), as a result of the rising cost of living</a:t>
            </a:r>
          </a:p>
        </p:txBody>
      </p:sp>
      <p:graphicFrame>
        <p:nvGraphicFramePr>
          <p:cNvPr id="10" name="Chart Placeholder 9" descr="Bar chart showing actions taken due to the rise in cost of living. Main actions taken are spending less on non-essentials (65% in GM vs 67% for GB), using less energy in their home (63% in GM vs 63% GB), and shopping around more (51% in GM vs 44% GB).">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2725536568"/>
              </p:ext>
            </p:extLst>
          </p:nvPr>
        </p:nvGraphicFramePr>
        <p:xfrm>
          <a:off x="956345" y="1069576"/>
          <a:ext cx="10056571" cy="51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23E6F6B-8ADC-BA04-DCB6-EA6C8116EB80}"/>
              </a:ext>
            </a:extLst>
          </p:cNvPr>
          <p:cNvSpPr txBox="1"/>
          <p:nvPr/>
        </p:nvSpPr>
        <p:spPr>
          <a:xfrm>
            <a:off x="7183141" y="5173990"/>
            <a:ext cx="2661562" cy="276999"/>
          </a:xfrm>
          <a:prstGeom prst="rect">
            <a:avLst/>
          </a:prstGeom>
          <a:noFill/>
        </p:spPr>
        <p:txBody>
          <a:bodyPr wrap="none" rtlCol="0">
            <a:spAutoFit/>
          </a:bodyPr>
          <a:lstStyle/>
          <a:p>
            <a:r>
              <a:rPr lang="en-GB" sz="1200">
                <a:solidFill>
                  <a:srgbClr val="33B0A6"/>
                </a:solidFill>
              </a:rPr>
              <a:t>Asked only in the Residents’ Tracker</a:t>
            </a: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BA31253-A2D1-FBE4-EA92-4883C98BB0C8}"/>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2E6DE2CD-0970-1756-12CB-7E788EF3A656}"/>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0229804-76BC-CE74-0A24-80F73D94E370}"/>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B501E888-0DF5-5EC6-8371-25131D85B597}"/>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CCAF7FA-CC81-1A37-89F8-1107B1FBE82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1636 (All respondents) *ONS question wording has slightly changed between GM Residents’ Surveys 3 and 4. In order to remain comparable with the ONS data, GM wording has also been updated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A0F322E-B793-B87F-7BB0-FDE876880BBB}"/>
              </a:ext>
              <a:ext uri="{C183D7F6-B498-43B3-948B-1728B52AA6E4}">
                <adec:decorative xmlns:adec="http://schemas.microsoft.com/office/drawing/2017/decorative" val="1"/>
              </a:ext>
            </a:extLst>
          </p:cNvPr>
          <p:cNvSpPr/>
          <p:nvPr/>
        </p:nvSpPr>
        <p:spPr>
          <a:xfrm>
            <a:off x="966430" y="3982720"/>
            <a:ext cx="8812460" cy="1452880"/>
          </a:xfrm>
          <a:prstGeom prst="rect">
            <a:avLst/>
          </a:prstGeom>
          <a:noFill/>
          <a:ln w="25400">
            <a:solidFill>
              <a:srgbClr val="33B0A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EE51E03D-F187-2EF8-EB02-60BBA806B57F}"/>
              </a:ext>
              <a:ext uri="{C183D7F6-B498-43B3-948B-1728B52AA6E4}">
                <adec:decorative xmlns:adec="http://schemas.microsoft.com/office/drawing/2017/decorative" val="1"/>
              </a:ext>
            </a:extLst>
          </p:cNvPr>
          <p:cNvSpPr/>
          <p:nvPr/>
        </p:nvSpPr>
        <p:spPr>
          <a:xfrm rot="10800000">
            <a:off x="9849103" y="201624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C8A28B12-968E-3808-5460-F99A221234E8}"/>
              </a:ext>
              <a:ext uri="{C183D7F6-B498-43B3-948B-1728B52AA6E4}">
                <adec:decorative xmlns:adec="http://schemas.microsoft.com/office/drawing/2017/decorative" val="1"/>
              </a:ext>
            </a:extLst>
          </p:cNvPr>
          <p:cNvSpPr/>
          <p:nvPr/>
        </p:nvSpPr>
        <p:spPr>
          <a:xfrm rot="10800000">
            <a:off x="9695472" y="230065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BEFDF118-B064-5D19-1CD2-446B28094A7A}"/>
              </a:ext>
              <a:ext uri="{C183D7F6-B498-43B3-948B-1728B52AA6E4}">
                <adec:decorative xmlns:adec="http://schemas.microsoft.com/office/drawing/2017/decorative" val="1"/>
              </a:ext>
            </a:extLst>
          </p:cNvPr>
          <p:cNvSpPr/>
          <p:nvPr/>
        </p:nvSpPr>
        <p:spPr>
          <a:xfrm rot="10800000">
            <a:off x="8821712" y="287528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8730778D-D135-AF4D-9945-C4B737D74BCA}"/>
              </a:ext>
              <a:ext uri="{C183D7F6-B498-43B3-948B-1728B52AA6E4}">
                <adec:decorative xmlns:adec="http://schemas.microsoft.com/office/drawing/2017/decorative" val="1"/>
              </a:ext>
            </a:extLst>
          </p:cNvPr>
          <p:cNvSpPr/>
          <p:nvPr/>
        </p:nvSpPr>
        <p:spPr>
          <a:xfrm rot="10800000">
            <a:off x="8534242" y="315789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DE20ADF1-CEE0-1A9F-4985-3ECD56BC1DD9}"/>
              </a:ext>
              <a:ext uri="{C183D7F6-B498-43B3-948B-1728B52AA6E4}">
                <adec:decorative xmlns:adec="http://schemas.microsoft.com/office/drawing/2017/decorative" val="1"/>
              </a:ext>
            </a:extLst>
          </p:cNvPr>
          <p:cNvSpPr/>
          <p:nvPr/>
        </p:nvSpPr>
        <p:spPr>
          <a:xfrm rot="10800000">
            <a:off x="7823042" y="345421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B1794C85-0842-98BB-53C7-E3843549531F}"/>
              </a:ext>
              <a:ext uri="{C183D7F6-B498-43B3-948B-1728B52AA6E4}">
                <adec:decorative xmlns:adec="http://schemas.microsoft.com/office/drawing/2017/decorative" val="1"/>
              </a:ext>
            </a:extLst>
          </p:cNvPr>
          <p:cNvSpPr/>
          <p:nvPr/>
        </p:nvSpPr>
        <p:spPr>
          <a:xfrm rot="10800000">
            <a:off x="6975583" y="372956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6C9B5EA-D105-A5F2-ECF5-93E303DDDE85}"/>
              </a:ext>
              <a:ext uri="{C183D7F6-B498-43B3-948B-1728B52AA6E4}">
                <adec:decorative xmlns:adec="http://schemas.microsoft.com/office/drawing/2017/decorative" val="1"/>
              </a:ext>
            </a:extLst>
          </p:cNvPr>
          <p:cNvSpPr/>
          <p:nvPr/>
        </p:nvSpPr>
        <p:spPr>
          <a:xfrm>
            <a:off x="6828703" y="5748024"/>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8134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04385" cy="586800"/>
          </a:xfrm>
        </p:spPr>
        <p:txBody>
          <a:bodyPr anchor="t">
            <a:noAutofit/>
          </a:bodyPr>
          <a:lstStyle/>
          <a:p>
            <a:r>
              <a:rPr lang="en-GB" sz="1800" b="1" dirty="0"/>
              <a:t>Almost 3 in 5 (57%) say they are having </a:t>
            </a:r>
            <a:r>
              <a:rPr lang="en-GB" sz="1800" b="1" dirty="0">
                <a:solidFill>
                  <a:srgbClr val="009690"/>
                </a:solidFill>
              </a:rPr>
              <a:t>difficulty being able to afford</a:t>
            </a:r>
            <a:r>
              <a:rPr lang="en-GB" sz="1800" b="1" dirty="0"/>
              <a:t> </a:t>
            </a:r>
            <a:r>
              <a:rPr lang="en-GB" sz="1800" b="1" dirty="0">
                <a:solidFill>
                  <a:srgbClr val="009690"/>
                </a:solidFill>
              </a:rPr>
              <a:t>their energy costs</a:t>
            </a:r>
            <a:r>
              <a:rPr lang="en-GB" sz="1800" b="1" dirty="0"/>
              <a:t>, significantly higher than the GB average (43%). Parents and disabled respondents are among those more likely to find it difficult  </a:t>
            </a:r>
            <a:endParaRPr lang="en-GB" sz="1800" b="1" dirty="0">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Ease of affording energy costs</a:t>
            </a:r>
          </a:p>
        </p:txBody>
      </p:sp>
      <p:graphicFrame>
        <p:nvGraphicFramePr>
          <p:cNvPr id="6" name="Chart 5" descr="100% stacked column chart showing ease of affording energy costs. 56% say they find it difficult to afford their energy costs, compared to the national average of 43%.">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146407858"/>
              </p:ext>
            </p:extLst>
          </p:nvPr>
        </p:nvGraphicFramePr>
        <p:xfrm>
          <a:off x="404067" y="1501629"/>
          <a:ext cx="5459717" cy="463533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9" name="Text Placeholder 30">
            <a:extLst>
              <a:ext uri="{FF2B5EF4-FFF2-40B4-BE49-F238E27FC236}">
                <a16:creationId xmlns:a16="http://schemas.microsoft.com/office/drawing/2014/main" id="{EE54F6B5-20CC-998A-8551-9F9286EFF225}"/>
              </a:ext>
            </a:extLst>
          </p:cNvPr>
          <p:cNvSpPr txBox="1">
            <a:spLocks/>
          </p:cNvSpPr>
          <p:nvPr/>
        </p:nvSpPr>
        <p:spPr>
          <a:xfrm>
            <a:off x="6700829" y="1102080"/>
            <a:ext cx="5267563"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 (57%)*</a:t>
            </a:r>
          </a:p>
        </p:txBody>
      </p:sp>
      <p:sp>
        <p:nvSpPr>
          <p:cNvPr id="18" name="Content Placeholder 32">
            <a:extLst>
              <a:ext uri="{FF2B5EF4-FFF2-40B4-BE49-F238E27FC236}">
                <a16:creationId xmlns:a16="http://schemas.microsoft.com/office/drawing/2014/main" id="{BC4CE082-081E-A126-44BE-8A2F9E280ED4}"/>
              </a:ext>
            </a:extLst>
          </p:cNvPr>
          <p:cNvSpPr txBox="1">
            <a:spLocks/>
          </p:cNvSpPr>
          <p:nvPr/>
        </p:nvSpPr>
        <p:spPr>
          <a:xfrm>
            <a:off x="6706322" y="1573318"/>
            <a:ext cx="5267563" cy="453835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Disabled respondents (72%); mental ill health (79%); with a mobility disability (69%); or other disability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lumMod val="65000"/>
                    <a:lumOff val="35000"/>
                  </a:schemeClr>
                </a:solidFill>
                <a:latin typeface="Arial" panose="020B0604020202020204" pitchFamily="34" charset="0"/>
                <a:cs typeface="Arial" panose="020B0604020202020204" pitchFamily="34" charset="0"/>
              </a:rPr>
              <a:t>Parents of children under 5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who find it difficult to afford their mortgage (94%)</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who have cut the size or skipped a meal (85%); or have someone else in the household has done so (80%)</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who have not eaten the whole day for lack of money (81%); nor has someone else in their household (78%)</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considering switching to a pre-payment meter (80%)</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who have had to borrow more or use more credit in the past month (78%)</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not in work due to ill health or disability (78%)</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whose children are entitled to free school meals (74%)</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unable to save money in the next 12 months (74%)</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earning up to £15,599 (74%) </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Those earning below the Real Living Wage (72%)</a:t>
            </a:r>
          </a:p>
          <a:p>
            <a:pPr marL="171450" indent="-171450">
              <a:lnSpc>
                <a:spcPct val="100000"/>
              </a:lnSpc>
              <a:spcBef>
                <a:spcPts val="0"/>
              </a:spcBef>
              <a:spcAft>
                <a:spcPts val="400"/>
              </a:spcAft>
              <a:defRPr/>
            </a:pPr>
            <a:r>
              <a:rPr lang="en-GB" sz="1200" dirty="0">
                <a:solidFill>
                  <a:schemeClr val="tx1">
                    <a:lumMod val="65000"/>
                    <a:lumOff val="35000"/>
                  </a:schemeClr>
                </a:solidFill>
                <a:latin typeface="Arial" panose="020B0604020202020204" pitchFamily="34" charset="0"/>
                <a:cs typeface="Arial" panose="020B0604020202020204" pitchFamily="34" charset="0"/>
              </a:rPr>
              <a:t>Homemakers (71%)</a:t>
            </a:r>
          </a:p>
        </p:txBody>
      </p:sp>
      <p:sp>
        <p:nvSpPr>
          <p:cNvPr id="24" name="TextBox 23">
            <a:extLst>
              <a:ext uri="{FF2B5EF4-FFF2-40B4-BE49-F238E27FC236}">
                <a16:creationId xmlns:a16="http://schemas.microsoft.com/office/drawing/2014/main" id="{E4677765-4F85-4972-AD7A-367F88B7D2AF}"/>
              </a:ext>
            </a:extLst>
          </p:cNvPr>
          <p:cNvSpPr txBox="1"/>
          <p:nvPr/>
        </p:nvSpPr>
        <p:spPr>
          <a:xfrm>
            <a:off x="6310500" y="6111674"/>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*Question wording has slightly changed between GM Residents’ Surveys 3 and 4</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(All respondents)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TextBox 9">
            <a:extLst>
              <a:ext uri="{FF2B5EF4-FFF2-40B4-BE49-F238E27FC236}">
                <a16:creationId xmlns:a16="http://schemas.microsoft.com/office/drawing/2014/main" id="{F8F2D217-B870-8B96-0186-B554225106C6}"/>
              </a:ext>
              <a:ext uri="{C183D7F6-B498-43B3-948B-1728B52AA6E4}">
                <adec:decorative xmlns:adec="http://schemas.microsoft.com/office/drawing/2017/decorative" val="1"/>
              </a:ext>
            </a:extLst>
          </p:cNvPr>
          <p:cNvSpPr txBox="1"/>
          <p:nvPr/>
        </p:nvSpPr>
        <p:spPr>
          <a:xfrm>
            <a:off x="3915432" y="3688533"/>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57</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sp>
        <p:nvSpPr>
          <p:cNvPr id="12" name="Right Brace 11" descr="Arrow showing in total, 30% are worried about coronavirus.">
            <a:extLst>
              <a:ext uri="{FF2B5EF4-FFF2-40B4-BE49-F238E27FC236}">
                <a16:creationId xmlns:a16="http://schemas.microsoft.com/office/drawing/2014/main" id="{E541A101-A5C6-D92F-63D2-CA816737528A}"/>
              </a:ext>
              <a:ext uri="{C183D7F6-B498-43B3-948B-1728B52AA6E4}">
                <adec:decorative xmlns:adec="http://schemas.microsoft.com/office/drawing/2017/decorative" val="1"/>
              </a:ext>
            </a:extLst>
          </p:cNvPr>
          <p:cNvSpPr/>
          <p:nvPr/>
        </p:nvSpPr>
        <p:spPr>
          <a:xfrm>
            <a:off x="3618159" y="2859435"/>
            <a:ext cx="217371" cy="1925926"/>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F4C0D910-6137-D818-8CEB-DDCB27640E82}"/>
              </a:ext>
              <a:ext uri="{C183D7F6-B498-43B3-948B-1728B52AA6E4}">
                <adec:decorative xmlns:adec="http://schemas.microsoft.com/office/drawing/2017/decorative" val="1"/>
              </a:ext>
            </a:extLst>
          </p:cNvPr>
          <p:cNvSpPr txBox="1"/>
          <p:nvPr/>
        </p:nvSpPr>
        <p:spPr>
          <a:xfrm>
            <a:off x="2143781" y="3612938"/>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56%</a:t>
            </a:r>
          </a:p>
        </p:txBody>
      </p:sp>
      <p:sp>
        <p:nvSpPr>
          <p:cNvPr id="17" name="Right Brace 16" descr="Arrow showing in total, 30% are worried about coronavirus.">
            <a:extLst>
              <a:ext uri="{FF2B5EF4-FFF2-40B4-BE49-F238E27FC236}">
                <a16:creationId xmlns:a16="http://schemas.microsoft.com/office/drawing/2014/main" id="{5C90D8B2-D3CA-061B-FDA2-ACA77D873BC5}"/>
              </a:ext>
              <a:ext uri="{C183D7F6-B498-43B3-948B-1728B52AA6E4}">
                <adec:decorative xmlns:adec="http://schemas.microsoft.com/office/drawing/2017/decorative" val="1"/>
              </a:ext>
            </a:extLst>
          </p:cNvPr>
          <p:cNvSpPr/>
          <p:nvPr/>
        </p:nvSpPr>
        <p:spPr>
          <a:xfrm>
            <a:off x="1823095" y="2783840"/>
            <a:ext cx="240784" cy="1925926"/>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CE0E07AB-4CF9-B052-95AF-76BD041D2857}"/>
              </a:ext>
              <a:ext uri="{C183D7F6-B498-43B3-948B-1728B52AA6E4}">
                <adec:decorative xmlns:adec="http://schemas.microsoft.com/office/drawing/2017/decorative" val="1"/>
              </a:ext>
            </a:extLst>
          </p:cNvPr>
          <p:cNvSpPr txBox="1"/>
          <p:nvPr/>
        </p:nvSpPr>
        <p:spPr>
          <a:xfrm>
            <a:off x="5747132" y="3727668"/>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43</a:t>
            </a:r>
            <a:r>
              <a:rPr kumimoji="0" lang="en-GB" sz="1600" b="1" i="0" u="none" strike="noStrike" kern="1200" cap="none" spc="0" normalizeH="0" baseline="0" noProof="0">
                <a:ln>
                  <a:noFill/>
                </a:ln>
                <a:solidFill>
                  <a:srgbClr val="5C5B5A"/>
                </a:solidFill>
                <a:effectLst/>
                <a:uLnTx/>
                <a:uFillTx/>
                <a:latin typeface="Arial"/>
                <a:ea typeface="+mn-ea"/>
                <a:cs typeface="+mn-cs"/>
              </a:rPr>
              <a:t>%</a:t>
            </a:r>
          </a:p>
        </p:txBody>
      </p:sp>
      <p:sp>
        <p:nvSpPr>
          <p:cNvPr id="9" name="Right Brace 8" descr="Arrow showing in total, 30% are worried about coronavirus.">
            <a:extLst>
              <a:ext uri="{FF2B5EF4-FFF2-40B4-BE49-F238E27FC236}">
                <a16:creationId xmlns:a16="http://schemas.microsoft.com/office/drawing/2014/main" id="{8C95D996-0919-C2B6-51DE-55B15C7E3DA5}"/>
              </a:ext>
              <a:ext uri="{C183D7F6-B498-43B3-948B-1728B52AA6E4}">
                <adec:decorative xmlns:adec="http://schemas.microsoft.com/office/drawing/2017/decorative" val="1"/>
              </a:ext>
            </a:extLst>
          </p:cNvPr>
          <p:cNvSpPr/>
          <p:nvPr/>
        </p:nvSpPr>
        <p:spPr>
          <a:xfrm>
            <a:off x="5419379" y="3132170"/>
            <a:ext cx="249134" cy="14741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6BD3F64D-EED4-CDF1-A1D8-CF87B490DC71}"/>
              </a:ext>
              <a:ext uri="{C183D7F6-B498-43B3-948B-1728B52AA6E4}">
                <adec:decorative xmlns:adec="http://schemas.microsoft.com/office/drawing/2017/decorative" val="1"/>
              </a:ext>
            </a:extLst>
          </p:cNvPr>
          <p:cNvSpPr/>
          <p:nvPr/>
        </p:nvSpPr>
        <p:spPr>
          <a:xfrm rot="10800000">
            <a:off x="4026908" y="3916337"/>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1ECD1D3B-A36C-4008-CFEF-29551FB53AD6}"/>
              </a:ext>
              <a:ext uri="{C183D7F6-B498-43B3-948B-1728B52AA6E4}">
                <adec:decorative xmlns:adec="http://schemas.microsoft.com/office/drawing/2017/decorative" val="1"/>
              </a:ext>
            </a:extLst>
          </p:cNvPr>
          <p:cNvSpPr/>
          <p:nvPr/>
        </p:nvSpPr>
        <p:spPr>
          <a:xfrm>
            <a:off x="3325135" y="225878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0B940B5D-7741-932A-C0BD-F410376F6F2D}"/>
              </a:ext>
              <a:ext uri="{C183D7F6-B498-43B3-948B-1728B52AA6E4}">
                <adec:decorative xmlns:adec="http://schemas.microsoft.com/office/drawing/2017/decorative" val="1"/>
              </a:ext>
            </a:extLst>
          </p:cNvPr>
          <p:cNvSpPr/>
          <p:nvPr/>
        </p:nvSpPr>
        <p:spPr>
          <a:xfrm rot="10800000">
            <a:off x="3323516" y="342066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CF74EF06-0507-AD8C-0F9E-C7D6C0239E1B}"/>
              </a:ext>
              <a:ext uri="{C183D7F6-B498-43B3-948B-1728B52AA6E4}">
                <adec:decorative xmlns:adec="http://schemas.microsoft.com/office/drawing/2017/decorative" val="1"/>
              </a:ext>
            </a:extLst>
          </p:cNvPr>
          <p:cNvSpPr/>
          <p:nvPr/>
        </p:nvSpPr>
        <p:spPr>
          <a:xfrm rot="10800000">
            <a:off x="3323516" y="438285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4417DE82-3E29-E673-8BF4-69297BFA6577}"/>
              </a:ext>
              <a:ext uri="{C183D7F6-B498-43B3-948B-1728B52AA6E4}">
                <adec:decorative xmlns:adec="http://schemas.microsoft.com/office/drawing/2017/decorative" val="1"/>
              </a:ext>
            </a:extLst>
          </p:cNvPr>
          <p:cNvSpPr/>
          <p:nvPr/>
        </p:nvSpPr>
        <p:spPr>
          <a:xfrm>
            <a:off x="3323515" y="481032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532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405014" y="270479"/>
            <a:ext cx="11202785" cy="586800"/>
          </a:xfrm>
        </p:spPr>
        <p:txBody>
          <a:bodyPr>
            <a:noAutofit/>
          </a:bodyPr>
          <a:lstStyle/>
          <a:p>
            <a:pPr rtl="0" eaLnBrk="1" latinLnBrk="0" hangingPunct="1"/>
            <a:r>
              <a:rPr lang="en-GB" sz="1800" b="1" kern="1200" dirty="0">
                <a:effectLst/>
                <a:latin typeface="Arial" panose="020B0604020202020204" pitchFamily="34" charset="0"/>
                <a:ea typeface="+mn-ea"/>
                <a:cs typeface="+mn-cs"/>
              </a:rPr>
              <a:t>As in September, around a quarter of respondents to the Residents' Survey reported being on a pre-payment meter (PPM) (24%), with 8% having moved onto a PPM in the last 12 months. Almost half of those with a meter (49%) say they are concerned about keeping it topped up and connected on a daily basis, with almost 1 in 3 (31%) saying they have been unable to top-up their PPM at times</a:t>
            </a:r>
            <a:endParaRPr lang="en-GB" sz="1800" dirty="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937600" y="1351506"/>
            <a:ext cx="412903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Do you have a pre-payment meter? (PPM)</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extLst>
              <p:ext uri="{D42A27DB-BD31-4B8C-83A1-F6EECF244321}">
                <p14:modId xmlns:p14="http://schemas.microsoft.com/office/powerpoint/2010/main" val="2013149609"/>
              </p:ext>
            </p:extLst>
          </p:nvPr>
        </p:nvGraphicFramePr>
        <p:xfrm>
          <a:off x="904288" y="1706787"/>
          <a:ext cx="6209576" cy="33258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182E8BC8-F65C-459A-BD99-B9C8BFC12EEC}"/>
              </a:ext>
              <a:ext uri="{C183D7F6-B498-43B3-948B-1728B52AA6E4}">
                <adec:decorative xmlns:adec="http://schemas.microsoft.com/office/drawing/2017/decorative" val="1"/>
              </a:ext>
            </a:extLst>
          </p:cNvPr>
          <p:cNvSpPr txBox="1"/>
          <p:nvPr/>
        </p:nvSpPr>
        <p:spPr>
          <a:xfrm>
            <a:off x="480200" y="4906853"/>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C5B5A"/>
                </a:solidFill>
                <a:effectLst/>
                <a:uLnTx/>
                <a:uFillTx/>
                <a:latin typeface="Arial"/>
                <a:ea typeface="+mn-ea"/>
                <a:cs typeface="+mn-cs"/>
              </a:rPr>
              <a:t>No = </a:t>
            </a:r>
            <a:r>
              <a:rPr lang="en-GB" sz="1600">
                <a:solidFill>
                  <a:srgbClr val="5C5B5A"/>
                </a:solidFill>
                <a:latin typeface="Arial"/>
              </a:rPr>
              <a:t>70</a:t>
            </a:r>
            <a:r>
              <a:rPr kumimoji="0" lang="en-GB" sz="1600" b="0"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3" name="Chart Placeholder 10" descr="Pie chart showing the percentage of respondents who have a pre-payment meter. 24% of respondents do have a pre-payment meter, 70% do not.">
            <a:extLst>
              <a:ext uri="{FF2B5EF4-FFF2-40B4-BE49-F238E27FC236}">
                <a16:creationId xmlns:a16="http://schemas.microsoft.com/office/drawing/2014/main" id="{052A983E-40D1-A03D-83CA-3E4B922A687E}"/>
              </a:ext>
            </a:extLst>
          </p:cNvPr>
          <p:cNvGraphicFramePr>
            <a:graphicFrameLocks/>
          </p:cNvGraphicFramePr>
          <p:nvPr>
            <p:extLst>
              <p:ext uri="{D42A27DB-BD31-4B8C-83A1-F6EECF244321}">
                <p14:modId xmlns:p14="http://schemas.microsoft.com/office/powerpoint/2010/main" val="2539991313"/>
              </p:ext>
            </p:extLst>
          </p:nvPr>
        </p:nvGraphicFramePr>
        <p:xfrm>
          <a:off x="982995" y="1588682"/>
          <a:ext cx="7038557" cy="475339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B636FC-A8AB-DA83-3BA6-A32048777C72}"/>
              </a:ext>
              <a:ext uri="{C183D7F6-B498-43B3-948B-1728B52AA6E4}">
                <adec:decorative xmlns:adec="http://schemas.microsoft.com/office/drawing/2017/decorative" val="1"/>
              </a:ext>
            </a:extLst>
          </p:cNvPr>
          <p:cNvSpPr txBox="1"/>
          <p:nvPr/>
        </p:nvSpPr>
        <p:spPr>
          <a:xfrm>
            <a:off x="4130453" y="1820717"/>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srgbClr val="5C5B5A"/>
                </a:solidFill>
                <a:latin typeface="Arial"/>
              </a:rPr>
              <a:t>Yes</a:t>
            </a:r>
            <a:r>
              <a:rPr kumimoji="0" lang="en-GB" sz="1600" b="0" i="0" u="none" strike="noStrike" kern="1200" cap="none" spc="0" normalizeH="0" baseline="0" noProof="0" dirty="0">
                <a:ln>
                  <a:noFill/>
                </a:ln>
                <a:solidFill>
                  <a:srgbClr val="5C5B5A"/>
                </a:solidFill>
                <a:effectLst/>
                <a:uLnTx/>
                <a:uFillTx/>
                <a:latin typeface="Arial"/>
                <a:ea typeface="+mn-ea"/>
                <a:cs typeface="+mn-cs"/>
              </a:rPr>
              <a:t> = </a:t>
            </a:r>
            <a:r>
              <a:rPr lang="en-GB" sz="1600" dirty="0">
                <a:solidFill>
                  <a:srgbClr val="5C5B5A"/>
                </a:solidFill>
                <a:latin typeface="Arial"/>
              </a:rPr>
              <a:t>24</a:t>
            </a:r>
            <a:r>
              <a:rPr kumimoji="0" lang="en-GB" sz="1600" b="0" i="0" u="none" strike="noStrike" kern="1200" cap="none" spc="0" normalizeH="0" baseline="0" noProof="0" dirty="0">
                <a:ln>
                  <a:noFill/>
                </a:ln>
                <a:solidFill>
                  <a:srgbClr val="5C5B5A"/>
                </a:solidFill>
                <a:effectLst/>
                <a:uLnTx/>
                <a:uFillTx/>
                <a:latin typeface="Arial"/>
                <a:ea typeface="+mn-ea"/>
                <a:cs typeface="+mn-cs"/>
              </a:rPr>
              <a:t>%</a:t>
            </a:r>
          </a:p>
        </p:txBody>
      </p:sp>
      <p:cxnSp>
        <p:nvCxnSpPr>
          <p:cNvPr id="6" name="Straight Connector 5">
            <a:extLst>
              <a:ext uri="{FF2B5EF4-FFF2-40B4-BE49-F238E27FC236}">
                <a16:creationId xmlns:a16="http://schemas.microsoft.com/office/drawing/2014/main" id="{1D2129DC-441E-E9B5-DA24-5906D6F2912C}"/>
              </a:ext>
              <a:ext uri="{C183D7F6-B498-43B3-948B-1728B52AA6E4}">
                <adec:decorative xmlns:adec="http://schemas.microsoft.com/office/drawing/2017/decorative" val="1"/>
              </a:ext>
            </a:extLst>
          </p:cNvPr>
          <p:cNvCxnSpPr>
            <a:cxnSpLocks/>
          </p:cNvCxnSpPr>
          <p:nvPr/>
        </p:nvCxnSpPr>
        <p:spPr>
          <a:xfrm flipH="1">
            <a:off x="4280157" y="2147184"/>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23B0B2-6BAE-DA33-4BD8-D9A01F118F8C}"/>
              </a:ext>
              <a:ext uri="{C183D7F6-B498-43B3-948B-1728B52AA6E4}">
                <adec:decorative xmlns:adec="http://schemas.microsoft.com/office/drawing/2017/decorative" val="1"/>
              </a:ext>
            </a:extLst>
          </p:cNvPr>
          <p:cNvCxnSpPr>
            <a:cxnSpLocks/>
          </p:cNvCxnSpPr>
          <p:nvPr/>
        </p:nvCxnSpPr>
        <p:spPr>
          <a:xfrm flipH="1">
            <a:off x="1279443" y="4602572"/>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0D4D79E-824E-E358-4318-658A4915A318}"/>
              </a:ext>
              <a:ext uri="{C183D7F6-B498-43B3-948B-1728B52AA6E4}">
                <adec:decorative xmlns:adec="http://schemas.microsoft.com/office/drawing/2017/decorative" val="0"/>
              </a:ext>
            </a:extLst>
          </p:cNvPr>
          <p:cNvSpPr txBox="1"/>
          <p:nvPr/>
        </p:nvSpPr>
        <p:spPr>
          <a:xfrm>
            <a:off x="6481207" y="1580106"/>
            <a:ext cx="478004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Of those with a pre-payment meter, any of these happened in the past month? (n=345)</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4" name="Chart Placeholder 9" descr="Bar charts showing actions that have occurred to those with a pre-payment meter in the past month. 49% say keeping their PPM topped up and connected is a major daily concern. 31% say there have been times when they could not afford to top-up their PPM">
            <a:extLst>
              <a:ext uri="{FF2B5EF4-FFF2-40B4-BE49-F238E27FC236}">
                <a16:creationId xmlns:a16="http://schemas.microsoft.com/office/drawing/2014/main" id="{549A2D58-F358-A631-FDAD-72B4133D9E4B}"/>
              </a:ext>
            </a:extLst>
          </p:cNvPr>
          <p:cNvGraphicFramePr>
            <a:graphicFrameLocks/>
          </p:cNvGraphicFramePr>
          <p:nvPr>
            <p:extLst>
              <p:ext uri="{D42A27DB-BD31-4B8C-83A1-F6EECF244321}">
                <p14:modId xmlns:p14="http://schemas.microsoft.com/office/powerpoint/2010/main" val="1253501274"/>
              </p:ext>
            </p:extLst>
          </p:nvPr>
        </p:nvGraphicFramePr>
        <p:xfrm>
          <a:off x="5317724" y="2096648"/>
          <a:ext cx="6471822" cy="3913802"/>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CL8. Do you have a prepayment meter (pay-as-you-go meter) in your current home? CL8A. Citizens Advice are reporting that across the UK many energy customers with a prepayment meter are having to go without pay-as-you-go power (known as self-disconnection). Thinking about your use of your pre-payment meter, please select whether any of the following have happened to you in the last month?  Unweighted base: Survey 3, 1677; Survey 4, 1636 (All respondents); 345 (All with a pre-payment meter)</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475052B6-24BB-9356-0F09-DAE1CA02A4A4}"/>
              </a:ext>
              <a:ext uri="{C183D7F6-B498-43B3-948B-1728B52AA6E4}">
                <adec:decorative xmlns:adec="http://schemas.microsoft.com/office/drawing/2017/decorative" val="1"/>
              </a:ext>
            </a:extLst>
          </p:cNvPr>
          <p:cNvSpPr txBox="1"/>
          <p:nvPr/>
        </p:nvSpPr>
        <p:spPr>
          <a:xfrm>
            <a:off x="4717814" y="2103456"/>
            <a:ext cx="504079"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(+1pp)</a:t>
            </a:r>
            <a:endParaRPr kumimoji="0" lang="en-GB" sz="1100" b="0"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033F8009-4757-0D4A-084F-72217B1ABF3A}"/>
              </a:ext>
              <a:ext uri="{C183D7F6-B498-43B3-948B-1728B52AA6E4}">
                <adec:decorative xmlns:adec="http://schemas.microsoft.com/office/drawing/2017/decorative" val="1"/>
              </a:ext>
            </a:extLst>
          </p:cNvPr>
          <p:cNvSpPr txBox="1"/>
          <p:nvPr/>
        </p:nvSpPr>
        <p:spPr>
          <a:xfrm>
            <a:off x="775364" y="5121617"/>
            <a:ext cx="504079"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(-1pp)</a:t>
            </a:r>
            <a:endParaRPr kumimoji="0" lang="en-GB" sz="1100" b="0" i="0" u="none" strike="noStrike" kern="1200" cap="none" spc="0" normalizeH="0" baseline="0" noProof="0" dirty="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2960621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526A9-DB05-D248-EDEB-42B6891E9E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181" y="5978532"/>
            <a:ext cx="10543638" cy="329177"/>
          </a:xfrm>
          <a:prstGeom prst="rect">
            <a:avLst/>
          </a:prstGeom>
        </p:spPr>
      </p:pic>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124029" cy="743698"/>
          </a:xfrm>
        </p:spPr>
        <p:txBody>
          <a:bodyPr anchor="t">
            <a:noAutofit/>
          </a:bodyPr>
          <a:lstStyle/>
          <a:p>
            <a:r>
              <a:rPr lang="en-GB" sz="1800" b="1" dirty="0"/>
              <a:t>Over half of respondents say they are likely to </a:t>
            </a:r>
            <a:r>
              <a:rPr lang="en-GB" sz="1800" b="1" dirty="0">
                <a:solidFill>
                  <a:srgbClr val="009690"/>
                </a:solidFill>
              </a:rPr>
              <a:t>use their washer/dryer at different times to save on energy costs </a:t>
            </a:r>
            <a:r>
              <a:rPr lang="en-GB" sz="1800" b="1" dirty="0"/>
              <a:t>(61%) and to </a:t>
            </a:r>
            <a:r>
              <a:rPr lang="en-GB" sz="1800" b="1" dirty="0">
                <a:solidFill>
                  <a:srgbClr val="009690"/>
                </a:solidFill>
              </a:rPr>
              <a:t>use hot water bottles</a:t>
            </a:r>
            <a:r>
              <a:rPr lang="en-GB" sz="1800" b="1" dirty="0"/>
              <a:t> (56%). Respondents are less likely to consider using alternative heating methods (26%) or cooking methods (26%)</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232178"/>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Likelihood of doing the following because of the rising</a:t>
            </a:r>
            <a:r>
              <a:rPr lang="en-GB" sz="1400" b="1" dirty="0">
                <a:solidFill>
                  <a:srgbClr val="5C5B5A"/>
                </a:solidFill>
                <a:latin typeface="Arial"/>
              </a:rPr>
              <a:t> cost of living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3" name="Chart 12" descr="Stacked bar charts showing the likelihood of doing certain actions as a result of the rising cost of living. 61% say it is likely they will use their washer and dryer at different times. 56% say it is likely they will use hot water bottles. ">
            <a:extLst>
              <a:ext uri="{FF2B5EF4-FFF2-40B4-BE49-F238E27FC236}">
                <a16:creationId xmlns:a16="http://schemas.microsoft.com/office/drawing/2014/main" id="{E211A827-03DE-5826-8C34-87282CA9545D}"/>
              </a:ext>
            </a:extLst>
          </p:cNvPr>
          <p:cNvGraphicFramePr/>
          <p:nvPr>
            <p:extLst>
              <p:ext uri="{D42A27DB-BD31-4B8C-83A1-F6EECF244321}">
                <p14:modId xmlns:p14="http://schemas.microsoft.com/office/powerpoint/2010/main" val="1430300523"/>
              </p:ext>
            </p:extLst>
          </p:nvPr>
        </p:nvGraphicFramePr>
        <p:xfrm>
          <a:off x="824180" y="1467828"/>
          <a:ext cx="11070021" cy="42609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5">
            <a:extLst>
              <a:ext uri="{FF2B5EF4-FFF2-40B4-BE49-F238E27FC236}">
                <a16:creationId xmlns:a16="http://schemas.microsoft.com/office/drawing/2014/main" id="{311C0382-AF2E-D714-2FAA-BDD4827C2DD7}"/>
              </a:ext>
            </a:extLst>
          </p:cNvPr>
          <p:cNvGraphicFramePr>
            <a:graphicFrameLocks noGrp="1"/>
          </p:cNvGraphicFramePr>
          <p:nvPr>
            <p:extLst>
              <p:ext uri="{D42A27DB-BD31-4B8C-83A1-F6EECF244321}">
                <p14:modId xmlns:p14="http://schemas.microsoft.com/office/powerpoint/2010/main" val="224821799"/>
              </p:ext>
            </p:extLst>
          </p:nvPr>
        </p:nvGraphicFramePr>
        <p:xfrm>
          <a:off x="23241" y="5297365"/>
          <a:ext cx="11480458" cy="640080"/>
        </p:xfrm>
        <a:graphic>
          <a:graphicData uri="http://schemas.openxmlformats.org/drawingml/2006/table">
            <a:tbl>
              <a:tblPr firstRow="1" bandRow="1">
                <a:tableStyleId>{5C22544A-7EE6-4342-B048-85BDC9FD1C3A}</a:tableStyleId>
              </a:tblPr>
              <a:tblGrid>
                <a:gridCol w="1329309">
                  <a:extLst>
                    <a:ext uri="{9D8B030D-6E8A-4147-A177-3AD203B41FA5}">
                      <a16:colId xmlns:a16="http://schemas.microsoft.com/office/drawing/2014/main" val="2728184328"/>
                    </a:ext>
                  </a:extLst>
                </a:gridCol>
                <a:gridCol w="1791425">
                  <a:extLst>
                    <a:ext uri="{9D8B030D-6E8A-4147-A177-3AD203B41FA5}">
                      <a16:colId xmlns:a16="http://schemas.microsoft.com/office/drawing/2014/main" val="2908041576"/>
                    </a:ext>
                  </a:extLst>
                </a:gridCol>
                <a:gridCol w="2089931">
                  <a:extLst>
                    <a:ext uri="{9D8B030D-6E8A-4147-A177-3AD203B41FA5}">
                      <a16:colId xmlns:a16="http://schemas.microsoft.com/office/drawing/2014/main" val="1027668848"/>
                    </a:ext>
                  </a:extLst>
                </a:gridCol>
                <a:gridCol w="2089931">
                  <a:extLst>
                    <a:ext uri="{9D8B030D-6E8A-4147-A177-3AD203B41FA5}">
                      <a16:colId xmlns:a16="http://schemas.microsoft.com/office/drawing/2014/main" val="727705638"/>
                    </a:ext>
                  </a:extLst>
                </a:gridCol>
                <a:gridCol w="2089931">
                  <a:extLst>
                    <a:ext uri="{9D8B030D-6E8A-4147-A177-3AD203B41FA5}">
                      <a16:colId xmlns:a16="http://schemas.microsoft.com/office/drawing/2014/main" val="2321375210"/>
                    </a:ext>
                  </a:extLst>
                </a:gridCol>
                <a:gridCol w="2089931">
                  <a:extLst>
                    <a:ext uri="{9D8B030D-6E8A-4147-A177-3AD203B41FA5}">
                      <a16:colId xmlns:a16="http://schemas.microsoft.com/office/drawing/2014/main" val="3827632164"/>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mn-lt"/>
                        </a:rPr>
                        <a:t>S</a:t>
                      </a:r>
                      <a:r>
                        <a:rPr kumimoji="0" lang="en-GB" sz="1200" b="1" i="0" u="none" strike="noStrike" kern="1200" cap="none" spc="0" normalizeH="0" baseline="0" noProof="0" dirty="0">
                          <a:ln>
                            <a:noFill/>
                          </a:ln>
                          <a:solidFill>
                            <a:srgbClr val="5C5B5A"/>
                          </a:solidFill>
                          <a:effectLst/>
                          <a:uLnTx/>
                          <a:uFillTx/>
                          <a:latin typeface="+mn-lt"/>
                          <a:ea typeface="+mn-ea"/>
                          <a:cs typeface="+mn-cs"/>
                        </a:rPr>
                        <a:t>um: </a:t>
                      </a:r>
                      <a:r>
                        <a:rPr kumimoji="0" lang="en-GB" sz="1200" b="1" i="0" u="none" strike="noStrike" kern="1200" cap="none" spc="0" normalizeH="0" baseline="0" noProof="0" dirty="0">
                          <a:ln>
                            <a:noFill/>
                          </a:ln>
                          <a:solidFill>
                            <a:srgbClr val="00B050"/>
                          </a:solidFill>
                          <a:effectLst/>
                          <a:uLnTx/>
                          <a:uFillTx/>
                          <a:latin typeface="+mn-lt"/>
                          <a:ea typeface="+mn-ea"/>
                          <a:cs typeface="+mn-cs"/>
                        </a:rPr>
                        <a:t>Very</a:t>
                      </a:r>
                      <a:r>
                        <a:rPr kumimoji="0" lang="en-GB" sz="1200" b="1" i="0" u="none" strike="noStrike" kern="1200" cap="none" spc="0" normalizeH="0" baseline="0" noProof="0" dirty="0">
                          <a:ln>
                            <a:noFill/>
                          </a:ln>
                          <a:solidFill>
                            <a:srgbClr val="5C5B5A"/>
                          </a:solidFill>
                          <a:effectLst/>
                          <a:uLnTx/>
                          <a:uFillTx/>
                          <a:latin typeface="+mn-lt"/>
                          <a:ea typeface="+mn-ea"/>
                          <a:cs typeface="+mn-cs"/>
                        </a:rPr>
                        <a:t> / </a:t>
                      </a:r>
                      <a:r>
                        <a:rPr kumimoji="0" lang="en-GB" sz="1200" b="1" i="0" u="none" strike="noStrike" kern="1200" cap="none" spc="0" normalizeH="0" baseline="0" noProof="0" dirty="0">
                          <a:ln>
                            <a:noFill/>
                          </a:ln>
                          <a:solidFill>
                            <a:schemeClr val="accent6"/>
                          </a:solidFill>
                          <a:effectLst/>
                          <a:uLnTx/>
                          <a:uFillTx/>
                          <a:latin typeface="+mn-lt"/>
                          <a:ea typeface="+mn-ea"/>
                          <a:cs typeface="+mn-cs"/>
                        </a:rPr>
                        <a:t>Somewhat likely</a:t>
                      </a:r>
                    </a:p>
                  </a:txBody>
                  <a:tcPr>
                    <a:lnR w="12700" cap="flat" cmpd="sng" algn="ctr">
                      <a:noFill/>
                      <a:prstDash val="solid"/>
                      <a:round/>
                      <a:headEnd type="none" w="med" len="med"/>
                      <a:tailEnd type="none" w="med" len="med"/>
                    </a:lnR>
                    <a:noFill/>
                  </a:tcPr>
                </a:tc>
                <a:tc>
                  <a:txBody>
                    <a:bodyPr/>
                    <a:lstStyle/>
                    <a:p>
                      <a:pPr algn="l"/>
                      <a:r>
                        <a:rPr lang="en-GB" sz="1600" dirty="0">
                          <a:solidFill>
                            <a:schemeClr val="tx1">
                              <a:lumMod val="85000"/>
                              <a:lumOff val="15000"/>
                            </a:schemeClr>
                          </a:solidFill>
                        </a:rPr>
                        <a:t>     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chemeClr val="tx1">
                              <a:lumMod val="85000"/>
                              <a:lumOff val="15000"/>
                            </a:schemeClr>
                          </a:solidFill>
                        </a:rPr>
                        <a:t>             56%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50" dirty="0">
                <a:solidFill>
                  <a:srgbClr val="FFFFFF">
                    <a:lumMod val="50000"/>
                  </a:srgbClr>
                </a:solidFill>
                <a:latin typeface="Arial"/>
                <a:cs typeface="Arial" panose="020B0604020202020204" pitchFamily="34" charset="0"/>
              </a:rPr>
              <a:t>CL15B. How likely or unlikely are you to consider doing any of the following because of the rising cost of living? </a:t>
            </a:r>
          </a:p>
          <a:p>
            <a:pPr>
              <a:defRPr/>
            </a:pPr>
            <a:r>
              <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t>
            </a:r>
            <a:r>
              <a:rPr lang="en-GB" sz="1050" dirty="0">
                <a:solidFill>
                  <a:srgbClr val="FFFFFF">
                    <a:lumMod val="50000"/>
                  </a:srgbClr>
                </a:solidFill>
                <a:latin typeface="Arial"/>
                <a:cs typeface="Arial" panose="020B0604020202020204" pitchFamily="34" charset="0"/>
              </a:rPr>
              <a:t>1636 (All respondents)</a:t>
            </a:r>
            <a:endPar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983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526A9-DB05-D248-EDEB-42B6891E9E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4181" y="5978532"/>
            <a:ext cx="10543638" cy="329177"/>
          </a:xfrm>
          <a:prstGeom prst="rect">
            <a:avLst/>
          </a:prstGeom>
        </p:spPr>
      </p:pic>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786985" cy="743698"/>
          </a:xfrm>
        </p:spPr>
        <p:txBody>
          <a:bodyPr anchor="t">
            <a:noAutofit/>
          </a:bodyPr>
          <a:lstStyle/>
          <a:p>
            <a:r>
              <a:rPr lang="en-GB" sz="1800" b="1" dirty="0"/>
              <a:t>Those who do not already </a:t>
            </a:r>
            <a:r>
              <a:rPr lang="en-GB" sz="1800" b="1" dirty="0">
                <a:solidFill>
                  <a:srgbClr val="33B0A6"/>
                </a:solidFill>
              </a:rPr>
              <a:t>own an electric blanket or a portable heater </a:t>
            </a:r>
            <a:r>
              <a:rPr lang="en-GB" sz="1800" b="1" dirty="0"/>
              <a:t>are very unlikely to buy one in response to the rising cost of living. Half (48%) of electric blanket owners who don’t currently use theirs are likely to start using it, compared to a third (34%) of portable heater owners</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144901"/>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Likelihood of doing the following because of the rising</a:t>
            </a:r>
            <a:r>
              <a:rPr lang="en-GB" sz="1400" b="1" dirty="0">
                <a:solidFill>
                  <a:srgbClr val="5C5B5A"/>
                </a:solidFill>
                <a:latin typeface="Arial"/>
              </a:rPr>
              <a:t> cost of living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9FFF0D0E-88F6-CF9E-A0DB-DC688672C73A}"/>
              </a:ext>
              <a:ext uri="{C183D7F6-B498-43B3-948B-1728B52AA6E4}">
                <adec:decorative xmlns:adec="http://schemas.microsoft.com/office/drawing/2017/decorative" val="0"/>
              </a:ext>
            </a:extLst>
          </p:cNvPr>
          <p:cNvSpPr txBox="1"/>
          <p:nvPr/>
        </p:nvSpPr>
        <p:spPr>
          <a:xfrm>
            <a:off x="1863248" y="1461067"/>
            <a:ext cx="286206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For those who don’t own or rarely use an electric blanket </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7" name="Chart 6" descr="Stacked bar chart among those who don't own or rarely use an electric blanket. 17% are likely to buy an electric blanket for their bed. 48% are likely to use an electric blanket they already own but don't normally use.">
            <a:extLst>
              <a:ext uri="{FF2B5EF4-FFF2-40B4-BE49-F238E27FC236}">
                <a16:creationId xmlns:a16="http://schemas.microsoft.com/office/drawing/2014/main" id="{9D86E369-4580-3047-7DC7-C9B1D1D1D20D}"/>
              </a:ext>
            </a:extLst>
          </p:cNvPr>
          <p:cNvGraphicFramePr/>
          <p:nvPr>
            <p:extLst>
              <p:ext uri="{D42A27DB-BD31-4B8C-83A1-F6EECF244321}">
                <p14:modId xmlns:p14="http://schemas.microsoft.com/office/powerpoint/2010/main" val="3485618107"/>
              </p:ext>
            </p:extLst>
          </p:nvPr>
        </p:nvGraphicFramePr>
        <p:xfrm>
          <a:off x="1133545" y="1756198"/>
          <a:ext cx="4583468" cy="4010466"/>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9897595D-6057-193B-8BA5-48C81865A6B5}"/>
              </a:ext>
              <a:ext uri="{C183D7F6-B498-43B3-948B-1728B52AA6E4}">
                <adec:decorative xmlns:adec="http://schemas.microsoft.com/office/drawing/2017/decorative" val="0"/>
              </a:ext>
            </a:extLst>
          </p:cNvPr>
          <p:cNvSpPr txBox="1"/>
          <p:nvPr/>
        </p:nvSpPr>
        <p:spPr>
          <a:xfrm>
            <a:off x="7449064" y="1399558"/>
            <a:ext cx="3396461"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For those who don’t own or rarely use a portable heater</a:t>
            </a: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2" name="Chart 11" descr="Stacked bar chart among those who don't own or rarely use a portable heater. 15% are likely to buy a portable heater. 34% are likely to use  a portable heater they already own but don't normally use.">
            <a:extLst>
              <a:ext uri="{FF2B5EF4-FFF2-40B4-BE49-F238E27FC236}">
                <a16:creationId xmlns:a16="http://schemas.microsoft.com/office/drawing/2014/main" id="{621CC27E-D617-B262-85AD-EFB66B1C0F8F}"/>
              </a:ext>
            </a:extLst>
          </p:cNvPr>
          <p:cNvGraphicFramePr/>
          <p:nvPr>
            <p:extLst>
              <p:ext uri="{D42A27DB-BD31-4B8C-83A1-F6EECF244321}">
                <p14:modId xmlns:p14="http://schemas.microsoft.com/office/powerpoint/2010/main" val="3359383021"/>
              </p:ext>
            </p:extLst>
          </p:nvPr>
        </p:nvGraphicFramePr>
        <p:xfrm>
          <a:off x="6737729" y="1756198"/>
          <a:ext cx="4630090" cy="40104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Table 5">
            <a:extLst>
              <a:ext uri="{FF2B5EF4-FFF2-40B4-BE49-F238E27FC236}">
                <a16:creationId xmlns:a16="http://schemas.microsoft.com/office/drawing/2014/main" id="{98C55536-7E3C-6791-F47B-A636D37D5A90}"/>
              </a:ext>
            </a:extLst>
          </p:cNvPr>
          <p:cNvGraphicFramePr>
            <a:graphicFrameLocks noGrp="1"/>
          </p:cNvGraphicFramePr>
          <p:nvPr>
            <p:extLst>
              <p:ext uri="{D42A27DB-BD31-4B8C-83A1-F6EECF244321}">
                <p14:modId xmlns:p14="http://schemas.microsoft.com/office/powerpoint/2010/main" val="3003651394"/>
              </p:ext>
            </p:extLst>
          </p:nvPr>
        </p:nvGraphicFramePr>
        <p:xfrm>
          <a:off x="23241" y="5535490"/>
          <a:ext cx="11334795" cy="457200"/>
        </p:xfrm>
        <a:graphic>
          <a:graphicData uri="http://schemas.openxmlformats.org/drawingml/2006/table">
            <a:tbl>
              <a:tblPr firstRow="1" bandRow="1">
                <a:tableStyleId>{5C22544A-7EE6-4342-B048-85BDC9FD1C3A}</a:tableStyleId>
              </a:tblPr>
              <a:tblGrid>
                <a:gridCol w="1434084">
                  <a:extLst>
                    <a:ext uri="{9D8B030D-6E8A-4147-A177-3AD203B41FA5}">
                      <a16:colId xmlns:a16="http://schemas.microsoft.com/office/drawing/2014/main" val="2728184328"/>
                    </a:ext>
                  </a:extLst>
                </a:gridCol>
                <a:gridCol w="2019300">
                  <a:extLst>
                    <a:ext uri="{9D8B030D-6E8A-4147-A177-3AD203B41FA5}">
                      <a16:colId xmlns:a16="http://schemas.microsoft.com/office/drawing/2014/main" val="2908041576"/>
                    </a:ext>
                  </a:extLst>
                </a:gridCol>
                <a:gridCol w="2333625">
                  <a:extLst>
                    <a:ext uri="{9D8B030D-6E8A-4147-A177-3AD203B41FA5}">
                      <a16:colId xmlns:a16="http://schemas.microsoft.com/office/drawing/2014/main" val="1027668848"/>
                    </a:ext>
                  </a:extLst>
                </a:gridCol>
                <a:gridCol w="800100">
                  <a:extLst>
                    <a:ext uri="{9D8B030D-6E8A-4147-A177-3AD203B41FA5}">
                      <a16:colId xmlns:a16="http://schemas.microsoft.com/office/drawing/2014/main" val="727705638"/>
                    </a:ext>
                  </a:extLst>
                </a:gridCol>
                <a:gridCol w="2373843">
                  <a:extLst>
                    <a:ext uri="{9D8B030D-6E8A-4147-A177-3AD203B41FA5}">
                      <a16:colId xmlns:a16="http://schemas.microsoft.com/office/drawing/2014/main" val="2321375210"/>
                    </a:ext>
                  </a:extLst>
                </a:gridCol>
                <a:gridCol w="2373843">
                  <a:extLst>
                    <a:ext uri="{9D8B030D-6E8A-4147-A177-3AD203B41FA5}">
                      <a16:colId xmlns:a16="http://schemas.microsoft.com/office/drawing/2014/main" val="3827632164"/>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mn-lt"/>
                        </a:rPr>
                        <a:t>S</a:t>
                      </a:r>
                      <a:r>
                        <a:rPr kumimoji="0" lang="en-GB" sz="1200" b="1" i="0" u="none" strike="noStrike" kern="1200" cap="none" spc="0" normalizeH="0" baseline="0" noProof="0" dirty="0">
                          <a:ln>
                            <a:noFill/>
                          </a:ln>
                          <a:solidFill>
                            <a:srgbClr val="5C5B5A"/>
                          </a:solidFill>
                          <a:effectLst/>
                          <a:uLnTx/>
                          <a:uFillTx/>
                          <a:latin typeface="+mn-lt"/>
                          <a:ea typeface="+mn-ea"/>
                          <a:cs typeface="+mn-cs"/>
                        </a:rPr>
                        <a:t>um: </a:t>
                      </a:r>
                      <a:r>
                        <a:rPr kumimoji="0" lang="en-GB" sz="1200" b="1" i="0" u="none" strike="noStrike" kern="1200" cap="none" spc="0" normalizeH="0" baseline="0" noProof="0" dirty="0">
                          <a:ln>
                            <a:noFill/>
                          </a:ln>
                          <a:solidFill>
                            <a:srgbClr val="00B050"/>
                          </a:solidFill>
                          <a:effectLst/>
                          <a:uLnTx/>
                          <a:uFillTx/>
                          <a:latin typeface="+mn-lt"/>
                          <a:ea typeface="+mn-ea"/>
                          <a:cs typeface="+mn-cs"/>
                        </a:rPr>
                        <a:t>Very</a:t>
                      </a:r>
                      <a:r>
                        <a:rPr kumimoji="0" lang="en-GB" sz="1200" b="1" i="0" u="none" strike="noStrike" kern="1200" cap="none" spc="0" normalizeH="0" baseline="0" noProof="0" dirty="0">
                          <a:ln>
                            <a:noFill/>
                          </a:ln>
                          <a:solidFill>
                            <a:srgbClr val="5C5B5A"/>
                          </a:solidFill>
                          <a:effectLst/>
                          <a:uLnTx/>
                          <a:uFillTx/>
                          <a:latin typeface="+mn-lt"/>
                          <a:ea typeface="+mn-ea"/>
                          <a:cs typeface="+mn-cs"/>
                        </a:rPr>
                        <a:t> / </a:t>
                      </a:r>
                      <a:r>
                        <a:rPr kumimoji="0" lang="en-GB" sz="1200" b="1" i="0" u="none" strike="noStrike" kern="1200" cap="none" spc="0" normalizeH="0" baseline="0" noProof="0" dirty="0">
                          <a:ln>
                            <a:noFill/>
                          </a:ln>
                          <a:solidFill>
                            <a:schemeClr val="accent6"/>
                          </a:solidFill>
                          <a:effectLst/>
                          <a:uLnTx/>
                          <a:uFillTx/>
                          <a:latin typeface="+mn-lt"/>
                          <a:ea typeface="+mn-ea"/>
                          <a:cs typeface="+mn-cs"/>
                        </a:rPr>
                        <a:t>Somewhat likely</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lang="en-GB" sz="1600" dirty="0">
                          <a:solidFill>
                            <a:schemeClr val="tx1">
                              <a:lumMod val="85000"/>
                              <a:lumOff val="15000"/>
                            </a:schemeClr>
                          </a:solidFill>
                        </a:rPr>
                        <a:t>         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dirty="0">
                          <a:solidFill>
                            <a:schemeClr val="tx1">
                              <a:lumMod val="85000"/>
                              <a:lumOff val="15000"/>
                            </a:schemeClr>
                          </a:solidFill>
                        </a:rPr>
                        <a:t>              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   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cxnSp>
        <p:nvCxnSpPr>
          <p:cNvPr id="36" name="Straight Connector 35">
            <a:extLst>
              <a:ext uri="{FF2B5EF4-FFF2-40B4-BE49-F238E27FC236}">
                <a16:creationId xmlns:a16="http://schemas.microsoft.com/office/drawing/2014/main" id="{1CD18554-9FB7-69B2-43F3-24F15F85F46D}"/>
              </a:ext>
              <a:ext uri="{C183D7F6-B498-43B3-948B-1728B52AA6E4}">
                <adec:decorative xmlns:adec="http://schemas.microsoft.com/office/drawing/2017/decorative" val="1"/>
              </a:ext>
            </a:extLst>
          </p:cNvPr>
          <p:cNvCxnSpPr>
            <a:cxnSpLocks/>
          </p:cNvCxnSpPr>
          <p:nvPr/>
        </p:nvCxnSpPr>
        <p:spPr>
          <a:xfrm>
            <a:off x="6224459" y="1588583"/>
            <a:ext cx="9782" cy="4010466"/>
          </a:xfrm>
          <a:prstGeom prst="line">
            <a:avLst/>
          </a:prstGeom>
        </p:spPr>
        <p:style>
          <a:lnRef idx="1">
            <a:schemeClr val="accent3"/>
          </a:lnRef>
          <a:fillRef idx="0">
            <a:schemeClr val="accent3"/>
          </a:fillRef>
          <a:effectRef idx="0">
            <a:schemeClr val="accent3"/>
          </a:effectRef>
          <a:fontRef idx="minor">
            <a:schemeClr val="tx1"/>
          </a:fontRef>
        </p:style>
      </p:cxnSp>
      <p:sp>
        <p:nvSpPr>
          <p:cNvPr id="44" name="Footer Placeholder 4">
            <a:extLst>
              <a:ext uri="{FF2B5EF4-FFF2-40B4-BE49-F238E27FC236}">
                <a16:creationId xmlns:a16="http://schemas.microsoft.com/office/drawing/2014/main" id="{958CBB95-4CEA-3B2A-D4BE-ECCFC34F586E}"/>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CL15B. How likely or unlikely are you to consider doing any of the following because of the rising cost of living?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a:t>
            </a:r>
            <a:r>
              <a:rPr lang="en-GB" sz="1000">
                <a:solidFill>
                  <a:srgbClr val="FFFFFF">
                    <a:lumMod val="50000"/>
                  </a:srgbClr>
                </a:solidFill>
                <a:latin typeface="Arial"/>
                <a:cs typeface="Arial" panose="020B0604020202020204" pitchFamily="34" charset="0"/>
              </a:rPr>
              <a:t> 1207 (All who do not own an electric blanket); 166 (All who own but don’t use an electric blanket); 806 (All who do not own a portable heater); 382 (All who own but don’t use a portable heater)</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721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116000"/>
          </a:xfrm>
        </p:spPr>
        <p:txBody>
          <a:bodyPr anchor="t">
            <a:normAutofit/>
          </a:bodyPr>
          <a:lstStyle/>
          <a:p>
            <a:r>
              <a:rPr lang="en-GB" b="1" dirty="0"/>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874816826"/>
              </p:ext>
            </p:extLst>
          </p:nvPr>
        </p:nvGraphicFramePr>
        <p:xfrm>
          <a:off x="590400" y="3718800"/>
          <a:ext cx="3627847" cy="8640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4846203"/>
                    </a:ext>
                  </a:extLst>
                </a:gridCol>
                <a:gridCol w="83384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Background</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Methodology and sample</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Report contents and guidance</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198993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67885" cy="777072"/>
          </a:xfrm>
        </p:spPr>
        <p:txBody>
          <a:bodyPr anchor="t">
            <a:noAutofit/>
          </a:bodyPr>
          <a:lstStyle/>
          <a:p>
            <a:r>
              <a:rPr lang="en-GB" sz="1800" b="1" dirty="0"/>
              <a:t>The vast majority (91%) of respondents have </a:t>
            </a:r>
            <a:r>
              <a:rPr lang="en-GB" sz="1800" b="1" dirty="0">
                <a:solidFill>
                  <a:srgbClr val="009690"/>
                </a:solidFill>
              </a:rPr>
              <a:t>a functioning smoke alarm </a:t>
            </a:r>
            <a:r>
              <a:rPr lang="en-GB" sz="1800" b="1" dirty="0"/>
              <a:t>in their home. However, this was less true amongst some household types and demographics (including households within racially </a:t>
            </a:r>
            <a:r>
              <a:rPr lang="en-GB" sz="1800" b="1" dirty="0" err="1"/>
              <a:t>minoritised</a:t>
            </a:r>
            <a:r>
              <a:rPr lang="en-GB" sz="1800" b="1" dirty="0"/>
              <a:t> communities). Across the sample as a whole, over half (56%) have not undertaken a fire risk assessment in their home.</a:t>
            </a:r>
            <a:endParaRPr lang="en-GB" sz="1800" b="1" dirty="0">
              <a:solidFill>
                <a:srgbClr val="009690"/>
              </a:solidFill>
            </a:endParaRP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381555" y="1120635"/>
            <a:ext cx="651449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options apply to your household?</a:t>
            </a:r>
          </a:p>
        </p:txBody>
      </p:sp>
      <p:graphicFrame>
        <p:nvGraphicFramePr>
          <p:cNvPr id="12" name="Chart 11" descr="Stacked column chart showing options which apply to households. 91% of GM households have a functioning smoke alarm. 78% have considered how they will escape safely in the event of a fire. ">
            <a:extLst>
              <a:ext uri="{FF2B5EF4-FFF2-40B4-BE49-F238E27FC236}">
                <a16:creationId xmlns:a16="http://schemas.microsoft.com/office/drawing/2014/main" id="{289DE954-E7B5-2DCE-DE43-A0420A956399}"/>
              </a:ext>
            </a:extLst>
          </p:cNvPr>
          <p:cNvGraphicFramePr/>
          <p:nvPr>
            <p:extLst>
              <p:ext uri="{D42A27DB-BD31-4B8C-83A1-F6EECF244321}">
                <p14:modId xmlns:p14="http://schemas.microsoft.com/office/powerpoint/2010/main" val="121991660"/>
              </p:ext>
            </p:extLst>
          </p:nvPr>
        </p:nvGraphicFramePr>
        <p:xfrm>
          <a:off x="-15193" y="1417738"/>
          <a:ext cx="8346393" cy="490995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24953C22-BA96-57CD-8419-03F1168CBF9B}"/>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637D4BA-C5F0-C67E-5DCF-B88634BDB62D}"/>
              </a:ext>
            </a:extLst>
          </p:cNvPr>
          <p:cNvSpPr/>
          <p:nvPr/>
        </p:nvSpPr>
        <p:spPr>
          <a:xfrm>
            <a:off x="7904480" y="1085892"/>
            <a:ext cx="4530959"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rgbClr val="5C5B5A"/>
                </a:solidFill>
                <a:latin typeface="Arial"/>
              </a:rPr>
              <a:t>% of those saying ‘no’ </a:t>
            </a:r>
            <a:r>
              <a:rPr kumimoji="0" lang="en-GB" sz="1300" b="1" i="0" u="none" strike="noStrike" kern="1200" cap="none" spc="0" normalizeH="0" baseline="0" noProof="0">
                <a:ln>
                  <a:noFill/>
                </a:ln>
                <a:solidFill>
                  <a:srgbClr val="5C5B5A"/>
                </a:solidFill>
                <a:effectLst/>
                <a:uLnTx/>
                <a:uFillTx/>
                <a:latin typeface="Arial"/>
                <a:ea typeface="+mn-ea"/>
                <a:cs typeface="+mn-cs"/>
              </a:rPr>
              <a:t>significantly higher among:</a:t>
            </a:r>
          </a:p>
        </p:txBody>
      </p:sp>
      <p:cxnSp>
        <p:nvCxnSpPr>
          <p:cNvPr id="6" name="Straight Connector 5">
            <a:extLst>
              <a:ext uri="{FF2B5EF4-FFF2-40B4-BE49-F238E27FC236}">
                <a16:creationId xmlns:a16="http://schemas.microsoft.com/office/drawing/2014/main" id="{ED8B981E-E8DA-BFB1-8F80-761205B9B8B7}"/>
              </a:ext>
              <a:ext uri="{C183D7F6-B498-43B3-948B-1728B52AA6E4}">
                <adec:decorative xmlns:adec="http://schemas.microsoft.com/office/drawing/2017/decorative" val="1"/>
              </a:ext>
            </a:extLst>
          </p:cNvPr>
          <p:cNvCxnSpPr>
            <a:cxnSpLocks/>
          </p:cNvCxnSpPr>
          <p:nvPr/>
        </p:nvCxnSpPr>
        <p:spPr>
          <a:xfrm>
            <a:off x="257849" y="2162648"/>
            <a:ext cx="11842310" cy="733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979462-330D-6B9C-33F9-E19A761B213A}"/>
              </a:ext>
              <a:ext uri="{C183D7F6-B498-43B3-948B-1728B52AA6E4}">
                <adec:decorative xmlns:adec="http://schemas.microsoft.com/office/drawing/2017/decorative" val="1"/>
              </a:ext>
            </a:extLst>
          </p:cNvPr>
          <p:cNvCxnSpPr>
            <a:cxnSpLocks/>
          </p:cNvCxnSpPr>
          <p:nvPr/>
        </p:nvCxnSpPr>
        <p:spPr>
          <a:xfrm>
            <a:off x="257849" y="2913465"/>
            <a:ext cx="11842310" cy="733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600681-6EA4-ED79-0AC8-5D4BFC6775B3}"/>
              </a:ext>
              <a:ext uri="{C183D7F6-B498-43B3-948B-1728B52AA6E4}">
                <adec:decorative xmlns:adec="http://schemas.microsoft.com/office/drawing/2017/decorative" val="1"/>
              </a:ext>
            </a:extLst>
          </p:cNvPr>
          <p:cNvCxnSpPr>
            <a:cxnSpLocks/>
          </p:cNvCxnSpPr>
          <p:nvPr/>
        </p:nvCxnSpPr>
        <p:spPr>
          <a:xfrm>
            <a:off x="257849" y="3660113"/>
            <a:ext cx="11842310" cy="733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D2BBCE-FC04-8A2A-360B-CD2396CDA520}"/>
              </a:ext>
              <a:ext uri="{C183D7F6-B498-43B3-948B-1728B52AA6E4}">
                <adec:decorative xmlns:adec="http://schemas.microsoft.com/office/drawing/2017/decorative" val="1"/>
              </a:ext>
            </a:extLst>
          </p:cNvPr>
          <p:cNvCxnSpPr>
            <a:cxnSpLocks/>
          </p:cNvCxnSpPr>
          <p:nvPr/>
        </p:nvCxnSpPr>
        <p:spPr>
          <a:xfrm>
            <a:off x="257849" y="4406761"/>
            <a:ext cx="11842310" cy="733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F5278C-02B3-FA82-A039-29F5E642AA95}"/>
              </a:ext>
              <a:ext uri="{C183D7F6-B498-43B3-948B-1728B52AA6E4}">
                <adec:decorative xmlns:adec="http://schemas.microsoft.com/office/drawing/2017/decorative" val="1"/>
              </a:ext>
            </a:extLst>
          </p:cNvPr>
          <p:cNvCxnSpPr>
            <a:cxnSpLocks/>
          </p:cNvCxnSpPr>
          <p:nvPr/>
        </p:nvCxnSpPr>
        <p:spPr>
          <a:xfrm>
            <a:off x="257849" y="5153409"/>
            <a:ext cx="11842310" cy="733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Box 18" descr="94% of those who have received their first dose say they are likely to receive their second dose&#10;">
            <a:extLst>
              <a:ext uri="{FF2B5EF4-FFF2-40B4-BE49-F238E27FC236}">
                <a16:creationId xmlns:a16="http://schemas.microsoft.com/office/drawing/2014/main" id="{50215FD8-C204-FD1F-462B-2CA6FA7EC580}"/>
              </a:ext>
            </a:extLst>
          </p:cNvPr>
          <p:cNvSpPr txBox="1"/>
          <p:nvPr/>
        </p:nvSpPr>
        <p:spPr>
          <a:xfrm>
            <a:off x="8500821" y="1580255"/>
            <a:ext cx="3823235" cy="461665"/>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12% - </a:t>
            </a:r>
            <a:r>
              <a:rPr lang="en-GB" sz="1200" b="1">
                <a:solidFill>
                  <a:srgbClr val="5C5B5A"/>
                </a:solidFill>
                <a:latin typeface="Arial"/>
              </a:rPr>
              <a:t>Those with caring responsibilities</a:t>
            </a:r>
            <a:r>
              <a:rPr kumimoji="0" lang="en-GB" sz="1200" b="1" i="0" u="none" strike="noStrike" kern="1200" cap="none" spc="0" normalizeH="0" baseline="0" noProof="0">
                <a:ln>
                  <a:noFill/>
                </a:ln>
                <a:solidFill>
                  <a:srgbClr val="5C5B5A"/>
                </a:solidFill>
                <a:effectLst/>
                <a:uLnTx/>
                <a:uFillTx/>
                <a:latin typeface="Arial"/>
                <a:ea typeface="+mn-ea"/>
                <a:cs typeface="+mn-cs"/>
              </a:rPr>
              <a:t> (n=</a:t>
            </a:r>
            <a:r>
              <a:rPr lang="en-GB" sz="1200" b="1">
                <a:solidFill>
                  <a:srgbClr val="5C5B5A"/>
                </a:solidFill>
                <a:latin typeface="Arial"/>
              </a:rPr>
              <a:t>231</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11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Those with a pre-</a:t>
            </a:r>
            <a:r>
              <a:rPr lang="en-GB" sz="1200" b="1">
                <a:solidFill>
                  <a:srgbClr val="5C5B5A"/>
                </a:solidFill>
                <a:latin typeface="Arial"/>
              </a:rPr>
              <a:t>p</a:t>
            </a:r>
            <a:r>
              <a:rPr kumimoji="0" lang="en-GB" sz="1200" b="1" i="0" u="none" strike="noStrike" kern="1200" cap="none" spc="0" normalizeH="0" baseline="0" noProof="0" err="1">
                <a:ln>
                  <a:noFill/>
                </a:ln>
                <a:solidFill>
                  <a:srgbClr val="5C5B5A"/>
                </a:solidFill>
                <a:effectLst/>
                <a:uLnTx/>
                <a:uFillTx/>
                <a:latin typeface="Arial"/>
                <a:ea typeface="+mn-ea"/>
                <a:cs typeface="+mn-cs"/>
              </a:rPr>
              <a:t>ayment</a:t>
            </a:r>
            <a:r>
              <a:rPr kumimoji="0" lang="en-GB" sz="1200" b="1" i="0" u="none" strike="noStrike" kern="1200" cap="none" spc="0" normalizeH="0" baseline="0" noProof="0">
                <a:ln>
                  <a:noFill/>
                </a:ln>
                <a:solidFill>
                  <a:srgbClr val="5C5B5A"/>
                </a:solidFill>
                <a:effectLst/>
                <a:uLnTx/>
                <a:uFillTx/>
                <a:latin typeface="Arial"/>
                <a:ea typeface="+mn-ea"/>
                <a:cs typeface="+mn-cs"/>
              </a:rPr>
              <a:t> meter (n=</a:t>
            </a:r>
            <a:r>
              <a:rPr lang="en-GB" sz="1200" b="1">
                <a:solidFill>
                  <a:srgbClr val="5C5B5A"/>
                </a:solidFill>
                <a:latin typeface="Arial"/>
              </a:rPr>
              <a:t>345</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sp>
        <p:nvSpPr>
          <p:cNvPr id="18" name="TextBox 17" descr="94% of those who have received their first dose say they are likely to receive their second dose&#10;">
            <a:extLst>
              <a:ext uri="{FF2B5EF4-FFF2-40B4-BE49-F238E27FC236}">
                <a16:creationId xmlns:a16="http://schemas.microsoft.com/office/drawing/2014/main" id="{96F72B29-5885-1C28-818B-CEAA2821E5AC}"/>
              </a:ext>
            </a:extLst>
          </p:cNvPr>
          <p:cNvSpPr txBox="1"/>
          <p:nvPr/>
        </p:nvSpPr>
        <p:spPr>
          <a:xfrm>
            <a:off x="8500822" y="2126405"/>
            <a:ext cx="3823235" cy="830997"/>
          </a:xfrm>
          <a:prstGeom prst="rect">
            <a:avLst/>
          </a:prstGeom>
          <a:noFill/>
        </p:spPr>
        <p:txBody>
          <a:bodyPr wrap="square" rtlCol="0">
            <a:spAutoFit/>
          </a:bodyPr>
          <a:lstStyle/>
          <a:p>
            <a:pPr>
              <a:defRPr/>
            </a:pPr>
            <a:r>
              <a:rPr lang="en-GB" sz="1200" b="1">
                <a:solidFill>
                  <a:srgbClr val="5C5B5A"/>
                </a:solidFill>
                <a:latin typeface="Arial"/>
              </a:rPr>
              <a:t>28</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a:t>
            </a:r>
            <a:r>
              <a:rPr kumimoji="0" lang="en-GB" sz="1200" b="1" i="0" u="none" strike="noStrike" kern="1200" cap="none" spc="0" normalizeH="0" baseline="0" noProof="0" err="1">
                <a:ln>
                  <a:noFill/>
                </a:ln>
                <a:solidFill>
                  <a:srgbClr val="5C5B5A"/>
                </a:solidFill>
                <a:effectLst/>
                <a:uLnTx/>
                <a:uFillTx/>
                <a:latin typeface="Arial"/>
                <a:ea typeface="+mn-ea"/>
                <a:cs typeface="+mn-cs"/>
              </a:rPr>
              <a:t>minoritised</a:t>
            </a:r>
            <a:r>
              <a:rPr kumimoji="0" lang="en-GB" sz="1200" b="1" i="0" u="none" strike="noStrike" kern="1200" cap="none" spc="0" normalizeH="0" baseline="0" noProof="0">
                <a:ln>
                  <a:noFill/>
                </a:ln>
                <a:solidFill>
                  <a:srgbClr val="5C5B5A"/>
                </a:solidFill>
                <a:effectLst/>
                <a:uLnTx/>
                <a:uFillTx/>
                <a:latin typeface="Arial"/>
                <a:ea typeface="+mn-ea"/>
                <a:cs typeface="+mn-cs"/>
              </a:rPr>
              <a:t> communities (n=</a:t>
            </a:r>
            <a:r>
              <a:rPr lang="en-GB" sz="1200" b="1">
                <a:solidFill>
                  <a:srgbClr val="5C5B5A"/>
                </a:solidFill>
                <a:latin typeface="Arial"/>
              </a:rPr>
              <a:t>208</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23%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Muslim respondents (n=</a:t>
            </a:r>
            <a:r>
              <a:rPr lang="en-GB" sz="1200" b="1">
                <a:solidFill>
                  <a:srgbClr val="5C5B5A"/>
                </a:solidFill>
                <a:latin typeface="Arial"/>
              </a:rPr>
              <a:t>127</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22%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(n=170)</a:t>
            </a:r>
          </a:p>
        </p:txBody>
      </p:sp>
      <p:sp>
        <p:nvSpPr>
          <p:cNvPr id="16" name="TextBox 15" descr="94% of those who have received their first dose say they are likely to receive their second dose&#10;">
            <a:extLst>
              <a:ext uri="{FF2B5EF4-FFF2-40B4-BE49-F238E27FC236}">
                <a16:creationId xmlns:a16="http://schemas.microsoft.com/office/drawing/2014/main" id="{CE7494D2-F038-428B-C57E-54FD1395BAAB}"/>
              </a:ext>
            </a:extLst>
          </p:cNvPr>
          <p:cNvSpPr txBox="1"/>
          <p:nvPr/>
        </p:nvSpPr>
        <p:spPr>
          <a:xfrm>
            <a:off x="8500823" y="2894473"/>
            <a:ext cx="3823235" cy="830997"/>
          </a:xfrm>
          <a:prstGeom prst="rect">
            <a:avLst/>
          </a:prstGeom>
          <a:noFill/>
        </p:spPr>
        <p:txBody>
          <a:bodyPr wrap="square" rtlCol="0">
            <a:spAutoFit/>
          </a:bodyPr>
          <a:lstStyle/>
          <a:p>
            <a:pPr>
              <a:defRPr/>
            </a:pPr>
            <a:r>
              <a:rPr lang="en-GB" sz="1200" b="1">
                <a:solidFill>
                  <a:srgbClr val="5C5B5A"/>
                </a:solidFill>
                <a:latin typeface="Arial"/>
              </a:rPr>
              <a:t>34</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Those without access to the internet (n=55)</a:t>
            </a:r>
          </a:p>
          <a:p>
            <a:pPr>
              <a:defRPr/>
            </a:pPr>
            <a:r>
              <a:rPr lang="en-GB" sz="1200" b="1">
                <a:solidFill>
                  <a:srgbClr val="5C5B5A"/>
                </a:solidFill>
                <a:latin typeface="Arial"/>
              </a:rPr>
              <a:t>26</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a:t>
            </a:r>
            <a:r>
              <a:rPr kumimoji="0" lang="en-GB" sz="1200" b="1" i="0" u="none" strike="noStrike" kern="1200" cap="none" spc="0" normalizeH="0" baseline="0" noProof="0" err="1">
                <a:ln>
                  <a:noFill/>
                </a:ln>
                <a:solidFill>
                  <a:srgbClr val="5C5B5A"/>
                </a:solidFill>
                <a:effectLst/>
                <a:uLnTx/>
                <a:uFillTx/>
                <a:latin typeface="Arial"/>
                <a:ea typeface="+mn-ea"/>
                <a:cs typeface="+mn-cs"/>
              </a:rPr>
              <a:t>minoritised</a:t>
            </a:r>
            <a:r>
              <a:rPr kumimoji="0" lang="en-GB" sz="1200" b="1" i="0" u="none" strike="noStrike" kern="1200" cap="none" spc="0" normalizeH="0" baseline="0" noProof="0">
                <a:ln>
                  <a:noFill/>
                </a:ln>
                <a:solidFill>
                  <a:srgbClr val="5C5B5A"/>
                </a:solidFill>
                <a:effectLst/>
                <a:uLnTx/>
                <a:uFillTx/>
                <a:latin typeface="Arial"/>
                <a:ea typeface="+mn-ea"/>
                <a:cs typeface="+mn-cs"/>
              </a:rPr>
              <a:t> communities (n=</a:t>
            </a:r>
            <a:r>
              <a:rPr lang="en-GB" sz="1200" b="1">
                <a:solidFill>
                  <a:srgbClr val="5C5B5A"/>
                </a:solidFill>
                <a:latin typeface="Arial"/>
              </a:rPr>
              <a:t>208</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24%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(n=170)</a:t>
            </a:r>
          </a:p>
        </p:txBody>
      </p:sp>
      <p:sp>
        <p:nvSpPr>
          <p:cNvPr id="20" name="TextBox 19" descr="94% of those who have received their first dose say they are likely to receive their second dose&#10;">
            <a:extLst>
              <a:ext uri="{FF2B5EF4-FFF2-40B4-BE49-F238E27FC236}">
                <a16:creationId xmlns:a16="http://schemas.microsoft.com/office/drawing/2014/main" id="{220B1BFA-5C06-F6AB-1BFD-D0D007512A55}"/>
              </a:ext>
            </a:extLst>
          </p:cNvPr>
          <p:cNvSpPr txBox="1"/>
          <p:nvPr/>
        </p:nvSpPr>
        <p:spPr>
          <a:xfrm>
            <a:off x="8500822" y="3718252"/>
            <a:ext cx="3823235" cy="646331"/>
          </a:xfrm>
          <a:prstGeom prst="rect">
            <a:avLst/>
          </a:prstGeom>
          <a:noFill/>
        </p:spPr>
        <p:txBody>
          <a:bodyPr wrap="square" rtlCol="0">
            <a:spAutoFit/>
          </a:bodyPr>
          <a:lstStyle/>
          <a:p>
            <a:pPr>
              <a:defRPr/>
            </a:pPr>
            <a:r>
              <a:rPr lang="en-GB" sz="1200" b="1">
                <a:solidFill>
                  <a:srgbClr val="5C5B5A"/>
                </a:solidFill>
                <a:latin typeface="Arial"/>
              </a:rPr>
              <a:t>38</a:t>
            </a:r>
            <a:r>
              <a:rPr kumimoji="0" lang="en-GB" sz="1200" b="1" i="0" u="none" strike="noStrike" kern="1200" cap="none" spc="0" normalizeH="0" baseline="0" noProof="0">
                <a:ln>
                  <a:noFill/>
                </a:ln>
                <a:solidFill>
                  <a:srgbClr val="5C5B5A"/>
                </a:solidFill>
                <a:effectLst/>
                <a:uLnTx/>
                <a:uFillTx/>
                <a:latin typeface="Arial"/>
                <a:ea typeface="+mn-ea"/>
                <a:cs typeface="+mn-cs"/>
              </a:rPr>
              <a:t>% - Homemakers (n=56)</a:t>
            </a:r>
          </a:p>
          <a:p>
            <a:pPr>
              <a:defRPr/>
            </a:pPr>
            <a:r>
              <a:rPr lang="en-GB" sz="1200" b="1">
                <a:solidFill>
                  <a:srgbClr val="5C5B5A"/>
                </a:solidFill>
                <a:latin typeface="Arial"/>
              </a:rPr>
              <a:t>38</a:t>
            </a:r>
            <a:r>
              <a:rPr kumimoji="0" lang="en-GB" sz="1200" b="1" i="0" u="none" strike="noStrike" kern="1200" cap="none" spc="0" normalizeH="0" baseline="0" noProof="0">
                <a:ln>
                  <a:noFill/>
                </a:ln>
                <a:solidFill>
                  <a:srgbClr val="5C5B5A"/>
                </a:solidFill>
                <a:effectLst/>
                <a:uLnTx/>
                <a:uFillTx/>
                <a:latin typeface="Arial"/>
                <a:ea typeface="+mn-ea"/>
                <a:cs typeface="+mn-cs"/>
              </a:rPr>
              <a:t>% - Home-owners (n=1085)</a:t>
            </a:r>
          </a:p>
          <a:p>
            <a:pPr>
              <a:defRPr/>
            </a:pPr>
            <a:r>
              <a:rPr lang="en-GB" sz="1200" b="1">
                <a:solidFill>
                  <a:srgbClr val="5C5B5A"/>
                </a:solidFill>
                <a:latin typeface="Arial"/>
              </a:rPr>
              <a:t>31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45-64-year-olds (n=565)</a:t>
            </a:r>
          </a:p>
        </p:txBody>
      </p:sp>
      <p:sp>
        <p:nvSpPr>
          <p:cNvPr id="21" name="TextBox 20" descr="94% of those who have received their first dose say they are likely to receive their second dose&#10;">
            <a:extLst>
              <a:ext uri="{FF2B5EF4-FFF2-40B4-BE49-F238E27FC236}">
                <a16:creationId xmlns:a16="http://schemas.microsoft.com/office/drawing/2014/main" id="{A4824731-6F55-CFB0-F16A-17267AA456F8}"/>
              </a:ext>
            </a:extLst>
          </p:cNvPr>
          <p:cNvSpPr txBox="1"/>
          <p:nvPr/>
        </p:nvSpPr>
        <p:spPr>
          <a:xfrm>
            <a:off x="8500821" y="4376716"/>
            <a:ext cx="3823235" cy="830997"/>
          </a:xfrm>
          <a:prstGeom prst="rect">
            <a:avLst/>
          </a:prstGeom>
          <a:noFill/>
        </p:spPr>
        <p:txBody>
          <a:bodyPr wrap="square" rtlCol="0">
            <a:spAutoFit/>
          </a:bodyPr>
          <a:lstStyle/>
          <a:p>
            <a:pPr>
              <a:defRPr/>
            </a:pPr>
            <a:r>
              <a:rPr lang="en-GB" sz="1200" b="1">
                <a:solidFill>
                  <a:srgbClr val="5C5B5A"/>
                </a:solidFill>
                <a:latin typeface="Arial"/>
              </a:rPr>
              <a:t>33</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16-24-year-olds (n=170)</a:t>
            </a:r>
          </a:p>
          <a:p>
            <a:pPr>
              <a:defRPr/>
            </a:pPr>
            <a:r>
              <a:rPr lang="en-GB" sz="1200" b="1">
                <a:solidFill>
                  <a:srgbClr val="5C5B5A"/>
                </a:solidFill>
                <a:latin typeface="Arial"/>
              </a:rPr>
              <a:t>30</a:t>
            </a:r>
            <a:r>
              <a:rPr kumimoji="0" lang="en-GB" sz="1200" b="1" i="0" u="none" strike="noStrike" kern="1200" cap="none" spc="0" normalizeH="0" baseline="0" noProof="0">
                <a:ln>
                  <a:noFill/>
                </a:ln>
                <a:solidFill>
                  <a:srgbClr val="5C5B5A"/>
                </a:solidFill>
                <a:effectLst/>
                <a:uLnTx/>
                <a:uFillTx/>
                <a:latin typeface="Arial"/>
                <a:ea typeface="+mn-ea"/>
                <a:cs typeface="+mn-cs"/>
              </a:rPr>
              <a:t>% -  4 person households (n=</a:t>
            </a:r>
            <a:r>
              <a:rPr lang="en-GB" sz="1200" b="1">
                <a:solidFill>
                  <a:srgbClr val="5C5B5A"/>
                </a:solidFill>
                <a:latin typeface="Arial"/>
              </a:rPr>
              <a:t>134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lang="en-GB" sz="1200" b="1">
                <a:solidFill>
                  <a:srgbClr val="5C5B5A"/>
                </a:solidFill>
                <a:latin typeface="Arial"/>
              </a:rPr>
              <a:t>30</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a:t>
            </a:r>
            <a:r>
              <a:rPr kumimoji="0" lang="en-GB" sz="1200" b="1" i="0" u="none" strike="noStrike" kern="1200" cap="none" spc="0" normalizeH="0" baseline="0" noProof="0" err="1">
                <a:ln>
                  <a:noFill/>
                </a:ln>
                <a:solidFill>
                  <a:srgbClr val="5C5B5A"/>
                </a:solidFill>
                <a:effectLst/>
                <a:uLnTx/>
                <a:uFillTx/>
                <a:latin typeface="Arial"/>
                <a:ea typeface="+mn-ea"/>
                <a:cs typeface="+mn-cs"/>
              </a:rPr>
              <a:t>minoritised</a:t>
            </a:r>
            <a:r>
              <a:rPr kumimoji="0" lang="en-GB" sz="1200" b="1" i="0" u="none" strike="noStrike" kern="1200" cap="none" spc="0" normalizeH="0" baseline="0" noProof="0">
                <a:ln>
                  <a:noFill/>
                </a:ln>
                <a:solidFill>
                  <a:srgbClr val="5C5B5A"/>
                </a:solidFill>
                <a:effectLst/>
                <a:uLnTx/>
                <a:uFillTx/>
                <a:latin typeface="Arial"/>
                <a:ea typeface="+mn-ea"/>
                <a:cs typeface="+mn-cs"/>
              </a:rPr>
              <a:t> communities (n=</a:t>
            </a:r>
            <a:r>
              <a:rPr lang="en-GB" sz="1200" b="1">
                <a:solidFill>
                  <a:srgbClr val="5C5B5A"/>
                </a:solidFill>
                <a:latin typeface="Arial"/>
              </a:rPr>
              <a:t>208</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sp>
        <p:nvSpPr>
          <p:cNvPr id="17" name="TextBox 16" descr="94% of those who have received their first dose say they are likely to receive their second dose&#10;">
            <a:extLst>
              <a:ext uri="{FF2B5EF4-FFF2-40B4-BE49-F238E27FC236}">
                <a16:creationId xmlns:a16="http://schemas.microsoft.com/office/drawing/2014/main" id="{1FB3F503-D3D3-CBD1-9DAF-86F32C7D1696}"/>
              </a:ext>
            </a:extLst>
          </p:cNvPr>
          <p:cNvSpPr txBox="1"/>
          <p:nvPr/>
        </p:nvSpPr>
        <p:spPr>
          <a:xfrm>
            <a:off x="8500822" y="5136031"/>
            <a:ext cx="3823235" cy="646331"/>
          </a:xfrm>
          <a:prstGeom prst="rect">
            <a:avLst/>
          </a:prstGeom>
          <a:noFill/>
        </p:spPr>
        <p:txBody>
          <a:bodyPr wrap="square" rtlCol="0">
            <a:spAutoFit/>
          </a:bodyPr>
          <a:lstStyle/>
          <a:p>
            <a:pPr>
              <a:defRPr/>
            </a:pPr>
            <a:r>
              <a:rPr lang="en-GB" sz="1200" b="1">
                <a:solidFill>
                  <a:srgbClr val="5C5B5A"/>
                </a:solidFill>
                <a:latin typeface="Arial"/>
              </a:rPr>
              <a:t>60</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45-64 year olds (n=</a:t>
            </a:r>
            <a:r>
              <a:rPr lang="en-GB" sz="1200" b="1">
                <a:solidFill>
                  <a:srgbClr val="5C5B5A"/>
                </a:solidFill>
                <a:latin typeface="Arial"/>
              </a:rPr>
              <a:t>565</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59% - Those without children under 25 (n=9</a:t>
            </a:r>
            <a:r>
              <a:rPr lang="en-GB" sz="1200" b="1">
                <a:solidFill>
                  <a:srgbClr val="5C5B5A"/>
                </a:solidFill>
                <a:latin typeface="Arial"/>
              </a:rPr>
              <a:t>84</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59% -</a:t>
            </a:r>
            <a:r>
              <a:rPr kumimoji="0" lang="en-GB" sz="1200" i="0" u="none" strike="noStrike" kern="1200" cap="none" spc="0" normalizeH="0" baseline="0" noProof="0">
                <a:ln>
                  <a:noFill/>
                </a:ln>
                <a:solidFill>
                  <a:srgbClr val="5C5B5A"/>
                </a:solidFill>
                <a:effectLst/>
                <a:uLnTx/>
                <a:uFillTx/>
                <a:latin typeface="Arial"/>
                <a:ea typeface="+mn-ea"/>
                <a:cs typeface="+mn-cs"/>
              </a:rPr>
              <a:t> </a:t>
            </a:r>
            <a:r>
              <a:rPr lang="en-GB" sz="1200" b="1">
                <a:solidFill>
                  <a:srgbClr val="5C5B5A"/>
                </a:solidFill>
                <a:latin typeface="Arial"/>
              </a:rPr>
              <a:t>Home owners </a:t>
            </a:r>
            <a:r>
              <a:rPr kumimoji="0" lang="en-GB" sz="1200" b="1" i="0" u="none" strike="noStrike" kern="1200" cap="none" spc="0" normalizeH="0" baseline="0" noProof="0">
                <a:ln>
                  <a:noFill/>
                </a:ln>
                <a:solidFill>
                  <a:srgbClr val="5C5B5A"/>
                </a:solidFill>
                <a:effectLst/>
                <a:uLnTx/>
                <a:uFillTx/>
                <a:latin typeface="Arial"/>
                <a:ea typeface="+mn-ea"/>
                <a:cs typeface="+mn-cs"/>
              </a:rPr>
              <a:t>(n=1085)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CL16. For the following list, can you say which options apply to your household?</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1636 (All respondents)</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38745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124029" cy="771337"/>
          </a:xfrm>
        </p:spPr>
        <p:txBody>
          <a:bodyPr anchor="t">
            <a:noAutofit/>
          </a:bodyPr>
          <a:lstStyle/>
          <a:p>
            <a:r>
              <a:rPr lang="en-GB" sz="1800" b="1" dirty="0"/>
              <a:t>British Gas is the most common (29%) </a:t>
            </a:r>
            <a:r>
              <a:rPr lang="en-GB" sz="1800" b="1" dirty="0">
                <a:solidFill>
                  <a:srgbClr val="33B0A6"/>
                </a:solidFill>
              </a:rPr>
              <a:t>energy supplier </a:t>
            </a:r>
            <a:r>
              <a:rPr lang="en-GB" sz="1800" b="1" dirty="0"/>
              <a:t>for Greater Manchester residents. Satisfaction with energy suppliers is highest for reassuring messages. Over 2 in 5 (43%) are satisfied with their energy suppliers’ helping consumers find information on reducing their energy bills </a:t>
            </a:r>
            <a:endParaRPr lang="en-GB" sz="1800" b="1" dirty="0">
              <a:solidFill>
                <a:srgbClr val="009690"/>
              </a:solidFill>
            </a:endParaRP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360594" y="1228290"/>
            <a:ext cx="357913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Who is your energy supplier?</a:t>
            </a:r>
          </a:p>
        </p:txBody>
      </p:sp>
      <p:graphicFrame>
        <p:nvGraphicFramePr>
          <p:cNvPr id="3" name="Chart Placeholder 9" descr="Bar chart show that 29% of GM residents have British Gas as an energy supplier, followed by 16% who have E.ON and 13% who have Octopus. ">
            <a:extLst>
              <a:ext uri="{FF2B5EF4-FFF2-40B4-BE49-F238E27FC236}">
                <a16:creationId xmlns:a16="http://schemas.microsoft.com/office/drawing/2014/main" id="{3ECFC347-9291-09FE-B938-C1740EBDFDE0}"/>
              </a:ext>
            </a:extLst>
          </p:cNvPr>
          <p:cNvGraphicFramePr>
            <a:graphicFrameLocks/>
          </p:cNvGraphicFramePr>
          <p:nvPr>
            <p:extLst>
              <p:ext uri="{D42A27DB-BD31-4B8C-83A1-F6EECF244321}">
                <p14:modId xmlns:p14="http://schemas.microsoft.com/office/powerpoint/2010/main" val="4289302529"/>
              </p:ext>
            </p:extLst>
          </p:nvPr>
        </p:nvGraphicFramePr>
        <p:xfrm>
          <a:off x="-468229" y="1637852"/>
          <a:ext cx="5134227" cy="44482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1BE8B88-DBC0-0481-CD00-A9B9DF2F7854}"/>
              </a:ext>
              <a:ext uri="{C183D7F6-B498-43B3-948B-1728B52AA6E4}">
                <adec:decorative xmlns:adec="http://schemas.microsoft.com/office/drawing/2017/decorative" val="0"/>
              </a:ext>
            </a:extLst>
          </p:cNvPr>
          <p:cNvSpPr txBox="1"/>
          <p:nvPr/>
        </p:nvSpPr>
        <p:spPr>
          <a:xfrm>
            <a:off x="6862521" y="1228290"/>
            <a:ext cx="357913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Satisfaction with your energy supplier</a:t>
            </a:r>
          </a:p>
        </p:txBody>
      </p:sp>
      <p:graphicFrame>
        <p:nvGraphicFramePr>
          <p:cNvPr id="12" name="Chart 11" descr="Stacked column chart showing satisfaction with their energy supplier. 46% are satisfied with their energy supplier sending out messages to help reassure customers, 46% of those with a pre-payment meter are happy with their energy supplier keeping PPM customers updated with advice. ">
            <a:extLst>
              <a:ext uri="{FF2B5EF4-FFF2-40B4-BE49-F238E27FC236}">
                <a16:creationId xmlns:a16="http://schemas.microsoft.com/office/drawing/2014/main" id="{CFAFBB80-0A05-7C42-C3C9-0E8D6B0D484F}"/>
              </a:ext>
            </a:extLst>
          </p:cNvPr>
          <p:cNvGraphicFramePr/>
          <p:nvPr>
            <p:extLst>
              <p:ext uri="{D42A27DB-BD31-4B8C-83A1-F6EECF244321}">
                <p14:modId xmlns:p14="http://schemas.microsoft.com/office/powerpoint/2010/main" val="4070218832"/>
              </p:ext>
            </p:extLst>
          </p:nvPr>
        </p:nvGraphicFramePr>
        <p:xfrm>
          <a:off x="3717421" y="1408189"/>
          <a:ext cx="8318883" cy="4872973"/>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CL17. Who is your energy supplier? CL18. How satisfied or dissatisfied are you with your current energy supplier on the following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1636 (All respondents); 1540 (All </a:t>
            </a:r>
            <a:r>
              <a:rPr lang="en-GB" sz="1000">
                <a:solidFill>
                  <a:srgbClr val="FFFFFF">
                    <a:lumMod val="50000"/>
                  </a:srgbClr>
                </a:solidFill>
                <a:latin typeface="Arial"/>
                <a:cs typeface="Arial" panose="020B0604020202020204" pitchFamily="34" charset="0"/>
              </a:rPr>
              <a:t>with an energy supplier</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333 (All with a pre-payment meter)		*Question was asked only to those on a pre-payment meter</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0153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124029" cy="773375"/>
          </a:xfrm>
        </p:spPr>
        <p:txBody>
          <a:bodyPr anchor="t">
            <a:noAutofit/>
          </a:bodyPr>
          <a:lstStyle/>
          <a:p>
            <a:r>
              <a:rPr lang="en-GB" sz="1800" b="1" dirty="0"/>
              <a:t>Around a third (35%) of respondents have </a:t>
            </a:r>
            <a:r>
              <a:rPr lang="en-GB" sz="1800" b="1" dirty="0">
                <a:solidFill>
                  <a:srgbClr val="009690"/>
                </a:solidFill>
              </a:rPr>
              <a:t>contacted someone for advice on paying their energy bills </a:t>
            </a:r>
            <a:r>
              <a:rPr lang="en-GB" sz="1800" b="1" dirty="0"/>
              <a:t>in the past 3 months. Of the 13% who chose to approach their energy supplier for advice, almost 3 in 5 were satisfied with their support</a:t>
            </a: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450338" y="1120635"/>
            <a:ext cx="537134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Contacting any of the following for support with energy bills in the past 3 months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Placeholder 9" descr="Bar chart show that 35% of GM residents have contacted someone for support with paying their energy bills in the past 3 months. ">
            <a:extLst>
              <a:ext uri="{FF2B5EF4-FFF2-40B4-BE49-F238E27FC236}">
                <a16:creationId xmlns:a16="http://schemas.microsoft.com/office/drawing/2014/main" id="{989F69E1-A238-3592-E337-FCA99046571D}"/>
              </a:ext>
            </a:extLst>
          </p:cNvPr>
          <p:cNvGraphicFramePr>
            <a:graphicFrameLocks/>
          </p:cNvGraphicFramePr>
          <p:nvPr>
            <p:extLst>
              <p:ext uri="{D42A27DB-BD31-4B8C-83A1-F6EECF244321}">
                <p14:modId xmlns:p14="http://schemas.microsoft.com/office/powerpoint/2010/main" val="3673465694"/>
              </p:ext>
            </p:extLst>
          </p:nvPr>
        </p:nvGraphicFramePr>
        <p:xfrm>
          <a:off x="729208" y="1599832"/>
          <a:ext cx="4610672" cy="343130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Link arrow for the 13% of GM residents who have contacted their energy supplier for advice on paying their bill">
            <a:extLst>
              <a:ext uri="{FF2B5EF4-FFF2-40B4-BE49-F238E27FC236}">
                <a16:creationId xmlns:a16="http://schemas.microsoft.com/office/drawing/2014/main" id="{FF542EF3-36C0-3452-DE56-CD5BE1551A33}"/>
              </a:ext>
            </a:extLst>
          </p:cNvPr>
          <p:cNvGrpSpPr/>
          <p:nvPr/>
        </p:nvGrpSpPr>
        <p:grpSpPr>
          <a:xfrm>
            <a:off x="4143374" y="2046884"/>
            <a:ext cx="3838575" cy="692497"/>
            <a:chOff x="4143374" y="2046884"/>
            <a:chExt cx="3838575" cy="692497"/>
          </a:xfrm>
        </p:grpSpPr>
        <p:sp>
          <p:nvSpPr>
            <p:cNvPr id="19" name="TextBox 18">
              <a:extLst>
                <a:ext uri="{FF2B5EF4-FFF2-40B4-BE49-F238E27FC236}">
                  <a16:creationId xmlns:a16="http://schemas.microsoft.com/office/drawing/2014/main" id="{AC4B8046-A96B-9B19-F13E-2E21A90F7788}"/>
                </a:ext>
              </a:extLst>
            </p:cNvPr>
            <p:cNvSpPr txBox="1"/>
            <p:nvPr/>
          </p:nvSpPr>
          <p:spPr>
            <a:xfrm>
              <a:off x="4505325" y="2046884"/>
              <a:ext cx="3257549" cy="692497"/>
            </a:xfrm>
            <a:prstGeom prst="rect">
              <a:avLst/>
            </a:prstGeom>
            <a:noFill/>
          </p:spPr>
          <p:txBody>
            <a:bodyPr wrap="square" rtlCol="0">
              <a:spAutoFit/>
            </a:bodyPr>
            <a:lstStyle/>
            <a:p>
              <a:pPr algn="ctr"/>
              <a:r>
                <a:rPr lang="en-GB" sz="1300" dirty="0"/>
                <a:t>Of those who contacted</a:t>
              </a:r>
            </a:p>
            <a:p>
              <a:pPr algn="ctr"/>
              <a:endParaRPr lang="en-GB" sz="1300" dirty="0"/>
            </a:p>
            <a:p>
              <a:pPr algn="ctr"/>
              <a:r>
                <a:rPr lang="en-GB" sz="1300" dirty="0"/>
                <a:t> their energy supplier…</a:t>
              </a:r>
            </a:p>
          </p:txBody>
        </p:sp>
        <p:sp>
          <p:nvSpPr>
            <p:cNvPr id="18" name="Arrow: Right 17">
              <a:extLst>
                <a:ext uri="{FF2B5EF4-FFF2-40B4-BE49-F238E27FC236}">
                  <a16:creationId xmlns:a16="http://schemas.microsoft.com/office/drawing/2014/main" id="{BBD3E1F6-41C9-4875-6FEA-99AA871B0D00}"/>
                </a:ext>
                <a:ext uri="{C183D7F6-B498-43B3-948B-1728B52AA6E4}">
                  <adec:decorative xmlns:adec="http://schemas.microsoft.com/office/drawing/2017/decorative" val="1"/>
                </a:ext>
              </a:extLst>
            </p:cNvPr>
            <p:cNvSpPr/>
            <p:nvPr/>
          </p:nvSpPr>
          <p:spPr>
            <a:xfrm>
              <a:off x="4143374" y="2275559"/>
              <a:ext cx="3838575" cy="2296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ABB79E92-D35C-41C6-40F1-6463475DF7C9}"/>
              </a:ext>
              <a:ext uri="{C183D7F6-B498-43B3-948B-1728B52AA6E4}">
                <adec:decorative xmlns:adec="http://schemas.microsoft.com/office/drawing/2017/decorative" val="0"/>
              </a:ext>
            </a:extLst>
          </p:cNvPr>
          <p:cNvSpPr txBox="1"/>
          <p:nvPr/>
        </p:nvSpPr>
        <p:spPr>
          <a:xfrm>
            <a:off x="6799756" y="1120634"/>
            <a:ext cx="461067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Satisfaction with support from energy supplier</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2" name="Chart 11" descr="Stacked bar chart showing 57% of GM residents are satisfied with the support they have received from their energy supplier, if they got in touch for support with paying their energy bills in the past 3 months.">
            <a:extLst>
              <a:ext uri="{FF2B5EF4-FFF2-40B4-BE49-F238E27FC236}">
                <a16:creationId xmlns:a16="http://schemas.microsoft.com/office/drawing/2014/main" id="{10199A74-9496-955F-BEF2-8A6463E96FA6}"/>
              </a:ext>
            </a:extLst>
          </p:cNvPr>
          <p:cNvGraphicFramePr/>
          <p:nvPr>
            <p:extLst>
              <p:ext uri="{D42A27DB-BD31-4B8C-83A1-F6EECF244321}">
                <p14:modId xmlns:p14="http://schemas.microsoft.com/office/powerpoint/2010/main" val="1258297687"/>
              </p:ext>
            </p:extLst>
          </p:nvPr>
        </p:nvGraphicFramePr>
        <p:xfrm>
          <a:off x="6939280" y="1372640"/>
          <a:ext cx="4802382" cy="388087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Placeholder 30">
            <a:extLst>
              <a:ext uri="{FF2B5EF4-FFF2-40B4-BE49-F238E27FC236}">
                <a16:creationId xmlns:a16="http://schemas.microsoft.com/office/drawing/2014/main" id="{2F4FDFE9-4867-5BBD-9E73-3AE6C95C139D}"/>
              </a:ext>
            </a:extLst>
          </p:cNvPr>
          <p:cNvSpPr txBox="1">
            <a:spLocks/>
          </p:cNvSpPr>
          <p:nvPr/>
        </p:nvSpPr>
        <p:spPr>
          <a:xfrm>
            <a:off x="824588" y="5068472"/>
            <a:ext cx="10542825" cy="430888"/>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have contacted anyone for support with their energy bills compared to GM average (35%)</a:t>
            </a:r>
          </a:p>
        </p:txBody>
      </p:sp>
      <p:sp>
        <p:nvSpPr>
          <p:cNvPr id="2" name="Content Placeholder 32">
            <a:extLst>
              <a:ext uri="{FF2B5EF4-FFF2-40B4-BE49-F238E27FC236}">
                <a16:creationId xmlns:a16="http://schemas.microsoft.com/office/drawing/2014/main" id="{6975252D-A105-1FD1-D78E-E715E83B26BB}"/>
              </a:ext>
            </a:extLst>
          </p:cNvPr>
          <p:cNvSpPr txBox="1">
            <a:spLocks/>
          </p:cNvSpPr>
          <p:nvPr/>
        </p:nvSpPr>
        <p:spPr>
          <a:xfrm>
            <a:off x="824588" y="5492744"/>
            <a:ext cx="10542825" cy="746361"/>
          </a:xfrm>
          <a:prstGeom prst="rect">
            <a:avLst/>
          </a:prstGeom>
          <a:solidFill>
            <a:schemeClr val="bg1"/>
          </a:solidFill>
          <a:ln>
            <a:solidFill>
              <a:srgbClr val="5C5B5A"/>
            </a:solidFill>
          </a:ln>
        </p:spPr>
        <p:txBody>
          <a:bodyPr wrap="square" lIns="90000" tIns="90000" rIns="90000" bIns="90000"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opted to switch to a pre-payment meter in the last 12 months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no access to the internet (67%)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(66%), or have someone else in their household done so (71%)</a:t>
            </a:r>
          </a:p>
        </p:txBody>
      </p:sp>
      <p:sp>
        <p:nvSpPr>
          <p:cNvPr id="20" name="TextBox 19">
            <a:extLst>
              <a:ext uri="{FF2B5EF4-FFF2-40B4-BE49-F238E27FC236}">
                <a16:creationId xmlns:a16="http://schemas.microsoft.com/office/drawing/2014/main" id="{E92B9F36-2F98-7085-1380-8834C70C6C80}"/>
              </a:ext>
              <a:ext uri="{C183D7F6-B498-43B3-948B-1728B52AA6E4}">
                <adec:decorative xmlns:adec="http://schemas.microsoft.com/office/drawing/2017/decorative" val="1"/>
              </a:ext>
            </a:extLst>
          </p:cNvPr>
          <p:cNvSpPr txBox="1"/>
          <p:nvPr/>
        </p:nvSpPr>
        <p:spPr>
          <a:xfrm>
            <a:off x="10277964" y="232782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57</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21" name="Right Brace 20" descr="Arrow showing in total, 30% are worried about coronavirus.">
            <a:extLst>
              <a:ext uri="{FF2B5EF4-FFF2-40B4-BE49-F238E27FC236}">
                <a16:creationId xmlns:a16="http://schemas.microsoft.com/office/drawing/2014/main" id="{9C7B08AD-A125-501E-599C-2CD0927F8A8A}"/>
              </a:ext>
              <a:ext uri="{C183D7F6-B498-43B3-948B-1728B52AA6E4}">
                <adec:decorative xmlns:adec="http://schemas.microsoft.com/office/drawing/2017/decorative" val="1"/>
              </a:ext>
            </a:extLst>
          </p:cNvPr>
          <p:cNvSpPr/>
          <p:nvPr/>
        </p:nvSpPr>
        <p:spPr>
          <a:xfrm>
            <a:off x="9955526" y="1496881"/>
            <a:ext cx="217371" cy="1879782"/>
          </a:xfrm>
          <a:prstGeom prst="rightBrace">
            <a:avLst>
              <a:gd name="adj1" fmla="val 28487"/>
              <a:gd name="adj2" fmla="val 49688"/>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CL19. Have you contacted any of the following for information, advice or support with paying your energy bills in the past 3 months? CL20. You mentioned you had contacted your energy supplier for information, advice or support with paying your energy bills in the past 3 months. How satisfied were you with their support?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1636 (All respondents); 198 (All who have contacted their energy supplier)</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86096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AF5583F-7CA0-5241-C833-C544BBB9455D}"/>
              </a:ext>
            </a:extLst>
          </p:cNvPr>
          <p:cNvSpPr txBox="1">
            <a:spLocks noGrp="1"/>
          </p:cNvSpPr>
          <p:nvPr>
            <p:ph type="title"/>
          </p:nvPr>
        </p:nvSpPr>
        <p:spPr>
          <a:xfrm>
            <a:off x="600977" y="1426200"/>
            <a:ext cx="5495023" cy="11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bg1"/>
                </a:solidFill>
                <a:effectLst/>
                <a:uLnTx/>
                <a:uFillTx/>
                <a:latin typeface="+mn-lt"/>
                <a:ea typeface="+mj-ea"/>
                <a:cs typeface="+mj-cs"/>
              </a:rPr>
              <a:t>Food security</a:t>
            </a:r>
          </a:p>
        </p:txBody>
      </p:sp>
      <p:graphicFrame>
        <p:nvGraphicFramePr>
          <p:cNvPr id="8" name="Table 5">
            <a:extLst>
              <a:ext uri="{FF2B5EF4-FFF2-40B4-BE49-F238E27FC236}">
                <a16:creationId xmlns:a16="http://schemas.microsoft.com/office/drawing/2014/main" id="{DE532647-A477-0887-765F-8516300465EE}"/>
              </a:ext>
            </a:extLst>
          </p:cNvPr>
          <p:cNvGraphicFramePr>
            <a:graphicFrameLocks noGrp="1"/>
          </p:cNvGraphicFramePr>
          <p:nvPr>
            <p:extLst>
              <p:ext uri="{D42A27DB-BD31-4B8C-83A1-F6EECF244321}">
                <p14:modId xmlns:p14="http://schemas.microsoft.com/office/powerpoint/2010/main" val="3881314728"/>
              </p:ext>
            </p:extLst>
          </p:nvPr>
        </p:nvGraphicFramePr>
        <p:xfrm>
          <a:off x="528810" y="4432536"/>
          <a:ext cx="6393283" cy="1440000"/>
        </p:xfrm>
        <a:graphic>
          <a:graphicData uri="http://schemas.openxmlformats.org/drawingml/2006/table">
            <a:tbl>
              <a:tblPr firstRow="1" bandRow="1">
                <a:tableStyleId>{5C22544A-7EE6-4342-B048-85BDC9FD1C3A}</a:tableStyleId>
              </a:tblPr>
              <a:tblGrid>
                <a:gridCol w="5222682">
                  <a:extLst>
                    <a:ext uri="{9D8B030D-6E8A-4147-A177-3AD203B41FA5}">
                      <a16:colId xmlns:a16="http://schemas.microsoft.com/office/drawing/2014/main" val="4846203"/>
                    </a:ext>
                  </a:extLst>
                </a:gridCol>
                <a:gridCol w="1170601">
                  <a:extLst>
                    <a:ext uri="{9D8B030D-6E8A-4147-A177-3AD203B41FA5}">
                      <a16:colId xmlns:a16="http://schemas.microsoft.com/office/drawing/2014/main" val="4277008826"/>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Arial" panose="020B0604020202020204" pitchFamily="34" charset="0"/>
                          <a:ea typeface="+mn-ea"/>
                          <a:cs typeface="Arial" panose="020B0604020202020204" pitchFamily="34" charset="0"/>
                        </a:rPr>
                        <a:t>Key findings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2" action="ppaction://hlinksldjump">
                            <a:extLst>
                              <a:ext uri="{A12FA001-AC4F-418D-AE19-62706E023703}">
                                <ahyp:hlinkClr xmlns:ahyp="http://schemas.microsoft.com/office/drawing/2018/hyperlinkcolor" val="tx"/>
                              </a:ext>
                            </a:extLst>
                          </a:hlinkClick>
                        </a:rPr>
                        <a:t>page 34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8902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Arial" panose="020B0604020202020204" pitchFamily="34" charset="0"/>
                          <a:ea typeface="+mn-ea"/>
                          <a:cs typeface="Arial" panose="020B0604020202020204" pitchFamily="34" charset="0"/>
                        </a:rPr>
                        <a:t>Approach and sample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3" action="ppaction://hlinksldjump">
                            <a:extLst>
                              <a:ext uri="{A12FA001-AC4F-418D-AE19-62706E023703}">
                                <ahyp:hlinkClr xmlns:ahyp="http://schemas.microsoft.com/office/drawing/2018/hyperlinkcolor" val="tx"/>
                              </a:ext>
                            </a:extLst>
                          </a:hlinkClick>
                        </a:rPr>
                        <a:t>page 3</a:t>
                      </a:r>
                      <a:r>
                        <a:rPr lang="en-GB" sz="1400" b="1" u="sng" dirty="0">
                          <a:solidFill>
                            <a:schemeClr val="bg1"/>
                          </a:solidFil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9001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Arial" panose="020B0604020202020204" pitchFamily="34" charset="0"/>
                          <a:ea typeface="+mn-ea"/>
                          <a:cs typeface="Arial" panose="020B0604020202020204" pitchFamily="34" charset="0"/>
                        </a:rPr>
                        <a:t>Introduction to the food security score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36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1372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Overview of food security</a:t>
                      </a:r>
                      <a:endParaRPr lang="en-GB" sz="1400" b="1">
                        <a:solidFill>
                          <a:schemeClr val="bg1"/>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37-40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4083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Past 12 months activity</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pages 41-44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bl>
          </a:graphicData>
        </a:graphic>
      </p:graphicFrame>
    </p:spTree>
    <p:extLst>
      <p:ext uri="{BB962C8B-B14F-4D97-AF65-F5344CB8AC3E}">
        <p14:creationId xmlns:p14="http://schemas.microsoft.com/office/powerpoint/2010/main" val="1556742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87893"/>
            <a:ext cx="10515600" cy="693150"/>
          </a:xfrm>
        </p:spPr>
        <p:txBody>
          <a:bodyPr/>
          <a:lstStyle/>
          <a:p>
            <a:r>
              <a:rPr lang="en-GB"/>
              <a:t>Food security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57933"/>
            <a:ext cx="11413290"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b="1" dirty="0">
                <a:solidFill>
                  <a:schemeClr val="bg1"/>
                </a:solidFill>
              </a:rPr>
              <a:t>EXTENT OF FOOD INSECURITY ACROSS GM (%):</a:t>
            </a:r>
            <a:r>
              <a:rPr lang="en-GB" sz="1600" dirty="0">
                <a:solidFill>
                  <a:schemeClr val="bg1"/>
                </a:solidFill>
              </a:rPr>
              <a:t> 40% of all respondents who answered the most recent GM Residents’ Survey had a food security level classified either as ‘low’ or ‘very low’ – and have therefore experienced food insecurity in the last twelve months. </a:t>
            </a:r>
            <a:endParaRPr lang="en-US"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ea typeface="+mn-lt"/>
                <a:cs typeface="+mn-lt"/>
              </a:rPr>
              <a:t>EXTENT OF FOOD INSECURITY ACROSS GM (NUMBER OF HOUSEHOLDS AFFECTED): </a:t>
            </a:r>
            <a:r>
              <a:rPr lang="en-GB" sz="1600" dirty="0">
                <a:solidFill>
                  <a:schemeClr val="bg1"/>
                </a:solidFill>
              </a:rPr>
              <a:t>Assuming that this sample is representative of the Greater Manchester population, this is equivalent to approximately 470,000 households across the conurbation reporting some experience of food insecurity during the last 12 months (‘low’ or ‘very low’ food insecurity).</a:t>
            </a:r>
            <a:endParaRPr lang="en-GB" sz="1600" dirty="0">
              <a:solidFill>
                <a:schemeClr val="bg1"/>
              </a:solidFill>
              <a:cs typeface="Aria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TRENDS SINCE SEPTEMBER: </a:t>
            </a:r>
            <a:r>
              <a:rPr lang="en-GB" sz="1600" dirty="0">
                <a:solidFill>
                  <a:schemeClr val="bg1"/>
                </a:solidFill>
              </a:rPr>
              <a:t>The issue of food security has been explored in detail in previous surveys of the GM Residents’ Survey. Comparing latest results with those </a:t>
            </a:r>
            <a:r>
              <a:rPr lang="en-GB" sz="1600" dirty="0">
                <a:solidFill>
                  <a:srgbClr val="5C5B5A"/>
                </a:solidFill>
              </a:rPr>
              <a:t>from September fieldwork, food </a:t>
            </a:r>
            <a:r>
              <a:rPr lang="en-GB" sz="1600" dirty="0">
                <a:solidFill>
                  <a:schemeClr val="bg1"/>
                </a:solidFill>
              </a:rPr>
              <a:t>insecurity is shown to have remained stable (affecting 40% of households, compared to 42% of households in September). </a:t>
            </a:r>
          </a:p>
          <a:p>
            <a:pPr marL="285750" indent="-285750">
              <a:buFont typeface="Arial" panose="020B0604020202020204" pitchFamily="34" charset="0"/>
              <a:buChar char="•"/>
            </a:pPr>
            <a:endParaRPr lang="en-GB" sz="1600" dirty="0">
              <a:solidFill>
                <a:schemeClr val="bg1"/>
              </a:solidFill>
              <a:cs typeface="Arial" panose="020B0604020202020204"/>
            </a:endParaRPr>
          </a:p>
          <a:p>
            <a:pPr marL="285750" indent="-285750">
              <a:buFont typeface="Arial" panose="020B0604020202020204" pitchFamily="34" charset="0"/>
              <a:buChar char="•"/>
            </a:pPr>
            <a:r>
              <a:rPr lang="en-GB" sz="1600" b="1" dirty="0">
                <a:solidFill>
                  <a:schemeClr val="bg1"/>
                </a:solidFill>
              </a:rPr>
              <a:t>HOUSEHOLDS WITH CHILDREN: </a:t>
            </a:r>
            <a:r>
              <a:rPr lang="en-GB" sz="1600" dirty="0">
                <a:solidFill>
                  <a:schemeClr val="bg1"/>
                </a:solidFill>
              </a:rPr>
              <a:t>Food insecurity continues to impact disproportionately upon households with children (with 59% now reporting food insecurity at some point in the last year). This has increased since September (56%), and since original benchmarking in the spring (a merged sampled of February and April data, at 51%).</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HOUSEHOLDS WITHOUT CHILDREN: </a:t>
            </a:r>
            <a:r>
              <a:rPr lang="en-GB" sz="1600" dirty="0">
                <a:solidFill>
                  <a:schemeClr val="bg1"/>
                </a:solidFill>
              </a:rPr>
              <a:t>Overall food insecurity for households without children has dropped from 34% in September to 30% in October. However, it is important to note that levels of ‘very low food security’ have remained the same since the previous month (20% in September vs. 19% in October). Those not in work due to ill health or disability (64%), aged 16-24 (56%), those within a racialised minority community (50%) and disabled respondents (46%) are significantly more likely to have experienced food insecurity. </a:t>
            </a:r>
            <a:endParaRPr lang="en-GB" dirty="0">
              <a:solidFill>
                <a:schemeClr val="bg1"/>
              </a:solidFill>
            </a:endParaRP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fontScale="92500" lnSpcReduction="10000"/>
          </a:bodyPr>
          <a:lstStyle/>
          <a:p>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Household projections for England - Office for National Statistics</a:t>
            </a:r>
            <a:r>
              <a:rPr lang="en-GB" sz="1400" dirty="0">
                <a:latin typeface="Arial" panose="020B0604020202020204" pitchFamily="34" charset="0"/>
                <a:cs typeface="Arial" panose="020B0604020202020204" pitchFamily="34" charset="0"/>
              </a:rPr>
              <a:t> (2018-based: Principal projection edition) used to provide these indicative figures (339,030 households with children in Greater Manchester; and 836,122 households without children = 1,175,142 households in total</a:t>
            </a:r>
            <a:r>
              <a:rPr lang="en-GB" sz="1400" dirty="0">
                <a:solidFill>
                  <a:schemeClr val="bg2">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7529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583200"/>
            <a:ext cx="10515600" cy="249299"/>
          </a:xfrm>
        </p:spPr>
        <p:txBody>
          <a:bodyPr vert="horz">
            <a:spAutoFit/>
          </a:bodyPr>
          <a:lstStyle/>
          <a:p>
            <a:r>
              <a:rPr lang="en-GB" sz="1800" b="1"/>
              <a:t>Approach and sample – Food security</a:t>
            </a:r>
          </a:p>
        </p:txBody>
      </p:sp>
      <p:sp>
        <p:nvSpPr>
          <p:cNvPr id="8" name="Text Placeholder 7"/>
          <p:cNvSpPr>
            <a:spLocks noGrp="1"/>
          </p:cNvSpPr>
          <p:nvPr>
            <p:ph type="body" sz="quarter" idx="4294967295"/>
          </p:nvPr>
        </p:nvSpPr>
        <p:spPr>
          <a:xfrm>
            <a:off x="537525" y="865089"/>
            <a:ext cx="7460639" cy="295747"/>
          </a:xfrm>
          <a:solidFill>
            <a:srgbClr val="5C5B5A"/>
          </a:solidFill>
          <a:ln>
            <a:noFill/>
          </a:ln>
        </p:spPr>
        <p:txBody>
          <a:bodyPr>
            <a:normAutofit/>
          </a:bodyPr>
          <a:lstStyle/>
          <a:p>
            <a:pPr marL="0" indent="0" algn="ctr">
              <a:lnSpc>
                <a:spcPct val="100000"/>
              </a:lnSpc>
              <a:spcBef>
                <a:spcPts val="0"/>
              </a:spcBef>
              <a:buNone/>
            </a:pPr>
            <a:r>
              <a:rPr lang="en-GB" sz="1100" b="1">
                <a:solidFill>
                  <a:schemeClr val="bg1"/>
                </a:solidFill>
              </a:rPr>
              <a:t>Approach</a:t>
            </a:r>
          </a:p>
        </p:txBody>
      </p:sp>
      <p:sp>
        <p:nvSpPr>
          <p:cNvPr id="5" name="Text Placeholder 4"/>
          <p:cNvSpPr>
            <a:spLocks noGrp="1"/>
          </p:cNvSpPr>
          <p:nvPr>
            <p:ph type="body" sz="quarter" idx="11"/>
          </p:nvPr>
        </p:nvSpPr>
        <p:spPr>
          <a:xfrm>
            <a:off x="483735" y="1193426"/>
            <a:ext cx="7628419" cy="4628388"/>
          </a:xfrm>
          <a:ln>
            <a:noFill/>
          </a:ln>
        </p:spPr>
        <p:txBody>
          <a:bodyPr lIns="45720" rIns="45720" anchor="t">
            <a:noAutofit/>
          </a:bodyPr>
          <a:lstStyle/>
          <a:p>
            <a:r>
              <a:rPr lang="en-GB" sz="1400" dirty="0"/>
              <a:t>This report presents summary findings for survey 1 &amp; 2, survey 3 and survey 4 of the 2022 research study of a representative sample of the Greater Manchester population. In this section the sample for the first two surveys, both conducted in spring 2022, has been merged and compared to the results from survey 3 and survey 4.</a:t>
            </a:r>
          </a:p>
          <a:p>
            <a:r>
              <a:rPr lang="en-GB" sz="1400" dirty="0"/>
              <a:t>The information within this section provides the findings on the surveys' food security questions. The data represents the first four surveys in a series intended to run throughout 2022. Questions of this nature have not been asked of Greater Manchester residents prior to spring 2022 and as such, these results are best used primarily as indicators to open up further dialogue.</a:t>
            </a:r>
          </a:p>
          <a:p>
            <a:r>
              <a:rPr lang="en-GB" sz="1400" dirty="0"/>
              <a:t>The focus of this research is therefore to provide a growing base of evidence, one which can initially serve as a way to highlight potential trends and indicators which individual Local Authorities can explore in greater detail. As this evidence base grows across multiple surveys we will be able to provide greater depth on which groups are likely to be more affected by the issues explored, highlighting those where more investigation would prove useful. </a:t>
            </a:r>
          </a:p>
          <a:p>
            <a:pPr>
              <a:spcAft>
                <a:spcPts val="0"/>
              </a:spcAft>
            </a:pPr>
            <a:r>
              <a:rPr lang="en-GB" sz="1400" dirty="0"/>
              <a:t>On some questions responses have been filtered on those who were asked relevant questions (e.g. those in work or with children), and bases may be lower than the full sample. Where relevant, this has been noted on the slides, along with the unweighted base sizes. </a:t>
            </a:r>
          </a:p>
          <a:p>
            <a:pPr>
              <a:spcAft>
                <a:spcPts val="0"/>
              </a:spcAft>
            </a:pPr>
            <a:r>
              <a:rPr lang="en-GB" sz="1400" dirty="0"/>
              <a:t>This section contains a food security score. The methodology for this is broadly as used in the Department for Work &amp; Pensions Family Resources Survey, and based on the US Department of Agriculture’s approach to defining food security which is detailed on the following page.</a:t>
            </a:r>
          </a:p>
          <a:p>
            <a:pPr>
              <a:spcAft>
                <a:spcPts val="0"/>
              </a:spcAft>
            </a:pPr>
            <a:endParaRPr lang="en-GB" sz="1400" dirty="0"/>
          </a:p>
          <a:p>
            <a:pPr>
              <a:spcAft>
                <a:spcPts val="0"/>
              </a:spcAft>
            </a:pPr>
            <a:endParaRPr lang="en-GB" sz="1400" dirty="0"/>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8112154" y="1036186"/>
            <a:ext cx="3890427" cy="249299"/>
          </a:xfrm>
          <a:prstGeom prst="rect">
            <a:avLst/>
          </a:prstGeom>
          <a:solidFill>
            <a:srgbClr val="5C5B5A"/>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effectLst/>
                <a:uLnTx/>
                <a:uFillTx/>
                <a:latin typeface="Arial"/>
                <a:ea typeface="+mn-ea"/>
                <a:cs typeface="+mn-cs"/>
              </a:rPr>
              <a:t>Sample breakdown</a:t>
            </a:r>
          </a:p>
        </p:txBody>
      </p:sp>
      <p:sp>
        <p:nvSpPr>
          <p:cNvPr id="12" name="TextBox 11">
            <a:extLst>
              <a:ext uri="{FF2B5EF4-FFF2-40B4-BE49-F238E27FC236}">
                <a16:creationId xmlns:a16="http://schemas.microsoft.com/office/drawing/2014/main" id="{1505C297-F50F-4CA4-82E6-13B0F2567FB9}"/>
              </a:ext>
            </a:extLst>
          </p:cNvPr>
          <p:cNvSpPr txBox="1"/>
          <p:nvPr/>
        </p:nvSpPr>
        <p:spPr>
          <a:xfrm>
            <a:off x="8209845" y="1302056"/>
            <a:ext cx="27203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Sample info</a:t>
            </a:r>
          </a:p>
        </p:txBody>
      </p:sp>
      <p:sp>
        <p:nvSpPr>
          <p:cNvPr id="2" name="Text Placeholder 7">
            <a:extLst>
              <a:ext uri="{FF2B5EF4-FFF2-40B4-BE49-F238E27FC236}">
                <a16:creationId xmlns:a16="http://schemas.microsoft.com/office/drawing/2014/main" id="{DBAF9AC6-956E-DF60-F4FE-ECF908FE543F}"/>
              </a:ext>
            </a:extLst>
          </p:cNvPr>
          <p:cNvSpPr txBox="1">
            <a:spLocks/>
          </p:cNvSpPr>
          <p:nvPr/>
        </p:nvSpPr>
        <p:spPr>
          <a:xfrm>
            <a:off x="8112153" y="1584191"/>
            <a:ext cx="3890427" cy="249299"/>
          </a:xfrm>
          <a:prstGeom prst="rect">
            <a:avLst/>
          </a:prstGeom>
          <a:solidFill>
            <a:srgbClr val="5C5B5A"/>
          </a:solidFill>
          <a:ln>
            <a:solidFill>
              <a:srgbClr val="5C5B5A"/>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effectLst/>
                <a:uLnTx/>
                <a:uFillTx/>
                <a:latin typeface="Arial"/>
                <a:ea typeface="+mn-ea"/>
                <a:cs typeface="+mn-cs"/>
              </a:rPr>
              <a:t>Spring </a:t>
            </a:r>
            <a:r>
              <a:rPr kumimoji="0" lang="en-GB" sz="1100" b="1" i="0" u="none" strike="noStrike" kern="1200" cap="none" spc="0" normalizeH="0" baseline="0" noProof="0" dirty="0" err="1">
                <a:ln>
                  <a:noFill/>
                </a:ln>
                <a:effectLst/>
                <a:uLnTx/>
                <a:uFillTx/>
                <a:latin typeface="Arial"/>
                <a:ea typeface="+mn-ea"/>
                <a:cs typeface="+mn-cs"/>
              </a:rPr>
              <a:t>sampl</a:t>
            </a:r>
            <a:r>
              <a:rPr lang="en-GB" sz="1100" dirty="0">
                <a:latin typeface="Arial"/>
              </a:rPr>
              <a:t>e</a:t>
            </a:r>
            <a:endParaRPr kumimoji="0" lang="en-GB" sz="1100" b="1" i="0" u="none" strike="noStrike" kern="1200" cap="none" spc="0" normalizeH="0" baseline="0" noProof="0" dirty="0">
              <a:ln>
                <a:noFill/>
              </a:ln>
              <a:effectLst/>
              <a:uLnTx/>
              <a:uFillTx/>
              <a:latin typeface="Arial"/>
              <a:ea typeface="+mn-ea"/>
              <a:cs typeface="+mn-cs"/>
            </a:endParaRP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4281176598"/>
              </p:ext>
            </p:extLst>
          </p:nvPr>
        </p:nvGraphicFramePr>
        <p:xfrm>
          <a:off x="8112154" y="1836993"/>
          <a:ext cx="3890428" cy="1979520"/>
        </p:xfrm>
        <a:graphic>
          <a:graphicData uri="http://schemas.openxmlformats.org/drawingml/2006/table">
            <a:tbl>
              <a:tblPr firstRow="1" bandRow="1">
                <a:tableStyleId>{69C7853C-536D-4A76-A0AE-DD22124D55A5}</a:tableStyleId>
              </a:tblPr>
              <a:tblGrid>
                <a:gridCol w="1945214">
                  <a:extLst>
                    <a:ext uri="{9D8B030D-6E8A-4147-A177-3AD203B41FA5}">
                      <a16:colId xmlns:a16="http://schemas.microsoft.com/office/drawing/2014/main" val="2475330351"/>
                    </a:ext>
                  </a:extLst>
                </a:gridCol>
                <a:gridCol w="1945214">
                  <a:extLst>
                    <a:ext uri="{9D8B030D-6E8A-4147-A177-3AD203B41FA5}">
                      <a16:colId xmlns:a16="http://schemas.microsoft.com/office/drawing/2014/main" val="1245112500"/>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start</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9 February 2022</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Fieldwork end</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11 April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Total respondents</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2852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Sample used in Food security score </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2340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Food security score – 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698</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Do not live with children u18</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graphicFrame>
        <p:nvGraphicFramePr>
          <p:cNvPr id="9" name="Table 8">
            <a:extLst>
              <a:ext uri="{FF2B5EF4-FFF2-40B4-BE49-F238E27FC236}">
                <a16:creationId xmlns:a16="http://schemas.microsoft.com/office/drawing/2014/main" id="{28210A69-FE58-4442-829A-E759254BAC17}"/>
              </a:ext>
            </a:extLst>
          </p:cNvPr>
          <p:cNvGraphicFramePr>
            <a:graphicFrameLocks noGrp="1"/>
          </p:cNvGraphicFramePr>
          <p:nvPr>
            <p:extLst>
              <p:ext uri="{D42A27DB-BD31-4B8C-83A1-F6EECF244321}">
                <p14:modId xmlns:p14="http://schemas.microsoft.com/office/powerpoint/2010/main" val="171280190"/>
              </p:ext>
            </p:extLst>
          </p:nvPr>
        </p:nvGraphicFramePr>
        <p:xfrm>
          <a:off x="8112155" y="3916318"/>
          <a:ext cx="3890427" cy="2333088"/>
        </p:xfrm>
        <a:graphic>
          <a:graphicData uri="http://schemas.openxmlformats.org/drawingml/2006/table">
            <a:tbl>
              <a:tblPr firstRow="1" bandRow="1">
                <a:tableStyleId>{69C7853C-536D-4A76-A0AE-DD22124D55A5}</a:tableStyleId>
              </a:tblPr>
              <a:tblGrid>
                <a:gridCol w="1157680">
                  <a:extLst>
                    <a:ext uri="{9D8B030D-6E8A-4147-A177-3AD203B41FA5}">
                      <a16:colId xmlns:a16="http://schemas.microsoft.com/office/drawing/2014/main" val="2475330351"/>
                    </a:ext>
                  </a:extLst>
                </a:gridCol>
                <a:gridCol w="1435938">
                  <a:extLst>
                    <a:ext uri="{9D8B030D-6E8A-4147-A177-3AD203B41FA5}">
                      <a16:colId xmlns:a16="http://schemas.microsoft.com/office/drawing/2014/main" val="1245112500"/>
                    </a:ext>
                  </a:extLst>
                </a:gridCol>
                <a:gridCol w="1296809">
                  <a:extLst>
                    <a:ext uri="{9D8B030D-6E8A-4147-A177-3AD203B41FA5}">
                      <a16:colId xmlns:a16="http://schemas.microsoft.com/office/drawing/2014/main" val="3418454132"/>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kern="120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September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October </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77093282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FW start</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1 September 2022</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latin typeface="+mn-lt"/>
                          <a:ea typeface="+mn-ea"/>
                          <a:cs typeface="+mn-cs"/>
                        </a:rPr>
                        <a:t>20 October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FW end</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30 September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3 November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Total respondents</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1677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1636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Sample used in FS score </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1442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1366</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400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419</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rgbClr val="5C5B5A"/>
                          </a:solidFill>
                        </a:rPr>
                        <a:t>Do not live with children u18</a:t>
                      </a:r>
                      <a:endParaRPr lang="en-GB" sz="1100" b="1" kern="120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solidFill>
                            <a:srgbClr val="5C5B5A"/>
                          </a:solidFill>
                        </a:rPr>
                        <a:t>1042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947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12854640-E397-4611-8B8B-A53CD05F709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7584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545933" y="270854"/>
            <a:ext cx="10515600" cy="586800"/>
          </a:xfrm>
        </p:spPr>
        <p:txBody>
          <a:bodyPr anchor="t">
            <a:normAutofit/>
          </a:bodyPr>
          <a:lstStyle/>
          <a:p>
            <a:r>
              <a:rPr lang="en-GB" sz="1800" b="1" dirty="0"/>
              <a:t>The food security score</a:t>
            </a:r>
          </a:p>
        </p:txBody>
      </p:sp>
      <p:sp>
        <p:nvSpPr>
          <p:cNvPr id="31" name="Text Placeholder 7">
            <a:extLst>
              <a:ext uri="{FF2B5EF4-FFF2-40B4-BE49-F238E27FC236}">
                <a16:creationId xmlns:a16="http://schemas.microsoft.com/office/drawing/2014/main" id="{6C0B38B2-F807-485A-8FD1-C8CCF7F52D38}"/>
              </a:ext>
            </a:extLst>
          </p:cNvPr>
          <p:cNvSpPr txBox="1">
            <a:spLocks/>
          </p:cNvSpPr>
          <p:nvPr/>
        </p:nvSpPr>
        <p:spPr>
          <a:xfrm>
            <a:off x="394865" y="733609"/>
            <a:ext cx="5429883"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Approach</a:t>
            </a:r>
          </a:p>
        </p:txBody>
      </p:sp>
      <p:sp>
        <p:nvSpPr>
          <p:cNvPr id="36" name="Text Placeholder 4">
            <a:extLst>
              <a:ext uri="{FF2B5EF4-FFF2-40B4-BE49-F238E27FC236}">
                <a16:creationId xmlns:a16="http://schemas.microsoft.com/office/drawing/2014/main" id="{0166E4AC-A609-43E5-9088-E92FDEAFA74F}"/>
              </a:ext>
            </a:extLst>
          </p:cNvPr>
          <p:cNvSpPr txBox="1">
            <a:spLocks/>
          </p:cNvSpPr>
          <p:nvPr/>
        </p:nvSpPr>
        <p:spPr>
          <a:xfrm>
            <a:off x="394866" y="990786"/>
            <a:ext cx="5429893" cy="4881694"/>
          </a:xfrm>
          <a:prstGeom prst="rect">
            <a:avLst/>
          </a:prstGeom>
          <a:ln>
            <a:solidFill>
              <a:srgbClr val="5C5B5A"/>
            </a:solidFill>
          </a:ln>
        </p:spPr>
        <p:txBody>
          <a:bodyPr vert="horz" lIns="45720" tIns="45720" rIns="45720" bIns="45720" rtlCol="0" anchor="t">
            <a:no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1600" kern="1200">
                <a:solidFill>
                  <a:schemeClr val="tx1"/>
                </a:solidFill>
                <a:latin typeface="+mn-lt"/>
                <a:ea typeface="+mn-ea"/>
                <a:cs typeface="+mn-cs"/>
              </a:defRPr>
            </a:lvl1pPr>
            <a:lvl2pPr marL="232200" indent="0" algn="l" defTabSz="914400" rtl="0" eaLnBrk="1" latinLnBrk="0" hangingPunct="1">
              <a:lnSpc>
                <a:spcPct val="90000"/>
              </a:lnSpc>
              <a:spcBef>
                <a:spcPts val="500"/>
              </a:spcBef>
              <a:buFont typeface="Arial" panose="020B0604020202020204" pitchFamily="34" charset="0"/>
              <a:buNone/>
              <a:defRPr sz="1600" i="1"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As mentioned on the previous slide, this food security score is based on an adapted version of the score used by the USDA.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As part of the residents’ survey, respondents were asked questions relating to food security. </a:t>
            </a:r>
          </a:p>
          <a:p>
            <a:pPr marL="450000" indent="-450000">
              <a:buFont typeface="Courier New" panose="02070309020205020404" pitchFamily="49" charset="0"/>
              <a:buChar char="o"/>
              <a:defRPr/>
            </a:pPr>
            <a:r>
              <a:rPr lang="en-GB" sz="1400" dirty="0">
                <a:solidFill>
                  <a:srgbClr val="5C5B5A"/>
                </a:solidFill>
                <a:latin typeface="Arial"/>
              </a:rPr>
              <a:t>All respondents: Questions B2 (statements 1-3), B3 (all statements), AD1a, AD1b</a:t>
            </a:r>
          </a:p>
          <a:p>
            <a:pPr marL="450000" indent="-450000">
              <a:buFont typeface="Courier New" panose="02070309020205020404" pitchFamily="49" charset="0"/>
              <a:buChar char="o"/>
              <a:defRPr/>
            </a:pPr>
            <a:r>
              <a:rPr lang="en-GB" sz="1400" dirty="0">
                <a:solidFill>
                  <a:srgbClr val="5C5B5A"/>
                </a:solidFill>
                <a:latin typeface="Arial"/>
              </a:rPr>
              <a:t>Children in household only: Questions CH1, CH1a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400" dirty="0">
                <a:solidFill>
                  <a:srgbClr val="5C5B5A"/>
                </a:solidFill>
                <a:latin typeface="Arial"/>
              </a:rPr>
              <a:t>S</a:t>
            </a:r>
            <a:r>
              <a:rPr kumimoji="0" lang="en-GB" sz="1400" b="0" i="0" u="none" strike="noStrike" kern="1200" cap="none" spc="0" normalizeH="0" baseline="0" noProof="0" dirty="0" err="1">
                <a:ln>
                  <a:noFill/>
                </a:ln>
                <a:solidFill>
                  <a:srgbClr val="5C5B5A"/>
                </a:solidFill>
                <a:effectLst/>
                <a:uLnTx/>
                <a:uFillTx/>
                <a:latin typeface="Arial"/>
                <a:ea typeface="+mn-ea"/>
                <a:cs typeface="+mn-cs"/>
              </a:rPr>
              <a:t>lides</a:t>
            </a:r>
            <a:r>
              <a:rPr kumimoji="0" lang="en-GB" sz="1400" b="0" i="0" u="none" strike="noStrike" kern="1200" cap="none" spc="0" normalizeH="0" baseline="0" noProof="0" dirty="0">
                <a:ln>
                  <a:noFill/>
                </a:ln>
                <a:solidFill>
                  <a:srgbClr val="5C5B5A"/>
                </a:solidFill>
                <a:effectLst/>
                <a:uLnTx/>
                <a:uFillTx/>
                <a:latin typeface="Arial"/>
                <a:ea typeface="+mn-ea"/>
                <a:cs typeface="+mn-cs"/>
              </a:rPr>
              <a:t> relating to each question can be found throughout the following section of this report.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For each question, if a positive response was given (e.g. “Yes, I have had to cut the size of my meals”), then the respondent was scored a point.</a:t>
            </a:r>
          </a:p>
          <a:p>
            <a:pPr>
              <a:spcAft>
                <a:spcPts val="0"/>
              </a:spcAf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Taking all above questions into consideration respondents’ points were totalled, and their score assessed on a scale of food security. This scale </a:t>
            </a:r>
            <a:r>
              <a:rPr lang="en-GB" sz="1400" dirty="0">
                <a:solidFill>
                  <a:srgbClr val="5C5B5A"/>
                </a:solidFill>
                <a:latin typeface="Arial"/>
              </a:rPr>
              <a:t>differs for </a:t>
            </a:r>
            <a:r>
              <a:rPr kumimoji="0" lang="en-GB" sz="1400" b="0" i="0" u="none" strike="noStrike" kern="1200" cap="none" spc="0" normalizeH="0" baseline="0" noProof="0" dirty="0">
                <a:ln>
                  <a:noFill/>
                </a:ln>
                <a:solidFill>
                  <a:srgbClr val="5C5B5A"/>
                </a:solidFill>
                <a:effectLst/>
                <a:uLnTx/>
                <a:uFillTx/>
                <a:latin typeface="Arial"/>
                <a:ea typeface="+mn-ea"/>
                <a:cs typeface="+mn-cs"/>
              </a:rPr>
              <a:t>those with or without children in their household. A breakdown of the scale can be seen to the right.</a:t>
            </a:r>
            <a:r>
              <a:rPr lang="en-GB" sz="1400" dirty="0">
                <a:solidFill>
                  <a:srgbClr val="5C5B5A"/>
                </a:solidFill>
                <a:latin typeface="Arial"/>
              </a:rPr>
              <a:t> </a:t>
            </a:r>
            <a:endParaRPr kumimoji="0" lang="en-GB" sz="1400" b="0" i="0" u="none" strike="noStrike" kern="1200" cap="none" spc="0" normalizeH="0" baseline="0" noProof="0" dirty="0">
              <a:ln>
                <a:noFill/>
              </a:ln>
              <a:solidFill>
                <a:srgbClr val="5C5B5A"/>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The graphs on the following slides show the overall level of food security as well as food security amongst those with and without children in their household.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C5D1D1D4-5987-4D32-85F7-9C0EC7A0C4F3}"/>
              </a:ext>
              <a:ext uri="{C183D7F6-B498-43B3-948B-1728B52AA6E4}">
                <adec:decorative xmlns:adec="http://schemas.microsoft.com/office/drawing/2017/decorative" val="1"/>
              </a:ext>
            </a:extLst>
          </p:cNvPr>
          <p:cNvCxnSpPr>
            <a:cxnSpLocks/>
          </p:cNvCxnSpPr>
          <p:nvPr/>
        </p:nvCxnSpPr>
        <p:spPr>
          <a:xfrm flipV="1">
            <a:off x="5960377" y="664251"/>
            <a:ext cx="0" cy="55136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ables showing how points are allocated for responses to questions on food security, to identify where respondents appear on the food security scale">
            <a:extLst>
              <a:ext uri="{FF2B5EF4-FFF2-40B4-BE49-F238E27FC236}">
                <a16:creationId xmlns:a16="http://schemas.microsoft.com/office/drawing/2014/main" id="{612FAE91-3092-9C42-D3D1-CCA35D56B8FE}"/>
              </a:ext>
            </a:extLst>
          </p:cNvPr>
          <p:cNvPicPr>
            <a:picLocks noChangeAspect="1"/>
          </p:cNvPicPr>
          <p:nvPr/>
        </p:nvPicPr>
        <p:blipFill>
          <a:blip r:embed="rId3"/>
          <a:stretch>
            <a:fillRect/>
          </a:stretch>
        </p:blipFill>
        <p:spPr>
          <a:xfrm>
            <a:off x="6119864" y="740641"/>
            <a:ext cx="5541744" cy="5401524"/>
          </a:xfrm>
          <a:prstGeom prst="rect">
            <a:avLst/>
          </a:prstGeom>
        </p:spPr>
      </p:pic>
      <p:sp>
        <p:nvSpPr>
          <p:cNvPr id="9" name="Slide Number Placeholder 4">
            <a:extLst>
              <a:ext uri="{FF2B5EF4-FFF2-40B4-BE49-F238E27FC236}">
                <a16:creationId xmlns:a16="http://schemas.microsoft.com/office/drawing/2014/main" id="{1AEAADF8-71C1-470F-BE78-8BD8D28F4F1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897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16D93B-35E0-B2E9-B3E1-FE7B3191210C}"/>
              </a:ext>
              <a:ext uri="{C183D7F6-B498-43B3-948B-1728B52AA6E4}">
                <adec:decorative xmlns:adec="http://schemas.microsoft.com/office/drawing/2017/decorative" val="1"/>
              </a:ext>
            </a:extLst>
          </p:cNvPr>
          <p:cNvSpPr>
            <a:spLocks noGrp="1"/>
          </p:cNvSpPr>
          <p:nvPr>
            <p:ph type="title"/>
          </p:nvPr>
        </p:nvSpPr>
        <p:spPr>
          <a:xfrm>
            <a:off x="662592" y="303609"/>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Food security in October (survey 4)</a:t>
            </a:r>
            <a:endParaRPr lang="en-GB" dirty="0">
              <a:effectLst/>
            </a:endParaRPr>
          </a:p>
        </p:txBody>
      </p:sp>
      <p:graphicFrame>
        <p:nvGraphicFramePr>
          <p:cNvPr id="18" name="Chart Placeholder 10">
            <a:extLst>
              <a:ext uri="{FF2B5EF4-FFF2-40B4-BE49-F238E27FC236}">
                <a16:creationId xmlns:a16="http://schemas.microsoft.com/office/drawing/2014/main" id="{08DAB34B-13D2-49CB-8E3F-5C5E2595515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414619544"/>
              </p:ext>
            </p:extLst>
          </p:nvPr>
        </p:nvGraphicFramePr>
        <p:xfrm>
          <a:off x="1138643" y="2131179"/>
          <a:ext cx="6505681" cy="350666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213192" y="1413645"/>
            <a:ext cx="412903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Food security – GM overall (n=1366)</a:t>
            </a:r>
          </a:p>
        </p:txBody>
      </p:sp>
      <p:graphicFrame>
        <p:nvGraphicFramePr>
          <p:cNvPr id="9" name="Chart Placeholder 10" descr="Pie chart showing the percentage of respondents who are classed as food insecure by the Greater Manchester food insecurity score. 40% of households are considered food insecure. 26% have very low security.">
            <a:extLst>
              <a:ext uri="{FF2B5EF4-FFF2-40B4-BE49-F238E27FC236}">
                <a16:creationId xmlns:a16="http://schemas.microsoft.com/office/drawing/2014/main" id="{643A52D2-7F6F-9978-A4CD-FE51D8A79B0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87026120"/>
              </p:ext>
            </p:extLst>
          </p:nvPr>
        </p:nvGraphicFramePr>
        <p:xfrm>
          <a:off x="1216607" y="2126198"/>
          <a:ext cx="6505681" cy="350666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E06B4927-9047-736C-9EE4-AF8BC2D790DA}"/>
              </a:ext>
              <a:ext uri="{C183D7F6-B498-43B3-948B-1728B52AA6E4}">
                <adec:decorative xmlns:adec="http://schemas.microsoft.com/office/drawing/2017/decorative" val="0"/>
              </a:ext>
            </a:extLst>
          </p:cNvPr>
          <p:cNvSpPr txBox="1"/>
          <p:nvPr/>
        </p:nvSpPr>
        <p:spPr>
          <a:xfrm>
            <a:off x="2386289" y="3486902"/>
            <a:ext cx="1625445" cy="738664"/>
          </a:xfrm>
          <a:prstGeom prst="rect">
            <a:avLst/>
          </a:prstGeom>
          <a:noFill/>
        </p:spPr>
        <p:txBody>
          <a:bodyPr wrap="none" lIns="0" tIns="0" rIns="0" bIns="0" rtlCol="0">
            <a:spAutoFit/>
          </a:bodyPr>
          <a:lstStyle/>
          <a:p>
            <a:pPr algn="ctr">
              <a:defRPr/>
            </a:pPr>
            <a:r>
              <a:rPr kumimoji="0" lang="en-GB" sz="2800" b="1" i="0" u="none" strike="noStrike" kern="1200" cap="none" spc="0" normalizeH="0" baseline="0" noProof="0">
                <a:ln>
                  <a:noFill/>
                </a:ln>
                <a:solidFill>
                  <a:srgbClr val="5C5B5A"/>
                </a:solidFill>
                <a:effectLst/>
                <a:uLnTx/>
                <a:uFillTx/>
                <a:latin typeface="Arial"/>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22" name="TextBox 21">
            <a:extLst>
              <a:ext uri="{FF2B5EF4-FFF2-40B4-BE49-F238E27FC236}">
                <a16:creationId xmlns:a16="http://schemas.microsoft.com/office/drawing/2014/main" id="{9C089DB1-1233-4480-8221-E2C6C58999FC}"/>
              </a:ext>
              <a:ext uri="{C183D7F6-B498-43B3-948B-1728B52AA6E4}">
                <adec:decorative xmlns:adec="http://schemas.microsoft.com/office/drawing/2017/decorative" val="0"/>
              </a:ext>
            </a:extLst>
          </p:cNvPr>
          <p:cNvSpPr txBox="1"/>
          <p:nvPr/>
        </p:nvSpPr>
        <p:spPr>
          <a:xfrm>
            <a:off x="6067034" y="994948"/>
            <a:ext cx="340408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Households without children (n=864)</a:t>
            </a:r>
          </a:p>
        </p:txBody>
      </p:sp>
      <p:graphicFrame>
        <p:nvGraphicFramePr>
          <p:cNvPr id="33" name="Chart Placeholder 10" descr="Pie chart showing that 58% of parents have children aged 12-17 that have all had their coronavirus vaccine">
            <a:extLst>
              <a:ext uri="{FF2B5EF4-FFF2-40B4-BE49-F238E27FC236}">
                <a16:creationId xmlns:a16="http://schemas.microsoft.com/office/drawing/2014/main" id="{5180FCF2-ACF1-4709-8D6E-4FB58D726408}"/>
              </a:ext>
            </a:extLst>
          </p:cNvPr>
          <p:cNvGraphicFramePr>
            <a:graphicFrameLocks/>
          </p:cNvGraphicFramePr>
          <p:nvPr>
            <p:extLst>
              <p:ext uri="{D42A27DB-BD31-4B8C-83A1-F6EECF244321}">
                <p14:modId xmlns:p14="http://schemas.microsoft.com/office/powerpoint/2010/main" val="2189086213"/>
              </p:ext>
            </p:extLst>
          </p:nvPr>
        </p:nvGraphicFramePr>
        <p:xfrm>
          <a:off x="6093758" y="1456597"/>
          <a:ext cx="3173427" cy="282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Placeholder 10" descr="Pie chart showing the percentage of respondents without children who are classed as food insecure by the Greater Manchester food insecurity score. 30% of households are considered food insecure. 19% have very low security.">
            <a:extLst>
              <a:ext uri="{FF2B5EF4-FFF2-40B4-BE49-F238E27FC236}">
                <a16:creationId xmlns:a16="http://schemas.microsoft.com/office/drawing/2014/main" id="{F149A405-93C5-4914-BF45-C4ED12BB80EE}"/>
              </a:ext>
            </a:extLst>
          </p:cNvPr>
          <p:cNvGraphicFramePr>
            <a:graphicFrameLocks/>
          </p:cNvGraphicFramePr>
          <p:nvPr>
            <p:extLst>
              <p:ext uri="{D42A27DB-BD31-4B8C-83A1-F6EECF244321}">
                <p14:modId xmlns:p14="http://schemas.microsoft.com/office/powerpoint/2010/main" val="2502477146"/>
              </p:ext>
            </p:extLst>
          </p:nvPr>
        </p:nvGraphicFramePr>
        <p:xfrm>
          <a:off x="6193697" y="1449683"/>
          <a:ext cx="3173427" cy="2574248"/>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41EE9A2F-BB21-1BCF-07A3-93ED148F3FAA}"/>
              </a:ext>
              <a:ext uri="{C183D7F6-B498-43B3-948B-1728B52AA6E4}">
                <adec:decorative xmlns:adec="http://schemas.microsoft.com/office/drawing/2017/decorative" val="0"/>
              </a:ext>
            </a:extLst>
          </p:cNvPr>
          <p:cNvSpPr txBox="1"/>
          <p:nvPr/>
        </p:nvSpPr>
        <p:spPr>
          <a:xfrm>
            <a:off x="7317806" y="2391411"/>
            <a:ext cx="1133323" cy="492443"/>
          </a:xfrm>
          <a:prstGeom prst="rect">
            <a:avLst/>
          </a:prstGeom>
          <a:noFill/>
        </p:spPr>
        <p:txBody>
          <a:bodyPr wrap="none" lIns="0" tIns="0" rIns="0" bIns="0" rtlCol="0">
            <a:spAutoFit/>
          </a:bodyPr>
          <a:lstStyle/>
          <a:p>
            <a:pPr algn="ctr">
              <a:defRPr/>
            </a:pPr>
            <a:r>
              <a:rPr lang="en-GB" b="1">
                <a:solidFill>
                  <a:srgbClr val="5C5B5A"/>
                </a:solidFill>
                <a:latin typeface="Arial"/>
              </a:rPr>
              <a:t>30</a:t>
            </a:r>
            <a:r>
              <a:rPr kumimoji="0" lang="en-GB"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28" name="TextBox 27">
            <a:extLst>
              <a:ext uri="{FF2B5EF4-FFF2-40B4-BE49-F238E27FC236}">
                <a16:creationId xmlns:a16="http://schemas.microsoft.com/office/drawing/2014/main" id="{01D1A01E-B902-4F8A-A1B0-934EA0C21E51}"/>
              </a:ext>
              <a:ext uri="{C183D7F6-B498-43B3-948B-1728B52AA6E4}">
                <adec:decorative xmlns:adec="http://schemas.microsoft.com/office/drawing/2017/decorative" val="0"/>
              </a:ext>
            </a:extLst>
          </p:cNvPr>
          <p:cNvSpPr txBox="1"/>
          <p:nvPr/>
        </p:nvSpPr>
        <p:spPr>
          <a:xfrm>
            <a:off x="8486069" y="3182778"/>
            <a:ext cx="3404086"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Households with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(n=467)</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4" name="Chart Placeholder 10" descr="Pie chart showing the percentage of respondents with children who are classed as food insecure by the Greater Manchester food insecurity score. 59% of households are considered food insecure. 38% have very low security.">
            <a:extLst>
              <a:ext uri="{FF2B5EF4-FFF2-40B4-BE49-F238E27FC236}">
                <a16:creationId xmlns:a16="http://schemas.microsoft.com/office/drawing/2014/main" id="{CDD25E59-7822-4725-8FDC-23D65B29AFD6}"/>
              </a:ext>
            </a:extLst>
          </p:cNvPr>
          <p:cNvGraphicFramePr>
            <a:graphicFrameLocks/>
          </p:cNvGraphicFramePr>
          <p:nvPr>
            <p:extLst>
              <p:ext uri="{D42A27DB-BD31-4B8C-83A1-F6EECF244321}">
                <p14:modId xmlns:p14="http://schemas.microsoft.com/office/powerpoint/2010/main" val="2925336946"/>
              </p:ext>
            </p:extLst>
          </p:nvPr>
        </p:nvGraphicFramePr>
        <p:xfrm>
          <a:off x="8199812" y="3632906"/>
          <a:ext cx="3651767" cy="2884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Placeholder 10" descr="Pie chart showing the percentage of respondents with children who are classed as food insecure by the Greater Manchester food insecurity score. 48% of households are considered food insecure. 29% have very low security.">
            <a:extLst>
              <a:ext uri="{FF2B5EF4-FFF2-40B4-BE49-F238E27FC236}">
                <a16:creationId xmlns:a16="http://schemas.microsoft.com/office/drawing/2014/main" id="{7CD3E982-2F6F-4EB3-8D06-75BBA7C7FD3C}"/>
              </a:ext>
            </a:extLst>
          </p:cNvPr>
          <p:cNvGraphicFramePr>
            <a:graphicFrameLocks/>
          </p:cNvGraphicFramePr>
          <p:nvPr>
            <p:extLst>
              <p:ext uri="{D42A27DB-BD31-4B8C-83A1-F6EECF244321}">
                <p14:modId xmlns:p14="http://schemas.microsoft.com/office/powerpoint/2010/main" val="1111386639"/>
              </p:ext>
            </p:extLst>
          </p:nvPr>
        </p:nvGraphicFramePr>
        <p:xfrm>
          <a:off x="9118602" y="3617605"/>
          <a:ext cx="2472107" cy="2609513"/>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03EBAFE2-AB0D-5B5C-758D-B4AE051F91C1}"/>
              </a:ext>
              <a:ext uri="{C183D7F6-B498-43B3-948B-1728B52AA6E4}">
                <adec:decorative xmlns:adec="http://schemas.microsoft.com/office/drawing/2017/decorative" val="0"/>
              </a:ext>
            </a:extLst>
          </p:cNvPr>
          <p:cNvSpPr txBox="1"/>
          <p:nvPr/>
        </p:nvSpPr>
        <p:spPr>
          <a:xfrm>
            <a:off x="9701285" y="4634540"/>
            <a:ext cx="1133323" cy="492443"/>
          </a:xfrm>
          <a:prstGeom prst="rect">
            <a:avLst/>
          </a:prstGeom>
          <a:noFill/>
        </p:spPr>
        <p:txBody>
          <a:bodyPr wrap="none" lIns="0" tIns="0" rIns="0" bIns="0" rtlCol="0">
            <a:spAutoFit/>
          </a:bodyPr>
          <a:lstStyle/>
          <a:p>
            <a:pPr algn="ctr">
              <a:defRPr/>
            </a:pPr>
            <a:r>
              <a:rPr kumimoji="0" lang="en-GB" b="1" i="0" u="none" strike="noStrike" kern="1200" cap="none" spc="0" normalizeH="0" baseline="0" noProof="0">
                <a:ln>
                  <a:noFill/>
                </a:ln>
                <a:solidFill>
                  <a:srgbClr val="5C5B5A"/>
                </a:solidFill>
                <a:effectLst/>
                <a:uLnTx/>
                <a:uFillTx/>
                <a:latin typeface="Arial"/>
                <a:ea typeface="+mn-ea"/>
                <a:cs typeface="+mn-cs"/>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19" name="Footer Placeholder 4">
            <a:extLst>
              <a:ext uri="{FF2B5EF4-FFF2-40B4-BE49-F238E27FC236}">
                <a16:creationId xmlns:a16="http://schemas.microsoft.com/office/drawing/2014/main" id="{C5F75658-5000-4169-A2BE-9BCFC1CE77EB}"/>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1366 (Online respondents)</a:t>
            </a:r>
          </a:p>
        </p:txBody>
      </p:sp>
      <p:sp>
        <p:nvSpPr>
          <p:cNvPr id="17" name="Slide Number Placeholder 4">
            <a:extLst>
              <a:ext uri="{FF2B5EF4-FFF2-40B4-BE49-F238E27FC236}">
                <a16:creationId xmlns:a16="http://schemas.microsoft.com/office/drawing/2014/main" id="{BD22BD12-F820-480D-8F69-C70BA513E9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7198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37519"/>
            <a:ext cx="10515600" cy="586800"/>
          </a:xfrm>
        </p:spPr>
        <p:txBody>
          <a:bodyPr>
            <a:noAutofit/>
          </a:bodyPr>
          <a:lstStyle/>
          <a:p>
            <a:r>
              <a:rPr lang="en-GB" sz="1800" b="1" dirty="0"/>
              <a:t>Summary: Food security in October (survey 4) – Households without children</a:t>
            </a:r>
            <a:endParaRPr lang="en-GB" sz="1800" b="1" dirty="0">
              <a:solidFill>
                <a:schemeClr val="accent3"/>
              </a:solidFill>
            </a:endParaRPr>
          </a:p>
        </p:txBody>
      </p:sp>
      <p:graphicFrame>
        <p:nvGraphicFramePr>
          <p:cNvPr id="9" name="Chart Placeholder 10" descr="Pie chart showing the percentage of respondents who are classed as food insecure by the Greater Manchester food insecurity score. 40% of households are considered food insecure. 26% have very low security.">
            <a:extLst>
              <a:ext uri="{FF2B5EF4-FFF2-40B4-BE49-F238E27FC236}">
                <a16:creationId xmlns:a16="http://schemas.microsoft.com/office/drawing/2014/main" id="{FF5E1248-1825-151C-AF16-ED4D89B2445D}"/>
              </a:ext>
            </a:extLst>
          </p:cNvPr>
          <p:cNvGraphicFramePr>
            <a:graphicFrameLocks/>
          </p:cNvGraphicFramePr>
          <p:nvPr>
            <p:extLst>
              <p:ext uri="{D42A27DB-BD31-4B8C-83A1-F6EECF244321}">
                <p14:modId xmlns:p14="http://schemas.microsoft.com/office/powerpoint/2010/main" val="767789919"/>
              </p:ext>
            </p:extLst>
          </p:nvPr>
        </p:nvGraphicFramePr>
        <p:xfrm>
          <a:off x="99431"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A94636EC-8F42-4962-8247-8EA5A55335B2}"/>
              </a:ext>
              <a:ext uri="{C183D7F6-B498-43B3-948B-1728B52AA6E4}">
                <adec:decorative xmlns:adec="http://schemas.microsoft.com/office/drawing/2017/decorative" val="0"/>
              </a:ext>
            </a:extLst>
          </p:cNvPr>
          <p:cNvSpPr txBox="1"/>
          <p:nvPr/>
        </p:nvSpPr>
        <p:spPr>
          <a:xfrm>
            <a:off x="827464"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a:ln>
                  <a:noFill/>
                </a:ln>
                <a:solidFill>
                  <a:srgbClr val="5C5B5A"/>
                </a:solidFill>
                <a:effectLst/>
                <a:uLnTx/>
                <a:uFillTx/>
                <a:latin typeface="Arial"/>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16" name="TextBox 15">
            <a:extLst>
              <a:ext uri="{FF2B5EF4-FFF2-40B4-BE49-F238E27FC236}">
                <a16:creationId xmlns:a16="http://schemas.microsoft.com/office/drawing/2014/main" id="{75D50B35-A73F-A113-3007-8FA15744EAE6}"/>
              </a:ext>
            </a:extLst>
          </p:cNvPr>
          <p:cNvSpPr txBox="1"/>
          <p:nvPr/>
        </p:nvSpPr>
        <p:spPr>
          <a:xfrm>
            <a:off x="2793347" y="999821"/>
            <a:ext cx="1541889" cy="923330"/>
          </a:xfrm>
          <a:prstGeom prst="rect">
            <a:avLst/>
          </a:prstGeom>
          <a:noFill/>
        </p:spPr>
        <p:txBody>
          <a:bodyPr wrap="square" rtlCol="0">
            <a:spAutoFit/>
          </a:bodyPr>
          <a:lstStyle/>
          <a:p>
            <a:r>
              <a:rPr lang="en-GB">
                <a:solidFill>
                  <a:srgbClr val="5C5B5A"/>
                </a:solidFill>
              </a:rPr>
              <a:t>Greater Manchester overall</a:t>
            </a:r>
          </a:p>
        </p:txBody>
      </p:sp>
      <p:graphicFrame>
        <p:nvGraphicFramePr>
          <p:cNvPr id="11" name="Chart Placeholder 10" descr="Pie chart showing the percentage of respondents without children who are classed as food insecure by the Greater Manchester food insecurity score. 30% of households are considered food insecure. 19% have very low security.">
            <a:extLst>
              <a:ext uri="{FF2B5EF4-FFF2-40B4-BE49-F238E27FC236}">
                <a16:creationId xmlns:a16="http://schemas.microsoft.com/office/drawing/2014/main" id="{8A7E23DC-0186-40E7-61C6-D0E996FA292E}"/>
              </a:ext>
            </a:extLst>
          </p:cNvPr>
          <p:cNvGraphicFramePr>
            <a:graphicFrameLocks/>
          </p:cNvGraphicFramePr>
          <p:nvPr>
            <p:extLst>
              <p:ext uri="{D42A27DB-BD31-4B8C-83A1-F6EECF244321}">
                <p14:modId xmlns:p14="http://schemas.microsoft.com/office/powerpoint/2010/main" val="875449354"/>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FF48A9-B5B8-FB32-C312-A7DDEFDF56D5}"/>
              </a:ext>
            </a:extLst>
          </p:cNvPr>
          <p:cNvSpPr txBox="1"/>
          <p:nvPr/>
        </p:nvSpPr>
        <p:spPr>
          <a:xfrm>
            <a:off x="746929" y="3234709"/>
            <a:ext cx="1051025" cy="677108"/>
          </a:xfrm>
          <a:prstGeom prst="rect">
            <a:avLst/>
          </a:prstGeom>
          <a:noFill/>
        </p:spPr>
        <p:txBody>
          <a:bodyPr wrap="square" rtlCol="0">
            <a:spAutoFit/>
          </a:bodyPr>
          <a:lstStyle/>
          <a:p>
            <a:pPr algn="ctr"/>
            <a:r>
              <a:rPr lang="en-GB" sz="1400" b="1">
                <a:solidFill>
                  <a:srgbClr val="5C5B5A"/>
                </a:solidFill>
              </a:rPr>
              <a:t>30% </a:t>
            </a:r>
          </a:p>
          <a:p>
            <a:pPr algn="ctr"/>
            <a:r>
              <a:rPr lang="en-GB" sz="1200">
                <a:solidFill>
                  <a:srgbClr val="5C5B5A"/>
                </a:solidFill>
              </a:rPr>
              <a:t>Food insecure</a:t>
            </a:r>
          </a:p>
        </p:txBody>
      </p:sp>
      <p:sp>
        <p:nvSpPr>
          <p:cNvPr id="17" name="TextBox 16">
            <a:extLst>
              <a:ext uri="{FF2B5EF4-FFF2-40B4-BE49-F238E27FC236}">
                <a16:creationId xmlns:a16="http://schemas.microsoft.com/office/drawing/2014/main" id="{A6196237-6FB8-9FC4-1012-265FD715F4E0}"/>
              </a:ext>
            </a:extLst>
          </p:cNvPr>
          <p:cNvSpPr txBox="1"/>
          <p:nvPr/>
        </p:nvSpPr>
        <p:spPr>
          <a:xfrm>
            <a:off x="2793347" y="3128041"/>
            <a:ext cx="1541889" cy="923330"/>
          </a:xfrm>
          <a:prstGeom prst="rect">
            <a:avLst/>
          </a:prstGeom>
          <a:noFill/>
        </p:spPr>
        <p:txBody>
          <a:bodyPr wrap="square" rtlCol="0">
            <a:spAutoFit/>
          </a:bodyPr>
          <a:lstStyle/>
          <a:p>
            <a:r>
              <a:rPr lang="en-GB">
                <a:solidFill>
                  <a:srgbClr val="5C5B5A"/>
                </a:solidFill>
              </a:rPr>
              <a:t>Households without children</a:t>
            </a:r>
          </a:p>
        </p:txBody>
      </p:sp>
      <p:graphicFrame>
        <p:nvGraphicFramePr>
          <p:cNvPr id="7" name="Chart 6" descr="Column chart showing groups more likely to be food insecure. Those not in work due to ill health and disability (64%), aged 16-24 (56%), those within racially minoritised communities (50%) and those with a disability (46%) are all above the average.">
            <a:extLst>
              <a:ext uri="{FF2B5EF4-FFF2-40B4-BE49-F238E27FC236}">
                <a16:creationId xmlns:a16="http://schemas.microsoft.com/office/drawing/2014/main" id="{1142A269-43F0-4838-BF84-D64B0DC88C54}"/>
              </a:ext>
            </a:extLst>
          </p:cNvPr>
          <p:cNvGraphicFramePr/>
          <p:nvPr>
            <p:extLst>
              <p:ext uri="{D42A27DB-BD31-4B8C-83A1-F6EECF244321}">
                <p14:modId xmlns:p14="http://schemas.microsoft.com/office/powerpoint/2010/main" val="2424079287"/>
              </p:ext>
            </p:extLst>
          </p:nvPr>
        </p:nvGraphicFramePr>
        <p:xfrm>
          <a:off x="7057434" y="1823106"/>
          <a:ext cx="4847314" cy="34071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Placeholder 10" descr="Pie chart showing the percentage of respondents with children who are classed as food insecure by the Greater Manchester food insecurity score. 48% of households are considered food insecure. 29% have very low security.">
            <a:extLst>
              <a:ext uri="{FF2B5EF4-FFF2-40B4-BE49-F238E27FC236}">
                <a16:creationId xmlns:a16="http://schemas.microsoft.com/office/drawing/2014/main" id="{214C9992-3DF5-47B4-ADE3-B89EC64139FA}"/>
              </a:ext>
            </a:extLst>
          </p:cNvPr>
          <p:cNvGraphicFramePr>
            <a:graphicFrameLocks/>
          </p:cNvGraphicFramePr>
          <p:nvPr>
            <p:extLst>
              <p:ext uri="{D42A27DB-BD31-4B8C-83A1-F6EECF244321}">
                <p14:modId xmlns:p14="http://schemas.microsoft.com/office/powerpoint/2010/main" val="1059967602"/>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932A83FC-103B-48AF-F8D3-9971455A3AC9}"/>
              </a:ext>
            </a:extLst>
          </p:cNvPr>
          <p:cNvSpPr txBox="1"/>
          <p:nvPr/>
        </p:nvSpPr>
        <p:spPr>
          <a:xfrm>
            <a:off x="751390" y="5036317"/>
            <a:ext cx="1051023" cy="677108"/>
          </a:xfrm>
          <a:prstGeom prst="rect">
            <a:avLst/>
          </a:prstGeom>
          <a:noFill/>
        </p:spPr>
        <p:txBody>
          <a:bodyPr wrap="square" rtlCol="0">
            <a:spAutoFit/>
          </a:bodyPr>
          <a:lstStyle/>
          <a:p>
            <a:pPr algn="ctr"/>
            <a:r>
              <a:rPr lang="en-GB" sz="1400" b="1">
                <a:solidFill>
                  <a:srgbClr val="5C5B5A"/>
                </a:solidFill>
              </a:rPr>
              <a:t>59% </a:t>
            </a:r>
          </a:p>
          <a:p>
            <a:pPr algn="ctr"/>
            <a:r>
              <a:rPr lang="en-GB" sz="1200">
                <a:solidFill>
                  <a:srgbClr val="5C5B5A"/>
                </a:solidFill>
              </a:rPr>
              <a:t>Food insecure</a:t>
            </a:r>
          </a:p>
        </p:txBody>
      </p:sp>
      <p:sp>
        <p:nvSpPr>
          <p:cNvPr id="18" name="TextBox 17">
            <a:extLst>
              <a:ext uri="{FF2B5EF4-FFF2-40B4-BE49-F238E27FC236}">
                <a16:creationId xmlns:a16="http://schemas.microsoft.com/office/drawing/2014/main" id="{1E8205EF-3BB5-01FE-C99F-C00DBCA270DD}"/>
              </a:ext>
            </a:extLst>
          </p:cNvPr>
          <p:cNvSpPr txBox="1"/>
          <p:nvPr/>
        </p:nvSpPr>
        <p:spPr>
          <a:xfrm>
            <a:off x="2793347" y="5047328"/>
            <a:ext cx="1541889" cy="646331"/>
          </a:xfrm>
          <a:prstGeom prst="rect">
            <a:avLst/>
          </a:prstGeom>
          <a:noFill/>
        </p:spPr>
        <p:txBody>
          <a:bodyPr wrap="square" rtlCol="0">
            <a:spAutoFit/>
          </a:bodyPr>
          <a:lstStyle/>
          <a:p>
            <a:r>
              <a:rPr lang="en-GB">
                <a:solidFill>
                  <a:srgbClr val="5C5B5A"/>
                </a:solidFill>
              </a:rPr>
              <a:t>Households with children</a:t>
            </a:r>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3581400"/>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2676106"/>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947 (Online respondents without children)</a:t>
            </a:r>
          </a:p>
        </p:txBody>
      </p:sp>
      <p:sp>
        <p:nvSpPr>
          <p:cNvPr id="20" name="Slide Number Placeholder 4">
            <a:extLst>
              <a:ext uri="{FF2B5EF4-FFF2-40B4-BE49-F238E27FC236}">
                <a16:creationId xmlns:a16="http://schemas.microsoft.com/office/drawing/2014/main" id="{97A6A492-5E9F-407E-87F8-B4C53B1F94A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83024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37519"/>
            <a:ext cx="10515600" cy="586800"/>
          </a:xfrm>
        </p:spPr>
        <p:txBody>
          <a:bodyPr>
            <a:noAutofit/>
          </a:bodyPr>
          <a:lstStyle/>
          <a:p>
            <a:r>
              <a:rPr lang="en-GB" sz="1800" b="1" dirty="0"/>
              <a:t>Summary: Food security in October (survey 4) – Households with children</a:t>
            </a:r>
            <a:endParaRPr lang="en-GB" sz="1800" b="1" dirty="0">
              <a:solidFill>
                <a:schemeClr val="accent3"/>
              </a:solidFill>
            </a:endParaRPr>
          </a:p>
        </p:txBody>
      </p:sp>
      <p:graphicFrame>
        <p:nvGraphicFramePr>
          <p:cNvPr id="5" name="Chart Placeholder 10" descr="Pie chart showing the percentage of respondents who are classed as food insecure by the Greater Manchester food insecurity score. 40% of households are considered food insecure. 26% have very low security.">
            <a:extLst>
              <a:ext uri="{FF2B5EF4-FFF2-40B4-BE49-F238E27FC236}">
                <a16:creationId xmlns:a16="http://schemas.microsoft.com/office/drawing/2014/main" id="{CD95886B-1F56-2206-4D81-CA6CE1E18F32}"/>
              </a:ext>
            </a:extLst>
          </p:cNvPr>
          <p:cNvGraphicFramePr>
            <a:graphicFrameLocks/>
          </p:cNvGraphicFramePr>
          <p:nvPr>
            <p:extLst>
              <p:ext uri="{D42A27DB-BD31-4B8C-83A1-F6EECF244321}">
                <p14:modId xmlns:p14="http://schemas.microsoft.com/office/powerpoint/2010/main" val="1364522529"/>
              </p:ext>
            </p:extLst>
          </p:nvPr>
        </p:nvGraphicFramePr>
        <p:xfrm>
          <a:off x="71150"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A8D2BDB-6540-4CB3-263B-AB7503786224}"/>
              </a:ext>
              <a:ext uri="{C183D7F6-B498-43B3-948B-1728B52AA6E4}">
                <adec:decorative xmlns:adec="http://schemas.microsoft.com/office/drawing/2017/decorative" val="0"/>
              </a:ext>
            </a:extLst>
          </p:cNvPr>
          <p:cNvSpPr txBox="1"/>
          <p:nvPr/>
        </p:nvSpPr>
        <p:spPr>
          <a:xfrm>
            <a:off x="799183"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a:ln>
                  <a:noFill/>
                </a:ln>
                <a:solidFill>
                  <a:srgbClr val="5C5B5A"/>
                </a:solidFill>
                <a:effectLst/>
                <a:uLnTx/>
                <a:uFillTx/>
                <a:latin typeface="Arial"/>
                <a:ea typeface="+mn-ea"/>
                <a:cs typeface="+mn-cs"/>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Food insecure</a:t>
            </a:r>
          </a:p>
        </p:txBody>
      </p:sp>
      <p:sp>
        <p:nvSpPr>
          <p:cNvPr id="22" name="TextBox 21">
            <a:extLst>
              <a:ext uri="{FF2B5EF4-FFF2-40B4-BE49-F238E27FC236}">
                <a16:creationId xmlns:a16="http://schemas.microsoft.com/office/drawing/2014/main" id="{51095E19-A81F-48EB-B6EB-C1D110C88BE8}"/>
              </a:ext>
            </a:extLst>
          </p:cNvPr>
          <p:cNvSpPr txBox="1"/>
          <p:nvPr/>
        </p:nvSpPr>
        <p:spPr>
          <a:xfrm>
            <a:off x="2793347" y="999821"/>
            <a:ext cx="1541889" cy="923330"/>
          </a:xfrm>
          <a:prstGeom prst="rect">
            <a:avLst/>
          </a:prstGeom>
          <a:noFill/>
        </p:spPr>
        <p:txBody>
          <a:bodyPr wrap="square" rtlCol="0">
            <a:spAutoFit/>
          </a:bodyPr>
          <a:lstStyle/>
          <a:p>
            <a:r>
              <a:rPr lang="en-GB">
                <a:solidFill>
                  <a:srgbClr val="5C5B5A"/>
                </a:solidFill>
              </a:rPr>
              <a:t>Greater Manchester overall</a:t>
            </a:r>
          </a:p>
        </p:txBody>
      </p:sp>
      <p:graphicFrame>
        <p:nvGraphicFramePr>
          <p:cNvPr id="9" name="Chart Placeholder 10" descr="Pie chart showing the percentage of respondents without children who are classed as food insecure by the Greater Manchester food insecurity score. 30% of households are considered food insecure. 19% have very low security.">
            <a:extLst>
              <a:ext uri="{FF2B5EF4-FFF2-40B4-BE49-F238E27FC236}">
                <a16:creationId xmlns:a16="http://schemas.microsoft.com/office/drawing/2014/main" id="{57A71EBC-5C6A-C4CE-A3C2-330DB6B828A4}"/>
              </a:ext>
            </a:extLst>
          </p:cNvPr>
          <p:cNvGraphicFramePr>
            <a:graphicFrameLocks/>
          </p:cNvGraphicFramePr>
          <p:nvPr>
            <p:extLst>
              <p:ext uri="{D42A27DB-BD31-4B8C-83A1-F6EECF244321}">
                <p14:modId xmlns:p14="http://schemas.microsoft.com/office/powerpoint/2010/main" val="1389601039"/>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407F58-E016-7898-FD57-7271D73E0A7D}"/>
              </a:ext>
            </a:extLst>
          </p:cNvPr>
          <p:cNvSpPr txBox="1"/>
          <p:nvPr/>
        </p:nvSpPr>
        <p:spPr>
          <a:xfrm>
            <a:off x="746929" y="3234709"/>
            <a:ext cx="1051025" cy="677108"/>
          </a:xfrm>
          <a:prstGeom prst="rect">
            <a:avLst/>
          </a:prstGeom>
          <a:noFill/>
        </p:spPr>
        <p:txBody>
          <a:bodyPr wrap="square" rtlCol="0">
            <a:spAutoFit/>
          </a:bodyPr>
          <a:lstStyle/>
          <a:p>
            <a:pPr algn="ctr"/>
            <a:r>
              <a:rPr lang="en-GB" sz="1400" b="1">
                <a:solidFill>
                  <a:srgbClr val="5C5B5A"/>
                </a:solidFill>
              </a:rPr>
              <a:t>30% </a:t>
            </a:r>
          </a:p>
          <a:p>
            <a:pPr algn="ctr"/>
            <a:r>
              <a:rPr lang="en-GB" sz="1200">
                <a:solidFill>
                  <a:srgbClr val="5C5B5A"/>
                </a:solidFill>
              </a:rPr>
              <a:t>Food insecure</a:t>
            </a:r>
          </a:p>
        </p:txBody>
      </p:sp>
      <p:sp>
        <p:nvSpPr>
          <p:cNvPr id="25" name="TextBox 24">
            <a:extLst>
              <a:ext uri="{FF2B5EF4-FFF2-40B4-BE49-F238E27FC236}">
                <a16:creationId xmlns:a16="http://schemas.microsoft.com/office/drawing/2014/main" id="{2C7ADCB1-BB9C-44AE-B88B-EE175BF7BF46}"/>
              </a:ext>
            </a:extLst>
          </p:cNvPr>
          <p:cNvSpPr txBox="1"/>
          <p:nvPr/>
        </p:nvSpPr>
        <p:spPr>
          <a:xfrm>
            <a:off x="2793347" y="3128041"/>
            <a:ext cx="1541889" cy="923330"/>
          </a:xfrm>
          <a:prstGeom prst="rect">
            <a:avLst/>
          </a:prstGeom>
          <a:noFill/>
        </p:spPr>
        <p:txBody>
          <a:bodyPr wrap="square" rtlCol="0">
            <a:spAutoFit/>
          </a:bodyPr>
          <a:lstStyle/>
          <a:p>
            <a:r>
              <a:rPr lang="en-GB">
                <a:solidFill>
                  <a:srgbClr val="5C5B5A"/>
                </a:solidFill>
              </a:rPr>
              <a:t>Households without children</a:t>
            </a:r>
          </a:p>
        </p:txBody>
      </p:sp>
      <p:graphicFrame>
        <p:nvGraphicFramePr>
          <p:cNvPr id="11" name="Chart Placeholder 10" descr="Pie chart showing the percentage of respondents with children who are classed as food insecure by the Greater Manchester food insecurity score. 48% of households are considered food insecure. 29% have very low security.">
            <a:extLst>
              <a:ext uri="{FF2B5EF4-FFF2-40B4-BE49-F238E27FC236}">
                <a16:creationId xmlns:a16="http://schemas.microsoft.com/office/drawing/2014/main" id="{1EEEC1D0-0CFA-8DD1-E6B2-AFBC93357243}"/>
              </a:ext>
            </a:extLst>
          </p:cNvPr>
          <p:cNvGraphicFramePr>
            <a:graphicFrameLocks/>
          </p:cNvGraphicFramePr>
          <p:nvPr>
            <p:extLst>
              <p:ext uri="{D42A27DB-BD31-4B8C-83A1-F6EECF244321}">
                <p14:modId xmlns:p14="http://schemas.microsoft.com/office/powerpoint/2010/main" val="4047659037"/>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929F4EC-0C65-FE5C-BF45-FA0BDF45FA52}"/>
              </a:ext>
            </a:extLst>
          </p:cNvPr>
          <p:cNvSpPr txBox="1"/>
          <p:nvPr/>
        </p:nvSpPr>
        <p:spPr>
          <a:xfrm>
            <a:off x="751390" y="5036317"/>
            <a:ext cx="1051023" cy="677108"/>
          </a:xfrm>
          <a:prstGeom prst="rect">
            <a:avLst/>
          </a:prstGeom>
          <a:noFill/>
        </p:spPr>
        <p:txBody>
          <a:bodyPr wrap="square" rtlCol="0">
            <a:spAutoFit/>
          </a:bodyPr>
          <a:lstStyle/>
          <a:p>
            <a:pPr algn="ctr"/>
            <a:r>
              <a:rPr lang="en-GB" sz="1400" b="1">
                <a:solidFill>
                  <a:srgbClr val="5C5B5A"/>
                </a:solidFill>
              </a:rPr>
              <a:t>59% </a:t>
            </a:r>
          </a:p>
          <a:p>
            <a:pPr algn="ctr"/>
            <a:r>
              <a:rPr lang="en-GB" sz="1200">
                <a:solidFill>
                  <a:srgbClr val="5C5B5A"/>
                </a:solidFill>
              </a:rPr>
              <a:t>Food insecure</a:t>
            </a:r>
          </a:p>
        </p:txBody>
      </p:sp>
      <p:sp>
        <p:nvSpPr>
          <p:cNvPr id="26" name="TextBox 25">
            <a:extLst>
              <a:ext uri="{FF2B5EF4-FFF2-40B4-BE49-F238E27FC236}">
                <a16:creationId xmlns:a16="http://schemas.microsoft.com/office/drawing/2014/main" id="{A7D42C7C-1A2D-4D82-B55D-99D4CC609921}"/>
              </a:ext>
            </a:extLst>
          </p:cNvPr>
          <p:cNvSpPr txBox="1"/>
          <p:nvPr/>
        </p:nvSpPr>
        <p:spPr>
          <a:xfrm>
            <a:off x="2793347" y="5047328"/>
            <a:ext cx="1541889" cy="646331"/>
          </a:xfrm>
          <a:prstGeom prst="rect">
            <a:avLst/>
          </a:prstGeom>
          <a:noFill/>
        </p:spPr>
        <p:txBody>
          <a:bodyPr wrap="square" rtlCol="0">
            <a:spAutoFit/>
          </a:bodyPr>
          <a:lstStyle/>
          <a:p>
            <a:r>
              <a:rPr lang="en-GB">
                <a:solidFill>
                  <a:srgbClr val="5C5B5A"/>
                </a:solidFill>
              </a:rPr>
              <a:t>Households with children</a:t>
            </a:r>
          </a:p>
        </p:txBody>
      </p:sp>
      <p:graphicFrame>
        <p:nvGraphicFramePr>
          <p:cNvPr id="2" name="Chart 1" descr="Column chart showing groups more likely to be food insecure. Those with a disability (76%), 25-34-year-olds (76%), Muslim respondents (72%).">
            <a:extLst>
              <a:ext uri="{FF2B5EF4-FFF2-40B4-BE49-F238E27FC236}">
                <a16:creationId xmlns:a16="http://schemas.microsoft.com/office/drawing/2014/main" id="{E3F13850-ED97-A7EB-FBF7-1C716667A894}"/>
              </a:ext>
            </a:extLst>
          </p:cNvPr>
          <p:cNvGraphicFramePr/>
          <p:nvPr>
            <p:extLst>
              <p:ext uri="{D42A27DB-BD31-4B8C-83A1-F6EECF244321}">
                <p14:modId xmlns:p14="http://schemas.microsoft.com/office/powerpoint/2010/main" val="840731261"/>
              </p:ext>
            </p:extLst>
          </p:nvPr>
        </p:nvGraphicFramePr>
        <p:xfrm>
          <a:off x="6489847" y="3072125"/>
          <a:ext cx="5460853" cy="3407103"/>
        </p:xfrm>
        <a:graphic>
          <a:graphicData uri="http://schemas.openxmlformats.org/drawingml/2006/chart">
            <c:chart xmlns:c="http://schemas.openxmlformats.org/drawingml/2006/chart" xmlns:r="http://schemas.openxmlformats.org/officeDocument/2006/relationships" r:id="rId6"/>
          </a:graphicData>
        </a:graphic>
      </p:graphicFrame>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5315043"/>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4488130"/>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419 (Online respondents with children)</a:t>
            </a:r>
          </a:p>
        </p:txBody>
      </p:sp>
      <p:sp>
        <p:nvSpPr>
          <p:cNvPr id="17" name="Slide Number Placeholder 4">
            <a:extLst>
              <a:ext uri="{FF2B5EF4-FFF2-40B4-BE49-F238E27FC236}">
                <a16:creationId xmlns:a16="http://schemas.microsoft.com/office/drawing/2014/main" id="{664DCC60-3C2A-4478-8C8B-F475C4E2088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173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321620" y="586811"/>
            <a:ext cx="11714683" cy="540240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350" dirty="0"/>
              <a:t>This report presents summary findings for a survey carried out in October/November 2022, alongside those from surveys in February, April and September. This research study of Greater Manchester residents was conducted amongst a representative sample of 1636 residents from across all ten of the city region’s local authority areas, between 20</a:t>
            </a:r>
            <a:r>
              <a:rPr lang="en-GB" sz="1350" baseline="30000" dirty="0"/>
              <a:t>th</a:t>
            </a:r>
            <a:r>
              <a:rPr lang="en-GB" sz="1350" dirty="0"/>
              <a:t> October and 3</a:t>
            </a:r>
            <a:r>
              <a:rPr lang="en-GB" sz="1350" baseline="30000" dirty="0"/>
              <a:t>rd</a:t>
            </a:r>
            <a:r>
              <a:rPr lang="en-GB" sz="1350" dirty="0"/>
              <a:t> November . </a:t>
            </a:r>
          </a:p>
          <a:p>
            <a:r>
              <a:rPr lang="en-GB" sz="1350" dirty="0"/>
              <a:t>These surveys build upon the work of the GMCA Covid-19 Tracker conducted between December 2020 and December 2021, by also looking at the key pillars of the wider Greater Manchester Strategy and its vision for a fairer, greener and more prosperous city region. The most recent fourth survey aims to build upon the findings from Survey 1, 2 and 3, to continue informing approaches and monitoring impacts in particular for:</a:t>
            </a:r>
          </a:p>
          <a:p>
            <a:pPr marL="742950" lvl="1" indent="-285750">
              <a:buFont typeface="Arial" panose="020B0604020202020204" pitchFamily="34" charset="0"/>
              <a:buChar char="•"/>
            </a:pPr>
            <a:r>
              <a:rPr lang="en-GB" sz="1350" dirty="0"/>
              <a:t>tackling food and fuel poverty</a:t>
            </a:r>
          </a:p>
          <a:p>
            <a:pPr marL="742950" lvl="1" indent="-285750">
              <a:buFont typeface="Arial" panose="020B0604020202020204" pitchFamily="34" charset="0"/>
              <a:buChar char="•"/>
            </a:pPr>
            <a:r>
              <a:rPr lang="en-GB" sz="1350" dirty="0"/>
              <a:t>ensuring digital inclusion for all</a:t>
            </a:r>
          </a:p>
          <a:p>
            <a:pPr marL="742950" lvl="1" indent="-285750">
              <a:buFont typeface="Arial" panose="020B0604020202020204" pitchFamily="34" charset="0"/>
              <a:buChar char="•"/>
            </a:pPr>
            <a:r>
              <a:rPr lang="en-GB" sz="1350" dirty="0"/>
              <a:t>the rising cost of living (introduced at survey 3)</a:t>
            </a:r>
          </a:p>
          <a:p>
            <a:r>
              <a:rPr lang="en-GB" sz="1350" dirty="0"/>
              <a:t>The information within this report builds up findings on these three areas of insight, as the fourth survey in a series that will continue on a bi-monthly basis. The focus of this report is to start to look at the results of the most recent fieldwork in relation to the previous surveys in this series as well as the most recent benchmarking data from the ONS where available. The survey 4 results should be treated as indicative rather than conclusive - i.e. they are best used as indicators to open up further dialogue. Upon completion of the 2022 surveys, after survey 5 in December, it will be possible to analyse data collected across the whole year, in more depth and focusing on smaller sections of the Greater Manchester population. To help with these insights, the decision has been made to provide data for the sections listed above using the following approach:</a:t>
            </a:r>
          </a:p>
          <a:p>
            <a:pPr marL="742950" lvl="1" indent="-285750">
              <a:buFont typeface="Arial" panose="020B0604020202020204" pitchFamily="34" charset="0"/>
              <a:buChar char="•"/>
            </a:pPr>
            <a:r>
              <a:rPr lang="en-GB" sz="1350" dirty="0"/>
              <a:t>tackling food and fuel poverty has been shown with the spring data (survey 1+2) merged, and then survey 3 and 4 shown separately</a:t>
            </a:r>
            <a:endParaRPr lang="en-GB" sz="1200" dirty="0"/>
          </a:p>
          <a:p>
            <a:pPr marL="742950" lvl="1" indent="-285750">
              <a:buFont typeface="Arial" panose="020B0604020202020204" pitchFamily="34" charset="0"/>
              <a:buChar char="•"/>
            </a:pPr>
            <a:r>
              <a:rPr lang="en-GB" sz="1350" dirty="0"/>
              <a:t>ensuring digital inclusion for all has been shown with the spring data (survey 1+2) merged, and then survey 3 and 4 also merged</a:t>
            </a:r>
          </a:p>
          <a:p>
            <a:pPr marL="742950" lvl="1" indent="-285750">
              <a:buFont typeface="Arial" panose="020B0604020202020204" pitchFamily="34" charset="0"/>
              <a:buChar char="•"/>
            </a:pPr>
            <a:r>
              <a:rPr lang="en-GB" sz="1350" dirty="0"/>
              <a:t>the rising cost of living and Covid-19 sections have been shown with all four surveys separated</a:t>
            </a:r>
          </a:p>
          <a:p>
            <a:r>
              <a:rPr lang="en-GB" sz="1350" dirty="0"/>
              <a:t>This has been done to allow more stable and robust sample sizes for sub-group analysis.</a:t>
            </a:r>
          </a:p>
          <a:p>
            <a:r>
              <a:rPr lang="en-GB" sz="1350" dirty="0"/>
              <a:t>This research continues to provide a growing base of evidence to highlight potential trends and indicators which the Combined Authority, individual local authorities and Greater Manchester partners can begin to respond to and explore in greater detail. Overall, these regular ongoing insights are designed to help inform a range of stakeholders across Greater Manchester so that they have as much information as possible about where to target support, communications and engagement activities, and resources to improve the lives of those living within Greater Manchester.</a:t>
            </a:r>
          </a:p>
          <a:p>
            <a:endParaRPr lang="en-GB" dirty="0"/>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800" y="254423"/>
            <a:ext cx="10515600" cy="586800"/>
          </a:xfrm>
        </p:spPr>
        <p:txBody>
          <a:bodyPr anchor="t">
            <a:normAutofit/>
          </a:bodyPr>
          <a:lstStyle/>
          <a:p>
            <a:r>
              <a:rPr lang="en-GB" sz="1800" b="1" dirty="0"/>
              <a:t>Summary: Food security – spring (survey 1+2), September (survey 3) and October (survey 4) comparison</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559383" y="738938"/>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Overall</a:t>
            </a:r>
          </a:p>
        </p:txBody>
      </p:sp>
      <p:graphicFrame>
        <p:nvGraphicFramePr>
          <p:cNvPr id="11" name="Chart 10" descr="Stacked column chart showing food security overall in GM. 40% are classified as food insecure in October, compared to 42% in September. ">
            <a:extLst>
              <a:ext uri="{FF2B5EF4-FFF2-40B4-BE49-F238E27FC236}">
                <a16:creationId xmlns:a16="http://schemas.microsoft.com/office/drawing/2014/main" id="{4A085F28-ED53-B066-ACEC-7388E7EF2856}"/>
              </a:ext>
            </a:extLst>
          </p:cNvPr>
          <p:cNvGraphicFramePr/>
          <p:nvPr>
            <p:extLst>
              <p:ext uri="{D42A27DB-BD31-4B8C-83A1-F6EECF244321}">
                <p14:modId xmlns:p14="http://schemas.microsoft.com/office/powerpoint/2010/main" val="2848982293"/>
              </p:ext>
            </p:extLst>
          </p:nvPr>
        </p:nvGraphicFramePr>
        <p:xfrm>
          <a:off x="93566" y="1383725"/>
          <a:ext cx="5845839" cy="45059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0"/>
              </a:ext>
            </a:extLst>
          </p:cNvPr>
          <p:cNvSpPr txBox="1"/>
          <p:nvPr/>
        </p:nvSpPr>
        <p:spPr>
          <a:xfrm>
            <a:off x="6983164" y="872529"/>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The total level of food insecurity in households with children in October has risen to 59% from 56% in September. Very low food security has significantly risen from 32% in September to 32% in October. ">
            <a:extLst>
              <a:ext uri="{FF2B5EF4-FFF2-40B4-BE49-F238E27FC236}">
                <a16:creationId xmlns:a16="http://schemas.microsoft.com/office/drawing/2014/main" id="{711DBD6E-B162-B677-82A2-8ED0238545C4}"/>
              </a:ext>
            </a:extLst>
          </p:cNvPr>
          <p:cNvGraphicFramePr/>
          <p:nvPr>
            <p:extLst>
              <p:ext uri="{D42A27DB-BD31-4B8C-83A1-F6EECF244321}">
                <p14:modId xmlns:p14="http://schemas.microsoft.com/office/powerpoint/2010/main" val="3625976798"/>
              </p:ext>
            </p:extLst>
          </p:nvPr>
        </p:nvGraphicFramePr>
        <p:xfrm>
          <a:off x="5939406" y="1255178"/>
          <a:ext cx="6011168" cy="2206744"/>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0"/>
              </a:ext>
            </a:extLst>
          </p:cNvPr>
          <p:cNvSpPr txBox="1"/>
          <p:nvPr/>
        </p:nvSpPr>
        <p:spPr>
          <a:xfrm>
            <a:off x="6983164" y="3649285"/>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The total level of food insecurity in households without children in October has fallen to 30% from 34% in the September. Low food security has significantly fallen from 14% in September to 11% in October. ">
            <a:extLst>
              <a:ext uri="{FF2B5EF4-FFF2-40B4-BE49-F238E27FC236}">
                <a16:creationId xmlns:a16="http://schemas.microsoft.com/office/drawing/2014/main" id="{E310B356-2B61-6A15-3C52-51928B7D4C0B}"/>
              </a:ext>
            </a:extLst>
          </p:cNvPr>
          <p:cNvGraphicFramePr/>
          <p:nvPr>
            <p:extLst>
              <p:ext uri="{D42A27DB-BD31-4B8C-83A1-F6EECF244321}">
                <p14:modId xmlns:p14="http://schemas.microsoft.com/office/powerpoint/2010/main" val="2141637494"/>
              </p:ext>
            </p:extLst>
          </p:nvPr>
        </p:nvGraphicFramePr>
        <p:xfrm>
          <a:off x="5939405" y="3880965"/>
          <a:ext cx="6011168" cy="2206744"/>
        </p:xfrm>
        <a:graphic>
          <a:graphicData uri="http://schemas.openxmlformats.org/drawingml/2006/chart">
            <c:chart xmlns:c="http://schemas.openxmlformats.org/drawingml/2006/chart" xmlns:r="http://schemas.openxmlformats.org/officeDocument/2006/relationships" r:id="rId5"/>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8473162" y="6066485"/>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8" name="Group 27" descr="Green and Red arrows to signify when a statistic is significantly higher or lower than the previous survey.">
            <a:extLst>
              <a:ext uri="{FF2B5EF4-FFF2-40B4-BE49-F238E27FC236}">
                <a16:creationId xmlns:a16="http://schemas.microsoft.com/office/drawing/2014/main" id="{0671D2C4-D1FD-4A4E-B62E-C9AE0CBDDB49}"/>
              </a:ext>
            </a:extLst>
          </p:cNvPr>
          <p:cNvGrpSpPr/>
          <p:nvPr/>
        </p:nvGrpSpPr>
        <p:grpSpPr>
          <a:xfrm>
            <a:off x="8242569" y="6026624"/>
            <a:ext cx="3420462" cy="276999"/>
            <a:chOff x="520117" y="5798698"/>
            <a:chExt cx="3420462" cy="276999"/>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98698"/>
              <a:ext cx="30556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September</a:t>
              </a:r>
            </a:p>
          </p:txBody>
        </p:sp>
      </p:gr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3, 1442; Survey 4, 1366 (Online respondents)</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Arrow: Down 11">
            <a:extLst>
              <a:ext uri="{FF2B5EF4-FFF2-40B4-BE49-F238E27FC236}">
                <a16:creationId xmlns:a16="http://schemas.microsoft.com/office/drawing/2014/main" id="{A021DC73-0A27-7D06-3E52-C7A9839471BC}"/>
              </a:ext>
              <a:ext uri="{C183D7F6-B498-43B3-948B-1728B52AA6E4}">
                <adec:decorative xmlns:adec="http://schemas.microsoft.com/office/drawing/2017/decorative" val="1"/>
              </a:ext>
            </a:extLst>
          </p:cNvPr>
          <p:cNvSpPr/>
          <p:nvPr/>
        </p:nvSpPr>
        <p:spPr>
          <a:xfrm>
            <a:off x="5349137" y="401434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590B22FA-7FE3-07ED-E22D-D160212FD681}"/>
              </a:ext>
              <a:ext uri="{C183D7F6-B498-43B3-948B-1728B52AA6E4}">
                <adec:decorative xmlns:adec="http://schemas.microsoft.com/office/drawing/2017/decorative" val="1"/>
              </a:ext>
            </a:extLst>
          </p:cNvPr>
          <p:cNvSpPr/>
          <p:nvPr/>
        </p:nvSpPr>
        <p:spPr>
          <a:xfrm>
            <a:off x="10286649" y="261048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BC254273-0C9E-8E16-865C-27D723D938AA}"/>
              </a:ext>
              <a:ext uri="{C183D7F6-B498-43B3-948B-1728B52AA6E4}">
                <adec:decorative xmlns:adec="http://schemas.microsoft.com/office/drawing/2017/decorative" val="1"/>
              </a:ext>
            </a:extLst>
          </p:cNvPr>
          <p:cNvSpPr/>
          <p:nvPr/>
        </p:nvSpPr>
        <p:spPr>
          <a:xfrm rot="10800000">
            <a:off x="11454787" y="222103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BF988B2B-6F5E-683F-1E74-7D47B01A072D}"/>
              </a:ext>
              <a:ext uri="{C183D7F6-B498-43B3-948B-1728B52AA6E4}">
                <adec:decorative xmlns:adec="http://schemas.microsoft.com/office/drawing/2017/decorative" val="1"/>
              </a:ext>
            </a:extLst>
          </p:cNvPr>
          <p:cNvSpPr/>
          <p:nvPr/>
        </p:nvSpPr>
        <p:spPr>
          <a:xfrm>
            <a:off x="10339311" y="5340065"/>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09633F2F-B930-9906-4170-EEE014EA2A94}"/>
              </a:ext>
              <a:ext uri="{C183D7F6-B498-43B3-948B-1728B52AA6E4}">
                <adec:decorative xmlns:adec="http://schemas.microsoft.com/office/drawing/2017/decorative" val="1"/>
              </a:ext>
            </a:extLst>
          </p:cNvPr>
          <p:cNvSpPr/>
          <p:nvPr/>
        </p:nvSpPr>
        <p:spPr>
          <a:xfrm>
            <a:off x="6903468" y="488846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4CAA3E8-048F-3750-2455-E3E8EAFB5162}"/>
              </a:ext>
              <a:ext uri="{C183D7F6-B498-43B3-948B-1728B52AA6E4}">
                <adec:decorative xmlns:adec="http://schemas.microsoft.com/office/drawing/2017/decorative" val="1"/>
              </a:ext>
            </a:extLst>
          </p:cNvPr>
          <p:cNvSpPr txBox="1"/>
          <p:nvPr/>
        </p:nvSpPr>
        <p:spPr>
          <a:xfrm>
            <a:off x="106739" y="1242525"/>
            <a:ext cx="1468787" cy="20005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C5B5A"/>
                </a:solidFill>
                <a:effectLst/>
                <a:uLnTx/>
                <a:uFillTx/>
                <a:latin typeface="Arial"/>
                <a:ea typeface="+mn-ea"/>
                <a:cs typeface="+mn-cs"/>
              </a:rPr>
              <a:t>Food </a:t>
            </a:r>
            <a:r>
              <a:rPr lang="en-GB" sz="1300" b="1">
                <a:solidFill>
                  <a:srgbClr val="5C5B5A"/>
                </a:solidFill>
                <a:latin typeface="Arial"/>
              </a:rPr>
              <a:t>in</a:t>
            </a:r>
            <a:r>
              <a:rPr kumimoji="0" lang="en-GB" sz="1300" b="1" i="0" u="none" strike="noStrike" kern="1200" cap="none" spc="0" normalizeH="0" baseline="0" noProof="0">
                <a:ln>
                  <a:noFill/>
                </a:ln>
                <a:solidFill>
                  <a:srgbClr val="5C5B5A"/>
                </a:solidFill>
                <a:effectLst/>
                <a:uLnTx/>
                <a:uFillTx/>
                <a:latin typeface="Arial"/>
                <a:ea typeface="+mn-ea"/>
                <a:cs typeface="+mn-cs"/>
              </a:rPr>
              <a:t>security</a:t>
            </a:r>
          </a:p>
        </p:txBody>
      </p:sp>
      <p:sp>
        <p:nvSpPr>
          <p:cNvPr id="6" name="TextBox 5">
            <a:extLst>
              <a:ext uri="{FF2B5EF4-FFF2-40B4-BE49-F238E27FC236}">
                <a16:creationId xmlns:a16="http://schemas.microsoft.com/office/drawing/2014/main" id="{07CFDCC4-6B05-8E70-944D-1869EEA31163}"/>
              </a:ext>
              <a:ext uri="{C183D7F6-B498-43B3-948B-1728B52AA6E4}">
                <adec:decorative xmlns:adec="http://schemas.microsoft.com/office/drawing/2017/decorative" val="1"/>
              </a:ext>
            </a:extLst>
          </p:cNvPr>
          <p:cNvSpPr txBox="1"/>
          <p:nvPr/>
        </p:nvSpPr>
        <p:spPr>
          <a:xfrm>
            <a:off x="1814242" y="1234830"/>
            <a:ext cx="81799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35%</a:t>
            </a:r>
          </a:p>
        </p:txBody>
      </p:sp>
      <p:sp>
        <p:nvSpPr>
          <p:cNvPr id="7" name="TextBox 6">
            <a:extLst>
              <a:ext uri="{FF2B5EF4-FFF2-40B4-BE49-F238E27FC236}">
                <a16:creationId xmlns:a16="http://schemas.microsoft.com/office/drawing/2014/main" id="{89498BED-0342-37C0-869F-467CEAB01C9D}"/>
              </a:ext>
              <a:ext uri="{C183D7F6-B498-43B3-948B-1728B52AA6E4}">
                <adec:decorative xmlns:adec="http://schemas.microsoft.com/office/drawing/2017/decorative" val="1"/>
              </a:ext>
            </a:extLst>
          </p:cNvPr>
          <p:cNvSpPr txBox="1"/>
          <p:nvPr/>
        </p:nvSpPr>
        <p:spPr>
          <a:xfrm>
            <a:off x="3243998" y="1234830"/>
            <a:ext cx="81799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42%</a:t>
            </a:r>
          </a:p>
        </p:txBody>
      </p:sp>
      <p:sp>
        <p:nvSpPr>
          <p:cNvPr id="8" name="TextBox 7">
            <a:extLst>
              <a:ext uri="{FF2B5EF4-FFF2-40B4-BE49-F238E27FC236}">
                <a16:creationId xmlns:a16="http://schemas.microsoft.com/office/drawing/2014/main" id="{8F598409-E967-45D3-AF06-A3AB1F30A3DB}"/>
              </a:ext>
              <a:ext uri="{C183D7F6-B498-43B3-948B-1728B52AA6E4}">
                <adec:decorative xmlns:adec="http://schemas.microsoft.com/office/drawing/2017/decorative" val="1"/>
              </a:ext>
            </a:extLst>
          </p:cNvPr>
          <p:cNvSpPr txBox="1"/>
          <p:nvPr/>
        </p:nvSpPr>
        <p:spPr>
          <a:xfrm>
            <a:off x="4673753" y="1234830"/>
            <a:ext cx="81799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40%</a:t>
            </a:r>
          </a:p>
        </p:txBody>
      </p:sp>
    </p:spTree>
    <p:extLst>
      <p:ext uri="{BB962C8B-B14F-4D97-AF65-F5344CB8AC3E}">
        <p14:creationId xmlns:p14="http://schemas.microsoft.com/office/powerpoint/2010/main" val="90259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306183"/>
            <a:ext cx="11198112" cy="828685"/>
          </a:xfrm>
        </p:spPr>
        <p:txBody>
          <a:bodyPr anchor="t">
            <a:noAutofit/>
          </a:bodyPr>
          <a:lstStyle/>
          <a:p>
            <a:r>
              <a:rPr lang="en-GB" sz="1800" b="1" dirty="0"/>
              <a:t>The proportion of respondents who are </a:t>
            </a:r>
            <a:r>
              <a:rPr lang="en-GB" sz="1800" b="1" dirty="0">
                <a:solidFill>
                  <a:srgbClr val="009690"/>
                </a:solidFill>
              </a:rPr>
              <a:t>worried about their food running out </a:t>
            </a:r>
            <a:r>
              <a:rPr lang="en-GB" sz="1800" b="1" dirty="0"/>
              <a:t>(41% to 40%) has not changed significantly since September. Those who </a:t>
            </a:r>
            <a:r>
              <a:rPr lang="en-GB" sz="1800" b="1" dirty="0">
                <a:solidFill>
                  <a:srgbClr val="009690"/>
                </a:solidFill>
              </a:rPr>
              <a:t>couldn’t afford balanced meals </a:t>
            </a:r>
            <a:r>
              <a:rPr lang="en-GB" sz="1800" b="1" dirty="0"/>
              <a:t>and whose </a:t>
            </a:r>
            <a:r>
              <a:rPr lang="en-GB" sz="1800" b="1" dirty="0">
                <a:solidFill>
                  <a:srgbClr val="009690"/>
                </a:solidFill>
              </a:rPr>
              <a:t>food didn’t last and couldn’t afford more </a:t>
            </a:r>
            <a:r>
              <a:rPr lang="en-GB" sz="1800" b="1" dirty="0"/>
              <a:t>often has decreased since last wave (29% to 24% and 28% to 23%). </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3045448" y="121730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a:t>
            </a:r>
          </a:p>
        </p:txBody>
      </p:sp>
      <p:sp>
        <p:nvSpPr>
          <p:cNvPr id="35" name="TextBox 34">
            <a:extLst>
              <a:ext uri="{FF2B5EF4-FFF2-40B4-BE49-F238E27FC236}">
                <a16:creationId xmlns:a16="http://schemas.microsoft.com/office/drawing/2014/main" id="{6FDEB6CE-661A-461E-AF9C-9068D26AD459}"/>
              </a:ext>
            </a:extLst>
          </p:cNvPr>
          <p:cNvSpPr txBox="1"/>
          <p:nvPr/>
        </p:nvSpPr>
        <p:spPr>
          <a:xfrm>
            <a:off x="981387" y="1589344"/>
            <a:ext cx="3657153"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5C5B5A"/>
                </a:solidFill>
                <a:latin typeface="Arial"/>
              </a:rPr>
              <a:t>…</a:t>
            </a:r>
            <a:r>
              <a:rPr kumimoji="0" lang="en-GB" sz="14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7" name="Chart 16" descr="100% stacked column chart showing that the percentage of respondents saying they were often worried their food would run out before they got money to buy more has fallen from 41% in September to 40% in October. ">
            <a:extLst>
              <a:ext uri="{FF2B5EF4-FFF2-40B4-BE49-F238E27FC236}">
                <a16:creationId xmlns:a16="http://schemas.microsoft.com/office/drawing/2014/main" id="{0F5F5C24-63FC-4A27-BEF7-0A33E0950E98}"/>
              </a:ext>
            </a:extLst>
          </p:cNvPr>
          <p:cNvGraphicFramePr/>
          <p:nvPr>
            <p:extLst>
              <p:ext uri="{D42A27DB-BD31-4B8C-83A1-F6EECF244321}">
                <p14:modId xmlns:p14="http://schemas.microsoft.com/office/powerpoint/2010/main" val="1182733517"/>
              </p:ext>
            </p:extLst>
          </p:nvPr>
        </p:nvGraphicFramePr>
        <p:xfrm>
          <a:off x="1081510" y="2056031"/>
          <a:ext cx="3441942" cy="398361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46AEBEDD-3AF2-44CB-A82D-996F3A9EFCA0}"/>
              </a:ext>
            </a:extLst>
          </p:cNvPr>
          <p:cNvSpPr txBox="1"/>
          <p:nvPr/>
        </p:nvSpPr>
        <p:spPr>
          <a:xfrm>
            <a:off x="4561552" y="1589344"/>
            <a:ext cx="3643919"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5C5B5A"/>
                </a:solidFill>
                <a:latin typeface="Arial"/>
              </a:rPr>
              <a:t>…</a:t>
            </a:r>
            <a:r>
              <a:rPr kumimoji="0" lang="en-GB" sz="1400" b="1" i="0" u="none" strike="noStrike" kern="1200" cap="none" spc="0" normalizeH="0" baseline="0" noProof="0" dirty="0">
                <a:ln>
                  <a:noFill/>
                </a:ln>
                <a:solidFill>
                  <a:srgbClr val="5C5B5A"/>
                </a:solidFill>
                <a:effectLst/>
                <a:uLnTx/>
                <a:uFillTx/>
                <a:latin typeface="Arial"/>
                <a:ea typeface="+mn-ea"/>
                <a:cs typeface="+mn-cs"/>
              </a:rPr>
              <a:t>couldn't afford to eat balanced meals</a:t>
            </a:r>
          </a:p>
        </p:txBody>
      </p:sp>
      <p:graphicFrame>
        <p:nvGraphicFramePr>
          <p:cNvPr id="33" name="Chart 32" descr="100% stacked column chart showing that the percentage of respondents saying they were often worried they couldn't afford to eat balanced meals has fallen from 44% in September to 41% in October. ">
            <a:extLst>
              <a:ext uri="{FF2B5EF4-FFF2-40B4-BE49-F238E27FC236}">
                <a16:creationId xmlns:a16="http://schemas.microsoft.com/office/drawing/2014/main" id="{FEB68C0C-D5DA-429A-B3CA-618E7215AF75}"/>
              </a:ext>
            </a:extLst>
          </p:cNvPr>
          <p:cNvGraphicFramePr/>
          <p:nvPr>
            <p:extLst>
              <p:ext uri="{D42A27DB-BD31-4B8C-83A1-F6EECF244321}">
                <p14:modId xmlns:p14="http://schemas.microsoft.com/office/powerpoint/2010/main" val="2536199844"/>
              </p:ext>
            </p:extLst>
          </p:nvPr>
        </p:nvGraphicFramePr>
        <p:xfrm>
          <a:off x="4700009" y="2056031"/>
          <a:ext cx="3441942" cy="3983610"/>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A218BA4A-09A6-4058-A96B-D08B624D6ABF}"/>
              </a:ext>
            </a:extLst>
          </p:cNvPr>
          <p:cNvSpPr txBox="1"/>
          <p:nvPr/>
        </p:nvSpPr>
        <p:spPr>
          <a:xfrm>
            <a:off x="8065752" y="1589344"/>
            <a:ext cx="4050048" cy="480131"/>
          </a:xfrm>
          <a:prstGeom prst="rect">
            <a:avLst/>
          </a:prstGeom>
          <a:noFill/>
          <a:ln>
            <a:noFill/>
          </a:ln>
        </p:spPr>
        <p:txBody>
          <a:bodyPr vert="horz" lIns="91440" tIns="45720" rIns="91440" bIns="45720" rtlCol="0" anchor="ctr">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 experienced the food you bought didn't last, and you didn't have money to get more</a:t>
            </a:r>
          </a:p>
        </p:txBody>
      </p:sp>
      <p:graphicFrame>
        <p:nvGraphicFramePr>
          <p:cNvPr id="34" name="Chart 33" descr="100% stacked column chart showing that the percentage of respondents saying they were sometimes worried the food they bought just didn't last and they didn't have money to get more has fallen from 39% in September to 36% in October. ">
            <a:extLst>
              <a:ext uri="{FF2B5EF4-FFF2-40B4-BE49-F238E27FC236}">
                <a16:creationId xmlns:a16="http://schemas.microsoft.com/office/drawing/2014/main" id="{E482C695-85A4-4A7E-AF30-7C920E1A2BDD}"/>
              </a:ext>
            </a:extLst>
          </p:cNvPr>
          <p:cNvGraphicFramePr/>
          <p:nvPr>
            <p:extLst>
              <p:ext uri="{D42A27DB-BD31-4B8C-83A1-F6EECF244321}">
                <p14:modId xmlns:p14="http://schemas.microsoft.com/office/powerpoint/2010/main" val="3473131822"/>
              </p:ext>
            </p:extLst>
          </p:nvPr>
        </p:nvGraphicFramePr>
        <p:xfrm>
          <a:off x="8342968" y="2056031"/>
          <a:ext cx="3441942" cy="39836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5">
            <a:extLst>
              <a:ext uri="{FF2B5EF4-FFF2-40B4-BE49-F238E27FC236}">
                <a16:creationId xmlns:a16="http://schemas.microsoft.com/office/drawing/2014/main" id="{D8D061D0-4CC0-B617-B446-D489924F9F0E}"/>
              </a:ext>
            </a:extLst>
          </p:cNvPr>
          <p:cNvGraphicFramePr>
            <a:graphicFrameLocks noGrp="1"/>
          </p:cNvGraphicFramePr>
          <p:nvPr>
            <p:extLst>
              <p:ext uri="{D42A27DB-BD31-4B8C-83A1-F6EECF244321}">
                <p14:modId xmlns:p14="http://schemas.microsoft.com/office/powerpoint/2010/main" val="164468248"/>
              </p:ext>
            </p:extLst>
          </p:nvPr>
        </p:nvGraphicFramePr>
        <p:xfrm>
          <a:off x="58162" y="5059780"/>
          <a:ext cx="11746488" cy="640080"/>
        </p:xfrm>
        <a:graphic>
          <a:graphicData uri="http://schemas.openxmlformats.org/drawingml/2006/table">
            <a:tbl>
              <a:tblPr firstRow="1" bandRow="1">
                <a:tableStyleId>{5C22544A-7EE6-4342-B048-85BDC9FD1C3A}</a:tableStyleId>
              </a:tblPr>
              <a:tblGrid>
                <a:gridCol w="1100709">
                  <a:extLst>
                    <a:ext uri="{9D8B030D-6E8A-4147-A177-3AD203B41FA5}">
                      <a16:colId xmlns:a16="http://schemas.microsoft.com/office/drawing/2014/main" val="2728184328"/>
                    </a:ext>
                  </a:extLst>
                </a:gridCol>
                <a:gridCol w="1114425">
                  <a:extLst>
                    <a:ext uri="{9D8B030D-6E8A-4147-A177-3AD203B41FA5}">
                      <a16:colId xmlns:a16="http://schemas.microsoft.com/office/drawing/2014/main" val="2908041576"/>
                    </a:ext>
                  </a:extLst>
                </a:gridCol>
                <a:gridCol w="1114425">
                  <a:extLst>
                    <a:ext uri="{9D8B030D-6E8A-4147-A177-3AD203B41FA5}">
                      <a16:colId xmlns:a16="http://schemas.microsoft.com/office/drawing/2014/main" val="1027668848"/>
                    </a:ext>
                  </a:extLst>
                </a:gridCol>
                <a:gridCol w="1114425">
                  <a:extLst>
                    <a:ext uri="{9D8B030D-6E8A-4147-A177-3AD203B41FA5}">
                      <a16:colId xmlns:a16="http://schemas.microsoft.com/office/drawing/2014/main" val="727705638"/>
                    </a:ext>
                  </a:extLst>
                </a:gridCol>
                <a:gridCol w="285750">
                  <a:extLst>
                    <a:ext uri="{9D8B030D-6E8A-4147-A177-3AD203B41FA5}">
                      <a16:colId xmlns:a16="http://schemas.microsoft.com/office/drawing/2014/main" val="1007675669"/>
                    </a:ext>
                  </a:extLst>
                </a:gridCol>
                <a:gridCol w="1114425">
                  <a:extLst>
                    <a:ext uri="{9D8B030D-6E8A-4147-A177-3AD203B41FA5}">
                      <a16:colId xmlns:a16="http://schemas.microsoft.com/office/drawing/2014/main" val="3792808574"/>
                    </a:ext>
                  </a:extLst>
                </a:gridCol>
                <a:gridCol w="1114425">
                  <a:extLst>
                    <a:ext uri="{9D8B030D-6E8A-4147-A177-3AD203B41FA5}">
                      <a16:colId xmlns:a16="http://schemas.microsoft.com/office/drawing/2014/main" val="392119709"/>
                    </a:ext>
                  </a:extLst>
                </a:gridCol>
                <a:gridCol w="1114425">
                  <a:extLst>
                    <a:ext uri="{9D8B030D-6E8A-4147-A177-3AD203B41FA5}">
                      <a16:colId xmlns:a16="http://schemas.microsoft.com/office/drawing/2014/main" val="1597674190"/>
                    </a:ext>
                  </a:extLst>
                </a:gridCol>
                <a:gridCol w="304800">
                  <a:extLst>
                    <a:ext uri="{9D8B030D-6E8A-4147-A177-3AD203B41FA5}">
                      <a16:colId xmlns:a16="http://schemas.microsoft.com/office/drawing/2014/main" val="3766194404"/>
                    </a:ext>
                  </a:extLst>
                </a:gridCol>
                <a:gridCol w="1122893">
                  <a:extLst>
                    <a:ext uri="{9D8B030D-6E8A-4147-A177-3AD203B41FA5}">
                      <a16:colId xmlns:a16="http://schemas.microsoft.com/office/drawing/2014/main" val="4278689821"/>
                    </a:ext>
                  </a:extLst>
                </a:gridCol>
                <a:gridCol w="1122893">
                  <a:extLst>
                    <a:ext uri="{9D8B030D-6E8A-4147-A177-3AD203B41FA5}">
                      <a16:colId xmlns:a16="http://schemas.microsoft.com/office/drawing/2014/main" val="2321375210"/>
                    </a:ext>
                  </a:extLst>
                </a:gridCol>
                <a:gridCol w="1122893">
                  <a:extLst>
                    <a:ext uri="{9D8B030D-6E8A-4147-A177-3AD203B41FA5}">
                      <a16:colId xmlns:a16="http://schemas.microsoft.com/office/drawing/2014/main" val="3827632164"/>
                    </a:ext>
                  </a:extLst>
                </a:gridCol>
              </a:tblGrid>
              <a:tr h="369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mn-lt"/>
                        </a:rPr>
                        <a:t>S</a:t>
                      </a:r>
                      <a:r>
                        <a:rPr kumimoji="0" lang="en-GB" sz="1200" b="1" i="0" u="none" strike="noStrike" kern="1200" cap="none" spc="0" normalizeH="0" baseline="0" noProof="0" dirty="0">
                          <a:ln>
                            <a:noFill/>
                          </a:ln>
                          <a:solidFill>
                            <a:srgbClr val="5C5B5A"/>
                          </a:solidFill>
                          <a:effectLst/>
                          <a:uLnTx/>
                          <a:uFillTx/>
                          <a:latin typeface="+mn-lt"/>
                          <a:ea typeface="+mn-ea"/>
                          <a:cs typeface="+mn-cs"/>
                        </a:rPr>
                        <a:t>um: </a:t>
                      </a:r>
                      <a:r>
                        <a:rPr kumimoji="0" lang="en-GB" sz="1200" b="1" i="0" u="none" strike="noStrike" kern="1200" cap="none" spc="0" normalizeH="0" baseline="0" noProof="0" dirty="0">
                          <a:ln>
                            <a:noFill/>
                          </a:ln>
                          <a:solidFill>
                            <a:srgbClr val="FF0000"/>
                          </a:solidFill>
                          <a:effectLst/>
                          <a:uLnTx/>
                          <a:uFillTx/>
                          <a:latin typeface="+mn-lt"/>
                          <a:ea typeface="+mn-ea"/>
                          <a:cs typeface="+mn-cs"/>
                        </a:rPr>
                        <a:t>Often</a:t>
                      </a:r>
                      <a:r>
                        <a:rPr kumimoji="0" lang="en-GB" sz="1200" b="1" i="0" u="none" strike="noStrike" kern="1200" cap="none" spc="0" normalizeH="0" baseline="0" noProof="0" dirty="0">
                          <a:ln>
                            <a:noFill/>
                          </a:ln>
                          <a:solidFill>
                            <a:srgbClr val="5C5B5A"/>
                          </a:solidFill>
                          <a:effectLst/>
                          <a:uLnTx/>
                          <a:uFillTx/>
                          <a:latin typeface="+mn-lt"/>
                          <a:ea typeface="+mn-ea"/>
                          <a:cs typeface="+mn-cs"/>
                        </a:rPr>
                        <a:t> / </a:t>
                      </a:r>
                      <a:r>
                        <a:rPr kumimoji="0" lang="en-GB" sz="1200" b="1" i="0" u="none" strike="noStrike" kern="1200" cap="none" spc="0" normalizeH="0" baseline="0" noProof="0" dirty="0">
                          <a:ln>
                            <a:noFill/>
                          </a:ln>
                          <a:solidFill>
                            <a:srgbClr val="FF7575"/>
                          </a:solidFill>
                          <a:effectLst/>
                          <a:uLnTx/>
                          <a:uFillTx/>
                          <a:latin typeface="+mn-lt"/>
                          <a:ea typeface="+mn-ea"/>
                          <a:cs typeface="+mn-cs"/>
                        </a:rPr>
                        <a:t>Sometimes true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chemeClr val="tx1">
                              <a:lumMod val="85000"/>
                              <a:lumOff val="15000"/>
                            </a:schemeClr>
                          </a:solidFill>
                        </a:rPr>
                        <a:t>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399859"/>
                  </a:ext>
                </a:extLst>
              </a:tr>
            </a:tbl>
          </a:graphicData>
        </a:graphic>
      </p:graphicFrame>
      <p:grpSp>
        <p:nvGrpSpPr>
          <p:cNvPr id="19" name="Group 18" descr="Green and Red arrows to signify when a statistic is significantly higher or lower than the previous survey.">
            <a:extLst>
              <a:ext uri="{FF2B5EF4-FFF2-40B4-BE49-F238E27FC236}">
                <a16:creationId xmlns:a16="http://schemas.microsoft.com/office/drawing/2014/main" id="{72B4C283-6827-42D0-BE4E-0FE80D271298}"/>
              </a:ext>
            </a:extLst>
          </p:cNvPr>
          <p:cNvGrpSpPr/>
          <p:nvPr/>
        </p:nvGrpSpPr>
        <p:grpSpPr>
          <a:xfrm>
            <a:off x="8342968" y="5994387"/>
            <a:ext cx="3378784" cy="276999"/>
            <a:chOff x="520117" y="5798698"/>
            <a:chExt cx="3378784" cy="276999"/>
          </a:xfrm>
        </p:grpSpPr>
        <p:sp>
          <p:nvSpPr>
            <p:cNvPr id="21" name="Arrow: Down 20">
              <a:extLst>
                <a:ext uri="{FF2B5EF4-FFF2-40B4-BE49-F238E27FC236}">
                  <a16:creationId xmlns:a16="http://schemas.microsoft.com/office/drawing/2014/main" id="{8FCEE61B-5772-42CB-B69B-4C146592F790}"/>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E7C28993-D70F-41E6-8C05-E49F8E43C34B}"/>
                </a:ext>
              </a:extLst>
            </p:cNvPr>
            <p:cNvSpPr txBox="1"/>
            <p:nvPr/>
          </p:nvSpPr>
          <p:spPr>
            <a:xfrm>
              <a:off x="884934" y="5798698"/>
              <a:ext cx="30139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September</a:t>
              </a:r>
            </a:p>
          </p:txBody>
        </p:sp>
      </p:grpSp>
      <p:sp>
        <p:nvSpPr>
          <p:cNvPr id="23" name="Arrow: Down 22">
            <a:extLst>
              <a:ext uri="{FF2B5EF4-FFF2-40B4-BE49-F238E27FC236}">
                <a16:creationId xmlns:a16="http://schemas.microsoft.com/office/drawing/2014/main" id="{84744869-DEE0-4660-89B0-228B1996252B}"/>
              </a:ext>
              <a:ext uri="{C183D7F6-B498-43B3-948B-1728B52AA6E4}">
                <adec:decorative xmlns:adec="http://schemas.microsoft.com/office/drawing/2017/decorative" val="1"/>
              </a:ext>
            </a:extLst>
          </p:cNvPr>
          <p:cNvSpPr/>
          <p:nvPr/>
        </p:nvSpPr>
        <p:spPr>
          <a:xfrm>
            <a:off x="8573561" y="603424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6A8334E7-8ADF-3925-1F61-3806D1159A10}"/>
              </a:ext>
              <a:ext uri="{C183D7F6-B498-43B3-948B-1728B52AA6E4}">
                <adec:decorative xmlns:adec="http://schemas.microsoft.com/office/drawing/2017/decorative" val="1"/>
              </a:ext>
            </a:extLst>
          </p:cNvPr>
          <p:cNvSpPr/>
          <p:nvPr/>
        </p:nvSpPr>
        <p:spPr>
          <a:xfrm>
            <a:off x="7703584" y="282996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2840 (All respondents); Survey 3, 1442; Survey 4, 1366 (Online respondents)</a:t>
            </a:r>
          </a:p>
        </p:txBody>
      </p:sp>
      <p:sp>
        <p:nvSpPr>
          <p:cNvPr id="32" name="Slide Number Placeholder 4">
            <a:extLst>
              <a:ext uri="{FF2B5EF4-FFF2-40B4-BE49-F238E27FC236}">
                <a16:creationId xmlns:a16="http://schemas.microsoft.com/office/drawing/2014/main" id="{CA89DE75-4B41-4945-9A6B-EFEBAF35C9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DE84FF6C-5EC2-C948-8FF9-A8CE107EA2DE}"/>
              </a:ext>
              <a:ext uri="{C183D7F6-B498-43B3-948B-1728B52AA6E4}">
                <adec:decorative xmlns:adec="http://schemas.microsoft.com/office/drawing/2017/decorative" val="1"/>
              </a:ext>
            </a:extLst>
          </p:cNvPr>
          <p:cNvSpPr/>
          <p:nvPr/>
        </p:nvSpPr>
        <p:spPr>
          <a:xfrm>
            <a:off x="11345777" y="272508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3435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0050" y="197202"/>
            <a:ext cx="11333326" cy="586800"/>
          </a:xfrm>
        </p:spPr>
        <p:txBody>
          <a:bodyPr>
            <a:noAutofit/>
          </a:bodyPr>
          <a:lstStyle/>
          <a:p>
            <a:r>
              <a:rPr lang="en-GB" sz="1750" b="1" dirty="0"/>
              <a:t>The proportion of households in Greater Manchester having their</a:t>
            </a:r>
            <a:r>
              <a:rPr lang="en-GB" sz="1750" b="1" dirty="0">
                <a:solidFill>
                  <a:srgbClr val="009690"/>
                </a:solidFill>
              </a:rPr>
              <a:t> eating habits impacted in any way due to lack of money</a:t>
            </a:r>
            <a:r>
              <a:rPr lang="en-GB" sz="1750" b="1" dirty="0"/>
              <a:t> has remained stable since September. Almost 1 in 4 respondents (22%) say they have not eaten for a whole day for lack of money for food</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1491475" y="117476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 have you…? (% saying yes, me or someone in the household )</a:t>
            </a:r>
          </a:p>
        </p:txBody>
      </p:sp>
      <p:graphicFrame>
        <p:nvGraphicFramePr>
          <p:cNvPr id="18" name="Chart Placeholder 9" descr="Bar chart showing 33% ate less than they should because there wasn't enough food, and 35% have had to cut the size of meals in the last 12 months. 27% were hungry but didn't eat because there wasn't enough money, 23% lost weight due to lack of food, and 22% didn't eat for a whole day due to lack of money. ">
            <a:extLst>
              <a:ext uri="{FF2B5EF4-FFF2-40B4-BE49-F238E27FC236}">
                <a16:creationId xmlns:a16="http://schemas.microsoft.com/office/drawing/2014/main" id="{521A2A6F-342C-4E2D-84A2-66406D1CABF0}"/>
              </a:ext>
            </a:extLst>
          </p:cNvPr>
          <p:cNvGraphicFramePr>
            <a:graphicFrameLocks/>
          </p:cNvGraphicFramePr>
          <p:nvPr>
            <p:extLst>
              <p:ext uri="{D42A27DB-BD31-4B8C-83A1-F6EECF244321}">
                <p14:modId xmlns:p14="http://schemas.microsoft.com/office/powerpoint/2010/main" val="1612179862"/>
              </p:ext>
            </p:extLst>
          </p:nvPr>
        </p:nvGraphicFramePr>
        <p:xfrm>
          <a:off x="257849" y="1503707"/>
          <a:ext cx="7873278" cy="5173705"/>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a:extLst>
              <a:ext uri="{FF2B5EF4-FFF2-40B4-BE49-F238E27FC236}">
                <a16:creationId xmlns:a16="http://schemas.microsoft.com/office/drawing/2014/main" id="{3EF63315-15E7-4C61-AE0A-41D09CD1D706}"/>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14E409F-3FFC-490D-86BA-78B816A5E1DC}"/>
              </a:ext>
            </a:extLst>
          </p:cNvPr>
          <p:cNvSpPr/>
          <p:nvPr/>
        </p:nvSpPr>
        <p:spPr>
          <a:xfrm>
            <a:off x="8439865" y="1085892"/>
            <a:ext cx="2748614"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Survey </a:t>
            </a:r>
            <a:r>
              <a:rPr lang="en-GB" sz="1400" b="1">
                <a:solidFill>
                  <a:srgbClr val="5C5B5A"/>
                </a:solidFill>
                <a:latin typeface="Arial"/>
              </a:rPr>
              <a:t>4 </a:t>
            </a:r>
            <a:r>
              <a:rPr kumimoji="0" lang="en-GB" sz="1400" b="1" i="0" u="none" strike="noStrike" kern="1200" cap="none" spc="0" normalizeH="0" baseline="0" noProof="0">
                <a:ln>
                  <a:noFill/>
                </a:ln>
                <a:solidFill>
                  <a:srgbClr val="5C5B5A"/>
                </a:solidFill>
                <a:effectLst/>
                <a:uLnTx/>
                <a:uFillTx/>
                <a:latin typeface="Arial"/>
                <a:ea typeface="+mn-ea"/>
                <a:cs typeface="+mn-cs"/>
              </a:rPr>
              <a:t>significantly higher among*:</a:t>
            </a:r>
          </a:p>
        </p:txBody>
      </p:sp>
      <p:cxnSp>
        <p:nvCxnSpPr>
          <p:cNvPr id="27" name="Straight Arrow Connector 26">
            <a:extLst>
              <a:ext uri="{FF2B5EF4-FFF2-40B4-BE49-F238E27FC236}">
                <a16:creationId xmlns:a16="http://schemas.microsoft.com/office/drawing/2014/main" id="{FD33E892-7E85-48DC-AE9A-F3D31E8B1FDA}"/>
              </a:ext>
              <a:ext uri="{C183D7F6-B498-43B3-948B-1728B52AA6E4}">
                <adec:decorative xmlns:adec="http://schemas.microsoft.com/office/drawing/2017/decorative" val="1"/>
              </a:ext>
            </a:extLst>
          </p:cNvPr>
          <p:cNvCxnSpPr>
            <a:cxnSpLocks/>
          </p:cNvCxnSpPr>
          <p:nvPr/>
        </p:nvCxnSpPr>
        <p:spPr>
          <a:xfrm>
            <a:off x="7037483" y="289423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CDD2C6E-99E8-4299-8252-9C64FF03B282}"/>
              </a:ext>
              <a:ext uri="{C183D7F6-B498-43B3-948B-1728B52AA6E4}">
                <adec:decorative xmlns:adec="http://schemas.microsoft.com/office/drawing/2017/decorative" val="1"/>
              </a:ext>
            </a:extLst>
          </p:cNvPr>
          <p:cNvCxnSpPr>
            <a:cxnSpLocks/>
          </p:cNvCxnSpPr>
          <p:nvPr/>
        </p:nvCxnSpPr>
        <p:spPr>
          <a:xfrm>
            <a:off x="7037483" y="3801398"/>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A20FD0-C192-4EC4-B3ED-C4D74A5C4695}"/>
              </a:ext>
              <a:ext uri="{C183D7F6-B498-43B3-948B-1728B52AA6E4}">
                <adec:decorative xmlns:adec="http://schemas.microsoft.com/office/drawing/2017/decorative" val="1"/>
              </a:ext>
            </a:extLst>
          </p:cNvPr>
          <p:cNvCxnSpPr>
            <a:cxnSpLocks/>
          </p:cNvCxnSpPr>
          <p:nvPr/>
        </p:nvCxnSpPr>
        <p:spPr>
          <a:xfrm>
            <a:off x="7037483" y="4696694"/>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descr="94% of those who have received their first dose say they are likely to receive their second dose&#10;">
            <a:extLst>
              <a:ext uri="{FF2B5EF4-FFF2-40B4-BE49-F238E27FC236}">
                <a16:creationId xmlns:a16="http://schemas.microsoft.com/office/drawing/2014/main" id="{701D8DA9-EA06-4FDA-AF39-6C621C04193D}"/>
              </a:ext>
            </a:extLst>
          </p:cNvPr>
          <p:cNvSpPr txBox="1"/>
          <p:nvPr/>
        </p:nvSpPr>
        <p:spPr>
          <a:xfrm>
            <a:off x="7982285" y="1455637"/>
            <a:ext cx="3823235" cy="1015663"/>
          </a:xfrm>
          <a:prstGeom prst="rect">
            <a:avLst/>
          </a:prstGeom>
          <a:noFill/>
        </p:spPr>
        <p:txBody>
          <a:bodyPr wrap="square" rtlCol="0">
            <a:spAutoFit/>
          </a:bodyPr>
          <a:lstStyle/>
          <a:p>
            <a:pPr>
              <a:defRPr/>
            </a:pPr>
            <a:r>
              <a:rPr lang="en-GB" sz="1200" b="1">
                <a:solidFill>
                  <a:srgbClr val="5C5B5A"/>
                </a:solidFill>
                <a:latin typeface="Arial"/>
              </a:rPr>
              <a:t>62</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(n=131)</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56% - Parents of children under 5 years (n=148)</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49% - Households within racially minoritised communities (n=</a:t>
            </a:r>
            <a:r>
              <a:rPr lang="en-GB" sz="1200" b="1">
                <a:solidFill>
                  <a:srgbClr val="5C5B5A"/>
                </a:solidFill>
                <a:latin typeface="Arial"/>
              </a:rPr>
              <a:t>169</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45% -</a:t>
            </a:r>
            <a:r>
              <a:rPr kumimoji="0" lang="en-GB" sz="120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a:t>
            </a:r>
            <a:r>
              <a:rPr lang="en-GB" sz="1200" b="1">
                <a:solidFill>
                  <a:srgbClr val="5C5B5A"/>
                </a:solidFill>
                <a:latin typeface="Arial"/>
              </a:rPr>
              <a:t>360</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sp>
        <p:nvSpPr>
          <p:cNvPr id="25" name="TextBox 24" descr="94% of those who have received their first dose say they are likely to receive their second dose&#10;">
            <a:extLst>
              <a:ext uri="{FF2B5EF4-FFF2-40B4-BE49-F238E27FC236}">
                <a16:creationId xmlns:a16="http://schemas.microsoft.com/office/drawing/2014/main" id="{9D541BC4-440E-443E-8AB8-AB1A4C7EE881}"/>
              </a:ext>
            </a:extLst>
          </p:cNvPr>
          <p:cNvSpPr txBox="1"/>
          <p:nvPr/>
        </p:nvSpPr>
        <p:spPr>
          <a:xfrm>
            <a:off x="7969201" y="2406488"/>
            <a:ext cx="4060873" cy="1015663"/>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6</a:t>
            </a:r>
            <a:r>
              <a:rPr lang="en-GB" sz="1200" b="1">
                <a:solidFill>
                  <a:srgbClr val="5C5B5A"/>
                </a:solidFill>
                <a:latin typeface="Arial"/>
              </a:rPr>
              <a:t>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16-24 year olds (n=131)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60% - Parents of children under 5 years (n=148)</a:t>
            </a:r>
            <a:endParaRPr lang="en-GB" sz="1200" b="1">
              <a:solidFill>
                <a:srgbClr val="5C5B5A"/>
              </a:solidFill>
              <a:latin typeface="Arial"/>
            </a:endParaRP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48% - Households within racially </a:t>
            </a:r>
            <a:r>
              <a:rPr kumimoji="0" lang="en-GB" sz="1200" b="1" i="0" u="none" strike="noStrike" kern="1200" cap="none" spc="0" normalizeH="0" baseline="0" noProof="0" err="1">
                <a:ln>
                  <a:noFill/>
                </a:ln>
                <a:solidFill>
                  <a:srgbClr val="5C5B5A"/>
                </a:solidFill>
                <a:effectLst/>
                <a:uLnTx/>
                <a:uFillTx/>
                <a:latin typeface="Arial"/>
                <a:ea typeface="+mn-ea"/>
                <a:cs typeface="+mn-cs"/>
              </a:rPr>
              <a:t>minoritised</a:t>
            </a:r>
            <a:r>
              <a:rPr kumimoji="0" lang="en-GB" sz="1200" b="1" i="0" u="none" strike="noStrike" kern="1200" cap="none" spc="0" normalizeH="0" baseline="0" noProof="0">
                <a:ln>
                  <a:noFill/>
                </a:ln>
                <a:solidFill>
                  <a:srgbClr val="5C5B5A"/>
                </a:solidFill>
                <a:effectLst/>
                <a:uLnTx/>
                <a:uFillTx/>
                <a:latin typeface="Arial"/>
                <a:ea typeface="+mn-ea"/>
                <a:cs typeface="+mn-cs"/>
              </a:rPr>
              <a:t> communities (n=</a:t>
            </a:r>
            <a:r>
              <a:rPr lang="en-GB" sz="1200" b="1">
                <a:solidFill>
                  <a:srgbClr val="5C5B5A"/>
                </a:solidFill>
                <a:latin typeface="Arial"/>
              </a:rPr>
              <a:t>169</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46% -</a:t>
            </a:r>
            <a:r>
              <a:rPr kumimoji="0" lang="en-GB" sz="1200" b="0" i="0" u="none" strike="noStrike" kern="1200" cap="none" spc="0" normalizeH="0" baseline="0" noProof="0">
                <a:ln>
                  <a:noFill/>
                </a:ln>
                <a:solidFill>
                  <a:srgbClr val="5C5B5A"/>
                </a:solidFill>
                <a:effectLst/>
                <a:uLnTx/>
                <a:uFillTx/>
                <a:latin typeface="Arial"/>
                <a:ea typeface="+mn-ea"/>
                <a:cs typeface="+mn-cs"/>
              </a:rPr>
              <a:t> </a:t>
            </a:r>
            <a:r>
              <a:rPr kumimoji="0" lang="en-GB" sz="1200" b="1" i="0" u="none" strike="noStrike" kern="1200" cap="none" spc="0" normalizeH="0" baseline="0" noProof="0">
                <a:ln>
                  <a:noFill/>
                </a:ln>
                <a:solidFill>
                  <a:srgbClr val="5C5B5A"/>
                </a:solidFill>
                <a:effectLst/>
                <a:uLnTx/>
                <a:uFillTx/>
                <a:latin typeface="Arial"/>
                <a:ea typeface="+mn-ea"/>
                <a:cs typeface="+mn-cs"/>
              </a:rPr>
              <a:t>Disabled people (n=360)</a:t>
            </a:r>
          </a:p>
        </p:txBody>
      </p:sp>
      <p:sp>
        <p:nvSpPr>
          <p:cNvPr id="28" name="TextBox 27" descr="94% of those who have received their first dose say they are likely to receive their second dose&#10;">
            <a:extLst>
              <a:ext uri="{FF2B5EF4-FFF2-40B4-BE49-F238E27FC236}">
                <a16:creationId xmlns:a16="http://schemas.microsoft.com/office/drawing/2014/main" id="{999D1F8B-FD00-4F21-BCBD-812652F3805A}"/>
              </a:ext>
            </a:extLst>
          </p:cNvPr>
          <p:cNvSpPr txBox="1"/>
          <p:nvPr/>
        </p:nvSpPr>
        <p:spPr>
          <a:xfrm>
            <a:off x="7969202" y="3302009"/>
            <a:ext cx="4060873" cy="1200329"/>
          </a:xfrm>
          <a:prstGeom prst="rect">
            <a:avLst/>
          </a:prstGeom>
          <a:noFill/>
        </p:spPr>
        <p:txBody>
          <a:bodyPr wrap="square" rtlCol="0">
            <a:spAutoFit/>
          </a:bodyPr>
          <a:lstStyle/>
          <a:p>
            <a:pPr>
              <a:defRPr/>
            </a:pPr>
            <a:r>
              <a:rPr lang="en-GB" sz="1200" b="1">
                <a:solidFill>
                  <a:srgbClr val="5C5B5A"/>
                </a:solidFill>
                <a:latin typeface="Arial"/>
              </a:rPr>
              <a:t>53</a:t>
            </a:r>
            <a:r>
              <a:rPr kumimoji="0" lang="en-GB" sz="1200" b="1" i="0" u="none" strike="noStrike" kern="1200" cap="none" spc="0" normalizeH="0" baseline="0" noProof="0">
                <a:ln>
                  <a:noFill/>
                </a:ln>
                <a:solidFill>
                  <a:srgbClr val="5C5B5A"/>
                </a:solidFill>
                <a:effectLst/>
                <a:uLnTx/>
                <a:uFillTx/>
                <a:latin typeface="Arial"/>
                <a:ea typeface="+mn-ea"/>
                <a:cs typeface="+mn-cs"/>
              </a:rPr>
              <a:t>% - 16-24 year olds (n=131)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49% - Parents of children under 5 years (n=148)</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39% - Households within racially </a:t>
            </a:r>
            <a:r>
              <a:rPr kumimoji="0" lang="en-GB" sz="1200" b="1" i="0" u="none" strike="noStrike" kern="1200" cap="none" spc="0" normalizeH="0" baseline="0" noProof="0" err="1">
                <a:ln>
                  <a:noFill/>
                </a:ln>
                <a:solidFill>
                  <a:srgbClr val="5C5B5A"/>
                </a:solidFill>
                <a:effectLst/>
                <a:uLnTx/>
                <a:uFillTx/>
                <a:latin typeface="Arial"/>
                <a:ea typeface="+mn-ea"/>
                <a:cs typeface="+mn-cs"/>
              </a:rPr>
              <a:t>minoritised</a:t>
            </a:r>
            <a:r>
              <a:rPr kumimoji="0" lang="en-GB" sz="1200" b="1" i="0" u="none" strike="noStrike" kern="1200" cap="none" spc="0" normalizeH="0" baseline="0" noProof="0">
                <a:ln>
                  <a:noFill/>
                </a:ln>
                <a:solidFill>
                  <a:srgbClr val="5C5B5A"/>
                </a:solidFill>
                <a:effectLst/>
                <a:uLnTx/>
                <a:uFillTx/>
                <a:latin typeface="Arial"/>
                <a:ea typeface="+mn-ea"/>
                <a:cs typeface="+mn-cs"/>
              </a:rPr>
              <a:t> communities (n=</a:t>
            </a:r>
            <a:r>
              <a:rPr lang="en-GB" sz="1200" b="1">
                <a:solidFill>
                  <a:srgbClr val="5C5B5A"/>
                </a:solidFill>
                <a:latin typeface="Arial"/>
              </a:rPr>
              <a:t>169</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37% - Disabled people (n=</a:t>
            </a:r>
            <a:r>
              <a:rPr lang="en-GB" sz="1200" b="1">
                <a:solidFill>
                  <a:srgbClr val="5C5B5A"/>
                </a:solidFill>
                <a:latin typeface="Arial"/>
              </a:rPr>
              <a:t>360</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0" name="TextBox 29" descr="94% of those who have received their first dose say they are likely to receive their second dose&#10;">
            <a:extLst>
              <a:ext uri="{FF2B5EF4-FFF2-40B4-BE49-F238E27FC236}">
                <a16:creationId xmlns:a16="http://schemas.microsoft.com/office/drawing/2014/main" id="{E907B506-11F3-449F-8AA6-CC23870EFE37}"/>
              </a:ext>
            </a:extLst>
          </p:cNvPr>
          <p:cNvSpPr txBox="1"/>
          <p:nvPr/>
        </p:nvSpPr>
        <p:spPr>
          <a:xfrm>
            <a:off x="7969202" y="4213820"/>
            <a:ext cx="4060873" cy="1015663"/>
          </a:xfrm>
          <a:prstGeom prst="rect">
            <a:avLst/>
          </a:prstGeom>
          <a:noFill/>
        </p:spPr>
        <p:txBody>
          <a:bodyPr wrap="square" rtlCol="0">
            <a:spAutoFit/>
          </a:bodyPr>
          <a:lstStyle/>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52% - 16-24 year olds (n=131) </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42% - Parents of children under 5 years (n=148)</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35% - Households within racially minoritised communities (n=169)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35% - Disabled people (n=</a:t>
            </a:r>
            <a:r>
              <a:rPr lang="en-GB" sz="1200" b="1">
                <a:solidFill>
                  <a:srgbClr val="5C5B5A"/>
                </a:solidFill>
                <a:latin typeface="Arial"/>
              </a:rPr>
              <a:t>360</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sp>
        <p:nvSpPr>
          <p:cNvPr id="32" name="TextBox 31" descr="94% of those who have received their first dose say they are likely to receive their second dose&#10;">
            <a:extLst>
              <a:ext uri="{FF2B5EF4-FFF2-40B4-BE49-F238E27FC236}">
                <a16:creationId xmlns:a16="http://schemas.microsoft.com/office/drawing/2014/main" id="{D5503128-FD55-47FD-B4E9-80D0684776E5}"/>
              </a:ext>
            </a:extLst>
          </p:cNvPr>
          <p:cNvSpPr txBox="1"/>
          <p:nvPr/>
        </p:nvSpPr>
        <p:spPr>
          <a:xfrm>
            <a:off x="7969202" y="5151667"/>
            <a:ext cx="40608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50% - 16-24 year olds (n=131)</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45% - Parents of children under 5 years (n=148)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34</a:t>
            </a:r>
            <a:r>
              <a:rPr kumimoji="0" lang="en-GB" sz="1200" b="1" i="0" u="none" strike="noStrike" kern="1200" cap="none" spc="0" normalizeH="0" baseline="0" noProof="0">
                <a:ln>
                  <a:noFill/>
                </a:ln>
                <a:solidFill>
                  <a:srgbClr val="5C5B5A"/>
                </a:solidFill>
                <a:effectLst/>
                <a:uLnTx/>
                <a:uFillTx/>
                <a:latin typeface="Arial"/>
                <a:ea typeface="+mn-ea"/>
                <a:cs typeface="+mn-cs"/>
              </a:rPr>
              <a:t>% - Households within racially minoritised communities (n=</a:t>
            </a:r>
            <a:r>
              <a:rPr lang="en-GB" sz="1200" b="1">
                <a:solidFill>
                  <a:srgbClr val="5C5B5A"/>
                </a:solidFill>
                <a:latin typeface="Arial"/>
              </a:rPr>
              <a:t>169</a:t>
            </a:r>
            <a:r>
              <a:rPr kumimoji="0" lang="en-GB" sz="1200" b="1" i="0" u="none" strike="noStrike" kern="1200" cap="none" spc="0" normalizeH="0" baseline="0" noProof="0">
                <a:ln>
                  <a:noFill/>
                </a:ln>
                <a:solidFill>
                  <a:srgbClr val="5C5B5A"/>
                </a:solidFill>
                <a:effectLst/>
                <a:uLnTx/>
                <a:uFillTx/>
                <a:latin typeface="Arial"/>
                <a:ea typeface="+mn-ea"/>
                <a:cs typeface="+mn-cs"/>
              </a:rPr>
              <a:t>)</a:t>
            </a:r>
          </a:p>
          <a:p>
            <a:pPr>
              <a:defRPr/>
            </a:pPr>
            <a:r>
              <a:rPr kumimoji="0" lang="en-GB" sz="1200" b="1" i="0" u="none" strike="noStrike" kern="1200" cap="none" spc="0" normalizeH="0" baseline="0" noProof="0">
                <a:ln>
                  <a:noFill/>
                </a:ln>
                <a:solidFill>
                  <a:srgbClr val="5C5B5A"/>
                </a:solidFill>
                <a:effectLst/>
                <a:uLnTx/>
                <a:uFillTx/>
                <a:latin typeface="Arial"/>
                <a:ea typeface="+mn-ea"/>
                <a:cs typeface="+mn-cs"/>
              </a:rPr>
              <a:t>33% - Disabled people (n=</a:t>
            </a:r>
            <a:r>
              <a:rPr lang="en-GB" sz="1200" b="1">
                <a:solidFill>
                  <a:srgbClr val="5C5B5A"/>
                </a:solidFill>
                <a:latin typeface="Arial"/>
              </a:rPr>
              <a:t>360</a:t>
            </a:r>
            <a:r>
              <a:rPr kumimoji="0" lang="en-GB" sz="1200" b="1" i="0" u="none" strike="noStrike" kern="1200" cap="none" spc="0" normalizeH="0" baseline="0" noProof="0">
                <a:ln>
                  <a:noFill/>
                </a:ln>
                <a:solidFill>
                  <a:srgbClr val="5C5B5A"/>
                </a:solidFill>
                <a:effectLst/>
                <a:uLnTx/>
                <a:uFillTx/>
                <a:latin typeface="Arial"/>
                <a:ea typeface="+mn-ea"/>
                <a:cs typeface="+mn-cs"/>
              </a:rPr>
              <a:t>)</a:t>
            </a:r>
          </a:p>
        </p:txBody>
      </p:sp>
      <p:cxnSp>
        <p:nvCxnSpPr>
          <p:cNvPr id="33" name="Straight Arrow Connector 32">
            <a:extLst>
              <a:ext uri="{FF2B5EF4-FFF2-40B4-BE49-F238E27FC236}">
                <a16:creationId xmlns:a16="http://schemas.microsoft.com/office/drawing/2014/main" id="{528D5C50-25EE-4584-B3A3-617E8EF4183A}"/>
              </a:ext>
              <a:ext uri="{C183D7F6-B498-43B3-948B-1728B52AA6E4}">
                <adec:decorative xmlns:adec="http://schemas.microsoft.com/office/drawing/2017/decorative" val="1"/>
              </a:ext>
            </a:extLst>
          </p:cNvPr>
          <p:cNvCxnSpPr>
            <a:cxnSpLocks/>
          </p:cNvCxnSpPr>
          <p:nvPr/>
        </p:nvCxnSpPr>
        <p:spPr>
          <a:xfrm>
            <a:off x="7037483" y="5610981"/>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226A7B8-401B-4C1D-BC9A-5F59C9E7C65E}"/>
              </a:ext>
              <a:ext uri="{C183D7F6-B498-43B3-948B-1728B52AA6E4}">
                <adec:decorative xmlns:adec="http://schemas.microsoft.com/office/drawing/2017/decorative" val="1"/>
              </a:ext>
            </a:extLst>
          </p:cNvPr>
          <p:cNvCxnSpPr>
            <a:cxnSpLocks/>
          </p:cNvCxnSpPr>
          <p:nvPr/>
        </p:nvCxnSpPr>
        <p:spPr>
          <a:xfrm>
            <a:off x="257849" y="2406488"/>
            <a:ext cx="11335736" cy="73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7916C5-0A89-46BD-9B7E-EDEA1E4D98A9}"/>
              </a:ext>
              <a:ext uri="{C183D7F6-B498-43B3-948B-1728B52AA6E4}">
                <adec:decorative xmlns:adec="http://schemas.microsoft.com/office/drawing/2017/decorative" val="1"/>
              </a:ext>
            </a:extLst>
          </p:cNvPr>
          <p:cNvCxnSpPr>
            <a:cxnSpLocks/>
          </p:cNvCxnSpPr>
          <p:nvPr/>
        </p:nvCxnSpPr>
        <p:spPr>
          <a:xfrm>
            <a:off x="257849" y="3348898"/>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65A82-FDBF-4DFF-AD3A-6463BFAA5901}"/>
              </a:ext>
              <a:ext uri="{C183D7F6-B498-43B3-948B-1728B52AA6E4}">
                <adec:decorative xmlns:adec="http://schemas.microsoft.com/office/drawing/2017/decorative" val="1"/>
              </a:ext>
            </a:extLst>
          </p:cNvPr>
          <p:cNvCxnSpPr>
            <a:cxnSpLocks/>
          </p:cNvCxnSpPr>
          <p:nvPr/>
        </p:nvCxnSpPr>
        <p:spPr>
          <a:xfrm>
            <a:off x="257849" y="4254173"/>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D8AAB1-5C06-43DC-93C1-F4157AA5D9D1}"/>
              </a:ext>
              <a:ext uri="{C183D7F6-B498-43B3-948B-1728B52AA6E4}">
                <adec:decorative xmlns:adec="http://schemas.microsoft.com/office/drawing/2017/decorative" val="1"/>
              </a:ext>
            </a:extLst>
          </p:cNvPr>
          <p:cNvCxnSpPr>
            <a:cxnSpLocks/>
          </p:cNvCxnSpPr>
          <p:nvPr/>
        </p:nvCxnSpPr>
        <p:spPr>
          <a:xfrm>
            <a:off x="257849" y="5151667"/>
            <a:ext cx="11335736" cy="102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descr="Green and Red arrows to signify when a statistic is significantly higher or lower than the previous survey.">
            <a:extLst>
              <a:ext uri="{FF2B5EF4-FFF2-40B4-BE49-F238E27FC236}">
                <a16:creationId xmlns:a16="http://schemas.microsoft.com/office/drawing/2014/main" id="{966288BE-0AE7-46E8-873C-37DA61C1B8AB}"/>
              </a:ext>
            </a:extLst>
          </p:cNvPr>
          <p:cNvGrpSpPr/>
          <p:nvPr/>
        </p:nvGrpSpPr>
        <p:grpSpPr>
          <a:xfrm>
            <a:off x="530845" y="6033157"/>
            <a:ext cx="3378784" cy="276999"/>
            <a:chOff x="520117" y="5798698"/>
            <a:chExt cx="3378784" cy="276999"/>
          </a:xfrm>
        </p:grpSpPr>
        <p:sp>
          <p:nvSpPr>
            <p:cNvPr id="26" name="Arrow: Down 25">
              <a:extLst>
                <a:ext uri="{FF2B5EF4-FFF2-40B4-BE49-F238E27FC236}">
                  <a16:creationId xmlns:a16="http://schemas.microsoft.com/office/drawing/2014/main" id="{14B4864C-7681-4B48-BEBF-0F731A5812CF}"/>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5800C0-D549-4F56-A677-D8E595521910}"/>
                </a:ext>
              </a:extLst>
            </p:cNvPr>
            <p:cNvSpPr txBox="1"/>
            <p:nvPr/>
          </p:nvSpPr>
          <p:spPr>
            <a:xfrm>
              <a:off x="884934" y="5798698"/>
              <a:ext cx="30139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September</a:t>
              </a:r>
            </a:p>
          </p:txBody>
        </p:sp>
      </p:grpSp>
      <p:sp>
        <p:nvSpPr>
          <p:cNvPr id="38" name="Arrow: Down 37">
            <a:extLst>
              <a:ext uri="{FF2B5EF4-FFF2-40B4-BE49-F238E27FC236}">
                <a16:creationId xmlns:a16="http://schemas.microsoft.com/office/drawing/2014/main" id="{85D8D88C-A47A-4716-BAA5-8615E53AC1E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2F3C2224-8AED-4FAD-80AF-EFC1F8A6B617}"/>
              </a:ext>
            </a:extLst>
          </p:cNvPr>
          <p:cNvSpPr txBox="1"/>
          <p:nvPr/>
        </p:nvSpPr>
        <p:spPr>
          <a:xfrm>
            <a:off x="7991852" y="6368829"/>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149387" y="634852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B3. In the past 12 months have any of the following happened to you or someone else in your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2340; Survey 3, 1442; Survey 4, 1366 (Online respondents)</a:t>
            </a:r>
          </a:p>
        </p:txBody>
      </p:sp>
      <p:sp>
        <p:nvSpPr>
          <p:cNvPr id="45" name="Slide Number Placeholder 4">
            <a:extLst>
              <a:ext uri="{FF2B5EF4-FFF2-40B4-BE49-F238E27FC236}">
                <a16:creationId xmlns:a16="http://schemas.microsoft.com/office/drawing/2014/main" id="{6A8CA90A-413C-4A0B-BCBE-13829DFEF39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7721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59948" y="268795"/>
            <a:ext cx="10940019" cy="754798"/>
          </a:xfrm>
        </p:spPr>
        <p:txBody>
          <a:bodyPr>
            <a:noAutofit/>
          </a:bodyPr>
          <a:lstStyle/>
          <a:p>
            <a:r>
              <a:rPr lang="en-GB" sz="1800" b="1" dirty="0"/>
              <a:t>Around a third of respondents who are cutting the size of meals (33%) or who are not eating for a whole day (36%) are </a:t>
            </a:r>
            <a:r>
              <a:rPr lang="en-GB" sz="1800" b="1" dirty="0">
                <a:solidFill>
                  <a:srgbClr val="33B0A6"/>
                </a:solidFill>
              </a:rPr>
              <a:t>having to do this every month</a:t>
            </a:r>
            <a:r>
              <a:rPr lang="en-GB" sz="1800" b="1" dirty="0"/>
              <a:t>. The proportion of respondents not eating for a whole day most months has increased significantly since September (23% vs. 16%)</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271182" y="1144795"/>
            <a:ext cx="7180976" cy="387556"/>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Of those who have cut the size of meals, or not eaten for a whole day, how often in the last twelve months, have you…?</a:t>
            </a:r>
          </a:p>
        </p:txBody>
      </p:sp>
      <p:sp>
        <p:nvSpPr>
          <p:cNvPr id="2" name="TextBox 1">
            <a:extLst>
              <a:ext uri="{FF2B5EF4-FFF2-40B4-BE49-F238E27FC236}">
                <a16:creationId xmlns:a16="http://schemas.microsoft.com/office/drawing/2014/main" id="{89249D05-2749-49AE-9855-929248DCCF45}"/>
              </a:ext>
            </a:extLst>
          </p:cNvPr>
          <p:cNvSpPr txBox="1"/>
          <p:nvPr/>
        </p:nvSpPr>
        <p:spPr>
          <a:xfrm>
            <a:off x="63848" y="1557034"/>
            <a:ext cx="379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cut the size of your meals or skip meals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(35% of respondents, n=429)</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8" name="Chart Placeholder 9" descr="Bar chart showing that of those who have cut the size of their meals, 33% have had to do this every month compared to 29% in Spring, of those who have not eaten for a whole day due to lack of food 36% have done so every month, down from 34% in Spring">
            <a:extLst>
              <a:ext uri="{FF2B5EF4-FFF2-40B4-BE49-F238E27FC236}">
                <a16:creationId xmlns:a16="http://schemas.microsoft.com/office/drawing/2014/main" id="{1D931CBA-7C05-4136-B405-9C7E3D605AE5}"/>
              </a:ext>
            </a:extLst>
          </p:cNvPr>
          <p:cNvGraphicFramePr>
            <a:graphicFrameLocks/>
          </p:cNvGraphicFramePr>
          <p:nvPr>
            <p:extLst>
              <p:ext uri="{D42A27DB-BD31-4B8C-83A1-F6EECF244321}">
                <p14:modId xmlns:p14="http://schemas.microsoft.com/office/powerpoint/2010/main" val="1633404296"/>
              </p:ext>
            </p:extLst>
          </p:nvPr>
        </p:nvGraphicFramePr>
        <p:xfrm>
          <a:off x="187266" y="2198241"/>
          <a:ext cx="3879830" cy="396651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C6CB2E9-593E-4B13-9F9A-206588CC290A}"/>
              </a:ext>
            </a:extLst>
          </p:cNvPr>
          <p:cNvSpPr txBox="1"/>
          <p:nvPr/>
        </p:nvSpPr>
        <p:spPr>
          <a:xfrm>
            <a:off x="3894791" y="1557034"/>
            <a:ext cx="36324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not eaten for a whole day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(22% of respondents, n=299)</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4" name="Chart Placeholder 9" descr="Bar chart showing that of those who have cut the size of their meals, 29% have had to do this every month, of those who have not eaten for a whole day due to lack of food 34% have done so every month">
            <a:extLst>
              <a:ext uri="{FF2B5EF4-FFF2-40B4-BE49-F238E27FC236}">
                <a16:creationId xmlns:a16="http://schemas.microsoft.com/office/drawing/2014/main" id="{29C36411-0ADC-4A76-8FF7-53FEE9539E83}"/>
              </a:ext>
            </a:extLst>
          </p:cNvPr>
          <p:cNvGraphicFramePr>
            <a:graphicFrameLocks/>
          </p:cNvGraphicFramePr>
          <p:nvPr>
            <p:extLst>
              <p:ext uri="{D42A27DB-BD31-4B8C-83A1-F6EECF244321}">
                <p14:modId xmlns:p14="http://schemas.microsoft.com/office/powerpoint/2010/main" val="2802265256"/>
              </p:ext>
            </p:extLst>
          </p:nvPr>
        </p:nvGraphicFramePr>
        <p:xfrm>
          <a:off x="4136086" y="2195691"/>
          <a:ext cx="2949756" cy="368531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0">
            <a:extLst>
              <a:ext uri="{FF2B5EF4-FFF2-40B4-BE49-F238E27FC236}">
                <a16:creationId xmlns:a16="http://schemas.microsoft.com/office/drawing/2014/main" id="{7F68CB42-DA81-4F30-9685-5B75C5A967C7}"/>
              </a:ext>
            </a:extLst>
          </p:cNvPr>
          <p:cNvSpPr txBox="1">
            <a:spLocks/>
          </p:cNvSpPr>
          <p:nvPr/>
        </p:nvSpPr>
        <p:spPr>
          <a:xfrm>
            <a:off x="7655940" y="1572582"/>
            <a:ext cx="4446452" cy="58680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 cutting the size of their meals every month is significantly higher compared to average (</a:t>
            </a:r>
            <a:r>
              <a:rPr lang="en-GB" sz="1200" b="1">
                <a:solidFill>
                  <a:srgbClr val="5C5B5A"/>
                </a:solidFill>
                <a:latin typeface="Arial"/>
              </a:rPr>
              <a:t>33</a:t>
            </a:r>
            <a:r>
              <a:rPr kumimoji="0" lang="en-GB" sz="1200" b="1" i="0" u="none" strike="noStrike" kern="1200" cap="none" spc="0" normalizeH="0" baseline="0" noProof="0">
                <a:ln>
                  <a:noFill/>
                </a:ln>
                <a:solidFill>
                  <a:srgbClr val="5C5B5A"/>
                </a:solidFill>
                <a:effectLst/>
                <a:uLnTx/>
                <a:uFillTx/>
                <a:latin typeface="Arial"/>
                <a:ea typeface="+mn-ea"/>
                <a:cs typeface="+mn-cs"/>
              </a:rPr>
              <a:t>%) among…*</a:t>
            </a:r>
          </a:p>
        </p:txBody>
      </p:sp>
      <p:sp>
        <p:nvSpPr>
          <p:cNvPr id="12" name="Content Placeholder 32">
            <a:extLst>
              <a:ext uri="{FF2B5EF4-FFF2-40B4-BE49-F238E27FC236}">
                <a16:creationId xmlns:a16="http://schemas.microsoft.com/office/drawing/2014/main" id="{7688D920-6F23-4E63-B278-280306FA0BFF}"/>
              </a:ext>
            </a:extLst>
          </p:cNvPr>
          <p:cNvSpPr txBox="1">
            <a:spLocks/>
          </p:cNvSpPr>
          <p:nvPr/>
        </p:nvSpPr>
        <p:spPr>
          <a:xfrm>
            <a:off x="7661433" y="2150401"/>
            <a:ext cx="4446452" cy="3833389"/>
          </a:xfrm>
          <a:prstGeom prst="rect">
            <a:avLst/>
          </a:prstGeom>
          <a:no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45-64-year-olds (57%)</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Disabled respondents (43%); including a mobility disability (53%); mental ill health (44%)</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1 person households (44</a:t>
            </a:r>
            <a:r>
              <a:rPr lang="en-GB" sz="1200">
                <a:solidFill>
                  <a:srgbClr val="5C5B5A"/>
                </a:solidFill>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British respondents (36%)</a:t>
            </a:r>
            <a:r>
              <a:rPr lang="en-GB" sz="1200">
                <a:solidFill>
                  <a:srgbClr val="5C5B5A"/>
                </a:solidFill>
                <a:latin typeface="Arial" panose="020B0604020202020204" pitchFamily="34" charset="0"/>
                <a:cs typeface="Arial" panose="020B0604020202020204" pitchFamily="34" charset="0"/>
              </a:rPr>
              <a:t>; White respondents (35%)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(64%)</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not eaten all day for lack of money (52%)</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up to £15,599 (46%)</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employment (40%)</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borrowed money or used more credit in the last month than they did last year (38%)</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rent or mortgage (38%)</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EE8DB3D-0136-4E03-9253-E648F6C7451F}"/>
              </a:ext>
            </a:extLst>
          </p:cNvPr>
          <p:cNvSpPr txBox="1"/>
          <p:nvPr/>
        </p:nvSpPr>
        <p:spPr>
          <a:xfrm>
            <a:off x="7730423" y="5737569"/>
            <a:ext cx="413380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063664D-524F-E9D4-11BA-E1575E68C655}"/>
              </a:ext>
            </a:extLst>
          </p:cNvPr>
          <p:cNvGrpSpPr/>
          <p:nvPr/>
        </p:nvGrpSpPr>
        <p:grpSpPr>
          <a:xfrm>
            <a:off x="6370040" y="6033157"/>
            <a:ext cx="5626899" cy="276999"/>
            <a:chOff x="520117" y="5798698"/>
            <a:chExt cx="5626899" cy="276999"/>
          </a:xfrm>
        </p:grpSpPr>
        <p:sp>
          <p:nvSpPr>
            <p:cNvPr id="5" name="Arrow: Down 4">
              <a:extLst>
                <a:ext uri="{FF2B5EF4-FFF2-40B4-BE49-F238E27FC236}">
                  <a16:creationId xmlns:a16="http://schemas.microsoft.com/office/drawing/2014/main" id="{E324DB0E-489A-87A9-9126-9CDDB47813D4}"/>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485C3170-820F-D98E-114F-549EAF5502F3}"/>
                </a:ext>
              </a:extLst>
            </p:cNvPr>
            <p:cNvSpPr txBox="1"/>
            <p:nvPr/>
          </p:nvSpPr>
          <p:spPr>
            <a:xfrm>
              <a:off x="884934" y="5798698"/>
              <a:ext cx="52620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3</a:t>
              </a:r>
            </a:p>
          </p:txBody>
        </p:sp>
      </p:grpSp>
      <p:sp>
        <p:nvSpPr>
          <p:cNvPr id="16" name="Footer Placeholder 4">
            <a:extLst>
              <a:ext uri="{FF2B5EF4-FFF2-40B4-BE49-F238E27FC236}">
                <a16:creationId xmlns:a16="http://schemas.microsoft.com/office/drawing/2014/main" id="{CCD4DAA8-2676-4DD8-9407-51683D010A3F}"/>
              </a:ext>
            </a:extLst>
          </p:cNvPr>
          <p:cNvSpPr txBox="1">
            <a:spLocks/>
          </p:cNvSpPr>
          <p:nvPr/>
        </p:nvSpPr>
        <p:spPr>
          <a:xfrm>
            <a:off x="359948" y="6326340"/>
            <a:ext cx="1125728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AD1a. How often in the last 12 months did you/ other adults in your household cut the size of your meals or skip meals because there wasn’t enough money for food? AD1b. How often in the last 12 months did you/ other adults in your household not eat for a whole day because there wasn’t enough money for food? Unweighted base: Anyone who has cut the size or skipped a meal: S1+2, 523</a:t>
            </a:r>
            <a:r>
              <a:rPr lang="en-GB" sz="1000">
                <a:solidFill>
                  <a:srgbClr val="FFFFFF">
                    <a:lumMod val="50000"/>
                  </a:srgbClr>
                </a:solidFill>
                <a:latin typeface="Arial"/>
                <a:cs typeface="Arial" panose="020B0604020202020204" pitchFamily="34" charset="0"/>
              </a:rPr>
              <a:t>; S3, 418; S4, 429.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Anyone who did not eat for a full day: S1+2, 286; S3, 240; S4, 299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C57F7A04-684D-4C82-8BB4-3C7301CB938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Arrow: Down 7">
            <a:extLst>
              <a:ext uri="{FF2B5EF4-FFF2-40B4-BE49-F238E27FC236}">
                <a16:creationId xmlns:a16="http://schemas.microsoft.com/office/drawing/2014/main" id="{A767B875-8F82-9AEA-B964-BB3275ABE3B8}"/>
              </a:ext>
              <a:ext uri="{C183D7F6-B498-43B3-948B-1728B52AA6E4}">
                <adec:decorative xmlns:adec="http://schemas.microsoft.com/office/drawing/2017/decorative" val="1"/>
              </a:ext>
            </a:extLst>
          </p:cNvPr>
          <p:cNvSpPr/>
          <p:nvPr/>
        </p:nvSpPr>
        <p:spPr>
          <a:xfrm>
            <a:off x="6600633"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51D74168-5390-E541-EEBB-7945AAEB3058}"/>
              </a:ext>
              <a:ext uri="{C183D7F6-B498-43B3-948B-1728B52AA6E4}">
                <adec:decorative xmlns:adec="http://schemas.microsoft.com/office/drawing/2017/decorative" val="1"/>
              </a:ext>
            </a:extLst>
          </p:cNvPr>
          <p:cNvSpPr/>
          <p:nvPr/>
        </p:nvSpPr>
        <p:spPr>
          <a:xfrm rot="10800000">
            <a:off x="6712327" y="394786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6AB6E953-CE5D-923D-7A62-7E584ABA6980}"/>
              </a:ext>
              <a:ext uri="{C183D7F6-B498-43B3-948B-1728B52AA6E4}">
                <adec:decorative xmlns:adec="http://schemas.microsoft.com/office/drawing/2017/decorative" val="1"/>
              </a:ext>
            </a:extLst>
          </p:cNvPr>
          <p:cNvSpPr/>
          <p:nvPr/>
        </p:nvSpPr>
        <p:spPr>
          <a:xfrm>
            <a:off x="6180241" y="535316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07750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73414"/>
            <a:ext cx="11382838" cy="830997"/>
          </a:xfrm>
        </p:spPr>
        <p:txBody>
          <a:bodyPr vert="horz" wrap="square" anchor="t">
            <a:spAutoFit/>
          </a:bodyPr>
          <a:lstStyle/>
          <a:p>
            <a:pPr>
              <a:lnSpc>
                <a:spcPct val="100000"/>
              </a:lnSpc>
            </a:pPr>
            <a:r>
              <a:rPr lang="en-GB" sz="1800" b="1" dirty="0"/>
              <a:t>Food insecurity continues to have a </a:t>
            </a:r>
            <a:r>
              <a:rPr lang="en-GB" sz="1800" b="1" dirty="0">
                <a:solidFill>
                  <a:srgbClr val="33B0A6"/>
                </a:solidFill>
              </a:rPr>
              <a:t>range of impacts on families </a:t>
            </a:r>
            <a:r>
              <a:rPr lang="en-GB" sz="1800" b="1" dirty="0"/>
              <a:t>– however, respondents with children in their household are not significantly more or less likely than they were in September to be experiencing these impacts at home</a:t>
            </a:r>
          </a:p>
        </p:txBody>
      </p:sp>
      <p:graphicFrame>
        <p:nvGraphicFramePr>
          <p:cNvPr id="37" name="Table Placeholder 6" descr="Stacked bar chart showing the percentage of parents who have had trouble providing food in the last year. 10% have had to rely on a few kinds of low cost foods to feed their children because they're running out of money. 27% have had to do this sometimes.">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210977498"/>
              </p:ext>
            </p:extLst>
          </p:nvPr>
        </p:nvGraphicFramePr>
        <p:xfrm>
          <a:off x="-48119" y="1284389"/>
          <a:ext cx="6541198" cy="4813205"/>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Group 12" descr="Green and Red arrows to signify when a statistic is significantly higher or lower than the previous survey.">
            <a:extLst>
              <a:ext uri="{FF2B5EF4-FFF2-40B4-BE49-F238E27FC236}">
                <a16:creationId xmlns:a16="http://schemas.microsoft.com/office/drawing/2014/main" id="{45164995-A5F9-4215-B675-691AE29364F8}"/>
              </a:ext>
            </a:extLst>
          </p:cNvPr>
          <p:cNvGrpSpPr/>
          <p:nvPr/>
        </p:nvGrpSpPr>
        <p:grpSpPr>
          <a:xfrm>
            <a:off x="530845" y="6033157"/>
            <a:ext cx="6130241" cy="276999"/>
            <a:chOff x="520117" y="5798698"/>
            <a:chExt cx="6130241" cy="276999"/>
          </a:xfrm>
        </p:grpSpPr>
        <p:sp>
          <p:nvSpPr>
            <p:cNvPr id="15" name="Arrow: Down 14">
              <a:extLst>
                <a:ext uri="{FF2B5EF4-FFF2-40B4-BE49-F238E27FC236}">
                  <a16:creationId xmlns:a16="http://schemas.microsoft.com/office/drawing/2014/main" id="{EFD180F3-C571-43A0-8811-1F7D2E434D7E}"/>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C7A7718-9BAE-4738-A5C3-D3CFB6417615}"/>
                </a:ext>
              </a:extLst>
            </p:cNvPr>
            <p:cNvSpPr txBox="1"/>
            <p:nvPr/>
          </p:nvSpPr>
          <p:spPr>
            <a:xfrm>
              <a:off x="884934" y="5798698"/>
              <a:ext cx="57654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September (S3)</a:t>
              </a:r>
            </a:p>
          </p:txBody>
        </p:sp>
      </p:grpSp>
      <p:graphicFrame>
        <p:nvGraphicFramePr>
          <p:cNvPr id="23"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D539DCD4-7D0A-4C87-8518-3F09BA5AF281}"/>
              </a:ext>
            </a:extLst>
          </p:cNvPr>
          <p:cNvGraphicFramePr>
            <a:graphicFrameLocks/>
          </p:cNvGraphicFramePr>
          <p:nvPr>
            <p:extLst>
              <p:ext uri="{D42A27DB-BD31-4B8C-83A1-F6EECF244321}">
                <p14:modId xmlns:p14="http://schemas.microsoft.com/office/powerpoint/2010/main" val="1753795079"/>
              </p:ext>
            </p:extLst>
          </p:nvPr>
        </p:nvGraphicFramePr>
        <p:xfrm>
          <a:off x="6551809" y="1145499"/>
          <a:ext cx="2129376" cy="4528504"/>
        </p:xfrm>
        <a:graphic>
          <a:graphicData uri="http://schemas.openxmlformats.org/drawingml/2006/table">
            <a:tbl>
              <a:tblPr firstRow="1" bandRow="1">
                <a:tableStyleId>{5C22544A-7EE6-4342-B048-85BDC9FD1C3A}</a:tableStyleId>
              </a:tblPr>
              <a:tblGrid>
                <a:gridCol w="709792">
                  <a:extLst>
                    <a:ext uri="{9D8B030D-6E8A-4147-A177-3AD203B41FA5}">
                      <a16:colId xmlns:a16="http://schemas.microsoft.com/office/drawing/2014/main" val="671024736"/>
                    </a:ext>
                  </a:extLst>
                </a:gridCol>
                <a:gridCol w="709792">
                  <a:extLst>
                    <a:ext uri="{9D8B030D-6E8A-4147-A177-3AD203B41FA5}">
                      <a16:colId xmlns:a16="http://schemas.microsoft.com/office/drawing/2014/main" val="3796637519"/>
                    </a:ext>
                  </a:extLst>
                </a:gridCol>
                <a:gridCol w="709792">
                  <a:extLst>
                    <a:ext uri="{9D8B030D-6E8A-4147-A177-3AD203B41FA5}">
                      <a16:colId xmlns:a16="http://schemas.microsoft.com/office/drawing/2014/main" val="2717857182"/>
                    </a:ext>
                  </a:extLst>
                </a:gridCol>
              </a:tblGrid>
              <a:tr h="566063">
                <a:tc>
                  <a:txBody>
                    <a:bodyPr/>
                    <a:lstStyle/>
                    <a:p>
                      <a:pPr marL="0" algn="ctr" defTabSz="914400" rtl="0" eaLnBrk="1" latinLnBrk="0" hangingPunct="1"/>
                      <a:r>
                        <a:rPr lang="en-GB" sz="1400" b="0" kern="1200" dirty="0">
                          <a:solidFill>
                            <a:srgbClr val="5C5B5A"/>
                          </a:solidFill>
                          <a:latin typeface="+mn-lt"/>
                          <a:ea typeface="+mn-ea"/>
                          <a:cs typeface="+mn-cs"/>
                        </a:rPr>
                        <a:t>Spring S1+2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Sept S3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Oct S4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18900264"/>
                  </a:ext>
                </a:extLst>
              </a:tr>
              <a:tr h="566063">
                <a:tc>
                  <a:txBody>
                    <a:bodyPr/>
                    <a:lstStyle/>
                    <a:p>
                      <a:pPr marL="0" algn="ctr" defTabSz="914400" rtl="0" eaLnBrk="1" latinLnBrk="0" hangingPunct="1"/>
                      <a:r>
                        <a:rPr lang="en-GB" sz="1400" b="0" kern="1200">
                          <a:solidFill>
                            <a:srgbClr val="5C5B5A"/>
                          </a:solidFill>
                          <a:latin typeface="+mn-lt"/>
                          <a:ea typeface="+mn-ea"/>
                          <a:cs typeface="+mn-cs"/>
                        </a:rPr>
                        <a:t>42%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a:solidFill>
                            <a:srgbClr val="5C5B5A"/>
                          </a:solidFill>
                          <a:latin typeface="+mn-lt"/>
                          <a:ea typeface="+mn-ea"/>
                          <a:cs typeface="+mn-cs"/>
                        </a:rPr>
                        <a:t>37%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566063">
                <a:tc>
                  <a:txBody>
                    <a:bodyPr/>
                    <a:lstStyle/>
                    <a:p>
                      <a:pPr algn="ctr"/>
                      <a:r>
                        <a:rPr lang="en-GB" sz="1400" b="0">
                          <a:solidFill>
                            <a:srgbClr val="5C5B5A"/>
                          </a:solidFill>
                        </a:rPr>
                        <a:t>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6468508"/>
                  </a:ext>
                </a:extLst>
              </a:tr>
              <a:tr h="566063">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dirty="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dirty="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6774659"/>
                  </a:ext>
                </a:extLst>
              </a:tr>
              <a:tr h="566063">
                <a:tc>
                  <a:txBody>
                    <a:bodyPr/>
                    <a:lstStyle/>
                    <a:p>
                      <a:pPr algn="ctr"/>
                      <a:r>
                        <a:rPr lang="en-GB" sz="1400" b="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820413"/>
                  </a:ext>
                </a:extLst>
              </a:tr>
              <a:tr h="566063">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05514104"/>
                  </a:ext>
                </a:extLst>
              </a:tr>
              <a:tr h="566063">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63524619"/>
                  </a:ext>
                </a:extLst>
              </a:tr>
              <a:tr h="566063">
                <a:tc>
                  <a:txBody>
                    <a:bodyPr/>
                    <a:lstStyle/>
                    <a:p>
                      <a:pPr algn="ctr"/>
                      <a:r>
                        <a:rPr lang="en-GB" sz="1400" b="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0" dirty="0">
                          <a:solidFill>
                            <a:srgbClr val="5C5B5A"/>
                          </a:solidFill>
                        </a:rPr>
                        <a:t>16%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515694"/>
                  </a:ext>
                </a:extLst>
              </a:tr>
            </a:tbl>
          </a:graphicData>
        </a:graphic>
      </p:graphicFrame>
      <p:sp>
        <p:nvSpPr>
          <p:cNvPr id="18" name="Text Placeholder 30">
            <a:extLst>
              <a:ext uri="{FF2B5EF4-FFF2-40B4-BE49-F238E27FC236}">
                <a16:creationId xmlns:a16="http://schemas.microsoft.com/office/drawing/2014/main" id="{40DDBCC4-7154-4E83-9585-F6F47F746CB1}"/>
              </a:ext>
            </a:extLst>
          </p:cNvPr>
          <p:cNvSpPr txBox="1">
            <a:spLocks/>
          </p:cNvSpPr>
          <p:nvPr/>
        </p:nvSpPr>
        <p:spPr>
          <a:xfrm>
            <a:off x="8757698" y="1702200"/>
            <a:ext cx="3274504" cy="85427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Parts of the population significantly more likely to often rely on low-cost food to feed children compared to Survey 4 average (10%) include*:</a:t>
            </a:r>
          </a:p>
        </p:txBody>
      </p:sp>
      <p:sp>
        <p:nvSpPr>
          <p:cNvPr id="22" name="Content Placeholder 32">
            <a:extLst>
              <a:ext uri="{FF2B5EF4-FFF2-40B4-BE49-F238E27FC236}">
                <a16:creationId xmlns:a16="http://schemas.microsoft.com/office/drawing/2014/main" id="{7AD7383F-FE2E-4B45-B9DE-BDA4DA4C3489}"/>
              </a:ext>
            </a:extLst>
          </p:cNvPr>
          <p:cNvSpPr txBox="1">
            <a:spLocks/>
          </p:cNvSpPr>
          <p:nvPr/>
        </p:nvSpPr>
        <p:spPr>
          <a:xfrm>
            <a:off x="8757698" y="2556470"/>
            <a:ext cx="3274504" cy="211707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200"/>
              </a:spcBef>
              <a:spcAft>
                <a:spcPts val="200"/>
              </a:spcAft>
              <a:defRPr/>
            </a:pPr>
            <a:r>
              <a:rPr lang="en-GB" sz="1200">
                <a:solidFill>
                  <a:srgbClr val="5C5B5A"/>
                </a:solidFill>
                <a:latin typeface="Arial" panose="020B0604020202020204" pitchFamily="34" charset="0"/>
                <a:cs typeface="Arial" panose="020B0604020202020204" pitchFamily="34" charset="0"/>
              </a:rPr>
              <a:t>Those who have contacted more than one organisation for help with paying energy bills (21%)</a:t>
            </a:r>
          </a:p>
          <a:p>
            <a:pPr marL="171450" indent="-171450">
              <a:lnSpc>
                <a:spcPct val="100000"/>
              </a:lnSpc>
              <a:spcBef>
                <a:spcPts val="200"/>
              </a:spcBef>
              <a:spcAft>
                <a:spcPts val="200"/>
              </a:spcAft>
              <a:defRPr/>
            </a:pPr>
            <a:r>
              <a:rPr lang="en-GB" sz="1200">
                <a:solidFill>
                  <a:srgbClr val="5C5B5A"/>
                </a:solidFill>
                <a:latin typeface="Arial" panose="020B0604020202020204" pitchFamily="34" charset="0"/>
                <a:cs typeface="Arial" panose="020B0604020202020204" pitchFamily="34" charset="0"/>
              </a:rPr>
              <a:t>Those renting from their local authority or council (19%)</a:t>
            </a:r>
          </a:p>
          <a:p>
            <a:pPr marL="171450" indent="-171450">
              <a:lnSpc>
                <a:spcPct val="100000"/>
              </a:lnSpc>
              <a:spcBef>
                <a:spcPts val="200"/>
              </a:spcBef>
              <a:spcAft>
                <a:spcPts val="200"/>
              </a:spcAft>
              <a:defRPr/>
            </a:pPr>
            <a:r>
              <a:rPr lang="en-GB" sz="1200">
                <a:solidFill>
                  <a:srgbClr val="5C5B5A"/>
                </a:solidFill>
                <a:latin typeface="Arial" panose="020B0604020202020204" pitchFamily="34" charset="0"/>
                <a:cs typeface="Arial" panose="020B0604020202020204" pitchFamily="34" charset="0"/>
              </a:rPr>
              <a:t>Those who have a pre-payment meter (18%)</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likely to get both the flu and Covid-19 vaccine this winter (13%)</a:t>
            </a:r>
          </a:p>
        </p:txBody>
      </p:sp>
      <p:cxnSp>
        <p:nvCxnSpPr>
          <p:cNvPr id="6" name="Straight Connector 5">
            <a:extLst>
              <a:ext uri="{FF2B5EF4-FFF2-40B4-BE49-F238E27FC236}">
                <a16:creationId xmlns:a16="http://schemas.microsoft.com/office/drawing/2014/main" id="{119E92C4-6A3A-4983-A2F6-823F6841DF68}"/>
              </a:ext>
              <a:ext uri="{C183D7F6-B498-43B3-948B-1728B52AA6E4}">
                <adec:decorative xmlns:adec="http://schemas.microsoft.com/office/drawing/2017/decorative" val="1"/>
              </a:ext>
            </a:extLst>
          </p:cNvPr>
          <p:cNvCxnSpPr>
            <a:cxnSpLocks/>
          </p:cNvCxnSpPr>
          <p:nvPr/>
        </p:nvCxnSpPr>
        <p:spPr>
          <a:xfrm flipV="1">
            <a:off x="3969801" y="1032004"/>
            <a:ext cx="3014044" cy="607359"/>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3708C-2382-4F06-A9DE-B73E62D883A2}"/>
              </a:ext>
              <a:ext uri="{C183D7F6-B498-43B3-948B-1728B52AA6E4}">
                <adec:decorative xmlns:adec="http://schemas.microsoft.com/office/drawing/2017/decorative" val="1"/>
              </a:ext>
            </a:extLst>
          </p:cNvPr>
          <p:cNvCxnSpPr>
            <a:cxnSpLocks/>
          </p:cNvCxnSpPr>
          <p:nvPr/>
        </p:nvCxnSpPr>
        <p:spPr>
          <a:xfrm>
            <a:off x="6927862" y="1041335"/>
            <a:ext cx="2420983" cy="0"/>
          </a:xfrm>
          <a:prstGeom prst="line">
            <a:avLst/>
          </a:prstGeom>
          <a:ln w="31750">
            <a:solidFill>
              <a:srgbClr val="FA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984C45-7950-4BC0-A18A-9BBD34CCB87E}"/>
              </a:ext>
              <a:ext uri="{C183D7F6-B498-43B3-948B-1728B52AA6E4}">
                <adec:decorative xmlns:adec="http://schemas.microsoft.com/office/drawing/2017/decorative" val="1"/>
              </a:ext>
            </a:extLst>
          </p:cNvPr>
          <p:cNvCxnSpPr>
            <a:cxnSpLocks/>
          </p:cNvCxnSpPr>
          <p:nvPr/>
        </p:nvCxnSpPr>
        <p:spPr>
          <a:xfrm>
            <a:off x="9272334" y="1033898"/>
            <a:ext cx="0" cy="605465"/>
          </a:xfrm>
          <a:prstGeom prst="straightConnector1">
            <a:avLst/>
          </a:prstGeom>
          <a:ln w="31750">
            <a:solidFill>
              <a:srgbClr val="FA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0C4FAE2-8D0B-48F0-A4D0-CD71F7838B25}"/>
              </a:ext>
            </a:extLst>
          </p:cNvPr>
          <p:cNvSpPr txBox="1"/>
          <p:nvPr/>
        </p:nvSpPr>
        <p:spPr>
          <a:xfrm>
            <a:off x="8757699" y="4707417"/>
            <a:ext cx="3274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*Unweighted base: 467 (Respondents with children in the house)</a:t>
            </a:r>
            <a:r>
              <a:rPr kumimoji="0" lang="en-GB" sz="1000" b="0" i="0" u="none" strike="noStrike" kern="1200" cap="none" spc="0" normalizeH="0" baseline="0" noProof="0">
                <a:ln>
                  <a:noFill/>
                </a:ln>
                <a:solidFill>
                  <a:srgbClr val="5C5B5A"/>
                </a:solidFill>
                <a:effectLst/>
                <a:uLnTx/>
                <a:uFillTx/>
                <a:latin typeface="Arial"/>
                <a:ea typeface="+mn-ea"/>
                <a:cs typeface="+mn-cs"/>
              </a:rPr>
              <a:t> </a:t>
            </a:r>
            <a:r>
              <a:rPr lang="en-GB" sz="1000">
                <a:solidFill>
                  <a:srgbClr val="FFFFFF">
                    <a:lumMod val="50000"/>
                  </a:srgbClr>
                </a:solidFill>
                <a:latin typeface="Arial" panose="020B0604020202020204" pitchFamily="34" charset="0"/>
                <a:cs typeface="Arial" panose="020B0604020202020204" pitchFamily="34" charset="0"/>
              </a:rPr>
              <a:t>Groups with a base size below 50 are not included</a:t>
            </a:r>
            <a:endParaRPr kumimoji="0" lang="en-GB" sz="10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A0A574EA-5B20-4D05-853E-295DB0423B9C}"/>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05382"/>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CH1. How often in the past 12 months have the following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698; Survey 3, 400; Survey 4, 419 (Online respondents with children in their household)</a:t>
            </a:r>
          </a:p>
        </p:txBody>
      </p:sp>
      <p:sp>
        <p:nvSpPr>
          <p:cNvPr id="20" name="Slide Number Placeholder 4">
            <a:extLst>
              <a:ext uri="{FF2B5EF4-FFF2-40B4-BE49-F238E27FC236}">
                <a16:creationId xmlns:a16="http://schemas.microsoft.com/office/drawing/2014/main" id="{2C2EA698-F7FF-4758-BA39-CA2F17BAF14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00462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0EBEF-20C2-47BC-52DB-3F5CDF8BF0C4}"/>
              </a:ext>
            </a:extLst>
          </p:cNvPr>
          <p:cNvSpPr>
            <a:spLocks noGrp="1"/>
          </p:cNvSpPr>
          <p:nvPr>
            <p:ph type="title"/>
          </p:nvPr>
        </p:nvSpPr>
        <p:spPr>
          <a:xfrm>
            <a:off x="547913" y="1178908"/>
            <a:ext cx="5495023" cy="1116000"/>
          </a:xfrm>
        </p:spPr>
        <p:txBody>
          <a:bodyPr>
            <a:normAutofit/>
          </a:bodyPr>
          <a:lstStyle/>
          <a:p>
            <a:r>
              <a:rPr kumimoji="0" lang="en-GB" sz="3600" b="1" i="0" u="none" strike="noStrike" kern="1200" cap="none" spc="0" normalizeH="0" baseline="0" noProof="0">
                <a:ln>
                  <a:noFill/>
                </a:ln>
                <a:effectLst/>
                <a:uLnTx/>
                <a:uFillTx/>
                <a:ea typeface="+mj-ea"/>
                <a:cs typeface="+mj-cs"/>
              </a:rPr>
              <a:t>Living safely and fairly with Covid-19</a:t>
            </a:r>
            <a:endParaRPr lang="en-GB"/>
          </a:p>
        </p:txBody>
      </p:sp>
      <p:graphicFrame>
        <p:nvGraphicFramePr>
          <p:cNvPr id="7" name="Table 5">
            <a:extLst>
              <a:ext uri="{FF2B5EF4-FFF2-40B4-BE49-F238E27FC236}">
                <a16:creationId xmlns:a16="http://schemas.microsoft.com/office/drawing/2014/main" id="{FA7EAEA7-FA8A-4919-586B-1415769ECF42}"/>
              </a:ext>
            </a:extLst>
          </p:cNvPr>
          <p:cNvGraphicFramePr>
            <a:graphicFrameLocks noGrp="1"/>
          </p:cNvGraphicFramePr>
          <p:nvPr>
            <p:extLst>
              <p:ext uri="{D42A27DB-BD31-4B8C-83A1-F6EECF244321}">
                <p14:modId xmlns:p14="http://schemas.microsoft.com/office/powerpoint/2010/main" val="4237081891"/>
              </p:ext>
            </p:extLst>
          </p:nvPr>
        </p:nvGraphicFramePr>
        <p:xfrm>
          <a:off x="547913" y="4582800"/>
          <a:ext cx="5912708" cy="1152000"/>
        </p:xfrm>
        <a:graphic>
          <a:graphicData uri="http://schemas.openxmlformats.org/drawingml/2006/table">
            <a:tbl>
              <a:tblPr firstRow="1" bandRow="1">
                <a:tableStyleId>{5C22544A-7EE6-4342-B048-85BDC9FD1C3A}</a:tableStyleId>
              </a:tblPr>
              <a:tblGrid>
                <a:gridCol w="3793171">
                  <a:extLst>
                    <a:ext uri="{9D8B030D-6E8A-4147-A177-3AD203B41FA5}">
                      <a16:colId xmlns:a16="http://schemas.microsoft.com/office/drawing/2014/main" val="4846203"/>
                    </a:ext>
                  </a:extLst>
                </a:gridCol>
                <a:gridCol w="2119537">
                  <a:extLst>
                    <a:ext uri="{9D8B030D-6E8A-4147-A177-3AD203B41FA5}">
                      <a16:colId xmlns:a16="http://schemas.microsoft.com/office/drawing/2014/main" val="4277008826"/>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Key findings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4083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Overview</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47-48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pitchFamily="34" charset="0"/>
                          <a:cs typeface="Arial" panose="020B0604020202020204" pitchFamily="34" charset="0"/>
                        </a:rPr>
                        <a:t>Covid-19 anxiety</a:t>
                      </a:r>
                      <a:endParaRPr lang="en-GB" sz="1400" b="1">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pages 49-50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110958"/>
                  </a:ext>
                </a:extLst>
              </a:tr>
              <a:tr h="288000">
                <a:tc>
                  <a:txBody>
                    <a:bodyPr/>
                    <a:lstStyle/>
                    <a:p>
                      <a:r>
                        <a:rPr lang="en-GB" sz="1400" b="1" dirty="0">
                          <a:solidFill>
                            <a:schemeClr val="bg1"/>
                          </a:solidFill>
                        </a:rPr>
                        <a:t>Vaccinations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pages 51-52</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166636"/>
                  </a:ext>
                </a:extLst>
              </a:tr>
            </a:tbl>
          </a:graphicData>
        </a:graphic>
      </p:graphicFrame>
      <p:graphicFrame>
        <p:nvGraphicFramePr>
          <p:cNvPr id="2" name="Table 5">
            <a:extLst>
              <a:ext uri="{FF2B5EF4-FFF2-40B4-BE49-F238E27FC236}">
                <a16:creationId xmlns:a16="http://schemas.microsoft.com/office/drawing/2014/main" id="{CA025509-1DC6-B35B-F32B-6EAA59C096F4}"/>
              </a:ext>
            </a:extLst>
          </p:cNvPr>
          <p:cNvGraphicFramePr>
            <a:graphicFrameLocks noGrp="1"/>
          </p:cNvGraphicFramePr>
          <p:nvPr>
            <p:extLst>
              <p:ext uri="{D42A27DB-BD31-4B8C-83A1-F6EECF244321}">
                <p14:modId xmlns:p14="http://schemas.microsoft.com/office/powerpoint/2010/main" val="2434514729"/>
              </p:ext>
            </p:extLst>
          </p:nvPr>
        </p:nvGraphicFramePr>
        <p:xfrm>
          <a:off x="5920383" y="4582800"/>
          <a:ext cx="5912708" cy="576000"/>
        </p:xfrm>
        <a:graphic>
          <a:graphicData uri="http://schemas.openxmlformats.org/drawingml/2006/table">
            <a:tbl>
              <a:tblPr firstRow="1" bandRow="1">
                <a:tableStyleId>{5C22544A-7EE6-4342-B048-85BDC9FD1C3A}</a:tableStyleId>
              </a:tblPr>
              <a:tblGrid>
                <a:gridCol w="3793171">
                  <a:extLst>
                    <a:ext uri="{9D8B030D-6E8A-4147-A177-3AD203B41FA5}">
                      <a16:colId xmlns:a16="http://schemas.microsoft.com/office/drawing/2014/main" val="4846203"/>
                    </a:ext>
                  </a:extLst>
                </a:gridCol>
                <a:gridCol w="2119537">
                  <a:extLst>
                    <a:ext uri="{9D8B030D-6E8A-4147-A177-3AD203B41FA5}">
                      <a16:colId xmlns:a16="http://schemas.microsoft.com/office/drawing/2014/main" val="4277008826"/>
                    </a:ext>
                  </a:extLst>
                </a:gridCol>
              </a:tblGrid>
              <a:tr h="288000">
                <a:tc>
                  <a:txBody>
                    <a:bodyPr/>
                    <a:lstStyle/>
                    <a:p>
                      <a:r>
                        <a:rPr lang="en-GB" sz="1400" b="1">
                          <a:solidFill>
                            <a:schemeClr val="bg1"/>
                          </a:solidFill>
                        </a:rPr>
                        <a:t>Covid-19 infections and lasting impacts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pages 53-55</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166636"/>
                  </a:ext>
                </a:extLst>
              </a:tr>
              <a:tr h="288000">
                <a:tc>
                  <a:txBody>
                    <a:bodyPr/>
                    <a:lstStyle/>
                    <a:p>
                      <a:r>
                        <a:rPr lang="en-GB" sz="1400" b="1">
                          <a:solidFill>
                            <a:schemeClr val="bg1"/>
                          </a:solidFill>
                        </a:rPr>
                        <a:t>Covid-19-safe behaviours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 56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428895"/>
                  </a:ext>
                </a:extLst>
              </a:tr>
            </a:tbl>
          </a:graphicData>
        </a:graphic>
      </p:graphicFrame>
    </p:spTree>
    <p:extLst>
      <p:ext uri="{BB962C8B-B14F-4D97-AF65-F5344CB8AC3E}">
        <p14:creationId xmlns:p14="http://schemas.microsoft.com/office/powerpoint/2010/main" val="1099867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583200"/>
            <a:ext cx="11017826" cy="693150"/>
          </a:xfrm>
        </p:spPr>
        <p:txBody>
          <a:bodyPr>
            <a:normAutofit/>
          </a:bodyPr>
          <a:lstStyle/>
          <a:p>
            <a:r>
              <a:rPr lang="en-GB"/>
              <a:t>Living safely and fairly with Covid-19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276350"/>
            <a:ext cx="11172582" cy="5170646"/>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sz="1600" b="1" dirty="0">
                <a:solidFill>
                  <a:schemeClr val="bg1"/>
                </a:solidFill>
              </a:rPr>
              <a:t>WORRIES / CONCERNS: </a:t>
            </a:r>
            <a:r>
              <a:rPr lang="en-GB" sz="1600" dirty="0">
                <a:solidFill>
                  <a:schemeClr val="bg1"/>
                </a:solidFill>
              </a:rPr>
              <a:t>A quarter of respondents (25%) are still extremely or very worried about Covid-19 and its impacts. This is an increase from 22% in the previous survey.</a:t>
            </a:r>
          </a:p>
          <a:p>
            <a:pPr marL="285750" indent="-285750">
              <a:spcAft>
                <a:spcPts val="1200"/>
              </a:spcAft>
              <a:buFont typeface="Arial" panose="020B0604020202020204" pitchFamily="34" charset="0"/>
              <a:buChar char="•"/>
            </a:pPr>
            <a:r>
              <a:rPr lang="en-GB" sz="1600" b="1" dirty="0">
                <a:solidFill>
                  <a:schemeClr val="bg1"/>
                </a:solidFill>
              </a:rPr>
              <a:t>COVID-19 INFECTIONS: </a:t>
            </a:r>
            <a:r>
              <a:rPr lang="en-GB" sz="1600" dirty="0">
                <a:solidFill>
                  <a:schemeClr val="bg1"/>
                </a:solidFill>
              </a:rPr>
              <a:t>Around 6 in 10 respondents (62%) say they have had coronavirus at some point – including half of respondents (53%) who had their infection confirmed by a positive test. </a:t>
            </a:r>
            <a:endParaRPr lang="en-GB" sz="1600" dirty="0">
              <a:solidFill>
                <a:schemeClr val="bg1"/>
              </a:solidFill>
              <a:cs typeface="Arial"/>
            </a:endParaRPr>
          </a:p>
          <a:p>
            <a:pPr marL="285750" indent="-285750">
              <a:spcAft>
                <a:spcPts val="1200"/>
              </a:spcAft>
              <a:buFont typeface="Arial" panose="020B0604020202020204" pitchFamily="34" charset="0"/>
              <a:buChar char="•"/>
            </a:pPr>
            <a:r>
              <a:rPr lang="en-GB" sz="1600" b="1" dirty="0">
                <a:solidFill>
                  <a:schemeClr val="bg1"/>
                </a:solidFill>
              </a:rPr>
              <a:t>LONG COVID: </a:t>
            </a:r>
            <a:r>
              <a:rPr lang="en-GB" sz="1600" dirty="0">
                <a:solidFill>
                  <a:schemeClr val="bg1"/>
                </a:solidFill>
              </a:rPr>
              <a:t>Around four in ten respondents who have had coronavirus (42%) say they are still experiencing impacts as a direct result. The most common of these are enduring physical health impacts (experienced by over a quarter (27%) of those who have had Covid-19); 15% say they are still experiencing direct mental health impacts and 1 in 10 are experiencing financial impacts (10%). </a:t>
            </a:r>
            <a:endParaRPr lang="en-GB" sz="1600" dirty="0">
              <a:solidFill>
                <a:schemeClr val="bg1"/>
              </a:solidFill>
              <a:cs typeface="Arial"/>
            </a:endParaRPr>
          </a:p>
          <a:p>
            <a:pPr marL="285750" indent="-285750">
              <a:spcAft>
                <a:spcPts val="1200"/>
              </a:spcAft>
              <a:buFont typeface="Arial" panose="020B0604020202020204" pitchFamily="34" charset="0"/>
              <a:buChar char="•"/>
            </a:pPr>
            <a:r>
              <a:rPr lang="en-GB" sz="1600" b="1" dirty="0">
                <a:solidFill>
                  <a:schemeClr val="bg1"/>
                </a:solidFill>
              </a:rPr>
              <a:t>COVID-19-SAFE BEHAVIOURS: </a:t>
            </a:r>
            <a:r>
              <a:rPr lang="en-GB" sz="1600" dirty="0">
                <a:solidFill>
                  <a:schemeClr val="bg1"/>
                </a:solidFill>
              </a:rPr>
              <a:t>Respondents remain just as likely as they were in September to be adopting most Covid-19 safe behaviours. 1 in 4 respondents are still wearing face coverings (25% in crowded spaces, 25% on public transport). More than three quarters still say they regularly wash or sanitise their hands (80%), or stay away from work if they feel unwell (79%). There has been a decline since September in the proportion of respondents opening windows and doors when inside with people from outside their household (39% cf. 48%), coinciding with the colder weather in Autumn.</a:t>
            </a:r>
            <a:endParaRPr lang="en-GB" sz="1600" dirty="0">
              <a:solidFill>
                <a:schemeClr val="bg1"/>
              </a:solidFill>
              <a:cs typeface="Arial"/>
            </a:endParaRPr>
          </a:p>
          <a:p>
            <a:pPr marL="285750" indent="-285750">
              <a:buFont typeface="Arial" panose="020B0604020202020204" pitchFamily="34" charset="0"/>
              <a:buChar char="•"/>
            </a:pPr>
            <a:r>
              <a:rPr lang="en-GB" sz="1600" b="1" dirty="0">
                <a:solidFill>
                  <a:schemeClr val="bg1"/>
                </a:solidFill>
              </a:rPr>
              <a:t>VACCINATIONS: </a:t>
            </a:r>
            <a:r>
              <a:rPr lang="en-GB" sz="1600" dirty="0">
                <a:solidFill>
                  <a:schemeClr val="bg1"/>
                </a:solidFill>
              </a:rPr>
              <a:t>Similar proportions of respondents say they would get a Covid-19 vaccine or booster or a Flu vaccine if offered this winter – with around two in three very or somewhat likely to do so (66% Covid-19, 65% Flu) and around one in five very unlikely (18% Covid-19, 20% Flu). Likelihood of uptake has not changed since September.</a:t>
            </a:r>
            <a:endParaRPr lang="en-GB" sz="1600" dirty="0">
              <a:solidFill>
                <a:schemeClr val="bg1"/>
              </a:solidFill>
              <a:cs typeface="Arial"/>
            </a:endParaRPr>
          </a:p>
          <a:p>
            <a:endParaRPr lang="en-GB" dirty="0">
              <a:solidFill>
                <a:schemeClr val="bg1"/>
              </a:solidFill>
            </a:endParaRPr>
          </a:p>
        </p:txBody>
      </p:sp>
    </p:spTree>
    <p:extLst>
      <p:ext uri="{BB962C8B-B14F-4D97-AF65-F5344CB8AC3E}">
        <p14:creationId xmlns:p14="http://schemas.microsoft.com/office/powerpoint/2010/main" val="1900953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830F05D-1EF9-EEA4-4CBA-7FA1367BB939}"/>
              </a:ext>
            </a:extLst>
          </p:cNvPr>
          <p:cNvSpPr>
            <a:spLocks noGrp="1"/>
          </p:cNvSpPr>
          <p:nvPr>
            <p:ph type="title"/>
          </p:nvPr>
        </p:nvSpPr>
        <p:spPr>
          <a:xfrm>
            <a:off x="384410" y="195784"/>
            <a:ext cx="10515600" cy="586800"/>
          </a:xfrm>
        </p:spPr>
        <p:txBody>
          <a:bodyPr vert="horz" lIns="0" tIns="0" rIns="0" bIns="0" rtlCol="0" anchor="t" anchorCtr="0">
            <a:noAutofit/>
          </a:bodyPr>
          <a:lstStyle/>
          <a:p>
            <a:r>
              <a:rPr lang="en-GB" sz="1800" b="1" dirty="0"/>
              <a:t>Summary: Living safely and fairly with Covid-19 – worry levels and attitudes towards vaccines</a:t>
            </a:r>
          </a:p>
        </p:txBody>
      </p:sp>
      <p:sp>
        <p:nvSpPr>
          <p:cNvPr id="16" name="TextBox 15">
            <a:extLst>
              <a:ext uri="{FF2B5EF4-FFF2-40B4-BE49-F238E27FC236}">
                <a16:creationId xmlns:a16="http://schemas.microsoft.com/office/drawing/2014/main" id="{7F99463C-18E7-D0AA-7A40-0CE7DA6A2921}"/>
              </a:ext>
              <a:ext uri="{C183D7F6-B498-43B3-948B-1728B52AA6E4}">
                <adec:decorative xmlns:adec="http://schemas.microsoft.com/office/drawing/2017/decorative" val="0"/>
              </a:ext>
            </a:extLst>
          </p:cNvPr>
          <p:cNvSpPr txBox="1"/>
          <p:nvPr/>
        </p:nvSpPr>
        <p:spPr>
          <a:xfrm>
            <a:off x="561918" y="865621"/>
            <a:ext cx="3265998"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Overall, a quarter of respondents are still extremely or very worried about Covid-19 and its impacts</a:t>
            </a:r>
            <a:endParaRPr lang="en-GB" sz="1400" b="1" dirty="0">
              <a:solidFill>
                <a:srgbClr val="5C5B5A"/>
              </a:solidFill>
              <a:latin typeface="Arial" panose="020B0604020202020204"/>
            </a:endParaRPr>
          </a:p>
        </p:txBody>
      </p:sp>
      <p:graphicFrame>
        <p:nvGraphicFramePr>
          <p:cNvPr id="8" name="Chart Placeholder 10" descr="Pie chart showing that 25% of respondents are extremely or very worried about COVID-19 and its impacts">
            <a:extLst>
              <a:ext uri="{FF2B5EF4-FFF2-40B4-BE49-F238E27FC236}">
                <a16:creationId xmlns:a16="http://schemas.microsoft.com/office/drawing/2014/main" id="{B13EDDB8-F972-D8DE-F13D-CDFEEDA61DA2}"/>
              </a:ext>
            </a:extLst>
          </p:cNvPr>
          <p:cNvGraphicFramePr>
            <a:graphicFrameLocks/>
          </p:cNvGraphicFramePr>
          <p:nvPr>
            <p:extLst>
              <p:ext uri="{D42A27DB-BD31-4B8C-83A1-F6EECF244321}">
                <p14:modId xmlns:p14="http://schemas.microsoft.com/office/powerpoint/2010/main" val="343180804"/>
              </p:ext>
            </p:extLst>
          </p:nvPr>
        </p:nvGraphicFramePr>
        <p:xfrm>
          <a:off x="225410" y="2383252"/>
          <a:ext cx="3751775" cy="32542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81B10E6-0A97-505F-5DA0-9095668F7AC0}"/>
              </a:ext>
            </a:extLst>
          </p:cNvPr>
          <p:cNvSpPr txBox="1"/>
          <p:nvPr/>
        </p:nvSpPr>
        <p:spPr>
          <a:xfrm>
            <a:off x="1759474" y="3395203"/>
            <a:ext cx="8018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a:solidFill>
                  <a:srgbClr val="5C5B5A"/>
                </a:solidFill>
                <a:latin typeface="Arial" panose="020B0604020202020204"/>
              </a:rPr>
              <a:t>25</a:t>
            </a:r>
            <a:r>
              <a:rPr kumimoji="0" lang="en-GB" sz="2400" b="1" i="0" u="none" strike="noStrike" kern="1200" cap="none" spc="0" normalizeH="0" baseline="0" noProof="0">
                <a:ln>
                  <a:noFill/>
                </a:ln>
                <a:solidFill>
                  <a:srgbClr val="5C5B5A"/>
                </a:solidFill>
                <a:effectLst/>
                <a:uLnTx/>
                <a:uFillTx/>
                <a:latin typeface="Arial" panose="020B0604020202020204"/>
                <a:ea typeface="+mn-ea"/>
                <a:cs typeface="+mn-cs"/>
              </a:rPr>
              <a:t>%</a:t>
            </a:r>
          </a:p>
        </p:txBody>
      </p:sp>
      <p:cxnSp>
        <p:nvCxnSpPr>
          <p:cNvPr id="12" name="Straight Connector 11">
            <a:extLst>
              <a:ext uri="{FF2B5EF4-FFF2-40B4-BE49-F238E27FC236}">
                <a16:creationId xmlns:a16="http://schemas.microsoft.com/office/drawing/2014/main" id="{16E97F3C-B79F-FBCC-68EF-0D5540F19A92}"/>
              </a:ext>
              <a:ext uri="{C183D7F6-B498-43B3-948B-1728B52AA6E4}">
                <adec:decorative xmlns:adec="http://schemas.microsoft.com/office/drawing/2017/decorative" val="1"/>
              </a:ext>
            </a:extLst>
          </p:cNvPr>
          <p:cNvCxnSpPr>
            <a:cxnSpLocks/>
          </p:cNvCxnSpPr>
          <p:nvPr/>
        </p:nvCxnSpPr>
        <p:spPr>
          <a:xfrm>
            <a:off x="4091204"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534D5F-9D35-045D-DBD5-9A0E4A95C22E}"/>
              </a:ext>
            </a:extLst>
          </p:cNvPr>
          <p:cNvSpPr txBox="1"/>
          <p:nvPr/>
        </p:nvSpPr>
        <p:spPr>
          <a:xfrm>
            <a:off x="4341104" y="782584"/>
            <a:ext cx="7519386" cy="523220"/>
          </a:xfrm>
          <a:prstGeom prst="rect">
            <a:avLst/>
          </a:prstGeom>
          <a:noFill/>
        </p:spPr>
        <p:txBody>
          <a:bodyPr wrap="square" rtlCol="0">
            <a:spAutoFit/>
          </a:bodyPr>
          <a:lstStyle>
            <a:defPPr>
              <a:defRPr lang="en-US"/>
            </a:defPPr>
            <a:lvl1pPr>
              <a:defRPr sz="2400" b="1">
                <a:solidFill>
                  <a:srgbClr val="5C5B5A"/>
                </a:solidFill>
                <a:latin typeface="+mj-lt"/>
                <a:ea typeface="+mj-ea"/>
                <a:cs typeface="+mj-cs"/>
              </a:defRPr>
            </a:lvl1pPr>
          </a:lstStyle>
          <a:p>
            <a:pPr algn="ctr"/>
            <a:r>
              <a:rPr lang="en-GB" sz="1400"/>
              <a:t>Over half of respondents said it was very likely that they would get a Covid-19 booster and a flu vaccine if offered one this winter</a:t>
            </a:r>
          </a:p>
        </p:txBody>
      </p:sp>
      <p:graphicFrame>
        <p:nvGraphicFramePr>
          <p:cNvPr id="17" name="Chart Placeholder 20" descr="Bar chart showing likelihood of getting the Covid-19 and flu vaccine this winter. 65% are likely to get the flu vaccine, 66% are likely to get the Covid-19 vaccine/booster">
            <a:extLst>
              <a:ext uri="{FF2B5EF4-FFF2-40B4-BE49-F238E27FC236}">
                <a16:creationId xmlns:a16="http://schemas.microsoft.com/office/drawing/2014/main" id="{F614CDA4-107E-44E2-AB79-56FE7D43DE94}"/>
              </a:ext>
            </a:extLst>
          </p:cNvPr>
          <p:cNvGraphicFramePr>
            <a:graphicFrameLocks/>
          </p:cNvGraphicFramePr>
          <p:nvPr>
            <p:extLst>
              <p:ext uri="{D42A27DB-BD31-4B8C-83A1-F6EECF244321}">
                <p14:modId xmlns:p14="http://schemas.microsoft.com/office/powerpoint/2010/main" val="1654606171"/>
              </p:ext>
            </p:extLst>
          </p:nvPr>
        </p:nvGraphicFramePr>
        <p:xfrm>
          <a:off x="3999201" y="1490854"/>
          <a:ext cx="5172065" cy="2208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Placeholder 20" descr="Bar chart showing likelihood of getting vaccines this winter. 57% reported they were likely to get both the Covid-19 vaccine and the flu vaccine. 17% reported they were unlikely to get either ">
            <a:extLst>
              <a:ext uri="{FF2B5EF4-FFF2-40B4-BE49-F238E27FC236}">
                <a16:creationId xmlns:a16="http://schemas.microsoft.com/office/drawing/2014/main" id="{0A1D1D72-D5F1-AA57-BFC1-66F2EC85325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160113522"/>
              </p:ext>
            </p:extLst>
          </p:nvPr>
        </p:nvGraphicFramePr>
        <p:xfrm>
          <a:off x="9193282" y="1332163"/>
          <a:ext cx="2843021" cy="238206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56138F1-49AB-84D4-3E03-82A931145847}"/>
              </a:ext>
            </a:extLst>
          </p:cNvPr>
          <p:cNvSpPr txBox="1"/>
          <p:nvPr/>
        </p:nvSpPr>
        <p:spPr>
          <a:xfrm>
            <a:off x="4495993" y="3995430"/>
            <a:ext cx="7015351" cy="523220"/>
          </a:xfrm>
          <a:prstGeom prst="rect">
            <a:avLst/>
          </a:prstGeom>
          <a:noFill/>
        </p:spPr>
        <p:txBody>
          <a:bodyPr wrap="square" lIns="91440" tIns="45720" rIns="91440" bIns="45720" anchor="t">
            <a:spAutoFit/>
          </a:bodyPr>
          <a:lstStyle/>
          <a:p>
            <a:pPr algn="ctr">
              <a:defRPr sz="1100" b="1" i="0" u="none" strike="noStrike" kern="1200" spc="0" baseline="0">
                <a:solidFill>
                  <a:srgbClr val="5C5B5A"/>
                </a:solidFill>
                <a:latin typeface="+mn-lt"/>
                <a:ea typeface="+mn-ea"/>
                <a:cs typeface="+mn-cs"/>
              </a:defRPr>
            </a:pPr>
            <a:r>
              <a:rPr lang="en-GB" sz="1400" b="1" baseline="0"/>
              <a:t>The most common reasons for not getting a Covid-19 vaccine </a:t>
            </a:r>
            <a:r>
              <a:rPr lang="en-GB" sz="1400" b="1">
                <a:solidFill>
                  <a:srgbClr val="5C5B5A"/>
                </a:solidFill>
              </a:rPr>
              <a:t>are</a:t>
            </a:r>
            <a:r>
              <a:rPr lang="en-GB" sz="1400" b="1" baseline="0">
                <a:solidFill>
                  <a:srgbClr val="FF0000"/>
                </a:solidFill>
              </a:rPr>
              <a:t> </a:t>
            </a:r>
            <a:r>
              <a:rPr lang="en-GB" sz="1400" b="1"/>
              <a:t>not</a:t>
            </a:r>
            <a:r>
              <a:rPr lang="en-GB" sz="1400" b="1" baseline="0"/>
              <a:t> wanting the vaccine side effects</a:t>
            </a:r>
            <a:r>
              <a:rPr lang="en-GB" sz="1400" b="1"/>
              <a:t>, </a:t>
            </a:r>
            <a:r>
              <a:rPr lang="en-GB" sz="1400" b="1">
                <a:solidFill>
                  <a:srgbClr val="5C5B5A"/>
                </a:solidFill>
              </a:rPr>
              <a:t>and</a:t>
            </a:r>
            <a:r>
              <a:rPr lang="en-GB" sz="1400" b="1">
                <a:solidFill>
                  <a:srgbClr val="FF0000"/>
                </a:solidFill>
              </a:rPr>
              <a:t> </a:t>
            </a:r>
            <a:r>
              <a:rPr lang="en-GB" sz="1400" b="1">
                <a:solidFill>
                  <a:srgbClr val="5C5B5A"/>
                </a:solidFill>
              </a:rPr>
              <a:t>not </a:t>
            </a:r>
            <a:r>
              <a:rPr lang="en-GB" sz="1400" b="1"/>
              <a:t>trusting the motivations behind them (n=350)</a:t>
            </a:r>
          </a:p>
        </p:txBody>
      </p:sp>
      <p:graphicFrame>
        <p:nvGraphicFramePr>
          <p:cNvPr id="11" name="Chart 10" descr="Bar chart showing that 34% don't trust the motivations behind the vaccines, 40% of people don't want to get a Covid-19 vaccine because they don't want the side effects, 26% don't believe they work, 23% don't believe Covid-19 or the flu will make them ill if they got it and 19% don't know enough about the vaccines.">
            <a:extLst>
              <a:ext uri="{FF2B5EF4-FFF2-40B4-BE49-F238E27FC236}">
                <a16:creationId xmlns:a16="http://schemas.microsoft.com/office/drawing/2014/main" id="{A9D73E2E-CB7C-48D5-A4D9-4E7EF9F3AEA6}"/>
              </a:ext>
            </a:extLst>
          </p:cNvPr>
          <p:cNvGraphicFramePr/>
          <p:nvPr>
            <p:extLst>
              <p:ext uri="{D42A27DB-BD31-4B8C-83A1-F6EECF244321}">
                <p14:modId xmlns:p14="http://schemas.microsoft.com/office/powerpoint/2010/main" val="150205487"/>
              </p:ext>
            </p:extLst>
          </p:nvPr>
        </p:nvGraphicFramePr>
        <p:xfrm>
          <a:off x="4381973" y="4518650"/>
          <a:ext cx="7551058" cy="1722352"/>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85F0D121-04FC-D81E-A26A-9E13FA7B6225}"/>
              </a:ext>
              <a:ext uri="{C183D7F6-B498-43B3-948B-1728B52AA6E4}">
                <adec:decorative xmlns:adec="http://schemas.microsoft.com/office/drawing/2017/decorative" val="1"/>
              </a:ext>
            </a:extLst>
          </p:cNvPr>
          <p:cNvSpPr txBox="1"/>
          <p:nvPr/>
        </p:nvSpPr>
        <p:spPr>
          <a:xfrm>
            <a:off x="2294462" y="2317870"/>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392B59F0-72A7-7BB6-C212-7B722431CDD0}"/>
              </a:ext>
              <a:ext uri="{C183D7F6-B498-43B3-948B-1728B52AA6E4}">
                <adec:decorative xmlns:adec="http://schemas.microsoft.com/office/drawing/2017/decorative" val="1"/>
              </a:ext>
            </a:extLst>
          </p:cNvPr>
          <p:cNvSpPr txBox="1"/>
          <p:nvPr/>
        </p:nvSpPr>
        <p:spPr>
          <a:xfrm>
            <a:off x="3020734" y="2915667"/>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6" name="TextBox 5">
            <a:extLst>
              <a:ext uri="{FF2B5EF4-FFF2-40B4-BE49-F238E27FC236}">
                <a16:creationId xmlns:a16="http://schemas.microsoft.com/office/drawing/2014/main" id="{0B9FF8AC-C8B7-5FDE-4CB2-D899D7F7D26A}"/>
              </a:ext>
              <a:ext uri="{C183D7F6-B498-43B3-948B-1728B52AA6E4}">
                <adec:decorative xmlns:adec="http://schemas.microsoft.com/office/drawing/2017/decorative" val="1"/>
              </a:ext>
            </a:extLst>
          </p:cNvPr>
          <p:cNvSpPr txBox="1"/>
          <p:nvPr/>
        </p:nvSpPr>
        <p:spPr>
          <a:xfrm>
            <a:off x="1779414" y="3742692"/>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(+3pp)</a:t>
            </a:r>
          </a:p>
        </p:txBody>
      </p:sp>
      <p:cxnSp>
        <p:nvCxnSpPr>
          <p:cNvPr id="30" name="Straight Arrow Connector 29">
            <a:extLst>
              <a:ext uri="{FF2B5EF4-FFF2-40B4-BE49-F238E27FC236}">
                <a16:creationId xmlns:a16="http://schemas.microsoft.com/office/drawing/2014/main" id="{23C4EA6C-FD78-425D-871F-922B71A62854}"/>
              </a:ext>
              <a:ext uri="{C183D7F6-B498-43B3-948B-1728B52AA6E4}">
                <adec:decorative xmlns:adec="http://schemas.microsoft.com/office/drawing/2017/decorative" val="1"/>
              </a:ext>
            </a:extLst>
          </p:cNvPr>
          <p:cNvCxnSpPr/>
          <p:nvPr/>
        </p:nvCxnSpPr>
        <p:spPr>
          <a:xfrm>
            <a:off x="9753600" y="1315009"/>
            <a:ext cx="0" cy="360000"/>
          </a:xfrm>
          <a:prstGeom prst="straightConnector1">
            <a:avLst/>
          </a:prstGeom>
          <a:ln w="31750">
            <a:solidFill>
              <a:srgbClr val="00969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624B12-15AE-4FC1-A135-590034023E9C}"/>
              </a:ext>
              <a:ext uri="{C183D7F6-B498-43B3-948B-1728B52AA6E4}">
                <adec:decorative xmlns:adec="http://schemas.microsoft.com/office/drawing/2017/decorative" val="1"/>
              </a:ext>
            </a:extLst>
          </p:cNvPr>
          <p:cNvCxnSpPr/>
          <p:nvPr/>
        </p:nvCxnSpPr>
        <p:spPr>
          <a:xfrm flipH="1">
            <a:off x="6365624" y="1315009"/>
            <a:ext cx="3384000" cy="0"/>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5DAD4A-62C0-4AF9-9902-F6D27DF63819}"/>
              </a:ext>
              <a:ext uri="{C183D7F6-B498-43B3-948B-1728B52AA6E4}">
                <adec:decorative xmlns:adec="http://schemas.microsoft.com/office/drawing/2017/decorative" val="1"/>
              </a:ext>
            </a:extLst>
          </p:cNvPr>
          <p:cNvCxnSpPr/>
          <p:nvPr/>
        </p:nvCxnSpPr>
        <p:spPr>
          <a:xfrm flipV="1">
            <a:off x="6365625" y="1315009"/>
            <a:ext cx="0" cy="175845"/>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D7B475-76FD-43C8-B024-0E9198533641}"/>
              </a:ext>
              <a:ext uri="{C183D7F6-B498-43B3-948B-1728B52AA6E4}">
                <adec:decorative xmlns:adec="http://schemas.microsoft.com/office/drawing/2017/decorative" val="1"/>
              </a:ext>
            </a:extLst>
          </p:cNvPr>
          <p:cNvCxnSpPr>
            <a:cxnSpLocks/>
          </p:cNvCxnSpPr>
          <p:nvPr/>
        </p:nvCxnSpPr>
        <p:spPr>
          <a:xfrm flipV="1">
            <a:off x="8253036" y="1332163"/>
            <a:ext cx="0" cy="175845"/>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363F2B-14B6-4294-B3CF-7DA5A3C12A92}"/>
              </a:ext>
              <a:ext uri="{C183D7F6-B498-43B3-948B-1728B52AA6E4}">
                <adec:decorative xmlns:adec="http://schemas.microsoft.com/office/drawing/2017/decorative" val="1"/>
              </a:ext>
            </a:extLst>
          </p:cNvPr>
          <p:cNvCxnSpPr>
            <a:cxnSpLocks/>
          </p:cNvCxnSpPr>
          <p:nvPr/>
        </p:nvCxnSpPr>
        <p:spPr>
          <a:xfrm flipV="1">
            <a:off x="9753599" y="3282462"/>
            <a:ext cx="0" cy="560719"/>
          </a:xfrm>
          <a:prstGeom prst="straightConnector1">
            <a:avLst/>
          </a:prstGeom>
          <a:ln w="317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44CB0D-56C7-4895-8368-E4233A77B42A}"/>
              </a:ext>
              <a:ext uri="{C183D7F6-B498-43B3-948B-1728B52AA6E4}">
                <adec:decorative xmlns:adec="http://schemas.microsoft.com/office/drawing/2017/decorative" val="1"/>
              </a:ext>
            </a:extLst>
          </p:cNvPr>
          <p:cNvCxnSpPr/>
          <p:nvPr/>
        </p:nvCxnSpPr>
        <p:spPr>
          <a:xfrm flipH="1">
            <a:off x="6365623" y="3843181"/>
            <a:ext cx="3384000" cy="0"/>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DC6A30-699B-455E-97B7-8F9732EB99C3}"/>
              </a:ext>
              <a:ext uri="{C183D7F6-B498-43B3-948B-1728B52AA6E4}">
                <adec:decorative xmlns:adec="http://schemas.microsoft.com/office/drawing/2017/decorative" val="1"/>
              </a:ext>
            </a:extLst>
          </p:cNvPr>
          <p:cNvCxnSpPr>
            <a:cxnSpLocks/>
          </p:cNvCxnSpPr>
          <p:nvPr/>
        </p:nvCxnSpPr>
        <p:spPr>
          <a:xfrm flipV="1">
            <a:off x="6365624" y="3679059"/>
            <a:ext cx="0" cy="175845"/>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81AD8D1-A9AB-4885-BC3B-D0F236B48CC8}"/>
              </a:ext>
              <a:ext uri="{C183D7F6-B498-43B3-948B-1728B52AA6E4}">
                <adec:decorative xmlns:adec="http://schemas.microsoft.com/office/drawing/2017/decorative" val="1"/>
              </a:ext>
            </a:extLst>
          </p:cNvPr>
          <p:cNvCxnSpPr>
            <a:cxnSpLocks/>
          </p:cNvCxnSpPr>
          <p:nvPr/>
        </p:nvCxnSpPr>
        <p:spPr>
          <a:xfrm flipV="1">
            <a:off x="8253035" y="3679059"/>
            <a:ext cx="0" cy="175845"/>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7172427-8005-4D65-95C3-3E4BB69D5D5E}"/>
              </a:ext>
              <a:ext uri="{C183D7F6-B498-43B3-948B-1728B52AA6E4}">
                <adec:decorative xmlns:adec="http://schemas.microsoft.com/office/drawing/2017/decorative" val="1"/>
              </a:ext>
            </a:extLst>
          </p:cNvPr>
          <p:cNvSpPr txBox="1"/>
          <p:nvPr/>
        </p:nvSpPr>
        <p:spPr>
          <a:xfrm>
            <a:off x="675438" y="4457095"/>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3" name="Footer Placeholder 4">
            <a:extLst>
              <a:ext uri="{FF2B5EF4-FFF2-40B4-BE49-F238E27FC236}">
                <a16:creationId xmlns:a16="http://schemas.microsoft.com/office/drawing/2014/main" id="{4E338633-11CC-E374-4A28-88282B191FA8}"/>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All data is from Survey 4 only. Unweighted base: 1,636 (All respondents)</a:t>
            </a:r>
          </a:p>
          <a:p>
            <a:pPr>
              <a:defRPr/>
            </a:pPr>
            <a:r>
              <a:rPr lang="en-GB" sz="1000" dirty="0">
                <a:solidFill>
                  <a:srgbClr val="5C5B5A"/>
                </a:solidFill>
                <a:ea typeface="+mn-lt"/>
                <a:cs typeface="+mn-lt"/>
              </a:rPr>
              <a:t>* Likely to get both and unlikely to get either based on analysis of a combined % of “very” + ”somewhat” likely/unlikely </a:t>
            </a:r>
            <a:endParaRPr lang="en-GB" dirty="0">
              <a:solidFill>
                <a:srgbClr val="5C5B5A"/>
              </a:solidFill>
            </a:endParaRPr>
          </a:p>
          <a:p>
            <a:pPr>
              <a:defRPr/>
            </a:pPr>
            <a:endParaRPr lang="en-GB" sz="1000" dirty="0">
              <a:solidFill>
                <a:srgbClr val="5C5B5A"/>
              </a:solidFill>
              <a:latin typeface="Arial"/>
              <a:cs typeface="Arial" panose="020B0604020202020204" pitchFamily="34" charset="0"/>
            </a:endParaRPr>
          </a:p>
          <a:p>
            <a:pPr>
              <a:defRPr/>
            </a:pPr>
            <a:endParaRPr lang="en-GB" sz="1000" dirty="0">
              <a:solidFill>
                <a:srgbClr val="5C5B5A"/>
              </a:solidFill>
              <a:latin typeface="Arial"/>
              <a:cs typeface="Arial" panose="020B0604020202020204" pitchFamily="34" charset="0"/>
            </a:endParaRPr>
          </a:p>
        </p:txBody>
      </p:sp>
      <p:sp>
        <p:nvSpPr>
          <p:cNvPr id="14" name="TextBox 13">
            <a:extLst>
              <a:ext uri="{FF2B5EF4-FFF2-40B4-BE49-F238E27FC236}">
                <a16:creationId xmlns:a16="http://schemas.microsoft.com/office/drawing/2014/main" id="{C60066E7-28E5-2F97-59BA-B8423D2BDC00}"/>
              </a:ext>
              <a:ext uri="{C183D7F6-B498-43B3-948B-1728B52AA6E4}">
                <adec:decorative xmlns:adec="http://schemas.microsoft.com/office/drawing/2017/decorative" val="1"/>
              </a:ext>
            </a:extLst>
          </p:cNvPr>
          <p:cNvSpPr txBox="1"/>
          <p:nvPr/>
        </p:nvSpPr>
        <p:spPr>
          <a:xfrm>
            <a:off x="11339599" y="1999407"/>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15" name="TextBox 14">
            <a:extLst>
              <a:ext uri="{FF2B5EF4-FFF2-40B4-BE49-F238E27FC236}">
                <a16:creationId xmlns:a16="http://schemas.microsoft.com/office/drawing/2014/main" id="{328A91BA-C36F-6394-A70D-BC7DE244AE7A}"/>
              </a:ext>
              <a:ext uri="{C183D7F6-B498-43B3-948B-1728B52AA6E4}">
                <adec:decorative xmlns:adec="http://schemas.microsoft.com/office/drawing/2017/decorative" val="1"/>
              </a:ext>
            </a:extLst>
          </p:cNvPr>
          <p:cNvSpPr txBox="1"/>
          <p:nvPr/>
        </p:nvSpPr>
        <p:spPr>
          <a:xfrm>
            <a:off x="10746167" y="2995532"/>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18" name="Slide Number Placeholder 4">
            <a:extLst>
              <a:ext uri="{FF2B5EF4-FFF2-40B4-BE49-F238E27FC236}">
                <a16:creationId xmlns:a16="http://schemas.microsoft.com/office/drawing/2014/main" id="{CDFB6D60-0E67-556F-7B83-85C8184FED2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016285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94D6-F475-0851-EB67-3D02C7BC0FBF}"/>
              </a:ext>
            </a:extLst>
          </p:cNvPr>
          <p:cNvSpPr>
            <a:spLocks noGrp="1"/>
          </p:cNvSpPr>
          <p:nvPr>
            <p:ph type="title"/>
          </p:nvPr>
        </p:nvSpPr>
        <p:spPr>
          <a:xfrm>
            <a:off x="388738" y="196296"/>
            <a:ext cx="11000981" cy="586800"/>
          </a:xfrm>
        </p:spPr>
        <p:txBody>
          <a:bodyPr/>
          <a:lstStyle/>
          <a:p>
            <a:pPr rtl="0" eaLnBrk="1" latinLnBrk="0" hangingPunct="1"/>
            <a:r>
              <a:rPr lang="en-GB" sz="1800" b="1" kern="1200" dirty="0">
                <a:effectLst/>
                <a:latin typeface="Arial" panose="020B0604020202020204" pitchFamily="34" charset="0"/>
                <a:ea typeface="+mn-ea"/>
                <a:cs typeface="+mn-cs"/>
              </a:rPr>
              <a:t>Summary: Living safely and fairly with Covid-19 – Infections, lasting impacts and safe behaviours</a:t>
            </a:r>
            <a:endParaRPr lang="en-GB" dirty="0">
              <a:effectLst/>
            </a:endParaRPr>
          </a:p>
        </p:txBody>
      </p:sp>
      <p:sp>
        <p:nvSpPr>
          <p:cNvPr id="45" name="TextBox 44">
            <a:extLst>
              <a:ext uri="{FF2B5EF4-FFF2-40B4-BE49-F238E27FC236}">
                <a16:creationId xmlns:a16="http://schemas.microsoft.com/office/drawing/2014/main" id="{CF5D6B2E-B173-494A-93DD-4CDDC36DA94A}"/>
              </a:ext>
              <a:ext uri="{C183D7F6-B498-43B3-948B-1728B52AA6E4}">
                <adec:decorative xmlns:adec="http://schemas.microsoft.com/office/drawing/2017/decorative" val="0"/>
              </a:ext>
            </a:extLst>
          </p:cNvPr>
          <p:cNvSpPr txBox="1"/>
          <p:nvPr/>
        </p:nvSpPr>
        <p:spPr>
          <a:xfrm>
            <a:off x="328437" y="988193"/>
            <a:ext cx="3356430" cy="861774"/>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Just over half of respondents say they have definitely had Covid-19 </a:t>
            </a:r>
            <a:r>
              <a:rPr lang="en-GB" sz="1400" b="1">
                <a:solidFill>
                  <a:srgbClr val="5C5B5A"/>
                </a:solidFill>
                <a:latin typeface="Arial" panose="020B0604020202020204"/>
              </a:rPr>
              <a:t>before</a:t>
            </a: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 and a further one in ten think they probably have</a:t>
            </a:r>
          </a:p>
        </p:txBody>
      </p:sp>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3727750"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B26BDCD7-1A86-457B-815B-A1CBF097C8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4263" y="1904102"/>
            <a:ext cx="343609" cy="343609"/>
          </a:xfrm>
          <a:prstGeom prst="rect">
            <a:avLst/>
          </a:prstGeom>
        </p:spPr>
      </p:pic>
      <p:graphicFrame>
        <p:nvGraphicFramePr>
          <p:cNvPr id="39" name="Chart Placeholder 10" descr="Pie chart showing that 62% of respondents say they have had COVID-19 at some point.">
            <a:extLst>
              <a:ext uri="{FF2B5EF4-FFF2-40B4-BE49-F238E27FC236}">
                <a16:creationId xmlns:a16="http://schemas.microsoft.com/office/drawing/2014/main" id="{80EAD50D-1929-407F-BDDD-426BF2FF54D1}"/>
              </a:ext>
            </a:extLst>
          </p:cNvPr>
          <p:cNvGraphicFramePr>
            <a:graphicFrameLocks/>
          </p:cNvGraphicFramePr>
          <p:nvPr>
            <p:extLst>
              <p:ext uri="{D42A27DB-BD31-4B8C-83A1-F6EECF244321}">
                <p14:modId xmlns:p14="http://schemas.microsoft.com/office/powerpoint/2010/main" val="2203434958"/>
              </p:ext>
            </p:extLst>
          </p:nvPr>
        </p:nvGraphicFramePr>
        <p:xfrm>
          <a:off x="208650" y="1468058"/>
          <a:ext cx="3751775" cy="4496514"/>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D9DC6D1E-34D6-4072-A82D-457909A1C1FB}"/>
              </a:ext>
            </a:extLst>
          </p:cNvPr>
          <p:cNvSpPr txBox="1"/>
          <p:nvPr/>
        </p:nvSpPr>
        <p:spPr>
          <a:xfrm>
            <a:off x="4041473" y="950100"/>
            <a:ext cx="3430411" cy="523220"/>
          </a:xfrm>
          <a:prstGeom prst="rect">
            <a:avLst/>
          </a:prstGeom>
          <a:noFill/>
        </p:spPr>
        <p:txBody>
          <a:bodyPr wrap="square">
            <a:spAutoFit/>
          </a:bodyPr>
          <a:lstStyle/>
          <a:p>
            <a:pPr algn="ctr" rtl="0">
              <a:defRPr sz="1100" b="1" i="0" u="none" strike="noStrike" kern="1200" spc="0" baseline="0">
                <a:solidFill>
                  <a:srgbClr val="5C5B5A"/>
                </a:solidFill>
                <a:latin typeface="+mn-lt"/>
                <a:ea typeface="+mn-ea"/>
                <a:cs typeface="+mn-cs"/>
              </a:defRPr>
            </a:pPr>
            <a:r>
              <a:rPr lang="en-GB" sz="1400" b="1" dirty="0"/>
              <a:t>42</a:t>
            </a:r>
            <a:r>
              <a:rPr lang="en-GB" sz="1400" b="1" baseline="0" dirty="0"/>
              <a:t>% of those who have had Covid-19 still have impacts, of which:</a:t>
            </a:r>
            <a:endParaRPr lang="en-GB" sz="1400" b="1" dirty="0"/>
          </a:p>
        </p:txBody>
      </p:sp>
      <p:sp>
        <p:nvSpPr>
          <p:cNvPr id="63" name="TextBox 62">
            <a:extLst>
              <a:ext uri="{FF2B5EF4-FFF2-40B4-BE49-F238E27FC236}">
                <a16:creationId xmlns:a16="http://schemas.microsoft.com/office/drawing/2014/main" id="{EB5355EA-75A1-4D06-A79B-50F609C1D02C}"/>
              </a:ext>
            </a:extLst>
          </p:cNvPr>
          <p:cNvSpPr txBox="1"/>
          <p:nvPr/>
        </p:nvSpPr>
        <p:spPr>
          <a:xfrm>
            <a:off x="4865348" y="1673949"/>
            <a:ext cx="1790131" cy="430887"/>
          </a:xfrm>
          <a:prstGeom prst="rect">
            <a:avLst/>
          </a:prstGeom>
          <a:noFill/>
        </p:spPr>
        <p:txBody>
          <a:bodyPr wrap="square">
            <a:spAutoFit/>
          </a:bodyPr>
          <a:lstStyle/>
          <a:p>
            <a:pPr algn="ctr"/>
            <a:r>
              <a:rPr lang="en-GB" sz="1100" b="1">
                <a:solidFill>
                  <a:srgbClr val="5C5B5A"/>
                </a:solidFill>
              </a:rPr>
              <a:t>% of those who have had Covid-19 (n=968)</a:t>
            </a:r>
          </a:p>
        </p:txBody>
      </p:sp>
      <p:graphicFrame>
        <p:nvGraphicFramePr>
          <p:cNvPr id="37" name="Chart 36" descr="Bar chart showing that of the people that have experienced lasting impacts from Covid-19, 27% are experiencing physical symptoms, 15% mental health or wellbeing impacts, 10% financial impacts and 10% are experiencing social impacts">
            <a:extLst>
              <a:ext uri="{FF2B5EF4-FFF2-40B4-BE49-F238E27FC236}">
                <a16:creationId xmlns:a16="http://schemas.microsoft.com/office/drawing/2014/main" id="{572A3285-24AE-48A3-B14E-FC61399C71D8}"/>
              </a:ext>
            </a:extLst>
          </p:cNvPr>
          <p:cNvGraphicFramePr/>
          <p:nvPr>
            <p:extLst>
              <p:ext uri="{D42A27DB-BD31-4B8C-83A1-F6EECF244321}">
                <p14:modId xmlns:p14="http://schemas.microsoft.com/office/powerpoint/2010/main" val="1221875498"/>
              </p:ext>
            </p:extLst>
          </p:nvPr>
        </p:nvGraphicFramePr>
        <p:xfrm>
          <a:off x="3816483" y="1880387"/>
          <a:ext cx="3807520" cy="3099311"/>
        </p:xfrm>
        <a:graphic>
          <a:graphicData uri="http://schemas.openxmlformats.org/drawingml/2006/chart">
            <c:chart xmlns:c="http://schemas.openxmlformats.org/drawingml/2006/chart" xmlns:r="http://schemas.openxmlformats.org/officeDocument/2006/relationships" r:id="rId6"/>
          </a:graphicData>
        </a:graphic>
      </p:graphicFrame>
      <p:sp>
        <p:nvSpPr>
          <p:cNvPr id="66" name="TextBox 65">
            <a:extLst>
              <a:ext uri="{FF2B5EF4-FFF2-40B4-BE49-F238E27FC236}">
                <a16:creationId xmlns:a16="http://schemas.microsoft.com/office/drawing/2014/main" id="{38C93220-B6C1-435B-B39F-45EEC4108CF3}"/>
              </a:ext>
            </a:extLst>
          </p:cNvPr>
          <p:cNvSpPr txBox="1"/>
          <p:nvPr/>
        </p:nvSpPr>
        <p:spPr>
          <a:xfrm>
            <a:off x="3710807" y="4821237"/>
            <a:ext cx="1066023" cy="1107996"/>
          </a:xfrm>
          <a:prstGeom prst="rect">
            <a:avLst/>
          </a:prstGeom>
          <a:noFill/>
        </p:spPr>
        <p:txBody>
          <a:bodyPr wrap="square">
            <a:spAutoFit/>
          </a:bodyPr>
          <a:lstStyle/>
          <a:p>
            <a:pPr algn="ctr"/>
            <a:r>
              <a:rPr lang="en-GB" sz="1100" b="1" dirty="0">
                <a:solidFill>
                  <a:srgbClr val="5C5B5A"/>
                </a:solidFill>
              </a:rPr>
              <a:t>% of those who are experiencing persistent impacts (n=395)\</a:t>
            </a:r>
          </a:p>
        </p:txBody>
      </p:sp>
      <p:sp>
        <p:nvSpPr>
          <p:cNvPr id="47" name="TextBox 46">
            <a:extLst>
              <a:ext uri="{FF2B5EF4-FFF2-40B4-BE49-F238E27FC236}">
                <a16:creationId xmlns:a16="http://schemas.microsoft.com/office/drawing/2014/main" id="{15CF62AE-BE2D-4464-90DA-EF93459F10D0}"/>
              </a:ext>
            </a:extLst>
          </p:cNvPr>
          <p:cNvSpPr txBox="1"/>
          <p:nvPr/>
        </p:nvSpPr>
        <p:spPr>
          <a:xfrm>
            <a:off x="4735540" y="5190779"/>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white">
                    <a:lumMod val="50000"/>
                  </a:prstClr>
                </a:solidFill>
                <a:latin typeface="Arial" panose="020B0604020202020204"/>
              </a:rPr>
              <a:t>66</a:t>
            </a: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t>
            </a:r>
          </a:p>
        </p:txBody>
      </p:sp>
      <p:sp>
        <p:nvSpPr>
          <p:cNvPr id="48" name="TextBox 47">
            <a:extLst>
              <a:ext uri="{FF2B5EF4-FFF2-40B4-BE49-F238E27FC236}">
                <a16:creationId xmlns:a16="http://schemas.microsoft.com/office/drawing/2014/main" id="{3F9A016F-8746-4361-8294-02ADC59F465C}"/>
              </a:ext>
            </a:extLst>
          </p:cNvPr>
          <p:cNvSpPr txBox="1"/>
          <p:nvPr/>
        </p:nvSpPr>
        <p:spPr>
          <a:xfrm>
            <a:off x="5421439" y="5203171"/>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white">
                    <a:lumMod val="50000"/>
                  </a:prstClr>
                </a:solidFill>
                <a:latin typeface="Arial" panose="020B0604020202020204"/>
              </a:rPr>
              <a:t>36</a:t>
            </a: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t>
            </a:r>
          </a:p>
        </p:txBody>
      </p:sp>
      <p:sp>
        <p:nvSpPr>
          <p:cNvPr id="61" name="TextBox 60">
            <a:extLst>
              <a:ext uri="{FF2B5EF4-FFF2-40B4-BE49-F238E27FC236}">
                <a16:creationId xmlns:a16="http://schemas.microsoft.com/office/drawing/2014/main" id="{62143A03-5B3E-4B85-AC6E-8CD45F6A420D}"/>
              </a:ext>
            </a:extLst>
          </p:cNvPr>
          <p:cNvSpPr txBox="1"/>
          <p:nvPr/>
        </p:nvSpPr>
        <p:spPr>
          <a:xfrm>
            <a:off x="6148914" y="5212671"/>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white">
                    <a:lumMod val="50000"/>
                  </a:prstClr>
                </a:solidFill>
                <a:latin typeface="Arial" panose="020B0604020202020204"/>
              </a:rPr>
              <a:t>26</a:t>
            </a: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t>
            </a:r>
          </a:p>
        </p:txBody>
      </p:sp>
      <p:sp>
        <p:nvSpPr>
          <p:cNvPr id="55" name="TextBox 54">
            <a:extLst>
              <a:ext uri="{FF2B5EF4-FFF2-40B4-BE49-F238E27FC236}">
                <a16:creationId xmlns:a16="http://schemas.microsoft.com/office/drawing/2014/main" id="{FAAE1C09-AC77-4CC3-93D4-16773EBDBB4E}"/>
              </a:ext>
            </a:extLst>
          </p:cNvPr>
          <p:cNvSpPr txBox="1"/>
          <p:nvPr/>
        </p:nvSpPr>
        <p:spPr>
          <a:xfrm>
            <a:off x="6848683" y="5212670"/>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white">
                    <a:lumMod val="50000"/>
                  </a:prstClr>
                </a:solidFill>
                <a:latin typeface="Arial" panose="020B0604020202020204"/>
              </a:rPr>
              <a:t>24</a:t>
            </a: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a:t>
            </a:r>
          </a:p>
        </p:txBody>
      </p:sp>
      <p:sp>
        <p:nvSpPr>
          <p:cNvPr id="58" name="TextBox 57">
            <a:extLst>
              <a:ext uri="{FF2B5EF4-FFF2-40B4-BE49-F238E27FC236}">
                <a16:creationId xmlns:a16="http://schemas.microsoft.com/office/drawing/2014/main" id="{A0BE4E83-D732-458F-958B-7B9FCBC14679}"/>
              </a:ext>
              <a:ext uri="{C183D7F6-B498-43B3-948B-1728B52AA6E4}">
                <adec:decorative xmlns:adec="http://schemas.microsoft.com/office/drawing/2017/decorative" val="0"/>
              </a:ext>
            </a:extLst>
          </p:cNvPr>
          <p:cNvSpPr txBox="1"/>
          <p:nvPr/>
        </p:nvSpPr>
        <p:spPr>
          <a:xfrm>
            <a:off x="7937232" y="971391"/>
            <a:ext cx="3667547" cy="86177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Respondents are less likely than they were in September to be opening doors and windows when indoors with non-household members</a:t>
            </a:r>
          </a:p>
        </p:txBody>
      </p:sp>
      <p:sp>
        <p:nvSpPr>
          <p:cNvPr id="42" name="TextBox 41">
            <a:extLst>
              <a:ext uri="{FF2B5EF4-FFF2-40B4-BE49-F238E27FC236}">
                <a16:creationId xmlns:a16="http://schemas.microsoft.com/office/drawing/2014/main" id="{B1E7DA69-6923-41B3-93AB-968FA90066DF}"/>
              </a:ext>
            </a:extLst>
          </p:cNvPr>
          <p:cNvSpPr txBox="1"/>
          <p:nvPr/>
        </p:nvSpPr>
        <p:spPr>
          <a:xfrm>
            <a:off x="11268339" y="1416354"/>
            <a:ext cx="856228" cy="600164"/>
          </a:xfrm>
          <a:prstGeom prst="rect">
            <a:avLst/>
          </a:prstGeom>
          <a:noFill/>
        </p:spPr>
        <p:txBody>
          <a:bodyPr wrap="square">
            <a:spAutoFit/>
          </a:bodyPr>
          <a:lstStyle/>
          <a:p>
            <a:pPr algn="ctr"/>
            <a:r>
              <a:rPr lang="en-GB" sz="1100" b="1">
                <a:solidFill>
                  <a:srgbClr val="5C5B5A"/>
                </a:solidFill>
              </a:rPr>
              <a:t>Change since Sept 2022</a:t>
            </a:r>
          </a:p>
        </p:txBody>
      </p:sp>
      <p:sp>
        <p:nvSpPr>
          <p:cNvPr id="41" name="TextBox 40">
            <a:extLst>
              <a:ext uri="{FF2B5EF4-FFF2-40B4-BE49-F238E27FC236}">
                <a16:creationId xmlns:a16="http://schemas.microsoft.com/office/drawing/2014/main" id="{E07A7941-B250-4A99-A094-E90FF33DE11B}"/>
              </a:ext>
              <a:ext uri="{C183D7F6-B498-43B3-948B-1728B52AA6E4}">
                <adec:decorative xmlns:adec="http://schemas.microsoft.com/office/drawing/2017/decorative" val="0"/>
              </a:ext>
            </a:extLst>
          </p:cNvPr>
          <p:cNvSpPr txBox="1"/>
          <p:nvPr/>
        </p:nvSpPr>
        <p:spPr>
          <a:xfrm>
            <a:off x="8236275" y="1906629"/>
            <a:ext cx="307968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80%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Regularly washing / sanitising hands</a:t>
            </a:r>
          </a:p>
        </p:txBody>
      </p:sp>
      <p:sp>
        <p:nvSpPr>
          <p:cNvPr id="50" name="TextBox 49">
            <a:extLst>
              <a:ext uri="{FF2B5EF4-FFF2-40B4-BE49-F238E27FC236}">
                <a16:creationId xmlns:a16="http://schemas.microsoft.com/office/drawing/2014/main" id="{D121E764-F74E-4869-99BC-10A0B5B7D040}"/>
              </a:ext>
              <a:ext uri="{C183D7F6-B498-43B3-948B-1728B52AA6E4}">
                <adec:decorative xmlns:adec="http://schemas.microsoft.com/office/drawing/2017/decorative" val="0"/>
              </a:ext>
            </a:extLst>
          </p:cNvPr>
          <p:cNvSpPr txBox="1"/>
          <p:nvPr/>
        </p:nvSpPr>
        <p:spPr>
          <a:xfrm>
            <a:off x="11389720" y="1937407"/>
            <a:ext cx="7264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pic>
        <p:nvPicPr>
          <p:cNvPr id="43" name="Graphic 42">
            <a:extLst>
              <a:ext uri="{FF2B5EF4-FFF2-40B4-BE49-F238E27FC236}">
                <a16:creationId xmlns:a16="http://schemas.microsoft.com/office/drawing/2014/main" id="{1DC1EB3D-EE9B-477F-A7E2-9E53D9DDDCC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4263" y="2402472"/>
            <a:ext cx="343609" cy="326250"/>
          </a:xfrm>
          <a:prstGeom prst="rect">
            <a:avLst/>
          </a:prstGeom>
        </p:spPr>
      </p:pic>
      <p:sp>
        <p:nvSpPr>
          <p:cNvPr id="44" name="TextBox 43">
            <a:extLst>
              <a:ext uri="{FF2B5EF4-FFF2-40B4-BE49-F238E27FC236}">
                <a16:creationId xmlns:a16="http://schemas.microsoft.com/office/drawing/2014/main" id="{DAE26C63-A560-4570-ADA8-49926A636853}"/>
              </a:ext>
            </a:extLst>
          </p:cNvPr>
          <p:cNvSpPr txBox="1"/>
          <p:nvPr/>
        </p:nvSpPr>
        <p:spPr>
          <a:xfrm>
            <a:off x="8236275" y="2396320"/>
            <a:ext cx="30219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79%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Staying home if feeling unwell</a:t>
            </a:r>
            <a:endParaRPr kumimoji="0" lang="en-GB" sz="16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endParaRPr>
          </a:p>
        </p:txBody>
      </p:sp>
      <p:sp>
        <p:nvSpPr>
          <p:cNvPr id="52" name="TextBox 51">
            <a:extLst>
              <a:ext uri="{FF2B5EF4-FFF2-40B4-BE49-F238E27FC236}">
                <a16:creationId xmlns:a16="http://schemas.microsoft.com/office/drawing/2014/main" id="{428DE499-CF4D-4828-A61D-35770086663F}"/>
              </a:ext>
              <a:ext uri="{C183D7F6-B498-43B3-948B-1728B52AA6E4}">
                <adec:decorative xmlns:adec="http://schemas.microsoft.com/office/drawing/2017/decorative" val="0"/>
              </a:ext>
            </a:extLst>
          </p:cNvPr>
          <p:cNvSpPr txBox="1"/>
          <p:nvPr/>
        </p:nvSpPr>
        <p:spPr>
          <a:xfrm>
            <a:off x="11415749" y="2427098"/>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67E8C02B-6D8C-EF1D-177E-9E26DB22589F}"/>
              </a:ext>
            </a:extLst>
          </p:cNvPr>
          <p:cNvSpPr txBox="1"/>
          <p:nvPr/>
        </p:nvSpPr>
        <p:spPr>
          <a:xfrm>
            <a:off x="8223449" y="2798760"/>
            <a:ext cx="34002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68</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Considering risks to other people</a:t>
            </a:r>
          </a:p>
        </p:txBody>
      </p:sp>
      <p:sp>
        <p:nvSpPr>
          <p:cNvPr id="25" name="TextBox 24">
            <a:extLst>
              <a:ext uri="{FF2B5EF4-FFF2-40B4-BE49-F238E27FC236}">
                <a16:creationId xmlns:a16="http://schemas.microsoft.com/office/drawing/2014/main" id="{ABB104DE-EC9A-B4E6-1CF6-DD05F2DD194B}"/>
              </a:ext>
            </a:extLst>
          </p:cNvPr>
          <p:cNvSpPr txBox="1"/>
          <p:nvPr/>
        </p:nvSpPr>
        <p:spPr>
          <a:xfrm>
            <a:off x="11415749" y="2905039"/>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AA5C8221-C815-53F4-AE5B-663E04DD162A}"/>
              </a:ext>
            </a:extLst>
          </p:cNvPr>
          <p:cNvSpPr txBox="1"/>
          <p:nvPr/>
        </p:nvSpPr>
        <p:spPr>
          <a:xfrm>
            <a:off x="8236275" y="3357306"/>
            <a:ext cx="306840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63</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Wearing a mask when visiting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healthcare settings</a:t>
            </a:r>
          </a:p>
        </p:txBody>
      </p:sp>
      <p:sp>
        <p:nvSpPr>
          <p:cNvPr id="29" name="TextBox 28">
            <a:extLst>
              <a:ext uri="{FF2B5EF4-FFF2-40B4-BE49-F238E27FC236}">
                <a16:creationId xmlns:a16="http://schemas.microsoft.com/office/drawing/2014/main" id="{320FDF5D-1089-6EEE-6653-FF59FDA52F75}"/>
              </a:ext>
            </a:extLst>
          </p:cNvPr>
          <p:cNvSpPr txBox="1"/>
          <p:nvPr/>
        </p:nvSpPr>
        <p:spPr>
          <a:xfrm>
            <a:off x="11434985" y="3499181"/>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57" name="TextBox 56">
            <a:extLst>
              <a:ext uri="{FF2B5EF4-FFF2-40B4-BE49-F238E27FC236}">
                <a16:creationId xmlns:a16="http://schemas.microsoft.com/office/drawing/2014/main" id="{D09CCE4C-D5CF-4EB9-A6A1-6121F40D4E2C}"/>
              </a:ext>
            </a:extLst>
          </p:cNvPr>
          <p:cNvSpPr txBox="1"/>
          <p:nvPr/>
        </p:nvSpPr>
        <p:spPr>
          <a:xfrm>
            <a:off x="8236274" y="3972835"/>
            <a:ext cx="26709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52%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Meeting people outdoors </a:t>
            </a:r>
            <a:endParaRPr kumimoji="0" lang="en-GB" sz="16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endParaRPr>
          </a:p>
        </p:txBody>
      </p:sp>
      <p:sp>
        <p:nvSpPr>
          <p:cNvPr id="60" name="TextBox 59">
            <a:extLst>
              <a:ext uri="{FF2B5EF4-FFF2-40B4-BE49-F238E27FC236}">
                <a16:creationId xmlns:a16="http://schemas.microsoft.com/office/drawing/2014/main" id="{2E1A06DC-222C-4A34-9291-6F19C1B8279E}"/>
              </a:ext>
            </a:extLst>
          </p:cNvPr>
          <p:cNvSpPr txBox="1"/>
          <p:nvPr/>
        </p:nvSpPr>
        <p:spPr>
          <a:xfrm>
            <a:off x="11434985" y="4003613"/>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54" name="TextBox 53">
            <a:extLst>
              <a:ext uri="{FF2B5EF4-FFF2-40B4-BE49-F238E27FC236}">
                <a16:creationId xmlns:a16="http://schemas.microsoft.com/office/drawing/2014/main" id="{59511B91-6209-484C-BA63-A263E7464279}"/>
              </a:ext>
            </a:extLst>
          </p:cNvPr>
          <p:cNvSpPr txBox="1"/>
          <p:nvPr/>
        </p:nvSpPr>
        <p:spPr>
          <a:xfrm>
            <a:off x="8236273" y="4316425"/>
            <a:ext cx="323787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39%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Opening doors/windows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when indoors with non-household members</a:t>
            </a:r>
          </a:p>
        </p:txBody>
      </p:sp>
      <p:sp>
        <p:nvSpPr>
          <p:cNvPr id="59" name="TextBox 58">
            <a:extLst>
              <a:ext uri="{FF2B5EF4-FFF2-40B4-BE49-F238E27FC236}">
                <a16:creationId xmlns:a16="http://schemas.microsoft.com/office/drawing/2014/main" id="{BEB4A3CE-929F-4DD5-B37F-ED8BA3E99C38}"/>
              </a:ext>
            </a:extLst>
          </p:cNvPr>
          <p:cNvSpPr txBox="1"/>
          <p:nvPr/>
        </p:nvSpPr>
        <p:spPr>
          <a:xfrm>
            <a:off x="11434985" y="4593424"/>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(-9pp)</a:t>
            </a:r>
          </a:p>
        </p:txBody>
      </p:sp>
      <p:sp>
        <p:nvSpPr>
          <p:cNvPr id="49" name="TextBox 48">
            <a:extLst>
              <a:ext uri="{FF2B5EF4-FFF2-40B4-BE49-F238E27FC236}">
                <a16:creationId xmlns:a16="http://schemas.microsoft.com/office/drawing/2014/main" id="{A7189B96-F45A-42D2-A046-3CCB4DFF17E0}"/>
              </a:ext>
            </a:extLst>
          </p:cNvPr>
          <p:cNvSpPr txBox="1"/>
          <p:nvPr/>
        </p:nvSpPr>
        <p:spPr>
          <a:xfrm>
            <a:off x="8236273" y="5122573"/>
            <a:ext cx="3587961" cy="553998"/>
          </a:xfrm>
          <a:prstGeom prst="rect">
            <a:avLst/>
          </a:prstGeom>
          <a:noFill/>
        </p:spPr>
        <p:txBody>
          <a:bodyPr wrap="square" lIns="91440" tIns="45720" rIns="91440" bIns="45720" rtlCol="0" anchor="t">
            <a:spAutoFit/>
          </a:bodyPr>
          <a:lstStyle/>
          <a:p>
            <a:pPr>
              <a:defRPr/>
            </a:pPr>
            <a:r>
              <a:rPr lang="en-GB" sz="1600" b="1" dirty="0">
                <a:solidFill>
                  <a:srgbClr val="5C5B5A"/>
                </a:solidFill>
                <a:latin typeface="Arial" panose="020B0604020202020204"/>
                <a:cs typeface="Calibri"/>
              </a:rPr>
              <a:t>25</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a:rPr>
              <a:t>Wearing a mask on public</a:t>
            </a:r>
            <a:r>
              <a:rPr lang="en-GB" sz="1400" dirty="0">
                <a:solidFill>
                  <a:srgbClr val="5C5B5A"/>
                </a:solidFill>
                <a:latin typeface="Arial" panose="020B0604020202020204"/>
                <a:cs typeface="Calibri"/>
              </a:rPr>
              <a:t> </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endParaRPr>
          </a:p>
          <a:p>
            <a:pPr>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a:rPr>
              <a:t>transport</a:t>
            </a:r>
            <a:endParaRPr lang="en-GB" sz="1400" b="0" i="0" u="none" strike="noStrike" kern="1200" cap="none" spc="0" normalizeH="0" baseline="0" noProof="0" dirty="0">
              <a:ln>
                <a:noFill/>
              </a:ln>
              <a:solidFill>
                <a:srgbClr val="5C5B5A"/>
              </a:solidFill>
              <a:effectLst/>
              <a:uLnTx/>
              <a:uFillTx/>
              <a:latin typeface="Arial" panose="020B0604020202020204"/>
              <a:cs typeface="Calibri"/>
            </a:endParaRPr>
          </a:p>
        </p:txBody>
      </p:sp>
      <p:sp>
        <p:nvSpPr>
          <p:cNvPr id="56" name="TextBox 55">
            <a:extLst>
              <a:ext uri="{FF2B5EF4-FFF2-40B4-BE49-F238E27FC236}">
                <a16:creationId xmlns:a16="http://schemas.microsoft.com/office/drawing/2014/main" id="{321EDFE4-FB66-499F-B0F6-D35573B3069E}"/>
              </a:ext>
            </a:extLst>
          </p:cNvPr>
          <p:cNvSpPr txBox="1"/>
          <p:nvPr/>
        </p:nvSpPr>
        <p:spPr>
          <a:xfrm>
            <a:off x="11434985" y="5276461"/>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15" name="TextBox 14">
            <a:extLst>
              <a:ext uri="{FF2B5EF4-FFF2-40B4-BE49-F238E27FC236}">
                <a16:creationId xmlns:a16="http://schemas.microsoft.com/office/drawing/2014/main" id="{F98B7A02-FA39-DEDA-AD88-9B26F7FD8580}"/>
              </a:ext>
            </a:extLst>
          </p:cNvPr>
          <p:cNvSpPr txBox="1"/>
          <p:nvPr/>
        </p:nvSpPr>
        <p:spPr>
          <a:xfrm>
            <a:off x="8236274" y="5684301"/>
            <a:ext cx="291611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panose="020B0604020202020204"/>
                <a:cs typeface="Calibri" panose="020F0502020204030204" pitchFamily="34" charset="0"/>
              </a:rPr>
              <a:t>25</a:t>
            </a:r>
            <a:r>
              <a:rPr kumimoji="0" lang="en-GB" sz="1600" b="1"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Wearing a mask in crowded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Calibri" panose="020F0502020204030204" pitchFamily="34" charset="0"/>
              </a:rPr>
              <a:t>spaces</a:t>
            </a:r>
          </a:p>
        </p:txBody>
      </p:sp>
      <p:sp>
        <p:nvSpPr>
          <p:cNvPr id="17" name="TextBox 16">
            <a:extLst>
              <a:ext uri="{FF2B5EF4-FFF2-40B4-BE49-F238E27FC236}">
                <a16:creationId xmlns:a16="http://schemas.microsoft.com/office/drawing/2014/main" id="{552934DA-0E8B-D9D2-7D73-5C93CCEEB7E6}"/>
              </a:ext>
            </a:extLst>
          </p:cNvPr>
          <p:cNvSpPr txBox="1"/>
          <p:nvPr/>
        </p:nvSpPr>
        <p:spPr>
          <a:xfrm>
            <a:off x="11368461" y="5838189"/>
            <a:ext cx="72648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(+/-0pp)</a:t>
            </a:r>
          </a:p>
        </p:txBody>
      </p:sp>
      <p:pic>
        <p:nvPicPr>
          <p:cNvPr id="46" name="Graphic 45">
            <a:extLst>
              <a:ext uri="{FF2B5EF4-FFF2-40B4-BE49-F238E27FC236}">
                <a16:creationId xmlns:a16="http://schemas.microsoft.com/office/drawing/2014/main" id="{AD115335-F098-4A56-8E94-742BFC1F002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24262" y="5243156"/>
            <a:ext cx="343609" cy="343609"/>
          </a:xfrm>
          <a:prstGeom prst="rect">
            <a:avLst/>
          </a:prstGeom>
        </p:spPr>
      </p:pic>
      <p:pic>
        <p:nvPicPr>
          <p:cNvPr id="53" name="Graphic 52">
            <a:extLst>
              <a:ext uri="{FF2B5EF4-FFF2-40B4-BE49-F238E27FC236}">
                <a16:creationId xmlns:a16="http://schemas.microsoft.com/office/drawing/2014/main" id="{78288579-E17B-40AE-AA14-152C89942F6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4262" y="3970309"/>
            <a:ext cx="343607" cy="343607"/>
          </a:xfrm>
          <a:prstGeom prst="rect">
            <a:avLst/>
          </a:prstGeom>
        </p:spPr>
      </p:pic>
      <p:pic>
        <p:nvPicPr>
          <p:cNvPr id="51" name="Graphic 50">
            <a:extLst>
              <a:ext uri="{FF2B5EF4-FFF2-40B4-BE49-F238E27FC236}">
                <a16:creationId xmlns:a16="http://schemas.microsoft.com/office/drawing/2014/main" id="{89164C9E-04DD-4409-BA30-4A557A2081C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24261" y="4560119"/>
            <a:ext cx="343608" cy="343608"/>
          </a:xfrm>
          <a:prstGeom prst="rect">
            <a:avLst/>
          </a:prstGeom>
        </p:spPr>
      </p:pic>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7704558" y="1095382"/>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977DFD87-C67D-91B1-0CAD-29C7AF81D259}"/>
              </a:ext>
              <a:ext uri="{C183D7F6-B498-43B3-948B-1728B52AA6E4}">
                <adec:decorative xmlns:adec="http://schemas.microsoft.com/office/drawing/2017/decorative" val="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2404" t="19491" r="11578" b="28368"/>
          <a:stretch/>
        </p:blipFill>
        <p:spPr bwMode="auto">
          <a:xfrm>
            <a:off x="7824262" y="5861928"/>
            <a:ext cx="388397" cy="22952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a:extLst>
              <a:ext uri="{FF2B5EF4-FFF2-40B4-BE49-F238E27FC236}">
                <a16:creationId xmlns:a16="http://schemas.microsoft.com/office/drawing/2014/main" id="{9DEA149B-7A65-6762-F14D-3B5BEC5F0AE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28185" y="3499181"/>
            <a:ext cx="343608" cy="343608"/>
          </a:xfrm>
          <a:prstGeom prst="rect">
            <a:avLst/>
          </a:prstGeom>
        </p:spPr>
      </p:pic>
      <p:pic>
        <p:nvPicPr>
          <p:cNvPr id="21" name="Graphic 20">
            <a:extLst>
              <a:ext uri="{FF2B5EF4-FFF2-40B4-BE49-F238E27FC236}">
                <a16:creationId xmlns:a16="http://schemas.microsoft.com/office/drawing/2014/main" id="{478CBB7D-A602-176D-4888-02456F39B0A4}"/>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819642" y="2937206"/>
            <a:ext cx="343608" cy="343608"/>
          </a:xfrm>
          <a:prstGeom prst="rect">
            <a:avLst/>
          </a:prstGeom>
        </p:spPr>
      </p:pic>
      <p:sp>
        <p:nvSpPr>
          <p:cNvPr id="4" name="TextBox 3">
            <a:extLst>
              <a:ext uri="{FF2B5EF4-FFF2-40B4-BE49-F238E27FC236}">
                <a16:creationId xmlns:a16="http://schemas.microsoft.com/office/drawing/2014/main" id="{83DFC644-6BBF-CD9F-5FC6-22756226189B}"/>
              </a:ext>
              <a:ext uri="{C183D7F6-B498-43B3-948B-1728B52AA6E4}">
                <adec:decorative xmlns:adec="http://schemas.microsoft.com/office/drawing/2017/decorative" val="1"/>
              </a:ext>
            </a:extLst>
          </p:cNvPr>
          <p:cNvSpPr txBox="1"/>
          <p:nvPr/>
        </p:nvSpPr>
        <p:spPr>
          <a:xfrm>
            <a:off x="3027085" y="3168600"/>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5" name="TextBox 4">
            <a:extLst>
              <a:ext uri="{FF2B5EF4-FFF2-40B4-BE49-F238E27FC236}">
                <a16:creationId xmlns:a16="http://schemas.microsoft.com/office/drawing/2014/main" id="{CEE550EA-2519-AE13-9498-D918229F6B1B}"/>
              </a:ext>
              <a:ext uri="{C183D7F6-B498-43B3-948B-1728B52AA6E4}">
                <adec:decorative xmlns:adec="http://schemas.microsoft.com/office/drawing/2017/decorative" val="1"/>
              </a:ext>
            </a:extLst>
          </p:cNvPr>
          <p:cNvSpPr txBox="1"/>
          <p:nvPr/>
        </p:nvSpPr>
        <p:spPr>
          <a:xfrm>
            <a:off x="1107443" y="4107968"/>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6" name="TextBox 5">
            <a:extLst>
              <a:ext uri="{FF2B5EF4-FFF2-40B4-BE49-F238E27FC236}">
                <a16:creationId xmlns:a16="http://schemas.microsoft.com/office/drawing/2014/main" id="{41D15327-7E0D-2859-40F0-857984E3A05A}"/>
              </a:ext>
              <a:ext uri="{C183D7F6-B498-43B3-948B-1728B52AA6E4}">
                <adec:decorative xmlns:adec="http://schemas.microsoft.com/office/drawing/2017/decorative" val="1"/>
              </a:ext>
            </a:extLst>
          </p:cNvPr>
          <p:cNvSpPr txBox="1"/>
          <p:nvPr/>
        </p:nvSpPr>
        <p:spPr>
          <a:xfrm>
            <a:off x="339798" y="2811144"/>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7" name="TextBox 6">
            <a:extLst>
              <a:ext uri="{FF2B5EF4-FFF2-40B4-BE49-F238E27FC236}">
                <a16:creationId xmlns:a16="http://schemas.microsoft.com/office/drawing/2014/main" id="{D08CDBE7-AD93-394B-45CF-19ECEC59300C}"/>
              </a:ext>
              <a:ext uri="{C183D7F6-B498-43B3-948B-1728B52AA6E4}">
                <adec:decorative xmlns:adec="http://schemas.microsoft.com/office/drawing/2017/decorative" val="1"/>
              </a:ext>
            </a:extLst>
          </p:cNvPr>
          <p:cNvSpPr txBox="1"/>
          <p:nvPr/>
        </p:nvSpPr>
        <p:spPr>
          <a:xfrm>
            <a:off x="1565628" y="1865692"/>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(+1pp)</a:t>
            </a:r>
          </a:p>
        </p:txBody>
      </p:sp>
      <p:sp>
        <p:nvSpPr>
          <p:cNvPr id="3" name="Footer Placeholder 4">
            <a:extLst>
              <a:ext uri="{FF2B5EF4-FFF2-40B4-BE49-F238E27FC236}">
                <a16:creationId xmlns:a16="http://schemas.microsoft.com/office/drawing/2014/main" id="{1AF5202E-0428-3AC1-F949-83372413BFA3}"/>
              </a:ext>
              <a:ext uri="{C183D7F6-B498-43B3-948B-1728B52AA6E4}">
                <adec:decorative xmlns:adec="http://schemas.microsoft.com/office/drawing/2017/decorative" val="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data is from Survey 4 only. Unweighted base: 1,636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64" name="Slide Number Placeholder 4">
            <a:extLst>
              <a:ext uri="{FF2B5EF4-FFF2-40B4-BE49-F238E27FC236}">
                <a16:creationId xmlns:a16="http://schemas.microsoft.com/office/drawing/2014/main" id="{1F310FF4-44B3-4147-B01D-F94A57D3EF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8240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86800" y="182147"/>
            <a:ext cx="10145368" cy="830997"/>
          </a:xfrm>
        </p:spPr>
        <p:txBody>
          <a:bodyPr vert="horz" wrap="square" anchor="t">
            <a:spAutoFit/>
          </a:bodyPr>
          <a:lstStyle/>
          <a:p>
            <a:pPr>
              <a:lnSpc>
                <a:spcPct val="100000"/>
              </a:lnSpc>
            </a:pPr>
            <a:r>
              <a:rPr lang="en-GB" sz="1800" b="1" dirty="0">
                <a:cs typeface="Calibri" panose="020F0502020204030204" pitchFamily="34" charset="0"/>
              </a:rPr>
              <a:t>Overall, a quarter (25%) of respondents are </a:t>
            </a:r>
            <a:r>
              <a:rPr lang="en-GB" sz="1800" b="1" dirty="0">
                <a:solidFill>
                  <a:srgbClr val="009690"/>
                </a:solidFill>
                <a:cs typeface="Calibri" panose="020F0502020204030204" pitchFamily="34" charset="0"/>
              </a:rPr>
              <a:t>very or extremely worried about Covid-19, </a:t>
            </a:r>
            <a:r>
              <a:rPr lang="en-GB" sz="1800" b="1" dirty="0">
                <a:cs typeface="Calibri" panose="020F0502020204030204" pitchFamily="34" charset="0"/>
              </a:rPr>
              <a:t>a slight increase from levels in September. Those more worried continue to be those who might struggle with access to food and those who have caring responsibilities </a:t>
            </a:r>
          </a:p>
        </p:txBody>
      </p:sp>
      <p:graphicFrame>
        <p:nvGraphicFramePr>
          <p:cNvPr id="3" name="Chart Placeholder 8" descr="Bar chart showing the breakdown of worry over Covid-19. 25% of respondents are extremely worried / very worried. ">
            <a:extLst>
              <a:ext uri="{FF2B5EF4-FFF2-40B4-BE49-F238E27FC236}">
                <a16:creationId xmlns:a16="http://schemas.microsoft.com/office/drawing/2014/main" id="{C0DE578D-D5D9-B84C-AA98-2F090AF391C3}"/>
              </a:ext>
            </a:extLst>
          </p:cNvPr>
          <p:cNvGraphicFramePr>
            <a:graphicFrameLocks/>
          </p:cNvGraphicFramePr>
          <p:nvPr>
            <p:extLst>
              <p:ext uri="{D42A27DB-BD31-4B8C-83A1-F6EECF244321}">
                <p14:modId xmlns:p14="http://schemas.microsoft.com/office/powerpoint/2010/main" val="3388774615"/>
              </p:ext>
            </p:extLst>
          </p:nvPr>
        </p:nvGraphicFramePr>
        <p:xfrm>
          <a:off x="-1094270" y="1292450"/>
          <a:ext cx="7744968" cy="4645152"/>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descr="Green and Red arrows to signify when a statistic is significantly higher or lower than the previous survey.">
            <a:extLst>
              <a:ext uri="{FF2B5EF4-FFF2-40B4-BE49-F238E27FC236}">
                <a16:creationId xmlns:a16="http://schemas.microsoft.com/office/drawing/2014/main" id="{C7D1E623-659B-440C-AA3E-285B2FAB572A}"/>
              </a:ext>
            </a:extLst>
          </p:cNvPr>
          <p:cNvGrpSpPr/>
          <p:nvPr/>
        </p:nvGrpSpPr>
        <p:grpSpPr>
          <a:xfrm>
            <a:off x="342632" y="5835303"/>
            <a:ext cx="4141571" cy="276999"/>
            <a:chOff x="342632" y="6190493"/>
            <a:chExt cx="4141571" cy="276999"/>
          </a:xfrm>
        </p:grpSpPr>
        <p:sp>
          <p:nvSpPr>
            <p:cNvPr id="11" name="Arrow: Down 10">
              <a:extLst>
                <a:ext uri="{FF2B5EF4-FFF2-40B4-BE49-F238E27FC236}">
                  <a16:creationId xmlns:a16="http://schemas.microsoft.com/office/drawing/2014/main" id="{5CBC8F0E-C058-4369-A63A-466622238D24}"/>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3502028-BD35-4FD7-BB6A-C91504ADFF6D}"/>
                </a:ext>
              </a:extLst>
            </p:cNvPr>
            <p:cNvSpPr txBox="1"/>
            <p:nvPr/>
          </p:nvSpPr>
          <p:spPr>
            <a:xfrm>
              <a:off x="502023" y="6190493"/>
              <a:ext cx="39821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Significantly higher/lower than </a:t>
              </a:r>
              <a:r>
                <a:rPr lang="en-GB" sz="1200">
                  <a:solidFill>
                    <a:srgbClr val="5C5B5A"/>
                  </a:solidFill>
                  <a:latin typeface="Arial"/>
                </a:rPr>
                <a:t>September</a:t>
              </a:r>
              <a:r>
                <a:rPr kumimoji="0" lang="en-GB" sz="1200" b="0" i="0" u="none" strike="noStrike" kern="1200" cap="none" spc="0" normalizeH="0" baseline="0" noProof="0">
                  <a:ln>
                    <a:noFill/>
                  </a:ln>
                  <a:solidFill>
                    <a:srgbClr val="5C5B5A"/>
                  </a:solidFill>
                  <a:effectLst/>
                  <a:uLnTx/>
                  <a:uFillTx/>
                  <a:latin typeface="Arial"/>
                  <a:ea typeface="+mn-ea"/>
                  <a:cs typeface="+mn-cs"/>
                </a:rPr>
                <a:t> (Survey 3)</a:t>
              </a:r>
            </a:p>
          </p:txBody>
        </p:sp>
        <p:sp>
          <p:nvSpPr>
            <p:cNvPr id="13" name="Arrow: Down 12">
              <a:extLst>
                <a:ext uri="{FF2B5EF4-FFF2-40B4-BE49-F238E27FC236}">
                  <a16:creationId xmlns:a16="http://schemas.microsoft.com/office/drawing/2014/main" id="{8D759B3B-4FF2-4BC2-8DD6-455621D174C9}"/>
                </a:ext>
              </a:extLst>
            </p:cNvPr>
            <p:cNvSpPr/>
            <p:nvPr/>
          </p:nvSpPr>
          <p:spPr>
            <a:xfrm>
              <a:off x="572148" y="621983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TextBox 4">
            <a:extLst>
              <a:ext uri="{FF2B5EF4-FFF2-40B4-BE49-F238E27FC236}">
                <a16:creationId xmlns:a16="http://schemas.microsoft.com/office/drawing/2014/main" id="{ED9B6606-2474-7997-97B0-9A7AF8D65F28}"/>
              </a:ext>
            </a:extLst>
          </p:cNvPr>
          <p:cNvSpPr txBox="1"/>
          <p:nvPr/>
        </p:nvSpPr>
        <p:spPr>
          <a:xfrm>
            <a:off x="3483285" y="1771072"/>
            <a:ext cx="3386482" cy="276999"/>
          </a:xfrm>
          <a:prstGeom prst="rect">
            <a:avLst/>
          </a:prstGeom>
          <a:noFill/>
          <a:ln>
            <a:solidFill>
              <a:srgbClr val="5C5B5A"/>
            </a:solidFill>
          </a:ln>
        </p:spPr>
        <p:txBody>
          <a:bodyPr wrap="square">
            <a:spAutoFit/>
          </a:bodyPr>
          <a:lstStyle/>
          <a:p>
            <a:pPr algn="ctr"/>
            <a:r>
              <a:rPr lang="en-GB" sz="1200" b="1" dirty="0">
                <a:solidFill>
                  <a:srgbClr val="5C5B5A"/>
                </a:solidFill>
              </a:rPr>
              <a:t>Extremely / Very worried</a:t>
            </a:r>
          </a:p>
        </p:txBody>
      </p:sp>
      <p:graphicFrame>
        <p:nvGraphicFramePr>
          <p:cNvPr id="2" name="Table 2">
            <a:extLst>
              <a:ext uri="{FF2B5EF4-FFF2-40B4-BE49-F238E27FC236}">
                <a16:creationId xmlns:a16="http://schemas.microsoft.com/office/drawing/2014/main" id="{C815DA92-E123-47EB-A2D5-851BA4C18FF0}"/>
              </a:ext>
            </a:extLst>
          </p:cNvPr>
          <p:cNvGraphicFramePr>
            <a:graphicFrameLocks noGrp="1"/>
          </p:cNvGraphicFramePr>
          <p:nvPr>
            <p:extLst>
              <p:ext uri="{D42A27DB-BD31-4B8C-83A1-F6EECF244321}">
                <p14:modId xmlns:p14="http://schemas.microsoft.com/office/powerpoint/2010/main" val="2638379950"/>
              </p:ext>
            </p:extLst>
          </p:nvPr>
        </p:nvGraphicFramePr>
        <p:xfrm>
          <a:off x="3483285" y="2056324"/>
          <a:ext cx="3410406" cy="531300"/>
        </p:xfrm>
        <a:graphic>
          <a:graphicData uri="http://schemas.openxmlformats.org/drawingml/2006/table">
            <a:tbl>
              <a:tblPr firstRow="1" bandRow="1">
                <a:tableStyleId>{073A0DAA-6AF3-43AB-8588-CEC1D06C72B9}</a:tableStyleId>
              </a:tblPr>
              <a:tblGrid>
                <a:gridCol w="824555">
                  <a:extLst>
                    <a:ext uri="{9D8B030D-6E8A-4147-A177-3AD203B41FA5}">
                      <a16:colId xmlns:a16="http://schemas.microsoft.com/office/drawing/2014/main" val="452999393"/>
                    </a:ext>
                  </a:extLst>
                </a:gridCol>
                <a:gridCol w="836234">
                  <a:extLst>
                    <a:ext uri="{9D8B030D-6E8A-4147-A177-3AD203B41FA5}">
                      <a16:colId xmlns:a16="http://schemas.microsoft.com/office/drawing/2014/main" val="1127551276"/>
                    </a:ext>
                  </a:extLst>
                </a:gridCol>
                <a:gridCol w="884624">
                  <a:extLst>
                    <a:ext uri="{9D8B030D-6E8A-4147-A177-3AD203B41FA5}">
                      <a16:colId xmlns:a16="http://schemas.microsoft.com/office/drawing/2014/main" val="2842839836"/>
                    </a:ext>
                  </a:extLst>
                </a:gridCol>
                <a:gridCol w="864993">
                  <a:extLst>
                    <a:ext uri="{9D8B030D-6E8A-4147-A177-3AD203B41FA5}">
                      <a16:colId xmlns:a16="http://schemas.microsoft.com/office/drawing/2014/main" val="766919740"/>
                    </a:ext>
                  </a:extLst>
                </a:gridCol>
              </a:tblGrid>
              <a:tr h="265650">
                <a:tc>
                  <a:txBody>
                    <a:bodyPr/>
                    <a:lstStyle/>
                    <a:p>
                      <a:pPr algn="ctr"/>
                      <a:r>
                        <a:rPr lang="en-GB" sz="1100">
                          <a:solidFill>
                            <a:srgbClr val="5C5B5A"/>
                          </a:solidFill>
                        </a:rPr>
                        <a:t>Feb</a:t>
                      </a:r>
                    </a:p>
                  </a:txBody>
                  <a:tcPr anchor="ctr">
                    <a:solidFill>
                      <a:srgbClr val="5C5B5A">
                        <a:alpha val="21000"/>
                      </a:srgbClr>
                    </a:solidFill>
                  </a:tcPr>
                </a:tc>
                <a:tc>
                  <a:txBody>
                    <a:bodyPr/>
                    <a:lstStyle/>
                    <a:p>
                      <a:pPr algn="ctr"/>
                      <a:r>
                        <a:rPr lang="en-GB" sz="1100">
                          <a:solidFill>
                            <a:srgbClr val="5C5B5A"/>
                          </a:solidFill>
                        </a:rPr>
                        <a:t>Apr</a:t>
                      </a:r>
                    </a:p>
                  </a:txBody>
                  <a:tcPr anchor="ctr">
                    <a:solidFill>
                      <a:srgbClr val="5C5B5A">
                        <a:alpha val="21000"/>
                      </a:srgbClr>
                    </a:solidFill>
                  </a:tcPr>
                </a:tc>
                <a:tc>
                  <a:txBody>
                    <a:bodyPr/>
                    <a:lstStyle/>
                    <a:p>
                      <a:pPr algn="ctr"/>
                      <a:r>
                        <a:rPr lang="en-GB" sz="1100" dirty="0">
                          <a:solidFill>
                            <a:srgbClr val="5C5B5A"/>
                          </a:solidFill>
                        </a:rPr>
                        <a:t>Sept</a:t>
                      </a:r>
                    </a:p>
                  </a:txBody>
                  <a:tcPr anchor="ctr">
                    <a:solidFill>
                      <a:srgbClr val="5C5B5A">
                        <a:alpha val="21000"/>
                      </a:srgbClr>
                    </a:solidFill>
                  </a:tcPr>
                </a:tc>
                <a:tc>
                  <a:txBody>
                    <a:bodyPr/>
                    <a:lstStyle/>
                    <a:p>
                      <a:pPr algn="ctr"/>
                      <a:r>
                        <a:rPr lang="en-GB" sz="1100" dirty="0">
                          <a:solidFill>
                            <a:srgbClr val="5C5B5A"/>
                          </a:solidFill>
                        </a:rPr>
                        <a:t>Oct</a:t>
                      </a:r>
                    </a:p>
                  </a:txBody>
                  <a:tcPr anchor="ctr">
                    <a:solidFill>
                      <a:srgbClr val="5C5B5A">
                        <a:alpha val="21000"/>
                      </a:srgbClr>
                    </a:solidFill>
                  </a:tcPr>
                </a:tc>
                <a:extLst>
                  <a:ext uri="{0D108BD9-81ED-4DB2-BD59-A6C34878D82A}">
                    <a16:rowId xmlns:a16="http://schemas.microsoft.com/office/drawing/2014/main" val="3886144334"/>
                  </a:ext>
                </a:extLst>
              </a:tr>
              <a:tr h="265650">
                <a:tc>
                  <a:txBody>
                    <a:bodyPr/>
                    <a:lstStyle/>
                    <a:p>
                      <a:pPr algn="ctr"/>
                      <a:r>
                        <a:rPr lang="en-GB" sz="1100" dirty="0">
                          <a:solidFill>
                            <a:srgbClr val="5C5B5A"/>
                          </a:solidFill>
                        </a:rPr>
                        <a:t>29%</a:t>
                      </a:r>
                    </a:p>
                  </a:txBody>
                  <a:tcPr anchor="ctr">
                    <a:solidFill>
                      <a:srgbClr val="5C5B5A">
                        <a:alpha val="21000"/>
                      </a:srgbClr>
                    </a:solidFill>
                  </a:tcPr>
                </a:tc>
                <a:tc>
                  <a:txBody>
                    <a:bodyPr/>
                    <a:lstStyle/>
                    <a:p>
                      <a:pPr algn="ctr"/>
                      <a:r>
                        <a:rPr lang="en-GB" sz="1100">
                          <a:solidFill>
                            <a:srgbClr val="5C5B5A"/>
                          </a:solidFill>
                        </a:rPr>
                        <a:t>30%</a:t>
                      </a:r>
                    </a:p>
                  </a:txBody>
                  <a:tcPr anchor="ctr">
                    <a:solidFill>
                      <a:srgbClr val="5C5B5A">
                        <a:alpha val="21000"/>
                      </a:srgbClr>
                    </a:solidFill>
                  </a:tcPr>
                </a:tc>
                <a:tc>
                  <a:txBody>
                    <a:bodyPr/>
                    <a:lstStyle/>
                    <a:p>
                      <a:pPr algn="ctr"/>
                      <a:r>
                        <a:rPr lang="en-GB" sz="1100">
                          <a:solidFill>
                            <a:srgbClr val="5C5B5A"/>
                          </a:solidFill>
                        </a:rPr>
                        <a:t>23%</a:t>
                      </a:r>
                    </a:p>
                  </a:txBody>
                  <a:tcPr anchor="ctr">
                    <a:solidFill>
                      <a:srgbClr val="5C5B5A">
                        <a:alpha val="21000"/>
                      </a:srgbClr>
                    </a:solidFill>
                  </a:tcPr>
                </a:tc>
                <a:tc>
                  <a:txBody>
                    <a:bodyPr/>
                    <a:lstStyle/>
                    <a:p>
                      <a:pPr algn="ctr"/>
                      <a:r>
                        <a:rPr lang="en-GB" sz="1100" dirty="0">
                          <a:solidFill>
                            <a:srgbClr val="5C5B5A"/>
                          </a:solidFill>
                        </a:rPr>
                        <a:t>25%</a:t>
                      </a:r>
                    </a:p>
                  </a:txBody>
                  <a:tcPr anchor="ctr">
                    <a:solidFill>
                      <a:srgbClr val="5C5B5A">
                        <a:alpha val="21000"/>
                      </a:srgbClr>
                    </a:solidFill>
                  </a:tcPr>
                </a:tc>
                <a:extLst>
                  <a:ext uri="{0D108BD9-81ED-4DB2-BD59-A6C34878D82A}">
                    <a16:rowId xmlns:a16="http://schemas.microsoft.com/office/drawing/2014/main" val="3550573542"/>
                  </a:ext>
                </a:extLst>
              </a:tr>
            </a:tbl>
          </a:graphicData>
        </a:graphic>
      </p:graphicFrame>
      <p:grpSp>
        <p:nvGrpSpPr>
          <p:cNvPr id="6" name="Group 5" descr="Box">
            <a:extLst>
              <a:ext uri="{FF2B5EF4-FFF2-40B4-BE49-F238E27FC236}">
                <a16:creationId xmlns:a16="http://schemas.microsoft.com/office/drawing/2014/main" id="{301C8B49-6011-4A8C-A86D-32F2757B160E}"/>
              </a:ext>
            </a:extLst>
          </p:cNvPr>
          <p:cNvGrpSpPr/>
          <p:nvPr/>
        </p:nvGrpSpPr>
        <p:grpSpPr>
          <a:xfrm>
            <a:off x="6929372" y="1158270"/>
            <a:ext cx="5048216" cy="4680556"/>
            <a:chOff x="6096000" y="1562100"/>
            <a:chExt cx="5699124" cy="3915650"/>
          </a:xfrm>
        </p:grpSpPr>
        <p:sp>
          <p:nvSpPr>
            <p:cNvPr id="19" name="Text Placeholder 30">
              <a:extLst>
                <a:ext uri="{FF2B5EF4-FFF2-40B4-BE49-F238E27FC236}">
                  <a16:creationId xmlns:a16="http://schemas.microsoft.com/office/drawing/2014/main" id="{901555E0-3159-4C87-BDDA-974D0FA0CBE2}"/>
                </a:ext>
              </a:extLst>
            </p:cNvPr>
            <p:cNvSpPr txBox="1">
              <a:spLocks/>
            </p:cNvSpPr>
            <p:nvPr/>
          </p:nvSpPr>
          <p:spPr>
            <a:xfrm>
              <a:off x="6096000" y="1562100"/>
              <a:ext cx="5699124" cy="310712"/>
            </a:xfrm>
            <a:prstGeom prst="rect">
              <a:avLst/>
            </a:prstGeom>
            <a:solidFill>
              <a:schemeClr val="tx1">
                <a:lumMod val="65000"/>
                <a:lumOff val="35000"/>
              </a:schemeClr>
            </a:solidFill>
            <a:ln>
              <a:solidFill>
                <a:srgbClr val="5C5B5A"/>
              </a:solidFill>
            </a:ln>
          </p:spPr>
          <p:style>
            <a:lnRef idx="2">
              <a:schemeClr val="dk1"/>
            </a:lnRef>
            <a:fillRef idx="1">
              <a:schemeClr val="lt1"/>
            </a:fillRef>
            <a:effectRef idx="0">
              <a:schemeClr val="dk1"/>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Respondents more likely to be extremely/very worried about Covid-19 (vs. 25% GM average)*:</a:t>
              </a:r>
            </a:p>
          </p:txBody>
        </p:sp>
        <p:sp>
          <p:nvSpPr>
            <p:cNvPr id="20" name="Content Placeholder 32">
              <a:extLst>
                <a:ext uri="{FF2B5EF4-FFF2-40B4-BE49-F238E27FC236}">
                  <a16:creationId xmlns:a16="http://schemas.microsoft.com/office/drawing/2014/main" id="{8910B63C-8889-4992-B626-725CEB18C666}"/>
                </a:ext>
              </a:extLst>
            </p:cNvPr>
            <p:cNvSpPr txBox="1">
              <a:spLocks/>
            </p:cNvSpPr>
            <p:nvPr/>
          </p:nvSpPr>
          <p:spPr>
            <a:xfrm>
              <a:off x="6096000" y="1872813"/>
              <a:ext cx="5699124" cy="360493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who currently have caring responsibilities (45%)</a:t>
              </a:r>
            </a:p>
            <a:p>
              <a:pPr marL="171450" indent="-171450">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with a disability (33%) including; those with a mobility disability (40%); those with mental ill health (37%) </a:t>
              </a:r>
            </a:p>
            <a:p>
              <a:pPr marL="171450" indent="-171450">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Households within racially </a:t>
              </a:r>
              <a:r>
                <a:rPr lang="en-GB" sz="1200" dirty="0" err="1">
                  <a:latin typeface="Arial" panose="020B0604020202020204" pitchFamily="34" charset="0"/>
                  <a:cs typeface="Arial" panose="020B0604020202020204" pitchFamily="34" charset="0"/>
                </a:rPr>
                <a:t>minoritised</a:t>
              </a:r>
              <a:r>
                <a:rPr lang="en-GB" sz="1200" dirty="0">
                  <a:latin typeface="Arial" panose="020B0604020202020204" pitchFamily="34" charset="0"/>
                  <a:cs typeface="Arial" panose="020B0604020202020204" pitchFamily="34" charset="0"/>
                </a:rPr>
                <a:t> communities (31%)</a:t>
              </a: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who have cut the size of / skipped meals (43%)</a:t>
              </a:r>
            </a:p>
            <a:p>
              <a:pPr>
                <a:lnSpc>
                  <a:spcPct val="100000"/>
                </a:lnSpc>
                <a:spcBef>
                  <a:spcPts val="0"/>
                </a:spcBef>
                <a:spcAft>
                  <a:spcPts val="400"/>
                </a:spcAft>
                <a:defRPr/>
              </a:pPr>
              <a:r>
                <a:rPr kumimoji="0" lang="en-GB"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Those who have someone in the </a:t>
              </a:r>
              <a:r>
                <a:rPr kumimoji="0" lang="en-GB" sz="12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ho</a:t>
              </a:r>
              <a:r>
                <a:rPr lang="en-GB" sz="1200" dirty="0" err="1">
                  <a:latin typeface="Arial" panose="020B0604020202020204" pitchFamily="34" charset="0"/>
                  <a:cs typeface="Arial" panose="020B0604020202020204" pitchFamily="34" charset="0"/>
                </a:rPr>
                <a:t>usehold</a:t>
              </a:r>
              <a:r>
                <a:rPr lang="en-GB" sz="1200" dirty="0">
                  <a:latin typeface="Arial" panose="020B0604020202020204" pitchFamily="34" charset="0"/>
                  <a:cs typeface="Arial" panose="020B0604020202020204" pitchFamily="34" charset="0"/>
                </a:rPr>
                <a:t> who have not eaten for a day (52%) or have not eaten themselves (46%) due to lack of money</a:t>
              </a:r>
            </a:p>
            <a:p>
              <a:pPr>
                <a:lnSpc>
                  <a:spcPct val="100000"/>
                </a:lnSpc>
                <a:spcBef>
                  <a:spcPts val="0"/>
                </a:spcBef>
                <a:spcAft>
                  <a:spcPts val="400"/>
                </a:spcAft>
                <a:defRPr/>
              </a:pPr>
              <a:r>
                <a:rPr kumimoji="0" lang="en-GB"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Those who have had to borrow money or use more credit in the last month (33%) </a:t>
              </a:r>
            </a:p>
            <a:p>
              <a:pPr>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who have access to devices that allow access the internet some of the time (24%)</a:t>
              </a:r>
              <a:endParaRPr kumimoji="0" lang="en-GB" sz="12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indent="-171450">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who have children aged 5-15 years old (36%) and the children are entitled to free school meals (38%)</a:t>
              </a:r>
            </a:p>
            <a:p>
              <a:pPr marL="171450" indent="-171450">
                <a:lnSpc>
                  <a:spcPct val="100000"/>
                </a:lnSpc>
                <a:spcBef>
                  <a:spcPts val="0"/>
                </a:spcBef>
                <a:spcAft>
                  <a:spcPts val="400"/>
                </a:spcAft>
                <a:defRPr/>
              </a:pPr>
              <a:r>
                <a:rPr lang="en-GB" sz="1200" dirty="0">
                  <a:latin typeface="Arial" panose="020B0604020202020204" pitchFamily="34" charset="0"/>
                  <a:cs typeface="Arial" panose="020B0604020202020204" pitchFamily="34" charset="0"/>
                </a:rPr>
                <a:t>Those not confident using digital services online (34%)</a:t>
              </a:r>
            </a:p>
            <a:p>
              <a:pPr marL="0" marR="0" lvl="0" indent="0" algn="l" defTabSz="914400" rtl="0" eaLnBrk="1" fontAlgn="auto" latinLnBrk="0" hangingPunct="1">
                <a:lnSpc>
                  <a:spcPct val="100000"/>
                </a:lnSpc>
                <a:spcBef>
                  <a:spcPts val="1000"/>
                </a:spcBef>
                <a:spcAft>
                  <a:spcPts val="2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415EF68E-8B3B-4728-A6F6-3377263D53F4}"/>
              </a:ext>
            </a:extLst>
          </p:cNvPr>
          <p:cNvSpPr txBox="1"/>
          <p:nvPr/>
        </p:nvSpPr>
        <p:spPr>
          <a:xfrm>
            <a:off x="6869767" y="5809509"/>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184251"/>
            <a:ext cx="1134964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B4. Overall, how worried are you about coronavirus?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 Survey 4: 1636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04A565A4-1FA8-4836-93CA-66ED7D848ED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4186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A7A7E-D221-7800-20C9-F638959010CA}"/>
              </a:ext>
            </a:extLst>
          </p:cNvPr>
          <p:cNvSpPr>
            <a:spLocks noGrp="1"/>
          </p:cNvSpPr>
          <p:nvPr>
            <p:ph type="title"/>
          </p:nvPr>
        </p:nvSpPr>
        <p:spPr>
          <a:xfrm>
            <a:off x="403914" y="235959"/>
            <a:ext cx="11017824" cy="347242"/>
          </a:xfrm>
        </p:spPr>
        <p:txBody>
          <a:bodyPr>
            <a:normAutofit/>
          </a:bodyPr>
          <a:lstStyle/>
          <a:p>
            <a:r>
              <a:rPr lang="en-GB" sz="1800" b="1" dirty="0"/>
              <a:t>Methodology and sample</a:t>
            </a:r>
          </a:p>
        </p:txBody>
      </p:sp>
      <p:sp>
        <p:nvSpPr>
          <p:cNvPr id="8" name="Text Placeholder 7">
            <a:extLst>
              <a:ext uri="{FF2B5EF4-FFF2-40B4-BE49-F238E27FC236}">
                <a16:creationId xmlns:a16="http://schemas.microsoft.com/office/drawing/2014/main" id="{04523488-0D46-D173-0785-E90C00C4BCD2}"/>
              </a:ext>
            </a:extLst>
          </p:cNvPr>
          <p:cNvSpPr txBox="1">
            <a:spLocks/>
          </p:cNvSpPr>
          <p:nvPr/>
        </p:nvSpPr>
        <p:spPr>
          <a:xfrm>
            <a:off x="227746" y="526153"/>
            <a:ext cx="7594868" cy="274046"/>
          </a:xfrm>
          <a:prstGeom prst="rect">
            <a:avLst/>
          </a:prstGeom>
          <a:solidFill>
            <a:schemeClr val="tx1">
              <a:lumMod val="65000"/>
              <a:lumOff val="35000"/>
            </a:schemeClr>
          </a:solidFill>
          <a:ln>
            <a:solidFill>
              <a:schemeClr val="tx1">
                <a:lumMod val="65000"/>
                <a:lumOff val="35000"/>
              </a:schemeClr>
            </a:solidFill>
          </a:ln>
        </p:spPr>
        <p:txBody>
          <a:bodyPr>
            <a:normAutofit lnSpcReduction="10000"/>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200" b="1" dirty="0">
                <a:solidFill>
                  <a:schemeClr val="bg1"/>
                </a:solidFill>
              </a:rPr>
              <a:t>Methodology</a:t>
            </a:r>
          </a:p>
        </p:txBody>
      </p:sp>
      <p:sp>
        <p:nvSpPr>
          <p:cNvPr id="12" name="TextBox 11">
            <a:extLst>
              <a:ext uri="{FF2B5EF4-FFF2-40B4-BE49-F238E27FC236}">
                <a16:creationId xmlns:a16="http://schemas.microsoft.com/office/drawing/2014/main" id="{81042A0C-32A9-FCB4-40AA-8D584084AF9F}"/>
              </a:ext>
            </a:extLst>
          </p:cNvPr>
          <p:cNvSpPr txBox="1"/>
          <p:nvPr/>
        </p:nvSpPr>
        <p:spPr>
          <a:xfrm>
            <a:off x="182563" y="800199"/>
            <a:ext cx="7740374" cy="5286062"/>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Between February and </a:t>
            </a:r>
            <a:r>
              <a:rPr lang="en-GB" sz="1350" dirty="0">
                <a:solidFill>
                  <a:srgbClr val="5C5B5A"/>
                </a:solidFill>
                <a:latin typeface="Arial"/>
              </a:rPr>
              <a:t>November </a:t>
            </a:r>
            <a:r>
              <a:rPr kumimoji="0" lang="en-GB" sz="1350" b="0" i="0" u="none" strike="noStrike" kern="1200" cap="none" spc="0" normalizeH="0" baseline="0" noProof="0" dirty="0">
                <a:ln>
                  <a:noFill/>
                </a:ln>
                <a:solidFill>
                  <a:srgbClr val="5C5B5A"/>
                </a:solidFill>
                <a:effectLst/>
                <a:uLnTx/>
                <a:uFillTx/>
                <a:latin typeface="Arial"/>
                <a:ea typeface="+mn-ea"/>
                <a:cs typeface="+mn-cs"/>
              </a:rPr>
              <a:t>2022, BMG Research undertook </a:t>
            </a:r>
            <a:r>
              <a:rPr lang="en-GB" sz="1350" dirty="0">
                <a:solidFill>
                  <a:srgbClr val="5C5B5A"/>
                </a:solidFill>
                <a:latin typeface="Arial"/>
              </a:rPr>
              <a:t>four</a:t>
            </a:r>
            <a:r>
              <a:rPr kumimoji="0" lang="en-GB" sz="1350" b="0" i="0" u="none" strike="noStrike" kern="1200" cap="none" spc="0" normalizeH="0" baseline="0" noProof="0" dirty="0">
                <a:ln>
                  <a:noFill/>
                </a:ln>
                <a:solidFill>
                  <a:srgbClr val="5C5B5A"/>
                </a:solidFill>
                <a:effectLst/>
                <a:uLnTx/>
                <a:uFillTx/>
                <a:latin typeface="Arial"/>
                <a:ea typeface="+mn-ea"/>
                <a:cs typeface="+mn-cs"/>
              </a:rPr>
              <a:t> surveys, all comprising of circa.1,500 residents from across Greater Manchester. This included an intended sample of 750 online panel respondents, 250 telephone respondents, and a trial of 500 online ‘river sampled’ respondents (those who responded to adverts, offers and invitations to take part in the surveys).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The mix of using majority web-sampling with a smaller telephone element was selected so that a representative and robust sample of Greater Manchester residents could be sourced within budget.</a:t>
            </a:r>
          </a:p>
          <a:p>
            <a:pPr marL="171450" indent="-171450">
              <a:buFont typeface="Arial" panose="020B0604020202020204" pitchFamily="34" charset="0"/>
              <a:buChar char="•"/>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The telephone element of this sample was included so that those without internet access could take part in the survey. This was particularly important for the questions on digital inclusion. However</a:t>
            </a:r>
            <a:r>
              <a:rPr lang="en-GB" sz="1350" dirty="0">
                <a:solidFill>
                  <a:srgbClr val="5C5B5A"/>
                </a:solidFill>
                <a:latin typeface="Arial"/>
              </a:rPr>
              <a:t>,</a:t>
            </a:r>
            <a:r>
              <a:rPr kumimoji="0" lang="en-GB" sz="1350" b="0" i="0" u="none" strike="noStrike" kern="1200" cap="none" spc="0" normalizeH="0" baseline="0" noProof="0" dirty="0">
                <a:ln>
                  <a:noFill/>
                </a:ln>
                <a:solidFill>
                  <a:srgbClr val="5C5B5A"/>
                </a:solidFill>
                <a:effectLst/>
                <a:uLnTx/>
                <a:uFillTx/>
                <a:latin typeface="Arial"/>
                <a:ea typeface="+mn-ea"/>
                <a:cs typeface="+mn-cs"/>
              </a:rPr>
              <a:t> because of the constraints of the sample, please be aware that insights based on the telephone data are less robust because of the smaller base size.</a:t>
            </a:r>
          </a:p>
          <a:p>
            <a:pPr marL="171450" indent="-171450">
              <a:buFont typeface="Arial" panose="020B0604020202020204" pitchFamily="34" charset="0"/>
              <a:buChar char="•"/>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Each survey </a:t>
            </a:r>
            <a:r>
              <a:rPr lang="en-GB" sz="1350" dirty="0">
                <a:solidFill>
                  <a:srgbClr val="5C5B5A"/>
                </a:solidFill>
                <a:latin typeface="Arial"/>
              </a:rPr>
              <a:t>was designed to </a:t>
            </a:r>
            <a:r>
              <a:rPr kumimoji="0" lang="en-GB" sz="1350" b="0" i="0" u="none" strike="noStrike" kern="1200" cap="none" spc="0" normalizeH="0" baseline="0" noProof="0" dirty="0">
                <a:ln>
                  <a:noFill/>
                </a:ln>
                <a:solidFill>
                  <a:srgbClr val="5C5B5A"/>
                </a:solidFill>
                <a:effectLst/>
                <a:uLnTx/>
                <a:uFillTx/>
                <a:latin typeface="Arial"/>
                <a:ea typeface="+mn-ea"/>
                <a:cs typeface="+mn-cs"/>
              </a:rPr>
              <a:t>take 15 minutes on average for respondents to complete; however, due to the emotive nature of the topics covered, interviews by telephone </a:t>
            </a:r>
            <a:r>
              <a:rPr lang="en-GB" sz="1350" dirty="0">
                <a:solidFill>
                  <a:srgbClr val="5C5B5A"/>
                </a:solidFill>
                <a:latin typeface="Arial"/>
              </a:rPr>
              <a:t>tend to take</a:t>
            </a:r>
            <a:r>
              <a:rPr kumimoji="0" lang="en-GB" sz="1350" b="0" i="0" u="none" strike="noStrike" kern="1200" cap="none" spc="0" normalizeH="0" baseline="0" noProof="0" dirty="0">
                <a:ln>
                  <a:noFill/>
                </a:ln>
                <a:solidFill>
                  <a:srgbClr val="5C5B5A"/>
                </a:solidFill>
                <a:effectLst/>
                <a:uLnTx/>
                <a:uFillTx/>
                <a:latin typeface="Arial"/>
                <a:ea typeface="+mn-ea"/>
                <a:cs typeface="+mn-cs"/>
              </a:rPr>
              <a:t> longer than this.</a:t>
            </a:r>
            <a:endParaRPr lang="en-GB" sz="135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Quotas were set to ensure the sample broadly reflected the profile of respondents by gender, age, ethnicity and disability, with further consideration for wider protected and key characteristics.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Weights have been applied to the data gathered to ensure the sample matches the population profile by age, gender and locality, and to ensure consistency between individual surveys.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50" dirty="0">
                <a:solidFill>
                  <a:srgbClr val="5C5B5A"/>
                </a:solidFill>
                <a:latin typeface="Arial"/>
              </a:rPr>
              <a:t>Drawing on learnings from surveys 1 and 2, BMG increased the number of invitations and revised their targeting for the ‘river sampling’ approach in survey 3 and 4. This proved effective, particularly in reaching potential respondents at off-peak times to capture the working population outside of core hours. In both survey 3 and 4, the river </a:t>
            </a:r>
            <a:r>
              <a:rPr lang="en-GB" sz="1350" dirty="0" err="1">
                <a:solidFill>
                  <a:srgbClr val="5C5B5A"/>
                </a:solidFill>
                <a:latin typeface="Arial"/>
              </a:rPr>
              <a:t>sam</a:t>
            </a:r>
            <a:r>
              <a:rPr kumimoji="0" lang="en-GB" sz="1350" b="0" i="0" u="none" strike="noStrike" kern="1200" cap="none" spc="0" normalizeH="0" baseline="0" noProof="0" dirty="0" err="1">
                <a:ln>
                  <a:noFill/>
                </a:ln>
                <a:solidFill>
                  <a:srgbClr val="5C5B5A"/>
                </a:solidFill>
                <a:effectLst/>
                <a:uLnTx/>
                <a:uFillTx/>
                <a:latin typeface="Arial"/>
                <a:ea typeface="+mn-ea"/>
                <a:cs typeface="+mn-cs"/>
              </a:rPr>
              <a:t>ple</a:t>
            </a:r>
            <a:r>
              <a:rPr kumimoji="0" lang="en-GB" sz="1350" b="0" i="0" u="none" strike="noStrike" kern="1200" cap="none" spc="0" normalizeH="0" baseline="0" noProof="0" dirty="0">
                <a:ln>
                  <a:noFill/>
                </a:ln>
                <a:solidFill>
                  <a:srgbClr val="5C5B5A"/>
                </a:solidFill>
                <a:effectLst/>
                <a:uLnTx/>
                <a:uFillTx/>
                <a:latin typeface="Arial"/>
                <a:ea typeface="+mn-ea"/>
                <a:cs typeface="+mn-cs"/>
              </a:rPr>
              <a:t> exceeded its target and accounted for 35% of the survey 4</a:t>
            </a:r>
            <a:r>
              <a:rPr lang="en-GB" sz="1350" dirty="0">
                <a:solidFill>
                  <a:srgbClr val="5C5B5A"/>
                </a:solidFill>
                <a:latin typeface="Arial"/>
              </a:rPr>
              <a:t>, and</a:t>
            </a:r>
            <a:r>
              <a:rPr kumimoji="0" lang="en-GB" sz="1350" b="0" i="0" u="none" strike="noStrike" kern="1200" cap="none" spc="0" normalizeH="0" baseline="0" noProof="0" dirty="0">
                <a:ln>
                  <a:noFill/>
                </a:ln>
                <a:solidFill>
                  <a:srgbClr val="5C5B5A"/>
                </a:solidFill>
                <a:effectLst/>
                <a:uLnTx/>
                <a:uFillTx/>
                <a:latin typeface="Arial"/>
                <a:ea typeface="+mn-ea"/>
                <a:cs typeface="+mn-cs"/>
              </a:rPr>
              <a:t> thereby providing a significant contribution to the size, and therefore robustness, of the overall sample of </a:t>
            </a:r>
            <a:r>
              <a:rPr lang="en-GB" sz="1350" dirty="0">
                <a:solidFill>
                  <a:srgbClr val="5C5B5A"/>
                </a:solidFill>
                <a:latin typeface="Arial"/>
              </a:rPr>
              <a:t>the</a:t>
            </a:r>
            <a:r>
              <a:rPr kumimoji="0" lang="en-GB" sz="1350" b="0" i="0" u="none" strike="noStrike" kern="1200" cap="none" spc="0" normalizeH="0" baseline="0" noProof="0" dirty="0">
                <a:ln>
                  <a:noFill/>
                </a:ln>
                <a:solidFill>
                  <a:srgbClr val="5C5B5A"/>
                </a:solidFill>
                <a:effectLst/>
                <a:uLnTx/>
                <a:uFillTx/>
                <a:latin typeface="Arial"/>
                <a:ea typeface="+mn-ea"/>
                <a:cs typeface="+mn-cs"/>
              </a:rPr>
              <a:t> survey.</a:t>
            </a:r>
          </a:p>
        </p:txBody>
      </p:sp>
      <p:sp>
        <p:nvSpPr>
          <p:cNvPr id="13" name="Text Placeholder 7">
            <a:extLst>
              <a:ext uri="{FF2B5EF4-FFF2-40B4-BE49-F238E27FC236}">
                <a16:creationId xmlns:a16="http://schemas.microsoft.com/office/drawing/2014/main" id="{04BA55A3-1D1E-7D2D-9446-E47BFED6F211}"/>
              </a:ext>
            </a:extLst>
          </p:cNvPr>
          <p:cNvSpPr txBox="1">
            <a:spLocks/>
          </p:cNvSpPr>
          <p:nvPr/>
        </p:nvSpPr>
        <p:spPr>
          <a:xfrm>
            <a:off x="7922938" y="526153"/>
            <a:ext cx="4198170" cy="26171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100"/>
              <a:t>Sample breakdown</a:t>
            </a:r>
          </a:p>
        </p:txBody>
      </p:sp>
      <p:sp>
        <p:nvSpPr>
          <p:cNvPr id="15" name="TextBox 14">
            <a:extLst>
              <a:ext uri="{FF2B5EF4-FFF2-40B4-BE49-F238E27FC236}">
                <a16:creationId xmlns:a16="http://schemas.microsoft.com/office/drawing/2014/main" id="{83B6715F-2C4D-D53F-EBAE-DD20515FDB8F}"/>
              </a:ext>
            </a:extLst>
          </p:cNvPr>
          <p:cNvSpPr txBox="1"/>
          <p:nvPr/>
        </p:nvSpPr>
        <p:spPr>
          <a:xfrm>
            <a:off x="7922938" y="769991"/>
            <a:ext cx="3977443" cy="276999"/>
          </a:xfrm>
          <a:prstGeom prst="rect">
            <a:avLst/>
          </a:prstGeom>
          <a:noFill/>
        </p:spPr>
        <p:txBody>
          <a:bodyPr wrap="square" rtlCol="0">
            <a:spAutoFit/>
          </a:bodyPr>
          <a:lstStyle/>
          <a:p>
            <a:r>
              <a:rPr lang="en-GB" sz="1200" b="1">
                <a:solidFill>
                  <a:srgbClr val="5C5B5A"/>
                </a:solidFill>
                <a:cs typeface="Calibri" panose="020F0502020204030204" pitchFamily="34" charset="0"/>
              </a:rPr>
              <a:t>Sample info (all fieldwork within 2022)</a:t>
            </a:r>
          </a:p>
        </p:txBody>
      </p:sp>
      <p:graphicFrame>
        <p:nvGraphicFramePr>
          <p:cNvPr id="14" name="Table 8">
            <a:extLst>
              <a:ext uri="{FF2B5EF4-FFF2-40B4-BE49-F238E27FC236}">
                <a16:creationId xmlns:a16="http://schemas.microsoft.com/office/drawing/2014/main" id="{456A335A-8E8F-C5F4-3356-7730F93CA613}"/>
              </a:ext>
            </a:extLst>
          </p:cNvPr>
          <p:cNvGraphicFramePr>
            <a:graphicFrameLocks noGrp="1"/>
          </p:cNvGraphicFramePr>
          <p:nvPr>
            <p:extLst>
              <p:ext uri="{D42A27DB-BD31-4B8C-83A1-F6EECF244321}">
                <p14:modId xmlns:p14="http://schemas.microsoft.com/office/powerpoint/2010/main" val="3313291332"/>
              </p:ext>
            </p:extLst>
          </p:nvPr>
        </p:nvGraphicFramePr>
        <p:xfrm>
          <a:off x="7922939" y="1050227"/>
          <a:ext cx="4176000" cy="2240072"/>
        </p:xfrm>
        <a:graphic>
          <a:graphicData uri="http://schemas.openxmlformats.org/drawingml/2006/table">
            <a:tbl>
              <a:tblPr firstRow="1" bandRow="1">
                <a:tableStyleId>{D7AC3CCA-C797-4891-BE02-D94E43425B78}</a:tableStyleId>
              </a:tblPr>
              <a:tblGrid>
                <a:gridCol w="1152000">
                  <a:extLst>
                    <a:ext uri="{9D8B030D-6E8A-4147-A177-3AD203B41FA5}">
                      <a16:colId xmlns:a16="http://schemas.microsoft.com/office/drawing/2014/main" val="2475330351"/>
                    </a:ext>
                  </a:extLst>
                </a:gridCol>
                <a:gridCol w="756000">
                  <a:extLst>
                    <a:ext uri="{9D8B030D-6E8A-4147-A177-3AD203B41FA5}">
                      <a16:colId xmlns:a16="http://schemas.microsoft.com/office/drawing/2014/main" val="1879578340"/>
                    </a:ext>
                  </a:extLst>
                </a:gridCol>
                <a:gridCol w="756000">
                  <a:extLst>
                    <a:ext uri="{9D8B030D-6E8A-4147-A177-3AD203B41FA5}">
                      <a16:colId xmlns:a16="http://schemas.microsoft.com/office/drawing/2014/main" val="1245112500"/>
                    </a:ext>
                  </a:extLst>
                </a:gridCol>
                <a:gridCol w="756000">
                  <a:extLst>
                    <a:ext uri="{9D8B030D-6E8A-4147-A177-3AD203B41FA5}">
                      <a16:colId xmlns:a16="http://schemas.microsoft.com/office/drawing/2014/main" val="463256089"/>
                    </a:ext>
                  </a:extLst>
                </a:gridCol>
                <a:gridCol w="756000">
                  <a:extLst>
                    <a:ext uri="{9D8B030D-6E8A-4147-A177-3AD203B41FA5}">
                      <a16:colId xmlns:a16="http://schemas.microsoft.com/office/drawing/2014/main" val="3989623761"/>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Survey</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a:t>
                      </a:r>
                    </a:p>
                  </a:txBody>
                  <a:tcPr marL="36000" marR="36000" marT="9144" marB="9144" anchor="ctr">
                    <a:solidFill>
                      <a:srgbClr val="5C5B5A">
                        <a:alpha val="21000"/>
                      </a:srgbClr>
                    </a:solidFill>
                  </a:tcPr>
                </a:tc>
                <a:extLst>
                  <a:ext uri="{0D108BD9-81ED-4DB2-BD59-A6C34878D82A}">
                    <a16:rowId xmlns:a16="http://schemas.microsoft.com/office/drawing/2014/main" val="397480647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FW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9 Feb</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25 March</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 Sept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20 Oct </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FW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25 Feb</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11 April</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24 Sept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3 Nov</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1636</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762 (55%)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794 (54%)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785 (47%)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791 (48%) </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250 (18%)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250 (17%)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235 (14%)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270 (17%)</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373 (27%)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423 (29%)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657 (39%)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575 (35%)</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6" name="TextBox 15">
            <a:extLst>
              <a:ext uri="{FF2B5EF4-FFF2-40B4-BE49-F238E27FC236}">
                <a16:creationId xmlns:a16="http://schemas.microsoft.com/office/drawing/2014/main" id="{47B84926-4B6B-BBAD-4AC2-203065880648}"/>
              </a:ext>
            </a:extLst>
          </p:cNvPr>
          <p:cNvSpPr txBox="1"/>
          <p:nvPr/>
        </p:nvSpPr>
        <p:spPr>
          <a:xfrm>
            <a:off x="7927853" y="3337019"/>
            <a:ext cx="3586164" cy="276999"/>
          </a:xfrm>
          <a:prstGeom prst="rect">
            <a:avLst/>
          </a:prstGeom>
          <a:noFill/>
        </p:spPr>
        <p:txBody>
          <a:bodyPr wrap="square" rtlCol="0">
            <a:spAutoFit/>
          </a:bodyPr>
          <a:lstStyle/>
          <a:p>
            <a:r>
              <a:rPr lang="en-GB" sz="1200" b="1">
                <a:solidFill>
                  <a:srgbClr val="5C5B5A"/>
                </a:solidFill>
              </a:rPr>
              <a:t>Key demographics (before weighting applied)</a:t>
            </a:r>
          </a:p>
        </p:txBody>
      </p:sp>
      <p:graphicFrame>
        <p:nvGraphicFramePr>
          <p:cNvPr id="17" name="Table 8">
            <a:extLst>
              <a:ext uri="{FF2B5EF4-FFF2-40B4-BE49-F238E27FC236}">
                <a16:creationId xmlns:a16="http://schemas.microsoft.com/office/drawing/2014/main" id="{88DE0A29-8F42-7F18-3188-5828C9582D4F}"/>
              </a:ext>
            </a:extLst>
          </p:cNvPr>
          <p:cNvGraphicFramePr>
            <a:graphicFrameLocks noGrp="1"/>
          </p:cNvGraphicFramePr>
          <p:nvPr>
            <p:extLst>
              <p:ext uri="{D42A27DB-BD31-4B8C-83A1-F6EECF244321}">
                <p14:modId xmlns:p14="http://schemas.microsoft.com/office/powerpoint/2010/main" val="3427413023"/>
              </p:ext>
            </p:extLst>
          </p:nvPr>
        </p:nvGraphicFramePr>
        <p:xfrm>
          <a:off x="7922938" y="3620555"/>
          <a:ext cx="4176000" cy="2329793"/>
        </p:xfrm>
        <a:graphic>
          <a:graphicData uri="http://schemas.openxmlformats.org/drawingml/2006/table">
            <a:tbl>
              <a:tblPr firstRow="1" bandRow="1">
                <a:tableStyleId>{D7AC3CCA-C797-4891-BE02-D94E43425B78}</a:tableStyleId>
              </a:tblPr>
              <a:tblGrid>
                <a:gridCol w="1170728">
                  <a:extLst>
                    <a:ext uri="{9D8B030D-6E8A-4147-A177-3AD203B41FA5}">
                      <a16:colId xmlns:a16="http://schemas.microsoft.com/office/drawing/2014/main" val="2475330351"/>
                    </a:ext>
                  </a:extLst>
                </a:gridCol>
                <a:gridCol w="738231">
                  <a:extLst>
                    <a:ext uri="{9D8B030D-6E8A-4147-A177-3AD203B41FA5}">
                      <a16:colId xmlns:a16="http://schemas.microsoft.com/office/drawing/2014/main" val="864279868"/>
                    </a:ext>
                  </a:extLst>
                </a:gridCol>
                <a:gridCol w="771787">
                  <a:extLst>
                    <a:ext uri="{9D8B030D-6E8A-4147-A177-3AD203B41FA5}">
                      <a16:colId xmlns:a16="http://schemas.microsoft.com/office/drawing/2014/main" val="1245112500"/>
                    </a:ext>
                  </a:extLst>
                </a:gridCol>
                <a:gridCol w="763399">
                  <a:extLst>
                    <a:ext uri="{9D8B030D-6E8A-4147-A177-3AD203B41FA5}">
                      <a16:colId xmlns:a16="http://schemas.microsoft.com/office/drawing/2014/main" val="159540433"/>
                    </a:ext>
                  </a:extLst>
                </a:gridCol>
                <a:gridCol w="731855">
                  <a:extLst>
                    <a:ext uri="{9D8B030D-6E8A-4147-A177-3AD203B41FA5}">
                      <a16:colId xmlns:a16="http://schemas.microsoft.com/office/drawing/2014/main" val="1133786277"/>
                    </a:ext>
                  </a:extLst>
                </a:gridCol>
              </a:tblGrid>
              <a:tr h="261635">
                <a:tc>
                  <a:txBody>
                    <a:bodyPr/>
                    <a:lstStyle/>
                    <a:p>
                      <a:pPr algn="ctr"/>
                      <a:r>
                        <a:rPr lang="en-GB" sz="1050" b="1" kern="1200">
                          <a:solidFill>
                            <a:srgbClr val="5C5B5A"/>
                          </a:solidFill>
                          <a:latin typeface="+mn-lt"/>
                          <a:ea typeface="+mn-ea"/>
                          <a:cs typeface="+mn-cs"/>
                        </a:rPr>
                        <a:t>Male</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597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593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666</a:t>
                      </a:r>
                    </a:p>
                  </a:txBody>
                  <a:tcPr marL="36000" marR="36000" marT="9144" marB="9144" anchor="ctr">
                    <a:solidFill>
                      <a:srgbClr val="5C5B5A">
                        <a:alpha val="21000"/>
                      </a:srgbClr>
                    </a:solidFill>
                  </a:tcPr>
                </a:tc>
                <a:extLst>
                  <a:ext uri="{0D108BD9-81ED-4DB2-BD59-A6C34878D82A}">
                    <a16:rowId xmlns:a16="http://schemas.microsoft.com/office/drawing/2014/main" val="3974806476"/>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Female</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761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843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906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970</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16-24</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113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96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170</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25-44</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413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421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503</a:t>
                      </a:r>
                    </a:p>
                  </a:txBody>
                  <a:tcPr marL="36000" marR="36000" marT="9144" marB="9144" anchor="ctr">
                    <a:solidFill>
                      <a:srgbClr val="5C5B5A">
                        <a:alpha val="21000"/>
                      </a:srgbClr>
                    </a:solidFill>
                  </a:tcPr>
                </a:tc>
                <a:extLst>
                  <a:ext uri="{0D108BD9-81ED-4DB2-BD59-A6C34878D82A}">
                    <a16:rowId xmlns:a16="http://schemas.microsoft.com/office/drawing/2014/main" val="1962389413"/>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45-64</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484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538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565</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65+</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375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412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574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398</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White</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1201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1314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1503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1405</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5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rPr>
                        <a:t>Within racially minoritised communities</a:t>
                      </a:r>
                      <a:endParaRPr lang="en-GB" sz="1050" b="1" kern="120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166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mn-lt"/>
                          <a:ea typeface="+mn-ea"/>
                          <a:cs typeface="+mn-cs"/>
                        </a:rPr>
                        <a:t>159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208</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773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E4A24E6C-775E-4A45-B70B-2FCBB590B263}"/>
              </a:ext>
            </a:extLst>
          </p:cNvPr>
          <p:cNvSpPr>
            <a:spLocks noGrp="1"/>
          </p:cNvSpPr>
          <p:nvPr>
            <p:ph type="title"/>
          </p:nvPr>
        </p:nvSpPr>
        <p:spPr>
          <a:xfrm>
            <a:off x="572148" y="182147"/>
            <a:ext cx="11448000" cy="553998"/>
          </a:xfrm>
        </p:spPr>
        <p:txBody>
          <a:bodyPr vert="horz" anchor="t">
            <a:spAutoFit/>
          </a:bodyPr>
          <a:lstStyle/>
          <a:p>
            <a:pPr>
              <a:lnSpc>
                <a:spcPct val="100000"/>
              </a:lnSpc>
            </a:pPr>
            <a:r>
              <a:rPr lang="en-GB" sz="1800" b="1" dirty="0">
                <a:cs typeface="Calibri" panose="020F0502020204030204" pitchFamily="34" charset="0"/>
              </a:rPr>
              <a:t>Those aged 65+ continue to be the age group least worried about Covid-19 (19%), whilst </a:t>
            </a:r>
            <a:r>
              <a:rPr lang="en-GB" sz="1800" b="1" dirty="0">
                <a:solidFill>
                  <a:srgbClr val="33B0A6"/>
                </a:solidFill>
                <a:cs typeface="Calibri" panose="020F0502020204030204" pitchFamily="34" charset="0"/>
              </a:rPr>
              <a:t>those aged 45-64 are significantly more worried</a:t>
            </a:r>
            <a:r>
              <a:rPr lang="en-GB" sz="1800" b="1" dirty="0">
                <a:cs typeface="Calibri" panose="020F0502020204030204" pitchFamily="34" charset="0"/>
              </a:rPr>
              <a:t> about Covid-19 than last wave (21% vs 25%).</a:t>
            </a:r>
          </a:p>
        </p:txBody>
      </p:sp>
      <p:graphicFrame>
        <p:nvGraphicFramePr>
          <p:cNvPr id="12" name="Chart Placeholder 8" descr="Line chart showing % of people extremely or very worried about coronavirus - 40% in November 2020, 46% in December (a significant increase), 45% in January 2021 (a significant increase), 38% in February, 34% in March, 28% in April and 30% in June, 32% in July, 28% in September and 28% in December 2021. 29% in February 2022 and 30% in April. 23% in September. 25% in October.">
            <a:extLst>
              <a:ext uri="{FF2B5EF4-FFF2-40B4-BE49-F238E27FC236}">
                <a16:creationId xmlns:a16="http://schemas.microsoft.com/office/drawing/2014/main" id="{97E32CB1-A18A-31F3-E503-00062EA16240}"/>
              </a:ext>
            </a:extLst>
          </p:cNvPr>
          <p:cNvGraphicFramePr>
            <a:graphicFrameLocks/>
          </p:cNvGraphicFramePr>
          <p:nvPr>
            <p:extLst>
              <p:ext uri="{D42A27DB-BD31-4B8C-83A1-F6EECF244321}">
                <p14:modId xmlns:p14="http://schemas.microsoft.com/office/powerpoint/2010/main" val="402238920"/>
              </p:ext>
            </p:extLst>
          </p:nvPr>
        </p:nvGraphicFramePr>
        <p:xfrm>
          <a:off x="261147" y="1058004"/>
          <a:ext cx="5638801" cy="4801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8" descr="Line chart showing different age groups' levels of worry about coronavirus. Worry is highest amongst 25-44s (27%).">
            <a:extLst>
              <a:ext uri="{FF2B5EF4-FFF2-40B4-BE49-F238E27FC236}">
                <a16:creationId xmlns:a16="http://schemas.microsoft.com/office/drawing/2014/main" id="{9E8CCC10-EA55-DE6C-7FE7-12F3CB397F11}"/>
              </a:ext>
            </a:extLst>
          </p:cNvPr>
          <p:cNvGraphicFramePr>
            <a:graphicFrameLocks/>
          </p:cNvGraphicFramePr>
          <p:nvPr>
            <p:extLst>
              <p:ext uri="{D42A27DB-BD31-4B8C-83A1-F6EECF244321}">
                <p14:modId xmlns:p14="http://schemas.microsoft.com/office/powerpoint/2010/main" val="4056268719"/>
              </p:ext>
            </p:extLst>
          </p:nvPr>
        </p:nvGraphicFramePr>
        <p:xfrm>
          <a:off x="6039216" y="1058004"/>
          <a:ext cx="5768541" cy="491067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40193B2C-52E7-4A04-A52B-05B96CEE6DFB}"/>
              </a:ext>
            </a:extLst>
          </p:cNvPr>
          <p:cNvGrpSpPr/>
          <p:nvPr/>
        </p:nvGrpSpPr>
        <p:grpSpPr>
          <a:xfrm>
            <a:off x="342632" y="5835303"/>
            <a:ext cx="4141571" cy="276999"/>
            <a:chOff x="342632" y="6190493"/>
            <a:chExt cx="4141571" cy="276999"/>
          </a:xfrm>
        </p:grpSpPr>
        <p:sp>
          <p:nvSpPr>
            <p:cNvPr id="8" name="Arrow: Down 7">
              <a:extLst>
                <a:ext uri="{FF2B5EF4-FFF2-40B4-BE49-F238E27FC236}">
                  <a16:creationId xmlns:a16="http://schemas.microsoft.com/office/drawing/2014/main" id="{0B87A66D-6889-45D3-BF04-3AB3103C8C84}"/>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93A9FCBB-5C87-42FA-A0CC-FEE307DB5BC2}"/>
                </a:ext>
              </a:extLst>
            </p:cNvPr>
            <p:cNvSpPr txBox="1"/>
            <p:nvPr/>
          </p:nvSpPr>
          <p:spPr>
            <a:xfrm>
              <a:off x="502023" y="6190493"/>
              <a:ext cx="39821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Significantly higher/lower than </a:t>
              </a:r>
              <a:r>
                <a:rPr lang="en-GB" sz="1200">
                  <a:solidFill>
                    <a:srgbClr val="5C5B5A"/>
                  </a:solidFill>
                  <a:latin typeface="Arial"/>
                </a:rPr>
                <a:t>September</a:t>
              </a:r>
              <a:r>
                <a:rPr kumimoji="0" lang="en-GB" sz="1200" b="0" i="0" u="none" strike="noStrike" kern="1200" cap="none" spc="0" normalizeH="0" baseline="0" noProof="0">
                  <a:ln>
                    <a:noFill/>
                  </a:ln>
                  <a:solidFill>
                    <a:srgbClr val="5C5B5A"/>
                  </a:solidFill>
                  <a:effectLst/>
                  <a:uLnTx/>
                  <a:uFillTx/>
                  <a:latin typeface="Arial"/>
                  <a:ea typeface="+mn-ea"/>
                  <a:cs typeface="+mn-cs"/>
                </a:rPr>
                <a:t> (Survey 3)</a:t>
              </a:r>
            </a:p>
          </p:txBody>
        </p:sp>
        <p:sp>
          <p:nvSpPr>
            <p:cNvPr id="10" name="Arrow: Down 9">
              <a:extLst>
                <a:ext uri="{FF2B5EF4-FFF2-40B4-BE49-F238E27FC236}">
                  <a16:creationId xmlns:a16="http://schemas.microsoft.com/office/drawing/2014/main" id="{5E61EA2D-3F8B-4389-BE72-18E232B58911}"/>
                </a:ext>
              </a:extLst>
            </p:cNvPr>
            <p:cNvSpPr/>
            <p:nvPr/>
          </p:nvSpPr>
          <p:spPr>
            <a:xfrm>
              <a:off x="572148" y="621983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Footer Placeholder 4">
            <a:extLst>
              <a:ext uri="{FF2B5EF4-FFF2-40B4-BE49-F238E27FC236}">
                <a16:creationId xmlns:a16="http://schemas.microsoft.com/office/drawing/2014/main" id="{8CFC0A7C-F968-E89C-4D85-E5E63A858947}"/>
              </a:ext>
            </a:extLst>
          </p:cNvPr>
          <p:cNvSpPr txBox="1">
            <a:spLocks/>
          </p:cNvSpPr>
          <p:nvPr/>
        </p:nvSpPr>
        <p:spPr>
          <a:xfrm>
            <a:off x="359757" y="6234593"/>
            <a:ext cx="9784368" cy="553998"/>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chemeClr val="bg1">
                    <a:lumMod val="50000"/>
                  </a:schemeClr>
                </a:solidFill>
                <a:latin typeface="Arial" panose="020B0604020202020204" pitchFamily="34" charset="0"/>
                <a:cs typeface="Arial" panose="020B0604020202020204" pitchFamily="34" charset="0"/>
              </a:rPr>
              <a:t>B4. Overall, how worried are you about coronavirus and its impacts?</a:t>
            </a:r>
          </a:p>
          <a:p>
            <a:r>
              <a:rPr lang="en-GB" sz="1000">
                <a:solidFill>
                  <a:schemeClr val="bg1">
                    <a:lumMod val="50000"/>
                  </a:schemeClr>
                </a:solidFill>
                <a:latin typeface="Arial" panose="020B0604020202020204" pitchFamily="34" charset="0"/>
                <a:cs typeface="Arial" panose="020B0604020202020204" pitchFamily="34" charset="0"/>
              </a:rPr>
              <a:t>Unweighted base: All respondents: Covid-19 Tracker Survey 1: 1015; Survey 10: 1015; Greater Manchester Residents Survey 1: 1385; Survey 2: 1467, Survey 3: 1677, Survey 4: 1636</a:t>
            </a:r>
            <a:endParaRPr lang="en-GB" sz="1000"/>
          </a:p>
        </p:txBody>
      </p:sp>
      <p:sp>
        <p:nvSpPr>
          <p:cNvPr id="16" name="Slide Number Placeholder 4">
            <a:extLst>
              <a:ext uri="{FF2B5EF4-FFF2-40B4-BE49-F238E27FC236}">
                <a16:creationId xmlns:a16="http://schemas.microsoft.com/office/drawing/2014/main" id="{A219ADDF-3572-4872-A3C4-261BC484628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5A1848E8-6DBD-5EE7-79D7-402C773AEC65}"/>
              </a:ext>
              <a:ext uri="{C183D7F6-B498-43B3-948B-1728B52AA6E4}">
                <adec:decorative xmlns:adec="http://schemas.microsoft.com/office/drawing/2017/decorative" val="1"/>
              </a:ext>
            </a:extLst>
          </p:cNvPr>
          <p:cNvSpPr/>
          <p:nvPr/>
        </p:nvSpPr>
        <p:spPr>
          <a:xfrm rot="10800000">
            <a:off x="11768219" y="306260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49955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3">
            <a:extLst>
              <a:ext uri="{FF2B5EF4-FFF2-40B4-BE49-F238E27FC236}">
                <a16:creationId xmlns:a16="http://schemas.microsoft.com/office/drawing/2014/main" id="{0268445A-1A9F-4F17-8A4B-14757280B6C5}"/>
              </a:ext>
            </a:extLst>
          </p:cNvPr>
          <p:cNvSpPr>
            <a:spLocks noGrp="1"/>
          </p:cNvSpPr>
          <p:nvPr>
            <p:ph type="title"/>
          </p:nvPr>
        </p:nvSpPr>
        <p:spPr>
          <a:xfrm>
            <a:off x="586799" y="175573"/>
            <a:ext cx="10515600" cy="830997"/>
          </a:xfrm>
        </p:spPr>
        <p:txBody>
          <a:bodyPr vert="horz" anchor="t">
            <a:spAutoFit/>
          </a:bodyPr>
          <a:lstStyle/>
          <a:p>
            <a:pPr>
              <a:lnSpc>
                <a:spcPct val="100000"/>
              </a:lnSpc>
            </a:pPr>
            <a:r>
              <a:rPr lang="en-GB" sz="1800" b="1" dirty="0">
                <a:solidFill>
                  <a:srgbClr val="5C5B5A"/>
                </a:solidFill>
              </a:rPr>
              <a:t>Around a quarter of respondents are </a:t>
            </a:r>
            <a:r>
              <a:rPr lang="en-GB" sz="1800" b="1" dirty="0">
                <a:solidFill>
                  <a:srgbClr val="009690"/>
                </a:solidFill>
              </a:rPr>
              <a:t>unlikely to get a Covid-19 vaccine/booster (23%) or flu jab (26%) </a:t>
            </a:r>
            <a:r>
              <a:rPr lang="en-GB" sz="1800" b="1" dirty="0"/>
              <a:t>if offered one</a:t>
            </a:r>
            <a:r>
              <a:rPr lang="en-GB" sz="1800" b="1" dirty="0">
                <a:solidFill>
                  <a:srgbClr val="009690"/>
                </a:solidFill>
              </a:rPr>
              <a:t> </a:t>
            </a:r>
            <a:r>
              <a:rPr lang="en-GB" sz="1800" b="1" dirty="0">
                <a:solidFill>
                  <a:srgbClr val="5C5B5A"/>
                </a:solidFill>
              </a:rPr>
              <a:t>this winter</a:t>
            </a:r>
            <a:r>
              <a:rPr lang="en-GB" sz="1800" b="1" dirty="0"/>
              <a:t>. Three in five (57%) are likely to get both vaccines, while 17% are unlikely to get either</a:t>
            </a:r>
            <a:endParaRPr lang="en-GB" sz="1800" b="1" dirty="0">
              <a:solidFill>
                <a:srgbClr val="5C5B5A"/>
              </a:solidFill>
            </a:endParaRPr>
          </a:p>
        </p:txBody>
      </p:sp>
      <p:sp>
        <p:nvSpPr>
          <p:cNvPr id="23" name="Footer Placeholder 4">
            <a:extLst>
              <a:ext uri="{FF2B5EF4-FFF2-40B4-BE49-F238E27FC236}">
                <a16:creationId xmlns:a16="http://schemas.microsoft.com/office/drawing/2014/main" id="{BD24FF10-0D0E-45CB-AE3C-FB09009413E5}"/>
              </a:ext>
              <a:ext uri="{C183D7F6-B498-43B3-948B-1728B52AA6E4}">
                <adec:decorative xmlns:adec="http://schemas.microsoft.com/office/drawing/2017/decorative" val="1"/>
              </a:ext>
            </a:extLst>
          </p:cNvPr>
          <p:cNvSpPr txBox="1">
            <a:spLocks/>
          </p:cNvSpPr>
          <p:nvPr/>
        </p:nvSpPr>
        <p:spPr>
          <a:xfrm>
            <a:off x="359757" y="6399249"/>
            <a:ext cx="7392772"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B4955200-D5D5-E300-C20E-0854A47BF62F}"/>
              </a:ext>
            </a:extLst>
          </p:cNvPr>
          <p:cNvSpPr txBox="1"/>
          <p:nvPr/>
        </p:nvSpPr>
        <p:spPr>
          <a:xfrm>
            <a:off x="1368803" y="1113659"/>
            <a:ext cx="4629078" cy="52322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500" b="1" i="0" u="sng" strike="noStrike" cap="none" spc="0" normalizeH="0" baseline="0">
                <a:ln>
                  <a:noFill/>
                </a:ln>
                <a:solidFill>
                  <a:srgbClr val="5C5B5A"/>
                </a:solidFill>
                <a:effectLst/>
                <a:uLnTx/>
                <a:uFillTx/>
                <a:latin typeface="Arial"/>
              </a:defRPr>
            </a:lvl1pPr>
          </a:lstStyle>
          <a:p>
            <a:r>
              <a:rPr lang="en-GB" sz="1400"/>
              <a:t>Likelihood of getting the flu vaccine or Covid-19 vaccine/booster</a:t>
            </a:r>
          </a:p>
        </p:txBody>
      </p:sp>
      <p:graphicFrame>
        <p:nvGraphicFramePr>
          <p:cNvPr id="16" name="Chart Placeholder 20" descr="Bar chart showing likelihood of getting the Covid-19 and flu vaccine this winter. 65% are likely to get the flu vaccine, 66% are likely to get the Covid-19 vaccine/booster ">
            <a:extLst>
              <a:ext uri="{FF2B5EF4-FFF2-40B4-BE49-F238E27FC236}">
                <a16:creationId xmlns:a16="http://schemas.microsoft.com/office/drawing/2014/main" id="{459458A3-8B17-5681-6AEB-958F26537B9B}"/>
              </a:ext>
            </a:extLst>
          </p:cNvPr>
          <p:cNvGraphicFramePr>
            <a:graphicFrameLocks/>
          </p:cNvGraphicFramePr>
          <p:nvPr>
            <p:extLst>
              <p:ext uri="{D42A27DB-BD31-4B8C-83A1-F6EECF244321}">
                <p14:modId xmlns:p14="http://schemas.microsoft.com/office/powerpoint/2010/main" val="2813207530"/>
              </p:ext>
            </p:extLst>
          </p:nvPr>
        </p:nvGraphicFramePr>
        <p:xfrm>
          <a:off x="278165" y="1856616"/>
          <a:ext cx="6922736" cy="3819858"/>
        </p:xfrm>
        <a:graphic>
          <a:graphicData uri="http://schemas.openxmlformats.org/drawingml/2006/chart">
            <c:chart xmlns:c="http://schemas.openxmlformats.org/drawingml/2006/chart" xmlns:r="http://schemas.openxmlformats.org/officeDocument/2006/relationships" r:id="rId2"/>
          </a:graphicData>
        </a:graphic>
      </p:graphicFrame>
      <p:sp>
        <p:nvSpPr>
          <p:cNvPr id="17" name="Right Brace 16">
            <a:extLst>
              <a:ext uri="{FF2B5EF4-FFF2-40B4-BE49-F238E27FC236}">
                <a16:creationId xmlns:a16="http://schemas.microsoft.com/office/drawing/2014/main" id="{9B2559A2-D2B2-6AD6-63FC-BBB850EE7658}"/>
              </a:ext>
              <a:ext uri="{C183D7F6-B498-43B3-948B-1728B52AA6E4}">
                <adec:decorative xmlns:adec="http://schemas.microsoft.com/office/drawing/2017/decorative" val="1"/>
              </a:ext>
            </a:extLst>
          </p:cNvPr>
          <p:cNvSpPr/>
          <p:nvPr/>
        </p:nvSpPr>
        <p:spPr>
          <a:xfrm rot="10800000">
            <a:off x="2927673" y="4419599"/>
            <a:ext cx="191300" cy="859261"/>
          </a:xfrm>
          <a:prstGeom prst="rightBrace">
            <a:avLst>
              <a:gd name="adj1" fmla="val 43002"/>
              <a:gd name="adj2" fmla="val 50000"/>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a:extLst>
              <a:ext uri="{FF2B5EF4-FFF2-40B4-BE49-F238E27FC236}">
                <a16:creationId xmlns:a16="http://schemas.microsoft.com/office/drawing/2014/main" id="{9F71E748-B832-74D1-5044-2684798FE5F9}"/>
              </a:ext>
              <a:ext uri="{C183D7F6-B498-43B3-948B-1728B52AA6E4}">
                <adec:decorative xmlns:adec="http://schemas.microsoft.com/office/drawing/2017/decorative" val="1"/>
              </a:ext>
            </a:extLst>
          </p:cNvPr>
          <p:cNvSpPr/>
          <p:nvPr/>
        </p:nvSpPr>
        <p:spPr>
          <a:xfrm>
            <a:off x="5997880" y="4453155"/>
            <a:ext cx="191301" cy="762002"/>
          </a:xfrm>
          <a:prstGeom prst="rightBrace">
            <a:avLst>
              <a:gd name="adj1" fmla="val 43002"/>
              <a:gd name="adj2" fmla="val 50000"/>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BFCE5D73-DF53-4AF5-BA55-C30029620BBD}"/>
              </a:ext>
            </a:extLst>
          </p:cNvPr>
          <p:cNvSpPr txBox="1"/>
          <p:nvPr/>
        </p:nvSpPr>
        <p:spPr>
          <a:xfrm>
            <a:off x="6915264" y="972996"/>
            <a:ext cx="487986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a:solidFill>
                  <a:srgbClr val="5C5B5A"/>
                </a:solidFill>
                <a:latin typeface="Arial"/>
              </a:rPr>
              <a:t>Likelihood of getting both vaccines vs. neither vaccine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srgbClr val="5C5B5A"/>
                </a:solidFill>
                <a:effectLst/>
                <a:uLnTx/>
                <a:uFillTx/>
                <a:latin typeface="Arial"/>
                <a:ea typeface="+mn-ea"/>
                <a:cs typeface="+mn-cs"/>
              </a:rPr>
              <a:t>(very/somewhat unlikely or unlikely)</a:t>
            </a:r>
          </a:p>
        </p:txBody>
      </p:sp>
      <p:graphicFrame>
        <p:nvGraphicFramePr>
          <p:cNvPr id="19" name="Chart Placeholder 20" descr="Bar chart showing likelihood of getting vaccines this winter. 57% reported they were likely to get both the Covid-19 vaccine and the flu vaccine. 17% reported they were unlikely to get either ">
            <a:extLst>
              <a:ext uri="{FF2B5EF4-FFF2-40B4-BE49-F238E27FC236}">
                <a16:creationId xmlns:a16="http://schemas.microsoft.com/office/drawing/2014/main" id="{4BD38B4E-4135-4FAA-AC5B-9A24A78962F0}"/>
              </a:ext>
            </a:extLst>
          </p:cNvPr>
          <p:cNvGraphicFramePr>
            <a:graphicFrameLocks/>
          </p:cNvGraphicFramePr>
          <p:nvPr>
            <p:extLst>
              <p:ext uri="{D42A27DB-BD31-4B8C-83A1-F6EECF244321}">
                <p14:modId xmlns:p14="http://schemas.microsoft.com/office/powerpoint/2010/main" val="1746230130"/>
              </p:ext>
            </p:extLst>
          </p:nvPr>
        </p:nvGraphicFramePr>
        <p:xfrm>
          <a:off x="6747900" y="1322843"/>
          <a:ext cx="4817195" cy="2382065"/>
        </p:xfrm>
        <a:graphic>
          <a:graphicData uri="http://schemas.openxmlformats.org/drawingml/2006/chart">
            <c:chart xmlns:c="http://schemas.openxmlformats.org/drawingml/2006/chart" xmlns:r="http://schemas.openxmlformats.org/officeDocument/2006/relationships" r:id="rId3"/>
          </a:graphicData>
        </a:graphic>
      </p:graphicFrame>
      <p:sp>
        <p:nvSpPr>
          <p:cNvPr id="21" name="Speech Bubble: Rectangle 20">
            <a:extLst>
              <a:ext uri="{FF2B5EF4-FFF2-40B4-BE49-F238E27FC236}">
                <a16:creationId xmlns:a16="http://schemas.microsoft.com/office/drawing/2014/main" id="{C4039460-C128-4DFE-87EC-0D838ADD5BD8}"/>
              </a:ext>
              <a:ext uri="{C183D7F6-B498-43B3-948B-1728B52AA6E4}">
                <adec:decorative xmlns:adec="http://schemas.microsoft.com/office/drawing/2017/decorative" val="0"/>
              </a:ext>
            </a:extLst>
          </p:cNvPr>
          <p:cNvSpPr/>
          <p:nvPr/>
        </p:nvSpPr>
        <p:spPr>
          <a:xfrm>
            <a:off x="7095625" y="3723230"/>
            <a:ext cx="4787240" cy="2299143"/>
          </a:xfrm>
          <a:prstGeom prst="wedgeRectCallout">
            <a:avLst>
              <a:gd name="adj1" fmla="val -936"/>
              <a:gd name="adj2" fmla="val -55682"/>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less likely to get either vaccine compared to GM average (</a:t>
            </a:r>
            <a:r>
              <a:rPr lang="en-GB" sz="1100" b="1" dirty="0">
                <a:solidFill>
                  <a:srgbClr val="5C5B5A"/>
                </a:solidFill>
                <a:latin typeface="Arial" panose="020B0604020202020204" pitchFamily="34" charset="0"/>
                <a:cs typeface="Arial" panose="020B0604020202020204" pitchFamily="34" charset="0"/>
              </a:rPr>
              <a:t>17%)*</a:t>
            </a: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aged 25-44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in minority ethnic groups </a:t>
            </a:r>
            <a:r>
              <a:rPr lang="en-GB" sz="1100" dirty="0">
                <a:solidFill>
                  <a:schemeClr val="tx1"/>
                </a:solidFill>
                <a:latin typeface="Arial" panose="020B0604020202020204" pitchFamily="34" charset="0"/>
                <a:cs typeface="Arial" panose="020B0604020202020204" pitchFamily="34" charset="0"/>
              </a:rPr>
              <a:t>(44%)</a:t>
            </a:r>
            <a:endPar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chemeClr val="tx1"/>
                </a:solidFill>
                <a:latin typeface="Arial" panose="020B0604020202020204" pitchFamily="34" charset="0"/>
                <a:cs typeface="Arial" panose="020B0604020202020204" pitchFamily="34" charset="0"/>
              </a:rPr>
              <a:t>Those who are not worried about Covid-19 (28%)</a:t>
            </a:r>
            <a:endParaRPr kumimoji="0" lang="en-GB" sz="11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who are in full time paid jobs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chemeClr val="tx1"/>
                </a:solidFill>
                <a:latin typeface="Arial" panose="020B0604020202020204" pitchFamily="34" charset="0"/>
                <a:cs typeface="Arial" panose="020B0604020202020204" pitchFamily="34" charset="0"/>
              </a:rPr>
              <a:t>Those who earn above the living wage (20%)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chemeClr val="tx1"/>
                </a:solidFill>
                <a:latin typeface="Arial" panose="020B0604020202020204" pitchFamily="34" charset="0"/>
                <a:cs typeface="Arial" panose="020B0604020202020204" pitchFamily="34" charset="0"/>
              </a:rPr>
              <a:t>Those who have children aged 5-15 years old (24%)</a:t>
            </a:r>
            <a:endParaRPr kumimoji="0" lang="en-GB" sz="11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C1FF27-8511-4C03-BB65-7336EABB1AC2}"/>
              </a:ext>
            </a:extLst>
          </p:cNvPr>
          <p:cNvSpPr txBox="1"/>
          <p:nvPr/>
        </p:nvSpPr>
        <p:spPr>
          <a:xfrm>
            <a:off x="7017813" y="6118778"/>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1" name="Text Placeholder 10">
            <a:extLst>
              <a:ext uri="{FF2B5EF4-FFF2-40B4-BE49-F238E27FC236}">
                <a16:creationId xmlns:a16="http://schemas.microsoft.com/office/drawing/2014/main" id="{697C16C6-8054-B704-0C42-B4DD1DE16E85}"/>
              </a:ext>
            </a:extLst>
          </p:cNvPr>
          <p:cNvSpPr>
            <a:spLocks noGrp="1"/>
          </p:cNvSpPr>
          <p:nvPr>
            <p:ph type="body" sz="quarter" idx="11"/>
          </p:nvPr>
        </p:nvSpPr>
        <p:spPr>
          <a:xfrm>
            <a:off x="586799" y="6224466"/>
            <a:ext cx="11017826" cy="355034"/>
          </a:xfrm>
        </p:spPr>
        <p:txBody>
          <a:bodyPr wrap="square" anchor="t">
            <a:spAutoFit/>
          </a:bodyPr>
          <a:lstStyle/>
          <a:p>
            <a:pPr>
              <a:lnSpc>
                <a:spcPct val="100000"/>
              </a:lnSpc>
              <a:spcBef>
                <a:spcPts val="0"/>
              </a:spcBef>
            </a:pPr>
            <a:r>
              <a:rPr lang="en-GB" sz="1000">
                <a:solidFill>
                  <a:schemeClr val="bg1">
                    <a:lumMod val="50000"/>
                  </a:schemeClr>
                </a:solidFill>
                <a:latin typeface="Arial" panose="020B0604020202020204" pitchFamily="34" charset="0"/>
                <a:cs typeface="Arial" panose="020B0604020202020204" pitchFamily="34" charset="0"/>
              </a:rPr>
              <a:t>ADD6_W2. This winter, how likely or unlikely are you to get the following if offered?		</a:t>
            </a:r>
          </a:p>
          <a:p>
            <a:pPr>
              <a:lnSpc>
                <a:spcPct val="100000"/>
              </a:lnSpc>
              <a:spcBef>
                <a:spcPts val="0"/>
              </a:spcBef>
            </a:pPr>
            <a:r>
              <a:rPr lang="en-GB" sz="1000">
                <a:solidFill>
                  <a:schemeClr val="bg1">
                    <a:lumMod val="50000"/>
                  </a:schemeClr>
                </a:solidFill>
                <a:latin typeface="Arial" panose="020B0604020202020204" pitchFamily="34" charset="0"/>
                <a:cs typeface="Arial" panose="020B0604020202020204" pitchFamily="34" charset="0"/>
              </a:rPr>
              <a:t>Unweighted base: Greater Manchester Residents Survey 3: 1677, Survey 4: 1636</a:t>
            </a:r>
          </a:p>
        </p:txBody>
      </p:sp>
      <p:sp>
        <p:nvSpPr>
          <p:cNvPr id="22" name="Slide Number Placeholder 4">
            <a:extLst>
              <a:ext uri="{FF2B5EF4-FFF2-40B4-BE49-F238E27FC236}">
                <a16:creationId xmlns:a16="http://schemas.microsoft.com/office/drawing/2014/main" id="{A61FB2BD-9885-40E9-964B-D1F7C386C44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53700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2209-AD22-E722-7EC0-8613783281BA}"/>
              </a:ext>
            </a:extLst>
          </p:cNvPr>
          <p:cNvSpPr>
            <a:spLocks noGrp="1"/>
          </p:cNvSpPr>
          <p:nvPr>
            <p:ph type="title"/>
          </p:nvPr>
        </p:nvSpPr>
        <p:spPr>
          <a:xfrm>
            <a:off x="586798" y="260041"/>
            <a:ext cx="10604115" cy="586800"/>
          </a:xfrm>
        </p:spPr>
        <p:txBody>
          <a:bodyPr>
            <a:noAutofit/>
          </a:bodyPr>
          <a:lstStyle/>
          <a:p>
            <a:r>
              <a:rPr lang="en-GB" sz="1800" b="1" dirty="0"/>
              <a:t>A third (32%) of respondents who </a:t>
            </a:r>
            <a:r>
              <a:rPr lang="en-GB" sz="1800" b="1" dirty="0">
                <a:solidFill>
                  <a:srgbClr val="009690"/>
                </a:solidFill>
              </a:rPr>
              <a:t>are unlikely to get the Covid-19 vaccine </a:t>
            </a:r>
            <a:r>
              <a:rPr lang="en-GB" sz="1800" b="1" dirty="0"/>
              <a:t>say this is because they do not want the side effects associated with it, the same proportion (32%) don’t trust the motivations behind it</a:t>
            </a:r>
          </a:p>
        </p:txBody>
      </p:sp>
      <p:graphicFrame>
        <p:nvGraphicFramePr>
          <p:cNvPr id="6" name="Chart 5" descr="Bar chart showing that 32% of people don't want to get a Covid-19 vaccine because they don't want the side effects, 32% don't trust the motivations behind the vaccines, 25% don't believe they work, 24% don't believe Covid-19 or the flu will make them ill if they got it and 14% don't know enough about the vaccines.">
            <a:extLst>
              <a:ext uri="{FF2B5EF4-FFF2-40B4-BE49-F238E27FC236}">
                <a16:creationId xmlns:a16="http://schemas.microsoft.com/office/drawing/2014/main" id="{41B93BB9-43AF-EFD0-683D-F7A71FD22B6C}"/>
              </a:ext>
            </a:extLst>
          </p:cNvPr>
          <p:cNvGraphicFramePr/>
          <p:nvPr>
            <p:extLst>
              <p:ext uri="{D42A27DB-BD31-4B8C-83A1-F6EECF244321}">
                <p14:modId xmlns:p14="http://schemas.microsoft.com/office/powerpoint/2010/main" val="249153565"/>
              </p:ext>
            </p:extLst>
          </p:nvPr>
        </p:nvGraphicFramePr>
        <p:xfrm>
          <a:off x="700488" y="846840"/>
          <a:ext cx="9368072" cy="531447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40D04793-B6CA-CB38-7083-7A067B337E4D}"/>
              </a:ext>
            </a:extLst>
          </p:cNvPr>
          <p:cNvSpPr/>
          <p:nvPr/>
        </p:nvSpPr>
        <p:spPr>
          <a:xfrm>
            <a:off x="6953693" y="4600538"/>
            <a:ext cx="2977116" cy="1560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rgbClr val="5C5B5A"/>
                </a:solidFill>
                <a:ea typeface="Calibri" panose="020F0502020204030204" pitchFamily="34" charset="0"/>
              </a:rPr>
              <a:t>*Note - </a:t>
            </a:r>
            <a:r>
              <a:rPr lang="en-GB" sz="1050">
                <a:solidFill>
                  <a:srgbClr val="5C5B5A"/>
                </a:solidFill>
                <a:effectLst/>
                <a:ea typeface="Calibri" panose="020F0502020204030204" pitchFamily="34" charset="0"/>
              </a:rPr>
              <a:t>At the time of fieldwork Covid-19 booster vaccines are available mainly to over 50s, those in care homes, those aged 5 years and over in clinical risk groups, carers/family members of vulnerable people and front-line health and social care staff. </a:t>
            </a:r>
            <a:r>
              <a:rPr lang="en-GB" sz="1050">
                <a:solidFill>
                  <a:srgbClr val="5C5B5A"/>
                </a:solidFill>
              </a:rPr>
              <a:t>Flu vaccines are available to all, but are free to over 50s and groups of higher risk </a:t>
            </a:r>
          </a:p>
        </p:txBody>
      </p:sp>
      <p:sp>
        <p:nvSpPr>
          <p:cNvPr id="8" name="TextBox 7">
            <a:extLst>
              <a:ext uri="{FF2B5EF4-FFF2-40B4-BE49-F238E27FC236}">
                <a16:creationId xmlns:a16="http://schemas.microsoft.com/office/drawing/2014/main" id="{13F5547F-2FC3-EC30-8282-53C428AA7684}"/>
              </a:ext>
            </a:extLst>
          </p:cNvPr>
          <p:cNvSpPr txBox="1"/>
          <p:nvPr/>
        </p:nvSpPr>
        <p:spPr>
          <a:xfrm>
            <a:off x="10068558" y="856999"/>
            <a:ext cx="1747521" cy="276999"/>
          </a:xfrm>
          <a:prstGeom prst="rect">
            <a:avLst/>
          </a:prstGeom>
          <a:noFill/>
          <a:ln w="19050">
            <a:solidFill>
              <a:srgbClr val="5C5B5A"/>
            </a:solidFill>
          </a:ln>
        </p:spPr>
        <p:txBody>
          <a:bodyPr wrap="square">
            <a:spAutoFit/>
          </a:bodyPr>
          <a:lstStyle/>
          <a:p>
            <a:pPr algn="ctr"/>
            <a:r>
              <a:rPr lang="en-GB" sz="1200" b="1" kern="1200" dirty="0">
                <a:solidFill>
                  <a:srgbClr val="5C5B5A"/>
                </a:solidFill>
                <a:latin typeface="+mn-lt"/>
                <a:ea typeface="+mn-ea"/>
                <a:cs typeface="+mn-cs"/>
              </a:rPr>
              <a:t>Sept (S3)</a:t>
            </a:r>
          </a:p>
        </p:txBody>
      </p:sp>
      <p:graphicFrame>
        <p:nvGraphicFramePr>
          <p:cNvPr id="4" name="Table 4">
            <a:extLst>
              <a:ext uri="{FF2B5EF4-FFF2-40B4-BE49-F238E27FC236}">
                <a16:creationId xmlns:a16="http://schemas.microsoft.com/office/drawing/2014/main" id="{D078480D-66F0-9005-02E4-98F909BB2A09}"/>
              </a:ext>
            </a:extLst>
          </p:cNvPr>
          <p:cNvGraphicFramePr>
            <a:graphicFrameLocks noGrp="1"/>
          </p:cNvGraphicFramePr>
          <p:nvPr>
            <p:extLst>
              <p:ext uri="{D42A27DB-BD31-4B8C-83A1-F6EECF244321}">
                <p14:modId xmlns:p14="http://schemas.microsoft.com/office/powerpoint/2010/main" val="601900287"/>
              </p:ext>
            </p:extLst>
          </p:nvPr>
        </p:nvGraphicFramePr>
        <p:xfrm>
          <a:off x="10068560" y="1140554"/>
          <a:ext cx="1747520" cy="4972136"/>
        </p:xfrm>
        <a:graphic>
          <a:graphicData uri="http://schemas.openxmlformats.org/drawingml/2006/table">
            <a:tbl>
              <a:tblPr firstRow="1" bandRow="1">
                <a:tableStyleId>{5C22544A-7EE6-4342-B048-85BDC9FD1C3A}</a:tableStyleId>
              </a:tblPr>
              <a:tblGrid>
                <a:gridCol w="995680">
                  <a:extLst>
                    <a:ext uri="{9D8B030D-6E8A-4147-A177-3AD203B41FA5}">
                      <a16:colId xmlns:a16="http://schemas.microsoft.com/office/drawing/2014/main" val="3670303331"/>
                    </a:ext>
                  </a:extLst>
                </a:gridCol>
                <a:gridCol w="751840">
                  <a:extLst>
                    <a:ext uri="{9D8B030D-6E8A-4147-A177-3AD203B41FA5}">
                      <a16:colId xmlns:a16="http://schemas.microsoft.com/office/drawing/2014/main" val="461018049"/>
                    </a:ext>
                  </a:extLst>
                </a:gridCol>
              </a:tblGrid>
              <a:tr h="382472">
                <a:tc>
                  <a:txBody>
                    <a:bodyPr/>
                    <a:lstStyle/>
                    <a:p>
                      <a:pPr algn="ctr"/>
                      <a:r>
                        <a:rPr lang="en-GB" sz="1200" b="1" dirty="0">
                          <a:solidFill>
                            <a:schemeClr val="accent1"/>
                          </a:solidFill>
                        </a:rPr>
                        <a:t>Covid-19</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GB" sz="1200" b="1" dirty="0">
                          <a:solidFill>
                            <a:srgbClr val="0070C0"/>
                          </a:solidFill>
                        </a:rPr>
                        <a:t>Flu </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73324713"/>
                  </a:ext>
                </a:extLst>
              </a:tr>
              <a:tr h="382472">
                <a:tc>
                  <a:txBody>
                    <a:bodyPr/>
                    <a:lstStyle/>
                    <a:p>
                      <a:pPr algn="ctr"/>
                      <a:r>
                        <a:rPr lang="en-GB" sz="1200" dirty="0">
                          <a:solidFill>
                            <a:srgbClr val="00B0F0"/>
                          </a:solidFill>
                        </a:rPr>
                        <a:t>40%</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33%</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20746196"/>
                  </a:ext>
                </a:extLst>
              </a:tr>
              <a:tr h="382472">
                <a:tc>
                  <a:txBody>
                    <a:bodyPr/>
                    <a:lstStyle/>
                    <a:p>
                      <a:pPr algn="ctr"/>
                      <a:r>
                        <a:rPr lang="en-GB" sz="1200">
                          <a:solidFill>
                            <a:srgbClr val="00B0F0"/>
                          </a:solidFill>
                        </a:rPr>
                        <a:t>34%</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26%</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70725586"/>
                  </a:ext>
                </a:extLst>
              </a:tr>
              <a:tr h="382472">
                <a:tc>
                  <a:txBody>
                    <a:bodyPr/>
                    <a:lstStyle/>
                    <a:p>
                      <a:pPr algn="ctr"/>
                      <a:r>
                        <a:rPr lang="en-GB" sz="1200">
                          <a:solidFill>
                            <a:srgbClr val="00B0F0"/>
                          </a:solidFill>
                        </a:rPr>
                        <a:t>26%</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31344662"/>
                  </a:ext>
                </a:extLst>
              </a:tr>
              <a:tr h="382472">
                <a:tc>
                  <a:txBody>
                    <a:bodyPr/>
                    <a:lstStyle/>
                    <a:p>
                      <a:pPr algn="ctr"/>
                      <a:r>
                        <a:rPr lang="en-GB" sz="1200">
                          <a:solidFill>
                            <a:srgbClr val="00B0F0"/>
                          </a:solidFill>
                        </a:rPr>
                        <a:t>24%</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25%</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66782667"/>
                  </a:ext>
                </a:extLst>
              </a:tr>
              <a:tr h="382472">
                <a:tc>
                  <a:txBody>
                    <a:bodyPr/>
                    <a:lstStyle/>
                    <a:p>
                      <a:pPr algn="ctr"/>
                      <a:r>
                        <a:rPr lang="en-GB" sz="1200">
                          <a:solidFill>
                            <a:srgbClr val="00B0F0"/>
                          </a:solidFill>
                        </a:rPr>
                        <a:t>19%</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14%</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62041545"/>
                  </a:ext>
                </a:extLst>
              </a:tr>
              <a:tr h="382472">
                <a:tc>
                  <a:txBody>
                    <a:bodyPr/>
                    <a:lstStyle/>
                    <a:p>
                      <a:pPr algn="ctr"/>
                      <a:r>
                        <a:rPr lang="en-GB" sz="1200">
                          <a:solidFill>
                            <a:srgbClr val="00B0F0"/>
                          </a:solidFill>
                        </a:rPr>
                        <a:t>5%</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9%</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69810988"/>
                  </a:ext>
                </a:extLst>
              </a:tr>
              <a:tr h="382472">
                <a:tc>
                  <a:txBody>
                    <a:bodyPr/>
                    <a:lstStyle/>
                    <a:p>
                      <a:pPr algn="ctr"/>
                      <a:r>
                        <a:rPr lang="en-GB" sz="1200">
                          <a:solidFill>
                            <a:srgbClr val="00B0F0"/>
                          </a:solidFill>
                        </a:rPr>
                        <a:t>3%</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19228142"/>
                  </a:ext>
                </a:extLst>
              </a:tr>
              <a:tr h="382472">
                <a:tc>
                  <a:txBody>
                    <a:bodyPr/>
                    <a:lstStyle/>
                    <a:p>
                      <a:pPr algn="ctr"/>
                      <a:r>
                        <a:rPr lang="en-GB" sz="1200">
                          <a:solidFill>
                            <a:srgbClr val="00B0F0"/>
                          </a:solidFill>
                        </a:rPr>
                        <a:t>2%</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4176726"/>
                  </a:ext>
                </a:extLst>
              </a:tr>
              <a:tr h="382472">
                <a:tc>
                  <a:txBody>
                    <a:bodyPr/>
                    <a:lstStyle/>
                    <a:p>
                      <a:pPr algn="ctr"/>
                      <a:r>
                        <a:rPr lang="en-GB" sz="1200">
                          <a:solidFill>
                            <a:srgbClr val="00B0F0"/>
                          </a:solidFill>
                        </a:rPr>
                        <a:t>2%</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2%</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70187877"/>
                  </a:ext>
                </a:extLst>
              </a:tr>
              <a:tr h="382472">
                <a:tc>
                  <a:txBody>
                    <a:bodyPr/>
                    <a:lstStyle/>
                    <a:p>
                      <a:pPr algn="ctr"/>
                      <a:r>
                        <a:rPr lang="en-GB" sz="1200">
                          <a:solidFill>
                            <a:srgbClr val="00B0F0"/>
                          </a:solidFill>
                        </a:rPr>
                        <a:t>2%</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0%</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94695527"/>
                  </a:ext>
                </a:extLst>
              </a:tr>
              <a:tr h="382472">
                <a:tc>
                  <a:txBody>
                    <a:bodyPr/>
                    <a:lstStyle/>
                    <a:p>
                      <a:pPr algn="ctr"/>
                      <a:r>
                        <a:rPr lang="en-GB" sz="1200">
                          <a:solidFill>
                            <a:srgbClr val="00B0F0"/>
                          </a:solidFill>
                        </a:rPr>
                        <a:t>1%</a:t>
                      </a:r>
                    </a:p>
                  </a:txBody>
                  <a:tcPr>
                    <a:lnL w="12700" cap="flat" cmpd="sng" algn="ctr">
                      <a:solidFill>
                        <a:schemeClr val="tx1"/>
                      </a:solidFill>
                      <a:prstDash val="solid"/>
                      <a:round/>
                      <a:headEnd type="none" w="med" len="med"/>
                      <a:tailEnd type="none" w="med" len="med"/>
                    </a:lnL>
                    <a:noFill/>
                  </a:tcPr>
                </a:tc>
                <a:tc>
                  <a:txBody>
                    <a:bodyPr/>
                    <a:lstStyle/>
                    <a:p>
                      <a:pPr algn="ctr"/>
                      <a:r>
                        <a:rPr lang="en-GB" sz="1200" dirty="0">
                          <a:solidFill>
                            <a:srgbClr val="0070C0"/>
                          </a:solidFill>
                        </a:rPr>
                        <a:t>1%</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05904655"/>
                  </a:ext>
                </a:extLst>
              </a:tr>
              <a:tr h="382472">
                <a:tc>
                  <a:txBody>
                    <a:bodyPr/>
                    <a:lstStyle/>
                    <a:p>
                      <a:pPr algn="ctr"/>
                      <a:r>
                        <a:rPr lang="en-GB" sz="1200" dirty="0">
                          <a:solidFill>
                            <a:srgbClr val="00B0F0"/>
                          </a:solidFill>
                        </a:rPr>
                        <a:t>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GB" sz="1200" dirty="0">
                          <a:solidFill>
                            <a:srgbClr val="0070C0"/>
                          </a:solidFill>
                        </a:rPr>
                        <a:t>11%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205277"/>
                  </a:ext>
                </a:extLst>
              </a:tr>
            </a:tbl>
          </a:graphicData>
        </a:graphic>
      </p:graphicFrame>
      <p:sp>
        <p:nvSpPr>
          <p:cNvPr id="3" name="Text Placeholder 2">
            <a:extLst>
              <a:ext uri="{FF2B5EF4-FFF2-40B4-BE49-F238E27FC236}">
                <a16:creationId xmlns:a16="http://schemas.microsoft.com/office/drawing/2014/main" id="{D9FB9F4A-9602-286B-DA36-6C9F02C9558B}"/>
              </a:ext>
            </a:extLst>
          </p:cNvPr>
          <p:cNvSpPr>
            <a:spLocks noGrp="1"/>
          </p:cNvSpPr>
          <p:nvPr>
            <p:ph type="body" sz="quarter" idx="11"/>
          </p:nvPr>
        </p:nvSpPr>
        <p:spPr>
          <a:xfrm>
            <a:off x="586799" y="6429356"/>
            <a:ext cx="11017826" cy="3825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ADD7W3. Why do you not plan to get / are not sure about getting a vaccine?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573; Survey 4, </a:t>
            </a:r>
            <a:r>
              <a:rPr lang="en-GB" sz="1050">
                <a:solidFill>
                  <a:srgbClr val="FFFFFF">
                    <a:lumMod val="50000"/>
                  </a:srgbClr>
                </a:solidFill>
                <a:latin typeface="Arial"/>
                <a:cs typeface="Arial" panose="020B0604020202020204" pitchFamily="34" charset="0"/>
              </a:rPr>
              <a:t>641</a:t>
            </a:r>
            <a:r>
              <a:rPr kumimoji="0" lang="en-GB" sz="105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are unlikely to get the vaccines)</a:t>
            </a:r>
          </a:p>
        </p:txBody>
      </p:sp>
      <p:sp>
        <p:nvSpPr>
          <p:cNvPr id="7" name="Slide Number Placeholder 4">
            <a:extLst>
              <a:ext uri="{FF2B5EF4-FFF2-40B4-BE49-F238E27FC236}">
                <a16:creationId xmlns:a16="http://schemas.microsoft.com/office/drawing/2014/main" id="{11CB9DA8-BF5E-4E3E-BE46-B5821739588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5030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586800" y="296087"/>
            <a:ext cx="10515600" cy="830997"/>
          </a:xfrm>
        </p:spPr>
        <p:txBody>
          <a:bodyPr vert="horz" anchor="t">
            <a:spAutoFit/>
          </a:bodyPr>
          <a:lstStyle/>
          <a:p>
            <a:pPr>
              <a:lnSpc>
                <a:spcPct val="100000"/>
              </a:lnSpc>
            </a:pPr>
            <a:r>
              <a:rPr lang="en-GB" sz="1800" b="1" dirty="0"/>
              <a:t>Nearly two thirds (62%) of respondents say they </a:t>
            </a:r>
            <a:r>
              <a:rPr lang="en-GB" sz="1800" b="1" dirty="0">
                <a:solidFill>
                  <a:srgbClr val="009690"/>
                </a:solidFill>
              </a:rPr>
              <a:t>have had Covid-19 at some point</a:t>
            </a:r>
            <a:r>
              <a:rPr lang="en-GB" sz="1800" b="1" dirty="0"/>
              <a:t>.</a:t>
            </a:r>
            <a:r>
              <a:rPr lang="en-GB" sz="1800" b="1" dirty="0">
                <a:solidFill>
                  <a:srgbClr val="009690"/>
                </a:solidFill>
              </a:rPr>
              <a:t> </a:t>
            </a:r>
            <a:r>
              <a:rPr lang="en-GB" sz="1800" b="1" dirty="0"/>
              <a:t>Just over half (53%) have definitely had it, having tested positive. Those aged 25-44 (56%) are significantly more likely to have had a confirmed case </a:t>
            </a:r>
          </a:p>
        </p:txBody>
      </p:sp>
      <p:sp>
        <p:nvSpPr>
          <p:cNvPr id="5" name="Text Placeholder 4">
            <a:extLst>
              <a:ext uri="{FF2B5EF4-FFF2-40B4-BE49-F238E27FC236}">
                <a16:creationId xmlns:a16="http://schemas.microsoft.com/office/drawing/2014/main" id="{F8995D29-7109-ABFF-D2BA-1DD0FDFC0461}"/>
              </a:ext>
            </a:extLst>
          </p:cNvPr>
          <p:cNvSpPr txBox="1">
            <a:spLocks/>
          </p:cNvSpPr>
          <p:nvPr/>
        </p:nvSpPr>
        <p:spPr>
          <a:xfrm>
            <a:off x="716247" y="1606250"/>
            <a:ext cx="5905605"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ever had Covid-19?</a:t>
            </a:r>
          </a:p>
        </p:txBody>
      </p:sp>
      <p:graphicFrame>
        <p:nvGraphicFramePr>
          <p:cNvPr id="4" name="Chart Placeholder 10" descr="Pie chart showing that 62% have contracted COVID-19 in the past. 53% have definitely contracted COVID-19, and 9% probably have.">
            <a:extLst>
              <a:ext uri="{FF2B5EF4-FFF2-40B4-BE49-F238E27FC236}">
                <a16:creationId xmlns:a16="http://schemas.microsoft.com/office/drawing/2014/main" id="{AA551B9F-DCFD-96BF-E7A0-6B1605FD1DDD}"/>
              </a:ext>
            </a:extLst>
          </p:cNvPr>
          <p:cNvGraphicFramePr>
            <a:graphicFrameLocks/>
          </p:cNvGraphicFramePr>
          <p:nvPr>
            <p:extLst>
              <p:ext uri="{D42A27DB-BD31-4B8C-83A1-F6EECF244321}">
                <p14:modId xmlns:p14="http://schemas.microsoft.com/office/powerpoint/2010/main" val="3345216818"/>
              </p:ext>
            </p:extLst>
          </p:nvPr>
        </p:nvGraphicFramePr>
        <p:xfrm>
          <a:off x="1402263" y="1710003"/>
          <a:ext cx="4246541" cy="412163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descr="Box">
            <a:extLst>
              <a:ext uri="{FF2B5EF4-FFF2-40B4-BE49-F238E27FC236}">
                <a16:creationId xmlns:a16="http://schemas.microsoft.com/office/drawing/2014/main" id="{B949438D-E1A9-4E70-AD25-E5609CE1F103}"/>
              </a:ext>
            </a:extLst>
          </p:cNvPr>
          <p:cNvGrpSpPr/>
          <p:nvPr/>
        </p:nvGrpSpPr>
        <p:grpSpPr>
          <a:xfrm>
            <a:off x="6518247" y="2045501"/>
            <a:ext cx="4246541" cy="2878835"/>
            <a:chOff x="6096000" y="1562100"/>
            <a:chExt cx="5699124" cy="2408370"/>
          </a:xfrm>
        </p:grpSpPr>
        <p:sp>
          <p:nvSpPr>
            <p:cNvPr id="11" name="Text Placeholder 30">
              <a:extLst>
                <a:ext uri="{FF2B5EF4-FFF2-40B4-BE49-F238E27FC236}">
                  <a16:creationId xmlns:a16="http://schemas.microsoft.com/office/drawing/2014/main" id="{1B704575-F958-4074-A7C4-D53483D36345}"/>
                </a:ext>
              </a:extLst>
            </p:cNvPr>
            <p:cNvSpPr txBox="1">
              <a:spLocks/>
            </p:cNvSpPr>
            <p:nvPr/>
          </p:nvSpPr>
          <p:spPr>
            <a:xfrm>
              <a:off x="6096000" y="1562100"/>
              <a:ext cx="5699124" cy="310712"/>
            </a:xfrm>
            <a:prstGeom prst="rect">
              <a:avLst/>
            </a:prstGeom>
            <a:solidFill>
              <a:schemeClr val="tx1">
                <a:lumMod val="65000"/>
                <a:lumOff val="35000"/>
              </a:schemeClr>
            </a:solidFill>
            <a:ln>
              <a:solidFill>
                <a:srgbClr val="5C5B5A"/>
              </a:solidFill>
            </a:ln>
          </p:spPr>
          <p:style>
            <a:lnRef idx="2">
              <a:schemeClr val="dk1"/>
            </a:lnRef>
            <a:fillRef idx="1">
              <a:schemeClr val="lt1"/>
            </a:fillRef>
            <a:effectRef idx="0">
              <a:schemeClr val="dk1"/>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Respondents more likely to have definitely had Covid-19 (vs. </a:t>
              </a:r>
              <a:r>
                <a:rPr lang="en-GB" sz="1200" b="1" dirty="0">
                  <a:solidFill>
                    <a:schemeClr val="bg1"/>
                  </a:solidFill>
                  <a:latin typeface="Arial"/>
                </a:rPr>
                <a:t>53</a:t>
              </a:r>
              <a:r>
                <a:rPr kumimoji="0" lang="en-GB" sz="1200" b="1" i="0" u="none" strike="noStrike" kern="1200" cap="none" spc="0" normalizeH="0" baseline="0" noProof="0" dirty="0">
                  <a:ln>
                    <a:noFill/>
                  </a:ln>
                  <a:solidFill>
                    <a:schemeClr val="bg1"/>
                  </a:solidFill>
                  <a:effectLst/>
                  <a:uLnTx/>
                  <a:uFillTx/>
                  <a:latin typeface="Arial"/>
                  <a:ea typeface="+mn-ea"/>
                  <a:cs typeface="+mn-cs"/>
                </a:rPr>
                <a:t>% GM average)*:</a:t>
              </a:r>
            </a:p>
          </p:txBody>
        </p:sp>
        <p:sp>
          <p:nvSpPr>
            <p:cNvPr id="12" name="Content Placeholder 32">
              <a:extLst>
                <a:ext uri="{FF2B5EF4-FFF2-40B4-BE49-F238E27FC236}">
                  <a16:creationId xmlns:a16="http://schemas.microsoft.com/office/drawing/2014/main" id="{AFF920F5-E372-4B7D-9156-D7BFCAD2CE55}"/>
                </a:ext>
              </a:extLst>
            </p:cNvPr>
            <p:cNvSpPr txBox="1">
              <a:spLocks/>
            </p:cNvSpPr>
            <p:nvPr/>
          </p:nvSpPr>
          <p:spPr>
            <a:xfrm>
              <a:off x="6096000" y="1872813"/>
              <a:ext cx="5699124" cy="209765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 (58%)</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without a disability (55%)</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White respondents (55%)</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£78,000 and above (64%)</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in full time employment (59%)</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above the Real Living Wage (58%)</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a:t>
              </a:r>
              <a:r>
                <a:rPr lang="en-GB" sz="1200" dirty="0">
                  <a:solidFill>
                    <a:srgbClr val="5C5B5A"/>
                  </a:solidFill>
                  <a:latin typeface="Arial" panose="020B0604020202020204" pitchFamily="34" charset="0"/>
                  <a:cs typeface="Arial" panose="020B0604020202020204" pitchFamily="34" charset="0"/>
                </a:rPr>
                <a:t>had to borrow more or use more credit in the last month (57%)</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9CA98675-D40C-49AB-B932-B4DA150D62B6}"/>
              </a:ext>
            </a:extLst>
          </p:cNvPr>
          <p:cNvSpPr txBox="1"/>
          <p:nvPr/>
        </p:nvSpPr>
        <p:spPr>
          <a:xfrm>
            <a:off x="6543197" y="4905001"/>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56944" y="6357257"/>
            <a:ext cx="1172184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ADD1w3. Have you ever had coronavirus?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4: 1636 </a:t>
            </a:r>
            <a:r>
              <a:rPr lang="en-GB" sz="1000">
                <a:solidFill>
                  <a:srgbClr val="FFFFFF">
                    <a:lumMod val="50000"/>
                  </a:srgbClr>
                </a:solidFill>
                <a:latin typeface="Arial"/>
                <a:cs typeface="Arial" panose="020B0604020202020204" pitchFamily="34" charset="0"/>
              </a:rPr>
              <a:t>(All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4" name="Slide Number Placeholder 4">
            <a:extLst>
              <a:ext uri="{FF2B5EF4-FFF2-40B4-BE49-F238E27FC236}">
                <a16:creationId xmlns:a16="http://schemas.microsoft.com/office/drawing/2014/main" id="{B6663F51-DDC4-4959-A86F-10B5CE7CCD0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41571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86800" y="214805"/>
            <a:ext cx="11191884" cy="830997"/>
          </a:xfrm>
        </p:spPr>
        <p:txBody>
          <a:bodyPr vert="horz" wrap="square" anchor="t">
            <a:spAutoFit/>
          </a:bodyPr>
          <a:lstStyle/>
          <a:p>
            <a:pPr>
              <a:lnSpc>
                <a:spcPct val="100000"/>
              </a:lnSpc>
            </a:pPr>
            <a:r>
              <a:rPr lang="en-GB" sz="1800" b="1" dirty="0">
                <a:cs typeface="Calibri" panose="020F0502020204030204" pitchFamily="34" charset="0"/>
              </a:rPr>
              <a:t>Of those who have </a:t>
            </a:r>
            <a:r>
              <a:rPr lang="en-GB" sz="1800" b="1" dirty="0">
                <a:solidFill>
                  <a:srgbClr val="009690"/>
                </a:solidFill>
                <a:cs typeface="Calibri" panose="020F0502020204030204" pitchFamily="34" charset="0"/>
              </a:rPr>
              <a:t>tested positive</a:t>
            </a:r>
            <a:r>
              <a:rPr lang="en-GB" sz="1800" b="1" dirty="0">
                <a:cs typeface="Calibri" panose="020F0502020204030204" pitchFamily="34" charset="0"/>
              </a:rPr>
              <a:t> for Covid-19, over half (57%) had their most recent positive test over 6 months ago. 6% of GM respondents have tested positive in the past month, significantly higher than September (3%)</a:t>
            </a:r>
          </a:p>
        </p:txBody>
      </p:sp>
      <p:graphicFrame>
        <p:nvGraphicFramePr>
          <p:cNvPr id="11" name="Chart Placeholder 8" descr="Bar chart showing 2% of respondents currently have Covid-19. The highest proportion, 34% have had it in the past 7-12 months. ">
            <a:extLst>
              <a:ext uri="{FF2B5EF4-FFF2-40B4-BE49-F238E27FC236}">
                <a16:creationId xmlns:a16="http://schemas.microsoft.com/office/drawing/2014/main" id="{8C51C009-BE90-43EA-ABE8-1D2728C83B99}"/>
              </a:ext>
            </a:extLst>
          </p:cNvPr>
          <p:cNvGraphicFramePr>
            <a:graphicFrameLocks/>
          </p:cNvGraphicFramePr>
          <p:nvPr>
            <p:extLst>
              <p:ext uri="{D42A27DB-BD31-4B8C-83A1-F6EECF244321}">
                <p14:modId xmlns:p14="http://schemas.microsoft.com/office/powerpoint/2010/main" val="1158891219"/>
              </p:ext>
            </p:extLst>
          </p:nvPr>
        </p:nvGraphicFramePr>
        <p:xfrm>
          <a:off x="2057400" y="1097385"/>
          <a:ext cx="7702837" cy="466323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descr="Green and Red arrows to signify when a statistic is significantly higher or lower than the previous survey.">
            <a:extLst>
              <a:ext uri="{FF2B5EF4-FFF2-40B4-BE49-F238E27FC236}">
                <a16:creationId xmlns:a16="http://schemas.microsoft.com/office/drawing/2014/main" id="{37AB7A92-AB2B-36E3-1A88-7A72E26A815D}"/>
              </a:ext>
            </a:extLst>
          </p:cNvPr>
          <p:cNvGrpSpPr/>
          <p:nvPr/>
        </p:nvGrpSpPr>
        <p:grpSpPr>
          <a:xfrm>
            <a:off x="342632" y="5835303"/>
            <a:ext cx="4141571" cy="276999"/>
            <a:chOff x="342632" y="6190493"/>
            <a:chExt cx="4141571" cy="276999"/>
          </a:xfrm>
        </p:grpSpPr>
        <p:sp>
          <p:nvSpPr>
            <p:cNvPr id="3" name="Arrow: Down 2">
              <a:extLst>
                <a:ext uri="{FF2B5EF4-FFF2-40B4-BE49-F238E27FC236}">
                  <a16:creationId xmlns:a16="http://schemas.microsoft.com/office/drawing/2014/main" id="{5977E1CB-31F7-9897-6EB2-C4CD040C98FD}"/>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2C5A3951-6F24-4DFA-27F4-6390E0172C3F}"/>
                </a:ext>
              </a:extLst>
            </p:cNvPr>
            <p:cNvSpPr txBox="1"/>
            <p:nvPr/>
          </p:nvSpPr>
          <p:spPr>
            <a:xfrm>
              <a:off x="502023" y="6190493"/>
              <a:ext cx="39821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Significantly higher/lower than </a:t>
              </a:r>
              <a:r>
                <a:rPr lang="en-GB" sz="1200">
                  <a:solidFill>
                    <a:srgbClr val="5C5B5A"/>
                  </a:solidFill>
                  <a:latin typeface="Arial"/>
                </a:rPr>
                <a:t>September</a:t>
              </a:r>
              <a:r>
                <a:rPr kumimoji="0" lang="en-GB" sz="1200" b="0" i="0" u="none" strike="noStrike" kern="1200" cap="none" spc="0" normalizeH="0" baseline="0" noProof="0">
                  <a:ln>
                    <a:noFill/>
                  </a:ln>
                  <a:solidFill>
                    <a:srgbClr val="5C5B5A"/>
                  </a:solidFill>
                  <a:effectLst/>
                  <a:uLnTx/>
                  <a:uFillTx/>
                  <a:latin typeface="Arial"/>
                  <a:ea typeface="+mn-ea"/>
                  <a:cs typeface="+mn-cs"/>
                </a:rPr>
                <a:t> (Survey 3)</a:t>
              </a:r>
            </a:p>
          </p:txBody>
        </p:sp>
        <p:sp>
          <p:nvSpPr>
            <p:cNvPr id="5" name="Arrow: Down 4">
              <a:extLst>
                <a:ext uri="{FF2B5EF4-FFF2-40B4-BE49-F238E27FC236}">
                  <a16:creationId xmlns:a16="http://schemas.microsoft.com/office/drawing/2014/main" id="{1E8D017B-7EC4-15DA-0EED-A0FA80530D91}"/>
                </a:ext>
              </a:extLst>
            </p:cNvPr>
            <p:cNvSpPr/>
            <p:nvPr/>
          </p:nvSpPr>
          <p:spPr>
            <a:xfrm>
              <a:off x="572148" y="621983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273863"/>
            <a:ext cx="1119188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ADD4_W3. When did you most recently have coronavirus? </a:t>
            </a:r>
          </a:p>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Survey 3, 954</a:t>
            </a:r>
            <a:r>
              <a:rPr lang="en-GB" sz="100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4, </a:t>
            </a:r>
            <a:r>
              <a:rPr lang="en-GB" sz="1000">
                <a:solidFill>
                  <a:srgbClr val="FFFFFF">
                    <a:lumMod val="50000"/>
                  </a:srgbClr>
                </a:solidFill>
                <a:latin typeface="Arial" panose="020B0604020202020204" pitchFamily="34" charset="0"/>
                <a:cs typeface="Arial" panose="020B0604020202020204" pitchFamily="34" charset="0"/>
              </a:rPr>
              <a:t>1002</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(Those who have had Covid-19)</a:t>
            </a:r>
          </a:p>
        </p:txBody>
      </p:sp>
      <p:sp>
        <p:nvSpPr>
          <p:cNvPr id="6" name="Slide Number Placeholder 4">
            <a:extLst>
              <a:ext uri="{FF2B5EF4-FFF2-40B4-BE49-F238E27FC236}">
                <a16:creationId xmlns:a16="http://schemas.microsoft.com/office/drawing/2014/main" id="{BB56B8EE-D402-472A-8000-B360FE3C502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Arrow: Down 6">
            <a:extLst>
              <a:ext uri="{FF2B5EF4-FFF2-40B4-BE49-F238E27FC236}">
                <a16:creationId xmlns:a16="http://schemas.microsoft.com/office/drawing/2014/main" id="{BC1ED67E-CFBA-74D2-65D1-661E2FAD012D}"/>
              </a:ext>
              <a:ext uri="{C183D7F6-B498-43B3-948B-1728B52AA6E4}">
                <adec:decorative xmlns:adec="http://schemas.microsoft.com/office/drawing/2017/decorative" val="1"/>
              </a:ext>
            </a:extLst>
          </p:cNvPr>
          <p:cNvSpPr/>
          <p:nvPr/>
        </p:nvSpPr>
        <p:spPr>
          <a:xfrm rot="10800000">
            <a:off x="5953218" y="261344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82110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ACAE-1241-942A-219E-3B3981C43F67}"/>
              </a:ext>
            </a:extLst>
          </p:cNvPr>
          <p:cNvSpPr>
            <a:spLocks noGrp="1"/>
          </p:cNvSpPr>
          <p:nvPr>
            <p:ph type="title"/>
          </p:nvPr>
        </p:nvSpPr>
        <p:spPr>
          <a:xfrm>
            <a:off x="577610" y="210145"/>
            <a:ext cx="11519139" cy="926623"/>
          </a:xfrm>
        </p:spPr>
        <p:txBody>
          <a:bodyPr/>
          <a:lstStyle/>
          <a:p>
            <a:pPr rtl="0" eaLnBrk="1" latinLnBrk="0" hangingPunct="1"/>
            <a:r>
              <a:rPr lang="en-GB" sz="1800" b="1" kern="1200" dirty="0">
                <a:effectLst/>
                <a:ea typeface="+mn-ea"/>
                <a:cs typeface="Calibri" panose="020F0502020204030204" pitchFamily="34" charset="0"/>
              </a:rPr>
              <a:t>42% of those who have had Covid-19 are </a:t>
            </a:r>
            <a:r>
              <a:rPr lang="en-GB" sz="1800" b="1" kern="1200" dirty="0">
                <a:solidFill>
                  <a:srgbClr val="009690"/>
                </a:solidFill>
                <a:effectLst/>
                <a:ea typeface="+mn-ea"/>
                <a:cs typeface="Calibri" panose="020F0502020204030204" pitchFamily="34" charset="0"/>
              </a:rPr>
              <a:t>experiencing some lasting symptoms.</a:t>
            </a:r>
            <a:r>
              <a:rPr lang="en-GB" sz="1800" b="1" kern="1200" dirty="0">
                <a:solidFill>
                  <a:srgbClr val="000000"/>
                </a:solidFill>
                <a:effectLst/>
                <a:ea typeface="+mn-ea"/>
                <a:cs typeface="Calibri" panose="020F0502020204030204" pitchFamily="34" charset="0"/>
              </a:rPr>
              <a:t> </a:t>
            </a:r>
            <a:r>
              <a:rPr lang="en-GB" sz="1800" b="1" kern="1200" dirty="0">
                <a:effectLst/>
                <a:ea typeface="+mn-ea"/>
                <a:cs typeface="Calibri" panose="020F0502020204030204" pitchFamily="34" charset="0"/>
              </a:rPr>
              <a:t>Over a quarter (27%) of those who have had Covid-19 are experiencing physical symptoms, while 15% are experiencing mental health or wellbeing impacts</a:t>
            </a:r>
            <a:endParaRPr lang="en-GB" dirty="0">
              <a:effectLst/>
            </a:endParaRPr>
          </a:p>
        </p:txBody>
      </p:sp>
      <p:sp>
        <p:nvSpPr>
          <p:cNvPr id="12" name="TextBox 11">
            <a:extLst>
              <a:ext uri="{FF2B5EF4-FFF2-40B4-BE49-F238E27FC236}">
                <a16:creationId xmlns:a16="http://schemas.microsoft.com/office/drawing/2014/main" id="{1EEF6678-BD7E-45DA-9AA2-2BEA55BEF3FC}"/>
              </a:ext>
            </a:extLst>
          </p:cNvPr>
          <p:cNvSpPr txBox="1"/>
          <p:nvPr/>
        </p:nvSpPr>
        <p:spPr>
          <a:xfrm>
            <a:off x="586799" y="1388679"/>
            <a:ext cx="6096000" cy="584775"/>
          </a:xfrm>
          <a:prstGeom prst="rect">
            <a:avLst/>
          </a:prstGeom>
          <a:noFill/>
        </p:spPr>
        <p:txBody>
          <a:bodyPr wrap="square">
            <a:spAutoFit/>
          </a:bodyPr>
          <a:lstStyle/>
          <a:p>
            <a:pPr algn="ctr"/>
            <a:r>
              <a:rPr lang="en-GB" sz="1600" b="1">
                <a:solidFill>
                  <a:srgbClr val="5C5B5A"/>
                </a:solidFill>
                <a:latin typeface="+mj-lt"/>
                <a:ea typeface="+mj-ea"/>
                <a:cs typeface="Calibri" panose="020F0502020204030204" pitchFamily="34" charset="0"/>
              </a:rPr>
              <a:t>Of those who have had Covid-19, 42% are still experiencing lasting impacts…</a:t>
            </a:r>
          </a:p>
        </p:txBody>
      </p:sp>
      <p:graphicFrame>
        <p:nvGraphicFramePr>
          <p:cNvPr id="8" name="Chart 7" descr="Bar chart showing that of the people that have experienced lasting impacts from Covid-19, 27% are experiencing physical symptoms, 15% mental health or wellbeing impacts, 10% financial impacts and 10% are experiencing social impacts">
            <a:extLst>
              <a:ext uri="{FF2B5EF4-FFF2-40B4-BE49-F238E27FC236}">
                <a16:creationId xmlns:a16="http://schemas.microsoft.com/office/drawing/2014/main" id="{A5D70791-93AA-60BA-09FE-63837F5E2324}"/>
              </a:ext>
            </a:extLst>
          </p:cNvPr>
          <p:cNvGraphicFramePr/>
          <p:nvPr>
            <p:extLst>
              <p:ext uri="{D42A27DB-BD31-4B8C-83A1-F6EECF244321}">
                <p14:modId xmlns:p14="http://schemas.microsoft.com/office/powerpoint/2010/main" val="784258158"/>
              </p:ext>
            </p:extLst>
          </p:nvPr>
        </p:nvGraphicFramePr>
        <p:xfrm>
          <a:off x="490581" y="2590800"/>
          <a:ext cx="6518246" cy="2907324"/>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39F255A4-B784-92B1-EFF3-878DC30EDB5E}"/>
              </a:ext>
              <a:ext uri="{C183D7F6-B498-43B3-948B-1728B52AA6E4}">
                <adec:decorative xmlns:adec="http://schemas.microsoft.com/office/drawing/2017/decorative" val="0"/>
              </a:ext>
            </a:extLst>
          </p:cNvPr>
          <p:cNvSpPr/>
          <p:nvPr/>
        </p:nvSpPr>
        <p:spPr>
          <a:xfrm>
            <a:off x="7011240" y="1502677"/>
            <a:ext cx="4783885" cy="3597643"/>
          </a:xfrm>
          <a:prstGeom prst="wedgeRectCallout">
            <a:avLst>
              <a:gd name="adj1" fmla="val -67782"/>
              <a:gd name="adj2" fmla="val -36257"/>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suffering lasting effects from Covid-19 compared to GM average (</a:t>
            </a:r>
            <a:r>
              <a:rPr lang="en-GB" sz="1200" b="1" dirty="0">
                <a:solidFill>
                  <a:srgbClr val="5C5B5A"/>
                </a:solidFill>
                <a:latin typeface="Arial" panose="020B0604020202020204" pitchFamily="34" charset="0"/>
                <a:cs typeface="Arial" panose="020B0604020202020204" pitchFamily="34" charset="0"/>
              </a:rPr>
              <a:t>42</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who are Asian or Asian British (60%)</a:t>
            </a:r>
            <a:r>
              <a:rPr lang="en-GB" sz="1200" dirty="0">
                <a:solidFill>
                  <a:schemeClr val="tx1"/>
                </a:solidFill>
                <a:latin typeface="Arial" panose="020B0604020202020204" pitchFamily="34" charset="0"/>
                <a:cs typeface="Arial" panose="020B0604020202020204" pitchFamily="34" charset="0"/>
              </a:rPr>
              <a:t> </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who currently have caring responsibilities (55%)</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171450" lvl="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Disabled respondents (57%) including those who suffer from mental ill health (70%)</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400"/>
              </a:spcAft>
              <a:buClrTx/>
              <a:buSzTx/>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who have someone in their household who has not eaten for the whole day due to lack of money (86%) </a:t>
            </a:r>
            <a:endParaRPr lang="en-GB"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T</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hose who have not eaten themselves for a day due to lack of money (79%)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who are worried about Covid-19 (</a:t>
            </a:r>
            <a:r>
              <a:rPr lang="en-GB" sz="1200" dirty="0">
                <a:solidFill>
                  <a:schemeClr val="tx1"/>
                </a:solidFill>
                <a:latin typeface="Arial" panose="020B0604020202020204" pitchFamily="34" charset="0"/>
                <a:cs typeface="Arial" panose="020B0604020202020204" pitchFamily="34" charset="0"/>
              </a:rPr>
              <a:t>66</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who have had to borrow money or use more credit in the last month (55</a:t>
            </a:r>
            <a:r>
              <a:rPr lang="en-GB" sz="1200" dirty="0">
                <a:solidFill>
                  <a:schemeClr val="tx1"/>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E61EE17-31B8-4901-BBC4-7C9BC13F178D}"/>
              </a:ext>
            </a:extLst>
          </p:cNvPr>
          <p:cNvSpPr txBox="1"/>
          <p:nvPr/>
        </p:nvSpPr>
        <p:spPr>
          <a:xfrm>
            <a:off x="7008827" y="5109102"/>
            <a:ext cx="478388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0" name="Footer Placeholder 4">
            <a:extLst>
              <a:ext uri="{FF2B5EF4-FFF2-40B4-BE49-F238E27FC236}">
                <a16:creationId xmlns:a16="http://schemas.microsoft.com/office/drawing/2014/main" id="{88AC438E-BBE1-2483-ED76-92AA2A3A0FDD}"/>
              </a:ext>
            </a:extLst>
          </p:cNvPr>
          <p:cNvSpPr txBox="1">
            <a:spLocks/>
          </p:cNvSpPr>
          <p:nvPr/>
        </p:nvSpPr>
        <p:spPr>
          <a:xfrm>
            <a:off x="490581" y="6140796"/>
            <a:ext cx="1119188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ADD5_W3. As a result of having had coronavirus, are you currently experiencing any of the following? 	</a:t>
            </a:r>
          </a:p>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392 (Those experience some lasting impact from Covid-19)</a:t>
            </a:r>
          </a:p>
        </p:txBody>
      </p:sp>
      <p:sp>
        <p:nvSpPr>
          <p:cNvPr id="9" name="Slide Number Placeholder 4">
            <a:extLst>
              <a:ext uri="{FF2B5EF4-FFF2-40B4-BE49-F238E27FC236}">
                <a16:creationId xmlns:a16="http://schemas.microsoft.com/office/drawing/2014/main" id="{81B7E847-C546-4778-8BF8-B37409ED236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591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3">
            <a:extLst>
              <a:ext uri="{FF2B5EF4-FFF2-40B4-BE49-F238E27FC236}">
                <a16:creationId xmlns:a16="http://schemas.microsoft.com/office/drawing/2014/main" id="{241DF462-0969-457D-AC79-C398E741E6C9}"/>
              </a:ext>
            </a:extLst>
          </p:cNvPr>
          <p:cNvSpPr>
            <a:spLocks noGrp="1"/>
          </p:cNvSpPr>
          <p:nvPr>
            <p:ph type="title"/>
          </p:nvPr>
        </p:nvSpPr>
        <p:spPr>
          <a:xfrm>
            <a:off x="572148" y="187106"/>
            <a:ext cx="11323441" cy="830997"/>
          </a:xfrm>
        </p:spPr>
        <p:txBody>
          <a:bodyPr vert="horz" wrap="square" anchor="t">
            <a:spAutoFit/>
          </a:bodyPr>
          <a:lstStyle/>
          <a:p>
            <a:pPr>
              <a:lnSpc>
                <a:spcPct val="100000"/>
              </a:lnSpc>
            </a:pPr>
            <a:r>
              <a:rPr lang="en-GB" sz="1800" b="1" dirty="0">
                <a:solidFill>
                  <a:srgbClr val="009690"/>
                </a:solidFill>
              </a:rPr>
              <a:t>The proportion of respondents meeting other people outdoors or in well ventilated areas </a:t>
            </a:r>
            <a:r>
              <a:rPr lang="en-GB" sz="1800" b="1" dirty="0">
                <a:solidFill>
                  <a:srgbClr val="5C5B5A"/>
                </a:solidFill>
              </a:rPr>
              <a:t>in any </a:t>
            </a:r>
            <a:r>
              <a:rPr lang="en-GB" sz="1800" b="1" dirty="0"/>
              <a:t>situation </a:t>
            </a:r>
            <a:r>
              <a:rPr lang="en-GB" sz="1800" b="1" dirty="0">
                <a:solidFill>
                  <a:srgbClr val="5C5B5A"/>
                </a:solidFill>
              </a:rPr>
              <a:t>has significantly decreased since September (48% vs 39%), coinciding with the weather getting colder. </a:t>
            </a:r>
            <a:r>
              <a:rPr lang="en-GB" sz="1800" b="1" dirty="0"/>
              <a:t>There has been no change in the uptake of other Covid-19 safe behaviours</a:t>
            </a:r>
            <a:r>
              <a:rPr lang="en-GB" sz="1800" b="1" dirty="0">
                <a:solidFill>
                  <a:srgbClr val="5C5B5A"/>
                </a:solidFill>
              </a:rPr>
              <a:t> </a:t>
            </a:r>
          </a:p>
        </p:txBody>
      </p:sp>
      <p:graphicFrame>
        <p:nvGraphicFramePr>
          <p:cNvPr id="37" name="Table Placeholder 6" descr="Stacked bar chart showing the precautionary behaviours the public are continuing to observe following the lifting of restrictions. 80% are regularly washing their hands and 79% state they will stay at home if they feel unwell. ">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958315192"/>
              </p:ext>
            </p:extLst>
          </p:nvPr>
        </p:nvGraphicFramePr>
        <p:xfrm>
          <a:off x="-234422" y="1476375"/>
          <a:ext cx="9304714" cy="44953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24E172B-C6BD-44A6-A2DB-038D5917D6CA}"/>
              </a:ext>
            </a:extLst>
          </p:cNvPr>
          <p:cNvSpPr txBox="1"/>
          <p:nvPr/>
        </p:nvSpPr>
        <p:spPr>
          <a:xfrm>
            <a:off x="9450463" y="1015233"/>
            <a:ext cx="23722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All or most of the time</a:t>
            </a:r>
          </a:p>
        </p:txBody>
      </p:sp>
      <p:graphicFrame>
        <p:nvGraphicFramePr>
          <p:cNvPr id="10"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7F55CE6B-2B4A-4444-8B5E-9DD5736D577F}"/>
              </a:ext>
            </a:extLst>
          </p:cNvPr>
          <p:cNvGraphicFramePr>
            <a:graphicFrameLocks/>
          </p:cNvGraphicFramePr>
          <p:nvPr>
            <p:extLst>
              <p:ext uri="{D42A27DB-BD31-4B8C-83A1-F6EECF244321}">
                <p14:modId xmlns:p14="http://schemas.microsoft.com/office/powerpoint/2010/main" val="1638073756"/>
              </p:ext>
            </p:extLst>
          </p:nvPr>
        </p:nvGraphicFramePr>
        <p:xfrm>
          <a:off x="9153586" y="1350323"/>
          <a:ext cx="2966011" cy="3981695"/>
        </p:xfrm>
        <a:graphic>
          <a:graphicData uri="http://schemas.openxmlformats.org/drawingml/2006/table">
            <a:tbl>
              <a:tblPr firstRow="1" bandRow="1">
                <a:tableStyleId>{073A0DAA-6AF3-43AB-8588-CEC1D06C72B9}</a:tableStyleId>
              </a:tblPr>
              <a:tblGrid>
                <a:gridCol w="746417">
                  <a:extLst>
                    <a:ext uri="{9D8B030D-6E8A-4147-A177-3AD203B41FA5}">
                      <a16:colId xmlns:a16="http://schemas.microsoft.com/office/drawing/2014/main" val="2309520229"/>
                    </a:ext>
                  </a:extLst>
                </a:gridCol>
                <a:gridCol w="734598">
                  <a:extLst>
                    <a:ext uri="{9D8B030D-6E8A-4147-A177-3AD203B41FA5}">
                      <a16:colId xmlns:a16="http://schemas.microsoft.com/office/drawing/2014/main" val="420557502"/>
                    </a:ext>
                  </a:extLst>
                </a:gridCol>
                <a:gridCol w="750397">
                  <a:extLst>
                    <a:ext uri="{9D8B030D-6E8A-4147-A177-3AD203B41FA5}">
                      <a16:colId xmlns:a16="http://schemas.microsoft.com/office/drawing/2014/main" val="1380558566"/>
                    </a:ext>
                  </a:extLst>
                </a:gridCol>
                <a:gridCol w="734599">
                  <a:extLst>
                    <a:ext uri="{9D8B030D-6E8A-4147-A177-3AD203B41FA5}">
                      <a16:colId xmlns:a16="http://schemas.microsoft.com/office/drawing/2014/main" val="1170522537"/>
                    </a:ext>
                  </a:extLst>
                </a:gridCol>
              </a:tblGrid>
              <a:tr h="475535">
                <a:tc>
                  <a:txBody>
                    <a:bodyPr/>
                    <a:lstStyle/>
                    <a:p>
                      <a:pPr algn="ctr"/>
                      <a:r>
                        <a:rPr lang="en-GB" sz="950" b="1"/>
                        <a:t>Feb (S1) </a:t>
                      </a:r>
                      <a:endParaRPr lang="en-GB" sz="950"/>
                    </a:p>
                  </a:txBody>
                  <a:tcPr anchor="ctr"/>
                </a:tc>
                <a:tc>
                  <a:txBody>
                    <a:bodyPr/>
                    <a:lstStyle/>
                    <a:p>
                      <a:pPr algn="ctr"/>
                      <a:r>
                        <a:rPr lang="en-GB" sz="950" b="1"/>
                        <a:t>Apr (S2)</a:t>
                      </a:r>
                      <a:endParaRPr lang="en-GB" sz="950"/>
                    </a:p>
                  </a:txBody>
                  <a:tcPr anchor="ctr"/>
                </a:tc>
                <a:tc>
                  <a:txBody>
                    <a:bodyPr/>
                    <a:lstStyle/>
                    <a:p>
                      <a:pPr algn="ctr"/>
                      <a:r>
                        <a:rPr lang="en-GB" sz="950"/>
                        <a:t>Sept (S3)</a:t>
                      </a:r>
                    </a:p>
                  </a:txBody>
                  <a:tcPr anchor="ctr"/>
                </a:tc>
                <a:tc>
                  <a:txBody>
                    <a:bodyPr/>
                    <a:lstStyle/>
                    <a:p>
                      <a:pPr algn="ctr"/>
                      <a:r>
                        <a:rPr lang="en-GB" sz="950"/>
                        <a:t>Oct (S4)</a:t>
                      </a:r>
                    </a:p>
                  </a:txBody>
                  <a:tcPr anchor="ctr"/>
                </a:tc>
                <a:extLst>
                  <a:ext uri="{0D108BD9-81ED-4DB2-BD59-A6C34878D82A}">
                    <a16:rowId xmlns:a16="http://schemas.microsoft.com/office/drawing/2014/main" val="4104377959"/>
                  </a:ext>
                </a:extLst>
              </a:tr>
              <a:tr h="438270">
                <a:tc>
                  <a:txBody>
                    <a:bodyPr/>
                    <a:lstStyle/>
                    <a:p>
                      <a:pPr algn="ctr"/>
                      <a:r>
                        <a:rPr lang="en-GB" sz="1200" b="1" dirty="0">
                          <a:solidFill>
                            <a:srgbClr val="5C5B5A"/>
                          </a:solidFill>
                        </a:rPr>
                        <a:t>83%</a:t>
                      </a:r>
                    </a:p>
                  </a:txBody>
                  <a:tcPr marL="0" marR="180000" anchor="ctr">
                    <a:solidFill>
                      <a:schemeClr val="bg1">
                        <a:lumMod val="95000"/>
                      </a:schemeClr>
                    </a:solidFill>
                  </a:tcPr>
                </a:tc>
                <a:tc>
                  <a:txBody>
                    <a:bodyPr/>
                    <a:lstStyle/>
                    <a:p>
                      <a:pPr algn="ctr"/>
                      <a:r>
                        <a:rPr lang="en-GB" sz="1200" b="1">
                          <a:solidFill>
                            <a:srgbClr val="5C5B5A"/>
                          </a:solidFill>
                        </a:rPr>
                        <a:t>72%</a:t>
                      </a:r>
                    </a:p>
                  </a:txBody>
                  <a:tcPr marL="0" marR="180000" anchor="ctr">
                    <a:solidFill>
                      <a:schemeClr val="bg1">
                        <a:lumMod val="95000"/>
                      </a:schemeClr>
                    </a:solidFill>
                  </a:tcPr>
                </a:tc>
                <a:tc>
                  <a:txBody>
                    <a:bodyPr/>
                    <a:lstStyle/>
                    <a:p>
                      <a:pPr algn="ctr"/>
                      <a:r>
                        <a:rPr lang="en-GB" sz="1200" b="1">
                          <a:solidFill>
                            <a:srgbClr val="5C5B5A"/>
                          </a:solidFill>
                        </a:rPr>
                        <a:t>78%</a:t>
                      </a:r>
                    </a:p>
                  </a:txBody>
                  <a:tcPr marL="0" marR="180000" anchor="ctr">
                    <a:solidFill>
                      <a:schemeClr val="bg1">
                        <a:lumMod val="95000"/>
                      </a:schemeClr>
                    </a:solidFill>
                  </a:tcPr>
                </a:tc>
                <a:tc>
                  <a:txBody>
                    <a:bodyPr/>
                    <a:lstStyle/>
                    <a:p>
                      <a:pPr algn="ctr"/>
                      <a:r>
                        <a:rPr lang="en-GB" sz="1200" b="1" dirty="0">
                          <a:solidFill>
                            <a:srgbClr val="5C5B5A"/>
                          </a:solidFill>
                        </a:rPr>
                        <a:t>79%</a:t>
                      </a:r>
                    </a:p>
                  </a:txBody>
                  <a:tcPr marL="0" marR="180000" anchor="ctr">
                    <a:solidFill>
                      <a:schemeClr val="bg1">
                        <a:lumMod val="95000"/>
                      </a:schemeClr>
                    </a:solidFill>
                  </a:tcPr>
                </a:tc>
                <a:extLst>
                  <a:ext uri="{0D108BD9-81ED-4DB2-BD59-A6C34878D82A}">
                    <a16:rowId xmlns:a16="http://schemas.microsoft.com/office/drawing/2014/main" val="192656631"/>
                  </a:ext>
                </a:extLst>
              </a:tr>
              <a:tr h="438270">
                <a:tc>
                  <a:txBody>
                    <a:bodyPr/>
                    <a:lstStyle/>
                    <a:p>
                      <a:pPr algn="ctr"/>
                      <a:r>
                        <a:rPr lang="en-GB" sz="1200" b="1">
                          <a:solidFill>
                            <a:srgbClr val="5C5B5A"/>
                          </a:solidFill>
                        </a:rPr>
                        <a:t>85%</a:t>
                      </a:r>
                    </a:p>
                  </a:txBody>
                  <a:tcPr marL="0" marR="180000" anchor="ctr"/>
                </a:tc>
                <a:tc>
                  <a:txBody>
                    <a:bodyPr/>
                    <a:lstStyle/>
                    <a:p>
                      <a:pPr algn="ctr"/>
                      <a:r>
                        <a:rPr lang="en-GB" sz="1200" b="1">
                          <a:solidFill>
                            <a:srgbClr val="5C5B5A"/>
                          </a:solidFill>
                        </a:rPr>
                        <a:t>84%</a:t>
                      </a:r>
                    </a:p>
                  </a:txBody>
                  <a:tcPr marL="0" marR="180000" anchor="ctr"/>
                </a:tc>
                <a:tc>
                  <a:txBody>
                    <a:bodyPr/>
                    <a:lstStyle/>
                    <a:p>
                      <a:pPr algn="ctr"/>
                      <a:r>
                        <a:rPr lang="en-GB" sz="1200" b="1">
                          <a:solidFill>
                            <a:srgbClr val="5C5B5A"/>
                          </a:solidFill>
                        </a:rPr>
                        <a:t>80%</a:t>
                      </a:r>
                    </a:p>
                  </a:txBody>
                  <a:tcPr marL="0" marR="180000" anchor="ctr"/>
                </a:tc>
                <a:tc>
                  <a:txBody>
                    <a:bodyPr/>
                    <a:lstStyle/>
                    <a:p>
                      <a:pPr algn="ctr"/>
                      <a:r>
                        <a:rPr lang="en-GB" sz="1200" b="1">
                          <a:solidFill>
                            <a:srgbClr val="5C5B5A"/>
                          </a:solidFill>
                        </a:rPr>
                        <a:t>80%</a:t>
                      </a:r>
                    </a:p>
                  </a:txBody>
                  <a:tcPr marL="0" marR="180000" anchor="ctr"/>
                </a:tc>
                <a:extLst>
                  <a:ext uri="{0D108BD9-81ED-4DB2-BD59-A6C34878D82A}">
                    <a16:rowId xmlns:a16="http://schemas.microsoft.com/office/drawing/2014/main" val="4076774659"/>
                  </a:ext>
                </a:extLst>
              </a:tr>
              <a:tr h="438270">
                <a:tc>
                  <a:txBody>
                    <a:bodyPr/>
                    <a:lstStyle/>
                    <a:p>
                      <a:pPr algn="ctr"/>
                      <a:r>
                        <a:rPr lang="en-GB" sz="1200" b="1" dirty="0">
                          <a:solidFill>
                            <a:srgbClr val="5C5B5A"/>
                          </a:solidFill>
                        </a:rPr>
                        <a:t>-</a:t>
                      </a:r>
                    </a:p>
                  </a:txBody>
                  <a:tcPr marL="0" marR="180000" anchor="ctr">
                    <a:solidFill>
                      <a:schemeClr val="bg1">
                        <a:lumMod val="95000"/>
                      </a:schemeClr>
                    </a:solidFill>
                  </a:tcPr>
                </a:tc>
                <a:tc>
                  <a:txBody>
                    <a:bodyPr/>
                    <a:lstStyle/>
                    <a:p>
                      <a:pPr algn="ctr"/>
                      <a:r>
                        <a:rPr lang="en-GB" sz="1200" b="1">
                          <a:solidFill>
                            <a:srgbClr val="5C5B5A"/>
                          </a:solidFill>
                        </a:rPr>
                        <a:t>80%</a:t>
                      </a:r>
                    </a:p>
                  </a:txBody>
                  <a:tcPr marL="0" marR="180000" anchor="ctr">
                    <a:solidFill>
                      <a:schemeClr val="bg1">
                        <a:lumMod val="95000"/>
                      </a:schemeClr>
                    </a:solidFill>
                  </a:tcPr>
                </a:tc>
                <a:tc>
                  <a:txBody>
                    <a:bodyPr/>
                    <a:lstStyle/>
                    <a:p>
                      <a:pPr algn="ctr"/>
                      <a:r>
                        <a:rPr lang="en-GB" sz="1200" b="1">
                          <a:solidFill>
                            <a:srgbClr val="5C5B5A"/>
                          </a:solidFill>
                        </a:rPr>
                        <a:t>65%</a:t>
                      </a:r>
                    </a:p>
                  </a:txBody>
                  <a:tcPr marL="0" marR="180000" anchor="ctr">
                    <a:solidFill>
                      <a:schemeClr val="bg1">
                        <a:lumMod val="95000"/>
                      </a:schemeClr>
                    </a:solidFill>
                  </a:tcPr>
                </a:tc>
                <a:tc>
                  <a:txBody>
                    <a:bodyPr/>
                    <a:lstStyle/>
                    <a:p>
                      <a:pPr algn="ctr"/>
                      <a:r>
                        <a:rPr lang="en-GB" sz="1200" b="1" dirty="0">
                          <a:solidFill>
                            <a:srgbClr val="5C5B5A"/>
                          </a:solidFill>
                        </a:rPr>
                        <a:t>63%</a:t>
                      </a:r>
                    </a:p>
                  </a:txBody>
                  <a:tcPr marL="0" marR="180000" anchor="ctr">
                    <a:solidFill>
                      <a:schemeClr val="bg1">
                        <a:lumMod val="95000"/>
                      </a:schemeClr>
                    </a:solidFill>
                  </a:tcPr>
                </a:tc>
                <a:extLst>
                  <a:ext uri="{0D108BD9-81ED-4DB2-BD59-A6C34878D82A}">
                    <a16:rowId xmlns:a16="http://schemas.microsoft.com/office/drawing/2014/main" val="1905514104"/>
                  </a:ext>
                </a:extLst>
              </a:tr>
              <a:tr h="438270">
                <a:tc>
                  <a:txBody>
                    <a:bodyPr/>
                    <a:lstStyle/>
                    <a:p>
                      <a:pPr algn="ctr"/>
                      <a:r>
                        <a:rPr lang="en-GB" sz="1200" b="1">
                          <a:solidFill>
                            <a:srgbClr val="5C5B5A"/>
                          </a:solidFill>
                        </a:rPr>
                        <a:t>79%</a:t>
                      </a:r>
                    </a:p>
                  </a:txBody>
                  <a:tcPr marL="0" marR="180000" anchor="ctr"/>
                </a:tc>
                <a:tc>
                  <a:txBody>
                    <a:bodyPr/>
                    <a:lstStyle/>
                    <a:p>
                      <a:pPr algn="ctr"/>
                      <a:r>
                        <a:rPr lang="en-GB" sz="1200" b="1">
                          <a:solidFill>
                            <a:srgbClr val="5C5B5A"/>
                          </a:solidFill>
                        </a:rPr>
                        <a:t>76%</a:t>
                      </a:r>
                    </a:p>
                  </a:txBody>
                  <a:tcPr marL="0" marR="180000" anchor="ctr"/>
                </a:tc>
                <a:tc>
                  <a:txBody>
                    <a:bodyPr/>
                    <a:lstStyle/>
                    <a:p>
                      <a:pPr algn="ctr"/>
                      <a:r>
                        <a:rPr lang="en-GB" sz="1200" b="1">
                          <a:solidFill>
                            <a:srgbClr val="5C5B5A"/>
                          </a:solidFill>
                        </a:rPr>
                        <a:t>67%</a:t>
                      </a:r>
                    </a:p>
                  </a:txBody>
                  <a:tcPr marL="0" marR="180000" anchor="ctr"/>
                </a:tc>
                <a:tc>
                  <a:txBody>
                    <a:bodyPr/>
                    <a:lstStyle/>
                    <a:p>
                      <a:pPr algn="ctr"/>
                      <a:r>
                        <a:rPr lang="en-GB" sz="1200" b="1" dirty="0">
                          <a:solidFill>
                            <a:srgbClr val="5C5B5A"/>
                          </a:solidFill>
                        </a:rPr>
                        <a:t>69%</a:t>
                      </a:r>
                    </a:p>
                  </a:txBody>
                  <a:tcPr marL="0" marR="180000" anchor="ctr"/>
                </a:tc>
                <a:extLst>
                  <a:ext uri="{0D108BD9-81ED-4DB2-BD59-A6C34878D82A}">
                    <a16:rowId xmlns:a16="http://schemas.microsoft.com/office/drawing/2014/main" val="2370698943"/>
                  </a:ext>
                </a:extLst>
              </a:tr>
              <a:tr h="438270">
                <a:tc>
                  <a:txBody>
                    <a:bodyPr/>
                    <a:lstStyle/>
                    <a:p>
                      <a:pPr algn="ctr"/>
                      <a:r>
                        <a:rPr lang="en-GB" sz="1200" b="1" dirty="0">
                          <a:solidFill>
                            <a:srgbClr val="5C5B5A"/>
                          </a:solidFill>
                        </a:rPr>
                        <a:t>50%</a:t>
                      </a:r>
                    </a:p>
                  </a:txBody>
                  <a:tcPr marL="0" marR="180000" anchor="ctr">
                    <a:solidFill>
                      <a:schemeClr val="bg1">
                        <a:lumMod val="95000"/>
                      </a:schemeClr>
                    </a:solidFill>
                  </a:tcPr>
                </a:tc>
                <a:tc>
                  <a:txBody>
                    <a:bodyPr/>
                    <a:lstStyle/>
                    <a:p>
                      <a:pPr algn="ctr"/>
                      <a:r>
                        <a:rPr lang="en-GB" sz="1200" b="1" dirty="0">
                          <a:solidFill>
                            <a:srgbClr val="5C5B5A"/>
                          </a:solidFill>
                        </a:rPr>
                        <a:t>51%</a:t>
                      </a:r>
                    </a:p>
                  </a:txBody>
                  <a:tcPr marL="0" marR="180000" anchor="ctr">
                    <a:solidFill>
                      <a:schemeClr val="bg1">
                        <a:lumMod val="95000"/>
                      </a:schemeClr>
                    </a:solidFill>
                  </a:tcPr>
                </a:tc>
                <a:tc>
                  <a:txBody>
                    <a:bodyPr/>
                    <a:lstStyle/>
                    <a:p>
                      <a:pPr algn="ctr"/>
                      <a:r>
                        <a:rPr lang="en-GB" sz="1200" b="1" dirty="0">
                          <a:solidFill>
                            <a:srgbClr val="5C5B5A"/>
                          </a:solidFill>
                        </a:rPr>
                        <a:t>48%</a:t>
                      </a:r>
                    </a:p>
                  </a:txBody>
                  <a:tcPr marL="0" marR="180000" anchor="ctr">
                    <a:solidFill>
                      <a:schemeClr val="bg1">
                        <a:lumMod val="95000"/>
                      </a:schemeClr>
                    </a:solidFill>
                  </a:tcPr>
                </a:tc>
                <a:tc>
                  <a:txBody>
                    <a:bodyPr/>
                    <a:lstStyle/>
                    <a:p>
                      <a:pPr algn="ctr"/>
                      <a:r>
                        <a:rPr lang="en-GB" sz="1200" b="1" dirty="0">
                          <a:solidFill>
                            <a:srgbClr val="5C5B5A"/>
                          </a:solidFill>
                        </a:rPr>
                        <a:t>39%</a:t>
                      </a:r>
                    </a:p>
                  </a:txBody>
                  <a:tcPr marL="0" marR="180000" anchor="ctr">
                    <a:solidFill>
                      <a:schemeClr val="bg1">
                        <a:lumMod val="95000"/>
                      </a:schemeClr>
                    </a:solidFill>
                  </a:tcPr>
                </a:tc>
                <a:extLst>
                  <a:ext uri="{0D108BD9-81ED-4DB2-BD59-A6C34878D82A}">
                    <a16:rowId xmlns:a16="http://schemas.microsoft.com/office/drawing/2014/main" val="581606982"/>
                  </a:ext>
                </a:extLst>
              </a:tr>
              <a:tr h="438270">
                <a:tc>
                  <a:txBody>
                    <a:bodyPr/>
                    <a:lstStyle/>
                    <a:p>
                      <a:pPr algn="ctr"/>
                      <a:r>
                        <a:rPr lang="en-GB" sz="1200" b="1">
                          <a:solidFill>
                            <a:srgbClr val="5C5B5A"/>
                          </a:solidFill>
                        </a:rPr>
                        <a:t>49%</a:t>
                      </a:r>
                    </a:p>
                  </a:txBody>
                  <a:tcPr marL="0" marR="180000" anchor="ctr"/>
                </a:tc>
                <a:tc>
                  <a:txBody>
                    <a:bodyPr/>
                    <a:lstStyle/>
                    <a:p>
                      <a:pPr algn="ctr"/>
                      <a:r>
                        <a:rPr lang="en-GB" sz="1200" b="1">
                          <a:solidFill>
                            <a:srgbClr val="5C5B5A"/>
                          </a:solidFill>
                        </a:rPr>
                        <a:t>54%</a:t>
                      </a:r>
                    </a:p>
                  </a:txBody>
                  <a:tcPr marL="0" marR="180000" anchor="ctr"/>
                </a:tc>
                <a:tc>
                  <a:txBody>
                    <a:bodyPr/>
                    <a:lstStyle/>
                    <a:p>
                      <a:pPr algn="ctr"/>
                      <a:r>
                        <a:rPr lang="en-GB" sz="1200" b="1">
                          <a:solidFill>
                            <a:srgbClr val="5C5B5A"/>
                          </a:solidFill>
                        </a:rPr>
                        <a:t>54%</a:t>
                      </a:r>
                    </a:p>
                  </a:txBody>
                  <a:tcPr marL="0" marR="180000" anchor="ctr"/>
                </a:tc>
                <a:tc>
                  <a:txBody>
                    <a:bodyPr/>
                    <a:lstStyle/>
                    <a:p>
                      <a:pPr algn="ctr"/>
                      <a:r>
                        <a:rPr lang="en-GB" sz="1200" b="1">
                          <a:solidFill>
                            <a:srgbClr val="5C5B5A"/>
                          </a:solidFill>
                        </a:rPr>
                        <a:t>52%</a:t>
                      </a:r>
                    </a:p>
                  </a:txBody>
                  <a:tcPr marL="0" marR="180000" anchor="ctr"/>
                </a:tc>
                <a:extLst>
                  <a:ext uri="{0D108BD9-81ED-4DB2-BD59-A6C34878D82A}">
                    <a16:rowId xmlns:a16="http://schemas.microsoft.com/office/drawing/2014/main" val="4225521011"/>
                  </a:ext>
                </a:extLst>
              </a:tr>
              <a:tr h="438270">
                <a:tc>
                  <a:txBody>
                    <a:bodyPr/>
                    <a:lstStyle/>
                    <a:p>
                      <a:pPr algn="ctr"/>
                      <a:r>
                        <a:rPr lang="en-GB" sz="1200" b="1" dirty="0">
                          <a:solidFill>
                            <a:srgbClr val="5C5B5A"/>
                          </a:solidFill>
                        </a:rPr>
                        <a:t>61%</a:t>
                      </a:r>
                    </a:p>
                  </a:txBody>
                  <a:tcPr marL="0" marR="180000" anchor="ctr">
                    <a:solidFill>
                      <a:schemeClr val="bg1">
                        <a:lumMod val="95000"/>
                      </a:schemeClr>
                    </a:solidFill>
                  </a:tcPr>
                </a:tc>
                <a:tc>
                  <a:txBody>
                    <a:bodyPr/>
                    <a:lstStyle/>
                    <a:p>
                      <a:pPr algn="ctr"/>
                      <a:r>
                        <a:rPr lang="en-GB" sz="1200" b="1" dirty="0">
                          <a:solidFill>
                            <a:srgbClr val="5C5B5A"/>
                          </a:solidFill>
                        </a:rPr>
                        <a:t>55%</a:t>
                      </a:r>
                    </a:p>
                  </a:txBody>
                  <a:tcPr marL="0" marR="180000" anchor="ctr">
                    <a:solidFill>
                      <a:schemeClr val="bg1">
                        <a:lumMod val="95000"/>
                      </a:schemeClr>
                    </a:solidFill>
                  </a:tcPr>
                </a:tc>
                <a:tc>
                  <a:txBody>
                    <a:bodyPr/>
                    <a:lstStyle/>
                    <a:p>
                      <a:pPr algn="ctr"/>
                      <a:r>
                        <a:rPr lang="en-GB" sz="1200" b="1" dirty="0">
                          <a:solidFill>
                            <a:srgbClr val="5C5B5A"/>
                          </a:solidFill>
                        </a:rPr>
                        <a:t>26%</a:t>
                      </a:r>
                    </a:p>
                  </a:txBody>
                  <a:tcPr marL="0" marR="180000" anchor="ctr">
                    <a:solidFill>
                      <a:schemeClr val="bg1">
                        <a:lumMod val="95000"/>
                      </a:schemeClr>
                    </a:solidFill>
                  </a:tcPr>
                </a:tc>
                <a:tc>
                  <a:txBody>
                    <a:bodyPr/>
                    <a:lstStyle/>
                    <a:p>
                      <a:pPr algn="ctr"/>
                      <a:r>
                        <a:rPr lang="en-GB" sz="1200" b="1" dirty="0">
                          <a:solidFill>
                            <a:srgbClr val="5C5B5A"/>
                          </a:solidFill>
                        </a:rPr>
                        <a:t>25%</a:t>
                      </a:r>
                    </a:p>
                  </a:txBody>
                  <a:tcPr marL="0" marR="180000" anchor="ctr">
                    <a:solidFill>
                      <a:schemeClr val="bg1">
                        <a:lumMod val="95000"/>
                      </a:schemeClr>
                    </a:solidFill>
                  </a:tcPr>
                </a:tc>
                <a:extLst>
                  <a:ext uri="{0D108BD9-81ED-4DB2-BD59-A6C34878D82A}">
                    <a16:rowId xmlns:a16="http://schemas.microsoft.com/office/drawing/2014/main" val="468586209"/>
                  </a:ext>
                </a:extLst>
              </a:tr>
              <a:tr h="438270">
                <a:tc>
                  <a:txBody>
                    <a:bodyPr/>
                    <a:lstStyle/>
                    <a:p>
                      <a:pPr algn="ctr"/>
                      <a:r>
                        <a:rPr lang="en-GB" sz="1200" b="1">
                          <a:solidFill>
                            <a:srgbClr val="5C5B5A"/>
                          </a:solidFill>
                        </a:rPr>
                        <a:t>64%</a:t>
                      </a:r>
                    </a:p>
                  </a:txBody>
                  <a:tcPr marL="0" marR="180000" anchor="ctr"/>
                </a:tc>
                <a:tc>
                  <a:txBody>
                    <a:bodyPr/>
                    <a:lstStyle/>
                    <a:p>
                      <a:pPr algn="ctr"/>
                      <a:r>
                        <a:rPr lang="en-GB" sz="1200" b="1">
                          <a:solidFill>
                            <a:srgbClr val="5C5B5A"/>
                          </a:solidFill>
                        </a:rPr>
                        <a:t>51%</a:t>
                      </a:r>
                    </a:p>
                  </a:txBody>
                  <a:tcPr marL="0" marR="180000" anchor="ctr"/>
                </a:tc>
                <a:tc>
                  <a:txBody>
                    <a:bodyPr/>
                    <a:lstStyle/>
                    <a:p>
                      <a:pPr algn="ctr"/>
                      <a:r>
                        <a:rPr lang="en-GB" sz="1200" b="1">
                          <a:solidFill>
                            <a:srgbClr val="5C5B5A"/>
                          </a:solidFill>
                        </a:rPr>
                        <a:t>25%</a:t>
                      </a:r>
                    </a:p>
                  </a:txBody>
                  <a:tcPr marL="0" marR="180000" anchor="ctr"/>
                </a:tc>
                <a:tc>
                  <a:txBody>
                    <a:bodyPr/>
                    <a:lstStyle/>
                    <a:p>
                      <a:pPr algn="ctr"/>
                      <a:r>
                        <a:rPr lang="en-GB" sz="1200" b="1" dirty="0">
                          <a:solidFill>
                            <a:srgbClr val="5C5B5A"/>
                          </a:solidFill>
                        </a:rPr>
                        <a:t>25%</a:t>
                      </a:r>
                    </a:p>
                  </a:txBody>
                  <a:tcPr marL="0" marR="180000" anchor="ctr"/>
                </a:tc>
                <a:extLst>
                  <a:ext uri="{0D108BD9-81ED-4DB2-BD59-A6C34878D82A}">
                    <a16:rowId xmlns:a16="http://schemas.microsoft.com/office/drawing/2014/main" val="330753363"/>
                  </a:ext>
                </a:extLst>
              </a:tr>
            </a:tbl>
          </a:graphicData>
        </a:graphic>
      </p:graphicFrame>
      <p:grpSp>
        <p:nvGrpSpPr>
          <p:cNvPr id="9" name="Group 8" descr="Green and Red arrows to signify when a statistic is significantly higher or lower than the previous survey.">
            <a:extLst>
              <a:ext uri="{FF2B5EF4-FFF2-40B4-BE49-F238E27FC236}">
                <a16:creationId xmlns:a16="http://schemas.microsoft.com/office/drawing/2014/main" id="{3FC699F2-600F-4F8D-A010-7BCB728D9950}"/>
              </a:ext>
            </a:extLst>
          </p:cNvPr>
          <p:cNvGrpSpPr/>
          <p:nvPr/>
        </p:nvGrpSpPr>
        <p:grpSpPr>
          <a:xfrm>
            <a:off x="342632" y="5986305"/>
            <a:ext cx="4141571" cy="276999"/>
            <a:chOff x="342632" y="6190493"/>
            <a:chExt cx="4141571" cy="276999"/>
          </a:xfrm>
        </p:grpSpPr>
        <p:sp>
          <p:nvSpPr>
            <p:cNvPr id="12" name="Arrow: Down 11">
              <a:extLst>
                <a:ext uri="{FF2B5EF4-FFF2-40B4-BE49-F238E27FC236}">
                  <a16:creationId xmlns:a16="http://schemas.microsoft.com/office/drawing/2014/main" id="{3C03F59E-B1AB-4BC0-A0C0-192144E6F7FE}"/>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6E115ED9-629E-463B-B260-FE5F63D952F7}"/>
                </a:ext>
              </a:extLst>
            </p:cNvPr>
            <p:cNvSpPr txBox="1"/>
            <p:nvPr/>
          </p:nvSpPr>
          <p:spPr>
            <a:xfrm>
              <a:off x="502023" y="6190493"/>
              <a:ext cx="398218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     Significantly higher/lower than </a:t>
              </a:r>
              <a:r>
                <a:rPr lang="en-GB" sz="1200">
                  <a:solidFill>
                    <a:srgbClr val="5C5B5A"/>
                  </a:solidFill>
                  <a:latin typeface="Arial"/>
                </a:rPr>
                <a:t>September</a:t>
              </a:r>
              <a:r>
                <a:rPr kumimoji="0" lang="en-GB" sz="1200" b="0" i="0" u="none" strike="noStrike" kern="1200" cap="none" spc="0" normalizeH="0" baseline="0" noProof="0">
                  <a:ln>
                    <a:noFill/>
                  </a:ln>
                  <a:solidFill>
                    <a:srgbClr val="5C5B5A"/>
                  </a:solidFill>
                  <a:effectLst/>
                  <a:uLnTx/>
                  <a:uFillTx/>
                  <a:latin typeface="Arial"/>
                  <a:ea typeface="+mn-ea"/>
                  <a:cs typeface="+mn-cs"/>
                </a:rPr>
                <a:t> (Survey 3)</a:t>
              </a:r>
            </a:p>
          </p:txBody>
        </p:sp>
        <p:sp>
          <p:nvSpPr>
            <p:cNvPr id="15" name="Arrow: Down 14">
              <a:extLst>
                <a:ext uri="{FF2B5EF4-FFF2-40B4-BE49-F238E27FC236}">
                  <a16:creationId xmlns:a16="http://schemas.microsoft.com/office/drawing/2014/main" id="{66D18E6C-DCD0-4162-B785-4AED582FFB3E}"/>
                </a:ext>
              </a:extLst>
            </p:cNvPr>
            <p:cNvSpPr/>
            <p:nvPr/>
          </p:nvSpPr>
          <p:spPr>
            <a:xfrm>
              <a:off x="572148" y="623869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44560" y="6442644"/>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D2. Which of the following are you normally doing in your day-to-day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All respondents: Greater Manchester Residents Survey 1: 1385, Survey 2: 1467, Survey 3: </a:t>
            </a:r>
            <a:r>
              <a:rPr lang="en-GB" sz="1000">
                <a:solidFill>
                  <a:srgbClr val="FFFFFF">
                    <a:lumMod val="50000"/>
                  </a:srgbClr>
                </a:solidFill>
                <a:latin typeface="Arial"/>
                <a:cs typeface="Arial" panose="020B0604020202020204" pitchFamily="34" charset="0"/>
              </a:rPr>
              <a:t>1677, Survey 4: 1636</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p:txBody>
      </p:sp>
      <p:sp>
        <p:nvSpPr>
          <p:cNvPr id="16" name="Arrow: Down 15">
            <a:extLst>
              <a:ext uri="{FF2B5EF4-FFF2-40B4-BE49-F238E27FC236}">
                <a16:creationId xmlns:a16="http://schemas.microsoft.com/office/drawing/2014/main" id="{7BA2FA74-521A-4FCC-A7D7-E69A29A21862}"/>
              </a:ext>
              <a:ext uri="{C183D7F6-B498-43B3-948B-1728B52AA6E4}">
                <adec:decorative xmlns:adec="http://schemas.microsoft.com/office/drawing/2017/decorative" val="1"/>
              </a:ext>
            </a:extLst>
          </p:cNvPr>
          <p:cNvSpPr/>
          <p:nvPr/>
        </p:nvSpPr>
        <p:spPr>
          <a:xfrm>
            <a:off x="11876912" y="372403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Slide Number Placeholder 4">
            <a:extLst>
              <a:ext uri="{FF2B5EF4-FFF2-40B4-BE49-F238E27FC236}">
                <a16:creationId xmlns:a16="http://schemas.microsoft.com/office/drawing/2014/main" id="{A785A652-8F8D-4417-A3D7-C52C5090BF1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8405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586799" y="1396000"/>
            <a:ext cx="5495023" cy="1116000"/>
          </a:xfrm>
        </p:spPr>
        <p:txBody>
          <a:bodyPr anchor="t">
            <a:normAutofit/>
          </a:bodyPr>
          <a:lstStyle/>
          <a:p>
            <a:r>
              <a:rPr lang="en-GB" b="1"/>
              <a:t>Digital inclusion – telephone sample only</a:t>
            </a:r>
          </a:p>
        </p:txBody>
      </p:sp>
      <p:graphicFrame>
        <p:nvGraphicFramePr>
          <p:cNvPr id="8" name="Table 7">
            <a:extLst>
              <a:ext uri="{FF2B5EF4-FFF2-40B4-BE49-F238E27FC236}">
                <a16:creationId xmlns:a16="http://schemas.microsoft.com/office/drawing/2014/main" id="{B96D5A80-690D-BD77-BEB6-3F011A457187}"/>
              </a:ext>
            </a:extLst>
          </p:cNvPr>
          <p:cNvGraphicFramePr>
            <a:graphicFrameLocks noGrp="1"/>
          </p:cNvGraphicFramePr>
          <p:nvPr>
            <p:extLst>
              <p:ext uri="{D42A27DB-BD31-4B8C-83A1-F6EECF244321}">
                <p14:modId xmlns:p14="http://schemas.microsoft.com/office/powerpoint/2010/main" val="2613987873"/>
              </p:ext>
            </p:extLst>
          </p:nvPr>
        </p:nvGraphicFramePr>
        <p:xfrm>
          <a:off x="590399" y="4582800"/>
          <a:ext cx="5139282" cy="1149360"/>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2" action="ppaction://hlinksldjump">
                            <a:extLst>
                              <a:ext uri="{A12FA001-AC4F-418D-AE19-62706E023703}">
                                <ahyp:hlinkClr xmlns:ahyp="http://schemas.microsoft.com/office/drawing/2018/hyperlinkcolor" val="tx"/>
                              </a:ext>
                            </a:extLst>
                          </a:hlinkClick>
                        </a:rPr>
                        <a:t>page 58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3" action="ppaction://hlinksldjump">
                            <a:extLst>
                              <a:ext uri="{A12FA001-AC4F-418D-AE19-62706E023703}">
                                <ahyp:hlinkClr xmlns:ahyp="http://schemas.microsoft.com/office/drawing/2018/hyperlinkcolor" val="tx"/>
                              </a:ext>
                            </a:extLst>
                          </a:hlinkClick>
                        </a:rPr>
                        <a:t>page 59</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Confidence in digital services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60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3710647"/>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Digital exclusion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 61</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720152"/>
                  </a:ext>
                </a:extLst>
              </a:tr>
            </a:tbl>
          </a:graphicData>
        </a:graphic>
      </p:graphicFrame>
      <p:graphicFrame>
        <p:nvGraphicFramePr>
          <p:cNvPr id="9" name="Table 8">
            <a:extLst>
              <a:ext uri="{FF2B5EF4-FFF2-40B4-BE49-F238E27FC236}">
                <a16:creationId xmlns:a16="http://schemas.microsoft.com/office/drawing/2014/main" id="{8DEC412D-4DF1-C4EA-7142-66C81CDE921C}"/>
              </a:ext>
            </a:extLst>
          </p:cNvPr>
          <p:cNvGraphicFramePr>
            <a:graphicFrameLocks noGrp="1"/>
          </p:cNvGraphicFramePr>
          <p:nvPr>
            <p:extLst>
              <p:ext uri="{D42A27DB-BD31-4B8C-83A1-F6EECF244321}">
                <p14:modId xmlns:p14="http://schemas.microsoft.com/office/powerpoint/2010/main" val="3793348365"/>
              </p:ext>
            </p:extLst>
          </p:nvPr>
        </p:nvGraphicFramePr>
        <p:xfrm>
          <a:off x="5772167" y="4582800"/>
          <a:ext cx="5139282" cy="856080"/>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Digital service accessibility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pages 62-63</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333286"/>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Current and future use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Online activities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8" action="ppaction://hlinksldjump">
                            <a:extLst>
                              <a:ext uri="{A12FA001-AC4F-418D-AE19-62706E023703}">
                                <ahyp:hlinkClr xmlns:ahyp="http://schemas.microsoft.com/office/drawing/2018/hyperlinkcolor" val="tx"/>
                              </a:ext>
                            </a:extLst>
                          </a:hlinkClick>
                        </a:rPr>
                        <a:t>page 65</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3508991"/>
                  </a:ext>
                </a:extLst>
              </a:tr>
            </a:tbl>
          </a:graphicData>
        </a:graphic>
      </p:graphicFrame>
      <p:sp>
        <p:nvSpPr>
          <p:cNvPr id="11" name="TextBox 10">
            <a:extLst>
              <a:ext uri="{FF2B5EF4-FFF2-40B4-BE49-F238E27FC236}">
                <a16:creationId xmlns:a16="http://schemas.microsoft.com/office/drawing/2014/main" id="{052F7755-60B0-406B-952A-297DD1B2A048}"/>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505</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S3+S4)</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spTree>
    <p:extLst>
      <p:ext uri="{BB962C8B-B14F-4D97-AF65-F5344CB8AC3E}">
        <p14:creationId xmlns:p14="http://schemas.microsoft.com/office/powerpoint/2010/main" val="2434964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t>Digital inclusion – key findings</a:t>
            </a:r>
            <a:endParaRPr lang="en-US" dirty="0"/>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61690"/>
            <a:ext cx="11017826" cy="5755422"/>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chemeClr val="bg1"/>
                </a:solidFill>
              </a:rPr>
              <a:t>CONFIDENCE</a:t>
            </a:r>
            <a:r>
              <a:rPr lang="en-GB" sz="1600" dirty="0">
                <a:solidFill>
                  <a:schemeClr val="bg1"/>
                </a:solidFill>
              </a:rPr>
              <a:t>– 88% of respondents say they are confident in using digital services online. 87% say others in their household are confident in using digital services online.</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DIGITAL EXCLUSION </a:t>
            </a:r>
            <a:r>
              <a:rPr lang="en-GB" sz="1600" dirty="0">
                <a:solidFill>
                  <a:schemeClr val="bg1"/>
                </a:solidFill>
              </a:rPr>
              <a:t>– 33% of respondents in GM noted that their household experienced some form of digital exclusion. </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PEOPLE ARE LESS LIKELY TO HAVE THE SKILLS OR SUPPORT THEY NEED </a:t>
            </a:r>
            <a:r>
              <a:rPr lang="en-GB" sz="1600" dirty="0">
                <a:solidFill>
                  <a:schemeClr val="bg1"/>
                </a:solidFill>
              </a:rPr>
              <a:t>– The most common aspect of digital exclusion is a lack of support or skills needed to access the digital services online. 20% of households do not have the skills needed and 17% do not have the support needed to access digital services online most or all of the time. </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DISABLED PEOPLE AND OLDER RESIDENTS ARE MORE LIKELY TO EXPERIENCE DIGITAL EXCLUSION – </a:t>
            </a:r>
            <a:r>
              <a:rPr lang="en-GB" sz="1600" dirty="0">
                <a:solidFill>
                  <a:schemeClr val="bg1"/>
                </a:solidFill>
              </a:rPr>
              <a:t>Different groups are impacted by digital exclusion in different ways. Disabled people are more likely to be digitally excluded (51% compared to 33% across the city region), while older respondents (especially those aged 75+) are also more likely to be digitally excluded (70% compared to 33% across the city region).</a:t>
            </a:r>
            <a:endParaRPr lang="en-GB" sz="1600" b="1"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USE OF THE INTERNET</a:t>
            </a:r>
            <a:r>
              <a:rPr lang="en-GB" sz="1600" dirty="0">
                <a:solidFill>
                  <a:schemeClr val="bg1"/>
                </a:solidFill>
              </a:rPr>
              <a:t> – Respondents are more likely to report that they personally use of the internet across a range of digital services, rather than others in the household.</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a:p>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p:txBody>
      </p:sp>
      <p:sp>
        <p:nvSpPr>
          <p:cNvPr id="2" name="Text Placeholder 2">
            <a:extLst>
              <a:ext uri="{FF2B5EF4-FFF2-40B4-BE49-F238E27FC236}">
                <a16:creationId xmlns:a16="http://schemas.microsoft.com/office/drawing/2014/main" id="{EAE6F7CB-35F8-6B5F-F853-4BA28A1B864F}"/>
              </a:ext>
            </a:extLst>
          </p:cNvPr>
          <p:cNvSpPr txBox="1">
            <a:spLocks/>
          </p:cNvSpPr>
          <p:nvPr/>
        </p:nvSpPr>
        <p:spPr>
          <a:xfrm>
            <a:off x="739199" y="6312900"/>
            <a:ext cx="11017826" cy="382588"/>
          </a:xfrm>
          <a:prstGeom prst="rect">
            <a:avLst/>
          </a:prstGeom>
        </p:spPr>
        <p:txBody>
          <a:bodyPr vert="horz" lIns="0" tIns="0" rIns="0" bIns="46800" rtlCol="0">
            <a:normAutofit fontScale="85000" lnSpcReduction="10000"/>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400" dirty="0"/>
              <a:t>* Changes in question approach throughout this section may have had an impact on this increase. Differences should be treated with a degree of caution until full analysis of surveys 4 and 5 (forthcoming in December) have confirmed whether this trend is real or influenced by the impact of this change of approach.</a:t>
            </a:r>
          </a:p>
        </p:txBody>
      </p:sp>
    </p:spTree>
    <p:extLst>
      <p:ext uri="{BB962C8B-B14F-4D97-AF65-F5344CB8AC3E}">
        <p14:creationId xmlns:p14="http://schemas.microsoft.com/office/powerpoint/2010/main" val="999260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94933" y="179775"/>
            <a:ext cx="10515600" cy="586800"/>
          </a:xfrm>
        </p:spPr>
        <p:txBody>
          <a:bodyPr anchor="t">
            <a:normAutofit/>
          </a:bodyPr>
          <a:lstStyle/>
          <a:p>
            <a:r>
              <a:rPr lang="en-GB" sz="1800" b="1" dirty="0"/>
              <a:t>Summary: Digital Inclusion</a:t>
            </a:r>
          </a:p>
        </p:txBody>
      </p:sp>
      <p:graphicFrame>
        <p:nvGraphicFramePr>
          <p:cNvPr id="8" name="Chart Placeholder 10" descr="Pie chart showing that 17% of respondents are not confident in using digital services online ">
            <a:extLst>
              <a:ext uri="{FF2B5EF4-FFF2-40B4-BE49-F238E27FC236}">
                <a16:creationId xmlns:a16="http://schemas.microsoft.com/office/drawing/2014/main" id="{703AB5B2-8537-46D3-BA5C-4A19F9F443D4}"/>
              </a:ext>
            </a:extLst>
          </p:cNvPr>
          <p:cNvGraphicFramePr>
            <a:graphicFrameLocks/>
          </p:cNvGraphicFramePr>
          <p:nvPr>
            <p:extLst>
              <p:ext uri="{D42A27DB-BD31-4B8C-83A1-F6EECF244321}">
                <p14:modId xmlns:p14="http://schemas.microsoft.com/office/powerpoint/2010/main" val="3159478619"/>
              </p:ext>
            </p:extLst>
          </p:nvPr>
        </p:nvGraphicFramePr>
        <p:xfrm>
          <a:off x="443060" y="573724"/>
          <a:ext cx="4150917" cy="24838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0"/>
              </a:ext>
            </a:extLst>
          </p:cNvPr>
          <p:cNvSpPr txBox="1"/>
          <p:nvPr/>
        </p:nvSpPr>
        <p:spPr>
          <a:xfrm>
            <a:off x="1437331" y="1543447"/>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5C5B5A"/>
                </a:solidFill>
                <a:latin typeface="Arial"/>
              </a:rPr>
              <a:t>17</a:t>
            </a:r>
            <a:r>
              <a:rPr kumimoji="0" lang="en-GB" sz="3200" b="1" i="0" u="none" strike="noStrike" kern="1200" cap="none" spc="0" normalizeH="0" baseline="0" noProof="0">
                <a:ln>
                  <a:noFill/>
                </a:ln>
                <a:solidFill>
                  <a:srgbClr val="5C5B5A"/>
                </a:solidFill>
                <a:effectLst/>
                <a:uLnTx/>
                <a:uFillTx/>
                <a:latin typeface="Arial"/>
                <a:ea typeface="+mn-ea"/>
                <a:cs typeface="+mn-cs"/>
              </a:rPr>
              <a:t>%</a:t>
            </a:r>
          </a:p>
        </p:txBody>
      </p:sp>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0"/>
              </a:ext>
            </a:extLst>
          </p:cNvPr>
          <p:cNvSpPr txBox="1"/>
          <p:nvPr/>
        </p:nvSpPr>
        <p:spPr>
          <a:xfrm>
            <a:off x="94271" y="3071764"/>
            <a:ext cx="4499708"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 of households have someone (respondent or others) who is not confident in using digital services online </a:t>
            </a:r>
          </a:p>
        </p:txBody>
      </p:sp>
      <p:sp>
        <p:nvSpPr>
          <p:cNvPr id="12" name="TextBox 11">
            <a:extLst>
              <a:ext uri="{FF2B5EF4-FFF2-40B4-BE49-F238E27FC236}">
                <a16:creationId xmlns:a16="http://schemas.microsoft.com/office/drawing/2014/main" id="{BB518FC9-0F2A-4F2E-85AA-548CDB4591BA}"/>
              </a:ext>
            </a:extLst>
          </p:cNvPr>
          <p:cNvSpPr txBox="1"/>
          <p:nvPr/>
        </p:nvSpPr>
        <p:spPr>
          <a:xfrm>
            <a:off x="443060" y="3887598"/>
            <a:ext cx="4025657"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Fewer than one in </a:t>
            </a:r>
            <a:r>
              <a:rPr lang="en-GB" dirty="0">
                <a:solidFill>
                  <a:srgbClr val="5C5B5A"/>
                </a:solidFill>
                <a:latin typeface="Arial"/>
              </a:rPr>
              <a:t>five</a:t>
            </a:r>
            <a:r>
              <a:rPr kumimoji="0" lang="en-GB" sz="1800" b="0" i="0" u="none" strike="noStrike" kern="1200" cap="none" spc="0" normalizeH="0" baseline="0" noProof="0" dirty="0">
                <a:ln>
                  <a:noFill/>
                </a:ln>
                <a:solidFill>
                  <a:srgbClr val="5C5B5A"/>
                </a:solidFill>
                <a:effectLst/>
                <a:uLnTx/>
                <a:uFillTx/>
                <a:latin typeface="Arial"/>
                <a:ea typeface="+mn-ea"/>
                <a:cs typeface="+mn-cs"/>
              </a:rPr>
              <a:t> respondents are not confident someone in their household can use the digital services they need and want online. Including…</a:t>
            </a:r>
          </a:p>
        </p:txBody>
      </p:sp>
      <p:sp>
        <p:nvSpPr>
          <p:cNvPr id="21" name="TextBox 20">
            <a:extLst>
              <a:ext uri="{FF2B5EF4-FFF2-40B4-BE49-F238E27FC236}">
                <a16:creationId xmlns:a16="http://schemas.microsoft.com/office/drawing/2014/main" id="{0FC9CB1F-93B4-4626-BD70-6C9E0B14987C}"/>
              </a:ext>
            </a:extLst>
          </p:cNvPr>
          <p:cNvSpPr txBox="1"/>
          <p:nvPr/>
        </p:nvSpPr>
        <p:spPr>
          <a:xfrm>
            <a:off x="652496" y="5252733"/>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6%</a:t>
            </a:r>
            <a:endParaRPr kumimoji="0" lang="en-GB" sz="28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6DA4E314-11A3-4DE8-BA8A-4883694A145D}"/>
              </a:ext>
            </a:extLst>
          </p:cNvPr>
          <p:cNvSpPr txBox="1"/>
          <p:nvPr/>
        </p:nvSpPr>
        <p:spPr>
          <a:xfrm>
            <a:off x="661010" y="5733353"/>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Aged </a:t>
            </a:r>
            <a:r>
              <a:rPr lang="en-GB">
                <a:solidFill>
                  <a:srgbClr val="5C5B5A"/>
                </a:solidFill>
                <a:latin typeface="Arial"/>
              </a:rPr>
              <a:t>16-24</a:t>
            </a: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1938371" y="5252733"/>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5</a:t>
            </a:r>
            <a:r>
              <a:rPr kumimoji="0" lang="en-GB" sz="2800" b="1" i="0" u="none" strike="noStrike" kern="1200" cap="none" spc="0" normalizeH="0" baseline="0" noProof="0">
                <a:ln>
                  <a:noFill/>
                </a:ln>
                <a:solidFill>
                  <a:srgbClr val="5C5B5A"/>
                </a:solidFill>
                <a:effectLst/>
                <a:uLnTx/>
                <a:uFillTx/>
                <a:latin typeface="Arial"/>
                <a:ea typeface="+mn-ea"/>
                <a:cs typeface="+mn-cs"/>
              </a:rPr>
              <a:t>5%</a:t>
            </a:r>
          </a:p>
        </p:txBody>
      </p:sp>
      <p:sp>
        <p:nvSpPr>
          <p:cNvPr id="17" name="TextBox 16">
            <a:extLst>
              <a:ext uri="{FF2B5EF4-FFF2-40B4-BE49-F238E27FC236}">
                <a16:creationId xmlns:a16="http://schemas.microsoft.com/office/drawing/2014/main" id="{CD740EBC-EC23-4B27-819D-6B83D7C6A5C9}"/>
              </a:ext>
            </a:extLst>
          </p:cNvPr>
          <p:cNvSpPr txBox="1"/>
          <p:nvPr/>
        </p:nvSpPr>
        <p:spPr>
          <a:xfrm>
            <a:off x="1727810" y="5733353"/>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Aged 75+</a:t>
            </a:r>
          </a:p>
        </p:txBody>
      </p:sp>
      <p:sp>
        <p:nvSpPr>
          <p:cNvPr id="15" name="TextBox 14">
            <a:extLst>
              <a:ext uri="{FF2B5EF4-FFF2-40B4-BE49-F238E27FC236}">
                <a16:creationId xmlns:a16="http://schemas.microsoft.com/office/drawing/2014/main" id="{C4EDF393-3BD9-4F1D-8069-7B7ED81D84C6}"/>
              </a:ext>
            </a:extLst>
          </p:cNvPr>
          <p:cNvSpPr txBox="1"/>
          <p:nvPr/>
        </p:nvSpPr>
        <p:spPr>
          <a:xfrm>
            <a:off x="3253846" y="5252733"/>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31</a:t>
            </a:r>
            <a:r>
              <a:rPr kumimoji="0" lang="en-GB" sz="2800" b="1" i="0" u="none" strike="noStrike" kern="1200" cap="none" spc="0" normalizeH="0" baseline="0" noProof="0">
                <a:ln>
                  <a:noFill/>
                </a:ln>
                <a:solidFill>
                  <a:srgbClr val="5C5B5A"/>
                </a:solidFill>
                <a:effectLst/>
                <a:uLnTx/>
                <a:uFillTx/>
                <a:latin typeface="Arial"/>
                <a:ea typeface="+mn-ea"/>
                <a:cs typeface="+mn-cs"/>
              </a:rPr>
              <a:t>%</a:t>
            </a:r>
          </a:p>
        </p:txBody>
      </p:sp>
      <p:sp>
        <p:nvSpPr>
          <p:cNvPr id="18" name="TextBox 17">
            <a:extLst>
              <a:ext uri="{FF2B5EF4-FFF2-40B4-BE49-F238E27FC236}">
                <a16:creationId xmlns:a16="http://schemas.microsoft.com/office/drawing/2014/main" id="{23A66902-8E74-4A61-ACFF-9FDA1BCA7E44}"/>
              </a:ext>
            </a:extLst>
          </p:cNvPr>
          <p:cNvSpPr txBox="1"/>
          <p:nvPr/>
        </p:nvSpPr>
        <p:spPr>
          <a:xfrm>
            <a:off x="2961223" y="5733353"/>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C5B5A"/>
                </a:solidFill>
                <a:effectLst/>
                <a:uLnTx/>
                <a:uFillTx/>
                <a:latin typeface="Arial"/>
                <a:ea typeface="+mn-ea"/>
                <a:cs typeface="+mn-cs"/>
              </a:rPr>
              <a:t>Disabled respondents</a:t>
            </a:r>
          </a:p>
        </p:txBody>
      </p:sp>
      <p:sp>
        <p:nvSpPr>
          <p:cNvPr id="11" name="TextBox 10">
            <a:extLst>
              <a:ext uri="{FF2B5EF4-FFF2-40B4-BE49-F238E27FC236}">
                <a16:creationId xmlns:a16="http://schemas.microsoft.com/office/drawing/2014/main" id="{F7975F9B-A57D-4455-BF87-1B2711E25337}"/>
              </a:ext>
            </a:extLst>
          </p:cNvPr>
          <p:cNvSpPr txBox="1"/>
          <p:nvPr/>
        </p:nvSpPr>
        <p:spPr>
          <a:xfrm>
            <a:off x="5035037" y="448885"/>
            <a:ext cx="715696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 third of respondents have selected that either they or someone else in their household is digitally excluded in some way. This rises to half for disabled respondents and seven-in-ten for respondents aged 75+</a:t>
            </a:r>
          </a:p>
        </p:txBody>
      </p:sp>
      <p:graphicFrame>
        <p:nvGraphicFramePr>
          <p:cNvPr id="24" name="Table Placeholder 6" descr="Column chart showing the proportion of respondents who are digitally excluded. 67% answer 0 to 3 to none of the statements, though this drops to 30% of over 75s.">
            <a:extLst>
              <a:ext uri="{FF2B5EF4-FFF2-40B4-BE49-F238E27FC236}">
                <a16:creationId xmlns:a16="http://schemas.microsoft.com/office/drawing/2014/main" id="{6FCDA200-0012-4B1D-9FD8-04900CF98856}"/>
              </a:ext>
            </a:extLst>
          </p:cNvPr>
          <p:cNvGraphicFramePr>
            <a:graphicFrameLocks/>
          </p:cNvGraphicFramePr>
          <p:nvPr>
            <p:extLst>
              <p:ext uri="{D42A27DB-BD31-4B8C-83A1-F6EECF244321}">
                <p14:modId xmlns:p14="http://schemas.microsoft.com/office/powerpoint/2010/main" val="3358247905"/>
              </p:ext>
            </p:extLst>
          </p:nvPr>
        </p:nvGraphicFramePr>
        <p:xfrm>
          <a:off x="4844205" y="1471059"/>
          <a:ext cx="7185858" cy="453515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473175"/>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7E8A50E-DF2E-2AD3-BFF3-52486B3EEBF9}"/>
              </a:ext>
            </a:extLst>
          </p:cNvPr>
          <p:cNvSpPr txBox="1"/>
          <p:nvPr/>
        </p:nvSpPr>
        <p:spPr>
          <a:xfrm>
            <a:off x="7055108" y="2281111"/>
            <a:ext cx="3920400" cy="276999"/>
          </a:xfrm>
          <a:prstGeom prst="rect">
            <a:avLst/>
          </a:prstGeom>
          <a:noFill/>
          <a:ln>
            <a:solidFill>
              <a:srgbClr val="5C5B5A"/>
            </a:solidFill>
          </a:ln>
        </p:spPr>
        <p:txBody>
          <a:bodyPr wrap="square">
            <a:spAutoFit/>
          </a:bodyPr>
          <a:lstStyle/>
          <a:p>
            <a:pPr algn="ctr"/>
            <a:r>
              <a:rPr lang="en-GB" sz="1200" b="1" dirty="0">
                <a:solidFill>
                  <a:srgbClr val="5C5B5A"/>
                </a:solidFill>
              </a:rPr>
              <a:t>1 or more aspect of digital exclusion</a:t>
            </a:r>
          </a:p>
        </p:txBody>
      </p:sp>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extLst>
              <p:ext uri="{D42A27DB-BD31-4B8C-83A1-F6EECF244321}">
                <p14:modId xmlns:p14="http://schemas.microsoft.com/office/powerpoint/2010/main" val="702740067"/>
              </p:ext>
            </p:extLst>
          </p:nvPr>
        </p:nvGraphicFramePr>
        <p:xfrm>
          <a:off x="7046210" y="2545204"/>
          <a:ext cx="3920152" cy="618074"/>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16-24s</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rPr>
                        <a:t>33%</a:t>
                      </a:r>
                    </a:p>
                  </a:txBody>
                  <a:tcPr>
                    <a:solidFill>
                      <a:srgbClr val="5C5B5A">
                        <a:alpha val="21000"/>
                      </a:srgbClr>
                    </a:solidFill>
                  </a:tcPr>
                </a:tc>
                <a:tc>
                  <a:txBody>
                    <a:bodyPr/>
                    <a:lstStyle/>
                    <a:p>
                      <a:pPr algn="ctr"/>
                      <a:r>
                        <a:rPr lang="en-GB" sz="1400" b="1" dirty="0">
                          <a:solidFill>
                            <a:srgbClr val="5C5B5A"/>
                          </a:solidFill>
                        </a:rPr>
                        <a:t>22%</a:t>
                      </a:r>
                    </a:p>
                  </a:txBody>
                  <a:tcPr>
                    <a:solidFill>
                      <a:srgbClr val="5C5B5A">
                        <a:alpha val="21000"/>
                      </a:srgbClr>
                    </a:solidFill>
                  </a:tcPr>
                </a:tc>
                <a:tc>
                  <a:txBody>
                    <a:bodyPr/>
                    <a:lstStyle/>
                    <a:p>
                      <a:pPr algn="ctr"/>
                      <a:r>
                        <a:rPr lang="en-GB" sz="1400" b="1">
                          <a:solidFill>
                            <a:srgbClr val="5C5B5A"/>
                          </a:solidFill>
                        </a:rPr>
                        <a:t>70%</a:t>
                      </a:r>
                    </a:p>
                  </a:txBody>
                  <a:tcPr>
                    <a:solidFill>
                      <a:srgbClr val="5C5B5A">
                        <a:alpha val="21000"/>
                      </a:srgbClr>
                    </a:solidFill>
                  </a:tcPr>
                </a:tc>
                <a:tc>
                  <a:txBody>
                    <a:bodyPr/>
                    <a:lstStyle/>
                    <a:p>
                      <a:pPr algn="ctr"/>
                      <a:r>
                        <a:rPr lang="en-GB" sz="1400" b="1" dirty="0">
                          <a:solidFill>
                            <a:srgbClr val="5C5B5A"/>
                          </a:solidFill>
                        </a:rPr>
                        <a:t>51%</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10982952" cy="600164"/>
          </a:xfrm>
          <a:prstGeom prst="rect">
            <a:avLst/>
          </a:prstGeom>
          <a:noFill/>
        </p:spPr>
        <p:txBody>
          <a:bodyPr wrap="square" rtlCol="0">
            <a:spAutoFit/>
          </a:bodyPr>
          <a:lstStyle/>
          <a:p>
            <a:pPr>
              <a:defRPr/>
            </a:pPr>
            <a:r>
              <a:rPr kumimoji="0" lang="en-GB"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505</a:t>
            </a: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1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S3+S4)  </a:t>
            </a:r>
            <a:r>
              <a:rPr lang="en-GB" sz="1050">
                <a:solidFill>
                  <a:srgbClr val="FFFFFF">
                    <a:lumMod val="50000"/>
                  </a:srgbClr>
                </a:solidFill>
                <a:latin typeface="Arial" panose="020B0604020202020204" pitchFamily="34" charset="0"/>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0469" y="782022"/>
            <a:ext cx="489679" cy="566196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397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1B44F-F31A-475F-A0AC-473CA2C01D3A}"/>
              </a:ext>
            </a:extLst>
          </p:cNvPr>
          <p:cNvSpPr>
            <a:spLocks noGrp="1"/>
          </p:cNvSpPr>
          <p:nvPr>
            <p:ph type="title"/>
          </p:nvPr>
        </p:nvSpPr>
        <p:spPr>
          <a:xfrm>
            <a:off x="344070" y="134538"/>
            <a:ext cx="10515600" cy="341632"/>
          </a:xfrm>
        </p:spPr>
        <p:txBody>
          <a:bodyPr vert="horz" lIns="91440" tIns="45720" rIns="91440" bIns="45720" rtlCol="0" anchor="ctr">
            <a:spAutoFit/>
          </a:bodyPr>
          <a:lstStyle/>
          <a:p>
            <a:r>
              <a:rPr lang="en-GB" sz="1800" b="1" dirty="0"/>
              <a:t>Report contents and guidance</a:t>
            </a:r>
          </a:p>
        </p:txBody>
      </p:sp>
      <p:sp>
        <p:nvSpPr>
          <p:cNvPr id="11" name="Text Placeholder 10">
            <a:extLst>
              <a:ext uri="{FF2B5EF4-FFF2-40B4-BE49-F238E27FC236}">
                <a16:creationId xmlns:a16="http://schemas.microsoft.com/office/drawing/2014/main" id="{55FDE7E7-5AC7-4834-BED4-5EF946E968D0}"/>
              </a:ext>
            </a:extLst>
          </p:cNvPr>
          <p:cNvSpPr>
            <a:spLocks noGrp="1"/>
          </p:cNvSpPr>
          <p:nvPr>
            <p:ph type="body" sz="quarter" idx="4294967295"/>
          </p:nvPr>
        </p:nvSpPr>
        <p:spPr>
          <a:xfrm>
            <a:off x="344070" y="613514"/>
            <a:ext cx="11017826" cy="262883"/>
          </a:xfrm>
          <a:solidFill>
            <a:schemeClr val="tx1">
              <a:lumMod val="65000"/>
              <a:lumOff val="35000"/>
            </a:schemeClr>
          </a:solidFill>
          <a:ln>
            <a:solidFill>
              <a:schemeClr val="tx1">
                <a:lumMod val="65000"/>
                <a:lumOff val="35000"/>
              </a:schemeClr>
            </a:solidFill>
          </a:ln>
        </p:spPr>
        <p:txBody>
          <a:bodyPr anchor="ctr">
            <a:normAutofit/>
          </a:bodyPr>
          <a:lstStyle/>
          <a:p>
            <a:pPr marL="0" indent="0" algn="ctr">
              <a:buNone/>
            </a:pPr>
            <a:r>
              <a:rPr lang="en-GB" sz="1200" b="1" dirty="0">
                <a:solidFill>
                  <a:schemeClr val="bg1"/>
                </a:solidFill>
                <a:cs typeface="Calibri" panose="020F0502020204030204" pitchFamily="34" charset="0"/>
              </a:rPr>
              <a:t>Report contents &amp; guidance</a:t>
            </a:r>
          </a:p>
        </p:txBody>
      </p:sp>
      <p:sp>
        <p:nvSpPr>
          <p:cNvPr id="9" name="Text Placeholder 8">
            <a:extLst>
              <a:ext uri="{FF2B5EF4-FFF2-40B4-BE49-F238E27FC236}">
                <a16:creationId xmlns:a16="http://schemas.microsoft.com/office/drawing/2014/main" id="{B1EC5AAF-C144-4B9E-A3D7-30EA16DD7849}"/>
              </a:ext>
            </a:extLst>
          </p:cNvPr>
          <p:cNvSpPr>
            <a:spLocks noGrp="1"/>
          </p:cNvSpPr>
          <p:nvPr>
            <p:ph type="body" sz="quarter" idx="11"/>
          </p:nvPr>
        </p:nvSpPr>
        <p:spPr>
          <a:xfrm>
            <a:off x="344070" y="761662"/>
            <a:ext cx="11218812" cy="5334337"/>
          </a:xfrm>
        </p:spPr>
        <p:txBody>
          <a:bodyPr vert="horz" lIns="0" tIns="144000" rIns="0" bIns="46800" rtlCol="0" anchor="t">
            <a:noAutofit/>
          </a:bodyPr>
          <a:lstStyle/>
          <a:p>
            <a:pPr>
              <a:spcBef>
                <a:spcPts val="300"/>
              </a:spcBef>
              <a:spcAft>
                <a:spcPts val="300"/>
              </a:spcAft>
            </a:pPr>
            <a:r>
              <a:rPr lang="en-GB" sz="1400" dirty="0"/>
              <a:t>The report presents a range of tables and charts with accompanying narrative to highlight the key findings from each section of the survey among the sample from this edition of the survey (1,636), which are presented alongside findings for surveys 1 (1,385 respondents), 2 (1,465 respondents), and 3 (1,656 respondents). In the Food Security section a ‘merged’ sample (2,852 respondents) from both survey 1 and 2 is used, whilst the Digital Inclusion section also utilises a ‘merged’ telephone sample, which totalled 505 respondents for surveys 3 and 4.</a:t>
            </a:r>
          </a:p>
          <a:p>
            <a:pPr>
              <a:spcBef>
                <a:spcPts val="300"/>
              </a:spcBef>
              <a:spcAft>
                <a:spcPts val="300"/>
              </a:spcAft>
            </a:pPr>
            <a:r>
              <a:rPr lang="en-GB" sz="1400" dirty="0"/>
              <a:t>Where relevant, demographic and other population characteristics are also reported. These differences are only highlighted where they are significantly different statistically (at the 95% level of confidence) compared with the ‘total’ figures (i.e. the Greater Manchester average). The merged samples have been used in order to show a more robust representation of the metrics regarding food security and digital inclusion. </a:t>
            </a:r>
          </a:p>
          <a:p>
            <a:pPr>
              <a:spcBef>
                <a:spcPts val="300"/>
              </a:spcBef>
              <a:spcAft>
                <a:spcPts val="300"/>
              </a:spcAft>
            </a:pPr>
            <a:r>
              <a:rPr lang="en-GB" sz="1400" dirty="0"/>
              <a:t>On some questions, it should be noted that responses have been filtered only to include those who were asked relevant questions (e.g. those in work, or with children), and bases may be lower than the full sample in some instances. Where relevant, this has been noted on the slides, along with the unweighted base sizes.</a:t>
            </a:r>
            <a:endParaRPr lang="en-GB" sz="1400" dirty="0">
              <a:highlight>
                <a:srgbClr val="FFFF00"/>
              </a:highlight>
            </a:endParaRPr>
          </a:p>
          <a:p>
            <a:pPr>
              <a:spcBef>
                <a:spcPts val="300"/>
              </a:spcBef>
              <a:spcAft>
                <a:spcPts val="300"/>
              </a:spcAft>
            </a:pPr>
            <a:r>
              <a:rPr lang="en-GB" sz="1400" dirty="0"/>
              <a:t>The initial section provides an overview of respondents’ </a:t>
            </a:r>
            <a:r>
              <a:rPr lang="en-GB" sz="1400" u="sng" dirty="0">
                <a:hlinkClick r:id="rId2" action="ppaction://hlinksldjump"/>
              </a:rPr>
              <a:t>experiences of the cost of living crisis</a:t>
            </a:r>
            <a:r>
              <a:rPr lang="en-GB" sz="1400" dirty="0"/>
              <a:t>, followed by insights into the </a:t>
            </a:r>
            <a:r>
              <a:rPr lang="en-GB" sz="1400" u="sng" dirty="0">
                <a:hlinkClick r:id="rId3" action="ppaction://hlinksldjump"/>
              </a:rPr>
              <a:t>level of food security they are experiencing</a:t>
            </a:r>
            <a:r>
              <a:rPr lang="en-GB" sz="1400" dirty="0"/>
              <a:t>, their </a:t>
            </a:r>
            <a:r>
              <a:rPr lang="en-GB" sz="1400" dirty="0">
                <a:hlinkClick r:id="rId4" action="ppaction://hlinksldjump"/>
              </a:rPr>
              <a:t>experiences of living with Covid-19 </a:t>
            </a:r>
            <a:r>
              <a:rPr lang="en-GB" sz="1400" dirty="0"/>
              <a:t>and their </a:t>
            </a:r>
            <a:r>
              <a:rPr lang="en-GB" sz="1400" u="sng" dirty="0">
                <a:hlinkClick r:id="rId5" action="ppaction://hlinksldjump"/>
              </a:rPr>
              <a:t>digital access and inclusion</a:t>
            </a:r>
            <a:r>
              <a:rPr lang="en-GB" sz="1400" dirty="0"/>
              <a:t>.</a:t>
            </a:r>
            <a:endParaRPr lang="en-GB" sz="1400" dirty="0">
              <a:cs typeface="Arial"/>
            </a:endParaRPr>
          </a:p>
          <a:p>
            <a:pPr>
              <a:spcBef>
                <a:spcPts val="300"/>
              </a:spcBef>
              <a:spcAft>
                <a:spcPts val="300"/>
              </a:spcAft>
            </a:pPr>
            <a:r>
              <a:rPr lang="en-GB" sz="1400" dirty="0"/>
              <a:t>During 2022, there have been many worldwide and national events which could impact on the attitudes and feelings of respondents. The global  pandemic, the Russia-Ukraine war and Brexit are just three significant events. To reflect this, comparisons of the Greater Manchester findings with data from Great Britain have been included where we have identified directly comparable GB surveys. </a:t>
            </a:r>
          </a:p>
          <a:p>
            <a:pPr>
              <a:spcBef>
                <a:spcPts val="300"/>
              </a:spcBef>
              <a:spcAft>
                <a:spcPts val="300"/>
              </a:spcAft>
            </a:pPr>
            <a:r>
              <a:rPr lang="en-GB" sz="1400" dirty="0"/>
              <a:t>Finally, and with regards to a key point of language, it should be noted that this report uses the term ‘from within racially minoritised’ to refer to people and communities experiencing racial inequality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 ‘From within’ has been added to recognise that not all in these communities will identify as minoritised). Due to limitations of sample size, we are generally unable to report survey findings for specific ethnic groups, and recognise that this does not allow full and detailed insight to be gained into the experiences of minoritised ethnic groups. However, as more surveys are conducted and a larger overall sample size is available this more detailed breakdown will become available.</a:t>
            </a:r>
            <a:endParaRPr lang="en-GB" sz="1400" dirty="0">
              <a:cs typeface="Arial"/>
            </a:endParaRPr>
          </a:p>
        </p:txBody>
      </p:sp>
      <p:sp>
        <p:nvSpPr>
          <p:cNvPr id="6" name="Slide Number Placeholder 4">
            <a:extLst>
              <a:ext uri="{FF2B5EF4-FFF2-40B4-BE49-F238E27FC236}">
                <a16:creationId xmlns:a16="http://schemas.microsoft.com/office/drawing/2014/main" id="{0E1395A3-E2BB-4CE8-9696-019898F96F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7588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0515600" cy="830997"/>
          </a:xfrm>
        </p:spPr>
        <p:txBody>
          <a:bodyPr vert="horz" wrap="square" anchor="t">
            <a:spAutoFit/>
          </a:bodyPr>
          <a:lstStyle/>
          <a:p>
            <a:pPr>
              <a:lnSpc>
                <a:spcPct val="100000"/>
              </a:lnSpc>
            </a:pPr>
            <a:r>
              <a:rPr lang="en-GB" sz="1800" b="1" dirty="0"/>
              <a:t>1 in 10 respondents (11%) and members of their household say they are </a:t>
            </a:r>
            <a:r>
              <a:rPr lang="en-GB" sz="1800" b="1" dirty="0">
                <a:solidFill>
                  <a:srgbClr val="33B0A6"/>
                </a:solidFill>
              </a:rPr>
              <a:t>not confident using digital services online</a:t>
            </a:r>
            <a:r>
              <a:rPr lang="en-GB" sz="1800" b="1" dirty="0"/>
              <a:t>. Those more likely not to be confident are aged 75+, are disabled, or are 1 person households</a:t>
            </a:r>
          </a:p>
        </p:txBody>
      </p:sp>
      <p:graphicFrame>
        <p:nvGraphicFramePr>
          <p:cNvPr id="5" name="Chart 4" descr="Stacked bar chart showing that 88% of respondents feel confident in using digital services online. 87% say someone else in their household is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4051131767"/>
              </p:ext>
            </p:extLst>
          </p:nvPr>
        </p:nvGraphicFramePr>
        <p:xfrm>
          <a:off x="582623" y="1329260"/>
          <a:ext cx="7657017" cy="481179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506748" y="1382599"/>
            <a:ext cx="3094757" cy="2336079"/>
            <a:chOff x="6895709" y="343635"/>
            <a:chExt cx="5204392" cy="8700097"/>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5"/>
              <a:ext cx="5204389" cy="3730350"/>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Telephone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11% GM average):</a:t>
              </a: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73985"/>
              <a:ext cx="5204392" cy="496974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a:latin typeface="Arial" panose="020B0604020202020204" pitchFamily="34" charset="0"/>
                  <a:cs typeface="Arial" panose="020B0604020202020204" pitchFamily="34" charset="0"/>
                </a:rPr>
                <a:t>Those aged 75+ (37%)</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Disabled respondents (21%)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Retired respondents (32%)</a:t>
              </a:r>
            </a:p>
            <a:p>
              <a:pPr>
                <a:spcBef>
                  <a:spcPts val="300"/>
                </a:spcBef>
                <a:spcAft>
                  <a:spcPts val="300"/>
                </a:spcAft>
                <a:defRPr/>
              </a:pPr>
              <a:r>
                <a:rPr lang="en-GB" sz="1200">
                  <a:latin typeface="Arial" panose="020B0604020202020204" pitchFamily="34" charset="0"/>
                  <a:cs typeface="Arial" panose="020B0604020202020204" pitchFamily="34" charset="0"/>
                </a:rPr>
                <a:t>1 person households (24%)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Those without children under 25 (15%)</a:t>
              </a:r>
            </a:p>
          </p:txBody>
        </p:sp>
      </p:grpSp>
      <p:grpSp>
        <p:nvGrpSpPr>
          <p:cNvPr id="8" name="Group 7" descr="Box">
            <a:extLst>
              <a:ext uri="{FF2B5EF4-FFF2-40B4-BE49-F238E27FC236}">
                <a16:creationId xmlns:a16="http://schemas.microsoft.com/office/drawing/2014/main" id="{2E108DF8-3C2F-7E7B-1104-D0A620021A8C}"/>
              </a:ext>
            </a:extLst>
          </p:cNvPr>
          <p:cNvGrpSpPr/>
          <p:nvPr/>
        </p:nvGrpSpPr>
        <p:grpSpPr>
          <a:xfrm>
            <a:off x="8506749" y="3967414"/>
            <a:ext cx="3094755" cy="1620113"/>
            <a:chOff x="6895707" y="343641"/>
            <a:chExt cx="5204393" cy="3650588"/>
          </a:xfrm>
        </p:grpSpPr>
        <p:sp>
          <p:nvSpPr>
            <p:cNvPr id="10" name="Content Placeholder 32">
              <a:extLst>
                <a:ext uri="{FF2B5EF4-FFF2-40B4-BE49-F238E27FC236}">
                  <a16:creationId xmlns:a16="http://schemas.microsoft.com/office/drawing/2014/main" id="{6AF3E5CC-BD8F-1AB1-3691-EE49ED1E51CC}"/>
                </a:ext>
              </a:extLst>
            </p:cNvPr>
            <p:cNvSpPr txBox="1">
              <a:spLocks/>
            </p:cNvSpPr>
            <p:nvPr/>
          </p:nvSpPr>
          <p:spPr>
            <a:xfrm>
              <a:off x="6895707" y="2535948"/>
              <a:ext cx="5204393" cy="1458281"/>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a:latin typeface="Arial" panose="020B0604020202020204" pitchFamily="34" charset="0"/>
                  <a:cs typeface="Arial" panose="020B0604020202020204" pitchFamily="34" charset="0"/>
                </a:rPr>
                <a:t>Those aged 65+ (37%)</a:t>
              </a: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Retired respondents (33%)</a:t>
              </a:r>
            </a:p>
          </p:txBody>
        </p:sp>
        <p:sp>
          <p:nvSpPr>
            <p:cNvPr id="9" name="Text Placeholder 30">
              <a:extLst>
                <a:ext uri="{FF2B5EF4-FFF2-40B4-BE49-F238E27FC236}">
                  <a16:creationId xmlns:a16="http://schemas.microsoft.com/office/drawing/2014/main" id="{6140129A-3E09-3407-78A4-F63BCB2CFD85}"/>
                </a:ext>
              </a:extLst>
            </p:cNvPr>
            <p:cNvSpPr txBox="1">
              <a:spLocks/>
            </p:cNvSpPr>
            <p:nvPr/>
          </p:nvSpPr>
          <p:spPr>
            <a:xfrm>
              <a:off x="6895710" y="343641"/>
              <a:ext cx="5204388" cy="2192307"/>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in the Telephone sample whose household is less likely to be quite confident/very confident in using digital services online (vs. 11% GM average):</a:t>
              </a: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a:t>
            </a:r>
            <a:r>
              <a:rPr lang="en-GB" sz="1000" dirty="0">
                <a:solidFill>
                  <a:srgbClr val="FFFFFF">
                    <a:lumMod val="50000"/>
                  </a:srgbClr>
                </a:solidFill>
                <a:latin typeface="Arial" panose="020B0604020202020204" pitchFamily="34" charset="0"/>
                <a:cs typeface="Arial" panose="020B0604020202020204" pitchFamily="34" charset="0"/>
              </a:rPr>
              <a:t>? *Question in S3 was asked as a grid, between you and others in your household. For tracking purposes this has been combined to understand if either “you” or “others” did not have consistent access or support all or most of the time. This change in approach means any differences between surveys could be due to the change in question wording. Unweighted base: 500 (Telephone respondents S1+S2); 50</a:t>
            </a:r>
            <a:r>
              <a:rPr lang="en-GB" sz="1000" dirty="0">
                <a:solidFill>
                  <a:srgbClr val="FFFFFF">
                    <a:lumMod val="50000"/>
                  </a:srgbClr>
                </a:solidFill>
                <a:latin typeface="Arial"/>
                <a:cs typeface="Arial" panose="020B0604020202020204" pitchFamily="34" charset="0"/>
              </a:rPr>
              <a:t>5</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0072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7529"/>
            <a:ext cx="10515600" cy="553998"/>
          </a:xfrm>
        </p:spPr>
        <p:txBody>
          <a:bodyPr vert="horz" wrap="square" anchor="t">
            <a:spAutoFit/>
          </a:bodyPr>
          <a:lstStyle/>
          <a:p>
            <a:pPr>
              <a:lnSpc>
                <a:spcPct val="100000"/>
              </a:lnSpc>
            </a:pPr>
            <a:r>
              <a:rPr lang="en-GB" sz="1800" b="1" dirty="0">
                <a:solidFill>
                  <a:srgbClr val="009690"/>
                </a:solidFill>
              </a:rPr>
              <a:t>At least one aspect of digital exclusion </a:t>
            </a:r>
            <a:r>
              <a:rPr lang="en-GB" sz="1800" b="1" dirty="0"/>
              <a:t>is experienced by a third of respondents (33%). This rises to half (50%) of disabled respondents and over two thirds (70%) of those aged over 75.</a:t>
            </a:r>
          </a:p>
        </p:txBody>
      </p:sp>
      <p:graphicFrame>
        <p:nvGraphicFramePr>
          <p:cNvPr id="37" name="Table Placeholder 6" descr="Column chart showing the proportion of respondents who are digitally excluded. 67% answer 0 to 3 to none of the statements, though this drops to 30% of over 75s. 33% of respondents experience at least one or more aspects of digital exclusion">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71081062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2A4D43FF-3C37-D7E2-7B0D-01D75FB54E07}"/>
              </a:ext>
            </a:extLst>
          </p:cNvPr>
          <p:cNvSpPr txBox="1"/>
          <p:nvPr/>
        </p:nvSpPr>
        <p:spPr>
          <a:xfrm>
            <a:off x="5063748" y="2220151"/>
            <a:ext cx="3920400" cy="276999"/>
          </a:xfrm>
          <a:prstGeom prst="rect">
            <a:avLst/>
          </a:prstGeom>
          <a:noFill/>
          <a:ln>
            <a:solidFill>
              <a:srgbClr val="5C5B5A"/>
            </a:solidFill>
          </a:ln>
        </p:spPr>
        <p:txBody>
          <a:bodyPr wrap="square">
            <a:spAutoFit/>
          </a:bodyPr>
          <a:lstStyle/>
          <a:p>
            <a:pPr algn="ctr"/>
            <a:r>
              <a:rPr lang="en-GB" sz="1200" b="1" dirty="0">
                <a:solidFill>
                  <a:srgbClr val="5C5B5A"/>
                </a:solidFill>
              </a:rPr>
              <a:t>1 or more aspect of digital exclusion</a:t>
            </a:r>
          </a:p>
        </p:txBody>
      </p:sp>
      <p:graphicFrame>
        <p:nvGraphicFramePr>
          <p:cNvPr id="2" name="Table 4">
            <a:extLst>
              <a:ext uri="{FF2B5EF4-FFF2-40B4-BE49-F238E27FC236}">
                <a16:creationId xmlns:a16="http://schemas.microsoft.com/office/drawing/2014/main" id="{CFCE6387-960F-A531-BDC6-CE600061FBF5}"/>
              </a:ext>
            </a:extLst>
          </p:cNvPr>
          <p:cNvGraphicFramePr>
            <a:graphicFrameLocks noGrp="1"/>
          </p:cNvGraphicFramePr>
          <p:nvPr>
            <p:extLst>
              <p:ext uri="{D42A27DB-BD31-4B8C-83A1-F6EECF244321}">
                <p14:modId xmlns:p14="http://schemas.microsoft.com/office/powerpoint/2010/main" val="2091018531"/>
              </p:ext>
            </p:extLst>
          </p:nvPr>
        </p:nvGraphicFramePr>
        <p:xfrm>
          <a:off x="5054850" y="2484244"/>
          <a:ext cx="3920152" cy="618074"/>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16-24s</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rPr>
                        <a:t>33%</a:t>
                      </a:r>
                    </a:p>
                  </a:txBody>
                  <a:tcPr>
                    <a:solidFill>
                      <a:srgbClr val="5C5B5A">
                        <a:alpha val="21000"/>
                      </a:srgbClr>
                    </a:solidFill>
                  </a:tcPr>
                </a:tc>
                <a:tc>
                  <a:txBody>
                    <a:bodyPr/>
                    <a:lstStyle/>
                    <a:p>
                      <a:pPr algn="ctr"/>
                      <a:r>
                        <a:rPr lang="en-GB" sz="1400" b="1" dirty="0">
                          <a:solidFill>
                            <a:srgbClr val="5C5B5A"/>
                          </a:solidFill>
                        </a:rPr>
                        <a:t>22%</a:t>
                      </a:r>
                    </a:p>
                  </a:txBody>
                  <a:tcPr>
                    <a:solidFill>
                      <a:srgbClr val="5C5B5A">
                        <a:alpha val="21000"/>
                      </a:srgbClr>
                    </a:solidFill>
                  </a:tcPr>
                </a:tc>
                <a:tc>
                  <a:txBody>
                    <a:bodyPr/>
                    <a:lstStyle/>
                    <a:p>
                      <a:pPr algn="ctr"/>
                      <a:r>
                        <a:rPr lang="en-GB" sz="1400" b="1">
                          <a:solidFill>
                            <a:srgbClr val="5C5B5A"/>
                          </a:solidFill>
                        </a:rPr>
                        <a:t>70%</a:t>
                      </a:r>
                    </a:p>
                  </a:txBody>
                  <a:tcPr>
                    <a:solidFill>
                      <a:srgbClr val="5C5B5A">
                        <a:alpha val="21000"/>
                      </a:srgbClr>
                    </a:solidFill>
                  </a:tcPr>
                </a:tc>
                <a:tc>
                  <a:txBody>
                    <a:bodyPr/>
                    <a:lstStyle/>
                    <a:p>
                      <a:pPr algn="ctr"/>
                      <a:r>
                        <a:rPr lang="en-GB" sz="1400" b="1" dirty="0">
                          <a:solidFill>
                            <a:srgbClr val="5C5B5A"/>
                          </a:solidFill>
                        </a:rPr>
                        <a:t>51%</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2" y="6322598"/>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dirty="0">
                <a:solidFill>
                  <a:srgbClr val="FFFFFF">
                    <a:lumMod val="50000"/>
                  </a:srgbClr>
                </a:solidFill>
                <a:latin typeface="Arial"/>
                <a:cs typeface="Arial" panose="020B0604020202020204" pitchFamily="34" charset="0"/>
              </a:rPr>
              <a:t>505</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S3 + S4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lang="en-GB" sz="900" dirty="0">
                <a:solidFill>
                  <a:srgbClr val="FFFFFF">
                    <a:lumMod val="50000"/>
                  </a:srgbClr>
                </a:solidFill>
                <a:latin typeface="Arial" panose="020B0604020202020204" pitchFamily="34" charset="0"/>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9225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dirty="0"/>
              <a:t>If respondents are experiencing digital exclusion, they are most likely to say that their household is digitally excluded </a:t>
            </a:r>
            <a:r>
              <a:rPr lang="en-GB" sz="1800" b="1" dirty="0">
                <a:solidFill>
                  <a:srgbClr val="009690"/>
                </a:solidFill>
              </a:rPr>
              <a:t>due to a lack of skills or support </a:t>
            </a:r>
            <a:r>
              <a:rPr lang="en-GB" sz="1800" b="1" dirty="0"/>
              <a:t>to allow them to access digital online services</a:t>
            </a:r>
            <a:endParaRPr lang="en-GB" sz="1800" b="1" dirty="0">
              <a:solidFill>
                <a:schemeClr val="accent3"/>
              </a:solidFill>
            </a:endParaRPr>
          </a:p>
        </p:txBody>
      </p:sp>
      <p:graphicFrame>
        <p:nvGraphicFramePr>
          <p:cNvPr id="37" name="Table Placeholder 6" descr="Stacked bar chart showing extent of digital inclusion.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843359230"/>
              </p:ext>
            </p:extLst>
          </p:nvPr>
        </p:nvGraphicFramePr>
        <p:xfrm>
          <a:off x="75501" y="1358284"/>
          <a:ext cx="11999053" cy="4852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5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 S4)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2516697"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4900569"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25927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57603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4833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Disabled respondents and particularly those aged 75+ are far more likely </a:t>
            </a:r>
            <a:r>
              <a:rPr lang="en-GB" sz="1800" b="1" dirty="0">
                <a:solidFill>
                  <a:srgbClr val="009690"/>
                </a:solidFill>
              </a:rPr>
              <a:t>not to have access to enable them to get online all or most of the time, or the skills and support to do so</a:t>
            </a:r>
            <a:endParaRPr lang="en-GB" sz="1800" b="1" dirty="0">
              <a:solidFill>
                <a:schemeClr val="accent3"/>
              </a:solidFill>
            </a:endParaRP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97793"/>
            <a:ext cx="9547230" cy="584775"/>
          </a:xfrm>
          <a:prstGeom prst="rect">
            <a:avLst/>
          </a:prstGeom>
          <a:noFill/>
        </p:spPr>
        <p:txBody>
          <a:bodyPr wrap="square">
            <a:spAutoFit/>
          </a:bodyPr>
          <a:lstStyle/>
          <a:p>
            <a:pPr algn="ct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endParaRPr lang="en-GB" sz="1600" b="1" dirty="0">
              <a:solidFill>
                <a:srgbClr val="5C5B5A"/>
              </a:solidFill>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4168863053"/>
              </p:ext>
            </p:extLst>
          </p:nvPr>
        </p:nvGraphicFramePr>
        <p:xfrm>
          <a:off x="969334" y="1782568"/>
          <a:ext cx="10253332" cy="4227309"/>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750650">
                <a:tc>
                  <a:txBody>
                    <a:bodyPr/>
                    <a:lstStyle/>
                    <a:p>
                      <a:pPr algn="ctr"/>
                      <a:endParaRPr lang="en-GB" sz="1200"/>
                    </a:p>
                  </a:txBody>
                  <a:tcPr anchor="b"/>
                </a:tc>
                <a:tc>
                  <a:txBody>
                    <a:bodyPr/>
                    <a:lstStyle/>
                    <a:p>
                      <a:pPr algn="ctr"/>
                      <a:r>
                        <a:rPr lang="en-GB" sz="1200" dirty="0"/>
                        <a:t>Total</a:t>
                      </a:r>
                    </a:p>
                  </a:txBody>
                  <a:tcPr anchor="b"/>
                </a:tc>
                <a:tc>
                  <a:txBody>
                    <a:bodyPr/>
                    <a:lstStyle/>
                    <a:p>
                      <a:pPr algn="ctr"/>
                      <a:r>
                        <a:rPr lang="en-GB" sz="1200" dirty="0"/>
                        <a:t>Aged 16-24 </a:t>
                      </a:r>
                    </a:p>
                    <a:p>
                      <a:pPr algn="ctr"/>
                      <a:r>
                        <a:rPr lang="en-GB" sz="1200" dirty="0"/>
                        <a:t>(n=50)</a:t>
                      </a:r>
                    </a:p>
                  </a:txBody>
                  <a:tcPr anchor="b"/>
                </a:tc>
                <a:tc>
                  <a:txBody>
                    <a:bodyPr/>
                    <a:lstStyle/>
                    <a:p>
                      <a:pPr algn="ctr"/>
                      <a:r>
                        <a:rPr lang="en-GB" sz="1200" dirty="0"/>
                        <a:t>Aged 75+ (n=73)</a:t>
                      </a:r>
                    </a:p>
                  </a:txBody>
                  <a:tcPr anchor="b"/>
                </a:tc>
                <a:tc>
                  <a:txBody>
                    <a:bodyPr/>
                    <a:lstStyle/>
                    <a:p>
                      <a:pPr algn="ctr"/>
                      <a:r>
                        <a:rPr lang="en-GB" sz="1200" dirty="0"/>
                        <a:t>Disabled respondents (n=101)</a:t>
                      </a:r>
                    </a:p>
                  </a:txBody>
                  <a:tcPr anchor="b"/>
                </a:tc>
                <a:extLst>
                  <a:ext uri="{0D108BD9-81ED-4DB2-BD59-A6C34878D82A}">
                    <a16:rowId xmlns:a16="http://schemas.microsoft.com/office/drawing/2014/main" val="1582872079"/>
                  </a:ext>
                </a:extLst>
              </a:tr>
              <a:tr h="607139">
                <a:tc>
                  <a:txBody>
                    <a:bodyPr/>
                    <a:lstStyle/>
                    <a:p>
                      <a:pPr algn="r"/>
                      <a:r>
                        <a:rPr lang="en-GB" sz="1400" dirty="0"/>
                        <a:t>…have consistent and reliable access to an internet connection at home?</a:t>
                      </a:r>
                    </a:p>
                  </a:txBody>
                  <a:tcPr anchor="ctr"/>
                </a:tc>
                <a:tc>
                  <a:txBody>
                    <a:bodyPr/>
                    <a:lstStyle/>
                    <a:p>
                      <a:pPr algn="ctr"/>
                      <a:r>
                        <a:rPr lang="en-GB" sz="1400" b="1" dirty="0">
                          <a:solidFill>
                            <a:schemeClr val="tx1"/>
                          </a:solidFill>
                        </a:rPr>
                        <a:t>9%</a:t>
                      </a:r>
                    </a:p>
                  </a:txBody>
                  <a:tcPr anchor="ctr">
                    <a:noFill/>
                  </a:tcPr>
                </a:tc>
                <a:tc>
                  <a:txBody>
                    <a:bodyPr/>
                    <a:lstStyle/>
                    <a:p>
                      <a:pPr algn="ctr"/>
                      <a:r>
                        <a:rPr lang="en-GB" sz="1400" b="1" dirty="0">
                          <a:solidFill>
                            <a:schemeClr val="tx1"/>
                          </a:solidFill>
                        </a:rPr>
                        <a:t>4%</a:t>
                      </a:r>
                    </a:p>
                  </a:txBody>
                  <a:tcPr anchor="ctr">
                    <a:noFill/>
                  </a:tcPr>
                </a:tc>
                <a:tc>
                  <a:txBody>
                    <a:bodyPr/>
                    <a:lstStyle/>
                    <a:p>
                      <a:pPr algn="ctr"/>
                      <a:r>
                        <a:rPr lang="en-GB" sz="1400" b="1">
                          <a:solidFill>
                            <a:schemeClr val="tx1"/>
                          </a:solidFill>
                        </a:rPr>
                        <a:t>26%</a:t>
                      </a:r>
                    </a:p>
                  </a:txBody>
                  <a:tcPr anchor="ctr">
                    <a:noFill/>
                  </a:tcPr>
                </a:tc>
                <a:tc>
                  <a:txBody>
                    <a:bodyPr/>
                    <a:lstStyle/>
                    <a:p>
                      <a:pPr algn="ctr"/>
                      <a:r>
                        <a:rPr lang="en-GB" sz="1400" b="1" dirty="0">
                          <a:solidFill>
                            <a:schemeClr val="tx1"/>
                          </a:solidFill>
                        </a:rPr>
                        <a:t>16%</a:t>
                      </a:r>
                    </a:p>
                  </a:txBody>
                  <a:tcPr anchor="ctr">
                    <a:noFill/>
                  </a:tcPr>
                </a:tc>
                <a:extLst>
                  <a:ext uri="{0D108BD9-81ED-4DB2-BD59-A6C34878D82A}">
                    <a16:rowId xmlns:a16="http://schemas.microsoft.com/office/drawing/2014/main" val="1690567108"/>
                  </a:ext>
                </a:extLst>
              </a:tr>
              <a:tr h="876978">
                <a:tc>
                  <a:txBody>
                    <a:bodyPr/>
                    <a:lstStyle/>
                    <a:p>
                      <a:pPr algn="r"/>
                      <a:r>
                        <a:rPr lang="en-GB" sz="1400" dirty="0"/>
                        <a:t>…have consistent and reliable access to devices that allow access to the internet and use digital services online?</a:t>
                      </a:r>
                    </a:p>
                  </a:txBody>
                  <a:tcPr anchor="ctr"/>
                </a:tc>
                <a:tc>
                  <a:txBody>
                    <a:bodyPr/>
                    <a:lstStyle/>
                    <a:p>
                      <a:pPr algn="ctr"/>
                      <a:r>
                        <a:rPr lang="en-GB" sz="1400" b="1">
                          <a:solidFill>
                            <a:schemeClr val="tx1"/>
                          </a:solidFill>
                        </a:rPr>
                        <a:t>7%</a:t>
                      </a:r>
                    </a:p>
                  </a:txBody>
                  <a:tcPr anchor="ctr">
                    <a:noFill/>
                  </a:tcPr>
                </a:tc>
                <a:tc>
                  <a:txBody>
                    <a:bodyPr/>
                    <a:lstStyle/>
                    <a:p>
                      <a:pPr algn="ctr"/>
                      <a:r>
                        <a:rPr lang="en-GB" sz="1400" b="1" dirty="0">
                          <a:solidFill>
                            <a:schemeClr val="tx1"/>
                          </a:solidFill>
                        </a:rPr>
                        <a:t>1%</a:t>
                      </a:r>
                    </a:p>
                  </a:txBody>
                  <a:tcPr anchor="ctr">
                    <a:noFill/>
                  </a:tcPr>
                </a:tc>
                <a:tc>
                  <a:txBody>
                    <a:bodyPr/>
                    <a:lstStyle/>
                    <a:p>
                      <a:pPr algn="ctr"/>
                      <a:r>
                        <a:rPr lang="en-GB" sz="1400" b="1" dirty="0">
                          <a:solidFill>
                            <a:schemeClr val="tx1"/>
                          </a:solidFill>
                        </a:rPr>
                        <a:t>33%</a:t>
                      </a:r>
                    </a:p>
                  </a:txBody>
                  <a:tcPr anchor="ctr">
                    <a:noFill/>
                  </a:tcPr>
                </a:tc>
                <a:tc>
                  <a:txBody>
                    <a:bodyPr/>
                    <a:lstStyle/>
                    <a:p>
                      <a:pPr algn="ctr"/>
                      <a:r>
                        <a:rPr lang="en-GB" sz="1400" b="1" dirty="0">
                          <a:solidFill>
                            <a:schemeClr val="tx1"/>
                          </a:solidFill>
                        </a:rPr>
                        <a:t>12%</a:t>
                      </a:r>
                    </a:p>
                  </a:txBody>
                  <a:tcPr anchor="ctr">
                    <a:noFill/>
                  </a:tcPr>
                </a:tc>
                <a:extLst>
                  <a:ext uri="{0D108BD9-81ED-4DB2-BD59-A6C34878D82A}">
                    <a16:rowId xmlns:a16="http://schemas.microsoft.com/office/drawing/2014/main" val="358379334"/>
                  </a:ext>
                </a:extLst>
              </a:tr>
              <a:tr h="585981">
                <a:tc>
                  <a:txBody>
                    <a:bodyPr/>
                    <a:lstStyle/>
                    <a:p>
                      <a:pPr algn="r"/>
                      <a:r>
                        <a:rPr lang="en-GB" sz="1400"/>
                        <a:t>…can afford access to the internet?</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dirty="0"/>
                        <a:t>7%</a:t>
                      </a:r>
                    </a:p>
                  </a:txBody>
                  <a:tcPr anchor="ctr">
                    <a:noFill/>
                  </a:tcPr>
                </a:tc>
                <a:tc>
                  <a:txBody>
                    <a:bodyPr/>
                    <a:lstStyle/>
                    <a:p>
                      <a:pPr algn="ctr"/>
                      <a:r>
                        <a:rPr lang="en-GB" sz="1400" b="1" dirty="0"/>
                        <a:t>20%</a:t>
                      </a:r>
                    </a:p>
                  </a:txBody>
                  <a:tcPr anchor="ctr">
                    <a:noFill/>
                  </a:tcPr>
                </a:tc>
                <a:tc>
                  <a:txBody>
                    <a:bodyPr/>
                    <a:lstStyle/>
                    <a:p>
                      <a:pPr algn="ctr"/>
                      <a:r>
                        <a:rPr lang="en-GB" sz="1400" b="1" dirty="0"/>
                        <a:t>21%</a:t>
                      </a:r>
                    </a:p>
                  </a:txBody>
                  <a:tcPr anchor="ctr">
                    <a:noFill/>
                  </a:tcPr>
                </a:tc>
                <a:extLst>
                  <a:ext uri="{0D108BD9-81ED-4DB2-BD59-A6C34878D82A}">
                    <a16:rowId xmlns:a16="http://schemas.microsoft.com/office/drawing/2014/main" val="4285424795"/>
                  </a:ext>
                </a:extLst>
              </a:tr>
              <a:tr h="607139">
                <a:tc>
                  <a:txBody>
                    <a:bodyPr/>
                    <a:lstStyle/>
                    <a:p>
                      <a:pPr algn="r"/>
                      <a:r>
                        <a:rPr lang="en-GB" sz="1400" dirty="0"/>
                        <a:t>…have the skills they need to access and use digital services online?</a:t>
                      </a:r>
                    </a:p>
                  </a:txBody>
                  <a:tcPr anchor="ctr"/>
                </a:tc>
                <a:tc>
                  <a:txBody>
                    <a:bodyPr/>
                    <a:lstStyle/>
                    <a:p>
                      <a:pPr algn="ctr"/>
                      <a:r>
                        <a:rPr lang="en-GB" sz="1400" b="1">
                          <a:solidFill>
                            <a:schemeClr val="tx1"/>
                          </a:solidFill>
                        </a:rPr>
                        <a:t>20%</a:t>
                      </a:r>
                    </a:p>
                  </a:txBody>
                  <a:tcPr anchor="ctr">
                    <a:noFill/>
                  </a:tcPr>
                </a:tc>
                <a:tc>
                  <a:txBody>
                    <a:bodyPr/>
                    <a:lstStyle/>
                    <a:p>
                      <a:pPr algn="ctr"/>
                      <a:r>
                        <a:rPr lang="en-GB" sz="1400" b="1" dirty="0"/>
                        <a:t>12%</a:t>
                      </a:r>
                    </a:p>
                  </a:txBody>
                  <a:tcPr anchor="ctr">
                    <a:noFill/>
                  </a:tcPr>
                </a:tc>
                <a:tc>
                  <a:txBody>
                    <a:bodyPr/>
                    <a:lstStyle/>
                    <a:p>
                      <a:pPr algn="ctr"/>
                      <a:r>
                        <a:rPr lang="en-GB" sz="1400" b="1"/>
                        <a:t>68%</a:t>
                      </a:r>
                    </a:p>
                  </a:txBody>
                  <a:tcPr anchor="ctr">
                    <a:noFill/>
                  </a:tcPr>
                </a:tc>
                <a:tc>
                  <a:txBody>
                    <a:bodyPr/>
                    <a:lstStyle/>
                    <a:p>
                      <a:pPr algn="ctr"/>
                      <a:r>
                        <a:rPr lang="en-GB" sz="1400" b="1" dirty="0"/>
                        <a:t>36%</a:t>
                      </a:r>
                    </a:p>
                  </a:txBody>
                  <a:tcPr anchor="ctr">
                    <a:noFill/>
                  </a:tcPr>
                </a:tc>
                <a:extLst>
                  <a:ext uri="{0D108BD9-81ED-4DB2-BD59-A6C34878D82A}">
                    <a16:rowId xmlns:a16="http://schemas.microsoft.com/office/drawing/2014/main" val="2401446473"/>
                  </a:ext>
                </a:extLst>
              </a:tr>
              <a:tr h="607139">
                <a:tc>
                  <a:txBody>
                    <a:bodyPr/>
                    <a:lstStyle/>
                    <a:p>
                      <a:pPr algn="r"/>
                      <a:r>
                        <a:rPr lang="en-GB" sz="1400" dirty="0"/>
                        <a:t>…have the support needed to access and use digital services online?</a:t>
                      </a:r>
                    </a:p>
                  </a:txBody>
                  <a:tcPr anchor="ctr"/>
                </a:tc>
                <a:tc>
                  <a:txBody>
                    <a:bodyPr/>
                    <a:lstStyle/>
                    <a:p>
                      <a:pPr algn="ctr"/>
                      <a:r>
                        <a:rPr lang="en-GB" sz="1400" b="1">
                          <a:solidFill>
                            <a:schemeClr val="tx1"/>
                          </a:solidFill>
                        </a:rPr>
                        <a:t>17%</a:t>
                      </a:r>
                    </a:p>
                  </a:txBody>
                  <a:tcPr anchor="ctr">
                    <a:noFill/>
                  </a:tcPr>
                </a:tc>
                <a:tc>
                  <a:txBody>
                    <a:bodyPr/>
                    <a:lstStyle/>
                    <a:p>
                      <a:pPr algn="ctr"/>
                      <a:r>
                        <a:rPr lang="en-GB" sz="1400" b="1" dirty="0"/>
                        <a:t>10%</a:t>
                      </a:r>
                    </a:p>
                  </a:txBody>
                  <a:tcPr anchor="ctr">
                    <a:noFill/>
                  </a:tcPr>
                </a:tc>
                <a:tc>
                  <a:txBody>
                    <a:bodyPr/>
                    <a:lstStyle/>
                    <a:p>
                      <a:pPr algn="ctr"/>
                      <a:r>
                        <a:rPr lang="en-GB" sz="1400" b="1" dirty="0"/>
                        <a:t>36%</a:t>
                      </a:r>
                    </a:p>
                  </a:txBody>
                  <a:tcPr anchor="ctr">
                    <a:noFill/>
                  </a:tcPr>
                </a:tc>
                <a:tc>
                  <a:txBody>
                    <a:bodyPr/>
                    <a:lstStyle/>
                    <a:p>
                      <a:pPr algn="ctr"/>
                      <a:r>
                        <a:rPr lang="en-GB" sz="1400" b="1" dirty="0"/>
                        <a:t>23%</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505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93834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t>Over 1 in 10 respondents say they (15%) or someone in their household (17%) use digital services, but want to use </a:t>
            </a:r>
            <a:r>
              <a:rPr lang="en-GB" sz="1800" b="1"/>
              <a:t>them more</a:t>
            </a:r>
            <a:endParaRPr lang="en-GB" sz="1800" b="1" dirty="0"/>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978037" y="1273464"/>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p>
        </p:txBody>
      </p:sp>
      <p:graphicFrame>
        <p:nvGraphicFramePr>
          <p:cNvPr id="2" name="Chart 1" descr="Stacked column chart showing current and future use of digital services online. 10% use digital services online and want to use them less. 9% of others in their household use digital services online and want to use them less. 15% use digital services online and want to use them more. 17%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51230533"/>
              </p:ext>
            </p:extLst>
          </p:nvPr>
        </p:nvGraphicFramePr>
        <p:xfrm>
          <a:off x="484464" y="1726790"/>
          <a:ext cx="7670708"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30">
            <a:extLst>
              <a:ext uri="{FF2B5EF4-FFF2-40B4-BE49-F238E27FC236}">
                <a16:creationId xmlns:a16="http://schemas.microsoft.com/office/drawing/2014/main" id="{F4AA20D2-88FD-C446-3E0F-D2A6EBC566CD}"/>
              </a:ext>
            </a:extLst>
          </p:cNvPr>
          <p:cNvSpPr txBox="1">
            <a:spLocks/>
          </p:cNvSpPr>
          <p:nvPr/>
        </p:nvSpPr>
        <p:spPr>
          <a:xfrm>
            <a:off x="8733160" y="3202497"/>
            <a:ext cx="2616727" cy="759438"/>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5C5B5A"/>
                </a:solidFill>
                <a:effectLst/>
                <a:uLnTx/>
                <a:uFillTx/>
                <a:latin typeface="Arial"/>
                <a:ea typeface="+mn-ea"/>
                <a:cs typeface="+mn-cs"/>
              </a:rPr>
              <a:t>In general the following groups are more likely to </a:t>
            </a:r>
            <a:r>
              <a:rPr lang="en-GB" sz="1100" b="1" dirty="0">
                <a:solidFill>
                  <a:srgbClr val="5C5B5A"/>
                </a:solidFill>
                <a:latin typeface="Arial"/>
              </a:rPr>
              <a:t>personally not use digital services online </a:t>
            </a:r>
            <a:r>
              <a:rPr kumimoji="0" lang="en-GB" sz="1100" b="1" i="0" u="none" strike="noStrike" kern="1200" cap="none" spc="0" normalizeH="0" baseline="0" noProof="0" dirty="0">
                <a:ln>
                  <a:noFill/>
                </a:ln>
                <a:solidFill>
                  <a:srgbClr val="5C5B5A"/>
                </a:solidFill>
                <a:effectLst/>
                <a:uLnTx/>
                <a:uFillTx/>
                <a:latin typeface="Arial"/>
                <a:ea typeface="+mn-ea"/>
                <a:cs typeface="+mn-cs"/>
              </a:rPr>
              <a:t>(vs. GM average </a:t>
            </a:r>
            <a:r>
              <a:rPr lang="en-GB" sz="1100" b="1" dirty="0">
                <a:solidFill>
                  <a:srgbClr val="5C5B5A"/>
                </a:solidFill>
                <a:latin typeface="Arial"/>
              </a:rPr>
              <a:t>8</a:t>
            </a:r>
            <a:r>
              <a:rPr kumimoji="0" lang="en-GB" sz="1100" b="1" i="0" u="none" strike="noStrike" kern="1200" cap="none" spc="0" normalizeH="0" baseline="0" noProof="0" dirty="0">
                <a:ln>
                  <a:noFill/>
                </a:ln>
                <a:solidFill>
                  <a:srgbClr val="5C5B5A"/>
                </a:solidFill>
                <a:effectLst/>
                <a:uLnTx/>
                <a:uFillTx/>
                <a:latin typeface="Arial"/>
                <a:ea typeface="+mn-ea"/>
                <a:cs typeface="+mn-cs"/>
              </a:rPr>
              <a:t>%)*</a:t>
            </a:r>
          </a:p>
        </p:txBody>
      </p:sp>
      <p:sp>
        <p:nvSpPr>
          <p:cNvPr id="4" name="Content Placeholder 32">
            <a:extLst>
              <a:ext uri="{FF2B5EF4-FFF2-40B4-BE49-F238E27FC236}">
                <a16:creationId xmlns:a16="http://schemas.microsoft.com/office/drawing/2014/main" id="{45AEB81C-4840-548F-D61C-8F1995C88F33}"/>
              </a:ext>
            </a:extLst>
          </p:cNvPr>
          <p:cNvSpPr txBox="1">
            <a:spLocks/>
          </p:cNvSpPr>
          <p:nvPr/>
        </p:nvSpPr>
        <p:spPr>
          <a:xfrm>
            <a:off x="8733160" y="3907834"/>
            <a:ext cx="2616727" cy="65160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a:t>
            </a:r>
            <a:r>
              <a:rPr lang="en-GB" sz="1200">
                <a:solidFill>
                  <a:srgbClr val="5C5B5A"/>
                </a:solidFill>
                <a:latin typeface="Arial" panose="020B0604020202020204" pitchFamily="34" charset="0"/>
                <a:cs typeface="Arial" panose="020B0604020202020204" pitchFamily="34" charset="0"/>
              </a:rPr>
              <a:t>5</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a:t>
            </a:r>
            <a:r>
              <a:rPr lang="en-GB" sz="1200">
                <a:solidFill>
                  <a:srgbClr val="5C5B5A"/>
                </a:solidFill>
                <a:latin typeface="Arial" panose="020B0604020202020204" pitchFamily="34" charset="0"/>
                <a:cs typeface="Arial" panose="020B0604020202020204" pitchFamily="34" charset="0"/>
              </a:rPr>
              <a:t>39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people (</a:t>
            </a:r>
            <a:r>
              <a:rPr lang="en-GB" sz="1200">
                <a:solidFill>
                  <a:srgbClr val="5C5B5A"/>
                </a:solidFill>
                <a:latin typeface="Arial" panose="020B0604020202020204" pitchFamily="34" charset="0"/>
                <a:cs typeface="Arial" panose="020B0604020202020204" pitchFamily="34" charset="0"/>
              </a:rPr>
              <a:t>25</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505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68833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4" cy="830997"/>
          </a:xfrm>
        </p:spPr>
        <p:txBody>
          <a:bodyPr vert="horz" wrap="square" anchor="t">
            <a:spAutoFit/>
          </a:bodyPr>
          <a:lstStyle/>
          <a:p>
            <a:pPr>
              <a:lnSpc>
                <a:spcPct val="100000"/>
              </a:lnSpc>
            </a:pPr>
            <a:r>
              <a:rPr lang="en-GB" sz="1800" b="1" spc="-30" dirty="0"/>
              <a:t>GM respondents say that they are more likely than others in their household to personally do online activities. Those aged 75+, retired people, disabled respondents, and those not in employment are more likely than GM respondents overall to not do any activities online</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2979126" y="1006510"/>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93% send and receive emails, compared to79% of others in the household, 85% do online shopping, compared to 72% of others in the household, 85% do online banking, compared to 72% of others in the household. Only 2% say they don't do any of the tested activities online.">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1379616928"/>
              </p:ext>
            </p:extLst>
          </p:nvPr>
        </p:nvGraphicFramePr>
        <p:xfrm>
          <a:off x="-399507" y="1385176"/>
          <a:ext cx="10183269"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0">
            <a:extLst>
              <a:ext uri="{FF2B5EF4-FFF2-40B4-BE49-F238E27FC236}">
                <a16:creationId xmlns:a16="http://schemas.microsoft.com/office/drawing/2014/main" id="{FABCC2FC-CC2E-4905-B567-5851F5593E36}"/>
              </a:ext>
            </a:extLst>
          </p:cNvPr>
          <p:cNvSpPr txBox="1">
            <a:spLocks/>
          </p:cNvSpPr>
          <p:nvPr/>
        </p:nvSpPr>
        <p:spPr>
          <a:xfrm>
            <a:off x="9304029" y="3581400"/>
            <a:ext cx="2616727" cy="759438"/>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5C5B5A"/>
                </a:solidFill>
                <a:effectLst/>
                <a:uLnTx/>
                <a:uFillTx/>
                <a:latin typeface="Arial"/>
                <a:ea typeface="+mn-ea"/>
                <a:cs typeface="+mn-cs"/>
              </a:rPr>
              <a:t>In general the following groups are more likely personally not to do anything online (vs. GM average 2%)*</a:t>
            </a:r>
          </a:p>
        </p:txBody>
      </p:sp>
      <p:sp>
        <p:nvSpPr>
          <p:cNvPr id="9" name="Content Placeholder 32">
            <a:extLst>
              <a:ext uri="{FF2B5EF4-FFF2-40B4-BE49-F238E27FC236}">
                <a16:creationId xmlns:a16="http://schemas.microsoft.com/office/drawing/2014/main" id="{CE7D1A8B-A8C4-4D14-9F82-EB2E48FF3E18}"/>
              </a:ext>
            </a:extLst>
          </p:cNvPr>
          <p:cNvSpPr txBox="1">
            <a:spLocks/>
          </p:cNvSpPr>
          <p:nvPr/>
        </p:nvSpPr>
        <p:spPr>
          <a:xfrm>
            <a:off x="9304029" y="4286737"/>
            <a:ext cx="2616727" cy="109899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Those aged 7</a:t>
            </a:r>
            <a:r>
              <a:rPr lang="en-GB" sz="1200">
                <a:latin typeface="Arial" panose="020B0604020202020204" pitchFamily="34" charset="0"/>
                <a:cs typeface="Arial" panose="020B0604020202020204" pitchFamily="34" charset="0"/>
              </a:rPr>
              <a:t>5</a:t>
            </a: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(22%)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Retired respondents (12%)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Disabled respondents (6%)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Those not in employment (7%)</a:t>
            </a:r>
            <a:endParaRPr kumimoji="0" lang="en-GB"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DI9. Which of these have you ever done online? *Question in W3 was asked as a grid, between “you” and “others in your household”, in previous surveys it had been asked collectively as “your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dirty="0">
                <a:solidFill>
                  <a:srgbClr val="FFFFFF">
                    <a:lumMod val="50000"/>
                  </a:srgbClr>
                </a:solidFill>
                <a:latin typeface="Arial"/>
                <a:cs typeface="Arial" panose="020B0604020202020204" pitchFamily="34" charset="0"/>
              </a:rPr>
              <a:t>50</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S3+ S4)</a:t>
            </a: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023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BDE136-986E-2CAD-C64E-6D7FD2054B4A}"/>
              </a:ext>
            </a:extLst>
          </p:cNvPr>
          <p:cNvSpPr>
            <a:spLocks noGrp="1"/>
          </p:cNvSpPr>
          <p:nvPr>
            <p:ph type="title"/>
          </p:nvPr>
        </p:nvSpPr>
        <p:spPr>
          <a:xfrm>
            <a:off x="600689" y="1345200"/>
            <a:ext cx="5495023" cy="1116000"/>
          </a:xfrm>
        </p:spPr>
        <p:txBody>
          <a:bodyPr anchor="t">
            <a:normAutofit/>
          </a:bodyPr>
          <a:lstStyle/>
          <a:p>
            <a:r>
              <a:rPr lang="en-GB" b="1" dirty="0"/>
              <a:t>Appendix: Summaries by local area</a:t>
            </a:r>
          </a:p>
        </p:txBody>
      </p:sp>
      <p:graphicFrame>
        <p:nvGraphicFramePr>
          <p:cNvPr id="8" name="Table 5">
            <a:extLst>
              <a:ext uri="{FF2B5EF4-FFF2-40B4-BE49-F238E27FC236}">
                <a16:creationId xmlns:a16="http://schemas.microsoft.com/office/drawing/2014/main" id="{DE42294F-0D03-160A-6E2F-63EE1FD5AD53}"/>
              </a:ext>
            </a:extLst>
          </p:cNvPr>
          <p:cNvGraphicFramePr>
            <a:graphicFrameLocks noGrp="1"/>
          </p:cNvGraphicFramePr>
          <p:nvPr>
            <p:extLst>
              <p:ext uri="{D42A27DB-BD31-4B8C-83A1-F6EECF244321}">
                <p14:modId xmlns:p14="http://schemas.microsoft.com/office/powerpoint/2010/main" val="850308084"/>
              </p:ext>
            </p:extLst>
          </p:nvPr>
        </p:nvGraphicFramePr>
        <p:xfrm>
          <a:off x="588553" y="4583229"/>
          <a:ext cx="3648167" cy="1440000"/>
        </p:xfrm>
        <a:graphic>
          <a:graphicData uri="http://schemas.openxmlformats.org/drawingml/2006/table">
            <a:tbl>
              <a:tblPr firstRow="1" bandRow="1">
                <a:tableStyleId>{5C22544A-7EE6-4342-B048-85BDC9FD1C3A}</a:tableStyleId>
              </a:tblPr>
              <a:tblGrid>
                <a:gridCol w="2376589">
                  <a:extLst>
                    <a:ext uri="{9D8B030D-6E8A-4147-A177-3AD203B41FA5}">
                      <a16:colId xmlns:a16="http://schemas.microsoft.com/office/drawing/2014/main" val="4846203"/>
                    </a:ext>
                  </a:extLst>
                </a:gridCol>
                <a:gridCol w="1271578">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Bolton</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7</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Bury</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Manchester</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 70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dirty="0">
                          <a:solidFill>
                            <a:schemeClr val="bg1"/>
                          </a:solidFill>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71</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582017"/>
                  </a:ext>
                </a:extLst>
              </a:tr>
            </a:tbl>
          </a:graphicData>
        </a:graphic>
      </p:graphicFrame>
      <p:graphicFrame>
        <p:nvGraphicFramePr>
          <p:cNvPr id="9" name="Table 8">
            <a:extLst>
              <a:ext uri="{FF2B5EF4-FFF2-40B4-BE49-F238E27FC236}">
                <a16:creationId xmlns:a16="http://schemas.microsoft.com/office/drawing/2014/main" id="{009F7C8A-358E-22ED-FCA5-1E530A808C0C}"/>
              </a:ext>
            </a:extLst>
          </p:cNvPr>
          <p:cNvGraphicFramePr>
            <a:graphicFrameLocks noGrp="1"/>
          </p:cNvGraphicFramePr>
          <p:nvPr>
            <p:extLst>
              <p:ext uri="{D42A27DB-BD31-4B8C-83A1-F6EECF244321}">
                <p14:modId xmlns:p14="http://schemas.microsoft.com/office/powerpoint/2010/main" val="2988347622"/>
              </p:ext>
            </p:extLst>
          </p:nvPr>
        </p:nvGraphicFramePr>
        <p:xfrm>
          <a:off x="4550953" y="4583229"/>
          <a:ext cx="3648167" cy="1440000"/>
        </p:xfrm>
        <a:graphic>
          <a:graphicData uri="http://schemas.openxmlformats.org/drawingml/2006/table">
            <a:tbl>
              <a:tblPr firstRow="1" bandRow="1">
                <a:tableStyleId>{5C22544A-7EE6-4342-B048-85BDC9FD1C3A}</a:tableStyleId>
              </a:tblPr>
              <a:tblGrid>
                <a:gridCol w="2347152">
                  <a:extLst>
                    <a:ext uri="{9D8B030D-6E8A-4147-A177-3AD203B41FA5}">
                      <a16:colId xmlns:a16="http://schemas.microsoft.com/office/drawing/2014/main" val="4846203"/>
                    </a:ext>
                  </a:extLst>
                </a:gridCol>
                <a:gridCol w="1301015">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Salford</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72</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Stockport</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73</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Tameside</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9"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10"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dirty="0">
                          <a:solidFill>
                            <a:schemeClr val="bg1"/>
                          </a:solidFill>
                        </a:rPr>
                        <a:t>Wigan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11"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493419"/>
                  </a:ext>
                </a:extLst>
              </a:tr>
            </a:tbl>
          </a:graphicData>
        </a:graphic>
      </p:graphicFrame>
    </p:spTree>
    <p:extLst>
      <p:ext uri="{BB962C8B-B14F-4D97-AF65-F5344CB8AC3E}">
        <p14:creationId xmlns:p14="http://schemas.microsoft.com/office/powerpoint/2010/main" val="772799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p:txBody>
          <a:bodyPr vert="horz" lIns="91440" tIns="45720" rIns="91440" bIns="45720" rtlCol="0" anchor="ctr">
            <a:noAutofit/>
          </a:bodyPr>
          <a:lstStyle/>
          <a:p>
            <a:r>
              <a:rPr lang="en-GB" sz="1800" b="1" dirty="0"/>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691574" y="1417469"/>
            <a:ext cx="11017826" cy="4756238"/>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28% of Bolton respondents say they are ‘extremely’ or very ‘worried’ about COVID-19 versus the GM average of 25%.</a:t>
            </a:r>
          </a:p>
          <a:p>
            <a:pPr algn="just">
              <a:lnSpc>
                <a:spcPct val="100000"/>
              </a:lnSpc>
              <a:spcBef>
                <a:spcPts val="0"/>
              </a:spcBef>
              <a:spcAft>
                <a:spcPts val="200"/>
              </a:spcAft>
            </a:pPr>
            <a:r>
              <a:rPr lang="en-GB" sz="1200" dirty="0"/>
              <a:t>Of those Bolton respondents who have had Covid-19 and recovered, 26% are currently experiencing lasting physical symptoms. This is in line with the GM average (27%). </a:t>
            </a:r>
          </a:p>
          <a:p>
            <a:pPr algn="just">
              <a:lnSpc>
                <a:spcPct val="100000"/>
              </a:lnSpc>
              <a:spcBef>
                <a:spcPts val="0"/>
              </a:spcBef>
              <a:spcAft>
                <a:spcPts val="200"/>
              </a:spcAft>
            </a:pPr>
            <a:r>
              <a:rPr lang="en-GB" sz="1200" dirty="0"/>
              <a:t>Around two thirds of respondents in Bolton have said they are likely to get a Covid-19 vaccine or booster (64%) or a flu vaccine (66%), in line with the GM average.</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insecurity:</a:t>
            </a:r>
          </a:p>
          <a:p>
            <a:pPr algn="just">
              <a:lnSpc>
                <a:spcPct val="100000"/>
              </a:lnSpc>
              <a:spcBef>
                <a:spcPts val="0"/>
              </a:spcBef>
              <a:spcAft>
                <a:spcPts val="200"/>
              </a:spcAft>
            </a:pPr>
            <a:r>
              <a:rPr lang="en-GB" sz="1200" dirty="0"/>
              <a:t>Almost 1 in 5 (19%) respondents in Bolton said it is ‘often true’ that they can’t afford to eat balanced meals, higher than the GM average of 16%.</a:t>
            </a:r>
          </a:p>
          <a:p>
            <a:pPr algn="just">
              <a:lnSpc>
                <a:spcPct val="100000"/>
              </a:lnSpc>
              <a:spcBef>
                <a:spcPts val="0"/>
              </a:spcBef>
              <a:spcAft>
                <a:spcPts val="200"/>
              </a:spcAft>
            </a:pPr>
            <a:r>
              <a:rPr lang="en-GB" sz="1200" dirty="0"/>
              <a:t>Over a third (34%) of residents in Bolton say someone in their household has cut the size of or skipped a meal for lack of money, this is compared to the GM average (28%). </a:t>
            </a:r>
          </a:p>
          <a:p>
            <a:pPr algn="just">
              <a:lnSpc>
                <a:spcPct val="100000"/>
              </a:lnSpc>
              <a:spcBef>
                <a:spcPts val="0"/>
              </a:spcBef>
              <a:spcAft>
                <a:spcPts val="200"/>
              </a:spcAft>
            </a:pPr>
            <a:r>
              <a:rPr lang="en-GB" sz="1200" dirty="0"/>
              <a:t> Nearly 1 in 5 (18%) have lost weight because there wasn’t enough money for food. This is similar to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Nearly 4 in 5 (77%) of Bolton respondents say that over the past two weeks, they have been ‘very worried’ or ‘somewhat worried’ about the rising costs of living – slightly lower than the GM average (80%).</a:t>
            </a:r>
          </a:p>
          <a:p>
            <a:pPr algn="just">
              <a:lnSpc>
                <a:spcPct val="100000"/>
              </a:lnSpc>
              <a:spcBef>
                <a:spcPts val="0"/>
              </a:spcBef>
              <a:spcAft>
                <a:spcPts val="200"/>
              </a:spcAft>
            </a:pPr>
            <a:r>
              <a:rPr lang="en-GB" sz="1200" dirty="0"/>
              <a:t>Over 8 in 10 (81%) of Bolton respondents have said they cost of living has increased over the last month, which is the same as the GM average of 81%.</a:t>
            </a:r>
          </a:p>
          <a:p>
            <a:pPr algn="just">
              <a:lnSpc>
                <a:spcPct val="100000"/>
              </a:lnSpc>
              <a:spcBef>
                <a:spcPts val="0"/>
              </a:spcBef>
              <a:spcAft>
                <a:spcPts val="200"/>
              </a:spcAft>
            </a:pPr>
            <a:r>
              <a:rPr lang="en-GB" sz="1200" dirty="0"/>
              <a:t>Over half of respondents in Bolton (54%) have said they are finding it difficult to afford their energy costs. This is the same as the GM average (54%).</a:t>
            </a:r>
          </a:p>
          <a:p>
            <a:pPr algn="just">
              <a:lnSpc>
                <a:spcPct val="100000"/>
              </a:lnSpc>
              <a:spcBef>
                <a:spcPts val="0"/>
              </a:spcBef>
              <a:spcAft>
                <a:spcPts val="200"/>
              </a:spcAft>
            </a:pPr>
            <a:r>
              <a:rPr lang="en-GB" sz="1200" dirty="0"/>
              <a:t>Nearly 1 in 5 (19%) Bolton respondents are behind on their rent or mortgage payments. This is similar to the GM average (18%). </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a:t>
            </a:r>
          </a:p>
          <a:p>
            <a:pPr algn="just">
              <a:lnSpc>
                <a:spcPct val="100000"/>
              </a:lnSpc>
              <a:spcBef>
                <a:spcPts val="0"/>
              </a:spcBef>
              <a:spcAft>
                <a:spcPts val="200"/>
              </a:spcAft>
            </a:pPr>
            <a:r>
              <a:rPr lang="en-GB" sz="1200" dirty="0"/>
              <a:t>17% of Bolton respondents say either they or someone else in their household cannot afford access to the internet. This is compared to the GM average (9%). </a:t>
            </a:r>
          </a:p>
          <a:p>
            <a:pPr algn="just">
              <a:lnSpc>
                <a:spcPct val="100000"/>
              </a:lnSpc>
              <a:spcBef>
                <a:spcPts val="0"/>
              </a:spcBef>
              <a:spcAft>
                <a:spcPts val="200"/>
              </a:spcAft>
            </a:pPr>
            <a:r>
              <a:rPr lang="en-GB" sz="1200" dirty="0"/>
              <a:t>18% of Bolton respondents say either they or someone in their household is not confident in using the digital services online which they need and want. This is versus the GM average (17%). </a:t>
            </a: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6308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p:txBody>
          <a:bodyPr vert="horz" lIns="91440" tIns="45720" rIns="91440" bIns="45720" rtlCol="0" anchor="ctr">
            <a:noAutofit/>
          </a:bodyPr>
          <a:lstStyle/>
          <a:p>
            <a:r>
              <a:rPr lang="en-GB" sz="1800" b="1" dirty="0"/>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691574" y="1417469"/>
            <a:ext cx="11017826" cy="5361532"/>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Nearly a third (30%) of Bury respondents say they are ‘extremely’ or ‘very’ worried about COVID-19 versus the GM average (25%). </a:t>
            </a:r>
          </a:p>
          <a:p>
            <a:pPr algn="just">
              <a:lnSpc>
                <a:spcPct val="100000"/>
              </a:lnSpc>
              <a:spcBef>
                <a:spcPts val="0"/>
              </a:spcBef>
              <a:spcAft>
                <a:spcPts val="200"/>
              </a:spcAft>
            </a:pPr>
            <a:r>
              <a:rPr lang="en-GB" sz="1200" dirty="0"/>
              <a:t>Of those who have had Covid-19, 34% of residents are still experiencing some lasting effects, which is lower than the GM average (40%). 26% are experiencing lasting physical symptoms, which is in line with the GM average (27%).</a:t>
            </a:r>
          </a:p>
          <a:p>
            <a:pPr algn="just">
              <a:lnSpc>
                <a:spcPct val="100000"/>
              </a:lnSpc>
              <a:spcBef>
                <a:spcPts val="0"/>
              </a:spcBef>
              <a:spcAft>
                <a:spcPts val="200"/>
              </a:spcAft>
            </a:pPr>
            <a:r>
              <a:rPr lang="en-GB" sz="1200" dirty="0"/>
              <a:t>Nearly 1 in 5 (18%) respondents in Bury say that they are unlikely to get either the Covid-19 vaccine/booster or flu jab this winter if offered to them. This is similar to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marL="0" indent="0" algn="just">
              <a:lnSpc>
                <a:spcPct val="100000"/>
              </a:lnSpc>
              <a:spcBef>
                <a:spcPts val="0"/>
              </a:spcBef>
              <a:spcAft>
                <a:spcPts val="200"/>
              </a:spcAft>
              <a:buNone/>
            </a:pPr>
            <a:r>
              <a:rPr lang="en-GB" sz="1200" dirty="0"/>
              <a:t>Over 1 in 3 respondents in Bury (36%) have cut the size of meals, or skip meals as there hasn’t been enough money for food in the last 12 months. This is in line with the GM average (35%). </a:t>
            </a:r>
          </a:p>
          <a:p>
            <a:pPr marL="0" indent="0" algn="just">
              <a:lnSpc>
                <a:spcPct val="100000"/>
              </a:lnSpc>
              <a:spcBef>
                <a:spcPts val="0"/>
              </a:spcBef>
              <a:spcAft>
                <a:spcPts val="200"/>
              </a:spcAft>
              <a:buNone/>
            </a:pPr>
            <a:r>
              <a:rPr lang="en-GB" sz="1200" dirty="0"/>
              <a:t>Nearly 1 in 5 (18%) of respondents in Bury have lost weight because there wasn’t enough money for food in the last 12 months, the same as the GM average (17%). </a:t>
            </a:r>
          </a:p>
          <a:p>
            <a:pPr marL="0" indent="0" algn="just">
              <a:lnSpc>
                <a:spcPct val="100000"/>
              </a:lnSpc>
              <a:spcBef>
                <a:spcPts val="0"/>
              </a:spcBef>
              <a:spcAft>
                <a:spcPts val="200"/>
              </a:spcAft>
              <a:buNone/>
            </a:pPr>
            <a:r>
              <a:rPr lang="en-GB" sz="1200" dirty="0"/>
              <a:t>Over a quarter (28%) of households in Bury have cut the size of or skipped meals because there wasn’t enough money for food. This is in line with the GM average. </a:t>
            </a:r>
          </a:p>
          <a:p>
            <a:pPr marL="0" indent="0" algn="just">
              <a:lnSpc>
                <a:spcPct val="100000"/>
              </a:lnSpc>
              <a:spcBef>
                <a:spcPts val="0"/>
              </a:spcBef>
              <a:spcAft>
                <a:spcPts val="200"/>
              </a:spcAft>
              <a:buNone/>
            </a:pPr>
            <a:endParaRPr lang="en-GB" sz="1200" strike="sngStrike"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83% of respondents in Bury have been worried about the rising costs of living in the last two weeks, which is similar to the GM average (80%). </a:t>
            </a:r>
          </a:p>
          <a:p>
            <a:pPr algn="just">
              <a:lnSpc>
                <a:spcPct val="100000"/>
              </a:lnSpc>
              <a:spcBef>
                <a:spcPts val="0"/>
              </a:spcBef>
              <a:spcAft>
                <a:spcPts val="200"/>
              </a:spcAft>
            </a:pPr>
            <a:r>
              <a:rPr lang="en-GB" sz="1200" dirty="0"/>
              <a:t>Over 8 in 10 respondents (84%) say that their cost of living has increased over the last month, which is in line with the GM average (81%).</a:t>
            </a:r>
          </a:p>
          <a:p>
            <a:pPr algn="just">
              <a:lnSpc>
                <a:spcPct val="100000"/>
              </a:lnSpc>
              <a:spcBef>
                <a:spcPts val="0"/>
              </a:spcBef>
              <a:spcAft>
                <a:spcPts val="200"/>
              </a:spcAft>
            </a:pPr>
            <a:r>
              <a:rPr lang="en-GB" sz="1200" dirty="0"/>
              <a:t>Over half (55%) of respondents in Bury say that it is difficult to afford their energy costs. This is higher than the GM average (54%).</a:t>
            </a:r>
          </a:p>
          <a:p>
            <a:pPr algn="just">
              <a:lnSpc>
                <a:spcPct val="100000"/>
              </a:lnSpc>
              <a:spcBef>
                <a:spcPts val="0"/>
              </a:spcBef>
              <a:spcAft>
                <a:spcPts val="200"/>
              </a:spcAft>
            </a:pPr>
            <a:r>
              <a:rPr lang="en-GB" sz="1200" dirty="0"/>
              <a:t>Nearly a quarter (24%) of Bury respondents are behind on their rent or mortgage payments compared to the GM average of 18%.</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 </a:t>
            </a:r>
          </a:p>
          <a:p>
            <a:pPr algn="just">
              <a:lnSpc>
                <a:spcPct val="100000"/>
              </a:lnSpc>
              <a:spcBef>
                <a:spcPts val="0"/>
              </a:spcBef>
              <a:spcAft>
                <a:spcPts val="200"/>
              </a:spcAft>
            </a:pPr>
            <a:r>
              <a:rPr lang="en-GB" sz="1200" dirty="0"/>
              <a:t>7% of Bury respondents say either they or someone else in their household cannot afford access to the internet. This is in line with the GM average (9%). </a:t>
            </a:r>
          </a:p>
          <a:p>
            <a:pPr algn="just">
              <a:lnSpc>
                <a:spcPct val="100000"/>
              </a:lnSpc>
              <a:spcBef>
                <a:spcPts val="0"/>
              </a:spcBef>
              <a:spcAft>
                <a:spcPts val="200"/>
              </a:spcAft>
            </a:pPr>
            <a:r>
              <a:rPr lang="en-GB" sz="1200" dirty="0"/>
              <a:t>Over 1 in 5 (22%) of Bury respondents say they or someone in their household is not confident in using the digital services online which they need and want. This is versus the GM average (17%). </a:t>
            </a:r>
          </a:p>
          <a:p>
            <a:pPr algn="just">
              <a:lnSpc>
                <a:spcPct val="100000"/>
              </a:lnSpc>
              <a:spcBef>
                <a:spcPts val="0"/>
              </a:spcBef>
              <a:spcAft>
                <a:spcPts val="200"/>
              </a:spcAft>
            </a:pPr>
            <a:endParaRPr lang="en-GB" sz="1200" b="1" dirty="0"/>
          </a:p>
          <a:p>
            <a:pPr algn="just">
              <a:lnSpc>
                <a:spcPct val="100000"/>
              </a:lnSpc>
              <a:spcBef>
                <a:spcPts val="0"/>
              </a:spcBef>
              <a:spcAft>
                <a:spcPts val="200"/>
              </a:spcAft>
            </a:pPr>
            <a:endParaRPr lang="en-GB" sz="1200" b="1" dirty="0"/>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70548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635167"/>
            <a:ext cx="10515600" cy="586800"/>
          </a:xfrm>
        </p:spPr>
        <p:txBody>
          <a:bodyPr vert="horz" lIns="91440" tIns="45720" rIns="91440" bIns="45720" rtlCol="0" anchor="ctr">
            <a:noAutofit/>
          </a:bodyPr>
          <a:lstStyle/>
          <a:p>
            <a:r>
              <a:rPr lang="en-GB" sz="1800" b="1" dirty="0"/>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170000"/>
            <a:ext cx="11017826" cy="5571846"/>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A third (33%) of respondents in Manchester say that they are ‘extremely’ or ‘very’ worried about Covid-19. This is significantly higher than the GM average (25%). </a:t>
            </a:r>
          </a:p>
          <a:p>
            <a:pPr algn="just">
              <a:lnSpc>
                <a:spcPct val="100000"/>
              </a:lnSpc>
              <a:spcBef>
                <a:spcPts val="0"/>
              </a:spcBef>
              <a:spcAft>
                <a:spcPts val="200"/>
              </a:spcAft>
            </a:pPr>
            <a:r>
              <a:rPr lang="en-GB" sz="1200" dirty="0"/>
              <a:t>41% of respondents in Manchester who have had Covid-19 are still experiencing lasting impacts, which is in line with the GM average (40%). 27% are experiencing lasting physical symptoms, which is the same as the GM average.</a:t>
            </a:r>
          </a:p>
          <a:p>
            <a:pPr algn="just">
              <a:lnSpc>
                <a:spcPct val="100000"/>
              </a:lnSpc>
              <a:spcBef>
                <a:spcPts val="0"/>
              </a:spcBef>
              <a:spcAft>
                <a:spcPts val="200"/>
              </a:spcAft>
            </a:pPr>
            <a:r>
              <a:rPr lang="en-GB" sz="1200" dirty="0"/>
              <a:t>1 in 5 (20%) respondents in Manchester say that they are unlikely to get either the Covid-19 vaccine/booster or the flu jab if offered to them this winter. This is similar to the GM average (17%).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algn="just">
              <a:lnSpc>
                <a:spcPct val="100000"/>
              </a:lnSpc>
              <a:spcBef>
                <a:spcPts val="0"/>
              </a:spcBef>
              <a:spcAft>
                <a:spcPts val="200"/>
              </a:spcAft>
            </a:pPr>
            <a:r>
              <a:rPr lang="en-GB" sz="1200" dirty="0"/>
              <a:t>Nearly 4 in 10 (38%) respondents have cut the size of or skipped meals because there wasn’t enough money for food. This is in line with the GM average (35%). </a:t>
            </a:r>
          </a:p>
          <a:p>
            <a:pPr marL="0" indent="0" algn="just">
              <a:lnSpc>
                <a:spcPct val="100000"/>
              </a:lnSpc>
              <a:spcBef>
                <a:spcPts val="0"/>
              </a:spcBef>
              <a:spcAft>
                <a:spcPts val="200"/>
              </a:spcAft>
              <a:buNone/>
            </a:pPr>
            <a:r>
              <a:rPr lang="en-GB" sz="1200" dirty="0"/>
              <a:t>A quarter (25%) of respondents have had someone in their household lose weight because there wasn’t enough money for food. This is in line with the GM average (23%). </a:t>
            </a:r>
          </a:p>
          <a:p>
            <a:pPr marL="0" indent="0" algn="just">
              <a:lnSpc>
                <a:spcPct val="100000"/>
              </a:lnSpc>
              <a:spcBef>
                <a:spcPts val="0"/>
              </a:spcBef>
              <a:spcAft>
                <a:spcPts val="200"/>
              </a:spcAft>
              <a:buNone/>
            </a:pPr>
            <a:r>
              <a:rPr lang="en-GB" sz="1200" dirty="0"/>
              <a:t>Over 1 in 5 (21%) respondents in Manchester say it is ‘often true’ that they can’t afford to eat balanced meals, in comparison to the GM average (16%).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Nearly 9 in 10 (89%) of respondents in Manchester have been ‘very’ or ‘somewhat’ worried in the past two weeks about the rising costs of living. This is significantly higher than the GM average (80%).</a:t>
            </a:r>
          </a:p>
          <a:p>
            <a:pPr algn="just">
              <a:lnSpc>
                <a:spcPct val="100000"/>
              </a:lnSpc>
              <a:spcBef>
                <a:spcPts val="0"/>
              </a:spcBef>
              <a:spcAft>
                <a:spcPts val="200"/>
              </a:spcAft>
            </a:pPr>
            <a:r>
              <a:rPr lang="en-GB" sz="1200" dirty="0"/>
              <a:t>77% of respondents in Manchester say that their cost of living has increased over the last month, which is in line with the GM average (81%). </a:t>
            </a:r>
          </a:p>
          <a:p>
            <a:pPr algn="just">
              <a:lnSpc>
                <a:spcPct val="100000"/>
              </a:lnSpc>
              <a:spcBef>
                <a:spcPts val="0"/>
              </a:spcBef>
              <a:spcAft>
                <a:spcPts val="200"/>
              </a:spcAft>
            </a:pPr>
            <a:r>
              <a:rPr lang="en-GB" sz="1200" dirty="0"/>
              <a:t>Nearly six in ten (58%) respondents in Manchester say that it is difficult to afford their energy costs. This is similar to the GM average (54%).</a:t>
            </a:r>
          </a:p>
          <a:p>
            <a:pPr algn="just">
              <a:lnSpc>
                <a:spcPct val="100000"/>
              </a:lnSpc>
              <a:spcBef>
                <a:spcPts val="0"/>
              </a:spcBef>
              <a:spcAft>
                <a:spcPts val="200"/>
              </a:spcAft>
            </a:pPr>
            <a:r>
              <a:rPr lang="en-GB" sz="1200" dirty="0"/>
              <a:t>17% of respondents in Manchester are behind on their rent or mortgage payments. This is in line with the GM average (18%).</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 </a:t>
            </a:r>
          </a:p>
          <a:p>
            <a:pPr algn="just">
              <a:lnSpc>
                <a:spcPct val="100000"/>
              </a:lnSpc>
              <a:spcBef>
                <a:spcPts val="0"/>
              </a:spcBef>
              <a:spcAft>
                <a:spcPts val="200"/>
              </a:spcAft>
            </a:pPr>
            <a:r>
              <a:rPr lang="en-GB" sz="1200" dirty="0"/>
              <a:t>13% of Manchester respondents say either they or someone else in their household cannot afford access to the internet. This is compared to the GM average (9%). </a:t>
            </a:r>
          </a:p>
          <a:p>
            <a:pPr algn="just">
              <a:lnSpc>
                <a:spcPct val="100000"/>
              </a:lnSpc>
              <a:spcBef>
                <a:spcPts val="0"/>
              </a:spcBef>
              <a:spcAft>
                <a:spcPts val="200"/>
              </a:spcAft>
            </a:pPr>
            <a:r>
              <a:rPr lang="en-GB" sz="1200" dirty="0"/>
              <a:t>15% of Manchester respondents say either they or someone in their household is ‘not very’ or ‘not at all’ confident in using the digital services online which they need and want. This is versus the GM average (17%). </a:t>
            </a:r>
          </a:p>
          <a:p>
            <a:pPr algn="just">
              <a:lnSpc>
                <a:spcPct val="100000"/>
              </a:lnSpc>
              <a:spcBef>
                <a:spcPts val="0"/>
              </a:spcBef>
              <a:spcAft>
                <a:spcPts val="200"/>
              </a:spcAft>
            </a:pPr>
            <a:endParaRPr lang="en-GB" sz="1200" b="1" dirty="0"/>
          </a:p>
          <a:p>
            <a:pPr marL="0" indent="0" algn="just">
              <a:lnSpc>
                <a:spcPct val="100000"/>
              </a:lnSpc>
              <a:spcBef>
                <a:spcPts val="0"/>
              </a:spcBef>
              <a:spcAft>
                <a:spcPts val="200"/>
              </a:spcAft>
              <a:buNone/>
            </a:pPr>
            <a:endParaRPr lang="en-GB" sz="1200" dirty="0"/>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307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356673" y="1283600"/>
            <a:ext cx="5495023" cy="1116000"/>
          </a:xfrm>
        </p:spPr>
        <p:txBody>
          <a:bodyPr/>
          <a:lstStyle/>
          <a:p>
            <a:r>
              <a:rPr lang="en-GB" b="1"/>
              <a:t>Cost of Living</a:t>
            </a:r>
          </a:p>
        </p:txBody>
      </p:sp>
      <p:graphicFrame>
        <p:nvGraphicFramePr>
          <p:cNvPr id="7" name="Table 6">
            <a:extLst>
              <a:ext uri="{FF2B5EF4-FFF2-40B4-BE49-F238E27FC236}">
                <a16:creationId xmlns:a16="http://schemas.microsoft.com/office/drawing/2014/main" id="{FFA05338-D449-CCF9-8FBD-7401ABBFF531}"/>
              </a:ext>
            </a:extLst>
          </p:cNvPr>
          <p:cNvGraphicFramePr>
            <a:graphicFrameLocks noGrp="1"/>
          </p:cNvGraphicFramePr>
          <p:nvPr>
            <p:extLst>
              <p:ext uri="{D42A27DB-BD31-4B8C-83A1-F6EECF244321}">
                <p14:modId xmlns:p14="http://schemas.microsoft.com/office/powerpoint/2010/main" val="494201015"/>
              </p:ext>
            </p:extLst>
          </p:nvPr>
        </p:nvGraphicFramePr>
        <p:xfrm>
          <a:off x="590400" y="4582800"/>
          <a:ext cx="5092554" cy="1442584"/>
        </p:xfrm>
        <a:graphic>
          <a:graphicData uri="http://schemas.openxmlformats.org/drawingml/2006/table">
            <a:tbl>
              <a:tblPr firstRow="1" bandRow="1">
                <a:tableStyleId>{5C22544A-7EE6-4342-B048-85BDC9FD1C3A}</a:tableStyleId>
              </a:tblPr>
              <a:tblGrid>
                <a:gridCol w="3268992">
                  <a:extLst>
                    <a:ext uri="{9D8B030D-6E8A-4147-A177-3AD203B41FA5}">
                      <a16:colId xmlns:a16="http://schemas.microsoft.com/office/drawing/2014/main" val="4846203"/>
                    </a:ext>
                  </a:extLst>
                </a:gridCol>
                <a:gridCol w="1823562">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2" action="ppaction://hlinksldjump">
                            <a:extLst>
                              <a:ext uri="{A12FA001-AC4F-418D-AE19-62706E023703}">
                                <ahyp:hlinkClr xmlns:ahyp="http://schemas.microsoft.com/office/drawing/2018/hyperlinkcolor" val="tx"/>
                              </a:ext>
                            </a:extLst>
                          </a:hlinkClick>
                        </a:rPr>
                        <a:t>pages 8-9</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4928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Approach and 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3" action="ppaction://hlinksldjump">
                            <a:extLst>
                              <a:ext uri="{A12FA001-AC4F-418D-AE19-62706E023703}">
                                <ahyp:hlinkClr xmlns:ahyp="http://schemas.microsoft.com/office/drawing/2018/hyperlinkcolor" val="tx"/>
                              </a:ext>
                            </a:extLst>
                          </a:hlinkClick>
                        </a:rPr>
                        <a:t>page 10</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537033"/>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4" action="ppaction://hlinksldjump">
                            <a:extLst>
                              <a:ext uri="{A12FA001-AC4F-418D-AE19-62706E023703}">
                                <ahyp:hlinkClr xmlns:ahyp="http://schemas.microsoft.com/office/drawing/2018/hyperlinkcolor" val="tx"/>
                              </a:ext>
                            </a:extLst>
                          </a:hlinkClick>
                        </a:rPr>
                        <a:t>pages 11-14</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bg1"/>
                          </a:solidFill>
                          <a:latin typeface="+mn-lt"/>
                          <a:ea typeface="+mn-ea"/>
                          <a:cs typeface="+mn-cs"/>
                        </a:rPr>
                        <a:t>Life satisfaction and anxiety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hlinkClick r:id="rId5" action="ppaction://hlinksldjump">
                            <a:extLst>
                              <a:ext uri="{A12FA001-AC4F-418D-AE19-62706E023703}">
                                <ahyp:hlinkClr xmlns:ahyp="http://schemas.microsoft.com/office/drawing/2018/hyperlinkcolor" val="tx"/>
                              </a:ext>
                            </a:extLst>
                          </a:hlinkClick>
                        </a:rPr>
                        <a:t>pages 15-16</a:t>
                      </a:r>
                      <a:endParaRPr lang="en-GB" sz="1400" b="1" u="sng">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838486"/>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Financial situation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pages 17-2</a:t>
                      </a:r>
                      <a:r>
                        <a:rPr lang="en-GB" sz="1400" b="1" u="sng" dirty="0">
                          <a:solidFill>
                            <a:schemeClr val="bg1"/>
                          </a:solidFil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689628"/>
                  </a:ext>
                </a:extLst>
              </a:tr>
            </a:tbl>
          </a:graphicData>
        </a:graphic>
      </p:graphicFrame>
      <p:graphicFrame>
        <p:nvGraphicFramePr>
          <p:cNvPr id="8" name="Table 7">
            <a:extLst>
              <a:ext uri="{FF2B5EF4-FFF2-40B4-BE49-F238E27FC236}">
                <a16:creationId xmlns:a16="http://schemas.microsoft.com/office/drawing/2014/main" id="{52E498DC-42C7-296A-0E4A-B9BBEC38F772}"/>
              </a:ext>
            </a:extLst>
          </p:cNvPr>
          <p:cNvGraphicFramePr>
            <a:graphicFrameLocks noGrp="1"/>
          </p:cNvGraphicFramePr>
          <p:nvPr>
            <p:extLst>
              <p:ext uri="{D42A27DB-BD31-4B8C-83A1-F6EECF244321}">
                <p14:modId xmlns:p14="http://schemas.microsoft.com/office/powerpoint/2010/main" val="3315211807"/>
              </p:ext>
            </p:extLst>
          </p:nvPr>
        </p:nvGraphicFramePr>
        <p:xfrm>
          <a:off x="5851696" y="4582800"/>
          <a:ext cx="4626582" cy="856080"/>
        </p:xfrm>
        <a:graphic>
          <a:graphicData uri="http://schemas.openxmlformats.org/drawingml/2006/table">
            <a:tbl>
              <a:tblPr firstRow="1" bandRow="1">
                <a:tableStyleId>{5C22544A-7EE6-4342-B048-85BDC9FD1C3A}</a:tableStyleId>
              </a:tblPr>
              <a:tblGrid>
                <a:gridCol w="2969877">
                  <a:extLst>
                    <a:ext uri="{9D8B030D-6E8A-4147-A177-3AD203B41FA5}">
                      <a16:colId xmlns:a16="http://schemas.microsoft.com/office/drawing/2014/main" val="4846203"/>
                    </a:ext>
                  </a:extLst>
                </a:gridCol>
                <a:gridCol w="1656705">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Savings and borrowing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pages 22-25</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993250"/>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Energy affordability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8" action="ppaction://hlinksldjump">
                            <a:extLst>
                              <a:ext uri="{A12FA001-AC4F-418D-AE19-62706E023703}">
                                <ahyp:hlinkClr xmlns:ahyp="http://schemas.microsoft.com/office/drawing/2018/hyperlinkcolor" val="tx"/>
                              </a:ext>
                            </a:extLst>
                          </a:hlinkClick>
                        </a:rPr>
                        <a:t>pages 26-30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Satisfaction with energy suppliers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9" action="ppaction://hlinksldjump">
                            <a:extLst>
                              <a:ext uri="{A12FA001-AC4F-418D-AE19-62706E023703}">
                                <ahyp:hlinkClr xmlns:ahyp="http://schemas.microsoft.com/office/drawing/2018/hyperlinkcolor" val="tx"/>
                              </a:ext>
                            </a:extLst>
                          </a:hlinkClick>
                        </a:rPr>
                        <a:t>pages 31-32</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487535"/>
                  </a:ext>
                </a:extLst>
              </a:tr>
            </a:tbl>
          </a:graphicData>
        </a:graphic>
      </p:graphicFrame>
    </p:spTree>
    <p:extLst>
      <p:ext uri="{BB962C8B-B14F-4D97-AF65-F5344CB8AC3E}">
        <p14:creationId xmlns:p14="http://schemas.microsoft.com/office/powerpoint/2010/main" val="18712923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7" y="588884"/>
            <a:ext cx="10515600" cy="586800"/>
          </a:xfrm>
        </p:spPr>
        <p:txBody>
          <a:bodyPr vert="horz" lIns="91440" tIns="45720" rIns="91440" bIns="45720" rtlCol="0" anchor="ctr">
            <a:noAutofit/>
          </a:bodyPr>
          <a:lstStyle/>
          <a:p>
            <a:r>
              <a:rPr lang="en-GB" sz="1800" b="1" dirty="0"/>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170000"/>
            <a:ext cx="11017826" cy="5361532"/>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A fifth (20%) of respondents in Oldham are ‘extremely’ or ‘very’ worried about Covid-19. This is similar to the GM average (25%). </a:t>
            </a:r>
          </a:p>
          <a:p>
            <a:pPr algn="just">
              <a:lnSpc>
                <a:spcPct val="100000"/>
              </a:lnSpc>
              <a:spcBef>
                <a:spcPts val="0"/>
              </a:spcBef>
              <a:spcAft>
                <a:spcPts val="200"/>
              </a:spcAft>
            </a:pPr>
            <a:r>
              <a:rPr lang="en-GB" sz="1200" dirty="0"/>
              <a:t>Of those Oldham respondents who have had Covid-19 and recovered, 29% are currently experiencing lasting physical symptoms. This is in line with the GM average (27%). </a:t>
            </a:r>
          </a:p>
          <a:p>
            <a:pPr marL="0" indent="0" algn="just">
              <a:lnSpc>
                <a:spcPct val="100000"/>
              </a:lnSpc>
              <a:spcBef>
                <a:spcPts val="0"/>
              </a:spcBef>
              <a:spcAft>
                <a:spcPts val="200"/>
              </a:spcAft>
              <a:buNone/>
            </a:pPr>
            <a:r>
              <a:rPr lang="en-GB" sz="1200" dirty="0"/>
              <a:t>20% of respondents in Oldham are unlikely to get either the Covid-19 vaccine/booster or the flu jab if offered to them this winter. This is in line with the GM average (17%).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marL="0" indent="0" algn="just">
              <a:lnSpc>
                <a:spcPct val="100000"/>
              </a:lnSpc>
              <a:spcBef>
                <a:spcPts val="0"/>
              </a:spcBef>
              <a:spcAft>
                <a:spcPts val="200"/>
              </a:spcAft>
              <a:buNone/>
            </a:pPr>
            <a:r>
              <a:rPr lang="en-GB" sz="1200" dirty="0"/>
              <a:t>16% of Oldham respondents lost weight because there wasn’t enough money for food. This is in line with the GM average (23%). </a:t>
            </a:r>
          </a:p>
          <a:p>
            <a:pPr marL="0" indent="0" algn="just">
              <a:lnSpc>
                <a:spcPct val="100000"/>
              </a:lnSpc>
              <a:spcBef>
                <a:spcPts val="0"/>
              </a:spcBef>
              <a:spcAft>
                <a:spcPts val="200"/>
              </a:spcAft>
              <a:buNone/>
            </a:pPr>
            <a:r>
              <a:rPr lang="en-GB" sz="1200" dirty="0"/>
              <a:t>13% of Oldham respondents say that it is often true that they couldn’t afford to eat balanced meals, this is similar to the GM average (16%). </a:t>
            </a:r>
          </a:p>
          <a:p>
            <a:pPr marL="0" indent="0" algn="just">
              <a:lnSpc>
                <a:spcPct val="100000"/>
              </a:lnSpc>
              <a:spcBef>
                <a:spcPts val="0"/>
              </a:spcBef>
              <a:spcAft>
                <a:spcPts val="200"/>
              </a:spcAft>
              <a:buNone/>
            </a:pPr>
            <a:r>
              <a:rPr lang="en-GB" sz="1200" dirty="0"/>
              <a:t>Over a quarter (29%) of respondents in Oldham cut the size of or skipped meals every month because there wasn’t enough money for food. This is compared to the GM average (28%).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Three quarters (75%) of respondents in Oldham have worried about the rising costs of living in the past two weeks. This is in line with the GM average (80%).</a:t>
            </a:r>
          </a:p>
          <a:p>
            <a:pPr algn="just">
              <a:lnSpc>
                <a:spcPct val="100000"/>
              </a:lnSpc>
              <a:spcBef>
                <a:spcPts val="0"/>
              </a:spcBef>
              <a:spcAft>
                <a:spcPts val="200"/>
              </a:spcAft>
            </a:pPr>
            <a:r>
              <a:rPr lang="en-GB" sz="1200" dirty="0"/>
              <a:t>80% of respondents in Oldham have had their cost of living increase over the last month, in line with the GM average (81%).</a:t>
            </a:r>
          </a:p>
          <a:p>
            <a:pPr algn="just">
              <a:lnSpc>
                <a:spcPct val="100000"/>
              </a:lnSpc>
              <a:spcBef>
                <a:spcPts val="0"/>
              </a:spcBef>
              <a:spcAft>
                <a:spcPts val="200"/>
              </a:spcAft>
            </a:pPr>
            <a:r>
              <a:rPr lang="en-GB" sz="1200" dirty="0"/>
              <a:t>Just under half (49%) of respondents in Oldham find it difficult to afford their energy costs. This is in line with the GM average (54%). </a:t>
            </a:r>
          </a:p>
          <a:p>
            <a:pPr algn="just">
              <a:lnSpc>
                <a:spcPct val="100000"/>
              </a:lnSpc>
              <a:spcBef>
                <a:spcPts val="0"/>
              </a:spcBef>
              <a:spcAft>
                <a:spcPts val="200"/>
              </a:spcAft>
            </a:pPr>
            <a:r>
              <a:rPr lang="en-GB" sz="1200" dirty="0"/>
              <a:t>7% of respondents in Oldham are behind on their rent or mortgage payments. This is compared to the GM average (18%).</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 </a:t>
            </a:r>
          </a:p>
          <a:p>
            <a:pPr algn="just">
              <a:lnSpc>
                <a:spcPct val="100000"/>
              </a:lnSpc>
              <a:spcBef>
                <a:spcPts val="0"/>
              </a:spcBef>
              <a:spcAft>
                <a:spcPts val="200"/>
              </a:spcAft>
            </a:pPr>
            <a:r>
              <a:rPr lang="en-GB" sz="1200" dirty="0"/>
              <a:t>14% of Oldham residents say either they or someone else in their household cannot afford access to the internet. This is versus the GM average (9%). </a:t>
            </a:r>
          </a:p>
          <a:p>
            <a:pPr algn="just">
              <a:lnSpc>
                <a:spcPct val="100000"/>
              </a:lnSpc>
              <a:spcBef>
                <a:spcPts val="0"/>
              </a:spcBef>
              <a:spcAft>
                <a:spcPts val="200"/>
              </a:spcAft>
            </a:pPr>
            <a:r>
              <a:rPr lang="en-GB" sz="1200" dirty="0"/>
              <a:t>Nearly a quarter (24%) of Oldham residents say either they or someone in their household is not very or ‘not at all’ confident in using digital services online that they need and want, this is compared to the GM average (17%).</a:t>
            </a:r>
          </a:p>
          <a:p>
            <a:pPr marL="0" indent="0" algn="just">
              <a:lnSpc>
                <a:spcPct val="100000"/>
              </a:lnSpc>
              <a:spcBef>
                <a:spcPts val="0"/>
              </a:spcBef>
              <a:spcAft>
                <a:spcPts val="200"/>
              </a:spcAft>
              <a:buNone/>
            </a:pPr>
            <a:endParaRPr lang="en-GB" sz="1200" dirty="0"/>
          </a:p>
          <a:p>
            <a:pPr algn="just">
              <a:lnSpc>
                <a:spcPct val="100000"/>
              </a:lnSpc>
              <a:spcBef>
                <a:spcPts val="0"/>
              </a:spcBef>
              <a:spcAft>
                <a:spcPts val="200"/>
              </a:spcAft>
            </a:pPr>
            <a:endParaRPr lang="en-GB" sz="1200" dirty="0"/>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14862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661570"/>
            <a:ext cx="10515600" cy="586800"/>
          </a:xfrm>
        </p:spPr>
        <p:txBody>
          <a:bodyPr vert="horz" lIns="91440" tIns="45720" rIns="91440" bIns="45720" rtlCol="0" anchor="ctr">
            <a:noAutofit/>
          </a:bodyPr>
          <a:lstStyle/>
          <a:p>
            <a:r>
              <a:rPr lang="en-GB" sz="1800" b="1" dirty="0"/>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1248370"/>
            <a:ext cx="11017826" cy="5756512"/>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24% of respondents in Rochdale are ‘extremely’ or ‘very’ worried about COVID-19 and its impacts. This is in line with the GM average (25%).</a:t>
            </a:r>
          </a:p>
          <a:p>
            <a:pPr algn="just">
              <a:lnSpc>
                <a:spcPct val="100000"/>
              </a:lnSpc>
              <a:spcBef>
                <a:spcPts val="0"/>
              </a:spcBef>
              <a:spcAft>
                <a:spcPts val="200"/>
              </a:spcAft>
            </a:pPr>
            <a:r>
              <a:rPr lang="en-GB" sz="1200" dirty="0"/>
              <a:t>Of those Rochdale respondents who have had Covid-19 and recovered, 57% are currently experiencing lasting symptoms. This is significantly higher than the GM average (40%). </a:t>
            </a:r>
          </a:p>
          <a:p>
            <a:pPr algn="just">
              <a:lnSpc>
                <a:spcPct val="100000"/>
              </a:lnSpc>
              <a:spcBef>
                <a:spcPts val="0"/>
              </a:spcBef>
              <a:spcAft>
                <a:spcPts val="200"/>
              </a:spcAft>
            </a:pPr>
            <a:r>
              <a:rPr lang="en-GB" sz="1200" dirty="0"/>
              <a:t>Under half (46%) of respondents in Rochdale are likely to get both the Covid-19 vaccine/booster and the flu jab this winter if offered. This is significantly lower than the GM average (57%).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algn="just">
              <a:lnSpc>
                <a:spcPct val="100000"/>
              </a:lnSpc>
              <a:spcBef>
                <a:spcPts val="0"/>
              </a:spcBef>
              <a:spcAft>
                <a:spcPts val="200"/>
              </a:spcAft>
            </a:pPr>
            <a:r>
              <a:rPr lang="en-GB" sz="1200" dirty="0"/>
              <a:t>A sixth (15%) of respondents’ households in Rochdale have worried about whether their food would run out before they got money to buy more. This is in line with the GM average (15%).</a:t>
            </a:r>
          </a:p>
          <a:p>
            <a:pPr algn="just">
              <a:lnSpc>
                <a:spcPct val="100000"/>
              </a:lnSpc>
              <a:spcBef>
                <a:spcPts val="0"/>
              </a:spcBef>
              <a:spcAft>
                <a:spcPts val="200"/>
              </a:spcAft>
            </a:pPr>
            <a:r>
              <a:rPr lang="en-GB" sz="1200" dirty="0"/>
              <a:t>48% of respondents in Rochdale have had someone in their household cut the size of meals or skipped meals because there wasn’t enough money for food in the last 12 months. This is significantly higher than the GM average (35%). </a:t>
            </a:r>
          </a:p>
          <a:p>
            <a:pPr marL="0" indent="0" algn="just">
              <a:lnSpc>
                <a:spcPct val="100000"/>
              </a:lnSpc>
              <a:spcBef>
                <a:spcPts val="0"/>
              </a:spcBef>
              <a:spcAft>
                <a:spcPts val="200"/>
              </a:spcAft>
              <a:buNone/>
            </a:pPr>
            <a:r>
              <a:rPr lang="en-GB" sz="1200" dirty="0"/>
              <a:t>Almost a third (31%) of respondents in Rochdale have had someone in their household lose weight because there wasn’t enough money for food in the last 12 months. This is significantly higher than the GM average (23%).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Over 8 in 10 (81%) respondents in Rochdale have worried about the rising costs of living in the past two weeks. This is similar to the GM average (80%).</a:t>
            </a:r>
          </a:p>
          <a:p>
            <a:pPr algn="just">
              <a:lnSpc>
                <a:spcPct val="100000"/>
              </a:lnSpc>
              <a:spcBef>
                <a:spcPts val="0"/>
              </a:spcBef>
              <a:spcAft>
                <a:spcPts val="200"/>
              </a:spcAft>
            </a:pPr>
            <a:r>
              <a:rPr lang="en-GB" sz="1200" dirty="0"/>
              <a:t>79% of respondents in Rochdale say that their cost of living has increased over the last month. This is similar to the GM average (81%).</a:t>
            </a:r>
          </a:p>
          <a:p>
            <a:pPr algn="just">
              <a:lnSpc>
                <a:spcPct val="100000"/>
              </a:lnSpc>
              <a:spcBef>
                <a:spcPts val="0"/>
              </a:spcBef>
              <a:spcAft>
                <a:spcPts val="200"/>
              </a:spcAft>
            </a:pPr>
            <a:r>
              <a:rPr lang="en-GB" sz="1200" dirty="0"/>
              <a:t>Two thirds (64%) of respondents in Rochdale say that it is difficult to afford their energy costs. This is significantly higher than the GM average (54%). </a:t>
            </a:r>
          </a:p>
          <a:p>
            <a:pPr algn="just">
              <a:lnSpc>
                <a:spcPct val="100000"/>
              </a:lnSpc>
              <a:spcBef>
                <a:spcPts val="0"/>
              </a:spcBef>
              <a:spcAft>
                <a:spcPts val="200"/>
              </a:spcAft>
            </a:pPr>
            <a:r>
              <a:rPr lang="en-GB" sz="1200" dirty="0"/>
              <a:t>12% of respondents in Rochdale are behind on their rent or mortgage payments. This is compared to the 18% GM average. </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a:t>
            </a:r>
          </a:p>
          <a:p>
            <a:pPr algn="just">
              <a:lnSpc>
                <a:spcPct val="100000"/>
              </a:lnSpc>
              <a:spcBef>
                <a:spcPts val="0"/>
              </a:spcBef>
              <a:spcAft>
                <a:spcPts val="200"/>
              </a:spcAft>
            </a:pPr>
            <a:r>
              <a:rPr lang="en-GB" sz="1200" dirty="0"/>
              <a:t>7% of respondents in Rochdale say either they or someone else in their household cannot afford access to the internet. . This is in line with the GM average (9%). </a:t>
            </a:r>
          </a:p>
          <a:p>
            <a:pPr algn="just">
              <a:lnSpc>
                <a:spcPct val="100000"/>
              </a:lnSpc>
              <a:spcBef>
                <a:spcPts val="0"/>
              </a:spcBef>
              <a:spcAft>
                <a:spcPts val="200"/>
              </a:spcAft>
            </a:pPr>
            <a:r>
              <a:rPr lang="en-GB" sz="1200" dirty="0"/>
              <a:t>Nearly a fifth (18%) of respondents in Rochdale say either they or someone in their household do not feel confident in using digital services online. This is in line with the GM average (17%). </a:t>
            </a:r>
          </a:p>
          <a:p>
            <a:pPr algn="just">
              <a:lnSpc>
                <a:spcPct val="100000"/>
              </a:lnSpc>
              <a:spcBef>
                <a:spcPts val="0"/>
              </a:spcBef>
              <a:spcAft>
                <a:spcPts val="200"/>
              </a:spcAft>
            </a:pPr>
            <a:endParaRPr lang="en-GB" sz="1200" dirty="0"/>
          </a:p>
          <a:p>
            <a:pPr algn="just">
              <a:lnSpc>
                <a:spcPct val="100000"/>
              </a:lnSpc>
              <a:spcBef>
                <a:spcPts val="0"/>
              </a:spcBef>
              <a:spcAft>
                <a:spcPts val="200"/>
              </a:spcAft>
            </a:pPr>
            <a:endParaRPr lang="en-GB" sz="1200" dirty="0"/>
          </a:p>
          <a:p>
            <a:pPr marL="0" indent="0" algn="just">
              <a:lnSpc>
                <a:spcPct val="100000"/>
              </a:lnSpc>
              <a:spcBef>
                <a:spcPts val="0"/>
              </a:spcBef>
              <a:spcAft>
                <a:spcPts val="200"/>
              </a:spcAft>
              <a:buNone/>
            </a:pPr>
            <a:endParaRPr lang="en-GB" sz="1200" dirty="0"/>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9867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8" y="711074"/>
            <a:ext cx="10515600" cy="586800"/>
          </a:xfrm>
        </p:spPr>
        <p:txBody>
          <a:bodyPr vert="horz" lIns="91440" tIns="45720" rIns="91440" bIns="45720" rtlCol="0" anchor="ctr">
            <a:noAutofit/>
          </a:bodyPr>
          <a:lstStyle/>
          <a:p>
            <a:r>
              <a:rPr lang="en-GB" sz="1800" b="1" dirty="0"/>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08978" y="1340703"/>
            <a:ext cx="11017826" cy="5176866"/>
          </a:xfrm>
        </p:spPr>
        <p:txBody>
          <a:bodyPr wrap="square">
            <a:spAutoFit/>
          </a:bodyPr>
          <a:lstStyle/>
          <a:p>
            <a:pPr marL="0" indent="0" algn="just">
              <a:lnSpc>
                <a:spcPct val="100000"/>
              </a:lnSpc>
              <a:spcBef>
                <a:spcPts val="0"/>
              </a:spcBef>
              <a:spcAft>
                <a:spcPts val="200"/>
              </a:spcAft>
              <a:buNone/>
            </a:pPr>
            <a:r>
              <a:rPr lang="en-GB" sz="1200" b="1" dirty="0"/>
              <a:t>COVID-19:</a:t>
            </a:r>
          </a:p>
          <a:p>
            <a:pPr marL="0" indent="0" algn="just">
              <a:lnSpc>
                <a:spcPct val="100000"/>
              </a:lnSpc>
              <a:spcBef>
                <a:spcPts val="0"/>
              </a:spcBef>
              <a:spcAft>
                <a:spcPts val="200"/>
              </a:spcAft>
              <a:buNone/>
            </a:pPr>
            <a:r>
              <a:rPr lang="en-GB" sz="1200" dirty="0"/>
              <a:t>Nearly a fifth (19%) of respondents in Salford are ‘extremely’ or ‘very’ worried about Covid-19 and its impacts. This is similar to the GM average (25%).</a:t>
            </a:r>
          </a:p>
          <a:p>
            <a:pPr algn="just">
              <a:lnSpc>
                <a:spcPct val="100000"/>
              </a:lnSpc>
              <a:spcBef>
                <a:spcPts val="0"/>
              </a:spcBef>
              <a:spcAft>
                <a:spcPts val="200"/>
              </a:spcAft>
            </a:pPr>
            <a:r>
              <a:rPr lang="en-GB" sz="1200" dirty="0"/>
              <a:t>Of those Salford respondents who have had Covid-19 and recovered, 24% are currently experiencing lasting physical symptoms. This is compared to the GM average (27%). </a:t>
            </a:r>
          </a:p>
          <a:p>
            <a:pPr marL="0" indent="0" algn="just">
              <a:lnSpc>
                <a:spcPct val="100000"/>
              </a:lnSpc>
              <a:spcBef>
                <a:spcPts val="0"/>
              </a:spcBef>
              <a:spcAft>
                <a:spcPts val="200"/>
              </a:spcAft>
              <a:buNone/>
            </a:pPr>
            <a:r>
              <a:rPr lang="en-GB" sz="1200" dirty="0"/>
              <a:t>20% of respondents in Salford are unlikely to get either the Covid-19 vaccine/booster or the flu jab this winter if offered. This is the same as the GM average (17%).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algn="just">
              <a:lnSpc>
                <a:spcPct val="100000"/>
              </a:lnSpc>
              <a:spcBef>
                <a:spcPts val="0"/>
              </a:spcBef>
              <a:spcAft>
                <a:spcPts val="200"/>
              </a:spcAft>
            </a:pPr>
            <a:r>
              <a:rPr lang="en-GB" sz="1200" dirty="0"/>
              <a:t>Just over 1 in 10 (12%) of respondents’ households in Salford have worried about whether their food would run out before they got money to buy more. This is in line with the GM average (15%).</a:t>
            </a:r>
          </a:p>
          <a:p>
            <a:pPr algn="just">
              <a:lnSpc>
                <a:spcPct val="100000"/>
              </a:lnSpc>
              <a:spcBef>
                <a:spcPts val="0"/>
              </a:spcBef>
              <a:spcAft>
                <a:spcPts val="200"/>
              </a:spcAft>
            </a:pPr>
            <a:r>
              <a:rPr lang="en-GB" sz="1200" dirty="0"/>
              <a:t>Over a quarter (28%) of respondents in Salford have cut the size of meals or skipped meals because there wasn’t enough money for food in the last 12 months. This is the same as the GM average (28%). </a:t>
            </a:r>
          </a:p>
          <a:p>
            <a:pPr marL="0" indent="0" algn="just">
              <a:lnSpc>
                <a:spcPct val="100000"/>
              </a:lnSpc>
              <a:spcBef>
                <a:spcPts val="0"/>
              </a:spcBef>
              <a:spcAft>
                <a:spcPts val="200"/>
              </a:spcAft>
              <a:buNone/>
            </a:pPr>
            <a:r>
              <a:rPr lang="en-GB" sz="1200" dirty="0"/>
              <a:t>19% of respondents in Salford have lost weight because there wasn’t enough money for food in the last 12 months. This is similar to the GM average (17%).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8 in 10 (80%) respondents in Salford have worried about the rising costs of living in the past two weeks. This is the same as the GM average (80%).</a:t>
            </a:r>
          </a:p>
          <a:p>
            <a:pPr algn="just">
              <a:lnSpc>
                <a:spcPct val="100000"/>
              </a:lnSpc>
              <a:spcBef>
                <a:spcPts val="0"/>
              </a:spcBef>
              <a:spcAft>
                <a:spcPts val="200"/>
              </a:spcAft>
            </a:pPr>
            <a:r>
              <a:rPr lang="en-GB" sz="1200" dirty="0"/>
              <a:t>79% of respondents in Salford say that their cost of living has increased over the last month. This is similar to the GM average (81%).</a:t>
            </a:r>
          </a:p>
          <a:p>
            <a:pPr algn="just">
              <a:lnSpc>
                <a:spcPct val="100000"/>
              </a:lnSpc>
              <a:spcBef>
                <a:spcPts val="0"/>
              </a:spcBef>
              <a:spcAft>
                <a:spcPts val="200"/>
              </a:spcAft>
            </a:pPr>
            <a:r>
              <a:rPr lang="en-GB" sz="1200" dirty="0"/>
              <a:t>Nealy half (48%) of Salford respondents say that it is difficult to afford their energy costs. This is in comparison to the GM average (54%). </a:t>
            </a:r>
          </a:p>
          <a:p>
            <a:pPr algn="just">
              <a:lnSpc>
                <a:spcPct val="100000"/>
              </a:lnSpc>
              <a:spcBef>
                <a:spcPts val="0"/>
              </a:spcBef>
              <a:spcAft>
                <a:spcPts val="200"/>
              </a:spcAft>
            </a:pPr>
            <a:r>
              <a:rPr lang="en-GB" sz="1200" dirty="0"/>
              <a:t>Nearly a fifth (19%) of Salford respondents say that they are behind on their rent or mortgage payments. This is in line with the GM average (18%).</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 </a:t>
            </a:r>
          </a:p>
          <a:p>
            <a:pPr algn="just">
              <a:lnSpc>
                <a:spcPct val="100000"/>
              </a:lnSpc>
              <a:spcBef>
                <a:spcPts val="0"/>
              </a:spcBef>
              <a:spcAft>
                <a:spcPts val="200"/>
              </a:spcAft>
            </a:pPr>
            <a:r>
              <a:rPr lang="en-GB" sz="1200" dirty="0"/>
              <a:t>2% of households in Salford say either they or someone else in their household cannot afford access to the internet. This is in comparison to the GM average (7%). </a:t>
            </a:r>
          </a:p>
          <a:p>
            <a:pPr algn="just">
              <a:lnSpc>
                <a:spcPct val="100000"/>
              </a:lnSpc>
              <a:spcBef>
                <a:spcPts val="0"/>
              </a:spcBef>
              <a:spcAft>
                <a:spcPts val="200"/>
              </a:spcAft>
            </a:pPr>
            <a:r>
              <a:rPr lang="en-GB" sz="1200" dirty="0"/>
              <a:t>3% of respondents in Salford say either they or someone in their household is not confident in using digital services online. This is significantly lower than the GM average (17%). </a:t>
            </a:r>
          </a:p>
          <a:p>
            <a:pPr marL="0" indent="0" algn="just">
              <a:lnSpc>
                <a:spcPct val="100000"/>
              </a:lnSpc>
              <a:spcBef>
                <a:spcPts val="0"/>
              </a:spcBef>
              <a:spcAft>
                <a:spcPts val="200"/>
              </a:spcAft>
              <a:buNone/>
            </a:pPr>
            <a:endParaRPr lang="en-GB" sz="1200" dirty="0"/>
          </a:p>
          <a:p>
            <a:pPr algn="just">
              <a:lnSpc>
                <a:spcPct val="100000"/>
              </a:lnSpc>
              <a:spcBef>
                <a:spcPts val="0"/>
              </a:spcBef>
              <a:spcAft>
                <a:spcPts val="200"/>
              </a:spcAft>
            </a:pPr>
            <a:endParaRPr lang="en-GB" sz="1200" dirty="0"/>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7959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99251" y="714947"/>
            <a:ext cx="10515600" cy="586800"/>
          </a:xfrm>
        </p:spPr>
        <p:txBody>
          <a:bodyPr vert="horz" lIns="91440" tIns="45720" rIns="91440" bIns="45720" rtlCol="0" anchor="ctr">
            <a:noAutofit/>
          </a:bodyPr>
          <a:lstStyle/>
          <a:p>
            <a:r>
              <a:rPr lang="en-GB" sz="1800" b="1" dirty="0"/>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760413" y="1301747"/>
            <a:ext cx="11017826" cy="5151218"/>
          </a:xfrm>
        </p:spPr>
        <p:txBody>
          <a:bodyPr wrap="square">
            <a:spAutoFit/>
          </a:bodyPr>
          <a:lstStyle/>
          <a:p>
            <a:pPr marL="0" indent="0" algn="just">
              <a:lnSpc>
                <a:spcPct val="100000"/>
              </a:lnSpc>
              <a:spcBef>
                <a:spcPts val="0"/>
              </a:spcBef>
              <a:spcAft>
                <a:spcPts val="200"/>
              </a:spcAft>
              <a:buNone/>
            </a:pPr>
            <a:r>
              <a:rPr lang="en-GB" sz="1200" b="1" dirty="0"/>
              <a:t>COVID-19:</a:t>
            </a:r>
          </a:p>
          <a:p>
            <a:pPr marL="0" indent="0" algn="just">
              <a:lnSpc>
                <a:spcPct val="100000"/>
              </a:lnSpc>
              <a:spcBef>
                <a:spcPts val="0"/>
              </a:spcBef>
              <a:spcAft>
                <a:spcPts val="200"/>
              </a:spcAft>
              <a:buNone/>
            </a:pPr>
            <a:r>
              <a:rPr lang="en-GB" sz="1200" dirty="0"/>
              <a:t>A sixth (15%) of respondents in Stockport are ‘extremely’ or ‘very’ worried about Covid-19 and its impacts. This is significantly lower than the GM average (25%).</a:t>
            </a:r>
          </a:p>
          <a:p>
            <a:pPr algn="just">
              <a:lnSpc>
                <a:spcPct val="100000"/>
              </a:lnSpc>
              <a:spcBef>
                <a:spcPts val="0"/>
              </a:spcBef>
              <a:spcAft>
                <a:spcPts val="200"/>
              </a:spcAft>
            </a:pPr>
            <a:r>
              <a:rPr lang="en-GB" sz="1200" dirty="0"/>
              <a:t>Of those Stockport respondents who have had Covid-19 and recovered, 27% are currently experiencing lasting physical symptoms. This is the same as the GM average (27%). </a:t>
            </a:r>
          </a:p>
          <a:p>
            <a:pPr marL="0" indent="0" algn="just">
              <a:lnSpc>
                <a:spcPct val="100000"/>
              </a:lnSpc>
              <a:spcBef>
                <a:spcPts val="0"/>
              </a:spcBef>
              <a:spcAft>
                <a:spcPts val="200"/>
              </a:spcAft>
              <a:buNone/>
            </a:pPr>
            <a:r>
              <a:rPr lang="en-GB" sz="1200" dirty="0"/>
              <a:t>12% of respondents in Stockport are unlikely to get either the Covid-19 vaccine/booster or the flu jab this winter if offered. This is stable compared to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algn="just">
              <a:lnSpc>
                <a:spcPct val="100000"/>
              </a:lnSpc>
              <a:spcBef>
                <a:spcPts val="0"/>
              </a:spcBef>
              <a:spcAft>
                <a:spcPts val="200"/>
              </a:spcAft>
            </a:pPr>
            <a:r>
              <a:rPr lang="en-GB" sz="1200" dirty="0"/>
              <a:t>Just over 1 in 10 (12%) of respondents’ households in Stockport have worried about whether their food would run out before they got money to buy more. This is similar to the GM average (15%). </a:t>
            </a:r>
          </a:p>
          <a:p>
            <a:pPr algn="just">
              <a:lnSpc>
                <a:spcPct val="100000"/>
              </a:lnSpc>
              <a:spcBef>
                <a:spcPts val="0"/>
              </a:spcBef>
              <a:spcAft>
                <a:spcPts val="200"/>
              </a:spcAft>
            </a:pPr>
            <a:r>
              <a:rPr lang="en-GB" sz="1200" dirty="0"/>
              <a:t>21% of respondents in Stockport have cut the size of meals or skipped meals because there wasn’t enough money for food in the last 12 months. This is significantly lower than the GM average (28%). </a:t>
            </a:r>
          </a:p>
          <a:p>
            <a:pPr marL="0" indent="0" algn="just">
              <a:lnSpc>
                <a:spcPct val="100000"/>
              </a:lnSpc>
              <a:spcBef>
                <a:spcPts val="0"/>
              </a:spcBef>
              <a:spcAft>
                <a:spcPts val="200"/>
              </a:spcAft>
              <a:buNone/>
            </a:pPr>
            <a:r>
              <a:rPr lang="en-GB" sz="1200" dirty="0"/>
              <a:t>12% of respondents in Stockport have lost weight because there wasn’t enough money for food in the last 12 months. This is compared to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76% of respondents in Stockport have worried about the rising costs of living in the past two weeks. This is in line with the GM average (80%).</a:t>
            </a:r>
          </a:p>
          <a:p>
            <a:pPr algn="just">
              <a:lnSpc>
                <a:spcPct val="100000"/>
              </a:lnSpc>
              <a:spcBef>
                <a:spcPts val="0"/>
              </a:spcBef>
              <a:spcAft>
                <a:spcPts val="200"/>
              </a:spcAft>
            </a:pPr>
            <a:r>
              <a:rPr lang="en-GB" sz="1200" dirty="0"/>
              <a:t>83% of respondents in Stockport say that their cost of living has increased over the last month. This is similar to the GM average (81%).</a:t>
            </a:r>
          </a:p>
          <a:p>
            <a:pPr algn="just">
              <a:lnSpc>
                <a:spcPct val="100000"/>
              </a:lnSpc>
              <a:spcBef>
                <a:spcPts val="0"/>
              </a:spcBef>
              <a:spcAft>
                <a:spcPts val="200"/>
              </a:spcAft>
            </a:pPr>
            <a:r>
              <a:rPr lang="en-GB" sz="1200" dirty="0"/>
              <a:t>Half (50%) of respondents in Stockport say that it is difficult to afford their energy costs. This is the same as the GM average (54%). </a:t>
            </a:r>
          </a:p>
          <a:p>
            <a:pPr marL="0" indent="0" algn="just">
              <a:lnSpc>
                <a:spcPct val="100000"/>
              </a:lnSpc>
              <a:spcBef>
                <a:spcPts val="0"/>
              </a:spcBef>
              <a:spcAft>
                <a:spcPts val="200"/>
              </a:spcAft>
              <a:buNone/>
            </a:pPr>
            <a:r>
              <a:rPr lang="en-GB" sz="1200" dirty="0"/>
              <a:t>Over a fifth (21%) of respondents in Stockport are behind on their rent or mortgage payments. This is similar to the GM average (18%).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Digital Inclusion:</a:t>
            </a:r>
          </a:p>
          <a:p>
            <a:pPr marL="0" indent="0" algn="just">
              <a:lnSpc>
                <a:spcPct val="100000"/>
              </a:lnSpc>
              <a:spcBef>
                <a:spcPts val="0"/>
              </a:spcBef>
              <a:spcAft>
                <a:spcPts val="200"/>
              </a:spcAft>
              <a:buNone/>
            </a:pPr>
            <a:r>
              <a:rPr lang="en-GB" sz="1200" dirty="0"/>
              <a:t>17% of respondents in Stockport are not confident in using digital services online. This is the same as the GM average (17%). </a:t>
            </a:r>
          </a:p>
          <a:p>
            <a:pPr marL="0" indent="0" algn="just">
              <a:lnSpc>
                <a:spcPct val="100000"/>
              </a:lnSpc>
              <a:spcBef>
                <a:spcPts val="0"/>
              </a:spcBef>
              <a:spcAft>
                <a:spcPts val="200"/>
              </a:spcAft>
              <a:buNone/>
            </a:pPr>
            <a:r>
              <a:rPr lang="en-GB" sz="1200" dirty="0"/>
              <a:t>5% of respondents in Stockport say either they or someone else in their household cannot afford access to the internet. This is compared to the GM average (9%). </a:t>
            </a:r>
          </a:p>
          <a:p>
            <a:pPr marL="0" indent="0" algn="just">
              <a:lnSpc>
                <a:spcPct val="100000"/>
              </a:lnSpc>
              <a:spcBef>
                <a:spcPts val="0"/>
              </a:spcBef>
              <a:spcAft>
                <a:spcPts val="200"/>
              </a:spcAft>
              <a:buNone/>
            </a:pPr>
            <a:endParaRPr lang="en-GB" sz="1200" dirty="0"/>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1002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99251" y="616741"/>
            <a:ext cx="10515600" cy="586800"/>
          </a:xfrm>
        </p:spPr>
        <p:txBody>
          <a:bodyPr vert="horz" lIns="91440" tIns="45720" rIns="91440" bIns="45720" rtlCol="0" anchor="ctr">
            <a:noAutofit/>
          </a:bodyPr>
          <a:lstStyle/>
          <a:p>
            <a:r>
              <a:rPr lang="en-GB" sz="1800" b="1" dirty="0"/>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333832"/>
            <a:ext cx="11017826" cy="5361532"/>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Just under a quarter (24%) of respondents in Tameside are ‘extremely’ or ‘very’ worried about Covid-19. This is similar to the GM average of 25%.</a:t>
            </a:r>
          </a:p>
          <a:p>
            <a:pPr algn="just">
              <a:lnSpc>
                <a:spcPct val="100000"/>
              </a:lnSpc>
              <a:spcBef>
                <a:spcPts val="0"/>
              </a:spcBef>
              <a:spcAft>
                <a:spcPts val="200"/>
              </a:spcAft>
            </a:pPr>
            <a:r>
              <a:rPr lang="en-GB" sz="1200" dirty="0"/>
              <a:t>Of those Tameside respondents who have had Covid-19 and recovered, 26% are currently experiencing lasting physical symptoms. This is similar to the GM average of 27%. </a:t>
            </a:r>
          </a:p>
          <a:p>
            <a:pPr marL="0" indent="0" algn="just">
              <a:lnSpc>
                <a:spcPct val="100000"/>
              </a:lnSpc>
              <a:spcBef>
                <a:spcPts val="0"/>
              </a:spcBef>
              <a:spcAft>
                <a:spcPts val="200"/>
              </a:spcAft>
              <a:buNone/>
            </a:pPr>
            <a:r>
              <a:rPr lang="en-GB" sz="1200" dirty="0"/>
              <a:t>15% of respondents in Tameside are unlikely to get either the Covid-19 vaccine/booster or the flu jab this winter if offered, similar to the GM average (17%).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200"/>
              </a:spcAft>
              <a:buNone/>
            </a:pPr>
            <a:r>
              <a:rPr lang="en-GB" sz="1200" b="1" dirty="0"/>
              <a:t>Food security:</a:t>
            </a:r>
          </a:p>
          <a:p>
            <a:pPr algn="just">
              <a:lnSpc>
                <a:spcPct val="100000"/>
              </a:lnSpc>
              <a:spcBef>
                <a:spcPts val="0"/>
              </a:spcBef>
              <a:spcAft>
                <a:spcPts val="200"/>
              </a:spcAft>
            </a:pPr>
            <a:r>
              <a:rPr lang="en-GB" sz="1200" dirty="0"/>
              <a:t>16% of respondents in Tameside say it is ‘often true’ that their household worried whether their food would run out before they got money to buy more – in line with the GM average of 15%.  </a:t>
            </a:r>
          </a:p>
          <a:p>
            <a:pPr algn="just">
              <a:lnSpc>
                <a:spcPct val="100000"/>
              </a:lnSpc>
              <a:spcBef>
                <a:spcPts val="0"/>
              </a:spcBef>
              <a:spcAft>
                <a:spcPts val="200"/>
              </a:spcAft>
            </a:pPr>
            <a:r>
              <a:rPr lang="en-GB" sz="1200" dirty="0"/>
              <a:t>30% of Tameside respondents say they have cut the size of meals or skipped meals because there wasn’t enough money for food. This is in line with the GM average (28%). </a:t>
            </a:r>
          </a:p>
          <a:p>
            <a:pPr algn="just">
              <a:lnSpc>
                <a:spcPct val="100000"/>
              </a:lnSpc>
              <a:spcBef>
                <a:spcPts val="0"/>
              </a:spcBef>
              <a:spcAft>
                <a:spcPts val="200"/>
              </a:spcAft>
            </a:pPr>
            <a:r>
              <a:rPr lang="en-GB" sz="1200" dirty="0"/>
              <a:t>20% of Tameside respondents say they have lost weight for lack of money for food, which is in line with the GM average (17%).</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marL="0" indent="0" algn="just">
              <a:lnSpc>
                <a:spcPct val="100000"/>
              </a:lnSpc>
              <a:spcBef>
                <a:spcPts val="0"/>
              </a:spcBef>
              <a:spcAft>
                <a:spcPts val="200"/>
              </a:spcAft>
              <a:buNone/>
            </a:pPr>
            <a:r>
              <a:rPr lang="en-GB" sz="1200" dirty="0"/>
              <a:t>81% of Tameside respondents have been ‘very’ or ‘somewhat’ worried about the rising costs of living in the past two weeks. This is similar to the GM average (80%). </a:t>
            </a:r>
          </a:p>
          <a:p>
            <a:pPr marL="0" indent="0" algn="just">
              <a:lnSpc>
                <a:spcPct val="100000"/>
              </a:lnSpc>
              <a:spcBef>
                <a:spcPts val="0"/>
              </a:spcBef>
              <a:spcAft>
                <a:spcPts val="200"/>
              </a:spcAft>
              <a:buNone/>
            </a:pPr>
            <a:r>
              <a:rPr lang="en-GB" sz="1200" dirty="0"/>
              <a:t>9 in 10 (90%) of respondents in Tameside have had an increase in their cost of living over the last month, significantly higher than the GM average (81%). </a:t>
            </a:r>
          </a:p>
          <a:p>
            <a:pPr marL="0" indent="0" algn="just">
              <a:lnSpc>
                <a:spcPct val="100000"/>
              </a:lnSpc>
              <a:spcBef>
                <a:spcPts val="0"/>
              </a:spcBef>
              <a:spcAft>
                <a:spcPts val="200"/>
              </a:spcAft>
              <a:buNone/>
            </a:pPr>
            <a:r>
              <a:rPr lang="en-GB" sz="1200" dirty="0"/>
              <a:t>56% of respondents in Tameside say that it is difficult for them to afford their energy costs, this is similar to the GM average (54%). </a:t>
            </a:r>
          </a:p>
          <a:p>
            <a:pPr marL="0" indent="0" algn="just">
              <a:lnSpc>
                <a:spcPct val="100000"/>
              </a:lnSpc>
              <a:spcBef>
                <a:spcPts val="0"/>
              </a:spcBef>
              <a:spcAft>
                <a:spcPts val="200"/>
              </a:spcAft>
              <a:buNone/>
            </a:pPr>
            <a:r>
              <a:rPr lang="en-GB" sz="1200" dirty="0"/>
              <a:t>17% of respondents are behind on their rent or mortgage payments. This is in line with the GM average (18%).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Digital Inclusion:</a:t>
            </a:r>
          </a:p>
          <a:p>
            <a:pPr marL="0" indent="0" algn="just">
              <a:lnSpc>
                <a:spcPct val="100000"/>
              </a:lnSpc>
              <a:spcBef>
                <a:spcPts val="0"/>
              </a:spcBef>
              <a:spcAft>
                <a:spcPts val="200"/>
              </a:spcAft>
              <a:buNone/>
            </a:pPr>
            <a:r>
              <a:rPr lang="en-GB" sz="1200" dirty="0"/>
              <a:t>5% of Tameside residents say either they or someone else in their household cannot afford access to the internet. This is similar to the GM average (9%). </a:t>
            </a:r>
          </a:p>
          <a:p>
            <a:pPr marL="0" indent="0" algn="just">
              <a:lnSpc>
                <a:spcPct val="100000"/>
              </a:lnSpc>
              <a:spcBef>
                <a:spcPts val="0"/>
              </a:spcBef>
              <a:spcAft>
                <a:spcPts val="200"/>
              </a:spcAft>
              <a:buNone/>
            </a:pPr>
            <a:r>
              <a:rPr lang="en-GB" sz="1200" dirty="0"/>
              <a:t>17% of respondents in Tameside say either they or someone in their household is not confident in using digital services online, which is the same as the GM average (17%). </a:t>
            </a:r>
          </a:p>
          <a:p>
            <a:pPr marL="0" indent="0" algn="just">
              <a:lnSpc>
                <a:spcPct val="100000"/>
              </a:lnSpc>
              <a:spcBef>
                <a:spcPts val="0"/>
              </a:spcBef>
              <a:spcAft>
                <a:spcPts val="200"/>
              </a:spcAft>
              <a:buNone/>
            </a:pPr>
            <a:endParaRPr lang="en-GB" sz="1200" dirty="0"/>
          </a:p>
          <a:p>
            <a:pPr algn="just">
              <a:lnSpc>
                <a:spcPct val="100000"/>
              </a:lnSpc>
              <a:spcBef>
                <a:spcPts val="0"/>
              </a:spcBef>
              <a:spcAft>
                <a:spcPts val="200"/>
              </a:spcAft>
            </a:pPr>
            <a:endParaRPr lang="en-GB" sz="1200" dirty="0"/>
          </a:p>
        </p:txBody>
      </p:sp>
      <p:sp>
        <p:nvSpPr>
          <p:cNvPr id="10" name="Footer Placeholder 4">
            <a:extLst>
              <a:ext uri="{FF2B5EF4-FFF2-40B4-BE49-F238E27FC236}">
                <a16:creationId xmlns:a16="http://schemas.microsoft.com/office/drawing/2014/main" id="{A2DDC3A8-AD40-4FAE-9717-8896D3E73CAA}"/>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5869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299598" y="499960"/>
            <a:ext cx="10515600" cy="586800"/>
          </a:xfrm>
        </p:spPr>
        <p:txBody>
          <a:bodyPr vert="horz" lIns="91440" tIns="45720" rIns="91440" bIns="45720" rtlCol="0" anchor="ctr">
            <a:noAutofit/>
          </a:bodyPr>
          <a:lstStyle/>
          <a:p>
            <a:r>
              <a:rPr lang="en-GB" sz="1800" b="1" dirty="0"/>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96875" y="1085380"/>
            <a:ext cx="11017826" cy="5730864"/>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20% of Trafford respondents are ‘extremely’ or ‘very’ worried about Covid-19 and its impacts. This is in line with the GM average (25%). </a:t>
            </a:r>
          </a:p>
          <a:p>
            <a:pPr algn="just">
              <a:lnSpc>
                <a:spcPct val="100000"/>
              </a:lnSpc>
              <a:spcBef>
                <a:spcPts val="0"/>
              </a:spcBef>
              <a:spcAft>
                <a:spcPts val="200"/>
              </a:spcAft>
            </a:pPr>
            <a:r>
              <a:rPr lang="en-GB" sz="1200" dirty="0"/>
              <a:t>Of those Trafford respondents who have had Covid-19 and recovered, 27% are currently experiencing lasting symptoms. This is significantly lower than the GM average (40%). </a:t>
            </a:r>
          </a:p>
          <a:p>
            <a:pPr marL="0" indent="0" algn="just">
              <a:lnSpc>
                <a:spcPct val="100000"/>
              </a:lnSpc>
              <a:spcBef>
                <a:spcPts val="0"/>
              </a:spcBef>
              <a:spcAft>
                <a:spcPts val="200"/>
              </a:spcAft>
              <a:buNone/>
            </a:pPr>
            <a:r>
              <a:rPr lang="en-GB" sz="1200" dirty="0"/>
              <a:t>10% of respondents in Trafford say that they are unlikely to get either the Covid-19 vaccine/booster or the flu jab this winter if offered. This is significantly lower than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marL="0" indent="0" algn="just">
              <a:lnSpc>
                <a:spcPct val="100000"/>
              </a:lnSpc>
              <a:spcBef>
                <a:spcPts val="0"/>
              </a:spcBef>
              <a:spcAft>
                <a:spcPts val="200"/>
              </a:spcAft>
              <a:buNone/>
            </a:pPr>
            <a:r>
              <a:rPr lang="en-GB" sz="1200" dirty="0"/>
              <a:t>9% of respondents in Trafford say that it is ‘often true’ that their households worried about whether their food would run out before they got money to buy more, compared to the GM average (15%). </a:t>
            </a:r>
          </a:p>
          <a:p>
            <a:pPr marL="0" indent="0" algn="just">
              <a:lnSpc>
                <a:spcPct val="100000"/>
              </a:lnSpc>
              <a:spcBef>
                <a:spcPts val="0"/>
              </a:spcBef>
              <a:spcAft>
                <a:spcPts val="200"/>
              </a:spcAft>
              <a:buNone/>
            </a:pPr>
            <a:r>
              <a:rPr lang="en-GB" sz="1200" dirty="0"/>
              <a:t>18% of respondents in Trafford say they have cut the size of or skipped meals because there wasn’t enough money for food, in the last 12 months. This is significantly lower than the GM average (28%). </a:t>
            </a:r>
          </a:p>
          <a:p>
            <a:pPr marL="0" indent="0" algn="just">
              <a:lnSpc>
                <a:spcPct val="100000"/>
              </a:lnSpc>
              <a:spcBef>
                <a:spcPts val="0"/>
              </a:spcBef>
              <a:spcAft>
                <a:spcPts val="200"/>
              </a:spcAft>
              <a:buNone/>
            </a:pPr>
            <a:r>
              <a:rPr lang="en-GB" sz="1200" dirty="0"/>
              <a:t>7% of respondents in Trafford say they have lost weight because there wasn’t enough money for food in the last 12 months. This is significantly lower than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marL="0" indent="0" algn="just">
              <a:lnSpc>
                <a:spcPct val="100000"/>
              </a:lnSpc>
              <a:spcBef>
                <a:spcPts val="0"/>
              </a:spcBef>
              <a:spcAft>
                <a:spcPts val="200"/>
              </a:spcAft>
              <a:buNone/>
            </a:pPr>
            <a:r>
              <a:rPr lang="en-GB" sz="1200" dirty="0"/>
              <a:t>79% of respondents in Trafford say that they have been ‘very’ or ‘somewhat’ worried about the rising costs of living within the past 2 weeks - in line with the GM average (80%). </a:t>
            </a:r>
          </a:p>
          <a:p>
            <a:pPr marL="0" indent="0" algn="just">
              <a:lnSpc>
                <a:spcPct val="100000"/>
              </a:lnSpc>
              <a:spcBef>
                <a:spcPts val="0"/>
              </a:spcBef>
              <a:spcAft>
                <a:spcPts val="200"/>
              </a:spcAft>
              <a:buNone/>
            </a:pPr>
            <a:r>
              <a:rPr lang="en-GB" sz="1200" dirty="0"/>
              <a:t>Over 8 in 10 (84%) of respondents in Trafford say that there has been an increase in their cost of living over the last month. This is in line with the GM average 81%. </a:t>
            </a:r>
          </a:p>
          <a:p>
            <a:pPr marL="0" indent="0" algn="just">
              <a:lnSpc>
                <a:spcPct val="100000"/>
              </a:lnSpc>
              <a:spcBef>
                <a:spcPts val="0"/>
              </a:spcBef>
              <a:spcAft>
                <a:spcPts val="200"/>
              </a:spcAft>
              <a:buNone/>
            </a:pPr>
            <a:r>
              <a:rPr lang="en-GB" sz="1200" dirty="0"/>
              <a:t>Nearly half (45%) of Trafford respondents say that it is difficult to afford their energy costs, significantly lower than the GM average (54%).</a:t>
            </a:r>
          </a:p>
          <a:p>
            <a:pPr marL="0" indent="0" algn="just">
              <a:lnSpc>
                <a:spcPct val="100000"/>
              </a:lnSpc>
              <a:spcBef>
                <a:spcPts val="0"/>
              </a:spcBef>
              <a:spcAft>
                <a:spcPts val="200"/>
              </a:spcAft>
              <a:buNone/>
            </a:pPr>
            <a:r>
              <a:rPr lang="en-GB" sz="1200" dirty="0"/>
              <a:t>12% of respondents in Trafford are behind on their rent or mortgage payments, compared to 18% as the GM average.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200"/>
              </a:spcAft>
              <a:buNone/>
            </a:pPr>
            <a:r>
              <a:rPr lang="en-GB" sz="1200" b="1" dirty="0"/>
              <a:t>Digital Inclusion:</a:t>
            </a:r>
          </a:p>
          <a:p>
            <a:pPr marL="0" indent="0" algn="just">
              <a:lnSpc>
                <a:spcPct val="100000"/>
              </a:lnSpc>
              <a:spcBef>
                <a:spcPts val="0"/>
              </a:spcBef>
              <a:spcAft>
                <a:spcPts val="200"/>
              </a:spcAft>
              <a:buNone/>
            </a:pPr>
            <a:r>
              <a:rPr lang="en-GB" sz="1200" dirty="0"/>
              <a:t>20% of respondents say either they or someone in their household is not confident in using digital services online. This is compared to the GM average (17%). </a:t>
            </a:r>
          </a:p>
          <a:p>
            <a:pPr marL="0" indent="0" algn="just">
              <a:lnSpc>
                <a:spcPct val="100000"/>
              </a:lnSpc>
              <a:spcBef>
                <a:spcPts val="0"/>
              </a:spcBef>
              <a:spcAft>
                <a:spcPts val="200"/>
              </a:spcAft>
              <a:buNone/>
            </a:pPr>
            <a:r>
              <a:rPr lang="en-GB" sz="1200" dirty="0"/>
              <a:t>6% of respondents in Trafford cannot afford access to the internet, compared to the GM average of 9%. </a:t>
            </a:r>
          </a:p>
          <a:p>
            <a:pPr marL="0" indent="0" algn="just">
              <a:lnSpc>
                <a:spcPct val="100000"/>
              </a:lnSpc>
              <a:spcBef>
                <a:spcPts val="0"/>
              </a:spcBef>
              <a:spcAft>
                <a:spcPts val="200"/>
              </a:spcAft>
              <a:buNone/>
            </a:pPr>
            <a:endParaRPr lang="en-GB" sz="1200" b="1" dirty="0"/>
          </a:p>
          <a:p>
            <a:pPr algn="just">
              <a:lnSpc>
                <a:spcPct val="100000"/>
              </a:lnSpc>
              <a:spcBef>
                <a:spcPts val="0"/>
              </a:spcBef>
              <a:spcAft>
                <a:spcPts val="200"/>
              </a:spcAft>
            </a:pPr>
            <a:endParaRPr lang="en-GB" sz="1200" dirty="0"/>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4045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89523" y="583200"/>
            <a:ext cx="10515600" cy="586800"/>
          </a:xfrm>
        </p:spPr>
        <p:txBody>
          <a:bodyPr vert="horz" lIns="91440" tIns="45720" rIns="91440" bIns="45720" rtlCol="0" anchor="ctr">
            <a:noAutofit/>
          </a:bodyPr>
          <a:lstStyle/>
          <a:p>
            <a:r>
              <a:rPr lang="en-GB" sz="1800" b="1" dirty="0"/>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800" y="1252547"/>
            <a:ext cx="11017826" cy="5151218"/>
          </a:xfrm>
        </p:spPr>
        <p:txBody>
          <a:bodyPr wrap="square">
            <a:spAutoFit/>
          </a:bodyPr>
          <a:lstStyle/>
          <a:p>
            <a:pPr marL="0" indent="0" algn="just">
              <a:lnSpc>
                <a:spcPct val="100000"/>
              </a:lnSpc>
              <a:spcBef>
                <a:spcPts val="0"/>
              </a:spcBef>
              <a:spcAft>
                <a:spcPts val="200"/>
              </a:spcAft>
              <a:buNone/>
            </a:pPr>
            <a:r>
              <a:rPr lang="en-GB" sz="1200" b="1" dirty="0"/>
              <a:t>COVID-19:</a:t>
            </a:r>
          </a:p>
          <a:p>
            <a:pPr algn="just">
              <a:lnSpc>
                <a:spcPct val="100000"/>
              </a:lnSpc>
              <a:spcBef>
                <a:spcPts val="0"/>
              </a:spcBef>
              <a:spcAft>
                <a:spcPts val="200"/>
              </a:spcAft>
            </a:pPr>
            <a:r>
              <a:rPr lang="en-GB" sz="1200" dirty="0"/>
              <a:t>28% of respondents in Wigan are ‘extremely’ or ‘very’ worried about Covid-19 and its impacts. This is similar to the GM average (25%). </a:t>
            </a:r>
          </a:p>
          <a:p>
            <a:pPr algn="just">
              <a:lnSpc>
                <a:spcPct val="100000"/>
              </a:lnSpc>
              <a:spcBef>
                <a:spcPts val="0"/>
              </a:spcBef>
              <a:spcAft>
                <a:spcPts val="200"/>
              </a:spcAft>
            </a:pPr>
            <a:r>
              <a:rPr lang="en-GB" sz="1200" dirty="0"/>
              <a:t>Of those Bolton respondents who have had Covid-19 and recovered, 30% are currently experiencing lasting physical symptoms. This is in line with the GM average (27%). </a:t>
            </a:r>
          </a:p>
          <a:p>
            <a:pPr marL="0" indent="0" algn="just">
              <a:lnSpc>
                <a:spcPct val="100000"/>
              </a:lnSpc>
              <a:spcBef>
                <a:spcPts val="0"/>
              </a:spcBef>
              <a:spcAft>
                <a:spcPts val="200"/>
              </a:spcAft>
              <a:buNone/>
            </a:pPr>
            <a:r>
              <a:rPr lang="en-GB" sz="1200" dirty="0"/>
              <a:t>18% of respondents in Wigan are unlikely to get either the Covid-19 vaccine/booster or the flu jab this winter, if offered. This is the same as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Food security:</a:t>
            </a:r>
          </a:p>
          <a:p>
            <a:pPr marL="0" indent="0" algn="just">
              <a:lnSpc>
                <a:spcPct val="100000"/>
              </a:lnSpc>
              <a:spcBef>
                <a:spcPts val="0"/>
              </a:spcBef>
              <a:spcAft>
                <a:spcPts val="200"/>
              </a:spcAft>
              <a:buNone/>
            </a:pPr>
            <a:r>
              <a:rPr lang="en-GB" sz="1200" dirty="0"/>
              <a:t>16% of Wigan respondents say that it is ‘often true’ that their household worried whether their food would run out before they got more money to buy more. In line with the GM average (15%). </a:t>
            </a:r>
          </a:p>
          <a:p>
            <a:pPr algn="just">
              <a:lnSpc>
                <a:spcPct val="100000"/>
              </a:lnSpc>
              <a:spcBef>
                <a:spcPts val="0"/>
              </a:spcBef>
              <a:spcAft>
                <a:spcPts val="200"/>
              </a:spcAft>
            </a:pPr>
            <a:r>
              <a:rPr lang="en-GB" sz="1200" dirty="0"/>
              <a:t>Over a quarter (29%) of respondents in Wigan say either they or someone in their household has cut the size of meals or skipped meals because there wasn’t enough money for food. This is in line with the GM average (28%).</a:t>
            </a:r>
          </a:p>
          <a:p>
            <a:pPr algn="just">
              <a:lnSpc>
                <a:spcPct val="100000"/>
              </a:lnSpc>
              <a:spcBef>
                <a:spcPts val="0"/>
              </a:spcBef>
              <a:spcAft>
                <a:spcPts val="200"/>
              </a:spcAft>
            </a:pPr>
            <a:r>
              <a:rPr lang="en-GB" sz="1200" dirty="0"/>
              <a:t>25% of respondents in Wigan say they have lost weight because there wasn’t enough money for food, significantly higher than the GM average (17%).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200"/>
              </a:spcAft>
              <a:buNone/>
            </a:pPr>
            <a:r>
              <a:rPr lang="en-GB" sz="1200" b="1" dirty="0"/>
              <a:t>Cost of Living:</a:t>
            </a:r>
          </a:p>
          <a:p>
            <a:pPr algn="just">
              <a:lnSpc>
                <a:spcPct val="100000"/>
              </a:lnSpc>
              <a:spcBef>
                <a:spcPts val="0"/>
              </a:spcBef>
              <a:spcAft>
                <a:spcPts val="200"/>
              </a:spcAft>
            </a:pPr>
            <a:r>
              <a:rPr lang="en-GB" sz="1200" dirty="0"/>
              <a:t>Three quarters (75%) of Wigan respondents say that they have been ‘very’ or ‘somewhat’ worried about the rising costs of living in the past two weeks. This is similar to the GM average (80%).</a:t>
            </a:r>
          </a:p>
          <a:p>
            <a:pPr algn="just">
              <a:lnSpc>
                <a:spcPct val="100000"/>
              </a:lnSpc>
              <a:spcBef>
                <a:spcPts val="0"/>
              </a:spcBef>
              <a:spcAft>
                <a:spcPts val="200"/>
              </a:spcAft>
            </a:pPr>
            <a:r>
              <a:rPr lang="en-GB" sz="1200" dirty="0"/>
              <a:t>83% of respondents in Wigan say that their cost of living has increased in the past month, in line with the GM average (81%). </a:t>
            </a:r>
          </a:p>
          <a:p>
            <a:pPr algn="just">
              <a:lnSpc>
                <a:spcPct val="100000"/>
              </a:lnSpc>
              <a:spcBef>
                <a:spcPts val="0"/>
              </a:spcBef>
              <a:spcAft>
                <a:spcPts val="200"/>
              </a:spcAft>
            </a:pPr>
            <a:r>
              <a:rPr lang="en-GB" sz="1200" dirty="0"/>
              <a:t>Nearly six in ten (57%) Wigan respondents say that it is ‘very’ or ‘somewhat’ difficult to afford their energy costs. This is similar to the GM average (54%).</a:t>
            </a:r>
          </a:p>
          <a:p>
            <a:pPr algn="just">
              <a:lnSpc>
                <a:spcPct val="100000"/>
              </a:lnSpc>
              <a:spcBef>
                <a:spcPts val="0"/>
              </a:spcBef>
              <a:spcAft>
                <a:spcPts val="200"/>
              </a:spcAft>
            </a:pPr>
            <a:r>
              <a:rPr lang="en-GB" sz="1200" dirty="0"/>
              <a:t>A quarter (25%) of respondents are behind on their rent or mortgage payments. This is compared to the GM average (18%). </a:t>
            </a:r>
          </a:p>
          <a:p>
            <a:pPr algn="just">
              <a:lnSpc>
                <a:spcPct val="100000"/>
              </a:lnSpc>
              <a:spcBef>
                <a:spcPts val="0"/>
              </a:spcBef>
              <a:spcAft>
                <a:spcPts val="200"/>
              </a:spcAft>
            </a:pPr>
            <a:endParaRPr lang="en-GB" sz="1200" dirty="0"/>
          </a:p>
          <a:p>
            <a:pPr algn="just">
              <a:lnSpc>
                <a:spcPct val="100000"/>
              </a:lnSpc>
              <a:spcBef>
                <a:spcPts val="0"/>
              </a:spcBef>
              <a:spcAft>
                <a:spcPts val="200"/>
              </a:spcAft>
            </a:pPr>
            <a:r>
              <a:rPr lang="en-GB" sz="1200" b="1" dirty="0"/>
              <a:t>Digital Inclusion: </a:t>
            </a:r>
          </a:p>
          <a:p>
            <a:pPr algn="just">
              <a:lnSpc>
                <a:spcPct val="100000"/>
              </a:lnSpc>
              <a:spcBef>
                <a:spcPts val="0"/>
              </a:spcBef>
              <a:spcAft>
                <a:spcPts val="200"/>
              </a:spcAft>
            </a:pPr>
            <a:r>
              <a:rPr lang="en-GB" sz="1200" dirty="0"/>
              <a:t>7% of respondents can afford access to the internet none of the time, in line with the GM average (9%). </a:t>
            </a:r>
          </a:p>
          <a:p>
            <a:pPr algn="just">
              <a:lnSpc>
                <a:spcPct val="100000"/>
              </a:lnSpc>
              <a:spcBef>
                <a:spcPts val="0"/>
              </a:spcBef>
              <a:spcAft>
                <a:spcPts val="200"/>
              </a:spcAft>
            </a:pPr>
            <a:r>
              <a:rPr lang="en-GB" sz="1200" dirty="0"/>
              <a:t>17% of respondents say either they or someone in their household is not confident in using digital services online, the same as the GM average of 17%.</a:t>
            </a:r>
          </a:p>
          <a:p>
            <a:pPr algn="just">
              <a:lnSpc>
                <a:spcPct val="100000"/>
              </a:lnSpc>
              <a:spcBef>
                <a:spcPts val="0"/>
              </a:spcBef>
              <a:spcAft>
                <a:spcPts val="200"/>
              </a:spcAft>
            </a:pPr>
            <a:endParaRPr lang="en-GB" sz="1200" b="1" dirty="0"/>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5109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t>Cost of Living – key findings (1/2)</a:t>
            </a:r>
            <a:endParaRPr lang="en-US"/>
          </a:p>
        </p:txBody>
      </p:sp>
      <p:sp>
        <p:nvSpPr>
          <p:cNvPr id="6" name="TextBox 5">
            <a:extLst>
              <a:ext uri="{FF2B5EF4-FFF2-40B4-BE49-F238E27FC236}">
                <a16:creationId xmlns:a16="http://schemas.microsoft.com/office/drawing/2014/main" id="{D5808E5A-A430-F9BE-050D-2E7DC1DD7D4D}"/>
              </a:ext>
            </a:extLst>
          </p:cNvPr>
          <p:cNvSpPr txBox="1"/>
          <p:nvPr/>
        </p:nvSpPr>
        <p:spPr>
          <a:xfrm>
            <a:off x="335560" y="793706"/>
            <a:ext cx="11627142" cy="5047536"/>
          </a:xfrm>
          <a:prstGeom prst="rect">
            <a:avLst/>
          </a:prstGeom>
          <a:noFill/>
        </p:spPr>
        <p:txBody>
          <a:bodyPr wrap="square" lIns="91440" tIns="45720" rIns="91440" bIns="45720" rtlCol="0" anchor="t">
            <a:spAutoFit/>
          </a:bodyPr>
          <a:lstStyle/>
          <a:p>
            <a:r>
              <a:rPr lang="en-GB" sz="1400" dirty="0">
                <a:solidFill>
                  <a:schemeClr val="bg1"/>
                </a:solidFill>
              </a:rPr>
              <a:t>Survey 3 conducted in September 2022 introduced (for the first time) a major focus on the current cost of living crisis. This has remained the case in survey 4 so that, where applicable, changes can be tracked over time. Questions also mirror those that have been asked in Great Britain (GB) by the Office for National Statistics so that benchmarking can be undertaken.</a:t>
            </a:r>
          </a:p>
          <a:p>
            <a:pPr marL="285750" indent="-285750">
              <a:buFont typeface="Arial" panose="020B0604020202020204" pitchFamily="34" charset="0"/>
              <a:buChar char="•"/>
            </a:pPr>
            <a:endParaRPr lang="en-GB" sz="1400" dirty="0">
              <a:solidFill>
                <a:schemeClr val="bg1"/>
              </a:solidFill>
            </a:endParaRPr>
          </a:p>
          <a:p>
            <a:r>
              <a:rPr lang="en-GB" sz="1400" b="1" dirty="0">
                <a:solidFill>
                  <a:schemeClr val="bg1"/>
                </a:solidFill>
              </a:rPr>
              <a:t>OVERALL IMPACTS AND CONCERNS ABOUT COST OF LIVING</a:t>
            </a:r>
            <a:r>
              <a:rPr lang="en-GB" sz="1400" dirty="0">
                <a:solidFill>
                  <a:schemeClr val="bg1"/>
                </a:solidFill>
              </a:rPr>
              <a:t> </a:t>
            </a:r>
          </a:p>
          <a:p>
            <a:pPr marL="742950" lvl="1" indent="-285750">
              <a:buFont typeface="Arial" panose="020B0604020202020204" pitchFamily="34" charset="0"/>
              <a:buChar char="•"/>
            </a:pPr>
            <a:r>
              <a:rPr lang="en-GB" sz="1400" dirty="0">
                <a:solidFill>
                  <a:schemeClr val="bg1"/>
                </a:solidFill>
              </a:rPr>
              <a:t>The impacts of the cost of living crisis are reaching far beyond ‘disadvantaged’ parts of our population: 4 in 5 (82%) Greater Manchester (GM) respondents say their cost of living has increased over the past month and a similar proportion (80%) are worried about the rising costs of living. GM results are broadly in line with GB, though more GM residents report being “very worried” (over a third (34%) compared to 28% of GB respondents). This is a drop since September (when 39% of GM residents were “very worried”, compared to 32% in Great Britain) but the results continue to show that concern is widespread.</a:t>
            </a:r>
          </a:p>
          <a:p>
            <a:pPr marL="742950" lvl="1" indent="-285750">
              <a:buFont typeface="Arial" panose="020B0604020202020204" pitchFamily="34" charset="0"/>
              <a:buChar char="•"/>
            </a:pPr>
            <a:r>
              <a:rPr lang="en-GB" sz="1400" dirty="0">
                <a:solidFill>
                  <a:schemeClr val="bg1"/>
                </a:solidFill>
              </a:rPr>
              <a:t>Some parts of the population are more likely to be worried about their costs of living than others. Whilst 81% of the population as a whole report being worried, this figure is higher among parents of children under 5 (89%), disabled respondents (86%) and those aged 25-34 (88%). </a:t>
            </a:r>
          </a:p>
          <a:p>
            <a:pPr marL="742950" lvl="1" indent="-285750">
              <a:buFont typeface="Arial" panose="020B0604020202020204" pitchFamily="34" charset="0"/>
              <a:buChar char="•"/>
            </a:pPr>
            <a:endParaRPr lang="en-GB" sz="1400" dirty="0">
              <a:solidFill>
                <a:schemeClr val="bg1"/>
              </a:solidFill>
            </a:endParaRPr>
          </a:p>
          <a:p>
            <a:r>
              <a:rPr lang="en-GB" sz="1400" b="1" dirty="0">
                <a:solidFill>
                  <a:schemeClr val="bg1"/>
                </a:solidFill>
              </a:rPr>
              <a:t>FINANCIAL SITUATION AND BORROWING</a:t>
            </a:r>
          </a:p>
          <a:p>
            <a:pPr marL="742950" lvl="1" indent="-285750">
              <a:buFont typeface="Arial" panose="020B0604020202020204" pitchFamily="34" charset="0"/>
              <a:buChar char="•"/>
            </a:pPr>
            <a:r>
              <a:rPr lang="en-GB" sz="1400" dirty="0">
                <a:solidFill>
                  <a:schemeClr val="bg1"/>
                </a:solidFill>
              </a:rPr>
              <a:t>A third (33%) of GM households have borrowed more money or used more credit in the past month, compared with this time last year. This remains substantially higher than the GB figure of 20%, but does represent a small decline from 35% of GM respondents in September. The most common ways of borrowing are credit cards (51%), loans from friends and family (44%), or bank overdrafts (33%).</a:t>
            </a:r>
          </a:p>
          <a:p>
            <a:pPr marL="742950" lvl="1" indent="-285750">
              <a:buFont typeface="Arial" panose="020B0604020202020204" pitchFamily="34" charset="0"/>
              <a:buChar char="•"/>
            </a:pPr>
            <a:r>
              <a:rPr lang="en-GB" sz="1400" dirty="0">
                <a:solidFill>
                  <a:schemeClr val="bg1"/>
                </a:solidFill>
              </a:rPr>
              <a:t>Almost half of GM households would be unable to pay an unexpected but necessary expense of £850, suggesting many could now be substantially impacted, for example, by rapidly rising interest rates - 41% of GM households would not be able to afford to do so (compared to 43% in September), compared to 30% of GB households.</a:t>
            </a:r>
          </a:p>
          <a:p>
            <a:pPr marL="742950" lvl="1" indent="-285750">
              <a:buFont typeface="Arial" panose="020B0604020202020204" pitchFamily="34" charset="0"/>
              <a:buChar char="•"/>
            </a:pPr>
            <a:r>
              <a:rPr lang="en-GB" sz="1400" dirty="0">
                <a:solidFill>
                  <a:schemeClr val="bg1"/>
                </a:solidFill>
              </a:rPr>
              <a:t>A third (34%) of GM homeowners are already finding it difficult to pay their mortgage, whilst almost half (47%) of renters are having difficulties with rent payments.</a:t>
            </a:r>
          </a:p>
        </p:txBody>
      </p:sp>
      <p:sp>
        <p:nvSpPr>
          <p:cNvPr id="7" name="Text Placeholder 4">
            <a:extLst>
              <a:ext uri="{FF2B5EF4-FFF2-40B4-BE49-F238E27FC236}">
                <a16:creationId xmlns:a16="http://schemas.microsoft.com/office/drawing/2014/main" id="{3E273B82-A233-275F-DF68-FE7E213F4F12}"/>
              </a:ext>
            </a:extLst>
          </p:cNvPr>
          <p:cNvSpPr txBox="1">
            <a:spLocks/>
          </p:cNvSpPr>
          <p:nvPr/>
        </p:nvSpPr>
        <p:spPr>
          <a:xfrm>
            <a:off x="640218" y="6242492"/>
            <a:ext cx="11017826" cy="382588"/>
          </a:xfrm>
          <a:prstGeom prst="rect">
            <a:avLst/>
          </a:prstGeom>
        </p:spPr>
        <p:txBody>
          <a:bodyPr vert="horz" lIns="0" tIns="0" rIns="0" bIns="46800" rtlCol="0">
            <a:normAutofit fontScale="92500" lnSpcReduction="10000"/>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400" dirty="0">
                <a:hlinkClick r:id="rId3">
                  <a:extLst>
                    <a:ext uri="{A12FA001-AC4F-418D-AE19-62706E023703}">
                      <ahyp:hlinkClr xmlns:ahyp="http://schemas.microsoft.com/office/drawing/2018/hyperlinkcolor" val="tx"/>
                    </a:ext>
                  </a:extLst>
                </a:hlinkClick>
              </a:rPr>
              <a:t>Public opinions and social trends, Great Britain: personal well-being and loneliness - Office for National Statistics</a:t>
            </a:r>
            <a:r>
              <a:rPr lang="en-GB" sz="1400" dirty="0"/>
              <a:t> for comparisons with Great Britain, based on Great Britain fieldwork 12 – 23 October 2022</a:t>
            </a:r>
          </a:p>
        </p:txBody>
      </p:sp>
    </p:spTree>
    <p:extLst>
      <p:ext uri="{BB962C8B-B14F-4D97-AF65-F5344CB8AC3E}">
        <p14:creationId xmlns:p14="http://schemas.microsoft.com/office/powerpoint/2010/main" val="333920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t>Cost of Living – key findings (2/2)</a:t>
            </a:r>
            <a:endParaRPr lang="en-US"/>
          </a:p>
        </p:txBody>
      </p:sp>
      <p:sp>
        <p:nvSpPr>
          <p:cNvPr id="6" name="TextBox 5">
            <a:extLst>
              <a:ext uri="{FF2B5EF4-FFF2-40B4-BE49-F238E27FC236}">
                <a16:creationId xmlns:a16="http://schemas.microsoft.com/office/drawing/2014/main" id="{D5808E5A-A430-F9BE-050D-2E7DC1DD7D4D}"/>
              </a:ext>
            </a:extLst>
          </p:cNvPr>
          <p:cNvSpPr txBox="1"/>
          <p:nvPr/>
        </p:nvSpPr>
        <p:spPr>
          <a:xfrm>
            <a:off x="278677" y="861690"/>
            <a:ext cx="11665673" cy="5632311"/>
          </a:xfrm>
          <a:prstGeom prst="rect">
            <a:avLst/>
          </a:prstGeom>
          <a:noFill/>
        </p:spPr>
        <p:txBody>
          <a:bodyPr wrap="square" lIns="91440" tIns="45720" rIns="91440" bIns="45720" rtlCol="0" anchor="t">
            <a:spAutoFit/>
          </a:bodyPr>
          <a:lstStyle/>
          <a:p>
            <a:r>
              <a:rPr lang="en-GB" sz="1200" b="1" dirty="0">
                <a:solidFill>
                  <a:schemeClr val="bg1"/>
                </a:solidFill>
              </a:rPr>
              <a:t>ENERGY COSTS</a:t>
            </a:r>
            <a:endParaRPr lang="en-GB" sz="1200" dirty="0">
              <a:solidFill>
                <a:schemeClr val="bg1"/>
              </a:solidFill>
              <a:cs typeface="Arial"/>
            </a:endParaRPr>
          </a:p>
          <a:p>
            <a:pPr marL="742950" lvl="1" indent="-285750">
              <a:buFont typeface="Arial" panose="020B0604020202020204" pitchFamily="34" charset="0"/>
              <a:buChar char="•"/>
            </a:pPr>
            <a:r>
              <a:rPr lang="en-GB" sz="1200" dirty="0">
                <a:solidFill>
                  <a:schemeClr val="bg1"/>
                </a:solidFill>
              </a:rPr>
              <a:t>With fieldwork beginning shortly after the implementation of the Energy Price Guarantee, energy costs remain one of the most significant aspects of hardship. Over half of residents say they are having difficulty being able to afford their energy costs (57%) - GM’s results are significantly higher than the GB average (43%). The GM figure is even higher for disabled people and parents of children under 5 (72% in both instances).</a:t>
            </a:r>
            <a:endParaRPr lang="en-GB" sz="1200" dirty="0">
              <a:solidFill>
                <a:schemeClr val="bg1"/>
              </a:solidFill>
              <a:cs typeface="Arial"/>
            </a:endParaRPr>
          </a:p>
          <a:p>
            <a:pPr marL="742950" lvl="1" indent="-285750">
              <a:buFont typeface="Arial" panose="020B0604020202020204" pitchFamily="34" charset="0"/>
              <a:buChar char="•"/>
            </a:pPr>
            <a:r>
              <a:rPr lang="en-GB" sz="1200" dirty="0">
                <a:solidFill>
                  <a:schemeClr val="bg1"/>
                </a:solidFill>
              </a:rPr>
              <a:t>Of those with a pre-payment meter – which was nearly a quarter of all respondents to the survey - almost half (49%) say keeping their meter topped up and connected is a daily concern.</a:t>
            </a:r>
          </a:p>
          <a:p>
            <a:pPr marL="742950" lvl="1" indent="-285750">
              <a:buFont typeface="Arial" panose="020B0604020202020204" pitchFamily="34" charset="0"/>
              <a:buChar char="•"/>
            </a:pPr>
            <a:r>
              <a:rPr lang="en-GB" sz="1200" dirty="0">
                <a:solidFill>
                  <a:schemeClr val="bg1"/>
                </a:solidFill>
              </a:rPr>
              <a:t>Almost half (46%) of respondents with an energy supplier are satisfied with the messages sent by their energy supplier to help reassure customers. Less than 1 in 3 (28%) are satisfied with their energy supplier offering to pause or reduce debt repayments if customers are having financial difficulties.</a:t>
            </a:r>
          </a:p>
          <a:p>
            <a:pPr marL="742950" lvl="1" indent="-285750">
              <a:buFont typeface="Arial" panose="020B0604020202020204" pitchFamily="34" charset="0"/>
              <a:buChar char="•"/>
            </a:pPr>
            <a:r>
              <a:rPr lang="en-GB" sz="1200" dirty="0">
                <a:solidFill>
                  <a:schemeClr val="bg1"/>
                </a:solidFill>
              </a:rPr>
              <a:t>Over a third (35%) of respondents have contacted someone for support with paying their energy bills. 13% of GM respondents have contacted their energy supplier, with over half (57%) satisfied with the support they received. </a:t>
            </a:r>
            <a:endParaRPr lang="en-GB" sz="1200" dirty="0">
              <a:solidFill>
                <a:schemeClr val="bg1"/>
              </a:solidFill>
              <a:cs typeface="Arial"/>
            </a:endParaRPr>
          </a:p>
          <a:p>
            <a:endParaRPr lang="en-GB" sz="1200" b="1" dirty="0">
              <a:solidFill>
                <a:schemeClr val="bg1"/>
              </a:solidFill>
            </a:endParaRPr>
          </a:p>
          <a:p>
            <a:r>
              <a:rPr lang="en-GB" sz="1200" b="1" dirty="0">
                <a:solidFill>
                  <a:schemeClr val="bg1"/>
                </a:solidFill>
              </a:rPr>
              <a:t>MORTGAGE AND RENT COSTS</a:t>
            </a:r>
          </a:p>
          <a:p>
            <a:pPr marL="742950" lvl="1" indent="-285750">
              <a:buFont typeface="Arial" panose="020B0604020202020204" pitchFamily="34" charset="0"/>
              <a:buChar char="•"/>
            </a:pPr>
            <a:r>
              <a:rPr lang="en-GB" sz="1200" dirty="0">
                <a:solidFill>
                  <a:schemeClr val="bg1"/>
                </a:solidFill>
              </a:rPr>
              <a:t>Over 1 in 10 (15%) of GM residents with a mortgage say they’re behind on mortgage payments, while almost 1 in 4 (23%) of renters say they are behind on rent payments.</a:t>
            </a:r>
          </a:p>
          <a:p>
            <a:pPr marL="742950" lvl="1" indent="-285750">
              <a:buFont typeface="Arial" panose="020B0604020202020204" pitchFamily="34" charset="0"/>
              <a:buChar char="•"/>
            </a:pPr>
            <a:r>
              <a:rPr lang="en-GB" sz="1200" dirty="0">
                <a:solidFill>
                  <a:schemeClr val="bg1"/>
                </a:solidFill>
              </a:rPr>
              <a:t>A third of home owners in Greater Manchester who pay mortgage costs say it is difficult to afford these costs, whilst almost half of renters say it is difficult to afford their rent. This is a higher level of reported difficulty than currently seen in GB surveys: 34% of GM mortgage holders report it is ‘very’ or ‘somewhat’ difficult to afford their mortgage payments (24% in Great Britain); whilst 47% of GM renters report it is ‘very’ or ‘somewhat’ difficult to afford their rental payments (43% GB).</a:t>
            </a:r>
          </a:p>
          <a:p>
            <a:endParaRPr lang="en-GB" sz="1200" b="1" dirty="0">
              <a:solidFill>
                <a:srgbClr val="FF0000"/>
              </a:solidFill>
              <a:cs typeface="Arial"/>
            </a:endParaRPr>
          </a:p>
          <a:p>
            <a:r>
              <a:rPr lang="en-GB" sz="1200" b="1" dirty="0">
                <a:solidFill>
                  <a:schemeClr val="bg1"/>
                </a:solidFill>
              </a:rPr>
              <a:t>WORK SITUATION</a:t>
            </a:r>
          </a:p>
          <a:p>
            <a:pPr marL="742950" lvl="1" indent="-285750">
              <a:buFont typeface="Arial"/>
              <a:buChar char="•"/>
            </a:pPr>
            <a:r>
              <a:rPr lang="en-GB" sz="1200" dirty="0">
                <a:solidFill>
                  <a:schemeClr val="bg1"/>
                </a:solidFill>
              </a:rPr>
              <a:t>As a result of rising costs of living, respondents in Greater Manchester are more likely than those across Great Britain to be working more hours than usual (31% vs 18%), looking for another job or a promotion (26% vs 20%), and working more than one job (13% vs 4%)</a:t>
            </a:r>
          </a:p>
          <a:p>
            <a:pPr marL="285750" indent="-285750">
              <a:buFont typeface="Arial"/>
              <a:buChar char="•"/>
            </a:pPr>
            <a:endParaRPr lang="en-GB" sz="1200" dirty="0">
              <a:solidFill>
                <a:srgbClr val="FF0000"/>
              </a:solidFill>
              <a:cs typeface="Arial"/>
            </a:endParaRPr>
          </a:p>
          <a:p>
            <a:r>
              <a:rPr lang="en-GB" sz="1200" b="1" dirty="0">
                <a:solidFill>
                  <a:schemeClr val="bg1"/>
                </a:solidFill>
              </a:rPr>
              <a:t>WELLBEING </a:t>
            </a:r>
            <a:endParaRPr lang="en-GB" sz="1200" dirty="0">
              <a:solidFill>
                <a:schemeClr val="bg1"/>
              </a:solidFill>
              <a:cs typeface="Arial"/>
            </a:endParaRPr>
          </a:p>
          <a:p>
            <a:pPr marL="742950" lvl="1" indent="-285750">
              <a:buFont typeface="Arial" panose="020B0604020202020204" pitchFamily="34" charset="0"/>
              <a:buChar char="•"/>
            </a:pPr>
            <a:r>
              <a:rPr lang="en-GB" sz="1200" dirty="0">
                <a:solidFill>
                  <a:schemeClr val="bg1"/>
                </a:solidFill>
              </a:rPr>
              <a:t>The cost of living crisis appears to be impacting on people’s overall mental wellbeing. In April, 40% of respondents reported high levels of anxiety; in October this figure is 43%. For comparison, the equivalent figure for Great Britain is 36%.</a:t>
            </a:r>
            <a:endParaRPr lang="en-GB" sz="1200" dirty="0">
              <a:solidFill>
                <a:schemeClr val="bg1"/>
              </a:solidFill>
              <a:cs typeface="Arial" panose="020B0604020202020204"/>
            </a:endParaRPr>
          </a:p>
          <a:p>
            <a:pPr marL="742950" lvl="1" indent="-285750">
              <a:buFont typeface="Arial" panose="020B0604020202020204" pitchFamily="34" charset="0"/>
              <a:buChar char="•"/>
            </a:pPr>
            <a:endParaRPr lang="en-GB" sz="1200" dirty="0">
              <a:solidFill>
                <a:schemeClr val="bg1"/>
              </a:solidFill>
              <a:cs typeface="Arial" panose="020B0604020202020204"/>
            </a:endParaRPr>
          </a:p>
          <a:p>
            <a:pPr lvl="1"/>
            <a:endParaRPr lang="en-GB" sz="1200" dirty="0">
              <a:solidFill>
                <a:schemeClr val="bg1"/>
              </a:solidFill>
              <a:cs typeface="Arial" panose="020B0604020202020204"/>
            </a:endParaRPr>
          </a:p>
          <a:p>
            <a:pPr lvl="1"/>
            <a:endParaRPr lang="en-GB" sz="1200" dirty="0">
              <a:solidFill>
                <a:schemeClr val="bg1"/>
              </a:solidFill>
              <a:cs typeface="Arial" panose="020B0604020202020204"/>
            </a:endParaRP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fontScale="92500" lnSpcReduction="10000"/>
          </a:bodyPr>
          <a:lstStyle/>
          <a:p>
            <a:r>
              <a:rPr lang="en-GB" sz="1400" dirty="0">
                <a:hlinkClick r:id="rId3">
                  <a:extLst>
                    <a:ext uri="{A12FA001-AC4F-418D-AE19-62706E023703}">
                      <ahyp:hlinkClr xmlns:ahyp="http://schemas.microsoft.com/office/drawing/2018/hyperlinkcolor" val="tx"/>
                    </a:ext>
                  </a:extLst>
                </a:hlinkClick>
              </a:rPr>
              <a:t>Public opinions and social trends, Great Britain: personal well-being and loneliness - Office for National Statistics</a:t>
            </a:r>
            <a:r>
              <a:rPr lang="en-GB" sz="1400" dirty="0"/>
              <a:t> for comparisons with Great Britain, based on Great Britain fieldwork 12 – 23 October 2022</a:t>
            </a:r>
          </a:p>
        </p:txBody>
      </p:sp>
    </p:spTree>
    <p:extLst>
      <p:ext uri="{BB962C8B-B14F-4D97-AF65-F5344CB8AC3E}">
        <p14:creationId xmlns:p14="http://schemas.microsoft.com/office/powerpoint/2010/main" val="395855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5e3c746-8a33-4472-ba5f-a83161b34f9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MG Research">
      <a:dk1>
        <a:srgbClr val="002F5F"/>
      </a:dk1>
      <a:lt1>
        <a:srgbClr val="FFFFFF"/>
      </a:lt1>
      <a:dk2>
        <a:srgbClr val="000000"/>
      </a:dk2>
      <a:lt2>
        <a:srgbClr val="FFFFFF"/>
      </a:lt2>
      <a:accent1>
        <a:srgbClr val="0039A6"/>
      </a:accent1>
      <a:accent2>
        <a:srgbClr val="8C6CD0"/>
      </a:accent2>
      <a:accent3>
        <a:srgbClr val="D10074"/>
      </a:accent3>
      <a:accent4>
        <a:srgbClr val="FFC000"/>
      </a:accent4>
      <a:accent5>
        <a:srgbClr val="5B9BD5"/>
      </a:accent5>
      <a:accent6>
        <a:srgbClr val="70AD47"/>
      </a:accent6>
      <a:hlink>
        <a:srgbClr val="D10074"/>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127_PowerPoint template_accessible_IG (1)" id="{E684B8A4-2F72-432E-B669-1045F3F8890C}" vid="{3350FCE5-B905-437B-BDD6-D3FD70C3CE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d17271-0186-4a94-a8e5-2a85c0fb5d22">
      <Terms xmlns="http://schemas.microsoft.com/office/infopath/2007/PartnerControls"/>
    </lcf76f155ced4ddcb4097134ff3c332f>
    <TaxCatchAll xmlns="bc82aed4-c161-4654-bb9f-d351edfac1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6" ma:contentTypeDescription="Create a new document." ma:contentTypeScope="" ma:versionID="75cf14f84f499b751697c513b21c64ad">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fe0de73e6f787721c3834b520d51d7c7"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7783B6-01C1-45EF-9799-0D335554BA9A}">
  <ds:schemaRefs>
    <ds:schemaRef ds:uri="http://purl.org/dc/terms/"/>
    <ds:schemaRef ds:uri="http://schemas.microsoft.com/office/2006/documentManagement/types"/>
    <ds:schemaRef ds:uri="066e983a-f1d7-4d3c-91db-252f29f3e159"/>
    <ds:schemaRef ds:uri="http://purl.org/dc/elements/1.1/"/>
    <ds:schemaRef ds:uri="http://www.w3.org/XML/1998/namespace"/>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2e35a3c0-6932-4795-bc29-a2b24e509738"/>
    <ds:schemaRef ds:uri="http://purl.org/dc/dcmitype/"/>
    <ds:schemaRef ds:uri="5cd17271-0186-4a94-a8e5-2a85c0fb5d22"/>
    <ds:schemaRef ds:uri="bc82aed4-c161-4654-bb9f-d351edfac1aa"/>
  </ds:schemaRefs>
</ds:datastoreItem>
</file>

<file path=customXml/itemProps2.xml><?xml version="1.0" encoding="utf-8"?>
<ds:datastoreItem xmlns:ds="http://schemas.openxmlformats.org/officeDocument/2006/customXml" ds:itemID="{A1ADFE9B-928C-497A-A7C7-E2D995FDA2B1}">
  <ds:schemaRefs>
    <ds:schemaRef ds:uri="http://schemas.microsoft.com/sharepoint/v3/contenttype/forms"/>
  </ds:schemaRefs>
</ds:datastoreItem>
</file>

<file path=customXml/itemProps3.xml><?xml version="1.0" encoding="utf-8"?>
<ds:datastoreItem xmlns:ds="http://schemas.openxmlformats.org/officeDocument/2006/customXml" ds:itemID="{BADC686C-2466-4F08-B3E2-B0BAC0B4B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17271-0186-4a94-a8e5-2a85c0fb5d22"/>
    <ds:schemaRef ds:uri="bc82aed4-c161-4654-bb9f-d351edfac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3336</TotalTime>
  <Words>18740</Words>
  <Application>Microsoft Office PowerPoint</Application>
  <PresentationFormat>Widescreen</PresentationFormat>
  <Paragraphs>1487</Paragraphs>
  <Slides>77</Slides>
  <Notes>43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Courier New</vt:lpstr>
      <vt:lpstr>Office Theme</vt:lpstr>
      <vt:lpstr>Custom Design</vt:lpstr>
      <vt:lpstr>think-cell Slide</vt:lpstr>
      <vt:lpstr>Greater Manchester Residents’ Survey</vt:lpstr>
      <vt:lpstr>Report contents</vt:lpstr>
      <vt:lpstr>Introduction and methodology</vt:lpstr>
      <vt:lpstr>Background</vt:lpstr>
      <vt:lpstr>Methodology and sample</vt:lpstr>
      <vt:lpstr>Report contents and guidance</vt:lpstr>
      <vt:lpstr>Cost of Living</vt:lpstr>
      <vt:lpstr>Cost of Living – key findings (1/2)</vt:lpstr>
      <vt:lpstr>Cost of Living – key findings (2/2)</vt:lpstr>
      <vt:lpstr>Approach and sample – Cost of living </vt:lpstr>
      <vt:lpstr>Summary: Cost of living – worry levels and impacts </vt:lpstr>
      <vt:lpstr>Summary: Financial security – ability to save money and meet unexpected expenses</vt:lpstr>
      <vt:lpstr>Summary: Financial security – energy and housing</vt:lpstr>
      <vt:lpstr>Summary: Financial security – borrowing money and credit</vt:lpstr>
      <vt:lpstr>The proportion of respondents who say they have very high life satisfaction has remained stable since September (16% vs. 17%). Those with lower life satisfaction continue to include disabled respondents and those in financially precarious situations</vt:lpstr>
      <vt:lpstr>Over two fifths (43%) of respondents say they feel highly anxious, which is a similar proportion to September, but a higher figure than in the spring. Disabled respondents (including those with mental ill health) and those whose first language is not English are more likely to feel anxious</vt:lpstr>
      <vt:lpstr>4 in 5 (80%) respondents in Greater Manchester are worried about the rising costs of living, with a third (34%) very worried – the latter being significantly higher than the ONS benchmark – though this group has dropped significantly since September (39%)</vt:lpstr>
      <vt:lpstr>4 in 5 (81%) respondents say their cost of living has increased in the last month, the same as the ONS Great Britain average (80%). Greater Manchester respondents are more likely than the Great Britain average to say that increases in energy bills (84% vs. 78%) and fuel (60% vs. 46%) have contributed to a rising cost of living</vt:lpstr>
      <vt:lpstr>Nearly 1 in 4 (23%) of GM respondents say they’re behind on their rent, whilst over 1 in 10 (15%) are behind on their mortgage payments</vt:lpstr>
      <vt:lpstr>GM residents are more likely than the GB average to find it difficult to afford their mortgage payments (34% vs. 24%) or their rent (47% vs. 43%)</vt:lpstr>
      <vt:lpstr>As a result of rising costs of living, respondents in Greater Manchester are more likely than those across Great Britain to be working more hours than usual (31% vs 18%), looking for another job or a promotion (26% vs 20%), and working more than one job (13% vs 4%)</vt:lpstr>
      <vt:lpstr>Greater Manchester respondents are less likely than the ONS GB average to be able to afford an unexpected expense (49% able to afford vs. 55% able to afford). Around a third of respondents say they will be able to save money over the next 12 months (36%)</vt:lpstr>
      <vt:lpstr>Compared with the GB average, Greater Manchester respondents are more likely to have borrowed more money in the past month than compared to the same time last year (33% vs. 20%). Of those who have done so, half have used credit cards (51%), followed by loans from friends and family (44%)</vt:lpstr>
      <vt:lpstr>Parents of younger children, respondents from within racially minoritised communities and lower-income backgrounds are more likely to have borrowed more/used more credit than the same time a year ago</vt:lpstr>
      <vt:lpstr>Respondents in Greater Manchester are more likely than the ONS GB average to be shopping around more (51% vs 44%), using their savings (31% vs 24%) and spending less on food shopping and essentials (49% vs 39%), as a result of the rising cost of living</vt:lpstr>
      <vt:lpstr>Almost 3 in 5 (57%) say they are having difficulty being able to afford their energy costs, significantly higher than the GB average (43%). Parents and disabled respondents are among those more likely to find it difficult  </vt:lpstr>
      <vt:lpstr>As in September, around a quarter of respondents to the Residents' Survey reported being on a pre-payment meter (PPM) (24%), with 8% having moved onto a PPM in the last 12 months. Almost half of those with a meter (49%) say they are concerned about keeping it topped up and connected on a daily basis, with almost 1 in 3 (31%) saying they have been unable to top-up their PPM at times</vt:lpstr>
      <vt:lpstr>Over half of respondents say they are likely to use their washer/dryer at different times to save on energy costs (61%) and to use hot water bottles (56%). Respondents are less likely to consider using alternative heating methods (26%) or cooking methods (26%)</vt:lpstr>
      <vt:lpstr>Those who do not already own an electric blanket or a portable heater are very unlikely to buy one in response to the rising cost of living. Half (48%) of electric blanket owners who don’t currently use theirs are likely to start using it, compared to a third (34%) of portable heater owners</vt:lpstr>
      <vt:lpstr>The vast majority (91%) of respondents have a functioning smoke alarm in their home. However, this was less true amongst some household types and demographics (including households within racially minoritised communities). Across the sample as a whole, over half (56%) have not undertaken a fire risk assessment in their home.</vt:lpstr>
      <vt:lpstr>British Gas is the most common (29%) energy supplier for Greater Manchester residents. Satisfaction with energy suppliers is highest for reassuring messages. Over 2 in 5 (43%) are satisfied with their energy suppliers’ helping consumers find information on reducing their energy bills </vt:lpstr>
      <vt:lpstr>Around a third (35%) of respondents have contacted someone for advice on paying their energy bills in the past 3 months. Of the 13% who chose to approach their energy supplier for advice, almost 3 in 5 were satisfied with their support</vt:lpstr>
      <vt:lpstr>Food security</vt:lpstr>
      <vt:lpstr>Food security – key findings</vt:lpstr>
      <vt:lpstr>Approach and sample – Food security</vt:lpstr>
      <vt:lpstr>The food security score</vt:lpstr>
      <vt:lpstr>Summary: Food security in October (survey 4)</vt:lpstr>
      <vt:lpstr>Summary: Food security in October (survey 4) – Households without children</vt:lpstr>
      <vt:lpstr>Summary: Food security in October (survey 4) – Households with children</vt:lpstr>
      <vt:lpstr>Summary: Food security – spring (survey 1+2), September (survey 3) and October (survey 4) comparison</vt:lpstr>
      <vt:lpstr>The proportion of respondents who are worried about their food running out (41% to 40%) has not changed significantly since September. Those who couldn’t afford balanced meals and whose food didn’t last and couldn’t afford more often has decreased since last wave (29% to 24% and 28% to 23%). </vt:lpstr>
      <vt:lpstr>The proportion of households in Greater Manchester having their eating habits impacted in any way due to lack of money has remained stable since September. Almost 1 in 4 respondents (22%) say they have not eaten for a whole day for lack of money for food</vt:lpstr>
      <vt:lpstr>Around a third of respondents who are cutting the size of meals (33%) or who are not eating for a whole day (36%) are having to do this every month. The proportion of respondents not eating for a whole day most months has increased significantly since September (23% vs. 16%)</vt:lpstr>
      <vt:lpstr>Food insecurity continues to have a range of impacts on families – however, respondents with children in their household are not significantly more or less likely than they were in September to be experiencing these impacts at home</vt:lpstr>
      <vt:lpstr>Living safely and fairly with Covid-19</vt:lpstr>
      <vt:lpstr>Living safely and fairly with Covid-19 – key findings</vt:lpstr>
      <vt:lpstr>Summary: Living safely and fairly with Covid-19 – worry levels and attitudes towards vaccines</vt:lpstr>
      <vt:lpstr>Summary: Living safely and fairly with Covid-19 – Infections, lasting impacts and safe behaviours</vt:lpstr>
      <vt:lpstr>Overall, a quarter (25%) of respondents are very or extremely worried about Covid-19, a slight increase from levels in September. Those more worried continue to be those who might struggle with access to food and those who have caring responsibilities </vt:lpstr>
      <vt:lpstr>Those aged 65+ continue to be the age group least worried about Covid-19 (19%), whilst those aged 45-64 are significantly more worried about Covid-19 than last wave (21% vs 25%).</vt:lpstr>
      <vt:lpstr>Around a quarter of respondents are unlikely to get a Covid-19 vaccine/booster (23%) or flu jab (26%) if offered one this winter. Three in five (57%) are likely to get both vaccines, while 17% are unlikely to get either</vt:lpstr>
      <vt:lpstr>A third (32%) of respondents who are unlikely to get the Covid-19 vaccine say this is because they do not want the side effects associated with it, the same proportion (32%) don’t trust the motivations behind it</vt:lpstr>
      <vt:lpstr>Nearly two thirds (62%) of respondents say they have had Covid-19 at some point. Just over half (53%) have definitely had it, having tested positive. Those aged 25-44 (56%) are significantly more likely to have had a confirmed case </vt:lpstr>
      <vt:lpstr>Of those who have tested positive for Covid-19, over half (57%) had their most recent positive test over 6 months ago. 6% of GM respondents have tested positive in the past month, significantly higher than September (3%)</vt:lpstr>
      <vt:lpstr>42% of those who have had Covid-19 are experiencing some lasting symptoms. Over a quarter (27%) of those who have had Covid-19 are experiencing physical symptoms, while 15% are experiencing mental health or wellbeing impacts</vt:lpstr>
      <vt:lpstr>The proportion of respondents meeting other people outdoors or in well ventilated areas in any situation has significantly decreased since September (48% vs 39%), coinciding with the weather getting colder. There has been no change in the uptake of other Covid-19 safe behaviours </vt:lpstr>
      <vt:lpstr>Digital inclusion – telephone sample only</vt:lpstr>
      <vt:lpstr>Digital inclusion – key findings</vt:lpstr>
      <vt:lpstr>Summary: Digital Inclusion</vt:lpstr>
      <vt:lpstr>1 in 10 respondents (11%) and members of their household say they are not confident using digital services online. Those more likely not to be confident are aged 75+, are disabled, or are 1 person households</vt:lpstr>
      <vt:lpstr>At least one aspect of digital exclusion is experienced by a third of respondents (33%). This rises to half (50%) of disabled respondents and over two thirds (70%) of those aged over 75.</vt:lpstr>
      <vt:lpstr>If respondents are experiencing digital exclusion, they are most likely to say that their household is digitally excluded due to a lack of skills or support to allow them to access digital online services</vt:lpstr>
      <vt:lpstr>Disabled respondents and particularly those aged 75+ are far more likely not to have access to enable them to get online all or most of the time, or the skills and support to do so</vt:lpstr>
      <vt:lpstr>Over 1 in 10 respondents say they (15%) or someone in their household (17%) use digital services, but want to use them more</vt:lpstr>
      <vt:lpstr>GM respondents say that they are more likely than others in their household to personally do online activities. Those aged 75+, retired people, disabled respondents, and those not in employment are more likely than GM respondents overall to not do any activities online</vt:lpstr>
      <vt:lpstr>Appendix: Summaries by local area</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Sainsbury, Martin</cp:lastModifiedBy>
  <cp:revision>64</cp:revision>
  <cp:lastPrinted>2020-10-22T16:13:18Z</cp:lastPrinted>
  <dcterms:created xsi:type="dcterms:W3CDTF">2020-09-16T14:43:21Z</dcterms:created>
  <dcterms:modified xsi:type="dcterms:W3CDTF">2022-11-24T17:16:54Z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0x01010096FE055041E8254B8A6D76B64478F329</vt:lpwstr>
  </property>
</Properties>
</file>