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1" r:id="rId7"/>
    <p:sldId id="258" r:id="rId8"/>
    <p:sldId id="263" r:id="rId9"/>
    <p:sldId id="259" r:id="rId10"/>
    <p:sldId id="264" r:id="rId11"/>
    <p:sldId id="260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368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  <p15:guide id="12" pos="6539" userDrawn="1">
          <p15:clr>
            <a:srgbClr val="A4A3A4"/>
          </p15:clr>
        </p15:guide>
        <p15:guide id="13" pos="7310" userDrawn="1">
          <p15:clr>
            <a:srgbClr val="A4A3A4"/>
          </p15:clr>
        </p15:guide>
        <p15:guide id="14" pos="5768" userDrawn="1">
          <p15:clr>
            <a:srgbClr val="A4A3A4"/>
          </p15:clr>
        </p15:guide>
        <p15:guide id="15" pos="4997" userDrawn="1">
          <p15:clr>
            <a:srgbClr val="A4A3A4"/>
          </p15:clr>
        </p15:guide>
        <p15:guide id="16" pos="4226" userDrawn="1">
          <p15:clr>
            <a:srgbClr val="A4A3A4"/>
          </p15:clr>
        </p15:guide>
        <p15:guide id="17" pos="3454" userDrawn="1">
          <p15:clr>
            <a:srgbClr val="A4A3A4"/>
          </p15:clr>
        </p15:guide>
        <p15:guide id="18" pos="2683" userDrawn="1">
          <p15:clr>
            <a:srgbClr val="A4A3A4"/>
          </p15:clr>
        </p15:guide>
        <p15:guide id="19" pos="1912" userDrawn="1">
          <p15:clr>
            <a:srgbClr val="A4A3A4"/>
          </p15:clr>
        </p15:guide>
        <p15:guide id="20" pos="1141" userDrawn="1">
          <p15:clr>
            <a:srgbClr val="A4A3A4"/>
          </p15:clr>
        </p15:guide>
        <p15:guide id="21" pos="370" userDrawn="1">
          <p15:clr>
            <a:srgbClr val="A4A3A4"/>
          </p15:clr>
        </p15:guide>
        <p15:guide id="22" orient="horz" pos="1139" userDrawn="1">
          <p15:clr>
            <a:srgbClr val="A4A3A4"/>
          </p15:clr>
        </p15:guide>
        <p15:guide id="23" orient="horz" pos="1911" userDrawn="1">
          <p15:clr>
            <a:srgbClr val="A4A3A4"/>
          </p15:clr>
        </p15:guide>
        <p15:guide id="24" orient="horz" pos="2682" userDrawn="1">
          <p15:clr>
            <a:srgbClr val="A4A3A4"/>
          </p15:clr>
        </p15:guide>
        <p15:guide id="25" orient="horz" pos="3453" userDrawn="1">
          <p15:clr>
            <a:srgbClr val="A4A3A4"/>
          </p15:clr>
        </p15:guide>
        <p15:guide id="26" orient="horz" pos="39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41C"/>
    <a:srgbClr val="5C5B5A"/>
    <a:srgbClr val="8D9293"/>
    <a:srgbClr val="E8E6D3"/>
    <a:srgbClr val="8B8122"/>
    <a:srgbClr val="33B0A6"/>
    <a:srgbClr val="009690"/>
    <a:srgbClr val="327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EA734-550E-424A-97CB-79D63E781F00}" v="72" dt="2023-08-07T16:13:48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6"/>
    <p:restoredTop sz="94687"/>
  </p:normalViewPr>
  <p:slideViewPr>
    <p:cSldViewPr snapToGrid="0" snapToObjects="1" showGuides="1">
      <p:cViewPr varScale="1">
        <p:scale>
          <a:sx n="80" d="100"/>
          <a:sy n="80" d="100"/>
        </p:scale>
        <p:origin x="208" y="56"/>
      </p:cViewPr>
      <p:guideLst>
        <p:guide orient="horz" pos="368"/>
        <p:guide orient="horz" pos="3861"/>
        <p:guide pos="6539"/>
        <p:guide pos="7310"/>
        <p:guide pos="5768"/>
        <p:guide pos="4997"/>
        <p:guide pos="4226"/>
        <p:guide pos="3454"/>
        <p:guide pos="2683"/>
        <p:guide pos="1912"/>
        <p:guide pos="1141"/>
        <p:guide pos="370"/>
        <p:guide orient="horz" pos="1139"/>
        <p:guide orient="horz" pos="1911"/>
        <p:guide orient="horz" pos="2682"/>
        <p:guide orient="horz" pos="3453"/>
        <p:guide orient="horz" pos="39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dirty="0">
                <a:effectLst/>
              </a:rPr>
              <a:t>Q. Please consider the point in Year 9 that your child/children are choosing their future subjects, do you think schools...?</a:t>
            </a:r>
          </a:p>
        </c:rich>
      </c:tx>
      <c:layout>
        <c:manualLayout>
          <c:xMode val="edge"/>
          <c:yMode val="edge"/>
          <c:x val="2.4206614981185502E-2"/>
          <c:y val="1.76110292190548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334699232698889E-2"/>
          <c:y val="0.15904086650225743"/>
          <c:w val="0.90873929625984251"/>
          <c:h val="0.68194133354199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Currently place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more focus on academic subjects (such as maths, science, and language)</c:v>
                </c:pt>
                <c:pt idx="1">
                  <c:v>more focus on technical subjects (such as construction, engineering, arts, and creative)</c:v>
                </c:pt>
                <c:pt idx="2">
                  <c:v>an equal focus on academic and technical subjects</c:v>
                </c:pt>
                <c:pt idx="3">
                  <c:v>Don't know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</c:v>
                </c:pt>
                <c:pt idx="1">
                  <c:v>7.0000000000000007E-2</c:v>
                </c:pt>
                <c:pt idx="2">
                  <c:v>0.2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7-4C6C-9325-253967CEDC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Should place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more focus on academic subjects (such as maths, science, and language)</c:v>
                </c:pt>
                <c:pt idx="1">
                  <c:v>more focus on technical subjects (such as construction, engineering, arts, and creative)</c:v>
                </c:pt>
                <c:pt idx="2">
                  <c:v>an equal focus on academic and technical subjects</c:v>
                </c:pt>
                <c:pt idx="3">
                  <c:v>Don't know 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0.09</c:v>
                </c:pt>
                <c:pt idx="1">
                  <c:v>0.14000000000000001</c:v>
                </c:pt>
                <c:pt idx="2">
                  <c:v>0.44</c:v>
                </c:pt>
                <c:pt idx="3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D7-4C6C-9325-253967CEDC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more focus on academic subjects (such as maths, science, and language)</c:v>
                </c:pt>
                <c:pt idx="1">
                  <c:v>more focus on technical subjects (such as construction, engineering, arts, and creative)</c:v>
                </c:pt>
                <c:pt idx="2">
                  <c:v>an equal focus on academic and technical subjects</c:v>
                </c:pt>
                <c:pt idx="3">
                  <c:v>Don't know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8D7-4C6C-9325-253967CEDC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801791"/>
        <c:axId val="147802271"/>
      </c:barChart>
      <c:catAx>
        <c:axId val="147801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802271"/>
        <c:crosses val="autoZero"/>
        <c:auto val="0"/>
        <c:lblAlgn val="ctr"/>
        <c:lblOffset val="100"/>
        <c:noMultiLvlLbl val="0"/>
      </c:catAx>
      <c:valAx>
        <c:axId val="147802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80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8947580351850268"/>
          <c:y val="0.80719152023990615"/>
          <c:w val="0.26611361410782064"/>
          <c:h val="0.14685810947942021"/>
        </c:manualLayout>
      </c:layout>
      <c:overlay val="0"/>
      <c:spPr>
        <a:noFill/>
        <a:ln>
          <a:solidFill>
            <a:srgbClr val="8D9293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dirty="0">
                <a:effectLst/>
              </a:rPr>
              <a:t>Q. Which of the below statements comes closer to your view?</a:t>
            </a:r>
          </a:p>
        </c:rich>
      </c:tx>
      <c:layout>
        <c:manualLayout>
          <c:xMode val="edge"/>
          <c:yMode val="edge"/>
          <c:x val="5.2723956057755962E-2"/>
          <c:y val="2.5631286476650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Local businesses should have an influence on the subjects taught at schools, to help young people get the jobs that the local area needs</c:v>
                </c:pt>
                <c:pt idx="1">
                  <c:v>Only schools should decide which subjects they teach in line with the national curriculum</c:v>
                </c:pt>
                <c:pt idx="2">
                  <c:v>Don't know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0.37</c:v>
                </c:pt>
                <c:pt idx="1">
                  <c:v>0.27</c:v>
                </c:pt>
                <c:pt idx="2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21-4D13-9BCE-0441506AC4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4958435946887859E-2"/>
          <c:y val="0.1302198518552006"/>
          <c:w val="0.72856782190780922"/>
          <c:h val="0.260623764602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i="0" u="none" strike="noStrike" baseline="0" dirty="0">
                <a:effectLst/>
              </a:rPr>
              <a:t>Q. Which qualifications are you aware of as options for your child/children after year 11? Please select all that apply.</a:t>
            </a:r>
            <a:endParaRPr lang="en-US" sz="1200" b="1" dirty="0"/>
          </a:p>
        </c:rich>
      </c:tx>
      <c:layout>
        <c:manualLayout>
          <c:xMode val="edge"/>
          <c:yMode val="edge"/>
          <c:x val="2.4782542879234686E-2"/>
          <c:y val="5.441983315821859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D64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A-levels</c:v>
                </c:pt>
                <c:pt idx="1">
                  <c:v>Apprenticeships</c:v>
                </c:pt>
                <c:pt idx="2">
                  <c:v>BTECS</c:v>
                </c:pt>
                <c:pt idx="3">
                  <c:v>Vocational (practical courses)</c:v>
                </c:pt>
                <c:pt idx="4">
                  <c:v>Higher Technical qualifications</c:v>
                </c:pt>
                <c:pt idx="5">
                  <c:v>T-levels</c:v>
                </c:pt>
                <c:pt idx="6">
                  <c:v>English Baccalaureate (EBacc)</c:v>
                </c:pt>
                <c:pt idx="7">
                  <c:v>Other</c:v>
                </c:pt>
                <c:pt idx="8">
                  <c:v>None of the above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0.76</c:v>
                </c:pt>
                <c:pt idx="1">
                  <c:v>0.69</c:v>
                </c:pt>
                <c:pt idx="2">
                  <c:v>0.61</c:v>
                </c:pt>
                <c:pt idx="3">
                  <c:v>0.45</c:v>
                </c:pt>
                <c:pt idx="4">
                  <c:v>0.33</c:v>
                </c:pt>
                <c:pt idx="5">
                  <c:v>0.24</c:v>
                </c:pt>
                <c:pt idx="6">
                  <c:v>0.18</c:v>
                </c:pt>
                <c:pt idx="7">
                  <c:v>0.08</c:v>
                </c:pt>
                <c:pt idx="8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C-4AAF-B7E3-A37D80ABAD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0366863"/>
        <c:axId val="330370223"/>
      </c:barChart>
      <c:catAx>
        <c:axId val="33036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370223"/>
        <c:crosses val="autoZero"/>
        <c:auto val="1"/>
        <c:lblAlgn val="ctr"/>
        <c:lblOffset val="100"/>
        <c:noMultiLvlLbl val="0"/>
      </c:catAx>
      <c:valAx>
        <c:axId val="33037022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30366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dirty="0">
                <a:effectLst/>
              </a:rPr>
              <a:t>Q. In Greater Manchester there is a proposal to introduce the Greater Manchester Baccalaureate (or </a:t>
            </a:r>
            <a:r>
              <a:rPr lang="en-GB" sz="1200" b="1" dirty="0" err="1">
                <a:effectLst/>
              </a:rPr>
              <a:t>MBacc</a:t>
            </a:r>
            <a:r>
              <a:rPr lang="en-GB" sz="1200" b="1" dirty="0">
                <a:effectLst/>
              </a:rPr>
              <a:t>). This is designed to provide children aged 14-16 an education option that focuses on technical subjects such as engineering, construction, or digital</a:t>
            </a:r>
          </a:p>
        </c:rich>
      </c:tx>
      <c:layout>
        <c:manualLayout>
          <c:xMode val="edge"/>
          <c:yMode val="edge"/>
          <c:x val="0.10562350800275377"/>
          <c:y val="3.3836191106436792E-2"/>
        </c:manualLayout>
      </c:layout>
      <c:overlay val="0"/>
      <c:spPr>
        <a:noFill/>
        <a:ln w="0">
          <a:solidFill>
            <a:srgbClr val="8D9293"/>
          </a:solidFill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</c:v>
                </c:pt>
              </c:strCache>
            </c:strRef>
          </c:tx>
          <c:spPr>
            <a:solidFill>
              <a:srgbClr val="ED641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Very familiar</c:v>
                </c:pt>
                <c:pt idx="1">
                  <c:v>Somewhat familiar</c:v>
                </c:pt>
                <c:pt idx="2">
                  <c:v>Not that familiar</c:v>
                </c:pt>
                <c:pt idx="3">
                  <c:v>Not at all familiar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0.04</c:v>
                </c:pt>
                <c:pt idx="1">
                  <c:v>0.11</c:v>
                </c:pt>
                <c:pt idx="2">
                  <c:v>0.21</c:v>
                </c:pt>
                <c:pt idx="3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C-495E-8917-DE6BCCE9E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414111"/>
        <c:axId val="253411711"/>
      </c:barChart>
      <c:catAx>
        <c:axId val="253414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411711"/>
        <c:crosses val="autoZero"/>
        <c:auto val="1"/>
        <c:lblAlgn val="ctr"/>
        <c:lblOffset val="100"/>
        <c:noMultiLvlLbl val="0"/>
      </c:catAx>
      <c:valAx>
        <c:axId val="253411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4141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dirty="0">
                <a:effectLst/>
              </a:rPr>
              <a:t>Q. To what extent do you support or oppose the proposal to develop the Greater Manchester Baccalaureate (</a:t>
            </a:r>
            <a:r>
              <a:rPr lang="en-GB" sz="1200" b="1" dirty="0" err="1">
                <a:effectLst/>
              </a:rPr>
              <a:t>MBacc</a:t>
            </a:r>
            <a:r>
              <a:rPr lang="en-GB" sz="1200" b="1" dirty="0">
                <a:effectLst/>
              </a:rPr>
              <a:t>), which aims to provide a route into further technical education as an alternative to university?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48-47E8-87E9-75A9C0EB950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548-47E8-87E9-75A9C0EB95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548-47E8-87E9-75A9C0EB950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48-47E8-87E9-75A9C0EB9507}"/>
              </c:ext>
            </c:extLst>
          </c:dPt>
          <c:dPt>
            <c:idx val="5"/>
            <c:bubble3D val="0"/>
            <c:spPr>
              <a:solidFill>
                <a:srgbClr val="ED64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48-47E8-87E9-75A9C0EB95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Strongly support</c:v>
                </c:pt>
                <c:pt idx="1">
                  <c:v>Somewhat support</c:v>
                </c:pt>
                <c:pt idx="2">
                  <c:v>Neither support nor oppose</c:v>
                </c:pt>
                <c:pt idx="3">
                  <c:v>Somewhat oppose</c:v>
                </c:pt>
                <c:pt idx="4">
                  <c:v>Strongly oppose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0.32</c:v>
                </c:pt>
                <c:pt idx="1">
                  <c:v>0.27</c:v>
                </c:pt>
                <c:pt idx="2">
                  <c:v>0.14000000000000001</c:v>
                </c:pt>
                <c:pt idx="3">
                  <c:v>0.03</c:v>
                </c:pt>
                <c:pt idx="4">
                  <c:v>0.01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48-47E8-87E9-75A9C0EB950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0BDFB-9197-A544-B7EA-7121079100E9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5AB8F-F3E2-7544-8181-20A1F216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46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077A7-23C0-DD49-A8F0-4BD4ADA66295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C3250-6B3B-5E49-8010-DD707763E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55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Background colour" title="artefact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6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11" y="487951"/>
            <a:ext cx="2660242" cy="9623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1807200"/>
            <a:ext cx="10515600" cy="11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6800" y="2678400"/>
            <a:ext cx="5278438" cy="74295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Sub-heading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6799" y="3512863"/>
            <a:ext cx="11023600" cy="275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6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p on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5495023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C5B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5C5B5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8775" y="579437"/>
            <a:ext cx="4902200" cy="490220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708775" y="1548383"/>
            <a:ext cx="4895850" cy="3933253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</a:t>
            </a:r>
          </a:p>
          <a:p>
            <a:pPr lvl="0"/>
            <a:r>
              <a:rPr lang="en-US" dirty="0"/>
              <a:t>Master text</a:t>
            </a:r>
          </a:p>
          <a:p>
            <a:pPr lvl="0"/>
            <a:r>
              <a:rPr lang="en-US" dirty="0"/>
              <a:t>styles</a:t>
            </a:r>
          </a:p>
        </p:txBody>
      </p:sp>
    </p:spTree>
    <p:extLst>
      <p:ext uri="{BB962C8B-B14F-4D97-AF65-F5344CB8AC3E}">
        <p14:creationId xmlns:p14="http://schemas.microsoft.com/office/powerpoint/2010/main" val="17093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706800" y="583200"/>
            <a:ext cx="4896000" cy="48960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5495023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C5B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5C5B5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6" name="Straight Connector 5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5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p background, turquois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27138" y="-2454275"/>
            <a:ext cx="7935913" cy="79359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483225" y="584200"/>
            <a:ext cx="4897437" cy="48974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25817" y="-639763"/>
            <a:ext cx="4897438" cy="48974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373742" y="3033712"/>
            <a:ext cx="2447925" cy="2447925"/>
          </a:xfrm>
          <a:prstGeom prst="rect">
            <a:avLst/>
          </a:prstGeom>
        </p:spPr>
      </p:pic>
      <p:cxnSp>
        <p:nvCxnSpPr>
          <p:cNvPr id="5" name="Straight Connector 4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6800" y="583200"/>
            <a:ext cx="5495023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041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484624" y="0"/>
            <a:ext cx="6707375" cy="68580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4320000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C5B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5C5B5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165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p pattern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10515600" cy="58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799" y="2136051"/>
            <a:ext cx="110236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2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11017824" cy="926623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5C5B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99" y="1807200"/>
            <a:ext cx="11017825" cy="4351338"/>
          </a:xfrm>
          <a:prstGeom prst="rect">
            <a:avLst/>
          </a:prstGeom>
        </p:spPr>
        <p:txBody>
          <a:bodyPr bIns="0"/>
          <a:lstStyle>
            <a:lvl1pPr>
              <a:defRPr>
                <a:solidFill>
                  <a:srgbClr val="5C5B5A"/>
                </a:solidFill>
              </a:defRPr>
            </a:lvl1pPr>
            <a:lvl2pPr>
              <a:defRPr>
                <a:solidFill>
                  <a:srgbClr val="5C5B5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1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1710000"/>
            <a:ext cx="10515600" cy="2852737"/>
          </a:xfrm>
          <a:prstGeom prst="rect">
            <a:avLst/>
          </a:prstGeom>
        </p:spPr>
        <p:txBody>
          <a:bodyPr anchor="t" anchorCtr="0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5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800" y="1807200"/>
            <a:ext cx="5292000" cy="3671999"/>
          </a:xfrm>
          <a:prstGeom prst="rect">
            <a:avLst/>
          </a:prstGeom>
        </p:spPr>
        <p:txBody>
          <a:bodyPr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0800" y="1807200"/>
            <a:ext cx="5292000" cy="36719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34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5868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799" y="1807200"/>
            <a:ext cx="5292000" cy="82391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99" y="2520000"/>
            <a:ext cx="5292000" cy="2962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0800" y="1807200"/>
            <a:ext cx="5292000" cy="82391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0800" y="2520000"/>
            <a:ext cx="5292000" cy="2962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93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10515600" cy="586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6" name="Straight Connector 5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48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01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, turquois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Background colour" title="artefact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6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7B0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10515600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9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p on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00" y="583200"/>
            <a:ext cx="5495023" cy="1116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C5B5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799" y="6274800"/>
            <a:ext cx="11017826" cy="3825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5C5B5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08775" y="579437"/>
            <a:ext cx="4902200" cy="490220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708775" y="1548383"/>
            <a:ext cx="4895850" cy="3933253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dirty="0"/>
              <a:t>Click to edit</a:t>
            </a:r>
          </a:p>
          <a:p>
            <a:pPr lvl="0"/>
            <a:r>
              <a:rPr lang="en-US" dirty="0"/>
              <a:t>Master text</a:t>
            </a:r>
          </a:p>
          <a:p>
            <a:pPr lvl="0"/>
            <a:r>
              <a:rPr lang="en-US" dirty="0"/>
              <a:t>styles</a:t>
            </a:r>
          </a:p>
        </p:txBody>
      </p:sp>
      <p:cxnSp>
        <p:nvCxnSpPr>
          <p:cNvPr id="11" name="Straight Connector 10" descr="Line" title="Line"/>
          <p:cNvCxnSpPr/>
          <p:nvPr userDrawn="1"/>
        </p:nvCxnSpPr>
        <p:spPr>
          <a:xfrm>
            <a:off x="587375" y="6129338"/>
            <a:ext cx="11017250" cy="0"/>
          </a:xfrm>
          <a:prstGeom prst="line">
            <a:avLst/>
          </a:prstGeom>
          <a:ln w="38100">
            <a:solidFill>
              <a:srgbClr val="ED6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96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586800" y="583201"/>
            <a:ext cx="105156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586800" y="1699200"/>
            <a:ext cx="10515600" cy="4351338"/>
          </a:xfrm>
          <a:prstGeom prst="rect">
            <a:avLst/>
          </a:prstGeom>
        </p:spPr>
        <p:txBody>
          <a:bodyPr vert="horz" lIns="0" tIns="0" rIns="0" bIns="4680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226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3" r:id="rId12"/>
    <p:sldLayoutId id="2147483665" r:id="rId13"/>
    <p:sldLayoutId id="214748366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C5B5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rgbClr val="5C5B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rgbClr val="5C5B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Parents’ poll on proposals for the </a:t>
            </a:r>
            <a:r>
              <a:rPr lang="en-US" dirty="0" err="1"/>
              <a:t>MBacc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August 2023 </a:t>
            </a:r>
          </a:p>
        </p:txBody>
      </p:sp>
    </p:spTree>
    <p:extLst>
      <p:ext uri="{BB962C8B-B14F-4D97-AF65-F5344CB8AC3E}">
        <p14:creationId xmlns:p14="http://schemas.microsoft.com/office/powerpoint/2010/main" val="171207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1DDDF-6CA5-51E4-38C2-FE831F7414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D4473-9FB2-BA2A-C5F0-BC002A6A42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Methodology and approach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4C17A-0FD1-AC07-5502-CD4628834DF8}"/>
              </a:ext>
            </a:extLst>
          </p:cNvPr>
          <p:cNvSpPr txBox="1"/>
          <p:nvPr/>
        </p:nvSpPr>
        <p:spPr>
          <a:xfrm>
            <a:off x="523701" y="679251"/>
            <a:ext cx="608621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GMCA commissioned BMG research to carry out an online poll with residents from across the city-region.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Fieldwork took place between 20</a:t>
            </a:r>
            <a:r>
              <a:rPr lang="en-GB" sz="1600" baseline="300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July – 1</a:t>
            </a:r>
            <a:r>
              <a:rPr lang="en-GB" sz="1600" baseline="300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August 2023.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 has been weighted to be representative of parents across Greater Manchester using information from the 2021 Census and the Greater Manchester Residents’ Survey.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BMG interviewed a total of 975 parents across Greater Manchester. To take part in the survey, respondents needed to have at least one child of school age. Respondents included -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2F1D32-9E20-BBD7-B01F-CA6479D10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568797"/>
              </p:ext>
            </p:extLst>
          </p:nvPr>
        </p:nvGraphicFramePr>
        <p:xfrm>
          <a:off x="878065" y="4326680"/>
          <a:ext cx="5545525" cy="1569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82960">
                  <a:extLst>
                    <a:ext uri="{9D8B030D-6E8A-4147-A177-3AD203B41FA5}">
                      <a16:colId xmlns:a16="http://schemas.microsoft.com/office/drawing/2014/main" val="855983606"/>
                    </a:ext>
                  </a:extLst>
                </a:gridCol>
                <a:gridCol w="1862565">
                  <a:extLst>
                    <a:ext uri="{9D8B030D-6E8A-4147-A177-3AD203B41FA5}">
                      <a16:colId xmlns:a16="http://schemas.microsoft.com/office/drawing/2014/main" val="180443223"/>
                    </a:ext>
                  </a:extLst>
                </a:gridCol>
              </a:tblGrid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5C5B5A"/>
                          </a:solidFill>
                          <a:effectLst/>
                        </a:rPr>
                        <a:t>Educational stage</a:t>
                      </a:r>
                      <a:endParaRPr lang="en-GB" sz="1400" b="1" dirty="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5C5B5A"/>
                          </a:solidFill>
                          <a:effectLst/>
                        </a:rPr>
                        <a:t>Percentage with a child in this stage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1400" b="1" dirty="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86067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rgbClr val="5C5B5A"/>
                          </a:solidFill>
                          <a:effectLst/>
                        </a:rPr>
                        <a:t>Pre-school age child/children</a:t>
                      </a:r>
                      <a:endParaRPr lang="en-GB" sz="140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5C5B5A"/>
                          </a:solidFill>
                          <a:effectLst/>
                        </a:rPr>
                        <a:t>27%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544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5C5B5A"/>
                          </a:solidFill>
                          <a:effectLst/>
                        </a:rPr>
                        <a:t>Primary school-age child/children, years 1-6</a:t>
                      </a:r>
                      <a:endParaRPr lang="en-GB" sz="1400" dirty="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5C5B5A"/>
                          </a:solidFill>
                          <a:effectLst/>
                        </a:rPr>
                        <a:t>45%</a:t>
                      </a:r>
                      <a:endParaRPr lang="en-GB" sz="1400" dirty="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83397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rgbClr val="5C5B5A"/>
                          </a:solidFill>
                          <a:effectLst/>
                        </a:rPr>
                        <a:t>High school-age child/children, years 7-11</a:t>
                      </a:r>
                      <a:endParaRPr lang="en-GB" sz="140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rgbClr val="5C5B5A"/>
                          </a:solidFill>
                          <a:effectLst/>
                        </a:rPr>
                        <a:t>35%</a:t>
                      </a:r>
                      <a:endParaRPr lang="en-GB" sz="140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06687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rgbClr val="5C5B5A"/>
                          </a:solidFill>
                          <a:effectLst/>
                        </a:rPr>
                        <a:t>High school-age child/children, years 12-13</a:t>
                      </a:r>
                      <a:endParaRPr lang="en-GB" sz="140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5C5B5A"/>
                          </a:solidFill>
                          <a:effectLst/>
                        </a:rPr>
                        <a:t>21%</a:t>
                      </a:r>
                      <a:endParaRPr lang="en-GB" sz="1400" dirty="0">
                        <a:solidFill>
                          <a:srgbClr val="5C5B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665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13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07CF-54FD-D131-80B6-D06345EA3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41C93-0E7C-9061-7DD8-40DAB723E9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D17973-65D1-DD3F-12BD-117D1AF663D1}"/>
              </a:ext>
            </a:extLst>
          </p:cNvPr>
          <p:cNvSpPr txBox="1"/>
          <p:nvPr/>
        </p:nvSpPr>
        <p:spPr>
          <a:xfrm>
            <a:off x="586799" y="1741336"/>
            <a:ext cx="1122883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is a sense amongst respondents that current provision leans towards more emphasis on academic subjects when advising children in year 9 about their future. Respondents support a more equal approach – making technical education as valued as academic education.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There is more awareness of A-levels and apprenticeships, than other qualifications or routes for young people. Even those that are familiar with more technical courses, many wouldn’t know how to access them.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dirty="0">
              <a:solidFill>
                <a:srgbClr val="51515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Awareness of the </a:t>
            </a:r>
            <a:r>
              <a:rPr lang="en-GB" dirty="0" err="1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Mbacc</a:t>
            </a:r>
            <a:r>
              <a:rPr lang="en-GB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is higher in Manchester than other Districts (but still relatively low). Overall the support is higher – especially from those parents who have children either at or approaching the age where they start to make educational decisions. </a:t>
            </a:r>
          </a:p>
          <a:p>
            <a:pPr>
              <a:spcAft>
                <a:spcPts val="600"/>
              </a:spcAft>
            </a:pPr>
            <a:endParaRPr lang="en-GB" sz="1800" dirty="0">
              <a:solidFill>
                <a:srgbClr val="515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6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EAF51-85AA-2323-9AE2-1BBDA58F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Attitudes towards school curriculum</a:t>
            </a:r>
            <a:endParaRPr lang="en-GB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581B1-4F37-9181-3BF5-5542FB576E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23F262E-4C45-0B67-3E77-0DCD697F5D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5164115"/>
              </p:ext>
            </p:extLst>
          </p:nvPr>
        </p:nvGraphicFramePr>
        <p:xfrm>
          <a:off x="851839" y="1226827"/>
          <a:ext cx="6365037" cy="5047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A8B926F-E32B-84DF-F53F-45F587CF75D6}"/>
              </a:ext>
            </a:extLst>
          </p:cNvPr>
          <p:cNvSpPr txBox="1"/>
          <p:nvPr/>
        </p:nvSpPr>
        <p:spPr>
          <a:xfrm>
            <a:off x="7432322" y="1474838"/>
            <a:ext cx="44839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5C5B5A"/>
                </a:solidFill>
              </a:rPr>
              <a:t>More emphasis is currently placed on academic subjects, but respondents feel that this shouldn’t be the case and instead a more balanced approach across academic and technical should be taken. </a:t>
            </a:r>
          </a:p>
          <a:p>
            <a:endParaRPr lang="en-GB" sz="1600" dirty="0">
              <a:solidFill>
                <a:srgbClr val="5C5B5A"/>
              </a:solidFill>
            </a:endParaRPr>
          </a:p>
          <a:p>
            <a:r>
              <a:rPr lang="en-GB" sz="1600" dirty="0">
                <a:solidFill>
                  <a:srgbClr val="5C5B5A"/>
                </a:solidFill>
              </a:rPr>
              <a:t>Parents with children in years 12 and 13 are even more likely to say that there is increased focus on academic subjects, suggesting recent and real-life experience (39% instead of 30%)</a:t>
            </a:r>
          </a:p>
          <a:p>
            <a:endParaRPr lang="en-GB" sz="1600" dirty="0">
              <a:solidFill>
                <a:srgbClr val="5C5B5A"/>
              </a:solidFill>
            </a:endParaRPr>
          </a:p>
          <a:p>
            <a:r>
              <a:rPr lang="en-GB" sz="1600" dirty="0">
                <a:solidFill>
                  <a:srgbClr val="5C5B5A"/>
                </a:solidFill>
              </a:rPr>
              <a:t>If the significant portion of ‘don’t knows’ are removed from the sample, then the 30% of respondents who say there is more focus on academic subjects, rises to 54% (from 32%) and the % of respondents who think there should be an equal focus rises to 66% (from 44%)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64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9DB2B-287D-5A4C-A629-F6CFB9CC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Attitudes towards school curriculum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C3B61-BBD1-627D-5D24-E6DDBA10F2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D2002-2946-6C92-3C71-55C571AA078B}"/>
              </a:ext>
            </a:extLst>
          </p:cNvPr>
          <p:cNvSpPr txBox="1"/>
          <p:nvPr/>
        </p:nvSpPr>
        <p:spPr>
          <a:xfrm>
            <a:off x="5093108" y="1319918"/>
            <a:ext cx="683342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5C5B5A"/>
                </a:solidFill>
              </a:rPr>
              <a:t>Parents are fairly evenly split on whether businesses should have a role in influencing the subjects taught at local schools.</a:t>
            </a:r>
          </a:p>
          <a:p>
            <a:endParaRPr lang="en-GB" sz="1600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Almost 2 in 5 (37%) think they should have an influence, however over 2 in 4 (27%) think only schools should decide, and 35% didn’t feel able to provide an opinion. </a:t>
            </a:r>
          </a:p>
          <a:p>
            <a:endParaRPr lang="en-GB" sz="1600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Those who believe that there should be more focus on technical subjects within schools are more likely to see a role for businesses in deciding the curriculum (60%). </a:t>
            </a:r>
          </a:p>
          <a:p>
            <a:endParaRPr lang="en-GB" sz="1600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solidFill>
                  <a:srgbClr val="5C5B5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This is also the case from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respondents who are from skilled manual backgrounds (C2) (51%). Conversely, those from a hi</a:t>
            </a:r>
            <a:r>
              <a:rPr lang="en-GB" sz="1600" b="0" i="0" dirty="0">
                <a:solidFill>
                  <a:srgbClr val="5C5B5A"/>
                </a:solidFill>
                <a:effectLst/>
              </a:rPr>
              <a:t>gher </a:t>
            </a:r>
            <a:r>
              <a:rPr lang="en-GB" sz="1600" dirty="0">
                <a:solidFill>
                  <a:srgbClr val="5C5B5A"/>
                </a:solidFill>
              </a:rPr>
              <a:t>and</a:t>
            </a:r>
            <a:r>
              <a:rPr lang="en-GB" sz="1600" b="0" i="0" dirty="0">
                <a:solidFill>
                  <a:srgbClr val="5C5B5A"/>
                </a:solidFill>
                <a:effectLst/>
              </a:rPr>
              <a:t> intermediate managerial, administrative, professional background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(AB) background are less likely to agree with this (30%). </a:t>
            </a:r>
            <a:endParaRPr lang="en-GB" sz="1600" dirty="0">
              <a:solidFill>
                <a:srgbClr val="5C5B5A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D103DCE-B80B-2801-41A3-A0D8DDF265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8775091"/>
              </p:ext>
            </p:extLst>
          </p:nvPr>
        </p:nvGraphicFramePr>
        <p:xfrm>
          <a:off x="265472" y="1319918"/>
          <a:ext cx="5279923" cy="495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04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853B-C053-A9C9-2E9F-3ABDB900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Awareness of 16+ options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11C16-8DD4-D3D6-2616-97C7597076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D29808F-A986-D9CC-5902-8AE90065F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4019947"/>
              </p:ext>
            </p:extLst>
          </p:nvPr>
        </p:nvGraphicFramePr>
        <p:xfrm>
          <a:off x="454112" y="1304015"/>
          <a:ext cx="5390488" cy="466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756BB1-9768-07C3-FEC4-0EA17AD9F9FF}"/>
              </a:ext>
            </a:extLst>
          </p:cNvPr>
          <p:cNvSpPr txBox="1"/>
          <p:nvPr/>
        </p:nvSpPr>
        <p:spPr>
          <a:xfrm>
            <a:off x="6347400" y="1291243"/>
            <a:ext cx="5390488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Parents are most likely to be aware of A-levels (76%) as a 16+ option for their children, though more than 3 in 5 are aware of apprenticeships (69%) and BTECS (61%). </a:t>
            </a:r>
          </a:p>
          <a:p>
            <a:pPr>
              <a:spcAft>
                <a:spcPts val="600"/>
              </a:spcAft>
            </a:pPr>
            <a:endParaRPr lang="en-GB" sz="1600" b="1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Awareness is lower for Higher technical qualifications (33%), T-levels (24%), and the English Baccalaureate/EBacc (18%).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Awareness of 16+ options is generally higher amongst parents from higher socio-economic backgrounds and educational levels.</a:t>
            </a:r>
          </a:p>
        </p:txBody>
      </p:sp>
    </p:spTree>
    <p:extLst>
      <p:ext uri="{BB962C8B-B14F-4D97-AF65-F5344CB8AC3E}">
        <p14:creationId xmlns:p14="http://schemas.microsoft.com/office/powerpoint/2010/main" val="139325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96CB2-AAD9-07DE-8D63-E9D74F9D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Awareness of 16+ options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6B6D9-BBF6-10C4-13DD-03E7ED7185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60FF9-AE3C-505D-CF99-B75B5727E99A}"/>
              </a:ext>
            </a:extLst>
          </p:cNvPr>
          <p:cNvSpPr txBox="1"/>
          <p:nvPr/>
        </p:nvSpPr>
        <p:spPr>
          <a:xfrm>
            <a:off x="505685" y="1393281"/>
            <a:ext cx="5465746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Two-thirds (66%) of parents say they are familiar with the steps required for their child to attend university. </a:t>
            </a:r>
            <a:endParaRPr lang="en-GB" sz="1600" b="1" dirty="0">
              <a:solidFill>
                <a:srgbClr val="51515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Familiarity with the steps required for university is much higher for those from higher socio-economic backgrounds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1515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en-GB" sz="1600" b="1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most 3 in 5 (57%) saying they are aware of the steps that their child would need to make to get into employment with training at 16 years old.</a:t>
            </a:r>
            <a:endParaRPr lang="en-GB" sz="1600" b="1" dirty="0">
              <a:solidFill>
                <a:srgbClr val="51515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is less of a notable difference between socio-economic grades in the awareness of the steps required to go into employment with training.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rgbClr val="51515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GB" sz="1800" dirty="0">
              <a:solidFill>
                <a:srgbClr val="515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0119B-C803-CA84-D127-8E1B5A799C36}"/>
              </a:ext>
            </a:extLst>
          </p:cNvPr>
          <p:cNvSpPr txBox="1"/>
          <p:nvPr/>
        </p:nvSpPr>
        <p:spPr>
          <a:xfrm>
            <a:off x="6096000" y="1393281"/>
            <a:ext cx="55903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Whilst people said they were familiar with some of the options for young people, they weren’t aware of the steps required to access them. </a:t>
            </a:r>
          </a:p>
          <a:p>
            <a:endParaRPr lang="en-GB" sz="1600" dirty="0"/>
          </a:p>
          <a:p>
            <a:r>
              <a:rPr lang="en-GB" sz="1600" b="1" dirty="0"/>
              <a:t>This shows significant disparity between the awareness of choices available to young people – and the steps required for them to progress with different options.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B95DF59-1911-C007-9B0E-16FAC2CD2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0584"/>
              </p:ext>
            </p:extLst>
          </p:nvPr>
        </p:nvGraphicFramePr>
        <p:xfrm>
          <a:off x="6220570" y="3225304"/>
          <a:ext cx="5465746" cy="27575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69920">
                  <a:extLst>
                    <a:ext uri="{9D8B030D-6E8A-4147-A177-3AD203B41FA5}">
                      <a16:colId xmlns:a16="http://schemas.microsoft.com/office/drawing/2014/main" val="2285228911"/>
                    </a:ext>
                  </a:extLst>
                </a:gridCol>
                <a:gridCol w="2295826">
                  <a:extLst>
                    <a:ext uri="{9D8B030D-6E8A-4147-A177-3AD203B41FA5}">
                      <a16:colId xmlns:a16="http://schemas.microsoft.com/office/drawing/2014/main" val="4098837418"/>
                    </a:ext>
                  </a:extLst>
                </a:gridCol>
              </a:tblGrid>
              <a:tr h="7821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Future option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64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Percentage familiar with the 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steps required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for a child to do this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64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796300"/>
                  </a:ext>
                </a:extLst>
              </a:tr>
              <a:tr h="5123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A-levels</a:t>
                      </a:r>
                      <a:r>
                        <a:rPr lang="en-GB" sz="1600" dirty="0">
                          <a:effectLst/>
                        </a:rPr>
                        <a:t> (amongst the 76% of those aware of A-levels only)</a:t>
                      </a:r>
                      <a:endParaRPr lang="en-GB" sz="1600" dirty="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86%</a:t>
                      </a:r>
                      <a:endParaRPr lang="en-GB" sz="160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9159848"/>
                  </a:ext>
                </a:extLst>
              </a:tr>
              <a:tr h="67794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Higher Technical qualifications </a:t>
                      </a:r>
                      <a:r>
                        <a:rPr lang="en-GB" sz="1600" dirty="0">
                          <a:effectLst/>
                        </a:rPr>
                        <a:t>(amongst the 33% of those aware of Higher Technical qualifications only)</a:t>
                      </a:r>
                      <a:endParaRPr lang="en-GB" sz="1600" dirty="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57%</a:t>
                      </a:r>
                      <a:endParaRPr lang="en-GB" sz="160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088257"/>
                  </a:ext>
                </a:extLst>
              </a:tr>
              <a:tr h="37363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T-levels </a:t>
                      </a:r>
                      <a:r>
                        <a:rPr lang="en-GB" sz="1600" dirty="0">
                          <a:effectLst/>
                        </a:rPr>
                        <a:t>(amongst the 24% of those aware of T-levels only)</a:t>
                      </a:r>
                      <a:endParaRPr lang="en-GB" sz="1600" dirty="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47%</a:t>
                      </a:r>
                      <a:endParaRPr lang="en-GB" sz="1600" dirty="0">
                        <a:solidFill>
                          <a:srgbClr val="5151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3412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57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24F2-A2D7-2E11-28D5-6CA4251B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 dirty="0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Awareness of the Greater Manchester Baccalaureate (</a:t>
            </a:r>
            <a:r>
              <a:rPr lang="en-GB" sz="4900" dirty="0" err="1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MBacc</a:t>
            </a:r>
            <a:r>
              <a:rPr lang="en-GB" sz="4900" dirty="0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GB" sz="1800" dirty="0">
                <a:solidFill>
                  <a:srgbClr val="515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5B4F8-E28E-50DC-129D-67D0C0A53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DD2644-F869-69B7-DE1E-F5CC001B235D}"/>
              </a:ext>
            </a:extLst>
          </p:cNvPr>
          <p:cNvSpPr txBox="1"/>
          <p:nvPr/>
        </p:nvSpPr>
        <p:spPr>
          <a:xfrm>
            <a:off x="6567948" y="1940548"/>
            <a:ext cx="5486399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Awareness of the Greater Manchester Baccalaureate is low, with only 15% of those in Greater Manchester familiar with it.</a:t>
            </a:r>
            <a:endParaRPr lang="en-GB" sz="1600" b="1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Familiarity with it is highest in Manchester (23%) 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Those without a university education are significantly more likely to be aware of the </a:t>
            </a:r>
            <a:r>
              <a:rPr lang="en-GB" sz="1600" dirty="0" err="1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MBacc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(24%) than those with a bachelors degree or higher (13%), but there is a mix of awareness across social grades -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C5B5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C2 - S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killed manual occupations - 8% </a:t>
            </a:r>
            <a:endParaRPr lang="en-GB" sz="1600" dirty="0">
              <a:solidFill>
                <a:srgbClr val="5C5B5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C5B5A"/>
                </a:solidFill>
                <a:cs typeface="Times New Roman" panose="02020603050405020304" pitchFamily="18" charset="0"/>
              </a:rPr>
              <a:t>DE- S</a:t>
            </a:r>
            <a:r>
              <a:rPr lang="en-GB" sz="1600" b="0" i="0" dirty="0">
                <a:solidFill>
                  <a:srgbClr val="5C5B5A"/>
                </a:solidFill>
                <a:effectLst/>
              </a:rPr>
              <a:t>emi-skilled &amp; unskilled manual occupations, unemployed and lowest grade occupations - 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13%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 - H</a:t>
            </a:r>
            <a:r>
              <a:rPr lang="en-GB" sz="1600" b="0" i="0" dirty="0">
                <a:solidFill>
                  <a:srgbClr val="5C5B5A"/>
                </a:solidFill>
                <a:effectLst/>
              </a:rPr>
              <a:t>igher </a:t>
            </a:r>
            <a:r>
              <a:rPr lang="en-GB" sz="1600" dirty="0">
                <a:solidFill>
                  <a:srgbClr val="5C5B5A"/>
                </a:solidFill>
              </a:rPr>
              <a:t>and</a:t>
            </a:r>
            <a:r>
              <a:rPr lang="en-GB" sz="1600" b="0" i="0" dirty="0">
                <a:solidFill>
                  <a:srgbClr val="5C5B5A"/>
                </a:solidFill>
                <a:effectLst/>
              </a:rPr>
              <a:t> intermediate managerial, administrative, professional occupations - </a:t>
            </a:r>
            <a:r>
              <a:rPr lang="en-GB" sz="1600" dirty="0">
                <a:solidFill>
                  <a:srgbClr val="5C5B5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17%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A924149-92B6-C960-0A4A-0721D6BB6F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1909378"/>
              </p:ext>
            </p:extLst>
          </p:nvPr>
        </p:nvGraphicFramePr>
        <p:xfrm>
          <a:off x="353962" y="1825521"/>
          <a:ext cx="6213986" cy="423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697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B043-7C56-6C14-77E3-DCC3038F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00" y="583200"/>
            <a:ext cx="11152916" cy="586800"/>
          </a:xfrm>
        </p:spPr>
        <p:txBody>
          <a:bodyPr>
            <a:normAutofit fontScale="90000"/>
          </a:bodyPr>
          <a:lstStyle/>
          <a:p>
            <a:r>
              <a:rPr lang="en-GB" dirty="0"/>
              <a:t>Support for the </a:t>
            </a:r>
            <a:r>
              <a:rPr lang="en-GB" sz="4400" dirty="0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Greater Manchester Baccalaureate (</a:t>
            </a:r>
            <a:r>
              <a:rPr lang="en-GB" sz="4400" dirty="0" err="1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MBacc</a:t>
            </a:r>
            <a:r>
              <a:rPr lang="en-GB" sz="4400" dirty="0">
                <a:solidFill>
                  <a:srgbClr val="51515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B034E-3324-DCD3-7860-2D752B6FA2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Parents’ poll on the proposals for the </a:t>
            </a:r>
            <a:r>
              <a:rPr lang="en-GB" dirty="0" err="1"/>
              <a:t>MBacc</a:t>
            </a:r>
            <a:r>
              <a:rPr lang="en-GB" dirty="0"/>
              <a:t> – August 2023 </a:t>
            </a:r>
          </a:p>
          <a:p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89D671E-7218-8404-C554-A284B000C5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9206305"/>
              </p:ext>
            </p:extLst>
          </p:nvPr>
        </p:nvGraphicFramePr>
        <p:xfrm>
          <a:off x="311496" y="1828800"/>
          <a:ext cx="5031781" cy="3896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5330D96-4C29-940C-C478-B7B7B78D63E6}"/>
              </a:ext>
            </a:extLst>
          </p:cNvPr>
          <p:cNvSpPr txBox="1"/>
          <p:nvPr/>
        </p:nvSpPr>
        <p:spPr>
          <a:xfrm>
            <a:off x="5398936" y="1828800"/>
            <a:ext cx="6205689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Regardless of prior awareness, support for the </a:t>
            </a:r>
            <a:r>
              <a:rPr lang="en-GB" sz="1600" b="1" dirty="0" err="1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MBacc</a:t>
            </a:r>
            <a:r>
              <a:rPr lang="en-GB" sz="1600" b="1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is high, with 3 in 5 (59%) supportive of it, while just 4% oppose it. 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be noted: 22% of the respondents responded with ‘don’t know’ and 14% said that they neither support or oppose. 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rgbClr val="51515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 these respondents are removed, then the overall support would be significant from those that responded with either support or oppose </a:t>
            </a:r>
            <a:endParaRPr lang="en-GB" sz="12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GB" sz="1600" b="1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 is marginally higher amongst those parents with children currently in school years 7-11 (64%), whose children are most likely to be choosing their options currently or in the next few years. 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Likewise, those who believe there should be more focus on vocational subjects in schools, or an equal focus with academic subjects are much more supportive of the </a:t>
            </a:r>
            <a:r>
              <a:rPr lang="en-GB" sz="1600" dirty="0" err="1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MBacc</a:t>
            </a:r>
            <a:r>
              <a:rPr lang="en-GB" sz="1600" dirty="0">
                <a:solidFill>
                  <a:srgbClr val="5151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(79% and 74% respectively). </a:t>
            </a:r>
            <a:endParaRPr lang="en-GB" sz="1600" dirty="0">
              <a:solidFill>
                <a:srgbClr val="51515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GB" sz="1600" dirty="0">
              <a:solidFill>
                <a:srgbClr val="5151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8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DC97FC8150DD49AD465F8A73657C42" ma:contentTypeVersion="14" ma:contentTypeDescription="Create a new document." ma:contentTypeScope="" ma:versionID="f3c00425337a10427a069bcfd56074d9">
  <xsd:schema xmlns:xsd="http://www.w3.org/2001/XMLSchema" xmlns:xs="http://www.w3.org/2001/XMLSchema" xmlns:p="http://schemas.microsoft.com/office/2006/metadata/properties" xmlns:ns1="http://schemas.microsoft.com/sharepoint/v3" xmlns:ns2="066e983a-f1d7-4d3c-91db-252f29f3e159" xmlns:ns3="2e35a3c0-6932-4795-bc29-a2b24e509738" targetNamespace="http://schemas.microsoft.com/office/2006/metadata/properties" ma:root="true" ma:fieldsID="b441feb60f52be6140ddd3bd17121978" ns1:_="" ns2:_="" ns3:_="">
    <xsd:import namespace="http://schemas.microsoft.com/sharepoint/v3"/>
    <xsd:import namespace="066e983a-f1d7-4d3c-91db-252f29f3e159"/>
    <xsd:import namespace="2e35a3c0-6932-4795-bc29-a2b24e5097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6e983a-f1d7-4d3c-91db-252f29f3e1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5a3c0-6932-4795-bc29-a2b24e50973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DEFEAD-B2C2-4123-9E60-14B6D83A6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66e983a-f1d7-4d3c-91db-252f29f3e159"/>
    <ds:schemaRef ds:uri="2e35a3c0-6932-4795-bc29-a2b24e509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EB8989-61CF-45A7-A89F-2B14971F972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B7594AB-8C9E-406C-97C0-88FE704779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5520</TotalTime>
  <Words>1395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Parents’ poll on proposals for the MBacc</vt:lpstr>
      <vt:lpstr>PowerPoint Presentation</vt:lpstr>
      <vt:lpstr>In summary</vt:lpstr>
      <vt:lpstr>Attitudes towards school curriculum</vt:lpstr>
      <vt:lpstr>Attitudes towards school curriculum</vt:lpstr>
      <vt:lpstr>Awareness of 16+ options  </vt:lpstr>
      <vt:lpstr>Awareness of 16+ options </vt:lpstr>
      <vt:lpstr>Awareness of the Greater Manchester Baccalaureate (MBacc) </vt:lpstr>
      <vt:lpstr>Support for the Greater Manchester Baccalaureate (MBacc)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Harley, Rachel</cp:lastModifiedBy>
  <cp:revision>49</cp:revision>
  <cp:lastPrinted>2020-10-22T16:13:18Z</cp:lastPrinted>
  <dcterms:created xsi:type="dcterms:W3CDTF">2020-09-16T14:43:21Z</dcterms:created>
  <dcterms:modified xsi:type="dcterms:W3CDTF">2023-08-07T16:38:30Z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0x01010063DC97FC8150DD49AD465F8A73657C42</vt:lpwstr>
  </property>
</Properties>
</file>