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xml" ContentType="application/vnd.openxmlformats-officedocument.drawingml.chartshapes+xml"/>
  <Override PartName="/ppt/tags/tag10.xml" ContentType="application/vnd.openxmlformats-officedocument.presentationml.tags+xml"/>
  <Override PartName="/ppt/notesSlides/notesSlide2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2.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11.xml" ContentType="application/vnd.openxmlformats-officedocument.presentationml.tag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12.xml" ContentType="application/vnd.openxmlformats-officedocument.presentationml.tags+xml"/>
  <Override PartName="/ppt/notesSlides/notesSlide2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1.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2.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4.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8.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9.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0.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ags/tag13.xml" ContentType="application/vnd.openxmlformats-officedocument.presentationml.tags+xml"/>
  <Override PartName="/ppt/notesSlides/notesSlide41.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2.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3.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44.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47.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48.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49.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0.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51.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drawings/drawing3.xml" ContentType="application/vnd.openxmlformats-officedocument.drawingml.chartshapes+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57.xml" ContentType="application/vnd.openxmlformats-officedocument.presentationml.notesSl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 id="2147483666" r:id="rId4"/>
    <p:sldMasterId id="2147483690" r:id="rId5"/>
  </p:sldMasterIdLst>
  <p:notesMasterIdLst>
    <p:notesMasterId r:id="rId79"/>
  </p:notesMasterIdLst>
  <p:sldIdLst>
    <p:sldId id="266" r:id="rId6"/>
    <p:sldId id="2420" r:id="rId7"/>
    <p:sldId id="2091" r:id="rId8"/>
    <p:sldId id="1888" r:id="rId9"/>
    <p:sldId id="2130" r:id="rId10"/>
    <p:sldId id="2131" r:id="rId11"/>
    <p:sldId id="2333" r:id="rId12"/>
    <p:sldId id="2445" r:id="rId13"/>
    <p:sldId id="2506" r:id="rId14"/>
    <p:sldId id="2507" r:id="rId15"/>
    <p:sldId id="2515" r:id="rId16"/>
    <p:sldId id="2452" r:id="rId17"/>
    <p:sldId id="2167" r:id="rId18"/>
    <p:sldId id="2453" r:id="rId19"/>
    <p:sldId id="2251" r:id="rId20"/>
    <p:sldId id="2457" r:id="rId21"/>
    <p:sldId id="2458" r:id="rId22"/>
    <p:sldId id="2335" r:id="rId23"/>
    <p:sldId id="2460" r:id="rId24"/>
    <p:sldId id="2463" r:id="rId25"/>
    <p:sldId id="2504" r:id="rId26"/>
    <p:sldId id="2423" r:id="rId27"/>
    <p:sldId id="2366" r:id="rId28"/>
    <p:sldId id="2157" r:id="rId29"/>
    <p:sldId id="2368" r:id="rId30"/>
    <p:sldId id="2374" r:id="rId31"/>
    <p:sldId id="2376" r:id="rId32"/>
    <p:sldId id="2491" r:id="rId33"/>
    <p:sldId id="2403" r:id="rId34"/>
    <p:sldId id="2536" r:id="rId35"/>
    <p:sldId id="2378" r:id="rId36"/>
    <p:sldId id="2380" r:id="rId37"/>
    <p:sldId id="2379" r:id="rId38"/>
    <p:sldId id="2513" r:id="rId39"/>
    <p:sldId id="2000" r:id="rId40"/>
    <p:sldId id="2510" r:id="rId41"/>
    <p:sldId id="2511" r:id="rId42"/>
    <p:sldId id="1835" r:id="rId43"/>
    <p:sldId id="2495" r:id="rId44"/>
    <p:sldId id="2494" r:id="rId45"/>
    <p:sldId id="1837" r:id="rId46"/>
    <p:sldId id="2293" r:id="rId47"/>
    <p:sldId id="2517" r:id="rId48"/>
    <p:sldId id="1960" r:id="rId49"/>
    <p:sldId id="2497" r:id="rId50"/>
    <p:sldId id="2043" r:id="rId51"/>
    <p:sldId id="2498" r:id="rId52"/>
    <p:sldId id="1818" r:id="rId53"/>
    <p:sldId id="2023" r:id="rId54"/>
    <p:sldId id="2183" r:id="rId55"/>
    <p:sldId id="1959" r:id="rId56"/>
    <p:sldId id="2430" r:id="rId57"/>
    <p:sldId id="2281" r:id="rId58"/>
    <p:sldId id="2434" r:id="rId59"/>
    <p:sldId id="2514" r:id="rId60"/>
    <p:sldId id="2331" r:id="rId61"/>
    <p:sldId id="2516" r:id="rId62"/>
    <p:sldId id="2440" r:id="rId63"/>
    <p:sldId id="2441" r:id="rId64"/>
    <p:sldId id="2537" r:id="rId65"/>
    <p:sldId id="2443" r:id="rId66"/>
    <p:sldId id="2382" r:id="rId67"/>
    <p:sldId id="2465" r:id="rId68"/>
    <p:sldId id="2508" r:id="rId69"/>
    <p:sldId id="2509" r:id="rId70"/>
    <p:sldId id="2469" r:id="rId71"/>
    <p:sldId id="2470" r:id="rId72"/>
    <p:sldId id="2471" r:id="rId73"/>
    <p:sldId id="2502" r:id="rId74"/>
    <p:sldId id="2472" r:id="rId75"/>
    <p:sldId id="2473" r:id="rId76"/>
    <p:sldId id="2474" r:id="rId77"/>
    <p:sldId id="2476" r:id="rId78"/>
  </p:sldIdLst>
  <p:sldSz cx="12192000" cy="6858000"/>
  <p:notesSz cx="6858000" cy="9144000"/>
  <p:custDataLst>
    <p:tags r:id="rId8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s" id="{C6A849E6-B320-4D5A-82DB-0064C29BE4AA}">
          <p14:sldIdLst>
            <p14:sldId id="266"/>
            <p14:sldId id="2420"/>
          </p14:sldIdLst>
        </p14:section>
        <p14:section name="Introduction" id="{8B9179FC-318B-4634-8227-1B5AAA7E25AA}">
          <p14:sldIdLst>
            <p14:sldId id="2091"/>
            <p14:sldId id="1888"/>
            <p14:sldId id="2130"/>
            <p14:sldId id="2131"/>
          </p14:sldIdLst>
        </p14:section>
        <p14:section name="Health and Wellbeing" id="{90C530C9-CABE-48A0-AD9D-11CA81C6DAA8}">
          <p14:sldIdLst>
            <p14:sldId id="2333"/>
            <p14:sldId id="2445"/>
            <p14:sldId id="2506"/>
            <p14:sldId id="2507"/>
            <p14:sldId id="2515"/>
            <p14:sldId id="2452"/>
            <p14:sldId id="2167"/>
            <p14:sldId id="2453"/>
            <p14:sldId id="2251"/>
            <p14:sldId id="2457"/>
            <p14:sldId id="2458"/>
            <p14:sldId id="2335"/>
            <p14:sldId id="2460"/>
            <p14:sldId id="2463"/>
            <p14:sldId id="2504"/>
          </p14:sldIdLst>
        </p14:section>
        <p14:section name="Your Local Area" id="{EA2199F8-C89E-42A6-9653-7D526C16804F}">
          <p14:sldIdLst>
            <p14:sldId id="2423"/>
            <p14:sldId id="2366"/>
            <p14:sldId id="2157"/>
            <p14:sldId id="2368"/>
            <p14:sldId id="2374"/>
            <p14:sldId id="2376"/>
            <p14:sldId id="2491"/>
            <p14:sldId id="2403"/>
            <p14:sldId id="2536"/>
            <p14:sldId id="2378"/>
            <p14:sldId id="2380"/>
            <p14:sldId id="2379"/>
          </p14:sldIdLst>
        </p14:section>
        <p14:section name="Cost of Living" id="{0C9C625E-B63F-48DC-99BF-5E10E2238143}">
          <p14:sldIdLst>
            <p14:sldId id="2513"/>
            <p14:sldId id="2000"/>
            <p14:sldId id="2510"/>
            <p14:sldId id="2511"/>
            <p14:sldId id="1835"/>
            <p14:sldId id="2495"/>
            <p14:sldId id="2494"/>
            <p14:sldId id="1837"/>
            <p14:sldId id="2293"/>
            <p14:sldId id="2517"/>
            <p14:sldId id="1960"/>
            <p14:sldId id="2497"/>
            <p14:sldId id="2043"/>
            <p14:sldId id="2498"/>
            <p14:sldId id="1818"/>
            <p14:sldId id="2023"/>
            <p14:sldId id="2183"/>
            <p14:sldId id="1959"/>
            <p14:sldId id="2430"/>
            <p14:sldId id="2281"/>
          </p14:sldIdLst>
        </p14:section>
        <p14:section name="Gambling" id="{7FAB7AD6-3249-4ABF-B355-B5A3FCC0B500}">
          <p14:sldIdLst>
            <p14:sldId id="2434"/>
            <p14:sldId id="2514"/>
            <p14:sldId id="2331"/>
            <p14:sldId id="2516"/>
            <p14:sldId id="2440"/>
            <p14:sldId id="2441"/>
            <p14:sldId id="2537"/>
            <p14:sldId id="2443"/>
          </p14:sldIdLst>
        </p14:section>
        <p14:section name="Digital inclusion" id="{6DFAB682-5FCD-4A50-933A-E7A663AA2EBC}">
          <p14:sldIdLst>
            <p14:sldId id="2382"/>
            <p14:sldId id="2465"/>
            <p14:sldId id="2508"/>
            <p14:sldId id="2509"/>
            <p14:sldId id="2469"/>
            <p14:sldId id="2470"/>
            <p14:sldId id="2471"/>
            <p14:sldId id="2502"/>
            <p14:sldId id="2472"/>
            <p14:sldId id="2473"/>
            <p14:sldId id="2474"/>
            <p14:sldId id="2476"/>
          </p14:sldIdLst>
        </p14:section>
      </p14:sectionLst>
    </p:ext>
    <p:ext uri="{EFAFB233-063F-42B5-8137-9DF3F51BA10A}">
      <p15:sldGuideLst xmlns:p15="http://schemas.microsoft.com/office/powerpoint/2012/main">
        <p15:guide id="1" orient="horz" pos="2160" userDrawn="1">
          <p15:clr>
            <a:srgbClr val="A4A3A4"/>
          </p15:clr>
        </p15:guide>
        <p15:guide id="2" pos="168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A91409-AE93-3499-2B88-C27E21B5F9CF}" name="Bennett, Jack" initials="BJ" userId="S::jack.bennett@greatermanchester-ca.gov.uk::8d4afd51-dc6c-43c2-8e55-85a9a5f349be" providerId="AD"/>
  <p188:author id="{2010D70E-0732-8620-1505-4AAE795BE190}" name="Kaur, Dashrena" initials="KD" userId="S::dashrena.kaur@greatermanchester-ca.gov.uk::465e28c7-c02c-476c-920f-f04c1bedba7d" providerId="AD"/>
  <p188:author id="{18BF5F16-E12D-A4D7-92CC-1E63488A059D}" name="Chan, Oliver" initials="CO" userId="S::oliver.chan@greatermanchester-ca.gov.uk::b12b6d1e-b182-4081-ac14-02837549d316" providerId="AD"/>
  <p188:author id="{C1421324-6DCB-1F7A-9496-A4A40B168AAF}" name="Pope, Christopher" initials="CP" userId="S::Christopher.Pope@greatermanchester-ca.gov.uk::94ad3384-49a9-4033-9838-b6ce03556405" providerId="AD"/>
  <p188:author id="{BC59BB36-ECF8-DB14-BE31-A9FE43565BC8}" name="Bennett, Jack" initials="BJ" userId="S::Jack.Bennett@greatermanchester-ca.gov.uk::8d4afd51-dc6c-43c2-8e55-85a9a5f349be" providerId="AD"/>
  <p188:author id="{4CEB903E-18AB-5E28-506F-2BB1A73DC315}" name="Beth Burls" initials="BB" userId="S::Beth.Burls@bmgresearch.com::e51db7cf-fd92-4430-83aa-abde93e81bf2" providerId="AD"/>
  <p188:author id="{1ED04258-1F01-77B1-C2AD-C4F503B2EDCF}" name="Smith, Jessica" initials="SJ" userId="S::jessica.smith@greatermanchester-ca.gov.uk::26cac524-1be4-41c1-897f-f8ca83cd5f22" providerId="AD"/>
  <p188:author id="{2749955D-A5F0-891D-FD77-5DA6A02F38A2}" name="Chan, Oliver" initials="CO" userId="S::Oliver.Chan@greatermanchester-ca.gov.uk::b12b6d1e-b182-4081-ac14-02837549d316" providerId="AD"/>
  <p188:author id="{AB15E2AD-ACB9-C1A9-1D72-FFF6A7472750}" name="Harley, Rachel" initials="HR" userId="S::rachel.harley@greatermanchester-ca.gov.uk::5910cac3-d4ed-4c49-abcd-943c7e8cd993" providerId="AD"/>
  <p188:author id="{CCE4E4B2-07A5-F1F8-7CC1-E606D367D23F}" name="Panayiota Papouridou" initials="PP" userId="S::Panayiota.Papouridou@bmgresearch.com::cb55ff90-0a81-49d1-9c8a-7f9d3a05a290" providerId="AD"/>
  <p188:author id="{ABD7A1C5-1220-B9F1-3A86-A5741136EC33}" name="Sainsbury, Martin" initials="SM" userId="S::Martin.Sainsbury@greatermanchester-ca.gov.uk::bb1da36c-741f-4a0b-8c74-4693c0978d5e" providerId="AD"/>
  <p188:author id="{DEA964DA-3E28-3DA3-2DFC-826E9D0AEE2B}" name="Adam King" initials="AK" userId="S::Adam.King@bmgresearch.com::8053fbb0-ca35-4e61-affa-d3590efa4b31" providerId="AD"/>
  <p188:author id="{5FA663E8-BA6D-AC78-213F-0F09E9434B4F}" name="Pope, Christopher" initials="PC" userId="S::christopher.pope@greatermanchester-ca.gov.uk::94ad3384-49a9-4033-9838-b6ce03556405" providerId="AD"/>
  <p188:author id="{5DCF41F0-5FCA-4A7F-C7F2-3EDDDB72AF36}" name="Ottiwell, David" initials="OD" userId="S::david.ottiwell@greatermanchester-ca.gov.uk::fdacd154-9d7b-49cf-84b6-2b98f5918a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ettit, Lucy" initials="PL" lastIdx="37" clrIdx="6">
    <p:extLst>
      <p:ext uri="{19B8F6BF-5375-455C-9EA6-DF929625EA0E}">
        <p15:presenceInfo xmlns:p15="http://schemas.microsoft.com/office/powerpoint/2012/main" userId="S::Lucy.Pettit@greatermanchester-ca.gov.uk::bdef355b-33a5-437e-9e8e-1c046d406f2d" providerId="AD"/>
      </p:ext>
    </p:extLst>
  </p:cmAuthor>
  <p:cmAuthor id="1" name="Adam King" initials="AK" lastIdx="129" clrIdx="0">
    <p:extLst>
      <p:ext uri="{19B8F6BF-5375-455C-9EA6-DF929625EA0E}">
        <p15:presenceInfo xmlns:p15="http://schemas.microsoft.com/office/powerpoint/2012/main" userId="S::Adam.King@bmgresearch.com::8053fbb0-ca35-4e61-affa-d3590efa4b31" providerId="AD"/>
      </p:ext>
    </p:extLst>
  </p:cmAuthor>
  <p:cmAuthor id="8" name="Pope, Christopher" initials="PC" lastIdx="5" clrIdx="7">
    <p:extLst>
      <p:ext uri="{19B8F6BF-5375-455C-9EA6-DF929625EA0E}">
        <p15:presenceInfo xmlns:p15="http://schemas.microsoft.com/office/powerpoint/2012/main" userId="S::christopher.pope@greatermanchester-ca.gov.uk::94ad3384-49a9-4033-9838-b6ce03556405" providerId="AD"/>
      </p:ext>
    </p:extLst>
  </p:cmAuthor>
  <p:cmAuthor id="2" name="Beth Burls" initials="BB" lastIdx="101" clrIdx="1">
    <p:extLst>
      <p:ext uri="{19B8F6BF-5375-455C-9EA6-DF929625EA0E}">
        <p15:presenceInfo xmlns:p15="http://schemas.microsoft.com/office/powerpoint/2012/main" userId="S::Beth.Burls@bmgresearch.com::e51db7cf-fd92-4430-83aa-abde93e81bf2" providerId="AD"/>
      </p:ext>
    </p:extLst>
  </p:cmAuthor>
  <p:cmAuthor id="9" name="Markus, Francis" initials="MF" lastIdx="52" clrIdx="8">
    <p:extLst>
      <p:ext uri="{19B8F6BF-5375-455C-9EA6-DF929625EA0E}">
        <p15:presenceInfo xmlns:p15="http://schemas.microsoft.com/office/powerpoint/2012/main" userId="S::Francis.Markus@greatermanchester-ca.gov.uk::ea2c85a8-147b-43c6-ae9c-bcac1cf1d645" providerId="AD"/>
      </p:ext>
    </p:extLst>
  </p:cmAuthor>
  <p:cmAuthor id="3" name="Panayiota Papouridou" initials="PP" lastIdx="232" clrIdx="2">
    <p:extLst>
      <p:ext uri="{19B8F6BF-5375-455C-9EA6-DF929625EA0E}">
        <p15:presenceInfo xmlns:p15="http://schemas.microsoft.com/office/powerpoint/2012/main" userId="S::Panayiota.Papouridou@bmgresearch.com::cb55ff90-0a81-49d1-9c8a-7f9d3a05a290" providerId="AD"/>
      </p:ext>
    </p:extLst>
  </p:cmAuthor>
  <p:cmAuthor id="10" name="Poolan, Emma" initials="PE" lastIdx="18" clrIdx="9">
    <p:extLst>
      <p:ext uri="{19B8F6BF-5375-455C-9EA6-DF929625EA0E}">
        <p15:presenceInfo xmlns:p15="http://schemas.microsoft.com/office/powerpoint/2012/main" userId="S::emma.poolan@greatermanchester-ca.gov.uk::794549c4-ea24-44d4-a708-ea489fba24b0" providerId="AD"/>
      </p:ext>
    </p:extLst>
  </p:cmAuthor>
  <p:cmAuthor id="4" name="Ottiwell, David" initials="OD" lastIdx="172" clrIdx="3">
    <p:extLst>
      <p:ext uri="{19B8F6BF-5375-455C-9EA6-DF929625EA0E}">
        <p15:presenceInfo xmlns:p15="http://schemas.microsoft.com/office/powerpoint/2012/main" userId="S::David.Ottiwell@greatermanchester-ca.gov.uk::fdacd154-9d7b-49cf-84b6-2b98f5918a2a" providerId="AD"/>
      </p:ext>
    </p:extLst>
  </p:cmAuthor>
  <p:cmAuthor id="11" name="Mary-Jane Sturt" initials="MJS" lastIdx="8" clrIdx="10">
    <p:extLst>
      <p:ext uri="{19B8F6BF-5375-455C-9EA6-DF929625EA0E}">
        <p15:presenceInfo xmlns:p15="http://schemas.microsoft.com/office/powerpoint/2012/main" userId="S::Mary-Jane.Sturt@tfgm.com::5eb3da7e-e0ae-4b9e-aa85-05b44d034a59" providerId="AD"/>
      </p:ext>
    </p:extLst>
  </p:cmAuthor>
  <p:cmAuthor id="5" name="Sainsbury, Martin" initials="SM" lastIdx="81" clrIdx="4">
    <p:extLst>
      <p:ext uri="{19B8F6BF-5375-455C-9EA6-DF929625EA0E}">
        <p15:presenceInfo xmlns:p15="http://schemas.microsoft.com/office/powerpoint/2012/main" userId="S::Martin.Sainsbury@greatermanchester-ca.gov.uk::bb1da36c-741f-4a0b-8c74-4693c0978d5e" providerId="AD"/>
      </p:ext>
    </p:extLst>
  </p:cmAuthor>
  <p:cmAuthor id="6" name="Harley, Rachel" initials="HR" lastIdx="51" clrIdx="5">
    <p:extLst>
      <p:ext uri="{19B8F6BF-5375-455C-9EA6-DF929625EA0E}">
        <p15:presenceInfo xmlns:p15="http://schemas.microsoft.com/office/powerpoint/2012/main" userId="S::rachel.harley@greatermanchester-ca.gov.uk::5910cac3-d4ed-4c49-abcd-943c7e8cd9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90"/>
    <a:srgbClr val="FF0000"/>
    <a:srgbClr val="FF9999"/>
    <a:srgbClr val="6DD5CE"/>
    <a:srgbClr val="5B9BD5"/>
    <a:srgbClr val="7030A0"/>
    <a:srgbClr val="9DC3E6"/>
    <a:srgbClr val="A568D2"/>
    <a:srgbClr val="FFFF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94660"/>
  </p:normalViewPr>
  <p:slideViewPr>
    <p:cSldViewPr snapToGrid="0">
      <p:cViewPr varScale="1">
        <p:scale>
          <a:sx n="108" d="100"/>
          <a:sy n="108" d="100"/>
        </p:scale>
        <p:origin x="498" y="102"/>
      </p:cViewPr>
      <p:guideLst>
        <p:guide orient="horz" pos="2160"/>
        <p:guide pos="16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3.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commentAuthors" Target="commentAuthors.xml"/><Relationship Id="rId86" Type="http://schemas.microsoft.com/office/2018/10/relationships/authors" Target="authors.xml"/><Relationship Id="rId4" Type="http://schemas.openxmlformats.org/officeDocument/2006/relationships/slideMaster" Target="slideMasters/slideMaster2.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61" Type="http://schemas.openxmlformats.org/officeDocument/2006/relationships/slide" Target="slides/slide56.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chartUserShapes" Target="../drawings/drawing3.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53579522613913E-3"/>
          <c:y val="2.5759092929603704E-2"/>
          <c:w val="0.99241464204773866"/>
          <c:h val="0.83398571110357722"/>
        </c:manualLayout>
      </c:layout>
      <c:barChart>
        <c:barDir val="col"/>
        <c:grouping val="percentStacked"/>
        <c:varyColors val="0"/>
        <c:ser>
          <c:idx val="0"/>
          <c:order val="0"/>
          <c:tx>
            <c:strRef>
              <c:f>Sheet1!$B$1</c:f>
              <c:strCache>
                <c:ptCount val="1"/>
                <c:pt idx="0">
                  <c:v>Low (0-4)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6"/>
                <c:pt idx="0">
                  <c:v>Nov '22
(S4)</c:v>
                </c:pt>
                <c:pt idx="1">
                  <c:v>Dec '22
(S5)</c:v>
                </c:pt>
                <c:pt idx="2">
                  <c:v>Mar '23 
(S6)</c:v>
                </c:pt>
                <c:pt idx="3">
                  <c:v>May '23
 (S7)</c:v>
                </c:pt>
                <c:pt idx="4">
                  <c:v>July '23
(S8)</c:v>
                </c:pt>
                <c:pt idx="5">
                  <c:v>Sept '23
(S9)</c:v>
                </c:pt>
              </c:strCache>
            </c:strRef>
          </c:cat>
          <c:val>
            <c:numRef>
              <c:f>Sheet1!$B$4:$B$10</c:f>
              <c:numCache>
                <c:formatCode>0%</c:formatCode>
                <c:ptCount val="6"/>
                <c:pt idx="0">
                  <c:v>0.15010720356634799</c:v>
                </c:pt>
                <c:pt idx="1">
                  <c:v>0.151115622013787</c:v>
                </c:pt>
                <c:pt idx="2">
                  <c:v>0.16</c:v>
                </c:pt>
                <c:pt idx="3">
                  <c:v>0.16</c:v>
                </c:pt>
                <c:pt idx="4">
                  <c:v>0.14000000000000001</c:v>
                </c:pt>
                <c:pt idx="5">
                  <c:v>0.14000000000000001</c:v>
                </c:pt>
              </c:numCache>
            </c:numRef>
          </c:val>
          <c:extLst>
            <c:ext xmlns:c16="http://schemas.microsoft.com/office/drawing/2014/chart" uri="{C3380CC4-5D6E-409C-BE32-E72D297353CC}">
              <c16:uniqueId val="{00000000-B3B3-446C-9B67-EAAB730F6D0F}"/>
            </c:ext>
          </c:extLst>
        </c:ser>
        <c:ser>
          <c:idx val="1"/>
          <c:order val="1"/>
          <c:tx>
            <c:strRef>
              <c:f>Sheet1!$C$1</c:f>
              <c:strCache>
                <c:ptCount val="1"/>
                <c:pt idx="0">
                  <c:v>Medium (5-6)</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6"/>
                <c:pt idx="0">
                  <c:v>Nov '22
(S4)</c:v>
                </c:pt>
                <c:pt idx="1">
                  <c:v>Dec '22
(S5)</c:v>
                </c:pt>
                <c:pt idx="2">
                  <c:v>Mar '23 
(S6)</c:v>
                </c:pt>
                <c:pt idx="3">
                  <c:v>May '23
 (S7)</c:v>
                </c:pt>
                <c:pt idx="4">
                  <c:v>July '23
(S8)</c:v>
                </c:pt>
                <c:pt idx="5">
                  <c:v>Sept '23
(S9)</c:v>
                </c:pt>
              </c:strCache>
            </c:strRef>
          </c:cat>
          <c:val>
            <c:numRef>
              <c:f>Sheet1!$C$4:$C$10</c:f>
              <c:numCache>
                <c:formatCode>0%</c:formatCode>
                <c:ptCount val="6"/>
                <c:pt idx="0">
                  <c:v>0.23</c:v>
                </c:pt>
                <c:pt idx="1">
                  <c:v>0.23</c:v>
                </c:pt>
                <c:pt idx="2">
                  <c:v>0.21</c:v>
                </c:pt>
                <c:pt idx="3">
                  <c:v>0.23</c:v>
                </c:pt>
                <c:pt idx="4">
                  <c:v>0.22</c:v>
                </c:pt>
                <c:pt idx="5">
                  <c:v>0.23</c:v>
                </c:pt>
              </c:numCache>
            </c:numRef>
          </c:val>
          <c:extLst>
            <c:ext xmlns:c16="http://schemas.microsoft.com/office/drawing/2014/chart" uri="{C3380CC4-5D6E-409C-BE32-E72D297353CC}">
              <c16:uniqueId val="{00000001-B3B3-446C-9B67-EAAB730F6D0F}"/>
            </c:ext>
          </c:extLst>
        </c:ser>
        <c:ser>
          <c:idx val="2"/>
          <c:order val="2"/>
          <c:tx>
            <c:strRef>
              <c:f>Sheet1!$D$1</c:f>
              <c:strCache>
                <c:ptCount val="1"/>
                <c:pt idx="0">
                  <c:v>High (7-8)</c:v>
                </c:pt>
              </c:strCache>
            </c:strRef>
          </c:tx>
          <c:spPr>
            <a:solidFill>
              <a:schemeClr val="tx1">
                <a:lumMod val="25000"/>
                <a:lumOff val="75000"/>
              </a:schemeClr>
            </a:solidFill>
            <a:ln>
              <a:noFill/>
            </a:ln>
            <a:effectLst/>
          </c:spPr>
          <c:invertIfNegative val="0"/>
          <c:dPt>
            <c:idx val="0"/>
            <c:invertIfNegative val="0"/>
            <c:bubble3D val="0"/>
            <c:spPr>
              <a:solidFill>
                <a:srgbClr val="6DD5CE"/>
              </a:solidFill>
              <a:ln>
                <a:noFill/>
              </a:ln>
              <a:effectLst/>
            </c:spPr>
            <c:extLst>
              <c:ext xmlns:c16="http://schemas.microsoft.com/office/drawing/2014/chart" uri="{C3380CC4-5D6E-409C-BE32-E72D297353CC}">
                <c16:uniqueId val="{00000003-B3B3-446C-9B67-EAAB730F6D0F}"/>
              </c:ext>
            </c:extLst>
          </c:dPt>
          <c:dPt>
            <c:idx val="1"/>
            <c:invertIfNegative val="0"/>
            <c:bubble3D val="0"/>
            <c:spPr>
              <a:solidFill>
                <a:srgbClr val="6DD5CE"/>
              </a:solidFill>
              <a:ln>
                <a:noFill/>
              </a:ln>
              <a:effectLst/>
            </c:spPr>
            <c:extLst>
              <c:ext xmlns:c16="http://schemas.microsoft.com/office/drawing/2014/chart" uri="{C3380CC4-5D6E-409C-BE32-E72D297353CC}">
                <c16:uniqueId val="{00000005-B3B3-446C-9B67-EAAB730F6D0F}"/>
              </c:ext>
            </c:extLst>
          </c:dPt>
          <c:dPt>
            <c:idx val="2"/>
            <c:invertIfNegative val="0"/>
            <c:bubble3D val="0"/>
            <c:spPr>
              <a:solidFill>
                <a:srgbClr val="6DD5CE"/>
              </a:solidFill>
              <a:ln>
                <a:noFill/>
              </a:ln>
              <a:effectLst/>
            </c:spPr>
            <c:extLst>
              <c:ext xmlns:c16="http://schemas.microsoft.com/office/drawing/2014/chart" uri="{C3380CC4-5D6E-409C-BE32-E72D297353CC}">
                <c16:uniqueId val="{00000007-B3B3-446C-9B67-EAAB730F6D0F}"/>
              </c:ext>
            </c:extLst>
          </c:dPt>
          <c:dPt>
            <c:idx val="3"/>
            <c:invertIfNegative val="0"/>
            <c:bubble3D val="0"/>
            <c:spPr>
              <a:solidFill>
                <a:srgbClr val="6DD5CE"/>
              </a:solidFill>
              <a:ln>
                <a:noFill/>
              </a:ln>
              <a:effectLst/>
            </c:spPr>
            <c:extLst>
              <c:ext xmlns:c16="http://schemas.microsoft.com/office/drawing/2014/chart" uri="{C3380CC4-5D6E-409C-BE32-E72D297353CC}">
                <c16:uniqueId val="{00000009-B3B3-446C-9B67-EAAB730F6D0F}"/>
              </c:ext>
            </c:extLst>
          </c:dPt>
          <c:dPt>
            <c:idx val="4"/>
            <c:invertIfNegative val="0"/>
            <c:bubble3D val="0"/>
            <c:spPr>
              <a:solidFill>
                <a:srgbClr val="6DD5CE"/>
              </a:solidFill>
              <a:ln>
                <a:noFill/>
              </a:ln>
              <a:effectLst/>
            </c:spPr>
            <c:extLst>
              <c:ext xmlns:c16="http://schemas.microsoft.com/office/drawing/2014/chart" uri="{C3380CC4-5D6E-409C-BE32-E72D297353CC}">
                <c16:uniqueId val="{0000000B-B3B3-446C-9B67-EAAB730F6D0F}"/>
              </c:ext>
            </c:extLst>
          </c:dPt>
          <c:dPt>
            <c:idx val="5"/>
            <c:invertIfNegative val="0"/>
            <c:bubble3D val="0"/>
            <c:spPr>
              <a:solidFill>
                <a:srgbClr val="6DD5CE"/>
              </a:solidFill>
              <a:ln>
                <a:noFill/>
              </a:ln>
              <a:effectLst/>
            </c:spPr>
            <c:extLst>
              <c:ext xmlns:c16="http://schemas.microsoft.com/office/drawing/2014/chart" uri="{C3380CC4-5D6E-409C-BE32-E72D297353CC}">
                <c16:uniqueId val="{0000000D-B3B3-446C-9B67-EAAB730F6D0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6"/>
                <c:pt idx="0">
                  <c:v>Nov '22
(S4)</c:v>
                </c:pt>
                <c:pt idx="1">
                  <c:v>Dec '22
(S5)</c:v>
                </c:pt>
                <c:pt idx="2">
                  <c:v>Mar '23 
(S6)</c:v>
                </c:pt>
                <c:pt idx="3">
                  <c:v>May '23
 (S7)</c:v>
                </c:pt>
                <c:pt idx="4">
                  <c:v>July '23
(S8)</c:v>
                </c:pt>
                <c:pt idx="5">
                  <c:v>Sept '23
(S9)</c:v>
                </c:pt>
              </c:strCache>
            </c:strRef>
          </c:cat>
          <c:val>
            <c:numRef>
              <c:f>Sheet1!$D$4:$D$10</c:f>
              <c:numCache>
                <c:formatCode>0%</c:formatCode>
                <c:ptCount val="6"/>
                <c:pt idx="0">
                  <c:v>0.46</c:v>
                </c:pt>
                <c:pt idx="1">
                  <c:v>0.43</c:v>
                </c:pt>
                <c:pt idx="2">
                  <c:v>0.43</c:v>
                </c:pt>
                <c:pt idx="3">
                  <c:v>0.42</c:v>
                </c:pt>
                <c:pt idx="4">
                  <c:v>0.44</c:v>
                </c:pt>
                <c:pt idx="5">
                  <c:v>0.44</c:v>
                </c:pt>
              </c:numCache>
            </c:numRef>
          </c:val>
          <c:extLst>
            <c:ext xmlns:c16="http://schemas.microsoft.com/office/drawing/2014/chart" uri="{C3380CC4-5D6E-409C-BE32-E72D297353CC}">
              <c16:uniqueId val="{0000000E-B3B3-446C-9B67-EAAB730F6D0F}"/>
            </c:ext>
          </c:extLst>
        </c:ser>
        <c:ser>
          <c:idx val="3"/>
          <c:order val="3"/>
          <c:tx>
            <c:strRef>
              <c:f>Sheet1!$E$1</c:f>
              <c:strCache>
                <c:ptCount val="1"/>
                <c:pt idx="0">
                  <c:v>Very high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Sheet1!$A$4:$A$10</c:f>
              <c:strCache>
                <c:ptCount val="6"/>
                <c:pt idx="0">
                  <c:v>Nov '22
(S4)</c:v>
                </c:pt>
                <c:pt idx="1">
                  <c:v>Dec '22
(S5)</c:v>
                </c:pt>
                <c:pt idx="2">
                  <c:v>Mar '23 
(S6)</c:v>
                </c:pt>
                <c:pt idx="3">
                  <c:v>May '23
 (S7)</c:v>
                </c:pt>
                <c:pt idx="4">
                  <c:v>July '23
(S8)</c:v>
                </c:pt>
                <c:pt idx="5">
                  <c:v>Sept '23
(S9)</c:v>
                </c:pt>
              </c:strCache>
            </c:strRef>
          </c:cat>
          <c:val>
            <c:numRef>
              <c:f>Sheet1!$E$4:$E$10</c:f>
              <c:numCache>
                <c:formatCode>0%</c:formatCode>
                <c:ptCount val="6"/>
                <c:pt idx="0">
                  <c:v>0.156660413478867</c:v>
                </c:pt>
                <c:pt idx="1">
                  <c:v>0.18416821028569899</c:v>
                </c:pt>
                <c:pt idx="2">
                  <c:v>0.2</c:v>
                </c:pt>
                <c:pt idx="3">
                  <c:v>0.18</c:v>
                </c:pt>
                <c:pt idx="4">
                  <c:v>0.2</c:v>
                </c:pt>
                <c:pt idx="5">
                  <c:v>0.19</c:v>
                </c:pt>
              </c:numCache>
            </c:numRef>
          </c:val>
          <c:extLst>
            <c:ext xmlns:c16="http://schemas.microsoft.com/office/drawing/2014/chart" uri="{C3380CC4-5D6E-409C-BE32-E72D297353CC}">
              <c16:uniqueId val="{0000000F-B3B3-446C-9B67-EAAB730F6D0F}"/>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71857405032556"/>
          <c:y val="2.4760625158845518E-2"/>
          <c:w val="0.65427641992675412"/>
          <c:h val="0.97523937484115453"/>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6-A93D-4427-8B4D-DE3DE3DD7C43}"/>
              </c:ext>
            </c:extLst>
          </c:dPt>
          <c:dPt>
            <c:idx val="1"/>
            <c:invertIfNegative val="0"/>
            <c:bubble3D val="0"/>
            <c:spPr>
              <a:solidFill>
                <a:srgbClr val="FF0000"/>
              </a:solidFill>
              <a:ln>
                <a:noFill/>
              </a:ln>
              <a:effectLst/>
            </c:spPr>
            <c:extLst>
              <c:ext xmlns:c16="http://schemas.microsoft.com/office/drawing/2014/chart" uri="{C3380CC4-5D6E-409C-BE32-E72D297353CC}">
                <c16:uniqueId val="{00000007-A93D-4427-8B4D-DE3DE3DD7C43}"/>
              </c:ext>
            </c:extLst>
          </c:dPt>
          <c:dPt>
            <c:idx val="2"/>
            <c:invertIfNegative val="0"/>
            <c:bubble3D val="0"/>
            <c:spPr>
              <a:solidFill>
                <a:srgbClr val="FF0000"/>
              </a:solidFill>
              <a:ln>
                <a:noFill/>
              </a:ln>
              <a:effectLst/>
            </c:spPr>
            <c:extLst>
              <c:ext xmlns:c16="http://schemas.microsoft.com/office/drawing/2014/chart" uri="{C3380CC4-5D6E-409C-BE32-E72D297353CC}">
                <c16:uniqueId val="{00000008-A93D-4427-8B4D-DE3DE3DD7C43}"/>
              </c:ext>
            </c:extLst>
          </c:dPt>
          <c:dPt>
            <c:idx val="3"/>
            <c:invertIfNegative val="0"/>
            <c:bubble3D val="0"/>
            <c:spPr>
              <a:solidFill>
                <a:srgbClr val="FF0000"/>
              </a:solidFill>
              <a:ln>
                <a:noFill/>
              </a:ln>
              <a:effectLst/>
            </c:spPr>
            <c:extLst>
              <c:ext xmlns:c16="http://schemas.microsoft.com/office/drawing/2014/chart" uri="{C3380CC4-5D6E-409C-BE32-E72D297353CC}">
                <c16:uniqueId val="{00000009-A93D-4427-8B4D-DE3DE3DD7C43}"/>
              </c:ext>
            </c:extLst>
          </c:dPt>
          <c:dPt>
            <c:idx val="4"/>
            <c:invertIfNegative val="0"/>
            <c:bubble3D val="0"/>
            <c:spPr>
              <a:solidFill>
                <a:srgbClr val="FF0000"/>
              </a:solidFill>
              <a:ln>
                <a:noFill/>
              </a:ln>
              <a:effectLst/>
            </c:spPr>
            <c:extLst>
              <c:ext xmlns:c16="http://schemas.microsoft.com/office/drawing/2014/chart" uri="{C3380CC4-5D6E-409C-BE32-E72D297353CC}">
                <c16:uniqueId val="{00000000-96BB-479E-94FA-428CE45069AC}"/>
              </c:ext>
            </c:extLst>
          </c:dPt>
          <c:dPt>
            <c:idx val="5"/>
            <c:invertIfNegative val="0"/>
            <c:bubble3D val="0"/>
            <c:spPr>
              <a:solidFill>
                <a:srgbClr val="5C5B5A"/>
              </a:solidFill>
              <a:ln>
                <a:noFill/>
              </a:ln>
              <a:effectLst/>
            </c:spPr>
            <c:extLst>
              <c:ext xmlns:c16="http://schemas.microsoft.com/office/drawing/2014/chart" uri="{C3380CC4-5D6E-409C-BE32-E72D297353CC}">
                <c16:uniqueId val="{00000001-96BB-479E-94FA-428CE45069AC}"/>
              </c:ext>
            </c:extLst>
          </c:dPt>
          <c:dPt>
            <c:idx val="6"/>
            <c:invertIfNegative val="0"/>
            <c:bubble3D val="0"/>
            <c:spPr>
              <a:solidFill>
                <a:srgbClr val="5C5B5A"/>
              </a:solidFill>
              <a:ln>
                <a:noFill/>
              </a:ln>
              <a:effectLst/>
            </c:spPr>
            <c:extLst>
              <c:ext xmlns:c16="http://schemas.microsoft.com/office/drawing/2014/chart" uri="{C3380CC4-5D6E-409C-BE32-E72D297353CC}">
                <c16:uniqueId val="{00000002-96BB-479E-94FA-428CE45069A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GP</c:v>
                </c:pt>
                <c:pt idx="1">
                  <c:v>Health visitor</c:v>
                </c:pt>
                <c:pt idx="2">
                  <c:v>Nurse</c:v>
                </c:pt>
                <c:pt idx="3">
                  <c:v>Midwife</c:v>
                </c:pt>
                <c:pt idx="4">
                  <c:v>Other</c:v>
                </c:pt>
                <c:pt idx="5">
                  <c:v>Don't know</c:v>
                </c:pt>
                <c:pt idx="6">
                  <c:v>Prefer not to say </c:v>
                </c:pt>
              </c:strCache>
            </c:strRef>
          </c:cat>
          <c:val>
            <c:numRef>
              <c:f>Sheet1!$B$2:$B$8</c:f>
              <c:numCache>
                <c:formatCode>0%</c:formatCode>
                <c:ptCount val="7"/>
                <c:pt idx="0">
                  <c:v>0.53</c:v>
                </c:pt>
                <c:pt idx="1">
                  <c:v>0.22</c:v>
                </c:pt>
                <c:pt idx="2">
                  <c:v>0.14000000000000001</c:v>
                </c:pt>
                <c:pt idx="3">
                  <c:v>0.13</c:v>
                </c:pt>
                <c:pt idx="4">
                  <c:v>0.11</c:v>
                </c:pt>
                <c:pt idx="5">
                  <c:v>7.0000000000000007E-2</c:v>
                </c:pt>
                <c:pt idx="6">
                  <c:v>0.03</c:v>
                </c:pt>
              </c:numCache>
            </c:numRef>
          </c:val>
          <c:extLst>
            <c:ext xmlns:c16="http://schemas.microsoft.com/office/drawing/2014/chart" uri="{C3380CC4-5D6E-409C-BE32-E72D297353CC}">
              <c16:uniqueId val="{00000000-39E4-4540-9580-87E3DCFA09A3}"/>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674592828334"/>
          <c:y val="2.9293899592590426E-2"/>
          <c:w val="0.49858321764806679"/>
          <c:h val="0.94141220081481913"/>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Pt>
            <c:idx val="4"/>
            <c:invertIfNegative val="0"/>
            <c:bubble3D val="0"/>
            <c:spPr>
              <a:solidFill>
                <a:srgbClr val="5C5B5A"/>
              </a:solidFill>
              <a:ln>
                <a:noFill/>
              </a:ln>
              <a:effectLst/>
            </c:spPr>
            <c:extLst>
              <c:ext xmlns:c16="http://schemas.microsoft.com/office/drawing/2014/chart" uri="{C3380CC4-5D6E-409C-BE32-E72D297353CC}">
                <c16:uniqueId val="{00000001-6200-4EDF-BD46-CF3C0039275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Free prescriptions or help with prescription costs</c:v>
                </c:pt>
                <c:pt idx="1">
                  <c:v>Free or affordable dentistry</c:v>
                </c:pt>
                <c:pt idx="2">
                  <c:v>Free or discounted stop smoking services</c:v>
                </c:pt>
                <c:pt idx="3">
                  <c:v>Funded transport vouchers</c:v>
                </c:pt>
                <c:pt idx="4">
                  <c:v>I was not aware of any NHS Scheme of assistance</c:v>
                </c:pt>
              </c:strCache>
            </c:strRef>
          </c:cat>
          <c:val>
            <c:numRef>
              <c:f>Sheet1!$B$2:$B$6</c:f>
              <c:numCache>
                <c:formatCode>0%</c:formatCode>
                <c:ptCount val="5"/>
                <c:pt idx="0">
                  <c:v>0.6</c:v>
                </c:pt>
                <c:pt idx="1">
                  <c:v>0.36</c:v>
                </c:pt>
                <c:pt idx="2">
                  <c:v>0.32</c:v>
                </c:pt>
                <c:pt idx="3">
                  <c:v>0.17</c:v>
                </c:pt>
                <c:pt idx="4">
                  <c:v>0.28000000000000003</c:v>
                </c:pt>
              </c:numCache>
            </c:numRef>
          </c:val>
          <c:extLst>
            <c:ext xmlns:c16="http://schemas.microsoft.com/office/drawing/2014/chart" uri="{C3380CC4-5D6E-409C-BE32-E72D297353CC}">
              <c16:uniqueId val="{00000002-6200-4EDF-BD46-CF3C00392759}"/>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9690"/>
              </a:solidFill>
              <a:ln w="19050">
                <a:solidFill>
                  <a:schemeClr val="lt1"/>
                </a:solidFill>
              </a:ln>
              <a:effectLst/>
            </c:spPr>
            <c:extLst>
              <c:ext xmlns:c16="http://schemas.microsoft.com/office/drawing/2014/chart" uri="{C3380CC4-5D6E-409C-BE32-E72D297353CC}">
                <c16:uniqueId val="{00000001-F9DB-4180-BE1C-61D0591710F2}"/>
              </c:ext>
            </c:extLst>
          </c:dPt>
          <c:dPt>
            <c:idx val="1"/>
            <c:bubble3D val="0"/>
            <c:spPr>
              <a:solidFill>
                <a:srgbClr val="00B8AF"/>
              </a:solidFill>
              <a:ln w="19050">
                <a:solidFill>
                  <a:schemeClr val="lt1"/>
                </a:solidFill>
              </a:ln>
              <a:effectLst/>
            </c:spPr>
            <c:extLst>
              <c:ext xmlns:c16="http://schemas.microsoft.com/office/drawing/2014/chart" uri="{C3380CC4-5D6E-409C-BE32-E72D297353CC}">
                <c16:uniqueId val="{00000002-F9DB-4180-BE1C-61D0591710F2}"/>
              </c:ext>
            </c:extLst>
          </c:dPt>
          <c:dPt>
            <c:idx val="2"/>
            <c:bubble3D val="0"/>
            <c:spPr>
              <a:solidFill>
                <a:srgbClr val="A3E5E0"/>
              </a:solidFill>
              <a:ln w="19050">
                <a:solidFill>
                  <a:schemeClr val="lt1"/>
                </a:solidFill>
              </a:ln>
              <a:effectLst/>
            </c:spPr>
            <c:extLst>
              <c:ext xmlns:c16="http://schemas.microsoft.com/office/drawing/2014/chart" uri="{C3380CC4-5D6E-409C-BE32-E72D297353CC}">
                <c16:uniqueId val="{00000003-F9DB-4180-BE1C-61D0591710F2}"/>
              </c:ext>
            </c:extLst>
          </c:dPt>
          <c:dPt>
            <c:idx val="3"/>
            <c:bubble3D val="0"/>
            <c:spPr>
              <a:solidFill>
                <a:srgbClr val="FFC5C5"/>
              </a:solidFill>
              <a:ln w="19050">
                <a:solidFill>
                  <a:schemeClr val="lt1"/>
                </a:solidFill>
              </a:ln>
              <a:effectLst/>
            </c:spPr>
            <c:extLst>
              <c:ext xmlns:c16="http://schemas.microsoft.com/office/drawing/2014/chart" uri="{C3380CC4-5D6E-409C-BE32-E72D297353CC}">
                <c16:uniqueId val="{00000004-F9DB-4180-BE1C-61D0591710F2}"/>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5-F9DB-4180-BE1C-61D0591710F2}"/>
              </c:ext>
            </c:extLst>
          </c:dPt>
          <c:dPt>
            <c:idx val="5"/>
            <c:bubble3D val="0"/>
            <c:spPr>
              <a:solidFill>
                <a:srgbClr val="5C5B5A"/>
              </a:solidFill>
              <a:ln w="19050">
                <a:solidFill>
                  <a:schemeClr val="lt1"/>
                </a:solidFill>
              </a:ln>
              <a:effectLst/>
            </c:spPr>
            <c:extLst>
              <c:ext xmlns:c16="http://schemas.microsoft.com/office/drawing/2014/chart" uri="{C3380CC4-5D6E-409C-BE32-E72D297353CC}">
                <c16:uniqueId val="{00000006-F9DB-4180-BE1C-61D0591710F2}"/>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9DB-4180-BE1C-61D0591710F2}"/>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F9DB-4180-BE1C-61D0591710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Always </c:v>
                </c:pt>
                <c:pt idx="1">
                  <c:v>Often</c:v>
                </c:pt>
                <c:pt idx="2">
                  <c:v>Sometimes</c:v>
                </c:pt>
                <c:pt idx="3">
                  <c:v>Rarely </c:v>
                </c:pt>
                <c:pt idx="4">
                  <c:v>Never</c:v>
                </c:pt>
                <c:pt idx="5">
                  <c:v>Don't know </c:v>
                </c:pt>
              </c:strCache>
            </c:strRef>
          </c:cat>
          <c:val>
            <c:numRef>
              <c:f>Sheet1!$B$2:$B$7</c:f>
              <c:numCache>
                <c:formatCode>0%</c:formatCode>
                <c:ptCount val="6"/>
                <c:pt idx="0">
                  <c:v>0.05</c:v>
                </c:pt>
                <c:pt idx="1">
                  <c:v>0.1</c:v>
                </c:pt>
                <c:pt idx="2">
                  <c:v>0.25</c:v>
                </c:pt>
                <c:pt idx="3">
                  <c:v>0.27</c:v>
                </c:pt>
                <c:pt idx="4">
                  <c:v>0.17</c:v>
                </c:pt>
                <c:pt idx="5">
                  <c:v>0.15</c:v>
                </c:pt>
              </c:numCache>
            </c:numRef>
          </c:val>
          <c:extLst>
            <c:ext xmlns:c16="http://schemas.microsoft.com/office/drawing/2014/chart" uri="{C3380CC4-5D6E-409C-BE32-E72D297353CC}">
              <c16:uniqueId val="{00000000-F9DB-4180-BE1C-61D0591710F2}"/>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4631918331059546"/>
          <c:y val="0.84641797029170807"/>
          <c:w val="0.64766394809779826"/>
          <c:h val="0.133652004497594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640962319958691E-2"/>
          <c:y val="0.10708522518738557"/>
          <c:w val="0.98835902383723606"/>
          <c:h val="0.70293690278734955"/>
        </c:manualLayout>
      </c:layout>
      <c:barChart>
        <c:barDir val="col"/>
        <c:grouping val="percentStacked"/>
        <c:varyColors val="0"/>
        <c:ser>
          <c:idx val="4"/>
          <c:order val="0"/>
          <c:tx>
            <c:strRef>
              <c:f>Sheet1!$F$1</c:f>
              <c:strCache>
                <c:ptCount val="1"/>
                <c:pt idx="0">
                  <c:v>Very dissatisfied </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March '23 
(S6)</c:v>
                </c:pt>
                <c:pt idx="1">
                  <c:v>GM May '23 
(S7)</c:v>
                </c:pt>
                <c:pt idx="2">
                  <c:v>GM July '23 
(S8)</c:v>
                </c:pt>
                <c:pt idx="3">
                  <c:v>GM Sept '23 
(S9)</c:v>
                </c:pt>
                <c:pt idx="4">
                  <c:v>England benchmarking</c:v>
                </c:pt>
              </c:strCache>
            </c:strRef>
          </c:cat>
          <c:val>
            <c:numRef>
              <c:f>Sheet1!$F$2:$F$6</c:f>
              <c:numCache>
                <c:formatCode>0%</c:formatCode>
                <c:ptCount val="5"/>
                <c:pt idx="0">
                  <c:v>0.06</c:v>
                </c:pt>
                <c:pt idx="1">
                  <c:v>0.04</c:v>
                </c:pt>
                <c:pt idx="2">
                  <c:v>0.04</c:v>
                </c:pt>
                <c:pt idx="3">
                  <c:v>0.05</c:v>
                </c:pt>
                <c:pt idx="4">
                  <c:v>0.02</c:v>
                </c:pt>
              </c:numCache>
            </c:numRef>
          </c:val>
          <c:extLst>
            <c:ext xmlns:c16="http://schemas.microsoft.com/office/drawing/2014/chart" uri="{C3380CC4-5D6E-409C-BE32-E72D297353CC}">
              <c16:uniqueId val="{00000000-12A8-44A4-833D-5FD0360A2F97}"/>
            </c:ext>
          </c:extLst>
        </c:ser>
        <c:ser>
          <c:idx val="3"/>
          <c:order val="1"/>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March '23 
(S6)</c:v>
                </c:pt>
                <c:pt idx="1">
                  <c:v>GM May '23 
(S7)</c:v>
                </c:pt>
                <c:pt idx="2">
                  <c:v>GM July '23 
(S8)</c:v>
                </c:pt>
                <c:pt idx="3">
                  <c:v>GM Sept '23 
(S9)</c:v>
                </c:pt>
                <c:pt idx="4">
                  <c:v>England benchmarking</c:v>
                </c:pt>
              </c:strCache>
            </c:strRef>
          </c:cat>
          <c:val>
            <c:numRef>
              <c:f>Sheet1!$E$2:$E$6</c:f>
              <c:numCache>
                <c:formatCode>0%</c:formatCode>
                <c:ptCount val="5"/>
                <c:pt idx="0">
                  <c:v>0.1</c:v>
                </c:pt>
                <c:pt idx="1">
                  <c:v>0.09</c:v>
                </c:pt>
                <c:pt idx="2">
                  <c:v>0.08</c:v>
                </c:pt>
                <c:pt idx="3">
                  <c:v>0.11</c:v>
                </c:pt>
                <c:pt idx="4">
                  <c:v>0.06</c:v>
                </c:pt>
              </c:numCache>
            </c:numRef>
          </c:val>
          <c:extLst>
            <c:ext xmlns:c16="http://schemas.microsoft.com/office/drawing/2014/chart" uri="{C3380CC4-5D6E-409C-BE32-E72D297353CC}">
              <c16:uniqueId val="{00000001-12A8-44A4-833D-5FD0360A2F97}"/>
            </c:ext>
          </c:extLst>
        </c:ser>
        <c:ser>
          <c:idx val="2"/>
          <c:order val="2"/>
          <c:tx>
            <c:strRef>
              <c:f>Sheet1!$D$1</c:f>
              <c:strCache>
                <c:ptCount val="1"/>
                <c:pt idx="0">
                  <c:v>Neither satisfied nor dissatisfied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March '23 
(S6)</c:v>
                </c:pt>
                <c:pt idx="1">
                  <c:v>GM May '23 
(S7)</c:v>
                </c:pt>
                <c:pt idx="2">
                  <c:v>GM July '23 
(S8)</c:v>
                </c:pt>
                <c:pt idx="3">
                  <c:v>GM Sept '23 
(S9)</c:v>
                </c:pt>
                <c:pt idx="4">
                  <c:v>England benchmarking</c:v>
                </c:pt>
              </c:strCache>
            </c:strRef>
          </c:cat>
          <c:val>
            <c:numRef>
              <c:f>Sheet1!$D$2:$D$6</c:f>
              <c:numCache>
                <c:formatCode>0%</c:formatCode>
                <c:ptCount val="5"/>
                <c:pt idx="0">
                  <c:v>0.13</c:v>
                </c:pt>
                <c:pt idx="1">
                  <c:v>0.12</c:v>
                </c:pt>
                <c:pt idx="2">
                  <c:v>0.13</c:v>
                </c:pt>
                <c:pt idx="3">
                  <c:v>0.11</c:v>
                </c:pt>
                <c:pt idx="4">
                  <c:v>0.15</c:v>
                </c:pt>
              </c:numCache>
            </c:numRef>
          </c:val>
          <c:extLst>
            <c:ext xmlns:c16="http://schemas.microsoft.com/office/drawing/2014/chart" uri="{C3380CC4-5D6E-409C-BE32-E72D297353CC}">
              <c16:uniqueId val="{00000002-12A8-44A4-833D-5FD0360A2F97}"/>
            </c:ext>
          </c:extLst>
        </c:ser>
        <c:ser>
          <c:idx val="1"/>
          <c:order val="3"/>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March '23 
(S6)</c:v>
                </c:pt>
                <c:pt idx="1">
                  <c:v>GM May '23 
(S7)</c:v>
                </c:pt>
                <c:pt idx="2">
                  <c:v>GM July '23 
(S8)</c:v>
                </c:pt>
                <c:pt idx="3">
                  <c:v>GM Sept '23 
(S9)</c:v>
                </c:pt>
                <c:pt idx="4">
                  <c:v>England benchmarking</c:v>
                </c:pt>
              </c:strCache>
            </c:strRef>
          </c:cat>
          <c:val>
            <c:numRef>
              <c:f>Sheet1!$C$2:$C$6</c:f>
              <c:numCache>
                <c:formatCode>0%</c:formatCode>
                <c:ptCount val="5"/>
                <c:pt idx="0">
                  <c:v>0.47</c:v>
                </c:pt>
                <c:pt idx="1">
                  <c:v>0.49</c:v>
                </c:pt>
                <c:pt idx="2">
                  <c:v>0.48</c:v>
                </c:pt>
                <c:pt idx="3">
                  <c:v>0.48</c:v>
                </c:pt>
                <c:pt idx="4">
                  <c:v>0.47</c:v>
                </c:pt>
              </c:numCache>
            </c:numRef>
          </c:val>
          <c:extLst>
            <c:ext xmlns:c16="http://schemas.microsoft.com/office/drawing/2014/chart" uri="{C3380CC4-5D6E-409C-BE32-E72D297353CC}">
              <c16:uniqueId val="{00000003-12A8-44A4-833D-5FD0360A2F97}"/>
            </c:ext>
          </c:extLst>
        </c:ser>
        <c:ser>
          <c:idx val="0"/>
          <c:order val="4"/>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GM March '23 
(S6)</c:v>
                </c:pt>
                <c:pt idx="1">
                  <c:v>GM May '23 
(S7)</c:v>
                </c:pt>
                <c:pt idx="2">
                  <c:v>GM July '23 
(S8)</c:v>
                </c:pt>
                <c:pt idx="3">
                  <c:v>GM Sept '23 
(S9)</c:v>
                </c:pt>
                <c:pt idx="4">
                  <c:v>England benchmarking</c:v>
                </c:pt>
              </c:strCache>
            </c:strRef>
          </c:cat>
          <c:val>
            <c:numRef>
              <c:f>Sheet1!$B$2:$B$6</c:f>
              <c:numCache>
                <c:formatCode>0%</c:formatCode>
                <c:ptCount val="5"/>
                <c:pt idx="0">
                  <c:v>0.25</c:v>
                </c:pt>
                <c:pt idx="1">
                  <c:v>0.27</c:v>
                </c:pt>
                <c:pt idx="2">
                  <c:v>0.27</c:v>
                </c:pt>
                <c:pt idx="3">
                  <c:v>0.24</c:v>
                </c:pt>
                <c:pt idx="4">
                  <c:v>0.3</c:v>
                </c:pt>
              </c:numCache>
            </c:numRef>
          </c:val>
          <c:extLst>
            <c:ext xmlns:c16="http://schemas.microsoft.com/office/drawing/2014/chart" uri="{C3380CC4-5D6E-409C-BE32-E72D297353CC}">
              <c16:uniqueId val="{00000004-12A8-44A4-833D-5FD0360A2F97}"/>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1.3969171395316735E-2"/>
          <c:y val="0.9092924832141196"/>
          <c:w val="0.98603082860468327"/>
          <c:h val="8.6538247604555973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1653711154389"/>
          <c:y val="0.13246633155308193"/>
          <c:w val="0.71247528408192584"/>
          <c:h val="0.65235884892162732"/>
        </c:manualLayout>
      </c:layout>
      <c:barChart>
        <c:barDir val="col"/>
        <c:grouping val="percentStacked"/>
        <c:varyColors val="0"/>
        <c:ser>
          <c:idx val="3"/>
          <c:order val="0"/>
          <c:tx>
            <c:strRef>
              <c:f>Sheet1!$B$1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Sheet1!$B$2</c:f>
              <c:numCache>
                <c:formatCode>0%</c:formatCode>
                <c:ptCount val="1"/>
                <c:pt idx="0">
                  <c:v>0.17</c:v>
                </c:pt>
              </c:numCache>
            </c:numRef>
          </c:val>
          <c:extLst>
            <c:ext xmlns:c16="http://schemas.microsoft.com/office/drawing/2014/chart" uri="{C3380CC4-5D6E-409C-BE32-E72D297353CC}">
              <c16:uniqueId val="{00000001-0313-49CE-8109-413038663535}"/>
            </c:ext>
          </c:extLst>
        </c:ser>
        <c:ser>
          <c:idx val="2"/>
          <c:order val="1"/>
          <c:tx>
            <c:strRef>
              <c:f>Sheet1!$C$1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Sheet1!$C$2</c:f>
              <c:numCache>
                <c:formatCode>0%</c:formatCode>
                <c:ptCount val="1"/>
                <c:pt idx="0">
                  <c:v>0.09</c:v>
                </c:pt>
              </c:numCache>
            </c:numRef>
          </c:val>
          <c:extLst>
            <c:ext xmlns:c16="http://schemas.microsoft.com/office/drawing/2014/chart" uri="{C3380CC4-5D6E-409C-BE32-E72D297353CC}">
              <c16:uniqueId val="{00000002-0313-49CE-8109-413038663535}"/>
            </c:ext>
          </c:extLst>
        </c:ser>
        <c:ser>
          <c:idx val="1"/>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Sheet1!$D$2</c:f>
              <c:numCache>
                <c:formatCode>0%</c:formatCode>
                <c:ptCount val="1"/>
                <c:pt idx="0">
                  <c:v>0.21</c:v>
                </c:pt>
              </c:numCache>
            </c:numRef>
          </c:val>
          <c:extLst>
            <c:ext xmlns:c16="http://schemas.microsoft.com/office/drawing/2014/chart" uri="{C3380CC4-5D6E-409C-BE32-E72D297353CC}">
              <c16:uniqueId val="{00000003-0313-49CE-8109-413038663535}"/>
            </c:ext>
          </c:extLst>
        </c:ser>
        <c:ser>
          <c:idx val="0"/>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Sheet1!$E$2</c:f>
              <c:numCache>
                <c:formatCode>0%</c:formatCode>
                <c:ptCount val="1"/>
                <c:pt idx="0">
                  <c:v>0.4</c:v>
                </c:pt>
              </c:numCache>
            </c:numRef>
          </c:val>
          <c:extLst>
            <c:ext xmlns:c16="http://schemas.microsoft.com/office/drawing/2014/chart" uri="{C3380CC4-5D6E-409C-BE32-E72D297353CC}">
              <c16:uniqueId val="{00000004-0313-49CE-8109-413038663535}"/>
            </c:ext>
          </c:extLst>
        </c:ser>
        <c:ser>
          <c:idx val="5"/>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Sheet1!$F$2</c:f>
              <c:numCache>
                <c:formatCode>0%</c:formatCode>
                <c:ptCount val="1"/>
                <c:pt idx="0">
                  <c:v>0.13</c:v>
                </c:pt>
              </c:numCache>
            </c:numRef>
          </c:val>
          <c:extLst>
            <c:ext xmlns:c16="http://schemas.microsoft.com/office/drawing/2014/chart" uri="{C3380CC4-5D6E-409C-BE32-E72D297353CC}">
              <c16:uniqueId val="{00000005-0313-49CE-8109-413038663535}"/>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18006962968975382"/>
          <c:w val="0.3600279199194954"/>
          <c:h val="0.6133674743098761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10147558080679E-2"/>
          <c:y val="0.13005785279757134"/>
          <c:w val="0.94877970488383867"/>
          <c:h val="0.53675186865711944"/>
        </c:manualLayout>
      </c:layout>
      <c:barChart>
        <c:barDir val="col"/>
        <c:grouping val="percentStacked"/>
        <c:varyColors val="0"/>
        <c:ser>
          <c:idx val="4"/>
          <c:order val="0"/>
          <c:tx>
            <c:strRef>
              <c:f>Sheet1!$B$1</c:f>
              <c:strCache>
                <c:ptCount val="1"/>
                <c:pt idx="0">
                  <c:v>Don't know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 '23 (S7)</c:v>
                </c:pt>
                <c:pt idx="1">
                  <c:v>July '23 (S8)</c:v>
                </c:pt>
                <c:pt idx="2">
                  <c:v>Sept '23 (S9)</c:v>
                </c:pt>
              </c:strCache>
            </c:strRef>
          </c:cat>
          <c:val>
            <c:numRef>
              <c:f>Sheet1!$B$2:$B$4</c:f>
              <c:numCache>
                <c:formatCode>0%</c:formatCode>
                <c:ptCount val="3"/>
                <c:pt idx="0">
                  <c:v>0.03</c:v>
                </c:pt>
                <c:pt idx="1">
                  <c:v>0.03</c:v>
                </c:pt>
                <c:pt idx="2">
                  <c:v>0.03</c:v>
                </c:pt>
              </c:numCache>
            </c:numRef>
          </c:val>
          <c:extLst>
            <c:ext xmlns:c16="http://schemas.microsoft.com/office/drawing/2014/chart" uri="{C3380CC4-5D6E-409C-BE32-E72D297353CC}">
              <c16:uniqueId val="{00000000-7B8B-4726-B85E-346857053306}"/>
            </c:ext>
          </c:extLst>
        </c:ser>
        <c:ser>
          <c:idx val="3"/>
          <c:order val="1"/>
          <c:tx>
            <c:strRef>
              <c:f>Sheet1!$C$1</c:f>
              <c:strCache>
                <c:ptCount val="1"/>
                <c:pt idx="0">
                  <c:v>Definitely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 '23 (S7)</c:v>
                </c:pt>
                <c:pt idx="1">
                  <c:v>July '23 (S8)</c:v>
                </c:pt>
                <c:pt idx="2">
                  <c:v>Sept '23 (S9)</c:v>
                </c:pt>
              </c:strCache>
            </c:strRef>
          </c:cat>
          <c:val>
            <c:numRef>
              <c:f>Sheet1!$C$2:$C$4</c:f>
              <c:numCache>
                <c:formatCode>0%</c:formatCode>
                <c:ptCount val="3"/>
                <c:pt idx="0">
                  <c:v>0.06</c:v>
                </c:pt>
                <c:pt idx="1">
                  <c:v>0.08</c:v>
                </c:pt>
                <c:pt idx="2">
                  <c:v>7.0000000000000007E-2</c:v>
                </c:pt>
              </c:numCache>
            </c:numRef>
          </c:val>
          <c:extLst>
            <c:ext xmlns:c16="http://schemas.microsoft.com/office/drawing/2014/chart" uri="{C3380CC4-5D6E-409C-BE32-E72D297353CC}">
              <c16:uniqueId val="{00000001-7B8B-4726-B85E-346857053306}"/>
            </c:ext>
          </c:extLst>
        </c:ser>
        <c:ser>
          <c:idx val="2"/>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 '23 (S7)</c:v>
                </c:pt>
                <c:pt idx="1">
                  <c:v>July '23 (S8)</c:v>
                </c:pt>
                <c:pt idx="2">
                  <c:v>Sept '23 (S9)</c:v>
                </c:pt>
              </c:strCache>
            </c:strRef>
          </c:cat>
          <c:val>
            <c:numRef>
              <c:f>Sheet1!$D$2:$D$4</c:f>
              <c:numCache>
                <c:formatCode>0%</c:formatCode>
                <c:ptCount val="3"/>
                <c:pt idx="0">
                  <c:v>0.14000000000000001</c:v>
                </c:pt>
                <c:pt idx="1">
                  <c:v>0.14000000000000001</c:v>
                </c:pt>
                <c:pt idx="2">
                  <c:v>0.14000000000000001</c:v>
                </c:pt>
              </c:numCache>
            </c:numRef>
          </c:val>
          <c:extLst>
            <c:ext xmlns:c16="http://schemas.microsoft.com/office/drawing/2014/chart" uri="{C3380CC4-5D6E-409C-BE32-E72D297353CC}">
              <c16:uniqueId val="{00000002-7B8B-4726-B85E-346857053306}"/>
            </c:ext>
          </c:extLst>
        </c:ser>
        <c:ser>
          <c:idx val="1"/>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 '23 (S7)</c:v>
                </c:pt>
                <c:pt idx="1">
                  <c:v>July '23 (S8)</c:v>
                </c:pt>
                <c:pt idx="2">
                  <c:v>Sept '23 (S9)</c:v>
                </c:pt>
              </c:strCache>
            </c:strRef>
          </c:cat>
          <c:val>
            <c:numRef>
              <c:f>Sheet1!$E$2:$E$4</c:f>
              <c:numCache>
                <c:formatCode>0%</c:formatCode>
                <c:ptCount val="3"/>
                <c:pt idx="0">
                  <c:v>0.48</c:v>
                </c:pt>
                <c:pt idx="1">
                  <c:v>0.47</c:v>
                </c:pt>
                <c:pt idx="2">
                  <c:v>0.48</c:v>
                </c:pt>
              </c:numCache>
            </c:numRef>
          </c:val>
          <c:extLst>
            <c:ext xmlns:c16="http://schemas.microsoft.com/office/drawing/2014/chart" uri="{C3380CC4-5D6E-409C-BE32-E72D297353CC}">
              <c16:uniqueId val="{00000003-7B8B-4726-B85E-346857053306}"/>
            </c:ext>
          </c:extLst>
        </c:ser>
        <c:ser>
          <c:idx val="0"/>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 '23 (S7)</c:v>
                </c:pt>
                <c:pt idx="1">
                  <c:v>July '23 (S8)</c:v>
                </c:pt>
                <c:pt idx="2">
                  <c:v>Sept '23 (S9)</c:v>
                </c:pt>
              </c:strCache>
            </c:strRef>
          </c:cat>
          <c:val>
            <c:numRef>
              <c:f>Sheet1!$F$2:$F$4</c:f>
              <c:numCache>
                <c:formatCode>0%</c:formatCode>
                <c:ptCount val="3"/>
                <c:pt idx="0">
                  <c:v>0.28999999999999998</c:v>
                </c:pt>
                <c:pt idx="1">
                  <c:v>0.28000000000000003</c:v>
                </c:pt>
                <c:pt idx="2">
                  <c:v>0.28000000000000003</c:v>
                </c:pt>
              </c:numCache>
            </c:numRef>
          </c:val>
          <c:extLst>
            <c:ext xmlns:c16="http://schemas.microsoft.com/office/drawing/2014/chart" uri="{C3380CC4-5D6E-409C-BE32-E72D297353CC}">
              <c16:uniqueId val="{00000004-7B8B-4726-B85E-346857053306}"/>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2.5610147558080679E-2"/>
          <c:y val="0.73545477957867933"/>
          <c:w val="0.93711599673612689"/>
          <c:h val="0.10471667376567358"/>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127544631732932E-2"/>
          <c:w val="0.99398174847961962"/>
          <c:h val="0.61590213067676169"/>
        </c:manualLayout>
      </c:layout>
      <c:barChart>
        <c:barDir val="col"/>
        <c:grouping val="percentStacked"/>
        <c:varyColors val="0"/>
        <c:ser>
          <c:idx val="4"/>
          <c:order val="2"/>
          <c:tx>
            <c:strRef>
              <c:f>Sheet1!$D$1</c:f>
              <c:strCache>
                <c:ptCount val="1"/>
                <c:pt idx="0">
                  <c:v>Definitely disagree</c:v>
                </c:pt>
              </c:strCache>
            </c:strRef>
          </c:tx>
          <c:spPr>
            <a:solidFill>
              <a:srgbClr val="FF0101"/>
            </a:solidFill>
            <a:ln>
              <a:noFill/>
            </a:ln>
            <a:effectLst/>
          </c:spPr>
          <c:invertIfNegative val="0"/>
          <c:dLbls>
            <c:dLbl>
              <c:idx val="0"/>
              <c:layout>
                <c:manualLayout>
                  <c:x val="-2.287582692680714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AC-41D1-933F-9B5EDD8A311B}"/>
                </c:ext>
              </c:extLst>
            </c:dLbl>
            <c:dLbl>
              <c:idx val="1"/>
              <c:layout>
                <c:manualLayout>
                  <c:x val="-2.7165044475583541E-2"/>
                  <c:y val="3.04371615213872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E7-4B77-B39D-81BCC67CB6C2}"/>
                </c:ext>
              </c:extLst>
            </c:dLbl>
            <c:dLbl>
              <c:idx val="2"/>
              <c:layout>
                <c:manualLayout>
                  <c:x val="-3.14542620243598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E7-4B77-B39D-81BCC67CB6C2}"/>
                </c:ext>
              </c:extLst>
            </c:dLbl>
            <c:dLbl>
              <c:idx val="3"/>
              <c:layout>
                <c:manualLayout>
                  <c:x val="1.0484632888746123E-16"/>
                  <c:y val="-2.13060130649718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E7-4B77-B39D-81BCC67CB6C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Sheet1!$D$2:$D$5</c:f>
              <c:numCache>
                <c:formatCode>0%</c:formatCode>
                <c:ptCount val="4"/>
                <c:pt idx="0">
                  <c:v>0.08</c:v>
                </c:pt>
                <c:pt idx="1">
                  <c:v>0.11</c:v>
                </c:pt>
                <c:pt idx="2">
                  <c:v>0.121912712536279</c:v>
                </c:pt>
                <c:pt idx="3">
                  <c:v>0.172225789589458</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Sheet1!$E$2:$E$5</c:f>
              <c:numCache>
                <c:formatCode>0%</c:formatCode>
                <c:ptCount val="4"/>
                <c:pt idx="0">
                  <c:v>0.16</c:v>
                </c:pt>
                <c:pt idx="1">
                  <c:v>0.21</c:v>
                </c:pt>
                <c:pt idx="2">
                  <c:v>0.23</c:v>
                </c:pt>
                <c:pt idx="3">
                  <c:v>0.28000000000000003</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Sheet1!$F$2:$F$5</c:f>
              <c:numCache>
                <c:formatCode>0%</c:formatCode>
                <c:ptCount val="4"/>
                <c:pt idx="0">
                  <c:v>0.52</c:v>
                </c:pt>
                <c:pt idx="1">
                  <c:v>0.52</c:v>
                </c:pt>
                <c:pt idx="2">
                  <c:v>0.46</c:v>
                </c:pt>
                <c:pt idx="3">
                  <c:v>0.43</c:v>
                </c:pt>
              </c:numCache>
            </c:numRef>
          </c:val>
          <c:extLst>
            <c:ext xmlns:c16="http://schemas.microsoft.com/office/drawing/2014/chart" uri="{C3380CC4-5D6E-409C-BE32-E72D297353CC}">
              <c16:uniqueId val="{00000002-2D59-47C5-AEF5-8C77A3583080}"/>
            </c:ext>
          </c:extLst>
        </c:ser>
        <c:ser>
          <c:idx val="1"/>
          <c:order val="5"/>
          <c:tx>
            <c:strRef>
              <c:f>Sheet1!$G$1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Sheet1!$G$2:$G$5</c:f>
              <c:numCache>
                <c:formatCode>0%</c:formatCode>
                <c:ptCount val="4"/>
                <c:pt idx="0">
                  <c:v>0.199013771802944</c:v>
                </c:pt>
                <c:pt idx="1">
                  <c:v>0.16</c:v>
                </c:pt>
                <c:pt idx="2">
                  <c:v>0.19</c:v>
                </c:pt>
                <c:pt idx="3">
                  <c:v>0.12</c:v>
                </c:pt>
              </c:numCache>
            </c:numRef>
          </c:val>
          <c:extLst>
            <c:ext xmlns:c16="http://schemas.microsoft.com/office/drawing/2014/chart" uri="{C3380CC4-5D6E-409C-BE32-E72D297353CC}">
              <c16:uniqueId val="{00000001-2D59-47C5-AEF5-8C77A3583080}"/>
            </c:ext>
          </c:extLst>
        </c:ser>
        <c:dLbls>
          <c:showLegendKey val="0"/>
          <c:showVal val="0"/>
          <c:showCatName val="0"/>
          <c:showSerName val="0"/>
          <c:showPercent val="0"/>
          <c:showBubbleSize val="0"/>
        </c:dLbls>
        <c:gapWidth val="150"/>
        <c:overlap val="100"/>
        <c:axId val="542284431"/>
        <c:axId val="542308143"/>
        <c:extLst>
          <c:ext xmlns:c15="http://schemas.microsoft.com/office/drawing/2012/chart" uri="{02D57815-91ED-43cb-92C2-25804820EDAC}">
            <c15:filteredBarSeries>
              <c15:ser>
                <c:idx val="6"/>
                <c:order val="0"/>
                <c:tx>
                  <c:strRef>
                    <c:extLst>
                      <c:ext uri="{02D57815-91ED-43cb-92C2-25804820EDAC}">
                        <c15:formulaRef>
                          <c15:sqref>Sheet1!$B$1</c15:sqref>
                        </c15:formulaRef>
                      </c:ext>
                    </c:extLst>
                    <c:strCache>
                      <c:ptCount val="1"/>
                      <c:pt idx="0">
                        <c:v>People in this area are all of the same background </c:v>
                      </c:pt>
                    </c:strCache>
                  </c:strRef>
                </c:tx>
                <c:spPr>
                  <a:solidFill>
                    <a:srgbClr val="7030A0"/>
                  </a:solidFill>
                  <a:ln>
                    <a:noFill/>
                  </a:ln>
                  <a:effectLst/>
                </c:spPr>
                <c:invertIfNegative val="0"/>
                <c:cat>
                  <c:strRef>
                    <c:extLst>
                      <c:ext uri="{02D57815-91ED-43cb-92C2-25804820EDAC}">
                        <c15:formulaRef>
                          <c15:sqref>Sheet1!$A$2:$A$5</c15:sqref>
                        </c15:formulaRef>
                      </c:ext>
                    </c:extLst>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extLst>
                      <c:ext uri="{02D57815-91ED-43cb-92C2-25804820EDAC}">
                        <c15:formulaRef>
                          <c15:sqref>Sheet1!$B$2:$B$5</c15:sqref>
                        </c15:formulaRef>
                      </c:ext>
                    </c:extLst>
                    <c:numCache>
                      <c:formatCode>General</c:formatCode>
                      <c:ptCount val="4"/>
                      <c:pt idx="0" formatCode="0%">
                        <c:v>0.03</c:v>
                      </c:pt>
                    </c:numCache>
                  </c:numRef>
                </c:val>
                <c:extLst>
                  <c:ext xmlns:c16="http://schemas.microsoft.com/office/drawing/2014/chart" uri="{C3380CC4-5D6E-409C-BE32-E72D297353CC}">
                    <c16:uniqueId val="{00000002-7464-4AAE-908E-E85B3EB92856}"/>
                  </c:ext>
                </c:extLst>
              </c15:ser>
            </c15:filteredBarSeries>
            <c15:filteredBarSeries>
              <c15:ser>
                <c:idx val="5"/>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There are too few people in the local area </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Sheet1!$A$2:$A$5</c15:sqref>
                        </c15:formulaRef>
                      </c:ext>
                    </c:extLst>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extLst xmlns:c15="http://schemas.microsoft.com/office/drawing/2012/chart">
                      <c:ext xmlns:c15="http://schemas.microsoft.com/office/drawing/2012/chart" uri="{02D57815-91ED-43cb-92C2-25804820EDAC}">
                        <c15:formulaRef>
                          <c15:sqref>Sheet1!$C$2:$C$5</c15:sqref>
                        </c15:formulaRef>
                      </c:ext>
                    </c:extLst>
                    <c:numCache>
                      <c:formatCode>General</c:formatCode>
                      <c:ptCount val="4"/>
                      <c:pt idx="0" formatCode="0%">
                        <c:v>0.01</c:v>
                      </c:pt>
                    </c:numCache>
                  </c:numRef>
                </c:val>
                <c:extLst xmlns:c15="http://schemas.microsoft.com/office/drawing/2012/chart">
                  <c:ext xmlns:c16="http://schemas.microsoft.com/office/drawing/2014/chart" uri="{C3380CC4-5D6E-409C-BE32-E72D297353CC}">
                    <c16:uniqueId val="{00000001-7464-4AAE-908E-E85B3EB92856}"/>
                  </c:ext>
                </c:extLst>
              </c15:ser>
            </c15:filteredBarSeries>
          </c:ext>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8.57843509755268E-3"/>
          <c:y val="0.80308546539258785"/>
          <c:w val="0.98490206680619574"/>
          <c:h val="0.1912824614125095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85774926282371E-2"/>
          <c:y val="6.0258246318511934E-2"/>
          <c:w val="0.96880310836566308"/>
          <c:h val="0.76029408111127439"/>
        </c:manualLayout>
      </c:layout>
      <c:barChart>
        <c:barDir val="col"/>
        <c:grouping val="percentStacked"/>
        <c:varyColors val="0"/>
        <c:ser>
          <c:idx val="6"/>
          <c:order val="0"/>
          <c:tx>
            <c:strRef>
              <c:f>Sheet1!$B$1</c:f>
              <c:strCache>
                <c:ptCount val="1"/>
                <c:pt idx="0">
                  <c:v>Definitely disagree</c:v>
                </c:pt>
              </c:strCache>
            </c:strRef>
          </c:tx>
          <c:spPr>
            <a:solidFill>
              <a:srgbClr val="FF0101"/>
            </a:solidFill>
            <a:ln>
              <a:noFill/>
            </a:ln>
            <a:effectLst/>
          </c:spPr>
          <c:invertIfNegative val="0"/>
          <c:dLbls>
            <c:dLbl>
              <c:idx val="0"/>
              <c:layout>
                <c:manualLayout>
                  <c:x val="-2.5439580995136549E-2"/>
                  <c:y val="-2.67392401929099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EB-49FE-984C-62C002566BE3}"/>
                </c:ext>
              </c:extLst>
            </c:dLbl>
            <c:dLbl>
              <c:idx val="1"/>
              <c:layout>
                <c:manualLayout>
                  <c:x val="-3.292181069958848E-2"/>
                  <c:y val="-9.80427481091439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EB-49FE-984C-62C002566BE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Sheet1!$B$3:$B$4</c:f>
              <c:numCache>
                <c:formatCode>0%</c:formatCode>
                <c:ptCount val="2"/>
                <c:pt idx="0">
                  <c:v>0.08</c:v>
                </c:pt>
                <c:pt idx="1">
                  <c:v>0.08</c:v>
                </c:pt>
              </c:numCache>
            </c:numRef>
          </c:val>
          <c:extLst xmlns:c15="http://schemas.microsoft.com/office/drawing/2012/chart">
            <c:ext xmlns:c16="http://schemas.microsoft.com/office/drawing/2014/chart" uri="{C3380CC4-5D6E-409C-BE32-E72D297353CC}">
              <c16:uniqueId val="{00000000-7C0F-4784-9585-3F12DBB0A2DB}"/>
            </c:ext>
          </c:extLst>
        </c:ser>
        <c:ser>
          <c:idx val="0"/>
          <c:order val="1"/>
          <c:tx>
            <c:strRef>
              <c:f>Sheet1!$C$1</c:f>
              <c:strCache>
                <c:ptCount val="1"/>
                <c:pt idx="0">
                  <c:v>Tend to disagree</c:v>
                </c:pt>
              </c:strCache>
            </c:strRef>
          </c:tx>
          <c:spPr>
            <a:solidFill>
              <a:srgbClr val="FF9999"/>
            </a:solidFill>
            <a:ln>
              <a:noFill/>
            </a:ln>
            <a:effectLst/>
          </c:spPr>
          <c:invertIfNegative val="0"/>
          <c:dLbls>
            <c:dLbl>
              <c:idx val="0"/>
              <c:layout>
                <c:manualLayout>
                  <c:x val="0"/>
                  <c:y val="-1.3369620096455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EB-49FE-984C-62C002566BE3}"/>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Sheet1!$C$3:$C$4</c:f>
              <c:numCache>
                <c:formatCode>0%</c:formatCode>
                <c:ptCount val="2"/>
                <c:pt idx="0">
                  <c:v>0.14000000000000001</c:v>
                </c:pt>
                <c:pt idx="1">
                  <c:v>0.16</c:v>
                </c:pt>
              </c:numCache>
            </c:numRef>
          </c:val>
          <c:extLst>
            <c:ext xmlns:c16="http://schemas.microsoft.com/office/drawing/2014/chart" uri="{C3380CC4-5D6E-409C-BE32-E72D297353CC}">
              <c16:uniqueId val="{00000000-1DEB-49FE-984C-62C002566BE3}"/>
            </c:ext>
          </c:extLst>
        </c:ser>
        <c:ser>
          <c:idx val="1"/>
          <c:order val="2"/>
          <c:tx>
            <c:strRef>
              <c:f>Sheet1!$D$1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Sheet1!$D$3:$D$4</c:f>
              <c:numCache>
                <c:formatCode>0%</c:formatCode>
                <c:ptCount val="2"/>
                <c:pt idx="0">
                  <c:v>0.49</c:v>
                </c:pt>
                <c:pt idx="1">
                  <c:v>0.48</c:v>
                </c:pt>
              </c:numCache>
            </c:numRef>
          </c:val>
          <c:extLst>
            <c:ext xmlns:c16="http://schemas.microsoft.com/office/drawing/2014/chart" uri="{C3380CC4-5D6E-409C-BE32-E72D297353CC}">
              <c16:uniqueId val="{00000001-1DEB-49FE-984C-62C002566BE3}"/>
            </c:ext>
          </c:extLst>
        </c:ser>
        <c:ser>
          <c:idx val="2"/>
          <c:order val="3"/>
          <c:tx>
            <c:strRef>
              <c:f>Sheet1!$E$1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Sheet1!$E$3:$E$4</c:f>
              <c:numCache>
                <c:formatCode>0%</c:formatCode>
                <c:ptCount val="2"/>
                <c:pt idx="0">
                  <c:v>0.28999999999999998</c:v>
                </c:pt>
                <c:pt idx="1">
                  <c:v>0.27</c:v>
                </c:pt>
              </c:numCache>
            </c:numRef>
          </c:val>
          <c:extLst>
            <c:ext xmlns:c16="http://schemas.microsoft.com/office/drawing/2014/chart" uri="{C3380CC4-5D6E-409C-BE32-E72D297353CC}">
              <c16:uniqueId val="{00000002-1DEB-49FE-984C-62C002566BE3}"/>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
          <c:y val="0.87089831635426684"/>
          <c:w val="1"/>
          <c:h val="0.1023624434528233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0347979664419"/>
          <c:y val="3.2666365802500603E-2"/>
          <c:w val="0.85945570076258426"/>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cat>
            <c:strRef>
              <c:f>Sheet1!$A$2:$A$7</c:f>
              <c:strCache>
                <c:ptCount val="4"/>
                <c:pt idx="0">
                  <c:v>Parks and other green spaces</c:v>
                </c:pt>
                <c:pt idx="1">
                  <c:v>Local services and amenities</c:v>
                </c:pt>
                <c:pt idx="2">
                  <c:v>Your nearest town centre</c:v>
                </c:pt>
                <c:pt idx="3">
                  <c:v>Cultural facilities (such as museums, theatres and events)</c:v>
                </c:pt>
              </c:strCache>
              <c:extLst/>
            </c:strRef>
          </c:cat>
          <c:val>
            <c:numRef>
              <c:f>Sheet1!$B$2:$B$7</c:f>
              <c:numCache>
                <c:formatCode>0%</c:formatCode>
                <c:ptCount val="4"/>
                <c:pt idx="0">
                  <c:v>0.01</c:v>
                </c:pt>
                <c:pt idx="1">
                  <c:v>0.01</c:v>
                </c:pt>
                <c:pt idx="2">
                  <c:v>0.01</c:v>
                </c:pt>
                <c:pt idx="3">
                  <c:v>0.04</c:v>
                </c:pt>
              </c:numCache>
              <c:extLst/>
            </c:numRef>
          </c:val>
          <c:extLst>
            <c:ext xmlns:c16="http://schemas.microsoft.com/office/drawing/2014/chart" uri="{C3380CC4-5D6E-409C-BE32-E72D297353CC}">
              <c16:uniqueId val="{00000000-D0C3-4EB8-BC07-BA15F6BB2083}"/>
            </c:ext>
          </c:extLst>
        </c:ser>
        <c:ser>
          <c:idx val="1"/>
          <c:order val="1"/>
          <c:tx>
            <c:strRef>
              <c:f>Sheet1!$C$1</c:f>
              <c:strCache>
                <c:ptCount val="1"/>
                <c:pt idx="0">
                  <c:v>Very dissatisfied </c:v>
                </c:pt>
              </c:strCache>
            </c:strRef>
          </c:tx>
          <c:spPr>
            <a:solidFill>
              <a:srgbClr val="FF0000"/>
            </a:solidFill>
            <a:ln>
              <a:noFill/>
            </a:ln>
            <a:effectLst/>
          </c:spPr>
          <c:invertIfNegative val="0"/>
          <c:dLbls>
            <c:dLbl>
              <c:idx val="0"/>
              <c:layout>
                <c:manualLayout>
                  <c:x val="-1.49933078239094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layout>
                <c:manualLayout>
                  <c:x val="-1.17804561473575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E2-46FB-B44D-B88C3E3A7AAD}"/>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Parks and other green spaces</c:v>
                </c:pt>
                <c:pt idx="1">
                  <c:v>Local services and amenities</c:v>
                </c:pt>
                <c:pt idx="2">
                  <c:v>Your nearest town centre</c:v>
                </c:pt>
                <c:pt idx="3">
                  <c:v>Cultural facilities (such as museums, theatres and events)</c:v>
                </c:pt>
              </c:strCache>
              <c:extLst/>
            </c:strRef>
          </c:cat>
          <c:val>
            <c:numRef>
              <c:f>Sheet1!$C$2:$C$7</c:f>
              <c:numCache>
                <c:formatCode>0%</c:formatCode>
                <c:ptCount val="4"/>
                <c:pt idx="0">
                  <c:v>0.05</c:v>
                </c:pt>
                <c:pt idx="1">
                  <c:v>7.0000000000000007E-2</c:v>
                </c:pt>
                <c:pt idx="2">
                  <c:v>0.13</c:v>
                </c:pt>
                <c:pt idx="3">
                  <c:v>0.12</c:v>
                </c:pt>
              </c:numCache>
              <c:extLst/>
            </c:numRef>
          </c:val>
          <c:extLst>
            <c:ext xmlns:c16="http://schemas.microsoft.com/office/drawing/2014/chart" uri="{C3380CC4-5D6E-409C-BE32-E72D297353CC}">
              <c16:uniqueId val="{00000001-D0C3-4EB8-BC07-BA15F6BB2083}"/>
            </c:ext>
          </c:extLst>
        </c:ser>
        <c:ser>
          <c:idx val="2"/>
          <c:order val="2"/>
          <c:tx>
            <c:strRef>
              <c:f>Sheet1!$D$1</c:f>
              <c:strCache>
                <c:ptCount val="1"/>
                <c:pt idx="0">
                  <c:v>Fairly dissatisfied</c:v>
                </c:pt>
              </c:strCache>
            </c:strRef>
          </c:tx>
          <c:spPr>
            <a:solidFill>
              <a:srgbClr val="FF9999"/>
            </a:solidFill>
            <a:ln>
              <a:noFill/>
            </a:ln>
            <a:effectLst/>
          </c:spPr>
          <c:invertIfNegative val="0"/>
          <c:dLbls>
            <c:dLbl>
              <c:idx val="0"/>
              <c:layout>
                <c:manualLayout>
                  <c:x val="-1.49933078239094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9E-4662-BF82-79F523E5EBB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Parks and other green spaces</c:v>
                </c:pt>
                <c:pt idx="1">
                  <c:v>Local services and amenities</c:v>
                </c:pt>
                <c:pt idx="2">
                  <c:v>Your nearest town centre</c:v>
                </c:pt>
                <c:pt idx="3">
                  <c:v>Cultural facilities (such as museums, theatres and events)</c:v>
                </c:pt>
              </c:strCache>
              <c:extLst/>
            </c:strRef>
          </c:cat>
          <c:val>
            <c:numRef>
              <c:f>Sheet1!$D$2:$D$7</c:f>
              <c:numCache>
                <c:formatCode>0%</c:formatCode>
                <c:ptCount val="4"/>
                <c:pt idx="0">
                  <c:v>0.09</c:v>
                </c:pt>
                <c:pt idx="1">
                  <c:v>0.12</c:v>
                </c:pt>
                <c:pt idx="2">
                  <c:v>0.15</c:v>
                </c:pt>
                <c:pt idx="3">
                  <c:v>0.21</c:v>
                </c:pt>
              </c:numCache>
              <c:extLst/>
            </c:numRef>
          </c:val>
          <c:extLst>
            <c:ext xmlns:c16="http://schemas.microsoft.com/office/drawing/2014/chart" uri="{C3380CC4-5D6E-409C-BE32-E72D297353CC}">
              <c16:uniqueId val="{00000002-D0C3-4EB8-BC07-BA15F6BB2083}"/>
            </c:ext>
          </c:extLst>
        </c:ser>
        <c:ser>
          <c:idx val="3"/>
          <c:order val="3"/>
          <c:tx>
            <c:strRef>
              <c:f>Sheet1!$E$1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Parks and other green spaces</c:v>
                </c:pt>
                <c:pt idx="1">
                  <c:v>Local services and amenities</c:v>
                </c:pt>
                <c:pt idx="2">
                  <c:v>Your nearest town centre</c:v>
                </c:pt>
                <c:pt idx="3">
                  <c:v>Cultural facilities (such as museums, theatres and events)</c:v>
                </c:pt>
              </c:strCache>
              <c:extLst/>
            </c:strRef>
          </c:cat>
          <c:val>
            <c:numRef>
              <c:f>Sheet1!$E$2:$E$7</c:f>
              <c:numCache>
                <c:formatCode>0%</c:formatCode>
                <c:ptCount val="4"/>
                <c:pt idx="0">
                  <c:v>0.12</c:v>
                </c:pt>
                <c:pt idx="1">
                  <c:v>0.17</c:v>
                </c:pt>
                <c:pt idx="2">
                  <c:v>0.15</c:v>
                </c:pt>
                <c:pt idx="3">
                  <c:v>0.19</c:v>
                </c:pt>
              </c:numCache>
              <c:extLst/>
            </c:numRef>
          </c:val>
          <c:extLst>
            <c:ext xmlns:c16="http://schemas.microsoft.com/office/drawing/2014/chart" uri="{C3380CC4-5D6E-409C-BE32-E72D297353CC}">
              <c16:uniqueId val="{00000003-D0C3-4EB8-BC07-BA15F6BB2083}"/>
            </c:ext>
          </c:extLst>
        </c:ser>
        <c:ser>
          <c:idx val="4"/>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Parks and other green spaces</c:v>
                </c:pt>
                <c:pt idx="1">
                  <c:v>Local services and amenities</c:v>
                </c:pt>
                <c:pt idx="2">
                  <c:v>Your nearest town centre</c:v>
                </c:pt>
                <c:pt idx="3">
                  <c:v>Cultural facilities (such as museums, theatres and events)</c:v>
                </c:pt>
              </c:strCache>
              <c:extLst/>
            </c:strRef>
          </c:cat>
          <c:val>
            <c:numRef>
              <c:f>Sheet1!$F$2:$F$7</c:f>
              <c:numCache>
                <c:formatCode>0%</c:formatCode>
                <c:ptCount val="4"/>
                <c:pt idx="0">
                  <c:v>0.4</c:v>
                </c:pt>
                <c:pt idx="1">
                  <c:v>0.4</c:v>
                </c:pt>
                <c:pt idx="2">
                  <c:v>0.32</c:v>
                </c:pt>
                <c:pt idx="3">
                  <c:v>0.31</c:v>
                </c:pt>
              </c:numCache>
              <c:extLst/>
            </c:numRef>
          </c:val>
          <c:extLst>
            <c:ext xmlns:c16="http://schemas.microsoft.com/office/drawing/2014/chart" uri="{C3380CC4-5D6E-409C-BE32-E72D297353CC}">
              <c16:uniqueId val="{00000004-D0C3-4EB8-BC07-BA15F6BB2083}"/>
            </c:ext>
          </c:extLst>
        </c:ser>
        <c:ser>
          <c:idx val="5"/>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Parks and other green spaces</c:v>
                </c:pt>
                <c:pt idx="1">
                  <c:v>Local services and amenities</c:v>
                </c:pt>
                <c:pt idx="2">
                  <c:v>Your nearest town centre</c:v>
                </c:pt>
                <c:pt idx="3">
                  <c:v>Cultural facilities (such as museums, theatres and events)</c:v>
                </c:pt>
              </c:strCache>
              <c:extLst/>
            </c:strRef>
          </c:cat>
          <c:val>
            <c:numRef>
              <c:f>Sheet1!$G$2:$G$7</c:f>
              <c:numCache>
                <c:formatCode>0%</c:formatCode>
                <c:ptCount val="4"/>
                <c:pt idx="0">
                  <c:v>0.33</c:v>
                </c:pt>
                <c:pt idx="1">
                  <c:v>0.22</c:v>
                </c:pt>
                <c:pt idx="2">
                  <c:v>0.24</c:v>
                </c:pt>
                <c:pt idx="3">
                  <c:v>0.14000000000000001</c:v>
                </c:pt>
              </c:numCache>
              <c:extLst/>
            </c:numRef>
          </c:val>
          <c:extLst>
            <c:ext xmlns:c16="http://schemas.microsoft.com/office/drawing/2014/chart" uri="{C3380CC4-5D6E-409C-BE32-E72D297353CC}">
              <c16:uniqueId val="{00000005-D0C3-4EB8-BC07-BA15F6BB2083}"/>
            </c:ext>
          </c:extLst>
        </c:ser>
        <c:dLbls>
          <c:showLegendKey val="0"/>
          <c:showVal val="0"/>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
          <c:y val="5.3386007945619977E-2"/>
          <c:w val="0.17199449109778672"/>
          <c:h val="0.7447445031883028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78314724828786E-3"/>
          <c:y val="1.8609741536040822E-2"/>
          <c:w val="0.94002720836852138"/>
          <c:h val="0.74254325312750491"/>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elete val="1"/>
          </c:dLbls>
          <c:cat>
            <c:strRef>
              <c:f>(Sheet1!$A$4,Sheet1!$A$8)</c:f>
              <c:strCache>
                <c:ptCount val="2"/>
                <c:pt idx="0">
                  <c:v>Health and care services</c:v>
                </c:pt>
                <c:pt idx="1">
                  <c:v>Schools and colleges (among parents with children in education)</c:v>
                </c:pt>
              </c:strCache>
            </c:strRef>
          </c:cat>
          <c:val>
            <c:numRef>
              <c:f>(Sheet1!$B$4,Sheet1!$B$8)</c:f>
              <c:numCache>
                <c:formatCode>0%</c:formatCode>
                <c:ptCount val="2"/>
                <c:pt idx="0">
                  <c:v>0.02</c:v>
                </c:pt>
                <c:pt idx="1">
                  <c:v>0.02</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(Sheet1!$C$4,Sheet1!$C$8)</c:f>
              <c:numCache>
                <c:formatCode>0%</c:formatCode>
                <c:ptCount val="2"/>
                <c:pt idx="0">
                  <c:v>7.0000000000000007E-2</c:v>
                </c:pt>
                <c:pt idx="1">
                  <c:v>0.05</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(Sheet1!$D$4,Sheet1!$D$8)</c:f>
              <c:numCache>
                <c:formatCode>0%</c:formatCode>
                <c:ptCount val="2"/>
                <c:pt idx="0">
                  <c:v>0.16</c:v>
                </c:pt>
                <c:pt idx="1">
                  <c:v>0.08</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(Sheet1!$E$4,Sheet1!$E$8)</c:f>
              <c:numCache>
                <c:formatCode>0%</c:formatCode>
                <c:ptCount val="2"/>
                <c:pt idx="0">
                  <c:v>0.17</c:v>
                </c:pt>
                <c:pt idx="1">
                  <c:v>0.14000000000000001</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(Sheet1!$F$4,Sheet1!$F$8)</c:f>
              <c:numCache>
                <c:formatCode>0%</c:formatCode>
                <c:ptCount val="2"/>
                <c:pt idx="0">
                  <c:v>0.38</c:v>
                </c:pt>
                <c:pt idx="1">
                  <c:v>0.43</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(Sheet1!$G$4,Sheet1!$G$8)</c:f>
              <c:numCache>
                <c:formatCode>0%</c:formatCode>
                <c:ptCount val="2"/>
                <c:pt idx="0">
                  <c:v>0.19</c:v>
                </c:pt>
                <c:pt idx="1">
                  <c:v>0.27</c:v>
                </c:pt>
              </c:numCache>
            </c:numRef>
          </c:val>
          <c:extLst>
            <c:ext xmlns:c16="http://schemas.microsoft.com/office/drawing/2014/chart" uri="{C3380CC4-5D6E-409C-BE32-E72D297353CC}">
              <c16:uniqueId val="{00000005-D0C3-4EB8-BC07-BA15F6BB2083}"/>
            </c:ext>
          </c:extLst>
        </c:ser>
        <c:dLbls>
          <c:dLblPos val="ctr"/>
          <c:showLegendKey val="0"/>
          <c:showVal val="1"/>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7.7335759761556572E-2"/>
          <c:y val="0.88086715002526883"/>
          <c:w val="0.88925186758426955"/>
          <c:h val="0.119132849974731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5759092929603704E-2"/>
          <c:w val="1"/>
          <c:h val="0.83927835801255679"/>
        </c:manualLayout>
      </c:layout>
      <c:barChart>
        <c:barDir val="col"/>
        <c:grouping val="percentStacked"/>
        <c:varyColors val="0"/>
        <c:ser>
          <c:idx val="0"/>
          <c:order val="0"/>
          <c:tx>
            <c:strRef>
              <c:f>Sheet1!$B$1</c:f>
              <c:strCache>
                <c:ptCount val="1"/>
                <c:pt idx="0">
                  <c:v>Very low (0-1)</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6"/>
                <c:pt idx="0">
                  <c:v>Nov '22
(S4)</c:v>
                </c:pt>
                <c:pt idx="1">
                  <c:v>Dec '22
(S5)</c:v>
                </c:pt>
                <c:pt idx="2">
                  <c:v>Mar '23 
(S6)</c:v>
                </c:pt>
                <c:pt idx="3">
                  <c:v>May '23 
(S7)</c:v>
                </c:pt>
                <c:pt idx="4">
                  <c:v>July '23 
(S8)</c:v>
                </c:pt>
                <c:pt idx="5">
                  <c:v>Sept '23
(S9)</c:v>
                </c:pt>
              </c:strCache>
            </c:strRef>
          </c:cat>
          <c:val>
            <c:numRef>
              <c:f>Sheet1!$B$5:$B$11</c:f>
              <c:numCache>
                <c:formatCode>0%</c:formatCode>
                <c:ptCount val="6"/>
                <c:pt idx="0">
                  <c:v>0.19933525940267299</c:v>
                </c:pt>
                <c:pt idx="1">
                  <c:v>0.23886319341472301</c:v>
                </c:pt>
                <c:pt idx="2">
                  <c:v>0.24</c:v>
                </c:pt>
                <c:pt idx="3">
                  <c:v>0.23</c:v>
                </c:pt>
                <c:pt idx="4">
                  <c:v>0.23</c:v>
                </c:pt>
                <c:pt idx="5">
                  <c:v>0.25</c:v>
                </c:pt>
              </c:numCache>
            </c:numRef>
          </c:val>
          <c:extLst>
            <c:ext xmlns:c16="http://schemas.microsoft.com/office/drawing/2014/chart" uri="{C3380CC4-5D6E-409C-BE32-E72D297353CC}">
              <c16:uniqueId val="{00000000-75D0-47C4-9219-F918B5BAF49D}"/>
            </c:ext>
          </c:extLst>
        </c:ser>
        <c:ser>
          <c:idx val="1"/>
          <c:order val="1"/>
          <c:tx>
            <c:strRef>
              <c:f>Sheet1!$C$1</c:f>
              <c:strCache>
                <c:ptCount val="1"/>
                <c:pt idx="0">
                  <c:v>Low (2-3)</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6"/>
                <c:pt idx="0">
                  <c:v>Nov '22
(S4)</c:v>
                </c:pt>
                <c:pt idx="1">
                  <c:v>Dec '22
(S5)</c:v>
                </c:pt>
                <c:pt idx="2">
                  <c:v>Mar '23 
(S6)</c:v>
                </c:pt>
                <c:pt idx="3">
                  <c:v>May '23 
(S7)</c:v>
                </c:pt>
                <c:pt idx="4">
                  <c:v>July '23 
(S8)</c:v>
                </c:pt>
                <c:pt idx="5">
                  <c:v>Sept '23
(S9)</c:v>
                </c:pt>
              </c:strCache>
            </c:strRef>
          </c:cat>
          <c:val>
            <c:numRef>
              <c:f>Sheet1!$C$5:$C$11</c:f>
              <c:numCache>
                <c:formatCode>0%</c:formatCode>
                <c:ptCount val="6"/>
                <c:pt idx="0">
                  <c:v>0.18</c:v>
                </c:pt>
                <c:pt idx="1">
                  <c:v>0.16</c:v>
                </c:pt>
                <c:pt idx="2">
                  <c:v>0.18</c:v>
                </c:pt>
                <c:pt idx="3">
                  <c:v>0.18</c:v>
                </c:pt>
                <c:pt idx="4">
                  <c:v>0.18</c:v>
                </c:pt>
                <c:pt idx="5">
                  <c:v>0.17</c:v>
                </c:pt>
              </c:numCache>
            </c:numRef>
          </c:val>
          <c:extLst>
            <c:ext xmlns:c16="http://schemas.microsoft.com/office/drawing/2014/chart" uri="{C3380CC4-5D6E-409C-BE32-E72D297353CC}">
              <c16:uniqueId val="{00000001-75D0-47C4-9219-F918B5BAF49D}"/>
            </c:ext>
          </c:extLst>
        </c:ser>
        <c:ser>
          <c:idx val="2"/>
          <c:order val="2"/>
          <c:tx>
            <c:strRef>
              <c:f>Sheet1!$D$1</c:f>
              <c:strCache>
                <c:ptCount val="1"/>
                <c:pt idx="0">
                  <c:v>Medium (4-5)</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6"/>
                <c:pt idx="0">
                  <c:v>Nov '22
(S4)</c:v>
                </c:pt>
                <c:pt idx="1">
                  <c:v>Dec '22
(S5)</c:v>
                </c:pt>
                <c:pt idx="2">
                  <c:v>Mar '23 
(S6)</c:v>
                </c:pt>
                <c:pt idx="3">
                  <c:v>May '23 
(S7)</c:v>
                </c:pt>
                <c:pt idx="4">
                  <c:v>July '23 
(S8)</c:v>
                </c:pt>
                <c:pt idx="5">
                  <c:v>Sept '23
(S9)</c:v>
                </c:pt>
              </c:strCache>
            </c:strRef>
          </c:cat>
          <c:val>
            <c:numRef>
              <c:f>Sheet1!$D$5:$D$11</c:f>
              <c:numCache>
                <c:formatCode>0%</c:formatCode>
                <c:ptCount val="6"/>
                <c:pt idx="0">
                  <c:v>0.19</c:v>
                </c:pt>
                <c:pt idx="1">
                  <c:v>0.18</c:v>
                </c:pt>
                <c:pt idx="2">
                  <c:v>0.17</c:v>
                </c:pt>
                <c:pt idx="3">
                  <c:v>0.18</c:v>
                </c:pt>
                <c:pt idx="4">
                  <c:v>0.17</c:v>
                </c:pt>
                <c:pt idx="5">
                  <c:v>0.18</c:v>
                </c:pt>
              </c:numCache>
            </c:numRef>
          </c:val>
          <c:extLst>
            <c:ext xmlns:c16="http://schemas.microsoft.com/office/drawing/2014/chart" uri="{C3380CC4-5D6E-409C-BE32-E72D297353CC}">
              <c16:uniqueId val="{00000002-75D0-47C4-9219-F918B5BAF49D}"/>
            </c:ext>
          </c:extLst>
        </c:ser>
        <c:ser>
          <c:idx val="3"/>
          <c:order val="3"/>
          <c:tx>
            <c:strRef>
              <c:f>Sheet1!$E$1</c:f>
              <c:strCache>
                <c:ptCount val="1"/>
                <c:pt idx="0">
                  <c:v>High (6-10)</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Sheet1!$A$5:$A$11</c:f>
              <c:strCache>
                <c:ptCount val="6"/>
                <c:pt idx="0">
                  <c:v>Nov '22
(S4)</c:v>
                </c:pt>
                <c:pt idx="1">
                  <c:v>Dec '22
(S5)</c:v>
                </c:pt>
                <c:pt idx="2">
                  <c:v>Mar '23 
(S6)</c:v>
                </c:pt>
                <c:pt idx="3">
                  <c:v>May '23 
(S7)</c:v>
                </c:pt>
                <c:pt idx="4">
                  <c:v>July '23 
(S8)</c:v>
                </c:pt>
                <c:pt idx="5">
                  <c:v>Sept '23
(S9)</c:v>
                </c:pt>
              </c:strCache>
            </c:strRef>
          </c:cat>
          <c:val>
            <c:numRef>
              <c:f>Sheet1!$E$5:$E$11</c:f>
              <c:numCache>
                <c:formatCode>0%</c:formatCode>
                <c:ptCount val="6"/>
                <c:pt idx="0">
                  <c:v>0.43440679628231099</c:v>
                </c:pt>
                <c:pt idx="1">
                  <c:v>0.415586212987271</c:v>
                </c:pt>
                <c:pt idx="2">
                  <c:v>0.41</c:v>
                </c:pt>
                <c:pt idx="3">
                  <c:v>0.41</c:v>
                </c:pt>
                <c:pt idx="4">
                  <c:v>0.41</c:v>
                </c:pt>
                <c:pt idx="5">
                  <c:v>0.4</c:v>
                </c:pt>
              </c:numCache>
            </c:numRef>
          </c:val>
          <c:extLst>
            <c:ext xmlns:c16="http://schemas.microsoft.com/office/drawing/2014/chart" uri="{C3380CC4-5D6E-409C-BE32-E72D297353CC}">
              <c16:uniqueId val="{00000004-75D0-47C4-9219-F918B5BAF49D}"/>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Lbl>
              <c:idx val="5"/>
              <c:layout>
                <c:manualLayout>
                  <c:x val="-1.3922357265058746E-2"/>
                  <c:y val="2.825032187571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4E-4D40-AC44-B18DD029354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Metrolink (Tram)</c:v>
                </c:pt>
                <c:pt idx="3">
                  <c:v>Condition of paved / pedestrian areas</c:v>
                </c:pt>
                <c:pt idx="4">
                  <c:v>Train services</c:v>
                </c:pt>
                <c:pt idx="5">
                  <c:v>Cycle lanes / routes</c:v>
                </c:pt>
                <c:pt idx="6">
                  <c:v> Conditions of roads</c:v>
                </c:pt>
              </c:strCache>
            </c:strRef>
          </c:cat>
          <c:val>
            <c:numRef>
              <c:f>Sheet1!$B$2:$B$8</c:f>
              <c:numCache>
                <c:formatCode>0%</c:formatCode>
                <c:ptCount val="7"/>
                <c:pt idx="0">
                  <c:v>0.03</c:v>
                </c:pt>
                <c:pt idx="1">
                  <c:v>0.05</c:v>
                </c:pt>
                <c:pt idx="2">
                  <c:v>0.03</c:v>
                </c:pt>
                <c:pt idx="3">
                  <c:v>0.01</c:v>
                </c:pt>
                <c:pt idx="4">
                  <c:v>0.04</c:v>
                </c:pt>
                <c:pt idx="5">
                  <c:v>7.0000000000000007E-2</c:v>
                </c:pt>
                <c:pt idx="6">
                  <c:v>0.01</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delete val="1"/>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3"/>
              <c:delete val="1"/>
              <c:extLst>
                <c:ext xmlns:c15="http://schemas.microsoft.com/office/drawing/2012/chart" uri="{CE6537A1-D6FC-4f65-9D91-7224C49458BB}"/>
                <c:ext xmlns:c16="http://schemas.microsoft.com/office/drawing/2014/chart" uri="{C3380CC4-5D6E-409C-BE32-E72D297353CC}">
                  <c16:uniqueId val="{00000000-11DC-429C-B932-B789C8BCB264}"/>
                </c:ext>
              </c:extLst>
            </c:dLbl>
            <c:dLbl>
              <c:idx val="5"/>
              <c:layout>
                <c:manualLayout>
                  <c:x val="-2.14190111770136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4E-469E-A25F-96C2A3C25C39}"/>
                </c:ext>
              </c:extLst>
            </c:dLbl>
            <c:dLbl>
              <c:idx val="6"/>
              <c:delete val="1"/>
              <c:extLst>
                <c:ext xmlns:c15="http://schemas.microsoft.com/office/drawing/2012/chart" uri="{CE6537A1-D6FC-4f65-9D91-7224C49458BB}"/>
                <c:ext xmlns:c16="http://schemas.microsoft.com/office/drawing/2014/chart" uri="{C3380CC4-5D6E-409C-BE32-E72D297353CC}">
                  <c16:uniqueId val="{00000004-31A5-454F-8C34-2E6ACBB573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Metrolink (Tram)</c:v>
                </c:pt>
                <c:pt idx="3">
                  <c:v>Condition of paved / pedestrian areas</c:v>
                </c:pt>
                <c:pt idx="4">
                  <c:v>Train services</c:v>
                </c:pt>
                <c:pt idx="5">
                  <c:v>Cycle lanes / routes</c:v>
                </c:pt>
                <c:pt idx="6">
                  <c:v> Conditions of roads</c:v>
                </c:pt>
              </c:strCache>
            </c:strRef>
          </c:cat>
          <c:val>
            <c:numRef>
              <c:f>Sheet1!$C$2:$C$8</c:f>
              <c:numCache>
                <c:formatCode>General</c:formatCode>
                <c:ptCount val="7"/>
                <c:pt idx="2" formatCode="0%">
                  <c:v>0.23</c:v>
                </c:pt>
                <c:pt idx="4" formatCode="0%">
                  <c:v>0.09</c:v>
                </c:pt>
                <c:pt idx="5" formatCode="0%">
                  <c:v>0.04</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0"/>
              <c:layout>
                <c:manualLayout>
                  <c:x val="-1.6064258382760092E-2"/>
                  <c:y val="5.650064375142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4E-469E-A25F-96C2A3C25C39}"/>
                </c:ext>
              </c:extLst>
            </c:dLbl>
            <c:dLbl>
              <c:idx val="1"/>
              <c:layout>
                <c:manualLayout>
                  <c:x val="-1.499330782390945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4E-469E-A25F-96C2A3C25C39}"/>
                </c:ext>
              </c:extLst>
            </c:dLbl>
            <c:dLbl>
              <c:idx val="3"/>
              <c:delete val="1"/>
              <c:extLst>
                <c:ext xmlns:c15="http://schemas.microsoft.com/office/drawing/2012/chart" uri="{CE6537A1-D6FC-4f65-9D91-7224C49458BB}"/>
                <c:ext xmlns:c16="http://schemas.microsoft.com/office/drawing/2014/chart" uri="{C3380CC4-5D6E-409C-BE32-E72D297353CC}">
                  <c16:uniqueId val="{00000001-11DC-429C-B932-B789C8BCB264}"/>
                </c:ext>
              </c:extLst>
            </c:dLbl>
            <c:dLbl>
              <c:idx val="6"/>
              <c:delete val="1"/>
              <c:extLst>
                <c:ext xmlns:c15="http://schemas.microsoft.com/office/drawing/2012/chart" uri="{CE6537A1-D6FC-4f65-9D91-7224C49458BB}"/>
                <c:ext xmlns:c16="http://schemas.microsoft.com/office/drawing/2014/chart" uri="{C3380CC4-5D6E-409C-BE32-E72D297353CC}">
                  <c16:uniqueId val="{00000004-C44E-4D40-AC44-B18DD029354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Metrolink (Tram)</c:v>
                </c:pt>
                <c:pt idx="3">
                  <c:v>Condition of paved / pedestrian areas</c:v>
                </c:pt>
                <c:pt idx="4">
                  <c:v>Train services</c:v>
                </c:pt>
                <c:pt idx="5">
                  <c:v>Cycle lanes / routes</c:v>
                </c:pt>
                <c:pt idx="6">
                  <c:v> Conditions of roads</c:v>
                </c:pt>
              </c:strCache>
            </c:strRef>
          </c:cat>
          <c:val>
            <c:numRef>
              <c:f>Sheet1!$D$2:$D$8</c:f>
              <c:numCache>
                <c:formatCode>0%</c:formatCode>
                <c:ptCount val="7"/>
                <c:pt idx="0">
                  <c:v>0.05</c:v>
                </c:pt>
                <c:pt idx="1">
                  <c:v>0.08</c:v>
                </c:pt>
                <c:pt idx="2">
                  <c:v>0.08</c:v>
                </c:pt>
                <c:pt idx="3">
                  <c:v>0.01</c:v>
                </c:pt>
                <c:pt idx="4">
                  <c:v>0.09</c:v>
                </c:pt>
                <c:pt idx="5">
                  <c:v>0.15</c:v>
                </c:pt>
                <c:pt idx="6">
                  <c:v>0.01</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dLbl>
              <c:idx val="0"/>
              <c:layout>
                <c:manualLayout>
                  <c:x val="-1.392235726505874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4E-469E-A25F-96C2A3C25C39}"/>
                </c:ext>
              </c:extLst>
            </c:dLbl>
            <c:dLbl>
              <c:idx val="1"/>
              <c:layout>
                <c:manualLayout>
                  <c:x val="-2.1419011177013492E-2"/>
                  <c:y val="2.96962044914007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F9-4B2B-BD2B-EBE053CCE7A1}"/>
                </c:ext>
              </c:extLst>
            </c:dLbl>
            <c:dLbl>
              <c:idx val="2"/>
              <c:layout>
                <c:manualLayout>
                  <c:x val="-1.8206159500461436E-2"/>
                  <c:y val="5.93924089828015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DC-429C-B932-B789C8BCB264}"/>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Metrolink (Tram)</c:v>
                </c:pt>
                <c:pt idx="3">
                  <c:v>Condition of paved / pedestrian areas</c:v>
                </c:pt>
                <c:pt idx="4">
                  <c:v>Train services</c:v>
                </c:pt>
                <c:pt idx="5">
                  <c:v>Cycle lanes / routes</c:v>
                </c:pt>
                <c:pt idx="6">
                  <c:v> Conditions of roads</c:v>
                </c:pt>
              </c:strCache>
            </c:strRef>
          </c:cat>
          <c:val>
            <c:numRef>
              <c:f>Sheet1!$E$2:$E$8</c:f>
              <c:numCache>
                <c:formatCode>0%</c:formatCode>
                <c:ptCount val="7"/>
                <c:pt idx="0">
                  <c:v>7.0000000000000007E-2</c:v>
                </c:pt>
                <c:pt idx="1">
                  <c:v>0.08</c:v>
                </c:pt>
                <c:pt idx="2">
                  <c:v>0.05</c:v>
                </c:pt>
                <c:pt idx="3">
                  <c:v>0.15</c:v>
                </c:pt>
                <c:pt idx="4">
                  <c:v>0.08</c:v>
                </c:pt>
                <c:pt idx="5">
                  <c:v>0.11</c:v>
                </c:pt>
                <c:pt idx="6">
                  <c:v>0.27</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1"/>
              <c:layout>
                <c:manualLayout>
                  <c:x val="0"/>
                  <c:y val="-8.18592003957714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F9-4B2B-BD2B-EBE053CCE7A1}"/>
                </c:ext>
              </c:extLst>
            </c:dLbl>
            <c:dLbl>
              <c:idx val="2"/>
              <c:layout>
                <c:manualLayout>
                  <c:x val="-1.9277110059312187E-2"/>
                  <c:y val="-5.179165847048522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DC-429C-B932-B789C8BCB26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Metrolink (Tram)</c:v>
                </c:pt>
                <c:pt idx="3">
                  <c:v>Condition of paved / pedestrian areas</c:v>
                </c:pt>
                <c:pt idx="4">
                  <c:v>Train services</c:v>
                </c:pt>
                <c:pt idx="5">
                  <c:v>Cycle lanes / routes</c:v>
                </c:pt>
                <c:pt idx="6">
                  <c:v> Conditions of roads</c:v>
                </c:pt>
              </c:strCache>
            </c:strRef>
          </c:cat>
          <c:val>
            <c:numRef>
              <c:f>Sheet1!$F$2:$F$8</c:f>
              <c:numCache>
                <c:formatCode>0%</c:formatCode>
                <c:ptCount val="7"/>
                <c:pt idx="0">
                  <c:v>0.11</c:v>
                </c:pt>
                <c:pt idx="1">
                  <c:v>0.11</c:v>
                </c:pt>
                <c:pt idx="2">
                  <c:v>0.05</c:v>
                </c:pt>
                <c:pt idx="3">
                  <c:v>0.19</c:v>
                </c:pt>
                <c:pt idx="4">
                  <c:v>0.11</c:v>
                </c:pt>
                <c:pt idx="5">
                  <c:v>0.11</c:v>
                </c:pt>
                <c:pt idx="6">
                  <c:v>0.24</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Metrolink (Tram)</c:v>
                </c:pt>
                <c:pt idx="3">
                  <c:v>Condition of paved / pedestrian areas</c:v>
                </c:pt>
                <c:pt idx="4">
                  <c:v>Train services</c:v>
                </c:pt>
                <c:pt idx="5">
                  <c:v>Cycle lanes / routes</c:v>
                </c:pt>
                <c:pt idx="6">
                  <c:v> Conditions of roads</c:v>
                </c:pt>
              </c:strCache>
            </c:strRef>
          </c:cat>
          <c:val>
            <c:numRef>
              <c:f>Sheet1!$G$2:$G$8</c:f>
              <c:numCache>
                <c:formatCode>0%</c:formatCode>
                <c:ptCount val="7"/>
                <c:pt idx="0">
                  <c:v>0.12</c:v>
                </c:pt>
                <c:pt idx="1">
                  <c:v>0.14000000000000001</c:v>
                </c:pt>
                <c:pt idx="2">
                  <c:v>0.09</c:v>
                </c:pt>
                <c:pt idx="3">
                  <c:v>0.18</c:v>
                </c:pt>
                <c:pt idx="4">
                  <c:v>0.16</c:v>
                </c:pt>
                <c:pt idx="5">
                  <c:v>0.18</c:v>
                </c:pt>
                <c:pt idx="6">
                  <c:v>0.13</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Metrolink (Tram)</c:v>
                </c:pt>
                <c:pt idx="3">
                  <c:v>Condition of paved / pedestrian areas</c:v>
                </c:pt>
                <c:pt idx="4">
                  <c:v>Train services</c:v>
                </c:pt>
                <c:pt idx="5">
                  <c:v>Cycle lanes / routes</c:v>
                </c:pt>
                <c:pt idx="6">
                  <c:v> Conditions of roads</c:v>
                </c:pt>
              </c:strCache>
            </c:strRef>
          </c:cat>
          <c:val>
            <c:numRef>
              <c:f>Sheet1!$H$2:$H$8</c:f>
              <c:numCache>
                <c:formatCode>0%</c:formatCode>
                <c:ptCount val="7"/>
                <c:pt idx="0">
                  <c:v>0.36</c:v>
                </c:pt>
                <c:pt idx="1">
                  <c:v>0.32</c:v>
                </c:pt>
                <c:pt idx="2">
                  <c:v>0.25</c:v>
                </c:pt>
                <c:pt idx="3">
                  <c:v>0.33</c:v>
                </c:pt>
                <c:pt idx="4">
                  <c:v>0.27</c:v>
                </c:pt>
                <c:pt idx="5">
                  <c:v>0.22</c:v>
                </c:pt>
                <c:pt idx="6">
                  <c:v>0.24</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Metrolink (Tram)</c:v>
                </c:pt>
                <c:pt idx="3">
                  <c:v>Condition of paved / pedestrian areas</c:v>
                </c:pt>
                <c:pt idx="4">
                  <c:v>Train services</c:v>
                </c:pt>
                <c:pt idx="5">
                  <c:v>Cycle lanes / routes</c:v>
                </c:pt>
                <c:pt idx="6">
                  <c:v> Conditions of roads</c:v>
                </c:pt>
              </c:strCache>
            </c:strRef>
          </c:cat>
          <c:val>
            <c:numRef>
              <c:f>Sheet1!$I$2:$I$8</c:f>
              <c:numCache>
                <c:formatCode>0%</c:formatCode>
                <c:ptCount val="7"/>
                <c:pt idx="0">
                  <c:v>0.26</c:v>
                </c:pt>
                <c:pt idx="1">
                  <c:v>0.21</c:v>
                </c:pt>
                <c:pt idx="2">
                  <c:v>0.22</c:v>
                </c:pt>
                <c:pt idx="3">
                  <c:v>0.13</c:v>
                </c:pt>
                <c:pt idx="4">
                  <c:v>0.15</c:v>
                </c:pt>
                <c:pt idx="5">
                  <c:v>0.12</c:v>
                </c:pt>
                <c:pt idx="6">
                  <c:v>0.09</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6.1641215709343682E-3"/>
          <c:y val="0.86374202428904845"/>
          <c:w val="0.99383587842906562"/>
          <c:h val="0.115181011156875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FF0000"/>
              </a:solidFill>
              <a:ln>
                <a:noFill/>
              </a:ln>
              <a:effectLst/>
            </c:spPr>
            <c:extLst>
              <c:ext xmlns:c16="http://schemas.microsoft.com/office/drawing/2014/chart" uri="{C3380CC4-5D6E-409C-BE32-E72D297353CC}">
                <c16:uniqueId val="{00000001-C58E-4652-8D2A-D82321BBDB5E}"/>
              </c:ext>
            </c:extLst>
          </c:dPt>
          <c:dPt>
            <c:idx val="1"/>
            <c:bubble3D val="0"/>
            <c:spPr>
              <a:solidFill>
                <a:srgbClr val="009690"/>
              </a:solidFill>
              <a:ln>
                <a:noFill/>
              </a:ln>
              <a:effectLst/>
            </c:spPr>
            <c:extLst>
              <c:ext xmlns:c16="http://schemas.microsoft.com/office/drawing/2014/chart" uri="{C3380CC4-5D6E-409C-BE32-E72D297353CC}">
                <c16:uniqueId val="{00000003-C58E-4652-8D2A-D82321BBDB5E}"/>
              </c:ext>
            </c:extLst>
          </c:dPt>
          <c:dPt>
            <c:idx val="2"/>
            <c:bubble3D val="0"/>
            <c:spPr>
              <a:solidFill>
                <a:srgbClr val="00C0B7"/>
              </a:solidFill>
              <a:ln>
                <a:noFill/>
              </a:ln>
              <a:effectLst/>
            </c:spPr>
            <c:extLst>
              <c:ext xmlns:c16="http://schemas.microsoft.com/office/drawing/2014/chart" uri="{C3380CC4-5D6E-409C-BE32-E72D297353CC}">
                <c16:uniqueId val="{00000005-C58E-4652-8D2A-D82321BBDB5E}"/>
              </c:ext>
            </c:extLst>
          </c:dPt>
          <c:dPt>
            <c:idx val="3"/>
            <c:bubble3D val="0"/>
            <c:spPr>
              <a:solidFill>
                <a:srgbClr val="A3E5E0"/>
              </a:solidFill>
              <a:ln>
                <a:noFill/>
              </a:ln>
              <a:effectLst/>
            </c:spPr>
            <c:extLst>
              <c:ext xmlns:c16="http://schemas.microsoft.com/office/drawing/2014/chart" uri="{C3380CC4-5D6E-409C-BE32-E72D297353CC}">
                <c16:uniqueId val="{00000007-C58E-4652-8D2A-D82321BBDB5E}"/>
              </c:ext>
            </c:extLst>
          </c:dPt>
          <c:dLbls>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58E-4652-8D2A-D82321BBDB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at least once a week</c:v>
                </c:pt>
                <c:pt idx="2">
                  <c:v>Yes, less than once a week but at least once a month</c:v>
                </c:pt>
                <c:pt idx="3">
                  <c:v>Yes, less often</c:v>
                </c:pt>
              </c:strCache>
            </c:strRef>
          </c:cat>
          <c:val>
            <c:numRef>
              <c:f>Sheet1!$B$2:$B$5</c:f>
              <c:numCache>
                <c:formatCode>0%</c:formatCode>
                <c:ptCount val="4"/>
                <c:pt idx="0">
                  <c:v>0.67</c:v>
                </c:pt>
                <c:pt idx="1">
                  <c:v>0.15</c:v>
                </c:pt>
                <c:pt idx="2">
                  <c:v>0.08</c:v>
                </c:pt>
                <c:pt idx="3">
                  <c:v>0.09</c:v>
                </c:pt>
              </c:numCache>
            </c:numRef>
          </c:val>
          <c:extLst>
            <c:ext xmlns:c16="http://schemas.microsoft.com/office/drawing/2014/chart" uri="{C3380CC4-5D6E-409C-BE32-E72D297353CC}">
              <c16:uniqueId val="{00000008-C58E-4652-8D2A-D82321BBDB5E}"/>
            </c:ext>
          </c:extLst>
        </c:ser>
        <c:dLbls>
          <c:showLegendKey val="0"/>
          <c:showVal val="0"/>
          <c:showCatName val="0"/>
          <c:showSerName val="0"/>
          <c:showPercent val="0"/>
          <c:showBubbleSize val="0"/>
          <c:showLeaderLines val="1"/>
        </c:dLbls>
        <c:firstSliceAng val="117"/>
        <c:holeSize val="50"/>
      </c:doughnutChart>
      <c:spPr>
        <a:noFill/>
        <a:ln>
          <a:noFill/>
        </a:ln>
        <a:effectLst/>
      </c:spPr>
    </c:plotArea>
    <c:legend>
      <c:legendPos val="b"/>
      <c:layout>
        <c:manualLayout>
          <c:xMode val="edge"/>
          <c:yMode val="edge"/>
          <c:x val="0.13865827165043146"/>
          <c:y val="0.72476557678229026"/>
          <c:w val="0.80460683033776748"/>
          <c:h val="0.2028068687259551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39476572546446"/>
          <c:y val="7.1687335548904052E-2"/>
          <c:w val="0.5469424574853633"/>
          <c:h val="0.82082417891521475"/>
        </c:manualLayout>
      </c:layout>
      <c:barChart>
        <c:barDir val="bar"/>
        <c:grouping val="percentStacked"/>
        <c:varyColors val="0"/>
        <c:ser>
          <c:idx val="1"/>
          <c:order val="0"/>
          <c:tx>
            <c:strRef>
              <c:f>Sheet1!$A$2</c:f>
              <c:strCache>
                <c:ptCount val="1"/>
                <c:pt idx="0">
                  <c:v>My cost of living has increased</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4"/>
                <c:pt idx="0">
                  <c:v>GM May (S7)</c:v>
                </c:pt>
                <c:pt idx="1">
                  <c:v>GM July (S8)</c:v>
                </c:pt>
                <c:pt idx="2">
                  <c:v>GM Sep (S9)</c:v>
                </c:pt>
                <c:pt idx="3">
                  <c:v>GB benchmark</c:v>
                </c:pt>
              </c:strCache>
              <c:extLst/>
            </c:strRef>
          </c:cat>
          <c:val>
            <c:numRef>
              <c:f>Sheet1!$B$2:$I$2</c:f>
              <c:numCache>
                <c:formatCode>0%</c:formatCode>
                <c:ptCount val="4"/>
                <c:pt idx="0">
                  <c:v>0.73315259367585495</c:v>
                </c:pt>
                <c:pt idx="1">
                  <c:v>0.71052443060997905</c:v>
                </c:pt>
                <c:pt idx="2">
                  <c:v>0.57999999999999996</c:v>
                </c:pt>
                <c:pt idx="3">
                  <c:v>0.56000000000000005</c:v>
                </c:pt>
              </c:numCache>
              <c:extLst/>
            </c:numRef>
          </c:val>
          <c:extLst>
            <c:ext xmlns:c16="http://schemas.microsoft.com/office/drawing/2014/chart" uri="{C3380CC4-5D6E-409C-BE32-E72D297353CC}">
              <c16:uniqueId val="{00000002-3AA4-404F-BD0E-DE5D4DFFE0B7}"/>
            </c:ext>
          </c:extLst>
        </c:ser>
        <c:ser>
          <c:idx val="2"/>
          <c:order val="1"/>
          <c:tx>
            <c:strRef>
              <c:f>Sheet1!$A$3</c:f>
              <c:strCache>
                <c:ptCount val="1"/>
                <c:pt idx="0">
                  <c:v>My cost of living has stayed the same</c:v>
                </c:pt>
              </c:strCache>
            </c:strRef>
          </c:tx>
          <c:spPr>
            <a:solidFill>
              <a:srgbClr val="E7E6E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4"/>
                <c:pt idx="0">
                  <c:v>GM May (S7)</c:v>
                </c:pt>
                <c:pt idx="1">
                  <c:v>GM July (S8)</c:v>
                </c:pt>
                <c:pt idx="2">
                  <c:v>GM Sep (S9)</c:v>
                </c:pt>
                <c:pt idx="3">
                  <c:v>GB benchmark</c:v>
                </c:pt>
              </c:strCache>
              <c:extLst/>
            </c:strRef>
          </c:cat>
          <c:val>
            <c:numRef>
              <c:f>Sheet1!$B$3:$I$3</c:f>
              <c:numCache>
                <c:formatCode>0%</c:formatCode>
                <c:ptCount val="4"/>
                <c:pt idx="0">
                  <c:v>0.24946240388565</c:v>
                </c:pt>
                <c:pt idx="1">
                  <c:v>0.26692276909875001</c:v>
                </c:pt>
                <c:pt idx="2">
                  <c:v>0.38</c:v>
                </c:pt>
                <c:pt idx="3">
                  <c:v>0.42</c:v>
                </c:pt>
              </c:numCache>
              <c:extLst/>
            </c:numRef>
          </c:val>
          <c:extLst>
            <c:ext xmlns:c16="http://schemas.microsoft.com/office/drawing/2014/chart" uri="{C3380CC4-5D6E-409C-BE32-E72D297353CC}">
              <c16:uniqueId val="{00000005-3AA4-404F-BD0E-DE5D4DFFE0B7}"/>
            </c:ext>
          </c:extLst>
        </c:ser>
        <c:ser>
          <c:idx val="0"/>
          <c:order val="2"/>
          <c:tx>
            <c:strRef>
              <c:f>Sheet1!$A$4</c:f>
              <c:strCache>
                <c:ptCount val="1"/>
                <c:pt idx="0">
                  <c:v>My cost of living has decreased</c:v>
                </c:pt>
              </c:strCache>
            </c:strRef>
          </c:tx>
          <c:spPr>
            <a:solidFill>
              <a:schemeClr val="accent1"/>
            </a:solidFill>
            <a:ln w="19050">
              <a:solidFill>
                <a:schemeClr val="lt1"/>
              </a:solidFill>
            </a:ln>
            <a:effectLst/>
          </c:spPr>
          <c:invertIfNegative val="0"/>
          <c:dLbls>
            <c:delete val="1"/>
          </c:dLbls>
          <c:cat>
            <c:strRef>
              <c:f>Sheet1!$B$1:$I$1</c:f>
              <c:strCache>
                <c:ptCount val="4"/>
                <c:pt idx="0">
                  <c:v>GM May (S7)</c:v>
                </c:pt>
                <c:pt idx="1">
                  <c:v>GM July (S8)</c:v>
                </c:pt>
                <c:pt idx="2">
                  <c:v>GM Sep (S9)</c:v>
                </c:pt>
                <c:pt idx="3">
                  <c:v>GB benchmark</c:v>
                </c:pt>
              </c:strCache>
              <c:extLst/>
            </c:strRef>
          </c:cat>
          <c:val>
            <c:numRef>
              <c:f>Sheet1!$B$4:$I$4</c:f>
              <c:numCache>
                <c:formatCode>0%</c:formatCode>
                <c:ptCount val="4"/>
                <c:pt idx="0">
                  <c:v>1.73850024384955E-2</c:v>
                </c:pt>
                <c:pt idx="1">
                  <c:v>2.2552800291272102E-2</c:v>
                </c:pt>
                <c:pt idx="2">
                  <c:v>0.04</c:v>
                </c:pt>
                <c:pt idx="3">
                  <c:v>0.02</c:v>
                </c:pt>
              </c:numCache>
              <c:extLst/>
            </c:numRef>
          </c:val>
          <c:extLst>
            <c:ext xmlns:c16="http://schemas.microsoft.com/office/drawing/2014/chart" uri="{C3380CC4-5D6E-409C-BE32-E72D297353CC}">
              <c16:uniqueId val="{00000006-6919-4551-8BE8-5FFF9F013B87}"/>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
          <c:y val="1.7093585648102396E-2"/>
          <c:w val="0.20248119647995719"/>
          <c:h val="0.982553364239155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71173194694857"/>
          <c:y val="2.5899275880718133E-2"/>
          <c:w val="0.48894592928286928"/>
          <c:h val="0.90615040504836031"/>
        </c:manualLayout>
      </c:layout>
      <c:barChart>
        <c:barDir val="bar"/>
        <c:grouping val="clustered"/>
        <c:varyColors val="0"/>
        <c:ser>
          <c:idx val="0"/>
          <c:order val="0"/>
          <c:tx>
            <c:strRef>
              <c:f>Sheet1!$B$1</c:f>
              <c:strCache>
                <c:ptCount val="1"/>
                <c:pt idx="0">
                  <c:v>GM Sep (S3)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Sheet1!$B$2:$B$9</c:f>
            </c:numRef>
          </c:val>
          <c:extLst xmlns:c15="http://schemas.microsoft.com/office/drawing/2012/chart">
            <c:ext xmlns:c16="http://schemas.microsoft.com/office/drawing/2014/chart" uri="{C3380CC4-5D6E-409C-BE32-E72D297353CC}">
              <c16:uniqueId val="{00000000-DC58-4494-9F09-D5B72839CACC}"/>
            </c:ext>
          </c:extLst>
        </c:ser>
        <c:ser>
          <c:idx val="1"/>
          <c:order val="1"/>
          <c:tx>
            <c:strRef>
              <c:f>Sheet1!$C$1</c:f>
              <c:strCache>
                <c:ptCount val="1"/>
                <c:pt idx="0">
                  <c:v>GM Nov (S4)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Sheet1!$C$2:$C$9</c:f>
            </c:numRef>
          </c:val>
          <c:extLst xmlns:c15="http://schemas.microsoft.com/office/drawing/2012/chart">
            <c:ext xmlns:c16="http://schemas.microsoft.com/office/drawing/2014/chart" uri="{C3380CC4-5D6E-409C-BE32-E72D297353CC}">
              <c16:uniqueId val="{00000001-DC58-4494-9F09-D5B72839CACC}"/>
            </c:ext>
          </c:extLst>
        </c:ser>
        <c:ser>
          <c:idx val="2"/>
          <c:order val="2"/>
          <c:tx>
            <c:strRef>
              <c:f>Sheet1!$D$1</c:f>
              <c:strCache>
                <c:ptCount val="1"/>
                <c:pt idx="0">
                  <c:v>GM Dec (S5)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Sheet1!$D$2:$D$9</c:f>
            </c:numRef>
          </c:val>
          <c:extLst xmlns:c15="http://schemas.microsoft.com/office/drawing/2012/chart">
            <c:ext xmlns:c16="http://schemas.microsoft.com/office/drawing/2014/chart" uri="{C3380CC4-5D6E-409C-BE32-E72D297353CC}">
              <c16:uniqueId val="{00000002-DC58-4494-9F09-D5B72839CACC}"/>
            </c:ext>
          </c:extLst>
        </c:ser>
        <c:ser>
          <c:idx val="3"/>
          <c:order val="3"/>
          <c:tx>
            <c:strRef>
              <c:f>Sheet1!$E$1</c:f>
              <c:strCache>
                <c:ptCount val="1"/>
                <c:pt idx="0">
                  <c:v>GM Mar (S6)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Sheet1!$E$2:$E$9</c:f>
            </c:numRef>
          </c:val>
          <c:extLst>
            <c:ext xmlns:c16="http://schemas.microsoft.com/office/drawing/2014/chart" uri="{C3380CC4-5D6E-409C-BE32-E72D297353CC}">
              <c16:uniqueId val="{00000003-DC58-4494-9F09-D5B72839CACC}"/>
            </c:ext>
          </c:extLst>
        </c:ser>
        <c:ser>
          <c:idx val="4"/>
          <c:order val="4"/>
          <c:tx>
            <c:strRef>
              <c:f>Sheet1!$F$1</c:f>
              <c:strCache>
                <c:ptCount val="1"/>
                <c:pt idx="0">
                  <c:v>GM May (S7)</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Sheet1!$F$2:$F$9</c:f>
              <c:numCache>
                <c:formatCode>0%</c:formatCode>
                <c:ptCount val="8"/>
                <c:pt idx="0">
                  <c:v>0.89290530175707095</c:v>
                </c:pt>
                <c:pt idx="1">
                  <c:v>0.74089458107036898</c:v>
                </c:pt>
                <c:pt idx="2">
                  <c:v>0.401082879417058</c:v>
                </c:pt>
                <c:pt idx="3">
                  <c:v>0.41636069126263497</c:v>
                </c:pt>
                <c:pt idx="4">
                  <c:v>0.31182500077601799</c:v>
                </c:pt>
                <c:pt idx="5">
                  <c:v>0.138977998411522</c:v>
                </c:pt>
                <c:pt idx="6">
                  <c:v>6.0881029152952099E-2</c:v>
                </c:pt>
                <c:pt idx="7">
                  <c:v>7.7829282104894204E-2</c:v>
                </c:pt>
              </c:numCache>
            </c:numRef>
          </c:val>
          <c:extLst>
            <c:ext xmlns:c16="http://schemas.microsoft.com/office/drawing/2014/chart" uri="{C3380CC4-5D6E-409C-BE32-E72D297353CC}">
              <c16:uniqueId val="{00000004-DC58-4494-9F09-D5B72839CACC}"/>
            </c:ext>
          </c:extLst>
        </c:ser>
        <c:ser>
          <c:idx val="5"/>
          <c:order val="5"/>
          <c:tx>
            <c:strRef>
              <c:f>Sheet1!$G$1</c:f>
              <c:strCache>
                <c:ptCount val="1"/>
                <c:pt idx="0">
                  <c:v>GM July (S8)</c:v>
                </c:pt>
              </c:strCache>
            </c:strRef>
          </c:tx>
          <c:spPr>
            <a:solidFill>
              <a:srgbClr val="00B8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Sheet1!$G$2:$G$9</c:f>
              <c:numCache>
                <c:formatCode>0%</c:formatCode>
                <c:ptCount val="8"/>
                <c:pt idx="0">
                  <c:v>0.89469157059472704</c:v>
                </c:pt>
                <c:pt idx="1">
                  <c:v>0.70908242763878204</c:v>
                </c:pt>
                <c:pt idx="2">
                  <c:v>0.43525239029941198</c:v>
                </c:pt>
                <c:pt idx="3">
                  <c:v>0.429569033436625</c:v>
                </c:pt>
                <c:pt idx="4">
                  <c:v>0.31440361747085699</c:v>
                </c:pt>
                <c:pt idx="5">
                  <c:v>0.16820602556315201</c:v>
                </c:pt>
                <c:pt idx="6">
                  <c:v>0.11032754510757301</c:v>
                </c:pt>
                <c:pt idx="7">
                  <c:v>3.7755724720092802E-2</c:v>
                </c:pt>
              </c:numCache>
            </c:numRef>
          </c:val>
          <c:extLst>
            <c:ext xmlns:c16="http://schemas.microsoft.com/office/drawing/2014/chart" uri="{C3380CC4-5D6E-409C-BE32-E72D297353CC}">
              <c16:uniqueId val="{00000005-DC58-4494-9F09-D5B72839CACC}"/>
            </c:ext>
          </c:extLst>
        </c:ser>
        <c:ser>
          <c:idx val="6"/>
          <c:order val="6"/>
          <c:tx>
            <c:strRef>
              <c:f>Sheet1!$H$1</c:f>
              <c:strCache>
                <c:ptCount val="1"/>
                <c:pt idx="0">
                  <c:v>GM Sep (S9)</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Sheet1!$H$2:$H$9</c:f>
              <c:numCache>
                <c:formatCode>0%</c:formatCode>
                <c:ptCount val="8"/>
                <c:pt idx="0">
                  <c:v>0.86</c:v>
                </c:pt>
                <c:pt idx="1">
                  <c:v>0.67</c:v>
                </c:pt>
                <c:pt idx="2">
                  <c:v>0.56999999999999995</c:v>
                </c:pt>
                <c:pt idx="3">
                  <c:v>0.41</c:v>
                </c:pt>
                <c:pt idx="4">
                  <c:v>0.31</c:v>
                </c:pt>
                <c:pt idx="5">
                  <c:v>0.17</c:v>
                </c:pt>
                <c:pt idx="6">
                  <c:v>0.1</c:v>
                </c:pt>
                <c:pt idx="7">
                  <c:v>0.04</c:v>
                </c:pt>
              </c:numCache>
            </c:numRef>
          </c:val>
          <c:extLst>
            <c:ext xmlns:c16="http://schemas.microsoft.com/office/drawing/2014/chart" uri="{C3380CC4-5D6E-409C-BE32-E72D297353CC}">
              <c16:uniqueId val="{00000000-E9AF-47B5-9765-297EABC8A4D2}"/>
            </c:ext>
          </c:extLst>
        </c:ser>
        <c:ser>
          <c:idx val="7"/>
          <c:order val="7"/>
          <c:tx>
            <c:strRef>
              <c:f>Sheet1!$I$1</c:f>
              <c:strCache>
                <c:ptCount val="1"/>
                <c:pt idx="0">
                  <c:v>GB Benchmarking </c:v>
                </c:pt>
              </c:strCache>
            </c:strRef>
          </c:tx>
          <c:spPr>
            <a:solidFill>
              <a:schemeClr val="accent2"/>
            </a:solidFill>
            <a:ln>
              <a:noFill/>
            </a:ln>
            <a:effectLst/>
          </c:spPr>
          <c:invertIfNegative val="0"/>
          <c:dLbls>
            <c:dLbl>
              <c:idx val="0"/>
              <c:layout>
                <c:manualLayout>
                  <c:x val="0"/>
                  <c:y val="-1.55395655284308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84-4428-BE42-1F74F1CE2C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Sheet1!$I$2:$I$9</c:f>
              <c:numCache>
                <c:formatCode>0%</c:formatCode>
                <c:ptCount val="8"/>
                <c:pt idx="0">
                  <c:v>0.95</c:v>
                </c:pt>
                <c:pt idx="1">
                  <c:v>0.53</c:v>
                </c:pt>
                <c:pt idx="2">
                  <c:v>0.6</c:v>
                </c:pt>
                <c:pt idx="4">
                  <c:v>0.23</c:v>
                </c:pt>
                <c:pt idx="5">
                  <c:v>0.19</c:v>
                </c:pt>
                <c:pt idx="6">
                  <c:v>0.08</c:v>
                </c:pt>
                <c:pt idx="7">
                  <c:v>0.11</c:v>
                </c:pt>
              </c:numCache>
            </c:numRef>
          </c:val>
          <c:extLst>
            <c:ext xmlns:c16="http://schemas.microsoft.com/office/drawing/2014/chart" uri="{C3380CC4-5D6E-409C-BE32-E72D297353CC}">
              <c16:uniqueId val="{00000000-8056-43E0-BECA-011D7C24E9F5}"/>
            </c:ext>
          </c:extLst>
        </c:ser>
        <c:dLbls>
          <c:dLblPos val="outEnd"/>
          <c:showLegendKey val="0"/>
          <c:showVal val="1"/>
          <c:showCatName val="0"/>
          <c:showSerName val="0"/>
          <c:showPercent val="0"/>
          <c:showBubbleSize val="0"/>
        </c:dLbls>
        <c:gapWidth val="182"/>
        <c:axId val="525300752"/>
        <c:axId val="525300392"/>
        <c:extLst/>
      </c:barChart>
      <c:catAx>
        <c:axId val="52530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300392"/>
        <c:crosses val="autoZero"/>
        <c:auto val="1"/>
        <c:lblAlgn val="ctr"/>
        <c:lblOffset val="100"/>
        <c:noMultiLvlLbl val="0"/>
      </c:catAx>
      <c:valAx>
        <c:axId val="525300392"/>
        <c:scaling>
          <c:orientation val="minMax"/>
          <c:max val="1"/>
        </c:scaling>
        <c:delete val="1"/>
        <c:axPos val="t"/>
        <c:numFmt formatCode="0%" sourceLinked="1"/>
        <c:majorTickMark val="none"/>
        <c:minorTickMark val="none"/>
        <c:tickLblPos val="nextTo"/>
        <c:crossAx val="525300752"/>
        <c:crosses val="autoZero"/>
        <c:crossBetween val="between"/>
      </c:valAx>
      <c:spPr>
        <a:noFill/>
        <a:ln>
          <a:noFill/>
        </a:ln>
        <a:effectLst/>
      </c:spPr>
    </c:plotArea>
    <c:legend>
      <c:legendPos val="b"/>
      <c:layout>
        <c:manualLayout>
          <c:xMode val="edge"/>
          <c:yMode val="edge"/>
          <c:x val="0.70872080502370116"/>
          <c:y val="0.77147417046862587"/>
          <c:w val="0.28881072722226236"/>
          <c:h val="0.187086988122225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3178041834186"/>
          <c:y val="2.5449248914779531E-2"/>
          <c:w val="0.4863596220209514"/>
          <c:h val="0.77034974964501901"/>
        </c:manualLayout>
      </c:layout>
      <c:doughnutChart>
        <c:varyColors val="1"/>
        <c:ser>
          <c:idx val="0"/>
          <c:order val="0"/>
          <c:tx>
            <c:strRef>
              <c:f>Sheet1!$B$1</c:f>
              <c:strCache>
                <c:ptCount val="1"/>
                <c:pt idx="0">
                  <c:v>Column1</c:v>
                </c:pt>
              </c:strCache>
            </c:strRef>
          </c:tx>
          <c:explosion val="1"/>
          <c:dPt>
            <c:idx val="0"/>
            <c:bubble3D val="0"/>
            <c:spPr>
              <a:solidFill>
                <a:srgbClr val="FF0101"/>
              </a:solidFill>
              <a:ln w="19050">
                <a:solidFill>
                  <a:schemeClr val="lt1"/>
                </a:solidFill>
              </a:ln>
              <a:effectLst/>
            </c:spPr>
            <c:extLst>
              <c:ext xmlns:c16="http://schemas.microsoft.com/office/drawing/2014/chart" uri="{C3380CC4-5D6E-409C-BE32-E72D297353CC}">
                <c16:uniqueId val="{00000001-4B29-49DF-8C30-94BD84EDD9AB}"/>
              </c:ext>
            </c:extLst>
          </c:dPt>
          <c:dPt>
            <c:idx val="1"/>
            <c:bubble3D val="0"/>
            <c:spPr>
              <a:solidFill>
                <a:srgbClr val="FF9999"/>
              </a:solidFill>
              <a:ln w="19050">
                <a:solidFill>
                  <a:schemeClr val="lt1"/>
                </a:solidFill>
              </a:ln>
              <a:effectLst/>
            </c:spPr>
            <c:extLst>
              <c:ext xmlns:c16="http://schemas.microsoft.com/office/drawing/2014/chart" uri="{C3380CC4-5D6E-409C-BE32-E72D297353CC}">
                <c16:uniqueId val="{00000003-4B29-49DF-8C30-94BD84EDD9A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8D2-4815-9F4D-18DADC00A9D3}"/>
              </c:ext>
            </c:extLst>
          </c:dPt>
          <c:dPt>
            <c:idx val="3"/>
            <c:bubble3D val="0"/>
            <c:spPr>
              <a:solidFill>
                <a:srgbClr val="6DD5CE"/>
              </a:solidFill>
              <a:ln w="19050">
                <a:solidFill>
                  <a:schemeClr val="lt1"/>
                </a:solidFill>
              </a:ln>
              <a:effectLst/>
            </c:spPr>
            <c:extLst>
              <c:ext xmlns:c16="http://schemas.microsoft.com/office/drawing/2014/chart" uri="{C3380CC4-5D6E-409C-BE32-E72D297353CC}">
                <c16:uniqueId val="{00000007-0274-4FF3-956E-757A013C77DF}"/>
              </c:ext>
            </c:extLst>
          </c:dPt>
          <c:dPt>
            <c:idx val="4"/>
            <c:bubble3D val="0"/>
            <c:spPr>
              <a:solidFill>
                <a:srgbClr val="009690"/>
              </a:solidFill>
              <a:ln w="19050">
                <a:solidFill>
                  <a:schemeClr val="lt1"/>
                </a:solidFill>
              </a:ln>
              <a:effectLst/>
            </c:spPr>
            <c:extLst>
              <c:ext xmlns:c16="http://schemas.microsoft.com/office/drawing/2014/chart" uri="{C3380CC4-5D6E-409C-BE32-E72D297353CC}">
                <c16:uniqueId val="{00000009-0274-4FF3-956E-757A013C77DF}"/>
              </c:ext>
            </c:extLst>
          </c:dPt>
          <c:dPt>
            <c:idx val="5"/>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B-0274-4FF3-956E-757A013C77DF}"/>
              </c:ext>
            </c:extLst>
          </c:dPt>
          <c:dLbls>
            <c:dLbl>
              <c:idx val="3"/>
              <c:layout>
                <c:manualLayout>
                  <c:x val="1.033352064951932E-3"/>
                  <c:y val="1.06107046643659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74-4FF3-956E-757A013C77DF}"/>
                </c:ext>
              </c:extLst>
            </c:dLbl>
            <c:dLbl>
              <c:idx val="5"/>
              <c:delete val="1"/>
              <c:extLst>
                <c:ext xmlns:c15="http://schemas.microsoft.com/office/drawing/2012/chart" uri="{CE6537A1-D6FC-4f65-9D91-7224C49458BB}">
                  <c15:layout>
                    <c:manualLayout>
                      <c:w val="4.986348247667035E-2"/>
                      <c:h val="5.6810829854698021E-2"/>
                    </c:manualLayout>
                  </c15:layout>
                </c:ext>
                <c:ext xmlns:c16="http://schemas.microsoft.com/office/drawing/2014/chart" uri="{C3380CC4-5D6E-409C-BE32-E72D297353CC}">
                  <c16:uniqueId val="{0000000B-0274-4FF3-956E-757A013C77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Very worried</c:v>
                </c:pt>
                <c:pt idx="1">
                  <c:v>Somewhat worried</c:v>
                </c:pt>
                <c:pt idx="2">
                  <c:v>Neither worried nor not worried</c:v>
                </c:pt>
                <c:pt idx="3">
                  <c:v>Not that worried</c:v>
                </c:pt>
                <c:pt idx="4">
                  <c:v>Not at all worried</c:v>
                </c:pt>
                <c:pt idx="5">
                  <c:v>Don't know / Prefer not to say</c:v>
                </c:pt>
              </c:strCache>
            </c:strRef>
          </c:cat>
          <c:val>
            <c:numRef>
              <c:f>Sheet1!$B$2:$B$7</c:f>
              <c:numCache>
                <c:formatCode>0%</c:formatCode>
                <c:ptCount val="6"/>
                <c:pt idx="0">
                  <c:v>0.2</c:v>
                </c:pt>
                <c:pt idx="1">
                  <c:v>0.3</c:v>
                </c:pt>
                <c:pt idx="2">
                  <c:v>0.15</c:v>
                </c:pt>
                <c:pt idx="3">
                  <c:v>0.18</c:v>
                </c:pt>
                <c:pt idx="4">
                  <c:v>0.15</c:v>
                </c:pt>
                <c:pt idx="5">
                  <c:v>0.02</c:v>
                </c:pt>
              </c:numCache>
            </c:numRef>
          </c:val>
          <c:extLst>
            <c:ext xmlns:c16="http://schemas.microsoft.com/office/drawing/2014/chart" uri="{C3380CC4-5D6E-409C-BE32-E72D297353CC}">
              <c16:uniqueId val="{00000004-4B29-49DF-8C30-94BD84EDD9AB}"/>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71912148457828617"/>
          <c:y val="7.0573029678086341E-3"/>
          <c:w val="0.27772374930290844"/>
          <c:h val="0.9779877986006867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7034884553678"/>
          <c:y val="2.9293875388249648E-2"/>
          <c:w val="0.47634917952151212"/>
          <c:h val="0.94141220081481913"/>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Spending less on non-essentials</c:v>
                </c:pt>
                <c:pt idx="1">
                  <c:v>Shopping around more</c:v>
                </c:pt>
                <c:pt idx="2">
                  <c:v>Using less fuel such as gas or electricity</c:v>
                </c:pt>
                <c:pt idx="3">
                  <c:v>Spending less on food shopping and essentials</c:v>
                </c:pt>
                <c:pt idx="4">
                  <c:v>Using my savings</c:v>
                </c:pt>
                <c:pt idx="5">
                  <c:v>Using credit more than usual</c:v>
                </c:pt>
                <c:pt idx="6">
                  <c:v>Selling my possessions</c:v>
                </c:pt>
                <c:pt idx="7">
                  <c:v>Borrowing from friends and family</c:v>
                </c:pt>
                <c:pt idx="8">
                  <c:v>Cutting back on broadband or data plans</c:v>
                </c:pt>
                <c:pt idx="9">
                  <c:v>Doing other things</c:v>
                </c:pt>
                <c:pt idx="10">
                  <c:v>Stopped paying into my pension</c:v>
                </c:pt>
                <c:pt idx="11">
                  <c:v>Looking for safe, warm and free places where I can go during the day</c:v>
                </c:pt>
                <c:pt idx="12">
                  <c:v>Stopped paying home and contents insurance</c:v>
                </c:pt>
                <c:pt idx="13">
                  <c:v>Using support from charities, inc food banks</c:v>
                </c:pt>
                <c:pt idx="14">
                  <c:v>Cancelling car insurance</c:v>
                </c:pt>
              </c:strCache>
            </c:strRef>
          </c:cat>
          <c:val>
            <c:numRef>
              <c:f>Sheet1!$B$2:$B$16</c:f>
              <c:numCache>
                <c:formatCode>0%</c:formatCode>
                <c:ptCount val="15"/>
                <c:pt idx="0">
                  <c:v>0.56355646076694799</c:v>
                </c:pt>
                <c:pt idx="1">
                  <c:v>0.49934510701106899</c:v>
                </c:pt>
                <c:pt idx="2">
                  <c:v>0.44727660865380098</c:v>
                </c:pt>
                <c:pt idx="3">
                  <c:v>0.42707031018240799</c:v>
                </c:pt>
                <c:pt idx="4">
                  <c:v>0.32957320486986602</c:v>
                </c:pt>
                <c:pt idx="5">
                  <c:v>0.19635706022319899</c:v>
                </c:pt>
                <c:pt idx="6">
                  <c:v>0.195194022283152</c:v>
                </c:pt>
                <c:pt idx="7">
                  <c:v>0.15332401793657499</c:v>
                </c:pt>
                <c:pt idx="8">
                  <c:v>0.150248408572907</c:v>
                </c:pt>
                <c:pt idx="9">
                  <c:v>8.7045301460441496E-2</c:v>
                </c:pt>
                <c:pt idx="10">
                  <c:v>6.9204993961901398E-2</c:v>
                </c:pt>
                <c:pt idx="11">
                  <c:v>6.54510170549579E-2</c:v>
                </c:pt>
                <c:pt idx="12">
                  <c:v>6.2196995753795899E-2</c:v>
                </c:pt>
                <c:pt idx="13">
                  <c:v>5.8339650602064502E-2</c:v>
                </c:pt>
                <c:pt idx="14">
                  <c:v>2.97545575184095E-2</c:v>
                </c:pt>
              </c:numCache>
            </c:numRef>
          </c:val>
          <c:extLst>
            <c:ext xmlns:c16="http://schemas.microsoft.com/office/drawing/2014/chart" uri="{C3380CC4-5D6E-409C-BE32-E72D297353CC}">
              <c16:uniqueId val="{00000000-42E8-450F-A130-8860C2ACCF03}"/>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max val="0.65000000000000013"/>
        </c:scaling>
        <c:delete val="1"/>
        <c:axPos val="t"/>
        <c:numFmt formatCode="0%" sourceLinked="1"/>
        <c:majorTickMark val="out"/>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1864025951908"/>
          <c:y val="5.4061647909409018E-2"/>
          <c:w val="0.56222788518663924"/>
          <c:h val="0.90520697352870749"/>
        </c:manualLayout>
      </c:layout>
      <c:doughnutChart>
        <c:varyColors val="1"/>
        <c:ser>
          <c:idx val="0"/>
          <c:order val="0"/>
          <c:tx>
            <c:strRef>
              <c:f>Sheet1!$B$1</c:f>
              <c:strCache>
                <c:ptCount val="1"/>
                <c:pt idx="0">
                  <c:v>Column1</c:v>
                </c:pt>
              </c:strCache>
            </c:strRef>
          </c:tx>
          <c:dPt>
            <c:idx val="0"/>
            <c:bubble3D val="0"/>
            <c:spPr>
              <a:solidFill>
                <a:srgbClr val="FF0101"/>
              </a:solidFill>
              <a:ln w="19050">
                <a:solidFill>
                  <a:schemeClr val="lt1"/>
                </a:solidFill>
              </a:ln>
              <a:effectLst/>
            </c:spPr>
            <c:extLst>
              <c:ext xmlns:c16="http://schemas.microsoft.com/office/drawing/2014/chart" uri="{C3380CC4-5D6E-409C-BE32-E72D297353CC}">
                <c16:uniqueId val="{00000001-45A9-4452-8858-71265545242D}"/>
              </c:ext>
            </c:extLst>
          </c:dPt>
          <c:dPt>
            <c:idx val="1"/>
            <c:bubble3D val="0"/>
            <c:spPr>
              <a:solidFill>
                <a:srgbClr val="009690"/>
              </a:solidFill>
              <a:ln w="19050">
                <a:solidFill>
                  <a:schemeClr val="lt1"/>
                </a:solidFill>
              </a:ln>
              <a:effectLst/>
            </c:spPr>
            <c:extLst>
              <c:ext xmlns:c16="http://schemas.microsoft.com/office/drawing/2014/chart" uri="{C3380CC4-5D6E-409C-BE32-E72D297353CC}">
                <c16:uniqueId val="{00000003-45A9-4452-8858-71265545242D}"/>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45A9-4452-8858-71265545242D}"/>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Not specified</c:v>
                </c:pt>
              </c:strCache>
            </c:strRef>
          </c:cat>
          <c:val>
            <c:numRef>
              <c:f>Sheet1!$B$2:$B$4</c:f>
              <c:numCache>
                <c:formatCode>0%</c:formatCode>
                <c:ptCount val="3"/>
                <c:pt idx="0">
                  <c:v>0.3</c:v>
                </c:pt>
                <c:pt idx="1">
                  <c:v>0.67</c:v>
                </c:pt>
                <c:pt idx="2">
                  <c:v>0.03</c:v>
                </c:pt>
              </c:numCache>
            </c:numRef>
          </c:val>
          <c:extLst>
            <c:ext xmlns:c16="http://schemas.microsoft.com/office/drawing/2014/chart" uri="{C3380CC4-5D6E-409C-BE32-E72D297353CC}">
              <c16:uniqueId val="{0000000C-45A9-4452-8858-71265545242D}"/>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75752746903812873"/>
          <c:y val="7.2622482300499613E-2"/>
          <c:w val="0.23931768522733479"/>
          <c:h val="0.7735782273573832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barChart>
        <c:barDir val="col"/>
        <c:grouping val="percentStacked"/>
        <c:varyColors val="0"/>
        <c:ser>
          <c:idx val="0"/>
          <c:order val="0"/>
          <c:tx>
            <c:strRef>
              <c:f>Sheet1!$B$1</c:f>
              <c:strCache>
                <c:ptCount val="1"/>
                <c:pt idx="0">
                  <c:v>Don't know</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GM Sept '22 
(S3)</c:v>
                </c:pt>
                <c:pt idx="1">
                  <c:v>GM Nov '22
(S4)</c:v>
                </c:pt>
                <c:pt idx="2">
                  <c:v>GM Dec '22 
(S5)</c:v>
                </c:pt>
                <c:pt idx="3">
                  <c:v>GM March '23 
(S6)</c:v>
                </c:pt>
                <c:pt idx="4">
                  <c:v>GM May '23 
(S7)</c:v>
                </c:pt>
                <c:pt idx="5">
                  <c:v>GM July '23 
(S8)</c:v>
                </c:pt>
                <c:pt idx="6">
                  <c:v>GM Sept '23 
(S9)</c:v>
                </c:pt>
              </c:strCache>
            </c:strRef>
          </c:cat>
          <c:val>
            <c:numRef>
              <c:f>Sheet1!$B$2:$B$8</c:f>
              <c:numCache>
                <c:formatCode>0%</c:formatCode>
                <c:ptCount val="7"/>
                <c:pt idx="0">
                  <c:v>0.2</c:v>
                </c:pt>
                <c:pt idx="1">
                  <c:v>0.17171669201439901</c:v>
                </c:pt>
                <c:pt idx="2">
                  <c:v>0.17171669201439901</c:v>
                </c:pt>
                <c:pt idx="3">
                  <c:v>0.16</c:v>
                </c:pt>
                <c:pt idx="4">
                  <c:v>0.16</c:v>
                </c:pt>
                <c:pt idx="5">
                  <c:v>0.16</c:v>
                </c:pt>
                <c:pt idx="6">
                  <c:v>0.17</c:v>
                </c:pt>
              </c:numCache>
            </c:numRef>
          </c:val>
          <c:extLst>
            <c:ext xmlns:c16="http://schemas.microsoft.com/office/drawing/2014/chart" uri="{C3380CC4-5D6E-409C-BE32-E72D297353CC}">
              <c16:uniqueId val="{00000000-F9C8-4CE9-B20D-1AE29F857F71}"/>
            </c:ext>
          </c:extLst>
        </c:ser>
        <c:ser>
          <c:idx val="1"/>
          <c:order val="1"/>
          <c:tx>
            <c:strRef>
              <c:f>Sheet1!$C$1</c:f>
              <c:strCache>
                <c:ptCount val="1"/>
                <c:pt idx="0">
                  <c:v>No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GM Sept '22 
(S3)</c:v>
                </c:pt>
                <c:pt idx="1">
                  <c:v>GM Nov '22
(S4)</c:v>
                </c:pt>
                <c:pt idx="2">
                  <c:v>GM Dec '22 
(S5)</c:v>
                </c:pt>
                <c:pt idx="3">
                  <c:v>GM March '23 
(S6)</c:v>
                </c:pt>
                <c:pt idx="4">
                  <c:v>GM May '23 
(S7)</c:v>
                </c:pt>
                <c:pt idx="5">
                  <c:v>GM July '23 
(S8)</c:v>
                </c:pt>
                <c:pt idx="6">
                  <c:v>GM Sept '23 
(S9)</c:v>
                </c:pt>
              </c:strCache>
            </c:strRef>
          </c:cat>
          <c:val>
            <c:numRef>
              <c:f>Sheet1!$C$2:$C$8</c:f>
              <c:numCache>
                <c:formatCode>0%</c:formatCode>
                <c:ptCount val="7"/>
                <c:pt idx="0">
                  <c:v>0.47608166223217901</c:v>
                </c:pt>
                <c:pt idx="1">
                  <c:v>0.46045657647573601</c:v>
                </c:pt>
                <c:pt idx="2">
                  <c:v>0.41197454529507999</c:v>
                </c:pt>
                <c:pt idx="3">
                  <c:v>0.43531949142632897</c:v>
                </c:pt>
                <c:pt idx="4">
                  <c:v>0.41439183327433399</c:v>
                </c:pt>
                <c:pt idx="5">
                  <c:v>0.41390486132459597</c:v>
                </c:pt>
                <c:pt idx="6">
                  <c:v>0.39</c:v>
                </c:pt>
              </c:numCache>
            </c:numRef>
          </c:val>
          <c:extLst>
            <c:ext xmlns:c16="http://schemas.microsoft.com/office/drawing/2014/chart" uri="{C3380CC4-5D6E-409C-BE32-E72D297353CC}">
              <c16:uniqueId val="{00000001-F9C8-4CE9-B20D-1AE29F857F71}"/>
            </c:ext>
          </c:extLst>
        </c:ser>
        <c:ser>
          <c:idx val="2"/>
          <c:order val="2"/>
          <c:tx>
            <c:strRef>
              <c:f>Sheet1!$D$1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GM Sept '22 
(S3)</c:v>
                </c:pt>
                <c:pt idx="1">
                  <c:v>GM Nov '22
(S4)</c:v>
                </c:pt>
                <c:pt idx="2">
                  <c:v>GM Dec '22 
(S5)</c:v>
                </c:pt>
                <c:pt idx="3">
                  <c:v>GM March '23 
(S6)</c:v>
                </c:pt>
                <c:pt idx="4">
                  <c:v>GM May '23 
(S7)</c:v>
                </c:pt>
                <c:pt idx="5">
                  <c:v>GM July '23 
(S8)</c:v>
                </c:pt>
                <c:pt idx="6">
                  <c:v>GM Sept '23 
(S9)</c:v>
                </c:pt>
              </c:strCache>
            </c:strRef>
          </c:cat>
          <c:val>
            <c:numRef>
              <c:f>Sheet1!$D$2:$D$8</c:f>
              <c:numCache>
                <c:formatCode>0%</c:formatCode>
                <c:ptCount val="7"/>
                <c:pt idx="0">
                  <c:v>0.32735926097486301</c:v>
                </c:pt>
                <c:pt idx="1">
                  <c:v>0.35812234905838503</c:v>
                </c:pt>
                <c:pt idx="2">
                  <c:v>0.41433127012023402</c:v>
                </c:pt>
                <c:pt idx="3">
                  <c:v>0.40099475791007599</c:v>
                </c:pt>
                <c:pt idx="4">
                  <c:v>0.42618708578974202</c:v>
                </c:pt>
                <c:pt idx="5">
                  <c:v>0.42745889169775703</c:v>
                </c:pt>
                <c:pt idx="6">
                  <c:v>0.44</c:v>
                </c:pt>
              </c:numCache>
            </c:numRef>
          </c:val>
          <c:extLst>
            <c:ext xmlns:c16="http://schemas.microsoft.com/office/drawing/2014/chart" uri="{C3380CC4-5D6E-409C-BE32-E72D297353CC}">
              <c16:uniqueId val="{00000002-F9C8-4CE9-B20D-1AE29F857F7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0.62375170845814676"/>
          <c:y val="0.8781562839963839"/>
          <c:w val="0.37450040916684785"/>
          <c:h val="9.64643310052429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79104346217942E-3"/>
          <c:y val="2.5778830969162253E-2"/>
          <c:w val="0.9579838615163262"/>
          <c:h val="0.72999694455034869"/>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GM Sept '22 
(S3)</c:v>
                </c:pt>
                <c:pt idx="1">
                  <c:v>GM Nov '22
(S4)</c:v>
                </c:pt>
                <c:pt idx="2">
                  <c:v>GM Dec '22 
(S5)</c:v>
                </c:pt>
                <c:pt idx="3">
                  <c:v>GM March '23 
(S6)</c:v>
                </c:pt>
                <c:pt idx="4">
                  <c:v>GM May '23 
(S7)</c:v>
                </c:pt>
                <c:pt idx="5">
                  <c:v>GM July '23 
(S8)</c:v>
                </c:pt>
                <c:pt idx="6">
                  <c:v>GM Sept '23 
(S9)</c:v>
                </c:pt>
                <c:pt idx="7">
                  <c:v>GB Benchmarking</c:v>
                </c:pt>
              </c:strCache>
            </c:strRef>
          </c:cat>
          <c:val>
            <c:numRef>
              <c:f>Sheet1!$B$2:$B$9</c:f>
              <c:numCache>
                <c:formatCode>0%</c:formatCode>
                <c:ptCount val="8"/>
                <c:pt idx="0">
                  <c:v>8.5642561321656901E-2</c:v>
                </c:pt>
                <c:pt idx="1">
                  <c:v>0.1</c:v>
                </c:pt>
                <c:pt idx="2">
                  <c:v>0.08</c:v>
                </c:pt>
                <c:pt idx="3">
                  <c:v>0.11</c:v>
                </c:pt>
                <c:pt idx="4">
                  <c:v>0.1</c:v>
                </c:pt>
                <c:pt idx="5">
                  <c:v>0.1</c:v>
                </c:pt>
                <c:pt idx="6">
                  <c:v>0.1</c:v>
                </c:pt>
                <c:pt idx="7">
                  <c:v>0.1</c:v>
                </c:pt>
              </c:numCache>
            </c:numRef>
          </c:val>
          <c:extLst>
            <c:ext xmlns:c16="http://schemas.microsoft.com/office/drawing/2014/chart" uri="{C3380CC4-5D6E-409C-BE32-E72D297353CC}">
              <c16:uniqueId val="{00000000-B360-433C-BC9B-0D539C483A71}"/>
            </c:ext>
          </c:extLst>
        </c:ser>
        <c:ser>
          <c:idx val="1"/>
          <c:order val="1"/>
          <c:tx>
            <c:strRef>
              <c:f>Sheet1!$C$1</c:f>
              <c:strCache>
                <c:ptCount val="1"/>
                <c:pt idx="0">
                  <c:v>No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GM Sept '22 
(S3)</c:v>
                </c:pt>
                <c:pt idx="1">
                  <c:v>GM Nov '22
(S4)</c:v>
                </c:pt>
                <c:pt idx="2">
                  <c:v>GM Dec '22 
(S5)</c:v>
                </c:pt>
                <c:pt idx="3">
                  <c:v>GM March '23 
(S6)</c:v>
                </c:pt>
                <c:pt idx="4">
                  <c:v>GM May '23 
(S7)</c:v>
                </c:pt>
                <c:pt idx="5">
                  <c:v>GM July '23 
(S8)</c:v>
                </c:pt>
                <c:pt idx="6">
                  <c:v>GM Sept '23 
(S9)</c:v>
                </c:pt>
                <c:pt idx="7">
                  <c:v>GB Benchmarking</c:v>
                </c:pt>
              </c:strCache>
            </c:strRef>
          </c:cat>
          <c:val>
            <c:numRef>
              <c:f>Sheet1!$C$2:$C$9</c:f>
              <c:numCache>
                <c:formatCode>0%</c:formatCode>
                <c:ptCount val="8"/>
                <c:pt idx="0">
                  <c:v>0.43125620067057602</c:v>
                </c:pt>
                <c:pt idx="1">
                  <c:v>0.41303099817740302</c:v>
                </c:pt>
                <c:pt idx="2">
                  <c:v>0.39070608306839</c:v>
                </c:pt>
                <c:pt idx="3">
                  <c:v>0.40253008802643098</c:v>
                </c:pt>
                <c:pt idx="4">
                  <c:v>0.418501898502665</c:v>
                </c:pt>
                <c:pt idx="5">
                  <c:v>0.39394008668154901</c:v>
                </c:pt>
                <c:pt idx="6">
                  <c:v>0.38718135530606002</c:v>
                </c:pt>
                <c:pt idx="7">
                  <c:v>0.28000000000000003</c:v>
                </c:pt>
              </c:numCache>
            </c:numRef>
          </c:val>
          <c:extLst>
            <c:ext xmlns:c16="http://schemas.microsoft.com/office/drawing/2014/chart" uri="{C3380CC4-5D6E-409C-BE32-E72D297353CC}">
              <c16:uniqueId val="{00000001-B360-433C-BC9B-0D539C483A71}"/>
            </c:ext>
          </c:extLst>
        </c:ser>
        <c:ser>
          <c:idx val="2"/>
          <c:order val="2"/>
          <c:tx>
            <c:strRef>
              <c:f>Sheet1!$D$1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GM Sept '22 
(S3)</c:v>
                </c:pt>
                <c:pt idx="1">
                  <c:v>GM Nov '22
(S4)</c:v>
                </c:pt>
                <c:pt idx="2">
                  <c:v>GM Dec '22 
(S5)</c:v>
                </c:pt>
                <c:pt idx="3">
                  <c:v>GM March '23 
(S6)</c:v>
                </c:pt>
                <c:pt idx="4">
                  <c:v>GM May '23 
(S7)</c:v>
                </c:pt>
                <c:pt idx="5">
                  <c:v>GM July '23 
(S8)</c:v>
                </c:pt>
                <c:pt idx="6">
                  <c:v>GM Sept '23 
(S9)</c:v>
                </c:pt>
                <c:pt idx="7">
                  <c:v>GB Benchmarking</c:v>
                </c:pt>
              </c:strCache>
            </c:strRef>
          </c:cat>
          <c:val>
            <c:numRef>
              <c:f>Sheet1!$D$2:$D$9</c:f>
              <c:numCache>
                <c:formatCode>0%</c:formatCode>
                <c:ptCount val="8"/>
                <c:pt idx="0">
                  <c:v>0.46664580157220398</c:v>
                </c:pt>
                <c:pt idx="1">
                  <c:v>0.48533339661461999</c:v>
                </c:pt>
                <c:pt idx="2">
                  <c:v>0.52971149417984298</c:v>
                </c:pt>
                <c:pt idx="3">
                  <c:v>0.48893158824072203</c:v>
                </c:pt>
                <c:pt idx="4">
                  <c:v>0.48103447973746699</c:v>
                </c:pt>
                <c:pt idx="5">
                  <c:v>0.49878089068915199</c:v>
                </c:pt>
                <c:pt idx="6">
                  <c:v>0.51949643212732299</c:v>
                </c:pt>
                <c:pt idx="7">
                  <c:v>0.61</c:v>
                </c:pt>
              </c:numCache>
            </c:numRef>
          </c:val>
          <c:extLst>
            <c:ext xmlns:c16="http://schemas.microsoft.com/office/drawing/2014/chart" uri="{C3380CC4-5D6E-409C-BE32-E72D297353CC}">
              <c16:uniqueId val="{00000002-B360-433C-BC9B-0D539C483A7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0.766059008515933"/>
          <c:y val="0.88101795144268591"/>
          <c:w val="0.23240818513518385"/>
          <c:h val="9.932599845154498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87919808488571E-2"/>
          <c:y val="0.14037862083704733"/>
          <c:w val="0.96669059282455483"/>
          <c:h val="0.63092700031102145"/>
        </c:manualLayout>
      </c:layout>
      <c:lineChart>
        <c:grouping val="standard"/>
        <c:varyColors val="0"/>
        <c:ser>
          <c:idx val="0"/>
          <c:order val="0"/>
          <c:tx>
            <c:strRef>
              <c:f>Sheet1!$B$1</c:f>
              <c:strCache>
                <c:ptCount val="1"/>
                <c:pt idx="0">
                  <c:v>Yes</c:v>
                </c:pt>
              </c:strCache>
            </c:strRef>
          </c:tx>
          <c:spPr>
            <a:ln w="28575" cap="rnd">
              <a:solidFill>
                <a:srgbClr val="009690"/>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0ACF-467D-82FE-A4E4C31C03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Sept '22 
(S3)</c:v>
                </c:pt>
                <c:pt idx="1">
                  <c:v>Nov '22
(S4)</c:v>
                </c:pt>
                <c:pt idx="2">
                  <c:v>Dec '22 
(S5)</c:v>
                </c:pt>
                <c:pt idx="3">
                  <c:v>March '23 
(S6)</c:v>
                </c:pt>
                <c:pt idx="4">
                  <c:v>May '23 
(S7)</c:v>
                </c:pt>
                <c:pt idx="5">
                  <c:v>July '23 
(S8)</c:v>
                </c:pt>
                <c:pt idx="6">
                  <c:v>Sept '23 
(S9)</c:v>
                </c:pt>
              </c:strCache>
            </c:strRef>
          </c:cat>
          <c:val>
            <c:numRef>
              <c:f>Sheet1!$B$2:$B$8</c:f>
              <c:numCache>
                <c:formatCode>0%</c:formatCode>
                <c:ptCount val="7"/>
                <c:pt idx="0">
                  <c:v>0.354519577492594</c:v>
                </c:pt>
                <c:pt idx="1">
                  <c:v>0.33047135581369702</c:v>
                </c:pt>
                <c:pt idx="2">
                  <c:v>0.3</c:v>
                </c:pt>
                <c:pt idx="3">
                  <c:v>0.33952713511456301</c:v>
                </c:pt>
                <c:pt idx="4">
                  <c:v>0.34</c:v>
                </c:pt>
                <c:pt idx="5">
                  <c:v>0.37457561697522901</c:v>
                </c:pt>
                <c:pt idx="6">
                  <c:v>0.34</c:v>
                </c:pt>
              </c:numCache>
            </c:numRef>
          </c:val>
          <c:smooth val="0"/>
          <c:extLst>
            <c:ext xmlns:c16="http://schemas.microsoft.com/office/drawing/2014/chart" uri="{C3380CC4-5D6E-409C-BE32-E72D297353CC}">
              <c16:uniqueId val="{00000000-98A6-4FFF-B3C9-8F6E37B0FCCD}"/>
            </c:ext>
          </c:extLst>
        </c:ser>
        <c:ser>
          <c:idx val="4"/>
          <c:order val="1"/>
          <c:tx>
            <c:strRef>
              <c:f>Sheet1!$C$1</c:f>
              <c:strCache>
                <c:ptCount val="1"/>
                <c:pt idx="0">
                  <c:v>No</c:v>
                </c:pt>
              </c:strCache>
            </c:strRef>
          </c:tx>
          <c:spPr>
            <a:ln w="28575" cap="rnd">
              <a:solidFill>
                <a:srgbClr val="FF0000"/>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0ACF-467D-82FE-A4E4C31C03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Sept '22 
(S3)</c:v>
                </c:pt>
                <c:pt idx="1">
                  <c:v>Nov '22
(S4)</c:v>
                </c:pt>
                <c:pt idx="2">
                  <c:v>Dec '22 
(S5)</c:v>
                </c:pt>
                <c:pt idx="3">
                  <c:v>March '23 
(S6)</c:v>
                </c:pt>
                <c:pt idx="4">
                  <c:v>May '23 
(S7)</c:v>
                </c:pt>
                <c:pt idx="5">
                  <c:v>July '23 
(S8)</c:v>
                </c:pt>
                <c:pt idx="6">
                  <c:v>Sept '23 
(S9)</c:v>
                </c:pt>
              </c:strCache>
            </c:strRef>
          </c:cat>
          <c:val>
            <c:numRef>
              <c:f>Sheet1!$C$2:$C$8</c:f>
              <c:numCache>
                <c:formatCode>0%</c:formatCode>
                <c:ptCount val="7"/>
                <c:pt idx="0">
                  <c:v>0.60737591157924897</c:v>
                </c:pt>
                <c:pt idx="1">
                  <c:v>0.62562147088337605</c:v>
                </c:pt>
                <c:pt idx="2">
                  <c:v>0.65</c:v>
                </c:pt>
                <c:pt idx="3">
                  <c:v>0.61367075295818296</c:v>
                </c:pt>
                <c:pt idx="4">
                  <c:v>0.61</c:v>
                </c:pt>
                <c:pt idx="5">
                  <c:v>0.58564387464373502</c:v>
                </c:pt>
                <c:pt idx="6">
                  <c:v>0.61</c:v>
                </c:pt>
              </c:numCache>
            </c:numRef>
          </c:val>
          <c:smooth val="0"/>
          <c:extLst>
            <c:ext xmlns:c16="http://schemas.microsoft.com/office/drawing/2014/chart" uri="{C3380CC4-5D6E-409C-BE32-E72D297353CC}">
              <c16:uniqueId val="{00000001-0ACF-467D-82FE-A4E4C31C039B}"/>
            </c:ext>
          </c:extLst>
        </c:ser>
        <c:ser>
          <c:idx val="1"/>
          <c:order val="2"/>
          <c:tx>
            <c:strRef>
              <c:f>Sheet1!$D$1</c:f>
              <c:strCache>
                <c:ptCount val="1"/>
                <c:pt idx="0">
                  <c:v>Don't know</c:v>
                </c:pt>
              </c:strCache>
            </c:strRef>
          </c:tx>
          <c:spPr>
            <a:ln w="28575" cap="rnd">
              <a:solidFill>
                <a:schemeClr val="bg1">
                  <a:lumMod val="50000"/>
                </a:schemeClr>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0ACF-467D-82FE-A4E4C31C03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Sept '22 
(S3)</c:v>
                </c:pt>
                <c:pt idx="1">
                  <c:v>Nov '22
(S4)</c:v>
                </c:pt>
                <c:pt idx="2">
                  <c:v>Dec '22 
(S5)</c:v>
                </c:pt>
                <c:pt idx="3">
                  <c:v>March '23 
(S6)</c:v>
                </c:pt>
                <c:pt idx="4">
                  <c:v>May '23 
(S7)</c:v>
                </c:pt>
                <c:pt idx="5">
                  <c:v>July '23 
(S8)</c:v>
                </c:pt>
                <c:pt idx="6">
                  <c:v>Sept '23 
(S9)</c:v>
                </c:pt>
              </c:strCache>
            </c:strRef>
          </c:cat>
          <c:val>
            <c:numRef>
              <c:f>Sheet1!$D$2:$D$8</c:f>
              <c:numCache>
                <c:formatCode>0%</c:formatCode>
                <c:ptCount val="7"/>
                <c:pt idx="0">
                  <c:v>0.04</c:v>
                </c:pt>
                <c:pt idx="1">
                  <c:v>0.04</c:v>
                </c:pt>
                <c:pt idx="2">
                  <c:v>0.03</c:v>
                </c:pt>
                <c:pt idx="3">
                  <c:v>0.05</c:v>
                </c:pt>
                <c:pt idx="4">
                  <c:v>0.02</c:v>
                </c:pt>
                <c:pt idx="5">
                  <c:v>0.04</c:v>
                </c:pt>
                <c:pt idx="6">
                  <c:v>0.04</c:v>
                </c:pt>
              </c:numCache>
            </c:numRef>
          </c:val>
          <c:smooth val="0"/>
          <c:extLst>
            <c:ext xmlns:c16="http://schemas.microsoft.com/office/drawing/2014/chart" uri="{C3380CC4-5D6E-409C-BE32-E72D297353CC}">
              <c16:uniqueId val="{00000001-98A6-4FFF-B3C9-8F6E37B0FCCD}"/>
            </c:ext>
          </c:extLst>
        </c:ser>
        <c:dLbls>
          <c:dLblPos val="t"/>
          <c:showLegendKey val="0"/>
          <c:showVal val="1"/>
          <c:showCatName val="0"/>
          <c:showSerName val="0"/>
          <c:showPercent val="0"/>
          <c:showBubbleSize val="0"/>
        </c:dLbls>
        <c:smooth val="0"/>
        <c:axId val="397232120"/>
        <c:axId val="397228184"/>
        <c:extLst>
          <c:ext xmlns:c15="http://schemas.microsoft.com/office/drawing/2012/chart" uri="{02D57815-91ED-43cb-92C2-25804820EDAC}">
            <c15:filteredLineSeries>
              <c15:ser>
                <c:idx val="2"/>
                <c:order val="3"/>
                <c:tx>
                  <c:strRef>
                    <c:extLst>
                      <c:ext uri="{02D57815-91ED-43cb-92C2-25804820EDAC}">
                        <c15:formulaRef>
                          <c15:sqref>Sheet1!$E$1</c15:sqref>
                        </c15:formulaRef>
                      </c:ext>
                    </c:extLst>
                    <c:strCache>
                      <c:ptCount val="1"/>
                      <c:pt idx="0">
                        <c:v>No2</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Sheet1!$A$2:$A$8</c15:sqref>
                        </c15:formulaRef>
                      </c:ext>
                    </c:extLst>
                    <c:strCache>
                      <c:ptCount val="7"/>
                      <c:pt idx="0">
                        <c:v>Sept '22 
(S3)</c:v>
                      </c:pt>
                      <c:pt idx="1">
                        <c:v>Nov '22
(S4)</c:v>
                      </c:pt>
                      <c:pt idx="2">
                        <c:v>Dec '22 
(S5)</c:v>
                      </c:pt>
                      <c:pt idx="3">
                        <c:v>March '23 
(S6)</c:v>
                      </c:pt>
                      <c:pt idx="4">
                        <c:v>May '23 
(S7)</c:v>
                      </c:pt>
                      <c:pt idx="5">
                        <c:v>July '23 
(S8)</c:v>
                      </c:pt>
                      <c:pt idx="6">
                        <c:v>Sept '23 
(S9)</c:v>
                      </c:pt>
                    </c:strCache>
                  </c:strRef>
                </c:cat>
                <c:val>
                  <c:numRef>
                    <c:extLst>
                      <c:ext uri="{02D57815-91ED-43cb-92C2-25804820EDAC}">
                        <c15:formulaRef>
                          <c15:sqref>Sheet1!$E$2:$E$8</c15:sqref>
                        </c15:formulaRef>
                      </c:ext>
                    </c:extLst>
                    <c:numCache>
                      <c:formatCode>0%</c:formatCode>
                      <c:ptCount val="7"/>
                      <c:pt idx="0">
                        <c:v>0.60737591157924897</c:v>
                      </c:pt>
                      <c:pt idx="1">
                        <c:v>0.62562147088337605</c:v>
                      </c:pt>
                      <c:pt idx="2">
                        <c:v>0.65</c:v>
                      </c:pt>
                      <c:pt idx="3">
                        <c:v>0.61367075295818296</c:v>
                      </c:pt>
                      <c:pt idx="4">
                        <c:v>0.61</c:v>
                      </c:pt>
                      <c:pt idx="5">
                        <c:v>0.58564387464373502</c:v>
                      </c:pt>
                      <c:pt idx="6">
                        <c:v>0.61</c:v>
                      </c:pt>
                    </c:numCache>
                  </c:numRef>
                </c:val>
                <c:smooth val="0"/>
                <c:extLst>
                  <c:ext xmlns:c16="http://schemas.microsoft.com/office/drawing/2014/chart" uri="{C3380CC4-5D6E-409C-BE32-E72D297353CC}">
                    <c16:uniqueId val="{00000002-98A6-4FFF-B3C9-8F6E37B0FCCD}"/>
                  </c:ext>
                </c:extLst>
              </c15:ser>
            </c15:filteredLineSeries>
            <c15:filteredLineSeries>
              <c15:ser>
                <c:idx val="3"/>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Yes2</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Sheet1!$A$2:$A$8</c15:sqref>
                        </c15:formulaRef>
                      </c:ext>
                    </c:extLst>
                    <c:strCache>
                      <c:ptCount val="7"/>
                      <c:pt idx="0">
                        <c:v>Sept '22 
(S3)</c:v>
                      </c:pt>
                      <c:pt idx="1">
                        <c:v>Nov '22
(S4)</c:v>
                      </c:pt>
                      <c:pt idx="2">
                        <c:v>Dec '22 
(S5)</c:v>
                      </c:pt>
                      <c:pt idx="3">
                        <c:v>March '23 
(S6)</c:v>
                      </c:pt>
                      <c:pt idx="4">
                        <c:v>May '23 
(S7)</c:v>
                      </c:pt>
                      <c:pt idx="5">
                        <c:v>July '23 
(S8)</c:v>
                      </c:pt>
                      <c:pt idx="6">
                        <c:v>Sept '23 
(S9)</c:v>
                      </c:pt>
                    </c:strCache>
                  </c:strRef>
                </c:cat>
                <c:val>
                  <c:numRef>
                    <c:extLst xmlns:c15="http://schemas.microsoft.com/office/drawing/2012/chart">
                      <c:ext xmlns:c15="http://schemas.microsoft.com/office/drawing/2012/chart" uri="{02D57815-91ED-43cb-92C2-25804820EDAC}">
                        <c15:formulaRef>
                          <c15:sqref>Sheet1!$F$2:$F$8</c15:sqref>
                        </c15:formulaRef>
                      </c:ext>
                    </c:extLst>
                    <c:numCache>
                      <c:formatCode>0%</c:formatCode>
                      <c:ptCount val="7"/>
                      <c:pt idx="0">
                        <c:v>0.354519577492594</c:v>
                      </c:pt>
                      <c:pt idx="1">
                        <c:v>0.33047135581369702</c:v>
                      </c:pt>
                      <c:pt idx="2">
                        <c:v>0.3</c:v>
                      </c:pt>
                      <c:pt idx="3">
                        <c:v>0.33952713511456301</c:v>
                      </c:pt>
                      <c:pt idx="4">
                        <c:v>0.34</c:v>
                      </c:pt>
                      <c:pt idx="5">
                        <c:v>0.37457561697522901</c:v>
                      </c:pt>
                      <c:pt idx="6">
                        <c:v>0.34</c:v>
                      </c:pt>
                    </c:numCache>
                  </c:numRef>
                </c:val>
                <c:smooth val="0"/>
                <c:extLst xmlns:c15="http://schemas.microsoft.com/office/drawing/2012/chart">
                  <c:ext xmlns:c16="http://schemas.microsoft.com/office/drawing/2014/chart" uri="{C3380CC4-5D6E-409C-BE32-E72D297353CC}">
                    <c16:uniqueId val="{00000000-0ACF-467D-82FE-A4E4C31C039B}"/>
                  </c:ext>
                </c:extLst>
              </c15:ser>
            </c15:filteredLineSeries>
          </c:ext>
        </c:extLst>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tr"/>
      <c:layout>
        <c:manualLayout>
          <c:xMode val="edge"/>
          <c:yMode val="edge"/>
          <c:x val="1.0042458457771627E-2"/>
          <c:y val="1.5948692929266289E-2"/>
          <c:w val="0.97757869825253618"/>
          <c:h val="9.23879236798529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84738911407166E-3"/>
          <c:y val="0.10880043451307245"/>
          <c:w val="0.99398174847961962"/>
          <c:h val="0.61590213067676169"/>
        </c:manualLayout>
      </c:layout>
      <c:barChart>
        <c:barDir val="col"/>
        <c:grouping val="percentStacked"/>
        <c:varyColors val="0"/>
        <c:ser>
          <c:idx val="6"/>
          <c:order val="0"/>
          <c:tx>
            <c:strRef>
              <c:f>Sheet1!$B$1</c:f>
              <c:strCache>
                <c:ptCount val="1"/>
                <c:pt idx="0">
                  <c:v>Don't know </c:v>
                </c:pt>
              </c:strCache>
            </c:strRef>
          </c:tx>
          <c:spPr>
            <a:solidFill>
              <a:schemeClr val="bg1">
                <a:lumMod val="50000"/>
              </a:schemeClr>
            </a:solidFill>
            <a:ln>
              <a:noFill/>
            </a:ln>
            <a:effectLst/>
          </c:spPr>
          <c:invertIfNegative val="0"/>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Sheet1!$B$2:$B$5</c:f>
              <c:numCache>
                <c:formatCode>0%</c:formatCode>
                <c:ptCount val="4"/>
                <c:pt idx="0">
                  <c:v>0.01</c:v>
                </c:pt>
                <c:pt idx="1">
                  <c:v>0</c:v>
                </c:pt>
                <c:pt idx="2">
                  <c:v>0.01</c:v>
                </c:pt>
                <c:pt idx="3">
                  <c:v>0.02</c:v>
                </c:pt>
              </c:numCache>
            </c:numRef>
          </c:val>
          <c:extLst xmlns:c15="http://schemas.microsoft.com/office/drawing/2012/chart">
            <c:ext xmlns:c16="http://schemas.microsoft.com/office/drawing/2014/chart" uri="{C3380CC4-5D6E-409C-BE32-E72D297353CC}">
              <c16:uniqueId val="{00000002-7464-4AAE-908E-E85B3EB92856}"/>
            </c:ext>
          </c:extLst>
        </c:ser>
        <c:ser>
          <c:idx val="5"/>
          <c:order val="1"/>
          <c:tx>
            <c:strRef>
              <c:f>Sheet1!$C$1</c:f>
              <c:strCache>
                <c:ptCount val="1"/>
                <c:pt idx="0">
                  <c:v>Disagree</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FD8-4207-8B1F-587778DDB2C3}"/>
                </c:ext>
              </c:extLst>
            </c:dLbl>
            <c:dLbl>
              <c:idx val="2"/>
              <c:layout>
                <c:manualLayout>
                  <c:x val="-1.62450401462073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99-4207-B058-6F71D27BD505}"/>
                </c:ext>
              </c:extLst>
            </c:dLbl>
            <c:dLbl>
              <c:idx val="3"/>
              <c:layout>
                <c:manualLayout>
                  <c:x val="-1.3668458764353899E-2"/>
                  <c:y val="-1.042538729733762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00-4120-AFF0-A8E235055767}"/>
                </c:ext>
              </c:extLst>
            </c:dLbl>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Sheet1!$C$2:$C$5</c:f>
              <c:numCache>
                <c:formatCode>0%</c:formatCode>
                <c:ptCount val="4"/>
                <c:pt idx="0">
                  <c:v>0.02</c:v>
                </c:pt>
                <c:pt idx="1">
                  <c:v>0.03</c:v>
                </c:pt>
                <c:pt idx="2">
                  <c:v>7.0000000000000007E-2</c:v>
                </c:pt>
                <c:pt idx="3">
                  <c:v>0.1</c:v>
                </c:pt>
              </c:numCache>
            </c:numRef>
          </c:val>
          <c:extLst xmlns:c15="http://schemas.microsoft.com/office/drawing/2012/chart">
            <c:ext xmlns:c16="http://schemas.microsoft.com/office/drawing/2014/chart" uri="{C3380CC4-5D6E-409C-BE32-E72D297353CC}">
              <c16:uniqueId val="{00000001-7464-4AAE-908E-E85B3EB92856}"/>
            </c:ext>
          </c:extLst>
        </c:ser>
        <c:ser>
          <c:idx val="4"/>
          <c:order val="2"/>
          <c:tx>
            <c:strRef>
              <c:f>Sheet1!$D$1</c:f>
              <c:strCache>
                <c:ptCount val="1"/>
                <c:pt idx="0">
                  <c:v>Neutral</c:v>
                </c:pt>
              </c:strCache>
            </c:strRef>
          </c:tx>
          <c:spPr>
            <a:solidFill>
              <a:schemeClr val="bg1">
                <a:lumMod val="85000"/>
              </a:schemeClr>
            </a:solidFill>
            <a:ln>
              <a:noFill/>
            </a:ln>
            <a:effectLst/>
          </c:spPr>
          <c:invertIfNegative val="0"/>
          <c:dLbls>
            <c:dLbl>
              <c:idx val="0"/>
              <c:layout>
                <c:manualLayout>
                  <c:x val="-1.12465662550666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99-4207-B058-6F71D27BD505}"/>
                </c:ext>
              </c:extLst>
            </c:dLbl>
            <c:dLbl>
              <c:idx val="1"/>
              <c:layout>
                <c:manualLayout>
                  <c:x val="-4.5818814699265961E-17"/>
                  <c:y val="-1.99032420343934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99-4207-B058-6F71D27BD505}"/>
                </c:ext>
              </c:extLst>
            </c:dLbl>
            <c:dLbl>
              <c:idx val="2"/>
              <c:layout>
                <c:manualLayout>
                  <c:x val="0"/>
                  <c:y val="-1.4216601453138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99-4207-B058-6F71D27BD50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Sheet1!$D$2:$D$5</c:f>
              <c:numCache>
                <c:formatCode>0%</c:formatCode>
                <c:ptCount val="4"/>
                <c:pt idx="0">
                  <c:v>0.05</c:v>
                </c:pt>
                <c:pt idx="1">
                  <c:v>0.13</c:v>
                </c:pt>
                <c:pt idx="2">
                  <c:v>0.13</c:v>
                </c:pt>
                <c:pt idx="3">
                  <c:v>0.14000000000000001</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Sheet1!$E$2:$E$5</c:f>
              <c:numCache>
                <c:formatCode>0%</c:formatCode>
                <c:ptCount val="4"/>
                <c:pt idx="0">
                  <c:v>0.39</c:v>
                </c:pt>
                <c:pt idx="1">
                  <c:v>0.49</c:v>
                </c:pt>
                <c:pt idx="2">
                  <c:v>0.48</c:v>
                </c:pt>
                <c:pt idx="3">
                  <c:v>0.46</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Sheet1!$F$2:$F$5</c:f>
              <c:numCache>
                <c:formatCode>0%</c:formatCode>
                <c:ptCount val="4"/>
                <c:pt idx="0">
                  <c:v>0.53</c:v>
                </c:pt>
                <c:pt idx="1">
                  <c:v>0.35</c:v>
                </c:pt>
                <c:pt idx="2">
                  <c:v>0.31</c:v>
                </c:pt>
                <c:pt idx="3">
                  <c:v>0.28000000000000003</c:v>
                </c:pt>
              </c:numCache>
            </c:numRef>
          </c:val>
          <c:extLst>
            <c:ext xmlns:c16="http://schemas.microsoft.com/office/drawing/2014/chart" uri="{C3380CC4-5D6E-409C-BE32-E72D297353CC}">
              <c16:uniqueId val="{00000002-2D59-47C5-AEF5-8C77A3583080}"/>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3668458764353715E-2"/>
          <c:y val="0.71530147366827934"/>
          <c:w val="0.97117285845239598"/>
          <c:h val="0.1437477513702229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006025829270667E-2"/>
          <c:y val="0"/>
          <c:w val="0.97096437448356887"/>
          <c:h val="0.74097305755619458"/>
        </c:manualLayout>
      </c:layout>
      <c:barChart>
        <c:barDir val="col"/>
        <c:grouping val="stacked"/>
        <c:varyColors val="0"/>
        <c:ser>
          <c:idx val="0"/>
          <c:order val="0"/>
          <c:tx>
            <c:strRef>
              <c:f>Sheet1!$B$1</c:f>
              <c:strCache>
                <c:ptCount val="1"/>
                <c:pt idx="0">
                  <c:v>Don't know / Prefer not to say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 '23 
(S7)</c:v>
                </c:pt>
                <c:pt idx="1">
                  <c:v>July '23 
(S8)</c:v>
                </c:pt>
                <c:pt idx="2">
                  <c:v>Sept '23 
(S9)</c:v>
                </c:pt>
              </c:strCache>
            </c:strRef>
          </c:cat>
          <c:val>
            <c:numRef>
              <c:f>Sheet1!$B$2:$B$4</c:f>
              <c:numCache>
                <c:formatCode>0%</c:formatCode>
                <c:ptCount val="3"/>
                <c:pt idx="0">
                  <c:v>0.02</c:v>
                </c:pt>
                <c:pt idx="1">
                  <c:v>0.02</c:v>
                </c:pt>
                <c:pt idx="2">
                  <c:v>0.02</c:v>
                </c:pt>
              </c:numCache>
            </c:numRef>
          </c:val>
          <c:extLst>
            <c:ext xmlns:c16="http://schemas.microsoft.com/office/drawing/2014/chart" uri="{C3380CC4-5D6E-409C-BE32-E72D297353CC}">
              <c16:uniqueId val="{00000000-4567-42ED-A74C-C713DA21FA48}"/>
            </c:ext>
          </c:extLst>
        </c:ser>
        <c:ser>
          <c:idx val="1"/>
          <c:order val="1"/>
          <c:tx>
            <c:strRef>
              <c:f>Sheet1!$C$1</c:f>
              <c:strCache>
                <c:ptCount val="1"/>
                <c:pt idx="0">
                  <c:v>Unable to manage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 '23 
(S7)</c:v>
                </c:pt>
                <c:pt idx="1">
                  <c:v>July '23 
(S8)</c:v>
                </c:pt>
                <c:pt idx="2">
                  <c:v>Sept '23 
(S9)</c:v>
                </c:pt>
              </c:strCache>
            </c:strRef>
          </c:cat>
          <c:val>
            <c:numRef>
              <c:f>Sheet1!$C$2:$C$4</c:f>
              <c:numCache>
                <c:formatCode>0%</c:formatCode>
                <c:ptCount val="3"/>
                <c:pt idx="0">
                  <c:v>5.09287374478576E-2</c:v>
                </c:pt>
                <c:pt idx="1">
                  <c:v>8.3778437738076902E-2</c:v>
                </c:pt>
                <c:pt idx="2">
                  <c:v>7.0000000000000007E-2</c:v>
                </c:pt>
              </c:numCache>
            </c:numRef>
          </c:val>
          <c:extLst>
            <c:ext xmlns:c16="http://schemas.microsoft.com/office/drawing/2014/chart" uri="{C3380CC4-5D6E-409C-BE32-E72D297353CC}">
              <c16:uniqueId val="{00000001-4567-42ED-A74C-C713DA21FA48}"/>
            </c:ext>
          </c:extLst>
        </c:ser>
        <c:ser>
          <c:idx val="2"/>
          <c:order val="2"/>
          <c:tx>
            <c:strRef>
              <c:f>Sheet1!$D$1</c:f>
              <c:strCache>
                <c:ptCount val="1"/>
                <c:pt idx="0">
                  <c:v>Difficult to manage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 '23 
(S7)</c:v>
                </c:pt>
                <c:pt idx="1">
                  <c:v>July '23 
(S8)</c:v>
                </c:pt>
                <c:pt idx="2">
                  <c:v>Sept '23 
(S9)</c:v>
                </c:pt>
              </c:strCache>
            </c:strRef>
          </c:cat>
          <c:val>
            <c:numRef>
              <c:f>Sheet1!$D$2:$D$4</c:f>
              <c:numCache>
                <c:formatCode>0%</c:formatCode>
                <c:ptCount val="3"/>
                <c:pt idx="0">
                  <c:v>0.18854200044927599</c:v>
                </c:pt>
                <c:pt idx="1">
                  <c:v>0.206457130755857</c:v>
                </c:pt>
                <c:pt idx="2">
                  <c:v>0.24</c:v>
                </c:pt>
              </c:numCache>
            </c:numRef>
          </c:val>
          <c:extLst>
            <c:ext xmlns:c16="http://schemas.microsoft.com/office/drawing/2014/chart" uri="{C3380CC4-5D6E-409C-BE32-E72D297353CC}">
              <c16:uniqueId val="{00000002-4567-42ED-A74C-C713DA21FA48}"/>
            </c:ext>
          </c:extLst>
        </c:ser>
        <c:ser>
          <c:idx val="3"/>
          <c:order val="3"/>
          <c:tx>
            <c:strRef>
              <c:f>Sheet1!$E$1</c:f>
              <c:strCache>
                <c:ptCount val="1"/>
                <c:pt idx="0">
                  <c:v>Getting harder</c:v>
                </c:pt>
              </c:strCache>
            </c:strRef>
          </c:tx>
          <c:spPr>
            <a:solidFill>
              <a:srgbClr val="FF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 '23 
(S7)</c:v>
                </c:pt>
                <c:pt idx="1">
                  <c:v>July '23 
(S8)</c:v>
                </c:pt>
                <c:pt idx="2">
                  <c:v>Sept '23 
(S9)</c:v>
                </c:pt>
              </c:strCache>
            </c:strRef>
          </c:cat>
          <c:val>
            <c:numRef>
              <c:f>Sheet1!$E$2:$E$4</c:f>
              <c:numCache>
                <c:formatCode>0%</c:formatCode>
                <c:ptCount val="3"/>
                <c:pt idx="0">
                  <c:v>0.45631765103211003</c:v>
                </c:pt>
                <c:pt idx="1">
                  <c:v>0.36459609848458402</c:v>
                </c:pt>
                <c:pt idx="2">
                  <c:v>0.4</c:v>
                </c:pt>
              </c:numCache>
            </c:numRef>
          </c:val>
          <c:extLst>
            <c:ext xmlns:c16="http://schemas.microsoft.com/office/drawing/2014/chart" uri="{C3380CC4-5D6E-409C-BE32-E72D297353CC}">
              <c16:uniqueId val="{00000003-4567-42ED-A74C-C713DA21FA48}"/>
            </c:ext>
          </c:extLst>
        </c:ser>
        <c:ser>
          <c:idx val="4"/>
          <c:order val="4"/>
          <c:tx>
            <c:strRef>
              <c:f>Sheet1!$F$1</c:f>
              <c:strCache>
                <c:ptCount val="1"/>
                <c:pt idx="0">
                  <c:v>Can easily manage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 '23 
(S7)</c:v>
                </c:pt>
                <c:pt idx="1">
                  <c:v>July '23 
(S8)</c:v>
                </c:pt>
                <c:pt idx="2">
                  <c:v>Sept '23 
(S9)</c:v>
                </c:pt>
              </c:strCache>
            </c:strRef>
          </c:cat>
          <c:val>
            <c:numRef>
              <c:f>Sheet1!$F$2:$F$4</c:f>
              <c:numCache>
                <c:formatCode>0%</c:formatCode>
                <c:ptCount val="3"/>
                <c:pt idx="0">
                  <c:v>0.199365077625964</c:v>
                </c:pt>
                <c:pt idx="1">
                  <c:v>0.19261358798495401</c:v>
                </c:pt>
                <c:pt idx="2">
                  <c:v>0.19</c:v>
                </c:pt>
              </c:numCache>
            </c:numRef>
          </c:val>
          <c:extLst>
            <c:ext xmlns:c16="http://schemas.microsoft.com/office/drawing/2014/chart" uri="{C3380CC4-5D6E-409C-BE32-E72D297353CC}">
              <c16:uniqueId val="{00000004-4567-42ED-A74C-C713DA21FA48}"/>
            </c:ext>
          </c:extLst>
        </c:ser>
        <c:ser>
          <c:idx val="5"/>
          <c:order val="5"/>
          <c:tx>
            <c:strRef>
              <c:f>Sheet1!$G$1</c:f>
              <c:strCache>
                <c:ptCount val="1"/>
                <c:pt idx="0">
                  <c:v>No debt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 '23 
(S7)</c:v>
                </c:pt>
                <c:pt idx="1">
                  <c:v>July '23 
(S8)</c:v>
                </c:pt>
                <c:pt idx="2">
                  <c:v>Sept '23 
(S9)</c:v>
                </c:pt>
              </c:strCache>
            </c:strRef>
          </c:cat>
          <c:val>
            <c:numRef>
              <c:f>Sheet1!$G$2:$G$4</c:f>
              <c:numCache>
                <c:formatCode>0%</c:formatCode>
                <c:ptCount val="3"/>
                <c:pt idx="0">
                  <c:v>8.1464053773661199E-2</c:v>
                </c:pt>
                <c:pt idx="1">
                  <c:v>0.130686277742979</c:v>
                </c:pt>
                <c:pt idx="2">
                  <c:v>0.09</c:v>
                </c:pt>
              </c:numCache>
            </c:numRef>
          </c:val>
          <c:extLst>
            <c:ext xmlns:c16="http://schemas.microsoft.com/office/drawing/2014/chart" uri="{C3380CC4-5D6E-409C-BE32-E72D297353CC}">
              <c16:uniqueId val="{00000005-4567-42ED-A74C-C713DA21FA48}"/>
            </c:ext>
          </c:extLst>
        </c:ser>
        <c:dLbls>
          <c:dLblPos val="inEnd"/>
          <c:showLegendKey val="0"/>
          <c:showVal val="1"/>
          <c:showCatName val="0"/>
          <c:showSerName val="0"/>
          <c:showPercent val="0"/>
          <c:showBubbleSize val="0"/>
        </c:dLbls>
        <c:gapWidth val="8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a:noFill/>
        </a:ln>
        <a:effectLst/>
      </c:spPr>
    </c:plotArea>
    <c:legend>
      <c:legendPos val="l"/>
      <c:layout>
        <c:manualLayout>
          <c:xMode val="edge"/>
          <c:yMode val="edge"/>
          <c:x val="0"/>
          <c:y val="0.8481454791157802"/>
          <c:w val="0.99702403269215489"/>
          <c:h val="0.151854520884219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97991043691523E-3"/>
          <c:y val="7.8434375748832136E-2"/>
          <c:w val="0.99854020089563089"/>
          <c:h val="0.69511631756164205"/>
        </c:manualLayout>
      </c:layout>
      <c:barChart>
        <c:barDir val="col"/>
        <c:grouping val="stacked"/>
        <c:varyColors val="0"/>
        <c:ser>
          <c:idx val="0"/>
          <c:order val="0"/>
          <c:tx>
            <c:strRef>
              <c:f>Sheet1!$B$1</c:f>
              <c:strCache>
                <c:ptCount val="1"/>
                <c:pt idx="0">
                  <c:v>Don't know / Prefer not to say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Greater Manchester
(1530)</c:v>
                </c:pt>
                <c:pt idx="1">
                  <c:v>Parents (809)</c:v>
                </c:pt>
                <c:pt idx="2">
                  <c:v>Renters (624)</c:v>
                </c:pt>
                <c:pt idx="3">
                  <c:v>Those with a disability (486)</c:v>
                </c:pt>
                <c:pt idx="4">
                  <c:v>Not in work due to ill health or disability (142)</c:v>
                </c:pt>
                <c:pt idx="5">
                  <c:v>45-54-yos (318)</c:v>
                </c:pt>
              </c:strCache>
            </c:strRef>
          </c:cat>
          <c:val>
            <c:numRef>
              <c:f>Sheet1!$B$2:$B$7</c:f>
              <c:numCache>
                <c:formatCode>0%</c:formatCode>
                <c:ptCount val="6"/>
                <c:pt idx="0">
                  <c:v>0.02</c:v>
                </c:pt>
                <c:pt idx="1">
                  <c:v>0.02</c:v>
                </c:pt>
                <c:pt idx="2">
                  <c:v>0.03</c:v>
                </c:pt>
                <c:pt idx="3">
                  <c:v>0.02</c:v>
                </c:pt>
                <c:pt idx="4">
                  <c:v>0.02</c:v>
                </c:pt>
                <c:pt idx="5">
                  <c:v>0.03</c:v>
                </c:pt>
              </c:numCache>
            </c:numRef>
          </c:val>
          <c:extLst>
            <c:ext xmlns:c16="http://schemas.microsoft.com/office/drawing/2014/chart" uri="{C3380CC4-5D6E-409C-BE32-E72D297353CC}">
              <c16:uniqueId val="{00000000-D2ED-45F6-99C5-571AF3F596E2}"/>
            </c:ext>
          </c:extLst>
        </c:ser>
        <c:ser>
          <c:idx val="1"/>
          <c:order val="1"/>
          <c:tx>
            <c:strRef>
              <c:f>Sheet1!$C$1</c:f>
              <c:strCache>
                <c:ptCount val="1"/>
                <c:pt idx="0">
                  <c:v>Unable to manage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Greater Manchester
(1530)</c:v>
                </c:pt>
                <c:pt idx="1">
                  <c:v>Parents (809)</c:v>
                </c:pt>
                <c:pt idx="2">
                  <c:v>Renters (624)</c:v>
                </c:pt>
                <c:pt idx="3">
                  <c:v>Those with a disability (486)</c:v>
                </c:pt>
                <c:pt idx="4">
                  <c:v>Not in work due to ill health or disability (142)</c:v>
                </c:pt>
                <c:pt idx="5">
                  <c:v>45-54-yos (318)</c:v>
                </c:pt>
              </c:strCache>
            </c:strRef>
          </c:cat>
          <c:val>
            <c:numRef>
              <c:f>Sheet1!$C$2:$C$7</c:f>
              <c:numCache>
                <c:formatCode>0%</c:formatCode>
                <c:ptCount val="6"/>
                <c:pt idx="0">
                  <c:v>6.8293200814225699E-2</c:v>
                </c:pt>
                <c:pt idx="1">
                  <c:v>7.0000000000000007E-2</c:v>
                </c:pt>
                <c:pt idx="2">
                  <c:v>0.11</c:v>
                </c:pt>
                <c:pt idx="3">
                  <c:v>0.12</c:v>
                </c:pt>
                <c:pt idx="4">
                  <c:v>0.2</c:v>
                </c:pt>
                <c:pt idx="5">
                  <c:v>0.09</c:v>
                </c:pt>
              </c:numCache>
            </c:numRef>
          </c:val>
          <c:extLst>
            <c:ext xmlns:c16="http://schemas.microsoft.com/office/drawing/2014/chart" uri="{C3380CC4-5D6E-409C-BE32-E72D297353CC}">
              <c16:uniqueId val="{00000001-D2ED-45F6-99C5-571AF3F596E2}"/>
            </c:ext>
          </c:extLst>
        </c:ser>
        <c:ser>
          <c:idx val="2"/>
          <c:order val="2"/>
          <c:tx>
            <c:strRef>
              <c:f>Sheet1!$D$1</c:f>
              <c:strCache>
                <c:ptCount val="1"/>
                <c:pt idx="0">
                  <c:v>Difficult to manage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Greater Manchester
(1530)</c:v>
                </c:pt>
                <c:pt idx="1">
                  <c:v>Parents (809)</c:v>
                </c:pt>
                <c:pt idx="2">
                  <c:v>Renters (624)</c:v>
                </c:pt>
                <c:pt idx="3">
                  <c:v>Those with a disability (486)</c:v>
                </c:pt>
                <c:pt idx="4">
                  <c:v>Not in work due to ill health or disability (142)</c:v>
                </c:pt>
                <c:pt idx="5">
                  <c:v>45-54-yos (318)</c:v>
                </c:pt>
              </c:strCache>
            </c:strRef>
          </c:cat>
          <c:val>
            <c:numRef>
              <c:f>Sheet1!$D$2:$D$7</c:f>
              <c:numCache>
                <c:formatCode>0%</c:formatCode>
                <c:ptCount val="6"/>
                <c:pt idx="0">
                  <c:v>0.21066191091155301</c:v>
                </c:pt>
                <c:pt idx="1">
                  <c:v>0.21</c:v>
                </c:pt>
                <c:pt idx="2">
                  <c:v>0.28000000000000003</c:v>
                </c:pt>
                <c:pt idx="3">
                  <c:v>0.25</c:v>
                </c:pt>
                <c:pt idx="4">
                  <c:v>0.32</c:v>
                </c:pt>
                <c:pt idx="5">
                  <c:v>0.23</c:v>
                </c:pt>
              </c:numCache>
            </c:numRef>
          </c:val>
          <c:extLst>
            <c:ext xmlns:c16="http://schemas.microsoft.com/office/drawing/2014/chart" uri="{C3380CC4-5D6E-409C-BE32-E72D297353CC}">
              <c16:uniqueId val="{00000002-D2ED-45F6-99C5-571AF3F596E2}"/>
            </c:ext>
          </c:extLst>
        </c:ser>
        <c:ser>
          <c:idx val="3"/>
          <c:order val="3"/>
          <c:tx>
            <c:strRef>
              <c:f>Sheet1!$E$1</c:f>
              <c:strCache>
                <c:ptCount val="1"/>
                <c:pt idx="0">
                  <c:v>Getting harder</c:v>
                </c:pt>
              </c:strCache>
            </c:strRef>
          </c:tx>
          <c:spPr>
            <a:solidFill>
              <a:srgbClr val="FF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Greater Manchester
(1530)</c:v>
                </c:pt>
                <c:pt idx="1">
                  <c:v>Parents (809)</c:v>
                </c:pt>
                <c:pt idx="2">
                  <c:v>Renters (624)</c:v>
                </c:pt>
                <c:pt idx="3">
                  <c:v>Those with a disability (486)</c:v>
                </c:pt>
                <c:pt idx="4">
                  <c:v>Not in work due to ill health or disability (142)</c:v>
                </c:pt>
                <c:pt idx="5">
                  <c:v>45-54-yos (318)</c:v>
                </c:pt>
              </c:strCache>
            </c:strRef>
          </c:cat>
          <c:val>
            <c:numRef>
              <c:f>Sheet1!$E$2:$E$7</c:f>
              <c:numCache>
                <c:formatCode>0%</c:formatCode>
                <c:ptCount val="6"/>
                <c:pt idx="0">
                  <c:v>0.402904205811905</c:v>
                </c:pt>
                <c:pt idx="1">
                  <c:v>0.43</c:v>
                </c:pt>
                <c:pt idx="2">
                  <c:v>0.35</c:v>
                </c:pt>
                <c:pt idx="3">
                  <c:v>0.39</c:v>
                </c:pt>
                <c:pt idx="4">
                  <c:v>0.28999999999999998</c:v>
                </c:pt>
                <c:pt idx="5">
                  <c:v>0.49</c:v>
                </c:pt>
              </c:numCache>
            </c:numRef>
          </c:val>
          <c:extLst>
            <c:ext xmlns:c16="http://schemas.microsoft.com/office/drawing/2014/chart" uri="{C3380CC4-5D6E-409C-BE32-E72D297353CC}">
              <c16:uniqueId val="{00000003-D2ED-45F6-99C5-571AF3F596E2}"/>
            </c:ext>
          </c:extLst>
        </c:ser>
        <c:ser>
          <c:idx val="4"/>
          <c:order val="4"/>
          <c:tx>
            <c:strRef>
              <c:f>Sheet1!$F$1</c:f>
              <c:strCache>
                <c:ptCount val="1"/>
                <c:pt idx="0">
                  <c:v>Can easily manage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Greater Manchester
(1530)</c:v>
                </c:pt>
                <c:pt idx="1">
                  <c:v>Parents (809)</c:v>
                </c:pt>
                <c:pt idx="2">
                  <c:v>Renters (624)</c:v>
                </c:pt>
                <c:pt idx="3">
                  <c:v>Those with a disability (486)</c:v>
                </c:pt>
                <c:pt idx="4">
                  <c:v>Not in work due to ill health or disability (142)</c:v>
                </c:pt>
                <c:pt idx="5">
                  <c:v>45-54-yos (318)</c:v>
                </c:pt>
              </c:strCache>
            </c:strRef>
          </c:cat>
          <c:val>
            <c:numRef>
              <c:f>Sheet1!$F$2:$F$7</c:f>
              <c:numCache>
                <c:formatCode>0%</c:formatCode>
                <c:ptCount val="6"/>
                <c:pt idx="0">
                  <c:v>0.19354393268203601</c:v>
                </c:pt>
                <c:pt idx="1">
                  <c:v>0.18</c:v>
                </c:pt>
                <c:pt idx="2">
                  <c:v>0.16</c:v>
                </c:pt>
                <c:pt idx="3">
                  <c:v>0.15</c:v>
                </c:pt>
                <c:pt idx="4">
                  <c:v>0.12</c:v>
                </c:pt>
                <c:pt idx="5">
                  <c:v>0.12</c:v>
                </c:pt>
              </c:numCache>
            </c:numRef>
          </c:val>
          <c:extLst>
            <c:ext xmlns:c16="http://schemas.microsoft.com/office/drawing/2014/chart" uri="{C3380CC4-5D6E-409C-BE32-E72D297353CC}">
              <c16:uniqueId val="{00000004-D2ED-45F6-99C5-571AF3F596E2}"/>
            </c:ext>
          </c:extLst>
        </c:ser>
        <c:ser>
          <c:idx val="5"/>
          <c:order val="5"/>
          <c:tx>
            <c:strRef>
              <c:f>Sheet1!$G$1</c:f>
              <c:strCache>
                <c:ptCount val="1"/>
                <c:pt idx="0">
                  <c:v>No debt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Greater Manchester
(1530)</c:v>
                </c:pt>
                <c:pt idx="1">
                  <c:v>Parents (809)</c:v>
                </c:pt>
                <c:pt idx="2">
                  <c:v>Renters (624)</c:v>
                </c:pt>
                <c:pt idx="3">
                  <c:v>Those with a disability (486)</c:v>
                </c:pt>
                <c:pt idx="4">
                  <c:v>Not in work due to ill health or disability (142)</c:v>
                </c:pt>
                <c:pt idx="5">
                  <c:v>45-54-yos (318)</c:v>
                </c:pt>
              </c:strCache>
            </c:strRef>
          </c:cat>
          <c:val>
            <c:numRef>
              <c:f>Sheet1!$G$2:$G$7</c:f>
              <c:numCache>
                <c:formatCode>0%</c:formatCode>
                <c:ptCount val="6"/>
                <c:pt idx="0">
                  <c:v>0.10188131806247799</c:v>
                </c:pt>
                <c:pt idx="1">
                  <c:v>0.08</c:v>
                </c:pt>
                <c:pt idx="2">
                  <c:v>0.08</c:v>
                </c:pt>
                <c:pt idx="3">
                  <c:v>7.0000000000000007E-2</c:v>
                </c:pt>
                <c:pt idx="4">
                  <c:v>0.06</c:v>
                </c:pt>
                <c:pt idx="5">
                  <c:v>0.04</c:v>
                </c:pt>
              </c:numCache>
            </c:numRef>
          </c:val>
          <c:extLst>
            <c:ext xmlns:c16="http://schemas.microsoft.com/office/drawing/2014/chart" uri="{C3380CC4-5D6E-409C-BE32-E72D297353CC}">
              <c16:uniqueId val="{00000005-D2ED-45F6-99C5-571AF3F596E2}"/>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a:noFill/>
        </a:ln>
        <a:effectLst/>
      </c:spPr>
    </c:plotArea>
    <c:legend>
      <c:legendPos val="b"/>
      <c:layout>
        <c:manualLayout>
          <c:xMode val="edge"/>
          <c:yMode val="edge"/>
          <c:x val="0.10961039706037561"/>
          <c:y val="0"/>
          <c:w val="0.80041036508030694"/>
          <c:h val="5.652034066351572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14319471768088"/>
          <c:y val="4.7199639475620529E-3"/>
          <c:w val="0.46485183857139628"/>
          <c:h val="0.99056007210487584"/>
        </c:manualLayout>
      </c:layout>
      <c:barChart>
        <c:barDir val="bar"/>
        <c:grouping val="clustered"/>
        <c:varyColors val="0"/>
        <c:ser>
          <c:idx val="0"/>
          <c:order val="0"/>
          <c:tx>
            <c:strRef>
              <c:f>Sheet1!$B$1</c:f>
              <c:strCache>
                <c:ptCount val="1"/>
                <c:pt idx="0">
                  <c:v>May (S7)</c:v>
                </c:pt>
              </c:strCache>
            </c:strRef>
          </c:tx>
          <c:spPr>
            <a:solidFill>
              <a:srgbClr val="A3E5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Friends and family</c:v>
                </c:pt>
                <c:pt idx="1">
                  <c:v>My gas/electricity provider</c:v>
                </c:pt>
                <c:pt idx="2">
                  <c:v>Citizens Advice</c:v>
                </c:pt>
                <c:pt idx="3">
                  <c:v>Online debt advice services</c:v>
                </c:pt>
                <c:pt idx="4">
                  <c:v>Turn2Us (national charity)</c:v>
                </c:pt>
                <c:pt idx="5">
                  <c:v>Local council - money advice service</c:v>
                </c:pt>
                <c:pt idx="6">
                  <c:v>My housing provider</c:v>
                </c:pt>
                <c:pt idx="7">
                  <c:v>StepChange (debt charity)</c:v>
                </c:pt>
                <c:pt idx="8">
                  <c:v>Local council - welfare advice service</c:v>
                </c:pt>
                <c:pt idx="9">
                  <c:v>A credit union in my local area</c:v>
                </c:pt>
                <c:pt idx="10">
                  <c:v>GP or other health services</c:v>
                </c:pt>
                <c:pt idx="11">
                  <c:v>None of the above</c:v>
                </c:pt>
              </c:strCache>
            </c:strRef>
          </c:cat>
          <c:val>
            <c:numRef>
              <c:f>Sheet1!$B$2:$B$13</c:f>
              <c:numCache>
                <c:formatCode>0%</c:formatCode>
                <c:ptCount val="12"/>
                <c:pt idx="0">
                  <c:v>0.32728898452711702</c:v>
                </c:pt>
                <c:pt idx="1">
                  <c:v>0.14791579212211001</c:v>
                </c:pt>
                <c:pt idx="2">
                  <c:v>0.13725798330005401</c:v>
                </c:pt>
                <c:pt idx="3">
                  <c:v>0.14950194966654801</c:v>
                </c:pt>
                <c:pt idx="4">
                  <c:v>4.0072985862567197E-2</c:v>
                </c:pt>
                <c:pt idx="5">
                  <c:v>6.5322234146953595E-2</c:v>
                </c:pt>
                <c:pt idx="6">
                  <c:v>4.5482502523110598E-2</c:v>
                </c:pt>
                <c:pt idx="7">
                  <c:v>8.4488497882665201E-2</c:v>
                </c:pt>
                <c:pt idx="8">
                  <c:v>8.3300124179630994E-2</c:v>
                </c:pt>
                <c:pt idx="9">
                  <c:v>7.8476292004668394E-2</c:v>
                </c:pt>
                <c:pt idx="11">
                  <c:v>0.40328459012530099</c:v>
                </c:pt>
              </c:numCache>
            </c:numRef>
          </c:val>
          <c:extLst>
            <c:ext xmlns:c16="http://schemas.microsoft.com/office/drawing/2014/chart" uri="{C3380CC4-5D6E-409C-BE32-E72D297353CC}">
              <c16:uniqueId val="{00000000-A9DF-449C-9368-21D574F4F3C5}"/>
            </c:ext>
          </c:extLst>
        </c:ser>
        <c:ser>
          <c:idx val="1"/>
          <c:order val="1"/>
          <c:tx>
            <c:strRef>
              <c:f>Sheet1!$C$1</c:f>
              <c:strCache>
                <c:ptCount val="1"/>
                <c:pt idx="0">
                  <c:v>July (S8)</c:v>
                </c:pt>
              </c:strCache>
            </c:strRef>
          </c:tx>
          <c:spPr>
            <a:solidFill>
              <a:srgbClr val="00C0B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Friends and family</c:v>
                </c:pt>
                <c:pt idx="1">
                  <c:v>My gas/electricity provider</c:v>
                </c:pt>
                <c:pt idx="2">
                  <c:v>Citizens Advice</c:v>
                </c:pt>
                <c:pt idx="3">
                  <c:v>Online debt advice services</c:v>
                </c:pt>
                <c:pt idx="4">
                  <c:v>Turn2Us (national charity)</c:v>
                </c:pt>
                <c:pt idx="5">
                  <c:v>Local council - money advice service</c:v>
                </c:pt>
                <c:pt idx="6">
                  <c:v>My housing provider</c:v>
                </c:pt>
                <c:pt idx="7">
                  <c:v>StepChange (debt charity)</c:v>
                </c:pt>
                <c:pt idx="8">
                  <c:v>Local council - welfare advice service</c:v>
                </c:pt>
                <c:pt idx="9">
                  <c:v>A credit union in my local area</c:v>
                </c:pt>
                <c:pt idx="10">
                  <c:v>GP or other health services</c:v>
                </c:pt>
                <c:pt idx="11">
                  <c:v>None of the above</c:v>
                </c:pt>
              </c:strCache>
            </c:strRef>
          </c:cat>
          <c:val>
            <c:numRef>
              <c:f>Sheet1!$C$2:$C$13</c:f>
              <c:numCache>
                <c:formatCode>0%</c:formatCode>
                <c:ptCount val="12"/>
                <c:pt idx="0">
                  <c:v>0.30023617314899198</c:v>
                </c:pt>
                <c:pt idx="1">
                  <c:v>0.122105481699768</c:v>
                </c:pt>
                <c:pt idx="2">
                  <c:v>8.8467632560968401E-2</c:v>
                </c:pt>
                <c:pt idx="3">
                  <c:v>9.1140873304570505E-2</c:v>
                </c:pt>
                <c:pt idx="4">
                  <c:v>6.9133993948465797E-2</c:v>
                </c:pt>
                <c:pt idx="5">
                  <c:v>6.3469258745214502E-2</c:v>
                </c:pt>
                <c:pt idx="6">
                  <c:v>3.8140032292608497E-2</c:v>
                </c:pt>
                <c:pt idx="7">
                  <c:v>0.113806904932823</c:v>
                </c:pt>
                <c:pt idx="8">
                  <c:v>8.6526499847352806E-2</c:v>
                </c:pt>
                <c:pt idx="9">
                  <c:v>4.9624895133286197E-2</c:v>
                </c:pt>
                <c:pt idx="10">
                  <c:v>3.63654660206673E-2</c:v>
                </c:pt>
                <c:pt idx="11">
                  <c:v>0.43463657459654997</c:v>
                </c:pt>
              </c:numCache>
            </c:numRef>
          </c:val>
          <c:extLst>
            <c:ext xmlns:c16="http://schemas.microsoft.com/office/drawing/2014/chart" uri="{C3380CC4-5D6E-409C-BE32-E72D297353CC}">
              <c16:uniqueId val="{00000000-D86B-4DB5-A4EF-55CA95D35FC3}"/>
            </c:ext>
          </c:extLst>
        </c:ser>
        <c:ser>
          <c:idx val="2"/>
          <c:order val="2"/>
          <c:tx>
            <c:strRef>
              <c:f>Sheet1!$D$1</c:f>
              <c:strCache>
                <c:ptCount val="1"/>
                <c:pt idx="0">
                  <c:v>Sept (S9)</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Friends and family</c:v>
                </c:pt>
                <c:pt idx="1">
                  <c:v>My gas/electricity provider</c:v>
                </c:pt>
                <c:pt idx="2">
                  <c:v>Citizens Advice</c:v>
                </c:pt>
                <c:pt idx="3">
                  <c:v>Online debt advice services</c:v>
                </c:pt>
                <c:pt idx="4">
                  <c:v>Turn2Us (national charity)</c:v>
                </c:pt>
                <c:pt idx="5">
                  <c:v>Local council - money advice service</c:v>
                </c:pt>
                <c:pt idx="6">
                  <c:v>My housing provider</c:v>
                </c:pt>
                <c:pt idx="7">
                  <c:v>StepChange (debt charity)</c:v>
                </c:pt>
                <c:pt idx="8">
                  <c:v>Local council - welfare advice service</c:v>
                </c:pt>
                <c:pt idx="9">
                  <c:v>A credit union in my local area</c:v>
                </c:pt>
                <c:pt idx="10">
                  <c:v>GP or other health services</c:v>
                </c:pt>
                <c:pt idx="11">
                  <c:v>None of the above</c:v>
                </c:pt>
              </c:strCache>
            </c:strRef>
          </c:cat>
          <c:val>
            <c:numRef>
              <c:f>Sheet1!$D$2:$D$13</c:f>
              <c:numCache>
                <c:formatCode>0%</c:formatCode>
                <c:ptCount val="12"/>
                <c:pt idx="0">
                  <c:v>0.36</c:v>
                </c:pt>
                <c:pt idx="1">
                  <c:v>0.18</c:v>
                </c:pt>
                <c:pt idx="2">
                  <c:v>0.12</c:v>
                </c:pt>
                <c:pt idx="3">
                  <c:v>0.1</c:v>
                </c:pt>
                <c:pt idx="4">
                  <c:v>0.1</c:v>
                </c:pt>
                <c:pt idx="5">
                  <c:v>0.1</c:v>
                </c:pt>
                <c:pt idx="6">
                  <c:v>0.1</c:v>
                </c:pt>
                <c:pt idx="7">
                  <c:v>0.09</c:v>
                </c:pt>
                <c:pt idx="8">
                  <c:v>7.0000000000000007E-2</c:v>
                </c:pt>
                <c:pt idx="9">
                  <c:v>0.06</c:v>
                </c:pt>
                <c:pt idx="10">
                  <c:v>0.06</c:v>
                </c:pt>
                <c:pt idx="11">
                  <c:v>0.35</c:v>
                </c:pt>
              </c:numCache>
            </c:numRef>
          </c:val>
          <c:extLst>
            <c:ext xmlns:c16="http://schemas.microsoft.com/office/drawing/2014/chart" uri="{C3380CC4-5D6E-409C-BE32-E72D297353CC}">
              <c16:uniqueId val="{00000000-3BFB-48E6-9D2D-FEE6F3DD3D60}"/>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legend>
      <c:legendPos val="r"/>
      <c:layout>
        <c:manualLayout>
          <c:xMode val="edge"/>
          <c:yMode val="edge"/>
          <c:x val="0.8606858633259411"/>
          <c:y val="0.13239606608234558"/>
          <c:w val="0.11982584202582519"/>
          <c:h val="0.153462488685139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674592828334"/>
          <c:y val="2.9293899592590426E-2"/>
          <c:w val="0.47357826819107779"/>
          <c:h val="0.94141220081481913"/>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Wasn't sure whether advice would help</c:v>
                </c:pt>
                <c:pt idx="1">
                  <c:v>Anxiety / mental health reasons</c:v>
                </c:pt>
                <c:pt idx="2">
                  <c:v>Embarrassed / stigma</c:v>
                </c:pt>
                <c:pt idx="3">
                  <c:v>Worried about the impact on my credit record</c:v>
                </c:pt>
                <c:pt idx="4">
                  <c:v>My family were unaware of the situation / I haven't spoke to my family about the situation</c:v>
                </c:pt>
                <c:pt idx="5">
                  <c:v>Didn't know free debt advice existed</c:v>
                </c:pt>
                <c:pt idx="6">
                  <c:v>Other</c:v>
                </c:pt>
                <c:pt idx="7">
                  <c:v>Prefer not to say</c:v>
                </c:pt>
              </c:strCache>
            </c:strRef>
          </c:cat>
          <c:val>
            <c:numRef>
              <c:f>Sheet1!$B$2:$B$9</c:f>
              <c:numCache>
                <c:formatCode>0%</c:formatCode>
                <c:ptCount val="8"/>
                <c:pt idx="0">
                  <c:v>0.28999999999999998</c:v>
                </c:pt>
                <c:pt idx="1">
                  <c:v>0.21</c:v>
                </c:pt>
                <c:pt idx="2">
                  <c:v>0.21</c:v>
                </c:pt>
                <c:pt idx="3">
                  <c:v>0.19</c:v>
                </c:pt>
                <c:pt idx="4">
                  <c:v>0.08</c:v>
                </c:pt>
                <c:pt idx="5">
                  <c:v>0.13085528635253199</c:v>
                </c:pt>
                <c:pt idx="6">
                  <c:v>0.23</c:v>
                </c:pt>
                <c:pt idx="7">
                  <c:v>0.14000000000000001</c:v>
                </c:pt>
              </c:numCache>
            </c:numRef>
          </c:val>
          <c:extLst>
            <c:ext xmlns:c16="http://schemas.microsoft.com/office/drawing/2014/chart" uri="{C3380CC4-5D6E-409C-BE32-E72D297353CC}">
              <c16:uniqueId val="{00000000-7E59-468D-8ADC-1FFD43E90083}"/>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46807508917457"/>
          <c:y val="2.9293899592590426E-2"/>
          <c:w val="0.6025269184637575"/>
          <c:h val="0.94141220081481913"/>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Greater Manchester</c:v>
                </c:pt>
                <c:pt idx="1">
                  <c:v>Tameside</c:v>
                </c:pt>
                <c:pt idx="2">
                  <c:v>Bolton</c:v>
                </c:pt>
                <c:pt idx="3">
                  <c:v>Bury</c:v>
                </c:pt>
                <c:pt idx="4">
                  <c:v>Stockport</c:v>
                </c:pt>
                <c:pt idx="5">
                  <c:v>Salford</c:v>
                </c:pt>
                <c:pt idx="6">
                  <c:v>Wigan</c:v>
                </c:pt>
                <c:pt idx="7">
                  <c:v>Oldham</c:v>
                </c:pt>
                <c:pt idx="8">
                  <c:v>Trafford</c:v>
                </c:pt>
                <c:pt idx="9">
                  <c:v>Manchester</c:v>
                </c:pt>
                <c:pt idx="10">
                  <c:v>Rochdale</c:v>
                </c:pt>
              </c:strCache>
            </c:strRef>
          </c:cat>
          <c:val>
            <c:numRef>
              <c:f>Sheet1!$B$2:$B$12</c:f>
              <c:numCache>
                <c:formatCode>0%</c:formatCode>
                <c:ptCount val="11"/>
                <c:pt idx="0">
                  <c:v>0.39596907637101397</c:v>
                </c:pt>
                <c:pt idx="1">
                  <c:v>0.45347088247460998</c:v>
                </c:pt>
                <c:pt idx="2">
                  <c:v>0.43047644716553402</c:v>
                </c:pt>
                <c:pt idx="3">
                  <c:v>0.42127049025326702</c:v>
                </c:pt>
                <c:pt idx="4">
                  <c:v>0.41066929934235502</c:v>
                </c:pt>
                <c:pt idx="5">
                  <c:v>0.40883142721812599</c:v>
                </c:pt>
                <c:pt idx="6">
                  <c:v>0.406552119132225</c:v>
                </c:pt>
                <c:pt idx="7">
                  <c:v>0.39731916118032501</c:v>
                </c:pt>
                <c:pt idx="8">
                  <c:v>0.39179554693263102</c:v>
                </c:pt>
                <c:pt idx="9">
                  <c:v>0.35896934249155199</c:v>
                </c:pt>
                <c:pt idx="10">
                  <c:v>0.33726974951956101</c:v>
                </c:pt>
              </c:numCache>
            </c:numRef>
          </c:val>
          <c:extLst>
            <c:ext xmlns:c16="http://schemas.microsoft.com/office/drawing/2014/chart" uri="{C3380CC4-5D6E-409C-BE32-E72D297353CC}">
              <c16:uniqueId val="{00000000-39E4-4540-9580-87E3DCFA09A3}"/>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492572494174104E-3"/>
          <c:w val="0.99202963734764493"/>
          <c:h val="0.70102266544532466"/>
        </c:manualLayout>
      </c:layout>
      <c:barChart>
        <c:barDir val="col"/>
        <c:grouping val="percentStacked"/>
        <c:varyColors val="0"/>
        <c:ser>
          <c:idx val="0"/>
          <c:order val="0"/>
          <c:tx>
            <c:strRef>
              <c:f>Sheet1!$B$1</c:f>
              <c:strCache>
                <c:ptCount val="1"/>
                <c:pt idx="0">
                  <c:v>Very easy</c:v>
                </c:pt>
              </c:strCache>
            </c:strRef>
          </c:tx>
          <c:spPr>
            <a:solidFill>
              <a:srgbClr val="33B0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Sheet1!$A$5:$A$9</c:f>
              <c:strCache>
                <c:ptCount val="5"/>
                <c:pt idx="0">
                  <c:v>GM March 
(S6)</c:v>
                </c:pt>
                <c:pt idx="1">
                  <c:v>GM May 
(S7)</c:v>
                </c:pt>
                <c:pt idx="2">
                  <c:v>GM July 
(S8)</c:v>
                </c:pt>
                <c:pt idx="3">
                  <c:v>GM Sept 
(S9)</c:v>
                </c:pt>
                <c:pt idx="4">
                  <c:v>GB Benchmarking</c:v>
                </c:pt>
              </c:strCache>
            </c:strRef>
          </c:cat>
          <c:val>
            <c:numRef>
              <c:f>Sheet1!$B$5:$B$9</c:f>
              <c:numCache>
                <c:formatCode>0%</c:formatCode>
                <c:ptCount val="5"/>
                <c:pt idx="0">
                  <c:v>0.103972575175257</c:v>
                </c:pt>
                <c:pt idx="1">
                  <c:v>0.112237795235994</c:v>
                </c:pt>
                <c:pt idx="2">
                  <c:v>0.107088333923763</c:v>
                </c:pt>
                <c:pt idx="3">
                  <c:v>0.13</c:v>
                </c:pt>
                <c:pt idx="4">
                  <c:v>0.11</c:v>
                </c:pt>
              </c:numCache>
            </c:numRef>
          </c:val>
          <c:extLst>
            <c:ext xmlns:c16="http://schemas.microsoft.com/office/drawing/2014/chart" uri="{C3380CC4-5D6E-409C-BE32-E72D297353CC}">
              <c16:uniqueId val="{00000000-EC9E-4300-B0E4-1B3E8E66DAE1}"/>
            </c:ext>
          </c:extLst>
        </c:ser>
        <c:ser>
          <c:idx val="1"/>
          <c:order val="1"/>
          <c:tx>
            <c:strRef>
              <c:f>Sheet1!$C$1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Sheet1!$A$5:$A$9</c:f>
              <c:strCache>
                <c:ptCount val="5"/>
                <c:pt idx="0">
                  <c:v>GM March 
(S6)</c:v>
                </c:pt>
                <c:pt idx="1">
                  <c:v>GM May 
(S7)</c:v>
                </c:pt>
                <c:pt idx="2">
                  <c:v>GM July 
(S8)</c:v>
                </c:pt>
                <c:pt idx="3">
                  <c:v>GM Sept 
(S9)</c:v>
                </c:pt>
                <c:pt idx="4">
                  <c:v>GB Benchmarking</c:v>
                </c:pt>
              </c:strCache>
            </c:strRef>
          </c:cat>
          <c:val>
            <c:numRef>
              <c:f>Sheet1!$C$5:$C$9</c:f>
              <c:numCache>
                <c:formatCode>0%</c:formatCode>
                <c:ptCount val="5"/>
                <c:pt idx="0">
                  <c:v>0.301502160931089</c:v>
                </c:pt>
                <c:pt idx="1">
                  <c:v>0.298778187460228</c:v>
                </c:pt>
                <c:pt idx="2">
                  <c:v>0.32909410531717498</c:v>
                </c:pt>
                <c:pt idx="3">
                  <c:v>0.33</c:v>
                </c:pt>
                <c:pt idx="4">
                  <c:v>0.4</c:v>
                </c:pt>
              </c:numCache>
            </c:numRef>
          </c:val>
          <c:extLst>
            <c:ext xmlns:c16="http://schemas.microsoft.com/office/drawing/2014/chart" uri="{C3380CC4-5D6E-409C-BE32-E72D297353CC}">
              <c16:uniqueId val="{00000001-EC9E-4300-B0E4-1B3E8E66DAE1}"/>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Sheet1!$A$5:$A$9</c:f>
              <c:strCache>
                <c:ptCount val="5"/>
                <c:pt idx="0">
                  <c:v>GM March 
(S6)</c:v>
                </c:pt>
                <c:pt idx="1">
                  <c:v>GM May 
(S7)</c:v>
                </c:pt>
                <c:pt idx="2">
                  <c:v>GM July 
(S8)</c:v>
                </c:pt>
                <c:pt idx="3">
                  <c:v>GM Sept 
(S9)</c:v>
                </c:pt>
                <c:pt idx="4">
                  <c:v>GB Benchmarking</c:v>
                </c:pt>
              </c:strCache>
            </c:strRef>
          </c:cat>
          <c:val>
            <c:numRef>
              <c:f>Sheet1!$D$5:$D$9</c:f>
              <c:numCache>
                <c:formatCode>0%</c:formatCode>
                <c:ptCount val="5"/>
                <c:pt idx="0">
                  <c:v>0.38570587688353197</c:v>
                </c:pt>
                <c:pt idx="1">
                  <c:v>0.36286402538637302</c:v>
                </c:pt>
                <c:pt idx="2">
                  <c:v>0.39787221622853303</c:v>
                </c:pt>
                <c:pt idx="3">
                  <c:v>0.35</c:v>
                </c:pt>
                <c:pt idx="4">
                  <c:v>0.35</c:v>
                </c:pt>
              </c:numCache>
            </c:numRef>
          </c:val>
          <c:extLst>
            <c:ext xmlns:c16="http://schemas.microsoft.com/office/drawing/2014/chart" uri="{C3380CC4-5D6E-409C-BE32-E72D297353CC}">
              <c16:uniqueId val="{00000002-EC9E-4300-B0E4-1B3E8E66DAE1}"/>
            </c:ext>
          </c:extLst>
        </c:ser>
        <c:ser>
          <c:idx val="3"/>
          <c:order val="3"/>
          <c:tx>
            <c:strRef>
              <c:f>Sheet1!$E$1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Sheet1!$A$5:$A$9</c:f>
              <c:strCache>
                <c:ptCount val="5"/>
                <c:pt idx="0">
                  <c:v>GM March 
(S6)</c:v>
                </c:pt>
                <c:pt idx="1">
                  <c:v>GM May 
(S7)</c:v>
                </c:pt>
                <c:pt idx="2">
                  <c:v>GM July 
(S8)</c:v>
                </c:pt>
                <c:pt idx="3">
                  <c:v>GM Sept 
(S9)</c:v>
                </c:pt>
                <c:pt idx="4">
                  <c:v>GB Benchmarking</c:v>
                </c:pt>
              </c:strCache>
            </c:strRef>
          </c:cat>
          <c:val>
            <c:numRef>
              <c:f>Sheet1!$E$5:$E$9</c:f>
              <c:numCache>
                <c:formatCode>0%</c:formatCode>
                <c:ptCount val="5"/>
                <c:pt idx="0">
                  <c:v>0.16545404523284499</c:v>
                </c:pt>
                <c:pt idx="1">
                  <c:v>0.18389014308794899</c:v>
                </c:pt>
                <c:pt idx="2">
                  <c:v>0.14117166539340301</c:v>
                </c:pt>
                <c:pt idx="3">
                  <c:v>0.14000000000000001</c:v>
                </c:pt>
                <c:pt idx="4">
                  <c:v>7.0000000000000007E-2</c:v>
                </c:pt>
              </c:numCache>
            </c:numRef>
          </c:val>
          <c:extLst>
            <c:ext xmlns:c16="http://schemas.microsoft.com/office/drawing/2014/chart" uri="{C3380CC4-5D6E-409C-BE32-E72D297353CC}">
              <c16:uniqueId val="{00000004-EC9E-4300-B0E4-1B3E8E66DAE1}"/>
            </c:ext>
          </c:extLst>
        </c:ser>
        <c:ser>
          <c:idx val="4"/>
          <c:order val="4"/>
          <c:tx>
            <c:strRef>
              <c:f>Sheet1!$F$1</c:f>
              <c:strCache>
                <c:ptCount val="1"/>
                <c:pt idx="0">
                  <c:v>Don't know / Prefer not to say</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Sheet1!$A$5:$A$9</c:f>
              <c:strCache>
                <c:ptCount val="5"/>
                <c:pt idx="0">
                  <c:v>GM March 
(S6)</c:v>
                </c:pt>
                <c:pt idx="1">
                  <c:v>GM May 
(S7)</c:v>
                </c:pt>
                <c:pt idx="2">
                  <c:v>GM July 
(S8)</c:v>
                </c:pt>
                <c:pt idx="3">
                  <c:v>GM Sept 
(S9)</c:v>
                </c:pt>
                <c:pt idx="4">
                  <c:v>GB Benchmarking</c:v>
                </c:pt>
              </c:strCache>
            </c:strRef>
          </c:cat>
          <c:val>
            <c:numRef>
              <c:f>Sheet1!$F$5:$F$9</c:f>
              <c:numCache>
                <c:formatCode>0%</c:formatCode>
                <c:ptCount val="5"/>
                <c:pt idx="0">
                  <c:v>0.04</c:v>
                </c:pt>
                <c:pt idx="1">
                  <c:v>0.04</c:v>
                </c:pt>
                <c:pt idx="2">
                  <c:v>0.02</c:v>
                </c:pt>
                <c:pt idx="3">
                  <c:v>0.05</c:v>
                </c:pt>
                <c:pt idx="4">
                  <c:v>7.0000000000000007E-2</c:v>
                </c:pt>
              </c:numCache>
            </c:numRef>
          </c:val>
          <c:extLst>
            <c:ext xmlns:c16="http://schemas.microsoft.com/office/drawing/2014/chart" uri="{C3380CC4-5D6E-409C-BE32-E72D297353CC}">
              <c16:uniqueId val="{00000005-EC9E-4300-B0E4-1B3E8E66DAE1}"/>
            </c:ext>
          </c:extLst>
        </c:ser>
        <c:dLbls>
          <c:dLblPos val="ctr"/>
          <c:showLegendKey val="0"/>
          <c:showVal val="1"/>
          <c:showCatName val="0"/>
          <c:showSerName val="0"/>
          <c:showPercent val="0"/>
          <c:showBubbleSize val="0"/>
        </c:dLbls>
        <c:gapWidth val="80"/>
        <c:overlap val="100"/>
        <c:axId val="478529208"/>
        <c:axId val="478528880"/>
      </c:barChart>
      <c:catAx>
        <c:axId val="478529208"/>
        <c:scaling>
          <c:orientation val="minMax"/>
        </c:scaling>
        <c:delete val="0"/>
        <c:axPos val="t"/>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78528880"/>
        <c:crosses val="autoZero"/>
        <c:auto val="1"/>
        <c:lblAlgn val="ctr"/>
        <c:lblOffset val="100"/>
        <c:noMultiLvlLbl val="0"/>
      </c:catAx>
      <c:valAx>
        <c:axId val="478528880"/>
        <c:scaling>
          <c:orientation val="maxMin"/>
        </c:scaling>
        <c:delete val="1"/>
        <c:axPos val="l"/>
        <c:numFmt formatCode="0%" sourceLinked="1"/>
        <c:majorTickMark val="none"/>
        <c:minorTickMark val="none"/>
        <c:tickLblPos val="nextTo"/>
        <c:crossAx val="478529208"/>
        <c:crosses val="autoZero"/>
        <c:crossBetween val="between"/>
      </c:valAx>
      <c:spPr>
        <a:noFill/>
        <a:ln>
          <a:noFill/>
        </a:ln>
        <a:effectLst/>
      </c:spPr>
    </c:plotArea>
    <c:legend>
      <c:legendPos val="b"/>
      <c:layout>
        <c:manualLayout>
          <c:xMode val="edge"/>
          <c:yMode val="edge"/>
          <c:x val="8.8374543955300252E-4"/>
          <c:y val="0.81356073710266663"/>
          <c:w val="0.99911632170979348"/>
          <c:h val="0.1404252739248765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Sheet1!$B$2:$B$4</c:f>
              <c:numCache>
                <c:formatCode>0%</c:formatCode>
                <c:ptCount val="2"/>
                <c:pt idx="0">
                  <c:v>0.03</c:v>
                </c:pt>
                <c:pt idx="1">
                  <c:v>7.0000000000000007E-2</c:v>
                </c:pt>
              </c:numCache>
            </c:numRef>
          </c:val>
          <c:extLst>
            <c:ext xmlns:c16="http://schemas.microsoft.com/office/drawing/2014/chart" uri="{C3380CC4-5D6E-409C-BE32-E72D297353CC}">
              <c16:uniqueId val="{00000000-4F23-4D53-867A-2752BBA57A02}"/>
            </c:ext>
          </c:extLst>
        </c:ser>
        <c:ser>
          <c:idx val="1"/>
          <c:order val="1"/>
          <c:tx>
            <c:strRef>
              <c:f>Sheet1!$C$1</c:f>
              <c:strCache>
                <c:ptCount val="1"/>
                <c:pt idx="0">
                  <c:v>Very difficult</c:v>
                </c:pt>
              </c:strCache>
            </c:strRef>
          </c:tx>
          <c:spPr>
            <a:solidFill>
              <a:srgbClr val="FA0000"/>
            </a:solidFill>
            <a:ln>
              <a:noFill/>
            </a:ln>
            <a:effectLst/>
          </c:spPr>
          <c:invertIfNegative val="0"/>
          <c:dLbls>
            <c:dLbl>
              <c:idx val="0"/>
              <c:layout>
                <c:manualLayout>
                  <c:x val="-3.4756841675662531E-3"/>
                  <c:y val="-1.0781703194992196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0485223826872214E-2"/>
                      <c:h val="5.4151104296848301E-2"/>
                    </c:manualLayout>
                  </c15:layout>
                </c:ext>
                <c:ext xmlns:c16="http://schemas.microsoft.com/office/drawing/2014/chart" uri="{C3380CC4-5D6E-409C-BE32-E72D297353CC}">
                  <c16:uniqueId val="{00000001-4F23-4D53-867A-2752BBA57A02}"/>
                </c:ext>
              </c:extLst>
            </c:dLbl>
            <c:dLbl>
              <c:idx val="1"/>
              <c:layout>
                <c:manualLayout>
                  <c:x val="0"/>
                  <c:y val="-2.15634063899843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23-4D53-867A-2752BBA57A0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Sheet1!$C$2:$C$4</c:f>
              <c:numCache>
                <c:formatCode>0%</c:formatCode>
                <c:ptCount val="2"/>
                <c:pt idx="0">
                  <c:v>0.1</c:v>
                </c:pt>
                <c:pt idx="1">
                  <c:v>0.11</c:v>
                </c:pt>
              </c:numCache>
            </c:numRef>
          </c:val>
          <c:extLst>
            <c:ext xmlns:c16="http://schemas.microsoft.com/office/drawing/2014/chart" uri="{C3380CC4-5D6E-409C-BE32-E72D297353CC}">
              <c16:uniqueId val="{00000005-4F23-4D53-867A-2752BBA57A0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Sheet1!$D$2:$D$4</c:f>
              <c:numCache>
                <c:formatCode>0%</c:formatCode>
                <c:ptCount val="2"/>
                <c:pt idx="0">
                  <c:v>0.27</c:v>
                </c:pt>
                <c:pt idx="1">
                  <c:v>0.32</c:v>
                </c:pt>
              </c:numCache>
            </c:numRef>
          </c:val>
          <c:extLst>
            <c:ext xmlns:c16="http://schemas.microsoft.com/office/drawing/2014/chart" uri="{C3380CC4-5D6E-409C-BE32-E72D297353CC}">
              <c16:uniqueId val="{00000006-4F23-4D53-867A-2752BBA57A0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Sheet1!$E$2:$E$4</c:f>
              <c:numCache>
                <c:formatCode>0%</c:formatCode>
                <c:ptCount val="2"/>
                <c:pt idx="0">
                  <c:v>0.42</c:v>
                </c:pt>
                <c:pt idx="1">
                  <c:v>0.35</c:v>
                </c:pt>
              </c:numCache>
            </c:numRef>
          </c:val>
          <c:extLst>
            <c:ext xmlns:c16="http://schemas.microsoft.com/office/drawing/2014/chart" uri="{C3380CC4-5D6E-409C-BE32-E72D297353CC}">
              <c16:uniqueId val="{00000007-4F23-4D53-867A-2752BBA57A02}"/>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Sheet1!$F$2:$F$4</c:f>
              <c:numCache>
                <c:formatCode>0%</c:formatCode>
                <c:ptCount val="2"/>
                <c:pt idx="0">
                  <c:v>0.18</c:v>
                </c:pt>
                <c:pt idx="1">
                  <c:v>0.142619420561029</c:v>
                </c:pt>
              </c:numCache>
            </c:numRef>
          </c:val>
          <c:extLst>
            <c:ext xmlns:c16="http://schemas.microsoft.com/office/drawing/2014/chart" uri="{C3380CC4-5D6E-409C-BE32-E72D297353CC}">
              <c16:uniqueId val="{00000008-4F23-4D53-867A-2752BBA57A0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w="25400">
          <a:noFill/>
        </a:ln>
        <a:effectLst/>
      </c:spPr>
    </c:plotArea>
    <c:legend>
      <c:legendPos val="r"/>
      <c:layout>
        <c:manualLayout>
          <c:xMode val="edge"/>
          <c:yMode val="edge"/>
          <c:x val="0"/>
          <c:y val="0.88501504556967503"/>
          <c:w val="1"/>
          <c:h val="9.2506164460025561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86327450385354E-3"/>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c:v>
                </c:pt>
                <c:pt idx="1">
                  <c:v>Rented (Local Authority / Council)</c:v>
                </c:pt>
                <c:pt idx="2">
                  <c:v>Rented (Housing Association / Trust)</c:v>
                </c:pt>
                <c:pt idx="3">
                  <c:v>Rented (Private)</c:v>
                </c:pt>
              </c:strCache>
            </c:strRef>
          </c:cat>
          <c:val>
            <c:numRef>
              <c:f>Sheet1!$B$2:$B$5</c:f>
              <c:numCache>
                <c:formatCode>0%</c:formatCode>
                <c:ptCount val="4"/>
                <c:pt idx="0">
                  <c:v>7.0000000000000007E-2</c:v>
                </c:pt>
                <c:pt idx="1">
                  <c:v>0.04</c:v>
                </c:pt>
                <c:pt idx="2">
                  <c:v>7.0000000000000007E-2</c:v>
                </c:pt>
                <c:pt idx="3">
                  <c:v>0.08</c:v>
                </c:pt>
              </c:numCache>
            </c:numRef>
          </c:val>
          <c:extLst>
            <c:ext xmlns:c16="http://schemas.microsoft.com/office/drawing/2014/chart" uri="{C3380CC4-5D6E-409C-BE32-E72D297353CC}">
              <c16:uniqueId val="{00000000-61AB-4764-8EBC-0A7F131E0E62}"/>
            </c:ext>
          </c:extLst>
        </c:ser>
        <c:ser>
          <c:idx val="1"/>
          <c:order val="1"/>
          <c:tx>
            <c:strRef>
              <c:f>Sheet1!$C$1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c:v>
                </c:pt>
                <c:pt idx="1">
                  <c:v>Rented (Local Authority / Council)</c:v>
                </c:pt>
                <c:pt idx="2">
                  <c:v>Rented (Housing Association / Trust)</c:v>
                </c:pt>
                <c:pt idx="3">
                  <c:v>Rented (Private)</c:v>
                </c:pt>
              </c:strCache>
            </c:strRef>
          </c:cat>
          <c:val>
            <c:numRef>
              <c:f>Sheet1!$C$2:$C$5</c:f>
              <c:numCache>
                <c:formatCode>0%</c:formatCode>
                <c:ptCount val="4"/>
                <c:pt idx="0">
                  <c:v>0.11</c:v>
                </c:pt>
                <c:pt idx="1">
                  <c:v>0.12</c:v>
                </c:pt>
                <c:pt idx="2">
                  <c:v>0.12</c:v>
                </c:pt>
                <c:pt idx="3">
                  <c:v>0.11</c:v>
                </c:pt>
              </c:numCache>
            </c:numRef>
          </c:val>
          <c:extLst>
            <c:ext xmlns:c16="http://schemas.microsoft.com/office/drawing/2014/chart" uri="{C3380CC4-5D6E-409C-BE32-E72D297353CC}">
              <c16:uniqueId val="{00000005-61AB-4764-8EBC-0A7F131E0E6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c:v>
                </c:pt>
                <c:pt idx="1">
                  <c:v>Rented (Local Authority / Council)</c:v>
                </c:pt>
                <c:pt idx="2">
                  <c:v>Rented (Housing Association / Trust)</c:v>
                </c:pt>
                <c:pt idx="3">
                  <c:v>Rented (Private)</c:v>
                </c:pt>
              </c:strCache>
            </c:strRef>
          </c:cat>
          <c:val>
            <c:numRef>
              <c:f>Sheet1!$D$2:$D$5</c:f>
              <c:numCache>
                <c:formatCode>0%</c:formatCode>
                <c:ptCount val="4"/>
                <c:pt idx="0">
                  <c:v>0.32</c:v>
                </c:pt>
                <c:pt idx="1">
                  <c:v>0.3</c:v>
                </c:pt>
                <c:pt idx="2">
                  <c:v>0.37</c:v>
                </c:pt>
                <c:pt idx="3">
                  <c:v>0.31</c:v>
                </c:pt>
              </c:numCache>
            </c:numRef>
          </c:val>
          <c:extLst>
            <c:ext xmlns:c16="http://schemas.microsoft.com/office/drawing/2014/chart" uri="{C3380CC4-5D6E-409C-BE32-E72D297353CC}">
              <c16:uniqueId val="{00000006-61AB-4764-8EBC-0A7F131E0E6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c:v>
                </c:pt>
                <c:pt idx="1">
                  <c:v>Rented (Local Authority / Council)</c:v>
                </c:pt>
                <c:pt idx="2">
                  <c:v>Rented (Housing Association / Trust)</c:v>
                </c:pt>
                <c:pt idx="3">
                  <c:v>Rented (Private)</c:v>
                </c:pt>
              </c:strCache>
            </c:strRef>
          </c:cat>
          <c:val>
            <c:numRef>
              <c:f>Sheet1!$E$2:$E$5</c:f>
              <c:numCache>
                <c:formatCode>0%</c:formatCode>
                <c:ptCount val="4"/>
                <c:pt idx="0">
                  <c:v>0.35</c:v>
                </c:pt>
                <c:pt idx="1">
                  <c:v>0.38</c:v>
                </c:pt>
                <c:pt idx="2">
                  <c:v>0.31</c:v>
                </c:pt>
                <c:pt idx="3">
                  <c:v>0.36</c:v>
                </c:pt>
              </c:numCache>
            </c:numRef>
          </c:val>
          <c:extLst>
            <c:ext xmlns:c16="http://schemas.microsoft.com/office/drawing/2014/chart" uri="{C3380CC4-5D6E-409C-BE32-E72D297353CC}">
              <c16:uniqueId val="{00000007-61AB-4764-8EBC-0A7F131E0E62}"/>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Overall renters</c:v>
                </c:pt>
                <c:pt idx="1">
                  <c:v>Rented (Local Authority / Council)</c:v>
                </c:pt>
                <c:pt idx="2">
                  <c:v>Rented (Housing Association / Trust)</c:v>
                </c:pt>
                <c:pt idx="3">
                  <c:v>Rented (Private)</c:v>
                </c:pt>
              </c:strCache>
            </c:strRef>
          </c:cat>
          <c:val>
            <c:numRef>
              <c:f>Sheet1!$F$2:$F$5</c:f>
              <c:numCache>
                <c:formatCode>0%</c:formatCode>
                <c:ptCount val="4"/>
                <c:pt idx="0">
                  <c:v>0.14000000000000001</c:v>
                </c:pt>
                <c:pt idx="1">
                  <c:v>0.16</c:v>
                </c:pt>
                <c:pt idx="2">
                  <c:v>0.13</c:v>
                </c:pt>
                <c:pt idx="3">
                  <c:v>0.14000000000000001</c:v>
                </c:pt>
              </c:numCache>
            </c:numRef>
          </c:val>
          <c:extLst>
            <c:ext xmlns:c16="http://schemas.microsoft.com/office/drawing/2014/chart" uri="{C3380CC4-5D6E-409C-BE32-E72D297353CC}">
              <c16:uniqueId val="{00000008-61AB-4764-8EBC-0A7F131E0E6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0"/>
          <c:y val="0.86633277344882487"/>
          <c:w val="0.99849510412745102"/>
          <c:h val="6.54849663393561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84350130355875708"/>
        </c:manualLayout>
      </c:layout>
      <c:barChart>
        <c:barDir val="bar"/>
        <c:grouping val="percentStacked"/>
        <c:varyColors val="0"/>
        <c:ser>
          <c:idx val="0"/>
          <c:order val="0"/>
          <c:tx>
            <c:strRef>
              <c:f>Sheet1!$B$1</c:f>
              <c:strCache>
                <c:ptCount val="1"/>
                <c:pt idx="0">
                  <c:v>Yes</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C18A-468C-AF42-C9AAD6F5B3C8}"/>
              </c:ext>
            </c:extLst>
          </c:dPt>
          <c:dPt>
            <c:idx val="1"/>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5-C18A-468C-AF42-C9AAD6F5B3C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Sheet1!$B$2:$B$5</c:f>
              <c:numCache>
                <c:formatCode>0%</c:formatCode>
                <c:ptCount val="2"/>
                <c:pt idx="0">
                  <c:v>0.17</c:v>
                </c:pt>
                <c:pt idx="1">
                  <c:v>0.04</c:v>
                </c:pt>
              </c:numCache>
            </c:numRef>
          </c:val>
          <c:extLst>
            <c:ext xmlns:c16="http://schemas.microsoft.com/office/drawing/2014/chart" uri="{C3380CC4-5D6E-409C-BE32-E72D297353CC}">
              <c16:uniqueId val="{0000000C-C18A-468C-AF42-C9AAD6F5B3C8}"/>
            </c:ext>
          </c:extLst>
        </c:ser>
        <c:ser>
          <c:idx val="1"/>
          <c:order val="1"/>
          <c:tx>
            <c:strRef>
              <c:f>Sheet1!$C$1</c:f>
              <c:strCache>
                <c:ptCount val="1"/>
                <c:pt idx="0">
                  <c:v>No</c:v>
                </c:pt>
              </c:strCache>
            </c:strRef>
          </c:tx>
          <c:spPr>
            <a:solidFill>
              <a:srgbClr val="00969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Sheet1!$C$2:$C$5</c:f>
              <c:numCache>
                <c:formatCode>0%</c:formatCode>
                <c:ptCount val="2"/>
                <c:pt idx="0">
                  <c:v>0.77</c:v>
                </c:pt>
                <c:pt idx="1">
                  <c:v>0.93</c:v>
                </c:pt>
              </c:numCache>
            </c:numRef>
          </c:val>
          <c:extLst>
            <c:ext xmlns:c16="http://schemas.microsoft.com/office/drawing/2014/chart" uri="{C3380CC4-5D6E-409C-BE32-E72D297353CC}">
              <c16:uniqueId val="{0000000D-C18A-468C-AF42-C9AAD6F5B3C8}"/>
            </c:ext>
          </c:extLst>
        </c:ser>
        <c:ser>
          <c:idx val="2"/>
          <c:order val="2"/>
          <c:tx>
            <c:strRef>
              <c:f>Sheet1!$D$1</c:f>
              <c:strCache>
                <c:ptCount val="1"/>
                <c:pt idx="0">
                  <c:v>Don't know</c:v>
                </c:pt>
              </c:strCache>
            </c:strRef>
          </c:tx>
          <c:spPr>
            <a:solidFill>
              <a:schemeClr val="bg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Sheet1!$D$2:$D$5</c:f>
              <c:numCache>
                <c:formatCode>0%</c:formatCode>
                <c:ptCount val="2"/>
                <c:pt idx="0">
                  <c:v>0.06</c:v>
                </c:pt>
                <c:pt idx="1">
                  <c:v>0.03</c:v>
                </c:pt>
              </c:numCache>
            </c:numRef>
          </c:val>
          <c:extLst>
            <c:ext xmlns:c16="http://schemas.microsoft.com/office/drawing/2014/chart" uri="{C3380CC4-5D6E-409C-BE32-E72D297353CC}">
              <c16:uniqueId val="{0000000E-C18A-468C-AF42-C9AAD6F5B3C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84350130355875708"/>
        </c:manualLayout>
      </c:layout>
      <c:barChart>
        <c:barDir val="bar"/>
        <c:grouping val="percentStacked"/>
        <c:varyColors val="0"/>
        <c:ser>
          <c:idx val="0"/>
          <c:order val="0"/>
          <c:tx>
            <c:strRef>
              <c:f>Sheet1!$B$1</c:f>
              <c:strCache>
                <c:ptCount val="1"/>
                <c:pt idx="0">
                  <c:v>Yes</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5-0CF1-402C-8E44-25FC06CC1AE8}"/>
              </c:ext>
            </c:extLst>
          </c:dPt>
          <c:dLbls>
            <c:dLbl>
              <c:idx val="0"/>
              <c:layout>
                <c:manualLayout>
                  <c:x val="1.3552839533312773E-2"/>
                  <c:y val="-3.105457927891755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F1-402C-8E44-25FC06CC1AE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Being bought on a mortgage</c:v>
                </c:pt>
                <c:pt idx="1">
                  <c:v>Rented (Local Authority / Council)</c:v>
                </c:pt>
                <c:pt idx="2">
                  <c:v>Rented (Housing Association / Trust)</c:v>
                </c:pt>
                <c:pt idx="3">
                  <c:v>Rented (Private)</c:v>
                </c:pt>
              </c:strCache>
              <c:extLst/>
            </c:strRef>
          </c:cat>
          <c:val>
            <c:numRef>
              <c:f>Sheet1!$B$2:$B$7</c:f>
              <c:numCache>
                <c:formatCode>0%</c:formatCode>
                <c:ptCount val="4"/>
                <c:pt idx="0">
                  <c:v>0.03</c:v>
                </c:pt>
                <c:pt idx="1">
                  <c:v>0.24</c:v>
                </c:pt>
                <c:pt idx="2">
                  <c:v>0.24</c:v>
                </c:pt>
                <c:pt idx="3">
                  <c:v>0.09</c:v>
                </c:pt>
              </c:numCache>
              <c:extLst/>
            </c:numRef>
          </c:val>
          <c:extLst>
            <c:ext xmlns:c16="http://schemas.microsoft.com/office/drawing/2014/chart" uri="{C3380CC4-5D6E-409C-BE32-E72D297353CC}">
              <c16:uniqueId val="{00000006-0CF1-402C-8E44-25FC06CC1AE8}"/>
            </c:ext>
          </c:extLst>
        </c:ser>
        <c:ser>
          <c:idx val="1"/>
          <c:order val="1"/>
          <c:tx>
            <c:strRef>
              <c:f>Sheet1!$C$1</c:f>
              <c:strCache>
                <c:ptCount val="1"/>
                <c:pt idx="0">
                  <c:v>No</c:v>
                </c:pt>
              </c:strCache>
            </c:strRef>
          </c:tx>
          <c:spPr>
            <a:solidFill>
              <a:srgbClr val="00969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Being bought on a mortgage</c:v>
                </c:pt>
                <c:pt idx="1">
                  <c:v>Rented (Local Authority / Council)</c:v>
                </c:pt>
                <c:pt idx="2">
                  <c:v>Rented (Housing Association / Trust)</c:v>
                </c:pt>
                <c:pt idx="3">
                  <c:v>Rented (Private)</c:v>
                </c:pt>
              </c:strCache>
              <c:extLst/>
            </c:strRef>
          </c:cat>
          <c:val>
            <c:numRef>
              <c:f>Sheet1!$C$2:$C$7</c:f>
              <c:numCache>
                <c:formatCode>0%</c:formatCode>
                <c:ptCount val="4"/>
                <c:pt idx="0">
                  <c:v>0.93</c:v>
                </c:pt>
                <c:pt idx="1">
                  <c:v>0.66</c:v>
                </c:pt>
                <c:pt idx="2">
                  <c:v>0.72</c:v>
                </c:pt>
                <c:pt idx="3">
                  <c:v>0.85</c:v>
                </c:pt>
              </c:numCache>
              <c:extLst/>
            </c:numRef>
          </c:val>
          <c:extLst>
            <c:ext xmlns:c16="http://schemas.microsoft.com/office/drawing/2014/chart" uri="{C3380CC4-5D6E-409C-BE32-E72D297353CC}">
              <c16:uniqueId val="{00000007-0CF1-402C-8E44-25FC06CC1AE8}"/>
            </c:ext>
          </c:extLst>
        </c:ser>
        <c:ser>
          <c:idx val="2"/>
          <c:order val="2"/>
          <c:tx>
            <c:strRef>
              <c:f>Sheet1!$D$1</c:f>
              <c:strCache>
                <c:ptCount val="1"/>
                <c:pt idx="0">
                  <c:v>Don't know</c:v>
                </c:pt>
              </c:strCache>
            </c:strRef>
          </c:tx>
          <c:spPr>
            <a:solidFill>
              <a:schemeClr val="bg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Being bought on a mortgage</c:v>
                </c:pt>
                <c:pt idx="1">
                  <c:v>Rented (Local Authority / Council)</c:v>
                </c:pt>
                <c:pt idx="2">
                  <c:v>Rented (Housing Association / Trust)</c:v>
                </c:pt>
                <c:pt idx="3">
                  <c:v>Rented (Private)</c:v>
                </c:pt>
              </c:strCache>
              <c:extLst/>
            </c:strRef>
          </c:cat>
          <c:val>
            <c:numRef>
              <c:f>Sheet1!$D$2:$D$7</c:f>
              <c:numCache>
                <c:formatCode>0%</c:formatCode>
                <c:ptCount val="4"/>
                <c:pt idx="0">
                  <c:v>0.03</c:v>
                </c:pt>
                <c:pt idx="1">
                  <c:v>0.11</c:v>
                </c:pt>
                <c:pt idx="2">
                  <c:v>0.04</c:v>
                </c:pt>
                <c:pt idx="3">
                  <c:v>0.05</c:v>
                </c:pt>
              </c:numCache>
              <c:extLst/>
            </c:numRef>
          </c:val>
          <c:extLst>
            <c:ext xmlns:c16="http://schemas.microsoft.com/office/drawing/2014/chart" uri="{C3380CC4-5D6E-409C-BE32-E72D297353CC}">
              <c16:uniqueId val="{00000008-0CF1-402C-8E44-25FC06CC1AE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legend>
      <c:legendPos val="r"/>
      <c:layout>
        <c:manualLayout>
          <c:xMode val="edge"/>
          <c:yMode val="edge"/>
          <c:x val="2.7858784038294697E-3"/>
          <c:y val="0.85763284880038848"/>
          <c:w val="0.99721404679353376"/>
          <c:h val="0.142367151199611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1098363469492E-2"/>
          <c:y val="2.5759092929603704E-2"/>
          <c:w val="0.77401362739094692"/>
          <c:h val="0.83398571110357722"/>
        </c:manualLayout>
      </c:layout>
      <c:barChart>
        <c:barDir val="col"/>
        <c:grouping val="percentStacked"/>
        <c:varyColors val="0"/>
        <c:ser>
          <c:idx val="0"/>
          <c:order val="0"/>
          <c:tx>
            <c:strRef>
              <c:f>Sheet1!$B$1</c:f>
              <c:strCache>
                <c:ptCount val="1"/>
                <c:pt idx="0">
                  <c:v>Not worthwhile (0-4)</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September '23
(S9)</c:v>
                </c:pt>
              </c:strCache>
            </c:strRef>
          </c:cat>
          <c:val>
            <c:numRef>
              <c:f>Sheet1!$B$5</c:f>
              <c:numCache>
                <c:formatCode>0%</c:formatCode>
                <c:ptCount val="1"/>
                <c:pt idx="0">
                  <c:v>0.13</c:v>
                </c:pt>
              </c:numCache>
            </c:numRef>
          </c:val>
          <c:extLst>
            <c:ext xmlns:c16="http://schemas.microsoft.com/office/drawing/2014/chart" uri="{C3380CC4-5D6E-409C-BE32-E72D297353CC}">
              <c16:uniqueId val="{00000000-007F-47BB-9AE9-6617E8F68E54}"/>
            </c:ext>
          </c:extLst>
        </c:ser>
        <c:ser>
          <c:idx val="1"/>
          <c:order val="1"/>
          <c:tx>
            <c:strRef>
              <c:f>Sheet1!$C$1</c:f>
              <c:strCache>
                <c:ptCount val="1"/>
                <c:pt idx="0">
                  <c:v>Neither/nor (5-6)</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September '23
(S9)</c:v>
                </c:pt>
              </c:strCache>
            </c:strRef>
          </c:cat>
          <c:val>
            <c:numRef>
              <c:f>Sheet1!$C$5</c:f>
              <c:numCache>
                <c:formatCode>0%</c:formatCode>
                <c:ptCount val="1"/>
                <c:pt idx="0">
                  <c:v>0.22</c:v>
                </c:pt>
              </c:numCache>
            </c:numRef>
          </c:val>
          <c:extLst>
            <c:ext xmlns:c16="http://schemas.microsoft.com/office/drawing/2014/chart" uri="{C3380CC4-5D6E-409C-BE32-E72D297353CC}">
              <c16:uniqueId val="{00000001-007F-47BB-9AE9-6617E8F68E54}"/>
            </c:ext>
          </c:extLst>
        </c:ser>
        <c:ser>
          <c:idx val="2"/>
          <c:order val="2"/>
          <c:tx>
            <c:strRef>
              <c:f>Sheet1!$D$1</c:f>
              <c:strCache>
                <c:ptCount val="1"/>
                <c:pt idx="0">
                  <c:v>Quite worthwhile (7-8)</c:v>
                </c:pt>
              </c:strCache>
            </c:strRef>
          </c:tx>
          <c:spPr>
            <a:solidFill>
              <a:srgbClr val="6DD5CE"/>
            </a:solidFill>
            <a:ln>
              <a:noFill/>
            </a:ln>
            <a:effectLst/>
          </c:spPr>
          <c:invertIfNegative val="0"/>
          <c:dPt>
            <c:idx val="2"/>
            <c:invertIfNegative val="0"/>
            <c:bubble3D val="0"/>
            <c:spPr>
              <a:solidFill>
                <a:srgbClr val="6DD5CE"/>
              </a:solidFill>
              <a:ln>
                <a:noFill/>
              </a:ln>
              <a:effectLst/>
            </c:spPr>
            <c:extLst>
              <c:ext xmlns:c16="http://schemas.microsoft.com/office/drawing/2014/chart" uri="{C3380CC4-5D6E-409C-BE32-E72D297353CC}">
                <c16:uniqueId val="{00000007-007F-47BB-9AE9-6617E8F68E54}"/>
              </c:ext>
            </c:extLst>
          </c:dPt>
          <c:dPt>
            <c:idx val="3"/>
            <c:invertIfNegative val="0"/>
            <c:bubble3D val="0"/>
            <c:spPr>
              <a:solidFill>
                <a:srgbClr val="6DD5CE"/>
              </a:solidFill>
              <a:ln>
                <a:noFill/>
              </a:ln>
              <a:effectLst/>
            </c:spPr>
            <c:extLst>
              <c:ext xmlns:c16="http://schemas.microsoft.com/office/drawing/2014/chart" uri="{C3380CC4-5D6E-409C-BE32-E72D297353CC}">
                <c16:uniqueId val="{00000009-007F-47BB-9AE9-6617E8F68E54}"/>
              </c:ext>
            </c:extLst>
          </c:dPt>
          <c:dPt>
            <c:idx val="4"/>
            <c:invertIfNegative val="0"/>
            <c:bubble3D val="0"/>
            <c:spPr>
              <a:solidFill>
                <a:srgbClr val="6DD5CE"/>
              </a:solidFill>
              <a:ln>
                <a:noFill/>
              </a:ln>
              <a:effectLst/>
            </c:spPr>
            <c:extLst>
              <c:ext xmlns:c16="http://schemas.microsoft.com/office/drawing/2014/chart" uri="{C3380CC4-5D6E-409C-BE32-E72D297353CC}">
                <c16:uniqueId val="{0000000B-007F-47BB-9AE9-6617E8F68E54}"/>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September '23
(S9)</c:v>
                </c:pt>
              </c:strCache>
            </c:strRef>
          </c:cat>
          <c:val>
            <c:numRef>
              <c:f>Sheet1!$D$5</c:f>
              <c:numCache>
                <c:formatCode>0%</c:formatCode>
                <c:ptCount val="1"/>
                <c:pt idx="0">
                  <c:v>0.39</c:v>
                </c:pt>
              </c:numCache>
            </c:numRef>
          </c:val>
          <c:extLst>
            <c:ext xmlns:c16="http://schemas.microsoft.com/office/drawing/2014/chart" uri="{C3380CC4-5D6E-409C-BE32-E72D297353CC}">
              <c16:uniqueId val="{0000000C-007F-47BB-9AE9-6617E8F68E54}"/>
            </c:ext>
          </c:extLst>
        </c:ser>
        <c:ser>
          <c:idx val="3"/>
          <c:order val="3"/>
          <c:tx>
            <c:strRef>
              <c:f>Sheet1!$E$1</c:f>
              <c:strCache>
                <c:ptCount val="1"/>
                <c:pt idx="0">
                  <c:v>Very worthwhile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September '23
(S9)</c:v>
                </c:pt>
              </c:strCache>
            </c:strRef>
          </c:cat>
          <c:val>
            <c:numRef>
              <c:f>Sheet1!$E$5</c:f>
              <c:numCache>
                <c:formatCode>0%</c:formatCode>
                <c:ptCount val="1"/>
                <c:pt idx="0">
                  <c:v>0.26</c:v>
                </c:pt>
              </c:numCache>
            </c:numRef>
          </c:val>
          <c:extLst>
            <c:ext xmlns:c16="http://schemas.microsoft.com/office/drawing/2014/chart" uri="{C3380CC4-5D6E-409C-BE32-E72D297353CC}">
              <c16:uniqueId val="{0000000D-007F-47BB-9AE9-6617E8F68E54}"/>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674592828334"/>
          <c:y val="2.9293899592590426E-2"/>
          <c:w val="0.47357826819107779"/>
          <c:h val="0.94141220081481913"/>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Pt>
            <c:idx val="7"/>
            <c:invertIfNegative val="0"/>
            <c:bubble3D val="0"/>
            <c:spPr>
              <a:solidFill>
                <a:srgbClr val="5C5B5A"/>
              </a:solidFill>
              <a:ln>
                <a:noFill/>
              </a:ln>
              <a:effectLst/>
            </c:spPr>
            <c:extLst>
              <c:ext xmlns:c16="http://schemas.microsoft.com/office/drawing/2014/chart" uri="{C3380CC4-5D6E-409C-BE32-E72D297353CC}">
                <c16:uniqueId val="{00000000-A10E-4AF8-B4DB-92B11467CD0C}"/>
              </c:ext>
            </c:extLst>
          </c:dPt>
          <c:dPt>
            <c:idx val="8"/>
            <c:invertIfNegative val="0"/>
            <c:bubble3D val="0"/>
            <c:spPr>
              <a:solidFill>
                <a:srgbClr val="5C5B5A"/>
              </a:solidFill>
              <a:ln>
                <a:noFill/>
              </a:ln>
              <a:effectLst/>
            </c:spPr>
            <c:extLst>
              <c:ext xmlns:c16="http://schemas.microsoft.com/office/drawing/2014/chart" uri="{C3380CC4-5D6E-409C-BE32-E72D297353CC}">
                <c16:uniqueId val="{00000002-8E63-419B-B5F4-A76FA556A65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Energy bill</c:v>
                </c:pt>
                <c:pt idx="1">
                  <c:v>Council Tax payment</c:v>
                </c:pt>
                <c:pt idx="2">
                  <c:v>Mobile phone bill</c:v>
                </c:pt>
                <c:pt idx="3">
                  <c:v>Water bill</c:v>
                </c:pt>
                <c:pt idx="4">
                  <c:v>Broadband bill</c:v>
                </c:pt>
                <c:pt idx="5">
                  <c:v>Landline phone bill</c:v>
                </c:pt>
                <c:pt idx="6">
                  <c:v>Car payments </c:v>
                </c:pt>
                <c:pt idx="7">
                  <c:v>None of the above</c:v>
                </c:pt>
                <c:pt idx="8">
                  <c:v>Prefer not to say</c:v>
                </c:pt>
              </c:strCache>
            </c:strRef>
          </c:cat>
          <c:val>
            <c:numRef>
              <c:f>Sheet1!$B$2:$B$10</c:f>
              <c:numCache>
                <c:formatCode>0%</c:formatCode>
                <c:ptCount val="9"/>
                <c:pt idx="0">
                  <c:v>0.452850193291856</c:v>
                </c:pt>
                <c:pt idx="1">
                  <c:v>0.44464049508735898</c:v>
                </c:pt>
                <c:pt idx="2">
                  <c:v>0.35704375220115397</c:v>
                </c:pt>
                <c:pt idx="3">
                  <c:v>0.29721882368424901</c:v>
                </c:pt>
                <c:pt idx="4">
                  <c:v>0.25905658295858502</c:v>
                </c:pt>
                <c:pt idx="5">
                  <c:v>0.14120166939086701</c:v>
                </c:pt>
                <c:pt idx="6">
                  <c:v>9.8675044863320294E-2</c:v>
                </c:pt>
                <c:pt idx="7">
                  <c:v>3.5987310899885397E-2</c:v>
                </c:pt>
                <c:pt idx="8">
                  <c:v>3.2249899358692602E-2</c:v>
                </c:pt>
              </c:numCache>
            </c:numRef>
          </c:val>
          <c:extLst>
            <c:ext xmlns:c16="http://schemas.microsoft.com/office/drawing/2014/chart" uri="{C3380CC4-5D6E-409C-BE32-E72D297353CC}">
              <c16:uniqueId val="{00000000-C331-46CD-91B0-84C6E0F439FA}"/>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43523895619949"/>
          <c:y val="6.6472185883115084E-2"/>
          <c:w val="0.46891914960882014"/>
          <c:h val="0.8532760974470166"/>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FF0000"/>
              </a:solidFill>
              <a:ln>
                <a:noFill/>
              </a:ln>
              <a:effectLst/>
            </c:spPr>
            <c:extLst>
              <c:ext xmlns:c16="http://schemas.microsoft.com/office/drawing/2014/chart" uri="{C3380CC4-5D6E-409C-BE32-E72D297353CC}">
                <c16:uniqueId val="{00000001-76FC-4FD2-8623-3DCFBA438851}"/>
              </c:ext>
            </c:extLst>
          </c:dPt>
          <c:dPt>
            <c:idx val="1"/>
            <c:bubble3D val="0"/>
            <c:spPr>
              <a:solidFill>
                <a:srgbClr val="009690"/>
              </a:solidFill>
              <a:ln>
                <a:noFill/>
              </a:ln>
              <a:effectLst/>
            </c:spPr>
            <c:extLst>
              <c:ext xmlns:c16="http://schemas.microsoft.com/office/drawing/2014/chart" uri="{C3380CC4-5D6E-409C-BE32-E72D297353CC}">
                <c16:uniqueId val="{00000003-76FC-4FD2-8623-3DCFBA438851}"/>
              </c:ext>
            </c:extLst>
          </c:dPt>
          <c:dPt>
            <c:idx val="2"/>
            <c:bubble3D val="0"/>
            <c:spPr>
              <a:solidFill>
                <a:schemeClr val="bg1">
                  <a:lumMod val="50000"/>
                </a:schemeClr>
              </a:solidFill>
              <a:ln>
                <a:noFill/>
              </a:ln>
              <a:effectLst/>
            </c:spPr>
            <c:extLst>
              <c:ext xmlns:c16="http://schemas.microsoft.com/office/drawing/2014/chart" uri="{C3380CC4-5D6E-409C-BE32-E72D297353CC}">
                <c16:uniqueId val="{00000005-76FC-4FD2-8623-3DCFBA438851}"/>
              </c:ext>
            </c:extLst>
          </c:dPt>
          <c:dPt>
            <c:idx val="3"/>
            <c:bubble3D val="0"/>
            <c:spPr>
              <a:solidFill>
                <a:srgbClr val="009690"/>
              </a:solidFill>
              <a:ln>
                <a:noFill/>
              </a:ln>
              <a:effectLst/>
            </c:spPr>
            <c:extLst>
              <c:ext xmlns:c16="http://schemas.microsoft.com/office/drawing/2014/chart" uri="{C3380CC4-5D6E-409C-BE32-E72D297353CC}">
                <c16:uniqueId val="{00000007-76FC-4FD2-8623-3DCFBA438851}"/>
              </c:ext>
            </c:extLst>
          </c:dPt>
          <c:dPt>
            <c:idx val="4"/>
            <c:bubble3D val="0"/>
            <c:spPr>
              <a:solidFill>
                <a:srgbClr val="FF0000"/>
              </a:solidFill>
              <a:ln>
                <a:noFill/>
              </a:ln>
              <a:effectLst/>
            </c:spPr>
            <c:extLst>
              <c:ext xmlns:c16="http://schemas.microsoft.com/office/drawing/2014/chart" uri="{C3380CC4-5D6E-409C-BE32-E72D297353CC}">
                <c16:uniqueId val="{00000009-76FC-4FD2-8623-3DCFBA438851}"/>
              </c:ext>
            </c:extLst>
          </c:dPt>
          <c:dPt>
            <c:idx val="5"/>
            <c:bubble3D val="0"/>
            <c:spPr>
              <a:solidFill>
                <a:srgbClr val="5C5B5A"/>
              </a:solidFill>
              <a:ln>
                <a:noFill/>
              </a:ln>
              <a:effectLst/>
            </c:spPr>
            <c:extLst>
              <c:ext xmlns:c16="http://schemas.microsoft.com/office/drawing/2014/chart" uri="{C3380CC4-5D6E-409C-BE32-E72D297353CC}">
                <c16:uniqueId val="{0000000B-76FC-4FD2-8623-3DCFBA43885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 / Prefer not to say</c:v>
                </c:pt>
              </c:strCache>
            </c:strRef>
          </c:cat>
          <c:val>
            <c:numRef>
              <c:f>Sheet1!$B$2:$B$4</c:f>
              <c:numCache>
                <c:formatCode>0%</c:formatCode>
                <c:ptCount val="3"/>
                <c:pt idx="0">
                  <c:v>0.11</c:v>
                </c:pt>
                <c:pt idx="1">
                  <c:v>0.85</c:v>
                </c:pt>
                <c:pt idx="2">
                  <c:v>0.03</c:v>
                </c:pt>
              </c:numCache>
            </c:numRef>
          </c:val>
          <c:extLst>
            <c:ext xmlns:c16="http://schemas.microsoft.com/office/drawing/2014/chart" uri="{C3380CC4-5D6E-409C-BE32-E72D297353CC}">
              <c16:uniqueId val="{0000000C-76FC-4FD2-8623-3DCFBA438851}"/>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layout>
        <c:manualLayout>
          <c:xMode val="edge"/>
          <c:yMode val="edge"/>
          <c:x val="5.1827024052247546E-2"/>
          <c:y val="0.22542232953446625"/>
          <c:w val="0.25300588590353679"/>
          <c:h val="0.5980625050835618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856934877107051E-2"/>
          <c:w val="0.98670927025783228"/>
          <c:h val="0.86396981362179526"/>
        </c:manualLayout>
      </c:layout>
      <c:lineChart>
        <c:grouping val="standard"/>
        <c:varyColors val="0"/>
        <c:ser>
          <c:idx val="0"/>
          <c:order val="0"/>
          <c:tx>
            <c:strRef>
              <c:f>Sheet1!$B$1</c:f>
              <c:strCache>
                <c:ptCount val="1"/>
                <c:pt idx="0">
                  <c:v>Never</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Oct 
(S4)</c:v>
                </c:pt>
                <c:pt idx="1">
                  <c:v>Jan 
(S5)</c:v>
                </c:pt>
                <c:pt idx="2">
                  <c:v>March (S6)</c:v>
                </c:pt>
                <c:pt idx="3">
                  <c:v>May 
(S7)</c:v>
                </c:pt>
                <c:pt idx="4">
                  <c:v>July 
(S8)</c:v>
                </c:pt>
                <c:pt idx="5">
                  <c:v>Sep 
(S9)</c:v>
                </c:pt>
              </c:strCache>
              <c:extLst/>
            </c:strRef>
          </c:cat>
          <c:val>
            <c:numRef>
              <c:f>Sheet1!$B$2:$B$8</c:f>
              <c:numCache>
                <c:formatCode>0%</c:formatCode>
                <c:ptCount val="6"/>
                <c:pt idx="0">
                  <c:v>0.56000000000000005</c:v>
                </c:pt>
                <c:pt idx="1">
                  <c:v>0.57999999999999996</c:v>
                </c:pt>
                <c:pt idx="2">
                  <c:v>0.57999999999999996</c:v>
                </c:pt>
                <c:pt idx="3">
                  <c:v>0.54</c:v>
                </c:pt>
                <c:pt idx="4">
                  <c:v>0.57999999999999996</c:v>
                </c:pt>
                <c:pt idx="5">
                  <c:v>0.59</c:v>
                </c:pt>
              </c:numCache>
              <c:extLst/>
            </c:numRef>
          </c:val>
          <c:smooth val="0"/>
          <c:extLst>
            <c:ext xmlns:c16="http://schemas.microsoft.com/office/drawing/2014/chart" uri="{C3380CC4-5D6E-409C-BE32-E72D297353CC}">
              <c16:uniqueId val="{00000000-3664-46CC-B41F-9706D4832B57}"/>
            </c:ext>
          </c:extLst>
        </c:ser>
        <c:ser>
          <c:idx val="1"/>
          <c:order val="1"/>
          <c:tx>
            <c:strRef>
              <c:f>Sheet1!$C$1</c:f>
              <c:strCache>
                <c:ptCount val="1"/>
                <c:pt idx="0">
                  <c:v>Sometimes true</c:v>
                </c:pt>
              </c:strCache>
            </c:strRef>
          </c:tx>
          <c:spPr>
            <a:ln w="28575" cap="rnd">
              <a:solidFill>
                <a:srgbClr val="FFCCCC"/>
              </a:solidFill>
              <a:round/>
            </a:ln>
            <a:effectLst/>
          </c:spPr>
          <c:marker>
            <c:symbol val="circle"/>
            <c:size val="5"/>
            <c:spPr>
              <a:solidFill>
                <a:srgbClr val="FFCCCC"/>
              </a:solidFill>
              <a:ln w="9525">
                <a:solidFill>
                  <a:srgbClr val="FFCCCC"/>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Oct 
(S4)</c:v>
                </c:pt>
                <c:pt idx="1">
                  <c:v>Jan 
(S5)</c:v>
                </c:pt>
                <c:pt idx="2">
                  <c:v>March (S6)</c:v>
                </c:pt>
                <c:pt idx="3">
                  <c:v>May 
(S7)</c:v>
                </c:pt>
                <c:pt idx="4">
                  <c:v>July 
(S8)</c:v>
                </c:pt>
                <c:pt idx="5">
                  <c:v>Sep 
(S9)</c:v>
                </c:pt>
              </c:strCache>
              <c:extLst/>
            </c:strRef>
          </c:cat>
          <c:val>
            <c:numRef>
              <c:f>Sheet1!$C$2:$C$8</c:f>
              <c:numCache>
                <c:formatCode>0%</c:formatCode>
                <c:ptCount val="6"/>
                <c:pt idx="0">
                  <c:v>0.25</c:v>
                </c:pt>
                <c:pt idx="1">
                  <c:v>0.25</c:v>
                </c:pt>
                <c:pt idx="2">
                  <c:v>0.24</c:v>
                </c:pt>
                <c:pt idx="3">
                  <c:v>0.27</c:v>
                </c:pt>
                <c:pt idx="4">
                  <c:v>0.24</c:v>
                </c:pt>
                <c:pt idx="5">
                  <c:v>0.24</c:v>
                </c:pt>
              </c:numCache>
              <c:extLst/>
            </c:numRef>
          </c:val>
          <c:smooth val="0"/>
          <c:extLst>
            <c:ext xmlns:c16="http://schemas.microsoft.com/office/drawing/2014/chart" uri="{C3380CC4-5D6E-409C-BE32-E72D297353CC}">
              <c16:uniqueId val="{00000001-3664-46CC-B41F-9706D4832B57}"/>
            </c:ext>
          </c:extLst>
        </c:ser>
        <c:ser>
          <c:idx val="2"/>
          <c:order val="2"/>
          <c:tx>
            <c:strRef>
              <c:f>Sheet1!$D$1</c:f>
              <c:strCache>
                <c:ptCount val="1"/>
                <c:pt idx="0">
                  <c:v>Often true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Oct 
(S4)</c:v>
                </c:pt>
                <c:pt idx="1">
                  <c:v>Jan 
(S5)</c:v>
                </c:pt>
                <c:pt idx="2">
                  <c:v>March (S6)</c:v>
                </c:pt>
                <c:pt idx="3">
                  <c:v>May 
(S7)</c:v>
                </c:pt>
                <c:pt idx="4">
                  <c:v>July 
(S8)</c:v>
                </c:pt>
                <c:pt idx="5">
                  <c:v>Sep 
(S9)</c:v>
                </c:pt>
              </c:strCache>
              <c:extLst/>
            </c:strRef>
          </c:cat>
          <c:val>
            <c:numRef>
              <c:f>Sheet1!$D$2:$D$8</c:f>
              <c:numCache>
                <c:formatCode>0%</c:formatCode>
                <c:ptCount val="6"/>
                <c:pt idx="0">
                  <c:v>0.15</c:v>
                </c:pt>
                <c:pt idx="1">
                  <c:v>0.14000000000000001</c:v>
                </c:pt>
                <c:pt idx="2">
                  <c:v>0.13</c:v>
                </c:pt>
                <c:pt idx="3">
                  <c:v>0.15</c:v>
                </c:pt>
                <c:pt idx="4">
                  <c:v>0.14000000000000001</c:v>
                </c:pt>
                <c:pt idx="5">
                  <c:v>0.12</c:v>
                </c:pt>
              </c:numCache>
              <c:extLst/>
            </c:numRef>
          </c:val>
          <c:smooth val="0"/>
          <c:extLst>
            <c:ext xmlns:c16="http://schemas.microsoft.com/office/drawing/2014/chart" uri="{C3380CC4-5D6E-409C-BE32-E72D297353CC}">
              <c16:uniqueId val="{00000002-3664-46CC-B41F-9706D4832B57}"/>
            </c:ext>
          </c:extLst>
        </c:ser>
        <c:dLbls>
          <c:dLblPos val="t"/>
          <c:showLegendKey val="0"/>
          <c:showVal val="1"/>
          <c:showCatName val="0"/>
          <c:showSerName val="0"/>
          <c:showPercent val="0"/>
          <c:showBubbleSize val="0"/>
        </c:dLbls>
        <c:marker val="1"/>
        <c:smooth val="0"/>
        <c:axId val="690947584"/>
        <c:axId val="690945784"/>
      </c:lineChart>
      <c:catAx>
        <c:axId val="690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945784"/>
        <c:crosses val="autoZero"/>
        <c:auto val="1"/>
        <c:lblAlgn val="ctr"/>
        <c:lblOffset val="100"/>
        <c:noMultiLvlLbl val="0"/>
      </c:catAx>
      <c:valAx>
        <c:axId val="690945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094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856934877107051E-2"/>
          <c:w val="0.98670927025783228"/>
          <c:h val="0.79603335462240665"/>
        </c:manualLayout>
      </c:layout>
      <c:lineChart>
        <c:grouping val="standard"/>
        <c:varyColors val="0"/>
        <c:ser>
          <c:idx val="0"/>
          <c:order val="0"/>
          <c:tx>
            <c:strRef>
              <c:f>Sheet1!$B$1</c:f>
              <c:strCache>
                <c:ptCount val="1"/>
                <c:pt idx="0">
                  <c:v>Never</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Oct 
(S4)</c:v>
                </c:pt>
                <c:pt idx="1">
                  <c:v>Jan 
(S5)</c:v>
                </c:pt>
                <c:pt idx="2">
                  <c:v>March (S6)</c:v>
                </c:pt>
                <c:pt idx="3">
                  <c:v>May 
(S7)</c:v>
                </c:pt>
                <c:pt idx="4">
                  <c:v>July 
(S8)</c:v>
                </c:pt>
                <c:pt idx="5">
                  <c:v>Sep 
(S9)</c:v>
                </c:pt>
              </c:strCache>
            </c:strRef>
          </c:cat>
          <c:val>
            <c:numRef>
              <c:f>Sheet1!$B$3:$B$8</c:f>
              <c:numCache>
                <c:formatCode>0%</c:formatCode>
                <c:ptCount val="6"/>
                <c:pt idx="0">
                  <c:v>0.59</c:v>
                </c:pt>
                <c:pt idx="1">
                  <c:v>0.63</c:v>
                </c:pt>
                <c:pt idx="2">
                  <c:v>0.61</c:v>
                </c:pt>
                <c:pt idx="3">
                  <c:v>0.56000000000000005</c:v>
                </c:pt>
                <c:pt idx="4">
                  <c:v>0.6</c:v>
                </c:pt>
                <c:pt idx="5">
                  <c:v>0.63</c:v>
                </c:pt>
              </c:numCache>
            </c:numRef>
          </c:val>
          <c:smooth val="0"/>
          <c:extLst>
            <c:ext xmlns:c16="http://schemas.microsoft.com/office/drawing/2014/chart" uri="{C3380CC4-5D6E-409C-BE32-E72D297353CC}">
              <c16:uniqueId val="{00000000-8074-41B7-9DDF-E23155742647}"/>
            </c:ext>
          </c:extLst>
        </c:ser>
        <c:ser>
          <c:idx val="1"/>
          <c:order val="1"/>
          <c:tx>
            <c:strRef>
              <c:f>Sheet1!$C$1</c:f>
              <c:strCache>
                <c:ptCount val="1"/>
                <c:pt idx="0">
                  <c:v>Sometimes true</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Oct 
(S4)</c:v>
                </c:pt>
                <c:pt idx="1">
                  <c:v>Jan 
(S5)</c:v>
                </c:pt>
                <c:pt idx="2">
                  <c:v>March (S6)</c:v>
                </c:pt>
                <c:pt idx="3">
                  <c:v>May 
(S7)</c:v>
                </c:pt>
                <c:pt idx="4">
                  <c:v>July 
(S8)</c:v>
                </c:pt>
                <c:pt idx="5">
                  <c:v>Sep 
(S9)</c:v>
                </c:pt>
              </c:strCache>
            </c:strRef>
          </c:cat>
          <c:val>
            <c:numRef>
              <c:f>Sheet1!$C$3:$C$8</c:f>
              <c:numCache>
                <c:formatCode>0%</c:formatCode>
                <c:ptCount val="6"/>
                <c:pt idx="0">
                  <c:v>0.23</c:v>
                </c:pt>
                <c:pt idx="1">
                  <c:v>0.23</c:v>
                </c:pt>
                <c:pt idx="2">
                  <c:v>0.22</c:v>
                </c:pt>
                <c:pt idx="3">
                  <c:v>0.23</c:v>
                </c:pt>
                <c:pt idx="4">
                  <c:v>0.23</c:v>
                </c:pt>
                <c:pt idx="5">
                  <c:v>0.21</c:v>
                </c:pt>
              </c:numCache>
            </c:numRef>
          </c:val>
          <c:smooth val="0"/>
          <c:extLst>
            <c:ext xmlns:c16="http://schemas.microsoft.com/office/drawing/2014/chart" uri="{C3380CC4-5D6E-409C-BE32-E72D297353CC}">
              <c16:uniqueId val="{00000001-8074-41B7-9DDF-E23155742647}"/>
            </c:ext>
          </c:extLst>
        </c:ser>
        <c:ser>
          <c:idx val="2"/>
          <c:order val="2"/>
          <c:tx>
            <c:strRef>
              <c:f>Sheet1!$D$1</c:f>
              <c:strCache>
                <c:ptCount val="1"/>
                <c:pt idx="0">
                  <c:v>Often true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Oct 
(S4)</c:v>
                </c:pt>
                <c:pt idx="1">
                  <c:v>Jan 
(S5)</c:v>
                </c:pt>
                <c:pt idx="2">
                  <c:v>March (S6)</c:v>
                </c:pt>
                <c:pt idx="3">
                  <c:v>May 
(S7)</c:v>
                </c:pt>
                <c:pt idx="4">
                  <c:v>July 
(S8)</c:v>
                </c:pt>
                <c:pt idx="5">
                  <c:v>Sep 
(S9)</c:v>
                </c:pt>
              </c:strCache>
            </c:strRef>
          </c:cat>
          <c:val>
            <c:numRef>
              <c:f>Sheet1!$D$3:$D$8</c:f>
              <c:numCache>
                <c:formatCode>0%</c:formatCode>
                <c:ptCount val="6"/>
                <c:pt idx="0">
                  <c:v>0.13</c:v>
                </c:pt>
                <c:pt idx="1">
                  <c:v>0.12</c:v>
                </c:pt>
                <c:pt idx="2">
                  <c:v>0.12</c:v>
                </c:pt>
                <c:pt idx="3">
                  <c:v>0.15</c:v>
                </c:pt>
                <c:pt idx="4">
                  <c:v>0.13</c:v>
                </c:pt>
                <c:pt idx="5">
                  <c:v>0.11</c:v>
                </c:pt>
              </c:numCache>
            </c:numRef>
          </c:val>
          <c:smooth val="0"/>
          <c:extLst>
            <c:ext xmlns:c16="http://schemas.microsoft.com/office/drawing/2014/chart" uri="{C3380CC4-5D6E-409C-BE32-E72D297353CC}">
              <c16:uniqueId val="{00000002-8074-41B7-9DDF-E23155742647}"/>
            </c:ext>
          </c:extLst>
        </c:ser>
        <c:dLbls>
          <c:dLblPos val="t"/>
          <c:showLegendKey val="0"/>
          <c:showVal val="1"/>
          <c:showCatName val="0"/>
          <c:showSerName val="0"/>
          <c:showPercent val="0"/>
          <c:showBubbleSize val="0"/>
        </c:dLbls>
        <c:marker val="1"/>
        <c:smooth val="0"/>
        <c:axId val="690947584"/>
        <c:axId val="690945784"/>
      </c:lineChart>
      <c:catAx>
        <c:axId val="690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945784"/>
        <c:crosses val="autoZero"/>
        <c:auto val="1"/>
        <c:lblAlgn val="ctr"/>
        <c:lblOffset val="100"/>
        <c:noMultiLvlLbl val="0"/>
      </c:catAx>
      <c:valAx>
        <c:axId val="690945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0947584"/>
        <c:crosses val="autoZero"/>
        <c:crossBetween val="between"/>
      </c:valAx>
      <c:spPr>
        <a:noFill/>
        <a:ln>
          <a:noFill/>
        </a:ln>
        <a:effectLst/>
      </c:spPr>
    </c:plotArea>
    <c:legend>
      <c:legendPos val="r"/>
      <c:layout>
        <c:manualLayout>
          <c:xMode val="edge"/>
          <c:yMode val="edge"/>
          <c:x val="3.6596599927842498E-3"/>
          <c:y val="0.9180300621076718"/>
          <c:w val="0.99634034000721572"/>
          <c:h val="8.10829037786736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8856934877107051E-2"/>
          <c:w val="0.98670927025783228"/>
          <c:h val="0.86396981362179526"/>
        </c:manualLayout>
      </c:layout>
      <c:lineChart>
        <c:grouping val="standard"/>
        <c:varyColors val="0"/>
        <c:ser>
          <c:idx val="0"/>
          <c:order val="0"/>
          <c:tx>
            <c:strRef>
              <c:f>Sheet1!$B$1</c:f>
              <c:strCache>
                <c:ptCount val="1"/>
                <c:pt idx="0">
                  <c:v>Never</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Oct 
(S4)</c:v>
                </c:pt>
                <c:pt idx="1">
                  <c:v>Jan 
(S5)</c:v>
                </c:pt>
                <c:pt idx="2">
                  <c:v>March (S6)</c:v>
                </c:pt>
                <c:pt idx="3">
                  <c:v>May 
(S7)</c:v>
                </c:pt>
                <c:pt idx="4">
                  <c:v>July 
(S8)</c:v>
                </c:pt>
                <c:pt idx="5">
                  <c:v>Sep 
(S9)</c:v>
                </c:pt>
              </c:strCache>
            </c:strRef>
          </c:cat>
          <c:val>
            <c:numRef>
              <c:f>Sheet1!$B$3:$B$8</c:f>
              <c:numCache>
                <c:formatCode>0%</c:formatCode>
                <c:ptCount val="6"/>
                <c:pt idx="0">
                  <c:v>0.55000000000000004</c:v>
                </c:pt>
                <c:pt idx="1">
                  <c:v>0.56000000000000005</c:v>
                </c:pt>
                <c:pt idx="2">
                  <c:v>0.56000000000000005</c:v>
                </c:pt>
                <c:pt idx="3">
                  <c:v>0.51</c:v>
                </c:pt>
                <c:pt idx="4">
                  <c:v>0.54</c:v>
                </c:pt>
                <c:pt idx="5">
                  <c:v>0.56000000000000005</c:v>
                </c:pt>
              </c:numCache>
            </c:numRef>
          </c:val>
          <c:smooth val="0"/>
          <c:extLst>
            <c:ext xmlns:c16="http://schemas.microsoft.com/office/drawing/2014/chart" uri="{C3380CC4-5D6E-409C-BE32-E72D297353CC}">
              <c16:uniqueId val="{00000000-5091-44B5-8B59-40BAC375C981}"/>
            </c:ext>
          </c:extLst>
        </c:ser>
        <c:ser>
          <c:idx val="1"/>
          <c:order val="1"/>
          <c:tx>
            <c:strRef>
              <c:f>Sheet1!$C$1</c:f>
              <c:strCache>
                <c:ptCount val="1"/>
                <c:pt idx="0">
                  <c:v>Sometimes true</c:v>
                </c:pt>
              </c:strCache>
            </c:strRef>
          </c:tx>
          <c:spPr>
            <a:ln w="28575" cap="rnd">
              <a:solidFill>
                <a:srgbClr val="FFCCCC"/>
              </a:solidFill>
              <a:round/>
            </a:ln>
            <a:effectLst/>
          </c:spPr>
          <c:marker>
            <c:symbol val="circle"/>
            <c:size val="5"/>
            <c:spPr>
              <a:solidFill>
                <a:srgbClr val="FFCCCC"/>
              </a:solidFill>
              <a:ln w="9525">
                <a:solidFill>
                  <a:srgbClr val="FFCCCC"/>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Oct 
(S4)</c:v>
                </c:pt>
                <c:pt idx="1">
                  <c:v>Jan 
(S5)</c:v>
                </c:pt>
                <c:pt idx="2">
                  <c:v>March (S6)</c:v>
                </c:pt>
                <c:pt idx="3">
                  <c:v>May 
(S7)</c:v>
                </c:pt>
                <c:pt idx="4">
                  <c:v>July 
(S8)</c:v>
                </c:pt>
                <c:pt idx="5">
                  <c:v>Sep 
(S9)</c:v>
                </c:pt>
              </c:strCache>
            </c:strRef>
          </c:cat>
          <c:val>
            <c:numRef>
              <c:f>Sheet1!$C$3:$C$8</c:f>
              <c:numCache>
                <c:formatCode>0%</c:formatCode>
                <c:ptCount val="6"/>
                <c:pt idx="0">
                  <c:v>0.24</c:v>
                </c:pt>
                <c:pt idx="1">
                  <c:v>0.28000000000000003</c:v>
                </c:pt>
                <c:pt idx="2">
                  <c:v>0.27</c:v>
                </c:pt>
                <c:pt idx="3">
                  <c:v>0.27</c:v>
                </c:pt>
                <c:pt idx="4">
                  <c:v>0.28000000000000003</c:v>
                </c:pt>
                <c:pt idx="5">
                  <c:v>0.26</c:v>
                </c:pt>
              </c:numCache>
            </c:numRef>
          </c:val>
          <c:smooth val="0"/>
          <c:extLst>
            <c:ext xmlns:c16="http://schemas.microsoft.com/office/drawing/2014/chart" uri="{C3380CC4-5D6E-409C-BE32-E72D297353CC}">
              <c16:uniqueId val="{00000001-5091-44B5-8B59-40BAC375C981}"/>
            </c:ext>
          </c:extLst>
        </c:ser>
        <c:ser>
          <c:idx val="2"/>
          <c:order val="2"/>
          <c:tx>
            <c:strRef>
              <c:f>Sheet1!$D$1</c:f>
              <c:strCache>
                <c:ptCount val="1"/>
                <c:pt idx="0">
                  <c:v>Often true</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Oct 
(S4)</c:v>
                </c:pt>
                <c:pt idx="1">
                  <c:v>Jan 
(S5)</c:v>
                </c:pt>
                <c:pt idx="2">
                  <c:v>March (S6)</c:v>
                </c:pt>
                <c:pt idx="3">
                  <c:v>May 
(S7)</c:v>
                </c:pt>
                <c:pt idx="4">
                  <c:v>July 
(S8)</c:v>
                </c:pt>
                <c:pt idx="5">
                  <c:v>Sep 
(S9)</c:v>
                </c:pt>
              </c:strCache>
            </c:strRef>
          </c:cat>
          <c:val>
            <c:numRef>
              <c:f>Sheet1!$D$3:$D$8</c:f>
              <c:numCache>
                <c:formatCode>0%</c:formatCode>
                <c:ptCount val="6"/>
                <c:pt idx="0">
                  <c:v>0.16</c:v>
                </c:pt>
                <c:pt idx="1">
                  <c:v>0.14000000000000001</c:v>
                </c:pt>
                <c:pt idx="2">
                  <c:v>0.12</c:v>
                </c:pt>
                <c:pt idx="3">
                  <c:v>0.17</c:v>
                </c:pt>
                <c:pt idx="4">
                  <c:v>0.15</c:v>
                </c:pt>
                <c:pt idx="5">
                  <c:v>0.13</c:v>
                </c:pt>
              </c:numCache>
            </c:numRef>
          </c:val>
          <c:smooth val="0"/>
          <c:extLst>
            <c:ext xmlns:c16="http://schemas.microsoft.com/office/drawing/2014/chart" uri="{C3380CC4-5D6E-409C-BE32-E72D297353CC}">
              <c16:uniqueId val="{00000002-5091-44B5-8B59-40BAC375C981}"/>
            </c:ext>
          </c:extLst>
        </c:ser>
        <c:dLbls>
          <c:dLblPos val="t"/>
          <c:showLegendKey val="0"/>
          <c:showVal val="1"/>
          <c:showCatName val="0"/>
          <c:showSerName val="0"/>
          <c:showPercent val="0"/>
          <c:showBubbleSize val="0"/>
        </c:dLbls>
        <c:marker val="1"/>
        <c:smooth val="0"/>
        <c:axId val="690947584"/>
        <c:axId val="690945784"/>
      </c:lineChart>
      <c:catAx>
        <c:axId val="6909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945784"/>
        <c:crosses val="autoZero"/>
        <c:auto val="1"/>
        <c:lblAlgn val="ctr"/>
        <c:lblOffset val="100"/>
        <c:noMultiLvlLbl val="0"/>
      </c:catAx>
      <c:valAx>
        <c:axId val="69094578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094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7372884283561"/>
          <c:y val="7.8520343416124738E-2"/>
          <c:w val="0.52473790480207849"/>
          <c:h val="0.85124349347670092"/>
        </c:manualLayout>
      </c:layout>
      <c:doughnutChart>
        <c:varyColors val="1"/>
        <c:ser>
          <c:idx val="0"/>
          <c:order val="0"/>
          <c:tx>
            <c:strRef>
              <c:f>Sheet1!$B$1</c:f>
              <c:strCache>
                <c:ptCount val="1"/>
                <c:pt idx="0">
                  <c:v>Column1</c:v>
                </c:pt>
              </c:strCache>
            </c:strRef>
          </c:tx>
          <c:dPt>
            <c:idx val="0"/>
            <c:bubble3D val="0"/>
            <c:spPr>
              <a:solidFill>
                <a:srgbClr val="009690"/>
              </a:solidFill>
              <a:ln w="19050">
                <a:solidFill>
                  <a:schemeClr val="lt1"/>
                </a:solidFill>
              </a:ln>
              <a:effectLst/>
            </c:spPr>
            <c:extLst>
              <c:ext xmlns:c16="http://schemas.microsoft.com/office/drawing/2014/chart" uri="{C3380CC4-5D6E-409C-BE32-E72D297353CC}">
                <c16:uniqueId val="{00000001-673E-4072-B5FB-CAB0CBD7E8E0}"/>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673E-4072-B5FB-CAB0CBD7E8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73E-4072-B5FB-CAB0CBD7E8E0}"/>
              </c:ext>
            </c:extLst>
          </c:dPt>
          <c:dLbls>
            <c:dLbl>
              <c:idx val="0"/>
              <c:layout>
                <c:manualLayout>
                  <c:x val="-5.7441592190476849E-3"/>
                  <c:y val="4.7342329307837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3E-4072-B5FB-CAB0CBD7E8E0}"/>
                </c:ext>
              </c:extLst>
            </c:dLbl>
            <c:dLbl>
              <c:idx val="2"/>
              <c:delete val="1"/>
              <c:extLst>
                <c:ext xmlns:c15="http://schemas.microsoft.com/office/drawing/2012/chart" uri="{CE6537A1-D6FC-4f65-9D91-7224C49458BB}"/>
                <c:ext xmlns:c16="http://schemas.microsoft.com/office/drawing/2014/chart" uri="{C3380CC4-5D6E-409C-BE32-E72D297353CC}">
                  <c16:uniqueId val="{00000005-673E-4072-B5FB-CAB0CBD7E8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Prefer not to say</c:v>
                </c:pt>
              </c:strCache>
            </c:strRef>
          </c:cat>
          <c:val>
            <c:numRef>
              <c:f>Sheet1!$B$2:$B$4</c:f>
              <c:numCache>
                <c:formatCode>0%</c:formatCode>
                <c:ptCount val="3"/>
                <c:pt idx="0">
                  <c:v>0.64</c:v>
                </c:pt>
                <c:pt idx="1">
                  <c:v>0.35</c:v>
                </c:pt>
                <c:pt idx="2">
                  <c:v>0</c:v>
                </c:pt>
              </c:numCache>
            </c:numRef>
          </c:val>
          <c:extLst>
            <c:ext xmlns:c16="http://schemas.microsoft.com/office/drawing/2014/chart" uri="{C3380CC4-5D6E-409C-BE32-E72D297353CC}">
              <c16:uniqueId val="{00000006-673E-4072-B5FB-CAB0CBD7E8E0}"/>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2.0868278288175682E-2"/>
          <c:y val="0.11121943213967087"/>
          <c:w val="0.27772374930290844"/>
          <c:h val="0.7735782273573832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597580012360206"/>
          <c:y val="4.522994783666618E-2"/>
          <c:w val="0.38142178779556785"/>
          <c:h val="0.92829047117752839"/>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More than once a week</c:v>
                </c:pt>
                <c:pt idx="1">
                  <c:v>Once a week</c:v>
                </c:pt>
                <c:pt idx="2">
                  <c:v>Less than weekly, more than monthly</c:v>
                </c:pt>
                <c:pt idx="3">
                  <c:v>Once a month</c:v>
                </c:pt>
                <c:pt idx="4">
                  <c:v>Every 2-3 months</c:v>
                </c:pt>
                <c:pt idx="5">
                  <c:v>Once or twice a year</c:v>
                </c:pt>
                <c:pt idx="6">
                  <c:v>Prefer not to say</c:v>
                </c:pt>
              </c:strCache>
            </c:strRef>
          </c:cat>
          <c:val>
            <c:numRef>
              <c:f>Sheet1!$B$2:$B$8</c:f>
              <c:numCache>
                <c:formatCode>0%</c:formatCode>
                <c:ptCount val="7"/>
                <c:pt idx="0">
                  <c:v>0.17</c:v>
                </c:pt>
                <c:pt idx="1">
                  <c:v>0.28000000000000003</c:v>
                </c:pt>
                <c:pt idx="2">
                  <c:v>0.13</c:v>
                </c:pt>
                <c:pt idx="3">
                  <c:v>0.16</c:v>
                </c:pt>
                <c:pt idx="4">
                  <c:v>0.12</c:v>
                </c:pt>
                <c:pt idx="5">
                  <c:v>0.13</c:v>
                </c:pt>
                <c:pt idx="6">
                  <c:v>0.01</c:v>
                </c:pt>
              </c:numCache>
            </c:numRef>
          </c:val>
          <c:extLst>
            <c:ext xmlns:c16="http://schemas.microsoft.com/office/drawing/2014/chart" uri="{C3380CC4-5D6E-409C-BE32-E72D297353CC}">
              <c16:uniqueId val="{00000000-325C-43EA-9E09-88740C209186}"/>
            </c:ext>
          </c:extLst>
        </c:ser>
        <c:dLbls>
          <c:showLegendKey val="0"/>
          <c:showVal val="0"/>
          <c:showCatName val="0"/>
          <c:showSerName val="0"/>
          <c:showPercent val="0"/>
          <c:showBubbleSize val="0"/>
        </c:dLbls>
        <c:gapWidth val="66"/>
        <c:axId val="1418121472"/>
        <c:axId val="981653552"/>
      </c:barChart>
      <c:catAx>
        <c:axId val="1418121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81653552"/>
        <c:crosses val="autoZero"/>
        <c:auto val="1"/>
        <c:lblAlgn val="ctr"/>
        <c:lblOffset val="100"/>
        <c:noMultiLvlLbl val="0"/>
      </c:catAx>
      <c:valAx>
        <c:axId val="981653552"/>
        <c:scaling>
          <c:orientation val="minMax"/>
        </c:scaling>
        <c:delete val="1"/>
        <c:axPos val="t"/>
        <c:numFmt formatCode="0%" sourceLinked="1"/>
        <c:majorTickMark val="none"/>
        <c:minorTickMark val="none"/>
        <c:tickLblPos val="nextTo"/>
        <c:crossAx val="1418121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38221534333298E-2"/>
          <c:y val="4.6265634931444657E-2"/>
          <c:w val="0.91786629719431934"/>
          <c:h val="0.58213375669663125"/>
        </c:manualLayout>
      </c:layout>
      <c:barChart>
        <c:barDir val="bar"/>
        <c:grouping val="percentStacked"/>
        <c:varyColors val="0"/>
        <c:ser>
          <c:idx val="1"/>
          <c:order val="0"/>
          <c:tx>
            <c:strRef>
              <c:f>Sheet1!$A$2</c:f>
              <c:strCache>
                <c:ptCount val="1"/>
                <c:pt idx="0">
                  <c:v>I started gambling</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9346-461C-8760-5D90C8A7A2F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Greater Manchester</c:v>
                </c:pt>
              </c:strCache>
            </c:strRef>
          </c:cat>
          <c:val>
            <c:numRef>
              <c:f>Sheet1!$B$2</c:f>
              <c:numCache>
                <c:formatCode>0%</c:formatCode>
                <c:ptCount val="1"/>
                <c:pt idx="0">
                  <c:v>0.04</c:v>
                </c:pt>
              </c:numCache>
            </c:numRef>
          </c:val>
          <c:extLst>
            <c:ext xmlns:c16="http://schemas.microsoft.com/office/drawing/2014/chart" uri="{C3380CC4-5D6E-409C-BE32-E72D297353CC}">
              <c16:uniqueId val="{00000002-9346-461C-8760-5D90C8A7A2F9}"/>
            </c:ext>
          </c:extLst>
        </c:ser>
        <c:ser>
          <c:idx val="3"/>
          <c:order val="1"/>
          <c:tx>
            <c:strRef>
              <c:f>Sheet1!$A$3</c:f>
              <c:strCache>
                <c:ptCount val="1"/>
                <c:pt idx="0">
                  <c:v>I gamble more</c:v>
                </c:pt>
              </c:strCache>
            </c:strRef>
          </c:tx>
          <c:spPr>
            <a:solidFill>
              <a:srgbClr val="FF9999"/>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Greater Manchester</c:v>
                </c:pt>
              </c:strCache>
            </c:strRef>
          </c:cat>
          <c:val>
            <c:numRef>
              <c:f>Sheet1!$B$3</c:f>
              <c:numCache>
                <c:formatCode>0%</c:formatCode>
                <c:ptCount val="1"/>
                <c:pt idx="0">
                  <c:v>7.0000000000000007E-2</c:v>
                </c:pt>
              </c:numCache>
            </c:numRef>
          </c:val>
          <c:extLst>
            <c:ext xmlns:c16="http://schemas.microsoft.com/office/drawing/2014/chart" uri="{C3380CC4-5D6E-409C-BE32-E72D297353CC}">
              <c16:uniqueId val="{00000006-91CC-4D30-AF10-19B78FE3AB12}"/>
            </c:ext>
          </c:extLst>
        </c:ser>
        <c:ser>
          <c:idx val="2"/>
          <c:order val="2"/>
          <c:tx>
            <c:strRef>
              <c:f>Sheet1!$A$4</c:f>
              <c:strCache>
                <c:ptCount val="1"/>
                <c:pt idx="0">
                  <c:v>My gambling has stayed the same</c:v>
                </c:pt>
              </c:strCache>
            </c:strRef>
          </c:tx>
          <c:spPr>
            <a:solidFill>
              <a:srgbClr val="E7E6E6"/>
            </a:solidFill>
            <a:ln w="19050">
              <a:solidFill>
                <a:schemeClr val="lt1"/>
              </a:solidFill>
            </a:ln>
            <a:effectLst/>
          </c:spPr>
          <c:invertIfNegative val="0"/>
          <c:dPt>
            <c:idx val="0"/>
            <c:invertIfNegative val="0"/>
            <c:bubble3D val="0"/>
            <c:spPr>
              <a:solidFill>
                <a:srgbClr val="E7E6E6"/>
              </a:solidFill>
              <a:ln w="19050">
                <a:solidFill>
                  <a:schemeClr val="lt1"/>
                </a:solidFill>
              </a:ln>
              <a:effectLst/>
            </c:spPr>
            <c:extLst>
              <c:ext xmlns:c16="http://schemas.microsoft.com/office/drawing/2014/chart" uri="{C3380CC4-5D6E-409C-BE32-E72D297353CC}">
                <c16:uniqueId val="{00000004-9346-461C-8760-5D90C8A7A2F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Greater Manchester</c:v>
                </c:pt>
              </c:strCache>
            </c:strRef>
          </c:cat>
          <c:val>
            <c:numRef>
              <c:f>Sheet1!$B$4</c:f>
              <c:numCache>
                <c:formatCode>0%</c:formatCode>
                <c:ptCount val="1"/>
                <c:pt idx="0">
                  <c:v>0.59</c:v>
                </c:pt>
              </c:numCache>
            </c:numRef>
          </c:val>
          <c:extLst>
            <c:ext xmlns:c16="http://schemas.microsoft.com/office/drawing/2014/chart" uri="{C3380CC4-5D6E-409C-BE32-E72D297353CC}">
              <c16:uniqueId val="{00000005-9346-461C-8760-5D90C8A7A2F9}"/>
            </c:ext>
          </c:extLst>
        </c:ser>
        <c:ser>
          <c:idx val="5"/>
          <c:order val="3"/>
          <c:tx>
            <c:strRef>
              <c:f>Sheet1!$A$5</c:f>
              <c:strCache>
                <c:ptCount val="1"/>
                <c:pt idx="0">
                  <c:v>I gamble less</c:v>
                </c:pt>
              </c:strCache>
            </c:strRef>
          </c:tx>
          <c:spPr>
            <a:solidFill>
              <a:schemeClr val="accent6">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Greater Manchester</c:v>
                </c:pt>
              </c:strCache>
            </c:strRef>
          </c:cat>
          <c:val>
            <c:numRef>
              <c:f>Sheet1!$B$5</c:f>
              <c:numCache>
                <c:formatCode>0%</c:formatCode>
                <c:ptCount val="1"/>
                <c:pt idx="0">
                  <c:v>0.22</c:v>
                </c:pt>
              </c:numCache>
            </c:numRef>
          </c:val>
          <c:extLst>
            <c:ext xmlns:c16="http://schemas.microsoft.com/office/drawing/2014/chart" uri="{C3380CC4-5D6E-409C-BE32-E72D297353CC}">
              <c16:uniqueId val="{00000008-91CC-4D30-AF10-19B78FE3AB12}"/>
            </c:ext>
          </c:extLst>
        </c:ser>
        <c:ser>
          <c:idx val="0"/>
          <c:order val="4"/>
          <c:tx>
            <c:strRef>
              <c:f>Sheet1!$A$6</c:f>
              <c:strCache>
                <c:ptCount val="1"/>
                <c:pt idx="0">
                  <c:v>My gambling has stopped</c:v>
                </c:pt>
              </c:strCache>
            </c:strRef>
          </c:tx>
          <c:spPr>
            <a:solidFill>
              <a:schemeClr val="accent6"/>
            </a:solidFill>
            <a:ln w="19050">
              <a:solidFill>
                <a:schemeClr val="lt1"/>
              </a:solidFill>
            </a:ln>
            <a:effectLst/>
          </c:spPr>
          <c:invertIfNegative val="0"/>
          <c:dPt>
            <c:idx val="0"/>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7-9346-461C-8760-5D90C8A7A2F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Greater Manchester</c:v>
                </c:pt>
              </c:strCache>
            </c:strRef>
          </c:cat>
          <c:val>
            <c:numRef>
              <c:f>Sheet1!$B$6</c:f>
              <c:numCache>
                <c:formatCode>0%</c:formatCode>
                <c:ptCount val="1"/>
                <c:pt idx="0">
                  <c:v>0.03</c:v>
                </c:pt>
              </c:numCache>
            </c:numRef>
          </c:val>
          <c:extLst>
            <c:ext xmlns:c16="http://schemas.microsoft.com/office/drawing/2014/chart" uri="{C3380CC4-5D6E-409C-BE32-E72D297353CC}">
              <c16:uniqueId val="{00000008-9346-461C-8760-5D90C8A7A2F9}"/>
            </c:ext>
          </c:extLst>
        </c:ser>
        <c:ser>
          <c:idx val="4"/>
          <c:order val="5"/>
          <c:tx>
            <c:strRef>
              <c:f>Sheet1!$A$7</c:f>
              <c:strCache>
                <c:ptCount val="1"/>
                <c:pt idx="0">
                  <c:v>Don't know / Prefer not to say</c:v>
                </c:pt>
              </c:strCache>
            </c:strRef>
          </c:tx>
          <c:spPr>
            <a:solidFill>
              <a:schemeClr val="tx1">
                <a:lumMod val="75000"/>
                <a:lumOff val="2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Greater Manchester</c:v>
                </c:pt>
              </c:strCache>
            </c:strRef>
          </c:cat>
          <c:val>
            <c:numRef>
              <c:f>Sheet1!$B$7</c:f>
              <c:numCache>
                <c:formatCode>0%</c:formatCode>
                <c:ptCount val="1"/>
                <c:pt idx="0">
                  <c:v>0.06</c:v>
                </c:pt>
              </c:numCache>
            </c:numRef>
          </c:val>
          <c:extLst>
            <c:ext xmlns:c16="http://schemas.microsoft.com/office/drawing/2014/chart" uri="{C3380CC4-5D6E-409C-BE32-E72D297353CC}">
              <c16:uniqueId val="{00000007-91CC-4D30-AF10-19B78FE3AB12}"/>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1"/>
        <c:axPos val="l"/>
        <c:numFmt formatCode="General" sourceLinked="1"/>
        <c:majorTickMark val="out"/>
        <c:minorTickMark val="none"/>
        <c:tickLblPos val="nextTo"/>
        <c:crossAx val="768089967"/>
        <c:crosses val="autoZero"/>
        <c:auto val="1"/>
        <c:lblAlgn val="ctr"/>
        <c:lblOffset val="100"/>
        <c:noMultiLvlLbl val="0"/>
      </c:catAx>
      <c:spPr>
        <a:noFill/>
        <a:ln>
          <a:noFill/>
        </a:ln>
        <a:effectLst/>
      </c:spPr>
    </c:plotArea>
    <c:legend>
      <c:legendPos val="b"/>
      <c:layout>
        <c:manualLayout>
          <c:xMode val="edge"/>
          <c:yMode val="edge"/>
          <c:x val="8.6187555086798869E-3"/>
          <c:y val="0.57254494688095892"/>
          <c:w val="0.98201821346674079"/>
          <c:h val="0.427455138556138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7372884283561"/>
          <c:y val="7.8520343416124738E-2"/>
          <c:w val="0.52473790480207849"/>
          <c:h val="0.85124349347670092"/>
        </c:manualLayout>
      </c:layout>
      <c:doughnutChart>
        <c:varyColors val="1"/>
        <c:ser>
          <c:idx val="0"/>
          <c:order val="0"/>
          <c:tx>
            <c:strRef>
              <c:f>Sheet1!$B$1</c:f>
              <c:strCache>
                <c:ptCount val="1"/>
                <c:pt idx="0">
                  <c:v>Column1</c:v>
                </c:pt>
              </c:strCache>
            </c:strRef>
          </c:tx>
          <c:dPt>
            <c:idx val="0"/>
            <c:bubble3D val="0"/>
            <c:spPr>
              <a:solidFill>
                <a:srgbClr val="009690"/>
              </a:solidFill>
              <a:ln w="19050">
                <a:solidFill>
                  <a:schemeClr val="lt1"/>
                </a:solidFill>
              </a:ln>
              <a:effectLst/>
            </c:spPr>
            <c:extLst>
              <c:ext xmlns:c16="http://schemas.microsoft.com/office/drawing/2014/chart" uri="{C3380CC4-5D6E-409C-BE32-E72D297353CC}">
                <c16:uniqueId val="{00000001-673E-4072-B5FB-CAB0CBD7E8E0}"/>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673E-4072-B5FB-CAB0CBD7E8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73E-4072-B5FB-CAB0CBD7E8E0}"/>
              </c:ext>
            </c:extLst>
          </c:dPt>
          <c:dLbls>
            <c:dLbl>
              <c:idx val="0"/>
              <c:layout>
                <c:manualLayout>
                  <c:x val="-5.7441592190476849E-3"/>
                  <c:y val="4.7342329307837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3E-4072-B5FB-CAB0CBD7E8E0}"/>
                </c:ext>
              </c:extLst>
            </c:dLbl>
            <c:dLbl>
              <c:idx val="2"/>
              <c:delete val="1"/>
              <c:extLst>
                <c:ext xmlns:c15="http://schemas.microsoft.com/office/drawing/2012/chart" uri="{CE6537A1-D6FC-4f65-9D91-7224C49458BB}"/>
                <c:ext xmlns:c16="http://schemas.microsoft.com/office/drawing/2014/chart" uri="{C3380CC4-5D6E-409C-BE32-E72D297353CC}">
                  <c16:uniqueId val="{00000005-673E-4072-B5FB-CAB0CBD7E8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Prefer not to say</c:v>
                </c:pt>
              </c:strCache>
            </c:strRef>
          </c:cat>
          <c:val>
            <c:numRef>
              <c:f>Sheet1!$B$2:$B$4</c:f>
              <c:numCache>
                <c:formatCode>0%</c:formatCode>
                <c:ptCount val="3"/>
                <c:pt idx="0">
                  <c:v>0.46</c:v>
                </c:pt>
                <c:pt idx="1">
                  <c:v>0.54</c:v>
                </c:pt>
                <c:pt idx="2">
                  <c:v>0</c:v>
                </c:pt>
              </c:numCache>
            </c:numRef>
          </c:val>
          <c:extLst>
            <c:ext xmlns:c16="http://schemas.microsoft.com/office/drawing/2014/chart" uri="{C3380CC4-5D6E-409C-BE32-E72D297353CC}">
              <c16:uniqueId val="{00000006-673E-4072-B5FB-CAB0CBD7E8E0}"/>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2.0868278288175682E-2"/>
          <c:y val="0.11121943213967087"/>
          <c:w val="0.27772374930290844"/>
          <c:h val="0.7735782273573832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597580012360206"/>
          <c:y val="4.522994783666618E-2"/>
          <c:w val="0.38142178779556785"/>
          <c:h val="0.92829047117752839"/>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More than once a week</c:v>
                </c:pt>
                <c:pt idx="1">
                  <c:v>Once a week</c:v>
                </c:pt>
                <c:pt idx="2">
                  <c:v>Less than weekly, more than monthly</c:v>
                </c:pt>
                <c:pt idx="3">
                  <c:v>Once a month</c:v>
                </c:pt>
                <c:pt idx="4">
                  <c:v>Every 2-3 months</c:v>
                </c:pt>
                <c:pt idx="5">
                  <c:v>Once or twice a year</c:v>
                </c:pt>
                <c:pt idx="6">
                  <c:v>Prefer not to say</c:v>
                </c:pt>
              </c:strCache>
            </c:strRef>
          </c:cat>
          <c:val>
            <c:numRef>
              <c:f>Sheet1!$B$2:$B$8</c:f>
              <c:numCache>
                <c:formatCode>0%</c:formatCode>
                <c:ptCount val="7"/>
                <c:pt idx="0">
                  <c:v>0.2</c:v>
                </c:pt>
                <c:pt idx="1">
                  <c:v>0.25</c:v>
                </c:pt>
                <c:pt idx="2">
                  <c:v>0.14000000000000001</c:v>
                </c:pt>
                <c:pt idx="3">
                  <c:v>0.15</c:v>
                </c:pt>
                <c:pt idx="4">
                  <c:v>0.12</c:v>
                </c:pt>
                <c:pt idx="5">
                  <c:v>0.13</c:v>
                </c:pt>
                <c:pt idx="6">
                  <c:v>0.01</c:v>
                </c:pt>
              </c:numCache>
            </c:numRef>
          </c:val>
          <c:extLst>
            <c:ext xmlns:c16="http://schemas.microsoft.com/office/drawing/2014/chart" uri="{C3380CC4-5D6E-409C-BE32-E72D297353CC}">
              <c16:uniqueId val="{00000000-325C-43EA-9E09-88740C209186}"/>
            </c:ext>
          </c:extLst>
        </c:ser>
        <c:dLbls>
          <c:showLegendKey val="0"/>
          <c:showVal val="0"/>
          <c:showCatName val="0"/>
          <c:showSerName val="0"/>
          <c:showPercent val="0"/>
          <c:showBubbleSize val="0"/>
        </c:dLbls>
        <c:gapWidth val="66"/>
        <c:axId val="1418121472"/>
        <c:axId val="981653552"/>
      </c:barChart>
      <c:catAx>
        <c:axId val="14181214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81653552"/>
        <c:crosses val="autoZero"/>
        <c:auto val="1"/>
        <c:lblAlgn val="ctr"/>
        <c:lblOffset val="100"/>
        <c:noMultiLvlLbl val="0"/>
      </c:catAx>
      <c:valAx>
        <c:axId val="981653552"/>
        <c:scaling>
          <c:orientation val="minMax"/>
        </c:scaling>
        <c:delete val="1"/>
        <c:axPos val="t"/>
        <c:numFmt formatCode="0%" sourceLinked="1"/>
        <c:majorTickMark val="none"/>
        <c:minorTickMark val="none"/>
        <c:tickLblPos val="nextTo"/>
        <c:crossAx val="1418121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1098363469492E-2"/>
          <c:y val="2.5759092929603704E-2"/>
          <c:w val="0.77401362739094692"/>
          <c:h val="0.83398571110357722"/>
        </c:manualLayout>
      </c:layout>
      <c:barChart>
        <c:barDir val="col"/>
        <c:grouping val="percentStacked"/>
        <c:varyColors val="0"/>
        <c:ser>
          <c:idx val="0"/>
          <c:order val="0"/>
          <c:tx>
            <c:strRef>
              <c:f>Sheet1!$B$1</c:f>
              <c:strCache>
                <c:ptCount val="1"/>
                <c:pt idx="0">
                  <c:v>Not happy (0-4)</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September '23
(S9)</c:v>
                </c:pt>
              </c:strCache>
            </c:strRef>
          </c:cat>
          <c:val>
            <c:numRef>
              <c:f>Sheet1!$B$5</c:f>
              <c:numCache>
                <c:formatCode>0%</c:formatCode>
                <c:ptCount val="1"/>
                <c:pt idx="0">
                  <c:v>0.15</c:v>
                </c:pt>
              </c:numCache>
            </c:numRef>
          </c:val>
          <c:extLst>
            <c:ext xmlns:c16="http://schemas.microsoft.com/office/drawing/2014/chart" uri="{C3380CC4-5D6E-409C-BE32-E72D297353CC}">
              <c16:uniqueId val="{00000000-0371-42B7-8EDF-37F67D0DDC8F}"/>
            </c:ext>
          </c:extLst>
        </c:ser>
        <c:ser>
          <c:idx val="1"/>
          <c:order val="1"/>
          <c:tx>
            <c:strRef>
              <c:f>Sheet1!$C$1</c:f>
              <c:strCache>
                <c:ptCount val="1"/>
                <c:pt idx="0">
                  <c:v>Neither/nor (5-6)</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September '23
(S9)</c:v>
                </c:pt>
              </c:strCache>
            </c:strRef>
          </c:cat>
          <c:val>
            <c:numRef>
              <c:f>Sheet1!$C$5</c:f>
              <c:numCache>
                <c:formatCode>0%</c:formatCode>
                <c:ptCount val="1"/>
                <c:pt idx="0">
                  <c:v>0.23</c:v>
                </c:pt>
              </c:numCache>
            </c:numRef>
          </c:val>
          <c:extLst>
            <c:ext xmlns:c16="http://schemas.microsoft.com/office/drawing/2014/chart" uri="{C3380CC4-5D6E-409C-BE32-E72D297353CC}">
              <c16:uniqueId val="{00000001-0371-42B7-8EDF-37F67D0DDC8F}"/>
            </c:ext>
          </c:extLst>
        </c:ser>
        <c:ser>
          <c:idx val="2"/>
          <c:order val="2"/>
          <c:tx>
            <c:strRef>
              <c:f>Sheet1!$D$1</c:f>
              <c:strCache>
                <c:ptCount val="1"/>
                <c:pt idx="0">
                  <c:v>Quite happy (7-8)</c:v>
                </c:pt>
              </c:strCache>
            </c:strRef>
          </c:tx>
          <c:spPr>
            <a:solidFill>
              <a:srgbClr val="6DD5CE"/>
            </a:solidFill>
            <a:ln>
              <a:noFill/>
            </a:ln>
            <a:effectLst/>
          </c:spPr>
          <c:invertIfNegative val="0"/>
          <c:dPt>
            <c:idx val="2"/>
            <c:invertIfNegative val="0"/>
            <c:bubble3D val="0"/>
            <c:spPr>
              <a:solidFill>
                <a:srgbClr val="6DD5CE"/>
              </a:solidFill>
              <a:ln>
                <a:noFill/>
              </a:ln>
              <a:effectLst/>
            </c:spPr>
            <c:extLst>
              <c:ext xmlns:c16="http://schemas.microsoft.com/office/drawing/2014/chart" uri="{C3380CC4-5D6E-409C-BE32-E72D297353CC}">
                <c16:uniqueId val="{00000007-0371-42B7-8EDF-37F67D0DDC8F}"/>
              </c:ext>
            </c:extLst>
          </c:dPt>
          <c:dPt>
            <c:idx val="3"/>
            <c:invertIfNegative val="0"/>
            <c:bubble3D val="0"/>
            <c:spPr>
              <a:solidFill>
                <a:srgbClr val="6DD5CE"/>
              </a:solidFill>
              <a:ln>
                <a:noFill/>
              </a:ln>
              <a:effectLst/>
            </c:spPr>
            <c:extLst>
              <c:ext xmlns:c16="http://schemas.microsoft.com/office/drawing/2014/chart" uri="{C3380CC4-5D6E-409C-BE32-E72D297353CC}">
                <c16:uniqueId val="{00000009-0371-42B7-8EDF-37F67D0DDC8F}"/>
              </c:ext>
            </c:extLst>
          </c:dPt>
          <c:dPt>
            <c:idx val="4"/>
            <c:invertIfNegative val="0"/>
            <c:bubble3D val="0"/>
            <c:spPr>
              <a:solidFill>
                <a:srgbClr val="6DD5CE"/>
              </a:solidFill>
              <a:ln>
                <a:noFill/>
              </a:ln>
              <a:effectLst/>
            </c:spPr>
            <c:extLst>
              <c:ext xmlns:c16="http://schemas.microsoft.com/office/drawing/2014/chart" uri="{C3380CC4-5D6E-409C-BE32-E72D297353CC}">
                <c16:uniqueId val="{0000000B-0371-42B7-8EDF-37F67D0DDC8F}"/>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September '23
(S9)</c:v>
                </c:pt>
              </c:strCache>
            </c:strRef>
          </c:cat>
          <c:val>
            <c:numRef>
              <c:f>Sheet1!$D$5</c:f>
              <c:numCache>
                <c:formatCode>0%</c:formatCode>
                <c:ptCount val="1"/>
                <c:pt idx="0">
                  <c:v>0.39</c:v>
                </c:pt>
              </c:numCache>
            </c:numRef>
          </c:val>
          <c:extLst>
            <c:ext xmlns:c16="http://schemas.microsoft.com/office/drawing/2014/chart" uri="{C3380CC4-5D6E-409C-BE32-E72D297353CC}">
              <c16:uniqueId val="{0000000C-0371-42B7-8EDF-37F67D0DDC8F}"/>
            </c:ext>
          </c:extLst>
        </c:ser>
        <c:ser>
          <c:idx val="3"/>
          <c:order val="3"/>
          <c:tx>
            <c:strRef>
              <c:f>Sheet1!$E$1</c:f>
              <c:strCache>
                <c:ptCount val="1"/>
                <c:pt idx="0">
                  <c:v>Very happy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September '23
(S9)</c:v>
                </c:pt>
              </c:strCache>
            </c:strRef>
          </c:cat>
          <c:val>
            <c:numRef>
              <c:f>Sheet1!$E$5</c:f>
              <c:numCache>
                <c:formatCode>0%</c:formatCode>
                <c:ptCount val="1"/>
                <c:pt idx="0">
                  <c:v>0.23</c:v>
                </c:pt>
              </c:numCache>
            </c:numRef>
          </c:val>
          <c:extLst>
            <c:ext xmlns:c16="http://schemas.microsoft.com/office/drawing/2014/chart" uri="{C3380CC4-5D6E-409C-BE32-E72D297353CC}">
              <c16:uniqueId val="{0000000D-0371-42B7-8EDF-37F67D0DDC8F}"/>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38221534333298E-2"/>
          <c:y val="4.6265634931444657E-2"/>
          <c:w val="0.91786629719431934"/>
          <c:h val="0.58213375669663125"/>
        </c:manualLayout>
      </c:layout>
      <c:barChart>
        <c:barDir val="bar"/>
        <c:grouping val="percentStacked"/>
        <c:varyColors val="0"/>
        <c:ser>
          <c:idx val="1"/>
          <c:order val="0"/>
          <c:tx>
            <c:strRef>
              <c:f>Sheet1!$A$2</c:f>
              <c:strCache>
                <c:ptCount val="1"/>
                <c:pt idx="0">
                  <c:v>I started gambling</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4EAB-4EE2-8B1E-9715BC8EA51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Greater Manchester</c:v>
                </c:pt>
              </c:strCache>
            </c:strRef>
          </c:cat>
          <c:val>
            <c:numRef>
              <c:f>Sheet1!$B$2</c:f>
              <c:numCache>
                <c:formatCode>0%</c:formatCode>
                <c:ptCount val="1"/>
                <c:pt idx="0">
                  <c:v>0.05</c:v>
                </c:pt>
              </c:numCache>
            </c:numRef>
          </c:val>
          <c:extLst>
            <c:ext xmlns:c16="http://schemas.microsoft.com/office/drawing/2014/chart" uri="{C3380CC4-5D6E-409C-BE32-E72D297353CC}">
              <c16:uniqueId val="{00000002-4EAB-4EE2-8B1E-9715BC8EA517}"/>
            </c:ext>
          </c:extLst>
        </c:ser>
        <c:ser>
          <c:idx val="3"/>
          <c:order val="1"/>
          <c:tx>
            <c:strRef>
              <c:f>Sheet1!$A$3</c:f>
              <c:strCache>
                <c:ptCount val="1"/>
                <c:pt idx="0">
                  <c:v>I gamble more</c:v>
                </c:pt>
              </c:strCache>
            </c:strRef>
          </c:tx>
          <c:spPr>
            <a:solidFill>
              <a:srgbClr val="FF9999"/>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Greater Manchester</c:v>
                </c:pt>
              </c:strCache>
            </c:strRef>
          </c:cat>
          <c:val>
            <c:numRef>
              <c:f>Sheet1!$B$3</c:f>
              <c:numCache>
                <c:formatCode>0%</c:formatCode>
                <c:ptCount val="1"/>
                <c:pt idx="0">
                  <c:v>0.09</c:v>
                </c:pt>
              </c:numCache>
            </c:numRef>
          </c:val>
          <c:extLst>
            <c:ext xmlns:c16="http://schemas.microsoft.com/office/drawing/2014/chart" uri="{C3380CC4-5D6E-409C-BE32-E72D297353CC}">
              <c16:uniqueId val="{00000003-4EAB-4EE2-8B1E-9715BC8EA517}"/>
            </c:ext>
          </c:extLst>
        </c:ser>
        <c:ser>
          <c:idx val="2"/>
          <c:order val="2"/>
          <c:tx>
            <c:strRef>
              <c:f>Sheet1!$A$4</c:f>
              <c:strCache>
                <c:ptCount val="1"/>
                <c:pt idx="0">
                  <c:v>My gambling has stayed the same</c:v>
                </c:pt>
              </c:strCache>
            </c:strRef>
          </c:tx>
          <c:spPr>
            <a:solidFill>
              <a:srgbClr val="E7E6E6"/>
            </a:solidFill>
            <a:ln w="19050">
              <a:solidFill>
                <a:schemeClr val="lt1"/>
              </a:solidFill>
            </a:ln>
            <a:effectLst/>
          </c:spPr>
          <c:invertIfNegative val="0"/>
          <c:dPt>
            <c:idx val="0"/>
            <c:invertIfNegative val="0"/>
            <c:bubble3D val="0"/>
            <c:spPr>
              <a:solidFill>
                <a:srgbClr val="E7E6E6"/>
              </a:solidFill>
              <a:ln w="19050">
                <a:solidFill>
                  <a:schemeClr val="lt1"/>
                </a:solidFill>
              </a:ln>
              <a:effectLst/>
            </c:spPr>
            <c:extLst>
              <c:ext xmlns:c16="http://schemas.microsoft.com/office/drawing/2014/chart" uri="{C3380CC4-5D6E-409C-BE32-E72D297353CC}">
                <c16:uniqueId val="{00000005-4EAB-4EE2-8B1E-9715BC8EA51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Greater Manchester</c:v>
                </c:pt>
              </c:strCache>
            </c:strRef>
          </c:cat>
          <c:val>
            <c:numRef>
              <c:f>Sheet1!$B$4</c:f>
              <c:numCache>
                <c:formatCode>0%</c:formatCode>
                <c:ptCount val="1"/>
                <c:pt idx="0">
                  <c:v>0.53</c:v>
                </c:pt>
              </c:numCache>
            </c:numRef>
          </c:val>
          <c:extLst>
            <c:ext xmlns:c16="http://schemas.microsoft.com/office/drawing/2014/chart" uri="{C3380CC4-5D6E-409C-BE32-E72D297353CC}">
              <c16:uniqueId val="{00000006-4EAB-4EE2-8B1E-9715BC8EA517}"/>
            </c:ext>
          </c:extLst>
        </c:ser>
        <c:ser>
          <c:idx val="5"/>
          <c:order val="3"/>
          <c:tx>
            <c:strRef>
              <c:f>Sheet1!$A$5</c:f>
              <c:strCache>
                <c:ptCount val="1"/>
                <c:pt idx="0">
                  <c:v>I gamble less</c:v>
                </c:pt>
              </c:strCache>
            </c:strRef>
          </c:tx>
          <c:spPr>
            <a:solidFill>
              <a:schemeClr val="accent6">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Greater Manchester</c:v>
                </c:pt>
              </c:strCache>
            </c:strRef>
          </c:cat>
          <c:val>
            <c:numRef>
              <c:f>Sheet1!$B$5</c:f>
              <c:numCache>
                <c:formatCode>0%</c:formatCode>
                <c:ptCount val="1"/>
                <c:pt idx="0">
                  <c:v>0.25</c:v>
                </c:pt>
              </c:numCache>
            </c:numRef>
          </c:val>
          <c:extLst>
            <c:ext xmlns:c16="http://schemas.microsoft.com/office/drawing/2014/chart" uri="{C3380CC4-5D6E-409C-BE32-E72D297353CC}">
              <c16:uniqueId val="{00000007-4EAB-4EE2-8B1E-9715BC8EA517}"/>
            </c:ext>
          </c:extLst>
        </c:ser>
        <c:ser>
          <c:idx val="0"/>
          <c:order val="4"/>
          <c:tx>
            <c:strRef>
              <c:f>Sheet1!$A$6</c:f>
              <c:strCache>
                <c:ptCount val="1"/>
                <c:pt idx="0">
                  <c:v>My gambling has stopped</c:v>
                </c:pt>
              </c:strCache>
            </c:strRef>
          </c:tx>
          <c:spPr>
            <a:solidFill>
              <a:schemeClr val="accent6"/>
            </a:solidFill>
            <a:ln w="19050">
              <a:solidFill>
                <a:schemeClr val="lt1"/>
              </a:solidFill>
            </a:ln>
            <a:effectLst/>
          </c:spPr>
          <c:invertIfNegative val="0"/>
          <c:dPt>
            <c:idx val="0"/>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9-4EAB-4EE2-8B1E-9715BC8EA51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Greater Manchester</c:v>
                </c:pt>
              </c:strCache>
            </c:strRef>
          </c:cat>
          <c:val>
            <c:numRef>
              <c:f>Sheet1!$B$6</c:f>
              <c:numCache>
                <c:formatCode>0%</c:formatCode>
                <c:ptCount val="1"/>
                <c:pt idx="0">
                  <c:v>0.03</c:v>
                </c:pt>
              </c:numCache>
            </c:numRef>
          </c:val>
          <c:extLst>
            <c:ext xmlns:c16="http://schemas.microsoft.com/office/drawing/2014/chart" uri="{C3380CC4-5D6E-409C-BE32-E72D297353CC}">
              <c16:uniqueId val="{0000000A-4EAB-4EE2-8B1E-9715BC8EA517}"/>
            </c:ext>
          </c:extLst>
        </c:ser>
        <c:ser>
          <c:idx val="4"/>
          <c:order val="5"/>
          <c:tx>
            <c:strRef>
              <c:f>Sheet1!$A$7</c:f>
              <c:strCache>
                <c:ptCount val="1"/>
                <c:pt idx="0">
                  <c:v>Don't know / Prefer not to say</c:v>
                </c:pt>
              </c:strCache>
            </c:strRef>
          </c:tx>
          <c:spPr>
            <a:solidFill>
              <a:schemeClr val="tx1">
                <a:lumMod val="75000"/>
                <a:lumOff val="25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Greater Manchester</c:v>
                </c:pt>
              </c:strCache>
            </c:strRef>
          </c:cat>
          <c:val>
            <c:numRef>
              <c:f>Sheet1!$B$7</c:f>
              <c:numCache>
                <c:formatCode>0%</c:formatCode>
                <c:ptCount val="1"/>
                <c:pt idx="0">
                  <c:v>0.05</c:v>
                </c:pt>
              </c:numCache>
            </c:numRef>
          </c:val>
          <c:extLst>
            <c:ext xmlns:c16="http://schemas.microsoft.com/office/drawing/2014/chart" uri="{C3380CC4-5D6E-409C-BE32-E72D297353CC}">
              <c16:uniqueId val="{0000000B-4EAB-4EE2-8B1E-9715BC8EA517}"/>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1"/>
        <c:axPos val="l"/>
        <c:numFmt formatCode="General" sourceLinked="1"/>
        <c:majorTickMark val="out"/>
        <c:minorTickMark val="none"/>
        <c:tickLblPos val="nextTo"/>
        <c:crossAx val="768089967"/>
        <c:crosses val="autoZero"/>
        <c:auto val="1"/>
        <c:lblAlgn val="ctr"/>
        <c:lblOffset val="100"/>
        <c:noMultiLvlLbl val="0"/>
      </c:catAx>
      <c:spPr>
        <a:noFill/>
        <a:ln>
          <a:noFill/>
        </a:ln>
        <a:effectLst/>
      </c:spPr>
    </c:plotArea>
    <c:legend>
      <c:legendPos val="b"/>
      <c:layout>
        <c:manualLayout>
          <c:xMode val="edge"/>
          <c:yMode val="edge"/>
          <c:x val="8.6187555086798869E-3"/>
          <c:y val="0.57254494688095892"/>
          <c:w val="0.97756349940589182"/>
          <c:h val="0.427455138556138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83829647448225"/>
          <c:y val="2.9293899592590426E-2"/>
          <c:w val="0.43661199345501572"/>
          <c:h val="0.94141220081481913"/>
        </c:manualLayout>
      </c:layout>
      <c:barChart>
        <c:barDir val="bar"/>
        <c:grouping val="clustered"/>
        <c:varyColors val="0"/>
        <c:ser>
          <c:idx val="0"/>
          <c:order val="0"/>
          <c:tx>
            <c:strRef>
              <c:f>Sheet1!$B$1</c:f>
              <c:strCache>
                <c:ptCount val="1"/>
                <c:pt idx="0">
                  <c:v>All gamblers</c:v>
                </c:pt>
              </c:strCache>
            </c:strRef>
          </c:tx>
          <c:spPr>
            <a:solidFill>
              <a:srgbClr val="009690"/>
            </a:solidFill>
            <a:ln>
              <a:noFill/>
            </a:ln>
            <a:effectLst/>
          </c:spPr>
          <c:invertIfNegative val="0"/>
          <c:dPt>
            <c:idx val="0"/>
            <c:invertIfNegative val="0"/>
            <c:bubble3D val="0"/>
            <c:spPr>
              <a:solidFill>
                <a:schemeClr val="bg2">
                  <a:lumMod val="90000"/>
                </a:schemeClr>
              </a:solidFill>
              <a:ln>
                <a:noFill/>
              </a:ln>
              <a:effectLst/>
            </c:spPr>
            <c:extLst xmlns:c15="http://schemas.microsoft.com/office/drawing/2012/chart">
              <c:ext xmlns:c16="http://schemas.microsoft.com/office/drawing/2014/chart" uri="{C3380CC4-5D6E-409C-BE32-E72D297353CC}">
                <c16:uniqueId val="{00000005-4605-4260-A8EC-EAF43EB6F17D}"/>
              </c:ext>
            </c:extLst>
          </c:dPt>
          <c:dPt>
            <c:idx val="8"/>
            <c:invertIfNegative val="0"/>
            <c:bubble3D val="0"/>
            <c:spPr>
              <a:solidFill>
                <a:srgbClr val="009690"/>
              </a:solidFill>
              <a:ln>
                <a:noFill/>
              </a:ln>
              <a:effectLst/>
            </c:spPr>
            <c:extLst xmlns:c15="http://schemas.microsoft.com/office/drawing/2012/chart">
              <c:ext xmlns:c16="http://schemas.microsoft.com/office/drawing/2014/chart" uri="{C3380CC4-5D6E-409C-BE32-E72D297353CC}">
                <c16:uniqueId val="{00000003-ACBB-4667-9875-890F5CAB8E4A}"/>
              </c:ext>
            </c:extLst>
          </c:dPt>
          <c:dPt>
            <c:idx val="11"/>
            <c:invertIfNegative val="0"/>
            <c:bubble3D val="0"/>
            <c:spPr>
              <a:solidFill>
                <a:schemeClr val="bg2">
                  <a:lumMod val="90000"/>
                </a:schemeClr>
              </a:solidFill>
              <a:ln>
                <a:noFill/>
              </a:ln>
              <a:effectLst/>
            </c:spPr>
            <c:extLst>
              <c:ext xmlns:c16="http://schemas.microsoft.com/office/drawing/2014/chart" uri="{C3380CC4-5D6E-409C-BE32-E72D297353CC}">
                <c16:uniqueId val="{00000005-2320-4E05-8FF8-F3C2B468C83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Lotteries and raffles (including the National Lottery)</c:v>
                </c:pt>
                <c:pt idx="1">
                  <c:v>Scratchcards</c:v>
                </c:pt>
                <c:pt idx="2">
                  <c:v>Online sports betting</c:v>
                </c:pt>
                <c:pt idx="3">
                  <c:v>Online gambling like instant win or slot machine style games</c:v>
                </c:pt>
                <c:pt idx="4">
                  <c:v>Online bingo</c:v>
                </c:pt>
                <c:pt idx="5">
                  <c:v>Online casino games</c:v>
                </c:pt>
                <c:pt idx="6">
                  <c:v>In-person bingo cards or tickets</c:v>
                </c:pt>
                <c:pt idx="7">
                  <c:v>Fruit or slot machines</c:v>
                </c:pt>
                <c:pt idx="8">
                  <c:v>In-person sports betting</c:v>
                </c:pt>
                <c:pt idx="9">
                  <c:v>In-person casino games</c:v>
                </c:pt>
                <c:pt idx="10">
                  <c:v>Virtual gaming machines in a bookmaker</c:v>
                </c:pt>
                <c:pt idx="11">
                  <c:v>None/I don’t gamble</c:v>
                </c:pt>
              </c:strCache>
            </c:strRef>
          </c:cat>
          <c:val>
            <c:numRef>
              <c:f>Sheet1!$B$2:$B$13</c:f>
              <c:numCache>
                <c:formatCode>0%</c:formatCode>
                <c:ptCount val="12"/>
                <c:pt idx="0">
                  <c:v>0.42947668316572701</c:v>
                </c:pt>
                <c:pt idx="1">
                  <c:v>0.211999146645967</c:v>
                </c:pt>
                <c:pt idx="2">
                  <c:v>0.20004771272991001</c:v>
                </c:pt>
                <c:pt idx="3">
                  <c:v>0.10831364539194099</c:v>
                </c:pt>
                <c:pt idx="4">
                  <c:v>9.5931316387255994E-2</c:v>
                </c:pt>
                <c:pt idx="5">
                  <c:v>8.9986987693931306E-2</c:v>
                </c:pt>
                <c:pt idx="6">
                  <c:v>8.0943961608481302E-2</c:v>
                </c:pt>
                <c:pt idx="7">
                  <c:v>7.7286031407905201E-2</c:v>
                </c:pt>
                <c:pt idx="8">
                  <c:v>7.0832837126617601E-2</c:v>
                </c:pt>
                <c:pt idx="9">
                  <c:v>5.7407766823786101E-2</c:v>
                </c:pt>
                <c:pt idx="10">
                  <c:v>5.1713869803596803E-2</c:v>
                </c:pt>
                <c:pt idx="11">
                  <c:v>0.354580847267494</c:v>
                </c:pt>
              </c:numCache>
            </c:numRef>
          </c:val>
          <c:extLst xmlns:c15="http://schemas.microsoft.com/office/drawing/2012/chart">
            <c:ext xmlns:c16="http://schemas.microsoft.com/office/drawing/2014/chart" uri="{C3380CC4-5D6E-409C-BE32-E72D297353CC}">
              <c16:uniqueId val="{00000002-4605-4260-A8EC-EAF43EB6F17D}"/>
            </c:ext>
          </c:extLst>
        </c:ser>
        <c:dLbls>
          <c:showLegendKey val="0"/>
          <c:showVal val="0"/>
          <c:showCatName val="0"/>
          <c:showSerName val="0"/>
          <c:showPercent val="0"/>
          <c:showBubbleSize val="0"/>
        </c:dLbls>
        <c:gapWidth val="85"/>
        <c:axId val="525551936"/>
        <c:axId val="525549776"/>
        <c:extLst/>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51975136986586"/>
          <c:y val="2.9293899592590426E-2"/>
          <c:w val="0.4460432325386417"/>
          <c:h val="0.94141220081481913"/>
        </c:manualLayout>
      </c:layout>
      <c:barChart>
        <c:barDir val="bar"/>
        <c:grouping val="clustered"/>
        <c:varyColors val="0"/>
        <c:ser>
          <c:idx val="1"/>
          <c:order val="1"/>
          <c:tx>
            <c:strRef>
              <c:f>Sheet1!$C$1</c:f>
              <c:strCache>
                <c:ptCount val="1"/>
                <c:pt idx="0">
                  <c:v>Higher risk gamblers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 enjoy it</c:v>
                </c:pt>
                <c:pt idx="1">
                  <c:v>It is a way to make money</c:v>
                </c:pt>
                <c:pt idx="2">
                  <c:v>To pass time / as a distraction / boredom</c:v>
                </c:pt>
                <c:pt idx="3">
                  <c:v>It makes other things more exciting (e.g. sport, politics)</c:v>
                </c:pt>
                <c:pt idx="4">
                  <c:v>To join in with friends and family</c:v>
                </c:pt>
                <c:pt idx="5">
                  <c:v>I received an offer or discount</c:v>
                </c:pt>
                <c:pt idx="6">
                  <c:v>It has become a habit / part of my routine</c:v>
                </c:pt>
                <c:pt idx="7">
                  <c:v>I can’t stop</c:v>
                </c:pt>
                <c:pt idx="8">
                  <c:v>Other</c:v>
                </c:pt>
                <c:pt idx="9">
                  <c:v>Don't know</c:v>
                </c:pt>
                <c:pt idx="10">
                  <c:v>Prefer not to say</c:v>
                </c:pt>
              </c:strCache>
            </c:strRef>
          </c:cat>
          <c:val>
            <c:numRef>
              <c:f>Sheet1!$C$2:$C$12</c:f>
              <c:numCache>
                <c:formatCode>0%</c:formatCode>
                <c:ptCount val="11"/>
                <c:pt idx="0">
                  <c:v>0.53434683041538</c:v>
                </c:pt>
                <c:pt idx="1">
                  <c:v>0.26973389226797601</c:v>
                </c:pt>
                <c:pt idx="2">
                  <c:v>0.22809054108014201</c:v>
                </c:pt>
                <c:pt idx="3">
                  <c:v>0.22496523665284601</c:v>
                </c:pt>
                <c:pt idx="4">
                  <c:v>0.17468150868860499</c:v>
                </c:pt>
                <c:pt idx="5">
                  <c:v>0.17453823233815499</c:v>
                </c:pt>
                <c:pt idx="6">
                  <c:v>0.107282925149947</c:v>
                </c:pt>
                <c:pt idx="7">
                  <c:v>3.5570580156110101E-2</c:v>
                </c:pt>
                <c:pt idx="8">
                  <c:v>6.3598392092846304E-2</c:v>
                </c:pt>
                <c:pt idx="9">
                  <c:v>2.3698827677057801E-2</c:v>
                </c:pt>
                <c:pt idx="10">
                  <c:v>0</c:v>
                </c:pt>
              </c:numCache>
            </c:numRef>
          </c:val>
          <c:extLst>
            <c:ext xmlns:c16="http://schemas.microsoft.com/office/drawing/2014/chart" uri="{C3380CC4-5D6E-409C-BE32-E72D297353CC}">
              <c16:uniqueId val="{00000000-1D0B-41A2-8987-7CBC13A402B5}"/>
            </c:ext>
          </c:extLst>
        </c:ser>
        <c:dLbls>
          <c:showLegendKey val="0"/>
          <c:showVal val="0"/>
          <c:showCatName val="0"/>
          <c:showSerName val="0"/>
          <c:showPercent val="0"/>
          <c:showBubbleSize val="0"/>
        </c:dLbls>
        <c:gapWidth val="85"/>
        <c:axId val="525551936"/>
        <c:axId val="52554977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All gamblers</c:v>
                      </c:pt>
                    </c:strCache>
                  </c:strRef>
                </c:tx>
                <c:spPr>
                  <a:solidFill>
                    <a:srgbClr val="009690"/>
                  </a:solidFill>
                  <a:ln>
                    <a:noFill/>
                  </a:ln>
                  <a:effectLst/>
                </c:spPr>
                <c:invertIfNegative val="0"/>
                <c:dPt>
                  <c:idx val="0"/>
                  <c:invertIfNegative val="0"/>
                  <c:bubble3D val="0"/>
                  <c:spPr>
                    <a:solidFill>
                      <a:srgbClr val="009690"/>
                    </a:solidFill>
                    <a:ln>
                      <a:noFill/>
                    </a:ln>
                    <a:effectLst/>
                  </c:spPr>
                  <c:extLst>
                    <c:ext xmlns:c16="http://schemas.microsoft.com/office/drawing/2014/chart" uri="{C3380CC4-5D6E-409C-BE32-E72D297353CC}">
                      <c16:uniqueId val="{00000002-1D0B-41A2-8987-7CBC13A402B5}"/>
                    </c:ext>
                  </c:extLst>
                </c:dPt>
                <c:dPt>
                  <c:idx val="8"/>
                  <c:invertIfNegative val="0"/>
                  <c:bubble3D val="0"/>
                  <c:spPr>
                    <a:solidFill>
                      <a:srgbClr val="009690"/>
                    </a:solidFill>
                    <a:ln>
                      <a:noFill/>
                    </a:ln>
                    <a:effectLst/>
                  </c:spPr>
                  <c:extLst>
                    <c:ext xmlns:c16="http://schemas.microsoft.com/office/drawing/2014/chart" uri="{C3380CC4-5D6E-409C-BE32-E72D297353CC}">
                      <c16:uniqueId val="{00000004-1D0B-41A2-8987-7CBC13A402B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Sheet1!$A$2:$A$12</c15:sqref>
                        </c15:formulaRef>
                      </c:ext>
                    </c:extLst>
                    <c:strCache>
                      <c:ptCount val="11"/>
                      <c:pt idx="0">
                        <c:v>I enjoy it</c:v>
                      </c:pt>
                      <c:pt idx="1">
                        <c:v>It is a way to make money</c:v>
                      </c:pt>
                      <c:pt idx="2">
                        <c:v>To pass time / as a distraction / boredom</c:v>
                      </c:pt>
                      <c:pt idx="3">
                        <c:v>It makes other things more exciting (e.g. sport, politics)</c:v>
                      </c:pt>
                      <c:pt idx="4">
                        <c:v>To join in with friends and family</c:v>
                      </c:pt>
                      <c:pt idx="5">
                        <c:v>I received an offer or discount</c:v>
                      </c:pt>
                      <c:pt idx="6">
                        <c:v>It has become a habit / part of my routine</c:v>
                      </c:pt>
                      <c:pt idx="7">
                        <c:v>I can’t stop</c:v>
                      </c:pt>
                      <c:pt idx="8">
                        <c:v>Other</c:v>
                      </c:pt>
                      <c:pt idx="9">
                        <c:v>Don't know</c:v>
                      </c:pt>
                      <c:pt idx="10">
                        <c:v>Prefer not to say</c:v>
                      </c:pt>
                    </c:strCache>
                  </c:strRef>
                </c:cat>
                <c:val>
                  <c:numRef>
                    <c:extLst>
                      <c:ext uri="{02D57815-91ED-43cb-92C2-25804820EDAC}">
                        <c15:formulaRef>
                          <c15:sqref>Sheet1!$B$2:$B$12</c15:sqref>
                        </c15:formulaRef>
                      </c:ext>
                    </c:extLst>
                    <c:numCache>
                      <c:formatCode>0%</c:formatCode>
                      <c:ptCount val="11"/>
                      <c:pt idx="0">
                        <c:v>0.44665987440593602</c:v>
                      </c:pt>
                      <c:pt idx="1">
                        <c:v>0.26360276315053599</c:v>
                      </c:pt>
                      <c:pt idx="2">
                        <c:v>0.17685090726305799</c:v>
                      </c:pt>
                      <c:pt idx="3">
                        <c:v>0.17006796359326301</c:v>
                      </c:pt>
                      <c:pt idx="4">
                        <c:v>0.163257222902254</c:v>
                      </c:pt>
                      <c:pt idx="5">
                        <c:v>0.13160771478781799</c:v>
                      </c:pt>
                      <c:pt idx="6">
                        <c:v>0.110133250272795</c:v>
                      </c:pt>
                      <c:pt idx="7">
                        <c:v>2.7119726122900398E-2</c:v>
                      </c:pt>
                      <c:pt idx="8">
                        <c:v>0.113531115171669</c:v>
                      </c:pt>
                      <c:pt idx="9">
                        <c:v>5.1340406537846599E-2</c:v>
                      </c:pt>
                      <c:pt idx="10">
                        <c:v>6.9317603855677404E-3</c:v>
                      </c:pt>
                    </c:numCache>
                  </c:numRef>
                </c:val>
                <c:extLst>
                  <c:ext xmlns:c16="http://schemas.microsoft.com/office/drawing/2014/chart" uri="{C3380CC4-5D6E-409C-BE32-E72D297353CC}">
                    <c16:uniqueId val="{00000005-1D0B-41A2-8987-7CBC13A402B5}"/>
                  </c:ext>
                </c:extLst>
              </c15:ser>
            </c15:filteredBarSeries>
          </c:ext>
        </c:extLst>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38608886838576"/>
          <c:y val="0.14999999077263837"/>
          <c:w val="0.4776842562734564"/>
          <c:h val="0.6992417893749"/>
        </c:manualLayout>
      </c:layout>
      <c:barChart>
        <c:barDir val="col"/>
        <c:grouping val="percentStacked"/>
        <c:varyColors val="0"/>
        <c:ser>
          <c:idx val="0"/>
          <c:order val="0"/>
          <c:tx>
            <c:strRef>
              <c:f>Sheet1!$B$1</c:f>
              <c:strCache>
                <c:ptCount val="1"/>
                <c:pt idx="0">
                  <c:v>Prefer not to say </c:v>
                </c:pt>
              </c:strCache>
            </c:strRef>
          </c:tx>
          <c:spPr>
            <a:solidFill>
              <a:srgbClr val="5C5B5A"/>
            </a:solidFill>
            <a:ln>
              <a:noFill/>
            </a:ln>
            <a:effectLst/>
          </c:spPr>
          <c:invertIfNegative val="0"/>
          <c:dLbls>
            <c:delete val="1"/>
          </c:dLbls>
          <c:cat>
            <c:strRef>
              <c:f>Sheet1!$A$2:$A$3</c:f>
              <c:strCache>
                <c:ptCount val="2"/>
                <c:pt idx="0">
                  <c:v>All gambling activity</c:v>
                </c:pt>
                <c:pt idx="1">
                  <c:v>All gambling activities 
(exc. National lottery 
and raffles)</c:v>
                </c:pt>
              </c:strCache>
            </c:strRef>
          </c:cat>
          <c:val>
            <c:numRef>
              <c:f>Sheet1!$B$2:$B$3</c:f>
              <c:numCache>
                <c:formatCode>0%</c:formatCode>
                <c:ptCount val="2"/>
                <c:pt idx="0">
                  <c:v>1.0080903194228099E-2</c:v>
                </c:pt>
                <c:pt idx="1">
                  <c:v>4.38772143554502E-3</c:v>
                </c:pt>
              </c:numCache>
            </c:numRef>
          </c:val>
          <c:extLst>
            <c:ext xmlns:c16="http://schemas.microsoft.com/office/drawing/2014/chart" uri="{C3380CC4-5D6E-409C-BE32-E72D297353CC}">
              <c16:uniqueId val="{00000000-8F7D-4350-A013-76EAFB948A74}"/>
            </c:ext>
          </c:extLst>
        </c:ser>
        <c:ser>
          <c:idx val="1"/>
          <c:order val="1"/>
          <c:tx>
            <c:strRef>
              <c:f>Sheet1!$C$1</c:f>
              <c:strCache>
                <c:ptCount val="1"/>
                <c:pt idx="0">
                  <c:v>Don't know</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gambling activity</c:v>
                </c:pt>
                <c:pt idx="1">
                  <c:v>All gambling activities 
(exc. National lottery 
and raffles)</c:v>
                </c:pt>
              </c:strCache>
            </c:strRef>
          </c:cat>
          <c:val>
            <c:numRef>
              <c:f>Sheet1!$C$2:$C$3</c:f>
              <c:numCache>
                <c:formatCode>0%</c:formatCode>
                <c:ptCount val="2"/>
                <c:pt idx="0">
                  <c:v>4.7975502632676401E-2</c:v>
                </c:pt>
                <c:pt idx="1">
                  <c:v>5.1162152756802901E-2</c:v>
                </c:pt>
              </c:numCache>
            </c:numRef>
          </c:val>
          <c:extLst>
            <c:ext xmlns:c16="http://schemas.microsoft.com/office/drawing/2014/chart" uri="{C3380CC4-5D6E-409C-BE32-E72D297353CC}">
              <c16:uniqueId val="{00000001-8F7D-4350-A013-76EAFB948A74}"/>
            </c:ext>
          </c:extLst>
        </c:ser>
        <c:ser>
          <c:idx val="2"/>
          <c:order val="2"/>
          <c:tx>
            <c:strRef>
              <c:f>Sheet1!$D$1</c:f>
              <c:strCache>
                <c:ptCount val="1"/>
                <c:pt idx="0">
                  <c:v>I stopped gambling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gambling activity</c:v>
                </c:pt>
                <c:pt idx="1">
                  <c:v>All gambling activities 
(exc. National lottery 
and raffles)</c:v>
                </c:pt>
              </c:strCache>
            </c:strRef>
          </c:cat>
          <c:val>
            <c:numRef>
              <c:f>Sheet1!$D$2:$D$3</c:f>
              <c:numCache>
                <c:formatCode>0%</c:formatCode>
                <c:ptCount val="2"/>
                <c:pt idx="0">
                  <c:v>2.9630780823904398E-2</c:v>
                </c:pt>
                <c:pt idx="1">
                  <c:v>2.9599098543152E-2</c:v>
                </c:pt>
              </c:numCache>
            </c:numRef>
          </c:val>
          <c:extLst>
            <c:ext xmlns:c16="http://schemas.microsoft.com/office/drawing/2014/chart" uri="{C3380CC4-5D6E-409C-BE32-E72D297353CC}">
              <c16:uniqueId val="{00000002-8F7D-4350-A013-76EAFB948A74}"/>
            </c:ext>
          </c:extLst>
        </c:ser>
        <c:ser>
          <c:idx val="3"/>
          <c:order val="3"/>
          <c:tx>
            <c:strRef>
              <c:f>Sheet1!$E$1</c:f>
              <c:strCache>
                <c:ptCount val="1"/>
                <c:pt idx="0">
                  <c:v>I gamble less</c:v>
                </c:pt>
              </c:strCache>
            </c:strRef>
          </c:tx>
          <c:spPr>
            <a:solidFill>
              <a:srgbClr val="A3E5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gambling activity</c:v>
                </c:pt>
                <c:pt idx="1">
                  <c:v>All gambling activities 
(exc. National lottery 
and raffles)</c:v>
                </c:pt>
              </c:strCache>
            </c:strRef>
          </c:cat>
          <c:val>
            <c:numRef>
              <c:f>Sheet1!$E$2:$E$3</c:f>
              <c:numCache>
                <c:formatCode>0%</c:formatCode>
                <c:ptCount val="2"/>
                <c:pt idx="0">
                  <c:v>0.21999273026956301</c:v>
                </c:pt>
                <c:pt idx="1">
                  <c:v>0.24983462775870399</c:v>
                </c:pt>
              </c:numCache>
            </c:numRef>
          </c:val>
          <c:extLst>
            <c:ext xmlns:c16="http://schemas.microsoft.com/office/drawing/2014/chart" uri="{C3380CC4-5D6E-409C-BE32-E72D297353CC}">
              <c16:uniqueId val="{00000003-8F7D-4350-A013-76EAFB948A74}"/>
            </c:ext>
          </c:extLst>
        </c:ser>
        <c:ser>
          <c:idx val="4"/>
          <c:order val="4"/>
          <c:tx>
            <c:strRef>
              <c:f>Sheet1!$F$1</c:f>
              <c:strCache>
                <c:ptCount val="1"/>
                <c:pt idx="0">
                  <c:v>Stayed the same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gambling activity</c:v>
                </c:pt>
                <c:pt idx="1">
                  <c:v>All gambling activities 
(exc. National lottery 
and raffles)</c:v>
                </c:pt>
              </c:strCache>
            </c:strRef>
          </c:cat>
          <c:val>
            <c:numRef>
              <c:f>Sheet1!$F$2:$F$3</c:f>
              <c:numCache>
                <c:formatCode>0%</c:formatCode>
                <c:ptCount val="2"/>
                <c:pt idx="0">
                  <c:v>0.58925446165919204</c:v>
                </c:pt>
                <c:pt idx="1">
                  <c:v>0.53029039751884</c:v>
                </c:pt>
              </c:numCache>
            </c:numRef>
          </c:val>
          <c:extLst>
            <c:ext xmlns:c16="http://schemas.microsoft.com/office/drawing/2014/chart" uri="{C3380CC4-5D6E-409C-BE32-E72D297353CC}">
              <c16:uniqueId val="{00000004-8F7D-4350-A013-76EAFB948A74}"/>
            </c:ext>
          </c:extLst>
        </c:ser>
        <c:ser>
          <c:idx val="5"/>
          <c:order val="5"/>
          <c:tx>
            <c:strRef>
              <c:f>Sheet1!$G$1</c:f>
              <c:strCache>
                <c:ptCount val="1"/>
                <c:pt idx="0">
                  <c:v>I gamble more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gambling activity</c:v>
                </c:pt>
                <c:pt idx="1">
                  <c:v>All gambling activities 
(exc. National lottery 
and raffles)</c:v>
                </c:pt>
              </c:strCache>
            </c:strRef>
          </c:cat>
          <c:val>
            <c:numRef>
              <c:f>Sheet1!$G$2:$G$3</c:f>
              <c:numCache>
                <c:formatCode>0%</c:formatCode>
                <c:ptCount val="2"/>
                <c:pt idx="0">
                  <c:v>6.7786657106680706E-2</c:v>
                </c:pt>
                <c:pt idx="1">
                  <c:v>8.8473607534415993E-2</c:v>
                </c:pt>
              </c:numCache>
            </c:numRef>
          </c:val>
          <c:extLst>
            <c:ext xmlns:c16="http://schemas.microsoft.com/office/drawing/2014/chart" uri="{C3380CC4-5D6E-409C-BE32-E72D297353CC}">
              <c16:uniqueId val="{00000005-8F7D-4350-A013-76EAFB948A74}"/>
            </c:ext>
          </c:extLst>
        </c:ser>
        <c:ser>
          <c:idx val="6"/>
          <c:order val="6"/>
          <c:tx>
            <c:strRef>
              <c:f>Sheet1!$H$1</c:f>
              <c:strCache>
                <c:ptCount val="1"/>
                <c:pt idx="0">
                  <c:v>I started gambling</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All gambling activity</c:v>
                </c:pt>
                <c:pt idx="1">
                  <c:v>All gambling activities 
(exc. National lottery 
and raffles)</c:v>
                </c:pt>
              </c:strCache>
            </c:strRef>
          </c:cat>
          <c:val>
            <c:numRef>
              <c:f>Sheet1!$H$2:$H$3</c:f>
              <c:numCache>
                <c:formatCode>0%</c:formatCode>
                <c:ptCount val="2"/>
                <c:pt idx="0">
                  <c:v>3.5278964313753297E-2</c:v>
                </c:pt>
                <c:pt idx="1">
                  <c:v>4.6252394452539598E-2</c:v>
                </c:pt>
              </c:numCache>
            </c:numRef>
          </c:val>
          <c:extLst>
            <c:ext xmlns:c16="http://schemas.microsoft.com/office/drawing/2014/chart" uri="{C3380CC4-5D6E-409C-BE32-E72D297353CC}">
              <c16:uniqueId val="{00000006-8F7D-4350-A013-76EAFB948A74}"/>
            </c:ext>
          </c:extLst>
        </c:ser>
        <c:dLbls>
          <c:dLblPos val="ctr"/>
          <c:showLegendKey val="0"/>
          <c:showVal val="1"/>
          <c:showCatName val="0"/>
          <c:showSerName val="0"/>
          <c:showPercent val="0"/>
          <c:showBubbleSize val="0"/>
        </c:dLbls>
        <c:gapWidth val="66"/>
        <c:overlap val="100"/>
        <c:axId val="2023050160"/>
        <c:axId val="1664204208"/>
      </c:barChart>
      <c:catAx>
        <c:axId val="20230501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64204208"/>
        <c:crosses val="autoZero"/>
        <c:auto val="1"/>
        <c:lblAlgn val="ctr"/>
        <c:lblOffset val="100"/>
        <c:noMultiLvlLbl val="0"/>
      </c:catAx>
      <c:valAx>
        <c:axId val="1664204208"/>
        <c:scaling>
          <c:orientation val="minMax"/>
        </c:scaling>
        <c:delete val="1"/>
        <c:axPos val="l"/>
        <c:numFmt formatCode="0%" sourceLinked="1"/>
        <c:majorTickMark val="none"/>
        <c:minorTickMark val="none"/>
        <c:tickLblPos val="nextTo"/>
        <c:crossAx val="2023050160"/>
        <c:crosses val="autoZero"/>
        <c:crossBetween val="between"/>
      </c:valAx>
      <c:spPr>
        <a:noFill/>
        <a:ln>
          <a:noFill/>
        </a:ln>
        <a:effectLst/>
      </c:spPr>
    </c:plotArea>
    <c:legend>
      <c:legendPos val="r"/>
      <c:layout>
        <c:manualLayout>
          <c:xMode val="edge"/>
          <c:yMode val="edge"/>
          <c:x val="0.72244361871873652"/>
          <c:y val="0.34688900425141461"/>
          <c:w val="0.23753886909580285"/>
          <c:h val="0.315596806373228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674592828334"/>
          <c:y val="3.9946226717168763E-2"/>
          <c:w val="0.4190384885936278"/>
          <c:h val="0.94141220081481913"/>
        </c:manualLayout>
      </c:layout>
      <c:barChart>
        <c:barDir val="bar"/>
        <c:grouping val="clustered"/>
        <c:varyColors val="0"/>
        <c:ser>
          <c:idx val="0"/>
          <c:order val="0"/>
          <c:tx>
            <c:strRef>
              <c:f>Sheet1!$B$1</c:f>
              <c:strCache>
                <c:ptCount val="1"/>
                <c:pt idx="0">
                  <c:v>All gambling activity</c:v>
                </c:pt>
              </c:strCache>
            </c:strRef>
          </c:tx>
          <c:spPr>
            <a:solidFill>
              <a:srgbClr val="009690"/>
            </a:solidFill>
            <a:ln>
              <a:noFill/>
            </a:ln>
            <a:effectLst/>
          </c:spPr>
          <c:invertIfNegative val="0"/>
          <c:dPt>
            <c:idx val="7"/>
            <c:invertIfNegative val="0"/>
            <c:bubble3D val="0"/>
            <c:spPr>
              <a:solidFill>
                <a:srgbClr val="5C5B5A"/>
              </a:solidFill>
              <a:ln>
                <a:noFill/>
              </a:ln>
              <a:effectLst/>
            </c:spPr>
            <c:extLst>
              <c:ext xmlns:c16="http://schemas.microsoft.com/office/drawing/2014/chart" uri="{C3380CC4-5D6E-409C-BE32-E72D297353CC}">
                <c16:uniqueId val="{00000000-A10E-4AF8-B4DB-92B11467CD0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More than once a week</c:v>
                </c:pt>
                <c:pt idx="1">
                  <c:v>Once a week</c:v>
                </c:pt>
                <c:pt idx="2">
                  <c:v>Less than once a week, more than once a month</c:v>
                </c:pt>
                <c:pt idx="3">
                  <c:v>Once a month</c:v>
                </c:pt>
                <c:pt idx="4">
                  <c:v>Every 2-3 months</c:v>
                </c:pt>
                <c:pt idx="5">
                  <c:v>Once or twice a year </c:v>
                </c:pt>
              </c:strCache>
            </c:strRef>
          </c:cat>
          <c:val>
            <c:numRef>
              <c:f>Sheet1!$B$2:$B$7</c:f>
              <c:numCache>
                <c:formatCode>0%</c:formatCode>
                <c:ptCount val="6"/>
                <c:pt idx="0">
                  <c:v>0.16727477274997599</c:v>
                </c:pt>
                <c:pt idx="1">
                  <c:v>0.28348200599311901</c:v>
                </c:pt>
                <c:pt idx="2">
                  <c:v>0.12821930924140501</c:v>
                </c:pt>
                <c:pt idx="3">
                  <c:v>0.156263337708612</c:v>
                </c:pt>
                <c:pt idx="4">
                  <c:v>0.120789537793604</c:v>
                </c:pt>
                <c:pt idx="5">
                  <c:v>0.13321256403547199</c:v>
                </c:pt>
              </c:numCache>
            </c:numRef>
          </c:val>
          <c:extLst>
            <c:ext xmlns:c16="http://schemas.microsoft.com/office/drawing/2014/chart" uri="{C3380CC4-5D6E-409C-BE32-E72D297353CC}">
              <c16:uniqueId val="{00000000-C331-46CD-91B0-84C6E0F439FA}"/>
            </c:ext>
          </c:extLst>
        </c:ser>
        <c:ser>
          <c:idx val="1"/>
          <c:order val="1"/>
          <c:tx>
            <c:strRef>
              <c:f>Sheet1!$C$1</c:f>
              <c:strCache>
                <c:ptCount val="1"/>
                <c:pt idx="0">
                  <c:v>All gambling activities (exc. National lottery and raffles)</c:v>
                </c:pt>
              </c:strCache>
            </c:strRef>
          </c:tx>
          <c:spPr>
            <a:solidFill>
              <a:srgbClr val="4472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More than once a week</c:v>
                </c:pt>
                <c:pt idx="1">
                  <c:v>Once a week</c:v>
                </c:pt>
                <c:pt idx="2">
                  <c:v>Less than once a week, more than once a month</c:v>
                </c:pt>
                <c:pt idx="3">
                  <c:v>Once a month</c:v>
                </c:pt>
                <c:pt idx="4">
                  <c:v>Every 2-3 months</c:v>
                </c:pt>
                <c:pt idx="5">
                  <c:v>Once or twice a year </c:v>
                </c:pt>
              </c:strCache>
            </c:strRef>
          </c:cat>
          <c:val>
            <c:numRef>
              <c:f>Sheet1!$C$2:$C$7</c:f>
              <c:numCache>
                <c:formatCode>0%</c:formatCode>
                <c:ptCount val="6"/>
                <c:pt idx="0">
                  <c:v>0.20107631691732</c:v>
                </c:pt>
                <c:pt idx="1">
                  <c:v>0.247017316396522</c:v>
                </c:pt>
                <c:pt idx="2">
                  <c:v>0.14363825556364601</c:v>
                </c:pt>
                <c:pt idx="3">
                  <c:v>0.147606475864792</c:v>
                </c:pt>
                <c:pt idx="4">
                  <c:v>0.121311560222925</c:v>
                </c:pt>
                <c:pt idx="5">
                  <c:v>0.13218683424177999</c:v>
                </c:pt>
              </c:numCache>
            </c:numRef>
          </c:val>
          <c:extLst>
            <c:ext xmlns:c16="http://schemas.microsoft.com/office/drawing/2014/chart" uri="{C3380CC4-5D6E-409C-BE32-E72D297353CC}">
              <c16:uniqueId val="{00000005-5C42-448D-BCFB-BCC023D14115}"/>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legend>
      <c:legendPos val="r"/>
      <c:layout>
        <c:manualLayout>
          <c:xMode val="edge"/>
          <c:yMode val="edge"/>
          <c:x val="0.80118369358503971"/>
          <c:y val="0.54730587339541459"/>
          <c:w val="0.19008994167936824"/>
          <c:h val="0.443330563308897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79219445395412"/>
          <c:y val="0"/>
          <c:w val="0.55965582563049177"/>
          <c:h val="0.66757437898048744"/>
        </c:manualLayout>
      </c:layout>
      <c:barChart>
        <c:barDir val="col"/>
        <c:grouping val="stacked"/>
        <c:varyColors val="0"/>
        <c:ser>
          <c:idx val="0"/>
          <c:order val="0"/>
          <c:tx>
            <c:strRef>
              <c:f>Sheet1!$B$1</c:f>
              <c:strCache>
                <c:ptCount val="1"/>
                <c:pt idx="0">
                  <c:v>Don't know/Prefer not to say </c:v>
                </c:pt>
              </c:strCache>
            </c:strRef>
          </c:tx>
          <c:spPr>
            <a:solidFill>
              <a:srgbClr val="5C5B5A"/>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4743441358024693"/>
                      <c:h val="8.2596591838961328E-2"/>
                    </c:manualLayout>
                  </c15:layout>
                </c:ext>
                <c:ext xmlns:c16="http://schemas.microsoft.com/office/drawing/2014/chart" uri="{C3380CC4-5D6E-409C-BE32-E72D297353CC}">
                  <c16:uniqueId val="{00000004-7F47-4D0A-B12C-E64EC1FDB8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Enough is being done to protect people from addiction and harms relating to gambling</c:v>
                </c:pt>
              </c:strCache>
            </c:strRef>
          </c:cat>
          <c:val>
            <c:numRef>
              <c:f>Sheet1!$B$2</c:f>
              <c:numCache>
                <c:formatCode>0%</c:formatCode>
                <c:ptCount val="1"/>
                <c:pt idx="0">
                  <c:v>0.12</c:v>
                </c:pt>
              </c:numCache>
            </c:numRef>
          </c:val>
          <c:extLst>
            <c:ext xmlns:c16="http://schemas.microsoft.com/office/drawing/2014/chart" uri="{C3380CC4-5D6E-409C-BE32-E72D297353CC}">
              <c16:uniqueId val="{00000000-A905-4F61-8A29-61E41ECC5FDB}"/>
            </c:ext>
          </c:extLst>
        </c:ser>
        <c:ser>
          <c:idx val="1"/>
          <c:order val="1"/>
          <c:tx>
            <c:strRef>
              <c:f>Sheet1!$C$1</c:f>
              <c:strCache>
                <c:ptCount val="1"/>
                <c:pt idx="0">
                  <c:v>Strongly disagree</c:v>
                </c:pt>
              </c:strCache>
            </c:strRef>
          </c:tx>
          <c:spPr>
            <a:solidFill>
              <a:srgbClr val="009690"/>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4743441358024693"/>
                      <c:h val="8.2596591838961328E-2"/>
                    </c:manualLayout>
                  </c15:layout>
                </c:ext>
                <c:ext xmlns:c16="http://schemas.microsoft.com/office/drawing/2014/chart" uri="{C3380CC4-5D6E-409C-BE32-E72D297353CC}">
                  <c16:uniqueId val="{00000003-7F47-4D0A-B12C-E64EC1FDB8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Enough is being done to protect people from addiction and harms relating to gambling</c:v>
                </c:pt>
              </c:strCache>
            </c:strRef>
          </c:cat>
          <c:val>
            <c:numRef>
              <c:f>Sheet1!$C$2</c:f>
              <c:numCache>
                <c:formatCode>0%</c:formatCode>
                <c:ptCount val="1"/>
                <c:pt idx="0">
                  <c:v>0.22</c:v>
                </c:pt>
              </c:numCache>
            </c:numRef>
          </c:val>
          <c:extLst>
            <c:ext xmlns:c16="http://schemas.microsoft.com/office/drawing/2014/chart" uri="{C3380CC4-5D6E-409C-BE32-E72D297353CC}">
              <c16:uniqueId val="{00000001-A905-4F61-8A29-61E41ECC5FDB}"/>
            </c:ext>
          </c:extLst>
        </c:ser>
        <c:ser>
          <c:idx val="2"/>
          <c:order val="2"/>
          <c:tx>
            <c:strRef>
              <c:f>Sheet1!$D$1</c:f>
              <c:strCache>
                <c:ptCount val="1"/>
                <c:pt idx="0">
                  <c:v>Somewhat disagree</c:v>
                </c:pt>
              </c:strCache>
            </c:strRef>
          </c:tx>
          <c:spPr>
            <a:solidFill>
              <a:srgbClr val="6DD5CE"/>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4743441358024693"/>
                      <c:h val="8.2596591838961328E-2"/>
                    </c:manualLayout>
                  </c15:layout>
                </c:ext>
                <c:ext xmlns:c16="http://schemas.microsoft.com/office/drawing/2014/chart" uri="{C3380CC4-5D6E-409C-BE32-E72D297353CC}">
                  <c16:uniqueId val="{00000002-7F47-4D0A-B12C-E64EC1FDB8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Enough is being done to protect people from addiction and harms relating to gambling</c:v>
                </c:pt>
              </c:strCache>
            </c:strRef>
          </c:cat>
          <c:val>
            <c:numRef>
              <c:f>Sheet1!$D$2</c:f>
              <c:numCache>
                <c:formatCode>0%</c:formatCode>
                <c:ptCount val="1"/>
                <c:pt idx="0">
                  <c:v>0.24</c:v>
                </c:pt>
              </c:numCache>
            </c:numRef>
          </c:val>
          <c:extLst>
            <c:ext xmlns:c16="http://schemas.microsoft.com/office/drawing/2014/chart" uri="{C3380CC4-5D6E-409C-BE32-E72D297353CC}">
              <c16:uniqueId val="{00000002-A905-4F61-8A29-61E41ECC5FDB}"/>
            </c:ext>
          </c:extLst>
        </c:ser>
        <c:ser>
          <c:idx val="3"/>
          <c:order val="3"/>
          <c:tx>
            <c:strRef>
              <c:f>Sheet1!$E$1</c:f>
              <c:strCache>
                <c:ptCount val="1"/>
                <c:pt idx="0">
                  <c:v>Neither agree nor disagree</c:v>
                </c:pt>
              </c:strCache>
            </c:strRef>
          </c:tx>
          <c:spPr>
            <a:solidFill>
              <a:srgbClr val="E7E6E6"/>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4743441358024693"/>
                      <c:h val="8.2596591838961328E-2"/>
                    </c:manualLayout>
                  </c15:layout>
                </c:ext>
                <c:ext xmlns:c16="http://schemas.microsoft.com/office/drawing/2014/chart" uri="{C3380CC4-5D6E-409C-BE32-E72D297353CC}">
                  <c16:uniqueId val="{00000001-7F47-4D0A-B12C-E64EC1FDB8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Enough is being done to protect people from addiction and harms relating to gambling</c:v>
                </c:pt>
              </c:strCache>
            </c:strRef>
          </c:cat>
          <c:val>
            <c:numRef>
              <c:f>Sheet1!$E$2</c:f>
              <c:numCache>
                <c:formatCode>0%</c:formatCode>
                <c:ptCount val="1"/>
                <c:pt idx="0">
                  <c:v>0.17</c:v>
                </c:pt>
              </c:numCache>
            </c:numRef>
          </c:val>
          <c:extLst>
            <c:ext xmlns:c16="http://schemas.microsoft.com/office/drawing/2014/chart" uri="{C3380CC4-5D6E-409C-BE32-E72D297353CC}">
              <c16:uniqueId val="{00000003-A905-4F61-8A29-61E41ECC5FDB}"/>
            </c:ext>
          </c:extLst>
        </c:ser>
        <c:ser>
          <c:idx val="4"/>
          <c:order val="4"/>
          <c:tx>
            <c:strRef>
              <c:f>Sheet1!$F$1</c:f>
              <c:strCache>
                <c:ptCount val="1"/>
                <c:pt idx="0">
                  <c:v>Somewhat agree</c:v>
                </c:pt>
              </c:strCache>
            </c:strRef>
          </c:tx>
          <c:spPr>
            <a:solidFill>
              <a:srgbClr val="FF9999"/>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4743441358024693"/>
                      <c:h val="8.2596591838961328E-2"/>
                    </c:manualLayout>
                  </c15:layout>
                </c:ext>
                <c:ext xmlns:c16="http://schemas.microsoft.com/office/drawing/2014/chart" uri="{C3380CC4-5D6E-409C-BE32-E72D297353CC}">
                  <c16:uniqueId val="{00000000-7F47-4D0A-B12C-E64EC1FDB85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Enough is being done to protect people from addiction and harms relating to gambling</c:v>
                </c:pt>
              </c:strCache>
            </c:strRef>
          </c:cat>
          <c:val>
            <c:numRef>
              <c:f>Sheet1!$F$2</c:f>
              <c:numCache>
                <c:formatCode>0%</c:formatCode>
                <c:ptCount val="1"/>
                <c:pt idx="0">
                  <c:v>0.17</c:v>
                </c:pt>
              </c:numCache>
            </c:numRef>
          </c:val>
          <c:extLst>
            <c:ext xmlns:c16="http://schemas.microsoft.com/office/drawing/2014/chart" uri="{C3380CC4-5D6E-409C-BE32-E72D297353CC}">
              <c16:uniqueId val="{00000004-A905-4F61-8A29-61E41ECC5FDB}"/>
            </c:ext>
          </c:extLst>
        </c:ser>
        <c:ser>
          <c:idx val="5"/>
          <c:order val="5"/>
          <c:tx>
            <c:strRef>
              <c:f>Sheet1!$G$1</c:f>
              <c:strCache>
                <c:ptCount val="1"/>
                <c:pt idx="0">
                  <c:v>Strongly 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Enough is being done to protect people from addiction and harms relating to gambling</c:v>
                </c:pt>
              </c:strCache>
            </c:strRef>
          </c:cat>
          <c:val>
            <c:numRef>
              <c:f>Sheet1!$G$2</c:f>
              <c:numCache>
                <c:formatCode>0%</c:formatCode>
                <c:ptCount val="1"/>
                <c:pt idx="0">
                  <c:v>0.08</c:v>
                </c:pt>
              </c:numCache>
            </c:numRef>
          </c:val>
          <c:extLst>
            <c:ext xmlns:c16="http://schemas.microsoft.com/office/drawing/2014/chart" uri="{C3380CC4-5D6E-409C-BE32-E72D297353CC}">
              <c16:uniqueId val="{00000005-A905-4F61-8A29-61E41ECC5FDB}"/>
            </c:ext>
          </c:extLst>
        </c:ser>
        <c:dLbls>
          <c:dLblPos val="inEnd"/>
          <c:showLegendKey val="0"/>
          <c:showVal val="1"/>
          <c:showCatName val="0"/>
          <c:showSerName val="0"/>
          <c:showPercent val="0"/>
          <c:showBubbleSize val="0"/>
        </c:dLbls>
        <c:gapWidth val="8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a:noFill/>
        </a:ln>
        <a:effectLst/>
      </c:spPr>
    </c:plotArea>
    <c:legend>
      <c:legendPos val="l"/>
      <c:legendEntry>
        <c:idx val="5"/>
        <c:delete val="1"/>
      </c:legendEntry>
      <c:layout>
        <c:manualLayout>
          <c:xMode val="edge"/>
          <c:yMode val="edge"/>
          <c:x val="0"/>
          <c:y val="0.85458623810924816"/>
          <c:w val="0.99702403269215489"/>
          <c:h val="8.605046679546106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52282696300945E-2"/>
          <c:y val="7.8647299476737424E-3"/>
          <c:w val="0.97704708507627958"/>
          <c:h val="0.66757437898048744"/>
        </c:manualLayout>
      </c:layout>
      <c:barChart>
        <c:barDir val="col"/>
        <c:grouping val="stacked"/>
        <c:varyColors val="0"/>
        <c:ser>
          <c:idx val="0"/>
          <c:order val="0"/>
          <c:tx>
            <c:strRef>
              <c:f>Sheet1!$B$1</c:f>
              <c:strCache>
                <c:ptCount val="1"/>
                <c:pt idx="0">
                  <c:v>Don't know/Prefer not to say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I have personally received promotions over the last 4 weeks which encourage gambling</c:v>
                </c:pt>
                <c:pt idx="1">
                  <c:v>I have seen promotions near my home or in my local area over the last 4 weeks which encourage gambling</c:v>
                </c:pt>
                <c:pt idx="2">
                  <c:v>Gambling adverts and promotions that I see make gambling look like a safe and harmless activity </c:v>
                </c:pt>
                <c:pt idx="3">
                  <c:v>Gambling adverts and premises near home or in my local area appeal to children and young people</c:v>
                </c:pt>
              </c:strCache>
              <c:extLst/>
            </c:strRef>
          </c:cat>
          <c:val>
            <c:numRef>
              <c:f>Sheet1!$B$2:$B$6</c:f>
              <c:numCache>
                <c:formatCode>0%</c:formatCode>
                <c:ptCount val="4"/>
                <c:pt idx="0">
                  <c:v>7.0000000000000007E-2</c:v>
                </c:pt>
                <c:pt idx="1">
                  <c:v>0.11</c:v>
                </c:pt>
                <c:pt idx="2">
                  <c:v>0.05</c:v>
                </c:pt>
                <c:pt idx="3">
                  <c:v>0.16</c:v>
                </c:pt>
              </c:numCache>
              <c:extLst/>
            </c:numRef>
          </c:val>
          <c:extLst>
            <c:ext xmlns:c16="http://schemas.microsoft.com/office/drawing/2014/chart" uri="{C3380CC4-5D6E-409C-BE32-E72D297353CC}">
              <c16:uniqueId val="{00000000-3A25-41ED-A07C-046CAD1FF4B7}"/>
            </c:ext>
          </c:extLst>
        </c:ser>
        <c:ser>
          <c:idx val="1"/>
          <c:order val="1"/>
          <c:tx>
            <c:strRef>
              <c:f>Sheet1!$C$1</c:f>
              <c:strCache>
                <c:ptCount val="1"/>
                <c:pt idx="0">
                  <c:v>Strongly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I have personally received promotions over the last 4 weeks which encourage gambling</c:v>
                </c:pt>
                <c:pt idx="1">
                  <c:v>I have seen promotions near my home or in my local area over the last 4 weeks which encourage gambling</c:v>
                </c:pt>
                <c:pt idx="2">
                  <c:v>Gambling adverts and promotions that I see make gambling look like a safe and harmless activity </c:v>
                </c:pt>
                <c:pt idx="3">
                  <c:v>Gambling adverts and premises near home or in my local area appeal to children and young people</c:v>
                </c:pt>
              </c:strCache>
              <c:extLst/>
            </c:strRef>
          </c:cat>
          <c:val>
            <c:numRef>
              <c:f>Sheet1!$C$2:$C$6</c:f>
              <c:numCache>
                <c:formatCode>0%</c:formatCode>
                <c:ptCount val="4"/>
                <c:pt idx="0">
                  <c:v>0.23</c:v>
                </c:pt>
                <c:pt idx="1">
                  <c:v>0.16</c:v>
                </c:pt>
                <c:pt idx="2">
                  <c:v>0.09</c:v>
                </c:pt>
                <c:pt idx="3">
                  <c:v>0.11</c:v>
                </c:pt>
              </c:numCache>
              <c:extLst/>
            </c:numRef>
          </c:val>
          <c:extLst>
            <c:ext xmlns:c16="http://schemas.microsoft.com/office/drawing/2014/chart" uri="{C3380CC4-5D6E-409C-BE32-E72D297353CC}">
              <c16:uniqueId val="{00000001-3A25-41ED-A07C-046CAD1FF4B7}"/>
            </c:ext>
          </c:extLst>
        </c:ser>
        <c:ser>
          <c:idx val="2"/>
          <c:order val="2"/>
          <c:tx>
            <c:strRef>
              <c:f>Sheet1!$D$1</c:f>
              <c:strCache>
                <c:ptCount val="1"/>
                <c:pt idx="0">
                  <c:v>Somewhat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I have personally received promotions over the last 4 weeks which encourage gambling</c:v>
                </c:pt>
                <c:pt idx="1">
                  <c:v>I have seen promotions near my home or in my local area over the last 4 weeks which encourage gambling</c:v>
                </c:pt>
                <c:pt idx="2">
                  <c:v>Gambling adverts and promotions that I see make gambling look like a safe and harmless activity </c:v>
                </c:pt>
                <c:pt idx="3">
                  <c:v>Gambling adverts and premises near home or in my local area appeal to children and young people</c:v>
                </c:pt>
              </c:strCache>
              <c:extLst/>
            </c:strRef>
          </c:cat>
          <c:val>
            <c:numRef>
              <c:f>Sheet1!$D$2:$D$6</c:f>
              <c:numCache>
                <c:formatCode>0%</c:formatCode>
                <c:ptCount val="4"/>
                <c:pt idx="0">
                  <c:v>0.12</c:v>
                </c:pt>
                <c:pt idx="1">
                  <c:v>0.12</c:v>
                </c:pt>
                <c:pt idx="2">
                  <c:v>0.1</c:v>
                </c:pt>
                <c:pt idx="3">
                  <c:v>0.14000000000000001</c:v>
                </c:pt>
              </c:numCache>
              <c:extLst/>
            </c:numRef>
          </c:val>
          <c:extLst>
            <c:ext xmlns:c16="http://schemas.microsoft.com/office/drawing/2014/chart" uri="{C3380CC4-5D6E-409C-BE32-E72D297353CC}">
              <c16:uniqueId val="{00000002-3A25-41ED-A07C-046CAD1FF4B7}"/>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I have personally received promotions over the last 4 weeks which encourage gambling</c:v>
                </c:pt>
                <c:pt idx="1">
                  <c:v>I have seen promotions near my home or in my local area over the last 4 weeks which encourage gambling</c:v>
                </c:pt>
                <c:pt idx="2">
                  <c:v>Gambling adverts and promotions that I see make gambling look like a safe and harmless activity </c:v>
                </c:pt>
                <c:pt idx="3">
                  <c:v>Gambling adverts and premises near home or in my local area appeal to children and young people</c:v>
                </c:pt>
              </c:strCache>
              <c:extLst/>
            </c:strRef>
          </c:cat>
          <c:val>
            <c:numRef>
              <c:f>Sheet1!$E$2:$E$6</c:f>
              <c:numCache>
                <c:formatCode>0%</c:formatCode>
                <c:ptCount val="4"/>
                <c:pt idx="0">
                  <c:v>0.13</c:v>
                </c:pt>
                <c:pt idx="1">
                  <c:v>0.16</c:v>
                </c:pt>
                <c:pt idx="2">
                  <c:v>0.18</c:v>
                </c:pt>
                <c:pt idx="3">
                  <c:v>0.22</c:v>
                </c:pt>
              </c:numCache>
              <c:extLst/>
            </c:numRef>
          </c:val>
          <c:extLst>
            <c:ext xmlns:c16="http://schemas.microsoft.com/office/drawing/2014/chart" uri="{C3380CC4-5D6E-409C-BE32-E72D297353CC}">
              <c16:uniqueId val="{00000003-3A25-41ED-A07C-046CAD1FF4B7}"/>
            </c:ext>
          </c:extLst>
        </c:ser>
        <c:ser>
          <c:idx val="4"/>
          <c:order val="4"/>
          <c:tx>
            <c:strRef>
              <c:f>Sheet1!$F$1</c:f>
              <c:strCache>
                <c:ptCount val="1"/>
                <c:pt idx="0">
                  <c:v>Somewhat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I have personally received promotions over the last 4 weeks which encourage gambling</c:v>
                </c:pt>
                <c:pt idx="1">
                  <c:v>I have seen promotions near my home or in my local area over the last 4 weeks which encourage gambling</c:v>
                </c:pt>
                <c:pt idx="2">
                  <c:v>Gambling adverts and promotions that I see make gambling look like a safe and harmless activity </c:v>
                </c:pt>
                <c:pt idx="3">
                  <c:v>Gambling adverts and premises near home or in my local area appeal to children and young people</c:v>
                </c:pt>
              </c:strCache>
              <c:extLst/>
            </c:strRef>
          </c:cat>
          <c:val>
            <c:numRef>
              <c:f>Sheet1!$F$2:$F$6</c:f>
              <c:numCache>
                <c:formatCode>0%</c:formatCode>
                <c:ptCount val="4"/>
                <c:pt idx="0">
                  <c:v>0.2</c:v>
                </c:pt>
                <c:pt idx="1">
                  <c:v>0.26</c:v>
                </c:pt>
                <c:pt idx="2">
                  <c:v>0.31</c:v>
                </c:pt>
                <c:pt idx="3">
                  <c:v>0.24</c:v>
                </c:pt>
              </c:numCache>
              <c:extLst/>
            </c:numRef>
          </c:val>
          <c:extLst>
            <c:ext xmlns:c16="http://schemas.microsoft.com/office/drawing/2014/chart" uri="{C3380CC4-5D6E-409C-BE32-E72D297353CC}">
              <c16:uniqueId val="{00000004-3A25-41ED-A07C-046CAD1FF4B7}"/>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I have personally received promotions over the last 4 weeks which encourage gambling</c:v>
                </c:pt>
                <c:pt idx="1">
                  <c:v>I have seen promotions near my home or in my local area over the last 4 weeks which encourage gambling</c:v>
                </c:pt>
                <c:pt idx="2">
                  <c:v>Gambling adverts and promotions that I see make gambling look like a safe and harmless activity </c:v>
                </c:pt>
                <c:pt idx="3">
                  <c:v>Gambling adverts and premises near home or in my local area appeal to children and young people</c:v>
                </c:pt>
              </c:strCache>
              <c:extLst/>
            </c:strRef>
          </c:cat>
          <c:val>
            <c:numRef>
              <c:f>Sheet1!$G$2:$G$6</c:f>
              <c:numCache>
                <c:formatCode>0%</c:formatCode>
                <c:ptCount val="4"/>
                <c:pt idx="0">
                  <c:v>0.26</c:v>
                </c:pt>
                <c:pt idx="1">
                  <c:v>0.19</c:v>
                </c:pt>
                <c:pt idx="2">
                  <c:v>0.26</c:v>
                </c:pt>
                <c:pt idx="3">
                  <c:v>0.12</c:v>
                </c:pt>
              </c:numCache>
              <c:extLst/>
            </c:numRef>
          </c:val>
          <c:extLst>
            <c:ext xmlns:c16="http://schemas.microsoft.com/office/drawing/2014/chart" uri="{C3380CC4-5D6E-409C-BE32-E72D297353CC}">
              <c16:uniqueId val="{00000005-3A25-41ED-A07C-046CAD1FF4B7}"/>
            </c:ext>
          </c:extLst>
        </c:ser>
        <c:dLbls>
          <c:dLblPos val="inEnd"/>
          <c:showLegendKey val="0"/>
          <c:showVal val="1"/>
          <c:showCatName val="0"/>
          <c:showSerName val="0"/>
          <c:showPercent val="0"/>
          <c:showBubbleSize val="0"/>
        </c:dLbls>
        <c:gapWidth val="8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a:noFill/>
        </a:ln>
        <a:effectLst/>
      </c:spPr>
    </c:plotArea>
    <c:legend>
      <c:legendPos val="l"/>
      <c:layout>
        <c:manualLayout>
          <c:xMode val="edge"/>
          <c:yMode val="edge"/>
          <c:x val="0"/>
          <c:y val="0.88605761627626678"/>
          <c:w val="0.99702403269215489"/>
          <c:h val="8.605046679546106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52282696300945E-2"/>
          <c:y val="7.8647299476737424E-3"/>
          <c:w val="0.9673717275030449"/>
          <c:h val="0.76457271500179691"/>
        </c:manualLayout>
      </c:layout>
      <c:barChart>
        <c:barDir val="col"/>
        <c:grouping val="stacked"/>
        <c:varyColors val="0"/>
        <c:ser>
          <c:idx val="0"/>
          <c:order val="0"/>
          <c:tx>
            <c:strRef>
              <c:f>Sheet1!$B$1</c:f>
              <c:strCache>
                <c:ptCount val="1"/>
                <c:pt idx="0">
                  <c:v>Don't know/Prefer not to say </c:v>
                </c:pt>
              </c:strCache>
            </c:strRef>
          </c:tx>
          <c:spPr>
            <a:solidFill>
              <a:srgbClr val="5C5B5A"/>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DA4D-4E3E-ADE8-9DF5595C4B7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have the information I need to understand the risks and harms of gambling </c:v>
                </c:pt>
                <c:pt idx="1">
                  <c:v>I know where I can access information and support related to gambling for either myself or someone I care about near my home or in my local area</c:v>
                </c:pt>
                <c:pt idx="2">
                  <c:v>I would benefit from help, information or support related to gambling for either myself or someone I care about near my home or in my local area</c:v>
                </c:pt>
              </c:strCache>
            </c:strRef>
          </c:cat>
          <c:val>
            <c:numRef>
              <c:f>Sheet1!$B$2:$B$4</c:f>
              <c:numCache>
                <c:formatCode>0%</c:formatCode>
                <c:ptCount val="3"/>
                <c:pt idx="0">
                  <c:v>0.04</c:v>
                </c:pt>
                <c:pt idx="1">
                  <c:v>0.09</c:v>
                </c:pt>
                <c:pt idx="2">
                  <c:v>3.6130386391722502E-2</c:v>
                </c:pt>
              </c:numCache>
            </c:numRef>
          </c:val>
          <c:extLst>
            <c:ext xmlns:c16="http://schemas.microsoft.com/office/drawing/2014/chart" uri="{C3380CC4-5D6E-409C-BE32-E72D297353CC}">
              <c16:uniqueId val="{00000000-36D0-47F9-9B9E-745430E7BA1F}"/>
            </c:ext>
          </c:extLst>
        </c:ser>
        <c:ser>
          <c:idx val="1"/>
          <c:order val="1"/>
          <c:tx>
            <c:strRef>
              <c:f>Sheet1!$C$1</c:f>
              <c:strCache>
                <c:ptCount val="1"/>
                <c:pt idx="0">
                  <c:v>Strongly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have the information I need to understand the risks and harms of gambling </c:v>
                </c:pt>
                <c:pt idx="1">
                  <c:v>I know where I can access information and support related to gambling for either myself or someone I care about near my home or in my local area</c:v>
                </c:pt>
                <c:pt idx="2">
                  <c:v>I would benefit from help, information or support related to gambling for either myself or someone I care about near my home or in my local area</c:v>
                </c:pt>
              </c:strCache>
            </c:strRef>
          </c:cat>
          <c:val>
            <c:numRef>
              <c:f>Sheet1!$C$2:$C$4</c:f>
              <c:numCache>
                <c:formatCode>0%</c:formatCode>
                <c:ptCount val="3"/>
                <c:pt idx="0">
                  <c:v>0.03</c:v>
                </c:pt>
                <c:pt idx="1">
                  <c:v>0.1</c:v>
                </c:pt>
                <c:pt idx="2">
                  <c:v>0.42</c:v>
                </c:pt>
              </c:numCache>
            </c:numRef>
          </c:val>
          <c:extLst>
            <c:ext xmlns:c16="http://schemas.microsoft.com/office/drawing/2014/chart" uri="{C3380CC4-5D6E-409C-BE32-E72D297353CC}">
              <c16:uniqueId val="{00000001-36D0-47F9-9B9E-745430E7BA1F}"/>
            </c:ext>
          </c:extLst>
        </c:ser>
        <c:ser>
          <c:idx val="2"/>
          <c:order val="2"/>
          <c:tx>
            <c:strRef>
              <c:f>Sheet1!$D$1</c:f>
              <c:strCache>
                <c:ptCount val="1"/>
                <c:pt idx="0">
                  <c:v>Somewhat disagree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have the information I need to understand the risks and harms of gambling </c:v>
                </c:pt>
                <c:pt idx="1">
                  <c:v>I know where I can access information and support related to gambling for either myself or someone I care about near my home or in my local area</c:v>
                </c:pt>
                <c:pt idx="2">
                  <c:v>I would benefit from help, information or support related to gambling for either myself or someone I care about near my home or in my local area</c:v>
                </c:pt>
              </c:strCache>
            </c:strRef>
          </c:cat>
          <c:val>
            <c:numRef>
              <c:f>Sheet1!$D$2:$D$4</c:f>
              <c:numCache>
                <c:formatCode>0%</c:formatCode>
                <c:ptCount val="3"/>
                <c:pt idx="0">
                  <c:v>0.06</c:v>
                </c:pt>
                <c:pt idx="1">
                  <c:v>0.1</c:v>
                </c:pt>
                <c:pt idx="2">
                  <c:v>0.144608165034875</c:v>
                </c:pt>
              </c:numCache>
            </c:numRef>
          </c:val>
          <c:extLst>
            <c:ext xmlns:c16="http://schemas.microsoft.com/office/drawing/2014/chart" uri="{C3380CC4-5D6E-409C-BE32-E72D297353CC}">
              <c16:uniqueId val="{00000002-36D0-47F9-9B9E-745430E7BA1F}"/>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have the information I need to understand the risks and harms of gambling </c:v>
                </c:pt>
                <c:pt idx="1">
                  <c:v>I know where I can access information and support related to gambling for either myself or someone I care about near my home or in my local area</c:v>
                </c:pt>
                <c:pt idx="2">
                  <c:v>I would benefit from help, information or support related to gambling for either myself or someone I care about near my home or in my local area</c:v>
                </c:pt>
              </c:strCache>
            </c:strRef>
          </c:cat>
          <c:val>
            <c:numRef>
              <c:f>Sheet1!$E$2:$E$4</c:f>
              <c:numCache>
                <c:formatCode>0%</c:formatCode>
                <c:ptCount val="3"/>
                <c:pt idx="0">
                  <c:v>0.15</c:v>
                </c:pt>
                <c:pt idx="1">
                  <c:v>0.19</c:v>
                </c:pt>
                <c:pt idx="2">
                  <c:v>0.18</c:v>
                </c:pt>
              </c:numCache>
            </c:numRef>
          </c:val>
          <c:extLst>
            <c:ext xmlns:c16="http://schemas.microsoft.com/office/drawing/2014/chart" uri="{C3380CC4-5D6E-409C-BE32-E72D297353CC}">
              <c16:uniqueId val="{00000003-36D0-47F9-9B9E-745430E7BA1F}"/>
            </c:ext>
          </c:extLst>
        </c:ser>
        <c:ser>
          <c:idx val="4"/>
          <c:order val="4"/>
          <c:tx>
            <c:strRef>
              <c:f>Sheet1!$F$1</c:f>
              <c:strCache>
                <c:ptCount val="1"/>
                <c:pt idx="0">
                  <c:v>Somewhat agree</c:v>
                </c:pt>
              </c:strCache>
            </c:strRef>
          </c:tx>
          <c:spPr>
            <a:solidFill>
              <a:srgbClr val="A3E5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have the information I need to understand the risks and harms of gambling </c:v>
                </c:pt>
                <c:pt idx="1">
                  <c:v>I know where I can access information and support related to gambling for either myself or someone I care about near my home or in my local area</c:v>
                </c:pt>
                <c:pt idx="2">
                  <c:v>I would benefit from help, information or support related to gambling for either myself or someone I care about near my home or in my local area</c:v>
                </c:pt>
              </c:strCache>
            </c:strRef>
          </c:cat>
          <c:val>
            <c:numRef>
              <c:f>Sheet1!$F$2:$F$4</c:f>
              <c:numCache>
                <c:formatCode>0%</c:formatCode>
                <c:ptCount val="3"/>
                <c:pt idx="0">
                  <c:v>0.34</c:v>
                </c:pt>
                <c:pt idx="1">
                  <c:v>0.3</c:v>
                </c:pt>
                <c:pt idx="2">
                  <c:v>0.14000000000000001</c:v>
                </c:pt>
              </c:numCache>
            </c:numRef>
          </c:val>
          <c:extLst>
            <c:ext xmlns:c16="http://schemas.microsoft.com/office/drawing/2014/chart" uri="{C3380CC4-5D6E-409C-BE32-E72D297353CC}">
              <c16:uniqueId val="{00000004-36D0-47F9-9B9E-745430E7BA1F}"/>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have the information I need to understand the risks and harms of gambling </c:v>
                </c:pt>
                <c:pt idx="1">
                  <c:v>I know where I can access information and support related to gambling for either myself or someone I care about near my home or in my local area</c:v>
                </c:pt>
                <c:pt idx="2">
                  <c:v>I would benefit from help, information or support related to gambling for either myself or someone I care about near my home or in my local area</c:v>
                </c:pt>
              </c:strCache>
            </c:strRef>
          </c:cat>
          <c:val>
            <c:numRef>
              <c:f>Sheet1!$G$2:$G$4</c:f>
              <c:numCache>
                <c:formatCode>0%</c:formatCode>
                <c:ptCount val="3"/>
                <c:pt idx="0">
                  <c:v>0.39</c:v>
                </c:pt>
                <c:pt idx="1">
                  <c:v>0.23</c:v>
                </c:pt>
                <c:pt idx="2">
                  <c:v>0.08</c:v>
                </c:pt>
              </c:numCache>
            </c:numRef>
          </c:val>
          <c:extLst>
            <c:ext xmlns:c16="http://schemas.microsoft.com/office/drawing/2014/chart" uri="{C3380CC4-5D6E-409C-BE32-E72D297353CC}">
              <c16:uniqueId val="{00000005-36D0-47F9-9B9E-745430E7BA1F}"/>
            </c:ext>
          </c:extLst>
        </c:ser>
        <c:dLbls>
          <c:dLblPos val="inEnd"/>
          <c:showLegendKey val="0"/>
          <c:showVal val="1"/>
          <c:showCatName val="0"/>
          <c:showSerName val="0"/>
          <c:showPercent val="0"/>
          <c:showBubbleSize val="0"/>
        </c:dLbls>
        <c:gapWidth val="8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a:noFill/>
        </a:ln>
        <a:effectLst/>
      </c:spPr>
    </c:plotArea>
    <c:legend>
      <c:legendPos val="l"/>
      <c:layout>
        <c:manualLayout>
          <c:xMode val="edge"/>
          <c:yMode val="edge"/>
          <c:x val="0"/>
          <c:y val="0.96113791289058137"/>
          <c:w val="0.99702403269215489"/>
          <c:h val="3.886208710941862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u="none">
                <a:latin typeface="+mj-lt"/>
              </a:rPr>
              <a:t>How confident</a:t>
            </a:r>
            <a:r>
              <a:rPr lang="en-GB" sz="1400" b="1" u="none" baseline="0">
                <a:latin typeface="+mj-lt"/>
              </a:rPr>
              <a:t> are you in using digital services online? (May – Sept 2023)</a:t>
            </a:r>
            <a:endParaRPr lang="en-GB" sz="1400" b="1" u="none">
              <a:latin typeface="+mj-lt"/>
            </a:endParaRPr>
          </a:p>
        </c:rich>
      </c:tx>
      <c:layout>
        <c:manualLayout>
          <c:xMode val="edge"/>
          <c:yMode val="edge"/>
          <c:x val="0.20427142531498368"/>
          <c:y val="7.342271133949761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199983500999374"/>
          <c:y val="1.2241700661844676E-2"/>
          <c:w val="0.763890946304011"/>
          <c:h val="0.8744225536611695"/>
        </c:manualLayout>
      </c:layout>
      <c:barChart>
        <c:barDir val="col"/>
        <c:grouping val="stacked"/>
        <c:varyColors val="0"/>
        <c:ser>
          <c:idx val="0"/>
          <c:order val="0"/>
          <c:tx>
            <c:strRef>
              <c:f>Sheet1!$B$1</c:f>
              <c:strCache>
                <c:ptCount val="1"/>
                <c:pt idx="0">
                  <c:v>Prefer not to say</c:v>
                </c:pt>
              </c:strCache>
            </c:strRef>
          </c:tx>
          <c:spPr>
            <a:solidFill>
              <a:schemeClr val="bg2"/>
            </a:solidFill>
            <a:ln>
              <a:noFill/>
            </a:ln>
            <a:effectLst/>
          </c:spPr>
          <c:invertIfNegative val="0"/>
          <c:dLbls>
            <c:delete val="1"/>
          </c:dLbls>
          <c:cat>
            <c:strRef>
              <c:f>Sheet1!$A$2:$A$3</c:f>
              <c:strCache>
                <c:ptCount val="2"/>
                <c:pt idx="0">
                  <c:v>Someone else in
 your household</c:v>
                </c:pt>
                <c:pt idx="1">
                  <c:v>You</c:v>
                </c:pt>
              </c:strCache>
            </c:strRef>
          </c:cat>
          <c:val>
            <c:numRef>
              <c:f>Sheet1!$B$2:$B$3</c:f>
              <c:numCache>
                <c:formatCode>0%</c:formatCode>
                <c:ptCount val="2"/>
                <c:pt idx="0">
                  <c:v>0.01</c:v>
                </c:pt>
                <c:pt idx="1">
                  <c:v>0.01</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Not at all confident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Sheet1!$C$2:$C$3</c:f>
              <c:numCache>
                <c:formatCode>0%</c:formatCode>
                <c:ptCount val="2"/>
                <c:pt idx="0">
                  <c:v>0.02</c:v>
                </c:pt>
                <c:pt idx="1">
                  <c:v>0.03</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Not very confident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Sheet1!$D$2:$D$3</c:f>
              <c:numCache>
                <c:formatCode>0%</c:formatCode>
                <c:ptCount val="2"/>
                <c:pt idx="0">
                  <c:v>0.1</c:v>
                </c:pt>
                <c:pt idx="1">
                  <c:v>0.06</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Quite confident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Sheet1!$E$2:$E$3</c:f>
              <c:numCache>
                <c:formatCode>0%</c:formatCode>
                <c:ptCount val="2"/>
                <c:pt idx="0">
                  <c:v>0.27</c:v>
                </c:pt>
                <c:pt idx="1">
                  <c:v>0.27</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Very confident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Sheet1!$F$2:$F$3</c:f>
              <c:numCache>
                <c:formatCode>0%</c:formatCode>
                <c:ptCount val="2"/>
                <c:pt idx="0">
                  <c:v>0.6</c:v>
                </c:pt>
                <c:pt idx="1">
                  <c:v>0.64</c:v>
                </c:pt>
              </c:numCache>
            </c:numRef>
          </c:val>
          <c:extLst>
            <c:ext xmlns:c16="http://schemas.microsoft.com/office/drawing/2014/chart" uri="{C3380CC4-5D6E-409C-BE32-E72D297353CC}">
              <c16:uniqueId val="{00000004-6BA3-45A5-B382-40D7FC9AED71}"/>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1.0616302437517686E-2"/>
          <c:y val="0.14305669546654592"/>
          <c:w val="0.23343706746298529"/>
          <c:h val="0.757053679363141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 (May</a:t>
            </a:r>
            <a:r>
              <a:rPr lang="en-GB" sz="1400" b="1" baseline="0">
                <a:solidFill>
                  <a:srgbClr val="5C5B5A"/>
                </a:solidFill>
              </a:rPr>
              <a:t> – Sept 2023)</a:t>
            </a:r>
            <a:endParaRPr lang="en-GB" sz="1400" b="1">
              <a:solidFill>
                <a:srgbClr val="5C5B5A"/>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S7+S8+S9:Total</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0.68</c:v>
                </c:pt>
                <c:pt idx="1">
                  <c:v>0.17</c:v>
                </c:pt>
                <c:pt idx="2">
                  <c:v>7.0000000000000007E-2</c:v>
                </c:pt>
                <c:pt idx="3">
                  <c:v>0.03</c:v>
                </c:pt>
                <c:pt idx="4">
                  <c:v>0.03</c:v>
                </c:pt>
                <c:pt idx="5">
                  <c:v>0.02</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16-24 (n=97)</c:v>
                </c:pt>
              </c:strCache>
            </c:strRef>
          </c:tx>
          <c:spPr>
            <a:solidFill>
              <a:srgbClr val="9DC3E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0.72</c:v>
                </c:pt>
                <c:pt idx="1">
                  <c:v>0.14000000000000001</c:v>
                </c:pt>
                <c:pt idx="2">
                  <c:v>7.0000000000000007E-2</c:v>
                </c:pt>
                <c:pt idx="3">
                  <c:v>0.02</c:v>
                </c:pt>
                <c:pt idx="4">
                  <c:v>0.05</c:v>
                </c:pt>
                <c:pt idx="5">
                  <c:v>0</c:v>
                </c:pt>
              </c:numCache>
            </c:numRef>
          </c:val>
          <c:extLst>
            <c:ext xmlns:c16="http://schemas.microsoft.com/office/drawing/2014/chart" uri="{C3380CC4-5D6E-409C-BE32-E72D297353CC}">
              <c16:uniqueId val="{00000000-1D26-42E5-99A3-C4BC608D1098}"/>
            </c:ext>
          </c:extLst>
        </c:ser>
        <c:ser>
          <c:idx val="3"/>
          <c:order val="3"/>
          <c:tx>
            <c:strRef>
              <c:f>Sheet1!$E$1</c:f>
              <c:strCache>
                <c:ptCount val="1"/>
                <c:pt idx="0">
                  <c:v>75+ (n=73)</c:v>
                </c:pt>
              </c:strCache>
            </c:strRef>
          </c:tx>
          <c:spPr>
            <a:solidFill>
              <a:srgbClr val="A568D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0.38</c:v>
                </c:pt>
                <c:pt idx="1">
                  <c:v>0.19</c:v>
                </c:pt>
                <c:pt idx="2">
                  <c:v>0.13</c:v>
                </c:pt>
                <c:pt idx="3">
                  <c:v>0.05</c:v>
                </c:pt>
                <c:pt idx="4">
                  <c:v>0.09</c:v>
                </c:pt>
                <c:pt idx="5">
                  <c:v>0.16</c:v>
                </c:pt>
              </c:numCache>
            </c:numRef>
          </c:val>
          <c:extLst>
            <c:ext xmlns:c16="http://schemas.microsoft.com/office/drawing/2014/chart" uri="{C3380CC4-5D6E-409C-BE32-E72D297353CC}">
              <c16:uniqueId val="{00000001-13FD-495C-B1CA-D8CAF4617FBA}"/>
            </c:ext>
          </c:extLst>
        </c:ser>
        <c:ser>
          <c:idx val="4"/>
          <c:order val="4"/>
          <c:tx>
            <c:strRef>
              <c:f>Sheet1!$F$1</c:f>
              <c:strCache>
                <c:ptCount val="1"/>
                <c:pt idx="0">
                  <c:v>Disabled (n=155)</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Cache>
                <c:formatCode>0%</c:formatCode>
                <c:ptCount val="6"/>
                <c:pt idx="0">
                  <c:v>0.6</c:v>
                </c:pt>
                <c:pt idx="1">
                  <c:v>0.17</c:v>
                </c:pt>
                <c:pt idx="2">
                  <c:v>0.11</c:v>
                </c:pt>
                <c:pt idx="3">
                  <c:v>0.04</c:v>
                </c:pt>
                <c:pt idx="4">
                  <c:v>0.05</c:v>
                </c:pt>
                <c:pt idx="5">
                  <c:v>0.04</c:v>
                </c:pt>
              </c:numCache>
            </c:numRef>
          </c:val>
          <c:extLst>
            <c:ext xmlns:c16="http://schemas.microsoft.com/office/drawing/2014/chart" uri="{C3380CC4-5D6E-409C-BE32-E72D297353CC}">
              <c16:uniqueId val="{00000003-2A69-4A3D-9464-D1086846F46B}"/>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98918323070207E-2"/>
          <c:y val="0"/>
          <c:w val="0.83892347037902537"/>
          <c:h val="0.72522771406621067"/>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cat>
            <c:strRef>
              <c:f>Sheet1!$A$2:$A$6</c:f>
              <c:strCache>
                <c:ptCount val="5"/>
                <c:pt idx="0">
                  <c:v>It would be easy to find my way to the right NHS service, if I need it</c:v>
                </c:pt>
                <c:pt idx="1">
                  <c:v>If my situation required it, I would be seen by a doctor face-to-face rather than by phone or online</c:v>
                </c:pt>
                <c:pt idx="2">
                  <c:v>If I was unwell, I would be able to get a timely appointment at my local surgery</c:v>
                </c:pt>
                <c:pt idx="3">
                  <c:v>If I called 999 for an ambulance, it would arrive quickly</c:v>
                </c:pt>
                <c:pt idx="4">
                  <c:v>If I needed treatment, I would be seen quickly in A&amp;E</c:v>
                </c:pt>
              </c:strCache>
            </c:strRef>
          </c:cat>
          <c:val>
            <c:numRef>
              <c:f>Sheet1!$B$2:$B$6</c:f>
              <c:numCache>
                <c:formatCode>0%</c:formatCode>
                <c:ptCount val="5"/>
                <c:pt idx="0">
                  <c:v>0.02</c:v>
                </c:pt>
                <c:pt idx="1">
                  <c:v>0.03</c:v>
                </c:pt>
                <c:pt idx="2">
                  <c:v>0.02</c:v>
                </c:pt>
                <c:pt idx="3">
                  <c:v>0.04</c:v>
                </c:pt>
                <c:pt idx="4">
                  <c:v>0.02</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at all confident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would be easy to find my way to the right NHS service, if I need it</c:v>
                </c:pt>
                <c:pt idx="1">
                  <c:v>If my situation required it, I would be seen by a doctor face-to-face rather than by phone or online</c:v>
                </c:pt>
                <c:pt idx="2">
                  <c:v>If I was unwell, I would be able to get a timely appointment at my local surgery</c:v>
                </c:pt>
                <c:pt idx="3">
                  <c:v>If I called 999 for an ambulance, it would arrive quickly</c:v>
                </c:pt>
                <c:pt idx="4">
                  <c:v>If I needed treatment, I would be seen quickly in A&amp;E</c:v>
                </c:pt>
              </c:strCache>
            </c:strRef>
          </c:cat>
          <c:val>
            <c:numRef>
              <c:f>Sheet1!$C$2:$C$6</c:f>
              <c:numCache>
                <c:formatCode>0%</c:formatCode>
                <c:ptCount val="5"/>
                <c:pt idx="0">
                  <c:v>0.09</c:v>
                </c:pt>
                <c:pt idx="1">
                  <c:v>0.15</c:v>
                </c:pt>
                <c:pt idx="2">
                  <c:v>0.22</c:v>
                </c:pt>
                <c:pt idx="3">
                  <c:v>0.23</c:v>
                </c:pt>
                <c:pt idx="4">
                  <c:v>0.3</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Not that confident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would be easy to find my way to the right NHS service, if I need it</c:v>
                </c:pt>
                <c:pt idx="1">
                  <c:v>If my situation required it, I would be seen by a doctor face-to-face rather than by phone or online</c:v>
                </c:pt>
                <c:pt idx="2">
                  <c:v>If I was unwell, I would be able to get a timely appointment at my local surgery</c:v>
                </c:pt>
                <c:pt idx="3">
                  <c:v>If I called 999 for an ambulance, it would arrive quickly</c:v>
                </c:pt>
                <c:pt idx="4">
                  <c:v>If I needed treatment, I would be seen quickly in A&amp;E</c:v>
                </c:pt>
              </c:strCache>
            </c:strRef>
          </c:cat>
          <c:val>
            <c:numRef>
              <c:f>Sheet1!$D$2:$D$6</c:f>
              <c:numCache>
                <c:formatCode>0%</c:formatCode>
                <c:ptCount val="5"/>
                <c:pt idx="0">
                  <c:v>0.2</c:v>
                </c:pt>
                <c:pt idx="1">
                  <c:v>0.24</c:v>
                </c:pt>
                <c:pt idx="2">
                  <c:v>0.27</c:v>
                </c:pt>
                <c:pt idx="3">
                  <c:v>0.33</c:v>
                </c:pt>
                <c:pt idx="4">
                  <c:v>0.31</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Fairly confident</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would be easy to find my way to the right NHS service, if I need it</c:v>
                </c:pt>
                <c:pt idx="1">
                  <c:v>If my situation required it, I would be seen by a doctor face-to-face rather than by phone or online</c:v>
                </c:pt>
                <c:pt idx="2">
                  <c:v>If I was unwell, I would be able to get a timely appointment at my local surgery</c:v>
                </c:pt>
                <c:pt idx="3">
                  <c:v>If I called 999 for an ambulance, it would arrive quickly</c:v>
                </c:pt>
                <c:pt idx="4">
                  <c:v>If I needed treatment, I would be seen quickly in A&amp;E</c:v>
                </c:pt>
              </c:strCache>
            </c:strRef>
          </c:cat>
          <c:val>
            <c:numRef>
              <c:f>Sheet1!$E$2:$E$6</c:f>
              <c:numCache>
                <c:formatCode>0%</c:formatCode>
                <c:ptCount val="5"/>
                <c:pt idx="0">
                  <c:v>0.46</c:v>
                </c:pt>
                <c:pt idx="1">
                  <c:v>0.38</c:v>
                </c:pt>
                <c:pt idx="2">
                  <c:v>0.34</c:v>
                </c:pt>
                <c:pt idx="3">
                  <c:v>0.31</c:v>
                </c:pt>
                <c:pt idx="4">
                  <c:v>0.26</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Completely confident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would be easy to find my way to the right NHS service, if I need it</c:v>
                </c:pt>
                <c:pt idx="1">
                  <c:v>If my situation required it, I would be seen by a doctor face-to-face rather than by phone or online</c:v>
                </c:pt>
                <c:pt idx="2">
                  <c:v>If I was unwell, I would be able to get a timely appointment at my local surgery</c:v>
                </c:pt>
                <c:pt idx="3">
                  <c:v>If I called 999 for an ambulance, it would arrive quickly</c:v>
                </c:pt>
                <c:pt idx="4">
                  <c:v>If I needed treatment, I would be seen quickly in A&amp;E</c:v>
                </c:pt>
              </c:strCache>
            </c:strRef>
          </c:cat>
          <c:val>
            <c:numRef>
              <c:f>Sheet1!$F$2:$F$6</c:f>
              <c:numCache>
                <c:formatCode>0%</c:formatCode>
                <c:ptCount val="5"/>
                <c:pt idx="0">
                  <c:v>0.23</c:v>
                </c:pt>
                <c:pt idx="1">
                  <c:v>0.2</c:v>
                </c:pt>
                <c:pt idx="2">
                  <c:v>0.15</c:v>
                </c:pt>
                <c:pt idx="3">
                  <c:v>0.09</c:v>
                </c:pt>
                <c:pt idx="4">
                  <c:v>0.1</c:v>
                </c:pt>
              </c:numCache>
            </c:numRef>
          </c:val>
          <c:extLst>
            <c:ext xmlns:c16="http://schemas.microsoft.com/office/drawing/2014/chart" uri="{C3380CC4-5D6E-409C-BE32-E72D297353CC}">
              <c16:uniqueId val="{00000004-D0C3-4EB8-BC07-BA15F6BB2083}"/>
            </c:ext>
          </c:extLst>
        </c:ser>
        <c:dLbls>
          <c:showLegendKey val="0"/>
          <c:showVal val="0"/>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b"/>
      <c:layout>
        <c:manualLayout>
          <c:xMode val="edge"/>
          <c:yMode val="edge"/>
          <c:x val="1.9157365981078422E-2"/>
          <c:y val="0.93078161461839581"/>
          <c:w val="0.97667857586175255"/>
          <c:h val="6.921838538160418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a:p>
            <a:pPr>
              <a:defRPr sz="1400" b="1"/>
            </a:pPr>
            <a:r>
              <a:rPr lang="en-GB" sz="1400" b="1">
                <a:solidFill>
                  <a:srgbClr val="5C5B5A"/>
                </a:solidFill>
              </a:rPr>
              <a:t>Autumn 2022 </a:t>
            </a:r>
            <a:r>
              <a:rPr lang="en-GB" sz="1400" b="1" baseline="0">
                <a:solidFill>
                  <a:srgbClr val="5C5B5A"/>
                </a:solidFill>
              </a:rPr>
              <a:t>vs. Summer 2023</a:t>
            </a:r>
            <a:endParaRPr lang="en-GB" sz="1400" b="1">
              <a:solidFill>
                <a:srgbClr val="5C5B5A"/>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S3+S4+S5+S6:Total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0.64</c:v>
                </c:pt>
                <c:pt idx="1">
                  <c:v>0.19025981450395199</c:v>
                </c:pt>
                <c:pt idx="2">
                  <c:v>0.08</c:v>
                </c:pt>
                <c:pt idx="3">
                  <c:v>0.04</c:v>
                </c:pt>
                <c:pt idx="4">
                  <c:v>0.02</c:v>
                </c:pt>
                <c:pt idx="5">
                  <c:v>0.03</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S7+S8+S9:Total</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0.68</c:v>
                </c:pt>
                <c:pt idx="1">
                  <c:v>0.17</c:v>
                </c:pt>
                <c:pt idx="2">
                  <c:v>7.0000000000000007E-2</c:v>
                </c:pt>
                <c:pt idx="3">
                  <c:v>0.03</c:v>
                </c:pt>
                <c:pt idx="4">
                  <c:v>0.03</c:v>
                </c:pt>
                <c:pt idx="5">
                  <c:v>0.02</c:v>
                </c:pt>
              </c:numCache>
            </c:numRef>
          </c:val>
          <c:extLst>
            <c:ext xmlns:c16="http://schemas.microsoft.com/office/drawing/2014/chart" uri="{C3380CC4-5D6E-409C-BE32-E72D297353CC}">
              <c16:uniqueId val="{00000000-1D26-42E5-99A3-C4BC608D1098}"/>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c:rich>
      </c:tx>
      <c:layout>
        <c:manualLayout>
          <c:xMode val="edge"/>
          <c:yMode val="edge"/>
          <c:x val="0.30107451948487818"/>
          <c:y val="5.628176928610785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2320610443850534E-3"/>
          <c:y val="8.0873239504943489E-2"/>
          <c:w val="0.99389396795199259"/>
          <c:h val="0.71953375835334554"/>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Sheet1!$B$2:$B$7</c:f>
              <c:numCache>
                <c:formatCode>0%</c:formatCode>
                <c:ptCount val="6"/>
                <c:pt idx="0">
                  <c:v>0.68</c:v>
                </c:pt>
                <c:pt idx="1">
                  <c:v>0.17</c:v>
                </c:pt>
                <c:pt idx="2">
                  <c:v>7.0000000000000007E-2</c:v>
                </c:pt>
                <c:pt idx="3">
                  <c:v>0.03</c:v>
                </c:pt>
                <c:pt idx="4">
                  <c:v>0.03</c:v>
                </c:pt>
                <c:pt idx="5">
                  <c:v>0.02</c:v>
                </c:pt>
              </c:numCache>
            </c:numRef>
          </c:val>
          <c:extLst>
            <c:ext xmlns:c16="http://schemas.microsoft.com/office/drawing/2014/chart" uri="{C3380CC4-5D6E-409C-BE32-E72D297353CC}">
              <c16:uniqueId val="{00000000-B8C7-46A5-B84E-F69ECA0E8571}"/>
            </c:ext>
          </c:extLst>
        </c:ser>
        <c:ser>
          <c:idx val="1"/>
          <c:order val="1"/>
          <c:tx>
            <c:strRef>
              <c:f>Sheet1!$C$1</c:f>
              <c:strCache>
                <c:ptCount val="1"/>
                <c:pt idx="0">
                  <c:v>Sept (S3)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Ref>
          </c:val>
          <c:extLst>
            <c:ext xmlns:c16="http://schemas.microsoft.com/office/drawing/2014/chart" uri="{C3380CC4-5D6E-409C-BE32-E72D297353CC}">
              <c16:uniqueId val="{00000001-B8C7-46A5-B84E-F69ECA0E8571}"/>
            </c:ext>
          </c:extLst>
        </c:ser>
        <c:ser>
          <c:idx val="2"/>
          <c:order val="2"/>
          <c:tx>
            <c:strRef>
              <c:f>Sheet1!$D$1</c:f>
              <c:strCache>
                <c:ptCount val="1"/>
                <c:pt idx="0">
                  <c:v>Oct (S4)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Ref>
          </c:val>
          <c:extLst>
            <c:ext xmlns:c16="http://schemas.microsoft.com/office/drawing/2014/chart" uri="{C3380CC4-5D6E-409C-BE32-E72D297353CC}">
              <c16:uniqueId val="{00000002-B8C7-46A5-B84E-F69ECA0E8571}"/>
            </c:ext>
          </c:extLst>
        </c:ser>
        <c:ser>
          <c:idx val="3"/>
          <c:order val="3"/>
          <c:tx>
            <c:strRef>
              <c:f>Sheet1!$E$1</c:f>
              <c:strCache>
                <c:ptCount val="1"/>
                <c:pt idx="0">
                  <c:v>Mar (S6)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Ref>
          </c:val>
          <c:extLst>
            <c:ext xmlns:c16="http://schemas.microsoft.com/office/drawing/2014/chart" uri="{C3380CC4-5D6E-409C-BE32-E72D297353CC}">
              <c16:uniqueId val="{00000004-B8C7-46A5-B84E-F69ECA0E8571}"/>
            </c:ext>
          </c:extLst>
        </c:ser>
        <c:ser>
          <c:idx val="4"/>
          <c:order val="4"/>
          <c:tx>
            <c:strRef>
              <c:f>Sheet1!$F$1</c:f>
              <c:strCache>
                <c:ptCount val="1"/>
                <c:pt idx="0">
                  <c:v>May (S7)</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Cache>
                <c:formatCode>0%</c:formatCode>
                <c:ptCount val="6"/>
                <c:pt idx="0">
                  <c:v>0.64417514941193799</c:v>
                </c:pt>
                <c:pt idx="1">
                  <c:v>0.193629563702956</c:v>
                </c:pt>
                <c:pt idx="2">
                  <c:v>6.4534445829888903E-2</c:v>
                </c:pt>
                <c:pt idx="3">
                  <c:v>2.8888207375439599E-2</c:v>
                </c:pt>
                <c:pt idx="4">
                  <c:v>3.4465068948296297E-2</c:v>
                </c:pt>
                <c:pt idx="5">
                  <c:v>3.4307564731481097E-2</c:v>
                </c:pt>
              </c:numCache>
            </c:numRef>
          </c:val>
          <c:extLst>
            <c:ext xmlns:c16="http://schemas.microsoft.com/office/drawing/2014/chart" uri="{C3380CC4-5D6E-409C-BE32-E72D297353CC}">
              <c16:uniqueId val="{00000001-ADAF-4C6C-821C-AE915BD6E796}"/>
            </c:ext>
          </c:extLst>
        </c:ser>
        <c:ser>
          <c:idx val="5"/>
          <c:order val="5"/>
          <c:tx>
            <c:strRef>
              <c:f>Sheet1!$G$1</c:f>
              <c:strCache>
                <c:ptCount val="1"/>
                <c:pt idx="0">
                  <c:v>July (S8)</c:v>
                </c:pt>
              </c:strCache>
            </c:strRef>
          </c:tx>
          <c:spPr>
            <a:solidFill>
              <a:srgbClr val="6DD5CE"/>
            </a:solidFill>
            <a:ln>
              <a:noFill/>
            </a:ln>
            <a:effectLst/>
          </c:spPr>
          <c:invertIfNegative val="0"/>
          <c:dLbls>
            <c:dLbl>
              <c:idx val="1"/>
              <c:layout>
                <c:manualLayout>
                  <c:x val="-2.4682950552810873E-5"/>
                  <c:y val="5.36016850343874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9A-4AE3-8CAC-A9EAED56B370}"/>
                </c:ext>
              </c:extLst>
            </c:dLbl>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Sheet1!$G$2:$G$7</c:f>
              <c:numCache>
                <c:formatCode>0%</c:formatCode>
                <c:ptCount val="6"/>
                <c:pt idx="0">
                  <c:v>0.69</c:v>
                </c:pt>
                <c:pt idx="1">
                  <c:v>0.15</c:v>
                </c:pt>
                <c:pt idx="2">
                  <c:v>0.08</c:v>
                </c:pt>
                <c:pt idx="3">
                  <c:v>0.02</c:v>
                </c:pt>
                <c:pt idx="4">
                  <c:v>0.04</c:v>
                </c:pt>
                <c:pt idx="5">
                  <c:v>0.03</c:v>
                </c:pt>
              </c:numCache>
            </c:numRef>
          </c:val>
          <c:extLst>
            <c:ext xmlns:c16="http://schemas.microsoft.com/office/drawing/2014/chart" uri="{C3380CC4-5D6E-409C-BE32-E72D297353CC}">
              <c16:uniqueId val="{00000000-4E33-43A0-900F-CFCBAB16377D}"/>
            </c:ext>
          </c:extLst>
        </c:ser>
        <c:ser>
          <c:idx val="6"/>
          <c:order val="6"/>
          <c:tx>
            <c:strRef>
              <c:f>Sheet1!$H$1</c:f>
              <c:strCache>
                <c:ptCount val="1"/>
                <c:pt idx="0">
                  <c:v>September (S9)</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Sheet1!$H$2:$H$7</c:f>
              <c:numCache>
                <c:formatCode>0%</c:formatCode>
                <c:ptCount val="6"/>
                <c:pt idx="0">
                  <c:v>0.71</c:v>
                </c:pt>
                <c:pt idx="1">
                  <c:v>0.16</c:v>
                </c:pt>
                <c:pt idx="2">
                  <c:v>7.0000000000000007E-2</c:v>
                </c:pt>
                <c:pt idx="3">
                  <c:v>0.04</c:v>
                </c:pt>
                <c:pt idx="4">
                  <c:v>0.01</c:v>
                </c:pt>
                <c:pt idx="5">
                  <c:v>0.01</c:v>
                </c:pt>
              </c:numCache>
            </c:numRef>
          </c:val>
          <c:extLst>
            <c:ext xmlns:c16="http://schemas.microsoft.com/office/drawing/2014/chart" uri="{C3380CC4-5D6E-409C-BE32-E72D297353CC}">
              <c16:uniqueId val="{00000000-3871-4303-8AAC-000309872BA0}"/>
            </c:ext>
          </c:extLst>
        </c:ser>
        <c:dLbls>
          <c:dLblPos val="outEnd"/>
          <c:showLegendKey val="0"/>
          <c:showVal val="1"/>
          <c:showCatName val="0"/>
          <c:showSerName val="0"/>
          <c:showPercent val="0"/>
          <c:showBubbleSize val="0"/>
        </c:dLbls>
        <c:gapWidth val="100"/>
        <c:axId val="2068775232"/>
        <c:axId val="2068776896"/>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4634147243298099"/>
          <c:y val="0.1821967700975192"/>
          <c:w val="0.33986390710698022"/>
          <c:h val="5.166105079983632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t>How often…? (Respondents reporting</a:t>
            </a:r>
            <a:r>
              <a:rPr lang="en-GB" sz="1400" b="1" baseline="0"/>
              <a:t> digital exclusion)*</a:t>
            </a:r>
          </a:p>
          <a:p>
            <a:pPr>
              <a:defRPr sz="1400" b="1"/>
            </a:pPr>
            <a:r>
              <a:rPr lang="en-GB" sz="1400" b="1" baseline="0"/>
              <a:t>(May – Sept 2023)</a:t>
            </a:r>
            <a:r>
              <a:rPr lang="en-GB" sz="1400" b="1"/>
              <a:t> </a:t>
            </a:r>
          </a:p>
        </c:rich>
      </c:tx>
      <c:layout>
        <c:manualLayout>
          <c:xMode val="edge"/>
          <c:yMode val="edge"/>
          <c:x val="0.27728624361994281"/>
          <c:y val="2.4335907574139248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131189269686533E-2"/>
          <c:y val="7.8524060926427289E-2"/>
          <c:w val="0.98524573650591662"/>
          <c:h val="0.36330463229210141"/>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Sheet1!$B$2:$B$6</c:f>
              <c:numCache>
                <c:formatCode>0%</c:formatCode>
                <c:ptCount val="5"/>
                <c:pt idx="0">
                  <c:v>0.04</c:v>
                </c:pt>
                <c:pt idx="1">
                  <c:v>0.04</c:v>
                </c:pt>
                <c:pt idx="2">
                  <c:v>0.03</c:v>
                </c:pt>
                <c:pt idx="3">
                  <c:v>0.04</c:v>
                </c:pt>
                <c:pt idx="4">
                  <c:v>0.08</c:v>
                </c:pt>
              </c:numCache>
            </c:numRef>
          </c:val>
          <c:extLst>
            <c:ext xmlns:c16="http://schemas.microsoft.com/office/drawing/2014/chart" uri="{C3380CC4-5D6E-409C-BE32-E72D297353CC}">
              <c16:uniqueId val="{00000002-7FB1-4EB6-9246-DEE6481016AD}"/>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Sheet1!$C$2:$C$6</c:f>
              <c:numCache>
                <c:formatCode>0%</c:formatCode>
                <c:ptCount val="5"/>
                <c:pt idx="0">
                  <c:v>0.01</c:v>
                </c:pt>
                <c:pt idx="1">
                  <c:v>0.01</c:v>
                </c:pt>
                <c:pt idx="2">
                  <c:v>0.01</c:v>
                </c:pt>
                <c:pt idx="3">
                  <c:v>0.02</c:v>
                </c:pt>
                <c:pt idx="4">
                  <c:v>0.03</c:v>
                </c:pt>
              </c:numCache>
            </c:numRef>
          </c:val>
          <c:extLst>
            <c:ext xmlns:c16="http://schemas.microsoft.com/office/drawing/2014/chart" uri="{C3380CC4-5D6E-409C-BE32-E72D297353CC}">
              <c16:uniqueId val="{00000000-1D26-42E5-99A3-C4BC608D1098}"/>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Sheet1!$D$2:$D$6</c:f>
              <c:numCache>
                <c:formatCode>0%</c:formatCode>
                <c:ptCount val="5"/>
                <c:pt idx="0">
                  <c:v>0.04</c:v>
                </c:pt>
                <c:pt idx="1">
                  <c:v>0.03</c:v>
                </c:pt>
                <c:pt idx="2">
                  <c:v>0.05</c:v>
                </c:pt>
                <c:pt idx="3">
                  <c:v>0.05</c:v>
                </c:pt>
                <c:pt idx="4">
                  <c:v>0.05</c:v>
                </c:pt>
              </c:numCache>
            </c:numRef>
          </c:val>
          <c:extLst>
            <c:ext xmlns:c16="http://schemas.microsoft.com/office/drawing/2014/chart" uri="{C3380CC4-5D6E-409C-BE32-E72D297353CC}">
              <c16:uniqueId val="{00000000-7A40-4399-990D-145EA77FC025}"/>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a:noFill/>
        </a:ln>
        <a:effectLst/>
      </c:spPr>
    </c:plotArea>
    <c:legend>
      <c:legendPos val="b"/>
      <c:layout>
        <c:manualLayout>
          <c:xMode val="edge"/>
          <c:yMode val="edge"/>
          <c:x val="0.14526845441326466"/>
          <c:y val="0.94296832154670596"/>
          <c:w val="0.70833481608923643"/>
          <c:h val="5.680375263442023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98083965459608E-3"/>
          <c:y val="0.17523364426370835"/>
          <c:w val="0.98524573650591662"/>
          <c:h val="0.50666649317634505"/>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Sheet1!$B$2:$B$6</c:f>
              <c:numCache>
                <c:formatCode>0%</c:formatCode>
                <c:ptCount val="5"/>
                <c:pt idx="0">
                  <c:v>0.02</c:v>
                </c:pt>
                <c:pt idx="1">
                  <c:v>0.02</c:v>
                </c:pt>
                <c:pt idx="2">
                  <c:v>0.02</c:v>
                </c:pt>
                <c:pt idx="3">
                  <c:v>0.03</c:v>
                </c:pt>
                <c:pt idx="4">
                  <c:v>0.06</c:v>
                </c:pt>
              </c:numCache>
            </c:numRef>
          </c:val>
          <c:extLst>
            <c:ext xmlns:c16="http://schemas.microsoft.com/office/drawing/2014/chart" uri="{C3380CC4-5D6E-409C-BE32-E72D297353CC}">
              <c16:uniqueId val="{00000000-EE4C-4897-B23F-AA1348CFE907}"/>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Sheet1!$C$2:$C$6</c:f>
              <c:numCache>
                <c:formatCode>0%</c:formatCode>
                <c:ptCount val="5"/>
                <c:pt idx="0">
                  <c:v>0.01</c:v>
                </c:pt>
                <c:pt idx="1">
                  <c:v>0.02</c:v>
                </c:pt>
                <c:pt idx="2">
                  <c:v>0.02</c:v>
                </c:pt>
                <c:pt idx="3">
                  <c:v>0.03</c:v>
                </c:pt>
                <c:pt idx="4">
                  <c:v>0.02</c:v>
                </c:pt>
              </c:numCache>
            </c:numRef>
          </c:val>
          <c:extLst>
            <c:ext xmlns:c16="http://schemas.microsoft.com/office/drawing/2014/chart" uri="{C3380CC4-5D6E-409C-BE32-E72D297353CC}">
              <c16:uniqueId val="{00000001-EE4C-4897-B23F-AA1348CFE907}"/>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Sheet1!$D$2:$D$6</c:f>
              <c:numCache>
                <c:formatCode>0%</c:formatCode>
                <c:ptCount val="5"/>
                <c:pt idx="0">
                  <c:v>0.04</c:v>
                </c:pt>
                <c:pt idx="1">
                  <c:v>0.03</c:v>
                </c:pt>
                <c:pt idx="2">
                  <c:v>0.03</c:v>
                </c:pt>
                <c:pt idx="3">
                  <c:v>7.0000000000000007E-2</c:v>
                </c:pt>
                <c:pt idx="4">
                  <c:v>0.04</c:v>
                </c:pt>
              </c:numCache>
            </c:numRef>
          </c:val>
          <c:extLst>
            <c:ext xmlns:c16="http://schemas.microsoft.com/office/drawing/2014/chart" uri="{C3380CC4-5D6E-409C-BE32-E72D297353CC}">
              <c16:uniqueId val="{00000002-EE4C-4897-B23F-AA1348CFE907}"/>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i="0" baseline="0">
                <a:effectLst/>
              </a:rPr>
              <a:t>How often do you/do others in your household…? (Showing households without the access/skills to get online all/most of the time)</a:t>
            </a:r>
          </a:p>
          <a:p>
            <a:pPr>
              <a:defRPr sz="1400" b="1"/>
            </a:pPr>
            <a:endParaRPr lang="en-GB" sz="1400" b="1" i="0" baseline="0">
              <a:effectLst/>
            </a:endParaRPr>
          </a:p>
          <a:p>
            <a:pPr>
              <a:defRPr sz="1400" b="1"/>
            </a:pPr>
            <a:r>
              <a:rPr lang="en-GB" sz="1400" b="1" i="0" baseline="0">
                <a:effectLst/>
              </a:rPr>
              <a:t>Autumn 2022 vs. Spring 2023 </a:t>
            </a:r>
            <a:endParaRPr lang="en-GB" sz="1400">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Connectivity</c:v>
                </c:pt>
                <c:pt idx="1">
                  <c:v>Devices</c:v>
                </c:pt>
                <c:pt idx="2">
                  <c:v>Affordability</c:v>
                </c:pt>
                <c:pt idx="3">
                  <c:v>Skills</c:v>
                </c:pt>
                <c:pt idx="4">
                  <c:v>Support</c:v>
                </c:pt>
              </c:strCache>
              <c:extLst xmlns:c15="http://schemas.microsoft.com/office/drawing/2012/chart"/>
            </c:strRef>
          </c:cat>
          <c:val>
            <c:numRef>
              <c:f>Sheet1!$B$2:$B$6</c:f>
              <c:extLst xmlns:c15="http://schemas.microsoft.com/office/drawing/2012/chart"/>
            </c:numRef>
          </c:val>
          <c:extLst xmlns:c15="http://schemas.microsoft.com/office/drawing/2012/chart">
            <c:ext xmlns:c16="http://schemas.microsoft.com/office/drawing/2014/chart" uri="{C3380CC4-5D6E-409C-BE32-E72D297353CC}">
              <c16:uniqueId val="{00000000-5BB1-4CEF-A275-8F9EAA2EBD12}"/>
            </c:ext>
          </c:extLst>
        </c:ser>
        <c:ser>
          <c:idx val="1"/>
          <c:order val="1"/>
          <c:tx>
            <c:strRef>
              <c:f>Sheet1!$C$1</c:f>
              <c:strCache>
                <c:ptCount val="1"/>
                <c:pt idx="0">
                  <c:v>S3+S4+S5+S6:Total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Connectivity</c:v>
                </c:pt>
                <c:pt idx="1">
                  <c:v>Devices</c:v>
                </c:pt>
                <c:pt idx="2">
                  <c:v>Affordability</c:v>
                </c:pt>
                <c:pt idx="3">
                  <c:v>Skills</c:v>
                </c:pt>
                <c:pt idx="4">
                  <c:v>Support</c:v>
                </c:pt>
              </c:strCache>
            </c:strRef>
          </c:cat>
          <c:val>
            <c:numRef>
              <c:f>Sheet1!$C$2:$C$6</c:f>
              <c:numCache>
                <c:formatCode>0%</c:formatCode>
                <c:ptCount val="5"/>
                <c:pt idx="0">
                  <c:v>9.8628660171054094E-2</c:v>
                </c:pt>
                <c:pt idx="1">
                  <c:v>0.08</c:v>
                </c:pt>
                <c:pt idx="2">
                  <c:v>0.11</c:v>
                </c:pt>
                <c:pt idx="3">
                  <c:v>0.200308403269924</c:v>
                </c:pt>
                <c:pt idx="4">
                  <c:v>0.22</c:v>
                </c:pt>
              </c:numCache>
            </c:numRef>
          </c:val>
          <c:extLst>
            <c:ext xmlns:c16="http://schemas.microsoft.com/office/drawing/2014/chart" uri="{C3380CC4-5D6E-409C-BE32-E72D297353CC}">
              <c16:uniqueId val="{00000001-5BB1-4CEF-A275-8F9EAA2EBD12}"/>
            </c:ext>
          </c:extLst>
        </c:ser>
        <c:ser>
          <c:idx val="2"/>
          <c:order val="2"/>
          <c:tx>
            <c:strRef>
              <c:f>Sheet1!$D$1</c:f>
              <c:strCache>
                <c:ptCount val="1"/>
                <c:pt idx="0">
                  <c:v>S7+S8+S9:Total</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Connectivity</c:v>
                </c:pt>
                <c:pt idx="1">
                  <c:v>Devices</c:v>
                </c:pt>
                <c:pt idx="2">
                  <c:v>Affordability</c:v>
                </c:pt>
                <c:pt idx="3">
                  <c:v>Skills</c:v>
                </c:pt>
                <c:pt idx="4">
                  <c:v>Support</c:v>
                </c:pt>
              </c:strCache>
            </c:strRef>
          </c:cat>
          <c:val>
            <c:numRef>
              <c:f>Sheet1!$D$2:$D$6</c:f>
              <c:numCache>
                <c:formatCode>0%</c:formatCode>
                <c:ptCount val="5"/>
                <c:pt idx="0">
                  <c:v>0.1</c:v>
                </c:pt>
                <c:pt idx="1">
                  <c:v>0.09</c:v>
                </c:pt>
                <c:pt idx="2">
                  <c:v>0.11</c:v>
                </c:pt>
                <c:pt idx="3">
                  <c:v>0.17</c:v>
                </c:pt>
                <c:pt idx="4">
                  <c:v>0.17</c:v>
                </c:pt>
              </c:numCache>
            </c:numRef>
          </c:val>
          <c:extLst>
            <c:ext xmlns:c16="http://schemas.microsoft.com/office/drawing/2014/chart" uri="{C3380CC4-5D6E-409C-BE32-E72D297353CC}">
              <c16:uniqueId val="{00000002-5BB1-4CEF-A275-8F9EAA2EBD12}"/>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99445876573374"/>
          <c:y val="2.8124998269869694E-2"/>
          <c:w val="0.67500554123426637"/>
          <c:h val="0.81379248688427808"/>
        </c:manualLayout>
      </c:layout>
      <c:barChart>
        <c:barDir val="col"/>
        <c:grouping val="stacked"/>
        <c:varyColors val="0"/>
        <c:ser>
          <c:idx val="5"/>
          <c:order val="0"/>
          <c:tx>
            <c:strRef>
              <c:f>Sheet1!$B$1</c:f>
              <c:strCache>
                <c:ptCount val="1"/>
                <c:pt idx="0">
                  <c:v>Prefer not to say</c:v>
                </c:pt>
              </c:strCache>
            </c:strRef>
          </c:tx>
          <c:spPr>
            <a:solidFill>
              <a:srgbClr val="5C5B5A"/>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Sheet1!$B$2:$B$4</c:f>
              <c:numCache>
                <c:formatCode>0%</c:formatCode>
                <c:ptCount val="3"/>
                <c:pt idx="0">
                  <c:v>0.01</c:v>
                </c:pt>
                <c:pt idx="1">
                  <c:v>0.03</c:v>
                </c:pt>
                <c:pt idx="2">
                  <c:v>0.02</c:v>
                </c:pt>
              </c:numCache>
              <c:extLst/>
            </c:numRef>
          </c:val>
          <c:extLst>
            <c:ext xmlns:c16="http://schemas.microsoft.com/office/drawing/2014/chart" uri="{C3380CC4-5D6E-409C-BE32-E72D297353CC}">
              <c16:uniqueId val="{00000000-840A-43A9-AEA4-4C11B00C3399}"/>
            </c:ext>
          </c:extLst>
        </c:ser>
        <c:ser>
          <c:idx val="0"/>
          <c:order val="1"/>
          <c:tx>
            <c:strRef>
              <c:f>Sheet1!$C$1</c:f>
              <c:strCache>
                <c:ptCount val="1"/>
                <c:pt idx="0">
                  <c:v>I do not use digital services online and do not want to use them</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Sheet1!$C$2:$C$4</c:f>
              <c:numCache>
                <c:formatCode>0%</c:formatCode>
                <c:ptCount val="3"/>
                <c:pt idx="0">
                  <c:v>0.05</c:v>
                </c:pt>
                <c:pt idx="1">
                  <c:v>0.03</c:v>
                </c:pt>
                <c:pt idx="2">
                  <c:v>0.06</c:v>
                </c:pt>
              </c:numCache>
              <c:extLst/>
            </c:numRef>
          </c:val>
          <c:extLst>
            <c:ext xmlns:c16="http://schemas.microsoft.com/office/drawing/2014/chart" uri="{C3380CC4-5D6E-409C-BE32-E72D297353CC}">
              <c16:uniqueId val="{00000001-840A-43A9-AEA4-4C11B00C3399}"/>
            </c:ext>
          </c:extLst>
        </c:ser>
        <c:ser>
          <c:idx val="1"/>
          <c:order val="2"/>
          <c:tx>
            <c:strRef>
              <c:f>Sheet1!$D$1</c:f>
              <c:strCache>
                <c:ptCount val="1"/>
                <c:pt idx="0">
                  <c:v>I do not use digital services online, but want to use them</c:v>
                </c:pt>
              </c:strCache>
            </c:strRef>
          </c:tx>
          <c:spPr>
            <a:solidFill>
              <a:srgbClr val="A568D2"/>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Sheet1!$D$2:$D$4</c:f>
              <c:numCache>
                <c:formatCode>0%</c:formatCode>
                <c:ptCount val="3"/>
                <c:pt idx="0">
                  <c:v>0.01</c:v>
                </c:pt>
                <c:pt idx="1">
                  <c:v>0.01</c:v>
                </c:pt>
                <c:pt idx="2">
                  <c:v>0.01</c:v>
                </c:pt>
              </c:numCache>
              <c:extLst/>
            </c:numRef>
          </c:val>
          <c:extLst>
            <c:ext xmlns:c16="http://schemas.microsoft.com/office/drawing/2014/chart" uri="{C3380CC4-5D6E-409C-BE32-E72D297353CC}">
              <c16:uniqueId val="{00000004-840A-43A9-AEA4-4C11B00C3399}"/>
            </c:ext>
          </c:extLst>
        </c:ser>
        <c:ser>
          <c:idx val="2"/>
          <c:order val="3"/>
          <c:tx>
            <c:strRef>
              <c:f>Sheet1!$E$1</c:f>
              <c:strCache>
                <c:ptCount val="1"/>
                <c:pt idx="0">
                  <c:v>I use digital services online, but want to use them less</c:v>
                </c:pt>
              </c:strCache>
            </c:strRef>
          </c:tx>
          <c:spPr>
            <a:solidFill>
              <a:srgbClr val="9DC3E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0A-43A9-AEA4-4C11B00C339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Sheet1!$E$2:$E$4</c:f>
              <c:numCache>
                <c:formatCode>0%</c:formatCode>
                <c:ptCount val="3"/>
                <c:pt idx="0">
                  <c:v>7.0000000000000007E-2</c:v>
                </c:pt>
                <c:pt idx="1">
                  <c:v>7.0000000000000007E-2</c:v>
                </c:pt>
                <c:pt idx="2">
                  <c:v>0.09</c:v>
                </c:pt>
              </c:numCache>
              <c:extLst/>
            </c:numRef>
          </c:val>
          <c:extLst>
            <c:ext xmlns:c16="http://schemas.microsoft.com/office/drawing/2014/chart" uri="{C3380CC4-5D6E-409C-BE32-E72D297353CC}">
              <c16:uniqueId val="{00000008-840A-43A9-AEA4-4C11B00C3399}"/>
            </c:ext>
          </c:extLst>
        </c:ser>
        <c:ser>
          <c:idx val="3"/>
          <c:order val="4"/>
          <c:tx>
            <c:strRef>
              <c:f>Sheet1!$F$1</c:f>
              <c:strCache>
                <c:ptCount val="1"/>
                <c:pt idx="0">
                  <c:v>Column1</c:v>
                </c:pt>
              </c:strCache>
            </c:strRef>
          </c:tx>
          <c:spPr>
            <a:solidFill>
              <a:schemeClr val="bg1">
                <a:lumMod val="95000"/>
              </a:schemeClr>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Sheet1!$F$2:$F$4</c:f>
              <c:extLst/>
            </c:numRef>
          </c:val>
          <c:extLst xmlns:c15="http://schemas.microsoft.com/office/drawing/2012/chart">
            <c:ext xmlns:c16="http://schemas.microsoft.com/office/drawing/2014/chart" uri="{C3380CC4-5D6E-409C-BE32-E72D297353CC}">
              <c16:uniqueId val="{00000009-840A-43A9-AEA4-4C11B00C3399}"/>
            </c:ext>
          </c:extLst>
        </c:ser>
        <c:ser>
          <c:idx val="4"/>
          <c:order val="5"/>
          <c:tx>
            <c:strRef>
              <c:f>Sheet1!$G$1</c:f>
              <c:strCache>
                <c:ptCount val="1"/>
                <c:pt idx="0">
                  <c:v>I use digital services online, and want to use them more</c:v>
                </c:pt>
              </c:strCache>
            </c:strRef>
          </c:tx>
          <c:spPr>
            <a:solidFill>
              <a:srgbClr val="5B9BD5"/>
            </a:solidFill>
            <a:ln>
              <a:noFill/>
            </a:ln>
            <a:effectLst/>
          </c:spPr>
          <c:invertIfNegative val="0"/>
          <c:dPt>
            <c:idx val="0"/>
            <c:invertIfNegative val="0"/>
            <c:bubble3D val="0"/>
            <c:spPr>
              <a:solidFill>
                <a:srgbClr val="5B9BD5"/>
              </a:solidFill>
              <a:ln>
                <a:noFill/>
              </a:ln>
              <a:effectLst/>
            </c:spPr>
            <c:extLst xmlns:c15="http://schemas.microsoft.com/office/drawing/2012/chart">
              <c:ext xmlns:c16="http://schemas.microsoft.com/office/drawing/2014/chart" uri="{C3380CC4-5D6E-409C-BE32-E72D297353CC}">
                <c16:uniqueId val="{0000000D-840A-43A9-AEA4-4C11B00C339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Sheet1!$G$2:$G$4</c:f>
              <c:numCache>
                <c:formatCode>0%</c:formatCode>
                <c:ptCount val="3"/>
                <c:pt idx="0">
                  <c:v>0.14000000000000001</c:v>
                </c:pt>
                <c:pt idx="1">
                  <c:v>0.15</c:v>
                </c:pt>
                <c:pt idx="2">
                  <c:v>0.17</c:v>
                </c:pt>
              </c:numCache>
              <c:extLst/>
            </c:numRef>
          </c:val>
          <c:extLst xmlns:c15="http://schemas.microsoft.com/office/drawing/2012/chart">
            <c:ext xmlns:c16="http://schemas.microsoft.com/office/drawing/2014/chart" uri="{C3380CC4-5D6E-409C-BE32-E72D297353CC}">
              <c16:uniqueId val="{0000000E-840A-43A9-AEA4-4C11B00C3399}"/>
            </c:ext>
          </c:extLst>
        </c:ser>
        <c:ser>
          <c:idx val="6"/>
          <c:order val="6"/>
          <c:tx>
            <c:strRef>
              <c:f>Sheet1!$H$1</c:f>
              <c:strCache>
                <c:ptCount val="1"/>
                <c:pt idx="0">
                  <c:v>I use digital services online, and am happy with my level of use</c:v>
                </c:pt>
              </c:strCache>
            </c:strRef>
          </c:tx>
          <c:spPr>
            <a:solidFill>
              <a:srgbClr val="F2F2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Sheet1!$H$2:$H$4</c:f>
              <c:numCache>
                <c:formatCode>0%</c:formatCode>
                <c:ptCount val="3"/>
                <c:pt idx="0">
                  <c:v>0.71</c:v>
                </c:pt>
                <c:pt idx="1">
                  <c:v>0.71</c:v>
                </c:pt>
                <c:pt idx="2">
                  <c:v>0.73</c:v>
                </c:pt>
              </c:numCache>
              <c:extLst/>
            </c:numRef>
          </c:val>
          <c:extLst>
            <c:ext xmlns:c16="http://schemas.microsoft.com/office/drawing/2014/chart" uri="{C3380CC4-5D6E-409C-BE32-E72D297353CC}">
              <c16:uniqueId val="{0000000F-840A-43A9-AEA4-4C11B00C3399}"/>
            </c:ext>
          </c:extLst>
        </c:ser>
        <c:dLbls>
          <c:dLblPos val="ctr"/>
          <c:showLegendKey val="0"/>
          <c:showVal val="1"/>
          <c:showCatName val="0"/>
          <c:showSerName val="0"/>
          <c:showPercent val="0"/>
          <c:showBubbleSize val="0"/>
        </c:dLbls>
        <c:gapWidth val="75"/>
        <c:overlap val="100"/>
        <c:axId val="477871824"/>
        <c:axId val="477869856"/>
        <c:extLst/>
      </c:barChart>
      <c:catAx>
        <c:axId val="477871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869856"/>
        <c:crosses val="autoZero"/>
        <c:auto val="1"/>
        <c:lblAlgn val="ctr"/>
        <c:lblOffset val="100"/>
        <c:noMultiLvlLbl val="0"/>
      </c:catAx>
      <c:valAx>
        <c:axId val="477869856"/>
        <c:scaling>
          <c:orientation val="minMax"/>
          <c:max val="1"/>
        </c:scaling>
        <c:delete val="1"/>
        <c:axPos val="l"/>
        <c:numFmt formatCode="0%" sourceLinked="1"/>
        <c:majorTickMark val="out"/>
        <c:minorTickMark val="none"/>
        <c:tickLblPos val="nextTo"/>
        <c:crossAx val="477871824"/>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81472931931384E-2"/>
          <c:y val="0.11125872197383485"/>
          <c:w val="0.78081708171045472"/>
          <c:h val="0.74690958640993688"/>
        </c:manualLayout>
      </c:layout>
      <c:barChart>
        <c:barDir val="col"/>
        <c:grouping val="stacked"/>
        <c:varyColors val="0"/>
        <c:ser>
          <c:idx val="0"/>
          <c:order val="0"/>
          <c:tx>
            <c:strRef>
              <c:f>Sheet1!$B$1</c:f>
              <c:strCache>
                <c:ptCount val="1"/>
                <c:pt idx="0">
                  <c:v>Don't know / Prefer not to say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NHS health and social care professionals have a responsibility to assist patients regarding their financial hardships</c:v>
                </c:pt>
                <c:pt idx="1">
                  <c:v>NHS health and social care services in Greater Manchester have become more accessible to those facing financial hardships over the past two years</c:v>
                </c:pt>
              </c:strCache>
            </c:strRef>
          </c:cat>
          <c:val>
            <c:numRef>
              <c:f>Sheet1!$B$2:$B$4</c:f>
              <c:numCache>
                <c:formatCode>0%</c:formatCode>
                <c:ptCount val="2"/>
                <c:pt idx="0">
                  <c:v>0.08</c:v>
                </c:pt>
                <c:pt idx="1">
                  <c:v>0.24</c:v>
                </c:pt>
              </c:numCache>
            </c:numRef>
          </c:val>
          <c:extLst>
            <c:ext xmlns:c16="http://schemas.microsoft.com/office/drawing/2014/chart" uri="{C3380CC4-5D6E-409C-BE32-E72D297353CC}">
              <c16:uniqueId val="{00000000-9ABB-4B92-8256-B84BB22E381D}"/>
            </c:ext>
          </c:extLst>
        </c:ser>
        <c:ser>
          <c:idx val="1"/>
          <c:order val="1"/>
          <c:tx>
            <c:strRef>
              <c:f>Sheet1!$C$1</c:f>
              <c:strCache>
                <c:ptCount val="1"/>
                <c:pt idx="0">
                  <c:v>Strongly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NHS health and social care professionals have a responsibility to assist patients regarding their financial hardships</c:v>
                </c:pt>
                <c:pt idx="1">
                  <c:v>NHS health and social care services in Greater Manchester have become more accessible to those facing financial hardships over the past two years</c:v>
                </c:pt>
              </c:strCache>
            </c:strRef>
          </c:cat>
          <c:val>
            <c:numRef>
              <c:f>Sheet1!$C$2:$C$4</c:f>
              <c:numCache>
                <c:formatCode>0%</c:formatCode>
                <c:ptCount val="2"/>
                <c:pt idx="0">
                  <c:v>0.09</c:v>
                </c:pt>
                <c:pt idx="1">
                  <c:v>0.12</c:v>
                </c:pt>
              </c:numCache>
            </c:numRef>
          </c:val>
          <c:extLst>
            <c:ext xmlns:c16="http://schemas.microsoft.com/office/drawing/2014/chart" uri="{C3380CC4-5D6E-409C-BE32-E72D297353CC}">
              <c16:uniqueId val="{00000001-9ABB-4B92-8256-B84BB22E381D}"/>
            </c:ext>
          </c:extLst>
        </c:ser>
        <c:ser>
          <c:idx val="2"/>
          <c:order val="2"/>
          <c:tx>
            <c:strRef>
              <c:f>Sheet1!$D$1</c:f>
              <c:strCache>
                <c:ptCount val="1"/>
                <c:pt idx="0">
                  <c:v>Somewhat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NHS health and social care professionals have a responsibility to assist patients regarding their financial hardships</c:v>
                </c:pt>
                <c:pt idx="1">
                  <c:v>NHS health and social care services in Greater Manchester have become more accessible to those facing financial hardships over the past two years</c:v>
                </c:pt>
              </c:strCache>
            </c:strRef>
          </c:cat>
          <c:val>
            <c:numRef>
              <c:f>Sheet1!$D$2:$D$4</c:f>
              <c:numCache>
                <c:formatCode>0%</c:formatCode>
                <c:ptCount val="2"/>
                <c:pt idx="0">
                  <c:v>0.17</c:v>
                </c:pt>
                <c:pt idx="1">
                  <c:v>0.15</c:v>
                </c:pt>
              </c:numCache>
            </c:numRef>
          </c:val>
          <c:extLst>
            <c:ext xmlns:c16="http://schemas.microsoft.com/office/drawing/2014/chart" uri="{C3380CC4-5D6E-409C-BE32-E72D297353CC}">
              <c16:uniqueId val="{00000002-9ABB-4B92-8256-B84BB22E381D}"/>
            </c:ext>
          </c:extLst>
        </c:ser>
        <c:ser>
          <c:idx val="3"/>
          <c:order val="3"/>
          <c:tx>
            <c:strRef>
              <c:f>Sheet1!$E$1</c:f>
              <c:strCache>
                <c:ptCount val="1"/>
                <c:pt idx="0">
                  <c:v>Neither agree nor disagree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NHS health and social care professionals have a responsibility to assist patients regarding their financial hardships</c:v>
                </c:pt>
                <c:pt idx="1">
                  <c:v>NHS health and social care services in Greater Manchester have become more accessible to those facing financial hardships over the past two years</c:v>
                </c:pt>
              </c:strCache>
            </c:strRef>
          </c:cat>
          <c:val>
            <c:numRef>
              <c:f>Sheet1!$E$2:$E$4</c:f>
              <c:numCache>
                <c:formatCode>0%</c:formatCode>
                <c:ptCount val="2"/>
                <c:pt idx="0">
                  <c:v>0.22</c:v>
                </c:pt>
                <c:pt idx="1">
                  <c:v>0.25</c:v>
                </c:pt>
              </c:numCache>
            </c:numRef>
          </c:val>
          <c:extLst>
            <c:ext xmlns:c16="http://schemas.microsoft.com/office/drawing/2014/chart" uri="{C3380CC4-5D6E-409C-BE32-E72D297353CC}">
              <c16:uniqueId val="{00000003-9ABB-4B92-8256-B84BB22E381D}"/>
            </c:ext>
          </c:extLst>
        </c:ser>
        <c:ser>
          <c:idx val="4"/>
          <c:order val="4"/>
          <c:tx>
            <c:strRef>
              <c:f>Sheet1!$F$1</c:f>
              <c:strCache>
                <c:ptCount val="1"/>
                <c:pt idx="0">
                  <c:v>Somewhat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NHS health and social care professionals have a responsibility to assist patients regarding their financial hardships</c:v>
                </c:pt>
                <c:pt idx="1">
                  <c:v>NHS health and social care services in Greater Manchester have become more accessible to those facing financial hardships over the past two years</c:v>
                </c:pt>
              </c:strCache>
            </c:strRef>
          </c:cat>
          <c:val>
            <c:numRef>
              <c:f>Sheet1!$F$2:$F$4</c:f>
              <c:numCache>
                <c:formatCode>0%</c:formatCode>
                <c:ptCount val="2"/>
                <c:pt idx="0">
                  <c:v>0.25</c:v>
                </c:pt>
                <c:pt idx="1">
                  <c:v>0.17</c:v>
                </c:pt>
              </c:numCache>
            </c:numRef>
          </c:val>
          <c:extLst>
            <c:ext xmlns:c16="http://schemas.microsoft.com/office/drawing/2014/chart" uri="{C3380CC4-5D6E-409C-BE32-E72D297353CC}">
              <c16:uniqueId val="{00000004-9ABB-4B92-8256-B84BB22E381D}"/>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NHS health and social care professionals have a responsibility to assist patients regarding their financial hardships</c:v>
                </c:pt>
                <c:pt idx="1">
                  <c:v>NHS health and social care services in Greater Manchester have become more accessible to those facing financial hardships over the past two years</c:v>
                </c:pt>
              </c:strCache>
            </c:strRef>
          </c:cat>
          <c:val>
            <c:numRef>
              <c:f>Sheet1!$G$2:$G$4</c:f>
              <c:numCache>
                <c:formatCode>0%</c:formatCode>
                <c:ptCount val="2"/>
                <c:pt idx="0">
                  <c:v>0.19</c:v>
                </c:pt>
                <c:pt idx="1">
                  <c:v>0.08</c:v>
                </c:pt>
              </c:numCache>
            </c:numRef>
          </c:val>
          <c:extLst>
            <c:ext xmlns:c16="http://schemas.microsoft.com/office/drawing/2014/chart" uri="{C3380CC4-5D6E-409C-BE32-E72D297353CC}">
              <c16:uniqueId val="{00000000-675C-4446-8DAD-587112C1508A}"/>
            </c:ext>
          </c:extLst>
        </c:ser>
        <c:dLbls>
          <c:dLblPos val="inEnd"/>
          <c:showLegendKey val="0"/>
          <c:showVal val="1"/>
          <c:showCatName val="0"/>
          <c:showSerName val="0"/>
          <c:showPercent val="0"/>
          <c:showBubbleSize val="0"/>
        </c:dLbls>
        <c:gapWidth val="8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a:noFill/>
        </a:ln>
        <a:effectLst/>
      </c:spPr>
    </c:plotArea>
    <c:legend>
      <c:legendPos val="r"/>
      <c:layout>
        <c:manualLayout>
          <c:xMode val="edge"/>
          <c:yMode val="edge"/>
          <c:x val="0.82552382795137258"/>
          <c:y val="0.17845088655643854"/>
          <c:w val="0.15692357077497868"/>
          <c:h val="0.6404468553864848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57799151448918"/>
          <c:y val="2.2819680236852657E-2"/>
          <c:w val="0.54808467373654379"/>
          <c:h val="0.85033721957411146"/>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FF0000"/>
              </a:solidFill>
              <a:ln>
                <a:noFill/>
              </a:ln>
              <a:effectLst/>
            </c:spPr>
            <c:extLst>
              <c:ext xmlns:c16="http://schemas.microsoft.com/office/drawing/2014/chart" uri="{C3380CC4-5D6E-409C-BE32-E72D297353CC}">
                <c16:uniqueId val="{00000001-A23E-41B0-883E-E532CA0D5F23}"/>
              </c:ext>
            </c:extLst>
          </c:dPt>
          <c:dPt>
            <c:idx val="1"/>
            <c:bubble3D val="0"/>
            <c:spPr>
              <a:solidFill>
                <a:srgbClr val="009690"/>
              </a:solidFill>
              <a:ln>
                <a:noFill/>
              </a:ln>
              <a:effectLst/>
            </c:spPr>
            <c:extLst>
              <c:ext xmlns:c16="http://schemas.microsoft.com/office/drawing/2014/chart" uri="{C3380CC4-5D6E-409C-BE32-E72D297353CC}">
                <c16:uniqueId val="{00000003-A23E-41B0-883E-E532CA0D5F23}"/>
              </c:ext>
            </c:extLst>
          </c:dPt>
          <c:dPt>
            <c:idx val="2"/>
            <c:bubble3D val="0"/>
            <c:spPr>
              <a:solidFill>
                <a:schemeClr val="bg2">
                  <a:lumMod val="50000"/>
                </a:schemeClr>
              </a:solidFill>
              <a:ln>
                <a:noFill/>
              </a:ln>
              <a:effectLst/>
            </c:spPr>
            <c:extLst>
              <c:ext xmlns:c16="http://schemas.microsoft.com/office/drawing/2014/chart" uri="{C3380CC4-5D6E-409C-BE32-E72D297353CC}">
                <c16:uniqueId val="{00000005-A23E-41B0-883E-E532CA0D5F23}"/>
              </c:ext>
            </c:extLst>
          </c:dPt>
          <c:dPt>
            <c:idx val="3"/>
            <c:bubble3D val="0"/>
            <c:spPr>
              <a:solidFill>
                <a:srgbClr val="009690"/>
              </a:solidFill>
              <a:ln>
                <a:noFill/>
              </a:ln>
              <a:effectLst/>
            </c:spPr>
            <c:extLst>
              <c:ext xmlns:c16="http://schemas.microsoft.com/office/drawing/2014/chart" uri="{C3380CC4-5D6E-409C-BE32-E72D297353CC}">
                <c16:uniqueId val="{00000007-A23E-41B0-883E-E532CA0D5F23}"/>
              </c:ext>
            </c:extLst>
          </c:dPt>
          <c:dPt>
            <c:idx val="4"/>
            <c:bubble3D val="0"/>
            <c:spPr>
              <a:solidFill>
                <a:srgbClr val="FF0000"/>
              </a:solidFill>
              <a:ln>
                <a:noFill/>
              </a:ln>
              <a:effectLst/>
            </c:spPr>
            <c:extLst>
              <c:ext xmlns:c16="http://schemas.microsoft.com/office/drawing/2014/chart" uri="{C3380CC4-5D6E-409C-BE32-E72D297353CC}">
                <c16:uniqueId val="{00000009-A23E-41B0-883E-E532CA0D5F23}"/>
              </c:ext>
            </c:extLst>
          </c:dPt>
          <c:dPt>
            <c:idx val="5"/>
            <c:bubble3D val="0"/>
            <c:spPr>
              <a:solidFill>
                <a:srgbClr val="5C5B5A"/>
              </a:solidFill>
              <a:ln>
                <a:noFill/>
              </a:ln>
              <a:effectLst/>
            </c:spPr>
            <c:extLst>
              <c:ext xmlns:c16="http://schemas.microsoft.com/office/drawing/2014/chart" uri="{C3380CC4-5D6E-409C-BE32-E72D297353CC}">
                <c16:uniqueId val="{0000000B-A23E-41B0-883E-E532CA0D5F2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know/Prefer not to say</c:v>
                </c:pt>
              </c:strCache>
            </c:strRef>
          </c:cat>
          <c:val>
            <c:numRef>
              <c:f>Sheet1!$B$2:$B$4</c:f>
              <c:numCache>
                <c:formatCode>0%</c:formatCode>
                <c:ptCount val="3"/>
                <c:pt idx="0">
                  <c:v>0.23</c:v>
                </c:pt>
                <c:pt idx="1">
                  <c:v>0.68</c:v>
                </c:pt>
                <c:pt idx="2">
                  <c:v>0.09</c:v>
                </c:pt>
              </c:numCache>
            </c:numRef>
          </c:val>
          <c:extLst>
            <c:ext xmlns:c16="http://schemas.microsoft.com/office/drawing/2014/chart" uri="{C3380CC4-5D6E-409C-BE32-E72D297353CC}">
              <c16:uniqueId val="{0000000C-A23E-41B0-883E-E532CA0D5F23}"/>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layout>
        <c:manualLayout>
          <c:xMode val="edge"/>
          <c:yMode val="edge"/>
          <c:x val="1.3496053467042265E-2"/>
          <c:y val="0.31304076482665677"/>
          <c:w val="0.26866126057035883"/>
          <c:h val="0.3739184703466864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674592828334"/>
          <c:y val="2.9293899592590426E-2"/>
          <c:w val="0.47357826819107779"/>
          <c:h val="0.94141220081481913"/>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6-2108-46CB-9755-A28789B70EC2}"/>
              </c:ext>
            </c:extLst>
          </c:dPt>
          <c:dPt>
            <c:idx val="1"/>
            <c:invertIfNegative val="0"/>
            <c:bubble3D val="0"/>
            <c:spPr>
              <a:solidFill>
                <a:srgbClr val="FF0000"/>
              </a:solidFill>
              <a:ln>
                <a:solidFill>
                  <a:srgbClr val="FF0000"/>
                </a:solidFill>
              </a:ln>
              <a:effectLst/>
            </c:spPr>
            <c:extLst>
              <c:ext xmlns:c16="http://schemas.microsoft.com/office/drawing/2014/chart" uri="{C3380CC4-5D6E-409C-BE32-E72D297353CC}">
                <c16:uniqueId val="{00000007-2108-46CB-9755-A28789B70EC2}"/>
              </c:ext>
            </c:extLst>
          </c:dPt>
          <c:dPt>
            <c:idx val="2"/>
            <c:invertIfNegative val="0"/>
            <c:bubble3D val="0"/>
            <c:spPr>
              <a:solidFill>
                <a:srgbClr val="FF0000"/>
              </a:solidFill>
              <a:ln>
                <a:noFill/>
              </a:ln>
              <a:effectLst/>
            </c:spPr>
            <c:extLst>
              <c:ext xmlns:c16="http://schemas.microsoft.com/office/drawing/2014/chart" uri="{C3380CC4-5D6E-409C-BE32-E72D297353CC}">
                <c16:uniqueId val="{00000008-2108-46CB-9755-A28789B70EC2}"/>
              </c:ext>
            </c:extLst>
          </c:dPt>
          <c:dPt>
            <c:idx val="3"/>
            <c:invertIfNegative val="0"/>
            <c:bubble3D val="0"/>
            <c:spPr>
              <a:solidFill>
                <a:srgbClr val="FF0000"/>
              </a:solidFill>
              <a:ln>
                <a:noFill/>
              </a:ln>
              <a:effectLst/>
            </c:spPr>
            <c:extLst>
              <c:ext xmlns:c16="http://schemas.microsoft.com/office/drawing/2014/chart" uri="{C3380CC4-5D6E-409C-BE32-E72D297353CC}">
                <c16:uniqueId val="{00000009-2108-46CB-9755-A28789B70EC2}"/>
              </c:ext>
            </c:extLst>
          </c:dPt>
          <c:dPt>
            <c:idx val="4"/>
            <c:invertIfNegative val="0"/>
            <c:bubble3D val="0"/>
            <c:spPr>
              <a:solidFill>
                <a:srgbClr val="FF0000"/>
              </a:solidFill>
              <a:ln>
                <a:noFill/>
              </a:ln>
              <a:effectLst/>
            </c:spPr>
            <c:extLst>
              <c:ext xmlns:c16="http://schemas.microsoft.com/office/drawing/2014/chart" uri="{C3380CC4-5D6E-409C-BE32-E72D297353CC}">
                <c16:uniqueId val="{0000000A-2108-46CB-9755-A28789B70EC2}"/>
              </c:ext>
            </c:extLst>
          </c:dPt>
          <c:dPt>
            <c:idx val="5"/>
            <c:invertIfNegative val="0"/>
            <c:bubble3D val="0"/>
            <c:spPr>
              <a:solidFill>
                <a:srgbClr val="FF0000"/>
              </a:solidFill>
              <a:ln>
                <a:noFill/>
              </a:ln>
              <a:effectLst/>
            </c:spPr>
            <c:extLst>
              <c:ext xmlns:c16="http://schemas.microsoft.com/office/drawing/2014/chart" uri="{C3380CC4-5D6E-409C-BE32-E72D297353CC}">
                <c16:uniqueId val="{00000000-6519-4E68-9DCC-551B3BC0C183}"/>
              </c:ext>
            </c:extLst>
          </c:dPt>
          <c:dPt>
            <c:idx val="6"/>
            <c:invertIfNegative val="0"/>
            <c:bubble3D val="0"/>
            <c:spPr>
              <a:solidFill>
                <a:srgbClr val="5C5B5A"/>
              </a:solidFill>
              <a:ln>
                <a:noFill/>
              </a:ln>
              <a:effectLst/>
            </c:spPr>
            <c:extLst>
              <c:ext xmlns:c16="http://schemas.microsoft.com/office/drawing/2014/chart" uri="{C3380CC4-5D6E-409C-BE32-E72D297353CC}">
                <c16:uniqueId val="{00000001-6519-4E68-9DCC-551B3BC0C183}"/>
              </c:ext>
            </c:extLst>
          </c:dPt>
          <c:dPt>
            <c:idx val="7"/>
            <c:invertIfNegative val="0"/>
            <c:bubble3D val="0"/>
            <c:spPr>
              <a:solidFill>
                <a:srgbClr val="5C5B5A"/>
              </a:solidFill>
              <a:ln>
                <a:noFill/>
              </a:ln>
              <a:effectLst/>
            </c:spPr>
            <c:extLst>
              <c:ext xmlns:c16="http://schemas.microsoft.com/office/drawing/2014/chart" uri="{C3380CC4-5D6E-409C-BE32-E72D297353CC}">
                <c16:uniqueId val="{00000004-B936-449E-9875-AC6E6AD67CF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Inconvenient appointment time</c:v>
                </c:pt>
                <c:pt idx="1">
                  <c:v>Time away from work</c:v>
                </c:pt>
                <c:pt idx="2">
                  <c:v>Distance from my home</c:v>
                </c:pt>
                <c:pt idx="3">
                  <c:v>Paying for prescriptions</c:v>
                </c:pt>
                <c:pt idx="4">
                  <c:v>Parking</c:v>
                </c:pt>
                <c:pt idx="5">
                  <c:v>Childcare responsibilities</c:v>
                </c:pt>
                <c:pt idx="6">
                  <c:v>Other</c:v>
                </c:pt>
                <c:pt idx="7">
                  <c:v>Prefer not to say </c:v>
                </c:pt>
              </c:strCache>
            </c:strRef>
          </c:cat>
          <c:val>
            <c:numRef>
              <c:f>Sheet1!$B$2:$B$9</c:f>
              <c:numCache>
                <c:formatCode>0%</c:formatCode>
                <c:ptCount val="8"/>
                <c:pt idx="0">
                  <c:v>0.48</c:v>
                </c:pt>
                <c:pt idx="1">
                  <c:v>0.43</c:v>
                </c:pt>
                <c:pt idx="2">
                  <c:v>0.42</c:v>
                </c:pt>
                <c:pt idx="3">
                  <c:v>0.35</c:v>
                </c:pt>
                <c:pt idx="4">
                  <c:v>0.34</c:v>
                </c:pt>
                <c:pt idx="5">
                  <c:v>0.25</c:v>
                </c:pt>
                <c:pt idx="6">
                  <c:v>0.09</c:v>
                </c:pt>
                <c:pt idx="7">
                  <c:v>0.01</c:v>
                </c:pt>
              </c:numCache>
            </c:numRef>
          </c:val>
          <c:extLst>
            <c:ext xmlns:c16="http://schemas.microsoft.com/office/drawing/2014/chart" uri="{C3380CC4-5D6E-409C-BE32-E72D297353CC}">
              <c16:uniqueId val="{00000000-C331-46CD-91B0-84C6E0F439FA}"/>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0.33868</cdr:x>
      <cdr:y>0.07324</cdr:y>
    </cdr:from>
    <cdr:to>
      <cdr:x>0.4017</cdr:x>
      <cdr:y>0.13594</cdr:y>
    </cdr:to>
    <cdr:sp macro="" textlink="">
      <cdr:nvSpPr>
        <cdr:cNvPr id="2" name="TextBox 1">
          <a:extLst xmlns:a="http://schemas.openxmlformats.org/drawingml/2006/main">
            <a:ext uri="{FF2B5EF4-FFF2-40B4-BE49-F238E27FC236}">
              <a16:creationId xmlns:a16="http://schemas.microsoft.com/office/drawing/2014/main" id="{020E8FEE-484D-0A42-8E4B-238B7E9278DE}"/>
            </a:ext>
          </a:extLst>
        </cdr:cNvPr>
        <cdr:cNvSpPr txBox="1"/>
      </cdr:nvSpPr>
      <cdr:spPr>
        <a:xfrm xmlns:a="http://schemas.openxmlformats.org/drawingml/2006/main">
          <a:off x="3008406" y="305596"/>
          <a:ext cx="559769"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cdr:txBody>
    </cdr:sp>
  </cdr:relSizeAnchor>
  <cdr:relSizeAnchor xmlns:cdr="http://schemas.openxmlformats.org/drawingml/2006/chartDrawing">
    <cdr:from>
      <cdr:x>0.33733</cdr:x>
      <cdr:y>0.2953</cdr:y>
    </cdr:from>
    <cdr:to>
      <cdr:x>0.40432</cdr:x>
      <cdr:y>0.358</cdr:y>
    </cdr:to>
    <cdr:sp macro="" textlink="">
      <cdr:nvSpPr>
        <cdr:cNvPr id="3" name="TextBox 1">
          <a:extLst xmlns:a="http://schemas.openxmlformats.org/drawingml/2006/main">
            <a:ext uri="{FF2B5EF4-FFF2-40B4-BE49-F238E27FC236}">
              <a16:creationId xmlns:a16="http://schemas.microsoft.com/office/drawing/2014/main" id="{DE76DB0B-8167-CCA9-760E-30B899EB1A82}"/>
            </a:ext>
          </a:extLst>
        </cdr:cNvPr>
        <cdr:cNvSpPr txBox="1"/>
      </cdr:nvSpPr>
      <cdr:spPr>
        <a:xfrm xmlns:a="http://schemas.openxmlformats.org/drawingml/2006/main">
          <a:off x="2996414" y="1232148"/>
          <a:ext cx="595035"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(+3pp)</a:t>
          </a:r>
        </a:p>
      </cdr:txBody>
    </cdr:sp>
  </cdr:relSizeAnchor>
  <cdr:relSizeAnchor xmlns:cdr="http://schemas.openxmlformats.org/drawingml/2006/chartDrawing">
    <cdr:from>
      <cdr:x>0.33681</cdr:x>
      <cdr:y>0.50809</cdr:y>
    </cdr:from>
    <cdr:to>
      <cdr:x>0.4038</cdr:x>
      <cdr:y>0.57079</cdr:y>
    </cdr:to>
    <cdr:sp macro="" textlink="">
      <cdr:nvSpPr>
        <cdr:cNvPr id="4" name="TextBox 1">
          <a:extLst xmlns:a="http://schemas.openxmlformats.org/drawingml/2006/main">
            <a:ext uri="{FF2B5EF4-FFF2-40B4-BE49-F238E27FC236}">
              <a16:creationId xmlns:a16="http://schemas.microsoft.com/office/drawing/2014/main" id="{72968921-5FEA-9F34-268D-FB54B168455E}"/>
            </a:ext>
          </a:extLst>
        </cdr:cNvPr>
        <cdr:cNvSpPr txBox="1"/>
      </cdr:nvSpPr>
      <cdr:spPr>
        <a:xfrm xmlns:a="http://schemas.openxmlformats.org/drawingml/2006/main">
          <a:off x="2991787" y="2120021"/>
          <a:ext cx="595035"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cdr:txBody>
    </cdr:sp>
  </cdr:relSizeAnchor>
</c:userShapes>
</file>

<file path=ppt/drawings/drawing2.xml><?xml version="1.0" encoding="utf-8"?>
<c:userShapes xmlns:c="http://schemas.openxmlformats.org/drawingml/2006/chart">
  <cdr:relSizeAnchor xmlns:cdr="http://schemas.openxmlformats.org/drawingml/2006/chartDrawing">
    <cdr:from>
      <cdr:x>0.48689</cdr:x>
      <cdr:y>0.6221</cdr:y>
    </cdr:from>
    <cdr:to>
      <cdr:x>0.56701</cdr:x>
      <cdr:y>0.67718</cdr:y>
    </cdr:to>
    <cdr:sp macro="" textlink="">
      <cdr:nvSpPr>
        <cdr:cNvPr id="2" name="TextBox 6">
          <a:extLst xmlns:a="http://schemas.openxmlformats.org/drawingml/2006/main">
            <a:ext uri="{FF2B5EF4-FFF2-40B4-BE49-F238E27FC236}">
              <a16:creationId xmlns:a16="http://schemas.microsoft.com/office/drawing/2014/main" id="{B31E4CBD-3AF4-4322-0AB1-85762EB8CFD4}"/>
            </a:ext>
          </a:extLst>
        </cdr:cNvPr>
        <cdr:cNvSpPr txBox="1"/>
      </cdr:nvSpPr>
      <cdr:spPr>
        <a:xfrm xmlns:a="http://schemas.openxmlformats.org/drawingml/2006/main">
          <a:off x="4132126" y="2954710"/>
          <a:ext cx="679994"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cdr:txBody>
    </cdr:sp>
  </cdr:relSizeAnchor>
</c:userShapes>
</file>

<file path=ppt/drawings/drawing3.xml><?xml version="1.0" encoding="utf-8"?>
<c:userShapes xmlns:c="http://schemas.openxmlformats.org/drawingml/2006/chart">
  <cdr:relSizeAnchor xmlns:cdr="http://schemas.openxmlformats.org/drawingml/2006/chartDrawing">
    <cdr:from>
      <cdr:x>0.06481</cdr:x>
      <cdr:y>0.09309</cdr:y>
    </cdr:from>
    <cdr:to>
      <cdr:x>0.13864</cdr:x>
      <cdr:y>0.16965</cdr:y>
    </cdr:to>
    <cdr:sp macro="" textlink="">
      <cdr:nvSpPr>
        <cdr:cNvPr id="2" name="TextBox 1">
          <a:extLst xmlns:a="http://schemas.openxmlformats.org/drawingml/2006/main">
            <a:ext uri="{FF2B5EF4-FFF2-40B4-BE49-F238E27FC236}">
              <a16:creationId xmlns:a16="http://schemas.microsoft.com/office/drawing/2014/main" id="{03200984-8A2E-6F60-2399-3708CAC09613}"/>
            </a:ext>
          </a:extLst>
        </cdr:cNvPr>
        <cdr:cNvSpPr txBox="1"/>
      </cdr:nvSpPr>
      <cdr:spPr>
        <a:xfrm xmlns:a="http://schemas.openxmlformats.org/drawingml/2006/main">
          <a:off x="710326" y="485808"/>
          <a:ext cx="809186" cy="39953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400" b="1" dirty="0">
              <a:solidFill>
                <a:srgbClr val="5C5B5A"/>
              </a:solidFill>
            </a:rPr>
            <a:t>Connectivity</a:t>
          </a:r>
        </a:p>
      </cdr:txBody>
    </cdr:sp>
  </cdr:relSizeAnchor>
  <cdr:relSizeAnchor xmlns:cdr="http://schemas.openxmlformats.org/drawingml/2006/chartDrawing">
    <cdr:from>
      <cdr:x>0.26587</cdr:x>
      <cdr:y>0.09309</cdr:y>
    </cdr:from>
    <cdr:to>
      <cdr:x>0.3397</cdr:x>
      <cdr:y>0.16965</cdr:y>
    </cdr:to>
    <cdr:sp macro="" textlink="">
      <cdr:nvSpPr>
        <cdr:cNvPr id="3" name="TextBox 1">
          <a:extLst xmlns:a="http://schemas.openxmlformats.org/drawingml/2006/main">
            <a:ext uri="{FF2B5EF4-FFF2-40B4-BE49-F238E27FC236}">
              <a16:creationId xmlns:a16="http://schemas.microsoft.com/office/drawing/2014/main" id="{3CD55C8D-4060-E312-ED37-D8042BF6C257}"/>
            </a:ext>
          </a:extLst>
        </cdr:cNvPr>
        <cdr:cNvSpPr txBox="1"/>
      </cdr:nvSpPr>
      <cdr:spPr>
        <a:xfrm xmlns:a="http://schemas.openxmlformats.org/drawingml/2006/main">
          <a:off x="2913969" y="485808"/>
          <a:ext cx="809187"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Devices</a:t>
          </a:r>
        </a:p>
      </cdr:txBody>
    </cdr:sp>
  </cdr:relSizeAnchor>
  <cdr:relSizeAnchor xmlns:cdr="http://schemas.openxmlformats.org/drawingml/2006/chartDrawing">
    <cdr:from>
      <cdr:x>0.46484</cdr:x>
      <cdr:y>0.09309</cdr:y>
    </cdr:from>
    <cdr:to>
      <cdr:x>0.53866</cdr:x>
      <cdr:y>0.16965</cdr:y>
    </cdr:to>
    <cdr:sp macro="" textlink="">
      <cdr:nvSpPr>
        <cdr:cNvPr id="4" name="TextBox 1">
          <a:extLst xmlns:a="http://schemas.openxmlformats.org/drawingml/2006/main">
            <a:ext uri="{FF2B5EF4-FFF2-40B4-BE49-F238E27FC236}">
              <a16:creationId xmlns:a16="http://schemas.microsoft.com/office/drawing/2014/main" id="{92A61911-E61D-16E7-A727-6FE425EC4FB4}"/>
            </a:ext>
          </a:extLst>
        </cdr:cNvPr>
        <cdr:cNvSpPr txBox="1"/>
      </cdr:nvSpPr>
      <cdr:spPr>
        <a:xfrm xmlns:a="http://schemas.openxmlformats.org/drawingml/2006/main">
          <a:off x="5094706" y="485808"/>
          <a:ext cx="809077"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Affordability</a:t>
          </a:r>
        </a:p>
      </cdr:txBody>
    </cdr:sp>
  </cdr:relSizeAnchor>
  <cdr:relSizeAnchor xmlns:cdr="http://schemas.openxmlformats.org/drawingml/2006/chartDrawing">
    <cdr:from>
      <cdr:x>0.65832</cdr:x>
      <cdr:y>0.09309</cdr:y>
    </cdr:from>
    <cdr:to>
      <cdr:x>0.73215</cdr:x>
      <cdr:y>0.16965</cdr:y>
    </cdr:to>
    <cdr:sp macro="" textlink="">
      <cdr:nvSpPr>
        <cdr:cNvPr id="5" name="TextBox 1">
          <a:extLst xmlns:a="http://schemas.openxmlformats.org/drawingml/2006/main">
            <a:ext uri="{FF2B5EF4-FFF2-40B4-BE49-F238E27FC236}">
              <a16:creationId xmlns:a16="http://schemas.microsoft.com/office/drawing/2014/main" id="{EDE1F479-1D33-0AA3-25B4-20BB7B92C61C}"/>
            </a:ext>
          </a:extLst>
        </cdr:cNvPr>
        <cdr:cNvSpPr txBox="1"/>
      </cdr:nvSpPr>
      <cdr:spPr>
        <a:xfrm xmlns:a="http://schemas.openxmlformats.org/drawingml/2006/main">
          <a:off x="7215272" y="485808"/>
          <a:ext cx="809186"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Skills</a:t>
          </a:r>
        </a:p>
      </cdr:txBody>
    </cdr:sp>
  </cdr:relSizeAnchor>
  <cdr:relSizeAnchor xmlns:cdr="http://schemas.openxmlformats.org/drawingml/2006/chartDrawing">
    <cdr:from>
      <cdr:x>0.85897</cdr:x>
      <cdr:y>0.09309</cdr:y>
    </cdr:from>
    <cdr:to>
      <cdr:x>0.9328</cdr:x>
      <cdr:y>0.16965</cdr:y>
    </cdr:to>
    <cdr:sp macro="" textlink="">
      <cdr:nvSpPr>
        <cdr:cNvPr id="6" name="TextBox 1">
          <a:extLst xmlns:a="http://schemas.openxmlformats.org/drawingml/2006/main">
            <a:ext uri="{FF2B5EF4-FFF2-40B4-BE49-F238E27FC236}">
              <a16:creationId xmlns:a16="http://schemas.microsoft.com/office/drawing/2014/main" id="{8E21955C-77B2-D8FE-D89C-123ED73BE1CA}"/>
            </a:ext>
          </a:extLst>
        </cdr:cNvPr>
        <cdr:cNvSpPr txBox="1"/>
      </cdr:nvSpPr>
      <cdr:spPr>
        <a:xfrm xmlns:a="http://schemas.openxmlformats.org/drawingml/2006/main">
          <a:off x="9414422" y="485808"/>
          <a:ext cx="809186" cy="3995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Support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94C56-12D3-48EE-9703-4C50371FEE35}" type="datetimeFigureOut">
              <a:rPr lang="en-GB" smtClean="0"/>
              <a:t>25/10/2023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56AD6-0BA7-4D54-8FF8-0C6644A05EEC}" type="slidenum">
              <a:rPr lang="en-GB" smtClean="0"/>
              <a:t>‹#›</a:t>
            </a:fld>
            <a:endParaRPr lang="en-GB"/>
          </a:p>
        </p:txBody>
      </p:sp>
    </p:spTree>
    <p:extLst>
      <p:ext uri="{BB962C8B-B14F-4D97-AF65-F5344CB8AC3E}">
        <p14:creationId xmlns:p14="http://schemas.microsoft.com/office/powerpoint/2010/main" val="227843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23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13</a:t>
            </a:fld>
            <a:endParaRPr lang="en-GB"/>
          </a:p>
        </p:txBody>
      </p:sp>
    </p:spTree>
    <p:extLst>
      <p:ext uri="{BB962C8B-B14F-4D97-AF65-F5344CB8AC3E}">
        <p14:creationId xmlns:p14="http://schemas.microsoft.com/office/powerpoint/2010/main" val="2008195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14</a:t>
            </a:fld>
            <a:endParaRPr lang="en-US"/>
          </a:p>
        </p:txBody>
      </p:sp>
    </p:spTree>
    <p:extLst>
      <p:ext uri="{BB962C8B-B14F-4D97-AF65-F5344CB8AC3E}">
        <p14:creationId xmlns:p14="http://schemas.microsoft.com/office/powerpoint/2010/main" val="4048156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15</a:t>
            </a:fld>
            <a:endParaRPr lang="en-GB"/>
          </a:p>
        </p:txBody>
      </p:sp>
    </p:spTree>
    <p:extLst>
      <p:ext uri="{BB962C8B-B14F-4D97-AF65-F5344CB8AC3E}">
        <p14:creationId xmlns:p14="http://schemas.microsoft.com/office/powerpoint/2010/main" val="1117852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16</a:t>
            </a:fld>
            <a:endParaRPr lang="en-GB"/>
          </a:p>
        </p:txBody>
      </p:sp>
    </p:spTree>
    <p:extLst>
      <p:ext uri="{BB962C8B-B14F-4D97-AF65-F5344CB8AC3E}">
        <p14:creationId xmlns:p14="http://schemas.microsoft.com/office/powerpoint/2010/main" val="893734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18</a:t>
            </a:fld>
            <a:endParaRPr lang="en-GB"/>
          </a:p>
        </p:txBody>
      </p:sp>
    </p:spTree>
    <p:extLst>
      <p:ext uri="{BB962C8B-B14F-4D97-AF65-F5344CB8AC3E}">
        <p14:creationId xmlns:p14="http://schemas.microsoft.com/office/powerpoint/2010/main" val="2188178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19</a:t>
            </a:fld>
            <a:endParaRPr lang="en-GB"/>
          </a:p>
        </p:txBody>
      </p:sp>
    </p:spTree>
    <p:extLst>
      <p:ext uri="{BB962C8B-B14F-4D97-AF65-F5344CB8AC3E}">
        <p14:creationId xmlns:p14="http://schemas.microsoft.com/office/powerpoint/2010/main" val="2547835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sz="1200">
              <a:solidFill>
                <a:srgbClr val="5C5B5A"/>
              </a:solidFill>
              <a:latin typeface="Arial"/>
              <a:cs typeface="Arial"/>
            </a:endParaRPr>
          </a:p>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20</a:t>
            </a:fld>
            <a:endParaRPr lang="en-GB"/>
          </a:p>
        </p:txBody>
      </p:sp>
    </p:spTree>
    <p:extLst>
      <p:ext uri="{BB962C8B-B14F-4D97-AF65-F5344CB8AC3E}">
        <p14:creationId xmlns:p14="http://schemas.microsoft.com/office/powerpoint/2010/main" val="2861293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sz="1200">
              <a:solidFill>
                <a:srgbClr val="5C5B5A"/>
              </a:solidFill>
              <a:latin typeface="Arial"/>
              <a:cs typeface="Arial"/>
            </a:endParaRPr>
          </a:p>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21</a:t>
            </a:fld>
            <a:endParaRPr lang="en-GB"/>
          </a:p>
        </p:txBody>
      </p:sp>
    </p:spTree>
    <p:extLst>
      <p:ext uri="{BB962C8B-B14F-4D97-AF65-F5344CB8AC3E}">
        <p14:creationId xmlns:p14="http://schemas.microsoft.com/office/powerpoint/2010/main" val="3222858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23</a:t>
            </a:fld>
            <a:endParaRPr lang="en-GB"/>
          </a:p>
        </p:txBody>
      </p:sp>
    </p:spTree>
    <p:extLst>
      <p:ext uri="{BB962C8B-B14F-4D97-AF65-F5344CB8AC3E}">
        <p14:creationId xmlns:p14="http://schemas.microsoft.com/office/powerpoint/2010/main" val="2006845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24</a:t>
            </a:fld>
            <a:endParaRPr lang="en-GB"/>
          </a:p>
        </p:txBody>
      </p:sp>
    </p:spTree>
    <p:extLst>
      <p:ext uri="{BB962C8B-B14F-4D97-AF65-F5344CB8AC3E}">
        <p14:creationId xmlns:p14="http://schemas.microsoft.com/office/powerpoint/2010/main" val="2672392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2</a:t>
            </a:fld>
            <a:endParaRPr lang="en-GB"/>
          </a:p>
        </p:txBody>
      </p:sp>
    </p:spTree>
    <p:extLst>
      <p:ext uri="{BB962C8B-B14F-4D97-AF65-F5344CB8AC3E}">
        <p14:creationId xmlns:p14="http://schemas.microsoft.com/office/powerpoint/2010/main" val="1171598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25</a:t>
            </a:fld>
            <a:endParaRPr lang="en-GB"/>
          </a:p>
        </p:txBody>
      </p:sp>
    </p:spTree>
    <p:extLst>
      <p:ext uri="{BB962C8B-B14F-4D97-AF65-F5344CB8AC3E}">
        <p14:creationId xmlns:p14="http://schemas.microsoft.com/office/powerpoint/2010/main" val="4990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271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348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28</a:t>
            </a:fld>
            <a:endParaRPr lang="en-GB"/>
          </a:p>
        </p:txBody>
      </p:sp>
    </p:spTree>
    <p:extLst>
      <p:ext uri="{BB962C8B-B14F-4D97-AF65-F5344CB8AC3E}">
        <p14:creationId xmlns:p14="http://schemas.microsoft.com/office/powerpoint/2010/main" val="3398160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022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32</a:t>
            </a:fld>
            <a:endParaRPr lang="en-GB"/>
          </a:p>
        </p:txBody>
      </p:sp>
    </p:spTree>
    <p:extLst>
      <p:ext uri="{BB962C8B-B14F-4D97-AF65-F5344CB8AC3E}">
        <p14:creationId xmlns:p14="http://schemas.microsoft.com/office/powerpoint/2010/main" val="326467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35</a:t>
            </a:fld>
            <a:endParaRPr lang="en-GB"/>
          </a:p>
        </p:txBody>
      </p:sp>
    </p:spTree>
    <p:extLst>
      <p:ext uri="{BB962C8B-B14F-4D97-AF65-F5344CB8AC3E}">
        <p14:creationId xmlns:p14="http://schemas.microsoft.com/office/powerpoint/2010/main" val="922888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36</a:t>
            </a:fld>
            <a:endParaRPr lang="en-GB"/>
          </a:p>
        </p:txBody>
      </p:sp>
    </p:spTree>
    <p:extLst>
      <p:ext uri="{BB962C8B-B14F-4D97-AF65-F5344CB8AC3E}">
        <p14:creationId xmlns:p14="http://schemas.microsoft.com/office/powerpoint/2010/main" val="3034227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bg1"/>
              </a:solidFill>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37</a:t>
            </a:fld>
            <a:endParaRPr lang="en-GB"/>
          </a:p>
        </p:txBody>
      </p:sp>
    </p:spTree>
    <p:extLst>
      <p:ext uri="{BB962C8B-B14F-4D97-AF65-F5344CB8AC3E}">
        <p14:creationId xmlns:p14="http://schemas.microsoft.com/office/powerpoint/2010/main" val="2837942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40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34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39</a:t>
            </a:fld>
            <a:endParaRPr lang="en-GB"/>
          </a:p>
        </p:txBody>
      </p:sp>
    </p:spTree>
    <p:extLst>
      <p:ext uri="{BB962C8B-B14F-4D97-AF65-F5344CB8AC3E}">
        <p14:creationId xmlns:p14="http://schemas.microsoft.com/office/powerpoint/2010/main" val="3845444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40</a:t>
            </a:fld>
            <a:endParaRPr lang="en-GB"/>
          </a:p>
        </p:txBody>
      </p:sp>
    </p:spTree>
    <p:extLst>
      <p:ext uri="{BB962C8B-B14F-4D97-AF65-F5344CB8AC3E}">
        <p14:creationId xmlns:p14="http://schemas.microsoft.com/office/powerpoint/2010/main" val="3774305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169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667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554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06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45</a:t>
            </a:fld>
            <a:endParaRPr lang="en-GB"/>
          </a:p>
        </p:txBody>
      </p:sp>
    </p:spTree>
    <p:extLst>
      <p:ext uri="{BB962C8B-B14F-4D97-AF65-F5344CB8AC3E}">
        <p14:creationId xmlns:p14="http://schemas.microsoft.com/office/powerpoint/2010/main" val="3501497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351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47</a:t>
            </a:fld>
            <a:endParaRPr lang="en-GB"/>
          </a:p>
        </p:txBody>
      </p:sp>
    </p:spTree>
    <p:extLst>
      <p:ext uri="{BB962C8B-B14F-4D97-AF65-F5344CB8AC3E}">
        <p14:creationId xmlns:p14="http://schemas.microsoft.com/office/powerpoint/2010/main" val="987002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39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165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31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246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758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52</a:t>
            </a:fld>
            <a:endParaRPr lang="en-GB"/>
          </a:p>
        </p:txBody>
      </p:sp>
    </p:spTree>
    <p:extLst>
      <p:ext uri="{BB962C8B-B14F-4D97-AF65-F5344CB8AC3E}">
        <p14:creationId xmlns:p14="http://schemas.microsoft.com/office/powerpoint/2010/main" val="7359696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53</a:t>
            </a:fld>
            <a:endParaRPr lang="en-GB"/>
          </a:p>
        </p:txBody>
      </p:sp>
    </p:spTree>
    <p:extLst>
      <p:ext uri="{BB962C8B-B14F-4D97-AF65-F5344CB8AC3E}">
        <p14:creationId xmlns:p14="http://schemas.microsoft.com/office/powerpoint/2010/main" val="3063846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55</a:t>
            </a:fld>
            <a:endParaRPr lang="en-GB"/>
          </a:p>
        </p:txBody>
      </p:sp>
    </p:spTree>
    <p:extLst>
      <p:ext uri="{BB962C8B-B14F-4D97-AF65-F5344CB8AC3E}">
        <p14:creationId xmlns:p14="http://schemas.microsoft.com/office/powerpoint/2010/main" val="25143556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56</a:t>
            </a:fld>
            <a:endParaRPr lang="en-GB"/>
          </a:p>
        </p:txBody>
      </p:sp>
    </p:spTree>
    <p:extLst>
      <p:ext uri="{BB962C8B-B14F-4D97-AF65-F5344CB8AC3E}">
        <p14:creationId xmlns:p14="http://schemas.microsoft.com/office/powerpoint/2010/main" val="20920061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57</a:t>
            </a:fld>
            <a:endParaRPr lang="en-GB"/>
          </a:p>
        </p:txBody>
      </p:sp>
    </p:spTree>
    <p:extLst>
      <p:ext uri="{BB962C8B-B14F-4D97-AF65-F5344CB8AC3E}">
        <p14:creationId xmlns:p14="http://schemas.microsoft.com/office/powerpoint/2010/main" val="4577708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1003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59</a:t>
            </a:fld>
            <a:endParaRPr lang="en-GB"/>
          </a:p>
        </p:txBody>
      </p:sp>
    </p:spTree>
    <p:extLst>
      <p:ext uri="{BB962C8B-B14F-4D97-AF65-F5344CB8AC3E}">
        <p14:creationId xmlns:p14="http://schemas.microsoft.com/office/powerpoint/2010/main" val="2433465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62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60</a:t>
            </a:fld>
            <a:endParaRPr lang="en-GB"/>
          </a:p>
        </p:txBody>
      </p:sp>
    </p:spTree>
    <p:extLst>
      <p:ext uri="{BB962C8B-B14F-4D97-AF65-F5344CB8AC3E}">
        <p14:creationId xmlns:p14="http://schemas.microsoft.com/office/powerpoint/2010/main" val="19925719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61</a:t>
            </a:fld>
            <a:endParaRPr lang="en-GB"/>
          </a:p>
        </p:txBody>
      </p:sp>
    </p:spTree>
    <p:extLst>
      <p:ext uri="{BB962C8B-B14F-4D97-AF65-F5344CB8AC3E}">
        <p14:creationId xmlns:p14="http://schemas.microsoft.com/office/powerpoint/2010/main" val="1700407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63</a:t>
            </a:fld>
            <a:endParaRPr lang="en-GB"/>
          </a:p>
        </p:txBody>
      </p:sp>
    </p:spTree>
    <p:extLst>
      <p:ext uri="{BB962C8B-B14F-4D97-AF65-F5344CB8AC3E}">
        <p14:creationId xmlns:p14="http://schemas.microsoft.com/office/powerpoint/2010/main" val="9189737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64</a:t>
            </a:fld>
            <a:endParaRPr lang="en-GB"/>
          </a:p>
        </p:txBody>
      </p:sp>
    </p:spTree>
    <p:extLst>
      <p:ext uri="{BB962C8B-B14F-4D97-AF65-F5344CB8AC3E}">
        <p14:creationId xmlns:p14="http://schemas.microsoft.com/office/powerpoint/2010/main" val="7366168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65</a:t>
            </a:fld>
            <a:endParaRPr lang="en-GB"/>
          </a:p>
        </p:txBody>
      </p:sp>
    </p:spTree>
    <p:extLst>
      <p:ext uri="{BB962C8B-B14F-4D97-AF65-F5344CB8AC3E}">
        <p14:creationId xmlns:p14="http://schemas.microsoft.com/office/powerpoint/2010/main" val="7041220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8926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69</a:t>
            </a:fld>
            <a:endParaRPr lang="en-US"/>
          </a:p>
        </p:txBody>
      </p:sp>
    </p:spTree>
    <p:extLst>
      <p:ext uri="{BB962C8B-B14F-4D97-AF65-F5344CB8AC3E}">
        <p14:creationId xmlns:p14="http://schemas.microsoft.com/office/powerpoint/2010/main" val="23438522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47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8</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9</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10</a:t>
            </a:fld>
            <a:endParaRPr lang="en-GB"/>
          </a:p>
        </p:txBody>
      </p:sp>
    </p:spTree>
    <p:extLst>
      <p:ext uri="{BB962C8B-B14F-4D97-AF65-F5344CB8AC3E}">
        <p14:creationId xmlns:p14="http://schemas.microsoft.com/office/powerpoint/2010/main" val="2800467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11</a:t>
            </a:fld>
            <a:endParaRPr lang="en-US"/>
          </a:p>
        </p:txBody>
      </p:sp>
    </p:spTree>
    <p:extLst>
      <p:ext uri="{BB962C8B-B14F-4D97-AF65-F5344CB8AC3E}">
        <p14:creationId xmlns:p14="http://schemas.microsoft.com/office/powerpoint/2010/main" val="417289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4.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9.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4.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4.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9.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FE03-029D-2468-5140-D09DDB971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CF073-6D85-1695-4D0E-F796C8A37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22D521-C8AB-A606-B03D-45FD5125CF8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6495C2B-A9CA-DA34-9986-46D6E7D850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C60E7D-C661-9C41-EC32-D5846D6513E6}"/>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91938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E317-C7A2-CCF6-2D6C-1D0D2EDBF3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2EC9E1-BE82-7157-4141-C6C8EFAD0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5BAD99-2072-E804-E3D4-5A5A6335341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BC901BC-8ECE-4DFE-8DC1-DE28ABF37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B93EDE-7FA8-A0FE-A7E1-E55D09A5425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91618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CDF737-0357-5856-5DCC-C0837E7EA4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B28B0-DFCC-7903-7BEB-C3FA01997A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70900-BF9D-E6CE-6147-BA242AF2735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8D1C756-7BB5-6559-1932-A152111817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22FFC-BC9E-8D21-BFDA-813690484ED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208629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8663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8911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eater Manchester – Going Things Differently"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10" name="Picture 9" descr="Decorative pattern" title="Decorative patter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spTree>
    <p:extLst>
      <p:ext uri="{BB962C8B-B14F-4D97-AF65-F5344CB8AC3E}">
        <p14:creationId xmlns:p14="http://schemas.microsoft.com/office/powerpoint/2010/main" val="1386801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702558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6800" y="1710000"/>
            <a:ext cx="10515600" cy="2852737"/>
          </a:xfrm>
          <a:prstGeom prst="rect">
            <a:avLst/>
          </a:prstGeom>
        </p:spPr>
        <p:txBody>
          <a:bodyPr anchor="t" anchorCtr="0"/>
          <a:lstStyle>
            <a:lvl1pPr>
              <a:defRPr sz="6000"/>
            </a:lvl1pPr>
          </a:lstStyle>
          <a:p>
            <a:r>
              <a:rPr lang="en-US"/>
              <a:t>Click to edit Master title style</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7000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86800" y="1807200"/>
            <a:ext cx="5292000" cy="3671999"/>
          </a:xfrm>
          <a:prstGeom prst="rect">
            <a:avLst/>
          </a:prstGeo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0800" y="1807200"/>
            <a:ext cx="5292000" cy="3671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215453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00" y="586800"/>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86799"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6799"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0800"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10800"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72832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00694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6876-4492-40F4-9593-50CDF23D9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0C26B-DAE0-E0F4-3435-FC2C2EC95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F1646-EF59-AAEA-F8D4-DE2581C54AD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261367D-9F00-5A88-BBDC-53E046A1B7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BF9FC-5FB4-33BD-084F-C5D70E1CF40A}"/>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020153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18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type, grey background">
    <p:spTree>
      <p:nvGrpSpPr>
        <p:cNvPr id="1" name=""/>
        <p:cNvGrpSpPr/>
        <p:nvPr/>
      </p:nvGrpSpPr>
      <p:grpSpPr>
        <a:xfrm>
          <a:off x="0" y="0"/>
          <a:ext cx="0" cy="0"/>
          <a:chOff x="0" y="0"/>
          <a:chExt cx="0" cy="0"/>
        </a:xfrm>
      </p:grpSpPr>
      <p:sp>
        <p:nvSpPr>
          <p:cNvPr id="5" name="Rectangle 4"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3" name="Straight Connector 2"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61802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35600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655957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pic>
        <p:nvPicPr>
          <p:cNvPr id="7" name="Picture 6"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277210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pip on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625" y="585637"/>
            <a:ext cx="4896000" cy="4896000"/>
          </a:xfrm>
          <a:prstGeom prst="rect">
            <a:avLst/>
          </a:prstGeom>
        </p:spPr>
      </p:pic>
      <p:sp>
        <p:nvSpPr>
          <p:cNvPr id="5"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207072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06800" y="583200"/>
            <a:ext cx="4896000" cy="4896000"/>
          </a:xfrm>
          <a:noFill/>
        </p:spPr>
        <p:txBody>
          <a:bodyPr/>
          <a:lstStyle/>
          <a:p>
            <a:endParaRPr lang="en-US"/>
          </a:p>
        </p:txBody>
      </p:sp>
      <p:sp>
        <p:nvSpPr>
          <p:cNvPr id="5"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spTree>
    <p:extLst>
      <p:ext uri="{BB962C8B-B14F-4D97-AF65-F5344CB8AC3E}">
        <p14:creationId xmlns:p14="http://schemas.microsoft.com/office/powerpoint/2010/main" val="682560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54211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p background, grey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rgbClr val="33B0A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812797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a:p>
        </p:txBody>
      </p:sp>
      <p:sp>
        <p:nvSpPr>
          <p:cNvPr id="4" name="Title 1"/>
          <p:cNvSpPr>
            <a:spLocks noGrp="1"/>
          </p:cNvSpPr>
          <p:nvPr>
            <p:ph type="title"/>
          </p:nvPr>
        </p:nvSpPr>
        <p:spPr>
          <a:xfrm>
            <a:off x="586800" y="583200"/>
            <a:ext cx="4320000" cy="1116000"/>
          </a:xfrm>
        </p:spPr>
        <p:txBody>
          <a:bodyPr>
            <a:normAutofit/>
          </a:bodyPr>
          <a:lstStyle>
            <a:lvl1pPr>
              <a:defRPr sz="3600">
                <a:solidFill>
                  <a:srgbClr val="5C5B5A"/>
                </a:solidFill>
              </a:defRPr>
            </a:lvl1pPr>
          </a:lstStyle>
          <a:p>
            <a:r>
              <a:rPr lang="en-US"/>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86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2DBC-4754-2A37-4928-6BF0AEB30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5CCEC2-4B5B-374C-1FC0-46B4D756BC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B927B-5964-7196-EC6F-C0B7FA0A845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BE7518F-139E-3F3C-CD79-31E90672AA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A66CA-328C-FC4D-CA1D-493309B986D8}"/>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093469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87375" y="2136267"/>
            <a:ext cx="11024774" cy="4137533"/>
          </a:xfrm>
          <a:prstGeom prst="rect">
            <a:avLst/>
          </a:prstGeom>
        </p:spPr>
      </p:pic>
      <p:sp>
        <p:nvSpPr>
          <p:cNvPr id="5" name="Title 1"/>
          <p:cNvSpPr>
            <a:spLocks noGrp="1"/>
          </p:cNvSpPr>
          <p:nvPr>
            <p:ph type="title"/>
          </p:nvPr>
        </p:nvSpPr>
        <p:spPr>
          <a:xfrm>
            <a:off x="586800" y="583200"/>
            <a:ext cx="10515600" cy="58680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4267713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a:solidFill>
                <a:schemeClr val="bg1"/>
              </a:solidFill>
            </a:endParaRPr>
          </a:p>
        </p:txBody>
      </p:sp>
    </p:spTree>
    <p:extLst>
      <p:ext uri="{BB962C8B-B14F-4D97-AF65-F5344CB8AC3E}">
        <p14:creationId xmlns:p14="http://schemas.microsoft.com/office/powerpoint/2010/main" val="1058974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13" y="3860800"/>
            <a:ext cx="6687075" cy="935789"/>
          </a:xfrm>
          <a:prstGeom prst="rect">
            <a:avLst/>
          </a:prstGeom>
        </p:spPr>
        <p:txBody>
          <a:bodyPr>
            <a:normAutofit/>
          </a:bodyPr>
          <a:lstStyle>
            <a:lvl1pPr>
              <a:defRPr sz="3600" b="1">
                <a:latin typeface="+mn-lt"/>
              </a:defRPr>
            </a:lvl1pPr>
          </a:lstStyle>
          <a:p>
            <a:r>
              <a:rPr lang="en-US"/>
              <a:t>Click to edit Master title style</a:t>
            </a:r>
            <a:endParaRPr lang="en-GB"/>
          </a:p>
        </p:txBody>
      </p:sp>
      <p:sp>
        <p:nvSpPr>
          <p:cNvPr id="11" name="Text Placeholder 10"/>
          <p:cNvSpPr>
            <a:spLocks noGrp="1"/>
          </p:cNvSpPr>
          <p:nvPr>
            <p:ph type="body" sz="quarter" idx="14"/>
          </p:nvPr>
        </p:nvSpPr>
        <p:spPr>
          <a:xfrm>
            <a:off x="547688" y="5214438"/>
            <a:ext cx="3559175" cy="368216"/>
          </a:xfrm>
        </p:spPr>
        <p:txBody>
          <a:bodyPr>
            <a:normAutofit/>
          </a:bodyPr>
          <a:lstStyle>
            <a:lvl1pPr>
              <a:defRPr sz="1400"/>
            </a:lvl1pPr>
          </a:lstStyle>
          <a:p>
            <a:pPr lvl="0"/>
            <a:r>
              <a:rPr lang="en-US"/>
              <a:t>Click to edit Master text styles</a:t>
            </a:r>
          </a:p>
        </p:txBody>
      </p:sp>
      <p:sp>
        <p:nvSpPr>
          <p:cNvPr id="12" name="Text Placeholder 10"/>
          <p:cNvSpPr>
            <a:spLocks noGrp="1"/>
          </p:cNvSpPr>
          <p:nvPr>
            <p:ph type="body" sz="quarter" idx="15" hasCustomPrompt="1"/>
          </p:nvPr>
        </p:nvSpPr>
        <p:spPr>
          <a:xfrm>
            <a:off x="6192253" y="5214438"/>
            <a:ext cx="1042736" cy="368216"/>
          </a:xfrm>
        </p:spPr>
        <p:txBody>
          <a:bodyPr>
            <a:normAutofit/>
          </a:bodyPr>
          <a:lstStyle>
            <a:lvl1pPr marL="0" indent="0" algn="l">
              <a:buNone/>
              <a:defRPr sz="1400">
                <a:solidFill>
                  <a:schemeClr val="accent3"/>
                </a:solidFill>
              </a:defRPr>
            </a:lvl1pPr>
          </a:lstStyle>
          <a:p>
            <a:pPr lvl="0"/>
            <a:r>
              <a:rPr lang="en-US"/>
              <a:t>Page No.</a:t>
            </a:r>
            <a:endParaRPr lang="en-GB"/>
          </a:p>
        </p:txBody>
      </p:sp>
      <p:pic>
        <p:nvPicPr>
          <p:cNvPr id="6" name="Picture 5">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688" y="6201451"/>
            <a:ext cx="2452024" cy="295737"/>
          </a:xfrm>
          <a:prstGeom prst="rect">
            <a:avLst/>
          </a:prstGeom>
        </p:spPr>
      </p:pic>
      <p:pic>
        <p:nvPicPr>
          <p:cNvPr id="7"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3138045" y="6087845"/>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5A34A5F-5B16-4B7D-9DAE-217742250DA9}"/>
              </a:ext>
            </a:extLst>
          </p:cNvPr>
          <p:cNvSpPr txBox="1">
            <a:spLocks/>
          </p:cNvSpPr>
          <p:nvPr userDrawn="1"/>
        </p:nvSpPr>
        <p:spPr>
          <a:xfrm>
            <a:off x="5142339" y="6357356"/>
            <a:ext cx="4152134" cy="51655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a:solidFill>
                <a:srgbClr val="5C5B5A"/>
              </a:solidFill>
              <a:effectLst/>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7B922843-66D3-4D71-B6B9-31D805CF522E}"/>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pic>
        <p:nvPicPr>
          <p:cNvPr id="15" name="Picture 2" descr="yellow and black tram on road during daytime">
            <a:extLst>
              <a:ext uri="{FF2B5EF4-FFF2-40B4-BE49-F238E27FC236}">
                <a16:creationId xmlns:a16="http://schemas.microsoft.com/office/drawing/2014/main" id="{DB174E63-639E-4A2B-BFF6-93C4CFDC6A3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1" b="43669"/>
          <a:stretch/>
        </p:blipFill>
        <p:spPr bwMode="auto">
          <a:xfrm>
            <a:off x="1" y="0"/>
            <a:ext cx="12192000" cy="375525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569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F1D219-95D4-4F62-B058-7C495178AF59}"/>
              </a:ext>
            </a:extLst>
          </p:cNvPr>
          <p:cNvGraphicFramePr>
            <a:graphicFrameLocks noChangeAspect="1"/>
          </p:cNvGraphicFramePr>
          <p:nvPr userDrawn="1">
            <p:custDataLst>
              <p:tags r:id="rId1"/>
            </p:custDataLst>
            <p:extLst>
              <p:ext uri="{D42A27DB-BD31-4B8C-83A1-F6EECF244321}">
                <p14:modId xmlns:p14="http://schemas.microsoft.com/office/powerpoint/2010/main" val="308047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B3F1D219-95D4-4F62-B058-7C495178AF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6412229"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endParaRPr lang="en-US"/>
          </a:p>
        </p:txBody>
      </p:sp>
      <p:sp>
        <p:nvSpPr>
          <p:cNvPr id="3" name="Text Placeholder 2"/>
          <p:cNvSpPr>
            <a:spLocks noGrp="1"/>
          </p:cNvSpPr>
          <p:nvPr>
            <p:ph type="body" sz="quarter" idx="20"/>
          </p:nvPr>
        </p:nvSpPr>
        <p:spPr>
          <a:xfrm>
            <a:off x="360362"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9" name="Footer Placeholder 7">
            <a:extLst>
              <a:ext uri="{FF2B5EF4-FFF2-40B4-BE49-F238E27FC236}">
                <a16:creationId xmlns:a16="http://schemas.microsoft.com/office/drawing/2014/main" id="{74D47C3D-5FA2-46D3-AB67-566A2C6AE2DB}"/>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4" name="Title 3">
            <a:extLst>
              <a:ext uri="{FF2B5EF4-FFF2-40B4-BE49-F238E27FC236}">
                <a16:creationId xmlns:a16="http://schemas.microsoft.com/office/drawing/2014/main" id="{FC025EA1-5069-4E21-B647-BB16DFF9572F}"/>
              </a:ext>
            </a:extLst>
          </p:cNvPr>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88B84EA7-AE4B-4E84-AE24-26C6D808C12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7" name="Text Placeholder 2">
            <a:extLst>
              <a:ext uri="{FF2B5EF4-FFF2-40B4-BE49-F238E27FC236}">
                <a16:creationId xmlns:a16="http://schemas.microsoft.com/office/drawing/2014/main" id="{895D7087-56EE-4579-AA47-34E0A7A0C67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79360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7EE146-F018-4D9E-8213-73F745069F42}"/>
              </a:ext>
            </a:extLst>
          </p:cNvPr>
          <p:cNvGraphicFramePr>
            <a:graphicFrameLocks noChangeAspect="1"/>
          </p:cNvGraphicFramePr>
          <p:nvPr userDrawn="1">
            <p:custDataLst>
              <p:tags r:id="rId1"/>
            </p:custDataLst>
            <p:extLst>
              <p:ext uri="{D42A27DB-BD31-4B8C-83A1-F6EECF244321}">
                <p14:modId xmlns:p14="http://schemas.microsoft.com/office/powerpoint/2010/main" val="1441544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FF7EE146-F018-4D9E-8213-73F745069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2021305"/>
            <a:ext cx="11447433"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3" name="Text Placeholder 2"/>
          <p:cNvSpPr>
            <a:spLocks noGrp="1"/>
          </p:cNvSpPr>
          <p:nvPr>
            <p:ph type="body" sz="quarter" idx="20"/>
          </p:nvPr>
        </p:nvSpPr>
        <p:spPr>
          <a:xfrm>
            <a:off x="360361" y="1571625"/>
            <a:ext cx="11447433"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7" name="Slide Number Placeholder 2">
            <a:extLst>
              <a:ext uri="{FF2B5EF4-FFF2-40B4-BE49-F238E27FC236}">
                <a16:creationId xmlns:a16="http://schemas.microsoft.com/office/drawing/2014/main" id="{E127B7E4-942E-4131-908A-7C79C106E20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8" name="Text Placeholder 2">
            <a:extLst>
              <a:ext uri="{FF2B5EF4-FFF2-40B4-BE49-F238E27FC236}">
                <a16:creationId xmlns:a16="http://schemas.microsoft.com/office/drawing/2014/main" id="{BF0E14AB-A6AB-4230-BC67-4367126A332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225939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247C84-751B-410E-908A-F215AC753BDF}"/>
              </a:ext>
            </a:extLst>
          </p:cNvPr>
          <p:cNvGraphicFramePr>
            <a:graphicFrameLocks noChangeAspect="1"/>
          </p:cNvGraphicFramePr>
          <p:nvPr userDrawn="1">
            <p:custDataLst>
              <p:tags r:id="rId1"/>
            </p:custDataLst>
            <p:extLst>
              <p:ext uri="{D42A27DB-BD31-4B8C-83A1-F6EECF244321}">
                <p14:modId xmlns:p14="http://schemas.microsoft.com/office/powerpoint/2010/main" val="413790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7F247C84-751B-410E-908A-F215AC753B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4944175"/>
            <a:ext cx="11447433" cy="802104"/>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4" name="Chart Placeholder 3"/>
          <p:cNvSpPr>
            <a:spLocks noGrp="1"/>
          </p:cNvSpPr>
          <p:nvPr>
            <p:ph type="chart" sz="quarter" idx="18"/>
          </p:nvPr>
        </p:nvSpPr>
        <p:spPr>
          <a:xfrm>
            <a:off x="360363" y="1562099"/>
            <a:ext cx="11447462" cy="3218448"/>
          </a:xfrm>
        </p:spPr>
        <p:txBody>
          <a:bodyPr anchor="ctr"/>
          <a:lstStyle>
            <a:lvl1pPr marL="0" indent="0" algn="ctr">
              <a:buNone/>
              <a:defRPr/>
            </a:lvl1pPr>
          </a:lstStyle>
          <a:p>
            <a:r>
              <a:rPr lang="en-US"/>
              <a:t>Click icon to add chart</a:t>
            </a:r>
            <a:endParaRPr lang="en-GB"/>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3" name="Title 2">
            <a:extLst>
              <a:ext uri="{FF2B5EF4-FFF2-40B4-BE49-F238E27FC236}">
                <a16:creationId xmlns:a16="http://schemas.microsoft.com/office/drawing/2014/main" id="{C3A453A8-E7E4-4918-81D3-0F4D17232DC5}"/>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CA275456-D477-418B-AC25-5997EFCB34A7}"/>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20278B90-98F1-48FD-86E9-81942CB8EA0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2021511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7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1"/>
            </p:custDataLst>
            <p:extLst>
              <p:ext uri="{D42A27DB-BD31-4B8C-83A1-F6EECF244321}">
                <p14:modId xmlns:p14="http://schemas.microsoft.com/office/powerpoint/2010/main" val="34689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6FD16114-C781-4653-99A1-C04F1819A6C9}"/>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4C152CD8-BB04-42DE-ABF2-7F14798007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354436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FE03-029D-2468-5140-D09DDB971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CF073-6D85-1695-4D0E-F796C8A37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22D521-C8AB-A606-B03D-45FD5125CF8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A6495C2B-A9CA-DA34-9986-46D6E7D850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C60E7D-C661-9C41-EC32-D5846D6513E6}"/>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919380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6876-4492-40F4-9593-50CDF23D9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0C26B-DAE0-E0F4-3435-FC2C2EC95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F1646-EF59-AAEA-F8D4-DE2581C54AD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261367D-9F00-5A88-BBDC-53E046A1B7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BF9FC-5FB4-33BD-084F-C5D70E1CF40A}"/>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0201536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2DBC-4754-2A37-4928-6BF0AEB30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5CCEC2-4B5B-374C-1FC0-46B4D756BC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B927B-5964-7196-EC6F-C0B7FA0A845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BE7518F-139E-3F3C-CD79-31E90672AA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A66CA-328C-FC4D-CA1D-493309B986D8}"/>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093469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1987-3379-1915-4010-6771F38954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85292E-78A9-CCD0-0F7A-411EA06F9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02810C-618A-B166-147C-682DE6785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F2C195-71EB-47ED-26B8-EB80FB3284EA}"/>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E6AB00E-9427-3415-3916-EC6350F08A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221FFF-3D5C-6C9A-571A-18E38C47A70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094925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1987-3379-1915-4010-6771F38954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85292E-78A9-CCD0-0F7A-411EA06F9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02810C-618A-B166-147C-682DE6785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F2C195-71EB-47ED-26B8-EB80FB3284EA}"/>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E6AB00E-9427-3415-3916-EC6350F08A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221FFF-3D5C-6C9A-571A-18E38C47A70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0949254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ED2F-4C96-339A-4FE0-A9AB93E2A1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05659-4BDB-CAAF-0415-B19EA5EA3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06DC22-DA55-8A95-A156-533BEA15A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8482BB-24BD-B8AD-7A2F-FBD3C8A21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C2F92-3B01-795E-B4D8-798256C18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0BE1B-4172-CE66-24F9-A7913093B28B}"/>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F832C750-6CBA-5ACB-3498-846D19AC49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330FFD-61B0-36FC-74E6-563324033C27}"/>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444946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955C-281D-C8FD-A6EC-D3AF8280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1E4DD-99ED-46A6-EE17-DD309040CCB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EC9B6D82-B164-E82F-DE53-9F1AF8885D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6D87C5-DFE5-014D-0297-F642113EA80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1582477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209D3-4004-E967-072D-EC7AE3DBD64F}"/>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3B8C67BE-313C-3693-437D-3C94FC6F3C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53FD5D-1CD8-0501-FBAB-ABD04BC33CD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5397769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6869-C67C-2929-1AD2-C58557B36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620BE1-DD92-08FE-CC86-7A9809A0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25E83-E7E4-DAA1-B799-88852E895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DE391-D5B2-5099-898D-EAFD889CC7A5}"/>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9CF3308-0BDB-AA0C-88EF-8CF134AE2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51D13C-CDCB-3235-5599-4B62E9AC7E7E}"/>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4352707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A6EA-6F46-D109-DA36-CD11CE839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34A59C-1294-B19F-6BB4-F85BACEEA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BBC6332-F965-EE7D-D947-AF8A3F800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3E349-5D2F-F7C2-F3AC-A55BDEAACC32}"/>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DAA206A4-2D0F-FEBE-5A18-B28E3D4A53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BC34F3-B8DE-7054-235C-FD789D9458E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5249166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E317-C7A2-CCF6-2D6C-1D0D2EDBF3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2EC9E1-BE82-7157-4141-C6C8EFAD0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5BAD99-2072-E804-E3D4-5A5A6335341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BC901BC-8ECE-4DFE-8DC1-DE28ABF37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B93EDE-7FA8-A0FE-A7E1-E55D09A5425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9161857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CDF737-0357-5856-5DCC-C0837E7EA4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B28B0-DFCC-7903-7BEB-C3FA01997A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70900-BF9D-E6CE-6147-BA242AF2735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8D1C756-7BB5-6559-1932-A152111817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22FFC-BC9E-8D21-BFDA-813690484ED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2086292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86636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a:solidFill>
                <a:schemeClr val="bg1"/>
              </a:solidFill>
            </a:endParaRPr>
          </a:p>
        </p:txBody>
      </p:sp>
    </p:spTree>
    <p:extLst>
      <p:ext uri="{BB962C8B-B14F-4D97-AF65-F5344CB8AC3E}">
        <p14:creationId xmlns:p14="http://schemas.microsoft.com/office/powerpoint/2010/main" val="353904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ED2F-4C96-339A-4FE0-A9AB93E2A1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05659-4BDB-CAAF-0415-B19EA5EA3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06DC22-DA55-8A95-A156-533BEA15A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8482BB-24BD-B8AD-7A2F-FBD3C8A21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C2F92-3B01-795E-B4D8-798256C18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0BE1B-4172-CE66-24F9-A7913093B28B}"/>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F832C750-6CBA-5ACB-3498-846D19AC49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330FFD-61B0-36FC-74E6-563324033C27}"/>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4449466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539888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997711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955C-281D-C8FD-A6EC-D3AF8280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1E4DD-99ED-46A6-EE17-DD309040CCB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EC9B6D82-B164-E82F-DE53-9F1AF8885D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6D87C5-DFE5-014D-0297-F642113EA80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15824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209D3-4004-E967-072D-EC7AE3DBD64F}"/>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3B8C67BE-313C-3693-437D-3C94FC6F3C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53FD5D-1CD8-0501-FBAB-ABD04BC33CD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53977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6869-C67C-2929-1AD2-C58557B36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620BE1-DD92-08FE-CC86-7A9809A0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25E83-E7E4-DAA1-B799-88852E895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DE391-D5B2-5099-898D-EAFD889CC7A5}"/>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9CF3308-0BDB-AA0C-88EF-8CF134AE2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51D13C-CDCB-3235-5599-4B62E9AC7E7E}"/>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43527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A6EA-6F46-D109-DA36-CD11CE839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34A59C-1294-B19F-6BB4-F85BACEEA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BBC6332-F965-EE7D-D947-AF8A3F800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3E349-5D2F-F7C2-F3AC-A55BDEAACC32}"/>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DAA206A4-2D0F-FEBE-5A18-B28E3D4A53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BC34F3-B8DE-7054-235C-FD789D9458E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52491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oleObject" Target="../embeddings/oleObject2.bin"/><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tags" Target="../tags/tag3.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0781A38-6623-7BAD-34FD-7D0CF2648E27}"/>
              </a:ext>
            </a:extLst>
          </p:cNvPr>
          <p:cNvGraphicFramePr>
            <a:graphicFrameLocks noChangeAspect="1"/>
          </p:cNvGraphicFramePr>
          <p:nvPr userDrawn="1">
            <p:custDataLst>
              <p:tags r:id="rId15"/>
            </p:custDataLst>
            <p:extLst>
              <p:ext uri="{D42A27DB-BD31-4B8C-83A1-F6EECF244321}">
                <p14:modId xmlns:p14="http://schemas.microsoft.com/office/powerpoint/2010/main" val="3127639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95" imgH="394" progId="TCLayout.ActiveDocument.1">
                  <p:embed/>
                </p:oleObj>
              </mc:Choice>
              <mc:Fallback>
                <p:oleObj name="think-cell Slide" r:id="rId16" imgW="395" imgH="394" progId="TCLayout.ActiveDocument.1">
                  <p:embed/>
                  <p:pic>
                    <p:nvPicPr>
                      <p:cNvPr id="8" name="think-cell data - do not delete" hidden="1">
                        <a:extLst>
                          <a:ext uri="{FF2B5EF4-FFF2-40B4-BE49-F238E27FC236}">
                            <a16:creationId xmlns:a16="http://schemas.microsoft.com/office/drawing/2014/main" id="{A0781A38-6623-7BAD-34FD-7D0CF2648E27}"/>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D593011-4E0C-5BB1-6EAA-1BEC8A6FE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C1D09-9020-3DF6-A36B-ADECF35FF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061E4-9E07-7A6E-2005-9B67D791A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4E62247B-0A5D-86FE-A913-A3E831A6B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F52CA8-2673-9D6C-07A8-3AB1DEF31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0EAFD-05BE-4049-801D-226FD712920F}" type="slidenum">
              <a:rPr lang="en-GB" smtClean="0"/>
              <a:t>‹#›</a:t>
            </a:fld>
            <a:endParaRPr lang="en-GB"/>
          </a:p>
        </p:txBody>
      </p:sp>
    </p:spTree>
    <p:extLst>
      <p:ext uri="{BB962C8B-B14F-4D97-AF65-F5344CB8AC3E}">
        <p14:creationId xmlns:p14="http://schemas.microsoft.com/office/powerpoint/2010/main" val="380133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F0635B7-71B0-D871-5B5E-41CE8F60D74C}"/>
              </a:ext>
            </a:extLst>
          </p:cNvPr>
          <p:cNvGraphicFramePr>
            <a:graphicFrameLocks noChangeAspect="1"/>
          </p:cNvGraphicFramePr>
          <p:nvPr userDrawn="1">
            <p:custDataLst>
              <p:tags r:id="rId25"/>
            </p:custDataLst>
            <p:extLst>
              <p:ext uri="{D42A27DB-BD31-4B8C-83A1-F6EECF244321}">
                <p14:modId xmlns:p14="http://schemas.microsoft.com/office/powerpoint/2010/main" val="3539751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95" imgH="394" progId="TCLayout.ActiveDocument.1">
                  <p:embed/>
                </p:oleObj>
              </mc:Choice>
              <mc:Fallback>
                <p:oleObj name="think-cell Slide" r:id="rId26" imgW="395" imgH="394" progId="TCLayout.ActiveDocument.1">
                  <p:embed/>
                  <p:pic>
                    <p:nvPicPr>
                      <p:cNvPr id="3" name="think-cell data - do not delete" hidden="1">
                        <a:extLst>
                          <a:ext uri="{FF2B5EF4-FFF2-40B4-BE49-F238E27FC236}">
                            <a16:creationId xmlns:a16="http://schemas.microsoft.com/office/drawing/2014/main" id="{9F0635B7-71B0-D871-5B5E-41CE8F60D74C}"/>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7" name="Title Placeholder 1"/>
          <p:cNvSpPr>
            <a:spLocks noGrp="1"/>
          </p:cNvSpPr>
          <p:nvPr>
            <p:ph type="title"/>
          </p:nvPr>
        </p:nvSpPr>
        <p:spPr>
          <a:xfrm>
            <a:off x="586800" y="583201"/>
            <a:ext cx="10515600" cy="1116000"/>
          </a:xfrm>
          <a:prstGeom prst="rect">
            <a:avLst/>
          </a:prstGeom>
        </p:spPr>
        <p:txBody>
          <a:bodyPr vert="horz" lIns="0" tIns="0" rIns="0" bIns="0" rtlCol="0" anchor="t" anchorCtr="0">
            <a:normAutofit/>
          </a:bodyPr>
          <a:lstStyle/>
          <a:p>
            <a:r>
              <a:rPr lang="en-US"/>
              <a:t>Click to edit Master title style</a:t>
            </a:r>
          </a:p>
        </p:txBody>
      </p:sp>
      <p:sp>
        <p:nvSpPr>
          <p:cNvPr id="18" name="Text Placeholder 2"/>
          <p:cNvSpPr>
            <a:spLocks noGrp="1"/>
          </p:cNvSpPr>
          <p:nvPr>
            <p:ph type="body" idx="1"/>
          </p:nvPr>
        </p:nvSpPr>
        <p:spPr>
          <a:xfrm>
            <a:off x="586800" y="1699200"/>
            <a:ext cx="10515600" cy="4351338"/>
          </a:xfrm>
          <a:prstGeom prst="rect">
            <a:avLst/>
          </a:prstGeom>
        </p:spPr>
        <p:txBody>
          <a:bodyPr vert="horz" lIns="0" tIns="0" rIns="0" bIns="468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2507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Lst>
  <p:hf hdr="0" ftr="0" dt="0"/>
  <p:txStyles>
    <p:title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93011-4E0C-5BB1-6EAA-1BEC8A6FE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C1D09-9020-3DF6-A36B-ADECF35FF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061E4-9E07-7A6E-2005-9B67D791A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4E62247B-0A5D-86FE-A913-A3E831A6B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F52CA8-2673-9D6C-07A8-3AB1DEF31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0EAFD-05BE-4049-801D-226FD712920F}" type="slidenum">
              <a:rPr lang="en-GB" smtClean="0"/>
              <a:t>‹#›</a:t>
            </a:fld>
            <a:endParaRPr lang="en-GB"/>
          </a:p>
        </p:txBody>
      </p:sp>
    </p:spTree>
    <p:extLst>
      <p:ext uri="{BB962C8B-B14F-4D97-AF65-F5344CB8AC3E}">
        <p14:creationId xmlns:p14="http://schemas.microsoft.com/office/powerpoint/2010/main" val="380133297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661" r:id="rId13"/>
    <p:sldLayoutId id="2147483663" r:id="rId14"/>
    <p:sldLayoutId id="2147483664"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slide" Target="slide3.xml"/><Relationship Id="rId7" Type="http://schemas.openxmlformats.org/officeDocument/2006/relationships/slide" Target="slide54.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34.xml"/><Relationship Id="rId5" Type="http://schemas.openxmlformats.org/officeDocument/2006/relationships/slide" Target="slide22.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3.xml"/><Relationship Id="rId1" Type="http://schemas.openxmlformats.org/officeDocument/2006/relationships/slideLayout" Target="../slideLayouts/slideLayout27.xml"/><Relationship Id="rId4" Type="http://schemas.openxmlformats.org/officeDocument/2006/relationships/slide" Target="slide26.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v.uk/government/statistics/community-life-survey-202122" TargetMode="External"/><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hyperlink" Target="https://www.gov.uk/government/statistics/community-life-survey-202122/community-life-survey-202122-annex-a-terms-and-definitions&#8203;"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chart" Target="../charts/chart15.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9.xml"/><Relationship Id="rId1" Type="http://schemas.openxmlformats.org/officeDocument/2006/relationships/tags" Target="../tags/tag10.xml"/><Relationship Id="rId6" Type="http://schemas.openxmlformats.org/officeDocument/2006/relationships/chart" Target="../charts/chart17.x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13.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9.xml"/><Relationship Id="rId1" Type="http://schemas.openxmlformats.org/officeDocument/2006/relationships/tags" Target="../tags/tag11.xml"/><Relationship Id="rId5" Type="http://schemas.openxmlformats.org/officeDocument/2006/relationships/chart" Target="../charts/chart19.x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9.xml"/><Relationship Id="rId1" Type="http://schemas.openxmlformats.org/officeDocument/2006/relationships/tags" Target="../tags/tag12.xml"/><Relationship Id="rId6" Type="http://schemas.openxmlformats.org/officeDocument/2006/relationships/chart" Target="../charts/chart20.x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3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5.xml"/><Relationship Id="rId1" Type="http://schemas.openxmlformats.org/officeDocument/2006/relationships/slideLayout" Target="../slideLayouts/slideLayout27.xml"/><Relationship Id="rId5" Type="http://schemas.openxmlformats.org/officeDocument/2006/relationships/slide" Target="slide53.xml"/><Relationship Id="rId4" Type="http://schemas.openxmlformats.org/officeDocument/2006/relationships/slide" Target="slide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chart" Target="../charts/chart23.xml"/></Relationships>
</file>

<file path=ppt/slides/_rels/slide3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0.xml"/><Relationship Id="rId1" Type="http://schemas.openxmlformats.org/officeDocument/2006/relationships/slideLayout" Target="../slideLayouts/slideLayout19.xml"/><Relationship Id="rId4" Type="http://schemas.openxmlformats.org/officeDocument/2006/relationships/chart" Target="../charts/char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chart" Target="../charts/chart26.xml"/><Relationship Id="rId7" Type="http://schemas.openxmlformats.org/officeDocument/2006/relationships/slide" Target="slide48.xml"/><Relationship Id="rId2" Type="http://schemas.openxmlformats.org/officeDocument/2006/relationships/notesSlide" Target="../notesSlides/notesSlide31.xml"/><Relationship Id="rId1" Type="http://schemas.openxmlformats.org/officeDocument/2006/relationships/slideLayout" Target="../slideLayouts/slideLayout19.xml"/><Relationship Id="rId6" Type="http://schemas.openxmlformats.org/officeDocument/2006/relationships/slide" Target="slide43.xml"/><Relationship Id="rId5" Type="http://schemas.openxmlformats.org/officeDocument/2006/relationships/slide" Target="slide41.xml"/><Relationship Id="rId4" Type="http://schemas.openxmlformats.org/officeDocument/2006/relationships/slide" Target="slide42.xml"/></Relationships>
</file>

<file path=ppt/slides/_rels/slide4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chart" Target="../charts/chart33.xml"/></Relationships>
</file>

<file path=ppt/slides/_rels/slide4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9.xml"/><Relationship Id="rId1" Type="http://schemas.openxmlformats.org/officeDocument/2006/relationships/tags" Target="../tags/tag13.xml"/><Relationship Id="rId6" Type="http://schemas.openxmlformats.org/officeDocument/2006/relationships/chart" Target="../charts/chart37.x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5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2.xml"/><Relationship Id="rId1" Type="http://schemas.openxmlformats.org/officeDocument/2006/relationships/slideLayout" Target="../slideLayouts/slideLayout19.xml"/><Relationship Id="rId4" Type="http://schemas.openxmlformats.org/officeDocument/2006/relationships/chart" Target="../charts/chart39.xml"/></Relationships>
</file>

<file path=ppt/slides/_rels/slide5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chart" Target="../charts/chart41.xml"/></Relationships>
</file>

<file path=ppt/slides/_rels/slide5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4.xml"/><Relationship Id="rId1" Type="http://schemas.openxmlformats.org/officeDocument/2006/relationships/slideLayout" Target="../slideLayouts/slideLayout19.xml"/><Relationship Id="rId5" Type="http://schemas.openxmlformats.org/officeDocument/2006/relationships/chart" Target="../charts/chart44.xml"/><Relationship Id="rId4" Type="http://schemas.openxmlformats.org/officeDocument/2006/relationships/chart" Target="../charts/chart43.xml"/></Relationships>
</file>

<file path=ppt/slides/_rels/slide54.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55.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6.xml"/><Relationship Id="rId1" Type="http://schemas.openxmlformats.org/officeDocument/2006/relationships/slideLayout" Target="../slideLayouts/slideLayout19.xml"/><Relationship Id="rId5" Type="http://schemas.openxmlformats.org/officeDocument/2006/relationships/chart" Target="../charts/chart47.xml"/><Relationship Id="rId4" Type="http://schemas.openxmlformats.org/officeDocument/2006/relationships/chart" Target="../charts/chart46.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7.xml"/><Relationship Id="rId1" Type="http://schemas.openxmlformats.org/officeDocument/2006/relationships/slideLayout" Target="../slideLayouts/slideLayout19.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48.xml"/><Relationship Id="rId1" Type="http://schemas.openxmlformats.org/officeDocument/2006/relationships/slideLayout" Target="../slideLayouts/slideLayout19.xml"/><Relationship Id="rId4" Type="http://schemas.openxmlformats.org/officeDocument/2006/relationships/chart" Target="../charts/chart52.xml"/></Relationships>
</file>

<file path=ppt/slides/_rels/slide5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9.xml"/><Relationship Id="rId1" Type="http://schemas.openxmlformats.org/officeDocument/2006/relationships/slideLayout" Target="../slideLayouts/slideLayout19.xml"/><Relationship Id="rId4" Type="http://schemas.openxmlformats.org/officeDocument/2006/relationships/chart" Target="../charts/chart54.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62.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slide" Target="slide54.xml"/><Relationship Id="rId5" Type="http://schemas.openxmlformats.org/officeDocument/2006/relationships/slide" Target="slide42.xml"/><Relationship Id="rId4" Type="http://schemas.openxmlformats.org/officeDocument/2006/relationships/slide" Target="slide22.xml"/></Relationships>
</file>

<file path=ppt/slides/_rels/slide6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0.xml"/><Relationship Id="rId1" Type="http://schemas.openxmlformats.org/officeDocument/2006/relationships/slideLayout" Target="../slideLayouts/slideLayout19.xml"/><Relationship Id="rId4" Type="http://schemas.openxmlformats.org/officeDocument/2006/relationships/chart" Target="../charts/chart56.xml"/></Relationships>
</file>

<file path=ppt/slides/_rels/slide6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slide" Target="slide63.xml"/><Relationship Id="rId1" Type="http://schemas.openxmlformats.org/officeDocument/2006/relationships/slideLayout" Target="../slideLayouts/slideLayout27.xml"/><Relationship Id="rId4" Type="http://schemas.openxmlformats.org/officeDocument/2006/relationships/slide" Target="slide6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7.xml"/><Relationship Id="rId4" Type="http://schemas.openxmlformats.org/officeDocument/2006/relationships/slide" Target="slide11.xml"/></Relationships>
</file>

<file path=ppt/slides/_rels/slide7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hyperlink" Target="https://www.ons.gov.uk/employmentandlabourmarket/peopleinwork/employmentandemployeetypes/methodologies/annualpopulationsurveyapsqmi"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hyperlink" Target="https://bmjopenquality.bmj.com/content/bmjqir/8/2/e000411.full.pdf#:~:text=not%20present%20%20%20Table%201%20%20,%205.2%20%20%204%20more%20rows%2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ackground colour" title="artefacts"/>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descr="Greater Manchester – Going Things Differently" titl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4" name="Title 3"/>
          <p:cNvSpPr txBox="1">
            <a:spLocks noGrp="1"/>
          </p:cNvSpPr>
          <p:nvPr>
            <p:ph type="title" idx="4294967295"/>
          </p:nvPr>
        </p:nvSpPr>
        <p:spPr>
          <a:xfrm>
            <a:off x="587375" y="1346297"/>
            <a:ext cx="9793288"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Arial" charset="0"/>
                <a:ea typeface="Arial" charset="0"/>
                <a:cs typeface="Arial" charset="0"/>
              </a:rPr>
              <a:t>Greater Manchester Residents’ Survey</a:t>
            </a:r>
          </a:p>
        </p:txBody>
      </p:sp>
      <p:sp>
        <p:nvSpPr>
          <p:cNvPr id="9" name="TextBox 8"/>
          <p:cNvSpPr txBox="1"/>
          <p:nvPr/>
        </p:nvSpPr>
        <p:spPr>
          <a:xfrm>
            <a:off x="587375" y="2064824"/>
            <a:ext cx="979328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charset="0"/>
                <a:ea typeface="Arial" charset="0"/>
                <a:cs typeface="Arial" charset="0"/>
              </a:rPr>
              <a:t>Survey 9 (main report)</a:t>
            </a:r>
          </a:p>
        </p:txBody>
      </p:sp>
      <p:sp>
        <p:nvSpPr>
          <p:cNvPr id="7" name="TextBox 6">
            <a:extLst>
              <a:ext uri="{FF2B5EF4-FFF2-40B4-BE49-F238E27FC236}">
                <a16:creationId xmlns:a16="http://schemas.microsoft.com/office/drawing/2014/main" id="{FAD1713C-20AE-EE6F-ED05-DFCEF0CA1FBA}"/>
              </a:ext>
            </a:extLst>
          </p:cNvPr>
          <p:cNvSpPr txBox="1"/>
          <p:nvPr/>
        </p:nvSpPr>
        <p:spPr>
          <a:xfrm>
            <a:off x="587375" y="2520213"/>
            <a:ext cx="9793288" cy="86177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a:solidFill>
                  <a:schemeClr val="bg1"/>
                </a:solidFill>
                <a:latin typeface="Arial"/>
                <a:ea typeface="Arial" charset="0"/>
                <a:cs typeface="Arial"/>
              </a:rPr>
              <a:t>September</a:t>
            </a:r>
            <a:r>
              <a:rPr kumimoji="0" lang="en-GB" sz="2800" b="0" i="0" u="none" strike="noStrike" kern="1200" cap="none" spc="0" normalizeH="0" baseline="0" noProof="0">
                <a:ln>
                  <a:noFill/>
                </a:ln>
                <a:solidFill>
                  <a:schemeClr val="bg1"/>
                </a:solidFill>
                <a:effectLst/>
                <a:uLnTx/>
                <a:uFillTx/>
                <a:latin typeface="Arial"/>
                <a:ea typeface="Arial" charset="0"/>
                <a:cs typeface="Arial"/>
              </a:rPr>
              <a:t>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chemeClr val="bg1"/>
                </a:solidFill>
                <a:effectLst/>
                <a:uLnTx/>
                <a:uFillTx/>
                <a:latin typeface="Arial"/>
                <a:ea typeface="Arial" charset="0"/>
                <a:cs typeface="Arial"/>
              </a:rPr>
              <a:t>Fieldwork conducted </a:t>
            </a:r>
            <a:r>
              <a:rPr lang="en-GB" sz="2800">
                <a:solidFill>
                  <a:prstClr val="white"/>
                </a:solidFill>
                <a:latin typeface="Arial" charset="0"/>
                <a:ea typeface="Arial" charset="0"/>
                <a:cs typeface="Arial" charset="0"/>
              </a:rPr>
              <a:t>4th – 18</a:t>
            </a:r>
            <a:r>
              <a:rPr lang="en-GB" sz="2800" baseline="30000">
                <a:solidFill>
                  <a:prstClr val="white"/>
                </a:solidFill>
                <a:latin typeface="Arial" charset="0"/>
                <a:ea typeface="Arial" charset="0"/>
                <a:cs typeface="Arial" charset="0"/>
              </a:rPr>
              <a:t>th</a:t>
            </a:r>
            <a:r>
              <a:rPr lang="en-GB" sz="2800">
                <a:solidFill>
                  <a:prstClr val="white"/>
                </a:solidFill>
                <a:latin typeface="Arial" charset="0"/>
                <a:ea typeface="Arial" charset="0"/>
                <a:cs typeface="Arial" charset="0"/>
              </a:rPr>
              <a:t> </a:t>
            </a:r>
            <a:r>
              <a:rPr kumimoji="0" lang="en-GB" sz="2800" b="0" i="0" u="none" strike="noStrike" kern="1200" cap="none" spc="0" normalizeH="0" baseline="0" noProof="0">
                <a:ln>
                  <a:noFill/>
                </a:ln>
                <a:solidFill>
                  <a:prstClr val="white"/>
                </a:solidFill>
                <a:effectLst/>
                <a:uLnTx/>
                <a:uFillTx/>
                <a:latin typeface="Arial" charset="0"/>
                <a:ea typeface="Arial" charset="0"/>
                <a:cs typeface="Arial" charset="0"/>
              </a:rPr>
              <a:t>September</a:t>
            </a:r>
            <a:endParaRPr lang="en-GB" sz="2800" b="0" i="0" u="none" strike="noStrike" kern="1200" cap="none" spc="0" normalizeH="0" baseline="0" noProof="0">
              <a:ln>
                <a:noFill/>
              </a:ln>
              <a:solidFill>
                <a:schemeClr val="bg1"/>
              </a:solidFill>
              <a:effectLst/>
              <a:uLnTx/>
              <a:uFillTx/>
              <a:latin typeface="Arial"/>
              <a:ea typeface="Arial" charset="0"/>
              <a:cs typeface="Arial"/>
            </a:endParaRPr>
          </a:p>
        </p:txBody>
      </p:sp>
      <p:pic>
        <p:nvPicPr>
          <p:cNvPr id="8" name="Picture 7" descr="Decorative pattern" title="Decorative patter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5" name="Slide Number Placeholder 4">
            <a:extLst>
              <a:ext uri="{FF2B5EF4-FFF2-40B4-BE49-F238E27FC236}">
                <a16:creationId xmlns:a16="http://schemas.microsoft.com/office/drawing/2014/main" id="{B13789D8-4DAF-E510-67E2-5CC43D357A91}"/>
              </a:ext>
            </a:extLst>
          </p:cNvPr>
          <p:cNvSpPr>
            <a:spLocks noGrp="1"/>
          </p:cNvSpPr>
          <p:nvPr>
            <p:ph type="sldNum" sz="quarter" idx="12"/>
          </p:nvPr>
        </p:nvSpPr>
        <p:spPr/>
        <p:txBody>
          <a:bodyPr/>
          <a:lstStyle/>
          <a:p>
            <a:fld id="{39C0EAFD-05BE-4049-801D-226FD712920F}" type="slidenum">
              <a:rPr lang="en-GB" smtClean="0"/>
              <a:t>1</a:t>
            </a:fld>
            <a:endParaRPr lang="en-GB"/>
          </a:p>
        </p:txBody>
      </p:sp>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52616" y="54643"/>
            <a:ext cx="10515600" cy="693150"/>
          </a:xfrm>
        </p:spPr>
        <p:txBody>
          <a:bodyPr/>
          <a:lstStyle/>
          <a:p>
            <a:r>
              <a:rPr lang="en-GB">
                <a:latin typeface="Arial" panose="020B0604020202020204" pitchFamily="34" charset="0"/>
                <a:cs typeface="Arial" panose="020B0604020202020204" pitchFamily="34" charset="0"/>
              </a:rPr>
              <a:t>Health and wellbeing– key findings (2)</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52616" y="593969"/>
            <a:ext cx="11088825" cy="5863144"/>
          </a:xfrm>
          <a:prstGeom prst="rect">
            <a:avLst/>
          </a:prstGeom>
          <a:noFill/>
        </p:spPr>
        <p:txBody>
          <a:bodyPr wrap="square" lIns="91440" tIns="45720" rIns="91440" bIns="45720" rtlCol="0" anchor="t">
            <a:spAutoFit/>
          </a:bodyPr>
          <a:lstStyle/>
          <a:p>
            <a:pPr>
              <a:spcAft>
                <a:spcPts val="600"/>
              </a:spcAft>
            </a:pPr>
            <a:r>
              <a:rPr lang="en-GB" sz="1600" b="1">
                <a:solidFill>
                  <a:schemeClr val="bg1"/>
                </a:solidFill>
                <a:latin typeface="Arial"/>
                <a:cs typeface="Arial"/>
              </a:rPr>
              <a:t>ACCESS TO NHS SERVICES</a:t>
            </a:r>
          </a:p>
          <a:p>
            <a:pPr marL="742950" lvl="1" indent="-285750">
              <a:spcAft>
                <a:spcPts val="600"/>
              </a:spcAft>
              <a:buFont typeface="Arial" panose="020B0604020202020204" pitchFamily="34" charset="0"/>
              <a:buChar char="•"/>
            </a:pPr>
            <a:r>
              <a:rPr lang="en-GB" sz="1400">
                <a:solidFill>
                  <a:schemeClr val="bg1"/>
                </a:solidFill>
                <a:latin typeface="Arial"/>
                <a:cs typeface="Arial"/>
              </a:rPr>
              <a:t>7 in 10 respondents (69%) feel confident that they would be able to easily find the right NHS service if they needed it</a:t>
            </a:r>
          </a:p>
          <a:p>
            <a:pPr marL="742950" lvl="1" indent="-285750">
              <a:spcAft>
                <a:spcPts val="600"/>
              </a:spcAft>
              <a:buFont typeface="Arial" panose="020B0604020202020204" pitchFamily="34" charset="0"/>
              <a:buChar char="•"/>
            </a:pPr>
            <a:r>
              <a:rPr lang="en-GB" sz="1400">
                <a:solidFill>
                  <a:schemeClr val="bg1"/>
                </a:solidFill>
                <a:latin typeface="Arial"/>
                <a:cs typeface="Arial"/>
              </a:rPr>
              <a:t>Around 6 in 10 (59%) feel confident that they would be seen face-to-face by a doctor if they required it</a:t>
            </a:r>
          </a:p>
          <a:p>
            <a:pPr marL="742950" lvl="1" indent="-285750">
              <a:spcAft>
                <a:spcPts val="600"/>
              </a:spcAft>
              <a:buFont typeface="Arial" panose="020B0604020202020204" pitchFamily="34" charset="0"/>
              <a:buChar char="•"/>
            </a:pPr>
            <a:r>
              <a:rPr lang="en-GB" sz="1400">
                <a:solidFill>
                  <a:schemeClr val="bg1"/>
                </a:solidFill>
                <a:latin typeface="Arial"/>
                <a:cs typeface="Arial"/>
              </a:rPr>
              <a:t>Just under half (48%) feel confident that they would be able to get a timely appointment at their local surgery if unwell</a:t>
            </a:r>
          </a:p>
          <a:p>
            <a:pPr marL="742950" lvl="1" indent="-285750">
              <a:spcAft>
                <a:spcPts val="600"/>
              </a:spcAft>
              <a:buFont typeface="Arial" panose="020B0604020202020204" pitchFamily="34" charset="0"/>
              <a:buChar char="•"/>
            </a:pPr>
            <a:r>
              <a:rPr lang="en-GB" sz="1400">
                <a:solidFill>
                  <a:schemeClr val="bg1"/>
                </a:solidFill>
                <a:latin typeface="Arial"/>
                <a:cs typeface="Arial"/>
              </a:rPr>
              <a:t>Around 4 in 10 feel confident that an ambulance would arrive quickly if they called 999 (40%) or that they would be seen quickly in A&amp;E if they needed treatment (36%)</a:t>
            </a:r>
          </a:p>
          <a:p>
            <a:pPr marL="742950" lvl="1" indent="-285750">
              <a:spcAft>
                <a:spcPts val="600"/>
              </a:spcAft>
              <a:buFont typeface="Arial" panose="020B0604020202020204" pitchFamily="34" charset="0"/>
              <a:buChar char="•"/>
            </a:pPr>
            <a:r>
              <a:rPr lang="en-GB" sz="1400">
                <a:solidFill>
                  <a:schemeClr val="bg1"/>
                </a:solidFill>
                <a:latin typeface="Arial"/>
                <a:cs typeface="Arial"/>
              </a:rPr>
              <a:t>Those aged 45-64 and respondents facing some form of financial vulnerability are less likely to be confident in all aspects</a:t>
            </a:r>
          </a:p>
          <a:p>
            <a:pPr>
              <a:spcAft>
                <a:spcPts val="600"/>
              </a:spcAft>
            </a:pPr>
            <a:r>
              <a:rPr lang="en-GB" sz="1400" b="1">
                <a:solidFill>
                  <a:schemeClr val="bg1"/>
                </a:solidFill>
                <a:latin typeface="Arial"/>
                <a:cs typeface="Arial"/>
              </a:rPr>
              <a:t>PERSONAL FINANCES AND ACCESS TO HEALTH AND SOCIAL CARE SERVICES</a:t>
            </a:r>
          </a:p>
          <a:p>
            <a:pPr marL="742950" lvl="1" indent="-285750">
              <a:spcAft>
                <a:spcPts val="600"/>
              </a:spcAft>
              <a:buFont typeface="Arial" panose="020B0604020202020204" pitchFamily="34" charset="0"/>
              <a:buChar char="•"/>
            </a:pPr>
            <a:r>
              <a:rPr lang="en-GB" sz="1400">
                <a:solidFill>
                  <a:schemeClr val="bg1"/>
                </a:solidFill>
                <a:latin typeface="Arial"/>
                <a:cs typeface="Arial"/>
              </a:rPr>
              <a:t>Around a quarter (23%) of respondents have at some point been unable to access an NHS health and social care service due to cost implications (such as inconvenient appointment times – the most common reason, given by 48% of those who have experienced this – or time away from work, distance from their house, parking)</a:t>
            </a:r>
          </a:p>
          <a:p>
            <a:pPr marL="742950" lvl="1" indent="-285750">
              <a:spcAft>
                <a:spcPts val="600"/>
              </a:spcAft>
              <a:buFont typeface="Arial" panose="020B0604020202020204" pitchFamily="34" charset="0"/>
              <a:buChar char="•"/>
            </a:pPr>
            <a:r>
              <a:rPr lang="en-GB" sz="1400">
                <a:solidFill>
                  <a:schemeClr val="bg1"/>
                </a:solidFill>
                <a:latin typeface="Arial"/>
                <a:cs typeface="Arial"/>
              </a:rPr>
              <a:t>A similar proportion (25%) agree that their household income impacts their ability to access NHS services. Though approaching half (46%) say that their income does not impact on their ability to access services</a:t>
            </a:r>
          </a:p>
          <a:p>
            <a:pPr marL="742950" lvl="1" indent="-285750">
              <a:spcAft>
                <a:spcPts val="600"/>
              </a:spcAft>
              <a:buFont typeface="Arial" panose="020B0604020202020204" pitchFamily="34" charset="0"/>
              <a:buChar char="•"/>
            </a:pPr>
            <a:r>
              <a:rPr lang="en-GB" sz="1400">
                <a:solidFill>
                  <a:schemeClr val="bg1"/>
                </a:solidFill>
                <a:latin typeface="Arial"/>
                <a:cs typeface="Arial"/>
              </a:rPr>
              <a:t>2 in 5 (40%) say cost implications are considered by NHS staff at least sometimes when scheduling appointments (though only 15% think this happens every time or often)</a:t>
            </a:r>
          </a:p>
          <a:p>
            <a:pPr marL="742950" lvl="1" indent="-285750">
              <a:spcAft>
                <a:spcPts val="600"/>
              </a:spcAft>
              <a:buFont typeface="Arial" panose="020B0604020202020204" pitchFamily="34" charset="0"/>
              <a:buChar char="•"/>
            </a:pPr>
            <a:r>
              <a:rPr lang="en-GB" sz="1400">
                <a:solidFill>
                  <a:schemeClr val="bg1"/>
                </a:solidFill>
                <a:latin typeface="Arial"/>
                <a:cs typeface="Arial"/>
              </a:rPr>
              <a:t>Over 4 in 10 (44%) agree that NHS health and social care professionals have a responsibility to assist patients with financial hardships. Around a quarter (26%), however, do not agree with this</a:t>
            </a:r>
          </a:p>
          <a:p>
            <a:pPr marL="742950" lvl="1" indent="-285750">
              <a:spcAft>
                <a:spcPts val="600"/>
              </a:spcAft>
              <a:buFont typeface="Arial" panose="020B0604020202020204" pitchFamily="34" charset="0"/>
              <a:buChar char="•"/>
            </a:pPr>
            <a:r>
              <a:rPr lang="en-GB" sz="1400">
                <a:solidFill>
                  <a:schemeClr val="bg1"/>
                </a:solidFill>
                <a:latin typeface="Arial"/>
                <a:cs typeface="Arial"/>
              </a:rPr>
              <a:t>Views on whether NHS health and social care services in Greater Manchester have become more accessible for those facing financial hardships over the past two years are divided – 24% of respondents, while 27% disagree</a:t>
            </a:r>
          </a:p>
          <a:p>
            <a:pPr marL="742950" lvl="1" indent="-285750">
              <a:spcAft>
                <a:spcPts val="600"/>
              </a:spcAft>
              <a:buFont typeface="Arial" panose="020B0604020202020204" pitchFamily="34" charset="0"/>
              <a:buChar char="•"/>
            </a:pPr>
            <a:r>
              <a:rPr lang="en-GB" sz="1400">
                <a:solidFill>
                  <a:schemeClr val="bg1"/>
                </a:solidFill>
                <a:latin typeface="Arial"/>
                <a:cs typeface="Arial"/>
              </a:rPr>
              <a:t>Over 7 in 10 (72%) respondents were previously aware of at least one NHS schemes of financial assistance from a list provided</a:t>
            </a:r>
          </a:p>
          <a:p>
            <a:pPr marL="742950" lvl="1" indent="-285750">
              <a:spcAft>
                <a:spcPts val="600"/>
              </a:spcAft>
              <a:buFont typeface="Arial" panose="020B0604020202020204" pitchFamily="34" charset="0"/>
              <a:buChar char="•"/>
            </a:pPr>
            <a:r>
              <a:rPr lang="en-GB" sz="1400">
                <a:solidFill>
                  <a:schemeClr val="bg1"/>
                </a:solidFill>
                <a:latin typeface="Arial"/>
                <a:cs typeface="Arial"/>
              </a:rPr>
              <a:t>1 in 10 (9%) respondents have raised financial concerns with an NHS professional, with 53% of these doing so with their GP</a:t>
            </a:r>
            <a:endParaRPr lang="en-GB" sz="1550">
              <a:solidFill>
                <a:schemeClr val="bg1"/>
              </a:solidFill>
            </a:endParaRPr>
          </a:p>
        </p:txBody>
      </p:sp>
    </p:spTree>
    <p:extLst>
      <p:ext uri="{BB962C8B-B14F-4D97-AF65-F5344CB8AC3E}">
        <p14:creationId xmlns:p14="http://schemas.microsoft.com/office/powerpoint/2010/main" val="3889202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The proportion of respondents who say they have very high </a:t>
            </a:r>
            <a:r>
              <a:rPr lang="en-GB" sz="1800" b="1">
                <a:solidFill>
                  <a:srgbClr val="388A8C"/>
                </a:solidFill>
                <a:latin typeface="Arial"/>
                <a:ea typeface="+mn-ea"/>
                <a:cs typeface="+mn-cs"/>
              </a:rPr>
              <a:t>life satisfaction </a:t>
            </a:r>
            <a:r>
              <a:rPr lang="en-GB" sz="1800" b="1">
                <a:solidFill>
                  <a:srgbClr val="5C5B5A"/>
                </a:solidFill>
                <a:latin typeface="Arial"/>
                <a:ea typeface="+mn-ea"/>
                <a:cs typeface="+mn-cs"/>
              </a:rPr>
              <a:t>has shown little movement since November. </a:t>
            </a:r>
          </a:p>
        </p:txBody>
      </p:sp>
      <p:sp>
        <p:nvSpPr>
          <p:cNvPr id="27" name="TextBox 26">
            <a:extLst>
              <a:ext uri="{FF2B5EF4-FFF2-40B4-BE49-F238E27FC236}">
                <a16:creationId xmlns:a16="http://schemas.microsoft.com/office/drawing/2014/main" id="{8F4A9E68-6AB0-4D51-AE80-1E43340FC2A7}"/>
              </a:ext>
            </a:extLst>
          </p:cNvPr>
          <p:cNvSpPr txBox="1"/>
          <p:nvPr/>
        </p:nvSpPr>
        <p:spPr>
          <a:xfrm>
            <a:off x="2055017" y="946230"/>
            <a:ext cx="4496744" cy="3231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satisfied are you with your life nowadays?</a:t>
            </a:r>
          </a:p>
        </p:txBody>
      </p:sp>
      <p:sp>
        <p:nvSpPr>
          <p:cNvPr id="29" name="TextBox 28">
            <a:extLst>
              <a:ext uri="{FF2B5EF4-FFF2-40B4-BE49-F238E27FC236}">
                <a16:creationId xmlns:a16="http://schemas.microsoft.com/office/drawing/2014/main" id="{31960407-4E4B-4254-A7CE-26EE912E6E81}"/>
              </a:ext>
              <a:ext uri="{C183D7F6-B498-43B3-948B-1728B52AA6E4}">
                <adec:decorative xmlns:adec="http://schemas.microsoft.com/office/drawing/2017/decorative" val="1"/>
              </a:ext>
            </a:extLst>
          </p:cNvPr>
          <p:cNvSpPr txBox="1"/>
          <p:nvPr/>
        </p:nvSpPr>
        <p:spPr>
          <a:xfrm>
            <a:off x="2520" y="1742786"/>
            <a:ext cx="131485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24" name="TextBox 23">
            <a:extLst>
              <a:ext uri="{FF2B5EF4-FFF2-40B4-BE49-F238E27FC236}">
                <a16:creationId xmlns:a16="http://schemas.microsoft.com/office/drawing/2014/main" id="{EAF0DCBA-C08D-4C88-A53E-D8318B7EA599}"/>
              </a:ext>
              <a:ext uri="{C183D7F6-B498-43B3-948B-1728B52AA6E4}">
                <adec:decorative xmlns:adec="http://schemas.microsoft.com/office/drawing/2017/decorative" val="1"/>
              </a:ext>
            </a:extLst>
          </p:cNvPr>
          <p:cNvSpPr txBox="1"/>
          <p:nvPr/>
        </p:nvSpPr>
        <p:spPr>
          <a:xfrm>
            <a:off x="59228" y="2804786"/>
            <a:ext cx="121855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26" name="TextBox 25">
            <a:extLst>
              <a:ext uri="{FF2B5EF4-FFF2-40B4-BE49-F238E27FC236}">
                <a16:creationId xmlns:a16="http://schemas.microsoft.com/office/drawing/2014/main" id="{030E42DD-3461-4256-B9E6-DD26EF7445C5}"/>
              </a:ext>
              <a:ext uri="{C183D7F6-B498-43B3-948B-1728B52AA6E4}">
                <adec:decorative xmlns:adec="http://schemas.microsoft.com/office/drawing/2017/decorative" val="1"/>
              </a:ext>
            </a:extLst>
          </p:cNvPr>
          <p:cNvSpPr txBox="1"/>
          <p:nvPr/>
        </p:nvSpPr>
        <p:spPr>
          <a:xfrm>
            <a:off x="59228" y="3991783"/>
            <a:ext cx="121855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28" name="TextBox 27">
            <a:extLst>
              <a:ext uri="{FF2B5EF4-FFF2-40B4-BE49-F238E27FC236}">
                <a16:creationId xmlns:a16="http://schemas.microsoft.com/office/drawing/2014/main" id="{F13097EF-CAFC-48C9-98B5-FDB0B1C2EA18}"/>
              </a:ext>
              <a:ext uri="{C183D7F6-B498-43B3-948B-1728B52AA6E4}">
                <adec:decorative xmlns:adec="http://schemas.microsoft.com/office/drawing/2017/decorative" val="1"/>
              </a:ext>
            </a:extLst>
          </p:cNvPr>
          <p:cNvSpPr txBox="1"/>
          <p:nvPr/>
        </p:nvSpPr>
        <p:spPr>
          <a:xfrm>
            <a:off x="59228" y="4678791"/>
            <a:ext cx="121855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graphicFrame>
        <p:nvGraphicFramePr>
          <p:cNvPr id="22" name="Chart Placeholder 20" descr="Bar chart showing people's feelings of satisfaction. 20% reported very high levels of satisfaction in July. 18% report low levels of satisfaction in May. ">
            <a:extLst>
              <a:ext uri="{FF2B5EF4-FFF2-40B4-BE49-F238E27FC236}">
                <a16:creationId xmlns:a16="http://schemas.microsoft.com/office/drawing/2014/main" id="{201836AB-500C-4B24-806B-D95A5225D84B}"/>
              </a:ext>
            </a:extLst>
          </p:cNvPr>
          <p:cNvGraphicFramePr>
            <a:graphicFrameLocks/>
          </p:cNvGraphicFramePr>
          <p:nvPr>
            <p:extLst>
              <p:ext uri="{D42A27DB-BD31-4B8C-83A1-F6EECF244321}">
                <p14:modId xmlns:p14="http://schemas.microsoft.com/office/powerpoint/2010/main" val="1054755762"/>
              </p:ext>
            </p:extLst>
          </p:nvPr>
        </p:nvGraphicFramePr>
        <p:xfrm>
          <a:off x="1197885" y="1390539"/>
          <a:ext cx="6927167" cy="4280140"/>
        </p:xfrm>
        <a:graphic>
          <a:graphicData uri="http://schemas.openxmlformats.org/drawingml/2006/chart">
            <c:chart xmlns:c="http://schemas.openxmlformats.org/drawingml/2006/chart" xmlns:r="http://schemas.openxmlformats.org/officeDocument/2006/relationships" r:id="rId3"/>
          </a:graphicData>
        </a:graphic>
      </p:graphicFrame>
      <p:sp>
        <p:nvSpPr>
          <p:cNvPr id="30" name="Arrow: Down 29">
            <a:extLst>
              <a:ext uri="{FF2B5EF4-FFF2-40B4-BE49-F238E27FC236}">
                <a16:creationId xmlns:a16="http://schemas.microsoft.com/office/drawing/2014/main" id="{B4CD9241-85C2-4EDA-8CE3-8C14C7153978}"/>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7" name="Group 36" descr="Green and Red arrows to signify when a statistic is significantly higher or lower than the previous survey.">
            <a:extLst>
              <a:ext uri="{FF2B5EF4-FFF2-40B4-BE49-F238E27FC236}">
                <a16:creationId xmlns:a16="http://schemas.microsoft.com/office/drawing/2014/main" id="{DEFD5817-8C61-427E-B1BA-6A191FD281C3}"/>
              </a:ext>
            </a:extLst>
          </p:cNvPr>
          <p:cNvGrpSpPr/>
          <p:nvPr/>
        </p:nvGrpSpPr>
        <p:grpSpPr>
          <a:xfrm>
            <a:off x="575408" y="5999738"/>
            <a:ext cx="5976353" cy="276999"/>
            <a:chOff x="520117" y="5798698"/>
            <a:chExt cx="5976353" cy="276999"/>
          </a:xfrm>
        </p:grpSpPr>
        <p:sp>
          <p:nvSpPr>
            <p:cNvPr id="38" name="Arrow: Down 37">
              <a:extLst>
                <a:ext uri="{FF2B5EF4-FFF2-40B4-BE49-F238E27FC236}">
                  <a16:creationId xmlns:a16="http://schemas.microsoft.com/office/drawing/2014/main" id="{487B0404-850B-40F2-9080-6E5E1586FBF1}"/>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A2C68019-E99D-4E15-A5FB-A8505E9E79A8}"/>
                </a:ext>
              </a:extLst>
            </p:cNvPr>
            <p:cNvSpPr txBox="1"/>
            <p:nvPr/>
          </p:nvSpPr>
          <p:spPr>
            <a:xfrm>
              <a:off x="884934" y="579869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grpSp>
      <p:sp>
        <p:nvSpPr>
          <p:cNvPr id="3" name="Rectangle 2">
            <a:extLst>
              <a:ext uri="{FF2B5EF4-FFF2-40B4-BE49-F238E27FC236}">
                <a16:creationId xmlns:a16="http://schemas.microsoft.com/office/drawing/2014/main" id="{CBF1039C-456D-5AD4-A177-1F02F7A9D8C9}"/>
              </a:ext>
              <a:ext uri="{C183D7F6-B498-43B3-948B-1728B52AA6E4}">
                <adec:decorative xmlns:adec="http://schemas.microsoft.com/office/drawing/2017/decorative" val="0"/>
              </a:ext>
            </a:extLst>
          </p:cNvPr>
          <p:cNvSpPr/>
          <p:nvPr/>
        </p:nvSpPr>
        <p:spPr>
          <a:xfrm>
            <a:off x="8186181" y="1369341"/>
            <a:ext cx="3892161" cy="417564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cs typeface="Arial"/>
              </a:rPr>
              <a:t>% with higher levels of ‘low’ life satisfaction compared to GM average (15%)*:</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Demographics:</a:t>
            </a:r>
            <a:endParaRPr lang="en-GB" sz="1200" b="1" i="0" u="none" strike="noStrike" kern="1200" cap="none" spc="0" normalizeH="0" baseline="0" noProof="0">
              <a:ln>
                <a:noFill/>
              </a:ln>
              <a:solidFill>
                <a:srgbClr val="5C5B5A"/>
              </a:solidFill>
              <a:effectLst/>
              <a:uLnTx/>
              <a:uFillTx/>
              <a:latin typeface="Arial"/>
              <a:cs typeface="Arial"/>
            </a:endParaRP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who have a physical or mental condition lasting longer than 12 months which reduces their ability to do things a lot (35%)</a:t>
            </a:r>
          </a:p>
          <a:p>
            <a:pPr marL="171450" indent="-171450">
              <a:spcAft>
                <a:spcPts val="400"/>
              </a:spcAft>
              <a:buFont typeface="Arial" panose="020B0604020202020204" pitchFamily="34" charset="0"/>
              <a:buChar char="•"/>
              <a:defRPr/>
            </a:pPr>
            <a:r>
              <a:rPr lang="en-GB" sz="1200" b="0" i="0" u="none" strike="noStrike" kern="1200" cap="none" spc="0" normalizeH="0" baseline="0" noProof="0">
                <a:ln>
                  <a:noFill/>
                </a:ln>
                <a:solidFill>
                  <a:srgbClr val="5C5B5A"/>
                </a:solidFill>
                <a:effectLst/>
                <a:uLnTx/>
                <a:uFillTx/>
                <a:latin typeface="Arial"/>
                <a:cs typeface="Arial"/>
              </a:rPr>
              <a:t>Those aged 18-24 (30%)</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whose first language is not English (30%)</a:t>
            </a:r>
          </a:p>
          <a:p>
            <a:pPr marL="171450" indent="-171450">
              <a:spcAft>
                <a:spcPts val="400"/>
              </a:spcAft>
              <a:buFont typeface="Arial" panose="020B0604020202020204" pitchFamily="34" charset="0"/>
              <a:buChar char="•"/>
              <a:defRPr/>
            </a:pPr>
            <a:r>
              <a:rPr lang="en-GB" sz="1200" b="0" i="0" u="none" strike="noStrike" kern="1200" cap="none" spc="0" normalizeH="0" baseline="0" noProof="0">
                <a:ln>
                  <a:noFill/>
                </a:ln>
                <a:solidFill>
                  <a:srgbClr val="5C5B5A"/>
                </a:solidFill>
                <a:effectLst/>
                <a:uLnTx/>
                <a:uFillTx/>
                <a:latin typeface="Arial"/>
                <a:cs typeface="Arial"/>
              </a:rPr>
              <a:t>Respondents who </a:t>
            </a:r>
            <a:r>
              <a:rPr lang="en-GB" sz="1200">
                <a:solidFill>
                  <a:srgbClr val="5C5B5A"/>
                </a:solidFill>
                <a:latin typeface="Arial"/>
                <a:cs typeface="Arial"/>
              </a:rPr>
              <a:t>have a disability (26%), including those with mental ill health (41%), a mobility disability (27%) or a sensory disability (26%)</a:t>
            </a:r>
            <a:endParaRPr lang="en-GB" sz="1200" b="0" i="0" u="none" strike="noStrike" kern="1200" cap="none" spc="0" normalizeH="0" baseline="0" noProof="0">
              <a:ln>
                <a:noFill/>
              </a:ln>
              <a:solidFill>
                <a:srgbClr val="5C5B5A"/>
              </a:solidFill>
              <a:effectLst/>
              <a:uLnTx/>
              <a:uFillTx/>
              <a:latin typeface="Arial"/>
              <a:cs typeface="Arial"/>
            </a:endParaRPr>
          </a:p>
          <a:p>
            <a:pPr marR="0" lvl="0" algn="l" defTabSz="914400" rtl="0" eaLnBrk="1" fontAlgn="auto" latinLnBrk="0" hangingPunct="1">
              <a:lnSpc>
                <a:spcPct val="100000"/>
              </a:lnSpc>
              <a:spcBef>
                <a:spcPts val="0"/>
              </a:spcBef>
              <a:spcAft>
                <a:spcPts val="400"/>
              </a:spcAft>
              <a:buClrTx/>
              <a:buSzTx/>
              <a:tabLst/>
              <a:defRPr/>
            </a:pPr>
            <a:r>
              <a:rPr kumimoji="0" lang="en-GB" sz="1200" b="1" i="0" u="none" strike="noStrike" kern="1200" cap="none" spc="0" normalizeH="0" baseline="0" noProof="0">
                <a:ln>
                  <a:noFill/>
                </a:ln>
                <a:solidFill>
                  <a:srgbClr val="5C5B5A"/>
                </a:solidFill>
                <a:effectLst/>
                <a:uLnTx/>
                <a:uFillTx/>
                <a:latin typeface="Arial"/>
                <a:cs typeface="Arial"/>
              </a:rPr>
              <a:t>Individual and/or family circumstance:</a:t>
            </a:r>
            <a:endParaRPr lang="en-GB" sz="1200" b="1" i="0"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not in work due to ill health or disability (44%)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unable to, or finding it difficult to manage their debt (42%)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dissatisfied with their local area (30%)</a:t>
            </a:r>
          </a:p>
          <a:p>
            <a:pPr marL="171450" indent="-171450">
              <a:spcAft>
                <a:spcPts val="400"/>
              </a:spcAft>
              <a:buFont typeface="Arial" panose="020B0604020202020204" pitchFamily="34" charset="0"/>
              <a:buChar char="•"/>
              <a:defRPr/>
            </a:pPr>
            <a:r>
              <a:rPr kumimoji="0" lang="en-GB" sz="1200" b="0" i="0" u="none" strike="noStrike" kern="1200" cap="none" spc="0" normalizeH="0" baseline="0" noProof="0">
                <a:ln>
                  <a:noFill/>
                </a:ln>
                <a:solidFill>
                  <a:srgbClr val="5C5B5A"/>
                </a:solidFill>
                <a:effectLst/>
                <a:uLnTx/>
                <a:uFillTx/>
                <a:latin typeface="Arial"/>
                <a:cs typeface="Arial"/>
              </a:rPr>
              <a:t>Those finding it difficult to afford their rent (</a:t>
            </a:r>
            <a:r>
              <a:rPr lang="en-GB" sz="1200">
                <a:solidFill>
                  <a:srgbClr val="5C5B5A"/>
                </a:solidFill>
                <a:latin typeface="Arial"/>
                <a:cs typeface="Arial"/>
              </a:rPr>
              <a:t>28</a:t>
            </a:r>
            <a:r>
              <a:rPr kumimoji="0" lang="en-GB" sz="1200" b="0" i="0" u="none" strike="noStrike" kern="1200" cap="none" spc="0" normalizeH="0" baseline="0" noProof="0">
                <a:ln>
                  <a:noFill/>
                </a:ln>
                <a:solidFill>
                  <a:srgbClr val="5C5B5A"/>
                </a:solidFill>
                <a:effectLst/>
                <a:uLnTx/>
                <a:uFillTx/>
                <a:latin typeface="Arial"/>
                <a:cs typeface="Arial"/>
              </a:rPr>
              <a:t>%)</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experiencing some form of financial vulnerability (28%)</a:t>
            </a:r>
          </a:p>
        </p:txBody>
      </p:sp>
      <p:sp>
        <p:nvSpPr>
          <p:cNvPr id="17" name="TextBox 16">
            <a:extLst>
              <a:ext uri="{FF2B5EF4-FFF2-40B4-BE49-F238E27FC236}">
                <a16:creationId xmlns:a16="http://schemas.microsoft.com/office/drawing/2014/main" id="{1F27670B-F2A8-478D-AE70-BB5DB634AE4D}"/>
              </a:ext>
            </a:extLst>
          </p:cNvPr>
          <p:cNvSpPr txBox="1"/>
          <p:nvPr/>
        </p:nvSpPr>
        <p:spPr>
          <a:xfrm>
            <a:off x="8493206" y="5800869"/>
            <a:ext cx="3472215"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 Subgroup analysis uses merged data from S7-9</a:t>
            </a:r>
            <a:endParaRPr lang="en-GB" sz="1000"/>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A1. Where 0 is “not at all” and 10 is “completely”…			</a:t>
            </a:r>
            <a:r>
              <a:rPr lang="en-GB" sz="100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4, 1636; Survey 5, 1470; Survey 6, 1767, Survey 7, 1488, Survey 8, 1612, Survey 9, 1560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560BE942-09B1-5FFA-3227-9347B90C0981}"/>
              </a:ext>
            </a:extLst>
          </p:cNvPr>
          <p:cNvSpPr/>
          <p:nvPr/>
        </p:nvSpPr>
        <p:spPr>
          <a:xfrm>
            <a:off x="4774131" y="1369341"/>
            <a:ext cx="7304211" cy="442622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A695980-9688-F243-F94B-F9527022FB0A}"/>
              </a:ext>
            </a:extLst>
          </p:cNvPr>
          <p:cNvSpPr txBox="1"/>
          <p:nvPr/>
        </p:nvSpPr>
        <p:spPr>
          <a:xfrm>
            <a:off x="4872740" y="5506281"/>
            <a:ext cx="3226816" cy="276999"/>
          </a:xfrm>
          <a:prstGeom prst="rect">
            <a:avLst/>
          </a:prstGeom>
          <a:noFill/>
        </p:spPr>
        <p:txBody>
          <a:bodyPr wrap="square" rtlCol="0">
            <a:spAutoFit/>
          </a:bodyPr>
          <a:lstStyle/>
          <a:p>
            <a:r>
              <a:rPr lang="en-GB" sz="1200">
                <a:solidFill>
                  <a:srgbClr val="FF0000"/>
                </a:solidFill>
              </a:rPr>
              <a:t>Low satisfaction May to Sept average = 15%</a:t>
            </a:r>
          </a:p>
        </p:txBody>
      </p:sp>
    </p:spTree>
    <p:extLst>
      <p:ext uri="{BB962C8B-B14F-4D97-AF65-F5344CB8AC3E}">
        <p14:creationId xmlns:p14="http://schemas.microsoft.com/office/powerpoint/2010/main" val="835245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21336" y="184507"/>
            <a:ext cx="11288063" cy="553998"/>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Two fifths (40%) of respondents report </a:t>
            </a:r>
            <a:r>
              <a:rPr lang="en-GB" sz="1800" b="1">
                <a:latin typeface="Arial"/>
                <a:ea typeface="+mn-ea"/>
                <a:cs typeface="+mn-cs"/>
              </a:rPr>
              <a:t>feeling </a:t>
            </a:r>
            <a:r>
              <a:rPr lang="en-GB" sz="1800" b="1">
                <a:solidFill>
                  <a:srgbClr val="009690"/>
                </a:solidFill>
                <a:latin typeface="Arial"/>
                <a:ea typeface="+mn-ea"/>
                <a:cs typeface="+mn-cs"/>
              </a:rPr>
              <a:t>a high level of anxiety</a:t>
            </a:r>
            <a:r>
              <a:rPr lang="en-GB" sz="1800" b="1">
                <a:solidFill>
                  <a:srgbClr val="5C5B5A"/>
                </a:solidFill>
                <a:latin typeface="Arial"/>
                <a:ea typeface="+mn-ea"/>
                <a:cs typeface="+mn-cs"/>
              </a:rPr>
              <a:t>. This has stayed relatively consistent since </a:t>
            </a:r>
            <a:r>
              <a:rPr lang="en-GB" sz="1800" b="1">
                <a:latin typeface="Arial"/>
                <a:ea typeface="+mn-ea"/>
                <a:cs typeface="+mn-cs"/>
              </a:rPr>
              <a:t>Nov</a:t>
            </a:r>
            <a:r>
              <a:rPr lang="en-GB" sz="1800" b="1">
                <a:solidFill>
                  <a:srgbClr val="5C5B5A"/>
                </a:solidFill>
                <a:latin typeface="Arial"/>
                <a:ea typeface="+mn-ea"/>
                <a:cs typeface="+mn-cs"/>
              </a:rPr>
              <a:t>ember.</a:t>
            </a:r>
            <a:r>
              <a:rPr lang="en-GB" sz="1800" b="1">
                <a:latin typeface="Arial"/>
                <a:ea typeface="+mn-ea"/>
                <a:cs typeface="+mn-cs"/>
              </a:rPr>
              <a:t> </a:t>
            </a:r>
            <a:endParaRPr lang="en-GB" sz="1800" b="1">
              <a:solidFill>
                <a:srgbClr val="5C5B5A"/>
              </a:solidFill>
              <a:latin typeface="Arial"/>
              <a:ea typeface="+mn-ea"/>
              <a:cs typeface="+mn-cs"/>
            </a:endParaRPr>
          </a:p>
        </p:txBody>
      </p:sp>
      <p:sp>
        <p:nvSpPr>
          <p:cNvPr id="2" name="TextBox 1">
            <a:extLst>
              <a:ext uri="{FF2B5EF4-FFF2-40B4-BE49-F238E27FC236}">
                <a16:creationId xmlns:a16="http://schemas.microsoft.com/office/drawing/2014/main" id="{839F0CED-B7D2-4B73-86EA-C928F6CE42BA}"/>
              </a:ext>
            </a:extLst>
          </p:cNvPr>
          <p:cNvSpPr txBox="1"/>
          <p:nvPr/>
        </p:nvSpPr>
        <p:spPr>
          <a:xfrm>
            <a:off x="2342871" y="883053"/>
            <a:ext cx="3558988"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anxious did you feel yesterday?</a:t>
            </a:r>
          </a:p>
        </p:txBody>
      </p:sp>
      <p:sp>
        <p:nvSpPr>
          <p:cNvPr id="34" name="TextBox 33">
            <a:extLst>
              <a:ext uri="{FF2B5EF4-FFF2-40B4-BE49-F238E27FC236}">
                <a16:creationId xmlns:a16="http://schemas.microsoft.com/office/drawing/2014/main" id="{0A16C70B-1B7D-42BA-A852-239B307B5B00}"/>
              </a:ext>
              <a:ext uri="{C183D7F6-B498-43B3-948B-1728B52AA6E4}">
                <adec:decorative xmlns:adec="http://schemas.microsoft.com/office/drawing/2017/decorative" val="1"/>
              </a:ext>
            </a:extLst>
          </p:cNvPr>
          <p:cNvSpPr txBox="1"/>
          <p:nvPr/>
        </p:nvSpPr>
        <p:spPr>
          <a:xfrm>
            <a:off x="38279" y="2241262"/>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(6-10)</a:t>
            </a:r>
          </a:p>
        </p:txBody>
      </p:sp>
      <p:sp>
        <p:nvSpPr>
          <p:cNvPr id="35" name="TextBox 34">
            <a:extLst>
              <a:ext uri="{FF2B5EF4-FFF2-40B4-BE49-F238E27FC236}">
                <a16:creationId xmlns:a16="http://schemas.microsoft.com/office/drawing/2014/main" id="{E06DCCED-D8D6-4607-B19B-ACA86C88D7CA}"/>
              </a:ext>
              <a:ext uri="{C183D7F6-B498-43B3-948B-1728B52AA6E4}">
                <adec:decorative xmlns:adec="http://schemas.microsoft.com/office/drawing/2017/decorative" val="1"/>
              </a:ext>
            </a:extLst>
          </p:cNvPr>
          <p:cNvSpPr txBox="1"/>
          <p:nvPr/>
        </p:nvSpPr>
        <p:spPr>
          <a:xfrm>
            <a:off x="38279" y="3379582"/>
            <a:ext cx="1149768"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(4-5)</a:t>
            </a:r>
          </a:p>
        </p:txBody>
      </p:sp>
      <p:sp>
        <p:nvSpPr>
          <p:cNvPr id="18" name="TextBox 17">
            <a:extLst>
              <a:ext uri="{FF2B5EF4-FFF2-40B4-BE49-F238E27FC236}">
                <a16:creationId xmlns:a16="http://schemas.microsoft.com/office/drawing/2014/main" id="{6B0DA277-4979-459F-93E2-47B1A800B0D4}"/>
              </a:ext>
              <a:ext uri="{C183D7F6-B498-43B3-948B-1728B52AA6E4}">
                <adec:decorative xmlns:adec="http://schemas.microsoft.com/office/drawing/2017/decorative" val="1"/>
              </a:ext>
            </a:extLst>
          </p:cNvPr>
          <p:cNvSpPr txBox="1"/>
          <p:nvPr/>
        </p:nvSpPr>
        <p:spPr>
          <a:xfrm>
            <a:off x="38279" y="4107927"/>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(2-3)</a:t>
            </a:r>
          </a:p>
        </p:txBody>
      </p:sp>
      <p:sp>
        <p:nvSpPr>
          <p:cNvPr id="37" name="TextBox 36">
            <a:extLst>
              <a:ext uri="{FF2B5EF4-FFF2-40B4-BE49-F238E27FC236}">
                <a16:creationId xmlns:a16="http://schemas.microsoft.com/office/drawing/2014/main" id="{C73B4353-DCDA-493D-9B53-F8628DEE39D6}"/>
              </a:ext>
              <a:ext uri="{C183D7F6-B498-43B3-948B-1728B52AA6E4}">
                <adec:decorative xmlns:adec="http://schemas.microsoft.com/office/drawing/2017/decorative" val="1"/>
              </a:ext>
            </a:extLst>
          </p:cNvPr>
          <p:cNvSpPr txBox="1"/>
          <p:nvPr/>
        </p:nvSpPr>
        <p:spPr>
          <a:xfrm>
            <a:off x="38279" y="4851460"/>
            <a:ext cx="1153016"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low (0-1)</a:t>
            </a:r>
          </a:p>
        </p:txBody>
      </p:sp>
      <p:graphicFrame>
        <p:nvGraphicFramePr>
          <p:cNvPr id="19" name="Chart Placeholder 20" descr="Bar chart showing people's feelings of anxiety. 41% reported high levels of anxiety in July. This has remained stable since March. ">
            <a:extLst>
              <a:ext uri="{FF2B5EF4-FFF2-40B4-BE49-F238E27FC236}">
                <a16:creationId xmlns:a16="http://schemas.microsoft.com/office/drawing/2014/main" id="{1B3D0F48-4BF5-49E0-89D0-507AC7C4494F}"/>
              </a:ext>
            </a:extLst>
          </p:cNvPr>
          <p:cNvGraphicFramePr>
            <a:graphicFrameLocks/>
          </p:cNvGraphicFramePr>
          <p:nvPr>
            <p:extLst>
              <p:ext uri="{D42A27DB-BD31-4B8C-83A1-F6EECF244321}">
                <p14:modId xmlns:p14="http://schemas.microsoft.com/office/powerpoint/2010/main" val="3121109305"/>
              </p:ext>
            </p:extLst>
          </p:nvPr>
        </p:nvGraphicFramePr>
        <p:xfrm>
          <a:off x="1176516" y="1498152"/>
          <a:ext cx="6890714" cy="4396438"/>
        </p:xfrm>
        <a:graphic>
          <a:graphicData uri="http://schemas.openxmlformats.org/drawingml/2006/chart">
            <c:chart xmlns:c="http://schemas.openxmlformats.org/drawingml/2006/chart" xmlns:r="http://schemas.openxmlformats.org/officeDocument/2006/relationships" r:id="rId2"/>
          </a:graphicData>
        </a:graphic>
      </p:graphicFrame>
      <p:sp>
        <p:nvSpPr>
          <p:cNvPr id="7" name="Arrow: Down 6">
            <a:extLst>
              <a:ext uri="{FF2B5EF4-FFF2-40B4-BE49-F238E27FC236}">
                <a16:creationId xmlns:a16="http://schemas.microsoft.com/office/drawing/2014/main" id="{50D7D4D8-E47C-5683-CF81-0CA8DCEB89BB}"/>
              </a:ext>
              <a:ext uri="{C183D7F6-B498-43B3-948B-1728B52AA6E4}">
                <adec:decorative xmlns:adec="http://schemas.microsoft.com/office/drawing/2017/decorative" val="1"/>
              </a:ext>
            </a:extLst>
          </p:cNvPr>
          <p:cNvSpPr/>
          <p:nvPr/>
        </p:nvSpPr>
        <p:spPr>
          <a:xfrm rot="10800000">
            <a:off x="2784681" y="499415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 name="Group 3" descr="Green and Red arrows to signify when a statistic is significantly higher or lower than the previous survey.">
            <a:extLst>
              <a:ext uri="{FF2B5EF4-FFF2-40B4-BE49-F238E27FC236}">
                <a16:creationId xmlns:a16="http://schemas.microsoft.com/office/drawing/2014/main" id="{FD28C11A-DB12-E150-934F-47F4EF6D52AB}"/>
              </a:ext>
            </a:extLst>
          </p:cNvPr>
          <p:cNvGrpSpPr/>
          <p:nvPr/>
        </p:nvGrpSpPr>
        <p:grpSpPr>
          <a:xfrm>
            <a:off x="575408" y="5999738"/>
            <a:ext cx="5976353" cy="276999"/>
            <a:chOff x="520117" y="5798698"/>
            <a:chExt cx="5976353" cy="276999"/>
          </a:xfrm>
        </p:grpSpPr>
        <p:sp>
          <p:nvSpPr>
            <p:cNvPr id="5" name="Arrow: Down 4">
              <a:extLst>
                <a:ext uri="{FF2B5EF4-FFF2-40B4-BE49-F238E27FC236}">
                  <a16:creationId xmlns:a16="http://schemas.microsoft.com/office/drawing/2014/main" id="{027BF022-3704-706C-4923-0EC859E650C8}"/>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78A96FCE-A82B-1209-E271-F0BAAE5BDE42}"/>
                </a:ext>
              </a:extLst>
            </p:cNvPr>
            <p:cNvSpPr txBox="1"/>
            <p:nvPr/>
          </p:nvSpPr>
          <p:spPr>
            <a:xfrm>
              <a:off x="884934" y="579869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Greater Manchester Residents’ Survey before</a:t>
              </a:r>
            </a:p>
          </p:txBody>
        </p:sp>
      </p:grpSp>
      <p:sp>
        <p:nvSpPr>
          <p:cNvPr id="3" name="Arrow: Down 2">
            <a:extLst>
              <a:ext uri="{FF2B5EF4-FFF2-40B4-BE49-F238E27FC236}">
                <a16:creationId xmlns:a16="http://schemas.microsoft.com/office/drawing/2014/main" id="{4CEA9480-E085-C9D2-CE5B-498D632E470B}"/>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Speech Bubble: Rectangle 19">
            <a:extLst>
              <a:ext uri="{FF2B5EF4-FFF2-40B4-BE49-F238E27FC236}">
                <a16:creationId xmlns:a16="http://schemas.microsoft.com/office/drawing/2014/main" id="{38C5B493-45C5-4C7F-A22B-F51364F8C1E0}"/>
              </a:ext>
              <a:ext uri="{C183D7F6-B498-43B3-948B-1728B52AA6E4}">
                <adec:decorative xmlns:adec="http://schemas.microsoft.com/office/drawing/2017/decorative" val="0"/>
              </a:ext>
            </a:extLst>
          </p:cNvPr>
          <p:cNvSpPr/>
          <p:nvPr/>
        </p:nvSpPr>
        <p:spPr>
          <a:xfrm>
            <a:off x="8269405" y="1236424"/>
            <a:ext cx="3844061" cy="4740886"/>
          </a:xfrm>
          <a:prstGeom prst="wedgeRectCallout">
            <a:avLst>
              <a:gd name="adj1" fmla="val -61206"/>
              <a:gd name="adj2" fmla="val -17652"/>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who felt ‘highly anxious’ </a:t>
            </a:r>
            <a:r>
              <a:rPr kumimoji="0" lang="en-GB" sz="1200" b="1" i="0" u="none" strike="noStrike" kern="1200" cap="none" spc="0" normalizeH="0" baseline="0" noProof="0">
                <a:ln>
                  <a:noFill/>
                </a:ln>
                <a:solidFill>
                  <a:srgbClr val="5C5B5A"/>
                </a:solidFill>
                <a:effectLst/>
                <a:uLnTx/>
                <a:uFillTx/>
                <a:latin typeface="Arial"/>
                <a:cs typeface="Arial"/>
              </a:rPr>
              <a:t>compared to GM average (41%) is higher among*:</a:t>
            </a:r>
          </a:p>
          <a:p>
            <a:pPr>
              <a:spcAft>
                <a:spcPts val="400"/>
              </a:spcAft>
              <a:defRPr/>
            </a:pPr>
            <a:r>
              <a:rPr kumimoji="0" lang="en-GB" sz="1200" b="1" i="0" u="none" strike="noStrike" kern="1200" cap="none" spc="0" normalizeH="0" baseline="0" noProof="0">
                <a:ln>
                  <a:noFill/>
                </a:ln>
                <a:solidFill>
                  <a:srgbClr val="5C5B5A"/>
                </a:solidFill>
                <a:effectLst/>
                <a:uLnTx/>
                <a:uFillTx/>
                <a:latin typeface="Arial"/>
                <a:cs typeface="Arial"/>
              </a:rPr>
              <a:t>Demographics:</a:t>
            </a:r>
            <a:r>
              <a:rPr lang="en-GB" sz="1200" b="1">
                <a:solidFill>
                  <a:srgbClr val="5C5B5A"/>
                </a:solidFill>
                <a:latin typeface="Arial"/>
                <a:cs typeface="Arial"/>
              </a:rPr>
              <a:t> </a:t>
            </a:r>
            <a:endParaRPr lang="en-GB" sz="1200">
              <a:solidFill>
                <a:srgbClr val="5C5B5A"/>
              </a:solidFill>
              <a:latin typeface="Arial"/>
              <a:cs typeface="Arial"/>
            </a:endParaRP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who have a disability (55%), including those with mental ill health (68%), a learning disability (62%), a sensory disability (50%) or a mobility disability (48%)</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aged between 18-24 (51%)</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Respondents living in Manchester (47%)</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in a minority ethnic group (45%)</a:t>
            </a:r>
          </a:p>
          <a:p>
            <a:pPr marR="0" lvl="0" defTabSz="914400" rtl="0" eaLnBrk="1" fontAlgn="auto" latinLnBrk="0" hangingPunct="1">
              <a:lnSpc>
                <a:spcPct val="100000"/>
              </a:lnSpc>
              <a:spcBef>
                <a:spcPts val="0"/>
              </a:spcBef>
              <a:spcAft>
                <a:spcPts val="400"/>
              </a:spcAft>
              <a:buClrTx/>
              <a:buSzTx/>
              <a:tabLst/>
              <a:defRPr/>
            </a:pPr>
            <a:r>
              <a:rPr lang="en-GB" sz="1200" b="1">
                <a:solidFill>
                  <a:srgbClr val="5C5B5A"/>
                </a:solidFill>
                <a:latin typeface="Arial"/>
                <a:cs typeface="Arial"/>
              </a:rPr>
              <a:t>Individual and/or family circumstance:</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low life satisfaction (64%)</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have a condition which reduces their ability to do things by a lot (60%)</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do not feel that they are able to look after their own health (63%)</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do not feel their life is worthwhile (60%)</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rent their home (50%) including from a Local Authority (52%) and those renting through a Housing Association / Trust (51%)</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experiencing some form of financial vulnerability (53%)</a:t>
            </a:r>
          </a:p>
          <a:p>
            <a:pPr marL="171450" indent="-171450">
              <a:spcAft>
                <a:spcPts val="400"/>
              </a:spcAft>
              <a:buFont typeface="Arial" panose="020B0604020202020204" pitchFamily="34" charset="0"/>
              <a:buChar char="•"/>
              <a:defRPr/>
            </a:pPr>
            <a:endParaRPr lang="en-GB" sz="1200" i="0" u="none" strike="noStrike" kern="1200" cap="none" spc="0" normalizeH="0" baseline="0" noProof="0">
              <a:ln>
                <a:noFill/>
              </a:ln>
              <a:solidFill>
                <a:srgbClr val="5C5B5A"/>
              </a:solidFill>
              <a:effectLst/>
              <a:uLnTx/>
              <a:uFillTx/>
              <a:latin typeface="Arial"/>
              <a:cs typeface="Arial"/>
            </a:endParaRPr>
          </a:p>
        </p:txBody>
      </p:sp>
      <p:sp>
        <p:nvSpPr>
          <p:cNvPr id="8" name="TextBox 7">
            <a:extLst>
              <a:ext uri="{FF2B5EF4-FFF2-40B4-BE49-F238E27FC236}">
                <a16:creationId xmlns:a16="http://schemas.microsoft.com/office/drawing/2014/main" id="{54A96D33-AC49-3FAF-CAF7-19C6AC29C723}"/>
              </a:ext>
            </a:extLst>
          </p:cNvPr>
          <p:cNvSpPr txBox="1"/>
          <p:nvPr/>
        </p:nvSpPr>
        <p:spPr>
          <a:xfrm>
            <a:off x="8426236" y="5983806"/>
            <a:ext cx="5107821"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 Subgroup analysis uses merged data from S7-9</a:t>
            </a:r>
            <a:endParaRPr lang="en-GB" sz="1000"/>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9249"/>
            <a:ext cx="10813340"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A2. Where 0 is “not at all” and 10 is “completely”…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a:t>
            </a:r>
            <a:r>
              <a:rPr lang="en-GB" sz="1000">
                <a:solidFill>
                  <a:srgbClr val="FFFFFF">
                    <a:lumMod val="50000"/>
                  </a:srgbClr>
                </a:solidFill>
                <a:latin typeface="Arial" panose="020B0604020202020204" pitchFamily="34" charset="0"/>
                <a:cs typeface="Arial" panose="020B0604020202020204" pitchFamily="34" charset="0"/>
              </a:rPr>
              <a:t>Survey 4, 1636; Survey 5, 1470;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Survey 6, 1767, Survey 7, 1488, Survey 8, 1612, Survey 9, 1560</a:t>
            </a:r>
          </a:p>
        </p:txBody>
      </p:sp>
      <p:sp>
        <p:nvSpPr>
          <p:cNvPr id="24" name="Slide Number Placeholder 4">
            <a:extLst>
              <a:ext uri="{FF2B5EF4-FFF2-40B4-BE49-F238E27FC236}">
                <a16:creationId xmlns:a16="http://schemas.microsoft.com/office/drawing/2014/main" id="{9263DD61-DD41-4140-8EF8-C85CB8CDAD5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7230DBFF-68FC-EF0B-6E3A-87C1E41F7328}"/>
              </a:ext>
            </a:extLst>
          </p:cNvPr>
          <p:cNvSpPr/>
          <p:nvPr/>
        </p:nvSpPr>
        <p:spPr>
          <a:xfrm>
            <a:off x="4774131" y="1235093"/>
            <a:ext cx="7304211" cy="474871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F574D38-656F-ED4B-34CC-A7E9C3ACFB1D}"/>
              </a:ext>
            </a:extLst>
          </p:cNvPr>
          <p:cNvSpPr txBox="1"/>
          <p:nvPr/>
        </p:nvSpPr>
        <p:spPr>
          <a:xfrm>
            <a:off x="4840414" y="1292354"/>
            <a:ext cx="3226816" cy="276999"/>
          </a:xfrm>
          <a:prstGeom prst="rect">
            <a:avLst/>
          </a:prstGeom>
          <a:noFill/>
        </p:spPr>
        <p:txBody>
          <a:bodyPr wrap="square" rtlCol="0">
            <a:spAutoFit/>
          </a:bodyPr>
          <a:lstStyle/>
          <a:p>
            <a:r>
              <a:rPr lang="en-GB" sz="1200">
                <a:solidFill>
                  <a:srgbClr val="FF0000"/>
                </a:solidFill>
              </a:rPr>
              <a:t>High anxiety May to Sept average = 41%</a:t>
            </a:r>
          </a:p>
        </p:txBody>
      </p:sp>
    </p:spTree>
    <p:extLst>
      <p:ext uri="{BB962C8B-B14F-4D97-AF65-F5344CB8AC3E}">
        <p14:creationId xmlns:p14="http://schemas.microsoft.com/office/powerpoint/2010/main" val="2385051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10" name="Chart 9">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526482693"/>
              </p:ext>
            </p:extLst>
          </p:nvPr>
        </p:nvGraphicFramePr>
        <p:xfrm>
          <a:off x="847439" y="2092074"/>
          <a:ext cx="10163102" cy="4466609"/>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Brace 4">
            <a:extLst>
              <a:ext uri="{FF2B5EF4-FFF2-40B4-BE49-F238E27FC236}">
                <a16:creationId xmlns:a16="http://schemas.microsoft.com/office/drawing/2014/main" id="{5556DC6B-910D-2D2B-266D-CB140E0C854E}"/>
              </a:ext>
            </a:extLst>
          </p:cNvPr>
          <p:cNvSpPr/>
          <p:nvPr/>
        </p:nvSpPr>
        <p:spPr>
          <a:xfrm>
            <a:off x="5174265" y="2608168"/>
            <a:ext cx="195362" cy="219501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ight Brace 6">
            <a:extLst>
              <a:ext uri="{FF2B5EF4-FFF2-40B4-BE49-F238E27FC236}">
                <a16:creationId xmlns:a16="http://schemas.microsoft.com/office/drawing/2014/main" id="{4B3E9698-0759-4DAE-B17A-01F88165C30C}"/>
              </a:ext>
            </a:extLst>
          </p:cNvPr>
          <p:cNvSpPr/>
          <p:nvPr/>
        </p:nvSpPr>
        <p:spPr>
          <a:xfrm>
            <a:off x="7712201" y="2589914"/>
            <a:ext cx="195363" cy="212199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8D4B2C73-3841-B9B7-720E-D75DAF6CA9C9}"/>
              </a:ext>
            </a:extLst>
          </p:cNvPr>
          <p:cNvSpPr txBox="1"/>
          <p:nvPr/>
        </p:nvSpPr>
        <p:spPr>
          <a:xfrm>
            <a:off x="7870608" y="3506426"/>
            <a:ext cx="119796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79% </a:t>
            </a:r>
            <a:r>
              <a:rPr lang="en-GB" sz="1200">
                <a:solidFill>
                  <a:srgbClr val="5C5B5A"/>
                </a:solidFill>
                <a:latin typeface="Arial"/>
              </a:rPr>
              <a:t>(+/- 0pp)</a:t>
            </a:r>
          </a:p>
        </p:txBody>
      </p:sp>
      <p:sp>
        <p:nvSpPr>
          <p:cNvPr id="16" name="Right Brace 15">
            <a:extLst>
              <a:ext uri="{FF2B5EF4-FFF2-40B4-BE49-F238E27FC236}">
                <a16:creationId xmlns:a16="http://schemas.microsoft.com/office/drawing/2014/main" id="{F59AB082-BC69-BEFB-1244-DD07CF3670C8}"/>
              </a:ext>
            </a:extLst>
          </p:cNvPr>
          <p:cNvSpPr/>
          <p:nvPr/>
        </p:nvSpPr>
        <p:spPr>
          <a:xfrm>
            <a:off x="10253225" y="2594641"/>
            <a:ext cx="195363" cy="192228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90990FBB-80CF-29DE-5263-BFFB1904EF6A}"/>
              </a:ext>
            </a:extLst>
          </p:cNvPr>
          <p:cNvSpPr txBox="1"/>
          <p:nvPr/>
        </p:nvSpPr>
        <p:spPr>
          <a:xfrm>
            <a:off x="10241404" y="3435648"/>
            <a:ext cx="143956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74% </a:t>
            </a:r>
            <a:r>
              <a:rPr lang="en-GB" sz="1200">
                <a:solidFill>
                  <a:srgbClr val="5C5B5A"/>
                </a:solidFill>
                <a:latin typeface="Arial"/>
              </a:rPr>
              <a:t>(+2pp) </a:t>
            </a:r>
          </a:p>
        </p:txBody>
      </p:sp>
      <p:sp>
        <p:nvSpPr>
          <p:cNvPr id="18" name="Right Brace 17">
            <a:extLst>
              <a:ext uri="{FF2B5EF4-FFF2-40B4-BE49-F238E27FC236}">
                <a16:creationId xmlns:a16="http://schemas.microsoft.com/office/drawing/2014/main" id="{6FC18889-96D3-7CB6-5D16-246C35072EF8}"/>
              </a:ext>
            </a:extLst>
          </p:cNvPr>
          <p:cNvSpPr/>
          <p:nvPr/>
        </p:nvSpPr>
        <p:spPr>
          <a:xfrm>
            <a:off x="2670530" y="2594228"/>
            <a:ext cx="195362" cy="245163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1B1BC5B1-B983-3140-9ED2-6E7F4BF5F33A}"/>
              </a:ext>
            </a:extLst>
          </p:cNvPr>
          <p:cNvSpPr txBox="1"/>
          <p:nvPr/>
        </p:nvSpPr>
        <p:spPr>
          <a:xfrm>
            <a:off x="2803519" y="3697488"/>
            <a:ext cx="1609471" cy="461665"/>
          </a:xfrm>
          <a:prstGeom prst="rect">
            <a:avLst/>
          </a:prstGeom>
          <a:noFill/>
        </p:spPr>
        <p:txBody>
          <a:bodyPr wrap="square" lIns="91440" tIns="45720" rIns="91440" bIns="45720" rtlCol="0" anchor="t">
            <a:spAutoFit/>
          </a:bodyPr>
          <a:lstStyle/>
          <a:p>
            <a:r>
              <a:rPr lang="en-GB" sz="1200" b="1">
                <a:solidFill>
                  <a:srgbClr val="5C5B5A"/>
                </a:solidFill>
                <a:latin typeface="Arial"/>
              </a:rPr>
              <a:t>92% </a:t>
            </a:r>
          </a:p>
          <a:p>
            <a:r>
              <a:rPr lang="en-GB" sz="1200">
                <a:solidFill>
                  <a:srgbClr val="5C5B5A"/>
                </a:solidFill>
                <a:latin typeface="Arial"/>
              </a:rPr>
              <a:t>(+/- 0pp since July)</a:t>
            </a: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respondents Survey 9, 1560 (All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1C4E1328-CF6F-0F91-A781-9C44634F61AC}"/>
              </a:ext>
            </a:extLst>
          </p:cNvPr>
          <p:cNvSpPr txBox="1"/>
          <p:nvPr/>
        </p:nvSpPr>
        <p:spPr>
          <a:xfrm>
            <a:off x="5331615" y="3565751"/>
            <a:ext cx="1082947"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84% </a:t>
            </a:r>
            <a:r>
              <a:rPr lang="en-GB" sz="1200">
                <a:solidFill>
                  <a:srgbClr val="5C5B5A"/>
                </a:solidFill>
                <a:latin typeface="Arial"/>
              </a:rPr>
              <a:t>(+1pp)</a:t>
            </a:r>
          </a:p>
        </p:txBody>
      </p:sp>
      <p:sp>
        <p:nvSpPr>
          <p:cNvPr id="6" name="TextBox 5">
            <a:extLst>
              <a:ext uri="{FF2B5EF4-FFF2-40B4-BE49-F238E27FC236}">
                <a16:creationId xmlns:a16="http://schemas.microsoft.com/office/drawing/2014/main" id="{B15AE757-1D81-969B-B51D-13D19CB02C5C}"/>
              </a:ext>
            </a:extLst>
          </p:cNvPr>
          <p:cNvSpPr txBox="1"/>
          <p:nvPr/>
        </p:nvSpPr>
        <p:spPr>
          <a:xfrm>
            <a:off x="1848195" y="335561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8" name="TextBox 7">
            <a:extLst>
              <a:ext uri="{FF2B5EF4-FFF2-40B4-BE49-F238E27FC236}">
                <a16:creationId xmlns:a16="http://schemas.microsoft.com/office/drawing/2014/main" id="{2E2C18DF-5289-A18B-9DA1-AEFB5D123CF2}"/>
              </a:ext>
            </a:extLst>
          </p:cNvPr>
          <p:cNvSpPr txBox="1"/>
          <p:nvPr/>
        </p:nvSpPr>
        <p:spPr>
          <a:xfrm>
            <a:off x="1830562" y="462867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9" name="TextBox 8">
            <a:extLst>
              <a:ext uri="{FF2B5EF4-FFF2-40B4-BE49-F238E27FC236}">
                <a16:creationId xmlns:a16="http://schemas.microsoft.com/office/drawing/2014/main" id="{4ACAD196-F1C4-5F16-F97D-8FFF0522EC00}"/>
              </a:ext>
            </a:extLst>
          </p:cNvPr>
          <p:cNvSpPr txBox="1"/>
          <p:nvPr/>
        </p:nvSpPr>
        <p:spPr>
          <a:xfrm>
            <a:off x="2150834" y="504054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(-1</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13" name="TextBox 12">
            <a:extLst>
              <a:ext uri="{FF2B5EF4-FFF2-40B4-BE49-F238E27FC236}">
                <a16:creationId xmlns:a16="http://schemas.microsoft.com/office/drawing/2014/main" id="{51EEA2CA-C0B1-337A-982E-17512E59BFCD}"/>
              </a:ext>
            </a:extLst>
          </p:cNvPr>
          <p:cNvSpPr txBox="1"/>
          <p:nvPr/>
        </p:nvSpPr>
        <p:spPr>
          <a:xfrm>
            <a:off x="4398153" y="311976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14" name="TextBox 13">
            <a:extLst>
              <a:ext uri="{FF2B5EF4-FFF2-40B4-BE49-F238E27FC236}">
                <a16:creationId xmlns:a16="http://schemas.microsoft.com/office/drawing/2014/main" id="{DB3DDD07-0FCF-3D1B-A874-4FFCCEC750FC}"/>
              </a:ext>
            </a:extLst>
          </p:cNvPr>
          <p:cNvSpPr txBox="1"/>
          <p:nvPr/>
        </p:nvSpPr>
        <p:spPr>
          <a:xfrm>
            <a:off x="4380520" y="425469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5" name="TextBox 14">
            <a:extLst>
              <a:ext uri="{FF2B5EF4-FFF2-40B4-BE49-F238E27FC236}">
                <a16:creationId xmlns:a16="http://schemas.microsoft.com/office/drawing/2014/main" id="{F7865E1E-A120-B5E6-8647-0BEF4E0FEE69}"/>
              </a:ext>
            </a:extLst>
          </p:cNvPr>
          <p:cNvSpPr txBox="1"/>
          <p:nvPr/>
        </p:nvSpPr>
        <p:spPr>
          <a:xfrm>
            <a:off x="4380520" y="498984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20" name="TextBox 19">
            <a:extLst>
              <a:ext uri="{FF2B5EF4-FFF2-40B4-BE49-F238E27FC236}">
                <a16:creationId xmlns:a16="http://schemas.microsoft.com/office/drawing/2014/main" id="{DB3AA235-D082-A993-781E-E3A13C549CE1}"/>
              </a:ext>
            </a:extLst>
          </p:cNvPr>
          <p:cNvSpPr txBox="1"/>
          <p:nvPr/>
        </p:nvSpPr>
        <p:spPr>
          <a:xfrm>
            <a:off x="6900160" y="303318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1" name="TextBox 20">
            <a:extLst>
              <a:ext uri="{FF2B5EF4-FFF2-40B4-BE49-F238E27FC236}">
                <a16:creationId xmlns:a16="http://schemas.microsoft.com/office/drawing/2014/main" id="{5890E164-645E-A352-98A1-1D8A386029E4}"/>
              </a:ext>
            </a:extLst>
          </p:cNvPr>
          <p:cNvSpPr txBox="1"/>
          <p:nvPr/>
        </p:nvSpPr>
        <p:spPr>
          <a:xfrm>
            <a:off x="6960273" y="415915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2" name="TextBox 21">
            <a:extLst>
              <a:ext uri="{FF2B5EF4-FFF2-40B4-BE49-F238E27FC236}">
                <a16:creationId xmlns:a16="http://schemas.microsoft.com/office/drawing/2014/main" id="{6E77B3B2-059C-1B8B-BCD3-F0CD88654245}"/>
              </a:ext>
            </a:extLst>
          </p:cNvPr>
          <p:cNvSpPr txBox="1"/>
          <p:nvPr/>
        </p:nvSpPr>
        <p:spPr>
          <a:xfrm>
            <a:off x="6900160" y="485903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(+/-0pp)</a:t>
            </a:r>
          </a:p>
        </p:txBody>
      </p:sp>
      <p:sp>
        <p:nvSpPr>
          <p:cNvPr id="23" name="TextBox 22">
            <a:extLst>
              <a:ext uri="{FF2B5EF4-FFF2-40B4-BE49-F238E27FC236}">
                <a16:creationId xmlns:a16="http://schemas.microsoft.com/office/drawing/2014/main" id="{F1EE14DE-8285-284E-5B5B-BD35B37143B1}"/>
              </a:ext>
            </a:extLst>
          </p:cNvPr>
          <p:cNvSpPr txBox="1"/>
          <p:nvPr/>
        </p:nvSpPr>
        <p:spPr>
          <a:xfrm>
            <a:off x="9472982" y="3047313"/>
            <a:ext cx="559769" cy="2616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24" name="TextBox 23">
            <a:extLst>
              <a:ext uri="{FF2B5EF4-FFF2-40B4-BE49-F238E27FC236}">
                <a16:creationId xmlns:a16="http://schemas.microsoft.com/office/drawing/2014/main" id="{007BBE88-F2EB-8900-D798-FE28099C244F}"/>
              </a:ext>
            </a:extLst>
          </p:cNvPr>
          <p:cNvSpPr txBox="1"/>
          <p:nvPr/>
        </p:nvSpPr>
        <p:spPr>
          <a:xfrm>
            <a:off x="9455349" y="405888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(+5pp)</a:t>
            </a:r>
          </a:p>
        </p:txBody>
      </p:sp>
      <p:sp>
        <p:nvSpPr>
          <p:cNvPr id="26" name="TextBox 25">
            <a:extLst>
              <a:ext uri="{FF2B5EF4-FFF2-40B4-BE49-F238E27FC236}">
                <a16:creationId xmlns:a16="http://schemas.microsoft.com/office/drawing/2014/main" id="{771902B5-A0A6-233A-4DB1-8AF425D599DA}"/>
              </a:ext>
            </a:extLst>
          </p:cNvPr>
          <p:cNvSpPr txBox="1"/>
          <p:nvPr/>
        </p:nvSpPr>
        <p:spPr>
          <a:xfrm>
            <a:off x="9472982" y="480147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(-3pp)</a:t>
            </a:r>
          </a:p>
        </p:txBody>
      </p:sp>
      <p:sp>
        <p:nvSpPr>
          <p:cNvPr id="27" name="TextBox 26">
            <a:extLst>
              <a:ext uri="{FF2B5EF4-FFF2-40B4-BE49-F238E27FC236}">
                <a16:creationId xmlns:a16="http://schemas.microsoft.com/office/drawing/2014/main" id="{B00810C5-4EC5-20CC-96D7-8F4A27F3A490}"/>
              </a:ext>
            </a:extLst>
          </p:cNvPr>
          <p:cNvSpPr txBox="1"/>
          <p:nvPr/>
        </p:nvSpPr>
        <p:spPr>
          <a:xfrm>
            <a:off x="4719019" y="5134076"/>
            <a:ext cx="559769" cy="26161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5C5B5A"/>
                </a:solidFill>
                <a:effectLst/>
                <a:uLnTx/>
                <a:uFillTx/>
                <a:latin typeface="Arial" panose="020B0604020202020204"/>
              </a:defRPr>
            </a:lvl1pPr>
          </a:lstStyle>
          <a:p>
            <a:r>
              <a:rPr lang="en-GB">
                <a:solidFill>
                  <a:schemeClr val="bg1"/>
                </a:solidFill>
              </a:rPr>
              <a:t>(-2pp)</a:t>
            </a:r>
          </a:p>
        </p:txBody>
      </p:sp>
      <p:sp>
        <p:nvSpPr>
          <p:cNvPr id="29" name="TextBox 28">
            <a:extLst>
              <a:ext uri="{FF2B5EF4-FFF2-40B4-BE49-F238E27FC236}">
                <a16:creationId xmlns:a16="http://schemas.microsoft.com/office/drawing/2014/main" id="{DCA4E2D3-C939-F5D3-1706-5E47F8DFBCFA}"/>
              </a:ext>
            </a:extLst>
          </p:cNvPr>
          <p:cNvSpPr txBox="1"/>
          <p:nvPr/>
        </p:nvSpPr>
        <p:spPr>
          <a:xfrm>
            <a:off x="7083899" y="506308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0" name="TextBox 29">
            <a:extLst>
              <a:ext uri="{FF2B5EF4-FFF2-40B4-BE49-F238E27FC236}">
                <a16:creationId xmlns:a16="http://schemas.microsoft.com/office/drawing/2014/main" id="{8E6EFD79-F614-1EE2-D9B1-95B90BDD5FE9}"/>
              </a:ext>
            </a:extLst>
          </p:cNvPr>
          <p:cNvSpPr txBox="1"/>
          <p:nvPr/>
        </p:nvSpPr>
        <p:spPr>
          <a:xfrm>
            <a:off x="9646369" y="501224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2" name="TextBox 11">
            <a:extLst>
              <a:ext uri="{FF2B5EF4-FFF2-40B4-BE49-F238E27FC236}">
                <a16:creationId xmlns:a16="http://schemas.microsoft.com/office/drawing/2014/main" id="{24C9E37D-09E2-45BD-10AC-DA539EA02BF6}"/>
              </a:ext>
              <a:ext uri="{C183D7F6-B498-43B3-948B-1728B52AA6E4}">
                <adec:decorative xmlns:adec="http://schemas.microsoft.com/office/drawing/2017/decorative" val="1"/>
              </a:ext>
            </a:extLst>
          </p:cNvPr>
          <p:cNvSpPr txBox="1"/>
          <p:nvPr/>
        </p:nvSpPr>
        <p:spPr>
          <a:xfrm>
            <a:off x="8942875" y="6028519"/>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July (S8)</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8" name="Table 30">
            <a:extLst>
              <a:ext uri="{FF2B5EF4-FFF2-40B4-BE49-F238E27FC236}">
                <a16:creationId xmlns:a16="http://schemas.microsoft.com/office/drawing/2014/main" id="{5818AA77-77E6-FB2C-336F-A3AC948E0608}"/>
              </a:ext>
            </a:extLst>
          </p:cNvPr>
          <p:cNvGraphicFramePr>
            <a:graphicFrameLocks noGrp="1"/>
          </p:cNvGraphicFramePr>
          <p:nvPr/>
        </p:nvGraphicFramePr>
        <p:xfrm>
          <a:off x="1181459" y="2003225"/>
          <a:ext cx="9829083" cy="518160"/>
        </p:xfrm>
        <a:graphic>
          <a:graphicData uri="http://schemas.openxmlformats.org/drawingml/2006/table">
            <a:tbl>
              <a:tblPr firstRow="1" bandRow="1">
                <a:tableStyleId>{5C22544A-7EE6-4342-B048-85BDC9FD1C3A}</a:tableStyleId>
              </a:tblPr>
              <a:tblGrid>
                <a:gridCol w="2208286">
                  <a:extLst>
                    <a:ext uri="{9D8B030D-6E8A-4147-A177-3AD203B41FA5}">
                      <a16:colId xmlns:a16="http://schemas.microsoft.com/office/drawing/2014/main" val="2131349772"/>
                    </a:ext>
                  </a:extLst>
                </a:gridCol>
                <a:gridCol w="2558473">
                  <a:extLst>
                    <a:ext uri="{9D8B030D-6E8A-4147-A177-3AD203B41FA5}">
                      <a16:colId xmlns:a16="http://schemas.microsoft.com/office/drawing/2014/main" val="3996033155"/>
                    </a:ext>
                  </a:extLst>
                </a:gridCol>
                <a:gridCol w="2605053">
                  <a:extLst>
                    <a:ext uri="{9D8B030D-6E8A-4147-A177-3AD203B41FA5}">
                      <a16:colId xmlns:a16="http://schemas.microsoft.com/office/drawing/2014/main" val="1509185081"/>
                    </a:ext>
                  </a:extLst>
                </a:gridCol>
                <a:gridCol w="2457271">
                  <a:extLst>
                    <a:ext uri="{9D8B030D-6E8A-4147-A177-3AD203B41FA5}">
                      <a16:colId xmlns:a16="http://schemas.microsoft.com/office/drawing/2014/main" val="206490998"/>
                    </a:ext>
                  </a:extLst>
                </a:gridCol>
              </a:tblGrid>
              <a:tr h="370840">
                <a:tc>
                  <a:txBody>
                    <a:bodyPr/>
                    <a:lstStyle/>
                    <a:p>
                      <a:pPr algn="ctr"/>
                      <a:r>
                        <a:rPr lang="en-GB" sz="1400" b="1" kern="1200">
                          <a:solidFill>
                            <a:srgbClr val="5C5B5A"/>
                          </a:solidFill>
                          <a:latin typeface="Arial"/>
                          <a:ea typeface="+mn-ea"/>
                          <a:cs typeface="+mn-cs"/>
                        </a:rPr>
                        <a:t>I am involved in decisions about me</a:t>
                      </a:r>
                    </a:p>
                  </a:txBody>
                  <a:tcPr>
                    <a:noFill/>
                  </a:tcPr>
                </a:tc>
                <a:tc>
                  <a:txBody>
                    <a:bodyPr/>
                    <a:lstStyle/>
                    <a:p>
                      <a:pPr algn="ctr"/>
                      <a:r>
                        <a:rPr lang="en-GB" sz="1400" b="1" kern="1200">
                          <a:solidFill>
                            <a:srgbClr val="5C5B5A"/>
                          </a:solidFill>
                          <a:latin typeface="Arial"/>
                          <a:ea typeface="+mn-ea"/>
                          <a:cs typeface="+mn-cs"/>
                        </a:rPr>
                        <a:t>I can look after my health</a:t>
                      </a:r>
                    </a:p>
                  </a:txBody>
                  <a:tcPr>
                    <a:noFill/>
                  </a:tcPr>
                </a:tc>
                <a:tc>
                  <a:txBody>
                    <a:bodyPr/>
                    <a:lstStyle/>
                    <a:p>
                      <a:pPr algn="ctr"/>
                      <a:r>
                        <a:rPr lang="en-GB" sz="1400" b="1" kern="1200">
                          <a:solidFill>
                            <a:srgbClr val="5C5B5A"/>
                          </a:solidFill>
                          <a:latin typeface="Arial"/>
                          <a:ea typeface="+mn-ea"/>
                          <a:cs typeface="+mn-cs"/>
                        </a:rPr>
                        <a:t>I know enough about my health</a:t>
                      </a:r>
                    </a:p>
                  </a:txBody>
                  <a:tcPr>
                    <a:noFill/>
                  </a:tcPr>
                </a:tc>
                <a:tc>
                  <a:txBody>
                    <a:bodyPr/>
                    <a:lstStyle/>
                    <a:p>
                      <a:pPr algn="ctr"/>
                      <a:r>
                        <a:rPr lang="en-GB" sz="1400" b="1" kern="1200">
                          <a:solidFill>
                            <a:srgbClr val="5C5B5A"/>
                          </a:solidFill>
                          <a:latin typeface="Arial"/>
                          <a:ea typeface="+mn-ea"/>
                          <a:cs typeface="+mn-cs"/>
                        </a:rPr>
                        <a:t>I can get the right help if I need it </a:t>
                      </a:r>
                    </a:p>
                  </a:txBody>
                  <a:tcPr>
                    <a:noFill/>
                  </a:tcPr>
                </a:tc>
                <a:extLst>
                  <a:ext uri="{0D108BD9-81ED-4DB2-BD59-A6C34878D82A}">
                    <a16:rowId xmlns:a16="http://schemas.microsoft.com/office/drawing/2014/main" val="4109808692"/>
                  </a:ext>
                </a:extLst>
              </a:tr>
            </a:tbl>
          </a:graphicData>
        </a:graphic>
      </p:graphicFrame>
      <p:sp>
        <p:nvSpPr>
          <p:cNvPr id="33" name="Title 7">
            <a:extLst>
              <a:ext uri="{FF2B5EF4-FFF2-40B4-BE49-F238E27FC236}">
                <a16:creationId xmlns:a16="http://schemas.microsoft.com/office/drawing/2014/main" id="{22A0FA31-07B3-B308-7DD5-96F08BC7B442}"/>
              </a:ext>
            </a:extLst>
          </p:cNvPr>
          <p:cNvSpPr txBox="1">
            <a:spLocks noGrp="1"/>
          </p:cNvSpPr>
          <p:nvPr>
            <p:ph type="title" idx="4294967295"/>
          </p:nvPr>
        </p:nvSpPr>
        <p:spPr>
          <a:xfrm>
            <a:off x="470228" y="427758"/>
            <a:ext cx="11239200" cy="586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j-ea"/>
                <a:cs typeface="+mj-cs"/>
              </a:rPr>
              <a:t>When it comes to </a:t>
            </a:r>
            <a:r>
              <a:rPr kumimoji="0" lang="en-GB" sz="1800" b="1" i="0" u="none" strike="noStrike" kern="1200" cap="none" spc="0" normalizeH="0" baseline="0" noProof="0">
                <a:ln>
                  <a:noFill/>
                </a:ln>
                <a:solidFill>
                  <a:srgbClr val="009690"/>
                </a:solidFill>
                <a:effectLst/>
                <a:uLnTx/>
                <a:uFillTx/>
                <a:latin typeface="Arial"/>
                <a:ea typeface="+mj-ea"/>
                <a:cs typeface="+mj-cs"/>
              </a:rPr>
              <a:t>managing their own health</a:t>
            </a:r>
            <a:r>
              <a:rPr kumimoji="0" lang="en-GB" sz="1800" b="1" i="0" u="none" strike="noStrike" kern="1200" cap="none" spc="0" normalizeH="0" baseline="0" noProof="0">
                <a:ln>
                  <a:noFill/>
                </a:ln>
                <a:solidFill>
                  <a:srgbClr val="5C5B5A"/>
                </a:solidFill>
                <a:effectLst/>
                <a:uLnTx/>
                <a:uFillTx/>
                <a:latin typeface="Arial"/>
                <a:ea typeface="+mj-ea"/>
                <a:cs typeface="+mj-cs"/>
              </a:rPr>
              <a:t>, 9 in 10 (92%) respondents agree they are involved in decisions about themselves, while 84% agree that they can look after their health (84%). There has been little or no change in these measures since July</a:t>
            </a:r>
            <a:endParaRPr kumimoji="0" lang="en-GB" sz="1800" b="1" i="0" u="none" strike="noStrike" kern="1200" cap="none" spc="0" normalizeH="0" baseline="0" noProof="0">
              <a:ln>
                <a:noFill/>
              </a:ln>
              <a:solidFill>
                <a:srgbClr val="5C5B5A"/>
              </a:solidFill>
              <a:effectLst/>
              <a:uLnTx/>
              <a:uFillTx/>
              <a:latin typeface="Arial"/>
              <a:ea typeface="+mj-ea"/>
              <a:cs typeface="Arial"/>
            </a:endParaRPr>
          </a:p>
        </p:txBody>
      </p:sp>
    </p:spTree>
    <p:extLst>
      <p:ext uri="{BB962C8B-B14F-4D97-AF65-F5344CB8AC3E}">
        <p14:creationId xmlns:p14="http://schemas.microsoft.com/office/powerpoint/2010/main" val="2931340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descr="Bar chart showing people's feelings that the things they do are worthwhile. 28% reported very high levels of satisfaction in July.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4145739622"/>
              </p:ext>
            </p:extLst>
          </p:nvPr>
        </p:nvGraphicFramePr>
        <p:xfrm>
          <a:off x="2164462" y="1498765"/>
          <a:ext cx="4268481" cy="479911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87E6C4A1-7720-A4FB-9BA7-7E7BDA2B01F4}"/>
              </a:ext>
            </a:extLst>
          </p:cNvPr>
          <p:cNvSpPr txBox="1"/>
          <p:nvPr/>
        </p:nvSpPr>
        <p:spPr>
          <a:xfrm>
            <a:off x="3868621" y="220516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2" name="TextBox 11">
            <a:extLst>
              <a:ext uri="{FF2B5EF4-FFF2-40B4-BE49-F238E27FC236}">
                <a16:creationId xmlns:a16="http://schemas.microsoft.com/office/drawing/2014/main" id="{6713987C-010D-ACEA-A7E3-27A19651A77E}"/>
              </a:ext>
            </a:extLst>
          </p:cNvPr>
          <p:cNvSpPr txBox="1"/>
          <p:nvPr/>
        </p:nvSpPr>
        <p:spPr>
          <a:xfrm>
            <a:off x="3850988" y="354082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(+1</a:t>
            </a:r>
            <a:r>
              <a:rPr lang="en-GB" sz="1100">
                <a:solidFill>
                  <a:schemeClr val="tx1">
                    <a:lumMod val="75000"/>
                    <a:lumOff val="25000"/>
                  </a:schemeClr>
                </a:solidFill>
              </a:rPr>
              <a:t>pp</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a:t>
            </a:r>
          </a:p>
        </p:txBody>
      </p:sp>
      <p:sp>
        <p:nvSpPr>
          <p:cNvPr id="15" name="TextBox 14">
            <a:extLst>
              <a:ext uri="{FF2B5EF4-FFF2-40B4-BE49-F238E27FC236}">
                <a16:creationId xmlns:a16="http://schemas.microsoft.com/office/drawing/2014/main" id="{830DD04F-C098-D3E8-F4E3-156CA958E5CC}"/>
              </a:ext>
            </a:extLst>
          </p:cNvPr>
          <p:cNvSpPr txBox="1"/>
          <p:nvPr/>
        </p:nvSpPr>
        <p:spPr>
          <a:xfrm>
            <a:off x="3850988" y="474568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(+1</a:t>
            </a:r>
            <a:r>
              <a:rPr lang="en-GB" sz="1100">
                <a:solidFill>
                  <a:schemeClr val="tx1">
                    <a:lumMod val="75000"/>
                    <a:lumOff val="25000"/>
                  </a:schemeClr>
                </a:solidFill>
              </a:rPr>
              <a:t>pp</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a:t>
            </a:r>
          </a:p>
        </p:txBody>
      </p:sp>
      <p:sp>
        <p:nvSpPr>
          <p:cNvPr id="4" name="TextBox 3">
            <a:extLst>
              <a:ext uri="{FF2B5EF4-FFF2-40B4-BE49-F238E27FC236}">
                <a16:creationId xmlns:a16="http://schemas.microsoft.com/office/drawing/2014/main" id="{3CDC7FC4-6B35-5A93-0515-D91BFB71C58C}"/>
              </a:ext>
            </a:extLst>
          </p:cNvPr>
          <p:cNvSpPr txBox="1"/>
          <p:nvPr/>
        </p:nvSpPr>
        <p:spPr>
          <a:xfrm>
            <a:off x="3808508" y="538759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288063" cy="553998"/>
          </a:xfrm>
        </p:spPr>
        <p:txBody>
          <a:bodyPr vert="horz" wrap="square" lIns="0" tIns="0" rIns="0" bIns="0" rtlCol="0" anchor="t" anchorCtr="0">
            <a:spAutoFit/>
          </a:bodyPr>
          <a:lstStyle/>
          <a:p>
            <a:pPr>
              <a:lnSpc>
                <a:spcPct val="100000"/>
              </a:lnSpc>
            </a:pPr>
            <a:r>
              <a:rPr lang="en-GB" sz="1800" b="1">
                <a:latin typeface="Arial"/>
                <a:ea typeface="+mn-ea"/>
                <a:cs typeface="+mn-cs"/>
              </a:rPr>
              <a:t>2 in 3 </a:t>
            </a:r>
            <a:r>
              <a:rPr lang="en-GB" sz="1800" b="1">
                <a:solidFill>
                  <a:srgbClr val="5C5B5A"/>
                </a:solidFill>
                <a:latin typeface="Arial"/>
                <a:ea typeface="+mn-ea"/>
                <a:cs typeface="+mn-cs"/>
              </a:rPr>
              <a:t>(65%) respondents </a:t>
            </a:r>
            <a:r>
              <a:rPr lang="en-GB" sz="1800" b="1">
                <a:solidFill>
                  <a:srgbClr val="388A8C"/>
                </a:solidFill>
                <a:latin typeface="Arial"/>
                <a:ea typeface="+mn-ea"/>
                <a:cs typeface="+mn-cs"/>
              </a:rPr>
              <a:t>feel that the things they do in their life are worthwhile</a:t>
            </a:r>
            <a:r>
              <a:rPr lang="en-GB" sz="1800" b="1">
                <a:solidFill>
                  <a:srgbClr val="5C5B5A"/>
                </a:solidFill>
                <a:latin typeface="Arial"/>
                <a:ea typeface="+mn-ea"/>
                <a:cs typeface="+mn-cs"/>
              </a:rPr>
              <a:t>; slightly fewer (</a:t>
            </a:r>
            <a:r>
              <a:rPr lang="en-GB" sz="1800" b="1">
                <a:latin typeface="Arial"/>
                <a:ea typeface="+mn-ea"/>
                <a:cs typeface="+mn-cs"/>
              </a:rPr>
              <a:t>62</a:t>
            </a:r>
            <a:r>
              <a:rPr lang="en-GB" sz="1800" b="1">
                <a:solidFill>
                  <a:srgbClr val="5C5B5A"/>
                </a:solidFill>
                <a:latin typeface="Arial"/>
                <a:ea typeface="+mn-ea"/>
                <a:cs typeface="+mn-cs"/>
              </a:rPr>
              <a:t>%) are </a:t>
            </a:r>
            <a:r>
              <a:rPr lang="en-GB" sz="1800" b="1">
                <a:solidFill>
                  <a:srgbClr val="009690"/>
                </a:solidFill>
                <a:latin typeface="Arial"/>
                <a:ea typeface="+mn-ea"/>
                <a:cs typeface="+mn-cs"/>
              </a:rPr>
              <a:t>happy</a:t>
            </a:r>
            <a:r>
              <a:rPr lang="en-GB" sz="1800" b="1">
                <a:latin typeface="Arial"/>
                <a:ea typeface="+mn-ea"/>
                <a:cs typeface="+mn-cs"/>
              </a:rPr>
              <a:t>, overall, </a:t>
            </a:r>
            <a:r>
              <a:rPr lang="en-GB" sz="1800" b="1">
                <a:solidFill>
                  <a:srgbClr val="388A8C"/>
                </a:solidFill>
                <a:latin typeface="Arial"/>
                <a:ea typeface="+mn-ea"/>
                <a:cs typeface="+mn-cs"/>
              </a:rPr>
              <a:t>with their lives</a:t>
            </a:r>
            <a:endParaRPr lang="en-GB" sz="1800" b="1">
              <a:solidFill>
                <a:srgbClr val="5C5B5A"/>
              </a:solidFill>
              <a:latin typeface="Arial"/>
              <a:ea typeface="+mn-ea"/>
              <a:cs typeface="+mn-cs"/>
            </a:endParaRPr>
          </a:p>
        </p:txBody>
      </p:sp>
      <p:sp>
        <p:nvSpPr>
          <p:cNvPr id="27" name="TextBox 26">
            <a:extLst>
              <a:ext uri="{FF2B5EF4-FFF2-40B4-BE49-F238E27FC236}">
                <a16:creationId xmlns:a16="http://schemas.microsoft.com/office/drawing/2014/main" id="{8F4A9E68-6AB0-4D51-AE80-1E43340FC2A7}"/>
              </a:ext>
            </a:extLst>
          </p:cNvPr>
          <p:cNvSpPr txBox="1"/>
          <p:nvPr/>
        </p:nvSpPr>
        <p:spPr>
          <a:xfrm>
            <a:off x="730809" y="1012647"/>
            <a:ext cx="388183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are the things you do in your life worthwhile?</a:t>
            </a:r>
          </a:p>
        </p:txBody>
      </p:sp>
      <p:sp>
        <p:nvSpPr>
          <p:cNvPr id="7" name="Content Placeholder 32">
            <a:extLst>
              <a:ext uri="{FF2B5EF4-FFF2-40B4-BE49-F238E27FC236}">
                <a16:creationId xmlns:a16="http://schemas.microsoft.com/office/drawing/2014/main" id="{F1CBA902-B9F8-2EBC-FAE5-39C587433DC6}"/>
              </a:ext>
            </a:extLst>
          </p:cNvPr>
          <p:cNvSpPr txBox="1">
            <a:spLocks/>
          </p:cNvSpPr>
          <p:nvPr/>
        </p:nvSpPr>
        <p:spPr>
          <a:xfrm>
            <a:off x="183793" y="1767804"/>
            <a:ext cx="2863095" cy="2977881"/>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u="none"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who felt that their life was not at all worthwhile c</a:t>
            </a:r>
            <a:r>
              <a:rPr kumimoji="0" lang="en-GB" sz="1200" b="1" i="0" u="none" strike="noStrike" kern="1200" cap="none" spc="0" normalizeH="0" baseline="0" noProof="0">
                <a:ln>
                  <a:noFill/>
                </a:ln>
                <a:solidFill>
                  <a:srgbClr val="5C5B5A"/>
                </a:solidFill>
                <a:effectLst/>
                <a:uLnTx/>
                <a:uFillTx/>
                <a:latin typeface="Arial"/>
                <a:cs typeface="Arial"/>
              </a:rPr>
              <a:t>ompared to GM average (13%):</a:t>
            </a:r>
            <a:endPar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a disability (26%), including those with mental ill health (39%), a mobility disability (22%) or a sensory disability (24%)</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16-24 (17%)</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a:cs typeface="Arial"/>
              </a:rPr>
              <a:t>Those who earn up to £</a:t>
            </a:r>
            <a:r>
              <a:rPr lang="en-GB" sz="1200">
                <a:solidFill>
                  <a:srgbClr val="5C5B5A"/>
                </a:solidFill>
                <a:latin typeface="Arial"/>
                <a:cs typeface="Arial"/>
              </a:rPr>
              <a:t>10,399 (25</a:t>
            </a:r>
            <a:r>
              <a:rPr kumimoji="0" lang="en-GB" sz="1200" b="0" i="0" u="none" strike="noStrike" kern="1200" cap="none" spc="0" normalizeH="0" baseline="0" noProof="0">
                <a:ln>
                  <a:noFill/>
                </a:ln>
                <a:solidFill>
                  <a:srgbClr val="5C5B5A"/>
                </a:solidFill>
                <a:effectLst/>
                <a:uLnTx/>
                <a:uFillTx/>
                <a:latin typeface="Arial"/>
                <a:cs typeface="Arial"/>
              </a:rPr>
              <a:t>%)</a:t>
            </a:r>
            <a:endParaRPr lang="en-GB" sz="1200" b="0" i="0" u="none" strike="noStrike" kern="1200" cap="none" spc="0" normalizeH="0" baseline="0" noProof="0">
              <a:ln>
                <a:noFill/>
              </a:ln>
              <a:solidFill>
                <a:srgbClr val="5C5B5A"/>
              </a:solidFill>
              <a:effectLst/>
              <a:uLnTx/>
              <a:uFillTx/>
              <a:latin typeface="Arial"/>
              <a:cs typeface="Arial"/>
            </a:endParaRPr>
          </a:p>
        </p:txBody>
      </p:sp>
      <p:sp>
        <p:nvSpPr>
          <p:cNvPr id="10" name="TextBox 9">
            <a:extLst>
              <a:ext uri="{FF2B5EF4-FFF2-40B4-BE49-F238E27FC236}">
                <a16:creationId xmlns:a16="http://schemas.microsoft.com/office/drawing/2014/main" id="{9F9BBAC6-D0DD-97CC-017F-6CA7434387B2}"/>
              </a:ext>
            </a:extLst>
          </p:cNvPr>
          <p:cNvSpPr txBox="1"/>
          <p:nvPr/>
        </p:nvSpPr>
        <p:spPr>
          <a:xfrm>
            <a:off x="132089" y="4745685"/>
            <a:ext cx="2772567" cy="400110"/>
          </a:xfrm>
          <a:prstGeom prst="rect">
            <a:avLst/>
          </a:prstGeom>
          <a:noFill/>
        </p:spPr>
        <p:txBody>
          <a:bodyPr wrap="square">
            <a:spAutoFit/>
          </a:bodyPr>
          <a:lstStyle/>
          <a:p>
            <a:pPr algn="ctr"/>
            <a:r>
              <a:rPr lang="en-GB" sz="1000">
                <a:solidFill>
                  <a:srgbClr val="FFFFFF">
                    <a:lumMod val="50000"/>
                  </a:srgbClr>
                </a:solidFill>
                <a:latin typeface="Arial" panose="020B0604020202020204" pitchFamily="34" charset="0"/>
                <a:cs typeface="Arial" panose="020B0604020202020204" pitchFamily="34" charset="0"/>
              </a:rPr>
              <a:t> * Subgroup analysis uses merged data from    S7-9</a:t>
            </a:r>
            <a:endParaRPr lang="en-GB" sz="1000"/>
          </a:p>
        </p:txBody>
      </p:sp>
      <p:sp>
        <p:nvSpPr>
          <p:cNvPr id="32" name="TextBox 31">
            <a:extLst>
              <a:ext uri="{FF2B5EF4-FFF2-40B4-BE49-F238E27FC236}">
                <a16:creationId xmlns:a16="http://schemas.microsoft.com/office/drawing/2014/main" id="{D43F96E2-CF73-409A-BEFA-10AFAE4816AE}"/>
              </a:ext>
            </a:extLst>
          </p:cNvPr>
          <p:cNvSpPr txBox="1"/>
          <p:nvPr/>
        </p:nvSpPr>
        <p:spPr>
          <a:xfrm>
            <a:off x="6816054" y="1012647"/>
            <a:ext cx="339868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happy did you feel yesterday?</a:t>
            </a:r>
          </a:p>
        </p:txBody>
      </p:sp>
      <p:sp>
        <p:nvSpPr>
          <p:cNvPr id="44" name="TextBox 43">
            <a:extLst>
              <a:ext uri="{FF2B5EF4-FFF2-40B4-BE49-F238E27FC236}">
                <a16:creationId xmlns:a16="http://schemas.microsoft.com/office/drawing/2014/main" id="{B3317D66-C670-484F-AC1A-914AAE2AE94C}"/>
              </a:ext>
              <a:ext uri="{C183D7F6-B498-43B3-948B-1728B52AA6E4}">
                <adec:decorative xmlns:adec="http://schemas.microsoft.com/office/drawing/2017/decorative" val="1"/>
              </a:ext>
            </a:extLst>
          </p:cNvPr>
          <p:cNvSpPr txBox="1"/>
          <p:nvPr/>
        </p:nvSpPr>
        <p:spPr>
          <a:xfrm>
            <a:off x="5589020" y="176780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E87BBB1F-642E-4467-9E74-587F1EC68BC8}"/>
              </a:ext>
              <a:ext uri="{C183D7F6-B498-43B3-948B-1728B52AA6E4}">
                <adec:decorative xmlns:adec="http://schemas.microsoft.com/office/drawing/2017/decorative" val="1"/>
              </a:ext>
            </a:extLst>
          </p:cNvPr>
          <p:cNvSpPr txBox="1"/>
          <p:nvPr/>
        </p:nvSpPr>
        <p:spPr>
          <a:xfrm>
            <a:off x="5589020" y="319590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FB10D84D-309B-44B2-A85D-5CA81A6EEEFA}"/>
              </a:ext>
              <a:ext uri="{C183D7F6-B498-43B3-948B-1728B52AA6E4}">
                <adec:decorative xmlns:adec="http://schemas.microsoft.com/office/drawing/2017/decorative" val="1"/>
              </a:ext>
            </a:extLst>
          </p:cNvPr>
          <p:cNvSpPr txBox="1"/>
          <p:nvPr/>
        </p:nvSpPr>
        <p:spPr>
          <a:xfrm>
            <a:off x="5589020" y="4513531"/>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AB0DEA50-B81D-4B6C-9890-EE86E7CB278A}"/>
              </a:ext>
              <a:ext uri="{C183D7F6-B498-43B3-948B-1728B52AA6E4}">
                <adec:decorative xmlns:adec="http://schemas.microsoft.com/office/drawing/2017/decorative" val="1"/>
              </a:ext>
            </a:extLst>
          </p:cNvPr>
          <p:cNvSpPr txBox="1"/>
          <p:nvPr/>
        </p:nvSpPr>
        <p:spPr>
          <a:xfrm>
            <a:off x="5589020" y="5254968"/>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graphicFrame>
        <p:nvGraphicFramePr>
          <p:cNvPr id="3" name="Chart 2" descr="Bar chart showing people's feelings of happiness. 24% reported very high levels of satisfaction in July. ">
            <a:extLst>
              <a:ext uri="{FF2B5EF4-FFF2-40B4-BE49-F238E27FC236}">
                <a16:creationId xmlns:a16="http://schemas.microsoft.com/office/drawing/2014/main" id="{D1B5D0F0-91DF-4575-B342-B4FAA92DA9AB}"/>
              </a:ext>
            </a:extLst>
          </p:cNvPr>
          <p:cNvGraphicFramePr>
            <a:graphicFrameLocks/>
          </p:cNvGraphicFramePr>
          <p:nvPr>
            <p:extLst>
              <p:ext uri="{D42A27DB-BD31-4B8C-83A1-F6EECF244321}">
                <p14:modId xmlns:p14="http://schemas.microsoft.com/office/powerpoint/2010/main" val="1708723164"/>
              </p:ext>
            </p:extLst>
          </p:nvPr>
        </p:nvGraphicFramePr>
        <p:xfrm>
          <a:off x="6303933" y="1523127"/>
          <a:ext cx="4199657" cy="479911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19AFF41F-6998-BD2D-8561-6F9590635897}"/>
              </a:ext>
            </a:extLst>
          </p:cNvPr>
          <p:cNvSpPr txBox="1"/>
          <p:nvPr/>
        </p:nvSpPr>
        <p:spPr>
          <a:xfrm>
            <a:off x="7975414" y="219444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14" name="TextBox 13">
            <a:extLst>
              <a:ext uri="{FF2B5EF4-FFF2-40B4-BE49-F238E27FC236}">
                <a16:creationId xmlns:a16="http://schemas.microsoft.com/office/drawing/2014/main" id="{8470A9F7-A6AD-1A52-CE98-409D64F255E8}"/>
              </a:ext>
            </a:extLst>
          </p:cNvPr>
          <p:cNvSpPr txBox="1"/>
          <p:nvPr/>
        </p:nvSpPr>
        <p:spPr>
          <a:xfrm>
            <a:off x="7957781" y="345321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(+4</a:t>
            </a:r>
            <a:r>
              <a:rPr lang="en-GB" sz="1100">
                <a:solidFill>
                  <a:schemeClr val="tx1">
                    <a:lumMod val="75000"/>
                    <a:lumOff val="25000"/>
                  </a:schemeClr>
                </a:solidFill>
              </a:rPr>
              <a:t>pp</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a:t>
            </a:r>
          </a:p>
        </p:txBody>
      </p:sp>
      <p:sp>
        <p:nvSpPr>
          <p:cNvPr id="16" name="TextBox 15">
            <a:extLst>
              <a:ext uri="{FF2B5EF4-FFF2-40B4-BE49-F238E27FC236}">
                <a16:creationId xmlns:a16="http://schemas.microsoft.com/office/drawing/2014/main" id="{5EEA1EBF-976C-173C-672C-5FECD61FDAAC}"/>
              </a:ext>
            </a:extLst>
          </p:cNvPr>
          <p:cNvSpPr txBox="1"/>
          <p:nvPr/>
        </p:nvSpPr>
        <p:spPr>
          <a:xfrm>
            <a:off x="7932934" y="4687792"/>
            <a:ext cx="64472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(-/-0</a:t>
            </a:r>
            <a:r>
              <a:rPr lang="en-GB" sz="1100">
                <a:solidFill>
                  <a:schemeClr val="tx1">
                    <a:lumMod val="75000"/>
                    <a:lumOff val="25000"/>
                  </a:schemeClr>
                </a:solidFill>
              </a:rPr>
              <a:t>pp</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a:t>
            </a:r>
          </a:p>
        </p:txBody>
      </p:sp>
      <p:sp>
        <p:nvSpPr>
          <p:cNvPr id="17" name="TextBox 16">
            <a:extLst>
              <a:ext uri="{FF2B5EF4-FFF2-40B4-BE49-F238E27FC236}">
                <a16:creationId xmlns:a16="http://schemas.microsoft.com/office/drawing/2014/main" id="{B8FFB2A3-CDB5-7166-7868-42EC74817AEA}"/>
              </a:ext>
            </a:extLst>
          </p:cNvPr>
          <p:cNvSpPr txBox="1"/>
          <p:nvPr/>
        </p:nvSpPr>
        <p:spPr>
          <a:xfrm>
            <a:off x="7975414" y="540116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9" name="Content Placeholder 32">
            <a:extLst>
              <a:ext uri="{FF2B5EF4-FFF2-40B4-BE49-F238E27FC236}">
                <a16:creationId xmlns:a16="http://schemas.microsoft.com/office/drawing/2014/main" id="{165A15BE-BE55-1029-590E-3C899B32F946}"/>
              </a:ext>
            </a:extLst>
          </p:cNvPr>
          <p:cNvSpPr txBox="1">
            <a:spLocks/>
          </p:cNvSpPr>
          <p:nvPr/>
        </p:nvSpPr>
        <p:spPr>
          <a:xfrm>
            <a:off x="9428501" y="1767804"/>
            <a:ext cx="2618008" cy="2977882"/>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who did not feel at all happy yesterday, compared to the </a:t>
            </a:r>
            <a:r>
              <a:rPr kumimoji="0" lang="en-GB" sz="1200" b="1" i="0" strike="noStrike" kern="1200" cap="none" spc="0" normalizeH="0" baseline="0" noProof="0">
                <a:ln>
                  <a:noFill/>
                </a:ln>
                <a:solidFill>
                  <a:srgbClr val="5C5B5A"/>
                </a:solidFill>
                <a:effectLst/>
                <a:uLnTx/>
                <a:uFillTx/>
                <a:latin typeface="Arial"/>
                <a:cs typeface="Arial"/>
              </a:rPr>
              <a:t>GM average (16%):</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a disability (28%), including those with mental ill health (40%), a sensory disability (27%) or a mobility disability (27%)</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aged 18-24 (21%)</a:t>
            </a:r>
          </a:p>
          <a:p>
            <a:pPr marL="0" indent="0">
              <a:spcBef>
                <a:spcPts val="300"/>
              </a:spcBef>
              <a:spcAft>
                <a:spcPts val="300"/>
              </a:spcAft>
              <a:buNone/>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have high anxiety (28%)</a:t>
            </a:r>
          </a:p>
        </p:txBody>
      </p:sp>
      <p:sp>
        <p:nvSpPr>
          <p:cNvPr id="5" name="TextBox 4">
            <a:extLst>
              <a:ext uri="{FF2B5EF4-FFF2-40B4-BE49-F238E27FC236}">
                <a16:creationId xmlns:a16="http://schemas.microsoft.com/office/drawing/2014/main" id="{937BC886-677F-A94C-C8EB-7C85EC490E2D}"/>
              </a:ext>
            </a:extLst>
          </p:cNvPr>
          <p:cNvSpPr txBox="1"/>
          <p:nvPr/>
        </p:nvSpPr>
        <p:spPr>
          <a:xfrm>
            <a:off x="9336507" y="4745685"/>
            <a:ext cx="2772567" cy="400110"/>
          </a:xfrm>
          <a:prstGeom prst="rect">
            <a:avLst/>
          </a:prstGeom>
          <a:noFill/>
        </p:spPr>
        <p:txBody>
          <a:bodyPr wrap="square">
            <a:spAutoFit/>
          </a:bodyPr>
          <a:lstStyle/>
          <a:p>
            <a:pPr algn="ctr"/>
            <a:r>
              <a:rPr lang="en-GB" sz="1000">
                <a:solidFill>
                  <a:srgbClr val="FFFFFF">
                    <a:lumMod val="50000"/>
                  </a:srgbClr>
                </a:solidFill>
                <a:latin typeface="Arial" panose="020B0604020202020204" pitchFamily="34" charset="0"/>
                <a:cs typeface="Arial" panose="020B0604020202020204" pitchFamily="34" charset="0"/>
              </a:rPr>
              <a:t> * Subgroup analysis uses merged data from    S7-9</a:t>
            </a:r>
            <a:endParaRPr lang="en-GB" sz="1000"/>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5C5B5A"/>
                </a:solidFill>
                <a:latin typeface="Arial"/>
                <a:cs typeface="Arial"/>
              </a:rPr>
              <a:t>Q10. Overall, to what extent do you feel that the things you do in your life are worthwhile, on a scale of 0 to 10, where 0 is “not at all” and 10 is “completely”? / Q11. Overall, how happy did you feel yesterday, on a scale of 0 to 10, where 0 is “not at all” and 10 is “completely”?   Thresholds are applied to responses to convert the 11-point scale into the categories shown. Unweighted base: Greater Manchester Residents Survey 9, 1560. Survey 7+8+9= 4660 (all respondents).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61603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respondents Survey 9, 1560 (Valid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8" name="Title 7">
            <a:extLst>
              <a:ext uri="{FF2B5EF4-FFF2-40B4-BE49-F238E27FC236}">
                <a16:creationId xmlns:a16="http://schemas.microsoft.com/office/drawing/2014/main" id="{A5BA24C1-76DE-57D6-C21A-CAD0D30C78C2}"/>
              </a:ext>
            </a:extLst>
          </p:cNvPr>
          <p:cNvSpPr>
            <a:spLocks noGrp="1"/>
          </p:cNvSpPr>
          <p:nvPr>
            <p:ph type="title"/>
          </p:nvPr>
        </p:nvSpPr>
        <p:spPr>
          <a:xfrm>
            <a:off x="553627" y="302272"/>
            <a:ext cx="10515600" cy="586800"/>
          </a:xfrm>
        </p:spPr>
        <p:txBody>
          <a:bodyPr>
            <a:noAutofit/>
          </a:bodyPr>
          <a:lstStyle/>
          <a:p>
            <a:r>
              <a:rPr lang="en-GB" sz="2400" b="1">
                <a:solidFill>
                  <a:srgbClr val="5C5B5A"/>
                </a:solidFill>
                <a:latin typeface="Arial"/>
              </a:rPr>
              <a:t>Health confidence score</a:t>
            </a:r>
            <a:endParaRPr lang="en-GB" sz="2400"/>
          </a:p>
        </p:txBody>
      </p:sp>
      <p:sp>
        <p:nvSpPr>
          <p:cNvPr id="20" name="Content Placeholder 32">
            <a:extLst>
              <a:ext uri="{FF2B5EF4-FFF2-40B4-BE49-F238E27FC236}">
                <a16:creationId xmlns:a16="http://schemas.microsoft.com/office/drawing/2014/main" id="{90868EAE-8D20-A5FE-9930-41F16AD311AA}"/>
              </a:ext>
            </a:extLst>
          </p:cNvPr>
          <p:cNvSpPr txBox="1">
            <a:spLocks/>
          </p:cNvSpPr>
          <p:nvPr/>
        </p:nvSpPr>
        <p:spPr>
          <a:xfrm>
            <a:off x="676475" y="2152198"/>
            <a:ext cx="4066052" cy="3173803"/>
          </a:xfrm>
          <a:prstGeom prst="rect">
            <a:avLst/>
          </a:prstGeom>
          <a:solidFill>
            <a:schemeClr val="bg1"/>
          </a:solidFill>
          <a:ln>
            <a:no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lang="en-GB" sz="1400">
                <a:solidFill>
                  <a:srgbClr val="5C5B5A"/>
                </a:solidFill>
                <a:latin typeface="Arial"/>
                <a:cs typeface="Arial"/>
              </a:rPr>
              <a:t>An overall health confidence score is calculated based on responses to four questions, each covering one of four dimensions – access, knowledge, self-management, shared decisions </a:t>
            </a: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r>
              <a:rPr lang="en-GB" sz="1400">
                <a:solidFill>
                  <a:srgbClr val="5C5B5A"/>
                </a:solidFill>
                <a:latin typeface="Arial"/>
                <a:cs typeface="Arial"/>
              </a:rPr>
              <a:t>On a 0-100 scale, these thresholds are given the following interpretations:</a:t>
            </a: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p:txBody>
      </p:sp>
      <p:sp>
        <p:nvSpPr>
          <p:cNvPr id="12" name="Content Placeholder 32">
            <a:extLst>
              <a:ext uri="{FF2B5EF4-FFF2-40B4-BE49-F238E27FC236}">
                <a16:creationId xmlns:a16="http://schemas.microsoft.com/office/drawing/2014/main" id="{DB92A0B6-D86E-3D7C-2C00-80DFADE9BA62}"/>
              </a:ext>
            </a:extLst>
          </p:cNvPr>
          <p:cNvSpPr txBox="1">
            <a:spLocks/>
          </p:cNvSpPr>
          <p:nvPr/>
        </p:nvSpPr>
        <p:spPr>
          <a:xfrm>
            <a:off x="320392" y="855719"/>
            <a:ext cx="11551217" cy="892630"/>
          </a:xfrm>
          <a:prstGeom prst="rect">
            <a:avLst/>
          </a:prstGeom>
          <a:solidFill>
            <a:schemeClr val="bg1"/>
          </a:solidFill>
          <a:ln>
            <a:no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lang="en-GB" sz="1400" b="1">
                <a:solidFill>
                  <a:srgbClr val="5C5B5A"/>
                </a:solidFill>
                <a:latin typeface="Arial"/>
                <a:cs typeface="Arial"/>
              </a:rPr>
              <a:t>This is the third occasion where health management questions have been analysed, drawing on a methodology used in academia, to calculate an overall Health Confidence Score. The score of 71.4 out of 100 represents a ‘moderate’ level of health confidence and shows very little change over the three surveys. </a:t>
            </a:r>
            <a:endParaRPr lang="en-GB" sz="1400" b="1">
              <a:solidFill>
                <a:srgbClr val="5C5B5A"/>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7ED1D82-4B6B-EDC6-ACAB-0E4326D38FA8}"/>
              </a:ext>
            </a:extLst>
          </p:cNvPr>
          <p:cNvSpPr txBox="1"/>
          <p:nvPr/>
        </p:nvSpPr>
        <p:spPr>
          <a:xfrm>
            <a:off x="5472954" y="3733442"/>
            <a:ext cx="5274201" cy="2446824"/>
          </a:xfrm>
          <a:prstGeom prst="rect">
            <a:avLst/>
          </a:prstGeom>
          <a:noFill/>
        </p:spPr>
        <p:txBody>
          <a:bodyPr wrap="none" lIns="91440" tIns="45720" rIns="91440" bIns="45720" rtlCol="0" anchor="t">
            <a:spAutoFit/>
          </a:bodyPr>
          <a:lstStyle/>
          <a:p>
            <a:pPr algn="ctr">
              <a:defRPr/>
            </a:pPr>
            <a:r>
              <a:rPr kumimoji="0" lang="en-GB" sz="1600" b="1" i="0" strike="noStrike" kern="1200" cap="none" spc="0" normalizeH="0" baseline="0" noProof="0">
                <a:ln>
                  <a:noFill/>
                </a:ln>
                <a:solidFill>
                  <a:srgbClr val="5C5B5A"/>
                </a:solidFill>
                <a:effectLst/>
                <a:uLnTx/>
                <a:uFillTx/>
                <a:latin typeface="Arial"/>
                <a:ea typeface="+mn-ea"/>
                <a:cs typeface="+mn-cs"/>
              </a:rPr>
              <a:t>Overall</a:t>
            </a:r>
            <a:r>
              <a:rPr lang="en-GB" sz="1600" b="1">
                <a:solidFill>
                  <a:srgbClr val="5C5B5A"/>
                </a:solidFill>
                <a:latin typeface="Arial"/>
              </a:rPr>
              <a:t> Greater Manchester health</a:t>
            </a:r>
            <a:r>
              <a:rPr kumimoji="0" lang="en-GB" sz="1600" b="1" i="0" strike="noStrike" kern="1200" cap="none" spc="0" normalizeH="0" baseline="0" noProof="0">
                <a:ln>
                  <a:noFill/>
                </a:ln>
                <a:solidFill>
                  <a:srgbClr val="5C5B5A"/>
                </a:solidFill>
                <a:effectLst/>
                <a:uLnTx/>
                <a:uFillTx/>
                <a:latin typeface="Arial"/>
                <a:ea typeface="+mn-ea"/>
                <a:cs typeface="+mn-cs"/>
              </a:rPr>
              <a:t> confidence score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a:ln>
                  <a:noFill/>
                </a:ln>
                <a:solidFill>
                  <a:srgbClr val="5C5B5A"/>
                </a:solidFill>
                <a:effectLst/>
                <a:uLnTx/>
                <a:uFillTx/>
                <a:latin typeface="Arial"/>
                <a:ea typeface="+mn-ea"/>
                <a:cs typeface="+mn-cs"/>
              </a:rPr>
              <a:t> (out of 100)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a:solidFill>
                  <a:srgbClr val="009690"/>
                </a:solidFill>
                <a:latin typeface="Arial"/>
              </a:rPr>
              <a:t>71.4</a:t>
            </a:r>
          </a:p>
          <a:p>
            <a:pPr algn="ctr">
              <a:spcAft>
                <a:spcPts val="600"/>
              </a:spcAft>
              <a:defRPr/>
            </a:pPr>
            <a:r>
              <a:rPr lang="en-GB" sz="2000">
                <a:solidFill>
                  <a:srgbClr val="009690"/>
                </a:solidFill>
                <a:latin typeface="Arial"/>
              </a:rPr>
              <a:t>-0.4 points lower than in July 2023</a:t>
            </a:r>
          </a:p>
          <a:p>
            <a:pPr algn="ctr">
              <a:defRPr/>
            </a:pPr>
            <a:r>
              <a:rPr lang="en-GB" sz="2000">
                <a:solidFill>
                  <a:srgbClr val="009690"/>
                </a:solidFill>
                <a:latin typeface="Arial"/>
                <a:cs typeface="Arial"/>
              </a:rPr>
              <a:t>+1 point higher than in May 2023</a:t>
            </a:r>
          </a:p>
        </p:txBody>
      </p:sp>
      <p:sp>
        <p:nvSpPr>
          <p:cNvPr id="14" name="TextBox 13">
            <a:extLst>
              <a:ext uri="{FF2B5EF4-FFF2-40B4-BE49-F238E27FC236}">
                <a16:creationId xmlns:a16="http://schemas.microsoft.com/office/drawing/2014/main" id="{9C26E3C3-1AB3-8406-A301-52880B815670}"/>
              </a:ext>
            </a:extLst>
          </p:cNvPr>
          <p:cNvSpPr txBox="1"/>
          <p:nvPr/>
        </p:nvSpPr>
        <p:spPr>
          <a:xfrm>
            <a:off x="4738159" y="1927251"/>
            <a:ext cx="1572475" cy="116955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64.5</a:t>
            </a:r>
            <a:endParaRPr lang="en-GB" sz="1600" b="1">
              <a:solidFill>
                <a:srgbClr val="009690"/>
              </a:solidFill>
              <a:latin typeface="Arial"/>
            </a:endParaRPr>
          </a:p>
          <a:p>
            <a:pPr algn="ctr">
              <a:defRPr/>
            </a:pPr>
            <a:r>
              <a:rPr lang="en-GB" sz="1400">
                <a:solidFill>
                  <a:srgbClr val="009690"/>
                </a:solidFill>
                <a:latin typeface="Arial"/>
              </a:rPr>
              <a:t>-0.9 (since July)</a:t>
            </a:r>
            <a:endParaRPr lang="en-GB">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a:rPr>
              <a:t>‘I can get the right help if I need it’</a:t>
            </a:r>
            <a:endParaRPr kumimoji="0" lang="en-GB" sz="1100" i="0"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023EF0DA-B938-69E5-3D29-ACF09738B532}"/>
              </a:ext>
            </a:extLst>
          </p:cNvPr>
          <p:cNvSpPr txBox="1"/>
          <p:nvPr/>
        </p:nvSpPr>
        <p:spPr>
          <a:xfrm>
            <a:off x="6359407" y="1927251"/>
            <a:ext cx="1558097" cy="116955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68.1</a:t>
            </a:r>
            <a:endParaRPr lang="en-GB" sz="1600" b="1">
              <a:solidFill>
                <a:srgbClr val="009690"/>
              </a:solidFill>
              <a:latin typeface="Arial"/>
            </a:endParaRPr>
          </a:p>
          <a:p>
            <a:pPr algn="ctr">
              <a:defRPr/>
            </a:pPr>
            <a:r>
              <a:rPr lang="en-GB" sz="1400">
                <a:solidFill>
                  <a:srgbClr val="009690"/>
                </a:solidFill>
                <a:latin typeface="Arial"/>
              </a:rPr>
              <a:t>-0.3 (since July)</a:t>
            </a:r>
            <a:endParaRPr lang="en-GB">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a:rPr>
              <a:t>‘I know enough about my health’</a:t>
            </a:r>
            <a:endParaRPr kumimoji="0" lang="en-GB" sz="1100" i="0" strike="noStrike" kern="1200" cap="none" spc="0" normalizeH="0" baseline="0" noProof="0">
              <a:ln>
                <a:noFill/>
              </a:ln>
              <a:solidFill>
                <a:srgbClr val="5C5B5A"/>
              </a:solidFill>
              <a:effectLst/>
              <a:uLnTx/>
              <a:uFillTx/>
              <a:latin typeface="Arial"/>
              <a:ea typeface="+mn-ea"/>
              <a:cs typeface="+mn-cs"/>
            </a:endParaRPr>
          </a:p>
        </p:txBody>
      </p:sp>
      <p:sp>
        <p:nvSpPr>
          <p:cNvPr id="16" name="TextBox 15">
            <a:extLst>
              <a:ext uri="{FF2B5EF4-FFF2-40B4-BE49-F238E27FC236}">
                <a16:creationId xmlns:a16="http://schemas.microsoft.com/office/drawing/2014/main" id="{2515FB33-B3F3-EBE3-8C31-F2EC5D4BF0CB}"/>
              </a:ext>
            </a:extLst>
          </p:cNvPr>
          <p:cNvSpPr txBox="1"/>
          <p:nvPr/>
        </p:nvSpPr>
        <p:spPr>
          <a:xfrm>
            <a:off x="8110051" y="1927251"/>
            <a:ext cx="1731146" cy="116955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Self-management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72.0</a:t>
            </a:r>
            <a:endParaRPr lang="en-GB" sz="1600" b="1">
              <a:solidFill>
                <a:srgbClr val="009690"/>
              </a:solidFill>
              <a:latin typeface="Arial"/>
            </a:endParaRPr>
          </a:p>
          <a:p>
            <a:pPr algn="ctr">
              <a:defRPr/>
            </a:pPr>
            <a:r>
              <a:rPr lang="en-GB" sz="1400">
                <a:solidFill>
                  <a:srgbClr val="009690"/>
                </a:solidFill>
                <a:latin typeface="Arial"/>
              </a:rPr>
              <a:t>+0.4 (since July) </a:t>
            </a:r>
            <a:endParaRPr lang="en-GB">
              <a:solidFill>
                <a:srgbClr val="009690"/>
              </a:solidFill>
              <a:latin typeface="Arial"/>
            </a:endParaRPr>
          </a:p>
          <a:p>
            <a:pPr algn="ctr">
              <a:defRPr/>
            </a:pPr>
            <a:r>
              <a:rPr lang="en-GB" sz="1100">
                <a:solidFill>
                  <a:srgbClr val="5C5B5A"/>
                </a:solidFill>
                <a:latin typeface="Arial"/>
              </a:rPr>
              <a:t>'‘I can look after my health’</a:t>
            </a:r>
            <a:endParaRPr lang="en-GB" b="1" i="0" strike="noStrike" kern="1200" cap="none" spc="0" normalizeH="0" baseline="0" noProof="0">
              <a:ln>
                <a:noFill/>
              </a:ln>
              <a:solidFill>
                <a:srgbClr val="009690"/>
              </a:solidFill>
              <a:effectLst/>
              <a:uLnTx/>
              <a:uFillTx/>
              <a:latin typeface="Arial"/>
              <a:cs typeface="Arial"/>
            </a:endParaRPr>
          </a:p>
        </p:txBody>
      </p:sp>
      <p:sp>
        <p:nvSpPr>
          <p:cNvPr id="22" name="TextBox 21">
            <a:extLst>
              <a:ext uri="{FF2B5EF4-FFF2-40B4-BE49-F238E27FC236}">
                <a16:creationId xmlns:a16="http://schemas.microsoft.com/office/drawing/2014/main" id="{4369D58E-BCD5-AF3D-0552-F71B8F127F58}"/>
              </a:ext>
            </a:extLst>
          </p:cNvPr>
          <p:cNvSpPr txBox="1"/>
          <p:nvPr/>
        </p:nvSpPr>
        <p:spPr>
          <a:xfrm>
            <a:off x="10059983" y="1927251"/>
            <a:ext cx="1722846"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Shared decisions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81.2</a:t>
            </a:r>
            <a:endParaRPr lang="en-GB" sz="1600" b="1">
              <a:solidFill>
                <a:srgbClr val="009690"/>
              </a:solidFill>
              <a:latin typeface="Arial"/>
            </a:endParaRPr>
          </a:p>
          <a:p>
            <a:pPr algn="ctr">
              <a:defRPr/>
            </a:pPr>
            <a:r>
              <a:rPr lang="en-GB" sz="1400">
                <a:solidFill>
                  <a:srgbClr val="009690"/>
                </a:solidFill>
                <a:latin typeface="Arial"/>
              </a:rPr>
              <a:t>+0.6 (since July)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a:rPr>
              <a:t>‘I am involved in decisions about me’</a:t>
            </a:r>
            <a:endParaRPr kumimoji="0" lang="en-GB" sz="1100" i="0" strike="noStrike" kern="1200" cap="none" spc="0" normalizeH="0" baseline="0" noProof="0">
              <a:ln>
                <a:noFill/>
              </a:ln>
              <a:solidFill>
                <a:srgbClr val="5C5B5A"/>
              </a:solidFill>
              <a:effectLst/>
              <a:uLnTx/>
              <a:uFillTx/>
              <a:latin typeface="Arial"/>
              <a:ea typeface="+mn-ea"/>
              <a:cs typeface="+mn-cs"/>
            </a:endParaRPr>
          </a:p>
        </p:txBody>
      </p:sp>
      <p:cxnSp>
        <p:nvCxnSpPr>
          <p:cNvPr id="3" name="Connector: Elbow 2">
            <a:extLst>
              <a:ext uri="{FF2B5EF4-FFF2-40B4-BE49-F238E27FC236}">
                <a16:creationId xmlns:a16="http://schemas.microsoft.com/office/drawing/2014/main" id="{B7E52C53-DE66-4A98-AAD7-852EA16009E8}"/>
              </a:ext>
              <a:ext uri="{C183D7F6-B498-43B3-948B-1728B52AA6E4}">
                <adec:decorative xmlns:adec="http://schemas.microsoft.com/office/drawing/2017/decorative" val="1"/>
              </a:ext>
            </a:extLst>
          </p:cNvPr>
          <p:cNvCxnSpPr>
            <a:stCxn id="14" idx="2"/>
            <a:endCxn id="13" idx="0"/>
          </p:cNvCxnSpPr>
          <p:nvPr/>
        </p:nvCxnSpPr>
        <p:spPr>
          <a:xfrm rot="16200000" flipH="1">
            <a:off x="6498906" y="2122293"/>
            <a:ext cx="636640" cy="2585658"/>
          </a:xfrm>
          <a:prstGeom prst="bentConnector3">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7BF03143-372E-484A-9904-085CCBE2D7E6}"/>
              </a:ext>
              <a:ext uri="{C183D7F6-B498-43B3-948B-1728B52AA6E4}">
                <adec:decorative xmlns:adec="http://schemas.microsoft.com/office/drawing/2017/decorative" val="1"/>
              </a:ext>
            </a:extLst>
          </p:cNvPr>
          <p:cNvCxnSpPr>
            <a:cxnSpLocks/>
          </p:cNvCxnSpPr>
          <p:nvPr/>
        </p:nvCxnSpPr>
        <p:spPr>
          <a:xfrm rot="16200000" flipH="1">
            <a:off x="7305935" y="2922934"/>
            <a:ext cx="636640" cy="971599"/>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22887BCF-7D26-458B-A0AD-80EB7074A7C4}"/>
              </a:ext>
              <a:ext uri="{C183D7F6-B498-43B3-948B-1728B52AA6E4}">
                <adec:decorative xmlns:adec="http://schemas.microsoft.com/office/drawing/2017/decorative" val="1"/>
              </a:ext>
            </a:extLst>
          </p:cNvPr>
          <p:cNvCxnSpPr>
            <a:cxnSpLocks/>
            <a:stCxn id="16" idx="2"/>
            <a:endCxn id="13" idx="0"/>
          </p:cNvCxnSpPr>
          <p:nvPr/>
        </p:nvCxnSpPr>
        <p:spPr>
          <a:xfrm rot="5400000">
            <a:off x="8224520" y="2982338"/>
            <a:ext cx="636640" cy="865569"/>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33639300-B70E-42D7-B053-64582B6F08C6}"/>
              </a:ext>
              <a:ext uri="{C183D7F6-B498-43B3-948B-1728B52AA6E4}">
                <adec:decorative xmlns:adec="http://schemas.microsoft.com/office/drawing/2017/decorative" val="1"/>
              </a:ext>
            </a:extLst>
          </p:cNvPr>
          <p:cNvCxnSpPr>
            <a:cxnSpLocks/>
          </p:cNvCxnSpPr>
          <p:nvPr/>
        </p:nvCxnSpPr>
        <p:spPr>
          <a:xfrm rot="5400000">
            <a:off x="9303317" y="2107711"/>
            <a:ext cx="423743" cy="2810276"/>
          </a:xfrm>
          <a:prstGeom prst="bentConnector3">
            <a:avLst>
              <a:gd name="adj1" fmla="val 26875"/>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3E1CD30-7F43-3E61-C279-0EDE975884DB}"/>
              </a:ext>
              <a:ext uri="{C183D7F6-B498-43B3-948B-1728B52AA6E4}">
                <adec:decorative xmlns:adec="http://schemas.microsoft.com/office/drawing/2017/decorative" val="1"/>
              </a:ext>
            </a:extLst>
          </p:cNvPr>
          <p:cNvCxnSpPr>
            <a:cxnSpLocks/>
          </p:cNvCxnSpPr>
          <p:nvPr/>
        </p:nvCxnSpPr>
        <p:spPr>
          <a:xfrm flipH="1" flipV="1">
            <a:off x="10920327" y="3127580"/>
            <a:ext cx="1" cy="192057"/>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BBE790CA-D8CC-ECB0-FDC7-AC5F14572495}"/>
              </a:ext>
            </a:extLst>
          </p:cNvPr>
          <p:cNvGraphicFramePr>
            <a:graphicFrameLocks noGrp="1"/>
          </p:cNvGraphicFramePr>
          <p:nvPr/>
        </p:nvGraphicFramePr>
        <p:xfrm>
          <a:off x="693049" y="4855317"/>
          <a:ext cx="4045110" cy="1202040"/>
        </p:xfrm>
        <a:graphic>
          <a:graphicData uri="http://schemas.openxmlformats.org/drawingml/2006/table">
            <a:tbl>
              <a:tblPr firstRow="1" bandRow="1">
                <a:tableStyleId>{073A0DAA-6AF3-43AB-8588-CEC1D06C72B9}</a:tableStyleId>
              </a:tblPr>
              <a:tblGrid>
                <a:gridCol w="2541503">
                  <a:extLst>
                    <a:ext uri="{9D8B030D-6E8A-4147-A177-3AD203B41FA5}">
                      <a16:colId xmlns:a16="http://schemas.microsoft.com/office/drawing/2014/main" val="588151101"/>
                    </a:ext>
                  </a:extLst>
                </a:gridCol>
                <a:gridCol w="1503607">
                  <a:extLst>
                    <a:ext uri="{9D8B030D-6E8A-4147-A177-3AD203B41FA5}">
                      <a16:colId xmlns:a16="http://schemas.microsoft.com/office/drawing/2014/main" val="311082748"/>
                    </a:ext>
                  </a:extLst>
                </a:gridCol>
              </a:tblGrid>
              <a:tr h="300510">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High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80-100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623962131"/>
                  </a:ext>
                </a:extLst>
              </a:tr>
              <a:tr h="300510">
                <a:tc>
                  <a:txBody>
                    <a:bodyPr/>
                    <a:lstStyle/>
                    <a:p>
                      <a:pPr algn="ctr"/>
                      <a:r>
                        <a:rPr lang="en-GB" sz="1200">
                          <a:latin typeface="Arial" panose="020B0604020202020204" pitchFamily="34" charset="0"/>
                          <a:cs typeface="Arial" panose="020B0604020202020204" pitchFamily="34" charset="0"/>
                        </a:rPr>
                        <a:t>Moderate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60-79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7851260"/>
                  </a:ext>
                </a:extLst>
              </a:tr>
              <a:tr h="300510">
                <a:tc>
                  <a:txBody>
                    <a:bodyPr/>
                    <a:lstStyle/>
                    <a:p>
                      <a:pPr algn="ctr"/>
                      <a:r>
                        <a:rPr lang="en-GB" sz="1200">
                          <a:latin typeface="Arial" panose="020B0604020202020204" pitchFamily="34" charset="0"/>
                          <a:cs typeface="Arial" panose="020B0604020202020204" pitchFamily="34" charset="0"/>
                        </a:rPr>
                        <a:t>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40-59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3901213"/>
                  </a:ext>
                </a:extLst>
              </a:tr>
              <a:tr h="300510">
                <a:tc>
                  <a:txBody>
                    <a:bodyPr/>
                    <a:lstStyle/>
                    <a:p>
                      <a:pPr algn="ctr"/>
                      <a:r>
                        <a:rPr lang="en-GB" sz="1200">
                          <a:latin typeface="Arial" panose="020B0604020202020204" pitchFamily="34" charset="0"/>
                          <a:cs typeface="Arial" panose="020B0604020202020204" pitchFamily="34" charset="0"/>
                        </a:rPr>
                        <a:t>Very low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0-39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88217459"/>
                  </a:ext>
                </a:extLst>
              </a:tr>
            </a:tbl>
          </a:graphicData>
        </a:graphic>
      </p:graphicFrame>
    </p:spTree>
    <p:extLst>
      <p:ext uri="{BB962C8B-B14F-4D97-AF65-F5344CB8AC3E}">
        <p14:creationId xmlns:p14="http://schemas.microsoft.com/office/powerpoint/2010/main" val="357144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2">
            <a:extLst>
              <a:ext uri="{FF2B5EF4-FFF2-40B4-BE49-F238E27FC236}">
                <a16:creationId xmlns:a16="http://schemas.microsoft.com/office/drawing/2014/main" id="{DB92A0B6-D86E-3D7C-2C00-80DFADE9BA62}"/>
              </a:ext>
            </a:extLst>
          </p:cNvPr>
          <p:cNvSpPr txBox="1">
            <a:spLocks noGrp="1"/>
          </p:cNvSpPr>
          <p:nvPr>
            <p:ph type="title" idx="4294967295"/>
          </p:nvPr>
        </p:nvSpPr>
        <p:spPr>
          <a:xfrm>
            <a:off x="554400" y="302400"/>
            <a:ext cx="11237550" cy="892630"/>
          </a:xfrm>
          <a:prstGeom prst="rect">
            <a:avLst/>
          </a:prstGeom>
          <a:solidFill>
            <a:schemeClr val="bg1"/>
          </a:solid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1800" b="1">
                <a:solidFill>
                  <a:srgbClr val="5C5B5A"/>
                </a:solidFill>
                <a:latin typeface="Arial"/>
                <a:cs typeface="Arial"/>
              </a:rPr>
              <a:t>For d</a:t>
            </a:r>
            <a:r>
              <a:rPr kumimoji="0" lang="en-GB" sz="1800" b="1" i="0" u="none" strike="noStrike" kern="1200" cap="none" spc="0" normalizeH="0" baseline="0" noProof="0">
                <a:ln>
                  <a:noFill/>
                </a:ln>
                <a:solidFill>
                  <a:srgbClr val="5C5B5A"/>
                </a:solidFill>
                <a:effectLst/>
                <a:uLnTx/>
                <a:uFillTx/>
                <a:latin typeface="Arial"/>
                <a:ea typeface="+mn-ea"/>
                <a:cs typeface="Arial"/>
              </a:rPr>
              <a:t>isabled respondents, the overall </a:t>
            </a:r>
            <a:r>
              <a:rPr lang="en-GB" sz="1800" b="1">
                <a:solidFill>
                  <a:srgbClr val="009690"/>
                </a:solidFill>
                <a:latin typeface="Arial"/>
                <a:cs typeface="Arial"/>
              </a:rPr>
              <a:t>health confidence </a:t>
            </a:r>
            <a:r>
              <a:rPr kumimoji="0" lang="en-GB" sz="1800" b="1" i="0" u="none" strike="noStrike" kern="1200" cap="none" spc="0" normalizeH="0" baseline="0" noProof="0">
                <a:ln>
                  <a:noFill/>
                </a:ln>
                <a:solidFill>
                  <a:srgbClr val="5C5B5A"/>
                </a:solidFill>
                <a:effectLst/>
                <a:uLnTx/>
                <a:uFillTx/>
                <a:latin typeface="Arial"/>
                <a:ea typeface="+mn-ea"/>
                <a:cs typeface="Arial"/>
              </a:rPr>
              <a:t>score and the scores for each factor contributing to it are lower than for the population as a whole; there is a particular difference in feelings of being able to </a:t>
            </a:r>
            <a:r>
              <a:rPr lang="en-GB" sz="1800" b="1">
                <a:solidFill>
                  <a:srgbClr val="5C5B5A"/>
                </a:solidFill>
                <a:latin typeface="Arial"/>
                <a:cs typeface="Arial"/>
              </a:rPr>
              <a:t>'look</a:t>
            </a:r>
            <a:r>
              <a:rPr kumimoji="0" lang="en-GB" sz="1800" b="1" i="0" u="none" strike="noStrike" kern="1200" cap="none" spc="0" normalizeH="0" baseline="0" noProof="0">
                <a:ln>
                  <a:noFill/>
                </a:ln>
                <a:solidFill>
                  <a:srgbClr val="5C5B5A"/>
                </a:solidFill>
                <a:effectLst/>
                <a:uLnTx/>
                <a:uFillTx/>
                <a:latin typeface="Arial"/>
                <a:ea typeface="+mn-ea"/>
                <a:cs typeface="Arial"/>
              </a:rPr>
              <a:t> after my health</a:t>
            </a:r>
            <a:r>
              <a:rPr lang="en-GB" sz="1800" b="1">
                <a:solidFill>
                  <a:srgbClr val="5C5B5A"/>
                </a:solidFill>
                <a:latin typeface="Arial"/>
                <a:cs typeface="Arial"/>
              </a:rPr>
              <a:t>'.</a:t>
            </a:r>
            <a:endParaRPr kumimoji="0" lang="en-GB" sz="1800" b="1" i="0" u="none" strike="noStrike" kern="1200" cap="none" spc="0" normalizeH="0" baseline="0" noProof="0">
              <a:ln>
                <a:noFill/>
              </a:ln>
              <a:solidFill>
                <a:srgbClr val="5C5B5A"/>
              </a:solidFill>
              <a:effectLst/>
              <a:uLnTx/>
              <a:uFillTx/>
              <a:latin typeface="Arial"/>
              <a:ea typeface="+mn-ea"/>
              <a:cs typeface="Arial"/>
            </a:endParaRPr>
          </a:p>
        </p:txBody>
      </p:sp>
      <p:sp>
        <p:nvSpPr>
          <p:cNvPr id="44" name="TextBox 43">
            <a:extLst>
              <a:ext uri="{FF2B5EF4-FFF2-40B4-BE49-F238E27FC236}">
                <a16:creationId xmlns:a16="http://schemas.microsoft.com/office/drawing/2014/main" id="{77D682BB-B87B-7BEE-EF72-629679589289}"/>
              </a:ext>
            </a:extLst>
          </p:cNvPr>
          <p:cNvSpPr txBox="1"/>
          <p:nvPr/>
        </p:nvSpPr>
        <p:spPr>
          <a:xfrm>
            <a:off x="294982" y="1658997"/>
            <a:ext cx="140240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Across Greater Manchester</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9C26E3C3-1AB3-8406-A301-52880B815670}"/>
              </a:ext>
            </a:extLst>
          </p:cNvPr>
          <p:cNvSpPr txBox="1"/>
          <p:nvPr/>
        </p:nvSpPr>
        <p:spPr>
          <a:xfrm>
            <a:off x="2085688" y="1539686"/>
            <a:ext cx="1402408"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64.5</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get the right help if I need it’</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023EF0DA-B938-69E5-3D29-ACF09738B532}"/>
              </a:ext>
            </a:extLst>
          </p:cNvPr>
          <p:cNvSpPr txBox="1"/>
          <p:nvPr/>
        </p:nvSpPr>
        <p:spPr>
          <a:xfrm>
            <a:off x="4577599" y="1539686"/>
            <a:ext cx="1313683"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68.1</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know enough about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16" name="TextBox 15">
            <a:extLst>
              <a:ext uri="{FF2B5EF4-FFF2-40B4-BE49-F238E27FC236}">
                <a16:creationId xmlns:a16="http://schemas.microsoft.com/office/drawing/2014/main" id="{2515FB33-B3F3-EBE3-8C31-F2EC5D4BF0CB}"/>
              </a:ext>
            </a:extLst>
          </p:cNvPr>
          <p:cNvSpPr txBox="1"/>
          <p:nvPr/>
        </p:nvSpPr>
        <p:spPr>
          <a:xfrm>
            <a:off x="6980783" y="1539686"/>
            <a:ext cx="173114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Self-management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72.0</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look after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4369D58E-BCD5-AF3D-0552-F71B8F127F58}"/>
              </a:ext>
            </a:extLst>
          </p:cNvPr>
          <p:cNvSpPr txBox="1"/>
          <p:nvPr/>
        </p:nvSpPr>
        <p:spPr>
          <a:xfrm>
            <a:off x="9691892" y="1539686"/>
            <a:ext cx="173114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Shared decisions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81.2</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am involved in decisions about me’</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50" name="TextBox 49">
            <a:extLst>
              <a:ext uri="{FF2B5EF4-FFF2-40B4-BE49-F238E27FC236}">
                <a16:creationId xmlns:a16="http://schemas.microsoft.com/office/drawing/2014/main" id="{A79E413B-7202-D6DF-E3BC-5BA2FF0F9079}"/>
              </a:ext>
            </a:extLst>
          </p:cNvPr>
          <p:cNvSpPr txBox="1"/>
          <p:nvPr/>
        </p:nvSpPr>
        <p:spPr>
          <a:xfrm>
            <a:off x="528751" y="2848126"/>
            <a:ext cx="934871" cy="276999"/>
          </a:xfrm>
          <a:prstGeom prst="rect">
            <a:avLst/>
          </a:prstGeom>
          <a:noFill/>
        </p:spPr>
        <p:txBody>
          <a:bodyPr wrap="none" rtlCol="0">
            <a:spAutoFit/>
          </a:bodyPr>
          <a:lstStyle/>
          <a:p>
            <a:r>
              <a:rPr lang="en-GB" sz="1200" b="1">
                <a:solidFill>
                  <a:schemeClr val="tx1">
                    <a:lumMod val="75000"/>
                    <a:lumOff val="25000"/>
                  </a:schemeClr>
                </a:solidFill>
                <a:latin typeface="Arial"/>
              </a:rPr>
              <a:t>Difference</a:t>
            </a:r>
          </a:p>
        </p:txBody>
      </p:sp>
      <p:sp>
        <p:nvSpPr>
          <p:cNvPr id="46" name="TextBox 45">
            <a:extLst>
              <a:ext uri="{FF2B5EF4-FFF2-40B4-BE49-F238E27FC236}">
                <a16:creationId xmlns:a16="http://schemas.microsoft.com/office/drawing/2014/main" id="{C640B3D2-6C2B-AAC7-F15E-03967FD81DCD}"/>
              </a:ext>
            </a:extLst>
          </p:cNvPr>
          <p:cNvSpPr txBox="1"/>
          <p:nvPr/>
        </p:nvSpPr>
        <p:spPr>
          <a:xfrm>
            <a:off x="2519832" y="2818162"/>
            <a:ext cx="449162" cy="276999"/>
          </a:xfrm>
          <a:prstGeom prst="rect">
            <a:avLst/>
          </a:prstGeom>
          <a:noFill/>
        </p:spPr>
        <p:txBody>
          <a:bodyPr wrap="none" rtlCol="0">
            <a:spAutoFit/>
          </a:bodyPr>
          <a:lstStyle/>
          <a:p>
            <a:r>
              <a:rPr lang="en-GB" sz="1200" b="1">
                <a:solidFill>
                  <a:schemeClr val="tx1">
                    <a:lumMod val="75000"/>
                    <a:lumOff val="25000"/>
                  </a:schemeClr>
                </a:solidFill>
                <a:latin typeface="Arial"/>
              </a:rPr>
              <a:t>-6.9</a:t>
            </a:r>
          </a:p>
        </p:txBody>
      </p:sp>
      <p:sp>
        <p:nvSpPr>
          <p:cNvPr id="47" name="TextBox 46">
            <a:extLst>
              <a:ext uri="{FF2B5EF4-FFF2-40B4-BE49-F238E27FC236}">
                <a16:creationId xmlns:a16="http://schemas.microsoft.com/office/drawing/2014/main" id="{FEE5C8A3-C2FD-F342-4603-C019972694A7}"/>
              </a:ext>
            </a:extLst>
          </p:cNvPr>
          <p:cNvSpPr txBox="1"/>
          <p:nvPr/>
        </p:nvSpPr>
        <p:spPr>
          <a:xfrm>
            <a:off x="5009859" y="2818162"/>
            <a:ext cx="449162" cy="276999"/>
          </a:xfrm>
          <a:prstGeom prst="rect">
            <a:avLst/>
          </a:prstGeom>
          <a:noFill/>
        </p:spPr>
        <p:txBody>
          <a:bodyPr wrap="none" rtlCol="0">
            <a:spAutoFit/>
          </a:bodyPr>
          <a:lstStyle/>
          <a:p>
            <a:r>
              <a:rPr lang="en-GB" sz="1200" b="1">
                <a:solidFill>
                  <a:schemeClr val="tx1">
                    <a:lumMod val="75000"/>
                    <a:lumOff val="25000"/>
                  </a:schemeClr>
                </a:solidFill>
                <a:latin typeface="Arial"/>
              </a:rPr>
              <a:t>-7.2</a:t>
            </a:r>
          </a:p>
        </p:txBody>
      </p:sp>
      <p:sp>
        <p:nvSpPr>
          <p:cNvPr id="48" name="TextBox 47">
            <a:extLst>
              <a:ext uri="{FF2B5EF4-FFF2-40B4-BE49-F238E27FC236}">
                <a16:creationId xmlns:a16="http://schemas.microsoft.com/office/drawing/2014/main" id="{70231865-0143-D291-679B-A417903D1F64}"/>
              </a:ext>
            </a:extLst>
          </p:cNvPr>
          <p:cNvSpPr txBox="1"/>
          <p:nvPr/>
        </p:nvSpPr>
        <p:spPr>
          <a:xfrm>
            <a:off x="7579296" y="2818162"/>
            <a:ext cx="534121" cy="276999"/>
          </a:xfrm>
          <a:prstGeom prst="rect">
            <a:avLst/>
          </a:prstGeom>
          <a:noFill/>
        </p:spPr>
        <p:txBody>
          <a:bodyPr wrap="none" rtlCol="0">
            <a:spAutoFit/>
          </a:bodyPr>
          <a:lstStyle/>
          <a:p>
            <a:r>
              <a:rPr lang="en-GB" sz="1200" b="1">
                <a:solidFill>
                  <a:schemeClr val="tx1">
                    <a:lumMod val="75000"/>
                    <a:lumOff val="25000"/>
                  </a:schemeClr>
                </a:solidFill>
                <a:latin typeface="Arial"/>
              </a:rPr>
              <a:t>-14.2</a:t>
            </a:r>
          </a:p>
        </p:txBody>
      </p:sp>
      <p:sp>
        <p:nvSpPr>
          <p:cNvPr id="49" name="TextBox 48">
            <a:extLst>
              <a:ext uri="{FF2B5EF4-FFF2-40B4-BE49-F238E27FC236}">
                <a16:creationId xmlns:a16="http://schemas.microsoft.com/office/drawing/2014/main" id="{F4211C92-4811-E676-2F82-69974191235D}"/>
              </a:ext>
            </a:extLst>
          </p:cNvPr>
          <p:cNvSpPr txBox="1"/>
          <p:nvPr/>
        </p:nvSpPr>
        <p:spPr>
          <a:xfrm>
            <a:off x="10290405" y="2818162"/>
            <a:ext cx="449162" cy="276999"/>
          </a:xfrm>
          <a:prstGeom prst="rect">
            <a:avLst/>
          </a:prstGeom>
          <a:noFill/>
        </p:spPr>
        <p:txBody>
          <a:bodyPr wrap="none" rtlCol="0">
            <a:spAutoFit/>
          </a:bodyPr>
          <a:lstStyle/>
          <a:p>
            <a:r>
              <a:rPr lang="en-GB" sz="1200" b="1">
                <a:solidFill>
                  <a:schemeClr val="tx1">
                    <a:lumMod val="75000"/>
                    <a:lumOff val="25000"/>
                  </a:schemeClr>
                </a:solidFill>
                <a:latin typeface="Arial"/>
              </a:rPr>
              <a:t>-7.2</a:t>
            </a:r>
          </a:p>
        </p:txBody>
      </p:sp>
      <p:sp>
        <p:nvSpPr>
          <p:cNvPr id="45" name="TextBox 44">
            <a:extLst>
              <a:ext uri="{FF2B5EF4-FFF2-40B4-BE49-F238E27FC236}">
                <a16:creationId xmlns:a16="http://schemas.microsoft.com/office/drawing/2014/main" id="{4A188F43-84BA-8F78-D577-809F5A51C227}"/>
              </a:ext>
            </a:extLst>
          </p:cNvPr>
          <p:cNvSpPr txBox="1"/>
          <p:nvPr/>
        </p:nvSpPr>
        <p:spPr>
          <a:xfrm>
            <a:off x="294982" y="3575589"/>
            <a:ext cx="14024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GM disabled respondents</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39" name="TextBox 38">
            <a:extLst>
              <a:ext uri="{FF2B5EF4-FFF2-40B4-BE49-F238E27FC236}">
                <a16:creationId xmlns:a16="http://schemas.microsoft.com/office/drawing/2014/main" id="{B76A6E4E-7665-5907-652C-365C0EDB0725}"/>
              </a:ext>
            </a:extLst>
          </p:cNvPr>
          <p:cNvSpPr txBox="1"/>
          <p:nvPr/>
        </p:nvSpPr>
        <p:spPr>
          <a:xfrm>
            <a:off x="2085688" y="3173307"/>
            <a:ext cx="1402408"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accent2"/>
                </a:solidFill>
                <a:latin typeface="Arial"/>
              </a:rPr>
              <a:t>57.6</a:t>
            </a:r>
            <a:endParaRPr lang="en-GB" sz="1600" b="1">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get the right help if I need it’</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41" name="TextBox 40">
            <a:extLst>
              <a:ext uri="{FF2B5EF4-FFF2-40B4-BE49-F238E27FC236}">
                <a16:creationId xmlns:a16="http://schemas.microsoft.com/office/drawing/2014/main" id="{C5C204DF-6AF3-59C4-435A-A33642AD3E65}"/>
              </a:ext>
            </a:extLst>
          </p:cNvPr>
          <p:cNvSpPr txBox="1"/>
          <p:nvPr/>
        </p:nvSpPr>
        <p:spPr>
          <a:xfrm>
            <a:off x="4577599" y="3173307"/>
            <a:ext cx="1313683"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accent2"/>
                </a:solidFill>
                <a:latin typeface="Arial"/>
              </a:rPr>
              <a:t>60.9</a:t>
            </a:r>
            <a:endParaRPr lang="en-GB" sz="1600" b="1">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know enough about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42" name="TextBox 41">
            <a:extLst>
              <a:ext uri="{FF2B5EF4-FFF2-40B4-BE49-F238E27FC236}">
                <a16:creationId xmlns:a16="http://schemas.microsoft.com/office/drawing/2014/main" id="{0AEF43B3-7A16-6EBC-CFC4-D9A9AAD740AA}"/>
              </a:ext>
            </a:extLst>
          </p:cNvPr>
          <p:cNvSpPr txBox="1"/>
          <p:nvPr/>
        </p:nvSpPr>
        <p:spPr>
          <a:xfrm>
            <a:off x="6980783" y="3173307"/>
            <a:ext cx="173114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accent2"/>
                </a:solidFill>
                <a:latin typeface="Arial"/>
              </a:rPr>
              <a:t>57.8</a:t>
            </a:r>
            <a:endParaRPr lang="en-GB" sz="1600" b="1">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look after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43" name="TextBox 42">
            <a:extLst>
              <a:ext uri="{FF2B5EF4-FFF2-40B4-BE49-F238E27FC236}">
                <a16:creationId xmlns:a16="http://schemas.microsoft.com/office/drawing/2014/main" id="{C53AD43D-A2D1-72EF-E026-2762376D8D55}"/>
              </a:ext>
            </a:extLst>
          </p:cNvPr>
          <p:cNvSpPr txBox="1"/>
          <p:nvPr/>
        </p:nvSpPr>
        <p:spPr>
          <a:xfrm>
            <a:off x="9691895" y="3388751"/>
            <a:ext cx="173114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chemeClr val="accent2"/>
                </a:solidFill>
                <a:latin typeface="Arial"/>
              </a:rPr>
              <a:t>74.0</a:t>
            </a:r>
            <a:endParaRPr lang="en-GB" sz="1600" b="1">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am involved in decisions about me’</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13" name="TextBox 12">
            <a:extLst>
              <a:ext uri="{FF2B5EF4-FFF2-40B4-BE49-F238E27FC236}">
                <a16:creationId xmlns:a16="http://schemas.microsoft.com/office/drawing/2014/main" id="{47ED1D82-4B6B-EDC6-ACAB-0E4326D38FA8}"/>
              </a:ext>
            </a:extLst>
          </p:cNvPr>
          <p:cNvSpPr txBox="1"/>
          <p:nvPr/>
        </p:nvSpPr>
        <p:spPr>
          <a:xfrm>
            <a:off x="3341144" y="5024757"/>
            <a:ext cx="68051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a:ln>
                  <a:noFill/>
                </a:ln>
                <a:solidFill>
                  <a:srgbClr val="5C5B5A"/>
                </a:solidFill>
                <a:effectLst/>
                <a:uLnTx/>
                <a:uFillTx/>
                <a:latin typeface="Arial"/>
                <a:ea typeface="+mn-ea"/>
                <a:cs typeface="+mn-cs"/>
              </a:rPr>
              <a:t>Overall</a:t>
            </a:r>
            <a:r>
              <a:rPr lang="en-GB" sz="1200" b="1">
                <a:solidFill>
                  <a:srgbClr val="5C5B5A"/>
                </a:solidFill>
                <a:latin typeface="Arial"/>
              </a:rPr>
              <a:t> health</a:t>
            </a:r>
            <a:r>
              <a:rPr kumimoji="0" lang="en-GB" sz="1200" b="1" i="0" strike="noStrike" kern="1200" cap="none" spc="0" normalizeH="0" baseline="0" noProof="0">
                <a:ln>
                  <a:noFill/>
                </a:ln>
                <a:solidFill>
                  <a:srgbClr val="5C5B5A"/>
                </a:solidFill>
                <a:effectLst/>
                <a:uLnTx/>
                <a:uFillTx/>
                <a:latin typeface="Arial"/>
                <a:ea typeface="+mn-ea"/>
                <a:cs typeface="+mn-cs"/>
              </a:rPr>
              <a:t> confidence score (out of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a:solidFill>
                  <a:srgbClr val="009690"/>
                </a:solidFill>
                <a:latin typeface="Arial"/>
              </a:rPr>
              <a:t>71.4 </a:t>
            </a:r>
            <a:r>
              <a:rPr lang="en-GB" sz="2800" b="1">
                <a:solidFill>
                  <a:srgbClr val="5C5B5A"/>
                </a:solidFill>
                <a:latin typeface="Arial"/>
              </a:rPr>
              <a:t>vs. </a:t>
            </a:r>
            <a:r>
              <a:rPr lang="en-GB" sz="4800" b="1">
                <a:solidFill>
                  <a:schemeClr val="accent2"/>
                </a:solidFill>
                <a:latin typeface="Arial"/>
              </a:rPr>
              <a:t>62.6</a:t>
            </a:r>
          </a:p>
        </p:txBody>
      </p:sp>
      <p:cxnSp>
        <p:nvCxnSpPr>
          <p:cNvPr id="3" name="Connector: Elbow 2">
            <a:extLst>
              <a:ext uri="{FF2B5EF4-FFF2-40B4-BE49-F238E27FC236}">
                <a16:creationId xmlns:a16="http://schemas.microsoft.com/office/drawing/2014/main" id="{B7E52C53-DE66-4A98-AAD7-852EA16009E8}"/>
              </a:ext>
              <a:ext uri="{C183D7F6-B498-43B3-948B-1728B52AA6E4}">
                <adec:decorative xmlns:adec="http://schemas.microsoft.com/office/drawing/2017/decorative" val="1"/>
              </a:ext>
            </a:extLst>
          </p:cNvPr>
          <p:cNvCxnSpPr>
            <a:cxnSpLocks/>
          </p:cNvCxnSpPr>
          <p:nvPr/>
        </p:nvCxnSpPr>
        <p:spPr>
          <a:xfrm>
            <a:off x="2724049" y="4618205"/>
            <a:ext cx="4019651" cy="382420"/>
          </a:xfrm>
          <a:prstGeom prst="bentConnector3">
            <a:avLst>
              <a:gd name="adj1" fmla="val 99999"/>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FC08F541-D51C-5AAE-87C6-DDED02B8A964}"/>
              </a:ext>
              <a:ext uri="{C183D7F6-B498-43B3-948B-1728B52AA6E4}">
                <adec:decorative xmlns:adec="http://schemas.microsoft.com/office/drawing/2017/decorative" val="1"/>
              </a:ext>
            </a:extLst>
          </p:cNvPr>
          <p:cNvCxnSpPr>
            <a:cxnSpLocks/>
          </p:cNvCxnSpPr>
          <p:nvPr/>
        </p:nvCxnSpPr>
        <p:spPr>
          <a:xfrm rot="10800000" flipV="1">
            <a:off x="6743701" y="4618201"/>
            <a:ext cx="3829299" cy="382424"/>
          </a:xfrm>
          <a:prstGeom prst="bentConnector3">
            <a:avLst>
              <a:gd name="adj1" fmla="val 99997"/>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AEFC4-714D-D906-32B7-66D45F560937}"/>
              </a:ext>
              <a:ext uri="{C183D7F6-B498-43B3-948B-1728B52AA6E4}">
                <adec:decorative xmlns:adec="http://schemas.microsoft.com/office/drawing/2017/decorative" val="1"/>
              </a:ext>
            </a:extLst>
          </p:cNvPr>
          <p:cNvCxnSpPr/>
          <p:nvPr/>
        </p:nvCxnSpPr>
        <p:spPr>
          <a:xfrm flipV="1">
            <a:off x="2735624" y="4286250"/>
            <a:ext cx="0" cy="33195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AA13F53-84CD-D0F6-EF87-F30A5B4F8C36}"/>
              </a:ext>
              <a:ext uri="{C183D7F6-B498-43B3-948B-1728B52AA6E4}">
                <adec:decorative xmlns:adec="http://schemas.microsoft.com/office/drawing/2017/decorative" val="1"/>
              </a:ext>
            </a:extLst>
          </p:cNvPr>
          <p:cNvCxnSpPr/>
          <p:nvPr/>
        </p:nvCxnSpPr>
        <p:spPr>
          <a:xfrm flipV="1">
            <a:off x="5234440" y="4291265"/>
            <a:ext cx="0" cy="33195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B9D56E-5CF9-D9A4-9178-5D9C52934386}"/>
              </a:ext>
              <a:ext uri="{C183D7F6-B498-43B3-948B-1728B52AA6E4}">
                <adec:decorative xmlns:adec="http://schemas.microsoft.com/office/drawing/2017/decorative" val="1"/>
              </a:ext>
            </a:extLst>
          </p:cNvPr>
          <p:cNvCxnSpPr/>
          <p:nvPr/>
        </p:nvCxnSpPr>
        <p:spPr>
          <a:xfrm flipV="1">
            <a:off x="7862544" y="4286250"/>
            <a:ext cx="0" cy="33195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AFD833E-D691-1120-2F81-AF5309876A2C}"/>
              </a:ext>
              <a:ext uri="{C183D7F6-B498-43B3-948B-1728B52AA6E4}">
                <adec:decorative xmlns:adec="http://schemas.microsoft.com/office/drawing/2017/decorative" val="1"/>
              </a:ext>
            </a:extLst>
          </p:cNvPr>
          <p:cNvCxnSpPr/>
          <p:nvPr/>
        </p:nvCxnSpPr>
        <p:spPr>
          <a:xfrm flipV="1">
            <a:off x="10559209" y="4286250"/>
            <a:ext cx="0" cy="33195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Survey 9, 1560 (Valid responses); 412 (Disabled respondents)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5B1EE34A-7FD6-ED8E-1EF5-4D317F8B9786}"/>
              </a:ext>
            </a:extLst>
          </p:cNvPr>
          <p:cNvSpPr txBox="1"/>
          <p:nvPr/>
        </p:nvSpPr>
        <p:spPr>
          <a:xfrm>
            <a:off x="3064179" y="5641872"/>
            <a:ext cx="2037212" cy="276999"/>
          </a:xfrm>
          <a:prstGeom prst="rect">
            <a:avLst/>
          </a:prstGeom>
          <a:noFill/>
        </p:spPr>
        <p:txBody>
          <a:bodyPr wrap="square" rtlCol="0">
            <a:spAutoFit/>
          </a:bodyPr>
          <a:lstStyle/>
          <a:p>
            <a:r>
              <a:rPr lang="en-GB" sz="1200">
                <a:solidFill>
                  <a:srgbClr val="009690"/>
                </a:solidFill>
              </a:rPr>
              <a:t>Greater Manchester overall</a:t>
            </a:r>
          </a:p>
        </p:txBody>
      </p:sp>
      <p:sp>
        <p:nvSpPr>
          <p:cNvPr id="5" name="TextBox 4">
            <a:extLst>
              <a:ext uri="{FF2B5EF4-FFF2-40B4-BE49-F238E27FC236}">
                <a16:creationId xmlns:a16="http://schemas.microsoft.com/office/drawing/2014/main" id="{BFEE9B8E-03F5-375F-DAEB-DFD6C1272B31}"/>
              </a:ext>
            </a:extLst>
          </p:cNvPr>
          <p:cNvSpPr txBox="1"/>
          <p:nvPr/>
        </p:nvSpPr>
        <p:spPr>
          <a:xfrm>
            <a:off x="8386010" y="5641872"/>
            <a:ext cx="2037212" cy="276999"/>
          </a:xfrm>
          <a:prstGeom prst="rect">
            <a:avLst/>
          </a:prstGeom>
          <a:noFill/>
        </p:spPr>
        <p:txBody>
          <a:bodyPr wrap="square" rtlCol="0">
            <a:spAutoFit/>
          </a:bodyPr>
          <a:lstStyle/>
          <a:p>
            <a:r>
              <a:rPr lang="en-GB" sz="1200">
                <a:solidFill>
                  <a:schemeClr val="accent2"/>
                </a:solidFill>
              </a:rPr>
              <a:t>Disabled respondents only</a:t>
            </a:r>
          </a:p>
        </p:txBody>
      </p:sp>
    </p:spTree>
    <p:extLst>
      <p:ext uri="{BB962C8B-B14F-4D97-AF65-F5344CB8AC3E}">
        <p14:creationId xmlns:p14="http://schemas.microsoft.com/office/powerpoint/2010/main" val="3212463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1041737218"/>
              </p:ext>
            </p:extLst>
          </p:nvPr>
        </p:nvGraphicFramePr>
        <p:xfrm>
          <a:off x="106735" y="1554068"/>
          <a:ext cx="11858624" cy="4403439"/>
        </p:xfrm>
        <a:graphic>
          <a:graphicData uri="http://schemas.openxmlformats.org/drawingml/2006/chart">
            <c:chart xmlns:c="http://schemas.openxmlformats.org/drawingml/2006/chart" xmlns:r="http://schemas.openxmlformats.org/officeDocument/2006/relationships" r:id="rId2"/>
          </a:graphicData>
        </a:graphic>
      </p:graphicFrame>
      <p:sp>
        <p:nvSpPr>
          <p:cNvPr id="5" name="Right Brace 4">
            <a:extLst>
              <a:ext uri="{FF2B5EF4-FFF2-40B4-BE49-F238E27FC236}">
                <a16:creationId xmlns:a16="http://schemas.microsoft.com/office/drawing/2014/main" id="{75C254DC-6D37-7F9D-3066-3F6153890DFC}"/>
              </a:ext>
              <a:ext uri="{C183D7F6-B498-43B3-948B-1728B52AA6E4}">
                <adec:decorative xmlns:adec="http://schemas.microsoft.com/office/drawing/2017/decorative" val="1"/>
              </a:ext>
            </a:extLst>
          </p:cNvPr>
          <p:cNvSpPr/>
          <p:nvPr/>
        </p:nvSpPr>
        <p:spPr>
          <a:xfrm>
            <a:off x="3615727" y="1576045"/>
            <a:ext cx="257554" cy="182360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04588B59-4732-E5BE-6E1B-C8E937800E62}"/>
              </a:ext>
            </a:extLst>
          </p:cNvPr>
          <p:cNvSpPr txBox="1"/>
          <p:nvPr/>
        </p:nvSpPr>
        <p:spPr>
          <a:xfrm>
            <a:off x="3764398" y="2322681"/>
            <a:ext cx="707135" cy="523220"/>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59% </a:t>
            </a:r>
          </a:p>
          <a:p>
            <a:pPr algn="ctr"/>
            <a:r>
              <a:rPr lang="en-GB" sz="1400" b="1">
                <a:solidFill>
                  <a:srgbClr val="5C5B5A"/>
                </a:solidFill>
                <a:latin typeface="Arial"/>
              </a:rPr>
              <a:t>(-6pp)</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350218"/>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chemeClr val="bg2">
                    <a:lumMod val="50000"/>
                  </a:schemeClr>
                </a:solidFill>
                <a:latin typeface="Arial"/>
                <a:cs typeface="Arial"/>
              </a:rPr>
              <a:t>NHS1. How confident are you about the following aspects of service from the NHS? Unweighted base: Survey 9, 1560. This question features in the Residents' Survey for the first time. *Benchmarking data presented for latest period (July 2023) from NHS England Perceptions Tracker (conducted as an online survey by Kantar)</a:t>
            </a:r>
            <a:endParaRPr lang="en-GB" sz="1000">
              <a:solidFill>
                <a:schemeClr val="bg2">
                  <a:lumMod val="50000"/>
                </a:schemeClr>
              </a:solidFill>
              <a:latin typeface="Arial"/>
              <a:cs typeface="Arial" panose="020B0604020202020204" pitchFamily="34" charset="0"/>
            </a:endParaRPr>
          </a:p>
        </p:txBody>
      </p:sp>
      <p:sp>
        <p:nvSpPr>
          <p:cNvPr id="14" name="Right Brace 13">
            <a:extLst>
              <a:ext uri="{FF2B5EF4-FFF2-40B4-BE49-F238E27FC236}">
                <a16:creationId xmlns:a16="http://schemas.microsoft.com/office/drawing/2014/main" id="{8C100656-6B83-4BD3-91E2-6779E622AEC0}"/>
              </a:ext>
              <a:ext uri="{C183D7F6-B498-43B3-948B-1728B52AA6E4}">
                <adec:decorative xmlns:adec="http://schemas.microsoft.com/office/drawing/2017/decorative" val="1"/>
              </a:ext>
            </a:extLst>
          </p:cNvPr>
          <p:cNvSpPr/>
          <p:nvPr/>
        </p:nvSpPr>
        <p:spPr>
          <a:xfrm>
            <a:off x="1590561" y="1570847"/>
            <a:ext cx="257554" cy="218113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710E3A62-2DAC-4574-801B-D2DDBD6EE024}"/>
              </a:ext>
            </a:extLst>
          </p:cNvPr>
          <p:cNvSpPr txBox="1"/>
          <p:nvPr/>
        </p:nvSpPr>
        <p:spPr>
          <a:xfrm>
            <a:off x="1700082" y="2489669"/>
            <a:ext cx="811524" cy="523220"/>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69% (+7pp)</a:t>
            </a:r>
          </a:p>
        </p:txBody>
      </p:sp>
      <p:sp>
        <p:nvSpPr>
          <p:cNvPr id="11" name="TextBox 10">
            <a:extLst>
              <a:ext uri="{FF2B5EF4-FFF2-40B4-BE49-F238E27FC236}">
                <a16:creationId xmlns:a16="http://schemas.microsoft.com/office/drawing/2014/main" id="{81E3994C-6021-B130-868B-BD450DBCFB8D}"/>
              </a:ext>
            </a:extLst>
          </p:cNvPr>
          <p:cNvSpPr txBox="1"/>
          <p:nvPr/>
        </p:nvSpPr>
        <p:spPr>
          <a:xfrm>
            <a:off x="4803942" y="985399"/>
            <a:ext cx="3012625" cy="323165"/>
          </a:xfrm>
          <a:prstGeom prst="rect">
            <a:avLst/>
          </a:prstGeom>
          <a:noFill/>
        </p:spPr>
        <p:txBody>
          <a:bodyPr wrap="square" lIns="91440" tIns="45720" rIns="91440" bIns="45720" rtlCol="0" anchor="t">
            <a:spAutoFit/>
          </a:bodyPr>
          <a:lstStyle/>
          <a:p>
            <a:pPr algn="ctr"/>
            <a:r>
              <a:rPr lang="en-GB" sz="1500" b="1">
                <a:solidFill>
                  <a:srgbClr val="5C5B5A"/>
                </a:solidFill>
                <a:latin typeface="Arial"/>
              </a:rPr>
              <a:t>Access to NHS services</a:t>
            </a:r>
          </a:p>
        </p:txBody>
      </p:sp>
      <p:sp>
        <p:nvSpPr>
          <p:cNvPr id="19" name="Text Placeholder 4">
            <a:extLst>
              <a:ext uri="{FF2B5EF4-FFF2-40B4-BE49-F238E27FC236}">
                <a16:creationId xmlns:a16="http://schemas.microsoft.com/office/drawing/2014/main" id="{F240F886-2719-6948-69F1-D5A0391A160F}"/>
              </a:ext>
            </a:extLst>
          </p:cNvPr>
          <p:cNvSpPr txBox="1">
            <a:spLocks/>
          </p:cNvSpPr>
          <p:nvPr/>
        </p:nvSpPr>
        <p:spPr>
          <a:xfrm>
            <a:off x="10534373" y="2725935"/>
            <a:ext cx="1494027" cy="2035019"/>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200"/>
              </a:spcAft>
              <a:buClrTx/>
              <a:buSzTx/>
              <a:buNone/>
              <a:tabLst/>
              <a:defRPr/>
            </a:pPr>
            <a:r>
              <a:rPr lang="en-GB" sz="1200" b="1">
                <a:solidFill>
                  <a:srgbClr val="5C5B5A"/>
                </a:solidFill>
                <a:latin typeface="Arial"/>
                <a:cs typeface="Arial"/>
              </a:rPr>
              <a:t>Some groups consistently say they are not confident on these measures:</a:t>
            </a:r>
          </a:p>
          <a:p>
            <a:pPr algn="ctr">
              <a:spcAft>
                <a:spcPts val="200"/>
              </a:spcAft>
              <a:defRPr/>
            </a:pPr>
            <a:r>
              <a:rPr lang="en-GB" sz="1200">
                <a:solidFill>
                  <a:srgbClr val="5C5B5A"/>
                </a:solidFill>
                <a:latin typeface="Arial"/>
                <a:cs typeface="Arial"/>
              </a:rPr>
              <a:t>Aged 45-64 </a:t>
            </a:r>
            <a:endParaRPr kumimoji="0" lang="en-GB" sz="12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171450" marR="0" lvl="0" indent="-171450" algn="ctr"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a:cs typeface="Arial"/>
              </a:rPr>
              <a:t>Experiencing financial vulnerability</a:t>
            </a:r>
          </a:p>
          <a:p>
            <a:pPr marL="171450" marR="0" lvl="0" indent="-171450" algn="ctr"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With a disability</a:t>
            </a:r>
          </a:p>
          <a:p>
            <a:pPr marR="0" lvl="0" algn="l" defTabSz="914400" rtl="0" eaLnBrk="1" fontAlgn="auto" latinLnBrk="0" hangingPunct="1">
              <a:lnSpc>
                <a:spcPct val="100000"/>
              </a:lnSpc>
              <a:spcBef>
                <a:spcPts val="0"/>
              </a:spcBef>
              <a:spcAft>
                <a:spcPts val="200"/>
              </a:spcAft>
              <a:buClrTx/>
              <a:buSzTx/>
              <a:tabLst/>
              <a:defRPr/>
            </a:pPr>
            <a:endParaRPr lang="en-GB" sz="1200">
              <a:solidFill>
                <a:srgbClr val="5C5B5A"/>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200"/>
              </a:spcAft>
              <a:buClrTx/>
              <a:buSzTx/>
              <a:tabLst/>
              <a:defRPr/>
            </a:pPr>
            <a:endParaRPr lang="en-GB" sz="1200">
              <a:solidFill>
                <a:srgbClr val="5C5B5A"/>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200"/>
              </a:spcAft>
              <a:buClrTx/>
              <a:buSzTx/>
              <a:tabLst/>
              <a:defRPr/>
            </a:pPr>
            <a:endParaRPr lang="en-GB" sz="1200">
              <a:solidFill>
                <a:srgbClr val="5C5B5A"/>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5E6A743-4E2F-C76B-6C1D-98F05C199BAD}"/>
              </a:ext>
            </a:extLst>
          </p:cNvPr>
          <p:cNvSpPr txBox="1"/>
          <p:nvPr/>
        </p:nvSpPr>
        <p:spPr>
          <a:xfrm>
            <a:off x="10532577" y="1424034"/>
            <a:ext cx="1493177" cy="1107996"/>
          </a:xfrm>
          <a:prstGeom prst="rect">
            <a:avLst/>
          </a:prstGeom>
          <a:noFill/>
          <a:ln>
            <a:solidFill>
              <a:schemeClr val="tx1">
                <a:lumMod val="50000"/>
                <a:lumOff val="50000"/>
              </a:schemeClr>
            </a:solidFill>
          </a:ln>
        </p:spPr>
        <p:txBody>
          <a:bodyPr wrap="square" lIns="91440" tIns="45720" rIns="91440" bIns="45720" rtlCol="0" anchor="t">
            <a:spAutoFit/>
          </a:bodyPr>
          <a:lstStyle/>
          <a:p>
            <a:pPr algn="ctr"/>
            <a:r>
              <a:rPr lang="en-GB" sz="1100">
                <a:solidFill>
                  <a:srgbClr val="5C5B5A"/>
                </a:solidFill>
                <a:latin typeface="Arial"/>
                <a:cs typeface="Arial"/>
              </a:rPr>
              <a:t>Figures in brackets show how the GM figure compares to NHS National</a:t>
            </a:r>
            <a:endParaRPr lang="en-US">
              <a:cs typeface="Arial" panose="020B0604020202020204"/>
            </a:endParaRPr>
          </a:p>
          <a:p>
            <a:pPr algn="ctr"/>
            <a:r>
              <a:rPr lang="en-GB" sz="1100">
                <a:solidFill>
                  <a:srgbClr val="5C5B5A"/>
                </a:solidFill>
                <a:latin typeface="Arial"/>
                <a:cs typeface="Arial"/>
              </a:rPr>
              <a:t> Perceptions surveys*</a:t>
            </a:r>
            <a:endParaRPr lang="en-GB"/>
          </a:p>
        </p:txBody>
      </p:sp>
      <p:sp>
        <p:nvSpPr>
          <p:cNvPr id="7" name="Right Brace 6">
            <a:extLst>
              <a:ext uri="{FF2B5EF4-FFF2-40B4-BE49-F238E27FC236}">
                <a16:creationId xmlns:a16="http://schemas.microsoft.com/office/drawing/2014/main" id="{6AEFBE68-A62D-C86C-A000-ADF10659F4EE}"/>
              </a:ext>
              <a:ext uri="{C183D7F6-B498-43B3-948B-1728B52AA6E4}">
                <adec:decorative xmlns:adec="http://schemas.microsoft.com/office/drawing/2017/decorative" val="1"/>
              </a:ext>
            </a:extLst>
          </p:cNvPr>
          <p:cNvSpPr/>
          <p:nvPr/>
        </p:nvSpPr>
        <p:spPr>
          <a:xfrm>
            <a:off x="7591112" y="1554069"/>
            <a:ext cx="205016" cy="125448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36E05F86-5245-37A9-56D4-320113F12F0C}"/>
              </a:ext>
            </a:extLst>
          </p:cNvPr>
          <p:cNvSpPr txBox="1"/>
          <p:nvPr/>
        </p:nvSpPr>
        <p:spPr>
          <a:xfrm>
            <a:off x="9588049" y="1964627"/>
            <a:ext cx="838764" cy="523220"/>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36% </a:t>
            </a:r>
          </a:p>
          <a:p>
            <a:pPr algn="ctr"/>
            <a:r>
              <a:rPr lang="en-GB" sz="1400" b="1">
                <a:solidFill>
                  <a:srgbClr val="5C5B5A"/>
                </a:solidFill>
                <a:latin typeface="Arial"/>
              </a:rPr>
              <a:t>(-9pp)</a:t>
            </a:r>
          </a:p>
        </p:txBody>
      </p:sp>
      <p:sp>
        <p:nvSpPr>
          <p:cNvPr id="9" name="Right Brace 8">
            <a:extLst>
              <a:ext uri="{FF2B5EF4-FFF2-40B4-BE49-F238E27FC236}">
                <a16:creationId xmlns:a16="http://schemas.microsoft.com/office/drawing/2014/main" id="{39A881CD-5150-FA67-B796-CE180A0D3635}"/>
              </a:ext>
              <a:ext uri="{C183D7F6-B498-43B3-948B-1728B52AA6E4}">
                <adec:decorative xmlns:adec="http://schemas.microsoft.com/office/drawing/2017/decorative" val="1"/>
              </a:ext>
            </a:extLst>
          </p:cNvPr>
          <p:cNvSpPr/>
          <p:nvPr/>
        </p:nvSpPr>
        <p:spPr>
          <a:xfrm>
            <a:off x="9576670" y="1568541"/>
            <a:ext cx="234286" cy="113482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5971EC50-D137-5469-552E-0535BD109708}"/>
              </a:ext>
            </a:extLst>
          </p:cNvPr>
          <p:cNvSpPr txBox="1"/>
          <p:nvPr/>
        </p:nvSpPr>
        <p:spPr>
          <a:xfrm>
            <a:off x="7449307" y="2008437"/>
            <a:ext cx="1157360" cy="523220"/>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40% </a:t>
            </a:r>
          </a:p>
          <a:p>
            <a:pPr algn="ctr"/>
            <a:r>
              <a:rPr lang="en-GB" sz="1400" b="1">
                <a:solidFill>
                  <a:srgbClr val="5C5B5A"/>
                </a:solidFill>
                <a:latin typeface="Arial"/>
              </a:rPr>
              <a:t>(-4pp)</a:t>
            </a:r>
          </a:p>
        </p:txBody>
      </p:sp>
      <p:sp>
        <p:nvSpPr>
          <p:cNvPr id="12" name="Right Brace 11">
            <a:extLst>
              <a:ext uri="{FF2B5EF4-FFF2-40B4-BE49-F238E27FC236}">
                <a16:creationId xmlns:a16="http://schemas.microsoft.com/office/drawing/2014/main" id="{A889CD31-90E8-6C30-EC5E-874E1A26ED48}"/>
              </a:ext>
              <a:ext uri="{C183D7F6-B498-43B3-948B-1728B52AA6E4}">
                <adec:decorative xmlns:adec="http://schemas.microsoft.com/office/drawing/2017/decorative" val="1"/>
              </a:ext>
            </a:extLst>
          </p:cNvPr>
          <p:cNvSpPr/>
          <p:nvPr/>
        </p:nvSpPr>
        <p:spPr>
          <a:xfrm>
            <a:off x="5593232" y="1591520"/>
            <a:ext cx="205016" cy="152080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A92C1A3E-7FCB-16A4-638A-1A244354E2F0}"/>
              </a:ext>
            </a:extLst>
          </p:cNvPr>
          <p:cNvSpPr txBox="1"/>
          <p:nvPr/>
        </p:nvSpPr>
        <p:spPr>
          <a:xfrm>
            <a:off x="5441703" y="2181311"/>
            <a:ext cx="1168027" cy="523220"/>
          </a:xfrm>
          <a:prstGeom prst="rect">
            <a:avLst/>
          </a:prstGeom>
          <a:noFill/>
        </p:spPr>
        <p:txBody>
          <a:bodyPr wrap="square" lIns="91440" tIns="45720" rIns="91440" bIns="45720" rtlCol="0" anchor="t">
            <a:spAutoFit/>
          </a:bodyPr>
          <a:lstStyle/>
          <a:p>
            <a:pPr algn="ctr"/>
            <a:r>
              <a:rPr lang="en-GB" sz="1400" b="1">
                <a:solidFill>
                  <a:srgbClr val="5C5B5A"/>
                </a:solidFill>
                <a:latin typeface="Arial"/>
              </a:rPr>
              <a:t>48% </a:t>
            </a:r>
          </a:p>
          <a:p>
            <a:pPr algn="ctr"/>
            <a:r>
              <a:rPr lang="en-GB" sz="1400" b="1">
                <a:solidFill>
                  <a:srgbClr val="5C5B5A"/>
                </a:solidFill>
                <a:latin typeface="Arial"/>
              </a:rPr>
              <a:t>(-1pp)</a:t>
            </a:r>
          </a:p>
        </p:txBody>
      </p:sp>
      <p:sp>
        <p:nvSpPr>
          <p:cNvPr id="17" name="Content Placeholder 32">
            <a:extLst>
              <a:ext uri="{FF2B5EF4-FFF2-40B4-BE49-F238E27FC236}">
                <a16:creationId xmlns:a16="http://schemas.microsoft.com/office/drawing/2014/main" id="{82B54F00-C5B2-AF2E-07E7-67578EEE4CC6}"/>
              </a:ext>
            </a:extLst>
          </p:cNvPr>
          <p:cNvSpPr txBox="1">
            <a:spLocks noGrp="1"/>
          </p:cNvSpPr>
          <p:nvPr>
            <p:ph type="title" idx="4294967295"/>
          </p:nvPr>
        </p:nvSpPr>
        <p:spPr>
          <a:xfrm>
            <a:off x="554400" y="302400"/>
            <a:ext cx="11237550" cy="605643"/>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7 in 10 (69%) are confident it would be easy for them to find the right </a:t>
            </a:r>
            <a:r>
              <a:rPr kumimoji="0" lang="en-GB" sz="1800" b="1" i="0" u="none" strike="noStrike" kern="1200" cap="none" spc="0" normalizeH="0" baseline="0" noProof="0">
                <a:ln>
                  <a:noFill/>
                </a:ln>
                <a:solidFill>
                  <a:srgbClr val="009690"/>
                </a:solidFill>
                <a:effectLst/>
                <a:uLnTx/>
                <a:uFillTx/>
                <a:latin typeface="Arial"/>
                <a:ea typeface="+mn-ea"/>
                <a:cs typeface="+mn-cs"/>
              </a:rPr>
              <a:t>NHS service </a:t>
            </a:r>
            <a:r>
              <a:rPr kumimoji="0" lang="en-GB" sz="1800" b="1" i="0" u="none" strike="noStrike" kern="1200" cap="none" spc="0" normalizeH="0" baseline="0" noProof="0">
                <a:ln>
                  <a:noFill/>
                </a:ln>
                <a:solidFill>
                  <a:srgbClr val="5C5B5A"/>
                </a:solidFill>
                <a:effectLst/>
                <a:uLnTx/>
                <a:uFillTx/>
                <a:latin typeface="Arial"/>
                <a:ea typeface="+mn-ea"/>
                <a:cs typeface="+mn-cs"/>
              </a:rPr>
              <a:t>if they needed it, while 6 in 10 (59%) are confident they would be seen by a doctor face-to-face, if required</a:t>
            </a:r>
          </a:p>
        </p:txBody>
      </p:sp>
      <p:sp>
        <p:nvSpPr>
          <p:cNvPr id="20" name="TextBox 19">
            <a:extLst>
              <a:ext uri="{FF2B5EF4-FFF2-40B4-BE49-F238E27FC236}">
                <a16:creationId xmlns:a16="http://schemas.microsoft.com/office/drawing/2014/main" id="{14CEEA11-EB98-BF0D-46B4-6AA9D773D969}"/>
              </a:ext>
              <a:ext uri="{C183D7F6-B498-43B3-948B-1728B52AA6E4}">
                <adec:decorative xmlns:adec="http://schemas.microsoft.com/office/drawing/2017/decorative" val="1"/>
              </a:ext>
            </a:extLst>
          </p:cNvPr>
          <p:cNvSpPr txBox="1"/>
          <p:nvPr/>
        </p:nvSpPr>
        <p:spPr>
          <a:xfrm>
            <a:off x="6092798" y="6028519"/>
            <a:ext cx="5761929" cy="307777"/>
          </a:xfrm>
          <a:prstGeom prst="rect">
            <a:avLst/>
          </a:prstGeom>
          <a:noFill/>
        </p:spPr>
        <p:txBody>
          <a:bodyPr wrap="square" lIns="0" tIns="0" rIns="0" bIns="0" rtlCol="0" anchor="t">
            <a:spAutoFit/>
          </a:bodyPr>
          <a:lstStyle/>
          <a:p>
            <a:pPr algn="ctr">
              <a:defRPr/>
            </a:pPr>
            <a:r>
              <a:rPr lang="en-GB" sz="1000">
                <a:solidFill>
                  <a:srgbClr val="5C5B5A"/>
                </a:solidFill>
                <a:latin typeface="Arial"/>
              </a:rPr>
              <a:t>Figures in brackets show difference in confidence from benchmarking data obtained from NHS England Perception Tracker* </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1010091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P3. Have you ever not accessed an NHS health and social care service or amenity due to cost implications (such as time away from work, distance from your house, childcare responsibilities, parking, etc? P1. To What extent do you agree or disagree with the following statements…Unweighted base: Survey 9, 1560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463195" y="198133"/>
            <a:ext cx="11231369" cy="1107996"/>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9690"/>
                </a:solidFill>
                <a:effectLst/>
                <a:uLnTx/>
                <a:uFillTx/>
                <a:latin typeface="Arial"/>
                <a:ea typeface="+mn-ea"/>
                <a:cs typeface="+mn-cs"/>
              </a:rPr>
              <a:t>Over 4 in 10 (44%) feel that NHS health and social care professionals have a responsibility to assist patients regarding their financial hardships</a:t>
            </a:r>
            <a:r>
              <a:rPr kumimoji="0" lang="en-GB" sz="1800" b="1" i="0" u="none" strike="noStrike" kern="1200" cap="none" spc="0" normalizeH="0" baseline="0" noProof="0">
                <a:ln>
                  <a:noFill/>
                </a:ln>
                <a:solidFill>
                  <a:srgbClr val="5C5B5A"/>
                </a:solidFill>
                <a:effectLst/>
                <a:uLnTx/>
                <a:uFillTx/>
                <a:latin typeface="Arial"/>
                <a:ea typeface="+mn-ea"/>
                <a:cs typeface="+mn-cs"/>
              </a:rPr>
              <a:t>. Views on whether NHS health and social care services in Greater Manchester have become more accessible for those facing financial hardships over the past two years are divided – 24% of respondents agree, while 27% disagree</a:t>
            </a:r>
            <a:endParaRPr kumimoji="0" lang="en-GB" sz="1800" b="1" i="0" u="none" strike="noStrike" kern="1200" cap="none" spc="0" normalizeH="0" baseline="0" noProof="0">
              <a:ln>
                <a:noFill/>
              </a:ln>
              <a:solidFill>
                <a:srgbClr val="5C5B5A"/>
              </a:solidFill>
              <a:effectLst/>
              <a:uLnTx/>
              <a:uFillTx/>
              <a:latin typeface="Arial"/>
              <a:ea typeface="+mn-ea"/>
              <a:cs typeface="Arial"/>
            </a:endParaRPr>
          </a:p>
        </p:txBody>
      </p:sp>
      <p:graphicFrame>
        <p:nvGraphicFramePr>
          <p:cNvPr id="17" name="Chart 16">
            <a:extLst>
              <a:ext uri="{FF2B5EF4-FFF2-40B4-BE49-F238E27FC236}">
                <a16:creationId xmlns:a16="http://schemas.microsoft.com/office/drawing/2014/main" id="{C0F1EE16-1985-E5FA-BE15-F0E3D6282853}"/>
              </a:ext>
            </a:extLst>
          </p:cNvPr>
          <p:cNvGraphicFramePr/>
          <p:nvPr>
            <p:extLst>
              <p:ext uri="{D42A27DB-BD31-4B8C-83A1-F6EECF244321}">
                <p14:modId xmlns:p14="http://schemas.microsoft.com/office/powerpoint/2010/main" val="2180275379"/>
              </p:ext>
            </p:extLst>
          </p:nvPr>
        </p:nvGraphicFramePr>
        <p:xfrm>
          <a:off x="1499879" y="918732"/>
          <a:ext cx="9633602" cy="547912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380D0B7-410E-E1E7-EA88-2B23568669A4}"/>
              </a:ext>
              <a:ext uri="{C183D7F6-B498-43B3-948B-1728B52AA6E4}">
                <adec:decorative xmlns:adec="http://schemas.microsoft.com/office/drawing/2017/decorative" val="1"/>
              </a:ext>
            </a:extLst>
          </p:cNvPr>
          <p:cNvSpPr txBox="1"/>
          <p:nvPr/>
        </p:nvSpPr>
        <p:spPr>
          <a:xfrm>
            <a:off x="2197935" y="2276743"/>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44</a:t>
            </a:r>
            <a:r>
              <a:rPr kumimoji="0" lang="en-GB" sz="1400" b="1" i="0" u="none" strike="noStrike" kern="1200" cap="none" spc="0" normalizeH="0" baseline="0" noProof="0">
                <a:ln>
                  <a:noFill/>
                </a:ln>
                <a:solidFill>
                  <a:srgbClr val="5C5B5A"/>
                </a:solidFill>
                <a:effectLst/>
                <a:uLnTx/>
                <a:uFillTx/>
                <a:latin typeface="Arial"/>
                <a:ea typeface="+mn-ea"/>
                <a:cs typeface="+mn-cs"/>
              </a:rPr>
              <a:t>% </a:t>
            </a:r>
            <a:r>
              <a:rPr kumimoji="0" lang="en-GB" sz="1400" i="0" u="none" strike="noStrike" kern="1200" cap="none" spc="0" normalizeH="0" baseline="0" noProof="0">
                <a:ln>
                  <a:noFill/>
                </a:ln>
                <a:solidFill>
                  <a:srgbClr val="5C5B5A"/>
                </a:solidFill>
                <a:effectLst/>
                <a:uLnTx/>
                <a:uFillTx/>
                <a:latin typeface="Arial"/>
                <a:ea typeface="+mn-ea"/>
                <a:cs typeface="+mn-cs"/>
              </a:rPr>
              <a:t>agree</a:t>
            </a:r>
          </a:p>
        </p:txBody>
      </p:sp>
      <p:sp>
        <p:nvSpPr>
          <p:cNvPr id="10" name="TextBox 9">
            <a:extLst>
              <a:ext uri="{FF2B5EF4-FFF2-40B4-BE49-F238E27FC236}">
                <a16:creationId xmlns:a16="http://schemas.microsoft.com/office/drawing/2014/main" id="{998FFE92-21A8-9D6A-0EEE-E4CB558A0F06}"/>
              </a:ext>
              <a:ext uri="{C183D7F6-B498-43B3-948B-1728B52AA6E4}">
                <adec:decorative xmlns:adec="http://schemas.microsoft.com/office/drawing/2017/decorative" val="1"/>
              </a:ext>
            </a:extLst>
          </p:cNvPr>
          <p:cNvSpPr txBox="1"/>
          <p:nvPr/>
        </p:nvSpPr>
        <p:spPr>
          <a:xfrm>
            <a:off x="6078879" y="1811283"/>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24% </a:t>
            </a:r>
            <a:r>
              <a:rPr kumimoji="0" lang="en-GB" sz="1400" i="0" u="none" strike="noStrike" kern="1200" cap="none" spc="0" normalizeH="0" baseline="0" noProof="0">
                <a:ln>
                  <a:noFill/>
                </a:ln>
                <a:solidFill>
                  <a:srgbClr val="5C5B5A"/>
                </a:solidFill>
                <a:effectLst/>
                <a:uLnTx/>
                <a:uFillTx/>
                <a:latin typeface="Arial"/>
                <a:ea typeface="+mn-ea"/>
                <a:cs typeface="+mn-cs"/>
              </a:rPr>
              <a:t>agree</a:t>
            </a:r>
          </a:p>
        </p:txBody>
      </p:sp>
      <p:sp>
        <p:nvSpPr>
          <p:cNvPr id="2" name="Left Brace 1">
            <a:extLst>
              <a:ext uri="{FF2B5EF4-FFF2-40B4-BE49-F238E27FC236}">
                <a16:creationId xmlns:a16="http://schemas.microsoft.com/office/drawing/2014/main" id="{890A661A-CB7A-EDC5-37DE-C1980DD40955}"/>
              </a:ext>
              <a:ext uri="{C183D7F6-B498-43B3-948B-1728B52AA6E4}">
                <adec:decorative xmlns:adec="http://schemas.microsoft.com/office/drawing/2017/decorative" val="1"/>
              </a:ext>
            </a:extLst>
          </p:cNvPr>
          <p:cNvSpPr/>
          <p:nvPr/>
        </p:nvSpPr>
        <p:spPr>
          <a:xfrm>
            <a:off x="2866160" y="1545130"/>
            <a:ext cx="269713" cy="1763876"/>
          </a:xfrm>
          <a:prstGeom prst="lef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Left Brace 2">
            <a:extLst>
              <a:ext uri="{FF2B5EF4-FFF2-40B4-BE49-F238E27FC236}">
                <a16:creationId xmlns:a16="http://schemas.microsoft.com/office/drawing/2014/main" id="{678D68A1-AF37-DF97-AA14-1F72E048A739}"/>
              </a:ext>
              <a:ext uri="{C183D7F6-B498-43B3-948B-1728B52AA6E4}">
                <adec:decorative xmlns:adec="http://schemas.microsoft.com/office/drawing/2017/decorative" val="1"/>
              </a:ext>
            </a:extLst>
          </p:cNvPr>
          <p:cNvSpPr/>
          <p:nvPr/>
        </p:nvSpPr>
        <p:spPr>
          <a:xfrm>
            <a:off x="6714462" y="1566187"/>
            <a:ext cx="190203" cy="921081"/>
          </a:xfrm>
          <a:prstGeom prst="leftBrace">
            <a:avLst>
              <a:gd name="adj1" fmla="val 8333"/>
              <a:gd name="adj2" fmla="val 47359"/>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AFF4D250-61A0-6EC7-B1ED-F26E4B3CED6E}"/>
              </a:ext>
              <a:ext uri="{C183D7F6-B498-43B3-948B-1728B52AA6E4}">
                <adec:decorative xmlns:adec="http://schemas.microsoft.com/office/drawing/2017/decorative" val="1"/>
              </a:ext>
            </a:extLst>
          </p:cNvPr>
          <p:cNvSpPr txBox="1"/>
          <p:nvPr/>
        </p:nvSpPr>
        <p:spPr>
          <a:xfrm>
            <a:off x="554587" y="811010"/>
            <a:ext cx="4145385" cy="215444"/>
          </a:xfrm>
          <a:prstGeom prst="rect">
            <a:avLst/>
          </a:prstGeom>
          <a:noFill/>
        </p:spPr>
        <p:txBody>
          <a:bodyPr wrap="square" lIns="0" tIns="0" rIns="0" bIns="0" rtlCol="0" anchor="t">
            <a:spAutoFit/>
          </a:bodyPr>
          <a:lstStyle/>
          <a:p>
            <a:pPr algn="ctr">
              <a:defRPr/>
            </a:pPr>
            <a:endParaRPr lang="en-GB" sz="1400" b="1">
              <a:solidFill>
                <a:srgbClr val="5C5B5A"/>
              </a:solidFill>
              <a:latin typeface="Arial"/>
              <a:cs typeface="Arial"/>
            </a:endParaRPr>
          </a:p>
        </p:txBody>
      </p:sp>
      <p:sp>
        <p:nvSpPr>
          <p:cNvPr id="18" name="TextBox 17">
            <a:extLst>
              <a:ext uri="{FF2B5EF4-FFF2-40B4-BE49-F238E27FC236}">
                <a16:creationId xmlns:a16="http://schemas.microsoft.com/office/drawing/2014/main" id="{CB383E46-3090-45C8-B46A-97EFBBC7A2D7}"/>
              </a:ext>
              <a:ext uri="{C183D7F6-B498-43B3-948B-1728B52AA6E4}">
                <adec:decorative xmlns:adec="http://schemas.microsoft.com/office/drawing/2017/decorative" val="1"/>
              </a:ext>
            </a:extLst>
          </p:cNvPr>
          <p:cNvSpPr txBox="1"/>
          <p:nvPr/>
        </p:nvSpPr>
        <p:spPr>
          <a:xfrm>
            <a:off x="135812" y="5446772"/>
            <a:ext cx="4564160" cy="215444"/>
          </a:xfrm>
          <a:prstGeom prst="rect">
            <a:avLst/>
          </a:prstGeom>
          <a:noFill/>
        </p:spPr>
        <p:txBody>
          <a:bodyPr wrap="square" lIns="0" tIns="0" rIns="0" bIns="0" rtlCol="0" anchor="t">
            <a:spAutoFit/>
          </a:bodyPr>
          <a:lstStyle/>
          <a:p>
            <a:pPr algn="ctr">
              <a:defRPr/>
            </a:pPr>
            <a:endParaRPr lang="en-GB" sz="1400" b="1">
              <a:solidFill>
                <a:srgbClr val="5C5B5A"/>
              </a:solidFill>
              <a:latin typeface="Arial"/>
              <a:cs typeface="Arial"/>
            </a:endParaRPr>
          </a:p>
        </p:txBody>
      </p:sp>
    </p:spTree>
    <p:extLst>
      <p:ext uri="{BB962C8B-B14F-4D97-AF65-F5344CB8AC3E}">
        <p14:creationId xmlns:p14="http://schemas.microsoft.com/office/powerpoint/2010/main" val="3342251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descr="Pie chart showing 77% agree that their local area is a place where people from different backgrounds get on well together, an decrease from 79% in May.  ">
            <a:extLst>
              <a:ext uri="{FF2B5EF4-FFF2-40B4-BE49-F238E27FC236}">
                <a16:creationId xmlns:a16="http://schemas.microsoft.com/office/drawing/2014/main" id="{9FA861CD-1A26-EF09-090A-5F1D7841DF29}"/>
              </a:ext>
            </a:extLst>
          </p:cNvPr>
          <p:cNvGraphicFramePr/>
          <p:nvPr>
            <p:extLst>
              <p:ext uri="{D42A27DB-BD31-4B8C-83A1-F6EECF244321}">
                <p14:modId xmlns:p14="http://schemas.microsoft.com/office/powerpoint/2010/main" val="4086307942"/>
              </p:ext>
            </p:extLst>
          </p:nvPr>
        </p:nvGraphicFramePr>
        <p:xfrm>
          <a:off x="257733" y="1748085"/>
          <a:ext cx="5646095" cy="331683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8D866EC0-9981-7652-887C-987B492819DC}"/>
              </a:ext>
              <a:ext uri="{C183D7F6-B498-43B3-948B-1728B52AA6E4}">
                <adec:decorative xmlns:adec="http://schemas.microsoft.com/office/drawing/2017/decorative" val="1"/>
              </a:ext>
            </a:extLst>
          </p:cNvPr>
          <p:cNvSpPr txBox="1"/>
          <p:nvPr/>
        </p:nvSpPr>
        <p:spPr>
          <a:xfrm>
            <a:off x="6213784" y="1208185"/>
            <a:ext cx="571252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strike="noStrike" kern="1200" cap="none" spc="0" normalizeH="0" baseline="0" noProof="0">
                <a:ln>
                  <a:noFill/>
                </a:ln>
                <a:solidFill>
                  <a:srgbClr val="5C5B5A"/>
                </a:solidFill>
                <a:effectLst/>
                <a:uLnTx/>
                <a:uFillTx/>
                <a:latin typeface="Arial"/>
                <a:ea typeface="+mn-ea"/>
                <a:cs typeface="+mn-cs"/>
              </a:rPr>
              <a:t>Reasons for not being able to access a health or social care service</a:t>
            </a:r>
          </a:p>
        </p:txBody>
      </p:sp>
      <p:graphicFrame>
        <p:nvGraphicFramePr>
          <p:cNvPr id="6" name="Chart 5" descr="Bar chart showing respondents who have sought help with their debt. 50% have sought help from at least one source, 30% from their friends and family. ">
            <a:extLst>
              <a:ext uri="{FF2B5EF4-FFF2-40B4-BE49-F238E27FC236}">
                <a16:creationId xmlns:a16="http://schemas.microsoft.com/office/drawing/2014/main" id="{02E337EE-6544-1F96-DA12-2C2C46FC661E}"/>
              </a:ext>
            </a:extLst>
          </p:cNvPr>
          <p:cNvGraphicFramePr/>
          <p:nvPr>
            <p:extLst>
              <p:ext uri="{D42A27DB-BD31-4B8C-83A1-F6EECF244321}">
                <p14:modId xmlns:p14="http://schemas.microsoft.com/office/powerpoint/2010/main" val="3178329648"/>
              </p:ext>
            </p:extLst>
          </p:nvPr>
        </p:nvGraphicFramePr>
        <p:xfrm>
          <a:off x="5418919" y="1433152"/>
          <a:ext cx="5821439" cy="4768911"/>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P3. </a:t>
            </a:r>
            <a:r>
              <a:rPr lang="en-GB" sz="1000">
                <a:solidFill>
                  <a:srgbClr val="FFFFFF">
                    <a:lumMod val="50000"/>
                  </a:srgbClr>
                </a:solidFill>
                <a:latin typeface="Arial"/>
                <a:cs typeface="Arial" panose="020B0604020202020204" pitchFamily="34" charset="0"/>
              </a:rPr>
              <a:t>Have you ever not accessed an NHS health and social care service or amenity due to cost implications (such as time away from work, distance from your house, childcare responsibilities, parking etc.)? P4. Which of the following cost implications best describes your reason for not accessing an NHS health and social care service? Unweighted base: 1560 (All respondents); 325 (All who have not accessed a health or case service due to cost implications)</a:t>
            </a:r>
          </a:p>
          <a:p>
            <a:pPr>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1F150E0E-FDDF-C0E8-85E4-249A5C762E70}"/>
              </a:ext>
            </a:extLst>
          </p:cNvPr>
          <p:cNvSpPr txBox="1"/>
          <p:nvPr/>
        </p:nvSpPr>
        <p:spPr>
          <a:xfrm>
            <a:off x="355657" y="1208185"/>
            <a:ext cx="545024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Have you ever not accessed an NHS health and social care service or amenity due to a cost implication?</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B5346311-1AC2-5215-DB40-CFB893B5C63E}"/>
              </a:ext>
            </a:extLst>
          </p:cNvPr>
          <p:cNvSpPr txBox="1"/>
          <p:nvPr/>
        </p:nvSpPr>
        <p:spPr>
          <a:xfrm>
            <a:off x="3299478" y="4769928"/>
            <a:ext cx="2669607" cy="1046440"/>
          </a:xfrm>
          <a:prstGeom prst="rect">
            <a:avLst/>
          </a:prstGeom>
          <a:noFill/>
          <a:ln>
            <a:noFill/>
          </a:ln>
        </p:spPr>
        <p:txBody>
          <a:bodyPr wrap="square" lIns="91440" tIns="45720" rIns="91440" bIns="45720" rtlCol="0" anchor="t">
            <a:spAutoFit/>
          </a:bodyPr>
          <a:lstStyle/>
          <a:p>
            <a:pPr algn="ctr"/>
            <a:r>
              <a:rPr lang="en-GB" sz="1200" b="1">
                <a:solidFill>
                  <a:srgbClr val="5C5B5A"/>
                </a:solidFill>
                <a:latin typeface="Arial"/>
              </a:rPr>
              <a:t>Similarly, 25% agree that their household income affects their ability to access health and care services</a:t>
            </a:r>
          </a:p>
          <a:p>
            <a:pPr algn="ctr"/>
            <a:endParaRPr lang="en-GB" sz="1400" b="1">
              <a:solidFill>
                <a:srgbClr val="5C5B5A"/>
              </a:solidFill>
              <a:cs typeface="Arial"/>
            </a:endParaRPr>
          </a:p>
        </p:txBody>
      </p:sp>
      <p:sp>
        <p:nvSpPr>
          <p:cNvPr id="21" name="Content Placeholder 32">
            <a:extLst>
              <a:ext uri="{FF2B5EF4-FFF2-40B4-BE49-F238E27FC236}">
                <a16:creationId xmlns:a16="http://schemas.microsoft.com/office/drawing/2014/main" id="{7566CD4F-8290-BCA4-0C33-9D7F606B6C07}"/>
              </a:ext>
            </a:extLst>
          </p:cNvPr>
          <p:cNvSpPr txBox="1">
            <a:spLocks noGrp="1"/>
          </p:cNvSpPr>
          <p:nvPr>
            <p:ph type="title" idx="4294967295"/>
          </p:nvPr>
        </p:nvSpPr>
        <p:spPr>
          <a:xfrm>
            <a:off x="554400" y="238181"/>
            <a:ext cx="11481903" cy="892630"/>
          </a:xfrm>
          <a:prstGeom prst="rect">
            <a:avLst/>
          </a:prstGeom>
          <a:solidFill>
            <a:schemeClr val="bg1"/>
          </a:solid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Around </a:t>
            </a:r>
            <a:r>
              <a:rPr kumimoji="0" lang="en-GB" sz="1800" b="1" i="0" u="none" strike="noStrike" kern="1200" cap="none" spc="0" normalizeH="0" baseline="0" noProof="0">
                <a:ln>
                  <a:noFill/>
                </a:ln>
                <a:solidFill>
                  <a:srgbClr val="009690"/>
                </a:solidFill>
                <a:effectLst/>
                <a:uLnTx/>
                <a:uFillTx/>
                <a:latin typeface="Arial"/>
                <a:ea typeface="+mn-ea"/>
                <a:cs typeface="+mn-cs"/>
              </a:rPr>
              <a:t>a quarter of respondents (23%) have not accessed an NHS health or social care service at some point due to cost implications</a:t>
            </a:r>
            <a:r>
              <a:rPr kumimoji="0" lang="en-GB" sz="1800" b="1" i="0" u="none" strike="noStrike" kern="1200" cap="none" spc="0" normalizeH="0" baseline="0" noProof="0">
                <a:ln>
                  <a:noFill/>
                </a:ln>
                <a:solidFill>
                  <a:srgbClr val="5C5B5A"/>
                </a:solidFill>
                <a:effectLst/>
                <a:uLnTx/>
                <a:uFillTx/>
                <a:latin typeface="Arial"/>
                <a:ea typeface="+mn-ea"/>
                <a:cs typeface="+mn-cs"/>
              </a:rPr>
              <a:t>. 48% of these have not been able to access a service due to an inconvenient appointment time </a:t>
            </a:r>
            <a:endParaRPr kumimoji="0" lang="en-GB" sz="1800" b="1" i="0" u="none" strike="noStrike" kern="1200" cap="none" spc="0" normalizeH="0" baseline="0" noProof="0">
              <a:ln>
                <a:noFill/>
              </a:ln>
              <a:solidFill>
                <a:srgbClr val="5C5B5A"/>
              </a:solidFill>
              <a:effectLst/>
              <a:uLnTx/>
              <a:uFillTx/>
              <a:latin typeface="Arial"/>
              <a:ea typeface="+mn-ea"/>
              <a:cs typeface="Arial"/>
            </a:endParaRPr>
          </a:p>
        </p:txBody>
      </p:sp>
      <p:cxnSp>
        <p:nvCxnSpPr>
          <p:cNvPr id="9" name="Straight Arrow Connector 8">
            <a:extLst>
              <a:ext uri="{FF2B5EF4-FFF2-40B4-BE49-F238E27FC236}">
                <a16:creationId xmlns:a16="http://schemas.microsoft.com/office/drawing/2014/main" id="{09253AE7-CE7F-74F0-D7FB-124BFEEA0C7B}"/>
              </a:ext>
              <a:ext uri="{C183D7F6-B498-43B3-948B-1728B52AA6E4}">
                <adec:decorative xmlns:adec="http://schemas.microsoft.com/office/drawing/2017/decorative" val="1"/>
              </a:ext>
            </a:extLst>
          </p:cNvPr>
          <p:cNvCxnSpPr/>
          <p:nvPr/>
        </p:nvCxnSpPr>
        <p:spPr>
          <a:xfrm>
            <a:off x="4292867" y="2435192"/>
            <a:ext cx="170367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BD363E7-F38A-F619-51DF-C322CB636A67}"/>
              </a:ext>
              <a:ext uri="{C183D7F6-B498-43B3-948B-1728B52AA6E4}">
                <adec:decorative xmlns:adec="http://schemas.microsoft.com/office/drawing/2017/decorative" val="1"/>
              </a:ext>
            </a:extLst>
          </p:cNvPr>
          <p:cNvSpPr txBox="1"/>
          <p:nvPr/>
        </p:nvSpPr>
        <p:spPr>
          <a:xfrm>
            <a:off x="2883169" y="2834342"/>
            <a:ext cx="832199" cy="815608"/>
          </a:xfrm>
          <a:prstGeom prst="rect">
            <a:avLst/>
          </a:prstGeom>
          <a:noFill/>
        </p:spPr>
        <p:txBody>
          <a:bodyPr wrap="square" lIns="0" tIns="0" rIns="0" bIns="0" rtlCol="0" anchor="t">
            <a:spAutoFit/>
          </a:bodyPr>
          <a:lstStyle/>
          <a:p>
            <a:pPr algn="ctr">
              <a:defRPr/>
            </a:pPr>
            <a:r>
              <a:rPr kumimoji="0" lang="en-GB" sz="2000" b="1" i="0" u="none" strike="noStrike" kern="1200" cap="none" spc="0" normalizeH="0" baseline="0" noProof="0">
                <a:ln>
                  <a:noFill/>
                </a:ln>
                <a:solidFill>
                  <a:srgbClr val="5C5B5A"/>
                </a:solidFill>
                <a:effectLst/>
                <a:uLnTx/>
                <a:uFillTx/>
                <a:latin typeface="Arial"/>
                <a:ea typeface="+mn-ea"/>
                <a:cs typeface="+mn-cs"/>
              </a:rPr>
              <a:t>23%</a:t>
            </a:r>
            <a:r>
              <a:rPr lang="en-GB" sz="2000" b="1">
                <a:solidFill>
                  <a:srgbClr val="5C5B5A"/>
                </a:solidFill>
                <a:latin typeface="Arial"/>
              </a:rPr>
              <a:t> </a:t>
            </a:r>
            <a:endParaRPr kumimoji="0" lang="en-GB" sz="2000" b="1" i="0" u="none" strike="noStrike" kern="1200" cap="none" spc="0" normalizeH="0" baseline="0" noProof="0">
              <a:ln>
                <a:noFill/>
              </a:ln>
              <a:solidFill>
                <a:srgbClr val="5C5B5A"/>
              </a:solidFill>
              <a:effectLst/>
              <a:uLnTx/>
              <a:uFillTx/>
              <a:latin typeface="Arial"/>
              <a:ea typeface="+mn-ea"/>
              <a:cs typeface="+mn-cs"/>
            </a:endParaRPr>
          </a:p>
          <a:p>
            <a:pPr algn="ctr">
              <a:defRPr/>
            </a:pPr>
            <a:r>
              <a:rPr lang="en-GB" sz="1100">
                <a:solidFill>
                  <a:srgbClr val="5C5B5A"/>
                </a:solidFill>
                <a:latin typeface="Arial"/>
                <a:cs typeface="Arial"/>
              </a:rPr>
              <a:t>confirm not been able to access</a:t>
            </a:r>
            <a:endParaRPr lang="en-GB" sz="1100" i="0" u="none" strike="noStrike" kern="1200" cap="none" spc="0" normalizeH="0" baseline="0" noProof="0">
              <a:ln>
                <a:noFill/>
              </a:ln>
              <a:solidFill>
                <a:srgbClr val="5C5B5A"/>
              </a:solidFill>
              <a:effectLst/>
              <a:uLnTx/>
              <a:uFillTx/>
              <a:latin typeface="Arial"/>
              <a:cs typeface="Arial"/>
            </a:endParaRPr>
          </a:p>
        </p:txBody>
      </p:sp>
      <p:sp>
        <p:nvSpPr>
          <p:cNvPr id="2" name="TextBox 1">
            <a:extLst>
              <a:ext uri="{FF2B5EF4-FFF2-40B4-BE49-F238E27FC236}">
                <a16:creationId xmlns:a16="http://schemas.microsoft.com/office/drawing/2014/main" id="{360E6AD5-0BB7-89A8-33DD-4D1AB33F4F57}"/>
              </a:ext>
            </a:extLst>
          </p:cNvPr>
          <p:cNvSpPr txBox="1"/>
          <p:nvPr/>
        </p:nvSpPr>
        <p:spPr>
          <a:xfrm>
            <a:off x="550490" y="4769927"/>
            <a:ext cx="2669607" cy="1492716"/>
          </a:xfrm>
          <a:prstGeom prst="rect">
            <a:avLst/>
          </a:prstGeom>
          <a:noFill/>
          <a:ln>
            <a:noFill/>
          </a:ln>
        </p:spPr>
        <p:txBody>
          <a:bodyPr wrap="square" rtlCol="0">
            <a:spAutoFit/>
          </a:bodyPr>
          <a:lstStyle/>
          <a:p>
            <a:pPr algn="ctr"/>
            <a:r>
              <a:rPr lang="en-GB" sz="1200" b="1">
                <a:solidFill>
                  <a:srgbClr val="5C5B5A"/>
                </a:solidFill>
                <a:latin typeface="Arial"/>
              </a:rPr>
              <a:t>The following groups are more likely to have not accessed a service due to cost:</a:t>
            </a:r>
          </a:p>
          <a:p>
            <a:pPr algn="ctr"/>
            <a:r>
              <a:rPr lang="en-GB" sz="700">
                <a:solidFill>
                  <a:schemeClr val="bg1"/>
                </a:solidFill>
                <a:latin typeface="Arial"/>
              </a:rPr>
              <a:t>. </a:t>
            </a:r>
          </a:p>
          <a:p>
            <a:pPr algn="ctr"/>
            <a:r>
              <a:rPr lang="en-GB" sz="1200" b="1">
                <a:solidFill>
                  <a:srgbClr val="5C5B5A"/>
                </a:solidFill>
                <a:latin typeface="Arial"/>
              </a:rPr>
              <a:t>34% </a:t>
            </a:r>
            <a:r>
              <a:rPr lang="en-GB" sz="1200">
                <a:solidFill>
                  <a:srgbClr val="5C5B5A"/>
                </a:solidFill>
                <a:latin typeface="Arial"/>
              </a:rPr>
              <a:t>in financially vulnerable situations</a:t>
            </a:r>
          </a:p>
          <a:p>
            <a:pPr algn="ctr"/>
            <a:r>
              <a:rPr lang="en-GB" sz="1200" b="1">
                <a:solidFill>
                  <a:srgbClr val="5C5B5A"/>
                </a:solidFill>
                <a:latin typeface="Arial"/>
              </a:rPr>
              <a:t>32% </a:t>
            </a:r>
            <a:r>
              <a:rPr lang="en-GB" sz="1200">
                <a:solidFill>
                  <a:srgbClr val="5C5B5A"/>
                </a:solidFill>
                <a:latin typeface="Arial"/>
              </a:rPr>
              <a:t>with a disability</a:t>
            </a:r>
            <a:endParaRPr lang="en-GB" sz="1200" b="1">
              <a:solidFill>
                <a:srgbClr val="5C5B5A"/>
              </a:solidFill>
              <a:latin typeface="Arial"/>
            </a:endParaRPr>
          </a:p>
          <a:p>
            <a:pPr algn="ctr"/>
            <a:r>
              <a:rPr lang="en-GB" sz="1200" b="1">
                <a:solidFill>
                  <a:srgbClr val="5C5B5A"/>
                </a:solidFill>
                <a:latin typeface="Arial"/>
              </a:rPr>
              <a:t>31% </a:t>
            </a:r>
            <a:r>
              <a:rPr lang="en-GB" sz="1200">
                <a:solidFill>
                  <a:srgbClr val="5C5B5A"/>
                </a:solidFill>
                <a:latin typeface="Arial"/>
              </a:rPr>
              <a:t>aged 25-34</a:t>
            </a:r>
          </a:p>
        </p:txBody>
      </p:sp>
    </p:spTree>
    <p:extLst>
      <p:ext uri="{BB962C8B-B14F-4D97-AF65-F5344CB8AC3E}">
        <p14:creationId xmlns:p14="http://schemas.microsoft.com/office/powerpoint/2010/main" val="2738420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2F112-8492-A3AC-B7E2-F38CE15C1D5E}"/>
              </a:ext>
            </a:extLst>
          </p:cNvPr>
          <p:cNvSpPr>
            <a:spLocks noGrp="1"/>
          </p:cNvSpPr>
          <p:nvPr>
            <p:ph type="title"/>
          </p:nvPr>
        </p:nvSpPr>
        <p:spPr>
          <a:xfrm>
            <a:off x="586800" y="163750"/>
            <a:ext cx="5495023" cy="1116000"/>
          </a:xfrm>
        </p:spPr>
        <p:txBody>
          <a:bodyPr>
            <a:normAutofit/>
          </a:bodyPr>
          <a:lstStyle/>
          <a:p>
            <a:r>
              <a:rPr lang="en-GB" sz="4400" b="1">
                <a:latin typeface="Arial" panose="020B0604020202020204" pitchFamily="34" charset="0"/>
                <a:cs typeface="Arial" panose="020B0604020202020204" pitchFamily="34" charset="0"/>
              </a:rPr>
              <a:t>Report contents</a:t>
            </a:r>
          </a:p>
        </p:txBody>
      </p:sp>
      <p:graphicFrame>
        <p:nvGraphicFramePr>
          <p:cNvPr id="3" name="Table 3">
            <a:extLst>
              <a:ext uri="{FF2B5EF4-FFF2-40B4-BE49-F238E27FC236}">
                <a16:creationId xmlns:a16="http://schemas.microsoft.com/office/drawing/2014/main" id="{8EB00543-B238-4289-B19F-0A41ADC004F4}"/>
              </a:ext>
            </a:extLst>
          </p:cNvPr>
          <p:cNvGraphicFramePr>
            <a:graphicFrameLocks noGrp="1"/>
          </p:cNvGraphicFramePr>
          <p:nvPr>
            <p:extLst>
              <p:ext uri="{D42A27DB-BD31-4B8C-83A1-F6EECF244321}">
                <p14:modId xmlns:p14="http://schemas.microsoft.com/office/powerpoint/2010/main" val="3930989400"/>
              </p:ext>
            </p:extLst>
          </p:nvPr>
        </p:nvGraphicFramePr>
        <p:xfrm>
          <a:off x="586800" y="1344091"/>
          <a:ext cx="5767526" cy="4143800"/>
        </p:xfrm>
        <a:graphic>
          <a:graphicData uri="http://schemas.openxmlformats.org/drawingml/2006/table">
            <a:tbl>
              <a:tblPr firstRow="1" bandRow="1">
                <a:tableStyleId>{5C22544A-7EE6-4342-B048-85BDC9FD1C3A}</a:tableStyleId>
              </a:tblPr>
              <a:tblGrid>
                <a:gridCol w="5023556">
                  <a:extLst>
                    <a:ext uri="{9D8B030D-6E8A-4147-A177-3AD203B41FA5}">
                      <a16:colId xmlns:a16="http://schemas.microsoft.com/office/drawing/2014/main" val="493758898"/>
                    </a:ext>
                  </a:extLst>
                </a:gridCol>
                <a:gridCol w="743970">
                  <a:extLst>
                    <a:ext uri="{9D8B030D-6E8A-4147-A177-3AD203B41FA5}">
                      <a16:colId xmlns:a16="http://schemas.microsoft.com/office/drawing/2014/main" val="1751834853"/>
                    </a:ext>
                  </a:extLst>
                </a:gridCol>
              </a:tblGrid>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a:solidFill>
                            <a:schemeClr val="bg1"/>
                          </a:solidFill>
                          <a:latin typeface="Arial"/>
                          <a:cs typeface="Arial"/>
                        </a:rPr>
                        <a:t>Introduction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3</a:t>
                      </a:r>
                      <a:endParaRPr lang="en-US" sz="2000" b="0" dirty="0">
                        <a:solidFill>
                          <a:schemeClr val="bg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480044"/>
                  </a:ext>
                </a:extLst>
              </a:tr>
              <a:tr h="688552">
                <a:tc>
                  <a:txBody>
                    <a:bodyPr/>
                    <a:lstStyle/>
                    <a:p>
                      <a:r>
                        <a:rPr lang="en-IN" sz="2000" b="1">
                          <a:solidFill>
                            <a:schemeClr val="bg1"/>
                          </a:solidFill>
                          <a:latin typeface="Arial"/>
                          <a:cs typeface="Arial"/>
                        </a:rPr>
                        <a:t>Health and wellbeing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7</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8010538"/>
                  </a:ext>
                </a:extLst>
              </a:tr>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a:solidFill>
                            <a:schemeClr val="bg1"/>
                          </a:solidFill>
                          <a:latin typeface="Arial"/>
                          <a:ea typeface="+mn-ea"/>
                          <a:cs typeface="Arial"/>
                        </a:rPr>
                        <a:t>Local area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22</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502925"/>
                  </a:ext>
                </a:extLst>
              </a:tr>
              <a:tr h="688552">
                <a:tc>
                  <a:txBody>
                    <a:bodyPr/>
                    <a:lstStyle/>
                    <a:p>
                      <a:r>
                        <a:rPr lang="en-IN" sz="2000" b="1">
                          <a:solidFill>
                            <a:schemeClr val="bg1"/>
                          </a:solidFill>
                          <a:latin typeface="Arial"/>
                          <a:cs typeface="Arial"/>
                        </a:rPr>
                        <a:t>Cost of living</a:t>
                      </a:r>
                    </a:p>
                    <a:p>
                      <a:r>
                        <a:rPr lang="en-IN" sz="2000" b="1">
                          <a:solidFill>
                            <a:schemeClr val="bg1"/>
                          </a:solidFill>
                          <a:latin typeface="Arial"/>
                          <a:cs typeface="Arial"/>
                        </a:rPr>
                        <a:t>(including food security)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a:cs typeface="Arial"/>
                          <a:hlinkClick r:id="rId6" action="ppaction://hlinksldjump">
                            <a:extLst>
                              <a:ext uri="{A12FA001-AC4F-418D-AE19-62706E023703}">
                                <ahyp:hlinkClr xmlns:ahyp="http://schemas.microsoft.com/office/drawing/2018/hyperlinkcolor" val="tx"/>
                              </a:ext>
                            </a:extLst>
                          </a:hlinkClick>
                        </a:rPr>
                        <a:t>34</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206585"/>
                  </a:ext>
                </a:extLst>
              </a:tr>
              <a:tr h="688552">
                <a:tc>
                  <a:txBody>
                    <a:bodyPr/>
                    <a:lstStyle/>
                    <a:p>
                      <a:r>
                        <a:rPr lang="en-IN" sz="2000" b="1">
                          <a:solidFill>
                            <a:schemeClr val="bg1"/>
                          </a:solidFill>
                          <a:latin typeface="Arial"/>
                          <a:cs typeface="Arial"/>
                        </a:rPr>
                        <a:t>Gambling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a:cs typeface="Arial"/>
                          <a:hlinkClick r:id="rId7" action="ppaction://hlinksldjump">
                            <a:extLst>
                              <a:ext uri="{A12FA001-AC4F-418D-AE19-62706E023703}">
                                <ahyp:hlinkClr xmlns:ahyp="http://schemas.microsoft.com/office/drawing/2018/hyperlinkcolor" val="tx"/>
                              </a:ext>
                            </a:extLst>
                          </a:hlinkClick>
                        </a:rPr>
                        <a:t>54</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811524"/>
                  </a:ext>
                </a:extLst>
              </a:tr>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a:solidFill>
                            <a:schemeClr val="bg1"/>
                          </a:solidFill>
                          <a:latin typeface="Arial"/>
                          <a:ea typeface="+mn-ea"/>
                          <a:cs typeface="Arial"/>
                        </a:rPr>
                        <a:t>Digital inclusion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dirty="0">
                          <a:solidFill>
                            <a:schemeClr val="bg1"/>
                          </a:solidFill>
                          <a:latin typeface="Arial"/>
                          <a:cs typeface="Arial"/>
                          <a:hlinkClick r:id="rId8" action="ppaction://hlinksldjump">
                            <a:extLst>
                              <a:ext uri="{A12FA001-AC4F-418D-AE19-62706E023703}">
                                <ahyp:hlinkClr xmlns:ahyp="http://schemas.microsoft.com/office/drawing/2018/hyperlinkcolor" val="tx"/>
                              </a:ext>
                            </a:extLst>
                          </a:hlinkClick>
                        </a:rPr>
                        <a:t>62</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503143"/>
                  </a:ext>
                </a:extLst>
              </a:tr>
            </a:tbl>
          </a:graphicData>
        </a:graphic>
      </p:graphicFrame>
    </p:spTree>
    <p:extLst>
      <p:ext uri="{BB962C8B-B14F-4D97-AF65-F5344CB8AC3E}">
        <p14:creationId xmlns:p14="http://schemas.microsoft.com/office/powerpoint/2010/main" val="852488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descr="Bar chart showing why respondents did not seek advice for their debt problems. 26% did not seek help because they weren't sure the advice would help and 22% did not seek help for mental health reasons. ">
            <a:extLst>
              <a:ext uri="{FF2B5EF4-FFF2-40B4-BE49-F238E27FC236}">
                <a16:creationId xmlns:a16="http://schemas.microsoft.com/office/drawing/2014/main" id="{AFF623E4-F4E2-36F4-5663-B02A59D35FD2}"/>
              </a:ext>
            </a:extLst>
          </p:cNvPr>
          <p:cNvGraphicFramePr/>
          <p:nvPr>
            <p:extLst>
              <p:ext uri="{D42A27DB-BD31-4B8C-83A1-F6EECF244321}">
                <p14:modId xmlns:p14="http://schemas.microsoft.com/office/powerpoint/2010/main" val="1838669086"/>
              </p:ext>
            </p:extLst>
          </p:nvPr>
        </p:nvGraphicFramePr>
        <p:xfrm>
          <a:off x="592520" y="3365339"/>
          <a:ext cx="4902598" cy="287607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P5. Have you ever raised concerns about your household’s financial situation with an NHS health and social care professional? </a:t>
            </a:r>
            <a:r>
              <a:rPr lang="en-GB" sz="1000">
                <a:solidFill>
                  <a:srgbClr val="FFFFFF">
                    <a:lumMod val="50000"/>
                  </a:srgbClr>
                </a:solidFill>
                <a:latin typeface="Arial"/>
                <a:cs typeface="Arial" panose="020B0604020202020204" pitchFamily="34" charset="0"/>
              </a:rPr>
              <a:t>P6. Who did you raise your financial concerns with? P7. The following are NHS schemes or assistance that Greater Manchester residents may be able to access to get support with health and social care costs. Before today, which of these, were you aware of? Unweighted base: 1560 (All respondents); 115  (All who have raised concerns about their financial situation)</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D3B64828-8AD8-26C2-E431-B6B84D4E5548}"/>
              </a:ext>
              <a:ext uri="{C183D7F6-B498-43B3-948B-1728B52AA6E4}">
                <adec:decorative xmlns:adec="http://schemas.microsoft.com/office/drawing/2017/decorative" val="1"/>
              </a:ext>
            </a:extLst>
          </p:cNvPr>
          <p:cNvSpPr txBox="1"/>
          <p:nvPr/>
        </p:nvSpPr>
        <p:spPr>
          <a:xfrm>
            <a:off x="592520" y="1988850"/>
            <a:ext cx="4902598"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latin typeface="Arial"/>
              </a:rPr>
              <a:t>…on whether they </a:t>
            </a:r>
            <a:r>
              <a:rPr kumimoji="0" lang="en-GB" sz="1400" i="0" u="none" strike="noStrike" kern="1200" cap="none" spc="0" normalizeH="0" baseline="0" noProof="0">
                <a:ln>
                  <a:noFill/>
                </a:ln>
                <a:solidFill>
                  <a:srgbClr val="5C5B5A"/>
                </a:solidFill>
                <a:effectLst/>
                <a:uLnTx/>
                <a:uFillTx/>
                <a:latin typeface="Arial"/>
                <a:ea typeface="+mn-ea"/>
                <a:cs typeface="+mn-cs"/>
              </a:rPr>
              <a:t>have raised concerns about their household’s financial situation with an NHS health and social care professional</a:t>
            </a:r>
            <a:endParaRPr kumimoji="0" lang="en-GB" sz="3200" b="1" i="0" u="none" strike="noStrike" kern="1200" cap="none" spc="0" normalizeH="0" baseline="0" noProof="0">
              <a:ln>
                <a:noFill/>
              </a:ln>
              <a:solidFill>
                <a:srgbClr val="5C5B5A"/>
              </a:solidFill>
              <a:effectLst/>
              <a:uLnTx/>
              <a:uFillTx/>
              <a:latin typeface="Arial"/>
              <a:ea typeface="+mn-ea"/>
              <a:cs typeface="+mn-cs"/>
            </a:endParaRPr>
          </a:p>
        </p:txBody>
      </p:sp>
      <p:sp>
        <p:nvSpPr>
          <p:cNvPr id="8" name="TextBox 7">
            <a:extLst>
              <a:ext uri="{FF2B5EF4-FFF2-40B4-BE49-F238E27FC236}">
                <a16:creationId xmlns:a16="http://schemas.microsoft.com/office/drawing/2014/main" id="{2FE9EF38-8F4A-BF7E-FEBB-0163A2932855}"/>
              </a:ext>
              <a:ext uri="{C183D7F6-B498-43B3-948B-1728B52AA6E4}">
                <adec:decorative xmlns:adec="http://schemas.microsoft.com/office/drawing/2017/decorative" val="1"/>
              </a:ext>
            </a:extLst>
          </p:cNvPr>
          <p:cNvSpPr txBox="1"/>
          <p:nvPr/>
        </p:nvSpPr>
        <p:spPr>
          <a:xfrm>
            <a:off x="1611470" y="1366998"/>
            <a:ext cx="2864699" cy="553998"/>
          </a:xfrm>
          <a:prstGeom prst="rect">
            <a:avLst/>
          </a:prstGeom>
          <a:noFill/>
        </p:spPr>
        <p:txBody>
          <a:bodyPr wrap="square" lIns="0" tIns="0" rIns="0" bIns="0" rtlCol="0">
            <a:spAutoFit/>
          </a:bodyPr>
          <a:lstStyle/>
          <a:p>
            <a:pPr>
              <a:defRPr/>
            </a:pPr>
            <a:r>
              <a:rPr lang="en-GB" sz="3600" b="1">
                <a:solidFill>
                  <a:srgbClr val="FF0000"/>
                </a:solidFill>
                <a:latin typeface="Arial"/>
              </a:rPr>
              <a:t>9</a:t>
            </a:r>
            <a:r>
              <a:rPr kumimoji="0" lang="en-GB" sz="3600" b="1" i="0" u="none" strike="noStrike" kern="1200" cap="none" spc="0" normalizeH="0" baseline="0" noProof="0">
                <a:ln>
                  <a:noFill/>
                </a:ln>
                <a:solidFill>
                  <a:srgbClr val="FF0000"/>
                </a:solidFill>
                <a:effectLst/>
                <a:uLnTx/>
                <a:uFillTx/>
                <a:latin typeface="Arial"/>
                <a:ea typeface="+mn-ea"/>
                <a:cs typeface="+mn-cs"/>
              </a:rPr>
              <a:t>% </a:t>
            </a:r>
            <a:r>
              <a:rPr kumimoji="0" lang="en-GB" sz="2400" i="0" u="none" strike="noStrike" kern="1200" cap="none" spc="0" normalizeH="0" baseline="0" noProof="0">
                <a:ln>
                  <a:noFill/>
                </a:ln>
                <a:solidFill>
                  <a:srgbClr val="FF0000"/>
                </a:solidFill>
                <a:effectLst/>
                <a:uLnTx/>
                <a:uFillTx/>
                <a:latin typeface="Arial"/>
                <a:ea typeface="+mn-ea"/>
                <a:cs typeface="+mn-cs"/>
              </a:rPr>
              <a:t>yes</a:t>
            </a:r>
            <a:r>
              <a:rPr kumimoji="0" lang="en-GB" sz="3600" i="0" u="none" strike="noStrike" kern="1200" cap="none" spc="0" normalizeH="0" baseline="0" noProof="0">
                <a:ln>
                  <a:noFill/>
                </a:ln>
                <a:solidFill>
                  <a:srgbClr val="FF0000"/>
                </a:solidFill>
                <a:effectLst/>
                <a:uLnTx/>
                <a:uFillTx/>
                <a:latin typeface="Arial"/>
                <a:ea typeface="+mn-ea"/>
                <a:cs typeface="+mn-cs"/>
              </a:rPr>
              <a:t> </a:t>
            </a:r>
            <a:r>
              <a:rPr kumimoji="0" lang="en-GB" sz="3600" b="1" i="0" u="none" strike="noStrike" kern="1200" cap="none" spc="0" normalizeH="0" baseline="0" noProof="0">
                <a:ln>
                  <a:noFill/>
                </a:ln>
                <a:solidFill>
                  <a:srgbClr val="00B8AF"/>
                </a:solidFill>
                <a:effectLst/>
                <a:uLnTx/>
                <a:uFillTx/>
                <a:latin typeface="Arial"/>
                <a:ea typeface="+mn-ea"/>
                <a:cs typeface="+mn-cs"/>
              </a:rPr>
              <a:t>86% </a:t>
            </a:r>
            <a:r>
              <a:rPr kumimoji="0" lang="en-GB" sz="2400" i="0" u="none" strike="noStrike" kern="1200" cap="none" spc="0" normalizeH="0" baseline="0" noProof="0">
                <a:ln>
                  <a:noFill/>
                </a:ln>
                <a:solidFill>
                  <a:srgbClr val="00B8AF"/>
                </a:solidFill>
                <a:effectLst/>
                <a:uLnTx/>
                <a:uFillTx/>
                <a:latin typeface="Arial"/>
                <a:ea typeface="+mn-ea"/>
                <a:cs typeface="+mn-cs"/>
              </a:rPr>
              <a:t>no</a:t>
            </a:r>
            <a:endParaRPr kumimoji="0" lang="en-GB" sz="3600" b="1" i="0" u="none" strike="noStrike" kern="1200" cap="none" spc="0" normalizeH="0" baseline="0" noProof="0">
              <a:ln>
                <a:noFill/>
              </a:ln>
              <a:solidFill>
                <a:srgbClr val="00B8AF"/>
              </a:solidFill>
              <a:effectLst/>
              <a:uLnTx/>
              <a:uFillTx/>
              <a:latin typeface="Arial"/>
              <a:ea typeface="+mn-ea"/>
              <a:cs typeface="+mn-cs"/>
            </a:endParaRPr>
          </a:p>
        </p:txBody>
      </p:sp>
      <p:sp>
        <p:nvSpPr>
          <p:cNvPr id="19" name="TextBox 18">
            <a:extLst>
              <a:ext uri="{FF2B5EF4-FFF2-40B4-BE49-F238E27FC236}">
                <a16:creationId xmlns:a16="http://schemas.microsoft.com/office/drawing/2014/main" id="{6FE468D4-C056-B644-7519-9DD0BF827E15}"/>
              </a:ext>
              <a:ext uri="{C183D7F6-B498-43B3-948B-1728B52AA6E4}">
                <adec:decorative xmlns:adec="http://schemas.microsoft.com/office/drawing/2017/decorative" val="1"/>
              </a:ext>
            </a:extLst>
          </p:cNvPr>
          <p:cNvSpPr txBox="1"/>
          <p:nvPr/>
        </p:nvSpPr>
        <p:spPr>
          <a:xfrm>
            <a:off x="411365" y="3149895"/>
            <a:ext cx="580937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Those who say yes, say t</a:t>
            </a:r>
            <a:r>
              <a:rPr lang="en-GB" sz="1400" b="1">
                <a:solidFill>
                  <a:srgbClr val="5C5B5A"/>
                </a:solidFill>
                <a:latin typeface="Arial"/>
              </a:rPr>
              <a:t>hey raised their concerns with a…</a:t>
            </a:r>
            <a:endParaRPr kumimoji="0" lang="en-GB" sz="32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0" name="Chart 19" descr="Bar chart showing respondents who have sought help with their debt. 50% have sought help from at least one source, 30% from their friends and family. ">
            <a:extLst>
              <a:ext uri="{FF2B5EF4-FFF2-40B4-BE49-F238E27FC236}">
                <a16:creationId xmlns:a16="http://schemas.microsoft.com/office/drawing/2014/main" id="{B1EAAA3A-A0F6-AD4C-F6D9-CA05454652C5}"/>
              </a:ext>
            </a:extLst>
          </p:cNvPr>
          <p:cNvGraphicFramePr/>
          <p:nvPr>
            <p:extLst>
              <p:ext uri="{D42A27DB-BD31-4B8C-83A1-F6EECF244321}">
                <p14:modId xmlns:p14="http://schemas.microsoft.com/office/powerpoint/2010/main" val="342995994"/>
              </p:ext>
            </p:extLst>
          </p:nvPr>
        </p:nvGraphicFramePr>
        <p:xfrm>
          <a:off x="6263780" y="1455036"/>
          <a:ext cx="4987895" cy="4768911"/>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31286F68-30A9-B8A1-E430-09A7B9527CC7}"/>
              </a:ext>
            </a:extLst>
          </p:cNvPr>
          <p:cNvSpPr txBox="1"/>
          <p:nvPr/>
        </p:nvSpPr>
        <p:spPr>
          <a:xfrm>
            <a:off x="5980675" y="1362722"/>
            <a:ext cx="596162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strike="noStrike" kern="1200" cap="none" spc="0" normalizeH="0" baseline="0" noProof="0">
                <a:ln>
                  <a:noFill/>
                </a:ln>
                <a:solidFill>
                  <a:srgbClr val="5C5B5A"/>
                </a:solidFill>
                <a:effectLst/>
                <a:uLnTx/>
                <a:uFillTx/>
                <a:latin typeface="Arial"/>
                <a:ea typeface="+mn-ea"/>
                <a:cs typeface="+mn-cs"/>
              </a:rPr>
              <a:t>Awareness of NHS Schemes or assistance (among all respondents)</a:t>
            </a:r>
          </a:p>
        </p:txBody>
      </p:sp>
      <p:sp>
        <p:nvSpPr>
          <p:cNvPr id="22" name="Right Brace 21">
            <a:extLst>
              <a:ext uri="{FF2B5EF4-FFF2-40B4-BE49-F238E27FC236}">
                <a16:creationId xmlns:a16="http://schemas.microsoft.com/office/drawing/2014/main" id="{8EBAE5D5-2DCA-80CD-7618-F5BD1A103E1C}"/>
              </a:ext>
              <a:ext uri="{C183D7F6-B498-43B3-948B-1728B52AA6E4}">
                <adec:decorative xmlns:adec="http://schemas.microsoft.com/office/drawing/2017/decorative" val="1"/>
              </a:ext>
            </a:extLst>
          </p:cNvPr>
          <p:cNvSpPr/>
          <p:nvPr/>
        </p:nvSpPr>
        <p:spPr>
          <a:xfrm>
            <a:off x="10562602" y="1737646"/>
            <a:ext cx="316194" cy="3205290"/>
          </a:xfrm>
          <a:prstGeom prst="rightBrace">
            <a:avLst/>
          </a:prstGeom>
          <a:ln w="22225">
            <a:solidFill>
              <a:srgbClr val="388A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a:extLst>
              <a:ext uri="{FF2B5EF4-FFF2-40B4-BE49-F238E27FC236}">
                <a16:creationId xmlns:a16="http://schemas.microsoft.com/office/drawing/2014/main" id="{8EC7C900-9722-BF02-7ACA-72E7AA3D2289}"/>
              </a:ext>
            </a:extLst>
          </p:cNvPr>
          <p:cNvSpPr txBox="1"/>
          <p:nvPr/>
        </p:nvSpPr>
        <p:spPr>
          <a:xfrm>
            <a:off x="10926212" y="3033750"/>
            <a:ext cx="1063503" cy="1138773"/>
          </a:xfrm>
          <a:prstGeom prst="rect">
            <a:avLst/>
          </a:prstGeom>
          <a:noFill/>
        </p:spPr>
        <p:txBody>
          <a:bodyPr wrap="square" rtlCol="0">
            <a:spAutoFit/>
          </a:bodyPr>
          <a:lstStyle/>
          <a:p>
            <a:pPr algn="ctr"/>
            <a:r>
              <a:rPr lang="en-GB" sz="2000" b="1">
                <a:solidFill>
                  <a:srgbClr val="009690"/>
                </a:solidFill>
              </a:rPr>
              <a:t>72% </a:t>
            </a:r>
            <a:r>
              <a:rPr lang="en-GB" sz="1200">
                <a:solidFill>
                  <a:srgbClr val="5C5B5A"/>
                </a:solidFill>
              </a:rPr>
              <a:t>of respondents are aware of any of the schemes </a:t>
            </a:r>
          </a:p>
        </p:txBody>
      </p:sp>
      <p:sp>
        <p:nvSpPr>
          <p:cNvPr id="24" name="Content Placeholder 32">
            <a:extLst>
              <a:ext uri="{FF2B5EF4-FFF2-40B4-BE49-F238E27FC236}">
                <a16:creationId xmlns:a16="http://schemas.microsoft.com/office/drawing/2014/main" id="{C48AF84A-1436-0E69-2BBA-082313A99E50}"/>
              </a:ext>
            </a:extLst>
          </p:cNvPr>
          <p:cNvSpPr txBox="1">
            <a:spLocks noGrp="1"/>
          </p:cNvSpPr>
          <p:nvPr>
            <p:ph type="title" idx="4294967295"/>
          </p:nvPr>
        </p:nvSpPr>
        <p:spPr>
          <a:xfrm>
            <a:off x="391549" y="174865"/>
            <a:ext cx="11718695"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9% of respondents have at some point </a:t>
            </a:r>
            <a:r>
              <a:rPr kumimoji="0" lang="en-GB" sz="1800" b="1" i="0" u="none" strike="noStrike" kern="1200" cap="none" spc="0" normalizeH="0" baseline="0" noProof="0">
                <a:ln>
                  <a:noFill/>
                </a:ln>
                <a:solidFill>
                  <a:srgbClr val="009690"/>
                </a:solidFill>
                <a:effectLst/>
                <a:uLnTx/>
                <a:uFillTx/>
                <a:latin typeface="Arial"/>
                <a:ea typeface="+mn-ea"/>
                <a:cs typeface="+mn-cs"/>
              </a:rPr>
              <a:t>raised concerns about their household’s financial situation with an NHS health and social care professional</a:t>
            </a:r>
            <a:r>
              <a:rPr kumimoji="0" lang="en-GB" sz="1800" b="1" i="0" u="none" strike="noStrike" kern="1200" cap="none" spc="0" normalizeH="0" baseline="0" noProof="0">
                <a:ln>
                  <a:noFill/>
                </a:ln>
                <a:solidFill>
                  <a:srgbClr val="5C5B5A"/>
                </a:solidFill>
                <a:effectLst/>
                <a:uLnTx/>
                <a:uFillTx/>
                <a:latin typeface="Arial"/>
                <a:ea typeface="+mn-ea"/>
                <a:cs typeface="+mn-cs"/>
              </a:rPr>
              <a:t>. </a:t>
            </a:r>
            <a:r>
              <a:rPr kumimoji="0" lang="en-GB" sz="1800" b="1" i="0" u="none" strike="noStrike" kern="1200" cap="none" spc="0" normalizeH="0" baseline="0" noProof="0">
                <a:ln>
                  <a:noFill/>
                </a:ln>
                <a:solidFill>
                  <a:schemeClr val="tx1">
                    <a:lumMod val="65000"/>
                    <a:lumOff val="35000"/>
                  </a:schemeClr>
                </a:solidFill>
                <a:effectLst/>
                <a:uLnTx/>
                <a:uFillTx/>
                <a:latin typeface="+mj-lt"/>
                <a:ea typeface="+mn-ea"/>
                <a:cs typeface="+mn-cs"/>
              </a:rPr>
              <a:t>Of these, over half (53%) raised it with their GP. While almost three quarters (72%) of respondents are aware of any NHS financial support available, fewer than 1 in 5 (17%) are aware of funding for travel to appointments. </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endParaRPr kumimoji="0" lang="en-GB" sz="1800" b="1" i="0" u="none" strike="noStrike" kern="1200" cap="none" spc="0" normalizeH="0" baseline="0" noProof="0">
              <a:ln>
                <a:noFill/>
              </a:ln>
              <a:solidFill>
                <a:schemeClr val="tx1">
                  <a:lumMod val="65000"/>
                  <a:lumOff val="35000"/>
                </a:schemeClr>
              </a:solidFill>
              <a:effectLst/>
              <a:uLnTx/>
              <a:uFillTx/>
              <a:latin typeface="Arial"/>
              <a:ea typeface="+mn-ea"/>
              <a:cs typeface="+mn-cs"/>
            </a:endParaRPr>
          </a:p>
        </p:txBody>
      </p:sp>
      <p:cxnSp>
        <p:nvCxnSpPr>
          <p:cNvPr id="6" name="Straight Arrow Connector 5">
            <a:extLst>
              <a:ext uri="{FF2B5EF4-FFF2-40B4-BE49-F238E27FC236}">
                <a16:creationId xmlns:a16="http://schemas.microsoft.com/office/drawing/2014/main" id="{2A553244-8F69-4252-916B-4FC4820466EA}"/>
              </a:ext>
              <a:ext uri="{C183D7F6-B498-43B3-948B-1728B52AA6E4}">
                <adec:decorative xmlns:adec="http://schemas.microsoft.com/office/drawing/2017/decorative" val="1"/>
              </a:ext>
            </a:extLst>
          </p:cNvPr>
          <p:cNvCxnSpPr/>
          <p:nvPr/>
        </p:nvCxnSpPr>
        <p:spPr>
          <a:xfrm>
            <a:off x="3027812" y="2707688"/>
            <a:ext cx="0" cy="4066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ED37711A-0DDA-9D77-FA3A-DE2CF3C81EBE}"/>
              </a:ext>
              <a:ext uri="{C183D7F6-B498-43B3-948B-1728B52AA6E4}">
                <adec:decorative xmlns:adec="http://schemas.microsoft.com/office/drawing/2017/decorative" val="1"/>
              </a:ext>
            </a:extLst>
          </p:cNvPr>
          <p:cNvCxnSpPr>
            <a:cxnSpLocks/>
          </p:cNvCxnSpPr>
          <p:nvPr/>
        </p:nvCxnSpPr>
        <p:spPr>
          <a:xfrm>
            <a:off x="5877677" y="1364553"/>
            <a:ext cx="0" cy="4656606"/>
          </a:xfrm>
          <a:prstGeom prst="line">
            <a:avLst/>
          </a:prstGeom>
          <a:ln>
            <a:solidFill>
              <a:srgbClr val="0096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698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P2. Do you feel that cost implications (such as time away from work, distance from your house, childcare responsibilities, parking etc.) are taken into consideration by NHS health and social care professionals when appointments are scheduled? P1. To what extent do you agree or disagree with the following statements? Unweighted base: Survey 9, 1560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4" name="Content Placeholder 32">
            <a:extLst>
              <a:ext uri="{FF2B5EF4-FFF2-40B4-BE49-F238E27FC236}">
                <a16:creationId xmlns:a16="http://schemas.microsoft.com/office/drawing/2014/main" id="{C48AF84A-1436-0E69-2BBA-082313A99E50}"/>
              </a:ext>
            </a:extLst>
          </p:cNvPr>
          <p:cNvSpPr txBox="1">
            <a:spLocks/>
          </p:cNvSpPr>
          <p:nvPr/>
        </p:nvSpPr>
        <p:spPr>
          <a:xfrm>
            <a:off x="391549" y="174865"/>
            <a:ext cx="11718695"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kumimoji="0" lang="en-GB" sz="1800" b="1" i="0" u="none" strike="noStrike" kern="1200" cap="none" spc="0" normalizeH="0" baseline="0" noProof="0">
                <a:ln>
                  <a:noFill/>
                </a:ln>
                <a:solidFill>
                  <a:srgbClr val="5C5B5A"/>
                </a:solidFill>
                <a:effectLst/>
                <a:uLnTx/>
                <a:uFillTx/>
                <a:latin typeface="Arial"/>
                <a:ea typeface="+mn-ea"/>
                <a:cs typeface="+mn-cs"/>
              </a:rPr>
              <a:t>2 in 5 (40%) say cost </a:t>
            </a:r>
            <a:r>
              <a:rPr lang="en-GB" sz="1800" b="1">
                <a:solidFill>
                  <a:srgbClr val="5C5B5A"/>
                </a:solidFill>
                <a:latin typeface="Arial"/>
              </a:rPr>
              <a:t>implication are considered</a:t>
            </a:r>
            <a:r>
              <a:rPr kumimoji="0" lang="en-GB" sz="1800" b="1" i="0" u="none" strike="noStrike" kern="1200" cap="none" spc="0" normalizeH="0" baseline="0" noProof="0">
                <a:ln>
                  <a:noFill/>
                </a:ln>
                <a:solidFill>
                  <a:srgbClr val="5C5B5A"/>
                </a:solidFill>
                <a:effectLst/>
                <a:uLnTx/>
                <a:uFillTx/>
                <a:latin typeface="Arial"/>
                <a:ea typeface="+mn-ea"/>
                <a:cs typeface="+mn-cs"/>
              </a:rPr>
              <a:t> by NHS staff at least sometimes when scheduling appointments</a:t>
            </a:r>
            <a:r>
              <a:rPr lang="en-GB" sz="1800" b="1">
                <a:solidFill>
                  <a:srgbClr val="5C5B5A"/>
                </a:solidFill>
                <a:latin typeface="Arial"/>
              </a:rPr>
              <a:t> (though only 15% say this happens every time or often)</a:t>
            </a:r>
            <a:endParaRPr lang="en-GB" sz="1800" b="1">
              <a:solidFill>
                <a:srgbClr val="5C5B5A"/>
              </a:solidFill>
              <a:latin typeface="Arial"/>
              <a:cs typeface="Arial"/>
            </a:endParaRPr>
          </a:p>
        </p:txBody>
      </p:sp>
      <p:sp>
        <p:nvSpPr>
          <p:cNvPr id="5" name="TextBox 4">
            <a:extLst>
              <a:ext uri="{FF2B5EF4-FFF2-40B4-BE49-F238E27FC236}">
                <a16:creationId xmlns:a16="http://schemas.microsoft.com/office/drawing/2014/main" id="{D52D8664-8F8B-7C4F-4B9C-45679BB7F7F1}"/>
              </a:ext>
            </a:extLst>
          </p:cNvPr>
          <p:cNvSpPr txBox="1"/>
          <p:nvPr/>
        </p:nvSpPr>
        <p:spPr>
          <a:xfrm>
            <a:off x="3983683" y="1132349"/>
            <a:ext cx="4868348" cy="738664"/>
          </a:xfrm>
          <a:prstGeom prst="rect">
            <a:avLst/>
          </a:prstGeom>
          <a:noFill/>
        </p:spPr>
        <p:txBody>
          <a:bodyPr wrap="square" lIns="91440" tIns="45720" rIns="91440" bIns="45720" rtlCol="0" anchor="t">
            <a:spAutoFit/>
          </a:bodyPr>
          <a:lstStyle/>
          <a:p>
            <a:pPr algn="ctr">
              <a:defRPr/>
            </a:pPr>
            <a:r>
              <a:rPr lang="en-GB" sz="1400" b="1">
                <a:solidFill>
                  <a:srgbClr val="5C5B5A"/>
                </a:solidFill>
                <a:latin typeface="Arial"/>
              </a:rPr>
              <a:t>Are c</a:t>
            </a:r>
            <a:r>
              <a:rPr kumimoji="0" lang="en-GB" sz="1400" b="1" strike="noStrike" kern="1200" cap="none" spc="0" normalizeH="0" baseline="0" noProof="0" err="1">
                <a:ln>
                  <a:noFill/>
                </a:ln>
                <a:solidFill>
                  <a:srgbClr val="5C5B5A"/>
                </a:solidFill>
                <a:effectLst/>
                <a:uLnTx/>
                <a:uFillTx/>
                <a:latin typeface="Arial"/>
                <a:ea typeface="+mn-ea"/>
                <a:cs typeface="+mn-cs"/>
              </a:rPr>
              <a:t>ost</a:t>
            </a:r>
            <a:r>
              <a:rPr kumimoji="0" lang="en-GB" sz="1400" b="1" strike="noStrike" kern="1200" cap="none" spc="0" normalizeH="0" baseline="0" noProof="0">
                <a:ln>
                  <a:noFill/>
                </a:ln>
                <a:solidFill>
                  <a:srgbClr val="5C5B5A"/>
                </a:solidFill>
                <a:effectLst/>
                <a:uLnTx/>
                <a:uFillTx/>
                <a:latin typeface="Arial"/>
                <a:ea typeface="+mn-ea"/>
                <a:cs typeface="+mn-cs"/>
              </a:rPr>
              <a:t> implications </a:t>
            </a:r>
            <a:r>
              <a:rPr lang="en-GB" sz="1400" b="1">
                <a:solidFill>
                  <a:srgbClr val="5C5B5A"/>
                </a:solidFill>
                <a:latin typeface="Arial"/>
              </a:rPr>
              <a:t>taken </a:t>
            </a:r>
            <a:r>
              <a:rPr kumimoji="0" lang="en-GB" sz="1400" b="1" strike="noStrike" kern="1200" cap="none" spc="0" normalizeH="0" baseline="0" noProof="0">
                <a:ln>
                  <a:noFill/>
                </a:ln>
                <a:solidFill>
                  <a:srgbClr val="5C5B5A"/>
                </a:solidFill>
                <a:effectLst/>
                <a:uLnTx/>
                <a:uFillTx/>
                <a:latin typeface="Arial"/>
                <a:ea typeface="+mn-ea"/>
                <a:cs typeface="+mn-cs"/>
              </a:rPr>
              <a:t>into consideration by NHS health and social care professionals when appointments are scheduled?</a:t>
            </a:r>
            <a:r>
              <a:rPr lang="en-GB" sz="1400" b="1">
                <a:solidFill>
                  <a:srgbClr val="5C5B5A"/>
                </a:solidFill>
                <a:latin typeface="Arial"/>
              </a:rPr>
              <a:t> </a:t>
            </a:r>
            <a:endParaRPr kumimoji="0" lang="en-GB" sz="1400" b="1" strike="noStrike" kern="1200" cap="none" spc="0" normalizeH="0" baseline="0" noProof="0">
              <a:ln>
                <a:noFill/>
              </a:ln>
              <a:solidFill>
                <a:srgbClr val="5C5B5A"/>
              </a:solidFill>
              <a:effectLst/>
              <a:uLnTx/>
              <a:uFillTx/>
              <a:latin typeface="Arial"/>
              <a:ea typeface="+mn-ea"/>
              <a:cs typeface="+mn-cs"/>
            </a:endParaRPr>
          </a:p>
        </p:txBody>
      </p:sp>
      <p:graphicFrame>
        <p:nvGraphicFramePr>
          <p:cNvPr id="9" name="Chart 8">
            <a:extLst>
              <a:ext uri="{FF2B5EF4-FFF2-40B4-BE49-F238E27FC236}">
                <a16:creationId xmlns:a16="http://schemas.microsoft.com/office/drawing/2014/main" id="{80045269-1BCD-98A0-5514-16F938D22F5B}"/>
              </a:ext>
            </a:extLst>
          </p:cNvPr>
          <p:cNvGraphicFramePr/>
          <p:nvPr>
            <p:extLst>
              <p:ext uri="{D42A27DB-BD31-4B8C-83A1-F6EECF244321}">
                <p14:modId xmlns:p14="http://schemas.microsoft.com/office/powerpoint/2010/main" val="1783386690"/>
              </p:ext>
            </p:extLst>
          </p:nvPr>
        </p:nvGraphicFramePr>
        <p:xfrm>
          <a:off x="2682064" y="1661463"/>
          <a:ext cx="7471586" cy="4272612"/>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2">
            <a:extLst>
              <a:ext uri="{FF2B5EF4-FFF2-40B4-BE49-F238E27FC236}">
                <a16:creationId xmlns:a16="http://schemas.microsoft.com/office/drawing/2014/main" id="{2908BCE1-BF23-B1F0-0FA0-36581258F552}"/>
              </a:ext>
              <a:ext uri="{C183D7F6-B498-43B3-948B-1728B52AA6E4}">
                <adec:decorative xmlns:adec="http://schemas.microsoft.com/office/drawing/2017/decorative" val="1"/>
              </a:ext>
            </a:extLst>
          </p:cNvPr>
          <p:cNvSpPr txBox="1">
            <a:spLocks noGrp="1"/>
          </p:cNvSpPr>
          <p:nvPr>
            <p:ph type="title" idx="4294967295"/>
          </p:nvPr>
        </p:nvSpPr>
        <p:spPr>
          <a:xfrm>
            <a:off x="6001757" y="3181846"/>
            <a:ext cx="832199"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5C5B5A"/>
                </a:solidFill>
                <a:effectLst/>
                <a:uLnTx/>
                <a:uFillTx/>
                <a:latin typeface="Arial"/>
                <a:ea typeface="+mn-ea"/>
                <a:cs typeface="+mn-cs"/>
              </a:rPr>
              <a:t>40%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always / often / sometimes</a:t>
            </a:r>
          </a:p>
        </p:txBody>
      </p:sp>
    </p:spTree>
    <p:extLst>
      <p:ext uri="{BB962C8B-B14F-4D97-AF65-F5344CB8AC3E}">
        <p14:creationId xmlns:p14="http://schemas.microsoft.com/office/powerpoint/2010/main" val="1054194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b="1">
                <a:latin typeface="Arial" panose="020B0604020202020204" pitchFamily="34" charset="0"/>
                <a:cs typeface="Arial" panose="020B0604020202020204" pitchFamily="34" charset="0"/>
              </a:rPr>
              <a:t>Your local area</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2053527222"/>
              </p:ext>
            </p:extLst>
          </p:nvPr>
        </p:nvGraphicFramePr>
        <p:xfrm>
          <a:off x="590400" y="3718800"/>
          <a:ext cx="4922633" cy="86136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page 23</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Your local area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pages 24-25</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Your local area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26-33</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extLst>
      <p:ext uri="{BB962C8B-B14F-4D97-AF65-F5344CB8AC3E}">
        <p14:creationId xmlns:p14="http://schemas.microsoft.com/office/powerpoint/2010/main" val="197941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Your local area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047903"/>
          </a:xfrm>
          <a:prstGeom prst="rect">
            <a:avLst/>
          </a:prstGeom>
          <a:noFill/>
        </p:spPr>
        <p:txBody>
          <a:bodyPr wrap="square" lIns="91440" tIns="45720" rIns="91440" bIns="45720" rtlCol="0" anchor="t">
            <a:spAutoFit/>
          </a:bodyPr>
          <a:lstStyle/>
          <a:p>
            <a:pPr>
              <a:lnSpc>
                <a:spcPct val="113999"/>
              </a:lnSpc>
              <a:spcAft>
                <a:spcPts val="1400"/>
              </a:spcAft>
            </a:pPr>
            <a:r>
              <a:rPr lang="en-GB" sz="1400">
                <a:solidFill>
                  <a:schemeClr val="bg1"/>
                </a:solidFill>
                <a:latin typeface="Arial"/>
                <a:cs typeface="Arial"/>
              </a:rPr>
              <a:t>The September 2023 Residents' Survey includes, for the fourth time, a number of questions to explore residents' experiences of their local area, along with their sense of community, local pride and belonging. In this wave, the survey continues to consolidate our understanding. The questions have been included to explore how this kind of data may be able to inform local monitoring and evaluation of pride in place and life chances interventions (including through the UK Shared Prosperity Fund to invest and empower local communities), as one part of a wider approach.</a:t>
            </a:r>
            <a:endParaRPr lang="en-GB">
              <a:solidFill>
                <a:schemeClr val="bg1"/>
              </a:solidFill>
            </a:endParaRPr>
          </a:p>
          <a:p>
            <a:pPr>
              <a:lnSpc>
                <a:spcPct val="114000"/>
              </a:lnSpc>
              <a:spcAft>
                <a:spcPts val="1400"/>
              </a:spcAft>
            </a:pPr>
            <a:r>
              <a:rPr lang="en-GB" sz="1400">
                <a:solidFill>
                  <a:schemeClr val="bg1"/>
                </a:solidFill>
                <a:latin typeface="Arial"/>
                <a:cs typeface="Arial"/>
              </a:rPr>
              <a:t>As questions on local area have been asked across multiple surveys, we have tracked data over time. We have also merged data where possible, meaning that the sample is larger and more robust and greater analysis of sub-groups is possible. Questions within this section use a merged sample from the results from surveys 7, 8 and 9. </a:t>
            </a:r>
          </a:p>
          <a:p>
            <a:pPr>
              <a:lnSpc>
                <a:spcPct val="114000"/>
              </a:lnSpc>
              <a:spcAft>
                <a:spcPts val="1400"/>
              </a:spcAft>
            </a:pPr>
            <a:r>
              <a:rPr lang="en-GB" sz="1400">
                <a:solidFill>
                  <a:schemeClr val="bg1"/>
                </a:solidFill>
                <a:latin typeface="Arial"/>
                <a:cs typeface="Arial"/>
              </a:rPr>
              <a:t>Benchmarks, where included, reflect October 2021-September 2022 England figures from the DCMS' Community Life Survey*. The DCMS survey is conducted through self-completion, either online or on a paper questionnaire. This is comparable with the Residents’ Survey, which is either self-conducted online or through a telephone interview. </a:t>
            </a:r>
            <a:endParaRPr lang="en-GB" sz="1550" b="1">
              <a:solidFill>
                <a:schemeClr val="bg1"/>
              </a:solidFill>
              <a:cs typeface="Calibri" panose="020F0502020204030204"/>
            </a:endParaRPr>
          </a:p>
          <a:p>
            <a:endParaRPr lang="en-GB" sz="1550" b="1">
              <a:solidFill>
                <a:schemeClr val="bg1"/>
              </a:solidFill>
              <a:cs typeface="Calibri" panose="020F0502020204030204"/>
            </a:endParaRPr>
          </a:p>
          <a:p>
            <a:pPr marL="742950" lvl="1" indent="-285750">
              <a:buFont typeface="Arial" panose="020B0604020202020204" pitchFamily="34" charset="0"/>
              <a:buChar char="•"/>
            </a:pPr>
            <a:endParaRPr lang="en-GB" sz="1550">
              <a:solidFill>
                <a:schemeClr val="bg1"/>
              </a:solidFill>
            </a:endParaRPr>
          </a:p>
          <a:p>
            <a:pPr marL="742950" lvl="1" indent="-285750">
              <a:buFont typeface="Arial" panose="020B0604020202020204" pitchFamily="34" charset="0"/>
              <a:buChar char="•"/>
            </a:pPr>
            <a:endParaRPr lang="en-GB" sz="1550">
              <a:solidFill>
                <a:schemeClr val="bg1"/>
              </a:solidFill>
              <a:cs typeface="Calibri" panose="020F0502020204030204"/>
            </a:endParaRPr>
          </a:p>
        </p:txBody>
      </p:sp>
      <p:sp>
        <p:nvSpPr>
          <p:cNvPr id="3" name="Text Placeholder 4">
            <a:extLst>
              <a:ext uri="{FF2B5EF4-FFF2-40B4-BE49-F238E27FC236}">
                <a16:creationId xmlns:a16="http://schemas.microsoft.com/office/drawing/2014/main" id="{F35CD49A-8265-44EC-74BC-15EC5E47D64B}"/>
              </a:ext>
            </a:extLst>
          </p:cNvPr>
          <p:cNvSpPr>
            <a:spLocks noGrp="1"/>
          </p:cNvSpPr>
          <p:nvPr>
            <p:ph type="body" sz="quarter" idx="11"/>
          </p:nvPr>
        </p:nvSpPr>
        <p:spPr>
          <a:xfrm>
            <a:off x="586799" y="6274800"/>
            <a:ext cx="11017826" cy="382588"/>
          </a:xfrm>
        </p:spPr>
        <p:txBody>
          <a:bodyPr vert="horz" lIns="91440" tIns="45720" rIns="91440" bIns="45720" rtlCol="0" anchor="t">
            <a:normAutofit fontScale="85000" lnSpcReduction="20000"/>
          </a:bodyPr>
          <a:lstStyle/>
          <a:p>
            <a:r>
              <a:rPr lang="en-GB" sz="1200">
                <a:latin typeface="Arial"/>
                <a:cs typeface="Arial"/>
              </a:rPr>
              <a:t>*</a:t>
            </a:r>
            <a:r>
              <a:rPr lang="en-GB" sz="1400">
                <a:ea typeface="+mn-lt"/>
                <a:cs typeface="+mn-lt"/>
              </a:rPr>
              <a:t> Comparisons are from the October 2021-September 2022 England figures from the DCMS Community Life Survey 2021/22, full results online</a:t>
            </a:r>
            <a:r>
              <a:rPr lang="en-GB" sz="1400" b="1">
                <a:ea typeface="+mn-lt"/>
                <a:cs typeface="+mn-lt"/>
              </a:rPr>
              <a:t> </a:t>
            </a:r>
            <a:r>
              <a:rPr lang="en-GB" sz="1400" b="1">
                <a:ea typeface="+mn-lt"/>
                <a:cs typeface="+mn-lt"/>
                <a:hlinkClick r:id="rId3"/>
              </a:rPr>
              <a:t>here</a:t>
            </a:r>
            <a:r>
              <a:rPr lang="en-GB" sz="1400" b="1">
                <a:ea typeface="+mn-lt"/>
                <a:cs typeface="+mn-lt"/>
              </a:rPr>
              <a:t>.</a:t>
            </a:r>
            <a:r>
              <a:rPr lang="en-GB" sz="1400">
                <a:ea typeface="+mn-lt"/>
                <a:cs typeface="+mn-lt"/>
              </a:rPr>
              <a:t> Wider details on the DCMS survey methodology are available</a:t>
            </a:r>
            <a:r>
              <a:rPr lang="en-GB" sz="1400" b="1">
                <a:ea typeface="+mn-lt"/>
                <a:cs typeface="+mn-lt"/>
              </a:rPr>
              <a:t> </a:t>
            </a:r>
            <a:r>
              <a:rPr lang="en-GB" sz="1400" b="1">
                <a:ea typeface="+mn-lt"/>
                <a:cs typeface="+mn-lt"/>
                <a:hlinkClick r:id="rId4"/>
              </a:rPr>
              <a:t>here</a:t>
            </a:r>
            <a:r>
              <a:rPr lang="en-GB" sz="1400" b="1">
                <a:ea typeface="+mn-lt"/>
                <a:cs typeface="+mn-lt"/>
              </a:rPr>
              <a:t>. </a:t>
            </a:r>
            <a:endParaRPr lang="en-GB" sz="1000" b="1">
              <a:solidFill>
                <a:srgbClr val="0000EE"/>
              </a:solidFill>
              <a:latin typeface="Segoe UI"/>
              <a:cs typeface="Segoe UI"/>
            </a:endParaRPr>
          </a:p>
        </p:txBody>
      </p:sp>
    </p:spTree>
    <p:extLst>
      <p:ext uri="{BB962C8B-B14F-4D97-AF65-F5344CB8AC3E}">
        <p14:creationId xmlns:p14="http://schemas.microsoft.com/office/powerpoint/2010/main" val="4265344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a:cs typeface="Arial"/>
              </a:rPr>
              <a:t>Your local area – key findings (1)</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1037188"/>
            <a:ext cx="11017826" cy="5118709"/>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a:cs typeface="Arial"/>
              </a:rPr>
              <a:t>OVERALL SATISFACTION WITH LOCAL AREA</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Three quarters (73%) of respondents are satisfied with their local area as a place to live, including a quarter (25%) very satisfied.</a:t>
            </a:r>
          </a:p>
          <a:p>
            <a:pPr marL="1200150" lvl="2" indent="-285750">
              <a:spcAft>
                <a:spcPts val="600"/>
              </a:spcAft>
              <a:buFont typeface="Courier New" panose="02070309020205020404" pitchFamily="49" charset="0"/>
              <a:buChar char="o"/>
            </a:pPr>
            <a:r>
              <a:rPr lang="en-GB" sz="1400" dirty="0">
                <a:solidFill>
                  <a:schemeClr val="bg1"/>
                </a:solidFill>
                <a:latin typeface="Arial"/>
                <a:cs typeface="Arial"/>
              </a:rPr>
              <a:t>The proportions satisfied and very satisfied have both fallen slightly since July (was 75% and 27%). </a:t>
            </a:r>
            <a:endParaRPr lang="en-GB" dirty="0">
              <a:solidFill>
                <a:schemeClr val="bg1"/>
              </a:solidFill>
              <a:ea typeface="+mn-lt"/>
              <a:cs typeface="+mn-lt"/>
            </a:endParaRPr>
          </a:p>
          <a:p>
            <a:pPr marL="1200150" lvl="2" indent="-285750">
              <a:spcAft>
                <a:spcPts val="600"/>
              </a:spcAft>
              <a:buFont typeface="Courier New" panose="02070309020205020404" pitchFamily="49" charset="0"/>
              <a:buChar char="o"/>
            </a:pPr>
            <a:r>
              <a:rPr lang="en-GB" sz="1400" dirty="0">
                <a:solidFill>
                  <a:schemeClr val="bg1"/>
                </a:solidFill>
                <a:ea typeface="+mn-lt"/>
                <a:cs typeface="+mn-lt"/>
              </a:rPr>
              <a:t>National figures in the Community Life Survey report similar overall satisfaction (76%) but higher ‘very satisfied’ (30%) </a:t>
            </a:r>
            <a:endParaRPr lang="en-GB" sz="1400" dirty="0">
              <a:solidFill>
                <a:schemeClr val="bg1"/>
              </a:solidFill>
              <a:latin typeface="Arial"/>
              <a:cs typeface="Arial"/>
            </a:endParaRP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Three quarters (76%) of respondents agree they would recommend their local area as a place to live, but 1 in 5 (21%) say that they would not. These figures have remained stabled since July, despite overall satisfaction falling slightly</a:t>
            </a:r>
          </a:p>
          <a:p>
            <a:pPr lvl="1">
              <a:spcAft>
                <a:spcPts val="600"/>
              </a:spcAft>
            </a:pPr>
            <a:endParaRPr lang="en-GB" sz="1400" dirty="0">
              <a:solidFill>
                <a:schemeClr val="bg1"/>
              </a:solidFill>
              <a:latin typeface="Arial"/>
              <a:cs typeface="Arial"/>
            </a:endParaRPr>
          </a:p>
          <a:p>
            <a:pPr>
              <a:spcAft>
                <a:spcPts val="600"/>
              </a:spcAft>
            </a:pPr>
            <a:r>
              <a:rPr lang="en-GB" sz="1600" b="1" dirty="0">
                <a:solidFill>
                  <a:schemeClr val="bg1"/>
                </a:solidFill>
                <a:latin typeface="Arial"/>
                <a:cs typeface="Arial"/>
              </a:rPr>
              <a:t>SATISFACTION WITH SERVICES</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For transport specifically, the highest level of satisfaction is with the availability of public transport (63%), followed by bus services (54%) and Metrolink (47%)</a:t>
            </a:r>
          </a:p>
          <a:p>
            <a:pPr marL="1200150" lvl="2" indent="-285750">
              <a:spcAft>
                <a:spcPts val="600"/>
              </a:spcAft>
              <a:buFont typeface="Courier New" panose="02070309020205020404" pitchFamily="49" charset="0"/>
              <a:buChar char="o"/>
            </a:pPr>
            <a:r>
              <a:rPr lang="en-GB" sz="1400" dirty="0">
                <a:solidFill>
                  <a:schemeClr val="bg1"/>
                </a:solidFill>
                <a:latin typeface="Arial"/>
                <a:cs typeface="Arial"/>
              </a:rPr>
              <a:t>More people are satisfied than they were in July with the Metrolink (47% cf. 44%), cycle lanes and routes (34% cf. 31%) and the conditions of the roads (33% cf. 31%)</a:t>
            </a:r>
          </a:p>
          <a:p>
            <a:pPr marL="742950" lvl="1" indent="-28575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58% are satisfied with health and care services in Greater Manchester - a fall from July, where 62% were satisfied. </a:t>
            </a:r>
          </a:p>
          <a:p>
            <a:pPr marL="742950" lvl="1" indent="-285750">
              <a:spcAft>
                <a:spcPts val="600"/>
              </a:spcAft>
              <a:buFont typeface="Arial" panose="020B0604020202020204" pitchFamily="34" charset="0"/>
              <a:buChar char="•"/>
            </a:pPr>
            <a:r>
              <a:rPr lang="en-GB" sz="1400" dirty="0">
                <a:solidFill>
                  <a:schemeClr val="bg1"/>
                </a:solidFill>
                <a:latin typeface="Arial"/>
                <a:cs typeface="Arial"/>
              </a:rPr>
              <a:t>Those dissatisfied with cultural facilities in their local area have increased from 28% in July to 33% in September.</a:t>
            </a:r>
          </a:p>
          <a:p>
            <a:pPr marL="742950" lvl="1" indent="-28575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Whilst levels of satisfaction with schools and colleges among parents with children in education have remained the same (70%), satisfaction with early years and primary education have fallen since July (early years - 75%, was 78%; primary 29%, was 71%)</a:t>
            </a:r>
          </a:p>
          <a:p>
            <a:pPr marL="1200150" lvl="2" indent="-285750">
              <a:spcAft>
                <a:spcPts val="1200"/>
              </a:spcAft>
              <a:buFont typeface="Courier New" panose="02070309020205020404" pitchFamily="49" charset="0"/>
              <a:buChar char="o"/>
            </a:pPr>
            <a:endParaRPr lang="en-GB" sz="1400" dirty="0">
              <a:solidFill>
                <a:schemeClr val="bg1"/>
              </a:solidFill>
              <a:latin typeface="Arial" panose="020B0604020202020204" pitchFamily="34" charset="0"/>
              <a:cs typeface="Arial" panose="020B0604020202020204" pitchFamily="34" charset="0"/>
            </a:endParaRPr>
          </a:p>
          <a:p>
            <a:pPr>
              <a:lnSpc>
                <a:spcPct val="114000"/>
              </a:lnSpc>
              <a:spcAft>
                <a:spcPts val="1200"/>
              </a:spcAft>
            </a:pPr>
            <a:endParaRPr lang="en-GB" sz="1400"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3E2A203-5A15-40F7-BBF9-CC7594468C43}"/>
              </a:ext>
            </a:extLst>
          </p:cNvPr>
          <p:cNvSpPr>
            <a:spLocks noGrp="1"/>
          </p:cNvSpPr>
          <p:nvPr>
            <p:ph type="body" sz="quarter" idx="11"/>
          </p:nvPr>
        </p:nvSpPr>
        <p:spPr>
          <a:xfrm>
            <a:off x="586799" y="6366344"/>
            <a:ext cx="11017826" cy="635430"/>
          </a:xfrm>
        </p:spPr>
        <p:txBody>
          <a:bodyPr>
            <a:noAutofit/>
          </a:bodyPr>
          <a:lstStyle/>
          <a:p>
            <a:r>
              <a:rPr lang="en-GB" sz="1000">
                <a:solidFill>
                  <a:schemeClr val="bg1"/>
                </a:solidFill>
                <a:latin typeface="Arial" panose="020B0604020202020204" pitchFamily="34" charset="0"/>
                <a:ea typeface="+mn-lt"/>
                <a:cs typeface="Arial" panose="020B0604020202020204" pitchFamily="34" charset="0"/>
              </a:rPr>
              <a:t>* Comparisons are from the October 2021-September 2022 England figures from the DCMS Community Life Survey</a:t>
            </a:r>
          </a:p>
        </p:txBody>
      </p:sp>
    </p:spTree>
    <p:extLst>
      <p:ext uri="{BB962C8B-B14F-4D97-AF65-F5344CB8AC3E}">
        <p14:creationId xmlns:p14="http://schemas.microsoft.com/office/powerpoint/2010/main" val="3247509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a:cs typeface="Arial"/>
              </a:rPr>
              <a:t>Your local area – key findings (2)</a:t>
            </a:r>
            <a:endParaRPr lang="en-US">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93E2A203-5A15-40F7-BBF9-CC7594468C43}"/>
              </a:ext>
            </a:extLst>
          </p:cNvPr>
          <p:cNvSpPr>
            <a:spLocks noGrp="1"/>
          </p:cNvSpPr>
          <p:nvPr>
            <p:ph type="body" sz="quarter" idx="11"/>
          </p:nvPr>
        </p:nvSpPr>
        <p:spPr>
          <a:xfrm>
            <a:off x="586799" y="6222570"/>
            <a:ext cx="11017826" cy="635430"/>
          </a:xfrm>
        </p:spPr>
        <p:txBody>
          <a:bodyPr>
            <a:noAutofit/>
          </a:bodyPr>
          <a:lstStyle/>
          <a:p>
            <a:r>
              <a:rPr lang="en-GB" sz="1000">
                <a:solidFill>
                  <a:schemeClr val="bg1"/>
                </a:solidFill>
                <a:latin typeface="Arial" panose="020B0604020202020204" pitchFamily="34" charset="0"/>
                <a:ea typeface="+mn-lt"/>
                <a:cs typeface="Arial" panose="020B0604020202020204" pitchFamily="34" charset="0"/>
              </a:rPr>
              <a:t>* Comparisons are from the October 2021-September 2022 England figures from the DCMS Community Life Survey</a:t>
            </a:r>
          </a:p>
        </p:txBody>
      </p:sp>
      <p:sp>
        <p:nvSpPr>
          <p:cNvPr id="7" name="TextBox 6">
            <a:extLst>
              <a:ext uri="{FF2B5EF4-FFF2-40B4-BE49-F238E27FC236}">
                <a16:creationId xmlns:a16="http://schemas.microsoft.com/office/drawing/2014/main" id="{798C7604-388D-6871-8603-ADDED62C0229}"/>
              </a:ext>
            </a:extLst>
          </p:cNvPr>
          <p:cNvSpPr txBox="1"/>
          <p:nvPr/>
        </p:nvSpPr>
        <p:spPr>
          <a:xfrm>
            <a:off x="586800" y="1204278"/>
            <a:ext cx="11017826" cy="1354217"/>
          </a:xfrm>
          <a:prstGeom prst="rect">
            <a:avLst/>
          </a:prstGeom>
          <a:noFill/>
        </p:spPr>
        <p:txBody>
          <a:bodyPr wrap="square">
            <a:spAutoFit/>
          </a:bodyPr>
          <a:lstStyle/>
          <a:p>
            <a:pPr>
              <a:spcAft>
                <a:spcPts val="600"/>
              </a:spcAft>
            </a:pPr>
            <a:r>
              <a:rPr lang="en-GB" sz="1600" b="1" dirty="0">
                <a:solidFill>
                  <a:schemeClr val="bg1"/>
                </a:solidFill>
                <a:latin typeface="Arial"/>
                <a:cs typeface="Arial"/>
              </a:rPr>
              <a:t>NEIGHBOURHOOD AND COMMUNITY </a:t>
            </a:r>
          </a:p>
          <a:p>
            <a:pPr marL="742950" lvl="1" indent="-28575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Around 2 in 3 respondents are proud of their local area (68%) and agree it is a place where people look out for each other (68%). Just over half (55%) agree that their local area is well maintained</a:t>
            </a:r>
          </a:p>
          <a:p>
            <a:pPr marL="742950" lvl="1" indent="-285750">
              <a:spcAft>
                <a:spcPts val="600"/>
              </a:spcAft>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72% of respondents agree that their local area is a place where people from different backgrounds get on well together, a fall since July (was 77%) and lower than the figure for the country as a whole (84%)</a:t>
            </a:r>
          </a:p>
        </p:txBody>
      </p:sp>
    </p:spTree>
    <p:extLst>
      <p:ext uri="{BB962C8B-B14F-4D97-AF65-F5344CB8AC3E}">
        <p14:creationId xmlns:p14="http://schemas.microsoft.com/office/powerpoint/2010/main" val="3768091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a:cs typeface="Calibri" panose="020F0502020204030204" pitchFamily="34" charset="0"/>
              </a:rPr>
              <a:t>Three quarters (73%) of respondents say that they are </a:t>
            </a:r>
            <a:r>
              <a:rPr lang="en-GB" sz="1800" b="1">
                <a:solidFill>
                  <a:srgbClr val="388A8C"/>
                </a:solidFill>
                <a:cs typeface="Calibri" panose="020F0502020204030204" pitchFamily="34" charset="0"/>
              </a:rPr>
              <a:t>satisfied with their local area </a:t>
            </a:r>
            <a:r>
              <a:rPr lang="en-GB" sz="1800" b="1">
                <a:cs typeface="Calibri" panose="020F0502020204030204" pitchFamily="34" charset="0"/>
              </a:rPr>
              <a:t>as a place to live. This is similar to the England average (76%), although nationally more are very satisfied (24% in GM, 30% nationally).</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929186" y="978307"/>
            <a:ext cx="340990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a:ln>
                  <a:noFill/>
                </a:ln>
                <a:solidFill>
                  <a:srgbClr val="5C5B5A"/>
                </a:solidFill>
                <a:effectLst/>
                <a:uLnTx/>
                <a:uFillTx/>
                <a:latin typeface="Arial"/>
                <a:ea typeface="+mn-ea"/>
                <a:cs typeface="+mn-cs"/>
              </a:rPr>
              <a:t>Level of satisfaction with local area</a:t>
            </a:r>
          </a:p>
        </p:txBody>
      </p:sp>
      <p:graphicFrame>
        <p:nvGraphicFramePr>
          <p:cNvPr id="8" name="Chart 7" descr="Stacked bar chart showing satisfaction with your local area as a place to live. 75% are satisfied in July, compared to 76% in England. ">
            <a:extLst>
              <a:ext uri="{FF2B5EF4-FFF2-40B4-BE49-F238E27FC236}">
                <a16:creationId xmlns:a16="http://schemas.microsoft.com/office/drawing/2014/main" id="{6A443101-05F2-9974-A06B-B131E764D163}"/>
              </a:ext>
            </a:extLst>
          </p:cNvPr>
          <p:cNvGraphicFramePr/>
          <p:nvPr>
            <p:extLst>
              <p:ext uri="{D42A27DB-BD31-4B8C-83A1-F6EECF244321}">
                <p14:modId xmlns:p14="http://schemas.microsoft.com/office/powerpoint/2010/main" val="1408930836"/>
              </p:ext>
            </p:extLst>
          </p:nvPr>
        </p:nvGraphicFramePr>
        <p:xfrm>
          <a:off x="170577" y="792480"/>
          <a:ext cx="6553496" cy="55283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5E52506-07B1-4BF2-8383-698F64AD23CB}"/>
              </a:ext>
            </a:extLst>
          </p:cNvPr>
          <p:cNvSpPr txBox="1"/>
          <p:nvPr/>
        </p:nvSpPr>
        <p:spPr>
          <a:xfrm>
            <a:off x="1252180" y="2612936"/>
            <a:ext cx="734984" cy="307777"/>
          </a:xfrm>
          <a:prstGeom prst="rect">
            <a:avLst/>
          </a:prstGeom>
          <a:noFill/>
        </p:spPr>
        <p:txBody>
          <a:bodyPr wrap="square" rtlCol="0">
            <a:spAutoFit/>
          </a:bodyPr>
          <a:lstStyle/>
          <a:p>
            <a:pPr algn="ctr"/>
            <a:r>
              <a:rPr lang="en-GB" sz="1400" b="1">
                <a:solidFill>
                  <a:srgbClr val="5C5B5A"/>
                </a:solidFill>
                <a:latin typeface="Arial"/>
              </a:rPr>
              <a:t>72%</a:t>
            </a:r>
          </a:p>
        </p:txBody>
      </p:sp>
      <p:sp>
        <p:nvSpPr>
          <p:cNvPr id="9" name="Right Brace 8">
            <a:extLst>
              <a:ext uri="{FF2B5EF4-FFF2-40B4-BE49-F238E27FC236}">
                <a16:creationId xmlns:a16="http://schemas.microsoft.com/office/drawing/2014/main" id="{019ACE42-71A8-2A63-C346-76C94E1C4E10}"/>
              </a:ext>
              <a:ext uri="{C183D7F6-B498-43B3-948B-1728B52AA6E4}">
                <adec:decorative xmlns:adec="http://schemas.microsoft.com/office/drawing/2017/decorative" val="1"/>
              </a:ext>
            </a:extLst>
          </p:cNvPr>
          <p:cNvSpPr/>
          <p:nvPr/>
        </p:nvSpPr>
        <p:spPr>
          <a:xfrm>
            <a:off x="2536096" y="1397045"/>
            <a:ext cx="165107" cy="294373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7C21FE5E-10F8-9E60-3E7C-0FC8931B2B8E}"/>
              </a:ext>
            </a:extLst>
          </p:cNvPr>
          <p:cNvSpPr txBox="1"/>
          <p:nvPr/>
        </p:nvSpPr>
        <p:spPr>
          <a:xfrm>
            <a:off x="2582475" y="2702027"/>
            <a:ext cx="734984" cy="307777"/>
          </a:xfrm>
          <a:prstGeom prst="rect">
            <a:avLst/>
          </a:prstGeom>
          <a:noFill/>
        </p:spPr>
        <p:txBody>
          <a:bodyPr wrap="square" rtlCol="0">
            <a:spAutoFit/>
          </a:bodyPr>
          <a:lstStyle/>
          <a:p>
            <a:pPr algn="ctr"/>
            <a:r>
              <a:rPr lang="en-GB" sz="1400" b="1">
                <a:solidFill>
                  <a:srgbClr val="5C5B5A"/>
                </a:solidFill>
                <a:latin typeface="Arial"/>
              </a:rPr>
              <a:t>76%</a:t>
            </a:r>
          </a:p>
        </p:txBody>
      </p:sp>
      <p:sp>
        <p:nvSpPr>
          <p:cNvPr id="11" name="Right Brace 10">
            <a:extLst>
              <a:ext uri="{FF2B5EF4-FFF2-40B4-BE49-F238E27FC236}">
                <a16:creationId xmlns:a16="http://schemas.microsoft.com/office/drawing/2014/main" id="{D7840228-23C1-C3E9-A414-CAFA7922A9DC}"/>
              </a:ext>
              <a:ext uri="{C183D7F6-B498-43B3-948B-1728B52AA6E4}">
                <adec:decorative xmlns:adec="http://schemas.microsoft.com/office/drawing/2017/decorative" val="1"/>
              </a:ext>
            </a:extLst>
          </p:cNvPr>
          <p:cNvSpPr/>
          <p:nvPr/>
        </p:nvSpPr>
        <p:spPr>
          <a:xfrm>
            <a:off x="6421596" y="1397044"/>
            <a:ext cx="165108" cy="300696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A354EFED-8402-5527-0693-3CE166AF441E}"/>
              </a:ext>
            </a:extLst>
          </p:cNvPr>
          <p:cNvSpPr txBox="1"/>
          <p:nvPr/>
        </p:nvSpPr>
        <p:spPr>
          <a:xfrm>
            <a:off x="3834596" y="2715021"/>
            <a:ext cx="734984" cy="307777"/>
          </a:xfrm>
          <a:prstGeom prst="rect">
            <a:avLst/>
          </a:prstGeom>
          <a:noFill/>
        </p:spPr>
        <p:txBody>
          <a:bodyPr wrap="square" rtlCol="0">
            <a:spAutoFit/>
          </a:bodyPr>
          <a:lstStyle/>
          <a:p>
            <a:pPr algn="ctr"/>
            <a:r>
              <a:rPr lang="en-GB" sz="1400" b="1">
                <a:solidFill>
                  <a:srgbClr val="5C5B5A"/>
                </a:solidFill>
                <a:latin typeface="Arial"/>
              </a:rPr>
              <a:t>75%</a:t>
            </a:r>
          </a:p>
        </p:txBody>
      </p:sp>
      <p:sp>
        <p:nvSpPr>
          <p:cNvPr id="15" name="Right Brace 14">
            <a:extLst>
              <a:ext uri="{FF2B5EF4-FFF2-40B4-BE49-F238E27FC236}">
                <a16:creationId xmlns:a16="http://schemas.microsoft.com/office/drawing/2014/main" id="{A5B6F52D-E8BD-74AB-5899-B319ACAFC3D9}"/>
              </a:ext>
              <a:ext uri="{C183D7F6-B498-43B3-948B-1728B52AA6E4}">
                <adec:decorative xmlns:adec="http://schemas.microsoft.com/office/drawing/2017/decorative" val="1"/>
              </a:ext>
            </a:extLst>
          </p:cNvPr>
          <p:cNvSpPr/>
          <p:nvPr/>
        </p:nvSpPr>
        <p:spPr>
          <a:xfrm>
            <a:off x="3827097" y="1390583"/>
            <a:ext cx="165108" cy="294180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99CEC939-07C9-E70F-3725-AE0569C00187}"/>
              </a:ext>
            </a:extLst>
          </p:cNvPr>
          <p:cNvSpPr txBox="1"/>
          <p:nvPr/>
        </p:nvSpPr>
        <p:spPr>
          <a:xfrm>
            <a:off x="6480664" y="2749921"/>
            <a:ext cx="734984" cy="307777"/>
          </a:xfrm>
          <a:prstGeom prst="rect">
            <a:avLst/>
          </a:prstGeom>
          <a:noFill/>
        </p:spPr>
        <p:txBody>
          <a:bodyPr wrap="square" rtlCol="0">
            <a:spAutoFit/>
          </a:bodyPr>
          <a:lstStyle/>
          <a:p>
            <a:pPr algn="ctr"/>
            <a:r>
              <a:rPr lang="en-GB" sz="1400" b="1">
                <a:solidFill>
                  <a:srgbClr val="5C5B5A"/>
                </a:solidFill>
                <a:latin typeface="Arial"/>
              </a:rPr>
              <a:t>76%</a:t>
            </a:r>
          </a:p>
        </p:txBody>
      </p:sp>
      <p:sp>
        <p:nvSpPr>
          <p:cNvPr id="7" name="Text Placeholder 30">
            <a:extLst>
              <a:ext uri="{FF2B5EF4-FFF2-40B4-BE49-F238E27FC236}">
                <a16:creationId xmlns:a16="http://schemas.microsoft.com/office/drawing/2014/main" id="{F39B52BE-D2DA-C851-26C2-98332A78D4A0}"/>
              </a:ext>
            </a:extLst>
          </p:cNvPr>
          <p:cNvSpPr txBox="1">
            <a:spLocks/>
          </p:cNvSpPr>
          <p:nvPr/>
        </p:nvSpPr>
        <p:spPr>
          <a:xfrm>
            <a:off x="7052533" y="1025880"/>
            <a:ext cx="5054977"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with ‘low’ satisfaction of local area compared to S7-9 GM average (</a:t>
            </a:r>
            <a:r>
              <a:rPr lang="en-GB" sz="1200" b="1">
                <a:solidFill>
                  <a:srgbClr val="5C5B5A"/>
                </a:solidFill>
                <a:latin typeface="Arial" panose="020B0604020202020204" pitchFamily="34" charset="0"/>
                <a:cs typeface="Arial" panose="020B0604020202020204" pitchFamily="34" charset="0"/>
              </a:rPr>
              <a:t>14</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p:txBody>
      </p:sp>
      <p:sp>
        <p:nvSpPr>
          <p:cNvPr id="6" name="Content Placeholder 32">
            <a:extLst>
              <a:ext uri="{FF2B5EF4-FFF2-40B4-BE49-F238E27FC236}">
                <a16:creationId xmlns:a16="http://schemas.microsoft.com/office/drawing/2014/main" id="{4742AE16-C32C-A5F8-AD37-920353363712}"/>
              </a:ext>
            </a:extLst>
          </p:cNvPr>
          <p:cNvSpPr txBox="1">
            <a:spLocks/>
          </p:cNvSpPr>
          <p:nvPr/>
        </p:nvSpPr>
        <p:spPr>
          <a:xfrm>
            <a:off x="7038976" y="1497118"/>
            <a:ext cx="5054978" cy="4699496"/>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a disability (20%), including mental ill </a:t>
            </a:r>
            <a:r>
              <a:rPr kumimoji="0" lang="en-GB" sz="1200" b="0" i="0" u="none" strike="noStrike" kern="1200" cap="none" spc="0" normalizeH="0" baseline="0" noProof="0" err="1">
                <a:ln>
                  <a:noFill/>
                </a:ln>
                <a:solidFill>
                  <a:srgbClr val="5C5B5A"/>
                </a:solidFill>
                <a:effectLst/>
                <a:uLnTx/>
                <a:uFillTx/>
                <a:latin typeface="Arial" panose="020B0604020202020204" pitchFamily="34" charset="0"/>
                <a:ea typeface="+mn-ea"/>
                <a:cs typeface="Arial" panose="020B0604020202020204" pitchFamily="34" charset="0"/>
              </a:rPr>
              <a:t>healt</a:t>
            </a:r>
            <a:r>
              <a:rPr lang="en-GB" sz="1200">
                <a:solidFill>
                  <a:srgbClr val="5C5B5A"/>
                </a:solidFill>
                <a:latin typeface="Arial" panose="020B0604020202020204" pitchFamily="34" charset="0"/>
                <a:cs typeface="Arial" panose="020B0604020202020204" pitchFamily="34" charset="0"/>
              </a:rPr>
              <a:t>h (27%), a learning disability (25%)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in other ethnic groups (25%)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renting from a housing association or trust (24%)</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t>
            </a:r>
            <a:r>
              <a:rPr lang="en-GB" sz="1200">
                <a:solidFill>
                  <a:srgbClr val="5C5B5A"/>
                </a:solidFill>
                <a:latin typeface="Arial" panose="020B0604020202020204" pitchFamily="34" charset="0"/>
                <a:cs typeface="Arial" panose="020B0604020202020204" pitchFamily="34" charset="0"/>
              </a:rPr>
              <a:t>would not recommend their local area (55%)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disagree that people from different backgrounds get on well together in their local area (36%)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disagree that people look out for each other in their local area (32%)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disagree they are able to look after their own health (29%)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low life satisfaction (28%), or low feelings that life is worthwhile (28%), and low happiness (25%)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disagree that they know enough about their own health (28%)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not in work due to ill health or disability (28%)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disagree there are cultural opportunities in their local area (27%)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finding it difficult to manage their current level of debt (25%)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financially vulnerable (22%)</a:t>
            </a:r>
          </a:p>
        </p:txBody>
      </p:sp>
      <p:sp>
        <p:nvSpPr>
          <p:cNvPr id="4" name="Right Brace 3">
            <a:extLst>
              <a:ext uri="{FF2B5EF4-FFF2-40B4-BE49-F238E27FC236}">
                <a16:creationId xmlns:a16="http://schemas.microsoft.com/office/drawing/2014/main" id="{99ADC4CE-56BB-B552-FABC-29677710742E}"/>
              </a:ext>
              <a:ext uri="{C183D7F6-B498-43B3-948B-1728B52AA6E4}">
                <adec:decorative xmlns:adec="http://schemas.microsoft.com/office/drawing/2017/decorative" val="1"/>
              </a:ext>
            </a:extLst>
          </p:cNvPr>
          <p:cNvSpPr/>
          <p:nvPr/>
        </p:nvSpPr>
        <p:spPr>
          <a:xfrm>
            <a:off x="1236707" y="1392814"/>
            <a:ext cx="165107" cy="275973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272208" y="6347996"/>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LA2. Overall, how satisfied or dissatisfied are you with your local area as a place to </a:t>
            </a:r>
            <a:r>
              <a:rPr lang="en-GB" sz="1000">
                <a:solidFill>
                  <a:srgbClr val="FFFFFF">
                    <a:lumMod val="50000"/>
                  </a:srgbClr>
                </a:solidFill>
                <a:latin typeface="Arial" panose="020B0604020202020204" pitchFamily="34" charset="0"/>
                <a:cs typeface="Arial" panose="020B0604020202020204" pitchFamily="34" charset="0"/>
              </a:rPr>
              <a:t>live? *Relates to the 10% of respondents who said they are fairly dissatisfied with their local area, and the further 6% who said they are very dissatisfied. U</a:t>
            </a:r>
            <a:r>
              <a:rPr kumimoji="0" lang="en-GB" sz="1000" b="0" i="0" u="none" strike="noStrike" kern="1200" cap="none" spc="0" normalizeH="0" baseline="0" noProof="0" err="1">
                <a:ln>
                  <a:noFill/>
                </a:ln>
                <a:solidFill>
                  <a:srgbClr val="FFFFFF">
                    <a:lumMod val="50000"/>
                  </a:srgbClr>
                </a:solidFill>
                <a:effectLst/>
                <a:uLnTx/>
                <a:uFillTx/>
                <a:latin typeface="Arial" panose="020B0604020202020204" pitchFamily="34" charset="0"/>
                <a:ea typeface="+mn-ea"/>
                <a:cs typeface="Arial" panose="020B0604020202020204" pitchFamily="34" charset="0"/>
              </a:rPr>
              <a:t>nweighted</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base: Greater Manchester Residents Survey 6: 1767, Survey 7: 1488, Survey 8: 1612, Survey 9: 1560</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6" name="TextBox 15">
            <a:extLst>
              <a:ext uri="{FF2B5EF4-FFF2-40B4-BE49-F238E27FC236}">
                <a16:creationId xmlns:a16="http://schemas.microsoft.com/office/drawing/2014/main" id="{0F156725-0E13-0B13-EDC2-F66219B4D77D}"/>
              </a:ext>
            </a:extLst>
          </p:cNvPr>
          <p:cNvSpPr txBox="1"/>
          <p:nvPr/>
        </p:nvSpPr>
        <p:spPr>
          <a:xfrm>
            <a:off x="5132142" y="2647909"/>
            <a:ext cx="734984" cy="307777"/>
          </a:xfrm>
          <a:prstGeom prst="rect">
            <a:avLst/>
          </a:prstGeom>
          <a:noFill/>
        </p:spPr>
        <p:txBody>
          <a:bodyPr wrap="square" rtlCol="0">
            <a:spAutoFit/>
          </a:bodyPr>
          <a:lstStyle/>
          <a:p>
            <a:pPr algn="ctr"/>
            <a:r>
              <a:rPr lang="en-GB" sz="1400" b="1">
                <a:solidFill>
                  <a:srgbClr val="5C5B5A"/>
                </a:solidFill>
                <a:latin typeface="Arial"/>
              </a:rPr>
              <a:t>73%</a:t>
            </a:r>
          </a:p>
        </p:txBody>
      </p:sp>
      <p:sp>
        <p:nvSpPr>
          <p:cNvPr id="17" name="Right Brace 16">
            <a:extLst>
              <a:ext uri="{FF2B5EF4-FFF2-40B4-BE49-F238E27FC236}">
                <a16:creationId xmlns:a16="http://schemas.microsoft.com/office/drawing/2014/main" id="{5C01B8B0-15B2-73BD-6B60-4FE305087C63}"/>
              </a:ext>
              <a:ext uri="{C183D7F6-B498-43B3-948B-1728B52AA6E4}">
                <adec:decorative xmlns:adec="http://schemas.microsoft.com/office/drawing/2017/decorative" val="1"/>
              </a:ext>
            </a:extLst>
          </p:cNvPr>
          <p:cNvSpPr/>
          <p:nvPr/>
        </p:nvSpPr>
        <p:spPr>
          <a:xfrm>
            <a:off x="5124643" y="1390584"/>
            <a:ext cx="165108" cy="282069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567343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a:cs typeface="Calibri" panose="020F0502020204030204" pitchFamily="34" charset="0"/>
              </a:rPr>
              <a:t>Three quarters (76%) of respondents would </a:t>
            </a:r>
            <a:r>
              <a:rPr lang="en-GB" sz="1800" b="1">
                <a:solidFill>
                  <a:srgbClr val="009690"/>
                </a:solidFill>
                <a:cs typeface="Calibri" panose="020F0502020204030204" pitchFamily="34" charset="0"/>
              </a:rPr>
              <a:t>recommend their local area </a:t>
            </a:r>
            <a:r>
              <a:rPr lang="en-GB" sz="1800" b="1">
                <a:cs typeface="Calibri" panose="020F0502020204030204" pitchFamily="34" charset="0"/>
              </a:rPr>
              <a:t>as a good place to live. Around half (53%) agree there are </a:t>
            </a:r>
            <a:r>
              <a:rPr lang="en-GB" sz="1800" b="1">
                <a:solidFill>
                  <a:srgbClr val="009690"/>
                </a:solidFill>
                <a:cs typeface="Calibri" panose="020F0502020204030204" pitchFamily="34" charset="0"/>
              </a:rPr>
              <a:t>opportunities to take part in cultural events and activities </a:t>
            </a:r>
            <a:r>
              <a:rPr lang="en-GB" sz="1800" b="1">
                <a:cs typeface="Calibri" panose="020F0502020204030204" pitchFamily="34" charset="0"/>
              </a:rPr>
              <a:t>in their local area</a:t>
            </a:r>
          </a:p>
        </p:txBody>
      </p:sp>
      <p:sp>
        <p:nvSpPr>
          <p:cNvPr id="33" name="TextBox 32">
            <a:extLst>
              <a:ext uri="{FF2B5EF4-FFF2-40B4-BE49-F238E27FC236}">
                <a16:creationId xmlns:a16="http://schemas.microsoft.com/office/drawing/2014/main" id="{8323F292-C9D1-B105-ADE1-37D8E1936D33}"/>
              </a:ext>
            </a:extLst>
          </p:cNvPr>
          <p:cNvSpPr txBox="1"/>
          <p:nvPr/>
        </p:nvSpPr>
        <p:spPr>
          <a:xfrm>
            <a:off x="3212645" y="2331909"/>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63659543-24D7-BA26-3C64-E4964C266966}"/>
              </a:ext>
            </a:extLst>
          </p:cNvPr>
          <p:cNvSpPr txBox="1"/>
          <p:nvPr/>
        </p:nvSpPr>
        <p:spPr>
          <a:xfrm>
            <a:off x="3243972" y="369561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1" name="TextBox 30">
            <a:extLst>
              <a:ext uri="{FF2B5EF4-FFF2-40B4-BE49-F238E27FC236}">
                <a16:creationId xmlns:a16="http://schemas.microsoft.com/office/drawing/2014/main" id="{BAC5AADC-79BB-12BD-CAA9-55E4B102F28A}"/>
              </a:ext>
            </a:extLst>
          </p:cNvPr>
          <p:cNvSpPr txBox="1"/>
          <p:nvPr/>
        </p:nvSpPr>
        <p:spPr>
          <a:xfrm>
            <a:off x="3668349" y="451785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4" name="TextBox 33">
            <a:extLst>
              <a:ext uri="{FF2B5EF4-FFF2-40B4-BE49-F238E27FC236}">
                <a16:creationId xmlns:a16="http://schemas.microsoft.com/office/drawing/2014/main" id="{DD0D7941-34D0-43C5-4051-5FD62B66E367}"/>
              </a:ext>
            </a:extLst>
          </p:cNvPr>
          <p:cNvSpPr txBox="1"/>
          <p:nvPr/>
        </p:nvSpPr>
        <p:spPr>
          <a:xfrm>
            <a:off x="3649302" y="489300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5" name="TextBox 34">
            <a:extLst>
              <a:ext uri="{FF2B5EF4-FFF2-40B4-BE49-F238E27FC236}">
                <a16:creationId xmlns:a16="http://schemas.microsoft.com/office/drawing/2014/main" id="{6A6BB953-7B7E-D5A5-3A33-52FE63A8D2C6}"/>
              </a:ext>
            </a:extLst>
          </p:cNvPr>
          <p:cNvSpPr txBox="1"/>
          <p:nvPr/>
        </p:nvSpPr>
        <p:spPr>
          <a:xfrm>
            <a:off x="3589189" y="506931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cxnSp>
        <p:nvCxnSpPr>
          <p:cNvPr id="13" name="Straight Connector 12">
            <a:extLst>
              <a:ext uri="{FF2B5EF4-FFF2-40B4-BE49-F238E27FC236}">
                <a16:creationId xmlns:a16="http://schemas.microsoft.com/office/drawing/2014/main" id="{D91906CA-D46B-5256-CF8E-9A322DED9FE6}"/>
              </a:ext>
              <a:ext uri="{C183D7F6-B498-43B3-948B-1728B52AA6E4}">
                <adec:decorative xmlns:adec="http://schemas.microsoft.com/office/drawing/2017/decorative" val="1"/>
              </a:ext>
            </a:extLst>
          </p:cNvPr>
          <p:cNvCxnSpPr>
            <a:cxnSpLocks/>
          </p:cNvCxnSpPr>
          <p:nvPr/>
        </p:nvCxnSpPr>
        <p:spPr>
          <a:xfrm>
            <a:off x="6096000" y="1310145"/>
            <a:ext cx="0" cy="4657588"/>
          </a:xfrm>
          <a:prstGeom prst="line">
            <a:avLst/>
          </a:prstGeom>
          <a:ln>
            <a:solidFill>
              <a:srgbClr val="388A8C"/>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DB1E1A3-1A78-9535-8B1F-08256D06777A}"/>
              </a:ext>
            </a:extLst>
          </p:cNvPr>
          <p:cNvSpPr txBox="1"/>
          <p:nvPr/>
        </p:nvSpPr>
        <p:spPr>
          <a:xfrm>
            <a:off x="6595766" y="1100334"/>
            <a:ext cx="540340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do you agree or disagree that there are opportunities to take part in cultural events and activities</a:t>
            </a:r>
          </a:p>
        </p:txBody>
      </p:sp>
      <p:graphicFrame>
        <p:nvGraphicFramePr>
          <p:cNvPr id="12" name="Chart 11" descr="Stacked bar chart showing agreement that there are opportunities to take part in cultural events and activities. 52% agree. ">
            <a:extLst>
              <a:ext uri="{FF2B5EF4-FFF2-40B4-BE49-F238E27FC236}">
                <a16:creationId xmlns:a16="http://schemas.microsoft.com/office/drawing/2014/main" id="{526E849C-3414-1601-20E1-5DE6711C4551}"/>
              </a:ext>
            </a:extLst>
          </p:cNvPr>
          <p:cNvGraphicFramePr/>
          <p:nvPr>
            <p:extLst>
              <p:ext uri="{D42A27DB-BD31-4B8C-83A1-F6EECF244321}">
                <p14:modId xmlns:p14="http://schemas.microsoft.com/office/powerpoint/2010/main" val="1999698309"/>
              </p:ext>
            </p:extLst>
          </p:nvPr>
        </p:nvGraphicFramePr>
        <p:xfrm>
          <a:off x="6458930" y="1059097"/>
          <a:ext cx="4300872" cy="527303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65EB2E3-70A9-0B1F-2D13-2C6FDB4F770A}"/>
              </a:ext>
            </a:extLst>
          </p:cNvPr>
          <p:cNvSpPr txBox="1"/>
          <p:nvPr/>
        </p:nvSpPr>
        <p:spPr>
          <a:xfrm>
            <a:off x="8807806" y="199252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1C2279BE-8014-2C0D-7166-DD5B83C117BF}"/>
              </a:ext>
            </a:extLst>
          </p:cNvPr>
          <p:cNvSpPr txBox="1"/>
          <p:nvPr/>
        </p:nvSpPr>
        <p:spPr>
          <a:xfrm>
            <a:off x="8848895" y="300942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E8C9F873-7A97-1C95-BA1E-7B44A1D682A2}"/>
              </a:ext>
            </a:extLst>
          </p:cNvPr>
          <p:cNvSpPr txBox="1"/>
          <p:nvPr/>
        </p:nvSpPr>
        <p:spPr>
          <a:xfrm>
            <a:off x="8889832" y="401575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6DD1C8D1-D714-3870-84AD-5F79F7F430C5}"/>
              </a:ext>
            </a:extLst>
          </p:cNvPr>
          <p:cNvSpPr txBox="1"/>
          <p:nvPr/>
        </p:nvSpPr>
        <p:spPr>
          <a:xfrm>
            <a:off x="9268434" y="434616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1538E63B-E30C-25DF-311E-09C9A9EF10C1}"/>
              </a:ext>
            </a:extLst>
          </p:cNvPr>
          <p:cNvSpPr txBox="1"/>
          <p:nvPr/>
        </p:nvSpPr>
        <p:spPr>
          <a:xfrm>
            <a:off x="8955431" y="496286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8" name="Right Brace 17">
            <a:extLst>
              <a:ext uri="{FF2B5EF4-FFF2-40B4-BE49-F238E27FC236}">
                <a16:creationId xmlns:a16="http://schemas.microsoft.com/office/drawing/2014/main" id="{04429413-EA77-B3BC-0349-C9006BFDB5D9}"/>
              </a:ext>
              <a:ext uri="{C183D7F6-B498-43B3-948B-1728B52AA6E4}">
                <adec:decorative xmlns:adec="http://schemas.microsoft.com/office/drawing/2017/decorative" val="1"/>
              </a:ext>
            </a:extLst>
          </p:cNvPr>
          <p:cNvSpPr/>
          <p:nvPr/>
        </p:nvSpPr>
        <p:spPr>
          <a:xfrm>
            <a:off x="9976232" y="1763486"/>
            <a:ext cx="284190" cy="1915777"/>
          </a:xfrm>
          <a:prstGeom prst="rightBrace">
            <a:avLst>
              <a:gd name="adj1" fmla="val 7531"/>
              <a:gd name="adj2" fmla="val 50487"/>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54BB1B23-8BF9-DC63-A514-DB8B8936BFC7}"/>
              </a:ext>
            </a:extLst>
          </p:cNvPr>
          <p:cNvSpPr txBox="1"/>
          <p:nvPr/>
        </p:nvSpPr>
        <p:spPr>
          <a:xfrm>
            <a:off x="10191727" y="2574857"/>
            <a:ext cx="734984" cy="523220"/>
          </a:xfrm>
          <a:prstGeom prst="rect">
            <a:avLst/>
          </a:prstGeom>
          <a:noFill/>
        </p:spPr>
        <p:txBody>
          <a:bodyPr wrap="square" rtlCol="0">
            <a:spAutoFit/>
          </a:bodyPr>
          <a:lstStyle/>
          <a:p>
            <a:pPr algn="ctr"/>
            <a:r>
              <a:rPr lang="en-GB" sz="1400" b="1">
                <a:solidFill>
                  <a:srgbClr val="5C5B5A"/>
                </a:solidFill>
                <a:latin typeface="Arial"/>
              </a:rPr>
              <a:t>53%</a:t>
            </a:r>
          </a:p>
          <a:p>
            <a:pPr algn="ctr"/>
            <a:r>
              <a:rPr lang="en-GB" sz="1400" b="1">
                <a:solidFill>
                  <a:srgbClr val="5C5B5A"/>
                </a:solidFill>
                <a:latin typeface="Arial"/>
              </a:rPr>
              <a:t>(+1pp)</a:t>
            </a:r>
          </a:p>
        </p:txBody>
      </p:sp>
      <p:grpSp>
        <p:nvGrpSpPr>
          <p:cNvPr id="7" name="Group 6">
            <a:extLst>
              <a:ext uri="{FF2B5EF4-FFF2-40B4-BE49-F238E27FC236}">
                <a16:creationId xmlns:a16="http://schemas.microsoft.com/office/drawing/2014/main" id="{85BDB0B2-3E21-BA08-454C-55EB57055471}"/>
              </a:ext>
              <a:ext uri="{C183D7F6-B498-43B3-948B-1728B52AA6E4}">
                <adec:decorative xmlns:adec="http://schemas.microsoft.com/office/drawing/2017/decorative" val="1"/>
              </a:ext>
            </a:extLst>
          </p:cNvPr>
          <p:cNvGrpSpPr/>
          <p:nvPr/>
        </p:nvGrpSpPr>
        <p:grpSpPr>
          <a:xfrm>
            <a:off x="9288100" y="5924948"/>
            <a:ext cx="2768039" cy="269304"/>
            <a:chOff x="229117" y="5927615"/>
            <a:chExt cx="2768039" cy="269304"/>
          </a:xfrm>
        </p:grpSpPr>
        <p:grpSp>
          <p:nvGrpSpPr>
            <p:cNvPr id="8" name="Group 7" descr="Green and Red arrows to signify when a statistic is significantly higher or lower than the previous survey.">
              <a:extLst>
                <a:ext uri="{FF2B5EF4-FFF2-40B4-BE49-F238E27FC236}">
                  <a16:creationId xmlns:a16="http://schemas.microsoft.com/office/drawing/2014/main" id="{B62C9362-3F62-83EB-C38D-FB1426379E4D}"/>
                </a:ext>
              </a:extLst>
            </p:cNvPr>
            <p:cNvGrpSpPr/>
            <p:nvPr/>
          </p:nvGrpSpPr>
          <p:grpSpPr>
            <a:xfrm>
              <a:off x="229117" y="5927615"/>
              <a:ext cx="2768039" cy="269304"/>
              <a:chOff x="520117" y="5772736"/>
              <a:chExt cx="2768039" cy="269304"/>
            </a:xfrm>
          </p:grpSpPr>
          <p:sp>
            <p:nvSpPr>
              <p:cNvPr id="22" name="Arrow: Down 21">
                <a:extLst>
                  <a:ext uri="{FF2B5EF4-FFF2-40B4-BE49-F238E27FC236}">
                    <a16:creationId xmlns:a16="http://schemas.microsoft.com/office/drawing/2014/main" id="{0B607276-98A2-A226-12EA-35F92D478224}"/>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2685AEEC-AF16-0740-679B-CCCF46AADBF6}"/>
                  </a:ext>
                </a:extLst>
              </p:cNvPr>
              <p:cNvSpPr txBox="1"/>
              <p:nvPr/>
            </p:nvSpPr>
            <p:spPr>
              <a:xfrm>
                <a:off x="884934" y="5772736"/>
                <a:ext cx="2403222"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W8</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9" name="Arrow: Down 8">
              <a:extLst>
                <a:ext uri="{FF2B5EF4-FFF2-40B4-BE49-F238E27FC236}">
                  <a16:creationId xmlns:a16="http://schemas.microsoft.com/office/drawing/2014/main" id="{006CEE70-6FB8-BC43-2C7A-477643CADA9B}"/>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LA3. To what extent do you agree or disagree with the statement: I would recommend my local area as a good place to live. LA5. To what extent do you agree or disagree that there are opportunities to take part in cultural events and activities</a:t>
            </a:r>
            <a:r>
              <a:rPr lang="en-GB" sz="1000">
                <a:solidFill>
                  <a:srgbClr val="FFFFFF">
                    <a:lumMod val="50000"/>
                  </a:srgbClr>
                </a:solidFill>
                <a:latin typeface="Arial" panose="020B0604020202020204" pitchFamily="34" charset="0"/>
                <a:cs typeface="Arial" panose="020B0604020202020204" pitchFamily="34" charset="0"/>
              </a:rPr>
              <a:t>s in your local area.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9: 1560</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58AEA1D5-562A-80BA-6CB8-B2DCB21899F8}"/>
              </a:ext>
            </a:extLst>
          </p:cNvPr>
          <p:cNvSpPr txBox="1"/>
          <p:nvPr/>
        </p:nvSpPr>
        <p:spPr>
          <a:xfrm>
            <a:off x="4528103" y="6013728"/>
            <a:ext cx="3135795" cy="261610"/>
          </a:xfrm>
          <a:prstGeom prst="rect">
            <a:avLst/>
          </a:prstGeom>
          <a:noFill/>
        </p:spPr>
        <p:txBody>
          <a:bodyPr wrap="none" rtlCol="0">
            <a:spAutoFit/>
          </a:bodyPr>
          <a:lstStyle/>
          <a:p>
            <a:r>
              <a:rPr lang="en-GB" sz="1100"/>
              <a:t>Bracketed figures show changes from S8 (July)</a:t>
            </a:r>
          </a:p>
        </p:txBody>
      </p:sp>
      <p:graphicFrame>
        <p:nvGraphicFramePr>
          <p:cNvPr id="15" name="Chart 14">
            <a:extLst>
              <a:ext uri="{FF2B5EF4-FFF2-40B4-BE49-F238E27FC236}">
                <a16:creationId xmlns:a16="http://schemas.microsoft.com/office/drawing/2014/main" id="{15CA7362-A27E-C1BD-90C9-8F34864EA26C}"/>
              </a:ext>
            </a:extLst>
          </p:cNvPr>
          <p:cNvGraphicFramePr/>
          <p:nvPr>
            <p:extLst>
              <p:ext uri="{D42A27DB-BD31-4B8C-83A1-F6EECF244321}">
                <p14:modId xmlns:p14="http://schemas.microsoft.com/office/powerpoint/2010/main" val="3252801619"/>
              </p:ext>
            </p:extLst>
          </p:nvPr>
        </p:nvGraphicFramePr>
        <p:xfrm>
          <a:off x="389375" y="1545946"/>
          <a:ext cx="5454869" cy="5273038"/>
        </p:xfrm>
        <a:graphic>
          <a:graphicData uri="http://schemas.openxmlformats.org/drawingml/2006/chart">
            <c:chart xmlns:c="http://schemas.openxmlformats.org/drawingml/2006/chart" xmlns:r="http://schemas.openxmlformats.org/officeDocument/2006/relationships" r:id="rId4"/>
          </a:graphicData>
        </a:graphic>
      </p:graphicFrame>
      <p:sp>
        <p:nvSpPr>
          <p:cNvPr id="25" name="Right Brace 24">
            <a:extLst>
              <a:ext uri="{FF2B5EF4-FFF2-40B4-BE49-F238E27FC236}">
                <a16:creationId xmlns:a16="http://schemas.microsoft.com/office/drawing/2014/main" id="{269E3FF2-C608-49B3-0E25-2E92F1EAE47B}"/>
              </a:ext>
            </a:extLst>
          </p:cNvPr>
          <p:cNvSpPr/>
          <p:nvPr/>
        </p:nvSpPr>
        <p:spPr>
          <a:xfrm>
            <a:off x="1945566" y="2224806"/>
            <a:ext cx="212364" cy="215468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a:extLst>
              <a:ext uri="{FF2B5EF4-FFF2-40B4-BE49-F238E27FC236}">
                <a16:creationId xmlns:a16="http://schemas.microsoft.com/office/drawing/2014/main" id="{51CBF8E0-EFB2-4215-A862-BABB7011286D}"/>
              </a:ext>
            </a:extLst>
          </p:cNvPr>
          <p:cNvSpPr txBox="1"/>
          <p:nvPr/>
        </p:nvSpPr>
        <p:spPr>
          <a:xfrm>
            <a:off x="2095848" y="3143359"/>
            <a:ext cx="700350" cy="307777"/>
          </a:xfrm>
          <a:prstGeom prst="rect">
            <a:avLst/>
          </a:prstGeom>
          <a:noFill/>
        </p:spPr>
        <p:txBody>
          <a:bodyPr wrap="square" rtlCol="0">
            <a:spAutoFit/>
          </a:bodyPr>
          <a:lstStyle/>
          <a:p>
            <a:pPr algn="ctr"/>
            <a:r>
              <a:rPr lang="en-GB" sz="1400">
                <a:solidFill>
                  <a:srgbClr val="5C5B5A"/>
                </a:solidFill>
                <a:latin typeface="Arial"/>
              </a:rPr>
              <a:t>77%</a:t>
            </a:r>
          </a:p>
        </p:txBody>
      </p:sp>
      <p:sp>
        <p:nvSpPr>
          <p:cNvPr id="37" name="Right Brace 36">
            <a:extLst>
              <a:ext uri="{FF2B5EF4-FFF2-40B4-BE49-F238E27FC236}">
                <a16:creationId xmlns:a16="http://schemas.microsoft.com/office/drawing/2014/main" id="{58D7720E-2E32-BB0F-591C-0CDD351C62F6}"/>
              </a:ext>
            </a:extLst>
          </p:cNvPr>
          <p:cNvSpPr/>
          <p:nvPr/>
        </p:nvSpPr>
        <p:spPr>
          <a:xfrm>
            <a:off x="3668081" y="2222539"/>
            <a:ext cx="212364" cy="216618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TextBox 37">
            <a:extLst>
              <a:ext uri="{FF2B5EF4-FFF2-40B4-BE49-F238E27FC236}">
                <a16:creationId xmlns:a16="http://schemas.microsoft.com/office/drawing/2014/main" id="{03940077-C72A-8C4B-148C-994C115F2742}"/>
              </a:ext>
            </a:extLst>
          </p:cNvPr>
          <p:cNvSpPr txBox="1"/>
          <p:nvPr/>
        </p:nvSpPr>
        <p:spPr>
          <a:xfrm>
            <a:off x="3761633" y="3146891"/>
            <a:ext cx="700350" cy="307777"/>
          </a:xfrm>
          <a:prstGeom prst="rect">
            <a:avLst/>
          </a:prstGeom>
          <a:noFill/>
        </p:spPr>
        <p:txBody>
          <a:bodyPr wrap="square" rtlCol="0">
            <a:spAutoFit/>
          </a:bodyPr>
          <a:lstStyle/>
          <a:p>
            <a:pPr algn="ctr"/>
            <a:r>
              <a:rPr lang="en-GB" sz="1400">
                <a:solidFill>
                  <a:srgbClr val="5C5B5A"/>
                </a:solidFill>
                <a:latin typeface="Arial"/>
              </a:rPr>
              <a:t>75%</a:t>
            </a:r>
          </a:p>
        </p:txBody>
      </p:sp>
      <p:sp>
        <p:nvSpPr>
          <p:cNvPr id="39" name="Right Brace 38">
            <a:extLst>
              <a:ext uri="{FF2B5EF4-FFF2-40B4-BE49-F238E27FC236}">
                <a16:creationId xmlns:a16="http://schemas.microsoft.com/office/drawing/2014/main" id="{7FFFDE64-B280-E4C0-67F1-11CBFB6B8259}"/>
              </a:ext>
            </a:extLst>
          </p:cNvPr>
          <p:cNvSpPr/>
          <p:nvPr/>
        </p:nvSpPr>
        <p:spPr>
          <a:xfrm>
            <a:off x="5400249" y="2229094"/>
            <a:ext cx="212364" cy="216618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9F2D0665-0B67-C967-4729-D692CA744F54}"/>
              </a:ext>
            </a:extLst>
          </p:cNvPr>
          <p:cNvSpPr txBox="1"/>
          <p:nvPr/>
        </p:nvSpPr>
        <p:spPr>
          <a:xfrm>
            <a:off x="5493801" y="3153446"/>
            <a:ext cx="700350" cy="307777"/>
          </a:xfrm>
          <a:prstGeom prst="rect">
            <a:avLst/>
          </a:prstGeom>
          <a:noFill/>
        </p:spPr>
        <p:txBody>
          <a:bodyPr wrap="square" rtlCol="0">
            <a:spAutoFit/>
          </a:bodyPr>
          <a:lstStyle/>
          <a:p>
            <a:pPr algn="ctr"/>
            <a:r>
              <a:rPr lang="en-GB" sz="1400" b="1">
                <a:solidFill>
                  <a:srgbClr val="5C5B5A"/>
                </a:solidFill>
                <a:latin typeface="Arial"/>
              </a:rPr>
              <a:t>76%</a:t>
            </a:r>
          </a:p>
        </p:txBody>
      </p:sp>
      <p:sp>
        <p:nvSpPr>
          <p:cNvPr id="41" name="TextBox 40">
            <a:extLst>
              <a:ext uri="{FF2B5EF4-FFF2-40B4-BE49-F238E27FC236}">
                <a16:creationId xmlns:a16="http://schemas.microsoft.com/office/drawing/2014/main" id="{1528D6A0-4205-FE04-E0BD-64A6C3E8A818}"/>
              </a:ext>
            </a:extLst>
          </p:cNvPr>
          <p:cNvSpPr txBox="1"/>
          <p:nvPr/>
        </p:nvSpPr>
        <p:spPr>
          <a:xfrm>
            <a:off x="819353" y="1100334"/>
            <a:ext cx="5044348" cy="784830"/>
          </a:xfrm>
          <a:prstGeom prst="rect">
            <a:avLst/>
          </a:prstGeom>
          <a:noFill/>
        </p:spPr>
        <p:txBody>
          <a:bodyPr wrap="square" rtlCol="0">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500" b="1">
                <a:latin typeface="Arial" panose="020B0604020202020204" pitchFamily="34" charset="0"/>
                <a:cs typeface="Arial" panose="020B0604020202020204" pitchFamily="34" charset="0"/>
              </a:rPr>
              <a:t>To what extent do you agree or disagree with the statement: I would recommend my local area as a place to live. </a:t>
            </a:r>
          </a:p>
        </p:txBody>
      </p:sp>
    </p:spTree>
    <p:extLst>
      <p:ext uri="{BB962C8B-B14F-4D97-AF65-F5344CB8AC3E}">
        <p14:creationId xmlns:p14="http://schemas.microsoft.com/office/powerpoint/2010/main" val="855562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70880" y="58381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10" name="Chart 9">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2889355717"/>
              </p:ext>
            </p:extLst>
          </p:nvPr>
        </p:nvGraphicFramePr>
        <p:xfrm>
          <a:off x="2233199" y="1665657"/>
          <a:ext cx="8882739" cy="417253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420A24BF-D3F1-3739-AF7C-E183F3FAB699}"/>
              </a:ext>
            </a:extLst>
          </p:cNvPr>
          <p:cNvSpPr txBox="1">
            <a:spLocks noGrp="1"/>
          </p:cNvSpPr>
          <p:nvPr>
            <p:ph type="title" idx="4294967295"/>
          </p:nvPr>
        </p:nvSpPr>
        <p:spPr>
          <a:xfrm>
            <a:off x="336702" y="171882"/>
            <a:ext cx="11484730"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Almost 3 in 4 residents (72%) agree their local area is a place where people from different backgrounds get together. Around 2 in 3 agree they their local area is one they are proud of (64%) and where people look out for each other (68%). Just over half agree their local area is well maintained (55%)</a:t>
            </a:r>
          </a:p>
        </p:txBody>
      </p:sp>
      <p:sp>
        <p:nvSpPr>
          <p:cNvPr id="5" name="Right Brace 4">
            <a:extLst>
              <a:ext uri="{FF2B5EF4-FFF2-40B4-BE49-F238E27FC236}">
                <a16:creationId xmlns:a16="http://schemas.microsoft.com/office/drawing/2014/main" id="{5556DC6B-910D-2D2B-266D-CB140E0C854E}"/>
              </a:ext>
            </a:extLst>
          </p:cNvPr>
          <p:cNvSpPr/>
          <p:nvPr/>
        </p:nvSpPr>
        <p:spPr>
          <a:xfrm>
            <a:off x="3790272" y="1716357"/>
            <a:ext cx="151001" cy="190056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976A22A2-E23E-D194-0030-0ED20E8A4B52}"/>
              </a:ext>
            </a:extLst>
          </p:cNvPr>
          <p:cNvSpPr txBox="1"/>
          <p:nvPr/>
        </p:nvSpPr>
        <p:spPr>
          <a:xfrm>
            <a:off x="3905378" y="2368756"/>
            <a:ext cx="978802" cy="646331"/>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72% </a:t>
            </a:r>
          </a:p>
          <a:p>
            <a:pPr algn="ctr"/>
            <a:r>
              <a:rPr lang="en-GB" sz="1200">
                <a:solidFill>
                  <a:srgbClr val="5C5B5A"/>
                </a:solidFill>
                <a:latin typeface="Arial"/>
              </a:rPr>
              <a:t>(-5pp since July)</a:t>
            </a:r>
          </a:p>
        </p:txBody>
      </p:sp>
      <p:sp>
        <p:nvSpPr>
          <p:cNvPr id="7" name="Right Brace 6">
            <a:extLst>
              <a:ext uri="{FF2B5EF4-FFF2-40B4-BE49-F238E27FC236}">
                <a16:creationId xmlns:a16="http://schemas.microsoft.com/office/drawing/2014/main" id="{4B3E9698-0759-4DAE-B17A-01F88165C30C}"/>
              </a:ext>
            </a:extLst>
          </p:cNvPr>
          <p:cNvSpPr/>
          <p:nvPr/>
        </p:nvSpPr>
        <p:spPr>
          <a:xfrm>
            <a:off x="5996516" y="1744929"/>
            <a:ext cx="103267" cy="167854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8D4B2C73-3841-B9B7-720E-D75DAF6CA9C9}"/>
              </a:ext>
            </a:extLst>
          </p:cNvPr>
          <p:cNvSpPr txBox="1"/>
          <p:nvPr/>
        </p:nvSpPr>
        <p:spPr>
          <a:xfrm>
            <a:off x="6047825" y="2442790"/>
            <a:ext cx="112443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68% </a:t>
            </a:r>
            <a:r>
              <a:rPr lang="en-GB" sz="1200">
                <a:solidFill>
                  <a:srgbClr val="5C5B5A"/>
                </a:solidFill>
                <a:latin typeface="Arial"/>
              </a:rPr>
              <a:t>(+1pp)</a:t>
            </a:r>
          </a:p>
        </p:txBody>
      </p:sp>
      <p:sp>
        <p:nvSpPr>
          <p:cNvPr id="16" name="Right Brace 15">
            <a:extLst>
              <a:ext uri="{FF2B5EF4-FFF2-40B4-BE49-F238E27FC236}">
                <a16:creationId xmlns:a16="http://schemas.microsoft.com/office/drawing/2014/main" id="{F59AB082-BC69-BEFB-1244-DD07CF3670C8}"/>
              </a:ext>
            </a:extLst>
          </p:cNvPr>
          <p:cNvSpPr/>
          <p:nvPr/>
        </p:nvSpPr>
        <p:spPr>
          <a:xfrm>
            <a:off x="8211637" y="1736989"/>
            <a:ext cx="168987" cy="167854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90990FBB-80CF-29DE-5263-BFFB1904EF6A}"/>
              </a:ext>
            </a:extLst>
          </p:cNvPr>
          <p:cNvSpPr txBox="1"/>
          <p:nvPr/>
        </p:nvSpPr>
        <p:spPr>
          <a:xfrm>
            <a:off x="8368586" y="2445267"/>
            <a:ext cx="95579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64% </a:t>
            </a:r>
            <a:r>
              <a:rPr lang="en-GB" sz="1200">
                <a:solidFill>
                  <a:srgbClr val="5C5B5A"/>
                </a:solidFill>
                <a:latin typeface="Arial"/>
              </a:rPr>
              <a:t>(-5pp)</a:t>
            </a:r>
          </a:p>
        </p:txBody>
      </p:sp>
      <p:sp>
        <p:nvSpPr>
          <p:cNvPr id="18" name="Right Brace 17">
            <a:extLst>
              <a:ext uri="{FF2B5EF4-FFF2-40B4-BE49-F238E27FC236}">
                <a16:creationId xmlns:a16="http://schemas.microsoft.com/office/drawing/2014/main" id="{6FC18889-96D3-7CB6-5D16-246C35072EF8}"/>
              </a:ext>
            </a:extLst>
          </p:cNvPr>
          <p:cNvSpPr/>
          <p:nvPr/>
        </p:nvSpPr>
        <p:spPr>
          <a:xfrm>
            <a:off x="10413836" y="1740195"/>
            <a:ext cx="169487" cy="134520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1B1BC5B1-B983-3140-9ED2-6E7F4BF5F33A}"/>
              </a:ext>
            </a:extLst>
          </p:cNvPr>
          <p:cNvSpPr txBox="1"/>
          <p:nvPr/>
        </p:nvSpPr>
        <p:spPr>
          <a:xfrm>
            <a:off x="10534312" y="2263099"/>
            <a:ext cx="1023881"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55% </a:t>
            </a:r>
            <a:r>
              <a:rPr lang="en-GB" sz="1200">
                <a:solidFill>
                  <a:srgbClr val="5C5B5A"/>
                </a:solidFill>
                <a:latin typeface="Arial"/>
              </a:rPr>
              <a:t>(+1pp)</a:t>
            </a: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416949" y="6401664"/>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a:solidFill>
                  <a:srgbClr val="FFFFFF">
                    <a:lumMod val="50000"/>
                  </a:srgbClr>
                </a:solidFill>
                <a:latin typeface="Arial"/>
                <a:cs typeface="Arial" panose="020B0604020202020204" pitchFamily="34" charset="0"/>
              </a:rPr>
              <a:t>Unweighted base: Survey 9, 1,560 (All responses)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 *The codes ‘There are too few people in the local area’ and ‘People in this area are all of the same background’ have been removed from this chart for visual purposes, meaning chart doesn’t add up to 100%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2" name="TextBox 1">
            <a:extLst>
              <a:ext uri="{FF2B5EF4-FFF2-40B4-BE49-F238E27FC236}">
                <a16:creationId xmlns:a16="http://schemas.microsoft.com/office/drawing/2014/main" id="{020E8FEE-484D-0A42-8E4B-238B7E9278DE}"/>
              </a:ext>
            </a:extLst>
          </p:cNvPr>
          <p:cNvSpPr txBox="1"/>
          <p:nvPr/>
        </p:nvSpPr>
        <p:spPr>
          <a:xfrm>
            <a:off x="3030230" y="2061123"/>
            <a:ext cx="64152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8" name="TextBox 7">
            <a:extLst>
              <a:ext uri="{FF2B5EF4-FFF2-40B4-BE49-F238E27FC236}">
                <a16:creationId xmlns:a16="http://schemas.microsoft.com/office/drawing/2014/main" id="{F0485FAE-93FD-EEB6-F1B4-CFDA44D7B515}"/>
              </a:ext>
            </a:extLst>
          </p:cNvPr>
          <p:cNvSpPr txBox="1"/>
          <p:nvPr/>
        </p:nvSpPr>
        <p:spPr>
          <a:xfrm>
            <a:off x="3051078" y="305146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(-5pp)</a:t>
            </a:r>
          </a:p>
        </p:txBody>
      </p:sp>
      <p:sp>
        <p:nvSpPr>
          <p:cNvPr id="9" name="TextBox 8">
            <a:extLst>
              <a:ext uri="{FF2B5EF4-FFF2-40B4-BE49-F238E27FC236}">
                <a16:creationId xmlns:a16="http://schemas.microsoft.com/office/drawing/2014/main" id="{D1ABC67D-8DC8-A7A2-621E-09713D9CB472}"/>
              </a:ext>
            </a:extLst>
          </p:cNvPr>
          <p:cNvSpPr txBox="1"/>
          <p:nvPr/>
        </p:nvSpPr>
        <p:spPr>
          <a:xfrm>
            <a:off x="3044220" y="386319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(+4pp)</a:t>
            </a:r>
          </a:p>
        </p:txBody>
      </p:sp>
      <p:sp>
        <p:nvSpPr>
          <p:cNvPr id="13" name="TextBox 12">
            <a:extLst>
              <a:ext uri="{FF2B5EF4-FFF2-40B4-BE49-F238E27FC236}">
                <a16:creationId xmlns:a16="http://schemas.microsoft.com/office/drawing/2014/main" id="{06CA3C5D-4AE1-2CDE-1C6A-627141BF2B6F}"/>
              </a:ext>
            </a:extLst>
          </p:cNvPr>
          <p:cNvSpPr txBox="1"/>
          <p:nvPr/>
        </p:nvSpPr>
        <p:spPr>
          <a:xfrm>
            <a:off x="3196553" y="403624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15" name="TextBox 14">
            <a:extLst>
              <a:ext uri="{FF2B5EF4-FFF2-40B4-BE49-F238E27FC236}">
                <a16:creationId xmlns:a16="http://schemas.microsoft.com/office/drawing/2014/main" id="{46919544-601F-7474-08B4-721C93244491}"/>
              </a:ext>
            </a:extLst>
          </p:cNvPr>
          <p:cNvSpPr txBox="1"/>
          <p:nvPr/>
        </p:nvSpPr>
        <p:spPr>
          <a:xfrm>
            <a:off x="5423507" y="402066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0" name="TextBox 19">
            <a:extLst>
              <a:ext uri="{FF2B5EF4-FFF2-40B4-BE49-F238E27FC236}">
                <a16:creationId xmlns:a16="http://schemas.microsoft.com/office/drawing/2014/main" id="{E8426063-43E3-78AC-0BF5-75E7217C549A}"/>
              </a:ext>
            </a:extLst>
          </p:cNvPr>
          <p:cNvSpPr txBox="1"/>
          <p:nvPr/>
        </p:nvSpPr>
        <p:spPr>
          <a:xfrm>
            <a:off x="7472444" y="197257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1" name="TextBox 20">
            <a:extLst>
              <a:ext uri="{FF2B5EF4-FFF2-40B4-BE49-F238E27FC236}">
                <a16:creationId xmlns:a16="http://schemas.microsoft.com/office/drawing/2014/main" id="{2CCE555F-3A5D-A089-F566-F830936D6B96}"/>
              </a:ext>
            </a:extLst>
          </p:cNvPr>
          <p:cNvSpPr txBox="1"/>
          <p:nvPr/>
        </p:nvSpPr>
        <p:spPr>
          <a:xfrm>
            <a:off x="7466900" y="288863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3" name="TextBox 22">
            <a:extLst>
              <a:ext uri="{FF2B5EF4-FFF2-40B4-BE49-F238E27FC236}">
                <a16:creationId xmlns:a16="http://schemas.microsoft.com/office/drawing/2014/main" id="{DC7420DF-49D6-B777-7EC5-DB928672E737}"/>
              </a:ext>
            </a:extLst>
          </p:cNvPr>
          <p:cNvSpPr txBox="1"/>
          <p:nvPr/>
        </p:nvSpPr>
        <p:spPr>
          <a:xfrm>
            <a:off x="7463208" y="373081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(+4pp)</a:t>
            </a:r>
          </a:p>
        </p:txBody>
      </p:sp>
      <p:sp>
        <p:nvSpPr>
          <p:cNvPr id="24" name="TextBox 23">
            <a:extLst>
              <a:ext uri="{FF2B5EF4-FFF2-40B4-BE49-F238E27FC236}">
                <a16:creationId xmlns:a16="http://schemas.microsoft.com/office/drawing/2014/main" id="{2CAC58A5-3772-CC19-CC51-194ABF4DC51F}"/>
              </a:ext>
            </a:extLst>
          </p:cNvPr>
          <p:cNvSpPr txBox="1"/>
          <p:nvPr/>
        </p:nvSpPr>
        <p:spPr>
          <a:xfrm>
            <a:off x="7615195" y="399094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6" name="TextBox 25">
            <a:extLst>
              <a:ext uri="{FF2B5EF4-FFF2-40B4-BE49-F238E27FC236}">
                <a16:creationId xmlns:a16="http://schemas.microsoft.com/office/drawing/2014/main" id="{CAAEAC4C-967C-AD1A-1BC7-1F1D281A90EB}"/>
              </a:ext>
            </a:extLst>
          </p:cNvPr>
          <p:cNvSpPr txBox="1"/>
          <p:nvPr/>
        </p:nvSpPr>
        <p:spPr>
          <a:xfrm>
            <a:off x="9687414" y="189718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7" name="TextBox 26">
            <a:extLst>
              <a:ext uri="{FF2B5EF4-FFF2-40B4-BE49-F238E27FC236}">
                <a16:creationId xmlns:a16="http://schemas.microsoft.com/office/drawing/2014/main" id="{6F8886AD-902F-E391-FF30-AF7B4C133B90}"/>
              </a:ext>
            </a:extLst>
          </p:cNvPr>
          <p:cNvSpPr txBox="1"/>
          <p:nvPr/>
        </p:nvSpPr>
        <p:spPr>
          <a:xfrm>
            <a:off x="9683799" y="267068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8" name="TextBox 27">
            <a:extLst>
              <a:ext uri="{FF2B5EF4-FFF2-40B4-BE49-F238E27FC236}">
                <a16:creationId xmlns:a16="http://schemas.microsoft.com/office/drawing/2014/main" id="{1EBAF3E3-A21B-C18C-3D65-EA8A741D6098}"/>
              </a:ext>
            </a:extLst>
          </p:cNvPr>
          <p:cNvSpPr txBox="1"/>
          <p:nvPr/>
        </p:nvSpPr>
        <p:spPr>
          <a:xfrm>
            <a:off x="9681626" y="357493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9" name="TextBox 28">
            <a:extLst>
              <a:ext uri="{FF2B5EF4-FFF2-40B4-BE49-F238E27FC236}">
                <a16:creationId xmlns:a16="http://schemas.microsoft.com/office/drawing/2014/main" id="{6E1F050D-C3D8-8D87-1BBF-EB5256FF2A50}"/>
              </a:ext>
            </a:extLst>
          </p:cNvPr>
          <p:cNvSpPr txBox="1"/>
          <p:nvPr/>
        </p:nvSpPr>
        <p:spPr>
          <a:xfrm>
            <a:off x="9616310" y="4031809"/>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12" name="TextBox 11">
            <a:extLst>
              <a:ext uri="{FF2B5EF4-FFF2-40B4-BE49-F238E27FC236}">
                <a16:creationId xmlns:a16="http://schemas.microsoft.com/office/drawing/2014/main" id="{EBBA37D3-3CE6-5223-6981-18B86032B97E}"/>
              </a:ext>
            </a:extLst>
          </p:cNvPr>
          <p:cNvSpPr txBox="1"/>
          <p:nvPr/>
        </p:nvSpPr>
        <p:spPr>
          <a:xfrm>
            <a:off x="3911039" y="3159947"/>
            <a:ext cx="1082526" cy="1015663"/>
          </a:xfrm>
          <a:prstGeom prst="rect">
            <a:avLst/>
          </a:prstGeom>
          <a:noFill/>
          <a:ln>
            <a:solidFill>
              <a:srgbClr val="5C5B5A"/>
            </a:solidFill>
          </a:ln>
        </p:spPr>
        <p:txBody>
          <a:bodyPr wrap="square" rtlCol="0">
            <a:spAutoFit/>
          </a:bodyPr>
          <a:lstStyle/>
          <a:p>
            <a:pPr algn="ctr"/>
            <a:r>
              <a:rPr lang="en-GB" sz="1200">
                <a:solidFill>
                  <a:srgbClr val="5C5B5A"/>
                </a:solidFill>
                <a:latin typeface="Arial"/>
              </a:rPr>
              <a:t>Compares to 84% in national Community Life Survey</a:t>
            </a:r>
          </a:p>
        </p:txBody>
      </p:sp>
      <p:sp>
        <p:nvSpPr>
          <p:cNvPr id="14" name="TextBox 13">
            <a:extLst>
              <a:ext uri="{FF2B5EF4-FFF2-40B4-BE49-F238E27FC236}">
                <a16:creationId xmlns:a16="http://schemas.microsoft.com/office/drawing/2014/main" id="{FBEAAF82-FDAC-2B47-D747-D0C64AA906F4}"/>
              </a:ext>
            </a:extLst>
          </p:cNvPr>
          <p:cNvSpPr txBox="1"/>
          <p:nvPr/>
        </p:nvSpPr>
        <p:spPr>
          <a:xfrm>
            <a:off x="6150748" y="3159947"/>
            <a:ext cx="1082526" cy="830997"/>
          </a:xfrm>
          <a:prstGeom prst="rect">
            <a:avLst/>
          </a:prstGeom>
          <a:noFill/>
          <a:ln>
            <a:solidFill>
              <a:srgbClr val="5C5B5A"/>
            </a:solidFill>
          </a:ln>
        </p:spPr>
        <p:txBody>
          <a:bodyPr wrap="square" rtlCol="0">
            <a:spAutoFit/>
          </a:bodyPr>
          <a:lstStyle/>
          <a:p>
            <a:pPr algn="ctr"/>
            <a:r>
              <a:rPr lang="en-GB" sz="1200">
                <a:solidFill>
                  <a:srgbClr val="5C5B5A"/>
                </a:solidFill>
                <a:latin typeface="Arial"/>
              </a:rPr>
              <a:t>No nationally comparable data available</a:t>
            </a:r>
          </a:p>
        </p:txBody>
      </p:sp>
      <p:sp>
        <p:nvSpPr>
          <p:cNvPr id="22" name="TextBox 21">
            <a:extLst>
              <a:ext uri="{FF2B5EF4-FFF2-40B4-BE49-F238E27FC236}">
                <a16:creationId xmlns:a16="http://schemas.microsoft.com/office/drawing/2014/main" id="{737ED08C-A51A-3216-1F5F-2087F7737DAB}"/>
              </a:ext>
            </a:extLst>
          </p:cNvPr>
          <p:cNvSpPr txBox="1"/>
          <p:nvPr/>
        </p:nvSpPr>
        <p:spPr>
          <a:xfrm>
            <a:off x="8367036" y="3159947"/>
            <a:ext cx="1082526" cy="830997"/>
          </a:xfrm>
          <a:prstGeom prst="rect">
            <a:avLst/>
          </a:prstGeom>
          <a:noFill/>
          <a:ln>
            <a:solidFill>
              <a:srgbClr val="5C5B5A"/>
            </a:solidFill>
          </a:ln>
        </p:spPr>
        <p:txBody>
          <a:bodyPr wrap="square" rtlCol="0">
            <a:spAutoFit/>
          </a:bodyPr>
          <a:lstStyle/>
          <a:p>
            <a:pPr algn="ctr"/>
            <a:r>
              <a:rPr lang="en-GB" sz="1200">
                <a:solidFill>
                  <a:srgbClr val="5C5B5A"/>
                </a:solidFill>
                <a:latin typeface="Arial"/>
              </a:rPr>
              <a:t>No nationally comparable data available</a:t>
            </a:r>
          </a:p>
        </p:txBody>
      </p:sp>
      <p:sp>
        <p:nvSpPr>
          <p:cNvPr id="32" name="TextBox 31">
            <a:extLst>
              <a:ext uri="{FF2B5EF4-FFF2-40B4-BE49-F238E27FC236}">
                <a16:creationId xmlns:a16="http://schemas.microsoft.com/office/drawing/2014/main" id="{19608F42-962C-41A4-E649-47B1C3BF1B51}"/>
              </a:ext>
            </a:extLst>
          </p:cNvPr>
          <p:cNvSpPr txBox="1"/>
          <p:nvPr/>
        </p:nvSpPr>
        <p:spPr>
          <a:xfrm>
            <a:off x="10607087" y="3159947"/>
            <a:ext cx="1082526" cy="830997"/>
          </a:xfrm>
          <a:prstGeom prst="rect">
            <a:avLst/>
          </a:prstGeom>
          <a:noFill/>
          <a:ln>
            <a:solidFill>
              <a:srgbClr val="5C5B5A"/>
            </a:solidFill>
          </a:ln>
        </p:spPr>
        <p:txBody>
          <a:bodyPr wrap="square" rtlCol="0">
            <a:spAutoFit/>
          </a:bodyPr>
          <a:lstStyle/>
          <a:p>
            <a:pPr algn="ctr"/>
            <a:r>
              <a:rPr lang="en-GB" sz="1200">
                <a:solidFill>
                  <a:srgbClr val="5C5B5A"/>
                </a:solidFill>
                <a:latin typeface="Arial"/>
              </a:rPr>
              <a:t>No nationally comparable data available</a:t>
            </a:r>
          </a:p>
        </p:txBody>
      </p:sp>
      <p:sp>
        <p:nvSpPr>
          <p:cNvPr id="33" name="TextBox 32">
            <a:extLst>
              <a:ext uri="{FF2B5EF4-FFF2-40B4-BE49-F238E27FC236}">
                <a16:creationId xmlns:a16="http://schemas.microsoft.com/office/drawing/2014/main" id="{8D293104-79EA-9FC9-32E6-666E3454F699}"/>
              </a:ext>
            </a:extLst>
          </p:cNvPr>
          <p:cNvSpPr txBox="1"/>
          <p:nvPr/>
        </p:nvSpPr>
        <p:spPr>
          <a:xfrm>
            <a:off x="370568" y="1744929"/>
            <a:ext cx="1843045" cy="1938992"/>
          </a:xfrm>
          <a:prstGeom prst="rect">
            <a:avLst/>
          </a:prstGeom>
          <a:noFill/>
          <a:ln>
            <a:solidFill>
              <a:srgbClr val="5C5B5A"/>
            </a:solidFill>
          </a:ln>
        </p:spPr>
        <p:txBody>
          <a:bodyPr wrap="square" rtlCol="0">
            <a:spAutoFit/>
          </a:bodyPr>
          <a:lstStyle/>
          <a:p>
            <a:pPr algn="ctr"/>
            <a:r>
              <a:rPr lang="en-GB" sz="1200">
                <a:solidFill>
                  <a:srgbClr val="5C5B5A"/>
                </a:solidFill>
                <a:latin typeface="Arial"/>
              </a:rPr>
              <a:t>*The codes ‘There are too few people in the local area’ and ‘People in this area are all of the same background’ have been removed from this chart for visual purposes and to ensure benchmarking against DCMS figures</a:t>
            </a:r>
          </a:p>
        </p:txBody>
      </p:sp>
      <p:sp>
        <p:nvSpPr>
          <p:cNvPr id="30" name="TextBox 29">
            <a:extLst>
              <a:ext uri="{FF2B5EF4-FFF2-40B4-BE49-F238E27FC236}">
                <a16:creationId xmlns:a16="http://schemas.microsoft.com/office/drawing/2014/main" id="{6CBB93FA-1E33-7C1C-2878-ECC56EB17564}"/>
              </a:ext>
              <a:ext uri="{C183D7F6-B498-43B3-948B-1728B52AA6E4}">
                <adec:decorative xmlns:adec="http://schemas.microsoft.com/office/drawing/2017/decorative" val="1"/>
              </a:ext>
            </a:extLst>
          </p:cNvPr>
          <p:cNvSpPr txBox="1"/>
          <p:nvPr/>
        </p:nvSpPr>
        <p:spPr>
          <a:xfrm>
            <a:off x="8741167" y="5596552"/>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July (S8)</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1790567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a:cs typeface="Calibri" panose="020F0502020204030204" pitchFamily="34" charset="0"/>
              </a:rPr>
              <a:t>7 in 10 (72%) of respondents say that their local area is a place where </a:t>
            </a:r>
            <a:r>
              <a:rPr lang="en-GB" sz="1800" b="1">
                <a:solidFill>
                  <a:srgbClr val="388A8C"/>
                </a:solidFill>
                <a:cs typeface="Calibri" panose="020F0502020204030204" pitchFamily="34" charset="0"/>
              </a:rPr>
              <a:t>people from different backgrounds get on well together</a:t>
            </a:r>
            <a:r>
              <a:rPr lang="en-GB" sz="1800" b="1">
                <a:cs typeface="Calibri" panose="020F0502020204030204" pitchFamily="34" charset="0"/>
              </a:rPr>
              <a:t>. 3 in 4 respondents say that if they needed help, there are people who would be there (78%) and they have people to socialise with (75%)</a:t>
            </a:r>
          </a:p>
        </p:txBody>
      </p:sp>
      <p:graphicFrame>
        <p:nvGraphicFramePr>
          <p:cNvPr id="31" name="think-cell data - do not delete" hidden="1">
            <a:extLst>
              <a:ext uri="{FF2B5EF4-FFF2-40B4-BE49-F238E27FC236}">
                <a16:creationId xmlns:a16="http://schemas.microsoft.com/office/drawing/2014/main" id="{1FEABDC2-EC77-95F0-C92F-52547EBA17BE}"/>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341522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1" name="think-cell data - do not delete" hidden="1">
                        <a:extLst>
                          <a:ext uri="{FF2B5EF4-FFF2-40B4-BE49-F238E27FC236}">
                            <a16:creationId xmlns:a16="http://schemas.microsoft.com/office/drawing/2014/main" id="{1FEABDC2-EC77-95F0-C92F-52547EBA17BE}"/>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B31E4CBD-3AF4-4322-0AB1-85762EB8CFD4}"/>
              </a:ext>
            </a:extLst>
          </p:cNvPr>
          <p:cNvSpPr txBox="1"/>
          <p:nvPr/>
        </p:nvSpPr>
        <p:spPr>
          <a:xfrm>
            <a:off x="2738825" y="226728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 name="TextBox 10">
            <a:extLst>
              <a:ext uri="{FF2B5EF4-FFF2-40B4-BE49-F238E27FC236}">
                <a16:creationId xmlns:a16="http://schemas.microsoft.com/office/drawing/2014/main" id="{9D453128-4AE1-92D3-23B4-A44FA3081DE1}"/>
              </a:ext>
            </a:extLst>
          </p:cNvPr>
          <p:cNvSpPr txBox="1"/>
          <p:nvPr/>
        </p:nvSpPr>
        <p:spPr>
          <a:xfrm>
            <a:off x="1934770" y="283937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9B3CE11C-F755-D42A-840B-A38DC89625D3}"/>
              </a:ext>
            </a:extLst>
          </p:cNvPr>
          <p:cNvSpPr txBox="1"/>
          <p:nvPr/>
        </p:nvSpPr>
        <p:spPr>
          <a:xfrm>
            <a:off x="3707791" y="250214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F7D22EF3-05A2-FD3C-C8C3-937F81BF1446}"/>
              </a:ext>
            </a:extLst>
          </p:cNvPr>
          <p:cNvSpPr txBox="1"/>
          <p:nvPr/>
        </p:nvSpPr>
        <p:spPr>
          <a:xfrm>
            <a:off x="3017537" y="442325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(-5</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1" name="TextBox 20">
            <a:extLst>
              <a:ext uri="{FF2B5EF4-FFF2-40B4-BE49-F238E27FC236}">
                <a16:creationId xmlns:a16="http://schemas.microsoft.com/office/drawing/2014/main" id="{30590915-1CF3-38D9-2061-0FB53F84AA01}"/>
              </a:ext>
            </a:extLst>
          </p:cNvPr>
          <p:cNvSpPr txBox="1"/>
          <p:nvPr/>
        </p:nvSpPr>
        <p:spPr>
          <a:xfrm>
            <a:off x="3949258" y="1159225"/>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0" name="Chart 9" descr="Stacked bar chart showing the proportion of Greater Manchester residents who agree with statements about their community. 80% agree that if they needed help, there are people who would be there for them. 76% agree if they wanted company or to socialise there are people they could call. ">
            <a:extLst>
              <a:ext uri="{FF2B5EF4-FFF2-40B4-BE49-F238E27FC236}">
                <a16:creationId xmlns:a16="http://schemas.microsoft.com/office/drawing/2014/main" id="{3012065D-FAC3-7858-751F-722667B4E0E3}"/>
              </a:ext>
            </a:extLst>
          </p:cNvPr>
          <p:cNvGraphicFramePr/>
          <p:nvPr>
            <p:extLst>
              <p:ext uri="{D42A27DB-BD31-4B8C-83A1-F6EECF244321}">
                <p14:modId xmlns:p14="http://schemas.microsoft.com/office/powerpoint/2010/main" val="1831102998"/>
              </p:ext>
            </p:extLst>
          </p:nvPr>
        </p:nvGraphicFramePr>
        <p:xfrm>
          <a:off x="867355" y="1452967"/>
          <a:ext cx="10457291" cy="4749574"/>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extLst>
              <a:ext uri="{FF2B5EF4-FFF2-40B4-BE49-F238E27FC236}">
                <a16:creationId xmlns:a16="http://schemas.microsoft.com/office/drawing/2014/main" id="{9F41D010-59F3-3E93-94B5-43CC073D53CD}"/>
              </a:ext>
            </a:extLst>
          </p:cNvPr>
          <p:cNvSpPr txBox="1"/>
          <p:nvPr/>
        </p:nvSpPr>
        <p:spPr>
          <a:xfrm>
            <a:off x="3293988" y="237687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2" name="TextBox 21">
            <a:extLst>
              <a:ext uri="{FF2B5EF4-FFF2-40B4-BE49-F238E27FC236}">
                <a16:creationId xmlns:a16="http://schemas.microsoft.com/office/drawing/2014/main" id="{A047E29A-6B05-7073-3AF9-A2508C54B1F4}"/>
              </a:ext>
            </a:extLst>
          </p:cNvPr>
          <p:cNvSpPr txBox="1"/>
          <p:nvPr/>
        </p:nvSpPr>
        <p:spPr>
          <a:xfrm>
            <a:off x="3302377" y="378324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TextBox 23">
            <a:extLst>
              <a:ext uri="{FF2B5EF4-FFF2-40B4-BE49-F238E27FC236}">
                <a16:creationId xmlns:a16="http://schemas.microsoft.com/office/drawing/2014/main" id="{8FA89682-934A-F864-FE1E-5A3177C3E848}"/>
              </a:ext>
            </a:extLst>
          </p:cNvPr>
          <p:cNvSpPr txBox="1"/>
          <p:nvPr/>
        </p:nvSpPr>
        <p:spPr>
          <a:xfrm>
            <a:off x="3310766" y="480367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3" name="Right Brace 12">
            <a:extLst>
              <a:ext uri="{FF2B5EF4-FFF2-40B4-BE49-F238E27FC236}">
                <a16:creationId xmlns:a16="http://schemas.microsoft.com/office/drawing/2014/main" id="{8942BE38-8564-9268-0EB3-4DDE0DF4ED42}"/>
              </a:ext>
              <a:ext uri="{C183D7F6-B498-43B3-948B-1728B52AA6E4}">
                <adec:decorative xmlns:adec="http://schemas.microsoft.com/office/drawing/2017/decorative" val="1"/>
              </a:ext>
            </a:extLst>
          </p:cNvPr>
          <p:cNvSpPr/>
          <p:nvPr/>
        </p:nvSpPr>
        <p:spPr>
          <a:xfrm>
            <a:off x="4598221" y="1754989"/>
            <a:ext cx="285674" cy="278912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E1198C33-4C3B-5A0C-B22C-C67C749F2F7B}"/>
              </a:ext>
            </a:extLst>
          </p:cNvPr>
          <p:cNvSpPr txBox="1"/>
          <p:nvPr/>
        </p:nvSpPr>
        <p:spPr>
          <a:xfrm>
            <a:off x="4796739" y="2883242"/>
            <a:ext cx="734813" cy="523220"/>
          </a:xfrm>
          <a:prstGeom prst="rect">
            <a:avLst/>
          </a:prstGeom>
          <a:noFill/>
        </p:spPr>
        <p:txBody>
          <a:bodyPr wrap="square" rtlCol="0">
            <a:spAutoFit/>
          </a:bodyPr>
          <a:lstStyle/>
          <a:p>
            <a:pPr algn="ctr"/>
            <a:r>
              <a:rPr lang="en-GB" sz="1400" b="1">
                <a:solidFill>
                  <a:srgbClr val="5C5B5A"/>
                </a:solidFill>
                <a:latin typeface="Arial"/>
              </a:rPr>
              <a:t>78%</a:t>
            </a:r>
          </a:p>
          <a:p>
            <a:pPr algn="ctr"/>
            <a:r>
              <a:rPr lang="en-GB" sz="1400" b="1">
                <a:solidFill>
                  <a:srgbClr val="5C5B5A"/>
                </a:solidFill>
                <a:latin typeface="Arial"/>
              </a:rPr>
              <a:t>(-2pp)</a:t>
            </a:r>
          </a:p>
        </p:txBody>
      </p:sp>
      <p:sp>
        <p:nvSpPr>
          <p:cNvPr id="12" name="TextBox 11">
            <a:extLst>
              <a:ext uri="{FF2B5EF4-FFF2-40B4-BE49-F238E27FC236}">
                <a16:creationId xmlns:a16="http://schemas.microsoft.com/office/drawing/2014/main" id="{A13D7881-AEF5-BE93-6441-95649DB3F39B}"/>
              </a:ext>
            </a:extLst>
          </p:cNvPr>
          <p:cNvSpPr txBox="1"/>
          <p:nvPr/>
        </p:nvSpPr>
        <p:spPr>
          <a:xfrm>
            <a:off x="5505878" y="2637020"/>
            <a:ext cx="1082526" cy="1015663"/>
          </a:xfrm>
          <a:prstGeom prst="rect">
            <a:avLst/>
          </a:prstGeom>
          <a:noFill/>
          <a:ln>
            <a:solidFill>
              <a:srgbClr val="5C5B5A"/>
            </a:solidFill>
          </a:ln>
        </p:spPr>
        <p:txBody>
          <a:bodyPr wrap="square" rtlCol="0">
            <a:spAutoFit/>
          </a:bodyPr>
          <a:lstStyle/>
          <a:p>
            <a:pPr algn="ctr"/>
            <a:r>
              <a:rPr lang="en-GB" sz="1200">
                <a:solidFill>
                  <a:srgbClr val="5C5B5A"/>
                </a:solidFill>
                <a:latin typeface="Arial"/>
              </a:rPr>
              <a:t>Compares to 95% in national Community Life Survey</a:t>
            </a:r>
          </a:p>
        </p:txBody>
      </p:sp>
      <p:sp>
        <p:nvSpPr>
          <p:cNvPr id="25" name="TextBox 24">
            <a:extLst>
              <a:ext uri="{FF2B5EF4-FFF2-40B4-BE49-F238E27FC236}">
                <a16:creationId xmlns:a16="http://schemas.microsoft.com/office/drawing/2014/main" id="{BE3EF63F-A9A7-7D4D-02A8-70B65B676D12}"/>
              </a:ext>
            </a:extLst>
          </p:cNvPr>
          <p:cNvSpPr txBox="1"/>
          <p:nvPr/>
        </p:nvSpPr>
        <p:spPr>
          <a:xfrm>
            <a:off x="8317178" y="229961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6" name="TextBox 25">
            <a:extLst>
              <a:ext uri="{FF2B5EF4-FFF2-40B4-BE49-F238E27FC236}">
                <a16:creationId xmlns:a16="http://schemas.microsoft.com/office/drawing/2014/main" id="{09769B09-D4E7-1E6A-AED4-21F462E4087B}"/>
              </a:ext>
            </a:extLst>
          </p:cNvPr>
          <p:cNvSpPr txBox="1"/>
          <p:nvPr/>
        </p:nvSpPr>
        <p:spPr>
          <a:xfrm>
            <a:off x="8340798" y="371911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28" name="TextBox 27">
            <a:extLst>
              <a:ext uri="{FF2B5EF4-FFF2-40B4-BE49-F238E27FC236}">
                <a16:creationId xmlns:a16="http://schemas.microsoft.com/office/drawing/2014/main" id="{85932EE2-DD8A-B171-264C-DAF4C4674CEA}"/>
              </a:ext>
            </a:extLst>
          </p:cNvPr>
          <p:cNvSpPr txBox="1"/>
          <p:nvPr/>
        </p:nvSpPr>
        <p:spPr>
          <a:xfrm>
            <a:off x="8364803" y="480841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9" name="TextBox 28">
            <a:extLst>
              <a:ext uri="{FF2B5EF4-FFF2-40B4-BE49-F238E27FC236}">
                <a16:creationId xmlns:a16="http://schemas.microsoft.com/office/drawing/2014/main" id="{F3E1414D-C5F8-AFEA-38AE-5643DA6C9E14}"/>
              </a:ext>
            </a:extLst>
          </p:cNvPr>
          <p:cNvSpPr txBox="1"/>
          <p:nvPr/>
        </p:nvSpPr>
        <p:spPr>
          <a:xfrm>
            <a:off x="8444877" y="506704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6" name="Right Brace 15">
            <a:extLst>
              <a:ext uri="{FF2B5EF4-FFF2-40B4-BE49-F238E27FC236}">
                <a16:creationId xmlns:a16="http://schemas.microsoft.com/office/drawing/2014/main" id="{7C8FD648-1A56-C58A-7801-E7F209B51AE7}"/>
              </a:ext>
              <a:ext uri="{C183D7F6-B498-43B3-948B-1728B52AA6E4}">
                <adec:decorative xmlns:adec="http://schemas.microsoft.com/office/drawing/2017/decorative" val="1"/>
              </a:ext>
            </a:extLst>
          </p:cNvPr>
          <p:cNvSpPr/>
          <p:nvPr/>
        </p:nvSpPr>
        <p:spPr>
          <a:xfrm>
            <a:off x="9674347" y="1750474"/>
            <a:ext cx="285674" cy="270659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377012A3-79A0-110B-40F4-53EA25CA1022}"/>
              </a:ext>
            </a:extLst>
          </p:cNvPr>
          <p:cNvSpPr txBox="1"/>
          <p:nvPr/>
        </p:nvSpPr>
        <p:spPr>
          <a:xfrm>
            <a:off x="9917275" y="2849749"/>
            <a:ext cx="734813" cy="523220"/>
          </a:xfrm>
          <a:prstGeom prst="rect">
            <a:avLst/>
          </a:prstGeom>
          <a:noFill/>
        </p:spPr>
        <p:txBody>
          <a:bodyPr wrap="square" rtlCol="0">
            <a:spAutoFit/>
          </a:bodyPr>
          <a:lstStyle/>
          <a:p>
            <a:pPr algn="ctr"/>
            <a:r>
              <a:rPr lang="en-GB" sz="1400" b="1">
                <a:solidFill>
                  <a:srgbClr val="5C5B5A"/>
                </a:solidFill>
                <a:latin typeface="Arial"/>
              </a:rPr>
              <a:t>75%</a:t>
            </a:r>
          </a:p>
          <a:p>
            <a:pPr algn="ctr"/>
            <a:r>
              <a:rPr lang="en-GB" sz="1400" b="1">
                <a:solidFill>
                  <a:srgbClr val="5C5B5A"/>
                </a:solidFill>
                <a:latin typeface="Arial"/>
              </a:rPr>
              <a:t>(-1pp)</a:t>
            </a:r>
          </a:p>
        </p:txBody>
      </p:sp>
      <p:sp>
        <p:nvSpPr>
          <p:cNvPr id="18" name="TextBox 17">
            <a:extLst>
              <a:ext uri="{FF2B5EF4-FFF2-40B4-BE49-F238E27FC236}">
                <a16:creationId xmlns:a16="http://schemas.microsoft.com/office/drawing/2014/main" id="{AF309B0E-4775-DEC3-45D2-70A95C178AB2}"/>
              </a:ext>
            </a:extLst>
          </p:cNvPr>
          <p:cNvSpPr txBox="1"/>
          <p:nvPr/>
        </p:nvSpPr>
        <p:spPr>
          <a:xfrm>
            <a:off x="10599293" y="2637019"/>
            <a:ext cx="1082526" cy="1015663"/>
          </a:xfrm>
          <a:prstGeom prst="rect">
            <a:avLst/>
          </a:prstGeom>
          <a:noFill/>
          <a:ln>
            <a:solidFill>
              <a:srgbClr val="5C5B5A"/>
            </a:solidFill>
          </a:ln>
        </p:spPr>
        <p:txBody>
          <a:bodyPr wrap="square" rtlCol="0">
            <a:spAutoFit/>
          </a:bodyPr>
          <a:lstStyle/>
          <a:p>
            <a:pPr algn="ctr"/>
            <a:r>
              <a:rPr lang="en-GB" sz="1200">
                <a:solidFill>
                  <a:srgbClr val="5C5B5A"/>
                </a:solidFill>
                <a:latin typeface="Arial"/>
              </a:rPr>
              <a:t>Compares to 93% in national Community Life Survey</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37425" y="6351652"/>
            <a:ext cx="1101652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a:solidFill>
                  <a:srgbClr val="FFFFFF">
                    <a:lumMod val="50000"/>
                  </a:srgbClr>
                </a:solidFill>
                <a:latin typeface="Arial"/>
                <a:cs typeface="Arial" panose="020B0604020202020204" pitchFamily="34" charset="0"/>
              </a:rPr>
              <a:t>Unweighted base: All respondents Survey 9, 1560 (Valid responses)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 excl. DK/NA. The codes ‘There are too few people in the local area’ and ‘People in this area are all of the same background’ have been removed from this chart for visual purposes, meaning chart doesn’t add up to 100% *DCMS Community Life Survey uses an online, self-completion method, along with a paper survey approach</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0" name="TextBox 29">
            <a:extLst>
              <a:ext uri="{FF2B5EF4-FFF2-40B4-BE49-F238E27FC236}">
                <a16:creationId xmlns:a16="http://schemas.microsoft.com/office/drawing/2014/main" id="{560B9843-5A7A-AA48-FBA7-BC38DCE182F6}"/>
              </a:ext>
            </a:extLst>
          </p:cNvPr>
          <p:cNvSpPr txBox="1"/>
          <p:nvPr/>
        </p:nvSpPr>
        <p:spPr>
          <a:xfrm>
            <a:off x="4528103" y="6030976"/>
            <a:ext cx="3135795" cy="261610"/>
          </a:xfrm>
          <a:prstGeom prst="rect">
            <a:avLst/>
          </a:prstGeom>
          <a:noFill/>
        </p:spPr>
        <p:txBody>
          <a:bodyPr wrap="none" rtlCol="0">
            <a:spAutoFit/>
          </a:bodyPr>
          <a:lstStyle/>
          <a:p>
            <a:r>
              <a:rPr lang="en-GB" sz="1100"/>
              <a:t>Bracketed figures show changes from S8 (July)</a:t>
            </a:r>
          </a:p>
        </p:txBody>
      </p:sp>
      <p:sp>
        <p:nvSpPr>
          <p:cNvPr id="32" name="TextBox 6">
            <a:extLst>
              <a:ext uri="{FF2B5EF4-FFF2-40B4-BE49-F238E27FC236}">
                <a16:creationId xmlns:a16="http://schemas.microsoft.com/office/drawing/2014/main" id="{2CF92CE6-348D-D627-CE33-AB62382ABDFC}"/>
              </a:ext>
            </a:extLst>
          </p:cNvPr>
          <p:cNvSpPr txBox="1"/>
          <p:nvPr/>
        </p:nvSpPr>
        <p:spPr>
          <a:xfrm>
            <a:off x="3549043" y="5046323"/>
            <a:ext cx="679960" cy="261607"/>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Tree>
    <p:extLst>
      <p:ext uri="{BB962C8B-B14F-4D97-AF65-F5344CB8AC3E}">
        <p14:creationId xmlns:p14="http://schemas.microsoft.com/office/powerpoint/2010/main" val="1283585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7" y="1411200"/>
            <a:ext cx="5495023" cy="1728000"/>
          </a:xfrm>
        </p:spPr>
        <p:txBody>
          <a:bodyPr anchor="t">
            <a:normAutofit/>
          </a:bodyPr>
          <a:lstStyle/>
          <a:p>
            <a:r>
              <a:rPr lang="en-GB" sz="4400" b="1">
                <a:latin typeface="Arial" panose="020B0604020202020204" pitchFamily="34" charset="0"/>
                <a:cs typeface="Arial" panose="020B0604020202020204" pitchFamily="34" charset="0"/>
              </a:rPr>
              <a:t>Introduction and methodology</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294967295"/>
          </p:nvPr>
        </p:nvSpPr>
        <p:spPr>
          <a:xfrm>
            <a:off x="11709400" y="6400800"/>
            <a:ext cx="482600" cy="276225"/>
          </a:xfrm>
          <a:prstGeom prst="rect">
            <a:avLst/>
          </a:prstGeom>
        </p:spPr>
        <p:txBody>
          <a:bodyPr/>
          <a:lstStyle/>
          <a:p>
            <a:fld id="{FD5D5F4F-603C-4AB0-922F-C42AF3B2CB87}" type="slidenum">
              <a:rPr lang="en-GB" smtClean="0"/>
              <a:pPr/>
              <a:t>3</a:t>
            </a:fld>
            <a:endParaRPr lang="en-GB"/>
          </a:p>
        </p:txBody>
      </p:sp>
      <p:graphicFrame>
        <p:nvGraphicFramePr>
          <p:cNvPr id="3" name="Table 5">
            <a:extLst>
              <a:ext uri="{FF2B5EF4-FFF2-40B4-BE49-F238E27FC236}">
                <a16:creationId xmlns:a16="http://schemas.microsoft.com/office/drawing/2014/main" id="{79832960-B9FF-4D3E-BC48-91C229498074}"/>
              </a:ext>
            </a:extLst>
          </p:cNvPr>
          <p:cNvGraphicFramePr>
            <a:graphicFrameLocks noGrp="1"/>
          </p:cNvGraphicFramePr>
          <p:nvPr>
            <p:extLst>
              <p:ext uri="{D42A27DB-BD31-4B8C-83A1-F6EECF244321}">
                <p14:modId xmlns:p14="http://schemas.microsoft.com/office/powerpoint/2010/main" val="3672391575"/>
              </p:ext>
            </p:extLst>
          </p:nvPr>
        </p:nvGraphicFramePr>
        <p:xfrm>
          <a:off x="590400" y="3718800"/>
          <a:ext cx="4922633" cy="86400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Background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page 4</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Methodology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a:cs typeface="Arial"/>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a:cs typeface="Arial"/>
                        </a:rPr>
                        <a:t>Report contents and guidance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a:cs typeface="Arial"/>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bl>
          </a:graphicData>
        </a:graphic>
      </p:graphicFrame>
    </p:spTree>
    <p:extLst>
      <p:ext uri="{BB962C8B-B14F-4D97-AF65-F5344CB8AC3E}">
        <p14:creationId xmlns:p14="http://schemas.microsoft.com/office/powerpoint/2010/main" val="283550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1732255878"/>
              </p:ext>
            </p:extLst>
          </p:nvPr>
        </p:nvGraphicFramePr>
        <p:xfrm>
          <a:off x="123826" y="1875448"/>
          <a:ext cx="11858624" cy="4276570"/>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Brace 6">
            <a:extLst>
              <a:ext uri="{FF2B5EF4-FFF2-40B4-BE49-F238E27FC236}">
                <a16:creationId xmlns:a16="http://schemas.microsoft.com/office/drawing/2014/main" id="{CB7BA24B-6402-9AB7-1774-19D752D2E27A}"/>
              </a:ext>
            </a:extLst>
          </p:cNvPr>
          <p:cNvSpPr/>
          <p:nvPr/>
        </p:nvSpPr>
        <p:spPr>
          <a:xfrm>
            <a:off x="8517238" y="2031046"/>
            <a:ext cx="263450" cy="171014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C712FE18-06E0-9BF7-6422-9957D1388AE3}"/>
              </a:ext>
            </a:extLst>
          </p:cNvPr>
          <p:cNvSpPr txBox="1"/>
          <p:nvPr/>
        </p:nvSpPr>
        <p:spPr>
          <a:xfrm>
            <a:off x="11210144" y="2571138"/>
            <a:ext cx="734813" cy="523220"/>
          </a:xfrm>
          <a:prstGeom prst="rect">
            <a:avLst/>
          </a:prstGeom>
          <a:noFill/>
        </p:spPr>
        <p:txBody>
          <a:bodyPr wrap="square" lIns="91440" tIns="45720" rIns="91440" bIns="45720" rtlCol="0" anchor="t">
            <a:spAutoFit/>
          </a:bodyPr>
          <a:lstStyle/>
          <a:p>
            <a:pPr algn="ctr"/>
            <a:r>
              <a:rPr lang="en-GB" sz="1400" b="1" dirty="0">
                <a:solidFill>
                  <a:srgbClr val="5C5B5A"/>
                </a:solidFill>
                <a:latin typeface="Arial"/>
              </a:rPr>
              <a:t>45% </a:t>
            </a:r>
            <a:r>
              <a:rPr lang="en-GB" sz="1400" dirty="0">
                <a:solidFill>
                  <a:srgbClr val="5C5B5A"/>
                </a:solidFill>
                <a:latin typeface="Arial"/>
              </a:rPr>
              <a:t>(+2pp)</a:t>
            </a:r>
          </a:p>
        </p:txBody>
      </p:sp>
      <p:sp>
        <p:nvSpPr>
          <p:cNvPr id="9" name="Right Brace 8">
            <a:extLst>
              <a:ext uri="{FF2B5EF4-FFF2-40B4-BE49-F238E27FC236}">
                <a16:creationId xmlns:a16="http://schemas.microsoft.com/office/drawing/2014/main" id="{E7210515-2F47-1E18-A3F1-DBC546BA9D9D}"/>
              </a:ext>
            </a:extLst>
          </p:cNvPr>
          <p:cNvSpPr/>
          <p:nvPr/>
        </p:nvSpPr>
        <p:spPr>
          <a:xfrm>
            <a:off x="11064437" y="2031046"/>
            <a:ext cx="249329" cy="136339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69DC8AE0-32FD-6D1B-4E58-2C469F680498}"/>
              </a:ext>
            </a:extLst>
          </p:cNvPr>
          <p:cNvSpPr txBox="1"/>
          <p:nvPr/>
        </p:nvSpPr>
        <p:spPr>
          <a:xfrm>
            <a:off x="8628511" y="2728814"/>
            <a:ext cx="768178" cy="523220"/>
          </a:xfrm>
          <a:prstGeom prst="rect">
            <a:avLst/>
          </a:prstGeom>
          <a:noFill/>
        </p:spPr>
        <p:txBody>
          <a:bodyPr wrap="square" lIns="91440" tIns="45720" rIns="91440" bIns="45720" rtlCol="0" anchor="t">
            <a:spAutoFit/>
          </a:bodyPr>
          <a:lstStyle/>
          <a:p>
            <a:pPr algn="ctr"/>
            <a:r>
              <a:rPr lang="en-GB" sz="1400" b="1" dirty="0">
                <a:solidFill>
                  <a:srgbClr val="5C5B5A"/>
                </a:solidFill>
                <a:latin typeface="Arial"/>
              </a:rPr>
              <a:t>56% </a:t>
            </a:r>
          </a:p>
          <a:p>
            <a:pPr algn="ctr"/>
            <a:r>
              <a:rPr lang="en-GB" sz="1400" dirty="0">
                <a:solidFill>
                  <a:srgbClr val="5C5B5A"/>
                </a:solidFill>
                <a:latin typeface="Arial"/>
              </a:rPr>
              <a:t>(-3pp)</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 </a:t>
            </a:r>
            <a:r>
              <a:rPr lang="en-GB" sz="1000">
                <a:solidFill>
                  <a:srgbClr val="FFFFFF">
                    <a:lumMod val="50000"/>
                  </a:srgbClr>
                </a:solidFill>
                <a:latin typeface="Arial"/>
                <a:cs typeface="Arial" panose="020B0604020202020204" pitchFamily="34" charset="0"/>
              </a:rPr>
              <a:t>Unweighted base: Survey 9, 1560 (All responses)</a:t>
            </a:r>
          </a:p>
        </p:txBody>
      </p:sp>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5324" y="162248"/>
            <a:ext cx="11319356"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Residents are most likely to be satisfied with the </a:t>
            </a:r>
            <a:r>
              <a:rPr kumimoji="0" lang="en-GB" sz="1800" b="1" i="0" u="none" strike="noStrike" kern="1200" cap="none" spc="0" normalizeH="0" baseline="0" noProof="0">
                <a:ln>
                  <a:noFill/>
                </a:ln>
                <a:solidFill>
                  <a:srgbClr val="009690"/>
                </a:solidFill>
                <a:effectLst/>
                <a:uLnTx/>
                <a:uFillTx/>
                <a:latin typeface="Arial"/>
                <a:ea typeface="+mn-ea"/>
                <a:cs typeface="+mn-cs"/>
              </a:rPr>
              <a:t>parks and other green spaces</a:t>
            </a:r>
            <a:r>
              <a:rPr kumimoji="0" lang="en-GB" sz="1800" b="1" i="0" u="none" strike="noStrike" kern="1200" cap="none" spc="0" normalizeH="0" baseline="0" noProof="0">
                <a:ln>
                  <a:noFill/>
                </a:ln>
                <a:solidFill>
                  <a:srgbClr val="5C5B5A"/>
                </a:solidFill>
                <a:effectLst/>
                <a:uLnTx/>
                <a:uFillTx/>
                <a:latin typeface="Arial"/>
                <a:ea typeface="+mn-ea"/>
                <a:cs typeface="+mn-cs"/>
              </a:rPr>
              <a:t> in their area (73%), along with </a:t>
            </a:r>
            <a:r>
              <a:rPr kumimoji="0" lang="en-GB" sz="1800" b="1" i="0" u="none" strike="noStrike" kern="1200" cap="none" spc="0" normalizeH="0" baseline="0" noProof="0">
                <a:ln>
                  <a:noFill/>
                </a:ln>
                <a:solidFill>
                  <a:srgbClr val="009690"/>
                </a:solidFill>
                <a:effectLst/>
                <a:uLnTx/>
                <a:uFillTx/>
                <a:latin typeface="Arial"/>
                <a:ea typeface="+mn-ea"/>
                <a:cs typeface="+mn-cs"/>
              </a:rPr>
              <a:t>local services and amenities</a:t>
            </a:r>
            <a:r>
              <a:rPr kumimoji="0" lang="en-GB" sz="1800" b="1" i="0" u="none" strike="noStrike" kern="1200" cap="none" spc="0" normalizeH="0" baseline="0" noProof="0">
                <a:ln>
                  <a:noFill/>
                </a:ln>
                <a:solidFill>
                  <a:srgbClr val="5C5B5A"/>
                </a:solidFill>
                <a:effectLst/>
                <a:uLnTx/>
                <a:uFillTx/>
                <a:latin typeface="Arial"/>
                <a:ea typeface="+mn-ea"/>
                <a:cs typeface="+mn-cs"/>
              </a:rPr>
              <a:t> (62%). Fewer respondents are satisfied with their </a:t>
            </a:r>
            <a:r>
              <a:rPr kumimoji="0" lang="en-GB" sz="1800" b="1" i="0" u="none" strike="noStrike" kern="1200" cap="none" spc="0" normalizeH="0" baseline="0" noProof="0">
                <a:ln>
                  <a:noFill/>
                </a:ln>
                <a:solidFill>
                  <a:srgbClr val="009690"/>
                </a:solidFill>
                <a:effectLst/>
                <a:uLnTx/>
                <a:uFillTx/>
                <a:latin typeface="Arial"/>
                <a:ea typeface="+mn-ea"/>
                <a:cs typeface="+mn-cs"/>
              </a:rPr>
              <a:t>local town centre</a:t>
            </a:r>
            <a:r>
              <a:rPr kumimoji="0" lang="en-GB" sz="1800" b="1" i="0" u="none" strike="noStrike" kern="1200" cap="none" spc="0" normalizeH="0" baseline="0" noProof="0">
                <a:ln>
                  <a:noFill/>
                </a:ln>
                <a:solidFill>
                  <a:srgbClr val="5C5B5A"/>
                </a:solidFill>
                <a:effectLst/>
                <a:uLnTx/>
                <a:uFillTx/>
                <a:latin typeface="Arial"/>
                <a:ea typeface="+mn-ea"/>
                <a:cs typeface="+mn-cs"/>
              </a:rPr>
              <a:t> (56%), and with the </a:t>
            </a:r>
            <a:r>
              <a:rPr kumimoji="0" lang="en-GB" sz="1800" b="1" i="0" u="none" strike="noStrike" kern="1200" cap="none" spc="0" normalizeH="0" baseline="0" noProof="0">
                <a:ln>
                  <a:noFill/>
                </a:ln>
                <a:solidFill>
                  <a:srgbClr val="009690"/>
                </a:solidFill>
                <a:effectLst/>
                <a:uLnTx/>
                <a:uFillTx/>
                <a:latin typeface="Arial"/>
                <a:ea typeface="+mn-ea"/>
                <a:cs typeface="+mn-cs"/>
              </a:rPr>
              <a:t>cultural facilities in their local area </a:t>
            </a:r>
            <a:r>
              <a:rPr kumimoji="0" lang="en-GB" sz="1800" b="1" i="0" u="none" strike="noStrike" kern="1200" cap="none" spc="0" normalizeH="0" baseline="0" noProof="0">
                <a:ln>
                  <a:noFill/>
                </a:ln>
                <a:solidFill>
                  <a:srgbClr val="5C5B5A"/>
                </a:solidFill>
                <a:effectLst/>
                <a:uLnTx/>
                <a:uFillTx/>
                <a:latin typeface="Arial"/>
                <a:ea typeface="+mn-ea"/>
                <a:cs typeface="+mn-cs"/>
              </a:rPr>
              <a:t>(45%). In relation to the cultural offer, 1 in 3 respondents (33%) express a level of dissatisfaction, up 5pp since July  </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Right Brace 13">
            <a:extLst>
              <a:ext uri="{FF2B5EF4-FFF2-40B4-BE49-F238E27FC236}">
                <a16:creationId xmlns:a16="http://schemas.microsoft.com/office/drawing/2014/main" id="{8C100656-6B83-4BD3-91E2-6779E622AEC0}"/>
              </a:ext>
            </a:extLst>
          </p:cNvPr>
          <p:cNvSpPr/>
          <p:nvPr/>
        </p:nvSpPr>
        <p:spPr>
          <a:xfrm>
            <a:off x="3424650" y="2031046"/>
            <a:ext cx="212242" cy="225887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710E3A62-2DAC-4574-801B-D2DDBD6EE024}"/>
              </a:ext>
            </a:extLst>
          </p:cNvPr>
          <p:cNvSpPr txBox="1"/>
          <p:nvPr/>
        </p:nvSpPr>
        <p:spPr>
          <a:xfrm>
            <a:off x="3646760" y="2857520"/>
            <a:ext cx="712563" cy="954107"/>
          </a:xfrm>
          <a:prstGeom prst="rect">
            <a:avLst/>
          </a:prstGeom>
          <a:noFill/>
        </p:spPr>
        <p:txBody>
          <a:bodyPr wrap="square" lIns="91440" tIns="45720" rIns="91440" bIns="45720" rtlCol="0" anchor="t">
            <a:spAutoFit/>
          </a:bodyPr>
          <a:lstStyle/>
          <a:p>
            <a:pPr algn="ctr"/>
            <a:r>
              <a:rPr lang="en-GB" sz="1400" b="1" dirty="0">
                <a:solidFill>
                  <a:srgbClr val="5C5B5A"/>
                </a:solidFill>
                <a:latin typeface="Arial"/>
              </a:rPr>
              <a:t>73%</a:t>
            </a:r>
          </a:p>
          <a:p>
            <a:pPr algn="ctr"/>
            <a:r>
              <a:rPr lang="en-GB" sz="1400" dirty="0">
                <a:solidFill>
                  <a:srgbClr val="5C5B5A"/>
                </a:solidFill>
                <a:latin typeface="Arial"/>
              </a:rPr>
              <a:t>(-3pp since July)</a:t>
            </a:r>
          </a:p>
        </p:txBody>
      </p:sp>
      <p:sp>
        <p:nvSpPr>
          <p:cNvPr id="11" name="Right Brace 10">
            <a:extLst>
              <a:ext uri="{FF2B5EF4-FFF2-40B4-BE49-F238E27FC236}">
                <a16:creationId xmlns:a16="http://schemas.microsoft.com/office/drawing/2014/main" id="{CA14E5CB-EB3C-2770-3559-2E237AAF17A3}"/>
              </a:ext>
            </a:extLst>
          </p:cNvPr>
          <p:cNvSpPr/>
          <p:nvPr/>
        </p:nvSpPr>
        <p:spPr>
          <a:xfrm>
            <a:off x="5952441" y="2011995"/>
            <a:ext cx="212943" cy="195685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12757AF0-2D66-F2A8-1580-C93BBB621C6D}"/>
              </a:ext>
            </a:extLst>
          </p:cNvPr>
          <p:cNvSpPr txBox="1"/>
          <p:nvPr/>
        </p:nvSpPr>
        <p:spPr>
          <a:xfrm>
            <a:off x="6035816" y="2825133"/>
            <a:ext cx="891816" cy="523220"/>
          </a:xfrm>
          <a:prstGeom prst="rect">
            <a:avLst/>
          </a:prstGeom>
          <a:noFill/>
        </p:spPr>
        <p:txBody>
          <a:bodyPr wrap="square" rtlCol="0">
            <a:spAutoFit/>
          </a:bodyPr>
          <a:lstStyle/>
          <a:p>
            <a:pPr algn="ctr"/>
            <a:r>
              <a:rPr lang="en-GB" sz="1400" b="1" dirty="0">
                <a:solidFill>
                  <a:srgbClr val="5C5B5A"/>
                </a:solidFill>
                <a:latin typeface="Arial"/>
              </a:rPr>
              <a:t>62%</a:t>
            </a:r>
          </a:p>
          <a:p>
            <a:pPr algn="ctr"/>
            <a:r>
              <a:rPr lang="en-GB" sz="1400" dirty="0">
                <a:solidFill>
                  <a:srgbClr val="5C5B5A"/>
                </a:solidFill>
                <a:latin typeface="Arial"/>
              </a:rPr>
              <a:t>(+/-0pp)</a:t>
            </a:r>
          </a:p>
        </p:txBody>
      </p:sp>
      <p:sp>
        <p:nvSpPr>
          <p:cNvPr id="19" name="TextBox 18">
            <a:extLst>
              <a:ext uri="{FF2B5EF4-FFF2-40B4-BE49-F238E27FC236}">
                <a16:creationId xmlns:a16="http://schemas.microsoft.com/office/drawing/2014/main" id="{602CF753-9ADF-4D9A-BD3D-B3C4575B7CA0}"/>
              </a:ext>
            </a:extLst>
          </p:cNvPr>
          <p:cNvSpPr txBox="1"/>
          <p:nvPr/>
        </p:nvSpPr>
        <p:spPr>
          <a:xfrm>
            <a:off x="2649765" y="260329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20" name="TextBox 19">
            <a:extLst>
              <a:ext uri="{FF2B5EF4-FFF2-40B4-BE49-F238E27FC236}">
                <a16:creationId xmlns:a16="http://schemas.microsoft.com/office/drawing/2014/main" id="{D3CBC84A-AF5D-4838-BA4E-6B118422C35C}"/>
              </a:ext>
            </a:extLst>
          </p:cNvPr>
          <p:cNvSpPr txBox="1"/>
          <p:nvPr/>
        </p:nvSpPr>
        <p:spPr>
          <a:xfrm>
            <a:off x="2649765" y="374119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panose="020B0604020202020204"/>
              </a:rPr>
              <a:t>(-1</a:t>
            </a: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pp)</a:t>
            </a:r>
          </a:p>
        </p:txBody>
      </p:sp>
      <p:sp>
        <p:nvSpPr>
          <p:cNvPr id="21" name="TextBox 20">
            <a:extLst>
              <a:ext uri="{FF2B5EF4-FFF2-40B4-BE49-F238E27FC236}">
                <a16:creationId xmlns:a16="http://schemas.microsoft.com/office/drawing/2014/main" id="{ED0A6A7F-3A10-4AD6-9810-3254FE86200D}"/>
              </a:ext>
            </a:extLst>
          </p:cNvPr>
          <p:cNvSpPr txBox="1"/>
          <p:nvPr/>
        </p:nvSpPr>
        <p:spPr>
          <a:xfrm>
            <a:off x="2632132" y="448607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22" name="TextBox 21">
            <a:extLst>
              <a:ext uri="{FF2B5EF4-FFF2-40B4-BE49-F238E27FC236}">
                <a16:creationId xmlns:a16="http://schemas.microsoft.com/office/drawing/2014/main" id="{5CE46231-C1F6-4CB8-BCD5-B2C6DC1EFB68}"/>
              </a:ext>
            </a:extLst>
          </p:cNvPr>
          <p:cNvSpPr txBox="1"/>
          <p:nvPr/>
        </p:nvSpPr>
        <p:spPr>
          <a:xfrm>
            <a:off x="2767238" y="470502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23" name="TextBox 22">
            <a:extLst>
              <a:ext uri="{FF2B5EF4-FFF2-40B4-BE49-F238E27FC236}">
                <a16:creationId xmlns:a16="http://schemas.microsoft.com/office/drawing/2014/main" id="{2F6704FF-57A1-4EFC-B363-21555E57BAB8}"/>
              </a:ext>
            </a:extLst>
          </p:cNvPr>
          <p:cNvSpPr txBox="1"/>
          <p:nvPr/>
        </p:nvSpPr>
        <p:spPr>
          <a:xfrm>
            <a:off x="2766812" y="488172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9" name="TextBox 28">
            <a:extLst>
              <a:ext uri="{FF2B5EF4-FFF2-40B4-BE49-F238E27FC236}">
                <a16:creationId xmlns:a16="http://schemas.microsoft.com/office/drawing/2014/main" id="{8E88AE37-CAD7-4BEE-AB4F-E8742B2775A4}"/>
              </a:ext>
            </a:extLst>
          </p:cNvPr>
          <p:cNvSpPr txBox="1"/>
          <p:nvPr/>
        </p:nvSpPr>
        <p:spPr>
          <a:xfrm>
            <a:off x="7770927" y="244020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30" name="TextBox 29">
            <a:extLst>
              <a:ext uri="{FF2B5EF4-FFF2-40B4-BE49-F238E27FC236}">
                <a16:creationId xmlns:a16="http://schemas.microsoft.com/office/drawing/2014/main" id="{1EDE3B68-9A2E-4577-AE91-75D37812CB1D}"/>
              </a:ext>
            </a:extLst>
          </p:cNvPr>
          <p:cNvSpPr txBox="1"/>
          <p:nvPr/>
        </p:nvSpPr>
        <p:spPr>
          <a:xfrm>
            <a:off x="7770927" y="333457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panose="020B0604020202020204"/>
              </a:rPr>
              <a:t>(-1</a:t>
            </a: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pp)</a:t>
            </a:r>
          </a:p>
        </p:txBody>
      </p:sp>
      <p:sp>
        <p:nvSpPr>
          <p:cNvPr id="31" name="TextBox 30">
            <a:extLst>
              <a:ext uri="{FF2B5EF4-FFF2-40B4-BE49-F238E27FC236}">
                <a16:creationId xmlns:a16="http://schemas.microsoft.com/office/drawing/2014/main" id="{3AB8C3C1-1CBD-4A3D-8129-2072623D9338}"/>
              </a:ext>
            </a:extLst>
          </p:cNvPr>
          <p:cNvSpPr txBox="1"/>
          <p:nvPr/>
        </p:nvSpPr>
        <p:spPr>
          <a:xfrm>
            <a:off x="7770927" y="402538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32" name="TextBox 31">
            <a:extLst>
              <a:ext uri="{FF2B5EF4-FFF2-40B4-BE49-F238E27FC236}">
                <a16:creationId xmlns:a16="http://schemas.microsoft.com/office/drawing/2014/main" id="{0F870E6C-C095-4309-B6C5-6D3FD44835F2}"/>
              </a:ext>
            </a:extLst>
          </p:cNvPr>
          <p:cNvSpPr txBox="1"/>
          <p:nvPr/>
        </p:nvSpPr>
        <p:spPr>
          <a:xfrm>
            <a:off x="7710814" y="4499829"/>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p:txBody>
      </p:sp>
      <p:sp>
        <p:nvSpPr>
          <p:cNvPr id="33" name="TextBox 32">
            <a:extLst>
              <a:ext uri="{FF2B5EF4-FFF2-40B4-BE49-F238E27FC236}">
                <a16:creationId xmlns:a16="http://schemas.microsoft.com/office/drawing/2014/main" id="{2DFBE8D1-7576-481C-B5F6-B72AD1A1D786}"/>
              </a:ext>
            </a:extLst>
          </p:cNvPr>
          <p:cNvSpPr txBox="1"/>
          <p:nvPr/>
        </p:nvSpPr>
        <p:spPr>
          <a:xfrm>
            <a:off x="7753294" y="490388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(+2pp)</a:t>
            </a:r>
          </a:p>
        </p:txBody>
      </p:sp>
      <p:sp>
        <p:nvSpPr>
          <p:cNvPr id="34" name="TextBox 33">
            <a:extLst>
              <a:ext uri="{FF2B5EF4-FFF2-40B4-BE49-F238E27FC236}">
                <a16:creationId xmlns:a16="http://schemas.microsoft.com/office/drawing/2014/main" id="{661E863E-3EC2-42B6-8374-9DF112569F1D}"/>
              </a:ext>
            </a:extLst>
          </p:cNvPr>
          <p:cNvSpPr txBox="1"/>
          <p:nvPr/>
        </p:nvSpPr>
        <p:spPr>
          <a:xfrm>
            <a:off x="10289309" y="224586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35" name="TextBox 34">
            <a:extLst>
              <a:ext uri="{FF2B5EF4-FFF2-40B4-BE49-F238E27FC236}">
                <a16:creationId xmlns:a16="http://schemas.microsoft.com/office/drawing/2014/main" id="{2D4A84CF-8546-45FE-BD4A-E62C4D2387BB}"/>
              </a:ext>
            </a:extLst>
          </p:cNvPr>
          <p:cNvSpPr txBox="1"/>
          <p:nvPr/>
        </p:nvSpPr>
        <p:spPr>
          <a:xfrm>
            <a:off x="10271676" y="296355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panose="020B0604020202020204"/>
              </a:rPr>
              <a:t>(+3</a:t>
            </a: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pp)</a:t>
            </a:r>
          </a:p>
        </p:txBody>
      </p:sp>
      <p:sp>
        <p:nvSpPr>
          <p:cNvPr id="36" name="TextBox 35">
            <a:extLst>
              <a:ext uri="{FF2B5EF4-FFF2-40B4-BE49-F238E27FC236}">
                <a16:creationId xmlns:a16="http://schemas.microsoft.com/office/drawing/2014/main" id="{591DBDDF-B473-4857-806E-47CCA1B4C6AC}"/>
              </a:ext>
            </a:extLst>
          </p:cNvPr>
          <p:cNvSpPr txBox="1"/>
          <p:nvPr/>
        </p:nvSpPr>
        <p:spPr>
          <a:xfrm>
            <a:off x="10289309" y="373434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(-6pp)</a:t>
            </a:r>
          </a:p>
        </p:txBody>
      </p:sp>
      <p:sp>
        <p:nvSpPr>
          <p:cNvPr id="37" name="TextBox 36">
            <a:extLst>
              <a:ext uri="{FF2B5EF4-FFF2-40B4-BE49-F238E27FC236}">
                <a16:creationId xmlns:a16="http://schemas.microsoft.com/office/drawing/2014/main" id="{2AE2C9ED-3998-4E84-B8ED-1FF8C20E5DED}"/>
              </a:ext>
            </a:extLst>
          </p:cNvPr>
          <p:cNvSpPr txBox="1"/>
          <p:nvPr/>
        </p:nvSpPr>
        <p:spPr>
          <a:xfrm>
            <a:off x="10271676" y="436636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(+5pp)</a:t>
            </a:r>
          </a:p>
        </p:txBody>
      </p:sp>
      <p:sp>
        <p:nvSpPr>
          <p:cNvPr id="38" name="TextBox 37">
            <a:extLst>
              <a:ext uri="{FF2B5EF4-FFF2-40B4-BE49-F238E27FC236}">
                <a16:creationId xmlns:a16="http://schemas.microsoft.com/office/drawing/2014/main" id="{DC395F28-C88D-4EED-9A24-A5155C2FE6B8}"/>
              </a:ext>
            </a:extLst>
          </p:cNvPr>
          <p:cNvSpPr txBox="1"/>
          <p:nvPr/>
        </p:nvSpPr>
        <p:spPr>
          <a:xfrm>
            <a:off x="10229196" y="4819989"/>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p:txBody>
      </p:sp>
      <p:sp>
        <p:nvSpPr>
          <p:cNvPr id="39" name="TextBox 38">
            <a:extLst>
              <a:ext uri="{FF2B5EF4-FFF2-40B4-BE49-F238E27FC236}">
                <a16:creationId xmlns:a16="http://schemas.microsoft.com/office/drawing/2014/main" id="{489864A8-A8EA-4F98-8CFE-CDEF36E9271A}"/>
              </a:ext>
              <a:ext uri="{C183D7F6-B498-43B3-948B-1728B52AA6E4}">
                <adec:decorative xmlns:adec="http://schemas.microsoft.com/office/drawing/2017/decorative" val="1"/>
              </a:ext>
            </a:extLst>
          </p:cNvPr>
          <p:cNvSpPr txBox="1"/>
          <p:nvPr/>
        </p:nvSpPr>
        <p:spPr>
          <a:xfrm>
            <a:off x="8277250" y="6030663"/>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July (S8)</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17" name="TextBox 16">
            <a:extLst>
              <a:ext uri="{FF2B5EF4-FFF2-40B4-BE49-F238E27FC236}">
                <a16:creationId xmlns:a16="http://schemas.microsoft.com/office/drawing/2014/main" id="{7F890988-94B7-88B0-3574-1BB62516B75E}"/>
              </a:ext>
            </a:extLst>
          </p:cNvPr>
          <p:cNvSpPr txBox="1"/>
          <p:nvPr/>
        </p:nvSpPr>
        <p:spPr>
          <a:xfrm>
            <a:off x="5162017" y="242823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40" name="TextBox 39">
            <a:extLst>
              <a:ext uri="{FF2B5EF4-FFF2-40B4-BE49-F238E27FC236}">
                <a16:creationId xmlns:a16="http://schemas.microsoft.com/office/drawing/2014/main" id="{68D37401-1BBC-ECF9-8EFF-5C4AAF31611B}"/>
              </a:ext>
            </a:extLst>
          </p:cNvPr>
          <p:cNvSpPr txBox="1"/>
          <p:nvPr/>
        </p:nvSpPr>
        <p:spPr>
          <a:xfrm>
            <a:off x="5144384" y="339444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panose="020B0604020202020204"/>
              </a:rPr>
              <a:t>(+2</a:t>
            </a:r>
            <a:r>
              <a:rPr kumimoji="0" lang="en-GB" sz="1100" b="0" i="0" u="none" strike="noStrike" kern="1200" cap="none" spc="0" normalizeH="0" baseline="0" noProof="0" dirty="0">
                <a:ln>
                  <a:noFill/>
                </a:ln>
                <a:solidFill>
                  <a:srgbClr val="5C5B5A"/>
                </a:solidFill>
                <a:effectLst/>
                <a:uLnTx/>
                <a:uFillTx/>
                <a:latin typeface="Arial" panose="020B0604020202020204"/>
                <a:ea typeface="+mn-ea"/>
                <a:cs typeface="+mn-cs"/>
              </a:rPr>
              <a:t>pp)</a:t>
            </a:r>
          </a:p>
        </p:txBody>
      </p:sp>
      <p:sp>
        <p:nvSpPr>
          <p:cNvPr id="41" name="TextBox 40">
            <a:extLst>
              <a:ext uri="{FF2B5EF4-FFF2-40B4-BE49-F238E27FC236}">
                <a16:creationId xmlns:a16="http://schemas.microsoft.com/office/drawing/2014/main" id="{953FCBDA-D151-41DC-50E2-9C8A18FC3393}"/>
              </a:ext>
            </a:extLst>
          </p:cNvPr>
          <p:cNvSpPr txBox="1"/>
          <p:nvPr/>
        </p:nvSpPr>
        <p:spPr>
          <a:xfrm>
            <a:off x="5162017" y="428699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(-3pp)</a:t>
            </a:r>
          </a:p>
        </p:txBody>
      </p:sp>
      <p:sp>
        <p:nvSpPr>
          <p:cNvPr id="42" name="TextBox 41">
            <a:extLst>
              <a:ext uri="{FF2B5EF4-FFF2-40B4-BE49-F238E27FC236}">
                <a16:creationId xmlns:a16="http://schemas.microsoft.com/office/drawing/2014/main" id="{8FA2531C-5C1A-369E-63E4-0D10BF86815F}"/>
              </a:ext>
            </a:extLst>
          </p:cNvPr>
          <p:cNvSpPr txBox="1"/>
          <p:nvPr/>
        </p:nvSpPr>
        <p:spPr>
          <a:xfrm>
            <a:off x="5144384" y="468918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50" name="TextBox 49">
            <a:extLst>
              <a:ext uri="{FF2B5EF4-FFF2-40B4-BE49-F238E27FC236}">
                <a16:creationId xmlns:a16="http://schemas.microsoft.com/office/drawing/2014/main" id="{B2CF51F6-9A82-3446-C962-E24D8279BC36}"/>
              </a:ext>
            </a:extLst>
          </p:cNvPr>
          <p:cNvSpPr txBox="1"/>
          <p:nvPr/>
        </p:nvSpPr>
        <p:spPr>
          <a:xfrm>
            <a:off x="5415849" y="485103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Arial" panose="020B0604020202020204"/>
              </a:rPr>
              <a:t>(+1</a:t>
            </a: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pp)</a:t>
            </a:r>
          </a:p>
        </p:txBody>
      </p:sp>
    </p:spTree>
    <p:extLst>
      <p:ext uri="{BB962C8B-B14F-4D97-AF65-F5344CB8AC3E}">
        <p14:creationId xmlns:p14="http://schemas.microsoft.com/office/powerpoint/2010/main" val="3758102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 uri="{C183D7F6-B498-43B3-948B-1728B52AA6E4}">
                <adec:decorative xmlns:adec="http://schemas.microsoft.com/office/drawing/2017/decorative" val="0"/>
              </a:ext>
            </a:extLst>
          </p:cNvPr>
          <p:cNvSpPr txBox="1">
            <a:spLocks noGrp="1"/>
          </p:cNvSpPr>
          <p:nvPr>
            <p:ph type="title" idx="4294967295"/>
          </p:nvPr>
        </p:nvSpPr>
        <p:spPr>
          <a:xfrm>
            <a:off x="244872" y="111224"/>
            <a:ext cx="1171372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a:latin typeface="Arial"/>
                <a:ea typeface="+mn-ea"/>
                <a:cs typeface="+mn-cs"/>
              </a:rPr>
              <a:t>58</a:t>
            </a:r>
            <a:r>
              <a:rPr kumimoji="0" lang="en-GB" sz="2000" b="1" i="0" u="none" strike="noStrike" kern="1200" cap="none" spc="0" normalizeH="0" baseline="0" noProof="0">
                <a:ln>
                  <a:noFill/>
                </a:ln>
                <a:solidFill>
                  <a:srgbClr val="5C5B5A"/>
                </a:solidFill>
                <a:effectLst/>
                <a:uLnTx/>
                <a:uFillTx/>
                <a:latin typeface="Arial"/>
                <a:ea typeface="+mn-ea"/>
                <a:cs typeface="+mn-cs"/>
              </a:rPr>
              <a:t>% of residents are satisfied with the </a:t>
            </a:r>
            <a:r>
              <a:rPr kumimoji="0" lang="en-GB" sz="2000" b="1" i="0" u="none" strike="noStrike" kern="1200" cap="none" spc="0" normalizeH="0" baseline="0" noProof="0">
                <a:ln>
                  <a:noFill/>
                </a:ln>
                <a:solidFill>
                  <a:srgbClr val="009690"/>
                </a:solidFill>
                <a:effectLst/>
                <a:uLnTx/>
                <a:uFillTx/>
                <a:latin typeface="Arial"/>
                <a:ea typeface="+mn-ea"/>
                <a:cs typeface="+mn-cs"/>
              </a:rPr>
              <a:t>health and care services </a:t>
            </a:r>
            <a:r>
              <a:rPr kumimoji="0" lang="en-GB" sz="2000" b="1" i="0" u="none" strike="noStrike" kern="1200" cap="none" spc="0" normalizeH="0" baseline="0" noProof="0">
                <a:ln>
                  <a:noFill/>
                </a:ln>
                <a:solidFill>
                  <a:srgbClr val="5C5B5A"/>
                </a:solidFill>
                <a:effectLst/>
                <a:uLnTx/>
                <a:uFillTx/>
                <a:latin typeface="Arial"/>
                <a:ea typeface="+mn-ea"/>
                <a:cs typeface="+mn-cs"/>
              </a:rPr>
              <a:t>in their local area. 70% of parents with children in education are satisfied with the </a:t>
            </a:r>
            <a:r>
              <a:rPr kumimoji="0" lang="en-GB" sz="2000" b="1" i="0" u="none" strike="noStrike" kern="1200" cap="none" spc="0" normalizeH="0" baseline="0" noProof="0">
                <a:ln>
                  <a:noFill/>
                </a:ln>
                <a:solidFill>
                  <a:srgbClr val="009690"/>
                </a:solidFill>
                <a:effectLst/>
                <a:uLnTx/>
                <a:uFillTx/>
                <a:latin typeface="Arial"/>
                <a:ea typeface="+mn-ea"/>
                <a:cs typeface="+mn-cs"/>
              </a:rPr>
              <a:t>schools or colleges </a:t>
            </a:r>
            <a:r>
              <a:rPr kumimoji="0" lang="en-GB" sz="2000" b="1" i="0" u="none" strike="noStrike" kern="1200" cap="none" spc="0" normalizeH="0" baseline="0" noProof="0">
                <a:ln>
                  <a:noFill/>
                </a:ln>
                <a:solidFill>
                  <a:srgbClr val="5C5B5A"/>
                </a:solidFill>
                <a:effectLst/>
                <a:uLnTx/>
                <a:uFillTx/>
                <a:latin typeface="Arial"/>
                <a:ea typeface="+mn-ea"/>
                <a:cs typeface="+mn-cs"/>
              </a:rPr>
              <a:t>in their local area</a:t>
            </a:r>
          </a:p>
        </p:txBody>
      </p:sp>
      <p:graphicFrame>
        <p:nvGraphicFramePr>
          <p:cNvPr id="2" name="think-cell data - do not delete" hidden="1">
            <a:extLst>
              <a:ext uri="{FF2B5EF4-FFF2-40B4-BE49-F238E27FC236}">
                <a16:creationId xmlns:a16="http://schemas.microsoft.com/office/drawing/2014/main" id="{4A434EFE-81A2-9946-5B17-552A729C2900}"/>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534504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4A434EFE-81A2-9946-5B17-552A729C290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D659511D-DA57-A608-D253-E5795552AA16}"/>
              </a:ext>
            </a:extLst>
          </p:cNvPr>
          <p:cNvSpPr txBox="1"/>
          <p:nvPr/>
        </p:nvSpPr>
        <p:spPr>
          <a:xfrm>
            <a:off x="1328910" y="1127738"/>
            <a:ext cx="635058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How satisfied are GM respondents with the following in your local area…</a:t>
            </a:r>
            <a:endParaRPr kumimoji="0" lang="en-GB" sz="14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4" name="Chart 3" descr="Stacked bar chart showing the proportion of Greater Manchester residents who are satisfied with the services in their local area. 62% are satisfied with the health and care services in their local area. 70% of parents are satisfied with the schools and colleges in their area.">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3875378643"/>
              </p:ext>
            </p:extLst>
          </p:nvPr>
        </p:nvGraphicFramePr>
        <p:xfrm>
          <a:off x="513149" y="1583026"/>
          <a:ext cx="7982103" cy="4517419"/>
        </p:xfrm>
        <a:graphic>
          <a:graphicData uri="http://schemas.openxmlformats.org/drawingml/2006/chart">
            <c:chart xmlns:c="http://schemas.openxmlformats.org/drawingml/2006/chart" xmlns:r="http://schemas.openxmlformats.org/officeDocument/2006/relationships" r:id="rId5"/>
          </a:graphicData>
        </a:graphic>
      </p:graphicFrame>
      <p:grpSp>
        <p:nvGrpSpPr>
          <p:cNvPr id="21" name="Group 20">
            <a:extLst>
              <a:ext uri="{FF2B5EF4-FFF2-40B4-BE49-F238E27FC236}">
                <a16:creationId xmlns:a16="http://schemas.microsoft.com/office/drawing/2014/main" id="{771F781E-5602-8761-8630-FFA245EF560D}"/>
              </a:ext>
              <a:ext uri="{C183D7F6-B498-43B3-948B-1728B52AA6E4}">
                <adec:decorative xmlns:adec="http://schemas.microsoft.com/office/drawing/2017/decorative" val="1"/>
              </a:ext>
            </a:extLst>
          </p:cNvPr>
          <p:cNvGrpSpPr/>
          <p:nvPr/>
        </p:nvGrpSpPr>
        <p:grpSpPr>
          <a:xfrm>
            <a:off x="2137188" y="2040914"/>
            <a:ext cx="923473" cy="2947996"/>
            <a:chOff x="2137188" y="2040914"/>
            <a:chExt cx="923473" cy="2947996"/>
          </a:xfrm>
        </p:grpSpPr>
        <p:sp>
          <p:nvSpPr>
            <p:cNvPr id="29" name="TextBox 28">
              <a:extLst>
                <a:ext uri="{FF2B5EF4-FFF2-40B4-BE49-F238E27FC236}">
                  <a16:creationId xmlns:a16="http://schemas.microsoft.com/office/drawing/2014/main" id="{839D38A3-F246-646A-1150-B1DABDF049E6}"/>
                </a:ext>
              </a:extLst>
            </p:cNvPr>
            <p:cNvSpPr txBox="1"/>
            <p:nvPr/>
          </p:nvSpPr>
          <p:spPr>
            <a:xfrm>
              <a:off x="2138832" y="204091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0" name="TextBox 29">
              <a:extLst>
                <a:ext uri="{FF2B5EF4-FFF2-40B4-BE49-F238E27FC236}">
                  <a16:creationId xmlns:a16="http://schemas.microsoft.com/office/drawing/2014/main" id="{1BE5DE9A-5827-9246-07DB-F5211348ADCF}"/>
                </a:ext>
              </a:extLst>
            </p:cNvPr>
            <p:cNvSpPr txBox="1"/>
            <p:nvPr/>
          </p:nvSpPr>
          <p:spPr>
            <a:xfrm>
              <a:off x="2138832" y="303167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1" name="TextBox 30">
              <a:extLst>
                <a:ext uri="{FF2B5EF4-FFF2-40B4-BE49-F238E27FC236}">
                  <a16:creationId xmlns:a16="http://schemas.microsoft.com/office/drawing/2014/main" id="{374626ED-20F8-30CF-56F0-37DF18B92219}"/>
                </a:ext>
              </a:extLst>
            </p:cNvPr>
            <p:cNvSpPr txBox="1"/>
            <p:nvPr/>
          </p:nvSpPr>
          <p:spPr>
            <a:xfrm>
              <a:off x="2138832" y="392639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FB3EA290-4D83-C7C0-9ABB-EAB0BF7B761F}"/>
                </a:ext>
              </a:extLst>
            </p:cNvPr>
            <p:cNvSpPr txBox="1"/>
            <p:nvPr/>
          </p:nvSpPr>
          <p:spPr>
            <a:xfrm>
              <a:off x="2137188" y="448476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3" name="TextBox 32">
              <a:extLst>
                <a:ext uri="{FF2B5EF4-FFF2-40B4-BE49-F238E27FC236}">
                  <a16:creationId xmlns:a16="http://schemas.microsoft.com/office/drawing/2014/main" id="{A1002DDB-2143-ECFE-8B49-45062368997B}"/>
                </a:ext>
              </a:extLst>
            </p:cNvPr>
            <p:cNvSpPr txBox="1"/>
            <p:nvPr/>
          </p:nvSpPr>
          <p:spPr>
            <a:xfrm>
              <a:off x="2500892" y="472730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grpSp>
      <p:sp>
        <p:nvSpPr>
          <p:cNvPr id="11" name="Right Brace 10">
            <a:extLst>
              <a:ext uri="{FF2B5EF4-FFF2-40B4-BE49-F238E27FC236}">
                <a16:creationId xmlns:a16="http://schemas.microsoft.com/office/drawing/2014/main" id="{CA14E5CB-EB3C-2770-3559-2E237AAF17A3}"/>
              </a:ext>
              <a:ext uri="{C183D7F6-B498-43B3-948B-1728B52AA6E4}">
                <adec:decorative xmlns:adec="http://schemas.microsoft.com/office/drawing/2017/decorative" val="1"/>
              </a:ext>
            </a:extLst>
          </p:cNvPr>
          <p:cNvSpPr/>
          <p:nvPr/>
        </p:nvSpPr>
        <p:spPr>
          <a:xfrm>
            <a:off x="3198078" y="1676810"/>
            <a:ext cx="302385" cy="203677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12757AF0-2D66-F2A8-1580-C93BBB621C6D}"/>
              </a:ext>
            </a:extLst>
          </p:cNvPr>
          <p:cNvSpPr txBox="1"/>
          <p:nvPr/>
        </p:nvSpPr>
        <p:spPr>
          <a:xfrm>
            <a:off x="3442011" y="2541308"/>
            <a:ext cx="734813" cy="523220"/>
          </a:xfrm>
          <a:prstGeom prst="rect">
            <a:avLst/>
          </a:prstGeom>
          <a:noFill/>
        </p:spPr>
        <p:txBody>
          <a:bodyPr wrap="square" rtlCol="0">
            <a:spAutoFit/>
          </a:bodyPr>
          <a:lstStyle/>
          <a:p>
            <a:pPr algn="ctr"/>
            <a:r>
              <a:rPr lang="en-GB" sz="1400" b="1">
                <a:solidFill>
                  <a:srgbClr val="5C5B5A"/>
                </a:solidFill>
                <a:latin typeface="Arial"/>
              </a:rPr>
              <a:t>58% </a:t>
            </a:r>
          </a:p>
          <a:p>
            <a:pPr algn="ctr"/>
            <a:r>
              <a:rPr lang="en-GB" sz="1400" b="1">
                <a:solidFill>
                  <a:srgbClr val="5C5B5A"/>
                </a:solidFill>
                <a:latin typeface="Arial"/>
              </a:rPr>
              <a:t>(-4pp)</a:t>
            </a:r>
          </a:p>
        </p:txBody>
      </p:sp>
      <p:grpSp>
        <p:nvGrpSpPr>
          <p:cNvPr id="22" name="Group 21">
            <a:extLst>
              <a:ext uri="{FF2B5EF4-FFF2-40B4-BE49-F238E27FC236}">
                <a16:creationId xmlns:a16="http://schemas.microsoft.com/office/drawing/2014/main" id="{0C8CA7C4-B306-FBF6-CF06-7D911E08FAA3}"/>
              </a:ext>
              <a:ext uri="{C183D7F6-B498-43B3-948B-1728B52AA6E4}">
                <adec:decorative xmlns:adec="http://schemas.microsoft.com/office/drawing/2017/decorative" val="1"/>
              </a:ext>
            </a:extLst>
          </p:cNvPr>
          <p:cNvGrpSpPr/>
          <p:nvPr/>
        </p:nvGrpSpPr>
        <p:grpSpPr>
          <a:xfrm>
            <a:off x="5920674" y="2231426"/>
            <a:ext cx="1028164" cy="2788967"/>
            <a:chOff x="5920674" y="2231426"/>
            <a:chExt cx="1028164" cy="2788967"/>
          </a:xfrm>
        </p:grpSpPr>
        <p:sp>
          <p:nvSpPr>
            <p:cNvPr id="5" name="TextBox 4">
              <a:extLst>
                <a:ext uri="{FF2B5EF4-FFF2-40B4-BE49-F238E27FC236}">
                  <a16:creationId xmlns:a16="http://schemas.microsoft.com/office/drawing/2014/main" id="{0101D8F9-9A94-9EDC-15B4-AF1B52D73791}"/>
                </a:ext>
              </a:extLst>
            </p:cNvPr>
            <p:cNvSpPr txBox="1"/>
            <p:nvPr/>
          </p:nvSpPr>
          <p:spPr>
            <a:xfrm>
              <a:off x="5920674" y="22314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ECA7BD8B-3C0F-5C8F-1224-7213DF01D678}"/>
                </a:ext>
              </a:extLst>
            </p:cNvPr>
            <p:cNvSpPr txBox="1"/>
            <p:nvPr/>
          </p:nvSpPr>
          <p:spPr>
            <a:xfrm>
              <a:off x="5920675" y="342325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D5FE48A0-DF91-7C91-8B9F-1D2A54E25F3A}"/>
                </a:ext>
              </a:extLst>
            </p:cNvPr>
            <p:cNvSpPr txBox="1"/>
            <p:nvPr/>
          </p:nvSpPr>
          <p:spPr>
            <a:xfrm>
              <a:off x="5930942" y="432357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C6A52C56-E609-22CA-1685-E8001139ECB5}"/>
                </a:ext>
              </a:extLst>
            </p:cNvPr>
            <p:cNvSpPr txBox="1"/>
            <p:nvPr/>
          </p:nvSpPr>
          <p:spPr>
            <a:xfrm>
              <a:off x="6255488" y="457660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0B9A47FC-2C13-57DE-2DC9-1569A6846E66}"/>
                </a:ext>
              </a:extLst>
            </p:cNvPr>
            <p:cNvSpPr txBox="1"/>
            <p:nvPr/>
          </p:nvSpPr>
          <p:spPr>
            <a:xfrm>
              <a:off x="6268844" y="475878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grpSp>
      <p:sp>
        <p:nvSpPr>
          <p:cNvPr id="14" name="Right Brace 13">
            <a:extLst>
              <a:ext uri="{FF2B5EF4-FFF2-40B4-BE49-F238E27FC236}">
                <a16:creationId xmlns:a16="http://schemas.microsoft.com/office/drawing/2014/main" id="{8A87EE20-E5AE-1D4E-D45C-04A47D8CF1F7}"/>
              </a:ext>
              <a:ext uri="{C183D7F6-B498-43B3-948B-1728B52AA6E4}">
                <adec:decorative xmlns:adec="http://schemas.microsoft.com/office/drawing/2017/decorative" val="1"/>
              </a:ext>
            </a:extLst>
          </p:cNvPr>
          <p:cNvSpPr/>
          <p:nvPr/>
        </p:nvSpPr>
        <p:spPr>
          <a:xfrm>
            <a:off x="6956047" y="1677114"/>
            <a:ext cx="278552" cy="233881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000DBB16-68E1-E189-319B-72C3C905BCF9}"/>
              </a:ext>
            </a:extLst>
          </p:cNvPr>
          <p:cNvSpPr txBox="1"/>
          <p:nvPr/>
        </p:nvSpPr>
        <p:spPr>
          <a:xfrm>
            <a:off x="7331174" y="2302808"/>
            <a:ext cx="1177897" cy="1600438"/>
          </a:xfrm>
          <a:prstGeom prst="rect">
            <a:avLst/>
          </a:prstGeom>
          <a:noFill/>
        </p:spPr>
        <p:txBody>
          <a:bodyPr wrap="square" rtlCol="0">
            <a:spAutoFit/>
          </a:bodyPr>
          <a:lstStyle/>
          <a:p>
            <a:pPr algn="ctr"/>
            <a:r>
              <a:rPr lang="en-GB" sz="1400" b="1">
                <a:solidFill>
                  <a:srgbClr val="5C5B5A"/>
                </a:solidFill>
                <a:latin typeface="Arial"/>
              </a:rPr>
              <a:t>70% </a:t>
            </a:r>
            <a:r>
              <a:rPr lang="en-GB" sz="1200">
                <a:solidFill>
                  <a:srgbClr val="5C5B5A"/>
                </a:solidFill>
                <a:latin typeface="Arial"/>
              </a:rPr>
              <a:t>(+/-0pp) </a:t>
            </a:r>
            <a:r>
              <a:rPr lang="en-GB" sz="1400" b="1">
                <a:solidFill>
                  <a:srgbClr val="5C5B5A"/>
                </a:solidFill>
                <a:latin typeface="Arial"/>
              </a:rPr>
              <a:t>of </a:t>
            </a:r>
            <a:r>
              <a:rPr lang="en-GB" sz="1400" b="1">
                <a:solidFill>
                  <a:srgbClr val="009690"/>
                </a:solidFill>
                <a:latin typeface="Arial"/>
              </a:rPr>
              <a:t>all parents with children in education</a:t>
            </a:r>
            <a:r>
              <a:rPr lang="en-GB" sz="1400" b="1">
                <a:solidFill>
                  <a:srgbClr val="5C5B5A"/>
                </a:solidFill>
                <a:latin typeface="Arial"/>
              </a:rPr>
              <a:t>, but… </a:t>
            </a:r>
          </a:p>
        </p:txBody>
      </p:sp>
      <p:sp>
        <p:nvSpPr>
          <p:cNvPr id="16" name="TextBox 15">
            <a:extLst>
              <a:ext uri="{FF2B5EF4-FFF2-40B4-BE49-F238E27FC236}">
                <a16:creationId xmlns:a16="http://schemas.microsoft.com/office/drawing/2014/main" id="{8D90BFA3-4F20-BDFA-F7D7-1E07A28918D3}"/>
              </a:ext>
            </a:extLst>
          </p:cNvPr>
          <p:cNvSpPr txBox="1"/>
          <p:nvPr/>
        </p:nvSpPr>
        <p:spPr>
          <a:xfrm>
            <a:off x="8906967" y="1582012"/>
            <a:ext cx="2649123" cy="3785652"/>
          </a:xfrm>
          <a:prstGeom prst="rect">
            <a:avLst/>
          </a:prstGeom>
          <a:noFill/>
        </p:spPr>
        <p:txBody>
          <a:bodyPr wrap="square" rtlCol="0">
            <a:spAutoFit/>
          </a:bodyPr>
          <a:lstStyle/>
          <a:p>
            <a:pPr algn="ctr"/>
            <a:r>
              <a:rPr lang="en-GB" sz="1400" b="1">
                <a:solidFill>
                  <a:srgbClr val="5C5B5A"/>
                </a:solidFill>
              </a:rPr>
              <a:t>75% </a:t>
            </a:r>
          </a:p>
          <a:p>
            <a:pPr algn="ctr"/>
            <a:r>
              <a:rPr lang="en-GB" sz="1200">
                <a:solidFill>
                  <a:srgbClr val="5C5B5A"/>
                </a:solidFill>
              </a:rPr>
              <a:t>(-3pp) </a:t>
            </a:r>
          </a:p>
          <a:p>
            <a:pPr algn="ctr"/>
            <a:r>
              <a:rPr lang="en-GB" sz="1400" b="1">
                <a:solidFill>
                  <a:srgbClr val="5C5B5A"/>
                </a:solidFill>
              </a:rPr>
              <a:t>among parents of children in </a:t>
            </a:r>
            <a:r>
              <a:rPr lang="en-GB" sz="1400" b="1">
                <a:solidFill>
                  <a:srgbClr val="009690"/>
                </a:solidFill>
              </a:rPr>
              <a:t>Early Years</a:t>
            </a:r>
          </a:p>
          <a:p>
            <a:pPr algn="ctr"/>
            <a:endParaRPr lang="en-GB" sz="600" b="1">
              <a:solidFill>
                <a:srgbClr val="5C5B5A"/>
              </a:solidFill>
            </a:endParaRPr>
          </a:p>
          <a:p>
            <a:pPr algn="ctr"/>
            <a:r>
              <a:rPr lang="en-GB" sz="1400" b="1">
                <a:solidFill>
                  <a:srgbClr val="5C5B5A"/>
                </a:solidFill>
              </a:rPr>
              <a:t>69%</a:t>
            </a:r>
          </a:p>
          <a:p>
            <a:pPr algn="ctr"/>
            <a:r>
              <a:rPr lang="en-GB" sz="1200">
                <a:solidFill>
                  <a:srgbClr val="5C5B5A"/>
                </a:solidFill>
              </a:rPr>
              <a:t>(-2pp)</a:t>
            </a:r>
          </a:p>
          <a:p>
            <a:pPr algn="ctr"/>
            <a:r>
              <a:rPr lang="en-GB" sz="1400" b="1">
                <a:solidFill>
                  <a:srgbClr val="5C5B5A"/>
                </a:solidFill>
              </a:rPr>
              <a:t>among parents of children in </a:t>
            </a:r>
            <a:r>
              <a:rPr lang="en-GB" sz="1400" b="1">
                <a:solidFill>
                  <a:srgbClr val="009690"/>
                </a:solidFill>
              </a:rPr>
              <a:t>Primary School</a:t>
            </a:r>
          </a:p>
          <a:p>
            <a:pPr algn="ctr"/>
            <a:endParaRPr lang="en-GB" sz="600" b="1">
              <a:solidFill>
                <a:srgbClr val="5C5B5A"/>
              </a:solidFill>
            </a:endParaRPr>
          </a:p>
          <a:p>
            <a:pPr algn="ctr"/>
            <a:r>
              <a:rPr lang="en-GB" sz="1400" b="1">
                <a:solidFill>
                  <a:srgbClr val="5C5B5A"/>
                </a:solidFill>
              </a:rPr>
              <a:t>68%</a:t>
            </a:r>
          </a:p>
          <a:p>
            <a:pPr algn="ctr"/>
            <a:r>
              <a:rPr lang="en-GB" sz="1200">
                <a:solidFill>
                  <a:srgbClr val="5C5B5A"/>
                </a:solidFill>
              </a:rPr>
              <a:t>(+3pp)</a:t>
            </a:r>
          </a:p>
          <a:p>
            <a:pPr algn="ctr"/>
            <a:r>
              <a:rPr lang="en-GB" sz="1400" b="1">
                <a:solidFill>
                  <a:srgbClr val="5C5B5A"/>
                </a:solidFill>
              </a:rPr>
              <a:t>among parents of children in </a:t>
            </a:r>
            <a:r>
              <a:rPr lang="en-GB" sz="1400" b="1">
                <a:solidFill>
                  <a:srgbClr val="009690"/>
                </a:solidFill>
              </a:rPr>
              <a:t>Secondary School</a:t>
            </a:r>
          </a:p>
          <a:p>
            <a:pPr algn="ctr"/>
            <a:endParaRPr lang="en-GB" sz="600" b="1">
              <a:solidFill>
                <a:srgbClr val="5C5B5A"/>
              </a:solidFill>
            </a:endParaRPr>
          </a:p>
          <a:p>
            <a:pPr algn="ctr"/>
            <a:r>
              <a:rPr lang="en-GB" sz="1400" b="1">
                <a:solidFill>
                  <a:srgbClr val="5C5B5A"/>
                </a:solidFill>
              </a:rPr>
              <a:t>72%</a:t>
            </a:r>
          </a:p>
          <a:p>
            <a:pPr algn="ctr"/>
            <a:r>
              <a:rPr lang="en-GB" sz="1200">
                <a:solidFill>
                  <a:srgbClr val="5C5B5A"/>
                </a:solidFill>
              </a:rPr>
              <a:t>(+3pp)</a:t>
            </a:r>
          </a:p>
          <a:p>
            <a:pPr algn="ctr"/>
            <a:r>
              <a:rPr lang="en-GB" sz="1400" b="1">
                <a:solidFill>
                  <a:srgbClr val="5C5B5A"/>
                </a:solidFill>
              </a:rPr>
              <a:t>among parents of children in </a:t>
            </a:r>
            <a:r>
              <a:rPr lang="en-GB" sz="1400" b="1">
                <a:solidFill>
                  <a:srgbClr val="009690"/>
                </a:solidFill>
              </a:rPr>
              <a:t>College</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42979"/>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 health and care services / Schools and colleges in your local area? New codes shown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Unweighted base: Survey 9, 1560 (All respondents); Summary: Parents of children in education, 389; Parents with children at…Early years: 63, primary school: 190, children at secondary school: 206, at college: 73</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BFE57C24-C429-70C7-DE2F-7ABD0A1797A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6D60B99E-4F84-FA2A-C119-BF2E9827D1A3}"/>
              </a:ext>
            </a:extLst>
          </p:cNvPr>
          <p:cNvSpPr txBox="1"/>
          <p:nvPr/>
        </p:nvSpPr>
        <p:spPr>
          <a:xfrm>
            <a:off x="8712234" y="5969640"/>
            <a:ext cx="3135795" cy="261610"/>
          </a:xfrm>
          <a:prstGeom prst="rect">
            <a:avLst/>
          </a:prstGeom>
          <a:noFill/>
        </p:spPr>
        <p:txBody>
          <a:bodyPr wrap="none" rtlCol="0">
            <a:spAutoFit/>
          </a:bodyPr>
          <a:lstStyle/>
          <a:p>
            <a:r>
              <a:rPr lang="en-GB" sz="1100"/>
              <a:t>Bracketed figures show changes from S8 (July)</a:t>
            </a:r>
          </a:p>
        </p:txBody>
      </p:sp>
    </p:spTree>
    <p:extLst>
      <p:ext uri="{BB962C8B-B14F-4D97-AF65-F5344CB8AC3E}">
        <p14:creationId xmlns:p14="http://schemas.microsoft.com/office/powerpoint/2010/main" val="1590944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4" y="160546"/>
            <a:ext cx="1159090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63% of residents are satisfied with the </a:t>
            </a:r>
            <a:r>
              <a:rPr kumimoji="0" lang="en-GB" sz="1800" b="1" i="0" u="none" strike="noStrike" kern="1200" cap="none" spc="0" normalizeH="0" baseline="0" noProof="0">
                <a:ln>
                  <a:noFill/>
                </a:ln>
                <a:solidFill>
                  <a:srgbClr val="009690"/>
                </a:solidFill>
                <a:effectLst/>
                <a:uLnTx/>
                <a:uFillTx/>
                <a:latin typeface="Arial"/>
                <a:ea typeface="+mn-ea"/>
                <a:cs typeface="+mn-cs"/>
              </a:rPr>
              <a:t>availability of public transport </a:t>
            </a:r>
            <a:r>
              <a:rPr kumimoji="0" lang="en-GB" sz="1800" b="1" i="0" u="none" strike="noStrike" kern="1200" cap="none" spc="0" normalizeH="0" baseline="0" noProof="0">
                <a:ln>
                  <a:noFill/>
                </a:ln>
                <a:solidFill>
                  <a:srgbClr val="5C5B5A"/>
                </a:solidFill>
                <a:effectLst/>
                <a:uLnTx/>
                <a:uFillTx/>
                <a:latin typeface="Arial"/>
                <a:ea typeface="+mn-ea"/>
                <a:cs typeface="+mn-cs"/>
              </a:rPr>
              <a:t>in their local area, with 54% being satisfied with the </a:t>
            </a:r>
            <a:r>
              <a:rPr kumimoji="0" lang="en-GB" sz="1800" b="1" i="0" u="none" strike="noStrike" kern="1200" cap="none" spc="0" normalizeH="0" baseline="0" noProof="0">
                <a:ln>
                  <a:noFill/>
                </a:ln>
                <a:solidFill>
                  <a:srgbClr val="009690"/>
                </a:solidFill>
                <a:effectLst/>
                <a:uLnTx/>
                <a:uFillTx/>
                <a:latin typeface="Arial"/>
                <a:ea typeface="+mn-ea"/>
                <a:cs typeface="+mn-cs"/>
              </a:rPr>
              <a:t>bus services </a:t>
            </a:r>
            <a:r>
              <a:rPr kumimoji="0" lang="en-GB" sz="1800" b="1" i="0" u="none" strike="noStrike" kern="1200" cap="none" spc="0" normalizeH="0" baseline="0" noProof="0">
                <a:ln>
                  <a:noFill/>
                </a:ln>
                <a:solidFill>
                  <a:srgbClr val="5C5B5A"/>
                </a:solidFill>
                <a:effectLst/>
                <a:uLnTx/>
                <a:uFillTx/>
                <a:latin typeface="Arial"/>
                <a:ea typeface="+mn-ea"/>
                <a:cs typeface="+mn-cs"/>
              </a:rPr>
              <a:t>in their local area. Around a third of residents are satisfied with the</a:t>
            </a:r>
            <a:r>
              <a:rPr kumimoji="0" lang="en-GB" sz="1800" b="1" i="0" u="none" strike="noStrike" kern="1200" cap="none" spc="0" normalizeH="0" baseline="0" noProof="0">
                <a:ln>
                  <a:noFill/>
                </a:ln>
                <a:solidFill>
                  <a:srgbClr val="009690"/>
                </a:solidFill>
                <a:effectLst/>
                <a:uLnTx/>
                <a:uFillTx/>
                <a:latin typeface="Arial"/>
                <a:ea typeface="+mn-ea"/>
                <a:cs typeface="+mn-cs"/>
              </a:rPr>
              <a:t> cycle lanes / routes </a:t>
            </a:r>
            <a:r>
              <a:rPr kumimoji="0" lang="en-GB" sz="1800" b="1" i="0" u="none" strike="noStrike" kern="1200" cap="none" spc="0" normalizeH="0" baseline="0" noProof="0">
                <a:ln>
                  <a:noFill/>
                </a:ln>
                <a:solidFill>
                  <a:srgbClr val="5C5B5A"/>
                </a:solidFill>
                <a:effectLst/>
                <a:uLnTx/>
                <a:uFillTx/>
                <a:latin typeface="Arial"/>
                <a:ea typeface="+mn-ea"/>
                <a:cs typeface="+mn-cs"/>
              </a:rPr>
              <a:t>(34%) and the </a:t>
            </a:r>
            <a:r>
              <a:rPr kumimoji="0" lang="en-GB" sz="1800" b="1" i="0" u="none" strike="noStrike" kern="1200" cap="none" spc="0" normalizeH="0" baseline="0" noProof="0">
                <a:ln>
                  <a:noFill/>
                </a:ln>
                <a:solidFill>
                  <a:srgbClr val="009690"/>
                </a:solidFill>
                <a:effectLst/>
                <a:uLnTx/>
                <a:uFillTx/>
                <a:latin typeface="Arial"/>
                <a:ea typeface="+mn-ea"/>
                <a:cs typeface="+mn-cs"/>
              </a:rPr>
              <a:t>conditions of roads </a:t>
            </a:r>
            <a:r>
              <a:rPr kumimoji="0" lang="en-GB" sz="1800" b="1" i="0" u="none" strike="noStrike" kern="1200" cap="none" spc="0" normalizeH="0" baseline="0" noProof="0">
                <a:ln>
                  <a:noFill/>
                </a:ln>
                <a:solidFill>
                  <a:srgbClr val="5C5B5A"/>
                </a:solidFill>
                <a:effectLst/>
                <a:uLnTx/>
                <a:uFillTx/>
                <a:latin typeface="Arial"/>
                <a:ea typeface="+mn-ea"/>
                <a:cs typeface="+mn-cs"/>
              </a:rPr>
              <a:t>(33%)</a:t>
            </a:r>
          </a:p>
        </p:txBody>
      </p:sp>
      <p:sp>
        <p:nvSpPr>
          <p:cNvPr id="42" name="TextBox 41">
            <a:extLst>
              <a:ext uri="{FF2B5EF4-FFF2-40B4-BE49-F238E27FC236}">
                <a16:creationId xmlns:a16="http://schemas.microsoft.com/office/drawing/2014/main" id="{A42AE8FE-F05A-5F0F-ADB1-E05E36A500E2}"/>
              </a:ext>
            </a:extLst>
          </p:cNvPr>
          <p:cNvSpPr txBox="1"/>
          <p:nvPr/>
        </p:nvSpPr>
        <p:spPr>
          <a:xfrm>
            <a:off x="3227159" y="1397788"/>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17" name="think-cell data - do not delete" hidden="1">
            <a:extLst>
              <a:ext uri="{FF2B5EF4-FFF2-40B4-BE49-F238E27FC236}">
                <a16:creationId xmlns:a16="http://schemas.microsoft.com/office/drawing/2014/main" id="{EF773858-BA8E-A0E7-99A7-BFEA973282E0}"/>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751485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7" name="think-cell data - do not delete" hidden="1">
                        <a:extLst>
                          <a:ext uri="{FF2B5EF4-FFF2-40B4-BE49-F238E27FC236}">
                            <a16:creationId xmlns:a16="http://schemas.microsoft.com/office/drawing/2014/main" id="{EF773858-BA8E-A0E7-99A7-BFEA973282E0}"/>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4" name="Chart 3" descr="Stacked bar chart showing the proportion of Greater Manchester residents who are satisfied with the transport links in their local area. 63% are satisfied with the availability of public transport. 57% are satisfied with their bus services. 31% are satisfied with the conditions of the roads.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3457907201"/>
              </p:ext>
            </p:extLst>
          </p:nvPr>
        </p:nvGraphicFramePr>
        <p:xfrm>
          <a:off x="123826" y="1875448"/>
          <a:ext cx="11858624" cy="4495524"/>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a:extLst>
              <a:ext uri="{FF2B5EF4-FFF2-40B4-BE49-F238E27FC236}">
                <a16:creationId xmlns:a16="http://schemas.microsoft.com/office/drawing/2014/main" id="{0C885D80-56EC-FCD1-622C-CE28D8645C31}"/>
              </a:ext>
            </a:extLst>
          </p:cNvPr>
          <p:cNvSpPr txBox="1"/>
          <p:nvPr/>
        </p:nvSpPr>
        <p:spPr>
          <a:xfrm>
            <a:off x="816977" y="2487219"/>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0" name="TextBox 19">
            <a:extLst>
              <a:ext uri="{FF2B5EF4-FFF2-40B4-BE49-F238E27FC236}">
                <a16:creationId xmlns:a16="http://schemas.microsoft.com/office/drawing/2014/main" id="{51F83554-BDA4-E50D-1F18-F4D58C9D0573}"/>
              </a:ext>
            </a:extLst>
          </p:cNvPr>
          <p:cNvSpPr txBox="1"/>
          <p:nvPr/>
        </p:nvSpPr>
        <p:spPr>
          <a:xfrm>
            <a:off x="791058" y="349860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(+/-0</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21" name="TextBox 20">
            <a:extLst>
              <a:ext uri="{FF2B5EF4-FFF2-40B4-BE49-F238E27FC236}">
                <a16:creationId xmlns:a16="http://schemas.microsoft.com/office/drawing/2014/main" id="{BA3E9F34-EC7A-A6FF-A627-96D58B55D5B5}"/>
              </a:ext>
            </a:extLst>
          </p:cNvPr>
          <p:cNvSpPr txBox="1"/>
          <p:nvPr/>
        </p:nvSpPr>
        <p:spPr>
          <a:xfrm>
            <a:off x="807206" y="428871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2" name="TextBox 21">
            <a:extLst>
              <a:ext uri="{FF2B5EF4-FFF2-40B4-BE49-F238E27FC236}">
                <a16:creationId xmlns:a16="http://schemas.microsoft.com/office/drawing/2014/main" id="{128E48B1-3C25-D875-9F61-B9817079E37B}"/>
              </a:ext>
            </a:extLst>
          </p:cNvPr>
          <p:cNvSpPr txBox="1"/>
          <p:nvPr/>
        </p:nvSpPr>
        <p:spPr>
          <a:xfrm>
            <a:off x="816977" y="462283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3" name="TextBox 22">
            <a:extLst>
              <a:ext uri="{FF2B5EF4-FFF2-40B4-BE49-F238E27FC236}">
                <a16:creationId xmlns:a16="http://schemas.microsoft.com/office/drawing/2014/main" id="{9D4313DE-1F61-147E-853A-8F48B8EB8D1A}"/>
              </a:ext>
            </a:extLst>
          </p:cNvPr>
          <p:cNvSpPr txBox="1"/>
          <p:nvPr/>
        </p:nvSpPr>
        <p:spPr>
          <a:xfrm>
            <a:off x="993044" y="478841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TextBox 23">
            <a:extLst>
              <a:ext uri="{FF2B5EF4-FFF2-40B4-BE49-F238E27FC236}">
                <a16:creationId xmlns:a16="http://schemas.microsoft.com/office/drawing/2014/main" id="{B075A078-E876-CAAE-C600-D218A7373150}"/>
              </a:ext>
            </a:extLst>
          </p:cNvPr>
          <p:cNvSpPr txBox="1"/>
          <p:nvPr/>
        </p:nvSpPr>
        <p:spPr>
          <a:xfrm>
            <a:off x="954179" y="499280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1" name="Right Brace 40">
            <a:extLst>
              <a:ext uri="{FF2B5EF4-FFF2-40B4-BE49-F238E27FC236}">
                <a16:creationId xmlns:a16="http://schemas.microsoft.com/office/drawing/2014/main" id="{6C306B29-FA70-DCD3-EB48-38A5C2E45613}"/>
              </a:ext>
              <a:ext uri="{C183D7F6-B498-43B3-948B-1728B52AA6E4}">
                <adec:decorative xmlns:adec="http://schemas.microsoft.com/office/drawing/2017/decorative" val="1"/>
              </a:ext>
            </a:extLst>
          </p:cNvPr>
          <p:cNvSpPr/>
          <p:nvPr/>
        </p:nvSpPr>
        <p:spPr>
          <a:xfrm>
            <a:off x="1574324" y="2034273"/>
            <a:ext cx="215615" cy="210795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758782F5-03C0-C5EB-6FBB-905D6BA8EFA9}"/>
              </a:ext>
            </a:extLst>
          </p:cNvPr>
          <p:cNvSpPr txBox="1"/>
          <p:nvPr/>
        </p:nvSpPr>
        <p:spPr>
          <a:xfrm>
            <a:off x="1589172" y="2825147"/>
            <a:ext cx="931743" cy="523220"/>
          </a:xfrm>
          <a:prstGeom prst="rect">
            <a:avLst/>
          </a:prstGeom>
          <a:noFill/>
        </p:spPr>
        <p:txBody>
          <a:bodyPr wrap="square" rtlCol="0">
            <a:spAutoFit/>
          </a:bodyPr>
          <a:lstStyle/>
          <a:p>
            <a:pPr algn="ctr"/>
            <a:r>
              <a:rPr lang="en-GB" sz="1400" b="1">
                <a:solidFill>
                  <a:srgbClr val="5C5B5A"/>
                </a:solidFill>
                <a:latin typeface="Arial"/>
              </a:rPr>
              <a:t>63%</a:t>
            </a:r>
          </a:p>
          <a:p>
            <a:pPr algn="ctr"/>
            <a:r>
              <a:rPr lang="en-GB" sz="1400" b="1">
                <a:solidFill>
                  <a:srgbClr val="5C5B5A"/>
                </a:solidFill>
                <a:latin typeface="Arial"/>
              </a:rPr>
              <a:t>(+/-0pp)</a:t>
            </a:r>
          </a:p>
        </p:txBody>
      </p:sp>
      <p:sp>
        <p:nvSpPr>
          <p:cNvPr id="25" name="TextBox 24">
            <a:extLst>
              <a:ext uri="{FF2B5EF4-FFF2-40B4-BE49-F238E27FC236}">
                <a16:creationId xmlns:a16="http://schemas.microsoft.com/office/drawing/2014/main" id="{222AA2FB-D3EF-AD51-4119-CA7D6ECB8D0B}"/>
              </a:ext>
            </a:extLst>
          </p:cNvPr>
          <p:cNvSpPr txBox="1"/>
          <p:nvPr/>
        </p:nvSpPr>
        <p:spPr>
          <a:xfrm>
            <a:off x="2446504" y="238159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6" name="TextBox 25">
            <a:extLst>
              <a:ext uri="{FF2B5EF4-FFF2-40B4-BE49-F238E27FC236}">
                <a16:creationId xmlns:a16="http://schemas.microsoft.com/office/drawing/2014/main" id="{7536A150-614E-D6F2-F079-BFA7053CB3ED}"/>
              </a:ext>
            </a:extLst>
          </p:cNvPr>
          <p:cNvSpPr txBox="1"/>
          <p:nvPr/>
        </p:nvSpPr>
        <p:spPr>
          <a:xfrm>
            <a:off x="2503986" y="328840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(-4</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27" name="TextBox 26">
            <a:extLst>
              <a:ext uri="{FF2B5EF4-FFF2-40B4-BE49-F238E27FC236}">
                <a16:creationId xmlns:a16="http://schemas.microsoft.com/office/drawing/2014/main" id="{35513249-F478-737B-3CD3-EA44727913CF}"/>
              </a:ext>
            </a:extLst>
          </p:cNvPr>
          <p:cNvSpPr txBox="1"/>
          <p:nvPr/>
        </p:nvSpPr>
        <p:spPr>
          <a:xfrm>
            <a:off x="2478678" y="401636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8" name="TextBox 27">
            <a:extLst>
              <a:ext uri="{FF2B5EF4-FFF2-40B4-BE49-F238E27FC236}">
                <a16:creationId xmlns:a16="http://schemas.microsoft.com/office/drawing/2014/main" id="{85813C14-0B6D-842F-2717-D1F656C139DE}"/>
              </a:ext>
            </a:extLst>
          </p:cNvPr>
          <p:cNvSpPr txBox="1"/>
          <p:nvPr/>
        </p:nvSpPr>
        <p:spPr>
          <a:xfrm>
            <a:off x="2496310" y="439486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9" name="TextBox 28">
            <a:extLst>
              <a:ext uri="{FF2B5EF4-FFF2-40B4-BE49-F238E27FC236}">
                <a16:creationId xmlns:a16="http://schemas.microsoft.com/office/drawing/2014/main" id="{117542C5-7FF3-472C-965A-24BC7B7B4D6D}"/>
              </a:ext>
            </a:extLst>
          </p:cNvPr>
          <p:cNvSpPr txBox="1"/>
          <p:nvPr/>
        </p:nvSpPr>
        <p:spPr>
          <a:xfrm>
            <a:off x="2575135" y="464003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0" name="TextBox 29">
            <a:extLst>
              <a:ext uri="{FF2B5EF4-FFF2-40B4-BE49-F238E27FC236}">
                <a16:creationId xmlns:a16="http://schemas.microsoft.com/office/drawing/2014/main" id="{90D34AF8-F3E2-0D64-ACA0-E6C15AC0698F}"/>
              </a:ext>
            </a:extLst>
          </p:cNvPr>
          <p:cNvSpPr txBox="1"/>
          <p:nvPr/>
        </p:nvSpPr>
        <p:spPr>
          <a:xfrm>
            <a:off x="2651511" y="486418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4" name="Right Brace 13">
            <a:extLst>
              <a:ext uri="{FF2B5EF4-FFF2-40B4-BE49-F238E27FC236}">
                <a16:creationId xmlns:a16="http://schemas.microsoft.com/office/drawing/2014/main" id="{8C100656-6B83-4BD3-91E2-6779E622AEC0}"/>
              </a:ext>
              <a:ext uri="{C183D7F6-B498-43B3-948B-1728B52AA6E4}">
                <adec:decorative xmlns:adec="http://schemas.microsoft.com/office/drawing/2017/decorative" val="1"/>
              </a:ext>
            </a:extLst>
          </p:cNvPr>
          <p:cNvSpPr/>
          <p:nvPr/>
        </p:nvSpPr>
        <p:spPr>
          <a:xfrm>
            <a:off x="3227159" y="2037185"/>
            <a:ext cx="176910" cy="183072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710E3A62-2DAC-4574-801B-D2DDBD6EE024}"/>
              </a:ext>
            </a:extLst>
          </p:cNvPr>
          <p:cNvSpPr txBox="1"/>
          <p:nvPr/>
        </p:nvSpPr>
        <p:spPr>
          <a:xfrm>
            <a:off x="3323498" y="2722953"/>
            <a:ext cx="780517" cy="537597"/>
          </a:xfrm>
          <a:prstGeom prst="rect">
            <a:avLst/>
          </a:prstGeom>
          <a:noFill/>
        </p:spPr>
        <p:txBody>
          <a:bodyPr wrap="square" rtlCol="0">
            <a:spAutoFit/>
          </a:bodyPr>
          <a:lstStyle/>
          <a:p>
            <a:pPr algn="ctr"/>
            <a:r>
              <a:rPr lang="en-GB" sz="1400" b="1">
                <a:solidFill>
                  <a:srgbClr val="5C5B5A"/>
                </a:solidFill>
                <a:latin typeface="Arial"/>
              </a:rPr>
              <a:t>54%</a:t>
            </a:r>
          </a:p>
          <a:p>
            <a:pPr algn="ctr"/>
            <a:r>
              <a:rPr lang="en-GB" sz="1400" b="1">
                <a:solidFill>
                  <a:srgbClr val="5C5B5A"/>
                </a:solidFill>
                <a:latin typeface="Arial"/>
              </a:rPr>
              <a:t>(-3pp)</a:t>
            </a:r>
          </a:p>
        </p:txBody>
      </p:sp>
      <p:sp>
        <p:nvSpPr>
          <p:cNvPr id="31" name="TextBox 30">
            <a:extLst>
              <a:ext uri="{FF2B5EF4-FFF2-40B4-BE49-F238E27FC236}">
                <a16:creationId xmlns:a16="http://schemas.microsoft.com/office/drawing/2014/main" id="{178DB300-610A-883B-1BD0-D4AA0FF74CEC}"/>
              </a:ext>
            </a:extLst>
          </p:cNvPr>
          <p:cNvSpPr txBox="1"/>
          <p:nvPr/>
        </p:nvSpPr>
        <p:spPr>
          <a:xfrm>
            <a:off x="5757748" y="223229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0D32E867-F23B-4197-D022-3B1E58EED30F}"/>
              </a:ext>
            </a:extLst>
          </p:cNvPr>
          <p:cNvSpPr txBox="1"/>
          <p:nvPr/>
        </p:nvSpPr>
        <p:spPr>
          <a:xfrm>
            <a:off x="5752575" y="300223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(+/-0</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33" name="TextBox 32">
            <a:extLst>
              <a:ext uri="{FF2B5EF4-FFF2-40B4-BE49-F238E27FC236}">
                <a16:creationId xmlns:a16="http://schemas.microsoft.com/office/drawing/2014/main" id="{B8AD44CA-9F43-6B2F-97BB-3B4DA89908CD}"/>
              </a:ext>
            </a:extLst>
          </p:cNvPr>
          <p:cNvSpPr txBox="1"/>
          <p:nvPr/>
        </p:nvSpPr>
        <p:spPr>
          <a:xfrm>
            <a:off x="5758340" y="385693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4" name="TextBox 33">
            <a:extLst>
              <a:ext uri="{FF2B5EF4-FFF2-40B4-BE49-F238E27FC236}">
                <a16:creationId xmlns:a16="http://schemas.microsoft.com/office/drawing/2014/main" id="{8CC638D4-51B1-E13F-CAAD-FBFB29638BE1}"/>
              </a:ext>
            </a:extLst>
          </p:cNvPr>
          <p:cNvSpPr txBox="1"/>
          <p:nvPr/>
        </p:nvSpPr>
        <p:spPr>
          <a:xfrm>
            <a:off x="5731718" y="447112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6" name="TextBox 35">
            <a:extLst>
              <a:ext uri="{FF2B5EF4-FFF2-40B4-BE49-F238E27FC236}">
                <a16:creationId xmlns:a16="http://schemas.microsoft.com/office/drawing/2014/main" id="{4EB855A2-158A-372C-30E3-4D3A709D2AB3}"/>
              </a:ext>
            </a:extLst>
          </p:cNvPr>
          <p:cNvSpPr txBox="1"/>
          <p:nvPr/>
        </p:nvSpPr>
        <p:spPr>
          <a:xfrm>
            <a:off x="5851943" y="501111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Right Brace 8">
            <a:extLst>
              <a:ext uri="{FF2B5EF4-FFF2-40B4-BE49-F238E27FC236}">
                <a16:creationId xmlns:a16="http://schemas.microsoft.com/office/drawing/2014/main" id="{E7210515-2F47-1E18-A3F1-DBC546BA9D9D}"/>
              </a:ext>
              <a:ext uri="{C183D7F6-B498-43B3-948B-1728B52AA6E4}">
                <adec:decorative xmlns:adec="http://schemas.microsoft.com/office/drawing/2017/decorative" val="1"/>
              </a:ext>
            </a:extLst>
          </p:cNvPr>
          <p:cNvSpPr/>
          <p:nvPr/>
        </p:nvSpPr>
        <p:spPr>
          <a:xfrm>
            <a:off x="4882469" y="2034273"/>
            <a:ext cx="215614" cy="150665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C712FE18-06E0-9BF7-6422-9957D1388AE3}"/>
              </a:ext>
            </a:extLst>
          </p:cNvPr>
          <p:cNvSpPr txBox="1"/>
          <p:nvPr/>
        </p:nvSpPr>
        <p:spPr>
          <a:xfrm>
            <a:off x="6602125" y="2539895"/>
            <a:ext cx="886661" cy="523220"/>
          </a:xfrm>
          <a:prstGeom prst="rect">
            <a:avLst/>
          </a:prstGeom>
          <a:noFill/>
        </p:spPr>
        <p:txBody>
          <a:bodyPr wrap="square" rtlCol="0">
            <a:spAutoFit/>
          </a:bodyPr>
          <a:lstStyle/>
          <a:p>
            <a:pPr algn="ctr"/>
            <a:r>
              <a:rPr lang="en-GB" sz="1400" b="1">
                <a:solidFill>
                  <a:srgbClr val="5C5B5A"/>
                </a:solidFill>
                <a:latin typeface="Arial"/>
              </a:rPr>
              <a:t>46%</a:t>
            </a:r>
          </a:p>
          <a:p>
            <a:pPr algn="ctr"/>
            <a:r>
              <a:rPr lang="en-GB" sz="1400" b="1">
                <a:solidFill>
                  <a:srgbClr val="5C5B5A"/>
                </a:solidFill>
                <a:latin typeface="Arial"/>
              </a:rPr>
              <a:t>(+/-0pp)</a:t>
            </a:r>
          </a:p>
        </p:txBody>
      </p:sp>
      <p:sp>
        <p:nvSpPr>
          <p:cNvPr id="37" name="TextBox 36">
            <a:extLst>
              <a:ext uri="{FF2B5EF4-FFF2-40B4-BE49-F238E27FC236}">
                <a16:creationId xmlns:a16="http://schemas.microsoft.com/office/drawing/2014/main" id="{EA6C6F9B-8B89-4E5B-85E5-3EFA48EC38F6}"/>
              </a:ext>
            </a:extLst>
          </p:cNvPr>
          <p:cNvSpPr txBox="1"/>
          <p:nvPr/>
        </p:nvSpPr>
        <p:spPr>
          <a:xfrm>
            <a:off x="7416968" y="226273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8" name="TextBox 37">
            <a:extLst>
              <a:ext uri="{FF2B5EF4-FFF2-40B4-BE49-F238E27FC236}">
                <a16:creationId xmlns:a16="http://schemas.microsoft.com/office/drawing/2014/main" id="{BC2DC0AB-26B9-FF46-CF50-4BC4ADD9A863}"/>
              </a:ext>
            </a:extLst>
          </p:cNvPr>
          <p:cNvSpPr txBox="1"/>
          <p:nvPr/>
        </p:nvSpPr>
        <p:spPr>
          <a:xfrm>
            <a:off x="7416968" y="303850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(-2</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39" name="TextBox 38">
            <a:extLst>
              <a:ext uri="{FF2B5EF4-FFF2-40B4-BE49-F238E27FC236}">
                <a16:creationId xmlns:a16="http://schemas.microsoft.com/office/drawing/2014/main" id="{EF328C3B-587A-8CF8-259D-48BC1B8AB6D0}"/>
              </a:ext>
            </a:extLst>
          </p:cNvPr>
          <p:cNvSpPr txBox="1"/>
          <p:nvPr/>
        </p:nvSpPr>
        <p:spPr>
          <a:xfrm>
            <a:off x="7430150" y="367215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4" name="TextBox 43">
            <a:extLst>
              <a:ext uri="{FF2B5EF4-FFF2-40B4-BE49-F238E27FC236}">
                <a16:creationId xmlns:a16="http://schemas.microsoft.com/office/drawing/2014/main" id="{9C3B09BD-883B-F052-AC14-202AF0AF6D8C}"/>
              </a:ext>
            </a:extLst>
          </p:cNvPr>
          <p:cNvSpPr txBox="1"/>
          <p:nvPr/>
        </p:nvSpPr>
        <p:spPr>
          <a:xfrm>
            <a:off x="7412394" y="412784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3" name="TextBox 42">
            <a:extLst>
              <a:ext uri="{FF2B5EF4-FFF2-40B4-BE49-F238E27FC236}">
                <a16:creationId xmlns:a16="http://schemas.microsoft.com/office/drawing/2014/main" id="{5C6189E9-8223-1D05-9C42-3AD649A453E2}"/>
              </a:ext>
            </a:extLst>
          </p:cNvPr>
          <p:cNvSpPr txBox="1"/>
          <p:nvPr/>
        </p:nvSpPr>
        <p:spPr>
          <a:xfrm>
            <a:off x="7431058" y="443230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5" name="TextBox 44">
            <a:extLst>
              <a:ext uri="{FF2B5EF4-FFF2-40B4-BE49-F238E27FC236}">
                <a16:creationId xmlns:a16="http://schemas.microsoft.com/office/drawing/2014/main" id="{3B249B00-CADC-364A-BC4B-031FF73E0339}"/>
              </a:ext>
            </a:extLst>
          </p:cNvPr>
          <p:cNvSpPr txBox="1"/>
          <p:nvPr/>
        </p:nvSpPr>
        <p:spPr>
          <a:xfrm>
            <a:off x="7421889" y="471277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2" name="TextBox 71">
            <a:extLst>
              <a:ext uri="{FF2B5EF4-FFF2-40B4-BE49-F238E27FC236}">
                <a16:creationId xmlns:a16="http://schemas.microsoft.com/office/drawing/2014/main" id="{0CF77FCD-81CD-7E22-2F9F-DC194E20CFCF}"/>
              </a:ext>
            </a:extLst>
          </p:cNvPr>
          <p:cNvSpPr txBox="1"/>
          <p:nvPr/>
        </p:nvSpPr>
        <p:spPr>
          <a:xfrm>
            <a:off x="7404053" y="503334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 name="Right Brace 10">
            <a:extLst>
              <a:ext uri="{FF2B5EF4-FFF2-40B4-BE49-F238E27FC236}">
                <a16:creationId xmlns:a16="http://schemas.microsoft.com/office/drawing/2014/main" id="{CA14E5CB-EB3C-2770-3559-2E237AAF17A3}"/>
              </a:ext>
              <a:ext uri="{C183D7F6-B498-43B3-948B-1728B52AA6E4}">
                <adec:decorative xmlns:adec="http://schemas.microsoft.com/office/drawing/2017/decorative" val="1"/>
              </a:ext>
            </a:extLst>
          </p:cNvPr>
          <p:cNvSpPr/>
          <p:nvPr/>
        </p:nvSpPr>
        <p:spPr>
          <a:xfrm>
            <a:off x="6543336" y="2037187"/>
            <a:ext cx="176910" cy="147236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12757AF0-2D66-F2A8-1580-C93BBB621C6D}"/>
              </a:ext>
            </a:extLst>
          </p:cNvPr>
          <p:cNvSpPr txBox="1"/>
          <p:nvPr/>
        </p:nvSpPr>
        <p:spPr>
          <a:xfrm>
            <a:off x="8268969" y="2541598"/>
            <a:ext cx="734813" cy="523220"/>
          </a:xfrm>
          <a:prstGeom prst="rect">
            <a:avLst/>
          </a:prstGeom>
          <a:noFill/>
        </p:spPr>
        <p:txBody>
          <a:bodyPr wrap="square" rtlCol="0">
            <a:spAutoFit/>
          </a:bodyPr>
          <a:lstStyle/>
          <a:p>
            <a:pPr algn="ctr"/>
            <a:r>
              <a:rPr lang="en-GB" sz="1400" b="1">
                <a:solidFill>
                  <a:srgbClr val="5C5B5A"/>
                </a:solidFill>
                <a:latin typeface="Arial"/>
              </a:rPr>
              <a:t>42%</a:t>
            </a:r>
          </a:p>
          <a:p>
            <a:pPr algn="ctr"/>
            <a:r>
              <a:rPr lang="en-GB" sz="1400" b="1">
                <a:solidFill>
                  <a:srgbClr val="5C5B5A"/>
                </a:solidFill>
                <a:latin typeface="Arial"/>
              </a:rPr>
              <a:t>(-2pp)</a:t>
            </a:r>
          </a:p>
        </p:txBody>
      </p:sp>
      <p:sp>
        <p:nvSpPr>
          <p:cNvPr id="5" name="Right Brace 4">
            <a:extLst>
              <a:ext uri="{FF2B5EF4-FFF2-40B4-BE49-F238E27FC236}">
                <a16:creationId xmlns:a16="http://schemas.microsoft.com/office/drawing/2014/main" id="{75C254DC-6D37-7F9D-3066-3F6153890DFC}"/>
              </a:ext>
              <a:ext uri="{C183D7F6-B498-43B3-948B-1728B52AA6E4}">
                <adec:decorative xmlns:adec="http://schemas.microsoft.com/office/drawing/2017/decorative" val="1"/>
              </a:ext>
            </a:extLst>
          </p:cNvPr>
          <p:cNvSpPr/>
          <p:nvPr/>
        </p:nvSpPr>
        <p:spPr>
          <a:xfrm>
            <a:off x="8203571" y="2036473"/>
            <a:ext cx="176910" cy="139252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04588B59-4732-E5BE-6E1B-C8E937800E62}"/>
              </a:ext>
            </a:extLst>
          </p:cNvPr>
          <p:cNvSpPr txBox="1"/>
          <p:nvPr/>
        </p:nvSpPr>
        <p:spPr>
          <a:xfrm>
            <a:off x="4934287" y="2550129"/>
            <a:ext cx="797431" cy="523220"/>
          </a:xfrm>
          <a:prstGeom prst="rect">
            <a:avLst/>
          </a:prstGeom>
          <a:noFill/>
        </p:spPr>
        <p:txBody>
          <a:bodyPr wrap="square" rtlCol="0">
            <a:spAutoFit/>
          </a:bodyPr>
          <a:lstStyle/>
          <a:p>
            <a:pPr algn="ctr"/>
            <a:r>
              <a:rPr lang="en-GB" sz="1400" b="1">
                <a:solidFill>
                  <a:srgbClr val="5C5B5A"/>
                </a:solidFill>
                <a:latin typeface="Arial"/>
              </a:rPr>
              <a:t>47%</a:t>
            </a:r>
          </a:p>
          <a:p>
            <a:pPr algn="ctr"/>
            <a:r>
              <a:rPr lang="en-GB" sz="1400" b="1">
                <a:solidFill>
                  <a:srgbClr val="5C5B5A"/>
                </a:solidFill>
                <a:latin typeface="Arial"/>
              </a:rPr>
              <a:t>(+3pp)</a:t>
            </a:r>
          </a:p>
        </p:txBody>
      </p:sp>
      <p:sp>
        <p:nvSpPr>
          <p:cNvPr id="52" name="TextBox 51">
            <a:extLst>
              <a:ext uri="{FF2B5EF4-FFF2-40B4-BE49-F238E27FC236}">
                <a16:creationId xmlns:a16="http://schemas.microsoft.com/office/drawing/2014/main" id="{4122499E-3683-3F2E-2C60-C2FE3B9ED5FB}"/>
              </a:ext>
            </a:extLst>
          </p:cNvPr>
          <p:cNvSpPr txBox="1"/>
          <p:nvPr/>
        </p:nvSpPr>
        <p:spPr>
          <a:xfrm>
            <a:off x="9117467" y="221901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3" name="TextBox 52">
            <a:extLst>
              <a:ext uri="{FF2B5EF4-FFF2-40B4-BE49-F238E27FC236}">
                <a16:creationId xmlns:a16="http://schemas.microsoft.com/office/drawing/2014/main" id="{844B9DFB-8508-1152-6568-87D2D646E88E}"/>
              </a:ext>
            </a:extLst>
          </p:cNvPr>
          <p:cNvSpPr txBox="1"/>
          <p:nvPr/>
        </p:nvSpPr>
        <p:spPr>
          <a:xfrm>
            <a:off x="9107695" y="276735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(+1</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54" name="TextBox 53">
            <a:extLst>
              <a:ext uri="{FF2B5EF4-FFF2-40B4-BE49-F238E27FC236}">
                <a16:creationId xmlns:a16="http://schemas.microsoft.com/office/drawing/2014/main" id="{192DA36C-A133-E072-7A38-4938DB221399}"/>
              </a:ext>
            </a:extLst>
          </p:cNvPr>
          <p:cNvSpPr txBox="1"/>
          <p:nvPr/>
        </p:nvSpPr>
        <p:spPr>
          <a:xfrm>
            <a:off x="9117427" y="343194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6" name="TextBox 55">
            <a:extLst>
              <a:ext uri="{FF2B5EF4-FFF2-40B4-BE49-F238E27FC236}">
                <a16:creationId xmlns:a16="http://schemas.microsoft.com/office/drawing/2014/main" id="{527D029C-DED8-6DFF-FE5F-B9FE317B445B}"/>
              </a:ext>
            </a:extLst>
          </p:cNvPr>
          <p:cNvSpPr txBox="1"/>
          <p:nvPr/>
        </p:nvSpPr>
        <p:spPr>
          <a:xfrm>
            <a:off x="9117467" y="388062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7" name="TextBox 56">
            <a:extLst>
              <a:ext uri="{FF2B5EF4-FFF2-40B4-BE49-F238E27FC236}">
                <a16:creationId xmlns:a16="http://schemas.microsoft.com/office/drawing/2014/main" id="{5645DA7B-4A28-5A93-9371-0D87769DBD94}"/>
              </a:ext>
            </a:extLst>
          </p:cNvPr>
          <p:cNvSpPr txBox="1"/>
          <p:nvPr/>
        </p:nvSpPr>
        <p:spPr>
          <a:xfrm>
            <a:off x="9144105" y="475675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0" name="TextBox 69">
            <a:extLst>
              <a:ext uri="{FF2B5EF4-FFF2-40B4-BE49-F238E27FC236}">
                <a16:creationId xmlns:a16="http://schemas.microsoft.com/office/drawing/2014/main" id="{72D96152-87D1-AE25-3213-11D3602AA3F0}"/>
              </a:ext>
            </a:extLst>
          </p:cNvPr>
          <p:cNvSpPr txBox="1"/>
          <p:nvPr/>
        </p:nvSpPr>
        <p:spPr>
          <a:xfrm>
            <a:off x="9238433" y="491035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1" name="TextBox 70">
            <a:extLst>
              <a:ext uri="{FF2B5EF4-FFF2-40B4-BE49-F238E27FC236}">
                <a16:creationId xmlns:a16="http://schemas.microsoft.com/office/drawing/2014/main" id="{96F2815F-9C26-86F2-CA37-18CA6A6EBEBE}"/>
              </a:ext>
            </a:extLst>
          </p:cNvPr>
          <p:cNvSpPr txBox="1"/>
          <p:nvPr/>
        </p:nvSpPr>
        <p:spPr>
          <a:xfrm>
            <a:off x="9273490" y="5078924"/>
            <a:ext cx="75906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 name="Right Brace 1">
            <a:extLst>
              <a:ext uri="{FF2B5EF4-FFF2-40B4-BE49-F238E27FC236}">
                <a16:creationId xmlns:a16="http://schemas.microsoft.com/office/drawing/2014/main" id="{AE6DADAE-B9B2-31CE-F8DA-FB9E25788586}"/>
              </a:ext>
              <a:ext uri="{C183D7F6-B498-43B3-948B-1728B52AA6E4}">
                <adec:decorative xmlns:adec="http://schemas.microsoft.com/office/drawing/2017/decorative" val="1"/>
              </a:ext>
            </a:extLst>
          </p:cNvPr>
          <p:cNvSpPr/>
          <p:nvPr/>
        </p:nvSpPr>
        <p:spPr>
          <a:xfrm>
            <a:off x="9841118" y="2015787"/>
            <a:ext cx="228135" cy="111725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extBox 2">
            <a:extLst>
              <a:ext uri="{FF2B5EF4-FFF2-40B4-BE49-F238E27FC236}">
                <a16:creationId xmlns:a16="http://schemas.microsoft.com/office/drawing/2014/main" id="{3335B505-43FD-E141-BD05-740D1DD913B5}"/>
              </a:ext>
            </a:extLst>
          </p:cNvPr>
          <p:cNvSpPr txBox="1"/>
          <p:nvPr/>
        </p:nvSpPr>
        <p:spPr>
          <a:xfrm>
            <a:off x="9980633" y="2356683"/>
            <a:ext cx="734813" cy="523220"/>
          </a:xfrm>
          <a:prstGeom prst="rect">
            <a:avLst/>
          </a:prstGeom>
          <a:noFill/>
        </p:spPr>
        <p:txBody>
          <a:bodyPr wrap="square" rtlCol="0">
            <a:spAutoFit/>
          </a:bodyPr>
          <a:lstStyle/>
          <a:p>
            <a:pPr algn="ctr"/>
            <a:r>
              <a:rPr lang="en-GB" sz="1400" b="1">
                <a:solidFill>
                  <a:srgbClr val="5C5B5A"/>
                </a:solidFill>
                <a:latin typeface="Arial"/>
              </a:rPr>
              <a:t>34%</a:t>
            </a:r>
          </a:p>
          <a:p>
            <a:pPr algn="ctr"/>
            <a:r>
              <a:rPr lang="en-GB" sz="1400" b="1">
                <a:solidFill>
                  <a:srgbClr val="5C5B5A"/>
                </a:solidFill>
                <a:latin typeface="Arial"/>
              </a:rPr>
              <a:t>(+3pp)</a:t>
            </a:r>
          </a:p>
        </p:txBody>
      </p:sp>
      <p:sp>
        <p:nvSpPr>
          <p:cNvPr id="58" name="TextBox 57">
            <a:extLst>
              <a:ext uri="{FF2B5EF4-FFF2-40B4-BE49-F238E27FC236}">
                <a16:creationId xmlns:a16="http://schemas.microsoft.com/office/drawing/2014/main" id="{B111870D-FC8F-7517-D2C6-8B72244FC50E}"/>
              </a:ext>
            </a:extLst>
          </p:cNvPr>
          <p:cNvSpPr txBox="1"/>
          <p:nvPr/>
        </p:nvSpPr>
        <p:spPr>
          <a:xfrm>
            <a:off x="10757161" y="2142791"/>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9" name="TextBox 58">
            <a:extLst>
              <a:ext uri="{FF2B5EF4-FFF2-40B4-BE49-F238E27FC236}">
                <a16:creationId xmlns:a16="http://schemas.microsoft.com/office/drawing/2014/main" id="{6FBCFC3C-497F-5D19-D495-6C2018E8E72B}"/>
              </a:ext>
            </a:extLst>
          </p:cNvPr>
          <p:cNvSpPr txBox="1"/>
          <p:nvPr/>
        </p:nvSpPr>
        <p:spPr>
          <a:xfrm>
            <a:off x="10757160" y="276201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(+2</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60" name="TextBox 59">
            <a:extLst>
              <a:ext uri="{FF2B5EF4-FFF2-40B4-BE49-F238E27FC236}">
                <a16:creationId xmlns:a16="http://schemas.microsoft.com/office/drawing/2014/main" id="{8A6372F7-CE2B-75DA-C3CC-B47E6930F983}"/>
              </a:ext>
            </a:extLst>
          </p:cNvPr>
          <p:cNvSpPr txBox="1"/>
          <p:nvPr/>
        </p:nvSpPr>
        <p:spPr>
          <a:xfrm>
            <a:off x="10765122" y="332178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1" name="TextBox 60">
            <a:extLst>
              <a:ext uri="{FF2B5EF4-FFF2-40B4-BE49-F238E27FC236}">
                <a16:creationId xmlns:a16="http://schemas.microsoft.com/office/drawing/2014/main" id="{3371CE27-EA51-81B9-673F-D1E42AA25B40}"/>
              </a:ext>
            </a:extLst>
          </p:cNvPr>
          <p:cNvSpPr txBox="1"/>
          <p:nvPr/>
        </p:nvSpPr>
        <p:spPr>
          <a:xfrm>
            <a:off x="10799640" y="393366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2" name="TextBox 61">
            <a:extLst>
              <a:ext uri="{FF2B5EF4-FFF2-40B4-BE49-F238E27FC236}">
                <a16:creationId xmlns:a16="http://schemas.microsoft.com/office/drawing/2014/main" id="{3B4931C6-636E-F631-9457-FB66A20C21B4}"/>
              </a:ext>
            </a:extLst>
          </p:cNvPr>
          <p:cNvSpPr txBox="1"/>
          <p:nvPr/>
        </p:nvSpPr>
        <p:spPr>
          <a:xfrm>
            <a:off x="10765122" y="478841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Right Brace 6">
            <a:extLst>
              <a:ext uri="{FF2B5EF4-FFF2-40B4-BE49-F238E27FC236}">
                <a16:creationId xmlns:a16="http://schemas.microsoft.com/office/drawing/2014/main" id="{CB7BA24B-6402-9AB7-1774-19D752D2E27A}"/>
              </a:ext>
              <a:ext uri="{C183D7F6-B498-43B3-948B-1728B52AA6E4}">
                <adec:decorative xmlns:adec="http://schemas.microsoft.com/office/drawing/2017/decorative" val="1"/>
              </a:ext>
            </a:extLst>
          </p:cNvPr>
          <p:cNvSpPr/>
          <p:nvPr/>
        </p:nvSpPr>
        <p:spPr>
          <a:xfrm>
            <a:off x="11517125" y="2036473"/>
            <a:ext cx="215614" cy="98657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69DC8AE0-32FD-6D1B-4E58-2C469F680498}"/>
              </a:ext>
            </a:extLst>
          </p:cNvPr>
          <p:cNvSpPr txBox="1"/>
          <p:nvPr/>
        </p:nvSpPr>
        <p:spPr>
          <a:xfrm>
            <a:off x="11543431" y="2340555"/>
            <a:ext cx="819983" cy="523220"/>
          </a:xfrm>
          <a:prstGeom prst="rect">
            <a:avLst/>
          </a:prstGeom>
          <a:noFill/>
        </p:spPr>
        <p:txBody>
          <a:bodyPr wrap="square" rtlCol="0">
            <a:spAutoFit/>
          </a:bodyPr>
          <a:lstStyle/>
          <a:p>
            <a:pPr algn="ctr"/>
            <a:r>
              <a:rPr lang="en-GB" sz="1400" b="1">
                <a:solidFill>
                  <a:srgbClr val="5C5B5A"/>
                </a:solidFill>
                <a:latin typeface="Arial"/>
              </a:rPr>
              <a:t>33%</a:t>
            </a:r>
          </a:p>
          <a:p>
            <a:pPr algn="ctr"/>
            <a:r>
              <a:rPr lang="en-GB" sz="1400" b="1">
                <a:solidFill>
                  <a:srgbClr val="5C5B5A"/>
                </a:solidFill>
                <a:latin typeface="Arial"/>
              </a:rPr>
              <a:t>(+2pp)</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Unweighted base: All respondents Survey 9, 1560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35" name="Slide Number Placeholder 4">
            <a:extLst>
              <a:ext uri="{FF2B5EF4-FFF2-40B4-BE49-F238E27FC236}">
                <a16:creationId xmlns:a16="http://schemas.microsoft.com/office/drawing/2014/main" id="{B547C52A-0DC8-5AB0-2F56-C76BB778B18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75" name="TextBox 74">
            <a:extLst>
              <a:ext uri="{FF2B5EF4-FFF2-40B4-BE49-F238E27FC236}">
                <a16:creationId xmlns:a16="http://schemas.microsoft.com/office/drawing/2014/main" id="{F53A9FEC-5861-3971-2A31-7242B6DDE188}"/>
              </a:ext>
            </a:extLst>
          </p:cNvPr>
          <p:cNvSpPr txBox="1"/>
          <p:nvPr/>
        </p:nvSpPr>
        <p:spPr>
          <a:xfrm>
            <a:off x="9064844" y="427860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6" name="TextBox 75">
            <a:extLst>
              <a:ext uri="{FF2B5EF4-FFF2-40B4-BE49-F238E27FC236}">
                <a16:creationId xmlns:a16="http://schemas.microsoft.com/office/drawing/2014/main" id="{AF2DBF6C-D93C-DA49-84D2-61EE3424E06C}"/>
              </a:ext>
            </a:extLst>
          </p:cNvPr>
          <p:cNvSpPr txBox="1"/>
          <p:nvPr/>
        </p:nvSpPr>
        <p:spPr>
          <a:xfrm>
            <a:off x="4166036" y="240431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7" name="TextBox 76">
            <a:extLst>
              <a:ext uri="{FF2B5EF4-FFF2-40B4-BE49-F238E27FC236}">
                <a16:creationId xmlns:a16="http://schemas.microsoft.com/office/drawing/2014/main" id="{15A266A5-13E9-9D08-F6ED-E6FA4DA068AE}"/>
              </a:ext>
            </a:extLst>
          </p:cNvPr>
          <p:cNvSpPr txBox="1"/>
          <p:nvPr/>
        </p:nvSpPr>
        <p:spPr>
          <a:xfrm>
            <a:off x="4166036" y="317025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(+3</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78" name="TextBox 77">
            <a:extLst>
              <a:ext uri="{FF2B5EF4-FFF2-40B4-BE49-F238E27FC236}">
                <a16:creationId xmlns:a16="http://schemas.microsoft.com/office/drawing/2014/main" id="{58DA7277-DAC6-D225-172D-19D0C0D22C71}"/>
              </a:ext>
            </a:extLst>
          </p:cNvPr>
          <p:cNvSpPr txBox="1"/>
          <p:nvPr/>
        </p:nvSpPr>
        <p:spPr>
          <a:xfrm>
            <a:off x="4454353" y="358182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9" name="TextBox 78">
            <a:extLst>
              <a:ext uri="{FF2B5EF4-FFF2-40B4-BE49-F238E27FC236}">
                <a16:creationId xmlns:a16="http://schemas.microsoft.com/office/drawing/2014/main" id="{46A4E95A-3DB1-6E1D-5E87-4273EAD90B3E}"/>
              </a:ext>
            </a:extLst>
          </p:cNvPr>
          <p:cNvSpPr txBox="1"/>
          <p:nvPr/>
        </p:nvSpPr>
        <p:spPr>
          <a:xfrm>
            <a:off x="4276455" y="379576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0" name="TextBox 79">
            <a:extLst>
              <a:ext uri="{FF2B5EF4-FFF2-40B4-BE49-F238E27FC236}">
                <a16:creationId xmlns:a16="http://schemas.microsoft.com/office/drawing/2014/main" id="{537CBB3F-B0D2-BDD7-3135-B8B1BBBE8DD5}"/>
              </a:ext>
            </a:extLst>
          </p:cNvPr>
          <p:cNvSpPr txBox="1"/>
          <p:nvPr/>
        </p:nvSpPr>
        <p:spPr>
          <a:xfrm>
            <a:off x="4283582" y="397298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1" name="TextBox 80">
            <a:extLst>
              <a:ext uri="{FF2B5EF4-FFF2-40B4-BE49-F238E27FC236}">
                <a16:creationId xmlns:a16="http://schemas.microsoft.com/office/drawing/2014/main" id="{6F6C9373-40B0-46CE-0998-1FDFC2638FF9}"/>
              </a:ext>
            </a:extLst>
          </p:cNvPr>
          <p:cNvSpPr txBox="1"/>
          <p:nvPr/>
        </p:nvSpPr>
        <p:spPr>
          <a:xfrm>
            <a:off x="4166036" y="431902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2" name="TextBox 81">
            <a:extLst>
              <a:ext uri="{FF2B5EF4-FFF2-40B4-BE49-F238E27FC236}">
                <a16:creationId xmlns:a16="http://schemas.microsoft.com/office/drawing/2014/main" id="{1BEDE65B-2461-2F3A-72B5-8E8432F603AE}"/>
              </a:ext>
            </a:extLst>
          </p:cNvPr>
          <p:cNvSpPr txBox="1"/>
          <p:nvPr/>
        </p:nvSpPr>
        <p:spPr>
          <a:xfrm>
            <a:off x="4166036" y="486418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6" name="TextBox 15">
            <a:extLst>
              <a:ext uri="{FF2B5EF4-FFF2-40B4-BE49-F238E27FC236}">
                <a16:creationId xmlns:a16="http://schemas.microsoft.com/office/drawing/2014/main" id="{93F10A2D-769E-C254-A12D-7B1CE663AAA9}"/>
              </a:ext>
            </a:extLst>
          </p:cNvPr>
          <p:cNvSpPr txBox="1"/>
          <p:nvPr/>
        </p:nvSpPr>
        <p:spPr>
          <a:xfrm>
            <a:off x="8501355" y="6083379"/>
            <a:ext cx="3135795" cy="261610"/>
          </a:xfrm>
          <a:prstGeom prst="rect">
            <a:avLst/>
          </a:prstGeom>
          <a:noFill/>
        </p:spPr>
        <p:txBody>
          <a:bodyPr wrap="none" rtlCol="0">
            <a:spAutoFit/>
          </a:bodyPr>
          <a:lstStyle/>
          <a:p>
            <a:r>
              <a:rPr lang="en-GB" sz="1100"/>
              <a:t>Bracketed figures show changes from S8 (July)</a:t>
            </a:r>
          </a:p>
        </p:txBody>
      </p:sp>
    </p:spTree>
    <p:extLst>
      <p:ext uri="{BB962C8B-B14F-4D97-AF65-F5344CB8AC3E}">
        <p14:creationId xmlns:p14="http://schemas.microsoft.com/office/powerpoint/2010/main" val="4293234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a:extLst>
              <a:ext uri="{FF2B5EF4-FFF2-40B4-BE49-F238E27FC236}">
                <a16:creationId xmlns:a16="http://schemas.microsoft.com/office/drawing/2014/main" id="{4C91E9E1-77B8-FB94-096F-15021E3BFB90}"/>
              </a:ext>
            </a:extLst>
          </p:cNvPr>
          <p:cNvSpPr>
            <a:spLocks noGrp="1"/>
          </p:cNvSpPr>
          <p:nvPr>
            <p:ph type="title"/>
          </p:nvPr>
        </p:nvSpPr>
        <p:spPr>
          <a:xfrm>
            <a:off x="359757" y="182967"/>
            <a:ext cx="11483900" cy="747897"/>
          </a:xfrm>
        </p:spPr>
        <p:txBody>
          <a:bodyPr vert="horz" wrap="square" lIns="0" tIns="0" rIns="0" bIns="0" rtlCol="0" anchor="t" anchorCtr="0">
            <a:spAutoFit/>
          </a:bodyPr>
          <a:lstStyle/>
          <a:p>
            <a:r>
              <a:rPr lang="en-GB" sz="1800" b="1">
                <a:solidFill>
                  <a:srgbClr val="5C5B5A"/>
                </a:solidFill>
                <a:latin typeface="Arial"/>
              </a:rPr>
              <a:t>1 in 3 (32%) respondents have </a:t>
            </a:r>
            <a:r>
              <a:rPr lang="en-GB" sz="1800" b="1">
                <a:solidFill>
                  <a:srgbClr val="009690"/>
                </a:solidFill>
                <a:latin typeface="Arial"/>
              </a:rPr>
              <a:t>volunteered in the past year</a:t>
            </a:r>
            <a:r>
              <a:rPr lang="en-GB" sz="1800" b="1">
                <a:solidFill>
                  <a:srgbClr val="5C5B5A"/>
                </a:solidFill>
                <a:latin typeface="Arial"/>
              </a:rPr>
              <a:t>. Those most likely to have volunteered include </a:t>
            </a:r>
            <a:r>
              <a:rPr lang="en-GB" sz="1800" b="1">
                <a:latin typeface="Arial"/>
              </a:rPr>
              <a:t>those who belong to racially minoritized groups, </a:t>
            </a:r>
            <a:r>
              <a:rPr lang="en-GB" sz="1800" b="1">
                <a:solidFill>
                  <a:srgbClr val="5C5B5A"/>
                </a:solidFill>
                <a:latin typeface="Arial"/>
              </a:rPr>
              <a:t>those with a learning disability, and respondents aged 16-24 years old</a:t>
            </a:r>
          </a:p>
        </p:txBody>
      </p:sp>
      <p:sp>
        <p:nvSpPr>
          <p:cNvPr id="19" name="TextBox 18">
            <a:extLst>
              <a:ext uri="{FF2B5EF4-FFF2-40B4-BE49-F238E27FC236}">
                <a16:creationId xmlns:a16="http://schemas.microsoft.com/office/drawing/2014/main" id="{528458A9-15DC-2E8F-E55D-6A051331ADBE}"/>
              </a:ext>
            </a:extLst>
          </p:cNvPr>
          <p:cNvSpPr txBox="1"/>
          <p:nvPr/>
        </p:nvSpPr>
        <p:spPr>
          <a:xfrm>
            <a:off x="463107" y="1154551"/>
            <a:ext cx="11265786"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Have you taken part in any volunteering for any clubs, groups or organisations in the past 12 months?</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6" name="Chart 15" descr="Pie chart showing 31% have taken part in any volunteering for any clubs, groups or organisations in the past 12 months. ">
            <a:extLst>
              <a:ext uri="{FF2B5EF4-FFF2-40B4-BE49-F238E27FC236}">
                <a16:creationId xmlns:a16="http://schemas.microsoft.com/office/drawing/2014/main" id="{4D377F55-511B-B26C-15A9-26A6C023E2AA}"/>
              </a:ext>
            </a:extLst>
          </p:cNvPr>
          <p:cNvGraphicFramePr/>
          <p:nvPr>
            <p:extLst>
              <p:ext uri="{D42A27DB-BD31-4B8C-83A1-F6EECF244321}">
                <p14:modId xmlns:p14="http://schemas.microsoft.com/office/powerpoint/2010/main" val="1682335264"/>
              </p:ext>
            </p:extLst>
          </p:nvPr>
        </p:nvGraphicFramePr>
        <p:xfrm>
          <a:off x="500625" y="1424464"/>
          <a:ext cx="4960721" cy="473438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24A53E6-0768-F432-27BF-62E9E84C1B19}"/>
              </a:ext>
            </a:extLst>
          </p:cNvPr>
          <p:cNvSpPr txBox="1"/>
          <p:nvPr/>
        </p:nvSpPr>
        <p:spPr>
          <a:xfrm>
            <a:off x="3694256" y="343565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(+/-0</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2A1B6FCA-3386-CD58-94C3-A11B7B03F40B}"/>
              </a:ext>
            </a:extLst>
          </p:cNvPr>
          <p:cNvSpPr txBox="1"/>
          <p:nvPr/>
        </p:nvSpPr>
        <p:spPr>
          <a:xfrm>
            <a:off x="3675150" y="282280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C0B439BC-8A13-4EC9-2754-1129A0D53561}"/>
              </a:ext>
            </a:extLst>
          </p:cNvPr>
          <p:cNvSpPr txBox="1"/>
          <p:nvPr/>
        </p:nvSpPr>
        <p:spPr>
          <a:xfrm>
            <a:off x="3251227" y="231349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7" name="TextBox 16">
            <a:extLst>
              <a:ext uri="{FF2B5EF4-FFF2-40B4-BE49-F238E27FC236}">
                <a16:creationId xmlns:a16="http://schemas.microsoft.com/office/drawing/2014/main" id="{E8BCEED6-FF01-122B-D9B3-22A6B4B949E6}"/>
              </a:ext>
              <a:ext uri="{C183D7F6-B498-43B3-948B-1728B52AA6E4}">
                <adec:decorative xmlns:adec="http://schemas.microsoft.com/office/drawing/2017/decorative" val="1"/>
              </a:ext>
            </a:extLst>
          </p:cNvPr>
          <p:cNvSpPr txBox="1"/>
          <p:nvPr/>
        </p:nvSpPr>
        <p:spPr>
          <a:xfrm>
            <a:off x="2587042" y="2819005"/>
            <a:ext cx="719749" cy="67710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a:solidFill>
                  <a:srgbClr val="5C5B5A"/>
                </a:solidFill>
                <a:latin typeface="Arial"/>
              </a:rPr>
              <a:t>32</a:t>
            </a:r>
            <a:r>
              <a:rPr kumimoji="0" lang="en-GB" sz="2800" b="1" i="0" u="none" strike="noStrike" kern="1200" cap="none" spc="0" normalizeH="0" baseline="0" noProof="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yes</a:t>
            </a:r>
          </a:p>
        </p:txBody>
      </p:sp>
      <p:sp>
        <p:nvSpPr>
          <p:cNvPr id="8" name="TextBox 7">
            <a:extLst>
              <a:ext uri="{FF2B5EF4-FFF2-40B4-BE49-F238E27FC236}">
                <a16:creationId xmlns:a16="http://schemas.microsoft.com/office/drawing/2014/main" id="{BFE979FE-CF24-5A97-EAE8-BC68156B1621}"/>
              </a:ext>
            </a:extLst>
          </p:cNvPr>
          <p:cNvSpPr txBox="1"/>
          <p:nvPr/>
        </p:nvSpPr>
        <p:spPr>
          <a:xfrm>
            <a:off x="2656192" y="345766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(+1</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8DA9E689-F006-1F96-BBBC-F92737498D6E}"/>
              </a:ext>
            </a:extLst>
          </p:cNvPr>
          <p:cNvSpPr txBox="1"/>
          <p:nvPr/>
        </p:nvSpPr>
        <p:spPr>
          <a:xfrm>
            <a:off x="1809753" y="379628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Arrow: Right 23">
            <a:extLst>
              <a:ext uri="{FF2B5EF4-FFF2-40B4-BE49-F238E27FC236}">
                <a16:creationId xmlns:a16="http://schemas.microsoft.com/office/drawing/2014/main" id="{994F7B26-A4BD-3FB8-A2BA-C7008310C56F}"/>
              </a:ext>
              <a:ext uri="{C183D7F6-B498-43B3-948B-1728B52AA6E4}">
                <adec:decorative xmlns:adec="http://schemas.microsoft.com/office/drawing/2017/decorative" val="1"/>
              </a:ext>
            </a:extLst>
          </p:cNvPr>
          <p:cNvSpPr/>
          <p:nvPr/>
        </p:nvSpPr>
        <p:spPr>
          <a:xfrm>
            <a:off x="3761026" y="2062812"/>
            <a:ext cx="2639773" cy="289249"/>
          </a:xfrm>
          <a:prstGeom prst="rightArrow">
            <a:avLst/>
          </a:prstGeom>
          <a:solidFill>
            <a:srgbClr val="009690"/>
          </a:solidFill>
          <a:ln>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A5229A3-18B5-5A85-7B19-58550E4F811E}"/>
              </a:ext>
            </a:extLst>
          </p:cNvPr>
          <p:cNvSpPr txBox="1"/>
          <p:nvPr/>
        </p:nvSpPr>
        <p:spPr>
          <a:xfrm>
            <a:off x="6453112" y="1582132"/>
            <a:ext cx="4960720" cy="1754326"/>
          </a:xfrm>
          <a:prstGeom prst="rect">
            <a:avLst/>
          </a:prstGeom>
          <a:noFill/>
          <a:ln>
            <a:solidFill>
              <a:srgbClr val="5C5B5A"/>
            </a:solidFill>
          </a:ln>
        </p:spPr>
        <p:txBody>
          <a:bodyPr wrap="square" rtlCol="0">
            <a:spAutoFit/>
          </a:bodyPr>
          <a:lstStyle/>
          <a:p>
            <a:pPr algn="ctr"/>
            <a:r>
              <a:rPr lang="en-GB" sz="1200">
                <a:solidFill>
                  <a:srgbClr val="5C5B5A"/>
                </a:solidFill>
                <a:latin typeface="Arial"/>
              </a:rPr>
              <a:t>The following groups are more likely to volunteer, compared to the Greater Manchester average (32%): </a:t>
            </a:r>
          </a:p>
          <a:p>
            <a:pPr algn="ctr"/>
            <a:r>
              <a:rPr lang="en-GB" sz="1200" b="1">
                <a:solidFill>
                  <a:srgbClr val="5C5B5A"/>
                </a:solidFill>
                <a:latin typeface="Arial"/>
              </a:rPr>
              <a:t>61% </a:t>
            </a:r>
            <a:r>
              <a:rPr lang="en-GB" sz="1200">
                <a:solidFill>
                  <a:srgbClr val="5C5B5A"/>
                </a:solidFill>
                <a:latin typeface="Arial"/>
              </a:rPr>
              <a:t>Jewish respondents</a:t>
            </a:r>
            <a:endParaRPr lang="en-GB" sz="1200" b="1">
              <a:solidFill>
                <a:srgbClr val="5C5B5A"/>
              </a:solidFill>
              <a:latin typeface="Arial"/>
            </a:endParaRPr>
          </a:p>
          <a:p>
            <a:pPr algn="ctr"/>
            <a:r>
              <a:rPr lang="en-GB" sz="1200" b="1">
                <a:solidFill>
                  <a:srgbClr val="5C5B5A"/>
                </a:solidFill>
                <a:latin typeface="Arial"/>
              </a:rPr>
              <a:t>46% </a:t>
            </a:r>
            <a:r>
              <a:rPr lang="en-GB" sz="1200">
                <a:solidFill>
                  <a:srgbClr val="5C5B5A"/>
                </a:solidFill>
                <a:latin typeface="Arial"/>
              </a:rPr>
              <a:t>Those with a learning disability</a:t>
            </a:r>
          </a:p>
          <a:p>
            <a:pPr algn="ctr"/>
            <a:r>
              <a:rPr lang="en-GB" sz="1200" b="1">
                <a:solidFill>
                  <a:srgbClr val="5C5B5A"/>
                </a:solidFill>
                <a:latin typeface="Arial"/>
              </a:rPr>
              <a:t>41% </a:t>
            </a:r>
            <a:r>
              <a:rPr lang="en-GB" sz="1200">
                <a:solidFill>
                  <a:srgbClr val="5C5B5A"/>
                </a:solidFill>
                <a:latin typeface="Arial"/>
              </a:rPr>
              <a:t>Those with caring responsibilities</a:t>
            </a:r>
          </a:p>
          <a:p>
            <a:pPr algn="ctr"/>
            <a:r>
              <a:rPr lang="en-GB" sz="1200" b="1">
                <a:solidFill>
                  <a:srgbClr val="5C5B5A"/>
                </a:solidFill>
                <a:latin typeface="Arial"/>
              </a:rPr>
              <a:t>40% </a:t>
            </a:r>
            <a:r>
              <a:rPr lang="en-GB" sz="1200">
                <a:solidFill>
                  <a:srgbClr val="5C5B5A"/>
                </a:solidFill>
                <a:latin typeface="Arial"/>
              </a:rPr>
              <a:t>Those from within racially </a:t>
            </a:r>
            <a:r>
              <a:rPr lang="en-GB" sz="1200" err="1">
                <a:solidFill>
                  <a:srgbClr val="5C5B5A"/>
                </a:solidFill>
                <a:latin typeface="Arial"/>
              </a:rPr>
              <a:t>minoritised</a:t>
            </a:r>
            <a:r>
              <a:rPr lang="en-GB" sz="1200">
                <a:solidFill>
                  <a:srgbClr val="5C5B5A"/>
                </a:solidFill>
                <a:latin typeface="Arial"/>
              </a:rPr>
              <a:t> groups</a:t>
            </a:r>
          </a:p>
          <a:p>
            <a:pPr algn="ctr"/>
            <a:r>
              <a:rPr lang="en-GB" sz="1200" b="1">
                <a:solidFill>
                  <a:srgbClr val="5C5B5A"/>
                </a:solidFill>
                <a:latin typeface="Arial"/>
              </a:rPr>
              <a:t>41% </a:t>
            </a:r>
            <a:r>
              <a:rPr lang="en-GB" sz="1200">
                <a:solidFill>
                  <a:srgbClr val="5C5B5A"/>
                </a:solidFill>
                <a:latin typeface="Arial"/>
              </a:rPr>
              <a:t>16-24-year-olds </a:t>
            </a:r>
          </a:p>
          <a:p>
            <a:pPr algn="ctr"/>
            <a:r>
              <a:rPr lang="en-GB" sz="1200" b="1">
                <a:solidFill>
                  <a:srgbClr val="5C5B5A"/>
                </a:solidFill>
                <a:latin typeface="Arial"/>
              </a:rPr>
              <a:t>36% </a:t>
            </a:r>
            <a:r>
              <a:rPr lang="en-GB" sz="1200">
                <a:solidFill>
                  <a:srgbClr val="5C5B5A"/>
                </a:solidFill>
                <a:latin typeface="Arial"/>
              </a:rPr>
              <a:t>Parents</a:t>
            </a:r>
          </a:p>
          <a:p>
            <a:pPr algn="ctr"/>
            <a:r>
              <a:rPr lang="en-GB" sz="1200" b="1">
                <a:solidFill>
                  <a:srgbClr val="5C5B5A"/>
                </a:solidFill>
                <a:latin typeface="Arial"/>
              </a:rPr>
              <a:t>34% </a:t>
            </a:r>
            <a:r>
              <a:rPr lang="en-GB" sz="1200">
                <a:solidFill>
                  <a:srgbClr val="5C5B5A"/>
                </a:solidFill>
                <a:latin typeface="Arial"/>
              </a:rPr>
              <a:t>Christian respondents</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S12. Thinking of the last 12 months, have you taken part in any volunteering for any clubs, groups or organisations? </a:t>
            </a:r>
            <a:r>
              <a:rPr lang="en-GB" sz="1000">
                <a:solidFill>
                  <a:srgbClr val="FFFFFF">
                    <a:lumMod val="50000"/>
                  </a:srgbClr>
                </a:solidFill>
                <a:latin typeface="Arial"/>
                <a:cs typeface="Arial" panose="020B0604020202020204" pitchFamily="34" charset="0"/>
              </a:rPr>
              <a:t>Unweighted base: 1560 (All respondents)</a:t>
            </a:r>
          </a:p>
          <a:p>
            <a:pPr>
              <a:defRPr/>
            </a:pPr>
            <a:r>
              <a:rPr lang="en-GB" sz="1000">
                <a:solidFill>
                  <a:srgbClr val="FFFFFF">
                    <a:lumMod val="50000"/>
                  </a:srgbClr>
                </a:solidFill>
                <a:latin typeface="Arial"/>
                <a:cs typeface="Arial" panose="020B0604020202020204" pitchFamily="34" charset="0"/>
              </a:rPr>
              <a:t>*subgroup analysis using data from S7+8+9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9" name="Slide Number Placeholder 4">
            <a:extLst>
              <a:ext uri="{FF2B5EF4-FFF2-40B4-BE49-F238E27FC236}">
                <a16:creationId xmlns:a16="http://schemas.microsoft.com/office/drawing/2014/main" id="{03C8A464-082F-E7BF-7C86-CE102BCD3C3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88967095-39D7-971F-437C-D9B9D24BE4A8}"/>
              </a:ext>
            </a:extLst>
          </p:cNvPr>
          <p:cNvSpPr txBox="1"/>
          <p:nvPr/>
        </p:nvSpPr>
        <p:spPr>
          <a:xfrm>
            <a:off x="1413087" y="5988123"/>
            <a:ext cx="3135795" cy="261610"/>
          </a:xfrm>
          <a:prstGeom prst="rect">
            <a:avLst/>
          </a:prstGeom>
          <a:noFill/>
        </p:spPr>
        <p:txBody>
          <a:bodyPr wrap="none" rtlCol="0">
            <a:spAutoFit/>
          </a:bodyPr>
          <a:lstStyle/>
          <a:p>
            <a:r>
              <a:rPr lang="en-GB" sz="1100"/>
              <a:t>Bracketed figures show changes from S8 (July)</a:t>
            </a:r>
          </a:p>
        </p:txBody>
      </p:sp>
      <p:sp>
        <p:nvSpPr>
          <p:cNvPr id="11" name="Arrow: Right 10">
            <a:extLst>
              <a:ext uri="{FF2B5EF4-FFF2-40B4-BE49-F238E27FC236}">
                <a16:creationId xmlns:a16="http://schemas.microsoft.com/office/drawing/2014/main" id="{6CB3FB5A-3DDC-085C-D6C8-D386EFF9729E}"/>
              </a:ext>
              <a:ext uri="{C183D7F6-B498-43B3-948B-1728B52AA6E4}">
                <adec:decorative xmlns:adec="http://schemas.microsoft.com/office/drawing/2017/decorative" val="1"/>
              </a:ext>
            </a:extLst>
          </p:cNvPr>
          <p:cNvSpPr/>
          <p:nvPr/>
        </p:nvSpPr>
        <p:spPr>
          <a:xfrm>
            <a:off x="3483980" y="4196660"/>
            <a:ext cx="2916819" cy="2892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057AA17-BE05-0F5F-F5D0-26003E7BC43B}"/>
              </a:ext>
            </a:extLst>
          </p:cNvPr>
          <p:cNvSpPr txBox="1"/>
          <p:nvPr/>
        </p:nvSpPr>
        <p:spPr>
          <a:xfrm>
            <a:off x="6453112" y="3715980"/>
            <a:ext cx="4960720" cy="1569660"/>
          </a:xfrm>
          <a:prstGeom prst="rect">
            <a:avLst/>
          </a:prstGeom>
          <a:noFill/>
          <a:ln>
            <a:solidFill>
              <a:srgbClr val="5C5B5A"/>
            </a:solidFill>
          </a:ln>
        </p:spPr>
        <p:txBody>
          <a:bodyPr wrap="square" lIns="91440" tIns="45720" rIns="91440" bIns="45720" rtlCol="0" anchor="t">
            <a:spAutoFit/>
          </a:bodyPr>
          <a:lstStyle/>
          <a:p>
            <a:pPr algn="ctr"/>
            <a:r>
              <a:rPr lang="en-GB" sz="1200">
                <a:solidFill>
                  <a:srgbClr val="5C5B5A"/>
                </a:solidFill>
                <a:latin typeface="Arial"/>
              </a:rPr>
              <a:t>The following groups are less likely to volunteer, compared to the Greater Manchester average (67%): </a:t>
            </a:r>
          </a:p>
          <a:p>
            <a:pPr algn="ctr"/>
            <a:r>
              <a:rPr lang="en-GB" sz="1200" b="1">
                <a:solidFill>
                  <a:srgbClr val="5C5B5A"/>
                </a:solidFill>
                <a:latin typeface="Arial"/>
              </a:rPr>
              <a:t>85% </a:t>
            </a:r>
            <a:r>
              <a:rPr lang="en-GB" sz="1200">
                <a:solidFill>
                  <a:srgbClr val="5C5B5A"/>
                </a:solidFill>
                <a:latin typeface="Arial"/>
              </a:rPr>
              <a:t>Those not in work due to ill health or disability</a:t>
            </a:r>
            <a:endParaRPr lang="en-GB" sz="1200" b="1">
              <a:solidFill>
                <a:srgbClr val="5C5B5A"/>
              </a:solidFill>
              <a:latin typeface="Arial"/>
            </a:endParaRPr>
          </a:p>
          <a:p>
            <a:pPr algn="ctr"/>
            <a:r>
              <a:rPr lang="en-GB" sz="1200" b="1">
                <a:solidFill>
                  <a:srgbClr val="5C5B5A"/>
                </a:solidFill>
                <a:latin typeface="Arial"/>
              </a:rPr>
              <a:t>80% </a:t>
            </a:r>
            <a:r>
              <a:rPr lang="en-GB" sz="1200">
                <a:solidFill>
                  <a:srgbClr val="5C5B5A"/>
                </a:solidFill>
                <a:latin typeface="Arial"/>
              </a:rPr>
              <a:t>Those out of work for 6+ months</a:t>
            </a:r>
          </a:p>
          <a:p>
            <a:pPr algn="ctr"/>
            <a:r>
              <a:rPr lang="en-GB" sz="1200" b="1">
                <a:solidFill>
                  <a:srgbClr val="5C5B5A"/>
                </a:solidFill>
                <a:latin typeface="Arial"/>
              </a:rPr>
              <a:t>80% </a:t>
            </a:r>
            <a:r>
              <a:rPr lang="en-GB" sz="1200">
                <a:solidFill>
                  <a:srgbClr val="5C5B5A"/>
                </a:solidFill>
                <a:latin typeface="Arial"/>
              </a:rPr>
              <a:t>Those gambling once or twice a year</a:t>
            </a:r>
          </a:p>
          <a:p>
            <a:pPr algn="ctr"/>
            <a:r>
              <a:rPr lang="en-GB" sz="1200" b="1">
                <a:solidFill>
                  <a:srgbClr val="5C5B5A"/>
                </a:solidFill>
                <a:latin typeface="Arial"/>
              </a:rPr>
              <a:t>75% </a:t>
            </a:r>
            <a:r>
              <a:rPr lang="en-GB" sz="1200">
                <a:solidFill>
                  <a:srgbClr val="5C5B5A"/>
                </a:solidFill>
                <a:latin typeface="Arial"/>
              </a:rPr>
              <a:t>Those taking an action due to rise in cost of living  </a:t>
            </a:r>
            <a:endParaRPr lang="en-GB" sz="1200">
              <a:solidFill>
                <a:srgbClr val="5C5B5A"/>
              </a:solidFill>
              <a:latin typeface="Arial"/>
              <a:cs typeface="Arial"/>
            </a:endParaRPr>
          </a:p>
          <a:p>
            <a:pPr algn="ctr"/>
            <a:r>
              <a:rPr lang="en-GB" sz="1200" b="1">
                <a:solidFill>
                  <a:srgbClr val="5C5B5A"/>
                </a:solidFill>
                <a:latin typeface="Arial"/>
              </a:rPr>
              <a:t>75% </a:t>
            </a:r>
            <a:r>
              <a:rPr lang="en-GB" sz="1200">
                <a:solidFill>
                  <a:srgbClr val="5C5B5A"/>
                </a:solidFill>
                <a:latin typeface="Arial"/>
              </a:rPr>
              <a:t>Those aged between 55-64</a:t>
            </a:r>
          </a:p>
          <a:p>
            <a:pPr algn="ctr"/>
            <a:r>
              <a:rPr lang="en-GB" sz="1200" b="1">
                <a:solidFill>
                  <a:srgbClr val="5C5B5A"/>
                </a:solidFill>
                <a:latin typeface="Arial"/>
              </a:rPr>
              <a:t>74% </a:t>
            </a:r>
            <a:r>
              <a:rPr lang="en-GB" sz="1200">
                <a:solidFill>
                  <a:srgbClr val="5C5B5A"/>
                </a:solidFill>
                <a:latin typeface="Arial"/>
              </a:rPr>
              <a:t>Those dissatisfied with their local area </a:t>
            </a:r>
          </a:p>
        </p:txBody>
      </p:sp>
    </p:spTree>
    <p:extLst>
      <p:ext uri="{BB962C8B-B14F-4D97-AF65-F5344CB8AC3E}">
        <p14:creationId xmlns:p14="http://schemas.microsoft.com/office/powerpoint/2010/main" val="2114702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fontScale="90000"/>
          </a:bodyPr>
          <a:lstStyle/>
          <a:p>
            <a:r>
              <a:rPr lang="en-GB" sz="4400"/>
              <a:t>Cost of living and </a:t>
            </a:r>
            <a:br>
              <a:rPr lang="en-GB" sz="4400"/>
            </a:br>
            <a:r>
              <a:rPr lang="en-GB" sz="4400"/>
              <a:t>food security</a:t>
            </a:r>
            <a:endParaRPr lang="en-GB" sz="4400" b="1">
              <a:latin typeface="Arial" panose="020B0604020202020204" pitchFamily="34" charset="0"/>
              <a:cs typeface="Arial" panose="020B0604020202020204" pitchFamily="34" charset="0"/>
            </a:endParaRP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2194936518"/>
              </p:ext>
            </p:extLst>
          </p:nvPr>
        </p:nvGraphicFramePr>
        <p:xfrm>
          <a:off x="590400" y="3718800"/>
          <a:ext cx="5273505" cy="1146720"/>
        </p:xfrm>
        <a:graphic>
          <a:graphicData uri="http://schemas.openxmlformats.org/drawingml/2006/table">
            <a:tbl>
              <a:tblPr firstRow="1" bandRow="1">
                <a:tableStyleId>{5C22544A-7EE6-4342-B048-85BDC9FD1C3A}</a:tableStyleId>
              </a:tblPr>
              <a:tblGrid>
                <a:gridCol w="4061409">
                  <a:extLst>
                    <a:ext uri="{9D8B030D-6E8A-4147-A177-3AD203B41FA5}">
                      <a16:colId xmlns:a16="http://schemas.microsoft.com/office/drawing/2014/main" val="4846203"/>
                    </a:ext>
                  </a:extLst>
                </a:gridCol>
                <a:gridCol w="1212096">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page 35</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Cost of living and food security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pages 36-37</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Cost of living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38-52</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r h="210873">
                <a:tc>
                  <a:txBody>
                    <a:bodyPr/>
                    <a:lstStyle/>
                    <a:p>
                      <a:pPr lvl="0">
                        <a:buNone/>
                      </a:pPr>
                      <a:r>
                        <a:rPr lang="en-GB" sz="1400" b="1">
                          <a:solidFill>
                            <a:schemeClr val="bg1"/>
                          </a:solidFill>
                          <a:latin typeface="Arial"/>
                          <a:cs typeface="Arial"/>
                        </a:rPr>
                        <a:t>Food security detailed findings </a:t>
                      </a:r>
                    </a:p>
                  </a:txBody>
                  <a:tcPr marL="36000" marR="36000" marT="36000" marB="36000">
                    <a:lnL w="0">
                      <a:noFill/>
                    </a:lnL>
                    <a:lnR w="0">
                      <a:noFill/>
                    </a:lnR>
                    <a:lnT w="0">
                      <a:noFill/>
                    </a:lnT>
                    <a:lnB w="0">
                      <a:noFill/>
                    </a:lnB>
                    <a:lnTlToBr w="0">
                      <a:noFill/>
                    </a:lnTlToBr>
                    <a:lnBlToTr w="0">
                      <a:noFill/>
                    </a:lnBlToTr>
                    <a:noFill/>
                  </a:tcPr>
                </a:tc>
                <a:tc>
                  <a:txBody>
                    <a:bodyPr/>
                    <a:lstStyle/>
                    <a:p>
                      <a:pPr marL="0" lvl="0" indent="0" algn="l">
                        <a:lnSpc>
                          <a:spcPct val="100000"/>
                        </a:lnSpc>
                        <a:spcBef>
                          <a:spcPts val="0"/>
                        </a:spcBef>
                        <a:spcAft>
                          <a:spcPts val="0"/>
                        </a:spcAft>
                        <a:buNone/>
                      </a:pPr>
                      <a:r>
                        <a:rPr lang="en-GB" sz="1400" b="1" u="sng" dirty="0">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 53</a:t>
                      </a:r>
                      <a:endParaRPr lang="en-GB" sz="1400" b="1" u="sng" dirty="0">
                        <a:solidFill>
                          <a:schemeClr val="bg1"/>
                        </a:solidFill>
                        <a:latin typeface="Arial"/>
                        <a:cs typeface="Arial"/>
                      </a:endParaRPr>
                    </a:p>
                  </a:txBody>
                  <a:tcPr marL="36000" marR="36000" marT="36000" marB="36000">
                    <a:lnL w="0">
                      <a:noFill/>
                    </a:lnL>
                    <a:lnR w="0">
                      <a:noFill/>
                    </a:lnR>
                    <a:lnT w="0">
                      <a:noFill/>
                    </a:lnT>
                    <a:lnB w="0">
                      <a:noFill/>
                    </a:lnB>
                    <a:lnTlToBr w="0">
                      <a:noFill/>
                    </a:lnTlToBr>
                    <a:lnBlToTr w="0">
                      <a:noFill/>
                    </a:lnBlToTr>
                    <a:noFill/>
                  </a:tcPr>
                </a:tc>
                <a:extLst>
                  <a:ext uri="{0D108BD9-81ED-4DB2-BD59-A6C34878D82A}">
                    <a16:rowId xmlns:a16="http://schemas.microsoft.com/office/drawing/2014/main" val="3698716385"/>
                  </a:ext>
                </a:extLst>
              </a:tr>
            </a:tbl>
          </a:graphicData>
        </a:graphic>
      </p:graphicFrame>
    </p:spTree>
    <p:extLst>
      <p:ext uri="{BB962C8B-B14F-4D97-AF65-F5344CB8AC3E}">
        <p14:creationId xmlns:p14="http://schemas.microsoft.com/office/powerpoint/2010/main" val="1836696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normAutofit fontScale="90000"/>
          </a:bodyPr>
          <a:lstStyle/>
          <a:p>
            <a:r>
              <a:rPr lang="en-GB">
                <a:latin typeface="Arial" panose="020B0604020202020204" pitchFamily="34" charset="0"/>
                <a:cs typeface="Arial" panose="020B0604020202020204" pitchFamily="34" charset="0"/>
              </a:rPr>
              <a:t>Cost of living and food security – context and approach</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806002"/>
            <a:ext cx="11012101" cy="5446363"/>
          </a:xfrm>
          <a:prstGeom prst="rect">
            <a:avLst/>
          </a:prstGeom>
          <a:noFill/>
        </p:spPr>
        <p:txBody>
          <a:bodyPr wrap="square" lIns="91440" tIns="45720" rIns="91440" bIns="45720" rtlCol="0" anchor="t">
            <a:spAutoFit/>
          </a:bodyPr>
          <a:lstStyle/>
          <a:p>
            <a:pPr>
              <a:lnSpc>
                <a:spcPct val="114000"/>
              </a:lnSpc>
              <a:spcAft>
                <a:spcPts val="1400"/>
              </a:spcAft>
            </a:pPr>
            <a:r>
              <a:rPr lang="en-GB" sz="1400">
                <a:solidFill>
                  <a:schemeClr val="bg1"/>
                </a:solidFill>
                <a:latin typeface="Arial"/>
                <a:cs typeface="Arial"/>
              </a:rPr>
              <a:t>Cost of living has been a central theme in the Greater Manchester Residents' Surveys since September 2022 (and has therefore now been covered across seven waves). Food security has been included, to differing degrees, across nine surveys since February 2022. While remaining a vital consideration, food security questions have been reduced in recent waves, to provide space for focus on other exploratory areas.</a:t>
            </a:r>
          </a:p>
          <a:p>
            <a:pPr>
              <a:lnSpc>
                <a:spcPct val="114000"/>
              </a:lnSpc>
              <a:spcAft>
                <a:spcPts val="1400"/>
              </a:spcAft>
            </a:pPr>
            <a:r>
              <a:rPr lang="en-GB" sz="1400">
                <a:solidFill>
                  <a:schemeClr val="bg1"/>
                </a:solidFill>
                <a:latin typeface="Arial"/>
                <a:cs typeface="Arial"/>
              </a:rPr>
              <a:t>As questions on cost of living have been asked across multiple surveys, we have tracked data over time. We have also merged data where possible, meaning that the sample is larger and more robust and greater analysis of sub-groups is possible. Questions within this section use a merged sample from the results from surveys 7, 8 and 9. </a:t>
            </a:r>
          </a:p>
          <a:p>
            <a:pPr>
              <a:lnSpc>
                <a:spcPct val="114000"/>
              </a:lnSpc>
              <a:spcAft>
                <a:spcPts val="1400"/>
              </a:spcAft>
            </a:pPr>
            <a:r>
              <a:rPr lang="en-GB" sz="1400">
                <a:solidFill>
                  <a:schemeClr val="bg1"/>
                </a:solidFill>
                <a:latin typeface="Arial"/>
                <a:cs typeface="Arial"/>
              </a:rPr>
              <a:t>The focus of this research is to provide a growing base of evidence, which can highlight potential trends and indicators which individual localities and partners can explore in greater detail. As this evidence base has grown across multiple surveys we are able to provide greater depth on which groups are likely to be more affected by the issues explored, highlighting those where more investigation would prove useful. In certain instances, to allow for greater exploration of data by local authority or to show long-term trends, a merged sample from waves 3 – 9 has been used.  </a:t>
            </a:r>
            <a:endParaRPr lang="en-GB" sz="1400">
              <a:solidFill>
                <a:schemeClr val="bg1"/>
              </a:solidFill>
              <a:latin typeface="Arial" panose="020B0604020202020204" pitchFamily="34" charset="0"/>
              <a:cs typeface="Arial" panose="020B0604020202020204" pitchFamily="34" charset="0"/>
            </a:endParaRPr>
          </a:p>
          <a:p>
            <a:pPr>
              <a:lnSpc>
                <a:spcPct val="114000"/>
              </a:lnSpc>
              <a:spcAft>
                <a:spcPts val="1400"/>
              </a:spcAft>
            </a:pPr>
            <a:r>
              <a:rPr lang="en-GB" sz="1400">
                <a:solidFill>
                  <a:schemeClr val="bg1"/>
                </a:solidFill>
                <a:latin typeface="Arial"/>
                <a:cs typeface="Arial"/>
              </a:rPr>
              <a:t>Data in the cost of living section of this report has been compared against the latest survey results from the ONS’ Opinions and Lifestyle Survey in Great Britain, where comparable information exists. Fieldwork for this survey in Great Britain is completed fortnightly and so comparisons of the GM survey (fieldwork  4 – 18 Sep 2023) have been compared to the most closely matched ONS fieldwork period, between 6 – 17 Sep 2023. ONS uses a mixed methodology, both online and telephone interviews. Please note that some Greater Manchester questions in this section have had their wording or answers options adjusted to reflect changes to the ONS’ Opinions and Lifestyle Survey, and so comparisons with Greater Manchester survey 3 and 4 findings may therefore not always be possible. </a:t>
            </a:r>
            <a:endParaRPr lang="en-GB" sz="140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1400">
              <a:solidFill>
                <a:schemeClr val="bg1"/>
              </a:solidFill>
              <a:cs typeface="Calibri" panose="020F0502020204030204"/>
            </a:endParaRPr>
          </a:p>
        </p:txBody>
      </p:sp>
    </p:spTree>
    <p:extLst>
      <p:ext uri="{BB962C8B-B14F-4D97-AF65-F5344CB8AC3E}">
        <p14:creationId xmlns:p14="http://schemas.microsoft.com/office/powerpoint/2010/main" val="3174813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a:latin typeface="Arial" panose="020B0604020202020204" pitchFamily="34" charset="0"/>
                <a:cs typeface="Arial" panose="020B0604020202020204" pitchFamily="34" charset="0"/>
              </a:rPr>
              <a:t>Cost of living – key findings (1)</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45306" y="651491"/>
            <a:ext cx="11357551" cy="5247590"/>
          </a:xfrm>
          <a:prstGeom prst="rect">
            <a:avLst/>
          </a:prstGeom>
          <a:noFill/>
        </p:spPr>
        <p:txBody>
          <a:bodyPr wrap="square" lIns="91440" tIns="45720" rIns="91440" bIns="45720" rtlCol="0" anchor="t">
            <a:spAutoFit/>
          </a:bodyPr>
          <a:lstStyle/>
          <a:p>
            <a:pPr>
              <a:spcAft>
                <a:spcPts val="600"/>
              </a:spcAft>
            </a:pPr>
            <a:r>
              <a:rPr lang="en-GB" sz="1600" b="1" dirty="0">
                <a:solidFill>
                  <a:schemeClr val="bg1"/>
                </a:solidFill>
                <a:latin typeface="Arial"/>
                <a:cs typeface="Arial"/>
              </a:rPr>
              <a:t>COSTS OF LIVING</a:t>
            </a:r>
            <a:endParaRPr lang="en-GB" sz="1400" dirty="0">
              <a:solidFill>
                <a:schemeClr val="bg1"/>
              </a:solidFill>
              <a:latin typeface="Arial"/>
              <a:cs typeface="Arial"/>
            </a:endParaRPr>
          </a:p>
          <a:p>
            <a:pPr marL="285750" indent="-285750">
              <a:spcAft>
                <a:spcPts val="600"/>
              </a:spcAft>
              <a:buFont typeface="Arial" panose="020B0604020202020204" pitchFamily="34" charset="0"/>
              <a:buChar char="•"/>
            </a:pPr>
            <a:r>
              <a:rPr lang="en-GB" sz="1400" dirty="0">
                <a:solidFill>
                  <a:schemeClr val="bg1"/>
                </a:solidFill>
                <a:latin typeface="Arial"/>
                <a:cs typeface="Arial"/>
              </a:rPr>
              <a:t>3 in 10 (30%) are experiencing some form of financial vulnerability (based on an ONS method of estimation)</a:t>
            </a:r>
            <a:endParaRPr lang="en-GB" sz="1400" dirty="0">
              <a:solidFill>
                <a:schemeClr val="bg1"/>
              </a:solidFill>
              <a:latin typeface="Arial" panose="020B0604020202020204" pitchFamily="34" charset="0"/>
              <a:cs typeface="Arial" panose="020B0604020202020204" pitchFamily="34" charset="0"/>
            </a:endParaRPr>
          </a:p>
          <a:p>
            <a:pPr marL="742950" lvl="1" indent="-285750">
              <a:spcAft>
                <a:spcPts val="600"/>
              </a:spcAft>
              <a:buFont typeface="Courier New" panose="02070309020205020404" pitchFamily="49" charset="0"/>
              <a:buChar char="o"/>
            </a:pPr>
            <a:r>
              <a:rPr lang="en-GB" sz="1400" dirty="0">
                <a:solidFill>
                  <a:schemeClr val="bg1"/>
                </a:solidFill>
                <a:latin typeface="Arial"/>
                <a:cs typeface="Arial"/>
              </a:rPr>
              <a:t>This is higher still among those aged 35-44 (43%), parents of children under 5 (47%), respondents with a disability (40%) and those earning below the Real Living Wage (38%)</a:t>
            </a:r>
          </a:p>
          <a:p>
            <a:pPr marL="285750" indent="-285750">
              <a:spcAft>
                <a:spcPts val="600"/>
              </a:spcAft>
              <a:buFont typeface="Arial" panose="020B0604020202020204" pitchFamily="34" charset="0"/>
              <a:buChar char="•"/>
            </a:pPr>
            <a:r>
              <a:rPr lang="en-GB" sz="1400" dirty="0">
                <a:solidFill>
                  <a:schemeClr val="bg1"/>
                </a:solidFill>
                <a:latin typeface="Arial"/>
                <a:cs typeface="Arial"/>
              </a:rPr>
              <a:t>Over half (51%) of respondents say that they are worried about heating their home this winter</a:t>
            </a:r>
          </a:p>
          <a:p>
            <a:pPr marL="285750" indent="-285750">
              <a:spcAft>
                <a:spcPts val="600"/>
              </a:spcAft>
              <a:buFont typeface="Arial" panose="020B0604020202020204" pitchFamily="34" charset="0"/>
              <a:buChar char="•"/>
            </a:pPr>
            <a:r>
              <a:rPr lang="en-GB" sz="1400" dirty="0">
                <a:solidFill>
                  <a:schemeClr val="bg1"/>
                </a:solidFill>
                <a:latin typeface="Arial"/>
                <a:cs typeface="Arial"/>
              </a:rPr>
              <a:t>While food and energy costs remain the most common reasons for cost of living increases, significantly more respondents than in July have seen their fuel costs increase (57% of those experiencing increased costs, was 44%)</a:t>
            </a:r>
            <a:endParaRPr lang="en-GB" dirty="0">
              <a:solidFill>
                <a:schemeClr val="bg1"/>
              </a:solidFill>
            </a:endParaRPr>
          </a:p>
          <a:p>
            <a:pPr marL="285750" indent="-285750">
              <a:spcAft>
                <a:spcPts val="600"/>
              </a:spcAft>
              <a:buFont typeface="Arial" panose="020B0604020202020204" pitchFamily="34" charset="0"/>
              <a:buChar char="•"/>
            </a:pPr>
            <a:r>
              <a:rPr lang="en-GB" sz="1400" dirty="0">
                <a:solidFill>
                  <a:schemeClr val="bg1"/>
                </a:solidFill>
                <a:latin typeface="Arial"/>
                <a:cs typeface="Arial"/>
              </a:rPr>
              <a:t>Half (49%) of respondents say they have difficulty affording energy costs. This is significantly higher than the GB average (42%), most of which is driven by the proportion who say they find these costs very difficult, which is twice as high in GM as it is across the nation.</a:t>
            </a:r>
          </a:p>
          <a:p>
            <a:pPr marL="285750" indent="-285750">
              <a:spcAft>
                <a:spcPts val="600"/>
              </a:spcAft>
              <a:buFont typeface="Arial" panose="020B0604020202020204" pitchFamily="34" charset="0"/>
              <a:buChar char="•"/>
            </a:pPr>
            <a:r>
              <a:rPr lang="en-GB" sz="1400" dirty="0">
                <a:solidFill>
                  <a:schemeClr val="bg1"/>
                </a:solidFill>
                <a:latin typeface="Arial"/>
                <a:cs typeface="Arial"/>
              </a:rPr>
              <a:t>1 in 10 (11%) have missed or defaulted on a household bill in the last month</a:t>
            </a:r>
          </a:p>
          <a:p>
            <a:pPr marL="742950" lvl="1" indent="-285750">
              <a:spcAft>
                <a:spcPts val="1200"/>
              </a:spcAft>
              <a:buFont typeface="Courier New" panose="02070309020205020404" pitchFamily="49" charset="0"/>
              <a:buChar char="o"/>
            </a:pPr>
            <a:r>
              <a:rPr lang="en-GB" sz="1400" dirty="0">
                <a:solidFill>
                  <a:schemeClr val="bg1"/>
                </a:solidFill>
                <a:latin typeface="Arial"/>
                <a:cs typeface="Arial"/>
              </a:rPr>
              <a:t>Bills most likely to have been missed include energy (45%), council tax (44%) and mobile phone bills (36%)</a:t>
            </a:r>
          </a:p>
          <a:p>
            <a:pPr>
              <a:spcAft>
                <a:spcPts val="600"/>
              </a:spcAft>
            </a:pPr>
            <a:r>
              <a:rPr lang="en-GB" sz="1600" b="1" dirty="0">
                <a:solidFill>
                  <a:schemeClr val="bg1"/>
                </a:solidFill>
                <a:latin typeface="Arial"/>
                <a:cs typeface="Arial"/>
              </a:rPr>
              <a:t>HOUSING</a:t>
            </a:r>
            <a:endParaRPr lang="en-GB" dirty="0">
              <a:solidFill>
                <a:schemeClr val="bg1"/>
              </a:solidFill>
              <a:latin typeface="Arial"/>
              <a:cs typeface="Arial"/>
            </a:endParaRPr>
          </a:p>
          <a:p>
            <a:pPr marL="285750" indent="-285750">
              <a:spcAft>
                <a:spcPts val="600"/>
              </a:spcAft>
              <a:buFont typeface="Arial"/>
              <a:buChar char="•"/>
            </a:pPr>
            <a:r>
              <a:rPr lang="en-GB" sz="1400" dirty="0">
                <a:solidFill>
                  <a:schemeClr val="bg1"/>
                </a:solidFill>
                <a:latin typeface="Arial"/>
                <a:cs typeface="Arial"/>
              </a:rPr>
              <a:t>As in May, 1 in 3 renters and mortgage holders (31%) have seen their payments increase</a:t>
            </a:r>
            <a:endParaRPr lang="en-GB" dirty="0">
              <a:solidFill>
                <a:schemeClr val="bg1"/>
              </a:solidFill>
              <a:cs typeface="Arial"/>
            </a:endParaRPr>
          </a:p>
          <a:p>
            <a:pPr marL="285750" indent="-285750">
              <a:spcAft>
                <a:spcPts val="600"/>
              </a:spcAft>
              <a:buFont typeface="Arial" panose="020B0604020202020204" pitchFamily="34" charset="0"/>
              <a:buChar char="•"/>
            </a:pPr>
            <a:r>
              <a:rPr lang="en-GB" sz="1400" dirty="0">
                <a:solidFill>
                  <a:schemeClr val="bg1"/>
                </a:solidFill>
                <a:latin typeface="Arial"/>
                <a:cs typeface="Arial"/>
              </a:rPr>
              <a:t>There have been falls in the proportions of both renters (44%, was 52% in July) and mortgage holders (37%, was 41%) saying it is difficult to afford these costs</a:t>
            </a:r>
            <a:endParaRPr lang="en-GB" dirty="0">
              <a:solidFill>
                <a:schemeClr val="bg1"/>
              </a:solidFill>
              <a:latin typeface="Arial"/>
              <a:cs typeface="Arial"/>
            </a:endParaRPr>
          </a:p>
          <a:p>
            <a:pPr marL="285750" indent="-285750">
              <a:spcAft>
                <a:spcPts val="600"/>
              </a:spcAft>
              <a:buFont typeface="Arial" panose="020B0604020202020204" pitchFamily="34" charset="0"/>
              <a:buChar char="•"/>
            </a:pPr>
            <a:r>
              <a:rPr lang="en-GB" sz="1400" dirty="0">
                <a:solidFill>
                  <a:schemeClr val="bg1"/>
                </a:solidFill>
                <a:latin typeface="Arial"/>
                <a:cs typeface="Arial"/>
              </a:rPr>
              <a:t>While the proportion of mortgage holders who are behind on their payments has fallen (4%, was 7% in July), among renters this has increased (17%, was 13%)</a:t>
            </a:r>
          </a:p>
          <a:p>
            <a:pPr marL="742950" lvl="1" indent="-285750">
              <a:spcAft>
                <a:spcPts val="600"/>
              </a:spcAft>
              <a:buFont typeface="Courier New" panose="02070309020205020404" pitchFamily="49" charset="0"/>
              <a:buChar char="o"/>
            </a:pPr>
            <a:r>
              <a:rPr lang="en-GB" sz="1400" dirty="0">
                <a:solidFill>
                  <a:schemeClr val="bg1"/>
                </a:solidFill>
                <a:latin typeface="Arial"/>
                <a:cs typeface="Arial"/>
              </a:rPr>
              <a:t>The increase in renters behind on their rent is driven by increases among those renting from the local authority or council (24%, was 12%) and from a housing association or trust (24%, was 18%) </a:t>
            </a:r>
          </a:p>
        </p:txBody>
      </p:sp>
    </p:spTree>
    <p:extLst>
      <p:ext uri="{BB962C8B-B14F-4D97-AF65-F5344CB8AC3E}">
        <p14:creationId xmlns:p14="http://schemas.microsoft.com/office/powerpoint/2010/main" val="4099439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a:latin typeface="Arial" panose="020B0604020202020204" pitchFamily="34" charset="0"/>
                <a:cs typeface="Arial" panose="020B0604020202020204" pitchFamily="34" charset="0"/>
              </a:rPr>
              <a:t>Cost of living – key findings (2)</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5926" y="805024"/>
            <a:ext cx="11019275" cy="5339923"/>
          </a:xfrm>
          <a:prstGeom prst="rect">
            <a:avLst/>
          </a:prstGeom>
          <a:noFill/>
        </p:spPr>
        <p:txBody>
          <a:bodyPr wrap="square" lIns="91440" tIns="45720" rIns="91440" bIns="45720" rtlCol="0" anchor="t">
            <a:spAutoFit/>
          </a:bodyPr>
          <a:lstStyle/>
          <a:p>
            <a:pPr>
              <a:spcAft>
                <a:spcPts val="600"/>
              </a:spcAft>
            </a:pPr>
            <a:r>
              <a:rPr lang="en-GB" sz="1600" b="1">
                <a:solidFill>
                  <a:schemeClr val="bg1"/>
                </a:solidFill>
                <a:latin typeface="Arial"/>
                <a:cs typeface="Arial"/>
              </a:rPr>
              <a:t>FINANCIAL SITUATION AND BORROWING</a:t>
            </a:r>
          </a:p>
          <a:p>
            <a:pPr marL="285750" indent="-285750">
              <a:spcAft>
                <a:spcPts val="600"/>
              </a:spcAft>
              <a:buFont typeface="Arial" panose="020B0604020202020204" pitchFamily="34" charset="0"/>
              <a:buChar char="•"/>
            </a:pPr>
            <a:r>
              <a:rPr lang="en-GB" sz="1400">
                <a:solidFill>
                  <a:schemeClr val="bg1"/>
                </a:solidFill>
                <a:latin typeface="Arial"/>
                <a:cs typeface="Arial"/>
              </a:rPr>
              <a:t>68% of residents who are in debt are experiencing difficulty because of their financial situation. This is higher still among certain groups, including parents (72%)</a:t>
            </a:r>
          </a:p>
          <a:p>
            <a:pPr marL="285750" indent="-285750">
              <a:spcAft>
                <a:spcPts val="600"/>
              </a:spcAft>
              <a:buFont typeface="Arial" panose="020B0604020202020204" pitchFamily="34" charset="0"/>
              <a:buChar char="•"/>
            </a:pPr>
            <a:r>
              <a:rPr lang="en-GB" sz="1400">
                <a:solidFill>
                  <a:schemeClr val="bg1"/>
                </a:solidFill>
                <a:latin typeface="Arial"/>
                <a:cs typeface="Arial"/>
              </a:rPr>
              <a:t>There has been a significant increase in residents who are in debt who have sought help (62%, was 51% in July). They are more likely to go to friends and family first (36%), followed by their energy provider (18%) and Citizens Advice (12%).</a:t>
            </a:r>
          </a:p>
          <a:p>
            <a:pPr marL="285750" indent="-285750">
              <a:spcAft>
                <a:spcPts val="1200"/>
              </a:spcAft>
              <a:buFont typeface="Arial" panose="020B0604020202020204" pitchFamily="34" charset="0"/>
              <a:buChar char="•"/>
            </a:pPr>
            <a:r>
              <a:rPr lang="en-GB" sz="1400">
                <a:solidFill>
                  <a:schemeClr val="bg1"/>
                </a:solidFill>
                <a:latin typeface="Arial"/>
                <a:cs typeface="Arial"/>
              </a:rPr>
              <a:t>Those struggling with their debt and who have not sought any help state they did not think the advice would make a difference (29%), or because they were anxious or embarrassed (21% respectively)</a:t>
            </a:r>
          </a:p>
          <a:p>
            <a:pPr>
              <a:spcAft>
                <a:spcPts val="600"/>
              </a:spcAft>
            </a:pPr>
            <a:r>
              <a:rPr lang="en-GB" sz="1600" b="1">
                <a:solidFill>
                  <a:schemeClr val="bg1"/>
                </a:solidFill>
                <a:latin typeface="Arial"/>
                <a:cs typeface="Arial"/>
              </a:rPr>
              <a:t>LONG TERM TRENDS</a:t>
            </a:r>
            <a:r>
              <a:rPr lang="en-GB" sz="1600">
                <a:solidFill>
                  <a:schemeClr val="bg1"/>
                </a:solidFill>
                <a:latin typeface="Arial"/>
                <a:cs typeface="Arial"/>
              </a:rPr>
              <a:t> </a:t>
            </a:r>
            <a:r>
              <a:rPr lang="en-GB" sz="1600" b="1">
                <a:solidFill>
                  <a:schemeClr val="bg1"/>
                </a:solidFill>
                <a:latin typeface="Arial"/>
                <a:cs typeface="Arial"/>
              </a:rPr>
              <a:t>(</a:t>
            </a:r>
            <a:r>
              <a:rPr lang="en-GB" sz="1400" b="1">
                <a:solidFill>
                  <a:schemeClr val="bg1"/>
                </a:solidFill>
                <a:latin typeface="Arial"/>
                <a:cs typeface="Arial"/>
              </a:rPr>
              <a:t>Generally, tracked data shows the financial situation of GM respondents is getting better over time) </a:t>
            </a:r>
            <a:endParaRPr lang="en-GB" sz="1400" b="1">
              <a:solidFill>
                <a:schemeClr val="bg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sz="1400">
                <a:solidFill>
                  <a:schemeClr val="bg1"/>
                </a:solidFill>
                <a:latin typeface="Arial"/>
                <a:cs typeface="Arial"/>
              </a:rPr>
              <a:t>2 in 5 (44%) say they will be able to save money over the next 12 months; this figure has risen by 11 percentage points since the first time this question was asked first a year ago in September 2022 (33%)</a:t>
            </a:r>
          </a:p>
          <a:p>
            <a:pPr marL="285750" indent="-285750">
              <a:spcAft>
                <a:spcPts val="1200"/>
              </a:spcAft>
              <a:buFont typeface="Arial" panose="020B0604020202020204" pitchFamily="34" charset="0"/>
              <a:buChar char="•"/>
            </a:pPr>
            <a:r>
              <a:rPr lang="en-GB" sz="1400">
                <a:solidFill>
                  <a:schemeClr val="bg1"/>
                </a:solidFill>
                <a:latin typeface="Arial"/>
                <a:cs typeface="Arial"/>
              </a:rPr>
              <a:t>Over half (52%) say they can afford an unexpected but necessary expense of £850, an increase of 5 percentage points since September 2022 (47%)</a:t>
            </a:r>
          </a:p>
          <a:p>
            <a:pPr>
              <a:spcAft>
                <a:spcPts val="600"/>
              </a:spcAft>
            </a:pPr>
            <a:r>
              <a:rPr lang="en-GB" sz="1600" b="1">
                <a:solidFill>
                  <a:schemeClr val="bg1"/>
                </a:solidFill>
                <a:latin typeface="Arial"/>
                <a:cs typeface="Arial"/>
              </a:rPr>
              <a:t>FOOD SECURITY</a:t>
            </a:r>
            <a:r>
              <a:rPr lang="en-GB" sz="2000">
                <a:solidFill>
                  <a:schemeClr val="bg1"/>
                </a:solidFill>
                <a:latin typeface="Arial"/>
                <a:cs typeface="Arial"/>
              </a:rPr>
              <a:t> </a:t>
            </a:r>
            <a:r>
              <a:rPr lang="en-GB" sz="1400" b="1">
                <a:solidFill>
                  <a:schemeClr val="bg1"/>
                </a:solidFill>
                <a:latin typeface="Arial"/>
                <a:cs typeface="Arial"/>
              </a:rPr>
              <a:t>(Continues to impact on residents’ day-to-day lives, with no firm trends suggesting issues are decreasing) </a:t>
            </a:r>
            <a:endParaRPr lang="en-GB" sz="1400" b="1">
              <a:solidFill>
                <a:schemeClr val="bg1"/>
              </a:solidFill>
              <a:latin typeface="Arial" panose="020B0604020202020204" pitchFamily="34" charset="0"/>
              <a:cs typeface="Arial" panose="020B0604020202020204" pitchFamily="34" charset="0"/>
            </a:endParaRPr>
          </a:p>
          <a:p>
            <a:pPr>
              <a:spcAft>
                <a:spcPts val="600"/>
              </a:spcAft>
            </a:pPr>
            <a:r>
              <a:rPr lang="en-GB" sz="1400">
                <a:solidFill>
                  <a:schemeClr val="bg1"/>
                </a:solidFill>
                <a:latin typeface="Arial"/>
                <a:cs typeface="Arial"/>
              </a:rPr>
              <a:t>When asked to reflect on the last 12 months:</a:t>
            </a:r>
            <a:endParaRPr lang="en-GB">
              <a:solidFill>
                <a:schemeClr val="bg1"/>
              </a:solidFill>
              <a:cs typeface="Calibri" panose="020F0502020204030204"/>
            </a:endParaRPr>
          </a:p>
          <a:p>
            <a:pPr marL="742950" lvl="1" indent="-285750">
              <a:spcAft>
                <a:spcPts val="600"/>
              </a:spcAft>
              <a:buFont typeface="Arial"/>
              <a:buChar char="•"/>
            </a:pPr>
            <a:r>
              <a:rPr lang="en-GB" sz="1400">
                <a:solidFill>
                  <a:schemeClr val="bg1"/>
                </a:solidFill>
                <a:latin typeface="Arial"/>
                <a:cs typeface="Arial"/>
              </a:rPr>
              <a:t>39% of respondents said they ‘often’ or ‘sometimes’ couldn’t afford to eat balanced meals, including 13% saying ‘often’</a:t>
            </a:r>
          </a:p>
          <a:p>
            <a:pPr marL="742950" lvl="1" indent="-285750">
              <a:spcAft>
                <a:spcPts val="600"/>
              </a:spcAft>
              <a:buFont typeface="Arial"/>
              <a:buChar char="•"/>
            </a:pPr>
            <a:r>
              <a:rPr lang="en-GB" sz="1400">
                <a:solidFill>
                  <a:schemeClr val="bg1"/>
                </a:solidFill>
                <a:latin typeface="Arial"/>
                <a:cs typeface="Arial"/>
              </a:rPr>
              <a:t>36% have ‘often’ or ‘sometimes’ worried whether their food would run out before they got money to buy more, including 12% saying ‘often’ </a:t>
            </a:r>
            <a:endParaRPr lang="en-GB">
              <a:solidFill>
                <a:schemeClr val="bg1"/>
              </a:solidFill>
              <a:cs typeface="Calibri" panose="020F0502020204030204"/>
            </a:endParaRPr>
          </a:p>
          <a:p>
            <a:pPr marL="742950" lvl="1" indent="-285750">
              <a:spcAft>
                <a:spcPts val="1200"/>
              </a:spcAft>
              <a:buFont typeface="Arial"/>
              <a:buChar char="•"/>
            </a:pPr>
            <a:r>
              <a:rPr lang="en-GB" sz="1400">
                <a:solidFill>
                  <a:schemeClr val="bg1"/>
                </a:solidFill>
                <a:latin typeface="Arial"/>
                <a:cs typeface="Arial"/>
              </a:rPr>
              <a:t>32% have ‘often’ or ‘sometimes’ found the food they bought didn’t last and didn’t have money to get more, including 11% saying ‘often’ </a:t>
            </a:r>
            <a:endParaRPr lang="en-GB"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4361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9" y="224248"/>
            <a:ext cx="11333956" cy="1013086"/>
          </a:xfrm>
        </p:spPr>
        <p:txBody>
          <a:bodyPr>
            <a:noAutofit/>
          </a:bodyPr>
          <a:lstStyle/>
          <a:p>
            <a:r>
              <a:rPr lang="en-GB" sz="1800" b="1"/>
              <a:t>3 in 5 (58%) respondents say their </a:t>
            </a:r>
            <a:r>
              <a:rPr lang="en-GB" sz="1800" b="1">
                <a:solidFill>
                  <a:srgbClr val="009690"/>
                </a:solidFill>
              </a:rPr>
              <a:t>cost of living has increased </a:t>
            </a:r>
            <a:r>
              <a:rPr lang="en-GB" sz="1800" b="1"/>
              <a:t>in the last month. This is consistent with the GB average (56%), but significantly lower than July (71%). GM respondents are more likely than the GB average to say that increases are due to higher rent or mortgage costs (31% vs. 23%)</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156562"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Change in cost of living over the last month</a:t>
            </a:r>
          </a:p>
        </p:txBody>
      </p:sp>
      <p:graphicFrame>
        <p:nvGraphicFramePr>
          <p:cNvPr id="6" name="Chart 5" descr="Stacked bar chart showing changes in the cost of living. 71% say their cost of living has increased, compared to 60% of the GB average in July. 27% say their cost of living has stayed the same, compared to 37% of the GB average.">
            <a:extLst>
              <a:ext uri="{FF2B5EF4-FFF2-40B4-BE49-F238E27FC236}">
                <a16:creationId xmlns:a16="http://schemas.microsoft.com/office/drawing/2014/main" id="{604503BF-816D-61C3-8CC0-9AACA78C9570}"/>
              </a:ext>
            </a:extLst>
          </p:cNvPr>
          <p:cNvGraphicFramePr/>
          <p:nvPr>
            <p:extLst>
              <p:ext uri="{D42A27DB-BD31-4B8C-83A1-F6EECF244321}">
                <p14:modId xmlns:p14="http://schemas.microsoft.com/office/powerpoint/2010/main" val="3730847392"/>
              </p:ext>
            </p:extLst>
          </p:nvPr>
        </p:nvGraphicFramePr>
        <p:xfrm>
          <a:off x="297878" y="1653756"/>
          <a:ext cx="5903053" cy="4215919"/>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Green and Red arrows to signify when a statistic is significantly higher or lower than the previous survey.">
            <a:extLst>
              <a:ext uri="{FF2B5EF4-FFF2-40B4-BE49-F238E27FC236}">
                <a16:creationId xmlns:a16="http://schemas.microsoft.com/office/drawing/2014/main" id="{85C492DA-49B5-E765-CDE9-CC63403B0DCA}"/>
              </a:ext>
            </a:extLst>
          </p:cNvPr>
          <p:cNvGrpSpPr/>
          <p:nvPr/>
        </p:nvGrpSpPr>
        <p:grpSpPr>
          <a:xfrm>
            <a:off x="2488874" y="5627205"/>
            <a:ext cx="3325878" cy="293932"/>
            <a:chOff x="575408" y="5999738"/>
            <a:chExt cx="3927011" cy="276999"/>
          </a:xfrm>
        </p:grpSpPr>
        <p:sp>
          <p:nvSpPr>
            <p:cNvPr id="9" name="Arrow: Down 8">
              <a:extLst>
                <a:ext uri="{FF2B5EF4-FFF2-40B4-BE49-F238E27FC236}">
                  <a16:creationId xmlns:a16="http://schemas.microsoft.com/office/drawing/2014/main" id="{FB7FC9A8-5B03-2BF2-BB9C-AE0E59795A09}"/>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DA53405C-34E1-CF29-6985-2DD86EAF1C00}"/>
                </a:ext>
              </a:extLst>
            </p:cNvPr>
            <p:cNvGrpSpPr/>
            <p:nvPr/>
          </p:nvGrpSpPr>
          <p:grpSpPr>
            <a:xfrm>
              <a:off x="575408" y="5999738"/>
              <a:ext cx="3927011" cy="276999"/>
              <a:chOff x="520117" y="5798698"/>
              <a:chExt cx="3927011" cy="276999"/>
            </a:xfrm>
          </p:grpSpPr>
          <p:sp>
            <p:nvSpPr>
              <p:cNvPr id="12" name="Arrow: Down 11">
                <a:extLst>
                  <a:ext uri="{FF2B5EF4-FFF2-40B4-BE49-F238E27FC236}">
                    <a16:creationId xmlns:a16="http://schemas.microsoft.com/office/drawing/2014/main" id="{5A702C0E-043B-0E2B-0A03-FB04EAAC1279}"/>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DA974B85-41D7-0E55-2FEE-028C87D9E957}"/>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8" name="TextBox 7">
            <a:extLst>
              <a:ext uri="{FF2B5EF4-FFF2-40B4-BE49-F238E27FC236}">
                <a16:creationId xmlns:a16="http://schemas.microsoft.com/office/drawing/2014/main" id="{074F6179-7676-F4E0-8A59-D93C622D5F00}"/>
              </a:ext>
              <a:ext uri="{C183D7F6-B498-43B3-948B-1728B52AA6E4}">
                <adec:decorative xmlns:adec="http://schemas.microsoft.com/office/drawing/2017/decorative" val="0"/>
              </a:ext>
            </a:extLst>
          </p:cNvPr>
          <p:cNvSpPr txBox="1"/>
          <p:nvPr/>
        </p:nvSpPr>
        <p:spPr>
          <a:xfrm>
            <a:off x="6848015"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Reasons for increase in cost of living (n</a:t>
            </a:r>
            <a:r>
              <a:rPr kumimoji="0" lang="en-GB" sz="1400" i="0" u="none" strike="noStrike" kern="1200" cap="none" spc="0" normalizeH="0" baseline="0" noProof="0">
                <a:ln>
                  <a:noFill/>
                </a:ln>
                <a:solidFill>
                  <a:srgbClr val="5C5B5A"/>
                </a:solidFill>
                <a:effectLst/>
                <a:uLnTx/>
                <a:uFillTx/>
                <a:latin typeface="Arial"/>
                <a:ea typeface="+mn-ea"/>
                <a:cs typeface="+mn-cs"/>
              </a:rPr>
              <a:t>=</a:t>
            </a:r>
            <a:r>
              <a:rPr kumimoji="0" lang="en-GB" sz="1400" b="1" i="0" u="none" strike="noStrike" kern="1200" cap="none" spc="0" normalizeH="0" baseline="0" noProof="0">
                <a:ln>
                  <a:noFill/>
                </a:ln>
                <a:solidFill>
                  <a:srgbClr val="5C5B5A"/>
                </a:solidFill>
                <a:effectLst/>
                <a:uLnTx/>
                <a:uFillTx/>
                <a:latin typeface="Arial"/>
                <a:ea typeface="+mn-ea"/>
                <a:cs typeface="+mn-cs"/>
              </a:rPr>
              <a:t>945)</a:t>
            </a:r>
          </a:p>
        </p:txBody>
      </p:sp>
      <p:graphicFrame>
        <p:nvGraphicFramePr>
          <p:cNvPr id="19" name="Chart 18" descr="Bar chart showing the reasons for increases in cost of living. 89% of GM respondents say the price of their food shop has increased, compared to 96% of GB average. 71% say the price of their energy has increased, compared to 57% of the GB average .">
            <a:extLst>
              <a:ext uri="{FF2B5EF4-FFF2-40B4-BE49-F238E27FC236}">
                <a16:creationId xmlns:a16="http://schemas.microsoft.com/office/drawing/2014/main" id="{8462564E-570D-B1BD-33BD-DBAEE8D32CE7}"/>
              </a:ext>
            </a:extLst>
          </p:cNvPr>
          <p:cNvGraphicFramePr/>
          <p:nvPr>
            <p:extLst>
              <p:ext uri="{D42A27DB-BD31-4B8C-83A1-F6EECF244321}">
                <p14:modId xmlns:p14="http://schemas.microsoft.com/office/powerpoint/2010/main" val="64198136"/>
              </p:ext>
            </p:extLst>
          </p:nvPr>
        </p:nvGraphicFramePr>
        <p:xfrm>
          <a:off x="6529693" y="1580178"/>
          <a:ext cx="5144892" cy="4903612"/>
        </p:xfrm>
        <a:graphic>
          <a:graphicData uri="http://schemas.openxmlformats.org/drawingml/2006/chart">
            <c:chart xmlns:c="http://schemas.openxmlformats.org/drawingml/2006/chart" xmlns:r="http://schemas.openxmlformats.org/officeDocument/2006/relationships" r:id="rId4"/>
          </a:graphicData>
        </a:graphic>
      </p:graphicFrame>
      <p:sp>
        <p:nvSpPr>
          <p:cNvPr id="5" name="Speech Bubble: Rectangle 4">
            <a:extLst>
              <a:ext uri="{FF2B5EF4-FFF2-40B4-BE49-F238E27FC236}">
                <a16:creationId xmlns:a16="http://schemas.microsoft.com/office/drawing/2014/main" id="{C41B8CC1-859A-BCBD-F96D-63D22C1A1A24}"/>
              </a:ext>
            </a:extLst>
          </p:cNvPr>
          <p:cNvSpPr/>
          <p:nvPr/>
        </p:nvSpPr>
        <p:spPr>
          <a:xfrm>
            <a:off x="10486716" y="3891994"/>
            <a:ext cx="1656308" cy="1380854"/>
          </a:xfrm>
          <a:prstGeom prst="wedgeRectCallout">
            <a:avLst>
              <a:gd name="adj1" fmla="val -95697"/>
              <a:gd name="adj2" fmla="val 64828"/>
            </a:avLst>
          </a:prstGeom>
          <a:solidFill>
            <a:schemeClr val="bg1"/>
          </a:solid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This figure relates to all respondents whose cost of living has increased. Amongst parents, this figure is </a:t>
            </a:r>
            <a:r>
              <a:rPr lang="en-GB" sz="1200" b="1">
                <a:solidFill>
                  <a:srgbClr val="009690"/>
                </a:solidFill>
              </a:rPr>
              <a:t>19% </a:t>
            </a:r>
            <a:r>
              <a:rPr lang="en-GB" sz="1100">
                <a:solidFill>
                  <a:srgbClr val="009690"/>
                </a:solidFill>
              </a:rPr>
              <a:t>(+9pp)</a:t>
            </a:r>
            <a:endParaRPr lang="en-GB" sz="1200">
              <a:solidFill>
                <a:srgbClr val="009690"/>
              </a:solidFill>
            </a:endParaRPr>
          </a:p>
        </p:txBody>
      </p:sp>
      <p:sp>
        <p:nvSpPr>
          <p:cNvPr id="16" name="Arrow: Down 15">
            <a:extLst>
              <a:ext uri="{FF2B5EF4-FFF2-40B4-BE49-F238E27FC236}">
                <a16:creationId xmlns:a16="http://schemas.microsoft.com/office/drawing/2014/main" id="{75263ACB-D0B4-0954-C75B-90741564255B}"/>
              </a:ext>
              <a:ext uri="{C183D7F6-B498-43B3-948B-1728B52AA6E4}">
                <adec:decorative xmlns:adec="http://schemas.microsoft.com/office/drawing/2017/decorative" val="1"/>
              </a:ext>
            </a:extLst>
          </p:cNvPr>
          <p:cNvSpPr/>
          <p:nvPr/>
        </p:nvSpPr>
        <p:spPr>
          <a:xfrm rot="10800000">
            <a:off x="11160592" y="2507403"/>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C7B305A5-E68B-0816-6220-6905152DBA64}"/>
              </a:ext>
              <a:ext uri="{C183D7F6-B498-43B3-948B-1728B52AA6E4}">
                <adec:decorative xmlns:adec="http://schemas.microsoft.com/office/drawing/2017/decorative" val="1"/>
              </a:ext>
            </a:extLst>
          </p:cNvPr>
          <p:cNvSpPr/>
          <p:nvPr/>
        </p:nvSpPr>
        <p:spPr>
          <a:xfrm rot="10800000">
            <a:off x="10243296" y="4204556"/>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C9083238-8F6F-3C23-B0AF-F9AD3C0DAA28}"/>
              </a:ext>
              <a:ext uri="{C183D7F6-B498-43B3-948B-1728B52AA6E4}">
                <adec:decorative xmlns:adec="http://schemas.microsoft.com/office/drawing/2017/decorative" val="1"/>
              </a:ext>
            </a:extLst>
          </p:cNvPr>
          <p:cNvSpPr/>
          <p:nvPr/>
        </p:nvSpPr>
        <p:spPr>
          <a:xfrm>
            <a:off x="5436361" y="403198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951E8504-1D0D-3160-EA7E-0148935D07A6}"/>
              </a:ext>
              <a:ext uri="{C183D7F6-B498-43B3-948B-1728B52AA6E4}">
                <adec:decorative xmlns:adec="http://schemas.microsoft.com/office/drawing/2017/decorative" val="1"/>
              </a:ext>
            </a:extLst>
          </p:cNvPr>
          <p:cNvSpPr/>
          <p:nvPr/>
        </p:nvSpPr>
        <p:spPr>
          <a:xfrm>
            <a:off x="11662498" y="1986845"/>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86324"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CL5. Has your cost of living changed compared to one month ago? CL6. Over the last month, in which ways has your cost of living increased? Base: S5, 1470; S6, 1767; S7, 1488; S8, 1612; S9, 1560 (All respondents); S5, 1203; S6, 1385; S7, 1110; S8, 1162; S9, 945 (All whose cost of living has increased).</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a:t>
            </a:r>
            <a:r>
              <a:rPr lang="en-GB" sz="1000">
                <a:solidFill>
                  <a:srgbClr val="FFFFFF">
                    <a:lumMod val="50000"/>
                  </a:srgbClr>
                </a:solidFill>
                <a:latin typeface="Arial"/>
                <a:cs typeface="Arial" panose="020B0604020202020204" pitchFamily="34" charset="0"/>
              </a:rPr>
              <a:t>6</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 17 Sep 2023</a:t>
            </a:r>
            <a:r>
              <a:rPr kumimoji="0" lang="en-GB" sz="1000" b="0" i="0" u="none" strike="noStrike" kern="1200" cap="none" spc="0" normalizeH="0" baseline="0" noProof="0">
                <a:ln>
                  <a:noFill/>
                </a:ln>
                <a:solidFill>
                  <a:srgbClr val="FFFFFF">
                    <a:lumMod val="50000"/>
                  </a:srgbClr>
                </a:solidFill>
                <a:effectLst/>
                <a:highlight>
                  <a:srgbClr val="FFFF00"/>
                </a:highlight>
                <a:uLnTx/>
                <a:uFillTx/>
                <a:latin typeface="Arial"/>
                <a:ea typeface="+mn-ea"/>
                <a:cs typeface="Arial" panose="020B0604020202020204" pitchFamily="34" charset="0"/>
              </a:rPr>
              <a:t>	</a:t>
            </a:r>
          </a:p>
        </p:txBody>
      </p:sp>
      <p:sp>
        <p:nvSpPr>
          <p:cNvPr id="23" name="Slide Number Placeholder 4">
            <a:extLst>
              <a:ext uri="{FF2B5EF4-FFF2-40B4-BE49-F238E27FC236}">
                <a16:creationId xmlns:a16="http://schemas.microsoft.com/office/drawing/2014/main" id="{B39F52C8-59A9-4195-9E76-ECCA3A70708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Arrow: Down 2">
            <a:extLst>
              <a:ext uri="{FF2B5EF4-FFF2-40B4-BE49-F238E27FC236}">
                <a16:creationId xmlns:a16="http://schemas.microsoft.com/office/drawing/2014/main" id="{9797D111-97A9-4330-0061-24194A0DFDE2}"/>
              </a:ext>
              <a:ext uri="{C183D7F6-B498-43B3-948B-1728B52AA6E4}">
                <adec:decorative xmlns:adec="http://schemas.microsoft.com/office/drawing/2017/decorative" val="1"/>
              </a:ext>
            </a:extLst>
          </p:cNvPr>
          <p:cNvSpPr/>
          <p:nvPr/>
        </p:nvSpPr>
        <p:spPr>
          <a:xfrm>
            <a:off x="9491148" y="5850374"/>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12348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D7628161-6134-2C5A-CA62-22CDAB69C204}"/>
              </a:ext>
            </a:extLst>
          </p:cNvPr>
          <p:cNvSpPr txBox="1">
            <a:spLocks noGrp="1"/>
          </p:cNvSpPr>
          <p:nvPr>
            <p:ph type="title" idx="4294967295"/>
          </p:nvPr>
        </p:nvSpPr>
        <p:spPr>
          <a:xfrm>
            <a:off x="357094" y="202775"/>
            <a:ext cx="10515600"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5C5B5A"/>
                </a:solidFill>
                <a:effectLst/>
                <a:uLnTx/>
                <a:uFillTx/>
                <a:latin typeface="Arial"/>
                <a:ea typeface="+mn-ea"/>
                <a:cs typeface="+mn-cs"/>
              </a:rPr>
              <a:t>Summary: Household impacts</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226250" y="6334202"/>
            <a:ext cx="11491261" cy="5278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WP1. To what extent are you worried about heating your home this winter?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a:t>
            </a:r>
            <a:r>
              <a:rPr lang="en-GB" sz="1000">
                <a:solidFill>
                  <a:srgbClr val="FFFFFF">
                    <a:lumMod val="50000"/>
                  </a:srgbClr>
                </a:solidFill>
                <a:latin typeface="Arial"/>
                <a:cs typeface="Arial" panose="020B0604020202020204" pitchFamily="34" charset="0"/>
              </a:rPr>
              <a:t>is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from </a:t>
            </a:r>
            <a:r>
              <a:rPr lang="en-GB" sz="1000">
                <a:solidFill>
                  <a:srgbClr val="FFFFFF">
                    <a:lumMod val="50000"/>
                  </a:srgbClr>
                </a:solidFill>
                <a:latin typeface="Arial"/>
                <a:cs typeface="Arial" panose="020B0604020202020204" pitchFamily="34" charset="0"/>
              </a:rPr>
              <a:t>S</a:t>
            </a:r>
            <a:r>
              <a:rPr kumimoji="0" lang="en-GB" sz="1000" b="0" i="0" u="none" strike="noStrike" kern="1200" cap="none" spc="0" normalizeH="0" baseline="0" noProof="0" err="1">
                <a:ln>
                  <a:noFill/>
                </a:ln>
                <a:solidFill>
                  <a:srgbClr val="FFFFFF">
                    <a:lumMod val="50000"/>
                  </a:srgbClr>
                </a:solidFill>
                <a:effectLst/>
                <a:uLnTx/>
                <a:uFillTx/>
                <a:latin typeface="Arial"/>
                <a:ea typeface="+mn-ea"/>
                <a:cs typeface="Arial" panose="020B0604020202020204" pitchFamily="34" charset="0"/>
              </a:rPr>
              <a:t>urvey</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9. Unweighted base: 1,560 (All respondents)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50" name="TextBox 49">
            <a:extLst>
              <a:ext uri="{FF2B5EF4-FFF2-40B4-BE49-F238E27FC236}">
                <a16:creationId xmlns:a16="http://schemas.microsoft.com/office/drawing/2014/main" id="{2955D23B-2CD0-CDA2-3C2B-9BBD74FF1FA3}"/>
              </a:ext>
              <a:ext uri="{C183D7F6-B498-43B3-948B-1728B52AA6E4}">
                <adec:decorative xmlns:adec="http://schemas.microsoft.com/office/drawing/2017/decorative" val="1"/>
              </a:ext>
            </a:extLst>
          </p:cNvPr>
          <p:cNvSpPr txBox="1"/>
          <p:nvPr/>
        </p:nvSpPr>
        <p:spPr>
          <a:xfrm>
            <a:off x="6557862" y="1018974"/>
            <a:ext cx="5293038" cy="861774"/>
          </a:xfrm>
          <a:prstGeom prst="rect">
            <a:avLst/>
          </a:prstGeom>
          <a:noFill/>
        </p:spPr>
        <p:txBody>
          <a:bodyPr wrap="square" lIns="0" tIns="0" rIns="0" bIns="0" rtlCol="0" anchor="t">
            <a:spAutoFit/>
          </a:bodyPr>
          <a:lstStyle/>
          <a:p>
            <a:pPr algn="ctr">
              <a:defRPr/>
            </a:pPr>
            <a:r>
              <a:rPr kumimoji="0" lang="en-GB" sz="1400" b="1" i="0" u="none" strike="noStrike" kern="1200" cap="none" spc="0" normalizeH="0" baseline="0" noProof="0">
                <a:ln>
                  <a:noFill/>
                </a:ln>
                <a:solidFill>
                  <a:srgbClr val="5C5B5A"/>
                </a:solidFill>
                <a:effectLst/>
                <a:uLnTx/>
                <a:uFillTx/>
                <a:latin typeface="Arial"/>
                <a:ea typeface="+mn-ea"/>
                <a:cs typeface="+mn-cs"/>
              </a:rPr>
              <a:t>Just over half of residents are worried about heating their home this winter, including 1 in 5 who are very worried. Worry is more common among those within racially </a:t>
            </a:r>
            <a:r>
              <a:rPr lang="en-GB" sz="1400" b="1" err="1">
                <a:solidFill>
                  <a:srgbClr val="5C5B5A"/>
                </a:solidFill>
                <a:latin typeface="Arial"/>
              </a:rPr>
              <a:t>minoritised</a:t>
            </a:r>
            <a:r>
              <a:rPr kumimoji="0" lang="en-GB" sz="1400" b="1" i="0" u="none" strike="noStrike" kern="1200" cap="none" spc="0" normalizeH="0" baseline="0" noProof="0">
                <a:ln>
                  <a:noFill/>
                </a:ln>
                <a:solidFill>
                  <a:srgbClr val="5C5B5A"/>
                </a:solidFill>
                <a:effectLst/>
                <a:uLnTx/>
                <a:uFillTx/>
                <a:latin typeface="Arial"/>
                <a:ea typeface="+mn-ea"/>
                <a:cs typeface="+mn-cs"/>
              </a:rPr>
              <a:t> communities, with a personal disability and parents</a:t>
            </a:r>
          </a:p>
        </p:txBody>
      </p:sp>
      <p:graphicFrame>
        <p:nvGraphicFramePr>
          <p:cNvPr id="5" name="Chart Placeholder 10" descr="Pie chart showing that 22% of respondents are not confident in using digital services online ">
            <a:extLst>
              <a:ext uri="{FF2B5EF4-FFF2-40B4-BE49-F238E27FC236}">
                <a16:creationId xmlns:a16="http://schemas.microsoft.com/office/drawing/2014/main" id="{C70A7128-9081-5DF3-FC39-34D3A6EF91BD}"/>
              </a:ext>
            </a:extLst>
          </p:cNvPr>
          <p:cNvGraphicFramePr>
            <a:graphicFrameLocks/>
          </p:cNvGraphicFramePr>
          <p:nvPr>
            <p:extLst>
              <p:ext uri="{D42A27DB-BD31-4B8C-83A1-F6EECF244321}">
                <p14:modId xmlns:p14="http://schemas.microsoft.com/office/powerpoint/2010/main" val="3936458952"/>
              </p:ext>
            </p:extLst>
          </p:nvPr>
        </p:nvGraphicFramePr>
        <p:xfrm>
          <a:off x="6095999" y="2019930"/>
          <a:ext cx="5934403" cy="3746680"/>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Connector 21">
            <a:extLst>
              <a:ext uri="{FF2B5EF4-FFF2-40B4-BE49-F238E27FC236}">
                <a16:creationId xmlns:a16="http://schemas.microsoft.com/office/drawing/2014/main" id="{1C6D7010-E11A-91CE-CF49-8740D608E67D}"/>
              </a:ext>
              <a:ext uri="{C183D7F6-B498-43B3-948B-1728B52AA6E4}">
                <adec:decorative xmlns:adec="http://schemas.microsoft.com/office/drawing/2017/decorative" val="1"/>
              </a:ext>
            </a:extLst>
          </p:cNvPr>
          <p:cNvCxnSpPr>
            <a:cxnSpLocks/>
          </p:cNvCxnSpPr>
          <p:nvPr/>
        </p:nvCxnSpPr>
        <p:spPr>
          <a:xfrm flipV="1">
            <a:off x="6304699" y="1193374"/>
            <a:ext cx="0" cy="4471252"/>
          </a:xfrm>
          <a:prstGeom prst="line">
            <a:avLst/>
          </a:prstGeom>
          <a:ln>
            <a:solidFill>
              <a:srgbClr val="009690"/>
            </a:solidFill>
          </a:ln>
        </p:spPr>
        <p:style>
          <a:lnRef idx="1">
            <a:schemeClr val="accent1"/>
          </a:lnRef>
          <a:fillRef idx="0">
            <a:schemeClr val="accent1"/>
          </a:fillRef>
          <a:effectRef idx="0">
            <a:schemeClr val="accent1"/>
          </a:effectRef>
          <a:fontRef idx="minor">
            <a:schemeClr val="tx1"/>
          </a:fontRef>
        </p:style>
      </p:cxnSp>
      <p:graphicFrame>
        <p:nvGraphicFramePr>
          <p:cNvPr id="23" name="Chart 22">
            <a:extLst>
              <a:ext uri="{FF2B5EF4-FFF2-40B4-BE49-F238E27FC236}">
                <a16:creationId xmlns:a16="http://schemas.microsoft.com/office/drawing/2014/main" id="{08A8CABA-BFE5-6B00-ED62-02576ACC8DF0}"/>
              </a:ext>
            </a:extLst>
          </p:cNvPr>
          <p:cNvGraphicFramePr/>
          <p:nvPr/>
        </p:nvGraphicFramePr>
        <p:xfrm>
          <a:off x="50757" y="1924488"/>
          <a:ext cx="5934403" cy="4226930"/>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a:extLst>
              <a:ext uri="{FF2B5EF4-FFF2-40B4-BE49-F238E27FC236}">
                <a16:creationId xmlns:a16="http://schemas.microsoft.com/office/drawing/2014/main" id="{E8D3F094-A286-41C0-ACA1-F00670C81506}"/>
              </a:ext>
              <a:ext uri="{C183D7F6-B498-43B3-948B-1728B52AA6E4}">
                <adec:decorative xmlns:adec="http://schemas.microsoft.com/office/drawing/2017/decorative" val="1"/>
              </a:ext>
            </a:extLst>
          </p:cNvPr>
          <p:cNvSpPr txBox="1"/>
          <p:nvPr/>
        </p:nvSpPr>
        <p:spPr>
          <a:xfrm>
            <a:off x="341098" y="1000756"/>
            <a:ext cx="5710438" cy="861774"/>
          </a:xfrm>
          <a:prstGeom prst="rect">
            <a:avLst/>
          </a:prstGeom>
          <a:noFill/>
        </p:spPr>
        <p:txBody>
          <a:bodyPr wrap="square" lIns="0" tIns="0" rIns="0" bIns="0" rtlCol="0" anchor="t">
            <a:spAutoFit/>
          </a:bodyPr>
          <a:lstStyle/>
          <a:p>
            <a:pPr algn="ctr">
              <a:defRPr/>
            </a:pPr>
            <a:r>
              <a:rPr lang="en-GB" sz="1400" b="1">
                <a:solidFill>
                  <a:srgbClr val="5C5B5A"/>
                </a:solidFill>
                <a:latin typeface="Arial"/>
              </a:rPr>
              <a:t>Residents are more likely to be spending less on non-essentials, shopping around more and using less fuel as a result of the increases in the cost of living – though some of these behaviours have fallen since March ‘22</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2" name="TextBox 1">
            <a:extLst>
              <a:ext uri="{FF2B5EF4-FFF2-40B4-BE49-F238E27FC236}">
                <a16:creationId xmlns:a16="http://schemas.microsoft.com/office/drawing/2014/main" id="{24EAFE86-DC16-B2A7-0AD6-6E7C1FBC8F86}"/>
              </a:ext>
            </a:extLst>
          </p:cNvPr>
          <p:cNvSpPr txBox="1"/>
          <p:nvPr/>
        </p:nvSpPr>
        <p:spPr>
          <a:xfrm>
            <a:off x="5864015" y="1983564"/>
            <a:ext cx="534121" cy="261610"/>
          </a:xfrm>
          <a:prstGeom prst="rect">
            <a:avLst/>
          </a:prstGeom>
          <a:noFill/>
        </p:spPr>
        <p:txBody>
          <a:bodyPr wrap="none" rtlCol="0">
            <a:spAutoFit/>
          </a:bodyPr>
          <a:lstStyle/>
          <a:p>
            <a:r>
              <a:rPr lang="en-GB" sz="1050">
                <a:solidFill>
                  <a:schemeClr val="tx1">
                    <a:lumMod val="65000"/>
                    <a:lumOff val="35000"/>
                  </a:schemeClr>
                </a:solidFill>
              </a:rPr>
              <a:t>(-5pp)</a:t>
            </a:r>
          </a:p>
        </p:txBody>
      </p:sp>
      <p:sp>
        <p:nvSpPr>
          <p:cNvPr id="3" name="TextBox 2">
            <a:extLst>
              <a:ext uri="{FF2B5EF4-FFF2-40B4-BE49-F238E27FC236}">
                <a16:creationId xmlns:a16="http://schemas.microsoft.com/office/drawing/2014/main" id="{1762D88C-759F-EED7-59A4-45B2F021DCDE}"/>
              </a:ext>
            </a:extLst>
          </p:cNvPr>
          <p:cNvSpPr txBox="1"/>
          <p:nvPr/>
        </p:nvSpPr>
        <p:spPr>
          <a:xfrm>
            <a:off x="5620241" y="2265186"/>
            <a:ext cx="542136" cy="253916"/>
          </a:xfrm>
          <a:prstGeom prst="rect">
            <a:avLst/>
          </a:prstGeom>
          <a:noFill/>
        </p:spPr>
        <p:txBody>
          <a:bodyPr wrap="none" rtlCol="0">
            <a:spAutoFit/>
          </a:bodyPr>
          <a:lstStyle/>
          <a:p>
            <a:r>
              <a:rPr lang="en-GB" sz="1050">
                <a:solidFill>
                  <a:schemeClr val="tx1">
                    <a:lumMod val="65000"/>
                    <a:lumOff val="35000"/>
                  </a:schemeClr>
                </a:solidFill>
              </a:rPr>
              <a:t>(+1pp)</a:t>
            </a:r>
          </a:p>
        </p:txBody>
      </p:sp>
      <p:sp>
        <p:nvSpPr>
          <p:cNvPr id="6" name="TextBox 5">
            <a:extLst>
              <a:ext uri="{FF2B5EF4-FFF2-40B4-BE49-F238E27FC236}">
                <a16:creationId xmlns:a16="http://schemas.microsoft.com/office/drawing/2014/main" id="{7518DEF5-1282-23C1-98BE-AA3D63CD58BE}"/>
              </a:ext>
            </a:extLst>
          </p:cNvPr>
          <p:cNvSpPr txBox="1"/>
          <p:nvPr/>
        </p:nvSpPr>
        <p:spPr>
          <a:xfrm>
            <a:off x="5387145" y="2550466"/>
            <a:ext cx="516488" cy="253916"/>
          </a:xfrm>
          <a:prstGeom prst="rect">
            <a:avLst/>
          </a:prstGeom>
          <a:noFill/>
        </p:spPr>
        <p:txBody>
          <a:bodyPr wrap="none" rtlCol="0">
            <a:spAutoFit/>
          </a:bodyPr>
          <a:lstStyle/>
          <a:p>
            <a:r>
              <a:rPr lang="en-GB" sz="1050">
                <a:solidFill>
                  <a:schemeClr val="tx1">
                    <a:lumMod val="65000"/>
                    <a:lumOff val="35000"/>
                  </a:schemeClr>
                </a:solidFill>
              </a:rPr>
              <a:t>(-9pp)</a:t>
            </a:r>
          </a:p>
        </p:txBody>
      </p:sp>
      <p:sp>
        <p:nvSpPr>
          <p:cNvPr id="7" name="TextBox 6">
            <a:extLst>
              <a:ext uri="{FF2B5EF4-FFF2-40B4-BE49-F238E27FC236}">
                <a16:creationId xmlns:a16="http://schemas.microsoft.com/office/drawing/2014/main" id="{3F2AE708-7823-6321-E61E-1F802B3C436A}"/>
              </a:ext>
            </a:extLst>
          </p:cNvPr>
          <p:cNvSpPr txBox="1"/>
          <p:nvPr/>
        </p:nvSpPr>
        <p:spPr>
          <a:xfrm>
            <a:off x="5347527" y="2804382"/>
            <a:ext cx="516488" cy="253916"/>
          </a:xfrm>
          <a:prstGeom prst="rect">
            <a:avLst/>
          </a:prstGeom>
          <a:noFill/>
        </p:spPr>
        <p:txBody>
          <a:bodyPr wrap="none" rtlCol="0">
            <a:spAutoFit/>
          </a:bodyPr>
          <a:lstStyle/>
          <a:p>
            <a:r>
              <a:rPr lang="en-GB" sz="1050">
                <a:solidFill>
                  <a:schemeClr val="tx1">
                    <a:lumMod val="65000"/>
                    <a:lumOff val="35000"/>
                  </a:schemeClr>
                </a:solidFill>
              </a:rPr>
              <a:t>(-4pp)</a:t>
            </a:r>
          </a:p>
        </p:txBody>
      </p:sp>
      <p:sp>
        <p:nvSpPr>
          <p:cNvPr id="8" name="TextBox 7">
            <a:extLst>
              <a:ext uri="{FF2B5EF4-FFF2-40B4-BE49-F238E27FC236}">
                <a16:creationId xmlns:a16="http://schemas.microsoft.com/office/drawing/2014/main" id="{EC61B824-CAF1-18E1-0961-978D77C1A3D9}"/>
              </a:ext>
            </a:extLst>
          </p:cNvPr>
          <p:cNvSpPr txBox="1"/>
          <p:nvPr/>
        </p:nvSpPr>
        <p:spPr>
          <a:xfrm>
            <a:off x="4863017" y="3082848"/>
            <a:ext cx="542136" cy="253916"/>
          </a:xfrm>
          <a:prstGeom prst="rect">
            <a:avLst/>
          </a:prstGeom>
          <a:noFill/>
        </p:spPr>
        <p:txBody>
          <a:bodyPr wrap="none" rtlCol="0">
            <a:spAutoFit/>
          </a:bodyPr>
          <a:lstStyle/>
          <a:p>
            <a:r>
              <a:rPr lang="en-GB" sz="1050">
                <a:solidFill>
                  <a:schemeClr val="tx1">
                    <a:lumMod val="65000"/>
                    <a:lumOff val="35000"/>
                  </a:schemeClr>
                </a:solidFill>
              </a:rPr>
              <a:t>(+1pp)</a:t>
            </a:r>
          </a:p>
        </p:txBody>
      </p:sp>
      <p:sp>
        <p:nvSpPr>
          <p:cNvPr id="10" name="TextBox 9">
            <a:extLst>
              <a:ext uri="{FF2B5EF4-FFF2-40B4-BE49-F238E27FC236}">
                <a16:creationId xmlns:a16="http://schemas.microsoft.com/office/drawing/2014/main" id="{8D7EB4F6-ED47-A08E-E740-5AA34241933B}"/>
              </a:ext>
            </a:extLst>
          </p:cNvPr>
          <p:cNvSpPr txBox="1"/>
          <p:nvPr/>
        </p:nvSpPr>
        <p:spPr>
          <a:xfrm>
            <a:off x="4320881" y="3351555"/>
            <a:ext cx="542136" cy="253916"/>
          </a:xfrm>
          <a:prstGeom prst="rect">
            <a:avLst/>
          </a:prstGeom>
          <a:noFill/>
        </p:spPr>
        <p:txBody>
          <a:bodyPr wrap="none" rtlCol="0">
            <a:spAutoFit/>
          </a:bodyPr>
          <a:lstStyle/>
          <a:p>
            <a:r>
              <a:rPr lang="en-GB" sz="1050">
                <a:solidFill>
                  <a:schemeClr val="tx1">
                    <a:lumMod val="65000"/>
                    <a:lumOff val="35000"/>
                  </a:schemeClr>
                </a:solidFill>
              </a:rPr>
              <a:t>(+1pp)</a:t>
            </a:r>
          </a:p>
        </p:txBody>
      </p:sp>
      <p:sp>
        <p:nvSpPr>
          <p:cNvPr id="11" name="TextBox 10">
            <a:extLst>
              <a:ext uri="{FF2B5EF4-FFF2-40B4-BE49-F238E27FC236}">
                <a16:creationId xmlns:a16="http://schemas.microsoft.com/office/drawing/2014/main" id="{1F2A863D-351C-F2E6-1196-D6A896C22239}"/>
              </a:ext>
            </a:extLst>
          </p:cNvPr>
          <p:cNvSpPr txBox="1"/>
          <p:nvPr/>
        </p:nvSpPr>
        <p:spPr>
          <a:xfrm>
            <a:off x="4139293" y="4173063"/>
            <a:ext cx="516488" cy="253916"/>
          </a:xfrm>
          <a:prstGeom prst="rect">
            <a:avLst/>
          </a:prstGeom>
          <a:noFill/>
        </p:spPr>
        <p:txBody>
          <a:bodyPr wrap="none" rtlCol="0">
            <a:spAutoFit/>
          </a:bodyPr>
          <a:lstStyle/>
          <a:p>
            <a:r>
              <a:rPr lang="en-GB" sz="1050">
                <a:solidFill>
                  <a:schemeClr val="tx1">
                    <a:lumMod val="65000"/>
                    <a:lumOff val="35000"/>
                  </a:schemeClr>
                </a:solidFill>
              </a:rPr>
              <a:t>(-2pp)</a:t>
            </a:r>
          </a:p>
        </p:txBody>
      </p:sp>
      <p:sp>
        <p:nvSpPr>
          <p:cNvPr id="12" name="TextBox 11">
            <a:extLst>
              <a:ext uri="{FF2B5EF4-FFF2-40B4-BE49-F238E27FC236}">
                <a16:creationId xmlns:a16="http://schemas.microsoft.com/office/drawing/2014/main" id="{56444FF8-0A92-6808-D63B-4CD0E541B1A8}"/>
              </a:ext>
            </a:extLst>
          </p:cNvPr>
          <p:cNvSpPr txBox="1"/>
          <p:nvPr/>
        </p:nvSpPr>
        <p:spPr>
          <a:xfrm>
            <a:off x="3697445" y="4994571"/>
            <a:ext cx="635110" cy="253916"/>
          </a:xfrm>
          <a:prstGeom prst="rect">
            <a:avLst/>
          </a:prstGeom>
          <a:noFill/>
        </p:spPr>
        <p:txBody>
          <a:bodyPr wrap="none" rtlCol="0">
            <a:spAutoFit/>
          </a:bodyPr>
          <a:lstStyle/>
          <a:p>
            <a:r>
              <a:rPr lang="en-GB" sz="1050">
                <a:solidFill>
                  <a:schemeClr val="tx1">
                    <a:lumMod val="65000"/>
                    <a:lumOff val="35000"/>
                  </a:schemeClr>
                </a:solidFill>
              </a:rPr>
              <a:t>(+/-0pp)</a:t>
            </a:r>
          </a:p>
        </p:txBody>
      </p:sp>
      <p:sp>
        <p:nvSpPr>
          <p:cNvPr id="13" name="TextBox 12">
            <a:extLst>
              <a:ext uri="{FF2B5EF4-FFF2-40B4-BE49-F238E27FC236}">
                <a16:creationId xmlns:a16="http://schemas.microsoft.com/office/drawing/2014/main" id="{A9EC7A2B-46D0-DEFD-F30A-27800E895F1F}"/>
              </a:ext>
            </a:extLst>
          </p:cNvPr>
          <p:cNvSpPr txBox="1"/>
          <p:nvPr/>
        </p:nvSpPr>
        <p:spPr>
          <a:xfrm>
            <a:off x="3601849" y="5549427"/>
            <a:ext cx="635110" cy="253916"/>
          </a:xfrm>
          <a:prstGeom prst="rect">
            <a:avLst/>
          </a:prstGeom>
          <a:noFill/>
        </p:spPr>
        <p:txBody>
          <a:bodyPr wrap="none" rtlCol="0">
            <a:spAutoFit/>
          </a:bodyPr>
          <a:lstStyle/>
          <a:p>
            <a:r>
              <a:rPr lang="en-GB" sz="1050">
                <a:solidFill>
                  <a:schemeClr val="tx1">
                    <a:lumMod val="65000"/>
                    <a:lumOff val="35000"/>
                  </a:schemeClr>
                </a:solidFill>
              </a:rPr>
              <a:t>(+/-0pp)</a:t>
            </a:r>
          </a:p>
        </p:txBody>
      </p:sp>
      <p:sp>
        <p:nvSpPr>
          <p:cNvPr id="14" name="TextBox 13">
            <a:extLst>
              <a:ext uri="{FF2B5EF4-FFF2-40B4-BE49-F238E27FC236}">
                <a16:creationId xmlns:a16="http://schemas.microsoft.com/office/drawing/2014/main" id="{1924677F-DA23-3488-FFCF-85EB04D052A4}"/>
              </a:ext>
            </a:extLst>
          </p:cNvPr>
          <p:cNvSpPr txBox="1"/>
          <p:nvPr/>
        </p:nvSpPr>
        <p:spPr>
          <a:xfrm>
            <a:off x="7685651" y="3082848"/>
            <a:ext cx="1005403" cy="861774"/>
          </a:xfrm>
          <a:prstGeom prst="rect">
            <a:avLst/>
          </a:prstGeom>
          <a:noFill/>
        </p:spPr>
        <p:txBody>
          <a:bodyPr wrap="none" rtlCol="0">
            <a:spAutoFit/>
          </a:bodyPr>
          <a:lstStyle/>
          <a:p>
            <a:pPr algn="ctr"/>
            <a:r>
              <a:rPr lang="en-GB" sz="3200" b="1">
                <a:solidFill>
                  <a:schemeClr val="tx1">
                    <a:lumMod val="65000"/>
                    <a:lumOff val="35000"/>
                  </a:schemeClr>
                </a:solidFill>
                <a:latin typeface="Arial" panose="020B0604020202020204" pitchFamily="34" charset="0"/>
                <a:cs typeface="Arial" panose="020B0604020202020204" pitchFamily="34" charset="0"/>
              </a:rPr>
              <a:t>51%</a:t>
            </a:r>
          </a:p>
          <a:p>
            <a:pPr algn="ctr"/>
            <a:r>
              <a:rPr lang="en-GB">
                <a:solidFill>
                  <a:schemeClr val="tx1">
                    <a:lumMod val="65000"/>
                    <a:lumOff val="35000"/>
                  </a:schemeClr>
                </a:solidFill>
                <a:latin typeface="Arial" panose="020B0604020202020204" pitchFamily="34" charset="0"/>
                <a:cs typeface="Arial" panose="020B0604020202020204" pitchFamily="34" charset="0"/>
              </a:rPr>
              <a:t>worried</a:t>
            </a:r>
            <a:endParaRPr lang="en-GB" sz="320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669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7BB602-D932-DA67-33B2-58A7CA941A15}"/>
              </a:ext>
            </a:extLst>
          </p:cNvPr>
          <p:cNvSpPr>
            <a:spLocks noGrp="1"/>
          </p:cNvSpPr>
          <p:nvPr>
            <p:ph type="title"/>
          </p:nvPr>
        </p:nvSpPr>
        <p:spPr>
          <a:xfrm>
            <a:off x="586799" y="225693"/>
            <a:ext cx="11017824" cy="926623"/>
          </a:xfrm>
        </p:spPr>
        <p:txBody>
          <a:bodyPr>
            <a:normAutofit/>
          </a:bodyPr>
          <a:lstStyle/>
          <a:p>
            <a:r>
              <a:rPr lang="en-GB" sz="1800" b="1"/>
              <a:t>Background</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586798" y="586811"/>
            <a:ext cx="11017825" cy="5733977"/>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This report presents summary findings for a quantitative survey carried out </a:t>
            </a:r>
            <a:r>
              <a:rPr lang="en-GB" sz="1350">
                <a:latin typeface="Arial" panose="020B0604020202020204"/>
              </a:rPr>
              <a:t>between 4</a:t>
            </a:r>
            <a:r>
              <a:rPr lang="en-GB" sz="1350" baseline="30000">
                <a:latin typeface="Arial" panose="020B0604020202020204"/>
              </a:rPr>
              <a:t>th</a:t>
            </a:r>
            <a:r>
              <a:rPr lang="en-GB" sz="1350">
                <a:latin typeface="Arial" panose="020B0604020202020204"/>
              </a:rPr>
              <a:t> – 18</a:t>
            </a:r>
            <a:r>
              <a:rPr lang="en-GB" sz="1350" baseline="30000">
                <a:latin typeface="Arial" panose="020B0604020202020204"/>
              </a:rPr>
              <a:t>th</a:t>
            </a:r>
            <a:r>
              <a:rPr lang="en-GB" sz="1350">
                <a:latin typeface="Arial" panose="020B0604020202020204"/>
              </a:rPr>
              <a:t> September </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2023, with a representative sample of </a:t>
            </a:r>
            <a:r>
              <a:rPr lang="en-GB" sz="1350">
                <a:latin typeface="Arial" panose="020B0604020202020204"/>
              </a:rPr>
              <a:t>1,560</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residents from across all ten Greater Manchester local authority areas.</a:t>
            </a:r>
            <a:r>
              <a:rPr lang="en-GB" sz="1350">
                <a:latin typeface="Arial" panose="020B0604020202020204"/>
              </a:rPr>
              <a:t> </a:t>
            </a:r>
            <a:endParaRPr kumimoji="0" lang="en-GB" sz="1350" b="0" i="0" u="none" strike="noStrike" kern="1200" cap="none" spc="0" normalizeH="0" baseline="0" noProof="0">
              <a:ln>
                <a:noFill/>
              </a:ln>
              <a:solidFill>
                <a:srgbClr val="5C5B5A"/>
              </a:solidFill>
              <a:effectLst/>
              <a:uLnTx/>
              <a:uFillTx/>
              <a:latin typeface="Arial" panose="020B0604020202020204"/>
              <a:ea typeface="+mn-ea"/>
              <a:cs typeface="+mn-cs"/>
            </a:endParaRPr>
          </a:p>
          <a:p>
            <a:pPr>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Data from September 2023 (survey 9) is presented alongside that from similar Greater Manchester resident surveys undertaken in February 2022 (survey 1), April 2022 (survey 2), September 2022 (survey 3), November 2022 (survey 4), January 2023 (survey 5), March 2023 (survey 6), May 2023 (survey 7) and July 2023 (survey 8).</a:t>
            </a:r>
            <a:r>
              <a:rPr lang="en-GB" sz="1350">
                <a:latin typeface="Arial" panose="020B0604020202020204"/>
              </a:rPr>
              <a:t> </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These surveys build on the GMCA Covid-19 Tracker conducted between December 2020 and December 2021, by also looking at some key issues for the wider Greater Manchester Strategy and its vision for a fairer, greener and more prosperous city region. More information can be found on the next slide.</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To provide a national comparison, where available, Greater Manchester findings are presented alongside the most recent benchmarking data from relevant </a:t>
            </a:r>
            <a:r>
              <a:rPr lang="en-GB" sz="1350">
                <a:latin typeface="Arial" panose="020B0604020202020204"/>
              </a:rPr>
              <a:t>national </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surveys</a:t>
            </a:r>
            <a:r>
              <a:rPr lang="en-GB" sz="1350">
                <a:latin typeface="Arial" panose="020B0604020202020204"/>
              </a:rPr>
              <a:t> – for example, published figures from the </a:t>
            </a:r>
            <a:r>
              <a:rPr lang="en-GB" sz="1400">
                <a:latin typeface="Arial" panose="020B0604020202020204"/>
              </a:rPr>
              <a:t>Office for National Statistics (ONS) </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In presenting Greater Manchester data, results from surveys </a:t>
            </a:r>
            <a:r>
              <a:rPr lang="en-GB" sz="1350">
                <a:latin typeface="Arial" panose="020B0604020202020204"/>
              </a:rPr>
              <a:t>7</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8 and 9 have been merged where </a:t>
            </a:r>
            <a:r>
              <a:rPr lang="en-GB" sz="1350">
                <a:latin typeface="Arial" panose="020B0604020202020204"/>
              </a:rPr>
              <a:t>appropriate</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This allows for larger and therefore more stable and robust sample sizes for analysis into specific sub-groups within the overall population over a </a:t>
            </a:r>
            <a:r>
              <a:rPr lang="en-GB" sz="1350">
                <a:latin typeface="Arial" panose="020B0604020202020204"/>
              </a:rPr>
              <a:t>longer</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period. The following approaches have been used, as felt most appropriate for the datasets in each theme:</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350">
                <a:latin typeface="Arial" panose="020B0604020202020204"/>
              </a:rPr>
              <a:t>health and wellbeing – data from individual surveys is shown separately</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cost of living – data from individual surveys is shown separately, along with results </a:t>
            </a:r>
            <a:r>
              <a:rPr lang="en-GB" sz="1350">
                <a:latin typeface="Arial" panose="020B0604020202020204"/>
              </a:rPr>
              <a:t>from</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autumn 2022 (surveys 3 onwards)</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350">
                <a:latin typeface="Arial" panose="020B0604020202020204"/>
              </a:rPr>
              <a:t>gambling – new section, so data from survey 9 only is shown </a:t>
            </a:r>
            <a:endParaRPr lang="en-GB" sz="1350">
              <a:latin typeface="Arial" panose="020B0604020202020204"/>
              <a:cs typeface="Arial"/>
            </a:endParaRPr>
          </a:p>
          <a:p>
            <a:pPr lvl="1">
              <a:lnSpc>
                <a:spcPct val="100000"/>
              </a:lnSpc>
              <a:spcBef>
                <a:spcPts val="0"/>
              </a:spcBef>
              <a:spcAft>
                <a:spcPts val="600"/>
              </a:spcAft>
              <a:defRPr/>
            </a:pPr>
            <a:r>
              <a:rPr lang="en-GB" sz="1350">
                <a:latin typeface="Arial" panose="020B0604020202020204"/>
              </a:rPr>
              <a:t>local area – data from individual surveys is shown separately, except when commenting on trends for specific sub-groups or districts</a:t>
            </a:r>
            <a:endParaRPr lang="en-GB" sz="1350">
              <a:latin typeface="Arial" panose="020B0604020202020204"/>
              <a:cs typeface="Arial"/>
            </a:endParaRPr>
          </a:p>
          <a:p>
            <a:pPr lvl="1">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digital inclusion – merged data for surveys 7+8+9 is used, drawing on telephone responses only</a:t>
            </a:r>
            <a:r>
              <a:rPr lang="en-GB" sz="1350">
                <a:latin typeface="Arial" panose="020B0604020202020204"/>
              </a:rPr>
              <a:t> </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These surveys will continue on a regular basis, initially until spring 2024. These regular ongoing insights are designed to give stakeholders information about where to target support, communications / engagement activities and resources to improve the lives of Greater Manchester residents.</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1300" b="0" i="0" u="none" strike="noStrike" kern="1200" cap="none" spc="0" normalizeH="0" baseline="0" noProof="0">
              <a:ln>
                <a:noFill/>
              </a:ln>
              <a:solidFill>
                <a:srgbClr val="5C5B5A"/>
              </a:solidFill>
              <a:effectLst/>
              <a:uLnTx/>
              <a:uFillTx/>
              <a:latin typeface="Arial" panose="020B0604020202020204"/>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23428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244654" y="73140"/>
            <a:ext cx="11641666" cy="839463"/>
          </a:xfrm>
          <a:noFill/>
        </p:spPr>
        <p:txBody>
          <a:bodyPr vert="horz" wrap="square" lIns="0" tIns="0" rIns="0" bIns="0" rtlCol="0" anchor="ctr">
            <a:spAutoFit/>
          </a:bodyPr>
          <a:lstStyle/>
          <a:p>
            <a:pPr>
              <a:lnSpc>
                <a:spcPct val="100000"/>
              </a:lnSpc>
              <a:spcBef>
                <a:spcPts val="0"/>
              </a:spcBef>
              <a:spcAft>
                <a:spcPts val="600"/>
              </a:spcAft>
            </a:pPr>
            <a:r>
              <a:rPr lang="en-GB" sz="1800" b="1">
                <a:solidFill>
                  <a:srgbClr val="009690"/>
                </a:solidFill>
                <a:latin typeface="Arial"/>
                <a:ea typeface="+mn-ea"/>
                <a:cs typeface="+mn-cs"/>
              </a:rPr>
              <a:t>3 in 10 (30%) are experiencing some form of financial vulnerability (based on an ONS method of estimation).</a:t>
            </a:r>
            <a:r>
              <a:rPr lang="en-GB" sz="1800" b="1">
                <a:latin typeface="Arial"/>
                <a:ea typeface="+mn-ea"/>
                <a:cs typeface="+mn-cs"/>
              </a:rPr>
              <a:t> </a:t>
            </a:r>
            <a:r>
              <a:rPr lang="en-GB" sz="1800" b="1">
                <a:solidFill>
                  <a:srgbClr val="5C5B5A"/>
                </a:solidFill>
                <a:latin typeface="Arial"/>
                <a:ea typeface="+mn-ea"/>
                <a:cs typeface="+mn-cs"/>
              </a:rPr>
              <a:t>This is higher still among those aged 35-44 (43%), parents of children under 5 (47%), respondents with a disability (40%) and those earning below the Real Living Wage (38%)</a:t>
            </a:r>
            <a:endParaRPr lang="en-US" sz="1800" b="1" kern="0">
              <a:solidFill>
                <a:srgbClr val="5C5B5A"/>
              </a:solidFill>
              <a:latin typeface="Arial"/>
              <a:ea typeface="+mn-ea"/>
              <a:cs typeface="Arial"/>
            </a:endParaRPr>
          </a:p>
        </p:txBody>
      </p:sp>
      <p:sp>
        <p:nvSpPr>
          <p:cNvPr id="18" name="TextBox 17">
            <a:extLst>
              <a:ext uri="{FF2B5EF4-FFF2-40B4-BE49-F238E27FC236}">
                <a16:creationId xmlns:a16="http://schemas.microsoft.com/office/drawing/2014/main" id="{DA0E8B38-6C5C-4C39-95D4-F490ADD487B9}"/>
              </a:ext>
              <a:ext uri="{C183D7F6-B498-43B3-948B-1728B52AA6E4}">
                <adec:decorative xmlns:adec="http://schemas.microsoft.com/office/drawing/2017/decorative" val="1"/>
              </a:ext>
            </a:extLst>
          </p:cNvPr>
          <p:cNvSpPr txBox="1"/>
          <p:nvPr/>
        </p:nvSpPr>
        <p:spPr>
          <a:xfrm>
            <a:off x="432637" y="2525922"/>
            <a:ext cx="5435417"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Using this </a:t>
            </a:r>
            <a:r>
              <a:rPr lang="en-GB" sz="1600" b="1">
                <a:solidFill>
                  <a:srgbClr val="5C5B5A"/>
                </a:solidFill>
                <a:latin typeface="Arial"/>
              </a:rPr>
              <a:t>method, almost</a:t>
            </a:r>
            <a:r>
              <a:rPr kumimoji="0" lang="en-GB" sz="1600" b="1" i="0" u="none" strike="noStrike" kern="1200" cap="none" spc="0" normalizeH="0" baseline="0" noProof="0">
                <a:ln>
                  <a:noFill/>
                </a:ln>
                <a:solidFill>
                  <a:srgbClr val="5C5B5A"/>
                </a:solidFill>
                <a:effectLst/>
                <a:uLnTx/>
                <a:uFillTx/>
                <a:latin typeface="Arial"/>
                <a:ea typeface="+mn-ea"/>
                <a:cs typeface="+mn-cs"/>
              </a:rPr>
              <a:t> a third (30%) of residents are experiencing financial vulnerability</a:t>
            </a:r>
          </a:p>
        </p:txBody>
      </p:sp>
      <p:cxnSp>
        <p:nvCxnSpPr>
          <p:cNvPr id="47" name="Straight Connector 46">
            <a:extLst>
              <a:ext uri="{FF2B5EF4-FFF2-40B4-BE49-F238E27FC236}">
                <a16:creationId xmlns:a16="http://schemas.microsoft.com/office/drawing/2014/main" id="{995E651C-8367-AB56-1B28-FEBBDDF247AD}"/>
              </a:ext>
              <a:ext uri="{C183D7F6-B498-43B3-948B-1728B52AA6E4}">
                <adec:decorative xmlns:adec="http://schemas.microsoft.com/office/drawing/2017/decorative" val="1"/>
              </a:ext>
            </a:extLst>
          </p:cNvPr>
          <p:cNvCxnSpPr>
            <a:cxnSpLocks/>
          </p:cNvCxnSpPr>
          <p:nvPr/>
        </p:nvCxnSpPr>
        <p:spPr>
          <a:xfrm flipV="1">
            <a:off x="6096000" y="2857501"/>
            <a:ext cx="0" cy="34959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F21286EF-8C22-4FCC-F69C-20A9A35AF3C0}"/>
              </a:ext>
              <a:ext uri="{C183D7F6-B498-43B3-948B-1728B52AA6E4}">
                <adec:decorative xmlns:adec="http://schemas.microsoft.com/office/drawing/2017/decorative" val="1"/>
              </a:ext>
            </a:extLst>
          </p:cNvPr>
          <p:cNvSpPr txBox="1"/>
          <p:nvPr/>
        </p:nvSpPr>
        <p:spPr>
          <a:xfrm>
            <a:off x="6254570" y="2923109"/>
            <a:ext cx="5699996" cy="84638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Increases </a:t>
            </a:r>
            <a:r>
              <a:rPr lang="en-GB" sz="1500" b="1">
                <a:solidFill>
                  <a:srgbClr val="5C5B5A"/>
                </a:solidFill>
                <a:latin typeface="Arial"/>
              </a:rPr>
              <a:t>in food, energy and rent/mortgage costs are driving the rise in living costs over the last month.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Of those who have noted increases:</a:t>
            </a:r>
          </a:p>
        </p:txBody>
      </p:sp>
      <p:sp>
        <p:nvSpPr>
          <p:cNvPr id="2" name="Footer Placeholder 4">
            <a:extLst>
              <a:ext uri="{FF2B5EF4-FFF2-40B4-BE49-F238E27FC236}">
                <a16:creationId xmlns:a16="http://schemas.microsoft.com/office/drawing/2014/main" id="{56ADBB06-7022-284B-45CA-872D0848CB17}"/>
              </a:ext>
            </a:extLst>
          </p:cNvPr>
          <p:cNvSpPr txBox="1">
            <a:spLocks/>
          </p:cNvSpPr>
          <p:nvPr/>
        </p:nvSpPr>
        <p:spPr>
          <a:xfrm>
            <a:off x="391548" y="6352040"/>
            <a:ext cx="10953012" cy="3664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All data is from Sept (S9). Unweighted base: </a:t>
            </a:r>
            <a:r>
              <a:rPr lang="en-GB" sz="1000">
                <a:solidFill>
                  <a:srgbClr val="FFFFFF">
                    <a:lumMod val="50000"/>
                  </a:srgbClr>
                </a:solidFill>
                <a:latin typeface="Arial" panose="020B0604020202020204" pitchFamily="34" charset="0"/>
                <a:cs typeface="Arial" panose="020B0604020202020204" pitchFamily="34" charset="0"/>
              </a:rPr>
              <a:t>1560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(All respondents); 1162 (All who have had their cost of living increase)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panose="020B0604020202020204" pitchFamily="34" charset="0"/>
                <a:cs typeface="Arial" panose="020B0604020202020204" pitchFamily="34" charset="0"/>
              </a:rPr>
              <a:t>*The Real Living Wage is defined as those earning £15,599 and below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6" name="TextBox 15">
            <a:extLst>
              <a:ext uri="{FF2B5EF4-FFF2-40B4-BE49-F238E27FC236}">
                <a16:creationId xmlns:a16="http://schemas.microsoft.com/office/drawing/2014/main" id="{F413E459-2C27-9A9F-52A3-76F651EBAE56}"/>
              </a:ext>
              <a:ext uri="{C183D7F6-B498-43B3-948B-1728B52AA6E4}">
                <adec:decorative xmlns:adec="http://schemas.microsoft.com/office/drawing/2017/decorative" val="1"/>
              </a:ext>
            </a:extLst>
          </p:cNvPr>
          <p:cNvSpPr txBox="1"/>
          <p:nvPr/>
        </p:nvSpPr>
        <p:spPr>
          <a:xfrm>
            <a:off x="6451523" y="4002235"/>
            <a:ext cx="5232796" cy="2108269"/>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1000"/>
              </a:spcAft>
              <a:buClrTx/>
              <a:buSzTx/>
              <a:buFontTx/>
              <a:buNone/>
              <a:tabLst/>
              <a:defRPr/>
            </a:pPr>
            <a:r>
              <a:rPr lang="en-GB" sz="1600" b="1">
                <a:solidFill>
                  <a:srgbClr val="5C5B5A"/>
                </a:solidFill>
                <a:latin typeface="Arial"/>
              </a:rPr>
              <a:t>86% </a:t>
            </a:r>
            <a:r>
              <a:rPr lang="en-GB" sz="1600">
                <a:solidFill>
                  <a:srgbClr val="5C5B5A"/>
                </a:solidFill>
                <a:latin typeface="Arial"/>
              </a:rPr>
              <a:t>say the price of their food shop has increased (a significant fall from 89% in July) </a:t>
            </a:r>
          </a:p>
          <a:p>
            <a:pPr marL="0" marR="0" lvl="0" indent="0" defTabSz="914400" rtl="0" eaLnBrk="1" fontAlgn="auto" latinLnBrk="0" hangingPunct="1">
              <a:lnSpc>
                <a:spcPct val="100000"/>
              </a:lnSpc>
              <a:spcBef>
                <a:spcPts val="0"/>
              </a:spcBef>
              <a:spcAft>
                <a:spcPts val="1000"/>
              </a:spcAft>
              <a:buClrTx/>
              <a:buSzTx/>
              <a:buFontTx/>
              <a:buNone/>
              <a:tabLst/>
              <a:defRPr/>
            </a:pPr>
            <a:r>
              <a:rPr lang="en-GB" sz="1600" b="1">
                <a:solidFill>
                  <a:srgbClr val="5C5B5A"/>
                </a:solidFill>
                <a:latin typeface="Arial"/>
              </a:rPr>
              <a:t>67%</a:t>
            </a:r>
            <a:r>
              <a:rPr lang="en-GB" sz="1600">
                <a:solidFill>
                  <a:srgbClr val="5C5B5A"/>
                </a:solidFill>
                <a:latin typeface="Arial"/>
              </a:rPr>
              <a:t> say the price of their energy has gone up</a:t>
            </a:r>
          </a:p>
          <a:p>
            <a:pPr>
              <a:spcAft>
                <a:spcPts val="1000"/>
              </a:spcAft>
              <a:defRPr/>
            </a:pPr>
            <a:r>
              <a:rPr lang="en-GB" sz="1600" b="1">
                <a:solidFill>
                  <a:srgbClr val="5C5B5A"/>
                </a:solidFill>
                <a:latin typeface="Arial"/>
              </a:rPr>
              <a:t>57% </a:t>
            </a:r>
            <a:r>
              <a:rPr lang="en-GB" sz="1600">
                <a:solidFill>
                  <a:srgbClr val="5C5B5A"/>
                </a:solidFill>
                <a:latin typeface="Arial"/>
              </a:rPr>
              <a:t>say the price of their fuel have increased (a significant rise from 44% in July)</a:t>
            </a:r>
          </a:p>
          <a:p>
            <a:pPr>
              <a:spcAft>
                <a:spcPts val="1000"/>
              </a:spcAft>
              <a:defRPr/>
            </a:pPr>
            <a:r>
              <a:rPr lang="en-GB" sz="1600" b="1">
                <a:solidFill>
                  <a:srgbClr val="5C5B5A"/>
                </a:solidFill>
                <a:latin typeface="Arial"/>
              </a:rPr>
              <a:t>31% </a:t>
            </a:r>
            <a:r>
              <a:rPr lang="en-GB" sz="1600">
                <a:solidFill>
                  <a:srgbClr val="5C5B5A"/>
                </a:solidFill>
                <a:latin typeface="Arial"/>
              </a:rPr>
              <a:t>of renters / mortgage holders say the price of their rent or mortgage costs have increased</a:t>
            </a:r>
            <a:endParaRPr kumimoji="0" lang="en-GB" sz="160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1" name="Chart Placeholder 10" descr="Pie chart showing that 22% of respondents are not confident in using digital services online ">
            <a:extLst>
              <a:ext uri="{FF2B5EF4-FFF2-40B4-BE49-F238E27FC236}">
                <a16:creationId xmlns:a16="http://schemas.microsoft.com/office/drawing/2014/main" id="{63755E89-1E14-4113-9E09-2EDBB5D33B5E}"/>
              </a:ext>
            </a:extLst>
          </p:cNvPr>
          <p:cNvGraphicFramePr>
            <a:graphicFrameLocks/>
          </p:cNvGraphicFramePr>
          <p:nvPr>
            <p:extLst>
              <p:ext uri="{D42A27DB-BD31-4B8C-83A1-F6EECF244321}">
                <p14:modId xmlns:p14="http://schemas.microsoft.com/office/powerpoint/2010/main" val="1115247725"/>
              </p:ext>
            </p:extLst>
          </p:nvPr>
        </p:nvGraphicFramePr>
        <p:xfrm>
          <a:off x="619461" y="3119140"/>
          <a:ext cx="5002484" cy="31070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Table 4">
            <a:extLst>
              <a:ext uri="{FF2B5EF4-FFF2-40B4-BE49-F238E27FC236}">
                <a16:creationId xmlns:a16="http://schemas.microsoft.com/office/drawing/2014/main" id="{73621DC4-A68B-42FA-B25B-179BFE955C1D}"/>
              </a:ext>
            </a:extLst>
          </p:cNvPr>
          <p:cNvGraphicFramePr>
            <a:graphicFrameLocks noGrp="1"/>
          </p:cNvGraphicFramePr>
          <p:nvPr>
            <p:extLst>
              <p:ext uri="{D42A27DB-BD31-4B8C-83A1-F6EECF244321}">
                <p14:modId xmlns:p14="http://schemas.microsoft.com/office/powerpoint/2010/main" val="2341111450"/>
              </p:ext>
            </p:extLst>
          </p:nvPr>
        </p:nvGraphicFramePr>
        <p:xfrm>
          <a:off x="6321113" y="1504079"/>
          <a:ext cx="5567648" cy="1253917"/>
        </p:xfrm>
        <a:graphic>
          <a:graphicData uri="http://schemas.openxmlformats.org/drawingml/2006/table">
            <a:tbl>
              <a:tblPr firstRow="1" bandRow="1">
                <a:tableStyleId>{073A0DAA-6AF3-43AB-8588-CEC1D06C72B9}</a:tableStyleId>
              </a:tblPr>
              <a:tblGrid>
                <a:gridCol w="1391912">
                  <a:extLst>
                    <a:ext uri="{9D8B030D-6E8A-4147-A177-3AD203B41FA5}">
                      <a16:colId xmlns:a16="http://schemas.microsoft.com/office/drawing/2014/main" val="1713235414"/>
                    </a:ext>
                  </a:extLst>
                </a:gridCol>
                <a:gridCol w="1391912">
                  <a:extLst>
                    <a:ext uri="{9D8B030D-6E8A-4147-A177-3AD203B41FA5}">
                      <a16:colId xmlns:a16="http://schemas.microsoft.com/office/drawing/2014/main" val="1224245677"/>
                    </a:ext>
                  </a:extLst>
                </a:gridCol>
                <a:gridCol w="1391912">
                  <a:extLst>
                    <a:ext uri="{9D8B030D-6E8A-4147-A177-3AD203B41FA5}">
                      <a16:colId xmlns:a16="http://schemas.microsoft.com/office/drawing/2014/main" val="969299503"/>
                    </a:ext>
                  </a:extLst>
                </a:gridCol>
                <a:gridCol w="1391912">
                  <a:extLst>
                    <a:ext uri="{9D8B030D-6E8A-4147-A177-3AD203B41FA5}">
                      <a16:colId xmlns:a16="http://schemas.microsoft.com/office/drawing/2014/main" val="368160146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cs typeface="Arial"/>
                        </a:rPr>
                        <a:t>Parents of children under 5</a:t>
                      </a:r>
                    </a:p>
                  </a:txBody>
                  <a:tcPr anchor="ctr">
                    <a:solidFill>
                      <a:srgbClr val="5C5B5A">
                        <a:alpha val="21000"/>
                      </a:srgbClr>
                    </a:solidFill>
                  </a:tcPr>
                </a:tc>
                <a:tc>
                  <a:txBody>
                    <a:bodyPr/>
                    <a:lstStyle/>
                    <a:p>
                      <a:pPr algn="ctr"/>
                      <a:r>
                        <a:rPr lang="en-GB" sz="1400" b="1">
                          <a:solidFill>
                            <a:srgbClr val="5C5B5A"/>
                          </a:solidFill>
                          <a:latin typeface="Arial"/>
                          <a:cs typeface="Arial"/>
                        </a:rPr>
                        <a:t>35-44-year-olds</a:t>
                      </a:r>
                    </a:p>
                  </a:txBody>
                  <a:tcPr anchor="ctr">
                    <a:solidFill>
                      <a:srgbClr val="5C5B5A">
                        <a:alpha val="21000"/>
                      </a:srgbClr>
                    </a:solidFill>
                  </a:tcPr>
                </a:tc>
                <a:tc>
                  <a:txBody>
                    <a:bodyPr/>
                    <a:lstStyle/>
                    <a:p>
                      <a:pPr algn="ctr"/>
                      <a:r>
                        <a:rPr lang="en-GB" sz="1400" b="1">
                          <a:solidFill>
                            <a:srgbClr val="5C5B5A"/>
                          </a:solidFill>
                          <a:latin typeface="Arial"/>
                          <a:cs typeface="Arial"/>
                        </a:rPr>
                        <a:t>Disability in the household</a:t>
                      </a:r>
                    </a:p>
                  </a:txBody>
                  <a:tcPr anchor="ctr">
                    <a:solidFill>
                      <a:srgbClr val="5C5B5A">
                        <a:alpha val="21000"/>
                      </a:srgbClr>
                    </a:solidFill>
                  </a:tcPr>
                </a:tc>
                <a:tc>
                  <a:txBody>
                    <a:bodyPr/>
                    <a:lstStyle/>
                    <a:p>
                      <a:pPr algn="ctr"/>
                      <a:r>
                        <a:rPr lang="en-GB" sz="1400" b="1">
                          <a:solidFill>
                            <a:srgbClr val="5C5B5A"/>
                          </a:solidFill>
                          <a:latin typeface="Arial"/>
                          <a:cs typeface="Arial"/>
                        </a:rPr>
                        <a:t>Those earning below the Real Living Wage*</a:t>
                      </a:r>
                    </a:p>
                  </a:txBody>
                  <a:tcPr anchor="ct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0">
                          <a:solidFill>
                            <a:srgbClr val="5C5B5A"/>
                          </a:solidFill>
                          <a:latin typeface="Arial"/>
                          <a:cs typeface="Arial"/>
                        </a:rPr>
                        <a:t>47%</a:t>
                      </a:r>
                    </a:p>
                  </a:txBody>
                  <a:tcPr anchor="ctr">
                    <a:solidFill>
                      <a:srgbClr val="5C5B5A">
                        <a:alpha val="21000"/>
                      </a:srgbClr>
                    </a:solidFill>
                  </a:tcPr>
                </a:tc>
                <a:tc>
                  <a:txBody>
                    <a:bodyPr/>
                    <a:lstStyle/>
                    <a:p>
                      <a:pPr algn="ctr"/>
                      <a:r>
                        <a:rPr lang="en-GB" sz="1400" b="0">
                          <a:solidFill>
                            <a:srgbClr val="5C5B5A"/>
                          </a:solidFill>
                          <a:latin typeface="Arial"/>
                          <a:cs typeface="Arial"/>
                        </a:rPr>
                        <a:t>43%</a:t>
                      </a:r>
                    </a:p>
                  </a:txBody>
                  <a:tcPr anchor="ctr">
                    <a:solidFill>
                      <a:srgbClr val="5C5B5A">
                        <a:alpha val="21000"/>
                      </a:srgbClr>
                    </a:solidFill>
                  </a:tcPr>
                </a:tc>
                <a:tc>
                  <a:txBody>
                    <a:bodyPr/>
                    <a:lstStyle/>
                    <a:p>
                      <a:pPr algn="ctr"/>
                      <a:r>
                        <a:rPr lang="en-GB" sz="1400" b="0">
                          <a:solidFill>
                            <a:srgbClr val="5C5B5A"/>
                          </a:solidFill>
                          <a:latin typeface="Arial"/>
                          <a:cs typeface="Arial"/>
                        </a:rPr>
                        <a:t>40%</a:t>
                      </a:r>
                    </a:p>
                  </a:txBody>
                  <a:tcPr anchor="ctr">
                    <a:solidFill>
                      <a:srgbClr val="5C5B5A">
                        <a:alpha val="21000"/>
                      </a:srgbClr>
                    </a:solidFill>
                  </a:tcPr>
                </a:tc>
                <a:tc>
                  <a:txBody>
                    <a:bodyPr/>
                    <a:lstStyle/>
                    <a:p>
                      <a:pPr algn="ctr"/>
                      <a:r>
                        <a:rPr lang="en-GB" sz="1400" b="0">
                          <a:solidFill>
                            <a:srgbClr val="5C5B5A"/>
                          </a:solidFill>
                          <a:latin typeface="Arial"/>
                          <a:cs typeface="Arial"/>
                        </a:rPr>
                        <a:t>38%</a:t>
                      </a:r>
                    </a:p>
                  </a:txBody>
                  <a:tcPr anchor="ctr">
                    <a:solidFill>
                      <a:srgbClr val="5C5B5A">
                        <a:alpha val="21000"/>
                      </a:srgbClr>
                    </a:solidFill>
                  </a:tcPr>
                </a:tc>
                <a:extLst>
                  <a:ext uri="{0D108BD9-81ED-4DB2-BD59-A6C34878D82A}">
                    <a16:rowId xmlns:a16="http://schemas.microsoft.com/office/drawing/2014/main" val="1926100124"/>
                  </a:ext>
                </a:extLst>
              </a:tr>
            </a:tbl>
          </a:graphicData>
        </a:graphic>
      </p:graphicFrame>
      <p:cxnSp>
        <p:nvCxnSpPr>
          <p:cNvPr id="5" name="Straight Connector 4">
            <a:extLst>
              <a:ext uri="{FF2B5EF4-FFF2-40B4-BE49-F238E27FC236}">
                <a16:creationId xmlns:a16="http://schemas.microsoft.com/office/drawing/2014/main" id="{E28EF414-B81B-9953-C3C0-EFD990BEE13D}"/>
              </a:ext>
              <a:ext uri="{C183D7F6-B498-43B3-948B-1728B52AA6E4}">
                <adec:decorative xmlns:adec="http://schemas.microsoft.com/office/drawing/2017/decorative" val="1"/>
              </a:ext>
            </a:extLst>
          </p:cNvPr>
          <p:cNvCxnSpPr>
            <a:cxnSpLocks/>
          </p:cNvCxnSpPr>
          <p:nvPr/>
        </p:nvCxnSpPr>
        <p:spPr>
          <a:xfrm>
            <a:off x="6104467" y="2899834"/>
            <a:ext cx="585856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12328A1-4899-A5EC-2F2E-FF2BF0FD68E6}"/>
              </a:ext>
              <a:ext uri="{C183D7F6-B498-43B3-948B-1728B52AA6E4}">
                <adec:decorative xmlns:adec="http://schemas.microsoft.com/office/drawing/2017/decorative" val="1"/>
              </a:ext>
            </a:extLst>
          </p:cNvPr>
          <p:cNvSpPr txBox="1"/>
          <p:nvPr/>
        </p:nvSpPr>
        <p:spPr>
          <a:xfrm>
            <a:off x="202321" y="1265709"/>
            <a:ext cx="5902145" cy="1077218"/>
          </a:xfrm>
          <a:prstGeom prst="rect">
            <a:avLst/>
          </a:prstGeom>
          <a:noFill/>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The Office for National Statistics (ONS) has devised a measure of financial vulnerability, based on four questions regularly asked in national surveys that are mirrored in the GM Residents’ Survey. The questions relate to </a:t>
            </a:r>
            <a:r>
              <a:rPr kumimoji="0" lang="en-GB" sz="1400" i="0" u="none" strike="noStrike" kern="1200" cap="none" spc="0" normalizeH="0" baseline="0" noProof="0">
                <a:ln>
                  <a:noFill/>
                </a:ln>
                <a:solidFill>
                  <a:srgbClr val="5C5B5A"/>
                </a:solidFill>
                <a:effectLst/>
                <a:uLnTx/>
                <a:uFillTx/>
                <a:latin typeface="Arial"/>
                <a:ea typeface="+mn-ea"/>
                <a:cs typeface="+mn-cs"/>
                <a:hlinkClick r:id="rId4" action="ppaction://hlinksldjump"/>
              </a:rPr>
              <a:t>ability to cope with an unexpected expense</a:t>
            </a:r>
            <a:r>
              <a:rPr kumimoji="0" lang="en-GB" sz="1400" i="0" u="none" strike="noStrike" kern="1200" cap="none" spc="0" normalizeH="0" baseline="0" noProof="0">
                <a:ln>
                  <a:noFill/>
                </a:ln>
                <a:solidFill>
                  <a:srgbClr val="5C5B5A"/>
                </a:solidFill>
                <a:effectLst/>
                <a:uLnTx/>
                <a:uFillTx/>
                <a:latin typeface="Arial"/>
                <a:ea typeface="+mn-ea"/>
                <a:cs typeface="+mn-cs"/>
              </a:rPr>
              <a:t>; </a:t>
            </a:r>
            <a:r>
              <a:rPr kumimoji="0" lang="en-GB" sz="1400" i="0" u="none" strike="noStrike" kern="1200" cap="none" spc="0" normalizeH="0" baseline="0" noProof="0">
                <a:ln>
                  <a:noFill/>
                </a:ln>
                <a:solidFill>
                  <a:srgbClr val="5C5B5A"/>
                </a:solidFill>
                <a:effectLst/>
                <a:uLnTx/>
                <a:uFillTx/>
                <a:latin typeface="Arial"/>
                <a:ea typeface="+mn-ea"/>
                <a:cs typeface="+mn-cs"/>
                <a:hlinkClick r:id="rId5" action="ppaction://hlinksldjump"/>
              </a:rPr>
              <a:t>ability to save</a:t>
            </a:r>
            <a:r>
              <a:rPr kumimoji="0" lang="en-GB" sz="1400" i="0" u="none" strike="noStrike" kern="1200" cap="none" spc="0" normalizeH="0" baseline="0" noProof="0">
                <a:ln>
                  <a:noFill/>
                </a:ln>
                <a:solidFill>
                  <a:srgbClr val="5C5B5A"/>
                </a:solidFill>
                <a:effectLst/>
                <a:uLnTx/>
                <a:uFillTx/>
                <a:latin typeface="Arial"/>
                <a:ea typeface="+mn-ea"/>
                <a:cs typeface="+mn-cs"/>
              </a:rPr>
              <a:t>; </a:t>
            </a:r>
            <a:r>
              <a:rPr kumimoji="0" lang="en-GB" sz="1400" i="0" u="none" strike="noStrike" kern="1200" cap="none" spc="0" normalizeH="0" baseline="0" noProof="0">
                <a:ln>
                  <a:noFill/>
                </a:ln>
                <a:solidFill>
                  <a:srgbClr val="5C5B5A"/>
                </a:solidFill>
                <a:effectLst/>
                <a:uLnTx/>
                <a:uFillTx/>
                <a:latin typeface="Arial"/>
                <a:ea typeface="+mn-ea"/>
                <a:cs typeface="+mn-cs"/>
                <a:hlinkClick r:id="rId6" action="ppaction://hlinksldjump"/>
              </a:rPr>
              <a:t>borrowing behaviour</a:t>
            </a:r>
            <a:r>
              <a:rPr kumimoji="0" lang="en-GB" sz="1400" i="0" u="none" strike="noStrike" kern="1200" cap="none" spc="0" normalizeH="0" baseline="0" noProof="0">
                <a:ln>
                  <a:noFill/>
                </a:ln>
                <a:solidFill>
                  <a:srgbClr val="5C5B5A"/>
                </a:solidFill>
                <a:effectLst/>
                <a:uLnTx/>
                <a:uFillTx/>
                <a:latin typeface="Arial"/>
                <a:ea typeface="+mn-ea"/>
                <a:cs typeface="+mn-cs"/>
              </a:rPr>
              <a:t>; and </a:t>
            </a:r>
            <a:r>
              <a:rPr kumimoji="0" lang="en-GB" sz="1400" i="0" u="none" strike="noStrike" kern="1200" cap="none" spc="0" normalizeH="0" baseline="0" noProof="0">
                <a:ln>
                  <a:noFill/>
                </a:ln>
                <a:solidFill>
                  <a:srgbClr val="5C5B5A"/>
                </a:solidFill>
                <a:effectLst/>
                <a:uLnTx/>
                <a:uFillTx/>
                <a:latin typeface="Arial"/>
                <a:ea typeface="+mn-ea"/>
                <a:cs typeface="+mn-cs"/>
                <a:hlinkClick r:id="rId7" action="ppaction://hlinksldjump"/>
              </a:rPr>
              <a:t>affordability of energy bills</a:t>
            </a:r>
            <a:r>
              <a:rPr kumimoji="0" lang="en-GB" sz="1400" i="0" u="none" strike="noStrike" kern="1200" cap="none" spc="0" normalizeH="0" baseline="0" noProof="0">
                <a:ln>
                  <a:noFill/>
                </a:ln>
                <a:solidFill>
                  <a:srgbClr val="5C5B5A"/>
                </a:solidFill>
                <a:effectLst/>
                <a:uLnTx/>
                <a:uFillTx/>
                <a:latin typeface="Arial"/>
                <a:ea typeface="+mn-ea"/>
                <a:cs typeface="+mn-cs"/>
              </a:rPr>
              <a:t>.</a:t>
            </a:r>
            <a:endParaRPr lang="en-US">
              <a:ea typeface="+mn-ea"/>
              <a:cs typeface="+mn-cs"/>
            </a:endParaRPr>
          </a:p>
        </p:txBody>
      </p:sp>
      <p:sp>
        <p:nvSpPr>
          <p:cNvPr id="3" name="TextBox 2">
            <a:extLst>
              <a:ext uri="{FF2B5EF4-FFF2-40B4-BE49-F238E27FC236}">
                <a16:creationId xmlns:a16="http://schemas.microsoft.com/office/drawing/2014/main" id="{90BDF596-C15D-2CBC-9F54-D1A223059FAA}"/>
              </a:ext>
            </a:extLst>
          </p:cNvPr>
          <p:cNvSpPr txBox="1"/>
          <p:nvPr/>
        </p:nvSpPr>
        <p:spPr>
          <a:xfrm>
            <a:off x="2025445" y="4172395"/>
            <a:ext cx="1582993" cy="923330"/>
          </a:xfrm>
          <a:prstGeom prst="rect">
            <a:avLst/>
          </a:prstGeom>
          <a:noFill/>
        </p:spPr>
        <p:txBody>
          <a:bodyPr wrap="square" rtlCol="0">
            <a:spAutoFit/>
          </a:bodyPr>
          <a:lstStyle/>
          <a:p>
            <a:pPr algn="ctr"/>
            <a:r>
              <a:rPr lang="en-GB" b="1">
                <a:solidFill>
                  <a:schemeClr val="tx1">
                    <a:lumMod val="65000"/>
                    <a:lumOff val="35000"/>
                  </a:schemeClr>
                </a:solidFill>
                <a:latin typeface="Arial" panose="020B0604020202020204" pitchFamily="34" charset="0"/>
                <a:cs typeface="Arial" panose="020B0604020202020204" pitchFamily="34" charset="0"/>
              </a:rPr>
              <a:t>30%</a:t>
            </a:r>
          </a:p>
          <a:p>
            <a:pPr algn="ctr"/>
            <a:r>
              <a:rPr lang="en-GB">
                <a:solidFill>
                  <a:schemeClr val="tx1">
                    <a:lumMod val="65000"/>
                    <a:lumOff val="35000"/>
                  </a:schemeClr>
                </a:solidFill>
                <a:latin typeface="Arial" panose="020B0604020202020204" pitchFamily="34" charset="0"/>
                <a:cs typeface="Arial" panose="020B0604020202020204" pitchFamily="34" charset="0"/>
              </a:rPr>
              <a:t>financially vulnerable</a:t>
            </a:r>
          </a:p>
        </p:txBody>
      </p:sp>
      <p:sp>
        <p:nvSpPr>
          <p:cNvPr id="8" name="TextBox 7">
            <a:extLst>
              <a:ext uri="{FF2B5EF4-FFF2-40B4-BE49-F238E27FC236}">
                <a16:creationId xmlns:a16="http://schemas.microsoft.com/office/drawing/2014/main" id="{E199C842-917E-82B2-D0D6-62CB34DA5D7E}"/>
              </a:ext>
            </a:extLst>
          </p:cNvPr>
          <p:cNvSpPr txBox="1"/>
          <p:nvPr/>
        </p:nvSpPr>
        <p:spPr>
          <a:xfrm>
            <a:off x="6324600" y="1138517"/>
            <a:ext cx="55670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cs typeface="Arial"/>
              </a:rPr>
              <a:t>Financial vulnerability (30% in GM) is higher amongst .</a:t>
            </a:r>
            <a:r>
              <a:rPr lang="en-GB">
                <a:cs typeface="Arial"/>
              </a:rPr>
              <a:t>..</a:t>
            </a:r>
            <a:endParaRPr lang="en-GB"/>
          </a:p>
        </p:txBody>
      </p:sp>
    </p:spTree>
    <p:extLst>
      <p:ext uri="{BB962C8B-B14F-4D97-AF65-F5344CB8AC3E}">
        <p14:creationId xmlns:p14="http://schemas.microsoft.com/office/powerpoint/2010/main" val="99361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a:t>2 in 5 respondents say they will be able to </a:t>
            </a:r>
            <a:r>
              <a:rPr lang="en-GB" sz="1800" b="1">
                <a:solidFill>
                  <a:srgbClr val="009690"/>
                </a:solidFill>
              </a:rPr>
              <a:t>save money over the next 12 months </a:t>
            </a:r>
            <a:r>
              <a:rPr lang="en-GB" sz="1800" b="1"/>
              <a:t>(44%). Since the first time this question was asked in September 2022, respondents’ ability to save money has increased by 11 percentage points</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Will you be able to save money over the next 12 months?</a:t>
            </a:r>
          </a:p>
        </p:txBody>
      </p:sp>
      <p:graphicFrame>
        <p:nvGraphicFramePr>
          <p:cNvPr id="8" name="Chart 7" descr="Stacked bar chart showing proportion of respondents who think they can afford an unexpected, but necessary, expense of £850. 50% of Greater Manchester residents say they would be able to afford this in July, compared to 56% of the GB average.">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3005822310"/>
              </p:ext>
            </p:extLst>
          </p:nvPr>
        </p:nvGraphicFramePr>
        <p:xfrm>
          <a:off x="493991" y="1917606"/>
          <a:ext cx="11122602" cy="4437972"/>
        </p:xfrm>
        <a:graphic>
          <a:graphicData uri="http://schemas.openxmlformats.org/drawingml/2006/chart">
            <c:chart xmlns:c="http://schemas.openxmlformats.org/drawingml/2006/chart" xmlns:r="http://schemas.openxmlformats.org/officeDocument/2006/relationships" r:id="rId3"/>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CL1. In view of the general economic situation, do you think you will be able to save any money in the next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Unweighted base: Survey 3, 1677; Survey 4, 1636; Survey 5, 1470; Survey 6, 1767; Survey 7, 1488; Survey 8, 1,612; Survey 9, 1,560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28795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263457" cy="792832"/>
          </a:xfrm>
        </p:spPr>
        <p:txBody>
          <a:bodyPr>
            <a:noAutofit/>
          </a:bodyPr>
          <a:lstStyle/>
          <a:p>
            <a:r>
              <a:rPr lang="en-GB" sz="1800" b="1"/>
              <a:t>Greater Manchester respondents are less likely than the GB average to be able to </a:t>
            </a:r>
            <a:r>
              <a:rPr lang="en-GB" sz="1800" b="1">
                <a:solidFill>
                  <a:srgbClr val="009690"/>
                </a:solidFill>
              </a:rPr>
              <a:t>afford an unexpected expense of £850 </a:t>
            </a:r>
            <a:r>
              <a:rPr lang="en-GB" sz="1800" b="1"/>
              <a:t>(52% vs. 61% unable to afford). The ability to afford an expected expense has increased slightly over time (52% in  Sept ‘23 cf. 47% in Sept ‘22), though this has not been steady</a:t>
            </a:r>
          </a:p>
        </p:txBody>
      </p:sp>
      <p:sp>
        <p:nvSpPr>
          <p:cNvPr id="9" name="TextBox 8">
            <a:extLst>
              <a:ext uri="{FF2B5EF4-FFF2-40B4-BE49-F238E27FC236}">
                <a16:creationId xmlns:a16="http://schemas.microsoft.com/office/drawing/2014/main" id="{D162CFAD-214C-7786-E26A-2A9EEA5860ED}"/>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Can you afford an unexpected but necessary expense of £850?</a:t>
            </a:r>
          </a:p>
        </p:txBody>
      </p:sp>
      <p:graphicFrame>
        <p:nvGraphicFramePr>
          <p:cNvPr id="12" name="Chart 11" descr="Stacked bar chart showing proportion of respondents who think they can afford an unexpected, but necessary, expense of £850. 48% of Greater Manchester residents say they would be able to afford this in May, compared to 59% of the GB average.">
            <a:extLst>
              <a:ext uri="{FF2B5EF4-FFF2-40B4-BE49-F238E27FC236}">
                <a16:creationId xmlns:a16="http://schemas.microsoft.com/office/drawing/2014/main" id="{1F3A1370-9CA5-E423-D409-F450E64402BB}"/>
              </a:ext>
            </a:extLst>
          </p:cNvPr>
          <p:cNvGraphicFramePr/>
          <p:nvPr>
            <p:extLst>
              <p:ext uri="{D42A27DB-BD31-4B8C-83A1-F6EECF244321}">
                <p14:modId xmlns:p14="http://schemas.microsoft.com/office/powerpoint/2010/main" val="847236234"/>
              </p:ext>
            </p:extLst>
          </p:nvPr>
        </p:nvGraphicFramePr>
        <p:xfrm>
          <a:off x="575408" y="1917606"/>
          <a:ext cx="11041186" cy="4437972"/>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descr="Green and Red arrows to signify when a statistic is significantly higher or lower than the previous survey.">
            <a:extLst>
              <a:ext uri="{FF2B5EF4-FFF2-40B4-BE49-F238E27FC236}">
                <a16:creationId xmlns:a16="http://schemas.microsoft.com/office/drawing/2014/main" id="{6DF25471-F080-95AB-8900-5C499D25B261}"/>
              </a:ext>
            </a:extLst>
          </p:cNvPr>
          <p:cNvGrpSpPr/>
          <p:nvPr/>
        </p:nvGrpSpPr>
        <p:grpSpPr>
          <a:xfrm>
            <a:off x="575408" y="5999738"/>
            <a:ext cx="3927011" cy="276999"/>
            <a:chOff x="575408" y="5999738"/>
            <a:chExt cx="3927011" cy="276999"/>
          </a:xfrm>
        </p:grpSpPr>
        <p:sp>
          <p:nvSpPr>
            <p:cNvPr id="6" name="Arrow: Down 5">
              <a:extLst>
                <a:ext uri="{FF2B5EF4-FFF2-40B4-BE49-F238E27FC236}">
                  <a16:creationId xmlns:a16="http://schemas.microsoft.com/office/drawing/2014/main" id="{CC9047B6-6920-1C2F-6F0B-6BD4EDDC41E2}"/>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47272D9-48AC-88CD-5521-D540F8924252}"/>
                </a:ext>
              </a:extLst>
            </p:cNvPr>
            <p:cNvGrpSpPr/>
            <p:nvPr/>
          </p:nvGrpSpPr>
          <p:grpSpPr>
            <a:xfrm>
              <a:off x="575408" y="5999738"/>
              <a:ext cx="3927011" cy="276999"/>
              <a:chOff x="520117" y="5798698"/>
              <a:chExt cx="3927011" cy="276999"/>
            </a:xfrm>
          </p:grpSpPr>
          <p:sp>
            <p:nvSpPr>
              <p:cNvPr id="13" name="Arrow: Down 12">
                <a:extLst>
                  <a:ext uri="{FF2B5EF4-FFF2-40B4-BE49-F238E27FC236}">
                    <a16:creationId xmlns:a16="http://schemas.microsoft.com/office/drawing/2014/main" id="{3D4BFD4C-0D90-F59D-F223-74A0A006EF9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68E81484-024E-A3AA-302B-03DF196811AD}"/>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17" name="Arrow: Down 16">
            <a:extLst>
              <a:ext uri="{FF2B5EF4-FFF2-40B4-BE49-F238E27FC236}">
                <a16:creationId xmlns:a16="http://schemas.microsoft.com/office/drawing/2014/main" id="{B8A42F9A-7777-8A94-DFE4-CD672ED914EA}"/>
              </a:ext>
              <a:ext uri="{C183D7F6-B498-43B3-948B-1728B52AA6E4}">
                <adec:decorative xmlns:adec="http://schemas.microsoft.com/office/drawing/2017/decorative" val="1"/>
              </a:ext>
            </a:extLst>
          </p:cNvPr>
          <p:cNvSpPr/>
          <p:nvPr/>
        </p:nvSpPr>
        <p:spPr>
          <a:xfrm>
            <a:off x="9173209" y="302025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836876B3-A6B3-AF26-E280-B8668D37D2F9}"/>
              </a:ext>
              <a:ext uri="{C183D7F6-B498-43B3-948B-1728B52AA6E4}">
                <adec:decorative xmlns:adec="http://schemas.microsoft.com/office/drawing/2017/decorative" val="1"/>
              </a:ext>
            </a:extLst>
          </p:cNvPr>
          <p:cNvSpPr/>
          <p:nvPr/>
        </p:nvSpPr>
        <p:spPr>
          <a:xfrm rot="10800000">
            <a:off x="9173208" y="445290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3EBCA5D2-3FF3-4148-664E-A0AF13E35D94}"/>
              </a:ext>
              <a:ext uri="{C183D7F6-B498-43B3-948B-1728B52AA6E4}">
                <adec:decorative xmlns:adec="http://schemas.microsoft.com/office/drawing/2017/decorative" val="1"/>
              </a:ext>
            </a:extLst>
          </p:cNvPr>
          <p:cNvCxnSpPr/>
          <p:nvPr/>
        </p:nvCxnSpPr>
        <p:spPr>
          <a:xfrm>
            <a:off x="9696893" y="1917606"/>
            <a:ext cx="0" cy="3728282"/>
          </a:xfrm>
          <a:prstGeom prst="line">
            <a:avLst/>
          </a:prstGeom>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CL2. Could your household afford to pay an unexpected, but necessary, expense of £850? Unweighted base: Survey 3, 1677; Survey 4, 1636 Survey 5, 1470; Survey 6, 1767; Survey 7, 1488; Survey 8, 1612; Survey 9, 1560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6-17 Sept 2023</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35238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369736" cy="792832"/>
          </a:xfrm>
        </p:spPr>
        <p:txBody>
          <a:bodyPr>
            <a:noAutofit/>
          </a:bodyPr>
          <a:lstStyle/>
          <a:p>
            <a:r>
              <a:rPr lang="en-GB" sz="1800" b="1"/>
              <a:t>1 in 3 (34%) GM respondents are more likely to have </a:t>
            </a:r>
            <a:r>
              <a:rPr lang="en-GB" sz="1800" b="1">
                <a:solidFill>
                  <a:srgbClr val="009690"/>
                </a:solidFill>
              </a:rPr>
              <a:t>borrowed more money in the past month compared to the same time last year</a:t>
            </a:r>
            <a:r>
              <a:rPr lang="en-GB" sz="1800" b="1"/>
              <a:t>.</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906116" y="1061510"/>
            <a:ext cx="442296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Have you borrowed more or used more credit in the last month than compared to a year ago?</a:t>
            </a:r>
          </a:p>
        </p:txBody>
      </p:sp>
      <p:graphicFrame>
        <p:nvGraphicFramePr>
          <p:cNvPr id="23" name="Chart 22" descr="Stacked bar chart showing proportion of respondents have borrowed more or used more credit in the last month. 37% of Greater Manchester residents say they have in July, compared to 34% in May. ">
            <a:extLst>
              <a:ext uri="{FF2B5EF4-FFF2-40B4-BE49-F238E27FC236}">
                <a16:creationId xmlns:a16="http://schemas.microsoft.com/office/drawing/2014/main" id="{8CB9DA0E-F029-4E19-97B9-F32C2EE2F087}"/>
              </a:ext>
            </a:extLst>
          </p:cNvPr>
          <p:cNvGraphicFramePr/>
          <p:nvPr>
            <p:extLst>
              <p:ext uri="{D42A27DB-BD31-4B8C-83A1-F6EECF244321}">
                <p14:modId xmlns:p14="http://schemas.microsoft.com/office/powerpoint/2010/main" val="943049109"/>
              </p:ext>
            </p:extLst>
          </p:nvPr>
        </p:nvGraphicFramePr>
        <p:xfrm>
          <a:off x="143629" y="1492397"/>
          <a:ext cx="6155664" cy="4604184"/>
        </p:xfrm>
        <a:graphic>
          <a:graphicData uri="http://schemas.openxmlformats.org/drawingml/2006/chart">
            <c:chart xmlns:c="http://schemas.openxmlformats.org/drawingml/2006/chart" xmlns:r="http://schemas.openxmlformats.org/officeDocument/2006/relationships" r:id="rId3"/>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00271"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 CL3E. Which of the following statements best describes your situation in relation to your current level of debt? Unweighted base: Survey 5, 1470; Survey 6, 1767; Survey 7, 1488; Survey 8, 1612; Survey 9, 1560 (All respondents); Survey 7, 484; Survey 8, 555; Survey 9, 491 (All who have borrowed more money / used more credit)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5" name="Text Placeholder 7">
            <a:extLst>
              <a:ext uri="{FF2B5EF4-FFF2-40B4-BE49-F238E27FC236}">
                <a16:creationId xmlns:a16="http://schemas.microsoft.com/office/drawing/2014/main" id="{E0062B1C-08ED-1C43-C714-8B11D9C73F49}"/>
              </a:ext>
            </a:extLst>
          </p:cNvPr>
          <p:cNvSpPr txBox="1">
            <a:spLocks/>
          </p:cNvSpPr>
          <p:nvPr/>
        </p:nvSpPr>
        <p:spPr>
          <a:xfrm>
            <a:off x="6273135" y="1017080"/>
            <a:ext cx="5763168" cy="535344"/>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Between May and September (surveys 7-9), those who </a:t>
            </a:r>
            <a:r>
              <a:rPr lang="en-GB" sz="1100">
                <a:solidFill>
                  <a:prstClr val="white"/>
                </a:solidFill>
                <a:latin typeface="Arial" panose="020B0604020202020204"/>
              </a:rPr>
              <a:t>have borrowed more money or used more credit than usual in the last month, </a:t>
            </a: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compared to the GM average (</a:t>
            </a:r>
            <a:r>
              <a:rPr lang="en-GB" sz="1100">
                <a:solidFill>
                  <a:prstClr val="white"/>
                </a:solidFill>
                <a:latin typeface="Arial" panose="020B0604020202020204"/>
              </a:rPr>
              <a:t>35</a:t>
            </a: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 are higher among:</a:t>
            </a:r>
            <a:endParaRPr kumimoji="0" lang="en-GB" sz="1050" b="1" i="0" u="none" strike="noStrike" kern="1200" cap="none" spc="0" normalizeH="0" baseline="0" noProof="0">
              <a:ln>
                <a:noFill/>
              </a:ln>
              <a:solidFill>
                <a:srgbClr val="FFFFFF"/>
              </a:solidFill>
              <a:effectLst/>
              <a:uLnTx/>
              <a:uFillTx/>
              <a:latin typeface="Arial"/>
              <a:ea typeface="+mn-ea"/>
              <a:cs typeface="+mn-cs"/>
            </a:endParaRPr>
          </a:p>
        </p:txBody>
      </p:sp>
      <p:sp>
        <p:nvSpPr>
          <p:cNvPr id="17" name="Text Placeholder 4">
            <a:extLst>
              <a:ext uri="{FF2B5EF4-FFF2-40B4-BE49-F238E27FC236}">
                <a16:creationId xmlns:a16="http://schemas.microsoft.com/office/drawing/2014/main" id="{3AD86FDB-9E32-FE92-D832-E826A9B75EFD}"/>
              </a:ext>
            </a:extLst>
          </p:cNvPr>
          <p:cNvSpPr txBox="1">
            <a:spLocks/>
          </p:cNvSpPr>
          <p:nvPr/>
        </p:nvSpPr>
        <p:spPr>
          <a:xfrm>
            <a:off x="6273135" y="1552423"/>
            <a:ext cx="5763168" cy="4509154"/>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aged 35-44 (47%) and those aged 18-34 (46%)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from Minority Ethnic Groups (45%)</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a disability (44%) including those with a learning disability (62%), those with mental ill health (57%) and those with a sensory disability (45%)</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whose first language is not English (43%)</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not heterosexual (42%)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finding it difficult to afford their mortgage (61%) or rent (56%)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low levels of life satisfaction (54%)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low levels of happiness (53%)</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do not feel that they are able to save any money in the next 12 months (51%)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feel that they are unable to look after their own health (50%)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not in work due to ill health or disability (49%)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earning up to £10,399 (49%)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Parents (47%) including those with children under 5 years old (52%) and children aged 5-15 (50%)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renting their home (48%) including renting from a Local Authority/Council (52%), a Housing Association/Trust (47%) or privately (46%)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32661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369736" cy="792832"/>
          </a:xfrm>
        </p:spPr>
        <p:txBody>
          <a:bodyPr>
            <a:noAutofit/>
          </a:bodyPr>
          <a:lstStyle/>
          <a:p>
            <a:r>
              <a:rPr lang="en-GB" sz="1800" b="1"/>
              <a:t>Of the 1 in 3 residents who have borrowed more money or used more credit in the past month, 7 in 10 (70%) say they’re experiencing </a:t>
            </a:r>
            <a:r>
              <a:rPr lang="en-GB" sz="1800" b="1">
                <a:solidFill>
                  <a:srgbClr val="009690"/>
                </a:solidFill>
              </a:rPr>
              <a:t>difficulty managing their current level of debt</a:t>
            </a:r>
            <a:r>
              <a:rPr lang="en-GB" sz="1800" b="1">
                <a:solidFill>
                  <a:schemeClr val="tx1">
                    <a:lumMod val="65000"/>
                    <a:lumOff val="35000"/>
                  </a:schemeClr>
                </a:solidFill>
              </a:rPr>
              <a:t>, a fluctuation from the July figure of 65%.</a:t>
            </a:r>
          </a:p>
        </p:txBody>
      </p:sp>
      <p:sp>
        <p:nvSpPr>
          <p:cNvPr id="24" name="TextBox 23">
            <a:extLst>
              <a:ext uri="{FF2B5EF4-FFF2-40B4-BE49-F238E27FC236}">
                <a16:creationId xmlns:a16="http://schemas.microsoft.com/office/drawing/2014/main" id="{B85F1EE2-A401-8D3B-3D3A-5204A031AEB6}"/>
              </a:ext>
              <a:ext uri="{C183D7F6-B498-43B3-948B-1728B52AA6E4}">
                <adec:decorative xmlns:adec="http://schemas.microsoft.com/office/drawing/2017/decorative" val="0"/>
              </a:ext>
            </a:extLst>
          </p:cNvPr>
          <p:cNvSpPr txBox="1"/>
          <p:nvPr/>
        </p:nvSpPr>
        <p:spPr>
          <a:xfrm>
            <a:off x="395648" y="1080757"/>
            <a:ext cx="544032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Which of the following statements best describes your situation in relation to your current level</a:t>
            </a:r>
            <a:r>
              <a:rPr lang="en-GB" sz="1400" b="1">
                <a:solidFill>
                  <a:srgbClr val="5C5B5A"/>
                </a:solidFill>
                <a:latin typeface="Arial"/>
              </a:rPr>
              <a:t> of debt?</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9" name="Chart 18" descr="Stacked bar chart showing proportion of respondents experiencing difficulty managing their current level of debt. 66% of Greater Manchester residents are experiencing some difficulty managing their current level of debt, comapred to 70% in May.  ">
            <a:extLst>
              <a:ext uri="{FF2B5EF4-FFF2-40B4-BE49-F238E27FC236}">
                <a16:creationId xmlns:a16="http://schemas.microsoft.com/office/drawing/2014/main" id="{C556A4ED-9899-5830-7CF3-20C65A8085C7}"/>
              </a:ext>
            </a:extLst>
          </p:cNvPr>
          <p:cNvGraphicFramePr/>
          <p:nvPr>
            <p:extLst>
              <p:ext uri="{D42A27DB-BD31-4B8C-83A1-F6EECF244321}">
                <p14:modId xmlns:p14="http://schemas.microsoft.com/office/powerpoint/2010/main" val="3789493090"/>
              </p:ext>
            </p:extLst>
          </p:nvPr>
        </p:nvGraphicFramePr>
        <p:xfrm>
          <a:off x="377383" y="1598979"/>
          <a:ext cx="5248415" cy="4404426"/>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8FF9E2E2-4F79-7118-0015-177B94C4BBF5}"/>
              </a:ext>
              <a:ext uri="{C183D7F6-B498-43B3-948B-1728B52AA6E4}">
                <adec:decorative xmlns:adec="http://schemas.microsoft.com/office/drawing/2017/decorative" val="1"/>
              </a:ext>
            </a:extLst>
          </p:cNvPr>
          <p:cNvSpPr txBox="1"/>
          <p:nvPr/>
        </p:nvSpPr>
        <p:spPr>
          <a:xfrm>
            <a:off x="1928963" y="3462335"/>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70% difficulty</a:t>
            </a:r>
          </a:p>
        </p:txBody>
      </p:sp>
      <p:sp>
        <p:nvSpPr>
          <p:cNvPr id="22" name="Right Brace 21">
            <a:extLst>
              <a:ext uri="{FF2B5EF4-FFF2-40B4-BE49-F238E27FC236}">
                <a16:creationId xmlns:a16="http://schemas.microsoft.com/office/drawing/2014/main" id="{7D1C2DAB-5101-3042-19BD-D7E1C0B6BFBB}"/>
              </a:ext>
              <a:ext uri="{C183D7F6-B498-43B3-948B-1728B52AA6E4}">
                <adec:decorative xmlns:adec="http://schemas.microsoft.com/office/drawing/2017/decorative" val="1"/>
              </a:ext>
            </a:extLst>
          </p:cNvPr>
          <p:cNvSpPr/>
          <p:nvPr/>
        </p:nvSpPr>
        <p:spPr>
          <a:xfrm>
            <a:off x="1831521" y="2542818"/>
            <a:ext cx="194884" cy="226992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9" name="TextBox 8">
            <a:extLst>
              <a:ext uri="{FF2B5EF4-FFF2-40B4-BE49-F238E27FC236}">
                <a16:creationId xmlns:a16="http://schemas.microsoft.com/office/drawing/2014/main" id="{54808000-C00B-4AB7-6277-0D1410F62983}"/>
              </a:ext>
              <a:ext uri="{C183D7F6-B498-43B3-948B-1728B52AA6E4}">
                <adec:decorative xmlns:adec="http://schemas.microsoft.com/office/drawing/2017/decorative" val="1"/>
              </a:ext>
            </a:extLst>
          </p:cNvPr>
          <p:cNvSpPr txBox="1"/>
          <p:nvPr/>
        </p:nvSpPr>
        <p:spPr>
          <a:xfrm>
            <a:off x="3573461" y="3605205"/>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65</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10" name="Right Brace 9">
            <a:extLst>
              <a:ext uri="{FF2B5EF4-FFF2-40B4-BE49-F238E27FC236}">
                <a16:creationId xmlns:a16="http://schemas.microsoft.com/office/drawing/2014/main" id="{A63E06C8-B8EF-6533-5FB8-2698CF25259F}"/>
              </a:ext>
              <a:ext uri="{C183D7F6-B498-43B3-948B-1728B52AA6E4}">
                <adec:decorative xmlns:adec="http://schemas.microsoft.com/office/drawing/2017/decorative" val="1"/>
              </a:ext>
            </a:extLst>
          </p:cNvPr>
          <p:cNvSpPr/>
          <p:nvPr/>
        </p:nvSpPr>
        <p:spPr>
          <a:xfrm>
            <a:off x="3538380" y="2656122"/>
            <a:ext cx="194884" cy="213425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00271"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CL3E. Which of the following statements best describes your situation in relation to your current level of debt? Unweighted base: Survey 7, 484; Survey 8, 555; Survey 9, 491 (All who have borrowed more money / used more credit)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20E67A77-EBB7-8182-3EAD-EC16E193C0C3}"/>
              </a:ext>
              <a:ext uri="{C183D7F6-B498-43B3-948B-1728B52AA6E4}">
                <adec:decorative xmlns:adec="http://schemas.microsoft.com/office/drawing/2017/decorative" val="1"/>
              </a:ext>
            </a:extLst>
          </p:cNvPr>
          <p:cNvSpPr txBox="1"/>
          <p:nvPr/>
        </p:nvSpPr>
        <p:spPr>
          <a:xfrm>
            <a:off x="5244440" y="3502999"/>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70%</a:t>
            </a:r>
          </a:p>
        </p:txBody>
      </p:sp>
      <p:sp>
        <p:nvSpPr>
          <p:cNvPr id="3" name="Right Brace 2">
            <a:extLst>
              <a:ext uri="{FF2B5EF4-FFF2-40B4-BE49-F238E27FC236}">
                <a16:creationId xmlns:a16="http://schemas.microsoft.com/office/drawing/2014/main" id="{2B7E07FC-2E47-61DA-695B-EAEACAAA6131}"/>
              </a:ext>
              <a:ext uri="{C183D7F6-B498-43B3-948B-1728B52AA6E4}">
                <adec:decorative xmlns:adec="http://schemas.microsoft.com/office/drawing/2017/decorative" val="1"/>
              </a:ext>
            </a:extLst>
          </p:cNvPr>
          <p:cNvSpPr/>
          <p:nvPr/>
        </p:nvSpPr>
        <p:spPr>
          <a:xfrm>
            <a:off x="5227111" y="2491770"/>
            <a:ext cx="194884" cy="2298609"/>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grpSp>
        <p:nvGrpSpPr>
          <p:cNvPr id="5" name="Group 4" descr="Green and Red arrows to signify when a statistic is significantly higher or lower than the previous survey.">
            <a:extLst>
              <a:ext uri="{FF2B5EF4-FFF2-40B4-BE49-F238E27FC236}">
                <a16:creationId xmlns:a16="http://schemas.microsoft.com/office/drawing/2014/main" id="{E23C27F3-3ECC-6188-267E-21BC90C59301}"/>
              </a:ext>
            </a:extLst>
          </p:cNvPr>
          <p:cNvGrpSpPr/>
          <p:nvPr/>
        </p:nvGrpSpPr>
        <p:grpSpPr>
          <a:xfrm>
            <a:off x="575408" y="5999738"/>
            <a:ext cx="3234513" cy="276999"/>
            <a:chOff x="575408" y="5999738"/>
            <a:chExt cx="3234513" cy="276999"/>
          </a:xfrm>
        </p:grpSpPr>
        <p:sp>
          <p:nvSpPr>
            <p:cNvPr id="6" name="Arrow: Down 5">
              <a:extLst>
                <a:ext uri="{FF2B5EF4-FFF2-40B4-BE49-F238E27FC236}">
                  <a16:creationId xmlns:a16="http://schemas.microsoft.com/office/drawing/2014/main" id="{6C2FA2AD-4FFE-2702-773D-D4D674209909}"/>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876C889F-5A4E-62B7-6AB3-1F1CDBAFECC2}"/>
                </a:ext>
              </a:extLst>
            </p:cNvPr>
            <p:cNvGrpSpPr/>
            <p:nvPr/>
          </p:nvGrpSpPr>
          <p:grpSpPr>
            <a:xfrm>
              <a:off x="575408" y="5999738"/>
              <a:ext cx="3234513" cy="276999"/>
              <a:chOff x="520117" y="5798698"/>
              <a:chExt cx="3234513" cy="276999"/>
            </a:xfrm>
          </p:grpSpPr>
          <p:sp>
            <p:nvSpPr>
              <p:cNvPr id="8" name="Arrow: Down 7">
                <a:extLst>
                  <a:ext uri="{FF2B5EF4-FFF2-40B4-BE49-F238E27FC236}">
                    <a16:creationId xmlns:a16="http://schemas.microsoft.com/office/drawing/2014/main" id="{CB35A8AA-6AB0-24F9-1198-DC525BFD65C4}"/>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3" name="TextBox 12">
                <a:extLst>
                  <a:ext uri="{FF2B5EF4-FFF2-40B4-BE49-F238E27FC236}">
                    <a16:creationId xmlns:a16="http://schemas.microsoft.com/office/drawing/2014/main" id="{1AFD2973-21B7-31F6-A06F-8C786014E270}"/>
                  </a:ext>
                </a:extLst>
              </p:cNvPr>
              <p:cNvSpPr txBox="1"/>
              <p:nvPr/>
            </p:nvSpPr>
            <p:spPr>
              <a:xfrm>
                <a:off x="884934" y="5798698"/>
                <a:ext cx="286969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a:t>
                </a:r>
                <a:r>
                  <a:rPr lang="en-GB" sz="1200">
                    <a:solidFill>
                      <a:srgbClr val="5C5B5A"/>
                    </a:solidFill>
                    <a:latin typeface="Arial"/>
                  </a:rPr>
                  <a:t>Survey 8</a:t>
                </a:r>
                <a:endParaRPr kumimoji="0" lang="en-GB" sz="1200" b="0" i="0" u="none" strike="noStrike" kern="1200" cap="none" spc="0" normalizeH="0" baseline="0" noProof="0">
                  <a:ln>
                    <a:noFill/>
                  </a:ln>
                  <a:solidFill>
                    <a:srgbClr val="5C5B5A"/>
                  </a:solidFill>
                  <a:effectLst/>
                  <a:uLnTx/>
                  <a:uFillTx/>
                  <a:latin typeface="Arial"/>
                  <a:ea typeface="+mn-ea"/>
                  <a:cs typeface="+mn-cs"/>
                </a:endParaRPr>
              </a:p>
            </p:txBody>
          </p:sp>
        </p:grpSp>
      </p:grpSp>
      <p:sp>
        <p:nvSpPr>
          <p:cNvPr id="15" name="Text Placeholder 7">
            <a:extLst>
              <a:ext uri="{FF2B5EF4-FFF2-40B4-BE49-F238E27FC236}">
                <a16:creationId xmlns:a16="http://schemas.microsoft.com/office/drawing/2014/main" id="{A68F0C8D-C67F-2D02-BC94-90A5064D04F1}"/>
              </a:ext>
            </a:extLst>
          </p:cNvPr>
          <p:cNvSpPr txBox="1">
            <a:spLocks/>
          </p:cNvSpPr>
          <p:nvPr/>
        </p:nvSpPr>
        <p:spPr>
          <a:xfrm>
            <a:off x="6115575" y="1173979"/>
            <a:ext cx="5763168"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Between May and September (surveys 7-9), those who </a:t>
            </a:r>
            <a:r>
              <a:rPr kumimoji="0" lang="en-GB" sz="1100" b="1" i="0" u="none" strike="noStrike" kern="1200" cap="none" spc="0" normalizeH="0" baseline="0" noProof="0">
                <a:ln>
                  <a:noFill/>
                </a:ln>
                <a:solidFill>
                  <a:srgbClr val="FFFFFF"/>
                </a:solidFill>
                <a:effectLst/>
                <a:uLnTx/>
                <a:uFillTx/>
                <a:latin typeface="Arial"/>
                <a:ea typeface="+mn-ea"/>
                <a:cs typeface="+mn-cs"/>
              </a:rPr>
              <a:t>struggling to </a:t>
            </a:r>
            <a:r>
              <a:rPr lang="en-GB" sz="1100"/>
              <a:t>manage their debt levels, compared </a:t>
            </a:r>
            <a:r>
              <a:rPr kumimoji="0" lang="en-GB" sz="1100" b="1" i="0" u="none" strike="noStrike" kern="1200" cap="none" spc="0" normalizeH="0" baseline="0" noProof="0">
                <a:ln>
                  <a:noFill/>
                </a:ln>
                <a:solidFill>
                  <a:srgbClr val="FFFFFF"/>
                </a:solidFill>
                <a:effectLst/>
                <a:uLnTx/>
                <a:uFillTx/>
                <a:latin typeface="Arial"/>
                <a:ea typeface="+mn-ea"/>
                <a:cs typeface="+mn-cs"/>
              </a:rPr>
              <a:t>to the GM average (</a:t>
            </a:r>
            <a:r>
              <a:rPr lang="en-GB" sz="1100"/>
              <a:t>68</a:t>
            </a:r>
            <a:r>
              <a:rPr kumimoji="0" lang="en-GB" sz="1100" b="1" i="0" u="none" strike="noStrike" kern="1200" cap="none" spc="0" normalizeH="0" baseline="0" noProof="0">
                <a:ln>
                  <a:noFill/>
                </a:ln>
                <a:solidFill>
                  <a:srgbClr val="FFFFFF"/>
                </a:solidFill>
                <a:effectLst/>
                <a:uLnTx/>
                <a:uFillTx/>
                <a:latin typeface="Arial"/>
                <a:ea typeface="+mn-ea"/>
                <a:cs typeface="+mn-cs"/>
              </a:rPr>
              <a:t>%), are higher among:</a:t>
            </a:r>
            <a:endParaRPr kumimoji="0" lang="en-GB" sz="1050" b="1" i="0" u="none" strike="noStrike" kern="1200" cap="none" spc="0" normalizeH="0" baseline="0" noProof="0">
              <a:ln>
                <a:noFill/>
              </a:ln>
              <a:solidFill>
                <a:srgbClr val="FFFFFF"/>
              </a:solidFill>
              <a:effectLst/>
              <a:uLnTx/>
              <a:uFillTx/>
              <a:latin typeface="Arial"/>
              <a:ea typeface="+mn-ea"/>
              <a:cs typeface="+mn-cs"/>
            </a:endParaRPr>
          </a:p>
        </p:txBody>
      </p:sp>
      <p:sp>
        <p:nvSpPr>
          <p:cNvPr id="17" name="Text Placeholder 4">
            <a:extLst>
              <a:ext uri="{FF2B5EF4-FFF2-40B4-BE49-F238E27FC236}">
                <a16:creationId xmlns:a16="http://schemas.microsoft.com/office/drawing/2014/main" id="{BB945692-BB81-C2B8-2F78-377DEEDA7592}"/>
              </a:ext>
            </a:extLst>
          </p:cNvPr>
          <p:cNvSpPr txBox="1">
            <a:spLocks/>
          </p:cNvSpPr>
          <p:nvPr/>
        </p:nvSpPr>
        <p:spPr>
          <a:xfrm>
            <a:off x="6115575" y="1596852"/>
            <a:ext cx="5763168" cy="4534759"/>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45-64 (79%)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have a disability (76%) including those with a mobility disability (82%) and those with mental ill health (81%)</a:t>
            </a:r>
          </a:p>
          <a:p>
            <a:pPr marL="0" marR="0" lvl="0" indent="0" algn="l" defTabSz="914400" rtl="0" eaLnBrk="1" fontAlgn="auto" latinLnBrk="0" hangingPunct="1">
              <a:lnSpc>
                <a:spcPct val="100000"/>
              </a:lnSpc>
              <a:spcBef>
                <a:spcPts val="0"/>
              </a:spcBef>
              <a:spcAft>
                <a:spcPts val="200"/>
              </a:spcAft>
              <a:buClrTx/>
              <a:buSzTx/>
              <a:buNone/>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lang="en-GB" sz="1200">
                <a:solidFill>
                  <a:srgbClr val="5C5B5A"/>
                </a:solidFill>
                <a:latin typeface="Arial" panose="020B0604020202020204" pitchFamily="34" charset="0"/>
                <a:cs typeface="Arial" panose="020B0604020202020204" pitchFamily="34" charset="0"/>
              </a:rPr>
              <a:t>Those with low levels of life satisfaction (87%)</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do not feel that their life is worthwhile (85%)</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financially vulnerable in some way (83%)</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will not be able to save any money in the next 12 months (82%)</a:t>
            </a:r>
          </a:p>
          <a:p>
            <a:pPr>
              <a:spcAft>
                <a:spcPts val="200"/>
              </a:spcAft>
              <a:defRPr/>
            </a:pPr>
            <a:r>
              <a:rPr lang="en-GB" sz="1200">
                <a:solidFill>
                  <a:srgbClr val="5C5B5A"/>
                </a:solidFill>
                <a:latin typeface="Arial" panose="020B0604020202020204" pitchFamily="34" charset="0"/>
                <a:cs typeface="Arial" panose="020B0604020202020204" pitchFamily="34" charset="0"/>
              </a:rPr>
              <a:t>Those not in work due to ill health or disability (81%)</a:t>
            </a:r>
          </a:p>
          <a:p>
            <a:pPr>
              <a:spcAft>
                <a:spcPts val="200"/>
              </a:spcAft>
              <a:defRPr/>
            </a:pPr>
            <a:r>
              <a:rPr lang="en-GB" sz="1200">
                <a:solidFill>
                  <a:srgbClr val="5C5B5A"/>
                </a:solidFill>
                <a:latin typeface="Arial" panose="020B0604020202020204" pitchFamily="34" charset="0"/>
                <a:cs typeface="Arial" panose="020B0604020202020204" pitchFamily="34" charset="0"/>
              </a:rPr>
              <a:t>Those finding it difficult to afford their energy costs (80%)</a:t>
            </a:r>
          </a:p>
          <a:p>
            <a:pPr>
              <a:spcAft>
                <a:spcPts val="200"/>
              </a:spcAft>
              <a:defRPr/>
            </a:pPr>
            <a:r>
              <a:rPr lang="en-GB" sz="1200">
                <a:solidFill>
                  <a:srgbClr val="5C5B5A"/>
                </a:solidFill>
                <a:latin typeface="Arial" panose="020B0604020202020204" pitchFamily="34" charset="0"/>
                <a:cs typeface="Arial" panose="020B0604020202020204" pitchFamily="34" charset="0"/>
              </a:rPr>
              <a:t>Those earning from £15,600 to £36,400 (76%)</a:t>
            </a:r>
          </a:p>
          <a:p>
            <a:pPr>
              <a:spcAft>
                <a:spcPts val="200"/>
              </a:spcAft>
              <a:defRPr/>
            </a:pPr>
            <a:r>
              <a:rPr lang="en-GB" sz="1200">
                <a:solidFill>
                  <a:srgbClr val="5C5B5A"/>
                </a:solidFill>
                <a:latin typeface="Arial" panose="020B0604020202020204" pitchFamily="34" charset="0"/>
                <a:cs typeface="Arial" panose="020B0604020202020204" pitchFamily="34" charset="0"/>
              </a:rPr>
              <a:t>Those renting their home (74%), including those renting through a Housing Association/Trust (87%)</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a physical or mental condition lasting longer than 12 months (74%)</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buying their house on a mortgage (73%)</a:t>
            </a:r>
          </a:p>
          <a:p>
            <a:pPr>
              <a:spcAft>
                <a:spcPts val="200"/>
              </a:spcAft>
              <a:defRPr/>
            </a:pPr>
            <a:r>
              <a:rPr lang="en-GB" sz="1200">
                <a:solidFill>
                  <a:srgbClr val="5C5B5A"/>
                </a:solidFill>
                <a:latin typeface="Arial" panose="020B0604020202020204" pitchFamily="34" charset="0"/>
                <a:cs typeface="Arial" panose="020B0604020202020204" pitchFamily="34" charset="0"/>
              </a:rPr>
              <a:t>Parents (72%) including those who have children aged 5 to 15 years old (74%)</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whose cost of living has increased in the last month (71%)</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5708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7F7D36A6-75B1-9713-693B-B090AA866156}"/>
              </a:ext>
            </a:extLst>
          </p:cNvPr>
          <p:cNvGraphicFramePr/>
          <p:nvPr>
            <p:extLst>
              <p:ext uri="{D42A27DB-BD31-4B8C-83A1-F6EECF244321}">
                <p14:modId xmlns:p14="http://schemas.microsoft.com/office/powerpoint/2010/main" val="1878300622"/>
              </p:ext>
            </p:extLst>
          </p:nvPr>
        </p:nvGraphicFramePr>
        <p:xfrm>
          <a:off x="357094" y="1308465"/>
          <a:ext cx="11644753" cy="4857564"/>
        </p:xfrm>
        <a:graphic>
          <a:graphicData uri="http://schemas.openxmlformats.org/drawingml/2006/chart">
            <c:chart xmlns:c="http://schemas.openxmlformats.org/drawingml/2006/chart" xmlns:r="http://schemas.openxmlformats.org/officeDocument/2006/relationships" r:id="rId3"/>
          </a:graphicData>
        </a:graphic>
      </p:graphicFrame>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CL3E. Which of the following statements best describes your situation in relation to your current level of debt?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Data shown is from merged sample of S7+8+9. Unweighted bases in parentheses (Those experiencing debt).</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9" name="TextBox 8">
            <a:extLst>
              <a:ext uri="{FF2B5EF4-FFF2-40B4-BE49-F238E27FC236}">
                <a16:creationId xmlns:a16="http://schemas.microsoft.com/office/drawing/2014/main" id="{C18D3F59-984A-1812-CBB9-33DC070E4BCD}"/>
              </a:ext>
              <a:ext uri="{C183D7F6-B498-43B3-948B-1728B52AA6E4}">
                <adec:decorative xmlns:adec="http://schemas.microsoft.com/office/drawing/2017/decorative" val="1"/>
              </a:ext>
            </a:extLst>
          </p:cNvPr>
          <p:cNvSpPr txBox="1"/>
          <p:nvPr/>
        </p:nvSpPr>
        <p:spPr>
          <a:xfrm rot="16200000">
            <a:off x="-6001" y="3686809"/>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68</a:t>
            </a:r>
            <a:r>
              <a:rPr kumimoji="0" lang="en-GB" sz="1400" b="1" i="0" u="none" strike="noStrike" kern="1200" cap="none" spc="0" normalizeH="0" baseline="0" noProof="0">
                <a:ln>
                  <a:noFill/>
                </a:ln>
                <a:solidFill>
                  <a:srgbClr val="5C5B5A"/>
                </a:solidFill>
                <a:effectLst/>
                <a:uLnTx/>
                <a:uFillTx/>
                <a:latin typeface="Arial"/>
                <a:ea typeface="+mn-ea"/>
                <a:cs typeface="+mn-cs"/>
              </a:rPr>
              <a:t>% difficulty</a:t>
            </a:r>
          </a:p>
        </p:txBody>
      </p:sp>
      <p:sp>
        <p:nvSpPr>
          <p:cNvPr id="11" name="Right Brace 10">
            <a:extLst>
              <a:ext uri="{FF2B5EF4-FFF2-40B4-BE49-F238E27FC236}">
                <a16:creationId xmlns:a16="http://schemas.microsoft.com/office/drawing/2014/main" id="{1A4E54A0-7F65-5607-50E4-757F7444F989}"/>
              </a:ext>
            </a:extLst>
          </p:cNvPr>
          <p:cNvSpPr/>
          <p:nvPr/>
        </p:nvSpPr>
        <p:spPr>
          <a:xfrm rot="10800000">
            <a:off x="664311" y="2729318"/>
            <a:ext cx="129145" cy="223200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4" name="Title 13">
            <a:extLst>
              <a:ext uri="{FF2B5EF4-FFF2-40B4-BE49-F238E27FC236}">
                <a16:creationId xmlns:a16="http://schemas.microsoft.com/office/drawing/2014/main" id="{D43527C4-72DA-A1F6-AE62-A69AF121E334}"/>
              </a:ext>
              <a:ext uri="{C183D7F6-B498-43B3-948B-1728B52AA6E4}">
                <adec:decorative xmlns:adec="http://schemas.microsoft.com/office/drawing/2017/decorative" val="1"/>
              </a:ext>
            </a:extLst>
          </p:cNvPr>
          <p:cNvSpPr txBox="1">
            <a:spLocks noGrp="1"/>
          </p:cNvSpPr>
          <p:nvPr>
            <p:ph type="title" idx="4294967295"/>
          </p:nvPr>
        </p:nvSpPr>
        <p:spPr>
          <a:xfrm>
            <a:off x="226088" y="108609"/>
            <a:ext cx="11680557"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9690"/>
                </a:solidFill>
                <a:effectLst/>
                <a:uLnTx/>
                <a:uFillTx/>
                <a:latin typeface="Arial"/>
                <a:ea typeface="+mn-ea"/>
                <a:cs typeface="+mn-cs"/>
              </a:rPr>
              <a:t>2 in 3 (68%) Greater Manchester residents who have borrowed more or used more credit are experiencing difficulty in relation to their current level of debt.</a:t>
            </a:r>
            <a:r>
              <a:rPr kumimoji="0" lang="en-GB" sz="1800" b="1" i="0" u="none" strike="noStrike" kern="1200" cap="none" spc="0" normalizeH="0" baseline="0" noProof="0">
                <a:ln>
                  <a:noFill/>
                </a:ln>
                <a:solidFill>
                  <a:srgbClr val="5C5B5A"/>
                </a:solidFill>
                <a:effectLst/>
                <a:uLnTx/>
                <a:uFillTx/>
                <a:latin typeface="Arial"/>
                <a:ea typeface="+mn-ea"/>
                <a:cs typeface="+mn-cs"/>
              </a:rPr>
              <a:t> This is higher still among segments of the population, including parents (72%), and those not in work due to ill health or disability (81%)</a:t>
            </a:r>
            <a:endParaRPr kumimoji="0" lang="en-GB" sz="1800" b="1" i="0" u="none" strike="noStrike" kern="1200" cap="none" spc="0" normalizeH="0" baseline="0" noProof="0">
              <a:ln>
                <a:noFill/>
              </a:ln>
              <a:solidFill>
                <a:srgbClr val="5C5B5A"/>
              </a:solidFill>
              <a:effectLst/>
              <a:uLnTx/>
              <a:uFillTx/>
              <a:latin typeface="Arial"/>
              <a:ea typeface="+mn-ea"/>
              <a:cs typeface="Arial"/>
            </a:endParaRPr>
          </a:p>
        </p:txBody>
      </p:sp>
      <p:sp>
        <p:nvSpPr>
          <p:cNvPr id="10" name="TextBox 9">
            <a:extLst>
              <a:ext uri="{FF2B5EF4-FFF2-40B4-BE49-F238E27FC236}">
                <a16:creationId xmlns:a16="http://schemas.microsoft.com/office/drawing/2014/main" id="{928AEE68-293B-180B-5BF5-5E679BE8C5B9}"/>
              </a:ext>
              <a:ext uri="{C183D7F6-B498-43B3-948B-1728B52AA6E4}">
                <adec:decorative xmlns:adec="http://schemas.microsoft.com/office/drawing/2017/decorative" val="1"/>
              </a:ext>
            </a:extLst>
          </p:cNvPr>
          <p:cNvSpPr txBox="1"/>
          <p:nvPr/>
        </p:nvSpPr>
        <p:spPr>
          <a:xfrm>
            <a:off x="1996025" y="3701494"/>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72% </a:t>
            </a:r>
          </a:p>
        </p:txBody>
      </p:sp>
      <p:sp>
        <p:nvSpPr>
          <p:cNvPr id="12" name="Right Brace 11">
            <a:extLst>
              <a:ext uri="{FF2B5EF4-FFF2-40B4-BE49-F238E27FC236}">
                <a16:creationId xmlns:a16="http://schemas.microsoft.com/office/drawing/2014/main" id="{D854E740-7D58-AC06-E618-0FE74D6521FF}"/>
              </a:ext>
            </a:extLst>
          </p:cNvPr>
          <p:cNvSpPr/>
          <p:nvPr/>
        </p:nvSpPr>
        <p:spPr>
          <a:xfrm rot="10800000">
            <a:off x="2591296" y="2605089"/>
            <a:ext cx="129146" cy="237600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5" name="TextBox 14">
            <a:extLst>
              <a:ext uri="{FF2B5EF4-FFF2-40B4-BE49-F238E27FC236}">
                <a16:creationId xmlns:a16="http://schemas.microsoft.com/office/drawing/2014/main" id="{735112BA-B5B8-E8FA-2B30-A1E06AF8C7E0}"/>
              </a:ext>
              <a:ext uri="{C183D7F6-B498-43B3-948B-1728B52AA6E4}">
                <adec:decorative xmlns:adec="http://schemas.microsoft.com/office/drawing/2017/decorative" val="1"/>
              </a:ext>
            </a:extLst>
          </p:cNvPr>
          <p:cNvSpPr txBox="1"/>
          <p:nvPr/>
        </p:nvSpPr>
        <p:spPr>
          <a:xfrm>
            <a:off x="3923348" y="3621681"/>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74% </a:t>
            </a:r>
          </a:p>
        </p:txBody>
      </p:sp>
      <p:sp>
        <p:nvSpPr>
          <p:cNvPr id="19" name="Right Brace 18">
            <a:extLst>
              <a:ext uri="{FF2B5EF4-FFF2-40B4-BE49-F238E27FC236}">
                <a16:creationId xmlns:a16="http://schemas.microsoft.com/office/drawing/2014/main" id="{FC3A1BA2-AD28-FC77-C472-B622DBBFCD5E}"/>
              </a:ext>
            </a:extLst>
          </p:cNvPr>
          <p:cNvSpPr/>
          <p:nvPr/>
        </p:nvSpPr>
        <p:spPr>
          <a:xfrm rot="10800000">
            <a:off x="4537738" y="2433245"/>
            <a:ext cx="129146" cy="255600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2" name="TextBox 21">
            <a:extLst>
              <a:ext uri="{FF2B5EF4-FFF2-40B4-BE49-F238E27FC236}">
                <a16:creationId xmlns:a16="http://schemas.microsoft.com/office/drawing/2014/main" id="{ECDC8597-8C18-4739-43B0-AD228838973D}"/>
              </a:ext>
              <a:ext uri="{C183D7F6-B498-43B3-948B-1728B52AA6E4}">
                <adec:decorative xmlns:adec="http://schemas.microsoft.com/office/drawing/2017/decorative" val="1"/>
              </a:ext>
            </a:extLst>
          </p:cNvPr>
          <p:cNvSpPr txBox="1"/>
          <p:nvPr/>
        </p:nvSpPr>
        <p:spPr>
          <a:xfrm>
            <a:off x="5887119" y="3634644"/>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76% </a:t>
            </a:r>
          </a:p>
        </p:txBody>
      </p:sp>
      <p:sp>
        <p:nvSpPr>
          <p:cNvPr id="23" name="Right Brace 22">
            <a:extLst>
              <a:ext uri="{FF2B5EF4-FFF2-40B4-BE49-F238E27FC236}">
                <a16:creationId xmlns:a16="http://schemas.microsoft.com/office/drawing/2014/main" id="{6229E738-642F-934E-05F1-37581F123902}"/>
              </a:ext>
            </a:extLst>
          </p:cNvPr>
          <p:cNvSpPr/>
          <p:nvPr/>
        </p:nvSpPr>
        <p:spPr>
          <a:xfrm rot="10800000">
            <a:off x="6468359" y="2451109"/>
            <a:ext cx="129147" cy="252000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4" name="TextBox 23">
            <a:extLst>
              <a:ext uri="{FF2B5EF4-FFF2-40B4-BE49-F238E27FC236}">
                <a16:creationId xmlns:a16="http://schemas.microsoft.com/office/drawing/2014/main" id="{340D8DE7-01BA-387F-BD7B-FCBA9CA353B3}"/>
              </a:ext>
              <a:ext uri="{C183D7F6-B498-43B3-948B-1728B52AA6E4}">
                <adec:decorative xmlns:adec="http://schemas.microsoft.com/office/drawing/2017/decorative" val="1"/>
              </a:ext>
            </a:extLst>
          </p:cNvPr>
          <p:cNvSpPr txBox="1"/>
          <p:nvPr/>
        </p:nvSpPr>
        <p:spPr>
          <a:xfrm>
            <a:off x="7806528" y="3542013"/>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81% </a:t>
            </a:r>
          </a:p>
        </p:txBody>
      </p:sp>
      <p:sp>
        <p:nvSpPr>
          <p:cNvPr id="25" name="Right Brace 24">
            <a:extLst>
              <a:ext uri="{FF2B5EF4-FFF2-40B4-BE49-F238E27FC236}">
                <a16:creationId xmlns:a16="http://schemas.microsoft.com/office/drawing/2014/main" id="{F8B1FD93-7727-3001-5709-C58FD6814006}"/>
              </a:ext>
            </a:extLst>
          </p:cNvPr>
          <p:cNvSpPr/>
          <p:nvPr/>
        </p:nvSpPr>
        <p:spPr>
          <a:xfrm rot="10800000">
            <a:off x="8412906" y="2289356"/>
            <a:ext cx="129148" cy="266400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8" name="TextBox 27">
            <a:extLst>
              <a:ext uri="{FF2B5EF4-FFF2-40B4-BE49-F238E27FC236}">
                <a16:creationId xmlns:a16="http://schemas.microsoft.com/office/drawing/2014/main" id="{C1EAC683-4A7D-C090-02E8-37B4D2713BD4}"/>
              </a:ext>
              <a:ext uri="{C183D7F6-B498-43B3-948B-1728B52AA6E4}">
                <adec:decorative xmlns:adec="http://schemas.microsoft.com/office/drawing/2017/decorative" val="1"/>
              </a:ext>
            </a:extLst>
          </p:cNvPr>
          <p:cNvSpPr txBox="1"/>
          <p:nvPr/>
        </p:nvSpPr>
        <p:spPr>
          <a:xfrm>
            <a:off x="9815583" y="3526922"/>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81</a:t>
            </a:r>
            <a:r>
              <a:rPr kumimoji="0" lang="en-GB" sz="1400" b="1" i="0" u="none" strike="noStrike" kern="1200" cap="none" spc="0" normalizeH="0" baseline="0" noProof="0">
                <a:ln>
                  <a:noFill/>
                </a:ln>
                <a:solidFill>
                  <a:srgbClr val="5C5B5A"/>
                </a:solidFill>
                <a:effectLst/>
                <a:uLnTx/>
                <a:uFillTx/>
                <a:latin typeface="Arial"/>
                <a:ea typeface="+mn-ea"/>
                <a:cs typeface="+mn-cs"/>
              </a:rPr>
              <a:t>% </a:t>
            </a:r>
          </a:p>
        </p:txBody>
      </p:sp>
      <p:sp>
        <p:nvSpPr>
          <p:cNvPr id="29" name="Right Brace 28">
            <a:extLst>
              <a:ext uri="{FF2B5EF4-FFF2-40B4-BE49-F238E27FC236}">
                <a16:creationId xmlns:a16="http://schemas.microsoft.com/office/drawing/2014/main" id="{A7FF5B18-36F3-702A-3038-6A5F16386370}"/>
              </a:ext>
            </a:extLst>
          </p:cNvPr>
          <p:cNvSpPr/>
          <p:nvPr/>
        </p:nvSpPr>
        <p:spPr>
          <a:xfrm rot="10800000">
            <a:off x="10378506" y="2225682"/>
            <a:ext cx="102514" cy="273600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cxnSp>
        <p:nvCxnSpPr>
          <p:cNvPr id="39" name="Connector: Curved 38">
            <a:extLst>
              <a:ext uri="{FF2B5EF4-FFF2-40B4-BE49-F238E27FC236}">
                <a16:creationId xmlns:a16="http://schemas.microsoft.com/office/drawing/2014/main" id="{D8CB987C-C28C-1F2C-D294-94C24D04775E}"/>
              </a:ext>
              <a:ext uri="{C183D7F6-B498-43B3-948B-1728B52AA6E4}">
                <adec:decorative xmlns:adec="http://schemas.microsoft.com/office/drawing/2017/decorative" val="1"/>
              </a:ext>
            </a:extLst>
          </p:cNvPr>
          <p:cNvCxnSpPr>
            <a:cxnSpLocks/>
          </p:cNvCxnSpPr>
          <p:nvPr/>
        </p:nvCxnSpPr>
        <p:spPr>
          <a:xfrm rot="16200000" flipH="1">
            <a:off x="3270580" y="5405572"/>
            <a:ext cx="313937" cy="280060"/>
          </a:xfrm>
          <a:prstGeom prst="curvedConnector3">
            <a:avLst>
              <a:gd name="adj1" fmla="val 5000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9AAA12C-D1AE-765B-F399-AA97E3F0FB1D}"/>
              </a:ext>
            </a:extLst>
          </p:cNvPr>
          <p:cNvSpPr txBox="1"/>
          <p:nvPr/>
        </p:nvSpPr>
        <p:spPr>
          <a:xfrm>
            <a:off x="2504209" y="5600572"/>
            <a:ext cx="2126739" cy="646331"/>
          </a:xfrm>
          <a:prstGeom prst="rect">
            <a:avLst/>
          </a:prstGeom>
          <a:noFill/>
        </p:spPr>
        <p:txBody>
          <a:bodyPr wrap="square" lIns="91440" tIns="45720" rIns="91440" bIns="45720" rtlCol="0" anchor="t">
            <a:spAutoFit/>
          </a:bodyPr>
          <a:lstStyle/>
          <a:p>
            <a:pPr algn="ctr"/>
            <a:r>
              <a:rPr lang="en-GB" sz="1200">
                <a:solidFill>
                  <a:schemeClr val="tx1">
                    <a:lumMod val="75000"/>
                    <a:lumOff val="25000"/>
                  </a:schemeClr>
                </a:solidFill>
              </a:rPr>
              <a:t>Highest among parents of adult children aged 18 (83%) and 19-25-years-old (80%)</a:t>
            </a:r>
          </a:p>
        </p:txBody>
      </p:sp>
      <p:cxnSp>
        <p:nvCxnSpPr>
          <p:cNvPr id="50" name="Connector: Curved 49">
            <a:extLst>
              <a:ext uri="{FF2B5EF4-FFF2-40B4-BE49-F238E27FC236}">
                <a16:creationId xmlns:a16="http://schemas.microsoft.com/office/drawing/2014/main" id="{A9D77BDF-76EC-1DA4-B0E0-F8B192FD985E}"/>
              </a:ext>
              <a:ext uri="{C183D7F6-B498-43B3-948B-1728B52AA6E4}">
                <adec:decorative xmlns:adec="http://schemas.microsoft.com/office/drawing/2017/decorative" val="1"/>
              </a:ext>
            </a:extLst>
          </p:cNvPr>
          <p:cNvCxnSpPr>
            <a:cxnSpLocks/>
          </p:cNvCxnSpPr>
          <p:nvPr/>
        </p:nvCxnSpPr>
        <p:spPr>
          <a:xfrm rot="16200000" flipH="1">
            <a:off x="5346089" y="5403170"/>
            <a:ext cx="313937" cy="280060"/>
          </a:xfrm>
          <a:prstGeom prst="curvedConnector3">
            <a:avLst>
              <a:gd name="adj1" fmla="val 5000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7FD0F95-3033-72D0-D0B5-648F56E89D95}"/>
              </a:ext>
            </a:extLst>
          </p:cNvPr>
          <p:cNvSpPr txBox="1"/>
          <p:nvPr/>
        </p:nvSpPr>
        <p:spPr>
          <a:xfrm>
            <a:off x="4784200" y="5600572"/>
            <a:ext cx="1944242" cy="646331"/>
          </a:xfrm>
          <a:prstGeom prst="rect">
            <a:avLst/>
          </a:prstGeom>
          <a:noFill/>
        </p:spPr>
        <p:txBody>
          <a:bodyPr wrap="square" rtlCol="0">
            <a:spAutoFit/>
          </a:bodyPr>
          <a:lstStyle/>
          <a:p>
            <a:pPr algn="ctr"/>
            <a:r>
              <a:rPr lang="en-GB" sz="1200">
                <a:solidFill>
                  <a:schemeClr val="tx1">
                    <a:lumMod val="75000"/>
                    <a:lumOff val="25000"/>
                  </a:schemeClr>
                </a:solidFill>
              </a:rPr>
              <a:t>Highest among those renting from a Housing Association / Trust (87%)</a:t>
            </a:r>
          </a:p>
        </p:txBody>
      </p:sp>
      <p:cxnSp>
        <p:nvCxnSpPr>
          <p:cNvPr id="52" name="Connector: Curved 51">
            <a:extLst>
              <a:ext uri="{FF2B5EF4-FFF2-40B4-BE49-F238E27FC236}">
                <a16:creationId xmlns:a16="http://schemas.microsoft.com/office/drawing/2014/main" id="{C85E69D7-7AD6-3BF6-EB14-E4069410AA23}"/>
              </a:ext>
              <a:ext uri="{C183D7F6-B498-43B3-948B-1728B52AA6E4}">
                <adec:decorative xmlns:adec="http://schemas.microsoft.com/office/drawing/2017/decorative" val="1"/>
              </a:ext>
            </a:extLst>
          </p:cNvPr>
          <p:cNvCxnSpPr>
            <a:cxnSpLocks/>
          </p:cNvCxnSpPr>
          <p:nvPr/>
        </p:nvCxnSpPr>
        <p:spPr>
          <a:xfrm rot="16200000" flipH="1">
            <a:off x="7329071" y="5407598"/>
            <a:ext cx="313937" cy="280060"/>
          </a:xfrm>
          <a:prstGeom prst="curvedConnector3">
            <a:avLst>
              <a:gd name="adj1" fmla="val 5000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C4D8B31B-6BC3-0110-6147-CC8566D91B1E}"/>
              </a:ext>
            </a:extLst>
          </p:cNvPr>
          <p:cNvSpPr txBox="1"/>
          <p:nvPr/>
        </p:nvSpPr>
        <p:spPr>
          <a:xfrm>
            <a:off x="6767182" y="5605000"/>
            <a:ext cx="2283434" cy="646331"/>
          </a:xfrm>
          <a:prstGeom prst="rect">
            <a:avLst/>
          </a:prstGeom>
          <a:noFill/>
        </p:spPr>
        <p:txBody>
          <a:bodyPr wrap="square" rtlCol="0">
            <a:spAutoFit/>
          </a:bodyPr>
          <a:lstStyle/>
          <a:p>
            <a:pPr algn="ctr"/>
            <a:r>
              <a:rPr lang="en-GB" sz="1200">
                <a:solidFill>
                  <a:schemeClr val="tx1">
                    <a:lumMod val="75000"/>
                    <a:lumOff val="25000"/>
                  </a:schemeClr>
                </a:solidFill>
              </a:rPr>
              <a:t>Highest among those with a mobility disability (82%) and with mental ill health (81%)</a:t>
            </a:r>
          </a:p>
        </p:txBody>
      </p:sp>
      <p:sp>
        <p:nvSpPr>
          <p:cNvPr id="2" name="TextBox 1">
            <a:extLst>
              <a:ext uri="{FF2B5EF4-FFF2-40B4-BE49-F238E27FC236}">
                <a16:creationId xmlns:a16="http://schemas.microsoft.com/office/drawing/2014/main" id="{175E33B9-5E5E-4CFC-58F3-3C157B223FF2}"/>
              </a:ext>
              <a:ext uri="{C183D7F6-B498-43B3-948B-1728B52AA6E4}">
                <adec:decorative xmlns:adec="http://schemas.microsoft.com/office/drawing/2017/decorative" val="0"/>
              </a:ext>
            </a:extLst>
          </p:cNvPr>
          <p:cNvSpPr txBox="1"/>
          <p:nvPr/>
        </p:nvSpPr>
        <p:spPr>
          <a:xfrm>
            <a:off x="1536087" y="1080757"/>
            <a:ext cx="911982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Which of the following statements best describes your situation in relation to your current level</a:t>
            </a:r>
            <a:r>
              <a:rPr lang="en-GB" sz="1400" b="1">
                <a:solidFill>
                  <a:srgbClr val="5C5B5A"/>
                </a:solidFill>
                <a:latin typeface="Arial"/>
              </a:rPr>
              <a:t> of debt?</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Tree>
    <p:extLst>
      <p:ext uri="{BB962C8B-B14F-4D97-AF65-F5344CB8AC3E}">
        <p14:creationId xmlns:p14="http://schemas.microsoft.com/office/powerpoint/2010/main" val="2309553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16501" cy="792832"/>
          </a:xfrm>
        </p:spPr>
        <p:txBody>
          <a:bodyPr>
            <a:noAutofit/>
          </a:bodyPr>
          <a:lstStyle/>
          <a:p>
            <a:r>
              <a:rPr lang="en-GB" sz="1800" b="1"/>
              <a:t>Almost 2 in 3 (62%) of those struggling with their debt say they have </a:t>
            </a:r>
            <a:r>
              <a:rPr lang="en-GB" sz="1800" b="1">
                <a:solidFill>
                  <a:srgbClr val="009690"/>
                </a:solidFill>
              </a:rPr>
              <a:t>sought help</a:t>
            </a:r>
            <a:r>
              <a:rPr lang="en-GB" sz="1800" b="1"/>
              <a:t>, a significant increase since July (51%). Among those who did not seek help, 3 in 10 (29%) were unsure whether the advice would help </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372283" y="1001158"/>
            <a:ext cx="572371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Among those </a:t>
            </a:r>
            <a:r>
              <a:rPr lang="en-GB" sz="1400" b="1">
                <a:solidFill>
                  <a:srgbClr val="5C5B5A"/>
                </a:solidFill>
                <a:latin typeface="Arial"/>
              </a:rPr>
              <a:t>experiencing some difficulty, have you</a:t>
            </a:r>
            <a:r>
              <a:rPr kumimoji="0" lang="en-GB" sz="1400" b="1" i="0" u="none" strike="noStrike" kern="1200" cap="none" spc="0" normalizeH="0" baseline="0" noProof="0">
                <a:ln>
                  <a:noFill/>
                </a:ln>
                <a:solidFill>
                  <a:srgbClr val="5C5B5A"/>
                </a:solidFill>
                <a:effectLst/>
                <a:uLnTx/>
                <a:uFillTx/>
                <a:latin typeface="Arial"/>
                <a:ea typeface="+mn-ea"/>
                <a:cs typeface="+mn-cs"/>
              </a:rPr>
              <a:t> tried to seek help with your debt through any of the following options?</a:t>
            </a:r>
          </a:p>
        </p:txBody>
      </p:sp>
      <p:graphicFrame>
        <p:nvGraphicFramePr>
          <p:cNvPr id="18" name="Chart 17" descr="Bar chart showing which organisations or sources respondents have used to seek help with their debt. 51% are sought help from any of these organisations. 30% have sought help from their friends and family. ">
            <a:extLst>
              <a:ext uri="{FF2B5EF4-FFF2-40B4-BE49-F238E27FC236}">
                <a16:creationId xmlns:a16="http://schemas.microsoft.com/office/drawing/2014/main" id="{3E178436-B827-F665-BD65-F5C8BE8E23F0}"/>
              </a:ext>
            </a:extLst>
          </p:cNvPr>
          <p:cNvGraphicFramePr/>
          <p:nvPr>
            <p:extLst>
              <p:ext uri="{D42A27DB-BD31-4B8C-83A1-F6EECF244321}">
                <p14:modId xmlns:p14="http://schemas.microsoft.com/office/powerpoint/2010/main" val="1468295788"/>
              </p:ext>
            </p:extLst>
          </p:nvPr>
        </p:nvGraphicFramePr>
        <p:xfrm>
          <a:off x="-924111" y="1482463"/>
          <a:ext cx="7269492" cy="4659098"/>
        </p:xfrm>
        <a:graphic>
          <a:graphicData uri="http://schemas.openxmlformats.org/drawingml/2006/chart">
            <c:chart xmlns:c="http://schemas.openxmlformats.org/drawingml/2006/chart" xmlns:r="http://schemas.openxmlformats.org/officeDocument/2006/relationships" r:id="rId3"/>
          </a:graphicData>
        </a:graphic>
      </p:graphicFrame>
      <p:sp>
        <p:nvSpPr>
          <p:cNvPr id="43" name="TextBox 42">
            <a:extLst>
              <a:ext uri="{FF2B5EF4-FFF2-40B4-BE49-F238E27FC236}">
                <a16:creationId xmlns:a16="http://schemas.microsoft.com/office/drawing/2014/main" id="{1DF699FA-ED9B-CD22-4671-DD89D466C6AD}"/>
              </a:ext>
              <a:ext uri="{C183D7F6-B498-43B3-948B-1728B52AA6E4}">
                <adec:decorative xmlns:adec="http://schemas.microsoft.com/office/drawing/2017/decorative" val="1"/>
              </a:ext>
            </a:extLst>
          </p:cNvPr>
          <p:cNvSpPr txBox="1"/>
          <p:nvPr/>
        </p:nvSpPr>
        <p:spPr>
          <a:xfrm>
            <a:off x="4198747" y="4045852"/>
            <a:ext cx="1946301" cy="101566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a:solidFill>
                  <a:srgbClr val="388A8C"/>
                </a:solidFill>
                <a:latin typeface="Arial"/>
              </a:rPr>
              <a:t>62% </a:t>
            </a:r>
            <a:r>
              <a:rPr lang="en-GB" sz="1000" b="1">
                <a:solidFill>
                  <a:srgbClr val="388A8C"/>
                </a:solidFill>
                <a:latin typeface="Arial"/>
              </a:rPr>
              <a:t>(+11pp)</a:t>
            </a:r>
            <a:endParaRPr lang="en-GB" sz="2400" b="1">
              <a:solidFill>
                <a:srgbClr val="388A8C"/>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latin typeface="Arial"/>
              </a:rPr>
              <a:t>have sought help from any of these organisations</a:t>
            </a:r>
            <a:endParaRPr kumimoji="0" lang="en-GB" sz="1400" i="0" u="none" strike="noStrike" kern="1200" cap="none" spc="0" normalizeH="0" baseline="0" noProof="0">
              <a:ln>
                <a:noFill/>
              </a:ln>
              <a:solidFill>
                <a:srgbClr val="5C5B5A"/>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03491143-B0DE-949E-48C0-204532FC0BE8}"/>
              </a:ext>
              <a:ext uri="{C183D7F6-B498-43B3-948B-1728B52AA6E4}">
                <adec:decorative xmlns:adec="http://schemas.microsoft.com/office/drawing/2017/decorative" val="1"/>
              </a:ext>
            </a:extLst>
          </p:cNvPr>
          <p:cNvCxnSpPr>
            <a:cxnSpLocks/>
          </p:cNvCxnSpPr>
          <p:nvPr/>
        </p:nvCxnSpPr>
        <p:spPr>
          <a:xfrm>
            <a:off x="6345380" y="1340641"/>
            <a:ext cx="0" cy="465909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4B939873-6A61-F562-4DF1-0532E7B92184}"/>
              </a:ext>
              <a:ext uri="{C183D7F6-B498-43B3-948B-1728B52AA6E4}">
                <adec:decorative xmlns:adec="http://schemas.microsoft.com/office/drawing/2017/decorative" val="0"/>
              </a:ext>
            </a:extLst>
          </p:cNvPr>
          <p:cNvSpPr txBox="1"/>
          <p:nvPr/>
        </p:nvSpPr>
        <p:spPr>
          <a:xfrm>
            <a:off x="6594760" y="1001158"/>
            <a:ext cx="5224955"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 Among those who have not sought advice, for what reasons have you decided not to seek advice for your debt problems?</a:t>
            </a:r>
          </a:p>
        </p:txBody>
      </p:sp>
      <p:graphicFrame>
        <p:nvGraphicFramePr>
          <p:cNvPr id="8" name="Chart 7" descr="Bar chart showing why respondents did not seek advice for their debt problems. 26% did not seek help because they weren't sure the advice would help and 22% did not seek help for mental health reasons. ">
            <a:extLst>
              <a:ext uri="{FF2B5EF4-FFF2-40B4-BE49-F238E27FC236}">
                <a16:creationId xmlns:a16="http://schemas.microsoft.com/office/drawing/2014/main" id="{DEDFDCAD-FA26-9E79-4EB1-771273DC0B27}"/>
              </a:ext>
            </a:extLst>
          </p:cNvPr>
          <p:cNvGraphicFramePr/>
          <p:nvPr>
            <p:extLst>
              <p:ext uri="{D42A27DB-BD31-4B8C-83A1-F6EECF244321}">
                <p14:modId xmlns:p14="http://schemas.microsoft.com/office/powerpoint/2010/main" val="2718371651"/>
              </p:ext>
            </p:extLst>
          </p:nvPr>
        </p:nvGraphicFramePr>
        <p:xfrm>
          <a:off x="6353743" y="1449473"/>
          <a:ext cx="5821439" cy="4768911"/>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CL23. Have you tried to seek help with your debt through any of the following options? CL24. For what reasons have you decided not to seek advice for your debt problems?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Unweighted base: Survey 7, 342; Survey 8, 388</a:t>
            </a:r>
            <a:r>
              <a:rPr lang="en-GB" sz="1000">
                <a:solidFill>
                  <a:srgbClr val="FFFFFF">
                    <a:lumMod val="50000"/>
                  </a:srgbClr>
                </a:solidFill>
                <a:latin typeface="Arial"/>
                <a:cs typeface="Arial" panose="020B0604020202020204" pitchFamily="34" charset="0"/>
              </a:rPr>
              <a:t>; Survey 9, 360</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who struggle with debt); Survey 8, 177; Survey 9, 140 (All who struggle with debt and have not sought advice)</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2" name="Group 1" descr="Green and Red arrows to signify when a statistic is significantly higher or lower than the previous survey.">
            <a:extLst>
              <a:ext uri="{FF2B5EF4-FFF2-40B4-BE49-F238E27FC236}">
                <a16:creationId xmlns:a16="http://schemas.microsoft.com/office/drawing/2014/main" id="{0B07ED01-43DF-EC7B-9682-4419F5F7DA56}"/>
              </a:ext>
            </a:extLst>
          </p:cNvPr>
          <p:cNvGrpSpPr/>
          <p:nvPr/>
        </p:nvGrpSpPr>
        <p:grpSpPr>
          <a:xfrm>
            <a:off x="8585202" y="6036681"/>
            <a:ext cx="3234513" cy="276999"/>
            <a:chOff x="575408" y="5999738"/>
            <a:chExt cx="3234513" cy="276999"/>
          </a:xfrm>
        </p:grpSpPr>
        <p:sp>
          <p:nvSpPr>
            <p:cNvPr id="3" name="Arrow: Down 2">
              <a:extLst>
                <a:ext uri="{FF2B5EF4-FFF2-40B4-BE49-F238E27FC236}">
                  <a16:creationId xmlns:a16="http://schemas.microsoft.com/office/drawing/2014/main" id="{544345FF-CFBA-8B88-D569-97F9362B3400}"/>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BCB53E9B-B788-D5FB-BA05-2AD8D7AA43B4}"/>
                </a:ext>
              </a:extLst>
            </p:cNvPr>
            <p:cNvGrpSpPr/>
            <p:nvPr/>
          </p:nvGrpSpPr>
          <p:grpSpPr>
            <a:xfrm>
              <a:off x="575408" y="5999738"/>
              <a:ext cx="3234513" cy="276999"/>
              <a:chOff x="520117" y="5798698"/>
              <a:chExt cx="3234513" cy="276999"/>
            </a:xfrm>
          </p:grpSpPr>
          <p:sp>
            <p:nvSpPr>
              <p:cNvPr id="9" name="Arrow: Down 8">
                <a:extLst>
                  <a:ext uri="{FF2B5EF4-FFF2-40B4-BE49-F238E27FC236}">
                    <a16:creationId xmlns:a16="http://schemas.microsoft.com/office/drawing/2014/main" id="{BE89BF0E-5893-BD8E-AFBE-01F91EEA0DF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0" name="TextBox 9">
                <a:extLst>
                  <a:ext uri="{FF2B5EF4-FFF2-40B4-BE49-F238E27FC236}">
                    <a16:creationId xmlns:a16="http://schemas.microsoft.com/office/drawing/2014/main" id="{D0AB1CA5-359D-40B0-2FB3-A1A6668A923B}"/>
                  </a:ext>
                </a:extLst>
              </p:cNvPr>
              <p:cNvSpPr txBox="1"/>
              <p:nvPr/>
            </p:nvSpPr>
            <p:spPr>
              <a:xfrm>
                <a:off x="884934" y="5798698"/>
                <a:ext cx="286969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a:t>
                </a:r>
                <a:r>
                  <a:rPr lang="en-GB" sz="1200">
                    <a:solidFill>
                      <a:srgbClr val="5C5B5A"/>
                    </a:solidFill>
                    <a:latin typeface="Arial"/>
                  </a:rPr>
                  <a:t>Survey 8</a:t>
                </a:r>
                <a:endParaRPr kumimoji="0" lang="en-GB" sz="1200" b="0" i="0" u="none" strike="noStrike" kern="1200" cap="none" spc="0" normalizeH="0" baseline="0" noProof="0">
                  <a:ln>
                    <a:noFill/>
                  </a:ln>
                  <a:solidFill>
                    <a:srgbClr val="5C5B5A"/>
                  </a:solidFill>
                  <a:effectLst/>
                  <a:uLnTx/>
                  <a:uFillTx/>
                  <a:latin typeface="Arial"/>
                  <a:ea typeface="+mn-ea"/>
                  <a:cs typeface="+mn-cs"/>
                </a:endParaRPr>
              </a:p>
            </p:txBody>
          </p:sp>
        </p:grpSp>
      </p:grpSp>
      <p:sp>
        <p:nvSpPr>
          <p:cNvPr id="12" name="Arrow: Down 11">
            <a:extLst>
              <a:ext uri="{FF2B5EF4-FFF2-40B4-BE49-F238E27FC236}">
                <a16:creationId xmlns:a16="http://schemas.microsoft.com/office/drawing/2014/main" id="{2BFEBA19-C4B1-0E81-4E51-1B9E6576A3F1}"/>
              </a:ext>
              <a:ext uri="{C183D7F6-B498-43B3-948B-1728B52AA6E4}">
                <adec:decorative xmlns:adec="http://schemas.microsoft.com/office/drawing/2017/decorative" val="1"/>
              </a:ext>
            </a:extLst>
          </p:cNvPr>
          <p:cNvSpPr/>
          <p:nvPr/>
        </p:nvSpPr>
        <p:spPr>
          <a:xfrm rot="10800000">
            <a:off x="5848788" y="416044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Arrow: Down 13">
            <a:extLst>
              <a:ext uri="{FF2B5EF4-FFF2-40B4-BE49-F238E27FC236}">
                <a16:creationId xmlns:a16="http://schemas.microsoft.com/office/drawing/2014/main" id="{89EFB7AB-A372-8DA2-6DF8-26810A54532A}"/>
              </a:ext>
              <a:ext uri="{C183D7F6-B498-43B3-948B-1728B52AA6E4}">
                <adec:decorative xmlns:adec="http://schemas.microsoft.com/office/drawing/2017/decorative" val="1"/>
              </a:ext>
            </a:extLst>
          </p:cNvPr>
          <p:cNvSpPr/>
          <p:nvPr/>
        </p:nvSpPr>
        <p:spPr>
          <a:xfrm rot="10800000">
            <a:off x="4416945" y="2106010"/>
            <a:ext cx="115516" cy="134866"/>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0612AD83-D119-D242-BD0B-0A7F3BC331E8}"/>
              </a:ext>
              <a:ext uri="{C183D7F6-B498-43B3-948B-1728B52AA6E4}">
                <adec:decorative xmlns:adec="http://schemas.microsoft.com/office/drawing/2017/decorative" val="1"/>
              </a:ext>
            </a:extLst>
          </p:cNvPr>
          <p:cNvSpPr/>
          <p:nvPr/>
        </p:nvSpPr>
        <p:spPr>
          <a:xfrm>
            <a:off x="5572928" y="6018968"/>
            <a:ext cx="115516" cy="134866"/>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7" name="TextBox 16">
            <a:extLst>
              <a:ext uri="{FF2B5EF4-FFF2-40B4-BE49-F238E27FC236}">
                <a16:creationId xmlns:a16="http://schemas.microsoft.com/office/drawing/2014/main" id="{148A90C2-6481-5F46-311B-A742E3E716CB}"/>
              </a:ext>
            </a:extLst>
          </p:cNvPr>
          <p:cNvSpPr txBox="1"/>
          <p:nvPr/>
        </p:nvSpPr>
        <p:spPr>
          <a:xfrm>
            <a:off x="11568974" y="1745199"/>
            <a:ext cx="595035" cy="261610"/>
          </a:xfrm>
          <a:prstGeom prst="rect">
            <a:avLst/>
          </a:prstGeom>
          <a:noFill/>
        </p:spPr>
        <p:txBody>
          <a:bodyPr wrap="none" rtlCol="0">
            <a:spAutoFit/>
          </a:bodyPr>
          <a:lstStyle/>
          <a:p>
            <a:r>
              <a:rPr lang="en-GB" sz="1100">
                <a:solidFill>
                  <a:schemeClr val="tx1">
                    <a:lumMod val="75000"/>
                    <a:lumOff val="25000"/>
                  </a:schemeClr>
                </a:solidFill>
              </a:rPr>
              <a:t>(+3pp)</a:t>
            </a:r>
          </a:p>
        </p:txBody>
      </p:sp>
      <p:sp>
        <p:nvSpPr>
          <p:cNvPr id="19" name="TextBox 18">
            <a:extLst>
              <a:ext uri="{FF2B5EF4-FFF2-40B4-BE49-F238E27FC236}">
                <a16:creationId xmlns:a16="http://schemas.microsoft.com/office/drawing/2014/main" id="{35CEB32D-3427-72CC-EE7B-82DF66AF3C3E}"/>
              </a:ext>
            </a:extLst>
          </p:cNvPr>
          <p:cNvSpPr txBox="1"/>
          <p:nvPr/>
        </p:nvSpPr>
        <p:spPr>
          <a:xfrm>
            <a:off x="11027776" y="2306068"/>
            <a:ext cx="559769" cy="261610"/>
          </a:xfrm>
          <a:prstGeom prst="rect">
            <a:avLst/>
          </a:prstGeom>
          <a:noFill/>
        </p:spPr>
        <p:txBody>
          <a:bodyPr wrap="none" rtlCol="0">
            <a:spAutoFit/>
          </a:bodyPr>
          <a:lstStyle/>
          <a:p>
            <a:r>
              <a:rPr lang="en-GB" sz="1100">
                <a:solidFill>
                  <a:schemeClr val="tx1">
                    <a:lumMod val="75000"/>
                    <a:lumOff val="25000"/>
                  </a:schemeClr>
                </a:solidFill>
              </a:rPr>
              <a:t>(-1pp)</a:t>
            </a:r>
          </a:p>
        </p:txBody>
      </p:sp>
      <p:sp>
        <p:nvSpPr>
          <p:cNvPr id="20" name="TextBox 19">
            <a:extLst>
              <a:ext uri="{FF2B5EF4-FFF2-40B4-BE49-F238E27FC236}">
                <a16:creationId xmlns:a16="http://schemas.microsoft.com/office/drawing/2014/main" id="{F7175146-4FB0-8FEC-1DEF-EFFC6A84DD09}"/>
              </a:ext>
            </a:extLst>
          </p:cNvPr>
          <p:cNvSpPr txBox="1"/>
          <p:nvPr/>
        </p:nvSpPr>
        <p:spPr>
          <a:xfrm>
            <a:off x="11030098" y="2860877"/>
            <a:ext cx="559769" cy="261610"/>
          </a:xfrm>
          <a:prstGeom prst="rect">
            <a:avLst/>
          </a:prstGeom>
          <a:noFill/>
        </p:spPr>
        <p:txBody>
          <a:bodyPr wrap="none" rtlCol="0">
            <a:spAutoFit/>
          </a:bodyPr>
          <a:lstStyle/>
          <a:p>
            <a:r>
              <a:rPr lang="en-GB" sz="1100">
                <a:solidFill>
                  <a:schemeClr val="tx1">
                    <a:lumMod val="75000"/>
                    <a:lumOff val="25000"/>
                  </a:schemeClr>
                </a:solidFill>
              </a:rPr>
              <a:t>(-1pp)</a:t>
            </a:r>
          </a:p>
        </p:txBody>
      </p:sp>
      <p:sp>
        <p:nvSpPr>
          <p:cNvPr id="22" name="TextBox 21">
            <a:extLst>
              <a:ext uri="{FF2B5EF4-FFF2-40B4-BE49-F238E27FC236}">
                <a16:creationId xmlns:a16="http://schemas.microsoft.com/office/drawing/2014/main" id="{EE8FB10C-075B-181C-9D6E-60A61A0E6273}"/>
              </a:ext>
            </a:extLst>
          </p:cNvPr>
          <p:cNvSpPr txBox="1"/>
          <p:nvPr/>
        </p:nvSpPr>
        <p:spPr>
          <a:xfrm>
            <a:off x="10888700" y="3420674"/>
            <a:ext cx="595035" cy="261610"/>
          </a:xfrm>
          <a:prstGeom prst="rect">
            <a:avLst/>
          </a:prstGeom>
          <a:noFill/>
        </p:spPr>
        <p:txBody>
          <a:bodyPr wrap="none" rtlCol="0">
            <a:spAutoFit/>
          </a:bodyPr>
          <a:lstStyle/>
          <a:p>
            <a:r>
              <a:rPr lang="en-GB" sz="1100">
                <a:solidFill>
                  <a:schemeClr val="tx1">
                    <a:lumMod val="75000"/>
                    <a:lumOff val="25000"/>
                  </a:schemeClr>
                </a:solidFill>
              </a:rPr>
              <a:t>(+2pp)</a:t>
            </a:r>
          </a:p>
        </p:txBody>
      </p:sp>
      <p:sp>
        <p:nvSpPr>
          <p:cNvPr id="23" name="TextBox 22">
            <a:extLst>
              <a:ext uri="{FF2B5EF4-FFF2-40B4-BE49-F238E27FC236}">
                <a16:creationId xmlns:a16="http://schemas.microsoft.com/office/drawing/2014/main" id="{BB06DB49-489E-288E-9694-394DD290616A}"/>
              </a:ext>
            </a:extLst>
          </p:cNvPr>
          <p:cNvSpPr txBox="1"/>
          <p:nvPr/>
        </p:nvSpPr>
        <p:spPr>
          <a:xfrm>
            <a:off x="10078960" y="3989317"/>
            <a:ext cx="559769" cy="261610"/>
          </a:xfrm>
          <a:prstGeom prst="rect">
            <a:avLst/>
          </a:prstGeom>
          <a:noFill/>
        </p:spPr>
        <p:txBody>
          <a:bodyPr wrap="none" rtlCol="0">
            <a:spAutoFit/>
          </a:bodyPr>
          <a:lstStyle/>
          <a:p>
            <a:r>
              <a:rPr lang="en-GB" sz="1100">
                <a:solidFill>
                  <a:schemeClr val="tx1">
                    <a:lumMod val="75000"/>
                    <a:lumOff val="25000"/>
                  </a:schemeClr>
                </a:solidFill>
              </a:rPr>
              <a:t>(-9pp)</a:t>
            </a:r>
          </a:p>
        </p:txBody>
      </p:sp>
      <p:sp>
        <p:nvSpPr>
          <p:cNvPr id="24" name="TextBox 23">
            <a:extLst>
              <a:ext uri="{FF2B5EF4-FFF2-40B4-BE49-F238E27FC236}">
                <a16:creationId xmlns:a16="http://schemas.microsoft.com/office/drawing/2014/main" id="{0E03466A-E2B6-B9CD-5EE7-24E75C344999}"/>
              </a:ext>
            </a:extLst>
          </p:cNvPr>
          <p:cNvSpPr txBox="1"/>
          <p:nvPr/>
        </p:nvSpPr>
        <p:spPr>
          <a:xfrm>
            <a:off x="10494663" y="4552515"/>
            <a:ext cx="679994" cy="261610"/>
          </a:xfrm>
          <a:prstGeom prst="rect">
            <a:avLst/>
          </a:prstGeom>
          <a:noFill/>
        </p:spPr>
        <p:txBody>
          <a:bodyPr wrap="none" rtlCol="0">
            <a:spAutoFit/>
          </a:bodyPr>
          <a:lstStyle/>
          <a:p>
            <a:r>
              <a:rPr lang="en-GB" sz="1100">
                <a:solidFill>
                  <a:schemeClr val="tx1">
                    <a:lumMod val="75000"/>
                    <a:lumOff val="25000"/>
                  </a:schemeClr>
                </a:solidFill>
              </a:rPr>
              <a:t>(+/-0pp)</a:t>
            </a:r>
          </a:p>
        </p:txBody>
      </p:sp>
      <p:sp>
        <p:nvSpPr>
          <p:cNvPr id="25" name="TextBox 24">
            <a:extLst>
              <a:ext uri="{FF2B5EF4-FFF2-40B4-BE49-F238E27FC236}">
                <a16:creationId xmlns:a16="http://schemas.microsoft.com/office/drawing/2014/main" id="{515E9FC7-D7B7-C78B-71AC-7965187A4FA1}"/>
              </a:ext>
            </a:extLst>
          </p:cNvPr>
          <p:cNvSpPr txBox="1"/>
          <p:nvPr/>
        </p:nvSpPr>
        <p:spPr>
          <a:xfrm>
            <a:off x="11186217" y="5126998"/>
            <a:ext cx="595035" cy="261610"/>
          </a:xfrm>
          <a:prstGeom prst="rect">
            <a:avLst/>
          </a:prstGeom>
          <a:noFill/>
        </p:spPr>
        <p:txBody>
          <a:bodyPr wrap="none" rtlCol="0">
            <a:spAutoFit/>
          </a:bodyPr>
          <a:lstStyle/>
          <a:p>
            <a:r>
              <a:rPr lang="en-GB" sz="1100">
                <a:solidFill>
                  <a:schemeClr val="tx1">
                    <a:lumMod val="75000"/>
                    <a:lumOff val="25000"/>
                  </a:schemeClr>
                </a:solidFill>
              </a:rPr>
              <a:t>(+5pp)</a:t>
            </a:r>
          </a:p>
        </p:txBody>
      </p:sp>
      <p:sp>
        <p:nvSpPr>
          <p:cNvPr id="26" name="TextBox 25">
            <a:extLst>
              <a:ext uri="{FF2B5EF4-FFF2-40B4-BE49-F238E27FC236}">
                <a16:creationId xmlns:a16="http://schemas.microsoft.com/office/drawing/2014/main" id="{0633A1D4-83CC-B051-153F-07E1CD0F123E}"/>
              </a:ext>
            </a:extLst>
          </p:cNvPr>
          <p:cNvSpPr txBox="1"/>
          <p:nvPr/>
        </p:nvSpPr>
        <p:spPr>
          <a:xfrm>
            <a:off x="10539717" y="5673423"/>
            <a:ext cx="559769" cy="261610"/>
          </a:xfrm>
          <a:prstGeom prst="rect">
            <a:avLst/>
          </a:prstGeom>
          <a:noFill/>
        </p:spPr>
        <p:txBody>
          <a:bodyPr wrap="none" rtlCol="0">
            <a:spAutoFit/>
          </a:bodyPr>
          <a:lstStyle/>
          <a:p>
            <a:r>
              <a:rPr lang="en-GB" sz="1100">
                <a:solidFill>
                  <a:schemeClr val="tx1">
                    <a:lumMod val="75000"/>
                    <a:lumOff val="25000"/>
                  </a:schemeClr>
                </a:solidFill>
              </a:rPr>
              <a:t>(-2pp)</a:t>
            </a:r>
          </a:p>
        </p:txBody>
      </p:sp>
      <p:sp>
        <p:nvSpPr>
          <p:cNvPr id="27" name="Arrow: Down 26">
            <a:extLst>
              <a:ext uri="{FF2B5EF4-FFF2-40B4-BE49-F238E27FC236}">
                <a16:creationId xmlns:a16="http://schemas.microsoft.com/office/drawing/2014/main" id="{58CC8281-84D9-86B4-C482-E635DD3E4CB2}"/>
              </a:ext>
              <a:ext uri="{C183D7F6-B498-43B3-948B-1728B52AA6E4}">
                <adec:decorative xmlns:adec="http://schemas.microsoft.com/office/drawing/2017/decorative" val="1"/>
              </a:ext>
            </a:extLst>
          </p:cNvPr>
          <p:cNvSpPr/>
          <p:nvPr/>
        </p:nvSpPr>
        <p:spPr>
          <a:xfrm>
            <a:off x="10583596" y="4058711"/>
            <a:ext cx="115516" cy="134866"/>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C756953F-4374-415F-F29E-BCEF5332ECF6}"/>
              </a:ext>
              <a:ext uri="{C183D7F6-B498-43B3-948B-1728B52AA6E4}">
                <adec:decorative xmlns:adec="http://schemas.microsoft.com/office/drawing/2017/decorative" val="1"/>
              </a:ext>
            </a:extLst>
          </p:cNvPr>
          <p:cNvSpPr/>
          <p:nvPr/>
        </p:nvSpPr>
        <p:spPr>
          <a:xfrm rot="10800000">
            <a:off x="3830913" y="4019723"/>
            <a:ext cx="115516" cy="134866"/>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9" name="TextBox 28">
            <a:extLst>
              <a:ext uri="{FF2B5EF4-FFF2-40B4-BE49-F238E27FC236}">
                <a16:creationId xmlns:a16="http://schemas.microsoft.com/office/drawing/2014/main" id="{B0978FF4-C0DE-1870-6204-7DBE819E42D4}"/>
              </a:ext>
            </a:extLst>
          </p:cNvPr>
          <p:cNvSpPr txBox="1"/>
          <p:nvPr/>
        </p:nvSpPr>
        <p:spPr>
          <a:xfrm>
            <a:off x="2472554" y="6086401"/>
            <a:ext cx="1962397" cy="253916"/>
          </a:xfrm>
          <a:prstGeom prst="rect">
            <a:avLst/>
          </a:prstGeom>
          <a:noFill/>
        </p:spPr>
        <p:txBody>
          <a:bodyPr wrap="none" rtlCol="0">
            <a:spAutoFit/>
          </a:bodyPr>
          <a:lstStyle/>
          <a:p>
            <a:r>
              <a:rPr lang="en-GB" sz="1050"/>
              <a:t>Only codes above 5% shown </a:t>
            </a:r>
          </a:p>
        </p:txBody>
      </p:sp>
    </p:spTree>
    <p:extLst>
      <p:ext uri="{BB962C8B-B14F-4D97-AF65-F5344CB8AC3E}">
        <p14:creationId xmlns:p14="http://schemas.microsoft.com/office/powerpoint/2010/main" val="60943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601081" y="580231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CL3E. Which of the following statements best describes your situation in relation to your current level of debt? CL23. Have you tried to seek help with your debt through any of the following options? Unweighted base: Surveys 7+8+9, 1</a:t>
            </a:r>
            <a:r>
              <a:rPr lang="en-GB" sz="1000">
                <a:solidFill>
                  <a:srgbClr val="FFFFFF">
                    <a:lumMod val="50000"/>
                  </a:srgbClr>
                </a:solidFill>
                <a:latin typeface="Arial"/>
                <a:cs typeface="Arial" panose="020B0604020202020204" pitchFamily="34" charset="0"/>
              </a:rPr>
              <a:t>090 (All who are having difficulty managing their debt)</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357093" y="104549"/>
            <a:ext cx="11726343" cy="92333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ea typeface="+mn-ea"/>
                <a:cs typeface="+mn-cs"/>
              </a:rPr>
              <a:t>Of the 68% of residents experiencing some difficulty dealing with their current levels of debt, 2 in 5 (40%) have not sought any help – a figure that remains roughly the same across local authorities</a:t>
            </a:r>
            <a:endParaRPr kumimoji="0" lang="en-GB" sz="2000" b="1" i="0" u="none" strike="noStrike" kern="1200" cap="none" spc="0" normalizeH="0" baseline="0" noProof="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DD706B73-AE66-D962-A45E-E9BF3DF2D3FE}"/>
              </a:ext>
              <a:ext uri="{C183D7F6-B498-43B3-948B-1728B52AA6E4}">
                <adec:decorative xmlns:adec="http://schemas.microsoft.com/office/drawing/2017/decorative" val="1"/>
              </a:ext>
            </a:extLst>
          </p:cNvPr>
          <p:cNvSpPr txBox="1"/>
          <p:nvPr/>
        </p:nvSpPr>
        <p:spPr>
          <a:xfrm>
            <a:off x="628215" y="2983084"/>
            <a:ext cx="4032170" cy="2923877"/>
          </a:xfrm>
          <a:prstGeom prst="rect">
            <a:avLst/>
          </a:prstGeom>
          <a:noFill/>
          <a:ln>
            <a:noFill/>
          </a:ln>
        </p:spPr>
        <p:txBody>
          <a:bodyPr wrap="square" lIns="0" tIns="0" rIns="0" bIns="0" rtlCol="0" anchor="t">
            <a:spAutoFit/>
          </a:bodyPr>
          <a:lstStyle/>
          <a:p>
            <a:pPr algn="ctr">
              <a:defRPr/>
            </a:pPr>
            <a:r>
              <a:rPr lang="en-GB" sz="1600" b="1">
                <a:solidFill>
                  <a:srgbClr val="388A8C"/>
                </a:solidFill>
                <a:latin typeface="Arial"/>
              </a:rPr>
              <a:t>Results since May 2023 suggest that a substantial proportion of those experiencing difficulty with their debt have not sought help</a:t>
            </a:r>
          </a:p>
          <a:p>
            <a:pPr algn="ctr">
              <a:defRPr/>
            </a:pPr>
            <a:endParaRPr lang="en-GB" sz="1400">
              <a:solidFill>
                <a:srgbClr val="5C5B5A"/>
              </a:solidFill>
              <a:latin typeface="Arial"/>
              <a:cs typeface="Arial"/>
            </a:endParaRPr>
          </a:p>
          <a:p>
            <a:pPr algn="ctr">
              <a:defRPr/>
            </a:pPr>
            <a:r>
              <a:rPr lang="en-GB" sz="1400">
                <a:solidFill>
                  <a:srgbClr val="5C5B5A"/>
                </a:solidFill>
                <a:latin typeface="Arial"/>
                <a:cs typeface="Arial"/>
              </a:rPr>
              <a:t>This relates to respondents who say (I) that they are borrowing more or using more credit, compared to 12 months ago, and (II) that they are struggling with debt or things are getting harder</a:t>
            </a:r>
          </a:p>
          <a:p>
            <a:pPr algn="ctr">
              <a:defRPr/>
            </a:pPr>
            <a:endParaRPr lang="en-GB" sz="1400">
              <a:solidFill>
                <a:srgbClr val="5C5B5A"/>
              </a:solidFill>
              <a:latin typeface="Arial"/>
              <a:cs typeface="Arial"/>
            </a:endParaRPr>
          </a:p>
          <a:p>
            <a:pPr algn="ctr">
              <a:defRPr/>
            </a:pPr>
            <a:r>
              <a:rPr lang="en-GB" sz="1400">
                <a:solidFill>
                  <a:srgbClr val="5C5B5A"/>
                </a:solidFill>
                <a:latin typeface="Arial"/>
                <a:cs typeface="Arial"/>
              </a:rPr>
              <a:t>We now have sufficient data to compare figures for individual districts... </a:t>
            </a:r>
          </a:p>
          <a:p>
            <a:pPr algn="ctr">
              <a:defRPr/>
            </a:pPr>
            <a:endParaRPr lang="en-GB" sz="1400">
              <a:solidFill>
                <a:srgbClr val="5C5B5A"/>
              </a:solidFill>
              <a:latin typeface="Arial"/>
              <a:cs typeface="Arial"/>
            </a:endParaRPr>
          </a:p>
        </p:txBody>
      </p:sp>
      <p:graphicFrame>
        <p:nvGraphicFramePr>
          <p:cNvPr id="25" name="Chart 24">
            <a:extLst>
              <a:ext uri="{FF2B5EF4-FFF2-40B4-BE49-F238E27FC236}">
                <a16:creationId xmlns:a16="http://schemas.microsoft.com/office/drawing/2014/main" id="{AFF623E4-F4E2-36F4-5663-B02A59D35FD2}"/>
              </a:ext>
            </a:extLst>
          </p:cNvPr>
          <p:cNvGraphicFramePr/>
          <p:nvPr>
            <p:extLst>
              <p:ext uri="{D42A27DB-BD31-4B8C-83A1-F6EECF244321}">
                <p14:modId xmlns:p14="http://schemas.microsoft.com/office/powerpoint/2010/main" val="1037841243"/>
              </p:ext>
            </p:extLst>
          </p:nvPr>
        </p:nvGraphicFramePr>
        <p:xfrm>
          <a:off x="4485427" y="1333926"/>
          <a:ext cx="7070745" cy="5023763"/>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a:extLst>
              <a:ext uri="{FF2B5EF4-FFF2-40B4-BE49-F238E27FC236}">
                <a16:creationId xmlns:a16="http://schemas.microsoft.com/office/drawing/2014/main" id="{E6978A89-C39E-18B7-1F1F-9CEDC52ADFB6}"/>
              </a:ext>
              <a:ext uri="{C183D7F6-B498-43B3-948B-1728B52AA6E4}">
                <adec:decorative xmlns:adec="http://schemas.microsoft.com/office/drawing/2017/decorative" val="1"/>
              </a:ext>
            </a:extLst>
          </p:cNvPr>
          <p:cNvSpPr txBox="1"/>
          <p:nvPr/>
        </p:nvSpPr>
        <p:spPr>
          <a:xfrm>
            <a:off x="5436735" y="1111185"/>
            <a:ext cx="6518914"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Of the 68%, those who say they have not sought help, by local authority </a:t>
            </a:r>
          </a:p>
        </p:txBody>
      </p:sp>
      <p:sp>
        <p:nvSpPr>
          <p:cNvPr id="2" name="TextBox 1">
            <a:extLst>
              <a:ext uri="{FF2B5EF4-FFF2-40B4-BE49-F238E27FC236}">
                <a16:creationId xmlns:a16="http://schemas.microsoft.com/office/drawing/2014/main" id="{AC9BAAA8-75F4-55C5-5964-16F07CFF0EC8}"/>
              </a:ext>
              <a:ext uri="{C183D7F6-B498-43B3-948B-1728B52AA6E4}">
                <adec:decorative xmlns:adec="http://schemas.microsoft.com/office/drawing/2017/decorative" val="1"/>
              </a:ext>
            </a:extLst>
          </p:cNvPr>
          <p:cNvSpPr txBox="1"/>
          <p:nvPr/>
        </p:nvSpPr>
        <p:spPr>
          <a:xfrm>
            <a:off x="635828" y="1474443"/>
            <a:ext cx="4024557" cy="1261884"/>
          </a:xfrm>
          <a:prstGeom prst="rect">
            <a:avLst/>
          </a:prstGeom>
          <a:noFill/>
          <a:ln>
            <a:noFill/>
          </a:ln>
        </p:spPr>
        <p:txBody>
          <a:bodyPr wrap="square" lIns="0" tIns="0" rIns="0" bIns="0" rtlCol="0" anchor="t">
            <a:spAutoFit/>
          </a:bodyPr>
          <a:lstStyle/>
          <a:p>
            <a:pPr algn="ctr">
              <a:defRPr/>
            </a:pPr>
            <a:r>
              <a:rPr lang="en-GB" sz="5400" b="1">
                <a:solidFill>
                  <a:srgbClr val="388A8C"/>
                </a:solidFill>
                <a:latin typeface="Arial"/>
              </a:rPr>
              <a:t>68%</a:t>
            </a:r>
          </a:p>
          <a:p>
            <a:pPr algn="ctr">
              <a:defRPr/>
            </a:pPr>
            <a:r>
              <a:rPr lang="en-GB" sz="1400">
                <a:solidFill>
                  <a:srgbClr val="5C5B5A"/>
                </a:solidFill>
                <a:latin typeface="Arial"/>
                <a:cs typeface="Arial"/>
              </a:rPr>
              <a:t>have had difficulty dealing with their current level of debt between May and September</a:t>
            </a:r>
          </a:p>
        </p:txBody>
      </p:sp>
      <p:cxnSp>
        <p:nvCxnSpPr>
          <p:cNvPr id="6" name="Straight Connector 5">
            <a:extLst>
              <a:ext uri="{FF2B5EF4-FFF2-40B4-BE49-F238E27FC236}">
                <a16:creationId xmlns:a16="http://schemas.microsoft.com/office/drawing/2014/main" id="{F80E33EA-680A-5903-C035-ABB138161615}"/>
              </a:ext>
            </a:extLst>
          </p:cNvPr>
          <p:cNvCxnSpPr>
            <a:cxnSpLocks/>
          </p:cNvCxnSpPr>
          <p:nvPr/>
        </p:nvCxnSpPr>
        <p:spPr>
          <a:xfrm>
            <a:off x="5511980" y="1883418"/>
            <a:ext cx="657145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898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2"/>
            <a:ext cx="11304385" cy="720945"/>
          </a:xfrm>
        </p:spPr>
        <p:txBody>
          <a:bodyPr anchor="t">
            <a:noAutofit/>
          </a:bodyPr>
          <a:lstStyle/>
          <a:p>
            <a:r>
              <a:rPr lang="en-GB" sz="1800" b="1"/>
              <a:t>Around half (49%) of respondents say they have </a:t>
            </a:r>
            <a:r>
              <a:rPr lang="en-GB" sz="1800" b="1">
                <a:solidFill>
                  <a:srgbClr val="009690"/>
                </a:solidFill>
              </a:rPr>
              <a:t>difficulty affording energy costs</a:t>
            </a:r>
            <a:r>
              <a:rPr lang="en-GB" sz="1800" b="1"/>
              <a:t>, a decrease since July (was 54%). The GM rate is significantly higher than the GB average (42%) – driven by the proportion who say they find these costs very difficult, which is twice as high here as across the nation.</a:t>
            </a:r>
            <a:endParaRPr lang="en-GB" sz="1800" b="1">
              <a:solidFill>
                <a:srgbClr val="009690"/>
              </a:solidFill>
            </a:endParaRP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097883" y="1181303"/>
            <a:ext cx="4672602"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energy costs</a:t>
            </a:r>
          </a:p>
        </p:txBody>
      </p:sp>
      <p:graphicFrame>
        <p:nvGraphicFramePr>
          <p:cNvPr id="6" name="Chart 5" descr="100% stacked column chart showing ease of affording energy costs. 54% say they find it difficult to afford their energy costs, compared to the GB average of 46%.">
            <a:extLst>
              <a:ext uri="{FF2B5EF4-FFF2-40B4-BE49-F238E27FC236}">
                <a16:creationId xmlns:a16="http://schemas.microsoft.com/office/drawing/2014/main" id="{66EBAD9B-54D3-439E-AD46-6C7678FA2AA6}"/>
              </a:ext>
            </a:extLst>
          </p:cNvPr>
          <p:cNvGraphicFramePr/>
          <p:nvPr>
            <p:extLst>
              <p:ext uri="{D42A27DB-BD31-4B8C-83A1-F6EECF244321}">
                <p14:modId xmlns:p14="http://schemas.microsoft.com/office/powerpoint/2010/main" val="3252845751"/>
              </p:ext>
            </p:extLst>
          </p:nvPr>
        </p:nvGraphicFramePr>
        <p:xfrm>
          <a:off x="279776" y="1501629"/>
          <a:ext cx="6291269" cy="4635338"/>
        </p:xfrm>
        <a:graphic>
          <a:graphicData uri="http://schemas.openxmlformats.org/drawingml/2006/chart">
            <c:chart xmlns:c="http://schemas.openxmlformats.org/drawingml/2006/chart" xmlns:r="http://schemas.openxmlformats.org/officeDocument/2006/relationships" r:id="rId3"/>
          </a:graphicData>
        </a:graphic>
      </p:graphicFrame>
      <p:sp>
        <p:nvSpPr>
          <p:cNvPr id="12" name="Right Brace 11" descr="Arrow showing in total, 30% are worried about coronavirus.">
            <a:extLst>
              <a:ext uri="{FF2B5EF4-FFF2-40B4-BE49-F238E27FC236}">
                <a16:creationId xmlns:a16="http://schemas.microsoft.com/office/drawing/2014/main" id="{1756EF45-5E2B-D18C-D01C-52EAC081BCFF}"/>
              </a:ext>
              <a:ext uri="{C183D7F6-B498-43B3-948B-1728B52AA6E4}">
                <adec:decorative xmlns:adec="http://schemas.microsoft.com/office/drawing/2017/decorative" val="1"/>
              </a:ext>
            </a:extLst>
          </p:cNvPr>
          <p:cNvSpPr/>
          <p:nvPr/>
        </p:nvSpPr>
        <p:spPr>
          <a:xfrm>
            <a:off x="2492524" y="2871984"/>
            <a:ext cx="158195" cy="1758091"/>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8" name="TextBox 17">
            <a:extLst>
              <a:ext uri="{FF2B5EF4-FFF2-40B4-BE49-F238E27FC236}">
                <a16:creationId xmlns:a16="http://schemas.microsoft.com/office/drawing/2014/main" id="{3B0E9D10-A3C9-37D2-B94C-7B574619517C}"/>
              </a:ext>
              <a:ext uri="{C183D7F6-B498-43B3-948B-1728B52AA6E4}">
                <adec:decorative xmlns:adec="http://schemas.microsoft.com/office/drawing/2017/decorative" val="1"/>
              </a:ext>
            </a:extLst>
          </p:cNvPr>
          <p:cNvSpPr txBox="1"/>
          <p:nvPr/>
        </p:nvSpPr>
        <p:spPr>
          <a:xfrm>
            <a:off x="2687892" y="3629191"/>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55%</a:t>
            </a:r>
          </a:p>
        </p:txBody>
      </p:sp>
      <p:sp>
        <p:nvSpPr>
          <p:cNvPr id="29" name="Right Brace 28" descr="Arrow showing in total, 30% are worried about coronavirus.">
            <a:extLst>
              <a:ext uri="{FF2B5EF4-FFF2-40B4-BE49-F238E27FC236}">
                <a16:creationId xmlns:a16="http://schemas.microsoft.com/office/drawing/2014/main" id="{D38571B4-C1FC-612D-522A-20FE027EDF12}"/>
              </a:ext>
              <a:ext uri="{C183D7F6-B498-43B3-948B-1728B52AA6E4}">
                <adec:decorative xmlns:adec="http://schemas.microsoft.com/office/drawing/2017/decorative" val="1"/>
              </a:ext>
            </a:extLst>
          </p:cNvPr>
          <p:cNvSpPr/>
          <p:nvPr/>
        </p:nvSpPr>
        <p:spPr>
          <a:xfrm>
            <a:off x="6228865" y="3179083"/>
            <a:ext cx="156691" cy="1342583"/>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0" name="TextBox 29">
            <a:extLst>
              <a:ext uri="{FF2B5EF4-FFF2-40B4-BE49-F238E27FC236}">
                <a16:creationId xmlns:a16="http://schemas.microsoft.com/office/drawing/2014/main" id="{FF70D53B-1AF6-1AF0-37B2-227D66D380DF}"/>
              </a:ext>
              <a:ext uri="{C183D7F6-B498-43B3-948B-1728B52AA6E4}">
                <adec:decorative xmlns:adec="http://schemas.microsoft.com/office/drawing/2017/decorative" val="1"/>
              </a:ext>
            </a:extLst>
          </p:cNvPr>
          <p:cNvSpPr txBox="1"/>
          <p:nvPr/>
        </p:nvSpPr>
        <p:spPr>
          <a:xfrm>
            <a:off x="6419112" y="3735396"/>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42%</a:t>
            </a:r>
          </a:p>
        </p:txBody>
      </p:sp>
      <p:sp>
        <p:nvSpPr>
          <p:cNvPr id="24" name="Arrow: Down 23">
            <a:extLst>
              <a:ext uri="{FF2B5EF4-FFF2-40B4-BE49-F238E27FC236}">
                <a16:creationId xmlns:a16="http://schemas.microsoft.com/office/drawing/2014/main" id="{7E9D4404-8D03-F329-6AA7-277AA4C533F9}"/>
              </a:ext>
              <a:ext uri="{C183D7F6-B498-43B3-948B-1728B52AA6E4}">
                <adec:decorative xmlns:adec="http://schemas.microsoft.com/office/drawing/2017/decorative" val="1"/>
              </a:ext>
            </a:extLst>
          </p:cNvPr>
          <p:cNvSpPr/>
          <p:nvPr/>
        </p:nvSpPr>
        <p:spPr>
          <a:xfrm>
            <a:off x="4533002" y="258835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643247" y="6000430"/>
            <a:ext cx="3858995" cy="276999"/>
            <a:chOff x="643424" y="5999738"/>
            <a:chExt cx="3858995"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643424" y="5999738"/>
              <a:ext cx="3858995" cy="276999"/>
              <a:chOff x="588133" y="5798698"/>
              <a:chExt cx="3858995"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88133" y="584099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46" name="Text Placeholder 30">
            <a:extLst>
              <a:ext uri="{FF2B5EF4-FFF2-40B4-BE49-F238E27FC236}">
                <a16:creationId xmlns:a16="http://schemas.microsoft.com/office/drawing/2014/main" id="{1CB9A01B-C952-F96C-2D80-C969A6778E5D}"/>
              </a:ext>
            </a:extLst>
          </p:cNvPr>
          <p:cNvSpPr txBox="1">
            <a:spLocks/>
          </p:cNvSpPr>
          <p:nvPr/>
        </p:nvSpPr>
        <p:spPr>
          <a:xfrm>
            <a:off x="6901517" y="1102080"/>
            <a:ext cx="5186944"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very/somewhat difficult to afford their energy costs compared to GM average</a:t>
            </a:r>
            <a:r>
              <a:rPr lang="en-GB" sz="1200" b="1">
                <a:solidFill>
                  <a:srgbClr val="5C5B5A"/>
                </a:solidFill>
                <a:latin typeface="Arial" panose="020B0604020202020204" pitchFamily="34" charset="0"/>
                <a:cs typeface="Arial" panose="020B0604020202020204" pitchFamily="34" charset="0"/>
              </a:rPr>
              <a:t> </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(53%)*</a:t>
            </a:r>
          </a:p>
        </p:txBody>
      </p:sp>
      <p:sp>
        <p:nvSpPr>
          <p:cNvPr id="47" name="Content Placeholder 32">
            <a:extLst>
              <a:ext uri="{FF2B5EF4-FFF2-40B4-BE49-F238E27FC236}">
                <a16:creationId xmlns:a16="http://schemas.microsoft.com/office/drawing/2014/main" id="{B62886DC-603D-9A8B-86D3-B94384D6D138}"/>
              </a:ext>
            </a:extLst>
          </p:cNvPr>
          <p:cNvSpPr txBox="1">
            <a:spLocks/>
          </p:cNvSpPr>
          <p:nvPr/>
        </p:nvSpPr>
        <p:spPr>
          <a:xfrm>
            <a:off x="6907010" y="1573318"/>
            <a:ext cx="5186944" cy="4409469"/>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Demographics:</a:t>
            </a:r>
          </a:p>
          <a:p>
            <a:pPr>
              <a:lnSpc>
                <a:spcPct val="100000"/>
              </a:lnSpc>
              <a:spcBef>
                <a:spcPts val="0"/>
              </a:spcBef>
              <a:spcAft>
                <a:spcPts val="400"/>
              </a:spcAft>
              <a:defRPr/>
            </a:pPr>
            <a:r>
              <a:rPr lang="en-GB" sz="1200">
                <a:solidFill>
                  <a:srgbClr val="5C5B5A"/>
                </a:solidFill>
                <a:latin typeface="Arial"/>
                <a:cs typeface="Arial"/>
              </a:rPr>
              <a:t>Those with a disability (65%), including those with mental ill health (74%), those with a mobility disability (65%) and those with another disability (68%)</a:t>
            </a:r>
          </a:p>
          <a:p>
            <a:pPr>
              <a:lnSpc>
                <a:spcPct val="100000"/>
              </a:lnSpc>
              <a:spcBef>
                <a:spcPts val="0"/>
              </a:spcBef>
              <a:spcAft>
                <a:spcPts val="400"/>
              </a:spcAft>
              <a:defRPr/>
            </a:pPr>
            <a:r>
              <a:rPr lang="en-GB" sz="1200">
                <a:solidFill>
                  <a:srgbClr val="5C5B5A"/>
                </a:solidFill>
                <a:latin typeface="Arial"/>
                <a:cs typeface="Arial"/>
              </a:rPr>
              <a:t>Those in Minority Ethnic Groups (63%)</a:t>
            </a:r>
          </a:p>
          <a:p>
            <a:pPr>
              <a:lnSpc>
                <a:spcPct val="100000"/>
              </a:lnSpc>
              <a:spcBef>
                <a:spcPts val="0"/>
              </a:spcBef>
              <a:spcAft>
                <a:spcPts val="400"/>
              </a:spcAft>
              <a:defRPr/>
            </a:pPr>
            <a:r>
              <a:rPr lang="en-GB" sz="1200">
                <a:solidFill>
                  <a:srgbClr val="5C5B5A"/>
                </a:solidFill>
                <a:latin typeface="Arial"/>
                <a:cs typeface="Arial"/>
              </a:rPr>
              <a:t>Those whose first language is not English (63%)</a:t>
            </a:r>
          </a:p>
          <a:p>
            <a:pPr>
              <a:lnSpc>
                <a:spcPct val="100000"/>
              </a:lnSpc>
              <a:spcBef>
                <a:spcPts val="0"/>
              </a:spcBef>
              <a:spcAft>
                <a:spcPts val="400"/>
              </a:spcAft>
              <a:defRPr/>
            </a:pPr>
            <a:r>
              <a:rPr lang="en-GB" sz="1200">
                <a:solidFill>
                  <a:srgbClr val="5C5B5A"/>
                </a:solidFill>
                <a:latin typeface="Arial"/>
                <a:cs typeface="Arial"/>
              </a:rPr>
              <a:t>Those aged 35-54 (58%)</a:t>
            </a:r>
          </a:p>
          <a:p>
            <a:pPr marL="0" indent="0">
              <a:lnSpc>
                <a:spcPct val="100000"/>
              </a:lnSpc>
              <a:spcBef>
                <a:spcPts val="0"/>
              </a:spcBef>
              <a:spcAft>
                <a:spcPts val="400"/>
              </a:spcAft>
              <a:buNone/>
              <a:defRPr/>
            </a:pPr>
            <a:endParaRPr kumimoji="0" lang="en-GB" sz="1200" i="0" u="none" strike="noStrike" kern="1200" cap="none" spc="0" normalizeH="0" baseline="0" noProof="0">
              <a:ln>
                <a:noFill/>
              </a:ln>
              <a:solidFill>
                <a:srgbClr val="5C5B5A"/>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400"/>
              </a:spcAft>
              <a:buClrTx/>
              <a:buSzTx/>
              <a:buNone/>
              <a:tabLst/>
              <a:defRPr/>
            </a:pPr>
            <a:r>
              <a:rPr kumimoji="0" lang="en-GB" sz="1200" b="1" i="0" u="none" strike="noStrike" kern="1200" cap="none" spc="0" normalizeH="0" baseline="0" noProof="0">
                <a:ln>
                  <a:noFill/>
                </a:ln>
                <a:solidFill>
                  <a:srgbClr val="5C5B5A"/>
                </a:solidFill>
                <a:effectLst/>
                <a:uLnTx/>
                <a:uFillTx/>
                <a:latin typeface="Arial"/>
                <a:cs typeface="Arial"/>
              </a:rPr>
              <a:t>Individual and/or family circumstance:</a:t>
            </a:r>
            <a:endParaRPr lang="en-GB" sz="1200" b="1" i="0"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a:ln>
                  <a:noFill/>
                </a:ln>
                <a:solidFill>
                  <a:srgbClr val="5C5B5A"/>
                </a:solidFill>
                <a:effectLst/>
                <a:uLnTx/>
                <a:uFillTx/>
                <a:latin typeface="Arial"/>
                <a:cs typeface="Arial"/>
              </a:rPr>
              <a:t>Those finding it difficult to afford their mortgage (90%) or rent (88%)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a:ln>
                  <a:noFill/>
                </a:ln>
                <a:solidFill>
                  <a:srgbClr val="5C5B5A"/>
                </a:solidFill>
                <a:effectLst/>
                <a:uLnTx/>
                <a:uFillTx/>
                <a:latin typeface="Arial"/>
                <a:cs typeface="Arial"/>
              </a:rPr>
              <a:t>Those not in work due to ill health or disability (79%)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unable to save any money in the next 12 months (76%)</a:t>
            </a:r>
            <a:endParaRPr lang="en-GB" sz="1200" b="0" i="0"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a household income of up to £10,399 (76%)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a:ln>
                  <a:noFill/>
                </a:ln>
                <a:solidFill>
                  <a:srgbClr val="5C5B5A"/>
                </a:solidFill>
                <a:effectLst/>
                <a:uLnTx/>
                <a:uFillTx/>
                <a:latin typeface="Arial"/>
                <a:cs typeface="Arial"/>
              </a:rPr>
              <a:t>Those renting their home (65%) including those renting from a Housing Association/Trust (70%), a Local Authority/Council (67%) or privately renting (62%)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living with 4+ people in their household (63%)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a:ln>
                  <a:noFill/>
                </a:ln>
                <a:solidFill>
                  <a:srgbClr val="5C5B5A"/>
                </a:solidFill>
                <a:effectLst/>
                <a:uLnTx/>
                <a:uFillTx/>
                <a:latin typeface="Arial"/>
                <a:cs typeface="Arial"/>
              </a:rPr>
              <a:t>Parent</a:t>
            </a:r>
            <a:r>
              <a:rPr lang="en-GB" sz="1200">
                <a:solidFill>
                  <a:srgbClr val="5C5B5A"/>
                </a:solidFill>
                <a:latin typeface="Arial"/>
                <a:cs typeface="Arial"/>
              </a:rPr>
              <a:t>s (60%) including those with children aged 18 (65%), 16-17 (64%), 19 to 25 (64%) and 5-15 (60%)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a:ln>
                <a:noFill/>
              </a:ln>
              <a:solidFill>
                <a:srgbClr val="5C5B5A"/>
              </a:solidFill>
              <a:effectLst/>
              <a:uLnTx/>
              <a:uFillTx/>
              <a:latin typeface="Arial"/>
              <a:cs typeface="Arial"/>
            </a:endParaRPr>
          </a:p>
        </p:txBody>
      </p:sp>
      <p:sp>
        <p:nvSpPr>
          <p:cNvPr id="26" name="TextBox 25">
            <a:extLst>
              <a:ext uri="{FF2B5EF4-FFF2-40B4-BE49-F238E27FC236}">
                <a16:creationId xmlns:a16="http://schemas.microsoft.com/office/drawing/2014/main" id="{93C7F2C3-A529-4A8D-849B-F48FEAD542C0}"/>
              </a:ext>
            </a:extLst>
          </p:cNvPr>
          <p:cNvSpPr txBox="1"/>
          <p:nvPr/>
        </p:nvSpPr>
        <p:spPr>
          <a:xfrm>
            <a:off x="6790250" y="5990142"/>
            <a:ext cx="32745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 Subgroup analysis uses merged data from S7-9</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Right Brace 1" descr="Arrow showing in total, 30% are worried about coronavirus.">
            <a:extLst>
              <a:ext uri="{FF2B5EF4-FFF2-40B4-BE49-F238E27FC236}">
                <a16:creationId xmlns:a16="http://schemas.microsoft.com/office/drawing/2014/main" id="{CE480C17-3493-F555-7B4E-499E4A0C0BA2}"/>
              </a:ext>
              <a:ext uri="{C183D7F6-B498-43B3-948B-1728B52AA6E4}">
                <adec:decorative xmlns:adec="http://schemas.microsoft.com/office/drawing/2017/decorative" val="1"/>
              </a:ext>
            </a:extLst>
          </p:cNvPr>
          <p:cNvSpPr/>
          <p:nvPr/>
        </p:nvSpPr>
        <p:spPr>
          <a:xfrm>
            <a:off x="3740803" y="2948348"/>
            <a:ext cx="161970" cy="1758091"/>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 name="TextBox 2">
            <a:extLst>
              <a:ext uri="{FF2B5EF4-FFF2-40B4-BE49-F238E27FC236}">
                <a16:creationId xmlns:a16="http://schemas.microsoft.com/office/drawing/2014/main" id="{C2C798CF-7B6E-93F2-27E2-BE1B5B38335A}"/>
              </a:ext>
              <a:ext uri="{C183D7F6-B498-43B3-948B-1728B52AA6E4}">
                <adec:decorative xmlns:adec="http://schemas.microsoft.com/office/drawing/2017/decorative" val="1"/>
              </a:ext>
            </a:extLst>
          </p:cNvPr>
          <p:cNvSpPr txBox="1"/>
          <p:nvPr/>
        </p:nvSpPr>
        <p:spPr>
          <a:xfrm>
            <a:off x="3942086" y="3705899"/>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54%</a:t>
            </a:r>
          </a:p>
        </p:txBody>
      </p:sp>
      <p:sp>
        <p:nvSpPr>
          <p:cNvPr id="10" name="Right Brace 9" descr="Arrow showing in total, 30% are worried about coronavirus.">
            <a:extLst>
              <a:ext uri="{FF2B5EF4-FFF2-40B4-BE49-F238E27FC236}">
                <a16:creationId xmlns:a16="http://schemas.microsoft.com/office/drawing/2014/main" id="{F5D4478B-C379-02D5-B4B9-75ED654183C9}"/>
              </a:ext>
              <a:ext uri="{C183D7F6-B498-43B3-948B-1728B52AA6E4}">
                <adec:decorative xmlns:adec="http://schemas.microsoft.com/office/drawing/2017/decorative" val="1"/>
              </a:ext>
            </a:extLst>
          </p:cNvPr>
          <p:cNvSpPr/>
          <p:nvPr/>
        </p:nvSpPr>
        <p:spPr>
          <a:xfrm>
            <a:off x="1249204" y="2841305"/>
            <a:ext cx="158195" cy="1758091"/>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6" name="TextBox 15">
            <a:extLst>
              <a:ext uri="{FF2B5EF4-FFF2-40B4-BE49-F238E27FC236}">
                <a16:creationId xmlns:a16="http://schemas.microsoft.com/office/drawing/2014/main" id="{D0BF7A5E-6210-1395-A024-03337844598B}"/>
              </a:ext>
              <a:ext uri="{C183D7F6-B498-43B3-948B-1728B52AA6E4}">
                <adec:decorative xmlns:adec="http://schemas.microsoft.com/office/drawing/2017/decorative" val="1"/>
              </a:ext>
            </a:extLst>
          </p:cNvPr>
          <p:cNvSpPr txBox="1"/>
          <p:nvPr/>
        </p:nvSpPr>
        <p:spPr>
          <a:xfrm>
            <a:off x="1461899" y="3598177"/>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55%</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the following? Unweighted base: Survey 5, 1424; Survey 6, 1674; Survey 7, 1426, Survey 8, 1561; Survey 9, 1497 (All respondents who pay their energy costs).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6-17 September 2023</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5" name="Right Brace 4" descr="Arrow showing in total, 30% are worried about coronavirus.">
            <a:extLst>
              <a:ext uri="{FF2B5EF4-FFF2-40B4-BE49-F238E27FC236}">
                <a16:creationId xmlns:a16="http://schemas.microsoft.com/office/drawing/2014/main" id="{FA05B859-2800-4DB1-0935-EBB6AA2EB66A}"/>
              </a:ext>
              <a:ext uri="{C183D7F6-B498-43B3-948B-1728B52AA6E4}">
                <adec:decorative xmlns:adec="http://schemas.microsoft.com/office/drawing/2017/decorative" val="1"/>
              </a:ext>
            </a:extLst>
          </p:cNvPr>
          <p:cNvSpPr/>
          <p:nvPr/>
        </p:nvSpPr>
        <p:spPr>
          <a:xfrm>
            <a:off x="4984468" y="3005329"/>
            <a:ext cx="149417" cy="1600380"/>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9" name="TextBox 8">
            <a:extLst>
              <a:ext uri="{FF2B5EF4-FFF2-40B4-BE49-F238E27FC236}">
                <a16:creationId xmlns:a16="http://schemas.microsoft.com/office/drawing/2014/main" id="{D612CCCC-EFE4-6936-6C0B-093CFD510888}"/>
              </a:ext>
              <a:ext uri="{C183D7F6-B498-43B3-948B-1728B52AA6E4}">
                <adec:decorative xmlns:adec="http://schemas.microsoft.com/office/drawing/2017/decorative" val="1"/>
              </a:ext>
            </a:extLst>
          </p:cNvPr>
          <p:cNvSpPr txBox="1"/>
          <p:nvPr/>
        </p:nvSpPr>
        <p:spPr>
          <a:xfrm>
            <a:off x="5172991" y="3693451"/>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49%</a:t>
            </a:r>
          </a:p>
        </p:txBody>
      </p:sp>
      <p:sp>
        <p:nvSpPr>
          <p:cNvPr id="17" name="Arrow: Down 16">
            <a:extLst>
              <a:ext uri="{FF2B5EF4-FFF2-40B4-BE49-F238E27FC236}">
                <a16:creationId xmlns:a16="http://schemas.microsoft.com/office/drawing/2014/main" id="{2C01C3C0-1B69-0211-FA5F-633E609D9116}"/>
              </a:ext>
              <a:ext uri="{C183D7F6-B498-43B3-948B-1728B52AA6E4}">
                <adec:decorative xmlns:adec="http://schemas.microsoft.com/office/drawing/2017/decorative" val="1"/>
              </a:ext>
            </a:extLst>
          </p:cNvPr>
          <p:cNvSpPr/>
          <p:nvPr/>
        </p:nvSpPr>
        <p:spPr>
          <a:xfrm rot="10800000">
            <a:off x="4828743" y="427593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7F9B95DB-EA87-A38A-974F-9866BD4797BC}"/>
              </a:ext>
              <a:ext uri="{C183D7F6-B498-43B3-948B-1728B52AA6E4}">
                <adec:decorative xmlns:adec="http://schemas.microsoft.com/office/drawing/2017/decorative" val="1"/>
              </a:ext>
            </a:extLst>
          </p:cNvPr>
          <p:cNvSpPr/>
          <p:nvPr/>
        </p:nvSpPr>
        <p:spPr>
          <a:xfrm>
            <a:off x="4753644" y="456090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BC26E94D-2160-BD8C-3B26-82CCF7580622}"/>
              </a:ext>
              <a:ext uri="{C183D7F6-B498-43B3-948B-1728B52AA6E4}">
                <adec:decorative xmlns:adec="http://schemas.microsoft.com/office/drawing/2017/decorative" val="1"/>
              </a:ext>
            </a:extLst>
          </p:cNvPr>
          <p:cNvSpPr/>
          <p:nvPr/>
        </p:nvSpPr>
        <p:spPr>
          <a:xfrm rot="10800000">
            <a:off x="5243276" y="392410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697478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793632"/>
          </a:xfrm>
        </p:spPr>
        <p:txBody>
          <a:bodyPr anchor="t">
            <a:noAutofit/>
          </a:bodyPr>
          <a:lstStyle/>
          <a:p>
            <a:r>
              <a:rPr lang="en-GB" sz="1800" b="1"/>
              <a:t>T</a:t>
            </a:r>
            <a:r>
              <a:rPr lang="en-GB" sz="1800" b="1">
                <a:effectLst/>
              </a:rPr>
              <a:t>here have been declines since July in the proportions of both renters (44%, was 52%) and mortgage holders (37%, was 41%) saying that they find it </a:t>
            </a:r>
            <a:r>
              <a:rPr lang="en-GB" sz="1800" b="1">
                <a:solidFill>
                  <a:srgbClr val="009690"/>
                </a:solidFill>
                <a:effectLst/>
              </a:rPr>
              <a:t>difficult to afford their rent or mortgage payments</a:t>
            </a:r>
            <a:r>
              <a:rPr lang="en-GB" sz="1800" b="1">
                <a:effectLst/>
              </a:rPr>
              <a:t>.</a:t>
            </a:r>
            <a:endParaRPr lang="en-GB" sz="1800" b="1"/>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921932" y="1105802"/>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rent or mortgage payments </a:t>
            </a:r>
          </a:p>
        </p:txBody>
      </p:sp>
      <p:graphicFrame>
        <p:nvGraphicFramePr>
          <p:cNvPr id="16" name="Chart 15" descr="Stacked bar chart showing proportion of respondents who say it is difficult to afford their rent or mortgage payments. 41% of Greater Manchester mortgage holders say it is difficult to afford their payments. 52% of GM renters say it is difficult to afford their rent. ">
            <a:extLst>
              <a:ext uri="{FF2B5EF4-FFF2-40B4-BE49-F238E27FC236}">
                <a16:creationId xmlns:a16="http://schemas.microsoft.com/office/drawing/2014/main" id="{5C2E3CFE-F394-62DD-C685-68A8CF60D00D}"/>
              </a:ext>
            </a:extLst>
          </p:cNvPr>
          <p:cNvGraphicFramePr/>
          <p:nvPr>
            <p:extLst>
              <p:ext uri="{D42A27DB-BD31-4B8C-83A1-F6EECF244321}">
                <p14:modId xmlns:p14="http://schemas.microsoft.com/office/powerpoint/2010/main" val="40246673"/>
              </p:ext>
            </p:extLst>
          </p:nvPr>
        </p:nvGraphicFramePr>
        <p:xfrm>
          <a:off x="80725" y="1503799"/>
          <a:ext cx="7412024" cy="4711686"/>
        </p:xfrm>
        <a:graphic>
          <a:graphicData uri="http://schemas.openxmlformats.org/drawingml/2006/chart">
            <c:chart xmlns:c="http://schemas.openxmlformats.org/drawingml/2006/chart" xmlns:r="http://schemas.openxmlformats.org/officeDocument/2006/relationships" r:id="rId3"/>
          </a:graphicData>
        </a:graphic>
      </p:graphicFrame>
      <p:sp>
        <p:nvSpPr>
          <p:cNvPr id="55" name="TextBox 54">
            <a:extLst>
              <a:ext uri="{FF2B5EF4-FFF2-40B4-BE49-F238E27FC236}">
                <a16:creationId xmlns:a16="http://schemas.microsoft.com/office/drawing/2014/main" id="{B4155AD0-9FB0-DD0D-0D88-7F28F3BFCFDB}"/>
              </a:ext>
            </a:extLst>
          </p:cNvPr>
          <p:cNvSpPr txBox="1"/>
          <p:nvPr/>
        </p:nvSpPr>
        <p:spPr>
          <a:xfrm>
            <a:off x="1671363" y="187436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56" name="TextBox 55">
            <a:extLst>
              <a:ext uri="{FF2B5EF4-FFF2-40B4-BE49-F238E27FC236}">
                <a16:creationId xmlns:a16="http://schemas.microsoft.com/office/drawing/2014/main" id="{562B61F8-6391-BC99-4237-FC50029C93D6}"/>
              </a:ext>
            </a:extLst>
          </p:cNvPr>
          <p:cNvSpPr txBox="1"/>
          <p:nvPr/>
        </p:nvSpPr>
        <p:spPr>
          <a:xfrm>
            <a:off x="1701098" y="294298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(+4pp)</a:t>
            </a:r>
          </a:p>
        </p:txBody>
      </p:sp>
      <p:sp>
        <p:nvSpPr>
          <p:cNvPr id="57" name="TextBox 56">
            <a:extLst>
              <a:ext uri="{FF2B5EF4-FFF2-40B4-BE49-F238E27FC236}">
                <a16:creationId xmlns:a16="http://schemas.microsoft.com/office/drawing/2014/main" id="{5AF15528-0B00-FA1D-F031-AB20A5C0557A}"/>
              </a:ext>
            </a:extLst>
          </p:cNvPr>
          <p:cNvSpPr txBox="1"/>
          <p:nvPr/>
        </p:nvSpPr>
        <p:spPr>
          <a:xfrm>
            <a:off x="1660923" y="423231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(-7pp)</a:t>
            </a:r>
          </a:p>
        </p:txBody>
      </p:sp>
      <p:sp>
        <p:nvSpPr>
          <p:cNvPr id="58" name="TextBox 57">
            <a:extLst>
              <a:ext uri="{FF2B5EF4-FFF2-40B4-BE49-F238E27FC236}">
                <a16:creationId xmlns:a16="http://schemas.microsoft.com/office/drawing/2014/main" id="{A9A78361-18BE-D9C2-F617-3343E9B2A1D4}"/>
              </a:ext>
            </a:extLst>
          </p:cNvPr>
          <p:cNvSpPr txBox="1"/>
          <p:nvPr/>
        </p:nvSpPr>
        <p:spPr>
          <a:xfrm>
            <a:off x="2043129" y="4756526"/>
            <a:ext cx="579005"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59" name="TextBox 58">
            <a:extLst>
              <a:ext uri="{FF2B5EF4-FFF2-40B4-BE49-F238E27FC236}">
                <a16:creationId xmlns:a16="http://schemas.microsoft.com/office/drawing/2014/main" id="{D6C15663-5EB8-E481-2825-A1FE050A8F93}"/>
              </a:ext>
            </a:extLst>
          </p:cNvPr>
          <p:cNvSpPr txBox="1"/>
          <p:nvPr/>
        </p:nvSpPr>
        <p:spPr>
          <a:xfrm>
            <a:off x="2038631" y="492390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63" name="TextBox 62">
            <a:extLst>
              <a:ext uri="{FF2B5EF4-FFF2-40B4-BE49-F238E27FC236}">
                <a16:creationId xmlns:a16="http://schemas.microsoft.com/office/drawing/2014/main" id="{07535BC2-8F69-9E7E-1D47-AF571F11D52C}"/>
              </a:ext>
            </a:extLst>
          </p:cNvPr>
          <p:cNvSpPr txBox="1"/>
          <p:nvPr/>
        </p:nvSpPr>
        <p:spPr>
          <a:xfrm>
            <a:off x="5309329" y="183044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64" name="TextBox 63">
            <a:extLst>
              <a:ext uri="{FF2B5EF4-FFF2-40B4-BE49-F238E27FC236}">
                <a16:creationId xmlns:a16="http://schemas.microsoft.com/office/drawing/2014/main" id="{80FBFC6C-AA47-F1DA-B458-907C25FFA991}"/>
              </a:ext>
            </a:extLst>
          </p:cNvPr>
          <p:cNvSpPr txBox="1"/>
          <p:nvPr/>
        </p:nvSpPr>
        <p:spPr>
          <a:xfrm>
            <a:off x="5309329" y="268101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(+5pp)</a:t>
            </a:r>
          </a:p>
        </p:txBody>
      </p:sp>
      <p:sp>
        <p:nvSpPr>
          <p:cNvPr id="65" name="TextBox 64">
            <a:extLst>
              <a:ext uri="{FF2B5EF4-FFF2-40B4-BE49-F238E27FC236}">
                <a16:creationId xmlns:a16="http://schemas.microsoft.com/office/drawing/2014/main" id="{F5AFB6AA-0533-A638-1B21-C6A6EFF3FA0E}"/>
              </a:ext>
            </a:extLst>
          </p:cNvPr>
          <p:cNvSpPr txBox="1"/>
          <p:nvPr/>
        </p:nvSpPr>
        <p:spPr>
          <a:xfrm>
            <a:off x="5337037" y="391476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(-7pp)</a:t>
            </a:r>
          </a:p>
        </p:txBody>
      </p:sp>
      <p:sp>
        <p:nvSpPr>
          <p:cNvPr id="66" name="TextBox 65">
            <a:extLst>
              <a:ext uri="{FF2B5EF4-FFF2-40B4-BE49-F238E27FC236}">
                <a16:creationId xmlns:a16="http://schemas.microsoft.com/office/drawing/2014/main" id="{81B0A7EC-5DA2-33E0-31B9-369758557D74}"/>
              </a:ext>
            </a:extLst>
          </p:cNvPr>
          <p:cNvSpPr txBox="1"/>
          <p:nvPr/>
        </p:nvSpPr>
        <p:spPr>
          <a:xfrm>
            <a:off x="5360251" y="4621142"/>
            <a:ext cx="54534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67" name="TextBox 66">
            <a:extLst>
              <a:ext uri="{FF2B5EF4-FFF2-40B4-BE49-F238E27FC236}">
                <a16:creationId xmlns:a16="http://schemas.microsoft.com/office/drawing/2014/main" id="{F9C6F9F6-90F4-C729-FFD4-AE752620BB65}"/>
              </a:ext>
            </a:extLst>
          </p:cNvPr>
          <p:cNvSpPr txBox="1"/>
          <p:nvPr/>
        </p:nvSpPr>
        <p:spPr>
          <a:xfrm>
            <a:off x="5736693" y="488661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60" name="TextBox 59">
            <a:extLst>
              <a:ext uri="{FF2B5EF4-FFF2-40B4-BE49-F238E27FC236}">
                <a16:creationId xmlns:a16="http://schemas.microsoft.com/office/drawing/2014/main" id="{BD325578-E75F-4F02-E708-7CAD52222D07}"/>
              </a:ext>
              <a:ext uri="{C183D7F6-B498-43B3-948B-1728B52AA6E4}">
                <adec:decorative xmlns:adec="http://schemas.microsoft.com/office/drawing/2017/decorative" val="1"/>
              </a:ext>
            </a:extLst>
          </p:cNvPr>
          <p:cNvSpPr txBox="1"/>
          <p:nvPr/>
        </p:nvSpPr>
        <p:spPr>
          <a:xfrm>
            <a:off x="183479" y="4177263"/>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37%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62" name="TextBox 61">
            <a:extLst>
              <a:ext uri="{FF2B5EF4-FFF2-40B4-BE49-F238E27FC236}">
                <a16:creationId xmlns:a16="http://schemas.microsoft.com/office/drawing/2014/main" id="{89ECFE98-E7E2-3E65-7F86-B6B4419EAB11}"/>
              </a:ext>
              <a:ext uri="{C183D7F6-B498-43B3-948B-1728B52AA6E4}">
                <adec:decorative xmlns:adec="http://schemas.microsoft.com/office/drawing/2017/decorative" val="1"/>
              </a:ext>
            </a:extLst>
          </p:cNvPr>
          <p:cNvSpPr txBox="1"/>
          <p:nvPr/>
        </p:nvSpPr>
        <p:spPr>
          <a:xfrm>
            <a:off x="3881431" y="3919444"/>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(-8pp)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24" name="TextBox 23">
            <a:extLst>
              <a:ext uri="{FF2B5EF4-FFF2-40B4-BE49-F238E27FC236}">
                <a16:creationId xmlns:a16="http://schemas.microsoft.com/office/drawing/2014/main" id="{A8928607-EDD2-7A5B-0125-BE0B4414BCC0}"/>
              </a:ext>
            </a:extLst>
          </p:cNvPr>
          <p:cNvSpPr txBox="1"/>
          <p:nvPr/>
        </p:nvSpPr>
        <p:spPr>
          <a:xfrm>
            <a:off x="860977" y="5553354"/>
            <a:ext cx="617348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srgbClr val="515151"/>
                </a:solidFill>
                <a:effectLst/>
                <a:uLnTx/>
                <a:uFillTx/>
                <a:latin typeface="Arial" panose="020B0604020202020204"/>
                <a:ea typeface="+mn-ea"/>
                <a:cs typeface="+mn-cs"/>
              </a:rPr>
              <a:t>(Results may be being impacted by a large difference between the proportion of respondents answering “don’t know”)</a:t>
            </a:r>
          </a:p>
        </p:txBody>
      </p:sp>
      <p:sp>
        <p:nvSpPr>
          <p:cNvPr id="18" name="TextBox 17">
            <a:extLst>
              <a:ext uri="{FF2B5EF4-FFF2-40B4-BE49-F238E27FC236}">
                <a16:creationId xmlns:a16="http://schemas.microsoft.com/office/drawing/2014/main" id="{23C3736B-F8B9-D50C-1DD1-4DE2E8D96B51}"/>
              </a:ext>
              <a:ext uri="{C183D7F6-B498-43B3-948B-1728B52AA6E4}">
                <adec:decorative xmlns:adec="http://schemas.microsoft.com/office/drawing/2017/decorative" val="1"/>
              </a:ext>
            </a:extLst>
          </p:cNvPr>
          <p:cNvSpPr txBox="1"/>
          <p:nvPr/>
        </p:nvSpPr>
        <p:spPr>
          <a:xfrm>
            <a:off x="2156607" y="6085960"/>
            <a:ext cx="332544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a:rPr>
              <a:t>Figures in brackets show change since May (S7)</a:t>
            </a:r>
            <a:endParaRPr kumimoji="0" lang="en-GB" sz="1100" i="0" u="none" strike="noStrike" kern="1200" cap="none" spc="0" normalizeH="0" baseline="0" noProof="0">
              <a:ln>
                <a:noFill/>
              </a:ln>
              <a:solidFill>
                <a:srgbClr val="5C5B5A"/>
              </a:solidFill>
              <a:effectLst/>
              <a:uLnTx/>
              <a:uFillTx/>
              <a:latin typeface="Arial"/>
              <a:ea typeface="+mn-ea"/>
              <a:cs typeface="+mn-cs"/>
            </a:endParaRPr>
          </a:p>
        </p:txBody>
      </p:sp>
      <p:cxnSp>
        <p:nvCxnSpPr>
          <p:cNvPr id="17" name="Straight Connector 16">
            <a:extLst>
              <a:ext uri="{FF2B5EF4-FFF2-40B4-BE49-F238E27FC236}">
                <a16:creationId xmlns:a16="http://schemas.microsoft.com/office/drawing/2014/main" id="{4DF5E50A-C9AB-7330-1412-1D75C0F66EFB}"/>
              </a:ext>
              <a:ext uri="{C183D7F6-B498-43B3-948B-1728B52AA6E4}">
                <adec:decorative xmlns:adec="http://schemas.microsoft.com/office/drawing/2017/decorative" val="1"/>
              </a:ext>
            </a:extLst>
          </p:cNvPr>
          <p:cNvCxnSpPr/>
          <p:nvPr/>
        </p:nvCxnSpPr>
        <p:spPr>
          <a:xfrm>
            <a:off x="3784201" y="1486834"/>
            <a:ext cx="0" cy="343782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 name="Text Placeholder 30">
            <a:extLst>
              <a:ext uri="{FF2B5EF4-FFF2-40B4-BE49-F238E27FC236}">
                <a16:creationId xmlns:a16="http://schemas.microsoft.com/office/drawing/2014/main" id="{07A9A60E-DCE0-300D-90DC-93D842E427FA}"/>
              </a:ext>
            </a:extLst>
          </p:cNvPr>
          <p:cNvSpPr txBox="1">
            <a:spLocks/>
          </p:cNvSpPr>
          <p:nvPr/>
        </p:nvSpPr>
        <p:spPr>
          <a:xfrm>
            <a:off x="7643664" y="1074087"/>
            <a:ext cx="4466323" cy="521572"/>
          </a:xfrm>
          <a:prstGeom prst="rect">
            <a:avLst/>
          </a:prstGeom>
          <a:solidFill>
            <a:srgbClr val="5C5B5A">
              <a:alpha val="21000"/>
            </a:srgbClr>
          </a:solidFill>
          <a:ln>
            <a:solidFill>
              <a:srgbClr val="5C5B5A"/>
            </a:solidFill>
          </a:ln>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mortgage payments compared to the GM average (39%):</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6" name="Content Placeholder 32">
            <a:extLst>
              <a:ext uri="{FF2B5EF4-FFF2-40B4-BE49-F238E27FC236}">
                <a16:creationId xmlns:a16="http://schemas.microsoft.com/office/drawing/2014/main" id="{6053CB89-0C3A-02D6-CF37-251BA2C86A78}"/>
              </a:ext>
            </a:extLst>
          </p:cNvPr>
          <p:cNvSpPr txBox="1">
            <a:spLocks/>
          </p:cNvSpPr>
          <p:nvPr/>
        </p:nvSpPr>
        <p:spPr>
          <a:xfrm>
            <a:off x="7635143" y="1586283"/>
            <a:ext cx="4471132" cy="1509962"/>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finding it difficult to, or those unable to manage their current levels of debt (77%)</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are financially vulnerable (70%)</a:t>
            </a: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life satisfaction (62%)</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not able to save any money in the next 12 months (60%)</a:t>
            </a: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do not feel able to manage their own health (56%)</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100">
              <a:solidFill>
                <a:srgbClr val="5C5B5A"/>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30">
            <a:extLst>
              <a:ext uri="{FF2B5EF4-FFF2-40B4-BE49-F238E27FC236}">
                <a16:creationId xmlns:a16="http://schemas.microsoft.com/office/drawing/2014/main" id="{FCB6FF02-64CB-E84B-1CEF-C3A23AD4826D}"/>
              </a:ext>
            </a:extLst>
          </p:cNvPr>
          <p:cNvSpPr txBox="1">
            <a:spLocks/>
          </p:cNvSpPr>
          <p:nvPr/>
        </p:nvSpPr>
        <p:spPr>
          <a:xfrm>
            <a:off x="7643664" y="3095358"/>
            <a:ext cx="4471132" cy="490191"/>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rent compared to the GM average (50%):</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2" name="Content Placeholder 32">
            <a:extLst>
              <a:ext uri="{FF2B5EF4-FFF2-40B4-BE49-F238E27FC236}">
                <a16:creationId xmlns:a16="http://schemas.microsoft.com/office/drawing/2014/main" id="{81EEFF10-FA94-8599-E73F-BE24B145B3F3}"/>
              </a:ext>
            </a:extLst>
          </p:cNvPr>
          <p:cNvSpPr txBox="1">
            <a:spLocks/>
          </p:cNvSpPr>
          <p:nvPr/>
        </p:nvSpPr>
        <p:spPr>
          <a:xfrm>
            <a:off x="7643664" y="3575183"/>
            <a:ext cx="4471132" cy="2189446"/>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with low levels of life satisfaction (66%)</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look after their home / are homemakers (65%)</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Asian or Asian British respondents (64%)</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unable to save money in the next 12 months (62%)</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earning up to £10,399 (60%)</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who do not feel that their life is worthwhile (60%)</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Parents (59%) including those with children aged 5-15 years old (59%)</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suffering from mental ill health (58%)</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61" name="Right Brace 60">
            <a:extLst>
              <a:ext uri="{FF2B5EF4-FFF2-40B4-BE49-F238E27FC236}">
                <a16:creationId xmlns:a16="http://schemas.microsoft.com/office/drawing/2014/main" id="{ABF6C9C5-92B3-D563-4BF5-FF72A9AA06AB}"/>
              </a:ext>
              <a:ext uri="{C183D7F6-B498-43B3-948B-1728B52AA6E4}">
                <adec:decorative xmlns:adec="http://schemas.microsoft.com/office/drawing/2017/decorative" val="1"/>
              </a:ext>
            </a:extLst>
          </p:cNvPr>
          <p:cNvSpPr/>
          <p:nvPr/>
        </p:nvSpPr>
        <p:spPr>
          <a:xfrm rot="10800000">
            <a:off x="799789" y="3666265"/>
            <a:ext cx="113045" cy="130120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68" name="Right Brace 67">
            <a:extLst>
              <a:ext uri="{FF2B5EF4-FFF2-40B4-BE49-F238E27FC236}">
                <a16:creationId xmlns:a16="http://schemas.microsoft.com/office/drawing/2014/main" id="{DB4D7CD1-C828-E959-D341-A54ED69F82DF}"/>
              </a:ext>
              <a:ext uri="{C183D7F6-B498-43B3-948B-1728B52AA6E4}">
                <adec:decorative xmlns:adec="http://schemas.microsoft.com/office/drawing/2017/decorative" val="1"/>
              </a:ext>
            </a:extLst>
          </p:cNvPr>
          <p:cNvSpPr/>
          <p:nvPr/>
        </p:nvSpPr>
        <p:spPr>
          <a:xfrm rot="10800000">
            <a:off x="4397904" y="3329125"/>
            <a:ext cx="180859" cy="151558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411 (All who pay a mortgage payment and do not own their home outright); 377 (All who pay rent)</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58CCF456-890F-0A8C-596D-4B31370FC374}"/>
              </a:ext>
            </a:extLst>
          </p:cNvPr>
          <p:cNvSpPr txBox="1"/>
          <p:nvPr/>
        </p:nvSpPr>
        <p:spPr>
          <a:xfrm>
            <a:off x="8579277" y="5764629"/>
            <a:ext cx="2751746" cy="261610"/>
          </a:xfrm>
          <a:prstGeom prst="rect">
            <a:avLst/>
          </a:prstGeom>
          <a:noFill/>
        </p:spPr>
        <p:txBody>
          <a:bodyPr wrap="square" rtlCol="0">
            <a:spAutoFit/>
          </a:bodyPr>
          <a:lstStyle/>
          <a:p>
            <a:r>
              <a:rPr lang="en-GB" sz="1100">
                <a:solidFill>
                  <a:srgbClr val="5C5B5A"/>
                </a:solidFill>
                <a:latin typeface="Arial" panose="020B0604020202020204" pitchFamily="34" charset="0"/>
                <a:cs typeface="Arial" panose="020B0604020202020204" pitchFamily="34" charset="0"/>
              </a:rPr>
              <a:t>*subgroup analysis uses S7-9 data</a:t>
            </a:r>
          </a:p>
        </p:txBody>
      </p:sp>
    </p:spTree>
    <p:extLst>
      <p:ext uri="{BB962C8B-B14F-4D97-AF65-F5344CB8AC3E}">
        <p14:creationId xmlns:p14="http://schemas.microsoft.com/office/powerpoint/2010/main" val="89936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7BB602-D932-DA67-33B2-58A7CA941A15}"/>
              </a:ext>
            </a:extLst>
          </p:cNvPr>
          <p:cNvSpPr>
            <a:spLocks noGrp="1"/>
          </p:cNvSpPr>
          <p:nvPr>
            <p:ph type="title"/>
          </p:nvPr>
        </p:nvSpPr>
        <p:spPr>
          <a:xfrm>
            <a:off x="586799" y="225693"/>
            <a:ext cx="11017824" cy="926623"/>
          </a:xfrm>
        </p:spPr>
        <p:txBody>
          <a:bodyPr>
            <a:normAutofit/>
          </a:bodyPr>
          <a:lstStyle/>
          <a:p>
            <a:r>
              <a:rPr lang="en-GB" sz="1800" b="1"/>
              <a:t>Methodology</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785091" y="586811"/>
            <a:ext cx="10547928" cy="4499539"/>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Between February 2022 and September 2023, BMG Research has undertaken nine surveys, each comprising circa 1,500 residents from across Greater Manchester. Each intended sample has included around:</a:t>
            </a:r>
          </a:p>
          <a:p>
            <a:pPr lvl="1">
              <a:lnSpc>
                <a:spcPct val="100000"/>
              </a:lnSpc>
              <a:spcBef>
                <a:spcPts val="0"/>
              </a:spcBef>
              <a:spcAft>
                <a:spcPts val="600"/>
              </a:spcAft>
              <a:defRPr/>
            </a:pPr>
            <a:r>
              <a:rPr lang="en-GB" sz="1400">
                <a:latin typeface="Arial" panose="020B0604020202020204"/>
              </a:rPr>
              <a:t>750 online panel respondents </a:t>
            </a:r>
          </a:p>
          <a:p>
            <a:pPr lvl="1">
              <a:lnSpc>
                <a:spcPct val="100000"/>
              </a:lnSpc>
              <a:spcBef>
                <a:spcPts val="0"/>
              </a:spcBef>
              <a:spcAft>
                <a:spcPts val="600"/>
              </a:spcAft>
              <a:defRPr/>
            </a:pPr>
            <a:r>
              <a:rPr lang="en-GB" sz="1400">
                <a:latin typeface="Arial" panose="020B0604020202020204"/>
              </a:rPr>
              <a:t>250 telephone respondents, and </a:t>
            </a:r>
          </a:p>
          <a:p>
            <a:pPr lvl="1">
              <a:lnSpc>
                <a:spcPct val="100000"/>
              </a:lnSpc>
              <a:spcBef>
                <a:spcPts val="0"/>
              </a:spcBef>
              <a:spcAft>
                <a:spcPts val="600"/>
              </a:spcAft>
              <a:defRPr/>
            </a:pPr>
            <a:r>
              <a:rPr lang="en-GB" sz="1400">
                <a:latin typeface="Arial" panose="020B0604020202020204"/>
              </a:rPr>
              <a:t>500 online ‘river sampled’ respondents (those who responded to adverts, offers and invitations to take part in the surveys) </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The mix of using majority online sampling with a smaller telephone element was selected so that a representative and robust sample of Greater Manchester residents could be sourced within available time and budget.</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The telephone element was included so that those without internet access could take part in the survey. This was particularly important for the questions on digital inclusion. However, readers should be aware that insights based on the telephone-only data are less robust because of the smaller base size; we have sought to overcome this by merging findings from multiple consecutive surveys.</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Each survey is designed to take 15 minutes on average for respondents to complete; however, due to the emotive nature of the topics covered, interviews by telephone tend to take longer than this.</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Quotas are set to ensure the sample broadly reflects the profile of Greater Manchester’s population by gender, age, ethnicity and disability, with further consideration for wider protected and key characteristics. </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Weights have been applied to the data gathered to ensure the sample matches the population profile by age, gender and locality, and to ensure consistency between individual surveys. </a:t>
            </a: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48628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586800"/>
          </a:xfrm>
        </p:spPr>
        <p:txBody>
          <a:bodyPr vert="horz" anchor="t">
            <a:noAutofit/>
          </a:bodyPr>
          <a:lstStyle/>
          <a:p>
            <a:r>
              <a:rPr lang="en-GB" sz="1800" b="1"/>
              <a:t>Renters are generally less likely to find it difficult to afford rental costs, no matter the </a:t>
            </a:r>
            <a:r>
              <a:rPr lang="en-GB" sz="1800" b="1">
                <a:solidFill>
                  <a:srgbClr val="009690"/>
                </a:solidFill>
              </a:rPr>
              <a:t>type of tenancy</a:t>
            </a:r>
            <a:r>
              <a:rPr lang="en-GB" sz="1800" b="1"/>
              <a:t>, compared to July – though generally around 2 in 5 are still finding these payments difficult </a:t>
            </a:r>
          </a:p>
        </p:txBody>
      </p:sp>
      <p:graphicFrame>
        <p:nvGraphicFrame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35618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4070213" y="1105802"/>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rent or mortgage payments </a:t>
            </a:r>
          </a:p>
        </p:txBody>
      </p:sp>
      <p:graphicFrame>
        <p:nvGraphicFramePr>
          <p:cNvPr id="5" name="Chart 4" descr="Stacked bar chart showing proportion of respondents who think it is difficult to afford their mortgage or rent. 41% of those in Greater Manchester who have mortgages say it is difficult to afford their mortgage payments. 43% of those renting from local authority or council in Greater Manchester say it is difficult to afford their rent. 56% of those renting from a housing association or a trust in Greater Manchester say it is difficult to afford their rent. 54% of those renting privately in Greater Manchester say it is difficult to afford their rent.">
            <a:extLst>
              <a:ext uri="{FF2B5EF4-FFF2-40B4-BE49-F238E27FC236}">
                <a16:creationId xmlns:a16="http://schemas.microsoft.com/office/drawing/2014/main" id="{197B64DF-36E8-3CBA-C12D-3D068825B377}"/>
              </a:ext>
            </a:extLst>
          </p:cNvPr>
          <p:cNvGraphicFramePr/>
          <p:nvPr>
            <p:extLst>
              <p:ext uri="{D42A27DB-BD31-4B8C-83A1-F6EECF244321}">
                <p14:modId xmlns:p14="http://schemas.microsoft.com/office/powerpoint/2010/main" val="2441557116"/>
              </p:ext>
            </p:extLst>
          </p:nvPr>
        </p:nvGraphicFramePr>
        <p:xfrm>
          <a:off x="619494" y="1427341"/>
          <a:ext cx="10953012" cy="4765506"/>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a:extLst>
              <a:ext uri="{FF2B5EF4-FFF2-40B4-BE49-F238E27FC236}">
                <a16:creationId xmlns:a16="http://schemas.microsoft.com/office/drawing/2014/main" id="{3F7E9599-8E32-2BC5-BB7C-FBF0370ED4B6}"/>
              </a:ext>
            </a:extLst>
          </p:cNvPr>
          <p:cNvSpPr txBox="1"/>
          <p:nvPr/>
        </p:nvSpPr>
        <p:spPr>
          <a:xfrm>
            <a:off x="1674977" y="1763347"/>
            <a:ext cx="726481" cy="276999"/>
          </a:xfrm>
          <a:prstGeom prst="rect">
            <a:avLst/>
          </a:prstGeom>
          <a:noFill/>
        </p:spPr>
        <p:txBody>
          <a:bodyPr wrap="none" rtlCol="0">
            <a:spAutoFit/>
          </a:bodyPr>
          <a:lstStyle/>
          <a:p>
            <a:r>
              <a:rPr lang="en-GB" sz="1200">
                <a:solidFill>
                  <a:schemeClr val="bg1"/>
                </a:solidFill>
              </a:rPr>
              <a:t>(+/-0pp)</a:t>
            </a:r>
          </a:p>
        </p:txBody>
      </p:sp>
      <p:sp>
        <p:nvSpPr>
          <p:cNvPr id="3" name="TextBox 2">
            <a:extLst>
              <a:ext uri="{FF2B5EF4-FFF2-40B4-BE49-F238E27FC236}">
                <a16:creationId xmlns:a16="http://schemas.microsoft.com/office/drawing/2014/main" id="{79A8790E-C0A8-5E6E-B011-A4863DBF56C2}"/>
              </a:ext>
            </a:extLst>
          </p:cNvPr>
          <p:cNvSpPr txBox="1"/>
          <p:nvPr/>
        </p:nvSpPr>
        <p:spPr>
          <a:xfrm>
            <a:off x="1675583" y="2680657"/>
            <a:ext cx="631904" cy="276999"/>
          </a:xfrm>
          <a:prstGeom prst="rect">
            <a:avLst/>
          </a:prstGeom>
          <a:noFill/>
        </p:spPr>
        <p:txBody>
          <a:bodyPr wrap="none" rtlCol="0">
            <a:spAutoFit/>
          </a:bodyPr>
          <a:lstStyle/>
          <a:p>
            <a:r>
              <a:rPr lang="en-GB" sz="1200">
                <a:solidFill>
                  <a:srgbClr val="5C5B5A"/>
                </a:solidFill>
              </a:rPr>
              <a:t>(+5pp)</a:t>
            </a:r>
          </a:p>
        </p:txBody>
      </p:sp>
      <p:sp>
        <p:nvSpPr>
          <p:cNvPr id="6" name="TextBox 5">
            <a:extLst>
              <a:ext uri="{FF2B5EF4-FFF2-40B4-BE49-F238E27FC236}">
                <a16:creationId xmlns:a16="http://schemas.microsoft.com/office/drawing/2014/main" id="{5983BAC8-6A67-EAAC-D530-272564D711AC}"/>
              </a:ext>
            </a:extLst>
          </p:cNvPr>
          <p:cNvSpPr txBox="1"/>
          <p:nvPr/>
        </p:nvSpPr>
        <p:spPr>
          <a:xfrm>
            <a:off x="1741501" y="3971948"/>
            <a:ext cx="593432" cy="276999"/>
          </a:xfrm>
          <a:prstGeom prst="rect">
            <a:avLst/>
          </a:prstGeom>
          <a:noFill/>
        </p:spPr>
        <p:txBody>
          <a:bodyPr wrap="none" rtlCol="0">
            <a:spAutoFit/>
          </a:bodyPr>
          <a:lstStyle/>
          <a:p>
            <a:r>
              <a:rPr lang="en-GB" sz="1200">
                <a:solidFill>
                  <a:schemeClr val="bg1"/>
                </a:solidFill>
              </a:rPr>
              <a:t>(-7pp)</a:t>
            </a:r>
          </a:p>
        </p:txBody>
      </p:sp>
      <p:sp>
        <p:nvSpPr>
          <p:cNvPr id="7" name="TextBox 6">
            <a:extLst>
              <a:ext uri="{FF2B5EF4-FFF2-40B4-BE49-F238E27FC236}">
                <a16:creationId xmlns:a16="http://schemas.microsoft.com/office/drawing/2014/main" id="{4D050BF4-3FF6-A39F-FDB3-D04027152A8C}"/>
              </a:ext>
            </a:extLst>
          </p:cNvPr>
          <p:cNvSpPr txBox="1"/>
          <p:nvPr/>
        </p:nvSpPr>
        <p:spPr>
          <a:xfrm>
            <a:off x="2142720" y="4476208"/>
            <a:ext cx="593432" cy="276999"/>
          </a:xfrm>
          <a:prstGeom prst="rect">
            <a:avLst/>
          </a:prstGeom>
          <a:noFill/>
        </p:spPr>
        <p:txBody>
          <a:bodyPr wrap="none" rtlCol="0">
            <a:spAutoFit/>
          </a:bodyPr>
          <a:lstStyle/>
          <a:p>
            <a:r>
              <a:rPr lang="en-GB" sz="1200">
                <a:solidFill>
                  <a:schemeClr val="bg1"/>
                </a:solidFill>
              </a:rPr>
              <a:t>(-2pp)</a:t>
            </a:r>
          </a:p>
        </p:txBody>
      </p:sp>
      <p:sp>
        <p:nvSpPr>
          <p:cNvPr id="8" name="TextBox 7">
            <a:extLst>
              <a:ext uri="{FF2B5EF4-FFF2-40B4-BE49-F238E27FC236}">
                <a16:creationId xmlns:a16="http://schemas.microsoft.com/office/drawing/2014/main" id="{05063469-E186-96F7-A7C6-4C7FE0C1196C}"/>
              </a:ext>
            </a:extLst>
          </p:cNvPr>
          <p:cNvSpPr txBox="1"/>
          <p:nvPr/>
        </p:nvSpPr>
        <p:spPr>
          <a:xfrm>
            <a:off x="2178294" y="4799395"/>
            <a:ext cx="631904" cy="276999"/>
          </a:xfrm>
          <a:prstGeom prst="rect">
            <a:avLst/>
          </a:prstGeom>
          <a:noFill/>
        </p:spPr>
        <p:txBody>
          <a:bodyPr wrap="none" rtlCol="0">
            <a:spAutoFit/>
          </a:bodyPr>
          <a:lstStyle/>
          <a:p>
            <a:r>
              <a:rPr lang="en-GB" sz="1200">
                <a:solidFill>
                  <a:srgbClr val="5C5B5A"/>
                </a:solidFill>
              </a:rPr>
              <a:t>(+3pp)</a:t>
            </a:r>
          </a:p>
        </p:txBody>
      </p:sp>
      <p:sp>
        <p:nvSpPr>
          <p:cNvPr id="9" name="TextBox 8">
            <a:extLst>
              <a:ext uri="{FF2B5EF4-FFF2-40B4-BE49-F238E27FC236}">
                <a16:creationId xmlns:a16="http://schemas.microsoft.com/office/drawing/2014/main" id="{8978F0E9-0012-B10F-778A-EE039C80CDFB}"/>
              </a:ext>
            </a:extLst>
          </p:cNvPr>
          <p:cNvSpPr txBox="1"/>
          <p:nvPr/>
        </p:nvSpPr>
        <p:spPr>
          <a:xfrm>
            <a:off x="4496011" y="1810358"/>
            <a:ext cx="593432" cy="276999"/>
          </a:xfrm>
          <a:prstGeom prst="rect">
            <a:avLst/>
          </a:prstGeom>
          <a:noFill/>
        </p:spPr>
        <p:txBody>
          <a:bodyPr wrap="none" rtlCol="0">
            <a:spAutoFit/>
          </a:bodyPr>
          <a:lstStyle/>
          <a:p>
            <a:r>
              <a:rPr lang="en-GB" sz="1200">
                <a:solidFill>
                  <a:schemeClr val="bg1"/>
                </a:solidFill>
              </a:rPr>
              <a:t>(-6pp)</a:t>
            </a:r>
          </a:p>
        </p:txBody>
      </p:sp>
      <p:sp>
        <p:nvSpPr>
          <p:cNvPr id="10" name="TextBox 9">
            <a:extLst>
              <a:ext uri="{FF2B5EF4-FFF2-40B4-BE49-F238E27FC236}">
                <a16:creationId xmlns:a16="http://schemas.microsoft.com/office/drawing/2014/main" id="{92522FB3-B858-7CBC-5999-F59E226D4898}"/>
              </a:ext>
            </a:extLst>
          </p:cNvPr>
          <p:cNvSpPr txBox="1"/>
          <p:nvPr/>
        </p:nvSpPr>
        <p:spPr>
          <a:xfrm>
            <a:off x="4443791" y="2797903"/>
            <a:ext cx="631904" cy="276999"/>
          </a:xfrm>
          <a:prstGeom prst="rect">
            <a:avLst/>
          </a:prstGeom>
          <a:noFill/>
        </p:spPr>
        <p:txBody>
          <a:bodyPr wrap="none" rtlCol="0">
            <a:spAutoFit/>
          </a:bodyPr>
          <a:lstStyle/>
          <a:p>
            <a:r>
              <a:rPr lang="en-GB" sz="1200">
                <a:solidFill>
                  <a:srgbClr val="5C5B5A"/>
                </a:solidFill>
              </a:rPr>
              <a:t>(+8pp)</a:t>
            </a:r>
          </a:p>
        </p:txBody>
      </p:sp>
      <p:sp>
        <p:nvSpPr>
          <p:cNvPr id="12" name="TextBox 11">
            <a:extLst>
              <a:ext uri="{FF2B5EF4-FFF2-40B4-BE49-F238E27FC236}">
                <a16:creationId xmlns:a16="http://schemas.microsoft.com/office/drawing/2014/main" id="{6EA81347-2930-1F7F-EF75-2B53C432C406}"/>
              </a:ext>
            </a:extLst>
          </p:cNvPr>
          <p:cNvSpPr txBox="1"/>
          <p:nvPr/>
        </p:nvSpPr>
        <p:spPr>
          <a:xfrm>
            <a:off x="4432816" y="3982688"/>
            <a:ext cx="593432" cy="276999"/>
          </a:xfrm>
          <a:prstGeom prst="rect">
            <a:avLst/>
          </a:prstGeom>
          <a:noFill/>
        </p:spPr>
        <p:txBody>
          <a:bodyPr wrap="none" rtlCol="0">
            <a:spAutoFit/>
          </a:bodyPr>
          <a:lstStyle/>
          <a:p>
            <a:r>
              <a:rPr lang="en-GB" sz="1200">
                <a:solidFill>
                  <a:schemeClr val="bg1"/>
                </a:solidFill>
              </a:rPr>
              <a:t>(-2pp)</a:t>
            </a:r>
          </a:p>
        </p:txBody>
      </p:sp>
      <p:sp>
        <p:nvSpPr>
          <p:cNvPr id="13" name="TextBox 12">
            <a:extLst>
              <a:ext uri="{FF2B5EF4-FFF2-40B4-BE49-F238E27FC236}">
                <a16:creationId xmlns:a16="http://schemas.microsoft.com/office/drawing/2014/main" id="{13FA704A-5937-BF55-3B43-A3779D71EADD}"/>
              </a:ext>
            </a:extLst>
          </p:cNvPr>
          <p:cNvSpPr txBox="1"/>
          <p:nvPr/>
        </p:nvSpPr>
        <p:spPr>
          <a:xfrm>
            <a:off x="4900530" y="4530967"/>
            <a:ext cx="631904" cy="276999"/>
          </a:xfrm>
          <a:prstGeom prst="rect">
            <a:avLst/>
          </a:prstGeom>
          <a:noFill/>
        </p:spPr>
        <p:txBody>
          <a:bodyPr wrap="none" rtlCol="0">
            <a:spAutoFit/>
          </a:bodyPr>
          <a:lstStyle/>
          <a:p>
            <a:r>
              <a:rPr lang="en-GB" sz="1200">
                <a:solidFill>
                  <a:schemeClr val="bg1"/>
                </a:solidFill>
              </a:rPr>
              <a:t>(+1pp)</a:t>
            </a:r>
          </a:p>
        </p:txBody>
      </p:sp>
      <p:sp>
        <p:nvSpPr>
          <p:cNvPr id="14" name="TextBox 13">
            <a:extLst>
              <a:ext uri="{FF2B5EF4-FFF2-40B4-BE49-F238E27FC236}">
                <a16:creationId xmlns:a16="http://schemas.microsoft.com/office/drawing/2014/main" id="{C9BD0676-F840-F136-01A5-B3A1ABDCBC33}"/>
              </a:ext>
            </a:extLst>
          </p:cNvPr>
          <p:cNvSpPr txBox="1"/>
          <p:nvPr/>
        </p:nvSpPr>
        <p:spPr>
          <a:xfrm>
            <a:off x="4812693" y="4826852"/>
            <a:ext cx="726481" cy="276999"/>
          </a:xfrm>
          <a:prstGeom prst="rect">
            <a:avLst/>
          </a:prstGeom>
          <a:noFill/>
        </p:spPr>
        <p:txBody>
          <a:bodyPr wrap="none" rtlCol="0">
            <a:spAutoFit/>
          </a:bodyPr>
          <a:lstStyle/>
          <a:p>
            <a:r>
              <a:rPr lang="en-GB" sz="1200">
                <a:solidFill>
                  <a:srgbClr val="5C5B5A"/>
                </a:solidFill>
              </a:rPr>
              <a:t>(+/-0pp)</a:t>
            </a:r>
          </a:p>
        </p:txBody>
      </p:sp>
      <p:sp>
        <p:nvSpPr>
          <p:cNvPr id="15" name="TextBox 14">
            <a:extLst>
              <a:ext uri="{FF2B5EF4-FFF2-40B4-BE49-F238E27FC236}">
                <a16:creationId xmlns:a16="http://schemas.microsoft.com/office/drawing/2014/main" id="{EB9A5034-C1C8-39FD-772A-307561370324}"/>
              </a:ext>
            </a:extLst>
          </p:cNvPr>
          <p:cNvSpPr txBox="1"/>
          <p:nvPr/>
        </p:nvSpPr>
        <p:spPr>
          <a:xfrm>
            <a:off x="7114591" y="1696774"/>
            <a:ext cx="631904" cy="276999"/>
          </a:xfrm>
          <a:prstGeom prst="rect">
            <a:avLst/>
          </a:prstGeom>
          <a:noFill/>
        </p:spPr>
        <p:txBody>
          <a:bodyPr wrap="none" rtlCol="0">
            <a:spAutoFit/>
          </a:bodyPr>
          <a:lstStyle/>
          <a:p>
            <a:r>
              <a:rPr lang="en-GB" sz="1200">
                <a:solidFill>
                  <a:schemeClr val="bg1"/>
                </a:solidFill>
              </a:rPr>
              <a:t>(+1pp)</a:t>
            </a:r>
          </a:p>
        </p:txBody>
      </p:sp>
      <p:sp>
        <p:nvSpPr>
          <p:cNvPr id="17" name="TextBox 16">
            <a:extLst>
              <a:ext uri="{FF2B5EF4-FFF2-40B4-BE49-F238E27FC236}">
                <a16:creationId xmlns:a16="http://schemas.microsoft.com/office/drawing/2014/main" id="{EA187E6C-ACBA-BBBB-4FC4-537F57A28086}"/>
              </a:ext>
            </a:extLst>
          </p:cNvPr>
          <p:cNvSpPr txBox="1"/>
          <p:nvPr/>
        </p:nvSpPr>
        <p:spPr>
          <a:xfrm>
            <a:off x="7114591" y="2479192"/>
            <a:ext cx="631904" cy="276999"/>
          </a:xfrm>
          <a:prstGeom prst="rect">
            <a:avLst/>
          </a:prstGeom>
          <a:noFill/>
        </p:spPr>
        <p:txBody>
          <a:bodyPr wrap="none" rtlCol="0">
            <a:spAutoFit/>
          </a:bodyPr>
          <a:lstStyle/>
          <a:p>
            <a:r>
              <a:rPr lang="en-GB" sz="1200">
                <a:solidFill>
                  <a:srgbClr val="5C5B5A"/>
                </a:solidFill>
              </a:rPr>
              <a:t>(+8pp)</a:t>
            </a:r>
          </a:p>
        </p:txBody>
      </p:sp>
      <p:sp>
        <p:nvSpPr>
          <p:cNvPr id="18" name="TextBox 17">
            <a:extLst>
              <a:ext uri="{FF2B5EF4-FFF2-40B4-BE49-F238E27FC236}">
                <a16:creationId xmlns:a16="http://schemas.microsoft.com/office/drawing/2014/main" id="{13EA7DB8-7043-5547-E6BA-F8185288D358}"/>
              </a:ext>
            </a:extLst>
          </p:cNvPr>
          <p:cNvSpPr txBox="1"/>
          <p:nvPr/>
        </p:nvSpPr>
        <p:spPr>
          <a:xfrm>
            <a:off x="7115814" y="3727694"/>
            <a:ext cx="593432" cy="276999"/>
          </a:xfrm>
          <a:prstGeom prst="rect">
            <a:avLst/>
          </a:prstGeom>
          <a:noFill/>
        </p:spPr>
        <p:txBody>
          <a:bodyPr wrap="none" rtlCol="0">
            <a:spAutoFit/>
          </a:bodyPr>
          <a:lstStyle/>
          <a:p>
            <a:r>
              <a:rPr lang="en-GB" sz="1200">
                <a:solidFill>
                  <a:schemeClr val="bg1"/>
                </a:solidFill>
              </a:rPr>
              <a:t>(-6pp)</a:t>
            </a:r>
          </a:p>
        </p:txBody>
      </p:sp>
      <p:sp>
        <p:nvSpPr>
          <p:cNvPr id="19" name="TextBox 18">
            <a:extLst>
              <a:ext uri="{FF2B5EF4-FFF2-40B4-BE49-F238E27FC236}">
                <a16:creationId xmlns:a16="http://schemas.microsoft.com/office/drawing/2014/main" id="{AEA4AD87-A02A-DA3B-AAE7-996199587158}"/>
              </a:ext>
            </a:extLst>
          </p:cNvPr>
          <p:cNvSpPr txBox="1"/>
          <p:nvPr/>
        </p:nvSpPr>
        <p:spPr>
          <a:xfrm>
            <a:off x="7576802" y="4426144"/>
            <a:ext cx="593432" cy="276999"/>
          </a:xfrm>
          <a:prstGeom prst="rect">
            <a:avLst/>
          </a:prstGeom>
          <a:noFill/>
        </p:spPr>
        <p:txBody>
          <a:bodyPr wrap="none" rtlCol="0">
            <a:spAutoFit/>
          </a:bodyPr>
          <a:lstStyle/>
          <a:p>
            <a:r>
              <a:rPr lang="en-GB" sz="1200">
                <a:solidFill>
                  <a:schemeClr val="bg1"/>
                </a:solidFill>
              </a:rPr>
              <a:t>(-1pp)</a:t>
            </a:r>
          </a:p>
        </p:txBody>
      </p:sp>
      <p:sp>
        <p:nvSpPr>
          <p:cNvPr id="20" name="TextBox 19">
            <a:extLst>
              <a:ext uri="{FF2B5EF4-FFF2-40B4-BE49-F238E27FC236}">
                <a16:creationId xmlns:a16="http://schemas.microsoft.com/office/drawing/2014/main" id="{87C0AC81-8A73-ED25-0D17-C5D7F5F26CA0}"/>
              </a:ext>
            </a:extLst>
          </p:cNvPr>
          <p:cNvSpPr txBox="1"/>
          <p:nvPr/>
        </p:nvSpPr>
        <p:spPr>
          <a:xfrm>
            <a:off x="7535045" y="4794888"/>
            <a:ext cx="593432" cy="276999"/>
          </a:xfrm>
          <a:prstGeom prst="rect">
            <a:avLst/>
          </a:prstGeom>
          <a:noFill/>
        </p:spPr>
        <p:txBody>
          <a:bodyPr wrap="none" rtlCol="0">
            <a:spAutoFit/>
          </a:bodyPr>
          <a:lstStyle/>
          <a:p>
            <a:r>
              <a:rPr lang="en-GB" sz="1200">
                <a:solidFill>
                  <a:srgbClr val="5C5B5A"/>
                </a:solidFill>
              </a:rPr>
              <a:t>(-2pp)</a:t>
            </a:r>
          </a:p>
        </p:txBody>
      </p:sp>
      <p:sp>
        <p:nvSpPr>
          <p:cNvPr id="21" name="TextBox 20">
            <a:extLst>
              <a:ext uri="{FF2B5EF4-FFF2-40B4-BE49-F238E27FC236}">
                <a16:creationId xmlns:a16="http://schemas.microsoft.com/office/drawing/2014/main" id="{AD06ADD2-55E0-26BA-1DE0-AFF10636E8CC}"/>
              </a:ext>
            </a:extLst>
          </p:cNvPr>
          <p:cNvSpPr txBox="1"/>
          <p:nvPr/>
        </p:nvSpPr>
        <p:spPr>
          <a:xfrm>
            <a:off x="9819260" y="1718136"/>
            <a:ext cx="631904" cy="276999"/>
          </a:xfrm>
          <a:prstGeom prst="rect">
            <a:avLst/>
          </a:prstGeom>
          <a:noFill/>
        </p:spPr>
        <p:txBody>
          <a:bodyPr wrap="none" rtlCol="0">
            <a:spAutoFit/>
          </a:bodyPr>
          <a:lstStyle/>
          <a:p>
            <a:r>
              <a:rPr lang="en-GB" sz="1200">
                <a:solidFill>
                  <a:schemeClr val="bg1"/>
                </a:solidFill>
              </a:rPr>
              <a:t>(+2pp)</a:t>
            </a:r>
          </a:p>
        </p:txBody>
      </p:sp>
      <p:sp>
        <p:nvSpPr>
          <p:cNvPr id="23" name="TextBox 22">
            <a:extLst>
              <a:ext uri="{FF2B5EF4-FFF2-40B4-BE49-F238E27FC236}">
                <a16:creationId xmlns:a16="http://schemas.microsoft.com/office/drawing/2014/main" id="{EEA2AD91-5545-1C08-EDCB-ED15922154A6}"/>
              </a:ext>
            </a:extLst>
          </p:cNvPr>
          <p:cNvSpPr txBox="1"/>
          <p:nvPr/>
        </p:nvSpPr>
        <p:spPr>
          <a:xfrm>
            <a:off x="9810382" y="2610223"/>
            <a:ext cx="631904" cy="276999"/>
          </a:xfrm>
          <a:prstGeom prst="rect">
            <a:avLst/>
          </a:prstGeom>
          <a:noFill/>
        </p:spPr>
        <p:txBody>
          <a:bodyPr wrap="none" rtlCol="0">
            <a:spAutoFit/>
          </a:bodyPr>
          <a:lstStyle/>
          <a:p>
            <a:r>
              <a:rPr lang="en-GB" sz="1200">
                <a:solidFill>
                  <a:srgbClr val="5C5B5A"/>
                </a:solidFill>
              </a:rPr>
              <a:t>(+4pp)</a:t>
            </a:r>
          </a:p>
        </p:txBody>
      </p:sp>
      <p:sp>
        <p:nvSpPr>
          <p:cNvPr id="26" name="TextBox 25">
            <a:extLst>
              <a:ext uri="{FF2B5EF4-FFF2-40B4-BE49-F238E27FC236}">
                <a16:creationId xmlns:a16="http://schemas.microsoft.com/office/drawing/2014/main" id="{3872C42E-8BC5-80E0-A4C8-E851D57051A2}"/>
              </a:ext>
            </a:extLst>
          </p:cNvPr>
          <p:cNvSpPr txBox="1"/>
          <p:nvPr/>
        </p:nvSpPr>
        <p:spPr>
          <a:xfrm>
            <a:off x="9760127" y="3869752"/>
            <a:ext cx="678391" cy="276999"/>
          </a:xfrm>
          <a:prstGeom prst="rect">
            <a:avLst/>
          </a:prstGeom>
          <a:noFill/>
        </p:spPr>
        <p:txBody>
          <a:bodyPr wrap="none" rtlCol="0">
            <a:spAutoFit/>
          </a:bodyPr>
          <a:lstStyle/>
          <a:p>
            <a:r>
              <a:rPr lang="en-GB" sz="1200">
                <a:solidFill>
                  <a:schemeClr val="bg1"/>
                </a:solidFill>
              </a:rPr>
              <a:t>(-10pp)</a:t>
            </a:r>
          </a:p>
        </p:txBody>
      </p:sp>
      <p:sp>
        <p:nvSpPr>
          <p:cNvPr id="27" name="TextBox 26">
            <a:extLst>
              <a:ext uri="{FF2B5EF4-FFF2-40B4-BE49-F238E27FC236}">
                <a16:creationId xmlns:a16="http://schemas.microsoft.com/office/drawing/2014/main" id="{9E2ABC45-97A8-5368-272C-DF6A186ACC62}"/>
              </a:ext>
            </a:extLst>
          </p:cNvPr>
          <p:cNvSpPr txBox="1"/>
          <p:nvPr/>
        </p:nvSpPr>
        <p:spPr>
          <a:xfrm>
            <a:off x="10274833" y="4476209"/>
            <a:ext cx="593432" cy="276999"/>
          </a:xfrm>
          <a:prstGeom prst="rect">
            <a:avLst/>
          </a:prstGeom>
          <a:noFill/>
        </p:spPr>
        <p:txBody>
          <a:bodyPr wrap="none" rtlCol="0">
            <a:spAutoFit/>
          </a:bodyPr>
          <a:lstStyle/>
          <a:p>
            <a:r>
              <a:rPr lang="en-GB" sz="1200">
                <a:solidFill>
                  <a:schemeClr val="bg1"/>
                </a:solidFill>
              </a:rPr>
              <a:t>(-2pp)</a:t>
            </a:r>
          </a:p>
        </p:txBody>
      </p:sp>
      <p:sp>
        <p:nvSpPr>
          <p:cNvPr id="28" name="TextBox 27">
            <a:extLst>
              <a:ext uri="{FF2B5EF4-FFF2-40B4-BE49-F238E27FC236}">
                <a16:creationId xmlns:a16="http://schemas.microsoft.com/office/drawing/2014/main" id="{1FDF37BA-1D5B-28FF-1AA8-34E0593444FA}"/>
              </a:ext>
            </a:extLst>
          </p:cNvPr>
          <p:cNvSpPr txBox="1"/>
          <p:nvPr/>
        </p:nvSpPr>
        <p:spPr>
          <a:xfrm>
            <a:off x="10239714" y="4807368"/>
            <a:ext cx="631904" cy="276999"/>
          </a:xfrm>
          <a:prstGeom prst="rect">
            <a:avLst/>
          </a:prstGeom>
          <a:noFill/>
        </p:spPr>
        <p:txBody>
          <a:bodyPr wrap="none" rtlCol="0">
            <a:spAutoFit/>
          </a:bodyPr>
          <a:lstStyle/>
          <a:p>
            <a:r>
              <a:rPr lang="en-GB" sz="1200">
                <a:solidFill>
                  <a:srgbClr val="5C5B5A"/>
                </a:solidFill>
              </a:rPr>
              <a:t>(+6pp)</a:t>
            </a:r>
          </a:p>
        </p:txBody>
      </p:sp>
      <p:sp>
        <p:nvSpPr>
          <p:cNvPr id="29" name="TextBox 28">
            <a:extLst>
              <a:ext uri="{FF2B5EF4-FFF2-40B4-BE49-F238E27FC236}">
                <a16:creationId xmlns:a16="http://schemas.microsoft.com/office/drawing/2014/main" id="{DCFE1483-FD30-3AB1-BA6B-273E300914F1}"/>
              </a:ext>
              <a:ext uri="{C183D7F6-B498-43B3-948B-1728B52AA6E4}">
                <adec:decorative xmlns:adec="http://schemas.microsoft.com/office/drawing/2017/decorative" val="1"/>
              </a:ext>
            </a:extLst>
          </p:cNvPr>
          <p:cNvSpPr txBox="1"/>
          <p:nvPr/>
        </p:nvSpPr>
        <p:spPr>
          <a:xfrm>
            <a:off x="4433278" y="5899529"/>
            <a:ext cx="332544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a:rPr>
              <a:t>Figures in brackets show change since July (S8)</a:t>
            </a:r>
            <a:endParaRPr kumimoji="0" lang="en-GB" sz="1100" i="0" u="none" strike="noStrike" kern="1200" cap="none" spc="0" normalizeH="0" baseline="0" noProof="0">
              <a:ln>
                <a:noFill/>
              </a:ln>
              <a:solidFill>
                <a:srgbClr val="5C5B5A"/>
              </a:solidFill>
              <a:effectLst/>
              <a:uLnTx/>
              <a:uFillTx/>
              <a:latin typeface="Arial"/>
              <a:ea typeface="+mn-ea"/>
              <a:cs typeface="+mn-cs"/>
            </a:endParaRPr>
          </a:p>
        </p:txBody>
      </p:sp>
      <p:sp>
        <p:nvSpPr>
          <p:cNvPr id="16" name="Right Brace 15">
            <a:extLst>
              <a:ext uri="{FF2B5EF4-FFF2-40B4-BE49-F238E27FC236}">
                <a16:creationId xmlns:a16="http://schemas.microsoft.com/office/drawing/2014/main" id="{11B06202-D215-1A57-7076-0A5DDB5C4C4E}"/>
              </a:ext>
              <a:ext uri="{C183D7F6-B498-43B3-948B-1728B52AA6E4}">
                <adec:decorative xmlns:adec="http://schemas.microsoft.com/office/drawing/2017/decorative" val="1"/>
              </a:ext>
            </a:extLst>
          </p:cNvPr>
          <p:cNvSpPr/>
          <p:nvPr/>
        </p:nvSpPr>
        <p:spPr>
          <a:xfrm>
            <a:off x="2790332" y="3215033"/>
            <a:ext cx="131170" cy="148216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B138CA27-29A8-D067-FEA0-612E2A499AB3}"/>
              </a:ext>
              <a:ext uri="{C183D7F6-B498-43B3-948B-1728B52AA6E4}">
                <adec:decorative xmlns:adec="http://schemas.microsoft.com/office/drawing/2017/decorative" val="1"/>
              </a:ext>
            </a:extLst>
          </p:cNvPr>
          <p:cNvSpPr txBox="1"/>
          <p:nvPr/>
        </p:nvSpPr>
        <p:spPr>
          <a:xfrm>
            <a:off x="2854055" y="3792807"/>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(-8pp)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56" name="Right Brace 55">
            <a:extLst>
              <a:ext uri="{FF2B5EF4-FFF2-40B4-BE49-F238E27FC236}">
                <a16:creationId xmlns:a16="http://schemas.microsoft.com/office/drawing/2014/main" id="{2669AB05-6D33-A6D9-604B-6C151AC8F770}"/>
              </a:ext>
              <a:ext uri="{C183D7F6-B498-43B3-948B-1728B52AA6E4}">
                <adec:decorative xmlns:adec="http://schemas.microsoft.com/office/drawing/2017/decorative" val="1"/>
              </a:ext>
            </a:extLst>
          </p:cNvPr>
          <p:cNvSpPr/>
          <p:nvPr/>
        </p:nvSpPr>
        <p:spPr>
          <a:xfrm>
            <a:off x="5490307" y="3420122"/>
            <a:ext cx="152300" cy="148216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777AAD71-F3C5-9A02-D7E2-6C39F5D8D627}"/>
              </a:ext>
              <a:ext uri="{C183D7F6-B498-43B3-948B-1728B52AA6E4}">
                <adec:decorative xmlns:adec="http://schemas.microsoft.com/office/drawing/2017/decorative" val="1"/>
              </a:ext>
            </a:extLst>
          </p:cNvPr>
          <p:cNvSpPr txBox="1"/>
          <p:nvPr/>
        </p:nvSpPr>
        <p:spPr>
          <a:xfrm>
            <a:off x="5605132" y="3936160"/>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42</a:t>
            </a:r>
            <a:r>
              <a:rPr kumimoji="0" lang="en-GB" sz="1400" b="1" i="0" u="none" strike="noStrike" kern="1200" cap="none" spc="0" normalizeH="0" baseline="0" noProof="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58" name="Right Brace 57">
            <a:extLst>
              <a:ext uri="{FF2B5EF4-FFF2-40B4-BE49-F238E27FC236}">
                <a16:creationId xmlns:a16="http://schemas.microsoft.com/office/drawing/2014/main" id="{EF621E97-F814-062C-6114-F86FF6C525AB}"/>
              </a:ext>
              <a:ext uri="{C183D7F6-B498-43B3-948B-1728B52AA6E4}">
                <adec:decorative xmlns:adec="http://schemas.microsoft.com/office/drawing/2017/decorative" val="1"/>
              </a:ext>
            </a:extLst>
          </p:cNvPr>
          <p:cNvSpPr/>
          <p:nvPr/>
        </p:nvSpPr>
        <p:spPr>
          <a:xfrm>
            <a:off x="8163371" y="3039128"/>
            <a:ext cx="152299" cy="1751166"/>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CD2C9197-B199-C358-2867-F8E2D51E049D}"/>
              </a:ext>
              <a:ext uri="{C183D7F6-B498-43B3-948B-1728B52AA6E4}">
                <adec:decorative xmlns:adec="http://schemas.microsoft.com/office/drawing/2017/decorative" val="1"/>
              </a:ext>
            </a:extLst>
          </p:cNvPr>
          <p:cNvSpPr txBox="1"/>
          <p:nvPr/>
        </p:nvSpPr>
        <p:spPr>
          <a:xfrm>
            <a:off x="8297426" y="3686261"/>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50</a:t>
            </a:r>
            <a:r>
              <a:rPr kumimoji="0" lang="en-GB" sz="1400" b="1" i="0" u="none" strike="noStrike" kern="1200" cap="none" spc="0" normalizeH="0" baseline="0" noProof="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(-6pp)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60" name="Right Brace 59">
            <a:extLst>
              <a:ext uri="{FF2B5EF4-FFF2-40B4-BE49-F238E27FC236}">
                <a16:creationId xmlns:a16="http://schemas.microsoft.com/office/drawing/2014/main" id="{ACE2ECE0-3769-65D7-07E4-7CD71DD368A1}"/>
              </a:ext>
              <a:ext uri="{C183D7F6-B498-43B3-948B-1728B52AA6E4}">
                <adec:decorative xmlns:adec="http://schemas.microsoft.com/office/drawing/2017/decorative" val="1"/>
              </a:ext>
            </a:extLst>
          </p:cNvPr>
          <p:cNvSpPr/>
          <p:nvPr/>
        </p:nvSpPr>
        <p:spPr>
          <a:xfrm>
            <a:off x="10847287" y="3245673"/>
            <a:ext cx="152299" cy="1507536"/>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C3669393-D7CC-1B8A-1491-475186FE6DA3}"/>
              </a:ext>
              <a:ext uri="{C183D7F6-B498-43B3-948B-1728B52AA6E4}">
                <adec:decorative xmlns:adec="http://schemas.microsoft.com/office/drawing/2017/decorative" val="1"/>
              </a:ext>
            </a:extLst>
          </p:cNvPr>
          <p:cNvSpPr txBox="1"/>
          <p:nvPr/>
        </p:nvSpPr>
        <p:spPr>
          <a:xfrm>
            <a:off x="10942366" y="3839134"/>
            <a:ext cx="661040"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(-12pp)</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24" name="TextBox 23">
            <a:extLst>
              <a:ext uri="{FF2B5EF4-FFF2-40B4-BE49-F238E27FC236}">
                <a16:creationId xmlns:a16="http://schemas.microsoft.com/office/drawing/2014/main" id="{A8928607-EDD2-7A5B-0125-BE0B4414BCC0}"/>
              </a:ext>
            </a:extLst>
          </p:cNvPr>
          <p:cNvSpPr txBox="1"/>
          <p:nvPr/>
        </p:nvSpPr>
        <p:spPr>
          <a:xfrm>
            <a:off x="3170958" y="6059089"/>
            <a:ext cx="617348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srgbClr val="515151"/>
                </a:solidFill>
                <a:effectLst/>
                <a:uLnTx/>
                <a:uFillTx/>
                <a:latin typeface="Arial" panose="020B0604020202020204"/>
                <a:ea typeface="+mn-ea"/>
                <a:cs typeface="+mn-cs"/>
              </a:rPr>
              <a:t>(Results may be being impacted by a large difference between the proportion of respondents answering “don’t know”)</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377 (All renters); 94 (Rented (Local Authority / Council)); </a:t>
            </a:r>
            <a:r>
              <a:rPr lang="en-GB" sz="1000">
                <a:solidFill>
                  <a:srgbClr val="FFFFFF">
                    <a:lumMod val="50000"/>
                  </a:srgbClr>
                </a:solidFill>
                <a:latin typeface="Arial"/>
                <a:cs typeface="Arial" panose="020B0604020202020204" pitchFamily="34" charset="0"/>
              </a:rPr>
              <a:t>106</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(Rented (Housing Association/Trust)); 177 (Rented (Private))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22275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849266"/>
          </a:xfrm>
        </p:spPr>
        <p:txBody>
          <a:bodyPr anchor="t">
            <a:noAutofit/>
          </a:bodyPr>
          <a:lstStyle/>
          <a:p>
            <a:r>
              <a:rPr lang="en-GB" sz="1800" b="1"/>
              <a:t>Although the proportion of renters saying in broad terms that they find their payments difficult has fallen since July, there has been an increase in those saying they are </a:t>
            </a:r>
            <a:r>
              <a:rPr lang="en-GB" sz="1800" b="1">
                <a:solidFill>
                  <a:srgbClr val="009690"/>
                </a:solidFill>
              </a:rPr>
              <a:t>behind on their rent </a:t>
            </a:r>
            <a:r>
              <a:rPr lang="en-GB" sz="1800" b="1"/>
              <a:t>(17%, was 13%). This is driven by increases in those renting from local authorities or housing associations who are now behind on their rent.</a:t>
            </a:r>
            <a:endParaRPr lang="en-GB" sz="1800" b="1">
              <a:solidFill>
                <a:srgbClr val="009690"/>
              </a:solidFill>
              <a:cs typeface="Arial" panose="020B0604020202020204"/>
            </a:endParaRPr>
          </a:p>
        </p:txBody>
      </p:sp>
      <p:sp>
        <p:nvSpPr>
          <p:cNvPr id="5" name="Text Placeholder 4">
            <a:extLst>
              <a:ext uri="{FF2B5EF4-FFF2-40B4-BE49-F238E27FC236}">
                <a16:creationId xmlns:a16="http://schemas.microsoft.com/office/drawing/2014/main" id="{C4A903AC-8375-B186-D01D-A9A9E6D28F9C}"/>
              </a:ext>
            </a:extLst>
          </p:cNvPr>
          <p:cNvSpPr txBox="1">
            <a:spLocks/>
          </p:cNvSpPr>
          <p:nvPr/>
        </p:nvSpPr>
        <p:spPr>
          <a:xfrm>
            <a:off x="2865573" y="1248828"/>
            <a:ext cx="6460855"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Are you behind on rent or mortgage payments? </a:t>
            </a:r>
          </a:p>
        </p:txBody>
      </p:sp>
      <p:graphicFrame>
        <p:nvGraphicFramePr>
          <p:cNvPr id="9" name="Chart Placeholder 10" descr="Stacked column chart showing the proportion of GM residents who are behind on their rent and their mortgage payments. 13% are behind on their rent. 7% are behind on their mortgage payments.">
            <a:extLst>
              <a:ext uri="{FF2B5EF4-FFF2-40B4-BE49-F238E27FC236}">
                <a16:creationId xmlns:a16="http://schemas.microsoft.com/office/drawing/2014/main" id="{6A840FA6-EB08-6634-ACBF-BAF158D30F7C}"/>
              </a:ext>
            </a:extLst>
          </p:cNvPr>
          <p:cNvGraphicFramePr>
            <a:graphicFrameLocks/>
          </p:cNvGraphicFramePr>
          <p:nvPr>
            <p:extLst>
              <p:ext uri="{D42A27DB-BD31-4B8C-83A1-F6EECF244321}">
                <p14:modId xmlns:p14="http://schemas.microsoft.com/office/powerpoint/2010/main" val="2108256701"/>
              </p:ext>
            </p:extLst>
          </p:nvPr>
        </p:nvGraphicFramePr>
        <p:xfrm>
          <a:off x="807039" y="1563779"/>
          <a:ext cx="10307803" cy="15327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Placeholder 10" descr="Stacked column chart showing the proportion of GM residents who are behind on their rent and their mortgage payments. 7% of mortgage holders are behind on their mortgage payments. 12% of those renting from a local authority or council are behind on their rent. 18% of those renting from a housing association or trust are behind on their rent. 11% of those renting privately are behind on their rent ">
            <a:extLst>
              <a:ext uri="{FF2B5EF4-FFF2-40B4-BE49-F238E27FC236}">
                <a16:creationId xmlns:a16="http://schemas.microsoft.com/office/drawing/2014/main" id="{19A306F9-8A46-7760-C341-80BA56760796}"/>
              </a:ext>
            </a:extLst>
          </p:cNvPr>
          <p:cNvGraphicFramePr>
            <a:graphicFrameLocks/>
          </p:cNvGraphicFramePr>
          <p:nvPr>
            <p:extLst>
              <p:ext uri="{D42A27DB-BD31-4B8C-83A1-F6EECF244321}">
                <p14:modId xmlns:p14="http://schemas.microsoft.com/office/powerpoint/2010/main" val="3259573876"/>
              </p:ext>
            </p:extLst>
          </p:nvPr>
        </p:nvGraphicFramePr>
        <p:xfrm>
          <a:off x="807039" y="3140365"/>
          <a:ext cx="10307803" cy="3076408"/>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80DFC24D-E0E7-55FB-D2A1-A940BFD67156}"/>
              </a:ext>
              <a:ext uri="{C183D7F6-B498-43B3-948B-1728B52AA6E4}">
                <adec:decorative xmlns:adec="http://schemas.microsoft.com/office/drawing/2017/decorative" val="1"/>
              </a:ext>
            </a:extLst>
          </p:cNvPr>
          <p:cNvCxnSpPr/>
          <p:nvPr/>
        </p:nvCxnSpPr>
        <p:spPr>
          <a:xfrm>
            <a:off x="506027" y="3036616"/>
            <a:ext cx="11272116"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FBF77ED-7E0E-188D-FED3-925772D69A88}"/>
              </a:ext>
              <a:ext uri="{C183D7F6-B498-43B3-948B-1728B52AA6E4}">
                <adec:decorative xmlns:adec="http://schemas.microsoft.com/office/drawing/2017/decorative" val="1"/>
              </a:ext>
            </a:extLst>
          </p:cNvPr>
          <p:cNvSpPr txBox="1"/>
          <p:nvPr/>
        </p:nvSpPr>
        <p:spPr>
          <a:xfrm>
            <a:off x="4421202" y="180828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(+4pp)</a:t>
            </a:r>
          </a:p>
        </p:txBody>
      </p:sp>
      <p:sp>
        <p:nvSpPr>
          <p:cNvPr id="23" name="TextBox 22">
            <a:extLst>
              <a:ext uri="{FF2B5EF4-FFF2-40B4-BE49-F238E27FC236}">
                <a16:creationId xmlns:a16="http://schemas.microsoft.com/office/drawing/2014/main" id="{D00EEF32-1035-1C4B-2D3A-59EB7D43A75E}"/>
              </a:ext>
              <a:ext uri="{C183D7F6-B498-43B3-948B-1728B52AA6E4}">
                <adec:decorative xmlns:adec="http://schemas.microsoft.com/office/drawing/2017/decorative" val="1"/>
              </a:ext>
            </a:extLst>
          </p:cNvPr>
          <p:cNvSpPr txBox="1"/>
          <p:nvPr/>
        </p:nvSpPr>
        <p:spPr>
          <a:xfrm>
            <a:off x="7869718" y="179379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(-6pp)</a:t>
            </a:r>
          </a:p>
        </p:txBody>
      </p:sp>
      <p:sp>
        <p:nvSpPr>
          <p:cNvPr id="24" name="TextBox 23">
            <a:extLst>
              <a:ext uri="{FF2B5EF4-FFF2-40B4-BE49-F238E27FC236}">
                <a16:creationId xmlns:a16="http://schemas.microsoft.com/office/drawing/2014/main" id="{FF5C163A-9B99-C350-DCD0-F955851B397F}"/>
              </a:ext>
              <a:ext uri="{C183D7F6-B498-43B3-948B-1728B52AA6E4}">
                <adec:decorative xmlns:adec="http://schemas.microsoft.com/office/drawing/2017/decorative" val="1"/>
              </a:ext>
            </a:extLst>
          </p:cNvPr>
          <p:cNvSpPr txBox="1"/>
          <p:nvPr/>
        </p:nvSpPr>
        <p:spPr>
          <a:xfrm>
            <a:off x="10705217" y="190546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(+2pp)</a:t>
            </a:r>
          </a:p>
        </p:txBody>
      </p:sp>
      <p:sp>
        <p:nvSpPr>
          <p:cNvPr id="26" name="TextBox 25">
            <a:extLst>
              <a:ext uri="{FF2B5EF4-FFF2-40B4-BE49-F238E27FC236}">
                <a16:creationId xmlns:a16="http://schemas.microsoft.com/office/drawing/2014/main" id="{90B3A3FC-56CD-2F42-883D-9035605D5655}"/>
              </a:ext>
              <a:ext uri="{C183D7F6-B498-43B3-948B-1728B52AA6E4}">
                <adec:decorative xmlns:adec="http://schemas.microsoft.com/office/drawing/2017/decorative" val="1"/>
              </a:ext>
            </a:extLst>
          </p:cNvPr>
          <p:cNvSpPr txBox="1"/>
          <p:nvPr/>
        </p:nvSpPr>
        <p:spPr>
          <a:xfrm>
            <a:off x="4007632" y="244060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(-3pp)</a:t>
            </a:r>
          </a:p>
        </p:txBody>
      </p:sp>
      <p:sp>
        <p:nvSpPr>
          <p:cNvPr id="27" name="TextBox 26">
            <a:extLst>
              <a:ext uri="{FF2B5EF4-FFF2-40B4-BE49-F238E27FC236}">
                <a16:creationId xmlns:a16="http://schemas.microsoft.com/office/drawing/2014/main" id="{7715FD92-35C8-7C3E-6B10-FEC88D773904}"/>
              </a:ext>
              <a:ext uri="{C183D7F6-B498-43B3-948B-1728B52AA6E4}">
                <adec:decorative xmlns:adec="http://schemas.microsoft.com/office/drawing/2017/decorative" val="1"/>
              </a:ext>
            </a:extLst>
          </p:cNvPr>
          <p:cNvSpPr txBox="1"/>
          <p:nvPr/>
        </p:nvSpPr>
        <p:spPr>
          <a:xfrm>
            <a:off x="7634002" y="242873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(+2pp)</a:t>
            </a:r>
          </a:p>
        </p:txBody>
      </p:sp>
      <p:sp>
        <p:nvSpPr>
          <p:cNvPr id="28" name="TextBox 27">
            <a:extLst>
              <a:ext uri="{FF2B5EF4-FFF2-40B4-BE49-F238E27FC236}">
                <a16:creationId xmlns:a16="http://schemas.microsoft.com/office/drawing/2014/main" id="{7393E278-94DC-EEB0-F9B6-0306BEB03688}"/>
              </a:ext>
              <a:ext uri="{C183D7F6-B498-43B3-948B-1728B52AA6E4}">
                <adec:decorative xmlns:adec="http://schemas.microsoft.com/office/drawing/2017/decorative" val="1"/>
              </a:ext>
            </a:extLst>
          </p:cNvPr>
          <p:cNvSpPr txBox="1"/>
          <p:nvPr/>
        </p:nvSpPr>
        <p:spPr>
          <a:xfrm>
            <a:off x="10521508" y="255761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(+1pp)</a:t>
            </a:r>
          </a:p>
        </p:txBody>
      </p:sp>
      <p:sp>
        <p:nvSpPr>
          <p:cNvPr id="2" name="TextBox 1">
            <a:extLst>
              <a:ext uri="{FF2B5EF4-FFF2-40B4-BE49-F238E27FC236}">
                <a16:creationId xmlns:a16="http://schemas.microsoft.com/office/drawing/2014/main" id="{55E1E359-307C-3638-4764-B2A1FDBD23BA}"/>
              </a:ext>
              <a:ext uri="{C183D7F6-B498-43B3-948B-1728B52AA6E4}">
                <adec:decorative xmlns:adec="http://schemas.microsoft.com/office/drawing/2017/decorative" val="1"/>
              </a:ext>
            </a:extLst>
          </p:cNvPr>
          <p:cNvSpPr txBox="1"/>
          <p:nvPr/>
        </p:nvSpPr>
        <p:spPr>
          <a:xfrm>
            <a:off x="5119078" y="6085960"/>
            <a:ext cx="332544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a:rPr>
              <a:t>Figures in brackets show change since July (S8)</a:t>
            </a:r>
            <a:endParaRPr kumimoji="0" lang="en-GB" sz="1100" i="0" u="none" strike="noStrike" kern="1200" cap="none" spc="0" normalizeH="0" baseline="0" noProof="0">
              <a:ln>
                <a:noFill/>
              </a:ln>
              <a:solidFill>
                <a:srgbClr val="5C5B5A"/>
              </a:solidFill>
              <a:effectLst/>
              <a:uLnTx/>
              <a:uFillTx/>
              <a:latin typeface="Arial"/>
              <a:ea typeface="+mn-ea"/>
              <a:cs typeface="+mn-cs"/>
            </a:endParaRPr>
          </a:p>
        </p:txBody>
      </p:sp>
      <p:sp>
        <p:nvSpPr>
          <p:cNvPr id="16" name="TextBox 15">
            <a:extLst>
              <a:ext uri="{FF2B5EF4-FFF2-40B4-BE49-F238E27FC236}">
                <a16:creationId xmlns:a16="http://schemas.microsoft.com/office/drawing/2014/main" id="{5B2ADBB6-CFD4-5379-4A1F-EA543A75299E}"/>
              </a:ext>
              <a:ext uri="{C183D7F6-B498-43B3-948B-1728B52AA6E4}">
                <adec:decorative xmlns:adec="http://schemas.microsoft.com/office/drawing/2017/decorative" val="1"/>
              </a:ext>
            </a:extLst>
          </p:cNvPr>
          <p:cNvSpPr txBox="1"/>
          <p:nvPr/>
        </p:nvSpPr>
        <p:spPr>
          <a:xfrm>
            <a:off x="4007632" y="338973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(-4pp)</a:t>
            </a:r>
          </a:p>
        </p:txBody>
      </p:sp>
      <p:sp>
        <p:nvSpPr>
          <p:cNvPr id="18" name="TextBox 17">
            <a:extLst>
              <a:ext uri="{FF2B5EF4-FFF2-40B4-BE49-F238E27FC236}">
                <a16:creationId xmlns:a16="http://schemas.microsoft.com/office/drawing/2014/main" id="{39A332C7-527E-51FA-B419-7D54788B0954}"/>
              </a:ext>
              <a:ext uri="{C183D7F6-B498-43B3-948B-1728B52AA6E4}">
                <adec:decorative xmlns:adec="http://schemas.microsoft.com/office/drawing/2017/decorative" val="1"/>
              </a:ext>
            </a:extLst>
          </p:cNvPr>
          <p:cNvSpPr txBox="1"/>
          <p:nvPr/>
        </p:nvSpPr>
        <p:spPr>
          <a:xfrm>
            <a:off x="7543604" y="341310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(+1pp)</a:t>
            </a:r>
          </a:p>
        </p:txBody>
      </p:sp>
      <p:sp>
        <p:nvSpPr>
          <p:cNvPr id="20" name="TextBox 19">
            <a:extLst>
              <a:ext uri="{FF2B5EF4-FFF2-40B4-BE49-F238E27FC236}">
                <a16:creationId xmlns:a16="http://schemas.microsoft.com/office/drawing/2014/main" id="{F81A99F7-33A2-DE99-F06A-062A9381607D}"/>
              </a:ext>
              <a:ext uri="{C183D7F6-B498-43B3-948B-1728B52AA6E4}">
                <adec:decorative xmlns:adec="http://schemas.microsoft.com/office/drawing/2017/decorative" val="1"/>
              </a:ext>
            </a:extLst>
          </p:cNvPr>
          <p:cNvSpPr txBox="1"/>
          <p:nvPr/>
        </p:nvSpPr>
        <p:spPr>
          <a:xfrm>
            <a:off x="10553839" y="354128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(+2pp)</a:t>
            </a:r>
          </a:p>
        </p:txBody>
      </p:sp>
      <p:sp>
        <p:nvSpPr>
          <p:cNvPr id="21" name="TextBox 20">
            <a:extLst>
              <a:ext uri="{FF2B5EF4-FFF2-40B4-BE49-F238E27FC236}">
                <a16:creationId xmlns:a16="http://schemas.microsoft.com/office/drawing/2014/main" id="{270D251A-53A5-52A0-28C9-E07A00B21057}"/>
              </a:ext>
              <a:ext uri="{C183D7F6-B498-43B3-948B-1728B52AA6E4}">
                <adec:decorative xmlns:adec="http://schemas.microsoft.com/office/drawing/2017/decorative" val="1"/>
              </a:ext>
            </a:extLst>
          </p:cNvPr>
          <p:cNvSpPr txBox="1"/>
          <p:nvPr/>
        </p:nvSpPr>
        <p:spPr>
          <a:xfrm>
            <a:off x="4763200" y="4059034"/>
            <a:ext cx="67358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(+12pp)</a:t>
            </a:r>
          </a:p>
        </p:txBody>
      </p:sp>
      <p:sp>
        <p:nvSpPr>
          <p:cNvPr id="29" name="TextBox 28">
            <a:extLst>
              <a:ext uri="{FF2B5EF4-FFF2-40B4-BE49-F238E27FC236}">
                <a16:creationId xmlns:a16="http://schemas.microsoft.com/office/drawing/2014/main" id="{37590C3A-3B3A-8901-607A-8EB9B6FA3E09}"/>
              </a:ext>
              <a:ext uri="{C183D7F6-B498-43B3-948B-1728B52AA6E4}">
                <adec:decorative xmlns:adec="http://schemas.microsoft.com/office/drawing/2017/decorative" val="1"/>
              </a:ext>
            </a:extLst>
          </p:cNvPr>
          <p:cNvSpPr txBox="1"/>
          <p:nvPr/>
        </p:nvSpPr>
        <p:spPr>
          <a:xfrm>
            <a:off x="8043045" y="4077709"/>
            <a:ext cx="63831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(-17pp)</a:t>
            </a:r>
          </a:p>
        </p:txBody>
      </p:sp>
      <p:sp>
        <p:nvSpPr>
          <p:cNvPr id="30" name="TextBox 29">
            <a:extLst>
              <a:ext uri="{FF2B5EF4-FFF2-40B4-BE49-F238E27FC236}">
                <a16:creationId xmlns:a16="http://schemas.microsoft.com/office/drawing/2014/main" id="{2414B2BB-084F-DF08-608D-35EC8075D168}"/>
              </a:ext>
              <a:ext uri="{C183D7F6-B498-43B3-948B-1728B52AA6E4}">
                <adec:decorative xmlns:adec="http://schemas.microsoft.com/office/drawing/2017/decorative" val="1"/>
              </a:ext>
            </a:extLst>
          </p:cNvPr>
          <p:cNvSpPr txBox="1"/>
          <p:nvPr/>
        </p:nvSpPr>
        <p:spPr>
          <a:xfrm>
            <a:off x="10498418" y="417859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(+6pp)</a:t>
            </a:r>
          </a:p>
        </p:txBody>
      </p:sp>
      <p:sp>
        <p:nvSpPr>
          <p:cNvPr id="31" name="TextBox 30">
            <a:extLst>
              <a:ext uri="{FF2B5EF4-FFF2-40B4-BE49-F238E27FC236}">
                <a16:creationId xmlns:a16="http://schemas.microsoft.com/office/drawing/2014/main" id="{EF274E85-C5BB-5FF9-1A32-BF7F4D0C0022}"/>
              </a:ext>
              <a:ext uri="{C183D7F6-B498-43B3-948B-1728B52AA6E4}">
                <adec:decorative xmlns:adec="http://schemas.microsoft.com/office/drawing/2017/decorative" val="1"/>
              </a:ext>
            </a:extLst>
          </p:cNvPr>
          <p:cNvSpPr txBox="1"/>
          <p:nvPr/>
        </p:nvSpPr>
        <p:spPr>
          <a:xfrm>
            <a:off x="4763200" y="471019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(+6pp)</a:t>
            </a:r>
          </a:p>
        </p:txBody>
      </p:sp>
      <p:sp>
        <p:nvSpPr>
          <p:cNvPr id="32" name="TextBox 31">
            <a:extLst>
              <a:ext uri="{FF2B5EF4-FFF2-40B4-BE49-F238E27FC236}">
                <a16:creationId xmlns:a16="http://schemas.microsoft.com/office/drawing/2014/main" id="{1E2CF5A6-72CC-E1F1-E0C5-25659C295EBF}"/>
              </a:ext>
              <a:ext uri="{C183D7F6-B498-43B3-948B-1728B52AA6E4}">
                <adec:decorative xmlns:adec="http://schemas.microsoft.com/office/drawing/2017/decorative" val="1"/>
              </a:ext>
            </a:extLst>
          </p:cNvPr>
          <p:cNvSpPr txBox="1"/>
          <p:nvPr/>
        </p:nvSpPr>
        <p:spPr>
          <a:xfrm>
            <a:off x="8269729" y="471763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(-5pp)</a:t>
            </a:r>
          </a:p>
        </p:txBody>
      </p:sp>
      <p:sp>
        <p:nvSpPr>
          <p:cNvPr id="33" name="TextBox 32">
            <a:extLst>
              <a:ext uri="{FF2B5EF4-FFF2-40B4-BE49-F238E27FC236}">
                <a16:creationId xmlns:a16="http://schemas.microsoft.com/office/drawing/2014/main" id="{EE042D77-6151-9053-E80C-BDA4972EACB8}"/>
              </a:ext>
              <a:ext uri="{C183D7F6-B498-43B3-948B-1728B52AA6E4}">
                <adec:decorative xmlns:adec="http://schemas.microsoft.com/office/drawing/2017/decorative" val="1"/>
              </a:ext>
            </a:extLst>
          </p:cNvPr>
          <p:cNvSpPr txBox="1"/>
          <p:nvPr/>
        </p:nvSpPr>
        <p:spPr>
          <a:xfrm>
            <a:off x="10466093" y="482976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(+/-0pp)</a:t>
            </a:r>
          </a:p>
        </p:txBody>
      </p:sp>
      <p:sp>
        <p:nvSpPr>
          <p:cNvPr id="34" name="TextBox 33">
            <a:extLst>
              <a:ext uri="{FF2B5EF4-FFF2-40B4-BE49-F238E27FC236}">
                <a16:creationId xmlns:a16="http://schemas.microsoft.com/office/drawing/2014/main" id="{6498D980-FC5C-A7FF-DFD0-59301B310149}"/>
              </a:ext>
              <a:ext uri="{C183D7F6-B498-43B3-948B-1728B52AA6E4}">
                <adec:decorative xmlns:adec="http://schemas.microsoft.com/office/drawing/2017/decorative" val="1"/>
              </a:ext>
            </a:extLst>
          </p:cNvPr>
          <p:cNvSpPr txBox="1"/>
          <p:nvPr/>
        </p:nvSpPr>
        <p:spPr>
          <a:xfrm>
            <a:off x="4066012" y="534013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(-2pp)</a:t>
            </a:r>
          </a:p>
        </p:txBody>
      </p:sp>
      <p:sp>
        <p:nvSpPr>
          <p:cNvPr id="35" name="TextBox 34">
            <a:extLst>
              <a:ext uri="{FF2B5EF4-FFF2-40B4-BE49-F238E27FC236}">
                <a16:creationId xmlns:a16="http://schemas.microsoft.com/office/drawing/2014/main" id="{51DAABE2-B36A-1882-23CE-1E7F5F54CDAA}"/>
              </a:ext>
              <a:ext uri="{C183D7F6-B498-43B3-948B-1728B52AA6E4}">
                <adec:decorative xmlns:adec="http://schemas.microsoft.com/office/drawing/2017/decorative" val="1"/>
              </a:ext>
            </a:extLst>
          </p:cNvPr>
          <p:cNvSpPr txBox="1"/>
          <p:nvPr/>
        </p:nvSpPr>
        <p:spPr>
          <a:xfrm>
            <a:off x="7884754" y="533041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(-1pp)</a:t>
            </a:r>
          </a:p>
        </p:txBody>
      </p:sp>
      <p:sp>
        <p:nvSpPr>
          <p:cNvPr id="36" name="TextBox 35">
            <a:extLst>
              <a:ext uri="{FF2B5EF4-FFF2-40B4-BE49-F238E27FC236}">
                <a16:creationId xmlns:a16="http://schemas.microsoft.com/office/drawing/2014/main" id="{B80F7BF0-5881-EC7E-86F9-859D9A63FAB0}"/>
              </a:ext>
              <a:ext uri="{C183D7F6-B498-43B3-948B-1728B52AA6E4}">
                <adec:decorative xmlns:adec="http://schemas.microsoft.com/office/drawing/2017/decorative" val="1"/>
              </a:ext>
            </a:extLst>
          </p:cNvPr>
          <p:cNvSpPr txBox="1"/>
          <p:nvPr/>
        </p:nvSpPr>
        <p:spPr>
          <a:xfrm>
            <a:off x="10553839" y="549569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(+3pp)</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77913"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CL6A. Are you behind on your rent or mortgage payments?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423 (Mortgage holders – all ‘Being bought on a mortgage’ and ‘Shared ownership scheme’); 407 (Renters – all renting from ‘Local Authority / Council’, ‘Housing Association / Trust’ and ‘Private’); 413 (Being bought on a mortgage); 105 (Rented (Local Authority / Council)); 121 (Rented (Housing Association/Trust)); 181 (Rented (Private))</a:t>
            </a:r>
          </a:p>
          <a:p>
            <a:pPr>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3995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D866EC0-9981-7652-887C-987B492819DC}"/>
              </a:ext>
              <a:ext uri="{C183D7F6-B498-43B3-948B-1728B52AA6E4}">
                <adec:decorative xmlns:adec="http://schemas.microsoft.com/office/drawing/2017/decorative" val="1"/>
              </a:ext>
            </a:extLst>
          </p:cNvPr>
          <p:cNvSpPr txBox="1"/>
          <p:nvPr/>
        </p:nvSpPr>
        <p:spPr>
          <a:xfrm>
            <a:off x="6082603" y="1111129"/>
            <a:ext cx="571252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Which household bills have you missed or defaulted on?</a:t>
            </a:r>
          </a:p>
        </p:txBody>
      </p:sp>
      <p:graphicFrame>
        <p:nvGraphicFramePr>
          <p:cNvPr id="6" name="Chart 5" descr="Bar chart showing respondents who have sought help with their debt. 50% have sought help from at least one source, 30% from their friends and family. ">
            <a:extLst>
              <a:ext uri="{FF2B5EF4-FFF2-40B4-BE49-F238E27FC236}">
                <a16:creationId xmlns:a16="http://schemas.microsoft.com/office/drawing/2014/main" id="{02E337EE-6544-1F96-DA12-2C2C46FC661E}"/>
              </a:ext>
            </a:extLst>
          </p:cNvPr>
          <p:cNvGraphicFramePr/>
          <p:nvPr/>
        </p:nvGraphicFramePr>
        <p:xfrm>
          <a:off x="5328158" y="1325982"/>
          <a:ext cx="5268868" cy="4810762"/>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CLAUG1. Have you missed or defaulted on any household bills in the last month? CLAUG2. Which of the following household bills have you missed or defaulted on?</a:t>
            </a:r>
          </a:p>
          <a:p>
            <a:pPr>
              <a:defRPr/>
            </a:pPr>
            <a:r>
              <a:rPr kumimoji="0" lang="en-GB" sz="1000" b="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1,560 (All respondents); 161 (All who have missed or defaulted on their bills in the last month)</a:t>
            </a:r>
            <a:endParaRPr kumimoji="0" lang="en-GB" sz="1000" b="0"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2" name="Chart 1" descr="Pie chart showing 77% agree that their local area is a place where people from different backgrounds get on well together, an decrease from 79% in May.  ">
            <a:extLst>
              <a:ext uri="{FF2B5EF4-FFF2-40B4-BE49-F238E27FC236}">
                <a16:creationId xmlns:a16="http://schemas.microsoft.com/office/drawing/2014/main" id="{7AA2DCAC-E92F-FC03-C79E-A12732A62032}"/>
              </a:ext>
            </a:extLst>
          </p:cNvPr>
          <p:cNvGraphicFramePr/>
          <p:nvPr/>
        </p:nvGraphicFramePr>
        <p:xfrm>
          <a:off x="586798" y="1494976"/>
          <a:ext cx="4985047" cy="273954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1F150E0E-FDDF-C0E8-85E4-249A5C762E70}"/>
              </a:ext>
            </a:extLst>
          </p:cNvPr>
          <p:cNvSpPr txBox="1"/>
          <p:nvPr/>
        </p:nvSpPr>
        <p:spPr>
          <a:xfrm>
            <a:off x="473963" y="1048983"/>
            <a:ext cx="555145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Have you missed or defaulted on your household bills in the last month? </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sp>
        <p:nvSpPr>
          <p:cNvPr id="7" name="Text Placeholder 30">
            <a:extLst>
              <a:ext uri="{FF2B5EF4-FFF2-40B4-BE49-F238E27FC236}">
                <a16:creationId xmlns:a16="http://schemas.microsoft.com/office/drawing/2014/main" id="{7FB582D0-9958-6757-1492-B7FF62979414}"/>
              </a:ext>
            </a:extLst>
          </p:cNvPr>
          <p:cNvSpPr txBox="1">
            <a:spLocks/>
          </p:cNvSpPr>
          <p:nvPr/>
        </p:nvSpPr>
        <p:spPr>
          <a:xfrm>
            <a:off x="526148" y="4109583"/>
            <a:ext cx="5268868" cy="461665"/>
          </a:xfrm>
          <a:prstGeom prst="rect">
            <a:avLst/>
          </a:prstGeom>
          <a:solidFill>
            <a:srgbClr val="5C5B5A">
              <a:alpha val="21000"/>
            </a:srgbClr>
          </a:solidFill>
          <a:ln>
            <a:solidFill>
              <a:srgbClr val="5C5B5A"/>
            </a:solidFill>
          </a:ln>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more likely to have missed or defaulted on any bills compared to the GM average (11%): S9 only</a:t>
            </a:r>
            <a:endParaRPr kumimoji="0" lang="en-GB" sz="1200" b="1" i="0" u="none" strike="noStrike" kern="1200" cap="none" spc="0" normalizeH="0" baseline="0" noProof="0">
              <a:ln>
                <a:noFill/>
              </a:ln>
              <a:solidFill>
                <a:srgbClr val="5C5B5A"/>
              </a:solidFill>
              <a:effectLst/>
              <a:uLnTx/>
              <a:uFillTx/>
              <a:latin typeface="Arial"/>
              <a:cs typeface="Arial"/>
            </a:endParaRPr>
          </a:p>
        </p:txBody>
      </p:sp>
      <p:sp>
        <p:nvSpPr>
          <p:cNvPr id="8" name="Content Placeholder 32">
            <a:extLst>
              <a:ext uri="{FF2B5EF4-FFF2-40B4-BE49-F238E27FC236}">
                <a16:creationId xmlns:a16="http://schemas.microsoft.com/office/drawing/2014/main" id="{4828ECF5-28DC-36D0-B2DE-ED2360498132}"/>
              </a:ext>
            </a:extLst>
          </p:cNvPr>
          <p:cNvSpPr txBox="1">
            <a:spLocks/>
          </p:cNvSpPr>
          <p:nvPr/>
        </p:nvSpPr>
        <p:spPr>
          <a:xfrm>
            <a:off x="526148" y="4571248"/>
            <a:ext cx="5268868" cy="1515227"/>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a disability (23%) including those with mental ill health (31%)</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in Minority Ethnic Groups (21%)</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aged 16-24  (17%)</a:t>
            </a:r>
          </a:p>
          <a:p>
            <a:pPr marL="0" indent="0">
              <a:spcBef>
                <a:spcPts val="300"/>
              </a:spcBef>
              <a:spcAft>
                <a:spcPts val="300"/>
              </a:spcAft>
              <a:buNone/>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finding it difficult or are unable to manage their debt (46%)</a:t>
            </a:r>
          </a:p>
        </p:txBody>
      </p:sp>
      <p:sp>
        <p:nvSpPr>
          <p:cNvPr id="10" name="Title 3">
            <a:extLst>
              <a:ext uri="{FF2B5EF4-FFF2-40B4-BE49-F238E27FC236}">
                <a16:creationId xmlns:a16="http://schemas.microsoft.com/office/drawing/2014/main" id="{9328E383-2433-D9E2-90A4-D726A71F7488}"/>
              </a:ext>
            </a:extLst>
          </p:cNvPr>
          <p:cNvSpPr>
            <a:spLocks noGrp="1"/>
          </p:cNvSpPr>
          <p:nvPr>
            <p:ph type="title"/>
          </p:nvPr>
        </p:nvSpPr>
        <p:spPr>
          <a:xfrm>
            <a:off x="586798" y="224248"/>
            <a:ext cx="11122601" cy="792832"/>
          </a:xfrm>
        </p:spPr>
        <p:txBody>
          <a:bodyPr>
            <a:noAutofit/>
          </a:bodyPr>
          <a:lstStyle/>
          <a:p>
            <a:r>
              <a:rPr lang="en-GB" sz="1800" b="1"/>
              <a:t>1 in 10 (11%) respondents have </a:t>
            </a:r>
            <a:r>
              <a:rPr lang="en-GB" sz="1800" b="1">
                <a:solidFill>
                  <a:srgbClr val="009690"/>
                </a:solidFill>
              </a:rPr>
              <a:t>missed or defaulted on household bills </a:t>
            </a:r>
            <a:r>
              <a:rPr lang="en-GB" sz="1800" b="1"/>
              <a:t>in the last month, with energy, council tax and mobile phone bills the most frequently going unpaid.</a:t>
            </a:r>
          </a:p>
        </p:txBody>
      </p:sp>
      <p:sp>
        <p:nvSpPr>
          <p:cNvPr id="11" name="Arrow: Right 10">
            <a:extLst>
              <a:ext uri="{FF2B5EF4-FFF2-40B4-BE49-F238E27FC236}">
                <a16:creationId xmlns:a16="http://schemas.microsoft.com/office/drawing/2014/main" id="{CAE8C2DA-E494-1031-FAC4-E2A03E9E4D81}"/>
              </a:ext>
              <a:ext uri="{C183D7F6-B498-43B3-948B-1728B52AA6E4}">
                <adec:decorative xmlns:adec="http://schemas.microsoft.com/office/drawing/2017/decorative" val="1"/>
              </a:ext>
            </a:extLst>
          </p:cNvPr>
          <p:cNvSpPr/>
          <p:nvPr/>
        </p:nvSpPr>
        <p:spPr>
          <a:xfrm>
            <a:off x="4214853" y="1772566"/>
            <a:ext cx="2754118" cy="23082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a:extLst>
              <a:ext uri="{FF2B5EF4-FFF2-40B4-BE49-F238E27FC236}">
                <a16:creationId xmlns:a16="http://schemas.microsoft.com/office/drawing/2014/main" id="{7D20962F-1695-BFA2-AD14-A46B2E834901}"/>
              </a:ext>
            </a:extLst>
          </p:cNvPr>
          <p:cNvCxnSpPr/>
          <p:nvPr/>
        </p:nvCxnSpPr>
        <p:spPr>
          <a:xfrm>
            <a:off x="8868425" y="4724802"/>
            <a:ext cx="506028" cy="0"/>
          </a:xfrm>
          <a:prstGeom prst="straightConnector1">
            <a:avLst/>
          </a:prstGeom>
          <a:ln w="28575">
            <a:solidFill>
              <a:srgbClr val="00969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E4A3941-FAA8-6501-23E7-BC405745D806}"/>
              </a:ext>
            </a:extLst>
          </p:cNvPr>
          <p:cNvSpPr txBox="1"/>
          <p:nvPr/>
        </p:nvSpPr>
        <p:spPr>
          <a:xfrm>
            <a:off x="9376733" y="4571248"/>
            <a:ext cx="2071456" cy="461665"/>
          </a:xfrm>
          <a:prstGeom prst="rect">
            <a:avLst/>
          </a:prstGeom>
          <a:noFill/>
        </p:spPr>
        <p:txBody>
          <a:bodyPr wrap="square" rtlCol="0">
            <a:spAutoFit/>
          </a:bodyPr>
          <a:lstStyle/>
          <a:p>
            <a:r>
              <a:rPr lang="en-GB" sz="1200" b="1">
                <a:solidFill>
                  <a:srgbClr val="009690"/>
                </a:solidFill>
              </a:rPr>
              <a:t>19% </a:t>
            </a:r>
            <a:r>
              <a:rPr lang="en-GB" sz="1200">
                <a:solidFill>
                  <a:schemeClr val="tx1">
                    <a:lumMod val="75000"/>
                    <a:lumOff val="25000"/>
                  </a:schemeClr>
                </a:solidFill>
              </a:rPr>
              <a:t>Those within racially minoritized communities </a:t>
            </a:r>
          </a:p>
        </p:txBody>
      </p:sp>
      <p:cxnSp>
        <p:nvCxnSpPr>
          <p:cNvPr id="17" name="Straight Arrow Connector 16">
            <a:extLst>
              <a:ext uri="{FF2B5EF4-FFF2-40B4-BE49-F238E27FC236}">
                <a16:creationId xmlns:a16="http://schemas.microsoft.com/office/drawing/2014/main" id="{86ACF5CC-3855-2B59-86BD-A2BB05E881D9}"/>
              </a:ext>
            </a:extLst>
          </p:cNvPr>
          <p:cNvCxnSpPr/>
          <p:nvPr/>
        </p:nvCxnSpPr>
        <p:spPr>
          <a:xfrm>
            <a:off x="10251089" y="2209473"/>
            <a:ext cx="506028" cy="0"/>
          </a:xfrm>
          <a:prstGeom prst="straightConnector1">
            <a:avLst/>
          </a:prstGeom>
          <a:ln w="28575">
            <a:solidFill>
              <a:srgbClr val="00969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D00BA85-EF5C-5C0B-75FB-395FDF34B627}"/>
              </a:ext>
            </a:extLst>
          </p:cNvPr>
          <p:cNvSpPr txBox="1"/>
          <p:nvPr/>
        </p:nvSpPr>
        <p:spPr>
          <a:xfrm>
            <a:off x="10759397" y="2055919"/>
            <a:ext cx="1432603" cy="646331"/>
          </a:xfrm>
          <a:prstGeom prst="rect">
            <a:avLst/>
          </a:prstGeom>
          <a:noFill/>
        </p:spPr>
        <p:txBody>
          <a:bodyPr wrap="square" rtlCol="0">
            <a:spAutoFit/>
          </a:bodyPr>
          <a:lstStyle/>
          <a:p>
            <a:r>
              <a:rPr lang="en-GB" sz="1200" b="1">
                <a:solidFill>
                  <a:srgbClr val="009690"/>
                </a:solidFill>
              </a:rPr>
              <a:t>53% </a:t>
            </a:r>
            <a:r>
              <a:rPr lang="en-GB" sz="1200">
                <a:solidFill>
                  <a:schemeClr val="tx1">
                    <a:lumMod val="75000"/>
                    <a:lumOff val="25000"/>
                  </a:schemeClr>
                </a:solidFill>
              </a:rPr>
              <a:t>Financially vulnerable</a:t>
            </a:r>
          </a:p>
          <a:p>
            <a:r>
              <a:rPr lang="en-GB" sz="1200" b="1">
                <a:solidFill>
                  <a:srgbClr val="009690"/>
                </a:solidFill>
              </a:rPr>
              <a:t>52% </a:t>
            </a:r>
            <a:r>
              <a:rPr lang="en-GB" sz="1200">
                <a:solidFill>
                  <a:schemeClr val="tx1">
                    <a:lumMod val="75000"/>
                    <a:lumOff val="25000"/>
                  </a:schemeClr>
                </a:solidFill>
              </a:rPr>
              <a:t>Renters</a:t>
            </a:r>
          </a:p>
        </p:txBody>
      </p:sp>
      <p:cxnSp>
        <p:nvCxnSpPr>
          <p:cNvPr id="20" name="Straight Arrow Connector 19">
            <a:extLst>
              <a:ext uri="{FF2B5EF4-FFF2-40B4-BE49-F238E27FC236}">
                <a16:creationId xmlns:a16="http://schemas.microsoft.com/office/drawing/2014/main" id="{9CFFE4A8-126F-2CB4-4F28-71F603EBDAA1}"/>
              </a:ext>
            </a:extLst>
          </p:cNvPr>
          <p:cNvCxnSpPr/>
          <p:nvPr/>
        </p:nvCxnSpPr>
        <p:spPr>
          <a:xfrm>
            <a:off x="9656912" y="3242982"/>
            <a:ext cx="506028" cy="0"/>
          </a:xfrm>
          <a:prstGeom prst="straightConnector1">
            <a:avLst/>
          </a:prstGeom>
          <a:ln w="28575">
            <a:solidFill>
              <a:srgbClr val="00969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181478A-4F29-071A-34F7-1FB33E067636}"/>
              </a:ext>
            </a:extLst>
          </p:cNvPr>
          <p:cNvSpPr txBox="1"/>
          <p:nvPr/>
        </p:nvSpPr>
        <p:spPr>
          <a:xfrm>
            <a:off x="10165220" y="3089428"/>
            <a:ext cx="2071456" cy="461665"/>
          </a:xfrm>
          <a:prstGeom prst="rect">
            <a:avLst/>
          </a:prstGeom>
          <a:noFill/>
        </p:spPr>
        <p:txBody>
          <a:bodyPr wrap="square" rtlCol="0">
            <a:spAutoFit/>
          </a:bodyPr>
          <a:lstStyle/>
          <a:p>
            <a:r>
              <a:rPr lang="en-GB" sz="1200" b="1">
                <a:solidFill>
                  <a:srgbClr val="009690"/>
                </a:solidFill>
              </a:rPr>
              <a:t>41% </a:t>
            </a:r>
            <a:r>
              <a:rPr lang="en-GB" sz="1200">
                <a:solidFill>
                  <a:schemeClr val="tx1">
                    <a:lumMod val="75000"/>
                    <a:lumOff val="25000"/>
                  </a:schemeClr>
                </a:solidFill>
              </a:rPr>
              <a:t>Renters</a:t>
            </a:r>
          </a:p>
          <a:p>
            <a:r>
              <a:rPr lang="en-GB" sz="1200" b="1">
                <a:solidFill>
                  <a:srgbClr val="009690"/>
                </a:solidFill>
              </a:rPr>
              <a:t>40% </a:t>
            </a:r>
            <a:r>
              <a:rPr lang="en-GB" sz="1200">
                <a:solidFill>
                  <a:schemeClr val="tx1">
                    <a:lumMod val="75000"/>
                    <a:lumOff val="25000"/>
                  </a:schemeClr>
                </a:solidFill>
              </a:rPr>
              <a:t>Financially vulnerable</a:t>
            </a:r>
          </a:p>
        </p:txBody>
      </p:sp>
      <p:cxnSp>
        <p:nvCxnSpPr>
          <p:cNvPr id="22" name="Straight Arrow Connector 21">
            <a:extLst>
              <a:ext uri="{FF2B5EF4-FFF2-40B4-BE49-F238E27FC236}">
                <a16:creationId xmlns:a16="http://schemas.microsoft.com/office/drawing/2014/main" id="{C8CF3324-E063-4AF0-7C90-F0EB39B76AF3}"/>
              </a:ext>
            </a:extLst>
          </p:cNvPr>
          <p:cNvCxnSpPr/>
          <p:nvPr/>
        </p:nvCxnSpPr>
        <p:spPr>
          <a:xfrm>
            <a:off x="10281098" y="1724935"/>
            <a:ext cx="506028" cy="0"/>
          </a:xfrm>
          <a:prstGeom prst="straightConnector1">
            <a:avLst/>
          </a:prstGeom>
          <a:ln w="28575">
            <a:solidFill>
              <a:srgbClr val="00969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6D3A4B1-A32F-0755-0D5D-03EE2CF90860}"/>
              </a:ext>
            </a:extLst>
          </p:cNvPr>
          <p:cNvSpPr txBox="1"/>
          <p:nvPr/>
        </p:nvSpPr>
        <p:spPr>
          <a:xfrm>
            <a:off x="10789406" y="1571381"/>
            <a:ext cx="1447270" cy="461665"/>
          </a:xfrm>
          <a:prstGeom prst="rect">
            <a:avLst/>
          </a:prstGeom>
          <a:noFill/>
        </p:spPr>
        <p:txBody>
          <a:bodyPr wrap="square" rtlCol="0">
            <a:spAutoFit/>
          </a:bodyPr>
          <a:lstStyle/>
          <a:p>
            <a:r>
              <a:rPr lang="en-GB" sz="1200" b="1">
                <a:solidFill>
                  <a:srgbClr val="009690"/>
                </a:solidFill>
              </a:rPr>
              <a:t>57% </a:t>
            </a:r>
            <a:r>
              <a:rPr lang="en-GB" sz="1200">
                <a:solidFill>
                  <a:schemeClr val="tx1">
                    <a:lumMod val="75000"/>
                    <a:lumOff val="25000"/>
                  </a:schemeClr>
                </a:solidFill>
              </a:rPr>
              <a:t>Financially vulnerable</a:t>
            </a:r>
          </a:p>
        </p:txBody>
      </p:sp>
      <p:sp>
        <p:nvSpPr>
          <p:cNvPr id="5" name="TextBox 4">
            <a:extLst>
              <a:ext uri="{FF2B5EF4-FFF2-40B4-BE49-F238E27FC236}">
                <a16:creationId xmlns:a16="http://schemas.microsoft.com/office/drawing/2014/main" id="{3FB7B29D-68DE-20EE-CC37-6A97652DB4BA}"/>
              </a:ext>
            </a:extLst>
          </p:cNvPr>
          <p:cNvSpPr txBox="1"/>
          <p:nvPr/>
        </p:nvSpPr>
        <p:spPr>
          <a:xfrm>
            <a:off x="3507036" y="2524699"/>
            <a:ext cx="670192" cy="642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cs typeface="Arial"/>
              </a:rPr>
              <a:t>11</a:t>
            </a:r>
            <a:r>
              <a:rPr lang="en-GB">
                <a:cs typeface="Arial"/>
              </a:rPr>
              <a:t>% yes</a:t>
            </a:r>
            <a:endParaRPr lang="en-GB"/>
          </a:p>
        </p:txBody>
      </p:sp>
    </p:spTree>
    <p:extLst>
      <p:ext uri="{BB962C8B-B14F-4D97-AF65-F5344CB8AC3E}">
        <p14:creationId xmlns:p14="http://schemas.microsoft.com/office/powerpoint/2010/main" val="985710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279102" y="105280"/>
            <a:ext cx="3054648"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5C5B5A"/>
                </a:solidFill>
                <a:effectLst/>
                <a:uLnTx/>
                <a:uFillTx/>
                <a:latin typeface="Arial"/>
                <a:ea typeface="+mn-ea"/>
                <a:cs typeface="+mn-cs"/>
              </a:rPr>
              <a:t>Summary: Food security</a:t>
            </a:r>
          </a:p>
        </p:txBody>
      </p:sp>
      <p:sp>
        <p:nvSpPr>
          <p:cNvPr id="18" name="TextBox 17">
            <a:extLst>
              <a:ext uri="{FF2B5EF4-FFF2-40B4-BE49-F238E27FC236}">
                <a16:creationId xmlns:a16="http://schemas.microsoft.com/office/drawing/2014/main" id="{F81D6ECB-DDDE-990E-E17E-6C6B32ABC377}"/>
              </a:ext>
              <a:ext uri="{C183D7F6-B498-43B3-948B-1728B52AA6E4}">
                <adec:decorative xmlns:adec="http://schemas.microsoft.com/office/drawing/2017/decorative" val="1"/>
              </a:ext>
            </a:extLst>
          </p:cNvPr>
          <p:cNvSpPr txBox="1"/>
          <p:nvPr/>
        </p:nvSpPr>
        <p:spPr>
          <a:xfrm>
            <a:off x="3011339" y="496287"/>
            <a:ext cx="6169323"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In the past twelve months</a:t>
            </a:r>
            <a:r>
              <a:rPr lang="en-GB" sz="1400" b="1">
                <a:solidFill>
                  <a:srgbClr val="5C5B5A"/>
                </a:solidFill>
                <a:latin typeface="Arial"/>
              </a:rPr>
              <a:t> have you</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cxnSp>
        <p:nvCxnSpPr>
          <p:cNvPr id="15" name="Straight Connector 14">
            <a:extLst>
              <a:ext uri="{FF2B5EF4-FFF2-40B4-BE49-F238E27FC236}">
                <a16:creationId xmlns:a16="http://schemas.microsoft.com/office/drawing/2014/main" id="{D93B4C65-75A9-D836-4E3C-9614B44E0B83}"/>
              </a:ext>
              <a:ext uri="{C183D7F6-B498-43B3-948B-1728B52AA6E4}">
                <adec:decorative xmlns:adec="http://schemas.microsoft.com/office/drawing/2017/decorative" val="1"/>
              </a:ext>
            </a:extLst>
          </p:cNvPr>
          <p:cNvCxnSpPr>
            <a:cxnSpLocks/>
          </p:cNvCxnSpPr>
          <p:nvPr/>
        </p:nvCxnSpPr>
        <p:spPr>
          <a:xfrm>
            <a:off x="4095731" y="800100"/>
            <a:ext cx="0" cy="45053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D783DF9-EB23-5D17-BCCD-57D1AB89AF95}"/>
              </a:ext>
              <a:ext uri="{C183D7F6-B498-43B3-948B-1728B52AA6E4}">
                <adec:decorative xmlns:adec="http://schemas.microsoft.com/office/drawing/2017/decorative" val="1"/>
              </a:ext>
            </a:extLst>
          </p:cNvPr>
          <p:cNvCxnSpPr>
            <a:cxnSpLocks/>
          </p:cNvCxnSpPr>
          <p:nvPr/>
        </p:nvCxnSpPr>
        <p:spPr>
          <a:xfrm>
            <a:off x="8115281" y="800100"/>
            <a:ext cx="0" cy="44577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9CD41DC3-025C-83DD-3E77-EA5A4EF5A360}"/>
              </a:ext>
            </a:extLst>
          </p:cNvPr>
          <p:cNvGrpSpPr/>
          <p:nvPr/>
        </p:nvGrpSpPr>
        <p:grpSpPr>
          <a:xfrm>
            <a:off x="8214090" y="411171"/>
            <a:ext cx="3826021" cy="269304"/>
            <a:chOff x="229117" y="5927615"/>
            <a:chExt cx="3826021" cy="269304"/>
          </a:xfrm>
        </p:grpSpPr>
        <p:grpSp>
          <p:nvGrpSpPr>
            <p:cNvPr id="26" name="Group 25" descr="Green and Red arrows to signify when a statistic is significantly higher or lower than the previous survey.">
              <a:extLst>
                <a:ext uri="{FF2B5EF4-FFF2-40B4-BE49-F238E27FC236}">
                  <a16:creationId xmlns:a16="http://schemas.microsoft.com/office/drawing/2014/main" id="{3954EDE6-8821-79D6-E050-F5E178004D9C}"/>
                </a:ext>
              </a:extLst>
            </p:cNvPr>
            <p:cNvGrpSpPr/>
            <p:nvPr/>
          </p:nvGrpSpPr>
          <p:grpSpPr>
            <a:xfrm>
              <a:off x="229117" y="5927615"/>
              <a:ext cx="3826021" cy="269304"/>
              <a:chOff x="520117" y="5772736"/>
              <a:chExt cx="3826021" cy="269304"/>
            </a:xfrm>
          </p:grpSpPr>
          <p:sp>
            <p:nvSpPr>
              <p:cNvPr id="27" name="Arrow: Down 26">
                <a:extLst>
                  <a:ext uri="{FF2B5EF4-FFF2-40B4-BE49-F238E27FC236}">
                    <a16:creationId xmlns:a16="http://schemas.microsoft.com/office/drawing/2014/main" id="{88C90AED-368F-2061-07C8-A2C47B3D5A6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TextBox 27">
                <a:extLst>
                  <a:ext uri="{FF2B5EF4-FFF2-40B4-BE49-F238E27FC236}">
                    <a16:creationId xmlns:a16="http://schemas.microsoft.com/office/drawing/2014/main" id="{1D7D51BB-FAE4-F69E-A893-80C6191DE375}"/>
                  </a:ext>
                </a:extLst>
              </p:cNvPr>
              <p:cNvSpPr txBox="1"/>
              <p:nvPr/>
            </p:nvSpPr>
            <p:spPr>
              <a:xfrm>
                <a:off x="884934" y="5772736"/>
                <a:ext cx="3461204"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the previous survey</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25" name="Arrow: Down 24">
              <a:extLst>
                <a:ext uri="{FF2B5EF4-FFF2-40B4-BE49-F238E27FC236}">
                  <a16:creationId xmlns:a16="http://schemas.microsoft.com/office/drawing/2014/main" id="{D421F37E-B7EE-9C87-05C4-C79AD753E761}"/>
                </a:ext>
                <a:ext uri="{C183D7F6-B498-43B3-948B-1728B52AA6E4}">
                  <adec:decorative xmlns:adec="http://schemas.microsoft.com/office/drawing/2017/decorative" val="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B2. How true would you say the following statements are when applied to your household for the last 12 months?</a:t>
            </a:r>
          </a:p>
          <a:p>
            <a:pPr>
              <a:defRPr/>
            </a:pPr>
            <a:r>
              <a:rPr lang="en-GB" sz="1000">
                <a:solidFill>
                  <a:srgbClr val="FFFFFF">
                    <a:lumMod val="50000"/>
                  </a:srgbClr>
                </a:solidFill>
                <a:latin typeface="Arial"/>
                <a:cs typeface="Arial" panose="020B0604020202020204" pitchFamily="34" charset="0"/>
              </a:rPr>
              <a:t>Unweighted base: 1,442 (S3); 1,366 (S4); 1,220 (S5); 1,517 (S6); 1,235 (S7); 1,362 (S8), 1,312 (S9). Nb Respondents who said 'don't know' or 'prefer not to say' are excluded from these charts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		</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13EE2AFA-7B64-63FE-A074-57DEB74D4396}"/>
              </a:ext>
              <a:ext uri="{C183D7F6-B498-43B3-948B-1728B52AA6E4}">
                <adec:decorative xmlns:adec="http://schemas.microsoft.com/office/drawing/2017/decorative" val="1"/>
              </a:ext>
            </a:extLst>
          </p:cNvPr>
          <p:cNvSpPr txBox="1"/>
          <p:nvPr/>
        </p:nvSpPr>
        <p:spPr>
          <a:xfrm>
            <a:off x="563290" y="794001"/>
            <a:ext cx="3144782"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…worried whether your food would run out before you got money to buy more</a:t>
            </a:r>
          </a:p>
        </p:txBody>
      </p:sp>
      <p:sp>
        <p:nvSpPr>
          <p:cNvPr id="7" name="TextBox 6">
            <a:extLst>
              <a:ext uri="{FF2B5EF4-FFF2-40B4-BE49-F238E27FC236}">
                <a16:creationId xmlns:a16="http://schemas.microsoft.com/office/drawing/2014/main" id="{83D4B784-A30D-89B5-137E-DDA6B5126610}"/>
              </a:ext>
              <a:ext uri="{C183D7F6-B498-43B3-948B-1728B52AA6E4}">
                <adec:decorative xmlns:adec="http://schemas.microsoft.com/office/drawing/2017/decorative" val="1"/>
              </a:ext>
            </a:extLst>
          </p:cNvPr>
          <p:cNvSpPr txBox="1"/>
          <p:nvPr/>
        </p:nvSpPr>
        <p:spPr>
          <a:xfrm>
            <a:off x="4443365" y="794001"/>
            <a:ext cx="3305270"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…found the food you bought didn’t last and you didn’t have money to get more</a:t>
            </a:r>
          </a:p>
        </p:txBody>
      </p:sp>
      <p:sp>
        <p:nvSpPr>
          <p:cNvPr id="9" name="TextBox 8">
            <a:extLst>
              <a:ext uri="{FF2B5EF4-FFF2-40B4-BE49-F238E27FC236}">
                <a16:creationId xmlns:a16="http://schemas.microsoft.com/office/drawing/2014/main" id="{8639091B-70AF-FC77-6C06-C01C9AA1E69B}"/>
              </a:ext>
              <a:ext uri="{C183D7F6-B498-43B3-948B-1728B52AA6E4}">
                <adec:decorative xmlns:adec="http://schemas.microsoft.com/office/drawing/2017/decorative" val="1"/>
              </a:ext>
            </a:extLst>
          </p:cNvPr>
          <p:cNvSpPr txBox="1"/>
          <p:nvPr/>
        </p:nvSpPr>
        <p:spPr>
          <a:xfrm>
            <a:off x="8474466" y="794001"/>
            <a:ext cx="3305270" cy="3323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…been unable to afford to eat balanced meals </a:t>
            </a:r>
          </a:p>
        </p:txBody>
      </p:sp>
      <p:graphicFrame>
        <p:nvGraphicFramePr>
          <p:cNvPr id="13" name="Chart 12">
            <a:extLst>
              <a:ext uri="{FF2B5EF4-FFF2-40B4-BE49-F238E27FC236}">
                <a16:creationId xmlns:a16="http://schemas.microsoft.com/office/drawing/2014/main" id="{7BAA44EF-50E1-0E46-EB64-570F4D6DF8D1}"/>
              </a:ext>
            </a:extLst>
          </p:cNvPr>
          <p:cNvGraphicFramePr/>
          <p:nvPr>
            <p:extLst>
              <p:ext uri="{D42A27DB-BD31-4B8C-83A1-F6EECF244321}">
                <p14:modId xmlns:p14="http://schemas.microsoft.com/office/powerpoint/2010/main" val="2115972333"/>
              </p:ext>
            </p:extLst>
          </p:nvPr>
        </p:nvGraphicFramePr>
        <p:xfrm>
          <a:off x="229116" y="1078050"/>
          <a:ext cx="3822213" cy="39460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356F2DD3-C55A-8132-5061-1ACCEE65A501}"/>
              </a:ext>
            </a:extLst>
          </p:cNvPr>
          <p:cNvGraphicFramePr/>
          <p:nvPr>
            <p:extLst>
              <p:ext uri="{D42A27DB-BD31-4B8C-83A1-F6EECF244321}">
                <p14:modId xmlns:p14="http://schemas.microsoft.com/office/powerpoint/2010/main" val="1467844261"/>
              </p:ext>
            </p:extLst>
          </p:nvPr>
        </p:nvGraphicFramePr>
        <p:xfrm>
          <a:off x="4293068" y="1086491"/>
          <a:ext cx="3822213" cy="42665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8F852576-9505-8B97-E911-7D0D82B4BCCD}"/>
              </a:ext>
            </a:extLst>
          </p:cNvPr>
          <p:cNvGraphicFramePr/>
          <p:nvPr>
            <p:extLst>
              <p:ext uri="{D42A27DB-BD31-4B8C-83A1-F6EECF244321}">
                <p14:modId xmlns:p14="http://schemas.microsoft.com/office/powerpoint/2010/main" val="2396376516"/>
              </p:ext>
            </p:extLst>
          </p:nvPr>
        </p:nvGraphicFramePr>
        <p:xfrm>
          <a:off x="8214090" y="1088923"/>
          <a:ext cx="3822213" cy="3946078"/>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01012873-83C4-BC22-59EF-411A77836D1B}"/>
              </a:ext>
            </a:extLst>
          </p:cNvPr>
          <p:cNvSpPr txBox="1"/>
          <p:nvPr/>
        </p:nvSpPr>
        <p:spPr>
          <a:xfrm>
            <a:off x="-104769" y="5404452"/>
            <a:ext cx="12401538" cy="861774"/>
          </a:xfrm>
          <a:prstGeom prst="rect">
            <a:avLst/>
          </a:prstGeom>
          <a:noFill/>
        </p:spPr>
        <p:txBody>
          <a:bodyPr wrap="square" rtlCol="0">
            <a:spAutoFit/>
          </a:bodyPr>
          <a:lstStyle/>
          <a:p>
            <a:pPr algn="ctr"/>
            <a:r>
              <a:rPr lang="en-GB" sz="1400">
                <a:solidFill>
                  <a:srgbClr val="5C5B5A"/>
                </a:solidFill>
                <a:latin typeface="Arial"/>
              </a:rPr>
              <a:t>Respondents experiencing food security challenges 'often' are quite low (between 10-20%) since October 2022, especially compared with other surveys over the past year. Similarly, respondents reporting having never experienced any issues are amongst the highest we have seen. </a:t>
            </a:r>
          </a:p>
          <a:p>
            <a:pPr algn="ctr"/>
            <a:endParaRPr lang="en-GB" sz="800">
              <a:solidFill>
                <a:srgbClr val="5C5B5A"/>
              </a:solidFill>
              <a:latin typeface="Arial"/>
            </a:endParaRPr>
          </a:p>
          <a:p>
            <a:pPr algn="ctr"/>
            <a:r>
              <a:rPr lang="en-GB" sz="1400">
                <a:solidFill>
                  <a:srgbClr val="5C5B5A"/>
                </a:solidFill>
                <a:latin typeface="Arial"/>
              </a:rPr>
              <a:t> The full suite of food security questions will be reintroduced in S10/11, to generate our first full benchmarking of overall food security since S6 (March ‘23).</a:t>
            </a:r>
          </a:p>
        </p:txBody>
      </p:sp>
    </p:spTree>
    <p:extLst>
      <p:ext uri="{BB962C8B-B14F-4D97-AF65-F5344CB8AC3E}">
        <p14:creationId xmlns:p14="http://schemas.microsoft.com/office/powerpoint/2010/main" val="605635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b="1">
                <a:latin typeface="Arial" panose="020B0604020202020204" pitchFamily="34" charset="0"/>
                <a:cs typeface="Arial" panose="020B0604020202020204" pitchFamily="34" charset="0"/>
              </a:rPr>
              <a:t>Gambling</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2305825205"/>
              </p:ext>
            </p:extLst>
          </p:nvPr>
        </p:nvGraphicFramePr>
        <p:xfrm>
          <a:off x="590400" y="3718800"/>
          <a:ext cx="4922633" cy="57336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Gambling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a:cs typeface="Arial"/>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Gambling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56-61</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extLst>
      <p:ext uri="{BB962C8B-B14F-4D97-AF65-F5344CB8AC3E}">
        <p14:creationId xmlns:p14="http://schemas.microsoft.com/office/powerpoint/2010/main" val="3584795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a:latin typeface="Arial" panose="020B0604020202020204" pitchFamily="34" charset="0"/>
                <a:cs typeface="Arial" panose="020B0604020202020204" pitchFamily="34" charset="0"/>
              </a:rPr>
              <a:t>Gambling–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247650" y="806170"/>
            <a:ext cx="11944350" cy="5255285"/>
          </a:xfrm>
          <a:prstGeom prst="rect">
            <a:avLst/>
          </a:prstGeom>
          <a:noFill/>
        </p:spPr>
        <p:txBody>
          <a:bodyPr wrap="square" lIns="91440" tIns="45720" rIns="91440" bIns="45720" rtlCol="0" anchor="t">
            <a:spAutoFit/>
          </a:bodyPr>
          <a:lstStyle/>
          <a:p>
            <a:pPr>
              <a:spcAft>
                <a:spcPts val="500"/>
              </a:spcAft>
            </a:pPr>
            <a:r>
              <a:rPr lang="en-GB" sz="1600" b="1">
                <a:solidFill>
                  <a:schemeClr val="bg1"/>
                </a:solidFill>
                <a:latin typeface="Arial"/>
                <a:cs typeface="Arial"/>
              </a:rPr>
              <a:t>GAMBLING</a:t>
            </a:r>
          </a:p>
          <a:p>
            <a:pPr marL="285750" indent="-285750">
              <a:spcAft>
                <a:spcPts val="500"/>
              </a:spcAft>
              <a:buFont typeface="Arial" panose="020B0604020202020204" pitchFamily="34" charset="0"/>
              <a:buChar char="•"/>
            </a:pPr>
            <a:r>
              <a:rPr lang="en-GB" sz="1400">
                <a:solidFill>
                  <a:schemeClr val="bg1"/>
                </a:solidFill>
                <a:latin typeface="Arial"/>
                <a:cs typeface="Arial"/>
              </a:rPr>
              <a:t>Almost 2 in 3 (64%) respondents have taken part in any form of gambling in the past 12 months.</a:t>
            </a:r>
          </a:p>
          <a:p>
            <a:pPr marL="285750" indent="-285750">
              <a:spcAft>
                <a:spcPts val="1200"/>
              </a:spcAft>
              <a:buFont typeface="Arial" panose="020B0604020202020204" pitchFamily="34" charset="0"/>
              <a:buChar char="•"/>
            </a:pPr>
            <a:r>
              <a:rPr lang="en-GB" sz="1400">
                <a:solidFill>
                  <a:schemeClr val="bg1"/>
                </a:solidFill>
                <a:latin typeface="Arial"/>
                <a:cs typeface="Arial"/>
              </a:rPr>
              <a:t>If the National Lottery draws and raffles are discounted, almost half of residents (46%) have taken part in gambling in the past 12 months.</a:t>
            </a:r>
          </a:p>
          <a:p>
            <a:pPr>
              <a:spcAft>
                <a:spcPts val="500"/>
              </a:spcAft>
            </a:pPr>
            <a:r>
              <a:rPr lang="en-GB" sz="1400" b="1">
                <a:solidFill>
                  <a:schemeClr val="bg1"/>
                </a:solidFill>
                <a:latin typeface="Arial"/>
                <a:cs typeface="Arial"/>
              </a:rPr>
              <a:t>REASONS FOR GAMBLING</a:t>
            </a:r>
          </a:p>
          <a:p>
            <a:pPr marL="285750" indent="-285750">
              <a:spcAft>
                <a:spcPts val="1200"/>
              </a:spcAft>
              <a:buFont typeface="Arial" panose="020B0604020202020204" pitchFamily="34" charset="0"/>
              <a:buChar char="•"/>
            </a:pPr>
            <a:r>
              <a:rPr lang="en-GB" sz="1400">
                <a:solidFill>
                  <a:schemeClr val="bg1"/>
                </a:solidFill>
                <a:latin typeface="Arial"/>
                <a:cs typeface="Arial"/>
              </a:rPr>
              <a:t>The most common reasons given for gambling are for enjoyment (45% of all, 53% with those who have only done lottery or raffles removed), to earn more money (26%, 27% not including lottery/raffles) and to pass the time / as a distraction (18%, 23% not including lottery/raffles)</a:t>
            </a:r>
          </a:p>
          <a:p>
            <a:pPr>
              <a:spcAft>
                <a:spcPts val="500"/>
              </a:spcAft>
            </a:pPr>
            <a:r>
              <a:rPr lang="en-GB" sz="1400" b="1">
                <a:solidFill>
                  <a:schemeClr val="bg1"/>
                </a:solidFill>
                <a:latin typeface="Arial"/>
                <a:cs typeface="Arial"/>
              </a:rPr>
              <a:t>FREQUENCY OF GAMBLING </a:t>
            </a:r>
          </a:p>
          <a:p>
            <a:pPr marL="285750" indent="-285750">
              <a:spcAft>
                <a:spcPts val="500"/>
              </a:spcAft>
              <a:buFont typeface="Arial"/>
              <a:buChar char="•"/>
            </a:pPr>
            <a:r>
              <a:rPr lang="en-GB" sz="1400">
                <a:solidFill>
                  <a:schemeClr val="bg1"/>
                </a:solidFill>
                <a:latin typeface="Arial"/>
                <a:cs typeface="Arial"/>
              </a:rPr>
              <a:t>Of the respondents who have gambled in the past 12 months, almost 6 in 10 have done so more often than once a month (58% of all, 59% not including lottery/raffles).</a:t>
            </a:r>
          </a:p>
          <a:p>
            <a:pPr marL="285750" indent="-285750">
              <a:spcAft>
                <a:spcPts val="1200"/>
              </a:spcAft>
              <a:buFont typeface="Arial"/>
              <a:buChar char="•"/>
            </a:pPr>
            <a:r>
              <a:rPr lang="en-GB" sz="1400">
                <a:solidFill>
                  <a:schemeClr val="bg1"/>
                </a:solidFill>
                <a:latin typeface="Arial"/>
                <a:cs typeface="Arial"/>
              </a:rPr>
              <a:t>This includes 28% who have done so once a week (25% not including lottery/raffles) and 17% more than once a week (20% not including lottery/raffles). </a:t>
            </a:r>
            <a:endParaRPr lang="en-GB" sz="1400">
              <a:solidFill>
                <a:schemeClr val="bg1"/>
              </a:solidFill>
              <a:latin typeface="Arial" panose="020B0604020202020204" pitchFamily="34" charset="0"/>
              <a:cs typeface="Arial" panose="020B0604020202020204" pitchFamily="34" charset="0"/>
            </a:endParaRPr>
          </a:p>
          <a:p>
            <a:pPr>
              <a:spcAft>
                <a:spcPts val="500"/>
              </a:spcAft>
            </a:pPr>
            <a:r>
              <a:rPr lang="en-GB" sz="1400" b="1">
                <a:solidFill>
                  <a:schemeClr val="bg1"/>
                </a:solidFill>
                <a:latin typeface="Arial"/>
                <a:cs typeface="Arial"/>
              </a:rPr>
              <a:t>CHANGES IN GAMBLING HABITS DUE TO THE COST OF LIVING CRISIS</a:t>
            </a:r>
          </a:p>
          <a:p>
            <a:pPr marL="285750" indent="-285750">
              <a:spcAft>
                <a:spcPts val="500"/>
              </a:spcAft>
              <a:buFont typeface="Arial" panose="020B0604020202020204" pitchFamily="34" charset="0"/>
              <a:buChar char="•"/>
            </a:pPr>
            <a:r>
              <a:rPr lang="en-GB" sz="1400">
                <a:solidFill>
                  <a:schemeClr val="bg1"/>
                </a:solidFill>
                <a:latin typeface="Arial"/>
                <a:cs typeface="Arial"/>
              </a:rPr>
              <a:t>Over half of those who gamble say that their gambling habits have stayed the same, regardless of the cost of living crisis (59% of all, 53% not including lottery/raffles).</a:t>
            </a:r>
            <a:endParaRPr lang="en-GB" sz="1400">
              <a:solidFill>
                <a:schemeClr val="bg1"/>
              </a:solidFill>
              <a:latin typeface="Arial" panose="020B0604020202020204" pitchFamily="34" charset="0"/>
              <a:cs typeface="Arial" panose="020B0604020202020204" pitchFamily="34" charset="0"/>
            </a:endParaRPr>
          </a:p>
          <a:p>
            <a:pPr marL="285750" indent="-285750">
              <a:spcAft>
                <a:spcPts val="500"/>
              </a:spcAft>
              <a:buFont typeface="Arial" panose="020B0604020202020204" pitchFamily="34" charset="0"/>
              <a:buChar char="•"/>
            </a:pPr>
            <a:r>
              <a:rPr lang="en-GB" sz="1400">
                <a:solidFill>
                  <a:schemeClr val="bg1"/>
                </a:solidFill>
                <a:latin typeface="Arial"/>
                <a:cs typeface="Arial"/>
              </a:rPr>
              <a:t>Around a quarter say that their gambling has decreased as a result of the cost of living crisis (25% of all, 28% not including lottery/raffles).</a:t>
            </a:r>
          </a:p>
          <a:p>
            <a:pPr marL="285750" indent="-285750">
              <a:spcAft>
                <a:spcPts val="500"/>
              </a:spcAft>
              <a:buFont typeface="Arial" panose="020B0604020202020204" pitchFamily="34" charset="0"/>
              <a:buChar char="•"/>
            </a:pPr>
            <a:r>
              <a:rPr lang="en-GB" sz="1400">
                <a:solidFill>
                  <a:schemeClr val="bg1"/>
                </a:solidFill>
                <a:latin typeface="Arial"/>
                <a:cs typeface="Arial"/>
              </a:rPr>
              <a:t>4% of those who gamble say they started as a result of the cost of living crisis (and 5% not including lottery/raffles). This rates is around double among those aged 16-24 (9% of all or not including lottery/raffles).</a:t>
            </a:r>
          </a:p>
          <a:p>
            <a:pPr marL="285750" indent="-285750">
              <a:spcAft>
                <a:spcPts val="500"/>
              </a:spcAft>
              <a:buFont typeface="Arial" panose="020B0604020202020204" pitchFamily="34" charset="0"/>
              <a:buChar char="•"/>
            </a:pPr>
            <a:r>
              <a:rPr lang="en-GB" sz="1400">
                <a:solidFill>
                  <a:schemeClr val="bg1"/>
                </a:solidFill>
                <a:latin typeface="Arial"/>
                <a:cs typeface="Arial"/>
              </a:rPr>
              <a:t>3% have stopped gambling as a result of the cost of living crisis (both including and not including lottery/raffles). This is three times higher among those in racially minoritised communities (10% of all, 9% not including lottery/raffles).</a:t>
            </a:r>
            <a:endParaRPr lang="en-GB" sz="1400">
              <a:solidFill>
                <a:schemeClr val="bg1"/>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0BB403D2-4FB0-95E3-0194-08A46468F293}"/>
              </a:ext>
            </a:extLst>
          </p:cNvPr>
          <p:cNvSpPr txBox="1">
            <a:spLocks/>
          </p:cNvSpPr>
          <p:nvPr/>
        </p:nvSpPr>
        <p:spPr>
          <a:xfrm>
            <a:off x="196618" y="6254575"/>
            <a:ext cx="11883360" cy="540566"/>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chemeClr val="bg1"/>
                </a:solidFill>
                <a:latin typeface="Calibri"/>
                <a:ea typeface="Calibri"/>
                <a:cs typeface="Calibri"/>
              </a:rPr>
              <a:t>Forms of gambling listed in the survey included the following: 1    Lotteries and raffles </a:t>
            </a:r>
            <a:r>
              <a:rPr kumimoji="0" lang="en-GB" sz="1000" b="0" i="0" u="none" strike="noStrike" kern="1200" cap="none" spc="0" normalizeH="0" baseline="0" noProof="0">
                <a:ln>
                  <a:noFill/>
                </a:ln>
                <a:solidFill>
                  <a:schemeClr val="bg1"/>
                </a:solidFill>
                <a:effectLst/>
                <a:uLnTx/>
                <a:uFillTx/>
                <a:latin typeface="Calibri"/>
                <a:ea typeface="Calibri"/>
                <a:cs typeface="Calibri"/>
              </a:rPr>
              <a:t>(</a:t>
            </a:r>
            <a:r>
              <a:rPr lang="en-GB" sz="1000">
                <a:solidFill>
                  <a:schemeClr val="bg1"/>
                </a:solidFill>
                <a:latin typeface="Calibri"/>
                <a:ea typeface="Calibri"/>
                <a:cs typeface="Calibri"/>
              </a:rPr>
              <a:t>including </a:t>
            </a:r>
            <a:r>
              <a:rPr kumimoji="0" lang="en-GB" sz="1000" b="0" i="0" u="none" strike="noStrike" kern="1200" cap="none" spc="0" normalizeH="0" baseline="0" noProof="0">
                <a:ln>
                  <a:noFill/>
                </a:ln>
                <a:solidFill>
                  <a:schemeClr val="bg1"/>
                </a:solidFill>
                <a:effectLst/>
                <a:uLnTx/>
                <a:uFillTx/>
                <a:latin typeface="Calibri"/>
                <a:ea typeface="Calibri"/>
                <a:cs typeface="Calibri"/>
              </a:rPr>
              <a:t>the </a:t>
            </a:r>
            <a:r>
              <a:rPr lang="en-GB" sz="1000">
                <a:solidFill>
                  <a:schemeClr val="bg1"/>
                </a:solidFill>
                <a:latin typeface="Calibri"/>
                <a:ea typeface="Calibri"/>
                <a:cs typeface="Calibri"/>
              </a:rPr>
              <a:t>National Lottery); 2    </a:t>
            </a:r>
            <a:r>
              <a:rPr lang="en-GB" sz="1000" err="1">
                <a:solidFill>
                  <a:schemeClr val="bg1"/>
                </a:solidFill>
                <a:latin typeface="Calibri"/>
                <a:ea typeface="Calibri"/>
                <a:cs typeface="Calibri"/>
              </a:rPr>
              <a:t>Scratchcards</a:t>
            </a:r>
            <a:r>
              <a:rPr lang="en-GB" sz="1000">
                <a:solidFill>
                  <a:schemeClr val="bg1"/>
                </a:solidFill>
                <a:latin typeface="Calibri"/>
                <a:ea typeface="Calibri"/>
                <a:cs typeface="Calibri"/>
              </a:rPr>
              <a:t>; 3    In-person sports betting (including in a bookmakers</a:t>
            </a:r>
            <a:r>
              <a:rPr kumimoji="0" lang="en-GB" sz="1000" b="0" i="0" u="none" strike="noStrike" kern="1200" cap="none" spc="0" normalizeH="0" baseline="0" noProof="0">
                <a:ln>
                  <a:noFill/>
                </a:ln>
                <a:solidFill>
                  <a:schemeClr val="bg1"/>
                </a:solidFill>
                <a:effectLst/>
                <a:uLnTx/>
                <a:uFillTx/>
                <a:latin typeface="Calibri"/>
                <a:ea typeface="Calibri"/>
                <a:cs typeface="Calibri"/>
              </a:rPr>
              <a:t>, </a:t>
            </a:r>
            <a:r>
              <a:rPr lang="en-GB" sz="1000">
                <a:solidFill>
                  <a:schemeClr val="bg1"/>
                </a:solidFill>
                <a:latin typeface="Calibri"/>
                <a:ea typeface="Calibri"/>
                <a:cs typeface="Calibri"/>
              </a:rPr>
              <a:t>by phone or at a venue); 4    Online sports betting; 5    In-person casino games </a:t>
            </a:r>
            <a:r>
              <a:rPr kumimoji="0" lang="en-GB" sz="1000" b="0" i="0" u="none" strike="noStrike" kern="1200" cap="none" spc="0" normalizeH="0" baseline="0" noProof="0">
                <a:ln>
                  <a:noFill/>
                </a:ln>
                <a:solidFill>
                  <a:schemeClr val="bg1"/>
                </a:solidFill>
                <a:effectLst/>
                <a:uLnTx/>
                <a:uFillTx/>
                <a:latin typeface="Calibri"/>
                <a:ea typeface="Calibri"/>
                <a:cs typeface="Calibri"/>
              </a:rPr>
              <a:t>(</a:t>
            </a:r>
            <a:r>
              <a:rPr lang="en-GB" sz="1000">
                <a:solidFill>
                  <a:schemeClr val="bg1"/>
                </a:solidFill>
                <a:latin typeface="Calibri"/>
                <a:ea typeface="Calibri"/>
                <a:cs typeface="Calibri"/>
              </a:rPr>
              <a:t>e</a:t>
            </a:r>
            <a:r>
              <a:rPr kumimoji="0" lang="en-GB" sz="1000" b="0" i="0" u="none" strike="noStrike" kern="1200" cap="none" spc="0" normalizeH="0" baseline="0" noProof="0">
                <a:ln>
                  <a:noFill/>
                </a:ln>
                <a:solidFill>
                  <a:schemeClr val="bg1"/>
                </a:solidFill>
                <a:effectLst/>
                <a:uLnTx/>
                <a:uFillTx/>
                <a:latin typeface="Calibri"/>
                <a:ea typeface="Calibri"/>
                <a:cs typeface="Calibri"/>
              </a:rPr>
              <a:t>.</a:t>
            </a:r>
            <a:r>
              <a:rPr lang="en-GB" sz="1000">
                <a:solidFill>
                  <a:schemeClr val="bg1"/>
                </a:solidFill>
                <a:latin typeface="Calibri"/>
                <a:ea typeface="Calibri"/>
                <a:cs typeface="Calibri"/>
              </a:rPr>
              <a:t>g</a:t>
            </a:r>
            <a:r>
              <a:rPr kumimoji="0" lang="en-GB" sz="1000" b="0" i="0" u="none" strike="noStrike" kern="1200" cap="none" spc="0" normalizeH="0" baseline="0" noProof="0">
                <a:ln>
                  <a:noFill/>
                </a:ln>
                <a:solidFill>
                  <a:schemeClr val="bg1"/>
                </a:solidFill>
                <a:effectLst/>
                <a:uLnTx/>
                <a:uFillTx/>
                <a:latin typeface="Calibri"/>
                <a:ea typeface="Calibri"/>
                <a:cs typeface="Calibri"/>
              </a:rPr>
              <a:t>. </a:t>
            </a:r>
            <a:r>
              <a:rPr lang="en-GB" sz="1000">
                <a:solidFill>
                  <a:schemeClr val="bg1"/>
                </a:solidFill>
                <a:latin typeface="Calibri"/>
                <a:ea typeface="Calibri"/>
                <a:cs typeface="Calibri"/>
              </a:rPr>
              <a:t>poker, roulette, dice or other cards); 6    Online casino games (e.g</a:t>
            </a:r>
            <a:r>
              <a:rPr kumimoji="0" lang="en-GB" sz="1000" b="0" i="0" u="none" strike="noStrike" kern="1200" cap="none" spc="0" normalizeH="0" baseline="0" noProof="0">
                <a:ln>
                  <a:noFill/>
                </a:ln>
                <a:solidFill>
                  <a:schemeClr val="bg1"/>
                </a:solidFill>
                <a:effectLst/>
                <a:uLnTx/>
                <a:uFillTx/>
                <a:latin typeface="Calibri"/>
                <a:ea typeface="Calibri"/>
                <a:cs typeface="Calibri"/>
              </a:rPr>
              <a:t>. </a:t>
            </a:r>
            <a:r>
              <a:rPr lang="en-GB" sz="1000">
                <a:solidFill>
                  <a:schemeClr val="bg1"/>
                </a:solidFill>
                <a:latin typeface="Calibri"/>
                <a:ea typeface="Calibri"/>
                <a:cs typeface="Calibri"/>
              </a:rPr>
              <a:t>poker, roulette</a:t>
            </a:r>
            <a:r>
              <a:rPr kumimoji="0" lang="en-GB" sz="1000" b="0" i="0" u="none" strike="noStrike" kern="1200" cap="none" spc="0" normalizeH="0" baseline="0" noProof="0">
                <a:ln>
                  <a:noFill/>
                </a:ln>
                <a:solidFill>
                  <a:schemeClr val="bg1"/>
                </a:solidFill>
                <a:effectLst/>
                <a:uLnTx/>
                <a:uFillTx/>
                <a:latin typeface="Calibri"/>
                <a:ea typeface="Calibri"/>
                <a:cs typeface="Calibri"/>
              </a:rPr>
              <a:t>, </a:t>
            </a:r>
            <a:r>
              <a:rPr lang="en-GB" sz="1000">
                <a:solidFill>
                  <a:schemeClr val="bg1"/>
                </a:solidFill>
                <a:latin typeface="Calibri"/>
                <a:ea typeface="Calibri"/>
                <a:cs typeface="Calibri"/>
              </a:rPr>
              <a:t>dice or other card games); 7    In-person bingo cards or tickets; 8    Online bingo; 9    Virtual gaming machines in a bookmaker (to bet on virtual roulette, poker, blackjack or other games); 10    Fruit or slot machines; 11    Online gambling like instant win or slot machine style games; 95    Other</a:t>
            </a:r>
            <a:endParaRPr lang="en-US" sz="1000">
              <a:solidFill>
                <a:schemeClr val="bg1"/>
              </a:solidFill>
              <a:latin typeface="Calibri"/>
              <a:ea typeface="Calibri"/>
              <a:cs typeface="Calibri"/>
            </a:endParaRPr>
          </a:p>
          <a:p>
            <a:pPr marL="0" marR="0" lvl="0" indent="0" algn="l" defTabSz="914400">
              <a:lnSpc>
                <a:spcPct val="100000"/>
              </a:lnSpc>
              <a:spcBef>
                <a:spcPts val="0"/>
              </a:spcBef>
              <a:spcAft>
                <a:spcPts val="0"/>
              </a:spcAft>
              <a:buClrTx/>
              <a:buSzTx/>
              <a:buFontTx/>
              <a:buNone/>
              <a:tabLst/>
              <a:defRPr/>
            </a:pPr>
            <a:endParaRPr lang="en-GB" sz="700" b="0" i="0" u="none" strike="noStrike" kern="1200" cap="none" spc="0" normalizeH="0" baseline="0" noProof="0">
              <a:ln>
                <a:noFill/>
              </a:ln>
              <a:solidFill>
                <a:schemeClr val="bg1"/>
              </a:solidFill>
              <a:effectLst/>
              <a:uLnTx/>
              <a:uFillTx/>
              <a:latin typeface="Arial"/>
              <a:cs typeface="Arial"/>
            </a:endParaRPr>
          </a:p>
        </p:txBody>
      </p:sp>
    </p:spTree>
    <p:extLst>
      <p:ext uri="{BB962C8B-B14F-4D97-AF65-F5344CB8AC3E}">
        <p14:creationId xmlns:p14="http://schemas.microsoft.com/office/powerpoint/2010/main" val="1153123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193854" y="275482"/>
            <a:ext cx="10515600" cy="307777"/>
          </a:xfrm>
          <a:noFill/>
        </p:spPr>
        <p:txBody>
          <a:bodyPr vert="horz" wrap="square" lIns="0" tIns="0" rIns="0" bIns="0" rtlCol="0" anchor="ctr">
            <a:spAutoFit/>
          </a:bodyPr>
          <a:lstStyle/>
          <a:p>
            <a:pPr>
              <a:lnSpc>
                <a:spcPct val="100000"/>
              </a:lnSpc>
              <a:spcBef>
                <a:spcPts val="0"/>
              </a:spcBef>
            </a:pPr>
            <a:r>
              <a:rPr lang="en-GB" sz="2000" b="1">
                <a:solidFill>
                  <a:srgbClr val="5C5B5A"/>
                </a:solidFill>
                <a:latin typeface="Arial"/>
                <a:ea typeface="+mn-ea"/>
                <a:cs typeface="+mn-cs"/>
              </a:rPr>
              <a:t>Summary: Gambling (all </a:t>
            </a:r>
            <a:r>
              <a:rPr lang="en-GB" sz="2000" b="1">
                <a:latin typeface="Arial"/>
                <a:ea typeface="+mn-ea"/>
                <a:cs typeface="+mn-cs"/>
              </a:rPr>
              <a:t>gambling activities</a:t>
            </a:r>
            <a:r>
              <a:rPr lang="en-GB" sz="2000" b="1">
                <a:solidFill>
                  <a:srgbClr val="5C5B5A"/>
                </a:solidFill>
                <a:latin typeface="Arial"/>
                <a:ea typeface="+mn-ea"/>
                <a:cs typeface="+mn-cs"/>
              </a:rPr>
              <a:t>)</a:t>
            </a:r>
          </a:p>
        </p:txBody>
      </p:sp>
      <p:sp>
        <p:nvSpPr>
          <p:cNvPr id="18" name="TextBox 17">
            <a:extLst>
              <a:ext uri="{FF2B5EF4-FFF2-40B4-BE49-F238E27FC236}">
                <a16:creationId xmlns:a16="http://schemas.microsoft.com/office/drawing/2014/main" id="{DA0E8B38-6C5C-4C39-95D4-F490ADD487B9}"/>
              </a:ext>
              <a:ext uri="{C183D7F6-B498-43B3-948B-1728B52AA6E4}">
                <adec:decorative xmlns:adec="http://schemas.microsoft.com/office/drawing/2017/decorative" val="1"/>
              </a:ext>
            </a:extLst>
          </p:cNvPr>
          <p:cNvSpPr txBox="1"/>
          <p:nvPr/>
        </p:nvSpPr>
        <p:spPr>
          <a:xfrm>
            <a:off x="193854" y="821861"/>
            <a:ext cx="4901928"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Almost 2 in 3 (64%) of Greater Manchester residents have participated in some form of gambling in the past year</a:t>
            </a:r>
          </a:p>
        </p:txBody>
      </p:sp>
      <p:cxnSp>
        <p:nvCxnSpPr>
          <p:cNvPr id="47" name="Straight Connector 46">
            <a:extLst>
              <a:ext uri="{FF2B5EF4-FFF2-40B4-BE49-F238E27FC236}">
                <a16:creationId xmlns:a16="http://schemas.microsoft.com/office/drawing/2014/main" id="{995E651C-8367-AB56-1B28-FEBBDDF247AD}"/>
              </a:ext>
              <a:ext uri="{C183D7F6-B498-43B3-948B-1728B52AA6E4}">
                <adec:decorative xmlns:adec="http://schemas.microsoft.com/office/drawing/2017/decorative" val="1"/>
              </a:ext>
            </a:extLst>
          </p:cNvPr>
          <p:cNvCxnSpPr>
            <a:cxnSpLocks/>
          </p:cNvCxnSpPr>
          <p:nvPr/>
        </p:nvCxnSpPr>
        <p:spPr>
          <a:xfrm flipV="1">
            <a:off x="5805968" y="977048"/>
            <a:ext cx="0" cy="50959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6ADBB06-7022-284B-45CA-872D0848CB17}"/>
              </a:ext>
            </a:extLst>
          </p:cNvPr>
          <p:cNvSpPr txBox="1">
            <a:spLocks/>
          </p:cNvSpPr>
          <p:nvPr/>
        </p:nvSpPr>
        <p:spPr>
          <a:xfrm>
            <a:off x="391548" y="6352040"/>
            <a:ext cx="10953012" cy="5405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All data is from </a:t>
            </a:r>
            <a:r>
              <a:rPr lang="en-GB" sz="1000">
                <a:solidFill>
                  <a:srgbClr val="FFFFFF">
                    <a:lumMod val="50000"/>
                  </a:srgbClr>
                </a:solidFill>
                <a:latin typeface="Arial" panose="020B0604020202020204" pitchFamily="34" charset="0"/>
                <a:cs typeface="Arial" panose="020B0604020202020204" pitchFamily="34" charset="0"/>
              </a:rPr>
              <a:t>September</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 (S9). GA1. Thinking of the past 12 months, have you participated in any of the following forms of gambling? Unweighted base: </a:t>
            </a:r>
            <a:r>
              <a:rPr lang="en-GB" sz="1000">
                <a:solidFill>
                  <a:srgbClr val="FFFFFF">
                    <a:lumMod val="50000"/>
                  </a:srgbClr>
                </a:solidFill>
                <a:latin typeface="Arial" panose="020B0604020202020204" pitchFamily="34" charset="0"/>
                <a:cs typeface="Arial" panose="020B0604020202020204" pitchFamily="34" charset="0"/>
              </a:rPr>
              <a:t>1560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(All respondents); GA2. What are your reasons for gambling? GA3. How often do you gamble? GA4. In what way, if any do you think your gambling has changed as a result of the cost of living crisis? 993 (All who have gambled in the past 12 months) *Question was multiple choice</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19" name="Chart Placeholder 10" descr="Pie chart showing that 22% of respondents are not confident in using digital services online ">
            <a:extLst>
              <a:ext uri="{FF2B5EF4-FFF2-40B4-BE49-F238E27FC236}">
                <a16:creationId xmlns:a16="http://schemas.microsoft.com/office/drawing/2014/main" id="{0F59904A-CBDB-4374-81F2-B0BB4F4EE184}"/>
              </a:ext>
            </a:extLst>
          </p:cNvPr>
          <p:cNvGraphicFramePr>
            <a:graphicFrameLocks/>
          </p:cNvGraphicFramePr>
          <p:nvPr>
            <p:extLst>
              <p:ext uri="{D42A27DB-BD31-4B8C-83A1-F6EECF244321}">
                <p14:modId xmlns:p14="http://schemas.microsoft.com/office/powerpoint/2010/main" val="4198097629"/>
              </p:ext>
            </p:extLst>
          </p:nvPr>
        </p:nvGraphicFramePr>
        <p:xfrm>
          <a:off x="485721" y="1534452"/>
          <a:ext cx="4399928" cy="2712278"/>
        </p:xfrm>
        <a:graphic>
          <a:graphicData uri="http://schemas.openxmlformats.org/drawingml/2006/chart">
            <c:chart xmlns:c="http://schemas.openxmlformats.org/drawingml/2006/chart" xmlns:r="http://schemas.openxmlformats.org/officeDocument/2006/relationships" r:id="rId3"/>
          </a:graphicData>
        </a:graphic>
      </p:graphicFrame>
      <p:cxnSp>
        <p:nvCxnSpPr>
          <p:cNvPr id="21" name="Straight Connector 20">
            <a:extLst>
              <a:ext uri="{FF2B5EF4-FFF2-40B4-BE49-F238E27FC236}">
                <a16:creationId xmlns:a16="http://schemas.microsoft.com/office/drawing/2014/main" id="{BD7E4796-B85E-4232-9233-84AF9DA3D4DB}"/>
              </a:ext>
              <a:ext uri="{C183D7F6-B498-43B3-948B-1728B52AA6E4}">
                <adec:decorative xmlns:adec="http://schemas.microsoft.com/office/drawing/2017/decorative" val="1"/>
              </a:ext>
            </a:extLst>
          </p:cNvPr>
          <p:cNvCxnSpPr>
            <a:cxnSpLocks/>
          </p:cNvCxnSpPr>
          <p:nvPr/>
        </p:nvCxnSpPr>
        <p:spPr>
          <a:xfrm>
            <a:off x="6546772" y="4031820"/>
            <a:ext cx="52735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07EF602-0F5B-4F86-9050-F332656E62AF}"/>
              </a:ext>
              <a:ext uri="{C183D7F6-B498-43B3-948B-1728B52AA6E4}">
                <adec:decorative xmlns:adec="http://schemas.microsoft.com/office/drawing/2017/decorative" val="1"/>
              </a:ext>
            </a:extLst>
          </p:cNvPr>
          <p:cNvSpPr txBox="1"/>
          <p:nvPr/>
        </p:nvSpPr>
        <p:spPr>
          <a:xfrm>
            <a:off x="293865" y="4206401"/>
            <a:ext cx="5501217" cy="246221"/>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Those who gamble give the following as reasons why…*</a:t>
            </a:r>
            <a:endParaRPr kumimoji="0" lang="en-GB" sz="1600" b="1" i="0" u="none" strike="noStrike" kern="1200" cap="none" spc="0" normalizeH="0" baseline="0" noProof="0">
              <a:ln>
                <a:noFill/>
              </a:ln>
              <a:solidFill>
                <a:srgbClr val="5C5B5A"/>
              </a:solidFill>
              <a:effectLst/>
              <a:uLnTx/>
              <a:uFillTx/>
              <a:latin typeface="Arial"/>
              <a:ea typeface="+mn-ea"/>
              <a:cs typeface="+mn-cs"/>
            </a:endParaRPr>
          </a:p>
        </p:txBody>
      </p:sp>
      <p:sp>
        <p:nvSpPr>
          <p:cNvPr id="23" name="TextBox 22">
            <a:extLst>
              <a:ext uri="{FF2B5EF4-FFF2-40B4-BE49-F238E27FC236}">
                <a16:creationId xmlns:a16="http://schemas.microsoft.com/office/drawing/2014/main" id="{E5DBC1BB-7321-4E99-9886-3EF06B703844}"/>
              </a:ext>
              <a:ext uri="{C183D7F6-B498-43B3-948B-1728B52AA6E4}">
                <adec:decorative xmlns:adec="http://schemas.microsoft.com/office/drawing/2017/decorative" val="1"/>
              </a:ext>
            </a:extLst>
          </p:cNvPr>
          <p:cNvSpPr txBox="1"/>
          <p:nvPr/>
        </p:nvSpPr>
        <p:spPr>
          <a:xfrm>
            <a:off x="893486" y="5080154"/>
            <a:ext cx="4636557" cy="246221"/>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26% </a:t>
            </a:r>
            <a:r>
              <a:rPr kumimoji="0" lang="en-GB" sz="1400" i="0" u="none" strike="noStrike" kern="1200" cap="none" spc="0" normalizeH="0" baseline="0" noProof="0">
                <a:ln>
                  <a:noFill/>
                </a:ln>
                <a:solidFill>
                  <a:srgbClr val="5C5B5A"/>
                </a:solidFill>
                <a:effectLst/>
                <a:uLnTx/>
                <a:uFillTx/>
                <a:latin typeface="Arial"/>
                <a:ea typeface="+mn-ea"/>
                <a:cs typeface="+mn-cs"/>
              </a:rPr>
              <a:t>because it’s a way to make money</a:t>
            </a:r>
          </a:p>
        </p:txBody>
      </p:sp>
      <p:graphicFrame>
        <p:nvGraphicFramePr>
          <p:cNvPr id="7" name="Chart 6">
            <a:extLst>
              <a:ext uri="{FF2B5EF4-FFF2-40B4-BE49-F238E27FC236}">
                <a16:creationId xmlns:a16="http://schemas.microsoft.com/office/drawing/2014/main" id="{8A3D55E6-814F-466B-AF23-5D8E1A68DA90}"/>
              </a:ext>
            </a:extLst>
          </p:cNvPr>
          <p:cNvGraphicFramePr/>
          <p:nvPr/>
        </p:nvGraphicFramePr>
        <p:xfrm>
          <a:off x="5671735" y="1321452"/>
          <a:ext cx="5160109" cy="2623682"/>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D0707862-ED29-4523-BFC2-EA19A52CD9EA}"/>
              </a:ext>
              <a:ext uri="{C183D7F6-B498-43B3-948B-1728B52AA6E4}">
                <adec:decorative xmlns:adec="http://schemas.microsoft.com/office/drawing/2017/decorative" val="1"/>
              </a:ext>
            </a:extLst>
          </p:cNvPr>
          <p:cNvSpPr txBox="1"/>
          <p:nvPr/>
        </p:nvSpPr>
        <p:spPr>
          <a:xfrm>
            <a:off x="6359708" y="821861"/>
            <a:ext cx="5435417"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Among those who gamble, 3 in 5 (58%) are doing so more than once a month </a:t>
            </a:r>
            <a:endParaRPr kumimoji="0" lang="en-GB" sz="16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8" name="Chart 27" descr="Stacked bar chart showing changes in the cost of living. 84% say their cost of living has increased, compared to 87% of the national average. 15% say their cost of living has stayed the same, compared to 12% of the national average.">
            <a:extLst>
              <a:ext uri="{FF2B5EF4-FFF2-40B4-BE49-F238E27FC236}">
                <a16:creationId xmlns:a16="http://schemas.microsoft.com/office/drawing/2014/main" id="{8D5AFDA2-5AF3-454B-BCF1-F70ACBC3EDD6}"/>
              </a:ext>
            </a:extLst>
          </p:cNvPr>
          <p:cNvGraphicFramePr/>
          <p:nvPr/>
        </p:nvGraphicFramePr>
        <p:xfrm>
          <a:off x="6280443" y="4523427"/>
          <a:ext cx="5701825" cy="1690037"/>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28">
            <a:extLst>
              <a:ext uri="{FF2B5EF4-FFF2-40B4-BE49-F238E27FC236}">
                <a16:creationId xmlns:a16="http://schemas.microsoft.com/office/drawing/2014/main" id="{9DE4150B-31D8-4F2A-91C8-9AB2050C0494}"/>
              </a:ext>
              <a:ext uri="{C183D7F6-B498-43B3-948B-1728B52AA6E4}">
                <adec:decorative xmlns:adec="http://schemas.microsoft.com/office/drawing/2017/decorative" val="1"/>
              </a:ext>
            </a:extLst>
          </p:cNvPr>
          <p:cNvSpPr txBox="1"/>
          <p:nvPr/>
        </p:nvSpPr>
        <p:spPr>
          <a:xfrm>
            <a:off x="6381755" y="4183736"/>
            <a:ext cx="5435417"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1 in 5 (22%) say that their gambling has decreased as a result of the cost of living crisis</a:t>
            </a:r>
          </a:p>
        </p:txBody>
      </p:sp>
      <p:sp>
        <p:nvSpPr>
          <p:cNvPr id="5" name="TextBox 4">
            <a:extLst>
              <a:ext uri="{FF2B5EF4-FFF2-40B4-BE49-F238E27FC236}">
                <a16:creationId xmlns:a16="http://schemas.microsoft.com/office/drawing/2014/main" id="{D4D905AE-2238-806F-42FD-94BA6CAD2FDD}"/>
              </a:ext>
              <a:ext uri="{C183D7F6-B498-43B3-948B-1728B52AA6E4}">
                <adec:decorative xmlns:adec="http://schemas.microsoft.com/office/drawing/2017/decorative" val="1"/>
              </a:ext>
            </a:extLst>
          </p:cNvPr>
          <p:cNvSpPr txBox="1"/>
          <p:nvPr/>
        </p:nvSpPr>
        <p:spPr>
          <a:xfrm>
            <a:off x="893487" y="4587363"/>
            <a:ext cx="4816091" cy="246221"/>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45% </a:t>
            </a:r>
            <a:r>
              <a:rPr lang="en-GB" sz="1400">
                <a:solidFill>
                  <a:srgbClr val="5C5B5A"/>
                </a:solidFill>
                <a:latin typeface="Arial"/>
              </a:rPr>
              <a:t>because they enjoy it</a:t>
            </a:r>
          </a:p>
        </p:txBody>
      </p:sp>
      <p:sp>
        <p:nvSpPr>
          <p:cNvPr id="6" name="TextBox 5">
            <a:extLst>
              <a:ext uri="{FF2B5EF4-FFF2-40B4-BE49-F238E27FC236}">
                <a16:creationId xmlns:a16="http://schemas.microsoft.com/office/drawing/2014/main" id="{F09199E4-CF2A-2E5F-1186-AD5AEC65ABF4}"/>
              </a:ext>
              <a:ext uri="{C183D7F6-B498-43B3-948B-1728B52AA6E4}">
                <adec:decorative xmlns:adec="http://schemas.microsoft.com/office/drawing/2017/decorative" val="1"/>
              </a:ext>
            </a:extLst>
          </p:cNvPr>
          <p:cNvSpPr txBox="1"/>
          <p:nvPr/>
        </p:nvSpPr>
        <p:spPr>
          <a:xfrm>
            <a:off x="893486" y="5614213"/>
            <a:ext cx="4636557" cy="246221"/>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18</a:t>
            </a:r>
            <a:r>
              <a:rPr kumimoji="0" lang="en-GB" sz="1600" b="1" i="0" u="none" strike="noStrike" kern="1200" cap="none" spc="0" normalizeH="0" baseline="0" noProof="0">
                <a:ln>
                  <a:noFill/>
                </a:ln>
                <a:solidFill>
                  <a:srgbClr val="5C5B5A"/>
                </a:solidFill>
                <a:effectLst/>
                <a:uLnTx/>
                <a:uFillTx/>
                <a:latin typeface="Arial"/>
                <a:ea typeface="+mn-ea"/>
                <a:cs typeface="+mn-cs"/>
              </a:rPr>
              <a:t>% </a:t>
            </a:r>
            <a:r>
              <a:rPr kumimoji="0" lang="en-GB" sz="1400" i="0" u="none" strike="noStrike" kern="1200" cap="none" spc="0" normalizeH="0" baseline="0" noProof="0">
                <a:ln>
                  <a:noFill/>
                </a:ln>
                <a:solidFill>
                  <a:srgbClr val="5C5B5A"/>
                </a:solidFill>
                <a:effectLst/>
                <a:uLnTx/>
                <a:uFillTx/>
                <a:latin typeface="Arial"/>
                <a:ea typeface="+mn-ea"/>
                <a:cs typeface="+mn-cs"/>
              </a:rPr>
              <a:t>to pass time or as a distraction </a:t>
            </a:r>
          </a:p>
        </p:txBody>
      </p:sp>
      <p:sp>
        <p:nvSpPr>
          <p:cNvPr id="10" name="Right Brace 9">
            <a:extLst>
              <a:ext uri="{FF2B5EF4-FFF2-40B4-BE49-F238E27FC236}">
                <a16:creationId xmlns:a16="http://schemas.microsoft.com/office/drawing/2014/main" id="{9BA0E8D9-5D7F-2E2D-5C5B-FA917FF9701A}"/>
              </a:ext>
            </a:extLst>
          </p:cNvPr>
          <p:cNvSpPr/>
          <p:nvPr/>
        </p:nvSpPr>
        <p:spPr>
          <a:xfrm>
            <a:off x="10409121" y="1397226"/>
            <a:ext cx="320565" cy="1005991"/>
          </a:xfrm>
          <a:prstGeom prst="rightBrace">
            <a:avLst>
              <a:gd name="adj1" fmla="val 8333"/>
              <a:gd name="adj2" fmla="val 50883"/>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BFFBD34C-D110-0DBD-673D-9DEBCA92D1DE}"/>
              </a:ext>
              <a:ext uri="{C183D7F6-B498-43B3-948B-1728B52AA6E4}">
                <adec:decorative xmlns:adec="http://schemas.microsoft.com/office/drawing/2017/decorative" val="1"/>
              </a:ext>
            </a:extLst>
          </p:cNvPr>
          <p:cNvSpPr txBox="1"/>
          <p:nvPr/>
        </p:nvSpPr>
        <p:spPr>
          <a:xfrm>
            <a:off x="10709455" y="1535802"/>
            <a:ext cx="1397530" cy="9233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009690"/>
                </a:solidFill>
                <a:latin typeface="Arial"/>
              </a:rPr>
              <a:t>58%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latin typeface="Arial"/>
              </a:rPr>
              <a:t>gamble more than once a month</a:t>
            </a:r>
          </a:p>
        </p:txBody>
      </p:sp>
      <p:sp>
        <p:nvSpPr>
          <p:cNvPr id="8" name="TextBox 7">
            <a:extLst>
              <a:ext uri="{FF2B5EF4-FFF2-40B4-BE49-F238E27FC236}">
                <a16:creationId xmlns:a16="http://schemas.microsoft.com/office/drawing/2014/main" id="{26A7CE80-6951-AF44-1E81-FEC4739F9B33}"/>
              </a:ext>
            </a:extLst>
          </p:cNvPr>
          <p:cNvSpPr txBox="1"/>
          <p:nvPr/>
        </p:nvSpPr>
        <p:spPr>
          <a:xfrm>
            <a:off x="3112264" y="2634867"/>
            <a:ext cx="844626"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b="1">
                <a:cs typeface="Arial"/>
              </a:rPr>
              <a:t>64%</a:t>
            </a:r>
          </a:p>
          <a:p>
            <a:r>
              <a:rPr lang="en-GB">
                <a:cs typeface="Arial"/>
              </a:rPr>
              <a:t>Yes</a:t>
            </a:r>
          </a:p>
        </p:txBody>
      </p:sp>
    </p:spTree>
    <p:extLst>
      <p:ext uri="{BB962C8B-B14F-4D97-AF65-F5344CB8AC3E}">
        <p14:creationId xmlns:p14="http://schemas.microsoft.com/office/powerpoint/2010/main" val="10771731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193854" y="275482"/>
            <a:ext cx="10515600" cy="307777"/>
          </a:xfrm>
          <a:noFill/>
        </p:spPr>
        <p:txBody>
          <a:bodyPr vert="horz" wrap="square" lIns="0" tIns="0" rIns="0" bIns="0" rtlCol="0" anchor="ctr">
            <a:spAutoFit/>
          </a:bodyPr>
          <a:lstStyle/>
          <a:p>
            <a:pPr>
              <a:lnSpc>
                <a:spcPct val="100000"/>
              </a:lnSpc>
              <a:spcBef>
                <a:spcPts val="0"/>
              </a:spcBef>
            </a:pPr>
            <a:r>
              <a:rPr lang="en-GB" sz="2000" b="1">
                <a:solidFill>
                  <a:srgbClr val="5C5B5A"/>
                </a:solidFill>
                <a:latin typeface="Arial"/>
                <a:ea typeface="+mn-ea"/>
                <a:cs typeface="+mn-cs"/>
              </a:rPr>
              <a:t>Summary: Gambling (not including National Lottery draws and raffles)</a:t>
            </a:r>
            <a:endParaRPr lang="en-GB" sz="2000" b="1">
              <a:solidFill>
                <a:srgbClr val="5C5B5A"/>
              </a:solidFill>
              <a:latin typeface="Arial"/>
              <a:ea typeface="+mn-ea"/>
              <a:cs typeface="Arial"/>
            </a:endParaRPr>
          </a:p>
        </p:txBody>
      </p:sp>
      <p:sp>
        <p:nvSpPr>
          <p:cNvPr id="18" name="TextBox 17">
            <a:extLst>
              <a:ext uri="{FF2B5EF4-FFF2-40B4-BE49-F238E27FC236}">
                <a16:creationId xmlns:a16="http://schemas.microsoft.com/office/drawing/2014/main" id="{DA0E8B38-6C5C-4C39-95D4-F490ADD487B9}"/>
              </a:ext>
              <a:ext uri="{C183D7F6-B498-43B3-948B-1728B52AA6E4}">
                <adec:decorative xmlns:adec="http://schemas.microsoft.com/office/drawing/2017/decorative" val="1"/>
              </a:ext>
            </a:extLst>
          </p:cNvPr>
          <p:cNvSpPr txBox="1"/>
          <p:nvPr/>
        </p:nvSpPr>
        <p:spPr>
          <a:xfrm>
            <a:off x="193853" y="821861"/>
            <a:ext cx="5477881" cy="738664"/>
          </a:xfrm>
          <a:prstGeom prst="rect">
            <a:avLst/>
          </a:prstGeom>
          <a:noFill/>
        </p:spPr>
        <p:txBody>
          <a:bodyPr wrap="square" lIns="0" tIns="0" rIns="0" bIns="0" rtlCol="0" anchor="t">
            <a:spAutoFit/>
          </a:bodyPr>
          <a:lstStyle/>
          <a:p>
            <a:pPr algn="ctr">
              <a:defRPr/>
            </a:pPr>
            <a:r>
              <a:rPr kumimoji="0" lang="en-GB" sz="1600" b="1" i="0" u="none" strike="noStrike" kern="1200" cap="none" spc="0" normalizeH="0" baseline="0" noProof="0">
                <a:ln>
                  <a:noFill/>
                </a:ln>
                <a:solidFill>
                  <a:srgbClr val="5C5B5A"/>
                </a:solidFill>
                <a:effectLst/>
                <a:uLnTx/>
                <a:uFillTx/>
                <a:latin typeface="Arial"/>
                <a:ea typeface="+mn-ea"/>
                <a:cs typeface="+mn-cs"/>
              </a:rPr>
              <a:t>Almost half (</a:t>
            </a:r>
            <a:r>
              <a:rPr lang="en-GB" sz="1600" b="1">
                <a:solidFill>
                  <a:srgbClr val="5C5B5A"/>
                </a:solidFill>
                <a:latin typeface="Arial"/>
              </a:rPr>
              <a:t>46</a:t>
            </a:r>
            <a:r>
              <a:rPr kumimoji="0" lang="en-GB" sz="1600" b="1" i="0" u="none" strike="noStrike" kern="1200" cap="none" spc="0" normalizeH="0" baseline="0" noProof="0">
                <a:ln>
                  <a:noFill/>
                </a:ln>
                <a:solidFill>
                  <a:srgbClr val="5C5B5A"/>
                </a:solidFill>
                <a:effectLst/>
                <a:uLnTx/>
                <a:uFillTx/>
                <a:latin typeface="Arial"/>
                <a:ea typeface="+mn-ea"/>
                <a:cs typeface="+mn-cs"/>
              </a:rPr>
              <a:t>%) of Greater Manchester residents have participated in some form of gambling in the past year, </a:t>
            </a:r>
            <a:r>
              <a:rPr kumimoji="0" lang="en-GB" sz="1600" b="1" i="1" u="none" strike="noStrike" kern="1200" cap="none" spc="0" normalizeH="0" baseline="0" noProof="0">
                <a:ln>
                  <a:noFill/>
                </a:ln>
                <a:solidFill>
                  <a:srgbClr val="5C5B5A"/>
                </a:solidFill>
                <a:effectLst/>
                <a:uLnTx/>
                <a:uFillTx/>
                <a:latin typeface="Arial"/>
                <a:ea typeface="+mn-ea"/>
                <a:cs typeface="+mn-cs"/>
              </a:rPr>
              <a:t>excluding the</a:t>
            </a:r>
            <a:r>
              <a:rPr lang="en-GB" sz="1600" b="1" i="1">
                <a:solidFill>
                  <a:srgbClr val="5C5B5A"/>
                </a:solidFill>
                <a:latin typeface="Arial"/>
              </a:rPr>
              <a:t> National Lottery and raffles</a:t>
            </a:r>
            <a:endParaRPr kumimoji="0" lang="en-GB" sz="1600" b="1" i="1" u="none" strike="noStrike" kern="1200" cap="none" spc="0" normalizeH="0" baseline="0" noProof="0">
              <a:ln>
                <a:noFill/>
              </a:ln>
              <a:solidFill>
                <a:srgbClr val="5C5B5A"/>
              </a:solidFill>
              <a:effectLst/>
              <a:uLnTx/>
              <a:uFillTx/>
              <a:latin typeface="Arial"/>
              <a:ea typeface="+mn-ea"/>
              <a:cs typeface="+mn-cs"/>
            </a:endParaRPr>
          </a:p>
        </p:txBody>
      </p:sp>
      <p:cxnSp>
        <p:nvCxnSpPr>
          <p:cNvPr id="47" name="Straight Connector 46">
            <a:extLst>
              <a:ext uri="{FF2B5EF4-FFF2-40B4-BE49-F238E27FC236}">
                <a16:creationId xmlns:a16="http://schemas.microsoft.com/office/drawing/2014/main" id="{995E651C-8367-AB56-1B28-FEBBDDF247AD}"/>
              </a:ext>
              <a:ext uri="{C183D7F6-B498-43B3-948B-1728B52AA6E4}">
                <adec:decorative xmlns:adec="http://schemas.microsoft.com/office/drawing/2017/decorative" val="1"/>
              </a:ext>
            </a:extLst>
          </p:cNvPr>
          <p:cNvCxnSpPr>
            <a:cxnSpLocks/>
          </p:cNvCxnSpPr>
          <p:nvPr/>
        </p:nvCxnSpPr>
        <p:spPr>
          <a:xfrm flipV="1">
            <a:off x="5805968" y="977048"/>
            <a:ext cx="0" cy="50959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6ADBB06-7022-284B-45CA-872D0848CB17}"/>
              </a:ext>
            </a:extLst>
          </p:cNvPr>
          <p:cNvSpPr txBox="1">
            <a:spLocks/>
          </p:cNvSpPr>
          <p:nvPr/>
        </p:nvSpPr>
        <p:spPr>
          <a:xfrm>
            <a:off x="391548" y="6352040"/>
            <a:ext cx="10953012" cy="5405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All data is from </a:t>
            </a:r>
            <a:r>
              <a:rPr lang="en-GB" sz="1000">
                <a:solidFill>
                  <a:srgbClr val="FFFFFF">
                    <a:lumMod val="50000"/>
                  </a:srgbClr>
                </a:solidFill>
                <a:latin typeface="Arial" panose="020B0604020202020204" pitchFamily="34" charset="0"/>
                <a:cs typeface="Arial" panose="020B0604020202020204" pitchFamily="34" charset="0"/>
              </a:rPr>
              <a:t>September</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 (S9). GA1. Thinking of the past 12 months, have you participated in any of the following forms of gambling? Unweighted base: </a:t>
            </a:r>
            <a:r>
              <a:rPr lang="en-GB" sz="1000">
                <a:solidFill>
                  <a:srgbClr val="FFFFFF">
                    <a:lumMod val="50000"/>
                  </a:srgbClr>
                </a:solidFill>
                <a:latin typeface="Arial" panose="020B0604020202020204" pitchFamily="34" charset="0"/>
                <a:cs typeface="Arial" panose="020B0604020202020204" pitchFamily="34" charset="0"/>
              </a:rPr>
              <a:t>1560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(All respondents); GA2. What are your reasons for gambling? GA3. How often do you gamble? GA4. In what way, if any do you think your gambling has changed as a result of the cost of living crisis? 993 (All who have gambled in the past 12 months) *Question was multiple choice</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19" name="Chart Placeholder 10" descr="Pie chart showing that 22% of respondents are not confident in using digital services online ">
            <a:extLst>
              <a:ext uri="{FF2B5EF4-FFF2-40B4-BE49-F238E27FC236}">
                <a16:creationId xmlns:a16="http://schemas.microsoft.com/office/drawing/2014/main" id="{0F59904A-CBDB-4374-81F2-B0BB4F4EE184}"/>
              </a:ext>
            </a:extLst>
          </p:cNvPr>
          <p:cNvGraphicFramePr>
            <a:graphicFrameLocks/>
          </p:cNvGraphicFramePr>
          <p:nvPr>
            <p:extLst>
              <p:ext uri="{D42A27DB-BD31-4B8C-83A1-F6EECF244321}">
                <p14:modId xmlns:p14="http://schemas.microsoft.com/office/powerpoint/2010/main" val="3019782834"/>
              </p:ext>
            </p:extLst>
          </p:nvPr>
        </p:nvGraphicFramePr>
        <p:xfrm>
          <a:off x="485721" y="1534452"/>
          <a:ext cx="4399928" cy="2712278"/>
        </p:xfrm>
        <a:graphic>
          <a:graphicData uri="http://schemas.openxmlformats.org/drawingml/2006/chart">
            <c:chart xmlns:c="http://schemas.openxmlformats.org/drawingml/2006/chart" xmlns:r="http://schemas.openxmlformats.org/officeDocument/2006/relationships" r:id="rId3"/>
          </a:graphicData>
        </a:graphic>
      </p:graphicFrame>
      <p:cxnSp>
        <p:nvCxnSpPr>
          <p:cNvPr id="21" name="Straight Connector 20">
            <a:extLst>
              <a:ext uri="{FF2B5EF4-FFF2-40B4-BE49-F238E27FC236}">
                <a16:creationId xmlns:a16="http://schemas.microsoft.com/office/drawing/2014/main" id="{BD7E4796-B85E-4232-9233-84AF9DA3D4DB}"/>
              </a:ext>
              <a:ext uri="{C183D7F6-B498-43B3-948B-1728B52AA6E4}">
                <adec:decorative xmlns:adec="http://schemas.microsoft.com/office/drawing/2017/decorative" val="1"/>
              </a:ext>
            </a:extLst>
          </p:cNvPr>
          <p:cNvCxnSpPr>
            <a:cxnSpLocks/>
          </p:cNvCxnSpPr>
          <p:nvPr/>
        </p:nvCxnSpPr>
        <p:spPr>
          <a:xfrm>
            <a:off x="6546772" y="4031820"/>
            <a:ext cx="527350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07EF602-0F5B-4F86-9050-F332656E62AF}"/>
              </a:ext>
              <a:ext uri="{C183D7F6-B498-43B3-948B-1728B52AA6E4}">
                <adec:decorative xmlns:adec="http://schemas.microsoft.com/office/drawing/2017/decorative" val="1"/>
              </a:ext>
            </a:extLst>
          </p:cNvPr>
          <p:cNvSpPr txBox="1"/>
          <p:nvPr/>
        </p:nvSpPr>
        <p:spPr>
          <a:xfrm>
            <a:off x="293865" y="4206401"/>
            <a:ext cx="5501217" cy="246221"/>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Those who gamble give the following as reasons why…*</a:t>
            </a:r>
            <a:endParaRPr kumimoji="0" lang="en-GB" sz="1600" b="1" i="0" u="none" strike="noStrike" kern="1200" cap="none" spc="0" normalizeH="0" baseline="0" noProof="0">
              <a:ln>
                <a:noFill/>
              </a:ln>
              <a:solidFill>
                <a:srgbClr val="5C5B5A"/>
              </a:solidFill>
              <a:effectLst/>
              <a:uLnTx/>
              <a:uFillTx/>
              <a:latin typeface="Arial"/>
              <a:ea typeface="+mn-ea"/>
              <a:cs typeface="+mn-cs"/>
            </a:endParaRPr>
          </a:p>
        </p:txBody>
      </p:sp>
      <p:sp>
        <p:nvSpPr>
          <p:cNvPr id="23" name="TextBox 22">
            <a:extLst>
              <a:ext uri="{FF2B5EF4-FFF2-40B4-BE49-F238E27FC236}">
                <a16:creationId xmlns:a16="http://schemas.microsoft.com/office/drawing/2014/main" id="{E5DBC1BB-7321-4E99-9886-3EF06B703844}"/>
              </a:ext>
              <a:ext uri="{C183D7F6-B498-43B3-948B-1728B52AA6E4}">
                <adec:decorative xmlns:adec="http://schemas.microsoft.com/office/drawing/2017/decorative" val="1"/>
              </a:ext>
            </a:extLst>
          </p:cNvPr>
          <p:cNvSpPr txBox="1"/>
          <p:nvPr/>
        </p:nvSpPr>
        <p:spPr>
          <a:xfrm>
            <a:off x="893486" y="5080154"/>
            <a:ext cx="4636557" cy="246221"/>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27% </a:t>
            </a:r>
            <a:r>
              <a:rPr kumimoji="0" lang="en-GB" sz="1400" i="0" u="none" strike="noStrike" kern="1200" cap="none" spc="0" normalizeH="0" baseline="0" noProof="0">
                <a:ln>
                  <a:noFill/>
                </a:ln>
                <a:solidFill>
                  <a:srgbClr val="5C5B5A"/>
                </a:solidFill>
                <a:effectLst/>
                <a:uLnTx/>
                <a:uFillTx/>
                <a:latin typeface="Arial"/>
                <a:ea typeface="+mn-ea"/>
                <a:cs typeface="+mn-cs"/>
              </a:rPr>
              <a:t>because it’s a way to make money</a:t>
            </a:r>
          </a:p>
        </p:txBody>
      </p:sp>
      <p:graphicFrame>
        <p:nvGraphicFramePr>
          <p:cNvPr id="7" name="Chart 6">
            <a:extLst>
              <a:ext uri="{FF2B5EF4-FFF2-40B4-BE49-F238E27FC236}">
                <a16:creationId xmlns:a16="http://schemas.microsoft.com/office/drawing/2014/main" id="{8A3D55E6-814F-466B-AF23-5D8E1A68DA90}"/>
              </a:ext>
            </a:extLst>
          </p:cNvPr>
          <p:cNvGraphicFramePr/>
          <p:nvPr/>
        </p:nvGraphicFramePr>
        <p:xfrm>
          <a:off x="5671735" y="1321452"/>
          <a:ext cx="5160109" cy="2623682"/>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D0707862-ED29-4523-BFC2-EA19A52CD9EA}"/>
              </a:ext>
              <a:ext uri="{C183D7F6-B498-43B3-948B-1728B52AA6E4}">
                <adec:decorative xmlns:adec="http://schemas.microsoft.com/office/drawing/2017/decorative" val="1"/>
              </a:ext>
            </a:extLst>
          </p:cNvPr>
          <p:cNvSpPr txBox="1"/>
          <p:nvPr/>
        </p:nvSpPr>
        <p:spPr>
          <a:xfrm>
            <a:off x="6359708" y="821861"/>
            <a:ext cx="5435417"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Among those who gamble, 3 in 5 (59%) are doing so more than once a month </a:t>
            </a:r>
            <a:endParaRPr kumimoji="0" lang="en-GB" sz="1600" b="1" i="0" u="none" strike="noStrike" kern="1200" cap="none" spc="0" normalizeH="0" baseline="0" noProof="0">
              <a:ln>
                <a:noFill/>
              </a:ln>
              <a:solidFill>
                <a:srgbClr val="5C5B5A"/>
              </a:solidFill>
              <a:effectLst/>
              <a:uLnTx/>
              <a:uFillTx/>
              <a:latin typeface="Arial"/>
              <a:ea typeface="+mn-ea"/>
              <a:cs typeface="+mn-cs"/>
            </a:endParaRPr>
          </a:p>
        </p:txBody>
      </p:sp>
      <p:sp>
        <p:nvSpPr>
          <p:cNvPr id="29" name="TextBox 28">
            <a:extLst>
              <a:ext uri="{FF2B5EF4-FFF2-40B4-BE49-F238E27FC236}">
                <a16:creationId xmlns:a16="http://schemas.microsoft.com/office/drawing/2014/main" id="{9DE4150B-31D8-4F2A-91C8-9AB2050C0494}"/>
              </a:ext>
              <a:ext uri="{C183D7F6-B498-43B3-948B-1728B52AA6E4}">
                <adec:decorative xmlns:adec="http://schemas.microsoft.com/office/drawing/2017/decorative" val="1"/>
              </a:ext>
            </a:extLst>
          </p:cNvPr>
          <p:cNvSpPr txBox="1"/>
          <p:nvPr/>
        </p:nvSpPr>
        <p:spPr>
          <a:xfrm>
            <a:off x="6381755" y="4183736"/>
            <a:ext cx="5435417"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A quarter (25%) say that their gambling has decreased as a result of the cost of living crisis</a:t>
            </a:r>
          </a:p>
        </p:txBody>
      </p:sp>
      <p:sp>
        <p:nvSpPr>
          <p:cNvPr id="5" name="TextBox 4">
            <a:extLst>
              <a:ext uri="{FF2B5EF4-FFF2-40B4-BE49-F238E27FC236}">
                <a16:creationId xmlns:a16="http://schemas.microsoft.com/office/drawing/2014/main" id="{D4D905AE-2238-806F-42FD-94BA6CAD2FDD}"/>
              </a:ext>
              <a:ext uri="{C183D7F6-B498-43B3-948B-1728B52AA6E4}">
                <adec:decorative xmlns:adec="http://schemas.microsoft.com/office/drawing/2017/decorative" val="1"/>
              </a:ext>
            </a:extLst>
          </p:cNvPr>
          <p:cNvSpPr txBox="1"/>
          <p:nvPr/>
        </p:nvSpPr>
        <p:spPr>
          <a:xfrm>
            <a:off x="893487" y="4587363"/>
            <a:ext cx="4816091" cy="246221"/>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53% </a:t>
            </a:r>
            <a:r>
              <a:rPr lang="en-GB" sz="1400">
                <a:solidFill>
                  <a:srgbClr val="5C5B5A"/>
                </a:solidFill>
                <a:latin typeface="Arial"/>
              </a:rPr>
              <a:t>because they enjoy it</a:t>
            </a:r>
          </a:p>
        </p:txBody>
      </p:sp>
      <p:sp>
        <p:nvSpPr>
          <p:cNvPr id="6" name="TextBox 5">
            <a:extLst>
              <a:ext uri="{FF2B5EF4-FFF2-40B4-BE49-F238E27FC236}">
                <a16:creationId xmlns:a16="http://schemas.microsoft.com/office/drawing/2014/main" id="{F09199E4-CF2A-2E5F-1186-AD5AEC65ABF4}"/>
              </a:ext>
              <a:ext uri="{C183D7F6-B498-43B3-948B-1728B52AA6E4}">
                <adec:decorative xmlns:adec="http://schemas.microsoft.com/office/drawing/2017/decorative" val="1"/>
              </a:ext>
            </a:extLst>
          </p:cNvPr>
          <p:cNvSpPr txBox="1"/>
          <p:nvPr/>
        </p:nvSpPr>
        <p:spPr>
          <a:xfrm>
            <a:off x="893486" y="5614213"/>
            <a:ext cx="4636557" cy="246221"/>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23% </a:t>
            </a:r>
            <a:r>
              <a:rPr kumimoji="0" lang="en-GB" sz="1400" i="0" u="none" strike="noStrike" kern="1200" cap="none" spc="0" normalizeH="0" baseline="0" noProof="0">
                <a:ln>
                  <a:noFill/>
                </a:ln>
                <a:solidFill>
                  <a:srgbClr val="5C5B5A"/>
                </a:solidFill>
                <a:effectLst/>
                <a:uLnTx/>
                <a:uFillTx/>
                <a:latin typeface="Arial"/>
                <a:ea typeface="+mn-ea"/>
                <a:cs typeface="+mn-cs"/>
              </a:rPr>
              <a:t>to pass time or as a distraction </a:t>
            </a:r>
          </a:p>
        </p:txBody>
      </p:sp>
      <p:sp>
        <p:nvSpPr>
          <p:cNvPr id="10" name="Right Brace 9">
            <a:extLst>
              <a:ext uri="{FF2B5EF4-FFF2-40B4-BE49-F238E27FC236}">
                <a16:creationId xmlns:a16="http://schemas.microsoft.com/office/drawing/2014/main" id="{9BA0E8D9-5D7F-2E2D-5C5B-FA917FF9701A}"/>
              </a:ext>
            </a:extLst>
          </p:cNvPr>
          <p:cNvSpPr/>
          <p:nvPr/>
        </p:nvSpPr>
        <p:spPr>
          <a:xfrm>
            <a:off x="10409121" y="1397226"/>
            <a:ext cx="320565" cy="1005991"/>
          </a:xfrm>
          <a:prstGeom prst="rightBrace">
            <a:avLst>
              <a:gd name="adj1" fmla="val 8333"/>
              <a:gd name="adj2" fmla="val 50883"/>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BFFBD34C-D110-0DBD-673D-9DEBCA92D1DE}"/>
              </a:ext>
              <a:ext uri="{C183D7F6-B498-43B3-948B-1728B52AA6E4}">
                <adec:decorative xmlns:adec="http://schemas.microsoft.com/office/drawing/2017/decorative" val="1"/>
              </a:ext>
            </a:extLst>
          </p:cNvPr>
          <p:cNvSpPr txBox="1"/>
          <p:nvPr/>
        </p:nvSpPr>
        <p:spPr>
          <a:xfrm>
            <a:off x="10709455" y="1535802"/>
            <a:ext cx="1397530" cy="9233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009690"/>
                </a:solidFill>
                <a:latin typeface="Arial"/>
              </a:rPr>
              <a:t>59%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latin typeface="Arial"/>
              </a:rPr>
              <a:t>gamble more than once a month</a:t>
            </a:r>
          </a:p>
        </p:txBody>
      </p:sp>
      <p:graphicFrame>
        <p:nvGraphicFramePr>
          <p:cNvPr id="3" name="Chart 2" descr="Stacked bar chart showing changes in the cost of living. 84% say their cost of living has increased, compared to 87% of the national average. 15% say their cost of living has stayed the same, compared to 12% of the national average.">
            <a:extLst>
              <a:ext uri="{FF2B5EF4-FFF2-40B4-BE49-F238E27FC236}">
                <a16:creationId xmlns:a16="http://schemas.microsoft.com/office/drawing/2014/main" id="{45154B89-F005-F66A-AB22-FA6E4E8CF763}"/>
              </a:ext>
            </a:extLst>
          </p:cNvPr>
          <p:cNvGraphicFramePr/>
          <p:nvPr/>
        </p:nvGraphicFramePr>
        <p:xfrm>
          <a:off x="6280443" y="4523427"/>
          <a:ext cx="5701825" cy="1690037"/>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B88003EF-D869-5E36-3FF6-2868C78A8C80}"/>
              </a:ext>
            </a:extLst>
          </p:cNvPr>
          <p:cNvSpPr txBox="1"/>
          <p:nvPr/>
        </p:nvSpPr>
        <p:spPr>
          <a:xfrm>
            <a:off x="3075541" y="2579783"/>
            <a:ext cx="844626"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b="1">
                <a:cs typeface="Arial"/>
              </a:rPr>
              <a:t>46%</a:t>
            </a:r>
          </a:p>
          <a:p>
            <a:r>
              <a:rPr lang="en-GB">
                <a:cs typeface="Arial"/>
              </a:rPr>
              <a:t>Yes</a:t>
            </a:r>
          </a:p>
        </p:txBody>
      </p:sp>
    </p:spTree>
    <p:extLst>
      <p:ext uri="{BB962C8B-B14F-4D97-AF65-F5344CB8AC3E}">
        <p14:creationId xmlns:p14="http://schemas.microsoft.com/office/powerpoint/2010/main" val="15853954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F32D23-6A45-CBAE-29D9-B26CC8861DFB}"/>
              </a:ext>
            </a:extLst>
          </p:cNvPr>
          <p:cNvSpPr>
            <a:spLocks noGrp="1"/>
          </p:cNvSpPr>
          <p:nvPr>
            <p:ph type="title"/>
          </p:nvPr>
        </p:nvSpPr>
        <p:spPr>
          <a:xfrm>
            <a:off x="388978" y="207775"/>
            <a:ext cx="11202785" cy="586800"/>
          </a:xfrm>
        </p:spPr>
        <p:txBody>
          <a:bodyPr>
            <a:noAutofit/>
          </a:bodyPr>
          <a:lstStyle/>
          <a:p>
            <a:r>
              <a:rPr lang="en-GB" sz="1800" b="1">
                <a:latin typeface="Arial"/>
                <a:ea typeface="+mn-ea"/>
                <a:cs typeface="Arial"/>
              </a:rPr>
              <a:t>46</a:t>
            </a:r>
            <a:r>
              <a:rPr lang="en-GB" sz="1800" b="1" kern="1200">
                <a:effectLst/>
                <a:latin typeface="Arial"/>
                <a:ea typeface="+mn-ea"/>
                <a:cs typeface="Arial"/>
              </a:rPr>
              <a:t>% of respondents have participated in a form of</a:t>
            </a:r>
            <a:r>
              <a:rPr lang="en-GB" sz="1800" b="1">
                <a:latin typeface="Arial"/>
                <a:ea typeface="+mn-ea"/>
                <a:cs typeface="Arial"/>
              </a:rPr>
              <a:t> </a:t>
            </a:r>
            <a:r>
              <a:rPr lang="en-GB" sz="1800" b="1" kern="1200">
                <a:effectLst/>
                <a:latin typeface="Arial"/>
                <a:ea typeface="+mn-ea"/>
                <a:cs typeface="Arial"/>
              </a:rPr>
              <a:t>gambling</a:t>
            </a:r>
            <a:r>
              <a:rPr lang="en-GB" sz="1800" b="1">
                <a:latin typeface="Arial"/>
                <a:ea typeface="+mn-ea"/>
                <a:cs typeface="Arial"/>
              </a:rPr>
              <a:t> (excluding</a:t>
            </a:r>
            <a:r>
              <a:rPr lang="en-GB" sz="1800" b="1" kern="1200">
                <a:effectLst/>
                <a:latin typeface="Arial"/>
                <a:ea typeface="+mn-ea"/>
                <a:cs typeface="Arial"/>
              </a:rPr>
              <a:t> </a:t>
            </a:r>
            <a:r>
              <a:rPr lang="en-GB" sz="1800" b="1">
                <a:latin typeface="Arial"/>
                <a:ea typeface="+mn-ea"/>
                <a:cs typeface="Arial"/>
              </a:rPr>
              <a:t>national lottery and raffles) </a:t>
            </a:r>
            <a:r>
              <a:rPr lang="en-GB" sz="1800" b="1" kern="1200">
                <a:effectLst/>
                <a:latin typeface="Arial"/>
                <a:ea typeface="+mn-ea"/>
                <a:cs typeface="Arial"/>
              </a:rPr>
              <a:t>in the past 12 months. While respondents are most likely to say this is for enjoyment, incidence of gambling is significantly higher amongst those who are having financial difficulties or suffering from anxiety</a:t>
            </a:r>
            <a:endParaRPr lang="en-GB" sz="1800">
              <a:effectLst/>
              <a:latin typeface="Arial"/>
              <a:cs typeface="Arial"/>
            </a:endParaRP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927781" y="1185478"/>
            <a:ext cx="4129034" cy="184666"/>
          </a:xfrm>
          <a:prstGeom prst="rect">
            <a:avLst/>
          </a:prstGeom>
          <a:noFill/>
        </p:spPr>
        <p:txBody>
          <a:bodyPr wrap="square" lIns="0" tIns="0" rIns="0" bIns="0" rtlCol="0" anchor="t">
            <a:spAutoFit/>
          </a:bodyPr>
          <a:lstStyle/>
          <a:p>
            <a:pPr algn="ctr">
              <a:defRPr/>
            </a:pPr>
            <a:r>
              <a:rPr kumimoji="0" lang="en-GB" sz="1200" b="1" i="0" u="none" strike="noStrike" kern="1200" cap="none" spc="0" normalizeH="0" baseline="0" noProof="0">
                <a:ln>
                  <a:noFill/>
                </a:ln>
                <a:solidFill>
                  <a:srgbClr val="5C5B5A"/>
                </a:solidFill>
                <a:effectLst/>
                <a:uLnTx/>
                <a:uFillTx/>
                <a:latin typeface="Arial"/>
                <a:ea typeface="+mn-ea"/>
                <a:cs typeface="+mn-cs"/>
              </a:rPr>
              <a:t>Participation in gambling in the last 12 months</a:t>
            </a:r>
            <a:r>
              <a:rPr lang="en-GB" sz="1200" b="1">
                <a:solidFill>
                  <a:srgbClr val="5C5B5A"/>
                </a:solidFill>
                <a:latin typeface="Arial"/>
              </a:rPr>
              <a:t> </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C19FC5AD-00D1-4CD5-9A10-51BB20591883}"/>
              </a:ext>
            </a:extLst>
          </p:cNvPr>
          <p:cNvSpPr>
            <a:spLocks noGrp="1"/>
          </p:cNvSpPr>
          <p:nvPr>
            <p:ph type="sldNum" sz="quarter" idx="4294967295"/>
          </p:nvPr>
        </p:nvSpPr>
        <p:spPr>
          <a:xfrm>
            <a:off x="11709400" y="6400800"/>
            <a:ext cx="482600" cy="2762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2" name="Chart 1" descr="Bar chart showing respondents who have sought help with their debt. 50% have sought help from at least one source, 30% from their friends and family. ">
            <a:extLst>
              <a:ext uri="{FF2B5EF4-FFF2-40B4-BE49-F238E27FC236}">
                <a16:creationId xmlns:a16="http://schemas.microsoft.com/office/drawing/2014/main" id="{140BFCA1-FC7D-D768-67E0-F8F1A1545F8F}"/>
              </a:ext>
            </a:extLst>
          </p:cNvPr>
          <p:cNvGraphicFramePr/>
          <p:nvPr>
            <p:extLst>
              <p:ext uri="{D42A27DB-BD31-4B8C-83A1-F6EECF244321}">
                <p14:modId xmlns:p14="http://schemas.microsoft.com/office/powerpoint/2010/main" val="1462467928"/>
              </p:ext>
            </p:extLst>
          </p:nvPr>
        </p:nvGraphicFramePr>
        <p:xfrm>
          <a:off x="0" y="1367330"/>
          <a:ext cx="4809790" cy="47689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descr="Bar chart showing respondents who have sought help with their debt. 50% have sought help from at least one source, 30% from their friends and family. ">
            <a:extLst>
              <a:ext uri="{FF2B5EF4-FFF2-40B4-BE49-F238E27FC236}">
                <a16:creationId xmlns:a16="http://schemas.microsoft.com/office/drawing/2014/main" id="{4C47AF71-531F-4C55-A9CD-480F785BD85E}"/>
              </a:ext>
            </a:extLst>
          </p:cNvPr>
          <p:cNvGraphicFramePr/>
          <p:nvPr/>
        </p:nvGraphicFramePr>
        <p:xfrm>
          <a:off x="7256477" y="1453146"/>
          <a:ext cx="4612313" cy="4768911"/>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22613347-CC65-4980-9165-2597C5C1E420}"/>
              </a:ext>
            </a:extLst>
          </p:cNvPr>
          <p:cNvSpPr txBox="1"/>
          <p:nvPr/>
        </p:nvSpPr>
        <p:spPr>
          <a:xfrm>
            <a:off x="7415916" y="1176147"/>
            <a:ext cx="4353838" cy="276999"/>
          </a:xfrm>
          <a:prstGeom prst="rect">
            <a:avLst/>
          </a:prstGeom>
          <a:noFill/>
        </p:spPr>
        <p:txBody>
          <a:bodyPr wrap="square" lIns="91440" tIns="45720" rIns="91440" bIns="45720" rtlCol="0" anchor="t">
            <a:spAutoFit/>
          </a:bodyPr>
          <a:lstStyle/>
          <a:p>
            <a:pPr algn="ctr">
              <a:defRPr/>
            </a:pPr>
            <a:r>
              <a:rPr lang="en-GB" sz="1200" b="1">
                <a:solidFill>
                  <a:srgbClr val="5C5B5A"/>
                </a:solidFill>
                <a:latin typeface="Arial"/>
              </a:rPr>
              <a:t>Reasons for gambling  </a:t>
            </a:r>
            <a:endParaRPr kumimoji="0" lang="en-GB" sz="1200" b="1" i="0" strike="noStrike" kern="1200" cap="none" spc="0" normalizeH="0" baseline="0" noProof="0">
              <a:ln>
                <a:noFill/>
              </a:ln>
              <a:solidFill>
                <a:srgbClr val="5C5B5A"/>
              </a:solidFill>
              <a:effectLst/>
              <a:uLnTx/>
              <a:uFillTx/>
              <a:latin typeface="Arial"/>
              <a:ea typeface="+mn-ea"/>
              <a:cs typeface="+mn-cs"/>
            </a:endParaRPr>
          </a:p>
        </p:txBody>
      </p:sp>
      <p:sp>
        <p:nvSpPr>
          <p:cNvPr id="16" name="Text Placeholder 30">
            <a:extLst>
              <a:ext uri="{FF2B5EF4-FFF2-40B4-BE49-F238E27FC236}">
                <a16:creationId xmlns:a16="http://schemas.microsoft.com/office/drawing/2014/main" id="{B5836910-EDC6-4962-AE12-1BF26D6739CD}"/>
              </a:ext>
            </a:extLst>
          </p:cNvPr>
          <p:cNvSpPr txBox="1">
            <a:spLocks/>
          </p:cNvSpPr>
          <p:nvPr/>
        </p:nvSpPr>
        <p:spPr>
          <a:xfrm>
            <a:off x="4333469" y="3138315"/>
            <a:ext cx="2834566" cy="471238"/>
          </a:xfrm>
          <a:prstGeom prst="rect">
            <a:avLst/>
          </a:prstGeom>
          <a:solidFill>
            <a:schemeClr val="bg2">
              <a:lumMod val="90000"/>
              <a:alpha val="21000"/>
            </a:schemeClr>
          </a:solidFill>
          <a:ln>
            <a:solidFill>
              <a:srgbClr val="5C5B5A"/>
            </a:solidFill>
          </a:ln>
        </p:spPr>
        <p:txBody>
          <a:bodyPr lIns="91440" tIns="45720" rIns="91440" bIns="4572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400"/>
              </a:spcAft>
              <a:buNone/>
              <a:defRPr/>
            </a:pPr>
            <a:r>
              <a:rPr kumimoji="0" lang="en-GB" sz="1200" b="1" i="0" u="none" strike="noStrike" kern="1200" cap="none" spc="0" normalizeH="0" baseline="0" noProof="0">
                <a:ln>
                  <a:noFill/>
                </a:ln>
                <a:solidFill>
                  <a:srgbClr val="5C5B5A"/>
                </a:solidFill>
                <a:effectLst/>
                <a:uLnTx/>
                <a:uFillTx/>
                <a:latin typeface="Arial"/>
                <a:cs typeface="Arial"/>
              </a:rPr>
              <a:t>% more likely to have engaged in</a:t>
            </a:r>
            <a:r>
              <a:rPr lang="en-GB" sz="1200" b="1">
                <a:solidFill>
                  <a:srgbClr val="5C5B5A"/>
                </a:solidFill>
                <a:latin typeface="Arial"/>
                <a:cs typeface="Arial"/>
              </a:rPr>
              <a:t> gambling </a:t>
            </a:r>
            <a:r>
              <a:rPr kumimoji="0" lang="en-GB" sz="1200" b="1" i="0" u="none" strike="noStrike" kern="1200" cap="none" spc="0" normalizeH="0" baseline="0" noProof="0">
                <a:ln>
                  <a:noFill/>
                </a:ln>
                <a:solidFill>
                  <a:srgbClr val="5C5B5A"/>
                </a:solidFill>
                <a:effectLst/>
                <a:uLnTx/>
                <a:uFillTx/>
                <a:latin typeface="Arial"/>
                <a:cs typeface="Arial"/>
              </a:rPr>
              <a:t>in the past year vs. GM average (46%):</a:t>
            </a:r>
          </a:p>
        </p:txBody>
      </p:sp>
      <p:sp>
        <p:nvSpPr>
          <p:cNvPr id="17" name="Content Placeholder 32">
            <a:extLst>
              <a:ext uri="{FF2B5EF4-FFF2-40B4-BE49-F238E27FC236}">
                <a16:creationId xmlns:a16="http://schemas.microsoft.com/office/drawing/2014/main" id="{224D5B19-9C51-456E-B3B4-4BF7DE8A22D9}"/>
              </a:ext>
            </a:extLst>
          </p:cNvPr>
          <p:cNvSpPr txBox="1">
            <a:spLocks/>
          </p:cNvSpPr>
          <p:nvPr/>
        </p:nvSpPr>
        <p:spPr>
          <a:xfrm>
            <a:off x="4333411" y="3609552"/>
            <a:ext cx="2834567" cy="2224987"/>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Men (52%)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25-44 (57%)</a:t>
            </a:r>
          </a:p>
          <a:p>
            <a:pPr marL="171450" indent="-171450">
              <a:lnSpc>
                <a:spcPct val="100000"/>
              </a:lnSpc>
              <a:spcBef>
                <a:spcPts val="0"/>
              </a:spcBef>
              <a:spcAft>
                <a:spcPts val="400"/>
              </a:spcAft>
              <a:defRPr/>
            </a:pPr>
            <a:r>
              <a:rPr kumimoji="0" lang="en-GB" sz="10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in full-time employment (58%)</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0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0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have missed or defaulted on a bill in the last month (67%)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0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having difficulty or who are unable to manage their debt (62%)</a:t>
            </a:r>
          </a:p>
          <a:p>
            <a:pPr marL="171450" indent="-171450">
              <a:lnSpc>
                <a:spcPct val="100000"/>
              </a:lnSpc>
              <a:spcBef>
                <a:spcPts val="0"/>
              </a:spcBef>
              <a:spcAft>
                <a:spcPts val="400"/>
              </a:spcAft>
              <a:defRPr/>
            </a:pPr>
            <a:r>
              <a:rPr lang="en-GB" sz="1000">
                <a:solidFill>
                  <a:srgbClr val="5C5B5A"/>
                </a:solidFill>
                <a:latin typeface="Arial" panose="020B0604020202020204" pitchFamily="34" charset="0"/>
                <a:cs typeface="Arial" panose="020B0604020202020204" pitchFamily="34" charset="0"/>
              </a:rPr>
              <a:t>Those suffering from mental ill health (58%)</a:t>
            </a:r>
            <a:endParaRPr kumimoji="0" lang="en-GB" sz="10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000">
                <a:solidFill>
                  <a:srgbClr val="5C5B5A"/>
                </a:solidFill>
                <a:latin typeface="Arial" panose="020B0604020202020204" pitchFamily="34" charset="0"/>
                <a:cs typeface="Arial" panose="020B0604020202020204" pitchFamily="34" charset="0"/>
              </a:rPr>
              <a:t>Those suffering from high anxiety (54%)</a:t>
            </a:r>
            <a:endParaRPr kumimoji="0" lang="en-GB" sz="10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98FD6E9D-CB9F-4EEE-9B8F-2340E4AE3606}"/>
              </a:ext>
              <a:ext uri="{C183D7F6-B498-43B3-948B-1728B52AA6E4}">
                <adec:decorative xmlns:adec="http://schemas.microsoft.com/office/drawing/2017/decorative" val="1"/>
              </a:ext>
            </a:extLst>
          </p:cNvPr>
          <p:cNvSpPr txBox="1"/>
          <p:nvPr/>
        </p:nvSpPr>
        <p:spPr>
          <a:xfrm>
            <a:off x="4934424" y="1830104"/>
            <a:ext cx="1946301" cy="1231106"/>
          </a:xfrm>
          <a:prstGeom prst="rect">
            <a:avLst/>
          </a:prstGeom>
          <a:noFill/>
          <a:ln>
            <a:noFill/>
          </a:ln>
        </p:spPr>
        <p:txBody>
          <a:bodyPr wrap="square" lIns="0" tIns="0" rIns="0" bIns="0" rtlCol="0" anchor="t">
            <a:spAutoFit/>
          </a:bodyPr>
          <a:lstStyle/>
          <a:p>
            <a:pPr algn="ctr">
              <a:defRPr/>
            </a:pPr>
            <a:r>
              <a:rPr lang="en-GB" sz="2400" b="1">
                <a:solidFill>
                  <a:srgbClr val="388A8C"/>
                </a:solidFill>
                <a:latin typeface="Arial"/>
              </a:rPr>
              <a:t>46% </a:t>
            </a:r>
          </a:p>
          <a:p>
            <a:pPr algn="ctr">
              <a:defRPr/>
            </a:pPr>
            <a:r>
              <a:rPr lang="en-GB" sz="1400">
                <a:solidFill>
                  <a:srgbClr val="5C5B5A"/>
                </a:solidFill>
                <a:latin typeface="Arial"/>
              </a:rPr>
              <a:t>have engaged in at least one form of gambling (excluding national lottery and raffles)</a:t>
            </a:r>
            <a:endParaRPr lang="en-GB" sz="1400" i="0" u="none" strike="noStrike" kern="1200" cap="none" spc="0" normalizeH="0" baseline="0" noProof="0">
              <a:ln>
                <a:noFill/>
              </a:ln>
              <a:solidFill>
                <a:srgbClr val="5C5B5A"/>
              </a:solidFill>
              <a:effectLst/>
              <a:uLnTx/>
              <a:uFillTx/>
              <a:latin typeface="Arial"/>
              <a:cs typeface="Arial"/>
            </a:endParaRPr>
          </a:p>
        </p:txBody>
      </p:sp>
      <p:cxnSp>
        <p:nvCxnSpPr>
          <p:cNvPr id="20" name="Straight Connector 19">
            <a:extLst>
              <a:ext uri="{FF2B5EF4-FFF2-40B4-BE49-F238E27FC236}">
                <a16:creationId xmlns:a16="http://schemas.microsoft.com/office/drawing/2014/main" id="{207A2BCA-82B5-434D-973E-9495CECABC98}"/>
              </a:ext>
              <a:ext uri="{C183D7F6-B498-43B3-948B-1728B52AA6E4}">
                <adec:decorative xmlns:adec="http://schemas.microsoft.com/office/drawing/2017/decorative" val="1"/>
              </a:ext>
            </a:extLst>
          </p:cNvPr>
          <p:cNvCxnSpPr>
            <a:cxnSpLocks/>
          </p:cNvCxnSpPr>
          <p:nvPr/>
        </p:nvCxnSpPr>
        <p:spPr>
          <a:xfrm flipV="1">
            <a:off x="7236903" y="1631389"/>
            <a:ext cx="0" cy="447125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092BA9CA-99AF-4DB6-AAE7-A3746EEEA03B}"/>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GA1. Thinking of the past 12 months, have you participated in any of the following forms of gambling? GA2. What are your reasons for gambling? </a:t>
            </a:r>
            <a:r>
              <a:rPr lang="en-GB" sz="1000">
                <a:solidFill>
                  <a:srgbClr val="FFFFFF">
                    <a:lumMod val="50000"/>
                  </a:srgbClr>
                </a:solidFill>
                <a:latin typeface="Arial"/>
                <a:cs typeface="Arial" panose="020B0604020202020204" pitchFamily="34" charset="0"/>
              </a:rPr>
              <a:t>Unweighted base: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Survey 9, 1560 (All respondents), 635 (All gambling except where only lotteries and raffles (including the National Lottery))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3" name="TextBox 2">
            <a:extLst>
              <a:ext uri="{FF2B5EF4-FFF2-40B4-BE49-F238E27FC236}">
                <a16:creationId xmlns:a16="http://schemas.microsoft.com/office/drawing/2014/main" id="{13A3D8A7-0413-CE54-CE75-649EC997B712}"/>
              </a:ext>
            </a:extLst>
          </p:cNvPr>
          <p:cNvSpPr txBox="1"/>
          <p:nvPr/>
        </p:nvSpPr>
        <p:spPr>
          <a:xfrm>
            <a:off x="564078" y="6096001"/>
            <a:ext cx="4077193"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a:cs typeface="Arial"/>
              </a:rPr>
              <a:t>Note: Participants could select multiple activities </a:t>
            </a:r>
            <a:endParaRPr lang="en-GB" sz="1050"/>
          </a:p>
        </p:txBody>
      </p:sp>
      <p:cxnSp>
        <p:nvCxnSpPr>
          <p:cNvPr id="4" name="Connector: Elbow 3">
            <a:extLst>
              <a:ext uri="{FF2B5EF4-FFF2-40B4-BE49-F238E27FC236}">
                <a16:creationId xmlns:a16="http://schemas.microsoft.com/office/drawing/2014/main" id="{2ACEFB04-B99B-FEB2-F8C7-DF8D63DFBB5F}"/>
              </a:ext>
              <a:ext uri="{C183D7F6-B498-43B3-948B-1728B52AA6E4}">
                <adec:decorative xmlns:adec="http://schemas.microsoft.com/office/drawing/2017/decorative" val="1"/>
              </a:ext>
            </a:extLst>
          </p:cNvPr>
          <p:cNvCxnSpPr/>
          <p:nvPr/>
        </p:nvCxnSpPr>
        <p:spPr>
          <a:xfrm flipV="1">
            <a:off x="6484298" y="1426399"/>
            <a:ext cx="1498270" cy="530431"/>
          </a:xfrm>
          <a:prstGeom prst="bentConnector3">
            <a:avLst/>
          </a:prstGeom>
          <a:ln w="28575">
            <a:solidFill>
              <a:srgbClr val="00969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8353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E580807A-D1AD-4CEB-9C98-A7BFEDC2BE55}"/>
              </a:ext>
            </a:extLst>
          </p:cNvPr>
          <p:cNvGraphicFramePr/>
          <p:nvPr>
            <p:extLst>
              <p:ext uri="{D42A27DB-BD31-4B8C-83A1-F6EECF244321}">
                <p14:modId xmlns:p14="http://schemas.microsoft.com/office/powerpoint/2010/main" val="2423870222"/>
              </p:ext>
            </p:extLst>
          </p:nvPr>
        </p:nvGraphicFramePr>
        <p:xfrm>
          <a:off x="5643417" y="804247"/>
          <a:ext cx="6548583" cy="55165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descr="Bar chart showing respondents who have sought help with their debt. 50% have sought help from at least one source, 30% from their friends and family. ">
            <a:extLst>
              <a:ext uri="{FF2B5EF4-FFF2-40B4-BE49-F238E27FC236}">
                <a16:creationId xmlns:a16="http://schemas.microsoft.com/office/drawing/2014/main" id="{02E337EE-6544-1F96-DA12-2C2C46FC661E}"/>
              </a:ext>
            </a:extLst>
          </p:cNvPr>
          <p:cNvGraphicFramePr/>
          <p:nvPr>
            <p:extLst>
              <p:ext uri="{D42A27DB-BD31-4B8C-83A1-F6EECF244321}">
                <p14:modId xmlns:p14="http://schemas.microsoft.com/office/powerpoint/2010/main" val="1341138522"/>
              </p:ext>
            </p:extLst>
          </p:nvPr>
        </p:nvGraphicFramePr>
        <p:xfrm>
          <a:off x="75733" y="1284842"/>
          <a:ext cx="5821439" cy="4768911"/>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8D866EC0-9981-7652-887C-987B492819DC}"/>
              </a:ext>
              <a:ext uri="{C183D7F6-B498-43B3-948B-1728B52AA6E4}">
                <adec:decorative xmlns:adec="http://schemas.microsoft.com/office/drawing/2017/decorative" val="1"/>
              </a:ext>
            </a:extLst>
          </p:cNvPr>
          <p:cNvSpPr txBox="1"/>
          <p:nvPr/>
        </p:nvSpPr>
        <p:spPr>
          <a:xfrm>
            <a:off x="309390" y="1224236"/>
            <a:ext cx="571252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Gambling frequency</a:t>
            </a:r>
          </a:p>
        </p:txBody>
      </p:sp>
      <p:cxnSp>
        <p:nvCxnSpPr>
          <p:cNvPr id="18" name="Straight Connector 17">
            <a:extLst>
              <a:ext uri="{FF2B5EF4-FFF2-40B4-BE49-F238E27FC236}">
                <a16:creationId xmlns:a16="http://schemas.microsoft.com/office/drawing/2014/main" id="{7BE3BA8A-1DB1-C2EB-CFA5-C535E9DECE19}"/>
              </a:ext>
              <a:ext uri="{C183D7F6-B498-43B3-948B-1728B52AA6E4}">
                <adec:decorative xmlns:adec="http://schemas.microsoft.com/office/drawing/2017/decorative" val="1"/>
              </a:ext>
            </a:extLst>
          </p:cNvPr>
          <p:cNvCxnSpPr>
            <a:cxnSpLocks/>
          </p:cNvCxnSpPr>
          <p:nvPr/>
        </p:nvCxnSpPr>
        <p:spPr>
          <a:xfrm>
            <a:off x="6255569" y="1446218"/>
            <a:ext cx="0" cy="476073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4" name="TextBox 13">
            <a:extLst>
              <a:ext uri="{FF2B5EF4-FFF2-40B4-BE49-F238E27FC236}">
                <a16:creationId xmlns:a16="http://schemas.microsoft.com/office/drawing/2014/main" id="{979B2074-1FE3-493E-AE79-16AE3B92D826}"/>
              </a:ext>
              <a:ext uri="{C183D7F6-B498-43B3-948B-1728B52AA6E4}">
                <adec:decorative xmlns:adec="http://schemas.microsoft.com/office/drawing/2017/decorative" val="0"/>
              </a:ext>
            </a:extLst>
          </p:cNvPr>
          <p:cNvSpPr txBox="1"/>
          <p:nvPr/>
        </p:nvSpPr>
        <p:spPr>
          <a:xfrm>
            <a:off x="7311268" y="1220685"/>
            <a:ext cx="4129034"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Change in gambling habits due to the cost of living crisis</a:t>
            </a:r>
          </a:p>
        </p:txBody>
      </p:sp>
      <p:sp>
        <p:nvSpPr>
          <p:cNvPr id="17" name="Title 8">
            <a:extLst>
              <a:ext uri="{FF2B5EF4-FFF2-40B4-BE49-F238E27FC236}">
                <a16:creationId xmlns:a16="http://schemas.microsoft.com/office/drawing/2014/main" id="{0F0941C3-1D55-44BE-9879-C7897D0B8CFF}"/>
              </a:ext>
            </a:extLst>
          </p:cNvPr>
          <p:cNvSpPr>
            <a:spLocks noGrp="1"/>
          </p:cNvSpPr>
          <p:nvPr>
            <p:ph type="title"/>
          </p:nvPr>
        </p:nvSpPr>
        <p:spPr>
          <a:xfrm>
            <a:off x="369186" y="326528"/>
            <a:ext cx="11202785" cy="586800"/>
          </a:xfrm>
        </p:spPr>
        <p:txBody>
          <a:bodyPr>
            <a:noAutofit/>
          </a:bodyPr>
          <a:lstStyle/>
          <a:p>
            <a:r>
              <a:rPr lang="en-GB" sz="1800" b="1">
                <a:effectLst/>
                <a:latin typeface="Arial"/>
                <a:ea typeface="+mn-ea"/>
                <a:cs typeface="Arial"/>
              </a:rPr>
              <a:t>The majority of those who gamble do so less than once a week, however around 1 in 5 do so </a:t>
            </a:r>
            <a:r>
              <a:rPr lang="en-GB" sz="1800" b="1">
                <a:latin typeface="Arial"/>
                <a:ea typeface="+mn-ea"/>
                <a:cs typeface="Arial"/>
              </a:rPr>
              <a:t>more than </a:t>
            </a:r>
            <a:r>
              <a:rPr lang="en-GB" sz="1800" b="1">
                <a:effectLst/>
                <a:latin typeface="Arial"/>
                <a:ea typeface="+mn-ea"/>
                <a:cs typeface="Arial"/>
              </a:rPr>
              <a:t>once a week. Most haven’t changed this frequency as a result of the cost of living crisis, though 1 in 4 of </a:t>
            </a:r>
            <a:r>
              <a:rPr lang="en-GB" sz="1800" b="1">
                <a:latin typeface="Arial"/>
                <a:ea typeface="+mn-ea"/>
                <a:cs typeface="Arial"/>
              </a:rPr>
              <a:t>those who gamble (excluding the</a:t>
            </a:r>
            <a:r>
              <a:rPr lang="en-GB" sz="1800" b="1">
                <a:effectLst/>
                <a:latin typeface="Arial"/>
                <a:ea typeface="+mn-ea"/>
                <a:cs typeface="Arial"/>
              </a:rPr>
              <a:t> </a:t>
            </a:r>
            <a:r>
              <a:rPr lang="en-GB" sz="1800" b="1">
                <a:latin typeface="Arial"/>
                <a:ea typeface="+mn-ea"/>
                <a:cs typeface="Arial"/>
              </a:rPr>
              <a:t>national lottery and raffles) </a:t>
            </a:r>
            <a:r>
              <a:rPr lang="en-GB" sz="1800" b="1">
                <a:effectLst/>
                <a:latin typeface="Arial"/>
                <a:ea typeface="+mn-ea"/>
                <a:cs typeface="Arial"/>
              </a:rPr>
              <a:t>are now doing so less often</a:t>
            </a:r>
            <a:endParaRPr lang="en-GB" sz="1800">
              <a:effectLst/>
              <a:latin typeface="Arial"/>
              <a:cs typeface="Arial"/>
            </a:endParaRPr>
          </a:p>
        </p:txBody>
      </p:sp>
      <p:sp>
        <p:nvSpPr>
          <p:cNvPr id="19" name="Footer Placeholder 4">
            <a:extLst>
              <a:ext uri="{FF2B5EF4-FFF2-40B4-BE49-F238E27FC236}">
                <a16:creationId xmlns:a16="http://schemas.microsoft.com/office/drawing/2014/main" id="{79DC9B61-F8A6-4397-A4E9-454521B391FF}"/>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GA3. How often do you gamble? GA4. In what way, if any, do you think your gambling has changed as a result of the cost of living crisis? </a:t>
            </a:r>
            <a:r>
              <a:rPr lang="en-GB" sz="1000">
                <a:solidFill>
                  <a:srgbClr val="FFFFFF">
                    <a:lumMod val="50000"/>
                  </a:srgbClr>
                </a:solidFill>
                <a:latin typeface="Arial"/>
                <a:cs typeface="Arial" panose="020B0604020202020204" pitchFamily="34" charset="0"/>
              </a:rPr>
              <a:t>Unweighted base: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Survey 9, 1560 (All respondents), 635 (All gambling except where only lotteries and raffles (including the National Lottery))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59575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7BB602-D932-DA67-33B2-58A7CA941A15}"/>
              </a:ext>
            </a:extLst>
          </p:cNvPr>
          <p:cNvSpPr>
            <a:spLocks noGrp="1"/>
          </p:cNvSpPr>
          <p:nvPr>
            <p:ph type="title"/>
          </p:nvPr>
        </p:nvSpPr>
        <p:spPr>
          <a:xfrm>
            <a:off x="586799" y="225693"/>
            <a:ext cx="11017824" cy="926623"/>
          </a:xfrm>
        </p:spPr>
        <p:txBody>
          <a:bodyPr>
            <a:normAutofit/>
          </a:bodyPr>
          <a:lstStyle/>
          <a:p>
            <a:r>
              <a:rPr lang="en-GB" sz="1800" b="1"/>
              <a:t>Report contents and guidance</a:t>
            </a:r>
          </a:p>
        </p:txBody>
      </p:sp>
      <p:sp>
        <p:nvSpPr>
          <p:cNvPr id="2" name="Text Placeholder 10">
            <a:extLst>
              <a:ext uri="{FF2B5EF4-FFF2-40B4-BE49-F238E27FC236}">
                <a16:creationId xmlns:a16="http://schemas.microsoft.com/office/drawing/2014/main" id="{BA29E397-EAB5-EAC3-47C3-14A53BBFB84A}"/>
              </a:ext>
            </a:extLst>
          </p:cNvPr>
          <p:cNvSpPr txBox="1">
            <a:spLocks/>
          </p:cNvSpPr>
          <p:nvPr/>
        </p:nvSpPr>
        <p:spPr>
          <a:xfrm>
            <a:off x="344070" y="613514"/>
            <a:ext cx="11390730" cy="262883"/>
          </a:xfrm>
          <a:prstGeom prst="rect">
            <a:avLst/>
          </a:prstGeom>
          <a:solidFill>
            <a:schemeClr val="tx1">
              <a:lumMod val="65000"/>
              <a:lumOff val="35000"/>
            </a:schemeClr>
          </a:solidFill>
          <a:ln>
            <a:solidFill>
              <a:schemeClr val="tx1">
                <a:lumMod val="65000"/>
                <a:lumOff val="35000"/>
              </a:schemeClr>
            </a:solidFill>
          </a:ln>
        </p:spPr>
        <p:txBody>
          <a:bodyPr vert="horz" lIns="0" tIns="0" rIns="0" bIns="46800" rtlCol="0" anchor="ctr">
            <a:norm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1200" b="1">
                <a:solidFill>
                  <a:schemeClr val="bg1"/>
                </a:solidFill>
                <a:cs typeface="Calibri" panose="020F0502020204030204" pitchFamily="34" charset="0"/>
              </a:rPr>
              <a:t>Report contents &amp; guidance</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5776" y="924022"/>
            <a:ext cx="11118848" cy="5444391"/>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This survey 9 report presents a range of tables and charts with accompanying narrative to highlight the key findings from each section of the survey among the sample (1,560 respondents). These are presented alongside findings for surveys 1 (1,385 respondents), 2 (1,465 respondents), 3 (1,656 respondents), 4 (1,636 respondents), 5 (1,470 respondents), 6 (1,767 respondents), 7 (1,488 respondents) and 8 (1,612 respondents). </a:t>
            </a:r>
            <a:r>
              <a:rPr lang="en-GB" sz="1350">
                <a:latin typeface="Arial" panose="020B0604020202020204"/>
              </a:rPr>
              <a:t>See the Appendix for full details on the sample achieved in each round of fieldwork.</a:t>
            </a:r>
            <a:endParaRPr kumimoji="0" lang="en-GB" sz="1350" b="0" i="0" u="none" strike="noStrike" kern="1200" cap="none" spc="0" normalizeH="0" baseline="0" noProof="0">
              <a:ln>
                <a:noFill/>
              </a:ln>
              <a:solidFill>
                <a:srgbClr val="5C5B5A"/>
              </a:solidFill>
              <a:effectLst/>
              <a:uLnTx/>
              <a:uFillTx/>
              <a:latin typeface="Arial" panose="020B0604020202020204"/>
              <a:ea typeface="+mn-ea"/>
              <a:cs typeface="+mn-cs"/>
            </a:endParaRPr>
          </a:p>
          <a:p>
            <a:pPr>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Where relevant, differences in findings for specific demographic and other population characteristics compared to the Greater Manchester average are also reported. These differences are only highlighted where they are significantly different statistically (at the 95% level of confidence) compared with the ‘total’ figures (i.e. the Greater Manchester average).</a:t>
            </a:r>
            <a:r>
              <a:rPr lang="en-GB" sz="1350">
                <a:latin typeface="Arial" panose="020B0604020202020204"/>
              </a:rPr>
              <a:t> Significant differences are shown in charts and tables with the use of up     and down     arrows. Further detail on significance testing can be found in the appendix of this report.</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On some questions, it should be noted that responses have been filtered only to include respondents to whom the question is relevant (e.g. those in work, or with children), and so bases are lower than the full sample of 1,560 respondents in some instances. Where the case, this has been noted in the footnotes of each slide, along with the unweighted base sizes.</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The initial section provides an overview into respondents’ </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hlinkClick r:id="rId3" action="ppaction://hlinksldjump"/>
              </a:rPr>
              <a:t>personal health and wellbeing,</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followed by insights into </a:t>
            </a:r>
            <a:r>
              <a:rPr lang="en-GB" sz="1350">
                <a:latin typeface="Arial" panose="020B0604020202020204"/>
                <a:hlinkClick r:id="rId4" action="ppaction://hlinksldjump"/>
              </a:rPr>
              <a:t>satisfaction with their local area</a:t>
            </a:r>
            <a:r>
              <a:rPr lang="en-GB" sz="1350">
                <a:latin typeface="Arial" panose="020B0604020202020204"/>
              </a:rPr>
              <a:t>, responses to questions on </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hlinkClick r:id="rId5" action="ppaction://hlinksldjump"/>
              </a:rPr>
              <a:t>costs of living and food security</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then their </a:t>
            </a:r>
            <a:r>
              <a:rPr lang="en-GB" sz="1350">
                <a:latin typeface="Arial" panose="020B0604020202020204"/>
                <a:hlinkClick r:id="rId6" action="ppaction://hlinksldjump"/>
              </a:rPr>
              <a:t>gambling behaviours</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and </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hlinkClick r:id="rId7" action="ppaction://hlinksldjump"/>
              </a:rPr>
              <a:t>digital access</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Finally, and with regards to a key point of language, it should be noted that this report uses the term ‘from within racially </a:t>
            </a:r>
            <a:r>
              <a:rPr kumimoji="0" lang="en-GB" sz="1350" b="0" i="0" u="none" strike="noStrike" kern="1200" cap="none" spc="0" normalizeH="0" baseline="0" noProof="0" err="1">
                <a:ln>
                  <a:noFill/>
                </a:ln>
                <a:solidFill>
                  <a:srgbClr val="5C5B5A"/>
                </a:solidFill>
                <a:effectLst/>
                <a:uLnTx/>
                <a:uFillTx/>
                <a:latin typeface="Arial" panose="020B0604020202020204"/>
                <a:ea typeface="+mn-ea"/>
                <a:cs typeface="+mn-cs"/>
              </a:rPr>
              <a:t>minoritised</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communities’ to refer to people and communities experiencing racial inequality (the term recognises that individuals have been </a:t>
            </a:r>
            <a:r>
              <a:rPr kumimoji="0" lang="en-GB" sz="1350" b="0" i="0" u="none" strike="noStrike" kern="1200" cap="none" spc="0" normalizeH="0" baseline="0" noProof="0" err="1">
                <a:ln>
                  <a:noFill/>
                </a:ln>
                <a:solidFill>
                  <a:srgbClr val="5C5B5A"/>
                </a:solidFill>
                <a:effectLst/>
                <a:uLnTx/>
                <a:uFillTx/>
                <a:latin typeface="Arial" panose="020B0604020202020204"/>
                <a:ea typeface="+mn-ea"/>
                <a:cs typeface="+mn-cs"/>
              </a:rPr>
              <a:t>minoritised</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through social processes rather than just existing as distinct minorities, although it is important to acknowledge the negative consequence of grouping all </a:t>
            </a:r>
            <a:r>
              <a:rPr kumimoji="0" lang="en-GB" sz="1350" b="0" i="0" u="none" strike="noStrike" kern="1200" cap="none" spc="0" normalizeH="0" baseline="0" noProof="0" err="1">
                <a:ln>
                  <a:noFill/>
                </a:ln>
                <a:solidFill>
                  <a:srgbClr val="5C5B5A"/>
                </a:solidFill>
                <a:effectLst/>
                <a:uLnTx/>
                <a:uFillTx/>
                <a:latin typeface="Arial" panose="020B0604020202020204"/>
                <a:ea typeface="+mn-ea"/>
                <a:cs typeface="+mn-cs"/>
              </a:rPr>
              <a:t>minoritised</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individuals together under one term, as there are significant differences both between and within these groups</a:t>
            </a:r>
            <a:r>
              <a:rPr lang="en-GB" sz="1350">
                <a:latin typeface="Arial" panose="020B0604020202020204"/>
              </a:rPr>
              <a:t>.</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‘From within’ has been added to recognise that not all in these communities will identify as </a:t>
            </a:r>
            <a:r>
              <a:rPr kumimoji="0" lang="en-GB" sz="1350" b="0" i="0" u="none" strike="noStrike" kern="1200" cap="none" spc="0" normalizeH="0" baseline="0" noProof="0" err="1">
                <a:ln>
                  <a:noFill/>
                </a:ln>
                <a:solidFill>
                  <a:srgbClr val="5C5B5A"/>
                </a:solidFill>
                <a:effectLst/>
                <a:uLnTx/>
                <a:uFillTx/>
                <a:latin typeface="Arial" panose="020B0604020202020204"/>
                <a:ea typeface="+mn-ea"/>
                <a:cs typeface="+mn-cs"/>
              </a:rPr>
              <a:t>minoritised</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Due to limitations of sample size, we are generally unable to report survey findings for specific ethnic groups from a single survey wave. However, as more surveys have been conducted and we are now able to merge data from multiple surveys, the larger overall sample size allows us to look at smaller demographic groups in more detail. These differences, where currently possible, are included throughout this report.</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GB" sz="1300" b="0" i="0" u="none" strike="noStrike" kern="1200" cap="none" spc="0" normalizeH="0" baseline="0" noProof="0">
              <a:ln>
                <a:noFill/>
              </a:ln>
              <a:solidFill>
                <a:srgbClr val="5C5B5A"/>
              </a:solidFill>
              <a:effectLst/>
              <a:uLnTx/>
              <a:uFillTx/>
              <a:latin typeface="Arial" panose="020B0604020202020204"/>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7" name="Arrow: Down 6">
            <a:extLst>
              <a:ext uri="{FF2B5EF4-FFF2-40B4-BE49-F238E27FC236}">
                <a16:creationId xmlns:a16="http://schemas.microsoft.com/office/drawing/2014/main" id="{3076E234-966E-4C20-9AF3-F8FD3F765A4F}"/>
              </a:ext>
            </a:extLst>
          </p:cNvPr>
          <p:cNvSpPr/>
          <p:nvPr/>
        </p:nvSpPr>
        <p:spPr>
          <a:xfrm rot="10800000">
            <a:off x="1772167" y="249918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Arrow: Down 7">
            <a:extLst>
              <a:ext uri="{FF2B5EF4-FFF2-40B4-BE49-F238E27FC236}">
                <a16:creationId xmlns:a16="http://schemas.microsoft.com/office/drawing/2014/main" id="{081A74DE-9677-4BDA-A30F-8F76513EB21E}"/>
              </a:ext>
            </a:extLst>
          </p:cNvPr>
          <p:cNvSpPr/>
          <p:nvPr/>
        </p:nvSpPr>
        <p:spPr>
          <a:xfrm>
            <a:off x="2748936" y="249918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827714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1F150E0E-FDDF-C0E8-85E4-249A5C762E70}"/>
              </a:ext>
            </a:extLst>
          </p:cNvPr>
          <p:cNvSpPr txBox="1"/>
          <p:nvPr/>
        </p:nvSpPr>
        <p:spPr>
          <a:xfrm>
            <a:off x="1250601" y="1659867"/>
            <a:ext cx="96907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Awareness of gambling promotions and adverts</a:t>
            </a:r>
            <a:endParaRPr kumimoji="0" lang="en-GB" sz="1400" b="1" i="0"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9" name="Chart 8" descr="Stacked bar chart showing the extent to which parents are worried about feeding their families over the summer holidays. 37% of parents are worried, 47% of single parent households are worried, 47% of parents of children under 5 are worried and 62% of parents earning below the living wage are worried.">
            <a:extLst>
              <a:ext uri="{FF2B5EF4-FFF2-40B4-BE49-F238E27FC236}">
                <a16:creationId xmlns:a16="http://schemas.microsoft.com/office/drawing/2014/main" id="{71A1181A-1DC8-423B-AB58-EC4EB48BE3F1}"/>
              </a:ext>
            </a:extLst>
          </p:cNvPr>
          <p:cNvGraphicFramePr/>
          <p:nvPr>
            <p:extLst>
              <p:ext uri="{D42A27DB-BD31-4B8C-83A1-F6EECF244321}">
                <p14:modId xmlns:p14="http://schemas.microsoft.com/office/powerpoint/2010/main" val="478782567"/>
              </p:ext>
            </p:extLst>
          </p:nvPr>
        </p:nvGraphicFramePr>
        <p:xfrm>
          <a:off x="-95219" y="2086897"/>
          <a:ext cx="3286125" cy="443895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30">
            <a:extLst>
              <a:ext uri="{FF2B5EF4-FFF2-40B4-BE49-F238E27FC236}">
                <a16:creationId xmlns:a16="http://schemas.microsoft.com/office/drawing/2014/main" id="{7102AE93-9433-4B25-9BF9-05BDCBDE7013}"/>
              </a:ext>
            </a:extLst>
          </p:cNvPr>
          <p:cNvSpPr txBox="1">
            <a:spLocks/>
          </p:cNvSpPr>
          <p:nvPr/>
        </p:nvSpPr>
        <p:spPr>
          <a:xfrm>
            <a:off x="9401341" y="1024504"/>
            <a:ext cx="2599255" cy="384589"/>
          </a:xfrm>
          <a:prstGeom prst="rect">
            <a:avLst/>
          </a:prstGeom>
          <a:solidFill>
            <a:schemeClr val="bg2">
              <a:lumMod val="90000"/>
              <a:alpha val="21000"/>
            </a:schemeClr>
          </a:solidFill>
          <a:ln>
            <a:solidFill>
              <a:srgbClr val="5C5B5A"/>
            </a:solidFill>
          </a:ln>
        </p:spPr>
        <p:txBody>
          <a:bodyPr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have personally received gambling promotions in the last month vs. GM average (45%):</a:t>
            </a:r>
          </a:p>
        </p:txBody>
      </p:sp>
      <p:sp>
        <p:nvSpPr>
          <p:cNvPr id="11" name="Content Placeholder 32">
            <a:extLst>
              <a:ext uri="{FF2B5EF4-FFF2-40B4-BE49-F238E27FC236}">
                <a16:creationId xmlns:a16="http://schemas.microsoft.com/office/drawing/2014/main" id="{DA41E014-D5D7-4234-BD37-8FF6997E5D7A}"/>
              </a:ext>
            </a:extLst>
          </p:cNvPr>
          <p:cNvSpPr txBox="1">
            <a:spLocks/>
          </p:cNvSpPr>
          <p:nvPr/>
        </p:nvSpPr>
        <p:spPr>
          <a:xfrm>
            <a:off x="9401174" y="1400628"/>
            <a:ext cx="2599422" cy="635554"/>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aged 25-44 (54%)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000" dirty="0">
                <a:solidFill>
                  <a:srgbClr val="5C5B5A"/>
                </a:solidFill>
                <a:latin typeface="Arial" panose="020B0604020202020204" pitchFamily="34" charset="0"/>
                <a:cs typeface="Arial" panose="020B0604020202020204" pitchFamily="34" charset="0"/>
              </a:rPr>
              <a:t>Those suffering from high anxiety (54%)</a:t>
            </a:r>
            <a:endParaRPr kumimoji="0" lang="en-GB" sz="100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2" name="Footer Placeholder 4">
            <a:extLst>
              <a:ext uri="{FF2B5EF4-FFF2-40B4-BE49-F238E27FC236}">
                <a16:creationId xmlns:a16="http://schemas.microsoft.com/office/drawing/2014/main" id="{53725847-89F7-4467-98E7-9178434FE8ED}"/>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GA5. How much do you agree or disagree with these statements? </a:t>
            </a:r>
            <a:r>
              <a:rPr lang="en-GB" sz="1000">
                <a:solidFill>
                  <a:srgbClr val="FFFFFF">
                    <a:lumMod val="50000"/>
                  </a:srgbClr>
                </a:solidFill>
                <a:latin typeface="Arial"/>
                <a:cs typeface="Arial" panose="020B0604020202020204" pitchFamily="34" charset="0"/>
              </a:rPr>
              <a:t>Unweighted base: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Survey 9, </a:t>
            </a:r>
            <a:r>
              <a:rPr lang="en-GB" sz="1000">
                <a:solidFill>
                  <a:srgbClr val="FFFFFF">
                    <a:lumMod val="50000"/>
                  </a:srgbClr>
                </a:solidFill>
                <a:latin typeface="Arial" panose="020B0604020202020204" pitchFamily="34" charset="0"/>
                <a:cs typeface="Arial" panose="020B0604020202020204" pitchFamily="34" charset="0"/>
              </a:rPr>
              <a:t>1</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560 (All respondents)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3" name="Title 8">
            <a:extLst>
              <a:ext uri="{FF2B5EF4-FFF2-40B4-BE49-F238E27FC236}">
                <a16:creationId xmlns:a16="http://schemas.microsoft.com/office/drawing/2014/main" id="{800EC3C5-4320-4DA6-9717-E060FA2786AD}"/>
              </a:ext>
            </a:extLst>
          </p:cNvPr>
          <p:cNvSpPr>
            <a:spLocks noGrp="1"/>
          </p:cNvSpPr>
          <p:nvPr>
            <p:ph type="title"/>
          </p:nvPr>
        </p:nvSpPr>
        <p:spPr>
          <a:xfrm>
            <a:off x="369186" y="326528"/>
            <a:ext cx="11202785" cy="586800"/>
          </a:xfrm>
        </p:spPr>
        <p:txBody>
          <a:bodyPr>
            <a:noAutofit/>
          </a:bodyPr>
          <a:lstStyle/>
          <a:p>
            <a:pPr rtl="0" eaLnBrk="1" latinLnBrk="0" hangingPunct="1"/>
            <a:r>
              <a:rPr lang="en-GB" sz="1800" b="1" dirty="0">
                <a:latin typeface="Arial" panose="020B0604020202020204" pitchFamily="34" charset="0"/>
                <a:ea typeface="+mn-ea"/>
                <a:cs typeface="+mn-cs"/>
              </a:rPr>
              <a:t>Over 2 in 5 respondents</a:t>
            </a:r>
            <a:r>
              <a:rPr lang="en-GB" sz="1800" b="1" dirty="0">
                <a:effectLst/>
                <a:latin typeface="Arial" panose="020B0604020202020204" pitchFamily="34" charset="0"/>
                <a:ea typeface="+mn-ea"/>
                <a:cs typeface="+mn-cs"/>
              </a:rPr>
              <a:t> say they have personally received gambling promotions over the last month (</a:t>
            </a:r>
            <a:r>
              <a:rPr lang="en-GB" sz="1800" b="1" dirty="0">
                <a:latin typeface="Arial" panose="020B0604020202020204" pitchFamily="34" charset="0"/>
                <a:ea typeface="+mn-ea"/>
                <a:cs typeface="+mn-cs"/>
              </a:rPr>
              <a:t>45</a:t>
            </a:r>
            <a:r>
              <a:rPr lang="en-GB" sz="1800" b="1" dirty="0">
                <a:effectLst/>
                <a:latin typeface="Arial" panose="020B0604020202020204" pitchFamily="34" charset="0"/>
                <a:ea typeface="+mn-ea"/>
                <a:cs typeface="+mn-cs"/>
              </a:rPr>
              <a:t>%) or seen them in their local area (45%) – those aged 25-44 (</a:t>
            </a:r>
            <a:r>
              <a:rPr lang="en-GB" sz="1800" b="1" dirty="0">
                <a:latin typeface="Arial" panose="020B0604020202020204" pitchFamily="34" charset="0"/>
                <a:ea typeface="+mn-ea"/>
                <a:cs typeface="+mn-cs"/>
              </a:rPr>
              <a:t>54</a:t>
            </a:r>
            <a:r>
              <a:rPr lang="en-GB" sz="1800" b="1" dirty="0">
                <a:effectLst/>
                <a:latin typeface="Arial" panose="020B0604020202020204" pitchFamily="34" charset="0"/>
                <a:ea typeface="+mn-ea"/>
                <a:cs typeface="+mn-cs"/>
              </a:rPr>
              <a:t>%) and those who suffer from high anxiety (</a:t>
            </a:r>
            <a:r>
              <a:rPr lang="en-GB" sz="1800" b="1" dirty="0">
                <a:latin typeface="Arial" panose="020B0604020202020204" pitchFamily="34" charset="0"/>
                <a:ea typeface="+mn-ea"/>
                <a:cs typeface="+mn-cs"/>
              </a:rPr>
              <a:t>54</a:t>
            </a:r>
            <a:r>
              <a:rPr lang="en-GB" sz="1800" b="1" dirty="0">
                <a:effectLst/>
                <a:latin typeface="Arial" panose="020B0604020202020204" pitchFamily="34" charset="0"/>
                <a:ea typeface="+mn-ea"/>
                <a:cs typeface="+mn-cs"/>
              </a:rPr>
              <a:t>%) are more likely to have personally received promotions</a:t>
            </a:r>
            <a:endParaRPr lang="en-GB" sz="1800" dirty="0">
              <a:effectLst/>
            </a:endParaRPr>
          </a:p>
        </p:txBody>
      </p:sp>
      <p:graphicFrame>
        <p:nvGraphicFramePr>
          <p:cNvPr id="4" name="Chart 3" descr="Stacked bar chart showing the extent to which parents are worried about feeding their families over the summer holidays. 37% of parents are worried, 47% of single parent households are worried, 47% of parents of children under 5 are worried and 62% of parents earning below the living wage are worried.">
            <a:extLst>
              <a:ext uri="{FF2B5EF4-FFF2-40B4-BE49-F238E27FC236}">
                <a16:creationId xmlns:a16="http://schemas.microsoft.com/office/drawing/2014/main" id="{B1DA6960-F484-2B6A-17D7-FAB26FBA1BAB}"/>
              </a:ext>
            </a:extLst>
          </p:cNvPr>
          <p:cNvGraphicFramePr/>
          <p:nvPr>
            <p:extLst>
              <p:ext uri="{D42A27DB-BD31-4B8C-83A1-F6EECF244321}">
                <p14:modId xmlns:p14="http://schemas.microsoft.com/office/powerpoint/2010/main" val="496036806"/>
              </p:ext>
            </p:extLst>
          </p:nvPr>
        </p:nvGraphicFramePr>
        <p:xfrm>
          <a:off x="2786158" y="2058750"/>
          <a:ext cx="9428562" cy="44389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06805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658129" y="66627"/>
            <a:ext cx="11378173" cy="61555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5C5B5A"/>
                </a:solidFill>
                <a:effectLst/>
                <a:uLnTx/>
                <a:uFillTx/>
                <a:latin typeface="Arial"/>
                <a:ea typeface="+mn-ea"/>
                <a:cs typeface="+mn-cs"/>
              </a:rPr>
              <a:t>The majority of gamblers say they have the information they need to understand the risk of gambling (73%) and know where they can access information and support on it (53%)</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1F150E0E-FDDF-C0E8-85E4-249A5C762E70}"/>
              </a:ext>
            </a:extLst>
          </p:cNvPr>
          <p:cNvSpPr txBox="1"/>
          <p:nvPr/>
        </p:nvSpPr>
        <p:spPr>
          <a:xfrm>
            <a:off x="3304370" y="920913"/>
            <a:ext cx="5587446" cy="323165"/>
          </a:xfrm>
          <a:prstGeom prst="rect">
            <a:avLst/>
          </a:prstGeom>
          <a:noFill/>
        </p:spPr>
        <p:txBody>
          <a:bodyPr wrap="square" lIns="91440" tIns="45720" rIns="91440" bIns="45720" rtlCol="0" anchor="t">
            <a:spAutoFit/>
          </a:bodyPr>
          <a:lstStyle/>
          <a:p>
            <a:pPr algn="ctr">
              <a:defRPr/>
            </a:pPr>
            <a:r>
              <a:rPr lang="en-GB" sz="1500" b="1">
                <a:solidFill>
                  <a:srgbClr val="5C5B5A"/>
                </a:solidFill>
                <a:latin typeface="Arial"/>
              </a:rPr>
              <a:t>Awareness of gambling support (amongst all who gamble)</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2" name="Chart 1" descr="Stacked bar chart showing the extent to which parents are worried about feeding their families over the summer holidays. 37% of parents are worried, 47% of single parent households are worried, 47% of parents of children under 5 are worried and 62% of parents earning below the living wage are worried.">
            <a:extLst>
              <a:ext uri="{FF2B5EF4-FFF2-40B4-BE49-F238E27FC236}">
                <a16:creationId xmlns:a16="http://schemas.microsoft.com/office/drawing/2014/main" id="{CE310FF9-EE69-9A56-95AB-42AD1087F918}"/>
              </a:ext>
            </a:extLst>
          </p:cNvPr>
          <p:cNvGraphicFramePr/>
          <p:nvPr>
            <p:extLst>
              <p:ext uri="{D42A27DB-BD31-4B8C-83A1-F6EECF244321}">
                <p14:modId xmlns:p14="http://schemas.microsoft.com/office/powerpoint/2010/main" val="707522974"/>
              </p:ext>
            </p:extLst>
          </p:nvPr>
        </p:nvGraphicFramePr>
        <p:xfrm>
          <a:off x="462058" y="1345514"/>
          <a:ext cx="10950622" cy="4844413"/>
        </p:xfrm>
        <a:graphic>
          <a:graphicData uri="http://schemas.openxmlformats.org/drawingml/2006/chart">
            <c:chart xmlns:c="http://schemas.openxmlformats.org/drawingml/2006/chart" xmlns:r="http://schemas.openxmlformats.org/officeDocument/2006/relationships" r:id="rId3"/>
          </a:graphicData>
        </a:graphic>
      </p:graphicFrame>
      <p:sp>
        <p:nvSpPr>
          <p:cNvPr id="11" name="Footer Placeholder 4">
            <a:extLst>
              <a:ext uri="{FF2B5EF4-FFF2-40B4-BE49-F238E27FC236}">
                <a16:creationId xmlns:a16="http://schemas.microsoft.com/office/drawing/2014/main" id="{7B690AB2-8039-4673-99DE-FC3DE2D0238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GA6. How much do you agree or disagree with these statements? </a:t>
            </a:r>
            <a:r>
              <a:rPr lang="en-GB" sz="1000">
                <a:solidFill>
                  <a:srgbClr val="FFFFFF">
                    <a:lumMod val="50000"/>
                  </a:srgbClr>
                </a:solidFill>
                <a:latin typeface="Arial"/>
                <a:cs typeface="Arial" panose="020B0604020202020204" pitchFamily="34" charset="0"/>
              </a:rPr>
              <a:t>Unweighted base: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Survey 9, </a:t>
            </a:r>
            <a:r>
              <a:rPr lang="en-GB" sz="1000">
                <a:solidFill>
                  <a:srgbClr val="FFFFFF">
                    <a:lumMod val="50000"/>
                  </a:srgbClr>
                </a:solidFill>
                <a:latin typeface="Arial" panose="020B0604020202020204" pitchFamily="34" charset="0"/>
                <a:cs typeface="Arial" panose="020B0604020202020204" pitchFamily="34" charset="0"/>
              </a:rPr>
              <a:t>999</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(All who gamble)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0413210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1200" y="1411200"/>
            <a:ext cx="5495023" cy="1116000"/>
          </a:xfrm>
        </p:spPr>
        <p:txBody>
          <a:bodyPr anchor="t">
            <a:normAutofit fontScale="90000"/>
          </a:bodyPr>
          <a:lstStyle/>
          <a:p>
            <a:r>
              <a:rPr lang="en-GB" sz="4900" b="1">
                <a:latin typeface="Arial" panose="020B0604020202020204" pitchFamily="34" charset="0"/>
                <a:cs typeface="Arial" panose="020B0604020202020204" pitchFamily="34" charset="0"/>
              </a:rPr>
              <a:t>Digital inclusion </a:t>
            </a:r>
            <a:br>
              <a:rPr lang="en-GB" b="1">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(Findings from Autumn 2022 and Spring 2023 surveys merged into groups of three waves, telephone samples only)</a:t>
            </a:r>
          </a:p>
        </p:txBody>
      </p:sp>
      <p:sp>
        <p:nvSpPr>
          <p:cNvPr id="3" name="TextBox 2">
            <a:extLst>
              <a:ext uri="{FF2B5EF4-FFF2-40B4-BE49-F238E27FC236}">
                <a16:creationId xmlns:a16="http://schemas.microsoft.com/office/drawing/2014/main" id="{23EE214D-83F5-48E8-B55C-D7118ADA8546}"/>
              </a:ext>
            </a:extLst>
          </p:cNvPr>
          <p:cNvSpPr txBox="1"/>
          <p:nvPr/>
        </p:nvSpPr>
        <p:spPr>
          <a:xfrm>
            <a:off x="586799" y="6257836"/>
            <a:ext cx="10982952" cy="307777"/>
          </a:xfrm>
          <a:prstGeom prst="rect">
            <a:avLst/>
          </a:prstGeom>
          <a:noFill/>
        </p:spPr>
        <p:txBody>
          <a:bodyPr wrap="square" rtlCol="0">
            <a:spAutoFit/>
          </a:bodyPr>
          <a:lstStyle/>
          <a:p>
            <a:pPr>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Unweighted base: </a:t>
            </a:r>
            <a:r>
              <a:rPr lang="en-GB" sz="1400">
                <a:solidFill>
                  <a:schemeClr val="bg1"/>
                </a:solidFill>
                <a:latin typeface="Arial" panose="020B0604020202020204" pitchFamily="34" charset="0"/>
                <a:cs typeface="Arial" panose="020B0604020202020204" pitchFamily="34" charset="0"/>
              </a:rPr>
              <a:t>751</a:t>
            </a:r>
            <a:r>
              <a:rPr kumimoji="0" lang="en-GB" sz="1400" b="0" i="0" u="none" strike="noStrike" kern="1200" cap="none" spc="0" normalizeH="0" baseline="0" noProof="0">
                <a:ln>
                  <a:noFill/>
                </a:ln>
                <a:solidFill>
                  <a:schemeClr val="bg1"/>
                </a:solidFill>
                <a:effectLst/>
                <a:uLnTx/>
                <a:uFillTx/>
                <a:latin typeface="Arial"/>
                <a:ea typeface="+mn-ea"/>
                <a:cs typeface="Arial" panose="020B0604020202020204" pitchFamily="34" charset="0"/>
              </a:rPr>
              <a:t> </a:t>
            </a: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(Telephone respondents S7+S8+S9)</a:t>
            </a:r>
            <a:endParaRPr kumimoji="0" lang="en-GB" sz="1400" b="0" i="0" u="none" strike="noStrike" kern="1200" cap="none" spc="0" normalizeH="0" baseline="0" noProof="0">
              <a:ln>
                <a:noFill/>
              </a:ln>
              <a:solidFill>
                <a:schemeClr val="bg1"/>
              </a:solidFill>
              <a:effectLst/>
              <a:uLnTx/>
              <a:uFillTx/>
              <a:latin typeface="Arial"/>
              <a:ea typeface="+mn-ea"/>
              <a:cs typeface="+mn-cs"/>
            </a:endParaRPr>
          </a:p>
        </p:txBody>
      </p:sp>
      <p:graphicFrame>
        <p:nvGraphicFramePr>
          <p:cNvPr id="2" name="Table 5">
            <a:extLst>
              <a:ext uri="{FF2B5EF4-FFF2-40B4-BE49-F238E27FC236}">
                <a16:creationId xmlns:a16="http://schemas.microsoft.com/office/drawing/2014/main" id="{0F0B6BE4-D7CA-BEA4-3B55-4104B3163BF6}"/>
              </a:ext>
            </a:extLst>
          </p:cNvPr>
          <p:cNvGraphicFramePr>
            <a:graphicFrameLocks noGrp="1"/>
          </p:cNvGraphicFramePr>
          <p:nvPr>
            <p:extLst>
              <p:ext uri="{D42A27DB-BD31-4B8C-83A1-F6EECF244321}">
                <p14:modId xmlns:p14="http://schemas.microsoft.com/office/powerpoint/2010/main" val="2959190847"/>
              </p:ext>
            </p:extLst>
          </p:nvPr>
        </p:nvGraphicFramePr>
        <p:xfrm>
          <a:off x="590400" y="3813580"/>
          <a:ext cx="5013010" cy="86136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221827">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page 63</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Digital inclusion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pages 64-65</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Digital inclusion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66-73</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extLst>
      <p:ext uri="{BB962C8B-B14F-4D97-AF65-F5344CB8AC3E}">
        <p14:creationId xmlns:p14="http://schemas.microsoft.com/office/powerpoint/2010/main" val="24758334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3739485"/>
          </a:xfrm>
          <a:prstGeom prst="rect">
            <a:avLst/>
          </a:prstGeom>
          <a:noFill/>
        </p:spPr>
        <p:txBody>
          <a:bodyPr wrap="square" lIns="91440" tIns="45720" rIns="91440" bIns="45720" rtlCol="0" anchor="t">
            <a:spAutoFit/>
          </a:bodyPr>
          <a:lstStyle/>
          <a:p>
            <a:pPr>
              <a:lnSpc>
                <a:spcPct val="114000"/>
              </a:lnSpc>
              <a:spcAft>
                <a:spcPts val="600"/>
              </a:spcAft>
            </a:pPr>
            <a:r>
              <a:rPr lang="en-GB" sz="1400">
                <a:solidFill>
                  <a:schemeClr val="bg1"/>
                </a:solidFill>
                <a:latin typeface="Arial"/>
                <a:cs typeface="Arial"/>
              </a:rPr>
              <a:t>Digital inclusion questions have been included in the survey since Spring 2022 (though the methodology / approach was amended in September 2022).</a:t>
            </a:r>
          </a:p>
          <a:p>
            <a:pPr>
              <a:lnSpc>
                <a:spcPct val="114000"/>
              </a:lnSpc>
              <a:spcAft>
                <a:spcPts val="600"/>
              </a:spcAft>
            </a:pPr>
            <a:r>
              <a:rPr lang="en-GB" sz="1400">
                <a:solidFill>
                  <a:schemeClr val="bg1"/>
                </a:solidFill>
              </a:rPr>
              <a:t>The reporting includes a particular focus on over 75 year olds, under 25 year olds, and disabled people – as priority groups for Greater Manchester activity to address digital exclusion.</a:t>
            </a:r>
            <a:endParaRPr lang="en-GB" sz="1400">
              <a:solidFill>
                <a:schemeClr val="bg1"/>
              </a:solidFill>
              <a:cs typeface="Arial"/>
            </a:endParaRPr>
          </a:p>
          <a:p>
            <a:pPr>
              <a:lnSpc>
                <a:spcPct val="114000"/>
              </a:lnSpc>
              <a:spcAft>
                <a:spcPts val="600"/>
              </a:spcAft>
            </a:pPr>
            <a:r>
              <a:rPr lang="en-GB" sz="1400">
                <a:solidFill>
                  <a:schemeClr val="bg1"/>
                </a:solidFill>
                <a:latin typeface="Arial"/>
                <a:cs typeface="Arial"/>
              </a:rPr>
              <a:t>Although early waves included digital inclusion questions for all survey respondents, we have taken the decision that digital inclusion questions are only asked in telephone samples (and not of respondents taking part in the survey online, who are therefore less likely to be digitally excluded than the population as a whole). This provides a sample of around 250 responses per survey.</a:t>
            </a:r>
          </a:p>
          <a:p>
            <a:pPr>
              <a:lnSpc>
                <a:spcPct val="114000"/>
              </a:lnSpc>
              <a:spcAft>
                <a:spcPts val="600"/>
              </a:spcAft>
            </a:pPr>
            <a:r>
              <a:rPr lang="en-GB" sz="1400">
                <a:solidFill>
                  <a:schemeClr val="bg1"/>
                </a:solidFill>
                <a:latin typeface="Arial"/>
                <a:cs typeface="Arial"/>
              </a:rPr>
              <a:t>For this report, we have merged findings for survey 9 (September 2023) with those from survey 7 and survey 8 (May 2023, July 2023) to provide a robust sample size for sub-group analysis. </a:t>
            </a:r>
            <a:endParaRPr lang="en-GB" sz="1400">
              <a:solidFill>
                <a:schemeClr val="bg1"/>
              </a:solidFill>
              <a:cs typeface="Arial"/>
            </a:endParaRPr>
          </a:p>
          <a:p>
            <a:pPr>
              <a:lnSpc>
                <a:spcPct val="114000"/>
              </a:lnSpc>
              <a:spcAft>
                <a:spcPts val="600"/>
              </a:spcAft>
            </a:pPr>
            <a:r>
              <a:rPr lang="en-GB" sz="1400">
                <a:solidFill>
                  <a:schemeClr val="bg1"/>
                </a:solidFill>
                <a:latin typeface="Arial"/>
                <a:cs typeface="Arial"/>
              </a:rPr>
              <a:t>Our reporting convention going forwards, from this wave (9) onwards, will be to report headlines based on the most recent three waves combined, with careful analysis of individual differences between waves where appropriate. </a:t>
            </a:r>
          </a:p>
          <a:p>
            <a:pPr>
              <a:lnSpc>
                <a:spcPct val="90000"/>
              </a:lnSpc>
              <a:spcBef>
                <a:spcPts val="1000"/>
              </a:spcBef>
            </a:pPr>
            <a:endParaRPr lang="en-GB" sz="1500">
              <a:solidFill>
                <a:srgbClr val="5C5B5A"/>
              </a:solidFill>
              <a:cs typeface="Arial"/>
            </a:endParaRPr>
          </a:p>
          <a:p>
            <a:pPr>
              <a:lnSpc>
                <a:spcPct val="113999"/>
              </a:lnSpc>
              <a:spcAft>
                <a:spcPts val="600"/>
              </a:spcAft>
            </a:pPr>
            <a:endParaRPr lang="en-GB" sz="1400">
              <a:solidFill>
                <a:schemeClr val="bg1"/>
              </a:solidFill>
              <a:latin typeface="Arial"/>
              <a:cs typeface="Arial"/>
            </a:endParaRPr>
          </a:p>
        </p:txBody>
      </p:sp>
    </p:spTree>
    <p:extLst>
      <p:ext uri="{BB962C8B-B14F-4D97-AF65-F5344CB8AC3E}">
        <p14:creationId xmlns:p14="http://schemas.microsoft.com/office/powerpoint/2010/main" val="23840526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key findings (1)</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8" y="957568"/>
            <a:ext cx="11018403" cy="4435189"/>
          </a:xfrm>
          <a:prstGeom prst="rect">
            <a:avLst/>
          </a:prstGeom>
          <a:noFill/>
        </p:spPr>
        <p:txBody>
          <a:bodyPr wrap="square" lIns="91440" tIns="45720" rIns="91440" bIns="45720" rtlCol="0" anchor="t">
            <a:spAutoFit/>
          </a:bodyPr>
          <a:lstStyle/>
          <a:p>
            <a:pPr>
              <a:spcAft>
                <a:spcPts val="600"/>
              </a:spcAft>
            </a:pPr>
            <a:r>
              <a:rPr lang="en-GB" sz="1600" b="1">
                <a:solidFill>
                  <a:schemeClr val="bg1"/>
                </a:solidFill>
                <a:latin typeface="Arial"/>
                <a:cs typeface="Arial"/>
              </a:rPr>
              <a:t>AROUND A THIRD EXPERIENCE DIGITAL EXCLUSION</a:t>
            </a:r>
            <a:r>
              <a:rPr lang="en-GB" sz="1400">
                <a:solidFill>
                  <a:schemeClr val="bg1"/>
                </a:solidFill>
                <a:latin typeface="Arial"/>
                <a:cs typeface="Arial"/>
              </a:rPr>
              <a:t> (May, July and September combined data)</a:t>
            </a:r>
            <a:endParaRPr lang="en-GB" sz="1400">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Around 1 in 3 (32%) respondents said that their household experienced some form of digital exclusion </a:t>
            </a:r>
          </a:p>
          <a:p>
            <a:pPr marL="285750" indent="-285750">
              <a:lnSpc>
                <a:spcPct val="114000"/>
              </a:lnSpc>
              <a:spcAft>
                <a:spcPts val="1200"/>
              </a:spcAft>
              <a:buFont typeface="Arial" panose="020B0604020202020204" pitchFamily="34" charset="0"/>
              <a:buChar char="•"/>
            </a:pPr>
            <a:r>
              <a:rPr lang="en-GB" sz="1400">
                <a:solidFill>
                  <a:schemeClr val="bg1"/>
                </a:solidFill>
                <a:latin typeface="Arial"/>
                <a:cs typeface="Arial"/>
              </a:rPr>
              <a:t>Almost 1 in 5 (17%) Greater Manchester households experience a single aspect of digital exclusion and 1 in 50 (2%) are likely to experience all five aspects of digital exclusion. </a:t>
            </a:r>
          </a:p>
          <a:p>
            <a:pPr>
              <a:spcAft>
                <a:spcPts val="600"/>
              </a:spcAft>
            </a:pPr>
            <a:r>
              <a:rPr lang="en-GB" sz="1600" b="1">
                <a:solidFill>
                  <a:schemeClr val="bg1"/>
                </a:solidFill>
                <a:latin typeface="Arial"/>
                <a:cs typeface="Arial"/>
              </a:rPr>
              <a:t>PRIORITY GROUPS </a:t>
            </a:r>
            <a:r>
              <a:rPr lang="en-GB" sz="1400">
                <a:solidFill>
                  <a:schemeClr val="bg1"/>
                </a:solidFill>
                <a:latin typeface="Arial"/>
                <a:cs typeface="Arial"/>
              </a:rPr>
              <a:t>(May, July and September combined data)</a:t>
            </a:r>
            <a:endParaRPr lang="en-GB" sz="1400" b="1">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Disabled and older residents are more likely to experience some form of digital exclusion (figures compare to 32% in overall population):</a:t>
            </a: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Around 3 in 5 (62%) of those aged 75+ experience at least one aspect of digital exclusion </a:t>
            </a:r>
            <a:endParaRPr lang="en-GB" sz="1400">
              <a:solidFill>
                <a:schemeClr val="bg1"/>
              </a:solidFill>
              <a:latin typeface="Arial" panose="020B0604020202020204" pitchFamily="34" charset="0"/>
              <a:cs typeface="Arial" panose="020B0604020202020204" pitchFamily="34" charset="0"/>
            </a:endParaRP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2 in 5 (40%) of disabled people experience at least one aspect of digital exclusion </a:t>
            </a:r>
            <a:endParaRPr lang="en-GB" sz="1400">
              <a:solidFill>
                <a:schemeClr val="bg1"/>
              </a:solidFill>
              <a:latin typeface="Arial" panose="020B0604020202020204" pitchFamily="34" charset="0"/>
              <a:cs typeface="Arial" panose="020B0604020202020204" pitchFamily="34" charset="0"/>
            </a:endParaRPr>
          </a:p>
          <a:p>
            <a:pPr marL="742950" lvl="1" indent="-285750">
              <a:lnSpc>
                <a:spcPct val="114000"/>
              </a:lnSpc>
              <a:spcAft>
                <a:spcPts val="1200"/>
              </a:spcAft>
              <a:buFont typeface="Arial" panose="020B0604020202020204" pitchFamily="34" charset="0"/>
              <a:buChar char="•"/>
            </a:pPr>
            <a:r>
              <a:rPr lang="en-GB" sz="1400">
                <a:solidFill>
                  <a:schemeClr val="bg1"/>
                </a:solidFill>
                <a:latin typeface="Arial"/>
                <a:cs typeface="Arial"/>
              </a:rPr>
              <a:t>Around 3 in 10 (28%) aged 16-24 experience at least one aspect of digital exclusion</a:t>
            </a:r>
          </a:p>
          <a:p>
            <a:pPr>
              <a:spcAft>
                <a:spcPts val="600"/>
              </a:spcAft>
            </a:pPr>
            <a:r>
              <a:rPr lang="en-GB" sz="1600" b="1">
                <a:solidFill>
                  <a:schemeClr val="bg1"/>
                </a:solidFill>
                <a:latin typeface="Arial"/>
                <a:cs typeface="Arial"/>
              </a:rPr>
              <a:t>CONFIDENCE USING DIGITAL SERVICES </a:t>
            </a:r>
            <a:r>
              <a:rPr lang="en-GB" sz="1400">
                <a:solidFill>
                  <a:schemeClr val="bg1"/>
                </a:solidFill>
                <a:latin typeface="Arial"/>
                <a:cs typeface="Arial"/>
              </a:rPr>
              <a:t>(May, July and September combined data)</a:t>
            </a:r>
            <a:r>
              <a:rPr lang="en-GB" sz="1400" b="1">
                <a:solidFill>
                  <a:schemeClr val="bg1"/>
                </a:solidFill>
                <a:latin typeface="Arial"/>
                <a:cs typeface="Arial"/>
              </a:rPr>
              <a:t> </a:t>
            </a:r>
            <a:endParaRPr lang="en-GB" sz="1600" b="1">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Around 1 in 6 (16%) respondents say either they (8%) or someone in their household (12%) is not confident using digital services online</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This proportion is also higher among older cohorts aged 75+ (41%) and disabled respondents (27%)</a:t>
            </a:r>
          </a:p>
        </p:txBody>
      </p:sp>
    </p:spTree>
    <p:extLst>
      <p:ext uri="{BB962C8B-B14F-4D97-AF65-F5344CB8AC3E}">
        <p14:creationId xmlns:p14="http://schemas.microsoft.com/office/powerpoint/2010/main" val="41178249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key findings (2)</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800" y="911385"/>
            <a:ext cx="10892028" cy="4238212"/>
          </a:xfrm>
          <a:prstGeom prst="rect">
            <a:avLst/>
          </a:prstGeom>
          <a:noFill/>
        </p:spPr>
        <p:txBody>
          <a:bodyPr wrap="square" lIns="91440" tIns="45720" rIns="91440" bIns="45720" rtlCol="0" anchor="t">
            <a:spAutoFit/>
          </a:bodyPr>
          <a:lstStyle/>
          <a:p>
            <a:pPr>
              <a:spcAft>
                <a:spcPts val="600"/>
              </a:spcAft>
            </a:pPr>
            <a:r>
              <a:rPr lang="en-GB" sz="1600" b="1">
                <a:solidFill>
                  <a:schemeClr val="bg1"/>
                </a:solidFill>
                <a:latin typeface="Arial"/>
                <a:cs typeface="Arial"/>
              </a:rPr>
              <a:t>MONTH-BY-MONTH TRENDS</a:t>
            </a:r>
            <a:endParaRPr lang="en-GB" sz="1600" b="1">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Rates of digital exclusion appear to be gradually decreasing, with over 7 in 10 respondents (71%) saying they experience no aspects of digital exclusion in September (was 69% in July and 64% in May)  </a:t>
            </a:r>
          </a:p>
          <a:p>
            <a:pPr marL="285750" indent="-285750">
              <a:lnSpc>
                <a:spcPct val="114000"/>
              </a:lnSpc>
              <a:spcAft>
                <a:spcPts val="1200"/>
              </a:spcAft>
              <a:buFont typeface="Arial" panose="020B0604020202020204" pitchFamily="34" charset="0"/>
              <a:buChar char="•"/>
            </a:pPr>
            <a:r>
              <a:rPr lang="en-GB" sz="1400">
                <a:solidFill>
                  <a:schemeClr val="bg1"/>
                </a:solidFill>
                <a:latin typeface="Arial"/>
                <a:cs typeface="Arial"/>
              </a:rPr>
              <a:t>This appears to be driven by reductions in those who experience 4 aspects of digital exclusion, or those who are completely digitally excluded. This could suggest that those who have previously been digitally excluded are in fact being able to access more digital resources through skills, connectivity, support or devices</a:t>
            </a:r>
          </a:p>
          <a:p>
            <a:pPr>
              <a:lnSpc>
                <a:spcPct val="114000"/>
              </a:lnSpc>
              <a:spcAft>
                <a:spcPts val="600"/>
              </a:spcAft>
            </a:pPr>
            <a:r>
              <a:rPr lang="en-GB" sz="1600" b="1">
                <a:solidFill>
                  <a:schemeClr val="bg1"/>
                </a:solidFill>
                <a:latin typeface="Arial"/>
                <a:cs typeface="Arial"/>
              </a:rPr>
              <a:t>LONG TERM TRENDS</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Overall levels of digital exclusion have generally decreased since Autumn 2022, with 32% experiencing at least one aspect of digital exclusion in surveys 7-9, dropping from 36% in surveys 3-6</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The proportions of those aged 75+ or who are disabled and experience at least one aspect of digital exclusion have fallen significantly since Autumn</a:t>
            </a: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In surveys 3-6, 71% of those aged 75+ experienced at least one aspect of digital exclusion. This has fallen to 62%</a:t>
            </a: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In surveys 3-6, 54% of disabled respondents experienced at least one aspect of digital exclusion. This has fallen to 40%</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Digital exclusion appears to have remained in line for those aged 16-24 (28% cf. 29% in surveys 3-6)</a:t>
            </a:r>
          </a:p>
        </p:txBody>
      </p:sp>
    </p:spTree>
    <p:extLst>
      <p:ext uri="{BB962C8B-B14F-4D97-AF65-F5344CB8AC3E}">
        <p14:creationId xmlns:p14="http://schemas.microsoft.com/office/powerpoint/2010/main" val="26158491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0" y="190401"/>
            <a:ext cx="11582587" cy="830997"/>
          </a:xfrm>
        </p:spPr>
        <p:txBody>
          <a:bodyPr vert="horz" wrap="square" anchor="t">
            <a:spAutoFit/>
          </a:bodyPr>
          <a:lstStyle/>
          <a:p>
            <a:pPr>
              <a:lnSpc>
                <a:spcPct val="100000"/>
              </a:lnSpc>
            </a:pPr>
            <a:r>
              <a:rPr lang="en-GB" sz="1800" b="1"/>
              <a:t>Less than 1 in 10 (8%) respondents say they themselves are </a:t>
            </a:r>
            <a:r>
              <a:rPr lang="en-GB" sz="1800" b="1">
                <a:solidFill>
                  <a:srgbClr val="009690"/>
                </a:solidFill>
              </a:rPr>
              <a:t>not confident using digital services online</a:t>
            </a:r>
            <a:r>
              <a:rPr lang="en-GB" sz="1800" b="1"/>
              <a:t>, with more (12%) saying there are others in their house who are not confident. Those more likely to say they are not confident are aged over 75, in single person households, or disabled</a:t>
            </a:r>
          </a:p>
        </p:txBody>
      </p:sp>
      <p:graphicFrame>
        <p:nvGraphicFramePr>
          <p:cNvPr id="5" name="Chart 4" descr="Stacked bar chart showing that 10% of respondents do not feel confident in using digital services online. 11% say someone else in their household is not confident in using digital services online.">
            <a:extLst>
              <a:ext uri="{FF2B5EF4-FFF2-40B4-BE49-F238E27FC236}">
                <a16:creationId xmlns:a16="http://schemas.microsoft.com/office/drawing/2014/main" id="{78B6C8C5-B66E-874F-FA58-7221AE2E5879}"/>
              </a:ext>
            </a:extLst>
          </p:cNvPr>
          <p:cNvGraphicFramePr/>
          <p:nvPr>
            <p:extLst>
              <p:ext uri="{D42A27DB-BD31-4B8C-83A1-F6EECF244321}">
                <p14:modId xmlns:p14="http://schemas.microsoft.com/office/powerpoint/2010/main" val="2720359342"/>
              </p:ext>
            </p:extLst>
          </p:nvPr>
        </p:nvGraphicFramePr>
        <p:xfrm>
          <a:off x="257452" y="983503"/>
          <a:ext cx="8124548" cy="441627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Box">
            <a:extLst>
              <a:ext uri="{FF2B5EF4-FFF2-40B4-BE49-F238E27FC236}">
                <a16:creationId xmlns:a16="http://schemas.microsoft.com/office/drawing/2014/main" id="{8E9E13CA-D31E-4BF6-AD2D-9527F69C42CF}"/>
              </a:ext>
            </a:extLst>
          </p:cNvPr>
          <p:cNvGrpSpPr/>
          <p:nvPr/>
        </p:nvGrpSpPr>
        <p:grpSpPr>
          <a:xfrm>
            <a:off x="8382000" y="1821840"/>
            <a:ext cx="3552548" cy="3398180"/>
            <a:chOff x="6895709" y="343639"/>
            <a:chExt cx="5204392" cy="12662710"/>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0" y="343639"/>
              <a:ext cx="5204389" cy="3696774"/>
            </a:xfrm>
            <a:prstGeom prst="rect">
              <a:avLst/>
            </a:prstGeom>
            <a:solidFill>
              <a:srgbClr val="5C5B5A">
                <a:alpha val="21000"/>
              </a:srgbClr>
            </a:solidFill>
            <a:ln>
              <a:solidFill>
                <a:srgbClr val="5C5B5A"/>
              </a:solidFill>
            </a:ln>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or someone in their household in the </a:t>
              </a:r>
              <a:r>
                <a:rPr lang="en-GB" sz="1200" b="1">
                  <a:solidFill>
                    <a:srgbClr val="5C5B5A"/>
                  </a:solidFill>
                  <a:latin typeface="Arial"/>
                </a:rPr>
                <a:t>telephone</a:t>
              </a:r>
              <a:r>
                <a:rPr kumimoji="0" lang="en-GB" sz="1200" b="1" i="0" u="none" strike="noStrike" kern="1200" cap="none" spc="0" normalizeH="0" baseline="0" noProof="0">
                  <a:ln>
                    <a:noFill/>
                  </a:ln>
                  <a:solidFill>
                    <a:srgbClr val="5C5B5A"/>
                  </a:solidFill>
                  <a:effectLst/>
                  <a:uLnTx/>
                  <a:uFillTx/>
                  <a:latin typeface="Arial"/>
                  <a:ea typeface="+mn-ea"/>
                  <a:cs typeface="+mn-cs"/>
                </a:rPr>
                <a:t> sample more likely to be not very/not at all confident in using digital services online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(vs. 16% GM average):</a:t>
              </a:r>
              <a:endParaRPr lang="en-GB" sz="1200" b="1" i="0" u="none" strike="noStrike" kern="1200" cap="none" spc="0" normalizeH="0" baseline="0" noProof="0">
                <a:ln>
                  <a:noFill/>
                </a:ln>
                <a:solidFill>
                  <a:srgbClr val="5C5B5A"/>
                </a:solidFill>
                <a:effectLst/>
                <a:uLnTx/>
                <a:uFillTx/>
                <a:latin typeface="Arial"/>
                <a:cs typeface="Arial"/>
              </a:endParaRP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9" y="4040411"/>
              <a:ext cx="5204392" cy="8965938"/>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75+ (</a:t>
              </a:r>
              <a:r>
                <a:rPr lang="en-GB" sz="1200">
                  <a:solidFill>
                    <a:srgbClr val="5C5B5A"/>
                  </a:solidFill>
                  <a:latin typeface="Arial" panose="020B0604020202020204" pitchFamily="34" charset="0"/>
                  <a:cs typeface="Arial" panose="020B0604020202020204" pitchFamily="34" charset="0"/>
                </a:rPr>
                <a:t>41</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65+ and living alone (41%)</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Retired respondents (</a:t>
              </a:r>
              <a:r>
                <a:rPr lang="en-GB" sz="1200">
                  <a:solidFill>
                    <a:srgbClr val="5C5B5A"/>
                  </a:solidFill>
                  <a:latin typeface="Arial" panose="020B0604020202020204" pitchFamily="34" charset="0"/>
                  <a:cs typeface="Arial" panose="020B0604020202020204" pitchFamily="34" charset="0"/>
                </a:rPr>
                <a:t>32</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Disabled respondents (27%), including those with a mobility disability (37%)</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earning up to £15,599 (28%)</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finding it difficult to afford their energy costs (20%)</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gr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DI10. Overall, how confident is your household in using the digital services online that it needs and wants?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749, </a:t>
            </a:r>
            <a:r>
              <a:rPr lang="en-GB" sz="1000">
                <a:solidFill>
                  <a:srgbClr val="FFFFFF">
                    <a:lumMod val="50000"/>
                  </a:srgbClr>
                </a:solidFill>
                <a:latin typeface="Arial" panose="020B0604020202020204" pitchFamily="34" charset="0"/>
                <a:cs typeface="Arial" panose="020B0604020202020204" pitchFamily="34" charset="0"/>
              </a:rPr>
              <a:t>Survey 7, 251, Survey 8, 250, Survey 9, 248</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a:t>
            </a: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Right Brace 2">
            <a:extLst>
              <a:ext uri="{FF2B5EF4-FFF2-40B4-BE49-F238E27FC236}">
                <a16:creationId xmlns:a16="http://schemas.microsoft.com/office/drawing/2014/main" id="{6DA4C4D4-72B7-009A-3909-85FE842CDFDB}"/>
              </a:ext>
              <a:ext uri="{C183D7F6-B498-43B3-948B-1728B52AA6E4}">
                <adec:decorative xmlns:adec="http://schemas.microsoft.com/office/drawing/2017/decorative" val="1"/>
              </a:ext>
            </a:extLst>
          </p:cNvPr>
          <p:cNvSpPr/>
          <p:nvPr/>
        </p:nvSpPr>
        <p:spPr>
          <a:xfrm>
            <a:off x="4639602" y="4577722"/>
            <a:ext cx="94029" cy="293720"/>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F47AF33-2912-6C73-1F84-138D03E342A0}"/>
              </a:ext>
              <a:ext uri="{C183D7F6-B498-43B3-948B-1728B52AA6E4}">
                <adec:decorative xmlns:adec="http://schemas.microsoft.com/office/drawing/2017/decorative" val="1"/>
              </a:ext>
            </a:extLst>
          </p:cNvPr>
          <p:cNvSpPr txBox="1"/>
          <p:nvPr/>
        </p:nvSpPr>
        <p:spPr>
          <a:xfrm>
            <a:off x="4801728" y="4615735"/>
            <a:ext cx="259686"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prstClr val="black">
                    <a:lumMod val="75000"/>
                    <a:lumOff val="25000"/>
                  </a:prstClr>
                </a:solidFill>
                <a:latin typeface="Arial"/>
              </a:rPr>
              <a:t>8</a:t>
            </a: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a:t>
            </a:r>
          </a:p>
        </p:txBody>
      </p:sp>
      <p:sp>
        <p:nvSpPr>
          <p:cNvPr id="2" name="Right Brace 1">
            <a:extLst>
              <a:ext uri="{FF2B5EF4-FFF2-40B4-BE49-F238E27FC236}">
                <a16:creationId xmlns:a16="http://schemas.microsoft.com/office/drawing/2014/main" id="{1E0D99B5-41A4-1A6D-8D91-6F9563679693}"/>
              </a:ext>
              <a:ext uri="{C183D7F6-B498-43B3-948B-1728B52AA6E4}">
                <adec:decorative xmlns:adec="http://schemas.microsoft.com/office/drawing/2017/decorative" val="1"/>
              </a:ext>
            </a:extLst>
          </p:cNvPr>
          <p:cNvSpPr/>
          <p:nvPr/>
        </p:nvSpPr>
        <p:spPr>
          <a:xfrm>
            <a:off x="7735078" y="4473413"/>
            <a:ext cx="94914" cy="382116"/>
          </a:xfrm>
          <a:prstGeom prst="rightBrace">
            <a:avLst>
              <a:gd name="adj1" fmla="val 54487"/>
              <a:gd name="adj2" fmla="val 4926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082B2807-D951-9302-C790-FC54AD0E6FA9}"/>
              </a:ext>
              <a:ext uri="{C183D7F6-B498-43B3-948B-1728B52AA6E4}">
                <adec:decorative xmlns:adec="http://schemas.microsoft.com/office/drawing/2017/decorative" val="1"/>
              </a:ext>
            </a:extLst>
          </p:cNvPr>
          <p:cNvSpPr txBox="1"/>
          <p:nvPr/>
        </p:nvSpPr>
        <p:spPr>
          <a:xfrm>
            <a:off x="7907816" y="4561810"/>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12%</a:t>
            </a:r>
          </a:p>
        </p:txBody>
      </p:sp>
      <p:sp>
        <p:nvSpPr>
          <p:cNvPr id="7" name="Right Brace 6">
            <a:extLst>
              <a:ext uri="{FF2B5EF4-FFF2-40B4-BE49-F238E27FC236}">
                <a16:creationId xmlns:a16="http://schemas.microsoft.com/office/drawing/2014/main" id="{07CD7062-96C9-11EA-8102-AC3EF9749D5B}"/>
              </a:ext>
              <a:ext uri="{C183D7F6-B498-43B3-948B-1728B52AA6E4}">
                <adec:decorative xmlns:adec="http://schemas.microsoft.com/office/drawing/2017/decorative" val="1"/>
              </a:ext>
            </a:extLst>
          </p:cNvPr>
          <p:cNvSpPr/>
          <p:nvPr/>
        </p:nvSpPr>
        <p:spPr>
          <a:xfrm rot="5400000">
            <a:off x="5145769" y="2949968"/>
            <a:ext cx="215444" cy="4963172"/>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7E038D7-BF4A-5AE1-621A-DCC53E5EB367}"/>
              </a:ext>
              <a:ext uri="{C183D7F6-B498-43B3-948B-1728B52AA6E4}">
                <adec:decorative xmlns:adec="http://schemas.microsoft.com/office/drawing/2017/decorative" val="1"/>
              </a:ext>
            </a:extLst>
          </p:cNvPr>
          <p:cNvSpPr txBox="1"/>
          <p:nvPr/>
        </p:nvSpPr>
        <p:spPr>
          <a:xfrm>
            <a:off x="3144870" y="5553729"/>
            <a:ext cx="4592628" cy="646331"/>
          </a:xfrm>
          <a:prstGeom prst="rect">
            <a:avLst/>
          </a:prstGeom>
          <a:noFill/>
        </p:spPr>
        <p:txBody>
          <a:bodyPr wrap="square" lIns="0" tIns="0" rIns="0" bIns="0" rtlCol="0">
            <a:spAutoFit/>
          </a:bodyPr>
          <a:lstStyle/>
          <a:p>
            <a:pPr algn="ctr">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16% </a:t>
            </a:r>
            <a:r>
              <a:rPr kumimoji="0" lang="en-GB" sz="1400" b="1" i="0" u="none" strike="noStrike" kern="1200" cap="none" spc="0" normalizeH="0" baseline="0" noProof="0">
                <a:ln>
                  <a:noFill/>
                </a:ln>
                <a:solidFill>
                  <a:srgbClr val="5C5B5A"/>
                </a:solidFill>
                <a:effectLst/>
                <a:uLnTx/>
                <a:uFillTx/>
                <a:latin typeface="Arial"/>
                <a:ea typeface="+mn-ea"/>
                <a:cs typeface="+mn-cs"/>
              </a:rPr>
              <a:t>of all households have someone who is not confident in using digital services online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endParaRPr>
          </a:p>
        </p:txBody>
      </p:sp>
    </p:spTree>
    <p:extLst>
      <p:ext uri="{BB962C8B-B14F-4D97-AF65-F5344CB8AC3E}">
        <p14:creationId xmlns:p14="http://schemas.microsoft.com/office/powerpoint/2010/main" val="21362493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553998"/>
          </a:xfrm>
        </p:spPr>
        <p:txBody>
          <a:bodyPr vert="horz" wrap="square" anchor="t">
            <a:spAutoFit/>
          </a:bodyPr>
          <a:lstStyle/>
          <a:p>
            <a:pPr>
              <a:lnSpc>
                <a:spcPct val="100000"/>
              </a:lnSpc>
            </a:pPr>
            <a:r>
              <a:rPr lang="en-GB" sz="1800" b="1"/>
              <a:t>Just under a third of respondents (32%) experienced </a:t>
            </a:r>
            <a:r>
              <a:rPr lang="en-GB" sz="1800" b="1">
                <a:solidFill>
                  <a:srgbClr val="009690"/>
                </a:solidFill>
              </a:rPr>
              <a:t>at least one aspect of digital exclusion</a:t>
            </a:r>
            <a:r>
              <a:rPr lang="en-GB" sz="1800" b="1"/>
              <a:t>. This rises to 2 in 5 (40%) of disabled respondents and 6 in 10 (62%) of those aged over 75</a:t>
            </a:r>
          </a:p>
        </p:txBody>
      </p:sp>
      <p:graphicFrame>
        <p:nvGraphicFramePr>
          <p:cNvPr id="37" name="Table Placeholder 6" descr="Column chart showing the proportion of respondents who are experiencing some form of digital exclusion. 65% are not experiencing any form of digital exclusion, 18% are experiencing one aspect, 8% two aspects, 3% 3 aspects, 3% 4 aspects and 4% are completely digitally excluded.">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2668087070"/>
              </p:ext>
            </p:extLst>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2"/>
          </a:graphicData>
        </a:graphic>
      </p:graphicFrame>
      <p:sp>
        <p:nvSpPr>
          <p:cNvPr id="27" name="Right Brace 26" descr="Arrow showing in total, 30% are worried about coronavirus.">
            <a:extLst>
              <a:ext uri="{FF2B5EF4-FFF2-40B4-BE49-F238E27FC236}">
                <a16:creationId xmlns:a16="http://schemas.microsoft.com/office/drawing/2014/main" id="{AB234AF0-0245-4CFC-8FA3-E6C979D62152}"/>
              </a:ext>
              <a:ext uri="{C183D7F6-B498-43B3-948B-1728B52AA6E4}">
                <adec:decorative xmlns:adec="http://schemas.microsoft.com/office/drawing/2017/decorative" val="1"/>
              </a:ext>
            </a:extLst>
          </p:cNvPr>
          <p:cNvSpPr/>
          <p:nvPr/>
        </p:nvSpPr>
        <p:spPr>
          <a:xfrm rot="16200000">
            <a:off x="6765344" y="-959437"/>
            <a:ext cx="489679" cy="863022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extLst>
              <p:ext uri="{D42A27DB-BD31-4B8C-83A1-F6EECF244321}">
                <p14:modId xmlns:p14="http://schemas.microsoft.com/office/powerpoint/2010/main" val="1338725549"/>
              </p:ext>
            </p:extLst>
          </p:nvPr>
        </p:nvGraphicFramePr>
        <p:xfrm>
          <a:off x="4918685" y="2093995"/>
          <a:ext cx="4182996" cy="618074"/>
        </p:xfrm>
        <a:graphic>
          <a:graphicData uri="http://schemas.openxmlformats.org/drawingml/2006/table">
            <a:tbl>
              <a:tblPr firstRow="1" bandRow="1">
                <a:tableStyleId>{073A0DAA-6AF3-43AB-8588-CEC1D06C72B9}</a:tableStyleId>
              </a:tblPr>
              <a:tblGrid>
                <a:gridCol w="1045749">
                  <a:extLst>
                    <a:ext uri="{9D8B030D-6E8A-4147-A177-3AD203B41FA5}">
                      <a16:colId xmlns:a16="http://schemas.microsoft.com/office/drawing/2014/main" val="1713235414"/>
                    </a:ext>
                  </a:extLst>
                </a:gridCol>
                <a:gridCol w="1045749">
                  <a:extLst>
                    <a:ext uri="{9D8B030D-6E8A-4147-A177-3AD203B41FA5}">
                      <a16:colId xmlns:a16="http://schemas.microsoft.com/office/drawing/2014/main" val="847483999"/>
                    </a:ext>
                  </a:extLst>
                </a:gridCol>
                <a:gridCol w="1045749">
                  <a:extLst>
                    <a:ext uri="{9D8B030D-6E8A-4147-A177-3AD203B41FA5}">
                      <a16:colId xmlns:a16="http://schemas.microsoft.com/office/drawing/2014/main" val="969299503"/>
                    </a:ext>
                  </a:extLst>
                </a:gridCol>
                <a:gridCol w="1045749">
                  <a:extLst>
                    <a:ext uri="{9D8B030D-6E8A-4147-A177-3AD203B41FA5}">
                      <a16:colId xmlns:a16="http://schemas.microsoft.com/office/drawing/2014/main" val="3681601464"/>
                    </a:ext>
                  </a:extLst>
                </a:gridCol>
              </a:tblGrid>
              <a:tr h="309037">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a:solidFill>
                            <a:srgbClr val="5C5B5A"/>
                          </a:solidFill>
                        </a:rPr>
                        <a:t>16-24</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a:cs typeface="Arial"/>
                        </a:rPr>
                        <a:t>32%</a:t>
                      </a:r>
                    </a:p>
                  </a:txBody>
                  <a:tcPr>
                    <a:solidFill>
                      <a:srgbClr val="5C5B5A">
                        <a:alpha val="21000"/>
                      </a:srgbClr>
                    </a:solidFill>
                  </a:tcPr>
                </a:tc>
                <a:tc>
                  <a:txBody>
                    <a:bodyPr/>
                    <a:lstStyle/>
                    <a:p>
                      <a:pPr algn="ctr"/>
                      <a:r>
                        <a:rPr lang="en-GB" sz="1400" b="1">
                          <a:solidFill>
                            <a:srgbClr val="5C5B5A"/>
                          </a:solidFill>
                          <a:latin typeface="Arial"/>
                          <a:cs typeface="Arial"/>
                        </a:rPr>
                        <a:t>28%</a:t>
                      </a:r>
                    </a:p>
                  </a:txBody>
                  <a:tcPr>
                    <a:solidFill>
                      <a:srgbClr val="5C5B5A">
                        <a:alpha val="21000"/>
                      </a:srgbClr>
                    </a:solidFill>
                  </a:tcPr>
                </a:tc>
                <a:tc>
                  <a:txBody>
                    <a:bodyPr/>
                    <a:lstStyle/>
                    <a:p>
                      <a:pPr algn="ctr"/>
                      <a:r>
                        <a:rPr lang="en-GB" sz="1400" b="1">
                          <a:solidFill>
                            <a:srgbClr val="5C5B5A"/>
                          </a:solidFill>
                          <a:latin typeface="Arial"/>
                          <a:cs typeface="Arial"/>
                        </a:rPr>
                        <a:t>62%</a:t>
                      </a:r>
                    </a:p>
                  </a:txBody>
                  <a:tcPr>
                    <a:solidFill>
                      <a:srgbClr val="5C5B5A">
                        <a:alpha val="21000"/>
                      </a:srgbClr>
                    </a:solidFill>
                  </a:tcPr>
                </a:tc>
                <a:tc>
                  <a:txBody>
                    <a:bodyPr/>
                    <a:lstStyle/>
                    <a:p>
                      <a:pPr algn="ctr"/>
                      <a:r>
                        <a:rPr lang="en-GB" sz="1400" b="1">
                          <a:solidFill>
                            <a:srgbClr val="5C5B5A"/>
                          </a:solidFill>
                          <a:latin typeface="Arial"/>
                          <a:cs typeface="Arial"/>
                        </a:rPr>
                        <a:t>40%</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1" y="6322598"/>
            <a:ext cx="1143363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749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was asked as a grid, between “you” and “others in your household”. The data on this slide shows the percentages of households where there is someone (either you or others) who has said they are digitally excluded.</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2DACD5EC-49EE-2845-4B32-ECEE1252A258}"/>
              </a:ext>
            </a:extLst>
          </p:cNvPr>
          <p:cNvSpPr txBox="1"/>
          <p:nvPr/>
        </p:nvSpPr>
        <p:spPr>
          <a:xfrm>
            <a:off x="4921623" y="1792942"/>
            <a:ext cx="40923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cs typeface="Arial"/>
              </a:rPr>
              <a:t>1 or more aspect of digital exclusion ...</a:t>
            </a:r>
            <a:endParaRPr lang="en-GB" sz="1400"/>
          </a:p>
        </p:txBody>
      </p:sp>
    </p:spTree>
    <p:extLst>
      <p:ext uri="{BB962C8B-B14F-4D97-AF65-F5344CB8AC3E}">
        <p14:creationId xmlns:p14="http://schemas.microsoft.com/office/powerpoint/2010/main" val="42431314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553998"/>
          </a:xfrm>
        </p:spPr>
        <p:txBody>
          <a:bodyPr vert="horz" wrap="square" anchor="t">
            <a:spAutoFit/>
          </a:bodyPr>
          <a:lstStyle/>
          <a:p>
            <a:pPr>
              <a:lnSpc>
                <a:spcPct val="100000"/>
              </a:lnSpc>
            </a:pPr>
            <a:r>
              <a:rPr lang="en-GB" sz="1800" b="1"/>
              <a:t>Since Autumn 2022, it appears that the proportion of those experiencing </a:t>
            </a:r>
            <a:r>
              <a:rPr lang="en-GB" sz="1800" b="1">
                <a:solidFill>
                  <a:srgbClr val="009690"/>
                </a:solidFill>
              </a:rPr>
              <a:t>multiple aspects of digital exclusion </a:t>
            </a:r>
            <a:r>
              <a:rPr lang="en-GB" sz="1800" b="1"/>
              <a:t>has generally decreased, as has the number of older respondents and those with a disability</a:t>
            </a:r>
          </a:p>
        </p:txBody>
      </p:sp>
      <p:graphicFrame>
        <p:nvGraphicFramePr>
          <p:cNvPr id="37" name="Table Placeholder 6" descr="Column chart showing the proportion of respondents who are experiencing some form of digital exclusion. 65% are not experiencing any form of digital exclusion in Spring 2023, the same as Autumn 2022.">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1303785001"/>
              </p:ext>
            </p:extLst>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extLst>
              <p:ext uri="{D42A27DB-BD31-4B8C-83A1-F6EECF244321}">
                <p14:modId xmlns:p14="http://schemas.microsoft.com/office/powerpoint/2010/main" val="4248028016"/>
              </p:ext>
            </p:extLst>
          </p:nvPr>
        </p:nvGraphicFramePr>
        <p:xfrm>
          <a:off x="3899483" y="2314121"/>
          <a:ext cx="5414925" cy="927111"/>
        </p:xfrm>
        <a:graphic>
          <a:graphicData uri="http://schemas.openxmlformats.org/drawingml/2006/table">
            <a:tbl>
              <a:tblPr firstRow="1" bandRow="1">
                <a:tableStyleId>{073A0DAA-6AF3-43AB-8588-CEC1D06C72B9}</a:tableStyleId>
              </a:tblPr>
              <a:tblGrid>
                <a:gridCol w="1082985">
                  <a:extLst>
                    <a:ext uri="{9D8B030D-6E8A-4147-A177-3AD203B41FA5}">
                      <a16:colId xmlns:a16="http://schemas.microsoft.com/office/drawing/2014/main" val="1031822438"/>
                    </a:ext>
                  </a:extLst>
                </a:gridCol>
                <a:gridCol w="1082985">
                  <a:extLst>
                    <a:ext uri="{9D8B030D-6E8A-4147-A177-3AD203B41FA5}">
                      <a16:colId xmlns:a16="http://schemas.microsoft.com/office/drawing/2014/main" val="1713235414"/>
                    </a:ext>
                  </a:extLst>
                </a:gridCol>
                <a:gridCol w="1082985">
                  <a:extLst>
                    <a:ext uri="{9D8B030D-6E8A-4147-A177-3AD203B41FA5}">
                      <a16:colId xmlns:a16="http://schemas.microsoft.com/office/drawing/2014/main" val="847483999"/>
                    </a:ext>
                  </a:extLst>
                </a:gridCol>
                <a:gridCol w="1082985">
                  <a:extLst>
                    <a:ext uri="{9D8B030D-6E8A-4147-A177-3AD203B41FA5}">
                      <a16:colId xmlns:a16="http://schemas.microsoft.com/office/drawing/2014/main" val="969299503"/>
                    </a:ext>
                  </a:extLst>
                </a:gridCol>
                <a:gridCol w="1082985">
                  <a:extLst>
                    <a:ext uri="{9D8B030D-6E8A-4147-A177-3AD203B41FA5}">
                      <a16:colId xmlns:a16="http://schemas.microsoft.com/office/drawing/2014/main" val="3681601464"/>
                    </a:ext>
                  </a:extLst>
                </a:gridCol>
              </a:tblGrid>
              <a:tr h="309037">
                <a:tc>
                  <a:txBody>
                    <a:bodyPr/>
                    <a:lstStyle/>
                    <a:p>
                      <a:pPr algn="ctr"/>
                      <a:endParaRPr lang="en-GB" sz="1400" b="1">
                        <a:solidFill>
                          <a:srgbClr val="5C5B5A"/>
                        </a:solidFill>
                      </a:endParaRPr>
                    </a:p>
                  </a:txBody>
                  <a:tcPr>
                    <a:solidFill>
                      <a:srgbClr val="5C5B5A">
                        <a:alpha val="21000"/>
                      </a:srgbClr>
                    </a:solidFill>
                  </a:tcPr>
                </a:tc>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a:solidFill>
                            <a:srgbClr val="5C5B5A"/>
                          </a:solidFill>
                        </a:rPr>
                        <a:t>16-24</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a:cs typeface="Arial"/>
                        </a:rPr>
                        <a:t>S3 – 6</a:t>
                      </a:r>
                    </a:p>
                  </a:txBody>
                  <a:tcPr>
                    <a:solidFill>
                      <a:srgbClr val="5C5B5A">
                        <a:alpha val="21000"/>
                      </a:srgbClr>
                    </a:solidFill>
                  </a:tcPr>
                </a:tc>
                <a:tc>
                  <a:txBody>
                    <a:bodyPr/>
                    <a:lstStyle/>
                    <a:p>
                      <a:pPr algn="ctr"/>
                      <a:r>
                        <a:rPr lang="en-GB" sz="1400" b="1">
                          <a:solidFill>
                            <a:srgbClr val="5C5B5A"/>
                          </a:solidFill>
                          <a:latin typeface="Arial"/>
                          <a:cs typeface="Arial"/>
                        </a:rPr>
                        <a:t>36%</a:t>
                      </a:r>
                    </a:p>
                  </a:txBody>
                  <a:tcPr>
                    <a:solidFill>
                      <a:srgbClr val="5C5B5A">
                        <a:alpha val="21000"/>
                      </a:srgbClr>
                    </a:solidFill>
                  </a:tcPr>
                </a:tc>
                <a:tc>
                  <a:txBody>
                    <a:bodyPr/>
                    <a:lstStyle/>
                    <a:p>
                      <a:pPr algn="ctr"/>
                      <a:r>
                        <a:rPr lang="en-GB" sz="1400" b="1">
                          <a:solidFill>
                            <a:srgbClr val="5C5B5A"/>
                          </a:solidFill>
                          <a:latin typeface="Arial"/>
                          <a:cs typeface="Arial"/>
                        </a:rPr>
                        <a:t>29%</a:t>
                      </a:r>
                    </a:p>
                  </a:txBody>
                  <a:tcPr>
                    <a:solidFill>
                      <a:srgbClr val="5C5B5A">
                        <a:alpha val="21000"/>
                      </a:srgbClr>
                    </a:solidFill>
                  </a:tcPr>
                </a:tc>
                <a:tc>
                  <a:txBody>
                    <a:bodyPr/>
                    <a:lstStyle/>
                    <a:p>
                      <a:pPr algn="ctr"/>
                      <a:r>
                        <a:rPr lang="en-GB" sz="1400" b="1">
                          <a:solidFill>
                            <a:srgbClr val="5C5B5A"/>
                          </a:solidFill>
                          <a:latin typeface="Arial"/>
                          <a:cs typeface="Arial"/>
                        </a:rPr>
                        <a:t>71%</a:t>
                      </a:r>
                    </a:p>
                  </a:txBody>
                  <a:tcPr>
                    <a:solidFill>
                      <a:srgbClr val="5C5B5A">
                        <a:alpha val="21000"/>
                      </a:srgbClr>
                    </a:solidFill>
                  </a:tcPr>
                </a:tc>
                <a:tc>
                  <a:txBody>
                    <a:bodyPr/>
                    <a:lstStyle/>
                    <a:p>
                      <a:pPr algn="ctr"/>
                      <a:r>
                        <a:rPr lang="en-GB" sz="1400" b="1">
                          <a:solidFill>
                            <a:srgbClr val="5C5B5A"/>
                          </a:solidFill>
                          <a:latin typeface="Arial"/>
                          <a:cs typeface="Arial"/>
                        </a:rPr>
                        <a:t>54%</a:t>
                      </a:r>
                    </a:p>
                  </a:txBody>
                  <a:tcPr>
                    <a:solidFill>
                      <a:srgbClr val="5C5B5A">
                        <a:alpha val="21000"/>
                      </a:srgbClr>
                    </a:solidFill>
                  </a:tcPr>
                </a:tc>
                <a:extLst>
                  <a:ext uri="{0D108BD9-81ED-4DB2-BD59-A6C34878D82A}">
                    <a16:rowId xmlns:a16="http://schemas.microsoft.com/office/drawing/2014/main" val="158279000"/>
                  </a:ext>
                </a:extLst>
              </a:tr>
              <a:tr h="309037">
                <a:tc>
                  <a:txBody>
                    <a:bodyPr/>
                    <a:lstStyle/>
                    <a:p>
                      <a:pPr algn="ctr"/>
                      <a:r>
                        <a:rPr lang="en-GB" sz="1400" b="1">
                          <a:solidFill>
                            <a:srgbClr val="5C5B5A"/>
                          </a:solidFill>
                          <a:latin typeface="Arial"/>
                          <a:cs typeface="Arial"/>
                        </a:rPr>
                        <a:t>S7 – 9</a:t>
                      </a:r>
                    </a:p>
                  </a:txBody>
                  <a:tcPr>
                    <a:solidFill>
                      <a:srgbClr val="5C5B5A">
                        <a:alpha val="21000"/>
                      </a:srgbClr>
                    </a:solidFill>
                  </a:tcPr>
                </a:tc>
                <a:tc>
                  <a:txBody>
                    <a:bodyPr/>
                    <a:lstStyle/>
                    <a:p>
                      <a:pPr algn="ctr"/>
                      <a:r>
                        <a:rPr lang="en-GB" sz="1400" b="1">
                          <a:solidFill>
                            <a:srgbClr val="5C5B5A"/>
                          </a:solidFill>
                          <a:latin typeface="Arial"/>
                          <a:cs typeface="Arial"/>
                        </a:rPr>
                        <a:t>32%</a:t>
                      </a:r>
                    </a:p>
                  </a:txBody>
                  <a:tcPr>
                    <a:solidFill>
                      <a:srgbClr val="5C5B5A">
                        <a:alpha val="21000"/>
                      </a:srgbClr>
                    </a:solidFill>
                  </a:tcPr>
                </a:tc>
                <a:tc>
                  <a:txBody>
                    <a:bodyPr/>
                    <a:lstStyle/>
                    <a:p>
                      <a:pPr algn="ctr"/>
                      <a:r>
                        <a:rPr lang="en-GB" sz="1400" b="1">
                          <a:solidFill>
                            <a:srgbClr val="5C5B5A"/>
                          </a:solidFill>
                          <a:latin typeface="Arial"/>
                          <a:cs typeface="Arial"/>
                        </a:rPr>
                        <a:t>28%</a:t>
                      </a:r>
                    </a:p>
                  </a:txBody>
                  <a:tcPr>
                    <a:solidFill>
                      <a:srgbClr val="5C5B5A">
                        <a:alpha val="21000"/>
                      </a:srgbClr>
                    </a:solidFill>
                  </a:tcPr>
                </a:tc>
                <a:tc>
                  <a:txBody>
                    <a:bodyPr/>
                    <a:lstStyle/>
                    <a:p>
                      <a:pPr algn="ctr"/>
                      <a:r>
                        <a:rPr lang="en-GB" sz="1400" b="1">
                          <a:solidFill>
                            <a:srgbClr val="5C5B5A"/>
                          </a:solidFill>
                          <a:latin typeface="Arial"/>
                          <a:cs typeface="Arial"/>
                        </a:rPr>
                        <a:t>62%</a:t>
                      </a:r>
                    </a:p>
                  </a:txBody>
                  <a:tcPr>
                    <a:solidFill>
                      <a:srgbClr val="5C5B5A">
                        <a:alpha val="21000"/>
                      </a:srgbClr>
                    </a:solidFill>
                  </a:tcPr>
                </a:tc>
                <a:tc>
                  <a:txBody>
                    <a:bodyPr/>
                    <a:lstStyle/>
                    <a:p>
                      <a:pPr algn="ctr"/>
                      <a:r>
                        <a:rPr lang="en-GB" sz="1400" b="1">
                          <a:solidFill>
                            <a:srgbClr val="5C5B5A"/>
                          </a:solidFill>
                          <a:latin typeface="Arial"/>
                          <a:cs typeface="Arial"/>
                        </a:rPr>
                        <a:t>40%</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0" y="6321419"/>
            <a:ext cx="1153357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a:t>
            </a:r>
            <a:r>
              <a:rPr lang="en-GB" sz="900">
                <a:solidFill>
                  <a:srgbClr val="FFFFFF">
                    <a:lumMod val="50000"/>
                  </a:srgbClr>
                </a:solidFill>
                <a:latin typeface="Arial"/>
                <a:cs typeface="Arial" panose="020B0604020202020204" pitchFamily="34" charset="0"/>
              </a:rPr>
              <a:t>1005</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S3-6* No data available for S4+S5+S6 due to a CATI weighting error. Approach comparisons with caution due to differing bases; 749, </a:t>
            </a:r>
            <a:r>
              <a:rPr lang="en-GB" sz="900">
                <a:solidFill>
                  <a:srgbClr val="FFFFFF">
                    <a:lumMod val="50000"/>
                  </a:srgbClr>
                </a:solidFill>
                <a:latin typeface="Arial"/>
                <a:cs typeface="Arial" panose="020B0604020202020204" pitchFamily="34" charset="0"/>
              </a:rPr>
              <a:t>S7-9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S6 + S7 + S8 was asked as a grid, between “you” and “others in your household”. The data on this slide shows the percentages of households where there is someone (either you or others) who has said they are digitally excluded.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8DD6FEDE-C6A9-97D9-6BDA-9991D4F79BCB}"/>
              </a:ext>
            </a:extLst>
          </p:cNvPr>
          <p:cNvSpPr txBox="1"/>
          <p:nvPr/>
        </p:nvSpPr>
        <p:spPr>
          <a:xfrm>
            <a:off x="3896810" y="2034330"/>
            <a:ext cx="47962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cs typeface="Arial"/>
              </a:rPr>
              <a:t>1 or more aspect of digital exclusion...</a:t>
            </a:r>
            <a:endParaRPr lang="en-GB" sz="1400"/>
          </a:p>
        </p:txBody>
      </p:sp>
    </p:spTree>
    <p:extLst>
      <p:ext uri="{BB962C8B-B14F-4D97-AF65-F5344CB8AC3E}">
        <p14:creationId xmlns:p14="http://schemas.microsoft.com/office/powerpoint/2010/main" val="28021056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6" descr="Column chart showing the proportion of respondents who answer 0 to 3 to statements at the previous question. 64% answer 0 to 3 to none of the statements, though this drops to 32% of over 75s.">
            <a:extLst>
              <a:ext uri="{FF2B5EF4-FFF2-40B4-BE49-F238E27FC236}">
                <a16:creationId xmlns:a16="http://schemas.microsoft.com/office/drawing/2014/main" id="{7DCAC85A-58FE-18C4-F9E9-11ECA9B0F17C}"/>
              </a:ext>
            </a:extLst>
          </p:cNvPr>
          <p:cNvGraphicFramePr>
            <a:graphicFrameLocks/>
          </p:cNvGraphicFramePr>
          <p:nvPr/>
        </p:nvGraphicFramePr>
        <p:xfrm>
          <a:off x="363298" y="1267561"/>
          <a:ext cx="11465404" cy="473865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303810" y="165648"/>
            <a:ext cx="10515600" cy="307777"/>
          </a:xfrm>
          <a:noFill/>
        </p:spPr>
        <p:txBody>
          <a:bodyPr vert="horz" wrap="square" lIns="0" tIns="0" rIns="0" bIns="0" rtlCol="0" anchor="ctr">
            <a:spAutoFit/>
          </a:bodyPr>
          <a:lstStyle/>
          <a:p>
            <a:pPr>
              <a:lnSpc>
                <a:spcPct val="100000"/>
              </a:lnSpc>
              <a:spcBef>
                <a:spcPts val="0"/>
              </a:spcBef>
            </a:pPr>
            <a:r>
              <a:rPr lang="en-GB" sz="2000" b="1">
                <a:solidFill>
                  <a:srgbClr val="5C5B5A"/>
                </a:solidFill>
                <a:latin typeface="Arial"/>
                <a:ea typeface="+mn-ea"/>
                <a:cs typeface="+mn-cs"/>
              </a:rPr>
              <a:t>Summary: Digital Inclusion</a:t>
            </a:r>
          </a:p>
        </p:txBody>
      </p:sp>
      <p:sp>
        <p:nvSpPr>
          <p:cNvPr id="23" name="TextBox 22">
            <a:extLst>
              <a:ext uri="{FF2B5EF4-FFF2-40B4-BE49-F238E27FC236}">
                <a16:creationId xmlns:a16="http://schemas.microsoft.com/office/drawing/2014/main" id="{C19DB154-4751-4B61-8003-DCA4863E8705}"/>
              </a:ext>
            </a:extLst>
          </p:cNvPr>
          <p:cNvSpPr txBox="1"/>
          <p:nvPr/>
        </p:nvSpPr>
        <p:spPr>
          <a:xfrm>
            <a:off x="363298" y="6385546"/>
            <a:ext cx="11251946" cy="400110"/>
          </a:xfrm>
          <a:prstGeom prst="rect">
            <a:avLst/>
          </a:prstGeom>
          <a:noFill/>
        </p:spPr>
        <p:txBody>
          <a:bodyPr wrap="square" rtlCol="0">
            <a:spAutoFit/>
          </a:bodyPr>
          <a:lstStyle/>
          <a:p>
            <a:pPr>
              <a:defRPr/>
            </a:pPr>
            <a:r>
              <a:rPr lang="en-GB" sz="1000">
                <a:solidFill>
                  <a:srgbClr val="FFFFFF">
                    <a:lumMod val="50000"/>
                  </a:srgbClr>
                </a:solidFill>
                <a:latin typeface="Arial" panose="020B0604020202020204" pitchFamily="34" charset="0"/>
                <a:cs typeface="Arial" panose="020B0604020202020204" pitchFamily="34" charset="0"/>
              </a:rPr>
              <a:t>Unweighted base: Total, 749; Survey 7, 251, Survey 8, 250, Survey 9, 248 (Telephone respondents)  **Aspects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7" name="Slide Number Placeholder 4">
            <a:extLst>
              <a:ext uri="{FF2B5EF4-FFF2-40B4-BE49-F238E27FC236}">
                <a16:creationId xmlns:a16="http://schemas.microsoft.com/office/drawing/2014/main" id="{2867C4B8-3C99-4EAA-8B1F-EB275B52156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810BEC93-0FC5-903B-B874-E5D3E3D3177B}"/>
              </a:ext>
            </a:extLst>
          </p:cNvPr>
          <p:cNvSpPr txBox="1"/>
          <p:nvPr/>
        </p:nvSpPr>
        <p:spPr>
          <a:xfrm>
            <a:off x="1698202" y="538183"/>
            <a:ext cx="8979323" cy="7848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Wave 9 (September) results continue to show a favourable picture of digital inclusion, when compared to results from May (and earlier and in the Spring) – 71% of respondents report no issues with digital inclusion, a further increase from Wave 8</a:t>
            </a:r>
          </a:p>
        </p:txBody>
      </p:sp>
      <p:sp>
        <p:nvSpPr>
          <p:cNvPr id="6" name="Arrow: Down 5">
            <a:extLst>
              <a:ext uri="{FF2B5EF4-FFF2-40B4-BE49-F238E27FC236}">
                <a16:creationId xmlns:a16="http://schemas.microsoft.com/office/drawing/2014/main" id="{913BB391-BA7C-D6E6-E1B6-554ADB68AEB6}"/>
              </a:ext>
              <a:ext uri="{C183D7F6-B498-43B3-948B-1728B52AA6E4}">
                <adec:decorative xmlns:adec="http://schemas.microsoft.com/office/drawing/2017/decorative" val="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77FF7991-DC92-F094-2B4C-ED5DA40B55DA}"/>
              </a:ext>
            </a:extLst>
          </p:cNvPr>
          <p:cNvGrpSpPr/>
          <p:nvPr/>
        </p:nvGrpSpPr>
        <p:grpSpPr>
          <a:xfrm>
            <a:off x="229117" y="5927615"/>
            <a:ext cx="3406034" cy="269304"/>
            <a:chOff x="520117" y="5772736"/>
            <a:chExt cx="3406034" cy="269304"/>
          </a:xfrm>
        </p:grpSpPr>
        <p:sp>
          <p:nvSpPr>
            <p:cNvPr id="8" name="Arrow: Down 7">
              <a:extLst>
                <a:ext uri="{FF2B5EF4-FFF2-40B4-BE49-F238E27FC236}">
                  <a16:creationId xmlns:a16="http://schemas.microsoft.com/office/drawing/2014/main" id="{637DEE3C-3441-9A92-7538-723DAD9D26D2}"/>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BCD3FE39-311E-38DD-4F76-36490733B201}"/>
                </a:ext>
              </a:extLst>
            </p:cNvPr>
            <p:cNvSpPr txBox="1"/>
            <p:nvPr/>
          </p:nvSpPr>
          <p:spPr>
            <a:xfrm>
              <a:off x="884934" y="5772736"/>
              <a:ext cx="3041217"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in previous survey</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Tree>
    <p:extLst>
      <p:ext uri="{BB962C8B-B14F-4D97-AF65-F5344CB8AC3E}">
        <p14:creationId xmlns:p14="http://schemas.microsoft.com/office/powerpoint/2010/main" val="1491516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chorCtr="0">
            <a:normAutofit fontScale="90000"/>
          </a:bodyPr>
          <a:lstStyle/>
          <a:p>
            <a:r>
              <a:rPr lang="en-GB" sz="4400" b="1">
                <a:latin typeface="Arial" panose="020B0604020202020204" pitchFamily="34" charset="0"/>
                <a:cs typeface="Arial" panose="020B0604020202020204" pitchFamily="34" charset="0"/>
              </a:rPr>
              <a:t>Health and wellbeing</a:t>
            </a:r>
          </a:p>
        </p:txBody>
      </p:sp>
      <p:graphicFrame>
        <p:nvGraphicFramePr>
          <p:cNvPr id="2" name="Table 5">
            <a:extLst>
              <a:ext uri="{FF2B5EF4-FFF2-40B4-BE49-F238E27FC236}">
                <a16:creationId xmlns:a16="http://schemas.microsoft.com/office/drawing/2014/main" id="{36FAC488-3597-8F01-2E89-E627B012B9D6}"/>
              </a:ext>
            </a:extLst>
          </p:cNvPr>
          <p:cNvGraphicFramePr>
            <a:graphicFrameLocks noGrp="1"/>
          </p:cNvGraphicFramePr>
          <p:nvPr>
            <p:extLst>
              <p:ext uri="{D42A27DB-BD31-4B8C-83A1-F6EECF244321}">
                <p14:modId xmlns:p14="http://schemas.microsoft.com/office/powerpoint/2010/main" val="3540479791"/>
              </p:ext>
            </p:extLst>
          </p:nvPr>
        </p:nvGraphicFramePr>
        <p:xfrm>
          <a:off x="590400" y="3718800"/>
          <a:ext cx="4922631" cy="864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131448">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2" action="ppaction://hlinksldjump">
                            <a:extLst>
                              <a:ext uri="{A12FA001-AC4F-418D-AE19-62706E023703}">
                                <ahyp:hlinkClr xmlns:ahyp="http://schemas.microsoft.com/office/drawing/2018/hyperlinkcolor" val="tx"/>
                              </a:ext>
                            </a:extLst>
                          </a:hlinkClick>
                        </a:rPr>
                        <a:t>pages 8</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Health and wellbeing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pages 9-10</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a:cs typeface="Arial"/>
                        </a:rPr>
                        <a:t>Health and wellbeing detailed findings </a:t>
                      </a:r>
                      <a:endParaRPr lang="en-GB" sz="1400" b="1">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11 - 21</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329795"/>
                  </a:ext>
                </a:extLst>
              </a:tr>
            </a:tbl>
          </a:graphicData>
        </a:graphic>
      </p:graphicFrame>
    </p:spTree>
    <p:extLst>
      <p:ext uri="{BB962C8B-B14F-4D97-AF65-F5344CB8AC3E}">
        <p14:creationId xmlns:p14="http://schemas.microsoft.com/office/powerpoint/2010/main" val="39269372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1883786300"/>
              </p:ext>
            </p:extLst>
          </p:nvPr>
        </p:nvGraphicFramePr>
        <p:xfrm>
          <a:off x="1114425" y="1031567"/>
          <a:ext cx="10960129" cy="52186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73FA8E35-709E-426A-A26F-82D8A7AA4ED0}"/>
              </a:ext>
            </a:extLst>
          </p:cNvPr>
          <p:cNvGraphicFramePr>
            <a:graphicFrameLocks/>
          </p:cNvGraphicFramePr>
          <p:nvPr/>
        </p:nvGraphicFramePr>
        <p:xfrm>
          <a:off x="1121541" y="2555326"/>
          <a:ext cx="10994957" cy="3919527"/>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3"/>
          <p:cNvSpPr>
            <a:spLocks noGrp="1"/>
          </p:cNvSpPr>
          <p:nvPr>
            <p:ph type="title"/>
          </p:nvPr>
        </p:nvSpPr>
        <p:spPr>
          <a:xfrm>
            <a:off x="372282" y="328022"/>
            <a:ext cx="11238081" cy="553998"/>
          </a:xfrm>
        </p:spPr>
        <p:txBody>
          <a:bodyPr vert="horz" wrap="square" anchor="t">
            <a:spAutoFit/>
          </a:bodyPr>
          <a:lstStyle/>
          <a:p>
            <a:pPr>
              <a:lnSpc>
                <a:spcPct val="100000"/>
              </a:lnSpc>
            </a:pPr>
            <a:r>
              <a:rPr lang="en-GB" sz="1800" b="1"/>
              <a:t>Where respondents are experiencing digital exclusion, they are most likely to say this is due to a </a:t>
            </a:r>
            <a:r>
              <a:rPr lang="en-GB" sz="1800" b="1">
                <a:solidFill>
                  <a:srgbClr val="009690"/>
                </a:solidFill>
              </a:rPr>
              <a:t>lack of skills or support </a:t>
            </a:r>
            <a:r>
              <a:rPr lang="en-GB" sz="1800" b="1"/>
              <a:t>to allow them to access digital online services</a:t>
            </a:r>
            <a:endParaRPr lang="en-GB" sz="1800" b="1">
              <a:solidFill>
                <a:schemeClr val="accent3"/>
              </a:solidFill>
            </a:endParaRP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749,</a:t>
            </a:r>
            <a:r>
              <a:rPr lang="en-GB" sz="1000">
                <a:solidFill>
                  <a:srgbClr val="FFFFFF">
                    <a:lumMod val="50000"/>
                  </a:srgbClr>
                </a:solidFill>
                <a:latin typeface="Arial" panose="020B0604020202020204" pitchFamily="34" charset="0"/>
                <a:cs typeface="Arial" panose="020B0604020202020204" pitchFamily="34" charset="0"/>
              </a:rPr>
              <a:t> Survey 7, 251, Survey 8, 250, Survey 9, 248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4, and 5 not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cxnSp>
        <p:nvCxnSpPr>
          <p:cNvPr id="5" name="Straight Connector 4">
            <a:extLst>
              <a:ext uri="{FF2B5EF4-FFF2-40B4-BE49-F238E27FC236}">
                <a16:creationId xmlns:a16="http://schemas.microsoft.com/office/drawing/2014/main" id="{7E7962CC-3FF4-9C81-B297-F670A2D1066D}"/>
              </a:ext>
              <a:ext uri="{C183D7F6-B498-43B3-948B-1728B52AA6E4}">
                <adec:decorative xmlns:adec="http://schemas.microsoft.com/office/drawing/2017/decorative" val="1"/>
              </a:ext>
            </a:extLst>
          </p:cNvPr>
          <p:cNvCxnSpPr>
            <a:cxnSpLocks/>
          </p:cNvCxnSpPr>
          <p:nvPr/>
        </p:nvCxnSpPr>
        <p:spPr>
          <a:xfrm>
            <a:off x="3383472" y="2315937"/>
            <a:ext cx="0" cy="2844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D5CC0A72-955B-0B18-079C-3E15E3AA7C51}"/>
              </a:ext>
              <a:ext uri="{C183D7F6-B498-43B3-948B-1728B52AA6E4}">
                <adec:decorative xmlns:adec="http://schemas.microsoft.com/office/drawing/2017/decorative" val="1"/>
              </a:ext>
            </a:extLst>
          </p:cNvPr>
          <p:cNvCxnSpPr>
            <a:cxnSpLocks/>
          </p:cNvCxnSpPr>
          <p:nvPr/>
        </p:nvCxnSpPr>
        <p:spPr>
          <a:xfrm>
            <a:off x="554826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AB8AB063-16B9-73D4-1B03-B82DCBF839AF}"/>
              </a:ext>
              <a:ext uri="{C183D7F6-B498-43B3-948B-1728B52AA6E4}">
                <adec:decorative xmlns:adec="http://schemas.microsoft.com/office/drawing/2017/decorative" val="1"/>
              </a:ext>
            </a:extLst>
          </p:cNvPr>
          <p:cNvCxnSpPr>
            <a:cxnSpLocks/>
          </p:cNvCxnSpPr>
          <p:nvPr/>
        </p:nvCxnSpPr>
        <p:spPr>
          <a:xfrm>
            <a:off x="7697424" y="2315937"/>
            <a:ext cx="0" cy="2844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544E96CA-F70E-4522-2C39-BF5E04F3FD78}"/>
              </a:ext>
              <a:ext uri="{C183D7F6-B498-43B3-948B-1728B52AA6E4}">
                <adec:decorative xmlns:adec="http://schemas.microsoft.com/office/drawing/2017/decorative" val="1"/>
              </a:ext>
            </a:extLst>
          </p:cNvPr>
          <p:cNvCxnSpPr>
            <a:cxnSpLocks/>
          </p:cNvCxnSpPr>
          <p:nvPr/>
        </p:nvCxnSpPr>
        <p:spPr>
          <a:xfrm>
            <a:off x="985225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0" name="Slide Number Placeholder 4">
            <a:extLst>
              <a:ext uri="{FF2B5EF4-FFF2-40B4-BE49-F238E27FC236}">
                <a16:creationId xmlns:a16="http://schemas.microsoft.com/office/drawing/2014/main" id="{0F82579C-B032-45D8-87B3-739A8795235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2E983FA5-B7FE-FB4F-C8B4-3C499815CE49}"/>
              </a:ext>
            </a:extLst>
          </p:cNvPr>
          <p:cNvSpPr txBox="1"/>
          <p:nvPr/>
        </p:nvSpPr>
        <p:spPr>
          <a:xfrm>
            <a:off x="2010200" y="2134962"/>
            <a:ext cx="574157" cy="523220"/>
          </a:xfrm>
          <a:prstGeom prst="rect">
            <a:avLst/>
          </a:prstGeom>
          <a:noFill/>
        </p:spPr>
        <p:txBody>
          <a:bodyPr wrap="square" rtlCol="0">
            <a:spAutoFit/>
          </a:bodyPr>
          <a:lstStyle/>
          <a:p>
            <a:pPr algn="ctr"/>
            <a:r>
              <a:rPr lang="en-GB" sz="1400" b="1">
                <a:solidFill>
                  <a:srgbClr val="5C5B5A"/>
                </a:solidFill>
              </a:rPr>
              <a:t>9% total</a:t>
            </a:r>
          </a:p>
        </p:txBody>
      </p:sp>
      <p:sp>
        <p:nvSpPr>
          <p:cNvPr id="3" name="TextBox 2">
            <a:extLst>
              <a:ext uri="{FF2B5EF4-FFF2-40B4-BE49-F238E27FC236}">
                <a16:creationId xmlns:a16="http://schemas.microsoft.com/office/drawing/2014/main" id="{68348201-08EB-4C34-0C79-B9AFEB093344}"/>
              </a:ext>
            </a:extLst>
          </p:cNvPr>
          <p:cNvSpPr txBox="1"/>
          <p:nvPr/>
        </p:nvSpPr>
        <p:spPr>
          <a:xfrm>
            <a:off x="2010200" y="4168287"/>
            <a:ext cx="574157" cy="523220"/>
          </a:xfrm>
          <a:prstGeom prst="rect">
            <a:avLst/>
          </a:prstGeom>
          <a:noFill/>
        </p:spPr>
        <p:txBody>
          <a:bodyPr wrap="square" rtlCol="0">
            <a:spAutoFit/>
          </a:bodyPr>
          <a:lstStyle/>
          <a:p>
            <a:pPr algn="ctr"/>
            <a:r>
              <a:rPr lang="en-GB" sz="1400" b="1">
                <a:solidFill>
                  <a:srgbClr val="5C5B5A"/>
                </a:solidFill>
              </a:rPr>
              <a:t>8% total</a:t>
            </a:r>
          </a:p>
        </p:txBody>
      </p:sp>
      <p:sp>
        <p:nvSpPr>
          <p:cNvPr id="4" name="TextBox 3">
            <a:extLst>
              <a:ext uri="{FF2B5EF4-FFF2-40B4-BE49-F238E27FC236}">
                <a16:creationId xmlns:a16="http://schemas.microsoft.com/office/drawing/2014/main" id="{9036254E-486F-0802-93F0-29C10E1772B2}"/>
              </a:ext>
            </a:extLst>
          </p:cNvPr>
          <p:cNvSpPr txBox="1"/>
          <p:nvPr/>
        </p:nvSpPr>
        <p:spPr>
          <a:xfrm>
            <a:off x="4186598" y="2220158"/>
            <a:ext cx="574157" cy="523220"/>
          </a:xfrm>
          <a:prstGeom prst="rect">
            <a:avLst/>
          </a:prstGeom>
          <a:noFill/>
        </p:spPr>
        <p:txBody>
          <a:bodyPr wrap="square" rtlCol="0">
            <a:spAutoFit/>
          </a:bodyPr>
          <a:lstStyle/>
          <a:p>
            <a:pPr algn="ctr"/>
            <a:r>
              <a:rPr lang="en-GB" sz="1400" b="1">
                <a:solidFill>
                  <a:srgbClr val="5C5B5A"/>
                </a:solidFill>
              </a:rPr>
              <a:t>8% total</a:t>
            </a:r>
          </a:p>
        </p:txBody>
      </p:sp>
      <p:sp>
        <p:nvSpPr>
          <p:cNvPr id="7" name="TextBox 6">
            <a:extLst>
              <a:ext uri="{FF2B5EF4-FFF2-40B4-BE49-F238E27FC236}">
                <a16:creationId xmlns:a16="http://schemas.microsoft.com/office/drawing/2014/main" id="{586CB7F6-0388-3D37-B0B5-7BA77A70C2DD}"/>
              </a:ext>
            </a:extLst>
          </p:cNvPr>
          <p:cNvSpPr txBox="1"/>
          <p:nvPr/>
        </p:nvSpPr>
        <p:spPr>
          <a:xfrm>
            <a:off x="4152251" y="4215379"/>
            <a:ext cx="574157" cy="523220"/>
          </a:xfrm>
          <a:prstGeom prst="rect">
            <a:avLst/>
          </a:prstGeom>
          <a:noFill/>
        </p:spPr>
        <p:txBody>
          <a:bodyPr wrap="square" rtlCol="0">
            <a:spAutoFit/>
          </a:bodyPr>
          <a:lstStyle/>
          <a:p>
            <a:pPr algn="ctr"/>
            <a:r>
              <a:rPr lang="en-GB" sz="1400" b="1">
                <a:solidFill>
                  <a:srgbClr val="5C5B5A"/>
                </a:solidFill>
              </a:rPr>
              <a:t>6% total</a:t>
            </a:r>
          </a:p>
        </p:txBody>
      </p:sp>
      <p:sp>
        <p:nvSpPr>
          <p:cNvPr id="12" name="TextBox 11">
            <a:extLst>
              <a:ext uri="{FF2B5EF4-FFF2-40B4-BE49-F238E27FC236}">
                <a16:creationId xmlns:a16="http://schemas.microsoft.com/office/drawing/2014/main" id="{94E9E061-CD6D-05EE-722C-5BD2F912E093}"/>
              </a:ext>
            </a:extLst>
          </p:cNvPr>
          <p:cNvSpPr txBox="1"/>
          <p:nvPr/>
        </p:nvSpPr>
        <p:spPr>
          <a:xfrm>
            <a:off x="6298303" y="2077365"/>
            <a:ext cx="574157" cy="523220"/>
          </a:xfrm>
          <a:prstGeom prst="rect">
            <a:avLst/>
          </a:prstGeom>
          <a:noFill/>
        </p:spPr>
        <p:txBody>
          <a:bodyPr wrap="square" rtlCol="0">
            <a:spAutoFit/>
          </a:bodyPr>
          <a:lstStyle/>
          <a:p>
            <a:pPr algn="ctr"/>
            <a:r>
              <a:rPr lang="en-GB" sz="1400" b="1">
                <a:solidFill>
                  <a:srgbClr val="5C5B5A"/>
                </a:solidFill>
              </a:rPr>
              <a:t>10% total</a:t>
            </a:r>
          </a:p>
        </p:txBody>
      </p:sp>
      <p:sp>
        <p:nvSpPr>
          <p:cNvPr id="13" name="TextBox 12">
            <a:extLst>
              <a:ext uri="{FF2B5EF4-FFF2-40B4-BE49-F238E27FC236}">
                <a16:creationId xmlns:a16="http://schemas.microsoft.com/office/drawing/2014/main" id="{77C04CF0-3365-BCC3-12A7-F0087DA5FEDF}"/>
              </a:ext>
            </a:extLst>
          </p:cNvPr>
          <p:cNvSpPr txBox="1"/>
          <p:nvPr/>
        </p:nvSpPr>
        <p:spPr>
          <a:xfrm>
            <a:off x="6302647" y="4135919"/>
            <a:ext cx="574157" cy="523220"/>
          </a:xfrm>
          <a:prstGeom prst="rect">
            <a:avLst/>
          </a:prstGeom>
          <a:noFill/>
        </p:spPr>
        <p:txBody>
          <a:bodyPr wrap="square" rtlCol="0">
            <a:spAutoFit/>
          </a:bodyPr>
          <a:lstStyle/>
          <a:p>
            <a:pPr algn="ctr"/>
            <a:r>
              <a:rPr lang="en-GB" sz="1400" b="1">
                <a:solidFill>
                  <a:srgbClr val="5C5B5A"/>
                </a:solidFill>
              </a:rPr>
              <a:t>7% total</a:t>
            </a:r>
          </a:p>
        </p:txBody>
      </p:sp>
      <p:sp>
        <p:nvSpPr>
          <p:cNvPr id="15" name="TextBox 14">
            <a:extLst>
              <a:ext uri="{FF2B5EF4-FFF2-40B4-BE49-F238E27FC236}">
                <a16:creationId xmlns:a16="http://schemas.microsoft.com/office/drawing/2014/main" id="{A63D2668-23A8-568B-E03B-F36DDD97CDD8}"/>
              </a:ext>
            </a:extLst>
          </p:cNvPr>
          <p:cNvSpPr txBox="1"/>
          <p:nvPr/>
        </p:nvSpPr>
        <p:spPr>
          <a:xfrm>
            <a:off x="8473688" y="1996859"/>
            <a:ext cx="574157" cy="523220"/>
          </a:xfrm>
          <a:prstGeom prst="rect">
            <a:avLst/>
          </a:prstGeom>
          <a:noFill/>
        </p:spPr>
        <p:txBody>
          <a:bodyPr wrap="square" rtlCol="0">
            <a:spAutoFit/>
          </a:bodyPr>
          <a:lstStyle/>
          <a:p>
            <a:pPr algn="ctr"/>
            <a:r>
              <a:rPr lang="en-GB" sz="1400" b="1">
                <a:solidFill>
                  <a:srgbClr val="5C5B5A"/>
                </a:solidFill>
              </a:rPr>
              <a:t>11% total</a:t>
            </a:r>
          </a:p>
        </p:txBody>
      </p:sp>
      <p:sp>
        <p:nvSpPr>
          <p:cNvPr id="16" name="TextBox 15">
            <a:extLst>
              <a:ext uri="{FF2B5EF4-FFF2-40B4-BE49-F238E27FC236}">
                <a16:creationId xmlns:a16="http://schemas.microsoft.com/office/drawing/2014/main" id="{D0AFB361-80B4-83C9-C613-8D43F3A8F7C2}"/>
              </a:ext>
            </a:extLst>
          </p:cNvPr>
          <p:cNvSpPr txBox="1"/>
          <p:nvPr/>
        </p:nvSpPr>
        <p:spPr>
          <a:xfrm>
            <a:off x="8483213" y="3874309"/>
            <a:ext cx="574157" cy="523220"/>
          </a:xfrm>
          <a:prstGeom prst="rect">
            <a:avLst/>
          </a:prstGeom>
          <a:noFill/>
        </p:spPr>
        <p:txBody>
          <a:bodyPr wrap="square" rtlCol="0">
            <a:spAutoFit/>
          </a:bodyPr>
          <a:lstStyle/>
          <a:p>
            <a:pPr algn="ctr"/>
            <a:r>
              <a:rPr lang="en-GB" sz="1400" b="1">
                <a:solidFill>
                  <a:srgbClr val="5C5B5A"/>
                </a:solidFill>
              </a:rPr>
              <a:t>13% total</a:t>
            </a:r>
          </a:p>
        </p:txBody>
      </p:sp>
      <p:sp>
        <p:nvSpPr>
          <p:cNvPr id="17" name="TextBox 16">
            <a:extLst>
              <a:ext uri="{FF2B5EF4-FFF2-40B4-BE49-F238E27FC236}">
                <a16:creationId xmlns:a16="http://schemas.microsoft.com/office/drawing/2014/main" id="{E5C09F62-6CA1-1B27-8602-58A8927FB9BF}"/>
              </a:ext>
            </a:extLst>
          </p:cNvPr>
          <p:cNvSpPr txBox="1"/>
          <p:nvPr/>
        </p:nvSpPr>
        <p:spPr>
          <a:xfrm>
            <a:off x="10640743" y="1750071"/>
            <a:ext cx="574157" cy="523220"/>
          </a:xfrm>
          <a:prstGeom prst="rect">
            <a:avLst/>
          </a:prstGeom>
          <a:noFill/>
        </p:spPr>
        <p:txBody>
          <a:bodyPr wrap="square" rtlCol="0">
            <a:spAutoFit/>
          </a:bodyPr>
          <a:lstStyle/>
          <a:p>
            <a:pPr algn="ctr"/>
            <a:r>
              <a:rPr lang="en-GB" sz="1400" b="1">
                <a:solidFill>
                  <a:srgbClr val="5C5B5A"/>
                </a:solidFill>
              </a:rPr>
              <a:t>16% total</a:t>
            </a:r>
          </a:p>
        </p:txBody>
      </p:sp>
      <p:sp>
        <p:nvSpPr>
          <p:cNvPr id="18" name="TextBox 17">
            <a:extLst>
              <a:ext uri="{FF2B5EF4-FFF2-40B4-BE49-F238E27FC236}">
                <a16:creationId xmlns:a16="http://schemas.microsoft.com/office/drawing/2014/main" id="{5A802565-AB78-BC36-6308-C9B09C918B05}"/>
              </a:ext>
            </a:extLst>
          </p:cNvPr>
          <p:cNvSpPr txBox="1"/>
          <p:nvPr/>
        </p:nvSpPr>
        <p:spPr>
          <a:xfrm>
            <a:off x="10650268" y="3887562"/>
            <a:ext cx="574157" cy="523220"/>
          </a:xfrm>
          <a:prstGeom prst="rect">
            <a:avLst/>
          </a:prstGeom>
          <a:noFill/>
        </p:spPr>
        <p:txBody>
          <a:bodyPr wrap="square" rtlCol="0">
            <a:spAutoFit/>
          </a:bodyPr>
          <a:lstStyle/>
          <a:p>
            <a:pPr algn="ctr"/>
            <a:r>
              <a:rPr lang="en-GB" sz="1400" b="1">
                <a:solidFill>
                  <a:srgbClr val="5C5B5A"/>
                </a:solidFill>
              </a:rPr>
              <a:t>12% total</a:t>
            </a:r>
          </a:p>
        </p:txBody>
      </p:sp>
      <p:sp>
        <p:nvSpPr>
          <p:cNvPr id="21" name="TextBox 20">
            <a:extLst>
              <a:ext uri="{FF2B5EF4-FFF2-40B4-BE49-F238E27FC236}">
                <a16:creationId xmlns:a16="http://schemas.microsoft.com/office/drawing/2014/main" id="{1E78E889-6DB2-404F-9B4C-1A46B70AB851}"/>
              </a:ext>
            </a:extLst>
          </p:cNvPr>
          <p:cNvSpPr txBox="1"/>
          <p:nvPr/>
        </p:nvSpPr>
        <p:spPr>
          <a:xfrm>
            <a:off x="89869" y="2838628"/>
            <a:ext cx="1386089" cy="307777"/>
          </a:xfrm>
          <a:prstGeom prst="rect">
            <a:avLst/>
          </a:prstGeom>
          <a:noFill/>
        </p:spPr>
        <p:txBody>
          <a:bodyPr wrap="square" rtlCol="0">
            <a:spAutoFit/>
          </a:bodyPr>
          <a:lstStyle/>
          <a:p>
            <a:pPr algn="ctr"/>
            <a:r>
              <a:rPr lang="en-GB" sz="1400" b="1">
                <a:solidFill>
                  <a:srgbClr val="5C5B5A"/>
                </a:solidFill>
              </a:rPr>
              <a:t>Respondent</a:t>
            </a:r>
          </a:p>
        </p:txBody>
      </p:sp>
      <p:sp>
        <p:nvSpPr>
          <p:cNvPr id="22" name="TextBox 21">
            <a:extLst>
              <a:ext uri="{FF2B5EF4-FFF2-40B4-BE49-F238E27FC236}">
                <a16:creationId xmlns:a16="http://schemas.microsoft.com/office/drawing/2014/main" id="{E5F7AE71-A6FB-439A-BC21-1C195A4AC9F5}"/>
              </a:ext>
            </a:extLst>
          </p:cNvPr>
          <p:cNvSpPr txBox="1"/>
          <p:nvPr/>
        </p:nvSpPr>
        <p:spPr>
          <a:xfrm>
            <a:off x="89869" y="4672806"/>
            <a:ext cx="1386089" cy="523220"/>
          </a:xfrm>
          <a:prstGeom prst="rect">
            <a:avLst/>
          </a:prstGeom>
          <a:noFill/>
        </p:spPr>
        <p:txBody>
          <a:bodyPr wrap="square" rtlCol="0">
            <a:spAutoFit/>
          </a:bodyPr>
          <a:lstStyle/>
          <a:p>
            <a:pPr algn="ctr"/>
            <a:r>
              <a:rPr lang="en-GB" sz="1400" b="1">
                <a:solidFill>
                  <a:srgbClr val="5C5B5A"/>
                </a:solidFill>
              </a:rPr>
              <a:t>Other in household</a:t>
            </a:r>
          </a:p>
        </p:txBody>
      </p:sp>
    </p:spTree>
    <p:extLst>
      <p:ext uri="{BB962C8B-B14F-4D97-AF65-F5344CB8AC3E}">
        <p14:creationId xmlns:p14="http://schemas.microsoft.com/office/powerpoint/2010/main" val="2689057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a:t>Those aged 75+ are consistently far more likely </a:t>
            </a:r>
            <a:r>
              <a:rPr lang="en-GB" sz="1800" b="1">
                <a:solidFill>
                  <a:srgbClr val="009690"/>
                </a:solidFill>
              </a:rPr>
              <a:t>not to have access to enable them to get online all or most of the time, or the skills and support to do so. </a:t>
            </a:r>
            <a:endParaRPr lang="en-GB" sz="1800" b="1"/>
          </a:p>
        </p:txBody>
      </p:sp>
      <p:sp>
        <p:nvSpPr>
          <p:cNvPr id="18" name="TextBox 17">
            <a:extLst>
              <a:ext uri="{FF2B5EF4-FFF2-40B4-BE49-F238E27FC236}">
                <a16:creationId xmlns:a16="http://schemas.microsoft.com/office/drawing/2014/main" id="{695E1543-A64D-41BF-B321-D4ECEA65105E}"/>
              </a:ext>
            </a:extLst>
          </p:cNvPr>
          <p:cNvSpPr txBox="1"/>
          <p:nvPr/>
        </p:nvSpPr>
        <p:spPr>
          <a:xfrm>
            <a:off x="1322385" y="969193"/>
            <a:ext cx="954723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Arial" panose="020B0604020202020204" pitchFamily="34" charset="0"/>
              </a:rPr>
              <a:t>How often do you/do others in your household…? (Showing households without the access/skills to get online all/most of the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cs typeface="Arial" panose="020B0604020202020204" pitchFamily="34" charset="0"/>
              </a:rPr>
              <a:t>July – September 2023</a:t>
            </a:r>
            <a:endParaRPr kumimoji="0" lang="en-GB" sz="1600" b="1" i="0" u="none" strike="noStrike" kern="1200" cap="none" spc="0" normalizeH="0" baseline="0" noProof="0">
              <a:ln>
                <a:noFill/>
              </a:ln>
              <a:solidFill>
                <a:srgbClr val="5C5B5A"/>
              </a:solidFill>
              <a:effectLst/>
              <a:uLnTx/>
              <a:uFillTx/>
              <a:latin typeface="Arial" panose="020B0604020202020204"/>
              <a:ea typeface="+mn-ea"/>
              <a:cs typeface="+mn-cs"/>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nvGraphicFramePr>
        <p:xfrm>
          <a:off x="969334" y="1782569"/>
          <a:ext cx="10253332" cy="4286651"/>
        </p:xfrm>
        <a:graphic>
          <a:graphicData uri="http://schemas.openxmlformats.org/drawingml/2006/table">
            <a:tbl>
              <a:tblPr firstRow="1" bandRow="1">
                <a:tableStyleId>{D7AC3CCA-C797-4891-BE02-D94E43425B78}</a:tableStyleId>
              </a:tblPr>
              <a:tblGrid>
                <a:gridCol w="3155016">
                  <a:extLst>
                    <a:ext uri="{9D8B030D-6E8A-4147-A177-3AD203B41FA5}">
                      <a16:colId xmlns:a16="http://schemas.microsoft.com/office/drawing/2014/main" val="965915567"/>
                    </a:ext>
                  </a:extLst>
                </a:gridCol>
                <a:gridCol w="1774579">
                  <a:extLst>
                    <a:ext uri="{9D8B030D-6E8A-4147-A177-3AD203B41FA5}">
                      <a16:colId xmlns:a16="http://schemas.microsoft.com/office/drawing/2014/main" val="3310763469"/>
                    </a:ext>
                  </a:extLst>
                </a:gridCol>
                <a:gridCol w="1774579">
                  <a:extLst>
                    <a:ext uri="{9D8B030D-6E8A-4147-A177-3AD203B41FA5}">
                      <a16:colId xmlns:a16="http://schemas.microsoft.com/office/drawing/2014/main" val="3581706395"/>
                    </a:ext>
                  </a:extLst>
                </a:gridCol>
                <a:gridCol w="1774579">
                  <a:extLst>
                    <a:ext uri="{9D8B030D-6E8A-4147-A177-3AD203B41FA5}">
                      <a16:colId xmlns:a16="http://schemas.microsoft.com/office/drawing/2014/main" val="3752985692"/>
                    </a:ext>
                  </a:extLst>
                </a:gridCol>
                <a:gridCol w="1774579">
                  <a:extLst>
                    <a:ext uri="{9D8B030D-6E8A-4147-A177-3AD203B41FA5}">
                      <a16:colId xmlns:a16="http://schemas.microsoft.com/office/drawing/2014/main" val="808247925"/>
                    </a:ext>
                  </a:extLst>
                </a:gridCol>
              </a:tblGrid>
              <a:tr h="629051">
                <a:tc>
                  <a:txBody>
                    <a:bodyPr/>
                    <a:lstStyle/>
                    <a:p>
                      <a:pPr algn="ctr"/>
                      <a:endParaRPr lang="en-GB" sz="1200"/>
                    </a:p>
                  </a:txBody>
                  <a:tcPr anchor="b"/>
                </a:tc>
                <a:tc>
                  <a:txBody>
                    <a:bodyPr/>
                    <a:lstStyle/>
                    <a:p>
                      <a:pPr algn="ctr"/>
                      <a:r>
                        <a:rPr lang="en-GB" sz="1200"/>
                        <a:t>Total</a:t>
                      </a:r>
                    </a:p>
                  </a:txBody>
                  <a:tcPr anchor="b"/>
                </a:tc>
                <a:tc>
                  <a:txBody>
                    <a:bodyPr/>
                    <a:lstStyle/>
                    <a:p>
                      <a:pPr algn="ctr"/>
                      <a:r>
                        <a:rPr lang="en-GB" sz="1200"/>
                        <a:t>Aged 16-24 </a:t>
                      </a:r>
                    </a:p>
                    <a:p>
                      <a:pPr algn="ctr"/>
                      <a:r>
                        <a:rPr lang="en-GB" sz="1200"/>
                        <a:t>(n=97)</a:t>
                      </a:r>
                    </a:p>
                  </a:txBody>
                  <a:tcPr anchor="b"/>
                </a:tc>
                <a:tc>
                  <a:txBody>
                    <a:bodyPr/>
                    <a:lstStyle/>
                    <a:p>
                      <a:pPr algn="ctr"/>
                      <a:r>
                        <a:rPr lang="en-GB" sz="1200"/>
                        <a:t>Aged 75+ (n=73)</a:t>
                      </a:r>
                    </a:p>
                  </a:txBody>
                  <a:tcPr anchor="b"/>
                </a:tc>
                <a:tc>
                  <a:txBody>
                    <a:bodyPr/>
                    <a:lstStyle/>
                    <a:p>
                      <a:pPr algn="ctr"/>
                      <a:r>
                        <a:rPr lang="en-GB" sz="1200"/>
                        <a:t>Disabled respondents (n=155)</a:t>
                      </a:r>
                    </a:p>
                  </a:txBody>
                  <a:tcPr anchor="b"/>
                </a:tc>
                <a:extLst>
                  <a:ext uri="{0D108BD9-81ED-4DB2-BD59-A6C34878D82A}">
                    <a16:rowId xmlns:a16="http://schemas.microsoft.com/office/drawing/2014/main" val="1582872079"/>
                  </a:ext>
                </a:extLst>
              </a:tr>
              <a:tr h="668615">
                <a:tc>
                  <a:txBody>
                    <a:bodyPr/>
                    <a:lstStyle/>
                    <a:p>
                      <a:pPr algn="r"/>
                      <a:r>
                        <a:rPr lang="en-GB" sz="1400" b="1"/>
                        <a:t>…have consistent and reliable access to an internet connection at home?</a:t>
                      </a:r>
                    </a:p>
                  </a:txBody>
                  <a:tcPr anchor="ctr"/>
                </a:tc>
                <a:tc>
                  <a:txBody>
                    <a:bodyPr/>
                    <a:lstStyle/>
                    <a:p>
                      <a:pPr algn="ctr"/>
                      <a:r>
                        <a:rPr lang="en-GB" sz="1400" b="1">
                          <a:solidFill>
                            <a:schemeClr val="tx1"/>
                          </a:solidFill>
                        </a:rPr>
                        <a:t>10%</a:t>
                      </a:r>
                    </a:p>
                  </a:txBody>
                  <a:tcPr anchor="ctr">
                    <a:noFill/>
                  </a:tcPr>
                </a:tc>
                <a:tc>
                  <a:txBody>
                    <a:bodyPr/>
                    <a:lstStyle/>
                    <a:p>
                      <a:pPr algn="ctr"/>
                      <a:r>
                        <a:rPr lang="en-GB" sz="1400" b="1">
                          <a:solidFill>
                            <a:schemeClr val="tx1"/>
                          </a:solidFill>
                        </a:rPr>
                        <a:t>6%</a:t>
                      </a:r>
                    </a:p>
                  </a:txBody>
                  <a:tcPr anchor="ctr">
                    <a:noFill/>
                  </a:tcPr>
                </a:tc>
                <a:tc>
                  <a:txBody>
                    <a:bodyPr/>
                    <a:lstStyle/>
                    <a:p>
                      <a:pPr algn="ctr"/>
                      <a:r>
                        <a:rPr lang="en-GB" sz="1400" b="1">
                          <a:solidFill>
                            <a:schemeClr val="tx1"/>
                          </a:solidFill>
                        </a:rPr>
                        <a:t>29%</a:t>
                      </a:r>
                    </a:p>
                  </a:txBody>
                  <a:tcPr anchor="ctr">
                    <a:noFill/>
                  </a:tcPr>
                </a:tc>
                <a:tc>
                  <a:txBody>
                    <a:bodyPr/>
                    <a:lstStyle/>
                    <a:p>
                      <a:pPr algn="ctr"/>
                      <a:r>
                        <a:rPr lang="en-GB" sz="1400" b="1">
                          <a:solidFill>
                            <a:schemeClr val="tx1"/>
                          </a:solidFill>
                        </a:rPr>
                        <a:t>13%</a:t>
                      </a:r>
                    </a:p>
                  </a:txBody>
                  <a:tcPr anchor="ctr">
                    <a:noFill/>
                  </a:tcPr>
                </a:tc>
                <a:extLst>
                  <a:ext uri="{0D108BD9-81ED-4DB2-BD59-A6C34878D82A}">
                    <a16:rowId xmlns:a16="http://schemas.microsoft.com/office/drawing/2014/main" val="1690567108"/>
                  </a:ext>
                </a:extLst>
              </a:tr>
              <a:tr h="863628">
                <a:tc>
                  <a:txBody>
                    <a:bodyPr/>
                    <a:lstStyle/>
                    <a:p>
                      <a:pPr algn="r"/>
                      <a:r>
                        <a:rPr lang="en-GB" sz="1400" b="1"/>
                        <a:t>…have consistent and reliable access to devices that allow access to the internet and use digital services online?</a:t>
                      </a:r>
                    </a:p>
                  </a:txBody>
                  <a:tcPr anchor="ctr"/>
                </a:tc>
                <a:tc>
                  <a:txBody>
                    <a:bodyPr/>
                    <a:lstStyle/>
                    <a:p>
                      <a:pPr algn="ctr"/>
                      <a:r>
                        <a:rPr lang="en-GB" sz="1400" b="1">
                          <a:solidFill>
                            <a:schemeClr val="tx1"/>
                          </a:solidFill>
                        </a:rPr>
                        <a:t>9%</a:t>
                      </a:r>
                    </a:p>
                  </a:txBody>
                  <a:tcPr anchor="ctr">
                    <a:noFill/>
                  </a:tcPr>
                </a:tc>
                <a:tc>
                  <a:txBody>
                    <a:bodyPr/>
                    <a:lstStyle/>
                    <a:p>
                      <a:pPr algn="ctr"/>
                      <a:r>
                        <a:rPr lang="en-GB" sz="1400" b="1">
                          <a:solidFill>
                            <a:schemeClr val="tx1"/>
                          </a:solidFill>
                        </a:rPr>
                        <a:t>7%</a:t>
                      </a:r>
                    </a:p>
                  </a:txBody>
                  <a:tcPr anchor="ctr">
                    <a:noFill/>
                  </a:tcPr>
                </a:tc>
                <a:tc>
                  <a:txBody>
                    <a:bodyPr/>
                    <a:lstStyle/>
                    <a:p>
                      <a:pPr algn="ctr"/>
                      <a:r>
                        <a:rPr lang="en-GB" sz="1400" b="1">
                          <a:solidFill>
                            <a:schemeClr val="tx1"/>
                          </a:solidFill>
                        </a:rPr>
                        <a:t>36%</a:t>
                      </a:r>
                    </a:p>
                  </a:txBody>
                  <a:tcPr anchor="ctr">
                    <a:noFill/>
                  </a:tcPr>
                </a:tc>
                <a:tc>
                  <a:txBody>
                    <a:bodyPr/>
                    <a:lstStyle/>
                    <a:p>
                      <a:pPr algn="ctr"/>
                      <a:r>
                        <a:rPr lang="en-GB" sz="1400" b="1">
                          <a:solidFill>
                            <a:schemeClr val="tx1"/>
                          </a:solidFill>
                        </a:rPr>
                        <a:t>14%</a:t>
                      </a:r>
                    </a:p>
                  </a:txBody>
                  <a:tcPr anchor="ctr">
                    <a:noFill/>
                  </a:tcPr>
                </a:tc>
                <a:extLst>
                  <a:ext uri="{0D108BD9-81ED-4DB2-BD59-A6C34878D82A}">
                    <a16:rowId xmlns:a16="http://schemas.microsoft.com/office/drawing/2014/main" val="358379334"/>
                  </a:ext>
                </a:extLst>
              </a:tr>
              <a:tr h="491056">
                <a:tc>
                  <a:txBody>
                    <a:bodyPr/>
                    <a:lstStyle/>
                    <a:p>
                      <a:pPr algn="r"/>
                      <a:r>
                        <a:rPr lang="en-GB" sz="1400" b="1"/>
                        <a:t>…can afford access to the internet?</a:t>
                      </a:r>
                    </a:p>
                  </a:txBody>
                  <a:tcPr anchor="ctr"/>
                </a:tc>
                <a:tc>
                  <a:txBody>
                    <a:bodyPr/>
                    <a:lstStyle/>
                    <a:p>
                      <a:pPr algn="ctr"/>
                      <a:r>
                        <a:rPr lang="en-GB" sz="1400" b="1">
                          <a:solidFill>
                            <a:schemeClr val="tx1"/>
                          </a:solidFill>
                        </a:rPr>
                        <a:t>11%</a:t>
                      </a:r>
                    </a:p>
                  </a:txBody>
                  <a:tcPr anchor="ctr">
                    <a:noFill/>
                  </a:tcPr>
                </a:tc>
                <a:tc>
                  <a:txBody>
                    <a:bodyPr/>
                    <a:lstStyle/>
                    <a:p>
                      <a:pPr algn="ctr"/>
                      <a:r>
                        <a:rPr lang="en-GB" sz="1400" b="1"/>
                        <a:t>12%</a:t>
                      </a:r>
                    </a:p>
                  </a:txBody>
                  <a:tcPr anchor="ctr">
                    <a:noFill/>
                  </a:tcPr>
                </a:tc>
                <a:tc>
                  <a:txBody>
                    <a:bodyPr/>
                    <a:lstStyle/>
                    <a:p>
                      <a:pPr algn="ctr"/>
                      <a:r>
                        <a:rPr lang="en-GB" sz="1400" b="1"/>
                        <a:t>31%</a:t>
                      </a:r>
                    </a:p>
                  </a:txBody>
                  <a:tcPr anchor="ctr">
                    <a:noFill/>
                  </a:tcPr>
                </a:tc>
                <a:tc>
                  <a:txBody>
                    <a:bodyPr/>
                    <a:lstStyle/>
                    <a:p>
                      <a:pPr algn="ctr"/>
                      <a:r>
                        <a:rPr lang="en-GB" sz="1400" b="1"/>
                        <a:t>15%</a:t>
                      </a:r>
                    </a:p>
                  </a:txBody>
                  <a:tcPr anchor="ctr">
                    <a:noFill/>
                  </a:tcPr>
                </a:tc>
                <a:extLst>
                  <a:ext uri="{0D108BD9-81ED-4DB2-BD59-A6C34878D82A}">
                    <a16:rowId xmlns:a16="http://schemas.microsoft.com/office/drawing/2014/main" val="4285424795"/>
                  </a:ext>
                </a:extLst>
              </a:tr>
              <a:tr h="668615">
                <a:tc>
                  <a:txBody>
                    <a:bodyPr/>
                    <a:lstStyle/>
                    <a:p>
                      <a:pPr algn="r"/>
                      <a:r>
                        <a:rPr lang="en-GB" sz="1400" b="1"/>
                        <a:t>…have the skills they need to access and use digital services online?</a:t>
                      </a:r>
                    </a:p>
                  </a:txBody>
                  <a:tcPr anchor="ctr"/>
                </a:tc>
                <a:tc>
                  <a:txBody>
                    <a:bodyPr/>
                    <a:lstStyle/>
                    <a:p>
                      <a:pPr algn="ctr"/>
                      <a:r>
                        <a:rPr lang="en-GB" sz="1400" b="1">
                          <a:solidFill>
                            <a:schemeClr val="tx1"/>
                          </a:solidFill>
                        </a:rPr>
                        <a:t>17%</a:t>
                      </a:r>
                    </a:p>
                  </a:txBody>
                  <a:tcPr anchor="ctr">
                    <a:noFill/>
                  </a:tcPr>
                </a:tc>
                <a:tc>
                  <a:txBody>
                    <a:bodyPr/>
                    <a:lstStyle/>
                    <a:p>
                      <a:pPr algn="ctr"/>
                      <a:r>
                        <a:rPr lang="en-GB" sz="1400" b="1"/>
                        <a:t>16%</a:t>
                      </a:r>
                    </a:p>
                  </a:txBody>
                  <a:tcPr anchor="ctr">
                    <a:noFill/>
                  </a:tcPr>
                </a:tc>
                <a:tc>
                  <a:txBody>
                    <a:bodyPr/>
                    <a:lstStyle/>
                    <a:p>
                      <a:pPr algn="ctr"/>
                      <a:r>
                        <a:rPr lang="en-GB" sz="1400" b="1"/>
                        <a:t>46%</a:t>
                      </a:r>
                    </a:p>
                  </a:txBody>
                  <a:tcPr anchor="ctr">
                    <a:noFill/>
                  </a:tcPr>
                </a:tc>
                <a:tc>
                  <a:txBody>
                    <a:bodyPr/>
                    <a:lstStyle/>
                    <a:p>
                      <a:pPr algn="ctr"/>
                      <a:r>
                        <a:rPr lang="en-GB" sz="1400" b="1"/>
                        <a:t>25%</a:t>
                      </a:r>
                    </a:p>
                  </a:txBody>
                  <a:tcPr anchor="ctr">
                    <a:noFill/>
                  </a:tcPr>
                </a:tc>
                <a:extLst>
                  <a:ext uri="{0D108BD9-81ED-4DB2-BD59-A6C34878D82A}">
                    <a16:rowId xmlns:a16="http://schemas.microsoft.com/office/drawing/2014/main" val="2401446473"/>
                  </a:ext>
                </a:extLst>
              </a:tr>
              <a:tr h="668615">
                <a:tc>
                  <a:txBody>
                    <a:bodyPr/>
                    <a:lstStyle/>
                    <a:p>
                      <a:pPr algn="r"/>
                      <a:r>
                        <a:rPr lang="en-GB" sz="1400" b="1"/>
                        <a:t>…have the support needed to access and use digital services online?</a:t>
                      </a:r>
                    </a:p>
                  </a:txBody>
                  <a:tcPr anchor="ctr"/>
                </a:tc>
                <a:tc>
                  <a:txBody>
                    <a:bodyPr/>
                    <a:lstStyle/>
                    <a:p>
                      <a:pPr algn="ctr"/>
                      <a:r>
                        <a:rPr lang="en-GB" sz="1400" b="1">
                          <a:solidFill>
                            <a:schemeClr val="tx1"/>
                          </a:solidFill>
                        </a:rPr>
                        <a:t>17%</a:t>
                      </a:r>
                    </a:p>
                  </a:txBody>
                  <a:tcPr anchor="ctr">
                    <a:noFill/>
                  </a:tcPr>
                </a:tc>
                <a:tc>
                  <a:txBody>
                    <a:bodyPr/>
                    <a:lstStyle/>
                    <a:p>
                      <a:pPr algn="ctr"/>
                      <a:r>
                        <a:rPr lang="en-GB" sz="1400" b="1"/>
                        <a:t>11%</a:t>
                      </a:r>
                    </a:p>
                  </a:txBody>
                  <a:tcPr anchor="ctr">
                    <a:noFill/>
                  </a:tcPr>
                </a:tc>
                <a:tc>
                  <a:txBody>
                    <a:bodyPr/>
                    <a:lstStyle/>
                    <a:p>
                      <a:pPr algn="ctr"/>
                      <a:r>
                        <a:rPr lang="en-GB" sz="1400" b="1"/>
                        <a:t>34%</a:t>
                      </a:r>
                    </a:p>
                  </a:txBody>
                  <a:tcPr anchor="ctr">
                    <a:noFill/>
                  </a:tcPr>
                </a:tc>
                <a:tc>
                  <a:txBody>
                    <a:bodyPr/>
                    <a:lstStyle/>
                    <a:p>
                      <a:pPr algn="ctr"/>
                      <a:r>
                        <a:rPr lang="en-GB" sz="1400" b="1"/>
                        <a:t>21%</a:t>
                      </a:r>
                    </a:p>
                  </a:txBody>
                  <a:tcPr anchor="ctr">
                    <a:noFill/>
                  </a:tcPr>
                </a:tc>
                <a:extLst>
                  <a:ext uri="{0D108BD9-81ED-4DB2-BD59-A6C34878D82A}">
                    <a16:rowId xmlns:a16="http://schemas.microsoft.com/office/drawing/2014/main" val="3921736877"/>
                  </a:ext>
                </a:extLst>
              </a:tr>
            </a:tbl>
          </a:graphicData>
        </a:graphic>
      </p:graphicFrame>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749, </a:t>
            </a:r>
            <a:r>
              <a:rPr lang="en-GB" sz="1000">
                <a:solidFill>
                  <a:srgbClr val="FFFFFF">
                    <a:lumMod val="50000"/>
                  </a:srgbClr>
                </a:solidFill>
                <a:latin typeface="Arial" panose="020B0604020202020204" pitchFamily="34" charset="0"/>
                <a:cs typeface="Arial" panose="020B0604020202020204" pitchFamily="34" charset="0"/>
              </a:rPr>
              <a:t>Survey 7, 251, Survey 8, 250, Survey 9, 248</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9141882" y="6051911"/>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5" name="Arrow: Down 14">
            <a:extLst>
              <a:ext uri="{FF2B5EF4-FFF2-40B4-BE49-F238E27FC236}">
                <a16:creationId xmlns:a16="http://schemas.microsoft.com/office/drawing/2014/main" id="{99E75519-838A-440D-8627-49FDEE1AE439}"/>
              </a:ext>
              <a:ext uri="{C183D7F6-B498-43B3-948B-1728B52AA6E4}">
                <adec:decorative xmlns:adec="http://schemas.microsoft.com/office/drawing/2017/decorative" val="1"/>
              </a:ext>
            </a:extLst>
          </p:cNvPr>
          <p:cNvSpPr/>
          <p:nvPr/>
        </p:nvSpPr>
        <p:spPr>
          <a:xfrm rot="10800000">
            <a:off x="8779932" y="267303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07CE1F79-1E83-47B3-88CF-A47393A399D1}"/>
              </a:ext>
              <a:ext uri="{C183D7F6-B498-43B3-948B-1728B52AA6E4}">
                <adec:decorative xmlns:adec="http://schemas.microsoft.com/office/drawing/2017/decorative" val="1"/>
              </a:ext>
            </a:extLst>
          </p:cNvPr>
          <p:cNvSpPr/>
          <p:nvPr/>
        </p:nvSpPr>
        <p:spPr>
          <a:xfrm rot="10800000">
            <a:off x="8779932" y="353115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3BF85649-4F63-446C-8DB9-B153A990B348}"/>
              </a:ext>
              <a:ext uri="{C183D7F6-B498-43B3-948B-1728B52AA6E4}">
                <adec:decorative xmlns:adec="http://schemas.microsoft.com/office/drawing/2017/decorative" val="1"/>
              </a:ext>
            </a:extLst>
          </p:cNvPr>
          <p:cNvSpPr/>
          <p:nvPr/>
        </p:nvSpPr>
        <p:spPr>
          <a:xfrm rot="10800000">
            <a:off x="10577772" y="353115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41936D83-5718-4868-AFCF-32F32F7A511D}"/>
              </a:ext>
              <a:ext uri="{C183D7F6-B498-43B3-948B-1728B52AA6E4}">
                <adec:decorative xmlns:adec="http://schemas.microsoft.com/office/drawing/2017/decorative" val="1"/>
              </a:ext>
            </a:extLst>
          </p:cNvPr>
          <p:cNvSpPr/>
          <p:nvPr/>
        </p:nvSpPr>
        <p:spPr>
          <a:xfrm rot="10800000">
            <a:off x="8779932" y="424640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F16B53E6-C9AA-47E2-B009-327F9E57895A}"/>
              </a:ext>
              <a:ext uri="{C183D7F6-B498-43B3-948B-1728B52AA6E4}">
                <adec:decorative xmlns:adec="http://schemas.microsoft.com/office/drawing/2017/decorative" val="1"/>
              </a:ext>
            </a:extLst>
          </p:cNvPr>
          <p:cNvSpPr/>
          <p:nvPr/>
        </p:nvSpPr>
        <p:spPr>
          <a:xfrm rot="10800000">
            <a:off x="8779932" y="487118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5E4F308B-6E8F-46C6-8E65-716BFE517EB5}"/>
              </a:ext>
              <a:ext uri="{C183D7F6-B498-43B3-948B-1728B52AA6E4}">
                <adec:decorative xmlns:adec="http://schemas.microsoft.com/office/drawing/2017/decorative" val="1"/>
              </a:ext>
            </a:extLst>
          </p:cNvPr>
          <p:cNvSpPr/>
          <p:nvPr/>
        </p:nvSpPr>
        <p:spPr>
          <a:xfrm rot="10800000">
            <a:off x="10577772" y="487118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B8C54CF1-3EF7-4267-9E95-D755E59CAD19}"/>
              </a:ext>
              <a:ext uri="{C183D7F6-B498-43B3-948B-1728B52AA6E4}">
                <adec:decorative xmlns:adec="http://schemas.microsoft.com/office/drawing/2017/decorative" val="1"/>
              </a:ext>
            </a:extLst>
          </p:cNvPr>
          <p:cNvSpPr/>
          <p:nvPr/>
        </p:nvSpPr>
        <p:spPr>
          <a:xfrm rot="10800000">
            <a:off x="8779932" y="558877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76171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a:t>There has been a significant </a:t>
            </a:r>
            <a:r>
              <a:rPr lang="en-GB" sz="1800" b="1">
                <a:solidFill>
                  <a:srgbClr val="009690"/>
                </a:solidFill>
              </a:rPr>
              <a:t>decrease in digital exclusion </a:t>
            </a:r>
            <a:r>
              <a:rPr lang="en-GB" sz="1800" b="1"/>
              <a:t>between autumn 2022 and summer 2023 in respondents not having the support required to get them online (22% vs 17%)</a:t>
            </a: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S3-6, 1005; S7-9, 749</a:t>
            </a:r>
            <a:r>
              <a:rPr lang="en-GB" sz="1000">
                <a:solidFill>
                  <a:srgbClr val="FFFFFF">
                    <a:lumMod val="50000"/>
                  </a:srgbClr>
                </a:solidFill>
                <a:latin typeface="Arial"/>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6" y="6320788"/>
            <a:ext cx="63805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12" name="Table Placeholder 6" descr="Column chart showing the proportion of respondents without the access or skills to get online. 21% do not have the support they need to get online in Spring 2022, compared to 20% in Autumn 2022. 10% do not have devices in Spring 2022, compared to 7% in Autumn 2022. ">
            <a:extLst>
              <a:ext uri="{FF2B5EF4-FFF2-40B4-BE49-F238E27FC236}">
                <a16:creationId xmlns:a16="http://schemas.microsoft.com/office/drawing/2014/main" id="{EA9D64CE-7D06-474D-B616-E55E85D647F6}"/>
              </a:ext>
            </a:extLst>
          </p:cNvPr>
          <p:cNvGraphicFramePr>
            <a:graphicFrameLocks/>
          </p:cNvGraphicFramePr>
          <p:nvPr>
            <p:extLst>
              <p:ext uri="{D42A27DB-BD31-4B8C-83A1-F6EECF244321}">
                <p14:modId xmlns:p14="http://schemas.microsoft.com/office/powerpoint/2010/main" val="3676693451"/>
              </p:ext>
            </p:extLst>
          </p:nvPr>
        </p:nvGraphicFramePr>
        <p:xfrm>
          <a:off x="556057" y="1213730"/>
          <a:ext cx="10953011" cy="4977520"/>
        </p:xfrm>
        <a:graphic>
          <a:graphicData uri="http://schemas.openxmlformats.org/drawingml/2006/chart">
            <c:chart xmlns:c="http://schemas.openxmlformats.org/drawingml/2006/chart" xmlns:r="http://schemas.openxmlformats.org/officeDocument/2006/relationships" r:id="rId2"/>
          </a:graphicData>
        </a:graphic>
      </p:graphicFrame>
      <p:grpSp>
        <p:nvGrpSpPr>
          <p:cNvPr id="16" name="Group 15">
            <a:extLst>
              <a:ext uri="{FF2B5EF4-FFF2-40B4-BE49-F238E27FC236}">
                <a16:creationId xmlns:a16="http://schemas.microsoft.com/office/drawing/2014/main" id="{8164ED6E-221F-4A07-A72D-141A7AA3E5F7}"/>
              </a:ext>
              <a:ext uri="{C183D7F6-B498-43B3-948B-1728B52AA6E4}">
                <adec:decorative xmlns:adec="http://schemas.microsoft.com/office/drawing/2017/decorative" val="1"/>
              </a:ext>
            </a:extLst>
          </p:cNvPr>
          <p:cNvGrpSpPr/>
          <p:nvPr/>
        </p:nvGrpSpPr>
        <p:grpSpPr>
          <a:xfrm>
            <a:off x="8894232" y="6001901"/>
            <a:ext cx="3231307" cy="269304"/>
            <a:chOff x="229117" y="5927615"/>
            <a:chExt cx="3231307" cy="269304"/>
          </a:xfrm>
        </p:grpSpPr>
        <p:grpSp>
          <p:nvGrpSpPr>
            <p:cNvPr id="19" name="Group 18" descr="Green and Red arrows to signify when a statistic is significantly higher or lower than the previous survey.">
              <a:extLst>
                <a:ext uri="{FF2B5EF4-FFF2-40B4-BE49-F238E27FC236}">
                  <a16:creationId xmlns:a16="http://schemas.microsoft.com/office/drawing/2014/main" id="{984CD426-C33A-4B1D-AFE1-86992A818576}"/>
                </a:ext>
              </a:extLst>
            </p:cNvPr>
            <p:cNvGrpSpPr/>
            <p:nvPr/>
          </p:nvGrpSpPr>
          <p:grpSpPr>
            <a:xfrm>
              <a:off x="229117" y="5927615"/>
              <a:ext cx="3231307" cy="269304"/>
              <a:chOff x="520117" y="5772736"/>
              <a:chExt cx="3231307" cy="269304"/>
            </a:xfrm>
          </p:grpSpPr>
          <p:sp>
            <p:nvSpPr>
              <p:cNvPr id="21" name="Arrow: Down 20">
                <a:extLst>
                  <a:ext uri="{FF2B5EF4-FFF2-40B4-BE49-F238E27FC236}">
                    <a16:creationId xmlns:a16="http://schemas.microsoft.com/office/drawing/2014/main" id="{FA0AC938-D932-416F-8F35-2FB809A06933}"/>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4C9CC967-8E47-45E4-92ED-B5B049FC474E}"/>
                  </a:ext>
                </a:extLst>
              </p:cNvPr>
              <p:cNvSpPr txBox="1"/>
              <p:nvPr/>
            </p:nvSpPr>
            <p:spPr>
              <a:xfrm>
                <a:off x="884934" y="5772736"/>
                <a:ext cx="286649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S3+4+5+6</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20" name="Arrow: Down 19">
              <a:extLst>
                <a:ext uri="{FF2B5EF4-FFF2-40B4-BE49-F238E27FC236}">
                  <a16:creationId xmlns:a16="http://schemas.microsoft.com/office/drawing/2014/main" id="{43BB893E-1704-45AC-8E69-1F0F17EDC40B}"/>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Arrow: Down 22">
            <a:extLst>
              <a:ext uri="{FF2B5EF4-FFF2-40B4-BE49-F238E27FC236}">
                <a16:creationId xmlns:a16="http://schemas.microsoft.com/office/drawing/2014/main" id="{11E49FA5-70AA-4BAF-88FB-F33486DC729B}"/>
              </a:ext>
              <a:ext uri="{C183D7F6-B498-43B3-948B-1728B52AA6E4}">
                <adec:decorative xmlns:adec="http://schemas.microsoft.com/office/drawing/2017/decorative" val="1"/>
              </a:ext>
            </a:extLst>
          </p:cNvPr>
          <p:cNvSpPr/>
          <p:nvPr/>
        </p:nvSpPr>
        <p:spPr>
          <a:xfrm rot="10800000">
            <a:off x="4236507" y="338722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5B441796-EAA7-581A-F254-9AED4CA569CB}"/>
              </a:ext>
              <a:ext uri="{C183D7F6-B498-43B3-948B-1728B52AA6E4}">
                <adec:decorative xmlns:adec="http://schemas.microsoft.com/office/drawing/2017/decorative" val="1"/>
              </a:ext>
            </a:extLst>
          </p:cNvPr>
          <p:cNvSpPr/>
          <p:nvPr/>
        </p:nvSpPr>
        <p:spPr>
          <a:xfrm>
            <a:off x="10528440" y="222608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272960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1A6C82-A0B5-40CB-ABD5-02C5A0277F65}"/>
              </a:ext>
            </a:extLst>
          </p:cNvPr>
          <p:cNvSpPr>
            <a:spLocks noGrp="1"/>
          </p:cNvSpPr>
          <p:nvPr>
            <p:ph type="title"/>
          </p:nvPr>
        </p:nvSpPr>
        <p:spPr>
          <a:xfrm>
            <a:off x="484464" y="200612"/>
            <a:ext cx="11402736" cy="586800"/>
          </a:xfrm>
        </p:spPr>
        <p:txBody>
          <a:bodyPr vert="horz" anchor="t">
            <a:noAutofit/>
          </a:bodyPr>
          <a:lstStyle/>
          <a:p>
            <a:pPr>
              <a:lnSpc>
                <a:spcPct val="100000"/>
              </a:lnSpc>
            </a:pPr>
            <a:r>
              <a:rPr lang="en-GB" sz="1800" b="1"/>
              <a:t>Around 1 in 6 (17%) households </a:t>
            </a:r>
            <a:r>
              <a:rPr lang="en-GB" sz="1800" b="1">
                <a:solidFill>
                  <a:srgbClr val="009690"/>
                </a:solidFill>
              </a:rPr>
              <a:t>use digital services</a:t>
            </a:r>
            <a:r>
              <a:rPr lang="en-GB" sz="1800" b="1">
                <a:solidFill>
                  <a:schemeClr val="tx1">
                    <a:lumMod val="65000"/>
                    <a:lumOff val="35000"/>
                  </a:schemeClr>
                </a:solidFill>
              </a:rPr>
              <a:t>, but want to use them more. Just 1% of people who do not use digital services online want to be able to do so.</a:t>
            </a:r>
          </a:p>
        </p:txBody>
      </p:sp>
      <p:sp>
        <p:nvSpPr>
          <p:cNvPr id="16" name="Text Placeholder 4">
            <a:extLst>
              <a:ext uri="{FF2B5EF4-FFF2-40B4-BE49-F238E27FC236}">
                <a16:creationId xmlns:a16="http://schemas.microsoft.com/office/drawing/2014/main" id="{82DE907B-92BD-4F17-A0C5-2AD21A3F6A5D}"/>
              </a:ext>
            </a:extLst>
          </p:cNvPr>
          <p:cNvSpPr txBox="1">
            <a:spLocks/>
          </p:cNvSpPr>
          <p:nvPr/>
        </p:nvSpPr>
        <p:spPr>
          <a:xfrm>
            <a:off x="2596298" y="1209723"/>
            <a:ext cx="6235926"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Current and intended future use of digital services online   </a:t>
            </a:r>
            <a:r>
              <a:rPr lang="en-GB">
                <a:solidFill>
                  <a:srgbClr val="5C5B5A"/>
                </a:solidFill>
                <a:latin typeface="Arial"/>
              </a:rPr>
              <a:t>(July – September 2023)</a:t>
            </a:r>
            <a:endParaRPr kumimoji="0" lang="en-GB" sz="16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 name="Chart 1" descr="Stacked column chart showing current and future use of digital services online. 8% use digital services online and want to use them less. 7% of others in their household use digital services online and want to use them less. 15% use digital services online and want to use them more. 15% of others in their household use digital services online and want to use them more.">
            <a:extLst>
              <a:ext uri="{FF2B5EF4-FFF2-40B4-BE49-F238E27FC236}">
                <a16:creationId xmlns:a16="http://schemas.microsoft.com/office/drawing/2014/main" id="{238D1F6D-AB83-B553-0F60-96726C7ECEB6}"/>
              </a:ext>
            </a:extLst>
          </p:cNvPr>
          <p:cNvGraphicFramePr/>
          <p:nvPr>
            <p:extLst>
              <p:ext uri="{D42A27DB-BD31-4B8C-83A1-F6EECF244321}">
                <p14:modId xmlns:p14="http://schemas.microsoft.com/office/powerpoint/2010/main" val="2608073467"/>
              </p:ext>
            </p:extLst>
          </p:nvPr>
        </p:nvGraphicFramePr>
        <p:xfrm>
          <a:off x="484463" y="1726790"/>
          <a:ext cx="10736911" cy="4574853"/>
        </p:xfrm>
        <a:graphic>
          <a:graphicData uri="http://schemas.openxmlformats.org/drawingml/2006/chart">
            <c:chart xmlns:c="http://schemas.openxmlformats.org/drawingml/2006/chart" xmlns:r="http://schemas.openxmlformats.org/officeDocument/2006/relationships" r:id="rId3"/>
          </a:graphicData>
        </a:graphic>
      </p:graphicFrame>
      <p:sp>
        <p:nvSpPr>
          <p:cNvPr id="34" name="Footer Placeholder 4">
            <a:extLst>
              <a:ext uri="{FF2B5EF4-FFF2-40B4-BE49-F238E27FC236}">
                <a16:creationId xmlns:a16="http://schemas.microsoft.com/office/drawing/2014/main" id="{0DE26B62-D587-4C1E-82CA-93CF015343D7}"/>
              </a:ext>
            </a:extLst>
          </p:cNvPr>
          <p:cNvSpPr txBox="1">
            <a:spLocks/>
          </p:cNvSpPr>
          <p:nvPr/>
        </p:nvSpPr>
        <p:spPr>
          <a:xfrm>
            <a:off x="396875" y="6317878"/>
            <a:ext cx="11120870"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DI8. How would you describe your current and future intended use of digital services online?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749, </a:t>
            </a:r>
            <a:r>
              <a:rPr lang="en-GB" sz="1000">
                <a:solidFill>
                  <a:srgbClr val="FFFFFF">
                    <a:lumMod val="50000"/>
                  </a:srgbClr>
                </a:solidFill>
                <a:latin typeface="Arial" panose="020B0604020202020204" pitchFamily="34" charset="0"/>
                <a:cs typeface="Arial" panose="020B0604020202020204" pitchFamily="34" charset="0"/>
              </a:rPr>
              <a:t>Survey 7, 251, Survey 8, 250, Survey 9, 249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p>
        </p:txBody>
      </p:sp>
      <p:sp>
        <p:nvSpPr>
          <p:cNvPr id="10" name="Slide Number Placeholder 4">
            <a:extLst>
              <a:ext uri="{FF2B5EF4-FFF2-40B4-BE49-F238E27FC236}">
                <a16:creationId xmlns:a16="http://schemas.microsoft.com/office/drawing/2014/main" id="{6383AEA8-03C5-4D8B-9AE1-1D2415B96538}"/>
              </a:ext>
            </a:extLst>
          </p:cNvPr>
          <p:cNvSpPr txBox="1">
            <a:spLocks/>
          </p:cNvSpPr>
          <p:nvPr/>
        </p:nvSpPr>
        <p:spPr>
          <a:xfrm>
            <a:off x="11553946" y="6320788"/>
            <a:ext cx="63805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65095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Health and wellbeing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719241"/>
          </a:xfrm>
          <a:prstGeom prst="rect">
            <a:avLst/>
          </a:prstGeom>
          <a:noFill/>
        </p:spPr>
        <p:txBody>
          <a:bodyPr wrap="square" lIns="91440" tIns="45720" rIns="91440" bIns="45720" rtlCol="0" anchor="t">
            <a:spAutoFit/>
          </a:bodyPr>
          <a:lstStyle/>
          <a:p>
            <a:pPr>
              <a:lnSpc>
                <a:spcPct val="114000"/>
              </a:lnSpc>
              <a:spcAft>
                <a:spcPts val="1400"/>
              </a:spcAft>
            </a:pPr>
            <a:r>
              <a:rPr lang="en-GB" sz="1400">
                <a:solidFill>
                  <a:schemeClr val="bg1"/>
                </a:solidFill>
                <a:latin typeface="Arial"/>
                <a:cs typeface="Arial"/>
              </a:rPr>
              <a:t>This wave of the Greater Manchester Residents' Survey includes, for the fourth time, all four measures of personal wellbeing commonly asked in national surveys. Due to survey time constraints, previous waves had asked about two of these measures – life satisfaction and levels of anxiety. Changes across the survey have allowed us to make capacity for exploring wellbeing in broader terms. </a:t>
            </a:r>
            <a:endParaRPr lang="en-GB" sz="1400">
              <a:solidFill>
                <a:schemeClr val="bg1"/>
              </a:solidFill>
              <a:latin typeface="Arial" panose="020B0604020202020204" pitchFamily="34" charset="0"/>
              <a:cs typeface="Arial" panose="020B0604020202020204" pitchFamily="34" charset="0"/>
            </a:endParaRPr>
          </a:p>
          <a:p>
            <a:pPr>
              <a:lnSpc>
                <a:spcPct val="114000"/>
              </a:lnSpc>
              <a:spcAft>
                <a:spcPts val="1400"/>
              </a:spcAft>
            </a:pPr>
            <a:r>
              <a:rPr lang="en-GB" sz="1400">
                <a:solidFill>
                  <a:schemeClr val="bg1"/>
                </a:solidFill>
                <a:latin typeface="Arial"/>
                <a:cs typeface="Arial"/>
              </a:rPr>
              <a:t>The wellbeing questions used in this survey are replicated from the </a:t>
            </a:r>
            <a:r>
              <a:rPr lang="en-GB" sz="1400">
                <a:solidFill>
                  <a:schemeClr val="bg1"/>
                </a:solidFill>
                <a:latin typeface="Arial"/>
                <a:cs typeface="Arial"/>
                <a:hlinkClick r:id="rId3">
                  <a:extLst>
                    <a:ext uri="{A12FA001-AC4F-418D-AE19-62706E023703}">
                      <ahyp:hlinkClr xmlns:ahyp="http://schemas.microsoft.com/office/drawing/2018/hyperlinkcolor" val="tx"/>
                    </a:ext>
                  </a:extLst>
                </a:hlinkClick>
              </a:rPr>
              <a:t>Annual Population Survey</a:t>
            </a:r>
            <a:r>
              <a:rPr lang="en-GB" sz="1400">
                <a:solidFill>
                  <a:schemeClr val="bg1"/>
                </a:solidFill>
                <a:latin typeface="Arial"/>
                <a:cs typeface="Arial"/>
              </a:rPr>
              <a:t>. These are nationally recognised metrics, used in their current form since 2011. As this is now the fourth time that we have asked all four questions, findings in relation to wellbeing are becoming more robust at different spatial levels and for different sub-groups.</a:t>
            </a:r>
            <a:endParaRPr lang="en-GB" sz="1400">
              <a:solidFill>
                <a:schemeClr val="bg1"/>
              </a:solidFill>
              <a:latin typeface="Arial" panose="020B0604020202020204" pitchFamily="34" charset="0"/>
              <a:cs typeface="Arial" panose="020B0604020202020204" pitchFamily="34" charset="0"/>
            </a:endParaRPr>
          </a:p>
          <a:p>
            <a:pPr>
              <a:lnSpc>
                <a:spcPct val="114000"/>
              </a:lnSpc>
              <a:spcAft>
                <a:spcPts val="1400"/>
              </a:spcAft>
            </a:pPr>
            <a:r>
              <a:rPr lang="en-GB" sz="1400">
                <a:solidFill>
                  <a:schemeClr val="bg1"/>
                </a:solidFill>
                <a:latin typeface="Arial"/>
                <a:cs typeface="Arial"/>
              </a:rPr>
              <a:t>We also ask questions around people’s abilities to manage their own health. This allows us to calculate – and track changes over time in – an overall Health Confidence Score for Greater Manchester. Questions are modelled on a </a:t>
            </a:r>
            <a:r>
              <a:rPr lang="en-GB" sz="1400">
                <a:solidFill>
                  <a:schemeClr val="bg1"/>
                </a:solidFill>
                <a:latin typeface="Arial"/>
                <a:cs typeface="Arial"/>
                <a:hlinkClick r:id="rId4">
                  <a:extLst>
                    <a:ext uri="{A12FA001-AC4F-418D-AE19-62706E023703}">
                      <ahyp:hlinkClr xmlns:ahyp="http://schemas.microsoft.com/office/drawing/2018/hyperlinkcolor" val="tx"/>
                    </a:ext>
                  </a:extLst>
                </a:hlinkClick>
              </a:rPr>
              <a:t>published BMJ approach</a:t>
            </a:r>
            <a:r>
              <a:rPr lang="en-GB" sz="1400">
                <a:solidFill>
                  <a:schemeClr val="bg1"/>
                </a:solidFill>
                <a:latin typeface="Arial"/>
                <a:cs typeface="Arial"/>
              </a:rPr>
              <a:t>. </a:t>
            </a:r>
            <a:endParaRPr lang="en-GB" sz="1400">
              <a:solidFill>
                <a:schemeClr val="bg1"/>
              </a:solidFill>
              <a:latin typeface="Arial" panose="020B0604020202020204" pitchFamily="34" charset="0"/>
              <a:cs typeface="Arial" panose="020B0604020202020204" pitchFamily="34" charset="0"/>
            </a:endParaRPr>
          </a:p>
          <a:p>
            <a:pPr>
              <a:lnSpc>
                <a:spcPct val="114000"/>
              </a:lnSpc>
              <a:spcAft>
                <a:spcPts val="1400"/>
              </a:spcAft>
            </a:pPr>
            <a:r>
              <a:rPr lang="en-GB" sz="1400">
                <a:solidFill>
                  <a:schemeClr val="bg1"/>
                </a:solidFill>
                <a:latin typeface="Arial"/>
                <a:cs typeface="Arial"/>
              </a:rPr>
              <a:t>In this wave, for the first time, we have added a number of questions relating to the experience of NHS services. Along with this, questions relating to poverty proofing have been included for the first time. These latter questions relate to the ways in which respondents’ financial situations may be having an impact on their ability to access NHS health and social care services.</a:t>
            </a:r>
          </a:p>
          <a:p>
            <a:pPr>
              <a:lnSpc>
                <a:spcPct val="114000"/>
              </a:lnSpc>
              <a:spcAft>
                <a:spcPts val="600"/>
              </a:spcAft>
            </a:pPr>
            <a:r>
              <a:rPr lang="en-GB" sz="1400">
                <a:solidFill>
                  <a:schemeClr val="bg1"/>
                </a:solidFill>
                <a:latin typeface="Arial"/>
                <a:cs typeface="Arial"/>
              </a:rPr>
              <a:t>Benchmarks to set the Greater Manchester figures in a wider Great Britain or United Kingdom context can be difficult in this thematic area, but some details are drawn from the National Health Service (NHS) England Perception Tracker (conducted by Kantar on behalf of NHSE from January 2022 – current). See the Appendix for brief details on the difficulty of making direct comparisons to Annual Population Survey benchmarks on population wellbeing. </a:t>
            </a:r>
            <a:endParaRPr lang="en-GB" sz="1550">
              <a:solidFill>
                <a:schemeClr val="bg1"/>
              </a:solidFill>
              <a:latin typeface="Arial"/>
              <a:cs typeface="Arial"/>
            </a:endParaRPr>
          </a:p>
        </p:txBody>
      </p:sp>
    </p:spTree>
    <p:extLst>
      <p:ext uri="{BB962C8B-B14F-4D97-AF65-F5344CB8AC3E}">
        <p14:creationId xmlns:p14="http://schemas.microsoft.com/office/powerpoint/2010/main" val="1191119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484250" y="54643"/>
            <a:ext cx="10515600" cy="693150"/>
          </a:xfrm>
        </p:spPr>
        <p:txBody>
          <a:bodyPr/>
          <a:lstStyle/>
          <a:p>
            <a:r>
              <a:rPr lang="en-GB">
                <a:latin typeface="Arial" panose="020B0604020202020204" pitchFamily="34" charset="0"/>
                <a:cs typeface="Arial" panose="020B0604020202020204" pitchFamily="34" charset="0"/>
              </a:rPr>
              <a:t>Health and wellbeing– key findings (1)</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45069" y="653790"/>
            <a:ext cx="10828395" cy="6601807"/>
          </a:xfrm>
          <a:prstGeom prst="rect">
            <a:avLst/>
          </a:prstGeom>
          <a:noFill/>
        </p:spPr>
        <p:txBody>
          <a:bodyPr wrap="square" lIns="91440" tIns="45720" rIns="91440" bIns="45720" rtlCol="0" anchor="t">
            <a:spAutoFit/>
          </a:bodyPr>
          <a:lstStyle/>
          <a:p>
            <a:pPr>
              <a:spcAft>
                <a:spcPts val="600"/>
              </a:spcAft>
            </a:pPr>
            <a:r>
              <a:rPr lang="en-GB" sz="1400">
                <a:solidFill>
                  <a:schemeClr val="bg1"/>
                </a:solidFill>
                <a:latin typeface="Arial"/>
                <a:cs typeface="Arial"/>
              </a:rPr>
              <a:t>All wellbeing measures are broadly in line with the positions reported in May and July, with no significant movement. </a:t>
            </a:r>
            <a:endParaRPr lang="en-GB" sz="1600">
              <a:solidFill>
                <a:schemeClr val="bg1"/>
              </a:solidFill>
              <a:latin typeface="Arial"/>
              <a:cs typeface="Arial"/>
            </a:endParaRPr>
          </a:p>
          <a:p>
            <a:pPr>
              <a:spcAft>
                <a:spcPts val="600"/>
              </a:spcAft>
            </a:pPr>
            <a:r>
              <a:rPr lang="en-GB" sz="1600" b="1">
                <a:solidFill>
                  <a:schemeClr val="bg1"/>
                </a:solidFill>
                <a:latin typeface="Arial"/>
                <a:cs typeface="Arial"/>
              </a:rPr>
              <a:t>WELLBEING</a:t>
            </a:r>
          </a:p>
          <a:p>
            <a:pPr marL="742950" lvl="1" indent="-285750">
              <a:spcAft>
                <a:spcPts val="600"/>
              </a:spcAft>
              <a:buFont typeface="Arial" panose="020B0604020202020204" pitchFamily="34" charset="0"/>
              <a:buChar char="•"/>
            </a:pPr>
            <a:r>
              <a:rPr lang="en-GB" sz="1400">
                <a:solidFill>
                  <a:schemeClr val="bg1"/>
                </a:solidFill>
                <a:latin typeface="Arial"/>
                <a:cs typeface="Arial"/>
              </a:rPr>
              <a:t>3 in 5 (63%) Greater Manchester respondents say they have ‘very high’ or ‘high’ life satisfaction</a:t>
            </a:r>
          </a:p>
          <a:p>
            <a:pPr marL="742950" lvl="1" indent="-285750">
              <a:spcAft>
                <a:spcPts val="600"/>
              </a:spcAft>
              <a:buFont typeface="Arial" panose="020B0604020202020204" pitchFamily="34" charset="0"/>
              <a:buChar char="•"/>
            </a:pPr>
            <a:r>
              <a:rPr lang="en-GB" sz="1400">
                <a:solidFill>
                  <a:schemeClr val="bg1"/>
                </a:solidFill>
                <a:latin typeface="Arial"/>
                <a:cs typeface="Arial"/>
              </a:rPr>
              <a:t>2 in 5 (40%) respondents said they were highly anxious, when asked how anxious they felt yesterday. A quarter (25%) said they were experiencing very low anxiety</a:t>
            </a:r>
          </a:p>
          <a:p>
            <a:pPr marL="742950" lvl="1" indent="-285750">
              <a:spcAft>
                <a:spcPts val="600"/>
              </a:spcAft>
              <a:buFont typeface="Arial" panose="020B0604020202020204" pitchFamily="34" charset="0"/>
              <a:buChar char="•"/>
            </a:pPr>
            <a:r>
              <a:rPr lang="en-GB" sz="1400">
                <a:solidFill>
                  <a:schemeClr val="bg1"/>
                </a:solidFill>
                <a:latin typeface="Arial"/>
                <a:cs typeface="Arial"/>
              </a:rPr>
              <a:t>3 in 5 (62%) said that they felt very high or high levels of happiness when asked how happy they felt yesterday. 15% said that they felt unhappy</a:t>
            </a:r>
            <a:endParaRPr lang="en-GB" sz="1400">
              <a:solidFill>
                <a:schemeClr val="bg1"/>
              </a:solidFill>
              <a:latin typeface="Arial" panose="020B0604020202020204" pitchFamily="34" charset="0"/>
              <a:cs typeface="Arial" panose="020B0604020202020204" pitchFamily="34" charset="0"/>
            </a:endParaRPr>
          </a:p>
          <a:p>
            <a:pPr marL="742950" lvl="1" indent="-285750">
              <a:spcAft>
                <a:spcPts val="600"/>
              </a:spcAft>
              <a:buFont typeface="Arial" panose="020B0604020202020204" pitchFamily="34" charset="0"/>
              <a:buChar char="•"/>
            </a:pPr>
            <a:r>
              <a:rPr lang="en-GB" sz="1400">
                <a:solidFill>
                  <a:schemeClr val="bg1"/>
                </a:solidFill>
                <a:latin typeface="Arial"/>
                <a:cs typeface="Arial"/>
              </a:rPr>
              <a:t>Around 2 in 3 (65%) respondents express a high level of agreement that the things they do in their life are worthwhile. Conversely, 13% say that they do not feel that the things they do in their life are worthwhile</a:t>
            </a:r>
            <a:endParaRPr lang="en-GB" sz="1600" b="1">
              <a:solidFill>
                <a:schemeClr val="bg1"/>
              </a:solidFill>
              <a:latin typeface="Arial"/>
              <a:cs typeface="Arial"/>
            </a:endParaRPr>
          </a:p>
          <a:p>
            <a:pPr>
              <a:spcAft>
                <a:spcPts val="600"/>
              </a:spcAft>
            </a:pPr>
            <a:r>
              <a:rPr lang="en-GB" sz="1600" b="1">
                <a:solidFill>
                  <a:schemeClr val="bg1"/>
                </a:solidFill>
                <a:latin typeface="Arial"/>
                <a:cs typeface="Arial"/>
              </a:rPr>
              <a:t>MANAGING YOUR OWN HEALTH </a:t>
            </a:r>
            <a:endParaRPr lang="en-GB" sz="1400" b="1">
              <a:solidFill>
                <a:schemeClr val="bg1"/>
              </a:solidFill>
              <a:latin typeface="Arial"/>
              <a:cs typeface="Arial"/>
            </a:endParaRPr>
          </a:p>
          <a:p>
            <a:pPr marL="742950" lvl="1" indent="-285750">
              <a:spcAft>
                <a:spcPts val="600"/>
              </a:spcAft>
              <a:buFont typeface="Arial" panose="020B0604020202020204" pitchFamily="34" charset="0"/>
              <a:buChar char="•"/>
            </a:pPr>
            <a:r>
              <a:rPr lang="en-GB" sz="1400">
                <a:solidFill>
                  <a:schemeClr val="bg1"/>
                </a:solidFill>
                <a:latin typeface="Arial"/>
                <a:cs typeface="Arial"/>
              </a:rPr>
              <a:t>9 in 10 (92%) respondents agree that they are involved in decisions about their own health</a:t>
            </a:r>
          </a:p>
          <a:p>
            <a:pPr marL="742950" lvl="1" indent="-285750">
              <a:spcAft>
                <a:spcPts val="600"/>
              </a:spcAft>
              <a:buFont typeface="Arial" panose="020B0604020202020204" pitchFamily="34" charset="0"/>
              <a:buChar char="•"/>
            </a:pPr>
            <a:r>
              <a:rPr lang="en-GB" sz="1400">
                <a:solidFill>
                  <a:schemeClr val="bg1"/>
                </a:solidFill>
                <a:latin typeface="Arial"/>
                <a:cs typeface="Arial"/>
              </a:rPr>
              <a:t>8 in 10 (84%) agree that they can look after their own health</a:t>
            </a:r>
          </a:p>
          <a:p>
            <a:pPr marL="742950" lvl="1" indent="-285750">
              <a:spcAft>
                <a:spcPts val="600"/>
              </a:spcAft>
              <a:buFont typeface="Arial" panose="020B0604020202020204" pitchFamily="34" charset="0"/>
              <a:buChar char="•"/>
            </a:pPr>
            <a:r>
              <a:rPr lang="en-GB" sz="1400">
                <a:solidFill>
                  <a:schemeClr val="bg1"/>
                </a:solidFill>
                <a:latin typeface="Arial"/>
                <a:cs typeface="Arial"/>
              </a:rPr>
              <a:t>8 in 10 (79%) agree that they know enough about their health</a:t>
            </a:r>
          </a:p>
          <a:p>
            <a:pPr marL="742950" lvl="1" indent="-285750">
              <a:spcAft>
                <a:spcPts val="600"/>
              </a:spcAft>
              <a:buFont typeface="Arial" panose="020B0604020202020204" pitchFamily="34" charset="0"/>
              <a:buChar char="•"/>
            </a:pPr>
            <a:r>
              <a:rPr lang="en-GB" sz="1400">
                <a:solidFill>
                  <a:schemeClr val="bg1"/>
                </a:solidFill>
                <a:latin typeface="Arial"/>
                <a:cs typeface="Arial"/>
              </a:rPr>
              <a:t>7 in 10 (74%) agree that they can get the right help if they need it – while 1 in 10 (10%) disagree</a:t>
            </a:r>
          </a:p>
          <a:p>
            <a:pPr marL="742950" lvl="1" indent="-285750">
              <a:spcAft>
                <a:spcPts val="600"/>
              </a:spcAft>
              <a:buFont typeface="Arial" panose="020B0604020202020204" pitchFamily="34" charset="0"/>
              <a:buChar char="•"/>
            </a:pPr>
            <a:r>
              <a:rPr lang="en-GB" sz="1400">
                <a:solidFill>
                  <a:schemeClr val="bg1"/>
                </a:solidFill>
                <a:latin typeface="Arial"/>
                <a:cs typeface="Arial"/>
              </a:rPr>
              <a:t>These results combine to give an overall Health Confidence score for Greater Manchester of 71.4 – representing a ‘moderate’ level of health confidence</a:t>
            </a:r>
          </a:p>
          <a:p>
            <a:pPr>
              <a:spcAft>
                <a:spcPts val="600"/>
              </a:spcAft>
            </a:pPr>
            <a:r>
              <a:rPr lang="en-GB" sz="1600" b="1">
                <a:solidFill>
                  <a:schemeClr val="bg1"/>
                </a:solidFill>
                <a:latin typeface="Arial"/>
                <a:cs typeface="Arial"/>
              </a:rPr>
              <a:t>DISABLED RESPONDENTS</a:t>
            </a:r>
          </a:p>
          <a:p>
            <a:pPr marL="742950" lvl="1" indent="-285750">
              <a:spcAft>
                <a:spcPts val="600"/>
              </a:spcAft>
              <a:buFont typeface="Arial" panose="020B0604020202020204" pitchFamily="34" charset="0"/>
              <a:buChar char="•"/>
            </a:pPr>
            <a:r>
              <a:rPr lang="en-GB" sz="1400">
                <a:solidFill>
                  <a:schemeClr val="bg1"/>
                </a:solidFill>
                <a:latin typeface="Arial"/>
                <a:cs typeface="Arial"/>
              </a:rPr>
              <a:t>Disabled respondents are significantly more likely to respond negatively when asked about their health and wellbeing – reporting a lower health confidence (score: 62.6, compared to 71.4 for all respondents)</a:t>
            </a:r>
          </a:p>
          <a:p>
            <a:pPr marL="742950" lvl="1" indent="-285750">
              <a:spcAft>
                <a:spcPts val="600"/>
              </a:spcAft>
              <a:buFont typeface="Arial" panose="020B0604020202020204" pitchFamily="34" charset="0"/>
              <a:buChar char="•"/>
            </a:pPr>
            <a:r>
              <a:rPr lang="en-GB" sz="1400">
                <a:solidFill>
                  <a:schemeClr val="bg1"/>
                </a:solidFill>
                <a:latin typeface="Arial"/>
                <a:cs typeface="Arial"/>
              </a:rPr>
              <a:t>Generally, they feel more unhappy and anxious, and feel less able to manage their own health</a:t>
            </a:r>
          </a:p>
          <a:p>
            <a:endParaRPr lang="en-GB" sz="1550" b="1">
              <a:solidFill>
                <a:schemeClr val="bg1"/>
              </a:solidFill>
            </a:endParaRPr>
          </a:p>
          <a:p>
            <a:endParaRPr lang="en-GB" sz="1550" b="1">
              <a:solidFill>
                <a:schemeClr val="bg1"/>
              </a:solidFill>
            </a:endParaRPr>
          </a:p>
          <a:p>
            <a:pPr marL="742950" lvl="1" indent="-285750">
              <a:buFont typeface="Arial" panose="020B0604020202020204" pitchFamily="34" charset="0"/>
              <a:buChar char="•"/>
            </a:pPr>
            <a:endParaRPr lang="en-GB" sz="1550">
              <a:solidFill>
                <a:schemeClr val="bg1"/>
              </a:solidFill>
            </a:endParaRPr>
          </a:p>
          <a:p>
            <a:pPr marL="742950" lvl="1" indent="-285750">
              <a:buFont typeface="Arial" panose="020B0604020202020204" pitchFamily="34" charset="0"/>
              <a:buChar char="•"/>
            </a:pPr>
            <a:endParaRPr lang="en-GB" sz="1550">
              <a:solidFill>
                <a:schemeClr val="bg1"/>
              </a:solidFill>
            </a:endParaRPr>
          </a:p>
        </p:txBody>
      </p:sp>
    </p:spTree>
    <p:extLst>
      <p:ext uri="{BB962C8B-B14F-4D97-AF65-F5344CB8AC3E}">
        <p14:creationId xmlns:p14="http://schemas.microsoft.com/office/powerpoint/2010/main" val="20058468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FE055041E8254B8A6D76B64478F329" ma:contentTypeVersion="17" ma:contentTypeDescription="Create a new document." ma:contentTypeScope="" ma:versionID="9e2548216a2a4ad54c20dfbbd6859f8c">
  <xsd:schema xmlns:xsd="http://www.w3.org/2001/XMLSchema" xmlns:xs="http://www.w3.org/2001/XMLSchema" xmlns:p="http://schemas.microsoft.com/office/2006/metadata/properties" xmlns:ns2="5cd17271-0186-4a94-a8e5-2a85c0fb5d22" xmlns:ns3="bc82aed4-c161-4654-bb9f-d351edfac1aa" targetNamespace="http://schemas.microsoft.com/office/2006/metadata/properties" ma:root="true" ma:fieldsID="13b163c9fc7a504e3dea7bedcf6f7a4f" ns2:_="" ns3:_="">
    <xsd:import namespace="5cd17271-0186-4a94-a8e5-2a85c0fb5d22"/>
    <xsd:import namespace="bc82aed4-c161-4654-bb9f-d351edfac1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17271-0186-4a94-a8e5-2a85c0fb5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efa96b-bd20-4642-aeb5-bb74a145ad0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82aed4-c161-4654-bb9f-d351edfac1a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d71542-4c3e-4ec6-a2b3-d174b35c905c}" ma:internalName="TaxCatchAll" ma:showField="CatchAllData" ma:web="bc82aed4-c161-4654-bb9f-d351edfac1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FB1CF0-2ABE-4BED-A83F-6C6207D34A08}">
  <ds:schemaRefs>
    <ds:schemaRef ds:uri="5cd17271-0186-4a94-a8e5-2a85c0fb5d22"/>
    <ds:schemaRef ds:uri="bc82aed4-c161-4654-bb9f-d351edfac1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E617929E-A268-46DE-A89C-46971A5397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2398_GMCA_W6_report_V2___LA_summaries v5</Template>
  <TotalTime>29</TotalTime>
  <Words>16327</Words>
  <Application>Microsoft Office PowerPoint</Application>
  <PresentationFormat>Widescreen</PresentationFormat>
  <Paragraphs>1308</Paragraphs>
  <Slides>73</Slides>
  <Notes>57</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73</vt:i4>
      </vt:variant>
    </vt:vector>
  </HeadingPairs>
  <TitlesOfParts>
    <vt:vector size="82" baseType="lpstr">
      <vt:lpstr>Arial</vt:lpstr>
      <vt:lpstr>Calibri</vt:lpstr>
      <vt:lpstr>Calibri Light</vt:lpstr>
      <vt:lpstr>Courier New</vt:lpstr>
      <vt:lpstr>Segoe UI</vt:lpstr>
      <vt:lpstr>Office Theme</vt:lpstr>
      <vt:lpstr>1_Office Theme</vt:lpstr>
      <vt:lpstr>Office Theme</vt:lpstr>
      <vt:lpstr>think-cell Slide</vt:lpstr>
      <vt:lpstr>Greater Manchester Residents’ Survey</vt:lpstr>
      <vt:lpstr>Report contents</vt:lpstr>
      <vt:lpstr>Introduction and methodology</vt:lpstr>
      <vt:lpstr>Background</vt:lpstr>
      <vt:lpstr>Methodology</vt:lpstr>
      <vt:lpstr>Report contents and guidance</vt:lpstr>
      <vt:lpstr>Health and wellbeing</vt:lpstr>
      <vt:lpstr>Health and wellbeing – context</vt:lpstr>
      <vt:lpstr>Health and wellbeing– key findings (1)</vt:lpstr>
      <vt:lpstr>Health and wellbeing– key findings (2)</vt:lpstr>
      <vt:lpstr>The proportion of respondents who say they have very high life satisfaction has shown little movement since November. </vt:lpstr>
      <vt:lpstr>Two fifths (40%) of respondents report feeling a high level of anxiety. This has stayed relatively consistent since November. </vt:lpstr>
      <vt:lpstr>When it comes to managing their own health, 9 in 10 (92%) respondents agree they are involved in decisions about themselves, while 84% agree that they can look after their health (84%). There has been little or no change in these measures since July</vt:lpstr>
      <vt:lpstr>2 in 3 (65%) respondents feel that the things they do in their life are worthwhile; slightly fewer (62%) are happy, overall, with their lives</vt:lpstr>
      <vt:lpstr>Health confidence score</vt:lpstr>
      <vt:lpstr>For disabled respondents, the overall health confidence score and the scores for each factor contributing to it are lower than for the population as a whole; there is a particular difference in feelings of being able to 'look after my health'.</vt:lpstr>
      <vt:lpstr>7 in 10 (69%) are confident it would be easy for them to find the right NHS service if they needed it, while 6 in 10 (59%) are confident they would be seen by a doctor face-to-face, if required</vt:lpstr>
      <vt:lpstr>Over 4 in 10 (44%) feel that NHS health and social care professionals have a responsibility to assist patients regarding their financial hardships. Views on whether NHS health and social care services in Greater Manchester have become more accessible for those facing financial hardships over the past two years are divided – 24% of respondents agree, while 27% disagree</vt:lpstr>
      <vt:lpstr>Around a quarter of respondents (23%) have not accessed an NHS health or social care service at some point due to cost implications. 48% of these have not been able to access a service due to an inconvenient appointment time </vt:lpstr>
      <vt:lpstr>9% of respondents have at some point raised concerns about their household’s financial situation with an NHS health and social care professional. Of these, over half (53%) raised it with their GP. While almost three quarters (72%) of respondents are aware of any NHS financial support available, fewer than 1 in 5 (17%) are aware of funding for travel to appointments.  </vt:lpstr>
      <vt:lpstr>40%  always / often / sometimes</vt:lpstr>
      <vt:lpstr>Your local area</vt:lpstr>
      <vt:lpstr>Your local area – context</vt:lpstr>
      <vt:lpstr>Your local area – key findings (1)</vt:lpstr>
      <vt:lpstr>Your local area – key findings (2)</vt:lpstr>
      <vt:lpstr>Three quarters (73%) of respondents say that they are satisfied with their local area as a place to live. This is similar to the England average (76%), although nationally more are very satisfied (24% in GM, 30% nationally).</vt:lpstr>
      <vt:lpstr>Three quarters (76%) of respondents would recommend their local area as a good place to live. Around half (53%) agree there are opportunities to take part in cultural events and activities in their local area</vt:lpstr>
      <vt:lpstr>Almost 3 in 4 residents (72%) agree their local area is a place where people from different backgrounds get together. Around 2 in 3 agree they their local area is one they are proud of (64%) and where people look out for each other (68%). Just over half agree their local area is well maintained (55%)</vt:lpstr>
      <vt:lpstr>7 in 10 (72%) of respondents say that their local area is a place where people from different backgrounds get on well together. 3 in 4 respondents say that if they needed help, there are people who would be there (78%) and they have people to socialise with (75%)</vt:lpstr>
      <vt:lpstr>Residents are most likely to be satisfied with the parks and other green spaces in their area (73%), along with local services and amenities (62%). Fewer respondents are satisfied with their local town centre (56%), and with the cultural facilities in their local area (45%). In relation to the cultural offer, 1 in 3 respondents (33%) express a level of dissatisfaction, up 5pp since July  </vt:lpstr>
      <vt:lpstr>58% of residents are satisfied with the health and care services in their local area. 70% of parents with children in education are satisfied with the schools or colleges in their local area</vt:lpstr>
      <vt:lpstr>63% of residents are satisfied with the availability of public transport in their local area, with 54% being satisfied with the bus services in their local area. Around a third of residents are satisfied with the cycle lanes / routes (34%) and the conditions of roads (33%)</vt:lpstr>
      <vt:lpstr>1 in 3 (32%) respondents have volunteered in the past year. Those most likely to have volunteered include those who belong to racially minoritized groups, those with a learning disability, and respondents aged 16-24 years old</vt:lpstr>
      <vt:lpstr>Cost of living and  food security</vt:lpstr>
      <vt:lpstr>Cost of living and food security – context and approach</vt:lpstr>
      <vt:lpstr>Cost of living – key findings (1)</vt:lpstr>
      <vt:lpstr>Cost of living – key findings (2)</vt:lpstr>
      <vt:lpstr>3 in 5 (58%) respondents say their cost of living has increased in the last month. This is consistent with the GB average (56%), but significantly lower than July (71%). GM respondents are more likely than the GB average to say that increases are due to higher rent or mortgage costs (31% vs. 23%)</vt:lpstr>
      <vt:lpstr>Summary: Household impacts</vt:lpstr>
      <vt:lpstr>3 in 10 (30%) are experiencing some form of financial vulnerability (based on an ONS method of estimation). This is higher still among those aged 35-44 (43%), parents of children under 5 (47%), respondents with a disability (40%) and those earning below the Real Living Wage (38%)</vt:lpstr>
      <vt:lpstr>2 in 5 respondents say they will be able to save money over the next 12 months (44%). Since the first time this question was asked in September 2022, respondents’ ability to save money has increased by 11 percentage points</vt:lpstr>
      <vt:lpstr>Greater Manchester respondents are less likely than the GB average to be able to afford an unexpected expense of £850 (52% vs. 61% unable to afford). The ability to afford an expected expense has increased slightly over time (52% in  Sept ‘23 cf. 47% in Sept ‘22), though this has not been steady</vt:lpstr>
      <vt:lpstr>1 in 3 (34%) GM respondents are more likely to have borrowed more money in the past month compared to the same time last year.</vt:lpstr>
      <vt:lpstr>Of the 1 in 3 residents who have borrowed more money or used more credit in the past month, 7 in 10 (70%) say they’re experiencing difficulty managing their current level of debt, a fluctuation from the July figure of 65%.</vt:lpstr>
      <vt:lpstr>2 in 3 (68%) Greater Manchester residents who have borrowed more or used more credit are experiencing difficulty in relation to their current level of debt. This is higher still among segments of the population, including parents (72%), and those not in work due to ill health or disability (81%)</vt:lpstr>
      <vt:lpstr>Almost 2 in 3 (62%) of those struggling with their debt say they have sought help, a significant increase since July (51%). Among those who did not seek help, 3 in 10 (29%) were unsure whether the advice would help </vt:lpstr>
      <vt:lpstr>Of the 68% of residents experiencing some difficulty dealing with their current levels of debt, 2 in 5 (40%) have not sought any help – a figure that remains roughly the same across local authorities</vt:lpstr>
      <vt:lpstr>Around half (49%) of respondents say they have difficulty affording energy costs, a decrease since July (was 54%). The GM rate is significantly higher than the GB average (42%) – driven by the proportion who say they find these costs very difficult, which is twice as high here as across the nation.</vt:lpstr>
      <vt:lpstr>There have been declines since July in the proportions of both renters (44%, was 52%) and mortgage holders (37%, was 41%) saying that they find it difficult to afford their rent or mortgage payments.</vt:lpstr>
      <vt:lpstr>Renters are generally less likely to find it difficult to afford rental costs, no matter the type of tenancy, compared to July – though generally around 2 in 5 are still finding these payments difficult </vt:lpstr>
      <vt:lpstr>Although the proportion of renters saying in broad terms that they find their payments difficult has fallen since July, there has been an increase in those saying they are behind on their rent (17%, was 13%). This is driven by increases in those renting from local authorities or housing associations who are now behind on their rent.</vt:lpstr>
      <vt:lpstr>1 in 10 (11%) respondents have missed or defaulted on household bills in the last month, with energy, council tax and mobile phone bills the most frequently going unpaid.</vt:lpstr>
      <vt:lpstr>Summary: Food security</vt:lpstr>
      <vt:lpstr>Gambling</vt:lpstr>
      <vt:lpstr>Gambling– key findings</vt:lpstr>
      <vt:lpstr>Summary: Gambling (all gambling activities)</vt:lpstr>
      <vt:lpstr>Summary: Gambling (not including National Lottery draws and raffles)</vt:lpstr>
      <vt:lpstr>46% of respondents have participated in a form of gambling (excluding national lottery and raffles) in the past 12 months. While respondents are most likely to say this is for enjoyment, incidence of gambling is significantly higher amongst those who are having financial difficulties or suffering from anxiety</vt:lpstr>
      <vt:lpstr>The majority of those who gamble do so less than once a week, however around 1 in 5 do so more than once a week. Most haven’t changed this frequency as a result of the cost of living crisis, though 1 in 4 of those who gamble (excluding the national lottery and raffles) are now doing so less often</vt:lpstr>
      <vt:lpstr>Over 2 in 5 respondents say they have personally received gambling promotions over the last month (45%) or seen them in their local area (45%) – those aged 25-44 (54%) and those who suffer from high anxiety (54%) are more likely to have personally received promotions</vt:lpstr>
      <vt:lpstr>The majority of gamblers say they have the information they need to understand the risk of gambling (73%) and know where they can access information and support on it (53%)</vt:lpstr>
      <vt:lpstr>Digital inclusion  (Findings from Autumn 2022 and Spring 2023 surveys merged into groups of three waves, telephone samples only)</vt:lpstr>
      <vt:lpstr>Digital inclusion – context</vt:lpstr>
      <vt:lpstr>Digital inclusion – key findings (1)</vt:lpstr>
      <vt:lpstr>Digital inclusion – key findings (2)</vt:lpstr>
      <vt:lpstr>Less than 1 in 10 (8%) respondents say they themselves are not confident using digital services online, with more (12%) saying there are others in their house who are not confident. Those more likely to say they are not confident are aged over 75, in single person households, or disabled</vt:lpstr>
      <vt:lpstr>Just under a third of respondents (32%) experienced at least one aspect of digital exclusion. This rises to 2 in 5 (40%) of disabled respondents and 6 in 10 (62%) of those aged over 75</vt:lpstr>
      <vt:lpstr>Since Autumn 2022, it appears that the proportion of those experiencing multiple aspects of digital exclusion has generally decreased, as has the number of older respondents and those with a disability</vt:lpstr>
      <vt:lpstr>Summary: Digital Inclusion</vt:lpstr>
      <vt:lpstr>Where respondents are experiencing digital exclusion, they are most likely to say this is due to a lack of skills or support to allow them to access digital online services</vt:lpstr>
      <vt:lpstr>Those aged 75+ are consistently far more likely not to have access to enable them to get online all or most of the time, or the skills and support to do so. </vt:lpstr>
      <vt:lpstr>There has been a significant decrease in digital exclusion between autumn 2022 and summer 2023 in respondents not having the support required to get them online (22% vs 17%)</vt:lpstr>
      <vt:lpstr>Around 1 in 6 (17%) households use digital services, but want to use them more. Just 1% of people who do not use digital services online want to be able to do 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Manchester Residents’ Survey</dc:title>
  <dc:creator>Beth Burls</dc:creator>
  <cp:lastModifiedBy>Kaur, Dashrena</cp:lastModifiedBy>
  <cp:revision>83</cp:revision>
  <dcterms:created xsi:type="dcterms:W3CDTF">2023-05-26T13:58:34Z</dcterms:created>
  <dcterms:modified xsi:type="dcterms:W3CDTF">2023-10-25T13:47:17Z</dcterms:modified>
</cp:coreProperties>
</file>