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4"/>
  </p:notesMasterIdLst>
  <p:sldIdLst>
    <p:sldId id="256" r:id="rId5"/>
    <p:sldId id="266" r:id="rId6"/>
    <p:sldId id="272" r:id="rId7"/>
    <p:sldId id="259" r:id="rId8"/>
    <p:sldId id="290" r:id="rId9"/>
    <p:sldId id="289" r:id="rId10"/>
    <p:sldId id="286" r:id="rId11"/>
    <p:sldId id="287" r:id="rId12"/>
    <p:sldId id="288"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D0724D5-0733-DD9F-644A-F623E51F1F83}" name="Doocey, Mike" initials="DM" userId="S::Mike.Doocey@greatermanchester-ca.gov.uk::012d683b-1c45-41f8-acb5-b3a3f85bb73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B8122"/>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57" autoAdjust="0"/>
    <p:restoredTop sz="86385" autoAdjust="0"/>
  </p:normalViewPr>
  <p:slideViewPr>
    <p:cSldViewPr snapToGrid="0">
      <p:cViewPr varScale="1">
        <p:scale>
          <a:sx n="98" d="100"/>
          <a:sy n="98" d="100"/>
        </p:scale>
        <p:origin x="276" y="90"/>
      </p:cViewPr>
      <p:guideLst/>
    </p:cSldViewPr>
  </p:slideViewPr>
  <p:outlineViewPr>
    <p:cViewPr>
      <p:scale>
        <a:sx n="33" d="100"/>
        <a:sy n="33" d="100"/>
      </p:scale>
      <p:origin x="0" y="-324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ilds, Dylan" userId="7fd8f850-9d53-46d0-a2f4-82dc1723bbae" providerId="ADAL" clId="{C819B0FD-742B-422E-97B2-4FF1FA7C4E52}"/>
    <pc:docChg chg="custSel modSld">
      <pc:chgData name="Childs, Dylan" userId="7fd8f850-9d53-46d0-a2f4-82dc1723bbae" providerId="ADAL" clId="{C819B0FD-742B-422E-97B2-4FF1FA7C4E52}" dt="2024-01-10T11:48:23.041" v="867" actId="962"/>
      <pc:docMkLst>
        <pc:docMk/>
      </pc:docMkLst>
      <pc:sldChg chg="addSp modSp mod">
        <pc:chgData name="Childs, Dylan" userId="7fd8f850-9d53-46d0-a2f4-82dc1723bbae" providerId="ADAL" clId="{C819B0FD-742B-422E-97B2-4FF1FA7C4E52}" dt="2024-01-10T11:47:45.302" v="761" actId="13244"/>
        <pc:sldMkLst>
          <pc:docMk/>
          <pc:sldMk cId="3859563524" sldId="286"/>
        </pc:sldMkLst>
        <pc:spChg chg="add mod">
          <ac:chgData name="Childs, Dylan" userId="7fd8f850-9d53-46d0-a2f4-82dc1723bbae" providerId="ADAL" clId="{C819B0FD-742B-422E-97B2-4FF1FA7C4E52}" dt="2024-01-10T11:47:45.302" v="761" actId="13244"/>
          <ac:spMkLst>
            <pc:docMk/>
            <pc:sldMk cId="3859563524" sldId="286"/>
            <ac:spMk id="4" creationId="{72259634-22BF-ACE7-9FE9-A1C8834B2CAA}"/>
          </ac:spMkLst>
        </pc:spChg>
        <pc:spChg chg="mod">
          <ac:chgData name="Childs, Dylan" userId="7fd8f850-9d53-46d0-a2f4-82dc1723bbae" providerId="ADAL" clId="{C819B0FD-742B-422E-97B2-4FF1FA7C4E52}" dt="2024-01-10T11:47:42.118" v="759" actId="13244"/>
          <ac:spMkLst>
            <pc:docMk/>
            <pc:sldMk cId="3859563524" sldId="286"/>
            <ac:spMk id="5" creationId="{693137FD-354F-4879-84B3-FDD80C64F93F}"/>
          </ac:spMkLst>
        </pc:spChg>
        <pc:graphicFrameChg chg="modGraphic">
          <ac:chgData name="Childs, Dylan" userId="7fd8f850-9d53-46d0-a2f4-82dc1723bbae" providerId="ADAL" clId="{C819B0FD-742B-422E-97B2-4FF1FA7C4E52}" dt="2024-01-10T11:45:56.447" v="475" actId="13238"/>
          <ac:graphicFrameMkLst>
            <pc:docMk/>
            <pc:sldMk cId="3859563524" sldId="286"/>
            <ac:graphicFrameMk id="2" creationId="{F356CC96-2453-B22D-E160-A07F181A962B}"/>
          </ac:graphicFrameMkLst>
        </pc:graphicFrameChg>
      </pc:sldChg>
      <pc:sldChg chg="addSp modSp mod">
        <pc:chgData name="Childs, Dylan" userId="7fd8f850-9d53-46d0-a2f4-82dc1723bbae" providerId="ADAL" clId="{C819B0FD-742B-422E-97B2-4FF1FA7C4E52}" dt="2024-01-10T11:47:53.751" v="763" actId="13244"/>
        <pc:sldMkLst>
          <pc:docMk/>
          <pc:sldMk cId="3563326387" sldId="287"/>
        </pc:sldMkLst>
        <pc:spChg chg="mod">
          <ac:chgData name="Childs, Dylan" userId="7fd8f850-9d53-46d0-a2f4-82dc1723bbae" providerId="ADAL" clId="{C819B0FD-742B-422E-97B2-4FF1FA7C4E52}" dt="2024-01-10T11:39:12.103" v="160" actId="1076"/>
          <ac:spMkLst>
            <pc:docMk/>
            <pc:sldMk cId="3563326387" sldId="287"/>
            <ac:spMk id="2" creationId="{FEE5F17F-1E0A-4A3F-8F3D-060239FC583D}"/>
          </ac:spMkLst>
        </pc:spChg>
        <pc:spChg chg="add mod">
          <ac:chgData name="Childs, Dylan" userId="7fd8f850-9d53-46d0-a2f4-82dc1723bbae" providerId="ADAL" clId="{C819B0FD-742B-422E-97B2-4FF1FA7C4E52}" dt="2024-01-10T11:47:52.607" v="762" actId="13244"/>
          <ac:spMkLst>
            <pc:docMk/>
            <pc:sldMk cId="3563326387" sldId="287"/>
            <ac:spMk id="4" creationId="{8B17710A-9694-B59B-962D-4BFD7194CA41}"/>
          </ac:spMkLst>
        </pc:spChg>
        <pc:spChg chg="mod">
          <ac:chgData name="Childs, Dylan" userId="7fd8f850-9d53-46d0-a2f4-82dc1723bbae" providerId="ADAL" clId="{C819B0FD-742B-422E-97B2-4FF1FA7C4E52}" dt="2024-01-10T11:47:53.751" v="763" actId="13244"/>
          <ac:spMkLst>
            <pc:docMk/>
            <pc:sldMk cId="3563326387" sldId="287"/>
            <ac:spMk id="7" creationId="{6EF29EE8-A045-96F2-0012-A13B29CE5EFB}"/>
          </ac:spMkLst>
        </pc:spChg>
        <pc:graphicFrameChg chg="mod modGraphic">
          <ac:chgData name="Childs, Dylan" userId="7fd8f850-9d53-46d0-a2f4-82dc1723bbae" providerId="ADAL" clId="{C819B0FD-742B-422E-97B2-4FF1FA7C4E52}" dt="2024-01-10T11:45:59.171" v="476" actId="13238"/>
          <ac:graphicFrameMkLst>
            <pc:docMk/>
            <pc:sldMk cId="3563326387" sldId="287"/>
            <ac:graphicFrameMk id="3" creationId="{4D19F15F-06F2-5F91-2FC9-397DEF93844A}"/>
          </ac:graphicFrameMkLst>
        </pc:graphicFrameChg>
      </pc:sldChg>
      <pc:sldChg chg="addSp delSp modSp mod">
        <pc:chgData name="Childs, Dylan" userId="7fd8f850-9d53-46d0-a2f4-82dc1723bbae" providerId="ADAL" clId="{C819B0FD-742B-422E-97B2-4FF1FA7C4E52}" dt="2024-01-10T11:48:02.999" v="765" actId="13244"/>
        <pc:sldMkLst>
          <pc:docMk/>
          <pc:sldMk cId="3337366094" sldId="288"/>
        </pc:sldMkLst>
        <pc:spChg chg="mod">
          <ac:chgData name="Childs, Dylan" userId="7fd8f850-9d53-46d0-a2f4-82dc1723bbae" providerId="ADAL" clId="{C819B0FD-742B-422E-97B2-4FF1FA7C4E52}" dt="2024-01-10T11:45:38.908" v="471" actId="1076"/>
          <ac:spMkLst>
            <pc:docMk/>
            <pc:sldMk cId="3337366094" sldId="288"/>
            <ac:spMk id="2" creationId="{3D5B9D76-C077-494E-B55B-F4275240AF96}"/>
          </ac:spMkLst>
        </pc:spChg>
        <pc:spChg chg="mod">
          <ac:chgData name="Childs, Dylan" userId="7fd8f850-9d53-46d0-a2f4-82dc1723bbae" providerId="ADAL" clId="{C819B0FD-742B-422E-97B2-4FF1FA7C4E52}" dt="2024-01-10T11:48:02.999" v="765" actId="13244"/>
          <ac:spMkLst>
            <pc:docMk/>
            <pc:sldMk cId="3337366094" sldId="288"/>
            <ac:spMk id="4" creationId="{0AFA9ED7-7153-1F48-E9B2-43DC485D4F02}"/>
          </ac:spMkLst>
        </pc:spChg>
        <pc:spChg chg="add mod">
          <ac:chgData name="Childs, Dylan" userId="7fd8f850-9d53-46d0-a2f4-82dc1723bbae" providerId="ADAL" clId="{C819B0FD-742B-422E-97B2-4FF1FA7C4E52}" dt="2024-01-10T11:48:01.431" v="764" actId="13244"/>
          <ac:spMkLst>
            <pc:docMk/>
            <pc:sldMk cId="3337366094" sldId="288"/>
            <ac:spMk id="7" creationId="{9E45F296-E563-1CED-4A2A-F1B5D92F7ADA}"/>
          </ac:spMkLst>
        </pc:spChg>
        <pc:graphicFrameChg chg="del">
          <ac:chgData name="Childs, Dylan" userId="7fd8f850-9d53-46d0-a2f4-82dc1723bbae" providerId="ADAL" clId="{C819B0FD-742B-422E-97B2-4FF1FA7C4E52}" dt="2024-01-10T11:39:56.116" v="169" actId="478"/>
          <ac:graphicFrameMkLst>
            <pc:docMk/>
            <pc:sldMk cId="3337366094" sldId="288"/>
            <ac:graphicFrameMk id="3" creationId="{C821C580-E4D8-AD8A-640F-3FACEF6F2E14}"/>
          </ac:graphicFrameMkLst>
        </pc:graphicFrameChg>
        <pc:graphicFrameChg chg="add mod modGraphic">
          <ac:chgData name="Childs, Dylan" userId="7fd8f850-9d53-46d0-a2f4-82dc1723bbae" providerId="ADAL" clId="{C819B0FD-742B-422E-97B2-4FF1FA7C4E52}" dt="2024-01-10T11:46:00.655" v="477" actId="13238"/>
          <ac:graphicFrameMkLst>
            <pc:docMk/>
            <pc:sldMk cId="3337366094" sldId="288"/>
            <ac:graphicFrameMk id="5" creationId="{97293EEB-8B41-16F6-DC6C-58E6F54B87D3}"/>
          </ac:graphicFrameMkLst>
        </pc:graphicFrameChg>
      </pc:sldChg>
      <pc:sldChg chg="addSp modSp mod">
        <pc:chgData name="Childs, Dylan" userId="7fd8f850-9d53-46d0-a2f4-82dc1723bbae" providerId="ADAL" clId="{C819B0FD-742B-422E-97B2-4FF1FA7C4E52}" dt="2024-01-10T11:48:23.041" v="867" actId="962"/>
        <pc:sldMkLst>
          <pc:docMk/>
          <pc:sldMk cId="3022525373" sldId="289"/>
        </pc:sldMkLst>
        <pc:spChg chg="add mod">
          <ac:chgData name="Childs, Dylan" userId="7fd8f850-9d53-46d0-a2f4-82dc1723bbae" providerId="ADAL" clId="{C819B0FD-742B-422E-97B2-4FF1FA7C4E52}" dt="2024-01-10T11:47:33.591" v="757" actId="13244"/>
          <ac:spMkLst>
            <pc:docMk/>
            <pc:sldMk cId="3022525373" sldId="289"/>
            <ac:spMk id="2" creationId="{CA22314C-F2C5-8325-ECF3-EF7AF3930E46}"/>
          </ac:spMkLst>
        </pc:spChg>
        <pc:spChg chg="mod">
          <ac:chgData name="Childs, Dylan" userId="7fd8f850-9d53-46d0-a2f4-82dc1723bbae" providerId="ADAL" clId="{C819B0FD-742B-422E-97B2-4FF1FA7C4E52}" dt="2024-01-10T11:47:34.990" v="758" actId="13244"/>
          <ac:spMkLst>
            <pc:docMk/>
            <pc:sldMk cId="3022525373" sldId="289"/>
            <ac:spMk id="4" creationId="{1BC36D59-6A72-4C87-A50C-351797C4ADCB}"/>
          </ac:spMkLst>
        </pc:spChg>
        <pc:picChg chg="mod">
          <ac:chgData name="Childs, Dylan" userId="7fd8f850-9d53-46d0-a2f4-82dc1723bbae" providerId="ADAL" clId="{C819B0FD-742B-422E-97B2-4FF1FA7C4E52}" dt="2024-01-10T11:48:23.041" v="867" actId="962"/>
          <ac:picMkLst>
            <pc:docMk/>
            <pc:sldMk cId="3022525373" sldId="289"/>
            <ac:picMk id="3" creationId="{0C6DA6B6-2A2B-4B61-B547-D90A048AB674}"/>
          </ac:picMkLst>
        </pc:picChg>
      </pc:sldChg>
      <pc:sldChg chg="addSp modSp mod">
        <pc:chgData name="Childs, Dylan" userId="7fd8f850-9d53-46d0-a2f4-82dc1723bbae" providerId="ADAL" clId="{C819B0FD-742B-422E-97B2-4FF1FA7C4E52}" dt="2024-01-10T11:48:12.635" v="801" actId="962"/>
        <pc:sldMkLst>
          <pc:docMk/>
          <pc:sldMk cId="2085706008" sldId="290"/>
        </pc:sldMkLst>
        <pc:spChg chg="add mod">
          <ac:chgData name="Childs, Dylan" userId="7fd8f850-9d53-46d0-a2f4-82dc1723bbae" providerId="ADAL" clId="{C819B0FD-742B-422E-97B2-4FF1FA7C4E52}" dt="2024-01-10T11:47:24.447" v="755" actId="13244"/>
          <ac:spMkLst>
            <pc:docMk/>
            <pc:sldMk cId="2085706008" sldId="290"/>
            <ac:spMk id="2" creationId="{75975F19-CF83-6133-BCE7-21F6AAF2A802}"/>
          </ac:spMkLst>
        </pc:spChg>
        <pc:picChg chg="mod">
          <ac:chgData name="Childs, Dylan" userId="7fd8f850-9d53-46d0-a2f4-82dc1723bbae" providerId="ADAL" clId="{C819B0FD-742B-422E-97B2-4FF1FA7C4E52}" dt="2024-01-10T11:48:12.635" v="801" actId="962"/>
          <ac:picMkLst>
            <pc:docMk/>
            <pc:sldMk cId="2085706008" sldId="290"/>
            <ac:picMk id="3" creationId="{6FEAB7B0-49A4-CB9B-35E9-4FA221C420AB}"/>
          </ac:picMkLst>
        </pc:picChg>
      </pc:sldChg>
    </pc:docChg>
  </pc:docChgLst>
  <pc:docChgLst>
    <pc:chgData name="Childs, Dylan" userId="7fd8f850-9d53-46d0-a2f4-82dc1723bbae" providerId="ADAL" clId="{DC7A9228-232C-4BDB-80CB-0E9CC4FF8C62}"/>
    <pc:docChg chg="custSel modSld">
      <pc:chgData name="Childs, Dylan" userId="7fd8f850-9d53-46d0-a2f4-82dc1723bbae" providerId="ADAL" clId="{DC7A9228-232C-4BDB-80CB-0E9CC4FF8C62}" dt="2024-02-01T16:13:12.714" v="32" actId="2711"/>
      <pc:docMkLst>
        <pc:docMk/>
      </pc:docMkLst>
      <pc:sldChg chg="modSp mod">
        <pc:chgData name="Childs, Dylan" userId="7fd8f850-9d53-46d0-a2f4-82dc1723bbae" providerId="ADAL" clId="{DC7A9228-232C-4BDB-80CB-0E9CC4FF8C62}" dt="2024-02-01T16:10:37.638" v="26" actId="1076"/>
        <pc:sldMkLst>
          <pc:docMk/>
          <pc:sldMk cId="513742067" sldId="259"/>
        </pc:sldMkLst>
        <pc:spChg chg="mod">
          <ac:chgData name="Childs, Dylan" userId="7fd8f850-9d53-46d0-a2f4-82dc1723bbae" providerId="ADAL" clId="{DC7A9228-232C-4BDB-80CB-0E9CC4FF8C62}" dt="2024-02-01T16:10:23.338" v="18" actId="14100"/>
          <ac:spMkLst>
            <pc:docMk/>
            <pc:sldMk cId="513742067" sldId="259"/>
            <ac:spMk id="3" creationId="{66E88644-FD0D-4BAE-AAA3-3DD00430B4BB}"/>
          </ac:spMkLst>
        </pc:spChg>
        <pc:spChg chg="mod">
          <ac:chgData name="Childs, Dylan" userId="7fd8f850-9d53-46d0-a2f4-82dc1723bbae" providerId="ADAL" clId="{DC7A9228-232C-4BDB-80CB-0E9CC4FF8C62}" dt="2024-02-01T16:10:37.638" v="26" actId="1076"/>
          <ac:spMkLst>
            <pc:docMk/>
            <pc:sldMk cId="513742067" sldId="259"/>
            <ac:spMk id="5" creationId="{3207C827-8A64-43BC-8CD6-B34546DADBC5}"/>
          </ac:spMkLst>
        </pc:spChg>
      </pc:sldChg>
      <pc:sldChg chg="modSp mod">
        <pc:chgData name="Childs, Dylan" userId="7fd8f850-9d53-46d0-a2f4-82dc1723bbae" providerId="ADAL" clId="{DC7A9228-232C-4BDB-80CB-0E9CC4FF8C62}" dt="2024-02-01T16:13:12.714" v="32" actId="2711"/>
        <pc:sldMkLst>
          <pc:docMk/>
          <pc:sldMk cId="477254947" sldId="266"/>
        </pc:sldMkLst>
        <pc:spChg chg="mod">
          <ac:chgData name="Childs, Dylan" userId="7fd8f850-9d53-46d0-a2f4-82dc1723bbae" providerId="ADAL" clId="{DC7A9228-232C-4BDB-80CB-0E9CC4FF8C62}" dt="2024-02-01T16:13:12.714" v="32" actId="2711"/>
          <ac:spMkLst>
            <pc:docMk/>
            <pc:sldMk cId="477254947" sldId="266"/>
            <ac:spMk id="2" creationId="{87BDAF91-1342-41CD-8DB3-2995BA71DEA0}"/>
          </ac:spMkLst>
        </pc:spChg>
        <pc:spChg chg="mod">
          <ac:chgData name="Childs, Dylan" userId="7fd8f850-9d53-46d0-a2f4-82dc1723bbae" providerId="ADAL" clId="{DC7A9228-232C-4BDB-80CB-0E9CC4FF8C62}" dt="2024-02-01T16:09:55.011" v="5" actId="403"/>
          <ac:spMkLst>
            <pc:docMk/>
            <pc:sldMk cId="477254947" sldId="266"/>
            <ac:spMk id="7" creationId="{0B9E316A-4D89-4808-9669-B496133576AE}"/>
          </ac:spMkLst>
        </pc:spChg>
      </pc:sldChg>
      <pc:sldChg chg="modSp mod">
        <pc:chgData name="Childs, Dylan" userId="7fd8f850-9d53-46d0-a2f4-82dc1723bbae" providerId="ADAL" clId="{DC7A9228-232C-4BDB-80CB-0E9CC4FF8C62}" dt="2024-02-01T16:10:09.799" v="11" actId="14100"/>
        <pc:sldMkLst>
          <pc:docMk/>
          <pc:sldMk cId="1210409543" sldId="272"/>
        </pc:sldMkLst>
        <pc:spChg chg="mod">
          <ac:chgData name="Childs, Dylan" userId="7fd8f850-9d53-46d0-a2f4-82dc1723bbae" providerId="ADAL" clId="{DC7A9228-232C-4BDB-80CB-0E9CC4FF8C62}" dt="2024-02-01T16:10:09.799" v="11" actId="14100"/>
          <ac:spMkLst>
            <pc:docMk/>
            <pc:sldMk cId="1210409543" sldId="272"/>
            <ac:spMk id="3" creationId="{67E587CA-58A9-4FF3-A490-D589F8B5B588}"/>
          </ac:spMkLst>
        </pc:spChg>
        <pc:spChg chg="mod">
          <ac:chgData name="Childs, Dylan" userId="7fd8f850-9d53-46d0-a2f4-82dc1723bbae" providerId="ADAL" clId="{DC7A9228-232C-4BDB-80CB-0E9CC4FF8C62}" dt="2024-02-01T16:10:07.962" v="10" actId="1076"/>
          <ac:spMkLst>
            <pc:docMk/>
            <pc:sldMk cId="1210409543" sldId="272"/>
            <ac:spMk id="4" creationId="{6D3785B6-5670-44C5-8001-2C2EA0B266D0}"/>
          </ac:spMkLst>
        </pc:spChg>
      </pc:sldChg>
      <pc:sldChg chg="modSp mod">
        <pc:chgData name="Childs, Dylan" userId="7fd8f850-9d53-46d0-a2f4-82dc1723bbae" providerId="ADAL" clId="{DC7A9228-232C-4BDB-80CB-0E9CC4FF8C62}" dt="2024-02-01T16:12:55.777" v="29" actId="34135"/>
        <pc:sldMkLst>
          <pc:docMk/>
          <pc:sldMk cId="3859563524" sldId="286"/>
        </pc:sldMkLst>
        <pc:graphicFrameChg chg="mod">
          <ac:chgData name="Childs, Dylan" userId="7fd8f850-9d53-46d0-a2f4-82dc1723bbae" providerId="ADAL" clId="{DC7A9228-232C-4BDB-80CB-0E9CC4FF8C62}" dt="2024-02-01T16:12:55.777" v="29" actId="34135"/>
          <ac:graphicFrameMkLst>
            <pc:docMk/>
            <pc:sldMk cId="3859563524" sldId="286"/>
            <ac:graphicFrameMk id="2" creationId="{F356CC96-2453-B22D-E160-A07F181A962B}"/>
          </ac:graphicFrameMkLst>
        </pc:graphicFrameChg>
      </pc:sldChg>
      <pc:sldChg chg="modSp mod">
        <pc:chgData name="Childs, Dylan" userId="7fd8f850-9d53-46d0-a2f4-82dc1723bbae" providerId="ADAL" clId="{DC7A9228-232C-4BDB-80CB-0E9CC4FF8C62}" dt="2024-02-01T16:12:58.761" v="30" actId="34135"/>
        <pc:sldMkLst>
          <pc:docMk/>
          <pc:sldMk cId="3563326387" sldId="287"/>
        </pc:sldMkLst>
        <pc:graphicFrameChg chg="mod">
          <ac:chgData name="Childs, Dylan" userId="7fd8f850-9d53-46d0-a2f4-82dc1723bbae" providerId="ADAL" clId="{DC7A9228-232C-4BDB-80CB-0E9CC4FF8C62}" dt="2024-02-01T16:12:58.761" v="30" actId="34135"/>
          <ac:graphicFrameMkLst>
            <pc:docMk/>
            <pc:sldMk cId="3563326387" sldId="287"/>
            <ac:graphicFrameMk id="3" creationId="{4D19F15F-06F2-5F91-2FC9-397DEF93844A}"/>
          </ac:graphicFrameMkLst>
        </pc:graphicFrameChg>
      </pc:sldChg>
      <pc:sldChg chg="modSp mod">
        <pc:chgData name="Childs, Dylan" userId="7fd8f850-9d53-46d0-a2f4-82dc1723bbae" providerId="ADAL" clId="{DC7A9228-232C-4BDB-80CB-0E9CC4FF8C62}" dt="2024-02-01T16:13:03.921" v="31" actId="34135"/>
        <pc:sldMkLst>
          <pc:docMk/>
          <pc:sldMk cId="3337366094" sldId="288"/>
        </pc:sldMkLst>
        <pc:graphicFrameChg chg="mod">
          <ac:chgData name="Childs, Dylan" userId="7fd8f850-9d53-46d0-a2f4-82dc1723bbae" providerId="ADAL" clId="{DC7A9228-232C-4BDB-80CB-0E9CC4FF8C62}" dt="2024-02-01T16:13:03.921" v="31" actId="34135"/>
          <ac:graphicFrameMkLst>
            <pc:docMk/>
            <pc:sldMk cId="3337366094" sldId="288"/>
            <ac:graphicFrameMk id="5" creationId="{97293EEB-8B41-16F6-DC6C-58E6F54B87D3}"/>
          </ac:graphicFrameMkLst>
        </pc:graphicFrameChg>
      </pc:sldChg>
      <pc:sldChg chg="modSp mod">
        <pc:chgData name="Childs, Dylan" userId="7fd8f850-9d53-46d0-a2f4-82dc1723bbae" providerId="ADAL" clId="{DC7A9228-232C-4BDB-80CB-0E9CC4FF8C62}" dt="2024-02-01T16:12:51.260" v="28" actId="34135"/>
        <pc:sldMkLst>
          <pc:docMk/>
          <pc:sldMk cId="3022525373" sldId="289"/>
        </pc:sldMkLst>
        <pc:picChg chg="mod">
          <ac:chgData name="Childs, Dylan" userId="7fd8f850-9d53-46d0-a2f4-82dc1723bbae" providerId="ADAL" clId="{DC7A9228-232C-4BDB-80CB-0E9CC4FF8C62}" dt="2024-02-01T16:12:51.260" v="28" actId="34135"/>
          <ac:picMkLst>
            <pc:docMk/>
            <pc:sldMk cId="3022525373" sldId="289"/>
            <ac:picMk id="3" creationId="{0C6DA6B6-2A2B-4B61-B547-D90A048AB674}"/>
          </ac:picMkLst>
        </pc:picChg>
      </pc:sldChg>
      <pc:sldChg chg="modSp mod">
        <pc:chgData name="Childs, Dylan" userId="7fd8f850-9d53-46d0-a2f4-82dc1723bbae" providerId="ADAL" clId="{DC7A9228-232C-4BDB-80CB-0E9CC4FF8C62}" dt="2024-02-01T16:12:46.227" v="27" actId="34135"/>
        <pc:sldMkLst>
          <pc:docMk/>
          <pc:sldMk cId="2085706008" sldId="290"/>
        </pc:sldMkLst>
        <pc:picChg chg="mod">
          <ac:chgData name="Childs, Dylan" userId="7fd8f850-9d53-46d0-a2f4-82dc1723bbae" providerId="ADAL" clId="{DC7A9228-232C-4BDB-80CB-0E9CC4FF8C62}" dt="2024-02-01T16:12:46.227" v="27" actId="34135"/>
          <ac:picMkLst>
            <pc:docMk/>
            <pc:sldMk cId="2085706008" sldId="290"/>
            <ac:picMk id="3" creationId="{6FEAB7B0-49A4-CB9B-35E9-4FA221C420AB}"/>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548BD5F-3D8F-4CCC-8A48-4868BBA6D257}" type="datetimeFigureOut">
              <a:rPr lang="en-GB" smtClean="0"/>
              <a:t>01/02/2024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C73C93-A4AF-424E-8F74-34B22BA38184}" type="slidenum">
              <a:rPr lang="en-GB" smtClean="0"/>
              <a:t>‹#›</a:t>
            </a:fld>
            <a:endParaRPr lang="en-GB"/>
          </a:p>
        </p:txBody>
      </p:sp>
    </p:spTree>
    <p:extLst>
      <p:ext uri="{BB962C8B-B14F-4D97-AF65-F5344CB8AC3E}">
        <p14:creationId xmlns:p14="http://schemas.microsoft.com/office/powerpoint/2010/main" val="15659338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0C73C93-A4AF-424E-8F74-34B22BA38184}" type="slidenum">
              <a:rPr lang="en-GB" smtClean="0"/>
              <a:t>2</a:t>
            </a:fld>
            <a:endParaRPr lang="en-GB"/>
          </a:p>
        </p:txBody>
      </p:sp>
    </p:spTree>
    <p:extLst>
      <p:ext uri="{BB962C8B-B14F-4D97-AF65-F5344CB8AC3E}">
        <p14:creationId xmlns:p14="http://schemas.microsoft.com/office/powerpoint/2010/main" val="856730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0C73C93-A4AF-424E-8F74-34B22BA38184}" type="slidenum">
              <a:rPr lang="en-GB" smtClean="0"/>
              <a:t>3</a:t>
            </a:fld>
            <a:endParaRPr lang="en-GB"/>
          </a:p>
        </p:txBody>
      </p:sp>
    </p:spTree>
    <p:extLst>
      <p:ext uri="{BB962C8B-B14F-4D97-AF65-F5344CB8AC3E}">
        <p14:creationId xmlns:p14="http://schemas.microsoft.com/office/powerpoint/2010/main" val="14226118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36D70C-2E21-431F-B2B1-492FDEBE11F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5684D93-3266-4DEB-8E98-BF105EF4FEF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B86973E-FF34-41E8-85D9-82C532089E86}"/>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F5DBE535-D48A-48FD-BA9C-4B50B3FF70F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4273586-F7DC-46F4-A768-3DBDC6258551}"/>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16481563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AAC4D3-3EA1-4963-BA50-10966A86C79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F0746F2-4A94-4124-A9FA-CC669CE2205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B984C4-BBFD-4FE2-9078-4D82CCD1B03C}"/>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C725F437-E458-4AA0-8DCD-548CBD28C63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BC80222-EE18-429F-B25F-7D32076BB50D}"/>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37686484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0FA44C1-8486-4F79-85BC-885337774D3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6D5A357-AD87-41CB-8C30-3EFFB684E22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C96875-7A8F-4FC3-9942-3B95D3247C0E}"/>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41818A29-2596-4175-A1A2-00E1DC97A4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FECF7CB-1099-45B1-A13E-6816C3B4D6CD}"/>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18994749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31DF9E-58A6-4410-8225-C538E87237F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D5E8224-535B-4D15-8F9C-3520E062D29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A9A62F7-2945-4996-8F94-F9077AB99337}"/>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C744F1DA-9E5A-4FE5-B273-FED0EE30941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C008FF9-F1F4-4F57-A573-ACF41DC0A87D}"/>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39887510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3090ED-DA32-46C5-B5EA-CBA7716E5B9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55CAEB1-AB68-4C3E-B091-40876407A2A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38FE1DC-50C4-46BD-A23E-74113CA72EF2}"/>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07D51AB0-CE00-40EB-9B01-F961EFB9A73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B5B8106-C94F-44A8-B2E8-AE0A25E853EA}"/>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39335958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0FD44B-83E4-4187-9997-72CADA1C502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121F6B7-ECF3-41BC-80F9-8C4DB36B24D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00A0937-934A-4449-9D8E-AE400798F0A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B2BF27C-78A1-432F-BDC4-69CD228B6EBB}"/>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6" name="Footer Placeholder 5">
            <a:extLst>
              <a:ext uri="{FF2B5EF4-FFF2-40B4-BE49-F238E27FC236}">
                <a16:creationId xmlns:a16="http://schemas.microsoft.com/office/drawing/2014/main" id="{1FFECF0D-37E2-4374-A01E-ED2BD7A0D91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960FB50-47BD-49BD-B7B3-A9D29A3D4841}"/>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16261231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61A026-9E66-4A9B-8381-AE486956E75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E78BE34-5D3E-43CC-ACF8-1D1C52110F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507B1BF-DAA5-43E2-94A6-2DFEDABB7E5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F1A28C0-70FC-4823-89BD-652511CBE12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A1F666F-8769-47E9-9FEC-BB7191EDD41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DEDD920-CD63-4B4F-947D-685DA8E7E103}"/>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8" name="Footer Placeholder 7">
            <a:extLst>
              <a:ext uri="{FF2B5EF4-FFF2-40B4-BE49-F238E27FC236}">
                <a16:creationId xmlns:a16="http://schemas.microsoft.com/office/drawing/2014/main" id="{50EB8569-48C6-43AA-9B48-A1B99892EF6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27D5A64-C9FC-447C-8542-4C37DD36F213}"/>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1547451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9258C3-6122-4518-8E9C-6E13A54E738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1B14F8C-1303-4569-AE61-F92494B9F625}"/>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4" name="Footer Placeholder 3">
            <a:extLst>
              <a:ext uri="{FF2B5EF4-FFF2-40B4-BE49-F238E27FC236}">
                <a16:creationId xmlns:a16="http://schemas.microsoft.com/office/drawing/2014/main" id="{BAF5EAD9-27AC-44A2-AE59-561FD94B280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83B13D2-588E-4DE9-8BA7-31C8C8A821E1}"/>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966251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333E0B8-D56A-4D94-B34E-79905E5CDFC9}"/>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3" name="Footer Placeholder 2">
            <a:extLst>
              <a:ext uri="{FF2B5EF4-FFF2-40B4-BE49-F238E27FC236}">
                <a16:creationId xmlns:a16="http://schemas.microsoft.com/office/drawing/2014/main" id="{CF047810-C892-47DA-B355-EC5C8136BDC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EC149FD-311F-4735-A8B3-B2E891483260}"/>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13556251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1DD69E-D57B-4A1F-9BEF-E8A1A45B7D6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7DB0FA8-A9F1-4983-851D-B85008804CE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B07A260-90AE-407D-A046-8F2BAD711C2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F8A49C7-9FC6-49EE-9D28-60664AAFFF54}"/>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6" name="Footer Placeholder 5">
            <a:extLst>
              <a:ext uri="{FF2B5EF4-FFF2-40B4-BE49-F238E27FC236}">
                <a16:creationId xmlns:a16="http://schemas.microsoft.com/office/drawing/2014/main" id="{C94B7B9D-31FC-4A08-AF2A-C5D65BA825A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6CB94A6-8142-4439-988B-D5ACCB420F1A}"/>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38990160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02F39B-C946-43D5-B7EA-49E5289E937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57FBF51-9586-4EC8-9263-ABF5C4BA28A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398B52E-D25F-43AC-8EE5-AF146991C95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713F96D-BFFE-495A-BD31-3A8406C7D4E6}"/>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6" name="Footer Placeholder 5">
            <a:extLst>
              <a:ext uri="{FF2B5EF4-FFF2-40B4-BE49-F238E27FC236}">
                <a16:creationId xmlns:a16="http://schemas.microsoft.com/office/drawing/2014/main" id="{8CA17D6A-21C1-4F0D-8E15-8D62AC05312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8C1E16F-00E8-48CB-9D51-AAE97FA7A424}"/>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928285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321703-ABE1-4195-9F93-E6B8903F15A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A3061F8-AB7D-4E84-BAF5-65BBCAC26D8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18D79D8-99F4-4363-BCBC-C41D05864B1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8B8DDF1D-74F5-4227-9EB8-CBD1B11B51E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DF0F65E-DD89-4A4E-B6EF-78866EEC847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C8E1A7-8730-49B9-97B4-845457397F38}" type="slidenum">
              <a:rPr lang="en-US" smtClean="0"/>
              <a:t>‹#›</a:t>
            </a:fld>
            <a:endParaRPr lang="en-US"/>
          </a:p>
        </p:txBody>
      </p:sp>
    </p:spTree>
    <p:extLst>
      <p:ext uri="{BB962C8B-B14F-4D97-AF65-F5344CB8AC3E}">
        <p14:creationId xmlns:p14="http://schemas.microsoft.com/office/powerpoint/2010/main" val="40479087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www.gov.uk/pension-credit/eligibility"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s://www.ageuk.org.uk/information-advice/money-legal/benefits-entitlements/housing-benefit/"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https://www.ageuk.org.uk/information-advice/money-legal/benefits-entitlements/cold-weather-payment/" TargetMode="External"/><Relationship Id="rId4" Type="http://schemas.openxmlformats.org/officeDocument/2006/relationships/hyperlink" Target="https://www.ageuk.org.uk/information-advice/money-legal/benefits-entitlements/tv-licence-concessions/"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hyperlink" Target="https://www.gov.uk/government/statistics/income-related-benefits-estimates-of-take-up-financial-year-ending-2022" TargetMode="External"/><Relationship Id="rId2" Type="http://schemas.openxmlformats.org/officeDocument/2006/relationships/hyperlink" Target="https://view.officeapps.live.com/op/view.aspx?src=https%3A%2F%2Fassets.publishing.service.gov.uk%2Fmedia%2F6538c70d5e47a5001498992d%2Fpension-credit-tables-FYE-2022.ods&amp;wdOrigin=BROWSELINK"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hyperlink" Target="https://www.gov.uk/government/statistics/income-related-benefits-estimates-of-take-up-financial-year-ending-2022" TargetMode="External"/><Relationship Id="rId2" Type="http://schemas.openxmlformats.org/officeDocument/2006/relationships/hyperlink" Target="https://view.officeapps.live.com/op/view.aspx?src=https%3A%2F%2Fassets.publishing.service.gov.uk%2Fmedia%2F6538c70d5e47a5001498992d%2Fpension-credit-tables-FYE-2022.ods&amp;wdOrigin=BROWSELINK"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8B812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D051D-9579-4030-B480-17CFF24861A4}"/>
              </a:ext>
            </a:extLst>
          </p:cNvPr>
          <p:cNvSpPr>
            <a:spLocks noGrp="1"/>
          </p:cNvSpPr>
          <p:nvPr>
            <p:ph type="ctrTitle"/>
          </p:nvPr>
        </p:nvSpPr>
        <p:spPr>
          <a:xfrm>
            <a:off x="1315092" y="1122363"/>
            <a:ext cx="9249494" cy="2442770"/>
          </a:xfrm>
        </p:spPr>
        <p:txBody>
          <a:bodyPr>
            <a:normAutofit/>
          </a:bodyPr>
          <a:lstStyle/>
          <a:p>
            <a:r>
              <a:rPr lang="pl-PL" sz="5400" b="1" dirty="0">
                <a:solidFill>
                  <a:schemeClr val="bg1"/>
                </a:solidFill>
                <a:latin typeface="Arial" panose="020B0604020202020204" pitchFamily="34" charset="0"/>
                <a:cs typeface="Arial" panose="020B0604020202020204" pitchFamily="34" charset="0"/>
              </a:rPr>
              <a:t>Pension Credit</a:t>
            </a:r>
            <a:r>
              <a:rPr lang="en-GB" sz="5400" b="1" dirty="0">
                <a:solidFill>
                  <a:schemeClr val="bg1"/>
                </a:solidFill>
                <a:latin typeface="Arial" panose="020B0604020202020204" pitchFamily="34" charset="0"/>
                <a:cs typeface="Arial" panose="020B0604020202020204" pitchFamily="34" charset="0"/>
              </a:rPr>
              <a:t> Summary:</a:t>
            </a:r>
            <a:r>
              <a:rPr lang="pl-PL" sz="5400" b="1" dirty="0">
                <a:solidFill>
                  <a:schemeClr val="bg1"/>
                </a:solidFill>
                <a:latin typeface="Arial" panose="020B0604020202020204" pitchFamily="34" charset="0"/>
                <a:cs typeface="Arial" panose="020B0604020202020204" pitchFamily="34" charset="0"/>
              </a:rPr>
              <a:t> </a:t>
            </a:r>
            <a:r>
              <a:rPr lang="en-GB" sz="5400" b="1" dirty="0">
                <a:solidFill>
                  <a:schemeClr val="bg1"/>
                </a:solidFill>
                <a:latin typeface="Arial" panose="020B0604020202020204" pitchFamily="34" charset="0"/>
                <a:cs typeface="Arial" panose="020B0604020202020204" pitchFamily="34" charset="0"/>
              </a:rPr>
              <a:t>Wigan</a:t>
            </a:r>
            <a:endParaRPr lang="en-US" sz="5400" b="1" dirty="0">
              <a:solidFill>
                <a:schemeClr val="bg1"/>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C0959498-EA3C-4313-A2C6-F4751CFAD612}"/>
              </a:ext>
            </a:extLst>
          </p:cNvPr>
          <p:cNvSpPr txBox="1"/>
          <p:nvPr/>
        </p:nvSpPr>
        <p:spPr>
          <a:xfrm>
            <a:off x="2486346" y="4068566"/>
            <a:ext cx="7407667" cy="923330"/>
          </a:xfrm>
          <a:prstGeom prst="rect">
            <a:avLst/>
          </a:prstGeom>
          <a:noFill/>
        </p:spPr>
        <p:txBody>
          <a:bodyPr wrap="square" rtlCol="0">
            <a:spAutoFit/>
          </a:bodyPr>
          <a:lstStyle/>
          <a:p>
            <a:pPr algn="ctr"/>
            <a:r>
              <a:rPr lang="en-GB" dirty="0">
                <a:solidFill>
                  <a:schemeClr val="bg1"/>
                </a:solidFill>
                <a:latin typeface="Arial" panose="020B0604020202020204" pitchFamily="34" charset="0"/>
                <a:cs typeface="Arial" panose="020B0604020202020204" pitchFamily="34" charset="0"/>
              </a:rPr>
              <a:t>This data pack can be used to understand the local Pension Credit landscape and identify wards for targeted campaign work.</a:t>
            </a:r>
          </a:p>
          <a:p>
            <a:endParaRPr lang="en-GB" dirty="0"/>
          </a:p>
        </p:txBody>
      </p:sp>
      <p:pic>
        <p:nvPicPr>
          <p:cNvPr id="4" name="Picture 3" descr="Greater Manchester Ageing logo">
            <a:extLst>
              <a:ext uri="{FF2B5EF4-FFF2-40B4-BE49-F238E27FC236}">
                <a16:creationId xmlns:a16="http://schemas.microsoft.com/office/drawing/2014/main" id="{2A9D7A2C-1F99-5B91-C1BB-121988327A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08542" y="314550"/>
            <a:ext cx="2512088" cy="908731"/>
          </a:xfrm>
          <a:prstGeom prst="rect">
            <a:avLst/>
          </a:prstGeom>
        </p:spPr>
      </p:pic>
    </p:spTree>
    <p:extLst>
      <p:ext uri="{BB962C8B-B14F-4D97-AF65-F5344CB8AC3E}">
        <p14:creationId xmlns:p14="http://schemas.microsoft.com/office/powerpoint/2010/main" val="4324164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BDAF91-1342-41CD-8DB3-2995BA71DEA0}"/>
              </a:ext>
            </a:extLst>
          </p:cNvPr>
          <p:cNvSpPr>
            <a:spLocks noGrp="1"/>
          </p:cNvSpPr>
          <p:nvPr>
            <p:ph type="ctrTitle"/>
          </p:nvPr>
        </p:nvSpPr>
        <p:spPr>
          <a:xfrm>
            <a:off x="285307" y="1179547"/>
            <a:ext cx="11621385" cy="4073389"/>
          </a:xfrm>
        </p:spPr>
        <p:txBody>
          <a:bodyPr anchor="t">
            <a:normAutofit fontScale="90000"/>
          </a:bodyPr>
          <a:lstStyle/>
          <a:p>
            <a:pPr algn="l"/>
            <a:r>
              <a:rPr lang="en-GB" sz="2200" dirty="0">
                <a:latin typeface="Arial" panose="020B0604020202020204" pitchFamily="34" charset="0"/>
                <a:cs typeface="Arial" panose="020B0604020202020204" pitchFamily="34" charset="0"/>
              </a:rPr>
              <a:t>Pension Credit is made up of two components:</a:t>
            </a:r>
            <a:br>
              <a:rPr lang="en-GB" sz="2200" dirty="0">
                <a:latin typeface="Arial" panose="020B0604020202020204" pitchFamily="34" charset="0"/>
                <a:cs typeface="Arial" panose="020B0604020202020204" pitchFamily="34" charset="0"/>
              </a:rPr>
            </a:br>
            <a:br>
              <a:rPr lang="en-GB"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1. </a:t>
            </a:r>
            <a:r>
              <a:rPr lang="en-GB" sz="2200" b="1" dirty="0">
                <a:latin typeface="Arial" panose="020B0604020202020204" pitchFamily="34" charset="0"/>
                <a:cs typeface="Arial" panose="020B0604020202020204" pitchFamily="34" charset="0"/>
              </a:rPr>
              <a:t>Guaranteed Credit </a:t>
            </a:r>
            <a:r>
              <a:rPr lang="en-GB" sz="2200" dirty="0">
                <a:latin typeface="Arial" panose="020B0604020202020204" pitchFamily="34" charset="0"/>
                <a:cs typeface="Arial" panose="020B0604020202020204" pitchFamily="34" charset="0"/>
              </a:rPr>
              <a:t>top</a:t>
            </a:r>
            <a:r>
              <a:rPr lang="pl-PL" sz="2200" dirty="0">
                <a:latin typeface="Arial" panose="020B0604020202020204" pitchFamily="34" charset="0"/>
                <a:cs typeface="Arial" panose="020B0604020202020204" pitchFamily="34" charset="0"/>
              </a:rPr>
              <a:t>s</a:t>
            </a:r>
            <a:r>
              <a:rPr lang="en-GB" sz="2200" dirty="0">
                <a:latin typeface="Arial" panose="020B0604020202020204" pitchFamily="34" charset="0"/>
                <a:cs typeface="Arial" panose="020B0604020202020204" pitchFamily="34" charset="0"/>
              </a:rPr>
              <a:t> up incomes to a guaranteed minimum level, which is currently £201.05</a:t>
            </a:r>
            <a:br>
              <a:rPr lang="en-GB"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 per week for single people and £306.85 for couples. There is no savings limit, but when savings surpass £10,000 </a:t>
            </a:r>
            <a:r>
              <a:rPr lang="en-GB" sz="800" dirty="0">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 </a:t>
            </a:r>
            <a:r>
              <a:rPr lang="en-GB" sz="2200" dirty="0">
                <a:latin typeface="Arial" panose="020B0604020202020204" pitchFamily="34" charset="0"/>
                <a:cs typeface="Arial" panose="020B0604020202020204" pitchFamily="34" charset="0"/>
              </a:rPr>
              <a:t>entitlement reduces.</a:t>
            </a:r>
            <a:br>
              <a:rPr lang="en-GB"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 </a:t>
            </a:r>
            <a:br>
              <a:rPr lang="en-GB"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2. </a:t>
            </a:r>
            <a:r>
              <a:rPr lang="en-GB" sz="2200" b="1" dirty="0">
                <a:latin typeface="Arial" panose="020B0604020202020204" pitchFamily="34" charset="0"/>
                <a:cs typeface="Arial" panose="020B0604020202020204" pitchFamily="34" charset="0"/>
              </a:rPr>
              <a:t>Savings Credit </a:t>
            </a:r>
            <a:r>
              <a:rPr lang="en-GB" sz="2200" dirty="0">
                <a:latin typeface="Arial" panose="020B0604020202020204" pitchFamily="34" charset="0"/>
                <a:cs typeface="Arial" panose="020B0604020202020204" pitchFamily="34" charset="0"/>
              </a:rPr>
              <a:t>is available to those who retired before April 2016 and have a private or occupational pension and can be up to £15.94 for single people or £17.84 for a couple.</a:t>
            </a:r>
            <a:br>
              <a:rPr lang="en-GB" sz="1600" dirty="0">
                <a:latin typeface="Arial" panose="020B0604020202020204" pitchFamily="34" charset="0"/>
                <a:cs typeface="Arial" panose="020B0604020202020204" pitchFamily="34" charset="0"/>
              </a:rPr>
            </a:br>
            <a:br>
              <a:rPr lang="en-GB"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NB: If you are a carer, receive disability benefit, have housing costs, or are a primary caregiver to a child you may be entitled to Pension Credit even if your income is higher than the limit. </a:t>
            </a:r>
            <a:br>
              <a:rPr lang="pl-PL" sz="2200" dirty="0">
                <a:latin typeface="Arial" panose="020B0604020202020204" pitchFamily="34" charset="0"/>
                <a:cs typeface="Arial" panose="020B0604020202020204" pitchFamily="34" charset="0"/>
              </a:rPr>
            </a:br>
            <a:br>
              <a:rPr lang="pl-PL"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NB: </a:t>
            </a:r>
            <a:r>
              <a:rPr lang="pl-PL" sz="2200" dirty="0">
                <a:latin typeface="Arial" panose="020B0604020202020204" pitchFamily="34" charset="0"/>
                <a:cs typeface="Arial" panose="020B0604020202020204" pitchFamily="34" charset="0"/>
              </a:rPr>
              <a:t>As of </a:t>
            </a:r>
            <a:r>
              <a:rPr lang="en-GB" sz="2200" dirty="0">
                <a:latin typeface="Arial" panose="020B0604020202020204" pitchFamily="34" charset="0"/>
                <a:cs typeface="Arial" panose="020B0604020202020204" pitchFamily="34" charset="0"/>
              </a:rPr>
              <a:t>15 May </a:t>
            </a:r>
            <a:r>
              <a:rPr lang="pl-PL" sz="2200" dirty="0">
                <a:latin typeface="Arial" panose="020B0604020202020204" pitchFamily="34" charset="0"/>
                <a:cs typeface="Arial" panose="020B0604020202020204" pitchFamily="34" charset="0"/>
              </a:rPr>
              <a:t>2019, those who have reached retirement age but have a partner below </a:t>
            </a:r>
            <a:r>
              <a:rPr lang="en-GB" sz="2200" dirty="0">
                <a:latin typeface="Arial" panose="020B0604020202020204" pitchFamily="34" charset="0"/>
                <a:cs typeface="Arial" panose="020B0604020202020204" pitchFamily="34" charset="0"/>
              </a:rPr>
              <a:t>this age</a:t>
            </a:r>
            <a:r>
              <a:rPr lang="pl-PL" sz="2200" dirty="0">
                <a:latin typeface="Arial" panose="020B0604020202020204" pitchFamily="34" charset="0"/>
                <a:cs typeface="Arial" panose="020B0604020202020204" pitchFamily="34" charset="0"/>
              </a:rPr>
              <a:t> are no longer entitled to Pension Credit </a:t>
            </a:r>
            <a:r>
              <a:rPr lang="en-GB" sz="2200" dirty="0">
                <a:latin typeface="Arial" panose="020B0604020202020204" pitchFamily="34" charset="0"/>
                <a:cs typeface="Arial" panose="020B0604020202020204" pitchFamily="34" charset="0"/>
              </a:rPr>
              <a:t>but maybe able to c</a:t>
            </a:r>
            <a:r>
              <a:rPr lang="pl-PL" sz="2200" dirty="0">
                <a:latin typeface="Arial" panose="020B0604020202020204" pitchFamily="34" charset="0"/>
                <a:cs typeface="Arial" panose="020B0604020202020204" pitchFamily="34" charset="0"/>
              </a:rPr>
              <a:t>laim Universal Credit instead</a:t>
            </a:r>
            <a:r>
              <a:rPr lang="en-GB" sz="2200" dirty="0">
                <a:latin typeface="Arial" panose="020B0604020202020204" pitchFamily="34" charset="0"/>
                <a:cs typeface="Arial" panose="020B0604020202020204" pitchFamily="34" charset="0"/>
              </a:rPr>
              <a:t>.</a:t>
            </a:r>
            <a:r>
              <a:rPr lang="pl-PL" sz="2200" dirty="0">
                <a:latin typeface="Arial" panose="020B0604020202020204" pitchFamily="34" charset="0"/>
                <a:cs typeface="Arial" panose="020B0604020202020204" pitchFamily="34" charset="0"/>
              </a:rPr>
              <a:t> </a:t>
            </a:r>
            <a:br>
              <a:rPr lang="en-GB" sz="2200" dirty="0">
                <a:latin typeface="Arial" panose="020B0604020202020204" pitchFamily="34" charset="0"/>
                <a:cs typeface="Arial" panose="020B0604020202020204" pitchFamily="34" charset="0"/>
              </a:rPr>
            </a:br>
            <a:br>
              <a:rPr lang="en-GB" sz="2200" b="1" dirty="0"/>
            </a:br>
            <a:endParaRPr lang="en-US" sz="2200" b="1" dirty="0"/>
          </a:p>
        </p:txBody>
      </p:sp>
      <p:sp>
        <p:nvSpPr>
          <p:cNvPr id="4" name="TextBox 3">
            <a:extLst>
              <a:ext uri="{FF2B5EF4-FFF2-40B4-BE49-F238E27FC236}">
                <a16:creationId xmlns:a16="http://schemas.microsoft.com/office/drawing/2014/main" id="{9F5959DB-0F05-4AAC-AFFE-201333AE974F}"/>
              </a:ext>
            </a:extLst>
          </p:cNvPr>
          <p:cNvSpPr txBox="1"/>
          <p:nvPr/>
        </p:nvSpPr>
        <p:spPr>
          <a:xfrm>
            <a:off x="209107" y="248666"/>
            <a:ext cx="5257800" cy="61555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400" b="1" i="0" u="none" strike="noStrike" kern="1200" cap="none" spc="0" normalizeH="0" baseline="0" noProof="0" dirty="0">
                <a:ln>
                  <a:noFill/>
                </a:ln>
                <a:solidFill>
                  <a:prstClr val="black"/>
                </a:solidFill>
                <a:effectLst/>
                <a:uLnTx/>
                <a:uFillTx/>
                <a:latin typeface="Calibri" panose="020F0502020204030204"/>
                <a:ea typeface="+mn-ea"/>
                <a:cs typeface="+mn-cs"/>
              </a:rPr>
              <a:t>Pension Credit Entitlements</a:t>
            </a:r>
            <a:endParaRPr kumimoji="0" lang="en-US" sz="3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0B9E316A-4D89-4808-9669-B496133576AE}"/>
              </a:ext>
            </a:extLst>
          </p:cNvPr>
          <p:cNvSpPr txBox="1"/>
          <p:nvPr/>
        </p:nvSpPr>
        <p:spPr>
          <a:xfrm>
            <a:off x="209106" y="6392464"/>
            <a:ext cx="2991294" cy="338554"/>
          </a:xfrm>
          <a:prstGeom prst="rect">
            <a:avLst/>
          </a:prstGeom>
          <a:noFill/>
        </p:spPr>
        <p:txBody>
          <a:bodyPr wrap="square" rtlCol="0">
            <a:spAutoFit/>
          </a:bodyPr>
          <a:lstStyle/>
          <a:p>
            <a:r>
              <a:rPr lang="en-GB" sz="1600" b="1" dirty="0">
                <a:latin typeface="Arial" panose="020B0604020202020204" pitchFamily="34" charset="0"/>
                <a:cs typeface="Arial" panose="020B0604020202020204" pitchFamily="34" charset="0"/>
              </a:rPr>
              <a:t>Source:</a:t>
            </a:r>
            <a:r>
              <a:rPr lang="en-GB" sz="1600" dirty="0">
                <a:latin typeface="Arial" panose="020B0604020202020204" pitchFamily="34" charset="0"/>
                <a:cs typeface="Arial" panose="020B0604020202020204" pitchFamily="34" charset="0"/>
              </a:rPr>
              <a:t> gov.uk</a:t>
            </a:r>
            <a:endParaRPr lang="en-GB" sz="3600" dirty="0"/>
          </a:p>
        </p:txBody>
      </p:sp>
    </p:spTree>
    <p:extLst>
      <p:ext uri="{BB962C8B-B14F-4D97-AF65-F5344CB8AC3E}">
        <p14:creationId xmlns:p14="http://schemas.microsoft.com/office/powerpoint/2010/main" val="4772549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8F8817-EAE2-496D-B1F0-2CBE77E361D0}"/>
              </a:ext>
            </a:extLst>
          </p:cNvPr>
          <p:cNvSpPr>
            <a:spLocks noGrp="1"/>
          </p:cNvSpPr>
          <p:nvPr>
            <p:ph type="title"/>
          </p:nvPr>
        </p:nvSpPr>
        <p:spPr>
          <a:xfrm>
            <a:off x="123825" y="120837"/>
            <a:ext cx="6479177" cy="838200"/>
          </a:xfrm>
        </p:spPr>
        <p:txBody>
          <a:bodyPr>
            <a:normAutofit/>
          </a:bodyPr>
          <a:lstStyle/>
          <a:p>
            <a:r>
              <a:rPr lang="en-GB" sz="3400" b="1" dirty="0">
                <a:latin typeface="+mn-lt"/>
              </a:rPr>
              <a:t>Pension Credits  - other benefits</a:t>
            </a:r>
            <a:endParaRPr lang="en-US" sz="3400" b="1" dirty="0">
              <a:latin typeface="+mn-lt"/>
            </a:endParaRPr>
          </a:p>
        </p:txBody>
      </p:sp>
      <p:sp>
        <p:nvSpPr>
          <p:cNvPr id="3" name="Content Placeholder 2">
            <a:extLst>
              <a:ext uri="{FF2B5EF4-FFF2-40B4-BE49-F238E27FC236}">
                <a16:creationId xmlns:a16="http://schemas.microsoft.com/office/drawing/2014/main" id="{67E587CA-58A9-4FF3-A490-D589F8B5B588}"/>
              </a:ext>
            </a:extLst>
          </p:cNvPr>
          <p:cNvSpPr>
            <a:spLocks noGrp="1"/>
          </p:cNvSpPr>
          <p:nvPr>
            <p:ph idx="1"/>
          </p:nvPr>
        </p:nvSpPr>
        <p:spPr>
          <a:xfrm>
            <a:off x="205206" y="566058"/>
            <a:ext cx="11254998" cy="5698555"/>
          </a:xfrm>
        </p:spPr>
        <p:txBody>
          <a:bodyPr>
            <a:normAutofit/>
          </a:bodyPr>
          <a:lstStyle/>
          <a:p>
            <a:pPr marL="0" indent="0">
              <a:buNone/>
            </a:pPr>
            <a:endParaRPr lang="en-GB" sz="1600" i="1" dirty="0">
              <a:latin typeface="Arial" panose="020B0604020202020204" pitchFamily="34" charset="0"/>
              <a:cs typeface="Arial" panose="020B0604020202020204" pitchFamily="34" charset="0"/>
            </a:endParaRPr>
          </a:p>
          <a:p>
            <a:pPr marL="0" indent="0">
              <a:buNone/>
            </a:pPr>
            <a:r>
              <a:rPr lang="en-GB" sz="1800" i="1" dirty="0">
                <a:latin typeface="Arial" panose="020B0604020202020204" pitchFamily="34" charset="0"/>
                <a:cs typeface="Arial" panose="020B0604020202020204" pitchFamily="34" charset="0"/>
              </a:rPr>
              <a:t>Pension Credit can open-up access to additional benefits which can, in some cases, add up to £000s of pounds worth of additional savings per year, including:</a:t>
            </a:r>
          </a:p>
          <a:p>
            <a:pPr marL="0" indent="0" algn="l" fontAlgn="base">
              <a:buNone/>
            </a:pPr>
            <a:r>
              <a:rPr lang="en-GB" sz="1600" b="1" i="0" dirty="0">
                <a:effectLst/>
                <a:latin typeface="Arial" panose="020B0604020202020204" pitchFamily="34" charset="0"/>
                <a:cs typeface="Arial" panose="020B0604020202020204" pitchFamily="34" charset="0"/>
              </a:rPr>
              <a:t>Help with health costs</a:t>
            </a:r>
          </a:p>
          <a:p>
            <a:pPr algn="l" fontAlgn="base">
              <a:buFont typeface="Arial" panose="020B0604020202020204" pitchFamily="34" charset="0"/>
              <a:buChar char="•"/>
            </a:pPr>
            <a:r>
              <a:rPr lang="en-GB" sz="1400" b="0" i="0" dirty="0">
                <a:effectLst/>
                <a:latin typeface="Arial" panose="020B0604020202020204" pitchFamily="34" charset="0"/>
                <a:cs typeface="Arial" panose="020B0604020202020204" pitchFamily="34" charset="0"/>
              </a:rPr>
              <a:t>You’ll get free NHS dental treatment, and you can get help with the cost of glasses and transport to the hospital.</a:t>
            </a:r>
          </a:p>
          <a:p>
            <a:pPr algn="l" fontAlgn="base">
              <a:buFont typeface="Arial" panose="020B0604020202020204" pitchFamily="34" charset="0"/>
              <a:buChar char="•"/>
            </a:pPr>
            <a:r>
              <a:rPr lang="en-GB" sz="1400" b="0" i="0" dirty="0">
                <a:effectLst/>
                <a:latin typeface="Arial" panose="020B0604020202020204" pitchFamily="34" charset="0"/>
                <a:cs typeface="Arial" panose="020B0604020202020204" pitchFamily="34" charset="0"/>
              </a:rPr>
              <a:t>If you’re a carer, you might get an extra amount known as Carer Addition, which is worth up to </a:t>
            </a:r>
            <a:r>
              <a:rPr lang="en-GB" sz="1400" b="1" i="0" dirty="0">
                <a:effectLst/>
                <a:latin typeface="Arial" panose="020B0604020202020204" pitchFamily="34" charset="0"/>
                <a:cs typeface="Arial" panose="020B0604020202020204" pitchFamily="34" charset="0"/>
              </a:rPr>
              <a:t>£42.75</a:t>
            </a:r>
            <a:r>
              <a:rPr lang="en-GB" sz="1400" b="0" i="0" dirty="0">
                <a:effectLst/>
                <a:latin typeface="Arial" panose="020B0604020202020204" pitchFamily="34" charset="0"/>
                <a:cs typeface="Arial" panose="020B0604020202020204" pitchFamily="34" charset="0"/>
              </a:rPr>
              <a:t> a week.</a:t>
            </a:r>
          </a:p>
          <a:p>
            <a:pPr algn="l" fontAlgn="base">
              <a:buFont typeface="Arial" panose="020B0604020202020204" pitchFamily="34" charset="0"/>
              <a:buChar char="•"/>
            </a:pPr>
            <a:r>
              <a:rPr lang="en-GB" sz="1400" b="0" i="0" dirty="0">
                <a:effectLst/>
                <a:latin typeface="Arial" panose="020B0604020202020204" pitchFamily="34" charset="0"/>
                <a:cs typeface="Arial" panose="020B0604020202020204" pitchFamily="34" charset="0"/>
              </a:rPr>
              <a:t>If you have a disability, you may get an extra amount known as Severe Disability Addition, which is worth up to </a:t>
            </a:r>
            <a:r>
              <a:rPr lang="en-GB" sz="1400" b="1" i="0" dirty="0">
                <a:effectLst/>
                <a:latin typeface="Arial" panose="020B0604020202020204" pitchFamily="34" charset="0"/>
                <a:cs typeface="Arial" panose="020B0604020202020204" pitchFamily="34" charset="0"/>
              </a:rPr>
              <a:t>£76.40 </a:t>
            </a:r>
            <a:r>
              <a:rPr lang="en-GB" sz="1400" b="0" i="0" dirty="0">
                <a:effectLst/>
                <a:latin typeface="Arial" panose="020B0604020202020204" pitchFamily="34" charset="0"/>
                <a:cs typeface="Arial" panose="020B0604020202020204" pitchFamily="34" charset="0"/>
              </a:rPr>
              <a:t>a week.</a:t>
            </a:r>
          </a:p>
          <a:p>
            <a:pPr marL="0" indent="0" algn="l" fontAlgn="base">
              <a:buNone/>
            </a:pPr>
            <a:r>
              <a:rPr lang="en-GB" sz="1600" b="1" i="0" dirty="0">
                <a:effectLst/>
                <a:latin typeface="Arial" panose="020B0604020202020204" pitchFamily="34" charset="0"/>
                <a:cs typeface="Arial" panose="020B0604020202020204" pitchFamily="34" charset="0"/>
              </a:rPr>
              <a:t>Help with housing costs</a:t>
            </a:r>
          </a:p>
          <a:p>
            <a:pPr algn="l" fontAlgn="base">
              <a:buFont typeface="Arial" panose="020B0604020202020204" pitchFamily="34" charset="0"/>
              <a:buChar char="•"/>
            </a:pPr>
            <a:r>
              <a:rPr lang="en-GB" sz="1400" i="0" dirty="0">
                <a:effectLst/>
                <a:latin typeface="Arial" panose="020B0604020202020204" pitchFamily="34" charset="0"/>
                <a:cs typeface="Arial" panose="020B0604020202020204" pitchFamily="34" charset="0"/>
              </a:rPr>
              <a:t>You probably won't have to pay Council Tax (unless other people live with you).</a:t>
            </a:r>
          </a:p>
          <a:p>
            <a:pPr algn="l" fontAlgn="base">
              <a:buFont typeface="Arial" panose="020B0604020202020204" pitchFamily="34" charset="0"/>
              <a:buChar char="•"/>
            </a:pPr>
            <a:r>
              <a:rPr lang="en-GB" sz="1400" i="0" dirty="0">
                <a:effectLst/>
                <a:latin typeface="Arial" panose="020B0604020202020204" pitchFamily="34" charset="0"/>
                <a:cs typeface="Arial" panose="020B0604020202020204" pitchFamily="34" charset="0"/>
              </a:rPr>
              <a:t>If you rent your home, you might get your rent paid in full by </a:t>
            </a:r>
            <a:r>
              <a:rPr lang="en-GB" sz="1400" b="0" i="0" dirty="0">
                <a:solidFill>
                  <a:srgbClr val="006EA1"/>
                </a:solidFill>
                <a:effectLst/>
                <a:latin typeface="Arial" panose="020B0604020202020204" pitchFamily="34" charset="0"/>
                <a:cs typeface="Arial" panose="020B0604020202020204" pitchFamily="34" charset="0"/>
                <a:hlinkClick r:id="rId3" tooltip="Housing Benefit information and advice"/>
              </a:rPr>
              <a:t>Housing Benefit</a:t>
            </a:r>
            <a:r>
              <a:rPr lang="en-GB" sz="1400" b="0" i="0" dirty="0">
                <a:solidFill>
                  <a:srgbClr val="545454"/>
                </a:solidFill>
                <a:effectLst/>
                <a:latin typeface="Arial" panose="020B0604020202020204" pitchFamily="34" charset="0"/>
                <a:cs typeface="Arial" panose="020B0604020202020204" pitchFamily="34" charset="0"/>
              </a:rPr>
              <a:t>.</a:t>
            </a:r>
          </a:p>
          <a:p>
            <a:pPr algn="l" fontAlgn="base">
              <a:buFont typeface="Arial" panose="020B0604020202020204" pitchFamily="34" charset="0"/>
              <a:buChar char="•"/>
            </a:pPr>
            <a:r>
              <a:rPr lang="en-GB" sz="1400" b="0" i="0" dirty="0">
                <a:effectLst/>
                <a:latin typeface="Arial" panose="020B0604020202020204" pitchFamily="34" charset="0"/>
                <a:cs typeface="Arial" panose="020B0604020202020204" pitchFamily="34" charset="0"/>
              </a:rPr>
              <a:t>If you own your home, you might be eligible for help with mortgage interest, ground rent and service charges.</a:t>
            </a:r>
          </a:p>
          <a:p>
            <a:pPr marL="0" indent="0" algn="l" fontAlgn="base">
              <a:buNone/>
            </a:pPr>
            <a:r>
              <a:rPr lang="en-GB" sz="1600" b="1" i="0" dirty="0">
                <a:effectLst/>
                <a:latin typeface="Arial" panose="020B0604020202020204" pitchFamily="34" charset="0"/>
                <a:cs typeface="Arial" panose="020B0604020202020204" pitchFamily="34" charset="0"/>
              </a:rPr>
              <a:t>Other potential “passport” benefits</a:t>
            </a:r>
            <a:r>
              <a:rPr lang="en-GB" sz="1600" i="1" dirty="0">
                <a:effectLst/>
                <a:latin typeface="Arial" panose="020B0604020202020204" pitchFamily="34" charset="0"/>
                <a:cs typeface="Arial" panose="020B0604020202020204" pitchFamily="34" charset="0"/>
              </a:rPr>
              <a:t> (if criteria is met)</a:t>
            </a:r>
          </a:p>
          <a:p>
            <a:pPr marL="0" indent="0" algn="l" fontAlgn="base"/>
            <a:r>
              <a:rPr lang="en-GB" sz="1400" b="0" i="0" dirty="0">
                <a:effectLst/>
                <a:latin typeface="Arial" panose="020B0604020202020204" pitchFamily="34" charset="0"/>
                <a:cs typeface="Arial" panose="020B0604020202020204" pitchFamily="34" charset="0"/>
              </a:rPr>
              <a:t>  If you're 75 or over, you can get a </a:t>
            </a:r>
            <a:r>
              <a:rPr lang="en-GB" sz="1400" b="0" i="0" dirty="0">
                <a:solidFill>
                  <a:srgbClr val="006EA1"/>
                </a:solidFill>
                <a:effectLst/>
                <a:latin typeface="Arial" panose="020B0604020202020204" pitchFamily="34" charset="0"/>
                <a:cs typeface="Arial" panose="020B0604020202020204" pitchFamily="34" charset="0"/>
                <a:hlinkClick r:id="rId4" tooltip="TV licence information and advice"/>
              </a:rPr>
              <a:t>free TV licence</a:t>
            </a:r>
            <a:r>
              <a:rPr lang="en-GB" sz="1400" b="0" i="0" dirty="0">
                <a:solidFill>
                  <a:srgbClr val="545454"/>
                </a:solidFill>
                <a:effectLst/>
                <a:latin typeface="Arial" panose="020B0604020202020204" pitchFamily="34" charset="0"/>
                <a:cs typeface="Arial" panose="020B0604020202020204" pitchFamily="34" charset="0"/>
              </a:rPr>
              <a:t>.</a:t>
            </a:r>
          </a:p>
          <a:p>
            <a:pPr marL="0" indent="0" algn="l" fontAlgn="base"/>
            <a:r>
              <a:rPr lang="en-GB" sz="1400" b="0" i="0" dirty="0">
                <a:effectLst/>
                <a:latin typeface="Arial" panose="020B0604020202020204" pitchFamily="34" charset="0"/>
                <a:cs typeface="Arial" panose="020B0604020202020204" pitchFamily="34" charset="0"/>
              </a:rPr>
              <a:t>  You’ll be eligible for a </a:t>
            </a:r>
            <a:r>
              <a:rPr lang="en-GB" sz="1400" b="0" i="0" dirty="0">
                <a:solidFill>
                  <a:srgbClr val="006EA1"/>
                </a:solidFill>
                <a:effectLst/>
                <a:latin typeface="Arial" panose="020B0604020202020204" pitchFamily="34" charset="0"/>
                <a:cs typeface="Arial" panose="020B0604020202020204" pitchFamily="34" charset="0"/>
                <a:hlinkClick r:id="rId5" tooltip="Cold Weather Payment information and advice"/>
              </a:rPr>
              <a:t>Cold Weather Payment</a:t>
            </a:r>
            <a:r>
              <a:rPr lang="en-GB" sz="1400" b="0" i="0" dirty="0">
                <a:solidFill>
                  <a:srgbClr val="545454"/>
                </a:solidFill>
                <a:effectLst/>
                <a:latin typeface="Arial" panose="020B0604020202020204" pitchFamily="34" charset="0"/>
                <a:cs typeface="Arial" panose="020B0604020202020204" pitchFamily="34" charset="0"/>
              </a:rPr>
              <a:t> </a:t>
            </a:r>
            <a:r>
              <a:rPr lang="en-GB" sz="1400" b="0" i="0" dirty="0">
                <a:effectLst/>
                <a:latin typeface="Arial" panose="020B0604020202020204" pitchFamily="34" charset="0"/>
                <a:cs typeface="Arial" panose="020B0604020202020204" pitchFamily="34" charset="0"/>
              </a:rPr>
              <a:t>during particularly cold weather.</a:t>
            </a:r>
          </a:p>
          <a:p>
            <a:pPr marL="171450" lvl="1" indent="-171450" fontAlgn="base"/>
            <a:r>
              <a:rPr lang="en-GB" sz="1400" b="0" i="0" dirty="0">
                <a:effectLst/>
                <a:latin typeface="Arial" panose="020B0604020202020204" pitchFamily="34" charset="0"/>
                <a:cs typeface="Arial" panose="020B0604020202020204" pitchFamily="34" charset="0"/>
              </a:rPr>
              <a:t>Warm Home Discount </a:t>
            </a:r>
          </a:p>
          <a:p>
            <a:pPr marL="171450" lvl="1" indent="-171450" fontAlgn="base"/>
            <a:r>
              <a:rPr lang="en-GB" sz="1400" dirty="0">
                <a:latin typeface="Arial" panose="020B0604020202020204" pitchFamily="34" charset="0"/>
                <a:cs typeface="Arial" panose="020B0604020202020204" pitchFamily="34" charset="0"/>
              </a:rPr>
              <a:t>Home insulation and boiler grants  </a:t>
            </a:r>
          </a:p>
          <a:p>
            <a:pPr marL="171450" lvl="1" indent="-171450" fontAlgn="base"/>
            <a:r>
              <a:rPr lang="en-GB" sz="1400" dirty="0">
                <a:latin typeface="Arial" panose="020B0604020202020204" pitchFamily="34" charset="0"/>
                <a:cs typeface="Arial" panose="020B0604020202020204" pitchFamily="34" charset="0"/>
              </a:rPr>
              <a:t>Reduced broadband and call charges with some companies </a:t>
            </a:r>
          </a:p>
          <a:p>
            <a:pPr marL="171450" lvl="1" indent="-171450" fontAlgn="base"/>
            <a:r>
              <a:rPr lang="en-GB" sz="1400" dirty="0">
                <a:latin typeface="Arial" panose="020B0604020202020204" pitchFamily="34" charset="0"/>
                <a:cs typeface="Arial" panose="020B0604020202020204" pitchFamily="34" charset="0"/>
              </a:rPr>
              <a:t>United Utilities ‘Help to Pay’ scheme for Pension Credit claimants which puts a cap on water bills. </a:t>
            </a:r>
          </a:p>
          <a:p>
            <a:pPr marL="171450" lvl="1" indent="-171450" fontAlgn="base"/>
            <a:endParaRPr lang="en-GB" sz="1200" dirty="0"/>
          </a:p>
          <a:p>
            <a:pPr marL="171450" lvl="1" indent="-171450" fontAlgn="base"/>
            <a:endParaRPr lang="en-GB" sz="1600" b="0" i="0" dirty="0">
              <a:effectLst/>
              <a:latin typeface="Arial" panose="020B0604020202020204" pitchFamily="34" charset="0"/>
              <a:cs typeface="Arial" panose="020B0604020202020204" pitchFamily="34" charset="0"/>
            </a:endParaRPr>
          </a:p>
          <a:p>
            <a:pPr marL="342900" indent="14288" algn="l" fontAlgn="base">
              <a:buFont typeface="+mj-lt"/>
              <a:buAutoNum type="alphaUcPeriod"/>
            </a:pPr>
            <a:endParaRPr lang="en-GB" sz="1200" dirty="0">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6D3785B6-5670-44C5-8001-2C2EA0B266D0}"/>
              </a:ext>
            </a:extLst>
          </p:cNvPr>
          <p:cNvSpPr txBox="1"/>
          <p:nvPr/>
        </p:nvSpPr>
        <p:spPr>
          <a:xfrm>
            <a:off x="123825" y="6398609"/>
            <a:ext cx="2901477"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Source:</a:t>
            </a:r>
            <a:r>
              <a:rPr kumimoji="0" lang="en-GB" sz="16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lang="en-GB" sz="1600" dirty="0">
                <a:solidFill>
                  <a:prstClr val="black"/>
                </a:solidFill>
                <a:latin typeface="Arial" panose="020B0604020202020204" pitchFamily="34" charset="0"/>
                <a:cs typeface="Arial" panose="020B0604020202020204" pitchFamily="34" charset="0"/>
              </a:rPr>
              <a:t>AgeUK.org.uk</a:t>
            </a:r>
            <a:endParaRPr kumimoji="0" lang="en-US" sz="16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104095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007E24-3B1A-45D1-8940-CC1E03B72ADB}"/>
              </a:ext>
            </a:extLst>
          </p:cNvPr>
          <p:cNvSpPr>
            <a:spLocks noGrp="1"/>
          </p:cNvSpPr>
          <p:nvPr>
            <p:ph type="title"/>
          </p:nvPr>
        </p:nvSpPr>
        <p:spPr>
          <a:xfrm>
            <a:off x="158723" y="19050"/>
            <a:ext cx="4967926" cy="722405"/>
          </a:xfrm>
        </p:spPr>
        <p:txBody>
          <a:bodyPr>
            <a:normAutofit fontScale="90000"/>
          </a:bodyPr>
          <a:lstStyle/>
          <a:p>
            <a:r>
              <a:rPr lang="en-GB" sz="3400" b="1" dirty="0">
                <a:latin typeface="Arial" panose="020B0604020202020204" pitchFamily="34" charset="0"/>
                <a:cs typeface="Arial" panose="020B0604020202020204" pitchFamily="34" charset="0"/>
              </a:rPr>
              <a:t>Key statistics for Wigan</a:t>
            </a:r>
            <a:endParaRPr lang="en-US" sz="3400" b="1" dirty="0">
              <a:solidFill>
                <a:srgbClr val="00B05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66E88644-FD0D-4BAE-AAA3-3DD00430B4BB}"/>
              </a:ext>
            </a:extLst>
          </p:cNvPr>
          <p:cNvSpPr>
            <a:spLocks noGrp="1"/>
          </p:cNvSpPr>
          <p:nvPr>
            <p:ph idx="1"/>
          </p:nvPr>
        </p:nvSpPr>
        <p:spPr>
          <a:xfrm>
            <a:off x="158723" y="750059"/>
            <a:ext cx="11737904" cy="4794708"/>
          </a:xfrm>
        </p:spPr>
        <p:txBody>
          <a:bodyPr>
            <a:normAutofit/>
          </a:bodyPr>
          <a:lstStyle/>
          <a:p>
            <a:r>
              <a:rPr lang="en-GB" sz="1800" dirty="0">
                <a:latin typeface="Arial" panose="020B0604020202020204" pitchFamily="34" charset="0"/>
                <a:cs typeface="Arial" panose="020B0604020202020204" pitchFamily="34" charset="0"/>
              </a:rPr>
              <a:t>Average </a:t>
            </a:r>
            <a:r>
              <a:rPr lang="en-GB" sz="1800" i="1" dirty="0">
                <a:latin typeface="Arial" panose="020B0604020202020204" pitchFamily="34" charset="0"/>
                <a:cs typeface="Arial" panose="020B0604020202020204" pitchFamily="34" charset="0"/>
              </a:rPr>
              <a:t>weekly</a:t>
            </a:r>
            <a:r>
              <a:rPr lang="en-GB" sz="1800" dirty="0">
                <a:latin typeface="Arial" panose="020B0604020202020204" pitchFamily="34" charset="0"/>
                <a:cs typeface="Arial" panose="020B0604020202020204" pitchFamily="34" charset="0"/>
              </a:rPr>
              <a:t> award amount of Pension Credit=</a:t>
            </a:r>
            <a:r>
              <a:rPr lang="en-GB" sz="1800" b="1" dirty="0">
                <a:latin typeface="Arial" panose="020B0604020202020204" pitchFamily="34" charset="0"/>
                <a:cs typeface="Arial" panose="020B0604020202020204" pitchFamily="34" charset="0"/>
              </a:rPr>
              <a:t>£60.31</a:t>
            </a:r>
            <a:r>
              <a:rPr lang="en-US" sz="1800" dirty="0">
                <a:latin typeface="Arial" panose="020B0604020202020204" pitchFamily="34" charset="0"/>
                <a:cs typeface="Arial" panose="020B0604020202020204" pitchFamily="34" charset="0"/>
              </a:rPr>
              <a:t> in May 2023 for all ages. (GM average=£74.22)</a:t>
            </a:r>
          </a:p>
          <a:p>
            <a:pPr marL="0" indent="0">
              <a:buNone/>
            </a:pPr>
            <a:endParaRPr lang="en-US" sz="1800" b="1" u="sng" dirty="0">
              <a:latin typeface="Arial" panose="020B0604020202020204" pitchFamily="34" charset="0"/>
              <a:cs typeface="Arial" panose="020B0604020202020204" pitchFamily="34" charset="0"/>
            </a:endParaRPr>
          </a:p>
          <a:p>
            <a:r>
              <a:rPr lang="en-US" sz="1800" b="1" dirty="0">
                <a:latin typeface="Arial" panose="020B0604020202020204" pitchFamily="34" charset="0"/>
                <a:cs typeface="Arial" panose="020B0604020202020204" pitchFamily="34" charset="0"/>
              </a:rPr>
              <a:t>7,601</a:t>
            </a:r>
            <a:r>
              <a:rPr lang="en-US" sz="1800" dirty="0">
                <a:latin typeface="Arial" panose="020B0604020202020204" pitchFamily="34" charset="0"/>
                <a:cs typeface="Arial" panose="020B0604020202020204" pitchFamily="34" charset="0"/>
              </a:rPr>
              <a:t> Pension Credit claimants (May 2023): </a:t>
            </a:r>
            <a:r>
              <a:rPr lang="en-US" sz="1800" b="1" dirty="0">
                <a:latin typeface="Arial" panose="020B0604020202020204" pitchFamily="34" charset="0"/>
                <a:cs typeface="Arial" panose="020B0604020202020204" pitchFamily="34" charset="0"/>
              </a:rPr>
              <a:t>12.6%</a:t>
            </a:r>
            <a:r>
              <a:rPr lang="en-US" sz="1800" dirty="0">
                <a:latin typeface="Arial" panose="020B0604020202020204" pitchFamily="34" charset="0"/>
                <a:cs typeface="Arial" panose="020B0604020202020204" pitchFamily="34" charset="0"/>
              </a:rPr>
              <a:t> of the population in Wigan aged 66+ (GM average=</a:t>
            </a:r>
            <a:r>
              <a:rPr lang="en-US" sz="1800" b="1" dirty="0">
                <a:latin typeface="Arial" panose="020B0604020202020204" pitchFamily="34" charset="0"/>
                <a:cs typeface="Arial" panose="020B0604020202020204" pitchFamily="34" charset="0"/>
              </a:rPr>
              <a:t>15.4</a:t>
            </a:r>
            <a:r>
              <a:rPr lang="en-US" sz="1800" dirty="0">
                <a:latin typeface="Arial" panose="020B0604020202020204" pitchFamily="34" charset="0"/>
                <a:cs typeface="Arial" panose="020B0604020202020204" pitchFamily="34" charset="0"/>
              </a:rPr>
              <a:t>%)</a:t>
            </a:r>
          </a:p>
          <a:p>
            <a:pPr marL="0" indent="0">
              <a:buNone/>
            </a:pP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We estimate that around </a:t>
            </a:r>
            <a:r>
              <a:rPr lang="en-US" sz="1800" b="1" dirty="0">
                <a:latin typeface="Arial" panose="020B0604020202020204" pitchFamily="34" charset="0"/>
                <a:cs typeface="Arial" panose="020B0604020202020204" pitchFamily="34" charset="0"/>
              </a:rPr>
              <a:t>£8.8 million </a:t>
            </a:r>
            <a:r>
              <a:rPr lang="en-US" sz="1800" dirty="0">
                <a:latin typeface="Arial" panose="020B0604020202020204" pitchFamily="34" charset="0"/>
                <a:cs typeface="Arial" panose="020B0604020202020204" pitchFamily="34" charset="0"/>
              </a:rPr>
              <a:t>is currently unclaimed in Wigan each year and that around </a:t>
            </a:r>
            <a:r>
              <a:rPr lang="en-US" sz="1800" b="1" dirty="0">
                <a:latin typeface="Arial" panose="020B0604020202020204" pitchFamily="34" charset="0"/>
                <a:cs typeface="Arial" panose="020B0604020202020204" pitchFamily="34" charset="0"/>
              </a:rPr>
              <a:t>4,464</a:t>
            </a:r>
            <a:r>
              <a:rPr lang="en-US" sz="1800" b="1" dirty="0">
                <a:solidFill>
                  <a:srgbClr val="FF0000"/>
                </a:solidFill>
                <a:latin typeface="Arial" panose="020B0604020202020204" pitchFamily="34" charset="0"/>
                <a:cs typeface="Arial" panose="020B0604020202020204" pitchFamily="34" charset="0"/>
              </a:rPr>
              <a:t> </a:t>
            </a:r>
            <a:r>
              <a:rPr lang="en-US" sz="1800" dirty="0">
                <a:latin typeface="Arial" panose="020B0604020202020204" pitchFamily="34" charset="0"/>
                <a:cs typeface="Arial" panose="020B0604020202020204" pitchFamily="34" charset="0"/>
              </a:rPr>
              <a:t>that are eligible are not claiming. </a:t>
            </a:r>
            <a:r>
              <a:rPr lang="en-US" sz="1400" dirty="0">
                <a:latin typeface="Arial" panose="020B0604020202020204" pitchFamily="34" charset="0"/>
                <a:cs typeface="Arial" panose="020B0604020202020204" pitchFamily="34" charset="0"/>
              </a:rPr>
              <a:t>(See Note 1 below.)</a:t>
            </a:r>
          </a:p>
          <a:p>
            <a:pPr marL="0" indent="0">
              <a:buNone/>
            </a:pPr>
            <a:endParaRPr lang="en-US" sz="1800" dirty="0">
              <a:solidFill>
                <a:srgbClr val="FF0000"/>
              </a:solidFill>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The estimated cost to the health and social care system due to non full uptake in Wigan is approx. £</a:t>
            </a:r>
            <a:r>
              <a:rPr lang="en-US" sz="1800" b="1" dirty="0">
                <a:latin typeface="Arial" panose="020B0604020202020204" pitchFamily="34" charset="0"/>
                <a:cs typeface="Arial" panose="020B0604020202020204" pitchFamily="34" charset="0"/>
              </a:rPr>
              <a:t>26</a:t>
            </a:r>
            <a:r>
              <a:rPr lang="en-US" sz="1800" dirty="0">
                <a:solidFill>
                  <a:srgbClr val="0000FF"/>
                </a:solidFill>
                <a:latin typeface="Arial" panose="020B0604020202020204" pitchFamily="34" charset="0"/>
                <a:cs typeface="Arial" panose="020B0604020202020204" pitchFamily="34" charset="0"/>
              </a:rPr>
              <a:t> </a:t>
            </a:r>
            <a:r>
              <a:rPr lang="en-US" sz="1800" dirty="0">
                <a:latin typeface="Arial" panose="020B0604020202020204" pitchFamily="34" charset="0"/>
                <a:cs typeface="Arial" panose="020B0604020202020204" pitchFamily="34" charset="0"/>
              </a:rPr>
              <a:t>million. </a:t>
            </a:r>
            <a:r>
              <a:rPr lang="en-US" sz="1400" dirty="0">
                <a:latin typeface="Arial" panose="020B0604020202020204" pitchFamily="34" charset="0"/>
                <a:cs typeface="Arial" panose="020B0604020202020204" pitchFamily="34" charset="0"/>
              </a:rPr>
              <a:t>(See Note 2 below.)</a:t>
            </a:r>
          </a:p>
          <a:p>
            <a:pPr marL="0" indent="0">
              <a:buNone/>
            </a:pPr>
            <a:endParaRPr lang="en-US" sz="1800" dirty="0">
              <a:solidFill>
                <a:srgbClr val="FF0000"/>
              </a:solidFill>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Wards with the highest number of claimants (May 2023): </a:t>
            </a:r>
          </a:p>
          <a:p>
            <a:pPr lvl="1"/>
            <a:r>
              <a:rPr lang="en-GB" sz="1800" dirty="0">
                <a:latin typeface="Arial" panose="020B0604020202020204" pitchFamily="34" charset="0"/>
                <a:cs typeface="Arial" panose="020B0604020202020204" pitchFamily="34" charset="0"/>
              </a:rPr>
              <a:t>Pemberton (510)</a:t>
            </a:r>
          </a:p>
          <a:p>
            <a:pPr lvl="1"/>
            <a:r>
              <a:rPr lang="en-GB" sz="1800" dirty="0">
                <a:latin typeface="Arial" panose="020B0604020202020204" pitchFamily="34" charset="0"/>
                <a:cs typeface="Arial" panose="020B0604020202020204" pitchFamily="34" charset="0"/>
              </a:rPr>
              <a:t>Atherton (466)</a:t>
            </a:r>
          </a:p>
          <a:p>
            <a:pPr lvl="1"/>
            <a:r>
              <a:rPr lang="en-GB" sz="1800" dirty="0">
                <a:latin typeface="Arial" panose="020B0604020202020204" pitchFamily="34" charset="0"/>
                <a:cs typeface="Arial" panose="020B0604020202020204" pitchFamily="34" charset="0"/>
              </a:rPr>
              <a:t>Leigh West (443)</a:t>
            </a:r>
          </a:p>
          <a:p>
            <a:pPr lvl="1"/>
            <a:endParaRPr lang="en-US" sz="2200" dirty="0">
              <a:latin typeface="Arial" panose="020B0604020202020204" pitchFamily="34" charset="0"/>
              <a:cs typeface="Arial" panose="020B0604020202020204" pitchFamily="34" charset="0"/>
            </a:endParaRPr>
          </a:p>
        </p:txBody>
      </p:sp>
      <p:sp>
        <p:nvSpPr>
          <p:cNvPr id="5" name="TextBox 3">
            <a:extLst>
              <a:ext uri="{FF2B5EF4-FFF2-40B4-BE49-F238E27FC236}">
                <a16:creationId xmlns:a16="http://schemas.microsoft.com/office/drawing/2014/main" id="{3207C827-8A64-43BC-8CD6-B34546DADBC5}"/>
              </a:ext>
            </a:extLst>
          </p:cNvPr>
          <p:cNvSpPr txBox="1"/>
          <p:nvPr/>
        </p:nvSpPr>
        <p:spPr>
          <a:xfrm>
            <a:off x="158723" y="5507776"/>
            <a:ext cx="11737904" cy="120032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200" b="1" dirty="0">
                <a:latin typeface="Arial" panose="020B0604020202020204" pitchFamily="34" charset="0"/>
                <a:cs typeface="Arial" panose="020B0604020202020204" pitchFamily="34" charset="0"/>
              </a:rPr>
              <a:t>Note 1:</a:t>
            </a:r>
            <a:r>
              <a:rPr lang="en-GB" sz="1200" dirty="0">
                <a:latin typeface="Arial" panose="020B0604020202020204" pitchFamily="34" charset="0"/>
                <a:cs typeface="Arial" panose="020B0604020202020204" pitchFamily="34" charset="0"/>
              </a:rPr>
              <a:t> Unclaimed amount is calculated by dividing the latest expenditure take up rate into the multiplication of the number of claimants by the average amount claimed then multiplying that by the expenditure non take up rate.</a:t>
            </a:r>
          </a:p>
          <a:p>
            <a:r>
              <a:rPr lang="en-GB" sz="1200" b="1" dirty="0">
                <a:latin typeface="Arial" panose="020B0604020202020204" pitchFamily="34" charset="0"/>
                <a:cs typeface="Arial" panose="020B0604020202020204" pitchFamily="34" charset="0"/>
              </a:rPr>
              <a:t>Note 2:</a:t>
            </a:r>
            <a:r>
              <a:rPr lang="en-GB" sz="1200" dirty="0">
                <a:latin typeface="Arial" panose="020B0604020202020204" pitchFamily="34" charset="0"/>
                <a:cs typeface="Arial" panose="020B0604020202020204" pitchFamily="34" charset="0"/>
              </a:rPr>
              <a:t> Cost is estimated by the proportion of 66+ in GM compared to 66+ GB total.  That percentage is then applied to the GB cost of £4.876bn taken from the Independent Age report which estimated a cost of £4.876bin across GB.  The GM estimate is then proportioned to GM districts relative to unclaimed proportions in each district of the GM unclaimed total.</a:t>
            </a:r>
          </a:p>
          <a:p>
            <a:r>
              <a:rPr lang="en-GB" sz="1200" b="1" dirty="0">
                <a:latin typeface="Arial" panose="020B0604020202020204" pitchFamily="34" charset="0"/>
                <a:cs typeface="Arial" panose="020B0604020202020204" pitchFamily="34" charset="0"/>
              </a:rPr>
              <a:t>Sources:</a:t>
            </a:r>
            <a:r>
              <a:rPr lang="en-GB" sz="1200" dirty="0">
                <a:latin typeface="Arial" panose="020B0604020202020204" pitchFamily="34" charset="0"/>
                <a:cs typeface="Arial" panose="020B0604020202020204" pitchFamily="34" charset="0"/>
              </a:rPr>
              <a:t> Stat-Xplore, Pension Credit, Tables 2 and 4 and ONS midyear population estimates.</a:t>
            </a:r>
            <a:endParaRPr lang="en-GB" sz="2800" dirty="0"/>
          </a:p>
        </p:txBody>
      </p:sp>
    </p:spTree>
    <p:extLst>
      <p:ext uri="{BB962C8B-B14F-4D97-AF65-F5344CB8AC3E}">
        <p14:creationId xmlns:p14="http://schemas.microsoft.com/office/powerpoint/2010/main" val="5137420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975F19-CF83-6133-BCE7-21F6AAF2A802}"/>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Percentages of GM population aged 66+ claiming Pension Credit by ward</a:t>
            </a:r>
          </a:p>
        </p:txBody>
      </p:sp>
      <p:sp>
        <p:nvSpPr>
          <p:cNvPr id="5" name="TextBox 4">
            <a:extLst>
              <a:ext uri="{FF2B5EF4-FFF2-40B4-BE49-F238E27FC236}">
                <a16:creationId xmlns:a16="http://schemas.microsoft.com/office/drawing/2014/main" id="{B85A0255-E040-D1AA-27BE-2E6D4307F01E}"/>
              </a:ext>
            </a:extLst>
          </p:cNvPr>
          <p:cNvSpPr txBox="1"/>
          <p:nvPr/>
        </p:nvSpPr>
        <p:spPr>
          <a:xfrm>
            <a:off x="1168630" y="311331"/>
            <a:ext cx="1261062" cy="276999"/>
          </a:xfrm>
          <a:prstGeom prst="rect">
            <a:avLst/>
          </a:prstGeom>
          <a:noFill/>
        </p:spPr>
        <p:txBody>
          <a:bodyPr wrap="square" rtlCol="0">
            <a:spAutoFit/>
          </a:bodyPr>
          <a:lstStyle/>
          <a:p>
            <a:r>
              <a:rPr lang="en-GB" sz="1200" dirty="0">
                <a:latin typeface="Arial" panose="020B0604020202020204" pitchFamily="34" charset="0"/>
                <a:cs typeface="Arial" panose="020B0604020202020204" pitchFamily="34" charset="0"/>
              </a:rPr>
              <a:t>Feb 2023</a:t>
            </a:r>
          </a:p>
        </p:txBody>
      </p:sp>
      <p:pic>
        <p:nvPicPr>
          <p:cNvPr id="3" name="Picture 2" descr="A map of Greater Manchester">
            <a:extLst>
              <a:ext uri="{FF2B5EF4-FFF2-40B4-BE49-F238E27FC236}">
                <a16:creationId xmlns:a16="http://schemas.microsoft.com/office/drawing/2014/main" id="{6FEAB7B0-49A4-CB9B-35E9-4FA221C420AB}"/>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2590801" y="142286"/>
            <a:ext cx="9039992" cy="6392695"/>
          </a:xfrm>
          <a:prstGeom prst="rect">
            <a:avLst/>
          </a:prstGeom>
        </p:spPr>
      </p:pic>
      <p:sp>
        <p:nvSpPr>
          <p:cNvPr id="7" name="TextBox 6">
            <a:extLst>
              <a:ext uri="{FF2B5EF4-FFF2-40B4-BE49-F238E27FC236}">
                <a16:creationId xmlns:a16="http://schemas.microsoft.com/office/drawing/2014/main" id="{79E6B8FF-17F3-56A8-054B-17840A29CF6D}"/>
              </a:ext>
            </a:extLst>
          </p:cNvPr>
          <p:cNvSpPr txBox="1"/>
          <p:nvPr/>
        </p:nvSpPr>
        <p:spPr>
          <a:xfrm>
            <a:off x="4249782" y="6555769"/>
            <a:ext cx="4580709" cy="276999"/>
          </a:xfrm>
          <a:prstGeom prst="rect">
            <a:avLst/>
          </a:prstGeom>
          <a:noFill/>
        </p:spPr>
        <p:txBody>
          <a:bodyPr wrap="square">
            <a:spAutoFit/>
          </a:bodyPr>
          <a:lstStyle/>
          <a:p>
            <a:pPr marL="0" indent="0">
              <a:buNone/>
            </a:pPr>
            <a:r>
              <a:rPr lang="en-GB" sz="1200" b="1" dirty="0">
                <a:latin typeface="Arial" panose="020B0604020202020204" pitchFamily="34" charset="0"/>
                <a:cs typeface="Arial" panose="020B0604020202020204" pitchFamily="34" charset="0"/>
              </a:rPr>
              <a:t>Source:</a:t>
            </a:r>
            <a:r>
              <a:rPr lang="en-GB" sz="1200" dirty="0">
                <a:latin typeface="Arial" panose="020B0604020202020204" pitchFamily="34" charset="0"/>
                <a:cs typeface="Arial" panose="020B0604020202020204" pitchFamily="34" charset="0"/>
              </a:rPr>
              <a:t> DWP data on Pension Credit from </a:t>
            </a:r>
            <a:r>
              <a:rPr lang="en-GB" sz="1000" dirty="0">
                <a:latin typeface="Arial" panose="020B0604020202020204" pitchFamily="34" charset="0"/>
                <a:cs typeface="Arial" panose="020B0604020202020204" pitchFamily="34" charset="0"/>
              </a:rPr>
              <a:t>Stat-Xplore</a:t>
            </a:r>
            <a:r>
              <a:rPr lang="en-GB" sz="1200" dirty="0">
                <a:latin typeface="Arial" panose="020B0604020202020204" pitchFamily="34" charset="0"/>
                <a:cs typeface="Arial" panose="020B0604020202020204" pitchFamily="34" charset="0"/>
              </a:rPr>
              <a:t>, Table 4</a:t>
            </a:r>
            <a:endParaRPr lang="en-US"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857060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22314C-F2C5-8325-ECF3-EF7AF3930E46}"/>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Elderly populations and deprivation</a:t>
            </a:r>
          </a:p>
        </p:txBody>
      </p:sp>
      <p:sp>
        <p:nvSpPr>
          <p:cNvPr id="4" name="TextBox 3">
            <a:extLst>
              <a:ext uri="{FF2B5EF4-FFF2-40B4-BE49-F238E27FC236}">
                <a16:creationId xmlns:a16="http://schemas.microsoft.com/office/drawing/2014/main" id="{1BC36D59-6A72-4C87-A50C-351797C4ADCB}"/>
              </a:ext>
            </a:extLst>
          </p:cNvPr>
          <p:cNvSpPr txBox="1"/>
          <p:nvPr/>
        </p:nvSpPr>
        <p:spPr>
          <a:xfrm>
            <a:off x="76202" y="79623"/>
            <a:ext cx="2600585" cy="4324261"/>
          </a:xfrm>
          <a:prstGeom prst="rect">
            <a:avLst/>
          </a:prstGeom>
          <a:noFill/>
          <a:ln w="12700">
            <a:solidFill>
              <a:schemeClr val="tx1"/>
            </a:solidFill>
          </a:ln>
        </p:spPr>
        <p:txBody>
          <a:bodyPr wrap="square" rtlCol="0">
            <a:spAutoFit/>
          </a:bodyPr>
          <a:lstStyle/>
          <a:p>
            <a:r>
              <a:rPr lang="en-GB" sz="1100" dirty="0">
                <a:latin typeface="Arial" panose="020B0604020202020204" pitchFamily="34" charset="0"/>
                <a:cs typeface="Arial" panose="020B0604020202020204" pitchFamily="34" charset="0"/>
              </a:rPr>
              <a:t>The map shows the areas in GM where:</a:t>
            </a:r>
          </a:p>
          <a:p>
            <a:endParaRPr lang="en-GB" sz="11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100" dirty="0">
                <a:latin typeface="Arial" panose="020B0604020202020204" pitchFamily="34" charset="0"/>
                <a:cs typeface="Arial" panose="020B0604020202020204" pitchFamily="34" charset="0"/>
              </a:rPr>
              <a:t>the percentage of the local population of pension age in 2020 is either above or below the average for England.</a:t>
            </a:r>
          </a:p>
          <a:p>
            <a:pPr marL="171450" indent="-171450">
              <a:buFont typeface="Arial" panose="020B0604020202020204" pitchFamily="34" charset="0"/>
              <a:buChar char="•"/>
            </a:pPr>
            <a:endParaRPr lang="en-GB" sz="11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100" dirty="0">
                <a:latin typeface="Arial" panose="020B0604020202020204" pitchFamily="34" charset="0"/>
                <a:cs typeface="Arial" panose="020B0604020202020204" pitchFamily="34" charset="0"/>
              </a:rPr>
              <a:t>the deprivation level is in the top half nationally (more deprived deciles 1-5) or the lower half nationally (less deprived deciles 6-10) on the 2019 Index of Multiple Deprivation (IMD).  </a:t>
            </a:r>
          </a:p>
          <a:p>
            <a:pPr marL="171450" indent="-171450">
              <a:buFont typeface="Arial" panose="020B0604020202020204" pitchFamily="34" charset="0"/>
              <a:buChar char="•"/>
            </a:pPr>
            <a:endParaRPr lang="en-GB" sz="11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100" dirty="0">
                <a:latin typeface="Arial" panose="020B0604020202020204" pitchFamily="34" charset="0"/>
                <a:cs typeface="Arial" panose="020B0604020202020204" pitchFamily="34" charset="0"/>
              </a:rPr>
              <a:t>The darker red coloured areas have higher levels of deprivation and higher proportion elderly.</a:t>
            </a:r>
          </a:p>
          <a:p>
            <a:pPr marL="171450" indent="-171450">
              <a:buFont typeface="Arial" panose="020B0604020202020204" pitchFamily="34" charset="0"/>
              <a:buChar char="•"/>
            </a:pPr>
            <a:endParaRPr lang="en-GB" sz="11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100" dirty="0">
                <a:latin typeface="Arial" panose="020B0604020202020204" pitchFamily="34" charset="0"/>
                <a:cs typeface="Arial" panose="020B0604020202020204" pitchFamily="34" charset="0"/>
              </a:rPr>
              <a:t>The boundaries are not wards they are smaller and called LSOAs.</a:t>
            </a:r>
          </a:p>
          <a:p>
            <a:endParaRPr lang="en-GB" sz="1100" dirty="0">
              <a:latin typeface="Arial" panose="020B0604020202020204" pitchFamily="34" charset="0"/>
              <a:cs typeface="Arial" panose="020B0604020202020204" pitchFamily="34" charset="0"/>
            </a:endParaRPr>
          </a:p>
          <a:p>
            <a:r>
              <a:rPr lang="en-GB" sz="1100" b="1" dirty="0">
                <a:latin typeface="Arial" panose="020B0604020202020204" pitchFamily="34" charset="0"/>
                <a:cs typeface="Arial" panose="020B0604020202020204" pitchFamily="34" charset="0"/>
              </a:rPr>
              <a:t>Sources: </a:t>
            </a:r>
            <a:r>
              <a:rPr lang="en-GB" sz="1100" dirty="0">
                <a:latin typeface="Arial" panose="020B0604020202020204" pitchFamily="34" charset="0"/>
                <a:cs typeface="Arial" panose="020B0604020202020204" pitchFamily="34" charset="0"/>
              </a:rPr>
              <a:t>ONS, 2020 midyear estimates and 2019 Index of Deprivation</a:t>
            </a:r>
            <a:endParaRPr lang="en-US" sz="1100" dirty="0">
              <a:latin typeface="Arial" panose="020B0604020202020204" pitchFamily="34" charset="0"/>
              <a:cs typeface="Arial" panose="020B0604020202020204" pitchFamily="34" charset="0"/>
            </a:endParaRPr>
          </a:p>
        </p:txBody>
      </p:sp>
      <p:pic>
        <p:nvPicPr>
          <p:cNvPr id="3" name="Picture 2" descr="A map of Greater Manchester">
            <a:extLst>
              <a:ext uri="{FF2B5EF4-FFF2-40B4-BE49-F238E27FC236}">
                <a16:creationId xmlns:a16="http://schemas.microsoft.com/office/drawing/2014/main" id="{0C6DA6B6-2A2B-4B61-B547-D90A048AB674}"/>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2996534" y="108198"/>
            <a:ext cx="9051454" cy="6400800"/>
          </a:xfrm>
          <a:prstGeom prst="rect">
            <a:avLst/>
          </a:prstGeom>
        </p:spPr>
      </p:pic>
    </p:spTree>
    <p:extLst>
      <p:ext uri="{BB962C8B-B14F-4D97-AF65-F5344CB8AC3E}">
        <p14:creationId xmlns:p14="http://schemas.microsoft.com/office/powerpoint/2010/main" val="30225253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2259634-22BF-ACE7-9FE9-A1C8834B2CA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Pension Credit claimants by ward</a:t>
            </a:r>
          </a:p>
        </p:txBody>
      </p:sp>
      <p:sp>
        <p:nvSpPr>
          <p:cNvPr id="3" name="Title 1">
            <a:extLst>
              <a:ext uri="{FF2B5EF4-FFF2-40B4-BE49-F238E27FC236}">
                <a16:creationId xmlns:a16="http://schemas.microsoft.com/office/drawing/2014/main" id="{C82338C9-EB52-45DB-A1B5-FCDEB1FC1ED7}"/>
              </a:ext>
            </a:extLst>
          </p:cNvPr>
          <p:cNvSpPr txBox="1">
            <a:spLocks/>
          </p:cNvSpPr>
          <p:nvPr/>
        </p:nvSpPr>
        <p:spPr>
          <a:xfrm>
            <a:off x="142875" y="120052"/>
            <a:ext cx="6811861" cy="44461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latin typeface="Arial" panose="020B0604020202020204" pitchFamily="34" charset="0"/>
                <a:cs typeface="Arial" panose="020B0604020202020204" pitchFamily="34" charset="0"/>
              </a:rPr>
              <a:t>Pension Credit claimants by ward</a:t>
            </a:r>
            <a:endParaRPr lang="en-US" sz="2400" b="1" dirty="0">
              <a:latin typeface="Arial" panose="020B0604020202020204" pitchFamily="34" charset="0"/>
              <a:cs typeface="Arial" panose="020B0604020202020204" pitchFamily="34" charset="0"/>
            </a:endParaRPr>
          </a:p>
        </p:txBody>
      </p:sp>
      <p:graphicFrame>
        <p:nvGraphicFramePr>
          <p:cNvPr id="2" name="Table 1">
            <a:extLst>
              <a:ext uri="{FF2B5EF4-FFF2-40B4-BE49-F238E27FC236}">
                <a16:creationId xmlns:a16="http://schemas.microsoft.com/office/drawing/2014/main" id="{F356CC96-2453-B22D-E160-A07F181A962B}"/>
              </a:ext>
            </a:extLst>
          </p:cNvPr>
          <p:cNvGraphicFramePr>
            <a:graphicFrameLocks noGrp="1" noDrilldown="1" noMove="1" noResize="1"/>
          </p:cNvGraphicFramePr>
          <p:nvPr>
            <p:extLst>
              <p:ext uri="{D42A27DB-BD31-4B8C-83A1-F6EECF244321}">
                <p14:modId xmlns:p14="http://schemas.microsoft.com/office/powerpoint/2010/main" val="3314463241"/>
              </p:ext>
            </p:extLst>
          </p:nvPr>
        </p:nvGraphicFramePr>
        <p:xfrm>
          <a:off x="2617946" y="564669"/>
          <a:ext cx="4725829" cy="5905788"/>
        </p:xfrm>
        <a:graphic>
          <a:graphicData uri="http://schemas.openxmlformats.org/drawingml/2006/table">
            <a:tbl>
              <a:tblPr firstRow="1">
                <a:tableStyleId>{5C22544A-7EE6-4342-B048-85BDC9FD1C3A}</a:tableStyleId>
              </a:tblPr>
              <a:tblGrid>
                <a:gridCol w="3176974">
                  <a:extLst>
                    <a:ext uri="{9D8B030D-6E8A-4147-A177-3AD203B41FA5}">
                      <a16:colId xmlns:a16="http://schemas.microsoft.com/office/drawing/2014/main" val="760833331"/>
                    </a:ext>
                  </a:extLst>
                </a:gridCol>
                <a:gridCol w="1548855">
                  <a:extLst>
                    <a:ext uri="{9D8B030D-6E8A-4147-A177-3AD203B41FA5}">
                      <a16:colId xmlns:a16="http://schemas.microsoft.com/office/drawing/2014/main" val="4286352074"/>
                    </a:ext>
                  </a:extLst>
                </a:gridCol>
              </a:tblGrid>
              <a:tr h="210921">
                <a:tc>
                  <a:txBody>
                    <a:bodyPr/>
                    <a:lstStyle/>
                    <a:p>
                      <a:pPr algn="l" fontAlgn="b"/>
                      <a:r>
                        <a:rPr lang="en-GB" sz="1300" u="sng" strike="noStrike" dirty="0">
                          <a:effectLst/>
                          <a:latin typeface="Arial" panose="020B0604020202020204" pitchFamily="34" charset="0"/>
                          <a:cs typeface="Arial" panose="020B0604020202020204" pitchFamily="34" charset="0"/>
                        </a:rPr>
                        <a:t>Ward</a:t>
                      </a:r>
                      <a:endParaRPr lang="en-GB" sz="1300" b="1" i="0" u="sng" strike="noStrike" dirty="0">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300" u="sng" strike="noStrike" dirty="0">
                          <a:effectLst/>
                          <a:latin typeface="Arial" panose="020B0604020202020204" pitchFamily="34" charset="0"/>
                          <a:cs typeface="Arial" panose="020B0604020202020204" pitchFamily="34" charset="0"/>
                        </a:rPr>
                        <a:t>May-23</a:t>
                      </a:r>
                      <a:endParaRPr lang="en-GB" sz="1300" b="1" i="0" u="sng" strike="noStrike" dirty="0">
                        <a:effectLst/>
                        <a:latin typeface="Arial" panose="020B0604020202020204" pitchFamily="34" charset="0"/>
                        <a:cs typeface="Arial" panose="020B0604020202020204" pitchFamily="34" charset="0"/>
                      </a:endParaRPr>
                    </a:p>
                  </a:txBody>
                  <a:tcPr marL="6475" marR="6475" marT="6475" marB="0" anchor="b"/>
                </a:tc>
                <a:extLst>
                  <a:ext uri="{0D108BD9-81ED-4DB2-BD59-A6C34878D82A}">
                    <a16:rowId xmlns:a16="http://schemas.microsoft.com/office/drawing/2014/main" val="1432489074"/>
                  </a:ext>
                </a:extLst>
              </a:tr>
              <a:tr h="210921">
                <a:tc>
                  <a:txBody>
                    <a:bodyPr/>
                    <a:lstStyle/>
                    <a:p>
                      <a:pPr algn="l" fontAlgn="b"/>
                      <a:r>
                        <a:rPr lang="en-GB" sz="1300" u="none" strike="noStrike" dirty="0">
                          <a:effectLst/>
                          <a:latin typeface="Arial" panose="020B0604020202020204" pitchFamily="34" charset="0"/>
                          <a:cs typeface="Arial" panose="020B0604020202020204" pitchFamily="34" charset="0"/>
                        </a:rPr>
                        <a:t>Abram</a:t>
                      </a:r>
                      <a:endParaRPr lang="en-GB" sz="1300" b="0" i="0" u="none" strike="noStrike" dirty="0">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300" u="none" strike="noStrike" dirty="0">
                          <a:effectLst/>
                          <a:latin typeface="Arial" panose="020B0604020202020204" pitchFamily="34" charset="0"/>
                          <a:cs typeface="Arial" panose="020B0604020202020204" pitchFamily="34" charset="0"/>
                        </a:rPr>
                        <a:t>332</a:t>
                      </a:r>
                      <a:endParaRPr lang="en-GB" sz="1300" b="0" i="0" u="none" strike="noStrike" dirty="0">
                        <a:effectLst/>
                        <a:latin typeface="Arial" panose="020B0604020202020204" pitchFamily="34" charset="0"/>
                        <a:cs typeface="Arial" panose="020B0604020202020204" pitchFamily="34" charset="0"/>
                      </a:endParaRPr>
                    </a:p>
                  </a:txBody>
                  <a:tcPr marL="6475" marR="6475" marT="6475" marB="0" anchor="b"/>
                </a:tc>
                <a:extLst>
                  <a:ext uri="{0D108BD9-81ED-4DB2-BD59-A6C34878D82A}">
                    <a16:rowId xmlns:a16="http://schemas.microsoft.com/office/drawing/2014/main" val="1123789094"/>
                  </a:ext>
                </a:extLst>
              </a:tr>
              <a:tr h="210921">
                <a:tc>
                  <a:txBody>
                    <a:bodyPr/>
                    <a:lstStyle/>
                    <a:p>
                      <a:pPr algn="l" fontAlgn="b"/>
                      <a:r>
                        <a:rPr lang="en-GB" sz="1300" u="none" strike="noStrike" dirty="0">
                          <a:effectLst/>
                          <a:latin typeface="Arial" panose="020B0604020202020204" pitchFamily="34" charset="0"/>
                          <a:cs typeface="Arial" panose="020B0604020202020204" pitchFamily="34" charset="0"/>
                        </a:rPr>
                        <a:t>Ashton</a:t>
                      </a:r>
                      <a:endParaRPr lang="en-GB" sz="1300" b="0" i="0" u="none" strike="noStrike" dirty="0">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300" u="none" strike="noStrike" dirty="0">
                          <a:effectLst/>
                          <a:latin typeface="Arial" panose="020B0604020202020204" pitchFamily="34" charset="0"/>
                          <a:cs typeface="Arial" panose="020B0604020202020204" pitchFamily="34" charset="0"/>
                        </a:rPr>
                        <a:t>212</a:t>
                      </a:r>
                      <a:endParaRPr lang="en-GB" sz="1300" b="0" i="0" u="none" strike="noStrike" dirty="0">
                        <a:effectLst/>
                        <a:latin typeface="Arial" panose="020B0604020202020204" pitchFamily="34" charset="0"/>
                        <a:cs typeface="Arial" panose="020B0604020202020204" pitchFamily="34" charset="0"/>
                      </a:endParaRPr>
                    </a:p>
                  </a:txBody>
                  <a:tcPr marL="6475" marR="6475" marT="6475" marB="0" anchor="b"/>
                </a:tc>
                <a:extLst>
                  <a:ext uri="{0D108BD9-81ED-4DB2-BD59-A6C34878D82A}">
                    <a16:rowId xmlns:a16="http://schemas.microsoft.com/office/drawing/2014/main" val="317687134"/>
                  </a:ext>
                </a:extLst>
              </a:tr>
              <a:tr h="210921">
                <a:tc>
                  <a:txBody>
                    <a:bodyPr/>
                    <a:lstStyle/>
                    <a:p>
                      <a:pPr algn="l" fontAlgn="b"/>
                      <a:r>
                        <a:rPr lang="en-GB" sz="1300" u="none" strike="noStrike" dirty="0">
                          <a:effectLst/>
                          <a:latin typeface="Arial" panose="020B0604020202020204" pitchFamily="34" charset="0"/>
                          <a:cs typeface="Arial" panose="020B0604020202020204" pitchFamily="34" charset="0"/>
                        </a:rPr>
                        <a:t>Aspull New Springs </a:t>
                      </a:r>
                      <a:r>
                        <a:rPr lang="en-GB" sz="1300" u="none" strike="noStrike" dirty="0" err="1">
                          <a:effectLst/>
                          <a:latin typeface="Arial" panose="020B0604020202020204" pitchFamily="34" charset="0"/>
                          <a:cs typeface="Arial" panose="020B0604020202020204" pitchFamily="34" charset="0"/>
                        </a:rPr>
                        <a:t>Whelley</a:t>
                      </a:r>
                      <a:endParaRPr lang="en-GB" sz="1300" b="0" i="0" u="none" strike="noStrike" dirty="0">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300" u="none" strike="noStrike">
                          <a:effectLst/>
                          <a:latin typeface="Arial" panose="020B0604020202020204" pitchFamily="34" charset="0"/>
                          <a:cs typeface="Arial" panose="020B0604020202020204" pitchFamily="34" charset="0"/>
                        </a:rPr>
                        <a:t>251</a:t>
                      </a:r>
                      <a:endParaRPr lang="en-GB" sz="1300" b="0" i="0" u="none" strike="noStrike">
                        <a:effectLst/>
                        <a:latin typeface="Arial" panose="020B0604020202020204" pitchFamily="34" charset="0"/>
                        <a:cs typeface="Arial" panose="020B0604020202020204" pitchFamily="34" charset="0"/>
                      </a:endParaRPr>
                    </a:p>
                  </a:txBody>
                  <a:tcPr marL="6475" marR="6475" marT="6475" marB="0" anchor="b"/>
                </a:tc>
                <a:extLst>
                  <a:ext uri="{0D108BD9-81ED-4DB2-BD59-A6C34878D82A}">
                    <a16:rowId xmlns:a16="http://schemas.microsoft.com/office/drawing/2014/main" val="1949809932"/>
                  </a:ext>
                </a:extLst>
              </a:tr>
              <a:tr h="210921">
                <a:tc>
                  <a:txBody>
                    <a:bodyPr/>
                    <a:lstStyle/>
                    <a:p>
                      <a:pPr algn="l" fontAlgn="b"/>
                      <a:r>
                        <a:rPr lang="en-GB" sz="1300" u="none" strike="noStrike">
                          <a:effectLst/>
                          <a:latin typeface="Arial" panose="020B0604020202020204" pitchFamily="34" charset="0"/>
                          <a:cs typeface="Arial" panose="020B0604020202020204" pitchFamily="34" charset="0"/>
                        </a:rPr>
                        <a:t>Astley Mosley Common</a:t>
                      </a:r>
                      <a:endParaRPr lang="en-GB" sz="1300" b="0" i="0" u="none" strike="noStrike">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300" u="none" strike="noStrike" dirty="0">
                          <a:effectLst/>
                          <a:latin typeface="Arial" panose="020B0604020202020204" pitchFamily="34" charset="0"/>
                          <a:cs typeface="Arial" panose="020B0604020202020204" pitchFamily="34" charset="0"/>
                        </a:rPr>
                        <a:t>195</a:t>
                      </a:r>
                      <a:endParaRPr lang="en-GB" sz="1300" b="0" i="0" u="none" strike="noStrike" dirty="0">
                        <a:effectLst/>
                        <a:latin typeface="Arial" panose="020B0604020202020204" pitchFamily="34" charset="0"/>
                        <a:cs typeface="Arial" panose="020B0604020202020204" pitchFamily="34" charset="0"/>
                      </a:endParaRPr>
                    </a:p>
                  </a:txBody>
                  <a:tcPr marL="6475" marR="6475" marT="6475" marB="0" anchor="b"/>
                </a:tc>
                <a:extLst>
                  <a:ext uri="{0D108BD9-81ED-4DB2-BD59-A6C34878D82A}">
                    <a16:rowId xmlns:a16="http://schemas.microsoft.com/office/drawing/2014/main" val="60022845"/>
                  </a:ext>
                </a:extLst>
              </a:tr>
              <a:tr h="210921">
                <a:tc>
                  <a:txBody>
                    <a:bodyPr/>
                    <a:lstStyle/>
                    <a:p>
                      <a:pPr algn="l" fontAlgn="b"/>
                      <a:r>
                        <a:rPr lang="en-GB" sz="1300" u="none" strike="noStrike" dirty="0" err="1">
                          <a:effectLst/>
                          <a:latin typeface="Arial" panose="020B0604020202020204" pitchFamily="34" charset="0"/>
                          <a:cs typeface="Arial" panose="020B0604020202020204" pitchFamily="34" charset="0"/>
                        </a:rPr>
                        <a:t>Atherleigh</a:t>
                      </a:r>
                      <a:endParaRPr lang="en-GB" sz="1300" b="0" i="0" u="none" strike="noStrike" dirty="0">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300" u="none" strike="noStrike" dirty="0">
                          <a:effectLst/>
                          <a:latin typeface="Arial" panose="020B0604020202020204" pitchFamily="34" charset="0"/>
                          <a:cs typeface="Arial" panose="020B0604020202020204" pitchFamily="34" charset="0"/>
                        </a:rPr>
                        <a:t>240</a:t>
                      </a:r>
                      <a:endParaRPr lang="en-GB" sz="1300" b="0" i="0" u="none" strike="noStrike" dirty="0">
                        <a:effectLst/>
                        <a:latin typeface="Arial" panose="020B0604020202020204" pitchFamily="34" charset="0"/>
                        <a:cs typeface="Arial" panose="020B0604020202020204" pitchFamily="34" charset="0"/>
                      </a:endParaRPr>
                    </a:p>
                  </a:txBody>
                  <a:tcPr marL="6475" marR="6475" marT="6475" marB="0" anchor="b"/>
                </a:tc>
                <a:extLst>
                  <a:ext uri="{0D108BD9-81ED-4DB2-BD59-A6C34878D82A}">
                    <a16:rowId xmlns:a16="http://schemas.microsoft.com/office/drawing/2014/main" val="3036602196"/>
                  </a:ext>
                </a:extLst>
              </a:tr>
              <a:tr h="210921">
                <a:tc>
                  <a:txBody>
                    <a:bodyPr/>
                    <a:lstStyle/>
                    <a:p>
                      <a:pPr algn="l" fontAlgn="b"/>
                      <a:r>
                        <a:rPr lang="en-GB" sz="1300" u="none" strike="noStrike" dirty="0">
                          <a:effectLst/>
                          <a:latin typeface="Arial" panose="020B0604020202020204" pitchFamily="34" charset="0"/>
                          <a:cs typeface="Arial" panose="020B0604020202020204" pitchFamily="34" charset="0"/>
                        </a:rPr>
                        <a:t>Atherton</a:t>
                      </a:r>
                      <a:endParaRPr lang="en-GB" sz="1300" b="0" i="0" u="none" strike="noStrike" dirty="0">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300" u="none" strike="noStrike" dirty="0">
                          <a:effectLst/>
                          <a:latin typeface="Arial" panose="020B0604020202020204" pitchFamily="34" charset="0"/>
                          <a:cs typeface="Arial" panose="020B0604020202020204" pitchFamily="34" charset="0"/>
                        </a:rPr>
                        <a:t>466</a:t>
                      </a:r>
                      <a:endParaRPr lang="en-GB" sz="1300" b="0" i="0" u="none" strike="noStrike" dirty="0">
                        <a:effectLst/>
                        <a:latin typeface="Arial" panose="020B0604020202020204" pitchFamily="34" charset="0"/>
                        <a:cs typeface="Arial" panose="020B0604020202020204" pitchFamily="34" charset="0"/>
                      </a:endParaRPr>
                    </a:p>
                  </a:txBody>
                  <a:tcPr marL="6475" marR="6475" marT="6475" marB="0" anchor="b"/>
                </a:tc>
                <a:extLst>
                  <a:ext uri="{0D108BD9-81ED-4DB2-BD59-A6C34878D82A}">
                    <a16:rowId xmlns:a16="http://schemas.microsoft.com/office/drawing/2014/main" val="3607864516"/>
                  </a:ext>
                </a:extLst>
              </a:tr>
              <a:tr h="210921">
                <a:tc>
                  <a:txBody>
                    <a:bodyPr/>
                    <a:lstStyle/>
                    <a:p>
                      <a:pPr algn="l" fontAlgn="b"/>
                      <a:r>
                        <a:rPr lang="en-GB" sz="1300" u="none" strike="noStrike" dirty="0">
                          <a:effectLst/>
                          <a:latin typeface="Arial" panose="020B0604020202020204" pitchFamily="34" charset="0"/>
                          <a:cs typeface="Arial" panose="020B0604020202020204" pitchFamily="34" charset="0"/>
                        </a:rPr>
                        <a:t>Bryn</a:t>
                      </a:r>
                      <a:endParaRPr lang="en-GB" sz="1300" b="0" i="0" u="none" strike="noStrike" dirty="0">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300" u="none" strike="noStrike" dirty="0">
                          <a:effectLst/>
                          <a:latin typeface="Arial" panose="020B0604020202020204" pitchFamily="34" charset="0"/>
                          <a:cs typeface="Arial" panose="020B0604020202020204" pitchFamily="34" charset="0"/>
                        </a:rPr>
                        <a:t>341</a:t>
                      </a:r>
                      <a:endParaRPr lang="en-GB" sz="1300" b="0" i="0" u="none" strike="noStrike" dirty="0">
                        <a:effectLst/>
                        <a:latin typeface="Arial" panose="020B0604020202020204" pitchFamily="34" charset="0"/>
                        <a:cs typeface="Arial" panose="020B0604020202020204" pitchFamily="34" charset="0"/>
                      </a:endParaRPr>
                    </a:p>
                  </a:txBody>
                  <a:tcPr marL="6475" marR="6475" marT="6475" marB="0" anchor="b"/>
                </a:tc>
                <a:extLst>
                  <a:ext uri="{0D108BD9-81ED-4DB2-BD59-A6C34878D82A}">
                    <a16:rowId xmlns:a16="http://schemas.microsoft.com/office/drawing/2014/main" val="3128019327"/>
                  </a:ext>
                </a:extLst>
              </a:tr>
              <a:tr h="210921">
                <a:tc>
                  <a:txBody>
                    <a:bodyPr/>
                    <a:lstStyle/>
                    <a:p>
                      <a:pPr algn="l" fontAlgn="b"/>
                      <a:r>
                        <a:rPr lang="en-GB" sz="1300" u="none" strike="noStrike" dirty="0">
                          <a:effectLst/>
                          <a:latin typeface="Arial" panose="020B0604020202020204" pitchFamily="34" charset="0"/>
                          <a:cs typeface="Arial" panose="020B0604020202020204" pitchFamily="34" charset="0"/>
                        </a:rPr>
                        <a:t>Douglas</a:t>
                      </a:r>
                      <a:endParaRPr lang="en-GB" sz="1300" b="0" i="0" u="none" strike="noStrike" dirty="0">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300" u="none" strike="noStrike" dirty="0">
                          <a:effectLst/>
                          <a:latin typeface="Arial" panose="020B0604020202020204" pitchFamily="34" charset="0"/>
                          <a:cs typeface="Arial" panose="020B0604020202020204" pitchFamily="34" charset="0"/>
                        </a:rPr>
                        <a:t>376</a:t>
                      </a:r>
                      <a:endParaRPr lang="en-GB" sz="1300" b="0" i="0" u="none" strike="noStrike" dirty="0">
                        <a:effectLst/>
                        <a:latin typeface="Arial" panose="020B0604020202020204" pitchFamily="34" charset="0"/>
                        <a:cs typeface="Arial" panose="020B0604020202020204" pitchFamily="34" charset="0"/>
                      </a:endParaRPr>
                    </a:p>
                  </a:txBody>
                  <a:tcPr marL="6475" marR="6475" marT="6475" marB="0" anchor="b"/>
                </a:tc>
                <a:extLst>
                  <a:ext uri="{0D108BD9-81ED-4DB2-BD59-A6C34878D82A}">
                    <a16:rowId xmlns:a16="http://schemas.microsoft.com/office/drawing/2014/main" val="332832770"/>
                  </a:ext>
                </a:extLst>
              </a:tr>
              <a:tr h="210921">
                <a:tc>
                  <a:txBody>
                    <a:bodyPr/>
                    <a:lstStyle/>
                    <a:p>
                      <a:pPr algn="l" fontAlgn="b"/>
                      <a:r>
                        <a:rPr lang="en-GB" sz="1300" u="none" strike="noStrike">
                          <a:effectLst/>
                          <a:latin typeface="Arial" panose="020B0604020202020204" pitchFamily="34" charset="0"/>
                          <a:cs typeface="Arial" panose="020B0604020202020204" pitchFamily="34" charset="0"/>
                        </a:rPr>
                        <a:t>Golborne and Lowton West</a:t>
                      </a:r>
                      <a:endParaRPr lang="en-GB" sz="1300" b="0" i="0" u="none" strike="noStrike">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300" u="none" strike="noStrike" dirty="0">
                          <a:effectLst/>
                          <a:latin typeface="Arial" panose="020B0604020202020204" pitchFamily="34" charset="0"/>
                          <a:cs typeface="Arial" panose="020B0604020202020204" pitchFamily="34" charset="0"/>
                        </a:rPr>
                        <a:t>348</a:t>
                      </a:r>
                      <a:endParaRPr lang="en-GB" sz="1300" b="0" i="0" u="none" strike="noStrike" dirty="0">
                        <a:effectLst/>
                        <a:latin typeface="Arial" panose="020B0604020202020204" pitchFamily="34" charset="0"/>
                        <a:cs typeface="Arial" panose="020B0604020202020204" pitchFamily="34" charset="0"/>
                      </a:endParaRPr>
                    </a:p>
                  </a:txBody>
                  <a:tcPr marL="6475" marR="6475" marT="6475" marB="0" anchor="b"/>
                </a:tc>
                <a:extLst>
                  <a:ext uri="{0D108BD9-81ED-4DB2-BD59-A6C34878D82A}">
                    <a16:rowId xmlns:a16="http://schemas.microsoft.com/office/drawing/2014/main" val="4187249126"/>
                  </a:ext>
                </a:extLst>
              </a:tr>
              <a:tr h="210921">
                <a:tc>
                  <a:txBody>
                    <a:bodyPr/>
                    <a:lstStyle/>
                    <a:p>
                      <a:pPr algn="l" fontAlgn="b"/>
                      <a:r>
                        <a:rPr lang="en-GB" sz="1300" u="none" strike="noStrike" dirty="0">
                          <a:effectLst/>
                          <a:latin typeface="Arial" panose="020B0604020202020204" pitchFamily="34" charset="0"/>
                          <a:cs typeface="Arial" panose="020B0604020202020204" pitchFamily="34" charset="0"/>
                        </a:rPr>
                        <a:t>Hindley</a:t>
                      </a:r>
                      <a:endParaRPr lang="en-GB" sz="1300" b="0" i="0" u="none" strike="noStrike" dirty="0">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300" u="none" strike="noStrike">
                          <a:effectLst/>
                          <a:latin typeface="Arial" panose="020B0604020202020204" pitchFamily="34" charset="0"/>
                          <a:cs typeface="Arial" panose="020B0604020202020204" pitchFamily="34" charset="0"/>
                        </a:rPr>
                        <a:t>414</a:t>
                      </a:r>
                      <a:endParaRPr lang="en-GB" sz="1300" b="0" i="0" u="none" strike="noStrike">
                        <a:effectLst/>
                        <a:latin typeface="Arial" panose="020B0604020202020204" pitchFamily="34" charset="0"/>
                        <a:cs typeface="Arial" panose="020B0604020202020204" pitchFamily="34" charset="0"/>
                      </a:endParaRPr>
                    </a:p>
                  </a:txBody>
                  <a:tcPr marL="6475" marR="6475" marT="6475" marB="0" anchor="b"/>
                </a:tc>
                <a:extLst>
                  <a:ext uri="{0D108BD9-81ED-4DB2-BD59-A6C34878D82A}">
                    <a16:rowId xmlns:a16="http://schemas.microsoft.com/office/drawing/2014/main" val="2963222610"/>
                  </a:ext>
                </a:extLst>
              </a:tr>
              <a:tr h="210921">
                <a:tc>
                  <a:txBody>
                    <a:bodyPr/>
                    <a:lstStyle/>
                    <a:p>
                      <a:pPr algn="l" fontAlgn="b"/>
                      <a:r>
                        <a:rPr lang="en-GB" sz="1300" u="none" strike="noStrike" dirty="0">
                          <a:effectLst/>
                          <a:latin typeface="Arial" panose="020B0604020202020204" pitchFamily="34" charset="0"/>
                          <a:cs typeface="Arial" panose="020B0604020202020204" pitchFamily="34" charset="0"/>
                        </a:rPr>
                        <a:t>Hindley Green</a:t>
                      </a:r>
                      <a:endParaRPr lang="en-GB" sz="1300" b="0" i="0" u="none" strike="noStrike" dirty="0">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300" u="none" strike="noStrike" dirty="0">
                          <a:effectLst/>
                          <a:latin typeface="Arial" panose="020B0604020202020204" pitchFamily="34" charset="0"/>
                          <a:cs typeface="Arial" panose="020B0604020202020204" pitchFamily="34" charset="0"/>
                        </a:rPr>
                        <a:t>216</a:t>
                      </a:r>
                      <a:endParaRPr lang="en-GB" sz="1300" b="0" i="0" u="none" strike="noStrike" dirty="0">
                        <a:effectLst/>
                        <a:latin typeface="Arial" panose="020B0604020202020204" pitchFamily="34" charset="0"/>
                        <a:cs typeface="Arial" panose="020B0604020202020204" pitchFamily="34" charset="0"/>
                      </a:endParaRPr>
                    </a:p>
                  </a:txBody>
                  <a:tcPr marL="6475" marR="6475" marT="6475" marB="0" anchor="b"/>
                </a:tc>
                <a:extLst>
                  <a:ext uri="{0D108BD9-81ED-4DB2-BD59-A6C34878D82A}">
                    <a16:rowId xmlns:a16="http://schemas.microsoft.com/office/drawing/2014/main" val="3212042078"/>
                  </a:ext>
                </a:extLst>
              </a:tr>
              <a:tr h="210921">
                <a:tc>
                  <a:txBody>
                    <a:bodyPr/>
                    <a:lstStyle/>
                    <a:p>
                      <a:pPr algn="l" fontAlgn="b"/>
                      <a:r>
                        <a:rPr lang="en-GB" sz="1300" u="none" strike="noStrike">
                          <a:effectLst/>
                          <a:latin typeface="Arial" panose="020B0604020202020204" pitchFamily="34" charset="0"/>
                          <a:cs typeface="Arial" panose="020B0604020202020204" pitchFamily="34" charset="0"/>
                        </a:rPr>
                        <a:t>Ince</a:t>
                      </a:r>
                      <a:endParaRPr lang="en-GB" sz="1300" b="0" i="0" u="none" strike="noStrike">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300" u="none" strike="noStrike">
                          <a:effectLst/>
                          <a:latin typeface="Arial" panose="020B0604020202020204" pitchFamily="34" charset="0"/>
                          <a:cs typeface="Arial" panose="020B0604020202020204" pitchFamily="34" charset="0"/>
                        </a:rPr>
                        <a:t>415</a:t>
                      </a:r>
                      <a:endParaRPr lang="en-GB" sz="1300" b="0" i="0" u="none" strike="noStrike">
                        <a:effectLst/>
                        <a:latin typeface="Arial" panose="020B0604020202020204" pitchFamily="34" charset="0"/>
                        <a:cs typeface="Arial" panose="020B0604020202020204" pitchFamily="34" charset="0"/>
                      </a:endParaRPr>
                    </a:p>
                  </a:txBody>
                  <a:tcPr marL="6475" marR="6475" marT="6475" marB="0" anchor="b"/>
                </a:tc>
                <a:extLst>
                  <a:ext uri="{0D108BD9-81ED-4DB2-BD59-A6C34878D82A}">
                    <a16:rowId xmlns:a16="http://schemas.microsoft.com/office/drawing/2014/main" val="4089905348"/>
                  </a:ext>
                </a:extLst>
              </a:tr>
              <a:tr h="210921">
                <a:tc>
                  <a:txBody>
                    <a:bodyPr/>
                    <a:lstStyle/>
                    <a:p>
                      <a:pPr algn="l" fontAlgn="b"/>
                      <a:r>
                        <a:rPr lang="en-GB" sz="1300" u="none" strike="noStrike" dirty="0">
                          <a:effectLst/>
                          <a:latin typeface="Arial" panose="020B0604020202020204" pitchFamily="34" charset="0"/>
                          <a:cs typeface="Arial" panose="020B0604020202020204" pitchFamily="34" charset="0"/>
                        </a:rPr>
                        <a:t>Leigh East</a:t>
                      </a:r>
                      <a:endParaRPr lang="en-GB" sz="1300" b="0" i="0" u="none" strike="noStrike" dirty="0">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300" u="none" strike="noStrike" dirty="0">
                          <a:effectLst/>
                          <a:latin typeface="Arial" panose="020B0604020202020204" pitchFamily="34" charset="0"/>
                          <a:cs typeface="Arial" panose="020B0604020202020204" pitchFamily="34" charset="0"/>
                        </a:rPr>
                        <a:t>291</a:t>
                      </a:r>
                      <a:endParaRPr lang="en-GB" sz="1300" b="0" i="0" u="none" strike="noStrike" dirty="0">
                        <a:effectLst/>
                        <a:latin typeface="Arial" panose="020B0604020202020204" pitchFamily="34" charset="0"/>
                        <a:cs typeface="Arial" panose="020B0604020202020204" pitchFamily="34" charset="0"/>
                      </a:endParaRPr>
                    </a:p>
                  </a:txBody>
                  <a:tcPr marL="6475" marR="6475" marT="6475" marB="0" anchor="b"/>
                </a:tc>
                <a:extLst>
                  <a:ext uri="{0D108BD9-81ED-4DB2-BD59-A6C34878D82A}">
                    <a16:rowId xmlns:a16="http://schemas.microsoft.com/office/drawing/2014/main" val="504418354"/>
                  </a:ext>
                </a:extLst>
              </a:tr>
              <a:tr h="210921">
                <a:tc>
                  <a:txBody>
                    <a:bodyPr/>
                    <a:lstStyle/>
                    <a:p>
                      <a:pPr algn="l" fontAlgn="b"/>
                      <a:r>
                        <a:rPr lang="en-GB" sz="1300" u="none" strike="noStrike">
                          <a:effectLst/>
                          <a:latin typeface="Arial" panose="020B0604020202020204" pitchFamily="34" charset="0"/>
                          <a:cs typeface="Arial" panose="020B0604020202020204" pitchFamily="34" charset="0"/>
                        </a:rPr>
                        <a:t>Leigh South</a:t>
                      </a:r>
                      <a:endParaRPr lang="en-GB" sz="1300" b="0" i="0" u="none" strike="noStrike">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300" u="none" strike="noStrike" dirty="0">
                          <a:effectLst/>
                          <a:latin typeface="Arial" panose="020B0604020202020204" pitchFamily="34" charset="0"/>
                          <a:cs typeface="Arial" panose="020B0604020202020204" pitchFamily="34" charset="0"/>
                        </a:rPr>
                        <a:t>322</a:t>
                      </a:r>
                      <a:endParaRPr lang="en-GB" sz="1300" b="0" i="0" u="none" strike="noStrike" dirty="0">
                        <a:effectLst/>
                        <a:latin typeface="Arial" panose="020B0604020202020204" pitchFamily="34" charset="0"/>
                        <a:cs typeface="Arial" panose="020B0604020202020204" pitchFamily="34" charset="0"/>
                      </a:endParaRPr>
                    </a:p>
                  </a:txBody>
                  <a:tcPr marL="6475" marR="6475" marT="6475" marB="0" anchor="b"/>
                </a:tc>
                <a:extLst>
                  <a:ext uri="{0D108BD9-81ED-4DB2-BD59-A6C34878D82A}">
                    <a16:rowId xmlns:a16="http://schemas.microsoft.com/office/drawing/2014/main" val="2872885383"/>
                  </a:ext>
                </a:extLst>
              </a:tr>
              <a:tr h="210921">
                <a:tc>
                  <a:txBody>
                    <a:bodyPr/>
                    <a:lstStyle/>
                    <a:p>
                      <a:pPr algn="l" fontAlgn="b"/>
                      <a:r>
                        <a:rPr lang="en-GB" sz="1300" u="none" strike="noStrike" dirty="0">
                          <a:effectLst/>
                          <a:latin typeface="Arial" panose="020B0604020202020204" pitchFamily="34" charset="0"/>
                          <a:cs typeface="Arial" panose="020B0604020202020204" pitchFamily="34" charset="0"/>
                        </a:rPr>
                        <a:t>Leigh West</a:t>
                      </a:r>
                      <a:endParaRPr lang="en-GB" sz="1300" b="0" i="0" u="none" strike="noStrike" dirty="0">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300" u="none" strike="noStrike" dirty="0">
                          <a:effectLst/>
                          <a:latin typeface="Arial" panose="020B0604020202020204" pitchFamily="34" charset="0"/>
                          <a:cs typeface="Arial" panose="020B0604020202020204" pitchFamily="34" charset="0"/>
                        </a:rPr>
                        <a:t>443</a:t>
                      </a:r>
                      <a:endParaRPr lang="en-GB" sz="1300" b="0" i="0" u="none" strike="noStrike" dirty="0">
                        <a:effectLst/>
                        <a:latin typeface="Arial" panose="020B0604020202020204" pitchFamily="34" charset="0"/>
                        <a:cs typeface="Arial" panose="020B0604020202020204" pitchFamily="34" charset="0"/>
                      </a:endParaRPr>
                    </a:p>
                  </a:txBody>
                  <a:tcPr marL="6475" marR="6475" marT="6475" marB="0" anchor="b"/>
                </a:tc>
                <a:extLst>
                  <a:ext uri="{0D108BD9-81ED-4DB2-BD59-A6C34878D82A}">
                    <a16:rowId xmlns:a16="http://schemas.microsoft.com/office/drawing/2014/main" val="3903331236"/>
                  </a:ext>
                </a:extLst>
              </a:tr>
              <a:tr h="210921">
                <a:tc>
                  <a:txBody>
                    <a:bodyPr/>
                    <a:lstStyle/>
                    <a:p>
                      <a:pPr algn="l" fontAlgn="b"/>
                      <a:r>
                        <a:rPr lang="en-GB" sz="1300" u="none" strike="noStrike" dirty="0">
                          <a:effectLst/>
                          <a:latin typeface="Arial" panose="020B0604020202020204" pitchFamily="34" charset="0"/>
                          <a:cs typeface="Arial" panose="020B0604020202020204" pitchFamily="34" charset="0"/>
                        </a:rPr>
                        <a:t>Lowton East</a:t>
                      </a:r>
                      <a:endParaRPr lang="en-GB" sz="1300" b="0" i="0" u="none" strike="noStrike" dirty="0">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300" u="none" strike="noStrike" dirty="0">
                          <a:effectLst/>
                          <a:latin typeface="Arial" panose="020B0604020202020204" pitchFamily="34" charset="0"/>
                          <a:cs typeface="Arial" panose="020B0604020202020204" pitchFamily="34" charset="0"/>
                        </a:rPr>
                        <a:t>222</a:t>
                      </a:r>
                      <a:endParaRPr lang="en-GB" sz="1300" b="0" i="0" u="none" strike="noStrike" dirty="0">
                        <a:effectLst/>
                        <a:latin typeface="Arial" panose="020B0604020202020204" pitchFamily="34" charset="0"/>
                        <a:cs typeface="Arial" panose="020B0604020202020204" pitchFamily="34" charset="0"/>
                      </a:endParaRPr>
                    </a:p>
                  </a:txBody>
                  <a:tcPr marL="6475" marR="6475" marT="6475" marB="0" anchor="b"/>
                </a:tc>
                <a:extLst>
                  <a:ext uri="{0D108BD9-81ED-4DB2-BD59-A6C34878D82A}">
                    <a16:rowId xmlns:a16="http://schemas.microsoft.com/office/drawing/2014/main" val="477825166"/>
                  </a:ext>
                </a:extLst>
              </a:tr>
              <a:tr h="210921">
                <a:tc>
                  <a:txBody>
                    <a:bodyPr/>
                    <a:lstStyle/>
                    <a:p>
                      <a:pPr algn="l" fontAlgn="b"/>
                      <a:r>
                        <a:rPr lang="en-GB" sz="1300" u="none" strike="noStrike">
                          <a:effectLst/>
                          <a:latin typeface="Arial" panose="020B0604020202020204" pitchFamily="34" charset="0"/>
                          <a:cs typeface="Arial" panose="020B0604020202020204" pitchFamily="34" charset="0"/>
                        </a:rPr>
                        <a:t>Orrell</a:t>
                      </a:r>
                      <a:endParaRPr lang="en-GB" sz="1300" b="0" i="0" u="none" strike="noStrike">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300" u="none" strike="noStrike" dirty="0">
                          <a:effectLst/>
                          <a:latin typeface="Arial" panose="020B0604020202020204" pitchFamily="34" charset="0"/>
                          <a:cs typeface="Arial" panose="020B0604020202020204" pitchFamily="34" charset="0"/>
                        </a:rPr>
                        <a:t>219</a:t>
                      </a:r>
                      <a:endParaRPr lang="en-GB" sz="1300" b="0" i="0" u="none" strike="noStrike" dirty="0">
                        <a:effectLst/>
                        <a:latin typeface="Arial" panose="020B0604020202020204" pitchFamily="34" charset="0"/>
                        <a:cs typeface="Arial" panose="020B0604020202020204" pitchFamily="34" charset="0"/>
                      </a:endParaRPr>
                    </a:p>
                  </a:txBody>
                  <a:tcPr marL="6475" marR="6475" marT="6475" marB="0" anchor="b"/>
                </a:tc>
                <a:extLst>
                  <a:ext uri="{0D108BD9-81ED-4DB2-BD59-A6C34878D82A}">
                    <a16:rowId xmlns:a16="http://schemas.microsoft.com/office/drawing/2014/main" val="3957913757"/>
                  </a:ext>
                </a:extLst>
              </a:tr>
              <a:tr h="210921">
                <a:tc>
                  <a:txBody>
                    <a:bodyPr/>
                    <a:lstStyle/>
                    <a:p>
                      <a:pPr algn="l" fontAlgn="b"/>
                      <a:r>
                        <a:rPr lang="en-GB" sz="1300" u="none" strike="noStrike" dirty="0">
                          <a:effectLst/>
                          <a:latin typeface="Arial" panose="020B0604020202020204" pitchFamily="34" charset="0"/>
                          <a:cs typeface="Arial" panose="020B0604020202020204" pitchFamily="34" charset="0"/>
                        </a:rPr>
                        <a:t>Pemberton</a:t>
                      </a:r>
                      <a:endParaRPr lang="en-GB" sz="1300" b="0" i="0" u="none" strike="noStrike" dirty="0">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300" u="none" strike="noStrike" dirty="0">
                          <a:effectLst/>
                          <a:latin typeface="Arial" panose="020B0604020202020204" pitchFamily="34" charset="0"/>
                          <a:cs typeface="Arial" panose="020B0604020202020204" pitchFamily="34" charset="0"/>
                        </a:rPr>
                        <a:t>510</a:t>
                      </a:r>
                      <a:endParaRPr lang="en-GB" sz="1300" b="0" i="0" u="none" strike="noStrike" dirty="0">
                        <a:effectLst/>
                        <a:latin typeface="Arial" panose="020B0604020202020204" pitchFamily="34" charset="0"/>
                        <a:cs typeface="Arial" panose="020B0604020202020204" pitchFamily="34" charset="0"/>
                      </a:endParaRPr>
                    </a:p>
                  </a:txBody>
                  <a:tcPr marL="6475" marR="6475" marT="6475" marB="0" anchor="b"/>
                </a:tc>
                <a:extLst>
                  <a:ext uri="{0D108BD9-81ED-4DB2-BD59-A6C34878D82A}">
                    <a16:rowId xmlns:a16="http://schemas.microsoft.com/office/drawing/2014/main" val="3559107879"/>
                  </a:ext>
                </a:extLst>
              </a:tr>
              <a:tr h="210921">
                <a:tc>
                  <a:txBody>
                    <a:bodyPr/>
                    <a:lstStyle/>
                    <a:p>
                      <a:pPr algn="l" fontAlgn="b"/>
                      <a:r>
                        <a:rPr lang="en-GB" sz="1300" u="none" strike="noStrike">
                          <a:effectLst/>
                          <a:latin typeface="Arial" panose="020B0604020202020204" pitchFamily="34" charset="0"/>
                          <a:cs typeface="Arial" panose="020B0604020202020204" pitchFamily="34" charset="0"/>
                        </a:rPr>
                        <a:t>Shevington with Lower Ground</a:t>
                      </a:r>
                      <a:endParaRPr lang="en-GB" sz="1300" b="0" i="0" u="none" strike="noStrike">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300" u="none" strike="noStrike" dirty="0">
                          <a:effectLst/>
                          <a:latin typeface="Arial" panose="020B0604020202020204" pitchFamily="34" charset="0"/>
                          <a:cs typeface="Arial" panose="020B0604020202020204" pitchFamily="34" charset="0"/>
                        </a:rPr>
                        <a:t>181</a:t>
                      </a:r>
                      <a:endParaRPr lang="en-GB" sz="1300" b="0" i="0" u="none" strike="noStrike" dirty="0">
                        <a:effectLst/>
                        <a:latin typeface="Arial" panose="020B0604020202020204" pitchFamily="34" charset="0"/>
                        <a:cs typeface="Arial" panose="020B0604020202020204" pitchFamily="34" charset="0"/>
                      </a:endParaRPr>
                    </a:p>
                  </a:txBody>
                  <a:tcPr marL="6475" marR="6475" marT="6475" marB="0" anchor="b"/>
                </a:tc>
                <a:extLst>
                  <a:ext uri="{0D108BD9-81ED-4DB2-BD59-A6C34878D82A}">
                    <a16:rowId xmlns:a16="http://schemas.microsoft.com/office/drawing/2014/main" val="4136073791"/>
                  </a:ext>
                </a:extLst>
              </a:tr>
              <a:tr h="210921">
                <a:tc>
                  <a:txBody>
                    <a:bodyPr/>
                    <a:lstStyle/>
                    <a:p>
                      <a:pPr algn="l" fontAlgn="b"/>
                      <a:r>
                        <a:rPr lang="en-GB" sz="1300" u="none" strike="noStrike">
                          <a:effectLst/>
                          <a:latin typeface="Arial" panose="020B0604020202020204" pitchFamily="34" charset="0"/>
                          <a:cs typeface="Arial" panose="020B0604020202020204" pitchFamily="34" charset="0"/>
                        </a:rPr>
                        <a:t>Standish with Langtree</a:t>
                      </a:r>
                      <a:endParaRPr lang="en-GB" sz="1300" b="0" i="0" u="none" strike="noStrike">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300" u="none" strike="noStrike" dirty="0">
                          <a:effectLst/>
                          <a:latin typeface="Arial" panose="020B0604020202020204" pitchFamily="34" charset="0"/>
                          <a:cs typeface="Arial" panose="020B0604020202020204" pitchFamily="34" charset="0"/>
                        </a:rPr>
                        <a:t>206</a:t>
                      </a:r>
                      <a:endParaRPr lang="en-GB" sz="1300" b="0" i="0" u="none" strike="noStrike" dirty="0">
                        <a:effectLst/>
                        <a:latin typeface="Arial" panose="020B0604020202020204" pitchFamily="34" charset="0"/>
                        <a:cs typeface="Arial" panose="020B0604020202020204" pitchFamily="34" charset="0"/>
                      </a:endParaRPr>
                    </a:p>
                  </a:txBody>
                  <a:tcPr marL="6475" marR="6475" marT="6475" marB="0" anchor="b"/>
                </a:tc>
                <a:extLst>
                  <a:ext uri="{0D108BD9-81ED-4DB2-BD59-A6C34878D82A}">
                    <a16:rowId xmlns:a16="http://schemas.microsoft.com/office/drawing/2014/main" val="461028858"/>
                  </a:ext>
                </a:extLst>
              </a:tr>
              <a:tr h="210921">
                <a:tc>
                  <a:txBody>
                    <a:bodyPr/>
                    <a:lstStyle/>
                    <a:p>
                      <a:pPr algn="l" fontAlgn="b"/>
                      <a:r>
                        <a:rPr lang="en-GB" sz="1300" u="none" strike="noStrike">
                          <a:effectLst/>
                          <a:latin typeface="Arial" panose="020B0604020202020204" pitchFamily="34" charset="0"/>
                          <a:cs typeface="Arial" panose="020B0604020202020204" pitchFamily="34" charset="0"/>
                        </a:rPr>
                        <a:t>Tyldesley</a:t>
                      </a:r>
                      <a:endParaRPr lang="en-GB" sz="1300" b="0" i="0" u="none" strike="noStrike">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300" u="none" strike="noStrike" dirty="0">
                          <a:effectLst/>
                          <a:latin typeface="Arial" panose="020B0604020202020204" pitchFamily="34" charset="0"/>
                          <a:cs typeface="Arial" panose="020B0604020202020204" pitchFamily="34" charset="0"/>
                        </a:rPr>
                        <a:t>299</a:t>
                      </a:r>
                      <a:endParaRPr lang="en-GB" sz="1300" b="0" i="0" u="none" strike="noStrike" dirty="0">
                        <a:effectLst/>
                        <a:latin typeface="Arial" panose="020B0604020202020204" pitchFamily="34" charset="0"/>
                        <a:cs typeface="Arial" panose="020B0604020202020204" pitchFamily="34" charset="0"/>
                      </a:endParaRPr>
                    </a:p>
                  </a:txBody>
                  <a:tcPr marL="6475" marR="6475" marT="6475" marB="0" anchor="b"/>
                </a:tc>
                <a:extLst>
                  <a:ext uri="{0D108BD9-81ED-4DB2-BD59-A6C34878D82A}">
                    <a16:rowId xmlns:a16="http://schemas.microsoft.com/office/drawing/2014/main" val="1783596743"/>
                  </a:ext>
                </a:extLst>
              </a:tr>
              <a:tr h="210921">
                <a:tc>
                  <a:txBody>
                    <a:bodyPr/>
                    <a:lstStyle/>
                    <a:p>
                      <a:pPr algn="l" fontAlgn="b"/>
                      <a:r>
                        <a:rPr lang="en-GB" sz="1300" u="none" strike="noStrike">
                          <a:effectLst/>
                          <a:latin typeface="Arial" panose="020B0604020202020204" pitchFamily="34" charset="0"/>
                          <a:cs typeface="Arial" panose="020B0604020202020204" pitchFamily="34" charset="0"/>
                        </a:rPr>
                        <a:t>Wigan Central</a:t>
                      </a:r>
                      <a:endParaRPr lang="en-GB" sz="1300" b="0" i="0" u="none" strike="noStrike">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300" u="none" strike="noStrike" dirty="0">
                          <a:effectLst/>
                          <a:latin typeface="Arial" panose="020B0604020202020204" pitchFamily="34" charset="0"/>
                          <a:cs typeface="Arial" panose="020B0604020202020204" pitchFamily="34" charset="0"/>
                        </a:rPr>
                        <a:t>280</a:t>
                      </a:r>
                      <a:endParaRPr lang="en-GB" sz="1300" b="0" i="0" u="none" strike="noStrike" dirty="0">
                        <a:effectLst/>
                        <a:latin typeface="Arial" panose="020B0604020202020204" pitchFamily="34" charset="0"/>
                        <a:cs typeface="Arial" panose="020B0604020202020204" pitchFamily="34" charset="0"/>
                      </a:endParaRPr>
                    </a:p>
                  </a:txBody>
                  <a:tcPr marL="6475" marR="6475" marT="6475" marB="0" anchor="b"/>
                </a:tc>
                <a:extLst>
                  <a:ext uri="{0D108BD9-81ED-4DB2-BD59-A6C34878D82A}">
                    <a16:rowId xmlns:a16="http://schemas.microsoft.com/office/drawing/2014/main" val="3209845155"/>
                  </a:ext>
                </a:extLst>
              </a:tr>
              <a:tr h="210921">
                <a:tc>
                  <a:txBody>
                    <a:bodyPr/>
                    <a:lstStyle/>
                    <a:p>
                      <a:pPr algn="l" fontAlgn="b"/>
                      <a:r>
                        <a:rPr lang="en-GB" sz="1300" u="none" strike="noStrike">
                          <a:effectLst/>
                          <a:latin typeface="Arial" panose="020B0604020202020204" pitchFamily="34" charset="0"/>
                          <a:cs typeface="Arial" panose="020B0604020202020204" pitchFamily="34" charset="0"/>
                        </a:rPr>
                        <a:t>Wigan West</a:t>
                      </a:r>
                      <a:endParaRPr lang="en-GB" sz="1300" b="0" i="0" u="none" strike="noStrike">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300" u="none" strike="noStrike" dirty="0">
                          <a:effectLst/>
                          <a:latin typeface="Arial" panose="020B0604020202020204" pitchFamily="34" charset="0"/>
                          <a:cs typeface="Arial" panose="020B0604020202020204" pitchFamily="34" charset="0"/>
                        </a:rPr>
                        <a:t>329</a:t>
                      </a:r>
                      <a:endParaRPr lang="en-GB" sz="1300" b="0" i="0" u="none" strike="noStrike" dirty="0">
                        <a:effectLst/>
                        <a:latin typeface="Arial" panose="020B0604020202020204" pitchFamily="34" charset="0"/>
                        <a:cs typeface="Arial" panose="020B0604020202020204" pitchFamily="34" charset="0"/>
                      </a:endParaRPr>
                    </a:p>
                  </a:txBody>
                  <a:tcPr marL="6475" marR="6475" marT="6475" marB="0" anchor="b"/>
                </a:tc>
                <a:extLst>
                  <a:ext uri="{0D108BD9-81ED-4DB2-BD59-A6C34878D82A}">
                    <a16:rowId xmlns:a16="http://schemas.microsoft.com/office/drawing/2014/main" val="2338899685"/>
                  </a:ext>
                </a:extLst>
              </a:tr>
              <a:tr h="210921">
                <a:tc>
                  <a:txBody>
                    <a:bodyPr/>
                    <a:lstStyle/>
                    <a:p>
                      <a:pPr algn="l" fontAlgn="b"/>
                      <a:r>
                        <a:rPr lang="en-GB" sz="1300" u="none" strike="noStrike">
                          <a:effectLst/>
                          <a:latin typeface="Arial" panose="020B0604020202020204" pitchFamily="34" charset="0"/>
                          <a:cs typeface="Arial" panose="020B0604020202020204" pitchFamily="34" charset="0"/>
                        </a:rPr>
                        <a:t>Winstanley</a:t>
                      </a:r>
                      <a:endParaRPr lang="en-GB" sz="1300" b="0" i="0" u="none" strike="noStrike">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300" u="none" strike="noStrike" dirty="0">
                          <a:effectLst/>
                          <a:latin typeface="Arial" panose="020B0604020202020204" pitchFamily="34" charset="0"/>
                          <a:cs typeface="Arial" panose="020B0604020202020204" pitchFamily="34" charset="0"/>
                        </a:rPr>
                        <a:t>128</a:t>
                      </a:r>
                      <a:endParaRPr lang="en-GB" sz="1300" b="0" i="0" u="none" strike="noStrike" dirty="0">
                        <a:effectLst/>
                        <a:latin typeface="Arial" panose="020B0604020202020204" pitchFamily="34" charset="0"/>
                        <a:cs typeface="Arial" panose="020B0604020202020204" pitchFamily="34" charset="0"/>
                      </a:endParaRPr>
                    </a:p>
                  </a:txBody>
                  <a:tcPr marL="6475" marR="6475" marT="6475" marB="0" anchor="b"/>
                </a:tc>
                <a:extLst>
                  <a:ext uri="{0D108BD9-81ED-4DB2-BD59-A6C34878D82A}">
                    <a16:rowId xmlns:a16="http://schemas.microsoft.com/office/drawing/2014/main" val="3523015844"/>
                  </a:ext>
                </a:extLst>
              </a:tr>
              <a:tr h="210921">
                <a:tc>
                  <a:txBody>
                    <a:bodyPr/>
                    <a:lstStyle/>
                    <a:p>
                      <a:pPr algn="l" fontAlgn="b"/>
                      <a:r>
                        <a:rPr lang="en-GB" sz="1300" u="none" strike="noStrike">
                          <a:effectLst/>
                          <a:latin typeface="Arial" panose="020B0604020202020204" pitchFamily="34" charset="0"/>
                          <a:cs typeface="Arial" panose="020B0604020202020204" pitchFamily="34" charset="0"/>
                        </a:rPr>
                        <a:t>Worsley Mesnes</a:t>
                      </a:r>
                      <a:endParaRPr lang="en-GB" sz="1300" b="0" i="0" u="none" strike="noStrike">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300" u="none" strike="noStrike" dirty="0">
                          <a:effectLst/>
                          <a:latin typeface="Arial" panose="020B0604020202020204" pitchFamily="34" charset="0"/>
                          <a:cs typeface="Arial" panose="020B0604020202020204" pitchFamily="34" charset="0"/>
                        </a:rPr>
                        <a:t>359</a:t>
                      </a:r>
                      <a:endParaRPr lang="en-GB" sz="1300" b="0" i="0" u="none" strike="noStrike" dirty="0">
                        <a:effectLst/>
                        <a:latin typeface="Arial" panose="020B0604020202020204" pitchFamily="34" charset="0"/>
                        <a:cs typeface="Arial" panose="020B0604020202020204" pitchFamily="34" charset="0"/>
                      </a:endParaRPr>
                    </a:p>
                  </a:txBody>
                  <a:tcPr marL="6475" marR="6475" marT="6475" marB="0" anchor="b"/>
                </a:tc>
                <a:extLst>
                  <a:ext uri="{0D108BD9-81ED-4DB2-BD59-A6C34878D82A}">
                    <a16:rowId xmlns:a16="http://schemas.microsoft.com/office/drawing/2014/main" val="1629983428"/>
                  </a:ext>
                </a:extLst>
              </a:tr>
              <a:tr h="210921">
                <a:tc>
                  <a:txBody>
                    <a:bodyPr/>
                    <a:lstStyle/>
                    <a:p>
                      <a:pPr algn="l" fontAlgn="b"/>
                      <a:r>
                        <a:rPr lang="en-GB" sz="1300" u="none" strike="noStrike">
                          <a:effectLst/>
                          <a:latin typeface="Arial" panose="020B0604020202020204" pitchFamily="34" charset="0"/>
                          <a:cs typeface="Arial" panose="020B0604020202020204" pitchFamily="34" charset="0"/>
                        </a:rPr>
                        <a:t> </a:t>
                      </a:r>
                      <a:endParaRPr lang="en-GB" sz="1300" b="0" i="0" u="none" strike="noStrike">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300" u="none" strike="noStrike" dirty="0">
                          <a:effectLst/>
                          <a:latin typeface="Arial" panose="020B0604020202020204" pitchFamily="34" charset="0"/>
                          <a:cs typeface="Arial" panose="020B0604020202020204" pitchFamily="34" charset="0"/>
                        </a:rPr>
                        <a:t> </a:t>
                      </a:r>
                      <a:endParaRPr lang="en-GB" sz="1300" b="0" i="0" u="none" strike="noStrike" dirty="0">
                        <a:effectLst/>
                        <a:latin typeface="Arial" panose="020B0604020202020204" pitchFamily="34" charset="0"/>
                        <a:cs typeface="Arial" panose="020B0604020202020204" pitchFamily="34" charset="0"/>
                      </a:endParaRPr>
                    </a:p>
                  </a:txBody>
                  <a:tcPr marL="6475" marR="6475" marT="6475" marB="0" anchor="b"/>
                </a:tc>
                <a:extLst>
                  <a:ext uri="{0D108BD9-81ED-4DB2-BD59-A6C34878D82A}">
                    <a16:rowId xmlns:a16="http://schemas.microsoft.com/office/drawing/2014/main" val="2609735296"/>
                  </a:ext>
                </a:extLst>
              </a:tr>
              <a:tr h="210921">
                <a:tc>
                  <a:txBody>
                    <a:bodyPr/>
                    <a:lstStyle/>
                    <a:p>
                      <a:pPr algn="l" fontAlgn="b"/>
                      <a:r>
                        <a:rPr lang="en-GB" sz="1300" b="1" u="none" strike="noStrike" dirty="0">
                          <a:effectLst/>
                          <a:latin typeface="Arial" panose="020B0604020202020204" pitchFamily="34" charset="0"/>
                          <a:cs typeface="Arial" panose="020B0604020202020204" pitchFamily="34" charset="0"/>
                        </a:rPr>
                        <a:t>District total</a:t>
                      </a:r>
                      <a:endParaRPr lang="en-GB" sz="1300" b="1" i="0" u="none" strike="noStrike" dirty="0">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300" b="1" u="none" strike="noStrike" dirty="0">
                          <a:effectLst/>
                          <a:latin typeface="Arial" panose="020B0604020202020204" pitchFamily="34" charset="0"/>
                          <a:cs typeface="Arial" panose="020B0604020202020204" pitchFamily="34" charset="0"/>
                        </a:rPr>
                        <a:t>7,595</a:t>
                      </a:r>
                      <a:endParaRPr lang="en-GB" sz="1300" b="1" i="0" u="none" strike="noStrike" dirty="0">
                        <a:effectLst/>
                        <a:latin typeface="Arial" panose="020B0604020202020204" pitchFamily="34" charset="0"/>
                        <a:cs typeface="Arial" panose="020B0604020202020204" pitchFamily="34" charset="0"/>
                      </a:endParaRPr>
                    </a:p>
                  </a:txBody>
                  <a:tcPr marL="6475" marR="6475" marT="6475" marB="0" anchor="b"/>
                </a:tc>
                <a:extLst>
                  <a:ext uri="{0D108BD9-81ED-4DB2-BD59-A6C34878D82A}">
                    <a16:rowId xmlns:a16="http://schemas.microsoft.com/office/drawing/2014/main" val="3673501429"/>
                  </a:ext>
                </a:extLst>
              </a:tr>
            </a:tbl>
          </a:graphicData>
        </a:graphic>
      </p:graphicFrame>
      <p:sp>
        <p:nvSpPr>
          <p:cNvPr id="5" name="TextBox 4">
            <a:extLst>
              <a:ext uri="{FF2B5EF4-FFF2-40B4-BE49-F238E27FC236}">
                <a16:creationId xmlns:a16="http://schemas.microsoft.com/office/drawing/2014/main" id="{693137FD-354F-4879-84B3-FDD80C64F93F}"/>
              </a:ext>
            </a:extLst>
          </p:cNvPr>
          <p:cNvSpPr txBox="1"/>
          <p:nvPr/>
        </p:nvSpPr>
        <p:spPr>
          <a:xfrm>
            <a:off x="142875" y="6581001"/>
            <a:ext cx="5930900" cy="276999"/>
          </a:xfrm>
          <a:prstGeom prst="rect">
            <a:avLst/>
          </a:prstGeom>
          <a:noFill/>
        </p:spPr>
        <p:txBody>
          <a:bodyPr wrap="square">
            <a:spAutoFit/>
          </a:bodyPr>
          <a:lstStyle/>
          <a:p>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Sources:</a:t>
            </a:r>
            <a:r>
              <a:rPr kumimoji="0" lang="en-GB" sz="12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Stat-Xplore (</a:t>
            </a:r>
            <a:r>
              <a:rPr kumimoji="0" lang="en-GB" sz="1200" i="0" u="none" strike="noStrike" kern="1200" cap="none" spc="0" normalizeH="0" baseline="0" noProof="0" dirty="0">
                <a:ln>
                  <a:noFill/>
                </a:ln>
                <a:effectLst/>
                <a:uLnTx/>
                <a:uFillTx/>
                <a:latin typeface="Arial" panose="020B0604020202020204" pitchFamily="34" charset="0"/>
                <a:cs typeface="Arial" panose="020B0604020202020204" pitchFamily="34" charset="0"/>
              </a:rPr>
              <a:t>May 2023), Pension </a:t>
            </a:r>
            <a:r>
              <a:rPr kumimoji="0" lang="en-GB" sz="12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Credit table 1 (All four categories added.)</a:t>
            </a:r>
            <a:endParaRPr lang="en-GB" sz="1200" dirty="0">
              <a:solidFill>
                <a:srgbClr val="FF0000"/>
              </a:solidFill>
            </a:endParaRPr>
          </a:p>
        </p:txBody>
      </p:sp>
    </p:spTree>
    <p:extLst>
      <p:ext uri="{BB962C8B-B14F-4D97-AF65-F5344CB8AC3E}">
        <p14:creationId xmlns:p14="http://schemas.microsoft.com/office/powerpoint/2010/main" val="38595635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B17710A-9694-B59B-962D-4BFD7194CA4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Estimated Eligible Non-recipients by ward</a:t>
            </a:r>
          </a:p>
        </p:txBody>
      </p:sp>
      <p:sp>
        <p:nvSpPr>
          <p:cNvPr id="2" name="Title 1">
            <a:extLst>
              <a:ext uri="{FF2B5EF4-FFF2-40B4-BE49-F238E27FC236}">
                <a16:creationId xmlns:a16="http://schemas.microsoft.com/office/drawing/2014/main" id="{FEE5F17F-1E0A-4A3F-8F3D-060239FC583D}"/>
              </a:ext>
            </a:extLst>
          </p:cNvPr>
          <p:cNvSpPr txBox="1">
            <a:spLocks/>
          </p:cNvSpPr>
          <p:nvPr/>
        </p:nvSpPr>
        <p:spPr>
          <a:xfrm>
            <a:off x="209550" y="38100"/>
            <a:ext cx="9178834" cy="44461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latin typeface="Arial" panose="020B0604020202020204" pitchFamily="34" charset="0"/>
                <a:cs typeface="Arial" panose="020B0604020202020204" pitchFamily="34" charset="0"/>
              </a:rPr>
              <a:t>Estimated Eligible Non-Recipients (ENRs) by ward</a:t>
            </a:r>
            <a:endParaRPr lang="en-US" sz="2400" b="1" dirty="0">
              <a:latin typeface="Arial" panose="020B0604020202020204" pitchFamily="34" charset="0"/>
              <a:cs typeface="Arial" panose="020B0604020202020204" pitchFamily="34" charset="0"/>
            </a:endParaRPr>
          </a:p>
        </p:txBody>
      </p:sp>
      <p:graphicFrame>
        <p:nvGraphicFramePr>
          <p:cNvPr id="3" name="Table 2">
            <a:extLst>
              <a:ext uri="{FF2B5EF4-FFF2-40B4-BE49-F238E27FC236}">
                <a16:creationId xmlns:a16="http://schemas.microsoft.com/office/drawing/2014/main" id="{4D19F15F-06F2-5F91-2FC9-397DEF93844A}"/>
              </a:ext>
            </a:extLst>
          </p:cNvPr>
          <p:cNvGraphicFramePr>
            <a:graphicFrameLocks noGrp="1" noDrilldown="1" noMove="1" noResize="1"/>
          </p:cNvGraphicFramePr>
          <p:nvPr>
            <p:extLst>
              <p:ext uri="{D42A27DB-BD31-4B8C-83A1-F6EECF244321}">
                <p14:modId xmlns:p14="http://schemas.microsoft.com/office/powerpoint/2010/main" val="4128838169"/>
              </p:ext>
            </p:extLst>
          </p:nvPr>
        </p:nvGraphicFramePr>
        <p:xfrm>
          <a:off x="3536302" y="615820"/>
          <a:ext cx="4385388" cy="5411196"/>
        </p:xfrm>
        <a:graphic>
          <a:graphicData uri="http://schemas.openxmlformats.org/drawingml/2006/table">
            <a:tbl>
              <a:tblPr firstRow="1">
                <a:tableStyleId>{5C22544A-7EE6-4342-B048-85BDC9FD1C3A}</a:tableStyleId>
              </a:tblPr>
              <a:tblGrid>
                <a:gridCol w="2948109">
                  <a:extLst>
                    <a:ext uri="{9D8B030D-6E8A-4147-A177-3AD203B41FA5}">
                      <a16:colId xmlns:a16="http://schemas.microsoft.com/office/drawing/2014/main" val="760833331"/>
                    </a:ext>
                  </a:extLst>
                </a:gridCol>
                <a:gridCol w="1437279">
                  <a:extLst>
                    <a:ext uri="{9D8B030D-6E8A-4147-A177-3AD203B41FA5}">
                      <a16:colId xmlns:a16="http://schemas.microsoft.com/office/drawing/2014/main" val="4286352074"/>
                    </a:ext>
                  </a:extLst>
                </a:gridCol>
              </a:tblGrid>
              <a:tr h="193257">
                <a:tc>
                  <a:txBody>
                    <a:bodyPr/>
                    <a:lstStyle/>
                    <a:p>
                      <a:pPr algn="l" fontAlgn="b"/>
                      <a:r>
                        <a:rPr lang="en-GB" sz="1200" u="sng" strike="noStrike" dirty="0">
                          <a:effectLst/>
                          <a:latin typeface="Arial" panose="020B0604020202020204" pitchFamily="34" charset="0"/>
                          <a:cs typeface="Arial" panose="020B0604020202020204" pitchFamily="34" charset="0"/>
                        </a:rPr>
                        <a:t>Ward</a:t>
                      </a:r>
                      <a:endParaRPr lang="en-GB" sz="1200" b="1" i="0" u="sng" strike="noStrike" dirty="0">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u="sng" strike="noStrike" dirty="0">
                          <a:effectLst/>
                          <a:latin typeface="Arial" panose="020B0604020202020204" pitchFamily="34" charset="0"/>
                          <a:cs typeface="Arial" panose="020B0604020202020204" pitchFamily="34" charset="0"/>
                        </a:rPr>
                        <a:t>May-23</a:t>
                      </a:r>
                      <a:endParaRPr lang="en-GB" sz="1200" b="1" i="0" u="sng" strike="noStrike" dirty="0">
                        <a:effectLst/>
                        <a:latin typeface="Arial" panose="020B0604020202020204" pitchFamily="34" charset="0"/>
                        <a:cs typeface="Arial" panose="020B0604020202020204" pitchFamily="34" charset="0"/>
                      </a:endParaRPr>
                    </a:p>
                  </a:txBody>
                  <a:tcPr marL="6475" marR="6475" marT="6475" marB="0" anchor="b"/>
                </a:tc>
                <a:extLst>
                  <a:ext uri="{0D108BD9-81ED-4DB2-BD59-A6C34878D82A}">
                    <a16:rowId xmlns:a16="http://schemas.microsoft.com/office/drawing/2014/main" val="1432489074"/>
                  </a:ext>
                </a:extLst>
              </a:tr>
              <a:tr h="193257">
                <a:tc>
                  <a:txBody>
                    <a:bodyPr/>
                    <a:lstStyle/>
                    <a:p>
                      <a:pPr algn="l" fontAlgn="b"/>
                      <a:r>
                        <a:rPr lang="en-GB" sz="1200" u="none" strike="noStrike" dirty="0">
                          <a:effectLst/>
                          <a:latin typeface="Arial" panose="020B0604020202020204" pitchFamily="34" charset="0"/>
                          <a:cs typeface="Arial" panose="020B0604020202020204" pitchFamily="34" charset="0"/>
                        </a:rPr>
                        <a:t>Abram</a:t>
                      </a:r>
                      <a:endParaRPr lang="en-GB" sz="1200" b="0" i="0" u="none" strike="noStrike" dirty="0">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b="0" i="0" u="none" strike="noStrike" dirty="0">
                          <a:effectLst/>
                          <a:latin typeface="Arial" panose="020B0604020202020204" pitchFamily="34" charset="0"/>
                          <a:cs typeface="Arial" panose="020B0604020202020204" pitchFamily="34" charset="0"/>
                        </a:rPr>
                        <a:t>195</a:t>
                      </a:r>
                    </a:p>
                  </a:txBody>
                  <a:tcPr marL="6475" marR="6475" marT="6475" marB="0" anchor="b"/>
                </a:tc>
                <a:extLst>
                  <a:ext uri="{0D108BD9-81ED-4DB2-BD59-A6C34878D82A}">
                    <a16:rowId xmlns:a16="http://schemas.microsoft.com/office/drawing/2014/main" val="1123789094"/>
                  </a:ext>
                </a:extLst>
              </a:tr>
              <a:tr h="193257">
                <a:tc>
                  <a:txBody>
                    <a:bodyPr/>
                    <a:lstStyle/>
                    <a:p>
                      <a:pPr algn="l" fontAlgn="b"/>
                      <a:r>
                        <a:rPr lang="en-GB" sz="1200" u="none" strike="noStrike" dirty="0">
                          <a:effectLst/>
                          <a:latin typeface="Arial" panose="020B0604020202020204" pitchFamily="34" charset="0"/>
                          <a:cs typeface="Arial" panose="020B0604020202020204" pitchFamily="34" charset="0"/>
                        </a:rPr>
                        <a:t>Ashton</a:t>
                      </a:r>
                      <a:endParaRPr lang="en-GB" sz="1200" b="0" i="0" u="none" strike="noStrike" dirty="0">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b="0" i="0" u="none" strike="noStrike" dirty="0">
                          <a:effectLst/>
                          <a:latin typeface="Arial" panose="020B0604020202020204" pitchFamily="34" charset="0"/>
                          <a:cs typeface="Arial" panose="020B0604020202020204" pitchFamily="34" charset="0"/>
                        </a:rPr>
                        <a:t>125</a:t>
                      </a:r>
                    </a:p>
                  </a:txBody>
                  <a:tcPr marL="6475" marR="6475" marT="6475" marB="0" anchor="b"/>
                </a:tc>
                <a:extLst>
                  <a:ext uri="{0D108BD9-81ED-4DB2-BD59-A6C34878D82A}">
                    <a16:rowId xmlns:a16="http://schemas.microsoft.com/office/drawing/2014/main" val="317687134"/>
                  </a:ext>
                </a:extLst>
              </a:tr>
              <a:tr h="193257">
                <a:tc>
                  <a:txBody>
                    <a:bodyPr/>
                    <a:lstStyle/>
                    <a:p>
                      <a:pPr algn="l" fontAlgn="b"/>
                      <a:r>
                        <a:rPr lang="en-GB" sz="1200" u="none" strike="noStrike" dirty="0">
                          <a:effectLst/>
                          <a:latin typeface="Arial" panose="020B0604020202020204" pitchFamily="34" charset="0"/>
                          <a:cs typeface="Arial" panose="020B0604020202020204" pitchFamily="34" charset="0"/>
                        </a:rPr>
                        <a:t>Aspull New Springs </a:t>
                      </a:r>
                      <a:r>
                        <a:rPr lang="en-GB" sz="1200" u="none" strike="noStrike" dirty="0" err="1">
                          <a:effectLst/>
                          <a:latin typeface="Arial" panose="020B0604020202020204" pitchFamily="34" charset="0"/>
                          <a:cs typeface="Arial" panose="020B0604020202020204" pitchFamily="34" charset="0"/>
                        </a:rPr>
                        <a:t>Whelley</a:t>
                      </a:r>
                      <a:endParaRPr lang="en-GB" sz="1200" b="0" i="0" u="none" strike="noStrike" dirty="0">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b="0" i="0" u="none" strike="noStrike" dirty="0">
                          <a:effectLst/>
                          <a:latin typeface="Arial" panose="020B0604020202020204" pitchFamily="34" charset="0"/>
                          <a:cs typeface="Arial" panose="020B0604020202020204" pitchFamily="34" charset="0"/>
                        </a:rPr>
                        <a:t>147</a:t>
                      </a:r>
                    </a:p>
                  </a:txBody>
                  <a:tcPr marL="6475" marR="6475" marT="6475" marB="0" anchor="b"/>
                </a:tc>
                <a:extLst>
                  <a:ext uri="{0D108BD9-81ED-4DB2-BD59-A6C34878D82A}">
                    <a16:rowId xmlns:a16="http://schemas.microsoft.com/office/drawing/2014/main" val="1949809932"/>
                  </a:ext>
                </a:extLst>
              </a:tr>
              <a:tr h="193257">
                <a:tc>
                  <a:txBody>
                    <a:bodyPr/>
                    <a:lstStyle/>
                    <a:p>
                      <a:pPr algn="l" fontAlgn="b"/>
                      <a:r>
                        <a:rPr lang="en-GB" sz="1200" u="none" strike="noStrike">
                          <a:effectLst/>
                          <a:latin typeface="Arial" panose="020B0604020202020204" pitchFamily="34" charset="0"/>
                          <a:cs typeface="Arial" panose="020B0604020202020204" pitchFamily="34" charset="0"/>
                        </a:rPr>
                        <a:t>Astley Mosley Common</a:t>
                      </a:r>
                      <a:endParaRPr lang="en-GB" sz="1200" b="0" i="0" u="none" strike="noStrike">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b="0" i="0" u="none" strike="noStrike" dirty="0">
                          <a:effectLst/>
                          <a:latin typeface="Arial" panose="020B0604020202020204" pitchFamily="34" charset="0"/>
                          <a:cs typeface="Arial" panose="020B0604020202020204" pitchFamily="34" charset="0"/>
                        </a:rPr>
                        <a:t>115</a:t>
                      </a:r>
                    </a:p>
                  </a:txBody>
                  <a:tcPr marL="6475" marR="6475" marT="6475" marB="0" anchor="b"/>
                </a:tc>
                <a:extLst>
                  <a:ext uri="{0D108BD9-81ED-4DB2-BD59-A6C34878D82A}">
                    <a16:rowId xmlns:a16="http://schemas.microsoft.com/office/drawing/2014/main" val="60022845"/>
                  </a:ext>
                </a:extLst>
              </a:tr>
              <a:tr h="193257">
                <a:tc>
                  <a:txBody>
                    <a:bodyPr/>
                    <a:lstStyle/>
                    <a:p>
                      <a:pPr algn="l" fontAlgn="b"/>
                      <a:r>
                        <a:rPr lang="en-GB" sz="1200" u="none" strike="noStrike" dirty="0" err="1">
                          <a:effectLst/>
                          <a:latin typeface="Arial" panose="020B0604020202020204" pitchFamily="34" charset="0"/>
                          <a:cs typeface="Arial" panose="020B0604020202020204" pitchFamily="34" charset="0"/>
                        </a:rPr>
                        <a:t>Atherleigh</a:t>
                      </a:r>
                      <a:endParaRPr lang="en-GB" sz="1200" b="0" i="0" u="none" strike="noStrike" dirty="0">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b="0" i="0" u="none" strike="noStrike" dirty="0">
                          <a:effectLst/>
                          <a:latin typeface="Arial" panose="020B0604020202020204" pitchFamily="34" charset="0"/>
                          <a:cs typeface="Arial" panose="020B0604020202020204" pitchFamily="34" charset="0"/>
                        </a:rPr>
                        <a:t>141</a:t>
                      </a:r>
                    </a:p>
                  </a:txBody>
                  <a:tcPr marL="6475" marR="6475" marT="6475" marB="0" anchor="b"/>
                </a:tc>
                <a:extLst>
                  <a:ext uri="{0D108BD9-81ED-4DB2-BD59-A6C34878D82A}">
                    <a16:rowId xmlns:a16="http://schemas.microsoft.com/office/drawing/2014/main" val="3036602196"/>
                  </a:ext>
                </a:extLst>
              </a:tr>
              <a:tr h="193257">
                <a:tc>
                  <a:txBody>
                    <a:bodyPr/>
                    <a:lstStyle/>
                    <a:p>
                      <a:pPr algn="l" fontAlgn="b"/>
                      <a:r>
                        <a:rPr lang="en-GB" sz="1200" u="none" strike="noStrike" dirty="0">
                          <a:effectLst/>
                          <a:latin typeface="Arial" panose="020B0604020202020204" pitchFamily="34" charset="0"/>
                          <a:cs typeface="Arial" panose="020B0604020202020204" pitchFamily="34" charset="0"/>
                        </a:rPr>
                        <a:t>Atherton</a:t>
                      </a:r>
                      <a:endParaRPr lang="en-GB" sz="1200" b="0" i="0" u="none" strike="noStrike" dirty="0">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b="0" i="0" u="none" strike="noStrike" dirty="0">
                          <a:effectLst/>
                          <a:latin typeface="Arial" panose="020B0604020202020204" pitchFamily="34" charset="0"/>
                          <a:cs typeface="Arial" panose="020B0604020202020204" pitchFamily="34" charset="0"/>
                        </a:rPr>
                        <a:t>274</a:t>
                      </a:r>
                    </a:p>
                  </a:txBody>
                  <a:tcPr marL="6475" marR="6475" marT="6475" marB="0" anchor="b"/>
                </a:tc>
                <a:extLst>
                  <a:ext uri="{0D108BD9-81ED-4DB2-BD59-A6C34878D82A}">
                    <a16:rowId xmlns:a16="http://schemas.microsoft.com/office/drawing/2014/main" val="3607864516"/>
                  </a:ext>
                </a:extLst>
              </a:tr>
              <a:tr h="193257">
                <a:tc>
                  <a:txBody>
                    <a:bodyPr/>
                    <a:lstStyle/>
                    <a:p>
                      <a:pPr algn="l" fontAlgn="b"/>
                      <a:r>
                        <a:rPr lang="en-GB" sz="1200" u="none" strike="noStrike" dirty="0">
                          <a:effectLst/>
                          <a:latin typeface="Arial" panose="020B0604020202020204" pitchFamily="34" charset="0"/>
                          <a:cs typeface="Arial" panose="020B0604020202020204" pitchFamily="34" charset="0"/>
                        </a:rPr>
                        <a:t>Bryn</a:t>
                      </a:r>
                      <a:endParaRPr lang="en-GB" sz="1200" b="0" i="0" u="none" strike="noStrike" dirty="0">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b="0" i="0" u="none" strike="noStrike" dirty="0">
                          <a:effectLst/>
                          <a:latin typeface="Arial" panose="020B0604020202020204" pitchFamily="34" charset="0"/>
                          <a:cs typeface="Arial" panose="020B0604020202020204" pitchFamily="34" charset="0"/>
                        </a:rPr>
                        <a:t>200</a:t>
                      </a:r>
                    </a:p>
                  </a:txBody>
                  <a:tcPr marL="6475" marR="6475" marT="6475" marB="0" anchor="b"/>
                </a:tc>
                <a:extLst>
                  <a:ext uri="{0D108BD9-81ED-4DB2-BD59-A6C34878D82A}">
                    <a16:rowId xmlns:a16="http://schemas.microsoft.com/office/drawing/2014/main" val="3128019327"/>
                  </a:ext>
                </a:extLst>
              </a:tr>
              <a:tr h="193257">
                <a:tc>
                  <a:txBody>
                    <a:bodyPr/>
                    <a:lstStyle/>
                    <a:p>
                      <a:pPr algn="l" fontAlgn="b"/>
                      <a:r>
                        <a:rPr lang="en-GB" sz="1200" u="none" strike="noStrike" dirty="0">
                          <a:effectLst/>
                          <a:latin typeface="Arial" panose="020B0604020202020204" pitchFamily="34" charset="0"/>
                          <a:cs typeface="Arial" panose="020B0604020202020204" pitchFamily="34" charset="0"/>
                        </a:rPr>
                        <a:t>Douglas</a:t>
                      </a:r>
                      <a:endParaRPr lang="en-GB" sz="1200" b="0" i="0" u="none" strike="noStrike" dirty="0">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b="0" i="0" u="none" strike="noStrike" dirty="0">
                          <a:effectLst/>
                          <a:latin typeface="Arial" panose="020B0604020202020204" pitchFamily="34" charset="0"/>
                          <a:cs typeface="Arial" panose="020B0604020202020204" pitchFamily="34" charset="0"/>
                        </a:rPr>
                        <a:t>221</a:t>
                      </a:r>
                    </a:p>
                  </a:txBody>
                  <a:tcPr marL="6475" marR="6475" marT="6475" marB="0" anchor="b"/>
                </a:tc>
                <a:extLst>
                  <a:ext uri="{0D108BD9-81ED-4DB2-BD59-A6C34878D82A}">
                    <a16:rowId xmlns:a16="http://schemas.microsoft.com/office/drawing/2014/main" val="332832770"/>
                  </a:ext>
                </a:extLst>
              </a:tr>
              <a:tr h="193257">
                <a:tc>
                  <a:txBody>
                    <a:bodyPr/>
                    <a:lstStyle/>
                    <a:p>
                      <a:pPr algn="l" fontAlgn="b"/>
                      <a:r>
                        <a:rPr lang="en-GB" sz="1200" u="none" strike="noStrike">
                          <a:effectLst/>
                          <a:latin typeface="Arial" panose="020B0604020202020204" pitchFamily="34" charset="0"/>
                          <a:cs typeface="Arial" panose="020B0604020202020204" pitchFamily="34" charset="0"/>
                        </a:rPr>
                        <a:t>Golborne and Lowton West</a:t>
                      </a:r>
                      <a:endParaRPr lang="en-GB" sz="1200" b="0" i="0" u="none" strike="noStrike">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b="0" i="0" u="none" strike="noStrike" dirty="0">
                          <a:effectLst/>
                          <a:latin typeface="Arial" panose="020B0604020202020204" pitchFamily="34" charset="0"/>
                          <a:cs typeface="Arial" panose="020B0604020202020204" pitchFamily="34" charset="0"/>
                        </a:rPr>
                        <a:t>204</a:t>
                      </a:r>
                    </a:p>
                  </a:txBody>
                  <a:tcPr marL="6475" marR="6475" marT="6475" marB="0" anchor="b"/>
                </a:tc>
                <a:extLst>
                  <a:ext uri="{0D108BD9-81ED-4DB2-BD59-A6C34878D82A}">
                    <a16:rowId xmlns:a16="http://schemas.microsoft.com/office/drawing/2014/main" val="4187249126"/>
                  </a:ext>
                </a:extLst>
              </a:tr>
              <a:tr h="193257">
                <a:tc>
                  <a:txBody>
                    <a:bodyPr/>
                    <a:lstStyle/>
                    <a:p>
                      <a:pPr algn="l" fontAlgn="b"/>
                      <a:r>
                        <a:rPr lang="en-GB" sz="1200" u="none" strike="noStrike" dirty="0">
                          <a:effectLst/>
                          <a:latin typeface="Arial" panose="020B0604020202020204" pitchFamily="34" charset="0"/>
                          <a:cs typeface="Arial" panose="020B0604020202020204" pitchFamily="34" charset="0"/>
                        </a:rPr>
                        <a:t>Hindley</a:t>
                      </a:r>
                      <a:endParaRPr lang="en-GB" sz="1200" b="0" i="0" u="none" strike="noStrike" dirty="0">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b="0" i="0" u="none" strike="noStrike" dirty="0">
                          <a:effectLst/>
                          <a:latin typeface="Arial" panose="020B0604020202020204" pitchFamily="34" charset="0"/>
                          <a:cs typeface="Arial" panose="020B0604020202020204" pitchFamily="34" charset="0"/>
                        </a:rPr>
                        <a:t>243</a:t>
                      </a:r>
                    </a:p>
                  </a:txBody>
                  <a:tcPr marL="6475" marR="6475" marT="6475" marB="0" anchor="b"/>
                </a:tc>
                <a:extLst>
                  <a:ext uri="{0D108BD9-81ED-4DB2-BD59-A6C34878D82A}">
                    <a16:rowId xmlns:a16="http://schemas.microsoft.com/office/drawing/2014/main" val="2963222610"/>
                  </a:ext>
                </a:extLst>
              </a:tr>
              <a:tr h="193257">
                <a:tc>
                  <a:txBody>
                    <a:bodyPr/>
                    <a:lstStyle/>
                    <a:p>
                      <a:pPr algn="l" fontAlgn="b"/>
                      <a:r>
                        <a:rPr lang="en-GB" sz="1200" u="none" strike="noStrike" dirty="0">
                          <a:effectLst/>
                          <a:latin typeface="Arial" panose="020B0604020202020204" pitchFamily="34" charset="0"/>
                          <a:cs typeface="Arial" panose="020B0604020202020204" pitchFamily="34" charset="0"/>
                        </a:rPr>
                        <a:t>Hindley Green</a:t>
                      </a:r>
                      <a:endParaRPr lang="en-GB" sz="1200" b="0" i="0" u="none" strike="noStrike" dirty="0">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b="0" i="0" u="none" strike="noStrike" dirty="0">
                          <a:effectLst/>
                          <a:latin typeface="Arial" panose="020B0604020202020204" pitchFamily="34" charset="0"/>
                          <a:cs typeface="Arial" panose="020B0604020202020204" pitchFamily="34" charset="0"/>
                        </a:rPr>
                        <a:t>127</a:t>
                      </a:r>
                    </a:p>
                  </a:txBody>
                  <a:tcPr marL="6475" marR="6475" marT="6475" marB="0" anchor="b"/>
                </a:tc>
                <a:extLst>
                  <a:ext uri="{0D108BD9-81ED-4DB2-BD59-A6C34878D82A}">
                    <a16:rowId xmlns:a16="http://schemas.microsoft.com/office/drawing/2014/main" val="3212042078"/>
                  </a:ext>
                </a:extLst>
              </a:tr>
              <a:tr h="193257">
                <a:tc>
                  <a:txBody>
                    <a:bodyPr/>
                    <a:lstStyle/>
                    <a:p>
                      <a:pPr algn="l" fontAlgn="b"/>
                      <a:r>
                        <a:rPr lang="en-GB" sz="1200" u="none" strike="noStrike">
                          <a:effectLst/>
                          <a:latin typeface="Arial" panose="020B0604020202020204" pitchFamily="34" charset="0"/>
                          <a:cs typeface="Arial" panose="020B0604020202020204" pitchFamily="34" charset="0"/>
                        </a:rPr>
                        <a:t>Ince</a:t>
                      </a:r>
                      <a:endParaRPr lang="en-GB" sz="1200" b="0" i="0" u="none" strike="noStrike">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b="0" i="0" u="none" strike="noStrike" dirty="0">
                          <a:effectLst/>
                          <a:latin typeface="Arial" panose="020B0604020202020204" pitchFamily="34" charset="0"/>
                          <a:cs typeface="Arial" panose="020B0604020202020204" pitchFamily="34" charset="0"/>
                        </a:rPr>
                        <a:t>244</a:t>
                      </a:r>
                    </a:p>
                  </a:txBody>
                  <a:tcPr marL="6475" marR="6475" marT="6475" marB="0" anchor="b"/>
                </a:tc>
                <a:extLst>
                  <a:ext uri="{0D108BD9-81ED-4DB2-BD59-A6C34878D82A}">
                    <a16:rowId xmlns:a16="http://schemas.microsoft.com/office/drawing/2014/main" val="4089905348"/>
                  </a:ext>
                </a:extLst>
              </a:tr>
              <a:tr h="193257">
                <a:tc>
                  <a:txBody>
                    <a:bodyPr/>
                    <a:lstStyle/>
                    <a:p>
                      <a:pPr algn="l" fontAlgn="b"/>
                      <a:r>
                        <a:rPr lang="en-GB" sz="1200" u="none" strike="noStrike" dirty="0">
                          <a:effectLst/>
                          <a:latin typeface="Arial" panose="020B0604020202020204" pitchFamily="34" charset="0"/>
                          <a:cs typeface="Arial" panose="020B0604020202020204" pitchFamily="34" charset="0"/>
                        </a:rPr>
                        <a:t>Leigh East</a:t>
                      </a:r>
                      <a:endParaRPr lang="en-GB" sz="1200" b="0" i="0" u="none" strike="noStrike" dirty="0">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b="0" i="0" u="none" strike="noStrike" dirty="0">
                          <a:effectLst/>
                          <a:latin typeface="Arial" panose="020B0604020202020204" pitchFamily="34" charset="0"/>
                          <a:cs typeface="Arial" panose="020B0604020202020204" pitchFamily="34" charset="0"/>
                        </a:rPr>
                        <a:t>171</a:t>
                      </a:r>
                    </a:p>
                  </a:txBody>
                  <a:tcPr marL="6475" marR="6475" marT="6475" marB="0" anchor="b"/>
                </a:tc>
                <a:extLst>
                  <a:ext uri="{0D108BD9-81ED-4DB2-BD59-A6C34878D82A}">
                    <a16:rowId xmlns:a16="http://schemas.microsoft.com/office/drawing/2014/main" val="504418354"/>
                  </a:ext>
                </a:extLst>
              </a:tr>
              <a:tr h="193257">
                <a:tc>
                  <a:txBody>
                    <a:bodyPr/>
                    <a:lstStyle/>
                    <a:p>
                      <a:pPr algn="l" fontAlgn="b"/>
                      <a:r>
                        <a:rPr lang="en-GB" sz="1200" u="none" strike="noStrike">
                          <a:effectLst/>
                          <a:latin typeface="Arial" panose="020B0604020202020204" pitchFamily="34" charset="0"/>
                          <a:cs typeface="Arial" panose="020B0604020202020204" pitchFamily="34" charset="0"/>
                        </a:rPr>
                        <a:t>Leigh South</a:t>
                      </a:r>
                      <a:endParaRPr lang="en-GB" sz="1200" b="0" i="0" u="none" strike="noStrike">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b="0" i="0" u="none" strike="noStrike" dirty="0">
                          <a:effectLst/>
                          <a:latin typeface="Arial" panose="020B0604020202020204" pitchFamily="34" charset="0"/>
                          <a:cs typeface="Arial" panose="020B0604020202020204" pitchFamily="34" charset="0"/>
                        </a:rPr>
                        <a:t>189</a:t>
                      </a:r>
                    </a:p>
                  </a:txBody>
                  <a:tcPr marL="6475" marR="6475" marT="6475" marB="0" anchor="b"/>
                </a:tc>
                <a:extLst>
                  <a:ext uri="{0D108BD9-81ED-4DB2-BD59-A6C34878D82A}">
                    <a16:rowId xmlns:a16="http://schemas.microsoft.com/office/drawing/2014/main" val="2872885383"/>
                  </a:ext>
                </a:extLst>
              </a:tr>
              <a:tr h="193257">
                <a:tc>
                  <a:txBody>
                    <a:bodyPr/>
                    <a:lstStyle/>
                    <a:p>
                      <a:pPr algn="l" fontAlgn="b"/>
                      <a:r>
                        <a:rPr lang="en-GB" sz="1200" u="none" strike="noStrike" dirty="0">
                          <a:effectLst/>
                          <a:latin typeface="Arial" panose="020B0604020202020204" pitchFamily="34" charset="0"/>
                          <a:cs typeface="Arial" panose="020B0604020202020204" pitchFamily="34" charset="0"/>
                        </a:rPr>
                        <a:t>Leigh West</a:t>
                      </a:r>
                      <a:endParaRPr lang="en-GB" sz="1200" b="0" i="0" u="none" strike="noStrike" dirty="0">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b="0" i="0" u="none" strike="noStrike" dirty="0">
                          <a:effectLst/>
                          <a:latin typeface="Arial" panose="020B0604020202020204" pitchFamily="34" charset="0"/>
                          <a:cs typeface="Arial" panose="020B0604020202020204" pitchFamily="34" charset="0"/>
                        </a:rPr>
                        <a:t>260</a:t>
                      </a:r>
                    </a:p>
                  </a:txBody>
                  <a:tcPr marL="6475" marR="6475" marT="6475" marB="0" anchor="b"/>
                </a:tc>
                <a:extLst>
                  <a:ext uri="{0D108BD9-81ED-4DB2-BD59-A6C34878D82A}">
                    <a16:rowId xmlns:a16="http://schemas.microsoft.com/office/drawing/2014/main" val="3903331236"/>
                  </a:ext>
                </a:extLst>
              </a:tr>
              <a:tr h="193257">
                <a:tc>
                  <a:txBody>
                    <a:bodyPr/>
                    <a:lstStyle/>
                    <a:p>
                      <a:pPr algn="l" fontAlgn="b"/>
                      <a:r>
                        <a:rPr lang="en-GB" sz="1200" u="none" strike="noStrike" dirty="0">
                          <a:effectLst/>
                          <a:latin typeface="Arial" panose="020B0604020202020204" pitchFamily="34" charset="0"/>
                          <a:cs typeface="Arial" panose="020B0604020202020204" pitchFamily="34" charset="0"/>
                        </a:rPr>
                        <a:t>Lowton East</a:t>
                      </a:r>
                      <a:endParaRPr lang="en-GB" sz="1200" b="0" i="0" u="none" strike="noStrike" dirty="0">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b="0" i="0" u="none" strike="noStrike" dirty="0">
                          <a:effectLst/>
                          <a:latin typeface="Arial" panose="020B0604020202020204" pitchFamily="34" charset="0"/>
                          <a:cs typeface="Arial" panose="020B0604020202020204" pitchFamily="34" charset="0"/>
                        </a:rPr>
                        <a:t>130</a:t>
                      </a:r>
                    </a:p>
                  </a:txBody>
                  <a:tcPr marL="6475" marR="6475" marT="6475" marB="0" anchor="b"/>
                </a:tc>
                <a:extLst>
                  <a:ext uri="{0D108BD9-81ED-4DB2-BD59-A6C34878D82A}">
                    <a16:rowId xmlns:a16="http://schemas.microsoft.com/office/drawing/2014/main" val="477825166"/>
                  </a:ext>
                </a:extLst>
              </a:tr>
              <a:tr h="193257">
                <a:tc>
                  <a:txBody>
                    <a:bodyPr/>
                    <a:lstStyle/>
                    <a:p>
                      <a:pPr algn="l" fontAlgn="b"/>
                      <a:r>
                        <a:rPr lang="en-GB" sz="1200" u="none" strike="noStrike">
                          <a:effectLst/>
                          <a:latin typeface="Arial" panose="020B0604020202020204" pitchFamily="34" charset="0"/>
                          <a:cs typeface="Arial" panose="020B0604020202020204" pitchFamily="34" charset="0"/>
                        </a:rPr>
                        <a:t>Orrell</a:t>
                      </a:r>
                      <a:endParaRPr lang="en-GB" sz="1200" b="0" i="0" u="none" strike="noStrike">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b="0" i="0" u="none" strike="noStrike" dirty="0">
                          <a:effectLst/>
                          <a:latin typeface="Arial" panose="020B0604020202020204" pitchFamily="34" charset="0"/>
                          <a:cs typeface="Arial" panose="020B0604020202020204" pitchFamily="34" charset="0"/>
                        </a:rPr>
                        <a:t>129</a:t>
                      </a:r>
                    </a:p>
                  </a:txBody>
                  <a:tcPr marL="6475" marR="6475" marT="6475" marB="0" anchor="b"/>
                </a:tc>
                <a:extLst>
                  <a:ext uri="{0D108BD9-81ED-4DB2-BD59-A6C34878D82A}">
                    <a16:rowId xmlns:a16="http://schemas.microsoft.com/office/drawing/2014/main" val="3957913757"/>
                  </a:ext>
                </a:extLst>
              </a:tr>
              <a:tr h="193257">
                <a:tc>
                  <a:txBody>
                    <a:bodyPr/>
                    <a:lstStyle/>
                    <a:p>
                      <a:pPr algn="l" fontAlgn="b"/>
                      <a:r>
                        <a:rPr lang="en-GB" sz="1200" u="none" strike="noStrike" dirty="0">
                          <a:effectLst/>
                          <a:latin typeface="Arial" panose="020B0604020202020204" pitchFamily="34" charset="0"/>
                          <a:cs typeface="Arial" panose="020B0604020202020204" pitchFamily="34" charset="0"/>
                        </a:rPr>
                        <a:t>Pemberton</a:t>
                      </a:r>
                      <a:endParaRPr lang="en-GB" sz="1200" b="0" i="0" u="none" strike="noStrike" dirty="0">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b="0" i="0" u="none" strike="noStrike" dirty="0">
                          <a:effectLst/>
                          <a:latin typeface="Arial" panose="020B0604020202020204" pitchFamily="34" charset="0"/>
                          <a:cs typeface="Arial" panose="020B0604020202020204" pitchFamily="34" charset="0"/>
                        </a:rPr>
                        <a:t>300</a:t>
                      </a:r>
                    </a:p>
                  </a:txBody>
                  <a:tcPr marL="6475" marR="6475" marT="6475" marB="0" anchor="b"/>
                </a:tc>
                <a:extLst>
                  <a:ext uri="{0D108BD9-81ED-4DB2-BD59-A6C34878D82A}">
                    <a16:rowId xmlns:a16="http://schemas.microsoft.com/office/drawing/2014/main" val="3559107879"/>
                  </a:ext>
                </a:extLst>
              </a:tr>
              <a:tr h="193257">
                <a:tc>
                  <a:txBody>
                    <a:bodyPr/>
                    <a:lstStyle/>
                    <a:p>
                      <a:pPr algn="l" fontAlgn="b"/>
                      <a:r>
                        <a:rPr lang="en-GB" sz="1200" u="none" strike="noStrike">
                          <a:effectLst/>
                          <a:latin typeface="Arial" panose="020B0604020202020204" pitchFamily="34" charset="0"/>
                          <a:cs typeface="Arial" panose="020B0604020202020204" pitchFamily="34" charset="0"/>
                        </a:rPr>
                        <a:t>Shevington with Lower Ground</a:t>
                      </a:r>
                      <a:endParaRPr lang="en-GB" sz="1200" b="0" i="0" u="none" strike="noStrike">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b="0" i="0" u="none" strike="noStrike" dirty="0">
                          <a:effectLst/>
                          <a:latin typeface="Arial" panose="020B0604020202020204" pitchFamily="34" charset="0"/>
                          <a:cs typeface="Arial" panose="020B0604020202020204" pitchFamily="34" charset="0"/>
                        </a:rPr>
                        <a:t>106</a:t>
                      </a:r>
                    </a:p>
                  </a:txBody>
                  <a:tcPr marL="6475" marR="6475" marT="6475" marB="0" anchor="b"/>
                </a:tc>
                <a:extLst>
                  <a:ext uri="{0D108BD9-81ED-4DB2-BD59-A6C34878D82A}">
                    <a16:rowId xmlns:a16="http://schemas.microsoft.com/office/drawing/2014/main" val="4136073791"/>
                  </a:ext>
                </a:extLst>
              </a:tr>
              <a:tr h="193257">
                <a:tc>
                  <a:txBody>
                    <a:bodyPr/>
                    <a:lstStyle/>
                    <a:p>
                      <a:pPr algn="l" fontAlgn="b"/>
                      <a:r>
                        <a:rPr lang="en-GB" sz="1200" u="none" strike="noStrike">
                          <a:effectLst/>
                          <a:latin typeface="Arial" panose="020B0604020202020204" pitchFamily="34" charset="0"/>
                          <a:cs typeface="Arial" panose="020B0604020202020204" pitchFamily="34" charset="0"/>
                        </a:rPr>
                        <a:t>Standish with Langtree</a:t>
                      </a:r>
                      <a:endParaRPr lang="en-GB" sz="1200" b="0" i="0" u="none" strike="noStrike">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b="0" i="0" u="none" strike="noStrike" dirty="0">
                          <a:effectLst/>
                          <a:latin typeface="Arial" panose="020B0604020202020204" pitchFamily="34" charset="0"/>
                          <a:cs typeface="Arial" panose="020B0604020202020204" pitchFamily="34" charset="0"/>
                        </a:rPr>
                        <a:t>121</a:t>
                      </a:r>
                    </a:p>
                  </a:txBody>
                  <a:tcPr marL="6475" marR="6475" marT="6475" marB="0" anchor="b"/>
                </a:tc>
                <a:extLst>
                  <a:ext uri="{0D108BD9-81ED-4DB2-BD59-A6C34878D82A}">
                    <a16:rowId xmlns:a16="http://schemas.microsoft.com/office/drawing/2014/main" val="461028858"/>
                  </a:ext>
                </a:extLst>
              </a:tr>
              <a:tr h="193257">
                <a:tc>
                  <a:txBody>
                    <a:bodyPr/>
                    <a:lstStyle/>
                    <a:p>
                      <a:pPr algn="l" fontAlgn="b"/>
                      <a:r>
                        <a:rPr lang="en-GB" sz="1200" u="none" strike="noStrike">
                          <a:effectLst/>
                          <a:latin typeface="Arial" panose="020B0604020202020204" pitchFamily="34" charset="0"/>
                          <a:cs typeface="Arial" panose="020B0604020202020204" pitchFamily="34" charset="0"/>
                        </a:rPr>
                        <a:t>Tyldesley</a:t>
                      </a:r>
                      <a:endParaRPr lang="en-GB" sz="1200" b="0" i="0" u="none" strike="noStrike">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b="0" i="0" u="none" strike="noStrike" dirty="0">
                          <a:effectLst/>
                          <a:latin typeface="Arial" panose="020B0604020202020204" pitchFamily="34" charset="0"/>
                          <a:cs typeface="Arial" panose="020B0604020202020204" pitchFamily="34" charset="0"/>
                        </a:rPr>
                        <a:t>176</a:t>
                      </a:r>
                    </a:p>
                  </a:txBody>
                  <a:tcPr marL="6475" marR="6475" marT="6475" marB="0" anchor="b"/>
                </a:tc>
                <a:extLst>
                  <a:ext uri="{0D108BD9-81ED-4DB2-BD59-A6C34878D82A}">
                    <a16:rowId xmlns:a16="http://schemas.microsoft.com/office/drawing/2014/main" val="1783596743"/>
                  </a:ext>
                </a:extLst>
              </a:tr>
              <a:tr h="193257">
                <a:tc>
                  <a:txBody>
                    <a:bodyPr/>
                    <a:lstStyle/>
                    <a:p>
                      <a:pPr algn="l" fontAlgn="b"/>
                      <a:r>
                        <a:rPr lang="en-GB" sz="1200" u="none" strike="noStrike">
                          <a:effectLst/>
                          <a:latin typeface="Arial" panose="020B0604020202020204" pitchFamily="34" charset="0"/>
                          <a:cs typeface="Arial" panose="020B0604020202020204" pitchFamily="34" charset="0"/>
                        </a:rPr>
                        <a:t>Wigan Central</a:t>
                      </a:r>
                      <a:endParaRPr lang="en-GB" sz="1200" b="0" i="0" u="none" strike="noStrike">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b="0" i="0" u="none" strike="noStrike" dirty="0">
                          <a:effectLst/>
                          <a:latin typeface="Arial" panose="020B0604020202020204" pitchFamily="34" charset="0"/>
                          <a:cs typeface="Arial" panose="020B0604020202020204" pitchFamily="34" charset="0"/>
                        </a:rPr>
                        <a:t>164</a:t>
                      </a:r>
                    </a:p>
                  </a:txBody>
                  <a:tcPr marL="6475" marR="6475" marT="6475" marB="0" anchor="b"/>
                </a:tc>
                <a:extLst>
                  <a:ext uri="{0D108BD9-81ED-4DB2-BD59-A6C34878D82A}">
                    <a16:rowId xmlns:a16="http://schemas.microsoft.com/office/drawing/2014/main" val="3209845155"/>
                  </a:ext>
                </a:extLst>
              </a:tr>
              <a:tr h="193257">
                <a:tc>
                  <a:txBody>
                    <a:bodyPr/>
                    <a:lstStyle/>
                    <a:p>
                      <a:pPr algn="l" fontAlgn="b"/>
                      <a:r>
                        <a:rPr lang="en-GB" sz="1200" u="none" strike="noStrike">
                          <a:effectLst/>
                          <a:latin typeface="Arial" panose="020B0604020202020204" pitchFamily="34" charset="0"/>
                          <a:cs typeface="Arial" panose="020B0604020202020204" pitchFamily="34" charset="0"/>
                        </a:rPr>
                        <a:t>Wigan West</a:t>
                      </a:r>
                      <a:endParaRPr lang="en-GB" sz="1200" b="0" i="0" u="none" strike="noStrike">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b="0" i="0" u="none" strike="noStrike" dirty="0">
                          <a:effectLst/>
                          <a:latin typeface="Arial" panose="020B0604020202020204" pitchFamily="34" charset="0"/>
                          <a:cs typeface="Arial" panose="020B0604020202020204" pitchFamily="34" charset="0"/>
                        </a:rPr>
                        <a:t>193</a:t>
                      </a:r>
                    </a:p>
                  </a:txBody>
                  <a:tcPr marL="6475" marR="6475" marT="6475" marB="0" anchor="b"/>
                </a:tc>
                <a:extLst>
                  <a:ext uri="{0D108BD9-81ED-4DB2-BD59-A6C34878D82A}">
                    <a16:rowId xmlns:a16="http://schemas.microsoft.com/office/drawing/2014/main" val="2338899685"/>
                  </a:ext>
                </a:extLst>
              </a:tr>
              <a:tr h="193257">
                <a:tc>
                  <a:txBody>
                    <a:bodyPr/>
                    <a:lstStyle/>
                    <a:p>
                      <a:pPr algn="l" fontAlgn="b"/>
                      <a:r>
                        <a:rPr lang="en-GB" sz="1200" u="none" strike="noStrike">
                          <a:effectLst/>
                          <a:latin typeface="Arial" panose="020B0604020202020204" pitchFamily="34" charset="0"/>
                          <a:cs typeface="Arial" panose="020B0604020202020204" pitchFamily="34" charset="0"/>
                        </a:rPr>
                        <a:t>Winstanley</a:t>
                      </a:r>
                      <a:endParaRPr lang="en-GB" sz="1200" b="0" i="0" u="none" strike="noStrike">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b="0" i="0" u="none" strike="noStrike" dirty="0">
                          <a:effectLst/>
                          <a:latin typeface="Arial" panose="020B0604020202020204" pitchFamily="34" charset="0"/>
                          <a:cs typeface="Arial" panose="020B0604020202020204" pitchFamily="34" charset="0"/>
                        </a:rPr>
                        <a:t>75</a:t>
                      </a:r>
                    </a:p>
                  </a:txBody>
                  <a:tcPr marL="6475" marR="6475" marT="6475" marB="0" anchor="b"/>
                </a:tc>
                <a:extLst>
                  <a:ext uri="{0D108BD9-81ED-4DB2-BD59-A6C34878D82A}">
                    <a16:rowId xmlns:a16="http://schemas.microsoft.com/office/drawing/2014/main" val="3523015844"/>
                  </a:ext>
                </a:extLst>
              </a:tr>
              <a:tr h="193257">
                <a:tc>
                  <a:txBody>
                    <a:bodyPr/>
                    <a:lstStyle/>
                    <a:p>
                      <a:pPr algn="l" fontAlgn="b"/>
                      <a:r>
                        <a:rPr lang="en-GB" sz="1200" u="none" strike="noStrike">
                          <a:effectLst/>
                          <a:latin typeface="Arial" panose="020B0604020202020204" pitchFamily="34" charset="0"/>
                          <a:cs typeface="Arial" panose="020B0604020202020204" pitchFamily="34" charset="0"/>
                        </a:rPr>
                        <a:t>Worsley Mesnes</a:t>
                      </a:r>
                      <a:endParaRPr lang="en-GB" sz="1200" b="0" i="0" u="none" strike="noStrike">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b="0" i="0" u="none" strike="noStrike" dirty="0">
                          <a:effectLst/>
                          <a:latin typeface="Arial" panose="020B0604020202020204" pitchFamily="34" charset="0"/>
                          <a:cs typeface="Arial" panose="020B0604020202020204" pitchFamily="34" charset="0"/>
                        </a:rPr>
                        <a:t>211</a:t>
                      </a:r>
                    </a:p>
                  </a:txBody>
                  <a:tcPr marL="6475" marR="6475" marT="6475" marB="0" anchor="b"/>
                </a:tc>
                <a:extLst>
                  <a:ext uri="{0D108BD9-81ED-4DB2-BD59-A6C34878D82A}">
                    <a16:rowId xmlns:a16="http://schemas.microsoft.com/office/drawing/2014/main" val="1629983428"/>
                  </a:ext>
                </a:extLst>
              </a:tr>
              <a:tr h="193257">
                <a:tc>
                  <a:txBody>
                    <a:bodyPr/>
                    <a:lstStyle/>
                    <a:p>
                      <a:pPr algn="l" fontAlgn="b"/>
                      <a:r>
                        <a:rPr lang="en-GB" sz="1200" u="none" strike="noStrike">
                          <a:effectLst/>
                          <a:latin typeface="Arial" panose="020B0604020202020204" pitchFamily="34" charset="0"/>
                          <a:cs typeface="Arial" panose="020B0604020202020204" pitchFamily="34" charset="0"/>
                        </a:rPr>
                        <a:t> </a:t>
                      </a:r>
                      <a:endParaRPr lang="en-GB" sz="1200" b="0" i="0" u="none" strike="noStrike">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u="none" strike="noStrike" dirty="0">
                          <a:effectLst/>
                          <a:latin typeface="Arial" panose="020B0604020202020204" pitchFamily="34" charset="0"/>
                          <a:cs typeface="Arial" panose="020B0604020202020204" pitchFamily="34" charset="0"/>
                        </a:rPr>
                        <a:t> </a:t>
                      </a:r>
                      <a:endParaRPr lang="en-GB" sz="1200" b="0" i="0" u="none" strike="noStrike" dirty="0">
                        <a:effectLst/>
                        <a:latin typeface="Arial" panose="020B0604020202020204" pitchFamily="34" charset="0"/>
                        <a:cs typeface="Arial" panose="020B0604020202020204" pitchFamily="34" charset="0"/>
                      </a:endParaRPr>
                    </a:p>
                  </a:txBody>
                  <a:tcPr marL="6475" marR="6475" marT="6475" marB="0" anchor="b"/>
                </a:tc>
                <a:extLst>
                  <a:ext uri="{0D108BD9-81ED-4DB2-BD59-A6C34878D82A}">
                    <a16:rowId xmlns:a16="http://schemas.microsoft.com/office/drawing/2014/main" val="2609735296"/>
                  </a:ext>
                </a:extLst>
              </a:tr>
              <a:tr h="193257">
                <a:tc>
                  <a:txBody>
                    <a:bodyPr/>
                    <a:lstStyle/>
                    <a:p>
                      <a:pPr algn="l" fontAlgn="b"/>
                      <a:r>
                        <a:rPr lang="en-GB" sz="1200" b="1" u="none" strike="noStrike" dirty="0">
                          <a:effectLst/>
                          <a:latin typeface="Arial" panose="020B0604020202020204" pitchFamily="34" charset="0"/>
                          <a:cs typeface="Arial" panose="020B0604020202020204" pitchFamily="34" charset="0"/>
                        </a:rPr>
                        <a:t>District total</a:t>
                      </a:r>
                      <a:endParaRPr lang="en-GB" sz="1200" b="1" i="0" u="none" strike="noStrike" dirty="0">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b="1" i="0" u="none" strike="noStrike" dirty="0">
                          <a:effectLst/>
                          <a:latin typeface="Arial" panose="020B0604020202020204" pitchFamily="34" charset="0"/>
                          <a:cs typeface="Arial" panose="020B0604020202020204" pitchFamily="34" charset="0"/>
                        </a:rPr>
                        <a:t>4,461</a:t>
                      </a:r>
                    </a:p>
                  </a:txBody>
                  <a:tcPr marL="6475" marR="6475" marT="6475" marB="0" anchor="b"/>
                </a:tc>
                <a:extLst>
                  <a:ext uri="{0D108BD9-81ED-4DB2-BD59-A6C34878D82A}">
                    <a16:rowId xmlns:a16="http://schemas.microsoft.com/office/drawing/2014/main" val="3673501429"/>
                  </a:ext>
                </a:extLst>
              </a:tr>
            </a:tbl>
          </a:graphicData>
        </a:graphic>
      </p:graphicFrame>
      <p:sp>
        <p:nvSpPr>
          <p:cNvPr id="7" name="TextBox 6">
            <a:extLst>
              <a:ext uri="{FF2B5EF4-FFF2-40B4-BE49-F238E27FC236}">
                <a16:creationId xmlns:a16="http://schemas.microsoft.com/office/drawing/2014/main" id="{6EF29EE8-A045-96F2-0012-A13B29CE5EFB}"/>
              </a:ext>
            </a:extLst>
          </p:cNvPr>
          <p:cNvSpPr txBox="1"/>
          <p:nvPr/>
        </p:nvSpPr>
        <p:spPr>
          <a:xfrm>
            <a:off x="209550" y="6027003"/>
            <a:ext cx="12192000" cy="830997"/>
          </a:xfrm>
          <a:prstGeom prst="rect">
            <a:avLst/>
          </a:prstGeom>
          <a:noFill/>
        </p:spPr>
        <p:txBody>
          <a:bodyPr wrap="square">
            <a:spAutoFit/>
          </a:bodyPr>
          <a:lstStyle/>
          <a:p>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Sources:</a:t>
            </a:r>
          </a:p>
          <a:p>
            <a:pPr marL="171450" indent="-171450">
              <a:buFont typeface="Wingdings" panose="05000000000000000000" pitchFamily="2" charset="2"/>
              <a:buChar char="§"/>
            </a:pPr>
            <a:r>
              <a:rPr kumimoji="0" lang="en-GB" sz="12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Stat-Xplore (</a:t>
            </a:r>
            <a:r>
              <a:rPr kumimoji="0" lang="en-GB" sz="1200" i="0" u="none" strike="noStrike" kern="1200" cap="none" spc="0" normalizeH="0" baseline="0" noProof="0" dirty="0">
                <a:ln>
                  <a:noFill/>
                </a:ln>
                <a:effectLst/>
                <a:uLnTx/>
                <a:uFillTx/>
                <a:latin typeface="Arial" panose="020B0604020202020204" pitchFamily="34" charset="0"/>
                <a:cs typeface="Arial" panose="020B0604020202020204" pitchFamily="34" charset="0"/>
              </a:rPr>
              <a:t>May 2023), Pension </a:t>
            </a:r>
            <a:r>
              <a:rPr kumimoji="0" lang="en-GB" sz="12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Credit tables PC 1 (All four categories added.)</a:t>
            </a:r>
          </a:p>
          <a:p>
            <a:pPr marL="171450" indent="-171450">
              <a:buFont typeface="Wingdings" panose="05000000000000000000" pitchFamily="2" charset="2"/>
              <a:buChar char="§"/>
            </a:pPr>
            <a:r>
              <a:rPr lang="en-GB" sz="1200" dirty="0">
                <a:latin typeface="Arial" panose="020B0604020202020204" pitchFamily="34" charset="0"/>
                <a:cs typeface="Arial" panose="020B0604020202020204" pitchFamily="34" charset="0"/>
                <a:hlinkClick r:id="rId2"/>
              </a:rPr>
              <a:t>pension-credit-tables-FYE-2022.ods (live.com)</a:t>
            </a:r>
            <a:r>
              <a:rPr lang="en-GB" sz="1200" dirty="0">
                <a:latin typeface="Arial" panose="020B0604020202020204" pitchFamily="34" charset="0"/>
                <a:cs typeface="Arial" panose="020B0604020202020204" pitchFamily="34" charset="0"/>
              </a:rPr>
              <a:t> (Estimated case load take-up in worksheet PC1 cell ref B45) data within the series  </a:t>
            </a:r>
            <a:r>
              <a:rPr lang="en-GB" sz="1200" u="sng" dirty="0">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3"/>
              </a:rPr>
              <a:t>Income-related benefits: estimates of take-up: financial year ending 2022</a:t>
            </a:r>
            <a:endParaRPr lang="en-GB"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633263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9E45F296-E563-1CED-4A2A-F1B5D92F7AD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Estimated total amount of missed Pension Credit uptake</a:t>
            </a:r>
          </a:p>
        </p:txBody>
      </p:sp>
      <p:sp>
        <p:nvSpPr>
          <p:cNvPr id="2" name="Title 1">
            <a:extLst>
              <a:ext uri="{FF2B5EF4-FFF2-40B4-BE49-F238E27FC236}">
                <a16:creationId xmlns:a16="http://schemas.microsoft.com/office/drawing/2014/main" id="{3D5B9D76-C077-494E-B55B-F4275240AF96}"/>
              </a:ext>
            </a:extLst>
          </p:cNvPr>
          <p:cNvSpPr txBox="1">
            <a:spLocks/>
          </p:cNvSpPr>
          <p:nvPr/>
        </p:nvSpPr>
        <p:spPr>
          <a:xfrm>
            <a:off x="279918" y="37322"/>
            <a:ext cx="8456103" cy="402672"/>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latin typeface="Arial" panose="020B0604020202020204" pitchFamily="34" charset="0"/>
                <a:cs typeface="Arial" panose="020B0604020202020204" pitchFamily="34" charset="0"/>
              </a:rPr>
              <a:t>Estimated total amount of missed Pension Credit uptake</a:t>
            </a:r>
            <a:endParaRPr lang="en-US" sz="2400" b="1" dirty="0">
              <a:latin typeface="Arial" panose="020B0604020202020204" pitchFamily="34" charset="0"/>
              <a:cs typeface="Arial" panose="020B0604020202020204" pitchFamily="34" charset="0"/>
            </a:endParaRPr>
          </a:p>
        </p:txBody>
      </p:sp>
      <p:graphicFrame>
        <p:nvGraphicFramePr>
          <p:cNvPr id="5" name="Table 4">
            <a:extLst>
              <a:ext uri="{FF2B5EF4-FFF2-40B4-BE49-F238E27FC236}">
                <a16:creationId xmlns:a16="http://schemas.microsoft.com/office/drawing/2014/main" id="{97293EEB-8B41-16F6-DC6C-58E6F54B87D3}"/>
              </a:ext>
            </a:extLst>
          </p:cNvPr>
          <p:cNvGraphicFramePr>
            <a:graphicFrameLocks noGrp="1" noDrilldown="1" noMove="1" noResize="1"/>
          </p:cNvGraphicFramePr>
          <p:nvPr>
            <p:extLst>
              <p:ext uri="{D42A27DB-BD31-4B8C-83A1-F6EECF244321}">
                <p14:modId xmlns:p14="http://schemas.microsoft.com/office/powerpoint/2010/main" val="3175561417"/>
              </p:ext>
            </p:extLst>
          </p:nvPr>
        </p:nvGraphicFramePr>
        <p:xfrm>
          <a:off x="3627595" y="569167"/>
          <a:ext cx="4527359" cy="5457816"/>
        </p:xfrm>
        <a:graphic>
          <a:graphicData uri="http://schemas.openxmlformats.org/drawingml/2006/table">
            <a:tbl>
              <a:tblPr firstRow="1">
                <a:tableStyleId>{5C22544A-7EE6-4342-B048-85BDC9FD1C3A}</a:tableStyleId>
              </a:tblPr>
              <a:tblGrid>
                <a:gridCol w="3043550">
                  <a:extLst>
                    <a:ext uri="{9D8B030D-6E8A-4147-A177-3AD203B41FA5}">
                      <a16:colId xmlns:a16="http://schemas.microsoft.com/office/drawing/2014/main" val="760833331"/>
                    </a:ext>
                  </a:extLst>
                </a:gridCol>
                <a:gridCol w="1483809">
                  <a:extLst>
                    <a:ext uri="{9D8B030D-6E8A-4147-A177-3AD203B41FA5}">
                      <a16:colId xmlns:a16="http://schemas.microsoft.com/office/drawing/2014/main" val="4286352074"/>
                    </a:ext>
                  </a:extLst>
                </a:gridCol>
              </a:tblGrid>
              <a:tr h="194922">
                <a:tc>
                  <a:txBody>
                    <a:bodyPr/>
                    <a:lstStyle/>
                    <a:p>
                      <a:pPr algn="l" fontAlgn="b"/>
                      <a:r>
                        <a:rPr lang="en-GB" sz="1200" u="sng" strike="noStrike" dirty="0">
                          <a:effectLst/>
                          <a:latin typeface="Arial" panose="020B0604020202020204" pitchFamily="34" charset="0"/>
                          <a:cs typeface="Arial" panose="020B0604020202020204" pitchFamily="34" charset="0"/>
                        </a:rPr>
                        <a:t>Ward</a:t>
                      </a:r>
                      <a:endParaRPr lang="en-GB" sz="1200" b="1" i="0" u="sng" strike="noStrike" dirty="0">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u="sng" strike="noStrike" dirty="0">
                          <a:effectLst/>
                          <a:latin typeface="Arial" panose="020B0604020202020204" pitchFamily="34" charset="0"/>
                          <a:cs typeface="Arial" panose="020B0604020202020204" pitchFamily="34" charset="0"/>
                        </a:rPr>
                        <a:t>May-23</a:t>
                      </a:r>
                      <a:endParaRPr lang="en-GB" sz="1200" b="1" i="0" u="sng" strike="noStrike" dirty="0">
                        <a:effectLst/>
                        <a:latin typeface="Arial" panose="020B0604020202020204" pitchFamily="34" charset="0"/>
                        <a:cs typeface="Arial" panose="020B0604020202020204" pitchFamily="34" charset="0"/>
                      </a:endParaRPr>
                    </a:p>
                  </a:txBody>
                  <a:tcPr marL="6475" marR="6475" marT="6475" marB="0" anchor="b"/>
                </a:tc>
                <a:extLst>
                  <a:ext uri="{0D108BD9-81ED-4DB2-BD59-A6C34878D82A}">
                    <a16:rowId xmlns:a16="http://schemas.microsoft.com/office/drawing/2014/main" val="1432489074"/>
                  </a:ext>
                </a:extLst>
              </a:tr>
              <a:tr h="194922">
                <a:tc>
                  <a:txBody>
                    <a:bodyPr/>
                    <a:lstStyle/>
                    <a:p>
                      <a:pPr algn="l" fontAlgn="b"/>
                      <a:r>
                        <a:rPr lang="en-GB" sz="1200" u="none" strike="noStrike" dirty="0">
                          <a:effectLst/>
                          <a:latin typeface="Arial" panose="020B0604020202020204" pitchFamily="34" charset="0"/>
                          <a:cs typeface="Arial" panose="020B0604020202020204" pitchFamily="34" charset="0"/>
                        </a:rPr>
                        <a:t>Abram</a:t>
                      </a:r>
                      <a:endParaRPr lang="en-GB" sz="1200" b="0" i="0" u="none" strike="noStrike" dirty="0">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b="0" i="0" u="none" strike="noStrike" dirty="0">
                          <a:effectLst/>
                          <a:latin typeface="Arial" panose="020B0604020202020204" pitchFamily="34" charset="0"/>
                          <a:cs typeface="Arial" panose="020B0604020202020204" pitchFamily="34" charset="0"/>
                        </a:rPr>
                        <a:t>£416,833</a:t>
                      </a:r>
                    </a:p>
                  </a:txBody>
                  <a:tcPr marL="6475" marR="6475" marT="6475" marB="0" anchor="b"/>
                </a:tc>
                <a:extLst>
                  <a:ext uri="{0D108BD9-81ED-4DB2-BD59-A6C34878D82A}">
                    <a16:rowId xmlns:a16="http://schemas.microsoft.com/office/drawing/2014/main" val="1123789094"/>
                  </a:ext>
                </a:extLst>
              </a:tr>
              <a:tr h="194922">
                <a:tc>
                  <a:txBody>
                    <a:bodyPr/>
                    <a:lstStyle/>
                    <a:p>
                      <a:pPr algn="l" fontAlgn="b"/>
                      <a:r>
                        <a:rPr lang="en-GB" sz="1200" u="none" strike="noStrike" dirty="0">
                          <a:effectLst/>
                          <a:latin typeface="Arial" panose="020B0604020202020204" pitchFamily="34" charset="0"/>
                          <a:cs typeface="Arial" panose="020B0604020202020204" pitchFamily="34" charset="0"/>
                        </a:rPr>
                        <a:t>Ashton</a:t>
                      </a:r>
                      <a:endParaRPr lang="en-GB" sz="1200" b="0" i="0" u="none" strike="noStrike" dirty="0">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b="0" i="0" u="none" strike="noStrike" dirty="0">
                          <a:effectLst/>
                          <a:latin typeface="Arial" panose="020B0604020202020204" pitchFamily="34" charset="0"/>
                          <a:cs typeface="Arial" panose="020B0604020202020204" pitchFamily="34" charset="0"/>
                        </a:rPr>
                        <a:t>£256,793</a:t>
                      </a:r>
                    </a:p>
                  </a:txBody>
                  <a:tcPr marL="6475" marR="6475" marT="6475" marB="0" anchor="b"/>
                </a:tc>
                <a:extLst>
                  <a:ext uri="{0D108BD9-81ED-4DB2-BD59-A6C34878D82A}">
                    <a16:rowId xmlns:a16="http://schemas.microsoft.com/office/drawing/2014/main" val="317687134"/>
                  </a:ext>
                </a:extLst>
              </a:tr>
              <a:tr h="194922">
                <a:tc>
                  <a:txBody>
                    <a:bodyPr/>
                    <a:lstStyle/>
                    <a:p>
                      <a:pPr algn="l" fontAlgn="b"/>
                      <a:r>
                        <a:rPr lang="en-GB" sz="1200" u="none" strike="noStrike" dirty="0">
                          <a:effectLst/>
                          <a:latin typeface="Arial" panose="020B0604020202020204" pitchFamily="34" charset="0"/>
                          <a:cs typeface="Arial" panose="020B0604020202020204" pitchFamily="34" charset="0"/>
                        </a:rPr>
                        <a:t>Aspull New Springs </a:t>
                      </a:r>
                      <a:r>
                        <a:rPr lang="en-GB" sz="1200" u="none" strike="noStrike" dirty="0" err="1">
                          <a:effectLst/>
                          <a:latin typeface="Arial" panose="020B0604020202020204" pitchFamily="34" charset="0"/>
                          <a:cs typeface="Arial" panose="020B0604020202020204" pitchFamily="34" charset="0"/>
                        </a:rPr>
                        <a:t>Whelley</a:t>
                      </a:r>
                      <a:endParaRPr lang="en-GB" sz="1200" b="0" i="0" u="none" strike="noStrike" dirty="0">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b="0" i="0" u="none" strike="noStrike" dirty="0">
                          <a:effectLst/>
                          <a:latin typeface="Arial" panose="020B0604020202020204" pitchFamily="34" charset="0"/>
                          <a:cs typeface="Arial" panose="020B0604020202020204" pitchFamily="34" charset="0"/>
                        </a:rPr>
                        <a:t>£261,696</a:t>
                      </a:r>
                    </a:p>
                  </a:txBody>
                  <a:tcPr marL="6475" marR="6475" marT="6475" marB="0" anchor="b"/>
                </a:tc>
                <a:extLst>
                  <a:ext uri="{0D108BD9-81ED-4DB2-BD59-A6C34878D82A}">
                    <a16:rowId xmlns:a16="http://schemas.microsoft.com/office/drawing/2014/main" val="1949809932"/>
                  </a:ext>
                </a:extLst>
              </a:tr>
              <a:tr h="194922">
                <a:tc>
                  <a:txBody>
                    <a:bodyPr/>
                    <a:lstStyle/>
                    <a:p>
                      <a:pPr algn="l" fontAlgn="b"/>
                      <a:r>
                        <a:rPr lang="en-GB" sz="1200" u="none" strike="noStrike">
                          <a:effectLst/>
                          <a:latin typeface="Arial" panose="020B0604020202020204" pitchFamily="34" charset="0"/>
                          <a:cs typeface="Arial" panose="020B0604020202020204" pitchFamily="34" charset="0"/>
                        </a:rPr>
                        <a:t>Astley Mosley Common</a:t>
                      </a:r>
                      <a:endParaRPr lang="en-GB" sz="1200" b="0" i="0" u="none" strike="noStrike">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b="0" i="0" u="none" strike="noStrike" dirty="0">
                          <a:effectLst/>
                          <a:latin typeface="Arial" panose="020B0604020202020204" pitchFamily="34" charset="0"/>
                          <a:cs typeface="Arial" panose="020B0604020202020204" pitchFamily="34" charset="0"/>
                        </a:rPr>
                        <a:t>£231,325</a:t>
                      </a:r>
                    </a:p>
                  </a:txBody>
                  <a:tcPr marL="6475" marR="6475" marT="6475" marB="0" anchor="b"/>
                </a:tc>
                <a:extLst>
                  <a:ext uri="{0D108BD9-81ED-4DB2-BD59-A6C34878D82A}">
                    <a16:rowId xmlns:a16="http://schemas.microsoft.com/office/drawing/2014/main" val="60022845"/>
                  </a:ext>
                </a:extLst>
              </a:tr>
              <a:tr h="194922">
                <a:tc>
                  <a:txBody>
                    <a:bodyPr/>
                    <a:lstStyle/>
                    <a:p>
                      <a:pPr algn="l" fontAlgn="b"/>
                      <a:r>
                        <a:rPr lang="en-GB" sz="1200" u="none" strike="noStrike" dirty="0" err="1">
                          <a:effectLst/>
                          <a:latin typeface="Arial" panose="020B0604020202020204" pitchFamily="34" charset="0"/>
                          <a:cs typeface="Arial" panose="020B0604020202020204" pitchFamily="34" charset="0"/>
                        </a:rPr>
                        <a:t>Atherleigh</a:t>
                      </a:r>
                      <a:endParaRPr lang="en-GB" sz="1200" b="0" i="0" u="none" strike="noStrike" dirty="0">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b="0" i="0" u="none" strike="noStrike" dirty="0">
                          <a:effectLst/>
                          <a:latin typeface="Arial" panose="020B0604020202020204" pitchFamily="34" charset="0"/>
                          <a:cs typeface="Arial" panose="020B0604020202020204" pitchFamily="34" charset="0"/>
                        </a:rPr>
                        <a:t>£273,676</a:t>
                      </a:r>
                    </a:p>
                  </a:txBody>
                  <a:tcPr marL="6475" marR="6475" marT="6475" marB="0" anchor="b"/>
                </a:tc>
                <a:extLst>
                  <a:ext uri="{0D108BD9-81ED-4DB2-BD59-A6C34878D82A}">
                    <a16:rowId xmlns:a16="http://schemas.microsoft.com/office/drawing/2014/main" val="3036602196"/>
                  </a:ext>
                </a:extLst>
              </a:tr>
              <a:tr h="194922">
                <a:tc>
                  <a:txBody>
                    <a:bodyPr/>
                    <a:lstStyle/>
                    <a:p>
                      <a:pPr algn="l" fontAlgn="b"/>
                      <a:r>
                        <a:rPr lang="en-GB" sz="1200" u="none" strike="noStrike" dirty="0">
                          <a:effectLst/>
                          <a:latin typeface="Arial" panose="020B0604020202020204" pitchFamily="34" charset="0"/>
                          <a:cs typeface="Arial" panose="020B0604020202020204" pitchFamily="34" charset="0"/>
                        </a:rPr>
                        <a:t>Atherton</a:t>
                      </a:r>
                      <a:endParaRPr lang="en-GB" sz="1200" b="0" i="0" u="none" strike="noStrike" dirty="0">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b="0" i="0" u="none" strike="noStrike" dirty="0">
                          <a:effectLst/>
                          <a:latin typeface="Arial" panose="020B0604020202020204" pitchFamily="34" charset="0"/>
                          <a:cs typeface="Arial" panose="020B0604020202020204" pitchFamily="34" charset="0"/>
                        </a:rPr>
                        <a:t>£536,228</a:t>
                      </a:r>
                    </a:p>
                  </a:txBody>
                  <a:tcPr marL="6475" marR="6475" marT="6475" marB="0" anchor="b"/>
                </a:tc>
                <a:extLst>
                  <a:ext uri="{0D108BD9-81ED-4DB2-BD59-A6C34878D82A}">
                    <a16:rowId xmlns:a16="http://schemas.microsoft.com/office/drawing/2014/main" val="3607864516"/>
                  </a:ext>
                </a:extLst>
              </a:tr>
              <a:tr h="194922">
                <a:tc>
                  <a:txBody>
                    <a:bodyPr/>
                    <a:lstStyle/>
                    <a:p>
                      <a:pPr algn="l" fontAlgn="b"/>
                      <a:r>
                        <a:rPr lang="en-GB" sz="1200" u="none" strike="noStrike" dirty="0">
                          <a:effectLst/>
                          <a:latin typeface="Arial" panose="020B0604020202020204" pitchFamily="34" charset="0"/>
                          <a:cs typeface="Arial" panose="020B0604020202020204" pitchFamily="34" charset="0"/>
                        </a:rPr>
                        <a:t>Bryn</a:t>
                      </a:r>
                      <a:endParaRPr lang="en-GB" sz="1200" b="0" i="0" u="none" strike="noStrike" dirty="0">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b="0" i="0" u="none" strike="noStrike" dirty="0">
                          <a:effectLst/>
                          <a:latin typeface="Arial" panose="020B0604020202020204" pitchFamily="34" charset="0"/>
                          <a:cs typeface="Arial" panose="020B0604020202020204" pitchFamily="34" charset="0"/>
                        </a:rPr>
                        <a:t>£417,771</a:t>
                      </a:r>
                    </a:p>
                  </a:txBody>
                  <a:tcPr marL="6475" marR="6475" marT="6475" marB="0" anchor="b"/>
                </a:tc>
                <a:extLst>
                  <a:ext uri="{0D108BD9-81ED-4DB2-BD59-A6C34878D82A}">
                    <a16:rowId xmlns:a16="http://schemas.microsoft.com/office/drawing/2014/main" val="3128019327"/>
                  </a:ext>
                </a:extLst>
              </a:tr>
              <a:tr h="194922">
                <a:tc>
                  <a:txBody>
                    <a:bodyPr/>
                    <a:lstStyle/>
                    <a:p>
                      <a:pPr algn="l" fontAlgn="b"/>
                      <a:r>
                        <a:rPr lang="en-GB" sz="1200" u="none" strike="noStrike" dirty="0">
                          <a:effectLst/>
                          <a:latin typeface="Arial" panose="020B0604020202020204" pitchFamily="34" charset="0"/>
                          <a:cs typeface="Arial" panose="020B0604020202020204" pitchFamily="34" charset="0"/>
                        </a:rPr>
                        <a:t>Douglas</a:t>
                      </a:r>
                      <a:endParaRPr lang="en-GB" sz="1200" b="0" i="0" u="none" strike="noStrike" dirty="0">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b="0" i="0" u="none" strike="noStrike" dirty="0">
                          <a:effectLst/>
                          <a:latin typeface="Arial" panose="020B0604020202020204" pitchFamily="34" charset="0"/>
                          <a:cs typeface="Arial" panose="020B0604020202020204" pitchFamily="34" charset="0"/>
                        </a:rPr>
                        <a:t>£455,878</a:t>
                      </a:r>
                    </a:p>
                  </a:txBody>
                  <a:tcPr marL="6475" marR="6475" marT="6475" marB="0" anchor="b"/>
                </a:tc>
                <a:extLst>
                  <a:ext uri="{0D108BD9-81ED-4DB2-BD59-A6C34878D82A}">
                    <a16:rowId xmlns:a16="http://schemas.microsoft.com/office/drawing/2014/main" val="332832770"/>
                  </a:ext>
                </a:extLst>
              </a:tr>
              <a:tr h="194922">
                <a:tc>
                  <a:txBody>
                    <a:bodyPr/>
                    <a:lstStyle/>
                    <a:p>
                      <a:pPr algn="l" fontAlgn="b"/>
                      <a:r>
                        <a:rPr lang="en-GB" sz="1200" u="none" strike="noStrike">
                          <a:effectLst/>
                          <a:latin typeface="Arial" panose="020B0604020202020204" pitchFamily="34" charset="0"/>
                          <a:cs typeface="Arial" panose="020B0604020202020204" pitchFamily="34" charset="0"/>
                        </a:rPr>
                        <a:t>Golborne and Lowton West</a:t>
                      </a:r>
                      <a:endParaRPr lang="en-GB" sz="1200" b="0" i="0" u="none" strike="noStrike">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b="0" i="0" u="none" strike="noStrike" dirty="0">
                          <a:effectLst/>
                          <a:latin typeface="Arial" panose="020B0604020202020204" pitchFamily="34" charset="0"/>
                          <a:cs typeface="Arial" panose="020B0604020202020204" pitchFamily="34" charset="0"/>
                        </a:rPr>
                        <a:t>£415,839</a:t>
                      </a:r>
                    </a:p>
                  </a:txBody>
                  <a:tcPr marL="6475" marR="6475" marT="6475" marB="0" anchor="b"/>
                </a:tc>
                <a:extLst>
                  <a:ext uri="{0D108BD9-81ED-4DB2-BD59-A6C34878D82A}">
                    <a16:rowId xmlns:a16="http://schemas.microsoft.com/office/drawing/2014/main" val="4187249126"/>
                  </a:ext>
                </a:extLst>
              </a:tr>
              <a:tr h="194922">
                <a:tc>
                  <a:txBody>
                    <a:bodyPr/>
                    <a:lstStyle/>
                    <a:p>
                      <a:pPr algn="l" fontAlgn="b"/>
                      <a:r>
                        <a:rPr lang="en-GB" sz="1200" u="none" strike="noStrike" dirty="0">
                          <a:effectLst/>
                          <a:latin typeface="Arial" panose="020B0604020202020204" pitchFamily="34" charset="0"/>
                          <a:cs typeface="Arial" panose="020B0604020202020204" pitchFamily="34" charset="0"/>
                        </a:rPr>
                        <a:t>Hindley</a:t>
                      </a:r>
                      <a:endParaRPr lang="en-GB" sz="1200" b="0" i="0" u="none" strike="noStrike" dirty="0">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b="0" i="0" u="none" strike="noStrike" dirty="0">
                          <a:effectLst/>
                          <a:latin typeface="Arial" panose="020B0604020202020204" pitchFamily="34" charset="0"/>
                          <a:cs typeface="Arial" panose="020B0604020202020204" pitchFamily="34" charset="0"/>
                        </a:rPr>
                        <a:t>£456,246</a:t>
                      </a:r>
                    </a:p>
                  </a:txBody>
                  <a:tcPr marL="6475" marR="6475" marT="6475" marB="0" anchor="b"/>
                </a:tc>
                <a:extLst>
                  <a:ext uri="{0D108BD9-81ED-4DB2-BD59-A6C34878D82A}">
                    <a16:rowId xmlns:a16="http://schemas.microsoft.com/office/drawing/2014/main" val="2963222610"/>
                  </a:ext>
                </a:extLst>
              </a:tr>
              <a:tr h="194922">
                <a:tc>
                  <a:txBody>
                    <a:bodyPr/>
                    <a:lstStyle/>
                    <a:p>
                      <a:pPr algn="l" fontAlgn="b"/>
                      <a:r>
                        <a:rPr lang="en-GB" sz="1200" u="none" strike="noStrike" dirty="0">
                          <a:effectLst/>
                          <a:latin typeface="Arial" panose="020B0604020202020204" pitchFamily="34" charset="0"/>
                          <a:cs typeface="Arial" panose="020B0604020202020204" pitchFamily="34" charset="0"/>
                        </a:rPr>
                        <a:t>Hindley Green</a:t>
                      </a:r>
                      <a:endParaRPr lang="en-GB" sz="1200" b="0" i="0" u="none" strike="noStrike" dirty="0">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b="0" i="0" u="none" strike="noStrike" dirty="0">
                          <a:effectLst/>
                          <a:latin typeface="Arial" panose="020B0604020202020204" pitchFamily="34" charset="0"/>
                          <a:cs typeface="Arial" panose="020B0604020202020204" pitchFamily="34" charset="0"/>
                        </a:rPr>
                        <a:t>£215,359</a:t>
                      </a:r>
                    </a:p>
                  </a:txBody>
                  <a:tcPr marL="6475" marR="6475" marT="6475" marB="0" anchor="b"/>
                </a:tc>
                <a:extLst>
                  <a:ext uri="{0D108BD9-81ED-4DB2-BD59-A6C34878D82A}">
                    <a16:rowId xmlns:a16="http://schemas.microsoft.com/office/drawing/2014/main" val="3212042078"/>
                  </a:ext>
                </a:extLst>
              </a:tr>
              <a:tr h="194922">
                <a:tc>
                  <a:txBody>
                    <a:bodyPr/>
                    <a:lstStyle/>
                    <a:p>
                      <a:pPr algn="l" fontAlgn="b"/>
                      <a:r>
                        <a:rPr lang="en-GB" sz="1200" u="none" strike="noStrike">
                          <a:effectLst/>
                          <a:latin typeface="Arial" panose="020B0604020202020204" pitchFamily="34" charset="0"/>
                          <a:cs typeface="Arial" panose="020B0604020202020204" pitchFamily="34" charset="0"/>
                        </a:rPr>
                        <a:t>Ince</a:t>
                      </a:r>
                      <a:endParaRPr lang="en-GB" sz="1200" b="0" i="0" u="none" strike="noStrike">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b="0" i="0" u="none" strike="noStrike" dirty="0">
                          <a:effectLst/>
                          <a:latin typeface="Arial" panose="020B0604020202020204" pitchFamily="34" charset="0"/>
                          <a:cs typeface="Arial" panose="020B0604020202020204" pitchFamily="34" charset="0"/>
                        </a:rPr>
                        <a:t>£485,922</a:t>
                      </a:r>
                    </a:p>
                  </a:txBody>
                  <a:tcPr marL="6475" marR="6475" marT="6475" marB="0" anchor="b"/>
                </a:tc>
                <a:extLst>
                  <a:ext uri="{0D108BD9-81ED-4DB2-BD59-A6C34878D82A}">
                    <a16:rowId xmlns:a16="http://schemas.microsoft.com/office/drawing/2014/main" val="4089905348"/>
                  </a:ext>
                </a:extLst>
              </a:tr>
              <a:tr h="194922">
                <a:tc>
                  <a:txBody>
                    <a:bodyPr/>
                    <a:lstStyle/>
                    <a:p>
                      <a:pPr algn="l" fontAlgn="b"/>
                      <a:r>
                        <a:rPr lang="en-GB" sz="1200" u="none" strike="noStrike" dirty="0">
                          <a:effectLst/>
                          <a:latin typeface="Arial" panose="020B0604020202020204" pitchFamily="34" charset="0"/>
                          <a:cs typeface="Arial" panose="020B0604020202020204" pitchFamily="34" charset="0"/>
                        </a:rPr>
                        <a:t>Leigh East</a:t>
                      </a:r>
                      <a:endParaRPr lang="en-GB" sz="1200" b="0" i="0" u="none" strike="noStrike" dirty="0">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b="0" i="0" u="none" strike="noStrike" dirty="0">
                          <a:effectLst/>
                          <a:latin typeface="Arial" panose="020B0604020202020204" pitchFamily="34" charset="0"/>
                          <a:cs typeface="Arial" panose="020B0604020202020204" pitchFamily="34" charset="0"/>
                        </a:rPr>
                        <a:t>£359,536</a:t>
                      </a:r>
                    </a:p>
                  </a:txBody>
                  <a:tcPr marL="6475" marR="6475" marT="6475" marB="0" anchor="b"/>
                </a:tc>
                <a:extLst>
                  <a:ext uri="{0D108BD9-81ED-4DB2-BD59-A6C34878D82A}">
                    <a16:rowId xmlns:a16="http://schemas.microsoft.com/office/drawing/2014/main" val="504418354"/>
                  </a:ext>
                </a:extLst>
              </a:tr>
              <a:tr h="194922">
                <a:tc>
                  <a:txBody>
                    <a:bodyPr/>
                    <a:lstStyle/>
                    <a:p>
                      <a:pPr algn="l" fontAlgn="b"/>
                      <a:r>
                        <a:rPr lang="en-GB" sz="1200" u="none" strike="noStrike">
                          <a:effectLst/>
                          <a:latin typeface="Arial" panose="020B0604020202020204" pitchFamily="34" charset="0"/>
                          <a:cs typeface="Arial" panose="020B0604020202020204" pitchFamily="34" charset="0"/>
                        </a:rPr>
                        <a:t>Leigh South</a:t>
                      </a:r>
                      <a:endParaRPr lang="en-GB" sz="1200" b="0" i="0" u="none" strike="noStrike">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b="0" i="0" u="none" strike="noStrike" dirty="0">
                          <a:effectLst/>
                          <a:latin typeface="Arial" panose="020B0604020202020204" pitchFamily="34" charset="0"/>
                          <a:cs typeface="Arial" panose="020B0604020202020204" pitchFamily="34" charset="0"/>
                        </a:rPr>
                        <a:t>£345,878</a:t>
                      </a:r>
                    </a:p>
                  </a:txBody>
                  <a:tcPr marL="6475" marR="6475" marT="6475" marB="0" anchor="b"/>
                </a:tc>
                <a:extLst>
                  <a:ext uri="{0D108BD9-81ED-4DB2-BD59-A6C34878D82A}">
                    <a16:rowId xmlns:a16="http://schemas.microsoft.com/office/drawing/2014/main" val="2872885383"/>
                  </a:ext>
                </a:extLst>
              </a:tr>
              <a:tr h="194922">
                <a:tc>
                  <a:txBody>
                    <a:bodyPr/>
                    <a:lstStyle/>
                    <a:p>
                      <a:pPr algn="l" fontAlgn="b"/>
                      <a:r>
                        <a:rPr lang="en-GB" sz="1200" u="none" strike="noStrike" dirty="0">
                          <a:effectLst/>
                          <a:latin typeface="Arial" panose="020B0604020202020204" pitchFamily="34" charset="0"/>
                          <a:cs typeface="Arial" panose="020B0604020202020204" pitchFamily="34" charset="0"/>
                        </a:rPr>
                        <a:t>Leigh West</a:t>
                      </a:r>
                      <a:endParaRPr lang="en-GB" sz="1200" b="0" i="0" u="none" strike="noStrike" dirty="0">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b="0" i="0" u="none" strike="noStrike" dirty="0">
                          <a:effectLst/>
                          <a:latin typeface="Arial" panose="020B0604020202020204" pitchFamily="34" charset="0"/>
                          <a:cs typeface="Arial" panose="020B0604020202020204" pitchFamily="34" charset="0"/>
                        </a:rPr>
                        <a:t>£544,012</a:t>
                      </a:r>
                    </a:p>
                  </a:txBody>
                  <a:tcPr marL="6475" marR="6475" marT="6475" marB="0" anchor="b"/>
                </a:tc>
                <a:extLst>
                  <a:ext uri="{0D108BD9-81ED-4DB2-BD59-A6C34878D82A}">
                    <a16:rowId xmlns:a16="http://schemas.microsoft.com/office/drawing/2014/main" val="3903331236"/>
                  </a:ext>
                </a:extLst>
              </a:tr>
              <a:tr h="194922">
                <a:tc>
                  <a:txBody>
                    <a:bodyPr/>
                    <a:lstStyle/>
                    <a:p>
                      <a:pPr algn="l" fontAlgn="b"/>
                      <a:r>
                        <a:rPr lang="en-GB" sz="1200" u="none" strike="noStrike" dirty="0">
                          <a:effectLst/>
                          <a:latin typeface="Arial" panose="020B0604020202020204" pitchFamily="34" charset="0"/>
                          <a:cs typeface="Arial" panose="020B0604020202020204" pitchFamily="34" charset="0"/>
                        </a:rPr>
                        <a:t>Lowton East</a:t>
                      </a:r>
                      <a:endParaRPr lang="en-GB" sz="1200" b="0" i="0" u="none" strike="noStrike" dirty="0">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b="0" i="0" u="none" strike="noStrike" dirty="0">
                          <a:effectLst/>
                          <a:latin typeface="Arial" panose="020B0604020202020204" pitchFamily="34" charset="0"/>
                          <a:cs typeface="Arial" panose="020B0604020202020204" pitchFamily="34" charset="0"/>
                        </a:rPr>
                        <a:t>£258,315</a:t>
                      </a:r>
                    </a:p>
                  </a:txBody>
                  <a:tcPr marL="6475" marR="6475" marT="6475" marB="0" anchor="b"/>
                </a:tc>
                <a:extLst>
                  <a:ext uri="{0D108BD9-81ED-4DB2-BD59-A6C34878D82A}">
                    <a16:rowId xmlns:a16="http://schemas.microsoft.com/office/drawing/2014/main" val="477825166"/>
                  </a:ext>
                </a:extLst>
              </a:tr>
              <a:tr h="194922">
                <a:tc>
                  <a:txBody>
                    <a:bodyPr/>
                    <a:lstStyle/>
                    <a:p>
                      <a:pPr algn="l" fontAlgn="b"/>
                      <a:r>
                        <a:rPr lang="en-GB" sz="1200" u="none" strike="noStrike">
                          <a:effectLst/>
                          <a:latin typeface="Arial" panose="020B0604020202020204" pitchFamily="34" charset="0"/>
                          <a:cs typeface="Arial" panose="020B0604020202020204" pitchFamily="34" charset="0"/>
                        </a:rPr>
                        <a:t>Orrell</a:t>
                      </a:r>
                      <a:endParaRPr lang="en-GB" sz="1200" b="0" i="0" u="none" strike="noStrike">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b="0" i="0" u="none" strike="noStrike" dirty="0">
                          <a:effectLst/>
                          <a:latin typeface="Arial" panose="020B0604020202020204" pitchFamily="34" charset="0"/>
                          <a:cs typeface="Arial" panose="020B0604020202020204" pitchFamily="34" charset="0"/>
                        </a:rPr>
                        <a:t>£238,315</a:t>
                      </a:r>
                    </a:p>
                  </a:txBody>
                  <a:tcPr marL="6475" marR="6475" marT="6475" marB="0" anchor="b"/>
                </a:tc>
                <a:extLst>
                  <a:ext uri="{0D108BD9-81ED-4DB2-BD59-A6C34878D82A}">
                    <a16:rowId xmlns:a16="http://schemas.microsoft.com/office/drawing/2014/main" val="3957913757"/>
                  </a:ext>
                </a:extLst>
              </a:tr>
              <a:tr h="194922">
                <a:tc>
                  <a:txBody>
                    <a:bodyPr/>
                    <a:lstStyle/>
                    <a:p>
                      <a:pPr algn="l" fontAlgn="b"/>
                      <a:r>
                        <a:rPr lang="en-GB" sz="1200" u="none" strike="noStrike" dirty="0">
                          <a:effectLst/>
                          <a:latin typeface="Arial" panose="020B0604020202020204" pitchFamily="34" charset="0"/>
                          <a:cs typeface="Arial" panose="020B0604020202020204" pitchFamily="34" charset="0"/>
                        </a:rPr>
                        <a:t>Pemberton</a:t>
                      </a:r>
                      <a:endParaRPr lang="en-GB" sz="1200" b="0" i="0" u="none" strike="noStrike" dirty="0">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b="0" i="0" u="none" strike="noStrike" dirty="0">
                          <a:effectLst/>
                          <a:latin typeface="Arial" panose="020B0604020202020204" pitchFamily="34" charset="0"/>
                          <a:cs typeface="Arial" panose="020B0604020202020204" pitchFamily="34" charset="0"/>
                        </a:rPr>
                        <a:t>£600,493</a:t>
                      </a:r>
                    </a:p>
                  </a:txBody>
                  <a:tcPr marL="6475" marR="6475" marT="6475" marB="0" anchor="b"/>
                </a:tc>
                <a:extLst>
                  <a:ext uri="{0D108BD9-81ED-4DB2-BD59-A6C34878D82A}">
                    <a16:rowId xmlns:a16="http://schemas.microsoft.com/office/drawing/2014/main" val="3559107879"/>
                  </a:ext>
                </a:extLst>
              </a:tr>
              <a:tr h="194922">
                <a:tc>
                  <a:txBody>
                    <a:bodyPr/>
                    <a:lstStyle/>
                    <a:p>
                      <a:pPr algn="l" fontAlgn="b"/>
                      <a:r>
                        <a:rPr lang="en-GB" sz="1200" u="none" strike="noStrike">
                          <a:effectLst/>
                          <a:latin typeface="Arial" panose="020B0604020202020204" pitchFamily="34" charset="0"/>
                          <a:cs typeface="Arial" panose="020B0604020202020204" pitchFamily="34" charset="0"/>
                        </a:rPr>
                        <a:t>Shevington with Lower Ground</a:t>
                      </a:r>
                      <a:endParaRPr lang="en-GB" sz="1200" b="0" i="0" u="none" strike="noStrike">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b="0" i="0" u="none" strike="noStrike" dirty="0">
                          <a:effectLst/>
                          <a:latin typeface="Arial" panose="020B0604020202020204" pitchFamily="34" charset="0"/>
                          <a:cs typeface="Arial" panose="020B0604020202020204" pitchFamily="34" charset="0"/>
                        </a:rPr>
                        <a:t>£201,628</a:t>
                      </a:r>
                    </a:p>
                  </a:txBody>
                  <a:tcPr marL="6475" marR="6475" marT="6475" marB="0" anchor="b"/>
                </a:tc>
                <a:extLst>
                  <a:ext uri="{0D108BD9-81ED-4DB2-BD59-A6C34878D82A}">
                    <a16:rowId xmlns:a16="http://schemas.microsoft.com/office/drawing/2014/main" val="4136073791"/>
                  </a:ext>
                </a:extLst>
              </a:tr>
              <a:tr h="194922">
                <a:tc>
                  <a:txBody>
                    <a:bodyPr/>
                    <a:lstStyle/>
                    <a:p>
                      <a:pPr algn="l" fontAlgn="b"/>
                      <a:r>
                        <a:rPr lang="en-GB" sz="1200" u="none" strike="noStrike">
                          <a:effectLst/>
                          <a:latin typeface="Arial" panose="020B0604020202020204" pitchFamily="34" charset="0"/>
                          <a:cs typeface="Arial" panose="020B0604020202020204" pitchFamily="34" charset="0"/>
                        </a:rPr>
                        <a:t>Standish with Langtree</a:t>
                      </a:r>
                      <a:endParaRPr lang="en-GB" sz="1200" b="0" i="0" u="none" strike="noStrike">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b="0" i="0" u="none" strike="noStrike" dirty="0">
                          <a:effectLst/>
                          <a:latin typeface="Arial" panose="020B0604020202020204" pitchFamily="34" charset="0"/>
                          <a:cs typeface="Arial" panose="020B0604020202020204" pitchFamily="34" charset="0"/>
                        </a:rPr>
                        <a:t>£215,294</a:t>
                      </a:r>
                    </a:p>
                  </a:txBody>
                  <a:tcPr marL="6475" marR="6475" marT="6475" marB="0" anchor="b"/>
                </a:tc>
                <a:extLst>
                  <a:ext uri="{0D108BD9-81ED-4DB2-BD59-A6C34878D82A}">
                    <a16:rowId xmlns:a16="http://schemas.microsoft.com/office/drawing/2014/main" val="461028858"/>
                  </a:ext>
                </a:extLst>
              </a:tr>
              <a:tr h="194922">
                <a:tc>
                  <a:txBody>
                    <a:bodyPr/>
                    <a:lstStyle/>
                    <a:p>
                      <a:pPr algn="l" fontAlgn="b"/>
                      <a:r>
                        <a:rPr lang="en-GB" sz="1200" u="none" strike="noStrike">
                          <a:effectLst/>
                          <a:latin typeface="Arial" panose="020B0604020202020204" pitchFamily="34" charset="0"/>
                          <a:cs typeface="Arial" panose="020B0604020202020204" pitchFamily="34" charset="0"/>
                        </a:rPr>
                        <a:t>Tyldesley</a:t>
                      </a:r>
                      <a:endParaRPr lang="en-GB" sz="1200" b="0" i="0" u="none" strike="noStrike">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b="0" i="0" u="none" strike="noStrike" dirty="0">
                          <a:effectLst/>
                          <a:latin typeface="Arial" panose="020B0604020202020204" pitchFamily="34" charset="0"/>
                          <a:cs typeface="Arial" panose="020B0604020202020204" pitchFamily="34" charset="0"/>
                        </a:rPr>
                        <a:t>£352,801</a:t>
                      </a:r>
                    </a:p>
                  </a:txBody>
                  <a:tcPr marL="6475" marR="6475" marT="6475" marB="0" anchor="b"/>
                </a:tc>
                <a:extLst>
                  <a:ext uri="{0D108BD9-81ED-4DB2-BD59-A6C34878D82A}">
                    <a16:rowId xmlns:a16="http://schemas.microsoft.com/office/drawing/2014/main" val="1783596743"/>
                  </a:ext>
                </a:extLst>
              </a:tr>
              <a:tr h="194922">
                <a:tc>
                  <a:txBody>
                    <a:bodyPr/>
                    <a:lstStyle/>
                    <a:p>
                      <a:pPr algn="l" fontAlgn="b"/>
                      <a:r>
                        <a:rPr lang="en-GB" sz="1200" u="none" strike="noStrike">
                          <a:effectLst/>
                          <a:latin typeface="Arial" panose="020B0604020202020204" pitchFamily="34" charset="0"/>
                          <a:cs typeface="Arial" panose="020B0604020202020204" pitchFamily="34" charset="0"/>
                        </a:rPr>
                        <a:t>Wigan Central</a:t>
                      </a:r>
                      <a:endParaRPr lang="en-GB" sz="1200" b="0" i="0" u="none" strike="noStrike">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b="0" i="0" u="none" strike="noStrike" dirty="0">
                          <a:effectLst/>
                          <a:latin typeface="Arial" panose="020B0604020202020204" pitchFamily="34" charset="0"/>
                          <a:cs typeface="Arial" panose="020B0604020202020204" pitchFamily="34" charset="0"/>
                        </a:rPr>
                        <a:t>£313,742</a:t>
                      </a:r>
                    </a:p>
                  </a:txBody>
                  <a:tcPr marL="6475" marR="6475" marT="6475" marB="0" anchor="b"/>
                </a:tc>
                <a:extLst>
                  <a:ext uri="{0D108BD9-81ED-4DB2-BD59-A6C34878D82A}">
                    <a16:rowId xmlns:a16="http://schemas.microsoft.com/office/drawing/2014/main" val="3209845155"/>
                  </a:ext>
                </a:extLst>
              </a:tr>
              <a:tr h="194922">
                <a:tc>
                  <a:txBody>
                    <a:bodyPr/>
                    <a:lstStyle/>
                    <a:p>
                      <a:pPr algn="l" fontAlgn="b"/>
                      <a:r>
                        <a:rPr lang="en-GB" sz="1200" u="none" strike="noStrike">
                          <a:effectLst/>
                          <a:latin typeface="Arial" panose="020B0604020202020204" pitchFamily="34" charset="0"/>
                          <a:cs typeface="Arial" panose="020B0604020202020204" pitchFamily="34" charset="0"/>
                        </a:rPr>
                        <a:t>Wigan West</a:t>
                      </a:r>
                      <a:endParaRPr lang="en-GB" sz="1200" b="0" i="0" u="none" strike="noStrike">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b="0" i="0" u="none" strike="noStrike" dirty="0">
                          <a:effectLst/>
                          <a:latin typeface="Arial" panose="020B0604020202020204" pitchFamily="34" charset="0"/>
                          <a:cs typeface="Arial" panose="020B0604020202020204" pitchFamily="34" charset="0"/>
                        </a:rPr>
                        <a:t>£375,797</a:t>
                      </a:r>
                    </a:p>
                  </a:txBody>
                  <a:tcPr marL="6475" marR="6475" marT="6475" marB="0" anchor="b"/>
                </a:tc>
                <a:extLst>
                  <a:ext uri="{0D108BD9-81ED-4DB2-BD59-A6C34878D82A}">
                    <a16:rowId xmlns:a16="http://schemas.microsoft.com/office/drawing/2014/main" val="2338899685"/>
                  </a:ext>
                </a:extLst>
              </a:tr>
              <a:tr h="194922">
                <a:tc>
                  <a:txBody>
                    <a:bodyPr/>
                    <a:lstStyle/>
                    <a:p>
                      <a:pPr algn="l" fontAlgn="b"/>
                      <a:r>
                        <a:rPr lang="en-GB" sz="1200" u="none" strike="noStrike">
                          <a:effectLst/>
                          <a:latin typeface="Arial" panose="020B0604020202020204" pitchFamily="34" charset="0"/>
                          <a:cs typeface="Arial" panose="020B0604020202020204" pitchFamily="34" charset="0"/>
                        </a:rPr>
                        <a:t>Winstanley</a:t>
                      </a:r>
                      <a:endParaRPr lang="en-GB" sz="1200" b="0" i="0" u="none" strike="noStrike">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b="0" i="0" u="none" strike="noStrike" dirty="0">
                          <a:effectLst/>
                          <a:latin typeface="Arial" panose="020B0604020202020204" pitchFamily="34" charset="0"/>
                          <a:cs typeface="Arial" panose="020B0604020202020204" pitchFamily="34" charset="0"/>
                        </a:rPr>
                        <a:t>£150,860</a:t>
                      </a:r>
                    </a:p>
                  </a:txBody>
                  <a:tcPr marL="6475" marR="6475" marT="6475" marB="0" anchor="b"/>
                </a:tc>
                <a:extLst>
                  <a:ext uri="{0D108BD9-81ED-4DB2-BD59-A6C34878D82A}">
                    <a16:rowId xmlns:a16="http://schemas.microsoft.com/office/drawing/2014/main" val="3523015844"/>
                  </a:ext>
                </a:extLst>
              </a:tr>
              <a:tr h="194922">
                <a:tc>
                  <a:txBody>
                    <a:bodyPr/>
                    <a:lstStyle/>
                    <a:p>
                      <a:pPr algn="l" fontAlgn="b"/>
                      <a:r>
                        <a:rPr lang="en-GB" sz="1200" u="none" strike="noStrike">
                          <a:effectLst/>
                          <a:latin typeface="Arial" panose="020B0604020202020204" pitchFamily="34" charset="0"/>
                          <a:cs typeface="Arial" panose="020B0604020202020204" pitchFamily="34" charset="0"/>
                        </a:rPr>
                        <a:t>Worsley Mesnes</a:t>
                      </a:r>
                      <a:endParaRPr lang="en-GB" sz="1200" b="0" i="0" u="none" strike="noStrike">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b="0" i="0" u="none" strike="noStrike" dirty="0">
                          <a:effectLst/>
                          <a:latin typeface="Arial" panose="020B0604020202020204" pitchFamily="34" charset="0"/>
                          <a:cs typeface="Arial" panose="020B0604020202020204" pitchFamily="34" charset="0"/>
                        </a:rPr>
                        <a:t>£429,052</a:t>
                      </a:r>
                    </a:p>
                  </a:txBody>
                  <a:tcPr marL="6475" marR="6475" marT="6475" marB="0" anchor="b"/>
                </a:tc>
                <a:extLst>
                  <a:ext uri="{0D108BD9-81ED-4DB2-BD59-A6C34878D82A}">
                    <a16:rowId xmlns:a16="http://schemas.microsoft.com/office/drawing/2014/main" val="1629983428"/>
                  </a:ext>
                </a:extLst>
              </a:tr>
              <a:tr h="194922">
                <a:tc>
                  <a:txBody>
                    <a:bodyPr/>
                    <a:lstStyle/>
                    <a:p>
                      <a:pPr algn="l" fontAlgn="b"/>
                      <a:r>
                        <a:rPr lang="en-GB" sz="1200" u="none" strike="noStrike">
                          <a:effectLst/>
                          <a:latin typeface="Arial" panose="020B0604020202020204" pitchFamily="34" charset="0"/>
                          <a:cs typeface="Arial" panose="020B0604020202020204" pitchFamily="34" charset="0"/>
                        </a:rPr>
                        <a:t> </a:t>
                      </a:r>
                      <a:endParaRPr lang="en-GB" sz="1200" b="0" i="0" u="none" strike="noStrike">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u="none" strike="noStrike" dirty="0">
                          <a:effectLst/>
                          <a:latin typeface="Arial" panose="020B0604020202020204" pitchFamily="34" charset="0"/>
                          <a:cs typeface="Arial" panose="020B0604020202020204" pitchFamily="34" charset="0"/>
                        </a:rPr>
                        <a:t> </a:t>
                      </a:r>
                      <a:endParaRPr lang="en-GB" sz="1200" b="0" i="0" u="none" strike="noStrike" dirty="0">
                        <a:effectLst/>
                        <a:latin typeface="Arial" panose="020B0604020202020204" pitchFamily="34" charset="0"/>
                        <a:cs typeface="Arial" panose="020B0604020202020204" pitchFamily="34" charset="0"/>
                      </a:endParaRPr>
                    </a:p>
                  </a:txBody>
                  <a:tcPr marL="6475" marR="6475" marT="6475" marB="0" anchor="b"/>
                </a:tc>
                <a:extLst>
                  <a:ext uri="{0D108BD9-81ED-4DB2-BD59-A6C34878D82A}">
                    <a16:rowId xmlns:a16="http://schemas.microsoft.com/office/drawing/2014/main" val="2609735296"/>
                  </a:ext>
                </a:extLst>
              </a:tr>
              <a:tr h="194922">
                <a:tc>
                  <a:txBody>
                    <a:bodyPr/>
                    <a:lstStyle/>
                    <a:p>
                      <a:pPr algn="l" fontAlgn="b"/>
                      <a:r>
                        <a:rPr lang="en-GB" sz="1200" b="1" u="none" strike="noStrike" dirty="0">
                          <a:effectLst/>
                          <a:latin typeface="Arial" panose="020B0604020202020204" pitchFamily="34" charset="0"/>
                          <a:cs typeface="Arial" panose="020B0604020202020204" pitchFamily="34" charset="0"/>
                        </a:rPr>
                        <a:t>District total</a:t>
                      </a:r>
                      <a:endParaRPr lang="en-GB" sz="1200" b="1" i="0" u="none" strike="noStrike" dirty="0">
                        <a:effectLst/>
                        <a:latin typeface="Arial" panose="020B0604020202020204" pitchFamily="34" charset="0"/>
                        <a:cs typeface="Arial" panose="020B0604020202020204" pitchFamily="34" charset="0"/>
                      </a:endParaRPr>
                    </a:p>
                  </a:txBody>
                  <a:tcPr marL="6475" marR="6475" marT="6475" marB="0" anchor="b"/>
                </a:tc>
                <a:tc>
                  <a:txBody>
                    <a:bodyPr/>
                    <a:lstStyle/>
                    <a:p>
                      <a:pPr algn="r" fontAlgn="b"/>
                      <a:r>
                        <a:rPr lang="en-GB" sz="1200" b="1" i="0" u="none" strike="noStrike" dirty="0">
                          <a:effectLst/>
                          <a:latin typeface="Arial" panose="020B0604020202020204" pitchFamily="34" charset="0"/>
                          <a:cs typeface="Arial" panose="020B0604020202020204" pitchFamily="34" charset="0"/>
                        </a:rPr>
                        <a:t>£8,809,590</a:t>
                      </a:r>
                    </a:p>
                  </a:txBody>
                  <a:tcPr marL="6475" marR="6475" marT="6475" marB="0" anchor="b"/>
                </a:tc>
                <a:extLst>
                  <a:ext uri="{0D108BD9-81ED-4DB2-BD59-A6C34878D82A}">
                    <a16:rowId xmlns:a16="http://schemas.microsoft.com/office/drawing/2014/main" val="3673501429"/>
                  </a:ext>
                </a:extLst>
              </a:tr>
            </a:tbl>
          </a:graphicData>
        </a:graphic>
      </p:graphicFrame>
      <p:sp>
        <p:nvSpPr>
          <p:cNvPr id="4" name="TextBox 3">
            <a:extLst>
              <a:ext uri="{FF2B5EF4-FFF2-40B4-BE49-F238E27FC236}">
                <a16:creationId xmlns:a16="http://schemas.microsoft.com/office/drawing/2014/main" id="{0AFA9ED7-7153-1F48-E9B2-43DC485D4F02}"/>
              </a:ext>
            </a:extLst>
          </p:cNvPr>
          <p:cNvSpPr txBox="1"/>
          <p:nvPr/>
        </p:nvSpPr>
        <p:spPr>
          <a:xfrm>
            <a:off x="279918" y="5989681"/>
            <a:ext cx="12104914" cy="830997"/>
          </a:xfrm>
          <a:prstGeom prst="rect">
            <a:avLst/>
          </a:prstGeom>
          <a:noFill/>
        </p:spPr>
        <p:txBody>
          <a:bodyPr wrap="square">
            <a:spAutoFit/>
          </a:bodyPr>
          <a:lstStyle/>
          <a:p>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Sources:</a:t>
            </a:r>
          </a:p>
          <a:p>
            <a:pPr marL="171450" indent="-171450">
              <a:buFont typeface="Wingdings" panose="05000000000000000000" pitchFamily="2" charset="2"/>
              <a:buChar char="§"/>
            </a:pPr>
            <a:r>
              <a:rPr kumimoji="0" lang="en-GB" sz="12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Stat-Xplore (</a:t>
            </a:r>
            <a:r>
              <a:rPr kumimoji="0" lang="en-GB" sz="1200" i="0" u="none" strike="noStrike" kern="1200" cap="none" spc="0" normalizeH="0" baseline="0" noProof="0" dirty="0">
                <a:ln>
                  <a:noFill/>
                </a:ln>
                <a:effectLst/>
                <a:uLnTx/>
                <a:uFillTx/>
                <a:latin typeface="Arial" panose="020B0604020202020204" pitchFamily="34" charset="0"/>
                <a:cs typeface="Arial" panose="020B0604020202020204" pitchFamily="34" charset="0"/>
              </a:rPr>
              <a:t>May 2023), Pension </a:t>
            </a:r>
            <a:r>
              <a:rPr kumimoji="0" lang="en-GB" sz="12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Credit tables PC 1 (All four categories added.)</a:t>
            </a:r>
          </a:p>
          <a:p>
            <a:pPr marL="171450" indent="-171450">
              <a:buFont typeface="Wingdings" panose="05000000000000000000" pitchFamily="2" charset="2"/>
              <a:buChar char="§"/>
            </a:pPr>
            <a:r>
              <a:rPr lang="en-GB" sz="1200" dirty="0">
                <a:latin typeface="Arial" panose="020B0604020202020204" pitchFamily="34" charset="0"/>
                <a:cs typeface="Arial" panose="020B0604020202020204" pitchFamily="34" charset="0"/>
                <a:hlinkClick r:id="rId2"/>
              </a:rPr>
              <a:t>pension-credit-tables-FYE-2022.ods (live.com)</a:t>
            </a:r>
            <a:r>
              <a:rPr lang="en-GB" sz="1200" dirty="0">
                <a:latin typeface="Arial" panose="020B0604020202020204" pitchFamily="34" charset="0"/>
                <a:cs typeface="Arial" panose="020B0604020202020204" pitchFamily="34" charset="0"/>
              </a:rPr>
              <a:t> (Estimated expenditure take-up in worksheet PC2 cell ref B82) data within the series  </a:t>
            </a:r>
            <a:r>
              <a:rPr lang="en-GB" sz="1200" u="sng" dirty="0">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3"/>
              </a:rPr>
              <a:t>Income-related benefits: estimates of take-up: financial year ending 2022</a:t>
            </a:r>
            <a:endParaRPr lang="en-GB"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3736609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95A7DF810863D45975D3BE3DA9C608B" ma:contentTypeVersion="8" ma:contentTypeDescription="Create a new document." ma:contentTypeScope="" ma:versionID="8d961442ce17691486cc39c6812575bb">
  <xsd:schema xmlns:xsd="http://www.w3.org/2001/XMLSchema" xmlns:xs="http://www.w3.org/2001/XMLSchema" xmlns:p="http://schemas.microsoft.com/office/2006/metadata/properties" xmlns:ns2="3261f017-ac2b-4ff5-a638-1673a3774bef" targetNamespace="http://schemas.microsoft.com/office/2006/metadata/properties" ma:root="true" ma:fieldsID="d606f7fffa35aea451ed4efc85d6cbee" ns2:_="">
    <xsd:import namespace="3261f017-ac2b-4ff5-a638-1673a3774bef"/>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261f017-ac2b-4ff5-a638-1673a3774be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4BD76E2-1091-4E59-82E9-2014B5B90676}">
  <ds:schemaRefs>
    <ds:schemaRef ds:uri="http://schemas.microsoft.com/sharepoint/v3/contenttype/forms"/>
  </ds:schemaRefs>
</ds:datastoreItem>
</file>

<file path=customXml/itemProps2.xml><?xml version="1.0" encoding="utf-8"?>
<ds:datastoreItem xmlns:ds="http://schemas.openxmlformats.org/officeDocument/2006/customXml" ds:itemID="{D5797827-5164-4688-829D-5C862EB92A29}">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B447E818-164C-4224-9DD3-1EE3378F3B1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261f017-ac2b-4ff5-a638-1673a3774be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1005</TotalTime>
  <Words>1298</Words>
  <Application>Microsoft Office PowerPoint</Application>
  <PresentationFormat>Widescreen</PresentationFormat>
  <Paragraphs>239</Paragraphs>
  <Slides>9</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Calibri Light</vt:lpstr>
      <vt:lpstr>Wingdings</vt:lpstr>
      <vt:lpstr>Office Theme</vt:lpstr>
      <vt:lpstr>Pension Credit Summary: Wigan</vt:lpstr>
      <vt:lpstr>Pension Credit is made up of two components:  1. Guaranteed Credit tops up incomes to a guaranteed minimum level, which is currently £201.05  per week for single people and £306.85 for couples. There is no savings limit, but when savings surpass £10,000  entitlement reduces.   2. Savings Credit is available to those who retired before April 2016 and have a private or occupational pension and can be up to £15.94 for single people or £17.84 for a couple.  NB: If you are a carer, receive disability benefit, have housing costs, or are a primary caregiver to a child you may be entitled to Pension Credit even if your income is higher than the limit.   NB: As of 15 May 2019, those who have reached retirement age but have a partner below this age are no longer entitled to Pension Credit but maybe able to claim Universal Credit instead.   </vt:lpstr>
      <vt:lpstr>Pension Credits  - other benefits</vt:lpstr>
      <vt:lpstr>Key statistics for Wigan</vt:lpstr>
      <vt:lpstr>Percentages of GM population aged 66+ claiming Pension Credit by ward</vt:lpstr>
      <vt:lpstr>Elderly populations and deprivation</vt:lpstr>
      <vt:lpstr>Pension Credit claimants by ward</vt:lpstr>
      <vt:lpstr>Estimated Eligible Non-recipients by ward</vt:lpstr>
      <vt:lpstr>Estimated total amount of missed Pension Credit uptake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Pension Credit Summary: Bolton</dc:title>
  <dc:creator>Parker, Henry</dc:creator>
  <cp:lastModifiedBy>Childs, Dylan</cp:lastModifiedBy>
  <cp:revision>126</cp:revision>
  <dcterms:created xsi:type="dcterms:W3CDTF">2020-10-30T09:24:29Z</dcterms:created>
  <dcterms:modified xsi:type="dcterms:W3CDTF">2024-02-01T16:13:13Z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0x010100395A7DF810863D45975D3BE3DA9C608B</vt:lpwstr>
  </property>
</Properties>
</file>