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256" r:id="rId5"/>
    <p:sldId id="266" r:id="rId6"/>
    <p:sldId id="272" r:id="rId7"/>
    <p:sldId id="259" r:id="rId8"/>
    <p:sldId id="290" r:id="rId9"/>
    <p:sldId id="289" r:id="rId10"/>
    <p:sldId id="286" r:id="rId11"/>
    <p:sldId id="287" r:id="rId12"/>
    <p:sldId id="28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D0724D5-0733-DD9F-644A-F623E51F1F83}" name="Doocey, Mike" initials="DM" userId="S::Mike.Doocey@greatermanchester-ca.gov.uk::012d683b-1c45-41f8-acb5-b3a3f85bb73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8122"/>
    <a:srgbClr val="8B2188"/>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5" autoAdjust="0"/>
    <p:restoredTop sz="86463" autoAdjust="0"/>
  </p:normalViewPr>
  <p:slideViewPr>
    <p:cSldViewPr snapToGrid="0">
      <p:cViewPr varScale="1">
        <p:scale>
          <a:sx n="98" d="100"/>
          <a:sy n="98" d="100"/>
        </p:scale>
        <p:origin x="276" y="9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ilds, Dylan" userId="7fd8f850-9d53-46d0-a2f4-82dc1723bbae" providerId="ADAL" clId="{F306D499-B58F-4387-8EAD-345FB8D5A802}"/>
    <pc:docChg chg="undo custSel modSld">
      <pc:chgData name="Childs, Dylan" userId="7fd8f850-9d53-46d0-a2f4-82dc1723bbae" providerId="ADAL" clId="{F306D499-B58F-4387-8EAD-345FB8D5A802}" dt="2024-02-01T14:30:26.441" v="36" actId="34135"/>
      <pc:docMkLst>
        <pc:docMk/>
      </pc:docMkLst>
      <pc:sldChg chg="modSp mod">
        <pc:chgData name="Childs, Dylan" userId="7fd8f850-9d53-46d0-a2f4-82dc1723bbae" providerId="ADAL" clId="{F306D499-B58F-4387-8EAD-345FB8D5A802}" dt="2024-02-01T14:23:19.282" v="31" actId="14100"/>
        <pc:sldMkLst>
          <pc:docMk/>
          <pc:sldMk cId="513742067" sldId="259"/>
        </pc:sldMkLst>
        <pc:spChg chg="mod">
          <ac:chgData name="Childs, Dylan" userId="7fd8f850-9d53-46d0-a2f4-82dc1723bbae" providerId="ADAL" clId="{F306D499-B58F-4387-8EAD-345FB8D5A802}" dt="2024-02-01T14:23:19.282" v="31" actId="14100"/>
          <ac:spMkLst>
            <pc:docMk/>
            <pc:sldMk cId="513742067" sldId="259"/>
            <ac:spMk id="3" creationId="{66E88644-FD0D-4BAE-AAA3-3DD00430B4BB}"/>
          </ac:spMkLst>
        </pc:spChg>
        <pc:spChg chg="mod">
          <ac:chgData name="Childs, Dylan" userId="7fd8f850-9d53-46d0-a2f4-82dc1723bbae" providerId="ADAL" clId="{F306D499-B58F-4387-8EAD-345FB8D5A802}" dt="2024-02-01T14:23:14.217" v="30" actId="1076"/>
          <ac:spMkLst>
            <pc:docMk/>
            <pc:sldMk cId="513742067" sldId="259"/>
            <ac:spMk id="5" creationId="{3207C827-8A64-43BC-8CD6-B34546DADBC5}"/>
          </ac:spMkLst>
        </pc:spChg>
      </pc:sldChg>
      <pc:sldChg chg="modSp mod">
        <pc:chgData name="Childs, Dylan" userId="7fd8f850-9d53-46d0-a2f4-82dc1723bbae" providerId="ADAL" clId="{F306D499-B58F-4387-8EAD-345FB8D5A802}" dt="2024-02-01T14:22:33.216" v="21" actId="14100"/>
        <pc:sldMkLst>
          <pc:docMk/>
          <pc:sldMk cId="477254947" sldId="266"/>
        </pc:sldMkLst>
        <pc:spChg chg="mod">
          <ac:chgData name="Childs, Dylan" userId="7fd8f850-9d53-46d0-a2f4-82dc1723bbae" providerId="ADAL" clId="{F306D499-B58F-4387-8EAD-345FB8D5A802}" dt="2024-02-01T14:22:33.216" v="21" actId="14100"/>
          <ac:spMkLst>
            <pc:docMk/>
            <pc:sldMk cId="477254947" sldId="266"/>
            <ac:spMk id="2" creationId="{87BDAF91-1342-41CD-8DB3-2995BA71DEA0}"/>
          </ac:spMkLst>
        </pc:spChg>
        <pc:spChg chg="mod">
          <ac:chgData name="Childs, Dylan" userId="7fd8f850-9d53-46d0-a2f4-82dc1723bbae" providerId="ADAL" clId="{F306D499-B58F-4387-8EAD-345FB8D5A802}" dt="2024-02-01T14:22:11.991" v="9" actId="1076"/>
          <ac:spMkLst>
            <pc:docMk/>
            <pc:sldMk cId="477254947" sldId="266"/>
            <ac:spMk id="7" creationId="{0B9E316A-4D89-4808-9669-B496133576AE}"/>
          </ac:spMkLst>
        </pc:spChg>
      </pc:sldChg>
      <pc:sldChg chg="modSp mod">
        <pc:chgData name="Childs, Dylan" userId="7fd8f850-9d53-46d0-a2f4-82dc1723bbae" providerId="ADAL" clId="{F306D499-B58F-4387-8EAD-345FB8D5A802}" dt="2024-02-01T14:22:48.160" v="24" actId="1076"/>
        <pc:sldMkLst>
          <pc:docMk/>
          <pc:sldMk cId="1210409543" sldId="272"/>
        </pc:sldMkLst>
        <pc:spChg chg="mod">
          <ac:chgData name="Childs, Dylan" userId="7fd8f850-9d53-46d0-a2f4-82dc1723bbae" providerId="ADAL" clId="{F306D499-B58F-4387-8EAD-345FB8D5A802}" dt="2024-02-01T14:22:48.160" v="24" actId="1076"/>
          <ac:spMkLst>
            <pc:docMk/>
            <pc:sldMk cId="1210409543" sldId="272"/>
            <ac:spMk id="4" creationId="{6D3785B6-5670-44C5-8001-2C2EA0B266D0}"/>
          </ac:spMkLst>
        </pc:spChg>
      </pc:sldChg>
      <pc:sldChg chg="modSp mod">
        <pc:chgData name="Childs, Dylan" userId="7fd8f850-9d53-46d0-a2f4-82dc1723bbae" providerId="ADAL" clId="{F306D499-B58F-4387-8EAD-345FB8D5A802}" dt="2024-02-01T14:30:19.287" v="34" actId="34135"/>
        <pc:sldMkLst>
          <pc:docMk/>
          <pc:sldMk cId="3859563524" sldId="286"/>
        </pc:sldMkLst>
        <pc:graphicFrameChg chg="mod">
          <ac:chgData name="Childs, Dylan" userId="7fd8f850-9d53-46d0-a2f4-82dc1723bbae" providerId="ADAL" clId="{F306D499-B58F-4387-8EAD-345FB8D5A802}" dt="2024-02-01T14:30:19.287" v="34" actId="34135"/>
          <ac:graphicFrameMkLst>
            <pc:docMk/>
            <pc:sldMk cId="3859563524" sldId="286"/>
            <ac:graphicFrameMk id="2" creationId="{4978DB22-D918-1C94-A19D-F6B240D1D1E0}"/>
          </ac:graphicFrameMkLst>
        </pc:graphicFrameChg>
      </pc:sldChg>
      <pc:sldChg chg="modSp mod">
        <pc:chgData name="Childs, Dylan" userId="7fd8f850-9d53-46d0-a2f4-82dc1723bbae" providerId="ADAL" clId="{F306D499-B58F-4387-8EAD-345FB8D5A802}" dt="2024-02-01T14:30:23.182" v="35" actId="34135"/>
        <pc:sldMkLst>
          <pc:docMk/>
          <pc:sldMk cId="3563326387" sldId="287"/>
        </pc:sldMkLst>
        <pc:graphicFrameChg chg="mod">
          <ac:chgData name="Childs, Dylan" userId="7fd8f850-9d53-46d0-a2f4-82dc1723bbae" providerId="ADAL" clId="{F306D499-B58F-4387-8EAD-345FB8D5A802}" dt="2024-02-01T14:30:23.182" v="35" actId="34135"/>
          <ac:graphicFrameMkLst>
            <pc:docMk/>
            <pc:sldMk cId="3563326387" sldId="287"/>
            <ac:graphicFrameMk id="3" creationId="{57E62387-ED29-E5F6-DE0B-AEAFAACCE5BF}"/>
          </ac:graphicFrameMkLst>
        </pc:graphicFrameChg>
      </pc:sldChg>
      <pc:sldChg chg="modSp mod">
        <pc:chgData name="Childs, Dylan" userId="7fd8f850-9d53-46d0-a2f4-82dc1723bbae" providerId="ADAL" clId="{F306D499-B58F-4387-8EAD-345FB8D5A802}" dt="2024-02-01T14:30:26.441" v="36" actId="34135"/>
        <pc:sldMkLst>
          <pc:docMk/>
          <pc:sldMk cId="3337366094" sldId="288"/>
        </pc:sldMkLst>
        <pc:graphicFrameChg chg="mod">
          <ac:chgData name="Childs, Dylan" userId="7fd8f850-9d53-46d0-a2f4-82dc1723bbae" providerId="ADAL" clId="{F306D499-B58F-4387-8EAD-345FB8D5A802}" dt="2024-02-01T14:30:26.441" v="36" actId="34135"/>
          <ac:graphicFrameMkLst>
            <pc:docMk/>
            <pc:sldMk cId="3337366094" sldId="288"/>
            <ac:graphicFrameMk id="3" creationId="{65156F35-4633-B3E5-92BD-4D38DAA13DC1}"/>
          </ac:graphicFrameMkLst>
        </pc:graphicFrameChg>
      </pc:sldChg>
      <pc:sldChg chg="modSp mod">
        <pc:chgData name="Childs, Dylan" userId="7fd8f850-9d53-46d0-a2f4-82dc1723bbae" providerId="ADAL" clId="{F306D499-B58F-4387-8EAD-345FB8D5A802}" dt="2024-02-01T14:30:15.570" v="33" actId="34135"/>
        <pc:sldMkLst>
          <pc:docMk/>
          <pc:sldMk cId="3022525373" sldId="289"/>
        </pc:sldMkLst>
        <pc:picChg chg="mod">
          <ac:chgData name="Childs, Dylan" userId="7fd8f850-9d53-46d0-a2f4-82dc1723bbae" providerId="ADAL" clId="{F306D499-B58F-4387-8EAD-345FB8D5A802}" dt="2024-02-01T14:30:15.570" v="33" actId="34135"/>
          <ac:picMkLst>
            <pc:docMk/>
            <pc:sldMk cId="3022525373" sldId="289"/>
            <ac:picMk id="3" creationId="{0C6DA6B6-2A2B-4B61-B547-D90A048AB674}"/>
          </ac:picMkLst>
        </pc:picChg>
      </pc:sldChg>
      <pc:sldChg chg="modSp mod">
        <pc:chgData name="Childs, Dylan" userId="7fd8f850-9d53-46d0-a2f4-82dc1723bbae" providerId="ADAL" clId="{F306D499-B58F-4387-8EAD-345FB8D5A802}" dt="2024-02-01T14:30:10.986" v="32" actId="34135"/>
        <pc:sldMkLst>
          <pc:docMk/>
          <pc:sldMk cId="2085706008" sldId="290"/>
        </pc:sldMkLst>
        <pc:picChg chg="mod">
          <ac:chgData name="Childs, Dylan" userId="7fd8f850-9d53-46d0-a2f4-82dc1723bbae" providerId="ADAL" clId="{F306D499-B58F-4387-8EAD-345FB8D5A802}" dt="2024-02-01T14:30:10.986" v="32" actId="34135"/>
          <ac:picMkLst>
            <pc:docMk/>
            <pc:sldMk cId="2085706008" sldId="290"/>
            <ac:picMk id="3" creationId="{6FEAB7B0-49A4-CB9B-35E9-4FA221C420AB}"/>
          </ac:picMkLst>
        </pc:picChg>
      </pc:sldChg>
    </pc:docChg>
  </pc:docChgLst>
  <pc:docChgLst>
    <pc:chgData name="Childs, Dylan" userId="7fd8f850-9d53-46d0-a2f4-82dc1723bbae" providerId="ADAL" clId="{8CD6F67D-AD4E-4575-A1DA-4BBFAF0AC6A4}"/>
    <pc:docChg chg="undo custSel modSld">
      <pc:chgData name="Childs, Dylan" userId="7fd8f850-9d53-46d0-a2f4-82dc1723bbae" providerId="ADAL" clId="{8CD6F67D-AD4E-4575-A1DA-4BBFAF0AC6A4}" dt="2024-01-09T13:53:46.144" v="947" actId="167"/>
      <pc:docMkLst>
        <pc:docMk/>
      </pc:docMkLst>
      <pc:sldChg chg="addSp modSp mod">
        <pc:chgData name="Childs, Dylan" userId="7fd8f850-9d53-46d0-a2f4-82dc1723bbae" providerId="ADAL" clId="{8CD6F67D-AD4E-4575-A1DA-4BBFAF0AC6A4}" dt="2024-01-09T13:52:46.520" v="857" actId="13244"/>
        <pc:sldMkLst>
          <pc:docMk/>
          <pc:sldMk cId="3859563524" sldId="286"/>
        </pc:sldMkLst>
        <pc:spChg chg="add mod">
          <ac:chgData name="Childs, Dylan" userId="7fd8f850-9d53-46d0-a2f4-82dc1723bbae" providerId="ADAL" clId="{8CD6F67D-AD4E-4575-A1DA-4BBFAF0AC6A4}" dt="2024-01-09T13:52:46.520" v="857" actId="13244"/>
          <ac:spMkLst>
            <pc:docMk/>
            <pc:sldMk cId="3859563524" sldId="286"/>
            <ac:spMk id="5" creationId="{D845C12B-07F3-E7A8-D8B9-3A1225F635B0}"/>
          </ac:spMkLst>
        </pc:spChg>
        <pc:graphicFrameChg chg="modGraphic">
          <ac:chgData name="Childs, Dylan" userId="7fd8f850-9d53-46d0-a2f4-82dc1723bbae" providerId="ADAL" clId="{8CD6F67D-AD4E-4575-A1DA-4BBFAF0AC6A4}" dt="2024-01-09T13:50:50.060" v="600" actId="13238"/>
          <ac:graphicFrameMkLst>
            <pc:docMk/>
            <pc:sldMk cId="3859563524" sldId="286"/>
            <ac:graphicFrameMk id="2" creationId="{4978DB22-D918-1C94-A19D-F6B240D1D1E0}"/>
          </ac:graphicFrameMkLst>
        </pc:graphicFrameChg>
      </pc:sldChg>
      <pc:sldChg chg="addSp delSp modSp mod">
        <pc:chgData name="Childs, Dylan" userId="7fd8f850-9d53-46d0-a2f4-82dc1723bbae" providerId="ADAL" clId="{8CD6F67D-AD4E-4575-A1DA-4BBFAF0AC6A4}" dt="2024-01-09T13:53:00.183" v="859" actId="13244"/>
        <pc:sldMkLst>
          <pc:docMk/>
          <pc:sldMk cId="3563326387" sldId="287"/>
        </pc:sldMkLst>
        <pc:spChg chg="mod">
          <ac:chgData name="Childs, Dylan" userId="7fd8f850-9d53-46d0-a2f4-82dc1723bbae" providerId="ADAL" clId="{8CD6F67D-AD4E-4575-A1DA-4BBFAF0AC6A4}" dt="2024-01-09T13:53:00.183" v="859" actId="13244"/>
          <ac:spMkLst>
            <pc:docMk/>
            <pc:sldMk cId="3563326387" sldId="287"/>
            <ac:spMk id="4" creationId="{5CD64F9A-1D60-FCB5-4BF2-B41AC6E4DF91}"/>
          </ac:spMkLst>
        </pc:spChg>
        <pc:spChg chg="add mod">
          <ac:chgData name="Childs, Dylan" userId="7fd8f850-9d53-46d0-a2f4-82dc1723bbae" providerId="ADAL" clId="{8CD6F67D-AD4E-4575-A1DA-4BBFAF0AC6A4}" dt="2024-01-09T13:52:58.273" v="858" actId="13244"/>
          <ac:spMkLst>
            <pc:docMk/>
            <pc:sldMk cId="3563326387" sldId="287"/>
            <ac:spMk id="5" creationId="{A51985CE-1F1B-F247-D0D7-5EB4E9C04B9E}"/>
          </ac:spMkLst>
        </pc:spChg>
        <pc:graphicFrameChg chg="add mod modGraphic">
          <ac:chgData name="Childs, Dylan" userId="7fd8f850-9d53-46d0-a2f4-82dc1723bbae" providerId="ADAL" clId="{8CD6F67D-AD4E-4575-A1DA-4BBFAF0AC6A4}" dt="2024-01-09T13:50:54.206" v="601" actId="13238"/>
          <ac:graphicFrameMkLst>
            <pc:docMk/>
            <pc:sldMk cId="3563326387" sldId="287"/>
            <ac:graphicFrameMk id="3" creationId="{57E62387-ED29-E5F6-DE0B-AEAFAACCE5BF}"/>
          </ac:graphicFrameMkLst>
        </pc:graphicFrameChg>
        <pc:picChg chg="del">
          <ac:chgData name="Childs, Dylan" userId="7fd8f850-9d53-46d0-a2f4-82dc1723bbae" providerId="ADAL" clId="{8CD6F67D-AD4E-4575-A1DA-4BBFAF0AC6A4}" dt="2024-01-09T13:34:36.680" v="0" actId="478"/>
          <ac:picMkLst>
            <pc:docMk/>
            <pc:sldMk cId="3563326387" sldId="287"/>
            <ac:picMk id="8" creationId="{DAFCAF32-9391-86E3-0F43-C6F7731284E7}"/>
          </ac:picMkLst>
        </pc:picChg>
      </pc:sldChg>
      <pc:sldChg chg="addSp delSp modSp mod">
        <pc:chgData name="Childs, Dylan" userId="7fd8f850-9d53-46d0-a2f4-82dc1723bbae" providerId="ADAL" clId="{8CD6F67D-AD4E-4575-A1DA-4BBFAF0AC6A4}" dt="2024-01-09T13:53:08.108" v="861" actId="13244"/>
        <pc:sldMkLst>
          <pc:docMk/>
          <pc:sldMk cId="3337366094" sldId="288"/>
        </pc:sldMkLst>
        <pc:spChg chg="mod">
          <ac:chgData name="Childs, Dylan" userId="7fd8f850-9d53-46d0-a2f4-82dc1723bbae" providerId="ADAL" clId="{8CD6F67D-AD4E-4575-A1DA-4BBFAF0AC6A4}" dt="2024-01-09T13:48:09.420" v="588" actId="1076"/>
          <ac:spMkLst>
            <pc:docMk/>
            <pc:sldMk cId="3337366094" sldId="288"/>
            <ac:spMk id="2" creationId="{3D5B9D76-C077-494E-B55B-F4275240AF96}"/>
          </ac:spMkLst>
        </pc:spChg>
        <pc:spChg chg="mod">
          <ac:chgData name="Childs, Dylan" userId="7fd8f850-9d53-46d0-a2f4-82dc1723bbae" providerId="ADAL" clId="{8CD6F67D-AD4E-4575-A1DA-4BBFAF0AC6A4}" dt="2024-01-09T13:53:08.108" v="861" actId="13244"/>
          <ac:spMkLst>
            <pc:docMk/>
            <pc:sldMk cId="3337366094" sldId="288"/>
            <ac:spMk id="4" creationId="{A8CBC8D5-48D5-A65B-3F26-BFBB1FAA674F}"/>
          </ac:spMkLst>
        </pc:spChg>
        <pc:spChg chg="add mod">
          <ac:chgData name="Childs, Dylan" userId="7fd8f850-9d53-46d0-a2f4-82dc1723bbae" providerId="ADAL" clId="{8CD6F67D-AD4E-4575-A1DA-4BBFAF0AC6A4}" dt="2024-01-09T13:53:06.568" v="860" actId="13244"/>
          <ac:spMkLst>
            <pc:docMk/>
            <pc:sldMk cId="3337366094" sldId="288"/>
            <ac:spMk id="5" creationId="{E303BE96-09DC-A191-8511-53B64D72CD28}"/>
          </ac:spMkLst>
        </pc:spChg>
        <pc:graphicFrameChg chg="add mod modGraphic">
          <ac:chgData name="Childs, Dylan" userId="7fd8f850-9d53-46d0-a2f4-82dc1723bbae" providerId="ADAL" clId="{8CD6F67D-AD4E-4575-A1DA-4BBFAF0AC6A4}" dt="2024-01-09T13:50:56.410" v="602" actId="13238"/>
          <ac:graphicFrameMkLst>
            <pc:docMk/>
            <pc:sldMk cId="3337366094" sldId="288"/>
            <ac:graphicFrameMk id="3" creationId="{65156F35-4633-B3E5-92BD-4D38DAA13DC1}"/>
          </ac:graphicFrameMkLst>
        </pc:graphicFrameChg>
        <pc:picChg chg="del">
          <ac:chgData name="Childs, Dylan" userId="7fd8f850-9d53-46d0-a2f4-82dc1723bbae" providerId="ADAL" clId="{8CD6F67D-AD4E-4575-A1DA-4BBFAF0AC6A4}" dt="2024-01-09T13:41:00.743" v="208" actId="478"/>
          <ac:picMkLst>
            <pc:docMk/>
            <pc:sldMk cId="3337366094" sldId="288"/>
            <ac:picMk id="8" creationId="{CCEDEB8B-2ACA-A227-9178-745775AF41A2}"/>
          </ac:picMkLst>
        </pc:picChg>
      </pc:sldChg>
      <pc:sldChg chg="addSp modSp mod">
        <pc:chgData name="Childs, Dylan" userId="7fd8f850-9d53-46d0-a2f4-82dc1723bbae" providerId="ADAL" clId="{8CD6F67D-AD4E-4575-A1DA-4BBFAF0AC6A4}" dt="2024-01-09T13:53:46.144" v="947" actId="167"/>
        <pc:sldMkLst>
          <pc:docMk/>
          <pc:sldMk cId="3022525373" sldId="289"/>
        </pc:sldMkLst>
        <pc:spChg chg="add mod">
          <ac:chgData name="Childs, Dylan" userId="7fd8f850-9d53-46d0-a2f4-82dc1723bbae" providerId="ADAL" clId="{8CD6F67D-AD4E-4575-A1DA-4BBFAF0AC6A4}" dt="2024-01-09T13:52:37.362" v="855" actId="13244"/>
          <ac:spMkLst>
            <pc:docMk/>
            <pc:sldMk cId="3022525373" sldId="289"/>
            <ac:spMk id="2" creationId="{9E3D2BD3-E54C-112A-0D29-E64D63CF2B3F}"/>
          </ac:spMkLst>
        </pc:spChg>
        <pc:spChg chg="mod">
          <ac:chgData name="Childs, Dylan" userId="7fd8f850-9d53-46d0-a2f4-82dc1723bbae" providerId="ADAL" clId="{8CD6F67D-AD4E-4575-A1DA-4BBFAF0AC6A4}" dt="2024-01-09T13:52:39.072" v="856" actId="13244"/>
          <ac:spMkLst>
            <pc:docMk/>
            <pc:sldMk cId="3022525373" sldId="289"/>
            <ac:spMk id="4" creationId="{1BC36D59-6A72-4C87-A50C-351797C4ADCB}"/>
          </ac:spMkLst>
        </pc:spChg>
        <pc:picChg chg="mod">
          <ac:chgData name="Childs, Dylan" userId="7fd8f850-9d53-46d0-a2f4-82dc1723bbae" providerId="ADAL" clId="{8CD6F67D-AD4E-4575-A1DA-4BBFAF0AC6A4}" dt="2024-01-09T13:53:46.144" v="947" actId="167"/>
          <ac:picMkLst>
            <pc:docMk/>
            <pc:sldMk cId="3022525373" sldId="289"/>
            <ac:picMk id="3" creationId="{0C6DA6B6-2A2B-4B61-B547-D90A048AB674}"/>
          </ac:picMkLst>
        </pc:picChg>
      </pc:sldChg>
      <pc:sldChg chg="addSp modSp mod">
        <pc:chgData name="Childs, Dylan" userId="7fd8f850-9d53-46d0-a2f4-82dc1723bbae" providerId="ADAL" clId="{8CD6F67D-AD4E-4575-A1DA-4BBFAF0AC6A4}" dt="2024-01-09T13:53:17.585" v="897" actId="962"/>
        <pc:sldMkLst>
          <pc:docMk/>
          <pc:sldMk cId="2085706008" sldId="290"/>
        </pc:sldMkLst>
        <pc:spChg chg="add mod">
          <ac:chgData name="Childs, Dylan" userId="7fd8f850-9d53-46d0-a2f4-82dc1723bbae" providerId="ADAL" clId="{8CD6F67D-AD4E-4575-A1DA-4BBFAF0AC6A4}" dt="2024-01-09T13:52:25.893" v="853" actId="13244"/>
          <ac:spMkLst>
            <pc:docMk/>
            <pc:sldMk cId="2085706008" sldId="290"/>
            <ac:spMk id="2" creationId="{5A6E1B7F-ACC0-3214-284C-7AE4ED100EE1}"/>
          </ac:spMkLst>
        </pc:spChg>
        <pc:spChg chg="mod">
          <ac:chgData name="Childs, Dylan" userId="7fd8f850-9d53-46d0-a2f4-82dc1723bbae" providerId="ADAL" clId="{8CD6F67D-AD4E-4575-A1DA-4BBFAF0AC6A4}" dt="2024-01-09T13:52:29.229" v="854" actId="13244"/>
          <ac:spMkLst>
            <pc:docMk/>
            <pc:sldMk cId="2085706008" sldId="290"/>
            <ac:spMk id="5" creationId="{B85A0255-E040-D1AA-27BE-2E6D4307F01E}"/>
          </ac:spMkLst>
        </pc:spChg>
        <pc:picChg chg="mod">
          <ac:chgData name="Childs, Dylan" userId="7fd8f850-9d53-46d0-a2f4-82dc1723bbae" providerId="ADAL" clId="{8CD6F67D-AD4E-4575-A1DA-4BBFAF0AC6A4}" dt="2024-01-09T13:53:17.585" v="897" actId="962"/>
          <ac:picMkLst>
            <pc:docMk/>
            <pc:sldMk cId="2085706008" sldId="290"/>
            <ac:picMk id="3" creationId="{6FEAB7B0-49A4-CB9B-35E9-4FA221C420A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48BD5F-3D8F-4CCC-8A48-4868BBA6D257}" type="datetimeFigureOut">
              <a:rPr lang="en-GB" smtClean="0"/>
              <a:t>01/02/2024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C73C93-A4AF-424E-8F74-34B22BA38184}" type="slidenum">
              <a:rPr lang="en-GB" smtClean="0"/>
              <a:t>‹#›</a:t>
            </a:fld>
            <a:endParaRPr lang="en-GB"/>
          </a:p>
        </p:txBody>
      </p:sp>
    </p:spTree>
    <p:extLst>
      <p:ext uri="{BB962C8B-B14F-4D97-AF65-F5344CB8AC3E}">
        <p14:creationId xmlns:p14="http://schemas.microsoft.com/office/powerpoint/2010/main" val="1565933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0C73C93-A4AF-424E-8F74-34B22BA38184}" type="slidenum">
              <a:rPr lang="en-GB" smtClean="0"/>
              <a:t>2</a:t>
            </a:fld>
            <a:endParaRPr lang="en-GB"/>
          </a:p>
        </p:txBody>
      </p:sp>
    </p:spTree>
    <p:extLst>
      <p:ext uri="{BB962C8B-B14F-4D97-AF65-F5344CB8AC3E}">
        <p14:creationId xmlns:p14="http://schemas.microsoft.com/office/powerpoint/2010/main" val="85673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0C73C93-A4AF-424E-8F74-34B22BA38184}" type="slidenum">
              <a:rPr lang="en-GB" smtClean="0"/>
              <a:t>3</a:t>
            </a:fld>
            <a:endParaRPr lang="en-GB"/>
          </a:p>
        </p:txBody>
      </p:sp>
    </p:spTree>
    <p:extLst>
      <p:ext uri="{BB962C8B-B14F-4D97-AF65-F5344CB8AC3E}">
        <p14:creationId xmlns:p14="http://schemas.microsoft.com/office/powerpoint/2010/main" val="1422611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6D70C-2E21-431F-B2B1-492FDEBE11F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5684D93-3266-4DEB-8E98-BF105EF4FE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B86973E-FF34-41E8-85D9-82C532089E86}"/>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F5DBE535-D48A-48FD-BA9C-4B50B3FF70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273586-F7DC-46F4-A768-3DBDC625855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6481563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AC4D3-3EA1-4963-BA50-10966A86C79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F0746F2-4A94-4124-A9FA-CC669CE220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B984C4-BBFD-4FE2-9078-4D82CCD1B03C}"/>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C725F437-E458-4AA0-8DCD-548CBD28C6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C80222-EE18-429F-B25F-7D32076BB50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7686484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0FA44C1-8486-4F79-85BC-885337774D3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6D5A357-AD87-41CB-8C30-3EFFB684E22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C96875-7A8F-4FC3-9942-3B95D3247C0E}"/>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41818A29-2596-4175-A1A2-00E1DC97A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ECF7CB-1099-45B1-A13E-6816C3B4D6C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899474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1DF9E-58A6-4410-8225-C538E87237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5E8224-535B-4D15-8F9C-3520E062D2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9A62F7-2945-4996-8F94-F9077AB99337}"/>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C744F1DA-9E5A-4FE5-B273-FED0EE3094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008FF9-F1F4-4F57-A573-ACF41DC0A87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988751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090ED-DA32-46C5-B5EA-CBA7716E5B9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5CAEB1-AB68-4C3E-B091-40876407A2A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38FE1DC-50C4-46BD-A23E-74113CA72EF2}"/>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07D51AB0-CE00-40EB-9B01-F961EFB9A7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5B8106-C94F-44A8-B2E8-AE0A25E853EA}"/>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933595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FD44B-83E4-4187-9997-72CADA1C50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121F6B7-ECF3-41BC-80F9-8C4DB36B24D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00A0937-934A-4449-9D8E-AE400798F0A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B2BF27C-78A1-432F-BDC4-69CD228B6EBB}"/>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1FFECF0D-37E2-4374-A01E-ED2BD7A0D9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60FB50-47BD-49BD-B7B3-A9D29A3D484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626123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1A026-9E66-4A9B-8381-AE486956E75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E78BE34-5D3E-43CC-ACF8-1D1C52110F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07B1BF-DAA5-43E2-94A6-2DFEDABB7E5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F1A28C0-70FC-4823-89BD-652511CBE12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1F666F-8769-47E9-9FEC-BB7191EDD41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DEDD920-CD63-4B4F-947D-685DA8E7E103}"/>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8" name="Footer Placeholder 7">
            <a:extLst>
              <a:ext uri="{FF2B5EF4-FFF2-40B4-BE49-F238E27FC236}">
                <a16:creationId xmlns:a16="http://schemas.microsoft.com/office/drawing/2014/main" id="{50EB8569-48C6-43AA-9B48-A1B99892EF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27D5A64-C9FC-447C-8542-4C37DD36F213}"/>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54745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258C3-6122-4518-8E9C-6E13A54E738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1B14F8C-1303-4569-AE61-F92494B9F625}"/>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4" name="Footer Placeholder 3">
            <a:extLst>
              <a:ext uri="{FF2B5EF4-FFF2-40B4-BE49-F238E27FC236}">
                <a16:creationId xmlns:a16="http://schemas.microsoft.com/office/drawing/2014/main" id="{BAF5EAD9-27AC-44A2-AE59-561FD94B280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3B13D2-588E-4DE9-8BA7-31C8C8A821E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966251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333E0B8-D56A-4D94-B34E-79905E5CDFC9}"/>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3" name="Footer Placeholder 2">
            <a:extLst>
              <a:ext uri="{FF2B5EF4-FFF2-40B4-BE49-F238E27FC236}">
                <a16:creationId xmlns:a16="http://schemas.microsoft.com/office/drawing/2014/main" id="{CF047810-C892-47DA-B355-EC5C8136BDC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EC149FD-311F-4735-A8B3-B2E891483260}"/>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355625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DD69E-D57B-4A1F-9BEF-E8A1A45B7D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7DB0FA8-A9F1-4983-851D-B85008804C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B07A260-90AE-407D-A046-8F2BAD711C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8A49C7-9FC6-49EE-9D28-60664AAFFF54}"/>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C94B7B9D-31FC-4A08-AF2A-C5D65BA825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CB94A6-8142-4439-988B-D5ACCB420F1A}"/>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8990160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2F39B-C946-43D5-B7EA-49E5289E93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57FBF51-9586-4EC8-9263-ABF5C4BA28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398B52E-D25F-43AC-8EE5-AF146991C9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13F96D-BFFE-495A-BD31-3A8406C7D4E6}"/>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8CA17D6A-21C1-4F0D-8E15-8D62AC0531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8C1E16F-00E8-48CB-9D51-AAE97FA7A424}"/>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928285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321703-ABE1-4195-9F93-E6B8903F15A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A3061F8-AB7D-4E84-BAF5-65BBCAC26D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8D79D8-99F4-4363-BCBC-C41D05864B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8B8DDF1D-74F5-4227-9EB8-CBD1B11B51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F0F65E-DD89-4A4E-B6EF-78866EEC84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C8E1A7-8730-49B9-97B4-845457397F38}" type="slidenum">
              <a:rPr lang="en-US" smtClean="0"/>
              <a:t>‹#›</a:t>
            </a:fld>
            <a:endParaRPr lang="en-US"/>
          </a:p>
        </p:txBody>
      </p:sp>
    </p:spTree>
    <p:extLst>
      <p:ext uri="{BB962C8B-B14F-4D97-AF65-F5344CB8AC3E}">
        <p14:creationId xmlns:p14="http://schemas.microsoft.com/office/powerpoint/2010/main" val="40479087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gov.uk/pension-credit/eligibility"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ageuk.org.uk/information-advice/money-legal/benefits-entitlements/housing-benefit/"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ageuk.org.uk/information-advice/money-legal/benefits-entitlements/cold-weather-payment/" TargetMode="External"/><Relationship Id="rId4" Type="http://schemas.openxmlformats.org/officeDocument/2006/relationships/hyperlink" Target="https://www.ageuk.org.uk/information-advice/money-legal/benefits-entitlements/tv-licence-concession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www.gov.uk/government/statistics/income-related-benefits-estimates-of-take-up-financial-year-ending-2022" TargetMode="External"/><Relationship Id="rId2" Type="http://schemas.openxmlformats.org/officeDocument/2006/relationships/hyperlink" Target="https://view.officeapps.live.com/op/view.aspx?src=https%3A%2F%2Fassets.publishing.service.gov.uk%2Fmedia%2F6538c70d5e47a5001498992d%2Fpension-credit-tables-FYE-2022.ods&amp;wdOrigin=BROWSELINK"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www.gov.uk/government/statistics/income-related-benefits-estimates-of-take-up-financial-year-ending-2022" TargetMode="External"/><Relationship Id="rId2" Type="http://schemas.openxmlformats.org/officeDocument/2006/relationships/hyperlink" Target="https://view.officeapps.live.com/op/view.aspx?src=https%3A%2F%2Fassets.publishing.service.gov.uk%2Fmedia%2F6538c70d5e47a5001498992d%2Fpension-credit-tables-FYE-2022.ods&amp;wdOrigin=BROWSELINK"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8B812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D051D-9579-4030-B480-17CFF24861A4}"/>
              </a:ext>
            </a:extLst>
          </p:cNvPr>
          <p:cNvSpPr>
            <a:spLocks noGrp="1"/>
          </p:cNvSpPr>
          <p:nvPr>
            <p:ph type="ctrTitle"/>
          </p:nvPr>
        </p:nvSpPr>
        <p:spPr>
          <a:xfrm>
            <a:off x="1315092" y="1860331"/>
            <a:ext cx="9249494" cy="1704802"/>
          </a:xfrm>
        </p:spPr>
        <p:txBody>
          <a:bodyPr>
            <a:normAutofit/>
          </a:bodyPr>
          <a:lstStyle/>
          <a:p>
            <a:r>
              <a:rPr lang="pl-PL" sz="5400" b="1" dirty="0">
                <a:solidFill>
                  <a:schemeClr val="bg1"/>
                </a:solidFill>
                <a:latin typeface="Arial" panose="020B0604020202020204" pitchFamily="34" charset="0"/>
                <a:cs typeface="Arial" panose="020B0604020202020204" pitchFamily="34" charset="0"/>
              </a:rPr>
              <a:t>Pension Credit</a:t>
            </a:r>
            <a:r>
              <a:rPr lang="en-GB" sz="5400" b="1" dirty="0">
                <a:solidFill>
                  <a:schemeClr val="bg1"/>
                </a:solidFill>
                <a:latin typeface="Arial" panose="020B0604020202020204" pitchFamily="34" charset="0"/>
                <a:cs typeface="Arial" panose="020B0604020202020204" pitchFamily="34" charset="0"/>
              </a:rPr>
              <a:t> Summary:</a:t>
            </a:r>
            <a:r>
              <a:rPr lang="pl-PL" sz="5400" b="1" dirty="0">
                <a:solidFill>
                  <a:schemeClr val="bg1"/>
                </a:solidFill>
                <a:latin typeface="Arial" panose="020B0604020202020204" pitchFamily="34" charset="0"/>
                <a:cs typeface="Arial" panose="020B0604020202020204" pitchFamily="34" charset="0"/>
              </a:rPr>
              <a:t> </a:t>
            </a:r>
            <a:r>
              <a:rPr lang="en-GB" sz="5400" b="1" dirty="0">
                <a:solidFill>
                  <a:schemeClr val="bg1"/>
                </a:solidFill>
                <a:latin typeface="Arial" panose="020B0604020202020204" pitchFamily="34" charset="0"/>
                <a:cs typeface="Arial" panose="020B0604020202020204" pitchFamily="34" charset="0"/>
              </a:rPr>
              <a:t>Manchester</a:t>
            </a:r>
            <a:endParaRPr lang="en-US" sz="54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C0959498-EA3C-4313-A2C6-F4751CFAD612}"/>
              </a:ext>
            </a:extLst>
          </p:cNvPr>
          <p:cNvSpPr txBox="1"/>
          <p:nvPr/>
        </p:nvSpPr>
        <p:spPr>
          <a:xfrm>
            <a:off x="2486346" y="4068566"/>
            <a:ext cx="7524757" cy="984885"/>
          </a:xfrm>
          <a:prstGeom prst="rect">
            <a:avLst/>
          </a:prstGeom>
          <a:noFill/>
        </p:spPr>
        <p:txBody>
          <a:bodyPr wrap="square" rtlCol="0">
            <a:spAutoFit/>
          </a:bodyPr>
          <a:lstStyle/>
          <a:p>
            <a:pPr algn="ctr"/>
            <a:r>
              <a:rPr lang="en-GB" sz="2000" dirty="0">
                <a:solidFill>
                  <a:schemeClr val="bg1"/>
                </a:solidFill>
                <a:latin typeface="Arial" panose="020B0604020202020204" pitchFamily="34" charset="0"/>
                <a:cs typeface="Arial" panose="020B0604020202020204" pitchFamily="34" charset="0"/>
              </a:rPr>
              <a:t>This data pack can be used to understand the local Pension Credit landscape and identify wards for targeted campaign work.</a:t>
            </a:r>
          </a:p>
          <a:p>
            <a:endParaRPr lang="en-GB" dirty="0"/>
          </a:p>
        </p:txBody>
      </p:sp>
      <p:pic>
        <p:nvPicPr>
          <p:cNvPr id="4" name="Picture 3" descr="Greater Manchester Ageing logo">
            <a:extLst>
              <a:ext uri="{FF2B5EF4-FFF2-40B4-BE49-F238E27FC236}">
                <a16:creationId xmlns:a16="http://schemas.microsoft.com/office/drawing/2014/main" id="{B16ECCBB-EC56-DA90-1E29-FDE9CB9B3E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08542" y="314550"/>
            <a:ext cx="2512088" cy="908731"/>
          </a:xfrm>
          <a:prstGeom prst="rect">
            <a:avLst/>
          </a:prstGeom>
        </p:spPr>
      </p:pic>
    </p:spTree>
    <p:extLst>
      <p:ext uri="{BB962C8B-B14F-4D97-AF65-F5344CB8AC3E}">
        <p14:creationId xmlns:p14="http://schemas.microsoft.com/office/powerpoint/2010/main" val="4324164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DAF91-1342-41CD-8DB3-2995BA71DEA0}"/>
              </a:ext>
            </a:extLst>
          </p:cNvPr>
          <p:cNvSpPr>
            <a:spLocks noGrp="1"/>
          </p:cNvSpPr>
          <p:nvPr>
            <p:ph type="ctrTitle"/>
          </p:nvPr>
        </p:nvSpPr>
        <p:spPr>
          <a:xfrm>
            <a:off x="285307" y="1179547"/>
            <a:ext cx="11621385" cy="4199849"/>
          </a:xfrm>
        </p:spPr>
        <p:txBody>
          <a:bodyPr anchor="t">
            <a:normAutofit fontScale="90000"/>
          </a:bodyPr>
          <a:lstStyle/>
          <a:p>
            <a:pPr algn="l"/>
            <a:r>
              <a:rPr lang="en-GB" sz="2200" dirty="0">
                <a:latin typeface="Arial" panose="020B0604020202020204" pitchFamily="34" charset="0"/>
                <a:cs typeface="Arial" panose="020B0604020202020204" pitchFamily="34" charset="0"/>
              </a:rPr>
              <a:t>Pension Credit is made up of two components:</a:t>
            </a:r>
            <a:br>
              <a:rPr lang="en-GB" sz="2200" dirty="0">
                <a:latin typeface="Arial" panose="020B0604020202020204" pitchFamily="34" charset="0"/>
                <a:cs typeface="Arial" panose="020B0604020202020204" pitchFamily="34" charset="0"/>
              </a:rPr>
            </a:b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1. </a:t>
            </a:r>
            <a:r>
              <a:rPr lang="en-GB" sz="2200" b="1" dirty="0">
                <a:latin typeface="Arial" panose="020B0604020202020204" pitchFamily="34" charset="0"/>
                <a:cs typeface="Arial" panose="020B0604020202020204" pitchFamily="34" charset="0"/>
              </a:rPr>
              <a:t>Guaranteed Credit </a:t>
            </a:r>
            <a:r>
              <a:rPr lang="en-GB" sz="2200" dirty="0">
                <a:latin typeface="Arial" panose="020B0604020202020204" pitchFamily="34" charset="0"/>
                <a:cs typeface="Arial" panose="020B0604020202020204" pitchFamily="34" charset="0"/>
              </a:rPr>
              <a:t>top</a:t>
            </a:r>
            <a:r>
              <a:rPr lang="pl-PL" sz="2200" dirty="0">
                <a:latin typeface="Arial" panose="020B0604020202020204" pitchFamily="34" charset="0"/>
                <a:cs typeface="Arial" panose="020B0604020202020204" pitchFamily="34" charset="0"/>
              </a:rPr>
              <a:t>s</a:t>
            </a:r>
            <a:r>
              <a:rPr lang="en-GB" sz="2200" dirty="0">
                <a:latin typeface="Arial" panose="020B0604020202020204" pitchFamily="34" charset="0"/>
                <a:cs typeface="Arial" panose="020B0604020202020204" pitchFamily="34" charset="0"/>
              </a:rPr>
              <a:t> up incomes to a guaranteed minimum level, which is currently £201.05</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 per week for single people and £306.85 for couples. There is no savings limit, but when savings surpass £10,000 </a:t>
            </a:r>
            <a:r>
              <a:rPr lang="en-GB" sz="800" dirty="0">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 </a:t>
            </a:r>
            <a:r>
              <a:rPr lang="en-GB" sz="2200" dirty="0">
                <a:latin typeface="Arial" panose="020B0604020202020204" pitchFamily="34" charset="0"/>
                <a:cs typeface="Arial" panose="020B0604020202020204" pitchFamily="34" charset="0"/>
              </a:rPr>
              <a:t>entitlement reduces.</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 </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2. </a:t>
            </a:r>
            <a:r>
              <a:rPr lang="en-GB" sz="2200" b="1" dirty="0">
                <a:latin typeface="Arial" panose="020B0604020202020204" pitchFamily="34" charset="0"/>
                <a:cs typeface="Arial" panose="020B0604020202020204" pitchFamily="34" charset="0"/>
              </a:rPr>
              <a:t>Savings Credit </a:t>
            </a:r>
            <a:r>
              <a:rPr lang="en-GB" sz="2200" dirty="0">
                <a:latin typeface="Arial" panose="020B0604020202020204" pitchFamily="34" charset="0"/>
                <a:cs typeface="Arial" panose="020B0604020202020204" pitchFamily="34" charset="0"/>
              </a:rPr>
              <a:t>is available to those who retired before April 2016 and have a private or occupational pension and can be up to £15.94 for single people or £17.84 for a couple.</a:t>
            </a:r>
            <a:br>
              <a:rPr lang="en-GB" sz="1600" dirty="0">
                <a:latin typeface="Arial" panose="020B0604020202020204" pitchFamily="34" charset="0"/>
                <a:cs typeface="Arial" panose="020B0604020202020204" pitchFamily="34" charset="0"/>
              </a:rPr>
            </a:b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NB: If you are a carer, receive disability benefit, have housing costs, or are a primary caregiver to a child you may be entitled to Pension Credit even if your income is higher than the limit. </a:t>
            </a:r>
            <a:br>
              <a:rPr lang="pl-PL" sz="2200" dirty="0">
                <a:latin typeface="Arial" panose="020B0604020202020204" pitchFamily="34" charset="0"/>
                <a:cs typeface="Arial" panose="020B0604020202020204" pitchFamily="34" charset="0"/>
              </a:rPr>
            </a:br>
            <a:br>
              <a:rPr lang="pl-PL"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NB: </a:t>
            </a:r>
            <a:r>
              <a:rPr lang="pl-PL" sz="2200" dirty="0">
                <a:latin typeface="Arial" panose="020B0604020202020204" pitchFamily="34" charset="0"/>
                <a:cs typeface="Arial" panose="020B0604020202020204" pitchFamily="34" charset="0"/>
              </a:rPr>
              <a:t>As of </a:t>
            </a:r>
            <a:r>
              <a:rPr lang="en-GB" sz="2200" dirty="0">
                <a:latin typeface="Arial" panose="020B0604020202020204" pitchFamily="34" charset="0"/>
                <a:cs typeface="Arial" panose="020B0604020202020204" pitchFamily="34" charset="0"/>
              </a:rPr>
              <a:t>15 May </a:t>
            </a:r>
            <a:r>
              <a:rPr lang="pl-PL" sz="2200" dirty="0">
                <a:latin typeface="Arial" panose="020B0604020202020204" pitchFamily="34" charset="0"/>
                <a:cs typeface="Arial" panose="020B0604020202020204" pitchFamily="34" charset="0"/>
              </a:rPr>
              <a:t>2019, those who have reached retirement age but have a partner below </a:t>
            </a:r>
            <a:r>
              <a:rPr lang="en-GB" sz="2200" dirty="0">
                <a:latin typeface="Arial" panose="020B0604020202020204" pitchFamily="34" charset="0"/>
                <a:cs typeface="Arial" panose="020B0604020202020204" pitchFamily="34" charset="0"/>
              </a:rPr>
              <a:t>this age</a:t>
            </a:r>
            <a:r>
              <a:rPr lang="pl-PL" sz="2200" dirty="0">
                <a:latin typeface="Arial" panose="020B0604020202020204" pitchFamily="34" charset="0"/>
                <a:cs typeface="Arial" panose="020B0604020202020204" pitchFamily="34" charset="0"/>
              </a:rPr>
              <a:t> are no longer entitled to Pension Credit </a:t>
            </a:r>
            <a:r>
              <a:rPr lang="en-GB" sz="2200" dirty="0">
                <a:latin typeface="Arial" panose="020B0604020202020204" pitchFamily="34" charset="0"/>
                <a:cs typeface="Arial" panose="020B0604020202020204" pitchFamily="34" charset="0"/>
              </a:rPr>
              <a:t>but maybe able to c</a:t>
            </a:r>
            <a:r>
              <a:rPr lang="pl-PL" sz="2200" dirty="0">
                <a:latin typeface="Arial" panose="020B0604020202020204" pitchFamily="34" charset="0"/>
                <a:cs typeface="Arial" panose="020B0604020202020204" pitchFamily="34" charset="0"/>
              </a:rPr>
              <a:t>laim Universal Credit instead</a:t>
            </a:r>
            <a:r>
              <a:rPr lang="en-GB" sz="2200" dirty="0">
                <a:latin typeface="Arial" panose="020B0604020202020204" pitchFamily="34" charset="0"/>
                <a:cs typeface="Arial" panose="020B0604020202020204" pitchFamily="34" charset="0"/>
              </a:rPr>
              <a:t>.</a:t>
            </a:r>
            <a:r>
              <a:rPr lang="pl-PL" sz="2200" dirty="0">
                <a:latin typeface="Arial" panose="020B0604020202020204" pitchFamily="34" charset="0"/>
                <a:cs typeface="Arial" panose="020B0604020202020204" pitchFamily="34" charset="0"/>
              </a:rPr>
              <a:t> </a:t>
            </a:r>
            <a:br>
              <a:rPr lang="en-GB" sz="2200" dirty="0">
                <a:latin typeface="+mn-lt"/>
              </a:rPr>
            </a:br>
            <a:br>
              <a:rPr lang="en-GB" sz="2200" b="1" dirty="0"/>
            </a:br>
            <a:endParaRPr lang="en-US" sz="2200" b="1" dirty="0"/>
          </a:p>
        </p:txBody>
      </p:sp>
      <p:sp>
        <p:nvSpPr>
          <p:cNvPr id="4" name="TextBox 3">
            <a:extLst>
              <a:ext uri="{FF2B5EF4-FFF2-40B4-BE49-F238E27FC236}">
                <a16:creationId xmlns:a16="http://schemas.microsoft.com/office/drawing/2014/main" id="{9F5959DB-0F05-4AAC-AFFE-201333AE974F}"/>
              </a:ext>
            </a:extLst>
          </p:cNvPr>
          <p:cNvSpPr txBox="1"/>
          <p:nvPr/>
        </p:nvSpPr>
        <p:spPr>
          <a:xfrm>
            <a:off x="165371" y="317773"/>
            <a:ext cx="5257800"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400" b="1" i="0" u="none" strike="noStrike" kern="1200" cap="none" spc="0" normalizeH="0" baseline="0" noProof="0" dirty="0">
                <a:ln>
                  <a:noFill/>
                </a:ln>
                <a:solidFill>
                  <a:prstClr val="black"/>
                </a:solidFill>
                <a:effectLst/>
                <a:uLnTx/>
                <a:uFillTx/>
                <a:latin typeface="Calibri" panose="020F0502020204030204"/>
                <a:ea typeface="+mn-ea"/>
                <a:cs typeface="+mn-cs"/>
              </a:rPr>
              <a:t>Pension Credit Entitlements</a:t>
            </a:r>
            <a:endParaRPr kumimoji="0" lang="en-US" sz="3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0B9E316A-4D89-4808-9669-B496133576AE}"/>
              </a:ext>
            </a:extLst>
          </p:cNvPr>
          <p:cNvSpPr txBox="1"/>
          <p:nvPr/>
        </p:nvSpPr>
        <p:spPr>
          <a:xfrm>
            <a:off x="165371" y="6346298"/>
            <a:ext cx="2908569" cy="338554"/>
          </a:xfrm>
          <a:prstGeom prst="rect">
            <a:avLst/>
          </a:prstGeom>
          <a:noFill/>
        </p:spPr>
        <p:txBody>
          <a:bodyPr wrap="square" rtlCol="0">
            <a:spAutoFit/>
          </a:bodyPr>
          <a:lstStyle/>
          <a:p>
            <a:r>
              <a:rPr lang="en-GB" sz="1600" b="1" dirty="0">
                <a:latin typeface="Arial" panose="020B0604020202020204" pitchFamily="34" charset="0"/>
                <a:cs typeface="Arial" panose="020B0604020202020204" pitchFamily="34" charset="0"/>
              </a:rPr>
              <a:t>Source:</a:t>
            </a:r>
            <a:r>
              <a:rPr lang="en-GB" sz="1600" dirty="0">
                <a:latin typeface="Arial" panose="020B0604020202020204" pitchFamily="34" charset="0"/>
                <a:cs typeface="Arial" panose="020B0604020202020204" pitchFamily="34" charset="0"/>
              </a:rPr>
              <a:t> gov.uk</a:t>
            </a:r>
            <a:endParaRPr lang="en-GB" sz="3600" dirty="0"/>
          </a:p>
        </p:txBody>
      </p:sp>
    </p:spTree>
    <p:extLst>
      <p:ext uri="{BB962C8B-B14F-4D97-AF65-F5344CB8AC3E}">
        <p14:creationId xmlns:p14="http://schemas.microsoft.com/office/powerpoint/2010/main" val="477254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F8817-EAE2-496D-B1F0-2CBE77E361D0}"/>
              </a:ext>
            </a:extLst>
          </p:cNvPr>
          <p:cNvSpPr>
            <a:spLocks noGrp="1"/>
          </p:cNvSpPr>
          <p:nvPr>
            <p:ph type="title"/>
          </p:nvPr>
        </p:nvSpPr>
        <p:spPr>
          <a:xfrm>
            <a:off x="205206" y="146958"/>
            <a:ext cx="6479177" cy="838200"/>
          </a:xfrm>
        </p:spPr>
        <p:txBody>
          <a:bodyPr>
            <a:normAutofit/>
          </a:bodyPr>
          <a:lstStyle/>
          <a:p>
            <a:r>
              <a:rPr lang="en-GB" sz="3400" b="1" dirty="0">
                <a:latin typeface="+mn-lt"/>
              </a:rPr>
              <a:t>Pension Credits  - other benefits </a:t>
            </a:r>
            <a:endParaRPr lang="en-US" sz="3400" b="1" dirty="0">
              <a:latin typeface="+mn-lt"/>
            </a:endParaRPr>
          </a:p>
        </p:txBody>
      </p:sp>
      <p:sp>
        <p:nvSpPr>
          <p:cNvPr id="3" name="Content Placeholder 2">
            <a:extLst>
              <a:ext uri="{FF2B5EF4-FFF2-40B4-BE49-F238E27FC236}">
                <a16:creationId xmlns:a16="http://schemas.microsoft.com/office/drawing/2014/main" id="{67E587CA-58A9-4FF3-A490-D589F8B5B588}"/>
              </a:ext>
            </a:extLst>
          </p:cNvPr>
          <p:cNvSpPr>
            <a:spLocks noGrp="1"/>
          </p:cNvSpPr>
          <p:nvPr>
            <p:ph idx="1"/>
          </p:nvPr>
        </p:nvSpPr>
        <p:spPr>
          <a:xfrm>
            <a:off x="205206" y="566058"/>
            <a:ext cx="11254998" cy="6032606"/>
          </a:xfrm>
        </p:spPr>
        <p:txBody>
          <a:bodyPr>
            <a:normAutofit/>
          </a:bodyPr>
          <a:lstStyle/>
          <a:p>
            <a:pPr marL="0" indent="0">
              <a:buNone/>
            </a:pPr>
            <a:endParaRPr lang="en-GB" sz="1600" i="1" dirty="0">
              <a:latin typeface="Arial" panose="020B0604020202020204" pitchFamily="34" charset="0"/>
              <a:cs typeface="Arial" panose="020B0604020202020204" pitchFamily="34" charset="0"/>
            </a:endParaRPr>
          </a:p>
          <a:p>
            <a:pPr marL="0" indent="0">
              <a:buNone/>
            </a:pPr>
            <a:r>
              <a:rPr lang="en-GB" sz="1800" i="1" dirty="0">
                <a:latin typeface="Arial" panose="020B0604020202020204" pitchFamily="34" charset="0"/>
                <a:cs typeface="Arial" panose="020B0604020202020204" pitchFamily="34" charset="0"/>
              </a:rPr>
              <a:t>Pension Credit can open-up access to additional benefits which can, in some cases, add up to £000s of pounds worth of additional savings per year, including:</a:t>
            </a:r>
          </a:p>
          <a:p>
            <a:pPr marL="0" indent="0" algn="l" fontAlgn="base">
              <a:buNone/>
            </a:pPr>
            <a:r>
              <a:rPr lang="en-GB" sz="1600" b="1" i="0" dirty="0">
                <a:effectLst/>
                <a:latin typeface="Arial" panose="020B0604020202020204" pitchFamily="34" charset="0"/>
                <a:cs typeface="Arial" panose="020B0604020202020204" pitchFamily="34" charset="0"/>
              </a:rPr>
              <a:t>Help with health costs</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You’ll get free NHS dental treatment, and you can get help with the cost of glasses and transport to the hospital.</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you’re a carer, you might get an extra amount known as Carer Addition, which is worth up to </a:t>
            </a:r>
            <a:r>
              <a:rPr lang="en-GB" sz="1400" b="1" i="0" dirty="0">
                <a:effectLst/>
                <a:latin typeface="Arial" panose="020B0604020202020204" pitchFamily="34" charset="0"/>
                <a:cs typeface="Arial" panose="020B0604020202020204" pitchFamily="34" charset="0"/>
              </a:rPr>
              <a:t>£42.75</a:t>
            </a:r>
            <a:r>
              <a:rPr lang="en-GB" sz="1400" b="0" i="0" dirty="0">
                <a:effectLst/>
                <a:latin typeface="Arial" panose="020B0604020202020204" pitchFamily="34" charset="0"/>
                <a:cs typeface="Arial" panose="020B0604020202020204" pitchFamily="34" charset="0"/>
              </a:rPr>
              <a:t> a week.</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 have a disability, you may get an extra amount known as Severe Disability Addition, which is worth up to </a:t>
            </a:r>
            <a:r>
              <a:rPr lang="en-GB" sz="1400" b="1" i="0" dirty="0">
                <a:effectLst/>
                <a:latin typeface="Arial" panose="020B0604020202020204" pitchFamily="34" charset="0"/>
                <a:cs typeface="Arial" panose="020B0604020202020204" pitchFamily="34" charset="0"/>
              </a:rPr>
              <a:t>£76.40 </a:t>
            </a:r>
            <a:r>
              <a:rPr lang="en-GB" sz="1400" b="0" i="0" dirty="0">
                <a:effectLst/>
                <a:latin typeface="Arial" panose="020B0604020202020204" pitchFamily="34" charset="0"/>
                <a:cs typeface="Arial" panose="020B0604020202020204" pitchFamily="34" charset="0"/>
              </a:rPr>
              <a:t>a week.</a:t>
            </a:r>
          </a:p>
          <a:p>
            <a:pPr marL="0" indent="0" algn="l" fontAlgn="base">
              <a:buNone/>
            </a:pPr>
            <a:r>
              <a:rPr lang="en-GB" sz="1600" b="1" i="0" dirty="0">
                <a:effectLst/>
                <a:latin typeface="Arial" panose="020B0604020202020204" pitchFamily="34" charset="0"/>
                <a:cs typeface="Arial" panose="020B0604020202020204" pitchFamily="34" charset="0"/>
              </a:rPr>
              <a:t>Help with housing costs</a:t>
            </a:r>
          </a:p>
          <a:p>
            <a:pPr algn="l" fontAlgn="base">
              <a:buFont typeface="Arial" panose="020B0604020202020204" pitchFamily="34" charset="0"/>
              <a:buChar char="•"/>
            </a:pPr>
            <a:r>
              <a:rPr lang="en-GB" sz="1400" i="0" dirty="0">
                <a:effectLst/>
                <a:latin typeface="Arial" panose="020B0604020202020204" pitchFamily="34" charset="0"/>
                <a:cs typeface="Arial" panose="020B0604020202020204" pitchFamily="34" charset="0"/>
              </a:rPr>
              <a:t>You probably won't have to pay Council Tax (unless other people live with you).</a:t>
            </a:r>
          </a:p>
          <a:p>
            <a:pPr algn="l" fontAlgn="base">
              <a:buFont typeface="Arial" panose="020B0604020202020204" pitchFamily="34" charset="0"/>
              <a:buChar char="•"/>
            </a:pPr>
            <a:r>
              <a:rPr lang="en-GB" sz="1400" i="0" dirty="0">
                <a:effectLst/>
                <a:latin typeface="Arial" panose="020B0604020202020204" pitchFamily="34" charset="0"/>
                <a:cs typeface="Arial" panose="020B0604020202020204" pitchFamily="34" charset="0"/>
              </a:rPr>
              <a:t>If you rent your home, you might get your rent paid in full by </a:t>
            </a:r>
            <a:r>
              <a:rPr lang="en-GB" sz="1400" b="0" i="0" dirty="0">
                <a:solidFill>
                  <a:srgbClr val="006EA1"/>
                </a:solidFill>
                <a:effectLst/>
                <a:latin typeface="Arial" panose="020B0604020202020204" pitchFamily="34" charset="0"/>
                <a:cs typeface="Arial" panose="020B0604020202020204" pitchFamily="34" charset="0"/>
                <a:hlinkClick r:id="rId3" tooltip="Housing Benefit information and advice"/>
              </a:rPr>
              <a:t>Housing Benefit</a:t>
            </a:r>
            <a:r>
              <a:rPr lang="en-GB" sz="1400" b="0" i="0" dirty="0">
                <a:solidFill>
                  <a:srgbClr val="545454"/>
                </a:solidFill>
                <a:effectLst/>
                <a:latin typeface="Arial" panose="020B0604020202020204" pitchFamily="34" charset="0"/>
                <a:cs typeface="Arial" panose="020B0604020202020204" pitchFamily="34" charset="0"/>
              </a:rPr>
              <a:t>.</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 own your home, you might be eligible for help with mortgage interest, ground rent and service charges.</a:t>
            </a:r>
          </a:p>
          <a:p>
            <a:pPr marL="0" indent="0" algn="l" fontAlgn="base">
              <a:buNone/>
            </a:pPr>
            <a:r>
              <a:rPr lang="en-GB" sz="1600" b="1" i="0" dirty="0">
                <a:effectLst/>
                <a:latin typeface="Arial" panose="020B0604020202020204" pitchFamily="34" charset="0"/>
                <a:cs typeface="Arial" panose="020B0604020202020204" pitchFamily="34" charset="0"/>
              </a:rPr>
              <a:t>Other potential “passport” benefits</a:t>
            </a:r>
            <a:r>
              <a:rPr lang="en-GB" sz="1600" i="1" dirty="0">
                <a:effectLst/>
                <a:latin typeface="Arial" panose="020B0604020202020204" pitchFamily="34" charset="0"/>
                <a:cs typeface="Arial" panose="020B0604020202020204" pitchFamily="34" charset="0"/>
              </a:rPr>
              <a:t> (if criteria is met)</a:t>
            </a:r>
          </a:p>
          <a:p>
            <a:pPr marL="0" indent="0" algn="l" fontAlgn="base"/>
            <a:r>
              <a:rPr lang="en-GB" sz="1400" b="0" i="0" dirty="0">
                <a:effectLst/>
                <a:latin typeface="Arial" panose="020B0604020202020204" pitchFamily="34" charset="0"/>
                <a:cs typeface="Arial" panose="020B0604020202020204" pitchFamily="34" charset="0"/>
              </a:rPr>
              <a:t>  If you're 75 or over, you can get a </a:t>
            </a:r>
            <a:r>
              <a:rPr lang="en-GB" sz="1400" b="0" i="0" dirty="0">
                <a:solidFill>
                  <a:srgbClr val="006EA1"/>
                </a:solidFill>
                <a:effectLst/>
                <a:latin typeface="Arial" panose="020B0604020202020204" pitchFamily="34" charset="0"/>
                <a:cs typeface="Arial" panose="020B0604020202020204" pitchFamily="34" charset="0"/>
                <a:hlinkClick r:id="rId4" tooltip="TV licence information and advice"/>
              </a:rPr>
              <a:t>free TV licence</a:t>
            </a:r>
            <a:r>
              <a:rPr lang="en-GB" sz="1400" b="0" i="0" dirty="0">
                <a:solidFill>
                  <a:srgbClr val="545454"/>
                </a:solidFill>
                <a:effectLst/>
                <a:latin typeface="Arial" panose="020B0604020202020204" pitchFamily="34" charset="0"/>
                <a:cs typeface="Arial" panose="020B0604020202020204" pitchFamily="34" charset="0"/>
              </a:rPr>
              <a:t>.</a:t>
            </a:r>
          </a:p>
          <a:p>
            <a:pPr marL="0" indent="0" algn="l" fontAlgn="base"/>
            <a:r>
              <a:rPr lang="en-GB" sz="1400" b="0" i="0" dirty="0">
                <a:effectLst/>
                <a:latin typeface="Arial" panose="020B0604020202020204" pitchFamily="34" charset="0"/>
                <a:cs typeface="Arial" panose="020B0604020202020204" pitchFamily="34" charset="0"/>
              </a:rPr>
              <a:t>  You’ll be eligible for a </a:t>
            </a:r>
            <a:r>
              <a:rPr lang="en-GB" sz="1400" b="0" i="0" dirty="0">
                <a:solidFill>
                  <a:srgbClr val="006EA1"/>
                </a:solidFill>
                <a:effectLst/>
                <a:latin typeface="Arial" panose="020B0604020202020204" pitchFamily="34" charset="0"/>
                <a:cs typeface="Arial" panose="020B0604020202020204" pitchFamily="34" charset="0"/>
                <a:hlinkClick r:id="rId5" tooltip="Cold Weather Payment information and advice"/>
              </a:rPr>
              <a:t>Cold Weather Payment</a:t>
            </a:r>
            <a:r>
              <a:rPr lang="en-GB" sz="1400" b="0" i="0" dirty="0">
                <a:solidFill>
                  <a:srgbClr val="545454"/>
                </a:solidFill>
                <a:effectLst/>
                <a:latin typeface="Arial" panose="020B0604020202020204" pitchFamily="34" charset="0"/>
                <a:cs typeface="Arial" panose="020B0604020202020204" pitchFamily="34" charset="0"/>
              </a:rPr>
              <a:t> </a:t>
            </a:r>
            <a:r>
              <a:rPr lang="en-GB" sz="1400" b="0" i="0" dirty="0">
                <a:effectLst/>
                <a:latin typeface="Arial" panose="020B0604020202020204" pitchFamily="34" charset="0"/>
                <a:cs typeface="Arial" panose="020B0604020202020204" pitchFamily="34" charset="0"/>
              </a:rPr>
              <a:t>during particularly cold weather.</a:t>
            </a:r>
          </a:p>
          <a:p>
            <a:pPr marL="171450" lvl="1" indent="-171450" fontAlgn="base"/>
            <a:r>
              <a:rPr lang="en-GB" sz="1400" b="0" i="0" dirty="0">
                <a:effectLst/>
                <a:latin typeface="Arial" panose="020B0604020202020204" pitchFamily="34" charset="0"/>
                <a:cs typeface="Arial" panose="020B0604020202020204" pitchFamily="34" charset="0"/>
              </a:rPr>
              <a:t>Warm Home Discount </a:t>
            </a:r>
          </a:p>
          <a:p>
            <a:pPr marL="171450" lvl="1" indent="-171450" fontAlgn="base"/>
            <a:r>
              <a:rPr lang="en-GB" sz="1400" dirty="0">
                <a:latin typeface="Arial" panose="020B0604020202020204" pitchFamily="34" charset="0"/>
                <a:cs typeface="Arial" panose="020B0604020202020204" pitchFamily="34" charset="0"/>
              </a:rPr>
              <a:t>Home insulation and boiler grants  </a:t>
            </a:r>
          </a:p>
          <a:p>
            <a:pPr marL="171450" lvl="1" indent="-171450" fontAlgn="base"/>
            <a:r>
              <a:rPr lang="en-GB" sz="1400" dirty="0">
                <a:latin typeface="Arial" panose="020B0604020202020204" pitchFamily="34" charset="0"/>
                <a:cs typeface="Arial" panose="020B0604020202020204" pitchFamily="34" charset="0"/>
              </a:rPr>
              <a:t>Reduced broadband and call charges with some companies </a:t>
            </a:r>
          </a:p>
          <a:p>
            <a:pPr marL="171450" lvl="1" indent="-171450" fontAlgn="base"/>
            <a:r>
              <a:rPr lang="en-GB" sz="1400" dirty="0">
                <a:latin typeface="Arial" panose="020B0604020202020204" pitchFamily="34" charset="0"/>
                <a:cs typeface="Arial" panose="020B0604020202020204" pitchFamily="34" charset="0"/>
              </a:rPr>
              <a:t>United Utilities ‘Help to Pay’ scheme for Pension Credit claimants which puts a cap on water bills. </a:t>
            </a:r>
          </a:p>
          <a:p>
            <a:pPr marL="171450" lvl="1" indent="-171450" fontAlgn="base"/>
            <a:endParaRPr lang="en-GB" sz="1200" dirty="0"/>
          </a:p>
          <a:p>
            <a:pPr marL="171450" lvl="1" indent="-171450" fontAlgn="base"/>
            <a:endParaRPr lang="en-GB" sz="1600" b="0" i="0" dirty="0">
              <a:effectLst/>
              <a:latin typeface="Arial" panose="020B0604020202020204" pitchFamily="34" charset="0"/>
              <a:cs typeface="Arial" panose="020B0604020202020204" pitchFamily="34" charset="0"/>
            </a:endParaRPr>
          </a:p>
          <a:p>
            <a:pPr marL="342900" indent="14288" algn="l" fontAlgn="base">
              <a:buFont typeface="+mj-lt"/>
              <a:buAutoNum type="alphaUcPeriod"/>
            </a:pPr>
            <a:endParaRPr lang="en-GB" sz="12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6D3785B6-5670-44C5-8001-2C2EA0B266D0}"/>
              </a:ext>
            </a:extLst>
          </p:cNvPr>
          <p:cNvSpPr txBox="1"/>
          <p:nvPr/>
        </p:nvSpPr>
        <p:spPr>
          <a:xfrm>
            <a:off x="205206" y="6403265"/>
            <a:ext cx="318974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a:t>
            </a:r>
            <a:r>
              <a:rPr kumimoji="0" lang="en-GB" sz="14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lang="en-GB" sz="1400" dirty="0">
                <a:solidFill>
                  <a:prstClr val="black"/>
                </a:solidFill>
                <a:latin typeface="Arial" panose="020B0604020202020204" pitchFamily="34" charset="0"/>
                <a:cs typeface="Arial" panose="020B0604020202020204" pitchFamily="34" charset="0"/>
              </a:rPr>
              <a:t>AgeUK.org.uk</a:t>
            </a:r>
            <a:endParaRPr kumimoji="0" lang="en-US" sz="14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0409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07E24-3B1A-45D1-8940-CC1E03B72ADB}"/>
              </a:ext>
            </a:extLst>
          </p:cNvPr>
          <p:cNvSpPr>
            <a:spLocks noGrp="1"/>
          </p:cNvSpPr>
          <p:nvPr>
            <p:ph type="title"/>
          </p:nvPr>
        </p:nvSpPr>
        <p:spPr>
          <a:xfrm>
            <a:off x="158723" y="175992"/>
            <a:ext cx="6418217" cy="861774"/>
          </a:xfrm>
        </p:spPr>
        <p:txBody>
          <a:bodyPr>
            <a:normAutofit fontScale="90000"/>
          </a:bodyPr>
          <a:lstStyle/>
          <a:p>
            <a:r>
              <a:rPr lang="en-GB" sz="3400" b="1" dirty="0">
                <a:latin typeface="Arial" panose="020B0604020202020204" pitchFamily="34" charset="0"/>
                <a:cs typeface="Arial" panose="020B0604020202020204" pitchFamily="34" charset="0"/>
              </a:rPr>
              <a:t>Key statistics for Manchester</a:t>
            </a:r>
            <a:br>
              <a:rPr lang="en-GB" sz="3400" b="1" dirty="0">
                <a:latin typeface="Arial" panose="020B0604020202020204" pitchFamily="34" charset="0"/>
                <a:cs typeface="Arial" panose="020B0604020202020204" pitchFamily="34" charset="0"/>
              </a:rPr>
            </a:br>
            <a:endParaRPr lang="en-US" sz="3400" b="1" dirty="0">
              <a:solidFill>
                <a:srgbClr val="00B05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66E88644-FD0D-4BAE-AAA3-3DD00430B4BB}"/>
              </a:ext>
            </a:extLst>
          </p:cNvPr>
          <p:cNvSpPr>
            <a:spLocks noGrp="1"/>
          </p:cNvSpPr>
          <p:nvPr>
            <p:ph idx="1"/>
          </p:nvPr>
        </p:nvSpPr>
        <p:spPr>
          <a:xfrm>
            <a:off x="158723" y="750058"/>
            <a:ext cx="11737904" cy="4946067"/>
          </a:xfrm>
        </p:spPr>
        <p:txBody>
          <a:bodyPr>
            <a:normAutofit fontScale="92500" lnSpcReduction="10000"/>
          </a:bodyPr>
          <a:lstStyle/>
          <a:p>
            <a:r>
              <a:rPr lang="en-GB" sz="1800" dirty="0">
                <a:latin typeface="Arial" panose="020B0604020202020204" pitchFamily="34" charset="0"/>
                <a:cs typeface="Arial" panose="020B0604020202020204" pitchFamily="34" charset="0"/>
              </a:rPr>
              <a:t>Average </a:t>
            </a:r>
            <a:r>
              <a:rPr lang="en-GB" sz="1800" i="1" dirty="0">
                <a:latin typeface="Arial" panose="020B0604020202020204" pitchFamily="34" charset="0"/>
                <a:cs typeface="Arial" panose="020B0604020202020204" pitchFamily="34" charset="0"/>
              </a:rPr>
              <a:t>weekly</a:t>
            </a:r>
            <a:r>
              <a:rPr lang="en-GB" sz="1800" dirty="0">
                <a:latin typeface="Arial" panose="020B0604020202020204" pitchFamily="34" charset="0"/>
                <a:cs typeface="Arial" panose="020B0604020202020204" pitchFamily="34" charset="0"/>
              </a:rPr>
              <a:t> award amount of Pension Credit=</a:t>
            </a:r>
            <a:r>
              <a:rPr lang="en-GB" sz="1800" b="1" dirty="0">
                <a:latin typeface="Arial" panose="020B0604020202020204" pitchFamily="34" charset="0"/>
                <a:cs typeface="Arial" panose="020B0604020202020204" pitchFamily="34" charset="0"/>
              </a:rPr>
              <a:t>£90.61</a:t>
            </a:r>
            <a:r>
              <a:rPr lang="en-US" sz="1800" dirty="0">
                <a:latin typeface="Arial" panose="020B0604020202020204" pitchFamily="34" charset="0"/>
                <a:cs typeface="Arial" panose="020B0604020202020204" pitchFamily="34" charset="0"/>
              </a:rPr>
              <a:t> in May 2023 for all ages.</a:t>
            </a:r>
          </a:p>
          <a:p>
            <a:pPr marL="0" indent="0">
              <a:buNone/>
            </a:pPr>
            <a:r>
              <a:rPr lang="en-US" sz="1800" dirty="0">
                <a:latin typeface="Arial" panose="020B0604020202020204" pitchFamily="34" charset="0"/>
                <a:cs typeface="Arial" panose="020B0604020202020204" pitchFamily="34" charset="0"/>
              </a:rPr>
              <a:t>	(GM average=£74.22)</a:t>
            </a:r>
          </a:p>
          <a:p>
            <a:pPr marL="0" indent="0">
              <a:buNone/>
            </a:pPr>
            <a:endParaRPr lang="en-US" sz="1800" b="1" u="sng"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13,941</a:t>
            </a:r>
            <a:r>
              <a:rPr lang="en-US" sz="1800" dirty="0">
                <a:latin typeface="Arial" panose="020B0604020202020204" pitchFamily="34" charset="0"/>
                <a:cs typeface="Arial" panose="020B0604020202020204" pitchFamily="34" charset="0"/>
              </a:rPr>
              <a:t> Pension Credit claimants (May 2023): </a:t>
            </a:r>
            <a:r>
              <a:rPr lang="en-US" sz="1800" b="1" dirty="0">
                <a:latin typeface="Arial" panose="020B0604020202020204" pitchFamily="34" charset="0"/>
                <a:cs typeface="Arial" panose="020B0604020202020204" pitchFamily="34" charset="0"/>
              </a:rPr>
              <a:t>28.6%</a:t>
            </a:r>
            <a:r>
              <a:rPr lang="en-US" sz="1800" dirty="0">
                <a:latin typeface="Arial" panose="020B0604020202020204" pitchFamily="34" charset="0"/>
                <a:cs typeface="Arial" panose="020B0604020202020204" pitchFamily="34" charset="0"/>
              </a:rPr>
              <a:t> of the population in Manchester aged 66+ (GM average=</a:t>
            </a:r>
            <a:r>
              <a:rPr lang="en-US" sz="1800" b="1" dirty="0">
                <a:latin typeface="Arial" panose="020B0604020202020204" pitchFamily="34" charset="0"/>
                <a:cs typeface="Arial" panose="020B0604020202020204" pitchFamily="34" charset="0"/>
              </a:rPr>
              <a:t>15.4</a:t>
            </a:r>
            <a:r>
              <a:rPr lang="en-US" sz="1800" dirty="0">
                <a:latin typeface="Arial" panose="020B0604020202020204" pitchFamily="34" charset="0"/>
                <a:cs typeface="Arial" panose="020B0604020202020204" pitchFamily="34" charset="0"/>
              </a:rPr>
              <a:t>%)</a:t>
            </a:r>
          </a:p>
          <a:p>
            <a:pPr marL="0" indent="0">
              <a:buNone/>
            </a:pP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We estimate that around </a:t>
            </a:r>
            <a:r>
              <a:rPr lang="en-US" sz="1800" b="1" dirty="0">
                <a:latin typeface="Arial" panose="020B0604020202020204" pitchFamily="34" charset="0"/>
                <a:cs typeface="Arial" panose="020B0604020202020204" pitchFamily="34" charset="0"/>
              </a:rPr>
              <a:t>£24.3 million </a:t>
            </a:r>
            <a:r>
              <a:rPr lang="en-US" sz="1800" dirty="0">
                <a:latin typeface="Arial" panose="020B0604020202020204" pitchFamily="34" charset="0"/>
                <a:cs typeface="Arial" panose="020B0604020202020204" pitchFamily="34" charset="0"/>
              </a:rPr>
              <a:t>is currently unclaimed in Manchester each year and that around </a:t>
            </a:r>
            <a:r>
              <a:rPr lang="en-US" sz="1800" b="1" dirty="0">
                <a:latin typeface="Arial" panose="020B0604020202020204" pitchFamily="34" charset="0"/>
                <a:cs typeface="Arial" panose="020B0604020202020204" pitchFamily="34" charset="0"/>
              </a:rPr>
              <a:t>8,188</a:t>
            </a:r>
            <a:r>
              <a:rPr lang="en-US" sz="1800" dirty="0">
                <a:latin typeface="Arial" panose="020B0604020202020204" pitchFamily="34" charset="0"/>
                <a:cs typeface="Arial" panose="020B0604020202020204" pitchFamily="34" charset="0"/>
              </a:rPr>
              <a:t> that are eligible are not claiming. </a:t>
            </a:r>
            <a:r>
              <a:rPr lang="en-US" sz="1400" dirty="0">
                <a:latin typeface="Arial" panose="020B0604020202020204" pitchFamily="34" charset="0"/>
                <a:cs typeface="Arial" panose="020B0604020202020204" pitchFamily="34" charset="0"/>
              </a:rPr>
              <a:t>(See Note 1 below.)</a:t>
            </a:r>
          </a:p>
          <a:p>
            <a:pPr marL="0" indent="0">
              <a:buNone/>
            </a:pPr>
            <a:endParaRPr lang="en-US" sz="1800" dirty="0">
              <a:solidFill>
                <a:srgbClr val="FF0000"/>
              </a:solidFill>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The estimated cost to the health and social care system due to non full uptake in Manchester is approx. £</a:t>
            </a:r>
            <a:r>
              <a:rPr lang="en-US" sz="1800" b="1" dirty="0">
                <a:latin typeface="Arial" panose="020B0604020202020204" pitchFamily="34" charset="0"/>
                <a:cs typeface="Arial" panose="020B0604020202020204" pitchFamily="34" charset="0"/>
              </a:rPr>
              <a:t>21</a:t>
            </a:r>
            <a:r>
              <a:rPr lang="en-US" sz="1800" dirty="0">
                <a:solidFill>
                  <a:srgbClr val="0000FF"/>
                </a:solidFill>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million.</a:t>
            </a:r>
          </a:p>
          <a:p>
            <a:pPr marL="0" indent="0">
              <a:buNone/>
            </a:pPr>
            <a:r>
              <a:rPr lang="en-US" sz="1400" dirty="0">
                <a:latin typeface="Arial" panose="020B0604020202020204" pitchFamily="34" charset="0"/>
                <a:cs typeface="Arial" panose="020B0604020202020204" pitchFamily="34" charset="0"/>
              </a:rPr>
              <a:t>(See Note 2 below.)</a:t>
            </a:r>
          </a:p>
          <a:p>
            <a:pPr marL="0" indent="0">
              <a:buNone/>
            </a:pPr>
            <a:endParaRPr lang="en-US" sz="1800" dirty="0">
              <a:solidFill>
                <a:srgbClr val="FF0000"/>
              </a:solidFill>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Wards with the highest number of claimants (May 2023): </a:t>
            </a:r>
          </a:p>
          <a:p>
            <a:pPr lvl="1"/>
            <a:r>
              <a:rPr lang="en-GB" sz="1800" dirty="0">
                <a:latin typeface="Arial" panose="020B0604020202020204" pitchFamily="34" charset="0"/>
                <a:cs typeface="Arial" panose="020B0604020202020204" pitchFamily="34" charset="0"/>
              </a:rPr>
              <a:t>Miles Platting &amp; Newton Heath (707)</a:t>
            </a:r>
          </a:p>
          <a:p>
            <a:pPr lvl="1"/>
            <a:r>
              <a:rPr lang="en-GB" sz="1800" dirty="0">
                <a:latin typeface="Arial" panose="020B0604020202020204" pitchFamily="34" charset="0"/>
                <a:cs typeface="Arial" panose="020B0604020202020204" pitchFamily="34" charset="0"/>
              </a:rPr>
              <a:t>Moss Side (625)</a:t>
            </a:r>
          </a:p>
          <a:p>
            <a:pPr lvl="1"/>
            <a:r>
              <a:rPr lang="en-GB" sz="1800" dirty="0" err="1">
                <a:latin typeface="Arial" panose="020B0604020202020204" pitchFamily="34" charset="0"/>
                <a:cs typeface="Arial" panose="020B0604020202020204" pitchFamily="34" charset="0"/>
              </a:rPr>
              <a:t>Harpurhey</a:t>
            </a:r>
            <a:r>
              <a:rPr lang="en-GB" sz="1800" dirty="0">
                <a:latin typeface="Arial" panose="020B0604020202020204" pitchFamily="34" charset="0"/>
                <a:cs typeface="Arial" panose="020B0604020202020204" pitchFamily="34" charset="0"/>
              </a:rPr>
              <a:t> (613)</a:t>
            </a:r>
          </a:p>
          <a:p>
            <a:pPr lvl="1"/>
            <a:endParaRPr lang="en-US" sz="2200" dirty="0">
              <a:latin typeface="Arial" panose="020B0604020202020204" pitchFamily="34" charset="0"/>
              <a:cs typeface="Arial" panose="020B0604020202020204" pitchFamily="34" charset="0"/>
            </a:endParaRPr>
          </a:p>
        </p:txBody>
      </p:sp>
      <p:sp>
        <p:nvSpPr>
          <p:cNvPr id="5" name="TextBox 3">
            <a:extLst>
              <a:ext uri="{FF2B5EF4-FFF2-40B4-BE49-F238E27FC236}">
                <a16:creationId xmlns:a16="http://schemas.microsoft.com/office/drawing/2014/main" id="{3207C827-8A64-43BC-8CD6-B34546DADBC5}"/>
              </a:ext>
            </a:extLst>
          </p:cNvPr>
          <p:cNvSpPr txBox="1"/>
          <p:nvPr/>
        </p:nvSpPr>
        <p:spPr>
          <a:xfrm>
            <a:off x="295373" y="5507777"/>
            <a:ext cx="11737904" cy="12003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200" b="1" dirty="0">
                <a:latin typeface="Arial" panose="020B0604020202020204" pitchFamily="34" charset="0"/>
                <a:cs typeface="Arial" panose="020B0604020202020204" pitchFamily="34" charset="0"/>
              </a:rPr>
              <a:t>Note 1:</a:t>
            </a:r>
            <a:r>
              <a:rPr lang="en-GB" sz="1200" dirty="0">
                <a:latin typeface="Arial" panose="020B0604020202020204" pitchFamily="34" charset="0"/>
                <a:cs typeface="Arial" panose="020B0604020202020204" pitchFamily="34" charset="0"/>
              </a:rPr>
              <a:t> Unclaimed amount is calculated by dividing the latest expenditure take up rate into the multiplication of the number of claimants by the average amount claimed then multiplying that by the expenditure non take up rate.</a:t>
            </a:r>
          </a:p>
          <a:p>
            <a:r>
              <a:rPr lang="en-GB" sz="1200" b="1" dirty="0">
                <a:latin typeface="Arial" panose="020B0604020202020204" pitchFamily="34" charset="0"/>
                <a:cs typeface="Arial" panose="020B0604020202020204" pitchFamily="34" charset="0"/>
              </a:rPr>
              <a:t>Note 2: </a:t>
            </a:r>
            <a:r>
              <a:rPr lang="en-GB" sz="1200" dirty="0">
                <a:latin typeface="Arial" panose="020B0604020202020204" pitchFamily="34" charset="0"/>
                <a:cs typeface="Arial" panose="020B0604020202020204" pitchFamily="34" charset="0"/>
              </a:rPr>
              <a:t>Cost is estimated by the proportion of 66+ in GM compared to 66+ GB total.  That percentage is then applied to the GB cost of £4.876bn taken from the Independent Age report which estimated a cost of £4.876bin across GB.  The GM estimate is then proportioned to GM districts relative to unclaimed proportions in each district of the GM unclaimed total.</a:t>
            </a:r>
          </a:p>
          <a:p>
            <a:r>
              <a:rPr lang="en-GB" sz="1200" b="1" dirty="0">
                <a:latin typeface="Arial" panose="020B0604020202020204" pitchFamily="34" charset="0"/>
                <a:cs typeface="Arial" panose="020B0604020202020204" pitchFamily="34" charset="0"/>
              </a:rPr>
              <a:t>Sources:</a:t>
            </a:r>
            <a:r>
              <a:rPr lang="en-GB" sz="1200" dirty="0">
                <a:latin typeface="Arial" panose="020B0604020202020204" pitchFamily="34" charset="0"/>
                <a:cs typeface="Arial" panose="020B0604020202020204" pitchFamily="34" charset="0"/>
              </a:rPr>
              <a:t> Stat-Xplore, Pension Credit, Tables 2 and 4 and ONS midyear population estimates.</a:t>
            </a:r>
            <a:endParaRPr lang="en-GB" sz="2800" dirty="0"/>
          </a:p>
        </p:txBody>
      </p:sp>
    </p:spTree>
    <p:extLst>
      <p:ext uri="{BB962C8B-B14F-4D97-AF65-F5344CB8AC3E}">
        <p14:creationId xmlns:p14="http://schemas.microsoft.com/office/powerpoint/2010/main" val="513742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E1B7F-ACC0-3214-284C-7AE4ED100EE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Percentages of GM population aged 66+ claiming Pension Credit by ward</a:t>
            </a:r>
          </a:p>
        </p:txBody>
      </p:sp>
      <p:sp>
        <p:nvSpPr>
          <p:cNvPr id="5" name="TextBox 4">
            <a:extLst>
              <a:ext uri="{FF2B5EF4-FFF2-40B4-BE49-F238E27FC236}">
                <a16:creationId xmlns:a16="http://schemas.microsoft.com/office/drawing/2014/main" id="{B85A0255-E040-D1AA-27BE-2E6D4307F01E}"/>
              </a:ext>
            </a:extLst>
          </p:cNvPr>
          <p:cNvSpPr txBox="1"/>
          <p:nvPr/>
        </p:nvSpPr>
        <p:spPr>
          <a:xfrm>
            <a:off x="808708" y="306467"/>
            <a:ext cx="1261062" cy="276999"/>
          </a:xfrm>
          <a:prstGeom prst="rect">
            <a:avLst/>
          </a:prstGeom>
          <a:noFill/>
        </p:spPr>
        <p:txBody>
          <a:bodyPr wrap="square" rtlCol="0">
            <a:spAutoFit/>
          </a:bodyPr>
          <a:lstStyle/>
          <a:p>
            <a:r>
              <a:rPr lang="en-GB" sz="1200" dirty="0">
                <a:latin typeface="Arial" panose="020B0604020202020204" pitchFamily="34" charset="0"/>
                <a:cs typeface="Arial" panose="020B0604020202020204" pitchFamily="34" charset="0"/>
              </a:rPr>
              <a:t>Feb 2023</a:t>
            </a:r>
          </a:p>
        </p:txBody>
      </p:sp>
      <p:pic>
        <p:nvPicPr>
          <p:cNvPr id="3" name="Picture 2" descr="A map of Greater Manchester">
            <a:extLst>
              <a:ext uri="{FF2B5EF4-FFF2-40B4-BE49-F238E27FC236}">
                <a16:creationId xmlns:a16="http://schemas.microsoft.com/office/drawing/2014/main" id="{6FEAB7B0-49A4-CB9B-35E9-4FA221C420AB}"/>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075153" y="165369"/>
            <a:ext cx="8929965" cy="6314889"/>
          </a:xfrm>
          <a:prstGeom prst="rect">
            <a:avLst/>
          </a:prstGeom>
        </p:spPr>
      </p:pic>
      <p:sp>
        <p:nvSpPr>
          <p:cNvPr id="7" name="TextBox 6">
            <a:extLst>
              <a:ext uri="{FF2B5EF4-FFF2-40B4-BE49-F238E27FC236}">
                <a16:creationId xmlns:a16="http://schemas.microsoft.com/office/drawing/2014/main" id="{79E6B8FF-17F3-56A8-054B-17840A29CF6D}"/>
              </a:ext>
            </a:extLst>
          </p:cNvPr>
          <p:cNvSpPr txBox="1"/>
          <p:nvPr/>
        </p:nvSpPr>
        <p:spPr>
          <a:xfrm>
            <a:off x="4249782" y="6555769"/>
            <a:ext cx="4580709" cy="276999"/>
          </a:xfrm>
          <a:prstGeom prst="rect">
            <a:avLst/>
          </a:prstGeom>
          <a:noFill/>
        </p:spPr>
        <p:txBody>
          <a:bodyPr wrap="square">
            <a:spAutoFit/>
          </a:bodyPr>
          <a:lstStyle/>
          <a:p>
            <a:pPr marL="0" indent="0">
              <a:buNone/>
            </a:pPr>
            <a:r>
              <a:rPr lang="en-GB" sz="1200" b="1" dirty="0">
                <a:latin typeface="Arial" panose="020B0604020202020204" pitchFamily="34" charset="0"/>
                <a:cs typeface="Arial" panose="020B0604020202020204" pitchFamily="34" charset="0"/>
              </a:rPr>
              <a:t>Source:</a:t>
            </a:r>
            <a:r>
              <a:rPr lang="en-GB" sz="1200" dirty="0">
                <a:latin typeface="Arial" panose="020B0604020202020204" pitchFamily="34" charset="0"/>
                <a:cs typeface="Arial" panose="020B0604020202020204" pitchFamily="34" charset="0"/>
              </a:rPr>
              <a:t> DWP data on Pension Credit from </a:t>
            </a:r>
            <a:r>
              <a:rPr lang="en-GB" sz="1000" dirty="0">
                <a:latin typeface="Arial" panose="020B0604020202020204" pitchFamily="34" charset="0"/>
                <a:cs typeface="Arial" panose="020B0604020202020204" pitchFamily="34" charset="0"/>
              </a:rPr>
              <a:t>Stat-Xplore</a:t>
            </a:r>
            <a:r>
              <a:rPr lang="en-GB" sz="1200" dirty="0">
                <a:latin typeface="Arial" panose="020B0604020202020204" pitchFamily="34" charset="0"/>
                <a:cs typeface="Arial" panose="020B0604020202020204" pitchFamily="34" charset="0"/>
              </a:rPr>
              <a:t>, Table 4</a:t>
            </a:r>
            <a:endParaRPr 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5706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p of Greater Manchester">
            <a:extLst>
              <a:ext uri="{FF2B5EF4-FFF2-40B4-BE49-F238E27FC236}">
                <a16:creationId xmlns:a16="http://schemas.microsoft.com/office/drawing/2014/main" id="{0C6DA6B6-2A2B-4B61-B547-D90A048AB674}"/>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717319" y="107005"/>
            <a:ext cx="9328904" cy="6597001"/>
          </a:xfrm>
          <a:prstGeom prst="rect">
            <a:avLst/>
          </a:prstGeom>
        </p:spPr>
      </p:pic>
      <p:sp>
        <p:nvSpPr>
          <p:cNvPr id="2" name="Title 1">
            <a:extLst>
              <a:ext uri="{FF2B5EF4-FFF2-40B4-BE49-F238E27FC236}">
                <a16:creationId xmlns:a16="http://schemas.microsoft.com/office/drawing/2014/main" id="{9E3D2BD3-E54C-112A-0D29-E64D63CF2B3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Elderly populations and deprivation</a:t>
            </a:r>
          </a:p>
        </p:txBody>
      </p:sp>
      <p:sp>
        <p:nvSpPr>
          <p:cNvPr id="4" name="TextBox 3">
            <a:extLst>
              <a:ext uri="{FF2B5EF4-FFF2-40B4-BE49-F238E27FC236}">
                <a16:creationId xmlns:a16="http://schemas.microsoft.com/office/drawing/2014/main" id="{1BC36D59-6A72-4C87-A50C-351797C4ADCB}"/>
              </a:ext>
            </a:extLst>
          </p:cNvPr>
          <p:cNvSpPr txBox="1"/>
          <p:nvPr/>
        </p:nvSpPr>
        <p:spPr>
          <a:xfrm>
            <a:off x="116734" y="107005"/>
            <a:ext cx="2600585" cy="4324261"/>
          </a:xfrm>
          <a:prstGeom prst="rect">
            <a:avLst/>
          </a:prstGeom>
          <a:noFill/>
          <a:ln w="12700">
            <a:solidFill>
              <a:schemeClr val="tx1"/>
            </a:solidFill>
          </a:ln>
        </p:spPr>
        <p:txBody>
          <a:bodyPr wrap="square" rtlCol="0">
            <a:spAutoFit/>
          </a:bodyPr>
          <a:lstStyle/>
          <a:p>
            <a:r>
              <a:rPr lang="en-GB" sz="1100" dirty="0">
                <a:latin typeface="Arial" panose="020B0604020202020204" pitchFamily="34" charset="0"/>
                <a:cs typeface="Arial" panose="020B0604020202020204" pitchFamily="34" charset="0"/>
              </a:rPr>
              <a:t>The map shows the areas in GM where:</a:t>
            </a:r>
          </a:p>
          <a:p>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percentage of the local population of pension age in 2020 is either above or below the average for England.</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deprivation level is in the top half nationally (more deprived deciles 1-5) or the lower half nationally (less deprived deciles 6-10) on the 2019 Index of Multiple Deprivation (IMD).  </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darker red coloured areas have higher levels of deprivation and higher proportion elderly.</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boundaries are not wards they are smaller and called LSOAs.</a:t>
            </a:r>
          </a:p>
          <a:p>
            <a:endParaRPr lang="en-GB" sz="1100" dirty="0">
              <a:latin typeface="Arial" panose="020B0604020202020204" pitchFamily="34" charset="0"/>
              <a:cs typeface="Arial" panose="020B0604020202020204" pitchFamily="34" charset="0"/>
            </a:endParaRPr>
          </a:p>
          <a:p>
            <a:r>
              <a:rPr lang="en-GB" sz="1100" b="1" dirty="0">
                <a:latin typeface="Arial" panose="020B0604020202020204" pitchFamily="34" charset="0"/>
                <a:cs typeface="Arial" panose="020B0604020202020204" pitchFamily="34" charset="0"/>
              </a:rPr>
              <a:t>Sources: </a:t>
            </a:r>
            <a:r>
              <a:rPr lang="en-GB" sz="1100" dirty="0">
                <a:latin typeface="Arial" panose="020B0604020202020204" pitchFamily="34" charset="0"/>
                <a:cs typeface="Arial" panose="020B0604020202020204" pitchFamily="34" charset="0"/>
              </a:rPr>
              <a:t>ONS, 2020 midyear estimates and 2019 Index of Deprivation</a:t>
            </a:r>
            <a:endParaRPr lang="en-US"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25253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845C12B-07F3-E7A8-D8B9-3A1225F635B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Pension Credit claimants by ward</a:t>
            </a:r>
          </a:p>
        </p:txBody>
      </p:sp>
      <p:sp>
        <p:nvSpPr>
          <p:cNvPr id="3" name="Title 1">
            <a:extLst>
              <a:ext uri="{FF2B5EF4-FFF2-40B4-BE49-F238E27FC236}">
                <a16:creationId xmlns:a16="http://schemas.microsoft.com/office/drawing/2014/main" id="{C82338C9-EB52-45DB-A1B5-FCDEB1FC1ED7}"/>
              </a:ext>
            </a:extLst>
          </p:cNvPr>
          <p:cNvSpPr txBox="1">
            <a:spLocks/>
          </p:cNvSpPr>
          <p:nvPr/>
        </p:nvSpPr>
        <p:spPr>
          <a:xfrm>
            <a:off x="291830" y="58366"/>
            <a:ext cx="6811861" cy="4446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Pension Credit claimants by ward</a:t>
            </a:r>
            <a:endParaRPr lang="en-US" sz="2400" b="1" dirty="0">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4978DB22-D918-1C94-A19D-F6B240D1D1E0}"/>
              </a:ext>
            </a:extLst>
          </p:cNvPr>
          <p:cNvGraphicFramePr>
            <a:graphicFrameLocks noGrp="1" noDrilldown="1" noMove="1" noResize="1"/>
          </p:cNvGraphicFramePr>
          <p:nvPr>
            <p:extLst>
              <p:ext uri="{D42A27DB-BD31-4B8C-83A1-F6EECF244321}">
                <p14:modId xmlns:p14="http://schemas.microsoft.com/office/powerpoint/2010/main" val="2503050225"/>
              </p:ext>
            </p:extLst>
          </p:nvPr>
        </p:nvGraphicFramePr>
        <p:xfrm>
          <a:off x="3287949" y="532301"/>
          <a:ext cx="4669277" cy="6048700"/>
        </p:xfrm>
        <a:graphic>
          <a:graphicData uri="http://schemas.openxmlformats.org/drawingml/2006/table">
            <a:tbl>
              <a:tblPr firstRow="1">
                <a:tableStyleId>{5C22544A-7EE6-4342-B048-85BDC9FD1C3A}</a:tableStyleId>
              </a:tblPr>
              <a:tblGrid>
                <a:gridCol w="2627419">
                  <a:extLst>
                    <a:ext uri="{9D8B030D-6E8A-4147-A177-3AD203B41FA5}">
                      <a16:colId xmlns:a16="http://schemas.microsoft.com/office/drawing/2014/main" val="2112040121"/>
                    </a:ext>
                  </a:extLst>
                </a:gridCol>
                <a:gridCol w="2041858">
                  <a:extLst>
                    <a:ext uri="{9D8B030D-6E8A-4147-A177-3AD203B41FA5}">
                      <a16:colId xmlns:a16="http://schemas.microsoft.com/office/drawing/2014/main" val="3992776100"/>
                    </a:ext>
                  </a:extLst>
                </a:gridCol>
              </a:tblGrid>
              <a:tr h="124324">
                <a:tc>
                  <a:txBody>
                    <a:bodyPr/>
                    <a:lstStyle/>
                    <a:p>
                      <a:pPr algn="l" fontAlgn="b"/>
                      <a:r>
                        <a:rPr lang="en-GB" sz="1100" u="sng" strike="noStrike" dirty="0">
                          <a:effectLst/>
                          <a:latin typeface="Arial" panose="020B0604020202020204" pitchFamily="34" charset="0"/>
                          <a:cs typeface="Arial" panose="020B0604020202020204" pitchFamily="34" charset="0"/>
                        </a:rPr>
                        <a:t>Ward</a:t>
                      </a:r>
                      <a:endParaRPr lang="en-GB" sz="1100" b="1" i="0" u="sng"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sng" strike="noStrike">
                          <a:effectLst/>
                          <a:latin typeface="Arial" panose="020B0604020202020204" pitchFamily="34" charset="0"/>
                          <a:cs typeface="Arial" panose="020B0604020202020204" pitchFamily="34" charset="0"/>
                        </a:rPr>
                        <a:t>May-23</a:t>
                      </a:r>
                      <a:endParaRPr lang="en-GB" sz="1100" b="1" i="0" u="sng" strike="noStrike">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2110980353"/>
                  </a:ext>
                </a:extLst>
              </a:tr>
              <a:tr h="124324">
                <a:tc>
                  <a:txBody>
                    <a:bodyPr/>
                    <a:lstStyle/>
                    <a:p>
                      <a:pPr algn="l" fontAlgn="b"/>
                      <a:r>
                        <a:rPr lang="en-GB" sz="1100" u="none" strike="noStrike" dirty="0" err="1">
                          <a:effectLst/>
                          <a:latin typeface="Arial" panose="020B0604020202020204" pitchFamily="34" charset="0"/>
                          <a:cs typeface="Arial" panose="020B0604020202020204" pitchFamily="34" charset="0"/>
                        </a:rPr>
                        <a:t>Ancoats</a:t>
                      </a:r>
                      <a:r>
                        <a:rPr lang="en-GB" sz="1100" u="none" strike="noStrike" dirty="0">
                          <a:effectLst/>
                          <a:latin typeface="Arial" panose="020B0604020202020204" pitchFamily="34" charset="0"/>
                          <a:cs typeface="Arial" panose="020B0604020202020204" pitchFamily="34" charset="0"/>
                        </a:rPr>
                        <a:t> &amp; Beswick</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a:effectLst/>
                          <a:latin typeface="Arial" panose="020B0604020202020204" pitchFamily="34" charset="0"/>
                          <a:cs typeface="Arial" panose="020B0604020202020204" pitchFamily="34" charset="0"/>
                        </a:rPr>
                        <a:t>373</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2670013334"/>
                  </a:ext>
                </a:extLst>
              </a:tr>
              <a:tr h="124324">
                <a:tc>
                  <a:txBody>
                    <a:bodyPr/>
                    <a:lstStyle/>
                    <a:p>
                      <a:pPr algn="l" fontAlgn="b"/>
                      <a:r>
                        <a:rPr lang="en-GB" sz="1100" u="none" strike="noStrike" dirty="0">
                          <a:effectLst/>
                          <a:latin typeface="Arial" panose="020B0604020202020204" pitchFamily="34" charset="0"/>
                          <a:cs typeface="Arial" panose="020B0604020202020204" pitchFamily="34" charset="0"/>
                        </a:rPr>
                        <a:t>Ardwick</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a:effectLst/>
                          <a:latin typeface="Arial" panose="020B0604020202020204" pitchFamily="34" charset="0"/>
                          <a:cs typeface="Arial" panose="020B0604020202020204" pitchFamily="34" charset="0"/>
                        </a:rPr>
                        <a:t>519</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105742363"/>
                  </a:ext>
                </a:extLst>
              </a:tr>
              <a:tr h="124324">
                <a:tc>
                  <a:txBody>
                    <a:bodyPr/>
                    <a:lstStyle/>
                    <a:p>
                      <a:pPr algn="l" fontAlgn="b"/>
                      <a:r>
                        <a:rPr lang="en-GB" sz="1100" u="none" strike="noStrike" dirty="0">
                          <a:effectLst/>
                          <a:latin typeface="Arial" panose="020B0604020202020204" pitchFamily="34" charset="0"/>
                          <a:cs typeface="Arial" panose="020B0604020202020204" pitchFamily="34" charset="0"/>
                        </a:rPr>
                        <a:t>Baguley</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a:effectLst/>
                          <a:latin typeface="Arial" panose="020B0604020202020204" pitchFamily="34" charset="0"/>
                          <a:cs typeface="Arial" panose="020B0604020202020204" pitchFamily="34" charset="0"/>
                        </a:rPr>
                        <a:t>433</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78371530"/>
                  </a:ext>
                </a:extLst>
              </a:tr>
              <a:tr h="124324">
                <a:tc>
                  <a:txBody>
                    <a:bodyPr/>
                    <a:lstStyle/>
                    <a:p>
                      <a:pPr algn="l" fontAlgn="b"/>
                      <a:r>
                        <a:rPr lang="en-GB" sz="1100" u="none" strike="noStrike">
                          <a:effectLst/>
                          <a:latin typeface="Arial" panose="020B0604020202020204" pitchFamily="34" charset="0"/>
                          <a:cs typeface="Arial" panose="020B0604020202020204" pitchFamily="34" charset="0"/>
                        </a:rPr>
                        <a:t>Brooklands</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a:effectLst/>
                          <a:latin typeface="Arial" panose="020B0604020202020204" pitchFamily="34" charset="0"/>
                          <a:cs typeface="Arial" panose="020B0604020202020204" pitchFamily="34" charset="0"/>
                        </a:rPr>
                        <a:t>392</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2038218859"/>
                  </a:ext>
                </a:extLst>
              </a:tr>
              <a:tr h="124324">
                <a:tc>
                  <a:txBody>
                    <a:bodyPr/>
                    <a:lstStyle/>
                    <a:p>
                      <a:pPr algn="l" fontAlgn="b"/>
                      <a:r>
                        <a:rPr lang="en-GB" sz="1100" u="none" strike="noStrike" dirty="0">
                          <a:effectLst/>
                          <a:latin typeface="Arial" panose="020B0604020202020204" pitchFamily="34" charset="0"/>
                          <a:cs typeface="Arial" panose="020B0604020202020204" pitchFamily="34" charset="0"/>
                        </a:rPr>
                        <a:t>Burnage</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a:effectLst/>
                          <a:latin typeface="Arial" panose="020B0604020202020204" pitchFamily="34" charset="0"/>
                          <a:cs typeface="Arial" panose="020B0604020202020204" pitchFamily="34" charset="0"/>
                        </a:rPr>
                        <a:t>545</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536764045"/>
                  </a:ext>
                </a:extLst>
              </a:tr>
              <a:tr h="124324">
                <a:tc>
                  <a:txBody>
                    <a:bodyPr/>
                    <a:lstStyle/>
                    <a:p>
                      <a:pPr algn="l" fontAlgn="b"/>
                      <a:r>
                        <a:rPr lang="en-GB" sz="1100" u="none" strike="noStrike" dirty="0">
                          <a:effectLst/>
                          <a:latin typeface="Arial" panose="020B0604020202020204" pitchFamily="34" charset="0"/>
                          <a:cs typeface="Arial" panose="020B0604020202020204" pitchFamily="34" charset="0"/>
                        </a:rPr>
                        <a:t>Charlestown</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a:effectLst/>
                          <a:latin typeface="Arial" panose="020B0604020202020204" pitchFamily="34" charset="0"/>
                          <a:cs typeface="Arial" panose="020B0604020202020204" pitchFamily="34" charset="0"/>
                        </a:rPr>
                        <a:t>527</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3275698957"/>
                  </a:ext>
                </a:extLst>
              </a:tr>
              <a:tr h="124324">
                <a:tc>
                  <a:txBody>
                    <a:bodyPr/>
                    <a:lstStyle/>
                    <a:p>
                      <a:pPr algn="l" fontAlgn="b"/>
                      <a:r>
                        <a:rPr lang="en-GB" sz="1100" u="none" strike="noStrike" dirty="0">
                          <a:effectLst/>
                          <a:latin typeface="Arial" panose="020B0604020202020204" pitchFamily="34" charset="0"/>
                          <a:cs typeface="Arial" panose="020B0604020202020204" pitchFamily="34" charset="0"/>
                        </a:rPr>
                        <a:t>Cheetham</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a:effectLst/>
                          <a:latin typeface="Arial" panose="020B0604020202020204" pitchFamily="34" charset="0"/>
                          <a:cs typeface="Arial" panose="020B0604020202020204" pitchFamily="34" charset="0"/>
                        </a:rPr>
                        <a:t>552</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1285741347"/>
                  </a:ext>
                </a:extLst>
              </a:tr>
              <a:tr h="124324">
                <a:tc>
                  <a:txBody>
                    <a:bodyPr/>
                    <a:lstStyle/>
                    <a:p>
                      <a:pPr algn="l" fontAlgn="b"/>
                      <a:r>
                        <a:rPr lang="en-GB" sz="1100" u="none" strike="noStrike">
                          <a:effectLst/>
                          <a:latin typeface="Arial" panose="020B0604020202020204" pitchFamily="34" charset="0"/>
                          <a:cs typeface="Arial" panose="020B0604020202020204" pitchFamily="34" charset="0"/>
                        </a:rPr>
                        <a:t>Chorlton</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248</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3573553779"/>
                  </a:ext>
                </a:extLst>
              </a:tr>
              <a:tr h="124324">
                <a:tc>
                  <a:txBody>
                    <a:bodyPr/>
                    <a:lstStyle/>
                    <a:p>
                      <a:pPr algn="l" fontAlgn="b"/>
                      <a:r>
                        <a:rPr lang="en-GB" sz="1100" u="none" strike="noStrike" dirty="0">
                          <a:effectLst/>
                          <a:latin typeface="Arial" panose="020B0604020202020204" pitchFamily="34" charset="0"/>
                          <a:cs typeface="Arial" panose="020B0604020202020204" pitchFamily="34" charset="0"/>
                        </a:rPr>
                        <a:t>Chorlton Park</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a:effectLst/>
                          <a:latin typeface="Arial" panose="020B0604020202020204" pitchFamily="34" charset="0"/>
                          <a:cs typeface="Arial" panose="020B0604020202020204" pitchFamily="34" charset="0"/>
                        </a:rPr>
                        <a:t>463</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3237191044"/>
                  </a:ext>
                </a:extLst>
              </a:tr>
              <a:tr h="124324">
                <a:tc>
                  <a:txBody>
                    <a:bodyPr/>
                    <a:lstStyle/>
                    <a:p>
                      <a:pPr algn="l" fontAlgn="b"/>
                      <a:r>
                        <a:rPr lang="en-GB" sz="1100" u="none" strike="noStrike">
                          <a:effectLst/>
                          <a:latin typeface="Arial" panose="020B0604020202020204" pitchFamily="34" charset="0"/>
                          <a:cs typeface="Arial" panose="020B0604020202020204" pitchFamily="34" charset="0"/>
                        </a:rPr>
                        <a:t>Clayton &amp; Openshaw</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a:effectLst/>
                          <a:latin typeface="Arial" panose="020B0604020202020204" pitchFamily="34" charset="0"/>
                          <a:cs typeface="Arial" panose="020B0604020202020204" pitchFamily="34" charset="0"/>
                        </a:rPr>
                        <a:t>601</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3598387951"/>
                  </a:ext>
                </a:extLst>
              </a:tr>
              <a:tr h="124324">
                <a:tc>
                  <a:txBody>
                    <a:bodyPr/>
                    <a:lstStyle/>
                    <a:p>
                      <a:pPr algn="l" fontAlgn="b"/>
                      <a:r>
                        <a:rPr lang="en-GB" sz="1100" u="none" strike="noStrike" dirty="0">
                          <a:effectLst/>
                          <a:latin typeface="Arial" panose="020B0604020202020204" pitchFamily="34" charset="0"/>
                          <a:cs typeface="Arial" panose="020B0604020202020204" pitchFamily="34" charset="0"/>
                        </a:rPr>
                        <a:t>Crumpsall</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523</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3732559161"/>
                  </a:ext>
                </a:extLst>
              </a:tr>
              <a:tr h="124324">
                <a:tc>
                  <a:txBody>
                    <a:bodyPr/>
                    <a:lstStyle/>
                    <a:p>
                      <a:pPr algn="l" fontAlgn="b"/>
                      <a:r>
                        <a:rPr lang="en-GB" sz="1100" u="none" strike="noStrike" dirty="0">
                          <a:effectLst/>
                          <a:latin typeface="Arial" panose="020B0604020202020204" pitchFamily="34" charset="0"/>
                          <a:cs typeface="Arial" panose="020B0604020202020204" pitchFamily="34" charset="0"/>
                        </a:rPr>
                        <a:t>Deansgate</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19</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3604376302"/>
                  </a:ext>
                </a:extLst>
              </a:tr>
              <a:tr h="124324">
                <a:tc>
                  <a:txBody>
                    <a:bodyPr/>
                    <a:lstStyle/>
                    <a:p>
                      <a:pPr algn="l" fontAlgn="b"/>
                      <a:r>
                        <a:rPr lang="en-GB" sz="1100" u="none" strike="noStrike">
                          <a:effectLst/>
                          <a:latin typeface="Arial" panose="020B0604020202020204" pitchFamily="34" charset="0"/>
                          <a:cs typeface="Arial" panose="020B0604020202020204" pitchFamily="34" charset="0"/>
                        </a:rPr>
                        <a:t>Didsbury East</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220</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4142543252"/>
                  </a:ext>
                </a:extLst>
              </a:tr>
              <a:tr h="124324">
                <a:tc>
                  <a:txBody>
                    <a:bodyPr/>
                    <a:lstStyle/>
                    <a:p>
                      <a:pPr algn="l" fontAlgn="b"/>
                      <a:r>
                        <a:rPr lang="en-GB" sz="1100" u="none" strike="noStrike" dirty="0">
                          <a:effectLst/>
                          <a:latin typeface="Arial" panose="020B0604020202020204" pitchFamily="34" charset="0"/>
                          <a:cs typeface="Arial" panose="020B0604020202020204" pitchFamily="34" charset="0"/>
                        </a:rPr>
                        <a:t>Didsbury West</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220</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4165536918"/>
                  </a:ext>
                </a:extLst>
              </a:tr>
              <a:tr h="124324">
                <a:tc>
                  <a:txBody>
                    <a:bodyPr/>
                    <a:lstStyle/>
                    <a:p>
                      <a:pPr algn="l" fontAlgn="b"/>
                      <a:r>
                        <a:rPr lang="en-GB" sz="1100" u="none" strike="noStrike" dirty="0">
                          <a:effectLst/>
                          <a:latin typeface="Arial" panose="020B0604020202020204" pitchFamily="34" charset="0"/>
                          <a:cs typeface="Arial" panose="020B0604020202020204" pitchFamily="34" charset="0"/>
                        </a:rPr>
                        <a:t>Fallowfield</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329</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2684576363"/>
                  </a:ext>
                </a:extLst>
              </a:tr>
              <a:tr h="124324">
                <a:tc>
                  <a:txBody>
                    <a:bodyPr/>
                    <a:lstStyle/>
                    <a:p>
                      <a:pPr algn="l" fontAlgn="b"/>
                      <a:r>
                        <a:rPr lang="en-GB" sz="1100" u="none" strike="noStrike">
                          <a:effectLst/>
                          <a:latin typeface="Arial" panose="020B0604020202020204" pitchFamily="34" charset="0"/>
                          <a:cs typeface="Arial" panose="020B0604020202020204" pitchFamily="34" charset="0"/>
                        </a:rPr>
                        <a:t>Gorton &amp; Abbey Hey</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604</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3948233784"/>
                  </a:ext>
                </a:extLst>
              </a:tr>
              <a:tr h="124324">
                <a:tc>
                  <a:txBody>
                    <a:bodyPr/>
                    <a:lstStyle/>
                    <a:p>
                      <a:pPr algn="l" fontAlgn="b"/>
                      <a:r>
                        <a:rPr lang="en-GB" sz="1100" u="none" strike="noStrike">
                          <a:effectLst/>
                          <a:latin typeface="Arial" panose="020B0604020202020204" pitchFamily="34" charset="0"/>
                          <a:cs typeface="Arial" panose="020B0604020202020204" pitchFamily="34" charset="0"/>
                        </a:rPr>
                        <a:t>Harpurhey</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613</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752996261"/>
                  </a:ext>
                </a:extLst>
              </a:tr>
              <a:tr h="124324">
                <a:tc>
                  <a:txBody>
                    <a:bodyPr/>
                    <a:lstStyle/>
                    <a:p>
                      <a:pPr algn="l" fontAlgn="b"/>
                      <a:r>
                        <a:rPr lang="en-GB" sz="1100" u="none" strike="noStrike" dirty="0">
                          <a:effectLst/>
                          <a:latin typeface="Arial" panose="020B0604020202020204" pitchFamily="34" charset="0"/>
                          <a:cs typeface="Arial" panose="020B0604020202020204" pitchFamily="34" charset="0"/>
                        </a:rPr>
                        <a:t>Higher Blackley</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505</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797670518"/>
                  </a:ext>
                </a:extLst>
              </a:tr>
              <a:tr h="124324">
                <a:tc>
                  <a:txBody>
                    <a:bodyPr/>
                    <a:lstStyle/>
                    <a:p>
                      <a:pPr algn="l" fontAlgn="b"/>
                      <a:r>
                        <a:rPr lang="en-GB" sz="1100" u="none" strike="noStrike" dirty="0">
                          <a:effectLst/>
                          <a:latin typeface="Arial" panose="020B0604020202020204" pitchFamily="34" charset="0"/>
                          <a:cs typeface="Arial" panose="020B0604020202020204" pitchFamily="34" charset="0"/>
                        </a:rPr>
                        <a:t>Hulme</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307</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787713102"/>
                  </a:ext>
                </a:extLst>
              </a:tr>
              <a:tr h="124324">
                <a:tc>
                  <a:txBody>
                    <a:bodyPr/>
                    <a:lstStyle/>
                    <a:p>
                      <a:pPr algn="l" fontAlgn="b"/>
                      <a:r>
                        <a:rPr lang="en-GB" sz="1100" u="none" strike="noStrike" dirty="0" err="1">
                          <a:effectLst/>
                          <a:latin typeface="Arial" panose="020B0604020202020204" pitchFamily="34" charset="0"/>
                          <a:cs typeface="Arial" panose="020B0604020202020204" pitchFamily="34" charset="0"/>
                        </a:rPr>
                        <a:t>Levenshulme</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468</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793020835"/>
                  </a:ext>
                </a:extLst>
              </a:tr>
              <a:tr h="124324">
                <a:tc>
                  <a:txBody>
                    <a:bodyPr/>
                    <a:lstStyle/>
                    <a:p>
                      <a:pPr algn="l" fontAlgn="b"/>
                      <a:r>
                        <a:rPr lang="en-GB" sz="1100" u="none" strike="noStrike" dirty="0">
                          <a:effectLst/>
                          <a:latin typeface="Arial" panose="020B0604020202020204" pitchFamily="34" charset="0"/>
                          <a:cs typeface="Arial" panose="020B0604020202020204" pitchFamily="34" charset="0"/>
                        </a:rPr>
                        <a:t>Longsight</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595</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2579871936"/>
                  </a:ext>
                </a:extLst>
              </a:tr>
              <a:tr h="124324">
                <a:tc>
                  <a:txBody>
                    <a:bodyPr/>
                    <a:lstStyle/>
                    <a:p>
                      <a:pPr algn="l" fontAlgn="b"/>
                      <a:r>
                        <a:rPr lang="en-GB" sz="1100" u="none" strike="noStrike" dirty="0">
                          <a:effectLst/>
                          <a:latin typeface="Arial" panose="020B0604020202020204" pitchFamily="34" charset="0"/>
                          <a:cs typeface="Arial" panose="020B0604020202020204" pitchFamily="34" charset="0"/>
                        </a:rPr>
                        <a:t>Miles Platting &amp; Newton Heath</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707</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3773002470"/>
                  </a:ext>
                </a:extLst>
              </a:tr>
              <a:tr h="124324">
                <a:tc>
                  <a:txBody>
                    <a:bodyPr/>
                    <a:lstStyle/>
                    <a:p>
                      <a:pPr algn="l" fontAlgn="b"/>
                      <a:r>
                        <a:rPr lang="en-GB" sz="1100" u="none" strike="noStrike">
                          <a:effectLst/>
                          <a:latin typeface="Arial" panose="020B0604020202020204" pitchFamily="34" charset="0"/>
                          <a:cs typeface="Arial" panose="020B0604020202020204" pitchFamily="34" charset="0"/>
                        </a:rPr>
                        <a:t>Moss Side</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625</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165789872"/>
                  </a:ext>
                </a:extLst>
              </a:tr>
              <a:tr h="124324">
                <a:tc>
                  <a:txBody>
                    <a:bodyPr/>
                    <a:lstStyle/>
                    <a:p>
                      <a:pPr algn="l" fontAlgn="b"/>
                      <a:r>
                        <a:rPr lang="en-GB" sz="1100" u="none" strike="noStrike">
                          <a:effectLst/>
                          <a:latin typeface="Arial" panose="020B0604020202020204" pitchFamily="34" charset="0"/>
                          <a:cs typeface="Arial" panose="020B0604020202020204" pitchFamily="34" charset="0"/>
                        </a:rPr>
                        <a:t>Moston</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420</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2857751599"/>
                  </a:ext>
                </a:extLst>
              </a:tr>
              <a:tr h="124324">
                <a:tc>
                  <a:txBody>
                    <a:bodyPr/>
                    <a:lstStyle/>
                    <a:p>
                      <a:pPr algn="l" fontAlgn="b"/>
                      <a:r>
                        <a:rPr lang="en-GB" sz="1100" u="none" strike="noStrike">
                          <a:effectLst/>
                          <a:latin typeface="Arial" panose="020B0604020202020204" pitchFamily="34" charset="0"/>
                          <a:cs typeface="Arial" panose="020B0604020202020204" pitchFamily="34" charset="0"/>
                        </a:rPr>
                        <a:t>Northenden</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425</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1662401642"/>
                  </a:ext>
                </a:extLst>
              </a:tr>
              <a:tr h="124324">
                <a:tc>
                  <a:txBody>
                    <a:bodyPr/>
                    <a:lstStyle/>
                    <a:p>
                      <a:pPr algn="l" fontAlgn="b"/>
                      <a:r>
                        <a:rPr lang="en-GB" sz="1100" u="none" strike="noStrike">
                          <a:effectLst/>
                          <a:latin typeface="Arial" panose="020B0604020202020204" pitchFamily="34" charset="0"/>
                          <a:cs typeface="Arial" panose="020B0604020202020204" pitchFamily="34" charset="0"/>
                        </a:rPr>
                        <a:t>Old Moat</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351</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383236427"/>
                  </a:ext>
                </a:extLst>
              </a:tr>
              <a:tr h="124324">
                <a:tc>
                  <a:txBody>
                    <a:bodyPr/>
                    <a:lstStyle/>
                    <a:p>
                      <a:pPr algn="l" fontAlgn="b"/>
                      <a:r>
                        <a:rPr lang="en-GB" sz="1100" u="none" strike="noStrike">
                          <a:effectLst/>
                          <a:latin typeface="Arial" panose="020B0604020202020204" pitchFamily="34" charset="0"/>
                          <a:cs typeface="Arial" panose="020B0604020202020204" pitchFamily="34" charset="0"/>
                        </a:rPr>
                        <a:t>Piccadilly</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142</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4262821607"/>
                  </a:ext>
                </a:extLst>
              </a:tr>
              <a:tr h="124324">
                <a:tc>
                  <a:txBody>
                    <a:bodyPr/>
                    <a:lstStyle/>
                    <a:p>
                      <a:pPr algn="l" fontAlgn="b"/>
                      <a:r>
                        <a:rPr lang="en-GB" sz="1100" u="none" strike="noStrike">
                          <a:effectLst/>
                          <a:latin typeface="Arial" panose="020B0604020202020204" pitchFamily="34" charset="0"/>
                          <a:cs typeface="Arial" panose="020B0604020202020204" pitchFamily="34" charset="0"/>
                        </a:rPr>
                        <a:t>Rusholme</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428</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2602806619"/>
                  </a:ext>
                </a:extLst>
              </a:tr>
              <a:tr h="124324">
                <a:tc>
                  <a:txBody>
                    <a:bodyPr/>
                    <a:lstStyle/>
                    <a:p>
                      <a:pPr algn="l" fontAlgn="b"/>
                      <a:r>
                        <a:rPr lang="en-GB" sz="1100" u="none" strike="noStrike">
                          <a:effectLst/>
                          <a:latin typeface="Arial" panose="020B0604020202020204" pitchFamily="34" charset="0"/>
                          <a:cs typeface="Arial" panose="020B0604020202020204" pitchFamily="34" charset="0"/>
                        </a:rPr>
                        <a:t>Sharston</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558</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141178537"/>
                  </a:ext>
                </a:extLst>
              </a:tr>
              <a:tr h="124324">
                <a:tc>
                  <a:txBody>
                    <a:bodyPr/>
                    <a:lstStyle/>
                    <a:p>
                      <a:pPr algn="l" fontAlgn="b"/>
                      <a:r>
                        <a:rPr lang="en-GB" sz="1100" u="none" strike="noStrike">
                          <a:effectLst/>
                          <a:latin typeface="Arial" panose="020B0604020202020204" pitchFamily="34" charset="0"/>
                          <a:cs typeface="Arial" panose="020B0604020202020204" pitchFamily="34" charset="0"/>
                        </a:rPr>
                        <a:t>Whalley Range</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420</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4055163441"/>
                  </a:ext>
                </a:extLst>
              </a:tr>
              <a:tr h="124324">
                <a:tc>
                  <a:txBody>
                    <a:bodyPr/>
                    <a:lstStyle/>
                    <a:p>
                      <a:pPr algn="l" fontAlgn="b"/>
                      <a:r>
                        <a:rPr lang="en-GB" sz="1100" u="none" strike="noStrike">
                          <a:effectLst/>
                          <a:latin typeface="Arial" panose="020B0604020202020204" pitchFamily="34" charset="0"/>
                          <a:cs typeface="Arial" panose="020B0604020202020204" pitchFamily="34" charset="0"/>
                        </a:rPr>
                        <a:t>Withington</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270</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1241176124"/>
                  </a:ext>
                </a:extLst>
              </a:tr>
              <a:tr h="124324">
                <a:tc>
                  <a:txBody>
                    <a:bodyPr/>
                    <a:lstStyle/>
                    <a:p>
                      <a:pPr algn="l" fontAlgn="b"/>
                      <a:r>
                        <a:rPr lang="en-GB" sz="1100" u="none" strike="noStrike">
                          <a:effectLst/>
                          <a:latin typeface="Arial" panose="020B0604020202020204" pitchFamily="34" charset="0"/>
                          <a:cs typeface="Arial" panose="020B0604020202020204" pitchFamily="34" charset="0"/>
                        </a:rPr>
                        <a:t>Woodhouse Park</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543</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1379094673"/>
                  </a:ext>
                </a:extLst>
              </a:tr>
              <a:tr h="124324">
                <a:tc>
                  <a:txBody>
                    <a:bodyPr/>
                    <a:lstStyle/>
                    <a:p>
                      <a:pPr algn="l" fontAlgn="b"/>
                      <a:r>
                        <a:rPr lang="en-GB" sz="1100" u="none" strike="noStrike">
                          <a:effectLst/>
                          <a:latin typeface="Arial" panose="020B0604020202020204" pitchFamily="34" charset="0"/>
                          <a:cs typeface="Arial" panose="020B0604020202020204" pitchFamily="34" charset="0"/>
                        </a:rPr>
                        <a:t> </a:t>
                      </a:r>
                      <a:endParaRPr lang="en-GB" sz="110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u="none" strike="noStrike" dirty="0">
                          <a:effectLst/>
                          <a:latin typeface="Arial" panose="020B0604020202020204" pitchFamily="34" charset="0"/>
                          <a:cs typeface="Arial" panose="020B0604020202020204" pitchFamily="34" charset="0"/>
                        </a:rPr>
                        <a:t> </a:t>
                      </a:r>
                      <a:endParaRPr lang="en-GB" sz="110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1256268272"/>
                  </a:ext>
                </a:extLst>
              </a:tr>
              <a:tr h="124324">
                <a:tc>
                  <a:txBody>
                    <a:bodyPr/>
                    <a:lstStyle/>
                    <a:p>
                      <a:pPr algn="l" fontAlgn="b"/>
                      <a:r>
                        <a:rPr lang="en-GB" sz="1100" b="1" u="none" strike="noStrike" dirty="0">
                          <a:effectLst/>
                          <a:latin typeface="Arial" panose="020B0604020202020204" pitchFamily="34" charset="0"/>
                          <a:cs typeface="Arial" panose="020B0604020202020204" pitchFamily="34" charset="0"/>
                        </a:rPr>
                        <a:t>District total</a:t>
                      </a:r>
                      <a:endParaRPr lang="en-GB" sz="1100" b="1"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100" b="1" u="none" strike="noStrike" dirty="0">
                          <a:effectLst/>
                          <a:latin typeface="Arial" panose="020B0604020202020204" pitchFamily="34" charset="0"/>
                          <a:cs typeface="Arial" panose="020B0604020202020204" pitchFamily="34" charset="0"/>
                        </a:rPr>
                        <a:t>13,945</a:t>
                      </a:r>
                      <a:endParaRPr lang="en-GB" sz="1100" b="1"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938238986"/>
                  </a:ext>
                </a:extLst>
              </a:tr>
            </a:tbl>
          </a:graphicData>
        </a:graphic>
      </p:graphicFrame>
      <p:sp>
        <p:nvSpPr>
          <p:cNvPr id="4" name="TextBox 3">
            <a:extLst>
              <a:ext uri="{FF2B5EF4-FFF2-40B4-BE49-F238E27FC236}">
                <a16:creationId xmlns:a16="http://schemas.microsoft.com/office/drawing/2014/main" id="{E9623C51-D349-34F5-C0C2-F72AF32182D7}"/>
              </a:ext>
            </a:extLst>
          </p:cNvPr>
          <p:cNvSpPr txBox="1"/>
          <p:nvPr/>
        </p:nvSpPr>
        <p:spPr>
          <a:xfrm>
            <a:off x="291830" y="6556921"/>
            <a:ext cx="6217920" cy="276999"/>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Stat-Xplore (</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 1 (All four categories added.)</a:t>
            </a:r>
            <a:endParaRPr lang="en-GB" sz="1200" dirty="0">
              <a:solidFill>
                <a:srgbClr val="FF0000"/>
              </a:solidFill>
            </a:endParaRPr>
          </a:p>
        </p:txBody>
      </p:sp>
    </p:spTree>
    <p:extLst>
      <p:ext uri="{BB962C8B-B14F-4D97-AF65-F5344CB8AC3E}">
        <p14:creationId xmlns:p14="http://schemas.microsoft.com/office/powerpoint/2010/main" val="3859563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51985CE-1F1B-F247-D0D7-5EB4E9C04B9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Estimated Eligible Non-recipients by ward</a:t>
            </a:r>
          </a:p>
        </p:txBody>
      </p:sp>
      <p:sp>
        <p:nvSpPr>
          <p:cNvPr id="2" name="Title 1">
            <a:extLst>
              <a:ext uri="{FF2B5EF4-FFF2-40B4-BE49-F238E27FC236}">
                <a16:creationId xmlns:a16="http://schemas.microsoft.com/office/drawing/2014/main" id="{FEE5F17F-1E0A-4A3F-8F3D-060239FC583D}"/>
              </a:ext>
            </a:extLst>
          </p:cNvPr>
          <p:cNvSpPr txBox="1">
            <a:spLocks/>
          </p:cNvSpPr>
          <p:nvPr/>
        </p:nvSpPr>
        <p:spPr>
          <a:xfrm>
            <a:off x="222068" y="29119"/>
            <a:ext cx="9178834" cy="4446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Estimated Eligible Non-Recipients (ENRs) by ward</a:t>
            </a:r>
            <a:endParaRPr lang="en-US" sz="2400" b="1" dirty="0">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57E62387-ED29-E5F6-DE0B-AEAFAACCE5BF}"/>
              </a:ext>
            </a:extLst>
          </p:cNvPr>
          <p:cNvGraphicFramePr>
            <a:graphicFrameLocks noGrp="1" noDrilldown="1" noMove="1" noResize="1"/>
          </p:cNvGraphicFramePr>
          <p:nvPr>
            <p:extLst>
              <p:ext uri="{D42A27DB-BD31-4B8C-83A1-F6EECF244321}">
                <p14:modId xmlns:p14="http://schemas.microsoft.com/office/powerpoint/2010/main" val="3212352144"/>
              </p:ext>
            </p:extLst>
          </p:nvPr>
        </p:nvGraphicFramePr>
        <p:xfrm>
          <a:off x="3316297" y="442975"/>
          <a:ext cx="4669277" cy="5782000"/>
        </p:xfrm>
        <a:graphic>
          <a:graphicData uri="http://schemas.openxmlformats.org/drawingml/2006/table">
            <a:tbl>
              <a:tblPr firstRow="1">
                <a:tableStyleId>{5C22544A-7EE6-4342-B048-85BDC9FD1C3A}</a:tableStyleId>
              </a:tblPr>
              <a:tblGrid>
                <a:gridCol w="2627419">
                  <a:extLst>
                    <a:ext uri="{9D8B030D-6E8A-4147-A177-3AD203B41FA5}">
                      <a16:colId xmlns:a16="http://schemas.microsoft.com/office/drawing/2014/main" val="2112040121"/>
                    </a:ext>
                  </a:extLst>
                </a:gridCol>
                <a:gridCol w="2041858">
                  <a:extLst>
                    <a:ext uri="{9D8B030D-6E8A-4147-A177-3AD203B41FA5}">
                      <a16:colId xmlns:a16="http://schemas.microsoft.com/office/drawing/2014/main" val="3992776100"/>
                    </a:ext>
                  </a:extLst>
                </a:gridCol>
              </a:tblGrid>
              <a:tr h="124324">
                <a:tc>
                  <a:txBody>
                    <a:bodyPr/>
                    <a:lstStyle/>
                    <a:p>
                      <a:pPr algn="l" fontAlgn="b"/>
                      <a:r>
                        <a:rPr lang="en-GB" sz="1050" u="sng" strike="noStrike" dirty="0">
                          <a:effectLst/>
                          <a:latin typeface="Arial" panose="020B0604020202020204" pitchFamily="34" charset="0"/>
                          <a:cs typeface="Arial" panose="020B0604020202020204" pitchFamily="34" charset="0"/>
                        </a:rPr>
                        <a:t>Ward</a:t>
                      </a:r>
                      <a:endParaRPr lang="en-GB" sz="1050" b="1" i="0" u="sng"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u="sng" strike="noStrike">
                          <a:effectLst/>
                          <a:latin typeface="Arial" panose="020B0604020202020204" pitchFamily="34" charset="0"/>
                          <a:cs typeface="Arial" panose="020B0604020202020204" pitchFamily="34" charset="0"/>
                        </a:rPr>
                        <a:t>May-23</a:t>
                      </a:r>
                      <a:endParaRPr lang="en-GB" sz="1050" b="1" i="0" u="sng" strike="noStrike">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2110980353"/>
                  </a:ext>
                </a:extLst>
              </a:tr>
              <a:tr h="124324">
                <a:tc>
                  <a:txBody>
                    <a:bodyPr/>
                    <a:lstStyle/>
                    <a:p>
                      <a:pPr algn="l" fontAlgn="b"/>
                      <a:r>
                        <a:rPr lang="en-GB" sz="1050" u="none" strike="noStrike" dirty="0" err="1">
                          <a:effectLst/>
                          <a:latin typeface="Arial" panose="020B0604020202020204" pitchFamily="34" charset="0"/>
                          <a:cs typeface="Arial" panose="020B0604020202020204" pitchFamily="34" charset="0"/>
                        </a:rPr>
                        <a:t>Ancoats</a:t>
                      </a:r>
                      <a:r>
                        <a:rPr lang="en-GB" sz="1050" u="none" strike="noStrike" dirty="0">
                          <a:effectLst/>
                          <a:latin typeface="Arial" panose="020B0604020202020204" pitchFamily="34" charset="0"/>
                          <a:cs typeface="Arial" panose="020B0604020202020204" pitchFamily="34" charset="0"/>
                        </a:rPr>
                        <a:t> &amp; Beswick</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219</a:t>
                      </a:r>
                    </a:p>
                  </a:txBody>
                  <a:tcPr marL="5180" marR="5180" marT="5180" marB="0" anchor="b"/>
                </a:tc>
                <a:extLst>
                  <a:ext uri="{0D108BD9-81ED-4DB2-BD59-A6C34878D82A}">
                    <a16:rowId xmlns:a16="http://schemas.microsoft.com/office/drawing/2014/main" val="2670013334"/>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Ardwick</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305</a:t>
                      </a:r>
                    </a:p>
                  </a:txBody>
                  <a:tcPr marL="5180" marR="5180" marT="5180" marB="0" anchor="b"/>
                </a:tc>
                <a:extLst>
                  <a:ext uri="{0D108BD9-81ED-4DB2-BD59-A6C34878D82A}">
                    <a16:rowId xmlns:a16="http://schemas.microsoft.com/office/drawing/2014/main" val="105742363"/>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Baguley</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254</a:t>
                      </a:r>
                    </a:p>
                  </a:txBody>
                  <a:tcPr marL="5180" marR="5180" marT="5180" marB="0" anchor="b"/>
                </a:tc>
                <a:extLst>
                  <a:ext uri="{0D108BD9-81ED-4DB2-BD59-A6C34878D82A}">
                    <a16:rowId xmlns:a16="http://schemas.microsoft.com/office/drawing/2014/main" val="78371530"/>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Brooklands</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230</a:t>
                      </a:r>
                    </a:p>
                  </a:txBody>
                  <a:tcPr marL="5180" marR="5180" marT="5180" marB="0" anchor="b"/>
                </a:tc>
                <a:extLst>
                  <a:ext uri="{0D108BD9-81ED-4DB2-BD59-A6C34878D82A}">
                    <a16:rowId xmlns:a16="http://schemas.microsoft.com/office/drawing/2014/main" val="2038218859"/>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Burnage</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320</a:t>
                      </a:r>
                    </a:p>
                  </a:txBody>
                  <a:tcPr marL="5180" marR="5180" marT="5180" marB="0" anchor="b"/>
                </a:tc>
                <a:extLst>
                  <a:ext uri="{0D108BD9-81ED-4DB2-BD59-A6C34878D82A}">
                    <a16:rowId xmlns:a16="http://schemas.microsoft.com/office/drawing/2014/main" val="536764045"/>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Charlestown</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310</a:t>
                      </a:r>
                    </a:p>
                  </a:txBody>
                  <a:tcPr marL="5180" marR="5180" marT="5180" marB="0" anchor="b"/>
                </a:tc>
                <a:extLst>
                  <a:ext uri="{0D108BD9-81ED-4DB2-BD59-A6C34878D82A}">
                    <a16:rowId xmlns:a16="http://schemas.microsoft.com/office/drawing/2014/main" val="3275698957"/>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Cheetham</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324</a:t>
                      </a:r>
                    </a:p>
                  </a:txBody>
                  <a:tcPr marL="5180" marR="5180" marT="5180" marB="0" anchor="b"/>
                </a:tc>
                <a:extLst>
                  <a:ext uri="{0D108BD9-81ED-4DB2-BD59-A6C34878D82A}">
                    <a16:rowId xmlns:a16="http://schemas.microsoft.com/office/drawing/2014/main" val="1285741347"/>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Chorlton</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146</a:t>
                      </a:r>
                    </a:p>
                  </a:txBody>
                  <a:tcPr marL="5180" marR="5180" marT="5180" marB="0" anchor="b"/>
                </a:tc>
                <a:extLst>
                  <a:ext uri="{0D108BD9-81ED-4DB2-BD59-A6C34878D82A}">
                    <a16:rowId xmlns:a16="http://schemas.microsoft.com/office/drawing/2014/main" val="3573553779"/>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Chorlton Park</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272</a:t>
                      </a:r>
                    </a:p>
                  </a:txBody>
                  <a:tcPr marL="5180" marR="5180" marT="5180" marB="0" anchor="b"/>
                </a:tc>
                <a:extLst>
                  <a:ext uri="{0D108BD9-81ED-4DB2-BD59-A6C34878D82A}">
                    <a16:rowId xmlns:a16="http://schemas.microsoft.com/office/drawing/2014/main" val="3237191044"/>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Clayton &amp; Openshaw</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353</a:t>
                      </a:r>
                    </a:p>
                  </a:txBody>
                  <a:tcPr marL="5180" marR="5180" marT="5180" marB="0" anchor="b"/>
                </a:tc>
                <a:extLst>
                  <a:ext uri="{0D108BD9-81ED-4DB2-BD59-A6C34878D82A}">
                    <a16:rowId xmlns:a16="http://schemas.microsoft.com/office/drawing/2014/main" val="3598387951"/>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Crumpsall</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307</a:t>
                      </a:r>
                    </a:p>
                  </a:txBody>
                  <a:tcPr marL="5180" marR="5180" marT="5180" marB="0" anchor="b"/>
                </a:tc>
                <a:extLst>
                  <a:ext uri="{0D108BD9-81ED-4DB2-BD59-A6C34878D82A}">
                    <a16:rowId xmlns:a16="http://schemas.microsoft.com/office/drawing/2014/main" val="3732559161"/>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Deansgate</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11</a:t>
                      </a:r>
                    </a:p>
                  </a:txBody>
                  <a:tcPr marL="5180" marR="5180" marT="5180" marB="0" anchor="b"/>
                </a:tc>
                <a:extLst>
                  <a:ext uri="{0D108BD9-81ED-4DB2-BD59-A6C34878D82A}">
                    <a16:rowId xmlns:a16="http://schemas.microsoft.com/office/drawing/2014/main" val="3604376302"/>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Didsbury East</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129</a:t>
                      </a:r>
                    </a:p>
                  </a:txBody>
                  <a:tcPr marL="5180" marR="5180" marT="5180" marB="0" anchor="b"/>
                </a:tc>
                <a:extLst>
                  <a:ext uri="{0D108BD9-81ED-4DB2-BD59-A6C34878D82A}">
                    <a16:rowId xmlns:a16="http://schemas.microsoft.com/office/drawing/2014/main" val="4142543252"/>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Didsbury West</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129</a:t>
                      </a:r>
                    </a:p>
                  </a:txBody>
                  <a:tcPr marL="5180" marR="5180" marT="5180" marB="0" anchor="b"/>
                </a:tc>
                <a:extLst>
                  <a:ext uri="{0D108BD9-81ED-4DB2-BD59-A6C34878D82A}">
                    <a16:rowId xmlns:a16="http://schemas.microsoft.com/office/drawing/2014/main" val="4165536918"/>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Fallowfield</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193</a:t>
                      </a:r>
                    </a:p>
                  </a:txBody>
                  <a:tcPr marL="5180" marR="5180" marT="5180" marB="0" anchor="b"/>
                </a:tc>
                <a:extLst>
                  <a:ext uri="{0D108BD9-81ED-4DB2-BD59-A6C34878D82A}">
                    <a16:rowId xmlns:a16="http://schemas.microsoft.com/office/drawing/2014/main" val="2684576363"/>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Gorton &amp; Abbey Hey</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355</a:t>
                      </a:r>
                    </a:p>
                  </a:txBody>
                  <a:tcPr marL="5180" marR="5180" marT="5180" marB="0" anchor="b"/>
                </a:tc>
                <a:extLst>
                  <a:ext uri="{0D108BD9-81ED-4DB2-BD59-A6C34878D82A}">
                    <a16:rowId xmlns:a16="http://schemas.microsoft.com/office/drawing/2014/main" val="3948233784"/>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Harpurhey</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360</a:t>
                      </a:r>
                    </a:p>
                  </a:txBody>
                  <a:tcPr marL="5180" marR="5180" marT="5180" marB="0" anchor="b"/>
                </a:tc>
                <a:extLst>
                  <a:ext uri="{0D108BD9-81ED-4DB2-BD59-A6C34878D82A}">
                    <a16:rowId xmlns:a16="http://schemas.microsoft.com/office/drawing/2014/main" val="752996261"/>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Higher Blackley</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297</a:t>
                      </a:r>
                    </a:p>
                  </a:txBody>
                  <a:tcPr marL="5180" marR="5180" marT="5180" marB="0" anchor="b"/>
                </a:tc>
                <a:extLst>
                  <a:ext uri="{0D108BD9-81ED-4DB2-BD59-A6C34878D82A}">
                    <a16:rowId xmlns:a16="http://schemas.microsoft.com/office/drawing/2014/main" val="797670518"/>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Hulme</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180</a:t>
                      </a:r>
                    </a:p>
                  </a:txBody>
                  <a:tcPr marL="5180" marR="5180" marT="5180" marB="0" anchor="b"/>
                </a:tc>
                <a:extLst>
                  <a:ext uri="{0D108BD9-81ED-4DB2-BD59-A6C34878D82A}">
                    <a16:rowId xmlns:a16="http://schemas.microsoft.com/office/drawing/2014/main" val="787713102"/>
                  </a:ext>
                </a:extLst>
              </a:tr>
              <a:tr h="124324">
                <a:tc>
                  <a:txBody>
                    <a:bodyPr/>
                    <a:lstStyle/>
                    <a:p>
                      <a:pPr algn="l" fontAlgn="b"/>
                      <a:r>
                        <a:rPr lang="en-GB" sz="1050" u="none" strike="noStrike" dirty="0" err="1">
                          <a:effectLst/>
                          <a:latin typeface="Arial" panose="020B0604020202020204" pitchFamily="34" charset="0"/>
                          <a:cs typeface="Arial" panose="020B0604020202020204" pitchFamily="34" charset="0"/>
                        </a:rPr>
                        <a:t>Levenshulme</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275</a:t>
                      </a:r>
                    </a:p>
                  </a:txBody>
                  <a:tcPr marL="5180" marR="5180" marT="5180" marB="0" anchor="b"/>
                </a:tc>
                <a:extLst>
                  <a:ext uri="{0D108BD9-81ED-4DB2-BD59-A6C34878D82A}">
                    <a16:rowId xmlns:a16="http://schemas.microsoft.com/office/drawing/2014/main" val="793020835"/>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Longsight</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349</a:t>
                      </a:r>
                    </a:p>
                  </a:txBody>
                  <a:tcPr marL="5180" marR="5180" marT="5180" marB="0" anchor="b"/>
                </a:tc>
                <a:extLst>
                  <a:ext uri="{0D108BD9-81ED-4DB2-BD59-A6C34878D82A}">
                    <a16:rowId xmlns:a16="http://schemas.microsoft.com/office/drawing/2014/main" val="2579871936"/>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Miles Platting &amp; Newton Heath</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415</a:t>
                      </a:r>
                    </a:p>
                  </a:txBody>
                  <a:tcPr marL="5180" marR="5180" marT="5180" marB="0" anchor="b"/>
                </a:tc>
                <a:extLst>
                  <a:ext uri="{0D108BD9-81ED-4DB2-BD59-A6C34878D82A}">
                    <a16:rowId xmlns:a16="http://schemas.microsoft.com/office/drawing/2014/main" val="3773002470"/>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Moss Side</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367</a:t>
                      </a:r>
                    </a:p>
                  </a:txBody>
                  <a:tcPr marL="5180" marR="5180" marT="5180" marB="0" anchor="b"/>
                </a:tc>
                <a:extLst>
                  <a:ext uri="{0D108BD9-81ED-4DB2-BD59-A6C34878D82A}">
                    <a16:rowId xmlns:a16="http://schemas.microsoft.com/office/drawing/2014/main" val="165789872"/>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Moston</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247</a:t>
                      </a:r>
                    </a:p>
                  </a:txBody>
                  <a:tcPr marL="5180" marR="5180" marT="5180" marB="0" anchor="b"/>
                </a:tc>
                <a:extLst>
                  <a:ext uri="{0D108BD9-81ED-4DB2-BD59-A6C34878D82A}">
                    <a16:rowId xmlns:a16="http://schemas.microsoft.com/office/drawing/2014/main" val="2857751599"/>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Northenden</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250</a:t>
                      </a:r>
                    </a:p>
                  </a:txBody>
                  <a:tcPr marL="5180" marR="5180" marT="5180" marB="0" anchor="b"/>
                </a:tc>
                <a:extLst>
                  <a:ext uri="{0D108BD9-81ED-4DB2-BD59-A6C34878D82A}">
                    <a16:rowId xmlns:a16="http://schemas.microsoft.com/office/drawing/2014/main" val="1662401642"/>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Old Moat</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206</a:t>
                      </a:r>
                    </a:p>
                  </a:txBody>
                  <a:tcPr marL="5180" marR="5180" marT="5180" marB="0" anchor="b"/>
                </a:tc>
                <a:extLst>
                  <a:ext uri="{0D108BD9-81ED-4DB2-BD59-A6C34878D82A}">
                    <a16:rowId xmlns:a16="http://schemas.microsoft.com/office/drawing/2014/main" val="383236427"/>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Piccadilly</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83</a:t>
                      </a:r>
                    </a:p>
                  </a:txBody>
                  <a:tcPr marL="5180" marR="5180" marT="5180" marB="0" anchor="b"/>
                </a:tc>
                <a:extLst>
                  <a:ext uri="{0D108BD9-81ED-4DB2-BD59-A6C34878D82A}">
                    <a16:rowId xmlns:a16="http://schemas.microsoft.com/office/drawing/2014/main" val="4262821607"/>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Rusholme</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251</a:t>
                      </a:r>
                    </a:p>
                  </a:txBody>
                  <a:tcPr marL="5180" marR="5180" marT="5180" marB="0" anchor="b"/>
                </a:tc>
                <a:extLst>
                  <a:ext uri="{0D108BD9-81ED-4DB2-BD59-A6C34878D82A}">
                    <a16:rowId xmlns:a16="http://schemas.microsoft.com/office/drawing/2014/main" val="2602806619"/>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Sharston</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328</a:t>
                      </a:r>
                    </a:p>
                  </a:txBody>
                  <a:tcPr marL="5180" marR="5180" marT="5180" marB="0" anchor="b"/>
                </a:tc>
                <a:extLst>
                  <a:ext uri="{0D108BD9-81ED-4DB2-BD59-A6C34878D82A}">
                    <a16:rowId xmlns:a16="http://schemas.microsoft.com/office/drawing/2014/main" val="141178537"/>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Whalley Range</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247</a:t>
                      </a:r>
                    </a:p>
                  </a:txBody>
                  <a:tcPr marL="5180" marR="5180" marT="5180" marB="0" anchor="b"/>
                </a:tc>
                <a:extLst>
                  <a:ext uri="{0D108BD9-81ED-4DB2-BD59-A6C34878D82A}">
                    <a16:rowId xmlns:a16="http://schemas.microsoft.com/office/drawing/2014/main" val="4055163441"/>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Withington</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159</a:t>
                      </a:r>
                    </a:p>
                  </a:txBody>
                  <a:tcPr marL="5180" marR="5180" marT="5180" marB="0" anchor="b"/>
                </a:tc>
                <a:extLst>
                  <a:ext uri="{0D108BD9-81ED-4DB2-BD59-A6C34878D82A}">
                    <a16:rowId xmlns:a16="http://schemas.microsoft.com/office/drawing/2014/main" val="1241176124"/>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Woodhouse Park</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1379094673"/>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 </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u="none" strike="noStrike" dirty="0">
                          <a:effectLst/>
                          <a:latin typeface="Arial" panose="020B0604020202020204" pitchFamily="34" charset="0"/>
                          <a:cs typeface="Arial" panose="020B0604020202020204" pitchFamily="34" charset="0"/>
                        </a:rPr>
                        <a:t> </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1256268272"/>
                  </a:ext>
                </a:extLst>
              </a:tr>
              <a:tr h="124324">
                <a:tc>
                  <a:txBody>
                    <a:bodyPr/>
                    <a:lstStyle/>
                    <a:p>
                      <a:pPr algn="l" fontAlgn="b"/>
                      <a:r>
                        <a:rPr lang="en-GB" sz="1050" b="1" u="none" strike="noStrike" dirty="0">
                          <a:effectLst/>
                          <a:latin typeface="Arial" panose="020B0604020202020204" pitchFamily="34" charset="0"/>
                          <a:cs typeface="Arial" panose="020B0604020202020204" pitchFamily="34" charset="0"/>
                        </a:rPr>
                        <a:t>District total</a:t>
                      </a:r>
                      <a:endParaRPr lang="en-GB" sz="1050" b="1"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1" i="0" u="none" strike="noStrike" dirty="0">
                          <a:effectLst/>
                          <a:latin typeface="Arial" panose="020B0604020202020204" pitchFamily="34" charset="0"/>
                          <a:cs typeface="Arial" panose="020B0604020202020204" pitchFamily="34" charset="0"/>
                        </a:rPr>
                        <a:t>8,190</a:t>
                      </a:r>
                    </a:p>
                  </a:txBody>
                  <a:tcPr marL="5180" marR="5180" marT="5180" marB="0" anchor="b"/>
                </a:tc>
                <a:extLst>
                  <a:ext uri="{0D108BD9-81ED-4DB2-BD59-A6C34878D82A}">
                    <a16:rowId xmlns:a16="http://schemas.microsoft.com/office/drawing/2014/main" val="938238986"/>
                  </a:ext>
                </a:extLst>
              </a:tr>
            </a:tbl>
          </a:graphicData>
        </a:graphic>
      </p:graphicFrame>
      <p:sp>
        <p:nvSpPr>
          <p:cNvPr id="4" name="TextBox 3">
            <a:extLst>
              <a:ext uri="{FF2B5EF4-FFF2-40B4-BE49-F238E27FC236}">
                <a16:creationId xmlns:a16="http://schemas.microsoft.com/office/drawing/2014/main" id="{5CD64F9A-1D60-FCB5-4BF2-B41AC6E4DF91}"/>
              </a:ext>
            </a:extLst>
          </p:cNvPr>
          <p:cNvSpPr txBox="1"/>
          <p:nvPr/>
        </p:nvSpPr>
        <p:spPr>
          <a:xfrm>
            <a:off x="222067" y="6088559"/>
            <a:ext cx="10857736" cy="769441"/>
          </a:xfrm>
          <a:prstGeom prst="rect">
            <a:avLst/>
          </a:prstGeom>
          <a:noFill/>
        </p:spPr>
        <p:txBody>
          <a:bodyPr wrap="square">
            <a:spAutoFit/>
          </a:bodyPr>
          <a:lstStyle/>
          <a:p>
            <a:r>
              <a:rPr kumimoji="0" lang="en-GB" sz="11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p>
          <a:p>
            <a:pPr marL="171450" indent="-171450">
              <a:buFont typeface="Wingdings" panose="05000000000000000000" pitchFamily="2" charset="2"/>
              <a:buChar char="§"/>
            </a:pPr>
            <a:r>
              <a:rPr kumimoji="0" lang="en-GB" sz="11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Stat-Xplore (</a:t>
            </a:r>
            <a:r>
              <a:rPr kumimoji="0" lang="en-GB" sz="11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1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tables PC 1 (All four categories added.)</a:t>
            </a:r>
          </a:p>
          <a:p>
            <a:pPr marL="171450" indent="-171450">
              <a:buFont typeface="Wingdings" panose="05000000000000000000" pitchFamily="2" charset="2"/>
              <a:buChar char="§"/>
            </a:pPr>
            <a:r>
              <a:rPr lang="en-GB" sz="1100" dirty="0">
                <a:latin typeface="Arial" panose="020B0604020202020204" pitchFamily="34" charset="0"/>
                <a:cs typeface="Arial" panose="020B0604020202020204" pitchFamily="34" charset="0"/>
                <a:hlinkClick r:id="rId2"/>
              </a:rPr>
              <a:t>pension-credit-tables-FYE-2022.ods (live.com)</a:t>
            </a:r>
            <a:r>
              <a:rPr lang="en-GB" sz="1100" dirty="0">
                <a:latin typeface="Arial" panose="020B0604020202020204" pitchFamily="34" charset="0"/>
                <a:cs typeface="Arial" panose="020B0604020202020204" pitchFamily="34" charset="0"/>
              </a:rPr>
              <a:t> (Estimated case load take-up in worksheet PC1 cell ref B45) data within the series  </a:t>
            </a:r>
            <a:r>
              <a:rPr lang="en-GB" sz="11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Income-related benefits: estimates of take-up: financial year ending 2022</a:t>
            </a:r>
            <a:endParaRPr lang="en-GB"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3326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303BE96-09DC-A191-8511-53B64D72CD2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Estimated total amount of missed Pension Credit uptake</a:t>
            </a:r>
          </a:p>
        </p:txBody>
      </p:sp>
      <p:sp>
        <p:nvSpPr>
          <p:cNvPr id="2" name="Title 1">
            <a:extLst>
              <a:ext uri="{FF2B5EF4-FFF2-40B4-BE49-F238E27FC236}">
                <a16:creationId xmlns:a16="http://schemas.microsoft.com/office/drawing/2014/main" id="{3D5B9D76-C077-494E-B55B-F4275240AF96}"/>
              </a:ext>
            </a:extLst>
          </p:cNvPr>
          <p:cNvSpPr txBox="1">
            <a:spLocks/>
          </p:cNvSpPr>
          <p:nvPr/>
        </p:nvSpPr>
        <p:spPr>
          <a:xfrm>
            <a:off x="204952" y="31531"/>
            <a:ext cx="8456103" cy="40267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Estimated total amount of missed Pension Credit uptake</a:t>
            </a:r>
            <a:endParaRPr lang="en-US" sz="2400" b="1" dirty="0">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65156F35-4633-B3E5-92BD-4D38DAA13DC1}"/>
              </a:ext>
            </a:extLst>
          </p:cNvPr>
          <p:cNvGraphicFramePr>
            <a:graphicFrameLocks noGrp="1" noDrilldown="1" noMove="1" noResize="1"/>
          </p:cNvGraphicFramePr>
          <p:nvPr>
            <p:extLst>
              <p:ext uri="{D42A27DB-BD31-4B8C-83A1-F6EECF244321}">
                <p14:modId xmlns:p14="http://schemas.microsoft.com/office/powerpoint/2010/main" val="3596742894"/>
              </p:ext>
            </p:extLst>
          </p:nvPr>
        </p:nvGraphicFramePr>
        <p:xfrm>
          <a:off x="3316297" y="442975"/>
          <a:ext cx="4669277" cy="5782000"/>
        </p:xfrm>
        <a:graphic>
          <a:graphicData uri="http://schemas.openxmlformats.org/drawingml/2006/table">
            <a:tbl>
              <a:tblPr firstRow="1">
                <a:tableStyleId>{5C22544A-7EE6-4342-B048-85BDC9FD1C3A}</a:tableStyleId>
              </a:tblPr>
              <a:tblGrid>
                <a:gridCol w="2627419">
                  <a:extLst>
                    <a:ext uri="{9D8B030D-6E8A-4147-A177-3AD203B41FA5}">
                      <a16:colId xmlns:a16="http://schemas.microsoft.com/office/drawing/2014/main" val="2112040121"/>
                    </a:ext>
                  </a:extLst>
                </a:gridCol>
                <a:gridCol w="2041858">
                  <a:extLst>
                    <a:ext uri="{9D8B030D-6E8A-4147-A177-3AD203B41FA5}">
                      <a16:colId xmlns:a16="http://schemas.microsoft.com/office/drawing/2014/main" val="3992776100"/>
                    </a:ext>
                  </a:extLst>
                </a:gridCol>
              </a:tblGrid>
              <a:tr h="124324">
                <a:tc>
                  <a:txBody>
                    <a:bodyPr/>
                    <a:lstStyle/>
                    <a:p>
                      <a:pPr algn="l" fontAlgn="b"/>
                      <a:r>
                        <a:rPr lang="en-GB" sz="1050" u="sng" strike="noStrike" dirty="0">
                          <a:effectLst/>
                          <a:latin typeface="Arial" panose="020B0604020202020204" pitchFamily="34" charset="0"/>
                          <a:cs typeface="Arial" panose="020B0604020202020204" pitchFamily="34" charset="0"/>
                        </a:rPr>
                        <a:t>Ward</a:t>
                      </a:r>
                      <a:endParaRPr lang="en-GB" sz="1050" b="1" i="0" u="sng"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u="sng" strike="noStrike">
                          <a:effectLst/>
                          <a:latin typeface="Arial" panose="020B0604020202020204" pitchFamily="34" charset="0"/>
                          <a:cs typeface="Arial" panose="020B0604020202020204" pitchFamily="34" charset="0"/>
                        </a:rPr>
                        <a:t>May-23</a:t>
                      </a:r>
                      <a:endParaRPr lang="en-GB" sz="1050" b="1" i="0" u="sng" strike="noStrike">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2110980353"/>
                  </a:ext>
                </a:extLst>
              </a:tr>
              <a:tr h="124324">
                <a:tc>
                  <a:txBody>
                    <a:bodyPr/>
                    <a:lstStyle/>
                    <a:p>
                      <a:pPr algn="l" fontAlgn="b"/>
                      <a:r>
                        <a:rPr lang="en-GB" sz="1050" u="none" strike="noStrike" dirty="0" err="1">
                          <a:effectLst/>
                          <a:latin typeface="Arial" panose="020B0604020202020204" pitchFamily="34" charset="0"/>
                          <a:cs typeface="Arial" panose="020B0604020202020204" pitchFamily="34" charset="0"/>
                        </a:rPr>
                        <a:t>Ancoats</a:t>
                      </a:r>
                      <a:r>
                        <a:rPr lang="en-GB" sz="1050" u="none" strike="noStrike" dirty="0">
                          <a:effectLst/>
                          <a:latin typeface="Arial" panose="020B0604020202020204" pitchFamily="34" charset="0"/>
                          <a:cs typeface="Arial" panose="020B0604020202020204" pitchFamily="34" charset="0"/>
                        </a:rPr>
                        <a:t> &amp; Beswick</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£592,848</a:t>
                      </a:r>
                    </a:p>
                  </a:txBody>
                  <a:tcPr marL="5180" marR="5180" marT="5180" marB="0" anchor="b"/>
                </a:tc>
                <a:extLst>
                  <a:ext uri="{0D108BD9-81ED-4DB2-BD59-A6C34878D82A}">
                    <a16:rowId xmlns:a16="http://schemas.microsoft.com/office/drawing/2014/main" val="2670013334"/>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Ardwick</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£1,020,645</a:t>
                      </a:r>
                    </a:p>
                  </a:txBody>
                  <a:tcPr marL="5180" marR="5180" marT="5180" marB="0" anchor="b"/>
                </a:tc>
                <a:extLst>
                  <a:ext uri="{0D108BD9-81ED-4DB2-BD59-A6C34878D82A}">
                    <a16:rowId xmlns:a16="http://schemas.microsoft.com/office/drawing/2014/main" val="105742363"/>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Baguley</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£567,126</a:t>
                      </a:r>
                    </a:p>
                  </a:txBody>
                  <a:tcPr marL="5180" marR="5180" marT="5180" marB="0" anchor="b"/>
                </a:tc>
                <a:extLst>
                  <a:ext uri="{0D108BD9-81ED-4DB2-BD59-A6C34878D82A}">
                    <a16:rowId xmlns:a16="http://schemas.microsoft.com/office/drawing/2014/main" val="78371530"/>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Brooklands</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£537,627</a:t>
                      </a:r>
                    </a:p>
                  </a:txBody>
                  <a:tcPr marL="5180" marR="5180" marT="5180" marB="0" anchor="b"/>
                </a:tc>
                <a:extLst>
                  <a:ext uri="{0D108BD9-81ED-4DB2-BD59-A6C34878D82A}">
                    <a16:rowId xmlns:a16="http://schemas.microsoft.com/office/drawing/2014/main" val="2038218859"/>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Burnage</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£935,406</a:t>
                      </a:r>
                    </a:p>
                  </a:txBody>
                  <a:tcPr marL="5180" marR="5180" marT="5180" marB="0" anchor="b"/>
                </a:tc>
                <a:extLst>
                  <a:ext uri="{0D108BD9-81ED-4DB2-BD59-A6C34878D82A}">
                    <a16:rowId xmlns:a16="http://schemas.microsoft.com/office/drawing/2014/main" val="536764045"/>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Charlestown</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£734,637</a:t>
                      </a:r>
                    </a:p>
                  </a:txBody>
                  <a:tcPr marL="5180" marR="5180" marT="5180" marB="0" anchor="b"/>
                </a:tc>
                <a:extLst>
                  <a:ext uri="{0D108BD9-81ED-4DB2-BD59-A6C34878D82A}">
                    <a16:rowId xmlns:a16="http://schemas.microsoft.com/office/drawing/2014/main" val="3275698957"/>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Cheetham</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£1,194,043</a:t>
                      </a:r>
                    </a:p>
                  </a:txBody>
                  <a:tcPr marL="5180" marR="5180" marT="5180" marB="0" anchor="b"/>
                </a:tc>
                <a:extLst>
                  <a:ext uri="{0D108BD9-81ED-4DB2-BD59-A6C34878D82A}">
                    <a16:rowId xmlns:a16="http://schemas.microsoft.com/office/drawing/2014/main" val="1285741347"/>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Chorlton</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£378,957</a:t>
                      </a:r>
                    </a:p>
                  </a:txBody>
                  <a:tcPr marL="5180" marR="5180" marT="5180" marB="0" anchor="b"/>
                </a:tc>
                <a:extLst>
                  <a:ext uri="{0D108BD9-81ED-4DB2-BD59-A6C34878D82A}">
                    <a16:rowId xmlns:a16="http://schemas.microsoft.com/office/drawing/2014/main" val="3573553779"/>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Chorlton Park</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£830,197</a:t>
                      </a:r>
                    </a:p>
                  </a:txBody>
                  <a:tcPr marL="5180" marR="5180" marT="5180" marB="0" anchor="b"/>
                </a:tc>
                <a:extLst>
                  <a:ext uri="{0D108BD9-81ED-4DB2-BD59-A6C34878D82A}">
                    <a16:rowId xmlns:a16="http://schemas.microsoft.com/office/drawing/2014/main" val="3237191044"/>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Clayton &amp; Openshaw</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£978,697</a:t>
                      </a:r>
                    </a:p>
                  </a:txBody>
                  <a:tcPr marL="5180" marR="5180" marT="5180" marB="0" anchor="b"/>
                </a:tc>
                <a:extLst>
                  <a:ext uri="{0D108BD9-81ED-4DB2-BD59-A6C34878D82A}">
                    <a16:rowId xmlns:a16="http://schemas.microsoft.com/office/drawing/2014/main" val="3598387951"/>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Crumpsall</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£1,017,145</a:t>
                      </a:r>
                    </a:p>
                  </a:txBody>
                  <a:tcPr marL="5180" marR="5180" marT="5180" marB="0" anchor="b"/>
                </a:tc>
                <a:extLst>
                  <a:ext uri="{0D108BD9-81ED-4DB2-BD59-A6C34878D82A}">
                    <a16:rowId xmlns:a16="http://schemas.microsoft.com/office/drawing/2014/main" val="3732559161"/>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Deansgate</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£37,215</a:t>
                      </a:r>
                    </a:p>
                  </a:txBody>
                  <a:tcPr marL="5180" marR="5180" marT="5180" marB="0" anchor="b"/>
                </a:tc>
                <a:extLst>
                  <a:ext uri="{0D108BD9-81ED-4DB2-BD59-A6C34878D82A}">
                    <a16:rowId xmlns:a16="http://schemas.microsoft.com/office/drawing/2014/main" val="3604376302"/>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Didsbury East</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£367,990</a:t>
                      </a:r>
                    </a:p>
                  </a:txBody>
                  <a:tcPr marL="5180" marR="5180" marT="5180" marB="0" anchor="b"/>
                </a:tc>
                <a:extLst>
                  <a:ext uri="{0D108BD9-81ED-4DB2-BD59-A6C34878D82A}">
                    <a16:rowId xmlns:a16="http://schemas.microsoft.com/office/drawing/2014/main" val="4142543252"/>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Didsbury West</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£381,826</a:t>
                      </a:r>
                    </a:p>
                  </a:txBody>
                  <a:tcPr marL="5180" marR="5180" marT="5180" marB="0" anchor="b"/>
                </a:tc>
                <a:extLst>
                  <a:ext uri="{0D108BD9-81ED-4DB2-BD59-A6C34878D82A}">
                    <a16:rowId xmlns:a16="http://schemas.microsoft.com/office/drawing/2014/main" val="4165536918"/>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Fallowfield</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£581,381</a:t>
                      </a:r>
                    </a:p>
                  </a:txBody>
                  <a:tcPr marL="5180" marR="5180" marT="5180" marB="0" anchor="b"/>
                </a:tc>
                <a:extLst>
                  <a:ext uri="{0D108BD9-81ED-4DB2-BD59-A6C34878D82A}">
                    <a16:rowId xmlns:a16="http://schemas.microsoft.com/office/drawing/2014/main" val="2684576363"/>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Gorton &amp; Abbey Hey</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£963,137</a:t>
                      </a:r>
                    </a:p>
                  </a:txBody>
                  <a:tcPr marL="5180" marR="5180" marT="5180" marB="0" anchor="b"/>
                </a:tc>
                <a:extLst>
                  <a:ext uri="{0D108BD9-81ED-4DB2-BD59-A6C34878D82A}">
                    <a16:rowId xmlns:a16="http://schemas.microsoft.com/office/drawing/2014/main" val="3948233784"/>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Harpurhey</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£1,065,912</a:t>
                      </a:r>
                    </a:p>
                  </a:txBody>
                  <a:tcPr marL="5180" marR="5180" marT="5180" marB="0" anchor="b"/>
                </a:tc>
                <a:extLst>
                  <a:ext uri="{0D108BD9-81ED-4DB2-BD59-A6C34878D82A}">
                    <a16:rowId xmlns:a16="http://schemas.microsoft.com/office/drawing/2014/main" val="752996261"/>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Higher Blackley</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£783,321</a:t>
                      </a:r>
                    </a:p>
                  </a:txBody>
                  <a:tcPr marL="5180" marR="5180" marT="5180" marB="0" anchor="b"/>
                </a:tc>
                <a:extLst>
                  <a:ext uri="{0D108BD9-81ED-4DB2-BD59-A6C34878D82A}">
                    <a16:rowId xmlns:a16="http://schemas.microsoft.com/office/drawing/2014/main" val="797670518"/>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Hulme</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£621,684</a:t>
                      </a:r>
                    </a:p>
                  </a:txBody>
                  <a:tcPr marL="5180" marR="5180" marT="5180" marB="0" anchor="b"/>
                </a:tc>
                <a:extLst>
                  <a:ext uri="{0D108BD9-81ED-4DB2-BD59-A6C34878D82A}">
                    <a16:rowId xmlns:a16="http://schemas.microsoft.com/office/drawing/2014/main" val="787713102"/>
                  </a:ext>
                </a:extLst>
              </a:tr>
              <a:tr h="124324">
                <a:tc>
                  <a:txBody>
                    <a:bodyPr/>
                    <a:lstStyle/>
                    <a:p>
                      <a:pPr algn="l" fontAlgn="b"/>
                      <a:r>
                        <a:rPr lang="en-GB" sz="1050" u="none" strike="noStrike" dirty="0" err="1">
                          <a:effectLst/>
                          <a:latin typeface="Arial" panose="020B0604020202020204" pitchFamily="34" charset="0"/>
                          <a:cs typeface="Arial" panose="020B0604020202020204" pitchFamily="34" charset="0"/>
                        </a:rPr>
                        <a:t>Levenshulme</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£927,732</a:t>
                      </a:r>
                    </a:p>
                  </a:txBody>
                  <a:tcPr marL="5180" marR="5180" marT="5180" marB="0" anchor="b"/>
                </a:tc>
                <a:extLst>
                  <a:ext uri="{0D108BD9-81ED-4DB2-BD59-A6C34878D82A}">
                    <a16:rowId xmlns:a16="http://schemas.microsoft.com/office/drawing/2014/main" val="793020835"/>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Longsight</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£1,273,325</a:t>
                      </a:r>
                    </a:p>
                  </a:txBody>
                  <a:tcPr marL="5180" marR="5180" marT="5180" marB="0" anchor="b"/>
                </a:tc>
                <a:extLst>
                  <a:ext uri="{0D108BD9-81ED-4DB2-BD59-A6C34878D82A}">
                    <a16:rowId xmlns:a16="http://schemas.microsoft.com/office/drawing/2014/main" val="2579871936"/>
                  </a:ext>
                </a:extLst>
              </a:tr>
              <a:tr h="124324">
                <a:tc>
                  <a:txBody>
                    <a:bodyPr/>
                    <a:lstStyle/>
                    <a:p>
                      <a:pPr algn="l" fontAlgn="b"/>
                      <a:r>
                        <a:rPr lang="en-GB" sz="1050" u="none" strike="noStrike" dirty="0">
                          <a:effectLst/>
                          <a:latin typeface="Arial" panose="020B0604020202020204" pitchFamily="34" charset="0"/>
                          <a:cs typeface="Arial" panose="020B0604020202020204" pitchFamily="34" charset="0"/>
                        </a:rPr>
                        <a:t>Miles Platting &amp; Newton Heath</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£1,092,843</a:t>
                      </a:r>
                    </a:p>
                  </a:txBody>
                  <a:tcPr marL="5180" marR="5180" marT="5180" marB="0" anchor="b"/>
                </a:tc>
                <a:extLst>
                  <a:ext uri="{0D108BD9-81ED-4DB2-BD59-A6C34878D82A}">
                    <a16:rowId xmlns:a16="http://schemas.microsoft.com/office/drawing/2014/main" val="3773002470"/>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Moss Side</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£1,487,783</a:t>
                      </a:r>
                    </a:p>
                  </a:txBody>
                  <a:tcPr marL="5180" marR="5180" marT="5180" marB="0" anchor="b"/>
                </a:tc>
                <a:extLst>
                  <a:ext uri="{0D108BD9-81ED-4DB2-BD59-A6C34878D82A}">
                    <a16:rowId xmlns:a16="http://schemas.microsoft.com/office/drawing/2014/main" val="165789872"/>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Moston</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£620,376</a:t>
                      </a:r>
                    </a:p>
                  </a:txBody>
                  <a:tcPr marL="5180" marR="5180" marT="5180" marB="0" anchor="b"/>
                </a:tc>
                <a:extLst>
                  <a:ext uri="{0D108BD9-81ED-4DB2-BD59-A6C34878D82A}">
                    <a16:rowId xmlns:a16="http://schemas.microsoft.com/office/drawing/2014/main" val="2857751599"/>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Northenden</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£592,695</a:t>
                      </a:r>
                    </a:p>
                  </a:txBody>
                  <a:tcPr marL="5180" marR="5180" marT="5180" marB="0" anchor="b"/>
                </a:tc>
                <a:extLst>
                  <a:ext uri="{0D108BD9-81ED-4DB2-BD59-A6C34878D82A}">
                    <a16:rowId xmlns:a16="http://schemas.microsoft.com/office/drawing/2014/main" val="1662401642"/>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Old Moat</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£617,423</a:t>
                      </a:r>
                    </a:p>
                  </a:txBody>
                  <a:tcPr marL="5180" marR="5180" marT="5180" marB="0" anchor="b"/>
                </a:tc>
                <a:extLst>
                  <a:ext uri="{0D108BD9-81ED-4DB2-BD59-A6C34878D82A}">
                    <a16:rowId xmlns:a16="http://schemas.microsoft.com/office/drawing/2014/main" val="383236427"/>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Piccadilly</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£317,459</a:t>
                      </a:r>
                    </a:p>
                  </a:txBody>
                  <a:tcPr marL="5180" marR="5180" marT="5180" marB="0" anchor="b"/>
                </a:tc>
                <a:extLst>
                  <a:ext uri="{0D108BD9-81ED-4DB2-BD59-A6C34878D82A}">
                    <a16:rowId xmlns:a16="http://schemas.microsoft.com/office/drawing/2014/main" val="4262821607"/>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Rusholme</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£903,920</a:t>
                      </a:r>
                    </a:p>
                  </a:txBody>
                  <a:tcPr marL="5180" marR="5180" marT="5180" marB="0" anchor="b"/>
                </a:tc>
                <a:extLst>
                  <a:ext uri="{0D108BD9-81ED-4DB2-BD59-A6C34878D82A}">
                    <a16:rowId xmlns:a16="http://schemas.microsoft.com/office/drawing/2014/main" val="2602806619"/>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Sharston</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£783,969</a:t>
                      </a:r>
                    </a:p>
                  </a:txBody>
                  <a:tcPr marL="5180" marR="5180" marT="5180" marB="0" anchor="b"/>
                </a:tc>
                <a:extLst>
                  <a:ext uri="{0D108BD9-81ED-4DB2-BD59-A6C34878D82A}">
                    <a16:rowId xmlns:a16="http://schemas.microsoft.com/office/drawing/2014/main" val="141178537"/>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Whalley Range</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£840,900</a:t>
                      </a:r>
                    </a:p>
                  </a:txBody>
                  <a:tcPr marL="5180" marR="5180" marT="5180" marB="0" anchor="b"/>
                </a:tc>
                <a:extLst>
                  <a:ext uri="{0D108BD9-81ED-4DB2-BD59-A6C34878D82A}">
                    <a16:rowId xmlns:a16="http://schemas.microsoft.com/office/drawing/2014/main" val="4055163441"/>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Withington</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£481,743</a:t>
                      </a:r>
                    </a:p>
                  </a:txBody>
                  <a:tcPr marL="5180" marR="5180" marT="5180" marB="0" anchor="b"/>
                </a:tc>
                <a:extLst>
                  <a:ext uri="{0D108BD9-81ED-4DB2-BD59-A6C34878D82A}">
                    <a16:rowId xmlns:a16="http://schemas.microsoft.com/office/drawing/2014/main" val="1241176124"/>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Woodhouse Park</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0" i="0" u="none" strike="noStrike" dirty="0">
                          <a:effectLst/>
                          <a:latin typeface="Arial" panose="020B0604020202020204" pitchFamily="34" charset="0"/>
                          <a:cs typeface="Arial" panose="020B0604020202020204" pitchFamily="34" charset="0"/>
                        </a:rPr>
                        <a:t>£773,129</a:t>
                      </a:r>
                    </a:p>
                  </a:txBody>
                  <a:tcPr marL="5180" marR="5180" marT="5180" marB="0" anchor="b"/>
                </a:tc>
                <a:extLst>
                  <a:ext uri="{0D108BD9-81ED-4DB2-BD59-A6C34878D82A}">
                    <a16:rowId xmlns:a16="http://schemas.microsoft.com/office/drawing/2014/main" val="1379094673"/>
                  </a:ext>
                </a:extLst>
              </a:tr>
              <a:tr h="124324">
                <a:tc>
                  <a:txBody>
                    <a:bodyPr/>
                    <a:lstStyle/>
                    <a:p>
                      <a:pPr algn="l" fontAlgn="b"/>
                      <a:r>
                        <a:rPr lang="en-GB" sz="1050" u="none" strike="noStrike">
                          <a:effectLst/>
                          <a:latin typeface="Arial" panose="020B0604020202020204" pitchFamily="34" charset="0"/>
                          <a:cs typeface="Arial" panose="020B0604020202020204" pitchFamily="34" charset="0"/>
                        </a:rPr>
                        <a:t> </a:t>
                      </a:r>
                      <a:endParaRPr lang="en-GB" sz="1050" b="0" i="0" u="none" strike="noStrike">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u="none" strike="noStrike" dirty="0">
                          <a:effectLst/>
                          <a:latin typeface="Arial" panose="020B0604020202020204" pitchFamily="34" charset="0"/>
                          <a:cs typeface="Arial" panose="020B0604020202020204" pitchFamily="34" charset="0"/>
                        </a:rPr>
                        <a:t> </a:t>
                      </a:r>
                      <a:endParaRPr lang="en-GB" sz="1050" b="0" i="0" u="none" strike="noStrike" dirty="0">
                        <a:effectLst/>
                        <a:latin typeface="Arial" panose="020B0604020202020204" pitchFamily="34" charset="0"/>
                        <a:cs typeface="Arial" panose="020B0604020202020204" pitchFamily="34" charset="0"/>
                      </a:endParaRPr>
                    </a:p>
                  </a:txBody>
                  <a:tcPr marL="5180" marR="5180" marT="5180" marB="0" anchor="b"/>
                </a:tc>
                <a:extLst>
                  <a:ext uri="{0D108BD9-81ED-4DB2-BD59-A6C34878D82A}">
                    <a16:rowId xmlns:a16="http://schemas.microsoft.com/office/drawing/2014/main" val="1256268272"/>
                  </a:ext>
                </a:extLst>
              </a:tr>
              <a:tr h="124324">
                <a:tc>
                  <a:txBody>
                    <a:bodyPr/>
                    <a:lstStyle/>
                    <a:p>
                      <a:pPr algn="l" fontAlgn="b"/>
                      <a:r>
                        <a:rPr lang="en-GB" sz="1050" b="1" u="none" strike="noStrike" dirty="0">
                          <a:effectLst/>
                          <a:latin typeface="Arial" panose="020B0604020202020204" pitchFamily="34" charset="0"/>
                          <a:cs typeface="Arial" panose="020B0604020202020204" pitchFamily="34" charset="0"/>
                        </a:rPr>
                        <a:t>District total</a:t>
                      </a:r>
                      <a:endParaRPr lang="en-GB" sz="1050" b="1" i="0" u="none" strike="noStrike" dirty="0">
                        <a:effectLst/>
                        <a:latin typeface="Arial" panose="020B0604020202020204" pitchFamily="34" charset="0"/>
                        <a:cs typeface="Arial" panose="020B0604020202020204" pitchFamily="34" charset="0"/>
                      </a:endParaRPr>
                    </a:p>
                  </a:txBody>
                  <a:tcPr marL="5180" marR="5180" marT="5180" marB="0" anchor="b"/>
                </a:tc>
                <a:tc>
                  <a:txBody>
                    <a:bodyPr/>
                    <a:lstStyle/>
                    <a:p>
                      <a:pPr algn="r" fontAlgn="b"/>
                      <a:r>
                        <a:rPr lang="en-GB" sz="1050" b="1" i="0" u="none" strike="noStrike" dirty="0">
                          <a:effectLst/>
                          <a:latin typeface="Arial" panose="020B0604020202020204" pitchFamily="34" charset="0"/>
                          <a:cs typeface="Arial" panose="020B0604020202020204" pitchFamily="34" charset="0"/>
                        </a:rPr>
                        <a:t>£24,303,091</a:t>
                      </a:r>
                    </a:p>
                  </a:txBody>
                  <a:tcPr marL="5180" marR="5180" marT="5180" marB="0" anchor="b"/>
                </a:tc>
                <a:extLst>
                  <a:ext uri="{0D108BD9-81ED-4DB2-BD59-A6C34878D82A}">
                    <a16:rowId xmlns:a16="http://schemas.microsoft.com/office/drawing/2014/main" val="938238986"/>
                  </a:ext>
                </a:extLst>
              </a:tr>
            </a:tbl>
          </a:graphicData>
        </a:graphic>
      </p:graphicFrame>
      <p:sp>
        <p:nvSpPr>
          <p:cNvPr id="4" name="TextBox 3">
            <a:extLst>
              <a:ext uri="{FF2B5EF4-FFF2-40B4-BE49-F238E27FC236}">
                <a16:creationId xmlns:a16="http://schemas.microsoft.com/office/drawing/2014/main" id="{A8CBC8D5-48D5-A65B-3F26-BFBB1FAA674F}"/>
              </a:ext>
            </a:extLst>
          </p:cNvPr>
          <p:cNvSpPr txBox="1"/>
          <p:nvPr/>
        </p:nvSpPr>
        <p:spPr>
          <a:xfrm>
            <a:off x="204952" y="6073170"/>
            <a:ext cx="11280227" cy="784830"/>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p>
          <a:p>
            <a:pPr marL="171450" indent="-171450">
              <a:buFont typeface="Wingdings" panose="05000000000000000000" pitchFamily="2" charset="2"/>
              <a:buChar char="§"/>
            </a:pPr>
            <a:r>
              <a:rPr kumimoji="0" lang="en-GB" sz="11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Stat-Xplore (</a:t>
            </a:r>
            <a:r>
              <a:rPr kumimoji="0" lang="en-GB" sz="11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1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tables PC 1 (All four categories added.)</a:t>
            </a:r>
          </a:p>
          <a:p>
            <a:pPr marL="171450" indent="-171450">
              <a:buFont typeface="Wingdings" panose="05000000000000000000" pitchFamily="2" charset="2"/>
              <a:buChar char="§"/>
            </a:pPr>
            <a:r>
              <a:rPr lang="en-GB" sz="1100" dirty="0">
                <a:latin typeface="Arial" panose="020B0604020202020204" pitchFamily="34" charset="0"/>
                <a:cs typeface="Arial" panose="020B0604020202020204" pitchFamily="34" charset="0"/>
                <a:hlinkClick r:id="rId2"/>
              </a:rPr>
              <a:t>pension-credit-tables-FYE-2022.ods (live.com)</a:t>
            </a:r>
            <a:r>
              <a:rPr lang="en-GB" sz="1100" dirty="0">
                <a:latin typeface="Arial" panose="020B0604020202020204" pitchFamily="34" charset="0"/>
                <a:cs typeface="Arial" panose="020B0604020202020204" pitchFamily="34" charset="0"/>
              </a:rPr>
              <a:t> (Estimated case load take-up in worksheet PC1 cell ref B45) data within the series  </a:t>
            </a:r>
            <a:r>
              <a:rPr lang="en-GB" sz="11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Income-related benefits: estimates of take-up: financial year ending 2022</a:t>
            </a:r>
            <a:endParaRPr lang="en-GB"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73660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95A7DF810863D45975D3BE3DA9C608B" ma:contentTypeVersion="8" ma:contentTypeDescription="Create a new document." ma:contentTypeScope="" ma:versionID="8d961442ce17691486cc39c6812575bb">
  <xsd:schema xmlns:xsd="http://www.w3.org/2001/XMLSchema" xmlns:xs="http://www.w3.org/2001/XMLSchema" xmlns:p="http://schemas.microsoft.com/office/2006/metadata/properties" xmlns:ns2="3261f017-ac2b-4ff5-a638-1673a3774bef" targetNamespace="http://schemas.microsoft.com/office/2006/metadata/properties" ma:root="true" ma:fieldsID="d606f7fffa35aea451ed4efc85d6cbee" ns2:_="">
    <xsd:import namespace="3261f017-ac2b-4ff5-a638-1673a3774be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61f017-ac2b-4ff5-a638-1673a3774be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BD76E2-1091-4E59-82E9-2014B5B90676}">
  <ds:schemaRefs>
    <ds:schemaRef ds:uri="http://schemas.microsoft.com/sharepoint/v3/contenttype/forms"/>
  </ds:schemaRefs>
</ds:datastoreItem>
</file>

<file path=customXml/itemProps2.xml><?xml version="1.0" encoding="utf-8"?>
<ds:datastoreItem xmlns:ds="http://schemas.openxmlformats.org/officeDocument/2006/customXml" ds:itemID="{D5797827-5164-4688-829D-5C862EB92A2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447E818-164C-4224-9DD3-1EE3378F3B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61f017-ac2b-4ff5-a638-1673a3774b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1006</TotalTime>
  <Words>1347</Words>
  <Application>Microsoft Office PowerPoint</Application>
  <PresentationFormat>Widescreen</PresentationFormat>
  <Paragraphs>282</Paragraphs>
  <Slides>9</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Wingdings</vt:lpstr>
      <vt:lpstr>Office Theme</vt:lpstr>
      <vt:lpstr>Pension Credit Summary: Manchester</vt:lpstr>
      <vt:lpstr>Pension Credit is made up of two components:  1. Guaranteed Credit tops up incomes to a guaranteed minimum level, which is currently £201.05  per week for single people and £306.85 for couples. There is no savings limit, but when savings surpass £10,000  entitlement reduces.   2. Savings Credit is available to those who retired before April 2016 and have a private or occupational pension and can be up to £15.94 for single people or £17.84 for a couple.  NB: If you are a carer, receive disability benefit, have housing costs, or are a primary caregiver to a child you may be entitled to Pension Credit even if your income is higher than the limit.   NB: As of 15 May 2019, those who have reached retirement age but have a partner below this age are no longer entitled to Pension Credit but maybe able to claim Universal Credit instead.   </vt:lpstr>
      <vt:lpstr>Pension Credits  - other benefits </vt:lpstr>
      <vt:lpstr>Key statistics for Manchester </vt:lpstr>
      <vt:lpstr>Percentages of GM population aged 66+ claiming Pension Credit by ward</vt:lpstr>
      <vt:lpstr>Elderly populations and deprivation</vt:lpstr>
      <vt:lpstr>Pension Credit claimants by ward</vt:lpstr>
      <vt:lpstr>Estimated Eligible Non-recipients by ward</vt:lpstr>
      <vt:lpstr>Estimated total amount of missed Pension Credit uptake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Pension Credit Summary: Bolton</dc:title>
  <dc:creator>Parker, Henry</dc:creator>
  <cp:lastModifiedBy>Childs, Dylan</cp:lastModifiedBy>
  <cp:revision>124</cp:revision>
  <dcterms:created xsi:type="dcterms:W3CDTF">2020-10-30T09:24:29Z</dcterms:created>
  <dcterms:modified xsi:type="dcterms:W3CDTF">2024-02-01T14:30:30Z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0x010100395A7DF810863D45975D3BE3DA9C608B</vt:lpwstr>
  </property>
</Properties>
</file>