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66" r:id="rId6"/>
    <p:sldId id="272" r:id="rId7"/>
    <p:sldId id="259" r:id="rId8"/>
    <p:sldId id="290" r:id="rId9"/>
    <p:sldId id="289" r:id="rId10"/>
    <p:sldId id="286" r:id="rId11"/>
    <p:sldId id="287"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D0724D5-0733-DD9F-644A-F623E51F1F83}" name="Doocey, Mike" initials="DM" userId="S::Mike.Doocey@greatermanchester-ca.gov.uk::012d683b-1c45-41f8-acb5-b3a3f85bb7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12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7" autoAdjust="0"/>
    <p:restoredTop sz="86385" autoAdjust="0"/>
  </p:normalViewPr>
  <p:slideViewPr>
    <p:cSldViewPr snapToGrid="0">
      <p:cViewPr varScale="1">
        <p:scale>
          <a:sx n="98" d="100"/>
          <a:sy n="98" d="100"/>
        </p:scale>
        <p:origin x="276" y="108"/>
      </p:cViewPr>
      <p:guideLst/>
    </p:cSldViewPr>
  </p:slideViewPr>
  <p:outlineViewPr>
    <p:cViewPr>
      <p:scale>
        <a:sx n="33" d="100"/>
        <a:sy n="33" d="100"/>
      </p:scale>
      <p:origin x="0" y="-272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lds, Dylan" userId="7fd8f850-9d53-46d0-a2f4-82dc1723bbae" providerId="ADAL" clId="{9FCBDFFD-42B1-445F-9C14-6774FE995D85}"/>
    <pc:docChg chg="custSel modSld">
      <pc:chgData name="Childs, Dylan" userId="7fd8f850-9d53-46d0-a2f4-82dc1723bbae" providerId="ADAL" clId="{9FCBDFFD-42B1-445F-9C14-6774FE995D85}" dt="2024-02-01T16:09:30.616" v="36" actId="1076"/>
      <pc:docMkLst>
        <pc:docMk/>
      </pc:docMkLst>
      <pc:sldChg chg="modSp mod">
        <pc:chgData name="Childs, Dylan" userId="7fd8f850-9d53-46d0-a2f4-82dc1723bbae" providerId="ADAL" clId="{9FCBDFFD-42B1-445F-9C14-6774FE995D85}" dt="2024-02-01T16:08:44.775" v="29" actId="1076"/>
        <pc:sldMkLst>
          <pc:docMk/>
          <pc:sldMk cId="513742067" sldId="259"/>
        </pc:sldMkLst>
        <pc:spChg chg="mod">
          <ac:chgData name="Childs, Dylan" userId="7fd8f850-9d53-46d0-a2f4-82dc1723bbae" providerId="ADAL" clId="{9FCBDFFD-42B1-445F-9C14-6774FE995D85}" dt="2024-02-01T16:08:41.839" v="28" actId="1076"/>
          <ac:spMkLst>
            <pc:docMk/>
            <pc:sldMk cId="513742067" sldId="259"/>
            <ac:spMk id="3" creationId="{66E88644-FD0D-4BAE-AAA3-3DD00430B4BB}"/>
          </ac:spMkLst>
        </pc:spChg>
        <pc:spChg chg="mod">
          <ac:chgData name="Childs, Dylan" userId="7fd8f850-9d53-46d0-a2f4-82dc1723bbae" providerId="ADAL" clId="{9FCBDFFD-42B1-445F-9C14-6774FE995D85}" dt="2024-02-01T16:08:44.775" v="29" actId="1076"/>
          <ac:spMkLst>
            <pc:docMk/>
            <pc:sldMk cId="513742067" sldId="259"/>
            <ac:spMk id="5" creationId="{3207C827-8A64-43BC-8CD6-B34546DADBC5}"/>
          </ac:spMkLst>
        </pc:spChg>
      </pc:sldChg>
      <pc:sldChg chg="modSp mod">
        <pc:chgData name="Childs, Dylan" userId="7fd8f850-9d53-46d0-a2f4-82dc1723bbae" providerId="ADAL" clId="{9FCBDFFD-42B1-445F-9C14-6774FE995D85}" dt="2024-02-01T16:07:39.970" v="9" actId="1076"/>
        <pc:sldMkLst>
          <pc:docMk/>
          <pc:sldMk cId="477254947" sldId="266"/>
        </pc:sldMkLst>
        <pc:spChg chg="mod">
          <ac:chgData name="Childs, Dylan" userId="7fd8f850-9d53-46d0-a2f4-82dc1723bbae" providerId="ADAL" clId="{9FCBDFFD-42B1-445F-9C14-6774FE995D85}" dt="2024-02-01T16:07:27.361" v="1" actId="14100"/>
          <ac:spMkLst>
            <pc:docMk/>
            <pc:sldMk cId="477254947" sldId="266"/>
            <ac:spMk id="2" creationId="{87BDAF91-1342-41CD-8DB3-2995BA71DEA0}"/>
          </ac:spMkLst>
        </pc:spChg>
        <pc:spChg chg="mod">
          <ac:chgData name="Childs, Dylan" userId="7fd8f850-9d53-46d0-a2f4-82dc1723bbae" providerId="ADAL" clId="{9FCBDFFD-42B1-445F-9C14-6774FE995D85}" dt="2024-02-01T16:07:39.970" v="9" actId="1076"/>
          <ac:spMkLst>
            <pc:docMk/>
            <pc:sldMk cId="477254947" sldId="266"/>
            <ac:spMk id="4" creationId="{9F5959DB-0F05-4AAC-AFFE-201333AE974F}"/>
          </ac:spMkLst>
        </pc:spChg>
        <pc:spChg chg="mod">
          <ac:chgData name="Childs, Dylan" userId="7fd8f850-9d53-46d0-a2f4-82dc1723bbae" providerId="ADAL" clId="{9FCBDFFD-42B1-445F-9C14-6774FE995D85}" dt="2024-02-01T16:07:37.895" v="8" actId="1076"/>
          <ac:spMkLst>
            <pc:docMk/>
            <pc:sldMk cId="477254947" sldId="266"/>
            <ac:spMk id="7" creationId="{0B9E316A-4D89-4808-9669-B496133576AE}"/>
          </ac:spMkLst>
        </pc:spChg>
      </pc:sldChg>
      <pc:sldChg chg="modSp mod">
        <pc:chgData name="Childs, Dylan" userId="7fd8f850-9d53-46d0-a2f4-82dc1723bbae" providerId="ADAL" clId="{9FCBDFFD-42B1-445F-9C14-6774FE995D85}" dt="2024-02-01T16:08:06.631" v="15" actId="1076"/>
        <pc:sldMkLst>
          <pc:docMk/>
          <pc:sldMk cId="1210409543" sldId="272"/>
        </pc:sldMkLst>
        <pc:spChg chg="mod">
          <ac:chgData name="Childs, Dylan" userId="7fd8f850-9d53-46d0-a2f4-82dc1723bbae" providerId="ADAL" clId="{9FCBDFFD-42B1-445F-9C14-6774FE995D85}" dt="2024-02-01T16:07:45.058" v="10" actId="1076"/>
          <ac:spMkLst>
            <pc:docMk/>
            <pc:sldMk cId="1210409543" sldId="272"/>
            <ac:spMk id="2" creationId="{D88F8817-EAE2-496D-B1F0-2CBE77E361D0}"/>
          </ac:spMkLst>
        </pc:spChg>
        <pc:spChg chg="mod">
          <ac:chgData name="Childs, Dylan" userId="7fd8f850-9d53-46d0-a2f4-82dc1723bbae" providerId="ADAL" clId="{9FCBDFFD-42B1-445F-9C14-6774FE995D85}" dt="2024-02-01T16:08:06.631" v="15" actId="1076"/>
          <ac:spMkLst>
            <pc:docMk/>
            <pc:sldMk cId="1210409543" sldId="272"/>
            <ac:spMk id="3" creationId="{67E587CA-58A9-4FF3-A490-D589F8B5B588}"/>
          </ac:spMkLst>
        </pc:spChg>
        <pc:spChg chg="mod">
          <ac:chgData name="Childs, Dylan" userId="7fd8f850-9d53-46d0-a2f4-82dc1723bbae" providerId="ADAL" clId="{9FCBDFFD-42B1-445F-9C14-6774FE995D85}" dt="2024-02-01T16:07:56.611" v="14" actId="1076"/>
          <ac:spMkLst>
            <pc:docMk/>
            <pc:sldMk cId="1210409543" sldId="272"/>
            <ac:spMk id="4" creationId="{6D3785B6-5670-44C5-8001-2C2EA0B266D0}"/>
          </ac:spMkLst>
        </pc:spChg>
      </pc:sldChg>
      <pc:sldChg chg="modSp mod">
        <pc:chgData name="Childs, Dylan" userId="7fd8f850-9d53-46d0-a2f4-82dc1723bbae" providerId="ADAL" clId="{9FCBDFFD-42B1-445F-9C14-6774FE995D85}" dt="2024-02-01T16:08:58.107" v="32" actId="34135"/>
        <pc:sldMkLst>
          <pc:docMk/>
          <pc:sldMk cId="3859563524" sldId="286"/>
        </pc:sldMkLst>
        <pc:graphicFrameChg chg="mod">
          <ac:chgData name="Childs, Dylan" userId="7fd8f850-9d53-46d0-a2f4-82dc1723bbae" providerId="ADAL" clId="{9FCBDFFD-42B1-445F-9C14-6774FE995D85}" dt="2024-02-01T16:08:58.107" v="32" actId="34135"/>
          <ac:graphicFrameMkLst>
            <pc:docMk/>
            <pc:sldMk cId="3859563524" sldId="286"/>
            <ac:graphicFrameMk id="2" creationId="{0C0E7C79-419D-02B7-400D-98FCC5737F40}"/>
          </ac:graphicFrameMkLst>
        </pc:graphicFrameChg>
      </pc:sldChg>
      <pc:sldChg chg="modSp mod">
        <pc:chgData name="Childs, Dylan" userId="7fd8f850-9d53-46d0-a2f4-82dc1723bbae" providerId="ADAL" clId="{9FCBDFFD-42B1-445F-9C14-6774FE995D85}" dt="2024-02-01T16:09:02.251" v="33" actId="34135"/>
        <pc:sldMkLst>
          <pc:docMk/>
          <pc:sldMk cId="3563326387" sldId="287"/>
        </pc:sldMkLst>
        <pc:graphicFrameChg chg="mod">
          <ac:chgData name="Childs, Dylan" userId="7fd8f850-9d53-46d0-a2f4-82dc1723bbae" providerId="ADAL" clId="{9FCBDFFD-42B1-445F-9C14-6774FE995D85}" dt="2024-02-01T16:09:02.251" v="33" actId="34135"/>
          <ac:graphicFrameMkLst>
            <pc:docMk/>
            <pc:sldMk cId="3563326387" sldId="287"/>
            <ac:graphicFrameMk id="3" creationId="{CE88A4C4-82B2-4AC2-A22E-AF532EDE2009}"/>
          </ac:graphicFrameMkLst>
        </pc:graphicFrameChg>
      </pc:sldChg>
      <pc:sldChg chg="modSp mod">
        <pc:chgData name="Childs, Dylan" userId="7fd8f850-9d53-46d0-a2f4-82dc1723bbae" providerId="ADAL" clId="{9FCBDFFD-42B1-445F-9C14-6774FE995D85}" dt="2024-02-01T16:09:06.161" v="34" actId="34135"/>
        <pc:sldMkLst>
          <pc:docMk/>
          <pc:sldMk cId="3337366094" sldId="288"/>
        </pc:sldMkLst>
        <pc:graphicFrameChg chg="mod">
          <ac:chgData name="Childs, Dylan" userId="7fd8f850-9d53-46d0-a2f4-82dc1723bbae" providerId="ADAL" clId="{9FCBDFFD-42B1-445F-9C14-6774FE995D85}" dt="2024-02-01T16:09:06.161" v="34" actId="34135"/>
          <ac:graphicFrameMkLst>
            <pc:docMk/>
            <pc:sldMk cId="3337366094" sldId="288"/>
            <ac:graphicFrameMk id="3" creationId="{26F4D177-A92D-E304-7D92-D8211741E64E}"/>
          </ac:graphicFrameMkLst>
        </pc:graphicFrameChg>
      </pc:sldChg>
      <pc:sldChg chg="modSp mod">
        <pc:chgData name="Childs, Dylan" userId="7fd8f850-9d53-46d0-a2f4-82dc1723bbae" providerId="ADAL" clId="{9FCBDFFD-42B1-445F-9C14-6774FE995D85}" dt="2024-02-01T16:08:54.231" v="31" actId="34135"/>
        <pc:sldMkLst>
          <pc:docMk/>
          <pc:sldMk cId="3022525373" sldId="289"/>
        </pc:sldMkLst>
        <pc:picChg chg="mod">
          <ac:chgData name="Childs, Dylan" userId="7fd8f850-9d53-46d0-a2f4-82dc1723bbae" providerId="ADAL" clId="{9FCBDFFD-42B1-445F-9C14-6774FE995D85}" dt="2024-02-01T16:08:54.231" v="31" actId="34135"/>
          <ac:picMkLst>
            <pc:docMk/>
            <pc:sldMk cId="3022525373" sldId="289"/>
            <ac:picMk id="3" creationId="{0C6DA6B6-2A2B-4B61-B547-D90A048AB674}"/>
          </ac:picMkLst>
        </pc:picChg>
      </pc:sldChg>
      <pc:sldChg chg="modSp mod">
        <pc:chgData name="Childs, Dylan" userId="7fd8f850-9d53-46d0-a2f4-82dc1723bbae" providerId="ADAL" clId="{9FCBDFFD-42B1-445F-9C14-6774FE995D85}" dt="2024-02-01T16:09:30.616" v="36" actId="1076"/>
        <pc:sldMkLst>
          <pc:docMk/>
          <pc:sldMk cId="2085706008" sldId="290"/>
        </pc:sldMkLst>
        <pc:spChg chg="mod">
          <ac:chgData name="Childs, Dylan" userId="7fd8f850-9d53-46d0-a2f4-82dc1723bbae" providerId="ADAL" clId="{9FCBDFFD-42B1-445F-9C14-6774FE995D85}" dt="2024-02-01T16:09:30.616" v="36" actId="1076"/>
          <ac:spMkLst>
            <pc:docMk/>
            <pc:sldMk cId="2085706008" sldId="290"/>
            <ac:spMk id="7" creationId="{79E6B8FF-17F3-56A8-054B-17840A29CF6D}"/>
          </ac:spMkLst>
        </pc:spChg>
        <pc:picChg chg="mod">
          <ac:chgData name="Childs, Dylan" userId="7fd8f850-9d53-46d0-a2f4-82dc1723bbae" providerId="ADAL" clId="{9FCBDFFD-42B1-445F-9C14-6774FE995D85}" dt="2024-02-01T16:08:50.306" v="30" actId="34135"/>
          <ac:picMkLst>
            <pc:docMk/>
            <pc:sldMk cId="2085706008" sldId="290"/>
            <ac:picMk id="3" creationId="{6FEAB7B0-49A4-CB9B-35E9-4FA221C420AB}"/>
          </ac:picMkLst>
        </pc:picChg>
      </pc:sldChg>
    </pc:docChg>
  </pc:docChgLst>
  <pc:docChgLst>
    <pc:chgData name="Childs, Dylan" userId="7fd8f850-9d53-46d0-a2f4-82dc1723bbae" providerId="ADAL" clId="{9A12EC41-2688-4243-A9CD-D97BDEE722C6}"/>
    <pc:docChg chg="custSel modSld">
      <pc:chgData name="Childs, Dylan" userId="7fd8f850-9d53-46d0-a2f4-82dc1723bbae" providerId="ADAL" clId="{9A12EC41-2688-4243-A9CD-D97BDEE722C6}" dt="2024-01-10T11:10:22.188" v="561" actId="1076"/>
      <pc:docMkLst>
        <pc:docMk/>
      </pc:docMkLst>
      <pc:sldChg chg="addSp modSp mod">
        <pc:chgData name="Childs, Dylan" userId="7fd8f850-9d53-46d0-a2f4-82dc1723bbae" providerId="ADAL" clId="{9A12EC41-2688-4243-A9CD-D97BDEE722C6}" dt="2024-01-10T10:56:58.166" v="4" actId="207"/>
        <pc:sldMkLst>
          <pc:docMk/>
          <pc:sldMk cId="432416404" sldId="256"/>
        </pc:sldMkLst>
        <pc:spChg chg="mod">
          <ac:chgData name="Childs, Dylan" userId="7fd8f850-9d53-46d0-a2f4-82dc1723bbae" providerId="ADAL" clId="{9A12EC41-2688-4243-A9CD-D97BDEE722C6}" dt="2024-01-10T10:56:58.166" v="4" actId="207"/>
          <ac:spMkLst>
            <pc:docMk/>
            <pc:sldMk cId="432416404" sldId="256"/>
            <ac:spMk id="2" creationId="{B4DD051D-9579-4030-B480-17CFF24861A4}"/>
          </ac:spMkLst>
        </pc:spChg>
        <pc:spChg chg="mod">
          <ac:chgData name="Childs, Dylan" userId="7fd8f850-9d53-46d0-a2f4-82dc1723bbae" providerId="ADAL" clId="{9A12EC41-2688-4243-A9CD-D97BDEE722C6}" dt="2024-01-10T10:56:28.145" v="2" actId="122"/>
          <ac:spMkLst>
            <pc:docMk/>
            <pc:sldMk cId="432416404" sldId="256"/>
            <ac:spMk id="3" creationId="{C0959498-EA3C-4313-A2C6-F4751CFAD612}"/>
          </ac:spMkLst>
        </pc:spChg>
        <pc:picChg chg="add mod">
          <ac:chgData name="Childs, Dylan" userId="7fd8f850-9d53-46d0-a2f4-82dc1723bbae" providerId="ADAL" clId="{9A12EC41-2688-4243-A9CD-D97BDEE722C6}" dt="2024-01-10T10:56:36.784" v="3"/>
          <ac:picMkLst>
            <pc:docMk/>
            <pc:sldMk cId="432416404" sldId="256"/>
            <ac:picMk id="4" creationId="{3C30E846-3192-EF63-CB47-918F6231A51F}"/>
          </ac:picMkLst>
        </pc:picChg>
      </pc:sldChg>
      <pc:sldChg chg="modSp mod">
        <pc:chgData name="Childs, Dylan" userId="7fd8f850-9d53-46d0-a2f4-82dc1723bbae" providerId="ADAL" clId="{9A12EC41-2688-4243-A9CD-D97BDEE722C6}" dt="2024-01-10T10:57:49.449" v="16" actId="113"/>
        <pc:sldMkLst>
          <pc:docMk/>
          <pc:sldMk cId="513742067" sldId="259"/>
        </pc:sldMkLst>
        <pc:spChg chg="mod">
          <ac:chgData name="Childs, Dylan" userId="7fd8f850-9d53-46d0-a2f4-82dc1723bbae" providerId="ADAL" clId="{9A12EC41-2688-4243-A9CD-D97BDEE722C6}" dt="2024-01-10T10:57:36.747" v="12" actId="1076"/>
          <ac:spMkLst>
            <pc:docMk/>
            <pc:sldMk cId="513742067" sldId="259"/>
            <ac:spMk id="2" creationId="{C2007E24-3B1A-45D1-8940-CC1E03B72ADB}"/>
          </ac:spMkLst>
        </pc:spChg>
        <pc:spChg chg="mod">
          <ac:chgData name="Childs, Dylan" userId="7fd8f850-9d53-46d0-a2f4-82dc1723bbae" providerId="ADAL" clId="{9A12EC41-2688-4243-A9CD-D97BDEE722C6}" dt="2024-01-10T10:57:49.449" v="16" actId="113"/>
          <ac:spMkLst>
            <pc:docMk/>
            <pc:sldMk cId="513742067" sldId="259"/>
            <ac:spMk id="5" creationId="{3207C827-8A64-43BC-8CD6-B34546DADBC5}"/>
          </ac:spMkLst>
        </pc:spChg>
      </pc:sldChg>
      <pc:sldChg chg="modSp mod">
        <pc:chgData name="Childs, Dylan" userId="7fd8f850-9d53-46d0-a2f4-82dc1723bbae" providerId="ADAL" clId="{9A12EC41-2688-4243-A9CD-D97BDEE722C6}" dt="2024-01-10T10:57:17.033" v="7" actId="113"/>
        <pc:sldMkLst>
          <pc:docMk/>
          <pc:sldMk cId="477254947" sldId="266"/>
        </pc:sldMkLst>
        <pc:spChg chg="mod">
          <ac:chgData name="Childs, Dylan" userId="7fd8f850-9d53-46d0-a2f4-82dc1723bbae" providerId="ADAL" clId="{9A12EC41-2688-4243-A9CD-D97BDEE722C6}" dt="2024-01-10T10:57:08.682" v="5" actId="1076"/>
          <ac:spMkLst>
            <pc:docMk/>
            <pc:sldMk cId="477254947" sldId="266"/>
            <ac:spMk id="4" creationId="{9F5959DB-0F05-4AAC-AFFE-201333AE974F}"/>
          </ac:spMkLst>
        </pc:spChg>
        <pc:spChg chg="mod">
          <ac:chgData name="Childs, Dylan" userId="7fd8f850-9d53-46d0-a2f4-82dc1723bbae" providerId="ADAL" clId="{9A12EC41-2688-4243-A9CD-D97BDEE722C6}" dt="2024-01-10T10:57:17.033" v="7" actId="113"/>
          <ac:spMkLst>
            <pc:docMk/>
            <pc:sldMk cId="477254947" sldId="266"/>
            <ac:spMk id="7" creationId="{0B9E316A-4D89-4808-9669-B496133576AE}"/>
          </ac:spMkLst>
        </pc:spChg>
      </pc:sldChg>
      <pc:sldChg chg="modSp mod">
        <pc:chgData name="Childs, Dylan" userId="7fd8f850-9d53-46d0-a2f4-82dc1723bbae" providerId="ADAL" clId="{9A12EC41-2688-4243-A9CD-D97BDEE722C6}" dt="2024-01-10T10:57:32.755" v="11" actId="14100"/>
        <pc:sldMkLst>
          <pc:docMk/>
          <pc:sldMk cId="1210409543" sldId="272"/>
        </pc:sldMkLst>
        <pc:spChg chg="mod">
          <ac:chgData name="Childs, Dylan" userId="7fd8f850-9d53-46d0-a2f4-82dc1723bbae" providerId="ADAL" clId="{9A12EC41-2688-4243-A9CD-D97BDEE722C6}" dt="2024-01-10T10:57:22.778" v="8" actId="1076"/>
          <ac:spMkLst>
            <pc:docMk/>
            <pc:sldMk cId="1210409543" sldId="272"/>
            <ac:spMk id="2" creationId="{D88F8817-EAE2-496D-B1F0-2CBE77E361D0}"/>
          </ac:spMkLst>
        </pc:spChg>
        <pc:spChg chg="mod">
          <ac:chgData name="Childs, Dylan" userId="7fd8f850-9d53-46d0-a2f4-82dc1723bbae" providerId="ADAL" clId="{9A12EC41-2688-4243-A9CD-D97BDEE722C6}" dt="2024-01-10T10:57:32.755" v="11" actId="14100"/>
          <ac:spMkLst>
            <pc:docMk/>
            <pc:sldMk cId="1210409543" sldId="272"/>
            <ac:spMk id="4" creationId="{6D3785B6-5670-44C5-8001-2C2EA0B266D0}"/>
          </ac:spMkLst>
        </pc:spChg>
      </pc:sldChg>
      <pc:sldChg chg="addSp modSp mod">
        <pc:chgData name="Childs, Dylan" userId="7fd8f850-9d53-46d0-a2f4-82dc1723bbae" providerId="ADAL" clId="{9A12EC41-2688-4243-A9CD-D97BDEE722C6}" dt="2024-01-10T11:09:22.149" v="448" actId="13244"/>
        <pc:sldMkLst>
          <pc:docMk/>
          <pc:sldMk cId="3859563524" sldId="286"/>
        </pc:sldMkLst>
        <pc:spChg chg="mod">
          <ac:chgData name="Childs, Dylan" userId="7fd8f850-9d53-46d0-a2f4-82dc1723bbae" providerId="ADAL" clId="{9A12EC41-2688-4243-A9CD-D97BDEE722C6}" dt="2024-01-10T10:59:00.951" v="41" actId="1076"/>
          <ac:spMkLst>
            <pc:docMk/>
            <pc:sldMk cId="3859563524" sldId="286"/>
            <ac:spMk id="3" creationId="{C82338C9-EB52-45DB-A1B5-FCDEB1FC1ED7}"/>
          </ac:spMkLst>
        </pc:spChg>
        <pc:spChg chg="add mod">
          <ac:chgData name="Childs, Dylan" userId="7fd8f850-9d53-46d0-a2f4-82dc1723bbae" providerId="ADAL" clId="{9A12EC41-2688-4243-A9CD-D97BDEE722C6}" dt="2024-01-10T11:09:20.844" v="447" actId="13244"/>
          <ac:spMkLst>
            <pc:docMk/>
            <pc:sldMk cId="3859563524" sldId="286"/>
            <ac:spMk id="4" creationId="{AC14751E-5E89-2D42-0682-4FA8AACD1CC2}"/>
          </ac:spMkLst>
        </pc:spChg>
        <pc:spChg chg="mod">
          <ac:chgData name="Childs, Dylan" userId="7fd8f850-9d53-46d0-a2f4-82dc1723bbae" providerId="ADAL" clId="{9A12EC41-2688-4243-A9CD-D97BDEE722C6}" dt="2024-01-10T11:09:22.149" v="448" actId="13244"/>
          <ac:spMkLst>
            <pc:docMk/>
            <pc:sldMk cId="3859563524" sldId="286"/>
            <ac:spMk id="5" creationId="{693137FD-354F-4879-84B3-FDD80C64F93F}"/>
          </ac:spMkLst>
        </pc:spChg>
        <pc:graphicFrameChg chg="mod modGraphic">
          <ac:chgData name="Childs, Dylan" userId="7fd8f850-9d53-46d0-a2f4-82dc1723bbae" providerId="ADAL" clId="{9A12EC41-2688-4243-A9CD-D97BDEE722C6}" dt="2024-01-10T11:07:43.591" v="196" actId="13238"/>
          <ac:graphicFrameMkLst>
            <pc:docMk/>
            <pc:sldMk cId="3859563524" sldId="286"/>
            <ac:graphicFrameMk id="2" creationId="{0C0E7C79-419D-02B7-400D-98FCC5737F40}"/>
          </ac:graphicFrameMkLst>
        </pc:graphicFrameChg>
      </pc:sldChg>
      <pc:sldChg chg="addSp delSp modSp mod">
        <pc:chgData name="Childs, Dylan" userId="7fd8f850-9d53-46d0-a2f4-82dc1723bbae" providerId="ADAL" clId="{9A12EC41-2688-4243-A9CD-D97BDEE722C6}" dt="2024-01-10T11:09:32.724" v="450" actId="13244"/>
        <pc:sldMkLst>
          <pc:docMk/>
          <pc:sldMk cId="3563326387" sldId="287"/>
        </pc:sldMkLst>
        <pc:spChg chg="mod">
          <ac:chgData name="Childs, Dylan" userId="7fd8f850-9d53-46d0-a2f4-82dc1723bbae" providerId="ADAL" clId="{9A12EC41-2688-4243-A9CD-D97BDEE722C6}" dt="2024-01-10T11:00:12.016" v="59" actId="1076"/>
          <ac:spMkLst>
            <pc:docMk/>
            <pc:sldMk cId="3563326387" sldId="287"/>
            <ac:spMk id="2" creationId="{FEE5F17F-1E0A-4A3F-8F3D-060239FC583D}"/>
          </ac:spMkLst>
        </pc:spChg>
        <pc:spChg chg="mod">
          <ac:chgData name="Childs, Dylan" userId="7fd8f850-9d53-46d0-a2f4-82dc1723bbae" providerId="ADAL" clId="{9A12EC41-2688-4243-A9CD-D97BDEE722C6}" dt="2024-01-10T11:09:32.724" v="450" actId="13244"/>
          <ac:spMkLst>
            <pc:docMk/>
            <pc:sldMk cId="3563326387" sldId="287"/>
            <ac:spMk id="4" creationId="{6FFCD795-0093-8327-161A-73ACFC0BD4D8}"/>
          </ac:spMkLst>
        </pc:spChg>
        <pc:spChg chg="add mod">
          <ac:chgData name="Childs, Dylan" userId="7fd8f850-9d53-46d0-a2f4-82dc1723bbae" providerId="ADAL" clId="{9A12EC41-2688-4243-A9CD-D97BDEE722C6}" dt="2024-01-10T11:09:30.836" v="449" actId="13244"/>
          <ac:spMkLst>
            <pc:docMk/>
            <pc:sldMk cId="3563326387" sldId="287"/>
            <ac:spMk id="5" creationId="{EA31A4EE-3773-13BF-7F96-36D2C042F49D}"/>
          </ac:spMkLst>
        </pc:spChg>
        <pc:graphicFrameChg chg="add mod modGraphic">
          <ac:chgData name="Childs, Dylan" userId="7fd8f850-9d53-46d0-a2f4-82dc1723bbae" providerId="ADAL" clId="{9A12EC41-2688-4243-A9CD-D97BDEE722C6}" dt="2024-01-10T11:07:45.703" v="197" actId="13238"/>
          <ac:graphicFrameMkLst>
            <pc:docMk/>
            <pc:sldMk cId="3563326387" sldId="287"/>
            <ac:graphicFrameMk id="3" creationId="{CE88A4C4-82B2-4AC2-A22E-AF532EDE2009}"/>
          </ac:graphicFrameMkLst>
        </pc:graphicFrameChg>
        <pc:picChg chg="del">
          <ac:chgData name="Childs, Dylan" userId="7fd8f850-9d53-46d0-a2f4-82dc1723bbae" providerId="ADAL" clId="{9A12EC41-2688-4243-A9CD-D97BDEE722C6}" dt="2024-01-10T10:59:36.845" v="50" actId="478"/>
          <ac:picMkLst>
            <pc:docMk/>
            <pc:sldMk cId="3563326387" sldId="287"/>
            <ac:picMk id="6" creationId="{B917DB97-3DFA-4098-36F2-FFAF73A699EC}"/>
          </ac:picMkLst>
        </pc:picChg>
      </pc:sldChg>
      <pc:sldChg chg="addSp delSp modSp mod">
        <pc:chgData name="Childs, Dylan" userId="7fd8f850-9d53-46d0-a2f4-82dc1723bbae" providerId="ADAL" clId="{9A12EC41-2688-4243-A9CD-D97BDEE722C6}" dt="2024-01-10T11:09:38.487" v="452" actId="13244"/>
        <pc:sldMkLst>
          <pc:docMk/>
          <pc:sldMk cId="3337366094" sldId="288"/>
        </pc:sldMkLst>
        <pc:spChg chg="mod">
          <ac:chgData name="Childs, Dylan" userId="7fd8f850-9d53-46d0-a2f4-82dc1723bbae" providerId="ADAL" clId="{9A12EC41-2688-4243-A9CD-D97BDEE722C6}" dt="2024-01-10T11:00:25.024" v="61" actId="1076"/>
          <ac:spMkLst>
            <pc:docMk/>
            <pc:sldMk cId="3337366094" sldId="288"/>
            <ac:spMk id="2" creationId="{3D5B9D76-C077-494E-B55B-F4275240AF96}"/>
          </ac:spMkLst>
        </pc:spChg>
        <pc:spChg chg="mod">
          <ac:chgData name="Childs, Dylan" userId="7fd8f850-9d53-46d0-a2f4-82dc1723bbae" providerId="ADAL" clId="{9A12EC41-2688-4243-A9CD-D97BDEE722C6}" dt="2024-01-10T11:09:38.487" v="452" actId="13244"/>
          <ac:spMkLst>
            <pc:docMk/>
            <pc:sldMk cId="3337366094" sldId="288"/>
            <ac:spMk id="4" creationId="{83A84258-4446-88F8-872F-D817C8D00FCE}"/>
          </ac:spMkLst>
        </pc:spChg>
        <pc:spChg chg="add mod">
          <ac:chgData name="Childs, Dylan" userId="7fd8f850-9d53-46d0-a2f4-82dc1723bbae" providerId="ADAL" clId="{9A12EC41-2688-4243-A9CD-D97BDEE722C6}" dt="2024-01-10T11:09:37.124" v="451" actId="13244"/>
          <ac:spMkLst>
            <pc:docMk/>
            <pc:sldMk cId="3337366094" sldId="288"/>
            <ac:spMk id="5" creationId="{8542B92F-1CB3-9CE2-A207-BF605FBD8070}"/>
          </ac:spMkLst>
        </pc:spChg>
        <pc:graphicFrameChg chg="add mod modGraphic">
          <ac:chgData name="Childs, Dylan" userId="7fd8f850-9d53-46d0-a2f4-82dc1723bbae" providerId="ADAL" clId="{9A12EC41-2688-4243-A9CD-D97BDEE722C6}" dt="2024-01-10T11:07:47.995" v="198" actId="13238"/>
          <ac:graphicFrameMkLst>
            <pc:docMk/>
            <pc:sldMk cId="3337366094" sldId="288"/>
            <ac:graphicFrameMk id="3" creationId="{26F4D177-A92D-E304-7D92-D8211741E64E}"/>
          </ac:graphicFrameMkLst>
        </pc:graphicFrameChg>
        <pc:picChg chg="del">
          <ac:chgData name="Childs, Dylan" userId="7fd8f850-9d53-46d0-a2f4-82dc1723bbae" providerId="ADAL" clId="{9A12EC41-2688-4243-A9CD-D97BDEE722C6}" dt="2024-01-10T11:00:16.035" v="60" actId="478"/>
          <ac:picMkLst>
            <pc:docMk/>
            <pc:sldMk cId="3337366094" sldId="288"/>
            <ac:picMk id="6" creationId="{32C1143A-CE20-8AE8-90F9-8F1806C6E6B6}"/>
          </ac:picMkLst>
        </pc:picChg>
      </pc:sldChg>
      <pc:sldChg chg="addSp modSp mod">
        <pc:chgData name="Childs, Dylan" userId="7fd8f850-9d53-46d0-a2f4-82dc1723bbae" providerId="ADAL" clId="{9A12EC41-2688-4243-A9CD-D97BDEE722C6}" dt="2024-01-10T11:10:22.188" v="561" actId="1076"/>
        <pc:sldMkLst>
          <pc:docMk/>
          <pc:sldMk cId="3022525373" sldId="289"/>
        </pc:sldMkLst>
        <pc:spChg chg="add mod">
          <ac:chgData name="Childs, Dylan" userId="7fd8f850-9d53-46d0-a2f4-82dc1723bbae" providerId="ADAL" clId="{9A12EC41-2688-4243-A9CD-D97BDEE722C6}" dt="2024-01-10T11:09:11.218" v="445" actId="13244"/>
          <ac:spMkLst>
            <pc:docMk/>
            <pc:sldMk cId="3022525373" sldId="289"/>
            <ac:spMk id="2" creationId="{502684EF-4F05-6A09-F3A0-3AEBB2E05FAF}"/>
          </ac:spMkLst>
        </pc:spChg>
        <pc:spChg chg="mod">
          <ac:chgData name="Childs, Dylan" userId="7fd8f850-9d53-46d0-a2f4-82dc1723bbae" providerId="ADAL" clId="{9A12EC41-2688-4243-A9CD-D97BDEE722C6}" dt="2024-01-10T11:09:14.686" v="446" actId="13244"/>
          <ac:spMkLst>
            <pc:docMk/>
            <pc:sldMk cId="3022525373" sldId="289"/>
            <ac:spMk id="4" creationId="{1BC36D59-6A72-4C87-A50C-351797C4ADCB}"/>
          </ac:spMkLst>
        </pc:spChg>
        <pc:picChg chg="mod">
          <ac:chgData name="Childs, Dylan" userId="7fd8f850-9d53-46d0-a2f4-82dc1723bbae" providerId="ADAL" clId="{9A12EC41-2688-4243-A9CD-D97BDEE722C6}" dt="2024-01-10T11:10:22.188" v="561" actId="1076"/>
          <ac:picMkLst>
            <pc:docMk/>
            <pc:sldMk cId="3022525373" sldId="289"/>
            <ac:picMk id="3" creationId="{0C6DA6B6-2A2B-4B61-B547-D90A048AB674}"/>
          </ac:picMkLst>
        </pc:picChg>
      </pc:sldChg>
      <pc:sldChg chg="addSp modSp mod">
        <pc:chgData name="Childs, Dylan" userId="7fd8f850-9d53-46d0-a2f4-82dc1723bbae" providerId="ADAL" clId="{9A12EC41-2688-4243-A9CD-D97BDEE722C6}" dt="2024-01-10T11:09:47.630" v="488" actId="962"/>
        <pc:sldMkLst>
          <pc:docMk/>
          <pc:sldMk cId="2085706008" sldId="290"/>
        </pc:sldMkLst>
        <pc:spChg chg="add mod">
          <ac:chgData name="Childs, Dylan" userId="7fd8f850-9d53-46d0-a2f4-82dc1723bbae" providerId="ADAL" clId="{9A12EC41-2688-4243-A9CD-D97BDEE722C6}" dt="2024-01-10T11:09:01.717" v="443" actId="13244"/>
          <ac:spMkLst>
            <pc:docMk/>
            <pc:sldMk cId="2085706008" sldId="290"/>
            <ac:spMk id="2" creationId="{43B19746-9F71-649C-F67E-9F974878921A}"/>
          </ac:spMkLst>
        </pc:spChg>
        <pc:spChg chg="mod">
          <ac:chgData name="Childs, Dylan" userId="7fd8f850-9d53-46d0-a2f4-82dc1723bbae" providerId="ADAL" clId="{9A12EC41-2688-4243-A9CD-D97BDEE722C6}" dt="2024-01-10T11:09:05.283" v="444" actId="13244"/>
          <ac:spMkLst>
            <pc:docMk/>
            <pc:sldMk cId="2085706008" sldId="290"/>
            <ac:spMk id="5" creationId="{B85A0255-E040-D1AA-27BE-2E6D4307F01E}"/>
          </ac:spMkLst>
        </pc:spChg>
        <pc:picChg chg="mod">
          <ac:chgData name="Childs, Dylan" userId="7fd8f850-9d53-46d0-a2f4-82dc1723bbae" providerId="ADAL" clId="{9A12EC41-2688-4243-A9CD-D97BDEE722C6}" dt="2024-01-10T11:09:47.630" v="488" actId="962"/>
          <ac:picMkLst>
            <pc:docMk/>
            <pc:sldMk cId="2085706008" sldId="290"/>
            <ac:picMk id="3" creationId="{6FEAB7B0-49A4-CB9B-35E9-4FA221C420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48BD5F-3D8F-4CCC-8A48-4868BBA6D257}" type="datetimeFigureOut">
              <a:rPr lang="en-GB" smtClean="0"/>
              <a:t>01/02/2024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73C93-A4AF-424E-8F74-34B22BA38184}" type="slidenum">
              <a:rPr lang="en-GB" smtClean="0"/>
              <a:t>‹#›</a:t>
            </a:fld>
            <a:endParaRPr lang="en-GB"/>
          </a:p>
        </p:txBody>
      </p:sp>
    </p:spTree>
    <p:extLst>
      <p:ext uri="{BB962C8B-B14F-4D97-AF65-F5344CB8AC3E}">
        <p14:creationId xmlns:p14="http://schemas.microsoft.com/office/powerpoint/2010/main" val="156593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2</a:t>
            </a:fld>
            <a:endParaRPr lang="en-GB"/>
          </a:p>
        </p:txBody>
      </p:sp>
    </p:spTree>
    <p:extLst>
      <p:ext uri="{BB962C8B-B14F-4D97-AF65-F5344CB8AC3E}">
        <p14:creationId xmlns:p14="http://schemas.microsoft.com/office/powerpoint/2010/main" val="85673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3</a:t>
            </a:fld>
            <a:endParaRPr lang="en-GB"/>
          </a:p>
        </p:txBody>
      </p:sp>
    </p:spTree>
    <p:extLst>
      <p:ext uri="{BB962C8B-B14F-4D97-AF65-F5344CB8AC3E}">
        <p14:creationId xmlns:p14="http://schemas.microsoft.com/office/powerpoint/2010/main" val="1422611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5</a:t>
            </a:fld>
            <a:endParaRPr lang="en-GB"/>
          </a:p>
        </p:txBody>
      </p:sp>
    </p:spTree>
    <p:extLst>
      <p:ext uri="{BB962C8B-B14F-4D97-AF65-F5344CB8AC3E}">
        <p14:creationId xmlns:p14="http://schemas.microsoft.com/office/powerpoint/2010/main" val="901412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D70C-2E21-431F-B2B1-492FDEBE11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684D93-3266-4DEB-8E98-BF105EF4FE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86973E-FF34-41E8-85D9-82C532089E8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F5DBE535-D48A-48FD-BA9C-4B50B3FF7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73586-F7DC-46F4-A768-3DBDC625855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4815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C4D3-3EA1-4963-BA50-10966A8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0746F2-4A94-4124-A9FA-CC669CE220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B984C4-BBFD-4FE2-9078-4D82CCD1B03C}"/>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25F437-E458-4AA0-8DCD-548CBD28C6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C80222-EE18-429F-B25F-7D32076BB50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768648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FA44C1-8486-4F79-85BC-885337774D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D5A357-AD87-41CB-8C30-3EFFB684E2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96875-7A8F-4FC3-9942-3B95D3247C0E}"/>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41818A29-2596-4175-A1A2-00E1DC97A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ECF7CB-1099-45B1-A13E-6816C3B4D6C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899474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1DF9E-58A6-4410-8225-C538E87237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5E8224-535B-4D15-8F9C-3520E062D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A62F7-2945-4996-8F94-F9077AB99337}"/>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44F1DA-9E5A-4FE5-B273-FED0EE309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08FF9-F1F4-4F57-A573-ACF41DC0A87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88751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090ED-DA32-46C5-B5EA-CBA7716E5B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5CAEB1-AB68-4C3E-B091-40876407A2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8FE1DC-50C4-46BD-A23E-74113CA72EF2}"/>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07D51AB0-CE00-40EB-9B01-F961EFB9A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5B8106-C94F-44A8-B2E8-AE0A25E853E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33595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FD44B-83E4-4187-9997-72CADA1C5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21F6B7-ECF3-41BC-80F9-8C4DB36B24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0A0937-934A-4449-9D8E-AE400798F0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2BF27C-78A1-432F-BDC4-69CD228B6EBB}"/>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1FFECF0D-37E2-4374-A01E-ED2BD7A0D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60FB50-47BD-49BD-B7B3-A9D29A3D484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2612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1A026-9E66-4A9B-8381-AE486956E7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78BE34-5D3E-43CC-ACF8-1D1C52110F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07B1BF-DAA5-43E2-94A6-2DFEDABB7E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A28C0-70FC-4823-89BD-652511CBE1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F666F-8769-47E9-9FEC-BB7191EDD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EDD920-CD63-4B4F-947D-685DA8E7E103}"/>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8" name="Footer Placeholder 7">
            <a:extLst>
              <a:ext uri="{FF2B5EF4-FFF2-40B4-BE49-F238E27FC236}">
                <a16:creationId xmlns:a16="http://schemas.microsoft.com/office/drawing/2014/main" id="{50EB8569-48C6-43AA-9B48-A1B99892EF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7D5A64-C9FC-447C-8542-4C37DD36F213}"/>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5474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58C3-6122-4518-8E9C-6E13A54E73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B14F8C-1303-4569-AE61-F92494B9F625}"/>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4" name="Footer Placeholder 3">
            <a:extLst>
              <a:ext uri="{FF2B5EF4-FFF2-40B4-BE49-F238E27FC236}">
                <a16:creationId xmlns:a16="http://schemas.microsoft.com/office/drawing/2014/main" id="{BAF5EAD9-27AC-44A2-AE59-561FD94B28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3B13D2-588E-4DE9-8BA7-31C8C8A821E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6625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33E0B8-D56A-4D94-B34E-79905E5CDFC9}"/>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3" name="Footer Placeholder 2">
            <a:extLst>
              <a:ext uri="{FF2B5EF4-FFF2-40B4-BE49-F238E27FC236}">
                <a16:creationId xmlns:a16="http://schemas.microsoft.com/office/drawing/2014/main" id="{CF047810-C892-47DA-B355-EC5C8136BD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C149FD-311F-4735-A8B3-B2E891483260}"/>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355625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D69E-D57B-4A1F-9BEF-E8A1A45B7D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DB0FA8-A9F1-4983-851D-B85008804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7A260-90AE-407D-A046-8F2BAD711C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8A49C7-9FC6-49EE-9D28-60664AAFFF54}"/>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C94B7B9D-31FC-4A08-AF2A-C5D65BA825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B94A6-8142-4439-988B-D5ACCB420F1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89901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F39B-C946-43D5-B7EA-49E5289E93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7FBF51-9586-4EC8-9263-ABF5C4BA28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98B52E-D25F-43AC-8EE5-AF146991C9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13F96D-BFFE-495A-BD31-3A8406C7D4E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8CA17D6A-21C1-4F0D-8E15-8D62AC0531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C1E16F-00E8-48CB-9D51-AAE97FA7A424}"/>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28285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321703-ABE1-4195-9F93-E6B8903F1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3061F8-AB7D-4E84-BAF5-65BBCAC26D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D79D8-99F4-4363-BCBC-C41D05864B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8B8DDF1D-74F5-4227-9EB8-CBD1B11B51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F0F65E-DD89-4A4E-B6EF-78866EEC84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C8E1A7-8730-49B9-97B4-845457397F38}" type="slidenum">
              <a:rPr lang="en-US" smtClean="0"/>
              <a:t>‹#›</a:t>
            </a:fld>
            <a:endParaRPr lang="en-US"/>
          </a:p>
        </p:txBody>
      </p:sp>
    </p:spTree>
    <p:extLst>
      <p:ext uri="{BB962C8B-B14F-4D97-AF65-F5344CB8AC3E}">
        <p14:creationId xmlns:p14="http://schemas.microsoft.com/office/powerpoint/2010/main" val="4047908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pension-credit/eligibil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ageuk.org.uk/information-advice/money-legal/benefits-entitlements/housing-benefi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ageuk.org.uk/information-advice/money-legal/benefits-entitlements/cold-weather-payment/" TargetMode="External"/><Relationship Id="rId4" Type="http://schemas.openxmlformats.org/officeDocument/2006/relationships/hyperlink" Target="https://www.ageuk.org.uk/information-advice/money-legal/benefits-entitlements/tv-licence-concession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812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D051D-9579-4030-B480-17CFF24861A4}"/>
              </a:ext>
            </a:extLst>
          </p:cNvPr>
          <p:cNvSpPr>
            <a:spLocks noGrp="1"/>
          </p:cNvSpPr>
          <p:nvPr>
            <p:ph type="ctrTitle"/>
          </p:nvPr>
        </p:nvSpPr>
        <p:spPr>
          <a:xfrm>
            <a:off x="1315092" y="1122363"/>
            <a:ext cx="9249494" cy="2442770"/>
          </a:xfrm>
        </p:spPr>
        <p:txBody>
          <a:bodyPr>
            <a:normAutofit/>
          </a:bodyPr>
          <a:lstStyle/>
          <a:p>
            <a:r>
              <a:rPr lang="pl-PL" sz="5400" b="1" dirty="0">
                <a:solidFill>
                  <a:schemeClr val="bg1"/>
                </a:solidFill>
                <a:latin typeface="Arial" panose="020B0604020202020204" pitchFamily="34" charset="0"/>
                <a:cs typeface="Arial" panose="020B0604020202020204" pitchFamily="34" charset="0"/>
              </a:rPr>
              <a:t>Pension Credit</a:t>
            </a:r>
            <a:r>
              <a:rPr lang="en-GB" sz="5400" b="1" dirty="0">
                <a:solidFill>
                  <a:schemeClr val="bg1"/>
                </a:solidFill>
                <a:latin typeface="Arial" panose="020B0604020202020204" pitchFamily="34" charset="0"/>
                <a:cs typeface="Arial" panose="020B0604020202020204" pitchFamily="34" charset="0"/>
              </a:rPr>
              <a:t> Summary:</a:t>
            </a:r>
            <a:r>
              <a:rPr lang="pl-PL" sz="5400" b="1" dirty="0">
                <a:solidFill>
                  <a:schemeClr val="bg1"/>
                </a:solidFill>
                <a:latin typeface="Arial" panose="020B0604020202020204" pitchFamily="34" charset="0"/>
                <a:cs typeface="Arial" panose="020B0604020202020204" pitchFamily="34" charset="0"/>
              </a:rPr>
              <a:t> </a:t>
            </a:r>
            <a:r>
              <a:rPr lang="en-GB" sz="5400" b="1" dirty="0">
                <a:solidFill>
                  <a:schemeClr val="bg1"/>
                </a:solidFill>
                <a:latin typeface="Arial" panose="020B0604020202020204" pitchFamily="34" charset="0"/>
                <a:cs typeface="Arial" panose="020B0604020202020204" pitchFamily="34" charset="0"/>
              </a:rPr>
              <a:t>Trafford</a:t>
            </a:r>
            <a:endParaRPr lang="en-US" sz="54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0959498-EA3C-4313-A2C6-F4751CFAD612}"/>
              </a:ext>
            </a:extLst>
          </p:cNvPr>
          <p:cNvSpPr txBox="1"/>
          <p:nvPr/>
        </p:nvSpPr>
        <p:spPr>
          <a:xfrm>
            <a:off x="2486346" y="4068566"/>
            <a:ext cx="7407667" cy="923330"/>
          </a:xfrm>
          <a:prstGeom prst="rect">
            <a:avLst/>
          </a:prstGeom>
          <a:noFill/>
        </p:spPr>
        <p:txBody>
          <a:bodyPr wrap="square" rtlCol="0">
            <a:spAutoFit/>
          </a:bodyPr>
          <a:lstStyle/>
          <a:p>
            <a:pPr algn="ctr"/>
            <a:r>
              <a:rPr lang="en-GB" dirty="0">
                <a:solidFill>
                  <a:schemeClr val="bg1"/>
                </a:solidFill>
                <a:latin typeface="Arial" panose="020B0604020202020204" pitchFamily="34" charset="0"/>
                <a:cs typeface="Arial" panose="020B0604020202020204" pitchFamily="34" charset="0"/>
              </a:rPr>
              <a:t>This data pack can be used to understand the local Pension Credit landscape and identify wards for targeted campaign work.</a:t>
            </a:r>
          </a:p>
          <a:p>
            <a:endParaRPr lang="en-GB" dirty="0"/>
          </a:p>
        </p:txBody>
      </p:sp>
      <p:pic>
        <p:nvPicPr>
          <p:cNvPr id="4" name="Picture 3" descr="Greater Manchester Ageing logo">
            <a:extLst>
              <a:ext uri="{FF2B5EF4-FFF2-40B4-BE49-F238E27FC236}">
                <a16:creationId xmlns:a16="http://schemas.microsoft.com/office/drawing/2014/main" id="{3C30E846-3192-EF63-CB47-918F6231A5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8542" y="314550"/>
            <a:ext cx="2512088" cy="908731"/>
          </a:xfrm>
          <a:prstGeom prst="rect">
            <a:avLst/>
          </a:prstGeom>
        </p:spPr>
      </p:pic>
    </p:spTree>
    <p:extLst>
      <p:ext uri="{BB962C8B-B14F-4D97-AF65-F5344CB8AC3E}">
        <p14:creationId xmlns:p14="http://schemas.microsoft.com/office/powerpoint/2010/main" val="432416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AF91-1342-41CD-8DB3-2995BA71DEA0}"/>
              </a:ext>
            </a:extLst>
          </p:cNvPr>
          <p:cNvSpPr>
            <a:spLocks noGrp="1"/>
          </p:cNvSpPr>
          <p:nvPr>
            <p:ph type="ctrTitle"/>
          </p:nvPr>
        </p:nvSpPr>
        <p:spPr>
          <a:xfrm>
            <a:off x="285307" y="1179547"/>
            <a:ext cx="11621385" cy="4267942"/>
          </a:xfrm>
        </p:spPr>
        <p:txBody>
          <a:bodyPr anchor="t">
            <a:normAutofit fontScale="90000"/>
          </a:bodyPr>
          <a:lstStyle/>
          <a:p>
            <a:pPr algn="l"/>
            <a:r>
              <a:rPr lang="en-GB" sz="2200" dirty="0">
                <a:latin typeface="Arial" panose="020B0604020202020204" pitchFamily="34" charset="0"/>
                <a:cs typeface="Arial" panose="020B0604020202020204" pitchFamily="34" charset="0"/>
              </a:rPr>
              <a:t>Pension Credit is made up of two components:</a:t>
            </a:r>
            <a:br>
              <a:rPr lang="en-GB" sz="22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1. </a:t>
            </a:r>
            <a:r>
              <a:rPr lang="en-GB" sz="2200" b="1" dirty="0">
                <a:latin typeface="Arial" panose="020B0604020202020204" pitchFamily="34" charset="0"/>
                <a:cs typeface="Arial" panose="020B0604020202020204" pitchFamily="34" charset="0"/>
              </a:rPr>
              <a:t>Guaranteed Credit </a:t>
            </a:r>
            <a:r>
              <a:rPr lang="en-GB" sz="2200" dirty="0">
                <a:latin typeface="Arial" panose="020B0604020202020204" pitchFamily="34" charset="0"/>
                <a:cs typeface="Arial" panose="020B0604020202020204" pitchFamily="34" charset="0"/>
              </a:rPr>
              <a:t>top</a:t>
            </a:r>
            <a:r>
              <a:rPr lang="pl-PL" sz="2200" dirty="0">
                <a:latin typeface="Arial" panose="020B0604020202020204" pitchFamily="34" charset="0"/>
                <a:cs typeface="Arial" panose="020B0604020202020204" pitchFamily="34" charset="0"/>
              </a:rPr>
              <a:t>s</a:t>
            </a:r>
            <a:r>
              <a:rPr lang="en-GB" sz="2200" dirty="0">
                <a:latin typeface="Arial" panose="020B0604020202020204" pitchFamily="34" charset="0"/>
                <a:cs typeface="Arial" panose="020B0604020202020204" pitchFamily="34" charset="0"/>
              </a:rPr>
              <a:t> up incomes to a guaranteed minimum level, which is currently £201.05</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per week for single people and £306.85 for couples. There is no savings limit, but when savings surpass £10,000 </a:t>
            </a:r>
            <a:r>
              <a:rPr lang="en-GB" sz="800"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 </a:t>
            </a:r>
            <a:r>
              <a:rPr lang="en-GB" sz="2200" dirty="0">
                <a:latin typeface="Arial" panose="020B0604020202020204" pitchFamily="34" charset="0"/>
                <a:cs typeface="Arial" panose="020B0604020202020204" pitchFamily="34" charset="0"/>
              </a:rPr>
              <a:t>entitlement reduces.</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2. </a:t>
            </a:r>
            <a:r>
              <a:rPr lang="en-GB" sz="2200" b="1" dirty="0">
                <a:latin typeface="Arial" panose="020B0604020202020204" pitchFamily="34" charset="0"/>
                <a:cs typeface="Arial" panose="020B0604020202020204" pitchFamily="34" charset="0"/>
              </a:rPr>
              <a:t>Savings Credit </a:t>
            </a:r>
            <a:r>
              <a:rPr lang="en-GB" sz="2200" dirty="0">
                <a:latin typeface="Arial" panose="020B0604020202020204" pitchFamily="34" charset="0"/>
                <a:cs typeface="Arial" panose="020B0604020202020204" pitchFamily="34" charset="0"/>
              </a:rPr>
              <a:t>is available to those who retired before April 2016 and have a private or occupational pension and can be up to £15.94 for single people or £17.84 for a couple.</a:t>
            </a:r>
            <a:br>
              <a:rPr lang="en-GB" sz="16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If you are a carer, receive disability benefit, have housing costs, or are a primary caregiver to a child you may be entitled to Pension Credit even if your income is higher than the limit. </a:t>
            </a:r>
            <a:br>
              <a:rPr lang="pl-PL" sz="2200" dirty="0">
                <a:latin typeface="Arial" panose="020B0604020202020204" pitchFamily="34" charset="0"/>
                <a:cs typeface="Arial" panose="020B0604020202020204" pitchFamily="34" charset="0"/>
              </a:rPr>
            </a:br>
            <a:br>
              <a:rPr lang="pl-PL"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a:t>
            </a:r>
            <a:r>
              <a:rPr lang="pl-PL" sz="2200" dirty="0">
                <a:latin typeface="Arial" panose="020B0604020202020204" pitchFamily="34" charset="0"/>
                <a:cs typeface="Arial" panose="020B0604020202020204" pitchFamily="34" charset="0"/>
              </a:rPr>
              <a:t>As of </a:t>
            </a:r>
            <a:r>
              <a:rPr lang="en-GB" sz="2200" dirty="0">
                <a:latin typeface="Arial" panose="020B0604020202020204" pitchFamily="34" charset="0"/>
                <a:cs typeface="Arial" panose="020B0604020202020204" pitchFamily="34" charset="0"/>
              </a:rPr>
              <a:t>15 May </a:t>
            </a:r>
            <a:r>
              <a:rPr lang="pl-PL" sz="2200" dirty="0">
                <a:latin typeface="Arial" panose="020B0604020202020204" pitchFamily="34" charset="0"/>
                <a:cs typeface="Arial" panose="020B0604020202020204" pitchFamily="34" charset="0"/>
              </a:rPr>
              <a:t>2019, those who have reached retirement age but have a partner below </a:t>
            </a:r>
            <a:r>
              <a:rPr lang="en-GB" sz="2200" dirty="0">
                <a:latin typeface="Arial" panose="020B0604020202020204" pitchFamily="34" charset="0"/>
                <a:cs typeface="Arial" panose="020B0604020202020204" pitchFamily="34" charset="0"/>
              </a:rPr>
              <a:t>this age</a:t>
            </a:r>
            <a:r>
              <a:rPr lang="pl-PL" sz="2200" dirty="0">
                <a:latin typeface="Arial" panose="020B0604020202020204" pitchFamily="34" charset="0"/>
                <a:cs typeface="Arial" panose="020B0604020202020204" pitchFamily="34" charset="0"/>
              </a:rPr>
              <a:t> are no longer entitled to Pension Credit </a:t>
            </a:r>
            <a:r>
              <a:rPr lang="en-GB" sz="2200" dirty="0">
                <a:latin typeface="Arial" panose="020B0604020202020204" pitchFamily="34" charset="0"/>
                <a:cs typeface="Arial" panose="020B0604020202020204" pitchFamily="34" charset="0"/>
              </a:rPr>
              <a:t>but maybe able to c</a:t>
            </a:r>
            <a:r>
              <a:rPr lang="pl-PL" sz="2200" dirty="0">
                <a:latin typeface="Arial" panose="020B0604020202020204" pitchFamily="34" charset="0"/>
                <a:cs typeface="Arial" panose="020B0604020202020204" pitchFamily="34" charset="0"/>
              </a:rPr>
              <a:t>laim Universal Credit instead</a:t>
            </a:r>
            <a:r>
              <a:rPr lang="en-GB" sz="2200" dirty="0">
                <a:latin typeface="Arial" panose="020B0604020202020204" pitchFamily="34" charset="0"/>
                <a:cs typeface="Arial" panose="020B0604020202020204" pitchFamily="34" charset="0"/>
              </a:rPr>
              <a:t>.</a:t>
            </a:r>
            <a:r>
              <a:rPr lang="pl-PL" sz="2200" dirty="0">
                <a:latin typeface="Arial" panose="020B0604020202020204" pitchFamily="34" charset="0"/>
                <a:cs typeface="Arial" panose="020B0604020202020204" pitchFamily="34" charset="0"/>
              </a:rPr>
              <a:t> </a:t>
            </a:r>
            <a:br>
              <a:rPr lang="en-GB" sz="2200" dirty="0">
                <a:latin typeface="+mn-lt"/>
              </a:rPr>
            </a:br>
            <a:br>
              <a:rPr lang="en-GB" sz="2200" b="1" dirty="0"/>
            </a:br>
            <a:endParaRPr lang="en-US" sz="2200" b="1" dirty="0"/>
          </a:p>
        </p:txBody>
      </p:sp>
      <p:sp>
        <p:nvSpPr>
          <p:cNvPr id="4" name="TextBox 3">
            <a:extLst>
              <a:ext uri="{FF2B5EF4-FFF2-40B4-BE49-F238E27FC236}">
                <a16:creationId xmlns:a16="http://schemas.microsoft.com/office/drawing/2014/main" id="{9F5959DB-0F05-4AAC-AFFE-201333AE974F}"/>
              </a:ext>
            </a:extLst>
          </p:cNvPr>
          <p:cNvSpPr txBox="1"/>
          <p:nvPr/>
        </p:nvSpPr>
        <p:spPr>
          <a:xfrm>
            <a:off x="285307" y="317773"/>
            <a:ext cx="525780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400" b="1" i="0" u="none" strike="noStrike" kern="1200" cap="none" spc="0" normalizeH="0" baseline="0" noProof="0" dirty="0">
                <a:ln>
                  <a:noFill/>
                </a:ln>
                <a:solidFill>
                  <a:prstClr val="black"/>
                </a:solidFill>
                <a:effectLst/>
                <a:uLnTx/>
                <a:uFillTx/>
                <a:latin typeface="Calibri" panose="020F0502020204030204"/>
                <a:ea typeface="+mn-ea"/>
                <a:cs typeface="+mn-cs"/>
              </a:rPr>
              <a:t>Pension Credit Entitlements</a:t>
            </a:r>
            <a:endParaRPr kumimoji="0" lang="en-US" sz="3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B9E316A-4D89-4808-9669-B496133576AE}"/>
              </a:ext>
            </a:extLst>
          </p:cNvPr>
          <p:cNvSpPr txBox="1"/>
          <p:nvPr/>
        </p:nvSpPr>
        <p:spPr>
          <a:xfrm>
            <a:off x="285307" y="6201673"/>
            <a:ext cx="2712946" cy="338554"/>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Source:</a:t>
            </a:r>
            <a:r>
              <a:rPr lang="en-GB" sz="1600" dirty="0">
                <a:latin typeface="Arial" panose="020B0604020202020204" pitchFamily="34" charset="0"/>
                <a:cs typeface="Arial" panose="020B0604020202020204" pitchFamily="34" charset="0"/>
              </a:rPr>
              <a:t> gov.uk</a:t>
            </a:r>
            <a:endParaRPr lang="en-GB" sz="3600" dirty="0"/>
          </a:p>
        </p:txBody>
      </p:sp>
    </p:spTree>
    <p:extLst>
      <p:ext uri="{BB962C8B-B14F-4D97-AF65-F5344CB8AC3E}">
        <p14:creationId xmlns:p14="http://schemas.microsoft.com/office/powerpoint/2010/main" val="47725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8817-EAE2-496D-B1F0-2CBE77E361D0}"/>
              </a:ext>
            </a:extLst>
          </p:cNvPr>
          <p:cNvSpPr>
            <a:spLocks noGrp="1"/>
          </p:cNvSpPr>
          <p:nvPr>
            <p:ph type="title"/>
          </p:nvPr>
        </p:nvSpPr>
        <p:spPr>
          <a:xfrm>
            <a:off x="205206" y="200970"/>
            <a:ext cx="6479177" cy="838200"/>
          </a:xfrm>
        </p:spPr>
        <p:txBody>
          <a:bodyPr>
            <a:normAutofit/>
          </a:bodyPr>
          <a:lstStyle/>
          <a:p>
            <a:r>
              <a:rPr lang="en-GB" sz="3400" b="1" dirty="0">
                <a:latin typeface="+mn-lt"/>
              </a:rPr>
              <a:t>Pension Credits  - other benefits </a:t>
            </a:r>
            <a:endParaRPr lang="en-US" sz="3400" b="1" dirty="0">
              <a:latin typeface="+mn-lt"/>
            </a:endParaRPr>
          </a:p>
        </p:txBody>
      </p:sp>
      <p:sp>
        <p:nvSpPr>
          <p:cNvPr id="3" name="Content Placeholder 2">
            <a:extLst>
              <a:ext uri="{FF2B5EF4-FFF2-40B4-BE49-F238E27FC236}">
                <a16:creationId xmlns:a16="http://schemas.microsoft.com/office/drawing/2014/main" id="{67E587CA-58A9-4FF3-A490-D589F8B5B588}"/>
              </a:ext>
            </a:extLst>
          </p:cNvPr>
          <p:cNvSpPr>
            <a:spLocks noGrp="1"/>
          </p:cNvSpPr>
          <p:nvPr>
            <p:ph idx="1"/>
          </p:nvPr>
        </p:nvSpPr>
        <p:spPr>
          <a:xfrm>
            <a:off x="205206" y="624424"/>
            <a:ext cx="11254998" cy="6032606"/>
          </a:xfrm>
        </p:spPr>
        <p:txBody>
          <a:bodyPr>
            <a:normAutofit/>
          </a:bodyPr>
          <a:lstStyle/>
          <a:p>
            <a:pPr marL="0" indent="0">
              <a:buNone/>
            </a:pPr>
            <a:endParaRPr lang="en-GB" sz="1600" i="1" dirty="0">
              <a:latin typeface="Arial" panose="020B0604020202020204" pitchFamily="34" charset="0"/>
              <a:cs typeface="Arial" panose="020B0604020202020204" pitchFamily="34" charset="0"/>
            </a:endParaRPr>
          </a:p>
          <a:p>
            <a:pPr marL="0" indent="0">
              <a:buNone/>
            </a:pPr>
            <a:r>
              <a:rPr lang="en-GB" sz="1800" i="1" dirty="0">
                <a:latin typeface="Arial" panose="020B0604020202020204" pitchFamily="34" charset="0"/>
                <a:cs typeface="Arial" panose="020B0604020202020204" pitchFamily="34" charset="0"/>
              </a:rPr>
              <a:t>Pension Credit can open-up access to additional benefits which can, in some cases, add up to £000s of pounds worth of additional savings per year, including:</a:t>
            </a:r>
          </a:p>
          <a:p>
            <a:pPr marL="0" indent="0" algn="l" fontAlgn="base">
              <a:buNone/>
            </a:pPr>
            <a:r>
              <a:rPr lang="en-GB" sz="1600" b="1" i="0" dirty="0">
                <a:effectLst/>
                <a:latin typeface="Arial" panose="020B0604020202020204" pitchFamily="34" charset="0"/>
                <a:cs typeface="Arial" panose="020B0604020202020204" pitchFamily="34" charset="0"/>
              </a:rPr>
              <a:t>Help with health costs</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You’ll get free NHS dental treatment, and you can get help with the cost of glasses and transport to the hospital.</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you’re a carer, you might get an extra amount known as Carer Addition, which is worth up to </a:t>
            </a:r>
            <a:r>
              <a:rPr lang="en-GB" sz="1400" b="1" i="0" dirty="0">
                <a:effectLst/>
                <a:latin typeface="Arial" panose="020B0604020202020204" pitchFamily="34" charset="0"/>
                <a:cs typeface="Arial" panose="020B0604020202020204" pitchFamily="34" charset="0"/>
              </a:rPr>
              <a:t>£42.75</a:t>
            </a:r>
            <a:r>
              <a:rPr lang="en-GB" sz="1400" b="0" i="0" dirty="0">
                <a:effectLst/>
                <a:latin typeface="Arial" panose="020B0604020202020204" pitchFamily="34" charset="0"/>
                <a:cs typeface="Arial" panose="020B0604020202020204" pitchFamily="34" charset="0"/>
              </a:rPr>
              <a:t> a week.</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have a disability, you may get an extra amount known as Severe Disability Addition, which is worth up to </a:t>
            </a:r>
            <a:r>
              <a:rPr lang="en-GB" sz="1400" b="1" i="0" dirty="0">
                <a:effectLst/>
                <a:latin typeface="Arial" panose="020B0604020202020204" pitchFamily="34" charset="0"/>
                <a:cs typeface="Arial" panose="020B0604020202020204" pitchFamily="34" charset="0"/>
              </a:rPr>
              <a:t>£76.40 </a:t>
            </a:r>
            <a:r>
              <a:rPr lang="en-GB" sz="1400" b="0" i="0" dirty="0">
                <a:effectLst/>
                <a:latin typeface="Arial" panose="020B0604020202020204" pitchFamily="34" charset="0"/>
                <a:cs typeface="Arial" panose="020B0604020202020204" pitchFamily="34" charset="0"/>
              </a:rPr>
              <a:t>a week.</a:t>
            </a:r>
          </a:p>
          <a:p>
            <a:pPr marL="0" indent="0" algn="l" fontAlgn="base">
              <a:buNone/>
            </a:pPr>
            <a:r>
              <a:rPr lang="en-GB" sz="1600" b="1" i="0" dirty="0">
                <a:effectLst/>
                <a:latin typeface="Arial" panose="020B0604020202020204" pitchFamily="34" charset="0"/>
                <a:cs typeface="Arial" panose="020B0604020202020204" pitchFamily="34" charset="0"/>
              </a:rPr>
              <a:t>Help with housing costs</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You probably won't have to pay Council Tax (unless other people live with you).</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If you rent your home, you might get your rent paid in full by </a:t>
            </a:r>
            <a:r>
              <a:rPr lang="en-GB" sz="1400" b="0" i="0" dirty="0">
                <a:solidFill>
                  <a:srgbClr val="006EA1"/>
                </a:solidFill>
                <a:effectLst/>
                <a:latin typeface="Arial" panose="020B0604020202020204" pitchFamily="34" charset="0"/>
                <a:cs typeface="Arial" panose="020B0604020202020204" pitchFamily="34" charset="0"/>
                <a:hlinkClick r:id="rId3" tooltip="Housing Benefit information and advice"/>
              </a:rPr>
              <a:t>Housing Benefit</a:t>
            </a:r>
            <a:r>
              <a:rPr lang="en-GB" sz="1400" b="0" i="0" dirty="0">
                <a:solidFill>
                  <a:srgbClr val="545454"/>
                </a:solidFill>
                <a:effectLst/>
                <a:latin typeface="Arial" panose="020B0604020202020204" pitchFamily="34" charset="0"/>
                <a:cs typeface="Arial" panose="020B0604020202020204" pitchFamily="34" charset="0"/>
              </a:rPr>
              <a:t>.</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own your home, you might be eligible for help with mortgage interest, ground rent and service charges.</a:t>
            </a:r>
          </a:p>
          <a:p>
            <a:pPr marL="0" indent="0" algn="l" fontAlgn="base">
              <a:buNone/>
            </a:pPr>
            <a:r>
              <a:rPr lang="en-GB" sz="1600" b="1" i="0" dirty="0">
                <a:effectLst/>
                <a:latin typeface="Arial" panose="020B0604020202020204" pitchFamily="34" charset="0"/>
                <a:cs typeface="Arial" panose="020B0604020202020204" pitchFamily="34" charset="0"/>
              </a:rPr>
              <a:t>Other potential “passport” benefits</a:t>
            </a:r>
            <a:r>
              <a:rPr lang="en-GB" sz="1600" i="1" dirty="0">
                <a:effectLst/>
                <a:latin typeface="Arial" panose="020B0604020202020204" pitchFamily="34" charset="0"/>
                <a:cs typeface="Arial" panose="020B0604020202020204" pitchFamily="34" charset="0"/>
              </a:rPr>
              <a:t> (if criteria is met)</a:t>
            </a:r>
          </a:p>
          <a:p>
            <a:pPr marL="0" indent="0" algn="l" fontAlgn="base"/>
            <a:r>
              <a:rPr lang="en-GB" sz="1400" b="0" i="0" dirty="0">
                <a:effectLst/>
                <a:latin typeface="Arial" panose="020B0604020202020204" pitchFamily="34" charset="0"/>
                <a:cs typeface="Arial" panose="020B0604020202020204" pitchFamily="34" charset="0"/>
              </a:rPr>
              <a:t>  If you're 75 or over, you can get a </a:t>
            </a:r>
            <a:r>
              <a:rPr lang="en-GB" sz="1400" b="0" i="0" dirty="0">
                <a:solidFill>
                  <a:srgbClr val="006EA1"/>
                </a:solidFill>
                <a:effectLst/>
                <a:latin typeface="Arial" panose="020B0604020202020204" pitchFamily="34" charset="0"/>
                <a:cs typeface="Arial" panose="020B0604020202020204" pitchFamily="34" charset="0"/>
                <a:hlinkClick r:id="rId4" tooltip="TV licence information and advice"/>
              </a:rPr>
              <a:t>free TV licence</a:t>
            </a:r>
            <a:r>
              <a:rPr lang="en-GB" sz="1400" b="0" i="0" dirty="0">
                <a:solidFill>
                  <a:srgbClr val="545454"/>
                </a:solidFill>
                <a:effectLst/>
                <a:latin typeface="Arial" panose="020B0604020202020204" pitchFamily="34" charset="0"/>
                <a:cs typeface="Arial" panose="020B0604020202020204" pitchFamily="34" charset="0"/>
              </a:rPr>
              <a:t>.</a:t>
            </a:r>
          </a:p>
          <a:p>
            <a:pPr marL="0" indent="0" algn="l" fontAlgn="base"/>
            <a:r>
              <a:rPr lang="en-GB" sz="1400" b="0" i="0" dirty="0">
                <a:effectLst/>
                <a:latin typeface="Arial" panose="020B0604020202020204" pitchFamily="34" charset="0"/>
                <a:cs typeface="Arial" panose="020B0604020202020204" pitchFamily="34" charset="0"/>
              </a:rPr>
              <a:t>  You’ll be eligible for a </a:t>
            </a:r>
            <a:r>
              <a:rPr lang="en-GB" sz="1400" b="0" i="0" dirty="0">
                <a:solidFill>
                  <a:srgbClr val="006EA1"/>
                </a:solidFill>
                <a:effectLst/>
                <a:latin typeface="Arial" panose="020B0604020202020204" pitchFamily="34" charset="0"/>
                <a:cs typeface="Arial" panose="020B0604020202020204" pitchFamily="34" charset="0"/>
                <a:hlinkClick r:id="rId5" tooltip="Cold Weather Payment information and advice"/>
              </a:rPr>
              <a:t>Cold Weather Payment</a:t>
            </a:r>
            <a:r>
              <a:rPr lang="en-GB" sz="1400" b="0" i="0" dirty="0">
                <a:solidFill>
                  <a:srgbClr val="545454"/>
                </a:solidFill>
                <a:effectLst/>
                <a:latin typeface="Arial" panose="020B0604020202020204" pitchFamily="34" charset="0"/>
                <a:cs typeface="Arial" panose="020B0604020202020204" pitchFamily="34" charset="0"/>
              </a:rPr>
              <a:t> </a:t>
            </a:r>
            <a:r>
              <a:rPr lang="en-GB" sz="1400" b="0" i="0" dirty="0">
                <a:effectLst/>
                <a:latin typeface="Arial" panose="020B0604020202020204" pitchFamily="34" charset="0"/>
                <a:cs typeface="Arial" panose="020B0604020202020204" pitchFamily="34" charset="0"/>
              </a:rPr>
              <a:t>during particularly cold weather.</a:t>
            </a:r>
          </a:p>
          <a:p>
            <a:pPr marL="171450" lvl="1" indent="-171450" fontAlgn="base"/>
            <a:r>
              <a:rPr lang="en-GB" sz="1400" b="0" i="0" dirty="0">
                <a:effectLst/>
                <a:latin typeface="Arial" panose="020B0604020202020204" pitchFamily="34" charset="0"/>
                <a:cs typeface="Arial" panose="020B0604020202020204" pitchFamily="34" charset="0"/>
              </a:rPr>
              <a:t>Warm Home Discount </a:t>
            </a:r>
          </a:p>
          <a:p>
            <a:pPr marL="171450" lvl="1" indent="-171450" fontAlgn="base"/>
            <a:r>
              <a:rPr lang="en-GB" sz="1400" dirty="0">
                <a:latin typeface="Arial" panose="020B0604020202020204" pitchFamily="34" charset="0"/>
                <a:cs typeface="Arial" panose="020B0604020202020204" pitchFamily="34" charset="0"/>
              </a:rPr>
              <a:t>Home insulation and boiler grants  </a:t>
            </a:r>
          </a:p>
          <a:p>
            <a:pPr marL="171450" lvl="1" indent="-171450" fontAlgn="base"/>
            <a:r>
              <a:rPr lang="en-GB" sz="1400" dirty="0">
                <a:latin typeface="Arial" panose="020B0604020202020204" pitchFamily="34" charset="0"/>
                <a:cs typeface="Arial" panose="020B0604020202020204" pitchFamily="34" charset="0"/>
              </a:rPr>
              <a:t>Reduced broadband and call charges with some companies </a:t>
            </a:r>
          </a:p>
          <a:p>
            <a:pPr marL="171450" lvl="1" indent="-171450" fontAlgn="base"/>
            <a:r>
              <a:rPr lang="en-GB" sz="1400" dirty="0">
                <a:latin typeface="Arial" panose="020B0604020202020204" pitchFamily="34" charset="0"/>
                <a:cs typeface="Arial" panose="020B0604020202020204" pitchFamily="34" charset="0"/>
              </a:rPr>
              <a:t>United Utilities ‘Help to Pay’ scheme for Pension Credit claimants which puts a cap on water bills. </a:t>
            </a:r>
          </a:p>
          <a:p>
            <a:pPr marL="171450" lvl="1" indent="-171450" fontAlgn="base"/>
            <a:endParaRPr lang="en-GB" sz="1200" dirty="0"/>
          </a:p>
          <a:p>
            <a:pPr marL="171450" lvl="1" indent="-171450" fontAlgn="base"/>
            <a:endParaRPr lang="en-GB" sz="1600" b="0" i="0" dirty="0">
              <a:effectLst/>
              <a:latin typeface="Arial" panose="020B0604020202020204" pitchFamily="34" charset="0"/>
              <a:cs typeface="Arial" panose="020B0604020202020204" pitchFamily="34" charset="0"/>
            </a:endParaRPr>
          </a:p>
          <a:p>
            <a:pPr marL="342900" indent="14288" algn="l" fontAlgn="base">
              <a:buFont typeface="+mj-lt"/>
              <a:buAutoNum type="alphaUcPeriod"/>
            </a:pPr>
            <a:endParaRPr lang="en-GB" sz="1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D3785B6-5670-44C5-8001-2C2EA0B266D0}"/>
              </a:ext>
            </a:extLst>
          </p:cNvPr>
          <p:cNvSpPr txBox="1"/>
          <p:nvPr/>
        </p:nvSpPr>
        <p:spPr>
          <a:xfrm>
            <a:off x="205206" y="6291942"/>
            <a:ext cx="241174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a:t>
            </a:r>
            <a:r>
              <a:rPr kumimoji="0" lang="en-GB"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lang="en-GB" sz="1600" dirty="0">
                <a:solidFill>
                  <a:prstClr val="black"/>
                </a:solidFill>
                <a:latin typeface="Arial" panose="020B0604020202020204" pitchFamily="34" charset="0"/>
                <a:cs typeface="Arial" panose="020B0604020202020204" pitchFamily="34" charset="0"/>
              </a:rPr>
              <a:t>AgeUK.org.uk</a:t>
            </a:r>
            <a:endParaRPr kumimoji="0" lang="en-U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409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07E24-3B1A-45D1-8940-CC1E03B72ADB}"/>
              </a:ext>
            </a:extLst>
          </p:cNvPr>
          <p:cNvSpPr>
            <a:spLocks noGrp="1"/>
          </p:cNvSpPr>
          <p:nvPr>
            <p:ph type="title"/>
          </p:nvPr>
        </p:nvSpPr>
        <p:spPr>
          <a:xfrm>
            <a:off x="158723" y="27653"/>
            <a:ext cx="4967926" cy="722405"/>
          </a:xfrm>
        </p:spPr>
        <p:txBody>
          <a:bodyPr>
            <a:normAutofit fontScale="90000"/>
          </a:bodyPr>
          <a:lstStyle/>
          <a:p>
            <a:r>
              <a:rPr lang="en-GB" sz="3400" b="1" dirty="0">
                <a:latin typeface="Arial" panose="020B0604020202020204" pitchFamily="34" charset="0"/>
                <a:cs typeface="Arial" panose="020B0604020202020204" pitchFamily="34" charset="0"/>
              </a:rPr>
              <a:t>Key statistics for Trafford</a:t>
            </a:r>
            <a:endParaRPr lang="en-US" sz="3400" b="1" dirty="0">
              <a:solidFill>
                <a:srgbClr val="00B05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6E88644-FD0D-4BAE-AAA3-3DD00430B4BB}"/>
              </a:ext>
            </a:extLst>
          </p:cNvPr>
          <p:cNvSpPr>
            <a:spLocks noGrp="1"/>
          </p:cNvSpPr>
          <p:nvPr>
            <p:ph idx="1"/>
          </p:nvPr>
        </p:nvSpPr>
        <p:spPr>
          <a:xfrm>
            <a:off x="158723" y="672237"/>
            <a:ext cx="11737904" cy="4946067"/>
          </a:xfrm>
        </p:spPr>
        <p:txBody>
          <a:bodyPr>
            <a:normAutofit/>
          </a:bodyPr>
          <a:lstStyle/>
          <a:p>
            <a:r>
              <a:rPr lang="en-GB" sz="1800" dirty="0">
                <a:latin typeface="Arial" panose="020B0604020202020204" pitchFamily="34" charset="0"/>
                <a:cs typeface="Arial" panose="020B0604020202020204" pitchFamily="34" charset="0"/>
              </a:rPr>
              <a:t>Average </a:t>
            </a:r>
            <a:r>
              <a:rPr lang="en-GB" sz="1800" i="1" dirty="0">
                <a:latin typeface="Arial" panose="020B0604020202020204" pitchFamily="34" charset="0"/>
                <a:cs typeface="Arial" panose="020B0604020202020204" pitchFamily="34" charset="0"/>
              </a:rPr>
              <a:t>weekly</a:t>
            </a:r>
            <a:r>
              <a:rPr lang="en-GB" sz="1800" dirty="0">
                <a:latin typeface="Arial" panose="020B0604020202020204" pitchFamily="34" charset="0"/>
                <a:cs typeface="Arial" panose="020B0604020202020204" pitchFamily="34" charset="0"/>
              </a:rPr>
              <a:t> award amount of Pension Credit=</a:t>
            </a:r>
            <a:r>
              <a:rPr lang="en-GB" sz="1800" b="1" dirty="0">
                <a:latin typeface="Arial" panose="020B0604020202020204" pitchFamily="34" charset="0"/>
                <a:cs typeface="Arial" panose="020B0604020202020204" pitchFamily="34" charset="0"/>
              </a:rPr>
              <a:t>£75.28</a:t>
            </a:r>
            <a:r>
              <a:rPr lang="en-US" sz="1800" dirty="0">
                <a:latin typeface="Arial" panose="020B0604020202020204" pitchFamily="34" charset="0"/>
                <a:cs typeface="Arial" panose="020B0604020202020204" pitchFamily="34" charset="0"/>
              </a:rPr>
              <a:t> in May 2023 for all ages. (GM average=£74.22)</a:t>
            </a:r>
          </a:p>
          <a:p>
            <a:pPr marL="0" indent="0">
              <a:buNone/>
            </a:pPr>
            <a:endParaRPr lang="en-US" sz="1800" b="1" u="sng"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4,236</a:t>
            </a:r>
            <a:r>
              <a:rPr lang="en-US" sz="1800" dirty="0">
                <a:latin typeface="Arial" panose="020B0604020202020204" pitchFamily="34" charset="0"/>
                <a:cs typeface="Arial" panose="020B0604020202020204" pitchFamily="34" charset="0"/>
              </a:rPr>
              <a:t> Pension Credit claimants (May 2023): </a:t>
            </a:r>
            <a:r>
              <a:rPr lang="en-US" sz="1800" b="1" dirty="0">
                <a:latin typeface="Arial" panose="020B0604020202020204" pitchFamily="34" charset="0"/>
                <a:cs typeface="Arial" panose="020B0604020202020204" pitchFamily="34" charset="0"/>
              </a:rPr>
              <a:t>10.8%</a:t>
            </a:r>
            <a:r>
              <a:rPr lang="en-US" sz="1800" dirty="0">
                <a:latin typeface="Arial" panose="020B0604020202020204" pitchFamily="34" charset="0"/>
                <a:cs typeface="Arial" panose="020B0604020202020204" pitchFamily="34" charset="0"/>
              </a:rPr>
              <a:t> of the population in Trafford aged 66+ (GM average=</a:t>
            </a:r>
            <a:r>
              <a:rPr lang="en-US" sz="1800" b="1" dirty="0">
                <a:latin typeface="Arial" panose="020B0604020202020204" pitchFamily="34" charset="0"/>
                <a:cs typeface="Arial" panose="020B0604020202020204" pitchFamily="34" charset="0"/>
              </a:rPr>
              <a:t>15.4</a:t>
            </a:r>
            <a:r>
              <a:rPr lang="en-US" sz="1800" dirty="0">
                <a:latin typeface="Arial" panose="020B0604020202020204" pitchFamily="34" charset="0"/>
                <a:cs typeface="Arial" panose="020B0604020202020204" pitchFamily="34" charset="0"/>
              </a:rPr>
              <a:t>%)</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We estimate that around </a:t>
            </a:r>
            <a:r>
              <a:rPr lang="en-US" sz="1800" b="1" dirty="0">
                <a:latin typeface="Arial" panose="020B0604020202020204" pitchFamily="34" charset="0"/>
                <a:cs typeface="Arial" panose="020B0604020202020204" pitchFamily="34" charset="0"/>
              </a:rPr>
              <a:t>£6.1 million </a:t>
            </a:r>
            <a:r>
              <a:rPr lang="en-US" sz="1800" dirty="0">
                <a:latin typeface="Arial" panose="020B0604020202020204" pitchFamily="34" charset="0"/>
                <a:cs typeface="Arial" panose="020B0604020202020204" pitchFamily="34" charset="0"/>
              </a:rPr>
              <a:t>is currently unclaimed in Trafford each year and that around </a:t>
            </a:r>
            <a:r>
              <a:rPr lang="en-US" sz="1800" b="1" dirty="0">
                <a:latin typeface="Arial" panose="020B0604020202020204" pitchFamily="34" charset="0"/>
                <a:cs typeface="Arial" panose="020B0604020202020204" pitchFamily="34" charset="0"/>
              </a:rPr>
              <a:t>2,488</a:t>
            </a:r>
            <a:r>
              <a:rPr lang="en-US" sz="1800" dirty="0">
                <a:latin typeface="Arial" panose="020B0604020202020204" pitchFamily="34" charset="0"/>
                <a:cs typeface="Arial" panose="020B0604020202020204" pitchFamily="34" charset="0"/>
              </a:rPr>
              <a:t> that are eligible are not claiming. </a:t>
            </a:r>
            <a:r>
              <a:rPr lang="en-US" sz="1400" dirty="0">
                <a:latin typeface="Arial" panose="020B0604020202020204" pitchFamily="34" charset="0"/>
                <a:cs typeface="Arial" panose="020B0604020202020204" pitchFamily="34" charset="0"/>
              </a:rPr>
              <a:t>(See Note 1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estimated cost to the health and social care system due to non full uptake in Trafford is approx. £</a:t>
            </a:r>
            <a:r>
              <a:rPr lang="en-US" sz="1800" b="1" dirty="0">
                <a:latin typeface="Arial" panose="020B0604020202020204" pitchFamily="34" charset="0"/>
                <a:cs typeface="Arial" panose="020B0604020202020204" pitchFamily="34" charset="0"/>
              </a:rPr>
              <a:t>16</a:t>
            </a:r>
            <a:r>
              <a:rPr lang="en-US" sz="1800" dirty="0">
                <a:solidFill>
                  <a:srgbClr val="0000FF"/>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million. </a:t>
            </a:r>
            <a:r>
              <a:rPr lang="en-US" sz="1400" dirty="0">
                <a:latin typeface="Arial" panose="020B0604020202020204" pitchFamily="34" charset="0"/>
                <a:cs typeface="Arial" panose="020B0604020202020204" pitchFamily="34" charset="0"/>
              </a:rPr>
              <a:t>(See Note 2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Wards with the highest number of claimants (May 2023): </a:t>
            </a:r>
          </a:p>
          <a:p>
            <a:pPr lvl="1"/>
            <a:r>
              <a:rPr lang="en-GB" sz="1800" dirty="0">
                <a:latin typeface="Arial" panose="020B0604020202020204" pitchFamily="34" charset="0"/>
                <a:cs typeface="Arial" panose="020B0604020202020204" pitchFamily="34" charset="0"/>
              </a:rPr>
              <a:t>Clifford (383)</a:t>
            </a:r>
          </a:p>
          <a:p>
            <a:pPr lvl="1"/>
            <a:r>
              <a:rPr lang="en-GB" sz="1800" dirty="0">
                <a:latin typeface="Arial" panose="020B0604020202020204" pitchFamily="34" charset="0"/>
                <a:cs typeface="Arial" panose="020B0604020202020204" pitchFamily="34" charset="0"/>
              </a:rPr>
              <a:t>Longford (337)</a:t>
            </a:r>
          </a:p>
          <a:p>
            <a:pPr lvl="1"/>
            <a:r>
              <a:rPr lang="en-GB" sz="1800" dirty="0" err="1">
                <a:latin typeface="Arial" panose="020B0604020202020204" pitchFamily="34" charset="0"/>
                <a:cs typeface="Arial" panose="020B0604020202020204" pitchFamily="34" charset="0"/>
              </a:rPr>
              <a:t>Bucklow</a:t>
            </a:r>
            <a:r>
              <a:rPr lang="en-GB" sz="1800" dirty="0">
                <a:latin typeface="Arial" panose="020B0604020202020204" pitchFamily="34" charset="0"/>
                <a:cs typeface="Arial" panose="020B0604020202020204" pitchFamily="34" charset="0"/>
              </a:rPr>
              <a:t>-St Martins (290)</a:t>
            </a:r>
          </a:p>
          <a:p>
            <a:pPr lvl="1"/>
            <a:endParaRPr lang="en-US" sz="2200" dirty="0">
              <a:latin typeface="Arial" panose="020B0604020202020204" pitchFamily="34" charset="0"/>
              <a:cs typeface="Arial" panose="020B0604020202020204" pitchFamily="34" charset="0"/>
            </a:endParaRPr>
          </a:p>
        </p:txBody>
      </p:sp>
      <p:sp>
        <p:nvSpPr>
          <p:cNvPr id="5" name="TextBox 3">
            <a:extLst>
              <a:ext uri="{FF2B5EF4-FFF2-40B4-BE49-F238E27FC236}">
                <a16:creationId xmlns:a16="http://schemas.microsoft.com/office/drawing/2014/main" id="{3207C827-8A64-43BC-8CD6-B34546DADBC5}"/>
              </a:ext>
            </a:extLst>
          </p:cNvPr>
          <p:cNvSpPr txBox="1"/>
          <p:nvPr/>
        </p:nvSpPr>
        <p:spPr>
          <a:xfrm>
            <a:off x="158723" y="5585598"/>
            <a:ext cx="11737904"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dirty="0">
                <a:latin typeface="Arial" panose="020B0604020202020204" pitchFamily="34" charset="0"/>
                <a:cs typeface="Arial" panose="020B0604020202020204" pitchFamily="34" charset="0"/>
              </a:rPr>
              <a:t>Note 1:</a:t>
            </a:r>
            <a:r>
              <a:rPr lang="en-GB" sz="1200" dirty="0">
                <a:latin typeface="Arial" panose="020B0604020202020204" pitchFamily="34" charset="0"/>
                <a:cs typeface="Arial" panose="020B0604020202020204" pitchFamily="34" charset="0"/>
              </a:rPr>
              <a:t> Unclaimed amount is calculated by dividing the latest expenditure take up rate into the multiplication of the number of claimants by the average amount claimed then multiplying that by the expenditure non take up rate.</a:t>
            </a:r>
          </a:p>
          <a:p>
            <a:r>
              <a:rPr lang="en-GB" sz="1200" b="1" dirty="0">
                <a:latin typeface="Arial" panose="020B0604020202020204" pitchFamily="34" charset="0"/>
                <a:cs typeface="Arial" panose="020B0604020202020204" pitchFamily="34" charset="0"/>
              </a:rPr>
              <a:t>Note 2: </a:t>
            </a:r>
            <a:r>
              <a:rPr lang="en-GB" sz="1200" dirty="0">
                <a:latin typeface="Arial" panose="020B0604020202020204" pitchFamily="34" charset="0"/>
                <a:cs typeface="Arial" panose="020B0604020202020204" pitchFamily="34" charset="0"/>
              </a:rPr>
              <a:t>Cost is estimated by the proportion of 66+ in GM compared to 66+ GB total.  That percentage is then applied to the GB cost of £4.876bn taken from the Independent Age report which estimated a cost of £4.876bin across GB.  The GM estimate is then proportioned to GM districts relative to unclaimed proportions in each district of the GM unclaimed total.</a:t>
            </a:r>
          </a:p>
          <a:p>
            <a:r>
              <a:rPr lang="en-GB" sz="1200" b="1" dirty="0">
                <a:latin typeface="Arial" panose="020B0604020202020204" pitchFamily="34" charset="0"/>
                <a:cs typeface="Arial" panose="020B0604020202020204" pitchFamily="34" charset="0"/>
              </a:rPr>
              <a:t>Sources:</a:t>
            </a:r>
            <a:r>
              <a:rPr lang="en-GB" sz="1200" dirty="0">
                <a:latin typeface="Arial" panose="020B0604020202020204" pitchFamily="34" charset="0"/>
                <a:cs typeface="Arial" panose="020B0604020202020204" pitchFamily="34" charset="0"/>
              </a:rPr>
              <a:t> Stat-Xplore, Pension Credit, Tables 2 and 4 and ONS midyear population estimates.</a:t>
            </a:r>
            <a:endParaRPr lang="en-GB" sz="2800" dirty="0"/>
          </a:p>
        </p:txBody>
      </p:sp>
    </p:spTree>
    <p:extLst>
      <p:ext uri="{BB962C8B-B14F-4D97-AF65-F5344CB8AC3E}">
        <p14:creationId xmlns:p14="http://schemas.microsoft.com/office/powerpoint/2010/main" val="51374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19746-9F71-649C-F67E-9F974878921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Percentages of GM population aged 66+ claiming Pension Credit by ward</a:t>
            </a:r>
          </a:p>
        </p:txBody>
      </p:sp>
      <p:sp>
        <p:nvSpPr>
          <p:cNvPr id="5" name="TextBox 4">
            <a:extLst>
              <a:ext uri="{FF2B5EF4-FFF2-40B4-BE49-F238E27FC236}">
                <a16:creationId xmlns:a16="http://schemas.microsoft.com/office/drawing/2014/main" id="{B85A0255-E040-D1AA-27BE-2E6D4307F01E}"/>
              </a:ext>
            </a:extLst>
          </p:cNvPr>
          <p:cNvSpPr txBox="1"/>
          <p:nvPr/>
        </p:nvSpPr>
        <p:spPr>
          <a:xfrm>
            <a:off x="1008150" y="439264"/>
            <a:ext cx="1261062"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Feb 2023</a:t>
            </a:r>
          </a:p>
        </p:txBody>
      </p:sp>
      <p:pic>
        <p:nvPicPr>
          <p:cNvPr id="3" name="Picture 2" descr="A map of Greater Manchester">
            <a:extLst>
              <a:ext uri="{FF2B5EF4-FFF2-40B4-BE49-F238E27FC236}">
                <a16:creationId xmlns:a16="http://schemas.microsoft.com/office/drawing/2014/main" id="{6FEAB7B0-49A4-CB9B-35E9-4FA221C420AB}"/>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500149" y="266350"/>
            <a:ext cx="8683701" cy="6140741"/>
          </a:xfrm>
          <a:prstGeom prst="rect">
            <a:avLst/>
          </a:prstGeom>
        </p:spPr>
      </p:pic>
      <p:sp>
        <p:nvSpPr>
          <p:cNvPr id="7" name="TextBox 6">
            <a:extLst>
              <a:ext uri="{FF2B5EF4-FFF2-40B4-BE49-F238E27FC236}">
                <a16:creationId xmlns:a16="http://schemas.microsoft.com/office/drawing/2014/main" id="{79E6B8FF-17F3-56A8-054B-17840A29CF6D}"/>
              </a:ext>
            </a:extLst>
          </p:cNvPr>
          <p:cNvSpPr txBox="1"/>
          <p:nvPr/>
        </p:nvSpPr>
        <p:spPr>
          <a:xfrm>
            <a:off x="4259510" y="6534941"/>
            <a:ext cx="4580709" cy="276999"/>
          </a:xfrm>
          <a:prstGeom prst="rect">
            <a:avLst/>
          </a:prstGeom>
          <a:noFill/>
        </p:spPr>
        <p:txBody>
          <a:bodyPr wrap="square">
            <a:spAutoFit/>
          </a:bodyPr>
          <a:lstStyle/>
          <a:p>
            <a:pPr marL="0" indent="0">
              <a:buNone/>
            </a:pPr>
            <a:r>
              <a:rPr lang="en-GB" sz="1200" b="1" dirty="0">
                <a:latin typeface="Arial" panose="020B0604020202020204" pitchFamily="34" charset="0"/>
                <a:cs typeface="Arial" panose="020B0604020202020204" pitchFamily="34" charset="0"/>
              </a:rPr>
              <a:t>Source:</a:t>
            </a:r>
            <a:r>
              <a:rPr lang="en-GB" sz="1200" dirty="0">
                <a:latin typeface="Arial" panose="020B0604020202020204" pitchFamily="34" charset="0"/>
                <a:cs typeface="Arial" panose="020B0604020202020204" pitchFamily="34" charset="0"/>
              </a:rPr>
              <a:t> DWP data on Pension Credit from </a:t>
            </a:r>
            <a:r>
              <a:rPr lang="en-GB" sz="1000" dirty="0">
                <a:latin typeface="Arial" panose="020B0604020202020204" pitchFamily="34" charset="0"/>
                <a:cs typeface="Arial" panose="020B0604020202020204" pitchFamily="34" charset="0"/>
              </a:rPr>
              <a:t>Stat-Xplore</a:t>
            </a:r>
            <a:r>
              <a:rPr lang="en-GB" sz="1200" dirty="0">
                <a:latin typeface="Arial" panose="020B0604020202020204" pitchFamily="34" charset="0"/>
                <a:cs typeface="Arial" panose="020B0604020202020204" pitchFamily="34" charset="0"/>
              </a:rPr>
              <a:t>, Table 4</a:t>
            </a:r>
            <a:endParaRPr 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70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684EF-4F05-6A09-F3A0-3AEBB2E05FA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Elderly populations and deprivation</a:t>
            </a:r>
          </a:p>
        </p:txBody>
      </p:sp>
      <p:sp>
        <p:nvSpPr>
          <p:cNvPr id="4" name="TextBox 3">
            <a:extLst>
              <a:ext uri="{FF2B5EF4-FFF2-40B4-BE49-F238E27FC236}">
                <a16:creationId xmlns:a16="http://schemas.microsoft.com/office/drawing/2014/main" id="{1BC36D59-6A72-4C87-A50C-351797C4ADCB}"/>
              </a:ext>
            </a:extLst>
          </p:cNvPr>
          <p:cNvSpPr txBox="1"/>
          <p:nvPr/>
        </p:nvSpPr>
        <p:spPr>
          <a:xfrm>
            <a:off x="64470" y="78836"/>
            <a:ext cx="2600585" cy="4324261"/>
          </a:xfrm>
          <a:prstGeom prst="rect">
            <a:avLst/>
          </a:prstGeom>
          <a:noFill/>
          <a:ln w="12700">
            <a:solidFill>
              <a:schemeClr val="tx1"/>
            </a:solidFill>
          </a:ln>
        </p:spPr>
        <p:txBody>
          <a:bodyPr wrap="square" rtlCol="0">
            <a:spAutoFit/>
          </a:bodyPr>
          <a:lstStyle/>
          <a:p>
            <a:r>
              <a:rPr lang="en-GB" sz="1100" dirty="0">
                <a:latin typeface="Arial" panose="020B0604020202020204" pitchFamily="34" charset="0"/>
                <a:cs typeface="Arial" panose="020B0604020202020204" pitchFamily="34" charset="0"/>
              </a:rPr>
              <a:t>The map shows the areas in GM where:</a:t>
            </a:r>
          </a:p>
          <a:p>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percentage of the local population of pension age in 2020 is either above or below the average for England.</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deprivation level is in the top half nationally (more deprived deciles 1-5) or the lower half nationally (less deprived deciles 6-10) on the 2019 Index of Multiple Deprivation (IMD).  </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darker red coloured areas have higher levels of deprivation and higher proportion elderly.</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boundaries are not wards they are smaller and called LSOAs.</a:t>
            </a:r>
          </a:p>
          <a:p>
            <a:endParaRPr lang="en-GB" sz="1100"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Sources:</a:t>
            </a:r>
            <a:r>
              <a:rPr lang="en-GB" sz="1100" dirty="0">
                <a:latin typeface="Arial" panose="020B0604020202020204" pitchFamily="34" charset="0"/>
                <a:cs typeface="Arial" panose="020B0604020202020204" pitchFamily="34" charset="0"/>
              </a:rPr>
              <a:t> ONS, 2020 midyear estimates and 2019 Index of Deprivation</a:t>
            </a:r>
            <a:endParaRPr lang="en-US" sz="1100" dirty="0">
              <a:latin typeface="Arial" panose="020B0604020202020204" pitchFamily="34" charset="0"/>
              <a:cs typeface="Arial" panose="020B0604020202020204" pitchFamily="34" charset="0"/>
            </a:endParaRPr>
          </a:p>
        </p:txBody>
      </p:sp>
      <p:pic>
        <p:nvPicPr>
          <p:cNvPr id="3" name="Picture 2" descr="A map of Greater Manchester">
            <a:extLst>
              <a:ext uri="{FF2B5EF4-FFF2-40B4-BE49-F238E27FC236}">
                <a16:creationId xmlns:a16="http://schemas.microsoft.com/office/drawing/2014/main" id="{0C6DA6B6-2A2B-4B61-B547-D90A048AB67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807559" y="295890"/>
            <a:ext cx="9134495" cy="6459523"/>
          </a:xfrm>
          <a:prstGeom prst="rect">
            <a:avLst/>
          </a:prstGeom>
        </p:spPr>
      </p:pic>
    </p:spTree>
    <p:extLst>
      <p:ext uri="{BB962C8B-B14F-4D97-AF65-F5344CB8AC3E}">
        <p14:creationId xmlns:p14="http://schemas.microsoft.com/office/powerpoint/2010/main" val="3022525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C14751E-5E89-2D42-0682-4FA8AACD1CC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Pension Credit claimants by ward</a:t>
            </a:r>
          </a:p>
        </p:txBody>
      </p:sp>
      <p:sp>
        <p:nvSpPr>
          <p:cNvPr id="3" name="Title 1">
            <a:extLst>
              <a:ext uri="{FF2B5EF4-FFF2-40B4-BE49-F238E27FC236}">
                <a16:creationId xmlns:a16="http://schemas.microsoft.com/office/drawing/2014/main" id="{C82338C9-EB52-45DB-A1B5-FCDEB1FC1ED7}"/>
              </a:ext>
            </a:extLst>
          </p:cNvPr>
          <p:cNvSpPr txBox="1">
            <a:spLocks/>
          </p:cNvSpPr>
          <p:nvPr/>
        </p:nvSpPr>
        <p:spPr>
          <a:xfrm>
            <a:off x="176168" y="59853"/>
            <a:ext cx="6811861"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Pension Credit claimants by ward</a:t>
            </a:r>
            <a:endParaRPr lang="en-US" sz="2400" b="1"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0C0E7C79-419D-02B7-400D-98FCC5737F40}"/>
              </a:ext>
            </a:extLst>
          </p:cNvPr>
          <p:cNvGraphicFramePr>
            <a:graphicFrameLocks noGrp="1" noDrilldown="1" noMove="1" noResize="1"/>
          </p:cNvGraphicFramePr>
          <p:nvPr>
            <p:extLst>
              <p:ext uri="{D42A27DB-BD31-4B8C-83A1-F6EECF244321}">
                <p14:modId xmlns:p14="http://schemas.microsoft.com/office/powerpoint/2010/main" val="3417316661"/>
              </p:ext>
            </p:extLst>
          </p:nvPr>
        </p:nvGraphicFramePr>
        <p:xfrm>
          <a:off x="3087149" y="671197"/>
          <a:ext cx="4253218" cy="5728560"/>
        </p:xfrm>
        <a:graphic>
          <a:graphicData uri="http://schemas.openxmlformats.org/drawingml/2006/table">
            <a:tbl>
              <a:tblPr firstRow="1">
                <a:tableStyleId>{5C22544A-7EE6-4342-B048-85BDC9FD1C3A}</a:tableStyleId>
              </a:tblPr>
              <a:tblGrid>
                <a:gridCol w="3036676">
                  <a:extLst>
                    <a:ext uri="{9D8B030D-6E8A-4147-A177-3AD203B41FA5}">
                      <a16:colId xmlns:a16="http://schemas.microsoft.com/office/drawing/2014/main" val="1471964759"/>
                    </a:ext>
                  </a:extLst>
                </a:gridCol>
                <a:gridCol w="1216542">
                  <a:extLst>
                    <a:ext uri="{9D8B030D-6E8A-4147-A177-3AD203B41FA5}">
                      <a16:colId xmlns:a16="http://schemas.microsoft.com/office/drawing/2014/main" val="2944321374"/>
                    </a:ext>
                  </a:extLst>
                </a:gridCol>
              </a:tblGrid>
              <a:tr h="238690">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854826107"/>
                  </a:ext>
                </a:extLst>
              </a:tr>
              <a:tr h="238690">
                <a:tc>
                  <a:txBody>
                    <a:bodyPr/>
                    <a:lstStyle/>
                    <a:p>
                      <a:pPr algn="l" fontAlgn="b"/>
                      <a:r>
                        <a:rPr lang="en-GB" sz="1400" u="none" strike="noStrike" dirty="0">
                          <a:effectLst/>
                          <a:latin typeface="Arial" panose="020B0604020202020204" pitchFamily="34" charset="0"/>
                          <a:cs typeface="Arial" panose="020B0604020202020204" pitchFamily="34" charset="0"/>
                        </a:rPr>
                        <a:t>Altrincham</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179</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696912976"/>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Ashton upon Mersey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175</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659368470"/>
                  </a:ext>
                </a:extLst>
              </a:tr>
              <a:tr h="238690">
                <a:tc>
                  <a:txBody>
                    <a:bodyPr/>
                    <a:lstStyle/>
                    <a:p>
                      <a:pPr algn="l" fontAlgn="b"/>
                      <a:r>
                        <a:rPr lang="en-GB" sz="1400" u="none" strike="noStrike" dirty="0">
                          <a:effectLst/>
                          <a:latin typeface="Arial" panose="020B0604020202020204" pitchFamily="34" charset="0"/>
                          <a:cs typeface="Arial" panose="020B0604020202020204" pitchFamily="34" charset="0"/>
                        </a:rPr>
                        <a:t>Bowdon</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125</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303454240"/>
                  </a:ext>
                </a:extLst>
              </a:tr>
              <a:tr h="238690">
                <a:tc>
                  <a:txBody>
                    <a:bodyPr/>
                    <a:lstStyle/>
                    <a:p>
                      <a:pPr algn="l" fontAlgn="b"/>
                      <a:r>
                        <a:rPr lang="en-GB" sz="1400" u="none" strike="noStrike" dirty="0" err="1">
                          <a:effectLst/>
                          <a:latin typeface="Arial" panose="020B0604020202020204" pitchFamily="34" charset="0"/>
                          <a:cs typeface="Arial" panose="020B0604020202020204" pitchFamily="34" charset="0"/>
                        </a:rPr>
                        <a:t>Broadheath</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175</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303022120"/>
                  </a:ext>
                </a:extLst>
              </a:tr>
              <a:tr h="238690">
                <a:tc>
                  <a:txBody>
                    <a:bodyPr/>
                    <a:lstStyle/>
                    <a:p>
                      <a:pPr algn="l" fontAlgn="b"/>
                      <a:r>
                        <a:rPr lang="en-GB" sz="1400" u="none" strike="noStrike" dirty="0">
                          <a:effectLst/>
                          <a:latin typeface="Arial" panose="020B0604020202020204" pitchFamily="34" charset="0"/>
                          <a:cs typeface="Arial" panose="020B0604020202020204" pitchFamily="34" charset="0"/>
                        </a:rPr>
                        <a:t>Brooklands</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133</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797759301"/>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Bucklow-St Martins</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290</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402040139"/>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Clifford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383</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93181263"/>
                  </a:ext>
                </a:extLst>
              </a:tr>
              <a:tr h="238690">
                <a:tc>
                  <a:txBody>
                    <a:bodyPr/>
                    <a:lstStyle/>
                    <a:p>
                      <a:pPr algn="l" fontAlgn="b"/>
                      <a:r>
                        <a:rPr lang="en-GB" sz="1400" u="none" strike="noStrike" dirty="0" err="1">
                          <a:effectLst/>
                          <a:latin typeface="Arial" panose="020B0604020202020204" pitchFamily="34" charset="0"/>
                          <a:cs typeface="Arial" panose="020B0604020202020204" pitchFamily="34" charset="0"/>
                        </a:rPr>
                        <a:t>Davyhulme</a:t>
                      </a:r>
                      <a:r>
                        <a:rPr lang="en-GB" sz="1400" u="none" strike="noStrike" dirty="0">
                          <a:effectLst/>
                          <a:latin typeface="Arial" panose="020B0604020202020204" pitchFamily="34" charset="0"/>
                          <a:cs typeface="Arial" panose="020B0604020202020204" pitchFamily="34" charset="0"/>
                        </a:rPr>
                        <a:t> East</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173</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133267636"/>
                  </a:ext>
                </a:extLst>
              </a:tr>
              <a:tr h="238690">
                <a:tc>
                  <a:txBody>
                    <a:bodyPr/>
                    <a:lstStyle/>
                    <a:p>
                      <a:pPr algn="l" fontAlgn="b"/>
                      <a:r>
                        <a:rPr lang="en-GB" sz="1400" u="none" strike="noStrike" dirty="0" err="1">
                          <a:effectLst/>
                          <a:latin typeface="Arial" panose="020B0604020202020204" pitchFamily="34" charset="0"/>
                          <a:cs typeface="Arial" panose="020B0604020202020204" pitchFamily="34" charset="0"/>
                        </a:rPr>
                        <a:t>Davyhulme</a:t>
                      </a:r>
                      <a:r>
                        <a:rPr lang="en-GB" sz="1400" u="none" strike="noStrike" dirty="0">
                          <a:effectLst/>
                          <a:latin typeface="Arial" panose="020B0604020202020204" pitchFamily="34" charset="0"/>
                          <a:cs typeface="Arial" panose="020B0604020202020204" pitchFamily="34" charset="0"/>
                        </a:rPr>
                        <a:t> West</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148</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510723717"/>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Flixton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228</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4090066576"/>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Gorse Hill</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199</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958015367"/>
                  </a:ext>
                </a:extLst>
              </a:tr>
              <a:tr h="238690">
                <a:tc>
                  <a:txBody>
                    <a:bodyPr/>
                    <a:lstStyle/>
                    <a:p>
                      <a:pPr algn="l" fontAlgn="b"/>
                      <a:r>
                        <a:rPr lang="en-GB" sz="1400" u="none" strike="noStrike" dirty="0">
                          <a:effectLst/>
                          <a:latin typeface="Arial" panose="020B0604020202020204" pitchFamily="34" charset="0"/>
                          <a:cs typeface="Arial" panose="020B0604020202020204" pitchFamily="34" charset="0"/>
                        </a:rPr>
                        <a:t>Hale Barns</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129</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431589433"/>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Hale Central</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85</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523680272"/>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Longford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337</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773066141"/>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Priory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179</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491027150"/>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Sale Moor</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194</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601630546"/>
                  </a:ext>
                </a:extLst>
              </a:tr>
              <a:tr h="238690">
                <a:tc>
                  <a:txBody>
                    <a:bodyPr/>
                    <a:lstStyle/>
                    <a:p>
                      <a:pPr algn="l" fontAlgn="b"/>
                      <a:r>
                        <a:rPr lang="en-GB" sz="1400" u="none" strike="noStrike" dirty="0">
                          <a:effectLst/>
                          <a:latin typeface="Arial" panose="020B0604020202020204" pitchFamily="34" charset="0"/>
                          <a:cs typeface="Arial" panose="020B0604020202020204" pitchFamily="34" charset="0"/>
                        </a:rPr>
                        <a:t>St Mary's</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250</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3668223020"/>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Stretford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285</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854591488"/>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Timperley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107</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247482583"/>
                  </a:ext>
                </a:extLst>
              </a:tr>
              <a:tr h="238690">
                <a:tc>
                  <a:txBody>
                    <a:bodyPr/>
                    <a:lstStyle/>
                    <a:p>
                      <a:pPr algn="l" fontAlgn="b"/>
                      <a:r>
                        <a:rPr lang="en-GB" sz="1400" u="none" strike="noStrike" dirty="0">
                          <a:effectLst/>
                          <a:latin typeface="Arial" panose="020B0604020202020204" pitchFamily="34" charset="0"/>
                          <a:cs typeface="Arial" panose="020B0604020202020204" pitchFamily="34" charset="0"/>
                        </a:rPr>
                        <a:t>Urmston</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222</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480356696"/>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Village</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254</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906029740"/>
                  </a:ext>
                </a:extLst>
              </a:tr>
              <a:tr h="238690">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470164612"/>
                  </a:ext>
                </a:extLst>
              </a:tr>
              <a:tr h="238690">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1" u="none" strike="noStrike" dirty="0">
                          <a:effectLst/>
                          <a:latin typeface="Arial" panose="020B0604020202020204" pitchFamily="34" charset="0"/>
                          <a:cs typeface="Arial" panose="020B0604020202020204" pitchFamily="34" charset="0"/>
                        </a:rPr>
                        <a:t>4,250</a:t>
                      </a:r>
                      <a:endParaRPr lang="en-GB" sz="1400" b="1"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577656236"/>
                  </a:ext>
                </a:extLst>
              </a:tr>
            </a:tbl>
          </a:graphicData>
        </a:graphic>
      </p:graphicFrame>
      <p:sp>
        <p:nvSpPr>
          <p:cNvPr id="5" name="TextBox 4">
            <a:extLst>
              <a:ext uri="{FF2B5EF4-FFF2-40B4-BE49-F238E27FC236}">
                <a16:creationId xmlns:a16="http://schemas.microsoft.com/office/drawing/2014/main" id="{693137FD-354F-4879-84B3-FDD80C64F93F}"/>
              </a:ext>
            </a:extLst>
          </p:cNvPr>
          <p:cNvSpPr txBox="1"/>
          <p:nvPr/>
        </p:nvSpPr>
        <p:spPr>
          <a:xfrm>
            <a:off x="176168" y="6521148"/>
            <a:ext cx="6096000" cy="276999"/>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 1 (All four categories added.)</a:t>
            </a:r>
            <a:endParaRPr lang="en-GB" sz="1200" dirty="0">
              <a:solidFill>
                <a:srgbClr val="FF0000"/>
              </a:solidFill>
            </a:endParaRPr>
          </a:p>
        </p:txBody>
      </p:sp>
    </p:spTree>
    <p:extLst>
      <p:ext uri="{BB962C8B-B14F-4D97-AF65-F5344CB8AC3E}">
        <p14:creationId xmlns:p14="http://schemas.microsoft.com/office/powerpoint/2010/main" val="3859563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A31A4EE-3773-13BF-7F96-36D2C042F49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Eligible Non-recipients by ward</a:t>
            </a:r>
          </a:p>
        </p:txBody>
      </p:sp>
      <p:sp>
        <p:nvSpPr>
          <p:cNvPr id="2" name="Title 1">
            <a:extLst>
              <a:ext uri="{FF2B5EF4-FFF2-40B4-BE49-F238E27FC236}">
                <a16:creationId xmlns:a16="http://schemas.microsoft.com/office/drawing/2014/main" id="{FEE5F17F-1E0A-4A3F-8F3D-060239FC583D}"/>
              </a:ext>
            </a:extLst>
          </p:cNvPr>
          <p:cNvSpPr txBox="1">
            <a:spLocks/>
          </p:cNvSpPr>
          <p:nvPr/>
        </p:nvSpPr>
        <p:spPr>
          <a:xfrm>
            <a:off x="333004" y="75501"/>
            <a:ext cx="9178834"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Eligible Non-Recipients (ENRs) by ward</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CE88A4C4-82B2-4AC2-A22E-AF532EDE2009}"/>
              </a:ext>
            </a:extLst>
          </p:cNvPr>
          <p:cNvGraphicFramePr>
            <a:graphicFrameLocks noGrp="1" noDrilldown="1" noMove="1" noResize="1"/>
          </p:cNvGraphicFramePr>
          <p:nvPr>
            <p:extLst>
              <p:ext uri="{D42A27DB-BD31-4B8C-83A1-F6EECF244321}">
                <p14:modId xmlns:p14="http://schemas.microsoft.com/office/powerpoint/2010/main" val="4053013122"/>
              </p:ext>
            </p:extLst>
          </p:nvPr>
        </p:nvGraphicFramePr>
        <p:xfrm>
          <a:off x="3322040" y="649669"/>
          <a:ext cx="4152551" cy="5352168"/>
        </p:xfrm>
        <a:graphic>
          <a:graphicData uri="http://schemas.openxmlformats.org/drawingml/2006/table">
            <a:tbl>
              <a:tblPr firstRow="1">
                <a:tableStyleId>{5C22544A-7EE6-4342-B048-85BDC9FD1C3A}</a:tableStyleId>
              </a:tblPr>
              <a:tblGrid>
                <a:gridCol w="2964803">
                  <a:extLst>
                    <a:ext uri="{9D8B030D-6E8A-4147-A177-3AD203B41FA5}">
                      <a16:colId xmlns:a16="http://schemas.microsoft.com/office/drawing/2014/main" val="1471964759"/>
                    </a:ext>
                  </a:extLst>
                </a:gridCol>
                <a:gridCol w="1187748">
                  <a:extLst>
                    <a:ext uri="{9D8B030D-6E8A-4147-A177-3AD203B41FA5}">
                      <a16:colId xmlns:a16="http://schemas.microsoft.com/office/drawing/2014/main" val="2944321374"/>
                    </a:ext>
                  </a:extLst>
                </a:gridCol>
              </a:tblGrid>
              <a:tr h="223007">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854826107"/>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Altrincham</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105</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696912976"/>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Ashton upon Mersey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103</a:t>
                      </a:r>
                    </a:p>
                  </a:txBody>
                  <a:tcPr marL="7554" marR="7554" marT="7554" marB="0" anchor="b"/>
                </a:tc>
                <a:extLst>
                  <a:ext uri="{0D108BD9-81ED-4DB2-BD59-A6C34878D82A}">
                    <a16:rowId xmlns:a16="http://schemas.microsoft.com/office/drawing/2014/main" val="659368470"/>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Bowdon</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73</a:t>
                      </a:r>
                    </a:p>
                  </a:txBody>
                  <a:tcPr marL="7554" marR="7554" marT="7554" marB="0" anchor="b"/>
                </a:tc>
                <a:extLst>
                  <a:ext uri="{0D108BD9-81ED-4DB2-BD59-A6C34878D82A}">
                    <a16:rowId xmlns:a16="http://schemas.microsoft.com/office/drawing/2014/main" val="1303454240"/>
                  </a:ext>
                </a:extLst>
              </a:tr>
              <a:tr h="223007">
                <a:tc>
                  <a:txBody>
                    <a:bodyPr/>
                    <a:lstStyle/>
                    <a:p>
                      <a:pPr algn="l" fontAlgn="b"/>
                      <a:r>
                        <a:rPr lang="en-GB" sz="1400" u="none" strike="noStrike" dirty="0" err="1">
                          <a:effectLst/>
                          <a:latin typeface="Arial" panose="020B0604020202020204" pitchFamily="34" charset="0"/>
                          <a:cs typeface="Arial" panose="020B0604020202020204" pitchFamily="34" charset="0"/>
                        </a:rPr>
                        <a:t>Broadheath</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103</a:t>
                      </a:r>
                    </a:p>
                  </a:txBody>
                  <a:tcPr marL="7554" marR="7554" marT="7554" marB="0" anchor="b"/>
                </a:tc>
                <a:extLst>
                  <a:ext uri="{0D108BD9-81ED-4DB2-BD59-A6C34878D82A}">
                    <a16:rowId xmlns:a16="http://schemas.microsoft.com/office/drawing/2014/main" val="1303022120"/>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Brooklands</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78</a:t>
                      </a:r>
                    </a:p>
                  </a:txBody>
                  <a:tcPr marL="7554" marR="7554" marT="7554" marB="0" anchor="b"/>
                </a:tc>
                <a:extLst>
                  <a:ext uri="{0D108BD9-81ED-4DB2-BD59-A6C34878D82A}">
                    <a16:rowId xmlns:a16="http://schemas.microsoft.com/office/drawing/2014/main" val="2797759301"/>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Bucklow-St Martins</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170</a:t>
                      </a:r>
                    </a:p>
                  </a:txBody>
                  <a:tcPr marL="7554" marR="7554" marT="7554" marB="0" anchor="b"/>
                </a:tc>
                <a:extLst>
                  <a:ext uri="{0D108BD9-81ED-4DB2-BD59-A6C34878D82A}">
                    <a16:rowId xmlns:a16="http://schemas.microsoft.com/office/drawing/2014/main" val="2402040139"/>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Clifford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225</a:t>
                      </a:r>
                    </a:p>
                  </a:txBody>
                  <a:tcPr marL="7554" marR="7554" marT="7554" marB="0" anchor="b"/>
                </a:tc>
                <a:extLst>
                  <a:ext uri="{0D108BD9-81ED-4DB2-BD59-A6C34878D82A}">
                    <a16:rowId xmlns:a16="http://schemas.microsoft.com/office/drawing/2014/main" val="293181263"/>
                  </a:ext>
                </a:extLst>
              </a:tr>
              <a:tr h="223007">
                <a:tc>
                  <a:txBody>
                    <a:bodyPr/>
                    <a:lstStyle/>
                    <a:p>
                      <a:pPr algn="l" fontAlgn="b"/>
                      <a:r>
                        <a:rPr lang="en-GB" sz="1400" u="none" strike="noStrike" dirty="0" err="1">
                          <a:effectLst/>
                          <a:latin typeface="Arial" panose="020B0604020202020204" pitchFamily="34" charset="0"/>
                          <a:cs typeface="Arial" panose="020B0604020202020204" pitchFamily="34" charset="0"/>
                        </a:rPr>
                        <a:t>Davyhulme</a:t>
                      </a:r>
                      <a:r>
                        <a:rPr lang="en-GB" sz="1400" u="none" strike="noStrike" dirty="0">
                          <a:effectLst/>
                          <a:latin typeface="Arial" panose="020B0604020202020204" pitchFamily="34" charset="0"/>
                          <a:cs typeface="Arial" panose="020B0604020202020204" pitchFamily="34" charset="0"/>
                        </a:rPr>
                        <a:t> East</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102</a:t>
                      </a:r>
                    </a:p>
                  </a:txBody>
                  <a:tcPr marL="7554" marR="7554" marT="7554" marB="0" anchor="b"/>
                </a:tc>
                <a:extLst>
                  <a:ext uri="{0D108BD9-81ED-4DB2-BD59-A6C34878D82A}">
                    <a16:rowId xmlns:a16="http://schemas.microsoft.com/office/drawing/2014/main" val="1133267636"/>
                  </a:ext>
                </a:extLst>
              </a:tr>
              <a:tr h="223007">
                <a:tc>
                  <a:txBody>
                    <a:bodyPr/>
                    <a:lstStyle/>
                    <a:p>
                      <a:pPr algn="l" fontAlgn="b"/>
                      <a:r>
                        <a:rPr lang="en-GB" sz="1400" u="none" strike="noStrike" dirty="0" err="1">
                          <a:effectLst/>
                          <a:latin typeface="Arial" panose="020B0604020202020204" pitchFamily="34" charset="0"/>
                          <a:cs typeface="Arial" panose="020B0604020202020204" pitchFamily="34" charset="0"/>
                        </a:rPr>
                        <a:t>Davyhulme</a:t>
                      </a:r>
                      <a:r>
                        <a:rPr lang="en-GB" sz="1400" u="none" strike="noStrike" dirty="0">
                          <a:effectLst/>
                          <a:latin typeface="Arial" panose="020B0604020202020204" pitchFamily="34" charset="0"/>
                          <a:cs typeface="Arial" panose="020B0604020202020204" pitchFamily="34" charset="0"/>
                        </a:rPr>
                        <a:t> West</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87</a:t>
                      </a:r>
                    </a:p>
                  </a:txBody>
                  <a:tcPr marL="7554" marR="7554" marT="7554" marB="0" anchor="b"/>
                </a:tc>
                <a:extLst>
                  <a:ext uri="{0D108BD9-81ED-4DB2-BD59-A6C34878D82A}">
                    <a16:rowId xmlns:a16="http://schemas.microsoft.com/office/drawing/2014/main" val="2510723717"/>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Flixton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134</a:t>
                      </a:r>
                    </a:p>
                  </a:txBody>
                  <a:tcPr marL="7554" marR="7554" marT="7554" marB="0" anchor="b"/>
                </a:tc>
                <a:extLst>
                  <a:ext uri="{0D108BD9-81ED-4DB2-BD59-A6C34878D82A}">
                    <a16:rowId xmlns:a16="http://schemas.microsoft.com/office/drawing/2014/main" val="4090066576"/>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Gorse Hill</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117</a:t>
                      </a:r>
                    </a:p>
                  </a:txBody>
                  <a:tcPr marL="7554" marR="7554" marT="7554" marB="0" anchor="b"/>
                </a:tc>
                <a:extLst>
                  <a:ext uri="{0D108BD9-81ED-4DB2-BD59-A6C34878D82A}">
                    <a16:rowId xmlns:a16="http://schemas.microsoft.com/office/drawing/2014/main" val="2958015367"/>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Hale Barns</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76</a:t>
                      </a:r>
                    </a:p>
                  </a:txBody>
                  <a:tcPr marL="7554" marR="7554" marT="7554" marB="0" anchor="b"/>
                </a:tc>
                <a:extLst>
                  <a:ext uri="{0D108BD9-81ED-4DB2-BD59-A6C34878D82A}">
                    <a16:rowId xmlns:a16="http://schemas.microsoft.com/office/drawing/2014/main" val="2431589433"/>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Hale Central</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50</a:t>
                      </a:r>
                    </a:p>
                  </a:txBody>
                  <a:tcPr marL="7554" marR="7554" marT="7554" marB="0" anchor="b"/>
                </a:tc>
                <a:extLst>
                  <a:ext uri="{0D108BD9-81ED-4DB2-BD59-A6C34878D82A}">
                    <a16:rowId xmlns:a16="http://schemas.microsoft.com/office/drawing/2014/main" val="2523680272"/>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Longford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198</a:t>
                      </a:r>
                    </a:p>
                  </a:txBody>
                  <a:tcPr marL="7554" marR="7554" marT="7554" marB="0" anchor="b"/>
                </a:tc>
                <a:extLst>
                  <a:ext uri="{0D108BD9-81ED-4DB2-BD59-A6C34878D82A}">
                    <a16:rowId xmlns:a16="http://schemas.microsoft.com/office/drawing/2014/main" val="773066141"/>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Priory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105</a:t>
                      </a:r>
                    </a:p>
                  </a:txBody>
                  <a:tcPr marL="7554" marR="7554" marT="7554" marB="0" anchor="b"/>
                </a:tc>
                <a:extLst>
                  <a:ext uri="{0D108BD9-81ED-4DB2-BD59-A6C34878D82A}">
                    <a16:rowId xmlns:a16="http://schemas.microsoft.com/office/drawing/2014/main" val="1491027150"/>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Sale Moor</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114</a:t>
                      </a:r>
                    </a:p>
                  </a:txBody>
                  <a:tcPr marL="7554" marR="7554" marT="7554" marB="0" anchor="b"/>
                </a:tc>
                <a:extLst>
                  <a:ext uri="{0D108BD9-81ED-4DB2-BD59-A6C34878D82A}">
                    <a16:rowId xmlns:a16="http://schemas.microsoft.com/office/drawing/2014/main" val="601630546"/>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St Mary's</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147</a:t>
                      </a:r>
                    </a:p>
                  </a:txBody>
                  <a:tcPr marL="7554" marR="7554" marT="7554" marB="0" anchor="b"/>
                </a:tc>
                <a:extLst>
                  <a:ext uri="{0D108BD9-81ED-4DB2-BD59-A6C34878D82A}">
                    <a16:rowId xmlns:a16="http://schemas.microsoft.com/office/drawing/2014/main" val="3668223020"/>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Stretford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167</a:t>
                      </a:r>
                    </a:p>
                  </a:txBody>
                  <a:tcPr marL="7554" marR="7554" marT="7554" marB="0" anchor="b"/>
                </a:tc>
                <a:extLst>
                  <a:ext uri="{0D108BD9-81ED-4DB2-BD59-A6C34878D82A}">
                    <a16:rowId xmlns:a16="http://schemas.microsoft.com/office/drawing/2014/main" val="2854591488"/>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Timperley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63</a:t>
                      </a:r>
                    </a:p>
                  </a:txBody>
                  <a:tcPr marL="7554" marR="7554" marT="7554" marB="0" anchor="b"/>
                </a:tc>
                <a:extLst>
                  <a:ext uri="{0D108BD9-81ED-4DB2-BD59-A6C34878D82A}">
                    <a16:rowId xmlns:a16="http://schemas.microsoft.com/office/drawing/2014/main" val="1247482583"/>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Urmston</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130</a:t>
                      </a:r>
                    </a:p>
                  </a:txBody>
                  <a:tcPr marL="7554" marR="7554" marT="7554" marB="0" anchor="b"/>
                </a:tc>
                <a:extLst>
                  <a:ext uri="{0D108BD9-81ED-4DB2-BD59-A6C34878D82A}">
                    <a16:rowId xmlns:a16="http://schemas.microsoft.com/office/drawing/2014/main" val="1480356696"/>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Village</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149</a:t>
                      </a:r>
                    </a:p>
                  </a:txBody>
                  <a:tcPr marL="7554" marR="7554" marT="7554" marB="0" anchor="b"/>
                </a:tc>
                <a:extLst>
                  <a:ext uri="{0D108BD9-81ED-4DB2-BD59-A6C34878D82A}">
                    <a16:rowId xmlns:a16="http://schemas.microsoft.com/office/drawing/2014/main" val="2906029740"/>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470164612"/>
                  </a:ext>
                </a:extLst>
              </a:tr>
              <a:tr h="223007">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1" i="0" u="none" strike="noStrike" dirty="0">
                          <a:effectLst/>
                          <a:latin typeface="Arial" panose="020B0604020202020204" pitchFamily="34" charset="0"/>
                          <a:cs typeface="Arial" panose="020B0604020202020204" pitchFamily="34" charset="0"/>
                        </a:rPr>
                        <a:t>2,496</a:t>
                      </a:r>
                    </a:p>
                  </a:txBody>
                  <a:tcPr marL="7554" marR="7554" marT="7554" marB="0" anchor="b"/>
                </a:tc>
                <a:extLst>
                  <a:ext uri="{0D108BD9-81ED-4DB2-BD59-A6C34878D82A}">
                    <a16:rowId xmlns:a16="http://schemas.microsoft.com/office/drawing/2014/main" val="577656236"/>
                  </a:ext>
                </a:extLst>
              </a:tr>
            </a:tbl>
          </a:graphicData>
        </a:graphic>
      </p:graphicFrame>
      <p:sp>
        <p:nvSpPr>
          <p:cNvPr id="4" name="TextBox 3">
            <a:extLst>
              <a:ext uri="{FF2B5EF4-FFF2-40B4-BE49-F238E27FC236}">
                <a16:creationId xmlns:a16="http://schemas.microsoft.com/office/drawing/2014/main" id="{6FFCD795-0093-8327-161A-73ACFC0BD4D8}"/>
              </a:ext>
            </a:extLst>
          </p:cNvPr>
          <p:cNvSpPr txBox="1"/>
          <p:nvPr/>
        </p:nvSpPr>
        <p:spPr>
          <a:xfrm>
            <a:off x="333004" y="6027003"/>
            <a:ext cx="11268971"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case load take-up in worksheet PC1 cell ref B45)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332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542B92F-1CB3-9CE2-A207-BF605FBD807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total amount of missed Pension Credit uptake</a:t>
            </a:r>
          </a:p>
        </p:txBody>
      </p:sp>
      <p:sp>
        <p:nvSpPr>
          <p:cNvPr id="2" name="Title 1">
            <a:extLst>
              <a:ext uri="{FF2B5EF4-FFF2-40B4-BE49-F238E27FC236}">
                <a16:creationId xmlns:a16="http://schemas.microsoft.com/office/drawing/2014/main" id="{3D5B9D76-C077-494E-B55B-F4275240AF96}"/>
              </a:ext>
            </a:extLst>
          </p:cNvPr>
          <p:cNvSpPr txBox="1">
            <a:spLocks/>
          </p:cNvSpPr>
          <p:nvPr/>
        </p:nvSpPr>
        <p:spPr>
          <a:xfrm>
            <a:off x="142613" y="109057"/>
            <a:ext cx="8456103" cy="4026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total amount of missed Pension Credit uptake</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26F4D177-A92D-E304-7D92-D8211741E64E}"/>
              </a:ext>
            </a:extLst>
          </p:cNvPr>
          <p:cNvGraphicFramePr>
            <a:graphicFrameLocks noGrp="1" noDrilldown="1" noMove="1" noResize="1"/>
          </p:cNvGraphicFramePr>
          <p:nvPr>
            <p:extLst>
              <p:ext uri="{D42A27DB-BD31-4B8C-83A1-F6EECF244321}">
                <p14:modId xmlns:p14="http://schemas.microsoft.com/office/powerpoint/2010/main" val="2157015636"/>
              </p:ext>
            </p:extLst>
          </p:nvPr>
        </p:nvGraphicFramePr>
        <p:xfrm>
          <a:off x="3322040" y="649669"/>
          <a:ext cx="4152551" cy="5352168"/>
        </p:xfrm>
        <a:graphic>
          <a:graphicData uri="http://schemas.openxmlformats.org/drawingml/2006/table">
            <a:tbl>
              <a:tblPr firstRow="1">
                <a:tableStyleId>{5C22544A-7EE6-4342-B048-85BDC9FD1C3A}</a:tableStyleId>
              </a:tblPr>
              <a:tblGrid>
                <a:gridCol w="2964803">
                  <a:extLst>
                    <a:ext uri="{9D8B030D-6E8A-4147-A177-3AD203B41FA5}">
                      <a16:colId xmlns:a16="http://schemas.microsoft.com/office/drawing/2014/main" val="1471964759"/>
                    </a:ext>
                  </a:extLst>
                </a:gridCol>
                <a:gridCol w="1187748">
                  <a:extLst>
                    <a:ext uri="{9D8B030D-6E8A-4147-A177-3AD203B41FA5}">
                      <a16:colId xmlns:a16="http://schemas.microsoft.com/office/drawing/2014/main" val="2944321374"/>
                    </a:ext>
                  </a:extLst>
                </a:gridCol>
              </a:tblGrid>
              <a:tr h="223007">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854826107"/>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Altrincham</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105</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696912976"/>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Ashton upon Mersey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103</a:t>
                      </a:r>
                    </a:p>
                  </a:txBody>
                  <a:tcPr marL="7554" marR="7554" marT="7554" marB="0" anchor="b"/>
                </a:tc>
                <a:extLst>
                  <a:ext uri="{0D108BD9-81ED-4DB2-BD59-A6C34878D82A}">
                    <a16:rowId xmlns:a16="http://schemas.microsoft.com/office/drawing/2014/main" val="659368470"/>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Bowdon</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73</a:t>
                      </a:r>
                    </a:p>
                  </a:txBody>
                  <a:tcPr marL="7554" marR="7554" marT="7554" marB="0" anchor="b"/>
                </a:tc>
                <a:extLst>
                  <a:ext uri="{0D108BD9-81ED-4DB2-BD59-A6C34878D82A}">
                    <a16:rowId xmlns:a16="http://schemas.microsoft.com/office/drawing/2014/main" val="1303454240"/>
                  </a:ext>
                </a:extLst>
              </a:tr>
              <a:tr h="223007">
                <a:tc>
                  <a:txBody>
                    <a:bodyPr/>
                    <a:lstStyle/>
                    <a:p>
                      <a:pPr algn="l" fontAlgn="b"/>
                      <a:r>
                        <a:rPr lang="en-GB" sz="1400" u="none" strike="noStrike" dirty="0" err="1">
                          <a:effectLst/>
                          <a:latin typeface="Arial" panose="020B0604020202020204" pitchFamily="34" charset="0"/>
                          <a:cs typeface="Arial" panose="020B0604020202020204" pitchFamily="34" charset="0"/>
                        </a:rPr>
                        <a:t>Broadheath</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103</a:t>
                      </a:r>
                    </a:p>
                  </a:txBody>
                  <a:tcPr marL="7554" marR="7554" marT="7554" marB="0" anchor="b"/>
                </a:tc>
                <a:extLst>
                  <a:ext uri="{0D108BD9-81ED-4DB2-BD59-A6C34878D82A}">
                    <a16:rowId xmlns:a16="http://schemas.microsoft.com/office/drawing/2014/main" val="1303022120"/>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Brooklands</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78</a:t>
                      </a:r>
                    </a:p>
                  </a:txBody>
                  <a:tcPr marL="7554" marR="7554" marT="7554" marB="0" anchor="b"/>
                </a:tc>
                <a:extLst>
                  <a:ext uri="{0D108BD9-81ED-4DB2-BD59-A6C34878D82A}">
                    <a16:rowId xmlns:a16="http://schemas.microsoft.com/office/drawing/2014/main" val="2797759301"/>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Bucklow-St Martins</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170</a:t>
                      </a:r>
                    </a:p>
                  </a:txBody>
                  <a:tcPr marL="7554" marR="7554" marT="7554" marB="0" anchor="b"/>
                </a:tc>
                <a:extLst>
                  <a:ext uri="{0D108BD9-81ED-4DB2-BD59-A6C34878D82A}">
                    <a16:rowId xmlns:a16="http://schemas.microsoft.com/office/drawing/2014/main" val="2402040139"/>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Clifford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225</a:t>
                      </a:r>
                    </a:p>
                  </a:txBody>
                  <a:tcPr marL="7554" marR="7554" marT="7554" marB="0" anchor="b"/>
                </a:tc>
                <a:extLst>
                  <a:ext uri="{0D108BD9-81ED-4DB2-BD59-A6C34878D82A}">
                    <a16:rowId xmlns:a16="http://schemas.microsoft.com/office/drawing/2014/main" val="293181263"/>
                  </a:ext>
                </a:extLst>
              </a:tr>
              <a:tr h="223007">
                <a:tc>
                  <a:txBody>
                    <a:bodyPr/>
                    <a:lstStyle/>
                    <a:p>
                      <a:pPr algn="l" fontAlgn="b"/>
                      <a:r>
                        <a:rPr lang="en-GB" sz="1400" u="none" strike="noStrike" dirty="0" err="1">
                          <a:effectLst/>
                          <a:latin typeface="Arial" panose="020B0604020202020204" pitchFamily="34" charset="0"/>
                          <a:cs typeface="Arial" panose="020B0604020202020204" pitchFamily="34" charset="0"/>
                        </a:rPr>
                        <a:t>Davyhulme</a:t>
                      </a:r>
                      <a:r>
                        <a:rPr lang="en-GB" sz="1400" u="none" strike="noStrike" dirty="0">
                          <a:effectLst/>
                          <a:latin typeface="Arial" panose="020B0604020202020204" pitchFamily="34" charset="0"/>
                          <a:cs typeface="Arial" panose="020B0604020202020204" pitchFamily="34" charset="0"/>
                        </a:rPr>
                        <a:t> East</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102</a:t>
                      </a:r>
                    </a:p>
                  </a:txBody>
                  <a:tcPr marL="7554" marR="7554" marT="7554" marB="0" anchor="b"/>
                </a:tc>
                <a:extLst>
                  <a:ext uri="{0D108BD9-81ED-4DB2-BD59-A6C34878D82A}">
                    <a16:rowId xmlns:a16="http://schemas.microsoft.com/office/drawing/2014/main" val="1133267636"/>
                  </a:ext>
                </a:extLst>
              </a:tr>
              <a:tr h="223007">
                <a:tc>
                  <a:txBody>
                    <a:bodyPr/>
                    <a:lstStyle/>
                    <a:p>
                      <a:pPr algn="l" fontAlgn="b"/>
                      <a:r>
                        <a:rPr lang="en-GB" sz="1400" u="none" strike="noStrike" dirty="0" err="1">
                          <a:effectLst/>
                          <a:latin typeface="Arial" panose="020B0604020202020204" pitchFamily="34" charset="0"/>
                          <a:cs typeface="Arial" panose="020B0604020202020204" pitchFamily="34" charset="0"/>
                        </a:rPr>
                        <a:t>Davyhulme</a:t>
                      </a:r>
                      <a:r>
                        <a:rPr lang="en-GB" sz="1400" u="none" strike="noStrike" dirty="0">
                          <a:effectLst/>
                          <a:latin typeface="Arial" panose="020B0604020202020204" pitchFamily="34" charset="0"/>
                          <a:cs typeface="Arial" panose="020B0604020202020204" pitchFamily="34" charset="0"/>
                        </a:rPr>
                        <a:t> West</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87</a:t>
                      </a:r>
                    </a:p>
                  </a:txBody>
                  <a:tcPr marL="7554" marR="7554" marT="7554" marB="0" anchor="b"/>
                </a:tc>
                <a:extLst>
                  <a:ext uri="{0D108BD9-81ED-4DB2-BD59-A6C34878D82A}">
                    <a16:rowId xmlns:a16="http://schemas.microsoft.com/office/drawing/2014/main" val="2510723717"/>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Flixton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134</a:t>
                      </a:r>
                    </a:p>
                  </a:txBody>
                  <a:tcPr marL="7554" marR="7554" marT="7554" marB="0" anchor="b"/>
                </a:tc>
                <a:extLst>
                  <a:ext uri="{0D108BD9-81ED-4DB2-BD59-A6C34878D82A}">
                    <a16:rowId xmlns:a16="http://schemas.microsoft.com/office/drawing/2014/main" val="4090066576"/>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Gorse Hill</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117</a:t>
                      </a:r>
                    </a:p>
                  </a:txBody>
                  <a:tcPr marL="7554" marR="7554" marT="7554" marB="0" anchor="b"/>
                </a:tc>
                <a:extLst>
                  <a:ext uri="{0D108BD9-81ED-4DB2-BD59-A6C34878D82A}">
                    <a16:rowId xmlns:a16="http://schemas.microsoft.com/office/drawing/2014/main" val="2958015367"/>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Hale Barns</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76</a:t>
                      </a:r>
                    </a:p>
                  </a:txBody>
                  <a:tcPr marL="7554" marR="7554" marT="7554" marB="0" anchor="b"/>
                </a:tc>
                <a:extLst>
                  <a:ext uri="{0D108BD9-81ED-4DB2-BD59-A6C34878D82A}">
                    <a16:rowId xmlns:a16="http://schemas.microsoft.com/office/drawing/2014/main" val="2431589433"/>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Hale Central</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50</a:t>
                      </a:r>
                    </a:p>
                  </a:txBody>
                  <a:tcPr marL="7554" marR="7554" marT="7554" marB="0" anchor="b"/>
                </a:tc>
                <a:extLst>
                  <a:ext uri="{0D108BD9-81ED-4DB2-BD59-A6C34878D82A}">
                    <a16:rowId xmlns:a16="http://schemas.microsoft.com/office/drawing/2014/main" val="2523680272"/>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Longford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198</a:t>
                      </a:r>
                    </a:p>
                  </a:txBody>
                  <a:tcPr marL="7554" marR="7554" marT="7554" marB="0" anchor="b"/>
                </a:tc>
                <a:extLst>
                  <a:ext uri="{0D108BD9-81ED-4DB2-BD59-A6C34878D82A}">
                    <a16:rowId xmlns:a16="http://schemas.microsoft.com/office/drawing/2014/main" val="773066141"/>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Priory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105</a:t>
                      </a:r>
                    </a:p>
                  </a:txBody>
                  <a:tcPr marL="7554" marR="7554" marT="7554" marB="0" anchor="b"/>
                </a:tc>
                <a:extLst>
                  <a:ext uri="{0D108BD9-81ED-4DB2-BD59-A6C34878D82A}">
                    <a16:rowId xmlns:a16="http://schemas.microsoft.com/office/drawing/2014/main" val="1491027150"/>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Sale Moor</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114</a:t>
                      </a:r>
                    </a:p>
                  </a:txBody>
                  <a:tcPr marL="7554" marR="7554" marT="7554" marB="0" anchor="b"/>
                </a:tc>
                <a:extLst>
                  <a:ext uri="{0D108BD9-81ED-4DB2-BD59-A6C34878D82A}">
                    <a16:rowId xmlns:a16="http://schemas.microsoft.com/office/drawing/2014/main" val="601630546"/>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St Mary's</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147</a:t>
                      </a:r>
                    </a:p>
                  </a:txBody>
                  <a:tcPr marL="7554" marR="7554" marT="7554" marB="0" anchor="b"/>
                </a:tc>
                <a:extLst>
                  <a:ext uri="{0D108BD9-81ED-4DB2-BD59-A6C34878D82A}">
                    <a16:rowId xmlns:a16="http://schemas.microsoft.com/office/drawing/2014/main" val="3668223020"/>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Stretford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167</a:t>
                      </a:r>
                    </a:p>
                  </a:txBody>
                  <a:tcPr marL="7554" marR="7554" marT="7554" marB="0" anchor="b"/>
                </a:tc>
                <a:extLst>
                  <a:ext uri="{0D108BD9-81ED-4DB2-BD59-A6C34878D82A}">
                    <a16:rowId xmlns:a16="http://schemas.microsoft.com/office/drawing/2014/main" val="2854591488"/>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Timperley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63</a:t>
                      </a:r>
                    </a:p>
                  </a:txBody>
                  <a:tcPr marL="7554" marR="7554" marT="7554" marB="0" anchor="b"/>
                </a:tc>
                <a:extLst>
                  <a:ext uri="{0D108BD9-81ED-4DB2-BD59-A6C34878D82A}">
                    <a16:rowId xmlns:a16="http://schemas.microsoft.com/office/drawing/2014/main" val="1247482583"/>
                  </a:ext>
                </a:extLst>
              </a:tr>
              <a:tr h="223007">
                <a:tc>
                  <a:txBody>
                    <a:bodyPr/>
                    <a:lstStyle/>
                    <a:p>
                      <a:pPr algn="l" fontAlgn="b"/>
                      <a:r>
                        <a:rPr lang="en-GB" sz="1400" u="none" strike="noStrike" dirty="0">
                          <a:effectLst/>
                          <a:latin typeface="Arial" panose="020B0604020202020204" pitchFamily="34" charset="0"/>
                          <a:cs typeface="Arial" panose="020B0604020202020204" pitchFamily="34" charset="0"/>
                        </a:rPr>
                        <a:t>Urmston</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130</a:t>
                      </a:r>
                    </a:p>
                  </a:txBody>
                  <a:tcPr marL="7554" marR="7554" marT="7554" marB="0" anchor="b"/>
                </a:tc>
                <a:extLst>
                  <a:ext uri="{0D108BD9-81ED-4DB2-BD59-A6C34878D82A}">
                    <a16:rowId xmlns:a16="http://schemas.microsoft.com/office/drawing/2014/main" val="1480356696"/>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Village</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149</a:t>
                      </a:r>
                    </a:p>
                  </a:txBody>
                  <a:tcPr marL="7554" marR="7554" marT="7554" marB="0" anchor="b"/>
                </a:tc>
                <a:extLst>
                  <a:ext uri="{0D108BD9-81ED-4DB2-BD59-A6C34878D82A}">
                    <a16:rowId xmlns:a16="http://schemas.microsoft.com/office/drawing/2014/main" val="2906029740"/>
                  </a:ext>
                </a:extLst>
              </a:tr>
              <a:tr h="223007">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470164612"/>
                  </a:ext>
                </a:extLst>
              </a:tr>
              <a:tr h="223007">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1" i="0" u="none" strike="noStrike" dirty="0">
                          <a:effectLst/>
                          <a:latin typeface="Arial" panose="020B0604020202020204" pitchFamily="34" charset="0"/>
                          <a:cs typeface="Arial" panose="020B0604020202020204" pitchFamily="34" charset="0"/>
                        </a:rPr>
                        <a:t>2,496</a:t>
                      </a:r>
                    </a:p>
                  </a:txBody>
                  <a:tcPr marL="7554" marR="7554" marT="7554" marB="0" anchor="b"/>
                </a:tc>
                <a:extLst>
                  <a:ext uri="{0D108BD9-81ED-4DB2-BD59-A6C34878D82A}">
                    <a16:rowId xmlns:a16="http://schemas.microsoft.com/office/drawing/2014/main" val="577656236"/>
                  </a:ext>
                </a:extLst>
              </a:tr>
            </a:tbl>
          </a:graphicData>
        </a:graphic>
      </p:graphicFrame>
      <p:sp>
        <p:nvSpPr>
          <p:cNvPr id="4" name="TextBox 3">
            <a:extLst>
              <a:ext uri="{FF2B5EF4-FFF2-40B4-BE49-F238E27FC236}">
                <a16:creationId xmlns:a16="http://schemas.microsoft.com/office/drawing/2014/main" id="{83A84258-4446-88F8-872F-D817C8D00FCE}"/>
              </a:ext>
            </a:extLst>
          </p:cNvPr>
          <p:cNvSpPr txBox="1"/>
          <p:nvPr/>
        </p:nvSpPr>
        <p:spPr>
          <a:xfrm>
            <a:off x="142614" y="6027003"/>
            <a:ext cx="11434194"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expenditure take-up in worksheet PC2 cell ref B82)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7366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95A7DF810863D45975D3BE3DA9C608B" ma:contentTypeVersion="8" ma:contentTypeDescription="Create a new document." ma:contentTypeScope="" ma:versionID="8d961442ce17691486cc39c6812575bb">
  <xsd:schema xmlns:xsd="http://www.w3.org/2001/XMLSchema" xmlns:xs="http://www.w3.org/2001/XMLSchema" xmlns:p="http://schemas.microsoft.com/office/2006/metadata/properties" xmlns:ns2="3261f017-ac2b-4ff5-a638-1673a3774bef" targetNamespace="http://schemas.microsoft.com/office/2006/metadata/properties" ma:root="true" ma:fieldsID="d606f7fffa35aea451ed4efc85d6cbee" ns2:_="">
    <xsd:import namespace="3261f017-ac2b-4ff5-a638-1673a3774be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61f017-ac2b-4ff5-a638-1673a3774b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447E818-164C-4224-9DD3-1EE3378F3B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61f017-ac2b-4ff5-a638-1673a3774b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BD76E2-1091-4E59-82E9-2014B5B90676}">
  <ds:schemaRefs>
    <ds:schemaRef ds:uri="http://schemas.microsoft.com/sharepoint/v3/contenttype/forms"/>
  </ds:schemaRefs>
</ds:datastoreItem>
</file>

<file path=customXml/itemProps3.xml><?xml version="1.0" encoding="utf-8"?>
<ds:datastoreItem xmlns:ds="http://schemas.openxmlformats.org/officeDocument/2006/customXml" ds:itemID="{D5797827-5164-4688-829D-5C862EB92A2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1003</TotalTime>
  <Words>1216</Words>
  <Application>Microsoft Office PowerPoint</Application>
  <PresentationFormat>Widescreen</PresentationFormat>
  <Paragraphs>216</Paragraphs>
  <Slides>9</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Wingdings</vt:lpstr>
      <vt:lpstr>Office Theme</vt:lpstr>
      <vt:lpstr>Pension Credit Summary: Trafford</vt:lpstr>
      <vt:lpstr>Pension Credit is made up of two components:  1. Guaranteed Credit tops up incomes to a guaranteed minimum level, which is currently £201.05  per week for single people and £306.85 for couples. There is no savings limit, but when savings surpass £10,000  entitlement reduces.   2. Savings Credit is available to those who retired before April 2016 and have a private or occupational pension and can be up to £15.94 for single people or £17.84 for a couple.  NB: If you are a carer, receive disability benefit, have housing costs, or are a primary caregiver to a child you may be entitled to Pension Credit even if your income is higher than the limit.   NB: As of 15 May 2019, those who have reached retirement age but have a partner below this age are no longer entitled to Pension Credit but maybe able to claim Universal Credit instead.   </vt:lpstr>
      <vt:lpstr>Pension Credits  - other benefits </vt:lpstr>
      <vt:lpstr>Key statistics for Trafford</vt:lpstr>
      <vt:lpstr>Percentages of GM population aged 66+ claiming Pension Credit by ward</vt:lpstr>
      <vt:lpstr>Elderly populations and deprivation</vt:lpstr>
      <vt:lpstr>Pension Credit claimants by ward</vt:lpstr>
      <vt:lpstr>Estimated Eligible Non-recipients by ward</vt:lpstr>
      <vt:lpstr>Estimated total amount of missed Pension Credit uptake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Credit Summary: Bolton</dc:title>
  <dc:creator>Parker, Henry</dc:creator>
  <cp:lastModifiedBy>Childs, Dylan</cp:lastModifiedBy>
  <cp:revision>124</cp:revision>
  <dcterms:created xsi:type="dcterms:W3CDTF">2020-10-30T09:24:29Z</dcterms:created>
  <dcterms:modified xsi:type="dcterms:W3CDTF">2024-02-01T16:09:34Z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0x010100395A7DF810863D45975D3BE3DA9C608B</vt:lpwstr>
  </property>
</Properties>
</file>