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6" r:id="rId6"/>
    <p:sldId id="272" r:id="rId7"/>
    <p:sldId id="259" r:id="rId8"/>
    <p:sldId id="290" r:id="rId9"/>
    <p:sldId id="289" r:id="rId10"/>
    <p:sldId id="28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2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5" autoAdjust="0"/>
    <p:restoredTop sz="86463" autoAdjust="0"/>
  </p:normalViewPr>
  <p:slideViewPr>
    <p:cSldViewPr snapToGrid="0">
      <p:cViewPr varScale="1">
        <p:scale>
          <a:sx n="98" d="100"/>
          <a:sy n="98" d="100"/>
        </p:scale>
        <p:origin x="276" y="114"/>
      </p:cViewPr>
      <p:guideLst/>
    </p:cSldViewPr>
  </p:slideViewPr>
  <p:outlineViewPr>
    <p:cViewPr>
      <p:scale>
        <a:sx n="33" d="100"/>
        <a:sy n="33" d="100"/>
      </p:scale>
      <p:origin x="0" y="-4013"/>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8818215E-DE07-4FF9-A28B-FAAC4F5300E4}"/>
    <pc:docChg chg="undo custSel modSld">
      <pc:chgData name="Childs, Dylan" userId="7fd8f850-9d53-46d0-a2f4-82dc1723bbae" providerId="ADAL" clId="{8818215E-DE07-4FF9-A28B-FAAC4F5300E4}" dt="2024-01-09T12:52:49.675" v="795" actId="962"/>
      <pc:docMkLst>
        <pc:docMk/>
      </pc:docMkLst>
      <pc:sldChg chg="addSp modSp mod">
        <pc:chgData name="Childs, Dylan" userId="7fd8f850-9d53-46d0-a2f4-82dc1723bbae" providerId="ADAL" clId="{8818215E-DE07-4FF9-A28B-FAAC4F5300E4}" dt="2024-01-08T13:50:23.600" v="6"/>
        <pc:sldMkLst>
          <pc:docMk/>
          <pc:sldMk cId="432416404" sldId="256"/>
        </pc:sldMkLst>
        <pc:spChg chg="mod">
          <ac:chgData name="Childs, Dylan" userId="7fd8f850-9d53-46d0-a2f4-82dc1723bbae" providerId="ADAL" clId="{8818215E-DE07-4FF9-A28B-FAAC4F5300E4}" dt="2024-01-08T13:49:55.617" v="1" actId="404"/>
          <ac:spMkLst>
            <pc:docMk/>
            <pc:sldMk cId="432416404" sldId="256"/>
            <ac:spMk id="2" creationId="{B4DD051D-9579-4030-B480-17CFF24861A4}"/>
          </ac:spMkLst>
        </pc:spChg>
        <pc:spChg chg="mod">
          <ac:chgData name="Childs, Dylan" userId="7fd8f850-9d53-46d0-a2f4-82dc1723bbae" providerId="ADAL" clId="{8818215E-DE07-4FF9-A28B-FAAC4F5300E4}" dt="2024-01-08T13:50:16.071" v="5" actId="1076"/>
          <ac:spMkLst>
            <pc:docMk/>
            <pc:sldMk cId="432416404" sldId="256"/>
            <ac:spMk id="3" creationId="{C0959498-EA3C-4313-A2C6-F4751CFAD612}"/>
          </ac:spMkLst>
        </pc:spChg>
        <pc:picChg chg="add mod">
          <ac:chgData name="Childs, Dylan" userId="7fd8f850-9d53-46d0-a2f4-82dc1723bbae" providerId="ADAL" clId="{8818215E-DE07-4FF9-A28B-FAAC4F5300E4}" dt="2024-01-08T13:50:23.600" v="6"/>
          <ac:picMkLst>
            <pc:docMk/>
            <pc:sldMk cId="432416404" sldId="256"/>
            <ac:picMk id="4" creationId="{53334A19-F5F8-374E-640A-D1CFBAC5BEA5}"/>
          </ac:picMkLst>
        </pc:picChg>
      </pc:sldChg>
      <pc:sldChg chg="modSp mod">
        <pc:chgData name="Childs, Dylan" userId="7fd8f850-9d53-46d0-a2f4-82dc1723bbae" providerId="ADAL" clId="{8818215E-DE07-4FF9-A28B-FAAC4F5300E4}" dt="2024-01-08T13:53:04.287" v="16" actId="1076"/>
        <pc:sldMkLst>
          <pc:docMk/>
          <pc:sldMk cId="513742067" sldId="259"/>
        </pc:sldMkLst>
        <pc:spChg chg="mod">
          <ac:chgData name="Childs, Dylan" userId="7fd8f850-9d53-46d0-a2f4-82dc1723bbae" providerId="ADAL" clId="{8818215E-DE07-4FF9-A28B-FAAC4F5300E4}" dt="2024-01-08T13:51:06.590" v="11" actId="1076"/>
          <ac:spMkLst>
            <pc:docMk/>
            <pc:sldMk cId="513742067" sldId="259"/>
            <ac:spMk id="2" creationId="{C2007E24-3B1A-45D1-8940-CC1E03B72ADB}"/>
          </ac:spMkLst>
        </pc:spChg>
        <pc:spChg chg="mod">
          <ac:chgData name="Childs, Dylan" userId="7fd8f850-9d53-46d0-a2f4-82dc1723bbae" providerId="ADAL" clId="{8818215E-DE07-4FF9-A28B-FAAC4F5300E4}" dt="2024-01-08T13:53:04.287" v="16" actId="1076"/>
          <ac:spMkLst>
            <pc:docMk/>
            <pc:sldMk cId="513742067" sldId="259"/>
            <ac:spMk id="3" creationId="{66E88644-FD0D-4BAE-AAA3-3DD00430B4BB}"/>
          </ac:spMkLst>
        </pc:spChg>
        <pc:spChg chg="mod">
          <ac:chgData name="Childs, Dylan" userId="7fd8f850-9d53-46d0-a2f4-82dc1723bbae" providerId="ADAL" clId="{8818215E-DE07-4FF9-A28B-FAAC4F5300E4}" dt="2024-01-08T13:51:26.111" v="15" actId="1076"/>
          <ac:spMkLst>
            <pc:docMk/>
            <pc:sldMk cId="513742067" sldId="259"/>
            <ac:spMk id="5" creationId="{3207C827-8A64-43BC-8CD6-B34546DADBC5}"/>
          </ac:spMkLst>
        </pc:spChg>
      </pc:sldChg>
      <pc:sldChg chg="modSp mod">
        <pc:chgData name="Childs, Dylan" userId="7fd8f850-9d53-46d0-a2f4-82dc1723bbae" providerId="ADAL" clId="{8818215E-DE07-4FF9-A28B-FAAC4F5300E4}" dt="2024-01-08T14:08:11.358" v="49" actId="403"/>
        <pc:sldMkLst>
          <pc:docMk/>
          <pc:sldMk cId="477254947" sldId="266"/>
        </pc:sldMkLst>
        <pc:spChg chg="mod">
          <ac:chgData name="Childs, Dylan" userId="7fd8f850-9d53-46d0-a2f4-82dc1723bbae" providerId="ADAL" clId="{8818215E-DE07-4FF9-A28B-FAAC4F5300E4}" dt="2024-01-08T14:08:02.431" v="48" actId="14100"/>
          <ac:spMkLst>
            <pc:docMk/>
            <pc:sldMk cId="477254947" sldId="266"/>
            <ac:spMk id="2" creationId="{87BDAF91-1342-41CD-8DB3-2995BA71DEA0}"/>
          </ac:spMkLst>
        </pc:spChg>
        <pc:spChg chg="mod">
          <ac:chgData name="Childs, Dylan" userId="7fd8f850-9d53-46d0-a2f4-82dc1723bbae" providerId="ADAL" clId="{8818215E-DE07-4FF9-A28B-FAAC4F5300E4}" dt="2024-01-08T14:07:06.548" v="35" actId="1076"/>
          <ac:spMkLst>
            <pc:docMk/>
            <pc:sldMk cId="477254947" sldId="266"/>
            <ac:spMk id="4" creationId="{9F5959DB-0F05-4AAC-AFFE-201333AE974F}"/>
          </ac:spMkLst>
        </pc:spChg>
        <pc:spChg chg="mod">
          <ac:chgData name="Childs, Dylan" userId="7fd8f850-9d53-46d0-a2f4-82dc1723bbae" providerId="ADAL" clId="{8818215E-DE07-4FF9-A28B-FAAC4F5300E4}" dt="2024-01-08T14:08:11.358" v="49" actId="403"/>
          <ac:spMkLst>
            <pc:docMk/>
            <pc:sldMk cId="477254947" sldId="266"/>
            <ac:spMk id="7" creationId="{0B9E316A-4D89-4808-9669-B496133576AE}"/>
          </ac:spMkLst>
        </pc:spChg>
      </pc:sldChg>
      <pc:sldChg chg="modSp mod">
        <pc:chgData name="Childs, Dylan" userId="7fd8f850-9d53-46d0-a2f4-82dc1723bbae" providerId="ADAL" clId="{8818215E-DE07-4FF9-A28B-FAAC4F5300E4}" dt="2024-01-08T13:50:54.879" v="10" actId="1076"/>
        <pc:sldMkLst>
          <pc:docMk/>
          <pc:sldMk cId="1210409543" sldId="272"/>
        </pc:sldMkLst>
        <pc:spChg chg="mod">
          <ac:chgData name="Childs, Dylan" userId="7fd8f850-9d53-46d0-a2f4-82dc1723bbae" providerId="ADAL" clId="{8818215E-DE07-4FF9-A28B-FAAC4F5300E4}" dt="2024-01-08T13:50:54.879" v="10" actId="1076"/>
          <ac:spMkLst>
            <pc:docMk/>
            <pc:sldMk cId="1210409543" sldId="272"/>
            <ac:spMk id="2" creationId="{D88F8817-EAE2-496D-B1F0-2CBE77E361D0}"/>
          </ac:spMkLst>
        </pc:spChg>
        <pc:spChg chg="mod">
          <ac:chgData name="Childs, Dylan" userId="7fd8f850-9d53-46d0-a2f4-82dc1723bbae" providerId="ADAL" clId="{8818215E-DE07-4FF9-A28B-FAAC4F5300E4}" dt="2024-01-08T13:50:47.670" v="9" actId="1076"/>
          <ac:spMkLst>
            <pc:docMk/>
            <pc:sldMk cId="1210409543" sldId="272"/>
            <ac:spMk id="4" creationId="{6D3785B6-5670-44C5-8001-2C2EA0B266D0}"/>
          </ac:spMkLst>
        </pc:spChg>
      </pc:sldChg>
      <pc:sldChg chg="addSp modSp mod">
        <pc:chgData name="Childs, Dylan" userId="7fd8f850-9d53-46d0-a2f4-82dc1723bbae" providerId="ADAL" clId="{8818215E-DE07-4FF9-A28B-FAAC4F5300E4}" dt="2024-01-09T12:52:04.102" v="679" actId="13244"/>
        <pc:sldMkLst>
          <pc:docMk/>
          <pc:sldMk cId="3859563524" sldId="286"/>
        </pc:sldMkLst>
        <pc:spChg chg="mod">
          <ac:chgData name="Childs, Dylan" userId="7fd8f850-9d53-46d0-a2f4-82dc1723bbae" providerId="ADAL" clId="{8818215E-DE07-4FF9-A28B-FAAC4F5300E4}" dt="2024-01-08T13:54:29.813" v="30" actId="1076"/>
          <ac:spMkLst>
            <pc:docMk/>
            <pc:sldMk cId="3859563524" sldId="286"/>
            <ac:spMk id="3" creationId="{C82338C9-EB52-45DB-A1B5-FCDEB1FC1ED7}"/>
          </ac:spMkLst>
        </pc:spChg>
        <pc:spChg chg="add mod">
          <ac:chgData name="Childs, Dylan" userId="7fd8f850-9d53-46d0-a2f4-82dc1723bbae" providerId="ADAL" clId="{8818215E-DE07-4FF9-A28B-FAAC4F5300E4}" dt="2024-01-09T12:51:07.402" v="678" actId="13244"/>
          <ac:spMkLst>
            <pc:docMk/>
            <pc:sldMk cId="3859563524" sldId="286"/>
            <ac:spMk id="4" creationId="{F87E1C33-2C26-BD2B-5B92-0B5407562149}"/>
          </ac:spMkLst>
        </pc:spChg>
        <pc:spChg chg="mod">
          <ac:chgData name="Childs, Dylan" userId="7fd8f850-9d53-46d0-a2f4-82dc1723bbae" providerId="ADAL" clId="{8818215E-DE07-4FF9-A28B-FAAC4F5300E4}" dt="2024-01-09T12:52:04.102" v="679" actId="13244"/>
          <ac:spMkLst>
            <pc:docMk/>
            <pc:sldMk cId="3859563524" sldId="286"/>
            <ac:spMk id="5" creationId="{693137FD-354F-4879-84B3-FDD80C64F93F}"/>
          </ac:spMkLst>
        </pc:spChg>
        <pc:graphicFrameChg chg="mod modGraphic">
          <ac:chgData name="Childs, Dylan" userId="7fd8f850-9d53-46d0-a2f4-82dc1723bbae" providerId="ADAL" clId="{8818215E-DE07-4FF9-A28B-FAAC4F5300E4}" dt="2024-01-09T12:48:32.006" v="390" actId="13238"/>
          <ac:graphicFrameMkLst>
            <pc:docMk/>
            <pc:sldMk cId="3859563524" sldId="286"/>
            <ac:graphicFrameMk id="2" creationId="{D985A03A-3BF1-1DEE-A451-8F7F561215D0}"/>
          </ac:graphicFrameMkLst>
        </pc:graphicFrameChg>
      </pc:sldChg>
      <pc:sldChg chg="addSp delSp modSp mod">
        <pc:chgData name="Childs, Dylan" userId="7fd8f850-9d53-46d0-a2f4-82dc1723bbae" providerId="ADAL" clId="{8818215E-DE07-4FF9-A28B-FAAC4F5300E4}" dt="2024-01-09T12:52:18.424" v="681" actId="13244"/>
        <pc:sldMkLst>
          <pc:docMk/>
          <pc:sldMk cId="3563326387" sldId="287"/>
        </pc:sldMkLst>
        <pc:spChg chg="mod">
          <ac:chgData name="Childs, Dylan" userId="7fd8f850-9d53-46d0-a2f4-82dc1723bbae" providerId="ADAL" clId="{8818215E-DE07-4FF9-A28B-FAAC4F5300E4}" dt="2024-01-09T12:47:08.350" v="378" actId="1076"/>
          <ac:spMkLst>
            <pc:docMk/>
            <pc:sldMk cId="3563326387" sldId="287"/>
            <ac:spMk id="2" creationId="{FEE5F17F-1E0A-4A3F-8F3D-060239FC583D}"/>
          </ac:spMkLst>
        </pc:spChg>
        <pc:spChg chg="mod">
          <ac:chgData name="Childs, Dylan" userId="7fd8f850-9d53-46d0-a2f4-82dc1723bbae" providerId="ADAL" clId="{8818215E-DE07-4FF9-A28B-FAAC4F5300E4}" dt="2024-01-09T12:47:25.323" v="382" actId="113"/>
          <ac:spMkLst>
            <pc:docMk/>
            <pc:sldMk cId="3563326387" sldId="287"/>
            <ac:spMk id="4" creationId="{54EB1195-F5F0-C297-1F68-909D3509FE08}"/>
          </ac:spMkLst>
        </pc:spChg>
        <pc:spChg chg="add mod">
          <ac:chgData name="Childs, Dylan" userId="7fd8f850-9d53-46d0-a2f4-82dc1723bbae" providerId="ADAL" clId="{8818215E-DE07-4FF9-A28B-FAAC4F5300E4}" dt="2024-01-09T12:52:15.419" v="680" actId="13244"/>
          <ac:spMkLst>
            <pc:docMk/>
            <pc:sldMk cId="3563326387" sldId="287"/>
            <ac:spMk id="5" creationId="{065E97EF-19DC-E2B2-7F26-303EE17FDF05}"/>
          </ac:spMkLst>
        </pc:spChg>
        <pc:graphicFrameChg chg="add mod modGraphic">
          <ac:chgData name="Childs, Dylan" userId="7fd8f850-9d53-46d0-a2f4-82dc1723bbae" providerId="ADAL" clId="{8818215E-DE07-4FF9-A28B-FAAC4F5300E4}" dt="2024-01-09T12:52:18.424" v="681" actId="13244"/>
          <ac:graphicFrameMkLst>
            <pc:docMk/>
            <pc:sldMk cId="3563326387" sldId="287"/>
            <ac:graphicFrameMk id="3" creationId="{5A525899-4B9F-B7ED-02C6-18B41ECEDE03}"/>
          </ac:graphicFrameMkLst>
        </pc:graphicFrameChg>
        <pc:picChg chg="del">
          <ac:chgData name="Childs, Dylan" userId="7fd8f850-9d53-46d0-a2f4-82dc1723bbae" providerId="ADAL" clId="{8818215E-DE07-4FF9-A28B-FAAC4F5300E4}" dt="2024-01-09T12:40:49.892" v="50" actId="478"/>
          <ac:picMkLst>
            <pc:docMk/>
            <pc:sldMk cId="3563326387" sldId="287"/>
            <ac:picMk id="8" creationId="{26F73501-7F1F-C761-F2EA-5E89621CE267}"/>
          </ac:picMkLst>
        </pc:picChg>
      </pc:sldChg>
      <pc:sldChg chg="addSp delSp modSp mod">
        <pc:chgData name="Childs, Dylan" userId="7fd8f850-9d53-46d0-a2f4-82dc1723bbae" providerId="ADAL" clId="{8818215E-DE07-4FF9-A28B-FAAC4F5300E4}" dt="2024-01-09T12:52:25.613" v="683" actId="13244"/>
        <pc:sldMkLst>
          <pc:docMk/>
          <pc:sldMk cId="3337366094" sldId="288"/>
        </pc:sldMkLst>
        <pc:spChg chg="mod">
          <ac:chgData name="Childs, Dylan" userId="7fd8f850-9d53-46d0-a2f4-82dc1723bbae" providerId="ADAL" clId="{8818215E-DE07-4FF9-A28B-FAAC4F5300E4}" dt="2024-01-09T12:47:45.027" v="384" actId="1076"/>
          <ac:spMkLst>
            <pc:docMk/>
            <pc:sldMk cId="3337366094" sldId="288"/>
            <ac:spMk id="2" creationId="{3D5B9D76-C077-494E-B55B-F4275240AF96}"/>
          </ac:spMkLst>
        </pc:spChg>
        <pc:spChg chg="add mod">
          <ac:chgData name="Childs, Dylan" userId="7fd8f850-9d53-46d0-a2f4-82dc1723bbae" providerId="ADAL" clId="{8818215E-DE07-4FF9-A28B-FAAC4F5300E4}" dt="2024-01-09T12:52:24.211" v="682" actId="13244"/>
          <ac:spMkLst>
            <pc:docMk/>
            <pc:sldMk cId="3337366094" sldId="288"/>
            <ac:spMk id="4" creationId="{A330B720-BE42-41D1-75FA-55A1C0AE2F1D}"/>
          </ac:spMkLst>
        </pc:spChg>
        <pc:spChg chg="mod">
          <ac:chgData name="Childs, Dylan" userId="7fd8f850-9d53-46d0-a2f4-82dc1723bbae" providerId="ADAL" clId="{8818215E-DE07-4FF9-A28B-FAAC4F5300E4}" dt="2024-01-09T12:47:52.342" v="386" actId="14100"/>
          <ac:spMkLst>
            <pc:docMk/>
            <pc:sldMk cId="3337366094" sldId="288"/>
            <ac:spMk id="5" creationId="{D336200E-81F4-4CC8-8F78-2BC1EEAA20C9}"/>
          </ac:spMkLst>
        </pc:spChg>
        <pc:graphicFrameChg chg="add mod modGraphic">
          <ac:chgData name="Childs, Dylan" userId="7fd8f850-9d53-46d0-a2f4-82dc1723bbae" providerId="ADAL" clId="{8818215E-DE07-4FF9-A28B-FAAC4F5300E4}" dt="2024-01-09T12:52:25.613" v="683" actId="13244"/>
          <ac:graphicFrameMkLst>
            <pc:docMk/>
            <pc:sldMk cId="3337366094" sldId="288"/>
            <ac:graphicFrameMk id="3" creationId="{2F20EC7C-AD66-9C4D-5903-84B790B5D0D6}"/>
          </ac:graphicFrameMkLst>
        </pc:graphicFrameChg>
        <pc:picChg chg="del">
          <ac:chgData name="Childs, Dylan" userId="7fd8f850-9d53-46d0-a2f4-82dc1723bbae" providerId="ADAL" clId="{8818215E-DE07-4FF9-A28B-FAAC4F5300E4}" dt="2024-01-09T12:43:21.293" v="172" actId="478"/>
          <ac:picMkLst>
            <pc:docMk/>
            <pc:sldMk cId="3337366094" sldId="288"/>
            <ac:picMk id="8" creationId="{D680DFD9-C412-F10A-F567-E06FE148938E}"/>
          </ac:picMkLst>
        </pc:picChg>
      </pc:sldChg>
      <pc:sldChg chg="addSp modSp mod">
        <pc:chgData name="Childs, Dylan" userId="7fd8f850-9d53-46d0-a2f4-82dc1723bbae" providerId="ADAL" clId="{8818215E-DE07-4FF9-A28B-FAAC4F5300E4}" dt="2024-01-09T12:52:49.675" v="795" actId="962"/>
        <pc:sldMkLst>
          <pc:docMk/>
          <pc:sldMk cId="3022525373" sldId="289"/>
        </pc:sldMkLst>
        <pc:spChg chg="add mod">
          <ac:chgData name="Childs, Dylan" userId="7fd8f850-9d53-46d0-a2f4-82dc1723bbae" providerId="ADAL" clId="{8818215E-DE07-4FF9-A28B-FAAC4F5300E4}" dt="2024-01-09T12:50:51.897" v="676" actId="13244"/>
          <ac:spMkLst>
            <pc:docMk/>
            <pc:sldMk cId="3022525373" sldId="289"/>
            <ac:spMk id="2" creationId="{35198981-8AE8-CAE1-EB48-5D91F0E36C73}"/>
          </ac:spMkLst>
        </pc:spChg>
        <pc:spChg chg="mod">
          <ac:chgData name="Childs, Dylan" userId="7fd8f850-9d53-46d0-a2f4-82dc1723bbae" providerId="ADAL" clId="{8818215E-DE07-4FF9-A28B-FAAC4F5300E4}" dt="2024-01-09T12:50:53.446" v="677" actId="13244"/>
          <ac:spMkLst>
            <pc:docMk/>
            <pc:sldMk cId="3022525373" sldId="289"/>
            <ac:spMk id="4" creationId="{1BC36D59-6A72-4C87-A50C-351797C4ADCB}"/>
          </ac:spMkLst>
        </pc:spChg>
        <pc:picChg chg="mod">
          <ac:chgData name="Childs, Dylan" userId="7fd8f850-9d53-46d0-a2f4-82dc1723bbae" providerId="ADAL" clId="{8818215E-DE07-4FF9-A28B-FAAC4F5300E4}" dt="2024-01-09T12:52:49.675" v="795" actId="962"/>
          <ac:picMkLst>
            <pc:docMk/>
            <pc:sldMk cId="3022525373" sldId="289"/>
            <ac:picMk id="3" creationId="{0C6DA6B6-2A2B-4B61-B547-D90A048AB674}"/>
          </ac:picMkLst>
        </pc:picChg>
      </pc:sldChg>
      <pc:sldChg chg="addSp modSp mod">
        <pc:chgData name="Childs, Dylan" userId="7fd8f850-9d53-46d0-a2f4-82dc1723bbae" providerId="ADAL" clId="{8818215E-DE07-4FF9-A28B-FAAC4F5300E4}" dt="2024-01-09T12:52:39.411" v="739" actId="962"/>
        <pc:sldMkLst>
          <pc:docMk/>
          <pc:sldMk cId="2085706008" sldId="290"/>
        </pc:sldMkLst>
        <pc:spChg chg="add mod">
          <ac:chgData name="Childs, Dylan" userId="7fd8f850-9d53-46d0-a2f4-82dc1723bbae" providerId="ADAL" clId="{8818215E-DE07-4FF9-A28B-FAAC4F5300E4}" dt="2024-01-09T12:50:39.659" v="673" actId="13244"/>
          <ac:spMkLst>
            <pc:docMk/>
            <pc:sldMk cId="2085706008" sldId="290"/>
            <ac:spMk id="2" creationId="{9753AAF7-EB01-F495-BB15-6D04F9C2B7AC}"/>
          </ac:spMkLst>
        </pc:spChg>
        <pc:spChg chg="mod">
          <ac:chgData name="Childs, Dylan" userId="7fd8f850-9d53-46d0-a2f4-82dc1723bbae" providerId="ADAL" clId="{8818215E-DE07-4FF9-A28B-FAAC4F5300E4}" dt="2024-01-09T12:50:42.545" v="674" actId="13244"/>
          <ac:spMkLst>
            <pc:docMk/>
            <pc:sldMk cId="2085706008" sldId="290"/>
            <ac:spMk id="5" creationId="{B85A0255-E040-D1AA-27BE-2E6D4307F01E}"/>
          </ac:spMkLst>
        </pc:spChg>
        <pc:spChg chg="mod">
          <ac:chgData name="Childs, Dylan" userId="7fd8f850-9d53-46d0-a2f4-82dc1723bbae" providerId="ADAL" clId="{8818215E-DE07-4FF9-A28B-FAAC4F5300E4}" dt="2024-01-08T13:53:18.509" v="19" actId="113"/>
          <ac:spMkLst>
            <pc:docMk/>
            <pc:sldMk cId="2085706008" sldId="290"/>
            <ac:spMk id="7" creationId="{79E6B8FF-17F3-56A8-054B-17840A29CF6D}"/>
          </ac:spMkLst>
        </pc:spChg>
        <pc:picChg chg="mod">
          <ac:chgData name="Childs, Dylan" userId="7fd8f850-9d53-46d0-a2f4-82dc1723bbae" providerId="ADAL" clId="{8818215E-DE07-4FF9-A28B-FAAC4F5300E4}" dt="2024-01-09T12:52:39.411" v="739" actId="962"/>
          <ac:picMkLst>
            <pc:docMk/>
            <pc:sldMk cId="2085706008" sldId="290"/>
            <ac:picMk id="3" creationId="{6FEAB7B0-49A4-CB9B-35E9-4FA221C420AB}"/>
          </ac:picMkLst>
        </pc:picChg>
      </pc:sldChg>
    </pc:docChg>
  </pc:docChgLst>
  <pc:docChgLst>
    <pc:chgData name="Childs, Dylan" userId="7fd8f850-9d53-46d0-a2f4-82dc1723bbae" providerId="ADAL" clId="{E5DC9FE2-B720-4DB8-A949-199D3068A7A0}"/>
    <pc:docChg chg="modSld">
      <pc:chgData name="Childs, Dylan" userId="7fd8f850-9d53-46d0-a2f4-82dc1723bbae" providerId="ADAL" clId="{E5DC9FE2-B720-4DB8-A949-199D3068A7A0}" dt="2024-02-01T14:29:01.007" v="15" actId="34135"/>
      <pc:docMkLst>
        <pc:docMk/>
      </pc:docMkLst>
      <pc:sldChg chg="modSp mod">
        <pc:chgData name="Childs, Dylan" userId="7fd8f850-9d53-46d0-a2f4-82dc1723bbae" providerId="ADAL" clId="{E5DC9FE2-B720-4DB8-A949-199D3068A7A0}" dt="2024-02-01T14:17:07.955" v="10" actId="1076"/>
        <pc:sldMkLst>
          <pc:docMk/>
          <pc:sldMk cId="513742067" sldId="259"/>
        </pc:sldMkLst>
        <pc:spChg chg="mod">
          <ac:chgData name="Childs, Dylan" userId="7fd8f850-9d53-46d0-a2f4-82dc1723bbae" providerId="ADAL" clId="{E5DC9FE2-B720-4DB8-A949-199D3068A7A0}" dt="2024-02-01T14:17:07.955" v="10" actId="1076"/>
          <ac:spMkLst>
            <pc:docMk/>
            <pc:sldMk cId="513742067" sldId="259"/>
            <ac:spMk id="5" creationId="{3207C827-8A64-43BC-8CD6-B34546DADBC5}"/>
          </ac:spMkLst>
        </pc:spChg>
      </pc:sldChg>
      <pc:sldChg chg="modSp mod">
        <pc:chgData name="Childs, Dylan" userId="7fd8f850-9d53-46d0-a2f4-82dc1723bbae" providerId="ADAL" clId="{E5DC9FE2-B720-4DB8-A949-199D3068A7A0}" dt="2024-02-01T14:16:20.340" v="3" actId="2711"/>
        <pc:sldMkLst>
          <pc:docMk/>
          <pc:sldMk cId="477254947" sldId="266"/>
        </pc:sldMkLst>
        <pc:spChg chg="mod">
          <ac:chgData name="Childs, Dylan" userId="7fd8f850-9d53-46d0-a2f4-82dc1723bbae" providerId="ADAL" clId="{E5DC9FE2-B720-4DB8-A949-199D3068A7A0}" dt="2024-02-01T14:16:20.340" v="3" actId="2711"/>
          <ac:spMkLst>
            <pc:docMk/>
            <pc:sldMk cId="477254947" sldId="266"/>
            <ac:spMk id="2" creationId="{87BDAF91-1342-41CD-8DB3-2995BA71DEA0}"/>
          </ac:spMkLst>
        </pc:spChg>
        <pc:spChg chg="mod">
          <ac:chgData name="Childs, Dylan" userId="7fd8f850-9d53-46d0-a2f4-82dc1723bbae" providerId="ADAL" clId="{E5DC9FE2-B720-4DB8-A949-199D3068A7A0}" dt="2024-02-01T14:16:09.494" v="2" actId="403"/>
          <ac:spMkLst>
            <pc:docMk/>
            <pc:sldMk cId="477254947" sldId="266"/>
            <ac:spMk id="7" creationId="{0B9E316A-4D89-4808-9669-B496133576AE}"/>
          </ac:spMkLst>
        </pc:spChg>
      </pc:sldChg>
      <pc:sldChg chg="modSp mod">
        <pc:chgData name="Childs, Dylan" userId="7fd8f850-9d53-46d0-a2f4-82dc1723bbae" providerId="ADAL" clId="{E5DC9FE2-B720-4DB8-A949-199D3068A7A0}" dt="2024-02-01T14:16:47.278" v="4" actId="403"/>
        <pc:sldMkLst>
          <pc:docMk/>
          <pc:sldMk cId="1210409543" sldId="272"/>
        </pc:sldMkLst>
        <pc:spChg chg="mod">
          <ac:chgData name="Childs, Dylan" userId="7fd8f850-9d53-46d0-a2f4-82dc1723bbae" providerId="ADAL" clId="{E5DC9FE2-B720-4DB8-A949-199D3068A7A0}" dt="2024-02-01T14:16:47.278" v="4" actId="403"/>
          <ac:spMkLst>
            <pc:docMk/>
            <pc:sldMk cId="1210409543" sldId="272"/>
            <ac:spMk id="4" creationId="{6D3785B6-5670-44C5-8001-2C2EA0B266D0}"/>
          </ac:spMkLst>
        </pc:spChg>
      </pc:sldChg>
      <pc:sldChg chg="modSp mod">
        <pc:chgData name="Childs, Dylan" userId="7fd8f850-9d53-46d0-a2f4-82dc1723bbae" providerId="ADAL" clId="{E5DC9FE2-B720-4DB8-A949-199D3068A7A0}" dt="2024-02-01T14:28:51.896" v="13" actId="34135"/>
        <pc:sldMkLst>
          <pc:docMk/>
          <pc:sldMk cId="3859563524" sldId="286"/>
        </pc:sldMkLst>
        <pc:graphicFrameChg chg="mod">
          <ac:chgData name="Childs, Dylan" userId="7fd8f850-9d53-46d0-a2f4-82dc1723bbae" providerId="ADAL" clId="{E5DC9FE2-B720-4DB8-A949-199D3068A7A0}" dt="2024-02-01T14:28:51.896" v="13" actId="34135"/>
          <ac:graphicFrameMkLst>
            <pc:docMk/>
            <pc:sldMk cId="3859563524" sldId="286"/>
            <ac:graphicFrameMk id="2" creationId="{D985A03A-3BF1-1DEE-A451-8F7F561215D0}"/>
          </ac:graphicFrameMkLst>
        </pc:graphicFrameChg>
      </pc:sldChg>
      <pc:sldChg chg="modSp mod">
        <pc:chgData name="Childs, Dylan" userId="7fd8f850-9d53-46d0-a2f4-82dc1723bbae" providerId="ADAL" clId="{E5DC9FE2-B720-4DB8-A949-199D3068A7A0}" dt="2024-02-01T14:28:55.703" v="14" actId="34135"/>
        <pc:sldMkLst>
          <pc:docMk/>
          <pc:sldMk cId="3563326387" sldId="287"/>
        </pc:sldMkLst>
        <pc:graphicFrameChg chg="mod">
          <ac:chgData name="Childs, Dylan" userId="7fd8f850-9d53-46d0-a2f4-82dc1723bbae" providerId="ADAL" clId="{E5DC9FE2-B720-4DB8-A949-199D3068A7A0}" dt="2024-02-01T14:28:55.703" v="14" actId="34135"/>
          <ac:graphicFrameMkLst>
            <pc:docMk/>
            <pc:sldMk cId="3563326387" sldId="287"/>
            <ac:graphicFrameMk id="3" creationId="{5A525899-4B9F-B7ED-02C6-18B41ECEDE03}"/>
          </ac:graphicFrameMkLst>
        </pc:graphicFrameChg>
      </pc:sldChg>
      <pc:sldChg chg="modSp mod">
        <pc:chgData name="Childs, Dylan" userId="7fd8f850-9d53-46d0-a2f4-82dc1723bbae" providerId="ADAL" clId="{E5DC9FE2-B720-4DB8-A949-199D3068A7A0}" dt="2024-02-01T14:29:01.007" v="15" actId="34135"/>
        <pc:sldMkLst>
          <pc:docMk/>
          <pc:sldMk cId="3337366094" sldId="288"/>
        </pc:sldMkLst>
        <pc:graphicFrameChg chg="mod">
          <ac:chgData name="Childs, Dylan" userId="7fd8f850-9d53-46d0-a2f4-82dc1723bbae" providerId="ADAL" clId="{E5DC9FE2-B720-4DB8-A949-199D3068A7A0}" dt="2024-02-01T14:29:01.007" v="15" actId="34135"/>
          <ac:graphicFrameMkLst>
            <pc:docMk/>
            <pc:sldMk cId="3337366094" sldId="288"/>
            <ac:graphicFrameMk id="3" creationId="{2F20EC7C-AD66-9C4D-5903-84B790B5D0D6}"/>
          </ac:graphicFrameMkLst>
        </pc:graphicFrameChg>
      </pc:sldChg>
      <pc:sldChg chg="modSp mod">
        <pc:chgData name="Childs, Dylan" userId="7fd8f850-9d53-46d0-a2f4-82dc1723bbae" providerId="ADAL" clId="{E5DC9FE2-B720-4DB8-A949-199D3068A7A0}" dt="2024-02-01T14:28:48.370" v="12" actId="34135"/>
        <pc:sldMkLst>
          <pc:docMk/>
          <pc:sldMk cId="3022525373" sldId="289"/>
        </pc:sldMkLst>
        <pc:picChg chg="mod">
          <ac:chgData name="Childs, Dylan" userId="7fd8f850-9d53-46d0-a2f4-82dc1723bbae" providerId="ADAL" clId="{E5DC9FE2-B720-4DB8-A949-199D3068A7A0}" dt="2024-02-01T14:28:48.370" v="12" actId="34135"/>
          <ac:picMkLst>
            <pc:docMk/>
            <pc:sldMk cId="3022525373" sldId="289"/>
            <ac:picMk id="3" creationId="{0C6DA6B6-2A2B-4B61-B547-D90A048AB674}"/>
          </ac:picMkLst>
        </pc:picChg>
      </pc:sldChg>
      <pc:sldChg chg="modSp mod">
        <pc:chgData name="Childs, Dylan" userId="7fd8f850-9d53-46d0-a2f4-82dc1723bbae" providerId="ADAL" clId="{E5DC9FE2-B720-4DB8-A949-199D3068A7A0}" dt="2024-02-01T14:28:45.220" v="11" actId="34135"/>
        <pc:sldMkLst>
          <pc:docMk/>
          <pc:sldMk cId="2085706008" sldId="290"/>
        </pc:sldMkLst>
        <pc:picChg chg="mod">
          <ac:chgData name="Childs, Dylan" userId="7fd8f850-9d53-46d0-a2f4-82dc1723bbae" providerId="ADAL" clId="{E5DC9FE2-B720-4DB8-A949-199D3068A7A0}" dt="2024-02-01T14:28:45.220" v="11" actId="34135"/>
          <ac:picMkLst>
            <pc:docMk/>
            <pc:sldMk cId="2085706008" sldId="290"/>
            <ac:picMk id="3" creationId="{6FEAB7B0-49A4-CB9B-35E9-4FA221C420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2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122363"/>
            <a:ext cx="9249494" cy="2442770"/>
          </a:xfrm>
        </p:spPr>
        <p:txBody>
          <a:bodyPr>
            <a:normAutofit/>
          </a:bodyPr>
          <a:lstStyle/>
          <a:p>
            <a:r>
              <a:rPr lang="pl-PL" sz="5400" b="1" dirty="0">
                <a:solidFill>
                  <a:schemeClr val="bg1"/>
                </a:solidFill>
                <a:latin typeface="Arial" panose="020B0604020202020204" pitchFamily="34" charset="0"/>
                <a:cs typeface="Arial" panose="020B0604020202020204" pitchFamily="34" charset="0"/>
              </a:rPr>
              <a:t>Pension Credit</a:t>
            </a:r>
            <a:r>
              <a:rPr lang="en-GB" sz="5400" b="1" dirty="0">
                <a:solidFill>
                  <a:schemeClr val="bg1"/>
                </a:solidFill>
                <a:latin typeface="Arial" panose="020B0604020202020204" pitchFamily="34" charset="0"/>
                <a:cs typeface="Arial" panose="020B0604020202020204" pitchFamily="34" charset="0"/>
              </a:rPr>
              <a:t> Summary:</a:t>
            </a:r>
            <a:r>
              <a:rPr lang="pl-PL" sz="5400" b="1" dirty="0">
                <a:solidFill>
                  <a:schemeClr val="bg1"/>
                </a:solidFill>
                <a:latin typeface="Arial" panose="020B0604020202020204" pitchFamily="34" charset="0"/>
                <a:cs typeface="Arial" panose="020B0604020202020204" pitchFamily="34" charset="0"/>
              </a:rPr>
              <a:t> </a:t>
            </a:r>
            <a:r>
              <a:rPr lang="en-GB" sz="5400" b="1" dirty="0">
                <a:solidFill>
                  <a:schemeClr val="bg1"/>
                </a:solidFill>
                <a:latin typeface="Arial" panose="020B0604020202020204" pitchFamily="34" charset="0"/>
                <a:cs typeface="Arial" panose="020B0604020202020204" pitchFamily="34" charset="0"/>
              </a:rPr>
              <a:t>Bury</a:t>
            </a:r>
            <a:endParaRPr lang="en-US" sz="5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267985" y="3965928"/>
            <a:ext cx="7656030" cy="923330"/>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4" name="Picture 3" descr="Greater Manchester Ageing logo">
            <a:extLst>
              <a:ext uri="{FF2B5EF4-FFF2-40B4-BE49-F238E27FC236}">
                <a16:creationId xmlns:a16="http://schemas.microsoft.com/office/drawing/2014/main" id="{53334A19-F5F8-374E-640A-D1CFBAC5BE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285307" y="1179547"/>
            <a:ext cx="11621385" cy="4083117"/>
          </a:xfrm>
        </p:spPr>
        <p:txBody>
          <a:bodyPr anchor="t">
            <a:normAutofit fontScale="90000"/>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per week for single people and £306.85 for couples. There is no savings limit, but when savings surpass £10,000 </a:t>
            </a:r>
            <a:r>
              <a:rPr lang="en-GB" sz="8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br>
              <a:rPr lang="en-GB" sz="2200" dirty="0">
                <a:latin typeface="+mn-lt"/>
              </a:rPr>
            </a:br>
            <a:endParaRPr lang="en-US" sz="2200" b="1" dirty="0"/>
          </a:p>
        </p:txBody>
      </p:sp>
      <p:sp>
        <p:nvSpPr>
          <p:cNvPr id="4" name="TextBox 3">
            <a:extLst>
              <a:ext uri="{FF2B5EF4-FFF2-40B4-BE49-F238E27FC236}">
                <a16:creationId xmlns:a16="http://schemas.microsoft.com/office/drawing/2014/main" id="{9F5959DB-0F05-4AAC-AFFE-201333AE974F}"/>
              </a:ext>
            </a:extLst>
          </p:cNvPr>
          <p:cNvSpPr txBox="1"/>
          <p:nvPr/>
        </p:nvSpPr>
        <p:spPr>
          <a:xfrm>
            <a:off x="285307" y="342425"/>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285307" y="6392464"/>
            <a:ext cx="2263340" cy="33855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Source:</a:t>
            </a:r>
            <a:r>
              <a:rPr lang="en-GB" sz="1600" dirty="0">
                <a:latin typeface="Arial" panose="020B0604020202020204" pitchFamily="34" charset="0"/>
                <a:cs typeface="Arial" panose="020B0604020202020204" pitchFamily="34" charset="0"/>
              </a:rPr>
              <a:t> gov.uk</a:t>
            </a:r>
            <a:endParaRPr lang="en-GB" sz="36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223167" y="47625"/>
            <a:ext cx="6479177" cy="838200"/>
          </a:xfrm>
        </p:spPr>
        <p:txBody>
          <a:bodyPr>
            <a:normAutofit/>
          </a:bodyPr>
          <a:lstStyle/>
          <a:p>
            <a:r>
              <a:rPr lang="en-GB" sz="3400" b="1" dirty="0">
                <a:latin typeface="+mn-lt"/>
              </a:rPr>
              <a:t>Pension Credits  - other benefits </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205206" y="566058"/>
            <a:ext cx="11254998" cy="6032606"/>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205206" y="6460164"/>
            <a:ext cx="325755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a:t>
            </a:r>
            <a:r>
              <a:rPr kumimoji="0" lang="en-GB" sz="14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GB" sz="1400" dirty="0">
                <a:solidFill>
                  <a:prstClr val="black"/>
                </a:solidFill>
                <a:latin typeface="Arial" panose="020B0604020202020204" pitchFamily="34" charset="0"/>
                <a:cs typeface="Arial" panose="020B0604020202020204" pitchFamily="34" charset="0"/>
              </a:rPr>
              <a:t>AgeUK.org.uk</a:t>
            </a:r>
            <a:endParaRPr kumimoji="0" lang="en-US" sz="14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158723" y="0"/>
            <a:ext cx="4967926" cy="722405"/>
          </a:xfrm>
        </p:spPr>
        <p:txBody>
          <a:bodyPr>
            <a:normAutofit/>
          </a:bodyPr>
          <a:lstStyle/>
          <a:p>
            <a:r>
              <a:rPr lang="en-GB" sz="3400" b="1" dirty="0">
                <a:latin typeface="Arial" panose="020B0604020202020204" pitchFamily="34" charset="0"/>
                <a:cs typeface="Arial" panose="020B0604020202020204" pitchFamily="34" charset="0"/>
              </a:rPr>
              <a:t>Key statistics for Bury</a:t>
            </a:r>
            <a:endParaRPr lang="en-US" sz="34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158723" y="822665"/>
            <a:ext cx="11737904" cy="4946067"/>
          </a:xfrm>
        </p:spPr>
        <p:txBody>
          <a:bodyPr>
            <a:normAutofit fontScale="92500" lnSpcReduction="10000"/>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£70.54</a:t>
            </a:r>
            <a:r>
              <a:rPr lang="en-US" sz="1800" dirty="0">
                <a:latin typeface="Arial" panose="020B0604020202020204" pitchFamily="34" charset="0"/>
                <a:cs typeface="Arial" panose="020B0604020202020204" pitchFamily="34" charset="0"/>
              </a:rPr>
              <a:t> in May 2023 for all ages.</a:t>
            </a:r>
          </a:p>
          <a:p>
            <a:pPr marL="0" indent="0">
              <a:buNone/>
            </a:pPr>
            <a:r>
              <a:rPr lang="en-US" sz="1800" dirty="0">
                <a:latin typeface="Arial" panose="020B0604020202020204" pitchFamily="34" charset="0"/>
                <a:cs typeface="Arial" panose="020B0604020202020204" pitchFamily="34" charset="0"/>
              </a:rPr>
              <a:t>	(GM average=£74.22)</a:t>
            </a:r>
          </a:p>
          <a:p>
            <a:pPr marL="0" indent="0">
              <a:buNone/>
            </a:pPr>
            <a:endParaRPr lang="en-US" sz="1800" b="1" u="sng"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4,022 Pension Credit claimants (May 2023): </a:t>
            </a:r>
            <a:r>
              <a:rPr lang="en-US" sz="1800" b="1" dirty="0">
                <a:latin typeface="Arial" panose="020B0604020202020204" pitchFamily="34" charset="0"/>
                <a:cs typeface="Arial" panose="020B0604020202020204" pitchFamily="34" charset="0"/>
              </a:rPr>
              <a:t>12.0%</a:t>
            </a:r>
            <a:r>
              <a:rPr lang="en-US" sz="1800" dirty="0">
                <a:latin typeface="Arial" panose="020B0604020202020204" pitchFamily="34" charset="0"/>
                <a:cs typeface="Arial" panose="020B0604020202020204" pitchFamily="34" charset="0"/>
              </a:rPr>
              <a:t> of the population in Bury aged 66+ (GM average=</a:t>
            </a:r>
            <a:r>
              <a:rPr lang="en-US" sz="1800" b="1" dirty="0">
                <a:latin typeface="Arial" panose="020B0604020202020204" pitchFamily="34" charset="0"/>
                <a:cs typeface="Arial" panose="020B0604020202020204" pitchFamily="34" charset="0"/>
              </a:rPr>
              <a:t>15.4</a:t>
            </a:r>
            <a:r>
              <a:rPr lang="en-US" sz="1800" dirty="0">
                <a:latin typeface="Arial" panose="020B0604020202020204" pitchFamily="34" charset="0"/>
                <a:cs typeface="Arial" panose="020B0604020202020204" pitchFamily="34" charset="0"/>
              </a:rPr>
              <a:t>%)</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£5.5 million </a:t>
            </a:r>
            <a:r>
              <a:rPr lang="en-US" sz="1800" dirty="0">
                <a:latin typeface="Arial" panose="020B0604020202020204" pitchFamily="34" charset="0"/>
                <a:cs typeface="Arial" panose="020B0604020202020204" pitchFamily="34" charset="0"/>
              </a:rPr>
              <a:t>is currently unclaimed in Bury each year and that around </a:t>
            </a:r>
            <a:r>
              <a:rPr lang="en-US" sz="1800" b="1" dirty="0">
                <a:latin typeface="Arial" panose="020B0604020202020204" pitchFamily="34" charset="0"/>
                <a:cs typeface="Arial" panose="020B0604020202020204" pitchFamily="34" charset="0"/>
              </a:rPr>
              <a:t>2,362</a:t>
            </a:r>
            <a:r>
              <a:rPr lang="en-US" sz="1800" dirty="0">
                <a:latin typeface="Arial" panose="020B0604020202020204" pitchFamily="34" charset="0"/>
                <a:cs typeface="Arial" panose="020B0604020202020204" pitchFamily="34" charset="0"/>
              </a:rPr>
              <a:t> 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Bury is approx. £</a:t>
            </a:r>
            <a:r>
              <a:rPr lang="en-US" sz="1800" b="1" dirty="0">
                <a:latin typeface="Arial" panose="020B0604020202020204" pitchFamily="34" charset="0"/>
                <a:cs typeface="Arial" panose="020B0604020202020204" pitchFamily="34" charset="0"/>
              </a:rPr>
              <a:t>14</a:t>
            </a:r>
            <a:r>
              <a:rPr lang="en-US" sz="1800" dirty="0">
                <a:solidFill>
                  <a:srgbClr val="0000FF"/>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a:t>
            </a:r>
          </a:p>
          <a:p>
            <a:pPr marL="0" indent="0">
              <a:buNone/>
            </a:pP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a:latin typeface="Arial" panose="020B0604020202020204" pitchFamily="34" charset="0"/>
                <a:cs typeface="Arial" panose="020B0604020202020204" pitchFamily="34" charset="0"/>
              </a:rPr>
              <a:t>Moorside (357)</a:t>
            </a:r>
          </a:p>
          <a:p>
            <a:pPr lvl="1"/>
            <a:r>
              <a:rPr lang="en-GB" sz="1800" dirty="0">
                <a:latin typeface="Arial" panose="020B0604020202020204" pitchFamily="34" charset="0"/>
                <a:cs typeface="Arial" panose="020B0604020202020204" pitchFamily="34" charset="0"/>
              </a:rPr>
              <a:t>East (323)</a:t>
            </a:r>
          </a:p>
          <a:p>
            <a:pPr lvl="1"/>
            <a:r>
              <a:rPr lang="en-GB" sz="1800" dirty="0" err="1">
                <a:latin typeface="Arial" panose="020B0604020202020204" pitchFamily="34" charset="0"/>
                <a:cs typeface="Arial" panose="020B0604020202020204" pitchFamily="34" charset="0"/>
              </a:rPr>
              <a:t>Redvales</a:t>
            </a:r>
            <a:r>
              <a:rPr lang="en-GB" sz="1800" dirty="0">
                <a:latin typeface="Arial" panose="020B0604020202020204" pitchFamily="34" charset="0"/>
                <a:cs typeface="Arial" panose="020B0604020202020204" pitchFamily="34" charset="0"/>
              </a:rPr>
              <a:t> (320)</a:t>
            </a:r>
          </a:p>
          <a:p>
            <a:pPr lvl="1"/>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158723" y="5567436"/>
            <a:ext cx="11293813"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dirty="0">
                <a:latin typeface="Arial" panose="020B0604020202020204" pitchFamily="34" charset="0"/>
                <a:cs typeface="Arial" panose="020B0604020202020204" pitchFamily="34" charset="0"/>
              </a:rPr>
              <a:t>Note 1:</a:t>
            </a:r>
            <a:r>
              <a:rPr lang="en-GB" sz="1200" dirty="0">
                <a:latin typeface="Arial" panose="020B0604020202020204" pitchFamily="34" charset="0"/>
                <a:cs typeface="Arial" panose="020B0604020202020204" pitchFamily="34" charset="0"/>
              </a:rPr>
              <a:t> Unclaimed amount is calculated by dividing the latest expenditure take up rate into the multiplication of the number of claimants by the average amount claimed then multiplying that by the expenditure non take up rate.</a:t>
            </a:r>
          </a:p>
          <a:p>
            <a:r>
              <a:rPr lang="en-GB" sz="1200" b="1" dirty="0">
                <a:latin typeface="Arial" panose="020B0604020202020204" pitchFamily="34" charset="0"/>
                <a:cs typeface="Arial" panose="020B0604020202020204" pitchFamily="34" charset="0"/>
              </a:rPr>
              <a:t>Note 2:</a:t>
            </a:r>
            <a:r>
              <a:rPr lang="en-GB" sz="1200" dirty="0">
                <a:latin typeface="Arial" panose="020B0604020202020204" pitchFamily="34" charset="0"/>
                <a:cs typeface="Arial" panose="020B0604020202020204" pitchFamily="34" charset="0"/>
              </a:rPr>
              <a:t> 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200" b="1" dirty="0">
                <a:latin typeface="Arial" panose="020B0604020202020204" pitchFamily="34" charset="0"/>
                <a:cs typeface="Arial" panose="020B0604020202020204" pitchFamily="34" charset="0"/>
              </a:rPr>
              <a:t>Sources:</a:t>
            </a:r>
            <a:r>
              <a:rPr lang="en-GB" sz="1200" dirty="0">
                <a:latin typeface="Arial" panose="020B0604020202020204" pitchFamily="34" charset="0"/>
                <a:cs typeface="Arial" panose="020B0604020202020204" pitchFamily="34" charset="0"/>
              </a:rPr>
              <a:t> Stat-Xplore, Pension Credit, Tables 2 and 4 and ONS midyear population estimates.</a:t>
            </a:r>
            <a:endParaRPr lang="en-GB" sz="28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3AAF7-EB01-F495-BB15-6D04F9C2B7A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832728" y="222690"/>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Greater Manchester.">
            <a:extLst>
              <a:ext uri="{FF2B5EF4-FFF2-40B4-BE49-F238E27FC236}">
                <a16:creationId xmlns:a16="http://schemas.microsoft.com/office/drawing/2014/main" id="{6FEAB7B0-49A4-CB9B-35E9-4FA221C420A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351313" y="139959"/>
            <a:ext cx="8929581" cy="6314617"/>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49782" y="6555769"/>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a:t>
            </a:r>
            <a:r>
              <a:rPr lang="en-GB" sz="1200" dirty="0">
                <a:latin typeface="Arial" panose="020B0604020202020204" pitchFamily="34" charset="0"/>
                <a:cs typeface="Arial" panose="020B0604020202020204" pitchFamily="34" charset="0"/>
              </a:rPr>
              <a:t> 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98981-8AE8-CAE1-EB48-5D91F0E36C7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65316" y="77552"/>
            <a:ext cx="2600585" cy="4324261"/>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 </a:t>
            </a:r>
            <a:r>
              <a:rPr lang="en-GB" sz="1100" dirty="0">
                <a:latin typeface="Arial" panose="020B0604020202020204" pitchFamily="34" charset="0"/>
                <a:cs typeface="Arial" panose="020B0604020202020204" pitchFamily="34" charset="0"/>
              </a:rPr>
              <a:t>ONS, 2020 midyear estimates</a:t>
            </a:r>
          </a:p>
          <a:p>
            <a:r>
              <a:rPr lang="en-GB" sz="1100" dirty="0">
                <a:latin typeface="Arial" panose="020B0604020202020204" pitchFamily="34" charset="0"/>
                <a:cs typeface="Arial" panose="020B0604020202020204" pitchFamily="34" charset="0"/>
              </a:rPr>
              <a:t>and 2019 Index of Deprivation</a:t>
            </a:r>
            <a:endParaRPr lang="en-US" sz="1100" dirty="0">
              <a:latin typeface="Arial" panose="020B0604020202020204" pitchFamily="34" charset="0"/>
              <a:cs typeface="Arial" panose="020B0604020202020204" pitchFamily="34" charset="0"/>
            </a:endParaRPr>
          </a:p>
        </p:txBody>
      </p:sp>
      <p:pic>
        <p:nvPicPr>
          <p:cNvPr id="3" name="Picture 2" descr="A 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739737" y="86883"/>
            <a:ext cx="9452261" cy="6684234"/>
          </a:xfrm>
          <a:prstGeom prst="rect">
            <a:avLst/>
          </a:prstGeom>
        </p:spPr>
      </p:pic>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7E1C33-2C26-BD2B-5B92-0B540756214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205274" y="88936"/>
            <a:ext cx="6811861"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Pension Credit claimants by ward</a:t>
            </a:r>
            <a:endParaRPr lang="en-US" sz="24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D985A03A-3BF1-1DEE-A451-8F7F561215D0}"/>
              </a:ext>
            </a:extLst>
          </p:cNvPr>
          <p:cNvGraphicFramePr>
            <a:graphicFrameLocks noGrp="1" noDrilldown="1" noMove="1" noResize="1"/>
          </p:cNvGraphicFramePr>
          <p:nvPr>
            <p:extLst>
              <p:ext uri="{D42A27DB-BD31-4B8C-83A1-F6EECF244321}">
                <p14:modId xmlns:p14="http://schemas.microsoft.com/office/powerpoint/2010/main" val="2692332705"/>
              </p:ext>
            </p:extLst>
          </p:nvPr>
        </p:nvGraphicFramePr>
        <p:xfrm>
          <a:off x="3957424" y="533553"/>
          <a:ext cx="4277152" cy="5982300"/>
        </p:xfrm>
        <a:graphic>
          <a:graphicData uri="http://schemas.openxmlformats.org/drawingml/2006/table">
            <a:tbl>
              <a:tblPr firstRow="1">
                <a:tableStyleId>{5C22544A-7EE6-4342-B048-85BDC9FD1C3A}</a:tableStyleId>
              </a:tblPr>
              <a:tblGrid>
                <a:gridCol w="2589341">
                  <a:extLst>
                    <a:ext uri="{9D8B030D-6E8A-4147-A177-3AD203B41FA5}">
                      <a16:colId xmlns:a16="http://schemas.microsoft.com/office/drawing/2014/main" val="3461546170"/>
                    </a:ext>
                  </a:extLst>
                </a:gridCol>
                <a:gridCol w="1687811">
                  <a:extLst>
                    <a:ext uri="{9D8B030D-6E8A-4147-A177-3AD203B41FA5}">
                      <a16:colId xmlns:a16="http://schemas.microsoft.com/office/drawing/2014/main" val="3094048242"/>
                    </a:ext>
                  </a:extLst>
                </a:gridCol>
              </a:tblGrid>
              <a:tr h="299115">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sng" strike="noStrike">
                          <a:effectLst/>
                          <a:latin typeface="Arial" panose="020B0604020202020204" pitchFamily="34" charset="0"/>
                          <a:cs typeface="Arial" panose="020B0604020202020204" pitchFamily="34" charset="0"/>
                        </a:rPr>
                        <a:t>May-23</a:t>
                      </a:r>
                      <a:endParaRPr lang="en-GB" sz="1600" b="1" i="0" u="sng"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1583069117"/>
                  </a:ext>
                </a:extLst>
              </a:tr>
              <a:tr h="299115">
                <a:tc>
                  <a:txBody>
                    <a:bodyPr/>
                    <a:lstStyle/>
                    <a:p>
                      <a:pPr algn="l" fontAlgn="b"/>
                      <a:r>
                        <a:rPr lang="en-GB" sz="1600" u="none" strike="noStrike" dirty="0" err="1">
                          <a:effectLst/>
                          <a:latin typeface="Arial" panose="020B0604020202020204" pitchFamily="34" charset="0"/>
                          <a:cs typeface="Arial" panose="020B0604020202020204" pitchFamily="34" charset="0"/>
                        </a:rPr>
                        <a:t>Besses</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251</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2931271880"/>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Church</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212</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428955226"/>
                  </a:ext>
                </a:extLst>
              </a:tr>
              <a:tr h="299115">
                <a:tc>
                  <a:txBody>
                    <a:bodyPr/>
                    <a:lstStyle/>
                    <a:p>
                      <a:pPr algn="l" fontAlgn="b"/>
                      <a:r>
                        <a:rPr lang="en-GB" sz="1600" u="none" strike="noStrike" dirty="0">
                          <a:effectLst/>
                          <a:latin typeface="Arial" panose="020B0604020202020204" pitchFamily="34" charset="0"/>
                          <a:cs typeface="Arial" panose="020B0604020202020204" pitchFamily="34" charset="0"/>
                        </a:rPr>
                        <a:t>East</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323</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3514878980"/>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Elton</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196</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2470834274"/>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Holyrood</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210</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2929147791"/>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Moorside</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357</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1621578707"/>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North Manor</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118</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1301089297"/>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Pilkington Park</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166</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3214655640"/>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Radcliffe East</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216</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447946882"/>
                  </a:ext>
                </a:extLst>
              </a:tr>
              <a:tr h="299115">
                <a:tc>
                  <a:txBody>
                    <a:bodyPr/>
                    <a:lstStyle/>
                    <a:p>
                      <a:pPr algn="l" fontAlgn="b"/>
                      <a:r>
                        <a:rPr lang="en-GB" sz="1600" u="none" strike="noStrike" dirty="0">
                          <a:effectLst/>
                          <a:latin typeface="Arial" panose="020B0604020202020204" pitchFamily="34" charset="0"/>
                          <a:cs typeface="Arial" panose="020B0604020202020204" pitchFamily="34" charset="0"/>
                        </a:rPr>
                        <a:t>Radcliffe North</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275</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3462219881"/>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Radcliffe West</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284</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837663219"/>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Ramsbottom</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206</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2832323224"/>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Redvales</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320</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957216002"/>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Sedgley</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221</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1159702948"/>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St Mary's</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280</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1703350416"/>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Tottington</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152</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4118883888"/>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Unsworth</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241</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2208148329"/>
                  </a:ext>
                </a:extLst>
              </a:tr>
              <a:tr h="299115">
                <a:tc>
                  <a:txBody>
                    <a:bodyPr/>
                    <a:lstStyle/>
                    <a:p>
                      <a:pPr algn="l"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501466042"/>
                  </a:ext>
                </a:extLst>
              </a:tr>
              <a:tr h="299115">
                <a:tc>
                  <a:txBody>
                    <a:bodyPr/>
                    <a:lstStyle/>
                    <a:p>
                      <a:pPr algn="l" fontAlgn="b"/>
                      <a:r>
                        <a:rPr lang="en-GB" sz="1600" b="1" u="none" strike="noStrike" dirty="0">
                          <a:effectLst/>
                          <a:latin typeface="Arial" panose="020B0604020202020204" pitchFamily="34" charset="0"/>
                          <a:cs typeface="Arial" panose="020B0604020202020204" pitchFamily="34" charset="0"/>
                        </a:rPr>
                        <a:t>District total</a:t>
                      </a:r>
                      <a:endParaRPr lang="en-GB" sz="1600" b="1"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1" u="none" strike="noStrike" dirty="0">
                          <a:effectLst/>
                          <a:latin typeface="Arial" panose="020B0604020202020204" pitchFamily="34" charset="0"/>
                          <a:cs typeface="Arial" panose="020B0604020202020204" pitchFamily="34" charset="0"/>
                        </a:rPr>
                        <a:t>4,028</a:t>
                      </a:r>
                      <a:endParaRPr lang="en-GB" sz="1600" b="1" i="0" u="none" strike="noStrike" dirty="0">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1819513469"/>
                  </a:ext>
                </a:extLst>
              </a:tr>
            </a:tbl>
          </a:graphicData>
        </a:graphic>
      </p:graphicFrame>
      <p:sp>
        <p:nvSpPr>
          <p:cNvPr id="5" name="TextBox 4">
            <a:extLst>
              <a:ext uri="{FF2B5EF4-FFF2-40B4-BE49-F238E27FC236}">
                <a16:creationId xmlns:a16="http://schemas.microsoft.com/office/drawing/2014/main" id="{693137FD-354F-4879-84B3-FDD80C64F93F}"/>
              </a:ext>
            </a:extLst>
          </p:cNvPr>
          <p:cNvSpPr txBox="1"/>
          <p:nvPr/>
        </p:nvSpPr>
        <p:spPr>
          <a:xfrm>
            <a:off x="205274" y="6581001"/>
            <a:ext cx="6217920" cy="276999"/>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2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65E97EF-19DC-E2B2-7F26-303EE17FDF0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by ward</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281940" y="60960"/>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Eligible Non-Recipients (ENRs) by ward</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5A525899-4B9F-B7ED-02C6-18B41ECEDE03}"/>
              </a:ext>
            </a:extLst>
          </p:cNvPr>
          <p:cNvGraphicFramePr>
            <a:graphicFrameLocks noGrp="1" noDrilldown="1" noMove="1" noResize="1"/>
          </p:cNvGraphicFramePr>
          <p:nvPr>
            <p:extLst>
              <p:ext uri="{D42A27DB-BD31-4B8C-83A1-F6EECF244321}">
                <p14:modId xmlns:p14="http://schemas.microsoft.com/office/powerpoint/2010/main" val="446160894"/>
              </p:ext>
            </p:extLst>
          </p:nvPr>
        </p:nvGraphicFramePr>
        <p:xfrm>
          <a:off x="3585029" y="444617"/>
          <a:ext cx="4589417" cy="5723960"/>
        </p:xfrm>
        <a:graphic>
          <a:graphicData uri="http://schemas.openxmlformats.org/drawingml/2006/table">
            <a:tbl>
              <a:tblPr firstRow="1">
                <a:tableStyleId>{5C22544A-7EE6-4342-B048-85BDC9FD1C3A}</a:tableStyleId>
              </a:tblPr>
              <a:tblGrid>
                <a:gridCol w="2778382">
                  <a:extLst>
                    <a:ext uri="{9D8B030D-6E8A-4147-A177-3AD203B41FA5}">
                      <a16:colId xmlns:a16="http://schemas.microsoft.com/office/drawing/2014/main" val="3461546170"/>
                    </a:ext>
                  </a:extLst>
                </a:gridCol>
                <a:gridCol w="1811035">
                  <a:extLst>
                    <a:ext uri="{9D8B030D-6E8A-4147-A177-3AD203B41FA5}">
                      <a16:colId xmlns:a16="http://schemas.microsoft.com/office/drawing/2014/main" val="3094048242"/>
                    </a:ext>
                  </a:extLst>
                </a:gridCol>
              </a:tblGrid>
              <a:tr h="286198">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sng" strike="noStrike">
                          <a:effectLst/>
                          <a:latin typeface="Arial" panose="020B0604020202020204" pitchFamily="34" charset="0"/>
                          <a:cs typeface="Arial" panose="020B0604020202020204" pitchFamily="34" charset="0"/>
                        </a:rPr>
                        <a:t>May-23</a:t>
                      </a:r>
                      <a:endParaRPr lang="en-GB" sz="1600" b="1" i="0" u="sng"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1583069117"/>
                  </a:ext>
                </a:extLst>
              </a:tr>
              <a:tr h="286198">
                <a:tc>
                  <a:txBody>
                    <a:bodyPr/>
                    <a:lstStyle/>
                    <a:p>
                      <a:pPr algn="l" fontAlgn="b"/>
                      <a:r>
                        <a:rPr lang="en-GB" sz="1600" u="none" strike="noStrike" dirty="0" err="1">
                          <a:effectLst/>
                          <a:latin typeface="Arial" panose="020B0604020202020204" pitchFamily="34" charset="0"/>
                          <a:cs typeface="Arial" panose="020B0604020202020204" pitchFamily="34" charset="0"/>
                        </a:rPr>
                        <a:t>Besses</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147</a:t>
                      </a:r>
                    </a:p>
                  </a:txBody>
                  <a:tcPr marL="9065" marR="9065" marT="9065" marB="0" anchor="b"/>
                </a:tc>
                <a:extLst>
                  <a:ext uri="{0D108BD9-81ED-4DB2-BD59-A6C34878D82A}">
                    <a16:rowId xmlns:a16="http://schemas.microsoft.com/office/drawing/2014/main" val="2931271880"/>
                  </a:ext>
                </a:extLst>
              </a:tr>
              <a:tr h="286198">
                <a:tc>
                  <a:txBody>
                    <a:bodyPr/>
                    <a:lstStyle/>
                    <a:p>
                      <a:pPr algn="l" fontAlgn="b"/>
                      <a:r>
                        <a:rPr lang="en-GB" sz="1600" u="none" strike="noStrike" dirty="0">
                          <a:effectLst/>
                          <a:latin typeface="Arial" panose="020B0604020202020204" pitchFamily="34" charset="0"/>
                          <a:cs typeface="Arial" panose="020B0604020202020204" pitchFamily="34" charset="0"/>
                        </a:rPr>
                        <a:t>Church</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125</a:t>
                      </a:r>
                    </a:p>
                  </a:txBody>
                  <a:tcPr marL="9065" marR="9065" marT="9065" marB="0" anchor="b"/>
                </a:tc>
                <a:extLst>
                  <a:ext uri="{0D108BD9-81ED-4DB2-BD59-A6C34878D82A}">
                    <a16:rowId xmlns:a16="http://schemas.microsoft.com/office/drawing/2014/main" val="428955226"/>
                  </a:ext>
                </a:extLst>
              </a:tr>
              <a:tr h="286198">
                <a:tc>
                  <a:txBody>
                    <a:bodyPr/>
                    <a:lstStyle/>
                    <a:p>
                      <a:pPr algn="l" fontAlgn="b"/>
                      <a:r>
                        <a:rPr lang="en-GB" sz="1600" u="none" strike="noStrike" dirty="0">
                          <a:effectLst/>
                          <a:latin typeface="Arial" panose="020B0604020202020204" pitchFamily="34" charset="0"/>
                          <a:cs typeface="Arial" panose="020B0604020202020204" pitchFamily="34" charset="0"/>
                        </a:rPr>
                        <a:t>East</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190</a:t>
                      </a:r>
                    </a:p>
                  </a:txBody>
                  <a:tcPr marL="9065" marR="9065" marT="9065" marB="0" anchor="b"/>
                </a:tc>
                <a:extLst>
                  <a:ext uri="{0D108BD9-81ED-4DB2-BD59-A6C34878D82A}">
                    <a16:rowId xmlns:a16="http://schemas.microsoft.com/office/drawing/2014/main" val="3514878980"/>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Elton</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115</a:t>
                      </a:r>
                    </a:p>
                  </a:txBody>
                  <a:tcPr marL="9065" marR="9065" marT="9065" marB="0" anchor="b"/>
                </a:tc>
                <a:extLst>
                  <a:ext uri="{0D108BD9-81ED-4DB2-BD59-A6C34878D82A}">
                    <a16:rowId xmlns:a16="http://schemas.microsoft.com/office/drawing/2014/main" val="2470834274"/>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Holyrood</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123</a:t>
                      </a:r>
                    </a:p>
                  </a:txBody>
                  <a:tcPr marL="9065" marR="9065" marT="9065" marB="0" anchor="b"/>
                </a:tc>
                <a:extLst>
                  <a:ext uri="{0D108BD9-81ED-4DB2-BD59-A6C34878D82A}">
                    <a16:rowId xmlns:a16="http://schemas.microsoft.com/office/drawing/2014/main" val="2929147791"/>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Moorside</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210</a:t>
                      </a:r>
                    </a:p>
                  </a:txBody>
                  <a:tcPr marL="9065" marR="9065" marT="9065" marB="0" anchor="b"/>
                </a:tc>
                <a:extLst>
                  <a:ext uri="{0D108BD9-81ED-4DB2-BD59-A6C34878D82A}">
                    <a16:rowId xmlns:a16="http://schemas.microsoft.com/office/drawing/2014/main" val="1621578707"/>
                  </a:ext>
                </a:extLst>
              </a:tr>
              <a:tr h="286198">
                <a:tc>
                  <a:txBody>
                    <a:bodyPr/>
                    <a:lstStyle/>
                    <a:p>
                      <a:pPr algn="l" fontAlgn="b"/>
                      <a:r>
                        <a:rPr lang="en-GB" sz="1600" u="none" strike="noStrike" dirty="0">
                          <a:effectLst/>
                          <a:latin typeface="Arial" panose="020B0604020202020204" pitchFamily="34" charset="0"/>
                          <a:cs typeface="Arial" panose="020B0604020202020204" pitchFamily="34" charset="0"/>
                        </a:rPr>
                        <a:t>North Manor</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69</a:t>
                      </a:r>
                    </a:p>
                  </a:txBody>
                  <a:tcPr marL="9065" marR="9065" marT="9065" marB="0" anchor="b"/>
                </a:tc>
                <a:extLst>
                  <a:ext uri="{0D108BD9-81ED-4DB2-BD59-A6C34878D82A}">
                    <a16:rowId xmlns:a16="http://schemas.microsoft.com/office/drawing/2014/main" val="1301089297"/>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Pilkington Park</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97</a:t>
                      </a:r>
                    </a:p>
                  </a:txBody>
                  <a:tcPr marL="9065" marR="9065" marT="9065" marB="0" anchor="b"/>
                </a:tc>
                <a:extLst>
                  <a:ext uri="{0D108BD9-81ED-4DB2-BD59-A6C34878D82A}">
                    <a16:rowId xmlns:a16="http://schemas.microsoft.com/office/drawing/2014/main" val="3214655640"/>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Radcliffe East</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127</a:t>
                      </a:r>
                    </a:p>
                  </a:txBody>
                  <a:tcPr marL="9065" marR="9065" marT="9065" marB="0" anchor="b"/>
                </a:tc>
                <a:extLst>
                  <a:ext uri="{0D108BD9-81ED-4DB2-BD59-A6C34878D82A}">
                    <a16:rowId xmlns:a16="http://schemas.microsoft.com/office/drawing/2014/main" val="447946882"/>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Radcliffe North</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162</a:t>
                      </a:r>
                    </a:p>
                  </a:txBody>
                  <a:tcPr marL="9065" marR="9065" marT="9065" marB="0" anchor="b"/>
                </a:tc>
                <a:extLst>
                  <a:ext uri="{0D108BD9-81ED-4DB2-BD59-A6C34878D82A}">
                    <a16:rowId xmlns:a16="http://schemas.microsoft.com/office/drawing/2014/main" val="3462219881"/>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Radcliffe West</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167</a:t>
                      </a:r>
                    </a:p>
                  </a:txBody>
                  <a:tcPr marL="9065" marR="9065" marT="9065" marB="0" anchor="b"/>
                </a:tc>
                <a:extLst>
                  <a:ext uri="{0D108BD9-81ED-4DB2-BD59-A6C34878D82A}">
                    <a16:rowId xmlns:a16="http://schemas.microsoft.com/office/drawing/2014/main" val="837663219"/>
                  </a:ext>
                </a:extLst>
              </a:tr>
              <a:tr h="286198">
                <a:tc>
                  <a:txBody>
                    <a:bodyPr/>
                    <a:lstStyle/>
                    <a:p>
                      <a:pPr algn="l" fontAlgn="b"/>
                      <a:r>
                        <a:rPr lang="en-GB" sz="1600" u="none" strike="noStrike" dirty="0">
                          <a:effectLst/>
                          <a:latin typeface="Arial" panose="020B0604020202020204" pitchFamily="34" charset="0"/>
                          <a:cs typeface="Arial" panose="020B0604020202020204" pitchFamily="34" charset="0"/>
                        </a:rPr>
                        <a:t>Ramsbottom</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121</a:t>
                      </a:r>
                    </a:p>
                  </a:txBody>
                  <a:tcPr marL="9065" marR="9065" marT="9065" marB="0" anchor="b"/>
                </a:tc>
                <a:extLst>
                  <a:ext uri="{0D108BD9-81ED-4DB2-BD59-A6C34878D82A}">
                    <a16:rowId xmlns:a16="http://schemas.microsoft.com/office/drawing/2014/main" val="2832323224"/>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Redvales</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188</a:t>
                      </a:r>
                    </a:p>
                  </a:txBody>
                  <a:tcPr marL="9065" marR="9065" marT="9065" marB="0" anchor="b"/>
                </a:tc>
                <a:extLst>
                  <a:ext uri="{0D108BD9-81ED-4DB2-BD59-A6C34878D82A}">
                    <a16:rowId xmlns:a16="http://schemas.microsoft.com/office/drawing/2014/main" val="957216002"/>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Sedgley</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130</a:t>
                      </a:r>
                    </a:p>
                  </a:txBody>
                  <a:tcPr marL="9065" marR="9065" marT="9065" marB="0" anchor="b"/>
                </a:tc>
                <a:extLst>
                  <a:ext uri="{0D108BD9-81ED-4DB2-BD59-A6C34878D82A}">
                    <a16:rowId xmlns:a16="http://schemas.microsoft.com/office/drawing/2014/main" val="1159702948"/>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St Mary's</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164</a:t>
                      </a:r>
                    </a:p>
                  </a:txBody>
                  <a:tcPr marL="9065" marR="9065" marT="9065" marB="0" anchor="b"/>
                </a:tc>
                <a:extLst>
                  <a:ext uri="{0D108BD9-81ED-4DB2-BD59-A6C34878D82A}">
                    <a16:rowId xmlns:a16="http://schemas.microsoft.com/office/drawing/2014/main" val="1703350416"/>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Tottington</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89</a:t>
                      </a:r>
                    </a:p>
                  </a:txBody>
                  <a:tcPr marL="9065" marR="9065" marT="9065" marB="0" anchor="b"/>
                </a:tc>
                <a:extLst>
                  <a:ext uri="{0D108BD9-81ED-4DB2-BD59-A6C34878D82A}">
                    <a16:rowId xmlns:a16="http://schemas.microsoft.com/office/drawing/2014/main" val="4118883888"/>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Unsworth</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142</a:t>
                      </a:r>
                    </a:p>
                  </a:txBody>
                  <a:tcPr marL="9065" marR="9065" marT="9065" marB="0" anchor="b"/>
                </a:tc>
                <a:extLst>
                  <a:ext uri="{0D108BD9-81ED-4DB2-BD59-A6C34878D82A}">
                    <a16:rowId xmlns:a16="http://schemas.microsoft.com/office/drawing/2014/main" val="2208148329"/>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 </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501466042"/>
                  </a:ext>
                </a:extLst>
              </a:tr>
              <a:tr h="286198">
                <a:tc>
                  <a:txBody>
                    <a:bodyPr/>
                    <a:lstStyle/>
                    <a:p>
                      <a:pPr algn="l" fontAlgn="b"/>
                      <a:r>
                        <a:rPr lang="en-GB" sz="1600" b="1" u="none" strike="noStrike" dirty="0">
                          <a:effectLst/>
                          <a:latin typeface="Arial" panose="020B0604020202020204" pitchFamily="34" charset="0"/>
                          <a:cs typeface="Arial" panose="020B0604020202020204" pitchFamily="34" charset="0"/>
                        </a:rPr>
                        <a:t>District total</a:t>
                      </a:r>
                      <a:endParaRPr lang="en-GB" sz="1600" b="1"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1" i="0" u="none" strike="noStrike" dirty="0">
                          <a:effectLst/>
                          <a:latin typeface="Arial" panose="020B0604020202020204" pitchFamily="34" charset="0"/>
                          <a:cs typeface="Arial" panose="020B0604020202020204" pitchFamily="34" charset="0"/>
                        </a:rPr>
                        <a:t>2,366</a:t>
                      </a:r>
                    </a:p>
                  </a:txBody>
                  <a:tcPr marL="9065" marR="9065" marT="9065" marB="0" anchor="b"/>
                </a:tc>
                <a:extLst>
                  <a:ext uri="{0D108BD9-81ED-4DB2-BD59-A6C34878D82A}">
                    <a16:rowId xmlns:a16="http://schemas.microsoft.com/office/drawing/2014/main" val="1819513469"/>
                  </a:ext>
                </a:extLst>
              </a:tr>
            </a:tbl>
          </a:graphicData>
        </a:graphic>
      </p:graphicFrame>
      <p:sp>
        <p:nvSpPr>
          <p:cNvPr id="4" name="TextBox 3">
            <a:extLst>
              <a:ext uri="{FF2B5EF4-FFF2-40B4-BE49-F238E27FC236}">
                <a16:creationId xmlns:a16="http://schemas.microsoft.com/office/drawing/2014/main" id="{54EB1195-F5F0-C297-1F68-909D3509FE08}"/>
              </a:ext>
            </a:extLst>
          </p:cNvPr>
          <p:cNvSpPr txBox="1"/>
          <p:nvPr/>
        </p:nvSpPr>
        <p:spPr>
          <a:xfrm>
            <a:off x="281940" y="6027003"/>
            <a:ext cx="11420065"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case load take-up in worksheet PC1 cell ref B45)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330B720-BE42-41D1-75FA-55A1C0AE2F1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309430" y="41945"/>
            <a:ext cx="8456103"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2F20EC7C-AD66-9C4D-5903-84B790B5D0D6}"/>
              </a:ext>
            </a:extLst>
          </p:cNvPr>
          <p:cNvGraphicFramePr>
            <a:graphicFrameLocks noGrp="1" noDrilldown="1" noMove="1" noResize="1"/>
          </p:cNvGraphicFramePr>
          <p:nvPr>
            <p:extLst>
              <p:ext uri="{D42A27DB-BD31-4B8C-83A1-F6EECF244321}">
                <p14:modId xmlns:p14="http://schemas.microsoft.com/office/powerpoint/2010/main" val="766816007"/>
              </p:ext>
            </p:extLst>
          </p:nvPr>
        </p:nvGraphicFramePr>
        <p:xfrm>
          <a:off x="3585029" y="444617"/>
          <a:ext cx="4589417" cy="5723960"/>
        </p:xfrm>
        <a:graphic>
          <a:graphicData uri="http://schemas.openxmlformats.org/drawingml/2006/table">
            <a:tbl>
              <a:tblPr firstRow="1">
                <a:tableStyleId>{5C22544A-7EE6-4342-B048-85BDC9FD1C3A}</a:tableStyleId>
              </a:tblPr>
              <a:tblGrid>
                <a:gridCol w="2778382">
                  <a:extLst>
                    <a:ext uri="{9D8B030D-6E8A-4147-A177-3AD203B41FA5}">
                      <a16:colId xmlns:a16="http://schemas.microsoft.com/office/drawing/2014/main" val="3461546170"/>
                    </a:ext>
                  </a:extLst>
                </a:gridCol>
                <a:gridCol w="1811035">
                  <a:extLst>
                    <a:ext uri="{9D8B030D-6E8A-4147-A177-3AD203B41FA5}">
                      <a16:colId xmlns:a16="http://schemas.microsoft.com/office/drawing/2014/main" val="3094048242"/>
                    </a:ext>
                  </a:extLst>
                </a:gridCol>
              </a:tblGrid>
              <a:tr h="286198">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sng" strike="noStrike">
                          <a:effectLst/>
                          <a:latin typeface="Arial" panose="020B0604020202020204" pitchFamily="34" charset="0"/>
                          <a:cs typeface="Arial" panose="020B0604020202020204" pitchFamily="34" charset="0"/>
                        </a:rPr>
                        <a:t>May-23</a:t>
                      </a:r>
                      <a:endParaRPr lang="en-GB" sz="1600" b="1" i="0" u="sng" strike="noStrike">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1583069117"/>
                  </a:ext>
                </a:extLst>
              </a:tr>
              <a:tr h="286198">
                <a:tc>
                  <a:txBody>
                    <a:bodyPr/>
                    <a:lstStyle/>
                    <a:p>
                      <a:pPr algn="l" fontAlgn="b"/>
                      <a:r>
                        <a:rPr lang="en-GB" sz="1600" u="none" strike="noStrike" dirty="0" err="1">
                          <a:effectLst/>
                          <a:latin typeface="Arial" panose="020B0604020202020204" pitchFamily="34" charset="0"/>
                          <a:cs typeface="Arial" panose="020B0604020202020204" pitchFamily="34" charset="0"/>
                        </a:rPr>
                        <a:t>Besses</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£303,792</a:t>
                      </a:r>
                    </a:p>
                  </a:txBody>
                  <a:tcPr marL="9065" marR="9065" marT="9065" marB="0" anchor="b"/>
                </a:tc>
                <a:extLst>
                  <a:ext uri="{0D108BD9-81ED-4DB2-BD59-A6C34878D82A}">
                    <a16:rowId xmlns:a16="http://schemas.microsoft.com/office/drawing/2014/main" val="2931271880"/>
                  </a:ext>
                </a:extLst>
              </a:tr>
              <a:tr h="286198">
                <a:tc>
                  <a:txBody>
                    <a:bodyPr/>
                    <a:lstStyle/>
                    <a:p>
                      <a:pPr algn="l" fontAlgn="b"/>
                      <a:r>
                        <a:rPr lang="en-GB" sz="1600" u="none" strike="noStrike" dirty="0">
                          <a:effectLst/>
                          <a:latin typeface="Arial" panose="020B0604020202020204" pitchFamily="34" charset="0"/>
                          <a:cs typeface="Arial" panose="020B0604020202020204" pitchFamily="34" charset="0"/>
                        </a:rPr>
                        <a:t>Church</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£262,501</a:t>
                      </a:r>
                    </a:p>
                  </a:txBody>
                  <a:tcPr marL="9065" marR="9065" marT="9065" marB="0" anchor="b"/>
                </a:tc>
                <a:extLst>
                  <a:ext uri="{0D108BD9-81ED-4DB2-BD59-A6C34878D82A}">
                    <a16:rowId xmlns:a16="http://schemas.microsoft.com/office/drawing/2014/main" val="428955226"/>
                  </a:ext>
                </a:extLst>
              </a:tr>
              <a:tr h="286198">
                <a:tc>
                  <a:txBody>
                    <a:bodyPr/>
                    <a:lstStyle/>
                    <a:p>
                      <a:pPr algn="l" fontAlgn="b"/>
                      <a:r>
                        <a:rPr lang="en-GB" sz="1600" u="none" strike="noStrike" dirty="0">
                          <a:effectLst/>
                          <a:latin typeface="Arial" panose="020B0604020202020204" pitchFamily="34" charset="0"/>
                          <a:cs typeface="Arial" panose="020B0604020202020204" pitchFamily="34" charset="0"/>
                        </a:rPr>
                        <a:t>East</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£503,935</a:t>
                      </a:r>
                    </a:p>
                  </a:txBody>
                  <a:tcPr marL="9065" marR="9065" marT="9065" marB="0" anchor="b"/>
                </a:tc>
                <a:extLst>
                  <a:ext uri="{0D108BD9-81ED-4DB2-BD59-A6C34878D82A}">
                    <a16:rowId xmlns:a16="http://schemas.microsoft.com/office/drawing/2014/main" val="3514878980"/>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Elton</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£223,615</a:t>
                      </a:r>
                    </a:p>
                  </a:txBody>
                  <a:tcPr marL="9065" marR="9065" marT="9065" marB="0" anchor="b"/>
                </a:tc>
                <a:extLst>
                  <a:ext uri="{0D108BD9-81ED-4DB2-BD59-A6C34878D82A}">
                    <a16:rowId xmlns:a16="http://schemas.microsoft.com/office/drawing/2014/main" val="2470834274"/>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Holyrood</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£291,770</a:t>
                      </a:r>
                    </a:p>
                  </a:txBody>
                  <a:tcPr marL="9065" marR="9065" marT="9065" marB="0" anchor="b"/>
                </a:tc>
                <a:extLst>
                  <a:ext uri="{0D108BD9-81ED-4DB2-BD59-A6C34878D82A}">
                    <a16:rowId xmlns:a16="http://schemas.microsoft.com/office/drawing/2014/main" val="2929147791"/>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Moorside</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£506,240</a:t>
                      </a:r>
                    </a:p>
                  </a:txBody>
                  <a:tcPr marL="9065" marR="9065" marT="9065" marB="0" anchor="b"/>
                </a:tc>
                <a:extLst>
                  <a:ext uri="{0D108BD9-81ED-4DB2-BD59-A6C34878D82A}">
                    <a16:rowId xmlns:a16="http://schemas.microsoft.com/office/drawing/2014/main" val="1621578707"/>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North Manor</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£144,906</a:t>
                      </a:r>
                    </a:p>
                  </a:txBody>
                  <a:tcPr marL="9065" marR="9065" marT="9065" marB="0" anchor="b"/>
                </a:tc>
                <a:extLst>
                  <a:ext uri="{0D108BD9-81ED-4DB2-BD59-A6C34878D82A}">
                    <a16:rowId xmlns:a16="http://schemas.microsoft.com/office/drawing/2014/main" val="1301089297"/>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Pilkington Park</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£226,902</a:t>
                      </a:r>
                    </a:p>
                  </a:txBody>
                  <a:tcPr marL="9065" marR="9065" marT="9065" marB="0" anchor="b"/>
                </a:tc>
                <a:extLst>
                  <a:ext uri="{0D108BD9-81ED-4DB2-BD59-A6C34878D82A}">
                    <a16:rowId xmlns:a16="http://schemas.microsoft.com/office/drawing/2014/main" val="3214655640"/>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Radcliffe East</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£269,033</a:t>
                      </a:r>
                    </a:p>
                  </a:txBody>
                  <a:tcPr marL="9065" marR="9065" marT="9065" marB="0" anchor="b"/>
                </a:tc>
                <a:extLst>
                  <a:ext uri="{0D108BD9-81ED-4DB2-BD59-A6C34878D82A}">
                    <a16:rowId xmlns:a16="http://schemas.microsoft.com/office/drawing/2014/main" val="447946882"/>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Radcliffe North</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£366,160</a:t>
                      </a:r>
                    </a:p>
                  </a:txBody>
                  <a:tcPr marL="9065" marR="9065" marT="9065" marB="0" anchor="b"/>
                </a:tc>
                <a:extLst>
                  <a:ext uri="{0D108BD9-81ED-4DB2-BD59-A6C34878D82A}">
                    <a16:rowId xmlns:a16="http://schemas.microsoft.com/office/drawing/2014/main" val="3462219881"/>
                  </a:ext>
                </a:extLst>
              </a:tr>
              <a:tr h="286198">
                <a:tc>
                  <a:txBody>
                    <a:bodyPr/>
                    <a:lstStyle/>
                    <a:p>
                      <a:pPr algn="l" fontAlgn="b"/>
                      <a:r>
                        <a:rPr lang="en-GB" sz="1600" u="none" strike="noStrike" dirty="0">
                          <a:effectLst/>
                          <a:latin typeface="Arial" panose="020B0604020202020204" pitchFamily="34" charset="0"/>
                          <a:cs typeface="Arial" panose="020B0604020202020204" pitchFamily="34" charset="0"/>
                        </a:rPr>
                        <a:t>Radcliffe West</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£351,434</a:t>
                      </a:r>
                    </a:p>
                  </a:txBody>
                  <a:tcPr marL="9065" marR="9065" marT="9065" marB="0" anchor="b"/>
                </a:tc>
                <a:extLst>
                  <a:ext uri="{0D108BD9-81ED-4DB2-BD59-A6C34878D82A}">
                    <a16:rowId xmlns:a16="http://schemas.microsoft.com/office/drawing/2014/main" val="837663219"/>
                  </a:ext>
                </a:extLst>
              </a:tr>
              <a:tr h="286198">
                <a:tc>
                  <a:txBody>
                    <a:bodyPr/>
                    <a:lstStyle/>
                    <a:p>
                      <a:pPr algn="l" fontAlgn="b"/>
                      <a:r>
                        <a:rPr lang="en-GB" sz="1600" u="none" strike="noStrike" dirty="0">
                          <a:effectLst/>
                          <a:latin typeface="Arial" panose="020B0604020202020204" pitchFamily="34" charset="0"/>
                          <a:cs typeface="Arial" panose="020B0604020202020204" pitchFamily="34" charset="0"/>
                        </a:rPr>
                        <a:t>Ramsbottom</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£239,818</a:t>
                      </a:r>
                    </a:p>
                  </a:txBody>
                  <a:tcPr marL="9065" marR="9065" marT="9065" marB="0" anchor="b"/>
                </a:tc>
                <a:extLst>
                  <a:ext uri="{0D108BD9-81ED-4DB2-BD59-A6C34878D82A}">
                    <a16:rowId xmlns:a16="http://schemas.microsoft.com/office/drawing/2014/main" val="2832323224"/>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Redvales</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£507,563</a:t>
                      </a:r>
                    </a:p>
                  </a:txBody>
                  <a:tcPr marL="9065" marR="9065" marT="9065" marB="0" anchor="b"/>
                </a:tc>
                <a:extLst>
                  <a:ext uri="{0D108BD9-81ED-4DB2-BD59-A6C34878D82A}">
                    <a16:rowId xmlns:a16="http://schemas.microsoft.com/office/drawing/2014/main" val="957216002"/>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Sedgley</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£369,833</a:t>
                      </a:r>
                    </a:p>
                  </a:txBody>
                  <a:tcPr marL="9065" marR="9065" marT="9065" marB="0" anchor="b"/>
                </a:tc>
                <a:extLst>
                  <a:ext uri="{0D108BD9-81ED-4DB2-BD59-A6C34878D82A}">
                    <a16:rowId xmlns:a16="http://schemas.microsoft.com/office/drawing/2014/main" val="1159702948"/>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St Mary's</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£390,643</a:t>
                      </a:r>
                    </a:p>
                  </a:txBody>
                  <a:tcPr marL="9065" marR="9065" marT="9065" marB="0" anchor="b"/>
                </a:tc>
                <a:extLst>
                  <a:ext uri="{0D108BD9-81ED-4DB2-BD59-A6C34878D82A}">
                    <a16:rowId xmlns:a16="http://schemas.microsoft.com/office/drawing/2014/main" val="1703350416"/>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Tottington</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£175,696</a:t>
                      </a:r>
                    </a:p>
                  </a:txBody>
                  <a:tcPr marL="9065" marR="9065" marT="9065" marB="0" anchor="b"/>
                </a:tc>
                <a:extLst>
                  <a:ext uri="{0D108BD9-81ED-4DB2-BD59-A6C34878D82A}">
                    <a16:rowId xmlns:a16="http://schemas.microsoft.com/office/drawing/2014/main" val="4118883888"/>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Unsworth</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£329,650</a:t>
                      </a:r>
                    </a:p>
                  </a:txBody>
                  <a:tcPr marL="9065" marR="9065" marT="9065" marB="0" anchor="b"/>
                </a:tc>
                <a:extLst>
                  <a:ext uri="{0D108BD9-81ED-4DB2-BD59-A6C34878D82A}">
                    <a16:rowId xmlns:a16="http://schemas.microsoft.com/office/drawing/2014/main" val="2208148329"/>
                  </a:ext>
                </a:extLst>
              </a:tr>
              <a:tr h="286198">
                <a:tc>
                  <a:txBody>
                    <a:bodyPr/>
                    <a:lstStyle/>
                    <a:p>
                      <a:pPr algn="l"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 </a:t>
                      </a:r>
                      <a:endParaRPr lang="en-GB" sz="1600" b="0" i="0" u="none" strike="noStrike" dirty="0">
                        <a:effectLst/>
                        <a:latin typeface="Arial" panose="020B0604020202020204" pitchFamily="34" charset="0"/>
                        <a:cs typeface="Arial" panose="020B0604020202020204" pitchFamily="34" charset="0"/>
                      </a:endParaRPr>
                    </a:p>
                  </a:txBody>
                  <a:tcPr marL="9065" marR="9065" marT="9065" marB="0" anchor="b"/>
                </a:tc>
                <a:extLst>
                  <a:ext uri="{0D108BD9-81ED-4DB2-BD59-A6C34878D82A}">
                    <a16:rowId xmlns:a16="http://schemas.microsoft.com/office/drawing/2014/main" val="501466042"/>
                  </a:ext>
                </a:extLst>
              </a:tr>
              <a:tr h="286198">
                <a:tc>
                  <a:txBody>
                    <a:bodyPr/>
                    <a:lstStyle/>
                    <a:p>
                      <a:pPr algn="l" fontAlgn="b"/>
                      <a:r>
                        <a:rPr lang="en-GB" sz="1600" b="1" u="none" strike="noStrike" dirty="0">
                          <a:effectLst/>
                          <a:latin typeface="Arial" panose="020B0604020202020204" pitchFamily="34" charset="0"/>
                          <a:cs typeface="Arial" panose="020B0604020202020204" pitchFamily="34" charset="0"/>
                        </a:rPr>
                        <a:t>District total</a:t>
                      </a:r>
                      <a:endParaRPr lang="en-GB" sz="1600" b="1" i="0" u="none" strike="noStrike" dirty="0">
                        <a:effectLst/>
                        <a:latin typeface="Arial" panose="020B0604020202020204" pitchFamily="34" charset="0"/>
                        <a:cs typeface="Arial" panose="020B0604020202020204" pitchFamily="34" charset="0"/>
                      </a:endParaRPr>
                    </a:p>
                  </a:txBody>
                  <a:tcPr marL="9065" marR="9065" marT="9065" marB="0" anchor="b"/>
                </a:tc>
                <a:tc>
                  <a:txBody>
                    <a:bodyPr/>
                    <a:lstStyle/>
                    <a:p>
                      <a:pPr algn="r" fontAlgn="b"/>
                      <a:r>
                        <a:rPr lang="en-GB" sz="1600" b="1" i="0" u="none" strike="noStrike" dirty="0">
                          <a:effectLst/>
                          <a:latin typeface="Arial" panose="020B0604020202020204" pitchFamily="34" charset="0"/>
                          <a:cs typeface="Arial" panose="020B0604020202020204" pitchFamily="34" charset="0"/>
                        </a:rPr>
                        <a:t>£5,463,493</a:t>
                      </a:r>
                    </a:p>
                  </a:txBody>
                  <a:tcPr marL="9065" marR="9065" marT="9065" marB="0" anchor="b"/>
                </a:tc>
                <a:extLst>
                  <a:ext uri="{0D108BD9-81ED-4DB2-BD59-A6C34878D82A}">
                    <a16:rowId xmlns:a16="http://schemas.microsoft.com/office/drawing/2014/main" val="1819513469"/>
                  </a:ext>
                </a:extLst>
              </a:tr>
            </a:tbl>
          </a:graphicData>
        </a:graphic>
      </p:graphicFrame>
      <p:sp>
        <p:nvSpPr>
          <p:cNvPr id="5" name="TextBox 4">
            <a:extLst>
              <a:ext uri="{FF2B5EF4-FFF2-40B4-BE49-F238E27FC236}">
                <a16:creationId xmlns:a16="http://schemas.microsoft.com/office/drawing/2014/main" id="{D336200E-81F4-4CC8-8F78-2BC1EEAA20C9}"/>
              </a:ext>
            </a:extLst>
          </p:cNvPr>
          <p:cNvSpPr txBox="1"/>
          <p:nvPr/>
        </p:nvSpPr>
        <p:spPr>
          <a:xfrm>
            <a:off x="309430" y="6027003"/>
            <a:ext cx="11252650"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expenditure take-up in worksheet PC2 cell ref B82)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BD76E2-1091-4E59-82E9-2014B5B90676}">
  <ds:schemaRefs>
    <ds:schemaRef ds:uri="http://schemas.microsoft.com/sharepoint/v3/contenttype/forms"/>
  </ds:schemaRefs>
</ds:datastoreItem>
</file>

<file path=customXml/itemProps3.xml><?xml version="1.0" encoding="utf-8"?>
<ds:datastoreItem xmlns:ds="http://schemas.openxmlformats.org/officeDocument/2006/customXml" ds:itemID="{D5797827-5164-4688-829D-5C862EB92A2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2434</TotalTime>
  <Words>1196</Words>
  <Application>Microsoft Office PowerPoint</Application>
  <PresentationFormat>Widescreen</PresentationFormat>
  <Paragraphs>194</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Pension Credit Summary: Bury</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 </vt:lpstr>
      <vt:lpstr>Key statistics for Bury</vt:lpstr>
      <vt:lpstr>Percentages of GM population aged 66+ claiming Pension Credit by ward</vt:lpstr>
      <vt:lpstr>Elderly populations and deprivation</vt:lpstr>
      <vt:lpstr>Pension Credit claimants by ward</vt:lpstr>
      <vt:lpstr>Estimated Eligible Non-recipients by ward</vt:lpstr>
      <vt:lpstr>Estimated total amount of missed Pension Credit uptake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127</cp:revision>
  <dcterms:created xsi:type="dcterms:W3CDTF">2020-10-30T09:24:29Z</dcterms:created>
  <dcterms:modified xsi:type="dcterms:W3CDTF">2024-02-01T14:29:06Z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