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831" r:id="rId2"/>
    <p:sldMasterId id="2147483867" r:id="rId3"/>
    <p:sldMasterId id="2147483907" r:id="rId4"/>
  </p:sldMasterIdLst>
  <p:notesMasterIdLst>
    <p:notesMasterId r:id="rId25"/>
  </p:notesMasterIdLst>
  <p:sldIdLst>
    <p:sldId id="315" r:id="rId5"/>
    <p:sldId id="351" r:id="rId6"/>
    <p:sldId id="317" r:id="rId7"/>
    <p:sldId id="335" r:id="rId8"/>
    <p:sldId id="344" r:id="rId9"/>
    <p:sldId id="352" r:id="rId10"/>
    <p:sldId id="362" r:id="rId11"/>
    <p:sldId id="363" r:id="rId12"/>
    <p:sldId id="364" r:id="rId13"/>
    <p:sldId id="366" r:id="rId14"/>
    <p:sldId id="367" r:id="rId15"/>
    <p:sldId id="368" r:id="rId16"/>
    <p:sldId id="349" r:id="rId17"/>
    <p:sldId id="369" r:id="rId18"/>
    <p:sldId id="365" r:id="rId19"/>
    <p:sldId id="357" r:id="rId20"/>
    <p:sldId id="358" r:id="rId21"/>
    <p:sldId id="359" r:id="rId22"/>
    <p:sldId id="360" r:id="rId23"/>
    <p:sldId id="361" r:id="rId24"/>
  </p:sldIdLst>
  <p:sldSz cx="12801600" cy="9601200" type="A3"/>
  <p:notesSz cx="9940925" cy="6808788"/>
  <p:defaultTextStyle>
    <a:defPPr>
      <a:defRPr lang="en-GB"/>
    </a:defPPr>
    <a:lvl1pPr algn="l" rtl="0" fontAlgn="base">
      <a:spcBef>
        <a:spcPct val="0"/>
      </a:spcBef>
      <a:spcAft>
        <a:spcPct val="0"/>
      </a:spcAft>
      <a:defRPr kern="1200">
        <a:solidFill>
          <a:schemeClr val="tx1"/>
        </a:solidFill>
        <a:latin typeface="Calibri" pitchFamily="34" charset="0"/>
        <a:ea typeface="+mn-ea"/>
        <a:cs typeface="Arial" charset="0"/>
      </a:defRPr>
    </a:lvl1pPr>
    <a:lvl2pPr marL="608013" indent="-150813" algn="l" rtl="0" fontAlgn="base">
      <a:spcBef>
        <a:spcPct val="0"/>
      </a:spcBef>
      <a:spcAft>
        <a:spcPct val="0"/>
      </a:spcAft>
      <a:defRPr kern="1200">
        <a:solidFill>
          <a:schemeClr val="tx1"/>
        </a:solidFill>
        <a:latin typeface="Calibri" pitchFamily="34" charset="0"/>
        <a:ea typeface="+mn-ea"/>
        <a:cs typeface="Arial" charset="0"/>
      </a:defRPr>
    </a:lvl2pPr>
    <a:lvl3pPr marL="1217613" indent="-303213" algn="l" rtl="0" fontAlgn="base">
      <a:spcBef>
        <a:spcPct val="0"/>
      </a:spcBef>
      <a:spcAft>
        <a:spcPct val="0"/>
      </a:spcAft>
      <a:defRPr kern="1200">
        <a:solidFill>
          <a:schemeClr val="tx1"/>
        </a:solidFill>
        <a:latin typeface="Calibri" pitchFamily="34" charset="0"/>
        <a:ea typeface="+mn-ea"/>
        <a:cs typeface="Arial" charset="0"/>
      </a:defRPr>
    </a:lvl3pPr>
    <a:lvl4pPr marL="1827213" indent="-455613" algn="l" rtl="0" fontAlgn="base">
      <a:spcBef>
        <a:spcPct val="0"/>
      </a:spcBef>
      <a:spcAft>
        <a:spcPct val="0"/>
      </a:spcAft>
      <a:defRPr kern="1200">
        <a:solidFill>
          <a:schemeClr val="tx1"/>
        </a:solidFill>
        <a:latin typeface="Calibri" pitchFamily="34" charset="0"/>
        <a:ea typeface="+mn-ea"/>
        <a:cs typeface="Arial" charset="0"/>
      </a:defRPr>
    </a:lvl4pPr>
    <a:lvl5pPr marL="2436813" indent="-608013"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FMA" initials="" lastIdx="19" clrIdx="0"/>
  <p:cmAuthor id="1" name="Francis" initials="" lastIdx="0" clrIdx="1"/>
  <p:cmAuthor id="2" name="Quinn, Bradley" initials="QB" lastIdx="1" clrIdx="2">
    <p:extLst>
      <p:ext uri="{19B8F6BF-5375-455C-9EA6-DF929625EA0E}">
        <p15:presenceInfo xmlns:p15="http://schemas.microsoft.com/office/powerpoint/2012/main" userId="S-1-5-21-1937380958-2102339226-1848903544-55427" providerId="AD"/>
      </p:ext>
    </p:extLst>
  </p:cmAuthor>
  <p:cmAuthor id="3" name="Markus, Francis" initials="MF" lastIdx="1" clrIdx="3">
    <p:extLst>
      <p:ext uri="{19B8F6BF-5375-455C-9EA6-DF929625EA0E}">
        <p15:presenceInfo xmlns:p15="http://schemas.microsoft.com/office/powerpoint/2012/main" userId="S-1-5-21-1937380958-2102339226-1848903544-55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6BB50"/>
    <a:srgbClr val="84665C"/>
    <a:srgbClr val="FFC000"/>
    <a:srgbClr val="8B8075"/>
    <a:srgbClr val="829778"/>
    <a:srgbClr val="333399"/>
    <a:srgbClr val="D3F6F5"/>
    <a:srgbClr val="D9EDFF"/>
    <a:srgbClr val="D9E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62" autoAdjust="0"/>
    <p:restoredTop sz="95345" autoAdjust="0"/>
  </p:normalViewPr>
  <p:slideViewPr>
    <p:cSldViewPr>
      <p:cViewPr varScale="1">
        <p:scale>
          <a:sx n="65" d="100"/>
          <a:sy n="65" d="100"/>
        </p:scale>
        <p:origin x="987" y="57"/>
      </p:cViewPr>
      <p:guideLst>
        <p:guide orient="horz" pos="3024"/>
        <p:guide pos="403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309122" cy="339474"/>
          </a:xfrm>
          <a:prstGeom prst="rect">
            <a:avLst/>
          </a:prstGeom>
        </p:spPr>
        <p:txBody>
          <a:bodyPr vert="horz" lIns="91406" tIns="45702" rIns="91406" bIns="45702" rtlCol="0"/>
          <a:lstStyle>
            <a:lvl1pPr algn="l">
              <a:defRPr sz="1200" dirty="0"/>
            </a:lvl1pPr>
          </a:lstStyle>
          <a:p>
            <a:pPr>
              <a:defRPr/>
            </a:pPr>
            <a:endParaRPr lang="en-GB" dirty="0"/>
          </a:p>
        </p:txBody>
      </p:sp>
      <p:sp>
        <p:nvSpPr>
          <p:cNvPr id="3" name="Date Placeholder 2"/>
          <p:cNvSpPr>
            <a:spLocks noGrp="1"/>
          </p:cNvSpPr>
          <p:nvPr>
            <p:ph type="dt" idx="1"/>
          </p:nvPr>
        </p:nvSpPr>
        <p:spPr>
          <a:xfrm>
            <a:off x="5630204" y="1"/>
            <a:ext cx="4309122" cy="339474"/>
          </a:xfrm>
          <a:prstGeom prst="rect">
            <a:avLst/>
          </a:prstGeom>
        </p:spPr>
        <p:txBody>
          <a:bodyPr vert="horz" lIns="91406" tIns="45702" rIns="91406" bIns="45702" rtlCol="0"/>
          <a:lstStyle>
            <a:lvl1pPr algn="r">
              <a:defRPr sz="1200"/>
            </a:lvl1pPr>
          </a:lstStyle>
          <a:p>
            <a:pPr>
              <a:defRPr/>
            </a:pPr>
            <a:fld id="{7F457AF9-78CA-4D0B-96BB-8D11DE21DDE6}" type="datetimeFigureOut">
              <a:rPr lang="en-GB"/>
              <a:pPr>
                <a:defRPr/>
              </a:pPr>
              <a:t>17/12/2018</a:t>
            </a:fld>
            <a:endParaRPr lang="en-GB" dirty="0"/>
          </a:p>
        </p:txBody>
      </p:sp>
      <p:sp>
        <p:nvSpPr>
          <p:cNvPr id="4" name="Slide Image Placeholder 3"/>
          <p:cNvSpPr>
            <a:spLocks noGrp="1" noRot="1" noChangeAspect="1"/>
          </p:cNvSpPr>
          <p:nvPr>
            <p:ph type="sldImg" idx="2"/>
          </p:nvPr>
        </p:nvSpPr>
        <p:spPr>
          <a:xfrm>
            <a:off x="3271838" y="512763"/>
            <a:ext cx="3400425" cy="2551112"/>
          </a:xfrm>
          <a:prstGeom prst="rect">
            <a:avLst/>
          </a:prstGeom>
          <a:noFill/>
          <a:ln w="12700">
            <a:solidFill>
              <a:prstClr val="black"/>
            </a:solidFill>
          </a:ln>
        </p:spPr>
        <p:txBody>
          <a:bodyPr vert="horz" lIns="91406" tIns="45702" rIns="91406" bIns="45702" rtlCol="0" anchor="ctr"/>
          <a:lstStyle/>
          <a:p>
            <a:pPr lvl="0"/>
            <a:endParaRPr lang="en-GB" noProof="0" dirty="0" smtClean="0"/>
          </a:p>
        </p:txBody>
      </p:sp>
      <p:sp>
        <p:nvSpPr>
          <p:cNvPr id="5" name="Notes Placeholder 4"/>
          <p:cNvSpPr>
            <a:spLocks noGrp="1"/>
          </p:cNvSpPr>
          <p:nvPr>
            <p:ph type="body" sz="quarter" idx="3"/>
          </p:nvPr>
        </p:nvSpPr>
        <p:spPr>
          <a:xfrm>
            <a:off x="994417" y="3233856"/>
            <a:ext cx="7952099" cy="3063311"/>
          </a:xfrm>
          <a:prstGeom prst="rect">
            <a:avLst/>
          </a:prstGeom>
        </p:spPr>
        <p:txBody>
          <a:bodyPr vert="horz" lIns="91406" tIns="45702" rIns="91406" bIns="4570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3" y="6467705"/>
            <a:ext cx="4309122" cy="339474"/>
          </a:xfrm>
          <a:prstGeom prst="rect">
            <a:avLst/>
          </a:prstGeom>
        </p:spPr>
        <p:txBody>
          <a:bodyPr vert="horz" lIns="91406" tIns="45702" rIns="91406" bIns="45702" rtlCol="0" anchor="b"/>
          <a:lstStyle>
            <a:lvl1pPr algn="l">
              <a:defRPr sz="1200" dirty="0"/>
            </a:lvl1pPr>
          </a:lstStyle>
          <a:p>
            <a:pPr>
              <a:defRPr/>
            </a:pPr>
            <a:endParaRPr lang="en-GB" dirty="0"/>
          </a:p>
        </p:txBody>
      </p:sp>
      <p:sp>
        <p:nvSpPr>
          <p:cNvPr id="7" name="Slide Number Placeholder 6"/>
          <p:cNvSpPr>
            <a:spLocks noGrp="1"/>
          </p:cNvSpPr>
          <p:nvPr>
            <p:ph type="sldNum" sz="quarter" idx="5"/>
          </p:nvPr>
        </p:nvSpPr>
        <p:spPr>
          <a:xfrm>
            <a:off x="5630204" y="6467705"/>
            <a:ext cx="4309122" cy="339474"/>
          </a:xfrm>
          <a:prstGeom prst="rect">
            <a:avLst/>
          </a:prstGeom>
        </p:spPr>
        <p:txBody>
          <a:bodyPr vert="horz" lIns="91406" tIns="45702" rIns="91406" bIns="45702" rtlCol="0" anchor="b"/>
          <a:lstStyle>
            <a:lvl1pPr algn="r">
              <a:defRPr sz="1200"/>
            </a:lvl1pPr>
          </a:lstStyle>
          <a:p>
            <a:pPr>
              <a:defRPr/>
            </a:pPr>
            <a:fld id="{17F11C51-2693-403F-B876-130858AAE986}" type="slidenum">
              <a:rPr lang="en-GB"/>
              <a:pPr>
                <a:defRPr/>
              </a:pPr>
              <a:t>‹#›</a:t>
            </a:fld>
            <a:endParaRPr lang="en-GB" dirty="0"/>
          </a:p>
        </p:txBody>
      </p:sp>
    </p:spTree>
    <p:extLst>
      <p:ext uri="{BB962C8B-B14F-4D97-AF65-F5344CB8AC3E}">
        <p14:creationId xmlns:p14="http://schemas.microsoft.com/office/powerpoint/2010/main" val="1857147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608013" algn="l" rtl="0" eaLnBrk="0" fontAlgn="base" hangingPunct="0">
      <a:spcBef>
        <a:spcPct val="30000"/>
      </a:spcBef>
      <a:spcAft>
        <a:spcPct val="0"/>
      </a:spcAft>
      <a:defRPr sz="1500" kern="1200">
        <a:solidFill>
          <a:schemeClr val="tx1"/>
        </a:solidFill>
        <a:latin typeface="+mn-lt"/>
        <a:ea typeface="+mn-ea"/>
        <a:cs typeface="+mn-cs"/>
      </a:defRPr>
    </a:lvl2pPr>
    <a:lvl3pPr marL="1217613" algn="l" rtl="0" eaLnBrk="0" fontAlgn="base" hangingPunct="0">
      <a:spcBef>
        <a:spcPct val="30000"/>
      </a:spcBef>
      <a:spcAft>
        <a:spcPct val="0"/>
      </a:spcAft>
      <a:defRPr sz="1500" kern="1200">
        <a:solidFill>
          <a:schemeClr val="tx1"/>
        </a:solidFill>
        <a:latin typeface="+mn-lt"/>
        <a:ea typeface="+mn-ea"/>
        <a:cs typeface="+mn-cs"/>
      </a:defRPr>
    </a:lvl3pPr>
    <a:lvl4pPr marL="1827213" algn="l" rtl="0" eaLnBrk="0" fontAlgn="base" hangingPunct="0">
      <a:spcBef>
        <a:spcPct val="30000"/>
      </a:spcBef>
      <a:spcAft>
        <a:spcPct val="0"/>
      </a:spcAft>
      <a:defRPr sz="1500" kern="1200">
        <a:solidFill>
          <a:schemeClr val="tx1"/>
        </a:solidFill>
        <a:latin typeface="+mn-lt"/>
        <a:ea typeface="+mn-ea"/>
        <a:cs typeface="+mn-cs"/>
      </a:defRPr>
    </a:lvl4pPr>
    <a:lvl5pPr marL="2436813" algn="l" rtl="0" eaLnBrk="0" fontAlgn="base" hangingPunct="0">
      <a:spcBef>
        <a:spcPct val="30000"/>
      </a:spcBef>
      <a:spcAft>
        <a:spcPct val="0"/>
      </a:spcAft>
      <a:defRPr sz="1500" kern="1200">
        <a:solidFill>
          <a:schemeClr val="tx1"/>
        </a:solidFill>
        <a:latin typeface="+mn-lt"/>
        <a:ea typeface="+mn-ea"/>
        <a:cs typeface="+mn-cs"/>
      </a:defRPr>
    </a:lvl5pPr>
    <a:lvl6pPr marL="3046351" algn="l" defTabSz="1218536" rtl="0" eaLnBrk="1" latinLnBrk="0" hangingPunct="1">
      <a:defRPr sz="1500" kern="1200">
        <a:solidFill>
          <a:schemeClr val="tx1"/>
        </a:solidFill>
        <a:latin typeface="+mn-lt"/>
        <a:ea typeface="+mn-ea"/>
        <a:cs typeface="+mn-cs"/>
      </a:defRPr>
    </a:lvl6pPr>
    <a:lvl7pPr marL="3655620" algn="l" defTabSz="1218536" rtl="0" eaLnBrk="1" latinLnBrk="0" hangingPunct="1">
      <a:defRPr sz="1500" kern="1200">
        <a:solidFill>
          <a:schemeClr val="tx1"/>
        </a:solidFill>
        <a:latin typeface="+mn-lt"/>
        <a:ea typeface="+mn-ea"/>
        <a:cs typeface="+mn-cs"/>
      </a:defRPr>
    </a:lvl7pPr>
    <a:lvl8pPr marL="4264889" algn="l" defTabSz="1218536" rtl="0" eaLnBrk="1" latinLnBrk="0" hangingPunct="1">
      <a:defRPr sz="1500" kern="1200">
        <a:solidFill>
          <a:schemeClr val="tx1"/>
        </a:solidFill>
        <a:latin typeface="+mn-lt"/>
        <a:ea typeface="+mn-ea"/>
        <a:cs typeface="+mn-cs"/>
      </a:defRPr>
    </a:lvl8pPr>
    <a:lvl9pPr marL="4874157" algn="l" defTabSz="1218536"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34756" indent="-282598" eaLnBrk="0" hangingPunct="0">
              <a:spcBef>
                <a:spcPct val="30000"/>
              </a:spcBef>
              <a:defRPr sz="1200">
                <a:solidFill>
                  <a:schemeClr val="tx1"/>
                </a:solidFill>
                <a:latin typeface="Calibri" pitchFamily="34" charset="0"/>
              </a:defRPr>
            </a:lvl2pPr>
            <a:lvl3pPr marL="1130393" indent="-226078" eaLnBrk="0" hangingPunct="0">
              <a:spcBef>
                <a:spcPct val="30000"/>
              </a:spcBef>
              <a:defRPr sz="1200">
                <a:solidFill>
                  <a:schemeClr val="tx1"/>
                </a:solidFill>
                <a:latin typeface="Calibri" pitchFamily="34" charset="0"/>
              </a:defRPr>
            </a:lvl3pPr>
            <a:lvl4pPr marL="1582551" indent="-226078" eaLnBrk="0" hangingPunct="0">
              <a:spcBef>
                <a:spcPct val="30000"/>
              </a:spcBef>
              <a:defRPr sz="1200">
                <a:solidFill>
                  <a:schemeClr val="tx1"/>
                </a:solidFill>
                <a:latin typeface="Calibri" pitchFamily="34" charset="0"/>
              </a:defRPr>
            </a:lvl4pPr>
            <a:lvl5pPr marL="2034708" indent="-226078" eaLnBrk="0" hangingPunct="0">
              <a:spcBef>
                <a:spcPct val="30000"/>
              </a:spcBef>
              <a:defRPr sz="1200">
                <a:solidFill>
                  <a:schemeClr val="tx1"/>
                </a:solidFill>
                <a:latin typeface="Calibri" pitchFamily="34" charset="0"/>
              </a:defRPr>
            </a:lvl5pPr>
            <a:lvl6pPr marL="2486866" indent="-226078" eaLnBrk="0" fontAlgn="base" hangingPunct="0">
              <a:spcBef>
                <a:spcPct val="30000"/>
              </a:spcBef>
              <a:spcAft>
                <a:spcPct val="0"/>
              </a:spcAft>
              <a:defRPr sz="1200">
                <a:solidFill>
                  <a:schemeClr val="tx1"/>
                </a:solidFill>
                <a:latin typeface="Calibri" pitchFamily="34" charset="0"/>
              </a:defRPr>
            </a:lvl6pPr>
            <a:lvl7pPr marL="2939023" indent="-226078" eaLnBrk="0" fontAlgn="base" hangingPunct="0">
              <a:spcBef>
                <a:spcPct val="30000"/>
              </a:spcBef>
              <a:spcAft>
                <a:spcPct val="0"/>
              </a:spcAft>
              <a:defRPr sz="1200">
                <a:solidFill>
                  <a:schemeClr val="tx1"/>
                </a:solidFill>
                <a:latin typeface="Calibri" pitchFamily="34" charset="0"/>
              </a:defRPr>
            </a:lvl7pPr>
            <a:lvl8pPr marL="3391181" indent="-226078" eaLnBrk="0" fontAlgn="base" hangingPunct="0">
              <a:spcBef>
                <a:spcPct val="30000"/>
              </a:spcBef>
              <a:spcAft>
                <a:spcPct val="0"/>
              </a:spcAft>
              <a:defRPr sz="1200">
                <a:solidFill>
                  <a:schemeClr val="tx1"/>
                </a:solidFill>
                <a:latin typeface="Calibri" pitchFamily="34" charset="0"/>
              </a:defRPr>
            </a:lvl8pPr>
            <a:lvl9pPr marL="3843338" indent="-22607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910DE72-EE37-4CC4-BB19-75E8C65C1596}" type="slidenum">
              <a:rPr lang="en-GB" altLang="en-US" smtClean="0">
                <a:latin typeface="Arial" charset="0"/>
              </a:rPr>
              <a:pPr eaLnBrk="1" hangingPunct="1">
                <a:spcBef>
                  <a:spcPct val="0"/>
                </a:spcBef>
              </a:pPr>
              <a:t>2</a:t>
            </a:fld>
            <a:endParaRPr lang="en-GB" altLang="en-US" dirty="0" smtClean="0">
              <a:latin typeface="Arial" charset="0"/>
            </a:endParaRPr>
          </a:p>
        </p:txBody>
      </p:sp>
    </p:spTree>
    <p:extLst>
      <p:ext uri="{BB962C8B-B14F-4D97-AF65-F5344CB8AC3E}">
        <p14:creationId xmlns:p14="http://schemas.microsoft.com/office/powerpoint/2010/main" val="310839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15</a:t>
            </a:fld>
            <a:endParaRPr lang="en-GB" dirty="0"/>
          </a:p>
        </p:txBody>
      </p:sp>
    </p:spTree>
    <p:extLst>
      <p:ext uri="{BB962C8B-B14F-4D97-AF65-F5344CB8AC3E}">
        <p14:creationId xmlns:p14="http://schemas.microsoft.com/office/powerpoint/2010/main" val="312772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F1C1E6-D033-4A6C-A76C-9867B6B99370}" type="slidenum">
              <a:rPr lang="en-GB" altLang="en-US" smtClean="0">
                <a:solidFill>
                  <a:srgbClr val="000000"/>
                </a:solidFill>
              </a:rPr>
              <a:pPr/>
              <a:t>4</a:t>
            </a:fld>
            <a:endParaRPr lang="en-GB" altLang="en-US" dirty="0" smtClean="0">
              <a:solidFill>
                <a:srgbClr val="000000"/>
              </a:solidFill>
            </a:endParaRPr>
          </a:p>
        </p:txBody>
      </p:sp>
    </p:spTree>
    <p:extLst>
      <p:ext uri="{BB962C8B-B14F-4D97-AF65-F5344CB8AC3E}">
        <p14:creationId xmlns:p14="http://schemas.microsoft.com/office/powerpoint/2010/main" val="2284026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6</a:t>
            </a:fld>
            <a:endParaRPr lang="en-GB" dirty="0"/>
          </a:p>
        </p:txBody>
      </p:sp>
    </p:spTree>
    <p:extLst>
      <p:ext uri="{BB962C8B-B14F-4D97-AF65-F5344CB8AC3E}">
        <p14:creationId xmlns:p14="http://schemas.microsoft.com/office/powerpoint/2010/main" val="3382906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9</a:t>
            </a:fld>
            <a:endParaRPr lang="en-GB" dirty="0"/>
          </a:p>
        </p:txBody>
      </p:sp>
    </p:spTree>
    <p:extLst>
      <p:ext uri="{BB962C8B-B14F-4D97-AF65-F5344CB8AC3E}">
        <p14:creationId xmlns:p14="http://schemas.microsoft.com/office/powerpoint/2010/main" val="3170189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10</a:t>
            </a:fld>
            <a:endParaRPr lang="en-GB" dirty="0"/>
          </a:p>
        </p:txBody>
      </p:sp>
    </p:spTree>
    <p:extLst>
      <p:ext uri="{BB962C8B-B14F-4D97-AF65-F5344CB8AC3E}">
        <p14:creationId xmlns:p14="http://schemas.microsoft.com/office/powerpoint/2010/main" val="121257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11</a:t>
            </a:fld>
            <a:endParaRPr lang="en-GB" dirty="0"/>
          </a:p>
        </p:txBody>
      </p:sp>
    </p:spTree>
    <p:extLst>
      <p:ext uri="{BB962C8B-B14F-4D97-AF65-F5344CB8AC3E}">
        <p14:creationId xmlns:p14="http://schemas.microsoft.com/office/powerpoint/2010/main" val="135415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12</a:t>
            </a:fld>
            <a:endParaRPr lang="en-GB" dirty="0"/>
          </a:p>
        </p:txBody>
      </p:sp>
    </p:spTree>
    <p:extLst>
      <p:ext uri="{BB962C8B-B14F-4D97-AF65-F5344CB8AC3E}">
        <p14:creationId xmlns:p14="http://schemas.microsoft.com/office/powerpoint/2010/main" val="4187907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u="none" baseline="0"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13</a:t>
            </a:fld>
            <a:endParaRPr lang="en-GB" dirty="0"/>
          </a:p>
        </p:txBody>
      </p:sp>
    </p:spTree>
    <p:extLst>
      <p:ext uri="{BB962C8B-B14F-4D97-AF65-F5344CB8AC3E}">
        <p14:creationId xmlns:p14="http://schemas.microsoft.com/office/powerpoint/2010/main" val="1249615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F11C51-2693-403F-B876-130858AAE986}" type="slidenum">
              <a:rPr lang="en-GB" smtClean="0"/>
              <a:pPr>
                <a:defRPr/>
              </a:pPr>
              <a:t>14</a:t>
            </a:fld>
            <a:endParaRPr lang="en-GB" dirty="0"/>
          </a:p>
        </p:txBody>
      </p:sp>
    </p:spTree>
    <p:extLst>
      <p:ext uri="{BB962C8B-B14F-4D97-AF65-F5344CB8AC3E}">
        <p14:creationId xmlns:p14="http://schemas.microsoft.com/office/powerpoint/2010/main" val="268053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Default content">
    <p:spTree>
      <p:nvGrpSpPr>
        <p:cNvPr id="1" name=""/>
        <p:cNvGrpSpPr/>
        <p:nvPr/>
      </p:nvGrpSpPr>
      <p:grpSpPr>
        <a:xfrm>
          <a:off x="0" y="0"/>
          <a:ext cx="0" cy="0"/>
          <a:chOff x="0" y="0"/>
          <a:chExt cx="0" cy="0"/>
        </a:xfrm>
      </p:grpSpPr>
      <p:sp>
        <p:nvSpPr>
          <p:cNvPr id="2" name="Title 1"/>
          <p:cNvSpPr>
            <a:spLocks noGrp="1"/>
          </p:cNvSpPr>
          <p:nvPr>
            <p:ph type="title"/>
          </p:nvPr>
        </p:nvSpPr>
        <p:spPr>
          <a:xfrm>
            <a:off x="655638" y="543886"/>
            <a:ext cx="11521440" cy="1411287"/>
          </a:xfrm>
        </p:spPr>
        <p:txBody>
          <a:bodyPr/>
          <a:lstStyle>
            <a:lvl1pPr>
              <a:defRPr>
                <a:solidFill>
                  <a:schemeClr val="accent2"/>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54562" y="2011681"/>
            <a:ext cx="11521440" cy="6418124"/>
          </a:xfrm>
        </p:spPr>
        <p:txBody>
          <a:bodyPr/>
          <a:lstStyle>
            <a:lvl1pPr>
              <a:defRPr b="0"/>
            </a:lvl1pPr>
            <a:lvl2pPr>
              <a:defRPr baseline="0"/>
            </a:lvl2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6" y="382270"/>
            <a:ext cx="4211809" cy="1626870"/>
          </a:xfrm>
        </p:spPr>
        <p:txBody>
          <a:bodyPr anchor="b"/>
          <a:lstStyle>
            <a:lvl1pPr algn="l">
              <a:defRPr sz="2700" b="1"/>
            </a:lvl1pPr>
          </a:lstStyle>
          <a:p>
            <a:r>
              <a:rPr lang="en-US" smtClean="0"/>
              <a:t>Click to edit Master title style</a:t>
            </a:r>
            <a:endParaRPr lang="en-GB"/>
          </a:p>
        </p:txBody>
      </p:sp>
      <p:sp>
        <p:nvSpPr>
          <p:cNvPr id="3" name="Content Placeholder 2"/>
          <p:cNvSpPr>
            <a:spLocks noGrp="1"/>
          </p:cNvSpPr>
          <p:nvPr>
            <p:ph idx="1"/>
          </p:nvPr>
        </p:nvSpPr>
        <p:spPr>
          <a:xfrm>
            <a:off x="5005761" y="382272"/>
            <a:ext cx="7155765" cy="8194358"/>
          </a:xfrm>
        </p:spPr>
        <p:txBody>
          <a:bodyPr/>
          <a:lstStyle>
            <a:lvl1pPr>
              <a:defRPr sz="4300"/>
            </a:lvl1pPr>
            <a:lvl2pPr>
              <a:defRPr sz="36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6" y="2009142"/>
            <a:ext cx="4211809" cy="6567488"/>
          </a:xfrm>
        </p:spPr>
        <p:txBody>
          <a:bodyPr/>
          <a:lstStyle>
            <a:lvl1pPr marL="0" indent="0">
              <a:buNone/>
              <a:defRPr sz="2000"/>
            </a:lvl1pPr>
            <a:lvl2pPr marL="609267" indent="0">
              <a:buNone/>
              <a:defRPr sz="1500"/>
            </a:lvl2pPr>
            <a:lvl3pPr marL="1218536" indent="0">
              <a:buNone/>
              <a:defRPr sz="1300"/>
            </a:lvl3pPr>
            <a:lvl4pPr marL="1827811" indent="0">
              <a:buNone/>
              <a:defRPr sz="1300"/>
            </a:lvl4pPr>
            <a:lvl5pPr marL="2437077" indent="0">
              <a:buNone/>
              <a:defRPr sz="1300"/>
            </a:lvl5pPr>
            <a:lvl6pPr marL="3046351" indent="0">
              <a:buNone/>
              <a:defRPr sz="1300"/>
            </a:lvl6pPr>
            <a:lvl7pPr marL="3655620" indent="0">
              <a:buNone/>
              <a:defRPr sz="1300"/>
            </a:lvl7pPr>
            <a:lvl8pPr marL="4264889" indent="0">
              <a:buNone/>
              <a:defRPr sz="1300"/>
            </a:lvl8pPr>
            <a:lvl9pPr marL="4874157"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8169B078-6756-457F-AE13-85291D3498F1}"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032" y="6720840"/>
            <a:ext cx="7680960" cy="793433"/>
          </a:xfrm>
        </p:spPr>
        <p:txBody>
          <a:bodyPr anchor="b"/>
          <a:lstStyle>
            <a:lvl1pPr algn="l">
              <a:defRPr sz="2700" b="1"/>
            </a:lvl1pPr>
          </a:lstStyle>
          <a:p>
            <a:r>
              <a:rPr lang="en-US" smtClean="0"/>
              <a:t>Click to edit Master title style</a:t>
            </a:r>
            <a:endParaRPr lang="en-GB"/>
          </a:p>
        </p:txBody>
      </p:sp>
      <p:sp>
        <p:nvSpPr>
          <p:cNvPr id="3" name="Picture Placeholder 2"/>
          <p:cNvSpPr>
            <a:spLocks noGrp="1"/>
          </p:cNvSpPr>
          <p:nvPr>
            <p:ph type="pic" idx="1"/>
          </p:nvPr>
        </p:nvSpPr>
        <p:spPr>
          <a:xfrm>
            <a:off x="2509032" y="857885"/>
            <a:ext cx="7680960" cy="5760720"/>
          </a:xfrm>
        </p:spPr>
        <p:txBody>
          <a:bodyPr/>
          <a:lstStyle>
            <a:lvl1pPr marL="0" indent="0">
              <a:buNone/>
              <a:defRPr sz="4300"/>
            </a:lvl1pPr>
            <a:lvl2pPr marL="609267" indent="0">
              <a:buNone/>
              <a:defRPr sz="3600"/>
            </a:lvl2pPr>
            <a:lvl3pPr marL="1218536" indent="0">
              <a:buNone/>
              <a:defRPr sz="3200"/>
            </a:lvl3pPr>
            <a:lvl4pPr marL="1827811" indent="0">
              <a:buNone/>
              <a:defRPr sz="2700"/>
            </a:lvl4pPr>
            <a:lvl5pPr marL="2437077" indent="0">
              <a:buNone/>
              <a:defRPr sz="2700"/>
            </a:lvl5pPr>
            <a:lvl6pPr marL="3046351" indent="0">
              <a:buNone/>
              <a:defRPr sz="2700"/>
            </a:lvl6pPr>
            <a:lvl7pPr marL="3655620" indent="0">
              <a:buNone/>
              <a:defRPr sz="2700"/>
            </a:lvl7pPr>
            <a:lvl8pPr marL="4264889" indent="0">
              <a:buNone/>
              <a:defRPr sz="2700"/>
            </a:lvl8pPr>
            <a:lvl9pPr marL="4874157" indent="0">
              <a:buNone/>
              <a:defRPr sz="2700"/>
            </a:lvl9pPr>
          </a:lstStyle>
          <a:p>
            <a:pPr lvl="0"/>
            <a:endParaRPr lang="en-GB" noProof="0" dirty="0" smtClean="0"/>
          </a:p>
        </p:txBody>
      </p:sp>
      <p:sp>
        <p:nvSpPr>
          <p:cNvPr id="4" name="Text Placeholder 3"/>
          <p:cNvSpPr>
            <a:spLocks noGrp="1"/>
          </p:cNvSpPr>
          <p:nvPr>
            <p:ph type="body" sz="half" idx="2"/>
          </p:nvPr>
        </p:nvSpPr>
        <p:spPr>
          <a:xfrm>
            <a:off x="2509032" y="7514273"/>
            <a:ext cx="7680960" cy="1126807"/>
          </a:xfrm>
        </p:spPr>
        <p:txBody>
          <a:bodyPr/>
          <a:lstStyle>
            <a:lvl1pPr marL="0" indent="0">
              <a:buNone/>
              <a:defRPr sz="2000"/>
            </a:lvl1pPr>
            <a:lvl2pPr marL="609267" indent="0">
              <a:buNone/>
              <a:defRPr sz="1500"/>
            </a:lvl2pPr>
            <a:lvl3pPr marL="1218536" indent="0">
              <a:buNone/>
              <a:defRPr sz="1300"/>
            </a:lvl3pPr>
            <a:lvl4pPr marL="1827811" indent="0">
              <a:buNone/>
              <a:defRPr sz="1300"/>
            </a:lvl4pPr>
            <a:lvl5pPr marL="2437077" indent="0">
              <a:buNone/>
              <a:defRPr sz="1300"/>
            </a:lvl5pPr>
            <a:lvl6pPr marL="3046351" indent="0">
              <a:buNone/>
              <a:defRPr sz="1300"/>
            </a:lvl6pPr>
            <a:lvl7pPr marL="3655620" indent="0">
              <a:buNone/>
              <a:defRPr sz="1300"/>
            </a:lvl7pPr>
            <a:lvl8pPr marL="4264889" indent="0">
              <a:buNone/>
              <a:defRPr sz="1300"/>
            </a:lvl8pPr>
            <a:lvl9pPr marL="4874157"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04A13C2-8658-427A-8B2B-7412D17D96BD}"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CD0B8DA-2675-42C3-BC25-DF8218BEBD85}"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518"/>
            <a:ext cx="2880360"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40082" y="384518"/>
            <a:ext cx="8444132"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C955EEC-7C05-4AF6-9A66-5C5EF0BFC26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Default content">
    <p:spTree>
      <p:nvGrpSpPr>
        <p:cNvPr id="1" name=""/>
        <p:cNvGrpSpPr/>
        <p:nvPr/>
      </p:nvGrpSpPr>
      <p:grpSpPr>
        <a:xfrm>
          <a:off x="0" y="0"/>
          <a:ext cx="0" cy="0"/>
          <a:chOff x="0" y="0"/>
          <a:chExt cx="0" cy="0"/>
        </a:xfrm>
      </p:grpSpPr>
      <p:sp>
        <p:nvSpPr>
          <p:cNvPr id="2" name="Title 1"/>
          <p:cNvSpPr>
            <a:spLocks noGrp="1"/>
          </p:cNvSpPr>
          <p:nvPr>
            <p:ph type="title"/>
          </p:nvPr>
        </p:nvSpPr>
        <p:spPr>
          <a:xfrm>
            <a:off x="655638" y="543886"/>
            <a:ext cx="11521440" cy="1411287"/>
          </a:xfrm>
        </p:spPr>
        <p:txBody>
          <a:bodyPr/>
          <a:lstStyle>
            <a:lvl1pPr>
              <a:defRPr>
                <a:solidFill>
                  <a:schemeClr val="accent2"/>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54562" y="2011681"/>
            <a:ext cx="11521440" cy="6418124"/>
          </a:xfrm>
        </p:spPr>
        <p:txBody>
          <a:bodyPr/>
          <a:lstStyle>
            <a:lvl1pPr>
              <a:defRPr b="0"/>
            </a:lvl1pPr>
            <a:lvl2pPr>
              <a:defRPr baseline="0"/>
            </a:lvl2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60811" y="2326076"/>
            <a:ext cx="10881360" cy="2058035"/>
          </a:xfrm>
        </p:spPr>
        <p:txBody>
          <a:bodyPr/>
          <a:lstStyle>
            <a:lvl1pPr>
              <a:defRPr baseline="0"/>
            </a:lvl1pPr>
          </a:lstStyle>
          <a:p>
            <a:r>
              <a:rPr lang="en-US" smtClean="0"/>
              <a:t>Click to edit Master title style</a:t>
            </a:r>
            <a:endParaRPr lang="en-GB" dirty="0"/>
          </a:p>
        </p:txBody>
      </p:sp>
      <p:sp>
        <p:nvSpPr>
          <p:cNvPr id="3" name="Subtitle 2"/>
          <p:cNvSpPr>
            <a:spLocks noGrp="1"/>
          </p:cNvSpPr>
          <p:nvPr>
            <p:ph type="subTitle" idx="1"/>
          </p:nvPr>
        </p:nvSpPr>
        <p:spPr>
          <a:xfrm>
            <a:off x="660811" y="4363184"/>
            <a:ext cx="8961120" cy="2453640"/>
          </a:xfrm>
        </p:spPr>
        <p:txBody>
          <a:bodyPr/>
          <a:lstStyle>
            <a:lvl1pPr marL="0" indent="0" algn="l">
              <a:buNone/>
              <a:defRPr baseline="0"/>
            </a:lvl1pPr>
            <a:lvl2pPr marL="609708" indent="0" algn="ctr">
              <a:buNone/>
              <a:defRPr/>
            </a:lvl2pPr>
            <a:lvl3pPr marL="1219414" indent="0" algn="ctr">
              <a:buNone/>
              <a:defRPr/>
            </a:lvl3pPr>
            <a:lvl4pPr marL="1829131" indent="0" algn="ctr">
              <a:buNone/>
              <a:defRPr/>
            </a:lvl4pPr>
            <a:lvl5pPr marL="2438836" indent="0" algn="ctr">
              <a:buNone/>
              <a:defRPr/>
            </a:lvl5pPr>
            <a:lvl6pPr marL="3048546" indent="0" algn="ctr">
              <a:buNone/>
              <a:defRPr/>
            </a:lvl6pPr>
            <a:lvl7pPr marL="3658257" indent="0" algn="ctr">
              <a:buNone/>
              <a:defRPr/>
            </a:lvl7pPr>
            <a:lvl8pPr marL="4267964" indent="0" algn="ctr">
              <a:buNone/>
              <a:defRPr/>
            </a:lvl8pPr>
            <a:lvl9pPr marL="4877677" indent="0" algn="ctr">
              <a:buNone/>
              <a:defRPr/>
            </a:lvl9pPr>
          </a:lstStyle>
          <a:p>
            <a:r>
              <a:rPr lang="en-US" smtClean="0"/>
              <a:t>Click to edit Master subtitle style</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Default content">
    <p:spTree>
      <p:nvGrpSpPr>
        <p:cNvPr id="1" name=""/>
        <p:cNvGrpSpPr/>
        <p:nvPr/>
      </p:nvGrpSpPr>
      <p:grpSpPr>
        <a:xfrm>
          <a:off x="0" y="0"/>
          <a:ext cx="0" cy="0"/>
          <a:chOff x="0" y="0"/>
          <a:chExt cx="0" cy="0"/>
        </a:xfrm>
      </p:grpSpPr>
      <p:sp>
        <p:nvSpPr>
          <p:cNvPr id="2" name="Title 1"/>
          <p:cNvSpPr>
            <a:spLocks noGrp="1"/>
          </p:cNvSpPr>
          <p:nvPr>
            <p:ph type="title"/>
          </p:nvPr>
        </p:nvSpPr>
        <p:spPr>
          <a:xfrm>
            <a:off x="655638" y="543885"/>
            <a:ext cx="11521440" cy="1411287"/>
          </a:xfrm>
        </p:spPr>
        <p:txBody>
          <a:bodyPr/>
          <a:lstStyle>
            <a:lvl1pPr>
              <a:defRPr>
                <a:solidFill>
                  <a:schemeClr val="accent2"/>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654562" y="2011681"/>
            <a:ext cx="11521440" cy="6418124"/>
          </a:xfrm>
        </p:spPr>
        <p:txBody>
          <a:bodyPr/>
          <a:lstStyle>
            <a:lvl1pPr>
              <a:defRPr b="0"/>
            </a:lvl1pPr>
            <a:lvl2pPr>
              <a:defRPr baseline="0"/>
            </a:lvl2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60811" y="2326057"/>
            <a:ext cx="10881360" cy="2058035"/>
          </a:xfrm>
        </p:spPr>
        <p:txBody>
          <a:bodyPr/>
          <a:lstStyle>
            <a:lvl1pPr>
              <a:defRPr baseline="0"/>
            </a:lvl1pPr>
          </a:lstStyle>
          <a:p>
            <a:r>
              <a:rPr lang="en-US" smtClean="0"/>
              <a:t>Click to edit Master title style</a:t>
            </a:r>
            <a:endParaRPr lang="en-GB" dirty="0"/>
          </a:p>
        </p:txBody>
      </p:sp>
      <p:sp>
        <p:nvSpPr>
          <p:cNvPr id="3" name="Subtitle 2"/>
          <p:cNvSpPr>
            <a:spLocks noGrp="1"/>
          </p:cNvSpPr>
          <p:nvPr>
            <p:ph type="subTitle" idx="1"/>
          </p:nvPr>
        </p:nvSpPr>
        <p:spPr>
          <a:xfrm>
            <a:off x="660811" y="4363184"/>
            <a:ext cx="8961120" cy="2453640"/>
          </a:xfrm>
        </p:spPr>
        <p:txBody>
          <a:bodyPr/>
          <a:lstStyle>
            <a:lvl1pPr marL="0" indent="0" algn="l">
              <a:buNone/>
              <a:defRPr baseline="0"/>
            </a:lvl1pPr>
            <a:lvl2pPr marL="610956" indent="0" algn="ctr">
              <a:buNone/>
              <a:defRPr/>
            </a:lvl2pPr>
            <a:lvl3pPr marL="1221913" indent="0" algn="ctr">
              <a:buNone/>
              <a:defRPr/>
            </a:lvl3pPr>
            <a:lvl4pPr marL="1832869" indent="0" algn="ctr">
              <a:buNone/>
              <a:defRPr/>
            </a:lvl4pPr>
            <a:lvl5pPr marL="2443825" indent="0" algn="ctr">
              <a:buNone/>
              <a:defRPr/>
            </a:lvl5pPr>
            <a:lvl6pPr marL="3054782" indent="0" algn="ctr">
              <a:buNone/>
              <a:defRPr/>
            </a:lvl6pPr>
            <a:lvl7pPr marL="3665738" indent="0" algn="ctr">
              <a:buNone/>
              <a:defRPr/>
            </a:lvl7pPr>
            <a:lvl8pPr marL="4276695" indent="0" algn="ctr">
              <a:buNone/>
              <a:defRPr/>
            </a:lvl8pPr>
            <a:lvl9pPr marL="4887651" indent="0" algn="ctr">
              <a:buNone/>
              <a:defRPr/>
            </a:lvl9pPr>
          </a:lstStyle>
          <a:p>
            <a:r>
              <a:rPr lang="en-US"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60811" y="2326081"/>
            <a:ext cx="10881360" cy="2058035"/>
          </a:xfrm>
        </p:spPr>
        <p:txBody>
          <a:bodyPr/>
          <a:lstStyle>
            <a:lvl1pPr>
              <a:defRPr baseline="0"/>
            </a:lvl1pPr>
          </a:lstStyle>
          <a:p>
            <a:r>
              <a:rPr lang="en-US" smtClean="0"/>
              <a:t>Click to edit Master title style</a:t>
            </a:r>
            <a:endParaRPr lang="en-GB" dirty="0"/>
          </a:p>
        </p:txBody>
      </p:sp>
      <p:sp>
        <p:nvSpPr>
          <p:cNvPr id="3" name="Subtitle 2"/>
          <p:cNvSpPr>
            <a:spLocks noGrp="1"/>
          </p:cNvSpPr>
          <p:nvPr>
            <p:ph type="subTitle" idx="1"/>
          </p:nvPr>
        </p:nvSpPr>
        <p:spPr>
          <a:xfrm>
            <a:off x="660811" y="4363184"/>
            <a:ext cx="8961120" cy="2453640"/>
          </a:xfrm>
        </p:spPr>
        <p:txBody>
          <a:bodyPr/>
          <a:lstStyle>
            <a:lvl1pPr marL="0" indent="0" algn="l">
              <a:buNone/>
              <a:defRPr baseline="0"/>
            </a:lvl1pPr>
            <a:lvl2pPr marL="609267" indent="0" algn="ctr">
              <a:buNone/>
              <a:defRPr/>
            </a:lvl2pPr>
            <a:lvl3pPr marL="1218536" indent="0" algn="ctr">
              <a:buNone/>
              <a:defRPr/>
            </a:lvl3pPr>
            <a:lvl4pPr marL="1827811" indent="0" algn="ctr">
              <a:buNone/>
              <a:defRPr/>
            </a:lvl4pPr>
            <a:lvl5pPr marL="2437077" indent="0" algn="ctr">
              <a:buNone/>
              <a:defRPr/>
            </a:lvl5pPr>
            <a:lvl6pPr marL="3046351" indent="0" algn="ctr">
              <a:buNone/>
              <a:defRPr/>
            </a:lvl6pPr>
            <a:lvl7pPr marL="3655620" indent="0" algn="ctr">
              <a:buNone/>
              <a:defRPr/>
            </a:lvl7pPr>
            <a:lvl8pPr marL="4264889" indent="0" algn="ctr">
              <a:buNone/>
              <a:defRPr/>
            </a:lvl8pPr>
            <a:lvl9pPr marL="4874157" indent="0" algn="ctr">
              <a:buNone/>
              <a:defRPr/>
            </a:lvl9pPr>
          </a:lstStyle>
          <a:p>
            <a:r>
              <a:rPr lang="en-US" smtClean="0"/>
              <a:t>Click to edit Master subtitle style</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620"/>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lvl1pPr>
            <a:lvl2pPr marL="609267" indent="0" algn="ctr">
              <a:buNone/>
              <a:defRPr/>
            </a:lvl2pPr>
            <a:lvl3pPr marL="1218536" indent="0" algn="ctr">
              <a:buNone/>
              <a:defRPr/>
            </a:lvl3pPr>
            <a:lvl4pPr marL="1827811" indent="0" algn="ctr">
              <a:buNone/>
              <a:defRPr/>
            </a:lvl4pPr>
            <a:lvl5pPr marL="2437077" indent="0" algn="ctr">
              <a:buNone/>
              <a:defRPr/>
            </a:lvl5pPr>
            <a:lvl6pPr marL="3046351" indent="0" algn="ctr">
              <a:buNone/>
              <a:defRPr/>
            </a:lvl6pPr>
            <a:lvl7pPr marL="3655620" indent="0" algn="ctr">
              <a:buNone/>
              <a:defRPr/>
            </a:lvl7pPr>
            <a:lvl8pPr marL="4264889" indent="0" algn="ctr">
              <a:buNone/>
              <a:defRPr/>
            </a:lvl8pPr>
            <a:lvl9pPr marL="4874157"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dirty="0"/>
            </a:lvl1pPr>
          </a:lstStyle>
          <a:p>
            <a:pPr>
              <a:defRPr/>
            </a:pPr>
            <a:endParaRPr lang="en-GB" dirty="0"/>
          </a:p>
        </p:txBody>
      </p:sp>
      <p:sp>
        <p:nvSpPr>
          <p:cNvPr id="5" name="Rectangle 5"/>
          <p:cNvSpPr>
            <a:spLocks noGrp="1" noChangeArrowheads="1"/>
          </p:cNvSpPr>
          <p:nvPr>
            <p:ph type="ftr" sz="quarter" idx="11"/>
          </p:nvPr>
        </p:nvSpPr>
        <p:spPr/>
        <p:txBody>
          <a:bodyPr/>
          <a:lstStyle>
            <a:lvl1pPr>
              <a:defRPr dirty="0"/>
            </a:lvl1pPr>
          </a:lstStyle>
          <a:p>
            <a:pPr>
              <a:defRPr/>
            </a:pPr>
            <a:endParaRPr lang="en-GB" dirty="0"/>
          </a:p>
        </p:txBody>
      </p:sp>
      <p:sp>
        <p:nvSpPr>
          <p:cNvPr id="6" name="Rectangle 6"/>
          <p:cNvSpPr>
            <a:spLocks noGrp="1" noChangeArrowheads="1"/>
          </p:cNvSpPr>
          <p:nvPr>
            <p:ph type="sldNum" sz="quarter" idx="12"/>
          </p:nvPr>
        </p:nvSpPr>
        <p:spPr/>
        <p:txBody>
          <a:bodyPr/>
          <a:lstStyle>
            <a:lvl1pPr>
              <a:defRPr dirty="0"/>
            </a:lvl1pPr>
          </a:lstStyle>
          <a:p>
            <a:pPr>
              <a:defRPr/>
            </a:pP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Rectangle 4"/>
          <p:cNvSpPr>
            <a:spLocks noGrp="1" noChangeArrowheads="1"/>
          </p:cNvSpPr>
          <p:nvPr>
            <p:ph type="dt" sz="half" idx="10"/>
          </p:nvPr>
        </p:nvSpPr>
        <p:spPr/>
        <p:txBody>
          <a:bodyPr/>
          <a:lstStyle>
            <a:lvl1pPr>
              <a:defRPr dirty="0"/>
            </a:lvl1pPr>
          </a:lstStyle>
          <a:p>
            <a:pPr>
              <a:defRPr/>
            </a:pPr>
            <a:endParaRPr lang="en-GB" dirty="0"/>
          </a:p>
        </p:txBody>
      </p:sp>
      <p:sp>
        <p:nvSpPr>
          <p:cNvPr id="5" name="Rectangle 5"/>
          <p:cNvSpPr>
            <a:spLocks noGrp="1" noChangeArrowheads="1"/>
          </p:cNvSpPr>
          <p:nvPr>
            <p:ph type="ftr" sz="quarter" idx="11"/>
          </p:nvPr>
        </p:nvSpPr>
        <p:spPr/>
        <p:txBody>
          <a:bodyPr/>
          <a:lstStyle>
            <a:lvl1pPr>
              <a:defRPr dirty="0"/>
            </a:lvl1pPr>
          </a:lstStyle>
          <a:p>
            <a:pPr>
              <a:defRPr/>
            </a:pPr>
            <a:endParaRPr lang="en-GB" dirty="0"/>
          </a:p>
        </p:txBody>
      </p:sp>
      <p:sp>
        <p:nvSpPr>
          <p:cNvPr id="6" name="Rectangle 6"/>
          <p:cNvSpPr>
            <a:spLocks noGrp="1" noChangeArrowheads="1"/>
          </p:cNvSpPr>
          <p:nvPr>
            <p:ph type="sldNum" sz="quarter" idx="12"/>
          </p:nvPr>
        </p:nvSpPr>
        <p:spPr/>
        <p:txBody>
          <a:bodyPr/>
          <a:lstStyle>
            <a:lvl1pPr>
              <a:defRPr dirty="0"/>
            </a:lvl1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409" y="6169685"/>
            <a:ext cx="10881360" cy="1906905"/>
          </a:xfrm>
        </p:spPr>
        <p:txBody>
          <a:bodyPr anchor="t"/>
          <a:lstStyle>
            <a:lvl1pPr algn="l">
              <a:defRPr sz="5300" b="1" cap="all"/>
            </a:lvl1pPr>
          </a:lstStyle>
          <a:p>
            <a:r>
              <a:rPr lang="en-US" smtClean="0"/>
              <a:t>Click to edit Master title style</a:t>
            </a:r>
            <a:endParaRPr lang="en-GB"/>
          </a:p>
        </p:txBody>
      </p:sp>
      <p:sp>
        <p:nvSpPr>
          <p:cNvPr id="3" name="Text Placeholder 2"/>
          <p:cNvSpPr>
            <a:spLocks noGrp="1"/>
          </p:cNvSpPr>
          <p:nvPr>
            <p:ph type="body" idx="1"/>
          </p:nvPr>
        </p:nvSpPr>
        <p:spPr>
          <a:xfrm>
            <a:off x="1011409" y="4069400"/>
            <a:ext cx="10881360" cy="2100262"/>
          </a:xfrm>
        </p:spPr>
        <p:txBody>
          <a:bodyPr anchor="b"/>
          <a:lstStyle>
            <a:lvl1pPr marL="0" indent="0">
              <a:buNone/>
              <a:defRPr sz="2700"/>
            </a:lvl1pPr>
            <a:lvl2pPr marL="609267" indent="0">
              <a:buNone/>
              <a:defRPr sz="2400"/>
            </a:lvl2pPr>
            <a:lvl3pPr marL="1218536" indent="0">
              <a:buNone/>
              <a:defRPr sz="2100"/>
            </a:lvl3pPr>
            <a:lvl4pPr marL="1827811" indent="0">
              <a:buNone/>
              <a:defRPr sz="2000"/>
            </a:lvl4pPr>
            <a:lvl5pPr marL="2437077" indent="0">
              <a:buNone/>
              <a:defRPr sz="2000"/>
            </a:lvl5pPr>
            <a:lvl6pPr marL="3046351" indent="0">
              <a:buNone/>
              <a:defRPr sz="2000"/>
            </a:lvl6pPr>
            <a:lvl7pPr marL="3655620" indent="0">
              <a:buNone/>
              <a:defRPr sz="2000"/>
            </a:lvl7pPr>
            <a:lvl8pPr marL="4264889" indent="0">
              <a:buNone/>
              <a:defRPr sz="2000"/>
            </a:lvl8pPr>
            <a:lvl9pPr marL="4874157"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39935AA-FB1B-4B7A-ABE1-86601EC5FDB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0087" y="2240282"/>
            <a:ext cx="5662245" cy="6336348"/>
          </a:xfrm>
        </p:spPr>
        <p:txBody>
          <a:bodyPr/>
          <a:lstStyle>
            <a:lvl1pPr>
              <a:defRPr sz="3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499281" y="2240282"/>
            <a:ext cx="5662245" cy="6336348"/>
          </a:xfrm>
        </p:spPr>
        <p:txBody>
          <a:bodyPr/>
          <a:lstStyle>
            <a:lvl1pPr>
              <a:defRPr sz="3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A0C9A82A-B1F1-41AA-8AE6-A5D0085CB483}"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092" cy="895667"/>
          </a:xfrm>
        </p:spPr>
        <p:txBody>
          <a:bodyPr anchor="b"/>
          <a:lstStyle>
            <a:lvl1pPr marL="0" indent="0">
              <a:buNone/>
              <a:defRPr sz="3200" b="1"/>
            </a:lvl1pPr>
            <a:lvl2pPr marL="609267" indent="0">
              <a:buNone/>
              <a:defRPr sz="2700" b="1"/>
            </a:lvl2pPr>
            <a:lvl3pPr marL="1218536" indent="0">
              <a:buNone/>
              <a:defRPr sz="2400" b="1"/>
            </a:lvl3pPr>
            <a:lvl4pPr marL="1827811" indent="0">
              <a:buNone/>
              <a:defRPr sz="2100" b="1"/>
            </a:lvl4pPr>
            <a:lvl5pPr marL="2437077" indent="0">
              <a:buNone/>
              <a:defRPr sz="2100" b="1"/>
            </a:lvl5pPr>
            <a:lvl6pPr marL="3046351" indent="0">
              <a:buNone/>
              <a:defRPr sz="2100" b="1"/>
            </a:lvl6pPr>
            <a:lvl7pPr marL="3655620" indent="0">
              <a:buNone/>
              <a:defRPr sz="2100" b="1"/>
            </a:lvl7pPr>
            <a:lvl8pPr marL="4264889" indent="0">
              <a:buNone/>
              <a:defRPr sz="2100" b="1"/>
            </a:lvl8pPr>
            <a:lvl9pPr marL="487415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092"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400" y="2149158"/>
            <a:ext cx="5658143" cy="895667"/>
          </a:xfrm>
        </p:spPr>
        <p:txBody>
          <a:bodyPr anchor="b"/>
          <a:lstStyle>
            <a:lvl1pPr marL="0" indent="0">
              <a:buNone/>
              <a:defRPr sz="3200" b="1"/>
            </a:lvl1pPr>
            <a:lvl2pPr marL="609267" indent="0">
              <a:buNone/>
              <a:defRPr sz="2700" b="1"/>
            </a:lvl2pPr>
            <a:lvl3pPr marL="1218536" indent="0">
              <a:buNone/>
              <a:defRPr sz="2400" b="1"/>
            </a:lvl3pPr>
            <a:lvl4pPr marL="1827811" indent="0">
              <a:buNone/>
              <a:defRPr sz="2100" b="1"/>
            </a:lvl4pPr>
            <a:lvl5pPr marL="2437077" indent="0">
              <a:buNone/>
              <a:defRPr sz="2100" b="1"/>
            </a:lvl5pPr>
            <a:lvl6pPr marL="3046351" indent="0">
              <a:buNone/>
              <a:defRPr sz="2100" b="1"/>
            </a:lvl6pPr>
            <a:lvl7pPr marL="3655620" indent="0">
              <a:buNone/>
              <a:defRPr sz="2100" b="1"/>
            </a:lvl7pPr>
            <a:lvl8pPr marL="4264889" indent="0">
              <a:buNone/>
              <a:defRPr sz="2100" b="1"/>
            </a:lvl8pPr>
            <a:lvl9pPr marL="487415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3400" y="3044825"/>
            <a:ext cx="565814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8C4FE36F-1D20-4ED5-9818-5DFF47847DDA}"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59EBFAF1-5E3B-442B-B432-99BE7EF67240}"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57225" y="868363"/>
            <a:ext cx="11520488" cy="1411287"/>
          </a:xfrm>
          <a:prstGeom prst="rect">
            <a:avLst/>
          </a:prstGeom>
          <a:noFill/>
          <a:ln w="9525">
            <a:noFill/>
            <a:miter lim="800000"/>
            <a:headEnd/>
            <a:tailEnd/>
          </a:ln>
        </p:spPr>
        <p:txBody>
          <a:bodyPr vert="horz" wrap="square" lIns="121855" tIns="60925" rIns="121855" bIns="60925"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12"/>
          <p:cNvSpPr>
            <a:spLocks noGrp="1" noChangeArrowheads="1"/>
          </p:cNvSpPr>
          <p:nvPr>
            <p:ph type="body" idx="1"/>
          </p:nvPr>
        </p:nvSpPr>
        <p:spPr bwMode="auto">
          <a:xfrm>
            <a:off x="654050" y="2379663"/>
            <a:ext cx="11522075" cy="6049962"/>
          </a:xfrm>
          <a:prstGeom prst="rect">
            <a:avLst/>
          </a:prstGeom>
          <a:noFill/>
          <a:ln w="9525">
            <a:noFill/>
            <a:miter lim="800000"/>
            <a:headEnd/>
            <a:tailEnd/>
          </a:ln>
        </p:spPr>
        <p:txBody>
          <a:bodyPr vert="horz" wrap="square" lIns="121855" tIns="60925" rIns="121855" bIns="60925" numCol="1" anchor="t" anchorCtr="0" compatLnSpc="1">
            <a:prstTxWarp prst="textNoShape">
              <a:avLst/>
            </a:prstTxWarp>
          </a:bodyPr>
          <a:lstStyle/>
          <a:p>
            <a:pPr lvl="0"/>
            <a:r>
              <a:rPr lang="en-GB" altLang="en-US" smtClean="0"/>
              <a:t>Click to edit Master text styles</a:t>
            </a:r>
          </a:p>
          <a:p>
            <a:pPr lvl="1"/>
            <a:r>
              <a:rPr lang="en-GB" altLang="en-US" smtClean="0"/>
              <a:t>Second level	</a:t>
            </a:r>
          </a:p>
          <a:p>
            <a:pPr lvl="2"/>
            <a:r>
              <a:rPr lang="en-GB" altLang="en-US" smtClean="0"/>
              <a:t>Third level</a:t>
            </a:r>
          </a:p>
        </p:txBody>
      </p:sp>
    </p:spTree>
  </p:cSld>
  <p:clrMap bg1="lt1" tx1="dk1" bg2="lt2" tx2="dk2" accent1="accent1" accent2="accent2" accent3="accent3" accent4="accent4" accent5="accent5" accent6="accent6" hlink="hlink" folHlink="folHlink"/>
  <p:sldLayoutIdLst>
    <p:sldLayoutId id="2147483912" r:id="rId1"/>
    <p:sldLayoutId id="2147483911" r:id="rId2"/>
    <p:sldLayoutId id="2147483910" r:id="rId3"/>
  </p:sldLayoutIdLst>
  <p:hf hdr="0" ftr="0" dt="0"/>
  <p:txStyles>
    <p:titleStyle>
      <a:lvl1pPr algn="l" rtl="0" eaLnBrk="0" fontAlgn="base" hangingPunct="0">
        <a:spcBef>
          <a:spcPct val="0"/>
        </a:spcBef>
        <a:spcAft>
          <a:spcPct val="0"/>
        </a:spcAft>
        <a:defRPr sz="4300" b="1">
          <a:solidFill>
            <a:schemeClr val="tx2"/>
          </a:solidFill>
          <a:latin typeface="+mj-lt"/>
          <a:ea typeface="+mj-ea"/>
          <a:cs typeface="+mj-cs"/>
        </a:defRPr>
      </a:lvl1pPr>
      <a:lvl2pPr algn="l" rtl="0" eaLnBrk="0" fontAlgn="base" hangingPunct="0">
        <a:spcBef>
          <a:spcPct val="0"/>
        </a:spcBef>
        <a:spcAft>
          <a:spcPct val="0"/>
        </a:spcAft>
        <a:defRPr sz="4300" b="1">
          <a:solidFill>
            <a:schemeClr val="tx2"/>
          </a:solidFill>
          <a:latin typeface="Arial" charset="0"/>
        </a:defRPr>
      </a:lvl2pPr>
      <a:lvl3pPr algn="l" rtl="0" eaLnBrk="0" fontAlgn="base" hangingPunct="0">
        <a:spcBef>
          <a:spcPct val="0"/>
        </a:spcBef>
        <a:spcAft>
          <a:spcPct val="0"/>
        </a:spcAft>
        <a:defRPr sz="4300" b="1">
          <a:solidFill>
            <a:schemeClr val="tx2"/>
          </a:solidFill>
          <a:latin typeface="Arial" charset="0"/>
        </a:defRPr>
      </a:lvl3pPr>
      <a:lvl4pPr algn="l" rtl="0" eaLnBrk="0" fontAlgn="base" hangingPunct="0">
        <a:spcBef>
          <a:spcPct val="0"/>
        </a:spcBef>
        <a:spcAft>
          <a:spcPct val="0"/>
        </a:spcAft>
        <a:defRPr sz="4300" b="1">
          <a:solidFill>
            <a:schemeClr val="tx2"/>
          </a:solidFill>
          <a:latin typeface="Arial" charset="0"/>
        </a:defRPr>
      </a:lvl4pPr>
      <a:lvl5pPr algn="l" rtl="0" eaLnBrk="0" fontAlgn="base" hangingPunct="0">
        <a:spcBef>
          <a:spcPct val="0"/>
        </a:spcBef>
        <a:spcAft>
          <a:spcPct val="0"/>
        </a:spcAft>
        <a:defRPr sz="4300" b="1">
          <a:solidFill>
            <a:schemeClr val="tx2"/>
          </a:solidFill>
          <a:latin typeface="Arial" charset="0"/>
        </a:defRPr>
      </a:lvl5pPr>
      <a:lvl6pPr marL="609267" algn="l" rtl="0" eaLnBrk="1" fontAlgn="base" hangingPunct="1">
        <a:spcBef>
          <a:spcPct val="0"/>
        </a:spcBef>
        <a:spcAft>
          <a:spcPct val="0"/>
        </a:spcAft>
        <a:defRPr sz="4300" b="1">
          <a:solidFill>
            <a:schemeClr val="tx2"/>
          </a:solidFill>
          <a:latin typeface="Arial" charset="0"/>
        </a:defRPr>
      </a:lvl6pPr>
      <a:lvl7pPr marL="1218536" algn="l" rtl="0" eaLnBrk="1" fontAlgn="base" hangingPunct="1">
        <a:spcBef>
          <a:spcPct val="0"/>
        </a:spcBef>
        <a:spcAft>
          <a:spcPct val="0"/>
        </a:spcAft>
        <a:defRPr sz="4300" b="1">
          <a:solidFill>
            <a:schemeClr val="tx2"/>
          </a:solidFill>
          <a:latin typeface="Arial" charset="0"/>
        </a:defRPr>
      </a:lvl7pPr>
      <a:lvl8pPr marL="1827811" algn="l" rtl="0" eaLnBrk="1" fontAlgn="base" hangingPunct="1">
        <a:spcBef>
          <a:spcPct val="0"/>
        </a:spcBef>
        <a:spcAft>
          <a:spcPct val="0"/>
        </a:spcAft>
        <a:defRPr sz="4300" b="1">
          <a:solidFill>
            <a:schemeClr val="tx2"/>
          </a:solidFill>
          <a:latin typeface="Arial" charset="0"/>
        </a:defRPr>
      </a:lvl8pPr>
      <a:lvl9pPr marL="2437077" algn="l" rtl="0" eaLnBrk="1" fontAlgn="base" hangingPunct="1">
        <a:spcBef>
          <a:spcPct val="0"/>
        </a:spcBef>
        <a:spcAft>
          <a:spcPct val="0"/>
        </a:spcAft>
        <a:defRPr sz="4300" b="1">
          <a:solidFill>
            <a:schemeClr val="tx2"/>
          </a:solidFill>
          <a:latin typeface="Arial" charset="0"/>
        </a:defRPr>
      </a:lvl9pPr>
    </p:titleStyle>
    <p:bodyStyle>
      <a:lvl1pPr marL="455613" indent="-455613" algn="l" rtl="0" eaLnBrk="0" fontAlgn="base" hangingPunct="0">
        <a:spcBef>
          <a:spcPct val="20000"/>
        </a:spcBef>
        <a:spcAft>
          <a:spcPct val="0"/>
        </a:spcAft>
        <a:buChar char="•"/>
        <a:defRPr sz="3200">
          <a:solidFill>
            <a:schemeClr val="tx1"/>
          </a:solidFill>
          <a:latin typeface="+mn-lt"/>
          <a:ea typeface="+mn-ea"/>
          <a:cs typeface="+mn-cs"/>
        </a:defRPr>
      </a:lvl1pPr>
      <a:lvl2pPr marL="989013" indent="-379413" algn="l" rtl="0" eaLnBrk="0" fontAlgn="base" hangingPunct="0">
        <a:spcBef>
          <a:spcPct val="20000"/>
        </a:spcBef>
        <a:spcAft>
          <a:spcPct val="0"/>
        </a:spcAft>
        <a:buChar char="•"/>
        <a:defRPr sz="2700">
          <a:solidFill>
            <a:schemeClr val="tx1"/>
          </a:solidFill>
          <a:latin typeface="+mn-lt"/>
        </a:defRPr>
      </a:lvl2pPr>
      <a:lvl3pPr marL="1522413" indent="-303213" algn="l" rtl="0" eaLnBrk="0" fontAlgn="base" hangingPunct="0">
        <a:spcBef>
          <a:spcPct val="20000"/>
        </a:spcBef>
        <a:spcAft>
          <a:spcPct val="0"/>
        </a:spcAft>
        <a:buChar char="•"/>
        <a:defRPr sz="2700">
          <a:solidFill>
            <a:schemeClr val="tx1"/>
          </a:solidFill>
          <a:latin typeface="+mn-lt"/>
        </a:defRPr>
      </a:lvl3pPr>
      <a:lvl4pPr marL="2132013" indent="-303213" algn="l" rtl="0" eaLnBrk="0" fontAlgn="base" hangingPunct="0">
        <a:spcBef>
          <a:spcPct val="20000"/>
        </a:spcBef>
        <a:spcAft>
          <a:spcPct val="0"/>
        </a:spcAft>
        <a:buChar char="•"/>
        <a:defRPr sz="2700">
          <a:solidFill>
            <a:schemeClr val="tx1"/>
          </a:solidFill>
          <a:latin typeface="+mn-lt"/>
        </a:defRPr>
      </a:lvl4pPr>
      <a:lvl5pPr marL="2741613" indent="-303213" algn="l" rtl="0" eaLnBrk="0" fontAlgn="base" hangingPunct="0">
        <a:spcBef>
          <a:spcPct val="20000"/>
        </a:spcBef>
        <a:spcAft>
          <a:spcPct val="0"/>
        </a:spcAft>
        <a:defRPr sz="2700">
          <a:solidFill>
            <a:schemeClr val="tx1"/>
          </a:solidFill>
          <a:latin typeface="+mn-lt"/>
        </a:defRPr>
      </a:lvl5pPr>
      <a:lvl6pPr marL="3350988" indent="-304636" algn="l" rtl="0" eaLnBrk="1" fontAlgn="base" hangingPunct="1">
        <a:spcBef>
          <a:spcPct val="20000"/>
        </a:spcBef>
        <a:spcAft>
          <a:spcPct val="0"/>
        </a:spcAft>
        <a:buChar char="•"/>
        <a:defRPr sz="2700">
          <a:solidFill>
            <a:schemeClr val="tx1"/>
          </a:solidFill>
          <a:latin typeface="+mn-lt"/>
        </a:defRPr>
      </a:lvl6pPr>
      <a:lvl7pPr marL="3960254" indent="-304636" algn="l" rtl="0" eaLnBrk="1" fontAlgn="base" hangingPunct="1">
        <a:spcBef>
          <a:spcPct val="20000"/>
        </a:spcBef>
        <a:spcAft>
          <a:spcPct val="0"/>
        </a:spcAft>
        <a:buChar char="•"/>
        <a:defRPr sz="2700">
          <a:solidFill>
            <a:schemeClr val="tx1"/>
          </a:solidFill>
          <a:latin typeface="+mn-lt"/>
        </a:defRPr>
      </a:lvl7pPr>
      <a:lvl8pPr marL="4569524" indent="-304636" algn="l" rtl="0" eaLnBrk="1" fontAlgn="base" hangingPunct="1">
        <a:spcBef>
          <a:spcPct val="20000"/>
        </a:spcBef>
        <a:spcAft>
          <a:spcPct val="0"/>
        </a:spcAft>
        <a:buChar char="•"/>
        <a:defRPr sz="2700">
          <a:solidFill>
            <a:schemeClr val="tx1"/>
          </a:solidFill>
          <a:latin typeface="+mn-lt"/>
        </a:defRPr>
      </a:lvl8pPr>
      <a:lvl9pPr marL="5178793" indent="-304636" algn="l"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1218536" rtl="0" eaLnBrk="1" latinLnBrk="0" hangingPunct="1">
        <a:defRPr sz="2400" kern="1200">
          <a:solidFill>
            <a:schemeClr val="tx1"/>
          </a:solidFill>
          <a:latin typeface="+mn-lt"/>
          <a:ea typeface="+mn-ea"/>
          <a:cs typeface="+mn-cs"/>
        </a:defRPr>
      </a:lvl1pPr>
      <a:lvl2pPr marL="609267" algn="l" defTabSz="1218536" rtl="0" eaLnBrk="1" latinLnBrk="0" hangingPunct="1">
        <a:defRPr sz="2400" kern="1200">
          <a:solidFill>
            <a:schemeClr val="tx1"/>
          </a:solidFill>
          <a:latin typeface="+mn-lt"/>
          <a:ea typeface="+mn-ea"/>
          <a:cs typeface="+mn-cs"/>
        </a:defRPr>
      </a:lvl2pPr>
      <a:lvl3pPr marL="1218536" algn="l" defTabSz="1218536" rtl="0" eaLnBrk="1" latinLnBrk="0" hangingPunct="1">
        <a:defRPr sz="2400" kern="1200">
          <a:solidFill>
            <a:schemeClr val="tx1"/>
          </a:solidFill>
          <a:latin typeface="+mn-lt"/>
          <a:ea typeface="+mn-ea"/>
          <a:cs typeface="+mn-cs"/>
        </a:defRPr>
      </a:lvl3pPr>
      <a:lvl4pPr marL="1827811" algn="l" defTabSz="1218536" rtl="0" eaLnBrk="1" latinLnBrk="0" hangingPunct="1">
        <a:defRPr sz="2400" kern="1200">
          <a:solidFill>
            <a:schemeClr val="tx1"/>
          </a:solidFill>
          <a:latin typeface="+mn-lt"/>
          <a:ea typeface="+mn-ea"/>
          <a:cs typeface="+mn-cs"/>
        </a:defRPr>
      </a:lvl4pPr>
      <a:lvl5pPr marL="2437077" algn="l" defTabSz="1218536" rtl="0" eaLnBrk="1" latinLnBrk="0" hangingPunct="1">
        <a:defRPr sz="2400" kern="1200">
          <a:solidFill>
            <a:schemeClr val="tx1"/>
          </a:solidFill>
          <a:latin typeface="+mn-lt"/>
          <a:ea typeface="+mn-ea"/>
          <a:cs typeface="+mn-cs"/>
        </a:defRPr>
      </a:lvl5pPr>
      <a:lvl6pPr marL="3046351" algn="l" defTabSz="1218536" rtl="0" eaLnBrk="1" latinLnBrk="0" hangingPunct="1">
        <a:defRPr sz="2400" kern="1200">
          <a:solidFill>
            <a:schemeClr val="tx1"/>
          </a:solidFill>
          <a:latin typeface="+mn-lt"/>
          <a:ea typeface="+mn-ea"/>
          <a:cs typeface="+mn-cs"/>
        </a:defRPr>
      </a:lvl6pPr>
      <a:lvl7pPr marL="3655620" algn="l" defTabSz="1218536" rtl="0" eaLnBrk="1" latinLnBrk="0" hangingPunct="1">
        <a:defRPr sz="2400" kern="1200">
          <a:solidFill>
            <a:schemeClr val="tx1"/>
          </a:solidFill>
          <a:latin typeface="+mn-lt"/>
          <a:ea typeface="+mn-ea"/>
          <a:cs typeface="+mn-cs"/>
        </a:defRPr>
      </a:lvl7pPr>
      <a:lvl8pPr marL="4264889" algn="l" defTabSz="1218536" rtl="0" eaLnBrk="1" latinLnBrk="0" hangingPunct="1">
        <a:defRPr sz="2400" kern="1200">
          <a:solidFill>
            <a:schemeClr val="tx1"/>
          </a:solidFill>
          <a:latin typeface="+mn-lt"/>
          <a:ea typeface="+mn-ea"/>
          <a:cs typeface="+mn-cs"/>
        </a:defRPr>
      </a:lvl8pPr>
      <a:lvl9pPr marL="4874157" algn="l" defTabSz="1218536"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39763" y="384175"/>
            <a:ext cx="11522075" cy="1600200"/>
          </a:xfrm>
          <a:prstGeom prst="rect">
            <a:avLst/>
          </a:prstGeom>
          <a:noFill/>
          <a:ln w="9525">
            <a:noFill/>
            <a:miter lim="800000"/>
            <a:headEnd/>
            <a:tailEnd/>
          </a:ln>
        </p:spPr>
        <p:txBody>
          <a:bodyPr vert="horz" wrap="square" lIns="121855" tIns="60925" rIns="121855" bIns="60925"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639763" y="2239963"/>
            <a:ext cx="11522075" cy="6337300"/>
          </a:xfrm>
          <a:prstGeom prst="rect">
            <a:avLst/>
          </a:prstGeom>
          <a:noFill/>
          <a:ln w="9525">
            <a:noFill/>
            <a:miter lim="800000"/>
            <a:headEnd/>
            <a:tailEnd/>
          </a:ln>
        </p:spPr>
        <p:txBody>
          <a:bodyPr vert="horz" wrap="square" lIns="121855" tIns="60925" rIns="121855" bIns="60925"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39763" y="8743950"/>
            <a:ext cx="2987675" cy="666750"/>
          </a:xfrm>
          <a:prstGeom prst="rect">
            <a:avLst/>
          </a:prstGeom>
          <a:noFill/>
          <a:ln w="9525">
            <a:noFill/>
            <a:miter lim="800000"/>
            <a:headEnd/>
            <a:tailEnd/>
          </a:ln>
          <a:effectLst/>
        </p:spPr>
        <p:txBody>
          <a:bodyPr vert="horz" wrap="square" lIns="121855" tIns="60925" rIns="121855" bIns="60925" numCol="1" anchor="t" anchorCtr="0" compatLnSpc="1">
            <a:prstTxWarp prst="textNoShape">
              <a:avLst/>
            </a:prstTxWarp>
          </a:bodyPr>
          <a:lstStyle>
            <a:lvl1pPr>
              <a:defRPr sz="2000" dirty="0">
                <a:solidFill>
                  <a:srgbClr val="000000"/>
                </a:solidFill>
                <a:latin typeface="+mn-lt"/>
                <a:cs typeface="+mn-cs"/>
              </a:defRPr>
            </a:lvl1pPr>
          </a:lstStyle>
          <a:p>
            <a:pPr>
              <a:defRPr/>
            </a:pPr>
            <a:endParaRPr lang="en-GB" dirty="0"/>
          </a:p>
        </p:txBody>
      </p:sp>
      <p:sp>
        <p:nvSpPr>
          <p:cNvPr id="1029" name="Rectangle 5"/>
          <p:cNvSpPr>
            <a:spLocks noGrp="1" noChangeArrowheads="1"/>
          </p:cNvSpPr>
          <p:nvPr>
            <p:ph type="ftr" sz="quarter" idx="3"/>
          </p:nvPr>
        </p:nvSpPr>
        <p:spPr bwMode="auto">
          <a:xfrm>
            <a:off x="4373563" y="8743950"/>
            <a:ext cx="4054475" cy="666750"/>
          </a:xfrm>
          <a:prstGeom prst="rect">
            <a:avLst/>
          </a:prstGeom>
          <a:noFill/>
          <a:ln w="9525">
            <a:noFill/>
            <a:miter lim="800000"/>
            <a:headEnd/>
            <a:tailEnd/>
          </a:ln>
          <a:effectLst/>
        </p:spPr>
        <p:txBody>
          <a:bodyPr vert="horz" wrap="square" lIns="121855" tIns="60925" rIns="121855" bIns="60925" numCol="1" anchor="t" anchorCtr="0" compatLnSpc="1">
            <a:prstTxWarp prst="textNoShape">
              <a:avLst/>
            </a:prstTxWarp>
          </a:bodyPr>
          <a:lstStyle>
            <a:lvl1pPr algn="ctr">
              <a:defRPr sz="2000" dirty="0">
                <a:solidFill>
                  <a:srgbClr val="000000"/>
                </a:solidFill>
                <a:latin typeface="+mn-lt"/>
                <a:cs typeface="+mn-cs"/>
              </a:defRPr>
            </a:lvl1pPr>
          </a:lstStyle>
          <a:p>
            <a:pPr>
              <a:defRPr/>
            </a:pPr>
            <a:endParaRPr lang="en-GB" dirty="0"/>
          </a:p>
        </p:txBody>
      </p:sp>
      <p:sp>
        <p:nvSpPr>
          <p:cNvPr id="1030" name="Rectangle 6"/>
          <p:cNvSpPr>
            <a:spLocks noGrp="1" noChangeArrowheads="1"/>
          </p:cNvSpPr>
          <p:nvPr>
            <p:ph type="sldNum" sz="quarter" idx="4"/>
          </p:nvPr>
        </p:nvSpPr>
        <p:spPr bwMode="auto">
          <a:xfrm>
            <a:off x="9174163" y="8743950"/>
            <a:ext cx="2987675" cy="666750"/>
          </a:xfrm>
          <a:prstGeom prst="rect">
            <a:avLst/>
          </a:prstGeom>
          <a:noFill/>
          <a:ln w="9525">
            <a:noFill/>
            <a:miter lim="800000"/>
            <a:headEnd/>
            <a:tailEnd/>
          </a:ln>
          <a:effectLst/>
        </p:spPr>
        <p:txBody>
          <a:bodyPr vert="horz" wrap="square" lIns="121855" tIns="60925" rIns="121855" bIns="60925" numCol="1" anchor="t" anchorCtr="0" compatLnSpc="1">
            <a:prstTxWarp prst="textNoShape">
              <a:avLst/>
            </a:prstTxWarp>
          </a:bodyPr>
          <a:lstStyle>
            <a:lvl1pPr algn="r">
              <a:defRPr sz="2000">
                <a:solidFill>
                  <a:srgbClr val="000000"/>
                </a:solidFill>
                <a:latin typeface="+mn-lt"/>
                <a:cs typeface="+mn-cs"/>
              </a:defRPr>
            </a:lvl1pPr>
          </a:lstStyle>
          <a:p>
            <a:pPr>
              <a:defRPr/>
            </a:pPr>
            <a:fld id="{BA14D0F4-4F68-49CA-AFA6-6C25F7D018B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21" r:id="rId3"/>
    <p:sldLayoutId id="2147483920" r:id="rId4"/>
    <p:sldLayoutId id="2147483919" r:id="rId5"/>
    <p:sldLayoutId id="2147483918" r:id="rId6"/>
    <p:sldLayoutId id="2147483917" r:id="rId7"/>
    <p:sldLayoutId id="2147483916" r:id="rId8"/>
    <p:sldLayoutId id="2147483915" r:id="rId9"/>
    <p:sldLayoutId id="2147483914" r:id="rId10"/>
    <p:sldLayoutId id="2147483913" r:id="rId11"/>
  </p:sldLayoutIdLst>
  <p:hf hdr="0" ftr="0" dt="0"/>
  <p:txStyles>
    <p:titleStyle>
      <a:lvl1pPr algn="ctr" rtl="0" eaLnBrk="0" fontAlgn="base" hangingPunct="0">
        <a:spcBef>
          <a:spcPct val="0"/>
        </a:spcBef>
        <a:spcAft>
          <a:spcPct val="0"/>
        </a:spcAft>
        <a:defRPr sz="5900">
          <a:solidFill>
            <a:schemeClr val="tx2"/>
          </a:solidFill>
          <a:latin typeface="+mj-lt"/>
          <a:ea typeface="+mj-ea"/>
          <a:cs typeface="+mj-cs"/>
        </a:defRPr>
      </a:lvl1pPr>
      <a:lvl2pPr algn="ctr" rtl="0" eaLnBrk="0" fontAlgn="base" hangingPunct="0">
        <a:spcBef>
          <a:spcPct val="0"/>
        </a:spcBef>
        <a:spcAft>
          <a:spcPct val="0"/>
        </a:spcAft>
        <a:defRPr sz="5900">
          <a:solidFill>
            <a:schemeClr val="tx2"/>
          </a:solidFill>
          <a:latin typeface="Arial" charset="0"/>
        </a:defRPr>
      </a:lvl2pPr>
      <a:lvl3pPr algn="ctr" rtl="0" eaLnBrk="0" fontAlgn="base" hangingPunct="0">
        <a:spcBef>
          <a:spcPct val="0"/>
        </a:spcBef>
        <a:spcAft>
          <a:spcPct val="0"/>
        </a:spcAft>
        <a:defRPr sz="5900">
          <a:solidFill>
            <a:schemeClr val="tx2"/>
          </a:solidFill>
          <a:latin typeface="Arial" charset="0"/>
        </a:defRPr>
      </a:lvl3pPr>
      <a:lvl4pPr algn="ctr" rtl="0" eaLnBrk="0" fontAlgn="base" hangingPunct="0">
        <a:spcBef>
          <a:spcPct val="0"/>
        </a:spcBef>
        <a:spcAft>
          <a:spcPct val="0"/>
        </a:spcAft>
        <a:defRPr sz="5900">
          <a:solidFill>
            <a:schemeClr val="tx2"/>
          </a:solidFill>
          <a:latin typeface="Arial" charset="0"/>
        </a:defRPr>
      </a:lvl4pPr>
      <a:lvl5pPr algn="ctr" rtl="0" eaLnBrk="0" fontAlgn="base" hangingPunct="0">
        <a:spcBef>
          <a:spcPct val="0"/>
        </a:spcBef>
        <a:spcAft>
          <a:spcPct val="0"/>
        </a:spcAft>
        <a:defRPr sz="5900">
          <a:solidFill>
            <a:schemeClr val="tx2"/>
          </a:solidFill>
          <a:latin typeface="Arial" charset="0"/>
        </a:defRPr>
      </a:lvl5pPr>
      <a:lvl6pPr marL="609267" algn="ctr" rtl="0" fontAlgn="base">
        <a:spcBef>
          <a:spcPct val="0"/>
        </a:spcBef>
        <a:spcAft>
          <a:spcPct val="0"/>
        </a:spcAft>
        <a:defRPr sz="5900">
          <a:solidFill>
            <a:schemeClr val="tx2"/>
          </a:solidFill>
          <a:latin typeface="Arial" charset="0"/>
        </a:defRPr>
      </a:lvl6pPr>
      <a:lvl7pPr marL="1218536" algn="ctr" rtl="0" fontAlgn="base">
        <a:spcBef>
          <a:spcPct val="0"/>
        </a:spcBef>
        <a:spcAft>
          <a:spcPct val="0"/>
        </a:spcAft>
        <a:defRPr sz="5900">
          <a:solidFill>
            <a:schemeClr val="tx2"/>
          </a:solidFill>
          <a:latin typeface="Arial" charset="0"/>
        </a:defRPr>
      </a:lvl7pPr>
      <a:lvl8pPr marL="1827811" algn="ctr" rtl="0" fontAlgn="base">
        <a:spcBef>
          <a:spcPct val="0"/>
        </a:spcBef>
        <a:spcAft>
          <a:spcPct val="0"/>
        </a:spcAft>
        <a:defRPr sz="5900">
          <a:solidFill>
            <a:schemeClr val="tx2"/>
          </a:solidFill>
          <a:latin typeface="Arial" charset="0"/>
        </a:defRPr>
      </a:lvl8pPr>
      <a:lvl9pPr marL="2437077" algn="ctr" rtl="0" fontAlgn="base">
        <a:spcBef>
          <a:spcPct val="0"/>
        </a:spcBef>
        <a:spcAft>
          <a:spcPct val="0"/>
        </a:spcAft>
        <a:defRPr sz="5900">
          <a:solidFill>
            <a:schemeClr val="tx2"/>
          </a:solidFill>
          <a:latin typeface="Arial" charset="0"/>
        </a:defRPr>
      </a:lvl9pPr>
    </p:titleStyle>
    <p:bodyStyle>
      <a:lvl1pPr marL="455613" indent="-455613" algn="l" rtl="0" eaLnBrk="0" fontAlgn="base" hangingPunct="0">
        <a:spcBef>
          <a:spcPct val="20000"/>
        </a:spcBef>
        <a:spcAft>
          <a:spcPct val="0"/>
        </a:spcAft>
        <a:buChar char="•"/>
        <a:defRPr sz="4300">
          <a:solidFill>
            <a:schemeClr val="tx1"/>
          </a:solidFill>
          <a:latin typeface="+mn-lt"/>
          <a:ea typeface="+mn-ea"/>
          <a:cs typeface="+mn-cs"/>
        </a:defRPr>
      </a:lvl1pPr>
      <a:lvl2pPr marL="989013" indent="-379413" algn="l" rtl="0" eaLnBrk="0" fontAlgn="base" hangingPunct="0">
        <a:spcBef>
          <a:spcPct val="20000"/>
        </a:spcBef>
        <a:spcAft>
          <a:spcPct val="0"/>
        </a:spcAft>
        <a:buChar char="–"/>
        <a:defRPr sz="3600">
          <a:solidFill>
            <a:schemeClr val="tx1"/>
          </a:solidFill>
          <a:latin typeface="+mn-lt"/>
        </a:defRPr>
      </a:lvl2pPr>
      <a:lvl3pPr marL="1522413" indent="-303213" algn="l" rtl="0" eaLnBrk="0" fontAlgn="base" hangingPunct="0">
        <a:spcBef>
          <a:spcPct val="20000"/>
        </a:spcBef>
        <a:spcAft>
          <a:spcPct val="0"/>
        </a:spcAft>
        <a:buChar char="•"/>
        <a:defRPr sz="3200">
          <a:solidFill>
            <a:schemeClr val="tx1"/>
          </a:solidFill>
          <a:latin typeface="+mn-lt"/>
        </a:defRPr>
      </a:lvl3pPr>
      <a:lvl4pPr marL="2132013" indent="-303213" algn="l" rtl="0" eaLnBrk="0" fontAlgn="base" hangingPunct="0">
        <a:spcBef>
          <a:spcPct val="20000"/>
        </a:spcBef>
        <a:spcAft>
          <a:spcPct val="0"/>
        </a:spcAft>
        <a:buChar char="–"/>
        <a:defRPr sz="2700">
          <a:solidFill>
            <a:schemeClr val="tx1"/>
          </a:solidFill>
          <a:latin typeface="+mn-lt"/>
        </a:defRPr>
      </a:lvl4pPr>
      <a:lvl5pPr marL="2741613" indent="-303213" algn="l" rtl="0" eaLnBrk="0" fontAlgn="base" hangingPunct="0">
        <a:spcBef>
          <a:spcPct val="20000"/>
        </a:spcBef>
        <a:spcAft>
          <a:spcPct val="0"/>
        </a:spcAft>
        <a:buChar char="»"/>
        <a:defRPr sz="2700">
          <a:solidFill>
            <a:schemeClr val="tx1"/>
          </a:solidFill>
          <a:latin typeface="+mn-lt"/>
        </a:defRPr>
      </a:lvl5pPr>
      <a:lvl6pPr marL="3350988" indent="-304636" algn="l" rtl="0" fontAlgn="base">
        <a:spcBef>
          <a:spcPct val="20000"/>
        </a:spcBef>
        <a:spcAft>
          <a:spcPct val="0"/>
        </a:spcAft>
        <a:buChar char="»"/>
        <a:defRPr sz="2700">
          <a:solidFill>
            <a:schemeClr val="tx1"/>
          </a:solidFill>
          <a:latin typeface="+mn-lt"/>
        </a:defRPr>
      </a:lvl6pPr>
      <a:lvl7pPr marL="3960254" indent="-304636" algn="l" rtl="0" fontAlgn="base">
        <a:spcBef>
          <a:spcPct val="20000"/>
        </a:spcBef>
        <a:spcAft>
          <a:spcPct val="0"/>
        </a:spcAft>
        <a:buChar char="»"/>
        <a:defRPr sz="2700">
          <a:solidFill>
            <a:schemeClr val="tx1"/>
          </a:solidFill>
          <a:latin typeface="+mn-lt"/>
        </a:defRPr>
      </a:lvl7pPr>
      <a:lvl8pPr marL="4569524" indent="-304636" algn="l" rtl="0" fontAlgn="base">
        <a:spcBef>
          <a:spcPct val="20000"/>
        </a:spcBef>
        <a:spcAft>
          <a:spcPct val="0"/>
        </a:spcAft>
        <a:buChar char="»"/>
        <a:defRPr sz="2700">
          <a:solidFill>
            <a:schemeClr val="tx1"/>
          </a:solidFill>
          <a:latin typeface="+mn-lt"/>
        </a:defRPr>
      </a:lvl8pPr>
      <a:lvl9pPr marL="5178793" indent="-304636"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8536" rtl="0" eaLnBrk="1" latinLnBrk="0" hangingPunct="1">
        <a:defRPr sz="2400" kern="1200">
          <a:solidFill>
            <a:schemeClr val="tx1"/>
          </a:solidFill>
          <a:latin typeface="+mn-lt"/>
          <a:ea typeface="+mn-ea"/>
          <a:cs typeface="+mn-cs"/>
        </a:defRPr>
      </a:lvl1pPr>
      <a:lvl2pPr marL="609267" algn="l" defTabSz="1218536" rtl="0" eaLnBrk="1" latinLnBrk="0" hangingPunct="1">
        <a:defRPr sz="2400" kern="1200">
          <a:solidFill>
            <a:schemeClr val="tx1"/>
          </a:solidFill>
          <a:latin typeface="+mn-lt"/>
          <a:ea typeface="+mn-ea"/>
          <a:cs typeface="+mn-cs"/>
        </a:defRPr>
      </a:lvl2pPr>
      <a:lvl3pPr marL="1218536" algn="l" defTabSz="1218536" rtl="0" eaLnBrk="1" latinLnBrk="0" hangingPunct="1">
        <a:defRPr sz="2400" kern="1200">
          <a:solidFill>
            <a:schemeClr val="tx1"/>
          </a:solidFill>
          <a:latin typeface="+mn-lt"/>
          <a:ea typeface="+mn-ea"/>
          <a:cs typeface="+mn-cs"/>
        </a:defRPr>
      </a:lvl3pPr>
      <a:lvl4pPr marL="1827811" algn="l" defTabSz="1218536" rtl="0" eaLnBrk="1" latinLnBrk="0" hangingPunct="1">
        <a:defRPr sz="2400" kern="1200">
          <a:solidFill>
            <a:schemeClr val="tx1"/>
          </a:solidFill>
          <a:latin typeface="+mn-lt"/>
          <a:ea typeface="+mn-ea"/>
          <a:cs typeface="+mn-cs"/>
        </a:defRPr>
      </a:lvl4pPr>
      <a:lvl5pPr marL="2437077" algn="l" defTabSz="1218536" rtl="0" eaLnBrk="1" latinLnBrk="0" hangingPunct="1">
        <a:defRPr sz="2400" kern="1200">
          <a:solidFill>
            <a:schemeClr val="tx1"/>
          </a:solidFill>
          <a:latin typeface="+mn-lt"/>
          <a:ea typeface="+mn-ea"/>
          <a:cs typeface="+mn-cs"/>
        </a:defRPr>
      </a:lvl5pPr>
      <a:lvl6pPr marL="3046351" algn="l" defTabSz="1218536" rtl="0" eaLnBrk="1" latinLnBrk="0" hangingPunct="1">
        <a:defRPr sz="2400" kern="1200">
          <a:solidFill>
            <a:schemeClr val="tx1"/>
          </a:solidFill>
          <a:latin typeface="+mn-lt"/>
          <a:ea typeface="+mn-ea"/>
          <a:cs typeface="+mn-cs"/>
        </a:defRPr>
      </a:lvl6pPr>
      <a:lvl7pPr marL="3655620" algn="l" defTabSz="1218536" rtl="0" eaLnBrk="1" latinLnBrk="0" hangingPunct="1">
        <a:defRPr sz="2400" kern="1200">
          <a:solidFill>
            <a:schemeClr val="tx1"/>
          </a:solidFill>
          <a:latin typeface="+mn-lt"/>
          <a:ea typeface="+mn-ea"/>
          <a:cs typeface="+mn-cs"/>
        </a:defRPr>
      </a:lvl7pPr>
      <a:lvl8pPr marL="4264889" algn="l" defTabSz="1218536" rtl="0" eaLnBrk="1" latinLnBrk="0" hangingPunct="1">
        <a:defRPr sz="2400" kern="1200">
          <a:solidFill>
            <a:schemeClr val="tx1"/>
          </a:solidFill>
          <a:latin typeface="+mn-lt"/>
          <a:ea typeface="+mn-ea"/>
          <a:cs typeface="+mn-cs"/>
        </a:defRPr>
      </a:lvl8pPr>
      <a:lvl9pPr marL="4874157" algn="l" defTabSz="1218536"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11"/>
          <p:cNvSpPr>
            <a:spLocks noGrp="1" noChangeArrowheads="1"/>
          </p:cNvSpPr>
          <p:nvPr>
            <p:ph type="title"/>
          </p:nvPr>
        </p:nvSpPr>
        <p:spPr bwMode="auto">
          <a:xfrm>
            <a:off x="657225" y="868363"/>
            <a:ext cx="11520488" cy="1411287"/>
          </a:xfrm>
          <a:prstGeom prst="rect">
            <a:avLst/>
          </a:prstGeom>
          <a:noFill/>
          <a:ln w="9525">
            <a:noFill/>
            <a:miter lim="800000"/>
            <a:headEnd/>
            <a:tailEnd/>
          </a:ln>
        </p:spPr>
        <p:txBody>
          <a:bodyPr vert="horz" wrap="square" lIns="121943" tIns="60970" rIns="121943" bIns="6097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7411" name="Rectangle 12"/>
          <p:cNvSpPr>
            <a:spLocks noGrp="1" noChangeArrowheads="1"/>
          </p:cNvSpPr>
          <p:nvPr>
            <p:ph type="body" idx="1"/>
          </p:nvPr>
        </p:nvSpPr>
        <p:spPr bwMode="auto">
          <a:xfrm>
            <a:off x="654050" y="2379663"/>
            <a:ext cx="11522075" cy="6049962"/>
          </a:xfrm>
          <a:prstGeom prst="rect">
            <a:avLst/>
          </a:prstGeom>
          <a:noFill/>
          <a:ln w="9525">
            <a:noFill/>
            <a:miter lim="800000"/>
            <a:headEnd/>
            <a:tailEnd/>
          </a:ln>
        </p:spPr>
        <p:txBody>
          <a:bodyPr vert="horz" wrap="square" lIns="121943" tIns="60970" rIns="121943" bIns="60970" numCol="1" anchor="t" anchorCtr="0" compatLnSpc="1">
            <a:prstTxWarp prst="textNoShape">
              <a:avLst/>
            </a:prstTxWarp>
          </a:bodyPr>
          <a:lstStyle/>
          <a:p>
            <a:pPr lvl="0"/>
            <a:r>
              <a:rPr lang="en-GB" altLang="en-US" smtClean="0"/>
              <a:t>Click to edit Master text styles</a:t>
            </a:r>
          </a:p>
          <a:p>
            <a:pPr lvl="1"/>
            <a:r>
              <a:rPr lang="en-GB" altLang="en-US" smtClean="0"/>
              <a:t>Second level	</a:t>
            </a:r>
          </a:p>
          <a:p>
            <a:pPr lvl="2"/>
            <a:r>
              <a:rPr lang="en-GB" altLang="en-US" smtClean="0"/>
              <a:t>Third level</a:t>
            </a:r>
          </a:p>
        </p:txBody>
      </p:sp>
    </p:spTree>
  </p:cSld>
  <p:clrMap bg1="lt1" tx1="dk1" bg2="lt2" tx2="dk2" accent1="accent1" accent2="accent2" accent3="accent3" accent4="accent4" accent5="accent5" accent6="accent6" hlink="hlink" folHlink="folHlink"/>
  <p:sldLayoutIdLst>
    <p:sldLayoutId id="2147483924" r:id="rId1"/>
    <p:sldLayoutId id="2147483923" r:id="rId2"/>
    <p:sldLayoutId id="2147483922" r:id="rId3"/>
  </p:sldLayoutIdLst>
  <p:txStyles>
    <p:titleStyle>
      <a:lvl1pPr algn="l" rtl="0" eaLnBrk="0" fontAlgn="base" hangingPunct="0">
        <a:spcBef>
          <a:spcPct val="0"/>
        </a:spcBef>
        <a:spcAft>
          <a:spcPct val="0"/>
        </a:spcAft>
        <a:defRPr sz="4300" b="1">
          <a:solidFill>
            <a:schemeClr val="tx2"/>
          </a:solidFill>
          <a:latin typeface="+mj-lt"/>
          <a:ea typeface="+mj-ea"/>
          <a:cs typeface="+mj-cs"/>
        </a:defRPr>
      </a:lvl1pPr>
      <a:lvl2pPr algn="l" rtl="0" eaLnBrk="0" fontAlgn="base" hangingPunct="0">
        <a:spcBef>
          <a:spcPct val="0"/>
        </a:spcBef>
        <a:spcAft>
          <a:spcPct val="0"/>
        </a:spcAft>
        <a:defRPr sz="4300" b="1">
          <a:solidFill>
            <a:schemeClr val="tx2"/>
          </a:solidFill>
          <a:latin typeface="Arial" charset="0"/>
        </a:defRPr>
      </a:lvl2pPr>
      <a:lvl3pPr algn="l" rtl="0" eaLnBrk="0" fontAlgn="base" hangingPunct="0">
        <a:spcBef>
          <a:spcPct val="0"/>
        </a:spcBef>
        <a:spcAft>
          <a:spcPct val="0"/>
        </a:spcAft>
        <a:defRPr sz="4300" b="1">
          <a:solidFill>
            <a:schemeClr val="tx2"/>
          </a:solidFill>
          <a:latin typeface="Arial" charset="0"/>
        </a:defRPr>
      </a:lvl3pPr>
      <a:lvl4pPr algn="l" rtl="0" eaLnBrk="0" fontAlgn="base" hangingPunct="0">
        <a:spcBef>
          <a:spcPct val="0"/>
        </a:spcBef>
        <a:spcAft>
          <a:spcPct val="0"/>
        </a:spcAft>
        <a:defRPr sz="4300" b="1">
          <a:solidFill>
            <a:schemeClr val="tx2"/>
          </a:solidFill>
          <a:latin typeface="Arial" charset="0"/>
        </a:defRPr>
      </a:lvl4pPr>
      <a:lvl5pPr algn="l" rtl="0" eaLnBrk="0" fontAlgn="base" hangingPunct="0">
        <a:spcBef>
          <a:spcPct val="0"/>
        </a:spcBef>
        <a:spcAft>
          <a:spcPct val="0"/>
        </a:spcAft>
        <a:defRPr sz="4300" b="1">
          <a:solidFill>
            <a:schemeClr val="tx2"/>
          </a:solidFill>
          <a:latin typeface="Arial" charset="0"/>
        </a:defRPr>
      </a:lvl5pPr>
      <a:lvl6pPr marL="609708" algn="l" rtl="0" eaLnBrk="1" fontAlgn="base" hangingPunct="1">
        <a:spcBef>
          <a:spcPct val="0"/>
        </a:spcBef>
        <a:spcAft>
          <a:spcPct val="0"/>
        </a:spcAft>
        <a:defRPr sz="4300" b="1">
          <a:solidFill>
            <a:schemeClr val="tx2"/>
          </a:solidFill>
          <a:latin typeface="Arial" charset="0"/>
        </a:defRPr>
      </a:lvl6pPr>
      <a:lvl7pPr marL="1219414" algn="l" rtl="0" eaLnBrk="1" fontAlgn="base" hangingPunct="1">
        <a:spcBef>
          <a:spcPct val="0"/>
        </a:spcBef>
        <a:spcAft>
          <a:spcPct val="0"/>
        </a:spcAft>
        <a:defRPr sz="4300" b="1">
          <a:solidFill>
            <a:schemeClr val="tx2"/>
          </a:solidFill>
          <a:latin typeface="Arial" charset="0"/>
        </a:defRPr>
      </a:lvl7pPr>
      <a:lvl8pPr marL="1829131" algn="l" rtl="0" eaLnBrk="1" fontAlgn="base" hangingPunct="1">
        <a:spcBef>
          <a:spcPct val="0"/>
        </a:spcBef>
        <a:spcAft>
          <a:spcPct val="0"/>
        </a:spcAft>
        <a:defRPr sz="4300" b="1">
          <a:solidFill>
            <a:schemeClr val="tx2"/>
          </a:solidFill>
          <a:latin typeface="Arial" charset="0"/>
        </a:defRPr>
      </a:lvl8pPr>
      <a:lvl9pPr marL="2438836" algn="l" rtl="0" eaLnBrk="1" fontAlgn="base" hangingPunct="1">
        <a:spcBef>
          <a:spcPct val="0"/>
        </a:spcBef>
        <a:spcAft>
          <a:spcPct val="0"/>
        </a:spcAft>
        <a:defRPr sz="4300" b="1">
          <a:solidFill>
            <a:schemeClr val="tx2"/>
          </a:solidFill>
          <a:latin typeface="Arial" charset="0"/>
        </a:defRPr>
      </a:lvl9pPr>
    </p:titleStyle>
    <p:bodyStyle>
      <a:lvl1pPr marL="457200" indent="-457200" algn="l" rtl="0" eaLnBrk="0" fontAlgn="base" hangingPunct="0">
        <a:spcBef>
          <a:spcPct val="20000"/>
        </a:spcBef>
        <a:spcAft>
          <a:spcPct val="0"/>
        </a:spcAft>
        <a:buChar char="•"/>
        <a:defRPr sz="3200">
          <a:solidFill>
            <a:schemeClr val="tx1"/>
          </a:solidFill>
          <a:latin typeface="+mn-lt"/>
          <a:ea typeface="+mn-ea"/>
          <a:cs typeface="+mn-cs"/>
        </a:defRPr>
      </a:lvl1pPr>
      <a:lvl2pPr marL="990600" indent="-381000" algn="l" rtl="0" eaLnBrk="0" fontAlgn="base" hangingPunct="0">
        <a:spcBef>
          <a:spcPct val="20000"/>
        </a:spcBef>
        <a:spcAft>
          <a:spcPct val="0"/>
        </a:spcAft>
        <a:buChar char="•"/>
        <a:defRPr sz="2700">
          <a:solidFill>
            <a:schemeClr val="tx1"/>
          </a:solidFill>
          <a:latin typeface="+mn-lt"/>
        </a:defRPr>
      </a:lvl2pPr>
      <a:lvl3pPr marL="1524000" indent="-304800" algn="l" rtl="0" eaLnBrk="0" fontAlgn="base" hangingPunct="0">
        <a:spcBef>
          <a:spcPct val="20000"/>
        </a:spcBef>
        <a:spcAft>
          <a:spcPct val="0"/>
        </a:spcAft>
        <a:buChar char="•"/>
        <a:defRPr sz="2700">
          <a:solidFill>
            <a:schemeClr val="tx1"/>
          </a:solidFill>
          <a:latin typeface="+mn-lt"/>
        </a:defRPr>
      </a:lvl3pPr>
      <a:lvl4pPr marL="2133600" indent="-304800" algn="l" rtl="0" eaLnBrk="0" fontAlgn="base" hangingPunct="0">
        <a:spcBef>
          <a:spcPct val="20000"/>
        </a:spcBef>
        <a:spcAft>
          <a:spcPct val="0"/>
        </a:spcAft>
        <a:buChar char="•"/>
        <a:defRPr sz="2700">
          <a:solidFill>
            <a:schemeClr val="tx1"/>
          </a:solidFill>
          <a:latin typeface="+mn-lt"/>
        </a:defRPr>
      </a:lvl4pPr>
      <a:lvl5pPr marL="2743200" indent="-304800" algn="l" rtl="0" eaLnBrk="0" fontAlgn="base" hangingPunct="0">
        <a:spcBef>
          <a:spcPct val="20000"/>
        </a:spcBef>
        <a:spcAft>
          <a:spcPct val="0"/>
        </a:spcAft>
        <a:defRPr sz="2700">
          <a:solidFill>
            <a:schemeClr val="tx1"/>
          </a:solidFill>
          <a:latin typeface="+mn-lt"/>
        </a:defRPr>
      </a:lvl5pPr>
      <a:lvl6pPr marL="3353403" indent="-304854" algn="l" rtl="0" eaLnBrk="1" fontAlgn="base" hangingPunct="1">
        <a:spcBef>
          <a:spcPct val="20000"/>
        </a:spcBef>
        <a:spcAft>
          <a:spcPct val="0"/>
        </a:spcAft>
        <a:buChar char="•"/>
        <a:defRPr sz="2700">
          <a:solidFill>
            <a:schemeClr val="tx1"/>
          </a:solidFill>
          <a:latin typeface="+mn-lt"/>
        </a:defRPr>
      </a:lvl6pPr>
      <a:lvl7pPr marL="3963113" indent="-304854" algn="l" rtl="0" eaLnBrk="1" fontAlgn="base" hangingPunct="1">
        <a:spcBef>
          <a:spcPct val="20000"/>
        </a:spcBef>
        <a:spcAft>
          <a:spcPct val="0"/>
        </a:spcAft>
        <a:buChar char="•"/>
        <a:defRPr sz="2700">
          <a:solidFill>
            <a:schemeClr val="tx1"/>
          </a:solidFill>
          <a:latin typeface="+mn-lt"/>
        </a:defRPr>
      </a:lvl7pPr>
      <a:lvl8pPr marL="4572823" indent="-304854" algn="l" rtl="0" eaLnBrk="1" fontAlgn="base" hangingPunct="1">
        <a:spcBef>
          <a:spcPct val="20000"/>
        </a:spcBef>
        <a:spcAft>
          <a:spcPct val="0"/>
        </a:spcAft>
        <a:buChar char="•"/>
        <a:defRPr sz="2700">
          <a:solidFill>
            <a:schemeClr val="tx1"/>
          </a:solidFill>
          <a:latin typeface="+mn-lt"/>
        </a:defRPr>
      </a:lvl8pPr>
      <a:lvl9pPr marL="5182528" indent="-304854" algn="l"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1219414" rtl="0" eaLnBrk="1" latinLnBrk="0" hangingPunct="1">
        <a:defRPr sz="2400" kern="1200">
          <a:solidFill>
            <a:schemeClr val="tx1"/>
          </a:solidFill>
          <a:latin typeface="+mn-lt"/>
          <a:ea typeface="+mn-ea"/>
          <a:cs typeface="+mn-cs"/>
        </a:defRPr>
      </a:lvl1pPr>
      <a:lvl2pPr marL="609708" algn="l" defTabSz="1219414" rtl="0" eaLnBrk="1" latinLnBrk="0" hangingPunct="1">
        <a:defRPr sz="2400" kern="1200">
          <a:solidFill>
            <a:schemeClr val="tx1"/>
          </a:solidFill>
          <a:latin typeface="+mn-lt"/>
          <a:ea typeface="+mn-ea"/>
          <a:cs typeface="+mn-cs"/>
        </a:defRPr>
      </a:lvl2pPr>
      <a:lvl3pPr marL="1219414" algn="l" defTabSz="1219414" rtl="0" eaLnBrk="1" latinLnBrk="0" hangingPunct="1">
        <a:defRPr sz="2400" kern="1200">
          <a:solidFill>
            <a:schemeClr val="tx1"/>
          </a:solidFill>
          <a:latin typeface="+mn-lt"/>
          <a:ea typeface="+mn-ea"/>
          <a:cs typeface="+mn-cs"/>
        </a:defRPr>
      </a:lvl3pPr>
      <a:lvl4pPr marL="1829131" algn="l" defTabSz="1219414" rtl="0" eaLnBrk="1" latinLnBrk="0" hangingPunct="1">
        <a:defRPr sz="2400" kern="1200">
          <a:solidFill>
            <a:schemeClr val="tx1"/>
          </a:solidFill>
          <a:latin typeface="+mn-lt"/>
          <a:ea typeface="+mn-ea"/>
          <a:cs typeface="+mn-cs"/>
        </a:defRPr>
      </a:lvl4pPr>
      <a:lvl5pPr marL="2438836" algn="l" defTabSz="1219414" rtl="0" eaLnBrk="1" latinLnBrk="0" hangingPunct="1">
        <a:defRPr sz="2400" kern="1200">
          <a:solidFill>
            <a:schemeClr val="tx1"/>
          </a:solidFill>
          <a:latin typeface="+mn-lt"/>
          <a:ea typeface="+mn-ea"/>
          <a:cs typeface="+mn-cs"/>
        </a:defRPr>
      </a:lvl5pPr>
      <a:lvl6pPr marL="3048546" algn="l" defTabSz="1219414" rtl="0" eaLnBrk="1" latinLnBrk="0" hangingPunct="1">
        <a:defRPr sz="2400" kern="1200">
          <a:solidFill>
            <a:schemeClr val="tx1"/>
          </a:solidFill>
          <a:latin typeface="+mn-lt"/>
          <a:ea typeface="+mn-ea"/>
          <a:cs typeface="+mn-cs"/>
        </a:defRPr>
      </a:lvl6pPr>
      <a:lvl7pPr marL="3658257" algn="l" defTabSz="1219414" rtl="0" eaLnBrk="1" latinLnBrk="0" hangingPunct="1">
        <a:defRPr sz="2400" kern="1200">
          <a:solidFill>
            <a:schemeClr val="tx1"/>
          </a:solidFill>
          <a:latin typeface="+mn-lt"/>
          <a:ea typeface="+mn-ea"/>
          <a:cs typeface="+mn-cs"/>
        </a:defRPr>
      </a:lvl7pPr>
      <a:lvl8pPr marL="4267964" algn="l" defTabSz="1219414" rtl="0" eaLnBrk="1" latinLnBrk="0" hangingPunct="1">
        <a:defRPr sz="2400" kern="1200">
          <a:solidFill>
            <a:schemeClr val="tx1"/>
          </a:solidFill>
          <a:latin typeface="+mn-lt"/>
          <a:ea typeface="+mn-ea"/>
          <a:cs typeface="+mn-cs"/>
        </a:defRPr>
      </a:lvl8pPr>
      <a:lvl9pPr marL="4877677" algn="l" defTabSz="1219414"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11"/>
          <p:cNvSpPr>
            <a:spLocks noGrp="1" noChangeArrowheads="1"/>
          </p:cNvSpPr>
          <p:nvPr>
            <p:ph type="title"/>
          </p:nvPr>
        </p:nvSpPr>
        <p:spPr bwMode="auto">
          <a:xfrm>
            <a:off x="657225" y="868363"/>
            <a:ext cx="11520488" cy="1411287"/>
          </a:xfrm>
          <a:prstGeom prst="rect">
            <a:avLst/>
          </a:prstGeom>
          <a:noFill/>
          <a:ln w="9525">
            <a:noFill/>
            <a:miter lim="800000"/>
            <a:headEnd/>
            <a:tailEnd/>
          </a:ln>
        </p:spPr>
        <p:txBody>
          <a:bodyPr vert="horz" wrap="square" lIns="122191" tIns="61096" rIns="122191" bIns="61096"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1507" name="Rectangle 12"/>
          <p:cNvSpPr>
            <a:spLocks noGrp="1" noChangeArrowheads="1"/>
          </p:cNvSpPr>
          <p:nvPr>
            <p:ph type="body" idx="1"/>
          </p:nvPr>
        </p:nvSpPr>
        <p:spPr bwMode="auto">
          <a:xfrm>
            <a:off x="654050" y="2379663"/>
            <a:ext cx="11522075" cy="6049962"/>
          </a:xfrm>
          <a:prstGeom prst="rect">
            <a:avLst/>
          </a:prstGeom>
          <a:noFill/>
          <a:ln w="9525">
            <a:noFill/>
            <a:miter lim="800000"/>
            <a:headEnd/>
            <a:tailEnd/>
          </a:ln>
        </p:spPr>
        <p:txBody>
          <a:bodyPr vert="horz" wrap="square" lIns="122191" tIns="61096" rIns="122191" bIns="61096" numCol="1" anchor="t" anchorCtr="0" compatLnSpc="1">
            <a:prstTxWarp prst="textNoShape">
              <a:avLst/>
            </a:prstTxWarp>
          </a:bodyPr>
          <a:lstStyle/>
          <a:p>
            <a:pPr lvl="0"/>
            <a:r>
              <a:rPr lang="en-GB" altLang="en-US" smtClean="0"/>
              <a:t>Click to edit Master text styles</a:t>
            </a:r>
          </a:p>
          <a:p>
            <a:pPr lvl="1"/>
            <a:r>
              <a:rPr lang="en-GB" altLang="en-US" smtClean="0"/>
              <a:t>Second level	</a:t>
            </a:r>
          </a:p>
          <a:p>
            <a:pPr lvl="2"/>
            <a:r>
              <a:rPr lang="en-GB" altLang="en-US" smtClean="0"/>
              <a:t>Third level</a:t>
            </a:r>
          </a:p>
        </p:txBody>
      </p:sp>
    </p:spTree>
  </p:cSld>
  <p:clrMap bg1="lt1" tx1="dk1" bg2="lt2" tx2="dk2" accent1="accent1" accent2="accent2" accent3="accent3" accent4="accent4" accent5="accent5" accent6="accent6" hlink="hlink" folHlink="folHlink"/>
  <p:sldLayoutIdLst>
    <p:sldLayoutId id="2147483927" r:id="rId1"/>
    <p:sldLayoutId id="2147483926" r:id="rId2"/>
    <p:sldLayoutId id="2147483925" r:id="rId3"/>
  </p:sldLayoutIdLst>
  <p:txStyles>
    <p:titleStyle>
      <a:lvl1pPr algn="l" rtl="0" eaLnBrk="0" fontAlgn="base" hangingPunct="0">
        <a:spcBef>
          <a:spcPct val="0"/>
        </a:spcBef>
        <a:spcAft>
          <a:spcPct val="0"/>
        </a:spcAft>
        <a:defRPr sz="4300" b="1">
          <a:solidFill>
            <a:schemeClr val="tx2"/>
          </a:solidFill>
          <a:latin typeface="+mj-lt"/>
          <a:ea typeface="+mj-ea"/>
          <a:cs typeface="+mj-cs"/>
        </a:defRPr>
      </a:lvl1pPr>
      <a:lvl2pPr algn="l" rtl="0" eaLnBrk="0" fontAlgn="base" hangingPunct="0">
        <a:spcBef>
          <a:spcPct val="0"/>
        </a:spcBef>
        <a:spcAft>
          <a:spcPct val="0"/>
        </a:spcAft>
        <a:defRPr sz="4300" b="1">
          <a:solidFill>
            <a:schemeClr val="tx2"/>
          </a:solidFill>
          <a:latin typeface="Arial" charset="0"/>
        </a:defRPr>
      </a:lvl2pPr>
      <a:lvl3pPr algn="l" rtl="0" eaLnBrk="0" fontAlgn="base" hangingPunct="0">
        <a:spcBef>
          <a:spcPct val="0"/>
        </a:spcBef>
        <a:spcAft>
          <a:spcPct val="0"/>
        </a:spcAft>
        <a:defRPr sz="4300" b="1">
          <a:solidFill>
            <a:schemeClr val="tx2"/>
          </a:solidFill>
          <a:latin typeface="Arial" charset="0"/>
        </a:defRPr>
      </a:lvl3pPr>
      <a:lvl4pPr algn="l" rtl="0" eaLnBrk="0" fontAlgn="base" hangingPunct="0">
        <a:spcBef>
          <a:spcPct val="0"/>
        </a:spcBef>
        <a:spcAft>
          <a:spcPct val="0"/>
        </a:spcAft>
        <a:defRPr sz="4300" b="1">
          <a:solidFill>
            <a:schemeClr val="tx2"/>
          </a:solidFill>
          <a:latin typeface="Arial" charset="0"/>
        </a:defRPr>
      </a:lvl4pPr>
      <a:lvl5pPr algn="l" rtl="0" eaLnBrk="0" fontAlgn="base" hangingPunct="0">
        <a:spcBef>
          <a:spcPct val="0"/>
        </a:spcBef>
        <a:spcAft>
          <a:spcPct val="0"/>
        </a:spcAft>
        <a:defRPr sz="4300" b="1">
          <a:solidFill>
            <a:schemeClr val="tx2"/>
          </a:solidFill>
          <a:latin typeface="Arial" charset="0"/>
        </a:defRPr>
      </a:lvl5pPr>
      <a:lvl6pPr marL="610956" algn="l" rtl="0" eaLnBrk="1" fontAlgn="base" hangingPunct="1">
        <a:spcBef>
          <a:spcPct val="0"/>
        </a:spcBef>
        <a:spcAft>
          <a:spcPct val="0"/>
        </a:spcAft>
        <a:defRPr sz="4300" b="1">
          <a:solidFill>
            <a:schemeClr val="tx2"/>
          </a:solidFill>
          <a:latin typeface="Arial" charset="0"/>
        </a:defRPr>
      </a:lvl6pPr>
      <a:lvl7pPr marL="1221913" algn="l" rtl="0" eaLnBrk="1" fontAlgn="base" hangingPunct="1">
        <a:spcBef>
          <a:spcPct val="0"/>
        </a:spcBef>
        <a:spcAft>
          <a:spcPct val="0"/>
        </a:spcAft>
        <a:defRPr sz="4300" b="1">
          <a:solidFill>
            <a:schemeClr val="tx2"/>
          </a:solidFill>
          <a:latin typeface="Arial" charset="0"/>
        </a:defRPr>
      </a:lvl7pPr>
      <a:lvl8pPr marL="1832869" algn="l" rtl="0" eaLnBrk="1" fontAlgn="base" hangingPunct="1">
        <a:spcBef>
          <a:spcPct val="0"/>
        </a:spcBef>
        <a:spcAft>
          <a:spcPct val="0"/>
        </a:spcAft>
        <a:defRPr sz="4300" b="1">
          <a:solidFill>
            <a:schemeClr val="tx2"/>
          </a:solidFill>
          <a:latin typeface="Arial" charset="0"/>
        </a:defRPr>
      </a:lvl8pPr>
      <a:lvl9pPr marL="2443825" algn="l" rtl="0" eaLnBrk="1" fontAlgn="base" hangingPunct="1">
        <a:spcBef>
          <a:spcPct val="0"/>
        </a:spcBef>
        <a:spcAft>
          <a:spcPct val="0"/>
        </a:spcAft>
        <a:defRPr sz="4300" b="1">
          <a:solidFill>
            <a:schemeClr val="tx2"/>
          </a:solidFill>
          <a:latin typeface="Arial" charset="0"/>
        </a:defRPr>
      </a:lvl9pPr>
    </p:titleStyle>
    <p:bodyStyle>
      <a:lvl1pPr marL="457200" indent="-457200" algn="l" rtl="0" eaLnBrk="0" fontAlgn="base" hangingPunct="0">
        <a:spcBef>
          <a:spcPct val="20000"/>
        </a:spcBef>
        <a:spcAft>
          <a:spcPct val="0"/>
        </a:spcAft>
        <a:buChar char="•"/>
        <a:defRPr sz="3200">
          <a:solidFill>
            <a:schemeClr val="tx1"/>
          </a:solidFill>
          <a:latin typeface="+mn-lt"/>
          <a:ea typeface="+mn-ea"/>
          <a:cs typeface="+mn-cs"/>
        </a:defRPr>
      </a:lvl1pPr>
      <a:lvl2pPr marL="992188" indent="-381000" algn="l" rtl="0" eaLnBrk="0" fontAlgn="base" hangingPunct="0">
        <a:spcBef>
          <a:spcPct val="20000"/>
        </a:spcBef>
        <a:spcAft>
          <a:spcPct val="0"/>
        </a:spcAft>
        <a:buChar char="•"/>
        <a:defRPr sz="2700">
          <a:solidFill>
            <a:schemeClr val="tx1"/>
          </a:solidFill>
          <a:latin typeface="+mn-lt"/>
        </a:defRPr>
      </a:lvl2pPr>
      <a:lvl3pPr marL="1527175" indent="-304800" algn="l" rtl="0" eaLnBrk="0" fontAlgn="base" hangingPunct="0">
        <a:spcBef>
          <a:spcPct val="20000"/>
        </a:spcBef>
        <a:spcAft>
          <a:spcPct val="0"/>
        </a:spcAft>
        <a:buChar char="•"/>
        <a:defRPr sz="2700">
          <a:solidFill>
            <a:schemeClr val="tx1"/>
          </a:solidFill>
          <a:latin typeface="+mn-lt"/>
        </a:defRPr>
      </a:lvl3pPr>
      <a:lvl4pPr marL="2136775" indent="-304800" algn="l" rtl="0" eaLnBrk="0" fontAlgn="base" hangingPunct="0">
        <a:spcBef>
          <a:spcPct val="20000"/>
        </a:spcBef>
        <a:spcAft>
          <a:spcPct val="0"/>
        </a:spcAft>
        <a:buChar char="•"/>
        <a:defRPr sz="2700">
          <a:solidFill>
            <a:schemeClr val="tx1"/>
          </a:solidFill>
          <a:latin typeface="+mn-lt"/>
        </a:defRPr>
      </a:lvl4pPr>
      <a:lvl5pPr marL="2747963" indent="-304800" algn="l" rtl="0" eaLnBrk="0" fontAlgn="base" hangingPunct="0">
        <a:spcBef>
          <a:spcPct val="20000"/>
        </a:spcBef>
        <a:spcAft>
          <a:spcPct val="0"/>
        </a:spcAft>
        <a:defRPr sz="2700">
          <a:solidFill>
            <a:schemeClr val="tx1"/>
          </a:solidFill>
          <a:latin typeface="+mn-lt"/>
        </a:defRPr>
      </a:lvl5pPr>
      <a:lvl6pPr marL="3360260" indent="-305478" algn="l" rtl="0" eaLnBrk="1" fontAlgn="base" hangingPunct="1">
        <a:spcBef>
          <a:spcPct val="20000"/>
        </a:spcBef>
        <a:spcAft>
          <a:spcPct val="0"/>
        </a:spcAft>
        <a:buChar char="•"/>
        <a:defRPr sz="2700">
          <a:solidFill>
            <a:schemeClr val="tx1"/>
          </a:solidFill>
          <a:latin typeface="+mn-lt"/>
        </a:defRPr>
      </a:lvl6pPr>
      <a:lvl7pPr marL="3971216" indent="-305478" algn="l" rtl="0" eaLnBrk="1" fontAlgn="base" hangingPunct="1">
        <a:spcBef>
          <a:spcPct val="20000"/>
        </a:spcBef>
        <a:spcAft>
          <a:spcPct val="0"/>
        </a:spcAft>
        <a:buChar char="•"/>
        <a:defRPr sz="2700">
          <a:solidFill>
            <a:schemeClr val="tx1"/>
          </a:solidFill>
          <a:latin typeface="+mn-lt"/>
        </a:defRPr>
      </a:lvl7pPr>
      <a:lvl8pPr marL="4582173" indent="-305478" algn="l" rtl="0" eaLnBrk="1" fontAlgn="base" hangingPunct="1">
        <a:spcBef>
          <a:spcPct val="20000"/>
        </a:spcBef>
        <a:spcAft>
          <a:spcPct val="0"/>
        </a:spcAft>
        <a:buChar char="•"/>
        <a:defRPr sz="2700">
          <a:solidFill>
            <a:schemeClr val="tx1"/>
          </a:solidFill>
          <a:latin typeface="+mn-lt"/>
        </a:defRPr>
      </a:lvl8pPr>
      <a:lvl9pPr marL="5193129" indent="-305478" algn="l" rtl="0" eaLnBrk="1" fontAlgn="base" hangingPunct="1">
        <a:spcBef>
          <a:spcPct val="20000"/>
        </a:spcBef>
        <a:spcAft>
          <a:spcPct val="0"/>
        </a:spcAft>
        <a:buChar char="•"/>
        <a:defRPr sz="2700">
          <a:solidFill>
            <a:schemeClr val="tx1"/>
          </a:solidFill>
          <a:latin typeface="+mn-lt"/>
        </a:defRPr>
      </a:lvl9pPr>
    </p:bodyStyle>
    <p:otherStyle>
      <a:defPPr>
        <a:defRPr lang="en-US"/>
      </a:defPPr>
      <a:lvl1pPr marL="0" algn="l" defTabSz="1221913" rtl="0" eaLnBrk="1" latinLnBrk="0" hangingPunct="1">
        <a:defRPr sz="2400" kern="1200">
          <a:solidFill>
            <a:schemeClr val="tx1"/>
          </a:solidFill>
          <a:latin typeface="+mn-lt"/>
          <a:ea typeface="+mn-ea"/>
          <a:cs typeface="+mn-cs"/>
        </a:defRPr>
      </a:lvl1pPr>
      <a:lvl2pPr marL="610956" algn="l" defTabSz="1221913" rtl="0" eaLnBrk="1" latinLnBrk="0" hangingPunct="1">
        <a:defRPr sz="2400" kern="1200">
          <a:solidFill>
            <a:schemeClr val="tx1"/>
          </a:solidFill>
          <a:latin typeface="+mn-lt"/>
          <a:ea typeface="+mn-ea"/>
          <a:cs typeface="+mn-cs"/>
        </a:defRPr>
      </a:lvl2pPr>
      <a:lvl3pPr marL="1221913" algn="l" defTabSz="1221913" rtl="0" eaLnBrk="1" latinLnBrk="0" hangingPunct="1">
        <a:defRPr sz="2400" kern="1200">
          <a:solidFill>
            <a:schemeClr val="tx1"/>
          </a:solidFill>
          <a:latin typeface="+mn-lt"/>
          <a:ea typeface="+mn-ea"/>
          <a:cs typeface="+mn-cs"/>
        </a:defRPr>
      </a:lvl3pPr>
      <a:lvl4pPr marL="1832869" algn="l" defTabSz="1221913" rtl="0" eaLnBrk="1" latinLnBrk="0" hangingPunct="1">
        <a:defRPr sz="2400" kern="1200">
          <a:solidFill>
            <a:schemeClr val="tx1"/>
          </a:solidFill>
          <a:latin typeface="+mn-lt"/>
          <a:ea typeface="+mn-ea"/>
          <a:cs typeface="+mn-cs"/>
        </a:defRPr>
      </a:lvl4pPr>
      <a:lvl5pPr marL="2443825" algn="l" defTabSz="1221913" rtl="0" eaLnBrk="1" latinLnBrk="0" hangingPunct="1">
        <a:defRPr sz="2400" kern="1200">
          <a:solidFill>
            <a:schemeClr val="tx1"/>
          </a:solidFill>
          <a:latin typeface="+mn-lt"/>
          <a:ea typeface="+mn-ea"/>
          <a:cs typeface="+mn-cs"/>
        </a:defRPr>
      </a:lvl5pPr>
      <a:lvl6pPr marL="3054782" algn="l" defTabSz="1221913" rtl="0" eaLnBrk="1" latinLnBrk="0" hangingPunct="1">
        <a:defRPr sz="2400" kern="1200">
          <a:solidFill>
            <a:schemeClr val="tx1"/>
          </a:solidFill>
          <a:latin typeface="+mn-lt"/>
          <a:ea typeface="+mn-ea"/>
          <a:cs typeface="+mn-cs"/>
        </a:defRPr>
      </a:lvl6pPr>
      <a:lvl7pPr marL="3665738" algn="l" defTabSz="1221913" rtl="0" eaLnBrk="1" latinLnBrk="0" hangingPunct="1">
        <a:defRPr sz="2400" kern="1200">
          <a:solidFill>
            <a:schemeClr val="tx1"/>
          </a:solidFill>
          <a:latin typeface="+mn-lt"/>
          <a:ea typeface="+mn-ea"/>
          <a:cs typeface="+mn-cs"/>
        </a:defRPr>
      </a:lvl7pPr>
      <a:lvl8pPr marL="4276695" algn="l" defTabSz="1221913" rtl="0" eaLnBrk="1" latinLnBrk="0" hangingPunct="1">
        <a:defRPr sz="2400" kern="1200">
          <a:solidFill>
            <a:schemeClr val="tx1"/>
          </a:solidFill>
          <a:latin typeface="+mn-lt"/>
          <a:ea typeface="+mn-ea"/>
          <a:cs typeface="+mn-cs"/>
        </a:defRPr>
      </a:lvl8pPr>
      <a:lvl9pPr marL="4887651" algn="l" defTabSz="122191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emf"/></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37.emf"/><Relationship Id="rId5" Type="http://schemas.openxmlformats.org/officeDocument/2006/relationships/image" Target="../media/image36.emf"/><Relationship Id="rId4" Type="http://schemas.openxmlformats.org/officeDocument/2006/relationships/image" Target="../media/image35.emf"/></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hyperlink" Target="https://www.gov.uk/government/uploads/system/uploads/attachment_data/file/665000/SFR50_2017_LA_tables.xlsx" TargetMode="External"/><Relationship Id="rId13" Type="http://schemas.openxmlformats.org/officeDocument/2006/relationships/hyperlink" Target="https://assets.publishing.service.gov.uk/government/uploads/system/uploads/attachment_data/file/749089/2018_NEET_and_participation_tables.xlsx" TargetMode="External"/><Relationship Id="rId18" Type="http://schemas.openxmlformats.org/officeDocument/2006/relationships/hyperlink" Target="https://www.gov.uk/government/statistical-data-sets/fe-data-library-apprenticeships" TargetMode="External"/><Relationship Id="rId3" Type="http://schemas.openxmlformats.org/officeDocument/2006/relationships/hyperlink" Target="https://www.gov.uk/government/statistics/early-years-foundation-stage-profile-results-2017-to-2018" TargetMode="External"/><Relationship Id="rId7" Type="http://schemas.openxmlformats.org/officeDocument/2006/relationships/hyperlink" Target="http://www.nwph.net/dentalhealth/Extractions_270317.aspx" TargetMode="External"/><Relationship Id="rId12" Type="http://schemas.openxmlformats.org/officeDocument/2006/relationships/hyperlink" Target="https://www.gov.uk/government/publications/neet-data-by-local-authority-2012-16-to-18-year-olds-not-in-education-employment-or-training#history" TargetMode="External"/><Relationship Id="rId17" Type="http://schemas.openxmlformats.org/officeDocument/2006/relationships/hyperlink" Target="https://www.nomisweb.co.uk/query/construct/summary.asp?mode=construct&amp;version=0&amp;dataset=30" TargetMode="External"/><Relationship Id="rId2" Type="http://schemas.openxmlformats.org/officeDocument/2006/relationships/image" Target="../media/image2.png"/><Relationship Id="rId16" Type="http://schemas.openxmlformats.org/officeDocument/2006/relationships/hyperlink" Target="https://digital.nhs.uk/data-and-information/publications/statistical/national-child-measurement-programme/2017-18-school-year#resources" TargetMode="External"/><Relationship Id="rId1" Type="http://schemas.openxmlformats.org/officeDocument/2006/relationships/slideLayout" Target="../slideLayouts/slideLayout6.xml"/><Relationship Id="rId6" Type="http://schemas.openxmlformats.org/officeDocument/2006/relationships/hyperlink" Target="https://digital.nhs.uk/data-and-information/publications/statistical/statistics-on-women-s-smoking-status-at-time-of-delivery-england" TargetMode="External"/><Relationship Id="rId11" Type="http://schemas.openxmlformats.org/officeDocument/2006/relationships/hyperlink" Target="https://www.gov.uk/government/uploads/system/uploads/attachment_data/file/676350/SFR01_2018_LA_tables.xlsx" TargetMode="External"/><Relationship Id="rId5" Type="http://schemas.openxmlformats.org/officeDocument/2006/relationships/hyperlink" Target="https://www.gov.uk/government/uploads/system/uploads/attachment_data/file/719244/03_Childcare_providers_and_inspections_charts_and_tables_as_at_31_March_2018.xls" TargetMode="External"/><Relationship Id="rId15" Type="http://schemas.openxmlformats.org/officeDocument/2006/relationships/hyperlink" Target="https://www.england.nhs.uk/wp-content/uploads/2017/01/mhfyfv-dashboard-q4-1718_Final.xlsm" TargetMode="External"/><Relationship Id="rId10" Type="http://schemas.openxmlformats.org/officeDocument/2006/relationships/hyperlink" Target="https://assets.publishing.service.gov.uk/government/uploads/system/uploads/attachment_data/file/749264/2018_LA_tables_provisional_v2.xlsx" TargetMode="External"/><Relationship Id="rId19" Type="http://schemas.openxmlformats.org/officeDocument/2006/relationships/hyperlink" Target="https://www.nomisweb.co.uk/query/construct/summary.asp?mode=construct&amp;version=0&amp;dataset=162" TargetMode="External"/><Relationship Id="rId4" Type="http://schemas.openxmlformats.org/officeDocument/2006/relationships/hyperlink" Target="https://fingertips.phe.org.uk/search/low%20birth%20weight#page/3/gid/1/pat/126/par/E47000001/ati/102/are/E08000001/iid/20101/age/235/sex/4" TargetMode="External"/><Relationship Id="rId9" Type="http://schemas.openxmlformats.org/officeDocument/2006/relationships/hyperlink" Target="https://www.gov.uk/government/statistics/national-curriculum-assessments-key-stage-2-2018-provisional" TargetMode="External"/><Relationship Id="rId14" Type="http://schemas.openxmlformats.org/officeDocument/2006/relationships/hyperlink" Target="https://www.nomisweb.co.uk/query/construct/summary.asp?mode=construct&amp;version=0&amp;dataset=17"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heatmap.thetechpartnership.com/" TargetMode="External"/><Relationship Id="rId13" Type="http://schemas.openxmlformats.org/officeDocument/2006/relationships/hyperlink" Target="https://www.gov.uk/government/statistical-data-sets/live-tables-on-dwelling-stock-including-vacants" TargetMode="External"/><Relationship Id="rId3" Type="http://schemas.openxmlformats.org/officeDocument/2006/relationships/hyperlink" Target="https://www.greatermanchester-ca.gov.uk/info/20004/economy/73/greater_manchester_forecasting_model" TargetMode="External"/><Relationship Id="rId7" Type="http://schemas.openxmlformats.org/officeDocument/2006/relationships/hyperlink" Target="https://www.ofcom.org.uk/research-and-data/multi-sector-research/infrastructure-research/connected-nations-2017" TargetMode="External"/><Relationship Id="rId12" Type="http://schemas.openxmlformats.org/officeDocument/2006/relationships/hyperlink" Target="https://www.nomisweb.co.uk/customerrors/nodataset.asp" TargetMode="External"/><Relationship Id="rId2" Type="http://schemas.openxmlformats.org/officeDocument/2006/relationships/image" Target="../media/image2.png"/><Relationship Id="rId16" Type="http://schemas.openxmlformats.org/officeDocument/2006/relationships/hyperlink" Target="https://www.understandingsociety.ac.uk/" TargetMode="External"/><Relationship Id="rId1" Type="http://schemas.openxmlformats.org/officeDocument/2006/relationships/slideLayout" Target="../slideLayouts/slideLayout6.xml"/><Relationship Id="rId6" Type="http://schemas.openxmlformats.org/officeDocument/2006/relationships/hyperlink" Target="https://www.ons.gov.uk/file?uri=/businessindustryandtrade/business/activitysizeandlocation/datasets/businessdemographyreferencetable/current/businessdemographyexceltables2016v2.xls" TargetMode="External"/><Relationship Id="rId11" Type="http://schemas.openxmlformats.org/officeDocument/2006/relationships/hyperlink" Target="https://www.ons.gov.uk/peoplepopulationandcommunity/housing/datasets/lowerquartilehousepricefornationalandsubnationalgeographiesquarterlyrollingyearhpssadataset15" TargetMode="External"/><Relationship Id="rId5" Type="http://schemas.openxmlformats.org/officeDocument/2006/relationships/hyperlink" Target="https://www.nomisweb.co.uk/query/construct/summary.asp?mode=construct&amp;version=0&amp;dataset=17" TargetMode="External"/><Relationship Id="rId15" Type="http://schemas.openxmlformats.org/officeDocument/2006/relationships/hyperlink" Target="https://stat-xplore.dwp.gov.uk/webapi/jsf/login.xhtml" TargetMode="External"/><Relationship Id="rId10" Type="http://schemas.openxmlformats.org/officeDocument/2006/relationships/hyperlink" Target="https://www.gov.uk/government/statistics/rough-sleeping-in-england-autumn-2017" TargetMode="External"/><Relationship Id="rId4" Type="http://schemas.openxmlformats.org/officeDocument/2006/relationships/hyperlink" Target="https://www.ons.gov.uk/employmentandlabourmarket/peopleinwork/earningsandworkinghours/adhocs/007656annualsurveyofhoursandearningsasheestimatesofthenumberandproportionofemployejobswithhourlypaybelowthelivingwagebyparliamentaryconstituencyandlocalauthorityu" TargetMode="External"/><Relationship Id="rId9" Type="http://schemas.openxmlformats.org/officeDocument/2006/relationships/hyperlink" Target="https://www.gov.uk/government/statistical-data-sets/live-tables-on-net-supply-of-housing" TargetMode="External"/><Relationship Id="rId14" Type="http://schemas.openxmlformats.org/officeDocument/2006/relationships/hyperlink" Target="https://www.gov.uk/government/statistical-data-sets/live-tables-on-homelessnes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gov.uk/government/collections/renewable-heat-incentive-statistics" TargetMode="External"/><Relationship Id="rId13" Type="http://schemas.openxmlformats.org/officeDocument/2006/relationships/hyperlink" Target="https://www.england.nhs.uk/mental-health/taskforce/imp/mh-dashboard/" TargetMode="External"/><Relationship Id="rId18" Type="http://schemas.openxmlformats.org/officeDocument/2006/relationships/hyperlink" Target="http://www.cqc.org.uk/about-us/transparency/using-cqc-data" TargetMode="External"/><Relationship Id="rId3" Type="http://schemas.openxmlformats.org/officeDocument/2006/relationships/hyperlink" Target="https://www.gov.uk/government/statistics/uk-local-authority-and-regional-carbon-dioxide-emissions-national-statistics-2005-2015" TargetMode="External"/><Relationship Id="rId7" Type="http://schemas.openxmlformats.org/officeDocument/2006/relationships/hyperlink" Target="https://www.gov.uk/government/statistical-data-sets/sub-regional-feed-in-tariffs-confirmed-on-the-cfr-statistics" TargetMode="External"/><Relationship Id="rId12" Type="http://schemas.openxmlformats.org/officeDocument/2006/relationships/hyperlink" Target="https://fingertips.phe.org.uk/search/preventable#page/3/gid/1/pat/6/par/E12000002/ati/102/are/E08000001/iid/40702/age/163/sex/4" TargetMode="External"/><Relationship Id="rId17" Type="http://schemas.openxmlformats.org/officeDocument/2006/relationships/hyperlink" Target="https://fingertips.phe.org.uk/search/alcohol%20admission#page/3/gid/1/pat/126/par/E47000001/ati/102/are/E08000001/iid/91414/age/1/sex/4" TargetMode="External"/><Relationship Id="rId2" Type="http://schemas.openxmlformats.org/officeDocument/2006/relationships/image" Target="../media/image2.png"/><Relationship Id="rId16" Type="http://schemas.openxmlformats.org/officeDocument/2006/relationships/hyperlink" Target="https://fingertips.phe.org.uk/search/smoking#page/3/gid/1/pat/126/par/E47000001/ati/102/are/E08000001/iid/92443/age/168/sex/4" TargetMode="External"/><Relationship Id="rId20" Type="http://schemas.openxmlformats.org/officeDocument/2006/relationships/hyperlink" Target="https://www.ons.gov.uk/peoplepopulationandcommunity/healthandsocialcare/conditionsanddiseases/bulletins/indexofcancersurvivalforclinicalcommissioninggroupsinengland/adultsdiagnosed2000to2015andfollowedupto2016" TargetMode="External"/><Relationship Id="rId1" Type="http://schemas.openxmlformats.org/officeDocument/2006/relationships/slideLayout" Target="../slideLayouts/slideLayout6.xml"/><Relationship Id="rId6" Type="http://schemas.openxmlformats.org/officeDocument/2006/relationships/hyperlink" Target="https://www.gov.uk/government/statistical-data-sets/live-tables-on-energy-performance-of-buildings-certificates" TargetMode="External"/><Relationship Id="rId11" Type="http://schemas.openxmlformats.org/officeDocument/2006/relationships/hyperlink" Target="https://fingertips.phe.org.uk/search/cancer#page/3/gid/1/pat/6/par/E12000002/ati/102/are/E08000001/iid/40502/age/163/sex/4" TargetMode="External"/><Relationship Id="rId5" Type="http://schemas.openxmlformats.org/officeDocument/2006/relationships/hyperlink" Target="https://www.ons.gov.uk/peoplepopulationandcommunity/wellbeing/datasets/headlineestimatesofpersonalwellbeing" TargetMode="External"/><Relationship Id="rId15" Type="http://schemas.openxmlformats.org/officeDocument/2006/relationships/hyperlink" Target="https://fingertips.phe.org.uk/search/healthy%20life#page/3/gid/1/pat/6/par/E12000002/ati/102/are/E08000001/iid/90362/age/1/sex/1" TargetMode="External"/><Relationship Id="rId10" Type="http://schemas.openxmlformats.org/officeDocument/2006/relationships/hyperlink" Target="https://fingertips.phe.org.uk/search/preventable#page/3/gid/1/pat/6/par/E12000002/ati/102/are/E08000001/iid/40402/age/163/sex/4" TargetMode="External"/><Relationship Id="rId19" Type="http://schemas.openxmlformats.org/officeDocument/2006/relationships/hyperlink" Target="https://fingertips.phe.org.uk/search/overweight#page/3/gid/1/pat/126/par/E47000001/ati/102/are/E08000010/iid/93088/age/168/sex/4" TargetMode="External"/><Relationship Id="rId4" Type="http://schemas.openxmlformats.org/officeDocument/2006/relationships/hyperlink" Target="http://publications.naturalengland.org.uk/publication/2248731?category=47018" TargetMode="External"/><Relationship Id="rId9" Type="http://schemas.openxmlformats.org/officeDocument/2006/relationships/hyperlink" Target="https://www.understandingsociety.ac.uk/" TargetMode="External"/><Relationship Id="rId14" Type="http://schemas.openxmlformats.org/officeDocument/2006/relationships/hyperlink" Target="https://www.sportengland.org/research/active-lives-surve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nomisweb.co.uk/query/construct/summary.asp?mode=construct&amp;version=0&amp;dataset=17" TargetMode="Externa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http://www.endoflifecare-intelligence.org.uk/view?rid=203" TargetMode="External"/><Relationship Id="rId5" Type="http://schemas.openxmlformats.org/officeDocument/2006/relationships/hyperlink" Target="https://files.digital.nhs.uk/A8/6A66E2/meas-from-asc-of-eng-1718-disag-anx.xlsx" TargetMode="External"/><Relationship Id="rId4" Type="http://schemas.openxmlformats.org/officeDocument/2006/relationships/hyperlink" Target="http://fingertips.phe.org.uk/search/injuries%20due%20to%20falls#page/3/gid/1/pat/126/par/E47000001/ati/102/are/E08000001/iid/22401/age/27/sex/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0.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852718" cy="966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ctrTitle" idx="4294967295"/>
          </p:nvPr>
        </p:nvSpPr>
        <p:spPr>
          <a:xfrm>
            <a:off x="2044700" y="1804671"/>
            <a:ext cx="10001250" cy="2058035"/>
          </a:xfrm>
        </p:spPr>
        <p:txBody>
          <a:bodyPr/>
          <a:lstStyle/>
          <a:p>
            <a:pPr algn="l" eaLnBrk="1" hangingPunct="1"/>
            <a:r>
              <a:rPr lang="en-GB" altLang="en-US" sz="5600" dirty="0" smtClean="0">
                <a:solidFill>
                  <a:schemeClr val="bg1"/>
                </a:solidFill>
              </a:rPr>
              <a:t>Greater Manchester Strategy: performance report update </a:t>
            </a:r>
            <a:r>
              <a:rPr lang="en-GB" altLang="en-US" sz="5600" dirty="0" smtClean="0">
                <a:solidFill>
                  <a:schemeClr val="bg1"/>
                </a:solidFill>
              </a:rPr>
              <a:t>–final</a:t>
            </a:r>
            <a:endParaRPr lang="en-GB" altLang="en-US" sz="5600" dirty="0">
              <a:solidFill>
                <a:schemeClr val="bg1"/>
              </a:solidFill>
            </a:endParaRPr>
          </a:p>
        </p:txBody>
      </p:sp>
      <p:sp>
        <p:nvSpPr>
          <p:cNvPr id="6148" name="Rectangle 3"/>
          <p:cNvSpPr>
            <a:spLocks noGrp="1" noChangeArrowheads="1"/>
          </p:cNvSpPr>
          <p:nvPr>
            <p:ph type="subTitle" idx="4294967295"/>
          </p:nvPr>
        </p:nvSpPr>
        <p:spPr>
          <a:xfrm>
            <a:off x="2078038" y="6076315"/>
            <a:ext cx="10587458" cy="2453640"/>
          </a:xfrm>
        </p:spPr>
        <p:txBody>
          <a:bodyPr/>
          <a:lstStyle/>
          <a:p>
            <a:pPr marL="0" indent="0" eaLnBrk="1" hangingPunct="1">
              <a:buNone/>
            </a:pPr>
            <a:r>
              <a:rPr lang="en-GB" altLang="en-US" sz="4400" dirty="0" smtClean="0">
                <a:solidFill>
                  <a:schemeClr val="bg1"/>
                </a:solidFill>
              </a:rPr>
              <a:t>October </a:t>
            </a:r>
            <a:r>
              <a:rPr lang="en-GB" altLang="en-US" sz="4400" dirty="0" smtClean="0">
                <a:solidFill>
                  <a:schemeClr val="bg1"/>
                </a:solidFill>
              </a:rPr>
              <a:t>2018</a:t>
            </a:r>
            <a:endParaRPr lang="en-GB" altLang="en-US" sz="4400" dirty="0">
              <a:solidFill>
                <a:schemeClr val="bg1"/>
              </a:solidFill>
            </a:endParaRPr>
          </a:p>
        </p:txBody>
      </p:sp>
    </p:spTree>
    <p:extLst>
      <p:ext uri="{BB962C8B-B14F-4D97-AF65-F5344CB8AC3E}">
        <p14:creationId xmlns:p14="http://schemas.microsoft.com/office/powerpoint/2010/main" val="1810348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a:off x="9808926" y="5675651"/>
            <a:ext cx="1" cy="1116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5544000" y="742814"/>
            <a:ext cx="4189" cy="4712014"/>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9941011" y="904379"/>
            <a:ext cx="1" cy="4658805"/>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721593" y="866980"/>
            <a:ext cx="1980" cy="4658805"/>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545" y="6458"/>
            <a:ext cx="12812691" cy="9601200"/>
            <a:chOff x="-5545" y="6458"/>
            <a:chExt cx="12812691" cy="9601200"/>
          </a:xfrm>
        </p:grpSpPr>
        <p:grpSp>
          <p:nvGrpSpPr>
            <p:cNvPr id="2" name="Group 1"/>
            <p:cNvGrpSpPr/>
            <p:nvPr/>
          </p:nvGrpSpPr>
          <p:grpSpPr>
            <a:xfrm>
              <a:off x="-5545" y="6458"/>
              <a:ext cx="12812691" cy="9601200"/>
              <a:chOff x="-5545" y="6458"/>
              <a:chExt cx="12812691" cy="9601200"/>
            </a:xfrm>
          </p:grpSpPr>
          <p:cxnSp>
            <p:nvCxnSpPr>
              <p:cNvPr id="35" name="Straight Connector 34"/>
              <p:cNvCxnSpPr/>
              <p:nvPr/>
            </p:nvCxnSpPr>
            <p:spPr>
              <a:xfrm>
                <a:off x="6301774" y="5657776"/>
                <a:ext cx="1" cy="1116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66315" y="5625151"/>
                <a:ext cx="1313" cy="119322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2968" y="5240224"/>
                <a:ext cx="12770502"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6774459"/>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a:t>
                </a:r>
                <a:r>
                  <a:rPr lang="en-GB" sz="2600" b="1" dirty="0">
                    <a:solidFill>
                      <a:schemeClr val="bg1"/>
                    </a:solidFill>
                    <a:latin typeface="Arial" panose="020B0604020202020204" pitchFamily="34" charset="0"/>
                    <a:cs typeface="Arial" panose="020B0604020202020204" pitchFamily="34" charset="0"/>
                  </a:rPr>
                  <a:t>5</a:t>
                </a:r>
                <a:r>
                  <a:rPr lang="en-GB" sz="2600" b="1" dirty="0" smtClean="0">
                    <a:solidFill>
                      <a:schemeClr val="bg1"/>
                    </a:solidFill>
                    <a:latin typeface="Arial" panose="020B0604020202020204" pitchFamily="34" charset="0"/>
                    <a:cs typeface="Arial" panose="020B0604020202020204" pitchFamily="34" charset="0"/>
                  </a:rPr>
                  <a:t> – World-class connectivity that keeps Greater Manchester moving</a:t>
                </a:r>
                <a:endParaRPr lang="en-GB" sz="2600"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Rectangle 102"/>
          <p:cNvSpPr/>
          <p:nvPr/>
        </p:nvSpPr>
        <p:spPr>
          <a:xfrm>
            <a:off x="84526" y="2242376"/>
            <a:ext cx="2503192" cy="839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29%</a:t>
            </a:r>
            <a:r>
              <a:rPr lang="en-GB" sz="2400"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of people used modes of transport other than the </a:t>
            </a:r>
            <a:r>
              <a:rPr lang="en-GB" sz="1100" b="1" dirty="0" smtClean="0">
                <a:solidFill>
                  <a:schemeClr val="tx1"/>
                </a:solidFill>
                <a:latin typeface="Arial" panose="020B0604020202020204" pitchFamily="34" charset="0"/>
                <a:cs typeface="Arial" panose="020B0604020202020204" pitchFamily="34" charset="0"/>
              </a:rPr>
              <a:t>car to travel to work</a:t>
            </a:r>
            <a:r>
              <a:rPr lang="en-GB" sz="1100" dirty="0" smtClean="0">
                <a:solidFill>
                  <a:schemeClr val="tx1"/>
                </a:solidFill>
                <a:latin typeface="Arial" panose="020B0604020202020204" pitchFamily="34" charset="0"/>
                <a:cs typeface="Arial" panose="020B0604020202020204" pitchFamily="34" charset="0"/>
              </a:rPr>
              <a:t> in 2016</a:t>
            </a:r>
          </a:p>
          <a:p>
            <a:pPr algn="ctr"/>
            <a:endParaRPr lang="en-GB" sz="800" dirty="0" smtClean="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0.6 percentage points </a:t>
            </a:r>
            <a:r>
              <a:rPr lang="en-GB" sz="1100" dirty="0" smtClean="0">
                <a:solidFill>
                  <a:schemeClr val="tx1"/>
                </a:solidFill>
                <a:latin typeface="Arial" panose="020B0604020202020204" pitchFamily="34" charset="0"/>
                <a:cs typeface="Arial" panose="020B0604020202020204" pitchFamily="34" charset="0"/>
              </a:rPr>
              <a:t>behind the target position</a:t>
            </a:r>
          </a:p>
        </p:txBody>
      </p:sp>
      <p:sp>
        <p:nvSpPr>
          <p:cNvPr id="104" name="Rectangle 103"/>
          <p:cNvSpPr/>
          <p:nvPr/>
        </p:nvSpPr>
        <p:spPr>
          <a:xfrm>
            <a:off x="-415770" y="3247144"/>
            <a:ext cx="3590478" cy="302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Unchanged</a:t>
            </a:r>
            <a:r>
              <a:rPr lang="en-GB" sz="1100" dirty="0" smtClean="0">
                <a:solidFill>
                  <a:schemeClr val="tx1"/>
                </a:solidFill>
                <a:latin typeface="Arial" panose="020B0604020202020204" pitchFamily="34" charset="0"/>
                <a:cs typeface="Arial" panose="020B0604020202020204" pitchFamily="34" charset="0"/>
              </a:rPr>
              <a:t> from 2015</a:t>
            </a:r>
          </a:p>
        </p:txBody>
      </p:sp>
      <p:sp>
        <p:nvSpPr>
          <p:cNvPr id="107" name="Rectangle 106"/>
          <p:cNvSpPr/>
          <p:nvPr/>
        </p:nvSpPr>
        <p:spPr>
          <a:xfrm>
            <a:off x="-29378" y="5763277"/>
            <a:ext cx="2271958" cy="8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38.7%</a:t>
            </a:r>
            <a:r>
              <a:rPr lang="en-GB"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of</a:t>
            </a:r>
            <a:r>
              <a:rPr lang="en-GB" sz="1100" b="1"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all GM journeys were made by walking, cycling or public transport between 2015-17</a:t>
            </a:r>
          </a:p>
          <a:p>
            <a:pPr algn="ctr"/>
            <a:endParaRPr lang="en-GB" sz="600" b="1" dirty="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0.5 percentage points </a:t>
            </a:r>
            <a:r>
              <a:rPr lang="en-GB" sz="1100" dirty="0" smtClean="0">
                <a:solidFill>
                  <a:schemeClr val="tx1"/>
                </a:solidFill>
                <a:latin typeface="Arial" panose="020B0604020202020204" pitchFamily="34" charset="0"/>
                <a:cs typeface="Arial" panose="020B0604020202020204" pitchFamily="34" charset="0"/>
              </a:rPr>
              <a:t>lower than 2014-16</a:t>
            </a:r>
          </a:p>
        </p:txBody>
      </p:sp>
      <p:sp>
        <p:nvSpPr>
          <p:cNvPr id="111" name="Rectangle 110"/>
          <p:cNvSpPr/>
          <p:nvPr/>
        </p:nvSpPr>
        <p:spPr>
          <a:xfrm>
            <a:off x="2728377" y="2113915"/>
            <a:ext cx="2808000" cy="1553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88.4%</a:t>
            </a:r>
            <a:r>
              <a:rPr lang="en-GB" sz="2400"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of GM </a:t>
            </a:r>
            <a:r>
              <a:rPr lang="en-GB" sz="1100" b="1" dirty="0" smtClean="0">
                <a:solidFill>
                  <a:schemeClr val="tx1"/>
                </a:solidFill>
                <a:latin typeface="Arial" panose="020B0604020202020204" pitchFamily="34" charset="0"/>
                <a:cs typeface="Arial" panose="020B0604020202020204" pitchFamily="34" charset="0"/>
              </a:rPr>
              <a:t>highway network journeys </a:t>
            </a:r>
            <a:r>
              <a:rPr lang="en-GB" sz="1100" dirty="0" smtClean="0">
                <a:solidFill>
                  <a:schemeClr val="tx1"/>
                </a:solidFill>
                <a:latin typeface="Arial" panose="020B0604020202020204" pitchFamily="34" charset="0"/>
                <a:cs typeface="Arial" panose="020B0604020202020204" pitchFamily="34" charset="0"/>
              </a:rPr>
              <a:t>were completed within the “typical journey time” in Q1 2018/19</a:t>
            </a:r>
          </a:p>
          <a:p>
            <a:pPr algn="ctr"/>
            <a:endParaRPr lang="en-GB" sz="900" dirty="0" smtClean="0">
              <a:solidFill>
                <a:srgbClr val="FF0000"/>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0.6 percentage points </a:t>
            </a:r>
            <a:r>
              <a:rPr lang="en-GB" sz="1100" dirty="0" smtClean="0">
                <a:solidFill>
                  <a:schemeClr val="tx1"/>
                </a:solidFill>
                <a:latin typeface="Arial" panose="020B0604020202020204" pitchFamily="34" charset="0"/>
                <a:cs typeface="Arial" panose="020B0604020202020204" pitchFamily="34" charset="0"/>
              </a:rPr>
              <a:t>below the target position</a:t>
            </a:r>
          </a:p>
          <a:p>
            <a:pPr algn="ctr"/>
            <a:endParaRPr lang="en-GB" sz="800" dirty="0">
              <a:solidFill>
                <a:srgbClr val="FF0000"/>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A decrease of </a:t>
            </a:r>
            <a:r>
              <a:rPr lang="en-GB" sz="1100" b="1" dirty="0" smtClean="0">
                <a:solidFill>
                  <a:schemeClr val="tx1"/>
                </a:solidFill>
                <a:latin typeface="Arial" panose="020B0604020202020204" pitchFamily="34" charset="0"/>
                <a:cs typeface="Arial" panose="020B0604020202020204" pitchFamily="34" charset="0"/>
              </a:rPr>
              <a:t>0.7 percentage points </a:t>
            </a:r>
            <a:r>
              <a:rPr lang="en-GB" sz="1100" dirty="0" smtClean="0">
                <a:solidFill>
                  <a:schemeClr val="tx1"/>
                </a:solidFill>
                <a:latin typeface="Arial" panose="020B0604020202020204" pitchFamily="34" charset="0"/>
                <a:cs typeface="Arial" panose="020B0604020202020204" pitchFamily="34" charset="0"/>
              </a:rPr>
              <a:t>on the same quarter in the previous year </a:t>
            </a:r>
          </a:p>
        </p:txBody>
      </p:sp>
      <p:sp>
        <p:nvSpPr>
          <p:cNvPr id="113" name="Rectangle 112"/>
          <p:cNvSpPr/>
          <p:nvPr/>
        </p:nvSpPr>
        <p:spPr>
          <a:xfrm>
            <a:off x="2733150" y="5740174"/>
            <a:ext cx="2888340" cy="9128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82.1%</a:t>
            </a:r>
            <a:r>
              <a:rPr lang="en-GB" sz="900"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of GM residents had Level 4 or above accessibility to the public transport network at peak times, as of May 2018</a:t>
            </a:r>
          </a:p>
          <a:p>
            <a:pPr algn="ctr"/>
            <a:endParaRPr lang="en-GB" sz="600" dirty="0" smtClean="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A decrease of 2.6 percentage points </a:t>
            </a:r>
          </a:p>
          <a:p>
            <a:pPr algn="ctr"/>
            <a:r>
              <a:rPr lang="en-GB" sz="1100" dirty="0" smtClean="0">
                <a:solidFill>
                  <a:schemeClr val="tx1"/>
                </a:solidFill>
                <a:latin typeface="Arial" panose="020B0604020202020204" pitchFamily="34" charset="0"/>
                <a:cs typeface="Arial" panose="020B0604020202020204" pitchFamily="34" charset="0"/>
              </a:rPr>
              <a:t>on February 2017</a:t>
            </a:r>
            <a:endParaRPr lang="en-GB" sz="1200" dirty="0">
              <a:solidFill>
                <a:schemeClr val="tx1"/>
              </a:solidFill>
              <a:latin typeface="Arial" panose="020B0604020202020204" pitchFamily="34" charset="0"/>
              <a:cs typeface="Arial" panose="020B0604020202020204" pitchFamily="34" charset="0"/>
            </a:endParaRPr>
          </a:p>
        </p:txBody>
      </p:sp>
      <p:sp>
        <p:nvSpPr>
          <p:cNvPr id="118" name="Rectangle 117"/>
          <p:cNvSpPr/>
          <p:nvPr/>
        </p:nvSpPr>
        <p:spPr>
          <a:xfrm>
            <a:off x="6291293" y="5597402"/>
            <a:ext cx="2988000" cy="1128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smtClean="0">
              <a:solidFill>
                <a:schemeClr val="tx1"/>
              </a:solidFill>
              <a:latin typeface="Arial" panose="020B0604020202020204" pitchFamily="34" charset="0"/>
              <a:cs typeface="Arial" panose="020B0604020202020204" pitchFamily="34" charset="0"/>
            </a:endParaRPr>
          </a:p>
          <a:p>
            <a:pPr algn="ctr"/>
            <a:r>
              <a:rPr lang="en-GB" b="1" dirty="0" smtClean="0">
                <a:solidFill>
                  <a:schemeClr val="tx1"/>
                </a:solidFill>
                <a:latin typeface="Arial" panose="020B0604020202020204" pitchFamily="34" charset="0"/>
                <a:cs typeface="Arial" panose="020B0604020202020204" pitchFamily="34" charset="0"/>
              </a:rPr>
              <a:t>55.4% </a:t>
            </a:r>
            <a:r>
              <a:rPr lang="en-GB" sz="1100" dirty="0" smtClean="0">
                <a:solidFill>
                  <a:schemeClr val="tx1"/>
                </a:solidFill>
                <a:latin typeface="Arial" panose="020B0604020202020204" pitchFamily="34" charset="0"/>
                <a:cs typeface="Arial" panose="020B0604020202020204" pitchFamily="34" charset="0"/>
              </a:rPr>
              <a:t>of </a:t>
            </a:r>
            <a:r>
              <a:rPr lang="en-GB" sz="1100" b="1" dirty="0" smtClean="0">
                <a:solidFill>
                  <a:schemeClr val="tx1"/>
                </a:solidFill>
                <a:latin typeface="Arial" panose="020B0604020202020204" pitchFamily="34" charset="0"/>
                <a:cs typeface="Arial" panose="020B0604020202020204" pitchFamily="34" charset="0"/>
              </a:rPr>
              <a:t>short journeys (under 2km)</a:t>
            </a:r>
            <a:r>
              <a:rPr lang="en-GB" sz="1100" dirty="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in GM were completed by walking or by cycling in 2015-17</a:t>
            </a:r>
          </a:p>
          <a:p>
            <a:pPr algn="ctr"/>
            <a:r>
              <a:rPr lang="en-GB" sz="600" dirty="0" smtClean="0">
                <a:solidFill>
                  <a:schemeClr val="tx1"/>
                </a:solidFill>
                <a:latin typeface="Arial" panose="020B0604020202020204" pitchFamily="34" charset="0"/>
                <a:cs typeface="Arial" panose="020B0604020202020204" pitchFamily="34" charset="0"/>
              </a:rPr>
              <a:t>  </a:t>
            </a:r>
            <a:endParaRPr lang="en-GB" sz="600" dirty="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A decrease of </a:t>
            </a:r>
            <a:r>
              <a:rPr lang="en-GB" sz="1100" b="1" dirty="0" smtClean="0">
                <a:solidFill>
                  <a:schemeClr val="tx1"/>
                </a:solidFill>
                <a:latin typeface="Arial" panose="020B0604020202020204" pitchFamily="34" charset="0"/>
                <a:cs typeface="Arial" panose="020B0604020202020204" pitchFamily="34" charset="0"/>
              </a:rPr>
              <a:t>0.9 percentage points </a:t>
            </a:r>
          </a:p>
          <a:p>
            <a:pPr algn="ctr"/>
            <a:r>
              <a:rPr lang="en-GB" sz="1100" dirty="0" smtClean="0">
                <a:solidFill>
                  <a:schemeClr val="tx1"/>
                </a:solidFill>
                <a:latin typeface="Arial" panose="020B0604020202020204" pitchFamily="34" charset="0"/>
                <a:cs typeface="Arial" panose="020B0604020202020204" pitchFamily="34" charset="0"/>
              </a:rPr>
              <a:t>since 2014-16</a:t>
            </a:r>
          </a:p>
        </p:txBody>
      </p:sp>
      <p:cxnSp>
        <p:nvCxnSpPr>
          <p:cNvPr id="136" name="Straight Connector 135"/>
          <p:cNvCxnSpPr/>
          <p:nvPr/>
        </p:nvCxnSpPr>
        <p:spPr>
          <a:xfrm>
            <a:off x="19623" y="2052000"/>
            <a:ext cx="12779203" cy="43298"/>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Rectangle 136"/>
          <p:cNvSpPr/>
          <p:nvPr/>
        </p:nvSpPr>
        <p:spPr>
          <a:xfrm>
            <a:off x="-463" y="1097019"/>
            <a:ext cx="2303281" cy="79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By 2020, the proportion of </a:t>
            </a:r>
            <a:r>
              <a:rPr lang="en-GB" sz="1100" dirty="0" smtClean="0">
                <a:solidFill>
                  <a:schemeClr val="tx1"/>
                </a:solidFill>
                <a:latin typeface="Arial" panose="020B0604020202020204" pitchFamily="34" charset="0"/>
                <a:cs typeface="Arial" panose="020B0604020202020204" pitchFamily="34" charset="0"/>
              </a:rPr>
              <a:t>journeys to work by </a:t>
            </a:r>
            <a:r>
              <a:rPr lang="en-GB" sz="1100" b="1" dirty="0" smtClean="0">
                <a:solidFill>
                  <a:schemeClr val="tx1"/>
                </a:solidFill>
                <a:latin typeface="Arial" panose="020B0604020202020204" pitchFamily="34" charset="0"/>
                <a:cs typeface="Arial" panose="020B0604020202020204" pitchFamily="34" charset="0"/>
              </a:rPr>
              <a:t>modes </a:t>
            </a:r>
            <a:r>
              <a:rPr lang="en-GB" sz="1100" b="1" dirty="0">
                <a:solidFill>
                  <a:schemeClr val="tx1"/>
                </a:solidFill>
                <a:latin typeface="Arial" panose="020B0604020202020204" pitchFamily="34" charset="0"/>
                <a:cs typeface="Arial" panose="020B0604020202020204" pitchFamily="34" charset="0"/>
              </a:rPr>
              <a:t>other than the car </a:t>
            </a:r>
            <a:r>
              <a:rPr lang="en-GB" sz="1100" dirty="0">
                <a:solidFill>
                  <a:schemeClr val="tx1"/>
                </a:solidFill>
                <a:latin typeface="Arial" panose="020B0604020202020204" pitchFamily="34" charset="0"/>
                <a:cs typeface="Arial" panose="020B0604020202020204" pitchFamily="34" charset="0"/>
              </a:rPr>
              <a:t>will have reached 32%, up from 29% in 2015 </a:t>
            </a:r>
            <a:endParaRPr lang="en-US" sz="1100" dirty="0">
              <a:solidFill>
                <a:schemeClr val="tx1"/>
              </a:solidFill>
              <a:latin typeface="Arial" panose="020B0604020202020204" pitchFamily="34" charset="0"/>
              <a:cs typeface="Arial" panose="020B0604020202020204" pitchFamily="34" charset="0"/>
            </a:endParaRPr>
          </a:p>
        </p:txBody>
      </p:sp>
      <p:sp>
        <p:nvSpPr>
          <p:cNvPr id="138" name="Rectangle 137"/>
          <p:cNvSpPr/>
          <p:nvPr/>
        </p:nvSpPr>
        <p:spPr>
          <a:xfrm>
            <a:off x="2662755" y="1070975"/>
            <a:ext cx="2496946" cy="853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By 2020, 90% of journeys by road during the morning peak period </a:t>
            </a:r>
            <a:r>
              <a:rPr lang="en-GB" sz="1100" b="1" dirty="0">
                <a:solidFill>
                  <a:schemeClr val="tx1"/>
                </a:solidFill>
                <a:latin typeface="Arial" panose="020B0604020202020204" pitchFamily="34" charset="0"/>
                <a:cs typeface="Arial" panose="020B0604020202020204" pitchFamily="34" charset="0"/>
              </a:rPr>
              <a:t>will be completed within the typical journey time</a:t>
            </a:r>
            <a:r>
              <a:rPr lang="en-GB" sz="1100" dirty="0">
                <a:solidFill>
                  <a:schemeClr val="tx1"/>
                </a:solidFill>
                <a:latin typeface="Arial" panose="020B0604020202020204" pitchFamily="34" charset="0"/>
                <a:cs typeface="Arial" panose="020B0604020202020204" pitchFamily="34" charset="0"/>
              </a:rPr>
              <a:t>, up from 88.5% in March 2017</a:t>
            </a:r>
            <a:endParaRPr lang="en-US" sz="1100" dirty="0">
              <a:solidFill>
                <a:schemeClr val="tx1"/>
              </a:solidFill>
              <a:latin typeface="Arial" panose="020B0604020202020204" pitchFamily="34" charset="0"/>
              <a:cs typeface="Arial" panose="020B0604020202020204" pitchFamily="34" charset="0"/>
            </a:endParaRPr>
          </a:p>
        </p:txBody>
      </p:sp>
      <p:sp>
        <p:nvSpPr>
          <p:cNvPr id="139" name="Rectangle 138"/>
          <p:cNvSpPr/>
          <p:nvPr/>
        </p:nvSpPr>
        <p:spPr>
          <a:xfrm>
            <a:off x="5490000" y="1018800"/>
            <a:ext cx="3597196" cy="1014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latin typeface="Arial" panose="020B0604020202020204" pitchFamily="34" charset="0"/>
                <a:cs typeface="Arial" panose="020B0604020202020204" pitchFamily="34" charset="0"/>
              </a:rPr>
              <a:t>By </a:t>
            </a:r>
            <a:r>
              <a:rPr lang="en-GB" sz="1100" dirty="0">
                <a:solidFill>
                  <a:schemeClr val="tx1"/>
                </a:solidFill>
                <a:latin typeface="Arial" panose="020B0604020202020204" pitchFamily="34" charset="0"/>
                <a:cs typeface="Arial" panose="020B0604020202020204" pitchFamily="34" charset="0"/>
              </a:rPr>
              <a:t>2020, </a:t>
            </a:r>
            <a:r>
              <a:rPr lang="en-GB" sz="1100" b="1" dirty="0">
                <a:solidFill>
                  <a:schemeClr val="tx1"/>
                </a:solidFill>
                <a:latin typeface="Arial" panose="020B0604020202020204" pitchFamily="34" charset="0"/>
                <a:cs typeface="Arial" panose="020B0604020202020204" pitchFamily="34" charset="0"/>
              </a:rPr>
              <a:t>annual average roadside NO</a:t>
            </a:r>
            <a:r>
              <a:rPr lang="en-GB" sz="1100" b="1" baseline="-25000" dirty="0">
                <a:solidFill>
                  <a:schemeClr val="tx1"/>
                </a:solidFill>
                <a:latin typeface="Arial" panose="020B0604020202020204" pitchFamily="34" charset="0"/>
                <a:cs typeface="Arial" panose="020B0604020202020204" pitchFamily="34" charset="0"/>
              </a:rPr>
              <a:t>2</a:t>
            </a:r>
            <a:r>
              <a:rPr lang="en-GB" sz="1100" b="1" dirty="0">
                <a:solidFill>
                  <a:schemeClr val="tx1"/>
                </a:solidFill>
                <a:latin typeface="Arial" panose="020B0604020202020204" pitchFamily="34" charset="0"/>
                <a:cs typeface="Arial" panose="020B0604020202020204" pitchFamily="34" charset="0"/>
              </a:rPr>
              <a:t> concentrations </a:t>
            </a:r>
            <a:r>
              <a:rPr lang="en-GB" sz="1100" dirty="0">
                <a:solidFill>
                  <a:schemeClr val="tx1"/>
                </a:solidFill>
                <a:latin typeface="Arial" panose="020B0604020202020204" pitchFamily="34" charset="0"/>
                <a:cs typeface="Arial" panose="020B0604020202020204" pitchFamily="34" charset="0"/>
              </a:rPr>
              <a:t>across the GM monitoring network will be </a:t>
            </a:r>
            <a:r>
              <a:rPr lang="en-GB" sz="1100" dirty="0" smtClean="0">
                <a:solidFill>
                  <a:schemeClr val="tx1"/>
                </a:solidFill>
                <a:latin typeface="Arial" panose="020B0604020202020204" pitchFamily="34" charset="0"/>
                <a:cs typeface="Arial" panose="020B0604020202020204" pitchFamily="34" charset="0"/>
              </a:rPr>
              <a:t>below 30ug </a:t>
            </a:r>
            <a:r>
              <a:rPr lang="en-GB" sz="1100" dirty="0">
                <a:solidFill>
                  <a:schemeClr val="tx1"/>
                </a:solidFill>
                <a:latin typeface="Arial" panose="020B0604020202020204" pitchFamily="34" charset="0"/>
                <a:cs typeface="Arial" panose="020B0604020202020204" pitchFamily="34" charset="0"/>
              </a:rPr>
              <a:t>per m</a:t>
            </a:r>
            <a:r>
              <a:rPr lang="en-GB" sz="1100" baseline="30000" dirty="0">
                <a:solidFill>
                  <a:schemeClr val="tx1"/>
                </a:solidFill>
                <a:latin typeface="Arial" panose="020B0604020202020204" pitchFamily="34" charset="0"/>
                <a:cs typeface="Arial" panose="020B0604020202020204" pitchFamily="34" charset="0"/>
              </a:rPr>
              <a:t>3</a:t>
            </a:r>
            <a:r>
              <a:rPr lang="en-GB" sz="1100" dirty="0">
                <a:solidFill>
                  <a:schemeClr val="tx1"/>
                </a:solidFill>
                <a:latin typeface="Arial" panose="020B0604020202020204" pitchFamily="34" charset="0"/>
                <a:cs typeface="Arial" panose="020B0604020202020204" pitchFamily="34" charset="0"/>
              </a:rPr>
              <a:t>, down from </a:t>
            </a:r>
            <a:r>
              <a:rPr lang="en-GB" sz="1100" dirty="0" smtClean="0">
                <a:solidFill>
                  <a:schemeClr val="tx1"/>
                </a:solidFill>
                <a:latin typeface="Arial" panose="020B0604020202020204" pitchFamily="34" charset="0"/>
                <a:cs typeface="Arial" panose="020B0604020202020204" pitchFamily="34" charset="0"/>
              </a:rPr>
              <a:t>39ug </a:t>
            </a:r>
            <a:r>
              <a:rPr lang="en-GB" sz="1100" dirty="0">
                <a:solidFill>
                  <a:schemeClr val="tx1"/>
                </a:solidFill>
                <a:latin typeface="Arial" panose="020B0604020202020204" pitchFamily="34" charset="0"/>
                <a:cs typeface="Arial" panose="020B0604020202020204" pitchFamily="34" charset="0"/>
              </a:rPr>
              <a:t>per m</a:t>
            </a:r>
            <a:r>
              <a:rPr lang="en-GB" sz="1100" baseline="30000" dirty="0">
                <a:solidFill>
                  <a:schemeClr val="tx1"/>
                </a:solidFill>
                <a:latin typeface="Arial" panose="020B0604020202020204" pitchFamily="34" charset="0"/>
                <a:cs typeface="Arial" panose="020B0604020202020204" pitchFamily="34" charset="0"/>
              </a:rPr>
              <a:t>3</a:t>
            </a:r>
            <a:r>
              <a:rPr lang="en-GB" sz="1100" dirty="0">
                <a:solidFill>
                  <a:schemeClr val="tx1"/>
                </a:solidFill>
                <a:latin typeface="Arial" panose="020B0604020202020204" pitchFamily="34" charset="0"/>
                <a:cs typeface="Arial" panose="020B0604020202020204" pitchFamily="34" charset="0"/>
              </a:rPr>
              <a:t> in </a:t>
            </a:r>
            <a:r>
              <a:rPr lang="en-GB" sz="1100" dirty="0" smtClean="0">
                <a:solidFill>
                  <a:schemeClr val="tx1"/>
                </a:solidFill>
                <a:latin typeface="Arial" panose="020B0604020202020204" pitchFamily="34" charset="0"/>
                <a:cs typeface="Arial" panose="020B0604020202020204" pitchFamily="34" charset="0"/>
              </a:rPr>
              <a:t>2016</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By </a:t>
            </a:r>
            <a:r>
              <a:rPr lang="en-GB" sz="1100" dirty="0">
                <a:solidFill>
                  <a:schemeClr val="tx1"/>
                </a:solidFill>
                <a:latin typeface="Arial" panose="020B0604020202020204" pitchFamily="34" charset="0"/>
                <a:cs typeface="Arial" panose="020B0604020202020204" pitchFamily="34" charset="0"/>
              </a:rPr>
              <a:t>2020, no GM monitoring sites will </a:t>
            </a:r>
            <a:r>
              <a:rPr lang="en-GB" sz="1100" dirty="0" smtClean="0">
                <a:solidFill>
                  <a:schemeClr val="tx1"/>
                </a:solidFill>
                <a:latin typeface="Arial" panose="020B0604020202020204" pitchFamily="34" charset="0"/>
                <a:cs typeface="Arial" panose="020B0604020202020204" pitchFamily="34" charset="0"/>
              </a:rPr>
              <a:t>exceed 10ug </a:t>
            </a:r>
            <a:r>
              <a:rPr lang="en-GB" sz="1100" dirty="0">
                <a:solidFill>
                  <a:schemeClr val="tx1"/>
                </a:solidFill>
                <a:latin typeface="Arial" panose="020B0604020202020204" pitchFamily="34" charset="0"/>
                <a:cs typeface="Arial" panose="020B0604020202020204" pitchFamily="34" charset="0"/>
              </a:rPr>
              <a:t>per m</a:t>
            </a:r>
            <a:r>
              <a:rPr lang="en-GB" sz="1100" baseline="30000" dirty="0">
                <a:solidFill>
                  <a:schemeClr val="tx1"/>
                </a:solidFill>
                <a:latin typeface="Arial" panose="020B0604020202020204" pitchFamily="34" charset="0"/>
                <a:cs typeface="Arial" panose="020B0604020202020204" pitchFamily="34" charset="0"/>
              </a:rPr>
              <a:t>3</a:t>
            </a:r>
            <a:r>
              <a:rPr lang="en-GB" sz="1100" dirty="0">
                <a:solidFill>
                  <a:schemeClr val="tx1"/>
                </a:solidFill>
                <a:latin typeface="Arial" panose="020B0604020202020204" pitchFamily="34" charset="0"/>
                <a:cs typeface="Arial" panose="020B0604020202020204" pitchFamily="34" charset="0"/>
              </a:rPr>
              <a:t> for </a:t>
            </a:r>
            <a:r>
              <a:rPr lang="en-GB" sz="1100" b="1" dirty="0">
                <a:solidFill>
                  <a:schemeClr val="tx1"/>
                </a:solidFill>
                <a:latin typeface="Arial" panose="020B0604020202020204" pitchFamily="34" charset="0"/>
                <a:cs typeface="Arial" panose="020B0604020202020204" pitchFamily="34" charset="0"/>
              </a:rPr>
              <a:t>PM2.5</a:t>
            </a:r>
            <a:r>
              <a:rPr lang="en-GB" sz="1100" dirty="0">
                <a:solidFill>
                  <a:schemeClr val="tx1"/>
                </a:solidFill>
                <a:latin typeface="Arial" panose="020B0604020202020204" pitchFamily="34" charset="0"/>
                <a:cs typeface="Arial" panose="020B0604020202020204" pitchFamily="34" charset="0"/>
              </a:rPr>
              <a:t>, down from </a:t>
            </a:r>
            <a:r>
              <a:rPr lang="en-GB" sz="1100" dirty="0" smtClean="0">
                <a:solidFill>
                  <a:schemeClr val="tx1"/>
                </a:solidFill>
                <a:latin typeface="Arial" panose="020B0604020202020204" pitchFamily="34" charset="0"/>
                <a:cs typeface="Arial" panose="020B0604020202020204" pitchFamily="34" charset="0"/>
              </a:rPr>
              <a:t>75% (3 out of 4 sites) </a:t>
            </a:r>
            <a:r>
              <a:rPr lang="en-GB" sz="1100" dirty="0">
                <a:solidFill>
                  <a:schemeClr val="tx1"/>
                </a:solidFill>
                <a:latin typeface="Arial" panose="020B0604020202020204" pitchFamily="34" charset="0"/>
                <a:cs typeface="Arial" panose="020B0604020202020204" pitchFamily="34" charset="0"/>
              </a:rPr>
              <a:t>exceeding in 2016</a:t>
            </a:r>
            <a:endParaRPr lang="en-US" sz="1100" dirty="0">
              <a:solidFill>
                <a:schemeClr val="tx1"/>
              </a:solidFill>
              <a:latin typeface="Arial" panose="020B0604020202020204" pitchFamily="34" charset="0"/>
              <a:cs typeface="Arial" panose="020B0604020202020204" pitchFamily="34" charset="0"/>
            </a:endParaRPr>
          </a:p>
        </p:txBody>
      </p:sp>
      <p:sp>
        <p:nvSpPr>
          <p:cNvPr id="142" name="Up Arrow 141"/>
          <p:cNvSpPr/>
          <p:nvPr/>
        </p:nvSpPr>
        <p:spPr bwMode="auto">
          <a:xfrm rot="10800000">
            <a:off x="5076000" y="156388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49" name="Left-Right Arrow 48"/>
          <p:cNvSpPr>
            <a:spLocks/>
          </p:cNvSpPr>
          <p:nvPr/>
        </p:nvSpPr>
        <p:spPr bwMode="auto">
          <a:xfrm>
            <a:off x="2198486" y="1524167"/>
            <a:ext cx="432000" cy="302396"/>
          </a:xfrm>
          <a:prstGeom prst="leftRightArrow">
            <a:avLst>
              <a:gd name="adj1" fmla="val 50000"/>
              <a:gd name="adj2" fmla="val 38138"/>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solidFill>
                <a:srgbClr val="000000"/>
              </a:solidFill>
            </a:endParaRPr>
          </a:p>
        </p:txBody>
      </p:sp>
      <p:sp>
        <p:nvSpPr>
          <p:cNvPr id="53" name="Oval 52"/>
          <p:cNvSpPr>
            <a:spLocks noChangeAspect="1"/>
          </p:cNvSpPr>
          <p:nvPr/>
        </p:nvSpPr>
        <p:spPr bwMode="auto">
          <a:xfrm>
            <a:off x="2220595" y="1069515"/>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61" name="Rectangle 60"/>
          <p:cNvSpPr/>
          <p:nvPr/>
        </p:nvSpPr>
        <p:spPr>
          <a:xfrm>
            <a:off x="25010" y="5211440"/>
            <a:ext cx="3899080" cy="4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smtClean="0">
                <a:solidFill>
                  <a:schemeClr val="bg1"/>
                </a:solidFill>
                <a:latin typeface="Arial" panose="020B0604020202020204" pitchFamily="34" charset="0"/>
                <a:cs typeface="Arial" panose="020B0604020202020204" pitchFamily="34" charset="0"/>
              </a:rPr>
              <a:t>[ RAG ratings for the transport indicators below are based on a comparison to the previous year’s performance ]</a:t>
            </a:r>
            <a:endParaRPr lang="en-GB" sz="1100" i="1" dirty="0">
              <a:solidFill>
                <a:schemeClr val="bg1"/>
              </a:solidFill>
              <a:latin typeface="Arial" panose="020B0604020202020204" pitchFamily="34" charset="0"/>
              <a:cs typeface="Arial" panose="020B0604020202020204" pitchFamily="34" charset="0"/>
            </a:endParaRPr>
          </a:p>
        </p:txBody>
      </p:sp>
      <p:sp>
        <p:nvSpPr>
          <p:cNvPr id="77" name="Rectangle 76"/>
          <p:cNvSpPr/>
          <p:nvPr/>
        </p:nvSpPr>
        <p:spPr>
          <a:xfrm>
            <a:off x="9691081" y="5714517"/>
            <a:ext cx="2747778" cy="993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77.9% </a:t>
            </a:r>
            <a:r>
              <a:rPr lang="en-GB" sz="1100" dirty="0" smtClean="0">
                <a:solidFill>
                  <a:schemeClr val="tx1"/>
                </a:solidFill>
                <a:latin typeface="Arial" panose="020B0604020202020204" pitchFamily="34" charset="0"/>
                <a:cs typeface="Arial" panose="020B0604020202020204" pitchFamily="34" charset="0"/>
              </a:rPr>
              <a:t>of GM residents had all five basic digital skills in November 2016</a:t>
            </a:r>
          </a:p>
          <a:p>
            <a:pPr algn="ctr"/>
            <a:r>
              <a:rPr lang="en-GB" sz="1100" dirty="0" smtClean="0">
                <a:solidFill>
                  <a:schemeClr val="tx1"/>
                </a:solidFill>
                <a:latin typeface="Arial" panose="020B0604020202020204" pitchFamily="34" charset="0"/>
                <a:cs typeface="Arial" panose="020B0604020202020204" pitchFamily="34" charset="0"/>
              </a:rPr>
              <a:t>An increase of </a:t>
            </a:r>
            <a:r>
              <a:rPr lang="en-GB" sz="1100" b="1" dirty="0">
                <a:solidFill>
                  <a:schemeClr val="tx1"/>
                </a:solidFill>
                <a:latin typeface="Arial" panose="020B0604020202020204" pitchFamily="34" charset="0"/>
                <a:cs typeface="Arial" panose="020B0604020202020204" pitchFamily="34" charset="0"/>
              </a:rPr>
              <a:t>2</a:t>
            </a:r>
            <a:r>
              <a:rPr lang="en-GB" sz="1100" b="1" dirty="0" smtClean="0">
                <a:solidFill>
                  <a:schemeClr val="tx1"/>
                </a:solidFill>
                <a:latin typeface="Arial" panose="020B0604020202020204" pitchFamily="34" charset="0"/>
                <a:cs typeface="Arial" panose="020B0604020202020204" pitchFamily="34" charset="0"/>
              </a:rPr>
              <a:t> percentage points </a:t>
            </a:r>
            <a:r>
              <a:rPr lang="en-GB" sz="1100" dirty="0" smtClean="0">
                <a:solidFill>
                  <a:schemeClr val="tx1"/>
                </a:solidFill>
                <a:latin typeface="Arial" panose="020B0604020202020204" pitchFamily="34" charset="0"/>
                <a:cs typeface="Arial" panose="020B0604020202020204" pitchFamily="34" charset="0"/>
              </a:rPr>
              <a:t>since November 2014</a:t>
            </a:r>
          </a:p>
          <a:p>
            <a:pPr algn="ctr"/>
            <a:r>
              <a:rPr lang="en-GB" sz="1100" b="1" dirty="0" smtClean="0">
                <a:solidFill>
                  <a:schemeClr val="tx1"/>
                </a:solidFill>
                <a:latin typeface="Arial" panose="020B0604020202020204" pitchFamily="34" charset="0"/>
                <a:cs typeface="Arial" panose="020B0604020202020204" pitchFamily="34" charset="0"/>
              </a:rPr>
              <a:t>1 percentage point </a:t>
            </a:r>
            <a:r>
              <a:rPr lang="en-GB" sz="1100" dirty="0" smtClean="0">
                <a:solidFill>
                  <a:schemeClr val="tx1"/>
                </a:solidFill>
                <a:latin typeface="Arial" panose="020B0604020202020204" pitchFamily="34" charset="0"/>
                <a:cs typeface="Arial" panose="020B0604020202020204" pitchFamily="34" charset="0"/>
              </a:rPr>
              <a:t>below the UK average</a:t>
            </a:r>
          </a:p>
        </p:txBody>
      </p:sp>
      <p:sp>
        <p:nvSpPr>
          <p:cNvPr id="78" name="Up Arrow 77"/>
          <p:cNvSpPr/>
          <p:nvPr/>
        </p:nvSpPr>
        <p:spPr bwMode="auto">
          <a:xfrm rot="10800000" flipV="1">
            <a:off x="12341048" y="622800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7" name="Rectangle 56"/>
          <p:cNvSpPr/>
          <p:nvPr/>
        </p:nvSpPr>
        <p:spPr>
          <a:xfrm>
            <a:off x="9953120" y="1037475"/>
            <a:ext cx="2303975" cy="853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By 2020, the </a:t>
            </a:r>
            <a:r>
              <a:rPr lang="en-GB" sz="1100" b="1" dirty="0" smtClean="0">
                <a:solidFill>
                  <a:schemeClr val="tx1"/>
                </a:solidFill>
                <a:latin typeface="Arial" panose="020B0604020202020204" pitchFamily="34" charset="0"/>
                <a:cs typeface="Arial" panose="020B0604020202020204" pitchFamily="34" charset="0"/>
              </a:rPr>
              <a:t>median </a:t>
            </a:r>
            <a:r>
              <a:rPr lang="en-GB" sz="1100" b="1" dirty="0">
                <a:solidFill>
                  <a:schemeClr val="tx1"/>
                </a:solidFill>
                <a:latin typeface="Arial" panose="020B0604020202020204" pitchFamily="34" charset="0"/>
                <a:cs typeface="Arial" panose="020B0604020202020204" pitchFamily="34" charset="0"/>
              </a:rPr>
              <a:t>download </a:t>
            </a:r>
            <a:r>
              <a:rPr lang="en-GB" sz="1100" b="1" dirty="0" smtClean="0">
                <a:solidFill>
                  <a:schemeClr val="tx1"/>
                </a:solidFill>
                <a:latin typeface="Arial" panose="020B0604020202020204" pitchFamily="34" charset="0"/>
                <a:cs typeface="Arial" panose="020B0604020202020204" pitchFamily="34" charset="0"/>
              </a:rPr>
              <a:t>speed*</a:t>
            </a:r>
            <a:r>
              <a:rPr lang="en-GB" sz="1100" dirty="0" smtClean="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across fibre, cable, mobile and wireless will exceed </a:t>
            </a:r>
            <a:r>
              <a:rPr lang="en-GB" sz="1100" dirty="0" smtClean="0">
                <a:solidFill>
                  <a:schemeClr val="tx1"/>
                </a:solidFill>
                <a:latin typeface="Arial" panose="020B0604020202020204" pitchFamily="34" charset="0"/>
                <a:cs typeface="Arial" panose="020B0604020202020204" pitchFamily="34" charset="0"/>
              </a:rPr>
              <a:t>44 </a:t>
            </a:r>
            <a:r>
              <a:rPr lang="en-GB" sz="1100" dirty="0">
                <a:solidFill>
                  <a:schemeClr val="tx1"/>
                </a:solidFill>
                <a:latin typeface="Arial" panose="020B0604020202020204" pitchFamily="34" charset="0"/>
                <a:cs typeface="Arial" panose="020B0604020202020204" pitchFamily="34" charset="0"/>
              </a:rPr>
              <a:t>Mbps, compared to a </a:t>
            </a:r>
            <a:r>
              <a:rPr lang="en-GB" sz="1100" dirty="0" smtClean="0">
                <a:solidFill>
                  <a:schemeClr val="tx1"/>
                </a:solidFill>
                <a:latin typeface="Arial" panose="020B0604020202020204" pitchFamily="34" charset="0"/>
                <a:cs typeface="Arial" panose="020B0604020202020204" pitchFamily="34" charset="0"/>
              </a:rPr>
              <a:t>2016 </a:t>
            </a:r>
            <a:r>
              <a:rPr lang="en-GB" sz="1100" dirty="0">
                <a:solidFill>
                  <a:schemeClr val="tx1"/>
                </a:solidFill>
                <a:latin typeface="Arial" panose="020B0604020202020204" pitchFamily="34" charset="0"/>
                <a:cs typeface="Arial" panose="020B0604020202020204" pitchFamily="34" charset="0"/>
              </a:rPr>
              <a:t>baseline of </a:t>
            </a:r>
            <a:r>
              <a:rPr lang="en-GB" sz="1100" dirty="0" smtClean="0">
                <a:solidFill>
                  <a:schemeClr val="tx1"/>
                </a:solidFill>
                <a:latin typeface="Arial" panose="020B0604020202020204" pitchFamily="34" charset="0"/>
                <a:cs typeface="Arial" panose="020B0604020202020204" pitchFamily="34" charset="0"/>
              </a:rPr>
              <a:t>23 Mbps</a:t>
            </a:r>
            <a:endParaRPr lang="en-US" sz="1100" dirty="0">
              <a:solidFill>
                <a:schemeClr val="tx1"/>
              </a:solidFill>
              <a:latin typeface="Arial" panose="020B0604020202020204" pitchFamily="34" charset="0"/>
              <a:cs typeface="Arial" panose="020B0604020202020204" pitchFamily="34" charset="0"/>
            </a:endParaRPr>
          </a:p>
        </p:txBody>
      </p:sp>
      <p:sp>
        <p:nvSpPr>
          <p:cNvPr id="80" name="Rectangle 79"/>
          <p:cNvSpPr/>
          <p:nvPr/>
        </p:nvSpPr>
        <p:spPr>
          <a:xfrm>
            <a:off x="9959142" y="2172988"/>
            <a:ext cx="1721672" cy="697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32.8 Mbps</a:t>
            </a:r>
            <a:r>
              <a:rPr lang="en-GB" sz="2400" dirty="0" smtClean="0">
                <a:solidFill>
                  <a:schemeClr val="tx1"/>
                </a:solidFill>
                <a:latin typeface="Arial" panose="020B0604020202020204" pitchFamily="34" charset="0"/>
                <a:cs typeface="Arial" panose="020B0604020202020204" pitchFamily="34" charset="0"/>
              </a:rPr>
              <a:t> </a:t>
            </a:r>
          </a:p>
          <a:p>
            <a:pPr algn="ctr"/>
            <a:r>
              <a:rPr lang="en-GB" sz="1100" dirty="0" smtClean="0">
                <a:solidFill>
                  <a:schemeClr val="tx1"/>
                </a:solidFill>
                <a:latin typeface="Arial" panose="020B0604020202020204" pitchFamily="34" charset="0"/>
                <a:cs typeface="Arial" panose="020B0604020202020204" pitchFamily="34" charset="0"/>
              </a:rPr>
              <a:t>median download speed as of 2017</a:t>
            </a:r>
          </a:p>
        </p:txBody>
      </p:sp>
      <p:sp>
        <p:nvSpPr>
          <p:cNvPr id="81" name="Rectangle 80"/>
          <p:cNvSpPr/>
          <p:nvPr/>
        </p:nvSpPr>
        <p:spPr>
          <a:xfrm>
            <a:off x="11555153" y="2149864"/>
            <a:ext cx="1224000" cy="457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4.3 Mbps above </a:t>
            </a:r>
            <a:r>
              <a:rPr lang="en-GB" sz="1100" dirty="0" smtClean="0">
                <a:solidFill>
                  <a:schemeClr val="tx1"/>
                </a:solidFill>
                <a:latin typeface="Arial" panose="020B0604020202020204" pitchFamily="34" charset="0"/>
                <a:cs typeface="Arial" panose="020B0604020202020204" pitchFamily="34" charset="0"/>
              </a:rPr>
              <a:t>the target trajectory</a:t>
            </a:r>
          </a:p>
        </p:txBody>
      </p:sp>
      <p:sp>
        <p:nvSpPr>
          <p:cNvPr id="82" name="Rectangle 81"/>
          <p:cNvSpPr/>
          <p:nvPr/>
        </p:nvSpPr>
        <p:spPr>
          <a:xfrm>
            <a:off x="11530874" y="2696812"/>
            <a:ext cx="1270726" cy="2269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9.5 Mbps higher </a:t>
            </a:r>
            <a:r>
              <a:rPr lang="en-GB" sz="1100" dirty="0" smtClean="0">
                <a:solidFill>
                  <a:schemeClr val="tx1"/>
                </a:solidFill>
                <a:latin typeface="Arial" panose="020B0604020202020204" pitchFamily="34" charset="0"/>
                <a:cs typeface="Arial" panose="020B0604020202020204" pitchFamily="34" charset="0"/>
              </a:rPr>
              <a:t>than in 2016</a:t>
            </a:r>
          </a:p>
        </p:txBody>
      </p:sp>
      <p:sp>
        <p:nvSpPr>
          <p:cNvPr id="83" name="Oval 82"/>
          <p:cNvSpPr>
            <a:spLocks noChangeAspect="1"/>
          </p:cNvSpPr>
          <p:nvPr/>
        </p:nvSpPr>
        <p:spPr bwMode="auto">
          <a:xfrm>
            <a:off x="12320532" y="5760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5" name="Rectangle 4"/>
          <p:cNvSpPr/>
          <p:nvPr/>
        </p:nvSpPr>
        <p:spPr>
          <a:xfrm>
            <a:off x="0" y="7133123"/>
            <a:ext cx="12780000" cy="2432204"/>
          </a:xfrm>
          <a:prstGeom prst="rect">
            <a:avLst/>
          </a:prstGeom>
        </p:spPr>
        <p:txBody>
          <a:bodyPr wrap="square">
            <a:spAutoFit/>
          </a:bodyPr>
          <a:lstStyle/>
          <a:p>
            <a:pPr marL="144000" indent="-144000">
              <a:buFont typeface="Arial" panose="020B0604020202020204" pitchFamily="34" charset="0"/>
              <a:buChar char="•"/>
            </a:pPr>
            <a:r>
              <a:rPr lang="en-GB" sz="1269" dirty="0" smtClean="0">
                <a:latin typeface="Arial" panose="020B0604020202020204" pitchFamily="34" charset="0"/>
                <a:cs typeface="Arial" panose="020B0604020202020204" pitchFamily="34" charset="0"/>
              </a:rPr>
              <a:t>The majority of measures have been updated for this version of the Performance Report, with the exception of the proportion of people using modes of transport other than the car to travel to work, and the proportion of GM residents that had all five basic digital skills.  The updated transport data confirm the need for GM’s current focus on active travel, with slight reductions in the proportion of journeys made by walking, cycling or public transport, and in short journeys completed by walking or cycling; conversely, congestion on GM’s roads has edged up slightly.  In response, a significant investment programme for cycling and walking is being put in place, driven by the GM Cycling and Walking Commissioner’s </a:t>
            </a:r>
            <a:r>
              <a:rPr lang="en-GB" sz="1269" i="1" dirty="0" smtClean="0">
                <a:latin typeface="Arial" panose="020B0604020202020204" pitchFamily="34" charset="0"/>
                <a:cs typeface="Arial" panose="020B0604020202020204" pitchFamily="34" charset="0"/>
              </a:rPr>
              <a:t>Made to Move </a:t>
            </a:r>
            <a:r>
              <a:rPr lang="en-GB" sz="1269" dirty="0" smtClean="0">
                <a:latin typeface="Arial" panose="020B0604020202020204" pitchFamily="34" charset="0"/>
                <a:cs typeface="Arial" panose="020B0604020202020204" pitchFamily="34" charset="0"/>
              </a:rPr>
              <a:t>strategy, and incorporating the Mayor’s Cycling and Walking Challenge Fund and development of the cycling and walking network.  Implementation of measures under the GM Congestion Plan are ongoing, and significant capital investment is supporting new and renewed transport infrastructure.  Plans for bus reform and smart ticketing on Metrolink are progressing and will support development of a more integrated network and better-connected city region.</a:t>
            </a:r>
          </a:p>
          <a:p>
            <a:pPr marL="144000" indent="-144000">
              <a:buFont typeface="Arial" panose="020B0604020202020204" pitchFamily="34" charset="0"/>
              <a:buChar char="•"/>
            </a:pPr>
            <a:r>
              <a:rPr lang="en-GB" sz="1269" dirty="0" smtClean="0">
                <a:latin typeface="Arial" panose="020B0604020202020204" pitchFamily="34" charset="0"/>
                <a:cs typeface="Arial" panose="020B0604020202020204" pitchFamily="34" charset="0"/>
              </a:rPr>
              <a:t>Tackling poor air quality is a key GM priority.  GM local authorities are working with TfGM to develop a Clean Air Plan, which will accelerate activity already being taken forward under the GM Low Emission Strategy, Air Quality Action Plan and Congestion Plan. </a:t>
            </a:r>
          </a:p>
          <a:p>
            <a:pPr marL="144000" indent="-144000">
              <a:buFont typeface="Arial" panose="020B0604020202020204" pitchFamily="34" charset="0"/>
              <a:buChar char="•"/>
            </a:pPr>
            <a:r>
              <a:rPr lang="en-GB" sz="1269" dirty="0" smtClean="0">
                <a:latin typeface="Arial" panose="020B0604020202020204" pitchFamily="34" charset="0"/>
                <a:cs typeface="Arial" panose="020B0604020202020204" pitchFamily="34" charset="0"/>
              </a:rPr>
              <a:t>GM has secured £23.8m investment to fund full-fibre connectivity to businesses and homes across GM – this is critical to establishing the kind of data-intensive activities that are necessary for a truly world-leading digital city-region, and is one of the key priorities of the GM Digital Strategy.  The Strategy also focuses on digital inclusion, and work is ongoing to develop an all-age, place-based digital inclusion programme.</a:t>
            </a:r>
            <a:endParaRPr lang="en-GB" sz="1269" dirty="0">
              <a:latin typeface="Arial" panose="020B0604020202020204" pitchFamily="34" charset="0"/>
              <a:cs typeface="Arial" panose="020B0604020202020204" pitchFamily="34" charset="0"/>
            </a:endParaRPr>
          </a:p>
        </p:txBody>
      </p:sp>
      <p:sp>
        <p:nvSpPr>
          <p:cNvPr id="73" name="Rectangle 72"/>
          <p:cNvSpPr/>
          <p:nvPr/>
        </p:nvSpPr>
        <p:spPr>
          <a:xfrm>
            <a:off x="5510379" y="2247357"/>
            <a:ext cx="2253142" cy="12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37.6 </a:t>
            </a:r>
            <a:r>
              <a:rPr lang="en-GB" sz="1100" b="1" dirty="0">
                <a:solidFill>
                  <a:schemeClr val="tx1"/>
                </a:solidFill>
                <a:latin typeface="Arial" panose="020B0604020202020204" pitchFamily="34" charset="0"/>
                <a:cs typeface="Arial" panose="020B0604020202020204" pitchFamily="34" charset="0"/>
              </a:rPr>
              <a:t>u</a:t>
            </a:r>
            <a:r>
              <a:rPr lang="en-GB" sz="1100" b="1" dirty="0" smtClean="0">
                <a:solidFill>
                  <a:schemeClr val="tx1"/>
                </a:solidFill>
                <a:latin typeface="Arial" panose="020B0604020202020204" pitchFamily="34" charset="0"/>
                <a:cs typeface="Arial" panose="020B0604020202020204" pitchFamily="34" charset="0"/>
              </a:rPr>
              <a:t>g </a:t>
            </a:r>
            <a:r>
              <a:rPr lang="en-GB" sz="1100" b="1" dirty="0">
                <a:solidFill>
                  <a:schemeClr val="tx1"/>
                </a:solidFill>
                <a:latin typeface="Arial" panose="020B0604020202020204" pitchFamily="34" charset="0"/>
                <a:cs typeface="Arial" panose="020B0604020202020204" pitchFamily="34" charset="0"/>
              </a:rPr>
              <a:t>per m</a:t>
            </a:r>
            <a:r>
              <a:rPr lang="en-GB" sz="1100" b="1" baseline="30000" dirty="0">
                <a:solidFill>
                  <a:schemeClr val="tx1"/>
                </a:solidFill>
                <a:latin typeface="Arial" panose="020B0604020202020204" pitchFamily="34" charset="0"/>
                <a:cs typeface="Arial" panose="020B0604020202020204" pitchFamily="34" charset="0"/>
              </a:rPr>
              <a:t>3</a:t>
            </a:r>
            <a:endParaRPr lang="en-GB" sz="1100" dirty="0" smtClean="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annual average roadside NO</a:t>
            </a:r>
            <a:r>
              <a:rPr lang="en-GB" sz="1100" baseline="-25000" dirty="0" smtClean="0">
                <a:solidFill>
                  <a:schemeClr val="tx1"/>
                </a:solidFill>
                <a:latin typeface="Arial" panose="020B0604020202020204" pitchFamily="34" charset="0"/>
                <a:cs typeface="Arial" panose="020B0604020202020204" pitchFamily="34" charset="0"/>
              </a:rPr>
              <a:t>2 </a:t>
            </a:r>
            <a:r>
              <a:rPr lang="en-GB" sz="1100" dirty="0" smtClean="0">
                <a:solidFill>
                  <a:schemeClr val="tx1"/>
                </a:solidFill>
                <a:latin typeface="Arial" panose="020B0604020202020204" pitchFamily="34" charset="0"/>
                <a:cs typeface="Arial" panose="020B0604020202020204" pitchFamily="34" charset="0"/>
              </a:rPr>
              <a:t>concentrations across the GM monitoring network in 2017</a:t>
            </a:r>
          </a:p>
          <a:p>
            <a:pPr algn="ctr"/>
            <a:endParaRPr lang="en-GB" sz="300" dirty="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0.8 ug per m</a:t>
            </a:r>
            <a:r>
              <a:rPr lang="en-GB" sz="1100" b="1" baseline="30000" dirty="0" smtClean="0">
                <a:solidFill>
                  <a:schemeClr val="tx1"/>
                </a:solidFill>
                <a:latin typeface="Arial" panose="020B0604020202020204" pitchFamily="34" charset="0"/>
                <a:cs typeface="Arial" panose="020B0604020202020204" pitchFamily="34" charset="0"/>
              </a:rPr>
              <a:t>3</a:t>
            </a:r>
            <a:r>
              <a:rPr lang="en-GB" sz="1100" b="1"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above </a:t>
            </a:r>
          </a:p>
          <a:p>
            <a:pPr algn="ctr"/>
            <a:r>
              <a:rPr lang="en-GB" sz="1100" dirty="0" smtClean="0">
                <a:solidFill>
                  <a:schemeClr val="tx1"/>
                </a:solidFill>
                <a:latin typeface="Arial" panose="020B0604020202020204" pitchFamily="34" charset="0"/>
                <a:cs typeface="Arial" panose="020B0604020202020204" pitchFamily="34" charset="0"/>
              </a:rPr>
              <a:t>the target position</a:t>
            </a:r>
          </a:p>
          <a:p>
            <a:pPr algn="ctr"/>
            <a:endParaRPr lang="en-GB" sz="300" dirty="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Reduction of </a:t>
            </a:r>
            <a:r>
              <a:rPr lang="en-GB" sz="1100" b="1" dirty="0">
                <a:solidFill>
                  <a:schemeClr val="tx1"/>
                </a:solidFill>
                <a:latin typeface="Arial" panose="020B0604020202020204" pitchFamily="34" charset="0"/>
                <a:cs typeface="Arial" panose="020B0604020202020204" pitchFamily="34" charset="0"/>
              </a:rPr>
              <a:t>1.2 </a:t>
            </a:r>
            <a:r>
              <a:rPr lang="en-GB" sz="1100" b="1" dirty="0" smtClean="0">
                <a:solidFill>
                  <a:schemeClr val="tx1"/>
                </a:solidFill>
                <a:latin typeface="Arial" panose="020B0604020202020204" pitchFamily="34" charset="0"/>
                <a:cs typeface="Arial" panose="020B0604020202020204" pitchFamily="34" charset="0"/>
              </a:rPr>
              <a:t>ug per m</a:t>
            </a:r>
            <a:r>
              <a:rPr lang="en-GB" sz="1100" b="1" baseline="30000" dirty="0" smtClean="0">
                <a:solidFill>
                  <a:schemeClr val="tx1"/>
                </a:solidFill>
                <a:latin typeface="Arial" panose="020B0604020202020204" pitchFamily="34" charset="0"/>
                <a:cs typeface="Arial" panose="020B0604020202020204" pitchFamily="34" charset="0"/>
              </a:rPr>
              <a:t>3</a:t>
            </a:r>
          </a:p>
          <a:p>
            <a:pPr algn="ctr"/>
            <a:r>
              <a:rPr lang="en-GB" sz="1100" dirty="0" smtClean="0">
                <a:solidFill>
                  <a:schemeClr val="tx1"/>
                </a:solidFill>
                <a:latin typeface="Arial" panose="020B0604020202020204" pitchFamily="34" charset="0"/>
                <a:cs typeface="Arial" panose="020B0604020202020204" pitchFamily="34" charset="0"/>
              </a:rPr>
              <a:t>from 2016</a:t>
            </a:r>
          </a:p>
        </p:txBody>
      </p:sp>
      <p:sp>
        <p:nvSpPr>
          <p:cNvPr id="85" name="Oval 84"/>
          <p:cNvSpPr>
            <a:spLocks noChangeAspect="1"/>
          </p:cNvSpPr>
          <p:nvPr/>
        </p:nvSpPr>
        <p:spPr bwMode="auto">
          <a:xfrm>
            <a:off x="9072000" y="10692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86" name="Rectangle 85"/>
          <p:cNvSpPr/>
          <p:nvPr/>
        </p:nvSpPr>
        <p:spPr>
          <a:xfrm>
            <a:off x="7763521" y="3606407"/>
            <a:ext cx="2197212" cy="12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40% </a:t>
            </a:r>
            <a:endParaRPr lang="en-GB" sz="1100" dirty="0" smtClean="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of GM monitoring sites (2 out of 5)* exceeded 10ug per m</a:t>
            </a:r>
            <a:r>
              <a:rPr lang="en-GB" sz="1100" baseline="30000" dirty="0" smtClean="0">
                <a:solidFill>
                  <a:schemeClr val="tx1"/>
                </a:solidFill>
                <a:latin typeface="Arial" panose="020B0604020202020204" pitchFamily="34" charset="0"/>
                <a:cs typeface="Arial" panose="020B0604020202020204" pitchFamily="34" charset="0"/>
              </a:rPr>
              <a:t>3 </a:t>
            </a:r>
            <a:r>
              <a:rPr lang="en-GB" sz="1100" dirty="0" smtClean="0">
                <a:solidFill>
                  <a:schemeClr val="tx1"/>
                </a:solidFill>
                <a:latin typeface="Arial" panose="020B0604020202020204" pitchFamily="34" charset="0"/>
                <a:cs typeface="Arial" panose="020B0604020202020204" pitchFamily="34" charset="0"/>
              </a:rPr>
              <a:t>for PM2.5 in 2017 </a:t>
            </a:r>
          </a:p>
          <a:p>
            <a:pPr algn="ctr"/>
            <a:endParaRPr lang="en-GB" sz="800" dirty="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16 percentage points lower </a:t>
            </a:r>
            <a:r>
              <a:rPr lang="en-GB" sz="1100" dirty="0" smtClean="0">
                <a:solidFill>
                  <a:schemeClr val="tx1"/>
                </a:solidFill>
                <a:latin typeface="Arial" panose="020B0604020202020204" pitchFamily="34" charset="0"/>
                <a:cs typeface="Arial" panose="020B0604020202020204" pitchFamily="34" charset="0"/>
              </a:rPr>
              <a:t>than the target trajectory</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100" b="1" dirty="0" smtClean="0">
                <a:solidFill>
                  <a:schemeClr val="tx1"/>
                </a:solidFill>
                <a:latin typeface="Arial" panose="020B0604020202020204" pitchFamily="34" charset="0"/>
                <a:cs typeface="Arial" panose="020B0604020202020204" pitchFamily="34" charset="0"/>
              </a:rPr>
              <a:t>35 percentage points lower </a:t>
            </a:r>
            <a:r>
              <a:rPr lang="en-GB" sz="1100" dirty="0" smtClean="0">
                <a:solidFill>
                  <a:schemeClr val="tx1"/>
                </a:solidFill>
                <a:latin typeface="Arial" panose="020B0604020202020204" pitchFamily="34" charset="0"/>
                <a:cs typeface="Arial" panose="020B0604020202020204" pitchFamily="34" charset="0"/>
              </a:rPr>
              <a:t>than in 2016</a:t>
            </a:r>
          </a:p>
        </p:txBody>
      </p:sp>
      <p:graphicFrame>
        <p:nvGraphicFramePr>
          <p:cNvPr id="4" name="Table 3"/>
          <p:cNvGraphicFramePr>
            <a:graphicFrameLocks noGrp="1"/>
          </p:cNvGraphicFramePr>
          <p:nvPr>
            <p:extLst/>
          </p:nvPr>
        </p:nvGraphicFramePr>
        <p:xfrm>
          <a:off x="10058261" y="3001575"/>
          <a:ext cx="2552700" cy="2181225"/>
        </p:xfrm>
        <a:graphic>
          <a:graphicData uri="http://schemas.openxmlformats.org/drawingml/2006/table">
            <a:tbl>
              <a:tblPr>
                <a:tableStyleId>{5C22544A-7EE6-4342-B048-85BDC9FD1C3A}</a:tableStyleId>
              </a:tblPr>
              <a:tblGrid>
                <a:gridCol w="1204342">
                  <a:extLst>
                    <a:ext uri="{9D8B030D-6E8A-4147-A177-3AD203B41FA5}">
                      <a16:colId xmlns:a16="http://schemas.microsoft.com/office/drawing/2014/main" val="20000"/>
                    </a:ext>
                  </a:extLst>
                </a:gridCol>
                <a:gridCol w="306245">
                  <a:extLst>
                    <a:ext uri="{9D8B030D-6E8A-4147-A177-3AD203B41FA5}">
                      <a16:colId xmlns:a16="http://schemas.microsoft.com/office/drawing/2014/main" val="20001"/>
                    </a:ext>
                  </a:extLst>
                </a:gridCol>
                <a:gridCol w="1042113">
                  <a:extLst>
                    <a:ext uri="{9D8B030D-6E8A-4147-A177-3AD203B41FA5}">
                      <a16:colId xmlns:a16="http://schemas.microsoft.com/office/drawing/2014/main" val="20002"/>
                    </a:ext>
                  </a:extLst>
                </a:gridCol>
              </a:tblGrid>
              <a:tr h="399804">
                <a:tc gridSpan="3">
                  <a:txBody>
                    <a:bodyPr/>
                    <a:lstStyle/>
                    <a:p>
                      <a:pPr algn="ctr" fontAlgn="ctr"/>
                      <a:r>
                        <a:rPr lang="en-GB" sz="900" b="1" u="none" strike="noStrike" dirty="0" smtClean="0">
                          <a:solidFill>
                            <a:schemeClr val="tx1"/>
                          </a:solidFill>
                          <a:effectLst/>
                        </a:rPr>
                        <a:t>Median download </a:t>
                      </a:r>
                      <a:r>
                        <a:rPr lang="en-GB" sz="900" b="1" u="none" strike="noStrike" dirty="0">
                          <a:solidFill>
                            <a:schemeClr val="tx1"/>
                          </a:solidFill>
                          <a:effectLst/>
                        </a:rPr>
                        <a:t>speed by local authority (Mbps) as of </a:t>
                      </a:r>
                      <a:r>
                        <a:rPr lang="en-GB" sz="900" b="1" u="none" strike="noStrike" dirty="0" smtClean="0">
                          <a:solidFill>
                            <a:schemeClr val="tx1"/>
                          </a:solidFill>
                          <a:effectLst/>
                        </a:rPr>
                        <a:t>2017 </a:t>
                      </a:r>
                    </a:p>
                    <a:p>
                      <a:pPr algn="ctr" fontAlgn="ctr"/>
                      <a:r>
                        <a:rPr lang="en-GB" sz="900" b="1" u="none" strike="noStrike" dirty="0" smtClean="0">
                          <a:solidFill>
                            <a:schemeClr val="tx1"/>
                          </a:solidFill>
                          <a:effectLst/>
                        </a:rPr>
                        <a:t>and </a:t>
                      </a:r>
                      <a:r>
                        <a:rPr lang="en-GB" sz="900" b="1" u="none" strike="noStrike" dirty="0">
                          <a:solidFill>
                            <a:schemeClr val="tx1"/>
                          </a:solidFill>
                          <a:effectLst/>
                        </a:rPr>
                        <a:t>Mbps change from </a:t>
                      </a:r>
                      <a:r>
                        <a:rPr lang="en-GB" sz="900" b="1" u="none" strike="noStrike" dirty="0" smtClean="0">
                          <a:solidFill>
                            <a:schemeClr val="tx1"/>
                          </a:solidFill>
                          <a:effectLst/>
                        </a:rPr>
                        <a:t>2016</a:t>
                      </a:r>
                      <a:endParaRPr lang="en-GB" sz="900" b="1" i="0" u="none" strike="noStrike" dirty="0">
                        <a:solidFill>
                          <a:schemeClr val="tx1"/>
                        </a:solidFill>
                        <a:effectLst/>
                        <a:latin typeface="Arial" panose="020B0604020202020204" pitchFamily="34" charset="0"/>
                      </a:endParaRPr>
                    </a:p>
                  </a:txBody>
                  <a:tcPr marL="9525" marR="9525" marT="9525"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9298">
                <a:tc>
                  <a:txBody>
                    <a:bodyPr/>
                    <a:lstStyle/>
                    <a:p>
                      <a:pPr algn="ctr" fontAlgn="b"/>
                      <a:r>
                        <a:rPr lang="en-US" sz="900" u="none" strike="noStrike" dirty="0">
                          <a:solidFill>
                            <a:schemeClr val="tx1"/>
                          </a:solidFill>
                          <a:effectLst/>
                        </a:rPr>
                        <a:t>Bolton</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16.7</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139298">
                <a:tc>
                  <a:txBody>
                    <a:bodyPr/>
                    <a:lstStyle/>
                    <a:p>
                      <a:pPr algn="ctr" fontAlgn="b"/>
                      <a:r>
                        <a:rPr lang="en-US" sz="900" u="none" strike="noStrike" dirty="0">
                          <a:solidFill>
                            <a:schemeClr val="tx1"/>
                          </a:solidFill>
                          <a:effectLst/>
                        </a:rPr>
                        <a:t>Bury</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US" sz="900" u="none" strike="noStrike" dirty="0" smtClean="0">
                          <a:solidFill>
                            <a:schemeClr val="tx1"/>
                          </a:solidFill>
                          <a:effectLst/>
                        </a:rPr>
                        <a:t>25.0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6.8</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139298">
                <a:tc>
                  <a:txBody>
                    <a:bodyPr/>
                    <a:lstStyle/>
                    <a:p>
                      <a:pPr algn="ctr" fontAlgn="b"/>
                      <a:r>
                        <a:rPr lang="en-US" sz="900" u="none" strike="noStrike" dirty="0">
                          <a:solidFill>
                            <a:schemeClr val="tx1"/>
                          </a:solidFill>
                          <a:effectLst/>
                        </a:rPr>
                        <a:t>Manchester</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20.8</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4.3</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139298">
                <a:tc>
                  <a:txBody>
                    <a:bodyPr/>
                    <a:lstStyle/>
                    <a:p>
                      <a:pPr algn="ctr" fontAlgn="b"/>
                      <a:r>
                        <a:rPr lang="en-US" sz="900" u="none" strike="noStrike" dirty="0">
                          <a:solidFill>
                            <a:schemeClr val="tx1"/>
                          </a:solidFill>
                          <a:effectLst/>
                        </a:rPr>
                        <a:t>Oldham</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12.6</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139298">
                <a:tc>
                  <a:txBody>
                    <a:bodyPr/>
                    <a:lstStyle/>
                    <a:p>
                      <a:pPr algn="ctr" fontAlgn="b"/>
                      <a:r>
                        <a:rPr lang="en-US" sz="900" u="none" strike="noStrike" dirty="0">
                          <a:solidFill>
                            <a:schemeClr val="tx1"/>
                          </a:solidFill>
                          <a:effectLst/>
                        </a:rPr>
                        <a:t>Rochdale</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35.4</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US" sz="900" u="none" strike="noStrike" dirty="0" smtClean="0">
                          <a:solidFill>
                            <a:schemeClr val="tx1"/>
                          </a:solidFill>
                          <a:effectLst/>
                        </a:rPr>
                        <a:t>15.6</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139298">
                <a:tc>
                  <a:txBody>
                    <a:bodyPr/>
                    <a:lstStyle/>
                    <a:p>
                      <a:pPr algn="ctr" fontAlgn="b"/>
                      <a:r>
                        <a:rPr lang="en-US" sz="900" u="none" strike="noStrike" dirty="0">
                          <a:solidFill>
                            <a:schemeClr val="tx1"/>
                          </a:solidFill>
                          <a:effectLst/>
                        </a:rPr>
                        <a:t>Salford</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US" sz="900" u="none" strike="noStrike" dirty="0" smtClean="0">
                          <a:solidFill>
                            <a:schemeClr val="tx1"/>
                          </a:solidFill>
                          <a:effectLst/>
                        </a:rPr>
                        <a:t>31.4</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11.3</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139298">
                <a:tc>
                  <a:txBody>
                    <a:bodyPr/>
                    <a:lstStyle/>
                    <a:p>
                      <a:pPr algn="ctr" fontAlgn="b"/>
                      <a:r>
                        <a:rPr lang="en-US" sz="900" u="none" strike="noStrike" dirty="0">
                          <a:solidFill>
                            <a:schemeClr val="tx1"/>
                          </a:solidFill>
                          <a:effectLst/>
                        </a:rPr>
                        <a:t>Stockport</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5.1</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139298">
                <a:tc>
                  <a:txBody>
                    <a:bodyPr/>
                    <a:lstStyle/>
                    <a:p>
                      <a:pPr algn="ctr" fontAlgn="b"/>
                      <a:r>
                        <a:rPr lang="en-US" sz="900" u="none" strike="noStrike" dirty="0">
                          <a:solidFill>
                            <a:schemeClr val="tx1"/>
                          </a:solidFill>
                          <a:effectLst/>
                        </a:rPr>
                        <a:t>Tameside</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US" sz="900" u="none" strike="noStrike" dirty="0" smtClean="0">
                          <a:solidFill>
                            <a:schemeClr val="tx1"/>
                          </a:solidFill>
                          <a:effectLst/>
                        </a:rPr>
                        <a:t>23.2</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5.3</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139298">
                <a:tc>
                  <a:txBody>
                    <a:bodyPr/>
                    <a:lstStyle/>
                    <a:p>
                      <a:pPr algn="ctr" fontAlgn="b"/>
                      <a:r>
                        <a:rPr lang="en-US" sz="900" u="none" strike="noStrike" dirty="0">
                          <a:solidFill>
                            <a:schemeClr val="tx1"/>
                          </a:solidFill>
                          <a:effectLst/>
                        </a:rPr>
                        <a:t>Trafford</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13.1</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9"/>
                  </a:ext>
                </a:extLst>
              </a:tr>
              <a:tr h="139298">
                <a:tc>
                  <a:txBody>
                    <a:bodyPr/>
                    <a:lstStyle/>
                    <a:p>
                      <a:pPr algn="ctr" fontAlgn="b"/>
                      <a:r>
                        <a:rPr lang="en-US" sz="900" u="none" strike="noStrike" dirty="0">
                          <a:solidFill>
                            <a:schemeClr val="tx1"/>
                          </a:solidFill>
                          <a:effectLst/>
                        </a:rPr>
                        <a:t>Wigan</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40.0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10.0</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0"/>
                  </a:ext>
                </a:extLst>
              </a:tr>
              <a:tr h="139298">
                <a:tc>
                  <a:txBody>
                    <a:bodyPr/>
                    <a:lstStyle/>
                    <a:p>
                      <a:pPr algn="ctr" fontAlgn="b"/>
                      <a:r>
                        <a:rPr lang="en-US" sz="900" b="1" u="none" strike="noStrike" dirty="0">
                          <a:solidFill>
                            <a:schemeClr val="tx1"/>
                          </a:solidFill>
                          <a:effectLst/>
                        </a:rPr>
                        <a:t>GM</a:t>
                      </a:r>
                      <a:endParaRPr lang="en-US" sz="900" b="1"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US" sz="900" b="1" u="none" strike="noStrike" dirty="0" smtClean="0">
                          <a:solidFill>
                            <a:schemeClr val="tx1"/>
                          </a:solidFill>
                          <a:effectLst/>
                        </a:rPr>
                        <a:t>32.8</a:t>
                      </a:r>
                      <a:endParaRPr lang="en-US" sz="900" b="1"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1" i="0" u="none" strike="noStrike" dirty="0" smtClean="0">
                          <a:solidFill>
                            <a:schemeClr val="tx1"/>
                          </a:solidFill>
                          <a:effectLst/>
                          <a:latin typeface="+mn-lt"/>
                        </a:rPr>
                        <a:t>9.5</a:t>
                      </a:r>
                      <a:endParaRPr lang="en-US" sz="900" b="1"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1"/>
                  </a:ext>
                </a:extLst>
              </a:tr>
              <a:tr h="139298">
                <a:tc>
                  <a:txBody>
                    <a:bodyPr/>
                    <a:lstStyle/>
                    <a:p>
                      <a:pPr algn="ctr" fontAlgn="b"/>
                      <a:r>
                        <a:rPr lang="en-US" sz="900" u="none" strike="noStrike" dirty="0">
                          <a:solidFill>
                            <a:schemeClr val="tx1"/>
                          </a:solidFill>
                          <a:effectLst/>
                        </a:rPr>
                        <a:t>England</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30.9</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tc>
                  <a:txBody>
                    <a:bodyPr/>
                    <a:lstStyle/>
                    <a:p>
                      <a:pPr algn="ctr" fontAlgn="b"/>
                      <a:r>
                        <a:rPr lang="en-GB" sz="900" b="0" i="0" u="none" strike="noStrike" dirty="0" smtClean="0">
                          <a:solidFill>
                            <a:schemeClr val="tx1"/>
                          </a:solidFill>
                          <a:effectLst/>
                          <a:latin typeface="+mn-lt"/>
                        </a:rPr>
                        <a:t>7.9</a:t>
                      </a:r>
                      <a:endParaRPr lang="en-US" sz="900" b="0" i="0" u="none" strike="noStrike" dirty="0">
                        <a:solidFill>
                          <a:schemeClr val="tx1"/>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2"/>
                  </a:ext>
                </a:extLst>
              </a:tr>
            </a:tbl>
          </a:graphicData>
        </a:graphic>
      </p:graphicFrame>
      <p:sp>
        <p:nvSpPr>
          <p:cNvPr id="72" name="Oval 71"/>
          <p:cNvSpPr>
            <a:spLocks noChangeAspect="1"/>
          </p:cNvSpPr>
          <p:nvPr/>
        </p:nvSpPr>
        <p:spPr bwMode="auto">
          <a:xfrm>
            <a:off x="5053992" y="1061187"/>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84" name="Up Arrow 83"/>
          <p:cNvSpPr/>
          <p:nvPr/>
        </p:nvSpPr>
        <p:spPr bwMode="auto">
          <a:xfrm rot="10800000">
            <a:off x="2231893" y="6288837"/>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9" name="Oval 88"/>
          <p:cNvSpPr>
            <a:spLocks noChangeAspect="1"/>
          </p:cNvSpPr>
          <p:nvPr/>
        </p:nvSpPr>
        <p:spPr bwMode="auto">
          <a:xfrm>
            <a:off x="2209885" y="5786144"/>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90" name="Up Arrow 89"/>
          <p:cNvSpPr/>
          <p:nvPr/>
        </p:nvSpPr>
        <p:spPr bwMode="auto">
          <a:xfrm rot="10800000">
            <a:off x="5724453" y="6283508"/>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1" name="Oval 90"/>
          <p:cNvSpPr>
            <a:spLocks noChangeAspect="1"/>
          </p:cNvSpPr>
          <p:nvPr/>
        </p:nvSpPr>
        <p:spPr bwMode="auto">
          <a:xfrm>
            <a:off x="5702445" y="5780815"/>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92" name="Up Arrow 91"/>
          <p:cNvSpPr/>
          <p:nvPr/>
        </p:nvSpPr>
        <p:spPr bwMode="auto">
          <a:xfrm rot="10800000">
            <a:off x="9250620" y="6294799"/>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3" name="Oval 92"/>
          <p:cNvSpPr>
            <a:spLocks noChangeAspect="1"/>
          </p:cNvSpPr>
          <p:nvPr/>
        </p:nvSpPr>
        <p:spPr bwMode="auto">
          <a:xfrm>
            <a:off x="9228612" y="5792106"/>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74" name="Up Arrow 73"/>
          <p:cNvSpPr/>
          <p:nvPr/>
        </p:nvSpPr>
        <p:spPr bwMode="auto">
          <a:xfrm>
            <a:off x="9509719" y="1080995"/>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4" name="Oval 93"/>
          <p:cNvSpPr>
            <a:spLocks noChangeAspect="1"/>
          </p:cNvSpPr>
          <p:nvPr/>
        </p:nvSpPr>
        <p:spPr bwMode="auto">
          <a:xfrm>
            <a:off x="9092741" y="1557843"/>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95" name="Up Arrow 94"/>
          <p:cNvSpPr/>
          <p:nvPr/>
        </p:nvSpPr>
        <p:spPr bwMode="auto">
          <a:xfrm>
            <a:off x="9516769" y="156024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6" name="TextBox 95"/>
          <p:cNvSpPr txBox="1"/>
          <p:nvPr/>
        </p:nvSpPr>
        <p:spPr>
          <a:xfrm>
            <a:off x="7851281" y="5049421"/>
            <a:ext cx="2549437"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*Monitoring sites increased to 5 in 2017</a:t>
            </a:r>
            <a:endParaRPr lang="en-GB" sz="800" i="1" dirty="0"/>
          </a:p>
        </p:txBody>
      </p:sp>
      <p:sp>
        <p:nvSpPr>
          <p:cNvPr id="64" name="Oval 63"/>
          <p:cNvSpPr>
            <a:spLocks noChangeAspect="1"/>
          </p:cNvSpPr>
          <p:nvPr/>
        </p:nvSpPr>
        <p:spPr bwMode="auto">
          <a:xfrm>
            <a:off x="12265784" y="1049858"/>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76" name="Up Arrow 75"/>
          <p:cNvSpPr/>
          <p:nvPr/>
        </p:nvSpPr>
        <p:spPr bwMode="auto">
          <a:xfrm>
            <a:off x="12265784" y="1529697"/>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7" name="TextBox 86"/>
          <p:cNvSpPr txBox="1"/>
          <p:nvPr/>
        </p:nvSpPr>
        <p:spPr>
          <a:xfrm>
            <a:off x="9907173" y="1894931"/>
            <a:ext cx="2872827"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*Now refers to the median as opposed to the mean </a:t>
            </a:r>
            <a:endParaRPr lang="en-GB" sz="800" i="1" dirty="0"/>
          </a:p>
        </p:txBody>
      </p:sp>
      <p:pic>
        <p:nvPicPr>
          <p:cNvPr id="10" name="Picture 9"/>
          <p:cNvPicPr>
            <a:picLocks noChangeAspect="1"/>
          </p:cNvPicPr>
          <p:nvPr/>
        </p:nvPicPr>
        <p:blipFill>
          <a:blip r:embed="rId3"/>
          <a:stretch>
            <a:fillRect/>
          </a:stretch>
        </p:blipFill>
        <p:spPr>
          <a:xfrm>
            <a:off x="218506" y="3644068"/>
            <a:ext cx="2302617" cy="1481343"/>
          </a:xfrm>
          <a:prstGeom prst="rect">
            <a:avLst/>
          </a:prstGeom>
        </p:spPr>
      </p:pic>
      <p:pic>
        <p:nvPicPr>
          <p:cNvPr id="13" name="Picture 12"/>
          <p:cNvPicPr>
            <a:picLocks noChangeAspect="1"/>
          </p:cNvPicPr>
          <p:nvPr/>
        </p:nvPicPr>
        <p:blipFill>
          <a:blip r:embed="rId4"/>
          <a:stretch>
            <a:fillRect/>
          </a:stretch>
        </p:blipFill>
        <p:spPr>
          <a:xfrm>
            <a:off x="3078547" y="3786372"/>
            <a:ext cx="2102264" cy="1353431"/>
          </a:xfrm>
          <a:prstGeom prst="rect">
            <a:avLst/>
          </a:prstGeom>
        </p:spPr>
      </p:pic>
      <p:pic>
        <p:nvPicPr>
          <p:cNvPr id="14" name="Picture 13"/>
          <p:cNvPicPr>
            <a:picLocks noChangeAspect="1"/>
          </p:cNvPicPr>
          <p:nvPr/>
        </p:nvPicPr>
        <p:blipFill>
          <a:blip r:embed="rId5"/>
          <a:stretch>
            <a:fillRect/>
          </a:stretch>
        </p:blipFill>
        <p:spPr>
          <a:xfrm>
            <a:off x="7831213" y="2193455"/>
            <a:ext cx="1957694" cy="1186240"/>
          </a:xfrm>
          <a:prstGeom prst="rect">
            <a:avLst/>
          </a:prstGeom>
        </p:spPr>
      </p:pic>
      <p:pic>
        <p:nvPicPr>
          <p:cNvPr id="15" name="Picture 14"/>
          <p:cNvPicPr>
            <a:picLocks noChangeAspect="1"/>
          </p:cNvPicPr>
          <p:nvPr/>
        </p:nvPicPr>
        <p:blipFill>
          <a:blip r:embed="rId6"/>
          <a:stretch>
            <a:fillRect/>
          </a:stretch>
        </p:blipFill>
        <p:spPr>
          <a:xfrm>
            <a:off x="5745103" y="3813476"/>
            <a:ext cx="2071442" cy="1255165"/>
          </a:xfrm>
          <a:prstGeom prst="rect">
            <a:avLst/>
          </a:prstGeom>
        </p:spPr>
      </p:pic>
    </p:spTree>
    <p:extLst>
      <p:ext uri="{BB962C8B-B14F-4D97-AF65-F5344CB8AC3E}">
        <p14:creationId xmlns:p14="http://schemas.microsoft.com/office/powerpoint/2010/main" val="66835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7776000" y="4824000"/>
            <a:ext cx="1" cy="1944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84000" y="4824000"/>
            <a:ext cx="1" cy="1944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0" y="-5610"/>
            <a:ext cx="12813476" cy="9601200"/>
            <a:chOff x="-5545" y="6458"/>
            <a:chExt cx="12813476" cy="9601200"/>
          </a:xfrm>
        </p:grpSpPr>
        <p:grpSp>
          <p:nvGrpSpPr>
            <p:cNvPr id="2" name="Group 1"/>
            <p:cNvGrpSpPr/>
            <p:nvPr/>
          </p:nvGrpSpPr>
          <p:grpSpPr>
            <a:xfrm>
              <a:off x="-5545" y="6458"/>
              <a:ext cx="12813476" cy="9601200"/>
              <a:chOff x="-5545" y="6458"/>
              <a:chExt cx="12813476" cy="9601200"/>
            </a:xfrm>
          </p:grpSpPr>
          <p:cxnSp>
            <p:nvCxnSpPr>
              <p:cNvPr id="72" name="Straight Connector 71"/>
              <p:cNvCxnSpPr/>
              <p:nvPr/>
            </p:nvCxnSpPr>
            <p:spPr>
              <a:xfrm flipH="1">
                <a:off x="6400800" y="702602"/>
                <a:ext cx="1655" cy="3677119"/>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45" y="1513483"/>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368000" y="4830458"/>
                <a:ext cx="1" cy="1944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2000" y="4830458"/>
                <a:ext cx="1" cy="1944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5545" y="4398458"/>
                <a:ext cx="12813476"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6774459"/>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6 – Safe, decent and affordable housing</a:t>
                </a:r>
                <a:endParaRPr lang="en-GB" sz="2600"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36000" y="978113"/>
            <a:ext cx="4932000" cy="523220"/>
          </a:xfrm>
          <a:prstGeom prst="rect">
            <a:avLst/>
          </a:prstGeom>
        </p:spPr>
        <p:txBody>
          <a:bodyPr wrap="square">
            <a:spAutoFit/>
          </a:bodyPr>
          <a:lstStyle/>
          <a:p>
            <a:pPr algn="ctr"/>
            <a:r>
              <a:rPr lang="en-GB" sz="1400" dirty="0" smtClean="0">
                <a:latin typeface="Arial" panose="020B0604020202020204" pitchFamily="34" charset="0"/>
                <a:ea typeface="Calibri" panose="020F0502020204030204" pitchFamily="34" charset="0"/>
              </a:rPr>
              <a:t>By </a:t>
            </a:r>
            <a:r>
              <a:rPr lang="en-GB" sz="1400" dirty="0">
                <a:latin typeface="Arial" panose="020B0604020202020204" pitchFamily="34" charset="0"/>
                <a:ea typeface="Calibri" panose="020F0502020204030204" pitchFamily="34" charset="0"/>
              </a:rPr>
              <a:t>2020, </a:t>
            </a:r>
            <a:r>
              <a:rPr lang="en-GB" sz="1400" dirty="0" smtClean="0">
                <a:latin typeface="Arial" panose="020B0604020202020204" pitchFamily="34" charset="0"/>
                <a:ea typeface="Calibri" panose="020F0502020204030204" pitchFamily="34" charset="0"/>
              </a:rPr>
              <a:t>more than 10,000 </a:t>
            </a:r>
            <a:r>
              <a:rPr lang="en-GB" sz="1400" b="1" dirty="0" smtClean="0">
                <a:latin typeface="Arial" panose="020B0604020202020204" pitchFamily="34" charset="0"/>
                <a:ea typeface="Calibri" panose="020F0502020204030204" pitchFamily="34" charset="0"/>
              </a:rPr>
              <a:t>net </a:t>
            </a:r>
            <a:r>
              <a:rPr lang="en-GB" sz="1400" b="1" dirty="0">
                <a:latin typeface="Arial" panose="020B0604020202020204" pitchFamily="34" charset="0"/>
                <a:ea typeface="Calibri" panose="020F0502020204030204" pitchFamily="34" charset="0"/>
              </a:rPr>
              <a:t>additional dwellings </a:t>
            </a:r>
            <a:r>
              <a:rPr lang="en-GB" sz="1400" dirty="0" smtClean="0">
                <a:latin typeface="Arial" panose="020B0604020202020204" pitchFamily="34" charset="0"/>
                <a:ea typeface="Calibri" panose="020F0502020204030204" pitchFamily="34" charset="0"/>
              </a:rPr>
              <a:t>will be built </a:t>
            </a:r>
            <a:r>
              <a:rPr lang="en-GB" sz="1400" dirty="0">
                <a:latin typeface="Arial" panose="020B0604020202020204" pitchFamily="34" charset="0"/>
                <a:ea typeface="Calibri" panose="020F0502020204030204" pitchFamily="34" charset="0"/>
              </a:rPr>
              <a:t>per </a:t>
            </a:r>
            <a:r>
              <a:rPr lang="en-GB" sz="1400" dirty="0" smtClean="0">
                <a:latin typeface="Arial" panose="020B0604020202020204" pitchFamily="34" charset="0"/>
                <a:ea typeface="Calibri" panose="020F0502020204030204" pitchFamily="34" charset="0"/>
              </a:rPr>
              <a:t>annum, </a:t>
            </a:r>
            <a:r>
              <a:rPr lang="en-GB" sz="1400" dirty="0">
                <a:latin typeface="Arial" panose="020B0604020202020204" pitchFamily="34" charset="0"/>
                <a:ea typeface="Calibri" panose="020F0502020204030204" pitchFamily="34" charset="0"/>
              </a:rPr>
              <a:t>up from 6,190 in 2015/16</a:t>
            </a:r>
            <a:endParaRPr lang="en-GB" sz="1400" dirty="0"/>
          </a:p>
        </p:txBody>
      </p:sp>
      <p:sp>
        <p:nvSpPr>
          <p:cNvPr id="21" name="Rectangle 20"/>
          <p:cNvSpPr/>
          <p:nvPr/>
        </p:nvSpPr>
        <p:spPr>
          <a:xfrm>
            <a:off x="6408000" y="990143"/>
            <a:ext cx="4284000" cy="523220"/>
          </a:xfrm>
          <a:prstGeom prst="rect">
            <a:avLst/>
          </a:prstGeom>
        </p:spPr>
        <p:txBody>
          <a:bodyPr wrap="square">
            <a:spAutoFit/>
          </a:bodyPr>
          <a:lstStyle/>
          <a:p>
            <a:pPr algn="ctr"/>
            <a:r>
              <a:rPr lang="en-GB" sz="1400" dirty="0" smtClean="0">
                <a:latin typeface="Arial" panose="020B0604020202020204" pitchFamily="34" charset="0"/>
                <a:ea typeface="Calibri" panose="020F0502020204030204" pitchFamily="34" charset="0"/>
              </a:rPr>
              <a:t>End </a:t>
            </a:r>
            <a:r>
              <a:rPr lang="en-GB" sz="1400" b="1" dirty="0" smtClean="0">
                <a:latin typeface="Arial" panose="020B0604020202020204" pitchFamily="34" charset="0"/>
                <a:ea typeface="Calibri" panose="020F0502020204030204" pitchFamily="34" charset="0"/>
              </a:rPr>
              <a:t>rough </a:t>
            </a:r>
            <a:r>
              <a:rPr lang="en-GB" sz="1400" b="1" dirty="0">
                <a:latin typeface="Arial" panose="020B0604020202020204" pitchFamily="34" charset="0"/>
                <a:ea typeface="Calibri" panose="020F0502020204030204" pitchFamily="34" charset="0"/>
              </a:rPr>
              <a:t>sleeping </a:t>
            </a:r>
            <a:r>
              <a:rPr lang="en-GB" sz="1400" dirty="0">
                <a:latin typeface="Arial" panose="020B0604020202020204" pitchFamily="34" charset="0"/>
                <a:ea typeface="Calibri" panose="020F0502020204030204" pitchFamily="34" charset="0"/>
              </a:rPr>
              <a:t>by 2020, from an </a:t>
            </a:r>
            <a:r>
              <a:rPr lang="en-GB" sz="1400" dirty="0" smtClean="0">
                <a:latin typeface="Arial" panose="020B0604020202020204" pitchFamily="34" charset="0"/>
                <a:ea typeface="Calibri" panose="020F0502020204030204" pitchFamily="34" charset="0"/>
              </a:rPr>
              <a:t>estimated 189 rough </a:t>
            </a:r>
            <a:r>
              <a:rPr lang="en-GB" sz="1400" dirty="0">
                <a:latin typeface="Arial" panose="020B0604020202020204" pitchFamily="34" charset="0"/>
                <a:ea typeface="Calibri" panose="020F0502020204030204" pitchFamily="34" charset="0"/>
              </a:rPr>
              <a:t>sleepers in 2016</a:t>
            </a:r>
            <a:endParaRPr lang="en-GB" sz="1400" dirty="0"/>
          </a:p>
        </p:txBody>
      </p:sp>
      <p:sp>
        <p:nvSpPr>
          <p:cNvPr id="30" name="TextBox 29"/>
          <p:cNvSpPr txBox="1"/>
          <p:nvPr/>
        </p:nvSpPr>
        <p:spPr>
          <a:xfrm>
            <a:off x="-159163" y="1548976"/>
            <a:ext cx="4763686" cy="615553"/>
          </a:xfrm>
          <a:prstGeom prst="rect">
            <a:avLst/>
          </a:prstGeom>
          <a:noFill/>
        </p:spPr>
        <p:txBody>
          <a:bodyPr wrap="square" rtlCol="0">
            <a:spAutoFit/>
          </a:bodyPr>
          <a:lstStyle/>
          <a:p>
            <a:pPr algn="ctr"/>
            <a:r>
              <a:rPr lang="en-GB" sz="1600" b="1" dirty="0" smtClean="0">
                <a:latin typeface="Arial" panose="020B0604020202020204" pitchFamily="34" charset="0"/>
                <a:cs typeface="Arial" panose="020B0604020202020204" pitchFamily="34" charset="0"/>
              </a:rPr>
              <a:t>7,892</a:t>
            </a:r>
            <a:r>
              <a:rPr lang="en-GB" sz="1400" dirty="0" smtClean="0">
                <a:latin typeface="Arial" panose="020B0604020202020204" pitchFamily="34" charset="0"/>
                <a:cs typeface="Arial" panose="020B0604020202020204" pitchFamily="34" charset="0"/>
              </a:rPr>
              <a:t> net new additional dwellings in GM in 2016/17</a:t>
            </a:r>
          </a:p>
          <a:p>
            <a:pPr algn="ctr"/>
            <a:endParaRPr lang="en-GB" sz="600" dirty="0" smtClean="0">
              <a:latin typeface="Arial" panose="020B0604020202020204" pitchFamily="34" charset="0"/>
              <a:cs typeface="Arial" panose="020B0604020202020204" pitchFamily="34" charset="0"/>
            </a:endParaRPr>
          </a:p>
          <a:p>
            <a:pPr algn="ctr"/>
            <a:r>
              <a:rPr lang="en-GB" sz="1200" b="1" dirty="0" smtClean="0">
                <a:latin typeface="Arial" panose="020B0604020202020204" pitchFamily="34" charset="0"/>
                <a:cs typeface="Arial" panose="020B0604020202020204" pitchFamily="34" charset="0"/>
              </a:rPr>
              <a:t>940</a:t>
            </a:r>
            <a:r>
              <a:rPr lang="en-GB" sz="1200" dirty="0" smtClean="0">
                <a:latin typeface="Arial" panose="020B0604020202020204" pitchFamily="34" charset="0"/>
                <a:cs typeface="Arial" panose="020B0604020202020204" pitchFamily="34" charset="0"/>
              </a:rPr>
              <a:t> dwellings ahead of the target trajectory</a:t>
            </a:r>
            <a:endParaRPr lang="en-GB" sz="1200" dirty="0">
              <a:latin typeface="Arial" panose="020B0604020202020204" pitchFamily="34" charset="0"/>
              <a:cs typeface="Arial" panose="020B0604020202020204" pitchFamily="34" charset="0"/>
            </a:endParaRPr>
          </a:p>
        </p:txBody>
      </p:sp>
      <p:sp>
        <p:nvSpPr>
          <p:cNvPr id="38" name="TextBox 37"/>
          <p:cNvSpPr txBox="1"/>
          <p:nvPr/>
        </p:nvSpPr>
        <p:spPr>
          <a:xfrm>
            <a:off x="6610357" y="1475778"/>
            <a:ext cx="4068000" cy="553998"/>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An estimated </a:t>
            </a:r>
            <a:r>
              <a:rPr lang="en-GB" sz="1600" b="1" dirty="0" smtClean="0">
                <a:latin typeface="Arial" panose="020B0604020202020204" pitchFamily="34" charset="0"/>
                <a:cs typeface="Arial" panose="020B0604020202020204" pitchFamily="34" charset="0"/>
              </a:rPr>
              <a:t>268</a:t>
            </a:r>
            <a:r>
              <a:rPr lang="en-GB" sz="1400" dirty="0" smtClean="0">
                <a:latin typeface="Arial" panose="020B0604020202020204" pitchFamily="34" charset="0"/>
                <a:cs typeface="Arial" panose="020B0604020202020204" pitchFamily="34" charset="0"/>
              </a:rPr>
              <a:t> rough sleepers in GM in 2017, or 0.23 per 1,000 households </a:t>
            </a:r>
            <a:endParaRPr lang="en-US" sz="1400" dirty="0">
              <a:latin typeface="Arial" panose="020B0604020202020204" pitchFamily="34" charset="0"/>
              <a:cs typeface="Arial" panose="020B0604020202020204" pitchFamily="34" charset="0"/>
            </a:endParaRPr>
          </a:p>
        </p:txBody>
      </p:sp>
      <p:sp>
        <p:nvSpPr>
          <p:cNvPr id="46" name="Rectangle 45"/>
          <p:cNvSpPr/>
          <p:nvPr/>
        </p:nvSpPr>
        <p:spPr>
          <a:xfrm>
            <a:off x="586607" y="4896000"/>
            <a:ext cx="1513594" cy="307777"/>
          </a:xfrm>
          <a:prstGeom prst="rect">
            <a:avLst/>
          </a:prstGeom>
        </p:spPr>
        <p:txBody>
          <a:bodyPr wrap="square">
            <a:spAutoFit/>
          </a:bodyPr>
          <a:lstStyle/>
          <a:p>
            <a:pPr algn="ctr"/>
            <a:endParaRPr lang="en-US" sz="1400" i="1" dirty="0">
              <a:latin typeface="Arial" panose="020B0604020202020204" pitchFamily="34" charset="0"/>
              <a:cs typeface="Arial" panose="020B0604020202020204" pitchFamily="34" charset="0"/>
            </a:endParaRPr>
          </a:p>
        </p:txBody>
      </p:sp>
      <p:sp>
        <p:nvSpPr>
          <p:cNvPr id="48" name="Rectangle 47"/>
          <p:cNvSpPr/>
          <p:nvPr/>
        </p:nvSpPr>
        <p:spPr>
          <a:xfrm>
            <a:off x="2604139" y="4803041"/>
            <a:ext cx="2592000" cy="1384995"/>
          </a:xfrm>
          <a:prstGeom prst="rect">
            <a:avLst/>
          </a:prstGeom>
        </p:spPr>
        <p:txBody>
          <a:bodyPr wrap="square">
            <a:spAutoFit/>
          </a:bodyPr>
          <a:lstStyle/>
          <a:p>
            <a:pPr algn="ctr"/>
            <a:r>
              <a:rPr lang="en-GB" sz="1200" dirty="0" smtClean="0">
                <a:latin typeface="Arial" panose="020B0604020202020204" pitchFamily="34" charset="0"/>
                <a:cs typeface="Arial" panose="020B0604020202020204" pitchFamily="34" charset="0"/>
              </a:rPr>
              <a:t>In 2016/17, </a:t>
            </a:r>
            <a:r>
              <a:rPr lang="en-GB" sz="1600" b="1" dirty="0" smtClean="0">
                <a:latin typeface="Arial" panose="020B0604020202020204" pitchFamily="34" charset="0"/>
                <a:cs typeface="Arial" panose="020B0604020202020204" pitchFamily="34" charset="0"/>
              </a:rPr>
              <a:t>0.9%</a:t>
            </a:r>
            <a:r>
              <a:rPr lang="en-GB" sz="1200" dirty="0" smtClean="0">
                <a:latin typeface="Arial" panose="020B0604020202020204" pitchFamily="34" charset="0"/>
                <a:cs typeface="Arial" panose="020B0604020202020204" pitchFamily="34" charset="0"/>
              </a:rPr>
              <a:t> of GM housing stock (10,827 properties) had been empty for over 6 months, compared to </a:t>
            </a:r>
            <a:r>
              <a:rPr lang="en-GB" sz="1200" b="1" dirty="0" smtClean="0">
                <a:latin typeface="Arial" panose="020B0604020202020204" pitchFamily="34" charset="0"/>
                <a:cs typeface="Arial" panose="020B0604020202020204" pitchFamily="34" charset="0"/>
              </a:rPr>
              <a:t>0.86% </a:t>
            </a:r>
            <a:r>
              <a:rPr lang="en-GB" sz="1200" dirty="0" smtClean="0">
                <a:latin typeface="Arial" panose="020B0604020202020204" pitchFamily="34" charset="0"/>
                <a:cs typeface="Arial" panose="020B0604020202020204" pitchFamily="34" charset="0"/>
              </a:rPr>
              <a:t>for England as a whole</a:t>
            </a:r>
          </a:p>
          <a:p>
            <a:pPr algn="ctr"/>
            <a:endParaRPr lang="en-GB" sz="600" dirty="0" smtClean="0">
              <a:latin typeface="Arial" panose="020B0604020202020204" pitchFamily="34" charset="0"/>
              <a:cs typeface="Arial" panose="020B0604020202020204" pitchFamily="34" charset="0"/>
            </a:endParaRPr>
          </a:p>
          <a:p>
            <a:pPr algn="ctr"/>
            <a:r>
              <a:rPr lang="en-GB" sz="1200" dirty="0" smtClean="0">
                <a:latin typeface="Arial" panose="020B0604020202020204" pitchFamily="34" charset="0"/>
                <a:cs typeface="Arial" panose="020B0604020202020204" pitchFamily="34" charset="0"/>
              </a:rPr>
              <a:t>A </a:t>
            </a:r>
            <a:r>
              <a:rPr lang="en-GB" sz="1200" b="1" dirty="0" smtClean="0">
                <a:latin typeface="Arial" panose="020B0604020202020204" pitchFamily="34" charset="0"/>
                <a:cs typeface="Arial" panose="020B0604020202020204" pitchFamily="34" charset="0"/>
              </a:rPr>
              <a:t>decrease of 323 properties </a:t>
            </a:r>
            <a:r>
              <a:rPr lang="en-GB" sz="1200" dirty="0" smtClean="0">
                <a:latin typeface="Arial" panose="020B0604020202020204" pitchFamily="34" charset="0"/>
                <a:cs typeface="Arial" panose="020B0604020202020204" pitchFamily="34" charset="0"/>
              </a:rPr>
              <a:t>since 2015/16</a:t>
            </a:r>
            <a:endParaRPr lang="en-US" sz="1200" dirty="0">
              <a:latin typeface="Arial" panose="020B0604020202020204" pitchFamily="34" charset="0"/>
              <a:cs typeface="Arial" panose="020B0604020202020204" pitchFamily="34" charset="0"/>
            </a:endParaRPr>
          </a:p>
        </p:txBody>
      </p:sp>
      <p:sp>
        <p:nvSpPr>
          <p:cNvPr id="49" name="Rectangle 48"/>
          <p:cNvSpPr/>
          <p:nvPr/>
        </p:nvSpPr>
        <p:spPr>
          <a:xfrm>
            <a:off x="5191201" y="4826058"/>
            <a:ext cx="2664000" cy="1723549"/>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In </a:t>
            </a:r>
            <a:r>
              <a:rPr lang="en-GB" sz="1200" dirty="0" smtClean="0">
                <a:latin typeface="Arial" panose="020B0604020202020204" pitchFamily="34" charset="0"/>
                <a:cs typeface="Arial" panose="020B0604020202020204" pitchFamily="34" charset="0"/>
              </a:rPr>
              <a:t>Q1 2018, </a:t>
            </a:r>
            <a:r>
              <a:rPr lang="en-GB" sz="1200" dirty="0">
                <a:latin typeface="Arial" panose="020B0604020202020204" pitchFamily="34" charset="0"/>
                <a:cs typeface="Arial" panose="020B0604020202020204" pitchFamily="34" charset="0"/>
              </a:rPr>
              <a:t>positive action was successful in preventing or relieving homelessness in </a:t>
            </a:r>
            <a:r>
              <a:rPr lang="en-GB" sz="1600" b="1" dirty="0" smtClean="0">
                <a:latin typeface="Arial" panose="020B0604020202020204" pitchFamily="34" charset="0"/>
                <a:cs typeface="Arial" panose="020B0604020202020204" pitchFamily="34" charset="0"/>
              </a:rPr>
              <a:t>4,871</a:t>
            </a:r>
            <a:r>
              <a:rPr lang="en-GB"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cases, a rate </a:t>
            </a:r>
            <a:r>
              <a:rPr lang="en-GB" sz="1200" dirty="0">
                <a:latin typeface="Arial" panose="020B0604020202020204" pitchFamily="34" charset="0"/>
                <a:cs typeface="Arial" panose="020B0604020202020204" pitchFamily="34" charset="0"/>
              </a:rPr>
              <a:t>of </a:t>
            </a:r>
            <a:r>
              <a:rPr lang="en-GB" sz="1200" b="1" dirty="0" smtClean="0">
                <a:latin typeface="Arial" panose="020B0604020202020204" pitchFamily="34" charset="0"/>
                <a:cs typeface="Arial" panose="020B0604020202020204" pitchFamily="34" charset="0"/>
              </a:rPr>
              <a:t>4.1</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per 1,000 </a:t>
            </a:r>
            <a:r>
              <a:rPr lang="en-GB" sz="1200" dirty="0" smtClean="0">
                <a:latin typeface="Arial" panose="020B0604020202020204" pitchFamily="34" charset="0"/>
                <a:cs typeface="Arial" panose="020B0604020202020204" pitchFamily="34" charset="0"/>
              </a:rPr>
              <a:t>households, compared to </a:t>
            </a:r>
            <a:r>
              <a:rPr lang="en-GB" sz="1200" b="1" dirty="0" smtClean="0">
                <a:latin typeface="Arial" panose="020B0604020202020204" pitchFamily="34" charset="0"/>
                <a:cs typeface="Arial" panose="020B0604020202020204" pitchFamily="34" charset="0"/>
              </a:rPr>
              <a:t>2.4</a:t>
            </a:r>
            <a:r>
              <a:rPr lang="en-GB" sz="1200" dirty="0" smtClean="0">
                <a:latin typeface="Arial" panose="020B0604020202020204" pitchFamily="34" charset="0"/>
                <a:cs typeface="Arial" panose="020B0604020202020204" pitchFamily="34" charset="0"/>
              </a:rPr>
              <a:t> for England as a whole</a:t>
            </a:r>
          </a:p>
          <a:p>
            <a:pPr algn="ctr"/>
            <a:endParaRPr lang="en-GB" sz="4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Up </a:t>
            </a:r>
            <a:r>
              <a:rPr lang="en-GB" sz="1200" dirty="0">
                <a:latin typeface="Arial" panose="020B0604020202020204" pitchFamily="34" charset="0"/>
                <a:cs typeface="Arial" panose="020B0604020202020204" pitchFamily="34" charset="0"/>
              </a:rPr>
              <a:t>on the previous </a:t>
            </a:r>
            <a:r>
              <a:rPr lang="en-GB" sz="1200" dirty="0" smtClean="0">
                <a:latin typeface="Arial" panose="020B0604020202020204" pitchFamily="34" charset="0"/>
                <a:cs typeface="Arial" panose="020B0604020202020204" pitchFamily="34" charset="0"/>
              </a:rPr>
              <a:t>year </a:t>
            </a:r>
            <a:r>
              <a:rPr lang="en-GB" sz="1200" dirty="0">
                <a:latin typeface="Arial" panose="020B0604020202020204" pitchFamily="34" charset="0"/>
                <a:cs typeface="Arial" panose="020B0604020202020204" pitchFamily="34" charset="0"/>
              </a:rPr>
              <a:t>by </a:t>
            </a:r>
            <a:r>
              <a:rPr lang="en-GB" sz="1200" b="1" dirty="0" smtClean="0">
                <a:latin typeface="Arial" panose="020B0604020202020204" pitchFamily="34" charset="0"/>
                <a:cs typeface="Arial" panose="020B0604020202020204" pitchFamily="34" charset="0"/>
              </a:rPr>
              <a:t>116 cases</a:t>
            </a:r>
            <a:endParaRPr lang="en-US" sz="1200" b="1" dirty="0">
              <a:latin typeface="Arial" panose="020B0604020202020204" pitchFamily="34" charset="0"/>
              <a:cs typeface="Arial" panose="020B0604020202020204" pitchFamily="34" charset="0"/>
            </a:endParaRPr>
          </a:p>
        </p:txBody>
      </p:sp>
      <p:sp>
        <p:nvSpPr>
          <p:cNvPr id="50" name="Rectangle 49"/>
          <p:cNvSpPr/>
          <p:nvPr/>
        </p:nvSpPr>
        <p:spPr>
          <a:xfrm>
            <a:off x="10370513" y="6318000"/>
            <a:ext cx="2418502" cy="461665"/>
          </a:xfrm>
          <a:prstGeom prst="rect">
            <a:avLst/>
          </a:prstGeom>
        </p:spPr>
        <p:txBody>
          <a:bodyPr wrap="square">
            <a:spAutoFit/>
          </a:bodyPr>
          <a:lstStyle/>
          <a:p>
            <a:pPr algn="ctr"/>
            <a:r>
              <a:rPr lang="en-GB" sz="600" i="1" dirty="0" smtClean="0">
                <a:latin typeface="Arial" panose="020B0604020202020204" pitchFamily="34" charset="0"/>
                <a:cs typeface="Arial" panose="020B0604020202020204" pitchFamily="34" charset="0"/>
              </a:rPr>
              <a:t>Note: this indicator is drawn from responses to Understanding Society, the UK Household Longitudinal Survey. The indicator  may be modified to gather more timely data using responses from a proposed GM residents’ survey</a:t>
            </a:r>
            <a:endParaRPr lang="en-US" sz="600" i="1" dirty="0">
              <a:latin typeface="Arial" panose="020B0604020202020204" pitchFamily="34" charset="0"/>
              <a:cs typeface="Arial" panose="020B0604020202020204" pitchFamily="34" charset="0"/>
            </a:endParaRPr>
          </a:p>
        </p:txBody>
      </p:sp>
      <p:sp>
        <p:nvSpPr>
          <p:cNvPr id="8" name="Rectangle 7"/>
          <p:cNvSpPr/>
          <p:nvPr/>
        </p:nvSpPr>
        <p:spPr>
          <a:xfrm>
            <a:off x="36000" y="4824000"/>
            <a:ext cx="2556000" cy="1723549"/>
          </a:xfrm>
          <a:prstGeom prst="rect">
            <a:avLst/>
          </a:prstGeom>
        </p:spPr>
        <p:txBody>
          <a:bodyPr wrap="square">
            <a:spAutoFit/>
          </a:bodyPr>
          <a:lstStyle/>
          <a:p>
            <a:r>
              <a:rPr lang="en-GB" sz="1200" dirty="0" smtClean="0">
                <a:latin typeface="+mn-lt"/>
              </a:rPr>
              <a:t>In December 2017, the </a:t>
            </a:r>
            <a:r>
              <a:rPr lang="en-GB" sz="1200" dirty="0">
                <a:latin typeface="+mn-lt"/>
              </a:rPr>
              <a:t>ratio of lower quartile house prices </a:t>
            </a:r>
            <a:r>
              <a:rPr lang="en-GB" sz="1200" dirty="0" smtClean="0">
                <a:latin typeface="+mn-lt"/>
              </a:rPr>
              <a:t>to median </a:t>
            </a:r>
            <a:r>
              <a:rPr lang="en-GB" sz="1200" dirty="0">
                <a:latin typeface="+mn-lt"/>
              </a:rPr>
              <a:t>incomes in </a:t>
            </a:r>
            <a:r>
              <a:rPr lang="en-GB" sz="1200" dirty="0" smtClean="0">
                <a:latin typeface="+mn-lt"/>
              </a:rPr>
              <a:t>GM was </a:t>
            </a:r>
            <a:r>
              <a:rPr lang="en-GB" sz="1600" b="1" dirty="0" smtClean="0">
                <a:latin typeface="+mn-lt"/>
              </a:rPr>
              <a:t>4.3</a:t>
            </a:r>
            <a:r>
              <a:rPr lang="en-GB" sz="1200" dirty="0" smtClean="0">
                <a:latin typeface="+mn-lt"/>
              </a:rPr>
              <a:t>, compared to the England average of </a:t>
            </a:r>
            <a:r>
              <a:rPr lang="en-GB" sz="1200" b="1" dirty="0" smtClean="0">
                <a:latin typeface="+mn-lt"/>
              </a:rPr>
              <a:t>5.2</a:t>
            </a:r>
          </a:p>
          <a:p>
            <a:pPr algn="ctr"/>
            <a:endParaRPr lang="en-GB" sz="600" dirty="0" smtClean="0">
              <a:latin typeface="+mn-lt"/>
            </a:endParaRPr>
          </a:p>
          <a:p>
            <a:r>
              <a:rPr lang="en-GB" sz="1200" dirty="0" smtClean="0">
                <a:latin typeface="+mn-lt"/>
              </a:rPr>
              <a:t>Affordability in GM declined slightly compared to 2016, when the ratio was </a:t>
            </a:r>
            <a:r>
              <a:rPr lang="en-GB" sz="1200" b="1" dirty="0" smtClean="0">
                <a:latin typeface="+mn-lt"/>
              </a:rPr>
              <a:t>4.1</a:t>
            </a:r>
            <a:endParaRPr lang="en-GB" sz="1200" b="1" dirty="0">
              <a:latin typeface="+mn-lt"/>
            </a:endParaRPr>
          </a:p>
        </p:txBody>
      </p:sp>
      <p:sp>
        <p:nvSpPr>
          <p:cNvPr id="53" name="Oval 52"/>
          <p:cNvSpPr>
            <a:spLocks noChangeAspect="1"/>
          </p:cNvSpPr>
          <p:nvPr/>
        </p:nvSpPr>
        <p:spPr bwMode="auto">
          <a:xfrm>
            <a:off x="9468000" y="6329532"/>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54" name="Up Arrow 53"/>
          <p:cNvSpPr/>
          <p:nvPr/>
        </p:nvSpPr>
        <p:spPr bwMode="auto">
          <a:xfrm flipV="1">
            <a:off x="12096000" y="1055919"/>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6" name="Oval 55"/>
          <p:cNvSpPr>
            <a:spLocks noChangeAspect="1"/>
          </p:cNvSpPr>
          <p:nvPr/>
        </p:nvSpPr>
        <p:spPr bwMode="auto">
          <a:xfrm>
            <a:off x="11592000" y="1026000"/>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11" name="Rectangle 10"/>
          <p:cNvSpPr/>
          <p:nvPr/>
        </p:nvSpPr>
        <p:spPr>
          <a:xfrm>
            <a:off x="356272" y="2193271"/>
            <a:ext cx="3819309" cy="276999"/>
          </a:xfrm>
          <a:prstGeom prst="rect">
            <a:avLst/>
          </a:prstGeom>
        </p:spPr>
        <p:txBody>
          <a:bodyPr wrap="square">
            <a:spAutoFit/>
          </a:bodyPr>
          <a:lstStyle/>
          <a:p>
            <a:pPr algn="ctr"/>
            <a:r>
              <a:rPr lang="en-GB" sz="1200" dirty="0">
                <a:latin typeface="Arial" panose="020B0604020202020204" pitchFamily="34" charset="0"/>
                <a:cs typeface="Arial" panose="020B0604020202020204" pitchFamily="34" charset="0"/>
              </a:rPr>
              <a:t>A</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further </a:t>
            </a:r>
            <a:r>
              <a:rPr lang="en-GB" sz="1200" dirty="0" smtClean="0">
                <a:latin typeface="Arial" panose="020B0604020202020204" pitchFamily="34" charset="0"/>
                <a:cs typeface="Arial" panose="020B0604020202020204" pitchFamily="34" charset="0"/>
              </a:rPr>
              <a:t>1,706</a:t>
            </a:r>
            <a:r>
              <a:rPr lang="en-GB" sz="1200" b="1" dirty="0" smtClean="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new dwellings </a:t>
            </a:r>
            <a:r>
              <a:rPr lang="en-GB" sz="1200" dirty="0">
                <a:latin typeface="Arial" panose="020B0604020202020204" pitchFamily="34" charset="0"/>
                <a:cs typeface="Arial" panose="020B0604020202020204" pitchFamily="34" charset="0"/>
              </a:rPr>
              <a:t>compared </a:t>
            </a:r>
            <a:r>
              <a:rPr lang="en-GB" sz="1200" dirty="0" smtClean="0">
                <a:latin typeface="Arial" panose="020B0604020202020204" pitchFamily="34" charset="0"/>
                <a:cs typeface="Arial" panose="020B0604020202020204" pitchFamily="34" charset="0"/>
              </a:rPr>
              <a:t>to 2015-16</a:t>
            </a:r>
            <a:endParaRPr lang="en-US" sz="1200" dirty="0">
              <a:latin typeface="Arial" panose="020B0604020202020204" pitchFamily="34" charset="0"/>
              <a:cs typeface="Arial" panose="020B0604020202020204" pitchFamily="34" charset="0"/>
            </a:endParaRPr>
          </a:p>
        </p:txBody>
      </p:sp>
      <p:sp>
        <p:nvSpPr>
          <p:cNvPr id="12" name="Rectangle 11"/>
          <p:cNvSpPr/>
          <p:nvPr/>
        </p:nvSpPr>
        <p:spPr>
          <a:xfrm>
            <a:off x="7806460" y="2351048"/>
            <a:ext cx="1460656" cy="261610"/>
          </a:xfrm>
          <a:prstGeom prst="rect">
            <a:avLst/>
          </a:prstGeom>
        </p:spPr>
        <p:txBody>
          <a:bodyPr wrap="none">
            <a:spAutoFit/>
          </a:bodyPr>
          <a:lstStyle/>
          <a:p>
            <a:pPr algn="ctr"/>
            <a:r>
              <a:rPr lang="en-GB" sz="1100" dirty="0" smtClean="0">
                <a:latin typeface="Arial" panose="020B0604020202020204" pitchFamily="34" charset="0"/>
                <a:cs typeface="Arial" panose="020B0604020202020204" pitchFamily="34" charset="0"/>
              </a:rPr>
              <a:t>Up </a:t>
            </a:r>
            <a:r>
              <a:rPr lang="en-GB" sz="1100" dirty="0">
                <a:latin typeface="Arial" panose="020B0604020202020204" pitchFamily="34" charset="0"/>
                <a:cs typeface="Arial" panose="020B0604020202020204" pitchFamily="34" charset="0"/>
              </a:rPr>
              <a:t>from </a:t>
            </a:r>
            <a:r>
              <a:rPr lang="en-GB" sz="1100" b="1" dirty="0" smtClean="0">
                <a:latin typeface="Arial" panose="020B0604020202020204" pitchFamily="34" charset="0"/>
                <a:cs typeface="Arial" panose="020B0604020202020204" pitchFamily="34" charset="0"/>
              </a:rPr>
              <a:t>189</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in </a:t>
            </a:r>
            <a:r>
              <a:rPr lang="en-GB" sz="1100" dirty="0" smtClean="0">
                <a:latin typeface="Arial" panose="020B0604020202020204" pitchFamily="34" charset="0"/>
                <a:cs typeface="Arial" panose="020B0604020202020204" pitchFamily="34" charset="0"/>
              </a:rPr>
              <a:t>2016</a:t>
            </a:r>
            <a:endParaRPr lang="en-US" sz="1100" dirty="0">
              <a:latin typeface="Arial" panose="020B0604020202020204" pitchFamily="34" charset="0"/>
              <a:cs typeface="Arial" panose="020B0604020202020204" pitchFamily="34" charset="0"/>
            </a:endParaRPr>
          </a:p>
        </p:txBody>
      </p:sp>
      <p:sp>
        <p:nvSpPr>
          <p:cNvPr id="58" name="Oval 57"/>
          <p:cNvSpPr>
            <a:spLocks noChangeAspect="1"/>
          </p:cNvSpPr>
          <p:nvPr/>
        </p:nvSpPr>
        <p:spPr bwMode="auto">
          <a:xfrm>
            <a:off x="5154934" y="1036853"/>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smtClean="0">
                <a:solidFill>
                  <a:schemeClr val="bg1"/>
                </a:solidFill>
              </a:rPr>
              <a:t>G</a:t>
            </a:r>
          </a:p>
        </p:txBody>
      </p:sp>
      <p:sp>
        <p:nvSpPr>
          <p:cNvPr id="59" name="Up Arrow 58"/>
          <p:cNvSpPr/>
          <p:nvPr/>
        </p:nvSpPr>
        <p:spPr bwMode="auto">
          <a:xfrm flipV="1">
            <a:off x="1918401" y="6339555"/>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61" name="Up Arrow 60"/>
          <p:cNvSpPr/>
          <p:nvPr/>
        </p:nvSpPr>
        <p:spPr bwMode="auto">
          <a:xfrm rot="10800000" flipV="1">
            <a:off x="5652273" y="1047435"/>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73" name="Oval 72"/>
          <p:cNvSpPr>
            <a:spLocks noChangeAspect="1"/>
          </p:cNvSpPr>
          <p:nvPr/>
        </p:nvSpPr>
        <p:spPr bwMode="auto">
          <a:xfrm>
            <a:off x="6228000" y="63288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smtClean="0">
                <a:solidFill>
                  <a:schemeClr val="bg1"/>
                </a:solidFill>
              </a:rPr>
              <a:t>G</a:t>
            </a:r>
          </a:p>
        </p:txBody>
      </p:sp>
      <p:sp>
        <p:nvSpPr>
          <p:cNvPr id="74" name="Up Arrow 73"/>
          <p:cNvSpPr/>
          <p:nvPr/>
        </p:nvSpPr>
        <p:spPr bwMode="auto">
          <a:xfrm rot="10800000" flipV="1">
            <a:off x="6688148" y="6329949"/>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75" name="Up Arrow 74"/>
          <p:cNvSpPr/>
          <p:nvPr/>
        </p:nvSpPr>
        <p:spPr bwMode="auto">
          <a:xfrm rot="10800000" flipV="1">
            <a:off x="3995842" y="6249323"/>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47" name="Rectangle 46"/>
          <p:cNvSpPr/>
          <p:nvPr/>
        </p:nvSpPr>
        <p:spPr>
          <a:xfrm>
            <a:off x="6389131" y="1976999"/>
            <a:ext cx="4716177" cy="430887"/>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Above the England average of </a:t>
            </a:r>
            <a:r>
              <a:rPr lang="en-GB" sz="1100" b="1" dirty="0" smtClean="0">
                <a:latin typeface="Arial" panose="020B0604020202020204" pitchFamily="34" charset="0"/>
                <a:cs typeface="Arial" panose="020B0604020202020204" pitchFamily="34" charset="0"/>
              </a:rPr>
              <a:t>0.20 </a:t>
            </a:r>
            <a:r>
              <a:rPr lang="en-GB" sz="1100" dirty="0" smtClean="0">
                <a:latin typeface="Arial" panose="020B0604020202020204" pitchFamily="34" charset="0"/>
                <a:cs typeface="Arial" panose="020B0604020202020204" pitchFamily="34" charset="0"/>
              </a:rPr>
              <a:t>per 1,000 households, with individual districts (particularly Manchester and Salford) significantly above</a:t>
            </a:r>
            <a:endParaRPr lang="en-US" sz="1100" dirty="0">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nvPr>
        </p:nvGraphicFramePr>
        <p:xfrm>
          <a:off x="4377938" y="1594754"/>
          <a:ext cx="1833679" cy="2654891"/>
        </p:xfrm>
        <a:graphic>
          <a:graphicData uri="http://schemas.openxmlformats.org/drawingml/2006/table">
            <a:tbl>
              <a:tblPr>
                <a:tableStyleId>{5C22544A-7EE6-4342-B048-85BDC9FD1C3A}</a:tableStyleId>
              </a:tblPr>
              <a:tblGrid>
                <a:gridCol w="736051">
                  <a:extLst>
                    <a:ext uri="{9D8B030D-6E8A-4147-A177-3AD203B41FA5}">
                      <a16:colId xmlns:a16="http://schemas.microsoft.com/office/drawing/2014/main" val="20000"/>
                    </a:ext>
                  </a:extLst>
                </a:gridCol>
                <a:gridCol w="604820">
                  <a:extLst>
                    <a:ext uri="{9D8B030D-6E8A-4147-A177-3AD203B41FA5}">
                      <a16:colId xmlns:a16="http://schemas.microsoft.com/office/drawing/2014/main" val="20001"/>
                    </a:ext>
                  </a:extLst>
                </a:gridCol>
                <a:gridCol w="492808">
                  <a:extLst>
                    <a:ext uri="{9D8B030D-6E8A-4147-A177-3AD203B41FA5}">
                      <a16:colId xmlns:a16="http://schemas.microsoft.com/office/drawing/2014/main" val="20002"/>
                    </a:ext>
                  </a:extLst>
                </a:gridCol>
              </a:tblGrid>
              <a:tr h="489095">
                <a:tc gridSpan="3">
                  <a:txBody>
                    <a:bodyPr/>
                    <a:lstStyle/>
                    <a:p>
                      <a:pPr marL="0" marR="0" lvl="0" indent="0" algn="r" defTabSz="1218536" rtl="0" eaLnBrk="1" fontAlgn="t" latinLnBrk="0" hangingPunct="1">
                        <a:lnSpc>
                          <a:spcPct val="100000"/>
                        </a:lnSpc>
                        <a:spcBef>
                          <a:spcPts val="0"/>
                        </a:spcBef>
                        <a:spcAft>
                          <a:spcPts val="0"/>
                        </a:spcAft>
                        <a:buClrTx/>
                        <a:buSzTx/>
                        <a:buFontTx/>
                        <a:buNone/>
                        <a:tabLst/>
                        <a:defRPr/>
                      </a:pPr>
                      <a:r>
                        <a:rPr lang="en-GB" sz="1000" b="0" i="1" u="none" strike="noStrike" dirty="0" smtClean="0">
                          <a:effectLst/>
                        </a:rPr>
                        <a:t>Number of net additional</a:t>
                      </a:r>
                      <a:r>
                        <a:rPr lang="en-GB" sz="1000" b="0" i="1" u="none" strike="noStrike" baseline="0" dirty="0" smtClean="0">
                          <a:effectLst/>
                        </a:rPr>
                        <a:t> dwellings, 2016/17, and change compared to 2015/16</a:t>
                      </a:r>
                      <a:endParaRPr lang="en-US" sz="1000" b="0" i="1" u="none" strike="noStrike" dirty="0">
                        <a:solidFill>
                          <a:srgbClr val="000000"/>
                        </a:solidFill>
                        <a:effectLst/>
                        <a:latin typeface="Arial" panose="020B0604020202020204" pitchFamily="34" charset="0"/>
                      </a:endParaRPr>
                    </a:p>
                  </a:txBody>
                  <a:tcPr marL="9525" marR="9525" marT="9525" marB="0" anchor="ctr">
                    <a:noFill/>
                  </a:tcPr>
                </a:tc>
                <a:tc hMerge="1">
                  <a:txBody>
                    <a:bodyPr/>
                    <a:lstStyle/>
                    <a:p>
                      <a:pPr algn="r" fontAlgn="b"/>
                      <a:endParaRPr lang="en-US" sz="1200" b="0" i="0" u="none" strike="noStrike" dirty="0">
                        <a:solidFill>
                          <a:srgbClr val="000000"/>
                        </a:solidFill>
                        <a:effectLst/>
                        <a:latin typeface="Arial" panose="020B0604020202020204" pitchFamily="34" charset="0"/>
                      </a:endParaRPr>
                    </a:p>
                  </a:txBody>
                  <a:tcPr marL="9525" marR="9525" marT="9525" marB="0" anchor="ctr">
                    <a:noFill/>
                  </a:tcPr>
                </a:tc>
                <a:tc hMerge="1">
                  <a:txBody>
                    <a:bodyPr/>
                    <a:lstStyle/>
                    <a:p>
                      <a:pPr algn="r" fontAlgn="b"/>
                      <a:endParaRPr lang="en-US" sz="12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0"/>
                  </a:ext>
                </a:extLst>
              </a:tr>
              <a:tr h="180483">
                <a:tc>
                  <a:txBody>
                    <a:bodyPr/>
                    <a:lstStyle/>
                    <a:p>
                      <a:pPr algn="r" rtl="0" fontAlgn="t"/>
                      <a:r>
                        <a:rPr lang="en-US" sz="1000" u="none" strike="noStrike" dirty="0">
                          <a:effectLst/>
                        </a:rPr>
                        <a:t>Bolton</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437</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-75</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1"/>
                  </a:ext>
                </a:extLst>
              </a:tr>
              <a:tr h="180483">
                <a:tc>
                  <a:txBody>
                    <a:bodyPr/>
                    <a:lstStyle/>
                    <a:p>
                      <a:pPr algn="r" rtl="0" fontAlgn="t"/>
                      <a:r>
                        <a:rPr lang="en-US" sz="1000" u="none" strike="noStrike" dirty="0">
                          <a:effectLst/>
                        </a:rPr>
                        <a:t>Bury</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368</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33</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2"/>
                  </a:ext>
                </a:extLst>
              </a:tr>
              <a:tr h="180483">
                <a:tc>
                  <a:txBody>
                    <a:bodyPr/>
                    <a:lstStyle/>
                    <a:p>
                      <a:pPr algn="r" rtl="0" fontAlgn="t"/>
                      <a:r>
                        <a:rPr lang="en-US" sz="1000" u="none" strike="noStrike" dirty="0">
                          <a:effectLst/>
                        </a:rPr>
                        <a:t>Manchester</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1,792</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35</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3"/>
                  </a:ext>
                </a:extLst>
              </a:tr>
              <a:tr h="180483">
                <a:tc>
                  <a:txBody>
                    <a:bodyPr/>
                    <a:lstStyle/>
                    <a:p>
                      <a:pPr algn="r" rtl="0" fontAlgn="t"/>
                      <a:r>
                        <a:rPr lang="en-US" sz="1000" u="none" strike="noStrike" dirty="0">
                          <a:effectLst/>
                        </a:rPr>
                        <a:t>Oldham</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326</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66</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4"/>
                  </a:ext>
                </a:extLst>
              </a:tr>
              <a:tr h="180483">
                <a:tc>
                  <a:txBody>
                    <a:bodyPr/>
                    <a:lstStyle/>
                    <a:p>
                      <a:pPr algn="r" rtl="0" fontAlgn="t"/>
                      <a:r>
                        <a:rPr lang="en-US" sz="1000" u="none" strike="noStrike" dirty="0">
                          <a:effectLst/>
                        </a:rPr>
                        <a:t>Rochdale</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315</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7</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5"/>
                  </a:ext>
                </a:extLst>
              </a:tr>
              <a:tr h="180483">
                <a:tc>
                  <a:txBody>
                    <a:bodyPr/>
                    <a:lstStyle/>
                    <a:p>
                      <a:pPr algn="r" rtl="0" fontAlgn="t"/>
                      <a:r>
                        <a:rPr lang="en-US" sz="1000" u="none" strike="noStrike" dirty="0">
                          <a:effectLst/>
                        </a:rPr>
                        <a:t>Salford</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2,482</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1,384</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6"/>
                  </a:ext>
                </a:extLst>
              </a:tr>
              <a:tr h="180483">
                <a:tc>
                  <a:txBody>
                    <a:bodyPr/>
                    <a:lstStyle/>
                    <a:p>
                      <a:pPr algn="r" rtl="0" fontAlgn="t"/>
                      <a:r>
                        <a:rPr lang="en-US" sz="1000" u="none" strike="noStrike" dirty="0">
                          <a:effectLst/>
                        </a:rPr>
                        <a:t>Stockport</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660</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337</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7"/>
                  </a:ext>
                </a:extLst>
              </a:tr>
              <a:tr h="180483">
                <a:tc>
                  <a:txBody>
                    <a:bodyPr/>
                    <a:lstStyle/>
                    <a:p>
                      <a:pPr algn="r" rtl="0" fontAlgn="t"/>
                      <a:r>
                        <a:rPr lang="en-US" sz="1000" u="none" strike="noStrike" dirty="0">
                          <a:effectLst/>
                        </a:rPr>
                        <a:t>Tameside</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365</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-228</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8"/>
                  </a:ext>
                </a:extLst>
              </a:tr>
              <a:tr h="180483">
                <a:tc>
                  <a:txBody>
                    <a:bodyPr/>
                    <a:lstStyle/>
                    <a:p>
                      <a:pPr algn="r" rtl="0" fontAlgn="t"/>
                      <a:r>
                        <a:rPr lang="en-US" sz="1000" u="none" strike="noStrike" dirty="0">
                          <a:effectLst/>
                        </a:rPr>
                        <a:t>Trafford</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330</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solidFill>
                            <a:schemeClr val="tx1"/>
                          </a:solidFill>
                          <a:effectLst/>
                        </a:rPr>
                        <a:t>-31</a:t>
                      </a:r>
                      <a:endParaRPr lang="en-US" sz="1000" b="0" i="0" u="none" strike="noStrike" dirty="0">
                        <a:solidFill>
                          <a:schemeClr val="tx1"/>
                        </a:solidFill>
                        <a:effectLst/>
                        <a:latin typeface="Arial" panose="020B0604020202020204" pitchFamily="34" charset="0"/>
                      </a:endParaRPr>
                    </a:p>
                  </a:txBody>
                  <a:tcPr marL="9525" marR="9525" marT="9525" marB="0" anchor="ctr">
                    <a:noFill/>
                  </a:tcPr>
                </a:tc>
                <a:extLst>
                  <a:ext uri="{0D108BD9-81ED-4DB2-BD59-A6C34878D82A}">
                    <a16:rowId xmlns:a16="http://schemas.microsoft.com/office/drawing/2014/main" val="10009"/>
                  </a:ext>
                </a:extLst>
              </a:tr>
              <a:tr h="180483">
                <a:tc>
                  <a:txBody>
                    <a:bodyPr/>
                    <a:lstStyle/>
                    <a:p>
                      <a:pPr algn="r" rtl="0" fontAlgn="t"/>
                      <a:r>
                        <a:rPr lang="en-US" sz="1000" u="none" strike="noStrike" dirty="0" smtClean="0">
                          <a:effectLst/>
                        </a:rPr>
                        <a:t>Wigan</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a:effectLst/>
                        </a:rPr>
                        <a:t>817</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US" sz="1000" u="none" strike="noStrike" dirty="0" smtClean="0">
                          <a:solidFill>
                            <a:schemeClr val="tx1"/>
                          </a:solidFill>
                          <a:effectLst/>
                        </a:rPr>
                        <a:t>178</a:t>
                      </a:r>
                    </a:p>
                  </a:txBody>
                  <a:tcPr marL="9525" marR="9525" marT="9525" marB="0" anchor="ctr">
                    <a:noFill/>
                  </a:tcPr>
                </a:tc>
                <a:extLst>
                  <a:ext uri="{0D108BD9-81ED-4DB2-BD59-A6C34878D82A}">
                    <a16:rowId xmlns:a16="http://schemas.microsoft.com/office/drawing/2014/main" val="10010"/>
                  </a:ext>
                </a:extLst>
              </a:tr>
              <a:tr h="180483">
                <a:tc>
                  <a:txBody>
                    <a:bodyPr/>
                    <a:lstStyle/>
                    <a:p>
                      <a:pPr algn="r" rtl="0" fontAlgn="t"/>
                      <a:r>
                        <a:rPr lang="en-GB" sz="1000" b="1" i="0" u="none" strike="noStrike" dirty="0" smtClean="0">
                          <a:solidFill>
                            <a:srgbClr val="000000"/>
                          </a:solidFill>
                          <a:effectLst/>
                          <a:latin typeface="Arial" panose="020B0604020202020204" pitchFamily="34" charset="0"/>
                        </a:rPr>
                        <a:t>GM</a:t>
                      </a:r>
                      <a:endParaRPr lang="en-US" sz="1000" b="1"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GB" sz="1000" b="1" i="0" u="none" strike="noStrike" dirty="0" smtClean="0">
                          <a:solidFill>
                            <a:srgbClr val="000000"/>
                          </a:solidFill>
                          <a:effectLst/>
                          <a:latin typeface="Arial" panose="020B0604020202020204" pitchFamily="34" charset="0"/>
                        </a:rPr>
                        <a:t>7,892</a:t>
                      </a:r>
                      <a:endParaRPr lang="en-US" sz="1000" b="1"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GB" sz="1000" b="1" u="none" strike="noStrike" dirty="0" smtClean="0">
                          <a:solidFill>
                            <a:schemeClr val="tx1"/>
                          </a:solidFill>
                          <a:effectLst/>
                        </a:rPr>
                        <a:t>1,706</a:t>
                      </a:r>
                      <a:endParaRPr lang="en-US" sz="1000" b="1" u="none" strike="noStrike" dirty="0" smtClean="0">
                        <a:solidFill>
                          <a:schemeClr val="tx1"/>
                        </a:solidFill>
                        <a:effectLst/>
                      </a:endParaRPr>
                    </a:p>
                  </a:txBody>
                  <a:tcPr marL="9525" marR="9525" marT="9525" marB="0" anchor="ctr">
                    <a:noFill/>
                  </a:tcPr>
                </a:tc>
                <a:extLst>
                  <a:ext uri="{0D108BD9-81ED-4DB2-BD59-A6C34878D82A}">
                    <a16:rowId xmlns:a16="http://schemas.microsoft.com/office/drawing/2014/main" val="10011"/>
                  </a:ext>
                </a:extLst>
              </a:tr>
              <a:tr h="180483">
                <a:tc>
                  <a:txBody>
                    <a:bodyPr/>
                    <a:lstStyle/>
                    <a:p>
                      <a:pPr algn="r" rtl="0" fontAlgn="t"/>
                      <a:r>
                        <a:rPr lang="en-GB" sz="1000" b="0" i="0" u="none" strike="noStrike" dirty="0" smtClean="0">
                          <a:solidFill>
                            <a:srgbClr val="000000"/>
                          </a:solidFill>
                          <a:effectLst/>
                          <a:latin typeface="Arial" panose="020B0604020202020204" pitchFamily="34" charset="0"/>
                        </a:rPr>
                        <a:t>England</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GB" sz="1000" b="0" i="0" u="none" strike="noStrike" dirty="0" smtClean="0">
                          <a:solidFill>
                            <a:srgbClr val="000000"/>
                          </a:solidFill>
                          <a:effectLst/>
                          <a:latin typeface="Arial" panose="020B0604020202020204" pitchFamily="34" charset="0"/>
                        </a:rPr>
                        <a:t>217,345</a:t>
                      </a:r>
                      <a:endParaRPr lang="en-US" sz="1000" b="0" i="0" u="none" strike="noStrike" dirty="0">
                        <a:solidFill>
                          <a:srgbClr val="000000"/>
                        </a:solidFill>
                        <a:effectLst/>
                        <a:latin typeface="Arial" panose="020B0604020202020204" pitchFamily="34" charset="0"/>
                      </a:endParaRPr>
                    </a:p>
                  </a:txBody>
                  <a:tcPr marL="9525" marR="9525" marT="9525" marB="0" anchor="ctr">
                    <a:noFill/>
                  </a:tcPr>
                </a:tc>
                <a:tc>
                  <a:txBody>
                    <a:bodyPr/>
                    <a:lstStyle/>
                    <a:p>
                      <a:pPr algn="r" fontAlgn="b"/>
                      <a:r>
                        <a:rPr lang="en-GB" sz="1000" u="none" strike="noStrike" dirty="0" smtClean="0">
                          <a:solidFill>
                            <a:schemeClr val="tx1"/>
                          </a:solidFill>
                          <a:effectLst/>
                        </a:rPr>
                        <a:t>27,700</a:t>
                      </a:r>
                      <a:endParaRPr lang="en-US" sz="1000" u="none" strike="noStrike" dirty="0" smtClean="0">
                        <a:solidFill>
                          <a:schemeClr val="tx1"/>
                        </a:solidFill>
                        <a:effectLst/>
                      </a:endParaRPr>
                    </a:p>
                  </a:txBody>
                  <a:tcPr marL="9525" marR="9525" marT="9525" marB="0" anchor="ctr">
                    <a:noFill/>
                  </a:tcPr>
                </a:tc>
                <a:extLst>
                  <a:ext uri="{0D108BD9-81ED-4DB2-BD59-A6C34878D82A}">
                    <a16:rowId xmlns:a16="http://schemas.microsoft.com/office/drawing/2014/main" val="10012"/>
                  </a:ext>
                </a:extLst>
              </a:tr>
            </a:tbl>
          </a:graphicData>
        </a:graphic>
      </p:graphicFrame>
      <p:sp>
        <p:nvSpPr>
          <p:cNvPr id="57" name="Up Arrow 56"/>
          <p:cNvSpPr/>
          <p:nvPr/>
        </p:nvSpPr>
        <p:spPr bwMode="auto">
          <a:xfrm rot="10800000" flipV="1">
            <a:off x="9883187" y="6344674"/>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1" name="Rectangle 50"/>
          <p:cNvSpPr/>
          <p:nvPr/>
        </p:nvSpPr>
        <p:spPr>
          <a:xfrm>
            <a:off x="10392013" y="4810523"/>
            <a:ext cx="2453128" cy="1154162"/>
          </a:xfrm>
          <a:prstGeom prst="rect">
            <a:avLst/>
          </a:prstGeom>
        </p:spPr>
        <p:txBody>
          <a:bodyPr wrap="square">
            <a:spAutoFit/>
          </a:bodyPr>
          <a:lstStyle/>
          <a:p>
            <a:r>
              <a:rPr lang="en-GB" sz="1100" dirty="0">
                <a:latin typeface="Arial" panose="020B0604020202020204" pitchFamily="34" charset="0"/>
                <a:cs typeface="Arial" panose="020B0604020202020204" pitchFamily="34" charset="0"/>
              </a:rPr>
              <a:t>In </a:t>
            </a:r>
            <a:r>
              <a:rPr lang="en-GB" sz="1100" dirty="0" smtClean="0">
                <a:latin typeface="Arial" panose="020B0604020202020204" pitchFamily="34" charset="0"/>
                <a:cs typeface="Arial" panose="020B0604020202020204" pitchFamily="34" charset="0"/>
              </a:rPr>
              <a:t>2016, </a:t>
            </a:r>
            <a:r>
              <a:rPr lang="en-GB" sz="1400" b="1" dirty="0" smtClean="0">
                <a:latin typeface="Arial" panose="020B0604020202020204" pitchFamily="34" charset="0"/>
                <a:cs typeface="Arial" panose="020B0604020202020204" pitchFamily="34" charset="0"/>
              </a:rPr>
              <a:t>93.5%</a:t>
            </a:r>
            <a:r>
              <a:rPr lang="en-GB" sz="1100" dirty="0" smtClean="0">
                <a:latin typeface="Arial" panose="020B0604020202020204" pitchFamily="34" charset="0"/>
                <a:cs typeface="Arial" panose="020B0604020202020204" pitchFamily="34" charset="0"/>
              </a:rPr>
              <a:t> of GM residents stated that they “liked the neighbourhood” they live in, compared to </a:t>
            </a:r>
            <a:r>
              <a:rPr lang="en-GB" sz="1100" b="1" dirty="0" smtClean="0">
                <a:latin typeface="Arial" panose="020B0604020202020204" pitchFamily="34" charset="0"/>
                <a:cs typeface="Arial" panose="020B0604020202020204" pitchFamily="34" charset="0"/>
              </a:rPr>
              <a:t>94.9%</a:t>
            </a:r>
            <a:r>
              <a:rPr lang="en-GB" sz="1100" dirty="0" smtClean="0">
                <a:latin typeface="Arial" panose="020B0604020202020204" pitchFamily="34" charset="0"/>
                <a:cs typeface="Arial" panose="020B0604020202020204" pitchFamily="34" charset="0"/>
              </a:rPr>
              <a:t> nationally, an increase of </a:t>
            </a:r>
            <a:r>
              <a:rPr lang="en-GB" sz="1100" b="1" dirty="0" smtClean="0">
                <a:latin typeface="Arial" panose="020B0604020202020204" pitchFamily="34" charset="0"/>
                <a:cs typeface="Arial" panose="020B0604020202020204" pitchFamily="34" charset="0"/>
              </a:rPr>
              <a:t>1.0 percentage point </a:t>
            </a:r>
            <a:r>
              <a:rPr lang="en-GB" sz="1100" dirty="0" smtClean="0">
                <a:latin typeface="Arial" panose="020B0604020202020204" pitchFamily="34" charset="0"/>
                <a:cs typeface="Arial" panose="020B0604020202020204" pitchFamily="34" charset="0"/>
              </a:rPr>
              <a:t>from 2013</a:t>
            </a:r>
            <a:endParaRPr lang="en-US" sz="1100" b="1" dirty="0">
              <a:latin typeface="Arial" panose="020B0604020202020204" pitchFamily="34" charset="0"/>
              <a:cs typeface="Arial" panose="020B0604020202020204" pitchFamily="34" charset="0"/>
            </a:endParaRPr>
          </a:p>
        </p:txBody>
      </p:sp>
      <p:sp>
        <p:nvSpPr>
          <p:cNvPr id="55" name="Oval 54"/>
          <p:cNvSpPr>
            <a:spLocks noChangeAspect="1"/>
          </p:cNvSpPr>
          <p:nvPr/>
        </p:nvSpPr>
        <p:spPr bwMode="auto">
          <a:xfrm>
            <a:off x="3539800" y="6248524"/>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5" name="Rectangle 4"/>
          <p:cNvSpPr/>
          <p:nvPr/>
        </p:nvSpPr>
        <p:spPr>
          <a:xfrm>
            <a:off x="7778513" y="4795353"/>
            <a:ext cx="2582287" cy="1908215"/>
          </a:xfrm>
          <a:prstGeom prst="rect">
            <a:avLst/>
          </a:prstGeom>
        </p:spPr>
        <p:txBody>
          <a:bodyPr wrap="square">
            <a:spAutoFit/>
          </a:bodyPr>
          <a:lstStyle/>
          <a:p>
            <a:r>
              <a:rPr lang="en-US" sz="1100" dirty="0">
                <a:latin typeface="Arial" panose="020B0604020202020204" pitchFamily="34" charset="0"/>
                <a:cs typeface="Arial" panose="020B0604020202020204" pitchFamily="34" charset="0"/>
              </a:rPr>
              <a:t>In </a:t>
            </a:r>
            <a:r>
              <a:rPr lang="en-US" sz="1100" dirty="0" smtClean="0">
                <a:latin typeface="Arial" panose="020B0604020202020204" pitchFamily="34" charset="0"/>
                <a:cs typeface="Arial" panose="020B0604020202020204" pitchFamily="34" charset="0"/>
              </a:rPr>
              <a:t>March 2018, </a:t>
            </a:r>
            <a:r>
              <a:rPr lang="en-US" sz="1100" dirty="0">
                <a:latin typeface="Arial" panose="020B0604020202020204" pitchFamily="34" charset="0"/>
                <a:cs typeface="Arial" panose="020B0604020202020204" pitchFamily="34" charset="0"/>
              </a:rPr>
              <a:t>there were </a:t>
            </a:r>
            <a:r>
              <a:rPr lang="en-US" sz="1400" b="1" dirty="0" smtClean="0">
                <a:latin typeface="Arial" panose="020B0604020202020204" pitchFamily="34" charset="0"/>
                <a:cs typeface="Arial" panose="020B0604020202020204" pitchFamily="34" charset="0"/>
              </a:rPr>
              <a:t>238,600 </a:t>
            </a:r>
            <a:r>
              <a:rPr lang="en-US" sz="1100" dirty="0">
                <a:latin typeface="Arial" panose="020B0604020202020204" pitchFamily="34" charset="0"/>
                <a:cs typeface="Arial" panose="020B0604020202020204" pitchFamily="34" charset="0"/>
              </a:rPr>
              <a:t>people in receipt of housing benefit or households in receipt of the housing element of Universal </a:t>
            </a:r>
            <a:r>
              <a:rPr lang="en-US" sz="1100" dirty="0" smtClean="0">
                <a:latin typeface="Arial" panose="020B0604020202020204" pitchFamily="34" charset="0"/>
                <a:cs typeface="Arial" panose="020B0604020202020204" pitchFamily="34" charset="0"/>
              </a:rPr>
              <a:t>Credit, a rate of </a:t>
            </a:r>
            <a:r>
              <a:rPr lang="en-US" sz="1200" b="1" dirty="0" smtClean="0">
                <a:latin typeface="Arial" panose="020B0604020202020204" pitchFamily="34" charset="0"/>
                <a:cs typeface="Arial" panose="020B0604020202020204" pitchFamily="34" charset="0"/>
              </a:rPr>
              <a:t>85 </a:t>
            </a:r>
            <a:r>
              <a:rPr lang="en-US" sz="1200" dirty="0" smtClean="0">
                <a:latin typeface="Arial" panose="020B0604020202020204" pitchFamily="34" charset="0"/>
                <a:cs typeface="Arial" panose="020B0604020202020204" pitchFamily="34" charset="0"/>
              </a:rPr>
              <a:t>per 1,000 </a:t>
            </a:r>
            <a:r>
              <a:rPr lang="en-US" sz="1100" dirty="0">
                <a:latin typeface="Arial" panose="020B0604020202020204" pitchFamily="34" charset="0"/>
                <a:cs typeface="Arial" panose="020B0604020202020204" pitchFamily="34" charset="0"/>
              </a:rPr>
              <a:t>of </a:t>
            </a:r>
            <a:r>
              <a:rPr lang="en-US" sz="1100" dirty="0" smtClean="0">
                <a:latin typeface="Arial" panose="020B0604020202020204" pitchFamily="34" charset="0"/>
                <a:cs typeface="Arial" panose="020B0604020202020204" pitchFamily="34" charset="0"/>
              </a:rPr>
              <a:t>the population, </a:t>
            </a:r>
            <a:r>
              <a:rPr lang="en-US" sz="1100" dirty="0">
                <a:latin typeface="Arial" panose="020B0604020202020204" pitchFamily="34" charset="0"/>
                <a:cs typeface="Arial" panose="020B0604020202020204" pitchFamily="34" charset="0"/>
              </a:rPr>
              <a:t>compared to </a:t>
            </a:r>
            <a:r>
              <a:rPr lang="en-US" sz="1200" b="1" dirty="0" smtClean="0">
                <a:latin typeface="Arial" panose="020B0604020202020204" pitchFamily="34" charset="0"/>
                <a:cs typeface="Arial" panose="020B0604020202020204" pitchFamily="34" charset="0"/>
              </a:rPr>
              <a:t>71</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nationally. </a:t>
            </a:r>
            <a:endParaRPr lang="en-US" sz="1100" dirty="0" smtClean="0">
              <a:latin typeface="Arial" panose="020B0604020202020204" pitchFamily="34" charset="0"/>
              <a:cs typeface="Arial" panose="020B0604020202020204" pitchFamily="34" charset="0"/>
            </a:endParaRPr>
          </a:p>
          <a:p>
            <a:endParaRPr lang="en-US" sz="300" dirty="0" smtClean="0">
              <a:solidFill>
                <a:srgbClr val="FF0000"/>
              </a:solidFill>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The gap between GM and the national average closed by </a:t>
            </a:r>
            <a:r>
              <a:rPr lang="en-US" sz="1100" dirty="0">
                <a:latin typeface="Arial" panose="020B0604020202020204" pitchFamily="34" charset="0"/>
                <a:cs typeface="Arial" panose="020B0604020202020204" pitchFamily="34" charset="0"/>
              </a:rPr>
              <a:t>9</a:t>
            </a:r>
            <a:r>
              <a:rPr lang="en-US" sz="1100" dirty="0" smtClean="0">
                <a:latin typeface="Arial" panose="020B0604020202020204" pitchFamily="34" charset="0"/>
                <a:cs typeface="Arial" panose="020B0604020202020204" pitchFamily="34" charset="0"/>
              </a:rPr>
              <a:t>% when compared to </a:t>
            </a:r>
          </a:p>
          <a:p>
            <a:r>
              <a:rPr lang="en-US" sz="1100" dirty="0" smtClean="0">
                <a:latin typeface="Arial" panose="020B0604020202020204" pitchFamily="34" charset="0"/>
                <a:cs typeface="Arial" panose="020B0604020202020204" pitchFamily="34" charset="0"/>
              </a:rPr>
              <a:t>March 2017</a:t>
            </a:r>
            <a:endParaRPr lang="en-US" sz="1100" dirty="0">
              <a:latin typeface="Arial" panose="020B0604020202020204" pitchFamily="34" charset="0"/>
              <a:cs typeface="Arial" panose="020B0604020202020204" pitchFamily="34" charset="0"/>
            </a:endParaRPr>
          </a:p>
        </p:txBody>
      </p:sp>
      <p:grpSp>
        <p:nvGrpSpPr>
          <p:cNvPr id="6" name="Group 5"/>
          <p:cNvGrpSpPr/>
          <p:nvPr/>
        </p:nvGrpSpPr>
        <p:grpSpPr>
          <a:xfrm>
            <a:off x="11233377" y="5856248"/>
            <a:ext cx="770400" cy="396000"/>
            <a:chOff x="11193379" y="5773148"/>
            <a:chExt cx="770400" cy="396000"/>
          </a:xfrm>
        </p:grpSpPr>
        <p:sp>
          <p:nvSpPr>
            <p:cNvPr id="64" name="Oval 63"/>
            <p:cNvSpPr>
              <a:spLocks noChangeAspect="1"/>
            </p:cNvSpPr>
            <p:nvPr/>
          </p:nvSpPr>
          <p:spPr bwMode="auto">
            <a:xfrm>
              <a:off x="11193379" y="5773148"/>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60" name="Up Arrow 59"/>
            <p:cNvSpPr/>
            <p:nvPr/>
          </p:nvSpPr>
          <p:spPr bwMode="auto">
            <a:xfrm rot="10800000" flipV="1">
              <a:off x="11600179" y="5782785"/>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76" name="Oval 75"/>
          <p:cNvSpPr>
            <a:spLocks noChangeAspect="1"/>
          </p:cNvSpPr>
          <p:nvPr/>
        </p:nvSpPr>
        <p:spPr bwMode="auto">
          <a:xfrm>
            <a:off x="1476673" y="6315973"/>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smtClean="0">
                <a:solidFill>
                  <a:schemeClr val="bg1"/>
                </a:solidFill>
              </a:rPr>
              <a:t>G</a:t>
            </a:r>
          </a:p>
        </p:txBody>
      </p:sp>
      <p:graphicFrame>
        <p:nvGraphicFramePr>
          <p:cNvPr id="10" name="Table 9"/>
          <p:cNvGraphicFramePr>
            <a:graphicFrameLocks noGrp="1"/>
          </p:cNvGraphicFramePr>
          <p:nvPr>
            <p:extLst/>
          </p:nvPr>
        </p:nvGraphicFramePr>
        <p:xfrm>
          <a:off x="11005375" y="1556899"/>
          <a:ext cx="1712150" cy="2706449"/>
        </p:xfrm>
        <a:graphic>
          <a:graphicData uri="http://schemas.openxmlformats.org/drawingml/2006/table">
            <a:tbl>
              <a:tblPr>
                <a:tableStyleId>{5C22544A-7EE6-4342-B048-85BDC9FD1C3A}</a:tableStyleId>
              </a:tblPr>
              <a:tblGrid>
                <a:gridCol w="1106144">
                  <a:extLst>
                    <a:ext uri="{9D8B030D-6E8A-4147-A177-3AD203B41FA5}">
                      <a16:colId xmlns:a16="http://schemas.microsoft.com/office/drawing/2014/main" val="20000"/>
                    </a:ext>
                  </a:extLst>
                </a:gridCol>
                <a:gridCol w="606006">
                  <a:extLst>
                    <a:ext uri="{9D8B030D-6E8A-4147-A177-3AD203B41FA5}">
                      <a16:colId xmlns:a16="http://schemas.microsoft.com/office/drawing/2014/main" val="20001"/>
                    </a:ext>
                  </a:extLst>
                </a:gridCol>
              </a:tblGrid>
              <a:tr h="246857">
                <a:tc gridSpan="2">
                  <a:txBody>
                    <a:bodyPr/>
                    <a:lstStyle/>
                    <a:p>
                      <a:pPr marL="0" algn="ctr" defTabSz="1218536" rtl="0" eaLnBrk="1" fontAlgn="b" latinLnBrk="0" hangingPunct="1"/>
                      <a:r>
                        <a:rPr lang="en-US" sz="1100" i="1" u="none" strike="noStrike" kern="1200" dirty="0">
                          <a:solidFill>
                            <a:schemeClr val="dk1"/>
                          </a:solidFill>
                          <a:effectLst/>
                          <a:latin typeface="+mn-lt"/>
                          <a:ea typeface="+mn-ea"/>
                          <a:cs typeface="+mn-cs"/>
                        </a:rPr>
                        <a:t>Rate per 1,000 households</a:t>
                      </a:r>
                    </a:p>
                  </a:txBody>
                  <a:tcPr marL="9525" marR="9525" marT="9525" marB="0" anchor="ctr">
                    <a:noFill/>
                  </a:tcPr>
                </a:tc>
                <a:tc hMerge="1">
                  <a:txBody>
                    <a:bodyPr/>
                    <a:lstStyle/>
                    <a:p>
                      <a:endParaRPr lang="en-US"/>
                    </a:p>
                  </a:txBody>
                  <a:tcPr/>
                </a:tc>
                <a:extLst>
                  <a:ext uri="{0D108BD9-81ED-4DB2-BD59-A6C34878D82A}">
                    <a16:rowId xmlns:a16="http://schemas.microsoft.com/office/drawing/2014/main" val="10000"/>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Bolton</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0.14</a:t>
                      </a:r>
                    </a:p>
                  </a:txBody>
                  <a:tcPr marL="9525" marR="9525" marT="9525" marB="0" anchor="b">
                    <a:noFill/>
                  </a:tcPr>
                </a:tc>
                <a:extLst>
                  <a:ext uri="{0D108BD9-81ED-4DB2-BD59-A6C34878D82A}">
                    <a16:rowId xmlns:a16="http://schemas.microsoft.com/office/drawing/2014/main" val="10001"/>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Bury</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0.12</a:t>
                      </a:r>
                    </a:p>
                  </a:txBody>
                  <a:tcPr marL="9525" marR="9525" marT="9525" marB="0" anchor="b">
                    <a:noFill/>
                  </a:tcPr>
                </a:tc>
                <a:extLst>
                  <a:ext uri="{0D108BD9-81ED-4DB2-BD59-A6C34878D82A}">
                    <a16:rowId xmlns:a16="http://schemas.microsoft.com/office/drawing/2014/main" val="10002"/>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Manchester</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0.42</a:t>
                      </a:r>
                    </a:p>
                  </a:txBody>
                  <a:tcPr marL="9525" marR="9525" marT="9525" marB="0" anchor="b">
                    <a:noFill/>
                  </a:tcPr>
                </a:tc>
                <a:extLst>
                  <a:ext uri="{0D108BD9-81ED-4DB2-BD59-A6C34878D82A}">
                    <a16:rowId xmlns:a16="http://schemas.microsoft.com/office/drawing/2014/main" val="10003"/>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Oldham</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0.02</a:t>
                      </a:r>
                    </a:p>
                  </a:txBody>
                  <a:tcPr marL="9525" marR="9525" marT="9525" marB="0" anchor="b">
                    <a:noFill/>
                  </a:tcPr>
                </a:tc>
                <a:extLst>
                  <a:ext uri="{0D108BD9-81ED-4DB2-BD59-A6C34878D82A}">
                    <a16:rowId xmlns:a16="http://schemas.microsoft.com/office/drawing/2014/main" val="10004"/>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Rochdale</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0.09</a:t>
                      </a:r>
                    </a:p>
                  </a:txBody>
                  <a:tcPr marL="9525" marR="9525" marT="9525" marB="0" anchor="b">
                    <a:noFill/>
                  </a:tcPr>
                </a:tc>
                <a:extLst>
                  <a:ext uri="{0D108BD9-81ED-4DB2-BD59-A6C34878D82A}">
                    <a16:rowId xmlns:a16="http://schemas.microsoft.com/office/drawing/2014/main" val="10005"/>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Salford</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0.44</a:t>
                      </a:r>
                    </a:p>
                  </a:txBody>
                  <a:tcPr marL="9525" marR="9525" marT="9525" marB="0" anchor="b">
                    <a:noFill/>
                  </a:tcPr>
                </a:tc>
                <a:extLst>
                  <a:ext uri="{0D108BD9-81ED-4DB2-BD59-A6C34878D82A}">
                    <a16:rowId xmlns:a16="http://schemas.microsoft.com/office/drawing/2014/main" val="10006"/>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Stockport</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0.08</a:t>
                      </a:r>
                    </a:p>
                  </a:txBody>
                  <a:tcPr marL="9525" marR="9525" marT="9525" marB="0" anchor="b">
                    <a:noFill/>
                  </a:tcPr>
                </a:tc>
                <a:extLst>
                  <a:ext uri="{0D108BD9-81ED-4DB2-BD59-A6C34878D82A}">
                    <a16:rowId xmlns:a16="http://schemas.microsoft.com/office/drawing/2014/main" val="10007"/>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Tameside</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0.44</a:t>
                      </a:r>
                    </a:p>
                  </a:txBody>
                  <a:tcPr marL="9525" marR="9525" marT="9525" marB="0" anchor="b">
                    <a:noFill/>
                  </a:tcPr>
                </a:tc>
                <a:extLst>
                  <a:ext uri="{0D108BD9-81ED-4DB2-BD59-A6C34878D82A}">
                    <a16:rowId xmlns:a16="http://schemas.microsoft.com/office/drawing/2014/main" val="10008"/>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Trafford</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0.05</a:t>
                      </a:r>
                    </a:p>
                  </a:txBody>
                  <a:tcPr marL="9525" marR="9525" marT="9525" marB="0" anchor="b">
                    <a:noFill/>
                  </a:tcPr>
                </a:tc>
                <a:extLst>
                  <a:ext uri="{0D108BD9-81ED-4DB2-BD59-A6C34878D82A}">
                    <a16:rowId xmlns:a16="http://schemas.microsoft.com/office/drawing/2014/main" val="10009"/>
                  </a:ext>
                </a:extLst>
              </a:tr>
              <a:tr h="204966">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Wigan</a:t>
                      </a:r>
                    </a:p>
                  </a:txBody>
                  <a:tcPr marL="9525" marR="9525" marT="9525" marB="0" anchor="b">
                    <a:noFill/>
                  </a:tcPr>
                </a:tc>
                <a:tc>
                  <a:txBody>
                    <a:bodyPr/>
                    <a:lstStyle/>
                    <a:p>
                      <a:pPr marL="0" algn="ctr" defTabSz="1218536" rtl="0" eaLnBrk="1" fontAlgn="b" latinLnBrk="0" hangingPunct="1"/>
                      <a:r>
                        <a:rPr lang="en-US" sz="1050" u="none" strike="noStrike" kern="1200" dirty="0">
                          <a:solidFill>
                            <a:schemeClr val="dk1"/>
                          </a:solidFill>
                          <a:effectLst/>
                          <a:latin typeface="+mn-lt"/>
                          <a:ea typeface="+mn-ea"/>
                          <a:cs typeface="+mn-cs"/>
                        </a:rPr>
                        <a:t>0.21</a:t>
                      </a:r>
                    </a:p>
                  </a:txBody>
                  <a:tcPr marL="9525" marR="9525" marT="9525" marB="0" anchor="b">
                    <a:noFill/>
                  </a:tcPr>
                </a:tc>
                <a:extLst>
                  <a:ext uri="{0D108BD9-81ED-4DB2-BD59-A6C34878D82A}">
                    <a16:rowId xmlns:a16="http://schemas.microsoft.com/office/drawing/2014/main" val="10010"/>
                  </a:ext>
                </a:extLst>
              </a:tr>
              <a:tr h="204966">
                <a:tc>
                  <a:txBody>
                    <a:bodyPr/>
                    <a:lstStyle/>
                    <a:p>
                      <a:pPr marL="0" algn="ctr" defTabSz="1218536" rtl="0" eaLnBrk="1" fontAlgn="b" latinLnBrk="0" hangingPunct="1"/>
                      <a:r>
                        <a:rPr lang="en-GB" sz="1050" b="1" u="none" strike="noStrike" kern="1200" dirty="0" smtClean="0">
                          <a:solidFill>
                            <a:schemeClr val="dk1"/>
                          </a:solidFill>
                          <a:effectLst/>
                          <a:latin typeface="+mn-lt"/>
                          <a:ea typeface="+mn-ea"/>
                          <a:cs typeface="+mn-cs"/>
                        </a:rPr>
                        <a:t>GM</a:t>
                      </a:r>
                      <a:endParaRPr lang="en-US" sz="1050" b="1" u="none" strike="noStrike" kern="1200" dirty="0">
                        <a:solidFill>
                          <a:schemeClr val="dk1"/>
                        </a:solidFill>
                        <a:effectLst/>
                        <a:latin typeface="+mn-lt"/>
                        <a:ea typeface="+mn-ea"/>
                        <a:cs typeface="+mn-cs"/>
                      </a:endParaRPr>
                    </a:p>
                  </a:txBody>
                  <a:tcPr marL="9525" marR="9525" marT="9525" marB="0" anchor="b">
                    <a:noFill/>
                  </a:tcPr>
                </a:tc>
                <a:tc>
                  <a:txBody>
                    <a:bodyPr/>
                    <a:lstStyle/>
                    <a:p>
                      <a:pPr marL="0" algn="ctr" defTabSz="1218536" rtl="0" eaLnBrk="1" fontAlgn="b" latinLnBrk="0" hangingPunct="1"/>
                      <a:r>
                        <a:rPr lang="en-GB" sz="1050" b="1" u="none" strike="noStrike" kern="1200" dirty="0" smtClean="0">
                          <a:solidFill>
                            <a:schemeClr val="dk1"/>
                          </a:solidFill>
                          <a:effectLst/>
                          <a:latin typeface="+mn-lt"/>
                          <a:ea typeface="+mn-ea"/>
                          <a:cs typeface="+mn-cs"/>
                        </a:rPr>
                        <a:t>0.23</a:t>
                      </a:r>
                      <a:endParaRPr lang="en-US" sz="1050" b="1" u="none" strike="noStrike" kern="1200" dirty="0">
                        <a:solidFill>
                          <a:schemeClr val="dk1"/>
                        </a:solidFill>
                        <a:effectLst/>
                        <a:latin typeface="+mn-lt"/>
                        <a:ea typeface="+mn-ea"/>
                        <a:cs typeface="+mn-cs"/>
                      </a:endParaRPr>
                    </a:p>
                  </a:txBody>
                  <a:tcPr marL="9525" marR="9525" marT="9525" marB="0" anchor="b">
                    <a:noFill/>
                  </a:tcPr>
                </a:tc>
                <a:extLst>
                  <a:ext uri="{0D108BD9-81ED-4DB2-BD59-A6C34878D82A}">
                    <a16:rowId xmlns:a16="http://schemas.microsoft.com/office/drawing/2014/main" val="10011"/>
                  </a:ext>
                </a:extLst>
              </a:tr>
              <a:tr h="204966">
                <a:tc>
                  <a:txBody>
                    <a:bodyPr/>
                    <a:lstStyle/>
                    <a:p>
                      <a:pPr marL="0" algn="ctr" defTabSz="1218536" rtl="0" eaLnBrk="1" fontAlgn="b" latinLnBrk="0" hangingPunct="1"/>
                      <a:r>
                        <a:rPr lang="en-GB" sz="1050" u="none" strike="noStrike" kern="1200" dirty="0" smtClean="0">
                          <a:solidFill>
                            <a:schemeClr val="dk1"/>
                          </a:solidFill>
                          <a:effectLst/>
                          <a:latin typeface="+mn-lt"/>
                          <a:ea typeface="+mn-ea"/>
                          <a:cs typeface="+mn-cs"/>
                        </a:rPr>
                        <a:t>Englan</a:t>
                      </a:r>
                      <a:r>
                        <a:rPr lang="en-GB" sz="1050" u="none" strike="noStrike" kern="1200" baseline="0" dirty="0" smtClean="0">
                          <a:solidFill>
                            <a:schemeClr val="dk1"/>
                          </a:solidFill>
                          <a:effectLst/>
                          <a:latin typeface="+mn-lt"/>
                          <a:ea typeface="+mn-ea"/>
                          <a:cs typeface="+mn-cs"/>
                        </a:rPr>
                        <a:t>d</a:t>
                      </a:r>
                      <a:endParaRPr lang="en-US" sz="1050" u="none" strike="noStrike" kern="1200" dirty="0">
                        <a:solidFill>
                          <a:schemeClr val="dk1"/>
                        </a:solidFill>
                        <a:effectLst/>
                        <a:latin typeface="+mn-lt"/>
                        <a:ea typeface="+mn-ea"/>
                        <a:cs typeface="+mn-cs"/>
                      </a:endParaRPr>
                    </a:p>
                  </a:txBody>
                  <a:tcPr marL="9525" marR="9525" marT="9525" marB="0" anchor="b">
                    <a:noFill/>
                  </a:tcPr>
                </a:tc>
                <a:tc>
                  <a:txBody>
                    <a:bodyPr/>
                    <a:lstStyle/>
                    <a:p>
                      <a:pPr marL="0" algn="ctr" defTabSz="1218536" rtl="0" eaLnBrk="1" fontAlgn="b" latinLnBrk="0" hangingPunct="1"/>
                      <a:r>
                        <a:rPr lang="en-GB" sz="1050" u="none" strike="noStrike" kern="1200" dirty="0" smtClean="0">
                          <a:solidFill>
                            <a:schemeClr val="dk1"/>
                          </a:solidFill>
                          <a:effectLst/>
                          <a:latin typeface="+mn-lt"/>
                          <a:ea typeface="+mn-ea"/>
                          <a:cs typeface="+mn-cs"/>
                        </a:rPr>
                        <a:t>0.20</a:t>
                      </a:r>
                      <a:endParaRPr lang="en-US" sz="1050" u="none" strike="noStrike" kern="1200" dirty="0">
                        <a:solidFill>
                          <a:schemeClr val="dk1"/>
                        </a:solidFill>
                        <a:effectLst/>
                        <a:latin typeface="+mn-lt"/>
                        <a:ea typeface="+mn-ea"/>
                        <a:cs typeface="+mn-cs"/>
                      </a:endParaRPr>
                    </a:p>
                  </a:txBody>
                  <a:tcPr marL="9525" marR="9525" marT="9525" marB="0" anchor="b">
                    <a:noFill/>
                  </a:tcPr>
                </a:tc>
                <a:extLst>
                  <a:ext uri="{0D108BD9-81ED-4DB2-BD59-A6C34878D82A}">
                    <a16:rowId xmlns:a16="http://schemas.microsoft.com/office/drawing/2014/main" val="10012"/>
                  </a:ext>
                </a:extLst>
              </a:tr>
            </a:tbl>
          </a:graphicData>
        </a:graphic>
      </p:graphicFrame>
      <p:pic>
        <p:nvPicPr>
          <p:cNvPr id="17" name="Picture 16"/>
          <p:cNvPicPr>
            <a:picLocks noChangeAspect="1"/>
          </p:cNvPicPr>
          <p:nvPr/>
        </p:nvPicPr>
        <p:blipFill>
          <a:blip r:embed="rId3"/>
          <a:stretch>
            <a:fillRect/>
          </a:stretch>
        </p:blipFill>
        <p:spPr>
          <a:xfrm>
            <a:off x="6688147" y="2600929"/>
            <a:ext cx="4005752" cy="1709252"/>
          </a:xfrm>
          <a:prstGeom prst="rect">
            <a:avLst/>
          </a:prstGeom>
        </p:spPr>
      </p:pic>
      <p:sp>
        <p:nvSpPr>
          <p:cNvPr id="77" name="Rectangle 76"/>
          <p:cNvSpPr/>
          <p:nvPr/>
        </p:nvSpPr>
        <p:spPr>
          <a:xfrm>
            <a:off x="-36001" y="7056000"/>
            <a:ext cx="12848691" cy="2593018"/>
          </a:xfrm>
          <a:prstGeom prst="rect">
            <a:avLst/>
          </a:prstGeom>
        </p:spPr>
        <p:txBody>
          <a:bodyPr wrap="square">
            <a:spAutoFit/>
          </a:bodyPr>
          <a:lstStyle/>
          <a:p>
            <a:pPr marL="144000" indent="-144000">
              <a:buFont typeface="Arial" panose="020B0604020202020204" pitchFamily="34" charset="0"/>
              <a:buChar char="•"/>
            </a:pPr>
            <a:r>
              <a:rPr lang="en-GB" sz="1250" dirty="0">
                <a:latin typeface="Arial" panose="020B0604020202020204" pitchFamily="34" charset="0"/>
                <a:cs typeface="Arial" panose="020B0604020202020204" pitchFamily="34" charset="0"/>
              </a:rPr>
              <a:t>The majority of measures that have been updated </a:t>
            </a:r>
            <a:r>
              <a:rPr lang="en-GB" sz="1250" dirty="0" smtClean="0">
                <a:latin typeface="Arial" panose="020B0604020202020204" pitchFamily="34" charset="0"/>
                <a:cs typeface="Arial" panose="020B0604020202020204" pitchFamily="34" charset="0"/>
              </a:rPr>
              <a:t>for this version of the Performance Report show </a:t>
            </a:r>
            <a:r>
              <a:rPr lang="en-GB" sz="1250" dirty="0">
                <a:latin typeface="Arial" panose="020B0604020202020204" pitchFamily="34" charset="0"/>
                <a:cs typeface="Arial" panose="020B0604020202020204" pitchFamily="34" charset="0"/>
              </a:rPr>
              <a:t>positive progress, including a reduction in </a:t>
            </a:r>
            <a:r>
              <a:rPr lang="en-GB" sz="1250" dirty="0" smtClean="0">
                <a:latin typeface="Arial" panose="020B0604020202020204" pitchFamily="34" charset="0"/>
                <a:cs typeface="Arial" panose="020B0604020202020204" pitchFamily="34" charset="0"/>
              </a:rPr>
              <a:t>the proportion of empty </a:t>
            </a:r>
            <a:r>
              <a:rPr lang="en-GB" sz="1250" dirty="0">
                <a:latin typeface="Arial" panose="020B0604020202020204" pitchFamily="34" charset="0"/>
                <a:cs typeface="Arial" panose="020B0604020202020204" pitchFamily="34" charset="0"/>
              </a:rPr>
              <a:t>properties, closing of the gap </a:t>
            </a:r>
            <a:r>
              <a:rPr lang="en-GB" sz="1250" dirty="0" smtClean="0">
                <a:latin typeface="Arial" panose="020B0604020202020204" pitchFamily="34" charset="0"/>
                <a:cs typeface="Arial" panose="020B0604020202020204" pitchFamily="34" charset="0"/>
              </a:rPr>
              <a:t>with the </a:t>
            </a:r>
            <a:r>
              <a:rPr lang="en-GB" sz="1250" dirty="0">
                <a:latin typeface="Arial" panose="020B0604020202020204" pitchFamily="34" charset="0"/>
                <a:cs typeface="Arial" panose="020B0604020202020204" pitchFamily="34" charset="0"/>
              </a:rPr>
              <a:t>national average for the number of people claiming housing benefit (albeit that a significant gap remains), and an increase in the proportion of residents </a:t>
            </a:r>
            <a:r>
              <a:rPr lang="en-GB" sz="1250" dirty="0" smtClean="0">
                <a:latin typeface="Arial" panose="020B0604020202020204" pitchFamily="34" charset="0"/>
                <a:cs typeface="Arial" panose="020B0604020202020204" pitchFamily="34" charset="0"/>
              </a:rPr>
              <a:t>stating that they ‘liked the neighbourhood’ where they lived. </a:t>
            </a:r>
            <a:endParaRPr lang="en-GB" sz="1250" dirty="0">
              <a:latin typeface="Arial" panose="020B0604020202020204" pitchFamily="34" charset="0"/>
              <a:cs typeface="Arial" panose="020B0604020202020204" pitchFamily="34" charset="0"/>
            </a:endParaRPr>
          </a:p>
          <a:p>
            <a:pPr marL="144000" indent="-144000">
              <a:buFont typeface="Arial" panose="020B0604020202020204" pitchFamily="34" charset="0"/>
              <a:buChar char="•"/>
            </a:pPr>
            <a:r>
              <a:rPr lang="en-GB" sz="1250" dirty="0" smtClean="0">
                <a:latin typeface="Arial" panose="020B0604020202020204" pitchFamily="34" charset="0"/>
                <a:cs typeface="Arial" panose="020B0604020202020204" pitchFamily="34" charset="0"/>
              </a:rPr>
              <a:t>Consultation on the revised Greater </a:t>
            </a:r>
            <a:r>
              <a:rPr lang="en-GB" sz="1250" dirty="0">
                <a:latin typeface="Arial" panose="020B0604020202020204" pitchFamily="34" charset="0"/>
                <a:cs typeface="Arial" panose="020B0604020202020204" pitchFamily="34" charset="0"/>
              </a:rPr>
              <a:t>Manchester Spatial Framework (GMSF) </a:t>
            </a:r>
            <a:r>
              <a:rPr lang="en-GB" sz="1250" dirty="0" smtClean="0">
                <a:latin typeface="Arial" panose="020B0604020202020204" pitchFamily="34" charset="0"/>
                <a:cs typeface="Arial" panose="020B0604020202020204" pitchFamily="34" charset="0"/>
              </a:rPr>
              <a:t>will take place in autumn 2018, with the aim of ensuring that </a:t>
            </a:r>
            <a:r>
              <a:rPr lang="en-GB" sz="1250" dirty="0">
                <a:latin typeface="Arial" panose="020B0604020202020204" pitchFamily="34" charset="0"/>
                <a:cs typeface="Arial" panose="020B0604020202020204" pitchFamily="34" charset="0"/>
              </a:rPr>
              <a:t>we have the right land available in the right places to deliver the homes and jobs </a:t>
            </a:r>
            <a:r>
              <a:rPr lang="en-GB" sz="1250" dirty="0" smtClean="0">
                <a:latin typeface="Arial" panose="020B0604020202020204" pitchFamily="34" charset="0"/>
                <a:cs typeface="Arial" panose="020B0604020202020204" pitchFamily="34" charset="0"/>
              </a:rPr>
              <a:t>needed by the city-region </a:t>
            </a:r>
            <a:r>
              <a:rPr lang="en-GB" sz="1250" dirty="0">
                <a:latin typeface="Arial" panose="020B0604020202020204" pitchFamily="34" charset="0"/>
                <a:cs typeface="Arial" panose="020B0604020202020204" pitchFamily="34" charset="0"/>
              </a:rPr>
              <a:t>up to </a:t>
            </a:r>
            <a:r>
              <a:rPr lang="en-GB" sz="1250" dirty="0" smtClean="0">
                <a:latin typeface="Arial" panose="020B0604020202020204" pitchFamily="34" charset="0"/>
                <a:cs typeface="Arial" panose="020B0604020202020204" pitchFamily="34" charset="0"/>
              </a:rPr>
              <a:t>2035.  The headline measure on net additional dwellings has not updated for this Performance Report, but the significant increase between 2015/16 and 2016/17 indicated that we were on track towards the target of delivering more than 10,000 new homes by 2020. </a:t>
            </a:r>
          </a:p>
          <a:p>
            <a:pPr marL="144000" indent="-144000">
              <a:buFont typeface="Arial" panose="020B0604020202020204" pitchFamily="34" charset="0"/>
              <a:buChar char="•"/>
            </a:pPr>
            <a:r>
              <a:rPr lang="en-GB" sz="1250" dirty="0" smtClean="0">
                <a:latin typeface="Arial" panose="020B0604020202020204" pitchFamily="34" charset="0"/>
                <a:cs typeface="Arial" panose="020B0604020202020204" pitchFamily="34" charset="0"/>
              </a:rPr>
              <a:t>The rough sleepers data (which have also not yet updated) are not particularly robust, and local intelligence suggests that there may be as many as 500 rough sleepers across GM, around double the official count.  Despite some success in alleviating rough sleeping, there remains an ‘on-flow’ of people onto the streets, negating against a reduction in overall numbers.  A three-year strategy to end rough sleeping and reduce homelessness has been agreed, driven by the GM Homelessness Action Network, and our rough sleeping social impact bond had resettled 112 rough sleepers by August 2018.  Winter planning is a key focus, and it is imperative to ensure that sufficient cold weather provision is in place across GM so we can provide accommodation for those who need it.  Homelessness prevention activity includes the development of pathways for key groups, including young people, ex-offenders and people with mental health needs.  Work is also ongoing to improve our intelligence on rough sleeping and homelessness – more robust and timely data is necessary to track the amount of available accommodation and understand how this relates to the number of rough sleepers at a particular point in time.</a:t>
            </a:r>
            <a:endParaRPr lang="en-GB" sz="1250"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4"/>
          <a:stretch>
            <a:fillRect/>
          </a:stretch>
        </p:blipFill>
        <p:spPr>
          <a:xfrm>
            <a:off x="657708" y="2502865"/>
            <a:ext cx="3408754" cy="1805191"/>
          </a:xfrm>
          <a:prstGeom prst="rect">
            <a:avLst/>
          </a:prstGeom>
        </p:spPr>
      </p:pic>
    </p:spTree>
    <p:extLst>
      <p:ext uri="{BB962C8B-B14F-4D97-AF65-F5344CB8AC3E}">
        <p14:creationId xmlns:p14="http://schemas.microsoft.com/office/powerpoint/2010/main" val="2537834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529604" y="3668264"/>
            <a:ext cx="2930987" cy="1376075"/>
          </a:xfrm>
          <a:prstGeom prst="rect">
            <a:avLst/>
          </a:prstGeom>
        </p:spPr>
      </p:pic>
      <p:cxnSp>
        <p:nvCxnSpPr>
          <p:cNvPr id="41" name="Straight Connector 40"/>
          <p:cNvCxnSpPr/>
          <p:nvPr/>
        </p:nvCxnSpPr>
        <p:spPr>
          <a:xfrm>
            <a:off x="9926004" y="5572200"/>
            <a:ext cx="7940" cy="814168"/>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8547703" y="6419271"/>
            <a:ext cx="7940" cy="814168"/>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stretch>
            <a:fillRect/>
          </a:stretch>
        </p:blipFill>
        <p:spPr>
          <a:xfrm>
            <a:off x="7859369" y="1595853"/>
            <a:ext cx="3484250" cy="1591899"/>
          </a:xfrm>
          <a:prstGeom prst="rect">
            <a:avLst/>
          </a:prstGeom>
        </p:spPr>
      </p:pic>
      <p:cxnSp>
        <p:nvCxnSpPr>
          <p:cNvPr id="25" name="Straight Connector 24"/>
          <p:cNvCxnSpPr/>
          <p:nvPr/>
        </p:nvCxnSpPr>
        <p:spPr>
          <a:xfrm>
            <a:off x="5676408" y="3099775"/>
            <a:ext cx="0" cy="220649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944551" y="3099775"/>
            <a:ext cx="0" cy="220649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0" y="0"/>
            <a:ext cx="12812691" cy="9601200"/>
            <a:chOff x="-5545" y="6458"/>
            <a:chExt cx="12812691" cy="9601200"/>
          </a:xfrm>
        </p:grpSpPr>
        <p:grpSp>
          <p:nvGrpSpPr>
            <p:cNvPr id="2" name="Group 1"/>
            <p:cNvGrpSpPr/>
            <p:nvPr/>
          </p:nvGrpSpPr>
          <p:grpSpPr>
            <a:xfrm>
              <a:off x="-5545" y="6458"/>
              <a:ext cx="12812691" cy="9601200"/>
              <a:chOff x="-5545" y="6458"/>
              <a:chExt cx="12812691" cy="9601200"/>
            </a:xfrm>
          </p:grpSpPr>
          <p:cxnSp>
            <p:nvCxnSpPr>
              <p:cNvPr id="72" name="Straight Connector 71"/>
              <p:cNvCxnSpPr/>
              <p:nvPr/>
            </p:nvCxnSpPr>
            <p:spPr>
              <a:xfrm flipH="1">
                <a:off x="6386324" y="768779"/>
                <a:ext cx="879" cy="229904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131" y="3082896"/>
                <a:ext cx="12789015"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776817" y="5658458"/>
                <a:ext cx="247" cy="720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2968" y="5240224"/>
                <a:ext cx="12794178"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7242458"/>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a:t>
                </a:r>
                <a:r>
                  <a:rPr lang="en-GB" sz="2600" b="1" dirty="0">
                    <a:solidFill>
                      <a:schemeClr val="bg1"/>
                    </a:solidFill>
                    <a:latin typeface="Arial" panose="020B0604020202020204" pitchFamily="34" charset="0"/>
                    <a:cs typeface="Arial" panose="020B0604020202020204" pitchFamily="34" charset="0"/>
                  </a:rPr>
                  <a:t>7</a:t>
                </a:r>
                <a:r>
                  <a:rPr lang="en-GB" sz="2600" b="1" dirty="0" smtClean="0">
                    <a:solidFill>
                      <a:schemeClr val="bg1"/>
                    </a:solidFill>
                    <a:latin typeface="Arial" panose="020B0604020202020204" pitchFamily="34" charset="0"/>
                    <a:cs typeface="Arial" panose="020B0604020202020204" pitchFamily="34" charset="0"/>
                  </a:rPr>
                  <a:t> – </a:t>
                </a:r>
                <a:r>
                  <a:rPr lang="en-GB" sz="2600" b="1" dirty="0">
                    <a:solidFill>
                      <a:schemeClr val="bg1"/>
                    </a:solidFill>
                    <a:latin typeface="Arial" panose="020B0604020202020204" pitchFamily="34" charset="0"/>
                    <a:cs typeface="Arial" panose="020B0604020202020204" pitchFamily="34" charset="0"/>
                  </a:rPr>
                  <a:t>A green city region and a high quality culture and leisure offer for all </a:t>
                </a: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a:off x="-5545" y="1512000"/>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0" y="3672000"/>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216000" y="972000"/>
            <a:ext cx="4680000"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anose="020B0604020202020204" pitchFamily="34" charset="0"/>
                <a:cs typeface="Arial" panose="020B0604020202020204" pitchFamily="34" charset="0"/>
              </a:rPr>
              <a:t>By 2020, GM will have reduced CO</a:t>
            </a:r>
            <a:r>
              <a:rPr lang="en-GB" sz="1200" baseline="-25000" dirty="0" smtClean="0">
                <a:solidFill>
                  <a:schemeClr val="tx1"/>
                </a:solidFill>
                <a:latin typeface="Arial" panose="020B0604020202020204" pitchFamily="34" charset="0"/>
                <a:cs typeface="Arial" panose="020B0604020202020204" pitchFamily="34" charset="0"/>
              </a:rPr>
              <a:t>2</a:t>
            </a:r>
            <a:r>
              <a:rPr lang="en-GB" sz="1200" dirty="0" smtClean="0">
                <a:solidFill>
                  <a:schemeClr val="tx1"/>
                </a:solidFill>
                <a:latin typeface="Arial" panose="020B0604020202020204" pitchFamily="34" charset="0"/>
                <a:cs typeface="Arial" panose="020B0604020202020204" pitchFamily="34" charset="0"/>
              </a:rPr>
              <a:t> </a:t>
            </a:r>
            <a:r>
              <a:rPr lang="en-GB" sz="1200" dirty="0">
                <a:solidFill>
                  <a:schemeClr val="tx1"/>
                </a:solidFill>
                <a:latin typeface="Arial" panose="020B0604020202020204" pitchFamily="34" charset="0"/>
                <a:cs typeface="Arial" panose="020B0604020202020204" pitchFamily="34" charset="0"/>
              </a:rPr>
              <a:t>emissions to </a:t>
            </a:r>
            <a:r>
              <a:rPr lang="en-GB" sz="1200" dirty="0" smtClean="0">
                <a:solidFill>
                  <a:schemeClr val="tx1"/>
                </a:solidFill>
                <a:latin typeface="Arial" panose="020B0604020202020204" pitchFamily="34" charset="0"/>
                <a:cs typeface="Arial" panose="020B0604020202020204" pitchFamily="34" charset="0"/>
              </a:rPr>
              <a:t>11mt, </a:t>
            </a:r>
            <a:r>
              <a:rPr lang="en-GB" sz="1200" dirty="0">
                <a:solidFill>
                  <a:schemeClr val="tx1"/>
                </a:solidFill>
                <a:latin typeface="Arial" panose="020B0604020202020204" pitchFamily="34" charset="0"/>
                <a:cs typeface="Arial" panose="020B0604020202020204" pitchFamily="34" charset="0"/>
              </a:rPr>
              <a:t>down from 13.6mt in </a:t>
            </a:r>
            <a:r>
              <a:rPr lang="en-GB" sz="1200" dirty="0" smtClean="0">
                <a:solidFill>
                  <a:schemeClr val="tx1"/>
                </a:solidFill>
                <a:latin typeface="Arial" panose="020B0604020202020204" pitchFamily="34" charset="0"/>
                <a:cs typeface="Arial" panose="020B0604020202020204" pitchFamily="34" charset="0"/>
              </a:rPr>
              <a:t>2014</a:t>
            </a:r>
            <a:endParaRPr lang="en-US" sz="12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166151" y="3060000"/>
            <a:ext cx="5302439" cy="6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we will have halved the gap with the national </a:t>
            </a:r>
            <a:r>
              <a:rPr lang="en-GB" sz="1200" dirty="0" smtClean="0">
                <a:solidFill>
                  <a:schemeClr val="tx1"/>
                </a:solidFill>
                <a:latin typeface="Arial" panose="020B0604020202020204" pitchFamily="34" charset="0"/>
                <a:cs typeface="Arial" panose="020B0604020202020204" pitchFamily="34" charset="0"/>
              </a:rPr>
              <a:t>average </a:t>
            </a:r>
            <a:r>
              <a:rPr lang="en-GB" sz="1200" dirty="0">
                <a:solidFill>
                  <a:schemeClr val="tx1"/>
                </a:solidFill>
                <a:latin typeface="Arial" panose="020B0604020202020204" pitchFamily="34" charset="0"/>
                <a:cs typeface="Arial" panose="020B0604020202020204" pitchFamily="34" charset="0"/>
              </a:rPr>
              <a:t>for the proportion of GM residents reporting that they visited the natural environment at least once during the previous seven days</a:t>
            </a:r>
            <a:endParaRPr lang="en-US" sz="1200"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5641295" y="3059775"/>
            <a:ext cx="2268000" cy="61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participation at cultural events and venues will be growing by at least 5% pa</a:t>
            </a:r>
            <a:endParaRPr lang="en-US" sz="1200" dirty="0">
              <a:solidFill>
                <a:schemeClr val="tx1"/>
              </a:solidFill>
              <a:latin typeface="Arial" panose="020B0604020202020204" pitchFamily="34" charset="0"/>
              <a:cs typeface="Arial" panose="020B0604020202020204" pitchFamily="34" charset="0"/>
            </a:endParaRPr>
          </a:p>
        </p:txBody>
      </p:sp>
      <p:sp>
        <p:nvSpPr>
          <p:cNvPr id="33" name="Rectangle 32"/>
          <p:cNvSpPr/>
          <p:nvPr/>
        </p:nvSpPr>
        <p:spPr>
          <a:xfrm>
            <a:off x="6768406" y="948232"/>
            <a:ext cx="4324378"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50% of waste in GM will be recycled and 90% diverted, up from </a:t>
            </a:r>
            <a:r>
              <a:rPr lang="en-GB" sz="1200" dirty="0" smtClean="0">
                <a:solidFill>
                  <a:schemeClr val="tx1"/>
                </a:solidFill>
                <a:latin typeface="Arial" panose="020B0604020202020204" pitchFamily="34" charset="0"/>
                <a:cs typeface="Arial" panose="020B0604020202020204" pitchFamily="34" charset="0"/>
              </a:rPr>
              <a:t>46.7% </a:t>
            </a:r>
            <a:r>
              <a:rPr lang="en-GB" sz="1200" dirty="0">
                <a:solidFill>
                  <a:schemeClr val="tx1"/>
                </a:solidFill>
                <a:latin typeface="Arial" panose="020B0604020202020204" pitchFamily="34" charset="0"/>
                <a:cs typeface="Arial" panose="020B0604020202020204" pitchFamily="34" charset="0"/>
              </a:rPr>
              <a:t>and </a:t>
            </a:r>
            <a:r>
              <a:rPr lang="en-GB" sz="1200" dirty="0" smtClean="0">
                <a:solidFill>
                  <a:schemeClr val="tx1"/>
                </a:solidFill>
                <a:latin typeface="Arial" panose="020B0604020202020204" pitchFamily="34" charset="0"/>
                <a:cs typeface="Arial" panose="020B0604020202020204" pitchFamily="34" charset="0"/>
              </a:rPr>
              <a:t>88% </a:t>
            </a:r>
            <a:r>
              <a:rPr lang="en-GB" sz="1200" dirty="0">
                <a:solidFill>
                  <a:schemeClr val="tx1"/>
                </a:solidFill>
                <a:latin typeface="Arial" panose="020B0604020202020204" pitchFamily="34" charset="0"/>
                <a:cs typeface="Arial" panose="020B0604020202020204" pitchFamily="34" charset="0"/>
              </a:rPr>
              <a:t>respectively in 2016/17 </a:t>
            </a:r>
            <a:endParaRPr lang="en-US" sz="12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8810498" y="3072890"/>
            <a:ext cx="3209275" cy="61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the GM visitor economy will be valued at £8.8bn, up from £7.9bn in 2015</a:t>
            </a:r>
            <a:endParaRPr lang="en-US" sz="12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3505661" y="5508000"/>
            <a:ext cx="2348814" cy="1079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94,000</a:t>
            </a:r>
            <a:r>
              <a:rPr lang="en-GB" sz="1200" dirty="0" smtClean="0">
                <a:solidFill>
                  <a:schemeClr val="tx1"/>
                </a:solidFill>
                <a:latin typeface="Arial" panose="020B0604020202020204" pitchFamily="34" charset="0"/>
                <a:cs typeface="Arial" panose="020B0604020202020204" pitchFamily="34" charset="0"/>
              </a:rPr>
              <a:t> </a:t>
            </a:r>
            <a:r>
              <a:rPr lang="en-GB" sz="900" dirty="0" smtClean="0">
                <a:solidFill>
                  <a:schemeClr val="tx1"/>
                </a:solidFill>
                <a:latin typeface="Arial" panose="020B0604020202020204" pitchFamily="34" charset="0"/>
                <a:cs typeface="Arial" panose="020B0604020202020204" pitchFamily="34" charset="0"/>
              </a:rPr>
              <a:t>FTE jobs supported by Greater Manchester’s tourism </a:t>
            </a:r>
          </a:p>
          <a:p>
            <a:pPr algn="ctr"/>
            <a:r>
              <a:rPr lang="en-GB" sz="900" dirty="0" smtClean="0">
                <a:solidFill>
                  <a:schemeClr val="tx1"/>
                </a:solidFill>
                <a:latin typeface="Arial" panose="020B0604020202020204" pitchFamily="34" charset="0"/>
                <a:cs typeface="Arial" panose="020B0604020202020204" pitchFamily="34" charset="0"/>
              </a:rPr>
              <a:t>industry in 2016</a:t>
            </a:r>
          </a:p>
          <a:p>
            <a:pPr algn="ctr"/>
            <a:endParaRPr lang="en-GB" sz="400" dirty="0">
              <a:solidFill>
                <a:schemeClr val="tx1"/>
              </a:solidFill>
              <a:latin typeface="Arial" panose="020B0604020202020204" pitchFamily="34" charset="0"/>
              <a:cs typeface="Arial" panose="020B0604020202020204" pitchFamily="34" charset="0"/>
            </a:endParaRPr>
          </a:p>
          <a:p>
            <a:pPr algn="ctr"/>
            <a:r>
              <a:rPr lang="en-GB" sz="900" dirty="0" smtClean="0">
                <a:solidFill>
                  <a:schemeClr val="tx1"/>
                </a:solidFill>
                <a:latin typeface="Arial" panose="020B0604020202020204" pitchFamily="34" charset="0"/>
                <a:cs typeface="Arial" panose="020B0604020202020204" pitchFamily="34" charset="0"/>
              </a:rPr>
              <a:t> </a:t>
            </a:r>
            <a:r>
              <a:rPr lang="en-GB" sz="900" b="1" dirty="0">
                <a:solidFill>
                  <a:schemeClr val="tx1"/>
                </a:solidFill>
                <a:latin typeface="Arial" panose="020B0604020202020204" pitchFamily="34" charset="0"/>
                <a:cs typeface="Arial" panose="020B0604020202020204" pitchFamily="34" charset="0"/>
              </a:rPr>
              <a:t>1</a:t>
            </a:r>
            <a:r>
              <a:rPr lang="en-GB" sz="900" b="1" dirty="0" smtClean="0">
                <a:solidFill>
                  <a:schemeClr val="tx1"/>
                </a:solidFill>
                <a:latin typeface="Arial" panose="020B0604020202020204" pitchFamily="34" charset="0"/>
                <a:cs typeface="Arial" panose="020B0604020202020204" pitchFamily="34" charset="0"/>
              </a:rPr>
              <a:t>00 more FTEs than in 2015</a:t>
            </a:r>
          </a:p>
        </p:txBody>
      </p:sp>
      <p:sp>
        <p:nvSpPr>
          <p:cNvPr id="39" name="Rectangle 38"/>
          <p:cNvSpPr/>
          <p:nvPr/>
        </p:nvSpPr>
        <p:spPr>
          <a:xfrm>
            <a:off x="6618956" y="5652636"/>
            <a:ext cx="2690839" cy="39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£904m</a:t>
            </a:r>
            <a:r>
              <a:rPr lang="en-GB" sz="1200" dirty="0" smtClean="0">
                <a:solidFill>
                  <a:schemeClr val="tx1"/>
                </a:solidFill>
                <a:latin typeface="Arial" panose="020B0604020202020204" pitchFamily="34" charset="0"/>
                <a:cs typeface="Arial" panose="020B0604020202020204" pitchFamily="34" charset="0"/>
              </a:rPr>
              <a:t> </a:t>
            </a:r>
            <a:r>
              <a:rPr lang="en-GB" sz="900" dirty="0" smtClean="0">
                <a:solidFill>
                  <a:schemeClr val="tx1"/>
                </a:solidFill>
                <a:latin typeface="Arial" panose="020B0604020202020204" pitchFamily="34" charset="0"/>
                <a:cs typeface="Arial" panose="020B0604020202020204" pitchFamily="34" charset="0"/>
              </a:rPr>
              <a:t>generated by the conference and business events sector in 2017*</a:t>
            </a:r>
          </a:p>
        </p:txBody>
      </p:sp>
      <p:sp>
        <p:nvSpPr>
          <p:cNvPr id="42" name="Rectangle 41"/>
          <p:cNvSpPr/>
          <p:nvPr/>
        </p:nvSpPr>
        <p:spPr>
          <a:xfrm>
            <a:off x="6386324" y="1476000"/>
            <a:ext cx="1522971" cy="1600438"/>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46.7%</a:t>
            </a:r>
            <a:r>
              <a:rPr lang="en-GB" sz="1800" dirty="0" smtClean="0">
                <a:latin typeface="Arial" panose="020B0604020202020204" pitchFamily="34" charset="0"/>
                <a:cs typeface="Arial" panose="020B0604020202020204" pitchFamily="34" charset="0"/>
              </a:rPr>
              <a:t> </a:t>
            </a:r>
          </a:p>
          <a:p>
            <a:pPr algn="ctr"/>
            <a:r>
              <a:rPr lang="en-GB" sz="1100" dirty="0" smtClean="0">
                <a:latin typeface="Arial" panose="020B0604020202020204" pitchFamily="34" charset="0"/>
                <a:cs typeface="Arial" panose="020B0604020202020204" pitchFamily="34" charset="0"/>
              </a:rPr>
              <a:t>of waste recycled</a:t>
            </a:r>
          </a:p>
          <a:p>
            <a:pPr algn="ctr"/>
            <a:r>
              <a:rPr lang="en-GB" sz="1100" dirty="0">
                <a:latin typeface="Arial" panose="020B0604020202020204" pitchFamily="34" charset="0"/>
                <a:cs typeface="Arial" panose="020B0604020202020204" pitchFamily="34" charset="0"/>
              </a:rPr>
              <a:t>i</a:t>
            </a:r>
            <a:r>
              <a:rPr lang="en-GB" sz="1100" dirty="0" smtClean="0">
                <a:latin typeface="Arial" panose="020B0604020202020204" pitchFamily="34" charset="0"/>
                <a:cs typeface="Arial" panose="020B0604020202020204" pitchFamily="34" charset="0"/>
              </a:rPr>
              <a:t>n 2016/17</a:t>
            </a:r>
          </a:p>
          <a:p>
            <a:pPr algn="ctr"/>
            <a:endParaRPr lang="en-GB" sz="400" dirty="0" smtClean="0">
              <a:latin typeface="Arial" panose="020B0604020202020204" pitchFamily="34" charset="0"/>
              <a:cs typeface="Arial" panose="020B0604020202020204" pitchFamily="34" charset="0"/>
            </a:endParaRPr>
          </a:p>
          <a:p>
            <a:pPr algn="ctr"/>
            <a:r>
              <a:rPr lang="en-GB" sz="1100" dirty="0" smtClean="0">
                <a:latin typeface="Arial" panose="020B0604020202020204" pitchFamily="34" charset="0"/>
                <a:cs typeface="Arial" panose="020B0604020202020204" pitchFamily="34" charset="0"/>
              </a:rPr>
              <a:t>An increase of </a:t>
            </a:r>
          </a:p>
          <a:p>
            <a:pPr algn="ctr"/>
            <a:r>
              <a:rPr lang="en-GB" sz="1100" b="1" dirty="0" smtClean="0">
                <a:latin typeface="Arial" panose="020B0604020202020204" pitchFamily="34" charset="0"/>
                <a:cs typeface="Arial" panose="020B0604020202020204" pitchFamily="34" charset="0"/>
              </a:rPr>
              <a:t>2.5 percentage points</a:t>
            </a:r>
          </a:p>
          <a:p>
            <a:pPr algn="ctr"/>
            <a:r>
              <a:rPr lang="en-GB" sz="1100" dirty="0">
                <a:latin typeface="Arial" panose="020B0604020202020204" pitchFamily="34" charset="0"/>
                <a:cs typeface="Arial" panose="020B0604020202020204" pitchFamily="34" charset="0"/>
              </a:rPr>
              <a:t>o</a:t>
            </a:r>
            <a:r>
              <a:rPr lang="en-GB" sz="1100" dirty="0" smtClean="0">
                <a:latin typeface="Arial" panose="020B0604020202020204" pitchFamily="34" charset="0"/>
                <a:cs typeface="Arial" panose="020B0604020202020204" pitchFamily="34" charset="0"/>
              </a:rPr>
              <a:t>n the previous year</a:t>
            </a:r>
            <a:endParaRPr lang="en-US" sz="1100" dirty="0">
              <a:latin typeface="Arial" panose="020B0604020202020204" pitchFamily="34" charset="0"/>
              <a:cs typeface="Arial" panose="020B0604020202020204" pitchFamily="34" charset="0"/>
            </a:endParaRPr>
          </a:p>
        </p:txBody>
      </p:sp>
      <p:sp>
        <p:nvSpPr>
          <p:cNvPr id="43" name="Rectangle 42"/>
          <p:cNvSpPr/>
          <p:nvPr/>
        </p:nvSpPr>
        <p:spPr>
          <a:xfrm>
            <a:off x="11232000" y="1476000"/>
            <a:ext cx="1463928" cy="1600438"/>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88%</a:t>
            </a:r>
            <a:r>
              <a:rPr lang="en-GB" sz="1800" dirty="0" smtClean="0">
                <a:latin typeface="Arial" panose="020B0604020202020204" pitchFamily="34" charset="0"/>
                <a:cs typeface="Arial" panose="020B0604020202020204" pitchFamily="34" charset="0"/>
              </a:rPr>
              <a:t> </a:t>
            </a:r>
          </a:p>
          <a:p>
            <a:pPr algn="ctr"/>
            <a:r>
              <a:rPr lang="en-GB" sz="1100" dirty="0">
                <a:latin typeface="Arial" panose="020B0604020202020204" pitchFamily="34" charset="0"/>
                <a:cs typeface="Arial" panose="020B0604020202020204" pitchFamily="34" charset="0"/>
              </a:rPr>
              <a:t>o</a:t>
            </a:r>
            <a:r>
              <a:rPr lang="en-GB" sz="1100" dirty="0" smtClean="0">
                <a:latin typeface="Arial" panose="020B0604020202020204" pitchFamily="34" charset="0"/>
                <a:cs typeface="Arial" panose="020B0604020202020204" pitchFamily="34" charset="0"/>
              </a:rPr>
              <a:t>f waste diverted</a:t>
            </a:r>
          </a:p>
          <a:p>
            <a:pPr algn="ctr"/>
            <a:r>
              <a:rPr lang="en-GB" sz="1100" dirty="0">
                <a:latin typeface="Arial" panose="020B0604020202020204" pitchFamily="34" charset="0"/>
                <a:cs typeface="Arial" panose="020B0604020202020204" pitchFamily="34" charset="0"/>
              </a:rPr>
              <a:t>i</a:t>
            </a:r>
            <a:r>
              <a:rPr lang="en-GB" sz="1100" dirty="0" smtClean="0">
                <a:latin typeface="Arial" panose="020B0604020202020204" pitchFamily="34" charset="0"/>
                <a:cs typeface="Arial" panose="020B0604020202020204" pitchFamily="34" charset="0"/>
              </a:rPr>
              <a:t>n 2016/17</a:t>
            </a:r>
          </a:p>
          <a:p>
            <a:pPr algn="ctr"/>
            <a:endParaRPr lang="en-GB" sz="400" dirty="0" smtClean="0">
              <a:latin typeface="Arial" panose="020B0604020202020204" pitchFamily="34" charset="0"/>
              <a:cs typeface="Arial" panose="020B0604020202020204" pitchFamily="34" charset="0"/>
            </a:endParaRPr>
          </a:p>
          <a:p>
            <a:pPr algn="ctr"/>
            <a:r>
              <a:rPr lang="en-GB" sz="1100" dirty="0" smtClean="0">
                <a:latin typeface="Arial" panose="020B0604020202020204" pitchFamily="34" charset="0"/>
                <a:cs typeface="Arial" panose="020B0604020202020204" pitchFamily="34" charset="0"/>
              </a:rPr>
              <a:t>An increase of</a:t>
            </a:r>
          </a:p>
          <a:p>
            <a:pPr algn="ctr"/>
            <a:r>
              <a:rPr lang="en-GB" sz="1100" b="1" dirty="0">
                <a:latin typeface="Arial" panose="020B0604020202020204" pitchFamily="34" charset="0"/>
                <a:cs typeface="Arial" panose="020B0604020202020204" pitchFamily="34" charset="0"/>
              </a:rPr>
              <a:t>5</a:t>
            </a:r>
            <a:r>
              <a:rPr lang="en-GB" sz="1100" b="1" dirty="0" smtClean="0">
                <a:latin typeface="Arial" panose="020B0604020202020204" pitchFamily="34" charset="0"/>
                <a:cs typeface="Arial" panose="020B0604020202020204" pitchFamily="34" charset="0"/>
              </a:rPr>
              <a:t> percentage </a:t>
            </a:r>
          </a:p>
          <a:p>
            <a:pPr algn="ctr"/>
            <a:r>
              <a:rPr lang="en-GB" sz="1100" b="1" dirty="0" smtClean="0">
                <a:latin typeface="Arial" panose="020B0604020202020204" pitchFamily="34" charset="0"/>
                <a:cs typeface="Arial" panose="020B0604020202020204" pitchFamily="34" charset="0"/>
              </a:rPr>
              <a:t>points</a:t>
            </a:r>
          </a:p>
          <a:p>
            <a:pPr algn="ctr"/>
            <a:r>
              <a:rPr lang="en-GB" sz="1100" dirty="0">
                <a:latin typeface="Arial" panose="020B0604020202020204" pitchFamily="34" charset="0"/>
                <a:cs typeface="Arial" panose="020B0604020202020204" pitchFamily="34" charset="0"/>
              </a:rPr>
              <a:t>o</a:t>
            </a:r>
            <a:r>
              <a:rPr lang="en-GB" sz="1100" dirty="0" smtClean="0">
                <a:latin typeface="Arial" panose="020B0604020202020204" pitchFamily="34" charset="0"/>
                <a:cs typeface="Arial" panose="020B0604020202020204" pitchFamily="34" charset="0"/>
              </a:rPr>
              <a:t>n the previous year</a:t>
            </a:r>
            <a:endParaRPr lang="en-US" sz="1100" dirty="0">
              <a:latin typeface="Arial" panose="020B0604020202020204" pitchFamily="34" charset="0"/>
              <a:cs typeface="Arial" panose="020B0604020202020204" pitchFamily="34" charset="0"/>
            </a:endParaRPr>
          </a:p>
        </p:txBody>
      </p:sp>
      <p:grpSp>
        <p:nvGrpSpPr>
          <p:cNvPr id="5" name="Group 4"/>
          <p:cNvGrpSpPr/>
          <p:nvPr/>
        </p:nvGrpSpPr>
        <p:grpSpPr>
          <a:xfrm>
            <a:off x="11530797" y="1040400"/>
            <a:ext cx="804259" cy="397796"/>
            <a:chOff x="11530797" y="1040400"/>
            <a:chExt cx="804259" cy="397796"/>
          </a:xfrm>
        </p:grpSpPr>
        <p:sp>
          <p:nvSpPr>
            <p:cNvPr id="44" name="Oval 43"/>
            <p:cNvSpPr>
              <a:spLocks noChangeAspect="1"/>
            </p:cNvSpPr>
            <p:nvPr/>
          </p:nvSpPr>
          <p:spPr bwMode="auto">
            <a:xfrm>
              <a:off x="11530797" y="1042196"/>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45" name="Up Arrow 44"/>
            <p:cNvSpPr/>
            <p:nvPr/>
          </p:nvSpPr>
          <p:spPr bwMode="auto">
            <a:xfrm>
              <a:off x="11971456" y="104040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49" name="Rectangle 48"/>
          <p:cNvSpPr/>
          <p:nvPr/>
        </p:nvSpPr>
        <p:spPr>
          <a:xfrm>
            <a:off x="276984" y="1512000"/>
            <a:ext cx="2376000" cy="861774"/>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12.5mt</a:t>
            </a:r>
            <a:r>
              <a:rPr lang="en-GB" sz="1800" dirty="0" smtClean="0">
                <a:latin typeface="Arial" panose="020B0604020202020204" pitchFamily="34" charset="0"/>
                <a:cs typeface="Arial" panose="020B0604020202020204" pitchFamily="34" charset="0"/>
              </a:rPr>
              <a:t> </a:t>
            </a:r>
          </a:p>
          <a:p>
            <a:pPr algn="ctr"/>
            <a:r>
              <a:rPr lang="en-GB" sz="1100" dirty="0" smtClean="0">
                <a:latin typeface="Arial" panose="020B0604020202020204" pitchFamily="34" charset="0"/>
                <a:cs typeface="Arial" panose="020B0604020202020204" pitchFamily="34" charset="0"/>
              </a:rPr>
              <a:t>of CO</a:t>
            </a:r>
            <a:r>
              <a:rPr lang="en-GB" sz="1100" baseline="-25000" dirty="0" smtClean="0">
                <a:latin typeface="Arial" panose="020B0604020202020204" pitchFamily="34" charset="0"/>
                <a:cs typeface="Arial" panose="020B0604020202020204" pitchFamily="34" charset="0"/>
              </a:rPr>
              <a:t>2</a:t>
            </a:r>
            <a:r>
              <a:rPr lang="en-GB" sz="1100" dirty="0" smtClean="0">
                <a:latin typeface="Arial" panose="020B0604020202020204" pitchFamily="34" charset="0"/>
                <a:cs typeface="Arial" panose="020B0604020202020204" pitchFamily="34" charset="0"/>
              </a:rPr>
              <a:t> emissions in 2016, or </a:t>
            </a:r>
            <a:r>
              <a:rPr lang="en-US" sz="1100" dirty="0" smtClean="0">
                <a:latin typeface="Arial" panose="020B0604020202020204" pitchFamily="34" charset="0"/>
                <a:ea typeface="Calibri" panose="020F0502020204030204" pitchFamily="34" charset="0"/>
              </a:rPr>
              <a:t>4.49t </a:t>
            </a:r>
            <a:r>
              <a:rPr lang="en-US" sz="1100" dirty="0">
                <a:latin typeface="Arial" panose="020B0604020202020204" pitchFamily="34" charset="0"/>
                <a:ea typeface="Calibri" panose="020F0502020204030204" pitchFamily="34" charset="0"/>
              </a:rPr>
              <a:t>per capita </a:t>
            </a:r>
            <a:endParaRPr lang="en-GB" sz="1100" dirty="0" smtClean="0">
              <a:latin typeface="Arial" panose="020B0604020202020204" pitchFamily="34" charset="0"/>
              <a:cs typeface="Arial" panose="020B0604020202020204" pitchFamily="34" charset="0"/>
            </a:endParaRPr>
          </a:p>
        </p:txBody>
      </p:sp>
      <p:sp>
        <p:nvSpPr>
          <p:cNvPr id="51" name="Rectangle 50"/>
          <p:cNvSpPr/>
          <p:nvPr/>
        </p:nvSpPr>
        <p:spPr>
          <a:xfrm>
            <a:off x="8947326" y="3683703"/>
            <a:ext cx="1588890" cy="1478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latin typeface="Arial" panose="020B0604020202020204" pitchFamily="34" charset="0"/>
                <a:cs typeface="Arial" panose="020B0604020202020204" pitchFamily="34" charset="0"/>
              </a:rPr>
              <a:t>£8.1bn</a:t>
            </a:r>
          </a:p>
          <a:p>
            <a:pPr algn="ctr"/>
            <a:r>
              <a:rPr lang="en-GB" sz="1100" dirty="0">
                <a:solidFill>
                  <a:schemeClr val="tx1"/>
                </a:solidFill>
                <a:latin typeface="Arial" panose="020B0604020202020204" pitchFamily="34" charset="0"/>
                <a:cs typeface="Arial" panose="020B0604020202020204" pitchFamily="34" charset="0"/>
              </a:rPr>
              <a:t>g</a:t>
            </a:r>
            <a:r>
              <a:rPr lang="en-GB" sz="1100" dirty="0" smtClean="0">
                <a:solidFill>
                  <a:schemeClr val="tx1"/>
                </a:solidFill>
                <a:latin typeface="Arial" panose="020B0604020202020204" pitchFamily="34" charset="0"/>
                <a:cs typeface="Arial" panose="020B0604020202020204" pitchFamily="34" charset="0"/>
              </a:rPr>
              <a:t>enerated by the visitor economy in 2016</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An increase of  </a:t>
            </a:r>
            <a:r>
              <a:rPr lang="en-GB" sz="1100" b="1" dirty="0" smtClean="0">
                <a:solidFill>
                  <a:schemeClr val="tx1"/>
                </a:solidFill>
                <a:latin typeface="Arial" panose="020B0604020202020204" pitchFamily="34" charset="0"/>
                <a:cs typeface="Arial" panose="020B0604020202020204" pitchFamily="34" charset="0"/>
              </a:rPr>
              <a:t>£0.2bn since 2015</a:t>
            </a:r>
          </a:p>
        </p:txBody>
      </p:sp>
      <p:sp>
        <p:nvSpPr>
          <p:cNvPr id="57" name="Rectangle 56"/>
          <p:cNvSpPr/>
          <p:nvPr/>
        </p:nvSpPr>
        <p:spPr>
          <a:xfrm>
            <a:off x="-31623" y="5594162"/>
            <a:ext cx="2771364" cy="521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80.3%</a:t>
            </a:r>
            <a:r>
              <a:rPr lang="en-GB" sz="1200" dirty="0" smtClean="0">
                <a:solidFill>
                  <a:schemeClr val="tx1"/>
                </a:solidFill>
                <a:latin typeface="Arial" panose="020B0604020202020204" pitchFamily="34" charset="0"/>
                <a:cs typeface="Arial" panose="020B0604020202020204" pitchFamily="34" charset="0"/>
              </a:rPr>
              <a:t> </a:t>
            </a:r>
            <a:r>
              <a:rPr lang="en-GB" sz="900" dirty="0" smtClean="0">
                <a:solidFill>
                  <a:schemeClr val="tx1"/>
                </a:solidFill>
                <a:latin typeface="Arial" panose="020B0604020202020204" pitchFamily="34" charset="0"/>
                <a:cs typeface="Arial" panose="020B0604020202020204" pitchFamily="34" charset="0"/>
              </a:rPr>
              <a:t>of GM residents reported that they had high or very high life satisfaction in 2017/18</a:t>
            </a:r>
            <a:endParaRPr lang="en-US" sz="900" dirty="0">
              <a:solidFill>
                <a:schemeClr val="tx1"/>
              </a:solidFill>
              <a:latin typeface="Arial" panose="020B0604020202020204" pitchFamily="34" charset="0"/>
              <a:cs typeface="Arial" panose="020B0604020202020204" pitchFamily="34" charset="0"/>
            </a:endParaRPr>
          </a:p>
        </p:txBody>
      </p:sp>
      <p:sp>
        <p:nvSpPr>
          <p:cNvPr id="58" name="Rectangle 57"/>
          <p:cNvSpPr/>
          <p:nvPr/>
        </p:nvSpPr>
        <p:spPr>
          <a:xfrm>
            <a:off x="-99556" y="5999481"/>
            <a:ext cx="2918008" cy="404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latin typeface="Arial" panose="020B0604020202020204" pitchFamily="34" charset="0"/>
                <a:cs typeface="Arial" panose="020B0604020202020204" pitchFamily="34" charset="0"/>
              </a:rPr>
              <a:t>1.7 </a:t>
            </a:r>
            <a:r>
              <a:rPr lang="en-GB" sz="900" b="1" dirty="0">
                <a:solidFill>
                  <a:schemeClr val="tx1"/>
                </a:solidFill>
                <a:latin typeface="Arial" panose="020B0604020202020204" pitchFamily="34" charset="0"/>
                <a:cs typeface="Arial" panose="020B0604020202020204" pitchFamily="34" charset="0"/>
              </a:rPr>
              <a:t>percentage points </a:t>
            </a:r>
            <a:r>
              <a:rPr lang="en-GB" sz="900" dirty="0" smtClean="0">
                <a:solidFill>
                  <a:schemeClr val="tx1"/>
                </a:solidFill>
                <a:latin typeface="Arial" panose="020B0604020202020204" pitchFamily="34" charset="0"/>
                <a:cs typeface="Arial" panose="020B0604020202020204" pitchFamily="34" charset="0"/>
              </a:rPr>
              <a:t>below </a:t>
            </a:r>
            <a:r>
              <a:rPr lang="en-GB" sz="900" dirty="0">
                <a:solidFill>
                  <a:schemeClr val="tx1"/>
                </a:solidFill>
                <a:latin typeface="Arial" panose="020B0604020202020204" pitchFamily="34" charset="0"/>
                <a:cs typeface="Arial" panose="020B0604020202020204" pitchFamily="34" charset="0"/>
              </a:rPr>
              <a:t>the </a:t>
            </a:r>
            <a:r>
              <a:rPr lang="en-GB" sz="900" dirty="0" smtClean="0">
                <a:solidFill>
                  <a:schemeClr val="tx1"/>
                </a:solidFill>
                <a:latin typeface="Arial" panose="020B0604020202020204" pitchFamily="34" charset="0"/>
                <a:cs typeface="Arial" panose="020B0604020202020204" pitchFamily="34" charset="0"/>
              </a:rPr>
              <a:t>England average, </a:t>
            </a:r>
            <a:endParaRPr lang="en-GB" sz="900" dirty="0">
              <a:solidFill>
                <a:schemeClr val="tx1"/>
              </a:solidFill>
              <a:latin typeface="Arial" panose="020B0604020202020204" pitchFamily="34" charset="0"/>
              <a:cs typeface="Arial" panose="020B0604020202020204" pitchFamily="34" charset="0"/>
            </a:endParaRPr>
          </a:p>
          <a:p>
            <a:pPr algn="ctr"/>
            <a:r>
              <a:rPr lang="en-GB" sz="900" b="1" dirty="0" smtClean="0">
                <a:solidFill>
                  <a:schemeClr val="tx1"/>
                </a:solidFill>
                <a:latin typeface="Arial" panose="020B0604020202020204" pitchFamily="34" charset="0"/>
                <a:cs typeface="Arial" panose="020B0604020202020204" pitchFamily="34" charset="0"/>
              </a:rPr>
              <a:t>0.8 percentage points</a:t>
            </a:r>
            <a:r>
              <a:rPr lang="en-GB" sz="900" dirty="0" smtClean="0">
                <a:solidFill>
                  <a:schemeClr val="tx1"/>
                </a:solidFill>
                <a:latin typeface="Arial" panose="020B0604020202020204" pitchFamily="34" charset="0"/>
                <a:cs typeface="Arial" panose="020B0604020202020204" pitchFamily="34" charset="0"/>
              </a:rPr>
              <a:t> above the previous year</a:t>
            </a:r>
            <a:endParaRPr lang="en-US" sz="900" dirty="0">
              <a:solidFill>
                <a:schemeClr val="tx1"/>
              </a:solidFill>
              <a:latin typeface="Arial" panose="020B0604020202020204" pitchFamily="34" charset="0"/>
              <a:cs typeface="Arial" panose="020B0604020202020204" pitchFamily="34" charset="0"/>
            </a:endParaRPr>
          </a:p>
        </p:txBody>
      </p:sp>
      <p:grpSp>
        <p:nvGrpSpPr>
          <p:cNvPr id="59" name="Group 58"/>
          <p:cNvGrpSpPr/>
          <p:nvPr/>
        </p:nvGrpSpPr>
        <p:grpSpPr>
          <a:xfrm>
            <a:off x="2657193" y="5821200"/>
            <a:ext cx="820963" cy="396000"/>
            <a:chOff x="1971953" y="3368706"/>
            <a:chExt cx="820963" cy="396000"/>
          </a:xfrm>
        </p:grpSpPr>
        <p:sp>
          <p:nvSpPr>
            <p:cNvPr id="60" name="Oval 59"/>
            <p:cNvSpPr>
              <a:spLocks noChangeAspect="1"/>
            </p:cNvSpPr>
            <p:nvPr/>
          </p:nvSpPr>
          <p:spPr bwMode="auto">
            <a:xfrm>
              <a:off x="1971953" y="3368706"/>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61" name="Up Arrow 60"/>
            <p:cNvSpPr/>
            <p:nvPr/>
          </p:nvSpPr>
          <p:spPr bwMode="auto">
            <a:xfrm>
              <a:off x="2427756" y="3383106"/>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64" name="Oval 63"/>
          <p:cNvSpPr>
            <a:spLocks noChangeAspect="1"/>
          </p:cNvSpPr>
          <p:nvPr/>
        </p:nvSpPr>
        <p:spPr bwMode="auto">
          <a:xfrm>
            <a:off x="5790477" y="5820597"/>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73" name="Up Arrow 72"/>
          <p:cNvSpPr/>
          <p:nvPr/>
        </p:nvSpPr>
        <p:spPr bwMode="auto">
          <a:xfrm>
            <a:off x="6253796" y="5834997"/>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78" name="Rectangle 77"/>
          <p:cNvSpPr/>
          <p:nvPr/>
        </p:nvSpPr>
        <p:spPr>
          <a:xfrm>
            <a:off x="9859130" y="5453572"/>
            <a:ext cx="2091826" cy="1116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schemeClr val="tx1"/>
                </a:solidFill>
                <a:latin typeface="Arial" panose="020B0604020202020204" pitchFamily="34" charset="0"/>
                <a:cs typeface="Arial" panose="020B0604020202020204" pitchFamily="34" charset="0"/>
              </a:rPr>
              <a:t>GM was ranked </a:t>
            </a:r>
            <a:r>
              <a:rPr lang="en-GB" sz="1200" b="1" dirty="0" smtClean="0">
                <a:solidFill>
                  <a:schemeClr val="tx1"/>
                </a:solidFill>
                <a:latin typeface="Arial" panose="020B0604020202020204" pitchFamily="34" charset="0"/>
                <a:cs typeface="Arial" panose="020B0604020202020204" pitchFamily="34" charset="0"/>
              </a:rPr>
              <a:t>24th</a:t>
            </a:r>
            <a:endParaRPr lang="en-GB" sz="1200" dirty="0" smtClean="0">
              <a:solidFill>
                <a:schemeClr val="tx1"/>
              </a:solidFill>
              <a:latin typeface="Arial" panose="020B0604020202020204" pitchFamily="34" charset="0"/>
              <a:cs typeface="Arial" panose="020B0604020202020204" pitchFamily="34" charset="0"/>
            </a:endParaRPr>
          </a:p>
          <a:p>
            <a:pPr algn="ctr"/>
            <a:r>
              <a:rPr lang="en-GB" sz="900" dirty="0">
                <a:solidFill>
                  <a:schemeClr val="tx1"/>
                </a:solidFill>
                <a:latin typeface="Arial" panose="020B0604020202020204" pitchFamily="34" charset="0"/>
                <a:cs typeface="Arial" panose="020B0604020202020204" pitchFamily="34" charset="0"/>
              </a:rPr>
              <a:t>i</a:t>
            </a:r>
            <a:r>
              <a:rPr lang="en-GB" sz="900" dirty="0" smtClean="0">
                <a:solidFill>
                  <a:schemeClr val="tx1"/>
                </a:solidFill>
                <a:latin typeface="Arial" panose="020B0604020202020204" pitchFamily="34" charset="0"/>
                <a:cs typeface="Arial" panose="020B0604020202020204" pitchFamily="34" charset="0"/>
              </a:rPr>
              <a:t>n the Anholt Brand Index in 2017</a:t>
            </a:r>
          </a:p>
          <a:p>
            <a:pPr algn="ctr"/>
            <a:endParaRPr lang="en-GB" sz="600" dirty="0" smtClean="0">
              <a:solidFill>
                <a:schemeClr val="tx1"/>
              </a:solidFill>
              <a:latin typeface="Arial" panose="020B0604020202020204" pitchFamily="34" charset="0"/>
              <a:cs typeface="Arial" panose="020B0604020202020204" pitchFamily="34" charset="0"/>
            </a:endParaRPr>
          </a:p>
          <a:p>
            <a:pPr algn="ctr"/>
            <a:r>
              <a:rPr lang="en-GB" sz="900" b="1" dirty="0" smtClean="0">
                <a:solidFill>
                  <a:schemeClr val="tx1"/>
                </a:solidFill>
                <a:latin typeface="Arial" panose="020B0604020202020204" pitchFamily="34" charset="0"/>
                <a:cs typeface="Arial" panose="020B0604020202020204" pitchFamily="34" charset="0"/>
              </a:rPr>
              <a:t> Up from 27</a:t>
            </a:r>
            <a:r>
              <a:rPr lang="en-GB" sz="900" b="1" baseline="30000" dirty="0" smtClean="0">
                <a:solidFill>
                  <a:schemeClr val="tx1"/>
                </a:solidFill>
                <a:latin typeface="Arial" panose="020B0604020202020204" pitchFamily="34" charset="0"/>
                <a:cs typeface="Arial" panose="020B0604020202020204" pitchFamily="34" charset="0"/>
              </a:rPr>
              <a:t>nd</a:t>
            </a:r>
            <a:r>
              <a:rPr lang="en-GB" sz="900" b="1" dirty="0" smtClean="0">
                <a:solidFill>
                  <a:schemeClr val="tx1"/>
                </a:solidFill>
                <a:latin typeface="Arial" panose="020B0604020202020204" pitchFamily="34" charset="0"/>
                <a:cs typeface="Arial" panose="020B0604020202020204" pitchFamily="34" charset="0"/>
              </a:rPr>
              <a:t> in 2015</a:t>
            </a:r>
            <a:endParaRPr lang="en-GB" sz="900" dirty="0" smtClean="0">
              <a:solidFill>
                <a:schemeClr val="tx1"/>
              </a:solidFill>
              <a:latin typeface="Arial" panose="020B0604020202020204" pitchFamily="34" charset="0"/>
              <a:cs typeface="Arial" panose="020B0604020202020204" pitchFamily="34" charset="0"/>
            </a:endParaRPr>
          </a:p>
        </p:txBody>
      </p:sp>
      <p:sp>
        <p:nvSpPr>
          <p:cNvPr id="79" name="Up Arrow 78"/>
          <p:cNvSpPr/>
          <p:nvPr/>
        </p:nvSpPr>
        <p:spPr bwMode="auto">
          <a:xfrm>
            <a:off x="12345763" y="58356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0" name="Oval 79"/>
          <p:cNvSpPr>
            <a:spLocks noChangeAspect="1"/>
          </p:cNvSpPr>
          <p:nvPr/>
        </p:nvSpPr>
        <p:spPr bwMode="auto">
          <a:xfrm>
            <a:off x="11879961" y="58212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cxnSp>
        <p:nvCxnSpPr>
          <p:cNvPr id="74" name="Straight Connector 73"/>
          <p:cNvCxnSpPr/>
          <p:nvPr/>
        </p:nvCxnSpPr>
        <p:spPr>
          <a:xfrm>
            <a:off x="20902" y="6405740"/>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4088754" y="6634958"/>
            <a:ext cx="3760593"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30,0085</a:t>
            </a:r>
            <a:r>
              <a:rPr lang="en-GB" sz="900" dirty="0" smtClean="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renewable electricity generation installations in GM in </a:t>
            </a:r>
            <a:r>
              <a:rPr lang="en-GB" sz="900" dirty="0" smtClean="0">
                <a:solidFill>
                  <a:schemeClr val="tx1"/>
                </a:solidFill>
                <a:latin typeface="Arial" panose="020B0604020202020204" pitchFamily="34" charset="0"/>
                <a:cs typeface="Arial" panose="020B0604020202020204" pitchFamily="34" charset="0"/>
              </a:rPr>
              <a:t>June 2018, </a:t>
            </a:r>
            <a:r>
              <a:rPr lang="en-GB" sz="900" dirty="0">
                <a:solidFill>
                  <a:schemeClr val="tx1"/>
                </a:solidFill>
                <a:latin typeface="Arial" panose="020B0604020202020204" pitchFamily="34" charset="0"/>
                <a:cs typeface="Arial" panose="020B0604020202020204" pitchFamily="34" charset="0"/>
              </a:rPr>
              <a:t>with a combined capacity of </a:t>
            </a:r>
            <a:r>
              <a:rPr lang="en-GB" sz="900" dirty="0" smtClean="0">
                <a:solidFill>
                  <a:schemeClr val="tx1"/>
                </a:solidFill>
                <a:latin typeface="Arial" panose="020B0604020202020204" pitchFamily="34" charset="0"/>
                <a:cs typeface="Arial" panose="020B0604020202020204" pitchFamily="34" charset="0"/>
              </a:rPr>
              <a:t>127,528 </a:t>
            </a:r>
            <a:r>
              <a:rPr lang="en-GB" sz="900" dirty="0">
                <a:solidFill>
                  <a:schemeClr val="tx1"/>
                </a:solidFill>
                <a:latin typeface="Arial" panose="020B0604020202020204" pitchFamily="34" charset="0"/>
                <a:cs typeface="Arial" panose="020B0604020202020204" pitchFamily="34" charset="0"/>
              </a:rPr>
              <a:t>kW. </a:t>
            </a:r>
            <a:endParaRPr lang="en-GB" sz="900" dirty="0" smtClean="0">
              <a:solidFill>
                <a:schemeClr val="tx1"/>
              </a:solidFill>
              <a:latin typeface="Arial" panose="020B0604020202020204" pitchFamily="34" charset="0"/>
              <a:cs typeface="Arial" panose="020B0604020202020204" pitchFamily="34" charset="0"/>
            </a:endParaRPr>
          </a:p>
          <a:p>
            <a:pPr algn="ctr"/>
            <a:r>
              <a:rPr lang="en-GB" sz="900" b="1" dirty="0" smtClean="0">
                <a:solidFill>
                  <a:schemeClr val="tx1"/>
                </a:solidFill>
                <a:latin typeface="Arial" panose="020B0604020202020204" pitchFamily="34" charset="0"/>
                <a:cs typeface="Arial" panose="020B0604020202020204" pitchFamily="34" charset="0"/>
              </a:rPr>
              <a:t>22,675 </a:t>
            </a:r>
            <a:r>
              <a:rPr lang="en-GB" sz="900" b="1" dirty="0">
                <a:solidFill>
                  <a:schemeClr val="tx1"/>
                </a:solidFill>
                <a:latin typeface="Arial" panose="020B0604020202020204" pitchFamily="34" charset="0"/>
                <a:cs typeface="Arial" panose="020B0604020202020204" pitchFamily="34" charset="0"/>
              </a:rPr>
              <a:t>kW </a:t>
            </a:r>
            <a:r>
              <a:rPr lang="en-GB" sz="900" dirty="0">
                <a:solidFill>
                  <a:schemeClr val="tx1"/>
                </a:solidFill>
                <a:latin typeface="Arial" panose="020B0604020202020204" pitchFamily="34" charset="0"/>
                <a:cs typeface="Arial" panose="020B0604020202020204" pitchFamily="34" charset="0"/>
              </a:rPr>
              <a:t>higher than in </a:t>
            </a:r>
            <a:r>
              <a:rPr lang="en-GB" sz="900" dirty="0" smtClean="0">
                <a:solidFill>
                  <a:schemeClr val="tx1"/>
                </a:solidFill>
                <a:latin typeface="Arial" panose="020B0604020202020204" pitchFamily="34" charset="0"/>
                <a:cs typeface="Arial" panose="020B0604020202020204" pitchFamily="34" charset="0"/>
              </a:rPr>
              <a:t>June </a:t>
            </a:r>
            <a:r>
              <a:rPr lang="en-GB" sz="900" dirty="0">
                <a:solidFill>
                  <a:schemeClr val="tx1"/>
                </a:solidFill>
                <a:latin typeface="Arial" panose="020B0604020202020204" pitchFamily="34" charset="0"/>
                <a:cs typeface="Arial" panose="020B0604020202020204" pitchFamily="34" charset="0"/>
              </a:rPr>
              <a:t>2017, </a:t>
            </a:r>
            <a:endParaRPr lang="en-GB" sz="900" dirty="0" smtClean="0">
              <a:solidFill>
                <a:schemeClr val="tx1"/>
              </a:solidFill>
              <a:latin typeface="Arial" panose="020B0604020202020204" pitchFamily="34" charset="0"/>
              <a:cs typeface="Arial" panose="020B0604020202020204" pitchFamily="34" charset="0"/>
            </a:endParaRPr>
          </a:p>
          <a:p>
            <a:pPr algn="ctr"/>
            <a:r>
              <a:rPr lang="en-GB" sz="900" b="1" dirty="0" smtClean="0">
                <a:solidFill>
                  <a:schemeClr val="tx1"/>
                </a:solidFill>
                <a:latin typeface="Arial" panose="020B0604020202020204" pitchFamily="34" charset="0"/>
                <a:cs typeface="Arial" panose="020B0604020202020204" pitchFamily="34" charset="0"/>
              </a:rPr>
              <a:t>52%</a:t>
            </a:r>
            <a:r>
              <a:rPr lang="en-GB" sz="900" dirty="0" smtClean="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lower per household </a:t>
            </a:r>
            <a:r>
              <a:rPr lang="en-GB" sz="900" dirty="0" smtClean="0">
                <a:solidFill>
                  <a:schemeClr val="tx1"/>
                </a:solidFill>
                <a:latin typeface="Arial" panose="020B0604020202020204" pitchFamily="34" charset="0"/>
                <a:cs typeface="Arial" panose="020B0604020202020204" pitchFamily="34" charset="0"/>
              </a:rPr>
              <a:t>than </a:t>
            </a:r>
            <a:r>
              <a:rPr lang="en-GB" sz="900" dirty="0">
                <a:solidFill>
                  <a:schemeClr val="tx1"/>
                </a:solidFill>
                <a:latin typeface="Arial" panose="020B0604020202020204" pitchFamily="34" charset="0"/>
                <a:cs typeface="Arial" panose="020B0604020202020204" pitchFamily="34" charset="0"/>
              </a:rPr>
              <a:t>the </a:t>
            </a:r>
            <a:r>
              <a:rPr lang="en-GB" sz="900" dirty="0" smtClean="0">
                <a:solidFill>
                  <a:schemeClr val="tx1"/>
                </a:solidFill>
                <a:latin typeface="Arial" panose="020B0604020202020204" pitchFamily="34" charset="0"/>
                <a:cs typeface="Arial" panose="020B0604020202020204" pitchFamily="34" charset="0"/>
              </a:rPr>
              <a:t>England </a:t>
            </a:r>
            <a:r>
              <a:rPr lang="en-GB" sz="900" dirty="0">
                <a:solidFill>
                  <a:schemeClr val="tx1"/>
                </a:solidFill>
                <a:latin typeface="Arial" panose="020B0604020202020204" pitchFamily="34" charset="0"/>
                <a:cs typeface="Arial" panose="020B0604020202020204" pitchFamily="34" charset="0"/>
              </a:rPr>
              <a:t>average. </a:t>
            </a:r>
          </a:p>
          <a:p>
            <a:pPr algn="ctr"/>
            <a:endParaRPr lang="en-US" sz="900" dirty="0">
              <a:solidFill>
                <a:schemeClr val="tx1"/>
              </a:solidFill>
              <a:latin typeface="Arial" panose="020B0604020202020204" pitchFamily="34" charset="0"/>
              <a:cs typeface="Arial" panose="020B0604020202020204" pitchFamily="34" charset="0"/>
            </a:endParaRPr>
          </a:p>
        </p:txBody>
      </p:sp>
      <p:sp>
        <p:nvSpPr>
          <p:cNvPr id="87" name="Up Arrow 86"/>
          <p:cNvSpPr/>
          <p:nvPr/>
        </p:nvSpPr>
        <p:spPr bwMode="auto">
          <a:xfrm>
            <a:off x="3487401" y="6645255"/>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8" name="Oval 87"/>
          <p:cNvSpPr>
            <a:spLocks noChangeAspect="1"/>
          </p:cNvSpPr>
          <p:nvPr/>
        </p:nvSpPr>
        <p:spPr bwMode="auto">
          <a:xfrm>
            <a:off x="3049266" y="6631172"/>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75" name="Rectangle 74"/>
          <p:cNvSpPr/>
          <p:nvPr/>
        </p:nvSpPr>
        <p:spPr>
          <a:xfrm>
            <a:off x="-41527" y="3636000"/>
            <a:ext cx="1694125" cy="1754326"/>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38%</a:t>
            </a:r>
            <a:r>
              <a:rPr lang="en-GB" sz="1800" dirty="0" smtClean="0">
                <a:latin typeface="Arial" panose="020B0604020202020204" pitchFamily="34" charset="0"/>
                <a:cs typeface="Arial" panose="020B0604020202020204" pitchFamily="34" charset="0"/>
              </a:rPr>
              <a:t> </a:t>
            </a:r>
          </a:p>
          <a:p>
            <a:pPr algn="ctr"/>
            <a:r>
              <a:rPr lang="en-GB" sz="1050" dirty="0" smtClean="0">
                <a:latin typeface="Arial" panose="020B0604020202020204" pitchFamily="34" charset="0"/>
                <a:cs typeface="Arial" panose="020B0604020202020204" pitchFamily="34" charset="0"/>
              </a:rPr>
              <a:t>of GM residents reported </a:t>
            </a:r>
            <a:r>
              <a:rPr lang="en-GB" sz="1050" dirty="0">
                <a:latin typeface="Arial" panose="020B0604020202020204" pitchFamily="34" charset="0"/>
                <a:cs typeface="Arial" panose="020B0604020202020204" pitchFamily="34" charset="0"/>
              </a:rPr>
              <a:t>that </a:t>
            </a:r>
            <a:r>
              <a:rPr lang="en-GB" sz="1050" dirty="0" smtClean="0">
                <a:latin typeface="Arial" panose="020B0604020202020204" pitchFamily="34" charset="0"/>
                <a:cs typeface="Arial" panose="020B0604020202020204" pitchFamily="34" charset="0"/>
              </a:rPr>
              <a:t>they had </a:t>
            </a:r>
            <a:r>
              <a:rPr lang="en-GB" sz="1050" dirty="0">
                <a:latin typeface="Arial" panose="020B0604020202020204" pitchFamily="34" charset="0"/>
                <a:cs typeface="Arial" panose="020B0604020202020204" pitchFamily="34" charset="0"/>
              </a:rPr>
              <a:t>visited the natural environment at least once during the previous seven </a:t>
            </a:r>
            <a:r>
              <a:rPr lang="en-GB" sz="1050" dirty="0" smtClean="0">
                <a:latin typeface="Arial" panose="020B0604020202020204" pitchFamily="34" charset="0"/>
                <a:cs typeface="Arial" panose="020B0604020202020204" pitchFamily="34" charset="0"/>
              </a:rPr>
              <a:t>days in 2015-16*</a:t>
            </a:r>
          </a:p>
          <a:p>
            <a:pPr algn="ctr"/>
            <a:endParaRPr lang="en-GB" sz="400" dirty="0" smtClean="0">
              <a:latin typeface="Arial" panose="020B0604020202020204" pitchFamily="34" charset="0"/>
              <a:cs typeface="Arial" panose="020B0604020202020204" pitchFamily="34" charset="0"/>
            </a:endParaRPr>
          </a:p>
          <a:p>
            <a:pPr algn="ctr"/>
            <a:endParaRPr lang="en-GB" sz="200" dirty="0" smtClean="0">
              <a:latin typeface="Arial" panose="020B0604020202020204" pitchFamily="34" charset="0"/>
              <a:cs typeface="Arial" panose="020B0604020202020204" pitchFamily="34" charset="0"/>
            </a:endParaRPr>
          </a:p>
          <a:p>
            <a:pPr algn="ctr"/>
            <a:endParaRPr lang="en-US" sz="1100" b="1" dirty="0">
              <a:latin typeface="Arial" panose="020B0604020202020204" pitchFamily="34" charset="0"/>
              <a:cs typeface="Arial" panose="020B0604020202020204" pitchFamily="34" charset="0"/>
            </a:endParaRPr>
          </a:p>
        </p:txBody>
      </p:sp>
      <p:sp>
        <p:nvSpPr>
          <p:cNvPr id="85" name="Rectangle 84"/>
          <p:cNvSpPr/>
          <p:nvPr/>
        </p:nvSpPr>
        <p:spPr>
          <a:xfrm>
            <a:off x="138239" y="6445325"/>
            <a:ext cx="2938323" cy="405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87.6%</a:t>
            </a:r>
            <a:r>
              <a:rPr lang="en-GB" sz="900" dirty="0" smtClean="0">
                <a:solidFill>
                  <a:schemeClr val="tx1"/>
                </a:solidFill>
                <a:latin typeface="Arial" panose="020B0604020202020204" pitchFamily="34" charset="0"/>
                <a:cs typeface="Arial" panose="020B0604020202020204" pitchFamily="34" charset="0"/>
              </a:rPr>
              <a:t> of GM lodgements had an energy efficiency rating of D or above (EPC/DEC)  in Q2 2018</a:t>
            </a:r>
          </a:p>
        </p:txBody>
      </p:sp>
      <p:sp>
        <p:nvSpPr>
          <p:cNvPr id="4" name="Rectangle 3"/>
          <p:cNvSpPr/>
          <p:nvPr/>
        </p:nvSpPr>
        <p:spPr>
          <a:xfrm>
            <a:off x="719" y="6831793"/>
            <a:ext cx="3290929"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latin typeface="Arial" panose="020B0604020202020204" pitchFamily="34" charset="0"/>
                <a:cs typeface="Arial" panose="020B0604020202020204" pitchFamily="34" charset="0"/>
              </a:rPr>
              <a:t>6.5 percentage </a:t>
            </a:r>
            <a:r>
              <a:rPr lang="en-GB" sz="900" b="1" dirty="0">
                <a:solidFill>
                  <a:schemeClr val="tx1"/>
                </a:solidFill>
                <a:latin typeface="Arial" panose="020B0604020202020204" pitchFamily="34" charset="0"/>
                <a:cs typeface="Arial" panose="020B0604020202020204" pitchFamily="34" charset="0"/>
              </a:rPr>
              <a:t>point </a:t>
            </a:r>
            <a:r>
              <a:rPr lang="en-GB" sz="900" dirty="0">
                <a:solidFill>
                  <a:schemeClr val="tx1"/>
                </a:solidFill>
                <a:latin typeface="Arial" panose="020B0604020202020204" pitchFamily="34" charset="0"/>
                <a:cs typeface="Arial" panose="020B0604020202020204" pitchFamily="34" charset="0"/>
              </a:rPr>
              <a:t>above the England </a:t>
            </a:r>
            <a:r>
              <a:rPr lang="en-GB" sz="900" dirty="0" smtClean="0">
                <a:solidFill>
                  <a:schemeClr val="tx1"/>
                </a:solidFill>
                <a:latin typeface="Arial" panose="020B0604020202020204" pitchFamily="34" charset="0"/>
                <a:cs typeface="Arial" panose="020B0604020202020204" pitchFamily="34" charset="0"/>
              </a:rPr>
              <a:t>average</a:t>
            </a:r>
            <a:endParaRPr lang="en-GB" sz="900" dirty="0">
              <a:solidFill>
                <a:schemeClr val="tx1"/>
              </a:solidFill>
              <a:latin typeface="Arial" panose="020B0604020202020204" pitchFamily="34" charset="0"/>
              <a:cs typeface="Arial" panose="020B0604020202020204" pitchFamily="34" charset="0"/>
            </a:endParaRPr>
          </a:p>
          <a:p>
            <a:pPr algn="ctr"/>
            <a:r>
              <a:rPr lang="en-GB" sz="900" dirty="0" smtClean="0">
                <a:solidFill>
                  <a:schemeClr val="tx1"/>
                </a:solidFill>
                <a:latin typeface="Arial" panose="020B0604020202020204" pitchFamily="34" charset="0"/>
                <a:cs typeface="Arial" panose="020B0604020202020204" pitchFamily="34" charset="0"/>
              </a:rPr>
              <a:t> </a:t>
            </a:r>
            <a:r>
              <a:rPr lang="en-GB" sz="900" b="1" dirty="0" smtClean="0">
                <a:solidFill>
                  <a:schemeClr val="tx1"/>
                </a:solidFill>
                <a:latin typeface="Arial" panose="020B0604020202020204" pitchFamily="34" charset="0"/>
                <a:cs typeface="Arial" panose="020B0604020202020204" pitchFamily="34" charset="0"/>
              </a:rPr>
              <a:t>3.9 percentage points </a:t>
            </a:r>
            <a:r>
              <a:rPr lang="en-GB" sz="900" dirty="0" smtClean="0">
                <a:solidFill>
                  <a:schemeClr val="tx1"/>
                </a:solidFill>
                <a:latin typeface="Arial" panose="020B0604020202020204" pitchFamily="34" charset="0"/>
                <a:cs typeface="Arial" panose="020B0604020202020204" pitchFamily="34" charset="0"/>
              </a:rPr>
              <a:t>higher than Q2 2017</a:t>
            </a:r>
            <a:endParaRPr lang="en-US" sz="900" dirty="0">
              <a:solidFill>
                <a:schemeClr val="tx1"/>
              </a:solidFill>
              <a:latin typeface="Arial" panose="020B0604020202020204" pitchFamily="34" charset="0"/>
              <a:cs typeface="Arial" panose="020B0604020202020204" pitchFamily="34" charset="0"/>
            </a:endParaRPr>
          </a:p>
        </p:txBody>
      </p:sp>
      <p:grpSp>
        <p:nvGrpSpPr>
          <p:cNvPr id="82" name="Group 81"/>
          <p:cNvGrpSpPr/>
          <p:nvPr/>
        </p:nvGrpSpPr>
        <p:grpSpPr>
          <a:xfrm>
            <a:off x="4797105" y="3200400"/>
            <a:ext cx="802675" cy="396000"/>
            <a:chOff x="2013474" y="3400046"/>
            <a:chExt cx="802675" cy="396000"/>
          </a:xfrm>
        </p:grpSpPr>
        <p:sp>
          <p:nvSpPr>
            <p:cNvPr id="89" name="Oval 88"/>
            <p:cNvSpPr>
              <a:spLocks noChangeAspect="1"/>
            </p:cNvSpPr>
            <p:nvPr/>
          </p:nvSpPr>
          <p:spPr bwMode="auto">
            <a:xfrm>
              <a:off x="2013474" y="3400046"/>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90" name="Up Arrow 89"/>
            <p:cNvSpPr/>
            <p:nvPr/>
          </p:nvSpPr>
          <p:spPr bwMode="auto">
            <a:xfrm>
              <a:off x="2450989" y="3426151"/>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91" name="Rectangle 90"/>
          <p:cNvSpPr/>
          <p:nvPr/>
        </p:nvSpPr>
        <p:spPr>
          <a:xfrm>
            <a:off x="8557308" y="6680650"/>
            <a:ext cx="334989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Arial" panose="020B0604020202020204" pitchFamily="34" charset="0"/>
                <a:cs typeface="Arial" panose="020B0604020202020204" pitchFamily="34" charset="0"/>
              </a:rPr>
              <a:t>944</a:t>
            </a:r>
            <a:r>
              <a:rPr lang="en-GB" sz="900" dirty="0" smtClean="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accredited renewable heat incentives i</a:t>
            </a:r>
            <a:r>
              <a:rPr lang="en-GB" sz="900" dirty="0" smtClean="0">
                <a:solidFill>
                  <a:schemeClr val="tx1"/>
                </a:solidFill>
                <a:latin typeface="Arial" panose="020B0604020202020204" pitchFamily="34" charset="0"/>
                <a:cs typeface="Arial" panose="020B0604020202020204" pitchFamily="34" charset="0"/>
              </a:rPr>
              <a:t>n August 2018 </a:t>
            </a:r>
            <a:r>
              <a:rPr lang="en-GB" sz="900" dirty="0">
                <a:solidFill>
                  <a:schemeClr val="tx1"/>
                </a:solidFill>
                <a:latin typeface="Arial" panose="020B0604020202020204" pitchFamily="34" charset="0"/>
                <a:cs typeface="Arial" panose="020B0604020202020204" pitchFamily="34" charset="0"/>
              </a:rPr>
              <a:t>with a combined capacity (non-domestic only) of </a:t>
            </a:r>
            <a:r>
              <a:rPr lang="en-GB" sz="900" dirty="0" smtClean="0">
                <a:solidFill>
                  <a:schemeClr val="tx1"/>
                </a:solidFill>
                <a:latin typeface="Arial" panose="020B0604020202020204" pitchFamily="34" charset="0"/>
                <a:cs typeface="Arial" panose="020B0604020202020204" pitchFamily="34" charset="0"/>
              </a:rPr>
              <a:t>53.8 </a:t>
            </a:r>
            <a:r>
              <a:rPr lang="en-GB" sz="900" dirty="0">
                <a:solidFill>
                  <a:schemeClr val="tx1"/>
                </a:solidFill>
                <a:latin typeface="Arial" panose="020B0604020202020204" pitchFamily="34" charset="0"/>
                <a:cs typeface="Arial" panose="020B0604020202020204" pitchFamily="34" charset="0"/>
              </a:rPr>
              <a:t>MW. </a:t>
            </a:r>
            <a:endParaRPr lang="en-GB" sz="900" dirty="0" smtClean="0">
              <a:solidFill>
                <a:schemeClr val="tx1"/>
              </a:solidFill>
              <a:latin typeface="Arial" panose="020B0604020202020204" pitchFamily="34" charset="0"/>
              <a:cs typeface="Arial" panose="020B0604020202020204" pitchFamily="34" charset="0"/>
            </a:endParaRPr>
          </a:p>
          <a:p>
            <a:pPr algn="ctr"/>
            <a:r>
              <a:rPr lang="en-GB" sz="900" dirty="0" smtClean="0">
                <a:solidFill>
                  <a:schemeClr val="tx1"/>
                </a:solidFill>
                <a:latin typeface="Arial" panose="020B0604020202020204" pitchFamily="34" charset="0"/>
                <a:cs typeface="Arial" panose="020B0604020202020204" pitchFamily="34" charset="0"/>
              </a:rPr>
              <a:t> 2.5 MW higher than August 2017</a:t>
            </a:r>
            <a:r>
              <a:rPr lang="en-GB" sz="900" dirty="0">
                <a:solidFill>
                  <a:schemeClr val="tx1"/>
                </a:solidFill>
                <a:latin typeface="Arial" panose="020B0604020202020204" pitchFamily="34" charset="0"/>
                <a:cs typeface="Arial" panose="020B0604020202020204" pitchFamily="34" charset="0"/>
              </a:rPr>
              <a:t>, </a:t>
            </a:r>
            <a:endParaRPr lang="en-GB" sz="900" dirty="0" smtClean="0">
              <a:solidFill>
                <a:schemeClr val="tx1"/>
              </a:solidFill>
              <a:latin typeface="Arial" panose="020B0604020202020204" pitchFamily="34" charset="0"/>
              <a:cs typeface="Arial" panose="020B0604020202020204" pitchFamily="34" charset="0"/>
            </a:endParaRPr>
          </a:p>
          <a:p>
            <a:pPr algn="ctr"/>
            <a:r>
              <a:rPr lang="en-GB" sz="900" b="1" dirty="0" smtClean="0">
                <a:solidFill>
                  <a:schemeClr val="tx1"/>
                </a:solidFill>
                <a:latin typeface="Arial" panose="020B0604020202020204" pitchFamily="34" charset="0"/>
                <a:cs typeface="Arial" panose="020B0604020202020204" pitchFamily="34" charset="0"/>
              </a:rPr>
              <a:t>64%</a:t>
            </a:r>
            <a:r>
              <a:rPr lang="en-GB" sz="900" dirty="0" smtClean="0">
                <a:solidFill>
                  <a:schemeClr val="tx1"/>
                </a:solidFill>
                <a:latin typeface="Arial" panose="020B0604020202020204" pitchFamily="34" charset="0"/>
                <a:cs typeface="Arial" panose="020B0604020202020204" pitchFamily="34" charset="0"/>
              </a:rPr>
              <a:t> </a:t>
            </a:r>
            <a:r>
              <a:rPr lang="en-GB" sz="900" dirty="0">
                <a:solidFill>
                  <a:schemeClr val="tx1"/>
                </a:solidFill>
                <a:latin typeface="Arial" panose="020B0604020202020204" pitchFamily="34" charset="0"/>
                <a:cs typeface="Arial" panose="020B0604020202020204" pitchFamily="34" charset="0"/>
              </a:rPr>
              <a:t>lower per household than the England average</a:t>
            </a:r>
          </a:p>
          <a:p>
            <a:pPr algn="ctr"/>
            <a:endParaRPr lang="en-US" sz="900" dirty="0">
              <a:solidFill>
                <a:srgbClr val="FF0000"/>
              </a:solidFill>
              <a:latin typeface="Arial" panose="020B0604020202020204" pitchFamily="34" charset="0"/>
              <a:cs typeface="Arial" panose="020B0604020202020204" pitchFamily="34" charset="0"/>
            </a:endParaRPr>
          </a:p>
        </p:txBody>
      </p:sp>
      <p:grpSp>
        <p:nvGrpSpPr>
          <p:cNvPr id="81" name="Group 80"/>
          <p:cNvGrpSpPr/>
          <p:nvPr/>
        </p:nvGrpSpPr>
        <p:grpSpPr>
          <a:xfrm>
            <a:off x="5184000" y="1040400"/>
            <a:ext cx="804259" cy="397796"/>
            <a:chOff x="11530797" y="1040400"/>
            <a:chExt cx="804259" cy="397796"/>
          </a:xfrm>
        </p:grpSpPr>
        <p:sp>
          <p:nvSpPr>
            <p:cNvPr id="86" name="Oval 85"/>
            <p:cNvSpPr>
              <a:spLocks noChangeAspect="1"/>
            </p:cNvSpPr>
            <p:nvPr/>
          </p:nvSpPr>
          <p:spPr bwMode="auto">
            <a:xfrm>
              <a:off x="11530797" y="1042196"/>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92" name="Up Arrow 91"/>
            <p:cNvSpPr/>
            <p:nvPr/>
          </p:nvSpPr>
          <p:spPr bwMode="auto">
            <a:xfrm>
              <a:off x="11971456" y="104040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9" name="TextBox 8"/>
          <p:cNvSpPr txBox="1"/>
          <p:nvPr/>
        </p:nvSpPr>
        <p:spPr>
          <a:xfrm>
            <a:off x="481431" y="2373380"/>
            <a:ext cx="2180405" cy="261610"/>
          </a:xfrm>
          <a:prstGeom prst="rect">
            <a:avLst/>
          </a:prstGeom>
          <a:noFill/>
        </p:spPr>
        <p:txBody>
          <a:bodyPr wrap="none" rtlCol="0">
            <a:spAutoFit/>
          </a:bodyPr>
          <a:lstStyle/>
          <a:p>
            <a:pPr lvl="0" algn="ctr"/>
            <a:r>
              <a:rPr lang="en-GB" sz="1100" dirty="0">
                <a:latin typeface="Arial" panose="020B0604020202020204" pitchFamily="34" charset="0"/>
                <a:cs typeface="Arial" panose="020B0604020202020204" pitchFamily="34" charset="0"/>
              </a:rPr>
              <a:t>A reduction of </a:t>
            </a:r>
            <a:r>
              <a:rPr lang="en-GB" sz="1100" b="1" dirty="0" smtClean="0">
                <a:latin typeface="Arial" panose="020B0604020202020204" pitchFamily="34" charset="0"/>
                <a:cs typeface="Arial" panose="020B0604020202020204" pitchFamily="34" charset="0"/>
              </a:rPr>
              <a:t>0.5mt</a:t>
            </a:r>
            <a:r>
              <a:rPr lang="en-GB" sz="1100" dirty="0" smtClean="0">
                <a:latin typeface="Arial" panose="020B0604020202020204" pitchFamily="34" charset="0"/>
                <a:cs typeface="Arial" panose="020B0604020202020204" pitchFamily="34" charset="0"/>
              </a:rPr>
              <a:t> since 2015</a:t>
            </a:r>
            <a:endParaRPr lang="en-US" sz="1100" dirty="0">
              <a:latin typeface="Arial" panose="020B0604020202020204" pitchFamily="34" charset="0"/>
              <a:cs typeface="Arial" panose="020B0604020202020204" pitchFamily="34" charset="0"/>
            </a:endParaRPr>
          </a:p>
        </p:txBody>
      </p:sp>
      <p:grpSp>
        <p:nvGrpSpPr>
          <p:cNvPr id="93" name="Group 92"/>
          <p:cNvGrpSpPr/>
          <p:nvPr/>
        </p:nvGrpSpPr>
        <p:grpSpPr>
          <a:xfrm>
            <a:off x="11880000" y="3200400"/>
            <a:ext cx="804259" cy="396000"/>
            <a:chOff x="11530797" y="1051090"/>
            <a:chExt cx="804259" cy="396000"/>
          </a:xfrm>
        </p:grpSpPr>
        <p:sp>
          <p:nvSpPr>
            <p:cNvPr id="94" name="Oval 93"/>
            <p:cNvSpPr>
              <a:spLocks noChangeAspect="1"/>
            </p:cNvSpPr>
            <p:nvPr/>
          </p:nvSpPr>
          <p:spPr bwMode="auto">
            <a:xfrm>
              <a:off x="11530797" y="105109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95" name="Up Arrow 94"/>
            <p:cNvSpPr/>
            <p:nvPr/>
          </p:nvSpPr>
          <p:spPr bwMode="auto">
            <a:xfrm>
              <a:off x="11971456" y="107629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grpSp>
        <p:nvGrpSpPr>
          <p:cNvPr id="6" name="Group 5"/>
          <p:cNvGrpSpPr/>
          <p:nvPr/>
        </p:nvGrpSpPr>
        <p:grpSpPr>
          <a:xfrm>
            <a:off x="7637413" y="6697041"/>
            <a:ext cx="818891" cy="396000"/>
            <a:chOff x="3355648" y="6444000"/>
            <a:chExt cx="818891" cy="396000"/>
          </a:xfrm>
        </p:grpSpPr>
        <p:sp>
          <p:nvSpPr>
            <p:cNvPr id="96" name="Up Arrow 95"/>
            <p:cNvSpPr/>
            <p:nvPr/>
          </p:nvSpPr>
          <p:spPr bwMode="auto">
            <a:xfrm>
              <a:off x="3809379" y="6465854"/>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7" name="Oval 96"/>
            <p:cNvSpPr>
              <a:spLocks noChangeAspect="1"/>
            </p:cNvSpPr>
            <p:nvPr/>
          </p:nvSpPr>
          <p:spPr bwMode="auto">
            <a:xfrm>
              <a:off x="3355648" y="6444000"/>
              <a:ext cx="402286"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grpSp>
      <p:sp>
        <p:nvSpPr>
          <p:cNvPr id="100" name="TextBox 99"/>
          <p:cNvSpPr txBox="1"/>
          <p:nvPr/>
        </p:nvSpPr>
        <p:spPr>
          <a:xfrm>
            <a:off x="80087" y="2678478"/>
            <a:ext cx="3049233" cy="261610"/>
          </a:xfrm>
          <a:prstGeom prst="rect">
            <a:avLst/>
          </a:prstGeom>
          <a:noFill/>
        </p:spPr>
        <p:txBody>
          <a:bodyPr wrap="none" rtlCol="0">
            <a:spAutoFit/>
          </a:bodyPr>
          <a:lstStyle/>
          <a:p>
            <a:pPr lvl="0" algn="ctr"/>
            <a:r>
              <a:rPr lang="en-GB" sz="1100" b="1" dirty="0" smtClean="0">
                <a:latin typeface="Arial" panose="020B0604020202020204" pitchFamily="34" charset="0"/>
                <a:cs typeface="Arial" panose="020B0604020202020204" pitchFamily="34" charset="0"/>
              </a:rPr>
              <a:t>0.2mt </a:t>
            </a:r>
            <a:r>
              <a:rPr lang="en-GB" sz="1100" dirty="0" smtClean="0">
                <a:latin typeface="Arial" panose="020B0604020202020204" pitchFamily="34" charset="0"/>
                <a:cs typeface="Arial" panose="020B0604020202020204" pitchFamily="34" charset="0"/>
              </a:rPr>
              <a:t>ahead of the target </a:t>
            </a:r>
            <a:r>
              <a:rPr lang="en-GB" sz="1100" dirty="0">
                <a:latin typeface="Arial" panose="020B0604020202020204" pitchFamily="34" charset="0"/>
                <a:cs typeface="Arial" panose="020B0604020202020204" pitchFamily="34" charset="0"/>
              </a:rPr>
              <a:t>trajectory of </a:t>
            </a:r>
            <a:r>
              <a:rPr lang="en-GB" sz="1100" dirty="0" smtClean="0">
                <a:latin typeface="Arial" panose="020B0604020202020204" pitchFamily="34" charset="0"/>
                <a:cs typeface="Arial" panose="020B0604020202020204" pitchFamily="34" charset="0"/>
              </a:rPr>
              <a:t>12.7mt</a:t>
            </a:r>
            <a:r>
              <a:rPr lang="en-US" sz="1100" dirty="0" smtClean="0">
                <a:latin typeface="Arial" panose="020B0604020202020204" pitchFamily="34" charset="0"/>
                <a:ea typeface="Calibri" panose="020F0502020204030204" pitchFamily="34" charset="0"/>
              </a:rPr>
              <a:t> </a:t>
            </a:r>
            <a:endParaRPr lang="en-US" sz="1100" dirty="0">
              <a:latin typeface="Arial" panose="020B0604020202020204" pitchFamily="34" charset="0"/>
              <a:cs typeface="Arial" panose="020B0604020202020204" pitchFamily="34" charset="0"/>
            </a:endParaRPr>
          </a:p>
        </p:txBody>
      </p:sp>
      <p:sp>
        <p:nvSpPr>
          <p:cNvPr id="103" name="Oval 102"/>
          <p:cNvSpPr>
            <a:spLocks/>
          </p:cNvSpPr>
          <p:nvPr/>
        </p:nvSpPr>
        <p:spPr bwMode="auto">
          <a:xfrm>
            <a:off x="11813451" y="6610783"/>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14" name="Rectangle 13"/>
          <p:cNvSpPr/>
          <p:nvPr/>
        </p:nvSpPr>
        <p:spPr>
          <a:xfrm>
            <a:off x="6743734" y="3636000"/>
            <a:ext cx="1001486" cy="523220"/>
          </a:xfrm>
          <a:prstGeom prst="rect">
            <a:avLst/>
          </a:prstGeom>
        </p:spPr>
        <p:txBody>
          <a:bodyPr wrap="square">
            <a:spAutoFit/>
          </a:bodyPr>
          <a:lstStyle/>
          <a:p>
            <a:pPr algn="ctr">
              <a:spcAft>
                <a:spcPts val="0"/>
              </a:spcAft>
            </a:pPr>
            <a:r>
              <a:rPr lang="en-GB" sz="2800" b="1" dirty="0" smtClean="0">
                <a:latin typeface="Arial" panose="020B0604020202020204" pitchFamily="34" charset="0"/>
                <a:ea typeface="Calibri" panose="020F0502020204030204" pitchFamily="34" charset="0"/>
                <a:cs typeface="Arial" panose="020B0604020202020204" pitchFamily="34" charset="0"/>
              </a:rPr>
              <a:t>3.2m</a:t>
            </a:r>
            <a:r>
              <a:rPr lang="en-GB" sz="2800" dirty="0" smtClean="0">
                <a:latin typeface="Arial" panose="020B0604020202020204" pitchFamily="34" charset="0"/>
                <a:ea typeface="Calibri" panose="020F0502020204030204" pitchFamily="34" charset="0"/>
                <a:cs typeface="Arial" panose="020B0604020202020204" pitchFamily="34" charset="0"/>
              </a:rPr>
              <a:t> </a:t>
            </a:r>
          </a:p>
        </p:txBody>
      </p:sp>
      <p:sp>
        <p:nvSpPr>
          <p:cNvPr id="15" name="Rectangle 14"/>
          <p:cNvSpPr/>
          <p:nvPr/>
        </p:nvSpPr>
        <p:spPr>
          <a:xfrm>
            <a:off x="5724000" y="4032000"/>
            <a:ext cx="3168000" cy="430887"/>
          </a:xfrm>
          <a:prstGeom prst="rect">
            <a:avLst/>
          </a:prstGeom>
        </p:spPr>
        <p:txBody>
          <a:bodyPr wrap="square">
            <a:spAutoFit/>
          </a:bodyPr>
          <a:lstStyle/>
          <a:p>
            <a:pPr algn="ctr">
              <a:spcAft>
                <a:spcPts val="0"/>
              </a:spcAft>
            </a:pPr>
            <a:r>
              <a:rPr lang="en-GB" sz="1100" dirty="0">
                <a:latin typeface="Arial" panose="020B0604020202020204" pitchFamily="34" charset="0"/>
                <a:ea typeface="Calibri" panose="020F0502020204030204" pitchFamily="34" charset="0"/>
                <a:cs typeface="Arial" panose="020B0604020202020204" pitchFamily="34" charset="0"/>
              </a:rPr>
              <a:t>engagements by GM residents with cultural organisations supported by AGMA in </a:t>
            </a:r>
            <a:r>
              <a:rPr lang="en-GB" sz="1100" dirty="0" smtClean="0">
                <a:latin typeface="Arial" panose="020B0604020202020204" pitchFamily="34" charset="0"/>
                <a:ea typeface="Calibri" panose="020F0502020204030204" pitchFamily="34" charset="0"/>
                <a:cs typeface="Arial" panose="020B0604020202020204" pitchFamily="34" charset="0"/>
              </a:rPr>
              <a:t>2017/18* </a:t>
            </a:r>
            <a:endParaRPr lang="en-GB" sz="1100" dirty="0">
              <a:latin typeface="Arial" panose="020B0604020202020204" pitchFamily="34" charset="0"/>
              <a:ea typeface="Calibri" panose="020F0502020204030204" pitchFamily="34" charset="0"/>
              <a:cs typeface="Arial" panose="020B0604020202020204" pitchFamily="34" charset="0"/>
            </a:endParaRPr>
          </a:p>
        </p:txBody>
      </p:sp>
      <p:sp>
        <p:nvSpPr>
          <p:cNvPr id="16" name="Rectangle 15"/>
          <p:cNvSpPr/>
          <p:nvPr/>
        </p:nvSpPr>
        <p:spPr>
          <a:xfrm>
            <a:off x="6147231" y="4428000"/>
            <a:ext cx="2376496" cy="261610"/>
          </a:xfrm>
          <a:prstGeom prst="rect">
            <a:avLst/>
          </a:prstGeom>
        </p:spPr>
        <p:txBody>
          <a:bodyPr wrap="square">
            <a:spAutoFit/>
          </a:bodyPr>
          <a:lstStyle/>
          <a:p>
            <a:pPr algn="ctr">
              <a:spcAft>
                <a:spcPts val="0"/>
              </a:spcAft>
            </a:pPr>
            <a:r>
              <a:rPr lang="en-GB" sz="1100" b="1" dirty="0" smtClean="0">
                <a:latin typeface="Arial" panose="020B0604020202020204" pitchFamily="34" charset="0"/>
                <a:ea typeface="Calibri" panose="020F0502020204030204" pitchFamily="34" charset="0"/>
                <a:cs typeface="Arial" panose="020B0604020202020204" pitchFamily="34" charset="0"/>
              </a:rPr>
              <a:t>7.5% </a:t>
            </a:r>
            <a:r>
              <a:rPr lang="en-GB" sz="1100" b="1" dirty="0">
                <a:latin typeface="Arial" panose="020B0604020202020204" pitchFamily="34" charset="0"/>
                <a:ea typeface="Calibri" panose="020F0502020204030204" pitchFamily="34" charset="0"/>
                <a:cs typeface="Arial" panose="020B0604020202020204" pitchFamily="34" charset="0"/>
              </a:rPr>
              <a:t>increase </a:t>
            </a:r>
            <a:r>
              <a:rPr lang="en-GB" sz="1100" dirty="0">
                <a:latin typeface="Arial" panose="020B0604020202020204" pitchFamily="34" charset="0"/>
                <a:ea typeface="Calibri" panose="020F0502020204030204" pitchFamily="34" charset="0"/>
                <a:cs typeface="Arial" panose="020B0604020202020204" pitchFamily="34" charset="0"/>
              </a:rPr>
              <a:t>on </a:t>
            </a:r>
            <a:r>
              <a:rPr lang="en-GB" sz="1100" dirty="0" smtClean="0">
                <a:latin typeface="Arial" panose="020B0604020202020204" pitchFamily="34" charset="0"/>
                <a:ea typeface="Calibri" panose="020F0502020204030204" pitchFamily="34" charset="0"/>
                <a:cs typeface="Arial" panose="020B0604020202020204" pitchFamily="34" charset="0"/>
              </a:rPr>
              <a:t>2016/17 </a:t>
            </a:r>
            <a:r>
              <a:rPr lang="en-GB" sz="1100" dirty="0">
                <a:latin typeface="Arial" panose="020B0604020202020204" pitchFamily="34" charset="0"/>
                <a:ea typeface="Calibri" panose="020F0502020204030204" pitchFamily="34" charset="0"/>
                <a:cs typeface="Arial" panose="020B0604020202020204" pitchFamily="34" charset="0"/>
              </a:rPr>
              <a:t>levels</a:t>
            </a:r>
            <a:endParaRPr lang="en-US" sz="1100" dirty="0">
              <a:latin typeface="Arial" panose="020B0604020202020204" pitchFamily="34" charset="0"/>
              <a:ea typeface="Calibri" panose="020F0502020204030204" pitchFamily="34" charset="0"/>
              <a:cs typeface="Arial" panose="020B0604020202020204" pitchFamily="34" charset="0"/>
            </a:endParaRPr>
          </a:p>
        </p:txBody>
      </p:sp>
      <p:grpSp>
        <p:nvGrpSpPr>
          <p:cNvPr id="98" name="Group 97"/>
          <p:cNvGrpSpPr/>
          <p:nvPr/>
        </p:nvGrpSpPr>
        <p:grpSpPr>
          <a:xfrm>
            <a:off x="7921361" y="3201471"/>
            <a:ext cx="804259" cy="396000"/>
            <a:chOff x="11530797" y="1042196"/>
            <a:chExt cx="804259" cy="396000"/>
          </a:xfrm>
        </p:grpSpPr>
        <p:sp>
          <p:nvSpPr>
            <p:cNvPr id="99" name="Oval 98"/>
            <p:cNvSpPr>
              <a:spLocks noChangeAspect="1"/>
            </p:cNvSpPr>
            <p:nvPr/>
          </p:nvSpPr>
          <p:spPr bwMode="auto">
            <a:xfrm>
              <a:off x="11530797" y="1042196"/>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104" name="Up Arrow 103"/>
            <p:cNvSpPr/>
            <p:nvPr/>
          </p:nvSpPr>
          <p:spPr bwMode="auto">
            <a:xfrm>
              <a:off x="11971456" y="1066325"/>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18" name="Rectangle 17"/>
          <p:cNvSpPr/>
          <p:nvPr/>
        </p:nvSpPr>
        <p:spPr>
          <a:xfrm>
            <a:off x="4351712" y="3744000"/>
            <a:ext cx="1286785" cy="1223412"/>
          </a:xfrm>
          <a:prstGeom prst="rect">
            <a:avLst/>
          </a:prstGeom>
        </p:spPr>
        <p:txBody>
          <a:bodyPr wrap="square">
            <a:spAutoFit/>
          </a:bodyPr>
          <a:lstStyle/>
          <a:p>
            <a:pPr algn="ctr"/>
            <a:r>
              <a:rPr lang="en-GB" sz="1050" dirty="0">
                <a:latin typeface="Arial" panose="020B0604020202020204" pitchFamily="34" charset="0"/>
                <a:cs typeface="Arial" panose="020B0604020202020204" pitchFamily="34" charset="0"/>
              </a:rPr>
              <a:t>An </a:t>
            </a:r>
            <a:r>
              <a:rPr lang="en-GB" sz="1050" b="1" dirty="0">
                <a:latin typeface="Arial" panose="020B0604020202020204" pitchFamily="34" charset="0"/>
                <a:cs typeface="Arial" panose="020B0604020202020204" pitchFamily="34" charset="0"/>
              </a:rPr>
              <a:t>increase of 3 percentage points </a:t>
            </a:r>
            <a:r>
              <a:rPr lang="en-GB" sz="1050" dirty="0">
                <a:latin typeface="Arial" panose="020B0604020202020204" pitchFamily="34" charset="0"/>
                <a:cs typeface="Arial" panose="020B0604020202020204" pitchFamily="34" charset="0"/>
              </a:rPr>
              <a:t>compared to 2014-15, but </a:t>
            </a:r>
            <a:r>
              <a:rPr lang="en-GB" sz="1050" b="1" dirty="0">
                <a:latin typeface="Arial" panose="020B0604020202020204" pitchFamily="34" charset="0"/>
                <a:cs typeface="Arial" panose="020B0604020202020204" pitchFamily="34" charset="0"/>
              </a:rPr>
              <a:t>below the </a:t>
            </a:r>
          </a:p>
          <a:p>
            <a:pPr algn="ctr"/>
            <a:r>
              <a:rPr lang="en-GB" sz="1050" b="1" dirty="0">
                <a:latin typeface="Arial" panose="020B0604020202020204" pitchFamily="34" charset="0"/>
                <a:cs typeface="Arial" panose="020B0604020202020204" pitchFamily="34" charset="0"/>
              </a:rPr>
              <a:t>2015-16 England average of 42%</a:t>
            </a:r>
          </a:p>
        </p:txBody>
      </p:sp>
      <p:cxnSp>
        <p:nvCxnSpPr>
          <p:cNvPr id="109" name="Straight Connector 108"/>
          <p:cNvCxnSpPr/>
          <p:nvPr/>
        </p:nvCxnSpPr>
        <p:spPr>
          <a:xfrm flipH="1">
            <a:off x="3523231" y="5647762"/>
            <a:ext cx="247" cy="720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050101" y="6419271"/>
            <a:ext cx="7940" cy="814168"/>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6000" y="7581846"/>
            <a:ext cx="12917520" cy="2015936"/>
          </a:xfrm>
          <a:prstGeom prst="rect">
            <a:avLst/>
          </a:prstGeom>
        </p:spPr>
        <p:txBody>
          <a:bodyPr wrap="square">
            <a:spAutoFit/>
          </a:bodyPr>
          <a:lstStyle/>
          <a:p>
            <a:pPr marL="144000" indent="-144000">
              <a:buFont typeface="Arial" panose="020B0604020202020204" pitchFamily="34" charset="0"/>
              <a:buChar char="•"/>
            </a:pPr>
            <a:r>
              <a:rPr lang="en-GB" sz="1250" dirty="0" smtClean="0">
                <a:latin typeface="+mn-lt"/>
              </a:rPr>
              <a:t>New data were available for around half of the</a:t>
            </a:r>
            <a:r>
              <a:rPr lang="en-GB" sz="1250" dirty="0">
                <a:solidFill>
                  <a:srgbClr val="000000"/>
                </a:solidFill>
                <a:latin typeface="+mn-lt"/>
              </a:rPr>
              <a:t> Priority 7</a:t>
            </a:r>
            <a:r>
              <a:rPr lang="en-GB" sz="1250" dirty="0" smtClean="0">
                <a:latin typeface="+mn-lt"/>
              </a:rPr>
              <a:t> measures reported above.  Performance remains on track in terms of achieving the 2020 target for CO</a:t>
            </a:r>
            <a:r>
              <a:rPr lang="en-GB" sz="1250" baseline="-25000" dirty="0" smtClean="0">
                <a:latin typeface="+mn-lt"/>
              </a:rPr>
              <a:t>2</a:t>
            </a:r>
            <a:r>
              <a:rPr lang="en-GB" sz="1250" dirty="0" smtClean="0">
                <a:latin typeface="+mn-lt"/>
              </a:rPr>
              <a:t> emissions, although much </a:t>
            </a:r>
            <a:r>
              <a:rPr lang="en-GB" sz="1250" dirty="0">
                <a:latin typeface="+mn-lt"/>
              </a:rPr>
              <a:t>of the carbon reduction reported is due to national measures, decarbonisation of the grid, and warmer </a:t>
            </a:r>
            <a:r>
              <a:rPr lang="en-GB" sz="1250" dirty="0" smtClean="0">
                <a:latin typeface="+mn-lt"/>
              </a:rPr>
              <a:t>weather, which </a:t>
            </a:r>
            <a:r>
              <a:rPr lang="en-GB" sz="1250" dirty="0">
                <a:latin typeface="+mn-lt"/>
              </a:rPr>
              <a:t>reduces the need for </a:t>
            </a:r>
            <a:r>
              <a:rPr lang="en-GB" sz="1250" dirty="0" smtClean="0">
                <a:latin typeface="+mn-lt"/>
              </a:rPr>
              <a:t>heating.  We </a:t>
            </a:r>
            <a:r>
              <a:rPr lang="en-GB" sz="1250" dirty="0">
                <a:latin typeface="+mn-lt"/>
              </a:rPr>
              <a:t>are now </a:t>
            </a:r>
            <a:r>
              <a:rPr lang="en-GB" sz="1250" dirty="0" smtClean="0">
                <a:latin typeface="+mn-lt"/>
              </a:rPr>
              <a:t>considering longer </a:t>
            </a:r>
            <a:r>
              <a:rPr lang="en-GB" sz="1250" dirty="0">
                <a:latin typeface="+mn-lt"/>
              </a:rPr>
              <a:t>term ambitions, </a:t>
            </a:r>
            <a:r>
              <a:rPr lang="en-GB" sz="1250" dirty="0" smtClean="0">
                <a:latin typeface="+mn-lt"/>
              </a:rPr>
              <a:t>including progressing actions agreed at the </a:t>
            </a:r>
            <a:r>
              <a:rPr lang="en-GB" sz="1250" dirty="0">
                <a:latin typeface="+mn-lt"/>
              </a:rPr>
              <a:t>March 2018 Green Summit</a:t>
            </a:r>
            <a:r>
              <a:rPr lang="en-GB" sz="1250" dirty="0" smtClean="0">
                <a:latin typeface="+mn-lt"/>
              </a:rPr>
              <a:t>.</a:t>
            </a:r>
            <a:endParaRPr lang="en-GB" sz="1250" dirty="0">
              <a:latin typeface="+mn-lt"/>
            </a:endParaRPr>
          </a:p>
          <a:p>
            <a:pPr marL="144000" indent="-144000">
              <a:buFont typeface="Arial" panose="020B0604020202020204" pitchFamily="34" charset="0"/>
              <a:buChar char="•"/>
            </a:pPr>
            <a:r>
              <a:rPr lang="en-GB" sz="1250" dirty="0" smtClean="0">
                <a:latin typeface="+mn-lt"/>
              </a:rPr>
              <a:t>GM </a:t>
            </a:r>
            <a:r>
              <a:rPr lang="en-GB" sz="1250" dirty="0">
                <a:latin typeface="+mn-lt"/>
              </a:rPr>
              <a:t>still falls significantly behind the national average for local renewable energy </a:t>
            </a:r>
            <a:r>
              <a:rPr lang="en-GB" sz="1250" dirty="0" smtClean="0">
                <a:latin typeface="+mn-lt"/>
              </a:rPr>
              <a:t>production, although again the position has improved since previously reported.  Our response includes proposals to create a GM Energy Company, development of a Smart Energy Plan, and piloting smart energy generation systems through an Energy Transition Region.</a:t>
            </a:r>
          </a:p>
          <a:p>
            <a:pPr marL="144000" indent="-144000">
              <a:buFont typeface="Arial" panose="020B0604020202020204" pitchFamily="34" charset="0"/>
              <a:buChar char="•"/>
            </a:pPr>
            <a:r>
              <a:rPr lang="en-GB" sz="1250" dirty="0" smtClean="0">
                <a:latin typeface="+mn-lt"/>
              </a:rPr>
              <a:t>Reported </a:t>
            </a:r>
            <a:r>
              <a:rPr lang="en-GB" sz="1250" dirty="0">
                <a:latin typeface="+mn-lt"/>
              </a:rPr>
              <a:t>life satisfaction in GM </a:t>
            </a:r>
            <a:r>
              <a:rPr lang="en-GB" sz="1250" dirty="0" smtClean="0">
                <a:latin typeface="+mn-lt"/>
              </a:rPr>
              <a:t>has seen a significant improvement, but remains below the national average.  There is also considerable variance across GM districts.</a:t>
            </a:r>
            <a:endParaRPr lang="en-GB" sz="1250" dirty="0">
              <a:latin typeface="+mn-lt"/>
            </a:endParaRPr>
          </a:p>
          <a:p>
            <a:pPr marL="144000" indent="-144000">
              <a:buFont typeface="Arial" panose="020B0604020202020204" pitchFamily="34" charset="0"/>
              <a:buChar char="•"/>
            </a:pPr>
            <a:r>
              <a:rPr lang="en-GB" sz="1250" dirty="0" smtClean="0">
                <a:latin typeface="+mn-lt"/>
              </a:rPr>
              <a:t>The key challenge for the visitor economy is to maintain </a:t>
            </a:r>
            <a:r>
              <a:rPr lang="en-GB" sz="1250" dirty="0">
                <a:latin typeface="+mn-lt"/>
              </a:rPr>
              <a:t>growth in </a:t>
            </a:r>
            <a:r>
              <a:rPr lang="en-GB" sz="1250" dirty="0" smtClean="0">
                <a:latin typeface="+mn-lt"/>
              </a:rPr>
              <a:t>day </a:t>
            </a:r>
            <a:r>
              <a:rPr lang="en-GB" sz="1250" dirty="0">
                <a:latin typeface="+mn-lt"/>
              </a:rPr>
              <a:t>and staying visits.  Business visits in particular have seen </a:t>
            </a:r>
            <a:r>
              <a:rPr lang="en-GB" sz="1250" dirty="0" smtClean="0">
                <a:latin typeface="+mn-lt"/>
              </a:rPr>
              <a:t>little recent growth.  We need </a:t>
            </a:r>
            <a:r>
              <a:rPr lang="en-GB" sz="1250" dirty="0">
                <a:latin typeface="+mn-lt"/>
              </a:rPr>
              <a:t>to remain </a:t>
            </a:r>
            <a:r>
              <a:rPr lang="en-GB" sz="1250" dirty="0" smtClean="0">
                <a:latin typeface="+mn-lt"/>
              </a:rPr>
              <a:t>competitive, increase our profile </a:t>
            </a:r>
            <a:r>
              <a:rPr lang="en-GB" sz="1250" dirty="0">
                <a:latin typeface="+mn-lt"/>
              </a:rPr>
              <a:t>and introduce new product. </a:t>
            </a:r>
            <a:r>
              <a:rPr lang="en-GB" sz="1250" dirty="0" smtClean="0">
                <a:latin typeface="+mn-lt"/>
              </a:rPr>
              <a:t> Recruitment and retention </a:t>
            </a:r>
            <a:r>
              <a:rPr lang="en-GB" sz="1250" dirty="0">
                <a:latin typeface="+mn-lt"/>
              </a:rPr>
              <a:t>of staff </a:t>
            </a:r>
            <a:r>
              <a:rPr lang="en-GB" sz="1250" dirty="0" smtClean="0">
                <a:latin typeface="+mn-lt"/>
              </a:rPr>
              <a:t>is an issue, and will be </a:t>
            </a:r>
            <a:r>
              <a:rPr lang="en-GB" sz="1250" dirty="0">
                <a:latin typeface="+mn-lt"/>
              </a:rPr>
              <a:t>further exacerbated by </a:t>
            </a:r>
            <a:r>
              <a:rPr lang="en-GB" sz="1250" dirty="0" smtClean="0">
                <a:latin typeface="+mn-lt"/>
              </a:rPr>
              <a:t>Brexit.</a:t>
            </a:r>
          </a:p>
          <a:p>
            <a:pPr marL="144000" lvl="0" indent="-144000">
              <a:buFont typeface="Arial" panose="020B0604020202020204" pitchFamily="34" charset="0"/>
              <a:buChar char="•"/>
            </a:pPr>
            <a:r>
              <a:rPr lang="en-GB" sz="1250" dirty="0" smtClean="0">
                <a:latin typeface="+mn-lt"/>
              </a:rPr>
              <a:t>Under </a:t>
            </a:r>
            <a:r>
              <a:rPr lang="en-GB" sz="1250" dirty="0">
                <a:latin typeface="+mn-lt"/>
              </a:rPr>
              <a:t>the </a:t>
            </a:r>
            <a:r>
              <a:rPr lang="en-GB" sz="1250" i="1" dirty="0">
                <a:latin typeface="+mn-lt"/>
              </a:rPr>
              <a:t>Great Place </a:t>
            </a:r>
            <a:r>
              <a:rPr lang="en-GB" sz="1250" dirty="0" smtClean="0">
                <a:latin typeface="+mn-lt"/>
              </a:rPr>
              <a:t>initiative, we are developing a new approach to assessing levels of engagement with culture, which will enable us to target our resources </a:t>
            </a:r>
            <a:r>
              <a:rPr lang="en-GB" sz="1250" dirty="0">
                <a:solidFill>
                  <a:srgbClr val="000000"/>
                </a:solidFill>
                <a:latin typeface="+mn-lt"/>
              </a:rPr>
              <a:t>more </a:t>
            </a:r>
            <a:r>
              <a:rPr lang="en-GB" sz="1250" dirty="0" smtClean="0">
                <a:solidFill>
                  <a:srgbClr val="000000"/>
                </a:solidFill>
                <a:latin typeface="+mn-lt"/>
              </a:rPr>
              <a:t>effectively</a:t>
            </a:r>
            <a:r>
              <a:rPr lang="en-GB" sz="1250" dirty="0">
                <a:solidFill>
                  <a:srgbClr val="000000"/>
                </a:solidFill>
                <a:latin typeface="+mn-lt"/>
              </a:rPr>
              <a:t> </a:t>
            </a:r>
            <a:r>
              <a:rPr lang="en-GB" sz="1250" dirty="0" smtClean="0">
                <a:solidFill>
                  <a:srgbClr val="000000"/>
                </a:solidFill>
                <a:latin typeface="+mn-lt"/>
              </a:rPr>
              <a:t>and address significant variation by geography </a:t>
            </a:r>
            <a:r>
              <a:rPr lang="en-GB" sz="1250" dirty="0">
                <a:solidFill>
                  <a:srgbClr val="000000"/>
                </a:solidFill>
                <a:latin typeface="+mn-lt"/>
              </a:rPr>
              <a:t>and population </a:t>
            </a:r>
            <a:r>
              <a:rPr lang="en-GB" sz="1250" dirty="0" smtClean="0">
                <a:solidFill>
                  <a:srgbClr val="000000"/>
                </a:solidFill>
                <a:latin typeface="+mn-lt"/>
              </a:rPr>
              <a:t>group.  </a:t>
            </a:r>
            <a:r>
              <a:rPr lang="en-GB" sz="1250" dirty="0" smtClean="0">
                <a:latin typeface="+mn-lt"/>
              </a:rPr>
              <a:t>Under the current methodology, engagement levels have increased, exceeding target expectations.</a:t>
            </a:r>
          </a:p>
        </p:txBody>
      </p:sp>
      <p:sp>
        <p:nvSpPr>
          <p:cNvPr id="101" name="TextBox 100"/>
          <p:cNvSpPr txBox="1"/>
          <p:nvPr/>
        </p:nvSpPr>
        <p:spPr>
          <a:xfrm>
            <a:off x="658153" y="5045085"/>
            <a:ext cx="5363999"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Looking to replace this with a more robust measure, potentially sourced from a new GM residents’ survey</a:t>
            </a:r>
            <a:endParaRPr lang="en-GB" sz="800" i="1" dirty="0"/>
          </a:p>
        </p:txBody>
      </p:sp>
      <p:sp>
        <p:nvSpPr>
          <p:cNvPr id="102" name="TextBox 101"/>
          <p:cNvSpPr txBox="1"/>
          <p:nvPr/>
        </p:nvSpPr>
        <p:spPr>
          <a:xfrm>
            <a:off x="5652885" y="4679512"/>
            <a:ext cx="3318581" cy="592470"/>
          </a:xfrm>
          <a:prstGeom prst="rect">
            <a:avLst/>
          </a:prstGeom>
          <a:noFill/>
        </p:spPr>
        <p:txBody>
          <a:bodyPr wrap="square" rtlCol="0">
            <a:spAutoFit/>
          </a:bodyPr>
          <a:lstStyle/>
          <a:p>
            <a:r>
              <a:rPr lang="en-GB" sz="650" i="1" dirty="0" smtClean="0">
                <a:latin typeface="Arial" panose="020B0604020202020204" pitchFamily="34" charset="0"/>
                <a:cs typeface="Arial" panose="020B0604020202020204" pitchFamily="34" charset="0"/>
              </a:rPr>
              <a:t>* </a:t>
            </a:r>
            <a:r>
              <a:rPr lang="en-GB" sz="650" i="1" dirty="0">
                <a:latin typeface="Arial" panose="020B0604020202020204" pitchFamily="34" charset="0"/>
                <a:cs typeface="Arial" panose="020B0604020202020204" pitchFamily="34" charset="0"/>
              </a:rPr>
              <a:t>This measure only covers participation in cultural provision by AGMA-funded organisations, and counts frequent attenders multiple times. We will use information from the Greater Manchester Resident survey and from analysis of Audience Finder data to set a new benchmark, which will measure successful delivery of the Greater Manchester Culture Strategy, from 2019 onwards.</a:t>
            </a:r>
            <a:endParaRPr lang="en-GB" sz="650" i="1" dirty="0"/>
          </a:p>
        </p:txBody>
      </p:sp>
      <p:sp>
        <p:nvSpPr>
          <p:cNvPr id="107" name="Up Arrow 106"/>
          <p:cNvSpPr/>
          <p:nvPr/>
        </p:nvSpPr>
        <p:spPr bwMode="auto">
          <a:xfrm>
            <a:off x="12240164" y="6610783"/>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pic>
        <p:nvPicPr>
          <p:cNvPr id="13" name="Picture 12"/>
          <p:cNvPicPr>
            <a:picLocks noChangeAspect="1"/>
          </p:cNvPicPr>
          <p:nvPr/>
        </p:nvPicPr>
        <p:blipFill>
          <a:blip r:embed="rId5"/>
          <a:stretch>
            <a:fillRect/>
          </a:stretch>
        </p:blipFill>
        <p:spPr>
          <a:xfrm>
            <a:off x="3370241" y="1632248"/>
            <a:ext cx="2732819" cy="1315526"/>
          </a:xfrm>
          <a:prstGeom prst="rect">
            <a:avLst/>
          </a:prstGeom>
        </p:spPr>
      </p:pic>
      <p:pic>
        <p:nvPicPr>
          <p:cNvPr id="20" name="Picture 19"/>
          <p:cNvPicPr>
            <a:picLocks noChangeAspect="1"/>
          </p:cNvPicPr>
          <p:nvPr/>
        </p:nvPicPr>
        <p:blipFill>
          <a:blip r:embed="rId6"/>
          <a:stretch>
            <a:fillRect/>
          </a:stretch>
        </p:blipFill>
        <p:spPr>
          <a:xfrm>
            <a:off x="10514855" y="3756315"/>
            <a:ext cx="2099904" cy="1342718"/>
          </a:xfrm>
          <a:prstGeom prst="rect">
            <a:avLst/>
          </a:prstGeom>
        </p:spPr>
      </p:pic>
      <p:sp>
        <p:nvSpPr>
          <p:cNvPr id="108" name="TextBox 107"/>
          <p:cNvSpPr txBox="1"/>
          <p:nvPr/>
        </p:nvSpPr>
        <p:spPr>
          <a:xfrm>
            <a:off x="6759508" y="6026733"/>
            <a:ext cx="3112385" cy="415498"/>
          </a:xfrm>
          <a:prstGeom prst="rect">
            <a:avLst/>
          </a:prstGeom>
          <a:noFill/>
        </p:spPr>
        <p:txBody>
          <a:bodyPr wrap="square" rtlCol="0">
            <a:spAutoFit/>
          </a:bodyPr>
          <a:lstStyle/>
          <a:p>
            <a:r>
              <a:rPr lang="en-GB" sz="700" i="1" dirty="0" smtClean="0">
                <a:latin typeface="+mn-lt"/>
                <a:cs typeface="Arial" panose="020B0604020202020204" pitchFamily="34" charset="0"/>
              </a:rPr>
              <a:t>* Note: comparator </a:t>
            </a:r>
            <a:r>
              <a:rPr lang="en-GB" sz="700" i="1" dirty="0">
                <a:latin typeface="+mn-lt"/>
                <a:cs typeface="Arial" panose="020B0604020202020204" pitchFamily="34" charset="0"/>
              </a:rPr>
              <a:t>data </a:t>
            </a:r>
            <a:r>
              <a:rPr lang="en-GB" sz="700" i="1" dirty="0" smtClean="0">
                <a:latin typeface="+mn-lt"/>
                <a:cs typeface="Arial" panose="020B0604020202020204" pitchFamily="34" charset="0"/>
              </a:rPr>
              <a:t>cannot </a:t>
            </a:r>
            <a:r>
              <a:rPr lang="en-GB" sz="700" i="1" dirty="0">
                <a:latin typeface="+mn-lt"/>
                <a:cs typeface="Arial" panose="020B0604020202020204" pitchFamily="34" charset="0"/>
              </a:rPr>
              <a:t>be quoted due to methodological changes, therefore </a:t>
            </a:r>
            <a:r>
              <a:rPr lang="en-GB" sz="700" i="1" dirty="0" smtClean="0">
                <a:latin typeface="+mn-lt"/>
                <a:cs typeface="Arial" panose="020B0604020202020204" pitchFamily="34" charset="0"/>
              </a:rPr>
              <a:t>the trend </a:t>
            </a:r>
            <a:r>
              <a:rPr lang="en-GB" sz="700" i="1" dirty="0">
                <a:latin typeface="+mn-lt"/>
                <a:cs typeface="Arial" panose="020B0604020202020204" pitchFamily="34" charset="0"/>
              </a:rPr>
              <a:t>indication is not </a:t>
            </a:r>
            <a:r>
              <a:rPr lang="en-GB" sz="700" i="1" dirty="0" smtClean="0">
                <a:latin typeface="+mn-lt"/>
                <a:cs typeface="Arial" panose="020B0604020202020204" pitchFamily="34" charset="0"/>
              </a:rPr>
              <a:t>shown.  The RAG rating is based on a subjective assessment of performance.  </a:t>
            </a:r>
            <a:endParaRPr lang="en-GB" sz="800" i="1" dirty="0">
              <a:latin typeface="+mn-lt"/>
            </a:endParaRPr>
          </a:p>
        </p:txBody>
      </p:sp>
      <p:sp>
        <p:nvSpPr>
          <p:cNvPr id="111" name="Oval 110"/>
          <p:cNvSpPr>
            <a:spLocks noChangeAspect="1"/>
          </p:cNvSpPr>
          <p:nvPr/>
        </p:nvSpPr>
        <p:spPr bwMode="auto">
          <a:xfrm>
            <a:off x="9401687" y="5704347"/>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Tree>
    <p:extLst>
      <p:ext uri="{BB962C8B-B14F-4D97-AF65-F5344CB8AC3E}">
        <p14:creationId xmlns:p14="http://schemas.microsoft.com/office/powerpoint/2010/main" val="2757890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813476" cy="9601200"/>
            <a:chOff x="-5545" y="6458"/>
            <a:chExt cx="12813476" cy="9601200"/>
          </a:xfrm>
        </p:grpSpPr>
        <p:grpSp>
          <p:nvGrpSpPr>
            <p:cNvPr id="2" name="Group 1"/>
            <p:cNvGrpSpPr/>
            <p:nvPr/>
          </p:nvGrpSpPr>
          <p:grpSpPr>
            <a:xfrm>
              <a:off x="-5545" y="6458"/>
              <a:ext cx="12813476" cy="9601200"/>
              <a:chOff x="-5545" y="6458"/>
              <a:chExt cx="12813476" cy="9601200"/>
            </a:xfrm>
          </p:grpSpPr>
          <p:cxnSp>
            <p:nvCxnSpPr>
              <p:cNvPr id="27" name="Straight Connector 26"/>
              <p:cNvCxnSpPr/>
              <p:nvPr/>
            </p:nvCxnSpPr>
            <p:spPr>
              <a:xfrm>
                <a:off x="-5545" y="1582234"/>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5545" y="6954458"/>
                <a:ext cx="12813476"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7710458"/>
                <a:ext cx="12803332"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800" b="1" dirty="0" smtClean="0">
                    <a:solidFill>
                      <a:schemeClr val="bg1"/>
                    </a:solidFill>
                    <a:latin typeface="Arial" panose="020B0604020202020204" pitchFamily="34" charset="0"/>
                    <a:cs typeface="Arial" panose="020B0604020202020204" pitchFamily="34" charset="0"/>
                  </a:rPr>
                  <a:t>           </a:t>
                </a:r>
                <a:r>
                  <a:rPr lang="en-GB" sz="2600" b="1" dirty="0" smtClean="0">
                    <a:solidFill>
                      <a:schemeClr val="bg1"/>
                    </a:solidFill>
                    <a:latin typeface="Arial" panose="020B0604020202020204" pitchFamily="34" charset="0"/>
                    <a:cs typeface="Arial" panose="020B0604020202020204" pitchFamily="34" charset="0"/>
                  </a:rPr>
                  <a:t>Priority 8 – Safer and Stronger Communities </a:t>
                </a:r>
                <a:endParaRPr lang="en-GB" sz="2600"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a:xfrm>
            <a:off x="60733" y="925072"/>
            <a:ext cx="12727493" cy="650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In 2016, 11.8% of GM households said they had been a victim of household crime in the past 12 months. 3.9% of GM residents had experienced personal crime.  </a:t>
            </a:r>
            <a:endParaRPr lang="en-GB" sz="1200" dirty="0" smtClean="0">
              <a:solidFill>
                <a:schemeClr val="tx1"/>
              </a:solidFill>
              <a:latin typeface="Arial" panose="020B0604020202020204" pitchFamily="34" charset="0"/>
              <a:cs typeface="Arial" panose="020B0604020202020204" pitchFamily="34" charset="0"/>
            </a:endParaRPr>
          </a:p>
          <a:p>
            <a:pPr algn="ctr"/>
            <a:r>
              <a:rPr lang="en-GB" sz="1200" dirty="0" smtClean="0">
                <a:solidFill>
                  <a:schemeClr val="tx1"/>
                </a:solidFill>
                <a:latin typeface="Arial" panose="020B0604020202020204" pitchFamily="34" charset="0"/>
                <a:cs typeface="Arial" panose="020B0604020202020204" pitchFamily="34" charset="0"/>
              </a:rPr>
              <a:t>Over </a:t>
            </a:r>
            <a:r>
              <a:rPr lang="en-GB" sz="1200" dirty="0">
                <a:solidFill>
                  <a:schemeClr val="tx1"/>
                </a:solidFill>
                <a:latin typeface="Arial" panose="020B0604020202020204" pitchFamily="34" charset="0"/>
                <a:cs typeface="Arial" panose="020B0604020202020204" pitchFamily="34" charset="0"/>
              </a:rPr>
              <a:t>the period to 2020, victimisation rates will be in line with or below the England &amp; Wales average </a:t>
            </a:r>
            <a:endParaRPr lang="en-US" sz="12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3850302" y="3126165"/>
            <a:ext cx="2383531" cy="479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700" b="1" dirty="0" smtClean="0">
                <a:solidFill>
                  <a:srgbClr val="000000"/>
                </a:solidFill>
                <a:cs typeface="Arial" panose="020B0604020202020204" pitchFamily="34" charset="0"/>
              </a:rPr>
              <a:t>Household Crime: </a:t>
            </a:r>
            <a:r>
              <a:rPr lang="en-GB" sz="700" dirty="0" smtClean="0">
                <a:solidFill>
                  <a:srgbClr val="000000"/>
                </a:solidFill>
                <a:cs typeface="Arial" panose="020B0604020202020204" pitchFamily="34" charset="0"/>
              </a:rPr>
              <a:t>vandalism</a:t>
            </a:r>
            <a:r>
              <a:rPr lang="en-GB" sz="700" dirty="0">
                <a:solidFill>
                  <a:srgbClr val="000000"/>
                </a:solidFill>
                <a:cs typeface="Arial" panose="020B0604020202020204" pitchFamily="34" charset="0"/>
              </a:rPr>
              <a:t>;</a:t>
            </a:r>
            <a:r>
              <a:rPr lang="en-GB" sz="700" dirty="0" smtClean="0">
                <a:solidFill>
                  <a:srgbClr val="000000"/>
                </a:solidFill>
                <a:cs typeface="Arial" panose="020B0604020202020204" pitchFamily="34" charset="0"/>
              </a:rPr>
              <a:t> </a:t>
            </a:r>
            <a:r>
              <a:rPr lang="en-GB" sz="700" dirty="0">
                <a:solidFill>
                  <a:srgbClr val="000000"/>
                </a:solidFill>
                <a:cs typeface="Arial" panose="020B0604020202020204" pitchFamily="34" charset="0"/>
              </a:rPr>
              <a:t>domestic </a:t>
            </a:r>
            <a:r>
              <a:rPr lang="en-GB" sz="700" dirty="0" smtClean="0">
                <a:solidFill>
                  <a:srgbClr val="000000"/>
                </a:solidFill>
                <a:cs typeface="Arial" panose="020B0604020202020204" pitchFamily="34" charset="0"/>
              </a:rPr>
              <a:t>burglary; </a:t>
            </a:r>
            <a:r>
              <a:rPr lang="en-GB" sz="700" dirty="0">
                <a:solidFill>
                  <a:srgbClr val="000000"/>
                </a:solidFill>
                <a:cs typeface="Arial" panose="020B0604020202020204" pitchFamily="34" charset="0"/>
              </a:rPr>
              <a:t>vehicle-related </a:t>
            </a:r>
            <a:r>
              <a:rPr lang="en-GB" sz="700" dirty="0" smtClean="0">
                <a:solidFill>
                  <a:srgbClr val="000000"/>
                </a:solidFill>
                <a:cs typeface="Arial" panose="020B0604020202020204" pitchFamily="34" charset="0"/>
              </a:rPr>
              <a:t>theft; bicycle </a:t>
            </a:r>
            <a:r>
              <a:rPr lang="en-GB" sz="700" dirty="0">
                <a:solidFill>
                  <a:srgbClr val="000000"/>
                </a:solidFill>
                <a:cs typeface="Arial" panose="020B0604020202020204" pitchFamily="34" charset="0"/>
              </a:rPr>
              <a:t>theft and other household </a:t>
            </a:r>
            <a:r>
              <a:rPr lang="en-GB" sz="700" dirty="0" smtClean="0">
                <a:solidFill>
                  <a:srgbClr val="000000"/>
                </a:solidFill>
                <a:cs typeface="Arial" panose="020B0604020202020204" pitchFamily="34" charset="0"/>
              </a:rPr>
              <a:t>theft. </a:t>
            </a:r>
            <a:r>
              <a:rPr lang="en-GB" sz="700" dirty="0">
                <a:solidFill>
                  <a:srgbClr val="000000"/>
                </a:solidFill>
                <a:cs typeface="Arial" panose="020B0604020202020204" pitchFamily="34" charset="0"/>
              </a:rPr>
              <a:t>Respondents are asked whether anyone currently residing in the household has experienced any incidents within the last 12 months. </a:t>
            </a:r>
            <a:endParaRPr lang="en-GB" sz="700" dirty="0" smtClean="0">
              <a:solidFill>
                <a:srgbClr val="000000"/>
              </a:solidFill>
              <a:cs typeface="Arial" panose="020B0604020202020204" pitchFamily="34" charset="0"/>
            </a:endParaRPr>
          </a:p>
        </p:txBody>
      </p:sp>
      <p:sp>
        <p:nvSpPr>
          <p:cNvPr id="28" name="Rectangle 27"/>
          <p:cNvSpPr/>
          <p:nvPr/>
        </p:nvSpPr>
        <p:spPr>
          <a:xfrm>
            <a:off x="10084991" y="3110060"/>
            <a:ext cx="2684346" cy="566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700" b="1" dirty="0" smtClean="0">
                <a:solidFill>
                  <a:srgbClr val="000000"/>
                </a:solidFill>
                <a:cs typeface="Arial" panose="020B0604020202020204" pitchFamily="34" charset="0"/>
              </a:rPr>
              <a:t>Personal Crime: </a:t>
            </a:r>
            <a:r>
              <a:rPr lang="en-GB" sz="700" dirty="0">
                <a:solidFill>
                  <a:srgbClr val="000000"/>
                </a:solidFill>
                <a:cs typeface="Arial" panose="020B0604020202020204" pitchFamily="34" charset="0"/>
              </a:rPr>
              <a:t>theft from the </a:t>
            </a:r>
            <a:r>
              <a:rPr lang="en-GB" sz="700" dirty="0" smtClean="0">
                <a:solidFill>
                  <a:srgbClr val="000000"/>
                </a:solidFill>
                <a:cs typeface="Arial" panose="020B0604020202020204" pitchFamily="34" charset="0"/>
              </a:rPr>
              <a:t>person; </a:t>
            </a:r>
            <a:r>
              <a:rPr lang="en-GB" sz="700" dirty="0">
                <a:solidFill>
                  <a:srgbClr val="000000"/>
                </a:solidFill>
                <a:cs typeface="Arial" panose="020B0604020202020204" pitchFamily="34" charset="0"/>
              </a:rPr>
              <a:t>snatch </a:t>
            </a:r>
            <a:r>
              <a:rPr lang="en-GB" sz="700" dirty="0" smtClean="0">
                <a:solidFill>
                  <a:srgbClr val="000000"/>
                </a:solidFill>
                <a:cs typeface="Arial" panose="020B0604020202020204" pitchFamily="34" charset="0"/>
              </a:rPr>
              <a:t>theft; stealth theft; </a:t>
            </a:r>
            <a:r>
              <a:rPr lang="en-GB" sz="700" dirty="0">
                <a:solidFill>
                  <a:srgbClr val="000000"/>
                </a:solidFill>
                <a:cs typeface="Arial" panose="020B0604020202020204" pitchFamily="34" charset="0"/>
              </a:rPr>
              <a:t>other theft of personal </a:t>
            </a:r>
            <a:r>
              <a:rPr lang="en-GB" sz="700" dirty="0" smtClean="0">
                <a:solidFill>
                  <a:srgbClr val="000000"/>
                </a:solidFill>
                <a:cs typeface="Arial" panose="020B0604020202020204" pitchFamily="34" charset="0"/>
              </a:rPr>
              <a:t>property; </a:t>
            </a:r>
            <a:r>
              <a:rPr lang="en-GB" sz="700" dirty="0">
                <a:solidFill>
                  <a:srgbClr val="000000"/>
                </a:solidFill>
                <a:cs typeface="Arial" panose="020B0604020202020204" pitchFamily="34" charset="0"/>
              </a:rPr>
              <a:t>all </a:t>
            </a:r>
            <a:r>
              <a:rPr lang="en-GB" sz="700" dirty="0" smtClean="0">
                <a:solidFill>
                  <a:srgbClr val="000000"/>
                </a:solidFill>
                <a:cs typeface="Arial" panose="020B0604020202020204" pitchFamily="34" charset="0"/>
              </a:rPr>
              <a:t>Crime Survey for England and Wales (CSEW) violence; wounding; </a:t>
            </a:r>
            <a:r>
              <a:rPr lang="en-GB" sz="700" dirty="0">
                <a:solidFill>
                  <a:srgbClr val="000000"/>
                </a:solidFill>
                <a:cs typeface="Arial" panose="020B0604020202020204" pitchFamily="34" charset="0"/>
              </a:rPr>
              <a:t>assault with minor </a:t>
            </a:r>
            <a:r>
              <a:rPr lang="en-GB" sz="700" dirty="0" smtClean="0">
                <a:solidFill>
                  <a:srgbClr val="000000"/>
                </a:solidFill>
                <a:cs typeface="Arial" panose="020B0604020202020204" pitchFamily="34" charset="0"/>
              </a:rPr>
              <a:t>injury; </a:t>
            </a:r>
            <a:r>
              <a:rPr lang="en-GB" sz="700" dirty="0">
                <a:solidFill>
                  <a:srgbClr val="000000"/>
                </a:solidFill>
                <a:cs typeface="Arial" panose="020B0604020202020204" pitchFamily="34" charset="0"/>
              </a:rPr>
              <a:t>assault with no injury and </a:t>
            </a:r>
            <a:r>
              <a:rPr lang="en-GB" sz="700" dirty="0" smtClean="0">
                <a:solidFill>
                  <a:srgbClr val="000000"/>
                </a:solidFill>
                <a:cs typeface="Arial" panose="020B0604020202020204" pitchFamily="34" charset="0"/>
              </a:rPr>
              <a:t>robbery. Personal </a:t>
            </a:r>
            <a:r>
              <a:rPr lang="en-GB" sz="700" dirty="0">
                <a:solidFill>
                  <a:srgbClr val="000000"/>
                </a:solidFill>
                <a:cs typeface="Arial" panose="020B0604020202020204" pitchFamily="34" charset="0"/>
              </a:rPr>
              <a:t>crimes only relate to the respondent's own personal experience, not that of other people in their household.</a:t>
            </a:r>
            <a:endParaRPr lang="en-GB" sz="700" dirty="0" smtClean="0">
              <a:solidFill>
                <a:srgbClr val="000000"/>
              </a:solidFill>
              <a:cs typeface="Arial" panose="020B0604020202020204" pitchFamily="34" charset="0"/>
            </a:endParaRPr>
          </a:p>
        </p:txBody>
      </p:sp>
      <p:sp>
        <p:nvSpPr>
          <p:cNvPr id="29" name="Rectangle 28"/>
          <p:cNvSpPr/>
          <p:nvPr/>
        </p:nvSpPr>
        <p:spPr>
          <a:xfrm>
            <a:off x="-197912" y="1514454"/>
            <a:ext cx="6694066" cy="64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cs typeface="Arial" panose="020B0604020202020204" pitchFamily="34" charset="0"/>
              </a:rPr>
              <a:t>13.3%</a:t>
            </a:r>
            <a:r>
              <a:rPr lang="en-GB" sz="1050" dirty="0" smtClean="0">
                <a:solidFill>
                  <a:schemeClr val="tx1"/>
                </a:solidFill>
                <a:cs typeface="Arial" panose="020B0604020202020204" pitchFamily="34" charset="0"/>
              </a:rPr>
              <a:t> of GM respondents said they had experienced </a:t>
            </a:r>
            <a:r>
              <a:rPr lang="en-GB" sz="1050" u="sng" dirty="0" smtClean="0">
                <a:solidFill>
                  <a:schemeClr val="tx1"/>
                </a:solidFill>
                <a:cs typeface="Arial" panose="020B0604020202020204" pitchFamily="34" charset="0"/>
              </a:rPr>
              <a:t>household crime</a:t>
            </a:r>
            <a:r>
              <a:rPr lang="en-GB" sz="1050" dirty="0" smtClean="0">
                <a:solidFill>
                  <a:schemeClr val="tx1"/>
                </a:solidFill>
                <a:cs typeface="Arial" panose="020B0604020202020204" pitchFamily="34" charset="0"/>
              </a:rPr>
              <a:t> in the year to</a:t>
            </a:r>
          </a:p>
          <a:p>
            <a:pPr algn="ctr"/>
            <a:r>
              <a:rPr lang="en-GB" sz="1050" dirty="0" smtClean="0">
                <a:solidFill>
                  <a:schemeClr val="tx1"/>
                </a:solidFill>
                <a:cs typeface="Arial" panose="020B0604020202020204" pitchFamily="34" charset="0"/>
              </a:rPr>
              <a:t> March 2018, </a:t>
            </a:r>
            <a:r>
              <a:rPr lang="en-GB" sz="1050" b="1" dirty="0" smtClean="0">
                <a:solidFill>
                  <a:schemeClr val="tx1"/>
                </a:solidFill>
                <a:cs typeface="Arial" panose="020B0604020202020204" pitchFamily="34" charset="0"/>
              </a:rPr>
              <a:t>2.8 percentage points </a:t>
            </a:r>
            <a:r>
              <a:rPr lang="en-GB" sz="1050" dirty="0" smtClean="0">
                <a:solidFill>
                  <a:schemeClr val="tx1"/>
                </a:solidFill>
                <a:cs typeface="Arial" panose="020B0604020202020204" pitchFamily="34" charset="0"/>
              </a:rPr>
              <a:t>higher than the most recent national figure</a:t>
            </a:r>
          </a:p>
        </p:txBody>
      </p:sp>
      <p:sp>
        <p:nvSpPr>
          <p:cNvPr id="30" name="Rectangle 29"/>
          <p:cNvSpPr/>
          <p:nvPr/>
        </p:nvSpPr>
        <p:spPr>
          <a:xfrm>
            <a:off x="6361445" y="1522292"/>
            <a:ext cx="6385117"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2.2%</a:t>
            </a:r>
            <a:r>
              <a:rPr lang="en-GB" sz="1100" dirty="0" smtClean="0">
                <a:solidFill>
                  <a:schemeClr val="tx1"/>
                </a:solidFill>
                <a:latin typeface="Arial" panose="020B0604020202020204" pitchFamily="34" charset="0"/>
                <a:cs typeface="Arial" panose="020B0604020202020204" pitchFamily="34" charset="0"/>
              </a:rPr>
              <a:t> of GM respondents said they had experienced </a:t>
            </a:r>
            <a:r>
              <a:rPr lang="en-GB" sz="1100" u="sng" dirty="0" smtClean="0">
                <a:solidFill>
                  <a:schemeClr val="tx1"/>
                </a:solidFill>
                <a:latin typeface="Arial" panose="020B0604020202020204" pitchFamily="34" charset="0"/>
                <a:cs typeface="Arial" panose="020B0604020202020204" pitchFamily="34" charset="0"/>
              </a:rPr>
              <a:t>personal crime</a:t>
            </a:r>
            <a:r>
              <a:rPr lang="en-GB" sz="1100" dirty="0" smtClean="0">
                <a:solidFill>
                  <a:schemeClr val="tx1"/>
                </a:solidFill>
                <a:latin typeface="Arial" panose="020B0604020202020204" pitchFamily="34" charset="0"/>
                <a:cs typeface="Arial" panose="020B0604020202020204" pitchFamily="34" charset="0"/>
              </a:rPr>
              <a:t> in the year to </a:t>
            </a:r>
          </a:p>
          <a:p>
            <a:pPr algn="ctr"/>
            <a:r>
              <a:rPr lang="en-GB" sz="1100" dirty="0" smtClean="0">
                <a:solidFill>
                  <a:schemeClr val="tx1"/>
                </a:solidFill>
                <a:latin typeface="Arial" panose="020B0604020202020204" pitchFamily="34" charset="0"/>
                <a:cs typeface="Arial" panose="020B0604020202020204" pitchFamily="34" charset="0"/>
              </a:rPr>
              <a:t>March 2018, </a:t>
            </a:r>
            <a:r>
              <a:rPr lang="en-GB" sz="1100" b="1" dirty="0" smtClean="0">
                <a:solidFill>
                  <a:schemeClr val="tx1"/>
                </a:solidFill>
                <a:latin typeface="Arial" panose="020B0604020202020204" pitchFamily="34" charset="0"/>
                <a:cs typeface="Arial" panose="020B0604020202020204" pitchFamily="34" charset="0"/>
              </a:rPr>
              <a:t>1.7 percentage points </a:t>
            </a:r>
            <a:r>
              <a:rPr lang="en-GB" sz="1100" dirty="0" smtClean="0">
                <a:solidFill>
                  <a:schemeClr val="tx1"/>
                </a:solidFill>
                <a:latin typeface="Arial" panose="020B0604020202020204" pitchFamily="34" charset="0"/>
                <a:cs typeface="Arial" panose="020B0604020202020204" pitchFamily="34" charset="0"/>
              </a:rPr>
              <a:t>lower than the most recent national figure</a:t>
            </a:r>
          </a:p>
        </p:txBody>
      </p:sp>
      <p:sp>
        <p:nvSpPr>
          <p:cNvPr id="80" name="Rectangle 79"/>
          <p:cNvSpPr/>
          <p:nvPr/>
        </p:nvSpPr>
        <p:spPr>
          <a:xfrm>
            <a:off x="4078" y="4392067"/>
            <a:ext cx="1847525" cy="1002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anose="020B0604020202020204" pitchFamily="34" charset="0"/>
                <a:cs typeface="Arial" panose="020B0604020202020204" pitchFamily="34" charset="0"/>
              </a:rPr>
              <a:t>19%</a:t>
            </a:r>
            <a:r>
              <a:rPr lang="en-GB" sz="1000" dirty="0" smtClean="0">
                <a:solidFill>
                  <a:schemeClr val="tx1"/>
                </a:solidFill>
                <a:latin typeface="Arial" panose="020B0604020202020204" pitchFamily="34" charset="0"/>
                <a:cs typeface="Arial" panose="020B0604020202020204" pitchFamily="34" charset="0"/>
              </a:rPr>
              <a:t> </a:t>
            </a:r>
            <a:r>
              <a:rPr lang="en-GB" sz="1050" dirty="0" smtClean="0">
                <a:solidFill>
                  <a:schemeClr val="tx1"/>
                </a:solidFill>
                <a:latin typeface="Arial" panose="020B0604020202020204" pitchFamily="34" charset="0"/>
                <a:cs typeface="Arial" panose="020B0604020202020204" pitchFamily="34" charset="0"/>
              </a:rPr>
              <a:t>of GM respondents reported feeling ‘unsafe’ in a public location sometime in the past 12 months as of 2015-16</a:t>
            </a:r>
            <a:endParaRPr lang="en-US" sz="1050" dirty="0">
              <a:solidFill>
                <a:schemeClr val="tx1"/>
              </a:solidFill>
              <a:latin typeface="Arial" panose="020B0604020202020204" pitchFamily="34" charset="0"/>
              <a:cs typeface="Arial" panose="020B0604020202020204" pitchFamily="34" charset="0"/>
            </a:endParaRPr>
          </a:p>
        </p:txBody>
      </p:sp>
      <p:sp>
        <p:nvSpPr>
          <p:cNvPr id="81" name="TextBox 80"/>
          <p:cNvSpPr txBox="1"/>
          <p:nvPr/>
        </p:nvSpPr>
        <p:spPr>
          <a:xfrm>
            <a:off x="36000" y="7398000"/>
            <a:ext cx="12672000" cy="292388"/>
          </a:xfrm>
          <a:prstGeom prst="rect">
            <a:avLst/>
          </a:prstGeom>
          <a:noFill/>
        </p:spPr>
        <p:txBody>
          <a:bodyPr wrap="square" rtlCol="0">
            <a:spAutoFit/>
          </a:bodyPr>
          <a:lstStyle/>
          <a:p>
            <a:pPr algn="ctr"/>
            <a:r>
              <a:rPr lang="en-GB" sz="1300" i="1" dirty="0" smtClean="0">
                <a:latin typeface="+mn-lt"/>
                <a:cs typeface="Arial" panose="020B0604020202020204" pitchFamily="34" charset="0"/>
              </a:rPr>
              <a:t>[ </a:t>
            </a:r>
            <a:r>
              <a:rPr lang="en-GB" sz="1300" i="1" dirty="0" smtClean="0">
                <a:latin typeface="+mn-lt"/>
              </a:rPr>
              <a:t>The </a:t>
            </a:r>
            <a:r>
              <a:rPr lang="en-GB" sz="1300" i="1" dirty="0">
                <a:latin typeface="+mn-lt"/>
              </a:rPr>
              <a:t>suite of sub-indicators will be </a:t>
            </a:r>
            <a:r>
              <a:rPr lang="en-GB" sz="1300" i="1" dirty="0" smtClean="0">
                <a:latin typeface="+mn-lt"/>
              </a:rPr>
              <a:t>revised to </a:t>
            </a:r>
            <a:r>
              <a:rPr lang="en-GB" sz="1300" i="1" dirty="0">
                <a:latin typeface="+mn-lt"/>
              </a:rPr>
              <a:t>ensure consistency with the </a:t>
            </a:r>
            <a:r>
              <a:rPr lang="en-GB" sz="1300" i="1" dirty="0" smtClean="0">
                <a:latin typeface="+mn-lt"/>
              </a:rPr>
              <a:t>PCP outcomes framework. </a:t>
            </a:r>
            <a:r>
              <a:rPr lang="en-GB" sz="1300" i="1" dirty="0" smtClean="0">
                <a:latin typeface="+mn-lt"/>
                <a:cs typeface="Arial" panose="020B0604020202020204" pitchFamily="34" charset="0"/>
              </a:rPr>
              <a:t>] </a:t>
            </a:r>
          </a:p>
        </p:txBody>
      </p:sp>
      <p:cxnSp>
        <p:nvCxnSpPr>
          <p:cNvPr id="82" name="Straight Connector 81"/>
          <p:cNvCxnSpPr/>
          <p:nvPr/>
        </p:nvCxnSpPr>
        <p:spPr>
          <a:xfrm>
            <a:off x="17775" y="3936504"/>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0" y="5832000"/>
            <a:ext cx="12816000" cy="1092607"/>
          </a:xfrm>
          <a:prstGeom prst="rect">
            <a:avLst/>
          </a:prstGeom>
          <a:noFill/>
        </p:spPr>
        <p:txBody>
          <a:bodyPr wrap="square" rtlCol="0">
            <a:spAutoFit/>
          </a:bodyPr>
          <a:lstStyle/>
          <a:p>
            <a:pPr algn="ctr"/>
            <a:r>
              <a:rPr lang="en-GB" sz="1300" i="1" dirty="0" smtClean="0">
                <a:latin typeface="+mn-lt"/>
                <a:cs typeface="Arial" panose="020B0604020202020204" pitchFamily="34" charset="0"/>
              </a:rPr>
              <a:t>[ </a:t>
            </a:r>
            <a:r>
              <a:rPr lang="en-GB" sz="1300" i="1" dirty="0" smtClean="0">
                <a:latin typeface="+mn-lt"/>
              </a:rPr>
              <a:t>Work </a:t>
            </a:r>
            <a:r>
              <a:rPr lang="en-GB" sz="1300" i="1" dirty="0">
                <a:latin typeface="+mn-lt"/>
              </a:rPr>
              <a:t>is ongoing to develop an outcomes framework to provide insight into the outcomes and commitments made in </a:t>
            </a:r>
            <a:r>
              <a:rPr lang="en-GB" sz="1300" i="1" dirty="0" smtClean="0">
                <a:latin typeface="+mn-lt"/>
              </a:rPr>
              <a:t>Standing Together, the new GM </a:t>
            </a:r>
            <a:r>
              <a:rPr lang="en-GB" sz="1300" i="1" dirty="0">
                <a:latin typeface="+mn-lt"/>
              </a:rPr>
              <a:t>Police and Crime Plan (PCP</a:t>
            </a:r>
            <a:r>
              <a:rPr lang="en-GB" sz="1300" i="1" dirty="0" smtClean="0">
                <a:latin typeface="+mn-lt"/>
              </a:rPr>
              <a:t>).</a:t>
            </a:r>
            <a:r>
              <a:rPr lang="en-GB" sz="1300" i="1" dirty="0">
                <a:latin typeface="+mn-lt"/>
              </a:rPr>
              <a:t> </a:t>
            </a:r>
            <a:r>
              <a:rPr lang="en-GB" sz="1300" i="1" dirty="0" smtClean="0">
                <a:latin typeface="+mn-lt"/>
              </a:rPr>
              <a:t> The </a:t>
            </a:r>
            <a:r>
              <a:rPr lang="en-GB" sz="1300" i="1" dirty="0">
                <a:latin typeface="+mn-lt"/>
              </a:rPr>
              <a:t>PCP </a:t>
            </a:r>
            <a:r>
              <a:rPr lang="en-GB" sz="1300" i="1" dirty="0" smtClean="0">
                <a:latin typeface="+mn-lt"/>
              </a:rPr>
              <a:t>outcome measures </a:t>
            </a:r>
            <a:r>
              <a:rPr lang="en-GB" sz="1300" i="1" dirty="0">
                <a:latin typeface="+mn-lt"/>
              </a:rPr>
              <a:t>will </a:t>
            </a:r>
            <a:r>
              <a:rPr lang="en-GB" sz="1300" i="1" dirty="0" smtClean="0">
                <a:latin typeface="+mn-lt"/>
              </a:rPr>
              <a:t>draw on a </a:t>
            </a:r>
            <a:r>
              <a:rPr lang="en-GB" sz="1300" i="1" dirty="0">
                <a:latin typeface="+mn-lt"/>
              </a:rPr>
              <a:t>range of data sources including GMP recorded crime, national survey data </a:t>
            </a:r>
            <a:r>
              <a:rPr lang="en-GB" sz="1300" i="1" dirty="0" smtClean="0">
                <a:latin typeface="+mn-lt"/>
              </a:rPr>
              <a:t>and locally </a:t>
            </a:r>
            <a:r>
              <a:rPr lang="en-GB" sz="1300" i="1" dirty="0">
                <a:latin typeface="+mn-lt"/>
              </a:rPr>
              <a:t>collected data from across </a:t>
            </a:r>
            <a:r>
              <a:rPr lang="en-GB" sz="1300" i="1" dirty="0" smtClean="0">
                <a:latin typeface="+mn-lt"/>
              </a:rPr>
              <a:t>GM.</a:t>
            </a:r>
            <a:r>
              <a:rPr lang="en-GB" sz="1300" i="1" dirty="0">
                <a:latin typeface="+mn-lt"/>
              </a:rPr>
              <a:t> </a:t>
            </a:r>
            <a:r>
              <a:rPr lang="en-GB" sz="1300" i="1" dirty="0" smtClean="0">
                <a:latin typeface="+mn-lt"/>
              </a:rPr>
              <a:t> It </a:t>
            </a:r>
            <a:r>
              <a:rPr lang="en-GB" sz="1300" i="1" dirty="0">
                <a:latin typeface="+mn-lt"/>
              </a:rPr>
              <a:t>is anticipated that the framework will receive formal </a:t>
            </a:r>
            <a:r>
              <a:rPr lang="en-GB" sz="1300" i="1" dirty="0" smtClean="0">
                <a:latin typeface="+mn-lt"/>
              </a:rPr>
              <a:t>sign-off </a:t>
            </a:r>
            <a:r>
              <a:rPr lang="en-GB" sz="1300" i="1" dirty="0">
                <a:latin typeface="+mn-lt"/>
              </a:rPr>
              <a:t>in Autumn </a:t>
            </a:r>
            <a:r>
              <a:rPr lang="en-GB" sz="1300" i="1" dirty="0" smtClean="0">
                <a:latin typeface="+mn-lt"/>
              </a:rPr>
              <a:t>2018, with </a:t>
            </a:r>
            <a:r>
              <a:rPr lang="en-GB" sz="1300" i="1" dirty="0">
                <a:latin typeface="+mn-lt"/>
              </a:rPr>
              <a:t>baseline data collected before </a:t>
            </a:r>
            <a:r>
              <a:rPr lang="en-GB" sz="1300" i="1" dirty="0" smtClean="0">
                <a:latin typeface="+mn-lt"/>
              </a:rPr>
              <a:t>Christmas.</a:t>
            </a:r>
            <a:r>
              <a:rPr lang="en-GB" sz="1300" i="1" dirty="0">
                <a:latin typeface="+mn-lt"/>
              </a:rPr>
              <a:t> </a:t>
            </a:r>
            <a:r>
              <a:rPr lang="en-GB" sz="1300" i="1" dirty="0" smtClean="0">
                <a:latin typeface="+mn-lt"/>
              </a:rPr>
              <a:t> A </a:t>
            </a:r>
            <a:r>
              <a:rPr lang="en-GB" sz="1300" i="1" dirty="0">
                <a:latin typeface="+mn-lt"/>
              </a:rPr>
              <a:t>GM residents’ survey on the PCP outcomes is currently going through the </a:t>
            </a:r>
            <a:r>
              <a:rPr lang="en-GB" sz="1300" i="1" dirty="0" smtClean="0">
                <a:latin typeface="+mn-lt"/>
              </a:rPr>
              <a:t>procurement process</a:t>
            </a:r>
            <a:r>
              <a:rPr lang="en-GB" sz="1300" i="1" dirty="0">
                <a:latin typeface="+mn-lt"/>
              </a:rPr>
              <a:t>.  The PCP framework will complement the GMS Priority 8 </a:t>
            </a:r>
            <a:r>
              <a:rPr lang="en-GB" sz="1300" i="1" dirty="0" smtClean="0">
                <a:latin typeface="+mn-lt"/>
              </a:rPr>
              <a:t>outcome indicators; the </a:t>
            </a:r>
            <a:r>
              <a:rPr lang="en-GB" sz="1300" i="1" dirty="0">
                <a:latin typeface="+mn-lt"/>
              </a:rPr>
              <a:t>headline measures used in this dashboard will be updated to align more closely with the PCP outcomes framework once </a:t>
            </a:r>
            <a:r>
              <a:rPr lang="en-GB" sz="1300" i="1" dirty="0" smtClean="0">
                <a:latin typeface="+mn-lt"/>
              </a:rPr>
              <a:t>finalised. ]</a:t>
            </a:r>
            <a:endParaRPr lang="en-GB" sz="1300" i="1" dirty="0">
              <a:latin typeface="+mn-lt"/>
              <a:cs typeface="Arial" panose="020B0604020202020204" pitchFamily="34" charset="0"/>
            </a:endParaRPr>
          </a:p>
        </p:txBody>
      </p:sp>
      <p:cxnSp>
        <p:nvCxnSpPr>
          <p:cNvPr id="42" name="Straight Connector 41"/>
          <p:cNvCxnSpPr/>
          <p:nvPr/>
        </p:nvCxnSpPr>
        <p:spPr>
          <a:xfrm>
            <a:off x="-19679" y="5810400"/>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Up Arrow 42"/>
          <p:cNvSpPr/>
          <p:nvPr/>
        </p:nvSpPr>
        <p:spPr bwMode="auto">
          <a:xfrm rot="10800000" flipV="1">
            <a:off x="11489900" y="240538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12" name="TextBox 11"/>
          <p:cNvSpPr txBox="1"/>
          <p:nvPr/>
        </p:nvSpPr>
        <p:spPr>
          <a:xfrm>
            <a:off x="4363575" y="2816784"/>
            <a:ext cx="1190513" cy="261610"/>
          </a:xfrm>
          <a:prstGeom prst="rect">
            <a:avLst/>
          </a:prstGeom>
          <a:noFill/>
        </p:spPr>
        <p:txBody>
          <a:bodyPr wrap="square" rtlCol="0">
            <a:spAutoFit/>
          </a:bodyPr>
          <a:lstStyle/>
          <a:p>
            <a:pPr algn="ctr"/>
            <a:r>
              <a:rPr lang="en-GB" sz="1100" b="1" dirty="0" smtClean="0">
                <a:latin typeface="Arial" panose="020B0604020202020204" pitchFamily="34" charset="0"/>
                <a:cs typeface="Arial" panose="020B0604020202020204" pitchFamily="34" charset="0"/>
              </a:rPr>
              <a:t>Household</a:t>
            </a:r>
            <a:endParaRPr lang="en-US" sz="1100" b="1" dirty="0">
              <a:latin typeface="Arial" panose="020B0604020202020204" pitchFamily="34" charset="0"/>
              <a:cs typeface="Arial" panose="020B0604020202020204" pitchFamily="34" charset="0"/>
            </a:endParaRPr>
          </a:p>
        </p:txBody>
      </p:sp>
      <p:sp>
        <p:nvSpPr>
          <p:cNvPr id="46" name="TextBox 45"/>
          <p:cNvSpPr txBox="1"/>
          <p:nvPr/>
        </p:nvSpPr>
        <p:spPr>
          <a:xfrm>
            <a:off x="10783135" y="2834303"/>
            <a:ext cx="1190513" cy="261610"/>
          </a:xfrm>
          <a:prstGeom prst="rect">
            <a:avLst/>
          </a:prstGeom>
          <a:noFill/>
        </p:spPr>
        <p:txBody>
          <a:bodyPr wrap="square" rtlCol="0">
            <a:spAutoFit/>
          </a:bodyPr>
          <a:lstStyle/>
          <a:p>
            <a:pPr algn="ctr"/>
            <a:r>
              <a:rPr lang="en-GB" sz="1100" b="1" dirty="0" smtClean="0">
                <a:latin typeface="Arial" panose="020B0604020202020204" pitchFamily="34" charset="0"/>
                <a:cs typeface="Arial" panose="020B0604020202020204" pitchFamily="34" charset="0"/>
              </a:rPr>
              <a:t>Personal</a:t>
            </a:r>
            <a:endParaRPr lang="en-US" sz="1100" b="1" dirty="0">
              <a:latin typeface="Arial" panose="020B0604020202020204" pitchFamily="34" charset="0"/>
              <a:cs typeface="Arial" panose="020B0604020202020204" pitchFamily="34" charset="0"/>
            </a:endParaRPr>
          </a:p>
        </p:txBody>
      </p:sp>
      <p:sp>
        <p:nvSpPr>
          <p:cNvPr id="48" name="Oval 47"/>
          <p:cNvSpPr>
            <a:spLocks noChangeAspect="1"/>
          </p:cNvSpPr>
          <p:nvPr/>
        </p:nvSpPr>
        <p:spPr bwMode="auto">
          <a:xfrm>
            <a:off x="10982392" y="2398571"/>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50" name="Rectangle 49"/>
          <p:cNvSpPr/>
          <p:nvPr/>
        </p:nvSpPr>
        <p:spPr>
          <a:xfrm>
            <a:off x="-287720" y="2089881"/>
            <a:ext cx="6694066" cy="213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tx1"/>
                </a:solidFill>
                <a:latin typeface="Arial" panose="020B0604020202020204" pitchFamily="34" charset="0"/>
                <a:cs typeface="Arial" panose="020B0604020202020204" pitchFamily="34" charset="0"/>
              </a:rPr>
              <a:t>1.4 percentage points higher than</a:t>
            </a:r>
            <a:r>
              <a:rPr lang="en-GB" sz="1050" dirty="0" smtClean="0">
                <a:solidFill>
                  <a:schemeClr val="tx1"/>
                </a:solidFill>
                <a:latin typeface="Arial" panose="020B0604020202020204" pitchFamily="34" charset="0"/>
                <a:cs typeface="Arial" panose="020B0604020202020204" pitchFamily="34" charset="0"/>
              </a:rPr>
              <a:t> March 2017</a:t>
            </a:r>
          </a:p>
        </p:txBody>
      </p:sp>
      <p:sp>
        <p:nvSpPr>
          <p:cNvPr id="51" name="Rectangle 50"/>
          <p:cNvSpPr/>
          <p:nvPr/>
        </p:nvSpPr>
        <p:spPr>
          <a:xfrm>
            <a:off x="7924907" y="2082636"/>
            <a:ext cx="3178630" cy="255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cs typeface="Arial" panose="020B0604020202020204" pitchFamily="34" charset="0"/>
              </a:rPr>
              <a:t>1.2 percentage points lower </a:t>
            </a:r>
            <a:r>
              <a:rPr lang="en-GB" sz="1100" dirty="0" smtClean="0">
                <a:solidFill>
                  <a:schemeClr val="tx1"/>
                </a:solidFill>
                <a:cs typeface="Arial" panose="020B0604020202020204" pitchFamily="34" charset="0"/>
              </a:rPr>
              <a:t>than March 2017</a:t>
            </a:r>
          </a:p>
        </p:txBody>
      </p:sp>
      <p:cxnSp>
        <p:nvCxnSpPr>
          <p:cNvPr id="74" name="Straight Connector 73"/>
          <p:cNvCxnSpPr/>
          <p:nvPr/>
        </p:nvCxnSpPr>
        <p:spPr>
          <a:xfrm flipH="1">
            <a:off x="6339002" y="1582584"/>
            <a:ext cx="9740" cy="234681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4044363" y="3950564"/>
            <a:ext cx="2935" cy="1843697"/>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8389917" y="3950652"/>
            <a:ext cx="2935" cy="1843697"/>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062016" y="4386751"/>
            <a:ext cx="2212164" cy="1002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Arial" panose="020B0604020202020204" pitchFamily="34" charset="0"/>
                <a:cs typeface="Arial" panose="020B0604020202020204" pitchFamily="34" charset="0"/>
              </a:rPr>
              <a:t>73%</a:t>
            </a:r>
            <a:r>
              <a:rPr lang="en-GB" sz="1000" dirty="0" smtClean="0">
                <a:solidFill>
                  <a:schemeClr val="tx1"/>
                </a:solidFill>
                <a:latin typeface="Arial" panose="020B0604020202020204" pitchFamily="34" charset="0"/>
                <a:cs typeface="Arial" panose="020B0604020202020204" pitchFamily="34" charset="0"/>
              </a:rPr>
              <a:t> </a:t>
            </a:r>
            <a:r>
              <a:rPr lang="en-GB" sz="1050" dirty="0" smtClean="0">
                <a:solidFill>
                  <a:schemeClr val="tx1"/>
                </a:solidFill>
                <a:latin typeface="Arial" panose="020B0604020202020204" pitchFamily="34" charset="0"/>
                <a:cs typeface="Arial" panose="020B0604020202020204" pitchFamily="34" charset="0"/>
              </a:rPr>
              <a:t>of GM respondents agreed or strongly agreed with the statement that </a:t>
            </a:r>
            <a:r>
              <a:rPr lang="en-GB" sz="1050" i="1" dirty="0" smtClean="0">
                <a:solidFill>
                  <a:schemeClr val="tx1"/>
                </a:solidFill>
                <a:latin typeface="Arial" panose="020B0604020202020204" pitchFamily="34" charset="0"/>
                <a:cs typeface="Arial" panose="020B0604020202020204" pitchFamily="34" charset="0"/>
              </a:rPr>
              <a:t>‘I feel like I belong to this neighbourhood</a:t>
            </a:r>
            <a:r>
              <a:rPr lang="en-GB" sz="1050" dirty="0" smtClean="0">
                <a:solidFill>
                  <a:schemeClr val="tx1"/>
                </a:solidFill>
                <a:latin typeface="Arial" panose="020B0604020202020204" pitchFamily="34" charset="0"/>
                <a:cs typeface="Arial" panose="020B0604020202020204" pitchFamily="34" charset="0"/>
              </a:rPr>
              <a:t>’ in 2014-15</a:t>
            </a:r>
            <a:endParaRPr lang="en-US" sz="1050" dirty="0">
              <a:solidFill>
                <a:schemeClr val="tx1"/>
              </a:solidFill>
              <a:latin typeface="Arial" panose="020B0604020202020204" pitchFamily="34" charset="0"/>
              <a:cs typeface="Arial" panose="020B0604020202020204" pitchFamily="34" charset="0"/>
            </a:endParaRPr>
          </a:p>
        </p:txBody>
      </p:sp>
      <p:sp>
        <p:nvSpPr>
          <p:cNvPr id="52" name="Rectangle 51"/>
          <p:cNvSpPr/>
          <p:nvPr/>
        </p:nvSpPr>
        <p:spPr>
          <a:xfrm>
            <a:off x="8376599" y="4436848"/>
            <a:ext cx="2393034" cy="1002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Arial" panose="020B0604020202020204" pitchFamily="34" charset="0"/>
                <a:cs typeface="Arial" panose="020B0604020202020204" pitchFamily="34" charset="0"/>
              </a:rPr>
              <a:t>5</a:t>
            </a:r>
            <a:r>
              <a:rPr lang="en-GB" sz="1600" b="1" dirty="0" smtClean="0">
                <a:solidFill>
                  <a:schemeClr val="tx1"/>
                </a:solidFill>
                <a:latin typeface="Arial" panose="020B0604020202020204" pitchFamily="34" charset="0"/>
                <a:cs typeface="Arial" panose="020B0604020202020204" pitchFamily="34" charset="0"/>
              </a:rPr>
              <a:t>%</a:t>
            </a:r>
            <a:r>
              <a:rPr lang="en-GB" sz="1000" dirty="0" smtClean="0">
                <a:solidFill>
                  <a:schemeClr val="tx1"/>
                </a:solidFill>
                <a:latin typeface="Arial" panose="020B0604020202020204" pitchFamily="34" charset="0"/>
                <a:cs typeface="Arial" panose="020B0604020202020204" pitchFamily="34" charset="0"/>
              </a:rPr>
              <a:t> </a:t>
            </a:r>
            <a:r>
              <a:rPr lang="en-GB" sz="1050" dirty="0" smtClean="0">
                <a:solidFill>
                  <a:schemeClr val="tx1"/>
                </a:solidFill>
                <a:latin typeface="Arial" panose="020B0604020202020204" pitchFamily="34" charset="0"/>
                <a:cs typeface="Arial" panose="020B0604020202020204" pitchFamily="34" charset="0"/>
              </a:rPr>
              <a:t>of GM respondents agreed or strongly agreed with the statement that </a:t>
            </a:r>
            <a:r>
              <a:rPr lang="en-GB" sz="1050" i="1" dirty="0" smtClean="0">
                <a:solidFill>
                  <a:schemeClr val="tx1"/>
                </a:solidFill>
                <a:latin typeface="Arial" panose="020B0604020202020204" pitchFamily="34" charset="0"/>
                <a:cs typeface="Arial" panose="020B0604020202020204" pitchFamily="34" charset="0"/>
              </a:rPr>
              <a:t>‘people in this neighbourhood don’t get along with each other</a:t>
            </a:r>
            <a:r>
              <a:rPr lang="en-GB" sz="1050" dirty="0" smtClean="0">
                <a:solidFill>
                  <a:schemeClr val="tx1"/>
                </a:solidFill>
                <a:latin typeface="Arial" panose="020B0604020202020204" pitchFamily="34" charset="0"/>
                <a:cs typeface="Arial" panose="020B0604020202020204" pitchFamily="34" charset="0"/>
              </a:rPr>
              <a:t>’ </a:t>
            </a:r>
          </a:p>
          <a:p>
            <a:pPr algn="ctr"/>
            <a:r>
              <a:rPr lang="en-GB" sz="1050" dirty="0" smtClean="0">
                <a:solidFill>
                  <a:schemeClr val="tx1"/>
                </a:solidFill>
                <a:latin typeface="Arial" panose="020B0604020202020204" pitchFamily="34" charset="0"/>
                <a:cs typeface="Arial" panose="020B0604020202020204" pitchFamily="34" charset="0"/>
              </a:rPr>
              <a:t>in 2014-15</a:t>
            </a:r>
            <a:endParaRPr lang="en-US" sz="1050"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3"/>
          <a:stretch>
            <a:fillRect/>
          </a:stretch>
        </p:blipFill>
        <p:spPr>
          <a:xfrm>
            <a:off x="1811598" y="4097436"/>
            <a:ext cx="1993956" cy="1549952"/>
          </a:xfrm>
          <a:prstGeom prst="rect">
            <a:avLst/>
          </a:prstGeom>
        </p:spPr>
      </p:pic>
      <p:pic>
        <p:nvPicPr>
          <p:cNvPr id="18" name="Picture 17"/>
          <p:cNvPicPr>
            <a:picLocks noChangeAspect="1"/>
          </p:cNvPicPr>
          <p:nvPr/>
        </p:nvPicPr>
        <p:blipFill>
          <a:blip r:embed="rId4"/>
          <a:stretch>
            <a:fillRect/>
          </a:stretch>
        </p:blipFill>
        <p:spPr>
          <a:xfrm>
            <a:off x="6264883" y="4044917"/>
            <a:ext cx="1936544" cy="1583117"/>
          </a:xfrm>
          <a:prstGeom prst="rect">
            <a:avLst/>
          </a:prstGeom>
        </p:spPr>
      </p:pic>
      <p:pic>
        <p:nvPicPr>
          <p:cNvPr id="19" name="Picture 18"/>
          <p:cNvPicPr>
            <a:picLocks noChangeAspect="1"/>
          </p:cNvPicPr>
          <p:nvPr/>
        </p:nvPicPr>
        <p:blipFill>
          <a:blip r:embed="rId5"/>
          <a:stretch>
            <a:fillRect/>
          </a:stretch>
        </p:blipFill>
        <p:spPr>
          <a:xfrm>
            <a:off x="10733168" y="4050064"/>
            <a:ext cx="1961727" cy="1574660"/>
          </a:xfrm>
          <a:prstGeom prst="rect">
            <a:avLst/>
          </a:prstGeom>
        </p:spPr>
      </p:pic>
      <p:sp>
        <p:nvSpPr>
          <p:cNvPr id="55" name="Oval 54"/>
          <p:cNvSpPr>
            <a:spLocks noChangeAspect="1"/>
          </p:cNvSpPr>
          <p:nvPr/>
        </p:nvSpPr>
        <p:spPr bwMode="auto">
          <a:xfrm>
            <a:off x="710572" y="4040848"/>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57" name="Rectangle 56"/>
          <p:cNvSpPr/>
          <p:nvPr/>
        </p:nvSpPr>
        <p:spPr>
          <a:xfrm>
            <a:off x="4077" y="5345521"/>
            <a:ext cx="1847525" cy="41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tx1"/>
                </a:solidFill>
                <a:latin typeface="Arial" panose="020B0604020202020204" pitchFamily="34" charset="0"/>
                <a:cs typeface="Arial" panose="020B0604020202020204" pitchFamily="34" charset="0"/>
              </a:rPr>
              <a:t>4 percentage points below</a:t>
            </a:r>
            <a:r>
              <a:rPr lang="en-GB" sz="1050" dirty="0" smtClean="0">
                <a:solidFill>
                  <a:schemeClr val="tx1"/>
                </a:solidFill>
                <a:latin typeface="Arial" panose="020B0604020202020204" pitchFamily="34" charset="0"/>
                <a:cs typeface="Arial" panose="020B0604020202020204" pitchFamily="34" charset="0"/>
              </a:rPr>
              <a:t> the national average</a:t>
            </a:r>
            <a:endParaRPr lang="en-US" sz="1050" dirty="0">
              <a:solidFill>
                <a:schemeClr val="tx1"/>
              </a:solidFill>
              <a:latin typeface="Arial" panose="020B0604020202020204" pitchFamily="34" charset="0"/>
              <a:cs typeface="Arial" panose="020B0604020202020204" pitchFamily="34" charset="0"/>
            </a:endParaRPr>
          </a:p>
        </p:txBody>
      </p:sp>
      <p:sp>
        <p:nvSpPr>
          <p:cNvPr id="58" name="Oval 57"/>
          <p:cNvSpPr>
            <a:spLocks noChangeAspect="1"/>
          </p:cNvSpPr>
          <p:nvPr/>
        </p:nvSpPr>
        <p:spPr bwMode="auto">
          <a:xfrm>
            <a:off x="4917062" y="4044917"/>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59" name="Rectangle 58"/>
          <p:cNvSpPr/>
          <p:nvPr/>
        </p:nvSpPr>
        <p:spPr>
          <a:xfrm>
            <a:off x="4182079" y="5324402"/>
            <a:ext cx="1955034" cy="41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tx1"/>
                </a:solidFill>
                <a:latin typeface="Arial" panose="020B0604020202020204" pitchFamily="34" charset="0"/>
                <a:cs typeface="Arial" panose="020B0604020202020204" pitchFamily="34" charset="0"/>
              </a:rPr>
              <a:t>3 percentage points above </a:t>
            </a:r>
            <a:endParaRPr lang="en-GB" sz="1050" dirty="0">
              <a:solidFill>
                <a:schemeClr val="tx1"/>
              </a:solidFill>
              <a:latin typeface="Arial" panose="020B0604020202020204" pitchFamily="34" charset="0"/>
              <a:cs typeface="Arial" panose="020B0604020202020204" pitchFamily="34" charset="0"/>
            </a:endParaRPr>
          </a:p>
          <a:p>
            <a:pPr algn="ctr"/>
            <a:r>
              <a:rPr lang="en-GB" sz="1050" dirty="0" smtClean="0">
                <a:solidFill>
                  <a:schemeClr val="tx1"/>
                </a:solidFill>
                <a:latin typeface="Arial" panose="020B0604020202020204" pitchFamily="34" charset="0"/>
                <a:cs typeface="Arial" panose="020B0604020202020204" pitchFamily="34" charset="0"/>
              </a:rPr>
              <a:t>the national average</a:t>
            </a:r>
            <a:endParaRPr lang="en-US" sz="1050" dirty="0">
              <a:solidFill>
                <a:schemeClr val="tx1"/>
              </a:solidFill>
              <a:latin typeface="Arial" panose="020B0604020202020204" pitchFamily="34" charset="0"/>
              <a:cs typeface="Arial" panose="020B0604020202020204" pitchFamily="34" charset="0"/>
            </a:endParaRPr>
          </a:p>
        </p:txBody>
      </p:sp>
      <p:sp>
        <p:nvSpPr>
          <p:cNvPr id="60" name="Rectangle 59"/>
          <p:cNvSpPr/>
          <p:nvPr/>
        </p:nvSpPr>
        <p:spPr>
          <a:xfrm>
            <a:off x="8600427" y="5349407"/>
            <a:ext cx="1955034" cy="415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tx1"/>
                </a:solidFill>
                <a:latin typeface="Arial" panose="020B0604020202020204" pitchFamily="34" charset="0"/>
                <a:cs typeface="Arial" panose="020B0604020202020204" pitchFamily="34" charset="0"/>
              </a:rPr>
              <a:t>0.9 percentage points below </a:t>
            </a:r>
            <a:r>
              <a:rPr lang="en-GB" sz="1050" dirty="0" smtClean="0">
                <a:solidFill>
                  <a:schemeClr val="tx1"/>
                </a:solidFill>
                <a:latin typeface="Arial" panose="020B0604020202020204" pitchFamily="34" charset="0"/>
                <a:cs typeface="Arial" panose="020B0604020202020204" pitchFamily="34" charset="0"/>
              </a:rPr>
              <a:t>the national average</a:t>
            </a:r>
            <a:endParaRPr lang="en-US" sz="1050" dirty="0">
              <a:solidFill>
                <a:schemeClr val="tx1"/>
              </a:solidFill>
              <a:latin typeface="Arial" panose="020B0604020202020204" pitchFamily="34" charset="0"/>
              <a:cs typeface="Arial" panose="020B0604020202020204" pitchFamily="34" charset="0"/>
            </a:endParaRPr>
          </a:p>
        </p:txBody>
      </p:sp>
      <p:sp>
        <p:nvSpPr>
          <p:cNvPr id="61" name="Oval 60"/>
          <p:cNvSpPr>
            <a:spLocks noChangeAspect="1"/>
          </p:cNvSpPr>
          <p:nvPr/>
        </p:nvSpPr>
        <p:spPr bwMode="auto">
          <a:xfrm>
            <a:off x="9388408" y="4056658"/>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4" name="Rectangle 3"/>
          <p:cNvSpPr/>
          <p:nvPr/>
        </p:nvSpPr>
        <p:spPr>
          <a:xfrm>
            <a:off x="0" y="8046000"/>
            <a:ext cx="12769337" cy="1546577"/>
          </a:xfrm>
          <a:prstGeom prst="rect">
            <a:avLst/>
          </a:prstGeom>
        </p:spPr>
        <p:txBody>
          <a:bodyPr wrap="square">
            <a:spAutoFit/>
          </a:bodyPr>
          <a:lstStyle/>
          <a:p>
            <a:pPr marL="285750" indent="-285750">
              <a:buFont typeface="Arial" panose="020B0604020202020204" pitchFamily="34" charset="0"/>
              <a:buChar char="•"/>
            </a:pPr>
            <a:r>
              <a:rPr lang="en-GB" sz="1350" dirty="0" smtClean="0">
                <a:latin typeface="+mn-lt"/>
              </a:rPr>
              <a:t>As noted, the reported indicator set will be revised on finalisation of the </a:t>
            </a:r>
            <a:r>
              <a:rPr lang="en-GB" sz="1350" dirty="0">
                <a:latin typeface="+mn-lt"/>
              </a:rPr>
              <a:t>PCP outcomes </a:t>
            </a:r>
            <a:r>
              <a:rPr lang="en-GB" sz="1350" dirty="0" smtClean="0">
                <a:latin typeface="+mn-lt"/>
              </a:rPr>
              <a:t>framework.</a:t>
            </a:r>
          </a:p>
          <a:p>
            <a:pPr marL="285750" indent="-285750">
              <a:buFont typeface="Arial" panose="020B0604020202020204" pitchFamily="34" charset="0"/>
              <a:buChar char="•"/>
            </a:pPr>
            <a:r>
              <a:rPr lang="en-GB" sz="1350" dirty="0" smtClean="0">
                <a:latin typeface="+mn-lt"/>
              </a:rPr>
              <a:t>Updated data were only available for the two headline measures relating to household and personal crime: personal crime has reduced over the last year and is significantly below the national comparator, but household crime has increased and the gap between GM and the national position has widened.  Whilst some of this increase is explained by improved police recording, the data highlight the increased demand on policing, at a time when Greater Manchester Police (GMP) resources are spread thinly following successive years of funding cuts and reductions in the number of front-line officers.</a:t>
            </a:r>
          </a:p>
          <a:p>
            <a:pPr marL="285750" indent="-285750">
              <a:buFont typeface="Arial" panose="020B0604020202020204" pitchFamily="34" charset="0"/>
              <a:buChar char="•"/>
            </a:pPr>
            <a:r>
              <a:rPr lang="en-GB" sz="1350" dirty="0" smtClean="0">
                <a:latin typeface="+mn-lt"/>
              </a:rPr>
              <a:t>The </a:t>
            </a:r>
            <a:r>
              <a:rPr lang="en-GB" sz="1350" dirty="0">
                <a:latin typeface="+mn-lt"/>
              </a:rPr>
              <a:t>refresh of the Justice Devolution MoU is in progress, with new governance arrangements, </a:t>
            </a:r>
            <a:r>
              <a:rPr lang="en-GB" sz="1350" dirty="0" smtClean="0">
                <a:latin typeface="+mn-lt"/>
              </a:rPr>
              <a:t>focused </a:t>
            </a:r>
            <a:r>
              <a:rPr lang="en-GB" sz="1350" dirty="0">
                <a:latin typeface="+mn-lt"/>
              </a:rPr>
              <a:t>on the Justice and Rehabilitation Outcomes Framework</a:t>
            </a:r>
            <a:r>
              <a:rPr lang="en-GB" sz="1350" dirty="0" smtClean="0">
                <a:latin typeface="+mn-lt"/>
              </a:rPr>
              <a:t>. </a:t>
            </a:r>
          </a:p>
          <a:p>
            <a:pPr marL="285750" indent="-285750">
              <a:buFont typeface="Arial" panose="020B0604020202020204" pitchFamily="34" charset="0"/>
              <a:buChar char="•"/>
            </a:pPr>
            <a:r>
              <a:rPr lang="en-GB" sz="1350" dirty="0" smtClean="0">
                <a:latin typeface="+mn-lt"/>
              </a:rPr>
              <a:t>More broadly, a GM Resilience Strategy is in development, which will incorporate findings from the Kerslake Review into the 2017 Manchester Arena bombing.</a:t>
            </a:r>
            <a:endParaRPr lang="en-GB" sz="1350" dirty="0">
              <a:latin typeface="+mn-lt"/>
            </a:endParaRPr>
          </a:p>
        </p:txBody>
      </p:sp>
      <p:pic>
        <p:nvPicPr>
          <p:cNvPr id="9" name="Picture 8"/>
          <p:cNvPicPr>
            <a:picLocks noChangeAspect="1"/>
          </p:cNvPicPr>
          <p:nvPr/>
        </p:nvPicPr>
        <p:blipFill>
          <a:blip r:embed="rId6"/>
          <a:stretch>
            <a:fillRect/>
          </a:stretch>
        </p:blipFill>
        <p:spPr>
          <a:xfrm>
            <a:off x="250016" y="2381787"/>
            <a:ext cx="3500657" cy="1451267"/>
          </a:xfrm>
          <a:prstGeom prst="rect">
            <a:avLst/>
          </a:prstGeom>
        </p:spPr>
      </p:pic>
      <p:sp>
        <p:nvSpPr>
          <p:cNvPr id="54" name="Up Arrow 53"/>
          <p:cNvSpPr/>
          <p:nvPr/>
        </p:nvSpPr>
        <p:spPr bwMode="auto">
          <a:xfrm flipV="1">
            <a:off x="5022678" y="2366538"/>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6" name="Oval 55"/>
          <p:cNvSpPr>
            <a:spLocks noChangeAspect="1"/>
          </p:cNvSpPr>
          <p:nvPr/>
        </p:nvSpPr>
        <p:spPr bwMode="auto">
          <a:xfrm>
            <a:off x="4512698" y="2339256"/>
            <a:ext cx="396000" cy="396547"/>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pic>
        <p:nvPicPr>
          <p:cNvPr id="10" name="Picture 9"/>
          <p:cNvPicPr>
            <a:picLocks noChangeAspect="1"/>
          </p:cNvPicPr>
          <p:nvPr/>
        </p:nvPicPr>
        <p:blipFill>
          <a:blip r:embed="rId7"/>
          <a:stretch>
            <a:fillRect/>
          </a:stretch>
        </p:blipFill>
        <p:spPr>
          <a:xfrm>
            <a:off x="6468380" y="2371321"/>
            <a:ext cx="3615749" cy="1510478"/>
          </a:xfrm>
          <a:prstGeom prst="rect">
            <a:avLst/>
          </a:prstGeom>
        </p:spPr>
      </p:pic>
    </p:spTree>
    <p:extLst>
      <p:ext uri="{BB962C8B-B14F-4D97-AF65-F5344CB8AC3E}">
        <p14:creationId xmlns:p14="http://schemas.microsoft.com/office/powerpoint/2010/main" val="3300701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Straight Connector 113"/>
          <p:cNvCxnSpPr/>
          <p:nvPr/>
        </p:nvCxnSpPr>
        <p:spPr>
          <a:xfrm>
            <a:off x="10980996" y="5606902"/>
            <a:ext cx="1157" cy="1710063"/>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9348187" y="5592507"/>
            <a:ext cx="1157" cy="1710063"/>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7596000" y="5633729"/>
            <a:ext cx="1157" cy="1710063"/>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758884" y="5612306"/>
            <a:ext cx="1157" cy="1710063"/>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70618" y="5623747"/>
            <a:ext cx="10446" cy="1606194"/>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203031" y="5606902"/>
            <a:ext cx="10446" cy="1606194"/>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511119" y="3144416"/>
            <a:ext cx="0" cy="220649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076042" y="913692"/>
            <a:ext cx="0" cy="220649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561040" y="913692"/>
            <a:ext cx="0" cy="220649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2775" y="6458"/>
            <a:ext cx="12820331" cy="9601200"/>
            <a:chOff x="-2775" y="6458"/>
            <a:chExt cx="12820331" cy="9601200"/>
          </a:xfrm>
        </p:grpSpPr>
        <p:grpSp>
          <p:nvGrpSpPr>
            <p:cNvPr id="2" name="Group 1"/>
            <p:cNvGrpSpPr/>
            <p:nvPr/>
          </p:nvGrpSpPr>
          <p:grpSpPr>
            <a:xfrm>
              <a:off x="-2775" y="6458"/>
              <a:ext cx="12820331" cy="9601200"/>
              <a:chOff x="-2775" y="6458"/>
              <a:chExt cx="12820331" cy="9601200"/>
            </a:xfrm>
          </p:grpSpPr>
          <p:cxnSp>
            <p:nvCxnSpPr>
              <p:cNvPr id="27" name="Straight Connector 26"/>
              <p:cNvCxnSpPr/>
              <p:nvPr/>
            </p:nvCxnSpPr>
            <p:spPr>
              <a:xfrm flipV="1">
                <a:off x="9811" y="3140014"/>
                <a:ext cx="12767183" cy="4402"/>
              </a:xfrm>
              <a:prstGeom prst="line">
                <a:avLst/>
              </a:prstGeom>
              <a:ln w="2540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2968" y="5240224"/>
                <a:ext cx="12794178"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4865" y="7197430"/>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9 – Healthy lives, with quality care available for those that need it </a:t>
                </a:r>
                <a:endParaRPr lang="en-GB" sz="2600" b="1"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2241" y="6544897"/>
            <a:ext cx="1463838" cy="564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Male healthy </a:t>
            </a:r>
            <a:r>
              <a:rPr lang="en-GB" sz="1000" b="1" dirty="0">
                <a:solidFill>
                  <a:schemeClr val="tx1"/>
                </a:solidFill>
                <a:latin typeface="Arial" panose="020B0604020202020204" pitchFamily="34" charset="0"/>
                <a:cs typeface="Arial" panose="020B0604020202020204" pitchFamily="34" charset="0"/>
              </a:rPr>
              <a:t>life expectancy </a:t>
            </a:r>
            <a:r>
              <a:rPr lang="en-GB" sz="1000" dirty="0" smtClean="0">
                <a:solidFill>
                  <a:schemeClr val="tx1"/>
                </a:solidFill>
                <a:latin typeface="Arial" panose="020B0604020202020204" pitchFamily="34" charset="0"/>
                <a:cs typeface="Arial" panose="020B0604020202020204" pitchFamily="34" charset="0"/>
              </a:rPr>
              <a:t>was </a:t>
            </a:r>
            <a:r>
              <a:rPr lang="en-GB" sz="1000" b="1" dirty="0" smtClean="0">
                <a:solidFill>
                  <a:schemeClr val="tx1"/>
                </a:solidFill>
                <a:latin typeface="Arial" panose="020B0604020202020204" pitchFamily="34" charset="0"/>
                <a:cs typeface="Arial" panose="020B0604020202020204" pitchFamily="34" charset="0"/>
              </a:rPr>
              <a:t>59.4</a:t>
            </a:r>
            <a:r>
              <a:rPr lang="en-GB" sz="100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3.9</a:t>
            </a:r>
            <a:r>
              <a:rPr lang="en-GB" sz="1000" dirty="0" smtClean="0">
                <a:solidFill>
                  <a:schemeClr val="tx1"/>
                </a:solidFill>
                <a:latin typeface="Arial" panose="020B0604020202020204" pitchFamily="34" charset="0"/>
                <a:cs typeface="Arial" panose="020B0604020202020204" pitchFamily="34" charset="0"/>
              </a:rPr>
              <a:t> years below the national </a:t>
            </a:r>
            <a:r>
              <a:rPr lang="en-GB" sz="1000" dirty="0">
                <a:solidFill>
                  <a:schemeClr val="tx1"/>
                </a:solidFill>
                <a:latin typeface="Arial" panose="020B0604020202020204" pitchFamily="34" charset="0"/>
                <a:cs typeface="Arial" panose="020B0604020202020204" pitchFamily="34" charset="0"/>
              </a:rPr>
              <a:t>average</a:t>
            </a:r>
          </a:p>
        </p:txBody>
      </p:sp>
      <p:sp>
        <p:nvSpPr>
          <p:cNvPr id="21" name="Rectangle 20"/>
          <p:cNvSpPr/>
          <p:nvPr/>
        </p:nvSpPr>
        <p:spPr>
          <a:xfrm>
            <a:off x="-22839" y="5684651"/>
            <a:ext cx="1469761" cy="861774"/>
          </a:xfrm>
          <a:prstGeom prst="rect">
            <a:avLst/>
          </a:prstGeom>
        </p:spPr>
        <p:txBody>
          <a:bodyPr wrap="square">
            <a:spAutoFit/>
          </a:bodyPr>
          <a:lstStyle/>
          <a:p>
            <a:pPr algn="ctr"/>
            <a:r>
              <a:rPr lang="en-GB" sz="1000" dirty="0" smtClean="0">
                <a:latin typeface="Arial" panose="020B0604020202020204" pitchFamily="34" charset="0"/>
                <a:cs typeface="Arial" panose="020B0604020202020204" pitchFamily="34" charset="0"/>
              </a:rPr>
              <a:t>As of 2014-16, </a:t>
            </a:r>
            <a:r>
              <a:rPr lang="en-GB" sz="1000" b="1" dirty="0">
                <a:latin typeface="Arial" panose="020B0604020202020204" pitchFamily="34" charset="0"/>
                <a:cs typeface="Arial" panose="020B0604020202020204" pitchFamily="34" charset="0"/>
              </a:rPr>
              <a:t>f</a:t>
            </a:r>
            <a:r>
              <a:rPr lang="en-GB" sz="1000" b="1" dirty="0" smtClean="0">
                <a:latin typeface="Arial" panose="020B0604020202020204" pitchFamily="34" charset="0"/>
                <a:cs typeface="Arial" panose="020B0604020202020204" pitchFamily="34" charset="0"/>
              </a:rPr>
              <a:t>emale healthy </a:t>
            </a:r>
            <a:r>
              <a:rPr lang="en-GB" sz="1000" b="1" dirty="0">
                <a:latin typeface="Arial" panose="020B0604020202020204" pitchFamily="34" charset="0"/>
                <a:cs typeface="Arial" panose="020B0604020202020204" pitchFamily="34" charset="0"/>
              </a:rPr>
              <a:t>life expectancy </a:t>
            </a:r>
            <a:r>
              <a:rPr lang="en-GB" sz="1000" dirty="0" smtClean="0">
                <a:latin typeface="Arial" panose="020B0604020202020204" pitchFamily="34" charset="0"/>
                <a:cs typeface="Arial" panose="020B0604020202020204" pitchFamily="34" charset="0"/>
              </a:rPr>
              <a:t>was </a:t>
            </a:r>
            <a:r>
              <a:rPr lang="en-GB" sz="1000" b="1" dirty="0" smtClean="0">
                <a:latin typeface="Arial" panose="020B0604020202020204" pitchFamily="34" charset="0"/>
                <a:cs typeface="Arial" panose="020B0604020202020204" pitchFamily="34" charset="0"/>
              </a:rPr>
              <a:t>60.6, 3.3 </a:t>
            </a:r>
            <a:r>
              <a:rPr lang="en-GB" sz="1000" dirty="0" smtClean="0">
                <a:latin typeface="Arial" panose="020B0604020202020204" pitchFamily="34" charset="0"/>
                <a:cs typeface="Arial" panose="020B0604020202020204" pitchFamily="34" charset="0"/>
              </a:rPr>
              <a:t>years below the national average</a:t>
            </a:r>
            <a:endParaRPr lang="en-GB" sz="1000" dirty="0">
              <a:latin typeface="Arial" panose="020B0604020202020204" pitchFamily="34" charset="0"/>
              <a:cs typeface="Arial" panose="020B0604020202020204" pitchFamily="34" charset="0"/>
            </a:endParaRPr>
          </a:p>
        </p:txBody>
      </p:sp>
      <p:sp>
        <p:nvSpPr>
          <p:cNvPr id="25" name="Rectangle 24"/>
          <p:cNvSpPr/>
          <p:nvPr/>
        </p:nvSpPr>
        <p:spPr>
          <a:xfrm>
            <a:off x="7512632" y="5688000"/>
            <a:ext cx="1492757" cy="15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63.3%</a:t>
            </a:r>
            <a:r>
              <a:rPr lang="en-GB" sz="1000" dirty="0" smtClean="0">
                <a:solidFill>
                  <a:schemeClr val="tx1"/>
                </a:solidFill>
                <a:latin typeface="Arial" panose="020B0604020202020204" pitchFamily="34" charset="0"/>
                <a:cs typeface="Arial" panose="020B0604020202020204" pitchFamily="34" charset="0"/>
              </a:rPr>
              <a:t> </a:t>
            </a:r>
            <a:r>
              <a:rPr lang="en-GB" sz="1000" dirty="0">
                <a:solidFill>
                  <a:schemeClr val="tx1"/>
                </a:solidFill>
                <a:latin typeface="Arial" panose="020B0604020202020204" pitchFamily="34" charset="0"/>
                <a:cs typeface="Arial" panose="020B0604020202020204" pitchFamily="34" charset="0"/>
              </a:rPr>
              <a:t>of adults in GM </a:t>
            </a:r>
            <a:r>
              <a:rPr lang="en-GB" sz="1000" dirty="0" smtClean="0">
                <a:solidFill>
                  <a:schemeClr val="tx1"/>
                </a:solidFill>
                <a:latin typeface="Arial" panose="020B0604020202020204" pitchFamily="34" charset="0"/>
                <a:cs typeface="Arial" panose="020B0604020202020204" pitchFamily="34" charset="0"/>
              </a:rPr>
              <a:t>were </a:t>
            </a:r>
            <a:r>
              <a:rPr lang="en-GB" sz="1000" b="1" dirty="0" smtClean="0">
                <a:solidFill>
                  <a:schemeClr val="tx1"/>
                </a:solidFill>
                <a:latin typeface="Arial" panose="020B0604020202020204" pitchFamily="34" charset="0"/>
                <a:cs typeface="Arial" panose="020B0604020202020204" pitchFamily="34" charset="0"/>
              </a:rPr>
              <a:t>overweight </a:t>
            </a:r>
            <a:r>
              <a:rPr lang="en-GB" sz="1000" dirty="0" smtClean="0">
                <a:solidFill>
                  <a:schemeClr val="tx1"/>
                </a:solidFill>
                <a:latin typeface="Arial" panose="020B0604020202020204" pitchFamily="34" charset="0"/>
                <a:cs typeface="Arial" panose="020B0604020202020204" pitchFamily="34" charset="0"/>
              </a:rPr>
              <a:t> (BMI &gt;25) in 2016/17</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000" b="1" dirty="0">
                <a:solidFill>
                  <a:schemeClr val="tx1"/>
                </a:solidFill>
                <a:latin typeface="Arial" panose="020B0604020202020204" pitchFamily="34" charset="0"/>
                <a:cs typeface="Arial" panose="020B0604020202020204" pitchFamily="34" charset="0"/>
              </a:rPr>
              <a:t>2</a:t>
            </a:r>
            <a:r>
              <a:rPr lang="en-GB" sz="1000" b="1" dirty="0" smtClean="0">
                <a:solidFill>
                  <a:schemeClr val="tx1"/>
                </a:solidFill>
                <a:latin typeface="Arial" panose="020B0604020202020204" pitchFamily="34" charset="0"/>
                <a:cs typeface="Arial" panose="020B0604020202020204" pitchFamily="34" charset="0"/>
              </a:rPr>
              <a:t> percentage </a:t>
            </a:r>
          </a:p>
          <a:p>
            <a:pPr algn="ctr"/>
            <a:r>
              <a:rPr lang="en-GB" sz="1000" b="1" dirty="0">
                <a:solidFill>
                  <a:schemeClr val="tx1"/>
                </a:solidFill>
                <a:latin typeface="Arial" panose="020B0604020202020204" pitchFamily="34" charset="0"/>
                <a:cs typeface="Arial" panose="020B0604020202020204" pitchFamily="34" charset="0"/>
              </a:rPr>
              <a:t>p</a:t>
            </a:r>
            <a:r>
              <a:rPr lang="en-GB" sz="1000" b="1" dirty="0" smtClean="0">
                <a:solidFill>
                  <a:schemeClr val="tx1"/>
                </a:solidFill>
                <a:latin typeface="Arial" panose="020B0604020202020204" pitchFamily="34" charset="0"/>
                <a:cs typeface="Arial" panose="020B0604020202020204" pitchFamily="34" charset="0"/>
              </a:rPr>
              <a:t>oints </a:t>
            </a:r>
            <a:r>
              <a:rPr lang="en-GB" sz="1000" dirty="0" smtClean="0">
                <a:solidFill>
                  <a:schemeClr val="tx1"/>
                </a:solidFill>
                <a:latin typeface="Arial" panose="020B0604020202020204" pitchFamily="34" charset="0"/>
                <a:cs typeface="Arial" panose="020B0604020202020204" pitchFamily="34" charset="0"/>
              </a:rPr>
              <a:t>above the England average</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0.6 percentage </a:t>
            </a:r>
          </a:p>
          <a:p>
            <a:pPr algn="ctr"/>
            <a:r>
              <a:rPr lang="en-GB" sz="1000" b="1" dirty="0" smtClean="0">
                <a:solidFill>
                  <a:schemeClr val="tx1"/>
                </a:solidFill>
                <a:latin typeface="Arial" panose="020B0604020202020204" pitchFamily="34" charset="0"/>
                <a:cs typeface="Arial" panose="020B0604020202020204" pitchFamily="34" charset="0"/>
              </a:rPr>
              <a:t>points </a:t>
            </a:r>
            <a:r>
              <a:rPr lang="en-GB" sz="1000" dirty="0" smtClean="0">
                <a:solidFill>
                  <a:schemeClr val="tx1"/>
                </a:solidFill>
                <a:latin typeface="Arial" panose="020B0604020202020204" pitchFamily="34" charset="0"/>
                <a:cs typeface="Arial" panose="020B0604020202020204" pitchFamily="34" charset="0"/>
              </a:rPr>
              <a:t>higher than 2015/16</a:t>
            </a:r>
            <a:endParaRPr lang="en-GB" sz="10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9324000" y="5616000"/>
            <a:ext cx="1440000" cy="16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latin typeface="Arial" panose="020B0604020202020204" pitchFamily="34" charset="0"/>
                <a:cs typeface="Arial" panose="020B0604020202020204" pitchFamily="34" charset="0"/>
              </a:rPr>
              <a:t>In 2015, one year </a:t>
            </a:r>
            <a:r>
              <a:rPr lang="en-GB" sz="1000" b="1" dirty="0" smtClean="0">
                <a:solidFill>
                  <a:schemeClr val="tx1"/>
                </a:solidFill>
                <a:latin typeface="Arial" panose="020B0604020202020204" pitchFamily="34" charset="0"/>
                <a:cs typeface="Arial" panose="020B0604020202020204" pitchFamily="34" charset="0"/>
              </a:rPr>
              <a:t>cancer survival </a:t>
            </a:r>
            <a:r>
              <a:rPr lang="en-GB" sz="1000" dirty="0" smtClean="0">
                <a:solidFill>
                  <a:schemeClr val="tx1"/>
                </a:solidFill>
                <a:latin typeface="Arial" panose="020B0604020202020204" pitchFamily="34" charset="0"/>
                <a:cs typeface="Arial" panose="020B0604020202020204" pitchFamily="34" charset="0"/>
              </a:rPr>
              <a:t>rates in GM were </a:t>
            </a:r>
            <a:r>
              <a:rPr lang="en-GB" sz="1000" b="1" dirty="0" smtClean="0">
                <a:solidFill>
                  <a:schemeClr val="tx1"/>
                </a:solidFill>
                <a:latin typeface="Arial" panose="020B0604020202020204" pitchFamily="34" charset="0"/>
                <a:cs typeface="Arial" panose="020B0604020202020204" pitchFamily="34" charset="0"/>
              </a:rPr>
              <a:t>71.2%</a:t>
            </a:r>
          </a:p>
          <a:p>
            <a:pPr algn="ctr"/>
            <a:r>
              <a:rPr lang="en-GB" sz="400" b="1" dirty="0" smtClean="0">
                <a:solidFill>
                  <a:schemeClr val="tx1"/>
                </a:solidFill>
                <a:latin typeface="Arial" panose="020B0604020202020204" pitchFamily="34" charset="0"/>
                <a:cs typeface="Arial" panose="020B0604020202020204" pitchFamily="34" charset="0"/>
              </a:rPr>
              <a:t> </a:t>
            </a:r>
          </a:p>
          <a:p>
            <a:r>
              <a:rPr lang="en-GB" sz="1000" b="1" dirty="0" smtClean="0">
                <a:solidFill>
                  <a:schemeClr val="tx1"/>
                </a:solidFill>
                <a:latin typeface="Arial" panose="020B0604020202020204" pitchFamily="34" charset="0"/>
                <a:cs typeface="Arial" panose="020B0604020202020204" pitchFamily="34" charset="0"/>
              </a:rPr>
              <a:t>1.1 percentage points </a:t>
            </a:r>
            <a:r>
              <a:rPr lang="en-GB" sz="1000" dirty="0" smtClean="0">
                <a:solidFill>
                  <a:schemeClr val="tx1"/>
                </a:solidFill>
                <a:latin typeface="Arial" panose="020B0604020202020204" pitchFamily="34" charset="0"/>
                <a:cs typeface="Arial" panose="020B0604020202020204" pitchFamily="34" charset="0"/>
              </a:rPr>
              <a:t>below the England average</a:t>
            </a:r>
          </a:p>
          <a:p>
            <a:pPr algn="ctr"/>
            <a:endParaRPr lang="en-GB" sz="400" dirty="0" smtClean="0">
              <a:solidFill>
                <a:schemeClr val="tx1"/>
              </a:solidFill>
              <a:latin typeface="Arial" panose="020B0604020202020204" pitchFamily="34" charset="0"/>
              <a:cs typeface="Arial" panose="020B0604020202020204" pitchFamily="34" charset="0"/>
            </a:endParaRPr>
          </a:p>
          <a:p>
            <a:r>
              <a:rPr lang="en-GB" sz="1000" b="1" dirty="0" smtClean="0">
                <a:solidFill>
                  <a:schemeClr val="tx1"/>
                </a:solidFill>
                <a:latin typeface="Arial" panose="020B0604020202020204" pitchFamily="34" charset="0"/>
                <a:cs typeface="Arial" panose="020B0604020202020204" pitchFamily="34" charset="0"/>
              </a:rPr>
              <a:t>0.9 percentage points</a:t>
            </a:r>
            <a:r>
              <a:rPr lang="en-GB" sz="1000" dirty="0" smtClean="0">
                <a:solidFill>
                  <a:schemeClr val="tx1"/>
                </a:solidFill>
                <a:latin typeface="Arial" panose="020B0604020202020204" pitchFamily="34" charset="0"/>
                <a:cs typeface="Arial" panose="020B0604020202020204" pitchFamily="34" charset="0"/>
              </a:rPr>
              <a:t> higher than 2014</a:t>
            </a:r>
            <a:endParaRPr lang="en-GB" sz="10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0" y="1580293"/>
            <a:ext cx="2287023" cy="362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64.7</a:t>
            </a:r>
            <a:r>
              <a:rPr lang="en-GB" b="1" dirty="0" smtClean="0">
                <a:solidFill>
                  <a:schemeClr val="tx1"/>
                </a:solidFill>
                <a:latin typeface="Arial" panose="020B0604020202020204" pitchFamily="34" charset="0"/>
                <a:cs typeface="Arial" panose="020B0604020202020204" pitchFamily="34" charset="0"/>
              </a:rPr>
              <a:t> </a:t>
            </a:r>
            <a:r>
              <a:rPr lang="en-GB" sz="1000" dirty="0" smtClean="0">
                <a:solidFill>
                  <a:schemeClr val="tx1"/>
                </a:solidFill>
                <a:latin typeface="Arial" panose="020B0604020202020204" pitchFamily="34" charset="0"/>
                <a:cs typeface="Arial" panose="020B0604020202020204" pitchFamily="34" charset="0"/>
              </a:rPr>
              <a:t>premature deaths per 100,000 in 2014-16 </a:t>
            </a:r>
          </a:p>
        </p:txBody>
      </p:sp>
      <p:sp>
        <p:nvSpPr>
          <p:cNvPr id="37" name="Rectangle 36"/>
          <p:cNvSpPr/>
          <p:nvPr/>
        </p:nvSpPr>
        <p:spPr>
          <a:xfrm>
            <a:off x="4063881" y="1591653"/>
            <a:ext cx="2310804" cy="314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98.0</a:t>
            </a:r>
            <a:r>
              <a:rPr lang="en-GB" sz="1100" dirty="0" smtClean="0">
                <a:solidFill>
                  <a:schemeClr val="tx1"/>
                </a:solidFill>
                <a:latin typeface="Arial" panose="020B0604020202020204" pitchFamily="34" charset="0"/>
                <a:cs typeface="Arial" panose="020B0604020202020204" pitchFamily="34" charset="0"/>
              </a:rPr>
              <a:t> </a:t>
            </a:r>
            <a:r>
              <a:rPr lang="en-GB" sz="1000" dirty="0" smtClean="0">
                <a:solidFill>
                  <a:schemeClr val="tx1"/>
                </a:solidFill>
                <a:latin typeface="Arial" panose="020B0604020202020204" pitchFamily="34" charset="0"/>
                <a:cs typeface="Arial" panose="020B0604020202020204" pitchFamily="34" charset="0"/>
              </a:rPr>
              <a:t>premature deaths per 100,000 in 2014-16 </a:t>
            </a:r>
          </a:p>
        </p:txBody>
      </p:sp>
      <p:sp>
        <p:nvSpPr>
          <p:cNvPr id="38" name="Rectangle 37"/>
          <p:cNvSpPr/>
          <p:nvPr/>
        </p:nvSpPr>
        <p:spPr>
          <a:xfrm>
            <a:off x="8531040" y="1599164"/>
            <a:ext cx="2328247" cy="295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latin typeface="Arial" panose="020B0604020202020204" pitchFamily="34" charset="0"/>
                <a:cs typeface="Arial" panose="020B0604020202020204" pitchFamily="34" charset="0"/>
              </a:rPr>
              <a:t>28.0</a:t>
            </a:r>
            <a:r>
              <a:rPr lang="en-GB" sz="1200" dirty="0" smtClean="0">
                <a:solidFill>
                  <a:schemeClr val="tx1"/>
                </a:solidFill>
                <a:latin typeface="Arial" panose="020B0604020202020204" pitchFamily="34" charset="0"/>
                <a:cs typeface="Arial" panose="020B0604020202020204" pitchFamily="34" charset="0"/>
              </a:rPr>
              <a:t> </a:t>
            </a:r>
            <a:r>
              <a:rPr lang="en-GB" sz="1000" dirty="0" smtClean="0">
                <a:solidFill>
                  <a:schemeClr val="tx1"/>
                </a:solidFill>
                <a:latin typeface="Arial" panose="020B0604020202020204" pitchFamily="34" charset="0"/>
                <a:cs typeface="Arial" panose="020B0604020202020204" pitchFamily="34" charset="0"/>
              </a:rPr>
              <a:t>premature deaths per 100,000 in 2014-16 </a:t>
            </a:r>
          </a:p>
        </p:txBody>
      </p:sp>
      <p:sp>
        <p:nvSpPr>
          <p:cNvPr id="43" name="Rectangle 42"/>
          <p:cNvSpPr/>
          <p:nvPr/>
        </p:nvSpPr>
        <p:spPr>
          <a:xfrm>
            <a:off x="2164742" y="5652000"/>
            <a:ext cx="1260000" cy="15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latin typeface="Arial" panose="020B0604020202020204" pitchFamily="34" charset="0"/>
                <a:cs typeface="Arial" panose="020B0604020202020204" pitchFamily="34" charset="0"/>
              </a:rPr>
              <a:t>In 2017, </a:t>
            </a:r>
            <a:r>
              <a:rPr lang="en-GB" sz="1000" b="1" dirty="0" smtClean="0">
                <a:solidFill>
                  <a:schemeClr val="tx1"/>
                </a:solidFill>
                <a:latin typeface="Arial" panose="020B0604020202020204" pitchFamily="34" charset="0"/>
                <a:cs typeface="Arial" panose="020B0604020202020204" pitchFamily="34" charset="0"/>
              </a:rPr>
              <a:t>17.5%</a:t>
            </a:r>
            <a:r>
              <a:rPr lang="en-GB" sz="1000" dirty="0" smtClean="0">
                <a:solidFill>
                  <a:schemeClr val="tx1"/>
                </a:solidFill>
                <a:latin typeface="Arial" panose="020B0604020202020204" pitchFamily="34" charset="0"/>
                <a:cs typeface="Arial" panose="020B0604020202020204" pitchFamily="34" charset="0"/>
              </a:rPr>
              <a:t> </a:t>
            </a:r>
            <a:r>
              <a:rPr lang="en-GB" sz="1000" dirty="0">
                <a:solidFill>
                  <a:schemeClr val="tx1"/>
                </a:solidFill>
                <a:latin typeface="Arial" panose="020B0604020202020204" pitchFamily="34" charset="0"/>
                <a:cs typeface="Arial" panose="020B0604020202020204" pitchFamily="34" charset="0"/>
              </a:rPr>
              <a:t>of GM adult residents </a:t>
            </a:r>
            <a:r>
              <a:rPr lang="en-GB" sz="1000" dirty="0" smtClean="0">
                <a:solidFill>
                  <a:schemeClr val="tx1"/>
                </a:solidFill>
                <a:latin typeface="Arial" panose="020B0604020202020204" pitchFamily="34" charset="0"/>
                <a:cs typeface="Arial" panose="020B0604020202020204" pitchFamily="34" charset="0"/>
              </a:rPr>
              <a:t>were </a:t>
            </a:r>
            <a:r>
              <a:rPr lang="en-GB" sz="1000" b="1" dirty="0" smtClean="0">
                <a:solidFill>
                  <a:schemeClr val="tx1"/>
                </a:solidFill>
                <a:latin typeface="Arial" panose="020B0604020202020204" pitchFamily="34" charset="0"/>
                <a:cs typeface="Arial" panose="020B0604020202020204" pitchFamily="34" charset="0"/>
              </a:rPr>
              <a:t>smokers</a:t>
            </a:r>
          </a:p>
          <a:p>
            <a:pPr algn="ctr"/>
            <a:endParaRPr lang="en-GB" sz="400" dirty="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2.6 </a:t>
            </a:r>
            <a:r>
              <a:rPr lang="en-GB" sz="1000" b="1" dirty="0">
                <a:solidFill>
                  <a:schemeClr val="tx1"/>
                </a:solidFill>
                <a:latin typeface="Arial" panose="020B0604020202020204" pitchFamily="34" charset="0"/>
                <a:cs typeface="Arial" panose="020B0604020202020204" pitchFamily="34" charset="0"/>
              </a:rPr>
              <a:t>percentage points </a:t>
            </a:r>
            <a:r>
              <a:rPr lang="en-GB" sz="1000" dirty="0">
                <a:solidFill>
                  <a:schemeClr val="tx1"/>
                </a:solidFill>
                <a:latin typeface="Arial" panose="020B0604020202020204" pitchFamily="34" charset="0"/>
                <a:cs typeface="Arial" panose="020B0604020202020204" pitchFamily="34" charset="0"/>
              </a:rPr>
              <a:t>above the England </a:t>
            </a:r>
            <a:r>
              <a:rPr lang="en-GB" sz="1000" dirty="0" smtClean="0">
                <a:solidFill>
                  <a:schemeClr val="tx1"/>
                </a:solidFill>
                <a:latin typeface="Arial" panose="020B0604020202020204" pitchFamily="34" charset="0"/>
                <a:cs typeface="Arial" panose="020B0604020202020204" pitchFamily="34" charset="0"/>
              </a:rPr>
              <a:t>average</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0.9 percentage </a:t>
            </a:r>
            <a:r>
              <a:rPr lang="en-GB" sz="1000" dirty="0" smtClean="0">
                <a:solidFill>
                  <a:schemeClr val="tx1"/>
                </a:solidFill>
                <a:latin typeface="Arial" panose="020B0604020202020204" pitchFamily="34" charset="0"/>
                <a:cs typeface="Arial" panose="020B0604020202020204" pitchFamily="34" charset="0"/>
              </a:rPr>
              <a:t>points lower than 2016</a:t>
            </a:r>
            <a:endParaRPr lang="en-GB" sz="1000" dirty="0">
              <a:solidFill>
                <a:schemeClr val="tx1"/>
              </a:solidFill>
              <a:latin typeface="Arial" panose="020B0604020202020204" pitchFamily="34" charset="0"/>
              <a:cs typeface="Arial" panose="020B0604020202020204" pitchFamily="34" charset="0"/>
            </a:endParaRPr>
          </a:p>
        </p:txBody>
      </p:sp>
      <p:sp>
        <p:nvSpPr>
          <p:cNvPr id="45" name="Rectangle 44"/>
          <p:cNvSpPr/>
          <p:nvPr/>
        </p:nvSpPr>
        <p:spPr>
          <a:xfrm>
            <a:off x="3690000" y="5742000"/>
            <a:ext cx="1656000" cy="15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The rate of hospital admissions </a:t>
            </a:r>
            <a:r>
              <a:rPr lang="en-GB" sz="1000" dirty="0" smtClean="0">
                <a:solidFill>
                  <a:schemeClr val="tx1"/>
                </a:solidFill>
                <a:latin typeface="Arial" panose="020B0604020202020204" pitchFamily="34" charset="0"/>
                <a:cs typeface="Arial" panose="020B0604020202020204" pitchFamily="34" charset="0"/>
              </a:rPr>
              <a:t>with </a:t>
            </a:r>
            <a:r>
              <a:rPr lang="en-GB" sz="1000" b="1" dirty="0" smtClean="0">
                <a:solidFill>
                  <a:schemeClr val="tx1"/>
                </a:solidFill>
                <a:latin typeface="Arial" panose="020B0604020202020204" pitchFamily="34" charset="0"/>
                <a:cs typeface="Arial" panose="020B0604020202020204" pitchFamily="34" charset="0"/>
              </a:rPr>
              <a:t>alcohol-related conditions </a:t>
            </a:r>
            <a:r>
              <a:rPr lang="en-GB" sz="1000" dirty="0" smtClean="0">
                <a:solidFill>
                  <a:schemeClr val="tx1"/>
                </a:solidFill>
                <a:latin typeface="Arial" panose="020B0604020202020204" pitchFamily="34" charset="0"/>
                <a:cs typeface="Arial" panose="020B0604020202020204" pitchFamily="34" charset="0"/>
              </a:rPr>
              <a:t>was 679 per </a:t>
            </a:r>
            <a:r>
              <a:rPr lang="en-GB" sz="1000" dirty="0">
                <a:solidFill>
                  <a:schemeClr val="tx1"/>
                </a:solidFill>
                <a:latin typeface="Arial" panose="020B0604020202020204" pitchFamily="34" charset="0"/>
                <a:cs typeface="Arial" panose="020B0604020202020204" pitchFamily="34" charset="0"/>
              </a:rPr>
              <a:t>100,000 </a:t>
            </a:r>
            <a:r>
              <a:rPr lang="en-GB" sz="1000" dirty="0" smtClean="0">
                <a:solidFill>
                  <a:schemeClr val="tx1"/>
                </a:solidFill>
                <a:latin typeface="Arial" panose="020B0604020202020204" pitchFamily="34" charset="0"/>
                <a:cs typeface="Arial" panose="020B0604020202020204" pitchFamily="34" charset="0"/>
              </a:rPr>
              <a:t>of the population in 2016/17</a:t>
            </a:r>
          </a:p>
          <a:p>
            <a:endParaRPr lang="en-GB" sz="400" dirty="0" smtClean="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6.8% </a:t>
            </a:r>
            <a:r>
              <a:rPr lang="en-GB" sz="1000" dirty="0" smtClean="0">
                <a:solidFill>
                  <a:schemeClr val="tx1"/>
                </a:solidFill>
                <a:latin typeface="Arial" panose="020B0604020202020204" pitchFamily="34" charset="0"/>
                <a:cs typeface="Arial" panose="020B0604020202020204" pitchFamily="34" charset="0"/>
              </a:rPr>
              <a:t>higher than the England average</a:t>
            </a:r>
          </a:p>
          <a:p>
            <a:pPr algn="ctr"/>
            <a:endParaRPr lang="en-GB" sz="400" b="1" dirty="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3.9% </a:t>
            </a:r>
            <a:r>
              <a:rPr lang="en-GB" sz="1000" dirty="0" smtClean="0">
                <a:solidFill>
                  <a:schemeClr val="tx1"/>
                </a:solidFill>
                <a:latin typeface="Arial" panose="020B0604020202020204" pitchFamily="34" charset="0"/>
                <a:cs typeface="Arial" panose="020B0604020202020204" pitchFamily="34" charset="0"/>
              </a:rPr>
              <a:t>below 2015/16 levels</a:t>
            </a:r>
          </a:p>
          <a:p>
            <a:endParaRPr lang="en-GB" sz="1000" b="1" dirty="0">
              <a:solidFill>
                <a:schemeClr val="tx1"/>
              </a:solidFill>
              <a:latin typeface="Arial" panose="020B0604020202020204" pitchFamily="34" charset="0"/>
              <a:cs typeface="Arial" panose="020B0604020202020204" pitchFamily="34" charset="0"/>
            </a:endParaRPr>
          </a:p>
        </p:txBody>
      </p:sp>
      <p:cxnSp>
        <p:nvCxnSpPr>
          <p:cNvPr id="55" name="Straight Connector 54"/>
          <p:cNvCxnSpPr/>
          <p:nvPr/>
        </p:nvCxnSpPr>
        <p:spPr>
          <a:xfrm>
            <a:off x="4865" y="1509405"/>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9810" y="3719003"/>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71349" y="940726"/>
            <a:ext cx="3209700" cy="61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improving premature mortality due to cardiovascular disease will result in 160 fewer deaths per annum </a:t>
            </a:r>
            <a:endParaRPr lang="en-US" sz="1200" dirty="0">
              <a:solidFill>
                <a:schemeClr val="tx1"/>
              </a:solidFill>
              <a:latin typeface="Arial" panose="020B0604020202020204" pitchFamily="34" charset="0"/>
              <a:cs typeface="Arial" panose="020B0604020202020204" pitchFamily="34" charset="0"/>
            </a:endParaRPr>
          </a:p>
        </p:txBody>
      </p:sp>
      <p:sp>
        <p:nvSpPr>
          <p:cNvPr id="59" name="Rectangle 58"/>
          <p:cNvSpPr/>
          <p:nvPr/>
        </p:nvSpPr>
        <p:spPr>
          <a:xfrm>
            <a:off x="36000" y="3150000"/>
            <a:ext cx="5148000" cy="5780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access to evidence-based psychological therapies will reach 25% of the population in need, helping a further 33,600 people each year compared to current levels of provision </a:t>
            </a:r>
            <a:endParaRPr lang="en-US" sz="1200" dirty="0">
              <a:solidFill>
                <a:schemeClr val="tx1"/>
              </a:solidFill>
              <a:latin typeface="Arial" panose="020B0604020202020204" pitchFamily="34" charset="0"/>
              <a:cs typeface="Arial" panose="020B0604020202020204" pitchFamily="34" charset="0"/>
            </a:endParaRPr>
          </a:p>
        </p:txBody>
      </p:sp>
      <p:sp>
        <p:nvSpPr>
          <p:cNvPr id="60" name="Rectangle 59"/>
          <p:cNvSpPr/>
          <p:nvPr/>
        </p:nvSpPr>
        <p:spPr>
          <a:xfrm>
            <a:off x="6484548" y="3143829"/>
            <a:ext cx="5501239" cy="542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72.5% of GM residents will be active or fairly active, compared to 71% in </a:t>
            </a:r>
            <a:r>
              <a:rPr lang="en-GB" sz="1200" dirty="0" smtClean="0">
                <a:solidFill>
                  <a:schemeClr val="tx1"/>
                </a:solidFill>
                <a:latin typeface="Arial" panose="020B0604020202020204" pitchFamily="34" charset="0"/>
                <a:cs typeface="Arial" panose="020B0604020202020204" pitchFamily="34" charset="0"/>
              </a:rPr>
              <a:t>2016.  </a:t>
            </a:r>
            <a:r>
              <a:rPr lang="en-GB" sz="1200" dirty="0">
                <a:solidFill>
                  <a:schemeClr val="tx1"/>
                </a:solidFill>
                <a:latin typeface="Arial" panose="020B0604020202020204" pitchFamily="34" charset="0"/>
                <a:cs typeface="Arial" panose="020B0604020202020204" pitchFamily="34" charset="0"/>
              </a:rPr>
              <a:t>This equates to more than </a:t>
            </a:r>
            <a:r>
              <a:rPr lang="en-GB" sz="1200" dirty="0" smtClean="0">
                <a:solidFill>
                  <a:schemeClr val="tx1"/>
                </a:solidFill>
                <a:latin typeface="Arial" panose="020B0604020202020204" pitchFamily="34" charset="0"/>
                <a:cs typeface="Arial" panose="020B0604020202020204" pitchFamily="34" charset="0"/>
              </a:rPr>
              <a:t>75,000 more </a:t>
            </a:r>
            <a:r>
              <a:rPr lang="en-GB" sz="1200" dirty="0">
                <a:solidFill>
                  <a:schemeClr val="tx1"/>
                </a:solidFill>
                <a:latin typeface="Arial" panose="020B0604020202020204" pitchFamily="34" charset="0"/>
                <a:cs typeface="Arial" panose="020B0604020202020204" pitchFamily="34" charset="0"/>
              </a:rPr>
              <a:t>people ‘moving’ by 2020</a:t>
            </a:r>
            <a:endParaRPr lang="en-US" sz="1200" dirty="0">
              <a:solidFill>
                <a:schemeClr val="tx1"/>
              </a:solidFill>
              <a:latin typeface="Arial" panose="020B0604020202020204" pitchFamily="34" charset="0"/>
              <a:cs typeface="Arial" panose="020B0604020202020204" pitchFamily="34" charset="0"/>
            </a:endParaRPr>
          </a:p>
        </p:txBody>
      </p:sp>
      <p:sp>
        <p:nvSpPr>
          <p:cNvPr id="61" name="Rectangle 60"/>
          <p:cNvSpPr/>
          <p:nvPr/>
        </p:nvSpPr>
        <p:spPr>
          <a:xfrm>
            <a:off x="8475480" y="939600"/>
            <a:ext cx="3047181" cy="61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improving premature mortality from respiratory disease will result in </a:t>
            </a:r>
            <a:endParaRPr lang="en-GB" sz="1200" dirty="0" smtClean="0">
              <a:solidFill>
                <a:schemeClr val="tx1"/>
              </a:solidFill>
              <a:latin typeface="Arial" panose="020B0604020202020204" pitchFamily="34" charset="0"/>
              <a:cs typeface="Arial" panose="020B0604020202020204" pitchFamily="34" charset="0"/>
            </a:endParaRPr>
          </a:p>
          <a:p>
            <a:pPr algn="ctr"/>
            <a:r>
              <a:rPr lang="en-GB" sz="1200" dirty="0" smtClean="0">
                <a:solidFill>
                  <a:schemeClr val="tx1"/>
                </a:solidFill>
                <a:latin typeface="Arial" panose="020B0604020202020204" pitchFamily="34" charset="0"/>
                <a:cs typeface="Arial" panose="020B0604020202020204" pitchFamily="34" charset="0"/>
              </a:rPr>
              <a:t>150 fewer </a:t>
            </a:r>
            <a:r>
              <a:rPr lang="en-GB" sz="1200" dirty="0">
                <a:solidFill>
                  <a:schemeClr val="tx1"/>
                </a:solidFill>
                <a:latin typeface="Arial" panose="020B0604020202020204" pitchFamily="34" charset="0"/>
                <a:cs typeface="Arial" panose="020B0604020202020204" pitchFamily="34" charset="0"/>
              </a:rPr>
              <a:t>deaths per annum </a:t>
            </a:r>
            <a:endParaRPr lang="en-US" sz="1200" dirty="0">
              <a:solidFill>
                <a:schemeClr val="tx1"/>
              </a:solidFill>
              <a:latin typeface="Arial" panose="020B0604020202020204" pitchFamily="34" charset="0"/>
              <a:cs typeface="Arial" panose="020B0604020202020204" pitchFamily="34" charset="0"/>
            </a:endParaRPr>
          </a:p>
        </p:txBody>
      </p:sp>
      <p:sp>
        <p:nvSpPr>
          <p:cNvPr id="64" name="Rectangle 63"/>
          <p:cNvSpPr/>
          <p:nvPr/>
        </p:nvSpPr>
        <p:spPr>
          <a:xfrm>
            <a:off x="4050790" y="939600"/>
            <a:ext cx="3395830" cy="61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improving premature mortality from cancer will result in 350 </a:t>
            </a:r>
            <a:r>
              <a:rPr lang="en-GB" sz="1200" dirty="0" smtClean="0">
                <a:solidFill>
                  <a:schemeClr val="tx1"/>
                </a:solidFill>
                <a:latin typeface="Arial" panose="020B0604020202020204" pitchFamily="34" charset="0"/>
                <a:cs typeface="Arial" panose="020B0604020202020204" pitchFamily="34" charset="0"/>
              </a:rPr>
              <a:t>fewer </a:t>
            </a:r>
            <a:r>
              <a:rPr lang="en-GB" sz="1200" dirty="0">
                <a:solidFill>
                  <a:schemeClr val="tx1"/>
                </a:solidFill>
                <a:latin typeface="Arial" panose="020B0604020202020204" pitchFamily="34" charset="0"/>
                <a:cs typeface="Arial" panose="020B0604020202020204" pitchFamily="34" charset="0"/>
              </a:rPr>
              <a:t>deaths </a:t>
            </a:r>
            <a:endParaRPr lang="en-GB" sz="1200" dirty="0" smtClean="0">
              <a:solidFill>
                <a:schemeClr val="tx1"/>
              </a:solidFill>
              <a:latin typeface="Arial" panose="020B0604020202020204" pitchFamily="34" charset="0"/>
              <a:cs typeface="Arial" panose="020B0604020202020204" pitchFamily="34" charset="0"/>
            </a:endParaRPr>
          </a:p>
          <a:p>
            <a:pPr algn="ctr"/>
            <a:r>
              <a:rPr lang="en-GB" sz="1200" dirty="0" smtClean="0">
                <a:solidFill>
                  <a:schemeClr val="tx1"/>
                </a:solidFill>
                <a:latin typeface="Arial" panose="020B0604020202020204" pitchFamily="34" charset="0"/>
                <a:cs typeface="Arial" panose="020B0604020202020204" pitchFamily="34" charset="0"/>
              </a:rPr>
              <a:t>per </a:t>
            </a:r>
            <a:r>
              <a:rPr lang="en-GB" sz="1200" dirty="0">
                <a:solidFill>
                  <a:schemeClr val="tx1"/>
                </a:solidFill>
                <a:latin typeface="Arial" panose="020B0604020202020204" pitchFamily="34" charset="0"/>
                <a:cs typeface="Arial" panose="020B0604020202020204" pitchFamily="34" charset="0"/>
              </a:rPr>
              <a:t>annum </a:t>
            </a:r>
            <a:endParaRPr lang="en-US" sz="1200" dirty="0">
              <a:solidFill>
                <a:schemeClr val="tx1"/>
              </a:solidFill>
              <a:latin typeface="Arial" panose="020B0604020202020204" pitchFamily="34" charset="0"/>
              <a:cs typeface="Arial" panose="020B0604020202020204" pitchFamily="34" charset="0"/>
            </a:endParaRPr>
          </a:p>
        </p:txBody>
      </p:sp>
      <p:sp>
        <p:nvSpPr>
          <p:cNvPr id="80" name="Up Arrow 79"/>
          <p:cNvSpPr/>
          <p:nvPr/>
        </p:nvSpPr>
        <p:spPr bwMode="auto">
          <a:xfrm flipV="1">
            <a:off x="12297767" y="106560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1" name="Up Arrow 80"/>
          <p:cNvSpPr/>
          <p:nvPr/>
        </p:nvSpPr>
        <p:spPr bwMode="auto">
          <a:xfrm>
            <a:off x="3600000" y="104789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7" name="Rectangle 6"/>
          <p:cNvSpPr/>
          <p:nvPr/>
        </p:nvSpPr>
        <p:spPr>
          <a:xfrm>
            <a:off x="2114172" y="1533737"/>
            <a:ext cx="938628" cy="861774"/>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18.0 per 100,000 above </a:t>
            </a:r>
            <a:r>
              <a:rPr lang="en-GB" sz="1000" b="1" dirty="0">
                <a:latin typeface="Arial" panose="020B0604020202020204" pitchFamily="34" charset="0"/>
                <a:cs typeface="Arial" panose="020B0604020202020204" pitchFamily="34" charset="0"/>
              </a:rPr>
              <a:t>the England </a:t>
            </a:r>
            <a:r>
              <a:rPr lang="en-GB" sz="1000" dirty="0">
                <a:latin typeface="Arial" panose="020B0604020202020204" pitchFamily="34" charset="0"/>
                <a:cs typeface="Arial" panose="020B0604020202020204" pitchFamily="34" charset="0"/>
              </a:rPr>
              <a:t>average</a:t>
            </a:r>
            <a:endParaRPr lang="en-US" sz="1000" dirty="0">
              <a:latin typeface="Arial" panose="020B0604020202020204" pitchFamily="34" charset="0"/>
              <a:cs typeface="Arial" panose="020B0604020202020204" pitchFamily="34" charset="0"/>
            </a:endParaRPr>
          </a:p>
        </p:txBody>
      </p:sp>
      <p:sp>
        <p:nvSpPr>
          <p:cNvPr id="10" name="Rectangle 9"/>
          <p:cNvSpPr/>
          <p:nvPr/>
        </p:nvSpPr>
        <p:spPr>
          <a:xfrm>
            <a:off x="6391995" y="1652071"/>
            <a:ext cx="1077178" cy="707886"/>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18.6 per 100,000 above the </a:t>
            </a:r>
            <a:r>
              <a:rPr lang="en-GB" sz="1000" b="1" dirty="0">
                <a:latin typeface="Arial" panose="020B0604020202020204" pitchFamily="34" charset="0"/>
                <a:cs typeface="Arial" panose="020B0604020202020204" pitchFamily="34" charset="0"/>
              </a:rPr>
              <a:t>England </a:t>
            </a:r>
            <a:r>
              <a:rPr lang="en-GB" sz="1000" dirty="0">
                <a:latin typeface="Arial" panose="020B0604020202020204" pitchFamily="34" charset="0"/>
                <a:cs typeface="Arial" panose="020B0604020202020204" pitchFamily="34" charset="0"/>
              </a:rPr>
              <a:t>average</a:t>
            </a:r>
            <a:endParaRPr lang="en-US" sz="1000" dirty="0">
              <a:latin typeface="Arial" panose="020B0604020202020204" pitchFamily="34" charset="0"/>
              <a:cs typeface="Arial" panose="020B0604020202020204" pitchFamily="34" charset="0"/>
            </a:endParaRPr>
          </a:p>
        </p:txBody>
      </p:sp>
      <p:sp>
        <p:nvSpPr>
          <p:cNvPr id="12" name="Rectangle 11"/>
          <p:cNvSpPr/>
          <p:nvPr/>
        </p:nvSpPr>
        <p:spPr>
          <a:xfrm>
            <a:off x="10702103" y="1635180"/>
            <a:ext cx="1132439" cy="707886"/>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9.4 per 100,000 above the </a:t>
            </a:r>
            <a:r>
              <a:rPr lang="en-GB" sz="1000" b="1" dirty="0">
                <a:latin typeface="Arial" panose="020B0604020202020204" pitchFamily="34" charset="0"/>
                <a:cs typeface="Arial" panose="020B0604020202020204" pitchFamily="34" charset="0"/>
              </a:rPr>
              <a:t>England </a:t>
            </a:r>
            <a:r>
              <a:rPr lang="en-GB" sz="1000" dirty="0">
                <a:latin typeface="Arial" panose="020B0604020202020204" pitchFamily="34" charset="0"/>
                <a:cs typeface="Arial" panose="020B0604020202020204" pitchFamily="34" charset="0"/>
              </a:rPr>
              <a:t>average</a:t>
            </a:r>
            <a:endParaRPr lang="en-US" sz="1000" dirty="0">
              <a:latin typeface="Arial" panose="020B0604020202020204" pitchFamily="34" charset="0"/>
              <a:cs typeface="Arial" panose="020B0604020202020204" pitchFamily="34" charset="0"/>
            </a:endParaRPr>
          </a:p>
        </p:txBody>
      </p:sp>
      <p:sp>
        <p:nvSpPr>
          <p:cNvPr id="86" name="Rectangle 85"/>
          <p:cNvSpPr/>
          <p:nvPr/>
        </p:nvSpPr>
        <p:spPr>
          <a:xfrm>
            <a:off x="2123167" y="2390624"/>
            <a:ext cx="938628" cy="707886"/>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0.5 per 100,000 fewer </a:t>
            </a:r>
            <a:r>
              <a:rPr lang="en-GB" sz="1000" dirty="0" smtClean="0">
                <a:latin typeface="Arial" panose="020B0604020202020204" pitchFamily="34" charset="0"/>
                <a:cs typeface="Arial" panose="020B0604020202020204" pitchFamily="34" charset="0"/>
              </a:rPr>
              <a:t>than in 2013-15</a:t>
            </a:r>
            <a:endParaRPr lang="en-US" sz="1000" dirty="0">
              <a:latin typeface="Arial" panose="020B0604020202020204" pitchFamily="34" charset="0"/>
              <a:cs typeface="Arial" panose="020B0604020202020204" pitchFamily="34" charset="0"/>
            </a:endParaRPr>
          </a:p>
        </p:txBody>
      </p:sp>
      <p:sp>
        <p:nvSpPr>
          <p:cNvPr id="87" name="Rectangle 86"/>
          <p:cNvSpPr/>
          <p:nvPr/>
        </p:nvSpPr>
        <p:spPr>
          <a:xfrm>
            <a:off x="6468042" y="2437549"/>
            <a:ext cx="976609" cy="553998"/>
          </a:xfrm>
          <a:prstGeom prst="rect">
            <a:avLst/>
          </a:prstGeom>
        </p:spPr>
        <p:txBody>
          <a:bodyPr wrap="square">
            <a:spAutoFit/>
          </a:bodyPr>
          <a:lstStyle/>
          <a:p>
            <a:pPr algn="ctr"/>
            <a:r>
              <a:rPr lang="en-GB" sz="1000" b="1" dirty="0">
                <a:latin typeface="Arial" panose="020B0604020202020204" pitchFamily="34" charset="0"/>
                <a:cs typeface="Arial" panose="020B0604020202020204" pitchFamily="34" charset="0"/>
              </a:rPr>
              <a:t>2</a:t>
            </a:r>
            <a:r>
              <a:rPr lang="en-GB" sz="1000" b="1" dirty="0" smtClean="0">
                <a:latin typeface="Arial" panose="020B0604020202020204" pitchFamily="34" charset="0"/>
                <a:cs typeface="Arial" panose="020B0604020202020204" pitchFamily="34" charset="0"/>
              </a:rPr>
              <a:t> per 100,000 fewer </a:t>
            </a:r>
            <a:r>
              <a:rPr lang="en-GB" sz="1000" dirty="0" smtClean="0">
                <a:latin typeface="Arial" panose="020B0604020202020204" pitchFamily="34" charset="0"/>
                <a:cs typeface="Arial" panose="020B0604020202020204" pitchFamily="34" charset="0"/>
              </a:rPr>
              <a:t>than in 2013-15</a:t>
            </a:r>
            <a:endParaRPr lang="en-US" sz="1000" dirty="0">
              <a:latin typeface="Arial" panose="020B0604020202020204" pitchFamily="34" charset="0"/>
              <a:cs typeface="Arial" panose="020B0604020202020204" pitchFamily="34" charset="0"/>
            </a:endParaRPr>
          </a:p>
        </p:txBody>
      </p:sp>
      <p:sp>
        <p:nvSpPr>
          <p:cNvPr id="90" name="Rectangle 89"/>
          <p:cNvSpPr/>
          <p:nvPr/>
        </p:nvSpPr>
        <p:spPr>
          <a:xfrm>
            <a:off x="10823137" y="2359206"/>
            <a:ext cx="992408" cy="707886"/>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0.75 per 100,000 more </a:t>
            </a:r>
          </a:p>
          <a:p>
            <a:pPr algn="ctr"/>
            <a:r>
              <a:rPr lang="en-GB" sz="1000" dirty="0" smtClean="0">
                <a:latin typeface="Arial" panose="020B0604020202020204" pitchFamily="34" charset="0"/>
                <a:cs typeface="Arial" panose="020B0604020202020204" pitchFamily="34" charset="0"/>
              </a:rPr>
              <a:t>than in 2013-15</a:t>
            </a:r>
            <a:endParaRPr lang="en-US" sz="1000" dirty="0">
              <a:latin typeface="Arial" panose="020B0604020202020204" pitchFamily="34" charset="0"/>
              <a:cs typeface="Arial" panose="020B0604020202020204" pitchFamily="34" charset="0"/>
            </a:endParaRPr>
          </a:p>
        </p:txBody>
      </p:sp>
      <p:sp>
        <p:nvSpPr>
          <p:cNvPr id="91" name="Up Arrow 90"/>
          <p:cNvSpPr/>
          <p:nvPr/>
        </p:nvSpPr>
        <p:spPr bwMode="auto">
          <a:xfrm>
            <a:off x="3331521" y="6408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5" name="Up Arrow 94"/>
          <p:cNvSpPr/>
          <p:nvPr/>
        </p:nvSpPr>
        <p:spPr bwMode="auto">
          <a:xfrm rot="10800000">
            <a:off x="1822182" y="6624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9" name="Rectangle 98"/>
          <p:cNvSpPr/>
          <p:nvPr/>
        </p:nvSpPr>
        <p:spPr>
          <a:xfrm>
            <a:off x="6636814" y="3831702"/>
            <a:ext cx="3162614" cy="260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72.9% </a:t>
            </a:r>
            <a:r>
              <a:rPr lang="en-GB" sz="1100" dirty="0" smtClean="0">
                <a:solidFill>
                  <a:schemeClr val="tx1"/>
                </a:solidFill>
                <a:latin typeface="Arial" panose="020B0604020202020204" pitchFamily="34" charset="0"/>
                <a:cs typeface="Arial" panose="020B0604020202020204" pitchFamily="34" charset="0"/>
              </a:rPr>
              <a:t>of GM adults (16+) were ‘active’ or ‘fairly active’ as of May 2018*</a:t>
            </a:r>
            <a:r>
              <a:rPr lang="en-GB" sz="1200" dirty="0" smtClean="0">
                <a:solidFill>
                  <a:schemeClr val="tx1"/>
                </a:solidFill>
                <a:latin typeface="Arial" panose="020B0604020202020204" pitchFamily="34" charset="0"/>
                <a:cs typeface="Arial" panose="020B0604020202020204" pitchFamily="34" charset="0"/>
              </a:rPr>
              <a:t> </a:t>
            </a:r>
          </a:p>
        </p:txBody>
      </p:sp>
      <p:sp>
        <p:nvSpPr>
          <p:cNvPr id="82" name="Up Arrow 81"/>
          <p:cNvSpPr/>
          <p:nvPr/>
        </p:nvSpPr>
        <p:spPr bwMode="auto">
          <a:xfrm>
            <a:off x="1832464" y="5850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102" name="Rectangle 101"/>
          <p:cNvSpPr/>
          <p:nvPr/>
        </p:nvSpPr>
        <p:spPr>
          <a:xfrm>
            <a:off x="3168000" y="3716831"/>
            <a:ext cx="2916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 b="1" dirty="0" smtClean="0">
                <a:solidFill>
                  <a:schemeClr val="tx1"/>
                </a:solidFill>
                <a:latin typeface="Arial" panose="020B0604020202020204" pitchFamily="34" charset="0"/>
                <a:cs typeface="Arial" panose="020B0604020202020204" pitchFamily="34" charset="0"/>
              </a:rPr>
              <a:t>49.9% </a:t>
            </a:r>
            <a:r>
              <a:rPr lang="en-GB" sz="880" dirty="0" smtClean="0">
                <a:solidFill>
                  <a:schemeClr val="tx1"/>
                </a:solidFill>
                <a:latin typeface="Arial" panose="020B0604020202020204" pitchFamily="34" charset="0"/>
                <a:cs typeface="Arial" panose="020B0604020202020204" pitchFamily="34" charset="0"/>
              </a:rPr>
              <a:t>of </a:t>
            </a:r>
            <a:r>
              <a:rPr lang="en-GB" sz="880" dirty="0">
                <a:solidFill>
                  <a:schemeClr val="tx1"/>
                </a:solidFill>
                <a:latin typeface="Arial" panose="020B0604020202020204" pitchFamily="34" charset="0"/>
                <a:cs typeface="Arial" panose="020B0604020202020204" pitchFamily="34" charset="0"/>
              </a:rPr>
              <a:t>people in </a:t>
            </a:r>
            <a:r>
              <a:rPr lang="en-GB" sz="880" dirty="0" smtClean="0">
                <a:solidFill>
                  <a:schemeClr val="tx1"/>
                </a:solidFill>
                <a:latin typeface="Arial" panose="020B0604020202020204" pitchFamily="34" charset="0"/>
                <a:cs typeface="Arial" panose="020B0604020202020204" pitchFamily="34" charset="0"/>
              </a:rPr>
              <a:t>GM </a:t>
            </a:r>
            <a:r>
              <a:rPr lang="en-GB" sz="880" dirty="0">
                <a:solidFill>
                  <a:schemeClr val="tx1"/>
                </a:solidFill>
                <a:latin typeface="Arial" panose="020B0604020202020204" pitchFamily="34" charset="0"/>
                <a:cs typeface="Arial" panose="020B0604020202020204" pitchFamily="34" charset="0"/>
              </a:rPr>
              <a:t>completing IAPT treatment </a:t>
            </a:r>
            <a:r>
              <a:rPr lang="en-GB" sz="880" dirty="0" smtClean="0">
                <a:solidFill>
                  <a:schemeClr val="tx1"/>
                </a:solidFill>
                <a:latin typeface="Arial" panose="020B0604020202020204" pitchFamily="34" charset="0"/>
                <a:cs typeface="Arial" panose="020B0604020202020204" pitchFamily="34" charset="0"/>
              </a:rPr>
              <a:t>moved </a:t>
            </a:r>
            <a:r>
              <a:rPr lang="en-GB" sz="880" dirty="0">
                <a:solidFill>
                  <a:schemeClr val="tx1"/>
                </a:solidFill>
                <a:latin typeface="Arial" panose="020B0604020202020204" pitchFamily="34" charset="0"/>
                <a:cs typeface="Arial" panose="020B0604020202020204" pitchFamily="34" charset="0"/>
              </a:rPr>
              <a:t>to </a:t>
            </a:r>
            <a:r>
              <a:rPr lang="en-GB" sz="880" dirty="0" smtClean="0">
                <a:solidFill>
                  <a:schemeClr val="tx1"/>
                </a:solidFill>
                <a:latin typeface="Arial" panose="020B0604020202020204" pitchFamily="34" charset="0"/>
                <a:cs typeface="Arial" panose="020B0604020202020204" pitchFamily="34" charset="0"/>
              </a:rPr>
              <a:t>recovery in the three months to June 2018, </a:t>
            </a:r>
            <a:r>
              <a:rPr lang="en-GB" sz="880" b="1" dirty="0" smtClean="0">
                <a:solidFill>
                  <a:schemeClr val="tx1"/>
                </a:solidFill>
                <a:latin typeface="Arial" panose="020B0604020202020204" pitchFamily="34" charset="0"/>
                <a:cs typeface="Arial" panose="020B0604020202020204" pitchFamily="34" charset="0"/>
              </a:rPr>
              <a:t>below the England average of 52.3%</a:t>
            </a:r>
            <a:r>
              <a:rPr lang="en-GB" sz="880" dirty="0" smtClean="0">
                <a:solidFill>
                  <a:schemeClr val="tx1"/>
                </a:solidFill>
                <a:latin typeface="Arial" panose="020B0604020202020204" pitchFamily="34" charset="0"/>
                <a:cs typeface="Arial" panose="020B0604020202020204" pitchFamily="34" charset="0"/>
              </a:rPr>
              <a:t>, but </a:t>
            </a:r>
            <a:r>
              <a:rPr lang="en-GB" sz="880" b="1" dirty="0" smtClean="0">
                <a:solidFill>
                  <a:schemeClr val="tx1"/>
                </a:solidFill>
                <a:latin typeface="Arial" panose="020B0604020202020204" pitchFamily="34" charset="0"/>
                <a:cs typeface="Arial" panose="020B0604020202020204" pitchFamily="34" charset="0"/>
              </a:rPr>
              <a:t>up from 49.2% in the three months to June 2017</a:t>
            </a:r>
          </a:p>
        </p:txBody>
      </p:sp>
      <p:sp>
        <p:nvSpPr>
          <p:cNvPr id="100" name="Rectangle 99"/>
          <p:cNvSpPr/>
          <p:nvPr/>
        </p:nvSpPr>
        <p:spPr>
          <a:xfrm>
            <a:off x="-7912" y="3719341"/>
            <a:ext cx="3276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 b="1" dirty="0" smtClean="0">
                <a:solidFill>
                  <a:schemeClr val="tx1"/>
                </a:solidFill>
                <a:cs typeface="Arial" panose="020B0604020202020204" pitchFamily="34" charset="0"/>
              </a:rPr>
              <a:t>17.3% </a:t>
            </a:r>
            <a:r>
              <a:rPr lang="en-GB" sz="880" dirty="0" smtClean="0">
                <a:solidFill>
                  <a:schemeClr val="tx1"/>
                </a:solidFill>
                <a:cs typeface="Arial" panose="020B0604020202020204" pitchFamily="34" charset="0"/>
              </a:rPr>
              <a:t>of </a:t>
            </a:r>
            <a:r>
              <a:rPr lang="en-GB" sz="880" dirty="0">
                <a:solidFill>
                  <a:schemeClr val="tx1"/>
                </a:solidFill>
                <a:cs typeface="Arial" panose="020B0604020202020204" pitchFamily="34" charset="0"/>
              </a:rPr>
              <a:t>people in GM who </a:t>
            </a:r>
            <a:r>
              <a:rPr lang="en-GB" sz="880" dirty="0" smtClean="0">
                <a:solidFill>
                  <a:schemeClr val="tx1"/>
                </a:solidFill>
                <a:cs typeface="Arial" panose="020B0604020202020204" pitchFamily="34" charset="0"/>
              </a:rPr>
              <a:t>had depression </a:t>
            </a:r>
            <a:r>
              <a:rPr lang="en-GB" sz="880" dirty="0">
                <a:solidFill>
                  <a:schemeClr val="tx1"/>
                </a:solidFill>
                <a:cs typeface="Arial" panose="020B0604020202020204" pitchFamily="34" charset="0"/>
              </a:rPr>
              <a:t>and/or anxiety disorders </a:t>
            </a:r>
            <a:r>
              <a:rPr lang="en-GB" sz="880" dirty="0" smtClean="0">
                <a:solidFill>
                  <a:schemeClr val="tx1"/>
                </a:solidFill>
                <a:cs typeface="Arial" panose="020B0604020202020204" pitchFamily="34" charset="0"/>
              </a:rPr>
              <a:t>entered </a:t>
            </a:r>
            <a:r>
              <a:rPr lang="en-GB" sz="880" dirty="0">
                <a:solidFill>
                  <a:schemeClr val="tx1"/>
                </a:solidFill>
                <a:cs typeface="Arial" panose="020B0604020202020204" pitchFamily="34" charset="0"/>
              </a:rPr>
              <a:t>treatment for </a:t>
            </a:r>
            <a:r>
              <a:rPr lang="en-GB" sz="880" dirty="0" smtClean="0">
                <a:solidFill>
                  <a:schemeClr val="tx1"/>
                </a:solidFill>
                <a:cs typeface="Arial" panose="020B0604020202020204" pitchFamily="34" charset="0"/>
              </a:rPr>
              <a:t>IAPT in the year to June 2018, </a:t>
            </a:r>
            <a:r>
              <a:rPr lang="en-GB" sz="880" b="1" dirty="0" smtClean="0">
                <a:solidFill>
                  <a:srgbClr val="FF0000"/>
                </a:solidFill>
                <a:cs typeface="Arial" panose="020B0604020202020204" pitchFamily="34" charset="0"/>
              </a:rPr>
              <a:t> </a:t>
            </a:r>
            <a:r>
              <a:rPr lang="en-GB" sz="880" b="1" dirty="0" smtClean="0">
                <a:solidFill>
                  <a:schemeClr val="tx1"/>
                </a:solidFill>
                <a:cs typeface="Arial" panose="020B0604020202020204" pitchFamily="34" charset="0"/>
              </a:rPr>
              <a:t>1.7 percentage points </a:t>
            </a:r>
            <a:r>
              <a:rPr lang="en-GB" sz="880" dirty="0" smtClean="0">
                <a:solidFill>
                  <a:schemeClr val="tx1"/>
                </a:solidFill>
                <a:cs typeface="Arial" panose="020B0604020202020204" pitchFamily="34" charset="0"/>
              </a:rPr>
              <a:t>lower than the 2018/19 target trajectory of 19%, but </a:t>
            </a:r>
            <a:r>
              <a:rPr lang="en-GB" sz="880" b="1" dirty="0" smtClean="0">
                <a:solidFill>
                  <a:schemeClr val="tx1"/>
                </a:solidFill>
                <a:cs typeface="Arial" panose="020B0604020202020204" pitchFamily="34" charset="0"/>
              </a:rPr>
              <a:t>up from 17.1% in the previous year</a:t>
            </a:r>
            <a:endParaRPr lang="en-US" sz="880" b="1" dirty="0">
              <a:solidFill>
                <a:schemeClr val="tx1"/>
              </a:solidFill>
            </a:endParaRPr>
          </a:p>
        </p:txBody>
      </p:sp>
      <p:sp>
        <p:nvSpPr>
          <p:cNvPr id="103" name="TextBox 102"/>
          <p:cNvSpPr txBox="1"/>
          <p:nvPr/>
        </p:nvSpPr>
        <p:spPr>
          <a:xfrm>
            <a:off x="6468042" y="4806000"/>
            <a:ext cx="3621261" cy="461665"/>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Note: unlike the target, the reported data refer solely to over-16 activity levels.  Physical activity levels for &lt;16 year olds will be incorporated on publication of the ‘Children’s Active Lives’ survey in April 2019</a:t>
            </a:r>
            <a:endParaRPr lang="en-GB" sz="800" i="1" dirty="0">
              <a:latin typeface="Arial" panose="020B0604020202020204" pitchFamily="34" charset="0"/>
              <a:cs typeface="Arial" panose="020B0604020202020204" pitchFamily="34" charset="0"/>
            </a:endParaRPr>
          </a:p>
        </p:txBody>
      </p:sp>
      <p:sp>
        <p:nvSpPr>
          <p:cNvPr id="104" name="Rectangle 103"/>
          <p:cNvSpPr/>
          <p:nvPr/>
        </p:nvSpPr>
        <p:spPr>
          <a:xfrm>
            <a:off x="6537581" y="4216830"/>
            <a:ext cx="3535628" cy="623248"/>
          </a:xfrm>
          <a:prstGeom prst="rect">
            <a:avLst/>
          </a:prstGeom>
        </p:spPr>
        <p:txBody>
          <a:bodyPr wrap="square">
            <a:spAutoFit/>
          </a:bodyPr>
          <a:lstStyle/>
          <a:p>
            <a:pPr algn="ctr"/>
            <a:r>
              <a:rPr lang="en-GB" sz="1050" dirty="0" smtClean="0">
                <a:latin typeface="Arial" panose="020B0604020202020204" pitchFamily="34" charset="0"/>
                <a:cs typeface="Arial" panose="020B0604020202020204" pitchFamily="34" charset="0"/>
              </a:rPr>
              <a:t>An </a:t>
            </a:r>
            <a:r>
              <a:rPr lang="en-GB" sz="1050" b="1" dirty="0" smtClean="0">
                <a:latin typeface="Arial" panose="020B0604020202020204" pitchFamily="34" charset="0"/>
                <a:cs typeface="Arial" panose="020B0604020202020204" pitchFamily="34" charset="0"/>
              </a:rPr>
              <a:t>increase of 0.5 percentage points </a:t>
            </a:r>
            <a:r>
              <a:rPr lang="en-GB" sz="1050" dirty="0" smtClean="0">
                <a:latin typeface="Arial" panose="020B0604020202020204" pitchFamily="34" charset="0"/>
                <a:cs typeface="Arial" panose="020B0604020202020204" pitchFamily="34" charset="0"/>
              </a:rPr>
              <a:t>compared          to May 2017</a:t>
            </a:r>
          </a:p>
          <a:p>
            <a:pPr algn="ctr"/>
            <a:endParaRPr lang="en-GB" sz="300" dirty="0" smtClean="0">
              <a:latin typeface="Arial" panose="020B0604020202020204" pitchFamily="34" charset="0"/>
              <a:cs typeface="Arial" panose="020B0604020202020204" pitchFamily="34" charset="0"/>
            </a:endParaRPr>
          </a:p>
          <a:p>
            <a:pPr algn="ctr"/>
            <a:r>
              <a:rPr lang="en-GB" sz="1050" b="1" dirty="0" smtClean="0">
                <a:latin typeface="Arial" panose="020B0604020202020204" pitchFamily="34" charset="0"/>
                <a:cs typeface="Arial" panose="020B0604020202020204" pitchFamily="34" charset="0"/>
              </a:rPr>
              <a:t>1.9 percentage points below </a:t>
            </a:r>
            <a:r>
              <a:rPr lang="en-GB" sz="1050" dirty="0" smtClean="0">
                <a:latin typeface="Arial" panose="020B0604020202020204" pitchFamily="34" charset="0"/>
                <a:cs typeface="Arial" panose="020B0604020202020204" pitchFamily="34" charset="0"/>
              </a:rPr>
              <a:t>the England average</a:t>
            </a:r>
            <a:endParaRPr lang="en-GB" sz="1050" dirty="0">
              <a:latin typeface="Arial" panose="020B0604020202020204" pitchFamily="34" charset="0"/>
              <a:cs typeface="Arial" panose="020B0604020202020204" pitchFamily="34" charset="0"/>
            </a:endParaRPr>
          </a:p>
        </p:txBody>
      </p:sp>
      <p:sp>
        <p:nvSpPr>
          <p:cNvPr id="115" name="Rectangle 114"/>
          <p:cNvSpPr/>
          <p:nvPr/>
        </p:nvSpPr>
        <p:spPr>
          <a:xfrm>
            <a:off x="10949367" y="5701096"/>
            <a:ext cx="1476000" cy="15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20.3% </a:t>
            </a:r>
            <a:r>
              <a:rPr lang="en-GB" sz="1000" dirty="0" smtClean="0">
                <a:solidFill>
                  <a:schemeClr val="tx1"/>
                </a:solidFill>
                <a:latin typeface="Arial" panose="020B0604020202020204" pitchFamily="34" charset="0"/>
                <a:cs typeface="Arial" panose="020B0604020202020204" pitchFamily="34" charset="0"/>
              </a:rPr>
              <a:t>of GM residents reported high levels of </a:t>
            </a:r>
            <a:r>
              <a:rPr lang="en-GB" sz="1000" b="1" dirty="0" smtClean="0">
                <a:solidFill>
                  <a:schemeClr val="tx1"/>
                </a:solidFill>
                <a:latin typeface="Arial" panose="020B0604020202020204" pitchFamily="34" charset="0"/>
                <a:cs typeface="Arial" panose="020B0604020202020204" pitchFamily="34" charset="0"/>
              </a:rPr>
              <a:t>anxiety</a:t>
            </a:r>
            <a:r>
              <a:rPr lang="en-GB" sz="1000" dirty="0" smtClean="0">
                <a:solidFill>
                  <a:schemeClr val="tx1"/>
                </a:solidFill>
                <a:latin typeface="Arial" panose="020B0604020202020204" pitchFamily="34" charset="0"/>
                <a:cs typeface="Arial" panose="020B0604020202020204" pitchFamily="34" charset="0"/>
              </a:rPr>
              <a:t> in 2017/18</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0.3 </a:t>
            </a:r>
            <a:r>
              <a:rPr lang="en-GB" sz="1000" b="1" dirty="0">
                <a:solidFill>
                  <a:schemeClr val="tx1"/>
                </a:solidFill>
                <a:latin typeface="Arial" panose="020B0604020202020204" pitchFamily="34" charset="0"/>
                <a:cs typeface="Arial" panose="020B0604020202020204" pitchFamily="34" charset="0"/>
              </a:rPr>
              <a:t>percentage </a:t>
            </a:r>
          </a:p>
          <a:p>
            <a:pPr algn="ctr"/>
            <a:r>
              <a:rPr lang="en-GB" sz="1000" b="1" dirty="0">
                <a:solidFill>
                  <a:schemeClr val="tx1"/>
                </a:solidFill>
                <a:latin typeface="Arial" panose="020B0604020202020204" pitchFamily="34" charset="0"/>
                <a:cs typeface="Arial" panose="020B0604020202020204" pitchFamily="34" charset="0"/>
              </a:rPr>
              <a:t>points </a:t>
            </a:r>
            <a:r>
              <a:rPr lang="en-GB" sz="1000" dirty="0">
                <a:solidFill>
                  <a:schemeClr val="tx1"/>
                </a:solidFill>
                <a:latin typeface="Arial" panose="020B0604020202020204" pitchFamily="34" charset="0"/>
                <a:cs typeface="Arial" panose="020B0604020202020204" pitchFamily="34" charset="0"/>
              </a:rPr>
              <a:t>above the </a:t>
            </a:r>
            <a:r>
              <a:rPr lang="en-GB" sz="1000" dirty="0" smtClean="0">
                <a:solidFill>
                  <a:schemeClr val="tx1"/>
                </a:solidFill>
                <a:latin typeface="Arial" panose="020B0604020202020204" pitchFamily="34" charset="0"/>
                <a:cs typeface="Arial" panose="020B0604020202020204" pitchFamily="34" charset="0"/>
              </a:rPr>
              <a:t>England average</a:t>
            </a:r>
          </a:p>
          <a:p>
            <a:pPr algn="ctr"/>
            <a:endParaRPr lang="en-GB" sz="400" dirty="0">
              <a:solidFill>
                <a:schemeClr val="tx1"/>
              </a:solidFill>
              <a:latin typeface="Arial" panose="020B0604020202020204" pitchFamily="34" charset="0"/>
              <a:cs typeface="Arial" panose="020B0604020202020204" pitchFamily="34" charset="0"/>
            </a:endParaRPr>
          </a:p>
          <a:p>
            <a:pPr algn="ctr"/>
            <a:r>
              <a:rPr lang="en-GB" sz="1000" b="1" dirty="0" smtClean="0">
                <a:solidFill>
                  <a:schemeClr val="tx1"/>
                </a:solidFill>
                <a:latin typeface="Arial" panose="020B0604020202020204" pitchFamily="34" charset="0"/>
                <a:cs typeface="Arial" panose="020B0604020202020204" pitchFamily="34" charset="0"/>
              </a:rPr>
              <a:t>1.5 percentage </a:t>
            </a:r>
          </a:p>
          <a:p>
            <a:pPr algn="ctr"/>
            <a:r>
              <a:rPr lang="en-GB" sz="1000" b="1" dirty="0" smtClean="0">
                <a:solidFill>
                  <a:schemeClr val="tx1"/>
                </a:solidFill>
                <a:latin typeface="Arial" panose="020B0604020202020204" pitchFamily="34" charset="0"/>
                <a:cs typeface="Arial" panose="020B0604020202020204" pitchFamily="34" charset="0"/>
              </a:rPr>
              <a:t>points lower</a:t>
            </a:r>
            <a:r>
              <a:rPr lang="en-GB" sz="1000" dirty="0" smtClean="0">
                <a:solidFill>
                  <a:schemeClr val="tx1"/>
                </a:solidFill>
                <a:latin typeface="Arial" panose="020B0604020202020204" pitchFamily="34" charset="0"/>
                <a:cs typeface="Arial" panose="020B0604020202020204" pitchFamily="34" charset="0"/>
              </a:rPr>
              <a:t> than the 2016/17 position</a:t>
            </a:r>
          </a:p>
          <a:p>
            <a:pPr algn="ctr"/>
            <a:endParaRPr lang="en-GB" sz="400" dirty="0" smtClean="0">
              <a:solidFill>
                <a:srgbClr val="FF0000"/>
              </a:solidFill>
              <a:latin typeface="Arial" panose="020B0604020202020204" pitchFamily="34" charset="0"/>
              <a:cs typeface="Arial" panose="020B0604020202020204" pitchFamily="34" charset="0"/>
            </a:endParaRPr>
          </a:p>
        </p:txBody>
      </p:sp>
      <p:grpSp>
        <p:nvGrpSpPr>
          <p:cNvPr id="98" name="Group 97"/>
          <p:cNvGrpSpPr/>
          <p:nvPr/>
        </p:nvGrpSpPr>
        <p:grpSpPr>
          <a:xfrm>
            <a:off x="5298385" y="5976000"/>
            <a:ext cx="396000" cy="787756"/>
            <a:chOff x="3348000" y="5760000"/>
            <a:chExt cx="396000" cy="787756"/>
          </a:xfrm>
        </p:grpSpPr>
        <p:sp>
          <p:nvSpPr>
            <p:cNvPr id="118" name="Oval 117"/>
            <p:cNvSpPr>
              <a:spLocks noChangeAspect="1"/>
            </p:cNvSpPr>
            <p:nvPr/>
          </p:nvSpPr>
          <p:spPr bwMode="auto">
            <a:xfrm>
              <a:off x="3348000" y="57600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19" name="Up Arrow 118"/>
            <p:cNvSpPr/>
            <p:nvPr/>
          </p:nvSpPr>
          <p:spPr bwMode="auto">
            <a:xfrm>
              <a:off x="3366663" y="619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grpSp>
        <p:nvGrpSpPr>
          <p:cNvPr id="120" name="Group 119"/>
          <p:cNvGrpSpPr/>
          <p:nvPr/>
        </p:nvGrpSpPr>
        <p:grpSpPr>
          <a:xfrm>
            <a:off x="10548000" y="5976000"/>
            <a:ext cx="396000" cy="787756"/>
            <a:chOff x="3348000" y="5760000"/>
            <a:chExt cx="396000" cy="787756"/>
          </a:xfrm>
        </p:grpSpPr>
        <p:sp>
          <p:nvSpPr>
            <p:cNvPr id="121" name="Oval 120"/>
            <p:cNvSpPr>
              <a:spLocks noChangeAspect="1"/>
            </p:cNvSpPr>
            <p:nvPr/>
          </p:nvSpPr>
          <p:spPr bwMode="auto">
            <a:xfrm>
              <a:off x="3348000" y="57600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22" name="Up Arrow 121"/>
            <p:cNvSpPr/>
            <p:nvPr/>
          </p:nvSpPr>
          <p:spPr bwMode="auto">
            <a:xfrm>
              <a:off x="3366663" y="619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127" name="Oval 126"/>
          <p:cNvSpPr>
            <a:spLocks noChangeAspect="1"/>
          </p:cNvSpPr>
          <p:nvPr/>
        </p:nvSpPr>
        <p:spPr bwMode="auto">
          <a:xfrm>
            <a:off x="8908572" y="5962914"/>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97" name="Up Arrow 96"/>
          <p:cNvSpPr/>
          <p:nvPr/>
        </p:nvSpPr>
        <p:spPr bwMode="auto">
          <a:xfrm>
            <a:off x="8000997" y="1046533"/>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aphicFrame>
        <p:nvGraphicFramePr>
          <p:cNvPr id="28" name="Table 27"/>
          <p:cNvGraphicFramePr>
            <a:graphicFrameLocks noGrp="1"/>
          </p:cNvGraphicFramePr>
          <p:nvPr>
            <p:extLst/>
          </p:nvPr>
        </p:nvGraphicFramePr>
        <p:xfrm>
          <a:off x="3059686" y="1572678"/>
          <a:ext cx="871556" cy="1503504"/>
        </p:xfrm>
        <a:graphic>
          <a:graphicData uri="http://schemas.openxmlformats.org/drawingml/2006/table">
            <a:tbl>
              <a:tblPr>
                <a:tableStyleId>{5C22544A-7EE6-4342-B048-85BDC9FD1C3A}</a:tableStyleId>
              </a:tblPr>
              <a:tblGrid>
                <a:gridCol w="532802">
                  <a:extLst>
                    <a:ext uri="{9D8B030D-6E8A-4147-A177-3AD203B41FA5}">
                      <a16:colId xmlns:a16="http://schemas.microsoft.com/office/drawing/2014/main" val="20000"/>
                    </a:ext>
                  </a:extLst>
                </a:gridCol>
                <a:gridCol w="338754">
                  <a:extLst>
                    <a:ext uri="{9D8B030D-6E8A-4147-A177-3AD203B41FA5}">
                      <a16:colId xmlns:a16="http://schemas.microsoft.com/office/drawing/2014/main" val="20001"/>
                    </a:ext>
                  </a:extLst>
                </a:gridCol>
              </a:tblGrid>
              <a:tr h="125292">
                <a:tc>
                  <a:txBody>
                    <a:bodyPr/>
                    <a:lstStyle/>
                    <a:p>
                      <a:pPr algn="r" fontAlgn="b"/>
                      <a:r>
                        <a:rPr lang="en-US" sz="700" u="none" strike="noStrike" dirty="0">
                          <a:effectLst/>
                        </a:rPr>
                        <a:t>Bolton</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smtClean="0">
                          <a:effectLst/>
                        </a:rPr>
                        <a:t>61.0</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0"/>
                  </a:ext>
                </a:extLst>
              </a:tr>
              <a:tr h="125292">
                <a:tc>
                  <a:txBody>
                    <a:bodyPr/>
                    <a:lstStyle/>
                    <a:p>
                      <a:pPr algn="r" fontAlgn="b"/>
                      <a:r>
                        <a:rPr lang="en-US" sz="700" u="none" strike="noStrike" dirty="0">
                          <a:effectLst/>
                        </a:rPr>
                        <a:t>Bury</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60.6</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125292">
                <a:tc>
                  <a:txBody>
                    <a:bodyPr/>
                    <a:lstStyle/>
                    <a:p>
                      <a:pPr algn="r" fontAlgn="b"/>
                      <a:r>
                        <a:rPr lang="en-US" sz="700" u="none" strike="noStrike" dirty="0">
                          <a:effectLst/>
                        </a:rPr>
                        <a:t>Manchester</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94.9</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125292">
                <a:tc>
                  <a:txBody>
                    <a:bodyPr/>
                    <a:lstStyle/>
                    <a:p>
                      <a:pPr algn="r" fontAlgn="b"/>
                      <a:r>
                        <a:rPr lang="en-US" sz="700" u="none" strike="noStrike" dirty="0">
                          <a:effectLst/>
                        </a:rPr>
                        <a:t>Oldham</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77.3</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125292">
                <a:tc>
                  <a:txBody>
                    <a:bodyPr/>
                    <a:lstStyle/>
                    <a:p>
                      <a:pPr algn="r" fontAlgn="b"/>
                      <a:r>
                        <a:rPr lang="en-US" sz="700" u="none" strike="noStrike" dirty="0">
                          <a:effectLst/>
                        </a:rPr>
                        <a:t>Rochdale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71.4</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125292">
                <a:tc>
                  <a:txBody>
                    <a:bodyPr/>
                    <a:lstStyle/>
                    <a:p>
                      <a:pPr algn="r" fontAlgn="b"/>
                      <a:r>
                        <a:rPr lang="en-US" sz="700" u="none" strike="noStrike" dirty="0">
                          <a:effectLst/>
                        </a:rPr>
                        <a:t>Salford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69.7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125292">
                <a:tc>
                  <a:txBody>
                    <a:bodyPr/>
                    <a:lstStyle/>
                    <a:p>
                      <a:pPr algn="r" fontAlgn="b"/>
                      <a:r>
                        <a:rPr lang="en-US" sz="700" u="none" strike="noStrike" dirty="0">
                          <a:effectLst/>
                        </a:rPr>
                        <a:t>Stockport</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39.9</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125292">
                <a:tc>
                  <a:txBody>
                    <a:bodyPr/>
                    <a:lstStyle/>
                    <a:p>
                      <a:pPr algn="r" fontAlgn="b"/>
                      <a:r>
                        <a:rPr lang="en-US" sz="700" u="none" strike="noStrike" dirty="0">
                          <a:effectLst/>
                        </a:rPr>
                        <a:t>Tameside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71.8</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125292">
                <a:tc>
                  <a:txBody>
                    <a:bodyPr/>
                    <a:lstStyle/>
                    <a:p>
                      <a:pPr algn="r" fontAlgn="b"/>
                      <a:r>
                        <a:rPr lang="en-US" sz="700" u="none" strike="noStrike" dirty="0">
                          <a:effectLst/>
                        </a:rPr>
                        <a:t>Trafford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41.5</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125292">
                <a:tc>
                  <a:txBody>
                    <a:bodyPr/>
                    <a:lstStyle/>
                    <a:p>
                      <a:pPr algn="r" fontAlgn="b"/>
                      <a:r>
                        <a:rPr lang="en-US" sz="700" u="none" strike="noStrike" dirty="0">
                          <a:effectLst/>
                          <a:latin typeface="Arial" panose="020B0604020202020204" pitchFamily="34" charset="0"/>
                          <a:cs typeface="Arial" panose="020B0604020202020204" pitchFamily="34" charset="0"/>
                        </a:rPr>
                        <a:t>Wigan</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700" u="none" strike="noStrike" dirty="0">
                          <a:effectLst/>
                          <a:latin typeface="Arial" panose="020B0604020202020204" pitchFamily="34" charset="0"/>
                          <a:cs typeface="Arial" panose="020B0604020202020204" pitchFamily="34" charset="0"/>
                        </a:rPr>
                        <a:t>60.5</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09"/>
                  </a:ext>
                </a:extLst>
              </a:tr>
              <a:tr h="125292">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GM</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64.7</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0"/>
                  </a:ext>
                </a:extLst>
              </a:tr>
              <a:tr h="125292">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England</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46.7</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1"/>
                  </a:ext>
                </a:extLst>
              </a:tr>
            </a:tbl>
          </a:graphicData>
        </a:graphic>
      </p:graphicFrame>
      <p:graphicFrame>
        <p:nvGraphicFramePr>
          <p:cNvPr id="29" name="Table 28"/>
          <p:cNvGraphicFramePr>
            <a:graphicFrameLocks noGrp="1"/>
          </p:cNvGraphicFramePr>
          <p:nvPr>
            <p:extLst/>
          </p:nvPr>
        </p:nvGraphicFramePr>
        <p:xfrm>
          <a:off x="7489425" y="1562653"/>
          <a:ext cx="915970" cy="1507596"/>
        </p:xfrm>
        <a:graphic>
          <a:graphicData uri="http://schemas.openxmlformats.org/drawingml/2006/table">
            <a:tbl>
              <a:tblPr>
                <a:tableStyleId>{5C22544A-7EE6-4342-B048-85BDC9FD1C3A}</a:tableStyleId>
              </a:tblPr>
              <a:tblGrid>
                <a:gridCol w="544063">
                  <a:extLst>
                    <a:ext uri="{9D8B030D-6E8A-4147-A177-3AD203B41FA5}">
                      <a16:colId xmlns:a16="http://schemas.microsoft.com/office/drawing/2014/main" val="20000"/>
                    </a:ext>
                  </a:extLst>
                </a:gridCol>
                <a:gridCol w="371907">
                  <a:extLst>
                    <a:ext uri="{9D8B030D-6E8A-4147-A177-3AD203B41FA5}">
                      <a16:colId xmlns:a16="http://schemas.microsoft.com/office/drawing/2014/main" val="20001"/>
                    </a:ext>
                  </a:extLst>
                </a:gridCol>
              </a:tblGrid>
              <a:tr h="125633">
                <a:tc>
                  <a:txBody>
                    <a:bodyPr/>
                    <a:lstStyle/>
                    <a:p>
                      <a:pPr algn="r" fontAlgn="b"/>
                      <a:r>
                        <a:rPr lang="en-US" sz="700" u="none" strike="noStrike" dirty="0">
                          <a:effectLst/>
                        </a:rPr>
                        <a:t>Bolton</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93.5</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0"/>
                  </a:ext>
                </a:extLst>
              </a:tr>
              <a:tr h="125633">
                <a:tc>
                  <a:txBody>
                    <a:bodyPr/>
                    <a:lstStyle/>
                    <a:p>
                      <a:pPr algn="r" fontAlgn="b"/>
                      <a:r>
                        <a:rPr lang="en-US" sz="700" u="none" strike="noStrike" dirty="0">
                          <a:effectLst/>
                        </a:rPr>
                        <a:t>Bury</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87.3</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125633">
                <a:tc>
                  <a:txBody>
                    <a:bodyPr/>
                    <a:lstStyle/>
                    <a:p>
                      <a:pPr algn="r" fontAlgn="b"/>
                      <a:r>
                        <a:rPr lang="en-US" sz="700" u="none" strike="noStrike" dirty="0">
                          <a:effectLst/>
                        </a:rPr>
                        <a:t>Manchester</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128.6</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125633">
                <a:tc>
                  <a:txBody>
                    <a:bodyPr/>
                    <a:lstStyle/>
                    <a:p>
                      <a:pPr algn="r" fontAlgn="b"/>
                      <a:r>
                        <a:rPr lang="en-US" sz="700" u="none" strike="noStrike" dirty="0">
                          <a:effectLst/>
                        </a:rPr>
                        <a:t>Oldham</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102.7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125633">
                <a:tc>
                  <a:txBody>
                    <a:bodyPr/>
                    <a:lstStyle/>
                    <a:p>
                      <a:pPr algn="r" fontAlgn="b"/>
                      <a:r>
                        <a:rPr lang="en-US" sz="700" u="none" strike="noStrike" dirty="0">
                          <a:effectLst/>
                        </a:rPr>
                        <a:t>Rochdale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102.5</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125633">
                <a:tc>
                  <a:txBody>
                    <a:bodyPr/>
                    <a:lstStyle/>
                    <a:p>
                      <a:pPr algn="r" fontAlgn="b"/>
                      <a:r>
                        <a:rPr lang="en-US" sz="700" u="none" strike="noStrike" dirty="0">
                          <a:effectLst/>
                        </a:rPr>
                        <a:t>Salford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109.4</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125633">
                <a:tc>
                  <a:txBody>
                    <a:bodyPr/>
                    <a:lstStyle/>
                    <a:p>
                      <a:pPr algn="r" fontAlgn="b"/>
                      <a:r>
                        <a:rPr lang="en-US" sz="700" u="none" strike="noStrike" dirty="0">
                          <a:effectLst/>
                        </a:rPr>
                        <a:t>Stockport</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82.5</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125633">
                <a:tc>
                  <a:txBody>
                    <a:bodyPr/>
                    <a:lstStyle/>
                    <a:p>
                      <a:pPr algn="r" fontAlgn="b"/>
                      <a:r>
                        <a:rPr lang="en-US" sz="700" u="none" strike="noStrike" dirty="0">
                          <a:effectLst/>
                        </a:rPr>
                        <a:t>Tameside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97.9</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125633">
                <a:tc>
                  <a:txBody>
                    <a:bodyPr/>
                    <a:lstStyle/>
                    <a:p>
                      <a:pPr algn="r" fontAlgn="b"/>
                      <a:r>
                        <a:rPr lang="en-US" sz="700" u="none" strike="noStrike" dirty="0">
                          <a:effectLst/>
                        </a:rPr>
                        <a:t>Trafford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81.9</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125633">
                <a:tc>
                  <a:txBody>
                    <a:bodyPr/>
                    <a:lstStyle/>
                    <a:p>
                      <a:pPr algn="r" fontAlgn="b"/>
                      <a:r>
                        <a:rPr lang="en-US" sz="700" u="none" strike="noStrike" dirty="0">
                          <a:effectLst/>
                        </a:rPr>
                        <a:t>Wigan</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92.4</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9"/>
                  </a:ext>
                </a:extLst>
              </a:tr>
              <a:tr h="125633">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GM</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98.0</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0"/>
                  </a:ext>
                </a:extLst>
              </a:tr>
              <a:tr h="125633">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England</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79.4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1"/>
                  </a:ext>
                </a:extLst>
              </a:tr>
            </a:tbl>
          </a:graphicData>
        </a:graphic>
      </p:graphicFrame>
      <p:graphicFrame>
        <p:nvGraphicFramePr>
          <p:cNvPr id="31" name="Table 30"/>
          <p:cNvGraphicFramePr>
            <a:graphicFrameLocks noGrp="1"/>
          </p:cNvGraphicFramePr>
          <p:nvPr>
            <p:extLst/>
          </p:nvPr>
        </p:nvGraphicFramePr>
        <p:xfrm>
          <a:off x="11778358" y="1555670"/>
          <a:ext cx="899126" cy="1540872"/>
        </p:xfrm>
        <a:graphic>
          <a:graphicData uri="http://schemas.openxmlformats.org/drawingml/2006/table">
            <a:tbl>
              <a:tblPr>
                <a:tableStyleId>{5C22544A-7EE6-4342-B048-85BDC9FD1C3A}</a:tableStyleId>
              </a:tblPr>
              <a:tblGrid>
                <a:gridCol w="586163">
                  <a:extLst>
                    <a:ext uri="{9D8B030D-6E8A-4147-A177-3AD203B41FA5}">
                      <a16:colId xmlns:a16="http://schemas.microsoft.com/office/drawing/2014/main" val="20000"/>
                    </a:ext>
                  </a:extLst>
                </a:gridCol>
                <a:gridCol w="312963">
                  <a:extLst>
                    <a:ext uri="{9D8B030D-6E8A-4147-A177-3AD203B41FA5}">
                      <a16:colId xmlns:a16="http://schemas.microsoft.com/office/drawing/2014/main" val="20001"/>
                    </a:ext>
                  </a:extLst>
                </a:gridCol>
              </a:tblGrid>
              <a:tr h="128406">
                <a:tc>
                  <a:txBody>
                    <a:bodyPr/>
                    <a:lstStyle/>
                    <a:p>
                      <a:pPr algn="r" fontAlgn="b"/>
                      <a:r>
                        <a:rPr lang="en-US" sz="700" u="none" strike="noStrike" dirty="0">
                          <a:effectLst/>
                        </a:rPr>
                        <a:t>Bolton</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26.7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0"/>
                  </a:ext>
                </a:extLst>
              </a:tr>
              <a:tr h="128406">
                <a:tc>
                  <a:txBody>
                    <a:bodyPr/>
                    <a:lstStyle/>
                    <a:p>
                      <a:pPr algn="r" fontAlgn="b"/>
                      <a:r>
                        <a:rPr lang="en-US" sz="700" u="none" strike="noStrike" dirty="0">
                          <a:effectLst/>
                        </a:rPr>
                        <a:t>Bury</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21.6</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128406">
                <a:tc>
                  <a:txBody>
                    <a:bodyPr/>
                    <a:lstStyle/>
                    <a:p>
                      <a:pPr algn="r" fontAlgn="b"/>
                      <a:r>
                        <a:rPr lang="en-US" sz="700" u="none" strike="noStrike" dirty="0">
                          <a:effectLst/>
                        </a:rPr>
                        <a:t>Manchester</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46.7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128406">
                <a:tc>
                  <a:txBody>
                    <a:bodyPr/>
                    <a:lstStyle/>
                    <a:p>
                      <a:pPr algn="r" fontAlgn="b"/>
                      <a:r>
                        <a:rPr lang="en-US" sz="700" u="none" strike="noStrike" dirty="0">
                          <a:effectLst/>
                        </a:rPr>
                        <a:t>Oldham</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26.7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128406">
                <a:tc>
                  <a:txBody>
                    <a:bodyPr/>
                    <a:lstStyle/>
                    <a:p>
                      <a:pPr algn="r" fontAlgn="b"/>
                      <a:r>
                        <a:rPr lang="en-US" sz="700" u="none" strike="noStrike" dirty="0">
                          <a:effectLst/>
                        </a:rPr>
                        <a:t>Rochdale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30.1</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128406">
                <a:tc>
                  <a:txBody>
                    <a:bodyPr/>
                    <a:lstStyle/>
                    <a:p>
                      <a:pPr algn="r" fontAlgn="b"/>
                      <a:r>
                        <a:rPr lang="en-US" sz="700" u="none" strike="noStrike" dirty="0">
                          <a:effectLst/>
                        </a:rPr>
                        <a:t>Salford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37.4</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128406">
                <a:tc>
                  <a:txBody>
                    <a:bodyPr/>
                    <a:lstStyle/>
                    <a:p>
                      <a:pPr algn="r" fontAlgn="b"/>
                      <a:r>
                        <a:rPr lang="en-US" sz="700" u="none" strike="noStrike" dirty="0">
                          <a:effectLst/>
                        </a:rPr>
                        <a:t>Stockport</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18.6</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128406">
                <a:tc>
                  <a:txBody>
                    <a:bodyPr/>
                    <a:lstStyle/>
                    <a:p>
                      <a:pPr algn="r" fontAlgn="b"/>
                      <a:r>
                        <a:rPr lang="en-US" sz="700" u="none" strike="noStrike" dirty="0">
                          <a:effectLst/>
                        </a:rPr>
                        <a:t>Tameside</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27.7</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128406">
                <a:tc>
                  <a:txBody>
                    <a:bodyPr/>
                    <a:lstStyle/>
                    <a:p>
                      <a:pPr algn="r" fontAlgn="b"/>
                      <a:r>
                        <a:rPr lang="en-US" sz="700" u="none" strike="noStrike" dirty="0">
                          <a:effectLst/>
                        </a:rPr>
                        <a:t>Trafford</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21.0</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128406">
                <a:tc>
                  <a:txBody>
                    <a:bodyPr/>
                    <a:lstStyle/>
                    <a:p>
                      <a:pPr algn="r" fontAlgn="b"/>
                      <a:r>
                        <a:rPr lang="en-US" sz="700" u="none" strike="noStrike" dirty="0">
                          <a:effectLst/>
                        </a:rPr>
                        <a:t>Wigan</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US" sz="700" u="none" strike="noStrike" dirty="0">
                          <a:effectLst/>
                        </a:rPr>
                        <a:t>23.3</a:t>
                      </a:r>
                      <a:endParaRPr lang="en-US" sz="7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9"/>
                  </a:ext>
                </a:extLst>
              </a:tr>
              <a:tr h="128406">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GM</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1" i="0" u="none" strike="noStrike" dirty="0" smtClean="0">
                          <a:solidFill>
                            <a:srgbClr val="000000"/>
                          </a:solidFill>
                          <a:effectLst/>
                          <a:latin typeface="Arial" panose="020B0604020202020204" pitchFamily="34" charset="0"/>
                          <a:cs typeface="Arial" panose="020B0604020202020204" pitchFamily="34" charset="0"/>
                        </a:rPr>
                        <a:t>28.0</a:t>
                      </a:r>
                      <a:endParaRPr lang="en-US" sz="7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0"/>
                  </a:ext>
                </a:extLst>
              </a:tr>
              <a:tr h="128406">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England</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GB" sz="700" b="0" i="0" u="none" strike="noStrike" dirty="0" smtClean="0">
                          <a:solidFill>
                            <a:srgbClr val="000000"/>
                          </a:solidFill>
                          <a:effectLst/>
                          <a:latin typeface="Arial" panose="020B0604020202020204" pitchFamily="34" charset="0"/>
                          <a:cs typeface="Arial" panose="020B0604020202020204" pitchFamily="34" charset="0"/>
                        </a:rPr>
                        <a:t>18.6</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0011"/>
                  </a:ext>
                </a:extLst>
              </a:tr>
            </a:tbl>
          </a:graphicData>
        </a:graphic>
      </p:graphicFrame>
      <p:sp>
        <p:nvSpPr>
          <p:cNvPr id="105" name="Oval 104"/>
          <p:cNvSpPr>
            <a:spLocks noChangeAspect="1"/>
          </p:cNvSpPr>
          <p:nvPr/>
        </p:nvSpPr>
        <p:spPr bwMode="auto">
          <a:xfrm>
            <a:off x="3316780" y="5976000"/>
            <a:ext cx="396000" cy="396547"/>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116" name="Oval 115"/>
          <p:cNvSpPr>
            <a:spLocks noChangeAspect="1"/>
          </p:cNvSpPr>
          <p:nvPr/>
        </p:nvSpPr>
        <p:spPr bwMode="auto">
          <a:xfrm>
            <a:off x="3169478" y="1038645"/>
            <a:ext cx="396000" cy="396547"/>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117" name="Oval 116"/>
          <p:cNvSpPr>
            <a:spLocks noChangeAspect="1"/>
          </p:cNvSpPr>
          <p:nvPr/>
        </p:nvSpPr>
        <p:spPr bwMode="auto">
          <a:xfrm>
            <a:off x="7491017" y="1038318"/>
            <a:ext cx="396000" cy="396547"/>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132" name="Oval 131"/>
          <p:cNvSpPr>
            <a:spLocks noChangeAspect="1"/>
          </p:cNvSpPr>
          <p:nvPr/>
        </p:nvSpPr>
        <p:spPr bwMode="auto">
          <a:xfrm>
            <a:off x="11787787" y="1038318"/>
            <a:ext cx="396000" cy="396547"/>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5" name="Rectangle 4"/>
          <p:cNvSpPr/>
          <p:nvPr/>
        </p:nvSpPr>
        <p:spPr>
          <a:xfrm>
            <a:off x="0" y="7488000"/>
            <a:ext cx="12801600" cy="2174441"/>
          </a:xfrm>
          <a:prstGeom prst="rect">
            <a:avLst/>
          </a:prstGeom>
        </p:spPr>
        <p:txBody>
          <a:bodyPr wrap="square">
            <a:spAutoFit/>
          </a:bodyPr>
          <a:lstStyle/>
          <a:p>
            <a:pPr marL="285750" lvl="0" indent="-285750">
              <a:buFont typeface="Arial" panose="020B0604020202020204" pitchFamily="34" charset="0"/>
              <a:buChar char="•"/>
            </a:pPr>
            <a:r>
              <a:rPr lang="en-GB" sz="1230" dirty="0" smtClean="0">
                <a:latin typeface="Arial" panose="020B0604020202020204" pitchFamily="34" charset="0"/>
                <a:cs typeface="Arial" panose="020B0604020202020204" pitchFamily="34" charset="0"/>
              </a:rPr>
              <a:t>Updated data were available for around half of the measures reported above: IAPT access and recovery rates; the proportion of residents who were active or fairly active; smoking prevalence; CQC adult social care ratings; and the proportion of residents reporting high levels of anxiety.</a:t>
            </a:r>
          </a:p>
          <a:p>
            <a:pPr marL="285750" lvl="0" indent="-285750">
              <a:buFont typeface="Arial" panose="020B0604020202020204" pitchFamily="34" charset="0"/>
              <a:buChar char="•"/>
            </a:pPr>
            <a:r>
              <a:rPr lang="en-GB" sz="1230" dirty="0" smtClean="0">
                <a:latin typeface="Arial" panose="020B0604020202020204" pitchFamily="34" charset="0"/>
                <a:cs typeface="Arial" panose="020B0604020202020204" pitchFamily="34" charset="0"/>
              </a:rPr>
              <a:t>There </a:t>
            </a:r>
            <a:r>
              <a:rPr lang="en-GB" sz="1230" dirty="0">
                <a:latin typeface="Arial" panose="020B0604020202020204" pitchFamily="34" charset="0"/>
                <a:cs typeface="Arial" panose="020B0604020202020204" pitchFamily="34" charset="0"/>
              </a:rPr>
              <a:t>will inevitably be a time lag before </a:t>
            </a:r>
            <a:r>
              <a:rPr lang="en-GB" sz="1230" dirty="0" smtClean="0">
                <a:latin typeface="Arial" panose="020B0604020202020204" pitchFamily="34" charset="0"/>
                <a:cs typeface="Arial" panose="020B0604020202020204" pitchFamily="34" charset="0"/>
              </a:rPr>
              <a:t>the impact of GM activity is demonstrated in the premature </a:t>
            </a:r>
            <a:r>
              <a:rPr lang="en-GB" sz="1230" dirty="0">
                <a:latin typeface="Arial" panose="020B0604020202020204" pitchFamily="34" charset="0"/>
                <a:cs typeface="Arial" panose="020B0604020202020204" pitchFamily="34" charset="0"/>
              </a:rPr>
              <a:t>mortality </a:t>
            </a:r>
            <a:r>
              <a:rPr lang="en-GB" sz="1230" dirty="0" smtClean="0">
                <a:latin typeface="Arial" panose="020B0604020202020204" pitchFamily="34" charset="0"/>
                <a:cs typeface="Arial" panose="020B0604020202020204" pitchFamily="34" charset="0"/>
              </a:rPr>
              <a:t>data, but smoking prevalence is a good indicator of progress against all three targeted measures.  The 2017 data show a 0.9 percentage point reduction in the proportion of GM adult residents who were smokers, greater than the 0.7 point reduction for England as a whole (although the gap with the latter remains significant).  Positive progress was also evident in the latest reported data on alcohol-related hospital admissions and the proportion of residents who were active or fairly active, both of which should signal shifts in the higher-level outcomes.  Core activity under the GM Population Health Plan includes Make Smoking History, GM Moving and the GM Cancer Plan, which should accelerate these early signs of improvement.</a:t>
            </a:r>
            <a:endParaRPr lang="en-GB" sz="123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30" dirty="0" smtClean="0">
                <a:latin typeface="Arial" panose="020B0604020202020204" pitchFamily="34" charset="0"/>
                <a:cs typeface="Arial" panose="020B0604020202020204" pitchFamily="34" charset="0"/>
              </a:rPr>
              <a:t>Local Care Organisations (LCOs) and Single Commissioning Functions continue to be embedded, focused on integration across locality health and social care systems, although there is some variance in progress.  These structural changes will support implementation of transformation activity on the ground, including reform of primary care, urgent and emergency care, mental care, adult social care and dementia provision.  A health and social care workforce strategy is also being implemented to ensure that front-line staff are better equipped to deliver new models of care.  More broadly, a </a:t>
            </a:r>
            <a:r>
              <a:rPr lang="en-GB" sz="1230" dirty="0">
                <a:latin typeface="Arial" panose="020B0604020202020204" pitchFamily="34" charset="0"/>
                <a:cs typeface="Arial" panose="020B0604020202020204" pitchFamily="34" charset="0"/>
              </a:rPr>
              <a:t>prospectus for the next phase of health and social care devolution is currently being developed</a:t>
            </a:r>
            <a:r>
              <a:rPr lang="en-GB" sz="1230" dirty="0" smtClean="0">
                <a:latin typeface="Arial" panose="020B0604020202020204" pitchFamily="34" charset="0"/>
                <a:cs typeface="Arial" panose="020B0604020202020204" pitchFamily="34" charset="0"/>
              </a:rPr>
              <a:t>. </a:t>
            </a:r>
          </a:p>
        </p:txBody>
      </p:sp>
      <p:sp>
        <p:nvSpPr>
          <p:cNvPr id="130" name="Oval 129"/>
          <p:cNvSpPr>
            <a:spLocks noChangeAspect="1"/>
          </p:cNvSpPr>
          <p:nvPr/>
        </p:nvSpPr>
        <p:spPr bwMode="auto">
          <a:xfrm>
            <a:off x="1404000" y="65844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31" name="Oval 130"/>
          <p:cNvSpPr>
            <a:spLocks noChangeAspect="1"/>
          </p:cNvSpPr>
          <p:nvPr/>
        </p:nvSpPr>
        <p:spPr bwMode="auto">
          <a:xfrm>
            <a:off x="1404000" y="58248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92" name="Rectangle 91"/>
          <p:cNvSpPr/>
          <p:nvPr/>
        </p:nvSpPr>
        <p:spPr>
          <a:xfrm>
            <a:off x="5712094" y="5602452"/>
            <a:ext cx="1440000" cy="96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76%</a:t>
            </a:r>
            <a:r>
              <a:rPr lang="en-GB" sz="1000" dirty="0" smtClean="0">
                <a:solidFill>
                  <a:schemeClr val="tx1"/>
                </a:solidFill>
                <a:latin typeface="Arial" panose="020B0604020202020204" pitchFamily="34" charset="0"/>
                <a:cs typeface="Arial" panose="020B0604020202020204" pitchFamily="34" charset="0"/>
              </a:rPr>
              <a:t> of adult social care locations in GM were rated as ‘good’ or ‘outstanding’ in               September 2018</a:t>
            </a:r>
            <a:endParaRPr lang="en-GB" sz="400" dirty="0" smtClean="0">
              <a:solidFill>
                <a:schemeClr val="tx1"/>
              </a:solidFill>
              <a:latin typeface="Arial" panose="020B0604020202020204" pitchFamily="34" charset="0"/>
              <a:cs typeface="Arial" panose="020B0604020202020204" pitchFamily="34" charset="0"/>
            </a:endParaRPr>
          </a:p>
        </p:txBody>
      </p:sp>
      <p:sp>
        <p:nvSpPr>
          <p:cNvPr id="94" name="Up Arrow 93"/>
          <p:cNvSpPr/>
          <p:nvPr/>
        </p:nvSpPr>
        <p:spPr bwMode="auto">
          <a:xfrm>
            <a:off x="12374760" y="3246188"/>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101" name="Oval 100"/>
          <p:cNvSpPr>
            <a:spLocks noChangeAspect="1"/>
          </p:cNvSpPr>
          <p:nvPr/>
        </p:nvSpPr>
        <p:spPr bwMode="auto">
          <a:xfrm>
            <a:off x="11943872" y="3233709"/>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96" name="TextBox 95"/>
          <p:cNvSpPr txBox="1"/>
          <p:nvPr/>
        </p:nvSpPr>
        <p:spPr>
          <a:xfrm>
            <a:off x="5749407" y="6879757"/>
            <a:ext cx="1798563" cy="33855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Note: comparable trend data are not available</a:t>
            </a:r>
            <a:endParaRPr lang="en-GB" sz="800" dirty="0"/>
          </a:p>
        </p:txBody>
      </p:sp>
      <p:sp>
        <p:nvSpPr>
          <p:cNvPr id="110" name="Rectangle 109"/>
          <p:cNvSpPr/>
          <p:nvPr/>
        </p:nvSpPr>
        <p:spPr>
          <a:xfrm>
            <a:off x="5706395" y="6479913"/>
            <a:ext cx="1980000" cy="5195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6.6 percentage points </a:t>
            </a:r>
            <a:r>
              <a:rPr lang="en-GB" sz="1000" dirty="0" smtClean="0">
                <a:solidFill>
                  <a:schemeClr val="tx1"/>
                </a:solidFill>
                <a:latin typeface="Arial" panose="020B0604020202020204" pitchFamily="34" charset="0"/>
                <a:cs typeface="Arial" panose="020B0604020202020204" pitchFamily="34" charset="0"/>
              </a:rPr>
              <a:t>below the England average</a:t>
            </a:r>
          </a:p>
          <a:p>
            <a:pPr algn="ctr"/>
            <a:endParaRPr lang="en-GB" sz="400" dirty="0" smtClean="0">
              <a:solidFill>
                <a:schemeClr val="tx1"/>
              </a:solidFill>
              <a:latin typeface="Arial" panose="020B0604020202020204" pitchFamily="34" charset="0"/>
              <a:cs typeface="Arial" panose="020B0604020202020204" pitchFamily="34" charset="0"/>
            </a:endParaRPr>
          </a:p>
        </p:txBody>
      </p:sp>
      <p:sp>
        <p:nvSpPr>
          <p:cNvPr id="129" name="Oval 128"/>
          <p:cNvSpPr>
            <a:spLocks noChangeAspect="1"/>
          </p:cNvSpPr>
          <p:nvPr/>
        </p:nvSpPr>
        <p:spPr bwMode="auto">
          <a:xfrm>
            <a:off x="7090884" y="5963006"/>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grpSp>
        <p:nvGrpSpPr>
          <p:cNvPr id="134" name="Group 133"/>
          <p:cNvGrpSpPr/>
          <p:nvPr/>
        </p:nvGrpSpPr>
        <p:grpSpPr>
          <a:xfrm>
            <a:off x="6016506" y="3815387"/>
            <a:ext cx="396000" cy="787756"/>
            <a:chOff x="3348000" y="5760000"/>
            <a:chExt cx="396000" cy="787756"/>
          </a:xfrm>
        </p:grpSpPr>
        <p:sp>
          <p:nvSpPr>
            <p:cNvPr id="135" name="Oval 134"/>
            <p:cNvSpPr>
              <a:spLocks noChangeAspect="1"/>
            </p:cNvSpPr>
            <p:nvPr/>
          </p:nvSpPr>
          <p:spPr bwMode="auto">
            <a:xfrm>
              <a:off x="3348000" y="57600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36" name="Up Arrow 135"/>
            <p:cNvSpPr/>
            <p:nvPr/>
          </p:nvSpPr>
          <p:spPr bwMode="auto">
            <a:xfrm>
              <a:off x="3366663" y="619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grpSp>
        <p:nvGrpSpPr>
          <p:cNvPr id="106" name="Group 105"/>
          <p:cNvGrpSpPr/>
          <p:nvPr/>
        </p:nvGrpSpPr>
        <p:grpSpPr>
          <a:xfrm>
            <a:off x="5391387" y="3224309"/>
            <a:ext cx="809444" cy="396000"/>
            <a:chOff x="3348000" y="5760000"/>
            <a:chExt cx="809444" cy="396000"/>
          </a:xfrm>
        </p:grpSpPr>
        <p:sp>
          <p:nvSpPr>
            <p:cNvPr id="107" name="Oval 106"/>
            <p:cNvSpPr>
              <a:spLocks noChangeAspect="1"/>
            </p:cNvSpPr>
            <p:nvPr/>
          </p:nvSpPr>
          <p:spPr bwMode="auto">
            <a:xfrm>
              <a:off x="3348000" y="57600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11" name="Up Arrow 110"/>
            <p:cNvSpPr/>
            <p:nvPr/>
          </p:nvSpPr>
          <p:spPr bwMode="auto">
            <a:xfrm>
              <a:off x="3792284" y="5768775"/>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133" name="Up Arrow 132"/>
          <p:cNvSpPr/>
          <p:nvPr/>
        </p:nvSpPr>
        <p:spPr bwMode="auto">
          <a:xfrm rot="10800000">
            <a:off x="8906177" y="6461067"/>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nvGrpSpPr>
          <p:cNvPr id="139" name="Group 138"/>
          <p:cNvGrpSpPr/>
          <p:nvPr/>
        </p:nvGrpSpPr>
        <p:grpSpPr>
          <a:xfrm>
            <a:off x="12335246" y="5993479"/>
            <a:ext cx="396000" cy="787756"/>
            <a:chOff x="3348000" y="5760000"/>
            <a:chExt cx="396000" cy="787756"/>
          </a:xfrm>
        </p:grpSpPr>
        <p:sp>
          <p:nvSpPr>
            <p:cNvPr id="140" name="Oval 139"/>
            <p:cNvSpPr>
              <a:spLocks noChangeAspect="1"/>
            </p:cNvSpPr>
            <p:nvPr/>
          </p:nvSpPr>
          <p:spPr bwMode="auto">
            <a:xfrm>
              <a:off x="3348000" y="5760000"/>
              <a:ext cx="396000" cy="396000"/>
            </a:xfrm>
            <a:prstGeom prst="ellipse">
              <a:avLst/>
            </a:prstGeom>
            <a:solidFill>
              <a:srgbClr val="E5A609"/>
            </a:solidFill>
            <a:ln w="9525">
              <a:noFill/>
              <a:miter lim="800000"/>
              <a:headEnd/>
              <a:tailEnd/>
            </a:ln>
          </p:spPr>
          <p:txBody>
            <a:bodyPr rtlCol="0" anchor="ctr">
              <a:noAutofit/>
            </a:bodyPr>
            <a:lstStyle/>
            <a:p>
              <a:pPr algn="ctr"/>
              <a:r>
                <a:rPr lang="en-GB" sz="2240" b="1" dirty="0" smtClean="0"/>
                <a:t>A</a:t>
              </a:r>
              <a:endParaRPr lang="en-GB" sz="2240" b="1" dirty="0"/>
            </a:p>
          </p:txBody>
        </p:sp>
        <p:sp>
          <p:nvSpPr>
            <p:cNvPr id="141" name="Up Arrow 140"/>
            <p:cNvSpPr/>
            <p:nvPr/>
          </p:nvSpPr>
          <p:spPr bwMode="auto">
            <a:xfrm>
              <a:off x="3366663" y="619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pic>
        <p:nvPicPr>
          <p:cNvPr id="11" name="Picture 10"/>
          <p:cNvPicPr>
            <a:picLocks noChangeAspect="1"/>
          </p:cNvPicPr>
          <p:nvPr/>
        </p:nvPicPr>
        <p:blipFill>
          <a:blip r:embed="rId3"/>
          <a:stretch>
            <a:fillRect/>
          </a:stretch>
        </p:blipFill>
        <p:spPr>
          <a:xfrm>
            <a:off x="287514" y="2064296"/>
            <a:ext cx="1754752" cy="1004108"/>
          </a:xfrm>
          <a:prstGeom prst="rect">
            <a:avLst/>
          </a:prstGeom>
        </p:spPr>
      </p:pic>
      <p:pic>
        <p:nvPicPr>
          <p:cNvPr id="15" name="Picture 14"/>
          <p:cNvPicPr>
            <a:picLocks noChangeAspect="1"/>
          </p:cNvPicPr>
          <p:nvPr/>
        </p:nvPicPr>
        <p:blipFill>
          <a:blip r:embed="rId4"/>
          <a:stretch>
            <a:fillRect/>
          </a:stretch>
        </p:blipFill>
        <p:spPr>
          <a:xfrm>
            <a:off x="4333319" y="1997746"/>
            <a:ext cx="1905023" cy="1106142"/>
          </a:xfrm>
          <a:prstGeom prst="rect">
            <a:avLst/>
          </a:prstGeom>
        </p:spPr>
      </p:pic>
      <p:pic>
        <p:nvPicPr>
          <p:cNvPr id="16" name="Picture 15"/>
          <p:cNvPicPr>
            <a:picLocks noChangeAspect="1"/>
          </p:cNvPicPr>
          <p:nvPr/>
        </p:nvPicPr>
        <p:blipFill>
          <a:blip r:embed="rId5"/>
          <a:stretch>
            <a:fillRect/>
          </a:stretch>
        </p:blipFill>
        <p:spPr>
          <a:xfrm>
            <a:off x="8802307" y="2008563"/>
            <a:ext cx="1868093" cy="1091797"/>
          </a:xfrm>
          <a:prstGeom prst="rect">
            <a:avLst/>
          </a:prstGeom>
        </p:spPr>
      </p:pic>
      <p:pic>
        <p:nvPicPr>
          <p:cNvPr id="17" name="Picture 16"/>
          <p:cNvPicPr>
            <a:picLocks noChangeAspect="1"/>
          </p:cNvPicPr>
          <p:nvPr/>
        </p:nvPicPr>
        <p:blipFill>
          <a:blip r:embed="rId6"/>
          <a:stretch>
            <a:fillRect/>
          </a:stretch>
        </p:blipFill>
        <p:spPr>
          <a:xfrm>
            <a:off x="528850" y="4338675"/>
            <a:ext cx="2352069" cy="863574"/>
          </a:xfrm>
          <a:prstGeom prst="rect">
            <a:avLst/>
          </a:prstGeom>
        </p:spPr>
      </p:pic>
      <p:pic>
        <p:nvPicPr>
          <p:cNvPr id="18" name="Picture 17"/>
          <p:cNvPicPr>
            <a:picLocks noChangeAspect="1"/>
          </p:cNvPicPr>
          <p:nvPr/>
        </p:nvPicPr>
        <p:blipFill>
          <a:blip r:embed="rId7"/>
          <a:stretch>
            <a:fillRect/>
          </a:stretch>
        </p:blipFill>
        <p:spPr>
          <a:xfrm>
            <a:off x="3224347" y="4325928"/>
            <a:ext cx="2784084" cy="823462"/>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28912911"/>
              </p:ext>
            </p:extLst>
          </p:nvPr>
        </p:nvGraphicFramePr>
        <p:xfrm>
          <a:off x="10062610" y="3750180"/>
          <a:ext cx="2594776" cy="1417871"/>
        </p:xfrm>
        <a:graphic>
          <a:graphicData uri="http://schemas.openxmlformats.org/drawingml/2006/table">
            <a:tbl>
              <a:tblPr>
                <a:tableStyleId>{5C22544A-7EE6-4342-B048-85BDC9FD1C3A}</a:tableStyleId>
              </a:tblPr>
              <a:tblGrid>
                <a:gridCol w="648694">
                  <a:extLst>
                    <a:ext uri="{9D8B030D-6E8A-4147-A177-3AD203B41FA5}">
                      <a16:colId xmlns:a16="http://schemas.microsoft.com/office/drawing/2014/main" val="20000"/>
                    </a:ext>
                  </a:extLst>
                </a:gridCol>
                <a:gridCol w="648694">
                  <a:extLst>
                    <a:ext uri="{9D8B030D-6E8A-4147-A177-3AD203B41FA5}">
                      <a16:colId xmlns:a16="http://schemas.microsoft.com/office/drawing/2014/main" val="20001"/>
                    </a:ext>
                  </a:extLst>
                </a:gridCol>
                <a:gridCol w="648694">
                  <a:extLst>
                    <a:ext uri="{9D8B030D-6E8A-4147-A177-3AD203B41FA5}">
                      <a16:colId xmlns:a16="http://schemas.microsoft.com/office/drawing/2014/main" val="20002"/>
                    </a:ext>
                  </a:extLst>
                </a:gridCol>
                <a:gridCol w="648694">
                  <a:extLst>
                    <a:ext uri="{9D8B030D-6E8A-4147-A177-3AD203B41FA5}">
                      <a16:colId xmlns:a16="http://schemas.microsoft.com/office/drawing/2014/main" val="20003"/>
                    </a:ext>
                  </a:extLst>
                </a:gridCol>
              </a:tblGrid>
              <a:tr h="109067">
                <a:tc>
                  <a:txBody>
                    <a:bodyPr/>
                    <a:lstStyle/>
                    <a:p>
                      <a:pPr marL="0" algn="r" defTabSz="1218536" rtl="0" eaLnBrk="1" fontAlgn="ctr" latinLnBrk="0" hangingPunct="1"/>
                      <a:endParaRPr lang="en-US" sz="650" b="0" i="0" u="none" strike="noStrike" kern="1200" dirty="0">
                        <a:solidFill>
                          <a:srgbClr val="000000"/>
                        </a:solidFill>
                        <a:effectLst/>
                        <a:latin typeface="Arial" panose="020B0604020202020204" pitchFamily="34" charset="0"/>
                        <a:ea typeface="+mn-ea"/>
                        <a:cs typeface="+mn-cs"/>
                      </a:endParaRP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Active</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Fairly Active</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Inactive</a:t>
                      </a:r>
                    </a:p>
                  </a:txBody>
                  <a:tcPr marL="9525" marR="9525" marT="9525" marB="0" anchor="b">
                    <a:noFill/>
                  </a:tcPr>
                </a:tc>
                <a:extLst>
                  <a:ext uri="{0D108BD9-81ED-4DB2-BD59-A6C34878D82A}">
                    <a16:rowId xmlns:a16="http://schemas.microsoft.com/office/drawing/2014/main" val="10000"/>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Bolton</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56.8%</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14.4%</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28.8%</a:t>
                      </a:r>
                    </a:p>
                  </a:txBody>
                  <a:tcPr marL="9525" marR="9525" marT="9525" marB="0" anchor="b">
                    <a:noFill/>
                  </a:tcPr>
                </a:tc>
                <a:extLst>
                  <a:ext uri="{0D108BD9-81ED-4DB2-BD59-A6C34878D82A}">
                    <a16:rowId xmlns:a16="http://schemas.microsoft.com/office/drawing/2014/main" val="10001"/>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Bury</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61.6%</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12.7%</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25.7%</a:t>
                      </a:r>
                    </a:p>
                  </a:txBody>
                  <a:tcPr marL="9525" marR="9525" marT="9525" marB="0" anchor="b">
                    <a:noFill/>
                  </a:tcPr>
                </a:tc>
                <a:extLst>
                  <a:ext uri="{0D108BD9-81ED-4DB2-BD59-A6C34878D82A}">
                    <a16:rowId xmlns:a16="http://schemas.microsoft.com/office/drawing/2014/main" val="10002"/>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Manchester</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65.6%</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10.6%</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23.9%</a:t>
                      </a:r>
                    </a:p>
                  </a:txBody>
                  <a:tcPr marL="9525" marR="9525" marT="9525" marB="0" anchor="b">
                    <a:noFill/>
                  </a:tcPr>
                </a:tc>
                <a:extLst>
                  <a:ext uri="{0D108BD9-81ED-4DB2-BD59-A6C34878D82A}">
                    <a16:rowId xmlns:a16="http://schemas.microsoft.com/office/drawing/2014/main" val="10003"/>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Oldham</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56.6%</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13.5%</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30.0%</a:t>
                      </a:r>
                    </a:p>
                  </a:txBody>
                  <a:tcPr marL="9525" marR="9525" marT="9525" marB="0" anchor="b">
                    <a:noFill/>
                  </a:tcPr>
                </a:tc>
                <a:extLst>
                  <a:ext uri="{0D108BD9-81ED-4DB2-BD59-A6C34878D82A}">
                    <a16:rowId xmlns:a16="http://schemas.microsoft.com/office/drawing/2014/main" val="10004"/>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Rochdale</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55.1%</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12.5%</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32.4%</a:t>
                      </a:r>
                    </a:p>
                  </a:txBody>
                  <a:tcPr marL="9525" marR="9525" marT="9525" marB="0" anchor="b">
                    <a:noFill/>
                  </a:tcPr>
                </a:tc>
                <a:extLst>
                  <a:ext uri="{0D108BD9-81ED-4DB2-BD59-A6C34878D82A}">
                    <a16:rowId xmlns:a16="http://schemas.microsoft.com/office/drawing/2014/main" val="10005"/>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Salford</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64.1%</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11.8%</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24.1%</a:t>
                      </a:r>
                    </a:p>
                  </a:txBody>
                  <a:tcPr marL="9525" marR="9525" marT="9525" marB="0" anchor="b">
                    <a:noFill/>
                  </a:tcPr>
                </a:tc>
                <a:extLst>
                  <a:ext uri="{0D108BD9-81ED-4DB2-BD59-A6C34878D82A}">
                    <a16:rowId xmlns:a16="http://schemas.microsoft.com/office/drawing/2014/main" val="10006"/>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Stockport</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65.0%</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11.8%</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23.1%</a:t>
                      </a:r>
                    </a:p>
                  </a:txBody>
                  <a:tcPr marL="9525" marR="9525" marT="9525" marB="0" anchor="b">
                    <a:noFill/>
                  </a:tcPr>
                </a:tc>
                <a:extLst>
                  <a:ext uri="{0D108BD9-81ED-4DB2-BD59-A6C34878D82A}">
                    <a16:rowId xmlns:a16="http://schemas.microsoft.com/office/drawing/2014/main" val="10007"/>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Tameside</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57.1%</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11.5%</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31.4%</a:t>
                      </a:r>
                    </a:p>
                  </a:txBody>
                  <a:tcPr marL="9525" marR="9525" marT="9525" marB="0" anchor="b">
                    <a:noFill/>
                  </a:tcPr>
                </a:tc>
                <a:extLst>
                  <a:ext uri="{0D108BD9-81ED-4DB2-BD59-A6C34878D82A}">
                    <a16:rowId xmlns:a16="http://schemas.microsoft.com/office/drawing/2014/main" val="10008"/>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Trafford</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60.5%</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13.7%</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25.9%</a:t>
                      </a:r>
                    </a:p>
                  </a:txBody>
                  <a:tcPr marL="9525" marR="9525" marT="9525" marB="0" anchor="b">
                    <a:noFill/>
                  </a:tcPr>
                </a:tc>
                <a:extLst>
                  <a:ext uri="{0D108BD9-81ED-4DB2-BD59-A6C34878D82A}">
                    <a16:rowId xmlns:a16="http://schemas.microsoft.com/office/drawing/2014/main" val="10009"/>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Wigan</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57.3%</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12.7%</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30.1%</a:t>
                      </a:r>
                    </a:p>
                  </a:txBody>
                  <a:tcPr marL="9525" marR="9525" marT="9525" marB="0" anchor="b">
                    <a:noFill/>
                  </a:tcPr>
                </a:tc>
                <a:extLst>
                  <a:ext uri="{0D108BD9-81ED-4DB2-BD59-A6C34878D82A}">
                    <a16:rowId xmlns:a16="http://schemas.microsoft.com/office/drawing/2014/main" val="10010"/>
                  </a:ext>
                </a:extLst>
              </a:tr>
              <a:tr h="109067">
                <a:tc>
                  <a:txBody>
                    <a:bodyPr/>
                    <a:lstStyle/>
                    <a:p>
                      <a:pPr marL="0" algn="r" defTabSz="1218536" rtl="0" eaLnBrk="1" fontAlgn="ctr" latinLnBrk="0" hangingPunct="1"/>
                      <a:r>
                        <a:rPr lang="en-US" sz="650" b="1" i="0" u="none" strike="noStrike" kern="1200" dirty="0">
                          <a:solidFill>
                            <a:srgbClr val="000000"/>
                          </a:solidFill>
                          <a:effectLst/>
                          <a:latin typeface="Arial" panose="020B0604020202020204" pitchFamily="34" charset="0"/>
                          <a:ea typeface="+mn-ea"/>
                          <a:cs typeface="+mn-cs"/>
                        </a:rPr>
                        <a:t>GM</a:t>
                      </a:r>
                    </a:p>
                  </a:txBody>
                  <a:tcPr marL="9525" marR="9525" marT="9525" marB="0" anchor="b">
                    <a:noFill/>
                  </a:tcPr>
                </a:tc>
                <a:tc>
                  <a:txBody>
                    <a:bodyPr/>
                    <a:lstStyle/>
                    <a:p>
                      <a:pPr marL="0" algn="r" defTabSz="1218536" rtl="0" eaLnBrk="1" fontAlgn="ctr" latinLnBrk="0" hangingPunct="1"/>
                      <a:r>
                        <a:rPr lang="en-US" sz="650" b="1" i="0" u="none" strike="noStrike" kern="1200" dirty="0">
                          <a:solidFill>
                            <a:srgbClr val="000000"/>
                          </a:solidFill>
                          <a:effectLst/>
                          <a:latin typeface="Arial" panose="020B0604020202020204" pitchFamily="34" charset="0"/>
                          <a:ea typeface="+mn-ea"/>
                          <a:cs typeface="+mn-cs"/>
                        </a:rPr>
                        <a:t>60.6%</a:t>
                      </a:r>
                    </a:p>
                  </a:txBody>
                  <a:tcPr marL="9525" marR="9525" marT="9525" marB="0" anchor="b">
                    <a:noFill/>
                  </a:tcPr>
                </a:tc>
                <a:tc>
                  <a:txBody>
                    <a:bodyPr/>
                    <a:lstStyle/>
                    <a:p>
                      <a:pPr marL="0" algn="r" defTabSz="1218536" rtl="0" eaLnBrk="1" fontAlgn="ctr" latinLnBrk="0" hangingPunct="1"/>
                      <a:r>
                        <a:rPr lang="en-US" sz="650" b="1" i="0" u="none" strike="noStrike" kern="1200" dirty="0">
                          <a:solidFill>
                            <a:srgbClr val="000000"/>
                          </a:solidFill>
                          <a:effectLst/>
                          <a:latin typeface="Arial" panose="020B0604020202020204" pitchFamily="34" charset="0"/>
                          <a:ea typeface="+mn-ea"/>
                          <a:cs typeface="+mn-cs"/>
                        </a:rPr>
                        <a:t>12.3%</a:t>
                      </a:r>
                    </a:p>
                  </a:txBody>
                  <a:tcPr marL="9525" marR="9525" marT="9525" marB="0" anchor="b">
                    <a:noFill/>
                  </a:tcPr>
                </a:tc>
                <a:tc>
                  <a:txBody>
                    <a:bodyPr/>
                    <a:lstStyle/>
                    <a:p>
                      <a:pPr marL="0" algn="r" defTabSz="1218536" rtl="0" eaLnBrk="1" fontAlgn="ctr" latinLnBrk="0" hangingPunct="1"/>
                      <a:r>
                        <a:rPr lang="en-US" sz="650" b="1" i="0" u="none" strike="noStrike" kern="1200" dirty="0">
                          <a:solidFill>
                            <a:srgbClr val="000000"/>
                          </a:solidFill>
                          <a:effectLst/>
                          <a:latin typeface="Arial" panose="020B0604020202020204" pitchFamily="34" charset="0"/>
                          <a:ea typeface="+mn-ea"/>
                          <a:cs typeface="+mn-cs"/>
                        </a:rPr>
                        <a:t>27.1%</a:t>
                      </a:r>
                    </a:p>
                  </a:txBody>
                  <a:tcPr marL="9525" marR="9525" marT="9525" marB="0" anchor="b">
                    <a:noFill/>
                  </a:tcPr>
                </a:tc>
                <a:extLst>
                  <a:ext uri="{0D108BD9-81ED-4DB2-BD59-A6C34878D82A}">
                    <a16:rowId xmlns:a16="http://schemas.microsoft.com/office/drawing/2014/main" val="10011"/>
                  </a:ext>
                </a:extLst>
              </a:tr>
              <a:tr h="109067">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England</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62.3%</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12.5%</a:t>
                      </a:r>
                    </a:p>
                  </a:txBody>
                  <a:tcPr marL="9525" marR="9525" marT="9525" marB="0" anchor="b">
                    <a:noFill/>
                  </a:tcPr>
                </a:tc>
                <a:tc>
                  <a:txBody>
                    <a:bodyPr/>
                    <a:lstStyle/>
                    <a:p>
                      <a:pPr marL="0" algn="r" defTabSz="1218536" rtl="0" eaLnBrk="1" fontAlgn="ctr" latinLnBrk="0" hangingPunct="1"/>
                      <a:r>
                        <a:rPr lang="en-US" sz="650" b="0" i="0" u="none" strike="noStrike" kern="1200" dirty="0">
                          <a:solidFill>
                            <a:srgbClr val="000000"/>
                          </a:solidFill>
                          <a:effectLst/>
                          <a:latin typeface="Arial" panose="020B0604020202020204" pitchFamily="34" charset="0"/>
                          <a:ea typeface="+mn-ea"/>
                          <a:cs typeface="+mn-cs"/>
                        </a:rPr>
                        <a:t>25.2%</a:t>
                      </a:r>
                    </a:p>
                  </a:txBody>
                  <a:tcPr marL="9525" marR="9525" marT="9525" marB="0" anchor="b">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91663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p:cNvPicPr>
          <p:nvPr/>
        </p:nvPicPr>
        <p:blipFill>
          <a:blip r:embed="rId3"/>
          <a:stretch>
            <a:fillRect/>
          </a:stretch>
        </p:blipFill>
        <p:spPr>
          <a:xfrm>
            <a:off x="9756000" y="3456000"/>
            <a:ext cx="2970000" cy="1580400"/>
          </a:xfrm>
          <a:prstGeom prst="rect">
            <a:avLst/>
          </a:prstGeom>
        </p:spPr>
      </p:pic>
      <p:pic>
        <p:nvPicPr>
          <p:cNvPr id="6" name="Picture 5"/>
          <p:cNvPicPr>
            <a:picLocks/>
          </p:cNvPicPr>
          <p:nvPr/>
        </p:nvPicPr>
        <p:blipFill>
          <a:blip r:embed="rId4"/>
          <a:stretch>
            <a:fillRect/>
          </a:stretch>
        </p:blipFill>
        <p:spPr>
          <a:xfrm>
            <a:off x="162000" y="3492000"/>
            <a:ext cx="2923200" cy="1728000"/>
          </a:xfrm>
          <a:prstGeom prst="rect">
            <a:avLst/>
          </a:prstGeom>
        </p:spPr>
      </p:pic>
      <p:pic>
        <p:nvPicPr>
          <p:cNvPr id="9" name="Picture 8"/>
          <p:cNvPicPr>
            <a:picLocks/>
          </p:cNvPicPr>
          <p:nvPr/>
        </p:nvPicPr>
        <p:blipFill>
          <a:blip r:embed="rId5"/>
          <a:stretch>
            <a:fillRect/>
          </a:stretch>
        </p:blipFill>
        <p:spPr>
          <a:xfrm>
            <a:off x="6660000" y="4176000"/>
            <a:ext cx="2646000" cy="1296000"/>
          </a:xfrm>
          <a:prstGeom prst="rect">
            <a:avLst/>
          </a:prstGeom>
        </p:spPr>
      </p:pic>
      <p:cxnSp>
        <p:nvCxnSpPr>
          <p:cNvPr id="28" name="Straight Connector 27"/>
          <p:cNvCxnSpPr/>
          <p:nvPr/>
        </p:nvCxnSpPr>
        <p:spPr>
          <a:xfrm>
            <a:off x="6400800" y="5688000"/>
            <a:ext cx="1" cy="1116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0" y="0"/>
            <a:ext cx="12819021" cy="9607658"/>
            <a:chOff x="-5545" y="0"/>
            <a:chExt cx="12819021" cy="9607658"/>
          </a:xfrm>
        </p:grpSpPr>
        <p:grpSp>
          <p:nvGrpSpPr>
            <p:cNvPr id="2" name="Group 1"/>
            <p:cNvGrpSpPr/>
            <p:nvPr/>
          </p:nvGrpSpPr>
          <p:grpSpPr>
            <a:xfrm>
              <a:off x="-5545" y="0"/>
              <a:ext cx="12819021" cy="9607658"/>
              <a:chOff x="-5545" y="0"/>
              <a:chExt cx="12819021" cy="9607658"/>
            </a:xfrm>
          </p:grpSpPr>
          <p:cxnSp>
            <p:nvCxnSpPr>
              <p:cNvPr id="72" name="Straight Connector 71"/>
              <p:cNvCxnSpPr/>
              <p:nvPr/>
            </p:nvCxnSpPr>
            <p:spPr>
              <a:xfrm flipH="1">
                <a:off x="3198455" y="972000"/>
                <a:ext cx="14392" cy="4500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45" y="2172329"/>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0" y="5508000"/>
                <a:ext cx="12813476"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6774459"/>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10 – An age-friendly Greater Manchester</a:t>
                </a:r>
                <a:endParaRPr lang="en-GB" sz="2600" b="1"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400" i="1" dirty="0" smtClean="0">
                    <a:solidFill>
                      <a:schemeClr val="bg1"/>
                    </a:solidFill>
                    <a:latin typeface="Arial" panose="020B0604020202020204" pitchFamily="34" charset="0"/>
                    <a:cs typeface="Arial" panose="020B0604020202020204" pitchFamily="34" charset="0"/>
                  </a:rPr>
                  <a:t>GMS indicators</a:t>
                </a:r>
                <a:endParaRPr lang="en-GB" sz="24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flipH="1">
            <a:off x="6400800" y="972000"/>
            <a:ext cx="14392" cy="4500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9633468" y="952995"/>
            <a:ext cx="14392" cy="4500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204000" y="1152000"/>
            <a:ext cx="2325766" cy="830997"/>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By </a:t>
            </a:r>
            <a:r>
              <a:rPr lang="en-GB" sz="1200" dirty="0">
                <a:latin typeface="Arial" panose="020B0604020202020204" pitchFamily="34" charset="0"/>
                <a:ea typeface="Calibri" panose="020F0502020204030204" pitchFamily="34" charset="0"/>
              </a:rPr>
              <a:t>2020, 5,000 more 50-64 year olds will be in </a:t>
            </a:r>
            <a:r>
              <a:rPr lang="en-GB" sz="1200" b="1" dirty="0">
                <a:latin typeface="Arial" panose="020B0604020202020204" pitchFamily="34" charset="0"/>
                <a:ea typeface="Calibri" panose="020F0502020204030204" pitchFamily="34" charset="0"/>
              </a:rPr>
              <a:t>employment</a:t>
            </a:r>
            <a:r>
              <a:rPr lang="en-GB" sz="1200" dirty="0">
                <a:latin typeface="Arial" panose="020B0604020202020204" pitchFamily="34" charset="0"/>
                <a:ea typeface="Calibri" panose="020F0502020204030204" pitchFamily="34" charset="0"/>
              </a:rPr>
              <a:t>, relative to a </a:t>
            </a:r>
            <a:r>
              <a:rPr lang="en-GB" sz="1200" dirty="0" smtClean="0">
                <a:latin typeface="Arial" panose="020B0604020202020204" pitchFamily="34" charset="0"/>
                <a:ea typeface="Calibri" panose="020F0502020204030204" pitchFamily="34" charset="0"/>
              </a:rPr>
              <a:t> June 2016 </a:t>
            </a:r>
            <a:r>
              <a:rPr lang="en-GB" sz="1200" dirty="0">
                <a:latin typeface="Arial" panose="020B0604020202020204" pitchFamily="34" charset="0"/>
                <a:ea typeface="Calibri" panose="020F0502020204030204" pitchFamily="34" charset="0"/>
              </a:rPr>
              <a:t>baseline of 316,000</a:t>
            </a:r>
            <a:endParaRPr lang="en-GB" sz="1200" dirty="0"/>
          </a:p>
        </p:txBody>
      </p:sp>
      <p:sp>
        <p:nvSpPr>
          <p:cNvPr id="21" name="Rectangle 20"/>
          <p:cNvSpPr/>
          <p:nvPr/>
        </p:nvSpPr>
        <p:spPr>
          <a:xfrm>
            <a:off x="36000" y="1044000"/>
            <a:ext cx="2232000" cy="1015663"/>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By </a:t>
            </a:r>
            <a:r>
              <a:rPr lang="en-GB" sz="1200" dirty="0">
                <a:latin typeface="Arial" panose="020B0604020202020204" pitchFamily="34" charset="0"/>
                <a:ea typeface="Calibri" panose="020F0502020204030204" pitchFamily="34" charset="0"/>
              </a:rPr>
              <a:t>2020, 90% of people aged over 50 in GM will identify their neighbourhood as </a:t>
            </a:r>
            <a:r>
              <a:rPr lang="en-GB" sz="1200" b="1" dirty="0">
                <a:latin typeface="Arial" panose="020B0604020202020204" pitchFamily="34" charset="0"/>
                <a:ea typeface="Calibri" panose="020F0502020204030204" pitchFamily="34" charset="0"/>
              </a:rPr>
              <a:t>‘very’ or ‘somewhat’ age-friendly</a:t>
            </a:r>
            <a:r>
              <a:rPr lang="en-GB" sz="1200" dirty="0">
                <a:latin typeface="Arial" panose="020B0604020202020204" pitchFamily="34" charset="0"/>
                <a:ea typeface="Calibri" panose="020F0502020204030204" pitchFamily="34" charset="0"/>
              </a:rPr>
              <a:t>, compared to 80% in 2017</a:t>
            </a:r>
            <a:endParaRPr lang="en-GB" sz="1200" dirty="0"/>
          </a:p>
        </p:txBody>
      </p:sp>
      <p:sp>
        <p:nvSpPr>
          <p:cNvPr id="24" name="Rectangle 23"/>
          <p:cNvSpPr/>
          <p:nvPr/>
        </p:nvSpPr>
        <p:spPr>
          <a:xfrm>
            <a:off x="6428533" y="958878"/>
            <a:ext cx="2304000" cy="1200329"/>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In 2015/16, </a:t>
            </a:r>
            <a:r>
              <a:rPr lang="en-GB" sz="1200" dirty="0">
                <a:latin typeface="Arial" panose="020B0604020202020204" pitchFamily="34" charset="0"/>
                <a:ea typeface="Calibri" panose="020F0502020204030204" pitchFamily="34" charset="0"/>
              </a:rPr>
              <a:t>there were 10,426 </a:t>
            </a:r>
            <a:r>
              <a:rPr lang="en-GB" sz="1200" b="1" dirty="0">
                <a:latin typeface="Arial" panose="020B0604020202020204" pitchFamily="34" charset="0"/>
                <a:ea typeface="Calibri" panose="020F0502020204030204" pitchFamily="34" charset="0"/>
              </a:rPr>
              <a:t>hospital admissions due to falls </a:t>
            </a:r>
            <a:r>
              <a:rPr lang="en-GB" sz="1200" dirty="0">
                <a:latin typeface="Arial" panose="020B0604020202020204" pitchFamily="34" charset="0"/>
                <a:ea typeface="Calibri" panose="020F0502020204030204" pitchFamily="34" charset="0"/>
              </a:rPr>
              <a:t>amongst GM residents aged over 65. By 2020, we will have reduced this to fewer than 9,700 falls </a:t>
            </a:r>
            <a:r>
              <a:rPr lang="en-GB" sz="1200" dirty="0" smtClean="0">
                <a:latin typeface="Arial" panose="020B0604020202020204" pitchFamily="34" charset="0"/>
                <a:ea typeface="Calibri" panose="020F0502020204030204" pitchFamily="34" charset="0"/>
              </a:rPr>
              <a:t>pa</a:t>
            </a:r>
            <a:endParaRPr lang="en-GB" sz="1200" dirty="0"/>
          </a:p>
        </p:txBody>
      </p:sp>
      <p:sp>
        <p:nvSpPr>
          <p:cNvPr id="25" name="Rectangle 24"/>
          <p:cNvSpPr/>
          <p:nvPr/>
        </p:nvSpPr>
        <p:spPr>
          <a:xfrm>
            <a:off x="9619885" y="1044000"/>
            <a:ext cx="2459438" cy="1015663"/>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By </a:t>
            </a:r>
            <a:r>
              <a:rPr lang="en-GB" sz="1200" dirty="0">
                <a:latin typeface="Arial" panose="020B0604020202020204" pitchFamily="34" charset="0"/>
                <a:ea typeface="Calibri" panose="020F0502020204030204" pitchFamily="34" charset="0"/>
              </a:rPr>
              <a:t>2020, we will meet or exceed the national average for the proportion of adult social care users </a:t>
            </a:r>
            <a:r>
              <a:rPr lang="en-GB" sz="1200" dirty="0" smtClean="0">
                <a:latin typeface="Arial" panose="020B0604020202020204" pitchFamily="34" charset="0"/>
                <a:ea typeface="Calibri" panose="020F0502020204030204" pitchFamily="34" charset="0"/>
              </a:rPr>
              <a:t>who </a:t>
            </a:r>
            <a:r>
              <a:rPr lang="en-GB" sz="1200" dirty="0">
                <a:latin typeface="Arial" panose="020B0604020202020204" pitchFamily="34" charset="0"/>
                <a:ea typeface="Calibri" panose="020F0502020204030204" pitchFamily="34" charset="0"/>
              </a:rPr>
              <a:t>have as much </a:t>
            </a:r>
            <a:r>
              <a:rPr lang="en-GB" sz="1200" b="1" dirty="0">
                <a:latin typeface="Arial" panose="020B0604020202020204" pitchFamily="34" charset="0"/>
                <a:ea typeface="Calibri" panose="020F0502020204030204" pitchFamily="34" charset="0"/>
              </a:rPr>
              <a:t>social contact</a:t>
            </a:r>
            <a:r>
              <a:rPr lang="en-GB" sz="1200" dirty="0">
                <a:latin typeface="Arial" panose="020B0604020202020204" pitchFamily="34" charset="0"/>
                <a:ea typeface="Calibri" panose="020F0502020204030204" pitchFamily="34" charset="0"/>
              </a:rPr>
              <a:t> as they would like</a:t>
            </a:r>
            <a:endParaRPr lang="en-GB" sz="1200" dirty="0"/>
          </a:p>
        </p:txBody>
      </p:sp>
      <p:sp>
        <p:nvSpPr>
          <p:cNvPr id="31" name="Rectangle 30"/>
          <p:cNvSpPr/>
          <p:nvPr/>
        </p:nvSpPr>
        <p:spPr>
          <a:xfrm>
            <a:off x="-28808" y="2088000"/>
            <a:ext cx="3132000" cy="1169551"/>
          </a:xfrm>
          <a:prstGeom prst="rect">
            <a:avLst/>
          </a:prstGeom>
        </p:spPr>
        <p:txBody>
          <a:bodyPr wrap="square">
            <a:spAutoFit/>
          </a:bodyPr>
          <a:lstStyle/>
          <a:p>
            <a:pPr algn="ctr"/>
            <a:r>
              <a:rPr lang="en-GB" sz="2800" b="1" dirty="0" smtClean="0">
                <a:latin typeface="Arial" panose="020B0604020202020204" pitchFamily="34" charset="0"/>
                <a:ea typeface="Calibri" panose="020F0502020204030204" pitchFamily="34" charset="0"/>
              </a:rPr>
              <a:t>80.6%</a:t>
            </a:r>
            <a:r>
              <a:rPr lang="en-GB" sz="1400" b="1" dirty="0" smtClean="0">
                <a:latin typeface="Arial" panose="020B0604020202020204" pitchFamily="34" charset="0"/>
                <a:ea typeface="Calibri" panose="020F0502020204030204" pitchFamily="34" charset="0"/>
              </a:rPr>
              <a:t> </a:t>
            </a:r>
            <a:r>
              <a:rPr lang="en-GB" sz="1100" b="1" dirty="0">
                <a:latin typeface="Arial" panose="020B0604020202020204" pitchFamily="34" charset="0"/>
                <a:ea typeface="Calibri" panose="020F0502020204030204" pitchFamily="34" charset="0"/>
              </a:rPr>
              <a:t>of people aged over 50 </a:t>
            </a:r>
            <a:endParaRPr lang="en-GB" sz="1100" b="1" dirty="0" smtClean="0">
              <a:latin typeface="Arial" panose="020B0604020202020204" pitchFamily="34" charset="0"/>
              <a:ea typeface="Calibri" panose="020F0502020204030204" pitchFamily="34" charset="0"/>
            </a:endParaRPr>
          </a:p>
          <a:p>
            <a:pPr algn="ctr"/>
            <a:r>
              <a:rPr lang="en-GB" sz="1050" dirty="0" smtClean="0">
                <a:latin typeface="Arial" panose="020B0604020202020204" pitchFamily="34" charset="0"/>
                <a:ea typeface="Calibri" panose="020F0502020204030204" pitchFamily="34" charset="0"/>
              </a:rPr>
              <a:t>in eight GM localities </a:t>
            </a:r>
            <a:r>
              <a:rPr lang="en-GB" sz="1050" dirty="0">
                <a:latin typeface="Arial" panose="020B0604020202020204" pitchFamily="34" charset="0"/>
                <a:ea typeface="Calibri" panose="020F0502020204030204" pitchFamily="34" charset="0"/>
              </a:rPr>
              <a:t>identified their neighbourhood as ‘very’ or ‘somewhat’ </a:t>
            </a:r>
            <a:r>
              <a:rPr lang="en-GB" sz="1050" dirty="0" smtClean="0">
                <a:latin typeface="Arial" panose="020B0604020202020204" pitchFamily="34" charset="0"/>
                <a:ea typeface="Calibri" panose="020F0502020204030204" pitchFamily="34" charset="0"/>
              </a:rPr>
              <a:t>age-friendly, as reported by </a:t>
            </a:r>
            <a:r>
              <a:rPr lang="en-GB" sz="1050" dirty="0">
                <a:latin typeface="Arial" panose="020B0604020202020204" pitchFamily="34" charset="0"/>
                <a:ea typeface="Calibri" panose="020F0502020204030204" pitchFamily="34" charset="0"/>
              </a:rPr>
              <a:t>the </a:t>
            </a:r>
            <a:r>
              <a:rPr lang="en-GB" sz="1050" dirty="0" smtClean="0">
                <a:latin typeface="Arial" panose="020B0604020202020204" pitchFamily="34" charset="0"/>
                <a:ea typeface="Calibri" panose="020F0502020204030204" pitchFamily="34" charset="0"/>
              </a:rPr>
              <a:t>Ambition for Ageing programme in the year to July 2018</a:t>
            </a:r>
            <a:r>
              <a:rPr lang="en-GB" sz="1050" baseline="30000" dirty="0" smtClean="0">
                <a:latin typeface="Arial" panose="020B0604020202020204" pitchFamily="34" charset="0"/>
                <a:ea typeface="Calibri" panose="020F0502020204030204" pitchFamily="34" charset="0"/>
              </a:rPr>
              <a:t>*</a:t>
            </a:r>
            <a:endParaRPr lang="en-GB" sz="1050" baseline="30000" dirty="0"/>
          </a:p>
        </p:txBody>
      </p:sp>
      <p:sp>
        <p:nvSpPr>
          <p:cNvPr id="33" name="Rectangle 32"/>
          <p:cNvSpPr/>
          <p:nvPr/>
        </p:nvSpPr>
        <p:spPr>
          <a:xfrm>
            <a:off x="3168000" y="2088000"/>
            <a:ext cx="2052000" cy="1007968"/>
          </a:xfrm>
          <a:prstGeom prst="rect">
            <a:avLst/>
          </a:prstGeom>
        </p:spPr>
        <p:txBody>
          <a:bodyPr wrap="square">
            <a:spAutoFit/>
          </a:bodyPr>
          <a:lstStyle/>
          <a:p>
            <a:pPr algn="ctr"/>
            <a:r>
              <a:rPr lang="en-GB" sz="2800" b="1" dirty="0" smtClean="0">
                <a:latin typeface="Arial" panose="020B0604020202020204" pitchFamily="34" charset="0"/>
                <a:ea typeface="Calibri" panose="020F0502020204030204" pitchFamily="34" charset="0"/>
              </a:rPr>
              <a:t>67.6%</a:t>
            </a:r>
            <a:r>
              <a:rPr lang="en-GB" sz="1400" b="1" dirty="0" smtClean="0">
                <a:latin typeface="Arial" panose="020B0604020202020204" pitchFamily="34" charset="0"/>
                <a:ea typeface="Calibri" panose="020F0502020204030204" pitchFamily="34" charset="0"/>
              </a:rPr>
              <a:t> </a:t>
            </a:r>
          </a:p>
          <a:p>
            <a:pPr algn="ctr"/>
            <a:r>
              <a:rPr lang="en-GB" sz="1050" dirty="0" smtClean="0">
                <a:latin typeface="Arial" panose="020B0604020202020204" pitchFamily="34" charset="0"/>
                <a:ea typeface="Calibri" panose="020F0502020204030204" pitchFamily="34" charset="0"/>
              </a:rPr>
              <a:t>of 50-64 year old GM residents (335,000) were in employment</a:t>
            </a:r>
            <a:r>
              <a:rPr lang="en-GB" sz="1050" dirty="0">
                <a:latin typeface="Arial" panose="020B0604020202020204" pitchFamily="34" charset="0"/>
                <a:ea typeface="Calibri" panose="020F0502020204030204" pitchFamily="34" charset="0"/>
              </a:rPr>
              <a:t> </a:t>
            </a:r>
            <a:r>
              <a:rPr lang="en-GB" sz="1050" dirty="0" smtClean="0">
                <a:latin typeface="Arial" panose="020B0604020202020204" pitchFamily="34" charset="0"/>
                <a:ea typeface="Calibri" panose="020F0502020204030204" pitchFamily="34" charset="0"/>
              </a:rPr>
              <a:t>in the year to June 2018</a:t>
            </a:r>
            <a:endParaRPr lang="en-GB" sz="1050" dirty="0"/>
          </a:p>
        </p:txBody>
      </p:sp>
      <p:sp>
        <p:nvSpPr>
          <p:cNvPr id="38" name="Rectangle 37"/>
          <p:cNvSpPr/>
          <p:nvPr/>
        </p:nvSpPr>
        <p:spPr>
          <a:xfrm>
            <a:off x="6372000" y="2088000"/>
            <a:ext cx="1836000" cy="1169551"/>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2,398</a:t>
            </a:r>
            <a:r>
              <a:rPr lang="en-GB" sz="1400" dirty="0" smtClean="0">
                <a:latin typeface="Arial" panose="020B0604020202020204" pitchFamily="34" charset="0"/>
                <a:cs typeface="Arial" panose="020B0604020202020204" pitchFamily="34" charset="0"/>
              </a:rPr>
              <a:t> </a:t>
            </a:r>
          </a:p>
          <a:p>
            <a:pPr algn="ctr"/>
            <a:r>
              <a:rPr lang="en-GB" sz="1050" dirty="0" smtClean="0">
                <a:latin typeface="Arial" panose="020B0604020202020204" pitchFamily="34" charset="0"/>
                <a:cs typeface="Arial" panose="020B0604020202020204" pitchFamily="34" charset="0"/>
              </a:rPr>
              <a:t>hospital admissions for falls per 10,000 GM residents aged &gt;65 in 2016/17 (10,096 in total)</a:t>
            </a:r>
            <a:endParaRPr lang="en-GB" sz="1050" dirty="0">
              <a:latin typeface="Arial" panose="020B0604020202020204" pitchFamily="34" charset="0"/>
              <a:cs typeface="Arial" panose="020B0604020202020204" pitchFamily="34" charset="0"/>
            </a:endParaRPr>
          </a:p>
        </p:txBody>
      </p:sp>
      <p:sp>
        <p:nvSpPr>
          <p:cNvPr id="39" name="Rectangle 38"/>
          <p:cNvSpPr/>
          <p:nvPr/>
        </p:nvSpPr>
        <p:spPr>
          <a:xfrm>
            <a:off x="144000" y="5940000"/>
            <a:ext cx="5256000" cy="738664"/>
          </a:xfrm>
          <a:prstGeom prst="rect">
            <a:avLst/>
          </a:prstGeom>
        </p:spPr>
        <p:txBody>
          <a:bodyPr wrap="square">
            <a:spAutoFit/>
          </a:bodyPr>
          <a:lstStyle/>
          <a:p>
            <a:r>
              <a:rPr lang="en-GB" sz="1200" dirty="0" smtClean="0">
                <a:latin typeface="Arial" panose="020B0604020202020204" pitchFamily="34" charset="0"/>
                <a:ea typeface="Calibri" panose="020F0502020204030204" pitchFamily="34" charset="0"/>
              </a:rPr>
              <a:t>In 2017/18, there were </a:t>
            </a:r>
            <a:r>
              <a:rPr lang="en-GB" b="1" dirty="0" smtClean="0">
                <a:latin typeface="Arial" panose="020B0604020202020204" pitchFamily="34" charset="0"/>
                <a:ea typeface="Calibri" panose="020F0502020204030204" pitchFamily="34" charset="0"/>
              </a:rPr>
              <a:t>766</a:t>
            </a:r>
            <a:r>
              <a:rPr lang="en-GB" sz="1200" dirty="0" smtClean="0">
                <a:latin typeface="Arial" panose="020B0604020202020204" pitchFamily="34" charset="0"/>
                <a:ea typeface="Calibri" panose="020F0502020204030204" pitchFamily="34" charset="0"/>
              </a:rPr>
              <a:t> admissions to residential and nursing care per 100,000 GM residents aged &gt;65, down from 820 in 2016/17, but significantly above the 2017/18 England average (569 per 100,000)</a:t>
            </a:r>
            <a:endParaRPr lang="en-GB" sz="1200" dirty="0"/>
          </a:p>
        </p:txBody>
      </p:sp>
      <p:sp>
        <p:nvSpPr>
          <p:cNvPr id="52" name="Oval 51"/>
          <p:cNvSpPr>
            <a:spLocks noChangeAspect="1"/>
          </p:cNvSpPr>
          <p:nvPr/>
        </p:nvSpPr>
        <p:spPr bwMode="auto">
          <a:xfrm>
            <a:off x="5472000" y="6156000"/>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54" name="Rectangle 53"/>
          <p:cNvSpPr/>
          <p:nvPr/>
        </p:nvSpPr>
        <p:spPr>
          <a:xfrm>
            <a:off x="6552000" y="5893200"/>
            <a:ext cx="5328000" cy="923330"/>
          </a:xfrm>
          <a:prstGeom prst="rect">
            <a:avLst/>
          </a:prstGeom>
        </p:spPr>
        <p:txBody>
          <a:bodyPr wrap="square">
            <a:spAutoFit/>
          </a:bodyPr>
          <a:lstStyle/>
          <a:p>
            <a:r>
              <a:rPr lang="en-GB" b="1" dirty="0" smtClean="0">
                <a:latin typeface="Arial" panose="020B0604020202020204" pitchFamily="34" charset="0"/>
                <a:ea typeface="Calibri" panose="020F0502020204030204" pitchFamily="34" charset="0"/>
              </a:rPr>
              <a:t>42.6%</a:t>
            </a:r>
            <a:r>
              <a:rPr lang="en-GB" sz="1200" dirty="0" smtClean="0">
                <a:latin typeface="Arial" panose="020B0604020202020204" pitchFamily="34" charset="0"/>
                <a:ea typeface="Calibri" panose="020F0502020204030204" pitchFamily="34" charset="0"/>
              </a:rPr>
              <a:t> of deaths in GM during the year to June 2018 occurred at the person’s usual place of residence, slightly above the figure for the previous year (42.2%), but below the England </a:t>
            </a:r>
            <a:r>
              <a:rPr lang="en-GB" sz="1200" dirty="0">
                <a:latin typeface="Arial" panose="020B0604020202020204" pitchFamily="34" charset="0"/>
                <a:ea typeface="Calibri" panose="020F0502020204030204" pitchFamily="34" charset="0"/>
              </a:rPr>
              <a:t>average </a:t>
            </a:r>
            <a:r>
              <a:rPr lang="en-GB" sz="1200" dirty="0" smtClean="0">
                <a:latin typeface="Arial" panose="020B0604020202020204" pitchFamily="34" charset="0"/>
                <a:ea typeface="Calibri" panose="020F0502020204030204" pitchFamily="34" charset="0"/>
              </a:rPr>
              <a:t>for the year to June 2018 (46.7%)</a:t>
            </a:r>
            <a:endParaRPr lang="en-GB" sz="1200" dirty="0"/>
          </a:p>
        </p:txBody>
      </p:sp>
      <p:sp>
        <p:nvSpPr>
          <p:cNvPr id="57" name="Oval 56"/>
          <p:cNvSpPr>
            <a:spLocks noChangeAspect="1"/>
          </p:cNvSpPr>
          <p:nvPr/>
        </p:nvSpPr>
        <p:spPr bwMode="auto">
          <a:xfrm>
            <a:off x="11934000" y="6156000"/>
            <a:ext cx="360103" cy="396000"/>
          </a:xfrm>
          <a:prstGeom prst="ellipse">
            <a:avLst/>
          </a:prstGeom>
          <a:solidFill>
            <a:srgbClr val="F6BB00"/>
          </a:solidFill>
          <a:ln w="9525">
            <a:noFill/>
            <a:miter lim="800000"/>
            <a:headEnd/>
            <a:tailEnd/>
          </a:ln>
        </p:spPr>
        <p:txBody>
          <a:bodyPr rtlCol="0" anchor="ctr">
            <a:noAutofit/>
          </a:bodyPr>
          <a:lstStyle/>
          <a:p>
            <a:pPr algn="ctr"/>
            <a:r>
              <a:rPr lang="en-GB" sz="2400" b="1" dirty="0"/>
              <a:t>A</a:t>
            </a:r>
          </a:p>
        </p:txBody>
      </p:sp>
      <p:sp>
        <p:nvSpPr>
          <p:cNvPr id="73" name="Rectangle 72"/>
          <p:cNvSpPr/>
          <p:nvPr/>
        </p:nvSpPr>
        <p:spPr>
          <a:xfrm>
            <a:off x="9756000" y="2124000"/>
            <a:ext cx="1482917" cy="1331134"/>
          </a:xfrm>
          <a:prstGeom prst="rect">
            <a:avLst/>
          </a:prstGeom>
        </p:spPr>
        <p:txBody>
          <a:bodyPr wrap="square">
            <a:spAutoFit/>
          </a:bodyPr>
          <a:lstStyle/>
          <a:p>
            <a:pPr algn="ctr"/>
            <a:r>
              <a:rPr lang="en-GB" sz="2800" b="1" dirty="0" smtClean="0">
                <a:latin typeface="Arial" panose="020B0604020202020204" pitchFamily="34" charset="0"/>
                <a:ea typeface="Calibri" panose="020F0502020204030204" pitchFamily="34" charset="0"/>
              </a:rPr>
              <a:t>44.7%</a:t>
            </a:r>
            <a:r>
              <a:rPr lang="en-GB" sz="1400" b="1" dirty="0" smtClean="0">
                <a:latin typeface="Arial" panose="020B0604020202020204" pitchFamily="34" charset="0"/>
                <a:ea typeface="Calibri" panose="020F0502020204030204" pitchFamily="34" charset="0"/>
              </a:rPr>
              <a:t> </a:t>
            </a:r>
            <a:r>
              <a:rPr lang="en-GB" sz="1050" dirty="0" smtClean="0">
                <a:latin typeface="Arial" panose="020B0604020202020204" pitchFamily="34" charset="0"/>
                <a:ea typeface="Calibri" panose="020F0502020204030204" pitchFamily="34" charset="0"/>
              </a:rPr>
              <a:t>of adult social care service users had as much social contact as they would like</a:t>
            </a:r>
            <a:r>
              <a:rPr lang="en-GB" sz="1050" dirty="0">
                <a:latin typeface="Arial" panose="020B0604020202020204" pitchFamily="34" charset="0"/>
                <a:ea typeface="Calibri" panose="020F0502020204030204" pitchFamily="34" charset="0"/>
              </a:rPr>
              <a:t> </a:t>
            </a:r>
            <a:r>
              <a:rPr lang="en-GB" sz="1050" dirty="0" smtClean="0">
                <a:latin typeface="Arial" panose="020B0604020202020204" pitchFamily="34" charset="0"/>
                <a:ea typeface="Calibri" panose="020F0502020204030204" pitchFamily="34" charset="0"/>
              </a:rPr>
              <a:t>in 2017/18*</a:t>
            </a:r>
            <a:endParaRPr lang="en-GB" sz="1050" dirty="0"/>
          </a:p>
        </p:txBody>
      </p:sp>
      <p:sp>
        <p:nvSpPr>
          <p:cNvPr id="76" name="Oval 75"/>
          <p:cNvSpPr>
            <a:spLocks noChangeAspect="1"/>
          </p:cNvSpPr>
          <p:nvPr/>
        </p:nvSpPr>
        <p:spPr bwMode="auto">
          <a:xfrm>
            <a:off x="11952000" y="1296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51" name="Up Arrow 50"/>
          <p:cNvSpPr/>
          <p:nvPr/>
        </p:nvSpPr>
        <p:spPr bwMode="auto">
          <a:xfrm>
            <a:off x="9183163" y="1314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3" name="Up Arrow 52"/>
          <p:cNvSpPr/>
          <p:nvPr/>
        </p:nvSpPr>
        <p:spPr bwMode="auto">
          <a:xfrm>
            <a:off x="6002975" y="1314000"/>
            <a:ext cx="356336" cy="360409"/>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5" name="Up Arrow 54"/>
          <p:cNvSpPr/>
          <p:nvPr/>
        </p:nvSpPr>
        <p:spPr bwMode="auto">
          <a:xfrm>
            <a:off x="12393248" y="1314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 name="Rectangle 4"/>
          <p:cNvSpPr/>
          <p:nvPr/>
        </p:nvSpPr>
        <p:spPr>
          <a:xfrm>
            <a:off x="3204000" y="3564000"/>
            <a:ext cx="1908000" cy="415498"/>
          </a:xfrm>
          <a:prstGeom prst="rect">
            <a:avLst/>
          </a:prstGeom>
        </p:spPr>
        <p:txBody>
          <a:bodyPr wrap="square">
            <a:spAutoFit/>
          </a:bodyPr>
          <a:lstStyle/>
          <a:p>
            <a:pPr algn="ctr"/>
            <a:r>
              <a:rPr lang="en-GB" sz="1050" dirty="0" smtClean="0">
                <a:latin typeface="Arial" panose="020B0604020202020204" pitchFamily="34" charset="0"/>
                <a:ea typeface="Calibri" panose="020F0502020204030204" pitchFamily="34" charset="0"/>
              </a:rPr>
              <a:t>Up from </a:t>
            </a:r>
            <a:r>
              <a:rPr lang="en-GB" sz="1050" b="1" dirty="0" smtClean="0">
                <a:latin typeface="Arial" panose="020B0604020202020204" pitchFamily="34" charset="0"/>
                <a:ea typeface="Calibri" panose="020F0502020204030204" pitchFamily="34" charset="0"/>
              </a:rPr>
              <a:t>66.6% </a:t>
            </a:r>
            <a:r>
              <a:rPr lang="en-GB" sz="1050" dirty="0" smtClean="0">
                <a:latin typeface="Arial" panose="020B0604020202020204" pitchFamily="34" charset="0"/>
                <a:ea typeface="Calibri" panose="020F0502020204030204" pitchFamily="34" charset="0"/>
              </a:rPr>
              <a:t>(325,000) for the year to June 2017 </a:t>
            </a:r>
            <a:endParaRPr lang="en-GB" sz="1050" dirty="0"/>
          </a:p>
        </p:txBody>
      </p:sp>
      <p:sp>
        <p:nvSpPr>
          <p:cNvPr id="16" name="Rectangle 15"/>
          <p:cNvSpPr/>
          <p:nvPr/>
        </p:nvSpPr>
        <p:spPr>
          <a:xfrm>
            <a:off x="3132000" y="3114000"/>
            <a:ext cx="2160000" cy="415498"/>
          </a:xfrm>
          <a:prstGeom prst="rect">
            <a:avLst/>
          </a:prstGeom>
        </p:spPr>
        <p:txBody>
          <a:bodyPr wrap="square">
            <a:spAutoFit/>
          </a:bodyPr>
          <a:lstStyle/>
          <a:p>
            <a:pPr algn="ctr"/>
            <a:r>
              <a:rPr lang="en-GB" sz="1050" b="1" dirty="0" smtClean="0">
                <a:latin typeface="Arial" panose="020B0604020202020204" pitchFamily="34" charset="0"/>
                <a:ea typeface="Calibri" panose="020F0502020204030204" pitchFamily="34" charset="0"/>
              </a:rPr>
              <a:t>5.0% </a:t>
            </a:r>
            <a:r>
              <a:rPr lang="en-GB" sz="1050" dirty="0" smtClean="0">
                <a:latin typeface="Arial" panose="020B0604020202020204" pitchFamily="34" charset="0"/>
                <a:ea typeface="Calibri" panose="020F0502020204030204" pitchFamily="34" charset="0"/>
              </a:rPr>
              <a:t>(16,000) ahead of the estimated target trajectory</a:t>
            </a:r>
            <a:endParaRPr lang="en-GB" sz="1050" dirty="0"/>
          </a:p>
        </p:txBody>
      </p:sp>
      <p:sp>
        <p:nvSpPr>
          <p:cNvPr id="17" name="Rectangle 16"/>
          <p:cNvSpPr/>
          <p:nvPr/>
        </p:nvSpPr>
        <p:spPr>
          <a:xfrm>
            <a:off x="6552000" y="3636000"/>
            <a:ext cx="1410142" cy="430887"/>
          </a:xfrm>
          <a:prstGeom prst="rect">
            <a:avLst/>
          </a:prstGeom>
        </p:spPr>
        <p:txBody>
          <a:bodyPr wrap="square">
            <a:spAutoFit/>
          </a:bodyPr>
          <a:lstStyle/>
          <a:p>
            <a:pPr algn="ctr"/>
            <a:r>
              <a:rPr lang="en-GB" sz="1050" dirty="0">
                <a:latin typeface="Arial" panose="020B0604020202020204" pitchFamily="34" charset="0"/>
                <a:cs typeface="Arial" panose="020B0604020202020204" pitchFamily="34" charset="0"/>
              </a:rPr>
              <a:t>D</a:t>
            </a:r>
            <a:r>
              <a:rPr lang="en-GB" sz="1050" dirty="0" smtClean="0">
                <a:latin typeface="Arial" panose="020B0604020202020204" pitchFamily="34" charset="0"/>
                <a:cs typeface="Arial" panose="020B0604020202020204" pitchFamily="34" charset="0"/>
              </a:rPr>
              <a:t>own </a:t>
            </a:r>
            <a:r>
              <a:rPr lang="en-GB" sz="1050" dirty="0">
                <a:latin typeface="Arial" panose="020B0604020202020204" pitchFamily="34" charset="0"/>
                <a:cs typeface="Arial" panose="020B0604020202020204" pitchFamily="34" charset="0"/>
              </a:rPr>
              <a:t>from </a:t>
            </a:r>
            <a:r>
              <a:rPr lang="en-GB" sz="1050" b="1" dirty="0" smtClean="0">
                <a:latin typeface="Arial" panose="020B0604020202020204" pitchFamily="34" charset="0"/>
                <a:cs typeface="Arial" panose="020B0604020202020204" pitchFamily="34" charset="0"/>
              </a:rPr>
              <a:t>2,512</a:t>
            </a:r>
            <a:r>
              <a:rPr lang="en-GB" sz="1050" dirty="0" smtClean="0">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in </a:t>
            </a:r>
            <a:r>
              <a:rPr lang="en-GB" sz="1050" dirty="0" smtClean="0">
                <a:latin typeface="Arial" panose="020B0604020202020204" pitchFamily="34" charset="0"/>
                <a:cs typeface="Arial" panose="020B0604020202020204" pitchFamily="34" charset="0"/>
              </a:rPr>
              <a:t>2015/16</a:t>
            </a:r>
            <a:endParaRPr lang="en-GB" sz="1050" dirty="0">
              <a:latin typeface="Arial" panose="020B0604020202020204" pitchFamily="34" charset="0"/>
              <a:cs typeface="Arial" panose="020B0604020202020204" pitchFamily="34" charset="0"/>
            </a:endParaRPr>
          </a:p>
        </p:txBody>
      </p:sp>
      <p:sp>
        <p:nvSpPr>
          <p:cNvPr id="18" name="Rectangle 17"/>
          <p:cNvSpPr/>
          <p:nvPr/>
        </p:nvSpPr>
        <p:spPr>
          <a:xfrm>
            <a:off x="6372000" y="3204000"/>
            <a:ext cx="1764000" cy="415498"/>
          </a:xfrm>
          <a:prstGeom prst="rect">
            <a:avLst/>
          </a:prstGeom>
        </p:spPr>
        <p:txBody>
          <a:bodyPr wrap="square">
            <a:spAutoFit/>
          </a:bodyPr>
          <a:lstStyle/>
          <a:p>
            <a:pPr algn="ctr"/>
            <a:r>
              <a:rPr lang="en-GB" sz="1050" b="1" dirty="0" smtClean="0">
                <a:latin typeface="Arial" panose="020B0604020202020204" pitchFamily="34" charset="0"/>
                <a:cs typeface="Arial" panose="020B0604020202020204" pitchFamily="34" charset="0"/>
              </a:rPr>
              <a:t>3.1% </a:t>
            </a:r>
            <a:r>
              <a:rPr lang="en-GB" sz="1050" dirty="0" smtClean="0">
                <a:latin typeface="Arial" panose="020B0604020202020204" pitchFamily="34" charset="0"/>
                <a:cs typeface="Arial" panose="020B0604020202020204" pitchFamily="34" charset="0"/>
              </a:rPr>
              <a:t>behind the target trajectory</a:t>
            </a:r>
            <a:endParaRPr lang="en-GB" sz="1050" dirty="0">
              <a:latin typeface="Arial" panose="020B0604020202020204" pitchFamily="34" charset="0"/>
              <a:cs typeface="Arial" panose="020B0604020202020204" pitchFamily="34" charset="0"/>
            </a:endParaRPr>
          </a:p>
        </p:txBody>
      </p:sp>
      <p:sp>
        <p:nvSpPr>
          <p:cNvPr id="34" name="Rectangle 33"/>
          <p:cNvSpPr/>
          <p:nvPr/>
        </p:nvSpPr>
        <p:spPr>
          <a:xfrm>
            <a:off x="11376000" y="3013854"/>
            <a:ext cx="1274316" cy="415498"/>
          </a:xfrm>
          <a:prstGeom prst="rect">
            <a:avLst/>
          </a:prstGeom>
        </p:spPr>
        <p:txBody>
          <a:bodyPr wrap="square">
            <a:spAutoFit/>
          </a:bodyPr>
          <a:lstStyle/>
          <a:p>
            <a:pPr algn="ctr"/>
            <a:r>
              <a:rPr lang="en-GB" sz="1050" dirty="0" smtClean="0">
                <a:latin typeface="Arial" panose="020B0604020202020204" pitchFamily="34" charset="0"/>
                <a:ea typeface="Calibri" panose="020F0502020204030204" pitchFamily="34" charset="0"/>
              </a:rPr>
              <a:t>Up from </a:t>
            </a:r>
            <a:r>
              <a:rPr lang="en-GB" sz="1050" b="1" dirty="0" smtClean="0">
                <a:latin typeface="Arial" panose="020B0604020202020204" pitchFamily="34" charset="0"/>
                <a:ea typeface="Calibri" panose="020F0502020204030204" pitchFamily="34" charset="0"/>
              </a:rPr>
              <a:t>42.2%</a:t>
            </a:r>
            <a:r>
              <a:rPr lang="en-GB" sz="1050" dirty="0" smtClean="0">
                <a:latin typeface="Arial" panose="020B0604020202020204" pitchFamily="34" charset="0"/>
                <a:ea typeface="Calibri" panose="020F0502020204030204" pitchFamily="34" charset="0"/>
              </a:rPr>
              <a:t> </a:t>
            </a:r>
            <a:r>
              <a:rPr lang="en-GB" sz="1050" dirty="0">
                <a:latin typeface="Arial" panose="020B0604020202020204" pitchFamily="34" charset="0"/>
                <a:ea typeface="Calibri" panose="020F0502020204030204" pitchFamily="34" charset="0"/>
              </a:rPr>
              <a:t>in </a:t>
            </a:r>
            <a:r>
              <a:rPr lang="en-GB" sz="1050" dirty="0" smtClean="0">
                <a:latin typeface="Arial" panose="020B0604020202020204" pitchFamily="34" charset="0"/>
                <a:ea typeface="Calibri" panose="020F0502020204030204" pitchFamily="34" charset="0"/>
              </a:rPr>
              <a:t>2016/17</a:t>
            </a:r>
            <a:endParaRPr lang="en-GB" sz="1050" dirty="0"/>
          </a:p>
        </p:txBody>
      </p:sp>
      <p:sp>
        <p:nvSpPr>
          <p:cNvPr id="35" name="Rectangle 34"/>
          <p:cNvSpPr/>
          <p:nvPr/>
        </p:nvSpPr>
        <p:spPr>
          <a:xfrm>
            <a:off x="11304430" y="2263789"/>
            <a:ext cx="1296000" cy="738664"/>
          </a:xfrm>
          <a:prstGeom prst="rect">
            <a:avLst/>
          </a:prstGeom>
        </p:spPr>
        <p:txBody>
          <a:bodyPr wrap="square">
            <a:spAutoFit/>
          </a:bodyPr>
          <a:lstStyle/>
          <a:p>
            <a:pPr algn="ctr"/>
            <a:r>
              <a:rPr lang="en-GB" sz="1050" b="1" dirty="0" smtClean="0">
                <a:latin typeface="Arial" panose="020B0604020202020204" pitchFamily="34" charset="0"/>
                <a:ea typeface="Calibri" panose="020F0502020204030204" pitchFamily="34" charset="0"/>
              </a:rPr>
              <a:t>1.3 </a:t>
            </a:r>
            <a:r>
              <a:rPr lang="en-GB" sz="1050" b="1" dirty="0">
                <a:latin typeface="Arial" panose="020B0604020202020204" pitchFamily="34" charset="0"/>
                <a:ea typeface="Calibri" panose="020F0502020204030204" pitchFamily="34" charset="0"/>
              </a:rPr>
              <a:t>percentage points </a:t>
            </a:r>
            <a:endParaRPr lang="en-GB" sz="1050" b="1" dirty="0" smtClean="0">
              <a:latin typeface="Arial" panose="020B0604020202020204" pitchFamily="34" charset="0"/>
              <a:ea typeface="Calibri" panose="020F0502020204030204" pitchFamily="34" charset="0"/>
            </a:endParaRPr>
          </a:p>
          <a:p>
            <a:pPr algn="ctr"/>
            <a:r>
              <a:rPr lang="en-GB" sz="1050" dirty="0" smtClean="0">
                <a:latin typeface="Arial" panose="020B0604020202020204" pitchFamily="34" charset="0"/>
                <a:ea typeface="Calibri" panose="020F0502020204030204" pitchFamily="34" charset="0"/>
              </a:rPr>
              <a:t>below the national average (46.0%)</a:t>
            </a:r>
            <a:endParaRPr lang="en-GB" sz="1050" dirty="0"/>
          </a:p>
        </p:txBody>
      </p:sp>
      <p:sp>
        <p:nvSpPr>
          <p:cNvPr id="59" name="Rectangle 58"/>
          <p:cNvSpPr/>
          <p:nvPr/>
        </p:nvSpPr>
        <p:spPr>
          <a:xfrm>
            <a:off x="0" y="3194474"/>
            <a:ext cx="3240000" cy="415498"/>
          </a:xfrm>
          <a:prstGeom prst="rect">
            <a:avLst/>
          </a:prstGeom>
        </p:spPr>
        <p:txBody>
          <a:bodyPr wrap="square">
            <a:spAutoFit/>
          </a:bodyPr>
          <a:lstStyle/>
          <a:p>
            <a:pPr algn="ctr"/>
            <a:r>
              <a:rPr lang="en-GB" sz="1050" b="1" dirty="0" smtClean="0">
                <a:latin typeface="Arial" panose="020B0604020202020204" pitchFamily="34" charset="0"/>
                <a:ea typeface="Calibri" panose="020F0502020204030204" pitchFamily="34" charset="0"/>
              </a:rPr>
              <a:t>1.1 percentage points </a:t>
            </a:r>
            <a:r>
              <a:rPr lang="en-GB" sz="1050" dirty="0" smtClean="0">
                <a:latin typeface="Arial" panose="020B0604020202020204" pitchFamily="34" charset="0"/>
                <a:ea typeface="Calibri" panose="020F0502020204030204" pitchFamily="34" charset="0"/>
              </a:rPr>
              <a:t>behind the target </a:t>
            </a:r>
            <a:r>
              <a:rPr lang="en-GB" sz="1050" dirty="0">
                <a:solidFill>
                  <a:srgbClr val="000000"/>
                </a:solidFill>
                <a:latin typeface="Arial" panose="020B0604020202020204" pitchFamily="34" charset="0"/>
                <a:cs typeface="Arial" panose="020B0604020202020204" pitchFamily="34" charset="0"/>
              </a:rPr>
              <a:t>trajectory</a:t>
            </a:r>
            <a:r>
              <a:rPr lang="en-GB" sz="1050" b="1" dirty="0" smtClean="0">
                <a:latin typeface="Arial" panose="020B0604020202020204" pitchFamily="34" charset="0"/>
                <a:ea typeface="Calibri" panose="020F0502020204030204" pitchFamily="34" charset="0"/>
              </a:rPr>
              <a:t>, </a:t>
            </a:r>
            <a:r>
              <a:rPr lang="en-GB" sz="1050" dirty="0" smtClean="0">
                <a:latin typeface="Arial" panose="020B0604020202020204" pitchFamily="34" charset="0"/>
                <a:ea typeface="Calibri" panose="020F0502020204030204" pitchFamily="34" charset="0"/>
              </a:rPr>
              <a:t>and slightly below the year to July 2017 (81.2%)</a:t>
            </a:r>
            <a:endParaRPr lang="en-GB" sz="1050" dirty="0"/>
          </a:p>
        </p:txBody>
      </p:sp>
      <p:sp>
        <p:nvSpPr>
          <p:cNvPr id="60" name="TextBox 59"/>
          <p:cNvSpPr txBox="1"/>
          <p:nvPr/>
        </p:nvSpPr>
        <p:spPr>
          <a:xfrm>
            <a:off x="-54000" y="5184000"/>
            <a:ext cx="3312000" cy="33855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Looking to modify this measure to capture data for all 10 localities through a potential new GM residents’ survey</a:t>
            </a:r>
            <a:endParaRPr lang="en-GB" sz="800" i="1" dirty="0"/>
          </a:p>
        </p:txBody>
      </p:sp>
      <p:grpSp>
        <p:nvGrpSpPr>
          <p:cNvPr id="64" name="Group 63"/>
          <p:cNvGrpSpPr/>
          <p:nvPr/>
        </p:nvGrpSpPr>
        <p:grpSpPr>
          <a:xfrm>
            <a:off x="2304000" y="1296000"/>
            <a:ext cx="815311" cy="409155"/>
            <a:chOff x="5544000" y="1296000"/>
            <a:chExt cx="815311" cy="409155"/>
          </a:xfrm>
        </p:grpSpPr>
        <p:sp>
          <p:nvSpPr>
            <p:cNvPr id="74" name="Oval 73"/>
            <p:cNvSpPr>
              <a:spLocks noChangeAspect="1"/>
            </p:cNvSpPr>
            <p:nvPr/>
          </p:nvSpPr>
          <p:spPr bwMode="auto">
            <a:xfrm>
              <a:off x="5544000" y="1296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75" name="Up Arrow 74"/>
            <p:cNvSpPr/>
            <p:nvPr/>
          </p:nvSpPr>
          <p:spPr bwMode="auto">
            <a:xfrm flipV="1">
              <a:off x="6002975" y="1344746"/>
              <a:ext cx="356336" cy="360409"/>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pSp>
      <p:sp>
        <p:nvSpPr>
          <p:cNvPr id="79" name="Up Arrow 78"/>
          <p:cNvSpPr/>
          <p:nvPr/>
        </p:nvSpPr>
        <p:spPr bwMode="auto">
          <a:xfrm>
            <a:off x="5940000" y="6192000"/>
            <a:ext cx="356336" cy="360409"/>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0" name="TextBox 79"/>
          <p:cNvSpPr txBox="1"/>
          <p:nvPr/>
        </p:nvSpPr>
        <p:spPr>
          <a:xfrm>
            <a:off x="8715600" y="6588556"/>
            <a:ext cx="3312000"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Note that the most recent data (Q1 2018/19) are provisional</a:t>
            </a:r>
            <a:endParaRPr lang="en-GB" sz="800" i="1" dirty="0"/>
          </a:p>
        </p:txBody>
      </p:sp>
      <p:sp>
        <p:nvSpPr>
          <p:cNvPr id="4" name="Rectangle 3"/>
          <p:cNvSpPr/>
          <p:nvPr/>
        </p:nvSpPr>
        <p:spPr>
          <a:xfrm>
            <a:off x="0" y="7092000"/>
            <a:ext cx="12780000" cy="2653034"/>
          </a:xfrm>
          <a:prstGeom prst="rect">
            <a:avLst/>
          </a:prstGeom>
        </p:spPr>
        <p:txBody>
          <a:bodyPr wrap="square">
            <a:spAutoFit/>
          </a:bodyPr>
          <a:lstStyle/>
          <a:p>
            <a:pPr marL="240030" indent="-240030">
              <a:buFont typeface="Arial" panose="020B0604020202020204" pitchFamily="34" charset="0"/>
              <a:buChar char="•"/>
            </a:pPr>
            <a:r>
              <a:rPr lang="en-GB" sz="1240" dirty="0" smtClean="0">
                <a:latin typeface="Arial" panose="020B0604020202020204" pitchFamily="34" charset="0"/>
                <a:cs typeface="Arial" panose="020B0604020202020204" pitchFamily="34" charset="0"/>
              </a:rPr>
              <a:t>All of the Priority 10 indicators have been updated in this version of the Performance Report, with the exception of the number of hospital admissions for falls.  With regard to the proportion of people identifying their neighbourhood as ‘very’ or ‘somewhat’ age-friendly, performance is slightly down compared to the previously reported period, and lags the target trajectory, but this may reflect Ambition for Ageing’s recent focus in engaging with people who are more excluded and socially isolated.  In line with data reported under other GMS priorities, progress on employment is good, with a higher proportion of 50-64 years in work, although still a significant gap with the England average.  Similarly, improved performance is evident on the proportion of adult social care users who have as much social contact as they would like, the number of care home admissions and end of life experience, albeit the gap with the national data remains.</a:t>
            </a:r>
          </a:p>
          <a:p>
            <a:pPr marL="240030" indent="-240030">
              <a:buFont typeface="Arial" panose="020B0604020202020204" pitchFamily="34" charset="0"/>
              <a:buChar char="•"/>
            </a:pPr>
            <a:r>
              <a:rPr lang="en-GB" sz="1240" dirty="0">
                <a:latin typeface="Arial" panose="020B0604020202020204" pitchFamily="34" charset="0"/>
                <a:cs typeface="Arial" panose="020B0604020202020204" pitchFamily="34" charset="0"/>
              </a:rPr>
              <a:t>GM is seeking to address the challenges of an ageing population with a positive vision of ageing, set out in the GM </a:t>
            </a:r>
            <a:r>
              <a:rPr lang="en-GB" sz="1240" dirty="0" smtClean="0">
                <a:latin typeface="Arial" panose="020B0604020202020204" pitchFamily="34" charset="0"/>
                <a:cs typeface="Arial" panose="020B0604020202020204" pitchFamily="34" charset="0"/>
              </a:rPr>
              <a:t>Age-Friendly </a:t>
            </a:r>
            <a:r>
              <a:rPr lang="en-GB" sz="1240" dirty="0">
                <a:latin typeface="Arial" panose="020B0604020202020204" pitchFamily="34" charset="0"/>
                <a:cs typeface="Arial" panose="020B0604020202020204" pitchFamily="34" charset="0"/>
              </a:rPr>
              <a:t>Strategy.  Key actions have included the publication of new reports: with TfGM to support age-friendly </a:t>
            </a:r>
            <a:r>
              <a:rPr lang="en-GB" sz="1240" dirty="0" smtClean="0">
                <a:latin typeface="Arial" panose="020B0604020202020204" pitchFamily="34" charset="0"/>
                <a:cs typeface="Arial" panose="020B0604020202020204" pitchFamily="34" charset="0"/>
              </a:rPr>
              <a:t>transport; </a:t>
            </a:r>
            <a:r>
              <a:rPr lang="en-GB" sz="1240" dirty="0">
                <a:latin typeface="Arial" panose="020B0604020202020204" pitchFamily="34" charset="0"/>
                <a:cs typeface="Arial" panose="020B0604020202020204" pitchFamily="34" charset="0"/>
              </a:rPr>
              <a:t>and with the Centre for Ageing Better </a:t>
            </a:r>
            <a:r>
              <a:rPr lang="en-GB" sz="1240" dirty="0" smtClean="0">
                <a:latin typeface="Arial" panose="020B0604020202020204" pitchFamily="34" charset="0"/>
                <a:cs typeface="Arial" panose="020B0604020202020204" pitchFamily="34" charset="0"/>
              </a:rPr>
              <a:t>(CfAB) and </a:t>
            </a:r>
            <a:r>
              <a:rPr lang="en-GB" sz="1240" dirty="0">
                <a:latin typeface="Arial" panose="020B0604020202020204" pitchFamily="34" charset="0"/>
                <a:cs typeface="Arial" panose="020B0604020202020204" pitchFamily="34" charset="0"/>
              </a:rPr>
              <a:t>Manchester School of Architecture on </a:t>
            </a:r>
            <a:r>
              <a:rPr lang="en-GB" sz="1240" dirty="0" smtClean="0">
                <a:latin typeface="Arial" panose="020B0604020202020204" pitchFamily="34" charset="0"/>
                <a:cs typeface="Arial" panose="020B0604020202020204" pitchFamily="34" charset="0"/>
              </a:rPr>
              <a:t>housing </a:t>
            </a:r>
            <a:r>
              <a:rPr lang="en-GB" sz="1240" dirty="0">
                <a:latin typeface="Arial" panose="020B0604020202020204" pitchFamily="34" charset="0"/>
                <a:cs typeface="Arial" panose="020B0604020202020204" pitchFamily="34" charset="0"/>
              </a:rPr>
              <a:t>and </a:t>
            </a:r>
            <a:r>
              <a:rPr lang="en-GB" sz="1240" dirty="0" smtClean="0">
                <a:latin typeface="Arial" panose="020B0604020202020204" pitchFamily="34" charset="0"/>
                <a:cs typeface="Arial" panose="020B0604020202020204" pitchFamily="34" charset="0"/>
              </a:rPr>
              <a:t>ageing</a:t>
            </a:r>
            <a:r>
              <a:rPr lang="en-GB" sz="1240" dirty="0">
                <a:latin typeface="Arial" panose="020B0604020202020204" pitchFamily="34" charset="0"/>
                <a:cs typeface="Arial" panose="020B0604020202020204" pitchFamily="34" charset="0"/>
              </a:rPr>
              <a:t>.  </a:t>
            </a:r>
            <a:endParaRPr lang="en-GB" sz="1240" dirty="0" smtClean="0">
              <a:latin typeface="Arial" panose="020B0604020202020204" pitchFamily="34" charset="0"/>
              <a:cs typeface="Arial" panose="020B0604020202020204" pitchFamily="34" charset="0"/>
            </a:endParaRPr>
          </a:p>
          <a:p>
            <a:pPr marL="240030" indent="-240030">
              <a:buFont typeface="Arial" panose="020B0604020202020204" pitchFamily="34" charset="0"/>
              <a:buChar char="•"/>
            </a:pPr>
            <a:r>
              <a:rPr lang="en-GB" sz="1240" dirty="0" smtClean="0">
                <a:latin typeface="Arial" panose="020B0604020202020204" pitchFamily="34" charset="0"/>
                <a:cs typeface="Arial" panose="020B0604020202020204" pitchFamily="34" charset="0"/>
              </a:rPr>
              <a:t>We </a:t>
            </a:r>
            <a:r>
              <a:rPr lang="en-GB" sz="1240" dirty="0">
                <a:latin typeface="Arial" panose="020B0604020202020204" pitchFamily="34" charset="0"/>
                <a:cs typeface="Arial" panose="020B0604020202020204" pitchFamily="34" charset="0"/>
              </a:rPr>
              <a:t>are </a:t>
            </a:r>
            <a:r>
              <a:rPr lang="en-GB" sz="1240" dirty="0" smtClean="0">
                <a:latin typeface="Arial" panose="020B0604020202020204" pitchFamily="34" charset="0"/>
                <a:cs typeface="Arial" panose="020B0604020202020204" pitchFamily="34" charset="0"/>
              </a:rPr>
              <a:t>also working </a:t>
            </a:r>
            <a:r>
              <a:rPr lang="en-GB" sz="1240" dirty="0">
                <a:latin typeface="Arial" panose="020B0604020202020204" pitchFamily="34" charset="0"/>
                <a:cs typeface="Arial" panose="020B0604020202020204" pitchFamily="34" charset="0"/>
              </a:rPr>
              <a:t>with </a:t>
            </a:r>
            <a:r>
              <a:rPr lang="en-GB" sz="1240" dirty="0" smtClean="0">
                <a:latin typeface="Arial" panose="020B0604020202020204" pitchFamily="34" charset="0"/>
                <a:cs typeface="Arial" panose="020B0604020202020204" pitchFamily="34" charset="0"/>
              </a:rPr>
              <a:t>CfAB to </a:t>
            </a:r>
            <a:r>
              <a:rPr lang="en-GB" sz="1240" dirty="0">
                <a:latin typeface="Arial" panose="020B0604020202020204" pitchFamily="34" charset="0"/>
                <a:cs typeface="Arial" panose="020B0604020202020204" pitchFamily="34" charset="0"/>
              </a:rPr>
              <a:t>identify a new </a:t>
            </a:r>
            <a:r>
              <a:rPr lang="en-GB" sz="1240" dirty="0" smtClean="0">
                <a:latin typeface="Arial" panose="020B0604020202020204" pitchFamily="34" charset="0"/>
                <a:cs typeface="Arial" panose="020B0604020202020204" pitchFamily="34" charset="0"/>
              </a:rPr>
              <a:t>suite of </a:t>
            </a:r>
            <a:r>
              <a:rPr lang="en-GB" sz="1240" dirty="0">
                <a:latin typeface="Arial" panose="020B0604020202020204" pitchFamily="34" charset="0"/>
                <a:cs typeface="Arial" panose="020B0604020202020204" pitchFamily="34" charset="0"/>
              </a:rPr>
              <a:t>indicators for the </a:t>
            </a:r>
            <a:r>
              <a:rPr lang="en-GB" sz="1240" dirty="0" smtClean="0">
                <a:latin typeface="Arial" panose="020B0604020202020204" pitchFamily="34" charset="0"/>
                <a:cs typeface="Arial" panose="020B0604020202020204" pitchFamily="34" charset="0"/>
              </a:rPr>
              <a:t>Age-Friendly </a:t>
            </a:r>
            <a:r>
              <a:rPr lang="en-GB" sz="1240" dirty="0">
                <a:latin typeface="Arial" panose="020B0604020202020204" pitchFamily="34" charset="0"/>
                <a:cs typeface="Arial" panose="020B0604020202020204" pitchFamily="34" charset="0"/>
              </a:rPr>
              <a:t>Strategy, and will reflect this in a refreshed </a:t>
            </a:r>
            <a:r>
              <a:rPr lang="en-GB" sz="1240" dirty="0" smtClean="0">
                <a:latin typeface="Arial" panose="020B0604020202020204" pitchFamily="34" charset="0"/>
                <a:cs typeface="Arial" panose="020B0604020202020204" pitchFamily="34" charset="0"/>
              </a:rPr>
              <a:t>indicator set for </a:t>
            </a:r>
            <a:r>
              <a:rPr lang="en-GB" sz="1240" dirty="0">
                <a:latin typeface="Arial" panose="020B0604020202020204" pitchFamily="34" charset="0"/>
                <a:cs typeface="Arial" panose="020B0604020202020204" pitchFamily="34" charset="0"/>
              </a:rPr>
              <a:t>future Priority 10 reporting.</a:t>
            </a:r>
          </a:p>
          <a:p>
            <a:pPr marL="240030" indent="-240030">
              <a:buFont typeface="Arial" panose="020B0604020202020204" pitchFamily="34" charset="0"/>
              <a:buChar char="•"/>
            </a:pPr>
            <a:r>
              <a:rPr lang="en-GB" sz="1240" dirty="0" smtClean="0">
                <a:latin typeface="Arial" panose="020B0604020202020204" pitchFamily="34" charset="0"/>
                <a:cs typeface="Arial" panose="020B0604020202020204" pitchFamily="34" charset="0"/>
              </a:rPr>
              <a:t>The </a:t>
            </a:r>
            <a:r>
              <a:rPr lang="en-GB" sz="1240" dirty="0">
                <a:latin typeface="Arial" panose="020B0604020202020204" pitchFamily="34" charset="0"/>
                <a:cs typeface="Arial" panose="020B0604020202020204" pitchFamily="34" charset="0"/>
              </a:rPr>
              <a:t>Mayoral Challenge was launched by GMCA with GMCVO, and will lead to 50 age-friendly communities by 2020.</a:t>
            </a:r>
          </a:p>
          <a:p>
            <a:pPr marL="240030" indent="-240030">
              <a:buFont typeface="Arial" panose="020B0604020202020204" pitchFamily="34" charset="0"/>
              <a:buChar char="•"/>
            </a:pPr>
            <a:r>
              <a:rPr lang="en-GB" sz="1240" dirty="0">
                <a:latin typeface="Arial" panose="020B0604020202020204" pitchFamily="34" charset="0"/>
                <a:cs typeface="Arial" panose="020B0604020202020204" pitchFamily="34" charset="0"/>
              </a:rPr>
              <a:t>The first GM Festival of Ageing was held in July 2018, led by VCSE agencies, and comprised 360 local events plus large events in each </a:t>
            </a:r>
            <a:r>
              <a:rPr lang="en-GB" sz="1240" dirty="0" smtClean="0">
                <a:latin typeface="Arial" panose="020B0604020202020204" pitchFamily="34" charset="0"/>
                <a:cs typeface="Arial" panose="020B0604020202020204" pitchFamily="34" charset="0"/>
              </a:rPr>
              <a:t>locality.  </a:t>
            </a:r>
            <a:r>
              <a:rPr lang="en-GB" sz="1240" dirty="0">
                <a:latin typeface="Arial" panose="020B0604020202020204" pitchFamily="34" charset="0"/>
                <a:cs typeface="Arial" panose="020B0604020202020204" pitchFamily="34" charset="0"/>
              </a:rPr>
              <a:t>103 small investments were awarded and overall there were </a:t>
            </a:r>
            <a:r>
              <a:rPr lang="en-GB" sz="1240" dirty="0" smtClean="0">
                <a:latin typeface="Arial" panose="020B0604020202020204" pitchFamily="34" charset="0"/>
                <a:cs typeface="Arial" panose="020B0604020202020204" pitchFamily="34" charset="0"/>
              </a:rPr>
              <a:t>12,639 </a:t>
            </a:r>
            <a:r>
              <a:rPr lang="en-GB" sz="1240" dirty="0">
                <a:latin typeface="Arial" panose="020B0604020202020204" pitchFamily="34" charset="0"/>
                <a:cs typeface="Arial" panose="020B0604020202020204" pitchFamily="34" charset="0"/>
              </a:rPr>
              <a:t>attendees</a:t>
            </a:r>
            <a:r>
              <a:rPr lang="en-GB" sz="1240" dirty="0" smtClean="0">
                <a:latin typeface="Arial" panose="020B0604020202020204" pitchFamily="34" charset="0"/>
                <a:cs typeface="Arial" panose="020B0604020202020204" pitchFamily="34" charset="0"/>
              </a:rPr>
              <a:t>.</a:t>
            </a:r>
            <a:endParaRPr lang="en-GB" sz="1240" dirty="0">
              <a:latin typeface="Arial" panose="020B0604020202020204" pitchFamily="34" charset="0"/>
              <a:cs typeface="Arial" panose="020B0604020202020204" pitchFamily="34" charset="0"/>
            </a:endParaRPr>
          </a:p>
        </p:txBody>
      </p:sp>
      <p:sp>
        <p:nvSpPr>
          <p:cNvPr id="77" name="Oval 76"/>
          <p:cNvSpPr>
            <a:spLocks noChangeAspect="1"/>
          </p:cNvSpPr>
          <p:nvPr/>
        </p:nvSpPr>
        <p:spPr bwMode="auto">
          <a:xfrm>
            <a:off x="8715600" y="1296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78" name="TextBox 77"/>
          <p:cNvSpPr txBox="1"/>
          <p:nvPr/>
        </p:nvSpPr>
        <p:spPr>
          <a:xfrm>
            <a:off x="9594000" y="5076000"/>
            <a:ext cx="3240000" cy="432000"/>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Looking to replace this with a measure that is representative of older people more broadly and the extent to which they feel socially isolated, potentially sourced from a new GM residents’ survey</a:t>
            </a:r>
            <a:endParaRPr lang="en-GB" sz="800" i="1" dirty="0"/>
          </a:p>
        </p:txBody>
      </p:sp>
      <p:sp>
        <p:nvSpPr>
          <p:cNvPr id="81" name="Oval 80"/>
          <p:cNvSpPr>
            <a:spLocks noChangeAspect="1"/>
          </p:cNvSpPr>
          <p:nvPr/>
        </p:nvSpPr>
        <p:spPr bwMode="auto">
          <a:xfrm>
            <a:off x="5565600" y="1296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graphicFrame>
        <p:nvGraphicFramePr>
          <p:cNvPr id="11" name="Table 10"/>
          <p:cNvGraphicFramePr>
            <a:graphicFrameLocks noGrp="1"/>
          </p:cNvGraphicFramePr>
          <p:nvPr>
            <p:extLst/>
          </p:nvPr>
        </p:nvGraphicFramePr>
        <p:xfrm>
          <a:off x="8316000" y="2186922"/>
          <a:ext cx="1279388" cy="1982159"/>
        </p:xfrm>
        <a:graphic>
          <a:graphicData uri="http://schemas.openxmlformats.org/drawingml/2006/table">
            <a:tbl>
              <a:tblPr>
                <a:tableStyleId>{5C22544A-7EE6-4342-B048-85BDC9FD1C3A}</a:tableStyleId>
              </a:tblPr>
              <a:tblGrid>
                <a:gridCol w="632981">
                  <a:extLst>
                    <a:ext uri="{9D8B030D-6E8A-4147-A177-3AD203B41FA5}">
                      <a16:colId xmlns:a16="http://schemas.microsoft.com/office/drawing/2014/main" val="20000"/>
                    </a:ext>
                  </a:extLst>
                </a:gridCol>
                <a:gridCol w="646407">
                  <a:extLst>
                    <a:ext uri="{9D8B030D-6E8A-4147-A177-3AD203B41FA5}">
                      <a16:colId xmlns:a16="http://schemas.microsoft.com/office/drawing/2014/main" val="20001"/>
                    </a:ext>
                  </a:extLst>
                </a:gridCol>
              </a:tblGrid>
              <a:tr h="252390">
                <a:tc gridSpan="2">
                  <a:txBody>
                    <a:bodyPr/>
                    <a:lstStyle/>
                    <a:p>
                      <a:pPr algn="l" fontAlgn="b"/>
                      <a:r>
                        <a:rPr lang="en-GB" sz="900" b="1" u="none" strike="noStrike" dirty="0">
                          <a:effectLst/>
                        </a:rPr>
                        <a:t>Admissions per </a:t>
                      </a:r>
                      <a:r>
                        <a:rPr lang="en-GB" sz="900" b="1" u="none" strike="noStrike" dirty="0" smtClean="0">
                          <a:effectLst/>
                        </a:rPr>
                        <a:t>10,000</a:t>
                      </a:r>
                      <a:r>
                        <a:rPr lang="en-GB" sz="900" b="1" u="none" strike="noStrike" baseline="0" dirty="0" smtClean="0">
                          <a:effectLst/>
                        </a:rPr>
                        <a:t> </a:t>
                      </a:r>
                      <a:r>
                        <a:rPr lang="en-GB" sz="900" b="1" u="none" strike="noStrike" dirty="0" smtClean="0">
                          <a:effectLst/>
                        </a:rPr>
                        <a:t>&gt;65</a:t>
                      </a:r>
                      <a:r>
                        <a:rPr lang="en-GB" sz="900" b="1" u="none" strike="noStrike" baseline="0" dirty="0" smtClean="0">
                          <a:effectLst/>
                        </a:rPr>
                        <a:t> year olds</a:t>
                      </a:r>
                      <a:r>
                        <a:rPr lang="en-GB" sz="900" b="1" u="none" strike="noStrike" dirty="0" smtClean="0">
                          <a:effectLst/>
                        </a:rPr>
                        <a:t>, </a:t>
                      </a:r>
                      <a:r>
                        <a:rPr lang="en-GB" sz="900" b="1" u="none" strike="noStrike" dirty="0">
                          <a:effectLst/>
                        </a:rPr>
                        <a:t>2016/17</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tc hMerge="1">
                  <a:txBody>
                    <a:bodyPr/>
                    <a:lstStyle/>
                    <a:p>
                      <a:endParaRPr lang="en-GB"/>
                    </a:p>
                  </a:txBody>
                  <a:tcPr/>
                </a:tc>
                <a:extLst>
                  <a:ext uri="{0D108BD9-81ED-4DB2-BD59-A6C34878D82A}">
                    <a16:rowId xmlns:a16="http://schemas.microsoft.com/office/drawing/2014/main" val="10000"/>
                  </a:ext>
                </a:extLst>
              </a:tr>
              <a:tr h="128349">
                <a:tc>
                  <a:txBody>
                    <a:bodyPr/>
                    <a:lstStyle/>
                    <a:p>
                      <a:pPr algn="l" fontAlgn="b"/>
                      <a:r>
                        <a:rPr lang="en-GB" sz="900" u="none" strike="noStrike" dirty="0">
                          <a:effectLst/>
                        </a:rPr>
                        <a:t>Bolton</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1,904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1"/>
                  </a:ext>
                </a:extLst>
              </a:tr>
              <a:tr h="128349">
                <a:tc>
                  <a:txBody>
                    <a:bodyPr/>
                    <a:lstStyle/>
                    <a:p>
                      <a:pPr algn="l" fontAlgn="b"/>
                      <a:r>
                        <a:rPr lang="en-GB" sz="900" u="none" strike="noStrike" dirty="0">
                          <a:effectLst/>
                        </a:rPr>
                        <a:t>Bury</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1,784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2"/>
                  </a:ext>
                </a:extLst>
              </a:tr>
              <a:tr h="128349">
                <a:tc>
                  <a:txBody>
                    <a:bodyPr/>
                    <a:lstStyle/>
                    <a:p>
                      <a:pPr algn="l" fontAlgn="b"/>
                      <a:r>
                        <a:rPr lang="en-GB" sz="900" u="none" strike="noStrike" dirty="0">
                          <a:effectLst/>
                        </a:rPr>
                        <a:t>Manchester</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2,540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3"/>
                  </a:ext>
                </a:extLst>
              </a:tr>
              <a:tr h="128349">
                <a:tc>
                  <a:txBody>
                    <a:bodyPr/>
                    <a:lstStyle/>
                    <a:p>
                      <a:pPr algn="l" fontAlgn="b"/>
                      <a:r>
                        <a:rPr lang="en-GB" sz="900" u="none" strike="noStrike" dirty="0">
                          <a:effectLst/>
                        </a:rPr>
                        <a:t>Oldham</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2,478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4"/>
                  </a:ext>
                </a:extLst>
              </a:tr>
              <a:tr h="128349">
                <a:tc>
                  <a:txBody>
                    <a:bodyPr/>
                    <a:lstStyle/>
                    <a:p>
                      <a:pPr algn="l" fontAlgn="b"/>
                      <a:r>
                        <a:rPr lang="en-GB" sz="900" u="none" strike="noStrike" dirty="0">
                          <a:effectLst/>
                        </a:rPr>
                        <a:t>Rochdale</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2,126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5"/>
                  </a:ext>
                </a:extLst>
              </a:tr>
              <a:tr h="128349">
                <a:tc>
                  <a:txBody>
                    <a:bodyPr/>
                    <a:lstStyle/>
                    <a:p>
                      <a:pPr algn="l" fontAlgn="b"/>
                      <a:r>
                        <a:rPr lang="en-GB" sz="900" u="none" strike="noStrike" dirty="0">
                          <a:effectLst/>
                        </a:rPr>
                        <a:t>Salford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2,942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6"/>
                  </a:ext>
                </a:extLst>
              </a:tr>
              <a:tr h="128349">
                <a:tc>
                  <a:txBody>
                    <a:bodyPr/>
                    <a:lstStyle/>
                    <a:p>
                      <a:pPr algn="l" fontAlgn="b"/>
                      <a:r>
                        <a:rPr lang="en-GB" sz="900" u="none" strike="noStrike" dirty="0">
                          <a:effectLst/>
                        </a:rPr>
                        <a:t>Stockport</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2,546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7"/>
                  </a:ext>
                </a:extLst>
              </a:tr>
              <a:tr h="128349">
                <a:tc>
                  <a:txBody>
                    <a:bodyPr/>
                    <a:lstStyle/>
                    <a:p>
                      <a:pPr algn="l" fontAlgn="b"/>
                      <a:r>
                        <a:rPr lang="en-GB" sz="900" u="none" strike="noStrike" dirty="0">
                          <a:effectLst/>
                        </a:rPr>
                        <a:t>Tameside</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2,143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8"/>
                  </a:ext>
                </a:extLst>
              </a:tr>
              <a:tr h="128349">
                <a:tc>
                  <a:txBody>
                    <a:bodyPr/>
                    <a:lstStyle/>
                    <a:p>
                      <a:pPr algn="l" fontAlgn="b"/>
                      <a:r>
                        <a:rPr lang="en-GB" sz="900" u="none" strike="noStrike" dirty="0">
                          <a:effectLst/>
                        </a:rPr>
                        <a:t>Trafford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2,421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9"/>
                  </a:ext>
                </a:extLst>
              </a:tr>
              <a:tr h="128349">
                <a:tc>
                  <a:txBody>
                    <a:bodyPr/>
                    <a:lstStyle/>
                    <a:p>
                      <a:pPr algn="l" fontAlgn="b"/>
                      <a:r>
                        <a:rPr lang="en-GB" sz="900" u="none" strike="noStrike" dirty="0">
                          <a:effectLst/>
                        </a:rPr>
                        <a:t>Wigan</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2,820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0"/>
                  </a:ext>
                </a:extLst>
              </a:tr>
              <a:tr h="128349">
                <a:tc>
                  <a:txBody>
                    <a:bodyPr/>
                    <a:lstStyle/>
                    <a:p>
                      <a:pPr algn="l" fontAlgn="b"/>
                      <a:r>
                        <a:rPr lang="en-GB" sz="900" b="1" u="none" strike="noStrike" dirty="0">
                          <a:effectLst/>
                        </a:rPr>
                        <a:t>GM</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b="1" u="none" strike="noStrike" dirty="0">
                          <a:effectLst/>
                        </a:rPr>
                        <a:t>       2,398 </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1"/>
                  </a:ext>
                </a:extLst>
              </a:tr>
              <a:tr h="128349">
                <a:tc>
                  <a:txBody>
                    <a:bodyPr/>
                    <a:lstStyle/>
                    <a:p>
                      <a:pPr algn="l" fontAlgn="b"/>
                      <a:r>
                        <a:rPr lang="en-GB" sz="900" u="none" strike="noStrike" dirty="0">
                          <a:effectLst/>
                        </a:rPr>
                        <a:t>England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l" fontAlgn="b"/>
                      <a:r>
                        <a:rPr lang="en-GB" sz="900" u="none" strike="noStrike" dirty="0">
                          <a:effectLst/>
                        </a:rPr>
                        <a:t>       2,114 </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2"/>
                  </a:ext>
                </a:extLst>
              </a:tr>
            </a:tbl>
          </a:graphicData>
        </a:graphic>
      </p:graphicFrame>
      <p:pic>
        <p:nvPicPr>
          <p:cNvPr id="12" name="Picture 11"/>
          <p:cNvPicPr>
            <a:picLocks/>
          </p:cNvPicPr>
          <p:nvPr/>
        </p:nvPicPr>
        <p:blipFill>
          <a:blip r:embed="rId6"/>
          <a:stretch>
            <a:fillRect/>
          </a:stretch>
        </p:blipFill>
        <p:spPr>
          <a:xfrm>
            <a:off x="3366000" y="4104000"/>
            <a:ext cx="2844000" cy="1368000"/>
          </a:xfrm>
          <a:prstGeom prst="rect">
            <a:avLst/>
          </a:prstGeom>
        </p:spPr>
      </p:pic>
      <p:sp>
        <p:nvSpPr>
          <p:cNvPr id="82" name="Up Arrow 81"/>
          <p:cNvSpPr/>
          <p:nvPr/>
        </p:nvSpPr>
        <p:spPr bwMode="auto">
          <a:xfrm>
            <a:off x="12384000" y="6192000"/>
            <a:ext cx="356336" cy="360409"/>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graphicFrame>
        <p:nvGraphicFramePr>
          <p:cNvPr id="8" name="Table 7"/>
          <p:cNvGraphicFramePr>
            <a:graphicFrameLocks noGrp="1"/>
          </p:cNvGraphicFramePr>
          <p:nvPr>
            <p:extLst>
              <p:ext uri="{D42A27DB-BD31-4B8C-83A1-F6EECF244321}">
                <p14:modId xmlns:p14="http://schemas.microsoft.com/office/powerpoint/2010/main" val="3214958973"/>
              </p:ext>
            </p:extLst>
          </p:nvPr>
        </p:nvGraphicFramePr>
        <p:xfrm>
          <a:off x="5248955" y="2225854"/>
          <a:ext cx="1072776" cy="1753644"/>
        </p:xfrm>
        <a:graphic>
          <a:graphicData uri="http://schemas.openxmlformats.org/drawingml/2006/table">
            <a:tbl>
              <a:tblPr>
                <a:tableStyleId>{5C22544A-7EE6-4342-B048-85BDC9FD1C3A}</a:tableStyleId>
              </a:tblPr>
              <a:tblGrid>
                <a:gridCol w="64072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146137">
                <a:tc>
                  <a:txBody>
                    <a:bodyPr/>
                    <a:lstStyle/>
                    <a:p>
                      <a:pPr algn="l" fontAlgn="b"/>
                      <a:r>
                        <a:rPr lang="en-GB" sz="900" u="none" strike="noStrike" dirty="0">
                          <a:effectLst/>
                        </a:rPr>
                        <a:t>Bolton</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65.1%</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0"/>
                  </a:ext>
                </a:extLst>
              </a:tr>
              <a:tr h="146137">
                <a:tc>
                  <a:txBody>
                    <a:bodyPr/>
                    <a:lstStyle/>
                    <a:p>
                      <a:pPr algn="l" fontAlgn="b"/>
                      <a:r>
                        <a:rPr lang="en-GB" sz="900" u="none" strike="noStrike" dirty="0">
                          <a:effectLst/>
                        </a:rPr>
                        <a:t>Bury</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71.0%</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1"/>
                  </a:ext>
                </a:extLst>
              </a:tr>
              <a:tr h="146137">
                <a:tc>
                  <a:txBody>
                    <a:bodyPr/>
                    <a:lstStyle/>
                    <a:p>
                      <a:pPr algn="l" fontAlgn="b"/>
                      <a:r>
                        <a:rPr lang="en-GB" sz="900" u="none" strike="noStrike" dirty="0">
                          <a:effectLst/>
                        </a:rPr>
                        <a:t>Manchester</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62.3%</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2"/>
                  </a:ext>
                </a:extLst>
              </a:tr>
              <a:tr h="146137">
                <a:tc>
                  <a:txBody>
                    <a:bodyPr/>
                    <a:lstStyle/>
                    <a:p>
                      <a:pPr algn="l" fontAlgn="b"/>
                      <a:r>
                        <a:rPr lang="en-GB" sz="900" u="none" strike="noStrike" dirty="0">
                          <a:effectLst/>
                        </a:rPr>
                        <a:t>Oldham</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61.8%</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3"/>
                  </a:ext>
                </a:extLst>
              </a:tr>
              <a:tr h="146137">
                <a:tc>
                  <a:txBody>
                    <a:bodyPr/>
                    <a:lstStyle/>
                    <a:p>
                      <a:pPr algn="l" fontAlgn="b"/>
                      <a:r>
                        <a:rPr lang="en-GB" sz="900" u="none" strike="noStrike" dirty="0">
                          <a:effectLst/>
                        </a:rPr>
                        <a:t>Rochdale</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63.5%</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4"/>
                  </a:ext>
                </a:extLst>
              </a:tr>
              <a:tr h="146137">
                <a:tc>
                  <a:txBody>
                    <a:bodyPr/>
                    <a:lstStyle/>
                    <a:p>
                      <a:pPr algn="l" fontAlgn="b"/>
                      <a:r>
                        <a:rPr lang="en-GB" sz="900" u="none" strike="noStrike" dirty="0">
                          <a:effectLst/>
                        </a:rPr>
                        <a:t>Salford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73.0%</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5"/>
                  </a:ext>
                </a:extLst>
              </a:tr>
              <a:tr h="146137">
                <a:tc>
                  <a:txBody>
                    <a:bodyPr/>
                    <a:lstStyle/>
                    <a:p>
                      <a:pPr algn="l" fontAlgn="b"/>
                      <a:r>
                        <a:rPr lang="en-GB" sz="900" u="none" strike="noStrike" dirty="0">
                          <a:effectLst/>
                        </a:rPr>
                        <a:t>Stockport</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75.1%</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6"/>
                  </a:ext>
                </a:extLst>
              </a:tr>
              <a:tr h="146137">
                <a:tc>
                  <a:txBody>
                    <a:bodyPr/>
                    <a:lstStyle/>
                    <a:p>
                      <a:pPr algn="l" fontAlgn="b"/>
                      <a:r>
                        <a:rPr lang="en-GB" sz="900" u="none" strike="noStrike" dirty="0">
                          <a:effectLst/>
                        </a:rPr>
                        <a:t>Tameside</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65.4%</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7"/>
                  </a:ext>
                </a:extLst>
              </a:tr>
              <a:tr h="146137">
                <a:tc>
                  <a:txBody>
                    <a:bodyPr/>
                    <a:lstStyle/>
                    <a:p>
                      <a:pPr algn="l" fontAlgn="b"/>
                      <a:r>
                        <a:rPr lang="en-GB" sz="900" u="none" strike="noStrike" dirty="0">
                          <a:effectLst/>
                        </a:rPr>
                        <a:t>Trafford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71.6%</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8"/>
                  </a:ext>
                </a:extLst>
              </a:tr>
              <a:tr h="146137">
                <a:tc>
                  <a:txBody>
                    <a:bodyPr/>
                    <a:lstStyle/>
                    <a:p>
                      <a:pPr algn="l" fontAlgn="b"/>
                      <a:r>
                        <a:rPr lang="en-GB" sz="900" u="none" strike="noStrike" dirty="0">
                          <a:effectLst/>
                        </a:rPr>
                        <a:t>Wigan</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68.5%</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9"/>
                  </a:ext>
                </a:extLst>
              </a:tr>
              <a:tr h="146137">
                <a:tc>
                  <a:txBody>
                    <a:bodyPr/>
                    <a:lstStyle/>
                    <a:p>
                      <a:pPr algn="l" fontAlgn="b"/>
                      <a:r>
                        <a:rPr lang="en-GB" sz="900" b="1" u="none" strike="noStrike" dirty="0">
                          <a:effectLst/>
                        </a:rPr>
                        <a:t>GM</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b="1" u="none" strike="noStrike" dirty="0">
                          <a:effectLst/>
                        </a:rPr>
                        <a:t>67.6%</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0"/>
                  </a:ext>
                </a:extLst>
              </a:tr>
              <a:tr h="146137">
                <a:tc>
                  <a:txBody>
                    <a:bodyPr/>
                    <a:lstStyle/>
                    <a:p>
                      <a:pPr algn="l" fontAlgn="b"/>
                      <a:r>
                        <a:rPr lang="en-GB" sz="900" u="none" strike="noStrike" dirty="0">
                          <a:effectLst/>
                        </a:rPr>
                        <a:t>England</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tc>
                  <a:txBody>
                    <a:bodyPr/>
                    <a:lstStyle/>
                    <a:p>
                      <a:pPr algn="r" fontAlgn="b"/>
                      <a:r>
                        <a:rPr lang="en-GB" sz="900" u="none" strike="noStrike" dirty="0">
                          <a:effectLst/>
                        </a:rPr>
                        <a:t>71.4%</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08146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2" y="2"/>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3"/>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sp>
        <p:nvSpPr>
          <p:cNvPr id="4" name="Text Placeholder 3"/>
          <p:cNvSpPr>
            <a:spLocks noGrp="1"/>
          </p:cNvSpPr>
          <p:nvPr>
            <p:ph type="body" idx="1"/>
          </p:nvPr>
        </p:nvSpPr>
        <p:spPr>
          <a:xfrm>
            <a:off x="980123" y="2717009"/>
            <a:ext cx="10881360" cy="2100262"/>
          </a:xfrm>
        </p:spPr>
        <p:txBody>
          <a:bodyPr/>
          <a:lstStyle/>
          <a:p>
            <a:r>
              <a:rPr lang="en-GB" sz="4400" b="1" dirty="0" smtClean="0"/>
              <a:t>Annex: data </a:t>
            </a:r>
            <a:r>
              <a:rPr lang="en-GB" sz="4400" b="1" dirty="0" smtClean="0"/>
              <a:t>sources and update log</a:t>
            </a:r>
            <a:endParaRPr lang="en-GB" sz="4400" b="1" dirty="0"/>
          </a:p>
        </p:txBody>
      </p:sp>
    </p:spTree>
    <p:extLst>
      <p:ext uri="{BB962C8B-B14F-4D97-AF65-F5344CB8AC3E}">
        <p14:creationId xmlns:p14="http://schemas.microsoft.com/office/powerpoint/2010/main" val="4086577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2" y="2"/>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3"/>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86507518"/>
              </p:ext>
            </p:extLst>
          </p:nvPr>
        </p:nvGraphicFramePr>
        <p:xfrm>
          <a:off x="431652" y="408112"/>
          <a:ext cx="11873804" cy="7633079"/>
        </p:xfrm>
        <a:graphic>
          <a:graphicData uri="http://schemas.openxmlformats.org/drawingml/2006/table">
            <a:tbl>
              <a:tblPr>
                <a:tableStyleId>{5C22544A-7EE6-4342-B048-85BDC9FD1C3A}</a:tableStyleId>
              </a:tblPr>
              <a:tblGrid>
                <a:gridCol w="1026172">
                  <a:extLst>
                    <a:ext uri="{9D8B030D-6E8A-4147-A177-3AD203B41FA5}">
                      <a16:colId xmlns:a16="http://schemas.microsoft.com/office/drawing/2014/main" val="20000"/>
                    </a:ext>
                  </a:extLst>
                </a:gridCol>
                <a:gridCol w="4150888">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360040">
                <a:tc>
                  <a:txBody>
                    <a:bodyPr/>
                    <a:lstStyle/>
                    <a:p>
                      <a:pPr algn="l" fontAlgn="b"/>
                      <a:r>
                        <a:rPr lang="en-US" sz="1500" u="none" strike="noStrike" dirty="0" smtClean="0">
                          <a:solidFill>
                            <a:schemeClr val="bg1"/>
                          </a:solidFill>
                          <a:effectLst/>
                        </a:rPr>
                        <a:t> Priority</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Indicator</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Source</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500" b="0" i="0" u="none" strike="noStrike" dirty="0" smtClean="0">
                          <a:solidFill>
                            <a:schemeClr val="bg1"/>
                          </a:solidFill>
                          <a:effectLst/>
                          <a:latin typeface="Arial" panose="020B0604020202020204" pitchFamily="34" charset="0"/>
                        </a:rPr>
                        <a:t>Updated    Oct 2018?</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91549">
                <a:tc rowSpan="5">
                  <a:txBody>
                    <a:bodyPr/>
                    <a:lstStyle/>
                    <a:p>
                      <a:pPr lvl="0" algn="l" fontAlgn="t"/>
                      <a:r>
                        <a:rPr lang="en-GB" sz="1300" u="none" strike="noStrike" dirty="0">
                          <a:effectLst/>
                        </a:rPr>
                        <a:t>Priority 1 - Children starting school ready to learn</a:t>
                      </a: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b="1" u="none" strike="noStrike" dirty="0">
                          <a:effectLst/>
                        </a:rPr>
                        <a:t>1.1</a:t>
                      </a:r>
                      <a:r>
                        <a:rPr lang="en-GB" sz="1300" u="none" strike="noStrike" dirty="0">
                          <a:effectLst/>
                        </a:rPr>
                        <a:t> Proportion of Children Achieving a "Good Level of Development" (EYFS Profile)</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a:effectLst/>
                          <a:hlinkClick r:id="rId3"/>
                        </a:rPr>
                        <a:t>Early years foundation stage profile results: </a:t>
                      </a:r>
                      <a:r>
                        <a:rPr lang="en-GB" sz="1300" u="sng" strike="noStrike" dirty="0" smtClean="0">
                          <a:effectLst/>
                          <a:hlinkClick r:id="rId3"/>
                        </a:rPr>
                        <a:t>2017 </a:t>
                      </a:r>
                      <a:r>
                        <a:rPr lang="en-GB" sz="1300" u="sng" strike="noStrike" dirty="0">
                          <a:effectLst/>
                          <a:hlinkClick r:id="rId3"/>
                        </a:rPr>
                        <a:t>to </a:t>
                      </a:r>
                      <a:r>
                        <a:rPr lang="en-GB" sz="1300" u="sng" strike="noStrike" dirty="0" smtClean="0">
                          <a:effectLst/>
                          <a:hlinkClick r:id="rId3"/>
                        </a:rPr>
                        <a:t>2018, </a:t>
                      </a:r>
                      <a:r>
                        <a:rPr lang="en-GB" sz="1300" u="sng" strike="noStrike" dirty="0">
                          <a:effectLst/>
                          <a:hlinkClick r:id="rId3"/>
                        </a:rPr>
                        <a:t>ONS</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3686">
                <a:tc vMerge="1">
                  <a:txBody>
                    <a:bodyPr/>
                    <a:lstStyle/>
                    <a:p>
                      <a:endParaRPr lang="en-US"/>
                    </a:p>
                  </a:txBody>
                  <a:tcPr/>
                </a:tc>
                <a:tc>
                  <a:txBody>
                    <a:bodyPr/>
                    <a:lstStyle/>
                    <a:p>
                      <a:pPr algn="l" fontAlgn="b"/>
                      <a:r>
                        <a:rPr lang="en-GB" sz="1300" b="1" u="none" strike="noStrike" dirty="0">
                          <a:effectLst/>
                        </a:rPr>
                        <a:t>1.2</a:t>
                      </a:r>
                      <a:r>
                        <a:rPr lang="en-GB" sz="1300" u="none" strike="noStrike" dirty="0">
                          <a:effectLst/>
                        </a:rPr>
                        <a:t> Low Birth Weight (&lt;2500g) Live Births at Term</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a:effectLst/>
                          <a:hlinkClick r:id="rId4"/>
                        </a:rPr>
                        <a:t>PHE Fingertips, 2.01</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GB" sz="1300" b="0" i="0" u="none" strike="noStrike" dirty="0" smtClean="0">
                          <a:solidFill>
                            <a:schemeClr val="tx1"/>
                          </a:solidFill>
                          <a:effectLst/>
                          <a:latin typeface="Arial" panose="020B0604020202020204" pitchFamily="34" charset="0"/>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1549">
                <a:tc vMerge="1">
                  <a:txBody>
                    <a:bodyPr/>
                    <a:lstStyle/>
                    <a:p>
                      <a:endParaRPr lang="en-US"/>
                    </a:p>
                  </a:txBody>
                  <a:tcPr/>
                </a:tc>
                <a:tc>
                  <a:txBody>
                    <a:bodyPr/>
                    <a:lstStyle/>
                    <a:p>
                      <a:pPr algn="l" fontAlgn="b"/>
                      <a:r>
                        <a:rPr lang="en-GB" sz="1300" b="1" u="none" strike="noStrike" dirty="0">
                          <a:effectLst/>
                        </a:rPr>
                        <a:t>1.3</a:t>
                      </a:r>
                      <a:r>
                        <a:rPr lang="en-GB" sz="1300" u="none" strike="noStrike" dirty="0">
                          <a:effectLst/>
                        </a:rPr>
                        <a:t> Early Years Settings Rated "Good" or "Outstanding" by OFSTED at most recent inspection</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smtClean="0">
                          <a:effectLst/>
                          <a:hlinkClick r:id="rId5"/>
                        </a:rPr>
                        <a:t>Childcare providers and inspections as at 31 March 2018, Table 7, DfE</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1549">
                <a:tc vMerge="1">
                  <a:txBody>
                    <a:bodyPr/>
                    <a:lstStyle/>
                    <a:p>
                      <a:endParaRPr lang="en-US"/>
                    </a:p>
                  </a:txBody>
                  <a:tcPr/>
                </a:tc>
                <a:tc>
                  <a:txBody>
                    <a:bodyPr/>
                    <a:lstStyle/>
                    <a:p>
                      <a:pPr algn="l" fontAlgn="b"/>
                      <a:r>
                        <a:rPr lang="en-GB" sz="1300" b="1" u="none" strike="noStrike" dirty="0">
                          <a:effectLst/>
                        </a:rPr>
                        <a:t>1.0.1</a:t>
                      </a:r>
                      <a:r>
                        <a:rPr lang="en-GB" sz="1300" u="none" strike="noStrike" dirty="0">
                          <a:effectLst/>
                        </a:rPr>
                        <a:t> Mothers Smoking at the Time of Delivery</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a:effectLst/>
                          <a:hlinkClick r:id="rId6"/>
                        </a:rPr>
                        <a:t>Statistics on Women's Smoking Status at Time of Delivery, England, NHS Digital</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1549">
                <a:tc vMerge="1">
                  <a:txBody>
                    <a:bodyPr/>
                    <a:lstStyle/>
                    <a:p>
                      <a:endParaRPr lang="en-US"/>
                    </a:p>
                  </a:txBody>
                  <a:tcPr/>
                </a:tc>
                <a:tc>
                  <a:txBody>
                    <a:bodyPr/>
                    <a:lstStyle/>
                    <a:p>
                      <a:pPr algn="l" fontAlgn="b"/>
                      <a:r>
                        <a:rPr lang="en-GB" sz="1300" b="1" u="none" strike="noStrike" dirty="0">
                          <a:effectLst/>
                        </a:rPr>
                        <a:t>1.0.2</a:t>
                      </a:r>
                      <a:r>
                        <a:rPr lang="en-GB" sz="1300" u="none" strike="noStrike" dirty="0">
                          <a:effectLst/>
                        </a:rPr>
                        <a:t> 0-4 Year Old Dental Extractions with Decay as the Primary Diagnosis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a:effectLst/>
                          <a:hlinkClick r:id="rId7"/>
                        </a:rPr>
                        <a:t>PHE dental health, extractions data</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1549">
                <a:tc rowSpan="8">
                  <a:txBody>
                    <a:bodyPr/>
                    <a:lstStyle/>
                    <a:p>
                      <a:pPr algn="l" fontAlgn="t"/>
                      <a:r>
                        <a:rPr lang="en-GB" sz="1300" u="none" strike="noStrike" dirty="0">
                          <a:effectLst/>
                        </a:rPr>
                        <a:t>Priority 2 - Young people equipped for life</a:t>
                      </a:r>
                      <a:br>
                        <a:rPr lang="en-GB" sz="1300" u="none" strike="noStrike" dirty="0">
                          <a:effectLst/>
                        </a:rPr>
                      </a:b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b="1" u="none" strike="noStrike" dirty="0">
                          <a:effectLst/>
                        </a:rPr>
                        <a:t>2.1</a:t>
                      </a:r>
                      <a:r>
                        <a:rPr lang="en-GB" sz="1300" u="none" strike="noStrike" dirty="0">
                          <a:effectLst/>
                        </a:rPr>
                        <a:t> Looked after Children (number, and rate per 10,000 children &lt;18)</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a:effectLst/>
                          <a:hlinkClick r:id="rId8"/>
                        </a:rPr>
                        <a:t>Children looked after in England including adoption: 2016 to 2017 (SFR 50/2017)</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91549">
                <a:tc vMerge="1">
                  <a:txBody>
                    <a:bodyPr/>
                    <a:lstStyle/>
                    <a:p>
                      <a:endParaRPr lang="en-US"/>
                    </a:p>
                  </a:txBody>
                  <a:tcPr/>
                </a:tc>
                <a:tc>
                  <a:txBody>
                    <a:bodyPr/>
                    <a:lstStyle/>
                    <a:p>
                      <a:pPr algn="l" fontAlgn="b"/>
                      <a:r>
                        <a:rPr lang="en-GB" sz="1300" b="1" u="none" strike="noStrike" dirty="0">
                          <a:effectLst/>
                        </a:rPr>
                        <a:t>2.2</a:t>
                      </a:r>
                      <a:r>
                        <a:rPr lang="en-GB" sz="1300" u="none" strike="noStrike" dirty="0">
                          <a:effectLst/>
                        </a:rPr>
                        <a:t> Attainment at the end of Key Stage 2 in reading, writing and mathematics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smtClean="0">
                          <a:effectLst/>
                          <a:hlinkClick r:id="rId9"/>
                        </a:rPr>
                        <a:t>National curriculum assessments: key stage 2, 2018 (provisional)</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1579">
                <a:tc vMerge="1">
                  <a:txBody>
                    <a:bodyPr/>
                    <a:lstStyle/>
                    <a:p>
                      <a:endParaRPr lang="en-US"/>
                    </a:p>
                  </a:txBody>
                  <a:tcPr/>
                </a:tc>
                <a:tc>
                  <a:txBody>
                    <a:bodyPr/>
                    <a:lstStyle/>
                    <a:p>
                      <a:pPr algn="l" fontAlgn="b"/>
                      <a:r>
                        <a:rPr lang="en-GB" sz="1300" b="1" u="none" strike="noStrike" dirty="0">
                          <a:effectLst/>
                        </a:rPr>
                        <a:t>2.3</a:t>
                      </a:r>
                      <a:r>
                        <a:rPr lang="en-GB" sz="1300" u="none" strike="noStrike" dirty="0">
                          <a:effectLst/>
                        </a:rPr>
                        <a:t> Average Attainment 8 score per pupil, at the end of Key Stage 4</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smtClean="0">
                          <a:effectLst/>
                          <a:hlinkClick r:id="rId10"/>
                        </a:rPr>
                        <a:t>GCSE and equivalent results in England 2017/18 (provisional)</a:t>
                      </a:r>
                      <a:r>
                        <a:rPr lang="en-GB" sz="1300" u="sng" strike="noStrike" dirty="0" smtClean="0">
                          <a:effectLst/>
                          <a:hlinkClick r:id="rId11"/>
                        </a:rPr>
                        <a:t>)</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91549">
                <a:tc vMerge="1">
                  <a:txBody>
                    <a:bodyPr/>
                    <a:lstStyle/>
                    <a:p>
                      <a:endParaRPr lang="en-US"/>
                    </a:p>
                  </a:txBody>
                  <a:tcPr/>
                </a:tc>
                <a:tc>
                  <a:txBody>
                    <a:bodyPr/>
                    <a:lstStyle/>
                    <a:p>
                      <a:pPr algn="l" fontAlgn="b"/>
                      <a:r>
                        <a:rPr lang="en-GB" sz="1300" b="1" u="none" strike="noStrike" dirty="0">
                          <a:effectLst/>
                        </a:rPr>
                        <a:t>2.4 </a:t>
                      </a:r>
                      <a:r>
                        <a:rPr lang="en-GB" sz="1300" u="none" strike="noStrike" dirty="0">
                          <a:effectLst/>
                        </a:rPr>
                        <a:t>16-17 year olds who are NEET (not in education, employment or training) </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a:effectLst/>
                          <a:hlinkClick r:id="rId12"/>
                        </a:rPr>
                        <a:t>P</a:t>
                      </a:r>
                      <a:r>
                        <a:rPr lang="en-GB" sz="1300" u="sng" strike="noStrike" dirty="0">
                          <a:effectLst/>
                          <a:hlinkClick r:id="rId13"/>
                        </a:rPr>
                        <a:t>roportion of 16-17 year olds recorded as NEET or whose activity is not known, end 2016</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32198">
                <a:tc vMerge="1">
                  <a:txBody>
                    <a:bodyPr/>
                    <a:lstStyle/>
                    <a:p>
                      <a:endParaRPr lang="en-US"/>
                    </a:p>
                  </a:txBody>
                  <a:tcPr/>
                </a:tc>
                <a:tc>
                  <a:txBody>
                    <a:bodyPr/>
                    <a:lstStyle/>
                    <a:p>
                      <a:pPr algn="l" fontAlgn="b"/>
                      <a:r>
                        <a:rPr lang="en-GB" sz="1300" b="1" u="none" strike="noStrike" dirty="0">
                          <a:effectLst/>
                        </a:rPr>
                        <a:t>2.5</a:t>
                      </a:r>
                      <a:r>
                        <a:rPr lang="en-GB" sz="1300" u="none" strike="noStrike" dirty="0">
                          <a:effectLst/>
                        </a:rPr>
                        <a:t> Proportion of 16-19 year olds in employment</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a:effectLst/>
                          <a:hlinkClick r:id="rId14"/>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91549">
                <a:tc vMerge="1">
                  <a:txBody>
                    <a:bodyPr/>
                    <a:lstStyle/>
                    <a:p>
                      <a:endParaRPr lang="en-US"/>
                    </a:p>
                  </a:txBody>
                  <a:tcPr/>
                </a:tc>
                <a:tc>
                  <a:txBody>
                    <a:bodyPr/>
                    <a:lstStyle/>
                    <a:p>
                      <a:pPr algn="l" fontAlgn="b"/>
                      <a:r>
                        <a:rPr lang="en-GB" sz="1300" b="1" u="none" strike="noStrike" dirty="0">
                          <a:effectLst/>
                        </a:rPr>
                        <a:t>2.0.1</a:t>
                      </a:r>
                      <a:r>
                        <a:rPr lang="en-GB" sz="1300" u="none" strike="noStrike" dirty="0">
                          <a:effectLst/>
                        </a:rPr>
                        <a:t> Bed days for children and young people aged under 18 in CAMHS tier 4 wards </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smtClean="0">
                          <a:effectLst/>
                          <a:hlinkClick r:id="rId15"/>
                        </a:rPr>
                        <a:t>Mental Health Five Year Forward View Dashboard Q4 2017/18</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1579">
                <a:tc vMerge="1">
                  <a:txBody>
                    <a:bodyPr/>
                    <a:lstStyle/>
                    <a:p>
                      <a:endParaRPr lang="en-US"/>
                    </a:p>
                  </a:txBody>
                  <a:tcPr/>
                </a:tc>
                <a:tc>
                  <a:txBody>
                    <a:bodyPr/>
                    <a:lstStyle/>
                    <a:p>
                      <a:pPr algn="l" fontAlgn="b"/>
                      <a:r>
                        <a:rPr lang="en-GB" sz="1300" b="1" u="none" strike="noStrike" dirty="0">
                          <a:effectLst/>
                        </a:rPr>
                        <a:t>2.0.2</a:t>
                      </a:r>
                      <a:r>
                        <a:rPr lang="en-GB" sz="1300" u="none" strike="noStrike" dirty="0">
                          <a:effectLst/>
                        </a:rPr>
                        <a:t> Average Progress 8 score per pupil, at the end of Key Stage 4</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536" rtl="0" eaLnBrk="1" fontAlgn="b" latinLnBrk="0" hangingPunct="1">
                        <a:lnSpc>
                          <a:spcPct val="100000"/>
                        </a:lnSpc>
                        <a:spcBef>
                          <a:spcPts val="0"/>
                        </a:spcBef>
                        <a:spcAft>
                          <a:spcPts val="0"/>
                        </a:spcAft>
                        <a:buClrTx/>
                        <a:buSzTx/>
                        <a:buFontTx/>
                        <a:buNone/>
                        <a:tabLst/>
                        <a:defRPr/>
                      </a:pPr>
                      <a:r>
                        <a:rPr lang="en-GB" sz="1300" u="sng" strike="noStrike" dirty="0" smtClean="0">
                          <a:effectLst/>
                          <a:hlinkClick r:id="rId10"/>
                        </a:rPr>
                        <a:t>GCSE and equivalent results in England 2017/18 (provisional)</a:t>
                      </a:r>
                      <a:r>
                        <a:rPr lang="en-GB" sz="1300" u="sng" strike="noStrike" dirty="0" smtClean="0">
                          <a:effectLst/>
                          <a:hlinkClick r:id="rId11"/>
                        </a:rPr>
                        <a:t>)</a:t>
                      </a:r>
                      <a:endParaRPr lang="en-GB" sz="1300" b="0" i="0" u="sng" strike="noStrike" dirty="0" smtClean="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2226">
                <a:tc vMerge="1">
                  <a:txBody>
                    <a:bodyPr/>
                    <a:lstStyle/>
                    <a:p>
                      <a:endParaRPr lang="en-US"/>
                    </a:p>
                  </a:txBody>
                  <a:tcPr/>
                </a:tc>
                <a:tc>
                  <a:txBody>
                    <a:bodyPr/>
                    <a:lstStyle/>
                    <a:p>
                      <a:pPr algn="l" fontAlgn="b"/>
                      <a:r>
                        <a:rPr lang="en-GB" sz="1300" b="1" u="none" strike="noStrike" dirty="0">
                          <a:effectLst/>
                        </a:rPr>
                        <a:t>2.0.3</a:t>
                      </a:r>
                      <a:r>
                        <a:rPr lang="en-GB" sz="1300" u="none" strike="noStrike" dirty="0">
                          <a:effectLst/>
                        </a:rPr>
                        <a:t> Proportion of 10-11 year old children who are overweight or obese</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sng" strike="noStrike" dirty="0" smtClean="0">
                          <a:effectLst/>
                          <a:hlinkClick r:id="rId16"/>
                        </a:rPr>
                        <a:t>National Child Measurement Programme, NHS Digital</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51630">
                <a:tc rowSpan="7">
                  <a:txBody>
                    <a:bodyPr/>
                    <a:lstStyle/>
                    <a:p>
                      <a:pPr algn="l" fontAlgn="t"/>
                      <a:r>
                        <a:rPr lang="en-GB" sz="1300" u="none" strike="noStrike" dirty="0">
                          <a:effectLst/>
                        </a:rPr>
                        <a:t>Priority 3 - Good jobs, with opportunities for people to progress and develop</a:t>
                      </a: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b="1" u="none" strike="noStrike" dirty="0">
                          <a:effectLst/>
                        </a:rPr>
                        <a:t>3.1</a:t>
                      </a:r>
                      <a:r>
                        <a:rPr lang="en-GB" sz="1300" u="none" strike="noStrike" dirty="0">
                          <a:effectLst/>
                        </a:rPr>
                        <a:t> Median resident earnings, all employees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u="none" strike="noStrike" dirty="0" smtClean="0">
                          <a:effectLst/>
                          <a:hlinkClick r:id="rId17"/>
                        </a:rPr>
                        <a:t>Annual Survey of Hours and Earnings - resident analysis, NOMIS</a:t>
                      </a:r>
                      <a:endParaRPr lang="en-GB" sz="1300" b="0" i="0" u="none"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51579">
                <a:tc vMerge="1">
                  <a:txBody>
                    <a:bodyPr/>
                    <a:lstStyle/>
                    <a:p>
                      <a:endParaRPr lang="en-US"/>
                    </a:p>
                  </a:txBody>
                  <a:tcPr/>
                </a:tc>
                <a:tc>
                  <a:txBody>
                    <a:bodyPr/>
                    <a:lstStyle/>
                    <a:p>
                      <a:pPr algn="l" fontAlgn="b"/>
                      <a:r>
                        <a:rPr lang="en-GB" sz="1300" b="1" u="none" strike="noStrike" dirty="0">
                          <a:effectLst/>
                        </a:rPr>
                        <a:t>3.2</a:t>
                      </a:r>
                      <a:r>
                        <a:rPr lang="en-GB" sz="1300" u="none" strike="noStrike" dirty="0">
                          <a:effectLst/>
                        </a:rPr>
                        <a:t> Proportion of working-age residents with Level 4 qualifications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a:effectLst/>
                          <a:hlinkClick r:id="rId14"/>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91549">
                <a:tc vMerge="1">
                  <a:txBody>
                    <a:bodyPr/>
                    <a:lstStyle/>
                    <a:p>
                      <a:endParaRPr lang="en-US"/>
                    </a:p>
                  </a:txBody>
                  <a:tcPr/>
                </a:tc>
                <a:tc>
                  <a:txBody>
                    <a:bodyPr/>
                    <a:lstStyle/>
                    <a:p>
                      <a:pPr algn="l" fontAlgn="b"/>
                      <a:r>
                        <a:rPr lang="en-GB" sz="1300" b="1" u="none" strike="noStrike" dirty="0">
                          <a:effectLst/>
                        </a:rPr>
                        <a:t>3.3</a:t>
                      </a:r>
                      <a:r>
                        <a:rPr lang="en-GB" sz="1300" u="none" strike="noStrike" dirty="0">
                          <a:effectLst/>
                        </a:rPr>
                        <a:t> Proportion of working-age residents with qualifications below Level 2</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smtClean="0">
                          <a:effectLst/>
                          <a:hlinkClick r:id="rId14"/>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46639">
                <a:tc vMerge="1">
                  <a:txBody>
                    <a:bodyPr/>
                    <a:lstStyle/>
                    <a:p>
                      <a:endParaRPr lang="en-US"/>
                    </a:p>
                  </a:txBody>
                  <a:tcPr/>
                </a:tc>
                <a:tc>
                  <a:txBody>
                    <a:bodyPr/>
                    <a:lstStyle/>
                    <a:p>
                      <a:pPr algn="l" fontAlgn="b"/>
                      <a:r>
                        <a:rPr lang="en-GB" sz="1300" b="1" u="none" strike="noStrike" dirty="0">
                          <a:effectLst/>
                        </a:rPr>
                        <a:t>3.4</a:t>
                      </a:r>
                      <a:r>
                        <a:rPr lang="en-GB" sz="1300" u="none" strike="noStrike" dirty="0">
                          <a:effectLst/>
                        </a:rPr>
                        <a:t> Apprenticeship starts and achievement rate</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300" b="0" i="0" u="none" strike="noStrike" dirty="0" smtClean="0">
                          <a:solidFill>
                            <a:schemeClr val="tx1"/>
                          </a:solidFill>
                          <a:effectLst/>
                          <a:latin typeface="+mn-lt"/>
                          <a:hlinkClick r:id="rId18"/>
                        </a:rPr>
                        <a:t>FE</a:t>
                      </a:r>
                      <a:r>
                        <a:rPr lang="en-GB" sz="1300" b="0" i="0" u="none" strike="noStrike" baseline="0" dirty="0" smtClean="0">
                          <a:solidFill>
                            <a:schemeClr val="tx1"/>
                          </a:solidFill>
                          <a:effectLst/>
                          <a:latin typeface="+mn-lt"/>
                          <a:hlinkClick r:id="rId18"/>
                        </a:rPr>
                        <a:t> Data Library: Apprenticeships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351579">
                <a:tc vMerge="1">
                  <a:txBody>
                    <a:bodyPr/>
                    <a:lstStyle/>
                    <a:p>
                      <a:endParaRPr lang="en-US"/>
                    </a:p>
                  </a:txBody>
                  <a:tcPr/>
                </a:tc>
                <a:tc>
                  <a:txBody>
                    <a:bodyPr/>
                    <a:lstStyle/>
                    <a:p>
                      <a:pPr algn="l" fontAlgn="b"/>
                      <a:r>
                        <a:rPr lang="en-GB" sz="1300" b="1" u="none" strike="noStrike" dirty="0">
                          <a:effectLst/>
                        </a:rPr>
                        <a:t>3.0.1</a:t>
                      </a:r>
                      <a:r>
                        <a:rPr lang="en-GB" sz="1300" u="none" strike="noStrike" dirty="0">
                          <a:effectLst/>
                        </a:rPr>
                        <a:t> Proportion of working-age residents with Level 3 qualifications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smtClean="0">
                          <a:effectLst/>
                          <a:hlinkClick r:id="rId14"/>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351579">
                <a:tc vMerge="1">
                  <a:txBody>
                    <a:bodyPr/>
                    <a:lstStyle/>
                    <a:p>
                      <a:endParaRPr lang="en-US"/>
                    </a:p>
                  </a:txBody>
                  <a:tcPr/>
                </a:tc>
                <a:tc>
                  <a:txBody>
                    <a:bodyPr/>
                    <a:lstStyle/>
                    <a:p>
                      <a:pPr algn="l" fontAlgn="b"/>
                      <a:r>
                        <a:rPr lang="en-GB" sz="1300" b="1" u="none" strike="noStrike" dirty="0">
                          <a:effectLst/>
                        </a:rPr>
                        <a:t>3.0.2</a:t>
                      </a:r>
                      <a:r>
                        <a:rPr lang="en-GB" sz="1300" u="none" strike="noStrike" dirty="0">
                          <a:effectLst/>
                        </a:rPr>
                        <a:t> Proportion of the working-age population who are unemployed</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a:effectLst/>
                          <a:hlinkClick r:id="rId14"/>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11714">
                <a:tc vMerge="1">
                  <a:txBody>
                    <a:bodyPr/>
                    <a:lstStyle/>
                    <a:p>
                      <a:endParaRPr lang="en-US"/>
                    </a:p>
                  </a:txBody>
                  <a:tcPr/>
                </a:tc>
                <a:tc>
                  <a:txBody>
                    <a:bodyPr/>
                    <a:lstStyle/>
                    <a:p>
                      <a:pPr algn="l" fontAlgn="b"/>
                      <a:r>
                        <a:rPr lang="en-GB" sz="1300" b="1" u="none" strike="noStrike" dirty="0">
                          <a:effectLst/>
                        </a:rPr>
                        <a:t>3.0.3</a:t>
                      </a:r>
                      <a:r>
                        <a:rPr lang="en-GB" sz="1300" u="none" strike="noStrike" dirty="0">
                          <a:effectLst/>
                        </a:rPr>
                        <a:t> Claimant rate, unemployment benefits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300" u="sng" strike="noStrike" dirty="0">
                          <a:effectLst/>
                          <a:hlinkClick r:id="rId19"/>
                        </a:rPr>
                        <a:t>Claimant Count,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none" strike="noStrike" dirty="0">
                        <a:solidFill>
                          <a:schemeClr val="tx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772872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2" y="2"/>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3"/>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46122158"/>
              </p:ext>
            </p:extLst>
          </p:nvPr>
        </p:nvGraphicFramePr>
        <p:xfrm>
          <a:off x="431652" y="204058"/>
          <a:ext cx="12017820" cy="504055"/>
        </p:xfrm>
        <a:graphic>
          <a:graphicData uri="http://schemas.openxmlformats.org/drawingml/2006/table">
            <a:tbl>
              <a:tblPr>
                <a:tableStyleId>{5C22544A-7EE6-4342-B048-85BDC9FD1C3A}</a:tableStyleId>
              </a:tblPr>
              <a:tblGrid>
                <a:gridCol w="1053057">
                  <a:extLst>
                    <a:ext uri="{9D8B030D-6E8A-4147-A177-3AD203B41FA5}">
                      <a16:colId xmlns:a16="http://schemas.microsoft.com/office/drawing/2014/main" val="20000"/>
                    </a:ext>
                  </a:extLst>
                </a:gridCol>
                <a:gridCol w="5060107">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504055">
                <a:tc>
                  <a:txBody>
                    <a:bodyPr/>
                    <a:lstStyle/>
                    <a:p>
                      <a:pPr algn="l" fontAlgn="b"/>
                      <a:r>
                        <a:rPr lang="en-US" sz="1500" u="none" strike="noStrike" dirty="0" smtClean="0">
                          <a:solidFill>
                            <a:schemeClr val="bg1"/>
                          </a:solidFill>
                          <a:effectLst/>
                        </a:rPr>
                        <a:t> Priority</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Indicator</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Source</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US" sz="1500" b="0" i="0" u="none" strike="noStrike" dirty="0" smtClean="0">
                          <a:solidFill>
                            <a:schemeClr val="bg1"/>
                          </a:solidFill>
                          <a:effectLst/>
                          <a:latin typeface="Arial" panose="020B0604020202020204" pitchFamily="34" charset="0"/>
                        </a:rPr>
                        <a:t>Updated Oct 2018?</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87382409"/>
              </p:ext>
            </p:extLst>
          </p:nvPr>
        </p:nvGraphicFramePr>
        <p:xfrm>
          <a:off x="424136" y="715013"/>
          <a:ext cx="12025336" cy="7686150"/>
        </p:xfrm>
        <a:graphic>
          <a:graphicData uri="http://schemas.openxmlformats.org/drawingml/2006/table">
            <a:tbl>
              <a:tblPr>
                <a:tableStyleId>{5C22544A-7EE6-4342-B048-85BDC9FD1C3A}</a:tableStyleId>
              </a:tblPr>
              <a:tblGrid>
                <a:gridCol w="1008112">
                  <a:extLst>
                    <a:ext uri="{9D8B030D-6E8A-4147-A177-3AD203B41FA5}">
                      <a16:colId xmlns:a16="http://schemas.microsoft.com/office/drawing/2014/main" val="20000"/>
                    </a:ext>
                  </a:extLst>
                </a:gridCol>
                <a:gridCol w="511256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125147">
                <a:tc rowSpan="8">
                  <a:txBody>
                    <a:bodyPr/>
                    <a:lstStyle/>
                    <a:p>
                      <a:pPr algn="l" fontAlgn="t"/>
                      <a:r>
                        <a:rPr lang="en-GB" sz="1300" u="none" strike="noStrike" dirty="0">
                          <a:effectLst/>
                        </a:rPr>
                        <a:t>Priority 4 - A thriving and productive economy in all parts of Greater Manchester </a:t>
                      </a:r>
                      <a:endParaRPr lang="en-GB" sz="1300" b="0" i="0" u="none" strike="noStrike" dirty="0">
                        <a:solidFill>
                          <a:srgbClr val="000000"/>
                        </a:solidFill>
                        <a:effectLst/>
                        <a:latin typeface="Arial" panose="020B0604020202020204" pitchFamily="34" charset="0"/>
                      </a:endParaRPr>
                    </a:p>
                  </a:txBody>
                  <a:tcPr marL="6791" marR="6791" marT="679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4.1</a:t>
                      </a:r>
                      <a:r>
                        <a:rPr lang="en-US" sz="1300" u="none" strike="noStrike" dirty="0">
                          <a:effectLst/>
                        </a:rPr>
                        <a:t> GVA per job</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smtClean="0">
                          <a:effectLst/>
                          <a:hlinkClick r:id="rId3"/>
                        </a:rPr>
                        <a:t>GM Accelerated Growth Scenario (AGS) 2018</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effectLst/>
                          <a:latin typeface="Arial" panose="020B0604020202020204" pitchFamily="34" charset="0"/>
                        </a:rPr>
                        <a:t>Yes</a:t>
                      </a:r>
                      <a:endParaRPr lang="en-US" sz="1300" b="0" i="0" u="sng" strike="noStrike" dirty="0" smtClean="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0"/>
                  </a:ext>
                </a:extLst>
              </a:tr>
              <a:tr h="64252">
                <a:tc vMerge="1">
                  <a:txBody>
                    <a:bodyPr/>
                    <a:lstStyle/>
                    <a:p>
                      <a:endParaRPr lang="en-US"/>
                    </a:p>
                  </a:txBody>
                  <a:tcPr/>
                </a:tc>
                <a:tc>
                  <a:txBody>
                    <a:bodyPr/>
                    <a:lstStyle/>
                    <a:p>
                      <a:pPr algn="l" fontAlgn="b"/>
                      <a:r>
                        <a:rPr lang="en-GB" sz="1300" b="1" u="none" strike="noStrike" dirty="0">
                          <a:effectLst/>
                        </a:rPr>
                        <a:t>4.2</a:t>
                      </a:r>
                      <a:r>
                        <a:rPr lang="en-GB" sz="1300" u="none" strike="noStrike" dirty="0">
                          <a:effectLst/>
                        </a:rPr>
                        <a:t> Proportion of employee jobs earning above the Real Living Wage</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4"/>
                        </a:rPr>
                        <a:t>Annual Survey of Hours and Earnings - ONS user-requested data</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No</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147373">
                <a:tc vMerge="1">
                  <a:txBody>
                    <a:bodyPr/>
                    <a:lstStyle/>
                    <a:p>
                      <a:endParaRPr lang="en-US"/>
                    </a:p>
                  </a:txBody>
                  <a:tcPr/>
                </a:tc>
                <a:tc>
                  <a:txBody>
                    <a:bodyPr/>
                    <a:lstStyle/>
                    <a:p>
                      <a:pPr algn="l" fontAlgn="b"/>
                      <a:r>
                        <a:rPr lang="en-GB" sz="1300" b="1" u="none" strike="noStrike" dirty="0">
                          <a:effectLst/>
                        </a:rPr>
                        <a:t>4.3</a:t>
                      </a:r>
                      <a:r>
                        <a:rPr lang="en-GB" sz="1300" u="none" strike="noStrike" dirty="0">
                          <a:effectLst/>
                        </a:rPr>
                        <a:t> Proportion of working-age population in employment</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smtClean="0">
                          <a:effectLst/>
                          <a:hlinkClick r:id="rId5"/>
                        </a:rPr>
                        <a:t>Annual Population Survey, NOMIS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r h="267126">
                <a:tc vMerge="1">
                  <a:txBody>
                    <a:bodyPr/>
                    <a:lstStyle/>
                    <a:p>
                      <a:endParaRPr lang="en-US"/>
                    </a:p>
                  </a:txBody>
                  <a:tcPr/>
                </a:tc>
                <a:tc>
                  <a:txBody>
                    <a:bodyPr/>
                    <a:lstStyle/>
                    <a:p>
                      <a:pPr algn="l" fontAlgn="b"/>
                      <a:r>
                        <a:rPr lang="en-GB" sz="1300" b="1" u="none" strike="noStrike" dirty="0">
                          <a:effectLst/>
                        </a:rPr>
                        <a:t>4.4</a:t>
                      </a:r>
                      <a:r>
                        <a:rPr lang="en-GB" sz="1300" u="none" strike="noStrike" dirty="0">
                          <a:effectLst/>
                        </a:rPr>
                        <a:t> Number of business start-ups per 10,000 working-age population</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6"/>
                        </a:rPr>
                        <a:t>Business Demography 2016 (and NOMIS mid-year population estimates)</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No</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3"/>
                  </a:ext>
                </a:extLst>
              </a:tr>
              <a:tr h="267126">
                <a:tc vMerge="1">
                  <a:txBody>
                    <a:bodyPr/>
                    <a:lstStyle/>
                    <a:p>
                      <a:endParaRPr lang="en-US"/>
                    </a:p>
                  </a:txBody>
                  <a:tcPr/>
                </a:tc>
                <a:tc>
                  <a:txBody>
                    <a:bodyPr/>
                    <a:lstStyle/>
                    <a:p>
                      <a:pPr algn="l" fontAlgn="b"/>
                      <a:r>
                        <a:rPr lang="en-GB" sz="1300" b="1" u="none" strike="noStrike" dirty="0">
                          <a:effectLst/>
                        </a:rPr>
                        <a:t>4.5</a:t>
                      </a:r>
                      <a:r>
                        <a:rPr lang="en-GB" sz="1300" u="none" strike="noStrike" dirty="0">
                          <a:effectLst/>
                        </a:rPr>
                        <a:t> GVA generated from foreign direct investment (FDI) job creation</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none" strike="noStrike" dirty="0">
                          <a:effectLst/>
                        </a:rPr>
                        <a:t>Data sourced directly from MIDAS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effectLst/>
                          <a:latin typeface="Arial" panose="020B0604020202020204" pitchFamily="34" charset="0"/>
                        </a:rPr>
                        <a:t>Yes</a:t>
                      </a:r>
                      <a:endParaRPr lang="en-US" sz="1300" b="0" i="0" u="sng" strike="noStrike" dirty="0" smtClean="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4"/>
                  </a:ext>
                </a:extLst>
              </a:tr>
              <a:tr h="524686">
                <a:tc vMerge="1">
                  <a:txBody>
                    <a:bodyPr/>
                    <a:lstStyle/>
                    <a:p>
                      <a:endParaRPr lang="en-US"/>
                    </a:p>
                  </a:txBody>
                  <a:tcPr/>
                </a:tc>
                <a:tc>
                  <a:txBody>
                    <a:bodyPr/>
                    <a:lstStyle/>
                    <a:p>
                      <a:pPr algn="l" fontAlgn="b"/>
                      <a:r>
                        <a:rPr lang="en-GB" sz="1300" b="1" u="none" strike="noStrike" dirty="0">
                          <a:effectLst/>
                        </a:rPr>
                        <a:t>4.0.1</a:t>
                      </a:r>
                      <a:r>
                        <a:rPr lang="en-GB" sz="1300" u="none" strike="noStrike" dirty="0">
                          <a:effectLst/>
                        </a:rPr>
                        <a:t> Proportion of working-age population from ethnic minority groups in employment</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smtClean="0">
                          <a:effectLst/>
                          <a:hlinkClick r:id="rId5"/>
                        </a:rPr>
                        <a:t>Annual Population Survey, NOMIS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5"/>
                  </a:ext>
                </a:extLst>
              </a:tr>
              <a:tr h="390839">
                <a:tc vMerge="1">
                  <a:txBody>
                    <a:bodyPr/>
                    <a:lstStyle/>
                    <a:p>
                      <a:endParaRPr lang="en-US"/>
                    </a:p>
                  </a:txBody>
                  <a:tcPr/>
                </a:tc>
                <a:tc>
                  <a:txBody>
                    <a:bodyPr/>
                    <a:lstStyle/>
                    <a:p>
                      <a:pPr algn="l" fontAlgn="b"/>
                      <a:r>
                        <a:rPr lang="en-GB" sz="1300" b="1" u="none" strike="noStrike" dirty="0">
                          <a:effectLst/>
                        </a:rPr>
                        <a:t>4.0.2</a:t>
                      </a:r>
                      <a:r>
                        <a:rPr lang="en-GB" sz="1300" u="none" strike="noStrike" dirty="0">
                          <a:effectLst/>
                        </a:rPr>
                        <a:t> Proportion of working-age population with a disability in employment</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smtClean="0">
                          <a:effectLst/>
                          <a:hlinkClick r:id="rId5"/>
                        </a:rPr>
                        <a:t>Annual Population Survey, NOMIS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Yes</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6"/>
                  </a:ext>
                </a:extLst>
              </a:tr>
              <a:tr h="267126">
                <a:tc vMerge="1">
                  <a:txBody>
                    <a:bodyPr/>
                    <a:lstStyle/>
                    <a:p>
                      <a:endParaRPr lang="en-US"/>
                    </a:p>
                  </a:txBody>
                  <a:tcPr/>
                </a:tc>
                <a:tc>
                  <a:txBody>
                    <a:bodyPr/>
                    <a:lstStyle/>
                    <a:p>
                      <a:pPr algn="l" fontAlgn="b"/>
                      <a:r>
                        <a:rPr lang="en-GB" sz="1300" b="1" u="none" strike="noStrike" dirty="0">
                          <a:effectLst/>
                        </a:rPr>
                        <a:t>4.0.3</a:t>
                      </a:r>
                      <a:r>
                        <a:rPr lang="en-GB" sz="1300" u="none" strike="noStrike" dirty="0">
                          <a:effectLst/>
                        </a:rPr>
                        <a:t> Number of enterprises per 10,000 working-age population</a:t>
                      </a:r>
                      <a:endParaRPr lang="en-GB" sz="1300" b="1"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GB" sz="1300" u="sng" strike="noStrike" dirty="0">
                          <a:effectLst/>
                          <a:hlinkClick r:id="rId6"/>
                        </a:rPr>
                        <a:t>Business Demography 2016 (and NOMIS mid-year population estimates)</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US" sz="1300" b="0" i="0" u="none" strike="noStrike" dirty="0" smtClean="0">
                          <a:solidFill>
                            <a:schemeClr val="tx1"/>
                          </a:solidFill>
                          <a:effectLst/>
                          <a:latin typeface="Arial" panose="020B0604020202020204" pitchFamily="34" charset="0"/>
                        </a:rPr>
                        <a:t>No</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67126">
                <a:tc rowSpan="8">
                  <a:txBody>
                    <a:bodyPr/>
                    <a:lstStyle/>
                    <a:p>
                      <a:pPr algn="l" fontAlgn="t"/>
                      <a:r>
                        <a:rPr lang="en-GB" sz="1300" u="none" strike="noStrike" dirty="0">
                          <a:effectLst/>
                        </a:rPr>
                        <a:t>Priority 5 - World-class connectivity that keeps Greater Manchester moving</a:t>
                      </a:r>
                      <a:endParaRPr lang="en-GB" sz="1300" b="0" i="0" u="none" strike="noStrike" dirty="0">
                        <a:solidFill>
                          <a:srgbClr val="000000"/>
                        </a:solidFill>
                        <a:effectLst/>
                        <a:latin typeface="Arial" panose="020B0604020202020204" pitchFamily="34" charset="0"/>
                      </a:endParaRPr>
                    </a:p>
                  </a:txBody>
                  <a:tcPr marL="6791" marR="6791" marT="679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5.1</a:t>
                      </a:r>
                      <a:r>
                        <a:rPr lang="en-US" sz="1300" u="none" strike="noStrike" dirty="0">
                          <a:effectLst/>
                        </a:rPr>
                        <a:t> Journeys to Work</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rowSpan="3">
                  <a:txBody>
                    <a:bodyPr/>
                    <a:lstStyle/>
                    <a:p>
                      <a:pPr algn="l" fontAlgn="t"/>
                      <a:r>
                        <a:rPr lang="en-GB" sz="1300" u="none" strike="noStrike" dirty="0">
                          <a:effectLst/>
                        </a:rPr>
                        <a:t>Data sourced directly from Transport for Greater Manchester (TfGM). </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t"/>
                      <a:r>
                        <a:rPr lang="en-GB" sz="1300" b="0" i="0" u="none" strike="noStrike" dirty="0" smtClean="0">
                          <a:solidFill>
                            <a:schemeClr val="tx1"/>
                          </a:solidFill>
                          <a:effectLst/>
                          <a:latin typeface="Arial" panose="020B0604020202020204" pitchFamily="34" charset="0"/>
                        </a:rPr>
                        <a:t>No</a:t>
                      </a:r>
                      <a:endParaRPr lang="en-GB" sz="1300" b="0" i="0" u="none" strike="noStrike" dirty="0">
                        <a:solidFill>
                          <a:schemeClr val="tx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8"/>
                  </a:ext>
                </a:extLst>
              </a:tr>
              <a:tr h="267126">
                <a:tc vMerge="1">
                  <a:txBody>
                    <a:bodyPr/>
                    <a:lstStyle/>
                    <a:p>
                      <a:endParaRPr lang="en-US"/>
                    </a:p>
                  </a:txBody>
                  <a:tcPr/>
                </a:tc>
                <a:tc>
                  <a:txBody>
                    <a:bodyPr/>
                    <a:lstStyle/>
                    <a:p>
                      <a:pPr algn="l" fontAlgn="b"/>
                      <a:r>
                        <a:rPr lang="en-US" sz="1300" b="1" u="none" strike="noStrike" dirty="0">
                          <a:effectLst/>
                        </a:rPr>
                        <a:t>5.2 </a:t>
                      </a:r>
                      <a:r>
                        <a:rPr lang="en-US" sz="1300" u="none" strike="noStrike" dirty="0">
                          <a:effectLst/>
                        </a:rPr>
                        <a:t>Journey Time Reliability</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vMerge="1">
                  <a:txBody>
                    <a:bodyPr/>
                    <a:lstStyle/>
                    <a:p>
                      <a:endParaRPr lang="en-US" dirty="0"/>
                    </a:p>
                  </a:txBody>
                  <a:tcPr/>
                </a:tc>
                <a:tc>
                  <a:txBody>
                    <a:bodyPr/>
                    <a:lstStyle/>
                    <a:p>
                      <a:pPr algn="ctr" fontAlgn="t"/>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9"/>
                  </a:ext>
                </a:extLst>
              </a:tr>
              <a:tr h="267126">
                <a:tc vMerge="1">
                  <a:txBody>
                    <a:bodyPr/>
                    <a:lstStyle/>
                    <a:p>
                      <a:endParaRPr lang="en-US"/>
                    </a:p>
                  </a:txBody>
                  <a:tcPr/>
                </a:tc>
                <a:tc>
                  <a:txBody>
                    <a:bodyPr/>
                    <a:lstStyle/>
                    <a:p>
                      <a:pPr algn="l" fontAlgn="b"/>
                      <a:r>
                        <a:rPr lang="en-US" sz="1300" b="1" u="none" strike="noStrike" dirty="0">
                          <a:effectLst/>
                        </a:rPr>
                        <a:t>5.3</a:t>
                      </a:r>
                      <a:r>
                        <a:rPr lang="en-US" sz="1300" u="none" strike="noStrike" dirty="0">
                          <a:effectLst/>
                        </a:rPr>
                        <a:t> Air Quality</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vMerge="1">
                  <a:txBody>
                    <a:bodyPr/>
                    <a:lstStyle/>
                    <a:p>
                      <a:endParaRPr lang="en-US"/>
                    </a:p>
                  </a:txBody>
                  <a:tcPr/>
                </a:tc>
                <a:tc>
                  <a:txBody>
                    <a:bodyPr/>
                    <a:lstStyle/>
                    <a:p>
                      <a:pPr algn="ctr" fontAlgn="t"/>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0"/>
                  </a:ext>
                </a:extLst>
              </a:tr>
              <a:tr h="267126">
                <a:tc vMerge="1">
                  <a:txBody>
                    <a:bodyPr/>
                    <a:lstStyle/>
                    <a:p>
                      <a:endParaRPr lang="en-US"/>
                    </a:p>
                  </a:txBody>
                  <a:tcPr/>
                </a:tc>
                <a:tc>
                  <a:txBody>
                    <a:bodyPr/>
                    <a:lstStyle/>
                    <a:p>
                      <a:pPr algn="l" fontAlgn="b"/>
                      <a:r>
                        <a:rPr lang="en-US" sz="1300" b="1" u="none" strike="noStrike" dirty="0">
                          <a:effectLst/>
                        </a:rPr>
                        <a:t>5.4</a:t>
                      </a:r>
                      <a:r>
                        <a:rPr lang="en-US" sz="1300" u="none" strike="noStrike" dirty="0">
                          <a:effectLst/>
                        </a:rPr>
                        <a:t> Digital Infrastructure</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marR="0" lvl="0" indent="0" algn="l" defTabSz="1218536" rtl="0" eaLnBrk="1" fontAlgn="b" latinLnBrk="0" hangingPunct="1">
                        <a:lnSpc>
                          <a:spcPct val="100000"/>
                        </a:lnSpc>
                        <a:spcBef>
                          <a:spcPts val="0"/>
                        </a:spcBef>
                        <a:spcAft>
                          <a:spcPts val="0"/>
                        </a:spcAft>
                        <a:buClrTx/>
                        <a:buSzTx/>
                        <a:buFontTx/>
                        <a:buNone/>
                        <a:tabLst/>
                        <a:defRPr/>
                      </a:pPr>
                      <a:r>
                        <a:rPr lang="en-GB" sz="1300" u="sng" strike="noStrike" dirty="0" smtClean="0">
                          <a:effectLst/>
                          <a:hlinkClick r:id="rId7"/>
                        </a:rPr>
                        <a:t>Connected</a:t>
                      </a:r>
                      <a:r>
                        <a:rPr lang="en-GB" sz="1300" u="sng" strike="noStrike" baseline="0" dirty="0" smtClean="0">
                          <a:effectLst/>
                          <a:hlinkClick r:id="rId7"/>
                        </a:rPr>
                        <a:t> Nations</a:t>
                      </a:r>
                      <a:r>
                        <a:rPr lang="en-GB" sz="1300" u="sng" strike="noStrike" dirty="0" smtClean="0">
                          <a:effectLst/>
                          <a:hlinkClick r:id="rId7"/>
                        </a:rPr>
                        <a:t>, OFCOM</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t"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1"/>
                  </a:ext>
                </a:extLst>
              </a:tr>
              <a:tr h="267126">
                <a:tc vMerge="1">
                  <a:txBody>
                    <a:bodyPr/>
                    <a:lstStyle/>
                    <a:p>
                      <a:endParaRPr lang="en-US"/>
                    </a:p>
                  </a:txBody>
                  <a:tcPr/>
                </a:tc>
                <a:tc>
                  <a:txBody>
                    <a:bodyPr/>
                    <a:lstStyle/>
                    <a:p>
                      <a:pPr algn="l" fontAlgn="b"/>
                      <a:r>
                        <a:rPr lang="en-GB" sz="1300" b="1" u="none" strike="noStrike" dirty="0">
                          <a:effectLst/>
                        </a:rPr>
                        <a:t>5.0.1</a:t>
                      </a:r>
                      <a:r>
                        <a:rPr lang="en-GB" sz="1300" u="none" strike="noStrike" dirty="0">
                          <a:effectLst/>
                        </a:rPr>
                        <a:t> All Journeys by Non-Car Modes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rowSpan="3">
                  <a:txBody>
                    <a:bodyPr/>
                    <a:lstStyle/>
                    <a:p>
                      <a:pPr algn="l" fontAlgn="t"/>
                      <a:r>
                        <a:rPr lang="en-GB" sz="1300" u="none" strike="noStrike" dirty="0">
                          <a:effectLst/>
                        </a:rPr>
                        <a:t>Data sourced directly from Transport for Greater Manchester (TfGM</a:t>
                      </a:r>
                      <a:r>
                        <a:rPr lang="en-GB" sz="1300" u="none" strike="noStrike" dirty="0" smtClean="0">
                          <a:effectLst/>
                        </a:rPr>
                        <a:t>)</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t"/>
                      <a:r>
                        <a:rPr lang="en-GB" sz="1300" b="0" i="0" u="none" strike="noStrike" dirty="0" smtClean="0">
                          <a:solidFill>
                            <a:schemeClr val="tx1"/>
                          </a:solidFill>
                          <a:effectLst/>
                          <a:latin typeface="Arial" panose="020B0604020202020204" pitchFamily="34" charset="0"/>
                        </a:rPr>
                        <a:t>Yes</a:t>
                      </a:r>
                      <a:endParaRPr lang="en-GB" sz="1300" b="0" i="0" u="none" strike="noStrike" dirty="0">
                        <a:solidFill>
                          <a:schemeClr val="tx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2"/>
                  </a:ext>
                </a:extLst>
              </a:tr>
              <a:tr h="267126">
                <a:tc vMerge="1">
                  <a:txBody>
                    <a:bodyPr/>
                    <a:lstStyle/>
                    <a:p>
                      <a:endParaRPr lang="en-US"/>
                    </a:p>
                  </a:txBody>
                  <a:tcPr/>
                </a:tc>
                <a:tc>
                  <a:txBody>
                    <a:bodyPr/>
                    <a:lstStyle/>
                    <a:p>
                      <a:pPr algn="l" fontAlgn="b"/>
                      <a:r>
                        <a:rPr lang="en-US" sz="1300" b="1" u="none" strike="noStrike" dirty="0">
                          <a:effectLst/>
                        </a:rPr>
                        <a:t>5.0.2</a:t>
                      </a:r>
                      <a:r>
                        <a:rPr lang="en-US" sz="1300" u="none" strike="noStrike" dirty="0">
                          <a:effectLst/>
                        </a:rPr>
                        <a:t> Public Transport Accessibility</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vMerge="1">
                  <a:txBody>
                    <a:bodyPr/>
                    <a:lstStyle/>
                    <a:p>
                      <a:endParaRPr lang="en-US"/>
                    </a:p>
                  </a:txBody>
                  <a:tcPr/>
                </a:tc>
                <a:tc>
                  <a:txBody>
                    <a:bodyPr/>
                    <a:lstStyle/>
                    <a:p>
                      <a:pPr marL="0" marR="0" lvl="0" indent="0" algn="ctr" defTabSz="1218536" rtl="0" eaLnBrk="1" fontAlgn="t" latinLnBrk="0" hangingPunct="1">
                        <a:lnSpc>
                          <a:spcPct val="100000"/>
                        </a:lnSpc>
                        <a:spcBef>
                          <a:spcPts val="0"/>
                        </a:spcBef>
                        <a:spcAft>
                          <a:spcPts val="0"/>
                        </a:spcAft>
                        <a:buClrTx/>
                        <a:buSzTx/>
                        <a:buFontTx/>
                        <a:buNone/>
                        <a:tabLst/>
                        <a:defRPr/>
                      </a:pPr>
                      <a:r>
                        <a:rPr lang="en-GB" sz="1300" b="0" i="0" u="none" strike="noStrike" dirty="0" smtClean="0">
                          <a:solidFill>
                            <a:schemeClr val="tx1"/>
                          </a:solidFill>
                          <a:effectLst/>
                          <a:latin typeface="Arial" panose="020B0604020202020204" pitchFamily="34" charset="0"/>
                        </a:rPr>
                        <a:t>Yes</a:t>
                      </a: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3"/>
                  </a:ext>
                </a:extLst>
              </a:tr>
              <a:tr h="267126">
                <a:tc vMerge="1">
                  <a:txBody>
                    <a:bodyPr/>
                    <a:lstStyle/>
                    <a:p>
                      <a:endParaRPr lang="en-US"/>
                    </a:p>
                  </a:txBody>
                  <a:tcPr/>
                </a:tc>
                <a:tc>
                  <a:txBody>
                    <a:bodyPr/>
                    <a:lstStyle/>
                    <a:p>
                      <a:pPr algn="l" fontAlgn="b"/>
                      <a:r>
                        <a:rPr lang="en-GB" sz="1300" b="1" u="none" strike="noStrike" dirty="0">
                          <a:effectLst/>
                        </a:rPr>
                        <a:t>5.0.3</a:t>
                      </a:r>
                      <a:r>
                        <a:rPr lang="en-GB" sz="1300" u="none" strike="noStrike" dirty="0">
                          <a:effectLst/>
                        </a:rPr>
                        <a:t> Short Journeys by Cycling or Walking</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vMerge="1">
                  <a:txBody>
                    <a:bodyPr/>
                    <a:lstStyle/>
                    <a:p>
                      <a:endParaRPr lang="en-US"/>
                    </a:p>
                  </a:txBody>
                  <a:tcPr/>
                </a:tc>
                <a:tc>
                  <a:txBody>
                    <a:bodyPr/>
                    <a:lstStyle/>
                    <a:p>
                      <a:pPr marL="0" marR="0" lvl="0" indent="0" algn="ctr" defTabSz="1218536" rtl="0" eaLnBrk="1" fontAlgn="t" latinLnBrk="0" hangingPunct="1">
                        <a:lnSpc>
                          <a:spcPct val="100000"/>
                        </a:lnSpc>
                        <a:spcBef>
                          <a:spcPts val="0"/>
                        </a:spcBef>
                        <a:spcAft>
                          <a:spcPts val="0"/>
                        </a:spcAft>
                        <a:buClrTx/>
                        <a:buSzTx/>
                        <a:buFontTx/>
                        <a:buNone/>
                        <a:tabLst/>
                        <a:defRPr/>
                      </a:pPr>
                      <a:r>
                        <a:rPr lang="en-GB" sz="1300" b="0" i="0" u="none" strike="noStrike" dirty="0" smtClean="0">
                          <a:solidFill>
                            <a:schemeClr val="tx1"/>
                          </a:solidFill>
                          <a:effectLst/>
                          <a:latin typeface="Arial" panose="020B0604020202020204" pitchFamily="34" charset="0"/>
                        </a:rPr>
                        <a:t>Yes</a:t>
                      </a: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4"/>
                  </a:ext>
                </a:extLst>
              </a:tr>
              <a:tr h="267126">
                <a:tc vMerge="1">
                  <a:txBody>
                    <a:bodyPr/>
                    <a:lstStyle/>
                    <a:p>
                      <a:endParaRPr lang="en-US"/>
                    </a:p>
                  </a:txBody>
                  <a:tcPr/>
                </a:tc>
                <a:tc>
                  <a:txBody>
                    <a:bodyPr/>
                    <a:lstStyle/>
                    <a:p>
                      <a:pPr algn="l" fontAlgn="b"/>
                      <a:r>
                        <a:rPr lang="en-US" sz="1300" b="1" u="none" strike="noStrike" dirty="0">
                          <a:effectLst/>
                        </a:rPr>
                        <a:t>5.0.4</a:t>
                      </a:r>
                      <a:r>
                        <a:rPr lang="en-US" sz="1300" u="none" strike="noStrike" dirty="0">
                          <a:effectLst/>
                        </a:rPr>
                        <a:t> Digital Inclusion</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GB" sz="1300" u="sng" strike="noStrike" dirty="0">
                          <a:effectLst/>
                          <a:hlinkClick r:id="rId8"/>
                        </a:rPr>
                        <a:t>Get Digital Heatmap, Tech Partnership</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67126">
                <a:tc rowSpan="9">
                  <a:txBody>
                    <a:bodyPr/>
                    <a:lstStyle/>
                    <a:p>
                      <a:pPr algn="l" fontAlgn="t"/>
                      <a:r>
                        <a:rPr lang="en-GB" sz="1300" u="none" strike="noStrike" dirty="0">
                          <a:effectLst/>
                        </a:rPr>
                        <a:t>Priority 6 - Safe, decent and affordable housing</a:t>
                      </a:r>
                      <a:endParaRPr lang="en-GB" sz="1300" b="0" i="0" u="none" strike="noStrike" dirty="0">
                        <a:solidFill>
                          <a:srgbClr val="000000"/>
                        </a:solidFill>
                        <a:effectLst/>
                        <a:latin typeface="Arial" panose="020B0604020202020204" pitchFamily="34" charset="0"/>
                      </a:endParaRPr>
                    </a:p>
                  </a:txBody>
                  <a:tcPr marL="6791" marR="6791" marT="679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6.1 </a:t>
                      </a:r>
                      <a:r>
                        <a:rPr lang="en-US" sz="1300" u="none" strike="noStrike" dirty="0">
                          <a:effectLst/>
                        </a:rPr>
                        <a:t>Net additional dwellings</a:t>
                      </a:r>
                      <a:endParaRPr lang="en-US"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9"/>
                        </a:rPr>
                        <a:t>Live tables on housing supply: net additional dwellings, Table 122, MHCLG</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6"/>
                  </a:ext>
                </a:extLst>
              </a:tr>
              <a:tr h="267126">
                <a:tc vMerge="1">
                  <a:txBody>
                    <a:bodyPr/>
                    <a:lstStyle/>
                    <a:p>
                      <a:endParaRPr lang="en-US"/>
                    </a:p>
                  </a:txBody>
                  <a:tcPr/>
                </a:tc>
                <a:tc>
                  <a:txBody>
                    <a:bodyPr/>
                    <a:lstStyle/>
                    <a:p>
                      <a:pPr algn="l" fontAlgn="b"/>
                      <a:r>
                        <a:rPr lang="en-GB" sz="1300" b="1" u="none" strike="noStrike" dirty="0">
                          <a:effectLst/>
                        </a:rPr>
                        <a:t>6.2</a:t>
                      </a:r>
                      <a:r>
                        <a:rPr lang="en-GB" sz="1300" u="none" strike="noStrike" dirty="0">
                          <a:effectLst/>
                        </a:rPr>
                        <a:t> Street count and rough sleeping estimates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0"/>
                        </a:rPr>
                        <a:t>Rough sleeping in England, MHCLG</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7"/>
                  </a:ext>
                </a:extLst>
              </a:tr>
              <a:tr h="524686">
                <a:tc vMerge="1">
                  <a:txBody>
                    <a:bodyPr/>
                    <a:lstStyle/>
                    <a:p>
                      <a:endParaRPr lang="en-US"/>
                    </a:p>
                  </a:txBody>
                  <a:tcPr/>
                </a:tc>
                <a:tc>
                  <a:txBody>
                    <a:bodyPr/>
                    <a:lstStyle/>
                    <a:p>
                      <a:pPr algn="l" fontAlgn="b"/>
                      <a:r>
                        <a:rPr lang="en-GB" sz="1300" b="1" u="none" strike="noStrike" dirty="0">
                          <a:effectLst/>
                        </a:rPr>
                        <a:t>6.0.1a</a:t>
                      </a:r>
                      <a:r>
                        <a:rPr lang="en-GB" sz="1300" u="none" strike="noStrike" dirty="0">
                          <a:effectLst/>
                        </a:rPr>
                        <a:t> Lower quartile house prices to average incomes - Prices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1"/>
                        </a:rPr>
                        <a:t>Lower quartile price paid for administrative geographies - HPSSA Dataset 15, Table 1a &amp; 4a, ONS</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8"/>
                  </a:ext>
                </a:extLst>
              </a:tr>
              <a:tr h="390839">
                <a:tc vMerge="1">
                  <a:txBody>
                    <a:bodyPr/>
                    <a:lstStyle/>
                    <a:p>
                      <a:endParaRPr lang="en-US"/>
                    </a:p>
                  </a:txBody>
                  <a:tcPr/>
                </a:tc>
                <a:tc>
                  <a:txBody>
                    <a:bodyPr/>
                    <a:lstStyle/>
                    <a:p>
                      <a:pPr algn="l" fontAlgn="b"/>
                      <a:r>
                        <a:rPr lang="en-GB" sz="1300" b="1" u="none" strike="noStrike" dirty="0">
                          <a:effectLst/>
                        </a:rPr>
                        <a:t>6.0.1b</a:t>
                      </a:r>
                      <a:r>
                        <a:rPr lang="en-GB" sz="1300" u="none" strike="noStrike" dirty="0">
                          <a:effectLst/>
                        </a:rPr>
                        <a:t> Lower quartile house prices to average incomes - Median Income</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2"/>
                        </a:rPr>
                        <a:t>Annual Survey Hours &amp; Earnings, NOMIS - Resident Median Earnings</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19"/>
                  </a:ext>
                </a:extLst>
              </a:tr>
              <a:tr h="267126">
                <a:tc vMerge="1">
                  <a:txBody>
                    <a:bodyPr/>
                    <a:lstStyle/>
                    <a:p>
                      <a:endParaRPr lang="en-US"/>
                    </a:p>
                  </a:txBody>
                  <a:tcPr/>
                </a:tc>
                <a:tc>
                  <a:txBody>
                    <a:bodyPr/>
                    <a:lstStyle/>
                    <a:p>
                      <a:pPr algn="l" fontAlgn="b"/>
                      <a:r>
                        <a:rPr lang="en-GB" sz="1300" b="1" u="none" strike="noStrike" dirty="0">
                          <a:effectLst/>
                        </a:rPr>
                        <a:t>6.0.2a</a:t>
                      </a:r>
                      <a:r>
                        <a:rPr lang="en-GB" sz="1300" u="none" strike="noStrike" dirty="0">
                          <a:effectLst/>
                        </a:rPr>
                        <a:t> Empty housing stock - Empty Dwellings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3"/>
                        </a:rPr>
                        <a:t>Live tables on dwelling stock, Table 615, MHCLG</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20"/>
                  </a:ext>
                </a:extLst>
              </a:tr>
              <a:tr h="267126">
                <a:tc vMerge="1">
                  <a:txBody>
                    <a:bodyPr/>
                    <a:lstStyle/>
                    <a:p>
                      <a:endParaRPr lang="en-US"/>
                    </a:p>
                  </a:txBody>
                  <a:tcPr/>
                </a:tc>
                <a:tc>
                  <a:txBody>
                    <a:bodyPr/>
                    <a:lstStyle/>
                    <a:p>
                      <a:pPr algn="l" fontAlgn="b"/>
                      <a:r>
                        <a:rPr lang="en-GB" sz="1300" b="1" u="none" strike="noStrike" dirty="0">
                          <a:effectLst/>
                        </a:rPr>
                        <a:t>6.0.2b</a:t>
                      </a:r>
                      <a:r>
                        <a:rPr lang="en-GB" sz="1300" u="none" strike="noStrike" dirty="0">
                          <a:effectLst/>
                        </a:rPr>
                        <a:t> Empty housing stock - All Stock</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3"/>
                        </a:rPr>
                        <a:t>Live tables on dwelling stock, Table 100, MHCLG</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21"/>
                  </a:ext>
                </a:extLst>
              </a:tr>
              <a:tr h="267126">
                <a:tc vMerge="1">
                  <a:txBody>
                    <a:bodyPr/>
                    <a:lstStyle/>
                    <a:p>
                      <a:endParaRPr lang="en-US"/>
                    </a:p>
                  </a:txBody>
                  <a:tcPr/>
                </a:tc>
                <a:tc>
                  <a:txBody>
                    <a:bodyPr/>
                    <a:lstStyle/>
                    <a:p>
                      <a:pPr algn="l" fontAlgn="b"/>
                      <a:r>
                        <a:rPr lang="en-GB" sz="1300" b="1" u="none" strike="noStrike" dirty="0">
                          <a:effectLst/>
                        </a:rPr>
                        <a:t>6.0.3</a:t>
                      </a:r>
                      <a:r>
                        <a:rPr lang="en-GB" sz="1300" u="none" strike="noStrike" dirty="0">
                          <a:effectLst/>
                        </a:rPr>
                        <a:t> </a:t>
                      </a:r>
                      <a:r>
                        <a:rPr lang="en-GB" sz="1300" u="none" strike="noStrike" dirty="0" smtClean="0">
                          <a:effectLst/>
                        </a:rPr>
                        <a:t>Positive </a:t>
                      </a:r>
                      <a:r>
                        <a:rPr lang="en-GB" sz="1300" u="none" strike="noStrike" dirty="0">
                          <a:effectLst/>
                        </a:rPr>
                        <a:t>action to prevent or relieve homelessness</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GB" sz="1300" u="sng" strike="noStrike" dirty="0">
                          <a:effectLst/>
                          <a:hlinkClick r:id="rId14"/>
                        </a:rPr>
                        <a:t>Live tables on homelessness, Table 792 &amp; 792a, MHCLG</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22"/>
                  </a:ext>
                </a:extLst>
              </a:tr>
              <a:tr h="267126">
                <a:tc vMerge="1">
                  <a:txBody>
                    <a:bodyPr/>
                    <a:lstStyle/>
                    <a:p>
                      <a:endParaRPr lang="en-US"/>
                    </a:p>
                  </a:txBody>
                  <a:tcPr/>
                </a:tc>
                <a:tc>
                  <a:txBody>
                    <a:bodyPr/>
                    <a:lstStyle/>
                    <a:p>
                      <a:pPr algn="l" fontAlgn="b"/>
                      <a:r>
                        <a:rPr lang="en-GB" sz="1300" b="1" u="none" strike="noStrike" dirty="0">
                          <a:effectLst/>
                        </a:rPr>
                        <a:t>6.0.4</a:t>
                      </a:r>
                      <a:r>
                        <a:rPr lang="en-GB" sz="1300" u="none" strike="noStrike" dirty="0">
                          <a:effectLst/>
                        </a:rPr>
                        <a:t> Housing benefit and universal credit housing component</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a:effectLst/>
                          <a:hlinkClick r:id="rId15"/>
                        </a:rPr>
                        <a:t>Stat Xplore</a:t>
                      </a:r>
                      <a:endParaRPr lang="en-US"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US" sz="1300" b="0" i="0" u="none" strike="noStrike" kern="1200" dirty="0">
                        <a:solidFill>
                          <a:schemeClr val="tx1"/>
                        </a:solidFill>
                        <a:effectLst/>
                        <a:latin typeface="Arial" panose="020B0604020202020204" pitchFamily="34" charset="0"/>
                        <a:ea typeface="+mn-ea"/>
                        <a:cs typeface="+mn-cs"/>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23"/>
                  </a:ext>
                </a:extLst>
              </a:tr>
              <a:tr h="267126">
                <a:tc vMerge="1">
                  <a:txBody>
                    <a:bodyPr/>
                    <a:lstStyle/>
                    <a:p>
                      <a:endParaRPr lang="en-US"/>
                    </a:p>
                  </a:txBody>
                  <a:tcPr/>
                </a:tc>
                <a:tc>
                  <a:txBody>
                    <a:bodyPr/>
                    <a:lstStyle/>
                    <a:p>
                      <a:pPr algn="l" fontAlgn="b"/>
                      <a:r>
                        <a:rPr lang="en-GB" sz="1300" b="1" u="none" strike="noStrike" dirty="0">
                          <a:effectLst/>
                        </a:rPr>
                        <a:t>6.0.5</a:t>
                      </a:r>
                      <a:r>
                        <a:rPr lang="en-GB" sz="1300" u="none" strike="noStrike" dirty="0">
                          <a:effectLst/>
                        </a:rPr>
                        <a:t> Resident satisfaction with local community</a:t>
                      </a:r>
                      <a:endParaRPr lang="en-GB" sz="1300" b="0" i="0" u="none" strike="noStrike" dirty="0">
                        <a:solidFill>
                          <a:srgbClr val="000000"/>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GB" sz="1300" u="sng" strike="noStrike" dirty="0">
                          <a:effectLst/>
                          <a:hlinkClick r:id="rId16"/>
                        </a:rPr>
                        <a:t>Understanding Society - The UK </a:t>
                      </a:r>
                      <a:r>
                        <a:rPr lang="en-GB" sz="1300" u="sng" strike="noStrike" dirty="0" smtClean="0">
                          <a:effectLst/>
                          <a:hlinkClick r:id="rId16"/>
                        </a:rPr>
                        <a:t>Longitudinal </a:t>
                      </a:r>
                      <a:r>
                        <a:rPr lang="en-GB" sz="1300" u="sng" strike="noStrike" dirty="0">
                          <a:effectLst/>
                          <a:hlinkClick r:id="rId16"/>
                        </a:rPr>
                        <a:t>Household Study</a:t>
                      </a:r>
                      <a:endParaRPr lang="en-GB" sz="1300" b="0" i="0" u="sng" strike="noStrike" dirty="0">
                        <a:solidFill>
                          <a:srgbClr val="0563C1"/>
                        </a:solidFill>
                        <a:effectLst/>
                        <a:latin typeface="Arial" panose="020B0604020202020204" pitchFamily="34" charset="0"/>
                      </a:endParaRP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b"/>
                      <a:r>
                        <a:rPr lang="en-GB" sz="1300" b="0" i="0" u="none" strike="noStrike" kern="1200" dirty="0" smtClean="0">
                          <a:solidFill>
                            <a:schemeClr val="tx1"/>
                          </a:solidFill>
                          <a:effectLst/>
                          <a:latin typeface="Arial" panose="020B0604020202020204" pitchFamily="34" charset="0"/>
                          <a:ea typeface="+mn-ea"/>
                          <a:cs typeface="+mn-cs"/>
                        </a:rPr>
                        <a:t>No</a:t>
                      </a:r>
                    </a:p>
                  </a:txBody>
                  <a:tcPr marL="6791" marR="6791" marT="679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1928018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2" y="2"/>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3"/>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28745843"/>
              </p:ext>
            </p:extLst>
          </p:nvPr>
        </p:nvGraphicFramePr>
        <p:xfrm>
          <a:off x="431652" y="175762"/>
          <a:ext cx="12017820" cy="464701"/>
        </p:xfrm>
        <a:graphic>
          <a:graphicData uri="http://schemas.openxmlformats.org/drawingml/2006/table">
            <a:tbl>
              <a:tblPr>
                <a:tableStyleId>{5C22544A-7EE6-4342-B048-85BDC9FD1C3A}</a:tableStyleId>
              </a:tblPr>
              <a:tblGrid>
                <a:gridCol w="1000596">
                  <a:extLst>
                    <a:ext uri="{9D8B030D-6E8A-4147-A177-3AD203B41FA5}">
                      <a16:colId xmlns:a16="http://schemas.microsoft.com/office/drawing/2014/main" val="20000"/>
                    </a:ext>
                  </a:extLst>
                </a:gridCol>
                <a:gridCol w="4176464">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288032">
                <a:tc>
                  <a:txBody>
                    <a:bodyPr/>
                    <a:lstStyle/>
                    <a:p>
                      <a:pPr algn="l" fontAlgn="b"/>
                      <a:r>
                        <a:rPr lang="en-US" sz="1500" u="none" strike="noStrike" dirty="0" smtClean="0">
                          <a:solidFill>
                            <a:schemeClr val="bg1"/>
                          </a:solidFill>
                          <a:effectLst/>
                        </a:rPr>
                        <a:t> Priority</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Indicator</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Source</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US" sz="1500" b="0" i="0" u="none" strike="noStrike" dirty="0" smtClean="0">
                          <a:solidFill>
                            <a:schemeClr val="bg1"/>
                          </a:solidFill>
                          <a:effectLst/>
                          <a:latin typeface="Arial" panose="020B0604020202020204" pitchFamily="34" charset="0"/>
                        </a:rPr>
                        <a:t>Updated Oct 2018?</a:t>
                      </a: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163456709"/>
              </p:ext>
            </p:extLst>
          </p:nvPr>
        </p:nvGraphicFramePr>
        <p:xfrm>
          <a:off x="431652" y="640463"/>
          <a:ext cx="12017820" cy="7688529"/>
        </p:xfrm>
        <a:graphic>
          <a:graphicData uri="http://schemas.openxmlformats.org/drawingml/2006/table">
            <a:tbl>
              <a:tblPr>
                <a:tableStyleId>{5C22544A-7EE6-4342-B048-85BDC9FD1C3A}</a:tableStyleId>
              </a:tblPr>
              <a:tblGrid>
                <a:gridCol w="998700">
                  <a:extLst>
                    <a:ext uri="{9D8B030D-6E8A-4147-A177-3AD203B41FA5}">
                      <a16:colId xmlns:a16="http://schemas.microsoft.com/office/drawing/2014/main" val="20000"/>
                    </a:ext>
                  </a:extLst>
                </a:gridCol>
                <a:gridCol w="4178360">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0">
                <a:tc rowSpan="12">
                  <a:txBody>
                    <a:bodyPr/>
                    <a:lstStyle/>
                    <a:p>
                      <a:pPr algn="l" fontAlgn="t"/>
                      <a:r>
                        <a:rPr lang="en-GB" sz="1300" u="none" strike="noStrike" dirty="0">
                          <a:effectLst/>
                        </a:rPr>
                        <a:t>Priority 7 - A green city region and a high quality culture and leisure offer for all</a:t>
                      </a:r>
                      <a:endParaRPr lang="en-GB" sz="1300" b="0" i="0" u="none" strike="noStrike" dirty="0">
                        <a:solidFill>
                          <a:srgbClr val="000000"/>
                        </a:solidFill>
                        <a:effectLst/>
                        <a:latin typeface="Calibri" panose="020F050202020403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7.1</a:t>
                      </a:r>
                      <a:r>
                        <a:rPr lang="en-US" sz="1300" u="none" strike="noStrike" dirty="0">
                          <a:effectLst/>
                        </a:rPr>
                        <a:t> CO2 Emissions</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l" defTabSz="1218536" rtl="0" eaLnBrk="1" fontAlgn="t" latinLnBrk="0" hangingPunct="1"/>
                      <a:r>
                        <a:rPr lang="en-GB" sz="1300" b="0" i="0" u="sng" strike="noStrike" kern="1200" dirty="0">
                          <a:solidFill>
                            <a:srgbClr val="FF0000"/>
                          </a:solidFill>
                          <a:effectLst/>
                          <a:latin typeface="Arial" panose="020B0604020202020204" pitchFamily="34" charset="0"/>
                          <a:ea typeface="+mn-ea"/>
                          <a:cs typeface="+mn-cs"/>
                          <a:hlinkClick r:id="rId3"/>
                        </a:rPr>
                        <a:t>UK local authority and regional carbon dioxide emissions national statistics: 2005-2015</a:t>
                      </a:r>
                      <a:endParaRPr lang="en-GB" sz="1300" b="0" i="0" u="sng" strike="noStrike" kern="1200" dirty="0">
                        <a:solidFill>
                          <a:srgbClr val="FF0000"/>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t"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250174">
                <a:tc vMerge="1">
                  <a:txBody>
                    <a:bodyPr/>
                    <a:lstStyle/>
                    <a:p>
                      <a:endParaRPr lang="en-US"/>
                    </a:p>
                  </a:txBody>
                  <a:tcPr/>
                </a:tc>
                <a:tc>
                  <a:txBody>
                    <a:bodyPr/>
                    <a:lstStyle/>
                    <a:p>
                      <a:pPr algn="l" fontAlgn="b"/>
                      <a:r>
                        <a:rPr lang="en-GB" sz="1300" b="1" u="none" strike="noStrike" dirty="0">
                          <a:effectLst/>
                        </a:rPr>
                        <a:t>7.2</a:t>
                      </a:r>
                      <a:r>
                        <a:rPr lang="en-GB" sz="1300" u="none" strike="noStrike" dirty="0">
                          <a:effectLst/>
                        </a:rPr>
                        <a:t> Waste Recycled and Diverted</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t"/>
                      <a:r>
                        <a:rPr lang="en-GB" sz="1300" u="none" strike="noStrike" dirty="0">
                          <a:effectLst/>
                        </a:rPr>
                        <a:t>Data sourced from Greater Manchester Waste Disposal Authority (GMWDA)</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t"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193854">
                <a:tc vMerge="1">
                  <a:txBody>
                    <a:bodyPr/>
                    <a:lstStyle/>
                    <a:p>
                      <a:endParaRPr lang="en-US"/>
                    </a:p>
                  </a:txBody>
                  <a:tcPr/>
                </a:tc>
                <a:tc>
                  <a:txBody>
                    <a:bodyPr/>
                    <a:lstStyle/>
                    <a:p>
                      <a:pPr algn="l" fontAlgn="b"/>
                      <a:r>
                        <a:rPr lang="en-US" sz="1300" b="1" u="none" strike="noStrike" dirty="0">
                          <a:effectLst/>
                        </a:rPr>
                        <a:t>7.3</a:t>
                      </a:r>
                      <a:r>
                        <a:rPr lang="en-US" sz="1300" u="none" strike="noStrike" dirty="0">
                          <a:effectLst/>
                        </a:rPr>
                        <a:t> Residents Visiting Natural Environment</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t"/>
                      <a:r>
                        <a:rPr lang="en-GB" sz="1300" u="sng" strike="noStrike" dirty="0">
                          <a:effectLst/>
                          <a:hlinkClick r:id="rId4"/>
                        </a:rPr>
                        <a:t>Monitor of Engagement with the Natural Environment (MENE), Natural England</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250174">
                <a:tc vMerge="1">
                  <a:txBody>
                    <a:bodyPr/>
                    <a:lstStyle/>
                    <a:p>
                      <a:endParaRPr lang="en-US"/>
                    </a:p>
                  </a:txBody>
                  <a:tcPr/>
                </a:tc>
                <a:tc>
                  <a:txBody>
                    <a:bodyPr/>
                    <a:lstStyle/>
                    <a:p>
                      <a:pPr algn="l" fontAlgn="ctr"/>
                      <a:r>
                        <a:rPr lang="en-US" sz="1300" b="1" u="none" strike="noStrike" dirty="0">
                          <a:effectLst/>
                        </a:rPr>
                        <a:t>7.4</a:t>
                      </a:r>
                      <a:r>
                        <a:rPr lang="en-US" sz="1300" u="none" strike="noStrike" dirty="0">
                          <a:effectLst/>
                        </a:rPr>
                        <a:t> Participation in Cultural Events</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t"/>
                      <a:r>
                        <a:rPr lang="en-GB" sz="1300" u="none" strike="noStrike" dirty="0">
                          <a:effectLst/>
                        </a:rPr>
                        <a:t>Data sourced from Association of Greater Manchester Authorities (AGMA)</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250174">
                <a:tc vMerge="1">
                  <a:txBody>
                    <a:bodyPr/>
                    <a:lstStyle/>
                    <a:p>
                      <a:endParaRPr lang="en-US"/>
                    </a:p>
                  </a:txBody>
                  <a:tcPr/>
                </a:tc>
                <a:tc>
                  <a:txBody>
                    <a:bodyPr/>
                    <a:lstStyle/>
                    <a:p>
                      <a:pPr algn="l" fontAlgn="b"/>
                      <a:r>
                        <a:rPr lang="en-US" sz="1300" b="1" u="none" strike="noStrike" dirty="0">
                          <a:effectLst/>
                        </a:rPr>
                        <a:t>7.5</a:t>
                      </a:r>
                      <a:r>
                        <a:rPr lang="en-US" sz="1300" u="none" strike="noStrike" dirty="0">
                          <a:effectLst/>
                        </a:rPr>
                        <a:t> Visitor Economy</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GB" sz="1300" u="none" strike="noStrike" dirty="0">
                          <a:effectLst/>
                        </a:rPr>
                        <a:t>Greater Manchester's Tourism Economic Activity Monitor, STEAM, 2016</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ctr" fontAlgn="b"/>
                      <a:r>
                        <a:rPr lang="en-GB" sz="1300" b="0" i="0" u="none" strike="noStrike" dirty="0" smtClean="0">
                          <a:solidFill>
                            <a:srgbClr val="000000"/>
                          </a:solidFill>
                          <a:effectLst/>
                          <a:latin typeface="Arial" panose="020B0604020202020204" pitchFamily="34" charset="0"/>
                        </a:rPr>
                        <a:t>No</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250174">
                <a:tc vMerge="1">
                  <a:txBody>
                    <a:bodyPr/>
                    <a:lstStyle/>
                    <a:p>
                      <a:endParaRPr lang="en-US"/>
                    </a:p>
                  </a:txBody>
                  <a:tcPr/>
                </a:tc>
                <a:tc>
                  <a:txBody>
                    <a:bodyPr/>
                    <a:lstStyle/>
                    <a:p>
                      <a:pPr algn="l" fontAlgn="b"/>
                      <a:r>
                        <a:rPr lang="en-US" sz="1300" b="1" u="none" strike="noStrike" dirty="0">
                          <a:effectLst/>
                        </a:rPr>
                        <a:t>7.0.1</a:t>
                      </a:r>
                      <a:r>
                        <a:rPr lang="en-US" sz="1300" u="none" strike="noStrike" dirty="0">
                          <a:effectLst/>
                        </a:rPr>
                        <a:t> Life Satisfaction</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US" sz="1300" u="sng" strike="noStrike" dirty="0">
                          <a:effectLst/>
                          <a:hlinkClick r:id="rId5"/>
                        </a:rPr>
                        <a:t>Personal well-being estimates, ONS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rgbClr val="000000"/>
                          </a:solidFill>
                          <a:effectLst/>
                          <a:latin typeface="Arial" panose="020B0604020202020204" pitchFamily="34" charset="0"/>
                          <a:ea typeface="+mn-ea"/>
                          <a:cs typeface="+mn-cs"/>
                        </a:rPr>
                        <a:t>Yes</a:t>
                      </a:r>
                      <a:endParaRPr lang="en-US" sz="1300" b="0" i="0" u="none" strike="noStrike" kern="1200" dirty="0">
                        <a:solidFill>
                          <a:srgbClr val="000000"/>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250174">
                <a:tc vMerge="1">
                  <a:txBody>
                    <a:bodyPr/>
                    <a:lstStyle/>
                    <a:p>
                      <a:endParaRPr lang="en-US"/>
                    </a:p>
                  </a:txBody>
                  <a:tcPr/>
                </a:tc>
                <a:tc>
                  <a:txBody>
                    <a:bodyPr/>
                    <a:lstStyle/>
                    <a:p>
                      <a:pPr algn="l" fontAlgn="b"/>
                      <a:r>
                        <a:rPr lang="en-GB" sz="1300" b="1" u="none" strike="noStrike" dirty="0">
                          <a:effectLst/>
                        </a:rPr>
                        <a:t>7.0.2</a:t>
                      </a:r>
                      <a:r>
                        <a:rPr lang="en-GB" sz="1300" u="none" strike="noStrike" dirty="0">
                          <a:effectLst/>
                        </a:rPr>
                        <a:t> FTE Jobs Supported by the Tourisms Industry</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GB" sz="1300" u="none" strike="noStrike" dirty="0">
                          <a:effectLst/>
                        </a:rPr>
                        <a:t>Greater Manchester's Tourism Economic Activity Monitor, STEAM, 2016</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GB" sz="1300" b="0" i="0" u="none" strike="noStrike" dirty="0" smtClean="0">
                          <a:solidFill>
                            <a:srgbClr val="000000"/>
                          </a:solidFill>
                          <a:effectLst/>
                          <a:latin typeface="Arial" panose="020B0604020202020204" pitchFamily="34" charset="0"/>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r h="250174">
                <a:tc vMerge="1">
                  <a:txBody>
                    <a:bodyPr/>
                    <a:lstStyle/>
                    <a:p>
                      <a:endParaRPr lang="en-US"/>
                    </a:p>
                  </a:txBody>
                  <a:tcPr/>
                </a:tc>
                <a:tc>
                  <a:txBody>
                    <a:bodyPr/>
                    <a:lstStyle/>
                    <a:p>
                      <a:pPr algn="l" fontAlgn="b"/>
                      <a:r>
                        <a:rPr lang="en-US" sz="1300" b="1" u="none" strike="noStrike" dirty="0">
                          <a:effectLst/>
                        </a:rPr>
                        <a:t>7.0.3</a:t>
                      </a:r>
                      <a:r>
                        <a:rPr lang="en-US" sz="1300" u="none" strike="noStrike" dirty="0">
                          <a:effectLst/>
                        </a:rPr>
                        <a:t> Conference &amp; Business Events</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l" defTabSz="1218536" rtl="0" eaLnBrk="1" fontAlgn="b" latinLnBrk="0" hangingPunct="1"/>
                      <a:r>
                        <a:rPr lang="en-GB" sz="1300" u="none" strike="noStrike" kern="1200" dirty="0" smtClean="0">
                          <a:solidFill>
                            <a:schemeClr val="dk1"/>
                          </a:solidFill>
                          <a:effectLst/>
                          <a:latin typeface="+mn-lt"/>
                          <a:ea typeface="+mn-ea"/>
                          <a:cs typeface="+mn-cs"/>
                        </a:rPr>
                        <a:t>Conference Value &amp; Volume, Marketing Manchester, 2017</a:t>
                      </a:r>
                      <a:endParaRPr lang="en-GB" sz="1300" u="none" strike="noStrike" kern="1200" dirty="0">
                        <a:solidFill>
                          <a:schemeClr val="dk1"/>
                        </a:solidFill>
                        <a:effectLst/>
                        <a:latin typeface="+mn-lt"/>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7"/>
                  </a:ext>
                </a:extLst>
              </a:tr>
              <a:tr h="250174">
                <a:tc vMerge="1">
                  <a:txBody>
                    <a:bodyPr/>
                    <a:lstStyle/>
                    <a:p>
                      <a:endParaRPr lang="en-US"/>
                    </a:p>
                  </a:txBody>
                  <a:tcPr/>
                </a:tc>
                <a:tc>
                  <a:txBody>
                    <a:bodyPr/>
                    <a:lstStyle/>
                    <a:p>
                      <a:pPr algn="l" fontAlgn="b"/>
                      <a:r>
                        <a:rPr lang="en-US" sz="1300" b="1" u="none" strike="noStrike" dirty="0">
                          <a:effectLst/>
                        </a:rPr>
                        <a:t>7.0.4</a:t>
                      </a:r>
                      <a:r>
                        <a:rPr lang="en-US" sz="1300" u="none" strike="noStrike" dirty="0">
                          <a:effectLst/>
                        </a:rPr>
                        <a:t> Anholt Brand Index</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US" sz="1300" u="none" strike="noStrike" dirty="0">
                          <a:effectLst/>
                        </a:rPr>
                        <a:t>Anholt Brand Index</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GB" sz="1300" b="0" i="0" u="none" strike="noStrike" dirty="0" smtClean="0">
                          <a:solidFill>
                            <a:srgbClr val="000000"/>
                          </a:solidFill>
                          <a:effectLst/>
                          <a:latin typeface="Arial" panose="020B0604020202020204" pitchFamily="34" charset="0"/>
                        </a:rPr>
                        <a:t>N</a:t>
                      </a:r>
                      <a:r>
                        <a:rPr lang="en-GB" sz="1300" b="0" i="0" u="none" strike="noStrike" kern="1200" dirty="0" smtClean="0">
                          <a:solidFill>
                            <a:srgbClr val="000000"/>
                          </a:solidFill>
                          <a:effectLst/>
                          <a:latin typeface="Arial" panose="020B0604020202020204" pitchFamily="34" charset="0"/>
                          <a:ea typeface="+mn-ea"/>
                          <a:cs typeface="+mn-cs"/>
                        </a:rPr>
                        <a:t>o</a:t>
                      </a:r>
                      <a:endParaRPr lang="en-US" sz="1300" b="0" i="0" u="none" strike="noStrike" kern="1200" dirty="0">
                        <a:solidFill>
                          <a:srgbClr val="000000"/>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8"/>
                  </a:ext>
                </a:extLst>
              </a:tr>
              <a:tr h="391549">
                <a:tc vMerge="1">
                  <a:txBody>
                    <a:bodyPr/>
                    <a:lstStyle/>
                    <a:p>
                      <a:endParaRPr lang="en-US"/>
                    </a:p>
                  </a:txBody>
                  <a:tcPr/>
                </a:tc>
                <a:tc>
                  <a:txBody>
                    <a:bodyPr/>
                    <a:lstStyle/>
                    <a:p>
                      <a:pPr algn="l" fontAlgn="b"/>
                      <a:r>
                        <a:rPr lang="en-US" sz="1300" b="1" u="none" strike="noStrike" dirty="0">
                          <a:effectLst/>
                        </a:rPr>
                        <a:t>7.0.5</a:t>
                      </a:r>
                      <a:r>
                        <a:rPr lang="en-US" sz="1300" u="none" strike="noStrike" dirty="0">
                          <a:effectLst/>
                        </a:rPr>
                        <a:t> Energy Efficiency</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GB" sz="1300" u="sng" strike="noStrike" dirty="0">
                          <a:effectLst/>
                          <a:hlinkClick r:id="rId6"/>
                        </a:rPr>
                        <a:t>Live tables on Energy Performance of Buildings Certificates, Tables LA1 &amp; DEC1, BEIS</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9"/>
                  </a:ext>
                </a:extLst>
              </a:tr>
              <a:tr h="250174">
                <a:tc vMerge="1">
                  <a:txBody>
                    <a:bodyPr/>
                    <a:lstStyle/>
                    <a:p>
                      <a:endParaRPr lang="en-US"/>
                    </a:p>
                  </a:txBody>
                  <a:tcPr/>
                </a:tc>
                <a:tc>
                  <a:txBody>
                    <a:bodyPr/>
                    <a:lstStyle/>
                    <a:p>
                      <a:pPr algn="l" fontAlgn="b"/>
                      <a:r>
                        <a:rPr lang="en-GB" sz="1300" b="1" u="none" strike="noStrike" dirty="0">
                          <a:effectLst/>
                        </a:rPr>
                        <a:t>7.0.6a</a:t>
                      </a:r>
                      <a:r>
                        <a:rPr lang="en-GB" sz="1300" u="none" strike="noStrike" dirty="0">
                          <a:effectLst/>
                        </a:rPr>
                        <a:t> Renewable Energy Generation - Electricity</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b"/>
                      <a:r>
                        <a:rPr lang="en-US" sz="1300" u="sng" strike="noStrike" dirty="0">
                          <a:effectLst/>
                          <a:hlinkClick r:id="rId7"/>
                        </a:rPr>
                        <a:t>Sub-regional Feed-in Tariffs statistics, BEIS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10"/>
                  </a:ext>
                </a:extLst>
              </a:tr>
              <a:tr h="250174">
                <a:tc vMerge="1">
                  <a:txBody>
                    <a:bodyPr/>
                    <a:lstStyle/>
                    <a:p>
                      <a:endParaRPr lang="en-US"/>
                    </a:p>
                  </a:txBody>
                  <a:tcPr/>
                </a:tc>
                <a:tc>
                  <a:txBody>
                    <a:bodyPr/>
                    <a:lstStyle/>
                    <a:p>
                      <a:pPr algn="l" fontAlgn="b"/>
                      <a:r>
                        <a:rPr lang="en-GB" sz="1300" b="1" u="none" strike="noStrike" dirty="0">
                          <a:effectLst/>
                        </a:rPr>
                        <a:t>7.0.6b</a:t>
                      </a:r>
                      <a:r>
                        <a:rPr lang="en-GB" sz="1300" u="none" strike="noStrike" dirty="0">
                          <a:effectLst/>
                        </a:rPr>
                        <a:t> Renewable Energy Generation - Heat</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u="sng" strike="noStrike" dirty="0">
                          <a:effectLst/>
                          <a:hlinkClick r:id="rId8"/>
                        </a:rPr>
                        <a:t>Renewable Heat Incentive statistics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1218536" rtl="0" eaLnBrk="1" fontAlgn="b"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50174">
                <a:tc rowSpan="5">
                  <a:txBody>
                    <a:bodyPr/>
                    <a:lstStyle/>
                    <a:p>
                      <a:pPr algn="l" fontAlgn="t"/>
                      <a:r>
                        <a:rPr lang="en-GB" sz="1300" u="none" strike="noStrike" dirty="0">
                          <a:effectLst/>
                        </a:rPr>
                        <a:t>Priority 8 - Safer and stronger communities</a:t>
                      </a: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b="1" u="none" strike="noStrike" dirty="0">
                          <a:effectLst/>
                        </a:rPr>
                        <a:t>8.1</a:t>
                      </a:r>
                      <a:r>
                        <a:rPr lang="en-US" sz="1300" u="none" strike="noStrike" dirty="0">
                          <a:effectLst/>
                        </a:rPr>
                        <a:t> Household crime</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rowSpan="2">
                  <a:txBody>
                    <a:bodyPr/>
                    <a:lstStyle/>
                    <a:p>
                      <a:pPr algn="l" fontAlgn="t"/>
                      <a:r>
                        <a:rPr lang="en-GB" sz="1300" u="none" strike="noStrike" dirty="0">
                          <a:effectLst/>
                        </a:rPr>
                        <a:t>Data sourced from the Crime Survey for England &amp; Wales at force level</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rowSpan="2">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12"/>
                  </a:ext>
                </a:extLst>
              </a:tr>
              <a:tr h="250174">
                <a:tc vMerge="1">
                  <a:txBody>
                    <a:bodyPr/>
                    <a:lstStyle/>
                    <a:p>
                      <a:endParaRPr lang="en-US"/>
                    </a:p>
                  </a:txBody>
                  <a:tcPr/>
                </a:tc>
                <a:tc>
                  <a:txBody>
                    <a:bodyPr/>
                    <a:lstStyle/>
                    <a:p>
                      <a:pPr algn="l" fontAlgn="b"/>
                      <a:r>
                        <a:rPr lang="en-US" sz="1300" b="1" u="none" strike="noStrike" dirty="0">
                          <a:effectLst/>
                        </a:rPr>
                        <a:t>8.2</a:t>
                      </a:r>
                      <a:r>
                        <a:rPr lang="en-US" sz="1300" u="none" strike="noStrike" dirty="0">
                          <a:effectLst/>
                        </a:rPr>
                        <a:t> Personal crime</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GB"/>
                    </a:p>
                  </a:txBody>
                  <a:tcPr/>
                </a:tc>
                <a:extLst>
                  <a:ext uri="{0D108BD9-81ED-4DB2-BD59-A6C34878D82A}">
                    <a16:rowId xmlns:a16="http://schemas.microsoft.com/office/drawing/2014/main" val="10013"/>
                  </a:ext>
                </a:extLst>
              </a:tr>
              <a:tr h="250174">
                <a:tc vMerge="1">
                  <a:txBody>
                    <a:bodyPr/>
                    <a:lstStyle/>
                    <a:p>
                      <a:endParaRPr lang="en-US"/>
                    </a:p>
                  </a:txBody>
                  <a:tcPr/>
                </a:tc>
                <a:tc>
                  <a:txBody>
                    <a:bodyPr/>
                    <a:lstStyle/>
                    <a:p>
                      <a:pPr algn="l" fontAlgn="b"/>
                      <a:r>
                        <a:rPr lang="en-GB" sz="1300" b="1" u="none" strike="noStrike" dirty="0">
                          <a:effectLst/>
                        </a:rPr>
                        <a:t>8.0.1</a:t>
                      </a:r>
                      <a:r>
                        <a:rPr lang="en-GB" sz="1300" u="none" strike="noStrike" dirty="0">
                          <a:effectLst/>
                        </a:rPr>
                        <a:t> Unsafe in a public location</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rowSpan="3">
                  <a:txBody>
                    <a:bodyPr/>
                    <a:lstStyle/>
                    <a:p>
                      <a:pPr algn="l" fontAlgn="t"/>
                      <a:r>
                        <a:rPr lang="en-GB" sz="1300" u="sng" strike="noStrike" dirty="0">
                          <a:effectLst/>
                          <a:hlinkClick r:id="rId9"/>
                        </a:rPr>
                        <a:t>Understanding Society - The UK </a:t>
                      </a:r>
                      <a:r>
                        <a:rPr lang="en-GB" sz="1300" u="sng" strike="noStrike" dirty="0" smtClean="0">
                          <a:effectLst/>
                          <a:hlinkClick r:id="rId9"/>
                        </a:rPr>
                        <a:t>Longitudinal </a:t>
                      </a:r>
                      <a:r>
                        <a:rPr lang="en-GB" sz="1300" u="sng" strike="noStrike" dirty="0">
                          <a:effectLst/>
                          <a:hlinkClick r:id="rId9"/>
                        </a:rPr>
                        <a:t>Household Study</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50174">
                <a:tc vMerge="1">
                  <a:txBody>
                    <a:bodyPr/>
                    <a:lstStyle/>
                    <a:p>
                      <a:endParaRPr lang="en-US"/>
                    </a:p>
                  </a:txBody>
                  <a:tcPr/>
                </a:tc>
                <a:tc>
                  <a:txBody>
                    <a:bodyPr/>
                    <a:lstStyle/>
                    <a:p>
                      <a:pPr algn="l" fontAlgn="b"/>
                      <a:r>
                        <a:rPr lang="en-US" sz="1300" b="1" u="none" strike="noStrike" dirty="0">
                          <a:effectLst/>
                        </a:rPr>
                        <a:t>8.0.2</a:t>
                      </a:r>
                      <a:r>
                        <a:rPr lang="en-US" sz="1300" u="none" strike="noStrike" dirty="0">
                          <a:effectLst/>
                        </a:rPr>
                        <a:t> Neighbourhood belonging</a:t>
                      </a:r>
                      <a:endParaRPr lang="en-US"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GB"/>
                    </a:p>
                  </a:txBody>
                  <a:tcPr/>
                </a:tc>
                <a:extLst>
                  <a:ext uri="{0D108BD9-81ED-4DB2-BD59-A6C34878D82A}">
                    <a16:rowId xmlns:a16="http://schemas.microsoft.com/office/drawing/2014/main" val="10015"/>
                  </a:ext>
                </a:extLst>
              </a:tr>
              <a:tr h="250174">
                <a:tc vMerge="1">
                  <a:txBody>
                    <a:bodyPr/>
                    <a:lstStyle/>
                    <a:p>
                      <a:endParaRPr lang="en-US"/>
                    </a:p>
                  </a:txBody>
                  <a:tcPr/>
                </a:tc>
                <a:tc>
                  <a:txBody>
                    <a:bodyPr/>
                    <a:lstStyle/>
                    <a:p>
                      <a:pPr algn="l" fontAlgn="b"/>
                      <a:r>
                        <a:rPr lang="en-GB" sz="1300" b="1" u="none" strike="noStrike" dirty="0">
                          <a:effectLst/>
                        </a:rPr>
                        <a:t>8.0.3</a:t>
                      </a:r>
                      <a:r>
                        <a:rPr lang="en-GB" sz="1300" u="none" strike="noStrike" dirty="0">
                          <a:effectLst/>
                        </a:rPr>
                        <a:t> People in this neighbourhood don't get along</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GB"/>
                    </a:p>
                  </a:txBody>
                  <a:tcPr/>
                </a:tc>
                <a:extLst>
                  <a:ext uri="{0D108BD9-81ED-4DB2-BD59-A6C34878D82A}">
                    <a16:rowId xmlns:a16="http://schemas.microsoft.com/office/drawing/2014/main" val="10016"/>
                  </a:ext>
                </a:extLst>
              </a:tr>
              <a:tr h="250174">
                <a:tc rowSpan="12">
                  <a:txBody>
                    <a:bodyPr/>
                    <a:lstStyle/>
                    <a:p>
                      <a:pPr algn="l" fontAlgn="t"/>
                      <a:r>
                        <a:rPr lang="en-GB" sz="1300" u="none" strike="noStrike" dirty="0">
                          <a:effectLst/>
                        </a:rPr>
                        <a:t>Priority 9 - Healthy lives, with quality care for those who need it</a:t>
                      </a: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en-US" sz="1300" b="1" u="none" strike="noStrike" dirty="0">
                          <a:effectLst/>
                        </a:rPr>
                        <a:t>9.1</a:t>
                      </a:r>
                      <a:r>
                        <a:rPr lang="en-US" sz="1300" u="none" strike="noStrike" dirty="0">
                          <a:effectLst/>
                        </a:rPr>
                        <a:t> Premature mortality due to cardiovascular disease</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US" sz="1300" u="sng" strike="noStrike" dirty="0">
                          <a:effectLst/>
                          <a:hlinkClick r:id="rId10"/>
                        </a:rPr>
                        <a:t>PHE Fingertips - 4.04ii</a:t>
                      </a:r>
                      <a:endParaRPr lang="en-US"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US"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17"/>
                  </a:ext>
                </a:extLst>
              </a:tr>
              <a:tr h="250174">
                <a:tc vMerge="1">
                  <a:txBody>
                    <a:bodyPr/>
                    <a:lstStyle/>
                    <a:p>
                      <a:endParaRPr lang="en-US"/>
                    </a:p>
                  </a:txBody>
                  <a:tcPr/>
                </a:tc>
                <a:tc>
                  <a:txBody>
                    <a:bodyPr/>
                    <a:lstStyle/>
                    <a:p>
                      <a:pPr algn="l" fontAlgn="ctr"/>
                      <a:r>
                        <a:rPr lang="en-US" sz="1300" b="1" u="none" strike="noStrike" dirty="0">
                          <a:effectLst/>
                        </a:rPr>
                        <a:t>9.2</a:t>
                      </a:r>
                      <a:r>
                        <a:rPr lang="en-US" sz="1300" u="none" strike="noStrike" dirty="0">
                          <a:effectLst/>
                        </a:rPr>
                        <a:t> Premature mortality due to cancer</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US" sz="1300" u="sng" strike="noStrike" dirty="0">
                          <a:effectLst/>
                          <a:hlinkClick r:id="rId11"/>
                        </a:rPr>
                        <a:t>PHE Fingertips - 4.05ii</a:t>
                      </a:r>
                      <a:endParaRPr lang="en-US"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US"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18"/>
                  </a:ext>
                </a:extLst>
              </a:tr>
              <a:tr h="250174">
                <a:tc vMerge="1">
                  <a:txBody>
                    <a:bodyPr/>
                    <a:lstStyle/>
                    <a:p>
                      <a:endParaRPr lang="en-US"/>
                    </a:p>
                  </a:txBody>
                  <a:tcPr/>
                </a:tc>
                <a:tc>
                  <a:txBody>
                    <a:bodyPr/>
                    <a:lstStyle/>
                    <a:p>
                      <a:pPr algn="l" fontAlgn="ctr"/>
                      <a:r>
                        <a:rPr lang="en-GB" sz="1300" b="1" u="none" strike="noStrike" dirty="0">
                          <a:effectLst/>
                        </a:rPr>
                        <a:t>9.3</a:t>
                      </a:r>
                      <a:r>
                        <a:rPr lang="en-GB" sz="1300" u="none" strike="noStrike" dirty="0">
                          <a:effectLst/>
                        </a:rPr>
                        <a:t> Premature mortality due to respiratory disease</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US" sz="1300" u="sng" strike="noStrike" dirty="0">
                          <a:effectLst/>
                          <a:hlinkClick r:id="rId12"/>
                        </a:rPr>
                        <a:t>PHE Fingertips - 4.07ii</a:t>
                      </a:r>
                      <a:endParaRPr lang="en-US"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US"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19"/>
                  </a:ext>
                </a:extLst>
              </a:tr>
              <a:tr h="250174">
                <a:tc vMerge="1">
                  <a:txBody>
                    <a:bodyPr/>
                    <a:lstStyle/>
                    <a:p>
                      <a:endParaRPr lang="en-US"/>
                    </a:p>
                  </a:txBody>
                  <a:tcPr/>
                </a:tc>
                <a:tc>
                  <a:txBody>
                    <a:bodyPr/>
                    <a:lstStyle/>
                    <a:p>
                      <a:pPr algn="l" fontAlgn="ctr"/>
                      <a:r>
                        <a:rPr lang="en-GB" sz="1300" b="1" u="none" strike="noStrike" dirty="0">
                          <a:effectLst/>
                        </a:rPr>
                        <a:t>9.4</a:t>
                      </a:r>
                      <a:r>
                        <a:rPr lang="en-GB" sz="1300" u="none" strike="noStrike" dirty="0">
                          <a:effectLst/>
                        </a:rPr>
                        <a:t> Access to evidence-based psychological therapies</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u="sng" strike="noStrike" dirty="0">
                          <a:effectLst/>
                          <a:hlinkClick r:id="rId13"/>
                        </a:rPr>
                        <a:t>Five year forward view dashboard, NHS England</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0"/>
                  </a:ext>
                </a:extLst>
              </a:tr>
              <a:tr h="250174">
                <a:tc vMerge="1">
                  <a:txBody>
                    <a:bodyPr/>
                    <a:lstStyle/>
                    <a:p>
                      <a:endParaRPr lang="en-US"/>
                    </a:p>
                  </a:txBody>
                  <a:tcPr/>
                </a:tc>
                <a:tc>
                  <a:txBody>
                    <a:bodyPr/>
                    <a:lstStyle/>
                    <a:p>
                      <a:pPr algn="l" fontAlgn="ctr"/>
                      <a:r>
                        <a:rPr lang="en-US" sz="1300" b="1" u="none" strike="noStrike" dirty="0">
                          <a:effectLst/>
                        </a:rPr>
                        <a:t>9.5</a:t>
                      </a:r>
                      <a:r>
                        <a:rPr lang="en-US" sz="1300" u="none" strike="noStrike" dirty="0">
                          <a:effectLst/>
                        </a:rPr>
                        <a:t> Physical activity</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u="sng" strike="noStrike" dirty="0">
                          <a:effectLst/>
                          <a:hlinkClick r:id="rId14"/>
                        </a:rPr>
                        <a:t>Active Lives Survey, Sport England</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1"/>
                  </a:ext>
                </a:extLst>
              </a:tr>
              <a:tr h="250174">
                <a:tc vMerge="1">
                  <a:txBody>
                    <a:bodyPr/>
                    <a:lstStyle/>
                    <a:p>
                      <a:endParaRPr lang="en-US"/>
                    </a:p>
                  </a:txBody>
                  <a:tcPr/>
                </a:tc>
                <a:tc>
                  <a:txBody>
                    <a:bodyPr/>
                    <a:lstStyle/>
                    <a:p>
                      <a:pPr algn="l" fontAlgn="ctr"/>
                      <a:r>
                        <a:rPr lang="en-US" sz="1300" b="1" u="none" strike="noStrike" dirty="0">
                          <a:effectLst/>
                        </a:rPr>
                        <a:t>9.0.1 </a:t>
                      </a:r>
                      <a:r>
                        <a:rPr lang="en-US" sz="1300" u="none" strike="noStrike" dirty="0">
                          <a:effectLst/>
                        </a:rPr>
                        <a:t>Healthy life expectancy</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US" sz="1300" u="sng" strike="noStrike" dirty="0">
                          <a:effectLst/>
                          <a:hlinkClick r:id="rId15"/>
                        </a:rPr>
                        <a:t>PHE Fingertips - 0.1i &amp; 01ii</a:t>
                      </a:r>
                      <a:endParaRPr lang="en-US"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algn="ctr" defTabSz="1218536" rtl="0" eaLnBrk="1" fontAlgn="b" latinLnBrk="0" hangingPunct="1"/>
                      <a:r>
                        <a:rPr lang="en-GB" sz="1300" b="0" i="0" u="none" strike="noStrike" kern="1200" dirty="0" smtClean="0">
                          <a:solidFill>
                            <a:schemeClr val="tx1"/>
                          </a:solidFill>
                          <a:effectLst/>
                          <a:latin typeface="Arial" panose="020B0604020202020204" pitchFamily="34" charset="0"/>
                          <a:ea typeface="+mn-ea"/>
                          <a:cs typeface="+mn-cs"/>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2"/>
                  </a:ext>
                </a:extLst>
              </a:tr>
              <a:tr h="250174">
                <a:tc vMerge="1">
                  <a:txBody>
                    <a:bodyPr/>
                    <a:lstStyle/>
                    <a:p>
                      <a:endParaRPr lang="en-US"/>
                    </a:p>
                  </a:txBody>
                  <a:tcPr/>
                </a:tc>
                <a:tc>
                  <a:txBody>
                    <a:bodyPr/>
                    <a:lstStyle/>
                    <a:p>
                      <a:pPr algn="l" fontAlgn="ctr"/>
                      <a:r>
                        <a:rPr lang="en-US" sz="1300" b="1" u="none" strike="noStrike" dirty="0">
                          <a:effectLst/>
                        </a:rPr>
                        <a:t>9.0.2</a:t>
                      </a:r>
                      <a:r>
                        <a:rPr lang="en-US" sz="1300" u="none" strike="noStrike" dirty="0">
                          <a:effectLst/>
                        </a:rPr>
                        <a:t> Smoking </a:t>
                      </a:r>
                      <a:r>
                        <a:rPr lang="en-US" sz="1300" u="none" strike="noStrike" dirty="0" smtClean="0">
                          <a:effectLst/>
                        </a:rPr>
                        <a:t>prevalence</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u="sng" strike="noStrike" dirty="0">
                          <a:effectLst/>
                          <a:hlinkClick r:id="rId16"/>
                        </a:rPr>
                        <a:t>PHE Fingertips - Smoking prevalence in adults (APS)</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3"/>
                  </a:ext>
                </a:extLst>
              </a:tr>
              <a:tr h="250174">
                <a:tc vMerge="1">
                  <a:txBody>
                    <a:bodyPr/>
                    <a:lstStyle/>
                    <a:p>
                      <a:endParaRPr lang="en-US"/>
                    </a:p>
                  </a:txBody>
                  <a:tcPr/>
                </a:tc>
                <a:tc>
                  <a:txBody>
                    <a:bodyPr/>
                    <a:lstStyle/>
                    <a:p>
                      <a:pPr algn="l" fontAlgn="ctr"/>
                      <a:r>
                        <a:rPr lang="en-US" sz="1300" b="1" u="none" strike="noStrike" dirty="0">
                          <a:effectLst/>
                        </a:rPr>
                        <a:t>9.0.3</a:t>
                      </a:r>
                      <a:r>
                        <a:rPr lang="en-US" sz="1300" u="none" strike="noStrike" dirty="0">
                          <a:effectLst/>
                        </a:rPr>
                        <a:t> Alcohol-related hospital admissions</a:t>
                      </a:r>
                      <a:endParaRPr lang="en-US"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US" sz="1300" u="sng" strike="noStrike" dirty="0">
                          <a:effectLst/>
                          <a:hlinkClick r:id="rId17"/>
                        </a:rPr>
                        <a:t>PHE Fingertips - 10.01</a:t>
                      </a:r>
                      <a:endParaRPr lang="en-US"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No</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4"/>
                  </a:ext>
                </a:extLst>
              </a:tr>
              <a:tr h="391549">
                <a:tc vMerge="1">
                  <a:txBody>
                    <a:bodyPr/>
                    <a:lstStyle/>
                    <a:p>
                      <a:endParaRPr lang="en-US"/>
                    </a:p>
                  </a:txBody>
                  <a:tcPr/>
                </a:tc>
                <a:tc>
                  <a:txBody>
                    <a:bodyPr/>
                    <a:lstStyle/>
                    <a:p>
                      <a:pPr algn="l" fontAlgn="ctr"/>
                      <a:r>
                        <a:rPr lang="en-GB" sz="1300" b="1" u="none" strike="noStrike" dirty="0">
                          <a:effectLst/>
                        </a:rPr>
                        <a:t>9.0.4</a:t>
                      </a:r>
                      <a:r>
                        <a:rPr lang="en-GB" sz="1300" u="none" strike="noStrike" dirty="0">
                          <a:effectLst/>
                        </a:rPr>
                        <a:t> Adult social care locations rated "Good" or "Outstanding" by the CQC</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u="sng" strike="noStrike" dirty="0">
                          <a:effectLst/>
                          <a:hlinkClick r:id="rId18"/>
                        </a:rPr>
                        <a:t>Care Quality Commission, Care Directory</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5"/>
                  </a:ext>
                </a:extLst>
              </a:tr>
              <a:tr h="250174">
                <a:tc vMerge="1">
                  <a:txBody>
                    <a:bodyPr/>
                    <a:lstStyle/>
                    <a:p>
                      <a:endParaRPr lang="en-US"/>
                    </a:p>
                  </a:txBody>
                  <a:tcPr/>
                </a:tc>
                <a:tc>
                  <a:txBody>
                    <a:bodyPr/>
                    <a:lstStyle/>
                    <a:p>
                      <a:pPr algn="l" fontAlgn="ctr"/>
                      <a:r>
                        <a:rPr lang="en-GB" sz="1300" b="1" u="none" strike="noStrike" dirty="0">
                          <a:effectLst/>
                        </a:rPr>
                        <a:t>9.0.5 </a:t>
                      </a:r>
                      <a:r>
                        <a:rPr lang="en-GB" sz="1300" u="none" strike="noStrike" dirty="0">
                          <a:effectLst/>
                        </a:rPr>
                        <a:t>Levels of </a:t>
                      </a:r>
                      <a:r>
                        <a:rPr lang="en-GB" sz="1300" u="none" strike="noStrike" dirty="0" smtClean="0">
                          <a:effectLst/>
                        </a:rPr>
                        <a:t>overweight (BMI &gt;25)</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b="0" i="0" u="sng" strike="noStrike" dirty="0" smtClean="0">
                          <a:solidFill>
                            <a:schemeClr val="dk1"/>
                          </a:solidFill>
                          <a:effectLst/>
                          <a:latin typeface="+mn-lt"/>
                          <a:hlinkClick r:id="rId19"/>
                        </a:rPr>
                        <a:t>PHE</a:t>
                      </a:r>
                      <a:r>
                        <a:rPr lang="en-GB" sz="1300" b="0" i="0" u="sng" strike="noStrike" baseline="0" dirty="0" smtClean="0">
                          <a:solidFill>
                            <a:schemeClr val="dk1"/>
                          </a:solidFill>
                          <a:effectLst/>
                          <a:latin typeface="+mn-lt"/>
                          <a:hlinkClick r:id="rId19"/>
                        </a:rPr>
                        <a:t> Fingertips – 2.12</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6"/>
                  </a:ext>
                </a:extLst>
              </a:tr>
              <a:tr h="250174">
                <a:tc vMerge="1">
                  <a:txBody>
                    <a:bodyPr/>
                    <a:lstStyle/>
                    <a:p>
                      <a:endParaRPr lang="en-US"/>
                    </a:p>
                  </a:txBody>
                  <a:tcPr/>
                </a:tc>
                <a:tc>
                  <a:txBody>
                    <a:bodyPr/>
                    <a:lstStyle/>
                    <a:p>
                      <a:pPr algn="l" fontAlgn="ctr"/>
                      <a:r>
                        <a:rPr lang="en-GB" sz="1300" b="1" u="none" strike="noStrike" dirty="0">
                          <a:effectLst/>
                        </a:rPr>
                        <a:t>9.0.6</a:t>
                      </a:r>
                      <a:r>
                        <a:rPr lang="en-GB" sz="1300" u="none" strike="noStrike" dirty="0">
                          <a:effectLst/>
                        </a:rPr>
                        <a:t> One year cancer survival rates</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algn="l" fontAlgn="ctr"/>
                      <a:r>
                        <a:rPr lang="en-GB" sz="1300" u="sng" strike="noStrike" dirty="0">
                          <a:effectLst/>
                          <a:hlinkClick r:id="rId20"/>
                        </a:rPr>
                        <a:t>Index of cancer survival for Clinical Commissioning Groups in England, ONS</a:t>
                      </a:r>
                      <a:endParaRPr lang="en-GB" sz="1300" b="0" i="0" u="sng" strike="noStrike" dirty="0">
                        <a:solidFill>
                          <a:srgbClr val="0563C1"/>
                        </a:solidFill>
                        <a:effectLst/>
                        <a:latin typeface="Calibri" panose="020F050202020403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27"/>
                  </a:ext>
                </a:extLst>
              </a:tr>
              <a:tr h="267509">
                <a:tc vMerge="1">
                  <a:txBody>
                    <a:bodyPr/>
                    <a:lstStyle/>
                    <a:p>
                      <a:endParaRPr lang="en-US"/>
                    </a:p>
                  </a:txBody>
                  <a:tcPr/>
                </a:tc>
                <a:tc>
                  <a:txBody>
                    <a:bodyPr/>
                    <a:lstStyle/>
                    <a:p>
                      <a:pPr algn="l" fontAlgn="ctr"/>
                      <a:r>
                        <a:rPr lang="en-GB" sz="1300" b="1" u="none" strike="noStrike" dirty="0">
                          <a:effectLst/>
                        </a:rPr>
                        <a:t>9.0.7 </a:t>
                      </a:r>
                      <a:r>
                        <a:rPr lang="en-GB" sz="1300" u="none" strike="noStrike" dirty="0">
                          <a:effectLst/>
                        </a:rPr>
                        <a:t>High levels of anxiety</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b"/>
                      <a:r>
                        <a:rPr lang="en-US" sz="1300" u="sng" strike="noStrike" dirty="0">
                          <a:effectLst/>
                          <a:hlinkClick r:id="rId5"/>
                        </a:rPr>
                        <a:t>Personal well-being estimates, ONS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1218536" rtl="0" eaLnBrk="1" fontAlgn="ctr" latinLnBrk="0" hangingPunct="1">
                        <a:lnSpc>
                          <a:spcPct val="100000"/>
                        </a:lnSpc>
                        <a:spcBef>
                          <a:spcPts val="0"/>
                        </a:spcBef>
                        <a:spcAft>
                          <a:spcPts val="0"/>
                        </a:spcAft>
                        <a:buClrTx/>
                        <a:buSzTx/>
                        <a:buFontTx/>
                        <a:buNone/>
                        <a:tabLst/>
                        <a:defRPr/>
                      </a:pPr>
                      <a:r>
                        <a:rPr lang="en-GB" sz="1300" b="0" i="0" u="none" strike="noStrike" kern="1200" dirty="0" smtClean="0">
                          <a:solidFill>
                            <a:schemeClr val="tx1"/>
                          </a:solidFill>
                          <a:effectLst/>
                          <a:latin typeface="Arial" panose="020B0604020202020204" pitchFamily="34" charset="0"/>
                          <a:ea typeface="+mn-ea"/>
                          <a:cs typeface="+mn-cs"/>
                        </a:rPr>
                        <a:t>Yes</a:t>
                      </a: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2801195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3">
            <a:extLst>
              <a:ext uri="{28A0092B-C50C-407E-A947-70E740481C1C}">
                <a14:useLocalDpi xmlns:a14="http://schemas.microsoft.com/office/drawing/2010/main" val="0"/>
              </a:ext>
            </a:extLst>
          </a:blip>
          <a:srcRect r="6004"/>
          <a:stretch>
            <a:fillRect/>
          </a:stretch>
        </p:blipFill>
        <p:spPr bwMode="auto">
          <a:xfrm>
            <a:off x="0" y="0"/>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722228" y="0"/>
            <a:ext cx="11649818" cy="8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3400" b="1" kern="0" dirty="0" smtClean="0">
                <a:latin typeface="Calibri" pitchFamily="34" charset="0"/>
              </a:rPr>
              <a:t>Performance </a:t>
            </a:r>
            <a:r>
              <a:rPr lang="en-US" altLang="en-US" sz="3400" b="1" kern="0" dirty="0" smtClean="0">
                <a:latin typeface="Calibri" pitchFamily="34" charset="0"/>
              </a:rPr>
              <a:t>Report update</a:t>
            </a:r>
            <a:endParaRPr lang="en-US" altLang="en-US" sz="3400" b="1" kern="0" dirty="0">
              <a:latin typeface="Calibri" pitchFamily="34" charset="0"/>
            </a:endParaRPr>
          </a:p>
        </p:txBody>
      </p:sp>
      <p:sp>
        <p:nvSpPr>
          <p:cNvPr id="7171" name="Content Placeholder 4"/>
          <p:cNvSpPr>
            <a:spLocks noGrp="1"/>
          </p:cNvSpPr>
          <p:nvPr>
            <p:ph idx="4294967295"/>
          </p:nvPr>
        </p:nvSpPr>
        <p:spPr>
          <a:xfrm>
            <a:off x="244116" y="768152"/>
            <a:ext cx="12313368" cy="8220574"/>
          </a:xfrm>
        </p:spPr>
        <p:txBody>
          <a:bodyPr/>
          <a:lstStyle/>
          <a:p>
            <a:pPr>
              <a:lnSpc>
                <a:spcPct val="120000"/>
              </a:lnSpc>
              <a:spcBef>
                <a:spcPts val="400"/>
              </a:spcBef>
            </a:pPr>
            <a:r>
              <a:rPr lang="en-GB" altLang="en-US" sz="1800" dirty="0"/>
              <a:t>This version of the dashboard provides the </a:t>
            </a:r>
            <a:r>
              <a:rPr lang="en-GB" altLang="en-US" sz="1800" dirty="0" smtClean="0"/>
              <a:t>second assessment </a:t>
            </a:r>
            <a:r>
              <a:rPr lang="en-GB" altLang="en-US" sz="1800" dirty="0"/>
              <a:t>of performance against headline </a:t>
            </a:r>
            <a:r>
              <a:rPr lang="en-GB" altLang="en-US" sz="1800" dirty="0" smtClean="0"/>
              <a:t>Greater Manchester Strategy (GMS) </a:t>
            </a:r>
            <a:r>
              <a:rPr lang="en-GB" altLang="en-US" sz="1800" dirty="0"/>
              <a:t>targets compared to the baseline </a:t>
            </a:r>
            <a:r>
              <a:rPr lang="en-GB" altLang="en-US" sz="1800" dirty="0" smtClean="0"/>
              <a:t>position.  It follows the first Performance Report, produced in April 2018</a:t>
            </a:r>
            <a:endParaRPr lang="en-GB" altLang="en-US" sz="1800" dirty="0"/>
          </a:p>
          <a:p>
            <a:pPr lvl="1">
              <a:lnSpc>
                <a:spcPct val="120000"/>
              </a:lnSpc>
              <a:spcBef>
                <a:spcPts val="400"/>
              </a:spcBef>
            </a:pPr>
            <a:r>
              <a:rPr lang="en-GB" altLang="en-US" sz="1600" dirty="0" smtClean="0"/>
              <a:t>note that since the previous report was published, new </a:t>
            </a:r>
            <a:r>
              <a:rPr lang="en-GB" sz="1600" dirty="0" smtClean="0"/>
              <a:t>data have not been released on all reported measures; where the data have not changed, reporting remains as in the April 2018 version.  The annexed tables indicate whether a measure has been updated or not in this version</a:t>
            </a:r>
          </a:p>
          <a:p>
            <a:pPr lvl="1">
              <a:lnSpc>
                <a:spcPct val="120000"/>
              </a:lnSpc>
              <a:spcBef>
                <a:spcPts val="400"/>
              </a:spcBef>
            </a:pPr>
            <a:r>
              <a:rPr lang="en-GB" altLang="en-US" sz="1600" dirty="0" smtClean="0"/>
              <a:t>where new data have been released, RAG ratings for the headline indicators report on progress towards the 2020 targets, assessing whether we are on track against projected trajectory</a:t>
            </a:r>
          </a:p>
          <a:p>
            <a:pPr lvl="1">
              <a:lnSpc>
                <a:spcPct val="120000"/>
              </a:lnSpc>
              <a:spcBef>
                <a:spcPts val="400"/>
              </a:spcBef>
            </a:pPr>
            <a:r>
              <a:rPr lang="en-GB" altLang="en-US" sz="1600" dirty="0"/>
              <a:t>the majority of the secondary indicators, which do not have targets associated with </a:t>
            </a:r>
            <a:r>
              <a:rPr lang="en-GB" altLang="en-US" sz="1600" dirty="0" smtClean="0"/>
              <a:t>them, are RAG rated based on comparison with the national average </a:t>
            </a:r>
            <a:r>
              <a:rPr lang="en-GB" altLang="en-US" sz="1600" dirty="0"/>
              <a:t>(see the key on slide 5</a:t>
            </a:r>
            <a:r>
              <a:rPr lang="en-GB" altLang="en-US" sz="1600" dirty="0" smtClean="0"/>
              <a:t>).  There are a small number of headline measures </a:t>
            </a:r>
            <a:r>
              <a:rPr lang="en-GB" altLang="en-US" sz="1600" dirty="0" smtClean="0"/>
              <a:t>where </a:t>
            </a:r>
            <a:r>
              <a:rPr lang="en-GB" altLang="en-US" sz="1600" dirty="0" smtClean="0"/>
              <a:t>the baseline data have not yet been updated, </a:t>
            </a:r>
            <a:r>
              <a:rPr lang="en-GB" altLang="en-US" sz="1600" dirty="0" smtClean="0"/>
              <a:t>in which case the </a:t>
            </a:r>
            <a:r>
              <a:rPr lang="en-GB" altLang="en-US" sz="1600" dirty="0" smtClean="0"/>
              <a:t>RAG ratings are </a:t>
            </a:r>
            <a:r>
              <a:rPr lang="en-GB" altLang="en-US" sz="1600" dirty="0" smtClean="0"/>
              <a:t>either based </a:t>
            </a:r>
            <a:r>
              <a:rPr lang="en-GB" altLang="en-US" sz="1600" dirty="0" smtClean="0"/>
              <a:t>on comparison with the national </a:t>
            </a:r>
            <a:r>
              <a:rPr lang="en-GB" altLang="en-US" sz="1600" dirty="0" smtClean="0"/>
              <a:t>average (Priority 7: visits to the natural environment; Priority 8: indicators populated from </a:t>
            </a:r>
            <a:r>
              <a:rPr lang="en-GB" altLang="en-US" sz="1600" i="1" dirty="0" smtClean="0"/>
              <a:t>Understanding Society) </a:t>
            </a:r>
            <a:r>
              <a:rPr lang="en-GB" altLang="en-US" sz="1600" dirty="0" smtClean="0"/>
              <a:t>or comparison with the previous year (Priority 7: waste recycled / diverted)</a:t>
            </a:r>
            <a:endParaRPr lang="en-GB" altLang="en-US" sz="1600" dirty="0" smtClean="0"/>
          </a:p>
          <a:p>
            <a:pPr>
              <a:lnSpc>
                <a:spcPct val="120000"/>
              </a:lnSpc>
              <a:spcBef>
                <a:spcPts val="400"/>
              </a:spcBef>
            </a:pPr>
            <a:r>
              <a:rPr lang="en-GB" altLang="en-US" sz="1800" dirty="0"/>
              <a:t>Few significant changes have been made to the indicator set.  However, the following revisions should be noted </a:t>
            </a:r>
            <a:r>
              <a:rPr lang="en-GB" altLang="en-US" sz="1800" dirty="0"/>
              <a:t>…</a:t>
            </a:r>
          </a:p>
          <a:p>
            <a:pPr lvl="1">
              <a:lnSpc>
                <a:spcPct val="120000"/>
              </a:lnSpc>
              <a:spcBef>
                <a:spcPts val="400"/>
              </a:spcBef>
            </a:pPr>
            <a:r>
              <a:rPr lang="en-GB" altLang="en-US" sz="1600" dirty="0" smtClean="0"/>
              <a:t>Priority </a:t>
            </a:r>
            <a:r>
              <a:rPr lang="en-GB" sz="1600" dirty="0" smtClean="0"/>
              <a:t>4</a:t>
            </a:r>
            <a:r>
              <a:rPr lang="en-GB" sz="1600" dirty="0"/>
              <a:t>: </a:t>
            </a:r>
            <a:r>
              <a:rPr lang="en-GB" sz="1600" dirty="0" smtClean="0"/>
              <a:t>the GVA per job target and baseline data have been revised due to methodological changes in the way that the Office of National Statistics </a:t>
            </a:r>
            <a:r>
              <a:rPr lang="en-GB" sz="1600" dirty="0" smtClean="0"/>
              <a:t>(ONS) calculates </a:t>
            </a:r>
            <a:r>
              <a:rPr lang="en-GB" sz="1600" dirty="0" smtClean="0"/>
              <a:t>GVA, reflected in the approach adopted for the 2018 Greater Manchester Forecasting Model (GMFM</a:t>
            </a:r>
            <a:r>
              <a:rPr lang="en-GB" sz="1600" dirty="0" smtClean="0"/>
              <a:t>).  </a:t>
            </a:r>
            <a:r>
              <a:rPr lang="en-GB" sz="1600" dirty="0" smtClean="0"/>
              <a:t>The scale of ambition defined in the original GMS target remains unchanged, but is now expressed as a percentage uplift, with the 2015 baseline revised and quoted at constant 2015 prices</a:t>
            </a:r>
          </a:p>
          <a:p>
            <a:pPr lvl="1">
              <a:lnSpc>
                <a:spcPct val="120000"/>
              </a:lnSpc>
              <a:spcBef>
                <a:spcPts val="400"/>
              </a:spcBef>
            </a:pPr>
            <a:r>
              <a:rPr lang="en-GB" sz="1600" dirty="0" smtClean="0"/>
              <a:t>Priority 4: the definition of the </a:t>
            </a:r>
            <a:r>
              <a:rPr lang="en-GB" sz="1600" dirty="0"/>
              <a:t>indicator </a:t>
            </a:r>
            <a:r>
              <a:rPr lang="en-GB" sz="1600" dirty="0" smtClean="0"/>
              <a:t>on GVA generated from inward investment has been clarified – the data refer to </a:t>
            </a:r>
            <a:r>
              <a:rPr lang="en-GB" sz="1600" dirty="0"/>
              <a:t>GVA generated from inward investment </a:t>
            </a:r>
            <a:r>
              <a:rPr lang="en-GB" sz="1600" dirty="0" smtClean="0"/>
              <a:t>(domestic </a:t>
            </a:r>
            <a:r>
              <a:rPr lang="en-GB" sz="1600" dirty="0" smtClean="0"/>
              <a:t>and foreign direct investment) job </a:t>
            </a:r>
            <a:r>
              <a:rPr lang="en-GB" sz="1600" dirty="0"/>
              <a:t>creation and </a:t>
            </a:r>
            <a:r>
              <a:rPr lang="en-GB" sz="1600" dirty="0" smtClean="0"/>
              <a:t>safeguarding</a:t>
            </a:r>
            <a:endParaRPr lang="en-GB" sz="1600" dirty="0"/>
          </a:p>
          <a:p>
            <a:pPr lvl="1">
              <a:lnSpc>
                <a:spcPct val="120000"/>
              </a:lnSpc>
              <a:spcBef>
                <a:spcPts val="400"/>
              </a:spcBef>
            </a:pPr>
            <a:r>
              <a:rPr lang="en-GB" sz="1600" dirty="0" smtClean="0"/>
              <a:t>Priority </a:t>
            </a:r>
            <a:r>
              <a:rPr lang="en-GB" sz="1600" dirty="0"/>
              <a:t>5: </a:t>
            </a:r>
            <a:r>
              <a:rPr lang="en-GB" sz="1600" dirty="0" smtClean="0"/>
              <a:t>the headline indicator related to digital infrastructure now provides the median download </a:t>
            </a:r>
            <a:r>
              <a:rPr lang="en-GB" sz="1600" dirty="0"/>
              <a:t>speed </a:t>
            </a:r>
            <a:r>
              <a:rPr lang="en-GB" sz="1600" dirty="0" smtClean="0"/>
              <a:t>across fibre, cable, mobile and wireless (sourced from Ofcom), as </a:t>
            </a:r>
            <a:r>
              <a:rPr lang="en-GB" sz="1600" dirty="0"/>
              <a:t>opposed to the mean </a:t>
            </a:r>
            <a:r>
              <a:rPr lang="en-GB" sz="1600" dirty="0" smtClean="0"/>
              <a:t>data previously reported</a:t>
            </a:r>
          </a:p>
          <a:p>
            <a:pPr lvl="1">
              <a:lnSpc>
                <a:spcPct val="120000"/>
              </a:lnSpc>
              <a:spcBef>
                <a:spcPts val="400"/>
              </a:spcBef>
            </a:pPr>
            <a:r>
              <a:rPr lang="en-GB" sz="1600" dirty="0" smtClean="0"/>
              <a:t>Priority 8: the Police and Crime Plan outcomes framework has moved forward over recent months, and although it is too early to finalise aligned GMS Dashboard measures at this point in time, we should be able to do so for the next iteration of the performance report in April </a:t>
            </a:r>
            <a:r>
              <a:rPr lang="en-GB" sz="1600" dirty="0" smtClean="0"/>
              <a:t>2019</a:t>
            </a:r>
            <a:endParaRPr lang="en-GB" sz="1600" dirty="0" smtClean="0"/>
          </a:p>
        </p:txBody>
      </p:sp>
    </p:spTree>
    <p:extLst>
      <p:ext uri="{BB962C8B-B14F-4D97-AF65-F5344CB8AC3E}">
        <p14:creationId xmlns:p14="http://schemas.microsoft.com/office/powerpoint/2010/main" val="2938288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40004" y="1"/>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3"/>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01878113"/>
              </p:ext>
            </p:extLst>
          </p:nvPr>
        </p:nvGraphicFramePr>
        <p:xfrm>
          <a:off x="424136" y="264096"/>
          <a:ext cx="12097342" cy="464701"/>
        </p:xfrm>
        <a:graphic>
          <a:graphicData uri="http://schemas.openxmlformats.org/drawingml/2006/table">
            <a:tbl>
              <a:tblPr>
                <a:tableStyleId>{5C22544A-7EE6-4342-B048-85BDC9FD1C3A}</a:tableStyleId>
              </a:tblPr>
              <a:tblGrid>
                <a:gridCol w="987537">
                  <a:extLst>
                    <a:ext uri="{9D8B030D-6E8A-4147-A177-3AD203B41FA5}">
                      <a16:colId xmlns:a16="http://schemas.microsoft.com/office/drawing/2014/main" val="20000"/>
                    </a:ext>
                  </a:extLst>
                </a:gridCol>
                <a:gridCol w="5133143">
                  <a:extLst>
                    <a:ext uri="{9D8B030D-6E8A-4147-A177-3AD203B41FA5}">
                      <a16:colId xmlns:a16="http://schemas.microsoft.com/office/drawing/2014/main" val="20001"/>
                    </a:ext>
                  </a:extLst>
                </a:gridCol>
                <a:gridCol w="4961036">
                  <a:extLst>
                    <a:ext uri="{9D8B030D-6E8A-4147-A177-3AD203B41FA5}">
                      <a16:colId xmlns:a16="http://schemas.microsoft.com/office/drawing/2014/main" val="20002"/>
                    </a:ext>
                  </a:extLst>
                </a:gridCol>
                <a:gridCol w="1015626">
                  <a:extLst>
                    <a:ext uri="{9D8B030D-6E8A-4147-A177-3AD203B41FA5}">
                      <a16:colId xmlns:a16="http://schemas.microsoft.com/office/drawing/2014/main" val="20003"/>
                    </a:ext>
                  </a:extLst>
                </a:gridCol>
              </a:tblGrid>
              <a:tr h="360039">
                <a:tc>
                  <a:txBody>
                    <a:bodyPr/>
                    <a:lstStyle/>
                    <a:p>
                      <a:pPr algn="l" fontAlgn="b"/>
                      <a:r>
                        <a:rPr lang="en-US" sz="1500" u="none" strike="noStrike" dirty="0" smtClean="0">
                          <a:solidFill>
                            <a:schemeClr val="bg1"/>
                          </a:solidFill>
                          <a:effectLst/>
                        </a:rPr>
                        <a:t> Priority</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Indicator</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l" fontAlgn="b"/>
                      <a:r>
                        <a:rPr lang="en-US" sz="1500" u="none" strike="noStrike" dirty="0" smtClean="0">
                          <a:solidFill>
                            <a:schemeClr val="bg1"/>
                          </a:solidFill>
                          <a:effectLst/>
                        </a:rPr>
                        <a:t> Source</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b"/>
                      <a:r>
                        <a:rPr lang="en-US" sz="1500" b="0" i="0" u="none" strike="noStrike" dirty="0" smtClean="0">
                          <a:solidFill>
                            <a:schemeClr val="bg1"/>
                          </a:solidFill>
                          <a:effectLst/>
                          <a:latin typeface="Arial" panose="020B0604020202020204" pitchFamily="34" charset="0"/>
                        </a:rPr>
                        <a:t>Updated Oct 2018?</a:t>
                      </a:r>
                      <a:endParaRPr lang="en-US" sz="1500" b="0" i="0" u="none" strike="noStrike" dirty="0">
                        <a:solidFill>
                          <a:schemeClr val="bg1"/>
                        </a:solidFill>
                        <a:effectLst/>
                        <a:latin typeface="Arial" panose="020B0604020202020204" pitchFamily="34" charset="0"/>
                      </a:endParaRPr>
                    </a:p>
                  </a:txBody>
                  <a:tcPr marL="7501" marR="7501" marT="7501" marB="0" anchor="b">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14798750"/>
              </p:ext>
            </p:extLst>
          </p:nvPr>
        </p:nvGraphicFramePr>
        <p:xfrm>
          <a:off x="424136" y="727309"/>
          <a:ext cx="12097342" cy="2079297"/>
        </p:xfrm>
        <a:graphic>
          <a:graphicData uri="http://schemas.openxmlformats.org/drawingml/2006/table">
            <a:tbl>
              <a:tblPr>
                <a:tableStyleId>{5C22544A-7EE6-4342-B048-85BDC9FD1C3A}</a:tableStyleId>
              </a:tblPr>
              <a:tblGrid>
                <a:gridCol w="981966">
                  <a:extLst>
                    <a:ext uri="{9D8B030D-6E8A-4147-A177-3AD203B41FA5}">
                      <a16:colId xmlns:a16="http://schemas.microsoft.com/office/drawing/2014/main" val="20000"/>
                    </a:ext>
                  </a:extLst>
                </a:gridCol>
                <a:gridCol w="5138714">
                  <a:extLst>
                    <a:ext uri="{9D8B030D-6E8A-4147-A177-3AD203B41FA5}">
                      <a16:colId xmlns:a16="http://schemas.microsoft.com/office/drawing/2014/main" val="20001"/>
                    </a:ext>
                  </a:extLst>
                </a:gridCol>
                <a:gridCol w="4968552">
                  <a:extLst>
                    <a:ext uri="{9D8B030D-6E8A-4147-A177-3AD203B41FA5}">
                      <a16:colId xmlns:a16="http://schemas.microsoft.com/office/drawing/2014/main" val="20002"/>
                    </a:ext>
                  </a:extLst>
                </a:gridCol>
                <a:gridCol w="1008110">
                  <a:extLst>
                    <a:ext uri="{9D8B030D-6E8A-4147-A177-3AD203B41FA5}">
                      <a16:colId xmlns:a16="http://schemas.microsoft.com/office/drawing/2014/main" val="20003"/>
                    </a:ext>
                  </a:extLst>
                </a:gridCol>
              </a:tblGrid>
              <a:tr h="328875">
                <a:tc rowSpan="6">
                  <a:txBody>
                    <a:bodyPr/>
                    <a:lstStyle/>
                    <a:p>
                      <a:pPr algn="l" fontAlgn="t"/>
                      <a:r>
                        <a:rPr lang="en-GB" sz="1300" u="none" strike="noStrike" dirty="0">
                          <a:effectLst/>
                        </a:rPr>
                        <a:t>Priority 10 - An age-friendly Greater Manchester</a:t>
                      </a:r>
                      <a:endParaRPr lang="en-GB" sz="1300" b="0" i="0" u="none" strike="noStrike" dirty="0">
                        <a:solidFill>
                          <a:srgbClr val="000000"/>
                        </a:solidFill>
                        <a:effectLst/>
                        <a:latin typeface="Arial" panose="020B0604020202020204" pitchFamily="34" charset="0"/>
                      </a:endParaRPr>
                    </a:p>
                  </a:txBody>
                  <a:tcPr marL="7501" marR="7501" marT="7501"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en-GB" sz="1300" b="1" u="none" strike="noStrike" dirty="0">
                          <a:effectLst/>
                        </a:rPr>
                        <a:t>10.1 </a:t>
                      </a:r>
                      <a:r>
                        <a:rPr lang="en-GB" sz="1300" u="none" strike="noStrike" dirty="0">
                          <a:effectLst/>
                        </a:rPr>
                        <a:t>Proportion of people &gt;50 identifying their neighbourhood as 'very' or 'somewhat' age-friendly</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ctr"/>
                      <a:r>
                        <a:rPr lang="en-GB" sz="1300" u="none" strike="noStrike" dirty="0">
                          <a:effectLst/>
                        </a:rPr>
                        <a:t>Ambition for Ageing programme data</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ctr"/>
                      <a:r>
                        <a:rPr lang="en-GB" sz="1300" b="0" i="0" u="none" strike="noStrike" dirty="0" smtClean="0">
                          <a:solidFill>
                            <a:srgbClr val="000000"/>
                          </a:solidFill>
                          <a:effectLst/>
                          <a:latin typeface="Arial" panose="020B0604020202020204" pitchFamily="34" charset="0"/>
                        </a:rPr>
                        <a:t>Yes</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0"/>
                  </a:ext>
                </a:extLst>
              </a:tr>
              <a:tr h="289358">
                <a:tc vMerge="1">
                  <a:txBody>
                    <a:bodyPr/>
                    <a:lstStyle/>
                    <a:p>
                      <a:endParaRPr lang="en-US"/>
                    </a:p>
                  </a:txBody>
                  <a:tcPr/>
                </a:tc>
                <a:tc>
                  <a:txBody>
                    <a:bodyPr/>
                    <a:lstStyle/>
                    <a:p>
                      <a:pPr algn="l" fontAlgn="ctr"/>
                      <a:r>
                        <a:rPr lang="en-GB" sz="1300" b="1" u="none" strike="noStrike" dirty="0">
                          <a:effectLst/>
                        </a:rPr>
                        <a:t>10.2</a:t>
                      </a:r>
                      <a:r>
                        <a:rPr lang="en-GB" sz="1300" u="none" strike="noStrike" dirty="0">
                          <a:effectLst/>
                        </a:rPr>
                        <a:t> Proportion of 50-64 year olds in employment</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b"/>
                      <a:r>
                        <a:rPr lang="en-US" sz="1300" u="sng" strike="noStrike" dirty="0" smtClean="0">
                          <a:effectLst/>
                          <a:hlinkClick r:id="rId3"/>
                        </a:rPr>
                        <a:t>Annual Population Survey, NOMIS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ctr" fontAlgn="ctr"/>
                      <a:r>
                        <a:rPr lang="en-US" sz="1300" b="0" i="0" u="none" strike="noStrike" dirty="0" smtClean="0">
                          <a:solidFill>
                            <a:schemeClr val="tx1"/>
                          </a:solidFill>
                          <a:effectLst/>
                          <a:latin typeface="Arial" panose="020B0604020202020204" pitchFamily="34" charset="0"/>
                        </a:rPr>
                        <a:t>Yes</a:t>
                      </a:r>
                      <a:endParaRPr lang="en-US"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289358">
                <a:tc vMerge="1">
                  <a:txBody>
                    <a:bodyPr/>
                    <a:lstStyle/>
                    <a:p>
                      <a:endParaRPr lang="en-US"/>
                    </a:p>
                  </a:txBody>
                  <a:tcPr/>
                </a:tc>
                <a:tc>
                  <a:txBody>
                    <a:bodyPr/>
                    <a:lstStyle/>
                    <a:p>
                      <a:pPr algn="l" fontAlgn="ctr"/>
                      <a:r>
                        <a:rPr lang="en-GB" sz="1300" b="1" u="none" strike="noStrike" dirty="0">
                          <a:effectLst/>
                        </a:rPr>
                        <a:t>10.3</a:t>
                      </a:r>
                      <a:r>
                        <a:rPr lang="en-GB" sz="1300" u="none" strike="noStrike" dirty="0">
                          <a:effectLst/>
                        </a:rPr>
                        <a:t> Number of falls per 10,000 residents &gt;65</a:t>
                      </a:r>
                      <a:endParaRPr lang="en-GB" sz="1300" b="1"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ctr"/>
                      <a:r>
                        <a:rPr lang="en-GB" sz="1300" u="sng" strike="noStrike" dirty="0">
                          <a:effectLst/>
                          <a:hlinkClick r:id="rId4"/>
                        </a:rPr>
                        <a:t>PHE Fingertips - Public Health Profiles</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ctr" latinLnBrk="0" hangingPunct="1"/>
                      <a:r>
                        <a:rPr lang="en-GB" sz="1300" b="0" i="0" u="none" strike="noStrike" kern="1200" dirty="0" smtClean="0">
                          <a:solidFill>
                            <a:schemeClr val="tx1"/>
                          </a:solidFill>
                          <a:effectLst/>
                          <a:latin typeface="Arial" panose="020B0604020202020204" pitchFamily="34" charset="0"/>
                          <a:ea typeface="+mn-ea"/>
                          <a:cs typeface="+mn-cs"/>
                        </a:rPr>
                        <a:t>No</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r h="397747">
                <a:tc vMerge="1">
                  <a:txBody>
                    <a:bodyPr/>
                    <a:lstStyle/>
                    <a:p>
                      <a:endParaRPr lang="en-US"/>
                    </a:p>
                  </a:txBody>
                  <a:tcPr/>
                </a:tc>
                <a:tc>
                  <a:txBody>
                    <a:bodyPr/>
                    <a:lstStyle/>
                    <a:p>
                      <a:pPr algn="l" fontAlgn="ctr"/>
                      <a:r>
                        <a:rPr lang="en-GB" sz="1300" b="1" u="none" strike="noStrike" dirty="0">
                          <a:effectLst/>
                        </a:rPr>
                        <a:t>10.4</a:t>
                      </a:r>
                      <a:r>
                        <a:rPr lang="en-GB" sz="1300" u="none" strike="noStrike" dirty="0">
                          <a:effectLst/>
                        </a:rPr>
                        <a:t> Proportion of adult social care users who have as much social contact as they would like</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ctr"/>
                      <a:r>
                        <a:rPr lang="en-GB" sz="1300" u="sng" strike="noStrike" dirty="0" smtClean="0">
                          <a:effectLst/>
                          <a:hlinkClick r:id="rId5"/>
                        </a:rPr>
                        <a:t>NHS Digital, Measures from the Adult Social Care Outcomes Framework (ASCOF), England 2017-18</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ctr"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3"/>
                  </a:ext>
                </a:extLst>
              </a:tr>
              <a:tr h="397747">
                <a:tc vMerge="1">
                  <a:txBody>
                    <a:bodyPr/>
                    <a:lstStyle/>
                    <a:p>
                      <a:endParaRPr lang="en-US"/>
                    </a:p>
                  </a:txBody>
                  <a:tcPr/>
                </a:tc>
                <a:tc>
                  <a:txBody>
                    <a:bodyPr/>
                    <a:lstStyle/>
                    <a:p>
                      <a:pPr algn="l" fontAlgn="ctr"/>
                      <a:r>
                        <a:rPr lang="en-GB" sz="1300" b="1" u="none" strike="noStrike" dirty="0">
                          <a:effectLst/>
                        </a:rPr>
                        <a:t>10.0.1</a:t>
                      </a:r>
                      <a:r>
                        <a:rPr lang="en-GB" sz="1300" u="none" strike="noStrike" dirty="0">
                          <a:effectLst/>
                        </a:rPr>
                        <a:t> Number of admissions to residential and nursing care per 100,000 people &gt;65</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algn="l" fontAlgn="ctr"/>
                      <a:r>
                        <a:rPr lang="en-GB" sz="1300" u="sng" strike="noStrike" dirty="0" smtClean="0">
                          <a:effectLst/>
                          <a:hlinkClick r:id="rId5"/>
                        </a:rPr>
                        <a:t>NHS Digital, Measures from the Adult Social Care Outcomes Framework (ASCOF), England 2017-18</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tc>
                  <a:txBody>
                    <a:bodyPr/>
                    <a:lstStyle/>
                    <a:p>
                      <a:pPr marL="0" algn="ctr" defTabSz="1218536" rtl="0" eaLnBrk="1" fontAlgn="ctr"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4"/>
                  </a:ext>
                </a:extLst>
              </a:tr>
              <a:tr h="289358">
                <a:tc vMerge="1">
                  <a:txBody>
                    <a:bodyPr/>
                    <a:lstStyle/>
                    <a:p>
                      <a:endParaRPr lang="en-US"/>
                    </a:p>
                  </a:txBody>
                  <a:tcPr/>
                </a:tc>
                <a:tc>
                  <a:txBody>
                    <a:bodyPr/>
                    <a:lstStyle/>
                    <a:p>
                      <a:pPr algn="l" fontAlgn="ctr"/>
                      <a:r>
                        <a:rPr lang="en-GB" sz="1300" b="1" u="none" strike="noStrike" dirty="0">
                          <a:effectLst/>
                        </a:rPr>
                        <a:t>10.0.2</a:t>
                      </a:r>
                      <a:r>
                        <a:rPr lang="en-GB" sz="1300" u="none" strike="noStrike" dirty="0">
                          <a:effectLst/>
                        </a:rPr>
                        <a:t> Proportion of deaths in usual place of residence</a:t>
                      </a:r>
                      <a:endParaRPr lang="en-GB" sz="1300" b="0" i="0" u="none" strike="noStrike" dirty="0">
                        <a:solidFill>
                          <a:srgbClr val="000000"/>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en-GB" sz="1300" u="sng" strike="noStrike" dirty="0">
                          <a:effectLst/>
                          <a:hlinkClick r:id="rId6"/>
                        </a:rPr>
                        <a:t>Rolling Annual death registrations by place of occurrence, England,</a:t>
                      </a:r>
                      <a:endParaRPr lang="en-GB" sz="1300" b="0" i="0" u="sng" strike="noStrike" dirty="0">
                        <a:solidFill>
                          <a:srgbClr val="0563C1"/>
                        </a:solidFill>
                        <a:effectLst/>
                        <a:latin typeface="Arial" panose="020B0604020202020204" pitchFamily="34" charset="0"/>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1218536" rtl="0" eaLnBrk="1" fontAlgn="ctr" latinLnBrk="0" hangingPunct="1"/>
                      <a:r>
                        <a:rPr lang="en-GB" sz="1300" b="0" i="0" u="none" strike="noStrike" kern="1200" dirty="0" smtClean="0">
                          <a:solidFill>
                            <a:schemeClr val="tx1"/>
                          </a:solidFill>
                          <a:effectLst/>
                          <a:latin typeface="Arial" panose="020B0604020202020204" pitchFamily="34" charset="0"/>
                          <a:ea typeface="+mn-ea"/>
                          <a:cs typeface="+mn-cs"/>
                        </a:rPr>
                        <a:t>Yes</a:t>
                      </a:r>
                      <a:endParaRPr lang="en-GB" sz="1300" b="0" i="0" u="none" strike="noStrike" kern="1200" dirty="0">
                        <a:solidFill>
                          <a:schemeClr val="tx1"/>
                        </a:solidFill>
                        <a:effectLst/>
                        <a:latin typeface="Arial" panose="020B0604020202020204" pitchFamily="34" charset="0"/>
                        <a:ea typeface="+mn-ea"/>
                        <a:cs typeface="+mn-cs"/>
                      </a:endParaRPr>
                    </a:p>
                  </a:txBody>
                  <a:tcPr marL="7501" marR="7501" marT="750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987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1" y="1"/>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2"/>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sp>
        <p:nvSpPr>
          <p:cNvPr id="4" name="Text Placeholder 3"/>
          <p:cNvSpPr>
            <a:spLocks noGrp="1"/>
          </p:cNvSpPr>
          <p:nvPr>
            <p:ph type="body" idx="1"/>
          </p:nvPr>
        </p:nvSpPr>
        <p:spPr>
          <a:xfrm>
            <a:off x="980123" y="2717008"/>
            <a:ext cx="10881360" cy="2100262"/>
          </a:xfrm>
        </p:spPr>
        <p:txBody>
          <a:bodyPr/>
          <a:lstStyle/>
          <a:p>
            <a:r>
              <a:rPr lang="en-GB" sz="4400" b="1" dirty="0" smtClean="0"/>
              <a:t>GMS Outcomes Framework</a:t>
            </a:r>
            <a:endParaRPr lang="en-GB" sz="4400" b="1" dirty="0"/>
          </a:p>
        </p:txBody>
      </p:sp>
    </p:spTree>
    <p:extLst>
      <p:ext uri="{BB962C8B-B14F-4D97-AF65-F5344CB8AC3E}">
        <p14:creationId xmlns:p14="http://schemas.microsoft.com/office/powerpoint/2010/main" val="113521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8"/>
          <p:cNvSpPr txBox="1">
            <a:spLocks noChangeArrowheads="1"/>
          </p:cNvSpPr>
          <p:nvPr/>
        </p:nvSpPr>
        <p:spPr bwMode="auto">
          <a:xfrm>
            <a:off x="3096000" y="72000"/>
            <a:ext cx="1614517" cy="492372"/>
          </a:xfrm>
          <a:prstGeom prst="rect">
            <a:avLst/>
          </a:prstGeom>
          <a:noFill/>
          <a:ln w="9525">
            <a:noFill/>
            <a:miter lim="800000"/>
            <a:headEnd/>
            <a:tailEnd/>
          </a:ln>
        </p:spPr>
        <p:txBody>
          <a:bodyPr wrap="square" lIns="121855" tIns="60925" rIns="121855" bIns="60925">
            <a:spAutoFit/>
          </a:bodyPr>
          <a:lstStyle/>
          <a:p>
            <a:pPr algn="ctr">
              <a:spcBef>
                <a:spcPct val="50000"/>
              </a:spcBef>
            </a:pPr>
            <a:r>
              <a:rPr lang="en-GB" altLang="en-US" sz="1200" b="1" dirty="0" smtClean="0">
                <a:solidFill>
                  <a:srgbClr val="000000"/>
                </a:solidFill>
              </a:rPr>
              <a:t>… delivered through these priorities</a:t>
            </a:r>
            <a:endParaRPr lang="en-GB" altLang="en-US" sz="1200" b="1" dirty="0">
              <a:solidFill>
                <a:srgbClr val="000000"/>
              </a:solidFill>
            </a:endParaRPr>
          </a:p>
        </p:txBody>
      </p:sp>
      <p:sp>
        <p:nvSpPr>
          <p:cNvPr id="26626" name="AutoShape 18"/>
          <p:cNvSpPr>
            <a:spLocks noChangeArrowheads="1"/>
          </p:cNvSpPr>
          <p:nvPr/>
        </p:nvSpPr>
        <p:spPr bwMode="auto">
          <a:xfrm>
            <a:off x="108000" y="864000"/>
            <a:ext cx="1692000" cy="8640000"/>
          </a:xfrm>
          <a:prstGeom prst="roundRect">
            <a:avLst>
              <a:gd name="adj" fmla="val 16667"/>
            </a:avLst>
          </a:prstGeom>
          <a:solidFill>
            <a:srgbClr val="333399"/>
          </a:solidFill>
          <a:ln w="9525">
            <a:noFill/>
            <a:round/>
            <a:headEnd/>
            <a:tailEnd/>
          </a:ln>
        </p:spPr>
        <p:txBody>
          <a:bodyPr wrap="square" lIns="121855" tIns="60925" rIns="121855" bIns="60925" anchor="t"/>
          <a:lstStyle/>
          <a:p>
            <a:endParaRPr lang="en-GB" altLang="en-US" sz="1250" b="1" dirty="0" smtClean="0"/>
          </a:p>
        </p:txBody>
      </p:sp>
      <p:sp>
        <p:nvSpPr>
          <p:cNvPr id="26673" name="Text Box 4"/>
          <p:cNvSpPr txBox="1">
            <a:spLocks noChangeArrowheads="1"/>
          </p:cNvSpPr>
          <p:nvPr/>
        </p:nvSpPr>
        <p:spPr bwMode="auto">
          <a:xfrm>
            <a:off x="144000" y="72000"/>
            <a:ext cx="1580791" cy="492372"/>
          </a:xfrm>
          <a:prstGeom prst="rect">
            <a:avLst/>
          </a:prstGeom>
          <a:noFill/>
          <a:ln w="9525">
            <a:noFill/>
            <a:miter lim="800000"/>
            <a:headEnd/>
            <a:tailEnd/>
          </a:ln>
        </p:spPr>
        <p:txBody>
          <a:bodyPr wrap="square" lIns="121855" tIns="60925" rIns="121855" bIns="60925">
            <a:spAutoFit/>
          </a:bodyPr>
          <a:lstStyle/>
          <a:p>
            <a:pPr algn="ctr"/>
            <a:r>
              <a:rPr lang="en-GB" altLang="en-US" sz="1200" b="1" dirty="0">
                <a:solidFill>
                  <a:srgbClr val="000000"/>
                </a:solidFill>
              </a:rPr>
              <a:t>Greater Manchester Strategy </a:t>
            </a:r>
            <a:r>
              <a:rPr lang="en-GB" altLang="en-US" sz="1200" b="1" dirty="0" smtClean="0">
                <a:solidFill>
                  <a:srgbClr val="000000"/>
                </a:solidFill>
              </a:rPr>
              <a:t>vision</a:t>
            </a:r>
            <a:endParaRPr lang="en-GB" altLang="en-US" sz="1200" b="1" dirty="0">
              <a:solidFill>
                <a:srgbClr val="000000"/>
              </a:solidFill>
            </a:endParaRPr>
          </a:p>
        </p:txBody>
      </p:sp>
      <p:sp>
        <p:nvSpPr>
          <p:cNvPr id="26674" name="Text Box 8"/>
          <p:cNvSpPr txBox="1">
            <a:spLocks noChangeArrowheads="1"/>
          </p:cNvSpPr>
          <p:nvPr/>
        </p:nvSpPr>
        <p:spPr bwMode="auto">
          <a:xfrm>
            <a:off x="9531829" y="72000"/>
            <a:ext cx="2549525" cy="492372"/>
          </a:xfrm>
          <a:prstGeom prst="rect">
            <a:avLst/>
          </a:prstGeom>
          <a:noFill/>
          <a:ln w="9525">
            <a:noFill/>
            <a:miter lim="800000"/>
            <a:headEnd/>
            <a:tailEnd/>
          </a:ln>
        </p:spPr>
        <p:txBody>
          <a:bodyPr lIns="121855" tIns="60925" rIns="121855" bIns="60925">
            <a:spAutoFit/>
          </a:bodyPr>
          <a:lstStyle/>
          <a:p>
            <a:pPr algn="ctr">
              <a:spcBef>
                <a:spcPct val="50000"/>
              </a:spcBef>
            </a:pPr>
            <a:r>
              <a:rPr lang="en-GB" altLang="en-US" sz="1200" b="1" dirty="0">
                <a:solidFill>
                  <a:srgbClr val="000000"/>
                </a:solidFill>
              </a:rPr>
              <a:t>… impacting on wider conditions (</a:t>
            </a:r>
            <a:r>
              <a:rPr lang="en-GB" altLang="en-US" sz="1200" b="1" dirty="0" smtClean="0">
                <a:solidFill>
                  <a:srgbClr val="000000"/>
                </a:solidFill>
              </a:rPr>
              <a:t>GMS targets).  By 2020</a:t>
            </a:r>
            <a:r>
              <a:rPr lang="en-GB" altLang="en-US" sz="1200" b="1" dirty="0">
                <a:solidFill>
                  <a:srgbClr val="000000"/>
                </a:solidFill>
              </a:rPr>
              <a:t> </a:t>
            </a:r>
            <a:r>
              <a:rPr lang="en-GB" altLang="en-US" sz="1200" b="1" dirty="0" smtClean="0">
                <a:solidFill>
                  <a:srgbClr val="000000"/>
                </a:solidFill>
              </a:rPr>
              <a:t>…</a:t>
            </a:r>
            <a:endParaRPr lang="en-GB" altLang="en-US" sz="1200" b="1" dirty="0">
              <a:solidFill>
                <a:srgbClr val="000000"/>
              </a:solidFill>
            </a:endParaRPr>
          </a:p>
        </p:txBody>
      </p:sp>
      <p:sp>
        <p:nvSpPr>
          <p:cNvPr id="26676" name="Text Box 8"/>
          <p:cNvSpPr txBox="1">
            <a:spLocks noChangeArrowheads="1"/>
          </p:cNvSpPr>
          <p:nvPr/>
        </p:nvSpPr>
        <p:spPr bwMode="auto">
          <a:xfrm>
            <a:off x="5924719" y="72000"/>
            <a:ext cx="2044700" cy="492372"/>
          </a:xfrm>
          <a:prstGeom prst="rect">
            <a:avLst/>
          </a:prstGeom>
          <a:noFill/>
          <a:ln w="9525">
            <a:noFill/>
            <a:miter lim="800000"/>
            <a:headEnd/>
            <a:tailEnd/>
          </a:ln>
        </p:spPr>
        <p:txBody>
          <a:bodyPr lIns="121855" tIns="60925" rIns="121855" bIns="60925">
            <a:spAutoFit/>
          </a:bodyPr>
          <a:lstStyle/>
          <a:p>
            <a:pPr algn="ctr">
              <a:spcBef>
                <a:spcPct val="50000"/>
              </a:spcBef>
            </a:pPr>
            <a:r>
              <a:rPr lang="en-GB" altLang="en-US" sz="1200" b="1" dirty="0">
                <a:solidFill>
                  <a:srgbClr val="000000"/>
                </a:solidFill>
              </a:rPr>
              <a:t>… leading to these shared outcomes</a:t>
            </a:r>
          </a:p>
        </p:txBody>
      </p:sp>
      <p:sp>
        <p:nvSpPr>
          <p:cNvPr id="26663" name="Rectangle 19"/>
          <p:cNvSpPr>
            <a:spLocks noChangeArrowheads="1"/>
          </p:cNvSpPr>
          <p:nvPr/>
        </p:nvSpPr>
        <p:spPr bwMode="gray">
          <a:xfrm>
            <a:off x="8862698" y="2233547"/>
            <a:ext cx="3887788" cy="307706"/>
          </a:xfrm>
          <a:prstGeom prst="rect">
            <a:avLst/>
          </a:prstGeom>
          <a:noFill/>
          <a:ln w="9525">
            <a:noFill/>
            <a:miter lim="800000"/>
            <a:headEnd/>
            <a:tailEnd/>
          </a:ln>
        </p:spPr>
        <p:txBody>
          <a:bodyPr lIns="121855" tIns="60925" rIns="121855" bIns="60925">
            <a:spAutoFit/>
          </a:bodyPr>
          <a:lstStyle/>
          <a:p>
            <a:pPr algn="ctr"/>
            <a:endParaRPr lang="en-GB" altLang="en-US" sz="1200" dirty="0">
              <a:solidFill>
                <a:schemeClr val="bg1"/>
              </a:solidFill>
            </a:endParaRPr>
          </a:p>
        </p:txBody>
      </p:sp>
      <p:sp>
        <p:nvSpPr>
          <p:cNvPr id="184" name="Right Brace 3"/>
          <p:cNvSpPr/>
          <p:nvPr/>
        </p:nvSpPr>
        <p:spPr>
          <a:xfrm>
            <a:off x="8784000" y="900000"/>
            <a:ext cx="216000" cy="8568000"/>
          </a:xfrm>
          <a:custGeom>
            <a:avLst/>
            <a:gdLst>
              <a:gd name="connsiteX0" fmla="*/ 0 w 252000"/>
              <a:gd name="connsiteY0" fmla="*/ 0 h 8467200"/>
              <a:gd name="connsiteX1" fmla="*/ 126000 w 252000"/>
              <a:gd name="connsiteY1" fmla="*/ 20999 h 8467200"/>
              <a:gd name="connsiteX2" fmla="*/ 126000 w 252000"/>
              <a:gd name="connsiteY2" fmla="*/ 4212601 h 8467200"/>
              <a:gd name="connsiteX3" fmla="*/ 252000 w 252000"/>
              <a:gd name="connsiteY3" fmla="*/ 4233600 h 8467200"/>
              <a:gd name="connsiteX4" fmla="*/ 126000 w 252000"/>
              <a:gd name="connsiteY4" fmla="*/ 4254599 h 8467200"/>
              <a:gd name="connsiteX5" fmla="*/ 126000 w 252000"/>
              <a:gd name="connsiteY5" fmla="*/ 8446201 h 8467200"/>
              <a:gd name="connsiteX6" fmla="*/ 0 w 252000"/>
              <a:gd name="connsiteY6" fmla="*/ 8467200 h 8467200"/>
              <a:gd name="connsiteX7" fmla="*/ 0 w 252000"/>
              <a:gd name="connsiteY7" fmla="*/ 0 h 8467200"/>
              <a:gd name="connsiteX0" fmla="*/ 0 w 252000"/>
              <a:gd name="connsiteY0" fmla="*/ 0 h 8467200"/>
              <a:gd name="connsiteX1" fmla="*/ 126000 w 252000"/>
              <a:gd name="connsiteY1" fmla="*/ 20999 h 8467200"/>
              <a:gd name="connsiteX2" fmla="*/ 126000 w 252000"/>
              <a:gd name="connsiteY2" fmla="*/ 4212601 h 8467200"/>
              <a:gd name="connsiteX3" fmla="*/ 252000 w 252000"/>
              <a:gd name="connsiteY3" fmla="*/ 4233600 h 8467200"/>
              <a:gd name="connsiteX4" fmla="*/ 126000 w 252000"/>
              <a:gd name="connsiteY4" fmla="*/ 4254599 h 8467200"/>
              <a:gd name="connsiteX5" fmla="*/ 126000 w 252000"/>
              <a:gd name="connsiteY5" fmla="*/ 8446201 h 8467200"/>
              <a:gd name="connsiteX6" fmla="*/ 0 w 252000"/>
              <a:gd name="connsiteY6" fmla="*/ 8467200 h 8467200"/>
              <a:gd name="connsiteX0" fmla="*/ 0 w 252030"/>
              <a:gd name="connsiteY0" fmla="*/ 0 h 8467200"/>
              <a:gd name="connsiteX1" fmla="*/ 126000 w 252030"/>
              <a:gd name="connsiteY1" fmla="*/ 20999 h 8467200"/>
              <a:gd name="connsiteX2" fmla="*/ 126000 w 252030"/>
              <a:gd name="connsiteY2" fmla="*/ 4212601 h 8467200"/>
              <a:gd name="connsiteX3" fmla="*/ 252000 w 252030"/>
              <a:gd name="connsiteY3" fmla="*/ 4233600 h 8467200"/>
              <a:gd name="connsiteX4" fmla="*/ 126000 w 252030"/>
              <a:gd name="connsiteY4" fmla="*/ 4254599 h 8467200"/>
              <a:gd name="connsiteX5" fmla="*/ 126000 w 252030"/>
              <a:gd name="connsiteY5" fmla="*/ 8446201 h 8467200"/>
              <a:gd name="connsiteX6" fmla="*/ 0 w 252030"/>
              <a:gd name="connsiteY6" fmla="*/ 8467200 h 8467200"/>
              <a:gd name="connsiteX7" fmla="*/ 0 w 252030"/>
              <a:gd name="connsiteY7" fmla="*/ 0 h 8467200"/>
              <a:gd name="connsiteX0" fmla="*/ 0 w 252030"/>
              <a:gd name="connsiteY0" fmla="*/ 0 h 8467200"/>
              <a:gd name="connsiteX1" fmla="*/ 126000 w 252030"/>
              <a:gd name="connsiteY1" fmla="*/ 20999 h 8467200"/>
              <a:gd name="connsiteX2" fmla="*/ 126000 w 252030"/>
              <a:gd name="connsiteY2" fmla="*/ 4212601 h 8467200"/>
              <a:gd name="connsiteX3" fmla="*/ 252000 w 252030"/>
              <a:gd name="connsiteY3" fmla="*/ 4233600 h 8467200"/>
              <a:gd name="connsiteX4" fmla="*/ 112145 w 252030"/>
              <a:gd name="connsiteY4" fmla="*/ 4323872 h 8467200"/>
              <a:gd name="connsiteX5" fmla="*/ 126000 w 252030"/>
              <a:gd name="connsiteY5" fmla="*/ 8446201 h 8467200"/>
              <a:gd name="connsiteX6" fmla="*/ 0 w 252030"/>
              <a:gd name="connsiteY6" fmla="*/ 8467200 h 8467200"/>
              <a:gd name="connsiteX0" fmla="*/ 0 w 252030"/>
              <a:gd name="connsiteY0" fmla="*/ 0 h 8467200"/>
              <a:gd name="connsiteX1" fmla="*/ 126000 w 252030"/>
              <a:gd name="connsiteY1" fmla="*/ 20999 h 8467200"/>
              <a:gd name="connsiteX2" fmla="*/ 126000 w 252030"/>
              <a:gd name="connsiteY2" fmla="*/ 4212601 h 8467200"/>
              <a:gd name="connsiteX3" fmla="*/ 252000 w 252030"/>
              <a:gd name="connsiteY3" fmla="*/ 4233600 h 8467200"/>
              <a:gd name="connsiteX4" fmla="*/ 126000 w 252030"/>
              <a:gd name="connsiteY4" fmla="*/ 4254599 h 8467200"/>
              <a:gd name="connsiteX5" fmla="*/ 126000 w 252030"/>
              <a:gd name="connsiteY5" fmla="*/ 8446201 h 8467200"/>
              <a:gd name="connsiteX6" fmla="*/ 0 w 252030"/>
              <a:gd name="connsiteY6" fmla="*/ 8467200 h 8467200"/>
              <a:gd name="connsiteX7" fmla="*/ 0 w 252030"/>
              <a:gd name="connsiteY7" fmla="*/ 0 h 8467200"/>
              <a:gd name="connsiteX0" fmla="*/ 0 w 252030"/>
              <a:gd name="connsiteY0" fmla="*/ 0 h 8467200"/>
              <a:gd name="connsiteX1" fmla="*/ 126000 w 252030"/>
              <a:gd name="connsiteY1" fmla="*/ 20999 h 8467200"/>
              <a:gd name="connsiteX2" fmla="*/ 126000 w 252030"/>
              <a:gd name="connsiteY2" fmla="*/ 4101765 h 8467200"/>
              <a:gd name="connsiteX3" fmla="*/ 252000 w 252030"/>
              <a:gd name="connsiteY3" fmla="*/ 4233600 h 8467200"/>
              <a:gd name="connsiteX4" fmla="*/ 112145 w 252030"/>
              <a:gd name="connsiteY4" fmla="*/ 4323872 h 8467200"/>
              <a:gd name="connsiteX5" fmla="*/ 126000 w 252030"/>
              <a:gd name="connsiteY5" fmla="*/ 8446201 h 8467200"/>
              <a:gd name="connsiteX6" fmla="*/ 0 w 252030"/>
              <a:gd name="connsiteY6" fmla="*/ 8467200 h 8467200"/>
              <a:gd name="connsiteX0" fmla="*/ 0 w 252030"/>
              <a:gd name="connsiteY0" fmla="*/ 0 h 8467200"/>
              <a:gd name="connsiteX1" fmla="*/ 126000 w 252030"/>
              <a:gd name="connsiteY1" fmla="*/ 20999 h 8467200"/>
              <a:gd name="connsiteX2" fmla="*/ 126000 w 252030"/>
              <a:gd name="connsiteY2" fmla="*/ 4212601 h 8467200"/>
              <a:gd name="connsiteX3" fmla="*/ 252000 w 252030"/>
              <a:gd name="connsiteY3" fmla="*/ 4233600 h 8467200"/>
              <a:gd name="connsiteX4" fmla="*/ 126000 w 252030"/>
              <a:gd name="connsiteY4" fmla="*/ 4254599 h 8467200"/>
              <a:gd name="connsiteX5" fmla="*/ 126000 w 252030"/>
              <a:gd name="connsiteY5" fmla="*/ 8446201 h 8467200"/>
              <a:gd name="connsiteX6" fmla="*/ 0 w 252030"/>
              <a:gd name="connsiteY6" fmla="*/ 8467200 h 8467200"/>
              <a:gd name="connsiteX7" fmla="*/ 0 w 252030"/>
              <a:gd name="connsiteY7" fmla="*/ 0 h 8467200"/>
              <a:gd name="connsiteX0" fmla="*/ 0 w 252030"/>
              <a:gd name="connsiteY0" fmla="*/ 0 h 8467200"/>
              <a:gd name="connsiteX1" fmla="*/ 126000 w 252030"/>
              <a:gd name="connsiteY1" fmla="*/ 20999 h 8467200"/>
              <a:gd name="connsiteX2" fmla="*/ 126000 w 252030"/>
              <a:gd name="connsiteY2" fmla="*/ 4101765 h 8467200"/>
              <a:gd name="connsiteX3" fmla="*/ 252000 w 252030"/>
              <a:gd name="connsiteY3" fmla="*/ 4233600 h 8467200"/>
              <a:gd name="connsiteX4" fmla="*/ 112145 w 252030"/>
              <a:gd name="connsiteY4" fmla="*/ 4323872 h 8467200"/>
              <a:gd name="connsiteX5" fmla="*/ 126000 w 252030"/>
              <a:gd name="connsiteY5" fmla="*/ 8446201 h 8467200"/>
              <a:gd name="connsiteX6" fmla="*/ 0 w 252030"/>
              <a:gd name="connsiteY6" fmla="*/ 8467200 h 8467200"/>
              <a:gd name="connsiteX0" fmla="*/ 0 w 252030"/>
              <a:gd name="connsiteY0" fmla="*/ 0 h 8467200"/>
              <a:gd name="connsiteX1" fmla="*/ 126000 w 252030"/>
              <a:gd name="connsiteY1" fmla="*/ 20999 h 8467200"/>
              <a:gd name="connsiteX2" fmla="*/ 126000 w 252030"/>
              <a:gd name="connsiteY2" fmla="*/ 4212601 h 8467200"/>
              <a:gd name="connsiteX3" fmla="*/ 252000 w 252030"/>
              <a:gd name="connsiteY3" fmla="*/ 4233600 h 8467200"/>
              <a:gd name="connsiteX4" fmla="*/ 126000 w 252030"/>
              <a:gd name="connsiteY4" fmla="*/ 4254599 h 8467200"/>
              <a:gd name="connsiteX5" fmla="*/ 126000 w 252030"/>
              <a:gd name="connsiteY5" fmla="*/ 8446201 h 8467200"/>
              <a:gd name="connsiteX6" fmla="*/ 0 w 252030"/>
              <a:gd name="connsiteY6" fmla="*/ 8467200 h 8467200"/>
              <a:gd name="connsiteX7" fmla="*/ 0 w 252030"/>
              <a:gd name="connsiteY7" fmla="*/ 0 h 8467200"/>
              <a:gd name="connsiteX0" fmla="*/ 0 w 252030"/>
              <a:gd name="connsiteY0" fmla="*/ 0 h 8467200"/>
              <a:gd name="connsiteX1" fmla="*/ 126000 w 252030"/>
              <a:gd name="connsiteY1" fmla="*/ 20999 h 8467200"/>
              <a:gd name="connsiteX2" fmla="*/ 126000 w 252030"/>
              <a:gd name="connsiteY2" fmla="*/ 4157183 h 8467200"/>
              <a:gd name="connsiteX3" fmla="*/ 252000 w 252030"/>
              <a:gd name="connsiteY3" fmla="*/ 4233600 h 8467200"/>
              <a:gd name="connsiteX4" fmla="*/ 112145 w 252030"/>
              <a:gd name="connsiteY4" fmla="*/ 4323872 h 8467200"/>
              <a:gd name="connsiteX5" fmla="*/ 126000 w 252030"/>
              <a:gd name="connsiteY5" fmla="*/ 8446201 h 8467200"/>
              <a:gd name="connsiteX6" fmla="*/ 0 w 252030"/>
              <a:gd name="connsiteY6" fmla="*/ 8467200 h 8467200"/>
              <a:gd name="connsiteX0" fmla="*/ 0 w 252034"/>
              <a:gd name="connsiteY0" fmla="*/ 0 h 8467200"/>
              <a:gd name="connsiteX1" fmla="*/ 126000 w 252034"/>
              <a:gd name="connsiteY1" fmla="*/ 20999 h 8467200"/>
              <a:gd name="connsiteX2" fmla="*/ 126000 w 252034"/>
              <a:gd name="connsiteY2" fmla="*/ 4212601 h 8467200"/>
              <a:gd name="connsiteX3" fmla="*/ 252000 w 252034"/>
              <a:gd name="connsiteY3" fmla="*/ 4233600 h 8467200"/>
              <a:gd name="connsiteX4" fmla="*/ 126000 w 252034"/>
              <a:gd name="connsiteY4" fmla="*/ 4254599 h 8467200"/>
              <a:gd name="connsiteX5" fmla="*/ 126000 w 252034"/>
              <a:gd name="connsiteY5" fmla="*/ 8446201 h 8467200"/>
              <a:gd name="connsiteX6" fmla="*/ 0 w 252034"/>
              <a:gd name="connsiteY6" fmla="*/ 8467200 h 8467200"/>
              <a:gd name="connsiteX7" fmla="*/ 0 w 252034"/>
              <a:gd name="connsiteY7" fmla="*/ 0 h 8467200"/>
              <a:gd name="connsiteX0" fmla="*/ 0 w 252034"/>
              <a:gd name="connsiteY0" fmla="*/ 0 h 8467200"/>
              <a:gd name="connsiteX1" fmla="*/ 126000 w 252034"/>
              <a:gd name="connsiteY1" fmla="*/ 20999 h 8467200"/>
              <a:gd name="connsiteX2" fmla="*/ 126000 w 252034"/>
              <a:gd name="connsiteY2" fmla="*/ 4157183 h 8467200"/>
              <a:gd name="connsiteX3" fmla="*/ 252000 w 252034"/>
              <a:gd name="connsiteY3" fmla="*/ 4233600 h 8467200"/>
              <a:gd name="connsiteX4" fmla="*/ 139854 w 252034"/>
              <a:gd name="connsiteY4" fmla="*/ 4282308 h 8467200"/>
              <a:gd name="connsiteX5" fmla="*/ 126000 w 252034"/>
              <a:gd name="connsiteY5" fmla="*/ 8446201 h 8467200"/>
              <a:gd name="connsiteX6" fmla="*/ 0 w 252034"/>
              <a:gd name="connsiteY6" fmla="*/ 8467200 h 8467200"/>
              <a:gd name="connsiteX0" fmla="*/ 0 w 252000"/>
              <a:gd name="connsiteY0" fmla="*/ 0 h 8467200"/>
              <a:gd name="connsiteX1" fmla="*/ 126000 w 252000"/>
              <a:gd name="connsiteY1" fmla="*/ 20999 h 8467200"/>
              <a:gd name="connsiteX2" fmla="*/ 126000 w 252000"/>
              <a:gd name="connsiteY2" fmla="*/ 4212601 h 8467200"/>
              <a:gd name="connsiteX3" fmla="*/ 252000 w 252000"/>
              <a:gd name="connsiteY3" fmla="*/ 4233600 h 8467200"/>
              <a:gd name="connsiteX4" fmla="*/ 126000 w 252000"/>
              <a:gd name="connsiteY4" fmla="*/ 4254599 h 8467200"/>
              <a:gd name="connsiteX5" fmla="*/ 126000 w 252000"/>
              <a:gd name="connsiteY5" fmla="*/ 8446201 h 8467200"/>
              <a:gd name="connsiteX6" fmla="*/ 0 w 252000"/>
              <a:gd name="connsiteY6" fmla="*/ 8467200 h 8467200"/>
              <a:gd name="connsiteX7" fmla="*/ 0 w 252000"/>
              <a:gd name="connsiteY7" fmla="*/ 0 h 8467200"/>
              <a:gd name="connsiteX0" fmla="*/ 0 w 252000"/>
              <a:gd name="connsiteY0" fmla="*/ 0 h 8467200"/>
              <a:gd name="connsiteX1" fmla="*/ 126000 w 252000"/>
              <a:gd name="connsiteY1" fmla="*/ 20999 h 8467200"/>
              <a:gd name="connsiteX2" fmla="*/ 126000 w 252000"/>
              <a:gd name="connsiteY2" fmla="*/ 4157183 h 8467200"/>
              <a:gd name="connsiteX3" fmla="*/ 252000 w 252000"/>
              <a:gd name="connsiteY3" fmla="*/ 4233600 h 8467200"/>
              <a:gd name="connsiteX4" fmla="*/ 126000 w 252000"/>
              <a:gd name="connsiteY4" fmla="*/ 4296162 h 8467200"/>
              <a:gd name="connsiteX5" fmla="*/ 126000 w 252000"/>
              <a:gd name="connsiteY5" fmla="*/ 8446201 h 8467200"/>
              <a:gd name="connsiteX6" fmla="*/ 0 w 252000"/>
              <a:gd name="connsiteY6" fmla="*/ 8467200 h 8467200"/>
              <a:gd name="connsiteX0" fmla="*/ 0 w 252000"/>
              <a:gd name="connsiteY0" fmla="*/ 0 h 8467200"/>
              <a:gd name="connsiteX1" fmla="*/ 126000 w 252000"/>
              <a:gd name="connsiteY1" fmla="*/ 20999 h 8467200"/>
              <a:gd name="connsiteX2" fmla="*/ 126000 w 252000"/>
              <a:gd name="connsiteY2" fmla="*/ 4212601 h 8467200"/>
              <a:gd name="connsiteX3" fmla="*/ 252000 w 252000"/>
              <a:gd name="connsiteY3" fmla="*/ 4233600 h 8467200"/>
              <a:gd name="connsiteX4" fmla="*/ 126000 w 252000"/>
              <a:gd name="connsiteY4" fmla="*/ 4254599 h 8467200"/>
              <a:gd name="connsiteX5" fmla="*/ 126000 w 252000"/>
              <a:gd name="connsiteY5" fmla="*/ 8446201 h 8467200"/>
              <a:gd name="connsiteX6" fmla="*/ 0 w 252000"/>
              <a:gd name="connsiteY6" fmla="*/ 8467200 h 8467200"/>
              <a:gd name="connsiteX7" fmla="*/ 0 w 252000"/>
              <a:gd name="connsiteY7" fmla="*/ 0 h 8467200"/>
              <a:gd name="connsiteX0" fmla="*/ 0 w 252000"/>
              <a:gd name="connsiteY0" fmla="*/ 0 h 8467200"/>
              <a:gd name="connsiteX1" fmla="*/ 126000 w 252000"/>
              <a:gd name="connsiteY1" fmla="*/ 20999 h 8467200"/>
              <a:gd name="connsiteX2" fmla="*/ 126000 w 252000"/>
              <a:gd name="connsiteY2" fmla="*/ 4171038 h 8467200"/>
              <a:gd name="connsiteX3" fmla="*/ 252000 w 252000"/>
              <a:gd name="connsiteY3" fmla="*/ 4233600 h 8467200"/>
              <a:gd name="connsiteX4" fmla="*/ 126000 w 252000"/>
              <a:gd name="connsiteY4" fmla="*/ 4296162 h 8467200"/>
              <a:gd name="connsiteX5" fmla="*/ 126000 w 252000"/>
              <a:gd name="connsiteY5" fmla="*/ 8446201 h 8467200"/>
              <a:gd name="connsiteX6" fmla="*/ 0 w 252000"/>
              <a:gd name="connsiteY6" fmla="*/ 8467200 h 84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00" h="8467200" stroke="0" extrusionOk="0">
                <a:moveTo>
                  <a:pt x="0" y="0"/>
                </a:moveTo>
                <a:cubicBezTo>
                  <a:pt x="69588" y="0"/>
                  <a:pt x="126000" y="9402"/>
                  <a:pt x="126000" y="20999"/>
                </a:cubicBezTo>
                <a:lnTo>
                  <a:pt x="126000" y="4212601"/>
                </a:lnTo>
                <a:cubicBezTo>
                  <a:pt x="126000" y="4224198"/>
                  <a:pt x="182412" y="4233600"/>
                  <a:pt x="252000" y="4233600"/>
                </a:cubicBezTo>
                <a:cubicBezTo>
                  <a:pt x="182412" y="4233600"/>
                  <a:pt x="126000" y="4243002"/>
                  <a:pt x="126000" y="4254599"/>
                </a:cubicBezTo>
                <a:lnTo>
                  <a:pt x="126000" y="8446201"/>
                </a:lnTo>
                <a:cubicBezTo>
                  <a:pt x="126000" y="8457798"/>
                  <a:pt x="69588" y="8467200"/>
                  <a:pt x="0" y="8467200"/>
                </a:cubicBezTo>
                <a:lnTo>
                  <a:pt x="0" y="0"/>
                </a:lnTo>
                <a:close/>
              </a:path>
              <a:path w="252000" h="8467200" fill="none">
                <a:moveTo>
                  <a:pt x="0" y="0"/>
                </a:moveTo>
                <a:cubicBezTo>
                  <a:pt x="69588" y="0"/>
                  <a:pt x="126000" y="9402"/>
                  <a:pt x="126000" y="20999"/>
                </a:cubicBezTo>
                <a:lnTo>
                  <a:pt x="126000" y="4171038"/>
                </a:lnTo>
                <a:cubicBezTo>
                  <a:pt x="126000" y="4182635"/>
                  <a:pt x="252000" y="4212746"/>
                  <a:pt x="252000" y="4233600"/>
                </a:cubicBezTo>
                <a:cubicBezTo>
                  <a:pt x="252000" y="4254454"/>
                  <a:pt x="126000" y="4284565"/>
                  <a:pt x="126000" y="4296162"/>
                </a:cubicBezTo>
                <a:lnTo>
                  <a:pt x="126000" y="8446201"/>
                </a:lnTo>
                <a:cubicBezTo>
                  <a:pt x="126000" y="8457798"/>
                  <a:pt x="69588" y="8467200"/>
                  <a:pt x="0" y="8467200"/>
                </a:cubicBezTo>
              </a:path>
            </a:pathLst>
          </a:custGeom>
          <a:ln w="25400">
            <a:solidFill>
              <a:schemeClr val="accent1"/>
            </a:solidFill>
            <a:head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200" dirty="0">
              <a:latin typeface="Calibri" panose="020F0502020204030204" pitchFamily="34" charset="0"/>
            </a:endParaRPr>
          </a:p>
        </p:txBody>
      </p:sp>
      <p:grpSp>
        <p:nvGrpSpPr>
          <p:cNvPr id="26658" name="Group 26657"/>
          <p:cNvGrpSpPr/>
          <p:nvPr/>
        </p:nvGrpSpPr>
        <p:grpSpPr>
          <a:xfrm>
            <a:off x="3096000" y="864000"/>
            <a:ext cx="1513224" cy="8640000"/>
            <a:chOff x="1853923" y="861026"/>
            <a:chExt cx="1513224" cy="8532000"/>
          </a:xfrm>
        </p:grpSpPr>
        <p:sp>
          <p:nvSpPr>
            <p:cNvPr id="133" name="AutoShape 18"/>
            <p:cNvSpPr>
              <a:spLocks noChangeArrowheads="1"/>
            </p:cNvSpPr>
            <p:nvPr/>
          </p:nvSpPr>
          <p:spPr bwMode="auto">
            <a:xfrm>
              <a:off x="1855147" y="861026"/>
              <a:ext cx="1512000" cy="432000"/>
            </a:xfrm>
            <a:prstGeom prst="roundRect">
              <a:avLst>
                <a:gd name="adj" fmla="val 16667"/>
              </a:avLst>
            </a:prstGeom>
            <a:solidFill>
              <a:schemeClr val="accent2">
                <a:lumMod val="20000"/>
                <a:lumOff val="80000"/>
              </a:schemeClr>
            </a:solidFill>
            <a:ln w="9525">
              <a:noFill/>
              <a:round/>
              <a:headEnd/>
              <a:tailEnd/>
            </a:ln>
          </p:spPr>
          <p:txBody>
            <a:bodyPr wrap="square" lIns="0" tIns="60925" rIns="0" bIns="60925" anchor="ctr"/>
            <a:lstStyle/>
            <a:p>
              <a:pPr algn="ctr"/>
              <a:r>
                <a:rPr lang="en-GB" sz="1270" dirty="0" smtClean="0"/>
                <a:t>Children starting school ready to learn</a:t>
              </a:r>
              <a:endParaRPr lang="en-GB" sz="1270" dirty="0"/>
            </a:p>
          </p:txBody>
        </p:sp>
        <p:sp>
          <p:nvSpPr>
            <p:cNvPr id="136" name="AutoShape 18"/>
            <p:cNvSpPr>
              <a:spLocks noChangeArrowheads="1"/>
            </p:cNvSpPr>
            <p:nvPr/>
          </p:nvSpPr>
          <p:spPr bwMode="auto">
            <a:xfrm>
              <a:off x="1854000" y="1347026"/>
              <a:ext cx="1512000" cy="468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Young people equipped for life</a:t>
              </a:r>
              <a:endParaRPr lang="en-GB" sz="1270" dirty="0"/>
            </a:p>
          </p:txBody>
        </p:sp>
        <p:sp>
          <p:nvSpPr>
            <p:cNvPr id="141" name="AutoShape 18"/>
            <p:cNvSpPr>
              <a:spLocks noChangeArrowheads="1"/>
            </p:cNvSpPr>
            <p:nvPr/>
          </p:nvSpPr>
          <p:spPr bwMode="auto">
            <a:xfrm>
              <a:off x="1854000" y="1869026"/>
              <a:ext cx="1512000" cy="875368"/>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Good jobs, with opportunities to progress and develop</a:t>
              </a:r>
            </a:p>
          </p:txBody>
        </p:sp>
        <p:sp>
          <p:nvSpPr>
            <p:cNvPr id="142" name="AutoShape 18"/>
            <p:cNvSpPr>
              <a:spLocks noChangeArrowheads="1"/>
            </p:cNvSpPr>
            <p:nvPr/>
          </p:nvSpPr>
          <p:spPr bwMode="auto">
            <a:xfrm>
              <a:off x="1854000" y="2805026"/>
              <a:ext cx="1512000" cy="1080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A thriving and productive economy in all parts of Greater Manchester</a:t>
              </a:r>
              <a:endParaRPr lang="en-GB" sz="1270" dirty="0"/>
            </a:p>
          </p:txBody>
        </p:sp>
        <p:sp>
          <p:nvSpPr>
            <p:cNvPr id="143" name="AutoShape 18"/>
            <p:cNvSpPr>
              <a:spLocks noChangeArrowheads="1"/>
            </p:cNvSpPr>
            <p:nvPr/>
          </p:nvSpPr>
          <p:spPr bwMode="auto">
            <a:xfrm>
              <a:off x="1853923" y="3957026"/>
              <a:ext cx="1512000" cy="1017338"/>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World-class connectivity that keeps Greater Manchester moving</a:t>
              </a:r>
              <a:endParaRPr lang="en-GB" sz="1270" dirty="0"/>
            </a:p>
          </p:txBody>
        </p:sp>
        <p:sp>
          <p:nvSpPr>
            <p:cNvPr id="144" name="AutoShape 18"/>
            <p:cNvSpPr>
              <a:spLocks noChangeArrowheads="1"/>
            </p:cNvSpPr>
            <p:nvPr/>
          </p:nvSpPr>
          <p:spPr bwMode="auto">
            <a:xfrm>
              <a:off x="1854534" y="5037025"/>
              <a:ext cx="1512000" cy="720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Safe, decent and affordable housing</a:t>
              </a:r>
              <a:endParaRPr lang="en-GB" sz="1270" dirty="0"/>
            </a:p>
          </p:txBody>
        </p:sp>
        <p:sp>
          <p:nvSpPr>
            <p:cNvPr id="145" name="AutoShape 18"/>
            <p:cNvSpPr>
              <a:spLocks noChangeArrowheads="1"/>
            </p:cNvSpPr>
            <p:nvPr/>
          </p:nvSpPr>
          <p:spPr bwMode="auto">
            <a:xfrm>
              <a:off x="1854000" y="5829026"/>
              <a:ext cx="1512000" cy="1080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A green city region and a high quality culture and leisure offer for all</a:t>
              </a:r>
              <a:endParaRPr lang="en-GB" sz="1270" dirty="0"/>
            </a:p>
          </p:txBody>
        </p:sp>
        <p:sp>
          <p:nvSpPr>
            <p:cNvPr id="146" name="AutoShape 18"/>
            <p:cNvSpPr>
              <a:spLocks noChangeArrowheads="1"/>
            </p:cNvSpPr>
            <p:nvPr/>
          </p:nvSpPr>
          <p:spPr bwMode="auto">
            <a:xfrm>
              <a:off x="1853923" y="6981026"/>
              <a:ext cx="1512000" cy="540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Safe and strong communities</a:t>
              </a:r>
              <a:endParaRPr lang="en-GB" sz="1270" dirty="0"/>
            </a:p>
          </p:txBody>
        </p:sp>
        <p:sp>
          <p:nvSpPr>
            <p:cNvPr id="147" name="AutoShape 18"/>
            <p:cNvSpPr>
              <a:spLocks noChangeArrowheads="1"/>
            </p:cNvSpPr>
            <p:nvPr/>
          </p:nvSpPr>
          <p:spPr bwMode="auto">
            <a:xfrm>
              <a:off x="1853923" y="7593026"/>
              <a:ext cx="1512153" cy="1116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Healthy lives, with quality care available for those that need it </a:t>
              </a:r>
              <a:endParaRPr lang="en-GB" sz="1270" dirty="0"/>
            </a:p>
          </p:txBody>
        </p:sp>
        <p:sp>
          <p:nvSpPr>
            <p:cNvPr id="148" name="AutoShape 18"/>
            <p:cNvSpPr>
              <a:spLocks noChangeArrowheads="1"/>
            </p:cNvSpPr>
            <p:nvPr/>
          </p:nvSpPr>
          <p:spPr bwMode="auto">
            <a:xfrm>
              <a:off x="1854534" y="8763026"/>
              <a:ext cx="1510942" cy="630000"/>
            </a:xfrm>
            <a:prstGeom prst="roundRect">
              <a:avLst>
                <a:gd name="adj" fmla="val 16667"/>
              </a:avLst>
            </a:prstGeom>
            <a:solidFill>
              <a:schemeClr val="accent2">
                <a:lumMod val="20000"/>
                <a:lumOff val="80000"/>
              </a:schemeClr>
            </a:solidFill>
            <a:ln w="9525">
              <a:noFill/>
              <a:round/>
              <a:headEnd/>
              <a:tailEnd/>
            </a:ln>
          </p:spPr>
          <p:txBody>
            <a:bodyPr wrap="square" lIns="121855" tIns="60925" rIns="121855" bIns="60925" anchor="ctr"/>
            <a:lstStyle/>
            <a:p>
              <a:pPr algn="ctr"/>
              <a:r>
                <a:rPr lang="en-GB" sz="1270" dirty="0" smtClean="0"/>
                <a:t>An age-friendly city region</a:t>
              </a:r>
              <a:endParaRPr lang="en-GB" sz="1270" dirty="0"/>
            </a:p>
          </p:txBody>
        </p:sp>
      </p:grpSp>
      <p:sp>
        <p:nvSpPr>
          <p:cNvPr id="30" name="Rectangle 29"/>
          <p:cNvSpPr/>
          <p:nvPr/>
        </p:nvSpPr>
        <p:spPr>
          <a:xfrm>
            <a:off x="108000" y="936000"/>
            <a:ext cx="1728000" cy="8887048"/>
          </a:xfrm>
          <a:prstGeom prst="rect">
            <a:avLst/>
          </a:prstGeom>
        </p:spPr>
        <p:txBody>
          <a:bodyPr wrap="square">
            <a:spAutoFit/>
          </a:bodyPr>
          <a:lstStyle/>
          <a:p>
            <a:pPr algn="ctr">
              <a:spcBef>
                <a:spcPts val="600"/>
              </a:spcBef>
            </a:pPr>
            <a:r>
              <a:rPr lang="en-GB" altLang="en-US" sz="1270" b="1" dirty="0">
                <a:solidFill>
                  <a:schemeClr val="bg1"/>
                </a:solidFill>
              </a:rPr>
              <a:t>Our vision is to make Greater Manchester one of the best places in the world to grow up, get on and grow </a:t>
            </a:r>
            <a:r>
              <a:rPr lang="en-GB" altLang="en-US" sz="1270" b="1" dirty="0" smtClean="0">
                <a:solidFill>
                  <a:schemeClr val="bg1"/>
                </a:solidFill>
              </a:rPr>
              <a:t>old</a:t>
            </a:r>
          </a:p>
          <a:p>
            <a:pPr algn="ctr">
              <a:spcBef>
                <a:spcPts val="600"/>
              </a:spcBef>
            </a:pPr>
            <a:r>
              <a:rPr lang="en-GB" altLang="en-US" sz="1270" dirty="0" smtClean="0">
                <a:solidFill>
                  <a:schemeClr val="bg1"/>
                </a:solidFill>
              </a:rPr>
              <a:t>• </a:t>
            </a:r>
            <a:r>
              <a:rPr lang="en-GB" altLang="en-US" sz="1270" dirty="0">
                <a:solidFill>
                  <a:schemeClr val="bg1"/>
                </a:solidFill>
              </a:rPr>
              <a:t>A place where all children are given the best start in life and young people grow up inspired to exceed expectations</a:t>
            </a:r>
            <a:endParaRPr lang="en-GB" altLang="en-US" sz="1270" dirty="0" smtClean="0">
              <a:solidFill>
                <a:schemeClr val="bg1"/>
              </a:solidFill>
            </a:endParaRPr>
          </a:p>
          <a:p>
            <a:pPr algn="ctr">
              <a:spcBef>
                <a:spcPts val="600"/>
              </a:spcBef>
            </a:pPr>
            <a:r>
              <a:rPr lang="en-GB" altLang="en-US" sz="1270" dirty="0" smtClean="0">
                <a:solidFill>
                  <a:schemeClr val="bg1"/>
                </a:solidFill>
              </a:rPr>
              <a:t>• </a:t>
            </a:r>
            <a:r>
              <a:rPr lang="en-GB" altLang="en-US" sz="1270" dirty="0">
                <a:solidFill>
                  <a:schemeClr val="bg1"/>
                </a:solidFill>
              </a:rPr>
              <a:t>A place where people are proud to live, with a decent home, a fulfilling job, and stress-free journeys the norm. But if you need a helping hand you’ll get it</a:t>
            </a:r>
          </a:p>
          <a:p>
            <a:pPr algn="ctr">
              <a:spcBef>
                <a:spcPts val="600"/>
              </a:spcBef>
            </a:pPr>
            <a:r>
              <a:rPr lang="en-GB" altLang="en-US" sz="1270" dirty="0">
                <a:solidFill>
                  <a:schemeClr val="bg1"/>
                </a:solidFill>
              </a:rPr>
              <a:t>• A place of ideas and invention, with a modern and productive economy that draws in investment, visitors and </a:t>
            </a:r>
            <a:r>
              <a:rPr lang="en-GB" altLang="en-US" sz="1270" dirty="0" smtClean="0">
                <a:solidFill>
                  <a:schemeClr val="bg1"/>
                </a:solidFill>
              </a:rPr>
              <a:t>talent</a:t>
            </a:r>
          </a:p>
          <a:p>
            <a:pPr algn="ctr">
              <a:spcBef>
                <a:spcPts val="600"/>
              </a:spcBef>
            </a:pPr>
            <a:r>
              <a:rPr lang="en-GB" altLang="en-US" sz="1270" dirty="0" smtClean="0">
                <a:solidFill>
                  <a:schemeClr val="bg1"/>
                </a:solidFill>
              </a:rPr>
              <a:t>• A place where people live healthy lives and older people are valued</a:t>
            </a:r>
          </a:p>
          <a:p>
            <a:pPr algn="ctr">
              <a:spcBef>
                <a:spcPts val="600"/>
              </a:spcBef>
            </a:pPr>
            <a:r>
              <a:rPr lang="en-GB" altLang="en-US" sz="1270" dirty="0">
                <a:solidFill>
                  <a:schemeClr val="bg1"/>
                </a:solidFill>
              </a:rPr>
              <a:t>• </a:t>
            </a:r>
            <a:r>
              <a:rPr lang="en-GB" altLang="en-US" sz="1270" dirty="0" smtClean="0">
                <a:solidFill>
                  <a:schemeClr val="bg1"/>
                </a:solidFill>
              </a:rPr>
              <a:t>A </a:t>
            </a:r>
            <a:r>
              <a:rPr lang="en-GB" altLang="en-US" sz="1270" dirty="0">
                <a:solidFill>
                  <a:schemeClr val="bg1"/>
                </a:solidFill>
              </a:rPr>
              <a:t>place at the forefront of action on climate </a:t>
            </a:r>
            <a:r>
              <a:rPr lang="en-GB" altLang="en-US" sz="1270" dirty="0" smtClean="0">
                <a:solidFill>
                  <a:schemeClr val="bg1"/>
                </a:solidFill>
              </a:rPr>
              <a:t>change, </a:t>
            </a:r>
            <a:r>
              <a:rPr lang="en-GB" altLang="en-US" sz="1270" dirty="0">
                <a:solidFill>
                  <a:schemeClr val="bg1"/>
                </a:solidFill>
              </a:rPr>
              <a:t>with clean air and a flourishing natural </a:t>
            </a:r>
            <a:r>
              <a:rPr lang="en-GB" altLang="en-US" sz="1270" dirty="0" smtClean="0">
                <a:solidFill>
                  <a:schemeClr val="bg1"/>
                </a:solidFill>
              </a:rPr>
              <a:t>environment</a:t>
            </a:r>
            <a:endParaRPr lang="en-GB" altLang="en-US" sz="1270" dirty="0">
              <a:solidFill>
                <a:schemeClr val="bg1"/>
              </a:solidFill>
            </a:endParaRPr>
          </a:p>
          <a:p>
            <a:pPr algn="ctr">
              <a:spcBef>
                <a:spcPts val="600"/>
              </a:spcBef>
            </a:pPr>
            <a:r>
              <a:rPr lang="en-GB" altLang="en-US" sz="1270" dirty="0">
                <a:solidFill>
                  <a:schemeClr val="bg1"/>
                </a:solidFill>
              </a:rPr>
              <a:t>• A place where all voices are heard and where, working together, we can shape our future</a:t>
            </a:r>
            <a:endParaRPr lang="en-GB" altLang="en-US" sz="1250" b="1" dirty="0">
              <a:solidFill>
                <a:schemeClr val="bg1"/>
              </a:solidFill>
            </a:endParaRPr>
          </a:p>
        </p:txBody>
      </p:sp>
      <p:grpSp>
        <p:nvGrpSpPr>
          <p:cNvPr id="113" name="Group 112"/>
          <p:cNvGrpSpPr/>
          <p:nvPr/>
        </p:nvGrpSpPr>
        <p:grpSpPr>
          <a:xfrm>
            <a:off x="1917214" y="864000"/>
            <a:ext cx="1050832" cy="8640001"/>
            <a:chOff x="1854000" y="883261"/>
            <a:chExt cx="1050832" cy="8497049"/>
          </a:xfrm>
        </p:grpSpPr>
        <p:sp>
          <p:nvSpPr>
            <p:cNvPr id="114" name="AutoShape 18"/>
            <p:cNvSpPr>
              <a:spLocks noChangeArrowheads="1"/>
            </p:cNvSpPr>
            <p:nvPr/>
          </p:nvSpPr>
          <p:spPr bwMode="auto">
            <a:xfrm>
              <a:off x="1855147" y="883261"/>
              <a:ext cx="1044000" cy="1670968"/>
            </a:xfrm>
            <a:prstGeom prst="roundRect">
              <a:avLst>
                <a:gd name="adj" fmla="val 16667"/>
              </a:avLst>
            </a:prstGeom>
            <a:solidFill>
              <a:srgbClr val="333399"/>
            </a:solidFill>
            <a:ln w="9525">
              <a:noFill/>
              <a:round/>
              <a:headEnd/>
              <a:tailEnd/>
            </a:ln>
          </p:spPr>
          <p:txBody>
            <a:bodyPr wrap="square" lIns="36000" tIns="0" rIns="36000" bIns="0" anchor="ctr"/>
            <a:lstStyle/>
            <a:p>
              <a:pPr algn="ctr"/>
              <a:r>
                <a:rPr lang="en-GB" sz="1270" dirty="0" smtClean="0">
                  <a:solidFill>
                    <a:schemeClr val="bg1"/>
                  </a:solidFill>
                </a:rPr>
                <a:t>Communities in control</a:t>
              </a:r>
              <a:endParaRPr lang="en-GB" sz="1270" dirty="0">
                <a:solidFill>
                  <a:schemeClr val="bg1"/>
                </a:solidFill>
              </a:endParaRPr>
            </a:p>
          </p:txBody>
        </p:sp>
        <p:sp>
          <p:nvSpPr>
            <p:cNvPr id="115" name="AutoShape 18"/>
            <p:cNvSpPr>
              <a:spLocks noChangeArrowheads="1"/>
            </p:cNvSpPr>
            <p:nvPr/>
          </p:nvSpPr>
          <p:spPr bwMode="auto">
            <a:xfrm>
              <a:off x="1860832" y="2589781"/>
              <a:ext cx="1044000" cy="1670968"/>
            </a:xfrm>
            <a:prstGeom prst="roundRect">
              <a:avLst>
                <a:gd name="adj" fmla="val 16667"/>
              </a:avLst>
            </a:prstGeom>
            <a:solidFill>
              <a:srgbClr val="333399"/>
            </a:solidFill>
            <a:ln w="9525">
              <a:noFill/>
              <a:round/>
              <a:headEnd/>
              <a:tailEnd/>
            </a:ln>
          </p:spPr>
          <p:txBody>
            <a:bodyPr wrap="square" lIns="36000" tIns="0" rIns="36000" bIns="0" anchor="ctr"/>
            <a:lstStyle/>
            <a:p>
              <a:pPr algn="ctr"/>
              <a:r>
                <a:rPr lang="en-GB" sz="1270" dirty="0">
                  <a:solidFill>
                    <a:schemeClr val="bg1"/>
                  </a:solidFill>
                </a:rPr>
                <a:t>People at the heart of everything we do</a:t>
              </a:r>
            </a:p>
          </p:txBody>
        </p:sp>
        <p:sp>
          <p:nvSpPr>
            <p:cNvPr id="116" name="AutoShape 18"/>
            <p:cNvSpPr>
              <a:spLocks noChangeArrowheads="1"/>
            </p:cNvSpPr>
            <p:nvPr/>
          </p:nvSpPr>
          <p:spPr bwMode="auto">
            <a:xfrm>
              <a:off x="1854000" y="6002822"/>
              <a:ext cx="1044000" cy="1670968"/>
            </a:xfrm>
            <a:prstGeom prst="roundRect">
              <a:avLst>
                <a:gd name="adj" fmla="val 16667"/>
              </a:avLst>
            </a:prstGeom>
            <a:solidFill>
              <a:srgbClr val="333399"/>
            </a:solidFill>
            <a:ln w="9525">
              <a:noFill/>
              <a:round/>
              <a:headEnd/>
              <a:tailEnd/>
            </a:ln>
          </p:spPr>
          <p:txBody>
            <a:bodyPr wrap="square" lIns="0" tIns="0" rIns="0" bIns="0" anchor="ctr"/>
            <a:lstStyle/>
            <a:p>
              <a:pPr algn="ctr"/>
              <a:r>
                <a:rPr lang="en-GB" sz="1270" dirty="0" smtClean="0">
                  <a:solidFill>
                    <a:schemeClr val="bg1"/>
                  </a:solidFill>
                </a:rPr>
                <a:t>Leadership and accountability</a:t>
              </a:r>
            </a:p>
          </p:txBody>
        </p:sp>
        <p:sp>
          <p:nvSpPr>
            <p:cNvPr id="117" name="AutoShape 18"/>
            <p:cNvSpPr>
              <a:spLocks noChangeArrowheads="1"/>
            </p:cNvSpPr>
            <p:nvPr/>
          </p:nvSpPr>
          <p:spPr bwMode="auto">
            <a:xfrm>
              <a:off x="1854000" y="7709342"/>
              <a:ext cx="1044000" cy="1670968"/>
            </a:xfrm>
            <a:prstGeom prst="roundRect">
              <a:avLst>
                <a:gd name="adj" fmla="val 16667"/>
              </a:avLst>
            </a:prstGeom>
            <a:solidFill>
              <a:srgbClr val="333399"/>
            </a:solidFill>
            <a:ln w="9525">
              <a:noFill/>
              <a:round/>
              <a:headEnd/>
              <a:tailEnd/>
            </a:ln>
          </p:spPr>
          <p:txBody>
            <a:bodyPr wrap="square" lIns="108000" tIns="0" rIns="108000" bIns="0" anchor="ctr"/>
            <a:lstStyle/>
            <a:p>
              <a:pPr algn="ctr"/>
              <a:r>
                <a:rPr lang="en-GB" sz="1270" dirty="0" smtClean="0">
                  <a:solidFill>
                    <a:schemeClr val="bg1"/>
                  </a:solidFill>
                </a:rPr>
                <a:t>Taking control of our future</a:t>
              </a:r>
              <a:endParaRPr lang="en-GB" sz="1270" dirty="0">
                <a:solidFill>
                  <a:schemeClr val="bg1"/>
                </a:solidFill>
              </a:endParaRPr>
            </a:p>
          </p:txBody>
        </p:sp>
      </p:grpSp>
      <p:sp>
        <p:nvSpPr>
          <p:cNvPr id="163" name="Text Box 4"/>
          <p:cNvSpPr txBox="1">
            <a:spLocks noChangeArrowheads="1"/>
          </p:cNvSpPr>
          <p:nvPr/>
        </p:nvSpPr>
        <p:spPr bwMode="auto">
          <a:xfrm>
            <a:off x="1692000" y="72000"/>
            <a:ext cx="1535496" cy="492372"/>
          </a:xfrm>
          <a:prstGeom prst="rect">
            <a:avLst/>
          </a:prstGeom>
          <a:noFill/>
          <a:ln w="9525">
            <a:noFill/>
            <a:miter lim="800000"/>
            <a:headEnd/>
            <a:tailEnd/>
          </a:ln>
        </p:spPr>
        <p:txBody>
          <a:bodyPr wrap="square" lIns="121855" tIns="60925" rIns="121855" bIns="60925">
            <a:spAutoFit/>
          </a:bodyPr>
          <a:lstStyle/>
          <a:p>
            <a:pPr algn="ctr"/>
            <a:r>
              <a:rPr lang="en-GB" altLang="en-US" sz="1200" b="1" dirty="0" smtClean="0">
                <a:solidFill>
                  <a:srgbClr val="000000"/>
                </a:solidFill>
              </a:rPr>
              <a:t>… underpinned by these enablers</a:t>
            </a:r>
            <a:endParaRPr lang="en-GB" altLang="en-US" sz="1200" b="1" dirty="0">
              <a:solidFill>
                <a:srgbClr val="000000"/>
              </a:solidFill>
            </a:endParaRPr>
          </a:p>
        </p:txBody>
      </p:sp>
      <p:sp>
        <p:nvSpPr>
          <p:cNvPr id="2" name="Right Arrow 1"/>
          <p:cNvSpPr/>
          <p:nvPr/>
        </p:nvSpPr>
        <p:spPr bwMode="auto">
          <a:xfrm>
            <a:off x="4680000" y="900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grpSp>
        <p:nvGrpSpPr>
          <p:cNvPr id="188" name="Group 187"/>
          <p:cNvGrpSpPr/>
          <p:nvPr/>
        </p:nvGrpSpPr>
        <p:grpSpPr>
          <a:xfrm>
            <a:off x="5148000" y="864000"/>
            <a:ext cx="3597978" cy="8640000"/>
            <a:chOff x="1853702" y="861026"/>
            <a:chExt cx="1512374" cy="8689128"/>
          </a:xfrm>
        </p:grpSpPr>
        <p:sp>
          <p:nvSpPr>
            <p:cNvPr id="190" name="AutoShape 18"/>
            <p:cNvSpPr>
              <a:spLocks noChangeArrowheads="1"/>
            </p:cNvSpPr>
            <p:nvPr/>
          </p:nvSpPr>
          <p:spPr bwMode="auto">
            <a:xfrm>
              <a:off x="1853702" y="861026"/>
              <a:ext cx="1512000" cy="288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smtClean="0"/>
                <a:t>All GM children starting school ready to learn</a:t>
              </a:r>
              <a:endParaRPr lang="en-GB" sz="1270" dirty="0"/>
            </a:p>
          </p:txBody>
        </p:sp>
        <p:sp>
          <p:nvSpPr>
            <p:cNvPr id="192" name="AutoShape 18"/>
            <p:cNvSpPr>
              <a:spLocks noChangeArrowheads="1"/>
            </p:cNvSpPr>
            <p:nvPr/>
          </p:nvSpPr>
          <p:spPr bwMode="auto">
            <a:xfrm>
              <a:off x="1854000" y="1172412"/>
              <a:ext cx="1512000" cy="792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Reduced number </a:t>
              </a:r>
              <a:r>
                <a:rPr lang="en-GB" sz="1270" dirty="0" smtClean="0"/>
                <a:t>of </a:t>
              </a:r>
              <a:r>
                <a:rPr lang="en-GB" sz="1270" dirty="0"/>
                <a:t>children in need of </a:t>
              </a:r>
              <a:r>
                <a:rPr lang="en-GB" sz="1270" dirty="0" smtClean="0"/>
                <a:t>safeguarding</a:t>
              </a:r>
            </a:p>
            <a:p>
              <a:pPr marL="108000" indent="-108000" algn="ctr">
                <a:buFont typeface="Arial" panose="020B0604020202020204" pitchFamily="34" charset="0"/>
                <a:buChar char="•"/>
              </a:pPr>
              <a:r>
                <a:rPr lang="en-GB" sz="1270" dirty="0"/>
                <a:t> </a:t>
              </a:r>
              <a:r>
                <a:rPr lang="en-GB" sz="1270" dirty="0" smtClean="0"/>
                <a:t>All </a:t>
              </a:r>
              <a:r>
                <a:rPr lang="en-GB" sz="1270" dirty="0"/>
                <a:t>young people in education, employment or training following compulsory </a:t>
              </a:r>
              <a:r>
                <a:rPr lang="en-GB" sz="1270" dirty="0" smtClean="0"/>
                <a:t>education</a:t>
              </a:r>
            </a:p>
          </p:txBody>
        </p:sp>
        <p:sp>
          <p:nvSpPr>
            <p:cNvPr id="196" name="AutoShape 18"/>
            <p:cNvSpPr>
              <a:spLocks noChangeArrowheads="1"/>
            </p:cNvSpPr>
            <p:nvPr/>
          </p:nvSpPr>
          <p:spPr bwMode="auto">
            <a:xfrm>
              <a:off x="1853702" y="2013026"/>
              <a:ext cx="1512000" cy="612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Increased number of GM residents in sustained, 'good' </a:t>
              </a:r>
              <a:r>
                <a:rPr lang="en-GB" sz="1270" dirty="0" smtClean="0"/>
                <a:t>employment</a:t>
              </a:r>
            </a:p>
            <a:p>
              <a:pPr marL="108000" indent="-108000" algn="ctr">
                <a:buFont typeface="Arial" panose="020B0604020202020204" pitchFamily="34" charset="0"/>
                <a:buChar char="•"/>
              </a:pPr>
              <a:r>
                <a:rPr lang="en-GB" sz="1270" dirty="0" smtClean="0"/>
                <a:t> </a:t>
              </a:r>
              <a:r>
                <a:rPr lang="en-GB" sz="1270" dirty="0"/>
                <a:t>Improved skills </a:t>
              </a:r>
              <a:r>
                <a:rPr lang="en-GB" sz="1270" dirty="0" smtClean="0"/>
                <a:t>levels</a:t>
              </a:r>
              <a:endParaRPr lang="en-GB" sz="1270" dirty="0"/>
            </a:p>
          </p:txBody>
        </p:sp>
        <p:sp>
          <p:nvSpPr>
            <p:cNvPr id="197" name="AutoShape 18"/>
            <p:cNvSpPr>
              <a:spLocks noChangeArrowheads="1"/>
            </p:cNvSpPr>
            <p:nvPr/>
          </p:nvSpPr>
          <p:spPr bwMode="auto">
            <a:xfrm>
              <a:off x="1854000" y="2661026"/>
              <a:ext cx="1512000" cy="1008000"/>
            </a:xfrm>
            <a:prstGeom prst="roundRect">
              <a:avLst>
                <a:gd name="adj" fmla="val 16667"/>
              </a:avLst>
            </a:prstGeom>
            <a:solidFill>
              <a:srgbClr val="D9EDEF"/>
            </a:solidFill>
            <a:ln w="9525">
              <a:noFill/>
              <a:round/>
              <a:headEnd/>
              <a:tailEnd/>
            </a:ln>
          </p:spPr>
          <p:txBody>
            <a:bodyPr wrap="square" lIns="72000" tIns="72000" rIns="72000" bIns="72000" anchor="ctr"/>
            <a:lstStyle/>
            <a:p>
              <a:pPr marL="108000" indent="-108000" algn="ctr">
                <a:buFont typeface="Arial" panose="020B0604020202020204" pitchFamily="34" charset="0"/>
                <a:buChar char="•"/>
              </a:pPr>
              <a:r>
                <a:rPr lang="en-GB" sz="1270" dirty="0"/>
                <a:t>Improved economic growth and reduced inequality in economic outcomes across GM places and population </a:t>
              </a:r>
              <a:r>
                <a:rPr lang="en-GB" sz="1270" dirty="0" smtClean="0"/>
                <a:t>groups</a:t>
              </a:r>
            </a:p>
            <a:p>
              <a:pPr marL="108000" indent="-108000" algn="ctr">
                <a:buFont typeface="Arial" panose="020B0604020202020204" pitchFamily="34" charset="0"/>
                <a:buChar char="•"/>
              </a:pPr>
              <a:r>
                <a:rPr lang="en-GB" sz="1270" dirty="0" smtClean="0"/>
                <a:t>Increased </a:t>
              </a:r>
              <a:r>
                <a:rPr lang="en-GB" sz="1270" dirty="0"/>
                <a:t>business start-ups and inward investment, and improved business performance</a:t>
              </a:r>
            </a:p>
          </p:txBody>
        </p:sp>
        <p:sp>
          <p:nvSpPr>
            <p:cNvPr id="198" name="AutoShape 18"/>
            <p:cNvSpPr>
              <a:spLocks noChangeArrowheads="1"/>
            </p:cNvSpPr>
            <p:nvPr/>
          </p:nvSpPr>
          <p:spPr bwMode="auto">
            <a:xfrm>
              <a:off x="1853923" y="3705026"/>
              <a:ext cx="1512000" cy="1224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Improved transport networks and more sustainable GM </a:t>
              </a:r>
              <a:r>
                <a:rPr lang="en-GB" sz="1270" dirty="0" smtClean="0"/>
                <a:t>neighbourhoods</a:t>
              </a:r>
            </a:p>
            <a:p>
              <a:pPr marL="108000" indent="-108000" algn="ctr">
                <a:buFont typeface="Arial" panose="020B0604020202020204" pitchFamily="34" charset="0"/>
                <a:buChar char="•"/>
              </a:pPr>
              <a:r>
                <a:rPr lang="en-GB" sz="1270" dirty="0" smtClean="0"/>
                <a:t>Reduced congestion</a:t>
              </a:r>
            </a:p>
            <a:p>
              <a:pPr marL="108000" indent="-108000" algn="ctr">
                <a:buFont typeface="Arial" panose="020B0604020202020204" pitchFamily="34" charset="0"/>
                <a:buChar char="•"/>
              </a:pPr>
              <a:r>
                <a:rPr lang="en-GB" sz="1270" dirty="0" smtClean="0"/>
                <a:t>Future-proofed </a:t>
              </a:r>
              <a:r>
                <a:rPr lang="en-GB" sz="1270" dirty="0"/>
                <a:t>digital infrastructure that fully supports commercial activity, social engagement and public service delivery in GM</a:t>
              </a:r>
            </a:p>
          </p:txBody>
        </p:sp>
        <p:sp>
          <p:nvSpPr>
            <p:cNvPr id="199" name="AutoShape 18"/>
            <p:cNvSpPr>
              <a:spLocks noChangeArrowheads="1"/>
            </p:cNvSpPr>
            <p:nvPr/>
          </p:nvSpPr>
          <p:spPr bwMode="auto">
            <a:xfrm>
              <a:off x="1853702" y="4965026"/>
              <a:ext cx="1512000" cy="612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High quality housing, with appropriate and affordable options for different </a:t>
              </a:r>
              <a:r>
                <a:rPr lang="en-GB" sz="1270" dirty="0" smtClean="0"/>
                <a:t>groups</a:t>
              </a:r>
            </a:p>
            <a:p>
              <a:pPr marL="108000" indent="-108000" algn="ctr">
                <a:buFont typeface="Arial" panose="020B0604020202020204" pitchFamily="34" charset="0"/>
                <a:buChar char="•"/>
              </a:pPr>
              <a:r>
                <a:rPr lang="en-GB" sz="1270" dirty="0" smtClean="0"/>
                <a:t>No </a:t>
              </a:r>
              <a:r>
                <a:rPr lang="en-GB" sz="1270" dirty="0"/>
                <a:t>one sleeping rough on </a:t>
              </a:r>
              <a:r>
                <a:rPr lang="en-GB" sz="1270" dirty="0" smtClean="0"/>
                <a:t>GM’s streets</a:t>
              </a:r>
              <a:endParaRPr lang="en-GB" sz="1270" dirty="0"/>
            </a:p>
          </p:txBody>
        </p:sp>
        <p:sp>
          <p:nvSpPr>
            <p:cNvPr id="200" name="AutoShape 18"/>
            <p:cNvSpPr>
              <a:spLocks noChangeArrowheads="1"/>
            </p:cNvSpPr>
            <p:nvPr/>
          </p:nvSpPr>
          <p:spPr bwMode="auto">
            <a:xfrm>
              <a:off x="1854000" y="5613026"/>
              <a:ext cx="1512000" cy="1260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Reduced carbon emissions and air </a:t>
              </a:r>
              <a:r>
                <a:rPr lang="en-GB" sz="1270" dirty="0" smtClean="0"/>
                <a:t>pollution, more </a:t>
              </a:r>
              <a:r>
                <a:rPr lang="en-GB" sz="1270" dirty="0"/>
                <a:t>sustainable consumption and production, and an outstanding natural </a:t>
              </a:r>
              <a:r>
                <a:rPr lang="en-GB" sz="1270" dirty="0" smtClean="0"/>
                <a:t>environment</a:t>
              </a:r>
            </a:p>
            <a:p>
              <a:pPr marL="108000" indent="-108000" algn="ctr">
                <a:buFont typeface="Arial" panose="020B0604020202020204" pitchFamily="34" charset="0"/>
                <a:buChar char="•"/>
              </a:pPr>
              <a:r>
                <a:rPr lang="en-GB" sz="1270" dirty="0" smtClean="0"/>
                <a:t>Increased </a:t>
              </a:r>
              <a:r>
                <a:rPr lang="en-GB" sz="1270" dirty="0"/>
                <a:t>local, national and international awareness of, pride in, and engagement with GM's culture, leisure and visitor economy</a:t>
              </a:r>
            </a:p>
          </p:txBody>
        </p:sp>
        <p:sp>
          <p:nvSpPr>
            <p:cNvPr id="201" name="AutoShape 18"/>
            <p:cNvSpPr>
              <a:spLocks noChangeArrowheads="1"/>
            </p:cNvSpPr>
            <p:nvPr/>
          </p:nvSpPr>
          <p:spPr bwMode="auto">
            <a:xfrm>
              <a:off x="1853923" y="6909026"/>
              <a:ext cx="1512000" cy="732712"/>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t>People feeling safe and that they belong</a:t>
              </a:r>
            </a:p>
            <a:p>
              <a:pPr marL="108000" indent="-108000" algn="ctr">
                <a:buFont typeface="Arial" panose="020B0604020202020204" pitchFamily="34" charset="0"/>
                <a:buChar char="•"/>
              </a:pPr>
              <a:r>
                <a:rPr lang="en-GB" sz="1270" dirty="0" smtClean="0"/>
                <a:t>Reduced </a:t>
              </a:r>
              <a:r>
                <a:rPr lang="en-GB" sz="1270" dirty="0"/>
                <a:t>crime, reoffending and antisocial behaviour, and increased support for </a:t>
              </a:r>
              <a:r>
                <a:rPr lang="en-GB" sz="1270" dirty="0" smtClean="0"/>
                <a:t>victims</a:t>
              </a:r>
            </a:p>
            <a:p>
              <a:pPr marL="108000" indent="-108000" algn="ctr">
                <a:buFont typeface="Arial" panose="020B0604020202020204" pitchFamily="34" charset="0"/>
                <a:buChar char="•"/>
              </a:pPr>
              <a:r>
                <a:rPr lang="en-GB" sz="1270" dirty="0" smtClean="0"/>
                <a:t>More </a:t>
              </a:r>
              <a:r>
                <a:rPr lang="en-GB" sz="1270" dirty="0"/>
                <a:t>sustainable GM </a:t>
              </a:r>
              <a:r>
                <a:rPr lang="en-GB" sz="1270" dirty="0" smtClean="0"/>
                <a:t>neighbourhoods</a:t>
              </a:r>
              <a:endParaRPr lang="en-GB" sz="1270" dirty="0"/>
            </a:p>
          </p:txBody>
        </p:sp>
        <p:sp>
          <p:nvSpPr>
            <p:cNvPr id="202" name="AutoShape 18"/>
            <p:cNvSpPr>
              <a:spLocks noChangeArrowheads="1"/>
            </p:cNvSpPr>
            <p:nvPr/>
          </p:nvSpPr>
          <p:spPr bwMode="auto">
            <a:xfrm>
              <a:off x="1853923" y="7677946"/>
              <a:ext cx="1512153" cy="1044000"/>
            </a:xfrm>
            <a:prstGeom prst="roundRect">
              <a:avLst>
                <a:gd name="adj" fmla="val 16667"/>
              </a:avLst>
            </a:prstGeom>
            <a:solidFill>
              <a:srgbClr val="D9EDEF"/>
            </a:solidFill>
            <a:ln w="9525">
              <a:noFill/>
              <a:round/>
              <a:headEnd/>
              <a:tailEnd/>
            </a:ln>
          </p:spPr>
          <p:txBody>
            <a:bodyPr wrap="square" lIns="0" tIns="72000" rIns="0" bIns="72000" anchor="ctr"/>
            <a:lstStyle/>
            <a:p>
              <a:pPr marL="108000" indent="-108000" algn="ctr">
                <a:buFont typeface="Arial" panose="020B0604020202020204" pitchFamily="34" charset="0"/>
                <a:buChar char="•"/>
              </a:pPr>
              <a:r>
                <a:rPr lang="en-GB" sz="1270" dirty="0"/>
                <a:t>More people supported to stay well and live at home for as long as </a:t>
              </a:r>
              <a:r>
                <a:rPr lang="en-GB" sz="1270" dirty="0" smtClean="0"/>
                <a:t>possible</a:t>
              </a:r>
            </a:p>
            <a:p>
              <a:pPr marL="108000" indent="-108000" algn="ctr">
                <a:buFont typeface="Arial" panose="020B0604020202020204" pitchFamily="34" charset="0"/>
                <a:buChar char="•"/>
              </a:pPr>
              <a:r>
                <a:rPr lang="en-GB" sz="1270" dirty="0" smtClean="0"/>
                <a:t>Improved </a:t>
              </a:r>
              <a:r>
                <a:rPr lang="en-GB" sz="1270" dirty="0"/>
                <a:t>outcomes for people with mental health </a:t>
              </a:r>
              <a:r>
                <a:rPr lang="en-GB" sz="1270" dirty="0" smtClean="0"/>
                <a:t>needs</a:t>
              </a:r>
            </a:p>
            <a:p>
              <a:pPr marL="108000" indent="-108000" algn="ctr">
                <a:buFont typeface="Arial" panose="020B0604020202020204" pitchFamily="34" charset="0"/>
                <a:buChar char="•"/>
              </a:pPr>
              <a:r>
                <a:rPr lang="en-GB" sz="1270" dirty="0" smtClean="0"/>
                <a:t>Reduced </a:t>
              </a:r>
              <a:r>
                <a:rPr lang="en-GB" sz="1270" dirty="0"/>
                <a:t>obesity, smoking, alcohol and drug misuse</a:t>
              </a:r>
            </a:p>
          </p:txBody>
        </p:sp>
        <p:sp>
          <p:nvSpPr>
            <p:cNvPr id="203" name="AutoShape 18"/>
            <p:cNvSpPr>
              <a:spLocks noChangeArrowheads="1"/>
            </p:cNvSpPr>
            <p:nvPr/>
          </p:nvSpPr>
          <p:spPr bwMode="auto">
            <a:xfrm>
              <a:off x="1853702" y="8758154"/>
              <a:ext cx="1510942" cy="792000"/>
            </a:xfrm>
            <a:prstGeom prst="roundRect">
              <a:avLst>
                <a:gd name="adj" fmla="val 16667"/>
              </a:avLst>
            </a:prstGeom>
            <a:solidFill>
              <a:srgbClr val="D9EDEF"/>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smtClean="0"/>
                <a:t>People live in age-friendly neighbourhoods</a:t>
              </a:r>
            </a:p>
            <a:p>
              <a:pPr marL="108000" indent="-108000" algn="ctr">
                <a:buFont typeface="Arial" panose="020B0604020202020204" pitchFamily="34" charset="0"/>
                <a:buChar char="•"/>
              </a:pPr>
              <a:r>
                <a:rPr lang="en-GB" sz="1270" dirty="0"/>
                <a:t>Inclusive growth and reduced inequality across GM places and population groups</a:t>
              </a:r>
            </a:p>
            <a:p>
              <a:pPr marL="108000" indent="-108000" algn="ctr">
                <a:buFont typeface="Arial" panose="020B0604020202020204" pitchFamily="34" charset="0"/>
                <a:buChar char="•"/>
              </a:pPr>
              <a:r>
                <a:rPr lang="en-GB" sz="1270" dirty="0"/>
                <a:t>Reduced social isolation and loneliness</a:t>
              </a:r>
            </a:p>
          </p:txBody>
        </p:sp>
      </p:grpSp>
      <p:sp>
        <p:nvSpPr>
          <p:cNvPr id="204" name="Right Arrow 203"/>
          <p:cNvSpPr/>
          <p:nvPr/>
        </p:nvSpPr>
        <p:spPr bwMode="auto">
          <a:xfrm>
            <a:off x="4680000" y="1440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05" name="Right Arrow 204"/>
          <p:cNvSpPr/>
          <p:nvPr/>
        </p:nvSpPr>
        <p:spPr bwMode="auto">
          <a:xfrm>
            <a:off x="4680000" y="2124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06" name="Right Arrow 205"/>
          <p:cNvSpPr/>
          <p:nvPr/>
        </p:nvSpPr>
        <p:spPr bwMode="auto">
          <a:xfrm>
            <a:off x="4680000" y="3096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07" name="Right Arrow 206"/>
          <p:cNvSpPr/>
          <p:nvPr/>
        </p:nvSpPr>
        <p:spPr bwMode="auto">
          <a:xfrm>
            <a:off x="4680000" y="4176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08" name="Right Arrow 207"/>
          <p:cNvSpPr/>
          <p:nvPr/>
        </p:nvSpPr>
        <p:spPr bwMode="auto">
          <a:xfrm>
            <a:off x="4680000" y="5148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09" name="Right Arrow 208"/>
          <p:cNvSpPr/>
          <p:nvPr/>
        </p:nvSpPr>
        <p:spPr bwMode="auto">
          <a:xfrm>
            <a:off x="4680000" y="6120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10" name="Right Arrow 209"/>
          <p:cNvSpPr/>
          <p:nvPr/>
        </p:nvSpPr>
        <p:spPr bwMode="auto">
          <a:xfrm>
            <a:off x="4680000" y="7092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11" name="Right Arrow 210"/>
          <p:cNvSpPr/>
          <p:nvPr/>
        </p:nvSpPr>
        <p:spPr bwMode="auto">
          <a:xfrm>
            <a:off x="4680000" y="7956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sp>
        <p:nvSpPr>
          <p:cNvPr id="212" name="Right Arrow 211"/>
          <p:cNvSpPr/>
          <p:nvPr/>
        </p:nvSpPr>
        <p:spPr bwMode="auto">
          <a:xfrm>
            <a:off x="4680000" y="9000000"/>
            <a:ext cx="432000" cy="324000"/>
          </a:xfrm>
          <a:prstGeom prst="rightArrow">
            <a:avLst/>
          </a:prstGeom>
          <a:gradFill flip="none" rotWithShape="1">
            <a:gsLst>
              <a:gs pos="0">
                <a:schemeClr val="accent2">
                  <a:lumMod val="31000"/>
                  <a:lumOff val="69000"/>
                </a:schemeClr>
              </a:gs>
              <a:gs pos="79000">
                <a:srgbClr val="D1E0ED"/>
              </a:gs>
              <a:gs pos="65000">
                <a:srgbClr val="C9D3EB"/>
              </a:gs>
              <a:gs pos="100000">
                <a:srgbClr val="D9EDEF"/>
              </a:gs>
            </a:gsLst>
            <a:lin ang="0" scaled="1"/>
            <a:tileRect/>
          </a:gradFill>
          <a:ln w="9525">
            <a:noFill/>
            <a:miter lim="800000"/>
            <a:headEnd/>
            <a:tailEnd/>
          </a:ln>
        </p:spPr>
        <p:txBody>
          <a:bodyPr rtlCol="0" anchor="ctr">
            <a:spAutoFit/>
          </a:bodyPr>
          <a:lstStyle/>
          <a:p>
            <a:pPr algn="ctr">
              <a:buFont typeface="Arial" pitchFamily="34" charset="0"/>
              <a:buChar char="•"/>
            </a:pPr>
            <a:endParaRPr lang="en-GB" sz="1150" dirty="0" smtClean="0"/>
          </a:p>
        </p:txBody>
      </p:sp>
      <p:grpSp>
        <p:nvGrpSpPr>
          <p:cNvPr id="213" name="Group 212"/>
          <p:cNvGrpSpPr/>
          <p:nvPr/>
        </p:nvGrpSpPr>
        <p:grpSpPr>
          <a:xfrm>
            <a:off x="9072000" y="863999"/>
            <a:ext cx="3600000" cy="8640000"/>
            <a:chOff x="1853923" y="861026"/>
            <a:chExt cx="1513224" cy="8567999"/>
          </a:xfrm>
        </p:grpSpPr>
        <p:sp>
          <p:nvSpPr>
            <p:cNvPr id="214" name="AutoShape 18"/>
            <p:cNvSpPr>
              <a:spLocks noChangeArrowheads="1"/>
            </p:cNvSpPr>
            <p:nvPr/>
          </p:nvSpPr>
          <p:spPr bwMode="auto">
            <a:xfrm>
              <a:off x="1853923" y="861026"/>
              <a:ext cx="1512000" cy="643916"/>
            </a:xfrm>
            <a:prstGeom prst="roundRect">
              <a:avLst>
                <a:gd name="adj" fmla="val 16667"/>
              </a:avLst>
            </a:prstGeom>
            <a:solidFill>
              <a:srgbClr val="333399"/>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smtClean="0">
                  <a:solidFill>
                    <a:schemeClr val="bg1"/>
                  </a:solidFill>
                </a:rPr>
                <a:t>Meet or exceed the national average for the proportion of children reaching a </a:t>
              </a:r>
              <a:r>
                <a:rPr lang="en-GB" sz="1270" dirty="0">
                  <a:solidFill>
                    <a:schemeClr val="bg1"/>
                  </a:solidFill>
                </a:rPr>
                <a:t>‘good level of development’ by the end of </a:t>
              </a:r>
              <a:r>
                <a:rPr lang="en-GB" sz="1270" dirty="0" smtClean="0">
                  <a:solidFill>
                    <a:schemeClr val="bg1"/>
                  </a:solidFill>
                </a:rPr>
                <a:t>reception</a:t>
              </a:r>
              <a:endParaRPr lang="en-GB" sz="1270" dirty="0">
                <a:solidFill>
                  <a:schemeClr val="bg1"/>
                </a:solidFill>
              </a:endParaRPr>
            </a:p>
          </p:txBody>
        </p:sp>
        <p:sp>
          <p:nvSpPr>
            <p:cNvPr id="215" name="AutoShape 18"/>
            <p:cNvSpPr>
              <a:spLocks noChangeArrowheads="1"/>
            </p:cNvSpPr>
            <p:nvPr/>
          </p:nvSpPr>
          <p:spPr bwMode="auto">
            <a:xfrm>
              <a:off x="1854000" y="1545026"/>
              <a:ext cx="1512000" cy="792000"/>
            </a:xfrm>
            <a:prstGeom prst="roundRect">
              <a:avLst>
                <a:gd name="adj" fmla="val 16667"/>
              </a:avLst>
            </a:prstGeom>
            <a:solidFill>
              <a:srgbClr val="333399"/>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solidFill>
                    <a:schemeClr val="bg1"/>
                  </a:solidFill>
                </a:rPr>
                <a:t>1,000 fewer looked-after </a:t>
              </a:r>
              <a:r>
                <a:rPr lang="en-GB" sz="1270" dirty="0" smtClean="0">
                  <a:solidFill>
                    <a:schemeClr val="bg1"/>
                  </a:solidFill>
                </a:rPr>
                <a:t>children</a:t>
              </a:r>
            </a:p>
            <a:p>
              <a:pPr marL="108000" indent="-108000" algn="ctr">
                <a:buFont typeface="Arial" panose="020B0604020202020204" pitchFamily="34" charset="0"/>
                <a:buChar char="•"/>
              </a:pPr>
              <a:r>
                <a:rPr lang="en-GB" sz="1270" dirty="0" smtClean="0">
                  <a:solidFill>
                    <a:schemeClr val="bg1"/>
                  </a:solidFill>
                </a:rPr>
                <a:t>Meet </a:t>
              </a:r>
              <a:r>
                <a:rPr lang="en-GB" sz="1270" dirty="0">
                  <a:solidFill>
                    <a:schemeClr val="bg1"/>
                  </a:solidFill>
                </a:rPr>
                <a:t>or exceed the national average </a:t>
              </a:r>
              <a:r>
                <a:rPr lang="en-GB" sz="1270" dirty="0" smtClean="0">
                  <a:solidFill>
                    <a:schemeClr val="bg1"/>
                  </a:solidFill>
                </a:rPr>
                <a:t>Attainment 8 score per pupil at the end of Key Stage 4</a:t>
              </a:r>
            </a:p>
            <a:p>
              <a:pPr marL="108000" indent="-108000" algn="ctr">
                <a:buFont typeface="Arial" panose="020B0604020202020204" pitchFamily="34" charset="0"/>
                <a:buChar char="•"/>
              </a:pPr>
              <a:r>
                <a:rPr lang="en-GB" sz="1270" dirty="0">
                  <a:solidFill>
                    <a:schemeClr val="bg1"/>
                  </a:solidFill>
                </a:rPr>
                <a:t>16-17 year old NEETs below the national average</a:t>
              </a:r>
            </a:p>
          </p:txBody>
        </p:sp>
        <p:sp>
          <p:nvSpPr>
            <p:cNvPr id="216" name="AutoShape 18"/>
            <p:cNvSpPr>
              <a:spLocks noChangeArrowheads="1"/>
            </p:cNvSpPr>
            <p:nvPr/>
          </p:nvSpPr>
          <p:spPr bwMode="auto">
            <a:xfrm>
              <a:off x="1854000" y="2373026"/>
              <a:ext cx="1512000" cy="828000"/>
            </a:xfrm>
            <a:prstGeom prst="roundRect">
              <a:avLst>
                <a:gd name="adj" fmla="val 16667"/>
              </a:avLst>
            </a:prstGeom>
            <a:solidFill>
              <a:srgbClr val="333399"/>
            </a:solidFill>
            <a:ln w="9525">
              <a:noFill/>
              <a:round/>
              <a:headEnd/>
              <a:tailEnd/>
            </a:ln>
          </p:spPr>
          <p:txBody>
            <a:bodyPr wrap="square" lIns="0" tIns="108000" rIns="0" bIns="108000" anchor="ctr"/>
            <a:lstStyle/>
            <a:p>
              <a:pPr marL="108000" indent="-108000" algn="ctr">
                <a:buFont typeface="Arial" panose="020B0604020202020204" pitchFamily="34" charset="0"/>
                <a:buChar char="•"/>
              </a:pPr>
              <a:r>
                <a:rPr lang="en-GB" sz="1270" dirty="0" smtClean="0">
                  <a:solidFill>
                    <a:schemeClr val="bg1"/>
                  </a:solidFill>
                </a:rPr>
                <a:t>Median </a:t>
              </a:r>
              <a:r>
                <a:rPr lang="en-GB" sz="1270" dirty="0">
                  <a:solidFill>
                    <a:schemeClr val="bg1"/>
                  </a:solidFill>
                </a:rPr>
                <a:t>resident </a:t>
              </a:r>
              <a:r>
                <a:rPr lang="en-GB" sz="1270" dirty="0" smtClean="0">
                  <a:solidFill>
                    <a:schemeClr val="bg1"/>
                  </a:solidFill>
                </a:rPr>
                <a:t>earnings will exceed £23,000</a:t>
              </a:r>
            </a:p>
            <a:p>
              <a:pPr marL="108000" indent="-108000" algn="ctr">
                <a:buFont typeface="Arial" panose="020B0604020202020204" pitchFamily="34" charset="0"/>
                <a:buChar char="•"/>
              </a:pPr>
              <a:r>
                <a:rPr lang="en-GB" sz="1270" dirty="0" smtClean="0">
                  <a:solidFill>
                    <a:schemeClr val="bg1"/>
                  </a:solidFill>
                </a:rPr>
                <a:t>70,000 more residents with Level </a:t>
              </a:r>
              <a:r>
                <a:rPr lang="en-GB" sz="1270" dirty="0">
                  <a:solidFill>
                    <a:schemeClr val="bg1"/>
                  </a:solidFill>
                </a:rPr>
                <a:t>4+ </a:t>
              </a:r>
              <a:r>
                <a:rPr lang="en-GB" sz="1270" dirty="0" smtClean="0">
                  <a:solidFill>
                    <a:schemeClr val="bg1"/>
                  </a:solidFill>
                </a:rPr>
                <a:t>qualifications</a:t>
              </a:r>
              <a:endParaRPr lang="en-GB" sz="1270" dirty="0">
                <a:solidFill>
                  <a:schemeClr val="bg1"/>
                </a:solidFill>
              </a:endParaRPr>
            </a:p>
            <a:p>
              <a:pPr marL="108000" indent="-108000" algn="ctr">
                <a:buFont typeface="Arial" panose="020B0604020202020204" pitchFamily="34" charset="0"/>
                <a:buChar char="•"/>
              </a:pPr>
              <a:r>
                <a:rPr lang="en-GB" sz="1270" dirty="0" smtClean="0">
                  <a:solidFill>
                    <a:schemeClr val="bg1"/>
                  </a:solidFill>
                </a:rPr>
                <a:t>50,000 fewer residents with sub-Level </a:t>
              </a:r>
              <a:r>
                <a:rPr lang="en-GB" sz="1270" dirty="0">
                  <a:solidFill>
                    <a:schemeClr val="bg1"/>
                  </a:solidFill>
                </a:rPr>
                <a:t>2 </a:t>
              </a:r>
              <a:r>
                <a:rPr lang="en-GB" sz="1270" dirty="0" smtClean="0">
                  <a:solidFill>
                    <a:schemeClr val="bg1"/>
                  </a:solidFill>
                </a:rPr>
                <a:t>qualifications</a:t>
              </a:r>
            </a:p>
          </p:txBody>
        </p:sp>
        <p:sp>
          <p:nvSpPr>
            <p:cNvPr id="217" name="AutoShape 18"/>
            <p:cNvSpPr>
              <a:spLocks noChangeArrowheads="1"/>
            </p:cNvSpPr>
            <p:nvPr/>
          </p:nvSpPr>
          <p:spPr bwMode="auto">
            <a:xfrm>
              <a:off x="1854000" y="3237026"/>
              <a:ext cx="1512000" cy="972000"/>
            </a:xfrm>
            <a:prstGeom prst="roundRect">
              <a:avLst>
                <a:gd name="adj" fmla="val 16667"/>
              </a:avLst>
            </a:prstGeom>
            <a:solidFill>
              <a:srgbClr val="333399"/>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a:solidFill>
                    <a:schemeClr val="bg1"/>
                  </a:solidFill>
                </a:rPr>
                <a:t>GVA per job will have increased by at least </a:t>
              </a:r>
              <a:r>
                <a:rPr lang="en-GB" sz="1270" dirty="0" smtClean="0">
                  <a:solidFill>
                    <a:schemeClr val="bg1"/>
                  </a:solidFill>
                </a:rPr>
                <a:t>6%</a:t>
              </a:r>
            </a:p>
            <a:p>
              <a:pPr marL="108000" indent="-108000" algn="ctr">
                <a:buFont typeface="Arial" panose="020B0604020202020204" pitchFamily="34" charset="0"/>
                <a:buChar char="•"/>
              </a:pPr>
              <a:r>
                <a:rPr lang="en-GB" sz="1270" dirty="0" smtClean="0">
                  <a:solidFill>
                    <a:schemeClr val="bg1"/>
                  </a:solidFill>
                </a:rPr>
                <a:t>60,000 </a:t>
              </a:r>
              <a:r>
                <a:rPr lang="en-GB" sz="1270" dirty="0">
                  <a:solidFill>
                    <a:schemeClr val="bg1"/>
                  </a:solidFill>
                </a:rPr>
                <a:t>more GM employees will be earning above the Real Living Wage </a:t>
              </a:r>
            </a:p>
            <a:p>
              <a:pPr marL="108000" indent="-108000" algn="ctr">
                <a:buFont typeface="Arial" panose="020B0604020202020204" pitchFamily="34" charset="0"/>
                <a:buChar char="•"/>
              </a:pPr>
              <a:r>
                <a:rPr lang="en-GB" sz="1270" dirty="0" smtClean="0">
                  <a:solidFill>
                    <a:schemeClr val="bg1"/>
                  </a:solidFill>
                </a:rPr>
                <a:t>21,500 more residents will be in employment</a:t>
              </a:r>
            </a:p>
            <a:p>
              <a:pPr marL="108000" indent="-108000" algn="ctr">
                <a:buFont typeface="Arial" panose="020B0604020202020204" pitchFamily="34" charset="0"/>
                <a:buChar char="•"/>
              </a:pPr>
              <a:r>
                <a:rPr lang="en-GB" sz="1270" dirty="0" smtClean="0">
                  <a:solidFill>
                    <a:schemeClr val="bg1"/>
                  </a:solidFill>
                </a:rPr>
                <a:t>At least 5,000 more business </a:t>
              </a:r>
              <a:r>
                <a:rPr lang="en-GB" sz="1270" dirty="0">
                  <a:solidFill>
                    <a:schemeClr val="bg1"/>
                  </a:solidFill>
                </a:rPr>
                <a:t>start-ups </a:t>
              </a:r>
              <a:r>
                <a:rPr lang="en-GB" sz="1270" dirty="0" smtClean="0">
                  <a:solidFill>
                    <a:schemeClr val="bg1"/>
                  </a:solidFill>
                </a:rPr>
                <a:t>pa</a:t>
              </a:r>
              <a:endParaRPr lang="en-GB" sz="1270" dirty="0">
                <a:solidFill>
                  <a:schemeClr val="bg1"/>
                </a:solidFill>
              </a:endParaRPr>
            </a:p>
          </p:txBody>
        </p:sp>
        <p:sp>
          <p:nvSpPr>
            <p:cNvPr id="220" name="AutoShape 18"/>
            <p:cNvSpPr>
              <a:spLocks noChangeArrowheads="1"/>
            </p:cNvSpPr>
            <p:nvPr/>
          </p:nvSpPr>
          <p:spPr bwMode="auto">
            <a:xfrm>
              <a:off x="1854000" y="4227537"/>
              <a:ext cx="1511711" cy="821100"/>
            </a:xfrm>
            <a:prstGeom prst="roundRect">
              <a:avLst>
                <a:gd name="adj" fmla="val 16667"/>
              </a:avLst>
            </a:prstGeom>
            <a:solidFill>
              <a:srgbClr val="333399"/>
            </a:solidFill>
            <a:ln w="9525">
              <a:noFill/>
              <a:round/>
              <a:headEnd/>
              <a:tailEnd/>
            </a:ln>
          </p:spPr>
          <p:txBody>
            <a:bodyPr wrap="square" lIns="0" tIns="0" rIns="0" bIns="0" anchor="ctr">
              <a:noAutofit/>
            </a:bodyPr>
            <a:lstStyle/>
            <a:p>
              <a:pPr marL="108000" indent="-108000" algn="ctr">
                <a:buFont typeface="Arial" panose="020B0604020202020204" pitchFamily="34" charset="0"/>
                <a:buChar char="•"/>
              </a:pPr>
              <a:r>
                <a:rPr lang="en-GB" sz="1270" dirty="0">
                  <a:solidFill>
                    <a:schemeClr val="bg1"/>
                  </a:solidFill>
                </a:rPr>
                <a:t>32% of </a:t>
              </a:r>
              <a:r>
                <a:rPr lang="en-GB" sz="1270" dirty="0" smtClean="0">
                  <a:solidFill>
                    <a:schemeClr val="bg1"/>
                  </a:solidFill>
                </a:rPr>
                <a:t>journeys to work will use modes </a:t>
              </a:r>
              <a:r>
                <a:rPr lang="en-GB" sz="1270" dirty="0">
                  <a:solidFill>
                    <a:schemeClr val="bg1"/>
                  </a:solidFill>
                </a:rPr>
                <a:t>other than the </a:t>
              </a:r>
              <a:r>
                <a:rPr lang="en-GB" sz="1270" dirty="0" smtClean="0">
                  <a:solidFill>
                    <a:schemeClr val="bg1"/>
                  </a:solidFill>
                </a:rPr>
                <a:t>car</a:t>
              </a:r>
            </a:p>
            <a:p>
              <a:pPr marL="108000" indent="-108000" algn="ctr">
                <a:buFont typeface="Arial" panose="020B0604020202020204" pitchFamily="34" charset="0"/>
                <a:buChar char="•"/>
              </a:pPr>
              <a:r>
                <a:rPr lang="en-GB" sz="1270" dirty="0" smtClean="0">
                  <a:solidFill>
                    <a:schemeClr val="bg1"/>
                  </a:solidFill>
                </a:rPr>
                <a:t>The median download </a:t>
              </a:r>
              <a:r>
                <a:rPr lang="en-GB" sz="1270" dirty="0">
                  <a:solidFill>
                    <a:schemeClr val="bg1"/>
                  </a:solidFill>
                </a:rPr>
                <a:t>speed across fibre, cable, mobile and wireless will exceed </a:t>
              </a:r>
              <a:r>
                <a:rPr lang="en-GB" sz="1270" dirty="0" smtClean="0">
                  <a:solidFill>
                    <a:schemeClr val="bg1"/>
                  </a:solidFill>
                </a:rPr>
                <a:t>44 Mbps</a:t>
              </a:r>
              <a:endParaRPr lang="en-GB" sz="1270" dirty="0">
                <a:solidFill>
                  <a:schemeClr val="bg1"/>
                </a:solidFill>
              </a:endParaRPr>
            </a:p>
          </p:txBody>
        </p:sp>
        <p:sp>
          <p:nvSpPr>
            <p:cNvPr id="221" name="AutoShape 18"/>
            <p:cNvSpPr>
              <a:spLocks noChangeArrowheads="1"/>
            </p:cNvSpPr>
            <p:nvPr/>
          </p:nvSpPr>
          <p:spPr bwMode="auto">
            <a:xfrm>
              <a:off x="1853923" y="5080766"/>
              <a:ext cx="1512000" cy="432000"/>
            </a:xfrm>
            <a:prstGeom prst="roundRect">
              <a:avLst>
                <a:gd name="adj" fmla="val 16667"/>
              </a:avLst>
            </a:prstGeom>
            <a:solidFill>
              <a:srgbClr val="333399"/>
            </a:solidFill>
            <a:ln w="9525">
              <a:noFill/>
              <a:round/>
              <a:headEnd/>
              <a:tailEnd/>
            </a:ln>
          </p:spPr>
          <p:txBody>
            <a:bodyPr wrap="square" lIns="108000" tIns="108000" rIns="108000" bIns="108000" anchor="ctr"/>
            <a:lstStyle/>
            <a:p>
              <a:pPr marL="108000" indent="-108000" algn="ctr">
                <a:buFont typeface="Arial" panose="020B0604020202020204" pitchFamily="34" charset="0"/>
                <a:buChar char="•"/>
              </a:pPr>
              <a:r>
                <a:rPr lang="en-GB" sz="1270" dirty="0" smtClean="0">
                  <a:solidFill>
                    <a:schemeClr val="bg1"/>
                  </a:solidFill>
                </a:rPr>
                <a:t>More than 10,000 net new homes will be built pa</a:t>
              </a:r>
            </a:p>
            <a:p>
              <a:pPr marL="108000" indent="-108000" algn="ctr">
                <a:buFont typeface="Arial" panose="020B0604020202020204" pitchFamily="34" charset="0"/>
                <a:buChar char="•"/>
              </a:pPr>
              <a:r>
                <a:rPr lang="en-GB" sz="1270" dirty="0" smtClean="0">
                  <a:solidFill>
                    <a:schemeClr val="bg1"/>
                  </a:solidFill>
                </a:rPr>
                <a:t>End rough sleeping</a:t>
              </a:r>
              <a:endParaRPr lang="en-GB" sz="1270" dirty="0">
                <a:solidFill>
                  <a:schemeClr val="bg1"/>
                </a:solidFill>
              </a:endParaRPr>
            </a:p>
          </p:txBody>
        </p:sp>
        <p:sp>
          <p:nvSpPr>
            <p:cNvPr id="222" name="AutoShape 18"/>
            <p:cNvSpPr>
              <a:spLocks noChangeArrowheads="1"/>
            </p:cNvSpPr>
            <p:nvPr/>
          </p:nvSpPr>
          <p:spPr bwMode="auto">
            <a:xfrm>
              <a:off x="1853923" y="5537726"/>
              <a:ext cx="1513224" cy="1178100"/>
            </a:xfrm>
            <a:prstGeom prst="roundRect">
              <a:avLst>
                <a:gd name="adj" fmla="val 16667"/>
              </a:avLst>
            </a:prstGeom>
            <a:solidFill>
              <a:srgbClr val="333399"/>
            </a:solidFill>
            <a:ln w="9525">
              <a:noFill/>
              <a:round/>
              <a:headEnd/>
              <a:tailEnd/>
            </a:ln>
          </p:spPr>
          <p:txBody>
            <a:bodyPr wrap="square" lIns="72000" tIns="108000" rIns="72000" bIns="108000" anchor="ctr"/>
            <a:lstStyle/>
            <a:p>
              <a:pPr marL="108000" indent="-108000" algn="ctr">
                <a:buFont typeface="Arial" panose="020B0604020202020204" pitchFamily="34" charset="0"/>
                <a:buChar char="•"/>
              </a:pPr>
              <a:r>
                <a:rPr lang="en-GB" sz="1270" dirty="0" smtClean="0">
                  <a:solidFill>
                    <a:schemeClr val="bg1"/>
                  </a:solidFill>
                </a:rPr>
                <a:t>Reduce CO</a:t>
              </a:r>
              <a:r>
                <a:rPr lang="en-GB" sz="1270" baseline="-25000" dirty="0" smtClean="0">
                  <a:solidFill>
                    <a:schemeClr val="bg1"/>
                  </a:solidFill>
                </a:rPr>
                <a:t>2</a:t>
              </a:r>
              <a:r>
                <a:rPr lang="en-GB" sz="1270" dirty="0">
                  <a:solidFill>
                    <a:schemeClr val="bg1"/>
                  </a:solidFill>
                </a:rPr>
                <a:t> emissions </a:t>
              </a:r>
              <a:r>
                <a:rPr lang="en-GB" sz="1270" dirty="0" smtClean="0">
                  <a:solidFill>
                    <a:schemeClr val="bg1"/>
                  </a:solidFill>
                </a:rPr>
                <a:t>to 11mt</a:t>
              </a:r>
            </a:p>
            <a:p>
              <a:pPr marL="108000" indent="-108000" algn="ctr">
                <a:buFont typeface="Arial" panose="020B0604020202020204" pitchFamily="34" charset="0"/>
                <a:buChar char="•"/>
              </a:pPr>
              <a:r>
                <a:rPr lang="en-GB" sz="1270" dirty="0" smtClean="0">
                  <a:solidFill>
                    <a:schemeClr val="bg1"/>
                  </a:solidFill>
                </a:rPr>
                <a:t>Average NO</a:t>
              </a:r>
              <a:r>
                <a:rPr lang="en-GB" sz="1270" baseline="-25000" dirty="0" smtClean="0">
                  <a:solidFill>
                    <a:schemeClr val="bg1"/>
                  </a:solidFill>
                </a:rPr>
                <a:t>2</a:t>
              </a:r>
              <a:r>
                <a:rPr lang="en-GB" sz="1270" dirty="0" smtClean="0">
                  <a:solidFill>
                    <a:schemeClr val="bg1"/>
                  </a:solidFill>
                </a:rPr>
                <a:t> concentrations below 30ug/m</a:t>
              </a:r>
              <a:r>
                <a:rPr lang="en-GB" sz="1270" baseline="30000" dirty="0" smtClean="0">
                  <a:solidFill>
                    <a:schemeClr val="bg1"/>
                  </a:solidFill>
                </a:rPr>
                <a:t>3</a:t>
              </a:r>
              <a:r>
                <a:rPr lang="en-GB" sz="1270" dirty="0" smtClean="0">
                  <a:solidFill>
                    <a:schemeClr val="bg1"/>
                  </a:solidFill>
                </a:rPr>
                <a:t> </a:t>
              </a:r>
              <a:r>
                <a:rPr lang="en-GB" sz="1270" dirty="0">
                  <a:solidFill>
                    <a:schemeClr val="bg1"/>
                  </a:solidFill>
                </a:rPr>
                <a:t>a</a:t>
              </a:r>
              <a:r>
                <a:rPr lang="en-GB" sz="1270" dirty="0" smtClean="0">
                  <a:solidFill>
                    <a:schemeClr val="bg1"/>
                  </a:solidFill>
                </a:rPr>
                <a:t>nd no monitoring sites exceeding 10ug/m</a:t>
              </a:r>
              <a:r>
                <a:rPr lang="en-GB" sz="1270" baseline="30000" dirty="0" smtClean="0">
                  <a:solidFill>
                    <a:schemeClr val="bg1"/>
                  </a:solidFill>
                </a:rPr>
                <a:t>3 </a:t>
              </a:r>
              <a:r>
                <a:rPr lang="en-GB" sz="1270" dirty="0" smtClean="0">
                  <a:solidFill>
                    <a:schemeClr val="bg1"/>
                  </a:solidFill>
                </a:rPr>
                <a:t>for</a:t>
              </a:r>
              <a:r>
                <a:rPr lang="en-GB" sz="1270" baseline="30000" dirty="0">
                  <a:solidFill>
                    <a:schemeClr val="bg1"/>
                  </a:solidFill>
                </a:rPr>
                <a:t> </a:t>
              </a:r>
              <a:r>
                <a:rPr lang="en-GB" sz="1270" dirty="0" smtClean="0">
                  <a:solidFill>
                    <a:schemeClr val="bg1"/>
                  </a:solidFill>
                </a:rPr>
                <a:t>PM2.5 </a:t>
              </a:r>
              <a:endParaRPr lang="en-GB" sz="1270" baseline="30000" dirty="0" smtClean="0">
                <a:solidFill>
                  <a:schemeClr val="bg1"/>
                </a:solidFill>
              </a:endParaRPr>
            </a:p>
            <a:p>
              <a:pPr marL="108000" indent="-108000" algn="ctr">
                <a:buFont typeface="Arial" panose="020B0604020202020204" pitchFamily="34" charset="0"/>
                <a:buChar char="•"/>
              </a:pPr>
              <a:r>
                <a:rPr lang="en-GB" sz="1270" dirty="0" smtClean="0">
                  <a:solidFill>
                    <a:schemeClr val="bg1"/>
                  </a:solidFill>
                </a:rPr>
                <a:t>Halve the gap with the national average for visits to the natural environment</a:t>
              </a:r>
            </a:p>
            <a:p>
              <a:pPr marL="108000" indent="-108000" algn="ctr">
                <a:buFont typeface="Arial" panose="020B0604020202020204" pitchFamily="34" charset="0"/>
                <a:buChar char="•"/>
              </a:pPr>
              <a:r>
                <a:rPr lang="en-GB" sz="1270" dirty="0" smtClean="0">
                  <a:solidFill>
                    <a:schemeClr val="bg1"/>
                  </a:solidFill>
                </a:rPr>
                <a:t>5% pa growth in </a:t>
              </a:r>
              <a:r>
                <a:rPr lang="en-GB" sz="1270" dirty="0">
                  <a:solidFill>
                    <a:schemeClr val="bg1"/>
                  </a:solidFill>
                </a:rPr>
                <a:t>participation </a:t>
              </a:r>
              <a:r>
                <a:rPr lang="en-GB" sz="1270" dirty="0" smtClean="0">
                  <a:solidFill>
                    <a:schemeClr val="bg1"/>
                  </a:solidFill>
                </a:rPr>
                <a:t>at </a:t>
              </a:r>
              <a:r>
                <a:rPr lang="en-GB" sz="1270" dirty="0">
                  <a:solidFill>
                    <a:schemeClr val="bg1"/>
                  </a:solidFill>
                </a:rPr>
                <a:t>cultural </a:t>
              </a:r>
              <a:r>
                <a:rPr lang="en-GB" sz="1270" dirty="0" smtClean="0">
                  <a:solidFill>
                    <a:schemeClr val="bg1"/>
                  </a:solidFill>
                </a:rPr>
                <a:t>events</a:t>
              </a:r>
              <a:endParaRPr lang="en-GB" sz="1270" dirty="0">
                <a:solidFill>
                  <a:schemeClr val="bg1"/>
                </a:solidFill>
              </a:endParaRPr>
            </a:p>
          </p:txBody>
        </p:sp>
        <p:sp>
          <p:nvSpPr>
            <p:cNvPr id="223" name="AutoShape 18"/>
            <p:cNvSpPr>
              <a:spLocks noChangeArrowheads="1"/>
            </p:cNvSpPr>
            <p:nvPr/>
          </p:nvSpPr>
          <p:spPr bwMode="auto">
            <a:xfrm>
              <a:off x="1854534" y="8817025"/>
              <a:ext cx="1510942" cy="612000"/>
            </a:xfrm>
            <a:prstGeom prst="roundRect">
              <a:avLst>
                <a:gd name="adj" fmla="val 16667"/>
              </a:avLst>
            </a:prstGeom>
            <a:solidFill>
              <a:srgbClr val="333399"/>
            </a:solidFill>
            <a:ln w="9525">
              <a:noFill/>
              <a:round/>
              <a:headEnd/>
              <a:tailEnd/>
            </a:ln>
          </p:spPr>
          <p:txBody>
            <a:bodyPr wrap="square" lIns="0" tIns="108000" rIns="0" bIns="108000" anchor="ctr"/>
            <a:lstStyle/>
            <a:p>
              <a:pPr marL="108000" indent="-108000" algn="ctr">
                <a:buFont typeface="Arial" panose="020B0604020202020204" pitchFamily="34" charset="0"/>
                <a:buChar char="•"/>
              </a:pPr>
              <a:r>
                <a:rPr lang="en-GB" sz="1270" dirty="0">
                  <a:solidFill>
                    <a:schemeClr val="bg1"/>
                  </a:solidFill>
                </a:rPr>
                <a:t>90% of people aged over 50 will identify their neighbourhood as ‘very’ or ‘somewhat’ </a:t>
              </a:r>
              <a:r>
                <a:rPr lang="en-GB" sz="1270" dirty="0" smtClean="0">
                  <a:solidFill>
                    <a:schemeClr val="bg1"/>
                  </a:solidFill>
                </a:rPr>
                <a:t>age-friendly</a:t>
              </a:r>
              <a:endParaRPr lang="en-GB" sz="1270" dirty="0">
                <a:solidFill>
                  <a:schemeClr val="bg1"/>
                </a:solidFill>
              </a:endParaRPr>
            </a:p>
            <a:p>
              <a:pPr marL="108000" indent="-108000" algn="ctr">
                <a:buFont typeface="Arial" panose="020B0604020202020204" pitchFamily="34" charset="0"/>
                <a:buChar char="•"/>
              </a:pPr>
              <a:r>
                <a:rPr lang="en-GB" sz="1270" dirty="0" smtClean="0">
                  <a:solidFill>
                    <a:schemeClr val="bg1"/>
                  </a:solidFill>
                </a:rPr>
                <a:t>5,000 more 50-64 year olds will be in employment</a:t>
              </a:r>
              <a:endParaRPr lang="en-GB" sz="1270" dirty="0">
                <a:solidFill>
                  <a:schemeClr val="bg1"/>
                </a:solidFill>
              </a:endParaRPr>
            </a:p>
          </p:txBody>
        </p:sp>
      </p:grpSp>
      <p:sp>
        <p:nvSpPr>
          <p:cNvPr id="98" name="AutoShape 18"/>
          <p:cNvSpPr>
            <a:spLocks noChangeArrowheads="1"/>
          </p:cNvSpPr>
          <p:nvPr/>
        </p:nvSpPr>
        <p:spPr bwMode="auto">
          <a:xfrm>
            <a:off x="9073454" y="6814800"/>
            <a:ext cx="3594571" cy="810000"/>
          </a:xfrm>
          <a:prstGeom prst="roundRect">
            <a:avLst>
              <a:gd name="adj" fmla="val 16667"/>
            </a:avLst>
          </a:prstGeom>
          <a:solidFill>
            <a:srgbClr val="333399"/>
          </a:solidFill>
          <a:ln w="9525">
            <a:noFill/>
            <a:round/>
            <a:headEnd/>
            <a:tailEnd/>
          </a:ln>
        </p:spPr>
        <p:txBody>
          <a:bodyPr wrap="square" lIns="36000" tIns="108000" rIns="36000" bIns="108000" anchor="ctr"/>
          <a:lstStyle/>
          <a:p>
            <a:pPr marL="108000" indent="-108000" algn="ctr">
              <a:buFont typeface="Arial" panose="020B0604020202020204" pitchFamily="34" charset="0"/>
              <a:buChar char="•"/>
            </a:pPr>
            <a:r>
              <a:rPr lang="en-GB" sz="1270" dirty="0">
                <a:solidFill>
                  <a:schemeClr val="bg1"/>
                </a:solidFill>
              </a:rPr>
              <a:t>Victimisation rates </a:t>
            </a:r>
            <a:r>
              <a:rPr lang="en-GB" sz="1270" dirty="0" smtClean="0">
                <a:solidFill>
                  <a:schemeClr val="bg1"/>
                </a:solidFill>
              </a:rPr>
              <a:t>(household </a:t>
            </a:r>
            <a:r>
              <a:rPr lang="en-GB" sz="1270" dirty="0">
                <a:solidFill>
                  <a:schemeClr val="bg1"/>
                </a:solidFill>
              </a:rPr>
              <a:t>and personal </a:t>
            </a:r>
            <a:r>
              <a:rPr lang="en-GB" sz="1270" dirty="0" smtClean="0">
                <a:solidFill>
                  <a:schemeClr val="bg1"/>
                </a:solidFill>
              </a:rPr>
              <a:t>crime) in </a:t>
            </a:r>
            <a:r>
              <a:rPr lang="en-GB" sz="1270" dirty="0">
                <a:solidFill>
                  <a:schemeClr val="bg1"/>
                </a:solidFill>
              </a:rPr>
              <a:t>line with or below the England &amp; Wales </a:t>
            </a:r>
            <a:r>
              <a:rPr lang="en-GB" sz="1270" dirty="0" smtClean="0">
                <a:solidFill>
                  <a:schemeClr val="bg1"/>
                </a:solidFill>
              </a:rPr>
              <a:t>average</a:t>
            </a:r>
          </a:p>
          <a:p>
            <a:pPr marL="108000" indent="-108000" algn="ctr">
              <a:buFont typeface="Arial" panose="020B0604020202020204" pitchFamily="34" charset="0"/>
              <a:buChar char="•"/>
            </a:pPr>
            <a:r>
              <a:rPr lang="en-GB" sz="1270" dirty="0" smtClean="0">
                <a:solidFill>
                  <a:schemeClr val="bg1"/>
                </a:solidFill>
              </a:rPr>
              <a:t>Meet or exceed the national average for the % of service users who </a:t>
            </a:r>
            <a:r>
              <a:rPr lang="en-GB" sz="1270" dirty="0">
                <a:solidFill>
                  <a:schemeClr val="bg1"/>
                </a:solidFill>
              </a:rPr>
              <a:t>have </a:t>
            </a:r>
            <a:r>
              <a:rPr lang="en-GB" sz="1270" dirty="0" smtClean="0">
                <a:solidFill>
                  <a:schemeClr val="bg1"/>
                </a:solidFill>
              </a:rPr>
              <a:t>enough social contact</a:t>
            </a:r>
            <a:endParaRPr lang="en-GB" sz="1270" dirty="0">
              <a:solidFill>
                <a:srgbClr val="FF0000"/>
              </a:solidFill>
            </a:endParaRPr>
          </a:p>
        </p:txBody>
      </p:sp>
      <p:sp>
        <p:nvSpPr>
          <p:cNvPr id="99" name="AutoShape 18"/>
          <p:cNvSpPr>
            <a:spLocks noChangeArrowheads="1"/>
          </p:cNvSpPr>
          <p:nvPr/>
        </p:nvSpPr>
        <p:spPr bwMode="auto">
          <a:xfrm>
            <a:off x="9073454" y="7668000"/>
            <a:ext cx="3594571" cy="1188000"/>
          </a:xfrm>
          <a:prstGeom prst="roundRect">
            <a:avLst>
              <a:gd name="adj" fmla="val 16667"/>
            </a:avLst>
          </a:prstGeom>
          <a:solidFill>
            <a:srgbClr val="333399"/>
          </a:solidFill>
          <a:ln w="9525">
            <a:noFill/>
            <a:round/>
            <a:headEnd/>
            <a:tailEnd/>
          </a:ln>
        </p:spPr>
        <p:txBody>
          <a:bodyPr wrap="square" lIns="72000" tIns="108000" rIns="72000" bIns="108000" anchor="ctr"/>
          <a:lstStyle/>
          <a:p>
            <a:pPr marL="108000" indent="-108000" algn="ctr">
              <a:buFont typeface="Arial" panose="020B0604020202020204" pitchFamily="34" charset="0"/>
              <a:buChar char="•"/>
            </a:pPr>
            <a:r>
              <a:rPr lang="en-GB" sz="1270" dirty="0">
                <a:solidFill>
                  <a:schemeClr val="bg1"/>
                </a:solidFill>
              </a:rPr>
              <a:t>Improving premature mortality </a:t>
            </a:r>
            <a:r>
              <a:rPr lang="en-GB" sz="1270" dirty="0" smtClean="0">
                <a:solidFill>
                  <a:schemeClr val="bg1"/>
                </a:solidFill>
              </a:rPr>
              <a:t>will result in:        (i) 160 fewer deaths due </a:t>
            </a:r>
            <a:r>
              <a:rPr lang="en-GB" sz="1270" dirty="0">
                <a:solidFill>
                  <a:schemeClr val="bg1"/>
                </a:solidFill>
              </a:rPr>
              <a:t>to </a:t>
            </a:r>
            <a:r>
              <a:rPr lang="en-GB" sz="1270" dirty="0" smtClean="0">
                <a:solidFill>
                  <a:schemeClr val="bg1"/>
                </a:solidFill>
              </a:rPr>
              <a:t>cardiovascular disease pa; (ii</a:t>
            </a:r>
            <a:r>
              <a:rPr lang="en-GB" sz="1270" dirty="0">
                <a:solidFill>
                  <a:schemeClr val="bg1"/>
                </a:solidFill>
              </a:rPr>
              <a:t>) </a:t>
            </a:r>
            <a:r>
              <a:rPr lang="en-GB" sz="1270" dirty="0" smtClean="0">
                <a:solidFill>
                  <a:schemeClr val="bg1"/>
                </a:solidFill>
              </a:rPr>
              <a:t>350 </a:t>
            </a:r>
            <a:r>
              <a:rPr lang="en-GB" sz="1270" dirty="0">
                <a:solidFill>
                  <a:schemeClr val="bg1"/>
                </a:solidFill>
              </a:rPr>
              <a:t>fewer </a:t>
            </a:r>
            <a:r>
              <a:rPr lang="en-GB" sz="1270" dirty="0" smtClean="0">
                <a:solidFill>
                  <a:schemeClr val="bg1"/>
                </a:solidFill>
              </a:rPr>
              <a:t>deaths from cancer pa; (iii) 150 </a:t>
            </a:r>
            <a:r>
              <a:rPr lang="en-GB" sz="1270" dirty="0">
                <a:solidFill>
                  <a:schemeClr val="bg1"/>
                </a:solidFill>
              </a:rPr>
              <a:t>fewer deaths </a:t>
            </a:r>
            <a:r>
              <a:rPr lang="en-GB" sz="1270" dirty="0" smtClean="0">
                <a:solidFill>
                  <a:schemeClr val="bg1"/>
                </a:solidFill>
              </a:rPr>
              <a:t>from respiratory disease pa</a:t>
            </a:r>
          </a:p>
          <a:p>
            <a:pPr marL="108000" indent="-108000" algn="ctr">
              <a:buFont typeface="Arial" panose="020B0604020202020204" pitchFamily="34" charset="0"/>
              <a:buChar char="•"/>
            </a:pPr>
            <a:r>
              <a:rPr lang="en-GB" sz="1270" dirty="0" smtClean="0">
                <a:solidFill>
                  <a:schemeClr val="bg1"/>
                </a:solidFill>
              </a:rPr>
              <a:t>33,600 more people pa will be supported with evidence-based </a:t>
            </a:r>
            <a:r>
              <a:rPr lang="en-GB" sz="1270" dirty="0">
                <a:solidFill>
                  <a:schemeClr val="bg1"/>
                </a:solidFill>
              </a:rPr>
              <a:t>psychological </a:t>
            </a:r>
            <a:r>
              <a:rPr lang="en-GB" sz="1270" dirty="0" smtClean="0">
                <a:solidFill>
                  <a:schemeClr val="bg1"/>
                </a:solidFill>
              </a:rPr>
              <a:t>therapies</a:t>
            </a:r>
            <a:endParaRPr lang="en-GB" sz="1270" dirty="0">
              <a:solidFill>
                <a:schemeClr val="bg1"/>
              </a:solidFill>
            </a:endParaRPr>
          </a:p>
        </p:txBody>
      </p:sp>
      <p:sp>
        <p:nvSpPr>
          <p:cNvPr id="60" name="AutoShape 18"/>
          <p:cNvSpPr>
            <a:spLocks noChangeArrowheads="1"/>
          </p:cNvSpPr>
          <p:nvPr/>
        </p:nvSpPr>
        <p:spPr bwMode="auto">
          <a:xfrm>
            <a:off x="1917214" y="4330800"/>
            <a:ext cx="1044000" cy="1699200"/>
          </a:xfrm>
          <a:prstGeom prst="roundRect">
            <a:avLst>
              <a:gd name="adj" fmla="val 16667"/>
            </a:avLst>
          </a:prstGeom>
          <a:solidFill>
            <a:srgbClr val="333399"/>
          </a:solidFill>
          <a:ln w="9525">
            <a:noFill/>
            <a:round/>
            <a:headEnd/>
            <a:tailEnd/>
          </a:ln>
        </p:spPr>
        <p:txBody>
          <a:bodyPr wrap="square" lIns="0" tIns="0" rIns="0" bIns="0" anchor="ctr"/>
          <a:lstStyle/>
          <a:p>
            <a:pPr algn="ctr"/>
            <a:r>
              <a:rPr lang="en-GB" sz="1270" dirty="0" smtClean="0">
                <a:solidFill>
                  <a:schemeClr val="bg1"/>
                </a:solidFill>
              </a:rPr>
              <a:t>An integrated approach to place-  shaping</a:t>
            </a:r>
          </a:p>
        </p:txBody>
      </p:sp>
      <p:cxnSp>
        <p:nvCxnSpPr>
          <p:cNvPr id="26659" name="Elbow Connector 26658"/>
          <p:cNvCxnSpPr>
            <a:cxnSpLocks noChangeAspect="1"/>
            <a:stCxn id="214" idx="0"/>
            <a:endCxn id="26626" idx="0"/>
          </p:cNvCxnSpPr>
          <p:nvPr/>
        </p:nvCxnSpPr>
        <p:spPr>
          <a:xfrm rot="16200000" flipH="1" flipV="1">
            <a:off x="5912271" y="-4094273"/>
            <a:ext cx="1" cy="9916544"/>
          </a:xfrm>
          <a:prstGeom prst="bentConnector3">
            <a:avLst>
              <a:gd name="adj1" fmla="val -22860000000"/>
            </a:avLst>
          </a:prstGeom>
          <a:ln w="12700">
            <a:solidFill>
              <a:srgbClr val="333399"/>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87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extLst>
              <a:ext uri="{28A0092B-C50C-407E-A947-70E740481C1C}">
                <a14:useLocalDpi xmlns:a14="http://schemas.microsoft.com/office/drawing/2010/main" val="0"/>
              </a:ext>
            </a:extLst>
          </a:blip>
          <a:srcRect r="6004"/>
          <a:stretch>
            <a:fillRect/>
          </a:stretch>
        </p:blipFill>
        <p:spPr bwMode="auto">
          <a:xfrm>
            <a:off x="0" y="-33338"/>
            <a:ext cx="12841605" cy="963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424136" y="408112"/>
            <a:ext cx="10881360" cy="80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862" tIns="63938" rIns="127862" bIns="63938"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endParaRPr lang="en-US" altLang="en-US" sz="3900" b="1" kern="0" dirty="0">
              <a:latin typeface="Calibri" pitchFamily="34" charset="0"/>
            </a:endParaRPr>
          </a:p>
        </p:txBody>
      </p:sp>
      <p:sp>
        <p:nvSpPr>
          <p:cNvPr id="4" name="Text Placeholder 3"/>
          <p:cNvSpPr>
            <a:spLocks noGrp="1"/>
          </p:cNvSpPr>
          <p:nvPr>
            <p:ph type="body" idx="1"/>
          </p:nvPr>
        </p:nvSpPr>
        <p:spPr>
          <a:xfrm>
            <a:off x="1144216" y="2208312"/>
            <a:ext cx="11161240" cy="3384376"/>
          </a:xfrm>
        </p:spPr>
        <p:txBody>
          <a:bodyPr anchor="ctr"/>
          <a:lstStyle/>
          <a:p>
            <a:pPr>
              <a:spcBef>
                <a:spcPts val="1200"/>
              </a:spcBef>
              <a:spcAft>
                <a:spcPts val="1800"/>
              </a:spcAft>
            </a:pPr>
            <a:r>
              <a:rPr lang="en-GB" sz="4400" b="1" dirty="0" smtClean="0"/>
              <a:t>GMS Performance </a:t>
            </a:r>
            <a:r>
              <a:rPr lang="en-GB" sz="4400" b="1" dirty="0" smtClean="0"/>
              <a:t>Dashboard </a:t>
            </a:r>
          </a:p>
          <a:p>
            <a:r>
              <a:rPr lang="en-GB" sz="4400" dirty="0" smtClean="0"/>
              <a:t>October 2018 </a:t>
            </a:r>
            <a:r>
              <a:rPr lang="en-GB" sz="4400" dirty="0"/>
              <a:t>performance </a:t>
            </a:r>
            <a:r>
              <a:rPr lang="en-GB" sz="4400" dirty="0" smtClean="0"/>
              <a:t>report update</a:t>
            </a:r>
          </a:p>
          <a:p>
            <a:r>
              <a:rPr lang="en-GB" sz="1600" i="1" dirty="0" smtClean="0"/>
              <a:t>All figures are accurate as of 25 October 2018</a:t>
            </a:r>
          </a:p>
          <a:p>
            <a:endParaRPr lang="en-GB" sz="1600" i="1" dirty="0"/>
          </a:p>
          <a:p>
            <a:r>
              <a:rPr lang="en-GB" sz="1600" i="1" dirty="0" smtClean="0"/>
              <a:t>New </a:t>
            </a:r>
            <a:r>
              <a:rPr lang="en-GB" sz="1600" i="1" dirty="0"/>
              <a:t>data have not been released on all </a:t>
            </a:r>
            <a:r>
              <a:rPr lang="en-GB" sz="1600" i="1" dirty="0" smtClean="0"/>
              <a:t>reported </a:t>
            </a:r>
            <a:r>
              <a:rPr lang="en-GB" sz="1600" i="1" dirty="0"/>
              <a:t>measures; where the data have not changed, reporting remains </a:t>
            </a:r>
            <a:r>
              <a:rPr lang="en-GB" sz="1600" i="1" dirty="0" smtClean="0"/>
              <a:t>as </a:t>
            </a:r>
            <a:r>
              <a:rPr lang="en-GB" sz="1600" i="1" dirty="0"/>
              <a:t>in the April 2018 </a:t>
            </a:r>
            <a:r>
              <a:rPr lang="en-GB" sz="1600" i="1" dirty="0" smtClean="0"/>
              <a:t>version.  </a:t>
            </a:r>
            <a:r>
              <a:rPr lang="en-GB" sz="1600" i="1" dirty="0"/>
              <a:t>The </a:t>
            </a:r>
            <a:r>
              <a:rPr lang="en-GB" sz="1600" i="1" dirty="0" smtClean="0"/>
              <a:t>annexed tables indicate </a:t>
            </a:r>
            <a:r>
              <a:rPr lang="en-GB" sz="1600" i="1" dirty="0"/>
              <a:t>whether a measure has been updated or not in this </a:t>
            </a:r>
            <a:r>
              <a:rPr lang="en-GB" sz="1600" i="1" dirty="0" smtClean="0"/>
              <a:t>version.</a:t>
            </a:r>
          </a:p>
          <a:p>
            <a:endParaRPr lang="en-GB" sz="1600" i="1" dirty="0" smtClean="0"/>
          </a:p>
        </p:txBody>
      </p:sp>
      <p:pic>
        <p:nvPicPr>
          <p:cNvPr id="6" name="Picture 5"/>
          <p:cNvPicPr>
            <a:picLocks noChangeAspect="1"/>
          </p:cNvPicPr>
          <p:nvPr/>
        </p:nvPicPr>
        <p:blipFill>
          <a:blip r:embed="rId3"/>
          <a:stretch>
            <a:fillRect/>
          </a:stretch>
        </p:blipFill>
        <p:spPr>
          <a:xfrm>
            <a:off x="1288232" y="6456539"/>
            <a:ext cx="6565010" cy="1778341"/>
          </a:xfrm>
          <a:prstGeom prst="rect">
            <a:avLst/>
          </a:prstGeom>
        </p:spPr>
      </p:pic>
    </p:spTree>
    <p:extLst>
      <p:ext uri="{BB962C8B-B14F-4D97-AF65-F5344CB8AC3E}">
        <p14:creationId xmlns:p14="http://schemas.microsoft.com/office/powerpoint/2010/main" val="616653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p:cNvPicPr>
          <p:nvPr/>
        </p:nvPicPr>
        <p:blipFill>
          <a:blip r:embed="rId3"/>
          <a:stretch>
            <a:fillRect/>
          </a:stretch>
        </p:blipFill>
        <p:spPr>
          <a:xfrm>
            <a:off x="4507729" y="3557260"/>
            <a:ext cx="2268000" cy="1747396"/>
          </a:xfrm>
          <a:prstGeom prst="rect">
            <a:avLst/>
          </a:prstGeom>
        </p:spPr>
      </p:pic>
      <p:pic>
        <p:nvPicPr>
          <p:cNvPr id="11" name="Picture 10"/>
          <p:cNvPicPr>
            <a:picLocks/>
          </p:cNvPicPr>
          <p:nvPr/>
        </p:nvPicPr>
        <p:blipFill>
          <a:blip r:embed="rId4"/>
          <a:stretch>
            <a:fillRect/>
          </a:stretch>
        </p:blipFill>
        <p:spPr>
          <a:xfrm>
            <a:off x="100800" y="3621600"/>
            <a:ext cx="2052000" cy="1807200"/>
          </a:xfrm>
          <a:prstGeom prst="rect">
            <a:avLst/>
          </a:prstGeom>
        </p:spPr>
      </p:pic>
      <p:cxnSp>
        <p:nvCxnSpPr>
          <p:cNvPr id="97" name="Straight Connector 96"/>
          <p:cNvCxnSpPr/>
          <p:nvPr/>
        </p:nvCxnSpPr>
        <p:spPr>
          <a:xfrm>
            <a:off x="8708582" y="921429"/>
            <a:ext cx="10243" cy="4522885"/>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263378" y="912794"/>
            <a:ext cx="10243" cy="4522885"/>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274294" y="5845119"/>
            <a:ext cx="1" cy="1046864"/>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5545" y="5468642"/>
            <a:ext cx="12804371" cy="368278"/>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5545" y="6768001"/>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2" name="Rectangle 1"/>
          <p:cNvSpPr/>
          <p:nvPr/>
        </p:nvSpPr>
        <p:spPr>
          <a:xfrm>
            <a:off x="0" y="15144"/>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1 - Children starting school ready to learn</a:t>
            </a:r>
            <a:endParaRPr lang="en-GB" sz="26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775" y="546296"/>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sp>
        <p:nvSpPr>
          <p:cNvPr id="23" name="Rectangle 22"/>
          <p:cNvSpPr/>
          <p:nvPr/>
        </p:nvSpPr>
        <p:spPr>
          <a:xfrm>
            <a:off x="7493" y="1687272"/>
            <a:ext cx="2144744" cy="1059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latin typeface="Arial" panose="020B0604020202020204" pitchFamily="34" charset="0"/>
                <a:cs typeface="Arial" panose="020B0604020202020204" pitchFamily="34" charset="0"/>
              </a:rPr>
              <a:t>68.0%</a:t>
            </a:r>
            <a:r>
              <a:rPr lang="en-GB" sz="1000" dirty="0" smtClean="0">
                <a:solidFill>
                  <a:schemeClr val="tx1"/>
                </a:solidFill>
                <a:latin typeface="Arial" panose="020B0604020202020204" pitchFamily="34" charset="0"/>
                <a:cs typeface="Arial" panose="020B0604020202020204" pitchFamily="34" charset="0"/>
              </a:rPr>
              <a:t> </a:t>
            </a:r>
            <a:endParaRPr lang="en-GB" sz="1000" dirty="0">
              <a:solidFill>
                <a:schemeClr val="tx1"/>
              </a:solidFill>
              <a:latin typeface="Arial" panose="020B0604020202020204" pitchFamily="34" charset="0"/>
              <a:cs typeface="Arial" panose="020B0604020202020204" pitchFamily="34" charset="0"/>
            </a:endParaRPr>
          </a:p>
          <a:p>
            <a:pPr algn="ctr"/>
            <a:r>
              <a:rPr lang="en-GB" sz="1000" dirty="0">
                <a:solidFill>
                  <a:schemeClr val="tx1"/>
                </a:solidFill>
                <a:latin typeface="Arial" panose="020B0604020202020204" pitchFamily="34" charset="0"/>
                <a:cs typeface="Arial" panose="020B0604020202020204" pitchFamily="34" charset="0"/>
              </a:rPr>
              <a:t>of children in GM had reached a </a:t>
            </a:r>
            <a:r>
              <a:rPr lang="en-GB" sz="1000" dirty="0" smtClean="0">
                <a:solidFill>
                  <a:schemeClr val="tx1"/>
                </a:solidFill>
                <a:latin typeface="Arial" panose="020B0604020202020204" pitchFamily="34" charset="0"/>
                <a:cs typeface="Arial" panose="020B0604020202020204" pitchFamily="34" charset="0"/>
              </a:rPr>
              <a:t>‘good </a:t>
            </a:r>
            <a:r>
              <a:rPr lang="en-GB" sz="1000" dirty="0">
                <a:solidFill>
                  <a:schemeClr val="tx1"/>
                </a:solidFill>
                <a:latin typeface="Arial" panose="020B0604020202020204" pitchFamily="34" charset="0"/>
                <a:cs typeface="Arial" panose="020B0604020202020204" pitchFamily="34" charset="0"/>
              </a:rPr>
              <a:t>level of </a:t>
            </a:r>
            <a:r>
              <a:rPr lang="en-GB" sz="1000" dirty="0" smtClean="0">
                <a:solidFill>
                  <a:schemeClr val="tx1"/>
                </a:solidFill>
                <a:latin typeface="Arial" panose="020B0604020202020204" pitchFamily="34" charset="0"/>
                <a:cs typeface="Arial" panose="020B0604020202020204" pitchFamily="34" charset="0"/>
              </a:rPr>
              <a:t>development’ by </a:t>
            </a:r>
            <a:r>
              <a:rPr lang="en-GB" sz="1000" dirty="0">
                <a:solidFill>
                  <a:schemeClr val="tx1"/>
                </a:solidFill>
                <a:latin typeface="Arial" panose="020B0604020202020204" pitchFamily="34" charset="0"/>
                <a:cs typeface="Arial" panose="020B0604020202020204" pitchFamily="34" charset="0"/>
              </a:rPr>
              <a:t>the end of </a:t>
            </a:r>
            <a:r>
              <a:rPr lang="en-GB" sz="1000" dirty="0" smtClean="0">
                <a:solidFill>
                  <a:schemeClr val="tx1"/>
                </a:solidFill>
                <a:latin typeface="Arial" panose="020B0604020202020204" pitchFamily="34" charset="0"/>
                <a:cs typeface="Arial" panose="020B0604020202020204" pitchFamily="34" charset="0"/>
              </a:rPr>
              <a:t>reception, </a:t>
            </a:r>
            <a:r>
              <a:rPr lang="en-GB" sz="1000" dirty="0">
                <a:solidFill>
                  <a:schemeClr val="tx1"/>
                </a:solidFill>
                <a:latin typeface="Arial" panose="020B0604020202020204" pitchFamily="34" charset="0"/>
                <a:cs typeface="Arial" panose="020B0604020202020204" pitchFamily="34" charset="0"/>
              </a:rPr>
              <a:t>as of </a:t>
            </a:r>
            <a:r>
              <a:rPr lang="en-GB" sz="1000" dirty="0" smtClean="0">
                <a:solidFill>
                  <a:schemeClr val="tx1"/>
                </a:solidFill>
                <a:latin typeface="Arial" panose="020B0604020202020204" pitchFamily="34" charset="0"/>
                <a:cs typeface="Arial" panose="020B0604020202020204" pitchFamily="34" charset="0"/>
              </a:rPr>
              <a:t>2018</a:t>
            </a:r>
            <a:endParaRPr lang="en-GB" sz="10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78347" y="5810762"/>
            <a:ext cx="4929004" cy="931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latin typeface="Arial" panose="020B0604020202020204" pitchFamily="34" charset="0"/>
                <a:cs typeface="Arial" panose="020B0604020202020204" pitchFamily="34" charset="0"/>
              </a:rPr>
              <a:t>As of Q1 2018/19, </a:t>
            </a:r>
            <a:r>
              <a:rPr lang="en-GB" b="1" dirty="0" smtClean="0">
                <a:solidFill>
                  <a:schemeClr val="tx1"/>
                </a:solidFill>
                <a:latin typeface="Arial" panose="020B0604020202020204" pitchFamily="34" charset="0"/>
                <a:cs typeface="Arial" panose="020B0604020202020204" pitchFamily="34" charset="0"/>
              </a:rPr>
              <a:t>11.9%</a:t>
            </a:r>
            <a:r>
              <a:rPr lang="en-GB" sz="1200" b="1" dirty="0" smtClean="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of GM mothers </a:t>
            </a:r>
            <a:r>
              <a:rPr lang="en-GB" sz="1100" dirty="0" smtClean="0">
                <a:solidFill>
                  <a:schemeClr val="tx1"/>
                </a:solidFill>
                <a:latin typeface="Arial" panose="020B0604020202020204" pitchFamily="34" charset="0"/>
                <a:cs typeface="Arial" panose="020B0604020202020204" pitchFamily="34" charset="0"/>
              </a:rPr>
              <a:t>were known </a:t>
            </a:r>
            <a:r>
              <a:rPr lang="en-GB" sz="1100" dirty="0">
                <a:solidFill>
                  <a:schemeClr val="tx1"/>
                </a:solidFill>
                <a:latin typeface="Arial" panose="020B0604020202020204" pitchFamily="34" charset="0"/>
                <a:cs typeface="Arial" panose="020B0604020202020204" pitchFamily="34" charset="0"/>
              </a:rPr>
              <a:t>to be smokers at the time of </a:t>
            </a:r>
            <a:r>
              <a:rPr lang="en-GB" sz="1100" dirty="0" smtClean="0">
                <a:solidFill>
                  <a:schemeClr val="tx1"/>
                </a:solidFill>
                <a:latin typeface="Arial" panose="020B0604020202020204" pitchFamily="34" charset="0"/>
                <a:cs typeface="Arial" panose="020B0604020202020204" pitchFamily="34" charset="0"/>
              </a:rPr>
              <a:t>delivery, down</a:t>
            </a:r>
            <a:r>
              <a:rPr lang="en-GB" sz="1200" b="1" dirty="0" smtClean="0">
                <a:solidFill>
                  <a:schemeClr val="tx1"/>
                </a:solidFill>
                <a:latin typeface="Arial" panose="020B0604020202020204" pitchFamily="34" charset="0"/>
                <a:cs typeface="Arial" panose="020B0604020202020204" pitchFamily="34" charset="0"/>
              </a:rPr>
              <a:t> 0.5 percentage points </a:t>
            </a:r>
            <a:r>
              <a:rPr lang="en-GB" sz="1100" dirty="0" smtClean="0">
                <a:solidFill>
                  <a:schemeClr val="tx1"/>
                </a:solidFill>
                <a:latin typeface="Arial" panose="020B0604020202020204" pitchFamily="34" charset="0"/>
                <a:cs typeface="Arial" panose="020B0604020202020204" pitchFamily="34" charset="0"/>
              </a:rPr>
              <a:t>compared to the same quarter in the previous year</a:t>
            </a:r>
          </a:p>
          <a:p>
            <a:pPr algn="ctr"/>
            <a:endParaRPr lang="en-GB" sz="400" dirty="0">
              <a:solidFill>
                <a:schemeClr val="tx1"/>
              </a:solidFill>
              <a:latin typeface="Arial" panose="020B0604020202020204" pitchFamily="34" charset="0"/>
              <a:cs typeface="Arial" panose="020B0604020202020204" pitchFamily="34" charset="0"/>
            </a:endParaRPr>
          </a:p>
          <a:p>
            <a:pPr algn="ctr"/>
            <a:r>
              <a:rPr lang="en-GB" sz="1200" b="1" dirty="0" smtClean="0">
                <a:solidFill>
                  <a:schemeClr val="tx1"/>
                </a:solidFill>
                <a:latin typeface="Arial" panose="020B0604020202020204" pitchFamily="34" charset="0"/>
                <a:cs typeface="Arial" panose="020B0604020202020204" pitchFamily="34" charset="0"/>
              </a:rPr>
              <a:t>1.5 </a:t>
            </a:r>
            <a:r>
              <a:rPr lang="en-GB" sz="1200" b="1" dirty="0">
                <a:solidFill>
                  <a:schemeClr val="tx1"/>
                </a:solidFill>
                <a:latin typeface="Arial" panose="020B0604020202020204" pitchFamily="34" charset="0"/>
                <a:cs typeface="Arial" panose="020B0604020202020204" pitchFamily="34" charset="0"/>
              </a:rPr>
              <a:t>percentage points </a:t>
            </a:r>
            <a:r>
              <a:rPr lang="en-GB" sz="1100" dirty="0">
                <a:solidFill>
                  <a:schemeClr val="tx1"/>
                </a:solidFill>
                <a:latin typeface="Arial" panose="020B0604020202020204" pitchFamily="34" charset="0"/>
                <a:cs typeface="Arial" panose="020B0604020202020204" pitchFamily="34" charset="0"/>
              </a:rPr>
              <a:t>above the England average</a:t>
            </a:r>
          </a:p>
        </p:txBody>
      </p:sp>
      <p:sp>
        <p:nvSpPr>
          <p:cNvPr id="25" name="Rectangle 24"/>
          <p:cNvSpPr/>
          <p:nvPr/>
        </p:nvSpPr>
        <p:spPr>
          <a:xfrm>
            <a:off x="45673" y="3074917"/>
            <a:ext cx="2108637" cy="41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0.5 </a:t>
            </a:r>
            <a:r>
              <a:rPr lang="en-GB" sz="1100" b="1" dirty="0">
                <a:solidFill>
                  <a:schemeClr val="tx1"/>
                </a:solidFill>
                <a:latin typeface="Arial" panose="020B0604020202020204" pitchFamily="34" charset="0"/>
                <a:cs typeface="Arial" panose="020B0604020202020204" pitchFamily="34" charset="0"/>
              </a:rPr>
              <a:t>percentage points</a:t>
            </a:r>
          </a:p>
          <a:p>
            <a:pPr algn="ctr"/>
            <a:r>
              <a:rPr lang="en-GB" sz="1000" dirty="0">
                <a:solidFill>
                  <a:schemeClr val="tx1"/>
                </a:solidFill>
                <a:latin typeface="Arial" panose="020B0604020202020204" pitchFamily="34" charset="0"/>
                <a:cs typeface="Arial" panose="020B0604020202020204" pitchFamily="34" charset="0"/>
              </a:rPr>
              <a:t>higher than </a:t>
            </a:r>
            <a:r>
              <a:rPr lang="en-GB" sz="1000" dirty="0" smtClean="0">
                <a:solidFill>
                  <a:schemeClr val="tx1"/>
                </a:solidFill>
                <a:latin typeface="Arial" panose="020B0604020202020204" pitchFamily="34" charset="0"/>
                <a:cs typeface="Arial" panose="020B0604020202020204" pitchFamily="34" charset="0"/>
              </a:rPr>
              <a:t>2017</a:t>
            </a:r>
            <a:endParaRPr lang="en-US" sz="1000" dirty="0">
              <a:solidFill>
                <a:schemeClr val="tx1"/>
              </a:solidFill>
              <a:latin typeface="Arial" panose="020B0604020202020204" pitchFamily="34" charset="0"/>
              <a:cs typeface="Arial" panose="020B0604020202020204" pitchFamily="34" charset="0"/>
            </a:endParaRPr>
          </a:p>
        </p:txBody>
      </p:sp>
      <p:cxnSp>
        <p:nvCxnSpPr>
          <p:cNvPr id="44" name="Straight Connector 43"/>
          <p:cNvCxnSpPr/>
          <p:nvPr/>
        </p:nvCxnSpPr>
        <p:spPr>
          <a:xfrm>
            <a:off x="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0" y="9601200"/>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280160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0" y="0"/>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103" y="546296"/>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390534" y="5914124"/>
            <a:ext cx="5076000" cy="7723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latin typeface="Arial" panose="020B0604020202020204" pitchFamily="34" charset="0"/>
                <a:cs typeface="Arial" panose="020B0604020202020204" pitchFamily="34" charset="0"/>
              </a:rPr>
              <a:t>The rate of dental </a:t>
            </a:r>
            <a:r>
              <a:rPr lang="en-GB" sz="1100" dirty="0">
                <a:solidFill>
                  <a:schemeClr val="tx1"/>
                </a:solidFill>
                <a:latin typeface="Arial" panose="020B0604020202020204" pitchFamily="34" charset="0"/>
                <a:cs typeface="Arial" panose="020B0604020202020204" pitchFamily="34" charset="0"/>
              </a:rPr>
              <a:t>extractions with </a:t>
            </a:r>
            <a:r>
              <a:rPr lang="en-GB" sz="1100" dirty="0" smtClean="0">
                <a:solidFill>
                  <a:schemeClr val="tx1"/>
                </a:solidFill>
                <a:latin typeface="Arial" panose="020B0604020202020204" pitchFamily="34" charset="0"/>
                <a:cs typeface="Arial" panose="020B0604020202020204" pitchFamily="34" charset="0"/>
              </a:rPr>
              <a:t>decay as the primary diagnosis </a:t>
            </a:r>
            <a:r>
              <a:rPr lang="en-GB" sz="1100" dirty="0">
                <a:solidFill>
                  <a:schemeClr val="tx1"/>
                </a:solidFill>
                <a:latin typeface="Arial" panose="020B0604020202020204" pitchFamily="34" charset="0"/>
                <a:cs typeface="Arial" panose="020B0604020202020204" pitchFamily="34" charset="0"/>
              </a:rPr>
              <a:t>amongst GM </a:t>
            </a:r>
            <a:r>
              <a:rPr lang="en-GB" sz="1100" dirty="0" smtClean="0">
                <a:solidFill>
                  <a:schemeClr val="tx1"/>
                </a:solidFill>
                <a:latin typeface="Arial" panose="020B0604020202020204" pitchFamily="34" charset="0"/>
                <a:cs typeface="Arial" panose="020B0604020202020204" pitchFamily="34" charset="0"/>
              </a:rPr>
              <a:t>0-4 </a:t>
            </a:r>
            <a:r>
              <a:rPr lang="en-GB" sz="1100" dirty="0">
                <a:solidFill>
                  <a:schemeClr val="tx1"/>
                </a:solidFill>
                <a:latin typeface="Arial" panose="020B0604020202020204" pitchFamily="34" charset="0"/>
                <a:cs typeface="Arial" panose="020B0604020202020204" pitchFamily="34" charset="0"/>
              </a:rPr>
              <a:t>year olds was</a:t>
            </a:r>
            <a:r>
              <a:rPr lang="en-GB" dirty="0" smtClean="0">
                <a:solidFill>
                  <a:schemeClr val="tx1"/>
                </a:solidFill>
                <a:latin typeface="Arial" panose="020B0604020202020204" pitchFamily="34" charset="0"/>
                <a:cs typeface="Arial" panose="020B0604020202020204" pitchFamily="34" charset="0"/>
              </a:rPr>
              <a:t> </a:t>
            </a:r>
            <a:r>
              <a:rPr lang="en-GB" b="1" dirty="0" smtClean="0">
                <a:solidFill>
                  <a:schemeClr val="tx1"/>
                </a:solidFill>
                <a:latin typeface="Arial" panose="020B0604020202020204" pitchFamily="34" charset="0"/>
                <a:cs typeface="Arial" panose="020B0604020202020204" pitchFamily="34" charset="0"/>
              </a:rPr>
              <a:t>33 per 10,000</a:t>
            </a:r>
            <a:r>
              <a:rPr lang="en-GB"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in 2016-17, largely unchanged when compared to the previous year</a:t>
            </a:r>
          </a:p>
          <a:p>
            <a:pPr algn="ctr"/>
            <a:endParaRPr lang="en-GB" sz="400" dirty="0">
              <a:solidFill>
                <a:schemeClr val="tx1"/>
              </a:solidFill>
              <a:latin typeface="Arial" panose="020B0604020202020204" pitchFamily="34" charset="0"/>
              <a:cs typeface="Arial" panose="020B0604020202020204" pitchFamily="34" charset="0"/>
            </a:endParaRPr>
          </a:p>
          <a:p>
            <a:pPr algn="ctr"/>
            <a:r>
              <a:rPr lang="en-GB" sz="1200" b="1" dirty="0" smtClean="0">
                <a:solidFill>
                  <a:schemeClr val="tx1"/>
                </a:solidFill>
                <a:latin typeface="Arial" panose="020B0604020202020204" pitchFamily="34" charset="0"/>
                <a:cs typeface="Arial" panose="020B0604020202020204" pitchFamily="34" charset="0"/>
              </a:rPr>
              <a:t>50%</a:t>
            </a:r>
            <a:r>
              <a:rPr lang="en-GB" sz="1200" dirty="0" smtClean="0">
                <a:solidFill>
                  <a:schemeClr val="tx1"/>
                </a:solidFill>
                <a:latin typeface="Arial" panose="020B0604020202020204" pitchFamily="34" charset="0"/>
                <a:cs typeface="Arial" panose="020B0604020202020204" pitchFamily="34" charset="0"/>
              </a:rPr>
              <a:t> </a:t>
            </a:r>
            <a:r>
              <a:rPr lang="en-GB" sz="1100" dirty="0" smtClean="0">
                <a:solidFill>
                  <a:schemeClr val="tx1"/>
                </a:solidFill>
                <a:latin typeface="Arial" panose="020B0604020202020204" pitchFamily="34" charset="0"/>
                <a:cs typeface="Arial" panose="020B0604020202020204" pitchFamily="34" charset="0"/>
              </a:rPr>
              <a:t>higher than the England average (22 per 10,000)</a:t>
            </a:r>
            <a:endParaRPr lang="en-GB" sz="1100" dirty="0">
              <a:solidFill>
                <a:schemeClr val="tx1"/>
              </a:solidFill>
              <a:latin typeface="Arial" panose="020B0604020202020204" pitchFamily="34" charset="0"/>
              <a:cs typeface="Arial" panose="020B0604020202020204" pitchFamily="34" charset="0"/>
            </a:endParaRPr>
          </a:p>
        </p:txBody>
      </p:sp>
      <p:sp>
        <p:nvSpPr>
          <p:cNvPr id="47" name="Rectangle 46"/>
          <p:cNvSpPr/>
          <p:nvPr/>
        </p:nvSpPr>
        <p:spPr>
          <a:xfrm>
            <a:off x="-83013" y="2675677"/>
            <a:ext cx="2366007" cy="418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FF0000"/>
                </a:solidFill>
                <a:latin typeface="Arial" panose="020B0604020202020204" pitchFamily="34" charset="0"/>
                <a:cs typeface="Arial" panose="020B0604020202020204" pitchFamily="34" charset="0"/>
              </a:rPr>
              <a:t> </a:t>
            </a:r>
            <a:r>
              <a:rPr lang="en-GB" sz="1100" b="1" dirty="0" smtClean="0">
                <a:solidFill>
                  <a:schemeClr val="tx1"/>
                </a:solidFill>
                <a:latin typeface="Arial" panose="020B0604020202020204" pitchFamily="34" charset="0"/>
                <a:cs typeface="Arial" panose="020B0604020202020204" pitchFamily="34" charset="0"/>
              </a:rPr>
              <a:t>3.5 percentage </a:t>
            </a:r>
            <a:r>
              <a:rPr lang="en-GB" sz="1100" b="1" dirty="0">
                <a:solidFill>
                  <a:schemeClr val="tx1"/>
                </a:solidFill>
                <a:latin typeface="Arial" panose="020B0604020202020204" pitchFamily="34" charset="0"/>
                <a:cs typeface="Arial" panose="020B0604020202020204" pitchFamily="34" charset="0"/>
              </a:rPr>
              <a:t>points</a:t>
            </a:r>
          </a:p>
          <a:p>
            <a:pPr algn="ctr"/>
            <a:r>
              <a:rPr lang="en-GB" sz="1000" dirty="0" smtClean="0">
                <a:solidFill>
                  <a:schemeClr val="tx1"/>
                </a:solidFill>
                <a:latin typeface="Arial" panose="020B0604020202020204" pitchFamily="34" charset="0"/>
                <a:cs typeface="Arial" panose="020B0604020202020204" pitchFamily="34" charset="0"/>
              </a:rPr>
              <a:t>below the national average</a:t>
            </a:r>
            <a:endParaRPr lang="en-US" sz="1000" dirty="0">
              <a:solidFill>
                <a:schemeClr val="tx1"/>
              </a:solidFill>
              <a:latin typeface="Arial" panose="020B0604020202020204" pitchFamily="34" charset="0"/>
              <a:cs typeface="Arial" panose="020B0604020202020204" pitchFamily="34" charset="0"/>
            </a:endParaRPr>
          </a:p>
        </p:txBody>
      </p:sp>
      <p:sp>
        <p:nvSpPr>
          <p:cNvPr id="54" name="Rectangle 53"/>
          <p:cNvSpPr/>
          <p:nvPr/>
        </p:nvSpPr>
        <p:spPr>
          <a:xfrm>
            <a:off x="8731508" y="1635693"/>
            <a:ext cx="2103880" cy="1378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latin typeface="Arial" panose="020B0604020202020204" pitchFamily="34" charset="0"/>
                <a:cs typeface="Arial" panose="020B0604020202020204" pitchFamily="34" charset="0"/>
              </a:rPr>
              <a:t>93.6%</a:t>
            </a:r>
            <a:r>
              <a:rPr lang="en-GB" sz="2800" dirty="0" smtClean="0">
                <a:solidFill>
                  <a:schemeClr val="tx1"/>
                </a:solidFill>
                <a:latin typeface="Arial" panose="020B0604020202020204" pitchFamily="34" charset="0"/>
                <a:cs typeface="Arial" panose="020B0604020202020204" pitchFamily="34" charset="0"/>
              </a:rPr>
              <a:t> </a:t>
            </a:r>
          </a:p>
          <a:p>
            <a:pPr algn="ctr"/>
            <a:r>
              <a:rPr lang="en-GB" sz="1200" dirty="0" smtClean="0">
                <a:solidFill>
                  <a:schemeClr val="tx1"/>
                </a:solidFill>
                <a:latin typeface="Arial" panose="020B0604020202020204" pitchFamily="34" charset="0"/>
                <a:cs typeface="Arial" panose="020B0604020202020204" pitchFamily="34" charset="0"/>
              </a:rPr>
              <a:t>of </a:t>
            </a:r>
            <a:r>
              <a:rPr lang="en-GB" sz="1200" dirty="0">
                <a:solidFill>
                  <a:schemeClr val="tx1"/>
                </a:solidFill>
                <a:latin typeface="Arial" panose="020B0604020202020204" pitchFamily="34" charset="0"/>
                <a:cs typeface="Arial" panose="020B0604020202020204" pitchFamily="34" charset="0"/>
              </a:rPr>
              <a:t>early years settings were rated as </a:t>
            </a:r>
            <a:r>
              <a:rPr lang="en-GB" sz="1200" b="1" dirty="0" smtClean="0">
                <a:solidFill>
                  <a:schemeClr val="tx1"/>
                </a:solidFill>
                <a:latin typeface="Arial" panose="020B0604020202020204" pitchFamily="34" charset="0"/>
                <a:cs typeface="Arial" panose="020B0604020202020204" pitchFamily="34" charset="0"/>
              </a:rPr>
              <a:t>‘good’ </a:t>
            </a:r>
            <a:r>
              <a:rPr lang="en-GB" sz="1200" b="1" dirty="0">
                <a:solidFill>
                  <a:schemeClr val="tx1"/>
                </a:solidFill>
                <a:latin typeface="Arial" panose="020B0604020202020204" pitchFamily="34" charset="0"/>
                <a:cs typeface="Arial" panose="020B0604020202020204" pitchFamily="34" charset="0"/>
              </a:rPr>
              <a:t>or </a:t>
            </a:r>
            <a:r>
              <a:rPr lang="en-GB" sz="1200" b="1" dirty="0" smtClean="0">
                <a:solidFill>
                  <a:schemeClr val="tx1"/>
                </a:solidFill>
                <a:latin typeface="Arial" panose="020B0604020202020204" pitchFamily="34" charset="0"/>
                <a:cs typeface="Arial" panose="020B0604020202020204" pitchFamily="34" charset="0"/>
              </a:rPr>
              <a:t>‘outstanding</a:t>
            </a:r>
            <a:r>
              <a:rPr lang="en-GB" sz="1200" dirty="0" smtClean="0">
                <a:solidFill>
                  <a:schemeClr val="tx1"/>
                </a:solidFill>
                <a:latin typeface="Arial" panose="020B0604020202020204" pitchFamily="34" charset="0"/>
                <a:cs typeface="Arial" panose="020B0604020202020204" pitchFamily="34" charset="0"/>
              </a:rPr>
              <a:t>’ </a:t>
            </a:r>
            <a:r>
              <a:rPr lang="en-GB" sz="1200" dirty="0">
                <a:solidFill>
                  <a:schemeClr val="tx1"/>
                </a:solidFill>
                <a:latin typeface="Arial" panose="020B0604020202020204" pitchFamily="34" charset="0"/>
                <a:cs typeface="Arial" panose="020B0604020202020204" pitchFamily="34" charset="0"/>
              </a:rPr>
              <a:t>as of </a:t>
            </a:r>
            <a:endParaRPr lang="en-GB" sz="1200" dirty="0" smtClean="0">
              <a:solidFill>
                <a:schemeClr val="tx1"/>
              </a:solidFill>
              <a:latin typeface="Arial" panose="020B0604020202020204" pitchFamily="34" charset="0"/>
              <a:cs typeface="Arial" panose="020B0604020202020204" pitchFamily="34" charset="0"/>
            </a:endParaRPr>
          </a:p>
          <a:p>
            <a:pPr algn="ctr"/>
            <a:r>
              <a:rPr lang="en-GB" sz="1200" dirty="0" smtClean="0">
                <a:solidFill>
                  <a:schemeClr val="tx1"/>
                </a:solidFill>
                <a:latin typeface="Arial" panose="020B0604020202020204" pitchFamily="34" charset="0"/>
                <a:cs typeface="Arial" panose="020B0604020202020204" pitchFamily="34" charset="0"/>
              </a:rPr>
              <a:t>March 2018</a:t>
            </a:r>
            <a:endParaRPr lang="en-GB" sz="1200" dirty="0">
              <a:solidFill>
                <a:schemeClr val="tx1"/>
              </a:solidFill>
              <a:latin typeface="Arial" panose="020B0604020202020204" pitchFamily="34" charset="0"/>
              <a:cs typeface="Arial" panose="020B0604020202020204" pitchFamily="34" charset="0"/>
            </a:endParaRPr>
          </a:p>
        </p:txBody>
      </p:sp>
      <p:sp>
        <p:nvSpPr>
          <p:cNvPr id="8" name="TextBox 7"/>
          <p:cNvSpPr txBox="1"/>
          <p:nvPr/>
        </p:nvSpPr>
        <p:spPr>
          <a:xfrm>
            <a:off x="-18130" y="7092000"/>
            <a:ext cx="12795259" cy="2548390"/>
          </a:xfrm>
          <a:prstGeom prst="rect">
            <a:avLst/>
          </a:prstGeom>
          <a:noFill/>
        </p:spPr>
        <p:txBody>
          <a:bodyPr wrap="square" rtlCol="0">
            <a:spAutoFit/>
          </a:bodyPr>
          <a:lstStyle/>
          <a:p>
            <a:pPr marL="400050" indent="-400050">
              <a:buFont typeface="Arial" panose="020B0604020202020204" pitchFamily="34" charset="0"/>
              <a:buChar char="•"/>
            </a:pPr>
            <a:r>
              <a:rPr lang="en-GB" sz="1330" dirty="0">
                <a:latin typeface="Arial" panose="020B0604020202020204" pitchFamily="34" charset="0"/>
                <a:cs typeface="Arial" panose="020B0604020202020204" pitchFamily="34" charset="0"/>
              </a:rPr>
              <a:t>Greater Manchester has seen an improvement in school readiness </a:t>
            </a:r>
            <a:r>
              <a:rPr lang="en-GB" sz="1330" dirty="0" smtClean="0">
                <a:latin typeface="Arial" panose="020B0604020202020204" pitchFamily="34" charset="0"/>
                <a:cs typeface="Arial" panose="020B0604020202020204" pitchFamily="34" charset="0"/>
              </a:rPr>
              <a:t>from 47.3% in 2013 to 68.0% </a:t>
            </a:r>
            <a:r>
              <a:rPr lang="en-GB" sz="1330" dirty="0">
                <a:latin typeface="Arial" panose="020B0604020202020204" pitchFamily="34" charset="0"/>
                <a:cs typeface="Arial" panose="020B0604020202020204" pitchFamily="34" charset="0"/>
              </a:rPr>
              <a:t>in </a:t>
            </a:r>
            <a:r>
              <a:rPr lang="en-GB" sz="1330" dirty="0" smtClean="0">
                <a:latin typeface="Arial" panose="020B0604020202020204" pitchFamily="34" charset="0"/>
                <a:cs typeface="Arial" panose="020B0604020202020204" pitchFamily="34" charset="0"/>
              </a:rPr>
              <a:t>2018.  However, although the </a:t>
            </a:r>
            <a:r>
              <a:rPr lang="en-GB" sz="1330" dirty="0">
                <a:latin typeface="Arial" panose="020B0604020202020204" pitchFamily="34" charset="0"/>
                <a:cs typeface="Arial" panose="020B0604020202020204" pitchFamily="34" charset="0"/>
              </a:rPr>
              <a:t>gap with the national average </a:t>
            </a:r>
            <a:r>
              <a:rPr lang="en-GB" sz="1330" dirty="0" smtClean="0">
                <a:latin typeface="Arial" panose="020B0604020202020204" pitchFamily="34" charset="0"/>
                <a:cs typeface="Arial" panose="020B0604020202020204" pitchFamily="34" charset="0"/>
              </a:rPr>
              <a:t>narrowed from 4.4 percentage points in 2013 to 3.2 in 2017, it remains significant and has increased slightly over the last year (to 3.5 percentage points).  There is considerable variance both across and within localities, and a strong correlation between lower levels of school readiness and deprivation.  In order to meet or exceed the national average by 2020, collective effort across all GM districts will be required.</a:t>
            </a:r>
          </a:p>
          <a:p>
            <a:pPr marL="400050" indent="-400050">
              <a:buFont typeface="Arial" panose="020B0604020202020204" pitchFamily="34" charset="0"/>
              <a:buChar char="•"/>
            </a:pPr>
            <a:r>
              <a:rPr lang="en-GB" sz="1330" dirty="0" smtClean="0">
                <a:latin typeface="Arial" panose="020B0604020202020204" pitchFamily="34" charset="0"/>
                <a:cs typeface="Arial" panose="020B0604020202020204" pitchFamily="34" charset="0"/>
              </a:rPr>
              <a:t>Positive improvement has been seen across the majority of indicators reported, with a significantly higher proportion of early years settings rated ‘good’ or ‘outstanding’ by OFSTED, which should support further improvement in school readiness as these children move into compulsory education.  However, GM still lags the national average on all measures, most particularly on smoking in pregnancy and children’s oral health, both of which are priority areas under the GM Population Health Plan.</a:t>
            </a:r>
          </a:p>
          <a:p>
            <a:pPr marL="400050" indent="-400050">
              <a:buFont typeface="Arial" panose="020B0604020202020204" pitchFamily="34" charset="0"/>
              <a:buChar char="•"/>
            </a:pPr>
            <a:r>
              <a:rPr lang="en-GB" sz="1330" dirty="0" smtClean="0">
                <a:latin typeface="Arial" panose="020B0604020202020204" pitchFamily="34" charset="0"/>
                <a:cs typeface="Arial" panose="020B0604020202020204" pitchFamily="34" charset="0"/>
              </a:rPr>
              <a:t>Improved early </a:t>
            </a:r>
            <a:r>
              <a:rPr lang="en-GB" sz="1330" dirty="0">
                <a:latin typeface="Arial" panose="020B0604020202020204" pitchFamily="34" charset="0"/>
                <a:cs typeface="Arial" panose="020B0604020202020204" pitchFamily="34" charset="0"/>
              </a:rPr>
              <a:t>years </a:t>
            </a:r>
            <a:r>
              <a:rPr lang="en-GB" sz="1330" dirty="0" smtClean="0">
                <a:latin typeface="Arial" panose="020B0604020202020204" pitchFamily="34" charset="0"/>
                <a:cs typeface="Arial" panose="020B0604020202020204" pitchFamily="34" charset="0"/>
              </a:rPr>
              <a:t>outcomes are </a:t>
            </a:r>
            <a:r>
              <a:rPr lang="en-GB" sz="1330" dirty="0">
                <a:latin typeface="Arial" panose="020B0604020202020204" pitchFamily="34" charset="0"/>
                <a:cs typeface="Arial" panose="020B0604020202020204" pitchFamily="34" charset="0"/>
              </a:rPr>
              <a:t>a fundamental foundation for achieving </a:t>
            </a:r>
            <a:r>
              <a:rPr lang="en-GB" sz="1330" dirty="0" smtClean="0">
                <a:latin typeface="Arial" panose="020B0604020202020204" pitchFamily="34" charset="0"/>
                <a:cs typeface="Arial" panose="020B0604020202020204" pitchFamily="34" charset="0"/>
              </a:rPr>
              <a:t>our ambitions across the GMS priorities.  We are producing a comprehensive school readiness plan to deliver the investment and implementation of reforms required to drive improvements in school readiness in every part of GM; as part of this plan, we are engaging </a:t>
            </a:r>
            <a:r>
              <a:rPr lang="en-GB" sz="1330" dirty="0">
                <a:latin typeface="Arial" panose="020B0604020202020204" pitchFamily="34" charset="0"/>
                <a:cs typeface="Arial" panose="020B0604020202020204" pitchFamily="34" charset="0"/>
              </a:rPr>
              <a:t>with schools to support them to become leaders in early </a:t>
            </a:r>
            <a:r>
              <a:rPr lang="en-GB" sz="1330" dirty="0" smtClean="0">
                <a:latin typeface="Arial" panose="020B0604020202020204" pitchFamily="34" charset="0"/>
                <a:cs typeface="Arial" panose="020B0604020202020204" pitchFamily="34" charset="0"/>
              </a:rPr>
              <a:t>years, and developing </a:t>
            </a:r>
            <a:r>
              <a:rPr lang="en-GB" sz="1330" dirty="0">
                <a:latin typeface="Arial" panose="020B0604020202020204" pitchFamily="34" charset="0"/>
                <a:cs typeface="Arial" panose="020B0604020202020204" pitchFamily="34" charset="0"/>
              </a:rPr>
              <a:t>a consistent </a:t>
            </a:r>
            <a:r>
              <a:rPr lang="en-GB" sz="1330" dirty="0" smtClean="0">
                <a:latin typeface="Arial" panose="020B0604020202020204" pitchFamily="34" charset="0"/>
                <a:cs typeface="Arial" panose="020B0604020202020204" pitchFamily="34" charset="0"/>
              </a:rPr>
              <a:t>workforce </a:t>
            </a:r>
            <a:r>
              <a:rPr lang="en-GB" sz="1330" dirty="0">
                <a:latin typeface="Arial" panose="020B0604020202020204" pitchFamily="34" charset="0"/>
                <a:cs typeface="Arial" panose="020B0604020202020204" pitchFamily="34" charset="0"/>
              </a:rPr>
              <a:t>development programme </a:t>
            </a:r>
            <a:r>
              <a:rPr lang="en-GB" sz="1330" dirty="0" smtClean="0">
                <a:latin typeface="Arial" panose="020B0604020202020204" pitchFamily="34" charset="0"/>
                <a:cs typeface="Arial" panose="020B0604020202020204" pitchFamily="34" charset="0"/>
              </a:rPr>
              <a:t>for roll-out </a:t>
            </a:r>
            <a:r>
              <a:rPr lang="en-GB" sz="1330" dirty="0">
                <a:latin typeface="Arial" panose="020B0604020202020204" pitchFamily="34" charset="0"/>
                <a:cs typeface="Arial" panose="020B0604020202020204" pitchFamily="34" charset="0"/>
              </a:rPr>
              <a:t>to place-based teams and early years </a:t>
            </a:r>
            <a:r>
              <a:rPr lang="en-GB" sz="1330" dirty="0" smtClean="0">
                <a:latin typeface="Arial" panose="020B0604020202020204" pitchFamily="34" charset="0"/>
                <a:cs typeface="Arial" panose="020B0604020202020204" pitchFamily="34" charset="0"/>
              </a:rPr>
              <a:t>settings.</a:t>
            </a:r>
            <a:endParaRPr lang="en-GB" sz="1330" i="1" dirty="0" smtClean="0">
              <a:solidFill>
                <a:srgbClr val="FF0000"/>
              </a:solidFill>
              <a:latin typeface="+mj-lt"/>
              <a:cs typeface="Arial" panose="020B0604020202020204" pitchFamily="34" charset="0"/>
            </a:endParaRPr>
          </a:p>
        </p:txBody>
      </p:sp>
      <p:sp>
        <p:nvSpPr>
          <p:cNvPr id="49" name="Oval 48"/>
          <p:cNvSpPr>
            <a:spLocks noChangeAspect="1"/>
          </p:cNvSpPr>
          <p:nvPr/>
        </p:nvSpPr>
        <p:spPr bwMode="auto">
          <a:xfrm>
            <a:off x="3458571" y="1099524"/>
            <a:ext cx="360103" cy="396000"/>
          </a:xfrm>
          <a:prstGeom prst="ellipse">
            <a:avLst/>
          </a:prstGeom>
          <a:solidFill>
            <a:srgbClr val="F6BB00"/>
          </a:solidFill>
          <a:ln w="9525">
            <a:noFill/>
            <a:miter lim="800000"/>
            <a:headEnd/>
            <a:tailEnd/>
          </a:ln>
        </p:spPr>
        <p:txBody>
          <a:bodyPr rtlCol="0" anchor="ctr">
            <a:noAutofit/>
          </a:bodyPr>
          <a:lstStyle/>
          <a:p>
            <a:pPr algn="ctr"/>
            <a:r>
              <a:rPr lang="en-GB" sz="2240" b="1" dirty="0"/>
              <a:t>A</a:t>
            </a:r>
          </a:p>
        </p:txBody>
      </p:sp>
      <p:sp>
        <p:nvSpPr>
          <p:cNvPr id="65" name="Rectangle 64"/>
          <p:cNvSpPr/>
          <p:nvPr/>
        </p:nvSpPr>
        <p:spPr>
          <a:xfrm>
            <a:off x="4401054" y="1844553"/>
            <a:ext cx="2466601" cy="748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latin typeface="Arial" panose="020B0604020202020204" pitchFamily="34" charset="0"/>
                <a:cs typeface="Arial" panose="020B0604020202020204" pitchFamily="34" charset="0"/>
              </a:rPr>
              <a:t>3.0% </a:t>
            </a:r>
            <a:r>
              <a:rPr lang="en-GB" sz="1200" b="1" dirty="0" smtClean="0">
                <a:solidFill>
                  <a:schemeClr val="tx1"/>
                </a:solidFill>
                <a:latin typeface="Arial" panose="020B0604020202020204" pitchFamily="34" charset="0"/>
                <a:cs typeface="Arial" panose="020B0604020202020204" pitchFamily="34" charset="0"/>
              </a:rPr>
              <a:t>(973) </a:t>
            </a:r>
          </a:p>
          <a:p>
            <a:pPr algn="ctr"/>
            <a:r>
              <a:rPr lang="en-GB" sz="1000" dirty="0" smtClean="0">
                <a:solidFill>
                  <a:schemeClr val="tx1"/>
                </a:solidFill>
                <a:latin typeface="Arial" panose="020B0604020202020204" pitchFamily="34" charset="0"/>
                <a:cs typeface="Arial" panose="020B0604020202020204" pitchFamily="34" charset="0"/>
              </a:rPr>
              <a:t>of </a:t>
            </a:r>
            <a:r>
              <a:rPr lang="en-GB" sz="1000" dirty="0">
                <a:solidFill>
                  <a:schemeClr val="tx1"/>
                </a:solidFill>
                <a:latin typeface="Arial" panose="020B0604020202020204" pitchFamily="34" charset="0"/>
                <a:cs typeface="Arial" panose="020B0604020202020204" pitchFamily="34" charset="0"/>
              </a:rPr>
              <a:t>live births at term were low birth weight (&lt;2500g) in </a:t>
            </a:r>
            <a:r>
              <a:rPr lang="en-GB" sz="1000" dirty="0" smtClean="0">
                <a:solidFill>
                  <a:schemeClr val="tx1"/>
                </a:solidFill>
                <a:latin typeface="Arial" panose="020B0604020202020204" pitchFamily="34" charset="0"/>
                <a:cs typeface="Arial" panose="020B0604020202020204" pitchFamily="34" charset="0"/>
              </a:rPr>
              <a:t>2016</a:t>
            </a:r>
            <a:endParaRPr lang="en-GB" sz="1000" dirty="0">
              <a:solidFill>
                <a:schemeClr val="tx1"/>
              </a:solidFill>
              <a:latin typeface="Arial" panose="020B0604020202020204" pitchFamily="34" charset="0"/>
              <a:cs typeface="Arial" panose="020B0604020202020204" pitchFamily="34" charset="0"/>
            </a:endParaRPr>
          </a:p>
        </p:txBody>
      </p:sp>
      <p:sp>
        <p:nvSpPr>
          <p:cNvPr id="60" name="Up Arrow 59"/>
          <p:cNvSpPr/>
          <p:nvPr/>
        </p:nvSpPr>
        <p:spPr bwMode="auto">
          <a:xfrm>
            <a:off x="3896787" y="1113536"/>
            <a:ext cx="297990" cy="356122"/>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cxnSp>
        <p:nvCxnSpPr>
          <p:cNvPr id="67" name="Straight Connector 66"/>
          <p:cNvCxnSpPr/>
          <p:nvPr/>
        </p:nvCxnSpPr>
        <p:spPr>
          <a:xfrm flipV="1">
            <a:off x="18131" y="943866"/>
            <a:ext cx="12758998" cy="15695"/>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63786" y="1044525"/>
            <a:ext cx="3544060" cy="654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we will meet or exceed the national average for the proportion of children reaching a ‘</a:t>
            </a:r>
            <a:r>
              <a:rPr lang="en-GB" sz="1200" b="1" dirty="0">
                <a:solidFill>
                  <a:schemeClr val="tx1"/>
                </a:solidFill>
                <a:latin typeface="Arial" panose="020B0604020202020204" pitchFamily="34" charset="0"/>
                <a:cs typeface="Arial" panose="020B0604020202020204" pitchFamily="34" charset="0"/>
              </a:rPr>
              <a:t>good level of development</a:t>
            </a:r>
            <a:r>
              <a:rPr lang="en-GB" sz="1200" dirty="0">
                <a:solidFill>
                  <a:schemeClr val="tx1"/>
                </a:solidFill>
                <a:latin typeface="Arial" panose="020B0604020202020204" pitchFamily="34" charset="0"/>
                <a:cs typeface="Arial" panose="020B0604020202020204" pitchFamily="34" charset="0"/>
              </a:rPr>
              <a:t>’ by the end of </a:t>
            </a:r>
            <a:r>
              <a:rPr lang="en-GB" sz="1200" dirty="0" smtClean="0">
                <a:solidFill>
                  <a:schemeClr val="tx1"/>
                </a:solidFill>
                <a:latin typeface="Arial" panose="020B0604020202020204" pitchFamily="34" charset="0"/>
                <a:cs typeface="Arial" panose="020B0604020202020204" pitchFamily="34" charset="0"/>
              </a:rPr>
              <a:t>reception</a:t>
            </a:r>
            <a:endParaRPr lang="en-US" sz="1200" dirty="0">
              <a:solidFill>
                <a:schemeClr val="tx1"/>
              </a:solidFill>
              <a:latin typeface="Arial" panose="020B0604020202020204" pitchFamily="34" charset="0"/>
              <a:cs typeface="Arial" panose="020B0604020202020204" pitchFamily="34" charset="0"/>
            </a:endParaRPr>
          </a:p>
        </p:txBody>
      </p:sp>
      <p:sp>
        <p:nvSpPr>
          <p:cNvPr id="76" name="Rectangle 75"/>
          <p:cNvSpPr/>
          <p:nvPr/>
        </p:nvSpPr>
        <p:spPr>
          <a:xfrm>
            <a:off x="4192009" y="962983"/>
            <a:ext cx="3783135" cy="783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70 </a:t>
            </a:r>
            <a:r>
              <a:rPr lang="en-GB" sz="1200" b="1" dirty="0">
                <a:solidFill>
                  <a:schemeClr val="tx1"/>
                </a:solidFill>
                <a:latin typeface="Arial" panose="020B0604020202020204" pitchFamily="34" charset="0"/>
                <a:cs typeface="Arial" panose="020B0604020202020204" pitchFamily="34" charset="0"/>
              </a:rPr>
              <a:t>fewer very small babies </a:t>
            </a:r>
            <a:r>
              <a:rPr lang="en-GB" sz="1200" dirty="0">
                <a:solidFill>
                  <a:schemeClr val="tx1"/>
                </a:solidFill>
                <a:latin typeface="Arial" panose="020B0604020202020204" pitchFamily="34" charset="0"/>
                <a:cs typeface="Arial" panose="020B0604020202020204" pitchFamily="34" charset="0"/>
              </a:rPr>
              <a:t>will be born every year, narrowing the gap with the projected national average for the number of low birth weight, at-term births</a:t>
            </a:r>
            <a:endParaRPr lang="en-US" sz="1200" dirty="0">
              <a:solidFill>
                <a:schemeClr val="tx1"/>
              </a:solidFill>
              <a:latin typeface="Arial" panose="020B0604020202020204" pitchFamily="34" charset="0"/>
              <a:cs typeface="Arial" panose="020B0604020202020204" pitchFamily="34" charset="0"/>
            </a:endParaRPr>
          </a:p>
        </p:txBody>
      </p:sp>
      <p:sp>
        <p:nvSpPr>
          <p:cNvPr id="77" name="Rectangle 76"/>
          <p:cNvSpPr/>
          <p:nvPr/>
        </p:nvSpPr>
        <p:spPr>
          <a:xfrm>
            <a:off x="8773324" y="1116000"/>
            <a:ext cx="2970786" cy="473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By 2020, all early years settings </a:t>
            </a:r>
            <a:r>
              <a:rPr lang="en-GB" sz="1200" dirty="0" smtClean="0">
                <a:solidFill>
                  <a:schemeClr val="tx1"/>
                </a:solidFill>
                <a:latin typeface="Arial" panose="020B0604020202020204" pitchFamily="34" charset="0"/>
                <a:cs typeface="Arial" panose="020B0604020202020204" pitchFamily="34" charset="0"/>
              </a:rPr>
              <a:t>will be rated </a:t>
            </a:r>
            <a:r>
              <a:rPr lang="en-GB" sz="1200" b="1" dirty="0" smtClean="0">
                <a:solidFill>
                  <a:schemeClr val="tx1"/>
                </a:solidFill>
                <a:latin typeface="Arial" panose="020B0604020202020204" pitchFamily="34" charset="0"/>
                <a:cs typeface="Arial" panose="020B0604020202020204" pitchFamily="34" charset="0"/>
              </a:rPr>
              <a:t>‘</a:t>
            </a:r>
            <a:r>
              <a:rPr lang="en-GB" sz="1200" b="1" dirty="0">
                <a:solidFill>
                  <a:schemeClr val="tx1"/>
                </a:solidFill>
                <a:latin typeface="Arial" panose="020B0604020202020204" pitchFamily="34" charset="0"/>
                <a:cs typeface="Arial" panose="020B0604020202020204" pitchFamily="34" charset="0"/>
              </a:rPr>
              <a:t>good’ or ‘outstanding</a:t>
            </a:r>
            <a:r>
              <a:rPr lang="en-GB" sz="1200" b="1" dirty="0" smtClean="0">
                <a:solidFill>
                  <a:schemeClr val="tx1"/>
                </a:solidFill>
                <a:latin typeface="Arial" panose="020B0604020202020204" pitchFamily="34" charset="0"/>
                <a:cs typeface="Arial" panose="020B0604020202020204" pitchFamily="34" charset="0"/>
              </a:rPr>
              <a:t>’ by OFSTED</a:t>
            </a:r>
            <a:r>
              <a:rPr lang="en-GB" sz="1200" dirty="0" smtClean="0">
                <a:solidFill>
                  <a:schemeClr val="tx1"/>
                </a:solidFill>
                <a:latin typeface="Arial" panose="020B0604020202020204" pitchFamily="34" charset="0"/>
                <a:cs typeface="Arial" panose="020B0604020202020204" pitchFamily="34" charset="0"/>
              </a:rPr>
              <a:t>, </a:t>
            </a:r>
            <a:r>
              <a:rPr lang="en-GB" sz="1200" dirty="0">
                <a:solidFill>
                  <a:schemeClr val="tx1"/>
                </a:solidFill>
                <a:latin typeface="Arial" panose="020B0604020202020204" pitchFamily="34" charset="0"/>
                <a:cs typeface="Arial" panose="020B0604020202020204" pitchFamily="34" charset="0"/>
              </a:rPr>
              <a:t>an increase from 90% in 2016</a:t>
            </a:r>
            <a:endParaRPr lang="en-US" sz="1200" dirty="0">
              <a:solidFill>
                <a:schemeClr val="tx1"/>
              </a:solidFill>
              <a:latin typeface="Arial" panose="020B0604020202020204" pitchFamily="34" charset="0"/>
              <a:cs typeface="Arial" panose="020B0604020202020204" pitchFamily="34" charset="0"/>
            </a:endParaRPr>
          </a:p>
        </p:txBody>
      </p:sp>
      <p:cxnSp>
        <p:nvCxnSpPr>
          <p:cNvPr id="78" name="Straight Connector 77"/>
          <p:cNvCxnSpPr/>
          <p:nvPr/>
        </p:nvCxnSpPr>
        <p:spPr>
          <a:xfrm>
            <a:off x="35997" y="1751015"/>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Up Arrow 80"/>
          <p:cNvSpPr/>
          <p:nvPr/>
        </p:nvSpPr>
        <p:spPr bwMode="auto">
          <a:xfrm>
            <a:off x="8354964" y="1138887"/>
            <a:ext cx="289861" cy="352141"/>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21" name="Rectangle 20"/>
          <p:cNvSpPr/>
          <p:nvPr/>
        </p:nvSpPr>
        <p:spPr>
          <a:xfrm>
            <a:off x="4454039" y="2637624"/>
            <a:ext cx="2363147" cy="415498"/>
          </a:xfrm>
          <a:prstGeom prst="rect">
            <a:avLst/>
          </a:prstGeom>
        </p:spPr>
        <p:txBody>
          <a:bodyPr wrap="none">
            <a:spAutoFit/>
          </a:bodyPr>
          <a:lstStyle/>
          <a:p>
            <a:pPr algn="ctr"/>
            <a:r>
              <a:rPr lang="en-GB" sz="1100" b="1" dirty="0" smtClean="0">
                <a:latin typeface="Arial" panose="020B0604020202020204" pitchFamily="34" charset="0"/>
                <a:cs typeface="Arial" panose="020B0604020202020204" pitchFamily="34" charset="0"/>
              </a:rPr>
              <a:t>0.1 </a:t>
            </a:r>
            <a:r>
              <a:rPr lang="en-GB" sz="1100" b="1" dirty="0">
                <a:latin typeface="Arial" panose="020B0604020202020204" pitchFamily="34" charset="0"/>
                <a:cs typeface="Arial" panose="020B0604020202020204" pitchFamily="34" charset="0"/>
              </a:rPr>
              <a:t>percentage points </a:t>
            </a:r>
            <a:endParaRPr lang="en-GB" sz="1100" b="1" dirty="0" smtClean="0">
              <a:latin typeface="Arial" panose="020B0604020202020204" pitchFamily="34" charset="0"/>
              <a:cs typeface="Arial" panose="020B0604020202020204" pitchFamily="34" charset="0"/>
            </a:endParaRPr>
          </a:p>
          <a:p>
            <a:pPr algn="ctr"/>
            <a:r>
              <a:rPr lang="en-GB" sz="1000" dirty="0" smtClean="0">
                <a:latin typeface="Arial" panose="020B0604020202020204" pitchFamily="34" charset="0"/>
                <a:cs typeface="Arial" panose="020B0604020202020204" pitchFamily="34" charset="0"/>
              </a:rPr>
              <a:t>ahead of the expected target </a:t>
            </a:r>
            <a:r>
              <a:rPr lang="en-GB" sz="1000" dirty="0">
                <a:latin typeface="Arial" panose="020B0604020202020204" pitchFamily="34" charset="0"/>
                <a:cs typeface="Arial" panose="020B0604020202020204" pitchFamily="34" charset="0"/>
              </a:rPr>
              <a:t>trajectory</a:t>
            </a:r>
          </a:p>
        </p:txBody>
      </p:sp>
      <p:sp>
        <p:nvSpPr>
          <p:cNvPr id="82" name="Rectangle 81"/>
          <p:cNvSpPr/>
          <p:nvPr/>
        </p:nvSpPr>
        <p:spPr>
          <a:xfrm>
            <a:off x="4600506" y="3079426"/>
            <a:ext cx="2108637" cy="41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0.1 </a:t>
            </a:r>
            <a:r>
              <a:rPr lang="en-GB" sz="1100" b="1" dirty="0">
                <a:solidFill>
                  <a:schemeClr val="tx1"/>
                </a:solidFill>
                <a:latin typeface="Arial" panose="020B0604020202020204" pitchFamily="34" charset="0"/>
                <a:cs typeface="Arial" panose="020B0604020202020204" pitchFamily="34" charset="0"/>
              </a:rPr>
              <a:t>percentage </a:t>
            </a:r>
            <a:r>
              <a:rPr lang="en-GB" sz="1100" b="1" dirty="0" smtClean="0">
                <a:solidFill>
                  <a:schemeClr val="tx1"/>
                </a:solidFill>
                <a:latin typeface="Arial" panose="020B0604020202020204" pitchFamily="34" charset="0"/>
                <a:cs typeface="Arial" panose="020B0604020202020204" pitchFamily="34" charset="0"/>
              </a:rPr>
              <a:t>points (16)</a:t>
            </a:r>
            <a:endParaRPr lang="en-GB" sz="1100" b="1" dirty="0">
              <a:solidFill>
                <a:schemeClr val="tx1"/>
              </a:solidFill>
              <a:latin typeface="Arial" panose="020B0604020202020204" pitchFamily="34" charset="0"/>
              <a:cs typeface="Arial" panose="020B0604020202020204" pitchFamily="34" charset="0"/>
            </a:endParaRPr>
          </a:p>
          <a:p>
            <a:pPr algn="ctr"/>
            <a:r>
              <a:rPr lang="en-GB" sz="1000" dirty="0" smtClean="0">
                <a:solidFill>
                  <a:schemeClr val="tx1"/>
                </a:solidFill>
                <a:latin typeface="Arial" panose="020B0604020202020204" pitchFamily="34" charset="0"/>
                <a:cs typeface="Arial" panose="020B0604020202020204" pitchFamily="34" charset="0"/>
              </a:rPr>
              <a:t>fewer </a:t>
            </a:r>
            <a:r>
              <a:rPr lang="en-GB" sz="1000" dirty="0">
                <a:solidFill>
                  <a:schemeClr val="tx1"/>
                </a:solidFill>
                <a:latin typeface="Arial" panose="020B0604020202020204" pitchFamily="34" charset="0"/>
                <a:cs typeface="Arial" panose="020B0604020202020204" pitchFamily="34" charset="0"/>
              </a:rPr>
              <a:t>than </a:t>
            </a:r>
            <a:r>
              <a:rPr lang="en-GB" sz="1000" dirty="0" smtClean="0">
                <a:solidFill>
                  <a:schemeClr val="tx1"/>
                </a:solidFill>
                <a:latin typeface="Arial" panose="020B0604020202020204" pitchFamily="34" charset="0"/>
                <a:cs typeface="Arial" panose="020B0604020202020204" pitchFamily="34" charset="0"/>
              </a:rPr>
              <a:t>2015</a:t>
            </a:r>
            <a:endParaRPr lang="en-US" sz="1000" dirty="0">
              <a:solidFill>
                <a:schemeClr val="tx1"/>
              </a:solidFill>
              <a:latin typeface="Arial" panose="020B0604020202020204" pitchFamily="34" charset="0"/>
              <a:cs typeface="Arial" panose="020B0604020202020204" pitchFamily="34" charset="0"/>
            </a:endParaRPr>
          </a:p>
        </p:txBody>
      </p:sp>
      <p:sp>
        <p:nvSpPr>
          <p:cNvPr id="30" name="Rectangle 29"/>
          <p:cNvSpPr/>
          <p:nvPr/>
        </p:nvSpPr>
        <p:spPr>
          <a:xfrm>
            <a:off x="10818157" y="2454068"/>
            <a:ext cx="1764000" cy="430887"/>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2.0 </a:t>
            </a:r>
            <a:r>
              <a:rPr lang="en-GB" sz="1100" b="1" dirty="0">
                <a:latin typeface="Arial" panose="020B0604020202020204" pitchFamily="34" charset="0"/>
                <a:cs typeface="Arial" panose="020B0604020202020204" pitchFamily="34" charset="0"/>
              </a:rPr>
              <a:t>percentage </a:t>
            </a:r>
            <a:r>
              <a:rPr lang="en-GB" sz="1100" b="1" dirty="0" smtClean="0">
                <a:latin typeface="Arial" panose="020B0604020202020204" pitchFamily="34" charset="0"/>
                <a:cs typeface="Arial" panose="020B0604020202020204" pitchFamily="34" charset="0"/>
              </a:rPr>
              <a:t>points </a:t>
            </a:r>
          </a:p>
          <a:p>
            <a:pPr algn="ctr"/>
            <a:r>
              <a:rPr lang="en-GB" sz="1100" dirty="0" smtClean="0">
                <a:latin typeface="Arial" panose="020B0604020202020204" pitchFamily="34" charset="0"/>
                <a:cs typeface="Arial" panose="020B0604020202020204" pitchFamily="34" charset="0"/>
              </a:rPr>
              <a:t>higher </a:t>
            </a:r>
            <a:r>
              <a:rPr lang="en-GB" sz="1100" dirty="0">
                <a:latin typeface="Arial" panose="020B0604020202020204" pitchFamily="34" charset="0"/>
                <a:cs typeface="Arial" panose="020B0604020202020204" pitchFamily="34" charset="0"/>
              </a:rPr>
              <a:t>than </a:t>
            </a:r>
            <a:r>
              <a:rPr lang="en-GB" sz="1100" dirty="0" smtClean="0">
                <a:latin typeface="Arial" panose="020B0604020202020204" pitchFamily="34" charset="0"/>
                <a:cs typeface="Arial" panose="020B0604020202020204" pitchFamily="34" charset="0"/>
              </a:rPr>
              <a:t>March 2017</a:t>
            </a:r>
            <a:endParaRPr lang="en-GB" sz="1100" dirty="0">
              <a:latin typeface="Arial" panose="020B0604020202020204" pitchFamily="34" charset="0"/>
              <a:cs typeface="Arial" panose="020B0604020202020204" pitchFamily="34" charset="0"/>
            </a:endParaRPr>
          </a:p>
        </p:txBody>
      </p:sp>
      <p:sp>
        <p:nvSpPr>
          <p:cNvPr id="83" name="Rectangle 82"/>
          <p:cNvSpPr/>
          <p:nvPr/>
        </p:nvSpPr>
        <p:spPr>
          <a:xfrm>
            <a:off x="10745103" y="1835650"/>
            <a:ext cx="1910107" cy="600164"/>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0.3 percentage points </a:t>
            </a:r>
            <a:r>
              <a:rPr lang="en-GB" sz="1100" dirty="0" smtClean="0">
                <a:latin typeface="Arial" panose="020B0604020202020204" pitchFamily="34" charset="0"/>
                <a:cs typeface="Arial" panose="020B0604020202020204" pitchFamily="34" charset="0"/>
              </a:rPr>
              <a:t>behind the expected target </a:t>
            </a:r>
            <a:r>
              <a:rPr lang="en-GB" sz="1100" dirty="0">
                <a:latin typeface="Arial" panose="020B0604020202020204" pitchFamily="34" charset="0"/>
                <a:cs typeface="Arial" panose="020B0604020202020204" pitchFamily="34" charset="0"/>
              </a:rPr>
              <a:t>trajectory</a:t>
            </a:r>
          </a:p>
        </p:txBody>
      </p:sp>
      <p:sp>
        <p:nvSpPr>
          <p:cNvPr id="90" name="Oval 89"/>
          <p:cNvSpPr>
            <a:spLocks noChangeAspect="1"/>
          </p:cNvSpPr>
          <p:nvPr/>
        </p:nvSpPr>
        <p:spPr bwMode="auto">
          <a:xfrm>
            <a:off x="11755493" y="6097458"/>
            <a:ext cx="368345" cy="355952"/>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p>
        </p:txBody>
      </p:sp>
      <p:sp>
        <p:nvSpPr>
          <p:cNvPr id="98" name="Up Arrow 97"/>
          <p:cNvSpPr/>
          <p:nvPr/>
        </p:nvSpPr>
        <p:spPr bwMode="auto">
          <a:xfrm>
            <a:off x="12345413" y="1125237"/>
            <a:ext cx="289861" cy="352141"/>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63" name="Up Arrow 62"/>
          <p:cNvSpPr/>
          <p:nvPr/>
        </p:nvSpPr>
        <p:spPr bwMode="auto">
          <a:xfrm>
            <a:off x="5624961" y="6119949"/>
            <a:ext cx="297990" cy="356122"/>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46" name="Oval 45"/>
          <p:cNvSpPr>
            <a:spLocks noChangeAspect="1"/>
          </p:cNvSpPr>
          <p:nvPr/>
        </p:nvSpPr>
        <p:spPr bwMode="auto">
          <a:xfrm>
            <a:off x="7854531" y="110934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50" name="Oval 49"/>
          <p:cNvSpPr>
            <a:spLocks noChangeAspect="1"/>
          </p:cNvSpPr>
          <p:nvPr/>
        </p:nvSpPr>
        <p:spPr bwMode="auto">
          <a:xfrm>
            <a:off x="11857920" y="1135563"/>
            <a:ext cx="396000" cy="396000"/>
          </a:xfrm>
          <a:prstGeom prst="ellipse">
            <a:avLst/>
          </a:prstGeom>
          <a:solidFill>
            <a:srgbClr val="F6BB00"/>
          </a:solidFill>
          <a:ln w="9525">
            <a:noFill/>
            <a:miter lim="800000"/>
            <a:headEnd/>
            <a:tailEnd/>
          </a:ln>
        </p:spPr>
        <p:txBody>
          <a:bodyPr rtlCol="0" anchor="ctr">
            <a:noAutofit/>
          </a:bodyPr>
          <a:lstStyle/>
          <a:p>
            <a:pPr algn="ctr"/>
            <a:r>
              <a:rPr lang="en-GB" sz="2400" b="1" dirty="0" smtClean="0"/>
              <a:t>A</a:t>
            </a:r>
          </a:p>
        </p:txBody>
      </p:sp>
      <p:graphicFrame>
        <p:nvGraphicFramePr>
          <p:cNvPr id="9" name="Table 8"/>
          <p:cNvGraphicFramePr>
            <a:graphicFrameLocks noGrp="1"/>
          </p:cNvGraphicFramePr>
          <p:nvPr>
            <p:extLst>
              <p:ext uri="{D42A27DB-BD31-4B8C-83A1-F6EECF244321}">
                <p14:modId xmlns:p14="http://schemas.microsoft.com/office/powerpoint/2010/main" val="1373603811"/>
              </p:ext>
            </p:extLst>
          </p:nvPr>
        </p:nvGraphicFramePr>
        <p:xfrm>
          <a:off x="6946778" y="1926869"/>
          <a:ext cx="1728577" cy="3275678"/>
        </p:xfrm>
        <a:graphic>
          <a:graphicData uri="http://schemas.openxmlformats.org/drawingml/2006/table">
            <a:tbl>
              <a:tblPr>
                <a:tableStyleId>{5C22544A-7EE6-4342-B048-85BDC9FD1C3A}</a:tableStyleId>
              </a:tblPr>
              <a:tblGrid>
                <a:gridCol w="991083">
                  <a:extLst>
                    <a:ext uri="{9D8B030D-6E8A-4147-A177-3AD203B41FA5}">
                      <a16:colId xmlns:a16="http://schemas.microsoft.com/office/drawing/2014/main" val="20000"/>
                    </a:ext>
                  </a:extLst>
                </a:gridCol>
                <a:gridCol w="737494">
                  <a:extLst>
                    <a:ext uri="{9D8B030D-6E8A-4147-A177-3AD203B41FA5}">
                      <a16:colId xmlns:a16="http://schemas.microsoft.com/office/drawing/2014/main" val="20001"/>
                    </a:ext>
                  </a:extLst>
                </a:gridCol>
              </a:tblGrid>
              <a:tr h="602714">
                <a:tc gridSpan="2">
                  <a:txBody>
                    <a:bodyPr/>
                    <a:lstStyle/>
                    <a:p>
                      <a:pPr algn="ctr" fontAlgn="t"/>
                      <a:r>
                        <a:rPr lang="en-GB" sz="1100" b="1" u="none" strike="noStrike" dirty="0">
                          <a:effectLst/>
                        </a:rPr>
                        <a:t>Proportion of at term births that were low birth weight (&lt;2500g) in 2016</a:t>
                      </a:r>
                      <a:endParaRPr lang="en-GB" sz="1100" b="1" i="0" u="none" strike="noStrike" dirty="0">
                        <a:solidFill>
                          <a:srgbClr val="000000"/>
                        </a:solidFill>
                        <a:effectLst/>
                        <a:latin typeface="Calibri" panose="020F0502020204030204" pitchFamily="34" charset="0"/>
                      </a:endParaRPr>
                    </a:p>
                  </a:txBody>
                  <a:tcPr marL="9525" marR="9525" marT="9525" marB="0">
                    <a:noFill/>
                  </a:tcPr>
                </a:tc>
                <a:tc hMerge="1">
                  <a:txBody>
                    <a:bodyPr/>
                    <a:lstStyle/>
                    <a:p>
                      <a:endParaRPr lang="en-US"/>
                    </a:p>
                  </a:txBody>
                  <a:tcPr/>
                </a:tc>
                <a:extLst>
                  <a:ext uri="{0D108BD9-81ED-4DB2-BD59-A6C34878D82A}">
                    <a16:rowId xmlns:a16="http://schemas.microsoft.com/office/drawing/2014/main" val="10000"/>
                  </a:ext>
                </a:extLst>
              </a:tr>
              <a:tr h="222747">
                <a:tc>
                  <a:txBody>
                    <a:bodyPr/>
                    <a:lstStyle/>
                    <a:p>
                      <a:pPr algn="l" fontAlgn="b"/>
                      <a:r>
                        <a:rPr lang="en-US" sz="1100" u="none" strike="noStrike" dirty="0">
                          <a:effectLst/>
                        </a:rPr>
                        <a:t>Bolton</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2.9</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222747">
                <a:tc>
                  <a:txBody>
                    <a:bodyPr/>
                    <a:lstStyle/>
                    <a:p>
                      <a:pPr algn="l" fontAlgn="b"/>
                      <a:r>
                        <a:rPr lang="en-US" sz="1100" u="none" strike="noStrike" dirty="0">
                          <a:effectLst/>
                        </a:rPr>
                        <a:t>Bury</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222747">
                <a:tc>
                  <a:txBody>
                    <a:bodyPr/>
                    <a:lstStyle/>
                    <a:p>
                      <a:pPr algn="l" fontAlgn="b"/>
                      <a:r>
                        <a:rPr lang="en-US" sz="1100" u="none" strike="noStrike" dirty="0">
                          <a:effectLst/>
                        </a:rPr>
                        <a:t>Manchester</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3.3</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222747">
                <a:tc>
                  <a:txBody>
                    <a:bodyPr/>
                    <a:lstStyle/>
                    <a:p>
                      <a:pPr algn="l" fontAlgn="b"/>
                      <a:r>
                        <a:rPr lang="en-US" sz="1100" u="none" strike="noStrike" dirty="0">
                          <a:effectLst/>
                        </a:rPr>
                        <a:t>Oldham</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3.7</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222747">
                <a:tc>
                  <a:txBody>
                    <a:bodyPr/>
                    <a:lstStyle/>
                    <a:p>
                      <a:pPr algn="l" fontAlgn="b"/>
                      <a:r>
                        <a:rPr lang="en-US" sz="1100" u="none" strike="noStrike" dirty="0">
                          <a:effectLst/>
                        </a:rPr>
                        <a:t>Rochdale</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3.3</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222747">
                <a:tc>
                  <a:txBody>
                    <a:bodyPr/>
                    <a:lstStyle/>
                    <a:p>
                      <a:pPr algn="l" fontAlgn="b"/>
                      <a:r>
                        <a:rPr lang="en-US" sz="1100" u="none" strike="noStrike" dirty="0">
                          <a:effectLst/>
                        </a:rPr>
                        <a:t>Salford</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222747">
                <a:tc>
                  <a:txBody>
                    <a:bodyPr/>
                    <a:lstStyle/>
                    <a:p>
                      <a:pPr algn="l" fontAlgn="b"/>
                      <a:r>
                        <a:rPr lang="en-US" sz="1100" u="none" strike="noStrike" dirty="0">
                          <a:effectLst/>
                        </a:rPr>
                        <a:t>Stockport</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222747">
                <a:tc>
                  <a:txBody>
                    <a:bodyPr/>
                    <a:lstStyle/>
                    <a:p>
                      <a:pPr algn="l" fontAlgn="b"/>
                      <a:r>
                        <a:rPr lang="en-US" sz="1100" u="none" strike="noStrike" dirty="0">
                          <a:effectLst/>
                        </a:rPr>
                        <a:t>Tameside</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3.2</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222747">
                <a:tc>
                  <a:txBody>
                    <a:bodyPr/>
                    <a:lstStyle/>
                    <a:p>
                      <a:pPr algn="l" fontAlgn="b"/>
                      <a:r>
                        <a:rPr lang="en-US" sz="1100" u="none" strike="noStrike" dirty="0">
                          <a:effectLst/>
                        </a:rPr>
                        <a:t>Trafford</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2.2</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9"/>
                  </a:ext>
                </a:extLst>
              </a:tr>
              <a:tr h="222747">
                <a:tc>
                  <a:txBody>
                    <a:bodyPr/>
                    <a:lstStyle/>
                    <a:p>
                      <a:pPr algn="l" fontAlgn="b"/>
                      <a:r>
                        <a:rPr lang="en-US" sz="1100" u="none" strike="noStrike" dirty="0">
                          <a:effectLst/>
                        </a:rPr>
                        <a:t>Wigan</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2.9</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0"/>
                  </a:ext>
                </a:extLst>
              </a:tr>
              <a:tr h="222747">
                <a:tc>
                  <a:txBody>
                    <a:bodyPr/>
                    <a:lstStyle/>
                    <a:p>
                      <a:pPr algn="l" fontAlgn="b"/>
                      <a:r>
                        <a:rPr lang="en-US" sz="1100" b="1" u="none" strike="noStrike" dirty="0">
                          <a:effectLst/>
                        </a:rPr>
                        <a:t>GM</a:t>
                      </a:r>
                      <a:endParaRPr lang="en-US" sz="1100" b="1"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b="1" u="none" strike="noStrike" dirty="0">
                          <a:effectLst/>
                        </a:rPr>
                        <a:t>3.0</a:t>
                      </a:r>
                      <a:endParaRPr lang="en-US" sz="11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1"/>
                  </a:ext>
                </a:extLst>
              </a:tr>
              <a:tr h="222747">
                <a:tc>
                  <a:txBody>
                    <a:bodyPr/>
                    <a:lstStyle/>
                    <a:p>
                      <a:pPr algn="l" fontAlgn="b"/>
                      <a:r>
                        <a:rPr lang="en-US" sz="1100" u="none" strike="noStrike" dirty="0">
                          <a:effectLst/>
                        </a:rPr>
                        <a:t>England</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50131747"/>
              </p:ext>
            </p:extLst>
          </p:nvPr>
        </p:nvGraphicFramePr>
        <p:xfrm>
          <a:off x="9062520" y="2924429"/>
          <a:ext cx="3458960" cy="2505695"/>
        </p:xfrm>
        <a:graphic>
          <a:graphicData uri="http://schemas.openxmlformats.org/drawingml/2006/table">
            <a:tbl>
              <a:tblPr>
                <a:tableStyleId>{5C22544A-7EE6-4342-B048-85BDC9FD1C3A}</a:tableStyleId>
              </a:tblPr>
              <a:tblGrid>
                <a:gridCol w="1298718">
                  <a:extLst>
                    <a:ext uri="{9D8B030D-6E8A-4147-A177-3AD203B41FA5}">
                      <a16:colId xmlns:a16="http://schemas.microsoft.com/office/drawing/2014/main" val="20000"/>
                    </a:ext>
                  </a:extLst>
                </a:gridCol>
                <a:gridCol w="1007254">
                  <a:extLst>
                    <a:ext uri="{9D8B030D-6E8A-4147-A177-3AD203B41FA5}">
                      <a16:colId xmlns:a16="http://schemas.microsoft.com/office/drawing/2014/main" val="20001"/>
                    </a:ext>
                  </a:extLst>
                </a:gridCol>
                <a:gridCol w="1152988">
                  <a:extLst>
                    <a:ext uri="{9D8B030D-6E8A-4147-A177-3AD203B41FA5}">
                      <a16:colId xmlns:a16="http://schemas.microsoft.com/office/drawing/2014/main" val="20002"/>
                    </a:ext>
                  </a:extLst>
                </a:gridCol>
              </a:tblGrid>
              <a:tr h="379715">
                <a:tc gridSpan="3">
                  <a:txBody>
                    <a:bodyPr/>
                    <a:lstStyle/>
                    <a:p>
                      <a:pPr algn="ctr" rtl="0" fontAlgn="ctr"/>
                      <a:r>
                        <a:rPr lang="en-GB" sz="1000" u="none" strike="noStrike" dirty="0" smtClean="0">
                          <a:effectLst/>
                        </a:rPr>
                        <a:t>% of </a:t>
                      </a:r>
                      <a:r>
                        <a:rPr lang="en-GB" sz="1000" u="none" strike="noStrike" dirty="0">
                          <a:effectLst/>
                        </a:rPr>
                        <a:t>inspected providers rated as </a:t>
                      </a:r>
                      <a:r>
                        <a:rPr lang="en-GB" sz="1000" u="none" strike="noStrike" dirty="0" smtClean="0">
                          <a:effectLst/>
                        </a:rPr>
                        <a:t>good </a:t>
                      </a:r>
                      <a:r>
                        <a:rPr lang="en-GB" sz="1000" u="none" strike="noStrike" dirty="0">
                          <a:effectLst/>
                        </a:rPr>
                        <a:t>or </a:t>
                      </a:r>
                      <a:r>
                        <a:rPr lang="en-GB" sz="1000" u="none" strike="noStrike" dirty="0" smtClean="0">
                          <a:effectLst/>
                        </a:rPr>
                        <a:t>outstanding </a:t>
                      </a:r>
                      <a:r>
                        <a:rPr lang="en-GB" sz="1000" u="none" strike="noStrike" dirty="0">
                          <a:effectLst/>
                        </a:rPr>
                        <a:t>as of </a:t>
                      </a:r>
                      <a:r>
                        <a:rPr lang="en-GB" sz="1000" u="none" strike="noStrike" dirty="0" smtClean="0">
                          <a:effectLst/>
                        </a:rPr>
                        <a:t>March</a:t>
                      </a:r>
                      <a:r>
                        <a:rPr lang="en-GB" sz="1000" u="none" strike="noStrike" baseline="0" dirty="0" smtClean="0">
                          <a:effectLst/>
                        </a:rPr>
                        <a:t> 2018</a:t>
                      </a:r>
                      <a:r>
                        <a:rPr lang="en-GB" sz="1000" u="none" strike="noStrike" dirty="0" smtClean="0">
                          <a:effectLst/>
                        </a:rPr>
                        <a:t>, </a:t>
                      </a:r>
                      <a:r>
                        <a:rPr lang="en-GB" sz="1000" u="none" strike="noStrike" dirty="0">
                          <a:effectLst/>
                        </a:rPr>
                        <a:t>and percentage point change since </a:t>
                      </a:r>
                      <a:r>
                        <a:rPr lang="en-GB" sz="1000" u="none" strike="noStrike" dirty="0" smtClean="0">
                          <a:effectLst/>
                        </a:rPr>
                        <a:t>March</a:t>
                      </a:r>
                      <a:r>
                        <a:rPr lang="en-GB" sz="1000" u="none" strike="noStrike" baseline="0" dirty="0" smtClean="0">
                          <a:effectLst/>
                        </a:rPr>
                        <a:t> </a:t>
                      </a:r>
                      <a:r>
                        <a:rPr lang="en-GB" sz="1000" u="none" strike="noStrike" dirty="0" smtClean="0">
                          <a:effectLst/>
                        </a:rPr>
                        <a:t>2017</a:t>
                      </a:r>
                      <a:endParaRPr lang="en-GB" sz="1000" b="0" i="0" u="none" strike="noStrike" dirty="0">
                        <a:solidFill>
                          <a:srgbClr val="000000"/>
                        </a:solidFill>
                        <a:effectLst/>
                        <a:latin typeface="Arial" panose="020B0604020202020204" pitchFamily="34" charset="0"/>
                      </a:endParaRPr>
                    </a:p>
                  </a:txBody>
                  <a:tcPr marL="9525" marR="9525" marT="9525"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0389">
                <a:tc>
                  <a:txBody>
                    <a:bodyPr/>
                    <a:lstStyle/>
                    <a:p>
                      <a:pPr algn="l" fontAlgn="b"/>
                      <a:r>
                        <a:rPr lang="en-US" sz="1000" u="none" strike="noStrike" dirty="0">
                          <a:effectLst/>
                        </a:rPr>
                        <a:t>Bolton</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94.9</a:t>
                      </a: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0.6</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1"/>
                  </a:ext>
                </a:extLst>
              </a:tr>
              <a:tr h="170389">
                <a:tc>
                  <a:txBody>
                    <a:bodyPr/>
                    <a:lstStyle/>
                    <a:p>
                      <a:pPr algn="l" fontAlgn="b"/>
                      <a:r>
                        <a:rPr lang="en-US" sz="1000" u="none" strike="noStrike" dirty="0">
                          <a:effectLst/>
                        </a:rPr>
                        <a:t>Bury</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96.1%</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2.8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2"/>
                  </a:ext>
                </a:extLst>
              </a:tr>
              <a:tr h="170389">
                <a:tc>
                  <a:txBody>
                    <a:bodyPr/>
                    <a:lstStyle/>
                    <a:p>
                      <a:pPr algn="l" fontAlgn="b"/>
                      <a:r>
                        <a:rPr lang="en-US" sz="1000" u="none" strike="noStrike" dirty="0">
                          <a:effectLst/>
                        </a:rPr>
                        <a:t>Manchester</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87.8%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3.1</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3"/>
                  </a:ext>
                </a:extLst>
              </a:tr>
              <a:tr h="170389">
                <a:tc>
                  <a:txBody>
                    <a:bodyPr/>
                    <a:lstStyle/>
                    <a:p>
                      <a:pPr algn="l" fontAlgn="b"/>
                      <a:r>
                        <a:rPr lang="en-US" sz="1000" u="none" strike="noStrike" dirty="0">
                          <a:effectLst/>
                        </a:rPr>
                        <a:t>Oldham</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94.2%</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3.9</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4"/>
                  </a:ext>
                </a:extLst>
              </a:tr>
              <a:tr h="170389">
                <a:tc>
                  <a:txBody>
                    <a:bodyPr/>
                    <a:lstStyle/>
                    <a:p>
                      <a:pPr algn="l" fontAlgn="b"/>
                      <a:r>
                        <a:rPr lang="en-US" sz="1000" u="none" strike="noStrike" dirty="0">
                          <a:effectLst/>
                        </a:rPr>
                        <a:t>Rochdale</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95.8%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4.0</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5"/>
                  </a:ext>
                </a:extLst>
              </a:tr>
              <a:tr h="170389">
                <a:tc>
                  <a:txBody>
                    <a:bodyPr/>
                    <a:lstStyle/>
                    <a:p>
                      <a:pPr algn="l" fontAlgn="b"/>
                      <a:r>
                        <a:rPr lang="en-US" sz="1000" u="none" strike="noStrike" dirty="0">
                          <a:effectLst/>
                        </a:rPr>
                        <a:t>Salford</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91.7%</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1.8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6"/>
                  </a:ext>
                </a:extLst>
              </a:tr>
              <a:tr h="170389">
                <a:tc>
                  <a:txBody>
                    <a:bodyPr/>
                    <a:lstStyle/>
                    <a:p>
                      <a:pPr algn="l" fontAlgn="b"/>
                      <a:r>
                        <a:rPr lang="en-US" sz="1000" u="none" strike="noStrike" dirty="0">
                          <a:effectLst/>
                        </a:rPr>
                        <a:t>Stockport</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95.7%</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-0.7</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7"/>
                  </a:ext>
                </a:extLst>
              </a:tr>
              <a:tr h="170389">
                <a:tc>
                  <a:txBody>
                    <a:bodyPr/>
                    <a:lstStyle/>
                    <a:p>
                      <a:pPr algn="l" fontAlgn="b"/>
                      <a:r>
                        <a:rPr lang="en-US" sz="1000" u="none" strike="noStrike" dirty="0">
                          <a:effectLst/>
                        </a:rPr>
                        <a:t>Tameside</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94.5%</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3.8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8"/>
                  </a:ext>
                </a:extLst>
              </a:tr>
              <a:tr h="170389">
                <a:tc>
                  <a:txBody>
                    <a:bodyPr/>
                    <a:lstStyle/>
                    <a:p>
                      <a:pPr algn="l" fontAlgn="b"/>
                      <a:r>
                        <a:rPr lang="en-US" sz="1000" u="none" strike="noStrike" dirty="0">
                          <a:effectLst/>
                        </a:rPr>
                        <a:t>Trafford</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96.3%</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1.5</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09"/>
                  </a:ext>
                </a:extLst>
              </a:tr>
              <a:tr h="170389">
                <a:tc>
                  <a:txBody>
                    <a:bodyPr/>
                    <a:lstStyle/>
                    <a:p>
                      <a:pPr algn="l" fontAlgn="b"/>
                      <a:r>
                        <a:rPr lang="en-US" sz="1000" u="none" strike="noStrike" dirty="0">
                          <a:effectLst/>
                        </a:rPr>
                        <a:t>Wigan</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91.9%</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1.0</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0"/>
                  </a:ext>
                </a:extLst>
              </a:tr>
              <a:tr h="170389">
                <a:tc>
                  <a:txBody>
                    <a:bodyPr/>
                    <a:lstStyle/>
                    <a:p>
                      <a:pPr algn="l" fontAlgn="b"/>
                      <a:r>
                        <a:rPr lang="en-US" sz="1000" b="1" u="none" strike="noStrike" dirty="0">
                          <a:effectLst/>
                        </a:rPr>
                        <a:t>GM</a:t>
                      </a:r>
                      <a:endParaRPr lang="en-US" sz="1000" b="1"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b="1" u="none" strike="noStrike" dirty="0" smtClean="0">
                          <a:effectLst/>
                        </a:rPr>
                        <a:t>93.6%</a:t>
                      </a:r>
                      <a:endParaRPr lang="en-US" sz="1100" b="1"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b="1" u="none" strike="noStrike" dirty="0" smtClean="0">
                          <a:effectLst/>
                        </a:rPr>
                        <a:t>2.0</a:t>
                      </a:r>
                      <a:endParaRPr lang="en-US" sz="11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1"/>
                  </a:ext>
                </a:extLst>
              </a:tr>
              <a:tr h="170389">
                <a:tc>
                  <a:txBody>
                    <a:bodyPr/>
                    <a:lstStyle/>
                    <a:p>
                      <a:pPr algn="l" fontAlgn="b"/>
                      <a:r>
                        <a:rPr lang="en-US" sz="1000" u="none" strike="noStrike" dirty="0">
                          <a:effectLst/>
                        </a:rPr>
                        <a:t>England</a:t>
                      </a:r>
                      <a:endParaRPr lang="en-US" sz="1000" b="0" i="0" u="none" strike="noStrike" dirty="0">
                        <a:solidFill>
                          <a:srgbClr val="000000"/>
                        </a:solidFill>
                        <a:effectLst/>
                        <a:latin typeface="Tahoma" panose="020B0604030504040204" pitchFamily="34" charset="0"/>
                      </a:endParaRPr>
                    </a:p>
                  </a:txBody>
                  <a:tcPr marL="9525" marR="9525" marT="9525" marB="0" anchor="b">
                    <a:noFill/>
                  </a:tcPr>
                </a:tc>
                <a:tc>
                  <a:txBody>
                    <a:bodyPr/>
                    <a:lstStyle/>
                    <a:p>
                      <a:pPr algn="ctr" fontAlgn="b"/>
                      <a:r>
                        <a:rPr lang="en-US" sz="1100" u="none" strike="noStrike" dirty="0" smtClean="0">
                          <a:effectLst/>
                        </a:rPr>
                        <a:t>94.2%</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ctr" fontAlgn="b"/>
                      <a:r>
                        <a:rPr lang="en-US" sz="1100" u="none" strike="noStrike" dirty="0" smtClean="0">
                          <a:effectLst/>
                        </a:rPr>
                        <a:t>0.8</a:t>
                      </a:r>
                      <a:endParaRPr lang="en-US" sz="11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0012"/>
                  </a:ext>
                </a:extLst>
              </a:tr>
            </a:tbl>
          </a:graphicData>
        </a:graphic>
      </p:graphicFrame>
      <p:sp>
        <p:nvSpPr>
          <p:cNvPr id="53" name="Oval 52"/>
          <p:cNvSpPr>
            <a:spLocks noChangeAspect="1"/>
          </p:cNvSpPr>
          <p:nvPr/>
        </p:nvSpPr>
        <p:spPr bwMode="auto">
          <a:xfrm>
            <a:off x="5147840" y="6100812"/>
            <a:ext cx="393958" cy="393958"/>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55" name="Left-Right Arrow 54"/>
          <p:cNvSpPr>
            <a:spLocks/>
          </p:cNvSpPr>
          <p:nvPr/>
        </p:nvSpPr>
        <p:spPr bwMode="auto">
          <a:xfrm>
            <a:off x="12226043" y="6119949"/>
            <a:ext cx="458181" cy="306371"/>
          </a:xfrm>
          <a:prstGeom prst="leftRightArrow">
            <a:avLst>
              <a:gd name="adj1" fmla="val 50000"/>
              <a:gd name="adj2" fmla="val 38138"/>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216638503"/>
              </p:ext>
            </p:extLst>
          </p:nvPr>
        </p:nvGraphicFramePr>
        <p:xfrm>
          <a:off x="2213867" y="1813866"/>
          <a:ext cx="2021681" cy="3546945"/>
        </p:xfrm>
        <a:graphic>
          <a:graphicData uri="http://schemas.openxmlformats.org/drawingml/2006/table">
            <a:tbl>
              <a:tblPr>
                <a:tableStyleId>{5C22544A-7EE6-4342-B048-85BDC9FD1C3A}</a:tableStyleId>
              </a:tblPr>
              <a:tblGrid>
                <a:gridCol w="910225">
                  <a:extLst>
                    <a:ext uri="{9D8B030D-6E8A-4147-A177-3AD203B41FA5}">
                      <a16:colId xmlns:a16="http://schemas.microsoft.com/office/drawing/2014/main" val="20000"/>
                    </a:ext>
                  </a:extLst>
                </a:gridCol>
                <a:gridCol w="437562">
                  <a:extLst>
                    <a:ext uri="{9D8B030D-6E8A-4147-A177-3AD203B41FA5}">
                      <a16:colId xmlns:a16="http://schemas.microsoft.com/office/drawing/2014/main" val="20001"/>
                    </a:ext>
                  </a:extLst>
                </a:gridCol>
                <a:gridCol w="673894">
                  <a:extLst>
                    <a:ext uri="{9D8B030D-6E8A-4147-A177-3AD203B41FA5}">
                      <a16:colId xmlns:a16="http://schemas.microsoft.com/office/drawing/2014/main" val="20002"/>
                    </a:ext>
                  </a:extLst>
                </a:gridCol>
              </a:tblGrid>
              <a:tr h="597764">
                <a:tc gridSpan="3">
                  <a:txBody>
                    <a:bodyPr/>
                    <a:lstStyle/>
                    <a:p>
                      <a:pPr algn="ctr" rtl="0" fontAlgn="t"/>
                      <a:r>
                        <a:rPr lang="en-GB" sz="1000" b="1" u="none" strike="noStrike" dirty="0">
                          <a:effectLst/>
                        </a:rPr>
                        <a:t>Proportion of children who are school ready at </a:t>
                      </a:r>
                      <a:r>
                        <a:rPr lang="en-GB" sz="1000" b="1" u="none" strike="noStrike" dirty="0" smtClean="0">
                          <a:effectLst/>
                        </a:rPr>
                        <a:t>5 years</a:t>
                      </a:r>
                      <a:r>
                        <a:rPr lang="en-GB" sz="1000" b="1" u="none" strike="noStrike" baseline="0" dirty="0" smtClean="0">
                          <a:effectLst/>
                        </a:rPr>
                        <a:t> old </a:t>
                      </a:r>
                      <a:r>
                        <a:rPr lang="en-GB" sz="1000" b="1" u="none" strike="noStrike" dirty="0" smtClean="0">
                          <a:effectLst/>
                        </a:rPr>
                        <a:t>(2018</a:t>
                      </a:r>
                      <a:r>
                        <a:rPr lang="en-GB" sz="1000" b="1" u="none" strike="noStrike" dirty="0">
                          <a:effectLst/>
                        </a:rPr>
                        <a:t>) and percentage point change on the previous year</a:t>
                      </a:r>
                      <a:endParaRPr lang="en-GB" sz="1000" b="1" i="0" u="none" strike="noStrike" dirty="0">
                        <a:solidFill>
                          <a:srgbClr val="000000"/>
                        </a:solidFill>
                        <a:effectLst/>
                        <a:latin typeface="Arial" panose="020B0604020202020204" pitchFamily="34" charset="0"/>
                      </a:endParaRPr>
                    </a:p>
                  </a:txBody>
                  <a:tcPr marL="9525" marR="9525" marT="9525" marB="0">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3985">
                <a:tc>
                  <a:txBody>
                    <a:bodyPr/>
                    <a:lstStyle/>
                    <a:p>
                      <a:pPr algn="l" fontAlgn="b"/>
                      <a:r>
                        <a:rPr lang="en-US" sz="1100" u="none" strike="noStrike" dirty="0">
                          <a:effectLst/>
                        </a:rPr>
                        <a:t>Bolton</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67.5</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1.4</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1"/>
                  </a:ext>
                </a:extLst>
              </a:tr>
              <a:tr h="243985">
                <a:tc>
                  <a:txBody>
                    <a:bodyPr/>
                    <a:lstStyle/>
                    <a:p>
                      <a:pPr algn="l" fontAlgn="b"/>
                      <a:r>
                        <a:rPr lang="en-US" sz="1100" u="none" strike="noStrike" dirty="0">
                          <a:effectLst/>
                        </a:rPr>
                        <a:t>Bury</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70.9</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2.2</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2"/>
                  </a:ext>
                </a:extLst>
              </a:tr>
              <a:tr h="243985">
                <a:tc>
                  <a:txBody>
                    <a:bodyPr/>
                    <a:lstStyle/>
                    <a:p>
                      <a:pPr algn="l" fontAlgn="b"/>
                      <a:r>
                        <a:rPr lang="en-US" sz="1100" u="none" strike="noStrike" dirty="0">
                          <a:effectLst/>
                        </a:rPr>
                        <a:t>Manchester</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66.9</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0.7</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3"/>
                  </a:ext>
                </a:extLst>
              </a:tr>
              <a:tr h="243985">
                <a:tc>
                  <a:txBody>
                    <a:bodyPr/>
                    <a:lstStyle/>
                    <a:p>
                      <a:pPr algn="l" fontAlgn="b"/>
                      <a:r>
                        <a:rPr lang="en-US" sz="1100" u="none" strike="noStrike" dirty="0">
                          <a:effectLst/>
                        </a:rPr>
                        <a:t>Oldham</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64.1</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0.4</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4"/>
                  </a:ext>
                </a:extLst>
              </a:tr>
              <a:tr h="243985">
                <a:tc>
                  <a:txBody>
                    <a:bodyPr/>
                    <a:lstStyle/>
                    <a:p>
                      <a:pPr algn="l" fontAlgn="b"/>
                      <a:r>
                        <a:rPr lang="en-US" sz="1100" u="none" strike="noStrike" dirty="0">
                          <a:effectLst/>
                        </a:rPr>
                        <a:t>Rochdale</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66.2</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2.4</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5"/>
                  </a:ext>
                </a:extLst>
              </a:tr>
              <a:tr h="243985">
                <a:tc>
                  <a:txBody>
                    <a:bodyPr/>
                    <a:lstStyle/>
                    <a:p>
                      <a:pPr algn="l" fontAlgn="b"/>
                      <a:r>
                        <a:rPr lang="en-US" sz="1100" u="none" strike="noStrike" dirty="0">
                          <a:effectLst/>
                        </a:rPr>
                        <a:t>Salford</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67.4</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-0.2</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6"/>
                  </a:ext>
                </a:extLst>
              </a:tr>
              <a:tr h="243985">
                <a:tc>
                  <a:txBody>
                    <a:bodyPr/>
                    <a:lstStyle/>
                    <a:p>
                      <a:pPr algn="l" fontAlgn="b"/>
                      <a:r>
                        <a:rPr lang="en-US" sz="1100" u="none" strike="noStrike" dirty="0">
                          <a:effectLst/>
                        </a:rPr>
                        <a:t>Stockport</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70.0</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-1.6</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7"/>
                  </a:ext>
                </a:extLst>
              </a:tr>
              <a:tr h="243985">
                <a:tc>
                  <a:txBody>
                    <a:bodyPr/>
                    <a:lstStyle/>
                    <a:p>
                      <a:pPr algn="l" fontAlgn="b"/>
                      <a:r>
                        <a:rPr lang="en-US" sz="1100" u="none" strike="noStrike" dirty="0">
                          <a:effectLst/>
                        </a:rPr>
                        <a:t>Tameside</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65.7</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-0.3</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8"/>
                  </a:ext>
                </a:extLst>
              </a:tr>
              <a:tr h="243985">
                <a:tc>
                  <a:txBody>
                    <a:bodyPr/>
                    <a:lstStyle/>
                    <a:p>
                      <a:pPr algn="l" fontAlgn="b"/>
                      <a:r>
                        <a:rPr lang="en-US" sz="1100" u="none" strike="noStrike" dirty="0">
                          <a:effectLst/>
                        </a:rPr>
                        <a:t>Trafford</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75.3</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2.3</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09"/>
                  </a:ext>
                </a:extLst>
              </a:tr>
              <a:tr h="243985">
                <a:tc>
                  <a:txBody>
                    <a:bodyPr/>
                    <a:lstStyle/>
                    <a:p>
                      <a:pPr algn="l" fontAlgn="b"/>
                      <a:r>
                        <a:rPr lang="en-US" sz="1100" u="none" strike="noStrike" dirty="0">
                          <a:effectLst/>
                        </a:rPr>
                        <a:t>Wigan</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68.6</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-0.7</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10"/>
                  </a:ext>
                </a:extLst>
              </a:tr>
              <a:tr h="243985">
                <a:tc>
                  <a:txBody>
                    <a:bodyPr/>
                    <a:lstStyle/>
                    <a:p>
                      <a:pPr algn="l" fontAlgn="b"/>
                      <a:r>
                        <a:rPr lang="en-US" sz="1100" b="1" u="none" strike="noStrike" dirty="0">
                          <a:effectLst/>
                        </a:rPr>
                        <a:t>GM</a:t>
                      </a:r>
                      <a:endParaRPr lang="en-US" sz="1100" b="1"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b="1" u="none" strike="noStrike" dirty="0">
                          <a:effectLst/>
                        </a:rPr>
                        <a:t>68.0</a:t>
                      </a:r>
                      <a:endParaRPr lang="en-US" sz="1100" b="1"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b="1" u="none" strike="noStrike" dirty="0">
                          <a:effectLst/>
                        </a:rPr>
                        <a:t>0.5</a:t>
                      </a:r>
                      <a:endParaRPr lang="en-US" sz="1100" b="1"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11"/>
                  </a:ext>
                </a:extLst>
              </a:tr>
              <a:tr h="243985">
                <a:tc>
                  <a:txBody>
                    <a:bodyPr/>
                    <a:lstStyle/>
                    <a:p>
                      <a:pPr algn="l" fontAlgn="b"/>
                      <a:r>
                        <a:rPr lang="en-US" sz="1100" u="none" strike="noStrike" dirty="0">
                          <a:effectLst/>
                        </a:rPr>
                        <a:t>England</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71.5</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100" u="none" strike="noStrike" dirty="0">
                          <a:effectLst/>
                        </a:rPr>
                        <a:t>0.8</a:t>
                      </a:r>
                      <a:endParaRPr lang="en-US" sz="11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53334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623155536"/>
              </p:ext>
            </p:extLst>
          </p:nvPr>
        </p:nvGraphicFramePr>
        <p:xfrm>
          <a:off x="6066000" y="2628000"/>
          <a:ext cx="1955562" cy="2219914"/>
        </p:xfrm>
        <a:graphic>
          <a:graphicData uri="http://schemas.openxmlformats.org/drawingml/2006/table">
            <a:tbl>
              <a:tblPr>
                <a:tableStyleId>{5C22544A-7EE6-4342-B048-85BDC9FD1C3A}</a:tableStyleId>
              </a:tblPr>
              <a:tblGrid>
                <a:gridCol w="694837">
                  <a:extLst>
                    <a:ext uri="{9D8B030D-6E8A-4147-A177-3AD203B41FA5}">
                      <a16:colId xmlns:a16="http://schemas.microsoft.com/office/drawing/2014/main" val="20000"/>
                    </a:ext>
                  </a:extLst>
                </a:gridCol>
                <a:gridCol w="414417">
                  <a:extLst>
                    <a:ext uri="{9D8B030D-6E8A-4147-A177-3AD203B41FA5}">
                      <a16:colId xmlns:a16="http://schemas.microsoft.com/office/drawing/2014/main" val="20001"/>
                    </a:ext>
                  </a:extLst>
                </a:gridCol>
                <a:gridCol w="846308">
                  <a:extLst>
                    <a:ext uri="{9D8B030D-6E8A-4147-A177-3AD203B41FA5}">
                      <a16:colId xmlns:a16="http://schemas.microsoft.com/office/drawing/2014/main" val="20002"/>
                    </a:ext>
                  </a:extLst>
                </a:gridCol>
              </a:tblGrid>
              <a:tr h="549700">
                <a:tc>
                  <a:txBody>
                    <a:bodyPr/>
                    <a:lstStyle/>
                    <a:p>
                      <a:pPr algn="ctr" fontAlgn="ctr"/>
                      <a:endParaRPr lang="en-GB" sz="800" b="0" i="0" u="none" strike="noStrike" dirty="0">
                        <a:effectLst/>
                        <a:latin typeface="+mn-lt"/>
                      </a:endParaRPr>
                    </a:p>
                  </a:txBody>
                  <a:tcPr marL="4763" marR="4763" marT="4763" marB="0" anchor="ctr">
                    <a:noFill/>
                  </a:tcPr>
                </a:tc>
                <a:tc>
                  <a:txBody>
                    <a:bodyPr/>
                    <a:lstStyle/>
                    <a:p>
                      <a:pPr algn="ctr" fontAlgn="ctr"/>
                      <a:r>
                        <a:rPr lang="en-GB" sz="800" b="1" u="none" strike="noStrike" dirty="0">
                          <a:effectLst/>
                          <a:latin typeface="+mn-lt"/>
                        </a:rPr>
                        <a:t>Average A8 </a:t>
                      </a:r>
                      <a:r>
                        <a:rPr lang="en-GB" sz="800" b="1" u="none" strike="noStrike" dirty="0" smtClean="0">
                          <a:effectLst/>
                          <a:latin typeface="+mn-lt"/>
                        </a:rPr>
                        <a:t>score*</a:t>
                      </a:r>
                      <a:endParaRPr lang="en-GB" sz="800" b="1" i="0" u="none" strike="noStrike" dirty="0">
                        <a:effectLst/>
                        <a:latin typeface="+mn-lt"/>
                      </a:endParaRPr>
                    </a:p>
                  </a:txBody>
                  <a:tcPr marL="4763" marR="4763" marT="4763" marB="0" anchor="ctr">
                    <a:noFill/>
                  </a:tcPr>
                </a:tc>
                <a:tc>
                  <a:txBody>
                    <a:bodyPr/>
                    <a:lstStyle/>
                    <a:p>
                      <a:pPr algn="ctr" fontAlgn="ctr"/>
                      <a:r>
                        <a:rPr lang="en-GB" sz="800" b="1" u="none" strike="noStrike" dirty="0">
                          <a:effectLst/>
                          <a:latin typeface="+mn-lt"/>
                        </a:rPr>
                        <a:t>% of mainstream schools below </a:t>
                      </a:r>
                      <a:r>
                        <a:rPr lang="en-GB" sz="800" b="1" u="none" strike="noStrike" dirty="0" smtClean="0">
                          <a:effectLst/>
                          <a:latin typeface="+mn-lt"/>
                        </a:rPr>
                        <a:t>the A8 </a:t>
                      </a:r>
                      <a:r>
                        <a:rPr lang="en-GB" sz="800" b="1" u="none" strike="noStrike" dirty="0">
                          <a:effectLst/>
                          <a:latin typeface="+mn-lt"/>
                        </a:rPr>
                        <a:t>England </a:t>
                      </a:r>
                      <a:r>
                        <a:rPr lang="en-GB" sz="800" b="1" u="none" strike="noStrike" dirty="0" smtClean="0">
                          <a:effectLst/>
                          <a:latin typeface="+mn-lt"/>
                        </a:rPr>
                        <a:t>average* </a:t>
                      </a:r>
                      <a:endParaRPr lang="en-GB" sz="800" b="1" i="0" u="none" strike="noStrike" dirty="0">
                        <a:effectLst/>
                        <a:latin typeface="+mn-lt"/>
                      </a:endParaRPr>
                    </a:p>
                  </a:txBody>
                  <a:tcPr marL="4763" marR="4763" marT="4763" marB="0">
                    <a:noFill/>
                  </a:tcPr>
                </a:tc>
                <a:extLst>
                  <a:ext uri="{0D108BD9-81ED-4DB2-BD59-A6C34878D82A}">
                    <a16:rowId xmlns:a16="http://schemas.microsoft.com/office/drawing/2014/main" val="10000"/>
                  </a:ext>
                </a:extLst>
              </a:tr>
              <a:tr h="105638">
                <a:tc>
                  <a:txBody>
                    <a:bodyPr/>
                    <a:lstStyle/>
                    <a:p>
                      <a:pPr algn="l" fontAlgn="ctr"/>
                      <a:r>
                        <a:rPr lang="en-GB" sz="800" u="none" strike="noStrike" dirty="0">
                          <a:effectLst/>
                          <a:latin typeface="+mn-lt"/>
                        </a:rPr>
                        <a:t>Bolton</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44.5</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58%</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1"/>
                  </a:ext>
                </a:extLst>
              </a:tr>
              <a:tr h="105638">
                <a:tc>
                  <a:txBody>
                    <a:bodyPr/>
                    <a:lstStyle/>
                    <a:p>
                      <a:pPr algn="l" fontAlgn="ctr"/>
                      <a:r>
                        <a:rPr lang="en-GB" sz="800" u="none" strike="noStrike" dirty="0">
                          <a:effectLst/>
                          <a:latin typeface="+mn-lt"/>
                        </a:rPr>
                        <a:t>Bury</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45.0</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62%</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2"/>
                  </a:ext>
                </a:extLst>
              </a:tr>
              <a:tr h="105638">
                <a:tc>
                  <a:txBody>
                    <a:bodyPr/>
                    <a:lstStyle/>
                    <a:p>
                      <a:pPr algn="l" fontAlgn="ctr"/>
                      <a:r>
                        <a:rPr lang="en-GB" sz="800" u="none" strike="noStrike" dirty="0">
                          <a:effectLst/>
                          <a:latin typeface="+mn-lt"/>
                        </a:rPr>
                        <a:t>Manchester</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42.9</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67%</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3"/>
                  </a:ext>
                </a:extLst>
              </a:tr>
              <a:tr h="105638">
                <a:tc>
                  <a:txBody>
                    <a:bodyPr/>
                    <a:lstStyle/>
                    <a:p>
                      <a:pPr algn="l" fontAlgn="ctr"/>
                      <a:r>
                        <a:rPr lang="en-GB" sz="800" u="none" strike="noStrike" dirty="0">
                          <a:effectLst/>
                          <a:latin typeface="+mn-lt"/>
                        </a:rPr>
                        <a:t>Oldham</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42.6</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4"/>
                  </a:ext>
                </a:extLst>
              </a:tr>
              <a:tr h="105638">
                <a:tc>
                  <a:txBody>
                    <a:bodyPr/>
                    <a:lstStyle/>
                    <a:p>
                      <a:pPr algn="l" fontAlgn="ctr"/>
                      <a:r>
                        <a:rPr lang="en-GB" sz="800" u="none" strike="noStrike" dirty="0">
                          <a:effectLst/>
                          <a:latin typeface="+mn-lt"/>
                        </a:rPr>
                        <a:t>Rochdale</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43.3</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64%</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5"/>
                  </a:ext>
                </a:extLst>
              </a:tr>
              <a:tr h="105638">
                <a:tc>
                  <a:txBody>
                    <a:bodyPr/>
                    <a:lstStyle/>
                    <a:p>
                      <a:pPr algn="l" fontAlgn="ctr"/>
                      <a:r>
                        <a:rPr lang="en-GB" sz="800" u="none" strike="noStrike" dirty="0">
                          <a:effectLst/>
                          <a:latin typeface="+mn-lt"/>
                        </a:rPr>
                        <a:t>Salford</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40.7</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87%</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6"/>
                  </a:ext>
                </a:extLst>
              </a:tr>
              <a:tr h="105638">
                <a:tc>
                  <a:txBody>
                    <a:bodyPr/>
                    <a:lstStyle/>
                    <a:p>
                      <a:pPr algn="l" fontAlgn="ctr"/>
                      <a:r>
                        <a:rPr lang="en-GB" sz="800" u="none" strike="noStrike" dirty="0">
                          <a:effectLst/>
                          <a:latin typeface="+mn-lt"/>
                        </a:rPr>
                        <a:t>Stockport</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47.1</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38%</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7"/>
                  </a:ext>
                </a:extLst>
              </a:tr>
              <a:tr h="105638">
                <a:tc>
                  <a:txBody>
                    <a:bodyPr/>
                    <a:lstStyle/>
                    <a:p>
                      <a:pPr algn="l" fontAlgn="ctr"/>
                      <a:r>
                        <a:rPr lang="en-GB" sz="800" u="none" strike="noStrike" dirty="0">
                          <a:effectLst/>
                          <a:latin typeface="+mn-lt"/>
                        </a:rPr>
                        <a:t>Tameside</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43.9</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8"/>
                  </a:ext>
                </a:extLst>
              </a:tr>
              <a:tr h="105638">
                <a:tc>
                  <a:txBody>
                    <a:bodyPr/>
                    <a:lstStyle/>
                    <a:p>
                      <a:pPr algn="l" fontAlgn="ctr"/>
                      <a:r>
                        <a:rPr lang="en-GB" sz="800" u="none" strike="noStrike" dirty="0">
                          <a:effectLst/>
                          <a:latin typeface="+mn-lt"/>
                        </a:rPr>
                        <a:t>Trafford</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56.6</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25%</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09"/>
                  </a:ext>
                </a:extLst>
              </a:tr>
              <a:tr h="105638">
                <a:tc>
                  <a:txBody>
                    <a:bodyPr/>
                    <a:lstStyle/>
                    <a:p>
                      <a:pPr algn="l" fontAlgn="ctr"/>
                      <a:r>
                        <a:rPr lang="en-GB" sz="800" u="none" strike="noStrike" dirty="0">
                          <a:effectLst/>
                          <a:latin typeface="+mn-lt"/>
                        </a:rPr>
                        <a:t>Wigan</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45.1</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59%</a:t>
                      </a: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10"/>
                  </a:ext>
                </a:extLst>
              </a:tr>
              <a:tr h="105638">
                <a:tc>
                  <a:txBody>
                    <a:bodyPr/>
                    <a:lstStyle/>
                    <a:p>
                      <a:pPr algn="l" fontAlgn="ctr"/>
                      <a:r>
                        <a:rPr lang="en-GB" sz="800" b="1" u="none" strike="noStrike" dirty="0">
                          <a:effectLst/>
                          <a:latin typeface="+mn-lt"/>
                        </a:rPr>
                        <a:t>GM</a:t>
                      </a:r>
                      <a:endParaRPr lang="en-GB" sz="800" b="1" i="0" u="none" strike="noStrike" dirty="0">
                        <a:effectLst/>
                        <a:latin typeface="+mn-lt"/>
                      </a:endParaRPr>
                    </a:p>
                  </a:txBody>
                  <a:tcPr marL="4763" marR="4763" marT="4763" marB="0" anchor="ctr">
                    <a:noFill/>
                  </a:tcPr>
                </a:tc>
                <a:tc>
                  <a:txBody>
                    <a:bodyPr/>
                    <a:lstStyle/>
                    <a:p>
                      <a:pPr algn="ctr" fontAlgn="ctr"/>
                      <a:r>
                        <a:rPr lang="en-GB" sz="800" b="1" u="none" strike="noStrike" dirty="0">
                          <a:effectLst/>
                          <a:latin typeface="+mn-lt"/>
                        </a:rPr>
                        <a:t>45.2</a:t>
                      </a:r>
                      <a:endParaRPr lang="en-GB" sz="800" b="1" i="0" u="none" strike="noStrike" dirty="0">
                        <a:effectLst/>
                        <a:latin typeface="+mn-lt"/>
                      </a:endParaRPr>
                    </a:p>
                  </a:txBody>
                  <a:tcPr marL="4763" marR="4763" marT="4763" marB="0" anchor="ctr">
                    <a:noFill/>
                  </a:tcPr>
                </a:tc>
                <a:tc>
                  <a:txBody>
                    <a:bodyPr/>
                    <a:lstStyle/>
                    <a:p>
                      <a:pPr algn="ctr" fontAlgn="ctr"/>
                      <a:r>
                        <a:rPr lang="en-GB" sz="800" b="1" u="none" strike="noStrike" dirty="0">
                          <a:effectLst/>
                          <a:latin typeface="+mn-lt"/>
                        </a:rPr>
                        <a:t>58%</a:t>
                      </a:r>
                      <a:endParaRPr lang="en-GB" sz="800" b="1" i="0" u="none" strike="noStrike" dirty="0">
                        <a:effectLst/>
                        <a:latin typeface="+mn-lt"/>
                      </a:endParaRPr>
                    </a:p>
                  </a:txBody>
                  <a:tcPr marL="4763" marR="4763" marT="4763" marB="0" anchor="ctr">
                    <a:noFill/>
                  </a:tcPr>
                </a:tc>
                <a:extLst>
                  <a:ext uri="{0D108BD9-81ED-4DB2-BD59-A6C34878D82A}">
                    <a16:rowId xmlns:a16="http://schemas.microsoft.com/office/drawing/2014/main" val="10011"/>
                  </a:ext>
                </a:extLst>
              </a:tr>
              <a:tr h="276701">
                <a:tc>
                  <a:txBody>
                    <a:bodyPr/>
                    <a:lstStyle/>
                    <a:p>
                      <a:pPr algn="l" fontAlgn="ctr"/>
                      <a:r>
                        <a:rPr lang="en-GB" sz="800" u="none" strike="noStrike" dirty="0">
                          <a:effectLst/>
                          <a:latin typeface="+mn-lt"/>
                        </a:rPr>
                        <a:t>England (state schools)</a:t>
                      </a:r>
                      <a:endParaRPr lang="en-GB" sz="800" b="0" i="0" u="none" strike="noStrike" dirty="0">
                        <a:effectLst/>
                        <a:latin typeface="+mn-lt"/>
                      </a:endParaRPr>
                    </a:p>
                  </a:txBody>
                  <a:tcPr marL="4763" marR="4763" marT="4763" marB="0" anchor="ctr">
                    <a:noFill/>
                  </a:tcPr>
                </a:tc>
                <a:tc>
                  <a:txBody>
                    <a:bodyPr/>
                    <a:lstStyle/>
                    <a:p>
                      <a:pPr algn="ctr" fontAlgn="ctr"/>
                      <a:r>
                        <a:rPr lang="en-GB" sz="800" u="none" strike="noStrike" dirty="0">
                          <a:effectLst/>
                          <a:latin typeface="+mn-lt"/>
                        </a:rPr>
                        <a:t>46.5</a:t>
                      </a:r>
                      <a:endParaRPr lang="en-GB" sz="800" b="0" i="0" u="none" strike="noStrike" dirty="0">
                        <a:effectLst/>
                        <a:latin typeface="+mn-lt"/>
                      </a:endParaRPr>
                    </a:p>
                  </a:txBody>
                  <a:tcPr marL="4763" marR="4763" marT="4763" marB="0" anchor="ctr">
                    <a:noFill/>
                  </a:tcPr>
                </a:tc>
                <a:tc>
                  <a:txBody>
                    <a:bodyPr/>
                    <a:lstStyle/>
                    <a:p>
                      <a:pPr algn="ctr" fontAlgn="ctr"/>
                      <a:endParaRPr lang="en-GB" sz="800" b="0" i="0" u="none" strike="noStrike" dirty="0">
                        <a:effectLst/>
                        <a:latin typeface="+mn-lt"/>
                      </a:endParaRPr>
                    </a:p>
                  </a:txBody>
                  <a:tcPr marL="4763" marR="4763" marT="4763" marB="0" anchor="ctr">
                    <a:noFill/>
                  </a:tcPr>
                </a:tc>
                <a:extLst>
                  <a:ext uri="{0D108BD9-81ED-4DB2-BD59-A6C34878D82A}">
                    <a16:rowId xmlns:a16="http://schemas.microsoft.com/office/drawing/2014/main" val="10012"/>
                  </a:ext>
                </a:extLst>
              </a:tr>
            </a:tbl>
          </a:graphicData>
        </a:graphic>
      </p:graphicFrame>
      <p:pic>
        <p:nvPicPr>
          <p:cNvPr id="5" name="Picture 4"/>
          <p:cNvPicPr>
            <a:picLocks/>
          </p:cNvPicPr>
          <p:nvPr/>
        </p:nvPicPr>
        <p:blipFill>
          <a:blip r:embed="rId2"/>
          <a:stretch>
            <a:fillRect/>
          </a:stretch>
        </p:blipFill>
        <p:spPr>
          <a:xfrm>
            <a:off x="10818000" y="3960000"/>
            <a:ext cx="1951200" cy="12816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035442032"/>
              </p:ext>
            </p:extLst>
          </p:nvPr>
        </p:nvGraphicFramePr>
        <p:xfrm>
          <a:off x="9108000" y="3001719"/>
          <a:ext cx="1600615" cy="2142758"/>
        </p:xfrm>
        <a:graphic>
          <a:graphicData uri="http://schemas.openxmlformats.org/drawingml/2006/table">
            <a:tbl>
              <a:tblPr>
                <a:tableStyleId>{5C22544A-7EE6-4342-B048-85BDC9FD1C3A}</a:tableStyleId>
              </a:tblPr>
              <a:tblGrid>
                <a:gridCol w="561617">
                  <a:extLst>
                    <a:ext uri="{9D8B030D-6E8A-4147-A177-3AD203B41FA5}">
                      <a16:colId xmlns:a16="http://schemas.microsoft.com/office/drawing/2014/main" val="20000"/>
                    </a:ext>
                  </a:extLst>
                </a:gridCol>
                <a:gridCol w="304994">
                  <a:extLst>
                    <a:ext uri="{9D8B030D-6E8A-4147-A177-3AD203B41FA5}">
                      <a16:colId xmlns:a16="http://schemas.microsoft.com/office/drawing/2014/main" val="20001"/>
                    </a:ext>
                  </a:extLst>
                </a:gridCol>
                <a:gridCol w="387672">
                  <a:extLst>
                    <a:ext uri="{9D8B030D-6E8A-4147-A177-3AD203B41FA5}">
                      <a16:colId xmlns:a16="http://schemas.microsoft.com/office/drawing/2014/main" val="20002"/>
                    </a:ext>
                  </a:extLst>
                </a:gridCol>
                <a:gridCol w="346332">
                  <a:extLst>
                    <a:ext uri="{9D8B030D-6E8A-4147-A177-3AD203B41FA5}">
                      <a16:colId xmlns:a16="http://schemas.microsoft.com/office/drawing/2014/main" val="20003"/>
                    </a:ext>
                  </a:extLst>
                </a:gridCol>
              </a:tblGrid>
              <a:tr h="277129">
                <a:tc>
                  <a:txBody>
                    <a:bodyPr/>
                    <a:lstStyle/>
                    <a:p>
                      <a:pPr algn="l" fontAlgn="b"/>
                      <a:endParaRPr lang="en-GB" sz="800" b="0" i="0" u="none" strike="noStrike" dirty="0">
                        <a:solidFill>
                          <a:srgbClr val="000000"/>
                        </a:solidFill>
                        <a:effectLst/>
                        <a:latin typeface="+mn-lt"/>
                      </a:endParaRPr>
                    </a:p>
                  </a:txBody>
                  <a:tcPr marL="4763" marR="4763" marT="4763" marB="0" anchor="b">
                    <a:noFill/>
                  </a:tcPr>
                </a:tc>
                <a:tc>
                  <a:txBody>
                    <a:bodyPr/>
                    <a:lstStyle/>
                    <a:p>
                      <a:pPr algn="ctr" fontAlgn="ctr"/>
                      <a:r>
                        <a:rPr lang="en-GB" sz="800" b="1" u="none" strike="noStrike" dirty="0">
                          <a:effectLst/>
                          <a:latin typeface="+mn-lt"/>
                        </a:rPr>
                        <a:t>NEET</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Not known</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Total</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0"/>
                  </a:ext>
                </a:extLst>
              </a:tr>
              <a:tr h="157944">
                <a:tc>
                  <a:txBody>
                    <a:bodyPr/>
                    <a:lstStyle/>
                    <a:p>
                      <a:pPr algn="l" fontAlgn="b"/>
                      <a:r>
                        <a:rPr lang="en-GB" sz="800" u="none" strike="noStrike" dirty="0">
                          <a:effectLst/>
                          <a:latin typeface="+mn-lt"/>
                        </a:rPr>
                        <a:t>Bolton</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3.5%</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3.8%</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7.2%</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1"/>
                  </a:ext>
                </a:extLst>
              </a:tr>
              <a:tr h="157944">
                <a:tc>
                  <a:txBody>
                    <a:bodyPr/>
                    <a:lstStyle/>
                    <a:p>
                      <a:pPr algn="l" fontAlgn="b"/>
                      <a:r>
                        <a:rPr lang="en-GB" sz="800" u="none" strike="noStrike" dirty="0">
                          <a:effectLst/>
                          <a:latin typeface="+mn-lt"/>
                        </a:rPr>
                        <a:t>Bury</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0.4%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4.0%</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2"/>
                  </a:ext>
                </a:extLst>
              </a:tr>
              <a:tr h="157944">
                <a:tc>
                  <a:txBody>
                    <a:bodyPr/>
                    <a:lstStyle/>
                    <a:p>
                      <a:pPr algn="l" fontAlgn="b"/>
                      <a:r>
                        <a:rPr lang="en-GB" sz="800" u="none" strike="noStrike" dirty="0">
                          <a:effectLst/>
                          <a:latin typeface="+mn-lt"/>
                        </a:rPr>
                        <a:t>Manchester</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8.8%</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3"/>
                  </a:ext>
                </a:extLst>
              </a:tr>
              <a:tr h="157944">
                <a:tc>
                  <a:txBody>
                    <a:bodyPr/>
                    <a:lstStyle/>
                    <a:p>
                      <a:pPr algn="l" fontAlgn="b"/>
                      <a:r>
                        <a:rPr lang="en-GB" sz="800" u="none" strike="noStrike" dirty="0">
                          <a:effectLst/>
                          <a:latin typeface="+mn-lt"/>
                        </a:rPr>
                        <a:t>Oldham</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3.5%</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1.6%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5.1%</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4"/>
                  </a:ext>
                </a:extLst>
              </a:tr>
              <a:tr h="157944">
                <a:tc>
                  <a:txBody>
                    <a:bodyPr/>
                    <a:lstStyle/>
                    <a:p>
                      <a:pPr algn="l" fontAlgn="b"/>
                      <a:r>
                        <a:rPr lang="en-GB" sz="800" u="none" strike="noStrike" dirty="0">
                          <a:effectLst/>
                          <a:latin typeface="+mn-lt"/>
                        </a:rPr>
                        <a:t>Rochdale</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2.1%</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5.7%</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5"/>
                  </a:ext>
                </a:extLst>
              </a:tr>
              <a:tr h="157944">
                <a:tc>
                  <a:txBody>
                    <a:bodyPr/>
                    <a:lstStyle/>
                    <a:p>
                      <a:pPr algn="l" fontAlgn="b"/>
                      <a:r>
                        <a:rPr lang="en-GB" sz="800" u="none" strike="noStrike" dirty="0">
                          <a:effectLst/>
                          <a:latin typeface="+mn-lt"/>
                        </a:rPr>
                        <a:t>Salford</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5.9%</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1.8%</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7.7%</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6"/>
                  </a:ext>
                </a:extLst>
              </a:tr>
              <a:tr h="157944">
                <a:tc>
                  <a:txBody>
                    <a:bodyPr/>
                    <a:lstStyle/>
                    <a:p>
                      <a:pPr algn="l" fontAlgn="b"/>
                      <a:r>
                        <a:rPr lang="en-GB" sz="800" u="none" strike="noStrike" dirty="0">
                          <a:effectLst/>
                          <a:latin typeface="+mn-lt"/>
                        </a:rPr>
                        <a:t>Stockport</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2.3%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0.8%</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3.1%</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7"/>
                  </a:ext>
                </a:extLst>
              </a:tr>
              <a:tr h="157944">
                <a:tc>
                  <a:txBody>
                    <a:bodyPr/>
                    <a:lstStyle/>
                    <a:p>
                      <a:pPr algn="l" fontAlgn="b"/>
                      <a:r>
                        <a:rPr lang="en-GB" sz="800" u="none" strike="noStrike" dirty="0">
                          <a:effectLst/>
                          <a:latin typeface="+mn-lt"/>
                        </a:rPr>
                        <a:t>Tameside</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3.5%</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1.6%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5.2%</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8"/>
                  </a:ext>
                </a:extLst>
              </a:tr>
              <a:tr h="157944">
                <a:tc>
                  <a:txBody>
                    <a:bodyPr/>
                    <a:lstStyle/>
                    <a:p>
                      <a:pPr algn="l" fontAlgn="b"/>
                      <a:r>
                        <a:rPr lang="en-GB" sz="800" u="none" strike="noStrike" dirty="0">
                          <a:effectLst/>
                          <a:latin typeface="+mn-lt"/>
                        </a:rPr>
                        <a:t>Trafford</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2.3%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3.7%</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9"/>
                  </a:ext>
                </a:extLst>
              </a:tr>
              <a:tr h="157944">
                <a:tc>
                  <a:txBody>
                    <a:bodyPr/>
                    <a:lstStyle/>
                    <a:p>
                      <a:pPr algn="l" fontAlgn="b"/>
                      <a:r>
                        <a:rPr lang="en-GB" sz="800" u="none" strike="noStrike" dirty="0">
                          <a:effectLst/>
                          <a:latin typeface="+mn-lt"/>
                        </a:rPr>
                        <a:t>Wigan</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2.7%</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7.0%</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0"/>
                  </a:ext>
                </a:extLst>
              </a:tr>
              <a:tr h="157944">
                <a:tc>
                  <a:txBody>
                    <a:bodyPr/>
                    <a:lstStyle/>
                    <a:p>
                      <a:pPr algn="l" fontAlgn="b"/>
                      <a:r>
                        <a:rPr lang="en-GB" sz="800" b="1" u="none" strike="noStrike" dirty="0">
                          <a:effectLst/>
                          <a:latin typeface="+mn-lt"/>
                        </a:rPr>
                        <a:t>GM</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3.4%</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2.9%</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6.3%</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1"/>
                  </a:ext>
                </a:extLst>
              </a:tr>
              <a:tr h="128245">
                <a:tc>
                  <a:txBody>
                    <a:bodyPr/>
                    <a:lstStyle/>
                    <a:p>
                      <a:pPr algn="l" fontAlgn="b"/>
                      <a:r>
                        <a:rPr lang="en-GB" sz="800" u="none" strike="noStrike" dirty="0">
                          <a:effectLst/>
                          <a:latin typeface="+mn-lt"/>
                        </a:rPr>
                        <a:t>England</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2.7%</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2"/>
                  </a:ext>
                </a:extLst>
              </a:tr>
            </a:tbl>
          </a:graphicData>
        </a:graphic>
      </p:graphicFrame>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4673229" y="1116000"/>
            <a:ext cx="2601412"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By 2020, we will meet or exceed the national average </a:t>
            </a:r>
            <a:r>
              <a:rPr lang="en-GB" sz="1000" dirty="0" smtClean="0">
                <a:solidFill>
                  <a:schemeClr val="tx1"/>
                </a:solidFill>
                <a:latin typeface="Arial" panose="020B0604020202020204" pitchFamily="34" charset="0"/>
                <a:cs typeface="Arial" panose="020B0604020202020204" pitchFamily="34" charset="0"/>
              </a:rPr>
              <a:t>Attainment 8 score per pupil at the end of Key Stage 4, </a:t>
            </a:r>
            <a:r>
              <a:rPr lang="en-GB" sz="1000" dirty="0">
                <a:solidFill>
                  <a:schemeClr val="tx1"/>
                </a:solidFill>
                <a:latin typeface="Arial" panose="020B0604020202020204" pitchFamily="34" charset="0"/>
                <a:cs typeface="Arial" panose="020B0604020202020204" pitchFamily="34" charset="0"/>
              </a:rPr>
              <a:t>with all districts demonstrating significant progress in closing the attainment gap across their schools</a:t>
            </a:r>
            <a:endParaRPr lang="en-US" sz="1000" dirty="0">
              <a:solidFill>
                <a:schemeClr val="tx1"/>
              </a:solidFill>
              <a:latin typeface="Arial" panose="020B0604020202020204" pitchFamily="34" charset="0"/>
              <a:cs typeface="Arial" panose="020B0604020202020204" pitchFamily="34" charset="0"/>
            </a:endParaRPr>
          </a:p>
        </p:txBody>
      </p:sp>
      <p:cxnSp>
        <p:nvCxnSpPr>
          <p:cNvPr id="72" name="Straight Connector 71"/>
          <p:cNvCxnSpPr/>
          <p:nvPr/>
        </p:nvCxnSpPr>
        <p:spPr>
          <a:xfrm>
            <a:off x="8064000" y="972000"/>
            <a:ext cx="9412" cy="424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0" y="2088000"/>
            <a:ext cx="2268000" cy="10636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latin typeface="Arial" panose="020B0604020202020204" pitchFamily="34" charset="0"/>
                <a:cs typeface="Arial" panose="020B0604020202020204" pitchFamily="34" charset="0"/>
              </a:rPr>
              <a:t>As of March 2017, there were </a:t>
            </a:r>
            <a:r>
              <a:rPr lang="en-GB" sz="1100" b="1" dirty="0" smtClean="0">
                <a:solidFill>
                  <a:schemeClr val="tx1"/>
                </a:solidFill>
                <a:latin typeface="Arial" panose="020B0604020202020204" pitchFamily="34" charset="0"/>
                <a:cs typeface="Arial" panose="020B0604020202020204" pitchFamily="34" charset="0"/>
              </a:rPr>
              <a:t>5,245 looked after children</a:t>
            </a:r>
            <a:r>
              <a:rPr lang="en-GB" sz="1100" dirty="0" smtClean="0">
                <a:solidFill>
                  <a:schemeClr val="tx1"/>
                </a:solidFill>
                <a:latin typeface="Arial" panose="020B0604020202020204" pitchFamily="34" charset="0"/>
                <a:cs typeface="Arial" panose="020B0604020202020204" pitchFamily="34" charset="0"/>
              </a:rPr>
              <a:t> in GM, </a:t>
            </a:r>
            <a:r>
              <a:rPr lang="en-GB" sz="1100" b="1" dirty="0" smtClean="0">
                <a:solidFill>
                  <a:schemeClr val="tx1"/>
                </a:solidFill>
                <a:latin typeface="Arial" panose="020B0604020202020204" pitchFamily="34" charset="0"/>
                <a:cs typeface="Arial" panose="020B0604020202020204" pitchFamily="34" charset="0"/>
              </a:rPr>
              <a:t>up by 135 </a:t>
            </a:r>
            <a:r>
              <a:rPr lang="en-GB" sz="1100" dirty="0" smtClean="0">
                <a:solidFill>
                  <a:schemeClr val="tx1"/>
                </a:solidFill>
                <a:latin typeface="Arial" panose="020B0604020202020204" pitchFamily="34" charset="0"/>
                <a:cs typeface="Arial" panose="020B0604020202020204" pitchFamily="34" charset="0"/>
              </a:rPr>
              <a:t>compared to March 2016</a:t>
            </a:r>
          </a:p>
          <a:p>
            <a:pPr algn="ctr"/>
            <a:endParaRPr lang="en-GB" sz="400" b="1" dirty="0" smtClean="0">
              <a:solidFill>
                <a:schemeClr val="tx1"/>
              </a:solidFill>
              <a:latin typeface="Arial" panose="020B0604020202020204" pitchFamily="34" charset="0"/>
              <a:cs typeface="Arial" panose="020B0604020202020204" pitchFamily="34" charset="0"/>
            </a:endParaRPr>
          </a:p>
          <a:p>
            <a:pPr lvl="0" algn="ctr"/>
            <a:r>
              <a:rPr lang="en-GB" sz="1100" b="1" dirty="0">
                <a:solidFill>
                  <a:srgbClr val="000000"/>
                </a:solidFill>
                <a:latin typeface="Arial" panose="020B0604020202020204" pitchFamily="34" charset="0"/>
                <a:cs typeface="Arial" panose="020B0604020202020204" pitchFamily="34" charset="0"/>
              </a:rPr>
              <a:t> </a:t>
            </a:r>
            <a:r>
              <a:rPr lang="en-GB" sz="1100" b="1" dirty="0" smtClean="0">
                <a:solidFill>
                  <a:srgbClr val="000000"/>
                </a:solidFill>
                <a:latin typeface="Arial" panose="020B0604020202020204" pitchFamily="34" charset="0"/>
                <a:cs typeface="Arial" panose="020B0604020202020204" pitchFamily="34" charset="0"/>
              </a:rPr>
              <a:t>8.5% </a:t>
            </a:r>
            <a:r>
              <a:rPr lang="en-GB" sz="1100" dirty="0" smtClean="0">
                <a:solidFill>
                  <a:srgbClr val="000000"/>
                </a:solidFill>
                <a:latin typeface="Arial" panose="020B0604020202020204" pitchFamily="34" charset="0"/>
                <a:cs typeface="Arial" panose="020B0604020202020204" pitchFamily="34" charset="0"/>
              </a:rPr>
              <a:t>behind the </a:t>
            </a:r>
            <a:r>
              <a:rPr lang="en-GB" sz="1100" dirty="0">
                <a:solidFill>
                  <a:srgbClr val="000000"/>
                </a:solidFill>
                <a:latin typeface="Arial" panose="020B0604020202020204" pitchFamily="34" charset="0"/>
                <a:cs typeface="Arial" panose="020B0604020202020204" pitchFamily="34" charset="0"/>
              </a:rPr>
              <a:t>target </a:t>
            </a:r>
            <a:r>
              <a:rPr lang="en-GB" sz="1100" dirty="0" smtClean="0">
                <a:solidFill>
                  <a:srgbClr val="000000"/>
                </a:solidFill>
                <a:latin typeface="Arial" panose="020B0604020202020204" pitchFamily="34" charset="0"/>
                <a:cs typeface="Arial" panose="020B0604020202020204" pitchFamily="34" charset="0"/>
              </a:rPr>
              <a:t>trajectory</a:t>
            </a:r>
            <a:endParaRPr lang="en-US" sz="1100" dirty="0">
              <a:solidFill>
                <a:srgbClr val="000000"/>
              </a:solidFill>
              <a:latin typeface="Arial" panose="020B0604020202020204" pitchFamily="34" charset="0"/>
              <a:cs typeface="Arial" panose="020B0604020202020204" pitchFamily="34" charset="0"/>
            </a:endParaRPr>
          </a:p>
        </p:txBody>
      </p:sp>
      <p:cxnSp>
        <p:nvCxnSpPr>
          <p:cNvPr id="35" name="Straight Connector 34"/>
          <p:cNvCxnSpPr/>
          <p:nvPr/>
        </p:nvCxnSpPr>
        <p:spPr>
          <a:xfrm flipH="1">
            <a:off x="8352000" y="5629040"/>
            <a:ext cx="2959" cy="882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960000" y="5643408"/>
            <a:ext cx="1" cy="882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5652000"/>
            <a:ext cx="3492000" cy="938719"/>
          </a:xfrm>
          <a:prstGeom prst="rect">
            <a:avLst/>
          </a:prstGeom>
        </p:spPr>
        <p:txBody>
          <a:bodyPr wrap="square">
            <a:spAutoFit/>
          </a:bodyPr>
          <a:lstStyle/>
          <a:p>
            <a:r>
              <a:rPr lang="en-GB" sz="1100" b="1" dirty="0" smtClean="0">
                <a:latin typeface="Arial" panose="020B0604020202020204" pitchFamily="34" charset="0"/>
                <a:cs typeface="Arial" panose="020B0604020202020204" pitchFamily="34" charset="0"/>
              </a:rPr>
              <a:t>24,372</a:t>
            </a:r>
            <a:r>
              <a:rPr lang="en-GB" sz="1100" dirty="0" smtClean="0">
                <a:latin typeface="Arial" panose="020B0604020202020204" pitchFamily="34" charset="0"/>
                <a:cs typeface="Arial" panose="020B0604020202020204" pitchFamily="34" charset="0"/>
              </a:rPr>
              <a:t> bed </a:t>
            </a:r>
            <a:r>
              <a:rPr lang="en-GB" sz="1100" dirty="0">
                <a:latin typeface="Arial" panose="020B0604020202020204" pitchFamily="34" charset="0"/>
                <a:cs typeface="Arial" panose="020B0604020202020204" pitchFamily="34" charset="0"/>
              </a:rPr>
              <a:t>days </a:t>
            </a:r>
            <a:r>
              <a:rPr lang="en-GB" sz="1100" dirty="0" smtClean="0">
                <a:latin typeface="Arial" panose="020B0604020202020204" pitchFamily="34" charset="0"/>
                <a:cs typeface="Arial" panose="020B0604020202020204" pitchFamily="34" charset="0"/>
              </a:rPr>
              <a:t>for children and young people aged under 18 </a:t>
            </a:r>
            <a:r>
              <a:rPr lang="en-GB" sz="1100" dirty="0">
                <a:latin typeface="Arial" panose="020B0604020202020204" pitchFamily="34" charset="0"/>
                <a:cs typeface="Arial" panose="020B0604020202020204" pitchFamily="34" charset="0"/>
              </a:rPr>
              <a:t>in </a:t>
            </a:r>
            <a:r>
              <a:rPr lang="en-GB" sz="1100" dirty="0" smtClean="0">
                <a:latin typeface="Arial" panose="020B0604020202020204" pitchFamily="34" charset="0"/>
                <a:cs typeface="Arial" panose="020B0604020202020204" pitchFamily="34" charset="0"/>
              </a:rPr>
              <a:t>CAMHS tier </a:t>
            </a:r>
            <a:r>
              <a:rPr lang="en-GB" sz="1100" dirty="0">
                <a:latin typeface="Arial" panose="020B0604020202020204" pitchFamily="34" charset="0"/>
                <a:cs typeface="Arial" panose="020B0604020202020204" pitchFamily="34" charset="0"/>
              </a:rPr>
              <a:t>4 </a:t>
            </a:r>
            <a:r>
              <a:rPr lang="en-GB" sz="1100" dirty="0" smtClean="0">
                <a:latin typeface="Arial" panose="020B0604020202020204" pitchFamily="34" charset="0"/>
                <a:cs typeface="Arial" panose="020B0604020202020204" pitchFamily="34" charset="0"/>
              </a:rPr>
              <a:t>wards in the year to March 2018.  This equates to 384 per 10,000 children &lt;18, up from 252 for the previous year, but below the England average for the year to March 2018 of 392</a:t>
            </a:r>
            <a:endParaRPr lang="en-US" sz="1100" i="1" dirty="0">
              <a:solidFill>
                <a:srgbClr val="FF0000"/>
              </a:solidFill>
              <a:latin typeface="Arial" panose="020B0604020202020204" pitchFamily="34" charset="0"/>
              <a:cs typeface="Arial" panose="020B0604020202020204" pitchFamily="34" charset="0"/>
            </a:endParaRPr>
          </a:p>
        </p:txBody>
      </p:sp>
      <p:sp>
        <p:nvSpPr>
          <p:cNvPr id="40" name="Rectangle 39"/>
          <p:cNvSpPr/>
          <p:nvPr/>
        </p:nvSpPr>
        <p:spPr>
          <a:xfrm>
            <a:off x="8352000" y="5832000"/>
            <a:ext cx="3888000"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chemeClr val="tx1"/>
                </a:solidFill>
                <a:latin typeface="Arial" panose="020B0604020202020204" pitchFamily="34" charset="0"/>
                <a:cs typeface="Arial" panose="020B0604020202020204" pitchFamily="34" charset="0"/>
              </a:rPr>
              <a:t>36.6%</a:t>
            </a:r>
            <a:r>
              <a:rPr lang="en-GB" sz="1100" dirty="0" smtClean="0">
                <a:solidFill>
                  <a:schemeClr val="tx1"/>
                </a:solidFill>
                <a:latin typeface="Arial" panose="020B0604020202020204" pitchFamily="34" charset="0"/>
                <a:cs typeface="Arial" panose="020B0604020202020204" pitchFamily="34" charset="0"/>
              </a:rPr>
              <a:t> of 10-11 </a:t>
            </a:r>
            <a:r>
              <a:rPr lang="en-GB" sz="1100" dirty="0">
                <a:solidFill>
                  <a:schemeClr val="tx1"/>
                </a:solidFill>
                <a:latin typeface="Arial" panose="020B0604020202020204" pitchFamily="34" charset="0"/>
                <a:cs typeface="Arial" panose="020B0604020202020204" pitchFamily="34" charset="0"/>
              </a:rPr>
              <a:t>y</a:t>
            </a:r>
            <a:r>
              <a:rPr lang="en-GB" sz="1100" dirty="0" smtClean="0">
                <a:solidFill>
                  <a:schemeClr val="tx1"/>
                </a:solidFill>
                <a:latin typeface="Arial" panose="020B0604020202020204" pitchFamily="34" charset="0"/>
                <a:cs typeface="Arial" panose="020B0604020202020204" pitchFamily="34" charset="0"/>
              </a:rPr>
              <a:t>ear </a:t>
            </a:r>
            <a:r>
              <a:rPr lang="en-GB" sz="1100" dirty="0">
                <a:solidFill>
                  <a:schemeClr val="tx1"/>
                </a:solidFill>
                <a:latin typeface="Arial" panose="020B0604020202020204" pitchFamily="34" charset="0"/>
                <a:cs typeface="Arial" panose="020B0604020202020204" pitchFamily="34" charset="0"/>
              </a:rPr>
              <a:t>o</a:t>
            </a:r>
            <a:r>
              <a:rPr lang="en-GB" sz="1100" dirty="0" smtClean="0">
                <a:solidFill>
                  <a:schemeClr val="tx1"/>
                </a:solidFill>
                <a:latin typeface="Arial" panose="020B0604020202020204" pitchFamily="34" charset="0"/>
                <a:cs typeface="Arial" panose="020B0604020202020204" pitchFamily="34" charset="0"/>
              </a:rPr>
              <a:t>ld children in GM were overweight or obese as of 2017/18, above the England average of 34.3%</a:t>
            </a:r>
          </a:p>
          <a:p>
            <a:pPr algn="ctr"/>
            <a:endParaRPr lang="en-GB" sz="400" dirty="0" smtClean="0">
              <a:solidFill>
                <a:schemeClr val="tx1"/>
              </a:solidFill>
              <a:latin typeface="Arial" panose="020B0604020202020204" pitchFamily="34" charset="0"/>
              <a:cs typeface="Arial" panose="020B0604020202020204" pitchFamily="34" charset="0"/>
            </a:endParaRPr>
          </a:p>
          <a:p>
            <a:pPr algn="ctr"/>
            <a:r>
              <a:rPr lang="en-GB" sz="1100" dirty="0" smtClean="0">
                <a:solidFill>
                  <a:schemeClr val="tx1"/>
                </a:solidFill>
                <a:latin typeface="Arial" panose="020B0604020202020204" pitchFamily="34" charset="0"/>
                <a:cs typeface="Arial" panose="020B0604020202020204" pitchFamily="34" charset="0"/>
              </a:rPr>
              <a:t>An increase </a:t>
            </a:r>
            <a:r>
              <a:rPr lang="en-GB" sz="1100" b="1" dirty="0" smtClean="0">
                <a:solidFill>
                  <a:schemeClr val="tx1"/>
                </a:solidFill>
                <a:latin typeface="Arial" panose="020B0604020202020204" pitchFamily="34" charset="0"/>
                <a:cs typeface="Arial" panose="020B0604020202020204" pitchFamily="34" charset="0"/>
              </a:rPr>
              <a:t>of 0.3 percentage points </a:t>
            </a:r>
            <a:r>
              <a:rPr lang="en-GB" sz="1100" dirty="0" smtClean="0">
                <a:solidFill>
                  <a:schemeClr val="tx1"/>
                </a:solidFill>
                <a:latin typeface="Arial" panose="020B0604020202020204" pitchFamily="34" charset="0"/>
                <a:cs typeface="Arial" panose="020B0604020202020204" pitchFamily="34" charset="0"/>
              </a:rPr>
              <a:t>since 2016/17</a:t>
            </a:r>
          </a:p>
        </p:txBody>
      </p:sp>
      <p:sp>
        <p:nvSpPr>
          <p:cNvPr id="44" name="Rectangle 43"/>
          <p:cNvSpPr/>
          <p:nvPr/>
        </p:nvSpPr>
        <p:spPr>
          <a:xfrm>
            <a:off x="4539101" y="2162871"/>
            <a:ext cx="3410162" cy="592470"/>
          </a:xfrm>
          <a:prstGeom prst="rect">
            <a:avLst/>
          </a:prstGeom>
        </p:spPr>
        <p:txBody>
          <a:bodyPr wrap="square">
            <a:spAutoFit/>
          </a:bodyPr>
          <a:lstStyle/>
          <a:p>
            <a:pPr lvl="0" algn="ctr"/>
            <a:r>
              <a:rPr lang="en-GB" sz="1100" dirty="0" smtClean="0">
                <a:latin typeface="Arial" panose="020B0604020202020204" pitchFamily="34" charset="0"/>
                <a:cs typeface="Arial" panose="020B0604020202020204" pitchFamily="34" charset="0"/>
              </a:rPr>
              <a:t>The average Attainment 8 (A8) score for GM Key Stage </a:t>
            </a:r>
            <a:r>
              <a:rPr lang="en-GB" sz="1100" dirty="0">
                <a:latin typeface="Arial" panose="020B0604020202020204" pitchFamily="34" charset="0"/>
                <a:cs typeface="Arial" panose="020B0604020202020204" pitchFamily="34" charset="0"/>
              </a:rPr>
              <a:t>4 pupils in </a:t>
            </a:r>
            <a:r>
              <a:rPr lang="en-GB" sz="1100" dirty="0" smtClean="0">
                <a:latin typeface="Arial" panose="020B0604020202020204" pitchFamily="34" charset="0"/>
                <a:cs typeface="Arial" panose="020B0604020202020204" pitchFamily="34" charset="0"/>
              </a:rPr>
              <a:t>2017/18 was </a:t>
            </a:r>
            <a:r>
              <a:rPr lang="en-GB" sz="1100" b="1" dirty="0" smtClean="0">
                <a:solidFill>
                  <a:srgbClr val="000000"/>
                </a:solidFill>
                <a:latin typeface="Arial" panose="020B0604020202020204" pitchFamily="34" charset="0"/>
                <a:cs typeface="Arial" panose="020B0604020202020204" pitchFamily="34" charset="0"/>
              </a:rPr>
              <a:t>45.2</a:t>
            </a:r>
            <a:r>
              <a:rPr lang="en-GB" sz="1100" dirty="0" smtClean="0">
                <a:solidFill>
                  <a:srgbClr val="000000"/>
                </a:solidFill>
                <a:latin typeface="Arial" panose="020B0604020202020204" pitchFamily="34" charset="0"/>
                <a:cs typeface="Arial" panose="020B0604020202020204" pitchFamily="34" charset="0"/>
              </a:rPr>
              <a:t>*</a:t>
            </a:r>
            <a:endParaRPr lang="en-GB" sz="1100" dirty="0">
              <a:solidFill>
                <a:srgbClr val="000000"/>
              </a:solidFill>
              <a:latin typeface="Arial" panose="020B0604020202020204" pitchFamily="34" charset="0"/>
              <a:cs typeface="Arial" panose="020B0604020202020204" pitchFamily="34" charset="0"/>
            </a:endParaRPr>
          </a:p>
          <a:p>
            <a:pPr algn="ctr"/>
            <a:endParaRPr lang="en-US" sz="1050" dirty="0">
              <a:latin typeface="Arial" panose="020B0604020202020204" pitchFamily="34" charset="0"/>
              <a:cs typeface="Arial" panose="020B0604020202020204" pitchFamily="34" charset="0"/>
            </a:endParaRPr>
          </a:p>
        </p:txBody>
      </p:sp>
      <p:sp>
        <p:nvSpPr>
          <p:cNvPr id="45" name="Rectangle 44"/>
          <p:cNvSpPr/>
          <p:nvPr/>
        </p:nvSpPr>
        <p:spPr>
          <a:xfrm>
            <a:off x="4488702" y="2577299"/>
            <a:ext cx="1548573" cy="769441"/>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1.3 </a:t>
            </a:r>
            <a:r>
              <a:rPr lang="en-GB" sz="1100" dirty="0" smtClean="0">
                <a:latin typeface="Arial" panose="020B0604020202020204" pitchFamily="34" charset="0"/>
                <a:cs typeface="Arial" panose="020B0604020202020204" pitchFamily="34" charset="0"/>
              </a:rPr>
              <a:t>below the average score for the state-funded sector in England </a:t>
            </a:r>
            <a:endParaRPr lang="en-US" sz="1100" dirty="0">
              <a:latin typeface="Arial" panose="020B0604020202020204" pitchFamily="34" charset="0"/>
              <a:cs typeface="Arial" panose="020B0604020202020204" pitchFamily="34" charset="0"/>
            </a:endParaRPr>
          </a:p>
        </p:txBody>
      </p:sp>
      <p:sp>
        <p:nvSpPr>
          <p:cNvPr id="49" name="Rectangle 48"/>
          <p:cNvSpPr/>
          <p:nvPr/>
        </p:nvSpPr>
        <p:spPr>
          <a:xfrm>
            <a:off x="2304000" y="2136367"/>
            <a:ext cx="2082088" cy="769441"/>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64%</a:t>
            </a:r>
            <a:r>
              <a:rPr lang="en-GB" sz="1100" dirty="0" smtClean="0">
                <a:latin typeface="Arial" panose="020B0604020202020204" pitchFamily="34" charset="0"/>
                <a:cs typeface="Arial" panose="020B0604020202020204" pitchFamily="34" charset="0"/>
              </a:rPr>
              <a:t> of GM Key Stage 2 pupils achieved the expected level of attainment (RWM) in 2018, </a:t>
            </a:r>
            <a:r>
              <a:rPr lang="en-GB" sz="1100" b="1" dirty="0" smtClean="0">
                <a:latin typeface="Arial" panose="020B0604020202020204" pitchFamily="34" charset="0"/>
                <a:cs typeface="Arial" panose="020B0604020202020204" pitchFamily="34" charset="0"/>
              </a:rPr>
              <a:t>up from 62% </a:t>
            </a:r>
            <a:r>
              <a:rPr lang="en-GB" sz="1100" dirty="0" smtClean="0">
                <a:latin typeface="Arial" panose="020B0604020202020204" pitchFamily="34" charset="0"/>
                <a:cs typeface="Arial" panose="020B0604020202020204" pitchFamily="34" charset="0"/>
              </a:rPr>
              <a:t>in 2017*</a:t>
            </a:r>
            <a:endParaRPr lang="en-US" sz="1100" dirty="0">
              <a:latin typeface="Arial" panose="020B0604020202020204" pitchFamily="34" charset="0"/>
              <a:cs typeface="Arial" panose="020B0604020202020204" pitchFamily="34" charset="0"/>
            </a:endParaRPr>
          </a:p>
        </p:txBody>
      </p:sp>
      <p:sp>
        <p:nvSpPr>
          <p:cNvPr id="54" name="Rectangle 53"/>
          <p:cNvSpPr/>
          <p:nvPr/>
        </p:nvSpPr>
        <p:spPr>
          <a:xfrm>
            <a:off x="8079587" y="2135836"/>
            <a:ext cx="2592000" cy="600164"/>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3.4%</a:t>
            </a:r>
            <a:r>
              <a:rPr lang="en-GB" sz="1100" dirty="0" smtClean="0">
                <a:latin typeface="Arial" panose="020B0604020202020204" pitchFamily="34" charset="0"/>
                <a:cs typeface="Arial" panose="020B0604020202020204" pitchFamily="34" charset="0"/>
              </a:rPr>
              <a:t> of 16-17 year-olds in GM were NEET (not in education, employment or training) at the end of 2017</a:t>
            </a:r>
          </a:p>
        </p:txBody>
      </p:sp>
      <p:sp>
        <p:nvSpPr>
          <p:cNvPr id="55" name="Rectangle 54"/>
          <p:cNvSpPr/>
          <p:nvPr/>
        </p:nvSpPr>
        <p:spPr>
          <a:xfrm>
            <a:off x="8028000" y="3654000"/>
            <a:ext cx="1080000" cy="1615827"/>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T</a:t>
            </a:r>
            <a:r>
              <a:rPr lang="en-GB" sz="1100" dirty="0" smtClean="0">
                <a:latin typeface="Arial" panose="020B0604020202020204" pitchFamily="34" charset="0"/>
                <a:cs typeface="Arial" panose="020B0604020202020204" pitchFamily="34" charset="0"/>
              </a:rPr>
              <a:t>he </a:t>
            </a:r>
            <a:r>
              <a:rPr lang="en-GB" sz="1100" dirty="0">
                <a:latin typeface="Arial" panose="020B0604020202020204" pitchFamily="34" charset="0"/>
                <a:cs typeface="Arial" panose="020B0604020202020204" pitchFamily="34" charset="0"/>
              </a:rPr>
              <a:t>activity of a </a:t>
            </a:r>
            <a:r>
              <a:rPr lang="en-GB" sz="1100" dirty="0" smtClean="0">
                <a:latin typeface="Arial" panose="020B0604020202020204" pitchFamily="34" charset="0"/>
                <a:cs typeface="Arial" panose="020B0604020202020204" pitchFamily="34" charset="0"/>
              </a:rPr>
              <a:t>further </a:t>
            </a:r>
            <a:r>
              <a:rPr lang="en-GB" sz="1100" b="1" dirty="0" smtClean="0">
                <a:latin typeface="Arial" panose="020B0604020202020204" pitchFamily="34" charset="0"/>
                <a:cs typeface="Arial" panose="020B0604020202020204" pitchFamily="34" charset="0"/>
              </a:rPr>
              <a:t>2.9% </a:t>
            </a:r>
            <a:r>
              <a:rPr lang="en-GB" sz="1100" dirty="0" smtClean="0">
                <a:latin typeface="Arial" panose="020B0604020202020204" pitchFamily="34" charset="0"/>
                <a:cs typeface="Arial" panose="020B0604020202020204" pitchFamily="34" charset="0"/>
              </a:rPr>
              <a:t>of 16-17 year olds </a:t>
            </a:r>
            <a:r>
              <a:rPr lang="en-GB" sz="1100" dirty="0">
                <a:latin typeface="Arial" panose="020B0604020202020204" pitchFamily="34" charset="0"/>
                <a:cs typeface="Arial" panose="020B0604020202020204" pitchFamily="34" charset="0"/>
              </a:rPr>
              <a:t>was </a:t>
            </a:r>
            <a:r>
              <a:rPr lang="en-GB" sz="1100" dirty="0" smtClean="0">
                <a:latin typeface="Arial" panose="020B0604020202020204" pitchFamily="34" charset="0"/>
                <a:cs typeface="Arial" panose="020B0604020202020204" pitchFamily="34" charset="0"/>
              </a:rPr>
              <a:t>unknown, </a:t>
            </a:r>
            <a:r>
              <a:rPr lang="en-GB" sz="1100" b="1" dirty="0" smtClean="0">
                <a:latin typeface="Arial" panose="020B0604020202020204" pitchFamily="34" charset="0"/>
                <a:cs typeface="Arial" panose="020B0604020202020204" pitchFamily="34" charset="0"/>
              </a:rPr>
              <a:t>0.4 percentage points </a:t>
            </a:r>
            <a:r>
              <a:rPr lang="en-GB" sz="1100" dirty="0" smtClean="0">
                <a:latin typeface="Arial" panose="020B0604020202020204" pitchFamily="34" charset="0"/>
                <a:cs typeface="Arial" panose="020B0604020202020204" pitchFamily="34" charset="0"/>
              </a:rPr>
              <a:t>below the England average</a:t>
            </a:r>
            <a:endParaRPr lang="en-US" sz="1100" dirty="0">
              <a:latin typeface="Arial" panose="020B0604020202020204" pitchFamily="34" charset="0"/>
              <a:cs typeface="Arial" panose="020B0604020202020204" pitchFamily="34" charset="0"/>
            </a:endParaRPr>
          </a:p>
        </p:txBody>
      </p:sp>
      <p:sp>
        <p:nvSpPr>
          <p:cNvPr id="48" name="Oval 47"/>
          <p:cNvSpPr>
            <a:spLocks noChangeAspect="1"/>
          </p:cNvSpPr>
          <p:nvPr/>
        </p:nvSpPr>
        <p:spPr bwMode="auto">
          <a:xfrm>
            <a:off x="7524000" y="1080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60" name="Up Arrow 59"/>
          <p:cNvSpPr/>
          <p:nvPr/>
        </p:nvSpPr>
        <p:spPr bwMode="auto">
          <a:xfrm flipV="1">
            <a:off x="10291878" y="1547899"/>
            <a:ext cx="320400" cy="3348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62" name="Rectangle 61"/>
          <p:cNvSpPr/>
          <p:nvPr/>
        </p:nvSpPr>
        <p:spPr>
          <a:xfrm>
            <a:off x="12968" y="5240224"/>
            <a:ext cx="12785858"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6552000"/>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2 – Young people equipped for life</a:t>
            </a:r>
            <a:endParaRPr lang="en-GB" sz="2600" b="1"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12968" y="532262"/>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0" y="0"/>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Up Arrow 75"/>
          <p:cNvSpPr/>
          <p:nvPr/>
        </p:nvSpPr>
        <p:spPr bwMode="auto">
          <a:xfrm flipV="1">
            <a:off x="1728000" y="154800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0" name="Rectangle 79"/>
          <p:cNvSpPr/>
          <p:nvPr/>
        </p:nvSpPr>
        <p:spPr>
          <a:xfrm>
            <a:off x="8064000" y="1080000"/>
            <a:ext cx="2160000" cy="929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By 2020, the number of 16-17 </a:t>
            </a:r>
            <a:r>
              <a:rPr lang="en-GB" sz="1000" dirty="0" smtClean="0">
                <a:solidFill>
                  <a:schemeClr val="tx1"/>
                </a:solidFill>
                <a:latin typeface="Arial" panose="020B0604020202020204" pitchFamily="34" charset="0"/>
                <a:cs typeface="Arial" panose="020B0604020202020204" pitchFamily="34" charset="0"/>
              </a:rPr>
              <a:t>year-olds </a:t>
            </a:r>
            <a:r>
              <a:rPr lang="en-GB" sz="1000" dirty="0">
                <a:solidFill>
                  <a:schemeClr val="tx1"/>
                </a:solidFill>
                <a:latin typeface="Arial" panose="020B0604020202020204" pitchFamily="34" charset="0"/>
                <a:cs typeface="Arial" panose="020B0604020202020204" pitchFamily="34" charset="0"/>
              </a:rPr>
              <a:t>who are </a:t>
            </a:r>
            <a:r>
              <a:rPr lang="en-GB" sz="1000" b="1" dirty="0">
                <a:solidFill>
                  <a:schemeClr val="tx1"/>
                </a:solidFill>
                <a:latin typeface="Arial" panose="020B0604020202020204" pitchFamily="34" charset="0"/>
                <a:cs typeface="Arial" panose="020B0604020202020204" pitchFamily="34" charset="0"/>
              </a:rPr>
              <a:t>NEET (not in education, employment or training)</a:t>
            </a:r>
            <a:r>
              <a:rPr lang="en-GB" sz="1000" dirty="0">
                <a:solidFill>
                  <a:schemeClr val="tx1"/>
                </a:solidFill>
                <a:latin typeface="Arial" panose="020B0604020202020204" pitchFamily="34" charset="0"/>
                <a:cs typeface="Arial" panose="020B0604020202020204" pitchFamily="34" charset="0"/>
              </a:rPr>
              <a:t> will be below the national average in all GM districts, as will the number whose activity is not known to the local authority</a:t>
            </a:r>
            <a:endParaRPr lang="en-US" sz="1000" dirty="0">
              <a:solidFill>
                <a:schemeClr val="tx1"/>
              </a:solidFill>
              <a:latin typeface="Arial" panose="020B0604020202020204" pitchFamily="34" charset="0"/>
              <a:cs typeface="Arial" panose="020B0604020202020204" pitchFamily="34" charset="0"/>
            </a:endParaRPr>
          </a:p>
        </p:txBody>
      </p:sp>
      <p:cxnSp>
        <p:nvCxnSpPr>
          <p:cNvPr id="83" name="Straight Connector 82"/>
          <p:cNvCxnSpPr/>
          <p:nvPr/>
        </p:nvCxnSpPr>
        <p:spPr>
          <a:xfrm>
            <a:off x="-5545" y="2124000"/>
            <a:ext cx="12776432" cy="9326"/>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0" y="1051423"/>
            <a:ext cx="1656000" cy="929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By 2020, there will be 1,000 fewer </a:t>
            </a:r>
            <a:r>
              <a:rPr lang="en-GB" sz="1000" b="1" dirty="0">
                <a:solidFill>
                  <a:schemeClr val="tx1"/>
                </a:solidFill>
                <a:latin typeface="Arial" panose="020B0604020202020204" pitchFamily="34" charset="0"/>
                <a:cs typeface="Arial" panose="020B0604020202020204" pitchFamily="34" charset="0"/>
              </a:rPr>
              <a:t>looked after children</a:t>
            </a:r>
            <a:r>
              <a:rPr lang="en-GB" sz="1000" dirty="0">
                <a:solidFill>
                  <a:schemeClr val="tx1"/>
                </a:solidFill>
                <a:latin typeface="Arial" panose="020B0604020202020204" pitchFamily="34" charset="0"/>
                <a:cs typeface="Arial" panose="020B0604020202020204" pitchFamily="34" charset="0"/>
              </a:rPr>
              <a:t> in GM, a reduction of more than 20% on 2016 levels </a:t>
            </a:r>
            <a:endParaRPr lang="en-US" sz="1000" dirty="0">
              <a:solidFill>
                <a:schemeClr val="tx1"/>
              </a:solidFill>
              <a:latin typeface="Arial" panose="020B0604020202020204" pitchFamily="34" charset="0"/>
              <a:cs typeface="Arial" panose="020B0604020202020204" pitchFamily="34" charset="0"/>
            </a:endParaRPr>
          </a:p>
        </p:txBody>
      </p:sp>
      <p:sp>
        <p:nvSpPr>
          <p:cNvPr id="85" name="Oval 84"/>
          <p:cNvSpPr>
            <a:spLocks noChangeAspect="1"/>
          </p:cNvSpPr>
          <p:nvPr/>
        </p:nvSpPr>
        <p:spPr bwMode="auto">
          <a:xfrm>
            <a:off x="10257215" y="1080000"/>
            <a:ext cx="393958" cy="393958"/>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sp>
        <p:nvSpPr>
          <p:cNvPr id="98" name="Rectangle 97"/>
          <p:cNvSpPr/>
          <p:nvPr/>
        </p:nvSpPr>
        <p:spPr>
          <a:xfrm>
            <a:off x="10800000" y="1080000"/>
            <a:ext cx="1404000" cy="929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By 2020, the number of </a:t>
            </a:r>
            <a:r>
              <a:rPr lang="en-GB" sz="1000" b="1" dirty="0">
                <a:solidFill>
                  <a:schemeClr val="tx1"/>
                </a:solidFill>
                <a:latin typeface="Arial" panose="020B0604020202020204" pitchFamily="34" charset="0"/>
                <a:cs typeface="Arial" panose="020B0604020202020204" pitchFamily="34" charset="0"/>
              </a:rPr>
              <a:t>unemployed 16-19 year olds </a:t>
            </a:r>
            <a:r>
              <a:rPr lang="en-GB" sz="1000" dirty="0">
                <a:solidFill>
                  <a:schemeClr val="tx1"/>
                </a:solidFill>
                <a:latin typeface="Arial" panose="020B0604020202020204" pitchFamily="34" charset="0"/>
                <a:cs typeface="Arial" panose="020B0604020202020204" pitchFamily="34" charset="0"/>
              </a:rPr>
              <a:t>will have fallen from 13,300 in 2016 to 12,000, a reduction of 10% over the period </a:t>
            </a:r>
            <a:endParaRPr lang="en-US" sz="1000" dirty="0">
              <a:solidFill>
                <a:schemeClr val="tx1"/>
              </a:solidFill>
              <a:latin typeface="Arial" panose="020B0604020202020204" pitchFamily="34" charset="0"/>
              <a:cs typeface="Arial" panose="020B0604020202020204" pitchFamily="34" charset="0"/>
            </a:endParaRPr>
          </a:p>
        </p:txBody>
      </p:sp>
      <p:sp>
        <p:nvSpPr>
          <p:cNvPr id="99" name="Oval 98"/>
          <p:cNvSpPr>
            <a:spLocks noChangeAspect="1"/>
          </p:cNvSpPr>
          <p:nvPr/>
        </p:nvSpPr>
        <p:spPr bwMode="auto">
          <a:xfrm>
            <a:off x="12276000" y="5724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100" name="Up Arrow 99"/>
          <p:cNvSpPr/>
          <p:nvPr/>
        </p:nvSpPr>
        <p:spPr bwMode="auto">
          <a:xfrm flipV="1">
            <a:off x="12330954" y="6180222"/>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106" name="Up Arrow 105"/>
          <p:cNvSpPr/>
          <p:nvPr/>
        </p:nvSpPr>
        <p:spPr bwMode="auto">
          <a:xfrm>
            <a:off x="12276000" y="1548000"/>
            <a:ext cx="320400" cy="3348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107" name="Rectangle 106"/>
          <p:cNvSpPr/>
          <p:nvPr/>
        </p:nvSpPr>
        <p:spPr>
          <a:xfrm>
            <a:off x="10728000" y="2125518"/>
            <a:ext cx="2088000" cy="1107996"/>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17.3% </a:t>
            </a:r>
            <a:r>
              <a:rPr lang="en-GB" sz="1100" dirty="0" smtClean="0">
                <a:latin typeface="Arial" panose="020B0604020202020204" pitchFamily="34" charset="0"/>
                <a:cs typeface="Arial" panose="020B0604020202020204" pitchFamily="34" charset="0"/>
              </a:rPr>
              <a:t>(9,400) </a:t>
            </a:r>
          </a:p>
          <a:p>
            <a:pPr algn="ctr"/>
            <a:r>
              <a:rPr lang="en-GB" sz="1100" dirty="0" smtClean="0">
                <a:latin typeface="Arial" panose="020B0604020202020204" pitchFamily="34" charset="0"/>
                <a:cs typeface="Arial" panose="020B0604020202020204" pitchFamily="34" charset="0"/>
              </a:rPr>
              <a:t>of economically active 16-19 year olds in GM were unemployed in the year to June 2018</a:t>
            </a:r>
            <a:r>
              <a:rPr lang="en-GB" sz="1100" b="1" dirty="0" smtClean="0">
                <a:latin typeface="Arial" panose="020B0604020202020204" pitchFamily="34" charset="0"/>
                <a:cs typeface="Arial" panose="020B0604020202020204" pitchFamily="34" charset="0"/>
              </a:rPr>
              <a:t>, down from 27.0%</a:t>
            </a:r>
            <a:r>
              <a:rPr lang="en-GB" sz="1100" dirty="0" smtClean="0">
                <a:latin typeface="Arial" panose="020B0604020202020204" pitchFamily="34" charset="0"/>
                <a:cs typeface="Arial" panose="020B0604020202020204" pitchFamily="34" charset="0"/>
              </a:rPr>
              <a:t> (14,500) for the previous year</a:t>
            </a:r>
            <a:endParaRPr lang="en-US" sz="1100" dirty="0">
              <a:latin typeface="Arial" panose="020B0604020202020204" pitchFamily="34" charset="0"/>
              <a:cs typeface="Arial" panose="020B0604020202020204" pitchFamily="34" charset="0"/>
            </a:endParaRPr>
          </a:p>
        </p:txBody>
      </p:sp>
      <p:sp>
        <p:nvSpPr>
          <p:cNvPr id="108" name="Rectangle 107"/>
          <p:cNvSpPr/>
          <p:nvPr/>
        </p:nvSpPr>
        <p:spPr>
          <a:xfrm>
            <a:off x="10753796" y="3582000"/>
            <a:ext cx="1080000" cy="430887"/>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19.6%</a:t>
            </a:r>
            <a:r>
              <a:rPr lang="en-GB" sz="1100" dirty="0" smtClean="0">
                <a:latin typeface="Arial" panose="020B0604020202020204" pitchFamily="34" charset="0"/>
                <a:cs typeface="Arial" panose="020B0604020202020204" pitchFamily="34" charset="0"/>
              </a:rPr>
              <a:t> </a:t>
            </a:r>
          </a:p>
          <a:p>
            <a:pPr algn="ctr"/>
            <a:r>
              <a:rPr lang="en-GB" sz="1100" dirty="0" smtClean="0">
                <a:latin typeface="Arial" panose="020B0604020202020204" pitchFamily="34" charset="0"/>
                <a:cs typeface="Arial" panose="020B0604020202020204" pitchFamily="34" charset="0"/>
              </a:rPr>
              <a:t>for males</a:t>
            </a:r>
            <a:endParaRPr lang="en-US" sz="1100" dirty="0">
              <a:latin typeface="Arial" panose="020B0604020202020204" pitchFamily="34" charset="0"/>
              <a:cs typeface="Arial" panose="020B0604020202020204" pitchFamily="34" charset="0"/>
            </a:endParaRPr>
          </a:p>
        </p:txBody>
      </p:sp>
      <p:sp>
        <p:nvSpPr>
          <p:cNvPr id="109" name="Rectangle 108"/>
          <p:cNvSpPr/>
          <p:nvPr/>
        </p:nvSpPr>
        <p:spPr>
          <a:xfrm>
            <a:off x="11772000" y="3582000"/>
            <a:ext cx="1080000" cy="430887"/>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15.0%</a:t>
            </a:r>
            <a:r>
              <a:rPr lang="en-GB" sz="1100" dirty="0" smtClean="0">
                <a:latin typeface="Arial" panose="020B0604020202020204" pitchFamily="34" charset="0"/>
                <a:cs typeface="Arial" panose="020B0604020202020204" pitchFamily="34" charset="0"/>
              </a:rPr>
              <a:t> </a:t>
            </a:r>
          </a:p>
          <a:p>
            <a:pPr algn="ctr"/>
            <a:r>
              <a:rPr lang="en-GB" sz="1100" dirty="0">
                <a:latin typeface="Arial" panose="020B0604020202020204" pitchFamily="34" charset="0"/>
                <a:cs typeface="Arial" panose="020B0604020202020204" pitchFamily="34" charset="0"/>
              </a:rPr>
              <a:t>f</a:t>
            </a:r>
            <a:r>
              <a:rPr lang="en-GB" sz="1100" dirty="0" smtClean="0">
                <a:latin typeface="Arial" panose="020B0604020202020204" pitchFamily="34" charset="0"/>
                <a:cs typeface="Arial" panose="020B0604020202020204" pitchFamily="34" charset="0"/>
              </a:rPr>
              <a:t>or females</a:t>
            </a:r>
            <a:endParaRPr lang="en-US" sz="1100" dirty="0">
              <a:latin typeface="Arial" panose="020B0604020202020204" pitchFamily="34" charset="0"/>
              <a:cs typeface="Arial" panose="020B0604020202020204" pitchFamily="34" charset="0"/>
            </a:endParaRPr>
          </a:p>
        </p:txBody>
      </p:sp>
      <p:sp>
        <p:nvSpPr>
          <p:cNvPr id="110" name="Rectangle 109"/>
          <p:cNvSpPr/>
          <p:nvPr/>
        </p:nvSpPr>
        <p:spPr>
          <a:xfrm>
            <a:off x="10800542" y="3186000"/>
            <a:ext cx="1980000" cy="430887"/>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6.1 percentage points </a:t>
            </a:r>
            <a:r>
              <a:rPr lang="en-GB" sz="1100" dirty="0" smtClean="0">
                <a:latin typeface="Arial" panose="020B0604020202020204" pitchFamily="34" charset="0"/>
                <a:cs typeface="Arial" panose="020B0604020202020204" pitchFamily="34" charset="0"/>
              </a:rPr>
              <a:t>ahead of the target </a:t>
            </a:r>
            <a:r>
              <a:rPr lang="en-GB" sz="1100" dirty="0">
                <a:solidFill>
                  <a:srgbClr val="000000"/>
                </a:solidFill>
                <a:latin typeface="Arial" panose="020B0604020202020204" pitchFamily="34" charset="0"/>
                <a:cs typeface="Arial" panose="020B0604020202020204" pitchFamily="34" charset="0"/>
              </a:rPr>
              <a:t>trajectory</a:t>
            </a:r>
            <a:endParaRPr lang="en-US" sz="1100" dirty="0">
              <a:latin typeface="Arial" panose="020B0604020202020204" pitchFamily="34" charset="0"/>
              <a:cs typeface="Arial" panose="020B0604020202020204" pitchFamily="34" charset="0"/>
            </a:endParaRPr>
          </a:p>
        </p:txBody>
      </p:sp>
      <p:sp>
        <p:nvSpPr>
          <p:cNvPr id="56" name="Oval 55"/>
          <p:cNvSpPr>
            <a:spLocks noChangeAspect="1"/>
          </p:cNvSpPr>
          <p:nvPr/>
        </p:nvSpPr>
        <p:spPr bwMode="auto">
          <a:xfrm>
            <a:off x="4050000" y="1080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cxnSp>
        <p:nvCxnSpPr>
          <p:cNvPr id="59" name="Straight Connector 58"/>
          <p:cNvCxnSpPr/>
          <p:nvPr/>
        </p:nvCxnSpPr>
        <p:spPr>
          <a:xfrm>
            <a:off x="2304000" y="972000"/>
            <a:ext cx="9412" cy="424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0764000" y="972000"/>
            <a:ext cx="9412" cy="424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a:spLocks noChangeAspect="1"/>
          </p:cNvSpPr>
          <p:nvPr/>
        </p:nvSpPr>
        <p:spPr bwMode="auto">
          <a:xfrm>
            <a:off x="1692000" y="1080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461530421"/>
              </p:ext>
            </p:extLst>
          </p:nvPr>
        </p:nvGraphicFramePr>
        <p:xfrm>
          <a:off x="144000" y="3429546"/>
          <a:ext cx="2103627" cy="1728870"/>
        </p:xfrm>
        <a:graphic>
          <a:graphicData uri="http://schemas.openxmlformats.org/drawingml/2006/table">
            <a:tbl>
              <a:tblPr>
                <a:tableStyleId>{5C22544A-7EE6-4342-B048-85BDC9FD1C3A}</a:tableStyleId>
              </a:tblPr>
              <a:tblGrid>
                <a:gridCol w="606451">
                  <a:extLst>
                    <a:ext uri="{9D8B030D-6E8A-4147-A177-3AD203B41FA5}">
                      <a16:colId xmlns:a16="http://schemas.microsoft.com/office/drawing/2014/main" val="20000"/>
                    </a:ext>
                  </a:extLst>
                </a:gridCol>
                <a:gridCol w="360080">
                  <a:extLst>
                    <a:ext uri="{9D8B030D-6E8A-4147-A177-3AD203B41FA5}">
                      <a16:colId xmlns:a16="http://schemas.microsoft.com/office/drawing/2014/main" val="20001"/>
                    </a:ext>
                  </a:extLst>
                </a:gridCol>
                <a:gridCol w="530645">
                  <a:extLst>
                    <a:ext uri="{9D8B030D-6E8A-4147-A177-3AD203B41FA5}">
                      <a16:colId xmlns:a16="http://schemas.microsoft.com/office/drawing/2014/main" val="20002"/>
                    </a:ext>
                  </a:extLst>
                </a:gridCol>
                <a:gridCol w="606451">
                  <a:extLst>
                    <a:ext uri="{9D8B030D-6E8A-4147-A177-3AD203B41FA5}">
                      <a16:colId xmlns:a16="http://schemas.microsoft.com/office/drawing/2014/main" val="20003"/>
                    </a:ext>
                  </a:extLst>
                </a:gridCol>
              </a:tblGrid>
              <a:tr h="132990">
                <a:tc>
                  <a:txBody>
                    <a:bodyPr/>
                    <a:lstStyle/>
                    <a:p>
                      <a:pPr algn="ctr" fontAlgn="b"/>
                      <a:r>
                        <a:rPr lang="en-GB" sz="800" u="none" strike="noStrike" dirty="0">
                          <a:effectLst/>
                        </a:rPr>
                        <a:t> </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ctr"/>
                      <a:r>
                        <a:rPr lang="en-GB" sz="800" b="1" u="none" strike="noStrike" dirty="0">
                          <a:effectLst/>
                        </a:rPr>
                        <a:t>2016</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ctr"/>
                      <a:r>
                        <a:rPr lang="en-GB" sz="800" b="1" u="none" strike="noStrike" dirty="0">
                          <a:effectLst/>
                        </a:rPr>
                        <a:t>2017</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ctr"/>
                      <a:r>
                        <a:rPr lang="en-GB" sz="800" b="1" u="none" strike="noStrike" dirty="0">
                          <a:effectLst/>
                        </a:rPr>
                        <a:t>Change</a:t>
                      </a:r>
                      <a:endParaRPr lang="en-GB" sz="800" b="1"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0"/>
                  </a:ext>
                </a:extLst>
              </a:tr>
              <a:tr h="132990">
                <a:tc>
                  <a:txBody>
                    <a:bodyPr/>
                    <a:lstStyle/>
                    <a:p>
                      <a:pPr algn="l" rtl="0" fontAlgn="b"/>
                      <a:r>
                        <a:rPr lang="en-GB" sz="800" u="none" strike="noStrike" dirty="0">
                          <a:effectLst/>
                        </a:rPr>
                        <a:t>Bolton</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85</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87</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2.4%</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1"/>
                  </a:ext>
                </a:extLst>
              </a:tr>
              <a:tr h="132990">
                <a:tc>
                  <a:txBody>
                    <a:bodyPr/>
                    <a:lstStyle/>
                    <a:p>
                      <a:pPr algn="l" rtl="0" fontAlgn="b"/>
                      <a:r>
                        <a:rPr lang="en-GB" sz="800" u="none" strike="noStrike" dirty="0">
                          <a:effectLst/>
                        </a:rPr>
                        <a:t>Bury</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72</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82</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13.9%</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2"/>
                  </a:ext>
                </a:extLst>
              </a:tr>
              <a:tr h="132990">
                <a:tc>
                  <a:txBody>
                    <a:bodyPr/>
                    <a:lstStyle/>
                    <a:p>
                      <a:pPr algn="l" rtl="0" fontAlgn="b"/>
                      <a:r>
                        <a:rPr lang="en-GB" sz="800" u="none" strike="noStrike" dirty="0">
                          <a:effectLst/>
                        </a:rPr>
                        <a:t>Manchester</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107</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97</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-9.3%</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3"/>
                  </a:ext>
                </a:extLst>
              </a:tr>
              <a:tr h="132990">
                <a:tc>
                  <a:txBody>
                    <a:bodyPr/>
                    <a:lstStyle/>
                    <a:p>
                      <a:pPr algn="l" rtl="0" fontAlgn="b"/>
                      <a:r>
                        <a:rPr lang="en-GB" sz="800" u="none" strike="noStrike" dirty="0">
                          <a:effectLst/>
                        </a:rPr>
                        <a:t>Oldham</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72</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84</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16.7%</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4"/>
                  </a:ext>
                </a:extLst>
              </a:tr>
              <a:tr h="132990">
                <a:tc>
                  <a:txBody>
                    <a:bodyPr/>
                    <a:lstStyle/>
                    <a:p>
                      <a:pPr algn="l" rtl="0" fontAlgn="b"/>
                      <a:r>
                        <a:rPr lang="en-GB" sz="800" u="none" strike="noStrike" dirty="0">
                          <a:effectLst/>
                        </a:rPr>
                        <a:t>Rochdale</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95</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89</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-6.3%</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5"/>
                  </a:ext>
                </a:extLst>
              </a:tr>
              <a:tr h="132990">
                <a:tc>
                  <a:txBody>
                    <a:bodyPr/>
                    <a:lstStyle/>
                    <a:p>
                      <a:pPr algn="l" rtl="0" fontAlgn="b"/>
                      <a:r>
                        <a:rPr lang="en-GB" sz="800" u="none" strike="noStrike" dirty="0">
                          <a:effectLst/>
                        </a:rPr>
                        <a:t>Salford</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103</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95</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-7.8%</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6"/>
                  </a:ext>
                </a:extLst>
              </a:tr>
              <a:tr h="132990">
                <a:tc>
                  <a:txBody>
                    <a:bodyPr/>
                    <a:lstStyle/>
                    <a:p>
                      <a:pPr algn="l" rtl="0" fontAlgn="b"/>
                      <a:r>
                        <a:rPr lang="en-GB" sz="800" u="none" strike="noStrike" dirty="0">
                          <a:effectLst/>
                        </a:rPr>
                        <a:t>Stockport</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47</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53</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12.8%</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7"/>
                  </a:ext>
                </a:extLst>
              </a:tr>
              <a:tr h="132990">
                <a:tc>
                  <a:txBody>
                    <a:bodyPr/>
                    <a:lstStyle/>
                    <a:p>
                      <a:pPr algn="l" rtl="0" fontAlgn="b"/>
                      <a:r>
                        <a:rPr lang="en-GB" sz="800" u="none" strike="noStrike" dirty="0">
                          <a:effectLst/>
                        </a:rPr>
                        <a:t>Tameside</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87</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105</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20.7%</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8"/>
                  </a:ext>
                </a:extLst>
              </a:tr>
              <a:tr h="132990">
                <a:tc>
                  <a:txBody>
                    <a:bodyPr/>
                    <a:lstStyle/>
                    <a:p>
                      <a:pPr algn="l" rtl="0" fontAlgn="b"/>
                      <a:r>
                        <a:rPr lang="en-GB" sz="800" u="none" strike="noStrike" dirty="0">
                          <a:effectLst/>
                        </a:rPr>
                        <a:t>Trafford</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61</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70</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14.8%</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09"/>
                  </a:ext>
                </a:extLst>
              </a:tr>
              <a:tr h="132990">
                <a:tc>
                  <a:txBody>
                    <a:bodyPr/>
                    <a:lstStyle/>
                    <a:p>
                      <a:pPr algn="l" rtl="0" fontAlgn="b"/>
                      <a:r>
                        <a:rPr lang="en-GB" sz="800" u="none" strike="noStrike" dirty="0">
                          <a:effectLst/>
                        </a:rPr>
                        <a:t>Wigan</a:t>
                      </a:r>
                      <a:endParaRPr lang="en-GB" sz="800" b="0"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72</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66</a:t>
                      </a:r>
                      <a:endParaRPr lang="en-GB" sz="800" b="0"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-8.3%</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10"/>
                  </a:ext>
                </a:extLst>
              </a:tr>
              <a:tr h="132990">
                <a:tc>
                  <a:txBody>
                    <a:bodyPr/>
                    <a:lstStyle/>
                    <a:p>
                      <a:pPr algn="l" rtl="0" fontAlgn="b"/>
                      <a:r>
                        <a:rPr lang="en-GB" sz="800" b="1" u="none" strike="noStrike" dirty="0">
                          <a:effectLst/>
                        </a:rPr>
                        <a:t>GM</a:t>
                      </a:r>
                      <a:endParaRPr lang="en-GB" sz="800" b="1"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b="1" u="none" strike="noStrike" dirty="0">
                          <a:effectLst/>
                        </a:rPr>
                        <a:t>82</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b="1" u="none" strike="noStrike" dirty="0">
                          <a:effectLst/>
                        </a:rPr>
                        <a:t>84</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b="1" u="none" strike="noStrike" dirty="0">
                          <a:effectLst/>
                        </a:rPr>
                        <a:t>1.6%</a:t>
                      </a:r>
                      <a:endParaRPr lang="en-GB" sz="800" b="1"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11"/>
                  </a:ext>
                </a:extLst>
              </a:tr>
              <a:tr h="132990">
                <a:tc>
                  <a:txBody>
                    <a:bodyPr/>
                    <a:lstStyle/>
                    <a:p>
                      <a:pPr algn="l" rtl="0" fontAlgn="b"/>
                      <a:r>
                        <a:rPr lang="en-GB" sz="800" u="none" strike="noStrike" dirty="0">
                          <a:effectLst/>
                        </a:rPr>
                        <a:t>England</a:t>
                      </a:r>
                      <a:endParaRPr lang="en-GB" sz="800" b="1" i="0" u="none" strike="noStrike" dirty="0">
                        <a:solidFill>
                          <a:srgbClr val="000000"/>
                        </a:solidFill>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60</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62</a:t>
                      </a:r>
                      <a:endParaRPr lang="en-GB" sz="800" b="1" i="0" u="none" strike="noStrike" dirty="0">
                        <a:effectLst/>
                        <a:latin typeface="Arial" panose="020B0604020202020204" pitchFamily="34" charset="0"/>
                      </a:endParaRPr>
                    </a:p>
                  </a:txBody>
                  <a:tcPr marL="4763" marR="4763" marT="4763" marB="0" anchor="ctr">
                    <a:noFill/>
                  </a:tcPr>
                </a:tc>
                <a:tc>
                  <a:txBody>
                    <a:bodyPr/>
                    <a:lstStyle/>
                    <a:p>
                      <a:pPr algn="ctr" fontAlgn="b"/>
                      <a:r>
                        <a:rPr lang="en-GB" sz="800" u="none" strike="noStrike" dirty="0">
                          <a:effectLst/>
                        </a:rPr>
                        <a:t>3.3%</a:t>
                      </a:r>
                      <a:endParaRPr lang="en-GB" sz="800" b="0" i="0" u="none" strike="noStrike" dirty="0">
                        <a:effectLst/>
                        <a:latin typeface="Arial" panose="020B0604020202020204" pitchFamily="34" charset="0"/>
                      </a:endParaRPr>
                    </a:p>
                  </a:txBody>
                  <a:tcPr marL="4763" marR="4763" marT="4763" marB="0" anchor="ctr">
                    <a:noFill/>
                  </a:tcPr>
                </a:tc>
                <a:extLst>
                  <a:ext uri="{0D108BD9-81ED-4DB2-BD59-A6C34878D82A}">
                    <a16:rowId xmlns:a16="http://schemas.microsoft.com/office/drawing/2014/main" val="10012"/>
                  </a:ext>
                </a:extLst>
              </a:tr>
            </a:tbl>
          </a:graphicData>
        </a:graphic>
      </p:graphicFrame>
      <p:sp>
        <p:nvSpPr>
          <p:cNvPr id="8" name="TextBox 7"/>
          <p:cNvSpPr txBox="1"/>
          <p:nvPr/>
        </p:nvSpPr>
        <p:spPr>
          <a:xfrm>
            <a:off x="290213" y="3072114"/>
            <a:ext cx="2031325" cy="369332"/>
          </a:xfrm>
          <a:prstGeom prst="rect">
            <a:avLst/>
          </a:prstGeom>
          <a:noFill/>
        </p:spPr>
        <p:txBody>
          <a:bodyPr wrap="none" rtlCol="0">
            <a:spAutoFit/>
          </a:bodyPr>
          <a:lstStyle/>
          <a:p>
            <a:r>
              <a:rPr lang="en-GB" sz="900" b="1" i="1" dirty="0" smtClean="0">
                <a:latin typeface="+mj-lt"/>
              </a:rPr>
              <a:t>Rate per 10,000 children &lt;18</a:t>
            </a:r>
            <a:r>
              <a:rPr lang="en-GB" dirty="0" smtClean="0"/>
              <a:t>	</a:t>
            </a:r>
            <a:endParaRPr lang="en-GB" dirty="0"/>
          </a:p>
        </p:txBody>
      </p:sp>
      <p:sp>
        <p:nvSpPr>
          <p:cNvPr id="75" name="Up Arrow 74"/>
          <p:cNvSpPr/>
          <p:nvPr/>
        </p:nvSpPr>
        <p:spPr bwMode="auto">
          <a:xfrm>
            <a:off x="4086000" y="154800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77" name="Rectangle 76"/>
          <p:cNvSpPr/>
          <p:nvPr/>
        </p:nvSpPr>
        <p:spPr>
          <a:xfrm>
            <a:off x="7992000" y="2736000"/>
            <a:ext cx="1080000" cy="938719"/>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0.6 </a:t>
            </a:r>
            <a:r>
              <a:rPr lang="en-GB" sz="1100" b="1" dirty="0">
                <a:latin typeface="Arial" panose="020B0604020202020204" pitchFamily="34" charset="0"/>
                <a:cs typeface="Arial" panose="020B0604020202020204" pitchFamily="34" charset="0"/>
              </a:rPr>
              <a:t>percentage points </a:t>
            </a:r>
            <a:r>
              <a:rPr lang="en-GB" sz="1100" dirty="0">
                <a:latin typeface="Arial" panose="020B0604020202020204" pitchFamily="34" charset="0"/>
                <a:cs typeface="Arial" panose="020B0604020202020204" pitchFamily="34" charset="0"/>
              </a:rPr>
              <a:t>above the England average</a:t>
            </a:r>
            <a:endParaRPr lang="en-US" sz="1100" dirty="0">
              <a:latin typeface="Arial" panose="020B0604020202020204" pitchFamily="34" charset="0"/>
              <a:cs typeface="Arial" panose="020B0604020202020204" pitchFamily="34" charset="0"/>
            </a:endParaRPr>
          </a:p>
        </p:txBody>
      </p:sp>
      <p:sp>
        <p:nvSpPr>
          <p:cNvPr id="78" name="TextBox 77"/>
          <p:cNvSpPr txBox="1"/>
          <p:nvPr/>
        </p:nvSpPr>
        <p:spPr>
          <a:xfrm>
            <a:off x="9563812" y="2816098"/>
            <a:ext cx="1173600" cy="209623"/>
          </a:xfrm>
          <a:prstGeom prst="rect">
            <a:avLst/>
          </a:prstGeom>
          <a:noFill/>
        </p:spPr>
        <p:txBody>
          <a:bodyPr wrap="square" rtlCol="0">
            <a:noAutofit/>
          </a:bodyPr>
          <a:lstStyle/>
          <a:p>
            <a:r>
              <a:rPr lang="en-GB" sz="800" b="1" i="1" dirty="0" smtClean="0">
                <a:latin typeface="+mj-lt"/>
              </a:rPr>
              <a:t>% of 16-17 year olds</a:t>
            </a:r>
            <a:r>
              <a:rPr lang="en-GB" dirty="0" smtClean="0"/>
              <a:t>	</a:t>
            </a:r>
            <a:endParaRPr lang="en-GB" dirty="0"/>
          </a:p>
        </p:txBody>
      </p:sp>
      <p:sp>
        <p:nvSpPr>
          <p:cNvPr id="74" name="TextBox 73"/>
          <p:cNvSpPr txBox="1"/>
          <p:nvPr/>
        </p:nvSpPr>
        <p:spPr>
          <a:xfrm>
            <a:off x="0" y="6858000"/>
            <a:ext cx="12816000" cy="2793072"/>
          </a:xfrm>
          <a:prstGeom prst="rect">
            <a:avLst/>
          </a:prstGeom>
          <a:noFill/>
        </p:spPr>
        <p:txBody>
          <a:bodyPr wrap="square" rtlCol="0">
            <a:spAutoFit/>
          </a:bodyPr>
          <a:lstStyle/>
          <a:p>
            <a:pPr marL="285750" indent="-285750">
              <a:buFont typeface="Arial" panose="020B0604020202020204" pitchFamily="34" charset="0"/>
              <a:buChar char="•"/>
            </a:pPr>
            <a:r>
              <a:rPr lang="en-GB" sz="1170" dirty="0" smtClean="0">
                <a:latin typeface="+mn-lt"/>
                <a:cs typeface="Arial" panose="020B0604020202020204" pitchFamily="34" charset="0"/>
              </a:rPr>
              <a:t>A survey of Year 10 pupils in GM secondary schools is being rolled out, and will collect data on the proportion with ‘hope and optimism’ for the future.  This indicator will be introduced to the dashboard when a full baseline is available, and the wider set of measures will </a:t>
            </a:r>
            <a:r>
              <a:rPr lang="en-GB" sz="1170" dirty="0">
                <a:latin typeface="+mn-lt"/>
                <a:cs typeface="Arial" panose="020B0604020202020204" pitchFamily="34" charset="0"/>
              </a:rPr>
              <a:t>be reviewed in light of </a:t>
            </a:r>
            <a:r>
              <a:rPr lang="en-GB" sz="1170" dirty="0" smtClean="0">
                <a:latin typeface="+mn-lt"/>
                <a:cs typeface="Arial" panose="020B0604020202020204" pitchFamily="34" charset="0"/>
              </a:rPr>
              <a:t>developments under the GM </a:t>
            </a:r>
            <a:r>
              <a:rPr lang="en-GB" sz="1170" dirty="0">
                <a:latin typeface="+mn-lt"/>
                <a:cs typeface="Arial" panose="020B0604020202020204" pitchFamily="34" charset="0"/>
              </a:rPr>
              <a:t>life readiness </a:t>
            </a:r>
            <a:r>
              <a:rPr lang="en-GB" sz="1170" dirty="0" smtClean="0">
                <a:latin typeface="+mn-lt"/>
                <a:cs typeface="Arial" panose="020B0604020202020204" pitchFamily="34" charset="0"/>
              </a:rPr>
              <a:t>workstream.  This aims to support all young people to succeed, particularly in preparation for the transition from compulsory schooling to further educational, training and employment opportunities; the GM Youth Combined Authority is centrally involved, not least </a:t>
            </a:r>
            <a:r>
              <a:rPr lang="en-GB" sz="1170" dirty="0">
                <a:latin typeface="+mn-lt"/>
                <a:cs typeface="Arial" panose="020B0604020202020204" pitchFamily="34" charset="0"/>
              </a:rPr>
              <a:t>in development of a ‘Curriculum for </a:t>
            </a:r>
            <a:r>
              <a:rPr lang="en-GB" sz="1170" dirty="0" smtClean="0">
                <a:latin typeface="+mn-lt"/>
                <a:cs typeface="Arial" panose="020B0604020202020204" pitchFamily="34" charset="0"/>
              </a:rPr>
              <a:t>Life’ </a:t>
            </a:r>
            <a:r>
              <a:rPr lang="en-GB" sz="1170" dirty="0">
                <a:latin typeface="+mn-lt"/>
                <a:cs typeface="Arial" panose="020B0604020202020204" pitchFamily="34" charset="0"/>
              </a:rPr>
              <a:t>from primary </a:t>
            </a:r>
            <a:r>
              <a:rPr lang="en-GB" sz="1170" dirty="0" smtClean="0">
                <a:latin typeface="+mn-lt"/>
                <a:cs typeface="Arial" panose="020B0604020202020204" pitchFamily="34" charset="0"/>
              </a:rPr>
              <a:t>age to post-16.</a:t>
            </a:r>
            <a:endParaRPr lang="en-GB" sz="1170" dirty="0">
              <a:latin typeface="+mn-lt"/>
              <a:cs typeface="Arial" panose="020B0604020202020204" pitchFamily="34" charset="0"/>
            </a:endParaRPr>
          </a:p>
          <a:p>
            <a:pPr marL="285750" indent="-285750">
              <a:buFont typeface="Arial" panose="020B0604020202020204" pitchFamily="34" charset="0"/>
              <a:buChar char="•"/>
            </a:pPr>
            <a:r>
              <a:rPr lang="en-GB" sz="1170" dirty="0">
                <a:latin typeface="+mn-lt"/>
              </a:rPr>
              <a:t>2017/18 data on looked after children (LAC) </a:t>
            </a:r>
            <a:r>
              <a:rPr lang="en-GB" sz="1170" dirty="0" smtClean="0">
                <a:latin typeface="+mn-lt"/>
              </a:rPr>
              <a:t>were not available for this update, </a:t>
            </a:r>
            <a:r>
              <a:rPr lang="en-GB" sz="1170" dirty="0">
                <a:latin typeface="+mn-lt"/>
              </a:rPr>
              <a:t>but are likely to show GM numbers increasing for a second consecutive year, following the reduction seen over the 2014-16 period.  Analysis will be undertaken when the </a:t>
            </a:r>
            <a:r>
              <a:rPr lang="en-GB" sz="1170" dirty="0" smtClean="0">
                <a:latin typeface="+mn-lt"/>
              </a:rPr>
              <a:t>data </a:t>
            </a:r>
            <a:r>
              <a:rPr lang="en-GB" sz="1170" dirty="0">
                <a:latin typeface="+mn-lt"/>
              </a:rPr>
              <a:t>are published, including comparison with national trends, and understanding </a:t>
            </a:r>
            <a:r>
              <a:rPr lang="en-GB" sz="1170" dirty="0" smtClean="0">
                <a:latin typeface="+mn-lt"/>
              </a:rPr>
              <a:t>key </a:t>
            </a:r>
            <a:r>
              <a:rPr lang="en-GB" sz="1170" dirty="0">
                <a:latin typeface="+mn-lt"/>
              </a:rPr>
              <a:t>drivers of change and the potential role played by unaccompanied asylum seeking children in inflating the figures.  The GMS Implementation </a:t>
            </a:r>
            <a:r>
              <a:rPr lang="en-GB" sz="1170" dirty="0" smtClean="0">
                <a:latin typeface="+mn-lt"/>
              </a:rPr>
              <a:t>Plan includes a strong emphasis on early intervention and prevention, although it will take time before this will have a significant impact on LAC numbers.</a:t>
            </a:r>
            <a:endParaRPr lang="en-GB" sz="1170" dirty="0">
              <a:latin typeface="+mn-lt"/>
              <a:cs typeface="Arial" panose="020B0604020202020204" pitchFamily="34" charset="0"/>
            </a:endParaRPr>
          </a:p>
          <a:p>
            <a:pPr marL="285750" indent="-285750">
              <a:buFont typeface="Arial" panose="020B0604020202020204" pitchFamily="34" charset="0"/>
              <a:buChar char="•"/>
            </a:pPr>
            <a:r>
              <a:rPr lang="en-GB" sz="1170" dirty="0">
                <a:latin typeface="+mn-lt"/>
                <a:cs typeface="Arial" panose="020B0604020202020204" pitchFamily="34" charset="0"/>
              </a:rPr>
              <a:t>Educational performance is </a:t>
            </a:r>
            <a:r>
              <a:rPr lang="en-GB" sz="1170" dirty="0" smtClean="0">
                <a:latin typeface="+mn-lt"/>
                <a:cs typeface="Arial" panose="020B0604020202020204" pitchFamily="34" charset="0"/>
              </a:rPr>
              <a:t>relatively </a:t>
            </a:r>
            <a:r>
              <a:rPr lang="en-GB" sz="1170" dirty="0">
                <a:latin typeface="+mn-lt"/>
                <a:cs typeface="Arial" panose="020B0604020202020204" pitchFamily="34" charset="0"/>
              </a:rPr>
              <a:t>strong </a:t>
            </a:r>
            <a:r>
              <a:rPr lang="en-GB" sz="1170" dirty="0" smtClean="0">
                <a:latin typeface="+mn-lt"/>
                <a:cs typeface="Arial" panose="020B0604020202020204" pitchFamily="34" charset="0"/>
              </a:rPr>
              <a:t>at </a:t>
            </a:r>
            <a:r>
              <a:rPr lang="en-GB" sz="1170" dirty="0">
                <a:latin typeface="+mn-lt"/>
                <a:cs typeface="Arial" panose="020B0604020202020204" pitchFamily="34" charset="0"/>
              </a:rPr>
              <a:t>Key Stage </a:t>
            </a:r>
            <a:r>
              <a:rPr lang="en-GB" sz="1170" dirty="0" smtClean="0">
                <a:latin typeface="+mn-lt"/>
                <a:cs typeface="Arial" panose="020B0604020202020204" pitchFamily="34" charset="0"/>
              </a:rPr>
              <a:t>2.  Key </a:t>
            </a:r>
            <a:r>
              <a:rPr lang="en-GB" sz="1170" dirty="0">
                <a:latin typeface="+mn-lt"/>
                <a:cs typeface="Arial" panose="020B0604020202020204" pitchFamily="34" charset="0"/>
              </a:rPr>
              <a:t>Stage 4 outcomes </a:t>
            </a:r>
            <a:r>
              <a:rPr lang="en-GB" sz="1170" dirty="0" smtClean="0">
                <a:latin typeface="+mn-lt"/>
                <a:cs typeface="Arial" panose="020B0604020202020204" pitchFamily="34" charset="0"/>
              </a:rPr>
              <a:t>underperform the national average, although GM is in line with other core cities with the exception of London, where exceptional performance is driving the England average upwards.  There is significant variance across and within GM districts</a:t>
            </a:r>
            <a:r>
              <a:rPr lang="en-GB" sz="1170" dirty="0">
                <a:latin typeface="+mn-lt"/>
                <a:cs typeface="Arial" panose="020B0604020202020204" pitchFamily="34" charset="0"/>
              </a:rPr>
              <a:t>.</a:t>
            </a:r>
            <a:endParaRPr lang="en-GB" sz="1170" dirty="0" smtClean="0">
              <a:latin typeface="+mn-lt"/>
              <a:cs typeface="Arial" panose="020B0604020202020204" pitchFamily="34" charset="0"/>
            </a:endParaRPr>
          </a:p>
          <a:p>
            <a:pPr marL="285750" indent="-285750">
              <a:buFont typeface="Arial" panose="020B0604020202020204" pitchFamily="34" charset="0"/>
              <a:buChar char="•"/>
            </a:pPr>
            <a:r>
              <a:rPr lang="en-GB" sz="1170" dirty="0" smtClean="0">
                <a:latin typeface="+mn-lt"/>
                <a:cs typeface="Arial" panose="020B0604020202020204" pitchFamily="34" charset="0"/>
              </a:rPr>
              <a:t>The proportion of 16-17 year olds who were NEET (not in education, employment or training) at the end of 2017 increased slightly compared to the previous year.  Conversely, the proportion whose activity was ‘not known’ decreased significantly, although this may be due to local authorities no longer being required to track academic age 18-year-olds.</a:t>
            </a:r>
            <a:endParaRPr lang="en-GB" sz="1170" dirty="0">
              <a:latin typeface="+mn-lt"/>
              <a:cs typeface="Arial" panose="020B0604020202020204" pitchFamily="34" charset="0"/>
            </a:endParaRPr>
          </a:p>
          <a:p>
            <a:pPr marL="285750" indent="-285750">
              <a:buFont typeface="Arial" panose="020B0604020202020204" pitchFamily="34" charset="0"/>
              <a:buChar char="•"/>
            </a:pPr>
            <a:r>
              <a:rPr lang="en-GB" sz="1170" dirty="0" smtClean="0">
                <a:latin typeface="+mn-lt"/>
                <a:cs typeface="Arial" panose="020B0604020202020204" pitchFamily="34" charset="0"/>
              </a:rPr>
              <a:t>The life readiness work should also pay dividends in supporting youth employment; despite significant recent improvement, around one in six economically active 16-19 </a:t>
            </a:r>
            <a:r>
              <a:rPr lang="en-GB" sz="1170" dirty="0">
                <a:latin typeface="+mn-lt"/>
                <a:cs typeface="Arial" panose="020B0604020202020204" pitchFamily="34" charset="0"/>
              </a:rPr>
              <a:t>year </a:t>
            </a:r>
            <a:r>
              <a:rPr lang="en-GB" sz="1170" dirty="0" smtClean="0">
                <a:latin typeface="+mn-lt"/>
                <a:cs typeface="Arial" panose="020B0604020202020204" pitchFamily="34" charset="0"/>
              </a:rPr>
              <a:t>olds in </a:t>
            </a:r>
            <a:r>
              <a:rPr lang="en-GB" sz="1170" dirty="0">
                <a:latin typeface="+mn-lt"/>
                <a:cs typeface="Arial" panose="020B0604020202020204" pitchFamily="34" charset="0"/>
              </a:rPr>
              <a:t>GM </a:t>
            </a:r>
            <a:r>
              <a:rPr lang="en-GB" sz="1170" dirty="0" smtClean="0">
                <a:latin typeface="+mn-lt"/>
                <a:cs typeface="Arial" panose="020B0604020202020204" pitchFamily="34" charset="0"/>
              </a:rPr>
              <a:t>(i.e. excluding those still in education) were unemployed in June 2018.  Significant </a:t>
            </a:r>
            <a:r>
              <a:rPr lang="en-GB" sz="1170" dirty="0">
                <a:latin typeface="+mn-lt"/>
                <a:cs typeface="Arial" panose="020B0604020202020204" pitchFamily="34" charset="0"/>
              </a:rPr>
              <a:t>mental health investment will support achievement of GM’s ambition that no child who needs mental health support will be turned </a:t>
            </a:r>
            <a:r>
              <a:rPr lang="en-GB" sz="1170" dirty="0" smtClean="0">
                <a:latin typeface="+mn-lt"/>
                <a:cs typeface="Arial" panose="020B0604020202020204" pitchFamily="34" charset="0"/>
              </a:rPr>
              <a:t>away, </a:t>
            </a:r>
            <a:r>
              <a:rPr lang="en-GB" sz="1170" dirty="0">
                <a:latin typeface="+mn-lt"/>
                <a:cs typeface="Arial" panose="020B0604020202020204" pitchFamily="34" charset="0"/>
              </a:rPr>
              <a:t>and </a:t>
            </a:r>
            <a:r>
              <a:rPr lang="en-GB" sz="1170" dirty="0" smtClean="0">
                <a:latin typeface="+mn-lt"/>
                <a:cs typeface="Arial" panose="020B0604020202020204" pitchFamily="34" charset="0"/>
              </a:rPr>
              <a:t>will include a new </a:t>
            </a:r>
            <a:r>
              <a:rPr lang="en-GB" sz="1170" dirty="0">
                <a:latin typeface="+mn-lt"/>
                <a:cs typeface="Arial" panose="020B0604020202020204" pitchFamily="34" charset="0"/>
              </a:rPr>
              <a:t>schools mental health pilot </a:t>
            </a:r>
            <a:r>
              <a:rPr lang="en-GB" sz="1170" dirty="0" smtClean="0">
                <a:latin typeface="+mn-lt"/>
                <a:cs typeface="Arial" panose="020B0604020202020204" pitchFamily="34" charset="0"/>
              </a:rPr>
              <a:t>that will provide a </a:t>
            </a:r>
            <a:r>
              <a:rPr lang="en-GB" sz="1170" dirty="0">
                <a:latin typeface="+mn-lt"/>
                <a:cs typeface="Arial" panose="020B0604020202020204" pitchFamily="34" charset="0"/>
              </a:rPr>
              <a:t>rapid response model within </a:t>
            </a:r>
            <a:r>
              <a:rPr lang="en-GB" sz="1170" dirty="0" smtClean="0">
                <a:latin typeface="+mn-lt"/>
                <a:cs typeface="Arial" panose="020B0604020202020204" pitchFamily="34" charset="0"/>
              </a:rPr>
              <a:t>schools.</a:t>
            </a:r>
            <a:endParaRPr lang="en-GB" sz="1170" dirty="0">
              <a:latin typeface="+mn-lt"/>
              <a:cs typeface="Arial" panose="020B0604020202020204" pitchFamily="34" charset="0"/>
            </a:endParaRPr>
          </a:p>
        </p:txBody>
      </p:sp>
      <p:sp>
        <p:nvSpPr>
          <p:cNvPr id="2" name="TextBox 1"/>
          <p:cNvSpPr txBox="1"/>
          <p:nvPr/>
        </p:nvSpPr>
        <p:spPr>
          <a:xfrm>
            <a:off x="4495489" y="4771834"/>
            <a:ext cx="3373598"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Provisional data</a:t>
            </a:r>
            <a:endParaRPr lang="en-GB" sz="800" i="1" dirty="0"/>
          </a:p>
        </p:txBody>
      </p:sp>
      <p:sp>
        <p:nvSpPr>
          <p:cNvPr id="79" name="Rectangle 78"/>
          <p:cNvSpPr/>
          <p:nvPr/>
        </p:nvSpPr>
        <p:spPr>
          <a:xfrm>
            <a:off x="3960000" y="5634000"/>
            <a:ext cx="3888000" cy="830997"/>
          </a:xfrm>
          <a:prstGeom prst="rect">
            <a:avLst/>
          </a:prstGeom>
        </p:spPr>
        <p:txBody>
          <a:bodyPr wrap="square">
            <a:spAutoFit/>
          </a:bodyPr>
          <a:lstStyle/>
          <a:p>
            <a:pPr lvl="0" algn="ctr"/>
            <a:r>
              <a:rPr lang="en-GB" sz="1100" dirty="0" smtClean="0">
                <a:latin typeface="Arial" panose="020B0604020202020204" pitchFamily="34" charset="0"/>
                <a:cs typeface="Arial" panose="020B0604020202020204" pitchFamily="34" charset="0"/>
              </a:rPr>
              <a:t>The average Progress 8 score for GM Key Stage </a:t>
            </a:r>
            <a:r>
              <a:rPr lang="en-GB" sz="1100" dirty="0">
                <a:latin typeface="Arial" panose="020B0604020202020204" pitchFamily="34" charset="0"/>
                <a:cs typeface="Arial" panose="020B0604020202020204" pitchFamily="34" charset="0"/>
              </a:rPr>
              <a:t>4 pupils in </a:t>
            </a:r>
            <a:r>
              <a:rPr lang="en-GB" sz="1100" dirty="0" smtClean="0">
                <a:latin typeface="Arial" panose="020B0604020202020204" pitchFamily="34" charset="0"/>
                <a:cs typeface="Arial" panose="020B0604020202020204" pitchFamily="34" charset="0"/>
              </a:rPr>
              <a:t>2017/18 was </a:t>
            </a:r>
            <a:r>
              <a:rPr lang="en-GB" sz="1100" b="1" dirty="0" smtClean="0">
                <a:latin typeface="Arial" panose="020B0604020202020204" pitchFamily="34" charset="0"/>
                <a:cs typeface="Arial" panose="020B0604020202020204" pitchFamily="34" charset="0"/>
              </a:rPr>
              <a:t>-0.16</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indicating </a:t>
            </a:r>
            <a:r>
              <a:rPr lang="en-GB" sz="1100" dirty="0" smtClean="0">
                <a:latin typeface="Arial" panose="020B0604020202020204" pitchFamily="34" charset="0"/>
                <a:cs typeface="Arial" panose="020B0604020202020204" pitchFamily="34" charset="0"/>
              </a:rPr>
              <a:t>that pupils made 0.16 of a grade less progress </a:t>
            </a:r>
            <a:r>
              <a:rPr lang="en-GB" sz="1100" dirty="0">
                <a:latin typeface="Arial" panose="020B0604020202020204" pitchFamily="34" charset="0"/>
                <a:cs typeface="Arial" panose="020B0604020202020204" pitchFamily="34" charset="0"/>
              </a:rPr>
              <a:t>than the national </a:t>
            </a:r>
            <a:r>
              <a:rPr lang="en-GB" sz="1100" dirty="0" smtClean="0">
                <a:latin typeface="Arial" panose="020B0604020202020204" pitchFamily="34" charset="0"/>
                <a:cs typeface="Arial" panose="020B0604020202020204" pitchFamily="34" charset="0"/>
              </a:rPr>
              <a:t>all schools average</a:t>
            </a:r>
          </a:p>
          <a:p>
            <a:pPr lvl="0" algn="ctr"/>
            <a:endParaRPr lang="en-GB" sz="300" dirty="0">
              <a:latin typeface="Arial" panose="020B0604020202020204" pitchFamily="34" charset="0"/>
              <a:cs typeface="Arial" panose="020B0604020202020204" pitchFamily="34" charset="0"/>
            </a:endParaRPr>
          </a:p>
          <a:p>
            <a:pPr lvl="0" algn="ctr"/>
            <a:r>
              <a:rPr lang="en-GB" sz="1100" dirty="0" smtClean="0">
                <a:latin typeface="Arial" panose="020B0604020202020204" pitchFamily="34" charset="0"/>
                <a:cs typeface="Arial" panose="020B0604020202020204" pitchFamily="34" charset="0"/>
              </a:rPr>
              <a:t>  This was lower than the average score of </a:t>
            </a:r>
            <a:r>
              <a:rPr lang="en-GB" sz="1100" b="1" dirty="0" smtClean="0">
                <a:latin typeface="Arial" panose="020B0604020202020204" pitchFamily="34" charset="0"/>
                <a:cs typeface="Arial" panose="020B0604020202020204" pitchFamily="34" charset="0"/>
              </a:rPr>
              <a:t>-0.11 </a:t>
            </a:r>
            <a:r>
              <a:rPr lang="en-GB" sz="1100" dirty="0" smtClean="0">
                <a:latin typeface="Arial" panose="020B0604020202020204" pitchFamily="34" charset="0"/>
                <a:cs typeface="Arial" panose="020B0604020202020204" pitchFamily="34" charset="0"/>
              </a:rPr>
              <a:t>in 2016/17</a:t>
            </a:r>
            <a:endParaRPr lang="en-US" sz="1100" dirty="0">
              <a:latin typeface="Arial" panose="020B0604020202020204" pitchFamily="34" charset="0"/>
              <a:cs typeface="Arial" panose="020B0604020202020204" pitchFamily="34" charset="0"/>
            </a:endParaRPr>
          </a:p>
        </p:txBody>
      </p:sp>
      <p:sp>
        <p:nvSpPr>
          <p:cNvPr id="81" name="Oval 80"/>
          <p:cNvSpPr>
            <a:spLocks noChangeAspect="1"/>
          </p:cNvSpPr>
          <p:nvPr/>
        </p:nvSpPr>
        <p:spPr bwMode="auto">
          <a:xfrm>
            <a:off x="3456000" y="5724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61" name="Rectangle 60"/>
          <p:cNvSpPr/>
          <p:nvPr/>
        </p:nvSpPr>
        <p:spPr>
          <a:xfrm>
            <a:off x="2250000" y="1098000"/>
            <a:ext cx="1872000" cy="929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latin typeface="Arial" panose="020B0604020202020204" pitchFamily="34" charset="0"/>
                <a:cs typeface="Arial" panose="020B0604020202020204" pitchFamily="34" charset="0"/>
              </a:rPr>
              <a:t>By </a:t>
            </a:r>
            <a:r>
              <a:rPr lang="en-GB" sz="1000" dirty="0">
                <a:solidFill>
                  <a:schemeClr val="tx1"/>
                </a:solidFill>
                <a:latin typeface="Arial" panose="020B0604020202020204" pitchFamily="34" charset="0"/>
                <a:cs typeface="Arial" panose="020B0604020202020204" pitchFamily="34" charset="0"/>
              </a:rPr>
              <a:t>2020, </a:t>
            </a:r>
            <a:r>
              <a:rPr lang="en-GB" sz="1000" dirty="0" smtClean="0">
                <a:solidFill>
                  <a:schemeClr val="tx1"/>
                </a:solidFill>
                <a:latin typeface="Arial" panose="020B0604020202020204" pitchFamily="34" charset="0"/>
                <a:cs typeface="Arial" panose="020B0604020202020204" pitchFamily="34" charset="0"/>
              </a:rPr>
              <a:t>the proportion of   GM </a:t>
            </a:r>
            <a:r>
              <a:rPr lang="en-GB" sz="1000" b="1" dirty="0" smtClean="0">
                <a:solidFill>
                  <a:schemeClr val="tx1"/>
                </a:solidFill>
                <a:latin typeface="Arial" panose="020B0604020202020204" pitchFamily="34" charset="0"/>
                <a:cs typeface="Arial" panose="020B0604020202020204" pitchFamily="34" charset="0"/>
              </a:rPr>
              <a:t>Key Stage 2 pupils </a:t>
            </a:r>
            <a:r>
              <a:rPr lang="en-GB" sz="1000" dirty="0" smtClean="0">
                <a:solidFill>
                  <a:schemeClr val="tx1"/>
                </a:solidFill>
                <a:latin typeface="Arial" panose="020B0604020202020204" pitchFamily="34" charset="0"/>
                <a:cs typeface="Arial" panose="020B0604020202020204" pitchFamily="34" charset="0"/>
              </a:rPr>
              <a:t>achieving the expected level of attainment in reading, writing and maths (RWM) will continue to meet or exceed the England average</a:t>
            </a:r>
            <a:endParaRPr lang="en-US" sz="1000" dirty="0">
              <a:solidFill>
                <a:schemeClr val="tx1"/>
              </a:solidFill>
              <a:latin typeface="Arial" panose="020B0604020202020204" pitchFamily="34" charset="0"/>
              <a:cs typeface="Arial" panose="020B0604020202020204" pitchFamily="34" charset="0"/>
            </a:endParaRPr>
          </a:p>
        </p:txBody>
      </p:sp>
      <p:sp>
        <p:nvSpPr>
          <p:cNvPr id="64" name="Rectangle 63"/>
          <p:cNvSpPr/>
          <p:nvPr/>
        </p:nvSpPr>
        <p:spPr>
          <a:xfrm>
            <a:off x="2124000" y="2880000"/>
            <a:ext cx="2482652" cy="261610"/>
          </a:xfrm>
          <a:prstGeom prst="rect">
            <a:avLst/>
          </a:prstGeom>
        </p:spPr>
        <p:txBody>
          <a:bodyPr wrap="square">
            <a:spAutoFit/>
          </a:bodyPr>
          <a:lstStyle/>
          <a:p>
            <a:pPr algn="ctr"/>
            <a:r>
              <a:rPr lang="en-GB" sz="1100" b="1" dirty="0" smtClean="0">
                <a:latin typeface="Arial" panose="020B0604020202020204" pitchFamily="34" charset="0"/>
                <a:cs typeface="Arial" panose="020B0604020202020204" pitchFamily="34" charset="0"/>
              </a:rPr>
              <a:t>Equal </a:t>
            </a:r>
            <a:r>
              <a:rPr lang="en-GB" sz="1100" dirty="0" smtClean="0">
                <a:latin typeface="Arial" panose="020B0604020202020204" pitchFamily="34" charset="0"/>
                <a:cs typeface="Arial" panose="020B0604020202020204" pitchFamily="34" charset="0"/>
              </a:rPr>
              <a:t>to the </a:t>
            </a:r>
            <a:r>
              <a:rPr lang="en-GB" sz="1100" dirty="0">
                <a:latin typeface="Arial" panose="020B0604020202020204" pitchFamily="34" charset="0"/>
                <a:cs typeface="Arial" panose="020B0604020202020204" pitchFamily="34" charset="0"/>
              </a:rPr>
              <a:t>England average</a:t>
            </a:r>
            <a:endParaRPr lang="en-US" sz="1100" dirty="0">
              <a:latin typeface="Arial" panose="020B0604020202020204" pitchFamily="34" charset="0"/>
              <a:cs typeface="Arial" panose="020B0604020202020204" pitchFamily="34" charset="0"/>
            </a:endParaRPr>
          </a:p>
        </p:txBody>
      </p:sp>
      <p:cxnSp>
        <p:nvCxnSpPr>
          <p:cNvPr id="86" name="Straight Connector 85"/>
          <p:cNvCxnSpPr/>
          <p:nvPr/>
        </p:nvCxnSpPr>
        <p:spPr>
          <a:xfrm>
            <a:off x="4500000" y="972000"/>
            <a:ext cx="9412" cy="424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4481090" y="3699853"/>
            <a:ext cx="1579592" cy="1107996"/>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A significant attainment gap within districts, with a high proportion of schools below the national average score</a:t>
            </a:r>
            <a:endParaRPr lang="en-US" sz="1100" i="1" dirty="0">
              <a:latin typeface="Arial" panose="020B0604020202020204" pitchFamily="34" charset="0"/>
              <a:cs typeface="Arial" panose="020B0604020202020204" pitchFamily="34" charset="0"/>
            </a:endParaRPr>
          </a:p>
        </p:txBody>
      </p:sp>
      <p:sp>
        <p:nvSpPr>
          <p:cNvPr id="93" name="Oval 92"/>
          <p:cNvSpPr>
            <a:spLocks noChangeAspect="1"/>
          </p:cNvSpPr>
          <p:nvPr/>
        </p:nvSpPr>
        <p:spPr bwMode="auto">
          <a:xfrm>
            <a:off x="7884000" y="5724000"/>
            <a:ext cx="393958" cy="393958"/>
          </a:xfrm>
          <a:prstGeom prst="ellipse">
            <a:avLst/>
          </a:prstGeom>
          <a:solidFill>
            <a:srgbClr val="FF0000"/>
          </a:solidFill>
          <a:ln w="9525">
            <a:noFill/>
            <a:miter lim="800000"/>
            <a:headEnd/>
            <a:tailEnd/>
          </a:ln>
        </p:spPr>
        <p:txBody>
          <a:bodyPr rtlCol="0" anchor="ctr">
            <a:noAutofit/>
          </a:bodyPr>
          <a:lstStyle/>
          <a:p>
            <a:pPr algn="ctr"/>
            <a:r>
              <a:rPr lang="en-GB" sz="2400" b="1" dirty="0">
                <a:solidFill>
                  <a:schemeClr val="bg1"/>
                </a:solidFill>
              </a:rPr>
              <a:t>R</a:t>
            </a:r>
            <a:endParaRPr lang="en-GB" sz="2400" b="1" dirty="0" smtClean="0">
              <a:solidFill>
                <a:schemeClr val="bg1"/>
              </a:solidFill>
            </a:endParaRPr>
          </a:p>
        </p:txBody>
      </p:sp>
      <p:graphicFrame>
        <p:nvGraphicFramePr>
          <p:cNvPr id="3" name="Table 2"/>
          <p:cNvGraphicFramePr>
            <a:graphicFrameLocks noGrp="1"/>
          </p:cNvGraphicFramePr>
          <p:nvPr>
            <p:extLst/>
          </p:nvPr>
        </p:nvGraphicFramePr>
        <p:xfrm>
          <a:off x="2412000" y="3168000"/>
          <a:ext cx="2011875" cy="1856628"/>
        </p:xfrm>
        <a:graphic>
          <a:graphicData uri="http://schemas.openxmlformats.org/drawingml/2006/table">
            <a:tbl>
              <a:tblPr>
                <a:tableStyleId>{5C22544A-7EE6-4342-B048-85BDC9FD1C3A}</a:tableStyleId>
              </a:tblPr>
              <a:tblGrid>
                <a:gridCol w="710121">
                  <a:extLst>
                    <a:ext uri="{9D8B030D-6E8A-4147-A177-3AD203B41FA5}">
                      <a16:colId xmlns:a16="http://schemas.microsoft.com/office/drawing/2014/main" val="20000"/>
                    </a:ext>
                  </a:extLst>
                </a:gridCol>
                <a:gridCol w="434853">
                  <a:extLst>
                    <a:ext uri="{9D8B030D-6E8A-4147-A177-3AD203B41FA5}">
                      <a16:colId xmlns:a16="http://schemas.microsoft.com/office/drawing/2014/main" val="20001"/>
                    </a:ext>
                  </a:extLst>
                </a:gridCol>
                <a:gridCol w="434853">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130172">
                <a:tc>
                  <a:txBody>
                    <a:bodyPr/>
                    <a:lstStyle/>
                    <a:p>
                      <a:pPr algn="ctr" fontAlgn="b"/>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2017</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2018</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Change</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0"/>
                  </a:ext>
                </a:extLst>
              </a:tr>
              <a:tr h="130172">
                <a:tc>
                  <a:txBody>
                    <a:bodyPr/>
                    <a:lstStyle/>
                    <a:p>
                      <a:pPr algn="l" fontAlgn="ctr"/>
                      <a:r>
                        <a:rPr lang="en-GB" sz="800" u="none" strike="noStrike" dirty="0">
                          <a:effectLst/>
                          <a:latin typeface="+mn-lt"/>
                        </a:rPr>
                        <a:t>Bolton</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61</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4.9%</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1"/>
                  </a:ext>
                </a:extLst>
              </a:tr>
              <a:tr h="130172">
                <a:tc>
                  <a:txBody>
                    <a:bodyPr/>
                    <a:lstStyle/>
                    <a:p>
                      <a:pPr algn="l" fontAlgn="ctr"/>
                      <a:r>
                        <a:rPr lang="en-GB" sz="800" u="none" strike="noStrike" dirty="0">
                          <a:effectLst/>
                          <a:latin typeface="+mn-lt"/>
                        </a:rPr>
                        <a:t>Bury</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0.0%</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2"/>
                  </a:ext>
                </a:extLst>
              </a:tr>
              <a:tr h="130172">
                <a:tc>
                  <a:txBody>
                    <a:bodyPr/>
                    <a:lstStyle/>
                    <a:p>
                      <a:pPr algn="l" fontAlgn="ctr"/>
                      <a:r>
                        <a:rPr lang="en-GB" sz="800" u="none" strike="noStrike" dirty="0">
                          <a:effectLst/>
                          <a:latin typeface="+mn-lt"/>
                        </a:rPr>
                        <a:t>Manchester</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0.0%</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3"/>
                  </a:ext>
                </a:extLst>
              </a:tr>
              <a:tr h="130172">
                <a:tc>
                  <a:txBody>
                    <a:bodyPr/>
                    <a:lstStyle/>
                    <a:p>
                      <a:pPr algn="l" fontAlgn="ctr"/>
                      <a:r>
                        <a:rPr lang="en-GB" sz="800" u="none" strike="noStrike" dirty="0">
                          <a:effectLst/>
                          <a:latin typeface="+mn-lt"/>
                        </a:rPr>
                        <a:t>Oldham</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57</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62</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8.8%</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4"/>
                  </a:ext>
                </a:extLst>
              </a:tr>
              <a:tr h="130172">
                <a:tc>
                  <a:txBody>
                    <a:bodyPr/>
                    <a:lstStyle/>
                    <a:p>
                      <a:pPr algn="l" fontAlgn="ctr"/>
                      <a:r>
                        <a:rPr lang="en-GB" sz="800" u="none" strike="noStrike" dirty="0">
                          <a:effectLst/>
                          <a:latin typeface="+mn-lt"/>
                        </a:rPr>
                        <a:t>Rochdale</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7.1%</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5"/>
                  </a:ext>
                </a:extLst>
              </a:tr>
              <a:tr h="130172">
                <a:tc>
                  <a:txBody>
                    <a:bodyPr/>
                    <a:lstStyle/>
                    <a:p>
                      <a:pPr algn="l" fontAlgn="ctr"/>
                      <a:r>
                        <a:rPr lang="en-GB" sz="800" u="none" strike="noStrike" dirty="0">
                          <a:effectLst/>
                          <a:latin typeface="+mn-lt"/>
                        </a:rPr>
                        <a:t>Salford</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61</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4.9%</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6"/>
                  </a:ext>
                </a:extLst>
              </a:tr>
              <a:tr h="130172">
                <a:tc>
                  <a:txBody>
                    <a:bodyPr/>
                    <a:lstStyle/>
                    <a:p>
                      <a:pPr algn="l" fontAlgn="ctr"/>
                      <a:r>
                        <a:rPr lang="en-GB" sz="800" u="none" strike="noStrike" dirty="0">
                          <a:effectLst/>
                          <a:latin typeface="+mn-lt"/>
                        </a:rPr>
                        <a:t>Stockport</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3.1%</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7"/>
                  </a:ext>
                </a:extLst>
              </a:tr>
              <a:tr h="176133">
                <a:tc>
                  <a:txBody>
                    <a:bodyPr/>
                    <a:lstStyle/>
                    <a:p>
                      <a:pPr algn="l" fontAlgn="ctr"/>
                      <a:r>
                        <a:rPr lang="en-GB" sz="800" u="none" strike="noStrike" dirty="0">
                          <a:effectLst/>
                          <a:latin typeface="+mn-lt"/>
                        </a:rPr>
                        <a:t>Tameside</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60</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63</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5.0%</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8"/>
                  </a:ext>
                </a:extLst>
              </a:tr>
              <a:tr h="130172">
                <a:tc>
                  <a:txBody>
                    <a:bodyPr/>
                    <a:lstStyle/>
                    <a:p>
                      <a:pPr algn="l" fontAlgn="ctr"/>
                      <a:r>
                        <a:rPr lang="en-GB" sz="800" u="none" strike="noStrike" dirty="0">
                          <a:effectLst/>
                          <a:latin typeface="+mn-lt"/>
                        </a:rPr>
                        <a:t>Trafford</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72</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75</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4.2%</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09"/>
                  </a:ext>
                </a:extLst>
              </a:tr>
              <a:tr h="130172">
                <a:tc>
                  <a:txBody>
                    <a:bodyPr/>
                    <a:lstStyle/>
                    <a:p>
                      <a:pPr algn="l" fontAlgn="ctr"/>
                      <a:r>
                        <a:rPr lang="en-GB" sz="800" u="none" strike="noStrike" dirty="0">
                          <a:effectLst/>
                          <a:latin typeface="+mn-lt"/>
                        </a:rPr>
                        <a:t>Wigan</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66</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69</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4.5%</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0"/>
                  </a:ext>
                </a:extLst>
              </a:tr>
              <a:tr h="130172">
                <a:tc>
                  <a:txBody>
                    <a:bodyPr/>
                    <a:lstStyle/>
                    <a:p>
                      <a:pPr algn="l" fontAlgn="ctr"/>
                      <a:r>
                        <a:rPr lang="en-GB" sz="800" b="1" u="none" strike="noStrike" dirty="0">
                          <a:effectLst/>
                          <a:latin typeface="+mn-lt"/>
                        </a:rPr>
                        <a:t>GM</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62</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a:effectLst/>
                          <a:latin typeface="+mn-lt"/>
                        </a:rPr>
                        <a:t>64</a:t>
                      </a:r>
                      <a:endParaRPr lang="en-GB" sz="800" b="1" i="0" u="none" strike="noStrike" dirty="0">
                        <a:solidFill>
                          <a:srgbClr val="000000"/>
                        </a:solidFill>
                        <a:effectLst/>
                        <a:latin typeface="+mn-lt"/>
                      </a:endParaRPr>
                    </a:p>
                  </a:txBody>
                  <a:tcPr marL="4763" marR="4763" marT="4763" marB="0" anchor="ctr">
                    <a:noFill/>
                  </a:tcPr>
                </a:tc>
                <a:tc>
                  <a:txBody>
                    <a:bodyPr/>
                    <a:lstStyle/>
                    <a:p>
                      <a:pPr algn="ctr" fontAlgn="ctr"/>
                      <a:r>
                        <a:rPr lang="en-GB" sz="800" b="1" u="none" strike="noStrike" dirty="0" smtClean="0">
                          <a:effectLst/>
                          <a:latin typeface="+mn-lt"/>
                        </a:rPr>
                        <a:t>3.2%</a:t>
                      </a:r>
                      <a:endParaRPr lang="en-GB" sz="800" b="1"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1"/>
                  </a:ext>
                </a:extLst>
              </a:tr>
              <a:tr h="243754">
                <a:tc>
                  <a:txBody>
                    <a:bodyPr/>
                    <a:lstStyle/>
                    <a:p>
                      <a:pPr algn="l" fontAlgn="ctr"/>
                      <a:r>
                        <a:rPr lang="en-GB" sz="800" u="none" strike="noStrike" dirty="0">
                          <a:effectLst/>
                          <a:latin typeface="+mn-lt"/>
                        </a:rPr>
                        <a:t>England (state schools)</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62</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64</a:t>
                      </a:r>
                      <a:endParaRPr lang="en-GB" sz="800" b="0" i="0" u="none" strike="noStrike" dirty="0">
                        <a:solidFill>
                          <a:srgbClr val="000000"/>
                        </a:solidFill>
                        <a:effectLst/>
                        <a:latin typeface="+mn-lt"/>
                      </a:endParaRPr>
                    </a:p>
                  </a:txBody>
                  <a:tcPr marL="4763" marR="4763" marT="4763" marB="0" anchor="ctr">
                    <a:noFill/>
                  </a:tcPr>
                </a:tc>
                <a:tc>
                  <a:txBody>
                    <a:bodyPr/>
                    <a:lstStyle/>
                    <a:p>
                      <a:pPr algn="ctr" fontAlgn="ctr"/>
                      <a:r>
                        <a:rPr lang="en-GB" sz="800" u="none" strike="noStrike" dirty="0">
                          <a:effectLst/>
                          <a:latin typeface="+mn-lt"/>
                        </a:rPr>
                        <a:t>3.2%</a:t>
                      </a:r>
                      <a:endParaRPr lang="en-GB" sz="800" b="0" i="0" u="none" strike="noStrike" dirty="0">
                        <a:solidFill>
                          <a:srgbClr val="000000"/>
                        </a:solidFill>
                        <a:effectLst/>
                        <a:latin typeface="+mn-lt"/>
                      </a:endParaRPr>
                    </a:p>
                  </a:txBody>
                  <a:tcPr marL="4763" marR="4763" marT="4763" marB="0" anchor="ctr">
                    <a:noFill/>
                  </a:tcPr>
                </a:tc>
                <a:extLst>
                  <a:ext uri="{0D108BD9-81ED-4DB2-BD59-A6C34878D82A}">
                    <a16:rowId xmlns:a16="http://schemas.microsoft.com/office/drawing/2014/main" val="10012"/>
                  </a:ext>
                </a:extLst>
              </a:tr>
            </a:tbl>
          </a:graphicData>
        </a:graphic>
      </p:graphicFrame>
      <p:sp>
        <p:nvSpPr>
          <p:cNvPr id="89" name="TextBox 88"/>
          <p:cNvSpPr txBox="1"/>
          <p:nvPr/>
        </p:nvSpPr>
        <p:spPr>
          <a:xfrm>
            <a:off x="2268000" y="5040000"/>
            <a:ext cx="2052000" cy="215444"/>
          </a:xfrm>
          <a:prstGeom prst="rect">
            <a:avLst/>
          </a:prstGeom>
          <a:noFill/>
        </p:spPr>
        <p:txBody>
          <a:bodyPr wrap="square" rtlCol="0">
            <a:spAutoFit/>
          </a:bodyPr>
          <a:lstStyle/>
          <a:p>
            <a:r>
              <a:rPr lang="en-GB" sz="800" i="1" dirty="0">
                <a:latin typeface="Arial" panose="020B0604020202020204" pitchFamily="34" charset="0"/>
                <a:cs typeface="Arial" panose="020B0604020202020204" pitchFamily="34" charset="0"/>
              </a:rPr>
              <a:t>*</a:t>
            </a:r>
            <a:r>
              <a:rPr lang="en-GB" sz="800" i="1" dirty="0" smtClean="0">
                <a:latin typeface="Arial" panose="020B0604020202020204" pitchFamily="34" charset="0"/>
                <a:cs typeface="Arial" panose="020B0604020202020204" pitchFamily="34" charset="0"/>
              </a:rPr>
              <a:t> Provisional data, not yet finalised</a:t>
            </a:r>
            <a:r>
              <a:rPr lang="en-GB" sz="800" i="1" baseline="30000" dirty="0" smtClean="0">
                <a:latin typeface="Arial" panose="020B0604020202020204" pitchFamily="34" charset="0"/>
                <a:cs typeface="Arial" panose="020B0604020202020204" pitchFamily="34" charset="0"/>
              </a:rPr>
              <a:t>.</a:t>
            </a:r>
            <a:r>
              <a:rPr lang="en-GB" sz="800" i="1" dirty="0" smtClean="0">
                <a:latin typeface="Arial" panose="020B0604020202020204" pitchFamily="34" charset="0"/>
                <a:cs typeface="Arial" panose="020B0604020202020204" pitchFamily="34" charset="0"/>
              </a:rPr>
              <a:t> </a:t>
            </a:r>
            <a:endParaRPr lang="en-GB" sz="800" i="1" dirty="0"/>
          </a:p>
        </p:txBody>
      </p:sp>
      <p:sp>
        <p:nvSpPr>
          <p:cNvPr id="91" name="Oval 90"/>
          <p:cNvSpPr>
            <a:spLocks noChangeAspect="1"/>
          </p:cNvSpPr>
          <p:nvPr/>
        </p:nvSpPr>
        <p:spPr bwMode="auto">
          <a:xfrm>
            <a:off x="12240000" y="1080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94" name="Up Arrow 93"/>
          <p:cNvSpPr/>
          <p:nvPr/>
        </p:nvSpPr>
        <p:spPr bwMode="auto">
          <a:xfrm flipV="1">
            <a:off x="3493959" y="618120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2" name="Up Arrow 81"/>
          <p:cNvSpPr/>
          <p:nvPr/>
        </p:nvSpPr>
        <p:spPr bwMode="auto">
          <a:xfrm flipV="1">
            <a:off x="7578116" y="154800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5" name="Rectangle 94"/>
          <p:cNvSpPr/>
          <p:nvPr/>
        </p:nvSpPr>
        <p:spPr>
          <a:xfrm>
            <a:off x="4528322" y="3308354"/>
            <a:ext cx="1473437" cy="430887"/>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Down from </a:t>
            </a:r>
            <a:r>
              <a:rPr lang="en-GB" sz="1100" b="1" dirty="0" smtClean="0">
                <a:latin typeface="Arial" panose="020B0604020202020204" pitchFamily="34" charset="0"/>
                <a:cs typeface="Arial" panose="020B0604020202020204" pitchFamily="34" charset="0"/>
              </a:rPr>
              <a:t>45.5</a:t>
            </a:r>
            <a:r>
              <a:rPr lang="en-GB" sz="1100" dirty="0" smtClean="0">
                <a:latin typeface="Arial" panose="020B0604020202020204" pitchFamily="34" charset="0"/>
                <a:cs typeface="Arial" panose="020B0604020202020204" pitchFamily="34" charset="0"/>
              </a:rPr>
              <a:t> in 2016/17**  </a:t>
            </a:r>
            <a:endParaRPr lang="en-US" sz="1100" dirty="0">
              <a:latin typeface="Arial" panose="020B0604020202020204" pitchFamily="34" charset="0"/>
              <a:cs typeface="Arial" panose="020B0604020202020204" pitchFamily="34" charset="0"/>
            </a:endParaRPr>
          </a:p>
        </p:txBody>
      </p:sp>
      <p:sp>
        <p:nvSpPr>
          <p:cNvPr id="96" name="Up Arrow 95"/>
          <p:cNvSpPr/>
          <p:nvPr/>
        </p:nvSpPr>
        <p:spPr bwMode="auto">
          <a:xfrm flipV="1">
            <a:off x="7949263" y="6181200"/>
            <a:ext cx="321689" cy="33453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7" name="TextBox 96"/>
          <p:cNvSpPr txBox="1"/>
          <p:nvPr/>
        </p:nvSpPr>
        <p:spPr>
          <a:xfrm>
            <a:off x="3895321" y="6364800"/>
            <a:ext cx="3373598" cy="215444"/>
          </a:xfrm>
          <a:prstGeom prst="rect">
            <a:avLst/>
          </a:prstGeom>
          <a:noFill/>
        </p:spPr>
        <p:txBody>
          <a:bodyPr wrap="square" rtlCol="0">
            <a:spAutoFit/>
          </a:bodyPr>
          <a:lstStyle/>
          <a:p>
            <a:r>
              <a:rPr lang="en-GB" sz="800" i="1" dirty="0">
                <a:latin typeface="Arial" panose="020B0604020202020204" pitchFamily="34" charset="0"/>
                <a:cs typeface="Arial" panose="020B0604020202020204" pitchFamily="34" charset="0"/>
              </a:rPr>
              <a:t>*</a:t>
            </a:r>
            <a:r>
              <a:rPr lang="en-GB" sz="800" i="1" dirty="0" smtClean="0">
                <a:latin typeface="Arial" panose="020B0604020202020204" pitchFamily="34" charset="0"/>
                <a:cs typeface="Arial" panose="020B0604020202020204" pitchFamily="34" charset="0"/>
              </a:rPr>
              <a:t> Note: provisional data</a:t>
            </a:r>
            <a:endParaRPr lang="en-GB" sz="800" i="1" dirty="0"/>
          </a:p>
        </p:txBody>
      </p:sp>
      <p:sp>
        <p:nvSpPr>
          <p:cNvPr id="87" name="TextBox 86"/>
          <p:cNvSpPr txBox="1"/>
          <p:nvPr/>
        </p:nvSpPr>
        <p:spPr>
          <a:xfrm>
            <a:off x="4464000" y="4900613"/>
            <a:ext cx="3556941" cy="33855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Note some lack of comparability between the 2016/17 and 2017/18 data, as the maximum A8 score increased from 87 to 90 over the period</a:t>
            </a:r>
            <a:endParaRPr lang="en-GB" sz="800" i="1" dirty="0"/>
          </a:p>
        </p:txBody>
      </p:sp>
    </p:spTree>
    <p:extLst>
      <p:ext uri="{BB962C8B-B14F-4D97-AF65-F5344CB8AC3E}">
        <p14:creationId xmlns:p14="http://schemas.microsoft.com/office/powerpoint/2010/main" val="408354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p:cNvPicPr>
          <p:nvPr/>
        </p:nvPicPr>
        <p:blipFill>
          <a:blip r:embed="rId2"/>
          <a:stretch>
            <a:fillRect/>
          </a:stretch>
        </p:blipFill>
        <p:spPr>
          <a:xfrm>
            <a:off x="9432000" y="3776400"/>
            <a:ext cx="3168000" cy="2109600"/>
          </a:xfrm>
          <a:prstGeom prst="rect">
            <a:avLst/>
          </a:prstGeom>
        </p:spPr>
      </p:pic>
      <p:pic>
        <p:nvPicPr>
          <p:cNvPr id="19" name="Picture 18"/>
          <p:cNvPicPr>
            <a:picLocks/>
          </p:cNvPicPr>
          <p:nvPr/>
        </p:nvPicPr>
        <p:blipFill>
          <a:blip r:embed="rId3"/>
          <a:stretch>
            <a:fillRect/>
          </a:stretch>
        </p:blipFill>
        <p:spPr>
          <a:xfrm>
            <a:off x="6350400" y="4158000"/>
            <a:ext cx="2570400" cy="1674000"/>
          </a:xfrm>
          <a:prstGeom prst="rect">
            <a:avLst/>
          </a:prstGeom>
        </p:spPr>
      </p:pic>
      <p:graphicFrame>
        <p:nvGraphicFramePr>
          <p:cNvPr id="12" name="Table 11"/>
          <p:cNvGraphicFramePr>
            <a:graphicFrameLocks noGrp="1"/>
          </p:cNvGraphicFramePr>
          <p:nvPr>
            <p:extLst/>
          </p:nvPr>
        </p:nvGraphicFramePr>
        <p:xfrm>
          <a:off x="8028000" y="2286000"/>
          <a:ext cx="1152000" cy="1828800"/>
        </p:xfrm>
        <a:graphic>
          <a:graphicData uri="http://schemas.openxmlformats.org/drawingml/2006/table">
            <a:tbl>
              <a:tblPr>
                <a:tableStyleId>{5C22544A-7EE6-4342-B048-85BDC9FD1C3A}</a:tableStyleId>
              </a:tblPr>
              <a:tblGrid>
                <a:gridCol w="759830">
                  <a:extLst>
                    <a:ext uri="{9D8B030D-6E8A-4147-A177-3AD203B41FA5}">
                      <a16:colId xmlns:a16="http://schemas.microsoft.com/office/drawing/2014/main" val="20000"/>
                    </a:ext>
                  </a:extLst>
                </a:gridCol>
                <a:gridCol w="392170">
                  <a:extLst>
                    <a:ext uri="{9D8B030D-6E8A-4147-A177-3AD203B41FA5}">
                      <a16:colId xmlns:a16="http://schemas.microsoft.com/office/drawing/2014/main" val="20001"/>
                    </a:ext>
                  </a:extLst>
                </a:gridCol>
              </a:tblGrid>
              <a:tr h="152100">
                <a:tc>
                  <a:txBody>
                    <a:bodyPr/>
                    <a:lstStyle/>
                    <a:p>
                      <a:pPr algn="l" fontAlgn="t"/>
                      <a:r>
                        <a:rPr lang="en-GB" sz="1000" u="none" strike="noStrike" dirty="0">
                          <a:effectLst/>
                          <a:latin typeface="+mn-lt"/>
                        </a:rPr>
                        <a:t>Bolton</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29.0%</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0"/>
                  </a:ext>
                </a:extLst>
              </a:tr>
              <a:tr h="152100">
                <a:tc>
                  <a:txBody>
                    <a:bodyPr/>
                    <a:lstStyle/>
                    <a:p>
                      <a:pPr algn="l" fontAlgn="t"/>
                      <a:r>
                        <a:rPr lang="en-GB" sz="1000" u="none" strike="noStrike" dirty="0">
                          <a:effectLst/>
                          <a:latin typeface="+mn-lt"/>
                        </a:rPr>
                        <a:t>Bury</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25.7%</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1"/>
                  </a:ext>
                </a:extLst>
              </a:tr>
              <a:tr h="152100">
                <a:tc>
                  <a:txBody>
                    <a:bodyPr/>
                    <a:lstStyle/>
                    <a:p>
                      <a:pPr algn="l" fontAlgn="t"/>
                      <a:r>
                        <a:rPr lang="en-GB" sz="1000" u="none" strike="noStrike" dirty="0">
                          <a:effectLst/>
                          <a:latin typeface="+mn-lt"/>
                        </a:rPr>
                        <a:t>Manchester</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27.3%</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2"/>
                  </a:ext>
                </a:extLst>
              </a:tr>
              <a:tr h="152100">
                <a:tc>
                  <a:txBody>
                    <a:bodyPr/>
                    <a:lstStyle/>
                    <a:p>
                      <a:pPr algn="l" fontAlgn="t"/>
                      <a:r>
                        <a:rPr lang="en-GB" sz="1000" u="none" strike="noStrike" dirty="0">
                          <a:effectLst/>
                          <a:latin typeface="+mn-lt"/>
                        </a:rPr>
                        <a:t>Oldham</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33.1%</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52100">
                <a:tc>
                  <a:txBody>
                    <a:bodyPr/>
                    <a:lstStyle/>
                    <a:p>
                      <a:pPr algn="l" fontAlgn="t"/>
                      <a:r>
                        <a:rPr lang="en-GB" sz="1000" u="none" strike="noStrike" dirty="0">
                          <a:effectLst/>
                          <a:latin typeface="+mn-lt"/>
                        </a:rPr>
                        <a:t>Rochdale</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32.0%</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52100">
                <a:tc>
                  <a:txBody>
                    <a:bodyPr/>
                    <a:lstStyle/>
                    <a:p>
                      <a:pPr algn="l" fontAlgn="t"/>
                      <a:r>
                        <a:rPr lang="en-GB" sz="1000" u="none" strike="noStrike" dirty="0">
                          <a:effectLst/>
                          <a:latin typeface="+mn-lt"/>
                        </a:rPr>
                        <a:t>Salford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31.6%</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52100">
                <a:tc>
                  <a:txBody>
                    <a:bodyPr/>
                    <a:lstStyle/>
                    <a:p>
                      <a:pPr algn="l" fontAlgn="t"/>
                      <a:r>
                        <a:rPr lang="en-GB" sz="1000" u="none" strike="noStrike" dirty="0">
                          <a:effectLst/>
                          <a:latin typeface="+mn-lt"/>
                        </a:rPr>
                        <a:t>Stockport</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21.0%</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6"/>
                  </a:ext>
                </a:extLst>
              </a:tr>
              <a:tr h="152100">
                <a:tc>
                  <a:txBody>
                    <a:bodyPr/>
                    <a:lstStyle/>
                    <a:p>
                      <a:pPr algn="l" fontAlgn="t"/>
                      <a:r>
                        <a:rPr lang="en-GB" sz="1000" u="none" strike="noStrike" dirty="0">
                          <a:effectLst/>
                          <a:latin typeface="+mn-lt"/>
                        </a:rPr>
                        <a:t>Tameside</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30.9%</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7"/>
                  </a:ext>
                </a:extLst>
              </a:tr>
              <a:tr h="152100">
                <a:tc>
                  <a:txBody>
                    <a:bodyPr/>
                    <a:lstStyle/>
                    <a:p>
                      <a:pPr algn="l" fontAlgn="t"/>
                      <a:r>
                        <a:rPr lang="en-GB" sz="1000" u="none" strike="noStrike" dirty="0">
                          <a:effectLst/>
                          <a:latin typeface="+mn-lt"/>
                        </a:rPr>
                        <a:t>Trafford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17.8%</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8"/>
                  </a:ext>
                </a:extLst>
              </a:tr>
              <a:tr h="152100">
                <a:tc>
                  <a:txBody>
                    <a:bodyPr/>
                    <a:lstStyle/>
                    <a:p>
                      <a:pPr algn="l" fontAlgn="t"/>
                      <a:r>
                        <a:rPr lang="en-GB" sz="1000" u="none" strike="noStrike" dirty="0">
                          <a:effectLst/>
                          <a:latin typeface="+mn-lt"/>
                        </a:rPr>
                        <a:t>Wigan</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25.5%</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9"/>
                  </a:ext>
                </a:extLst>
              </a:tr>
              <a:tr h="152100">
                <a:tc>
                  <a:txBody>
                    <a:bodyPr/>
                    <a:lstStyle/>
                    <a:p>
                      <a:pPr algn="l" fontAlgn="t"/>
                      <a:r>
                        <a:rPr lang="en-GB" sz="1000" b="1" u="none" strike="noStrike" dirty="0">
                          <a:effectLst/>
                          <a:latin typeface="+mn-lt"/>
                        </a:rPr>
                        <a:t>GM</a:t>
                      </a:r>
                      <a:endParaRPr lang="en-GB" sz="1000" b="1" i="0" u="none" strike="noStrike" dirty="0">
                        <a:solidFill>
                          <a:srgbClr val="000000"/>
                        </a:solidFill>
                        <a:effectLst/>
                        <a:latin typeface="+mn-lt"/>
                      </a:endParaRPr>
                    </a:p>
                  </a:txBody>
                  <a:tcPr marL="0" marR="0" marT="0" marB="0" anchor="ctr">
                    <a:noFill/>
                  </a:tcPr>
                </a:tc>
                <a:tc>
                  <a:txBody>
                    <a:bodyPr/>
                    <a:lstStyle/>
                    <a:p>
                      <a:pPr algn="ctr" fontAlgn="b"/>
                      <a:r>
                        <a:rPr lang="en-GB" sz="1000" b="1" u="none" strike="noStrike" dirty="0">
                          <a:effectLst/>
                          <a:latin typeface="+mn-lt"/>
                        </a:rPr>
                        <a:t>27.2%</a:t>
                      </a:r>
                      <a:endParaRPr lang="en-GB" sz="1000" b="1"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0"/>
                  </a:ext>
                </a:extLst>
              </a:tr>
              <a:tr h="152100">
                <a:tc>
                  <a:txBody>
                    <a:bodyPr/>
                    <a:lstStyle/>
                    <a:p>
                      <a:pPr algn="l" fontAlgn="t"/>
                      <a:r>
                        <a:rPr lang="en-GB" sz="1000" u="none" strike="noStrike" dirty="0">
                          <a:effectLst/>
                          <a:latin typeface="+mn-lt"/>
                        </a:rPr>
                        <a:t>England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25.4%</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1"/>
                  </a:ext>
                </a:extLst>
              </a:tr>
            </a:tbl>
          </a:graphicData>
        </a:graphic>
      </p:graphicFrame>
      <p:graphicFrame>
        <p:nvGraphicFramePr>
          <p:cNvPr id="8" name="Table 7"/>
          <p:cNvGraphicFramePr>
            <a:graphicFrameLocks noGrp="1"/>
          </p:cNvGraphicFramePr>
          <p:nvPr>
            <p:extLst/>
          </p:nvPr>
        </p:nvGraphicFramePr>
        <p:xfrm>
          <a:off x="4860000" y="2280320"/>
          <a:ext cx="1168649" cy="1830881"/>
        </p:xfrm>
        <a:graphic>
          <a:graphicData uri="http://schemas.openxmlformats.org/drawingml/2006/table">
            <a:tbl>
              <a:tblPr>
                <a:tableStyleId>{5C22544A-7EE6-4342-B048-85BDC9FD1C3A}</a:tableStyleId>
              </a:tblPr>
              <a:tblGrid>
                <a:gridCol w="720076">
                  <a:extLst>
                    <a:ext uri="{9D8B030D-6E8A-4147-A177-3AD203B41FA5}">
                      <a16:colId xmlns:a16="http://schemas.microsoft.com/office/drawing/2014/main" val="20000"/>
                    </a:ext>
                  </a:extLst>
                </a:gridCol>
                <a:gridCol w="448573">
                  <a:extLst>
                    <a:ext uri="{9D8B030D-6E8A-4147-A177-3AD203B41FA5}">
                      <a16:colId xmlns:a16="http://schemas.microsoft.com/office/drawing/2014/main" val="20001"/>
                    </a:ext>
                  </a:extLst>
                </a:gridCol>
              </a:tblGrid>
              <a:tr h="154481">
                <a:tc>
                  <a:txBody>
                    <a:bodyPr/>
                    <a:lstStyle/>
                    <a:p>
                      <a:pPr algn="l" fontAlgn="t"/>
                      <a:r>
                        <a:rPr lang="en-GB" sz="1000" u="none" strike="noStrike" dirty="0">
                          <a:effectLst/>
                          <a:latin typeface="+mn-lt"/>
                        </a:rPr>
                        <a:t>Bolton</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34.3%</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0"/>
                  </a:ext>
                </a:extLst>
              </a:tr>
              <a:tr h="151046">
                <a:tc>
                  <a:txBody>
                    <a:bodyPr/>
                    <a:lstStyle/>
                    <a:p>
                      <a:pPr algn="l" fontAlgn="t"/>
                      <a:r>
                        <a:rPr lang="en-GB" sz="1000" u="none" strike="noStrike" dirty="0">
                          <a:effectLst/>
                          <a:latin typeface="+mn-lt"/>
                        </a:rPr>
                        <a:t>Bury</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39.9%</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1"/>
                  </a:ext>
                </a:extLst>
              </a:tr>
              <a:tr h="151046">
                <a:tc>
                  <a:txBody>
                    <a:bodyPr/>
                    <a:lstStyle/>
                    <a:p>
                      <a:pPr algn="l" fontAlgn="t"/>
                      <a:r>
                        <a:rPr lang="en-GB" sz="1000" u="none" strike="noStrike" dirty="0">
                          <a:effectLst/>
                          <a:latin typeface="+mn-lt"/>
                        </a:rPr>
                        <a:t>Manchester</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39.9%</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2"/>
                  </a:ext>
                </a:extLst>
              </a:tr>
              <a:tr h="151046">
                <a:tc>
                  <a:txBody>
                    <a:bodyPr/>
                    <a:lstStyle/>
                    <a:p>
                      <a:pPr algn="l" fontAlgn="t"/>
                      <a:r>
                        <a:rPr lang="en-GB" sz="1000" u="none" strike="noStrike" dirty="0">
                          <a:effectLst/>
                          <a:latin typeface="+mn-lt"/>
                        </a:rPr>
                        <a:t>Oldham</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27.5%</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51046">
                <a:tc>
                  <a:txBody>
                    <a:bodyPr/>
                    <a:lstStyle/>
                    <a:p>
                      <a:pPr algn="l" fontAlgn="t"/>
                      <a:r>
                        <a:rPr lang="en-GB" sz="1000" u="none" strike="noStrike" dirty="0">
                          <a:effectLst/>
                          <a:latin typeface="+mn-lt"/>
                        </a:rPr>
                        <a:t>Rochdale</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25.2%</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51046">
                <a:tc>
                  <a:txBody>
                    <a:bodyPr/>
                    <a:lstStyle/>
                    <a:p>
                      <a:pPr algn="l" fontAlgn="t"/>
                      <a:r>
                        <a:rPr lang="en-GB" sz="1000" u="none" strike="noStrike" dirty="0">
                          <a:effectLst/>
                          <a:latin typeface="+mn-lt"/>
                        </a:rPr>
                        <a:t>Salford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30.9%</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51046">
                <a:tc>
                  <a:txBody>
                    <a:bodyPr/>
                    <a:lstStyle/>
                    <a:p>
                      <a:pPr algn="l" fontAlgn="t"/>
                      <a:r>
                        <a:rPr lang="en-GB" sz="1000" u="none" strike="noStrike" dirty="0">
                          <a:effectLst/>
                          <a:latin typeface="+mn-lt"/>
                        </a:rPr>
                        <a:t>Stockport</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42.8%</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6"/>
                  </a:ext>
                </a:extLst>
              </a:tr>
              <a:tr h="151046">
                <a:tc>
                  <a:txBody>
                    <a:bodyPr/>
                    <a:lstStyle/>
                    <a:p>
                      <a:pPr algn="l" fontAlgn="t"/>
                      <a:r>
                        <a:rPr lang="en-GB" sz="1000" u="none" strike="noStrike" dirty="0">
                          <a:effectLst/>
                          <a:latin typeface="+mn-lt"/>
                        </a:rPr>
                        <a:t>Tameside</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26.2%</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7"/>
                  </a:ext>
                </a:extLst>
              </a:tr>
              <a:tr h="151046">
                <a:tc>
                  <a:txBody>
                    <a:bodyPr/>
                    <a:lstStyle/>
                    <a:p>
                      <a:pPr algn="l" fontAlgn="t"/>
                      <a:r>
                        <a:rPr lang="en-GB" sz="1000" u="none" strike="noStrike" dirty="0">
                          <a:effectLst/>
                          <a:latin typeface="+mn-lt"/>
                        </a:rPr>
                        <a:t>Trafford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50.6%</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8"/>
                  </a:ext>
                </a:extLst>
              </a:tr>
              <a:tr h="151046">
                <a:tc>
                  <a:txBody>
                    <a:bodyPr/>
                    <a:lstStyle/>
                    <a:p>
                      <a:pPr algn="l" fontAlgn="t"/>
                      <a:r>
                        <a:rPr lang="en-GB" sz="1000" u="none" strike="noStrike" dirty="0">
                          <a:effectLst/>
                          <a:latin typeface="+mn-lt"/>
                        </a:rPr>
                        <a:t>Wigan</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26.8%</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9"/>
                  </a:ext>
                </a:extLst>
              </a:tr>
              <a:tr h="151046">
                <a:tc>
                  <a:txBody>
                    <a:bodyPr/>
                    <a:lstStyle/>
                    <a:p>
                      <a:pPr algn="l" fontAlgn="t"/>
                      <a:r>
                        <a:rPr lang="en-GB" sz="1000" b="1" u="none" strike="noStrike" dirty="0">
                          <a:effectLst/>
                          <a:latin typeface="+mn-lt"/>
                        </a:rPr>
                        <a:t>GM</a:t>
                      </a:r>
                      <a:endParaRPr lang="en-GB" sz="1000" b="1" i="0" u="none" strike="noStrike" dirty="0">
                        <a:solidFill>
                          <a:srgbClr val="000000"/>
                        </a:solidFill>
                        <a:effectLst/>
                        <a:latin typeface="+mn-lt"/>
                      </a:endParaRPr>
                    </a:p>
                  </a:txBody>
                  <a:tcPr marL="0" marR="0" marT="0" marB="0" anchor="ctr">
                    <a:noFill/>
                  </a:tcPr>
                </a:tc>
                <a:tc>
                  <a:txBody>
                    <a:bodyPr/>
                    <a:lstStyle/>
                    <a:p>
                      <a:pPr algn="ctr" fontAlgn="b"/>
                      <a:r>
                        <a:rPr lang="en-GB" sz="1000" b="1" u="none" strike="noStrike" dirty="0">
                          <a:effectLst/>
                          <a:latin typeface="+mn-lt"/>
                        </a:rPr>
                        <a:t>35.0%</a:t>
                      </a:r>
                      <a:endParaRPr lang="en-GB" sz="1000" b="1"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0"/>
                  </a:ext>
                </a:extLst>
              </a:tr>
              <a:tr h="151046">
                <a:tc>
                  <a:txBody>
                    <a:bodyPr/>
                    <a:lstStyle/>
                    <a:p>
                      <a:pPr algn="l" fontAlgn="t"/>
                      <a:r>
                        <a:rPr lang="en-GB" sz="1000" u="none" strike="noStrike" dirty="0">
                          <a:effectLst/>
                          <a:latin typeface="+mn-lt"/>
                        </a:rPr>
                        <a:t>England</a:t>
                      </a:r>
                      <a:endParaRPr lang="en-GB" sz="1000" b="0" i="0" u="none" strike="noStrike" dirty="0">
                        <a:solidFill>
                          <a:srgbClr val="000000"/>
                        </a:solidFill>
                        <a:effectLst/>
                        <a:latin typeface="+mn-lt"/>
                      </a:endParaRPr>
                    </a:p>
                  </a:txBody>
                  <a:tcPr marL="0" marR="0" marT="0" marB="0" anchor="ctr">
                    <a:noFill/>
                  </a:tcPr>
                </a:tc>
                <a:tc>
                  <a:txBody>
                    <a:bodyPr/>
                    <a:lstStyle/>
                    <a:p>
                      <a:pPr algn="ctr" fontAlgn="b"/>
                      <a:r>
                        <a:rPr lang="en-GB" sz="1000" u="none" strike="noStrike" dirty="0">
                          <a:effectLst/>
                          <a:latin typeface="+mn-lt"/>
                        </a:rPr>
                        <a:t>38.3%</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1"/>
                  </a:ext>
                </a:extLst>
              </a:tr>
            </a:tbl>
          </a:graphicData>
        </a:graphic>
      </p:graphicFrame>
      <p:pic>
        <p:nvPicPr>
          <p:cNvPr id="11" name="Picture 10"/>
          <p:cNvPicPr>
            <a:picLocks/>
          </p:cNvPicPr>
          <p:nvPr/>
        </p:nvPicPr>
        <p:blipFill>
          <a:blip r:embed="rId4"/>
          <a:stretch>
            <a:fillRect/>
          </a:stretch>
        </p:blipFill>
        <p:spPr>
          <a:xfrm>
            <a:off x="3204000" y="4140000"/>
            <a:ext cx="2570400" cy="1674000"/>
          </a:xfrm>
          <a:prstGeom prst="rect">
            <a:avLst/>
          </a:prstGeom>
        </p:spPr>
      </p:pic>
      <p:cxnSp>
        <p:nvCxnSpPr>
          <p:cNvPr id="23" name="Straight Connector 22"/>
          <p:cNvCxnSpPr/>
          <p:nvPr/>
        </p:nvCxnSpPr>
        <p:spPr>
          <a:xfrm>
            <a:off x="9252000" y="972000"/>
            <a:ext cx="2408" cy="50859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084000" y="945900"/>
            <a:ext cx="14392" cy="5112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0" y="2123"/>
            <a:ext cx="12819021" cy="9607658"/>
            <a:chOff x="-5545" y="0"/>
            <a:chExt cx="12819021" cy="9607658"/>
          </a:xfrm>
        </p:grpSpPr>
        <p:grpSp>
          <p:nvGrpSpPr>
            <p:cNvPr id="2" name="Group 1"/>
            <p:cNvGrpSpPr/>
            <p:nvPr/>
          </p:nvGrpSpPr>
          <p:grpSpPr>
            <a:xfrm>
              <a:off x="-5545" y="0"/>
              <a:ext cx="12819021" cy="9607658"/>
              <a:chOff x="-5545" y="0"/>
              <a:chExt cx="12819021" cy="9607658"/>
            </a:xfrm>
          </p:grpSpPr>
          <p:cxnSp>
            <p:nvCxnSpPr>
              <p:cNvPr id="72" name="Straight Connector 71"/>
              <p:cNvCxnSpPr/>
              <p:nvPr/>
            </p:nvCxnSpPr>
            <p:spPr>
              <a:xfrm>
                <a:off x="2932856" y="966019"/>
                <a:ext cx="19144" cy="5117981"/>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131" y="2232000"/>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0" y="5832000"/>
                <a:ext cx="12813476"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7092000"/>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0" y="21602"/>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600" b="1" dirty="0" smtClean="0">
                    <a:solidFill>
                      <a:schemeClr val="bg1"/>
                    </a:solidFill>
                    <a:latin typeface="Arial" panose="020B0604020202020204" pitchFamily="34" charset="0"/>
                    <a:cs typeface="Arial" panose="020B0604020202020204" pitchFamily="34" charset="0"/>
                  </a:rPr>
                  <a:t>Priority </a:t>
                </a:r>
                <a:r>
                  <a:rPr lang="en-GB" sz="2600" b="1" dirty="0">
                    <a:solidFill>
                      <a:schemeClr val="bg1"/>
                    </a:solidFill>
                    <a:latin typeface="Arial" panose="020B0604020202020204" pitchFamily="34" charset="0"/>
                    <a:cs typeface="Arial" panose="020B0604020202020204" pitchFamily="34" charset="0"/>
                  </a:rPr>
                  <a:t>3</a:t>
                </a:r>
                <a:r>
                  <a:rPr lang="en-GB" sz="2600" b="1" dirty="0" smtClean="0">
                    <a:solidFill>
                      <a:schemeClr val="bg1"/>
                    </a:solidFill>
                    <a:latin typeface="Arial" panose="020B0604020202020204" pitchFamily="34" charset="0"/>
                    <a:cs typeface="Arial" panose="020B0604020202020204" pitchFamily="34" charset="0"/>
                  </a:rPr>
                  <a:t> – Good jobs, with opportunities for people to progress and develop</a:t>
                </a:r>
                <a:endParaRPr lang="en-GB" sz="2600" b="1"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0"/>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0"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131" y="552754"/>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9216000" y="936000"/>
            <a:ext cx="2664000" cy="1277273"/>
          </a:xfrm>
          <a:prstGeom prst="rect">
            <a:avLst/>
          </a:prstGeom>
        </p:spPr>
        <p:txBody>
          <a:bodyPr wrap="square">
            <a:spAutoFit/>
          </a:bodyPr>
          <a:lstStyle/>
          <a:p>
            <a:pPr algn="ctr"/>
            <a:r>
              <a:rPr lang="en-GB" sz="1100" dirty="0">
                <a:latin typeface="Arial" panose="020B0604020202020204" pitchFamily="34" charset="0"/>
                <a:cs typeface="Arial" panose="020B0604020202020204" pitchFamily="34" charset="0"/>
              </a:rPr>
              <a:t>By 2020, more than 40,000 GM residents per annum will </a:t>
            </a:r>
            <a:r>
              <a:rPr lang="en-GB" sz="1100" b="1" dirty="0">
                <a:latin typeface="Arial" panose="020B0604020202020204" pitchFamily="34" charset="0"/>
                <a:cs typeface="Arial" panose="020B0604020202020204" pitchFamily="34" charset="0"/>
              </a:rPr>
              <a:t>start an apprenticeship</a:t>
            </a:r>
            <a:r>
              <a:rPr lang="en-GB" sz="1100" dirty="0">
                <a:latin typeface="Arial" panose="020B0604020202020204" pitchFamily="34" charset="0"/>
                <a:cs typeface="Arial" panose="020B0604020202020204" pitchFamily="34" charset="0"/>
              </a:rPr>
              <a:t>, and the </a:t>
            </a:r>
            <a:r>
              <a:rPr lang="en-GB" sz="1100" b="1" dirty="0">
                <a:latin typeface="Arial" panose="020B0604020202020204" pitchFamily="34" charset="0"/>
                <a:cs typeface="Arial" panose="020B0604020202020204" pitchFamily="34" charset="0"/>
              </a:rPr>
              <a:t>achievement rate</a:t>
            </a:r>
            <a:r>
              <a:rPr lang="en-GB" sz="1100" dirty="0">
                <a:latin typeface="Arial" panose="020B0604020202020204" pitchFamily="34" charset="0"/>
                <a:cs typeface="Arial" panose="020B0604020202020204" pitchFamily="34" charset="0"/>
              </a:rPr>
              <a:t> for apprenticeship programmes will reach 75%.  This compares to 30,379 apprenticeship starts in 2015/16, and an achievement rate of 66.4%</a:t>
            </a:r>
          </a:p>
        </p:txBody>
      </p:sp>
      <p:sp>
        <p:nvSpPr>
          <p:cNvPr id="24" name="Rectangle 23"/>
          <p:cNvSpPr/>
          <p:nvPr/>
        </p:nvSpPr>
        <p:spPr>
          <a:xfrm>
            <a:off x="2995230" y="972000"/>
            <a:ext cx="2160000" cy="1107996"/>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By </a:t>
            </a:r>
            <a:r>
              <a:rPr lang="en-GB" sz="1100" dirty="0">
                <a:latin typeface="Arial" panose="020B0604020202020204" pitchFamily="34" charset="0"/>
                <a:cs typeface="Arial" panose="020B0604020202020204" pitchFamily="34" charset="0"/>
              </a:rPr>
              <a:t>2020, there will be 70,000 more GM working-age residents with </a:t>
            </a:r>
            <a:r>
              <a:rPr lang="en-GB" sz="1100" b="1" dirty="0">
                <a:latin typeface="Arial" panose="020B0604020202020204" pitchFamily="34" charset="0"/>
                <a:cs typeface="Arial" panose="020B0604020202020204" pitchFamily="34" charset="0"/>
              </a:rPr>
              <a:t>Level 4+ (degree level or equivalent) qualifications</a:t>
            </a:r>
            <a:r>
              <a:rPr lang="en-GB" sz="1100" dirty="0">
                <a:latin typeface="Arial" panose="020B0604020202020204" pitchFamily="34" charset="0"/>
                <a:cs typeface="Arial" panose="020B0604020202020204" pitchFamily="34" charset="0"/>
              </a:rPr>
              <a:t>, an increase from 34.6% of the working-age population in 2016 to 38.3%</a:t>
            </a:r>
          </a:p>
        </p:txBody>
      </p:sp>
      <p:sp>
        <p:nvSpPr>
          <p:cNvPr id="25" name="Rectangle 24"/>
          <p:cNvSpPr/>
          <p:nvPr/>
        </p:nvSpPr>
        <p:spPr>
          <a:xfrm>
            <a:off x="6120000" y="972000"/>
            <a:ext cx="2024122" cy="1277273"/>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By </a:t>
            </a:r>
            <a:r>
              <a:rPr lang="en-GB" sz="1100" dirty="0">
                <a:latin typeface="Arial" panose="020B0604020202020204" pitchFamily="34" charset="0"/>
                <a:cs typeface="Arial" panose="020B0604020202020204" pitchFamily="34" charset="0"/>
              </a:rPr>
              <a:t>2020, there will be at least 50,000 fewer GM working-age residents with </a:t>
            </a:r>
            <a:r>
              <a:rPr lang="en-GB" sz="1100" b="1" dirty="0">
                <a:latin typeface="Arial" panose="020B0604020202020204" pitchFamily="34" charset="0"/>
                <a:cs typeface="Arial" panose="020B0604020202020204" pitchFamily="34" charset="0"/>
              </a:rPr>
              <a:t>qualifications below Level 2</a:t>
            </a:r>
            <a:r>
              <a:rPr lang="en-GB" sz="1100" dirty="0">
                <a:latin typeface="Arial" panose="020B0604020202020204" pitchFamily="34" charset="0"/>
                <a:cs typeface="Arial" panose="020B0604020202020204" pitchFamily="34" charset="0"/>
              </a:rPr>
              <a:t>, a reduction from 27.7% of the working-age population in 2016 to 24.6%</a:t>
            </a:r>
          </a:p>
        </p:txBody>
      </p:sp>
      <p:sp>
        <p:nvSpPr>
          <p:cNvPr id="26" name="Rectangle 25"/>
          <p:cNvSpPr/>
          <p:nvPr/>
        </p:nvSpPr>
        <p:spPr>
          <a:xfrm>
            <a:off x="60643" y="1080000"/>
            <a:ext cx="1973641" cy="1015663"/>
          </a:xfrm>
          <a:prstGeom prst="rect">
            <a:avLst/>
          </a:prstGeom>
        </p:spPr>
        <p:txBody>
          <a:bodyPr wrap="square">
            <a:spAutoFit/>
          </a:bodyPr>
          <a:lstStyle/>
          <a:p>
            <a:pPr algn="ctr"/>
            <a:r>
              <a:rPr lang="en-GB" sz="1200" dirty="0">
                <a:latin typeface="Arial" panose="020B0604020202020204" pitchFamily="34" charset="0"/>
                <a:ea typeface="Calibri" panose="020F0502020204030204" pitchFamily="34" charset="0"/>
              </a:rPr>
              <a:t>By 2020, </a:t>
            </a:r>
            <a:r>
              <a:rPr lang="en-GB" sz="1200" b="1" dirty="0">
                <a:latin typeface="Arial" panose="020B0604020202020204" pitchFamily="34" charset="0"/>
                <a:ea typeface="Calibri" panose="020F0502020204030204" pitchFamily="34" charset="0"/>
              </a:rPr>
              <a:t>median resident earnings </a:t>
            </a:r>
            <a:r>
              <a:rPr lang="en-GB" sz="1200" dirty="0" smtClean="0">
                <a:latin typeface="Arial" panose="020B0604020202020204" pitchFamily="34" charset="0"/>
                <a:ea typeface="Calibri" panose="020F0502020204030204" pitchFamily="34" charset="0"/>
              </a:rPr>
              <a:t>(all employees) will </a:t>
            </a:r>
            <a:r>
              <a:rPr lang="en-GB" sz="1200" dirty="0">
                <a:latin typeface="Arial" panose="020B0604020202020204" pitchFamily="34" charset="0"/>
                <a:ea typeface="Calibri" panose="020F0502020204030204" pitchFamily="34" charset="0"/>
              </a:rPr>
              <a:t>exceed £23,000, up from £21,585 in 2016</a:t>
            </a:r>
            <a:endParaRPr lang="en-GB" sz="1200" dirty="0"/>
          </a:p>
        </p:txBody>
      </p:sp>
      <p:sp>
        <p:nvSpPr>
          <p:cNvPr id="32" name="Oval 31"/>
          <p:cNvSpPr>
            <a:spLocks noChangeAspect="1"/>
          </p:cNvSpPr>
          <p:nvPr/>
        </p:nvSpPr>
        <p:spPr bwMode="auto">
          <a:xfrm>
            <a:off x="11880000" y="1656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37" name="Rectangle 36"/>
          <p:cNvSpPr/>
          <p:nvPr/>
        </p:nvSpPr>
        <p:spPr>
          <a:xfrm>
            <a:off x="-72000" y="2304000"/>
            <a:ext cx="1742298" cy="1138773"/>
          </a:xfrm>
          <a:prstGeom prst="rect">
            <a:avLst/>
          </a:prstGeom>
        </p:spPr>
        <p:txBody>
          <a:bodyPr wrap="square">
            <a:spAutoFit/>
          </a:bodyPr>
          <a:lstStyle/>
          <a:p>
            <a:pPr algn="ctr"/>
            <a:r>
              <a:rPr lang="en-GB" sz="1000" dirty="0">
                <a:latin typeface="Arial" panose="020B0604020202020204" pitchFamily="34" charset="0"/>
                <a:cs typeface="Arial" panose="020B0604020202020204" pitchFamily="34" charset="0"/>
              </a:rPr>
              <a:t>Median earnings of GM residents </a:t>
            </a:r>
            <a:r>
              <a:rPr lang="en-GB" sz="1000" dirty="0" smtClean="0">
                <a:latin typeface="Arial" panose="020B0604020202020204" pitchFamily="34" charset="0"/>
                <a:cs typeface="Arial" panose="020B0604020202020204" pitchFamily="34" charset="0"/>
              </a:rPr>
              <a:t>(all employees) were</a:t>
            </a:r>
            <a:r>
              <a:rPr lang="en-GB" sz="1000" b="1" dirty="0" smtClean="0">
                <a:latin typeface="Arial" panose="020B0604020202020204" pitchFamily="34" charset="0"/>
                <a:cs typeface="Arial" panose="020B0604020202020204" pitchFamily="34" charset="0"/>
              </a:rPr>
              <a:t> </a:t>
            </a:r>
            <a:r>
              <a:rPr lang="en-GB" sz="2800" b="1" dirty="0" smtClean="0">
                <a:latin typeface="Arial" panose="020B0604020202020204" pitchFamily="34" charset="0"/>
                <a:cs typeface="Arial" panose="020B0604020202020204" pitchFamily="34" charset="0"/>
              </a:rPr>
              <a:t>£22,565 </a:t>
            </a:r>
          </a:p>
          <a:p>
            <a:pPr algn="ctr"/>
            <a:r>
              <a:rPr lang="en-GB" sz="1000" dirty="0" smtClean="0">
                <a:latin typeface="Arial" panose="020B0604020202020204" pitchFamily="34" charset="0"/>
                <a:cs typeface="Arial" panose="020B0604020202020204" pitchFamily="34" charset="0"/>
              </a:rPr>
              <a:t>per </a:t>
            </a:r>
            <a:r>
              <a:rPr lang="en-GB" sz="1000" dirty="0">
                <a:latin typeface="Arial" panose="020B0604020202020204" pitchFamily="34" charset="0"/>
                <a:cs typeface="Arial" panose="020B0604020202020204" pitchFamily="34" charset="0"/>
              </a:rPr>
              <a:t>annum in </a:t>
            </a:r>
            <a:r>
              <a:rPr lang="en-GB" sz="1000" dirty="0" smtClean="0">
                <a:latin typeface="Arial" panose="020B0604020202020204" pitchFamily="34" charset="0"/>
                <a:cs typeface="Arial" panose="020B0604020202020204" pitchFamily="34" charset="0"/>
              </a:rPr>
              <a:t>2018</a:t>
            </a:r>
            <a:endParaRPr lang="en-GB" sz="1000" dirty="0">
              <a:latin typeface="Arial" panose="020B0604020202020204" pitchFamily="34" charset="0"/>
              <a:cs typeface="Arial" panose="020B0604020202020204" pitchFamily="34" charset="0"/>
            </a:endParaRPr>
          </a:p>
        </p:txBody>
      </p:sp>
      <p:sp>
        <p:nvSpPr>
          <p:cNvPr id="15" name="Rectangle 14"/>
          <p:cNvSpPr/>
          <p:nvPr/>
        </p:nvSpPr>
        <p:spPr>
          <a:xfrm>
            <a:off x="18130" y="6192000"/>
            <a:ext cx="3312000" cy="923330"/>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18.2%</a:t>
            </a:r>
            <a:r>
              <a:rPr lang="en-GB" sz="14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of working age residents in GM had Level 3 as their highest level of qualification in 2017, </a:t>
            </a:r>
            <a:r>
              <a:rPr lang="en-GB" sz="1200" b="1" dirty="0" smtClean="0">
                <a:latin typeface="Arial" panose="020B0604020202020204" pitchFamily="34" charset="0"/>
                <a:cs typeface="Arial" panose="020B0604020202020204" pitchFamily="34" charset="0"/>
              </a:rPr>
              <a:t>above the England average of 17.3% </a:t>
            </a:r>
            <a:r>
              <a:rPr lang="en-GB" sz="1200" dirty="0" smtClean="0">
                <a:latin typeface="Arial" panose="020B0604020202020204" pitchFamily="34" charset="0"/>
                <a:cs typeface="Arial" panose="020B0604020202020204" pitchFamily="34" charset="0"/>
              </a:rPr>
              <a:t>and up from </a:t>
            </a:r>
            <a:r>
              <a:rPr lang="en-GB" sz="1200" b="1" dirty="0" smtClean="0">
                <a:latin typeface="Arial" panose="020B0604020202020204" pitchFamily="34" charset="0"/>
                <a:cs typeface="Arial" panose="020B0604020202020204" pitchFamily="34" charset="0"/>
              </a:rPr>
              <a:t>18.0%</a:t>
            </a:r>
            <a:r>
              <a:rPr lang="en-GB" sz="1200" dirty="0" smtClean="0">
                <a:latin typeface="Arial" panose="020B0604020202020204" pitchFamily="34" charset="0"/>
                <a:cs typeface="Arial" panose="020B0604020202020204" pitchFamily="34" charset="0"/>
              </a:rPr>
              <a:t> the previous year</a:t>
            </a:r>
            <a:endParaRPr lang="en-US" sz="1200" dirty="0">
              <a:latin typeface="Arial" panose="020B0604020202020204" pitchFamily="34" charset="0"/>
              <a:cs typeface="Arial" panose="020B0604020202020204" pitchFamily="34" charset="0"/>
            </a:endParaRPr>
          </a:p>
        </p:txBody>
      </p:sp>
      <p:sp>
        <p:nvSpPr>
          <p:cNvPr id="48" name="Oval 47"/>
          <p:cNvSpPr>
            <a:spLocks noChangeAspect="1"/>
          </p:cNvSpPr>
          <p:nvPr/>
        </p:nvSpPr>
        <p:spPr bwMode="auto">
          <a:xfrm>
            <a:off x="3312000" y="6282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smtClean="0">
                <a:solidFill>
                  <a:schemeClr val="bg1"/>
                </a:solidFill>
              </a:rPr>
              <a:t>G</a:t>
            </a:r>
          </a:p>
        </p:txBody>
      </p:sp>
      <p:sp>
        <p:nvSpPr>
          <p:cNvPr id="89" name="Oval 88"/>
          <p:cNvSpPr>
            <a:spLocks noChangeAspect="1"/>
          </p:cNvSpPr>
          <p:nvPr/>
        </p:nvSpPr>
        <p:spPr bwMode="auto">
          <a:xfrm>
            <a:off x="5148000" y="1368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92" name="Oval 91"/>
          <p:cNvSpPr>
            <a:spLocks noChangeAspect="1"/>
          </p:cNvSpPr>
          <p:nvPr/>
        </p:nvSpPr>
        <p:spPr bwMode="auto">
          <a:xfrm>
            <a:off x="8244000" y="1368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sp>
        <p:nvSpPr>
          <p:cNvPr id="94" name="Rectangle 93"/>
          <p:cNvSpPr/>
          <p:nvPr/>
        </p:nvSpPr>
        <p:spPr>
          <a:xfrm>
            <a:off x="2916000" y="2181600"/>
            <a:ext cx="1800000" cy="984885"/>
          </a:xfrm>
          <a:prstGeom prst="rect">
            <a:avLst/>
          </a:prstGeom>
        </p:spPr>
        <p:txBody>
          <a:bodyPr wrap="square">
            <a:spAutoFit/>
          </a:bodyPr>
          <a:lstStyle/>
          <a:p>
            <a:pPr algn="ctr"/>
            <a:r>
              <a:rPr lang="en-GB" sz="2800" b="1" dirty="0" smtClean="0">
                <a:latin typeface="Arial" panose="020B0604020202020204" pitchFamily="34" charset="0"/>
                <a:ea typeface="Calibri" panose="020F0502020204030204" pitchFamily="34" charset="0"/>
              </a:rPr>
              <a:t>35.0%</a:t>
            </a:r>
            <a:r>
              <a:rPr lang="en-GB" sz="1400" b="1" dirty="0" smtClean="0">
                <a:latin typeface="Arial" panose="020B0604020202020204" pitchFamily="34" charset="0"/>
                <a:ea typeface="Calibri" panose="020F0502020204030204" pitchFamily="34" charset="0"/>
              </a:rPr>
              <a:t> </a:t>
            </a:r>
          </a:p>
          <a:p>
            <a:pPr algn="ctr"/>
            <a:r>
              <a:rPr lang="en-GB" sz="1000" dirty="0" smtClean="0">
                <a:latin typeface="Arial" panose="020B0604020202020204" pitchFamily="34" charset="0"/>
                <a:ea typeface="Calibri" panose="020F0502020204030204" pitchFamily="34" charset="0"/>
              </a:rPr>
              <a:t>of GM working-age </a:t>
            </a:r>
            <a:r>
              <a:rPr lang="en-GB" sz="1000" dirty="0">
                <a:latin typeface="Arial" panose="020B0604020202020204" pitchFamily="34" charset="0"/>
                <a:ea typeface="Calibri" panose="020F0502020204030204" pitchFamily="34" charset="0"/>
              </a:rPr>
              <a:t>residents (</a:t>
            </a:r>
            <a:r>
              <a:rPr lang="en-GB" sz="1000" dirty="0" smtClean="0">
                <a:latin typeface="Arial" panose="020B0604020202020204" pitchFamily="34" charset="0"/>
                <a:ea typeface="Calibri" panose="020F0502020204030204" pitchFamily="34" charset="0"/>
              </a:rPr>
              <a:t>620,000</a:t>
            </a:r>
            <a:r>
              <a:rPr lang="en-GB" sz="1000" dirty="0">
                <a:latin typeface="Arial" panose="020B0604020202020204" pitchFamily="34" charset="0"/>
                <a:ea typeface="Calibri" panose="020F0502020204030204" pitchFamily="34" charset="0"/>
              </a:rPr>
              <a:t>) </a:t>
            </a:r>
            <a:r>
              <a:rPr lang="en-GB" sz="1000" dirty="0" smtClean="0">
                <a:latin typeface="Arial" panose="020B0604020202020204" pitchFamily="34" charset="0"/>
                <a:ea typeface="Calibri" panose="020F0502020204030204" pitchFamily="34" charset="0"/>
              </a:rPr>
              <a:t>had a Level 4+ qualification in 2017 </a:t>
            </a:r>
            <a:endParaRPr lang="en-GB" sz="1000" b="1" dirty="0"/>
          </a:p>
        </p:txBody>
      </p:sp>
      <p:sp>
        <p:nvSpPr>
          <p:cNvPr id="95" name="Rectangle 94"/>
          <p:cNvSpPr/>
          <p:nvPr/>
        </p:nvSpPr>
        <p:spPr>
          <a:xfrm>
            <a:off x="6084000" y="2160000"/>
            <a:ext cx="1836000" cy="1138773"/>
          </a:xfrm>
          <a:prstGeom prst="rect">
            <a:avLst/>
          </a:prstGeom>
        </p:spPr>
        <p:txBody>
          <a:bodyPr wrap="square">
            <a:spAutoFit/>
          </a:bodyPr>
          <a:lstStyle/>
          <a:p>
            <a:pPr algn="ctr"/>
            <a:r>
              <a:rPr lang="en-GB" sz="2800" b="1" dirty="0" smtClean="0">
                <a:latin typeface="Arial" panose="020B0604020202020204" pitchFamily="34" charset="0"/>
                <a:ea typeface="Calibri" panose="020F0502020204030204" pitchFamily="34" charset="0"/>
              </a:rPr>
              <a:t>27.2%</a:t>
            </a:r>
            <a:r>
              <a:rPr lang="en-GB" sz="1400" b="1" dirty="0" smtClean="0">
                <a:latin typeface="Arial" panose="020B0604020202020204" pitchFamily="34" charset="0"/>
                <a:ea typeface="Calibri" panose="020F0502020204030204" pitchFamily="34" charset="0"/>
              </a:rPr>
              <a:t> </a:t>
            </a:r>
          </a:p>
          <a:p>
            <a:pPr algn="ctr"/>
            <a:r>
              <a:rPr lang="en-GB" sz="1000" dirty="0" smtClean="0">
                <a:latin typeface="Arial" panose="020B0604020202020204" pitchFamily="34" charset="0"/>
                <a:ea typeface="Calibri" panose="020F0502020204030204" pitchFamily="34" charset="0"/>
              </a:rPr>
              <a:t>of GM working-age residents (480,000) had qualifications below Level 2 in 2017</a:t>
            </a:r>
          </a:p>
          <a:p>
            <a:pPr algn="ctr"/>
            <a:endParaRPr lang="en-GB" sz="1000" b="1" dirty="0"/>
          </a:p>
        </p:txBody>
      </p:sp>
      <p:sp>
        <p:nvSpPr>
          <p:cNvPr id="47" name="Up Arrow 46"/>
          <p:cNvSpPr/>
          <p:nvPr/>
        </p:nvSpPr>
        <p:spPr bwMode="auto">
          <a:xfrm>
            <a:off x="2439489" y="1389600"/>
            <a:ext cx="363600" cy="32720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0" name="Up Arrow 49"/>
          <p:cNvSpPr/>
          <p:nvPr/>
        </p:nvSpPr>
        <p:spPr bwMode="auto">
          <a:xfrm flipV="1">
            <a:off x="12362400" y="1116000"/>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1" name="Up Arrow 50"/>
          <p:cNvSpPr/>
          <p:nvPr/>
        </p:nvSpPr>
        <p:spPr bwMode="auto">
          <a:xfrm>
            <a:off x="8731577" y="1388869"/>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2" name="Up Arrow 51"/>
          <p:cNvSpPr/>
          <p:nvPr/>
        </p:nvSpPr>
        <p:spPr bwMode="auto">
          <a:xfrm>
            <a:off x="5652000" y="13896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3" name="Up Arrow 52"/>
          <p:cNvSpPr/>
          <p:nvPr/>
        </p:nvSpPr>
        <p:spPr bwMode="auto">
          <a:xfrm>
            <a:off x="12362400" y="1656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 name="Rectangle 4"/>
          <p:cNvSpPr/>
          <p:nvPr/>
        </p:nvSpPr>
        <p:spPr>
          <a:xfrm>
            <a:off x="1461370" y="2610000"/>
            <a:ext cx="1641376" cy="553998"/>
          </a:xfrm>
          <a:prstGeom prst="rect">
            <a:avLst/>
          </a:prstGeom>
        </p:spPr>
        <p:txBody>
          <a:bodyPr wrap="square">
            <a:spAutoFit/>
          </a:bodyPr>
          <a:lstStyle/>
          <a:p>
            <a:pPr algn="ctr"/>
            <a:r>
              <a:rPr lang="en-GB" sz="1000" b="1" dirty="0">
                <a:latin typeface="Arial" panose="020B0604020202020204" pitchFamily="34" charset="0"/>
                <a:cs typeface="Arial" panose="020B0604020202020204" pitchFamily="34" charset="0"/>
              </a:rPr>
              <a:t>£</a:t>
            </a:r>
            <a:r>
              <a:rPr lang="en-GB" sz="1000" b="1" dirty="0" smtClean="0">
                <a:latin typeface="Arial" panose="020B0604020202020204" pitchFamily="34" charset="0"/>
                <a:cs typeface="Arial" panose="020B0604020202020204" pitchFamily="34" charset="0"/>
              </a:rPr>
              <a:t>1,733 </a:t>
            </a:r>
            <a:r>
              <a:rPr lang="en-GB" sz="1000" dirty="0" smtClean="0">
                <a:latin typeface="Arial" panose="020B0604020202020204" pitchFamily="34" charset="0"/>
                <a:cs typeface="Arial" panose="020B0604020202020204" pitchFamily="34" charset="0"/>
              </a:rPr>
              <a:t>below </a:t>
            </a:r>
            <a:r>
              <a:rPr lang="en-GB" sz="1000" dirty="0">
                <a:latin typeface="Arial" panose="020B0604020202020204" pitchFamily="34" charset="0"/>
                <a:cs typeface="Arial" panose="020B0604020202020204" pitchFamily="34" charset="0"/>
              </a:rPr>
              <a:t>the </a:t>
            </a:r>
            <a:r>
              <a:rPr lang="en-GB" sz="1000" dirty="0" smtClean="0">
                <a:latin typeface="Arial" panose="020B0604020202020204" pitchFamily="34" charset="0"/>
                <a:cs typeface="Arial" panose="020B0604020202020204" pitchFamily="34" charset="0"/>
              </a:rPr>
              <a:t> England </a:t>
            </a:r>
            <a:r>
              <a:rPr lang="en-GB" sz="1000" dirty="0">
                <a:latin typeface="Arial" panose="020B0604020202020204" pitchFamily="34" charset="0"/>
                <a:cs typeface="Arial" panose="020B0604020202020204" pitchFamily="34" charset="0"/>
              </a:rPr>
              <a:t>median of £</a:t>
            </a:r>
            <a:r>
              <a:rPr lang="en-GB" sz="1000" dirty="0" smtClean="0">
                <a:latin typeface="Arial" panose="020B0604020202020204" pitchFamily="34" charset="0"/>
                <a:cs typeface="Arial" panose="020B0604020202020204" pitchFamily="34" charset="0"/>
              </a:rPr>
              <a:t>24,298 </a:t>
            </a:r>
            <a:endParaRPr lang="en-GB" sz="1000" dirty="0">
              <a:latin typeface="Arial" panose="020B0604020202020204" pitchFamily="34" charset="0"/>
              <a:cs typeface="Arial" panose="020B0604020202020204" pitchFamily="34" charset="0"/>
            </a:endParaRPr>
          </a:p>
        </p:txBody>
      </p:sp>
      <p:sp>
        <p:nvSpPr>
          <p:cNvPr id="6" name="Rectangle 5"/>
          <p:cNvSpPr/>
          <p:nvPr/>
        </p:nvSpPr>
        <p:spPr>
          <a:xfrm>
            <a:off x="1494000" y="3132000"/>
            <a:ext cx="1503938" cy="400110"/>
          </a:xfrm>
          <a:prstGeom prst="rect">
            <a:avLst/>
          </a:prstGeom>
        </p:spPr>
        <p:txBody>
          <a:bodyPr wrap="none">
            <a:spAutoFit/>
          </a:bodyPr>
          <a:lstStyle/>
          <a:p>
            <a:pPr algn="ctr"/>
            <a:r>
              <a:rPr lang="en-GB" sz="1000" b="1" dirty="0" smtClean="0">
                <a:latin typeface="Arial" panose="020B0604020202020204" pitchFamily="34" charset="0"/>
                <a:cs typeface="Arial" panose="020B0604020202020204" pitchFamily="34" charset="0"/>
              </a:rPr>
              <a:t>£536 </a:t>
            </a:r>
            <a:r>
              <a:rPr lang="en-GB" sz="1000" dirty="0" smtClean="0">
                <a:latin typeface="Arial" panose="020B0604020202020204" pitchFamily="34" charset="0"/>
                <a:cs typeface="Arial" panose="020B0604020202020204" pitchFamily="34" charset="0"/>
              </a:rPr>
              <a:t>higher </a:t>
            </a:r>
            <a:r>
              <a:rPr lang="en-GB" sz="1000" dirty="0">
                <a:latin typeface="Arial" panose="020B0604020202020204" pitchFamily="34" charset="0"/>
                <a:cs typeface="Arial" panose="020B0604020202020204" pitchFamily="34" charset="0"/>
              </a:rPr>
              <a:t>than in </a:t>
            </a:r>
            <a:endParaRPr lang="en-GB" sz="1000" dirty="0" smtClean="0">
              <a:latin typeface="Arial" panose="020B0604020202020204" pitchFamily="34" charset="0"/>
              <a:cs typeface="Arial" panose="020B0604020202020204" pitchFamily="34" charset="0"/>
            </a:endParaRPr>
          </a:p>
          <a:p>
            <a:pPr algn="ctr"/>
            <a:r>
              <a:rPr lang="en-GB" sz="1000" dirty="0" smtClean="0">
                <a:latin typeface="Arial" panose="020B0604020202020204" pitchFamily="34" charset="0"/>
                <a:cs typeface="Arial" panose="020B0604020202020204" pitchFamily="34" charset="0"/>
              </a:rPr>
              <a:t>2017 (</a:t>
            </a:r>
            <a:r>
              <a:rPr lang="en-GB" sz="1000" dirty="0">
                <a:latin typeface="Arial" panose="020B0604020202020204" pitchFamily="34" charset="0"/>
                <a:cs typeface="Arial" panose="020B0604020202020204" pitchFamily="34" charset="0"/>
              </a:rPr>
              <a:t>at current prices)</a:t>
            </a:r>
          </a:p>
        </p:txBody>
      </p:sp>
      <p:sp>
        <p:nvSpPr>
          <p:cNvPr id="9" name="Rectangle 8"/>
          <p:cNvSpPr/>
          <p:nvPr/>
        </p:nvSpPr>
        <p:spPr>
          <a:xfrm>
            <a:off x="2844000" y="3146400"/>
            <a:ext cx="1996407" cy="430887"/>
          </a:xfrm>
          <a:prstGeom prst="rect">
            <a:avLst/>
          </a:prstGeom>
        </p:spPr>
        <p:txBody>
          <a:bodyPr wrap="square">
            <a:spAutoFit/>
          </a:bodyPr>
          <a:lstStyle/>
          <a:p>
            <a:pPr algn="ctr"/>
            <a:r>
              <a:rPr lang="en-GB" sz="1200" b="1" dirty="0" smtClean="0">
                <a:latin typeface="Arial" panose="020B0604020202020204" pitchFamily="34" charset="0"/>
                <a:ea typeface="Calibri" panose="020F0502020204030204" pitchFamily="34" charset="0"/>
              </a:rPr>
              <a:t>1.6% behind</a:t>
            </a:r>
            <a:r>
              <a:rPr lang="en-GB" sz="1000" b="1" dirty="0" smtClean="0">
                <a:latin typeface="Arial" panose="020B0604020202020204" pitchFamily="34" charset="0"/>
                <a:ea typeface="Calibri" panose="020F0502020204030204" pitchFamily="34" charset="0"/>
              </a:rPr>
              <a:t> </a:t>
            </a:r>
            <a:r>
              <a:rPr lang="en-GB" sz="1000" dirty="0" smtClean="0">
                <a:latin typeface="Arial" panose="020B0604020202020204" pitchFamily="34" charset="0"/>
                <a:ea typeface="Calibri" panose="020F0502020204030204" pitchFamily="34" charset="0"/>
              </a:rPr>
              <a:t>the expected target trajectory</a:t>
            </a:r>
            <a:endParaRPr lang="en-GB" sz="1000" b="1" dirty="0"/>
          </a:p>
        </p:txBody>
      </p:sp>
      <p:sp>
        <p:nvSpPr>
          <p:cNvPr id="13" name="Rectangle 12"/>
          <p:cNvSpPr/>
          <p:nvPr/>
        </p:nvSpPr>
        <p:spPr>
          <a:xfrm>
            <a:off x="2880000" y="3564000"/>
            <a:ext cx="1980000" cy="584775"/>
          </a:xfrm>
          <a:prstGeom prst="rect">
            <a:avLst/>
          </a:prstGeom>
        </p:spPr>
        <p:txBody>
          <a:bodyPr wrap="square">
            <a:spAutoFit/>
          </a:bodyPr>
          <a:lstStyle/>
          <a:p>
            <a:pPr algn="ctr"/>
            <a:r>
              <a:rPr lang="en-GB" sz="1200" b="1" dirty="0" smtClean="0">
                <a:latin typeface="Arial" panose="020B0604020202020204" pitchFamily="34" charset="0"/>
                <a:ea typeface="Calibri" panose="020F0502020204030204" pitchFamily="34" charset="0"/>
              </a:rPr>
              <a:t>0.4 percentage points </a:t>
            </a:r>
            <a:r>
              <a:rPr lang="en-GB" sz="1000" dirty="0" smtClean="0">
                <a:latin typeface="Arial" panose="020B0604020202020204" pitchFamily="34" charset="0"/>
                <a:ea typeface="Calibri" panose="020F0502020204030204" pitchFamily="34" charset="0"/>
              </a:rPr>
              <a:t>(9,000) above the 2016 position</a:t>
            </a:r>
            <a:endParaRPr lang="en-GB" sz="1000" b="1" dirty="0"/>
          </a:p>
        </p:txBody>
      </p:sp>
      <p:sp>
        <p:nvSpPr>
          <p:cNvPr id="14" name="Rectangle 13"/>
          <p:cNvSpPr/>
          <p:nvPr/>
        </p:nvSpPr>
        <p:spPr>
          <a:xfrm>
            <a:off x="6012000" y="3146400"/>
            <a:ext cx="1980000" cy="430887"/>
          </a:xfrm>
          <a:prstGeom prst="rect">
            <a:avLst/>
          </a:prstGeom>
        </p:spPr>
        <p:txBody>
          <a:bodyPr wrap="square">
            <a:spAutoFit/>
          </a:bodyPr>
          <a:lstStyle/>
          <a:p>
            <a:pPr algn="ctr"/>
            <a:r>
              <a:rPr lang="en-GB" sz="1200" b="1" dirty="0" smtClean="0">
                <a:latin typeface="Arial" panose="020B0604020202020204" pitchFamily="34" charset="0"/>
                <a:ea typeface="Calibri" panose="020F0502020204030204" pitchFamily="34" charset="0"/>
              </a:rPr>
              <a:t>0.2% behind</a:t>
            </a:r>
            <a:r>
              <a:rPr lang="en-GB" sz="1000" b="1" dirty="0" smtClean="0">
                <a:latin typeface="Arial" panose="020B0604020202020204" pitchFamily="34" charset="0"/>
                <a:ea typeface="Calibri" panose="020F0502020204030204" pitchFamily="34" charset="0"/>
              </a:rPr>
              <a:t> </a:t>
            </a:r>
            <a:r>
              <a:rPr lang="en-GB" sz="1000" dirty="0" smtClean="0">
                <a:latin typeface="Arial" panose="020B0604020202020204" pitchFamily="34" charset="0"/>
                <a:ea typeface="Calibri" panose="020F0502020204030204" pitchFamily="34" charset="0"/>
              </a:rPr>
              <a:t>the </a:t>
            </a:r>
            <a:r>
              <a:rPr lang="en-GB" sz="1000" dirty="0">
                <a:latin typeface="Arial" panose="020B0604020202020204" pitchFamily="34" charset="0"/>
                <a:ea typeface="Calibri" panose="020F0502020204030204" pitchFamily="34" charset="0"/>
              </a:rPr>
              <a:t>expected target </a:t>
            </a:r>
            <a:r>
              <a:rPr lang="en-GB" sz="1000" dirty="0" smtClean="0">
                <a:latin typeface="Arial" panose="020B0604020202020204" pitchFamily="34" charset="0"/>
                <a:ea typeface="Calibri" panose="020F0502020204030204" pitchFamily="34" charset="0"/>
              </a:rPr>
              <a:t>trajectory</a:t>
            </a:r>
            <a:endParaRPr lang="en-GB" sz="1000" dirty="0"/>
          </a:p>
        </p:txBody>
      </p:sp>
      <p:sp>
        <p:nvSpPr>
          <p:cNvPr id="16" name="Rectangle 15"/>
          <p:cNvSpPr/>
          <p:nvPr/>
        </p:nvSpPr>
        <p:spPr>
          <a:xfrm>
            <a:off x="6012000" y="3564000"/>
            <a:ext cx="2024122" cy="769441"/>
          </a:xfrm>
          <a:prstGeom prst="rect">
            <a:avLst/>
          </a:prstGeom>
        </p:spPr>
        <p:txBody>
          <a:bodyPr wrap="square">
            <a:spAutoFit/>
          </a:bodyPr>
          <a:lstStyle/>
          <a:p>
            <a:pPr algn="ctr"/>
            <a:r>
              <a:rPr lang="en-GB" sz="1000" dirty="0">
                <a:latin typeface="Arial" panose="020B0604020202020204" pitchFamily="34" charset="0"/>
                <a:ea typeface="Calibri" panose="020F0502020204030204" pitchFamily="34" charset="0"/>
              </a:rPr>
              <a:t>A </a:t>
            </a:r>
            <a:r>
              <a:rPr lang="en-GB" sz="1000" b="1" dirty="0">
                <a:latin typeface="Arial" panose="020B0604020202020204" pitchFamily="34" charset="0"/>
                <a:ea typeface="Calibri" panose="020F0502020204030204" pitchFamily="34" charset="0"/>
              </a:rPr>
              <a:t>decrease of </a:t>
            </a:r>
            <a:endParaRPr lang="en-GB" sz="1000" b="1" dirty="0" smtClean="0">
              <a:latin typeface="Arial" panose="020B0604020202020204" pitchFamily="34" charset="0"/>
              <a:ea typeface="Calibri" panose="020F0502020204030204" pitchFamily="34" charset="0"/>
            </a:endParaRPr>
          </a:p>
          <a:p>
            <a:pPr algn="ctr"/>
            <a:r>
              <a:rPr lang="en-GB" sz="1200" b="1" dirty="0" smtClean="0">
                <a:latin typeface="Arial" panose="020B0604020202020204" pitchFamily="34" charset="0"/>
                <a:ea typeface="Calibri" panose="020F0502020204030204" pitchFamily="34" charset="0"/>
              </a:rPr>
              <a:t>0.5 percentage points </a:t>
            </a:r>
            <a:r>
              <a:rPr lang="en-GB" sz="1200" dirty="0" smtClean="0">
                <a:latin typeface="Arial" panose="020B0604020202020204" pitchFamily="34" charset="0"/>
                <a:ea typeface="Calibri" panose="020F0502020204030204" pitchFamily="34" charset="0"/>
              </a:rPr>
              <a:t> </a:t>
            </a:r>
            <a:r>
              <a:rPr lang="en-GB" sz="1000" dirty="0" smtClean="0">
                <a:latin typeface="Arial" panose="020B0604020202020204" pitchFamily="34" charset="0"/>
                <a:ea typeface="Calibri" panose="020F0502020204030204" pitchFamily="34" charset="0"/>
              </a:rPr>
              <a:t>(7,000) since 2016 </a:t>
            </a:r>
            <a:endParaRPr lang="en-GB" sz="1000" b="1" dirty="0" smtClean="0"/>
          </a:p>
          <a:p>
            <a:pPr algn="ctr"/>
            <a:r>
              <a:rPr lang="en-GB" sz="1200" b="1" dirty="0" smtClean="0">
                <a:latin typeface="Arial" panose="020B0604020202020204" pitchFamily="34" charset="0"/>
                <a:ea typeface="Calibri" panose="020F0502020204030204" pitchFamily="34" charset="0"/>
              </a:rPr>
              <a:t> </a:t>
            </a:r>
            <a:endParaRPr lang="en-GB" sz="1000" b="1" dirty="0">
              <a:latin typeface="Arial" panose="020B0604020202020204" pitchFamily="34" charset="0"/>
              <a:ea typeface="Calibri" panose="020F0502020204030204" pitchFamily="34" charset="0"/>
            </a:endParaRPr>
          </a:p>
        </p:txBody>
      </p:sp>
      <p:sp>
        <p:nvSpPr>
          <p:cNvPr id="78" name="Up Arrow 77"/>
          <p:cNvSpPr/>
          <p:nvPr/>
        </p:nvSpPr>
        <p:spPr bwMode="auto">
          <a:xfrm>
            <a:off x="3312000" y="67032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54" name="Oval 53"/>
          <p:cNvSpPr>
            <a:spLocks noChangeAspect="1"/>
          </p:cNvSpPr>
          <p:nvPr/>
        </p:nvSpPr>
        <p:spPr bwMode="auto">
          <a:xfrm>
            <a:off x="1983600" y="1368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55" name="Rectangle 54"/>
          <p:cNvSpPr/>
          <p:nvPr/>
        </p:nvSpPr>
        <p:spPr>
          <a:xfrm>
            <a:off x="1280675" y="2246758"/>
            <a:ext cx="1963534" cy="400110"/>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1.5% </a:t>
            </a:r>
            <a:r>
              <a:rPr lang="en-GB" sz="1000" dirty="0" smtClean="0">
                <a:latin typeface="Arial" panose="020B0604020202020204" pitchFamily="34" charset="0"/>
                <a:cs typeface="Arial" panose="020B0604020202020204" pitchFamily="34" charset="0"/>
              </a:rPr>
              <a:t>ahead of the </a:t>
            </a:r>
          </a:p>
          <a:p>
            <a:pPr algn="ctr"/>
            <a:r>
              <a:rPr lang="en-GB" sz="1000" dirty="0" smtClean="0">
                <a:latin typeface="Arial" panose="020B0604020202020204" pitchFamily="34" charset="0"/>
                <a:cs typeface="Arial" panose="020B0604020202020204" pitchFamily="34" charset="0"/>
              </a:rPr>
              <a:t>target trajectory</a:t>
            </a:r>
            <a:endParaRPr lang="en-US" sz="1000" dirty="0">
              <a:latin typeface="Arial" panose="020B0604020202020204" pitchFamily="34" charset="0"/>
              <a:cs typeface="Arial" panose="020B0604020202020204" pitchFamily="34" charset="0"/>
            </a:endParaRPr>
          </a:p>
        </p:txBody>
      </p:sp>
      <p:sp>
        <p:nvSpPr>
          <p:cNvPr id="56" name="TextBox 55"/>
          <p:cNvSpPr txBox="1"/>
          <p:nvPr/>
        </p:nvSpPr>
        <p:spPr>
          <a:xfrm>
            <a:off x="0" y="7416000"/>
            <a:ext cx="12744000" cy="2208297"/>
          </a:xfrm>
          <a:prstGeom prst="rect">
            <a:avLst/>
          </a:prstGeom>
          <a:noFill/>
        </p:spPr>
        <p:txBody>
          <a:bodyPr wrap="square" rtlCol="0">
            <a:spAutoFit/>
          </a:bodyPr>
          <a:lstStyle/>
          <a:p>
            <a:pPr marL="144000" indent="-144000">
              <a:buFont typeface="Arial" panose="020B0604020202020204" pitchFamily="34" charset="0"/>
              <a:buChar char="•"/>
            </a:pPr>
            <a:r>
              <a:rPr lang="en-GB" sz="1250" dirty="0">
                <a:latin typeface="Arial" panose="020B0604020202020204" pitchFamily="34" charset="0"/>
                <a:cs typeface="Arial" panose="020B0604020202020204" pitchFamily="34" charset="0"/>
              </a:rPr>
              <a:t>Whilst GM skills levels have </a:t>
            </a:r>
            <a:r>
              <a:rPr lang="en-GB" sz="1250" dirty="0" smtClean="0">
                <a:latin typeface="Arial" panose="020B0604020202020204" pitchFamily="34" charset="0"/>
                <a:cs typeface="Arial" panose="020B0604020202020204" pitchFamily="34" charset="0"/>
              </a:rPr>
              <a:t>improved steadily since </a:t>
            </a:r>
            <a:r>
              <a:rPr lang="en-GB" sz="1250" dirty="0">
                <a:latin typeface="Arial" panose="020B0604020202020204" pitchFamily="34" charset="0"/>
                <a:cs typeface="Arial" panose="020B0604020202020204" pitchFamily="34" charset="0"/>
              </a:rPr>
              <a:t>2004, relative performance remains </a:t>
            </a:r>
            <a:r>
              <a:rPr lang="en-GB" sz="1250" dirty="0" smtClean="0">
                <a:latin typeface="Arial" panose="020B0604020202020204" pitchFamily="34" charset="0"/>
                <a:cs typeface="Arial" panose="020B0604020202020204" pitchFamily="34" charset="0"/>
              </a:rPr>
              <a:t>poor.  There </a:t>
            </a:r>
            <a:r>
              <a:rPr lang="en-GB" sz="1250" dirty="0">
                <a:latin typeface="Arial" panose="020B0604020202020204" pitchFamily="34" charset="0"/>
                <a:cs typeface="Arial" panose="020B0604020202020204" pitchFamily="34" charset="0"/>
              </a:rPr>
              <a:t>are identified </a:t>
            </a:r>
            <a:r>
              <a:rPr lang="en-GB" sz="1250" dirty="0" smtClean="0">
                <a:latin typeface="Arial" panose="020B0604020202020204" pitchFamily="34" charset="0"/>
                <a:cs typeface="Arial" panose="020B0604020202020204" pitchFamily="34" charset="0"/>
              </a:rPr>
              <a:t>skills </a:t>
            </a:r>
            <a:r>
              <a:rPr lang="en-GB" sz="1250" dirty="0">
                <a:latin typeface="Arial" panose="020B0604020202020204" pitchFamily="34" charset="0"/>
                <a:cs typeface="Arial" panose="020B0604020202020204" pitchFamily="34" charset="0"/>
              </a:rPr>
              <a:t>gaps in </a:t>
            </a:r>
            <a:r>
              <a:rPr lang="en-GB" sz="1250" dirty="0" smtClean="0">
                <a:latin typeface="Arial" panose="020B0604020202020204" pitchFamily="34" charset="0"/>
                <a:cs typeface="Arial" panose="020B0604020202020204" pitchFamily="34" charset="0"/>
              </a:rPr>
              <a:t>several key sectors, </a:t>
            </a:r>
            <a:r>
              <a:rPr lang="en-GB" sz="1250" dirty="0">
                <a:latin typeface="Arial" panose="020B0604020202020204" pitchFamily="34" charset="0"/>
                <a:cs typeface="Arial" panose="020B0604020202020204" pitchFamily="34" charset="0"/>
              </a:rPr>
              <a:t>including construction, </a:t>
            </a:r>
            <a:r>
              <a:rPr lang="en-GB" sz="1250" dirty="0" smtClean="0">
                <a:latin typeface="Arial" panose="020B0604020202020204" pitchFamily="34" charset="0"/>
                <a:cs typeface="Arial" panose="020B0604020202020204" pitchFamily="34" charset="0"/>
              </a:rPr>
              <a:t>digital and hospitality</a:t>
            </a:r>
            <a:r>
              <a:rPr lang="en-GB" sz="1250" dirty="0">
                <a:latin typeface="Arial" panose="020B0604020202020204" pitchFamily="34" charset="0"/>
                <a:cs typeface="Arial" panose="020B0604020202020204" pitchFamily="34" charset="0"/>
              </a:rPr>
              <a:t>, along with some public service areas such as </a:t>
            </a:r>
            <a:r>
              <a:rPr lang="en-GB" sz="1250" dirty="0" smtClean="0">
                <a:latin typeface="Arial" panose="020B0604020202020204" pitchFamily="34" charset="0"/>
                <a:cs typeface="Arial" panose="020B0604020202020204" pitchFamily="34" charset="0"/>
              </a:rPr>
              <a:t>nursing.  </a:t>
            </a:r>
            <a:r>
              <a:rPr lang="en-GB" sz="1250" dirty="0">
                <a:latin typeface="Arial" panose="020B0604020202020204" pitchFamily="34" charset="0"/>
                <a:cs typeface="Arial" panose="020B0604020202020204" pitchFamily="34" charset="0"/>
              </a:rPr>
              <a:t>Policy is focused on reducing gaps and shortages, especially in ‘technical’ roles (Level 3 and 4</a:t>
            </a:r>
            <a:r>
              <a:rPr lang="en-GB" sz="1250" dirty="0" smtClean="0">
                <a:latin typeface="Arial" panose="020B0604020202020204" pitchFamily="34" charset="0"/>
                <a:cs typeface="Arial" panose="020B0604020202020204" pitchFamily="34" charset="0"/>
              </a:rPr>
              <a:t>).</a:t>
            </a:r>
          </a:p>
          <a:p>
            <a:pPr marL="144000" indent="-144000">
              <a:buFont typeface="Arial" panose="020B0604020202020204" pitchFamily="34" charset="0"/>
              <a:buChar char="•"/>
            </a:pPr>
            <a:r>
              <a:rPr lang="en-GB" sz="1250" dirty="0" smtClean="0">
                <a:latin typeface="Arial" panose="020B0604020202020204" pitchFamily="34" charset="0"/>
                <a:cs typeface="Arial" panose="020B0604020202020204" pitchFamily="34" charset="0"/>
              </a:rPr>
              <a:t>GM </a:t>
            </a:r>
            <a:r>
              <a:rPr lang="en-GB" sz="1250" dirty="0">
                <a:latin typeface="Arial" panose="020B0604020202020204" pitchFamily="34" charset="0"/>
                <a:cs typeface="Arial" panose="020B0604020202020204" pitchFamily="34" charset="0"/>
              </a:rPr>
              <a:t>will assume responsibility for </a:t>
            </a:r>
            <a:r>
              <a:rPr lang="en-GB" sz="1250" dirty="0" smtClean="0">
                <a:latin typeface="Arial" panose="020B0604020202020204" pitchFamily="34" charset="0"/>
                <a:cs typeface="Arial" panose="020B0604020202020204" pitchFamily="34" charset="0"/>
              </a:rPr>
              <a:t>Adult Education Budget (AEB) </a:t>
            </a:r>
            <a:r>
              <a:rPr lang="en-GB" sz="1250" dirty="0">
                <a:latin typeface="Arial" panose="020B0604020202020204" pitchFamily="34" charset="0"/>
                <a:cs typeface="Arial" panose="020B0604020202020204" pitchFamily="34" charset="0"/>
              </a:rPr>
              <a:t>commissioning in 2019, providing further opportunity to target development of the skills required by local employers and key </a:t>
            </a:r>
            <a:r>
              <a:rPr lang="en-GB" sz="1250" dirty="0" smtClean="0">
                <a:latin typeface="Arial" panose="020B0604020202020204" pitchFamily="34" charset="0"/>
                <a:cs typeface="Arial" panose="020B0604020202020204" pitchFamily="34" charset="0"/>
              </a:rPr>
              <a:t>sectors, and to reduce the currently significant </a:t>
            </a:r>
            <a:r>
              <a:rPr lang="en-GB" sz="1250" dirty="0">
                <a:latin typeface="Arial" panose="020B0604020202020204" pitchFamily="34" charset="0"/>
                <a:cs typeface="Arial" panose="020B0604020202020204" pitchFamily="34" charset="0"/>
              </a:rPr>
              <a:t>proportion </a:t>
            </a:r>
            <a:r>
              <a:rPr lang="en-GB" sz="1250" dirty="0" smtClean="0">
                <a:latin typeface="Arial" panose="020B0604020202020204" pitchFamily="34" charset="0"/>
                <a:cs typeface="Arial" panose="020B0604020202020204" pitchFamily="34" charset="0"/>
              </a:rPr>
              <a:t>of ‘second-chance</a:t>
            </a:r>
            <a:r>
              <a:rPr lang="en-GB" sz="1250" dirty="0">
                <a:latin typeface="Arial" panose="020B0604020202020204" pitchFamily="34" charset="0"/>
                <a:cs typeface="Arial" panose="020B0604020202020204" pitchFamily="34" charset="0"/>
              </a:rPr>
              <a:t>’ provision and lower-level skills</a:t>
            </a:r>
            <a:r>
              <a:rPr lang="en-GB" sz="1250" dirty="0" smtClean="0">
                <a:latin typeface="Arial" panose="020B0604020202020204" pitchFamily="34" charset="0"/>
                <a:cs typeface="Arial" panose="020B0604020202020204" pitchFamily="34" charset="0"/>
              </a:rPr>
              <a:t>.  Over time, this will also be supported by further improvements in ‘school readiness’ and subsequent attainment in compulsory education.</a:t>
            </a:r>
          </a:p>
          <a:p>
            <a:pPr marL="144000" indent="-144000">
              <a:buFont typeface="Arial" panose="020B0604020202020204" pitchFamily="34" charset="0"/>
              <a:buChar char="•"/>
            </a:pPr>
            <a:r>
              <a:rPr lang="en-GB" sz="1250" dirty="0" smtClean="0">
                <a:latin typeface="Arial" panose="020B0604020202020204" pitchFamily="34" charset="0"/>
                <a:cs typeface="Arial" panose="020B0604020202020204" pitchFamily="34" charset="0"/>
              </a:rPr>
              <a:t>The </a:t>
            </a:r>
            <a:r>
              <a:rPr lang="en-GB" sz="1250" dirty="0">
                <a:latin typeface="Arial" panose="020B0604020202020204" pitchFamily="34" charset="0"/>
                <a:cs typeface="Arial" panose="020B0604020202020204" pitchFamily="34" charset="0"/>
              </a:rPr>
              <a:t>downturn in </a:t>
            </a:r>
            <a:r>
              <a:rPr lang="en-GB" sz="1250" dirty="0" smtClean="0">
                <a:latin typeface="Arial" panose="020B0604020202020204" pitchFamily="34" charset="0"/>
                <a:cs typeface="Arial" panose="020B0604020202020204" pitchFamily="34" charset="0"/>
              </a:rPr>
              <a:t>apprenticeship starts is </a:t>
            </a:r>
            <a:r>
              <a:rPr lang="en-GB" sz="1250" dirty="0">
                <a:latin typeface="Arial" panose="020B0604020202020204" pitchFamily="34" charset="0"/>
                <a:cs typeface="Arial" panose="020B0604020202020204" pitchFamily="34" charset="0"/>
              </a:rPr>
              <a:t>mirrored in the national data, and is </a:t>
            </a:r>
            <a:r>
              <a:rPr lang="en-GB" sz="1250" dirty="0" smtClean="0">
                <a:latin typeface="Arial" panose="020B0604020202020204" pitchFamily="34" charset="0"/>
                <a:cs typeface="Arial" panose="020B0604020202020204" pitchFamily="34" charset="0"/>
              </a:rPr>
              <a:t>driven </a:t>
            </a:r>
            <a:r>
              <a:rPr lang="en-GB" sz="1250" dirty="0">
                <a:latin typeface="Arial" panose="020B0604020202020204" pitchFamily="34" charset="0"/>
                <a:cs typeface="Arial" panose="020B0604020202020204" pitchFamily="34" charset="0"/>
              </a:rPr>
              <a:t>by employer uncertainty over the introduction of the apprenticeship </a:t>
            </a:r>
            <a:r>
              <a:rPr lang="en-GB" sz="1250" dirty="0" smtClean="0">
                <a:latin typeface="Arial" panose="020B0604020202020204" pitchFamily="34" charset="0"/>
                <a:cs typeface="Arial" panose="020B0604020202020204" pitchFamily="34" charset="0"/>
              </a:rPr>
              <a:t>levy.  An </a:t>
            </a:r>
            <a:r>
              <a:rPr lang="en-GB" sz="1250" dirty="0">
                <a:latin typeface="Arial" panose="020B0604020202020204" pitchFamily="34" charset="0"/>
                <a:cs typeface="Arial" panose="020B0604020202020204" pitchFamily="34" charset="0"/>
              </a:rPr>
              <a:t>apprenticeship action plan has been developed to increase both quality and </a:t>
            </a:r>
            <a:r>
              <a:rPr lang="en-GB" sz="1250" dirty="0" smtClean="0">
                <a:latin typeface="Arial" panose="020B0604020202020204" pitchFamily="34" charset="0"/>
                <a:cs typeface="Arial" panose="020B0604020202020204" pitchFamily="34" charset="0"/>
              </a:rPr>
              <a:t>volumes, and includes an </a:t>
            </a:r>
            <a:r>
              <a:rPr lang="en-GB" sz="1250" dirty="0">
                <a:latin typeface="Arial" panose="020B0604020202020204" pitchFamily="34" charset="0"/>
                <a:cs typeface="Arial" panose="020B0604020202020204" pitchFamily="34" charset="0"/>
              </a:rPr>
              <a:t>SME </a:t>
            </a:r>
            <a:r>
              <a:rPr lang="en-GB" sz="1250" dirty="0" smtClean="0">
                <a:latin typeface="Arial" panose="020B0604020202020204" pitchFamily="34" charset="0"/>
                <a:cs typeface="Arial" panose="020B0604020202020204" pitchFamily="34" charset="0"/>
              </a:rPr>
              <a:t>support </a:t>
            </a:r>
            <a:r>
              <a:rPr lang="en-GB" sz="1250" dirty="0">
                <a:latin typeface="Arial" panose="020B0604020202020204" pitchFamily="34" charset="0"/>
                <a:cs typeface="Arial" panose="020B0604020202020204" pitchFamily="34" charset="0"/>
              </a:rPr>
              <a:t>programme, </a:t>
            </a:r>
            <a:r>
              <a:rPr lang="en-GB" sz="1250" dirty="0" smtClean="0">
                <a:latin typeface="Arial" panose="020B0604020202020204" pitchFamily="34" charset="0"/>
                <a:cs typeface="Arial" panose="020B0604020202020204" pitchFamily="34" charset="0"/>
              </a:rPr>
              <a:t>a </a:t>
            </a:r>
            <a:r>
              <a:rPr lang="en-GB" sz="1250" dirty="0">
                <a:latin typeface="Arial" panose="020B0604020202020204" pitchFamily="34" charset="0"/>
                <a:cs typeface="Arial" panose="020B0604020202020204" pitchFamily="34" charset="0"/>
              </a:rPr>
              <a:t>public sector apprenticeship approach and </a:t>
            </a:r>
            <a:r>
              <a:rPr lang="en-GB" sz="1250" dirty="0" smtClean="0">
                <a:latin typeface="Arial" panose="020B0604020202020204" pitchFamily="34" charset="0"/>
                <a:cs typeface="Arial" panose="020B0604020202020204" pitchFamily="34" charset="0"/>
              </a:rPr>
              <a:t>a new </a:t>
            </a:r>
            <a:r>
              <a:rPr lang="en-GB" sz="1250" dirty="0">
                <a:latin typeface="Arial" panose="020B0604020202020204" pitchFamily="34" charset="0"/>
                <a:cs typeface="Arial" panose="020B0604020202020204" pitchFamily="34" charset="0"/>
              </a:rPr>
              <a:t>digital talent pipeline.  Dialogue with government as part of the GM Local Industrial Strategy will </a:t>
            </a:r>
            <a:r>
              <a:rPr lang="en-GB" sz="1250" dirty="0" smtClean="0">
                <a:latin typeface="Arial" panose="020B0604020202020204" pitchFamily="34" charset="0"/>
                <a:cs typeface="Arial" panose="020B0604020202020204" pitchFamily="34" charset="0"/>
              </a:rPr>
              <a:t>focus on designing a system to </a:t>
            </a:r>
            <a:r>
              <a:rPr lang="en-GB" sz="1250" dirty="0">
                <a:latin typeface="Arial" panose="020B0604020202020204" pitchFamily="34" charset="0"/>
                <a:cs typeface="Arial" panose="020B0604020202020204" pitchFamily="34" charset="0"/>
              </a:rPr>
              <a:t>meet </a:t>
            </a:r>
            <a:r>
              <a:rPr lang="en-GB" sz="1250" dirty="0" smtClean="0">
                <a:latin typeface="Arial" panose="020B0604020202020204" pitchFamily="34" charset="0"/>
                <a:cs typeface="Arial" panose="020B0604020202020204" pitchFamily="34" charset="0"/>
              </a:rPr>
              <a:t>local needs and address growth ambitions. </a:t>
            </a:r>
            <a:endParaRPr lang="en-GB" sz="1250" dirty="0">
              <a:latin typeface="Arial" panose="020B0604020202020204" pitchFamily="34" charset="0"/>
              <a:cs typeface="Arial" panose="020B0604020202020204" pitchFamily="34" charset="0"/>
            </a:endParaRPr>
          </a:p>
          <a:p>
            <a:pPr marL="144000" indent="-144000">
              <a:buFont typeface="Arial" panose="020B0604020202020204" pitchFamily="34" charset="0"/>
              <a:buChar char="•"/>
            </a:pPr>
            <a:r>
              <a:rPr lang="en-GB" sz="1250" dirty="0" smtClean="0">
                <a:latin typeface="Arial" panose="020B0604020202020204" pitchFamily="34" charset="0"/>
                <a:cs typeface="Arial" panose="020B0604020202020204" pitchFamily="34" charset="0"/>
              </a:rPr>
              <a:t>The ILO unemployment rate is at its lowest level for 15 years, although the roll-out of Universal Credit is </a:t>
            </a:r>
            <a:r>
              <a:rPr lang="en-GB" sz="1250" dirty="0">
                <a:latin typeface="Arial" panose="020B0604020202020204" pitchFamily="34" charset="0"/>
                <a:cs typeface="Arial" panose="020B0604020202020204" pitchFamily="34" charset="0"/>
              </a:rPr>
              <a:t>inflating the claimant count as more people are required to look for work.  </a:t>
            </a:r>
            <a:r>
              <a:rPr lang="en-GB" sz="1250" dirty="0" smtClean="0">
                <a:latin typeface="Arial" panose="020B0604020202020204" pitchFamily="34" charset="0"/>
                <a:cs typeface="Arial" panose="020B0604020202020204" pitchFamily="34" charset="0"/>
              </a:rPr>
              <a:t>By August 2018, Working Well had supported more than 3,200 people into employment, and the new Work and Health programme had received over 3,000 referrals.  The GM Employer Charter is being co-designed with employers and employees, and will support achievement of GM’s ‘good work’ ambitions.</a:t>
            </a:r>
          </a:p>
        </p:txBody>
      </p:sp>
      <p:cxnSp>
        <p:nvCxnSpPr>
          <p:cNvPr id="57" name="Straight Connector 56"/>
          <p:cNvCxnSpPr/>
          <p:nvPr/>
        </p:nvCxnSpPr>
        <p:spPr>
          <a:xfrm>
            <a:off x="3780000" y="6264000"/>
            <a:ext cx="1" cy="82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3744000" y="6108300"/>
            <a:ext cx="3420000" cy="1078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cs typeface="Arial" panose="020B0604020202020204" pitchFamily="34" charset="0"/>
              </a:rPr>
              <a:t>4.6% </a:t>
            </a:r>
            <a:r>
              <a:rPr lang="en-GB" sz="1200" dirty="0">
                <a:solidFill>
                  <a:schemeClr val="tx1"/>
                </a:solidFill>
                <a:cs typeface="Arial" panose="020B0604020202020204" pitchFamily="34" charset="0"/>
              </a:rPr>
              <a:t>of economically active GM </a:t>
            </a:r>
            <a:r>
              <a:rPr lang="en-GB" sz="1200" dirty="0" smtClean="0">
                <a:solidFill>
                  <a:schemeClr val="tx1"/>
                </a:solidFill>
                <a:cs typeface="Arial" panose="020B0604020202020204" pitchFamily="34" charset="0"/>
              </a:rPr>
              <a:t>working-age </a:t>
            </a:r>
            <a:r>
              <a:rPr lang="en-GB" sz="1200" dirty="0">
                <a:solidFill>
                  <a:schemeClr val="tx1"/>
                </a:solidFill>
                <a:cs typeface="Arial" panose="020B0604020202020204" pitchFamily="34" charset="0"/>
              </a:rPr>
              <a:t>residents were unemployed in </a:t>
            </a:r>
            <a:r>
              <a:rPr lang="en-GB" sz="1200" dirty="0" smtClean="0">
                <a:solidFill>
                  <a:schemeClr val="tx1"/>
                </a:solidFill>
                <a:cs typeface="Arial" panose="020B0604020202020204" pitchFamily="34" charset="0"/>
              </a:rPr>
              <a:t>the year to June 2018, </a:t>
            </a:r>
            <a:r>
              <a:rPr lang="en-GB" sz="1200" b="1" dirty="0" smtClean="0">
                <a:solidFill>
                  <a:schemeClr val="tx1"/>
                </a:solidFill>
                <a:cs typeface="Arial" panose="020B0604020202020204" pitchFamily="34" charset="0"/>
              </a:rPr>
              <a:t>above the England average of 4.3%</a:t>
            </a:r>
            <a:r>
              <a:rPr lang="en-GB" sz="1200" dirty="0" smtClean="0">
                <a:solidFill>
                  <a:schemeClr val="tx1"/>
                </a:solidFill>
                <a:cs typeface="Arial" panose="020B0604020202020204" pitchFamily="34" charset="0"/>
              </a:rPr>
              <a:t>,</a:t>
            </a:r>
            <a:r>
              <a:rPr lang="en-GB" sz="1200" b="1" dirty="0" smtClean="0">
                <a:solidFill>
                  <a:schemeClr val="tx1"/>
                </a:solidFill>
                <a:cs typeface="Arial" panose="020B0604020202020204" pitchFamily="34" charset="0"/>
              </a:rPr>
              <a:t> </a:t>
            </a:r>
            <a:r>
              <a:rPr lang="en-GB" sz="1200" dirty="0" smtClean="0">
                <a:solidFill>
                  <a:schemeClr val="tx1"/>
                </a:solidFill>
                <a:cs typeface="Arial" panose="020B0604020202020204" pitchFamily="34" charset="0"/>
              </a:rPr>
              <a:t>but down </a:t>
            </a:r>
            <a:r>
              <a:rPr lang="en-GB" sz="1200" dirty="0">
                <a:solidFill>
                  <a:schemeClr val="tx1"/>
                </a:solidFill>
                <a:cs typeface="Arial" panose="020B0604020202020204" pitchFamily="34" charset="0"/>
              </a:rPr>
              <a:t>from </a:t>
            </a:r>
            <a:r>
              <a:rPr lang="en-GB" sz="1200" b="1" dirty="0" smtClean="0">
                <a:solidFill>
                  <a:schemeClr val="tx1"/>
                </a:solidFill>
                <a:cs typeface="Arial" panose="020B0604020202020204" pitchFamily="34" charset="0"/>
              </a:rPr>
              <a:t>5.6% </a:t>
            </a:r>
            <a:r>
              <a:rPr lang="en-GB" sz="1200" dirty="0" smtClean="0">
                <a:solidFill>
                  <a:schemeClr val="tx1"/>
                </a:solidFill>
                <a:cs typeface="Arial" panose="020B0604020202020204" pitchFamily="34" charset="0"/>
              </a:rPr>
              <a:t>for the previous year</a:t>
            </a:r>
            <a:endParaRPr lang="en-US" sz="1200" dirty="0">
              <a:solidFill>
                <a:schemeClr val="tx1"/>
              </a:solidFill>
            </a:endParaRPr>
          </a:p>
        </p:txBody>
      </p:sp>
      <p:sp>
        <p:nvSpPr>
          <p:cNvPr id="61" name="Up Arrow 60"/>
          <p:cNvSpPr/>
          <p:nvPr/>
        </p:nvSpPr>
        <p:spPr bwMode="auto">
          <a:xfrm>
            <a:off x="7123488" y="67032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cxnSp>
        <p:nvCxnSpPr>
          <p:cNvPr id="64" name="Straight Connector 63"/>
          <p:cNvCxnSpPr/>
          <p:nvPr/>
        </p:nvCxnSpPr>
        <p:spPr>
          <a:xfrm>
            <a:off x="7560000" y="6264000"/>
            <a:ext cx="1" cy="828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7452000" y="6192000"/>
            <a:ext cx="4860000" cy="79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cs typeface="Arial" panose="020B0604020202020204" pitchFamily="34" charset="0"/>
              </a:rPr>
              <a:t>3.1%</a:t>
            </a:r>
            <a:r>
              <a:rPr lang="en-GB" sz="1200" dirty="0" smtClean="0">
                <a:solidFill>
                  <a:schemeClr val="tx1"/>
                </a:solidFill>
                <a:cs typeface="Arial" panose="020B0604020202020204" pitchFamily="34" charset="0"/>
              </a:rPr>
              <a:t> </a:t>
            </a:r>
            <a:r>
              <a:rPr lang="en-GB" sz="1200" dirty="0">
                <a:solidFill>
                  <a:schemeClr val="tx1"/>
                </a:solidFill>
                <a:cs typeface="Arial" panose="020B0604020202020204" pitchFamily="34" charset="0"/>
              </a:rPr>
              <a:t>of GM </a:t>
            </a:r>
            <a:r>
              <a:rPr lang="en-GB" sz="1200" dirty="0" smtClean="0">
                <a:solidFill>
                  <a:schemeClr val="tx1"/>
                </a:solidFill>
                <a:cs typeface="Arial" panose="020B0604020202020204" pitchFamily="34" charset="0"/>
              </a:rPr>
              <a:t>working-age residents (55,000) were claiming unemployment benefits* in September 2018, </a:t>
            </a:r>
            <a:r>
              <a:rPr lang="en-GB" sz="1200" b="1" dirty="0" smtClean="0">
                <a:solidFill>
                  <a:schemeClr val="tx1"/>
                </a:solidFill>
                <a:cs typeface="Arial" panose="020B0604020202020204" pitchFamily="34" charset="0"/>
              </a:rPr>
              <a:t>above the England average of 2.2% </a:t>
            </a:r>
            <a:r>
              <a:rPr lang="en-GB" sz="1200" dirty="0" smtClean="0">
                <a:solidFill>
                  <a:schemeClr val="tx1"/>
                </a:solidFill>
                <a:cs typeface="Arial" panose="020B0604020202020204" pitchFamily="34" charset="0"/>
              </a:rPr>
              <a:t>and higher than the September 2017 rate of 2.6%</a:t>
            </a:r>
            <a:endParaRPr lang="en-GB" sz="1200" dirty="0">
              <a:solidFill>
                <a:schemeClr val="tx1"/>
              </a:solidFill>
              <a:cs typeface="Arial" panose="020B0604020202020204" pitchFamily="34" charset="0"/>
            </a:endParaRPr>
          </a:p>
        </p:txBody>
      </p:sp>
      <p:sp>
        <p:nvSpPr>
          <p:cNvPr id="77" name="TextBox 76"/>
          <p:cNvSpPr txBox="1"/>
          <p:nvPr/>
        </p:nvSpPr>
        <p:spPr>
          <a:xfrm>
            <a:off x="7669058" y="6885900"/>
            <a:ext cx="3342582" cy="215444"/>
          </a:xfrm>
          <a:prstGeom prst="rect">
            <a:avLst/>
          </a:prstGeom>
          <a:noFill/>
        </p:spPr>
        <p:txBody>
          <a:bodyPr wrap="none" rtlCol="0">
            <a:spAutoFit/>
          </a:bodyPr>
          <a:lstStyle/>
          <a:p>
            <a:r>
              <a:rPr lang="en-GB" sz="800" i="1" dirty="0" smtClean="0">
                <a:latin typeface="+mn-lt"/>
              </a:rPr>
              <a:t>* Job </a:t>
            </a:r>
            <a:r>
              <a:rPr lang="en-GB" sz="800" i="1" dirty="0" smtClean="0">
                <a:latin typeface="+mn-lt"/>
                <a:cs typeface="Arial" panose="020B0604020202020204" pitchFamily="34" charset="0"/>
              </a:rPr>
              <a:t>Seekers</a:t>
            </a:r>
            <a:r>
              <a:rPr lang="en-GB" sz="800" i="1" dirty="0" smtClean="0">
                <a:latin typeface="+mn-lt"/>
              </a:rPr>
              <a:t> Allowance and unemployed Universal Credit claimants</a:t>
            </a:r>
            <a:endParaRPr lang="en-GB" sz="800" i="1" dirty="0">
              <a:latin typeface="+mn-lt"/>
            </a:endParaRPr>
          </a:p>
        </p:txBody>
      </p:sp>
      <p:sp>
        <p:nvSpPr>
          <p:cNvPr id="79" name="Oval 78"/>
          <p:cNvSpPr>
            <a:spLocks/>
          </p:cNvSpPr>
          <p:nvPr/>
        </p:nvSpPr>
        <p:spPr bwMode="auto">
          <a:xfrm>
            <a:off x="12312000" y="6282001"/>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80" name="Up Arrow 79"/>
          <p:cNvSpPr/>
          <p:nvPr/>
        </p:nvSpPr>
        <p:spPr bwMode="auto">
          <a:xfrm flipV="1">
            <a:off x="12348000" y="6732000"/>
            <a:ext cx="36360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6" name="Rectangle 95"/>
          <p:cNvSpPr/>
          <p:nvPr/>
        </p:nvSpPr>
        <p:spPr>
          <a:xfrm>
            <a:off x="9198000" y="2269292"/>
            <a:ext cx="1728000" cy="1461939"/>
          </a:xfrm>
          <a:prstGeom prst="rect">
            <a:avLst/>
          </a:prstGeom>
        </p:spPr>
        <p:txBody>
          <a:bodyPr wrap="square">
            <a:spAutoFit/>
          </a:bodyPr>
          <a:lstStyle/>
          <a:p>
            <a:pPr algn="ctr"/>
            <a:r>
              <a:rPr lang="en-GB" sz="1000" dirty="0" smtClean="0">
                <a:latin typeface="Arial" panose="020B0604020202020204" pitchFamily="34" charset="0"/>
              </a:rPr>
              <a:t>There were </a:t>
            </a:r>
          </a:p>
          <a:p>
            <a:pPr algn="ctr"/>
            <a:r>
              <a:rPr lang="en-GB" sz="2800" b="1" dirty="0" smtClean="0">
                <a:latin typeface="Arial" panose="020B0604020202020204" pitchFamily="34" charset="0"/>
              </a:rPr>
              <a:t>28,426</a:t>
            </a:r>
            <a:r>
              <a:rPr lang="en-GB" sz="1400" dirty="0" smtClean="0">
                <a:latin typeface="Arial" panose="020B0604020202020204" pitchFamily="34" charset="0"/>
              </a:rPr>
              <a:t> </a:t>
            </a:r>
          </a:p>
          <a:p>
            <a:pPr algn="ctr"/>
            <a:r>
              <a:rPr lang="en-GB" sz="1000" dirty="0" smtClean="0">
                <a:latin typeface="Arial" panose="020B0604020202020204" pitchFamily="34" charset="0"/>
              </a:rPr>
              <a:t>apprenticeship starts in 2016/17, </a:t>
            </a:r>
            <a:r>
              <a:rPr lang="en-GB" sz="1000" b="1" dirty="0" smtClean="0">
                <a:latin typeface="Arial" panose="020B0604020202020204" pitchFamily="34" charset="0"/>
              </a:rPr>
              <a:t>12.0</a:t>
            </a:r>
            <a:r>
              <a:rPr lang="en-GB" sz="1000" b="1" dirty="0">
                <a:latin typeface="Arial" panose="020B0604020202020204" pitchFamily="34" charset="0"/>
              </a:rPr>
              <a:t>% </a:t>
            </a:r>
            <a:r>
              <a:rPr lang="en-GB" sz="1000" b="1" dirty="0" smtClean="0">
                <a:latin typeface="Arial" panose="020B0604020202020204" pitchFamily="34" charset="0"/>
              </a:rPr>
              <a:t>(3,900) behind </a:t>
            </a:r>
            <a:r>
              <a:rPr lang="en-GB" sz="1000" dirty="0">
                <a:latin typeface="Arial" panose="020B0604020202020204" pitchFamily="34" charset="0"/>
              </a:rPr>
              <a:t>the expected target </a:t>
            </a:r>
            <a:r>
              <a:rPr lang="en-GB" sz="1000" dirty="0" smtClean="0">
                <a:latin typeface="Arial" panose="020B0604020202020204" pitchFamily="34" charset="0"/>
              </a:rPr>
              <a:t>trajectory, and </a:t>
            </a:r>
            <a:r>
              <a:rPr lang="en-GB" sz="1000" b="1" dirty="0" smtClean="0">
                <a:latin typeface="Arial" panose="020B0604020202020204" pitchFamily="34" charset="0"/>
              </a:rPr>
              <a:t>down from </a:t>
            </a:r>
            <a:r>
              <a:rPr lang="en-GB" sz="1100" b="1" dirty="0" smtClean="0">
                <a:latin typeface="Arial" panose="020B0604020202020204" pitchFamily="34" charset="0"/>
              </a:rPr>
              <a:t>30,379 </a:t>
            </a:r>
            <a:r>
              <a:rPr lang="en-GB" sz="1100" dirty="0" smtClean="0">
                <a:latin typeface="Arial" panose="020B0604020202020204" pitchFamily="34" charset="0"/>
              </a:rPr>
              <a:t>in 2015/16</a:t>
            </a:r>
            <a:endParaRPr lang="en-GB" sz="1000" dirty="0"/>
          </a:p>
        </p:txBody>
      </p:sp>
      <p:sp>
        <p:nvSpPr>
          <p:cNvPr id="21" name="Rectangle 20"/>
          <p:cNvSpPr/>
          <p:nvPr/>
        </p:nvSpPr>
        <p:spPr>
          <a:xfrm>
            <a:off x="10836000" y="2268000"/>
            <a:ext cx="2016000" cy="1461939"/>
          </a:xfrm>
          <a:prstGeom prst="rect">
            <a:avLst/>
          </a:prstGeom>
        </p:spPr>
        <p:txBody>
          <a:bodyPr wrap="square">
            <a:spAutoFit/>
          </a:bodyPr>
          <a:lstStyle/>
          <a:p>
            <a:pPr algn="ctr"/>
            <a:r>
              <a:rPr lang="en-GB" sz="1000" dirty="0">
                <a:latin typeface="Arial" panose="020B0604020202020204" pitchFamily="34" charset="0"/>
              </a:rPr>
              <a:t>The apprenticeship achievement rate in </a:t>
            </a:r>
            <a:r>
              <a:rPr lang="en-GB" sz="1000" dirty="0" smtClean="0">
                <a:latin typeface="Arial" panose="020B0604020202020204" pitchFamily="34" charset="0"/>
              </a:rPr>
              <a:t>2016/17 was </a:t>
            </a:r>
            <a:r>
              <a:rPr lang="en-GB" sz="2800" b="1" dirty="0" smtClean="0">
                <a:latin typeface="Arial" panose="020B0604020202020204" pitchFamily="34" charset="0"/>
              </a:rPr>
              <a:t>67.6%</a:t>
            </a:r>
            <a:r>
              <a:rPr lang="en-GB" sz="1000" dirty="0" smtClean="0">
                <a:latin typeface="Arial" panose="020B0604020202020204" pitchFamily="34" charset="0"/>
              </a:rPr>
              <a:t>,</a:t>
            </a:r>
            <a:r>
              <a:rPr lang="en-GB" sz="1000" b="1" dirty="0" smtClean="0">
                <a:latin typeface="Arial" panose="020B0604020202020204" pitchFamily="34" charset="0"/>
              </a:rPr>
              <a:t> </a:t>
            </a:r>
          </a:p>
          <a:p>
            <a:pPr algn="ctr"/>
            <a:r>
              <a:rPr lang="en-GB" sz="1000" b="1" dirty="0" smtClean="0">
                <a:latin typeface="Arial" panose="020B0604020202020204" pitchFamily="34" charset="0"/>
              </a:rPr>
              <a:t>0.5 percentage points behind</a:t>
            </a:r>
            <a:r>
              <a:rPr lang="en-GB" sz="1000" dirty="0" smtClean="0">
                <a:latin typeface="Arial" panose="020B0604020202020204" pitchFamily="34" charset="0"/>
              </a:rPr>
              <a:t> the expected target trajectory, but </a:t>
            </a:r>
            <a:r>
              <a:rPr lang="en-GB" sz="1050" b="1" dirty="0" smtClean="0">
                <a:latin typeface="Arial" panose="020B0604020202020204" pitchFamily="34" charset="0"/>
              </a:rPr>
              <a:t>up 1.2 percentage points</a:t>
            </a:r>
            <a:r>
              <a:rPr lang="en-GB" sz="1050" dirty="0" smtClean="0">
                <a:latin typeface="Arial" panose="020B0604020202020204" pitchFamily="34" charset="0"/>
              </a:rPr>
              <a:t> compared to 2015/16</a:t>
            </a:r>
            <a:endParaRPr lang="en-GB" sz="1050" dirty="0"/>
          </a:p>
        </p:txBody>
      </p:sp>
      <p:sp>
        <p:nvSpPr>
          <p:cNvPr id="75" name="Oval 74"/>
          <p:cNvSpPr>
            <a:spLocks/>
          </p:cNvSpPr>
          <p:nvPr/>
        </p:nvSpPr>
        <p:spPr bwMode="auto">
          <a:xfrm>
            <a:off x="11880000" y="1080000"/>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73" name="Oval 72"/>
          <p:cNvSpPr>
            <a:spLocks noChangeAspect="1"/>
          </p:cNvSpPr>
          <p:nvPr/>
        </p:nvSpPr>
        <p:spPr bwMode="auto">
          <a:xfrm>
            <a:off x="7110000" y="6282000"/>
            <a:ext cx="396000" cy="396000"/>
          </a:xfrm>
          <a:prstGeom prst="ellipse">
            <a:avLst/>
          </a:prstGeom>
          <a:solidFill>
            <a:srgbClr val="FFC000"/>
          </a:solidFill>
          <a:ln w="9525">
            <a:noFill/>
            <a:miter lim="800000"/>
            <a:headEnd/>
            <a:tailEnd/>
          </a:ln>
        </p:spPr>
        <p:txBody>
          <a:bodyPr rtlCol="0" anchor="ctr">
            <a:noAutofit/>
          </a:bodyPr>
          <a:lstStyle/>
          <a:p>
            <a:pPr algn="ctr"/>
            <a:r>
              <a:rPr lang="en-GB" sz="2400" b="1" dirty="0"/>
              <a:t>A</a:t>
            </a:r>
            <a:endParaRPr lang="en-GB" sz="24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1962206859"/>
              </p:ext>
            </p:extLst>
          </p:nvPr>
        </p:nvGraphicFramePr>
        <p:xfrm>
          <a:off x="162000" y="3618000"/>
          <a:ext cx="2746527" cy="2171761"/>
        </p:xfrm>
        <a:graphic>
          <a:graphicData uri="http://schemas.openxmlformats.org/drawingml/2006/table">
            <a:tbl>
              <a:tblPr>
                <a:tableStyleId>{5C22544A-7EE6-4342-B048-85BDC9FD1C3A}</a:tableStyleId>
              </a:tblPr>
              <a:tblGrid>
                <a:gridCol w="915509">
                  <a:extLst>
                    <a:ext uri="{9D8B030D-6E8A-4147-A177-3AD203B41FA5}">
                      <a16:colId xmlns:a16="http://schemas.microsoft.com/office/drawing/2014/main" val="20000"/>
                    </a:ext>
                  </a:extLst>
                </a:gridCol>
                <a:gridCol w="984811">
                  <a:extLst>
                    <a:ext uri="{9D8B030D-6E8A-4147-A177-3AD203B41FA5}">
                      <a16:colId xmlns:a16="http://schemas.microsoft.com/office/drawing/2014/main" val="20001"/>
                    </a:ext>
                  </a:extLst>
                </a:gridCol>
                <a:gridCol w="846207">
                  <a:extLst>
                    <a:ext uri="{9D8B030D-6E8A-4147-A177-3AD203B41FA5}">
                      <a16:colId xmlns:a16="http://schemas.microsoft.com/office/drawing/2014/main" val="20002"/>
                    </a:ext>
                  </a:extLst>
                </a:gridCol>
              </a:tblGrid>
              <a:tr h="342961">
                <a:tc>
                  <a:txBody>
                    <a:bodyPr/>
                    <a:lstStyle/>
                    <a:p>
                      <a:pPr algn="ctr" rtl="0" fontAlgn="b"/>
                      <a:endParaRPr lang="en-GB" sz="1000" b="0" i="1" u="none" strike="noStrike" dirty="0">
                        <a:solidFill>
                          <a:srgbClr val="000000"/>
                        </a:solidFill>
                        <a:effectLst/>
                        <a:latin typeface="+mn-lt"/>
                      </a:endParaRPr>
                    </a:p>
                  </a:txBody>
                  <a:tcPr marL="0" marR="0" marT="0" marB="0" anchor="b">
                    <a:noFill/>
                  </a:tcPr>
                </a:tc>
                <a:tc>
                  <a:txBody>
                    <a:bodyPr/>
                    <a:lstStyle/>
                    <a:p>
                      <a:pPr algn="ctr" fontAlgn="ctr"/>
                      <a:r>
                        <a:rPr lang="en-GB" sz="1000" b="1" u="none" strike="noStrike" dirty="0">
                          <a:effectLst/>
                          <a:latin typeface="+mn-lt"/>
                        </a:rPr>
                        <a:t>2018 median wage</a:t>
                      </a:r>
                      <a:endParaRPr lang="en-GB" sz="1000" b="1" i="0" u="none" strike="noStrike" dirty="0">
                        <a:solidFill>
                          <a:srgbClr val="000000"/>
                        </a:solidFill>
                        <a:effectLst/>
                        <a:latin typeface="+mn-lt"/>
                      </a:endParaRPr>
                    </a:p>
                  </a:txBody>
                  <a:tcPr marL="0" marR="0" marT="0" marB="0">
                    <a:noFill/>
                  </a:tcPr>
                </a:tc>
                <a:tc>
                  <a:txBody>
                    <a:bodyPr/>
                    <a:lstStyle/>
                    <a:p>
                      <a:pPr algn="ctr" fontAlgn="ctr"/>
                      <a:r>
                        <a:rPr lang="en-GB" sz="1000" b="1" u="none" strike="noStrike" dirty="0">
                          <a:effectLst/>
                          <a:latin typeface="+mn-lt"/>
                        </a:rPr>
                        <a:t>% change from 2017</a:t>
                      </a:r>
                      <a:endParaRPr lang="en-GB" sz="1000" b="1" i="0" u="none" strike="noStrike" dirty="0">
                        <a:solidFill>
                          <a:srgbClr val="000000"/>
                        </a:solidFill>
                        <a:effectLst/>
                        <a:latin typeface="+mn-lt"/>
                      </a:endParaRPr>
                    </a:p>
                  </a:txBody>
                  <a:tcPr marL="0" marR="0" marT="0" marB="0">
                    <a:noFill/>
                  </a:tcPr>
                </a:tc>
                <a:extLst>
                  <a:ext uri="{0D108BD9-81ED-4DB2-BD59-A6C34878D82A}">
                    <a16:rowId xmlns:a16="http://schemas.microsoft.com/office/drawing/2014/main" val="10000"/>
                  </a:ext>
                </a:extLst>
              </a:tr>
              <a:tr h="123090">
                <a:tc>
                  <a:txBody>
                    <a:bodyPr/>
                    <a:lstStyle/>
                    <a:p>
                      <a:pPr algn="l" fontAlgn="ctr"/>
                      <a:r>
                        <a:rPr lang="en-GB" sz="1000" u="none" strike="noStrike" dirty="0">
                          <a:effectLst/>
                          <a:latin typeface="+mn-lt"/>
                        </a:rPr>
                        <a:t>Bolton</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£20,647</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0.1%</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1"/>
                  </a:ext>
                </a:extLst>
              </a:tr>
              <a:tr h="123090">
                <a:tc>
                  <a:txBody>
                    <a:bodyPr/>
                    <a:lstStyle/>
                    <a:p>
                      <a:pPr algn="l" fontAlgn="ctr"/>
                      <a:r>
                        <a:rPr lang="en-GB" sz="1000" u="none" strike="noStrike" dirty="0">
                          <a:effectLst/>
                          <a:latin typeface="+mn-lt"/>
                        </a:rPr>
                        <a:t>Bury</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£25,370</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6.7%</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2"/>
                  </a:ext>
                </a:extLst>
              </a:tr>
              <a:tr h="123090">
                <a:tc>
                  <a:txBody>
                    <a:bodyPr/>
                    <a:lstStyle/>
                    <a:p>
                      <a:pPr algn="l" fontAlgn="ctr"/>
                      <a:r>
                        <a:rPr lang="en-GB" sz="1000" u="none" strike="noStrike" dirty="0">
                          <a:effectLst/>
                          <a:latin typeface="+mn-lt"/>
                        </a:rPr>
                        <a:t>Manchester</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£21,896</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6.5%</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3"/>
                  </a:ext>
                </a:extLst>
              </a:tr>
              <a:tr h="123090">
                <a:tc>
                  <a:txBody>
                    <a:bodyPr/>
                    <a:lstStyle/>
                    <a:p>
                      <a:pPr algn="l" fontAlgn="ctr"/>
                      <a:r>
                        <a:rPr lang="en-GB" sz="1000" u="none" strike="noStrike" dirty="0">
                          <a:effectLst/>
                          <a:latin typeface="+mn-lt"/>
                        </a:rPr>
                        <a:t>Oldham</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£20,281</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-0.7%</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4"/>
                  </a:ext>
                </a:extLst>
              </a:tr>
              <a:tr h="123090">
                <a:tc>
                  <a:txBody>
                    <a:bodyPr/>
                    <a:lstStyle/>
                    <a:p>
                      <a:pPr algn="l" fontAlgn="ctr"/>
                      <a:r>
                        <a:rPr lang="en-GB" sz="1000" u="none" strike="noStrike" dirty="0">
                          <a:effectLst/>
                          <a:latin typeface="+mn-lt"/>
                        </a:rPr>
                        <a:t>Rochdale</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£20,851</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2.5%</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5"/>
                  </a:ext>
                </a:extLst>
              </a:tr>
              <a:tr h="123090">
                <a:tc>
                  <a:txBody>
                    <a:bodyPr/>
                    <a:lstStyle/>
                    <a:p>
                      <a:pPr algn="l" fontAlgn="ctr"/>
                      <a:r>
                        <a:rPr lang="en-GB" sz="1000" u="none" strike="noStrike" dirty="0">
                          <a:effectLst/>
                          <a:latin typeface="+mn-lt"/>
                        </a:rPr>
                        <a:t>Salford</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£22,082</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1.8%</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6"/>
                  </a:ext>
                </a:extLst>
              </a:tr>
              <a:tr h="123090">
                <a:tc>
                  <a:txBody>
                    <a:bodyPr/>
                    <a:lstStyle/>
                    <a:p>
                      <a:pPr algn="l" fontAlgn="ctr"/>
                      <a:r>
                        <a:rPr lang="en-GB" sz="1000" u="none" strike="noStrike" dirty="0">
                          <a:effectLst/>
                          <a:latin typeface="+mn-lt"/>
                        </a:rPr>
                        <a:t>Stockport</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£25,073</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3.4%</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7"/>
                  </a:ext>
                </a:extLst>
              </a:tr>
              <a:tr h="123090">
                <a:tc>
                  <a:txBody>
                    <a:bodyPr/>
                    <a:lstStyle/>
                    <a:p>
                      <a:pPr algn="l" fontAlgn="ctr"/>
                      <a:r>
                        <a:rPr lang="en-GB" sz="1000" u="none" strike="noStrike" dirty="0">
                          <a:effectLst/>
                          <a:latin typeface="+mn-lt"/>
                        </a:rPr>
                        <a:t>Tameside</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£21,936</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7.0%</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8"/>
                  </a:ext>
                </a:extLst>
              </a:tr>
              <a:tr h="123090">
                <a:tc>
                  <a:txBody>
                    <a:bodyPr/>
                    <a:lstStyle/>
                    <a:p>
                      <a:pPr algn="l" fontAlgn="ctr"/>
                      <a:r>
                        <a:rPr lang="en-GB" sz="1000" u="none" strike="noStrike" dirty="0">
                          <a:effectLst/>
                          <a:latin typeface="+mn-lt"/>
                        </a:rPr>
                        <a:t>Trafford</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£28,167</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7.6%</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09"/>
                  </a:ext>
                </a:extLst>
              </a:tr>
              <a:tr h="123090">
                <a:tc>
                  <a:txBody>
                    <a:bodyPr/>
                    <a:lstStyle/>
                    <a:p>
                      <a:pPr algn="l" fontAlgn="ctr"/>
                      <a:r>
                        <a:rPr lang="en-GB" sz="1000" u="none" strike="noStrike" dirty="0">
                          <a:effectLst/>
                          <a:latin typeface="+mn-lt"/>
                        </a:rPr>
                        <a:t>Wigan</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£22,122</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-0.3%</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0"/>
                  </a:ext>
                </a:extLst>
              </a:tr>
              <a:tr h="123090">
                <a:tc>
                  <a:txBody>
                    <a:bodyPr/>
                    <a:lstStyle/>
                    <a:p>
                      <a:pPr algn="l" fontAlgn="ctr"/>
                      <a:r>
                        <a:rPr lang="en-GB" sz="1000" b="1" u="none" strike="noStrike" dirty="0">
                          <a:effectLst/>
                          <a:latin typeface="+mn-lt"/>
                        </a:rPr>
                        <a:t>GM</a:t>
                      </a:r>
                      <a:endParaRPr lang="en-GB" sz="1000" b="1" i="0" u="none" strike="noStrike" dirty="0">
                        <a:solidFill>
                          <a:srgbClr val="000000"/>
                        </a:solidFill>
                        <a:effectLst/>
                        <a:latin typeface="+mn-lt"/>
                      </a:endParaRPr>
                    </a:p>
                  </a:txBody>
                  <a:tcPr marL="0" marR="0" marT="0" marB="0" anchor="ctr">
                    <a:noFill/>
                  </a:tcPr>
                </a:tc>
                <a:tc>
                  <a:txBody>
                    <a:bodyPr/>
                    <a:lstStyle/>
                    <a:p>
                      <a:pPr algn="ctr" fontAlgn="ctr"/>
                      <a:r>
                        <a:rPr lang="en-GB" sz="1000" b="1" u="none" strike="noStrike" dirty="0">
                          <a:effectLst/>
                          <a:latin typeface="+mn-lt"/>
                        </a:rPr>
                        <a:t>£22,565</a:t>
                      </a:r>
                      <a:endParaRPr lang="en-GB" sz="1000" b="1" i="0" u="none" strike="noStrike" dirty="0">
                        <a:solidFill>
                          <a:srgbClr val="000000"/>
                        </a:solidFill>
                        <a:effectLst/>
                        <a:latin typeface="+mn-lt"/>
                      </a:endParaRPr>
                    </a:p>
                  </a:txBody>
                  <a:tcPr marL="0" marR="0" marT="0" marB="0" anchor="ctr">
                    <a:noFill/>
                  </a:tcPr>
                </a:tc>
                <a:tc>
                  <a:txBody>
                    <a:bodyPr/>
                    <a:lstStyle/>
                    <a:p>
                      <a:pPr algn="ctr" fontAlgn="ctr"/>
                      <a:r>
                        <a:rPr lang="en-GB" sz="1000" b="1" u="none" strike="noStrike" dirty="0">
                          <a:effectLst/>
                          <a:latin typeface="+mn-lt"/>
                        </a:rPr>
                        <a:t>2.4%</a:t>
                      </a:r>
                      <a:endParaRPr lang="en-GB" sz="1000" b="1"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1"/>
                  </a:ext>
                </a:extLst>
              </a:tr>
              <a:tr h="123090">
                <a:tc>
                  <a:txBody>
                    <a:bodyPr/>
                    <a:lstStyle/>
                    <a:p>
                      <a:pPr algn="l" fontAlgn="ctr"/>
                      <a:r>
                        <a:rPr lang="en-GB" sz="1000" u="none" strike="noStrike" dirty="0">
                          <a:effectLst/>
                          <a:latin typeface="+mn-lt"/>
                        </a:rPr>
                        <a:t>England</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£24,298</a:t>
                      </a:r>
                      <a:endParaRPr lang="en-GB" sz="1000" b="0" i="0" u="none" strike="noStrike" dirty="0">
                        <a:solidFill>
                          <a:srgbClr val="000000"/>
                        </a:solidFill>
                        <a:effectLst/>
                        <a:latin typeface="+mn-lt"/>
                      </a:endParaRPr>
                    </a:p>
                  </a:txBody>
                  <a:tcPr marL="0" marR="0" marT="0" marB="0" anchor="ctr">
                    <a:noFill/>
                  </a:tcPr>
                </a:tc>
                <a:tc>
                  <a:txBody>
                    <a:bodyPr/>
                    <a:lstStyle/>
                    <a:p>
                      <a:pPr algn="ctr" fontAlgn="ctr"/>
                      <a:r>
                        <a:rPr lang="en-GB" sz="1000" u="none" strike="noStrike" dirty="0">
                          <a:effectLst/>
                          <a:latin typeface="+mn-lt"/>
                        </a:rPr>
                        <a:t>2.3%</a:t>
                      </a:r>
                      <a:endParaRPr lang="en-GB" sz="1000" b="0" i="0" u="none" strike="noStrike" dirty="0">
                        <a:solidFill>
                          <a:srgbClr val="000000"/>
                        </a:solidFill>
                        <a:effectLst/>
                        <a:latin typeface="+mn-lt"/>
                      </a:endParaRPr>
                    </a:p>
                  </a:txBody>
                  <a:tcPr marL="0" marR="0" marT="0" marB="0" anchor="c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569974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p:cNvPicPr>
          <p:nvPr/>
        </p:nvPicPr>
        <p:blipFill>
          <a:blip r:embed="rId3"/>
          <a:stretch>
            <a:fillRect/>
          </a:stretch>
        </p:blipFill>
        <p:spPr>
          <a:xfrm>
            <a:off x="5292000" y="4104000"/>
            <a:ext cx="2556000" cy="126000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457208187"/>
              </p:ext>
            </p:extLst>
          </p:nvPr>
        </p:nvGraphicFramePr>
        <p:xfrm>
          <a:off x="6779259" y="2240775"/>
          <a:ext cx="1044152" cy="1703076"/>
        </p:xfrm>
        <a:graphic>
          <a:graphicData uri="http://schemas.openxmlformats.org/drawingml/2006/table">
            <a:tbl>
              <a:tblPr>
                <a:tableStyleId>{5C22544A-7EE6-4342-B048-85BDC9FD1C3A}</a:tableStyleId>
              </a:tblPr>
              <a:tblGrid>
                <a:gridCol w="61210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129309">
                <a:tc>
                  <a:txBody>
                    <a:bodyPr/>
                    <a:lstStyle/>
                    <a:p>
                      <a:pPr algn="l" fontAlgn="t"/>
                      <a:r>
                        <a:rPr lang="en-GB" sz="900" u="none" strike="noStrike" dirty="0">
                          <a:effectLst/>
                        </a:rPr>
                        <a:t>Bolton</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56.2%</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0"/>
                  </a:ext>
                </a:extLst>
              </a:tr>
              <a:tr h="129309">
                <a:tc>
                  <a:txBody>
                    <a:bodyPr/>
                    <a:lstStyle/>
                    <a:p>
                      <a:pPr algn="l" fontAlgn="t"/>
                      <a:r>
                        <a:rPr lang="en-GB" sz="900" u="none" strike="noStrike" dirty="0">
                          <a:effectLst/>
                        </a:rPr>
                        <a:t>Bury</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59.6%</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1"/>
                  </a:ext>
                </a:extLst>
              </a:tr>
              <a:tr h="129309">
                <a:tc>
                  <a:txBody>
                    <a:bodyPr/>
                    <a:lstStyle/>
                    <a:p>
                      <a:pPr algn="l" fontAlgn="t"/>
                      <a:r>
                        <a:rPr lang="en-GB" sz="900" u="none" strike="noStrike" dirty="0">
                          <a:effectLst/>
                        </a:rPr>
                        <a:t>Manchester</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61.6%</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2"/>
                  </a:ext>
                </a:extLst>
              </a:tr>
              <a:tr h="129309">
                <a:tc>
                  <a:txBody>
                    <a:bodyPr/>
                    <a:lstStyle/>
                    <a:p>
                      <a:pPr algn="l" fontAlgn="t"/>
                      <a:r>
                        <a:rPr lang="en-GB" sz="900" u="none" strike="noStrike" dirty="0">
                          <a:effectLst/>
                        </a:rPr>
                        <a:t>Oldham</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54.1%</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3"/>
                  </a:ext>
                </a:extLst>
              </a:tr>
              <a:tr h="129309">
                <a:tc>
                  <a:txBody>
                    <a:bodyPr/>
                    <a:lstStyle/>
                    <a:p>
                      <a:pPr algn="l" fontAlgn="t"/>
                      <a:r>
                        <a:rPr lang="en-GB" sz="900" u="none" strike="noStrike" dirty="0">
                          <a:effectLst/>
                        </a:rPr>
                        <a:t>Rochdale</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56.9%</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4"/>
                  </a:ext>
                </a:extLst>
              </a:tr>
              <a:tr h="129309">
                <a:tc>
                  <a:txBody>
                    <a:bodyPr/>
                    <a:lstStyle/>
                    <a:p>
                      <a:pPr algn="l" fontAlgn="t"/>
                      <a:r>
                        <a:rPr lang="en-GB" sz="900" u="none" strike="noStrike" dirty="0">
                          <a:effectLst/>
                        </a:rPr>
                        <a:t>Salford</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64.0%</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5"/>
                  </a:ext>
                </a:extLst>
              </a:tr>
              <a:tr h="129309">
                <a:tc>
                  <a:txBody>
                    <a:bodyPr/>
                    <a:lstStyle/>
                    <a:p>
                      <a:pPr algn="l" fontAlgn="t"/>
                      <a:r>
                        <a:rPr lang="en-GB" sz="900" u="none" strike="noStrike" dirty="0">
                          <a:effectLst/>
                        </a:rPr>
                        <a:t>Stockport</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63.0%</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6"/>
                  </a:ext>
                </a:extLst>
              </a:tr>
              <a:tr h="129309">
                <a:tc>
                  <a:txBody>
                    <a:bodyPr/>
                    <a:lstStyle/>
                    <a:p>
                      <a:pPr algn="l" fontAlgn="t"/>
                      <a:r>
                        <a:rPr lang="en-GB" sz="900" u="none" strike="noStrike" dirty="0">
                          <a:effectLst/>
                        </a:rPr>
                        <a:t>Tameside</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58.2%</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7"/>
                  </a:ext>
                </a:extLst>
              </a:tr>
              <a:tr h="129309">
                <a:tc>
                  <a:txBody>
                    <a:bodyPr/>
                    <a:lstStyle/>
                    <a:p>
                      <a:pPr algn="l" fontAlgn="t"/>
                      <a:r>
                        <a:rPr lang="en-GB" sz="900" u="none" strike="noStrike" dirty="0">
                          <a:effectLst/>
                        </a:rPr>
                        <a:t>Trafford</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63.4%</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8"/>
                  </a:ext>
                </a:extLst>
              </a:tr>
              <a:tr h="129309">
                <a:tc>
                  <a:txBody>
                    <a:bodyPr/>
                    <a:lstStyle/>
                    <a:p>
                      <a:pPr algn="l" fontAlgn="t"/>
                      <a:r>
                        <a:rPr lang="en-GB" sz="900" u="none" strike="noStrike" dirty="0">
                          <a:effectLst/>
                        </a:rPr>
                        <a:t>Wigan</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60.4%</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09"/>
                  </a:ext>
                </a:extLst>
              </a:tr>
              <a:tr h="129309">
                <a:tc>
                  <a:txBody>
                    <a:bodyPr/>
                    <a:lstStyle/>
                    <a:p>
                      <a:pPr algn="l" fontAlgn="t"/>
                      <a:r>
                        <a:rPr lang="en-GB" sz="900" b="1" u="none" strike="noStrike" dirty="0">
                          <a:effectLst/>
                        </a:rPr>
                        <a:t>GM</a:t>
                      </a:r>
                      <a:endParaRPr lang="en-GB" sz="900" b="1"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b="1" u="none" strike="noStrike" dirty="0">
                          <a:effectLst/>
                        </a:rPr>
                        <a:t>60.0%</a:t>
                      </a:r>
                      <a:endParaRPr lang="en-GB" sz="900" b="1"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0"/>
                  </a:ext>
                </a:extLst>
              </a:tr>
              <a:tr h="129309">
                <a:tc>
                  <a:txBody>
                    <a:bodyPr/>
                    <a:lstStyle/>
                    <a:p>
                      <a:pPr algn="l" fontAlgn="t"/>
                      <a:r>
                        <a:rPr lang="en-GB" sz="900" u="none" strike="noStrike" dirty="0">
                          <a:effectLst/>
                        </a:rPr>
                        <a:t>England</a:t>
                      </a:r>
                      <a:endParaRPr lang="en-GB" sz="900" b="0" i="0" u="none" strike="noStrike" dirty="0">
                        <a:solidFill>
                          <a:srgbClr val="000000"/>
                        </a:solidFill>
                        <a:effectLst/>
                        <a:latin typeface="Arial" panose="020B0604020202020204" pitchFamily="34" charset="0"/>
                      </a:endParaRPr>
                    </a:p>
                  </a:txBody>
                  <a:tcPr marL="4763" marR="4763" marT="4763" marB="0">
                    <a:noFill/>
                  </a:tcPr>
                </a:tc>
                <a:tc>
                  <a:txBody>
                    <a:bodyPr/>
                    <a:lstStyle/>
                    <a:p>
                      <a:pPr algn="r" fontAlgn="b"/>
                      <a:r>
                        <a:rPr lang="en-GB" sz="900" u="none" strike="noStrike" dirty="0">
                          <a:effectLst/>
                        </a:rPr>
                        <a:t>61.0%</a:t>
                      </a:r>
                      <a:endParaRPr lang="en-GB" sz="900" b="0" i="0" u="none" strike="noStrike" dirty="0">
                        <a:solidFill>
                          <a:srgbClr val="000000"/>
                        </a:solidFill>
                        <a:effectLst/>
                        <a:latin typeface="Calibri" panose="020F0502020204030204" pitchFamily="34" charset="0"/>
                      </a:endParaRPr>
                    </a:p>
                  </a:txBody>
                  <a:tcPr marL="4763" marR="4763" marT="4763" marB="0" anchor="b">
                    <a:noFill/>
                  </a:tcPr>
                </a:tc>
                <a:extLst>
                  <a:ext uri="{0D108BD9-81ED-4DB2-BD59-A6C34878D82A}">
                    <a16:rowId xmlns:a16="http://schemas.microsoft.com/office/drawing/2014/main" val="10011"/>
                  </a:ext>
                </a:extLst>
              </a:tr>
            </a:tbl>
          </a:graphicData>
        </a:graphic>
      </p:graphicFrame>
      <p:pic>
        <p:nvPicPr>
          <p:cNvPr id="12" name="Picture 11"/>
          <p:cNvPicPr>
            <a:picLocks/>
          </p:cNvPicPr>
          <p:nvPr/>
        </p:nvPicPr>
        <p:blipFill>
          <a:blip r:embed="rId4"/>
          <a:stretch>
            <a:fillRect/>
          </a:stretch>
        </p:blipFill>
        <p:spPr>
          <a:xfrm>
            <a:off x="97200" y="3024000"/>
            <a:ext cx="2390400" cy="1472400"/>
          </a:xfrm>
          <a:prstGeom prst="rect">
            <a:avLst/>
          </a:prstGeom>
        </p:spPr>
      </p:pic>
      <p:graphicFrame>
        <p:nvGraphicFramePr>
          <p:cNvPr id="7" name="Table 6"/>
          <p:cNvGraphicFramePr>
            <a:graphicFrameLocks noGrp="1"/>
          </p:cNvGraphicFramePr>
          <p:nvPr>
            <p:extLst/>
          </p:nvPr>
        </p:nvGraphicFramePr>
        <p:xfrm>
          <a:off x="2758169" y="3370002"/>
          <a:ext cx="2095500" cy="1844999"/>
        </p:xfrm>
        <a:graphic>
          <a:graphicData uri="http://schemas.openxmlformats.org/drawingml/2006/table">
            <a:tbl>
              <a:tblPr>
                <a:tableStyleId>{5C22544A-7EE6-4342-B048-85BDC9FD1C3A}</a:tableStyleId>
              </a:tblPr>
              <a:tblGrid>
                <a:gridCol w="8001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tblGrid>
              <a:tr h="120154">
                <a:tc>
                  <a:txBody>
                    <a:bodyPr/>
                    <a:lstStyle/>
                    <a:p>
                      <a:pPr algn="r" fontAlgn="b"/>
                      <a:endParaRPr lang="en-GB" sz="900" b="0" i="0" u="none" strike="noStrike" dirty="0">
                        <a:effectLst/>
                        <a:latin typeface="+mn-lt"/>
                      </a:endParaRPr>
                    </a:p>
                  </a:txBody>
                  <a:tcPr marL="4763" marR="4763" marT="4763" marB="0" anchor="b">
                    <a:noFill/>
                  </a:tcPr>
                </a:tc>
                <a:tc>
                  <a:txBody>
                    <a:bodyPr/>
                    <a:lstStyle/>
                    <a:p>
                      <a:pPr algn="ctr" fontAlgn="ctr"/>
                      <a:r>
                        <a:rPr lang="en-GB" sz="900" b="1" u="none" strike="noStrike" dirty="0">
                          <a:effectLst/>
                          <a:latin typeface="+mn-lt"/>
                        </a:rPr>
                        <a:t>2016</a:t>
                      </a:r>
                      <a:endParaRPr lang="en-GB" sz="900" b="1" i="0" u="none" strike="noStrike" dirty="0">
                        <a:effectLst/>
                        <a:latin typeface="+mn-lt"/>
                      </a:endParaRPr>
                    </a:p>
                  </a:txBody>
                  <a:tcPr marL="4763" marR="4763" marT="4763" marB="0" anchor="ctr">
                    <a:noFill/>
                  </a:tcPr>
                </a:tc>
                <a:tc>
                  <a:txBody>
                    <a:bodyPr/>
                    <a:lstStyle/>
                    <a:p>
                      <a:pPr algn="ctr" fontAlgn="ctr"/>
                      <a:r>
                        <a:rPr lang="en-GB" sz="900" b="1" u="none" strike="noStrike" dirty="0">
                          <a:effectLst/>
                          <a:latin typeface="+mn-lt"/>
                        </a:rPr>
                        <a:t>2017</a:t>
                      </a:r>
                      <a:endParaRPr lang="en-GB" sz="900" b="1" i="0" u="none" strike="noStrike" dirty="0">
                        <a:effectLst/>
                        <a:latin typeface="+mn-lt"/>
                      </a:endParaRPr>
                    </a:p>
                  </a:txBody>
                  <a:tcPr marL="4763" marR="4763" marT="4763" marB="0" anchor="ctr">
                    <a:noFill/>
                  </a:tcPr>
                </a:tc>
                <a:extLst>
                  <a:ext uri="{0D108BD9-81ED-4DB2-BD59-A6C34878D82A}">
                    <a16:rowId xmlns:a16="http://schemas.microsoft.com/office/drawing/2014/main" val="10000"/>
                  </a:ext>
                </a:extLst>
              </a:tr>
              <a:tr h="120154">
                <a:tc>
                  <a:txBody>
                    <a:bodyPr/>
                    <a:lstStyle/>
                    <a:p>
                      <a:pPr algn="r" fontAlgn="ctr"/>
                      <a:r>
                        <a:rPr lang="en-GB" sz="900" u="none" strike="noStrike" dirty="0">
                          <a:effectLst/>
                          <a:latin typeface="+mn-lt"/>
                        </a:rPr>
                        <a:t>  Bolton</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76.5%</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75.5%</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1"/>
                  </a:ext>
                </a:extLst>
              </a:tr>
              <a:tr h="120154">
                <a:tc>
                  <a:txBody>
                    <a:bodyPr/>
                    <a:lstStyle/>
                    <a:p>
                      <a:pPr algn="r" fontAlgn="ctr"/>
                      <a:r>
                        <a:rPr lang="en-GB" sz="900" u="none" strike="noStrike" dirty="0">
                          <a:effectLst/>
                          <a:latin typeface="+mn-lt"/>
                        </a:rPr>
                        <a:t>  Bury</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71.0%</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74.1%</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2"/>
                  </a:ext>
                </a:extLst>
              </a:tr>
              <a:tr h="120154">
                <a:tc>
                  <a:txBody>
                    <a:bodyPr/>
                    <a:lstStyle/>
                    <a:p>
                      <a:pPr algn="r" fontAlgn="ctr"/>
                      <a:r>
                        <a:rPr lang="en-GB" sz="900" u="none" strike="noStrike" dirty="0">
                          <a:effectLst/>
                          <a:latin typeface="+mn-lt"/>
                        </a:rPr>
                        <a:t>  Manchester</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82.0%</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84.8%</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3"/>
                  </a:ext>
                </a:extLst>
              </a:tr>
              <a:tr h="120154">
                <a:tc>
                  <a:txBody>
                    <a:bodyPr/>
                    <a:lstStyle/>
                    <a:p>
                      <a:pPr algn="r" fontAlgn="ctr"/>
                      <a:r>
                        <a:rPr lang="en-GB" sz="900" u="none" strike="noStrike" dirty="0">
                          <a:effectLst/>
                          <a:latin typeface="+mn-lt"/>
                        </a:rPr>
                        <a:t>  Oldham</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68.5%</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70.7%</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4"/>
                  </a:ext>
                </a:extLst>
              </a:tr>
              <a:tr h="120154">
                <a:tc>
                  <a:txBody>
                    <a:bodyPr/>
                    <a:lstStyle/>
                    <a:p>
                      <a:pPr algn="r" fontAlgn="ctr"/>
                      <a:r>
                        <a:rPr lang="en-GB" sz="900" u="none" strike="noStrike" dirty="0">
                          <a:effectLst/>
                          <a:latin typeface="+mn-lt"/>
                        </a:rPr>
                        <a:t>  Rochdale</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68.1%</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71.3%</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5"/>
                  </a:ext>
                </a:extLst>
              </a:tr>
              <a:tr h="120154">
                <a:tc>
                  <a:txBody>
                    <a:bodyPr/>
                    <a:lstStyle/>
                    <a:p>
                      <a:pPr algn="r" fontAlgn="ctr"/>
                      <a:r>
                        <a:rPr lang="en-GB" sz="900" u="none" strike="noStrike" dirty="0">
                          <a:effectLst/>
                          <a:latin typeface="+mn-lt"/>
                        </a:rPr>
                        <a:t>  Salford</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78.5%</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84.1%</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6"/>
                  </a:ext>
                </a:extLst>
              </a:tr>
              <a:tr h="120154">
                <a:tc>
                  <a:txBody>
                    <a:bodyPr/>
                    <a:lstStyle/>
                    <a:p>
                      <a:pPr algn="r" fontAlgn="ctr"/>
                      <a:r>
                        <a:rPr lang="en-GB" sz="900" u="none" strike="noStrike" dirty="0">
                          <a:effectLst/>
                          <a:latin typeface="+mn-lt"/>
                        </a:rPr>
                        <a:t>  Stockport</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75.1%</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74.3%</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7"/>
                  </a:ext>
                </a:extLst>
              </a:tr>
              <a:tr h="120154">
                <a:tc>
                  <a:txBody>
                    <a:bodyPr/>
                    <a:lstStyle/>
                    <a:p>
                      <a:pPr algn="r" fontAlgn="ctr"/>
                      <a:r>
                        <a:rPr lang="en-GB" sz="900" u="none" strike="noStrike" dirty="0">
                          <a:effectLst/>
                          <a:latin typeface="+mn-lt"/>
                        </a:rPr>
                        <a:t>  Tameside</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71.0%</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74.3%</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8"/>
                  </a:ext>
                </a:extLst>
              </a:tr>
              <a:tr h="120154">
                <a:tc>
                  <a:txBody>
                    <a:bodyPr/>
                    <a:lstStyle/>
                    <a:p>
                      <a:pPr algn="r" fontAlgn="ctr"/>
                      <a:r>
                        <a:rPr lang="en-GB" sz="900" u="none" strike="noStrike" dirty="0">
                          <a:effectLst/>
                          <a:latin typeface="+mn-lt"/>
                        </a:rPr>
                        <a:t>  Trafford</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72.7%</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74.7%</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09"/>
                  </a:ext>
                </a:extLst>
              </a:tr>
              <a:tr h="120154">
                <a:tc>
                  <a:txBody>
                    <a:bodyPr/>
                    <a:lstStyle/>
                    <a:p>
                      <a:pPr algn="r" fontAlgn="ctr"/>
                      <a:r>
                        <a:rPr lang="en-GB" sz="900" u="none" strike="noStrike" dirty="0">
                          <a:effectLst/>
                          <a:latin typeface="+mn-lt"/>
                        </a:rPr>
                        <a:t>  Wigan</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67.9%</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71.1%</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10"/>
                  </a:ext>
                </a:extLst>
              </a:tr>
              <a:tr h="120154">
                <a:tc>
                  <a:txBody>
                    <a:bodyPr/>
                    <a:lstStyle/>
                    <a:p>
                      <a:pPr algn="r" fontAlgn="ctr"/>
                      <a:r>
                        <a:rPr lang="en-GB" sz="900" b="1" u="none" strike="noStrike" dirty="0">
                          <a:effectLst/>
                          <a:latin typeface="+mn-lt"/>
                        </a:rPr>
                        <a:t>GM</a:t>
                      </a:r>
                      <a:endParaRPr lang="en-GB" sz="900" b="1" i="0" u="none" strike="noStrike" dirty="0">
                        <a:effectLst/>
                        <a:latin typeface="+mn-lt"/>
                      </a:endParaRPr>
                    </a:p>
                  </a:txBody>
                  <a:tcPr marL="4763" marR="4763" marT="4763" marB="0" anchor="ctr">
                    <a:noFill/>
                  </a:tcPr>
                </a:tc>
                <a:tc>
                  <a:txBody>
                    <a:bodyPr/>
                    <a:lstStyle/>
                    <a:p>
                      <a:pPr algn="ctr" fontAlgn="ctr"/>
                      <a:r>
                        <a:rPr lang="en-GB" sz="900" b="1" u="none" strike="noStrike" dirty="0">
                          <a:effectLst/>
                          <a:latin typeface="+mn-lt"/>
                        </a:rPr>
                        <a:t>75.6%</a:t>
                      </a:r>
                      <a:endParaRPr lang="en-GB" sz="900" b="1" i="0" u="none" strike="noStrike" dirty="0">
                        <a:effectLst/>
                        <a:latin typeface="+mn-lt"/>
                      </a:endParaRPr>
                    </a:p>
                  </a:txBody>
                  <a:tcPr marL="4763" marR="4763" marT="4763" marB="0" anchor="ctr">
                    <a:noFill/>
                  </a:tcPr>
                </a:tc>
                <a:tc>
                  <a:txBody>
                    <a:bodyPr/>
                    <a:lstStyle/>
                    <a:p>
                      <a:pPr algn="ctr" fontAlgn="ctr"/>
                      <a:r>
                        <a:rPr lang="en-GB" sz="900" b="1" u="none" strike="noStrike" dirty="0">
                          <a:effectLst/>
                          <a:latin typeface="+mn-lt"/>
                        </a:rPr>
                        <a:t>78.2%</a:t>
                      </a:r>
                      <a:endParaRPr lang="en-GB" sz="900" b="1" i="0" u="none" strike="noStrike" dirty="0">
                        <a:effectLst/>
                        <a:latin typeface="+mn-lt"/>
                      </a:endParaRPr>
                    </a:p>
                  </a:txBody>
                  <a:tcPr marL="4763" marR="4763" marT="4763" marB="0" anchor="ctr">
                    <a:noFill/>
                  </a:tcPr>
                </a:tc>
                <a:extLst>
                  <a:ext uri="{0D108BD9-81ED-4DB2-BD59-A6C34878D82A}">
                    <a16:rowId xmlns:a16="http://schemas.microsoft.com/office/drawing/2014/main" val="10011"/>
                  </a:ext>
                </a:extLst>
              </a:tr>
              <a:tr h="120154">
                <a:tc>
                  <a:txBody>
                    <a:bodyPr/>
                    <a:lstStyle/>
                    <a:p>
                      <a:pPr algn="r" fontAlgn="ctr"/>
                      <a:r>
                        <a:rPr lang="en-GB" sz="900" u="none" strike="noStrike" dirty="0">
                          <a:effectLst/>
                          <a:latin typeface="+mn-lt"/>
                        </a:rPr>
                        <a:t>England</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smtClean="0">
                          <a:effectLst/>
                          <a:latin typeface="+mn-lt"/>
                        </a:rPr>
                        <a:t>76.8%</a:t>
                      </a:r>
                      <a:endParaRPr lang="en-GB" sz="900" b="0" i="0" u="none" strike="noStrike" dirty="0">
                        <a:effectLst/>
                        <a:latin typeface="+mn-lt"/>
                      </a:endParaRPr>
                    </a:p>
                  </a:txBody>
                  <a:tcPr marL="4763" marR="4763" marT="4763" marB="0" anchor="ctr">
                    <a:noFill/>
                  </a:tcPr>
                </a:tc>
                <a:tc>
                  <a:txBody>
                    <a:bodyPr/>
                    <a:lstStyle/>
                    <a:p>
                      <a:pPr algn="ctr" fontAlgn="ctr"/>
                      <a:r>
                        <a:rPr lang="en-GB" sz="900" u="none" strike="noStrike" dirty="0">
                          <a:effectLst/>
                          <a:latin typeface="+mn-lt"/>
                        </a:rPr>
                        <a:t>78.0%</a:t>
                      </a:r>
                      <a:endParaRPr lang="en-GB" sz="900" b="0" i="0" u="none" strike="noStrike" dirty="0">
                        <a:effectLst/>
                        <a:latin typeface="+mn-lt"/>
                      </a:endParaRPr>
                    </a:p>
                  </a:txBody>
                  <a:tcPr marL="4763" marR="4763" marT="4763" marB="0" anchor="ctr">
                    <a:noFill/>
                  </a:tcPr>
                </a:tc>
                <a:extLst>
                  <a:ext uri="{0D108BD9-81ED-4DB2-BD59-A6C34878D82A}">
                    <a16:rowId xmlns:a16="http://schemas.microsoft.com/office/drawing/2014/main" val="10012"/>
                  </a:ext>
                </a:extLst>
              </a:tr>
            </a:tbl>
          </a:graphicData>
        </a:graphic>
      </p:graphicFrame>
      <p:cxnSp>
        <p:nvCxnSpPr>
          <p:cNvPr id="20" name="Straight Connector 19"/>
          <p:cNvCxnSpPr/>
          <p:nvPr/>
        </p:nvCxnSpPr>
        <p:spPr>
          <a:xfrm>
            <a:off x="5228573" y="944904"/>
            <a:ext cx="7135" cy="4424888"/>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862392" y="972000"/>
            <a:ext cx="11608" cy="44001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0450801" y="972000"/>
            <a:ext cx="3591" cy="444366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7093" y="0"/>
            <a:ext cx="12818039" cy="9601200"/>
            <a:chOff x="-10893" y="6458"/>
            <a:chExt cx="12818039" cy="9601200"/>
          </a:xfrm>
        </p:grpSpPr>
        <p:grpSp>
          <p:nvGrpSpPr>
            <p:cNvPr id="2" name="Group 1"/>
            <p:cNvGrpSpPr/>
            <p:nvPr/>
          </p:nvGrpSpPr>
          <p:grpSpPr>
            <a:xfrm>
              <a:off x="-10893" y="6458"/>
              <a:ext cx="12818039" cy="9601200"/>
              <a:chOff x="-10893" y="6458"/>
              <a:chExt cx="12818039" cy="9601200"/>
            </a:xfrm>
          </p:grpSpPr>
          <p:cxnSp>
            <p:nvCxnSpPr>
              <p:cNvPr id="72" name="Straight Connector 71"/>
              <p:cNvCxnSpPr/>
              <p:nvPr/>
            </p:nvCxnSpPr>
            <p:spPr>
              <a:xfrm>
                <a:off x="2565574" y="871298"/>
                <a:ext cx="5243" cy="4550826"/>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131" y="2196964"/>
                <a:ext cx="12789015" cy="0"/>
              </a:xfrm>
              <a:prstGeom prst="line">
                <a:avLst/>
              </a:prstGeom>
              <a:ln w="95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9234014" y="5838458"/>
                <a:ext cx="1" cy="936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554014" y="5838458"/>
                <a:ext cx="1" cy="9360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12968" y="5406458"/>
                <a:ext cx="12777739" cy="41686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smtClean="0">
                    <a:solidFill>
                      <a:schemeClr val="bg1"/>
                    </a:solidFill>
                    <a:latin typeface="Arial" panose="020B0604020202020204" pitchFamily="34" charset="0"/>
                    <a:cs typeface="Arial" panose="020B0604020202020204" pitchFamily="34" charset="0"/>
                  </a:rPr>
                  <a:t>Supporting indicators</a:t>
                </a:r>
                <a:endParaRPr lang="en-GB" sz="2199" i="1"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a:xfrm>
                <a:off x="-5545" y="6774459"/>
                <a:ext cx="12812691" cy="318129"/>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199" i="1" dirty="0">
                    <a:solidFill>
                      <a:schemeClr val="bg1"/>
                    </a:solidFill>
                    <a:latin typeface="Arial" panose="020B0604020202020204" pitchFamily="34" charset="0"/>
                    <a:cs typeface="Arial" panose="020B0604020202020204" pitchFamily="34" charset="0"/>
                  </a:rPr>
                  <a:t>Context and challenges</a:t>
                </a:r>
              </a:p>
            </p:txBody>
          </p:sp>
          <p:sp>
            <p:nvSpPr>
              <p:cNvPr id="65" name="Rectangle 64"/>
              <p:cNvSpPr/>
              <p:nvPr/>
            </p:nvSpPr>
            <p:spPr>
              <a:xfrm>
                <a:off x="-10893" y="6458"/>
                <a:ext cx="12801599" cy="515487"/>
              </a:xfrm>
              <a:prstGeom prst="rect">
                <a:avLst/>
              </a:prstGeom>
              <a:solidFill>
                <a:srgbClr val="84665C"/>
              </a:solidFill>
              <a:ln>
                <a:solidFill>
                  <a:srgbClr val="84665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algn="ctr"/>
                <a:r>
                  <a:rPr lang="en-GB" sz="2580" b="1" dirty="0">
                    <a:solidFill>
                      <a:schemeClr val="bg1"/>
                    </a:solidFill>
                    <a:latin typeface="Arial" panose="020B0604020202020204" pitchFamily="34" charset="0"/>
                    <a:cs typeface="Arial" panose="020B0604020202020204" pitchFamily="34" charset="0"/>
                  </a:rPr>
                  <a:t>Priority 4 – A </a:t>
                </a:r>
                <a:r>
                  <a:rPr lang="en-GB" sz="2580" b="1" dirty="0" smtClean="0">
                    <a:solidFill>
                      <a:schemeClr val="bg1"/>
                    </a:solidFill>
                    <a:latin typeface="Arial" panose="020B0604020202020204" pitchFamily="34" charset="0"/>
                    <a:cs typeface="Arial" panose="020B0604020202020204" pitchFamily="34" charset="0"/>
                  </a:rPr>
                  <a:t>thriving </a:t>
                </a:r>
                <a:r>
                  <a:rPr lang="en-GB" sz="2580" b="1" dirty="0">
                    <a:solidFill>
                      <a:schemeClr val="bg1"/>
                    </a:solidFill>
                    <a:latin typeface="Arial" panose="020B0604020202020204" pitchFamily="34" charset="0"/>
                    <a:cs typeface="Arial" panose="020B0604020202020204" pitchFamily="34" charset="0"/>
                  </a:rPr>
                  <a:t>and </a:t>
                </a:r>
                <a:r>
                  <a:rPr lang="en-GB" sz="2580" b="1" dirty="0" smtClean="0">
                    <a:solidFill>
                      <a:schemeClr val="bg1"/>
                    </a:solidFill>
                    <a:latin typeface="Arial" panose="020B0604020202020204" pitchFamily="34" charset="0"/>
                    <a:cs typeface="Arial" panose="020B0604020202020204" pitchFamily="34" charset="0"/>
                  </a:rPr>
                  <a:t>productive economy </a:t>
                </a:r>
                <a:r>
                  <a:rPr lang="en-GB" sz="2580" b="1" dirty="0">
                    <a:solidFill>
                      <a:schemeClr val="bg1"/>
                    </a:solidFill>
                    <a:latin typeface="Arial" panose="020B0604020202020204" pitchFamily="34" charset="0"/>
                    <a:cs typeface="Arial" panose="020B0604020202020204" pitchFamily="34" charset="0"/>
                  </a:rPr>
                  <a:t>in all parts of Greater Manchester </a:t>
                </a:r>
                <a:endParaRPr lang="en-GB" sz="2580"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a:xfrm>
                <a:off x="-2775" y="552754"/>
                <a:ext cx="12801601" cy="413265"/>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r>
                  <a:rPr lang="en-GB" sz="2200" i="1" dirty="0" smtClean="0">
                    <a:solidFill>
                      <a:schemeClr val="bg1"/>
                    </a:solidFill>
                    <a:latin typeface="Arial" panose="020B0604020202020204" pitchFamily="34" charset="0"/>
                    <a:cs typeface="Arial" panose="020B0604020202020204" pitchFamily="34" charset="0"/>
                  </a:rPr>
                  <a:t>GMS targets</a:t>
                </a:r>
                <a:endParaRPr lang="en-GB" sz="2200" i="1" dirty="0">
                  <a:solidFill>
                    <a:schemeClr val="bg1"/>
                  </a:solidFill>
                  <a:latin typeface="Arial" panose="020B0604020202020204" pitchFamily="34" charset="0"/>
                  <a:cs typeface="Arial" panose="020B0604020202020204" pitchFamily="34" charset="0"/>
                </a:endParaRPr>
              </a:p>
            </p:txBody>
          </p:sp>
          <p:cxnSp>
            <p:nvCxnSpPr>
              <p:cNvPr id="67" name="Straight Connector 66"/>
              <p:cNvCxnSpPr/>
              <p:nvPr/>
            </p:nvCxnSpPr>
            <p:spPr>
              <a:xfrm>
                <a:off x="-10893"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0" y="96076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2801600" y="6458"/>
                <a:ext cx="0" cy="960120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0893" y="6458"/>
              <a:ext cx="12801600" cy="0"/>
            </a:xfrm>
            <a:prstGeom prst="line">
              <a:avLst/>
            </a:prstGeom>
            <a:ln w="34925" cap="sq">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Rectangle 23"/>
          <p:cNvSpPr/>
          <p:nvPr/>
        </p:nvSpPr>
        <p:spPr>
          <a:xfrm>
            <a:off x="0" y="936000"/>
            <a:ext cx="1980000" cy="830997"/>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By </a:t>
            </a:r>
            <a:r>
              <a:rPr lang="en-GB" sz="1200" dirty="0">
                <a:latin typeface="Arial" panose="020B0604020202020204" pitchFamily="34" charset="0"/>
                <a:ea typeface="Calibri" panose="020F0502020204030204" pitchFamily="34" charset="0"/>
              </a:rPr>
              <a:t>2020, </a:t>
            </a:r>
            <a:r>
              <a:rPr lang="en-GB" sz="1200" b="1" dirty="0">
                <a:latin typeface="Arial" panose="020B0604020202020204" pitchFamily="34" charset="0"/>
                <a:ea typeface="Calibri" panose="020F0502020204030204" pitchFamily="34" charset="0"/>
              </a:rPr>
              <a:t>GVA per job </a:t>
            </a:r>
            <a:r>
              <a:rPr lang="en-GB" sz="1200" dirty="0" smtClean="0">
                <a:latin typeface="Arial" panose="020B0604020202020204" pitchFamily="34" charset="0"/>
                <a:ea typeface="Calibri" panose="020F0502020204030204" pitchFamily="34" charset="0"/>
              </a:rPr>
              <a:t>will have increased by at least 6%, compared to the 2015 baseline*</a:t>
            </a:r>
            <a:endParaRPr lang="en-GB" sz="1200" dirty="0"/>
          </a:p>
        </p:txBody>
      </p:sp>
      <p:sp>
        <p:nvSpPr>
          <p:cNvPr id="25" name="Rectangle 24"/>
          <p:cNvSpPr/>
          <p:nvPr/>
        </p:nvSpPr>
        <p:spPr>
          <a:xfrm>
            <a:off x="2567213" y="1044000"/>
            <a:ext cx="2049040" cy="1107996"/>
          </a:xfrm>
          <a:prstGeom prst="rect">
            <a:avLst/>
          </a:prstGeom>
        </p:spPr>
        <p:txBody>
          <a:bodyPr wrap="square">
            <a:spAutoFit/>
          </a:bodyPr>
          <a:lstStyle/>
          <a:p>
            <a:pPr algn="ctr"/>
            <a:r>
              <a:rPr lang="en-GB" sz="1100" dirty="0" smtClean="0">
                <a:latin typeface="Arial" panose="020B0604020202020204" pitchFamily="34" charset="0"/>
                <a:cs typeface="Arial" panose="020B0604020202020204" pitchFamily="34" charset="0"/>
              </a:rPr>
              <a:t>By </a:t>
            </a:r>
            <a:r>
              <a:rPr lang="en-GB" sz="1100" dirty="0">
                <a:latin typeface="Arial" panose="020B0604020202020204" pitchFamily="34" charset="0"/>
                <a:cs typeface="Arial" panose="020B0604020202020204" pitchFamily="34" charset="0"/>
              </a:rPr>
              <a:t>2020, </a:t>
            </a:r>
            <a:r>
              <a:rPr lang="en-GB" sz="1100" dirty="0" smtClean="0">
                <a:latin typeface="Arial" panose="020B0604020202020204" pitchFamily="34" charset="0"/>
                <a:cs typeface="Arial" panose="020B0604020202020204" pitchFamily="34" charset="0"/>
              </a:rPr>
              <a:t>60,000 </a:t>
            </a:r>
            <a:r>
              <a:rPr lang="en-GB" sz="1100" dirty="0">
                <a:latin typeface="Arial" panose="020B0604020202020204" pitchFamily="34" charset="0"/>
                <a:cs typeface="Arial" panose="020B0604020202020204" pitchFamily="34" charset="0"/>
              </a:rPr>
              <a:t>more GM </a:t>
            </a:r>
            <a:r>
              <a:rPr lang="en-GB" sz="1100" dirty="0" smtClean="0">
                <a:latin typeface="Arial" panose="020B0604020202020204" pitchFamily="34" charset="0"/>
                <a:cs typeface="Arial" panose="020B0604020202020204" pitchFamily="34" charset="0"/>
              </a:rPr>
              <a:t>employees will </a:t>
            </a:r>
            <a:r>
              <a:rPr lang="en-GB" sz="1100" dirty="0">
                <a:latin typeface="Arial" panose="020B0604020202020204" pitchFamily="34" charset="0"/>
                <a:cs typeface="Arial" panose="020B0604020202020204" pitchFamily="34" charset="0"/>
              </a:rPr>
              <a:t>be </a:t>
            </a:r>
            <a:r>
              <a:rPr lang="en-GB" sz="1100" b="1" dirty="0">
                <a:latin typeface="Arial" panose="020B0604020202020204" pitchFamily="34" charset="0"/>
                <a:cs typeface="Arial" panose="020B0604020202020204" pitchFamily="34" charset="0"/>
              </a:rPr>
              <a:t>earning above the </a:t>
            </a:r>
            <a:r>
              <a:rPr lang="en-GB" sz="1100" b="1" dirty="0" smtClean="0">
                <a:latin typeface="Arial" panose="020B0604020202020204" pitchFamily="34" charset="0"/>
                <a:cs typeface="Arial" panose="020B0604020202020204" pitchFamily="34" charset="0"/>
              </a:rPr>
              <a:t>Real Living Wage</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an increase from </a:t>
            </a:r>
            <a:r>
              <a:rPr lang="en-GB" sz="1100" dirty="0" smtClean="0">
                <a:latin typeface="Arial" panose="020B0604020202020204" pitchFamily="34" charset="0"/>
                <a:cs typeface="Arial" panose="020B0604020202020204" pitchFamily="34" charset="0"/>
              </a:rPr>
              <a:t>75.6% </a:t>
            </a:r>
            <a:r>
              <a:rPr lang="en-GB" sz="1100" dirty="0">
                <a:latin typeface="Arial" panose="020B0604020202020204" pitchFamily="34" charset="0"/>
                <a:cs typeface="Arial" panose="020B0604020202020204" pitchFamily="34" charset="0"/>
              </a:rPr>
              <a:t>of </a:t>
            </a:r>
            <a:r>
              <a:rPr lang="en-GB" sz="1100" dirty="0" smtClean="0">
                <a:latin typeface="Arial" panose="020B0604020202020204" pitchFamily="34" charset="0"/>
                <a:cs typeface="Arial" panose="020B0604020202020204" pitchFamily="34" charset="0"/>
              </a:rPr>
              <a:t>employee jobs in 2016 </a:t>
            </a:r>
            <a:r>
              <a:rPr lang="en-GB" sz="1100" dirty="0">
                <a:latin typeface="Arial" panose="020B0604020202020204" pitchFamily="34" charset="0"/>
                <a:cs typeface="Arial" panose="020B0604020202020204" pitchFamily="34" charset="0"/>
              </a:rPr>
              <a:t>to </a:t>
            </a:r>
            <a:r>
              <a:rPr lang="en-GB" sz="1100" dirty="0" smtClean="0">
                <a:latin typeface="Arial" panose="020B0604020202020204" pitchFamily="34" charset="0"/>
                <a:cs typeface="Arial" panose="020B0604020202020204" pitchFamily="34" charset="0"/>
              </a:rPr>
              <a:t>80%</a:t>
            </a:r>
            <a:endParaRPr lang="en-GB" sz="1100" dirty="0">
              <a:latin typeface="Arial" panose="020B0604020202020204" pitchFamily="34" charset="0"/>
              <a:cs typeface="Arial" panose="020B0604020202020204" pitchFamily="34" charset="0"/>
            </a:endParaRPr>
          </a:p>
        </p:txBody>
      </p:sp>
      <p:sp>
        <p:nvSpPr>
          <p:cNvPr id="26" name="Rectangle 25"/>
          <p:cNvSpPr/>
          <p:nvPr/>
        </p:nvSpPr>
        <p:spPr>
          <a:xfrm>
            <a:off x="5231157" y="1152000"/>
            <a:ext cx="2152130" cy="830997"/>
          </a:xfrm>
          <a:prstGeom prst="rect">
            <a:avLst/>
          </a:prstGeom>
        </p:spPr>
        <p:txBody>
          <a:bodyPr wrap="square">
            <a:spAutoFit/>
          </a:bodyPr>
          <a:lstStyle/>
          <a:p>
            <a:pPr algn="ctr"/>
            <a:r>
              <a:rPr lang="en-GB" sz="1200" dirty="0" smtClean="0">
                <a:latin typeface="Arial" panose="020B0604020202020204" pitchFamily="34" charset="0"/>
                <a:ea typeface="Calibri" panose="020F0502020204030204" pitchFamily="34" charset="0"/>
              </a:rPr>
              <a:t>By </a:t>
            </a:r>
            <a:r>
              <a:rPr lang="en-GB" sz="1200" dirty="0">
                <a:latin typeface="Arial" panose="020B0604020202020204" pitchFamily="34" charset="0"/>
                <a:ea typeface="Calibri" panose="020F0502020204030204" pitchFamily="34" charset="0"/>
              </a:rPr>
              <a:t>2020, 21,500 more </a:t>
            </a:r>
            <a:r>
              <a:rPr lang="en-GB" sz="1200" b="1" dirty="0">
                <a:latin typeface="Arial" panose="020B0604020202020204" pitchFamily="34" charset="0"/>
                <a:ea typeface="Calibri" panose="020F0502020204030204" pitchFamily="34" charset="0"/>
              </a:rPr>
              <a:t>GM residents will be in employment</a:t>
            </a:r>
            <a:r>
              <a:rPr lang="en-GB" sz="1200" dirty="0">
                <a:latin typeface="Arial" panose="020B0604020202020204" pitchFamily="34" charset="0"/>
                <a:ea typeface="Calibri" panose="020F0502020204030204" pitchFamily="34" charset="0"/>
              </a:rPr>
              <a:t>, relative to a 2016 baseline of 1,273,000</a:t>
            </a:r>
            <a:endParaRPr lang="en-GB" sz="1200" dirty="0"/>
          </a:p>
        </p:txBody>
      </p:sp>
      <p:sp>
        <p:nvSpPr>
          <p:cNvPr id="28" name="Rectangle 27"/>
          <p:cNvSpPr/>
          <p:nvPr/>
        </p:nvSpPr>
        <p:spPr>
          <a:xfrm>
            <a:off x="7855196" y="944904"/>
            <a:ext cx="2155429" cy="1277273"/>
          </a:xfrm>
          <a:prstGeom prst="rect">
            <a:avLst/>
          </a:prstGeom>
        </p:spPr>
        <p:txBody>
          <a:bodyPr wrap="square">
            <a:spAutoFit/>
          </a:bodyPr>
          <a:lstStyle/>
          <a:p>
            <a:pPr algn="ctr"/>
            <a:r>
              <a:rPr lang="en-GB" sz="1100" dirty="0" smtClean="0">
                <a:latin typeface="Arial" panose="020B0604020202020204" pitchFamily="34" charset="0"/>
                <a:ea typeface="Calibri" panose="020F0502020204030204" pitchFamily="34" charset="0"/>
              </a:rPr>
              <a:t>By </a:t>
            </a:r>
            <a:r>
              <a:rPr lang="en-GB" sz="1100" dirty="0">
                <a:latin typeface="Arial" panose="020B0604020202020204" pitchFamily="34" charset="0"/>
                <a:ea typeface="Calibri" panose="020F0502020204030204" pitchFamily="34" charset="0"/>
              </a:rPr>
              <a:t>2020, there will be at least 5,000 more </a:t>
            </a:r>
            <a:r>
              <a:rPr lang="en-GB" sz="1100" b="1" dirty="0">
                <a:latin typeface="Arial" panose="020B0604020202020204" pitchFamily="34" charset="0"/>
                <a:ea typeface="Calibri" panose="020F0502020204030204" pitchFamily="34" charset="0"/>
              </a:rPr>
              <a:t>business start-ups</a:t>
            </a:r>
            <a:r>
              <a:rPr lang="en-GB" sz="1100" dirty="0">
                <a:latin typeface="Arial" panose="020B0604020202020204" pitchFamily="34" charset="0"/>
                <a:ea typeface="Calibri" panose="020F0502020204030204" pitchFamily="34" charset="0"/>
              </a:rPr>
              <a:t> pa compared to 2015 levels, an increase from 90 start-ups per 10,000 GM working-age residents to 117 or more</a:t>
            </a:r>
            <a:endParaRPr lang="en-GB" sz="1100" dirty="0"/>
          </a:p>
        </p:txBody>
      </p:sp>
      <p:sp>
        <p:nvSpPr>
          <p:cNvPr id="29" name="Rectangle 28"/>
          <p:cNvSpPr/>
          <p:nvPr/>
        </p:nvSpPr>
        <p:spPr>
          <a:xfrm>
            <a:off x="10404000" y="1044000"/>
            <a:ext cx="1911993" cy="1107996"/>
          </a:xfrm>
          <a:prstGeom prst="rect">
            <a:avLst/>
          </a:prstGeom>
        </p:spPr>
        <p:txBody>
          <a:bodyPr wrap="square">
            <a:spAutoFit/>
          </a:bodyPr>
          <a:lstStyle/>
          <a:p>
            <a:pPr algn="ctr"/>
            <a:r>
              <a:rPr lang="en-GB" sz="1100" dirty="0" smtClean="0">
                <a:latin typeface="Arial" panose="020B0604020202020204" pitchFamily="34" charset="0"/>
                <a:ea typeface="Calibri" panose="020F0502020204030204" pitchFamily="34" charset="0"/>
              </a:rPr>
              <a:t>By </a:t>
            </a:r>
            <a:r>
              <a:rPr lang="en-GB" sz="1100" dirty="0">
                <a:latin typeface="Arial" panose="020B0604020202020204" pitchFamily="34" charset="0"/>
                <a:ea typeface="Calibri" panose="020F0502020204030204" pitchFamily="34" charset="0"/>
              </a:rPr>
              <a:t>2020, </a:t>
            </a:r>
            <a:r>
              <a:rPr lang="en-GB" sz="1100" b="1" dirty="0">
                <a:latin typeface="Arial" panose="020B0604020202020204" pitchFamily="34" charset="0"/>
                <a:ea typeface="Calibri" panose="020F0502020204030204" pitchFamily="34" charset="0"/>
              </a:rPr>
              <a:t>GVA generated from </a:t>
            </a:r>
            <a:r>
              <a:rPr lang="en-GB" sz="1100" b="1" dirty="0" smtClean="0">
                <a:latin typeface="Arial" panose="020B0604020202020204" pitchFamily="34" charset="0"/>
                <a:ea typeface="Calibri" panose="020F0502020204030204" pitchFamily="34" charset="0"/>
              </a:rPr>
              <a:t>inward investment job </a:t>
            </a:r>
            <a:r>
              <a:rPr lang="en-GB" sz="1100" b="1" dirty="0">
                <a:latin typeface="Arial" panose="020B0604020202020204" pitchFamily="34" charset="0"/>
                <a:ea typeface="Calibri" panose="020F0502020204030204" pitchFamily="34" charset="0"/>
              </a:rPr>
              <a:t>creation </a:t>
            </a:r>
            <a:r>
              <a:rPr lang="en-GB" sz="1100" b="1" dirty="0" smtClean="0">
                <a:latin typeface="Arial" panose="020B0604020202020204" pitchFamily="34" charset="0"/>
                <a:ea typeface="Calibri" panose="020F0502020204030204" pitchFamily="34" charset="0"/>
              </a:rPr>
              <a:t>and safeguarding </a:t>
            </a:r>
            <a:r>
              <a:rPr lang="en-GB" sz="1100" dirty="0" smtClean="0">
                <a:latin typeface="Arial" panose="020B0604020202020204" pitchFamily="34" charset="0"/>
                <a:ea typeface="Calibri" panose="020F0502020204030204" pitchFamily="34" charset="0"/>
              </a:rPr>
              <a:t>will </a:t>
            </a:r>
            <a:r>
              <a:rPr lang="en-GB" sz="1100" dirty="0">
                <a:latin typeface="Arial" panose="020B0604020202020204" pitchFamily="34" charset="0"/>
                <a:ea typeface="Calibri" panose="020F0502020204030204" pitchFamily="34" charset="0"/>
              </a:rPr>
              <a:t>be £310m, up from £290m in 2016/17</a:t>
            </a:r>
            <a:endParaRPr lang="en-GB" sz="1100" dirty="0"/>
          </a:p>
        </p:txBody>
      </p:sp>
      <p:sp>
        <p:nvSpPr>
          <p:cNvPr id="31" name="TextBox 30"/>
          <p:cNvSpPr txBox="1"/>
          <p:nvPr/>
        </p:nvSpPr>
        <p:spPr>
          <a:xfrm>
            <a:off x="2556000" y="2160000"/>
            <a:ext cx="1530824" cy="1369606"/>
          </a:xfrm>
          <a:prstGeom prst="rect">
            <a:avLst/>
          </a:prstGeom>
          <a:noFill/>
        </p:spPr>
        <p:txBody>
          <a:bodyPr wrap="square" rtlCol="0">
            <a:spAutoFit/>
          </a:bodyPr>
          <a:lstStyle/>
          <a:p>
            <a:pPr algn="ctr"/>
            <a:r>
              <a:rPr lang="en-GB" sz="2300" b="1" dirty="0" smtClean="0">
                <a:latin typeface="Arial" panose="020B0604020202020204" pitchFamily="34" charset="0"/>
                <a:cs typeface="Arial" panose="020B0604020202020204" pitchFamily="34" charset="0"/>
              </a:rPr>
              <a:t>78.2% </a:t>
            </a:r>
          </a:p>
          <a:p>
            <a:pPr algn="ctr"/>
            <a:r>
              <a:rPr lang="en-GB" sz="1000" dirty="0" smtClean="0">
                <a:latin typeface="Arial" panose="020B0604020202020204" pitchFamily="34" charset="0"/>
                <a:cs typeface="Arial" panose="020B0604020202020204" pitchFamily="34" charset="0"/>
              </a:rPr>
              <a:t>of employee jobs (&gt;18) working in GM (880,000) were </a:t>
            </a:r>
          </a:p>
          <a:p>
            <a:pPr algn="ctr"/>
            <a:r>
              <a:rPr lang="en-GB" sz="1000" dirty="0">
                <a:latin typeface="Arial" panose="020B0604020202020204" pitchFamily="34" charset="0"/>
                <a:cs typeface="Arial" panose="020B0604020202020204" pitchFamily="34" charset="0"/>
              </a:rPr>
              <a:t>e</a:t>
            </a:r>
            <a:r>
              <a:rPr lang="en-GB" sz="1000" dirty="0" smtClean="0">
                <a:latin typeface="Arial" panose="020B0604020202020204" pitchFamily="34" charset="0"/>
                <a:cs typeface="Arial" panose="020B0604020202020204" pitchFamily="34" charset="0"/>
              </a:rPr>
              <a:t>arning above the Real Living Wage</a:t>
            </a:r>
            <a:r>
              <a:rPr lang="en-GB" sz="1200" baseline="30000" dirty="0" smtClean="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in 2017	</a:t>
            </a:r>
            <a:endParaRPr lang="en-US" sz="1000" dirty="0">
              <a:latin typeface="Arial" panose="020B0604020202020204" pitchFamily="34" charset="0"/>
              <a:cs typeface="Arial" panose="020B0604020202020204" pitchFamily="34" charset="0"/>
            </a:endParaRPr>
          </a:p>
        </p:txBody>
      </p:sp>
      <p:sp>
        <p:nvSpPr>
          <p:cNvPr id="47" name="TextBox 46"/>
          <p:cNvSpPr txBox="1"/>
          <p:nvPr/>
        </p:nvSpPr>
        <p:spPr>
          <a:xfrm>
            <a:off x="9360000" y="5868000"/>
            <a:ext cx="2700000" cy="830997"/>
          </a:xfrm>
          <a:prstGeom prst="rect">
            <a:avLst/>
          </a:prstGeom>
          <a:noFill/>
        </p:spPr>
        <p:txBody>
          <a:bodyPr wrap="square" rtlCol="0">
            <a:spAutoFit/>
          </a:bodyPr>
          <a:lstStyle/>
          <a:p>
            <a:pPr algn="ctr"/>
            <a:r>
              <a:rPr lang="en-GB" sz="1200" dirty="0" smtClean="0">
                <a:latin typeface="+mn-lt"/>
              </a:rPr>
              <a:t>There </a:t>
            </a:r>
            <a:r>
              <a:rPr lang="en-GB" sz="1200" dirty="0" smtClean="0">
                <a:latin typeface="+mn-lt"/>
                <a:cs typeface="Arial" panose="020B0604020202020204" pitchFamily="34" charset="0"/>
              </a:rPr>
              <a:t>were</a:t>
            </a:r>
            <a:r>
              <a:rPr lang="en-GB" sz="1200" dirty="0" smtClean="0">
                <a:latin typeface="+mn-lt"/>
              </a:rPr>
              <a:t> </a:t>
            </a:r>
            <a:r>
              <a:rPr lang="en-GB" sz="1200" b="1" dirty="0" smtClean="0">
                <a:latin typeface="+mn-lt"/>
              </a:rPr>
              <a:t>631</a:t>
            </a:r>
            <a:r>
              <a:rPr lang="en-GB" sz="1200" dirty="0" smtClean="0">
                <a:latin typeface="+mn-lt"/>
              </a:rPr>
              <a:t> </a:t>
            </a:r>
            <a:r>
              <a:rPr lang="en-GB" sz="1200" dirty="0">
                <a:latin typeface="+mn-lt"/>
              </a:rPr>
              <a:t>enterprises per 10,000 working age residents in GM in </a:t>
            </a:r>
            <a:r>
              <a:rPr lang="en-GB" sz="1200" dirty="0" smtClean="0">
                <a:latin typeface="+mn-lt"/>
              </a:rPr>
              <a:t>2016, </a:t>
            </a:r>
            <a:r>
              <a:rPr lang="en-GB" sz="1200" b="1" dirty="0">
                <a:latin typeface="+mn-lt"/>
              </a:rPr>
              <a:t>below the </a:t>
            </a:r>
            <a:r>
              <a:rPr lang="en-GB" sz="1200" b="1" dirty="0" smtClean="0">
                <a:latin typeface="+mn-lt"/>
              </a:rPr>
              <a:t>England average </a:t>
            </a:r>
            <a:r>
              <a:rPr lang="en-GB" sz="1200" b="1" dirty="0">
                <a:latin typeface="+mn-lt"/>
              </a:rPr>
              <a:t>of </a:t>
            </a:r>
            <a:r>
              <a:rPr lang="en-GB" sz="1200" b="1" dirty="0" smtClean="0">
                <a:latin typeface="+mn-lt"/>
              </a:rPr>
              <a:t>717</a:t>
            </a:r>
            <a:r>
              <a:rPr lang="en-GB" sz="1200" dirty="0" smtClean="0">
                <a:latin typeface="+mn-lt"/>
              </a:rPr>
              <a:t>, up from </a:t>
            </a:r>
            <a:r>
              <a:rPr lang="en-GB" sz="1200" b="1" dirty="0" smtClean="0">
                <a:latin typeface="+mn-lt"/>
              </a:rPr>
              <a:t>578</a:t>
            </a:r>
            <a:r>
              <a:rPr lang="en-GB" sz="1200" dirty="0" smtClean="0">
                <a:latin typeface="+mn-lt"/>
              </a:rPr>
              <a:t> in 2015</a:t>
            </a:r>
            <a:endParaRPr lang="en-US" sz="1200" dirty="0">
              <a:latin typeface="+mn-lt"/>
            </a:endParaRPr>
          </a:p>
        </p:txBody>
      </p:sp>
      <p:sp>
        <p:nvSpPr>
          <p:cNvPr id="50" name="Rectangle 49"/>
          <p:cNvSpPr/>
          <p:nvPr/>
        </p:nvSpPr>
        <p:spPr>
          <a:xfrm>
            <a:off x="5209200" y="3096000"/>
            <a:ext cx="1516969" cy="400110"/>
          </a:xfrm>
          <a:prstGeom prst="rect">
            <a:avLst/>
          </a:prstGeom>
        </p:spPr>
        <p:txBody>
          <a:bodyPr wrap="square">
            <a:spAutoFit/>
          </a:bodyPr>
          <a:lstStyle/>
          <a:p>
            <a:pPr algn="ctr"/>
            <a:r>
              <a:rPr lang="en-GB" sz="1000" b="1" dirty="0" smtClean="0">
                <a:latin typeface="Arial" panose="020B0604020202020204" pitchFamily="34" charset="0"/>
                <a:ea typeface="Calibri" panose="020F0502020204030204" pitchFamily="34" charset="0"/>
              </a:rPr>
              <a:t>3.1% </a:t>
            </a:r>
            <a:r>
              <a:rPr lang="en-GB" sz="1000" dirty="0" smtClean="0">
                <a:latin typeface="Arial" panose="020B0604020202020204" pitchFamily="34" charset="0"/>
                <a:ea typeface="Calibri" panose="020F0502020204030204" pitchFamily="34" charset="0"/>
              </a:rPr>
              <a:t>(40,000) ahead of the target trajectory</a:t>
            </a:r>
            <a:endParaRPr lang="en-GB" sz="1000" dirty="0">
              <a:latin typeface="Arial" panose="020B0604020202020204" pitchFamily="34" charset="0"/>
              <a:ea typeface="Calibri" panose="020F0502020204030204" pitchFamily="34" charset="0"/>
            </a:endParaRPr>
          </a:p>
        </p:txBody>
      </p:sp>
      <p:sp>
        <p:nvSpPr>
          <p:cNvPr id="51" name="TextBox 50"/>
          <p:cNvSpPr txBox="1"/>
          <p:nvPr/>
        </p:nvSpPr>
        <p:spPr>
          <a:xfrm>
            <a:off x="7938000" y="2271569"/>
            <a:ext cx="1332000" cy="1623521"/>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The business start-up rate was </a:t>
            </a:r>
            <a:r>
              <a:rPr lang="en-GB" sz="2300" b="1" dirty="0" smtClean="0">
                <a:latin typeface="Arial" panose="020B0604020202020204" pitchFamily="34" charset="0"/>
                <a:cs typeface="Arial" panose="020B0604020202020204" pitchFamily="34" charset="0"/>
              </a:rPr>
              <a:t>115 </a:t>
            </a:r>
          </a:p>
          <a:p>
            <a:pPr algn="ctr"/>
            <a:r>
              <a:rPr lang="en-GB" sz="1200" b="1" dirty="0" smtClean="0">
                <a:latin typeface="Arial" panose="020B0604020202020204" pitchFamily="34" charset="0"/>
                <a:cs typeface="Arial" panose="020B0604020202020204" pitchFamily="34" charset="0"/>
              </a:rPr>
              <a:t>per </a:t>
            </a:r>
            <a:r>
              <a:rPr lang="en-GB" sz="1200" b="1" dirty="0">
                <a:latin typeface="Arial" panose="020B0604020202020204" pitchFamily="34" charset="0"/>
                <a:cs typeface="Arial" panose="020B0604020202020204" pitchFamily="34" charset="0"/>
              </a:rPr>
              <a:t>10,000 </a:t>
            </a:r>
            <a:r>
              <a:rPr lang="en-GB" sz="1200" dirty="0">
                <a:latin typeface="Arial" panose="020B0604020202020204" pitchFamily="34" charset="0"/>
                <a:cs typeface="Arial" panose="020B0604020202020204" pitchFamily="34" charset="0"/>
              </a:rPr>
              <a:t>WAP </a:t>
            </a:r>
            <a:r>
              <a:rPr lang="en-GB" sz="1050" dirty="0" smtClean="0">
                <a:latin typeface="Arial" panose="020B0604020202020204" pitchFamily="34" charset="0"/>
                <a:cs typeface="Arial" panose="020B0604020202020204" pitchFamily="34" charset="0"/>
              </a:rPr>
              <a:t>in 2016 (20,500 business births pa)</a:t>
            </a:r>
            <a:endParaRPr lang="en-GB" sz="1050" dirty="0">
              <a:latin typeface="Arial" panose="020B0604020202020204" pitchFamily="34" charset="0"/>
              <a:cs typeface="Arial" panose="020B0604020202020204" pitchFamily="34" charset="0"/>
            </a:endParaRPr>
          </a:p>
        </p:txBody>
      </p:sp>
      <p:sp>
        <p:nvSpPr>
          <p:cNvPr id="55" name="TextBox 54"/>
          <p:cNvSpPr txBox="1"/>
          <p:nvPr/>
        </p:nvSpPr>
        <p:spPr>
          <a:xfrm>
            <a:off x="10440000" y="2196000"/>
            <a:ext cx="2268000" cy="1123384"/>
          </a:xfrm>
          <a:prstGeom prst="rect">
            <a:avLst/>
          </a:prstGeom>
          <a:noFill/>
        </p:spPr>
        <p:txBody>
          <a:bodyPr wrap="square" rtlCol="0">
            <a:spAutoFit/>
          </a:bodyPr>
          <a:lstStyle/>
          <a:p>
            <a:pPr algn="ctr"/>
            <a:r>
              <a:rPr lang="en-GB" sz="2300" b="1" dirty="0" smtClean="0">
                <a:latin typeface="Arial" panose="020B0604020202020204" pitchFamily="34" charset="0"/>
                <a:cs typeface="Arial" panose="020B0604020202020204" pitchFamily="34" charset="0"/>
              </a:rPr>
              <a:t>£337m </a:t>
            </a:r>
          </a:p>
          <a:p>
            <a:pPr algn="ctr"/>
            <a:r>
              <a:rPr lang="en-GB" sz="1100" dirty="0" smtClean="0">
                <a:latin typeface="Arial" panose="020B0604020202020204" pitchFamily="34" charset="0"/>
                <a:cs typeface="Arial" panose="020B0604020202020204" pitchFamily="34" charset="0"/>
              </a:rPr>
              <a:t>in </a:t>
            </a:r>
            <a:r>
              <a:rPr lang="en-GB" sz="1100" dirty="0">
                <a:latin typeface="Arial" panose="020B0604020202020204" pitchFamily="34" charset="0"/>
                <a:cs typeface="Arial" panose="020B0604020202020204" pitchFamily="34" charset="0"/>
              </a:rPr>
              <a:t>GVA was generated from </a:t>
            </a:r>
            <a:r>
              <a:rPr lang="en-GB" sz="1100" dirty="0" smtClean="0">
                <a:latin typeface="Arial" panose="020B0604020202020204" pitchFamily="34" charset="0"/>
                <a:cs typeface="Arial" panose="020B0604020202020204" pitchFamily="34" charset="0"/>
              </a:rPr>
              <a:t>inward investment (domestic and FDI) job creation and safeguarding </a:t>
            </a:r>
            <a:r>
              <a:rPr lang="en-GB" sz="1100" dirty="0">
                <a:latin typeface="Arial" panose="020B0604020202020204" pitchFamily="34" charset="0"/>
                <a:cs typeface="Arial" panose="020B0604020202020204" pitchFamily="34" charset="0"/>
              </a:rPr>
              <a:t>in GM in </a:t>
            </a:r>
            <a:r>
              <a:rPr lang="en-GB" sz="1100" dirty="0" smtClean="0">
                <a:latin typeface="Arial" panose="020B0604020202020204" pitchFamily="34" charset="0"/>
                <a:cs typeface="Arial" panose="020B0604020202020204" pitchFamily="34" charset="0"/>
              </a:rPr>
              <a:t>2017/18</a:t>
            </a:r>
            <a:r>
              <a:rPr lang="en-GB" sz="10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p:txBody>
      </p:sp>
      <p:sp>
        <p:nvSpPr>
          <p:cNvPr id="74" name="TextBox 73"/>
          <p:cNvSpPr txBox="1"/>
          <p:nvPr/>
        </p:nvSpPr>
        <p:spPr>
          <a:xfrm>
            <a:off x="210092" y="2178000"/>
            <a:ext cx="2142732" cy="923330"/>
          </a:xfrm>
          <a:prstGeom prst="rect">
            <a:avLst/>
          </a:prstGeom>
          <a:noFill/>
        </p:spPr>
        <p:txBody>
          <a:bodyPr wrap="square" rtlCol="0">
            <a:spAutoFit/>
          </a:bodyPr>
          <a:lstStyle/>
          <a:p>
            <a:pPr algn="ctr"/>
            <a:r>
              <a:rPr lang="en-GB" sz="1050" dirty="0" smtClean="0">
                <a:latin typeface="Arial" panose="020B0604020202020204" pitchFamily="34" charset="0"/>
                <a:cs typeface="Arial" panose="020B0604020202020204" pitchFamily="34" charset="0"/>
              </a:rPr>
              <a:t>GVA per job* was </a:t>
            </a:r>
          </a:p>
          <a:p>
            <a:pPr algn="ctr"/>
            <a:r>
              <a:rPr lang="en-GB" sz="2300" b="1" dirty="0" smtClean="0">
                <a:latin typeface="Arial" panose="020B0604020202020204" pitchFamily="34" charset="0"/>
                <a:cs typeface="Arial" panose="020B0604020202020204" pitchFamily="34" charset="0"/>
              </a:rPr>
              <a:t>£44,072 </a:t>
            </a:r>
          </a:p>
          <a:p>
            <a:pPr algn="ctr"/>
            <a:r>
              <a:rPr lang="en-GB" sz="1050" dirty="0" smtClean="0">
                <a:latin typeface="Arial" panose="020B0604020202020204" pitchFamily="34" charset="0"/>
                <a:cs typeface="Arial" panose="020B0604020202020204" pitchFamily="34" charset="0"/>
              </a:rPr>
              <a:t>in 2016</a:t>
            </a:r>
          </a:p>
          <a:p>
            <a:pPr algn="ctr"/>
            <a:r>
              <a:rPr lang="en-GB" sz="800" i="1" dirty="0" smtClean="0">
                <a:latin typeface="Arial" panose="020B0604020202020204" pitchFamily="34" charset="0"/>
                <a:cs typeface="Arial" panose="020B0604020202020204" pitchFamily="34" charset="0"/>
              </a:rPr>
              <a:t>(GMFM-2018) </a:t>
            </a:r>
            <a:endParaRPr lang="en-US" sz="800" i="1" dirty="0">
              <a:latin typeface="Arial" panose="020B0604020202020204" pitchFamily="34" charset="0"/>
              <a:cs typeface="Arial" panose="020B0604020202020204" pitchFamily="34" charset="0"/>
            </a:endParaRPr>
          </a:p>
        </p:txBody>
      </p:sp>
      <p:sp>
        <p:nvSpPr>
          <p:cNvPr id="94" name="Oval 93"/>
          <p:cNvSpPr>
            <a:spLocks noChangeAspect="1"/>
          </p:cNvSpPr>
          <p:nvPr/>
        </p:nvSpPr>
        <p:spPr bwMode="auto">
          <a:xfrm>
            <a:off x="12168000" y="5904000"/>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sp>
        <p:nvSpPr>
          <p:cNvPr id="64" name="Up Arrow 63"/>
          <p:cNvSpPr/>
          <p:nvPr/>
        </p:nvSpPr>
        <p:spPr bwMode="auto">
          <a:xfrm flipV="1">
            <a:off x="2143058" y="151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1" name="Up Arrow 80"/>
          <p:cNvSpPr/>
          <p:nvPr/>
        </p:nvSpPr>
        <p:spPr bwMode="auto">
          <a:xfrm>
            <a:off x="4690134" y="151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2" name="Up Arrow 81"/>
          <p:cNvSpPr/>
          <p:nvPr/>
        </p:nvSpPr>
        <p:spPr bwMode="auto">
          <a:xfrm>
            <a:off x="7346133" y="151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3" name="Up Arrow 82"/>
          <p:cNvSpPr/>
          <p:nvPr/>
        </p:nvSpPr>
        <p:spPr bwMode="auto">
          <a:xfrm>
            <a:off x="9929820" y="1511431"/>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4" name="Rectangle 3"/>
          <p:cNvSpPr/>
          <p:nvPr/>
        </p:nvSpPr>
        <p:spPr>
          <a:xfrm>
            <a:off x="207770" y="4448868"/>
            <a:ext cx="2176872" cy="276999"/>
          </a:xfrm>
          <a:prstGeom prst="rect">
            <a:avLst/>
          </a:prstGeom>
        </p:spPr>
        <p:txBody>
          <a:bodyPr wrap="square">
            <a:spAutoFit/>
          </a:bodyPr>
          <a:lstStyle/>
          <a:p>
            <a:pPr algn="ctr"/>
            <a:r>
              <a:rPr lang="en-GB" sz="1000" dirty="0" smtClean="0">
                <a:latin typeface="Arial" panose="020B0604020202020204" pitchFamily="34" charset="0"/>
                <a:cs typeface="Arial" panose="020B0604020202020204" pitchFamily="34" charset="0"/>
              </a:rPr>
              <a:t>Down </a:t>
            </a:r>
            <a:r>
              <a:rPr lang="en-GB" sz="1000" dirty="0">
                <a:latin typeface="Arial" panose="020B0604020202020204" pitchFamily="34" charset="0"/>
                <a:cs typeface="Arial" panose="020B0604020202020204" pitchFamily="34" charset="0"/>
              </a:rPr>
              <a:t>from </a:t>
            </a:r>
            <a:r>
              <a:rPr lang="en-GB" sz="1200" b="1" dirty="0">
                <a:latin typeface="Arial" panose="020B0604020202020204" pitchFamily="34" charset="0"/>
                <a:cs typeface="Arial" panose="020B0604020202020204" pitchFamily="34" charset="0"/>
              </a:rPr>
              <a:t>£</a:t>
            </a:r>
            <a:r>
              <a:rPr lang="en-GB" sz="1200" b="1" dirty="0" smtClean="0">
                <a:latin typeface="Arial" panose="020B0604020202020204" pitchFamily="34" charset="0"/>
                <a:cs typeface="Arial" panose="020B0604020202020204" pitchFamily="34" charset="0"/>
              </a:rPr>
              <a:t>44,172 </a:t>
            </a:r>
            <a:r>
              <a:rPr lang="en-GB" sz="1000" dirty="0">
                <a:latin typeface="Arial" panose="020B0604020202020204" pitchFamily="34" charset="0"/>
                <a:cs typeface="Arial" panose="020B0604020202020204" pitchFamily="34" charset="0"/>
              </a:rPr>
              <a:t>in </a:t>
            </a:r>
            <a:r>
              <a:rPr lang="en-GB" sz="1000" dirty="0" smtClean="0">
                <a:latin typeface="Arial" panose="020B0604020202020204" pitchFamily="34" charset="0"/>
                <a:cs typeface="Arial" panose="020B0604020202020204" pitchFamily="34" charset="0"/>
              </a:rPr>
              <a:t>2015 </a:t>
            </a:r>
            <a:endParaRPr lang="en-US" sz="1000" dirty="0">
              <a:latin typeface="Arial" panose="020B0604020202020204" pitchFamily="34" charset="0"/>
              <a:cs typeface="Arial" panose="020B0604020202020204" pitchFamily="34" charset="0"/>
            </a:endParaRPr>
          </a:p>
        </p:txBody>
      </p:sp>
      <p:sp>
        <p:nvSpPr>
          <p:cNvPr id="21" name="Rectangle 20"/>
          <p:cNvSpPr/>
          <p:nvPr/>
        </p:nvSpPr>
        <p:spPr>
          <a:xfrm>
            <a:off x="17802" y="4680000"/>
            <a:ext cx="2580407" cy="584775"/>
          </a:xfrm>
          <a:prstGeom prst="rect">
            <a:avLst/>
          </a:prstGeom>
        </p:spPr>
        <p:txBody>
          <a:bodyPr wrap="square">
            <a:spAutoFit/>
          </a:bodyPr>
          <a:lstStyle/>
          <a:p>
            <a:pPr algn="ctr"/>
            <a:r>
              <a:rPr lang="en-GB" sz="1200" b="1" dirty="0" smtClean="0">
                <a:latin typeface="Arial" panose="020B0604020202020204" pitchFamily="34" charset="0"/>
                <a:cs typeface="Arial" panose="020B0604020202020204" pitchFamily="34" charset="0"/>
              </a:rPr>
              <a:t>£474 </a:t>
            </a:r>
            <a:r>
              <a:rPr lang="en-GB" sz="1000" dirty="0" smtClean="0">
                <a:latin typeface="Arial" panose="020B0604020202020204" pitchFamily="34" charset="0"/>
                <a:cs typeface="Arial" panose="020B0604020202020204" pitchFamily="34" charset="0"/>
              </a:rPr>
              <a:t>behind the target trajectory, and nearly £5,000 </a:t>
            </a:r>
            <a:r>
              <a:rPr lang="en-GB" sz="1000" dirty="0">
                <a:latin typeface="Arial" panose="020B0604020202020204" pitchFamily="34" charset="0"/>
                <a:cs typeface="Arial" panose="020B0604020202020204" pitchFamily="34" charset="0"/>
              </a:rPr>
              <a:t>per job below the </a:t>
            </a:r>
            <a:r>
              <a:rPr lang="en-GB" sz="1000" dirty="0" smtClean="0">
                <a:latin typeface="Arial" panose="020B0604020202020204" pitchFamily="34" charset="0"/>
                <a:cs typeface="Arial" panose="020B0604020202020204" pitchFamily="34" charset="0"/>
              </a:rPr>
              <a:t>2016 </a:t>
            </a:r>
            <a:r>
              <a:rPr lang="en-GB" sz="1000" dirty="0">
                <a:latin typeface="Arial" panose="020B0604020202020204" pitchFamily="34" charset="0"/>
                <a:cs typeface="Arial" panose="020B0604020202020204" pitchFamily="34" charset="0"/>
              </a:rPr>
              <a:t>UK average of </a:t>
            </a:r>
            <a:r>
              <a:rPr lang="en-GB" sz="1000" dirty="0" smtClean="0">
                <a:latin typeface="Arial" panose="020B0604020202020204" pitchFamily="34" charset="0"/>
                <a:cs typeface="Arial" panose="020B0604020202020204" pitchFamily="34" charset="0"/>
              </a:rPr>
              <a:t>£49,050</a:t>
            </a:r>
            <a:endParaRPr lang="en-US" sz="1000" dirty="0">
              <a:latin typeface="Arial" panose="020B0604020202020204" pitchFamily="34" charset="0"/>
              <a:cs typeface="Arial" panose="020B0604020202020204" pitchFamily="34" charset="0"/>
            </a:endParaRPr>
          </a:p>
        </p:txBody>
      </p:sp>
      <p:sp>
        <p:nvSpPr>
          <p:cNvPr id="30" name="Rectangle 29"/>
          <p:cNvSpPr/>
          <p:nvPr/>
        </p:nvSpPr>
        <p:spPr>
          <a:xfrm>
            <a:off x="4010400" y="2700000"/>
            <a:ext cx="1296000" cy="553998"/>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2.6 percentage points </a:t>
            </a:r>
            <a:r>
              <a:rPr lang="en-GB" sz="1000" dirty="0" smtClean="0">
                <a:latin typeface="Arial" panose="020B0604020202020204" pitchFamily="34" charset="0"/>
                <a:cs typeface="Arial" panose="020B0604020202020204" pitchFamily="34" charset="0"/>
              </a:rPr>
              <a:t>(60,000) higher than in 2016</a:t>
            </a:r>
            <a:endParaRPr lang="en-US" sz="1000" dirty="0">
              <a:latin typeface="Arial" panose="020B0604020202020204" pitchFamily="34" charset="0"/>
              <a:cs typeface="Arial" panose="020B0604020202020204" pitchFamily="34" charset="0"/>
            </a:endParaRPr>
          </a:p>
        </p:txBody>
      </p:sp>
      <p:sp>
        <p:nvSpPr>
          <p:cNvPr id="42" name="Rectangle 41"/>
          <p:cNvSpPr/>
          <p:nvPr/>
        </p:nvSpPr>
        <p:spPr>
          <a:xfrm>
            <a:off x="3996000" y="2196000"/>
            <a:ext cx="1296000" cy="553998"/>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5.7% </a:t>
            </a:r>
            <a:r>
              <a:rPr lang="en-GB" sz="1000" dirty="0" smtClean="0">
                <a:latin typeface="Arial" panose="020B0604020202020204" pitchFamily="34" charset="0"/>
                <a:cs typeface="Arial" panose="020B0604020202020204" pitchFamily="34" charset="0"/>
              </a:rPr>
              <a:t>(50,000) ahead of the target </a:t>
            </a:r>
            <a:r>
              <a:rPr lang="en-GB" sz="1000" dirty="0">
                <a:solidFill>
                  <a:srgbClr val="000000"/>
                </a:solidFill>
                <a:latin typeface="Arial" panose="020B0604020202020204" pitchFamily="34" charset="0"/>
                <a:cs typeface="Arial" panose="020B0604020202020204" pitchFamily="34" charset="0"/>
              </a:rPr>
              <a:t>trajectory</a:t>
            </a:r>
            <a:endParaRPr lang="en-US" sz="1200" b="1" dirty="0"/>
          </a:p>
        </p:txBody>
      </p:sp>
      <p:sp>
        <p:nvSpPr>
          <p:cNvPr id="43" name="Rectangle 42"/>
          <p:cNvSpPr/>
          <p:nvPr/>
        </p:nvSpPr>
        <p:spPr>
          <a:xfrm>
            <a:off x="5181926" y="2160000"/>
            <a:ext cx="1608327" cy="923330"/>
          </a:xfrm>
          <a:prstGeom prst="rect">
            <a:avLst/>
          </a:prstGeom>
        </p:spPr>
        <p:txBody>
          <a:bodyPr wrap="square">
            <a:spAutoFit/>
          </a:bodyPr>
          <a:lstStyle/>
          <a:p>
            <a:pPr algn="ctr"/>
            <a:r>
              <a:rPr lang="en-GB" sz="2300" b="1" dirty="0" smtClean="0">
                <a:latin typeface="Arial" panose="020B0604020202020204" pitchFamily="34" charset="0"/>
                <a:ea typeface="Calibri" panose="020F0502020204030204" pitchFamily="34" charset="0"/>
              </a:rPr>
              <a:t>1,324,000</a:t>
            </a:r>
          </a:p>
          <a:p>
            <a:pPr algn="ctr"/>
            <a:r>
              <a:rPr lang="en-GB" sz="1000" dirty="0" smtClean="0">
                <a:latin typeface="Arial" panose="020B0604020202020204" pitchFamily="34" charset="0"/>
                <a:ea typeface="Calibri" panose="020F0502020204030204" pitchFamily="34" charset="0"/>
              </a:rPr>
              <a:t>GM residents (16+) </a:t>
            </a:r>
          </a:p>
          <a:p>
            <a:pPr algn="ctr"/>
            <a:r>
              <a:rPr lang="en-GB" sz="1000" dirty="0" smtClean="0">
                <a:latin typeface="Arial" panose="020B0604020202020204" pitchFamily="34" charset="0"/>
                <a:ea typeface="Calibri" panose="020F0502020204030204" pitchFamily="34" charset="0"/>
              </a:rPr>
              <a:t>were </a:t>
            </a:r>
            <a:r>
              <a:rPr lang="en-GB" sz="1000" dirty="0">
                <a:latin typeface="Arial" panose="020B0604020202020204" pitchFamily="34" charset="0"/>
                <a:ea typeface="Calibri" panose="020F0502020204030204" pitchFamily="34" charset="0"/>
              </a:rPr>
              <a:t>in employment in </a:t>
            </a:r>
            <a:r>
              <a:rPr lang="en-GB" sz="1000" dirty="0" smtClean="0">
                <a:latin typeface="Arial" panose="020B0604020202020204" pitchFamily="34" charset="0"/>
                <a:ea typeface="Calibri" panose="020F0502020204030204" pitchFamily="34" charset="0"/>
              </a:rPr>
              <a:t>the year to June 2018</a:t>
            </a:r>
            <a:endParaRPr lang="en-US" sz="1000" dirty="0"/>
          </a:p>
        </p:txBody>
      </p:sp>
      <p:sp>
        <p:nvSpPr>
          <p:cNvPr id="44" name="Rectangle 43"/>
          <p:cNvSpPr/>
          <p:nvPr/>
        </p:nvSpPr>
        <p:spPr>
          <a:xfrm>
            <a:off x="5209200" y="3528000"/>
            <a:ext cx="1515600" cy="400110"/>
          </a:xfrm>
          <a:prstGeom prst="rect">
            <a:avLst/>
          </a:prstGeom>
        </p:spPr>
        <p:txBody>
          <a:bodyPr wrap="square">
            <a:spAutoFit/>
          </a:bodyPr>
          <a:lstStyle/>
          <a:p>
            <a:pPr algn="ctr"/>
            <a:r>
              <a:rPr lang="en-GB" sz="1000" b="1" dirty="0" smtClean="0">
                <a:latin typeface="Arial" panose="020B0604020202020204" pitchFamily="34" charset="0"/>
                <a:ea typeface="Calibri" panose="020F0502020204030204" pitchFamily="34" charset="0"/>
              </a:rPr>
              <a:t>2.5% </a:t>
            </a:r>
            <a:r>
              <a:rPr lang="en-GB" sz="1000" dirty="0" smtClean="0">
                <a:latin typeface="Arial" panose="020B0604020202020204" pitchFamily="34" charset="0"/>
                <a:ea typeface="Calibri" panose="020F0502020204030204" pitchFamily="34" charset="0"/>
              </a:rPr>
              <a:t>(32,000) higher </a:t>
            </a:r>
            <a:r>
              <a:rPr lang="en-GB" sz="1000" dirty="0">
                <a:latin typeface="Arial" panose="020B0604020202020204" pitchFamily="34" charset="0"/>
                <a:ea typeface="Calibri" panose="020F0502020204030204" pitchFamily="34" charset="0"/>
              </a:rPr>
              <a:t>than in </a:t>
            </a:r>
            <a:r>
              <a:rPr lang="en-GB" sz="1000" dirty="0" smtClean="0">
                <a:latin typeface="Arial" panose="020B0604020202020204" pitchFamily="34" charset="0"/>
                <a:ea typeface="Calibri" panose="020F0502020204030204" pitchFamily="34" charset="0"/>
              </a:rPr>
              <a:t>June 2017</a:t>
            </a:r>
            <a:endParaRPr lang="en-GB" sz="1000" dirty="0">
              <a:latin typeface="Arial" panose="020B0604020202020204" pitchFamily="34" charset="0"/>
              <a:ea typeface="Calibri" panose="020F0502020204030204" pitchFamily="34" charset="0"/>
            </a:endParaRPr>
          </a:p>
        </p:txBody>
      </p:sp>
      <p:sp>
        <p:nvSpPr>
          <p:cNvPr id="97" name="Up Arrow 96"/>
          <p:cNvSpPr/>
          <p:nvPr/>
        </p:nvSpPr>
        <p:spPr bwMode="auto">
          <a:xfrm>
            <a:off x="12198299" y="6336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46" name="Rectangle 45"/>
          <p:cNvSpPr/>
          <p:nvPr/>
        </p:nvSpPr>
        <p:spPr>
          <a:xfrm>
            <a:off x="9126000" y="2952000"/>
            <a:ext cx="1368000" cy="576000"/>
          </a:xfrm>
          <a:prstGeom prst="rect">
            <a:avLst/>
          </a:prstGeom>
        </p:spPr>
        <p:txBody>
          <a:bodyPr wrap="square">
            <a:spAutoFit/>
          </a:bodyPr>
          <a:lstStyle/>
          <a:p>
            <a:pPr algn="ctr"/>
            <a:r>
              <a:rPr lang="en-GB" sz="1050" dirty="0" smtClean="0">
                <a:latin typeface="Arial" panose="020B0604020202020204" pitchFamily="34" charset="0"/>
                <a:cs typeface="Arial" panose="020B0604020202020204" pitchFamily="34" charset="0"/>
              </a:rPr>
              <a:t>An </a:t>
            </a:r>
            <a:r>
              <a:rPr lang="en-GB" sz="1050" dirty="0">
                <a:latin typeface="Arial" panose="020B0604020202020204" pitchFamily="34" charset="0"/>
                <a:cs typeface="Arial" panose="020B0604020202020204" pitchFamily="34" charset="0"/>
              </a:rPr>
              <a:t>increase from </a:t>
            </a:r>
            <a:r>
              <a:rPr lang="en-GB" sz="1050" b="1" dirty="0" smtClean="0">
                <a:latin typeface="Arial" panose="020B0604020202020204" pitchFamily="34" charset="0"/>
                <a:cs typeface="Arial" panose="020B0604020202020204" pitchFamily="34" charset="0"/>
              </a:rPr>
              <a:t>90</a:t>
            </a:r>
            <a:r>
              <a:rPr lang="en-GB" sz="1050" dirty="0" smtClean="0">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in </a:t>
            </a:r>
            <a:r>
              <a:rPr lang="en-GB" sz="1050" dirty="0" smtClean="0">
                <a:latin typeface="Arial" panose="020B0604020202020204" pitchFamily="34" charset="0"/>
                <a:cs typeface="Arial" panose="020B0604020202020204" pitchFamily="34" charset="0"/>
              </a:rPr>
              <a:t>2015 (4,600 additional births)</a:t>
            </a:r>
            <a:endParaRPr lang="en-GB" sz="1050" dirty="0">
              <a:latin typeface="Arial" panose="020B0604020202020204" pitchFamily="34" charset="0"/>
              <a:cs typeface="Arial" panose="020B0604020202020204" pitchFamily="34" charset="0"/>
            </a:endParaRPr>
          </a:p>
        </p:txBody>
      </p:sp>
      <p:sp>
        <p:nvSpPr>
          <p:cNvPr id="48" name="Rectangle 47"/>
          <p:cNvSpPr/>
          <p:nvPr/>
        </p:nvSpPr>
        <p:spPr>
          <a:xfrm>
            <a:off x="9126000" y="2304000"/>
            <a:ext cx="1368000" cy="577081"/>
          </a:xfrm>
          <a:prstGeom prst="rect">
            <a:avLst/>
          </a:prstGeom>
        </p:spPr>
        <p:txBody>
          <a:bodyPr wrap="square">
            <a:spAutoFit/>
          </a:bodyPr>
          <a:lstStyle/>
          <a:p>
            <a:pPr algn="ctr"/>
            <a:r>
              <a:rPr lang="en-GB" sz="1050" b="1" dirty="0" smtClean="0">
                <a:latin typeface="Arial" panose="020B0604020202020204" pitchFamily="34" charset="0"/>
                <a:cs typeface="Arial" panose="020B0604020202020204" pitchFamily="34" charset="0"/>
              </a:rPr>
              <a:t>16.5% </a:t>
            </a:r>
            <a:r>
              <a:rPr lang="en-GB" sz="1050" dirty="0" smtClean="0">
                <a:latin typeface="Arial" panose="020B0604020202020204" pitchFamily="34" charset="0"/>
                <a:cs typeface="Arial" panose="020B0604020202020204" pitchFamily="34" charset="0"/>
              </a:rPr>
              <a:t>(3,500 births) ahead of the target </a:t>
            </a:r>
            <a:r>
              <a:rPr lang="en-GB" sz="1050" dirty="0">
                <a:solidFill>
                  <a:srgbClr val="000000"/>
                </a:solidFill>
                <a:latin typeface="Arial" panose="020B0604020202020204" pitchFamily="34" charset="0"/>
                <a:cs typeface="Arial" panose="020B0604020202020204" pitchFamily="34" charset="0"/>
              </a:rPr>
              <a:t>trajectory</a:t>
            </a:r>
            <a:endParaRPr lang="en-GB" sz="1400" b="1" dirty="0">
              <a:latin typeface="Arial" panose="020B0604020202020204" pitchFamily="34" charset="0"/>
              <a:cs typeface="Arial" panose="020B0604020202020204" pitchFamily="34" charset="0"/>
            </a:endParaRPr>
          </a:p>
        </p:txBody>
      </p:sp>
      <p:sp>
        <p:nvSpPr>
          <p:cNvPr id="53" name="Rectangle 52"/>
          <p:cNvSpPr/>
          <p:nvPr/>
        </p:nvSpPr>
        <p:spPr>
          <a:xfrm>
            <a:off x="10512000" y="3330000"/>
            <a:ext cx="2232000" cy="553998"/>
          </a:xfrm>
          <a:prstGeom prst="rect">
            <a:avLst/>
          </a:prstGeom>
        </p:spPr>
        <p:txBody>
          <a:bodyPr wrap="square">
            <a:spAutoFit/>
          </a:bodyPr>
          <a:lstStyle/>
          <a:p>
            <a:pPr algn="ctr"/>
            <a:r>
              <a:rPr lang="en-GB" sz="1000" b="1" dirty="0" smtClean="0">
                <a:latin typeface="Arial" panose="020B0604020202020204" pitchFamily="34" charset="0"/>
                <a:cs typeface="Arial" panose="020B0604020202020204" pitchFamily="34" charset="0"/>
              </a:rPr>
              <a:t>14.3% </a:t>
            </a:r>
            <a:r>
              <a:rPr lang="en-GB" sz="1000" dirty="0" smtClean="0">
                <a:latin typeface="Arial" panose="020B0604020202020204" pitchFamily="34" charset="0"/>
                <a:cs typeface="Arial" panose="020B0604020202020204" pitchFamily="34" charset="0"/>
              </a:rPr>
              <a:t>ahead of the target trajectory, and up </a:t>
            </a:r>
            <a:r>
              <a:rPr lang="en-GB" sz="1000" b="1" dirty="0" smtClean="0">
                <a:latin typeface="Arial" panose="020B0604020202020204" pitchFamily="34" charset="0"/>
                <a:cs typeface="Arial" panose="020B0604020202020204" pitchFamily="34" charset="0"/>
              </a:rPr>
              <a:t>£46m </a:t>
            </a:r>
            <a:r>
              <a:rPr lang="en-GB" sz="1000" dirty="0" smtClean="0">
                <a:latin typeface="Arial" panose="020B0604020202020204" pitchFamily="34" charset="0"/>
                <a:cs typeface="Arial" panose="020B0604020202020204" pitchFamily="34" charset="0"/>
              </a:rPr>
              <a:t>from 2016/17</a:t>
            </a:r>
            <a:endParaRPr lang="en-GB" sz="1000" dirty="0">
              <a:latin typeface="Arial" panose="020B0604020202020204" pitchFamily="34" charset="0"/>
              <a:cs typeface="Arial" panose="020B0604020202020204" pitchFamily="34" charset="0"/>
            </a:endParaRPr>
          </a:p>
        </p:txBody>
      </p:sp>
      <p:sp>
        <p:nvSpPr>
          <p:cNvPr id="5" name="TextBox 4"/>
          <p:cNvSpPr txBox="1"/>
          <p:nvPr/>
        </p:nvSpPr>
        <p:spPr>
          <a:xfrm>
            <a:off x="2750976" y="5200887"/>
            <a:ext cx="2196000" cy="180000"/>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As defined by the Living Wage Foundation</a:t>
            </a:r>
            <a:endParaRPr lang="en-GB" sz="800" i="1" dirty="0"/>
          </a:p>
        </p:txBody>
      </p:sp>
      <p:cxnSp>
        <p:nvCxnSpPr>
          <p:cNvPr id="71" name="Straight Connector 70"/>
          <p:cNvCxnSpPr/>
          <p:nvPr/>
        </p:nvCxnSpPr>
        <p:spPr>
          <a:xfrm>
            <a:off x="41663" y="538980"/>
            <a:ext cx="12783469" cy="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Oval 72"/>
          <p:cNvSpPr>
            <a:spLocks noChangeAspect="1"/>
          </p:cNvSpPr>
          <p:nvPr/>
        </p:nvSpPr>
        <p:spPr bwMode="auto">
          <a:xfrm>
            <a:off x="4658922" y="1044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pic>
        <p:nvPicPr>
          <p:cNvPr id="13" name="Picture 12"/>
          <p:cNvPicPr>
            <a:picLocks noChangeAspect="1"/>
          </p:cNvPicPr>
          <p:nvPr/>
        </p:nvPicPr>
        <p:blipFill>
          <a:blip r:embed="rId5"/>
          <a:stretch>
            <a:fillRect/>
          </a:stretch>
        </p:blipFill>
        <p:spPr>
          <a:xfrm>
            <a:off x="7924392" y="3744000"/>
            <a:ext cx="2434370" cy="1504800"/>
          </a:xfrm>
          <a:prstGeom prst="rect">
            <a:avLst/>
          </a:prstGeom>
        </p:spPr>
      </p:pic>
      <p:sp>
        <p:nvSpPr>
          <p:cNvPr id="77" name="Oval 76"/>
          <p:cNvSpPr>
            <a:spLocks noChangeAspect="1"/>
          </p:cNvSpPr>
          <p:nvPr/>
        </p:nvSpPr>
        <p:spPr bwMode="auto">
          <a:xfrm>
            <a:off x="9914400" y="1044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8" name="Rectangle 7"/>
          <p:cNvSpPr/>
          <p:nvPr/>
        </p:nvSpPr>
        <p:spPr>
          <a:xfrm>
            <a:off x="-36000" y="7164000"/>
            <a:ext cx="12888000" cy="2395271"/>
          </a:xfrm>
          <a:prstGeom prst="rect">
            <a:avLst/>
          </a:prstGeom>
        </p:spPr>
        <p:txBody>
          <a:bodyPr wrap="square">
            <a:spAutoFit/>
          </a:bodyPr>
          <a:lstStyle/>
          <a:p>
            <a:pPr marL="144000" indent="-144000">
              <a:buFont typeface="Arial" panose="020B0604020202020204" pitchFamily="34" charset="0"/>
              <a:buChar char="•"/>
            </a:pPr>
            <a:r>
              <a:rPr lang="en-GB" sz="1247" dirty="0">
                <a:latin typeface="Arial" panose="020B0604020202020204" pitchFamily="34" charset="0"/>
                <a:cs typeface="Arial" panose="020B0604020202020204" pitchFamily="34" charset="0"/>
              </a:rPr>
              <a:t>GMFM-2018 outputs show that productivity in GM declined slightly between 2015 and 2016, as it did for the UK as a whole.  The GM productivity gap continues, with GVA per job in GM hovering consistently </a:t>
            </a:r>
            <a:r>
              <a:rPr lang="en-GB" sz="1247" dirty="0" smtClean="0">
                <a:latin typeface="Arial" panose="020B0604020202020204" pitchFamily="34" charset="0"/>
                <a:cs typeface="Arial" panose="020B0604020202020204" pitchFamily="34" charset="0"/>
              </a:rPr>
              <a:t>at around </a:t>
            </a:r>
            <a:r>
              <a:rPr lang="en-GB" sz="1247" dirty="0">
                <a:latin typeface="Arial" panose="020B0604020202020204" pitchFamily="34" charset="0"/>
                <a:cs typeface="Arial" panose="020B0604020202020204" pitchFamily="34" charset="0"/>
              </a:rPr>
              <a:t>90% of the UK average over the last decade.  If GVA per head in GM were the same as the national average, GM’s economy would be a fifth larger.  GM’s Local Industrial Strategy will take a deep-dive into productivity performance, and identify key policy levers that could enhance future growth.</a:t>
            </a:r>
          </a:p>
          <a:p>
            <a:pPr marL="144000" indent="-144000">
              <a:buFont typeface="Arial" panose="020B0604020202020204" pitchFamily="34" charset="0"/>
              <a:buChar char="•"/>
            </a:pPr>
            <a:r>
              <a:rPr lang="en-GB" sz="1247" dirty="0" smtClean="0">
                <a:latin typeface="Arial" panose="020B0604020202020204" pitchFamily="34" charset="0"/>
                <a:cs typeface="Arial" panose="020B0604020202020204" pitchFamily="34" charset="0"/>
              </a:rPr>
              <a:t>Good performance </a:t>
            </a:r>
            <a:r>
              <a:rPr lang="en-GB" sz="1247" dirty="0">
                <a:latin typeface="Arial" panose="020B0604020202020204" pitchFamily="34" charset="0"/>
                <a:cs typeface="Arial" panose="020B0604020202020204" pitchFamily="34" charset="0"/>
              </a:rPr>
              <a:t>against the </a:t>
            </a:r>
            <a:r>
              <a:rPr lang="en-GB" sz="1247" dirty="0" smtClean="0">
                <a:latin typeface="Arial" panose="020B0604020202020204" pitchFamily="34" charset="0"/>
                <a:cs typeface="Arial" panose="020B0604020202020204" pitchFamily="34" charset="0"/>
              </a:rPr>
              <a:t>other GMS headline </a:t>
            </a:r>
            <a:r>
              <a:rPr lang="en-GB" sz="1247" dirty="0">
                <a:latin typeface="Arial" panose="020B0604020202020204" pitchFamily="34" charset="0"/>
                <a:cs typeface="Arial" panose="020B0604020202020204" pitchFamily="34" charset="0"/>
              </a:rPr>
              <a:t>targets in part reflects the conservative nature of these targets, which were developed in 2017 and align with the cautious forecasts outlined in the 2017 Greater Manchester Forecasting Model (GMFM) in light of Brexit uncertainty.  To date, the GM economy has proved more resilient than anticipated, although Brexit could have a significant dampening effect moving </a:t>
            </a:r>
            <a:r>
              <a:rPr lang="en-GB" sz="1247" dirty="0" smtClean="0">
                <a:latin typeface="Arial" panose="020B0604020202020204" pitchFamily="34" charset="0"/>
                <a:cs typeface="Arial" panose="020B0604020202020204" pitchFamily="34" charset="0"/>
              </a:rPr>
              <a:t>forward – government forecasts suggest that </a:t>
            </a:r>
            <a:r>
              <a:rPr lang="en-GB" sz="1247" dirty="0">
                <a:latin typeface="Arial" panose="020B0604020202020204" pitchFamily="34" charset="0"/>
                <a:cs typeface="Arial" panose="020B0604020202020204" pitchFamily="34" charset="0"/>
              </a:rPr>
              <a:t>GDP in the </a:t>
            </a:r>
            <a:r>
              <a:rPr lang="en-GB" sz="1247" dirty="0" smtClean="0">
                <a:latin typeface="Arial" panose="020B0604020202020204" pitchFamily="34" charset="0"/>
                <a:cs typeface="Arial" panose="020B0604020202020204" pitchFamily="34" charset="0"/>
              </a:rPr>
              <a:t>North West </a:t>
            </a:r>
            <a:r>
              <a:rPr lang="en-GB" sz="1247" dirty="0">
                <a:latin typeface="Arial" panose="020B0604020202020204" pitchFamily="34" charset="0"/>
                <a:cs typeface="Arial" panose="020B0604020202020204" pitchFamily="34" charset="0"/>
              </a:rPr>
              <a:t>will be between 2.5% and 12% lower over the next 15 </a:t>
            </a:r>
            <a:r>
              <a:rPr lang="en-GB" sz="1247" dirty="0" smtClean="0">
                <a:latin typeface="Arial" panose="020B0604020202020204" pitchFamily="34" charset="0"/>
                <a:cs typeface="Arial" panose="020B0604020202020204" pitchFamily="34" charset="0"/>
              </a:rPr>
              <a:t>years, </a:t>
            </a:r>
            <a:r>
              <a:rPr lang="en-GB" sz="1247" dirty="0">
                <a:latin typeface="Arial" panose="020B0604020202020204" pitchFamily="34" charset="0"/>
                <a:cs typeface="Arial" panose="020B0604020202020204" pitchFamily="34" charset="0"/>
              </a:rPr>
              <a:t>depending on the nature of the trade deal we agree with the EU</a:t>
            </a:r>
            <a:r>
              <a:rPr lang="en-GB" sz="1247" dirty="0" smtClean="0">
                <a:latin typeface="Arial" panose="020B0604020202020204" pitchFamily="34" charset="0"/>
                <a:cs typeface="Arial" panose="020B0604020202020204" pitchFamily="34" charset="0"/>
              </a:rPr>
              <a:t>.</a:t>
            </a:r>
            <a:endParaRPr lang="en-GB" sz="1247" dirty="0">
              <a:latin typeface="Arial" panose="020B0604020202020204" pitchFamily="34" charset="0"/>
              <a:cs typeface="Arial" panose="020B0604020202020204" pitchFamily="34" charset="0"/>
            </a:endParaRPr>
          </a:p>
          <a:p>
            <a:pPr marL="144000" indent="-144000">
              <a:buFont typeface="Arial" panose="020B0604020202020204" pitchFamily="34" charset="0"/>
              <a:buChar char="•"/>
            </a:pPr>
            <a:r>
              <a:rPr lang="en-GB" sz="1247" dirty="0" smtClean="0">
                <a:latin typeface="Arial" panose="020B0604020202020204" pitchFamily="34" charset="0"/>
                <a:cs typeface="Arial" panose="020B0604020202020204" pitchFamily="34" charset="0"/>
              </a:rPr>
              <a:t>New data for the Real Living Wage, business start-ups and business density (number of enterprises per 10,000 working-age residents) measures have not yet been released.  Employment outcomes for the adult population are positive, and the June 2018 gap of 1.0 percentage points between the GM employment rate and the England average is the lowest for more than a decade.  However,</a:t>
            </a:r>
            <a:r>
              <a:rPr lang="en-GB" sz="1247" dirty="0">
                <a:latin typeface="Arial" panose="020B0604020202020204" pitchFamily="34" charset="0"/>
                <a:cs typeface="Arial" panose="020B0604020202020204" pitchFamily="34" charset="0"/>
              </a:rPr>
              <a:t> between </a:t>
            </a:r>
            <a:r>
              <a:rPr lang="en-GB" sz="1247" dirty="0" smtClean="0">
                <a:latin typeface="Arial" panose="020B0604020202020204" pitchFamily="34" charset="0"/>
                <a:cs typeface="Arial" panose="020B0604020202020204" pitchFamily="34" charset="0"/>
              </a:rPr>
              <a:t>June 2017 </a:t>
            </a:r>
            <a:r>
              <a:rPr lang="en-GB" sz="1247" dirty="0">
                <a:latin typeface="Arial" panose="020B0604020202020204" pitchFamily="34" charset="0"/>
                <a:cs typeface="Arial" panose="020B0604020202020204" pitchFamily="34" charset="0"/>
              </a:rPr>
              <a:t>and </a:t>
            </a:r>
            <a:r>
              <a:rPr lang="en-GB" sz="1247" dirty="0" smtClean="0">
                <a:latin typeface="Arial" panose="020B0604020202020204" pitchFamily="34" charset="0"/>
                <a:cs typeface="Arial" panose="020B0604020202020204" pitchFamily="34" charset="0"/>
              </a:rPr>
              <a:t>June 2018 the employment rate decreased in 3 districts, and employment of disabled people and residents from ethnic minority groups is well below national rates, illustrating the need to address distributional variation in growth</a:t>
            </a:r>
            <a:r>
              <a:rPr lang="en-GB" sz="1247" dirty="0">
                <a:latin typeface="Arial" panose="020B0604020202020204" pitchFamily="34" charset="0"/>
                <a:cs typeface="Arial" panose="020B0604020202020204" pitchFamily="34" charset="0"/>
              </a:rPr>
              <a:t> </a:t>
            </a:r>
            <a:r>
              <a:rPr lang="en-GB" sz="1247" dirty="0" smtClean="0">
                <a:latin typeface="Arial" panose="020B0604020202020204" pitchFamily="34" charset="0"/>
                <a:cs typeface="Arial" panose="020B0604020202020204" pitchFamily="34" charset="0"/>
              </a:rPr>
              <a:t>across GM.  Growth in the regional centre, strategic employment sites and town centres will be driven by a range of activity including the Local Industrial Strategy, Productivity and Inclusive Growth programme, and the Town Centre Challenge.</a:t>
            </a:r>
          </a:p>
        </p:txBody>
      </p:sp>
      <p:sp>
        <p:nvSpPr>
          <p:cNvPr id="61" name="TextBox 60"/>
          <p:cNvSpPr txBox="1"/>
          <p:nvPr/>
        </p:nvSpPr>
        <p:spPr>
          <a:xfrm>
            <a:off x="36000" y="5868000"/>
            <a:ext cx="3816000" cy="830997"/>
          </a:xfrm>
          <a:prstGeom prst="rect">
            <a:avLst/>
          </a:prstGeom>
          <a:noFill/>
        </p:spPr>
        <p:txBody>
          <a:bodyPr wrap="square" rtlCol="0">
            <a:spAutoFit/>
          </a:bodyPr>
          <a:lstStyle/>
          <a:p>
            <a:pPr algn="ctr"/>
            <a:r>
              <a:rPr lang="en-GB" sz="1200" dirty="0" smtClean="0">
                <a:latin typeface="+mn-lt"/>
              </a:rPr>
              <a:t>The employment rate for working </a:t>
            </a:r>
            <a:r>
              <a:rPr lang="en-GB" sz="1200" dirty="0">
                <a:latin typeface="+mn-lt"/>
              </a:rPr>
              <a:t>age residents in GM </a:t>
            </a:r>
            <a:r>
              <a:rPr lang="en-GB" sz="1200" dirty="0" smtClean="0">
                <a:latin typeface="+mn-lt"/>
              </a:rPr>
              <a:t>from ethnic minority groups was </a:t>
            </a:r>
            <a:r>
              <a:rPr lang="en-GB" sz="1200" b="1" dirty="0" smtClean="0">
                <a:latin typeface="+mn-lt"/>
              </a:rPr>
              <a:t>59.6%</a:t>
            </a:r>
            <a:r>
              <a:rPr lang="en-GB" sz="1200" dirty="0" smtClean="0">
                <a:latin typeface="+mn-lt"/>
              </a:rPr>
              <a:t> in the year to June 2018, </a:t>
            </a:r>
            <a:r>
              <a:rPr lang="en-GB" sz="1200" b="1" dirty="0" smtClean="0">
                <a:latin typeface="+mn-lt"/>
              </a:rPr>
              <a:t>below </a:t>
            </a:r>
            <a:r>
              <a:rPr lang="en-GB" sz="1200" b="1" dirty="0">
                <a:latin typeface="+mn-lt"/>
              </a:rPr>
              <a:t>the </a:t>
            </a:r>
            <a:r>
              <a:rPr lang="en-GB" sz="1200" b="1" dirty="0" smtClean="0">
                <a:latin typeface="+mn-lt"/>
              </a:rPr>
              <a:t>England average </a:t>
            </a:r>
            <a:r>
              <a:rPr lang="en-GB" sz="1200" b="1" dirty="0">
                <a:latin typeface="+mn-lt"/>
              </a:rPr>
              <a:t>of </a:t>
            </a:r>
            <a:r>
              <a:rPr lang="en-GB" sz="1200" b="1" dirty="0" smtClean="0">
                <a:latin typeface="+mn-lt"/>
              </a:rPr>
              <a:t>65.5%</a:t>
            </a:r>
            <a:r>
              <a:rPr lang="en-GB" sz="1200" dirty="0" smtClean="0">
                <a:latin typeface="+mn-lt"/>
              </a:rPr>
              <a:t>, but broadly comparable to the previous year </a:t>
            </a:r>
            <a:r>
              <a:rPr lang="en-GB" sz="1200" b="1" dirty="0" smtClean="0">
                <a:latin typeface="+mn-lt"/>
              </a:rPr>
              <a:t>(59.8%)</a:t>
            </a:r>
            <a:endParaRPr lang="en-US" sz="1200" b="1" dirty="0">
              <a:latin typeface="+mn-lt"/>
            </a:endParaRPr>
          </a:p>
        </p:txBody>
      </p:sp>
      <p:sp>
        <p:nvSpPr>
          <p:cNvPr id="80" name="TextBox 79"/>
          <p:cNvSpPr txBox="1"/>
          <p:nvPr/>
        </p:nvSpPr>
        <p:spPr>
          <a:xfrm>
            <a:off x="4644000" y="5832000"/>
            <a:ext cx="3816000" cy="830997"/>
          </a:xfrm>
          <a:prstGeom prst="rect">
            <a:avLst/>
          </a:prstGeom>
          <a:noFill/>
        </p:spPr>
        <p:txBody>
          <a:bodyPr wrap="square" rtlCol="0">
            <a:spAutoFit/>
          </a:bodyPr>
          <a:lstStyle/>
          <a:p>
            <a:pPr algn="ctr"/>
            <a:r>
              <a:rPr lang="en-GB" sz="1200" dirty="0" smtClean="0">
                <a:latin typeface="+mn-lt"/>
              </a:rPr>
              <a:t>The employment rate for working </a:t>
            </a:r>
            <a:r>
              <a:rPr lang="en-GB" sz="1200" dirty="0">
                <a:latin typeface="+mn-lt"/>
              </a:rPr>
              <a:t>age residents in GM </a:t>
            </a:r>
            <a:r>
              <a:rPr lang="en-GB" sz="1200" dirty="0" smtClean="0">
                <a:latin typeface="+mn-lt"/>
              </a:rPr>
              <a:t>with a disability* was </a:t>
            </a:r>
            <a:r>
              <a:rPr lang="en-GB" sz="1200" b="1" dirty="0" smtClean="0">
                <a:latin typeface="+mn-lt"/>
              </a:rPr>
              <a:t>48.8%</a:t>
            </a:r>
            <a:r>
              <a:rPr lang="en-GB" sz="1200" dirty="0" smtClean="0">
                <a:latin typeface="+mn-lt"/>
              </a:rPr>
              <a:t> in the year to June 2018, </a:t>
            </a:r>
            <a:r>
              <a:rPr lang="en-GB" sz="1200" b="1" dirty="0" smtClean="0">
                <a:latin typeface="+mn-lt"/>
              </a:rPr>
              <a:t>below </a:t>
            </a:r>
            <a:r>
              <a:rPr lang="en-GB" sz="1200" b="1" dirty="0">
                <a:latin typeface="+mn-lt"/>
              </a:rPr>
              <a:t>the </a:t>
            </a:r>
            <a:r>
              <a:rPr lang="en-GB" sz="1200" b="1" dirty="0" smtClean="0">
                <a:latin typeface="+mn-lt"/>
              </a:rPr>
              <a:t>England average </a:t>
            </a:r>
            <a:r>
              <a:rPr lang="en-GB" sz="1200" b="1" dirty="0">
                <a:latin typeface="+mn-lt"/>
              </a:rPr>
              <a:t>of </a:t>
            </a:r>
            <a:r>
              <a:rPr lang="en-GB" sz="1200" b="1" dirty="0" smtClean="0">
                <a:latin typeface="+mn-lt"/>
              </a:rPr>
              <a:t>53.7%</a:t>
            </a:r>
            <a:r>
              <a:rPr lang="en-GB" sz="1200" dirty="0" smtClean="0">
                <a:latin typeface="+mn-lt"/>
              </a:rPr>
              <a:t>, up from </a:t>
            </a:r>
            <a:r>
              <a:rPr lang="en-GB" sz="1200" b="1" dirty="0" smtClean="0">
                <a:latin typeface="+mn-lt"/>
              </a:rPr>
              <a:t>47.0% </a:t>
            </a:r>
            <a:r>
              <a:rPr lang="en-GB" sz="1200" dirty="0" smtClean="0">
                <a:latin typeface="+mn-lt"/>
              </a:rPr>
              <a:t>in the previous year</a:t>
            </a:r>
            <a:endParaRPr lang="en-US" sz="1200" dirty="0">
              <a:latin typeface="+mn-lt"/>
            </a:endParaRPr>
          </a:p>
        </p:txBody>
      </p:sp>
      <p:sp>
        <p:nvSpPr>
          <p:cNvPr id="84" name="Oval 83"/>
          <p:cNvSpPr>
            <a:spLocks noChangeAspect="1"/>
          </p:cNvSpPr>
          <p:nvPr/>
        </p:nvSpPr>
        <p:spPr bwMode="auto">
          <a:xfrm>
            <a:off x="3924000" y="5904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87" name="Up Arrow 86"/>
          <p:cNvSpPr/>
          <p:nvPr/>
        </p:nvSpPr>
        <p:spPr bwMode="auto">
          <a:xfrm>
            <a:off x="8616607" y="6335356"/>
            <a:ext cx="363600" cy="356400"/>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88" name="TextBox 87"/>
          <p:cNvSpPr txBox="1"/>
          <p:nvPr/>
        </p:nvSpPr>
        <p:spPr>
          <a:xfrm>
            <a:off x="4680000" y="6562800"/>
            <a:ext cx="2188420" cy="215444"/>
          </a:xfrm>
          <a:prstGeom prst="rect">
            <a:avLst/>
          </a:prstGeom>
          <a:noFill/>
        </p:spPr>
        <p:txBody>
          <a:bodyPr wrap="none" rtlCol="0">
            <a:spAutoFit/>
          </a:bodyPr>
          <a:lstStyle/>
          <a:p>
            <a:r>
              <a:rPr lang="en-GB" sz="800" i="1" dirty="0" smtClean="0">
                <a:latin typeface="Arial" panose="020B0604020202020204" pitchFamily="34" charset="0"/>
                <a:cs typeface="Arial" panose="020B0604020202020204" pitchFamily="34" charset="0"/>
              </a:rPr>
              <a:t>* Equality Act core or </a:t>
            </a:r>
            <a:r>
              <a:rPr lang="en-GB" sz="800" i="1" dirty="0">
                <a:latin typeface="Arial" panose="020B0604020202020204" pitchFamily="34" charset="0"/>
                <a:cs typeface="Arial" panose="020B0604020202020204" pitchFamily="34" charset="0"/>
              </a:rPr>
              <a:t>work-limiting disabled </a:t>
            </a:r>
          </a:p>
        </p:txBody>
      </p:sp>
      <p:sp>
        <p:nvSpPr>
          <p:cNvPr id="75" name="Oval 74"/>
          <p:cNvSpPr>
            <a:spLocks noChangeAspect="1"/>
          </p:cNvSpPr>
          <p:nvPr/>
        </p:nvSpPr>
        <p:spPr bwMode="auto">
          <a:xfrm>
            <a:off x="7315200" y="1044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78" name="TextBox 77"/>
          <p:cNvSpPr txBox="1"/>
          <p:nvPr/>
        </p:nvSpPr>
        <p:spPr>
          <a:xfrm>
            <a:off x="0" y="5220000"/>
            <a:ext cx="2346448" cy="215444"/>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All GVA data quoted at constant 2015 prices</a:t>
            </a:r>
            <a:endParaRPr lang="en-GB" sz="800" i="1" dirty="0"/>
          </a:p>
        </p:txBody>
      </p:sp>
      <p:sp>
        <p:nvSpPr>
          <p:cNvPr id="91" name="Oval 90"/>
          <p:cNvSpPr>
            <a:spLocks noChangeAspect="1"/>
          </p:cNvSpPr>
          <p:nvPr/>
        </p:nvSpPr>
        <p:spPr bwMode="auto">
          <a:xfrm>
            <a:off x="12297600" y="1044000"/>
            <a:ext cx="396000" cy="396000"/>
          </a:xfrm>
          <a:prstGeom prst="ellipse">
            <a:avLst/>
          </a:prstGeom>
          <a:solidFill>
            <a:srgbClr val="00B050"/>
          </a:solidFill>
          <a:ln w="9525">
            <a:noFill/>
            <a:miter lim="800000"/>
            <a:headEnd/>
            <a:tailEnd/>
          </a:ln>
        </p:spPr>
        <p:txBody>
          <a:bodyPr rtlCol="0" anchor="ctr">
            <a:noAutofit/>
          </a:bodyPr>
          <a:lstStyle/>
          <a:p>
            <a:pPr algn="ctr"/>
            <a:r>
              <a:rPr lang="en-GB" sz="2400" b="1" dirty="0">
                <a:solidFill>
                  <a:schemeClr val="bg1"/>
                </a:solidFill>
              </a:rPr>
              <a:t>G</a:t>
            </a:r>
            <a:endParaRPr lang="en-GB" sz="2400" b="1" dirty="0" smtClean="0">
              <a:solidFill>
                <a:schemeClr val="bg1"/>
              </a:solidFill>
            </a:endParaRPr>
          </a:p>
        </p:txBody>
      </p:sp>
      <p:sp>
        <p:nvSpPr>
          <p:cNvPr id="92" name="Up Arrow 91"/>
          <p:cNvSpPr/>
          <p:nvPr/>
        </p:nvSpPr>
        <p:spPr bwMode="auto">
          <a:xfrm>
            <a:off x="12326794" y="1512000"/>
            <a:ext cx="365160" cy="355756"/>
          </a:xfrm>
          <a:prstGeom prst="upArrow">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p>
        </p:txBody>
      </p:sp>
      <p:sp>
        <p:nvSpPr>
          <p:cNvPr id="93" name="Oval 92"/>
          <p:cNvSpPr>
            <a:spLocks noChangeAspect="1"/>
          </p:cNvSpPr>
          <p:nvPr/>
        </p:nvSpPr>
        <p:spPr bwMode="auto">
          <a:xfrm>
            <a:off x="8604000" y="5904000"/>
            <a:ext cx="396000" cy="396000"/>
          </a:xfrm>
          <a:prstGeom prst="ellipse">
            <a:avLst/>
          </a:prstGeom>
          <a:solidFill>
            <a:srgbClr val="FFC050"/>
          </a:solidFill>
          <a:ln w="9525">
            <a:noFill/>
            <a:miter lim="800000"/>
            <a:headEnd/>
            <a:tailEnd/>
          </a:ln>
        </p:spPr>
        <p:txBody>
          <a:bodyPr rtlCol="0" anchor="ctr">
            <a:noAutofit/>
          </a:bodyPr>
          <a:lstStyle/>
          <a:p>
            <a:pPr algn="ctr"/>
            <a:r>
              <a:rPr lang="en-GB" sz="2400" b="1" dirty="0" smtClean="0"/>
              <a:t>A</a:t>
            </a:r>
          </a:p>
        </p:txBody>
      </p:sp>
      <p:sp>
        <p:nvSpPr>
          <p:cNvPr id="76" name="TextBox 75"/>
          <p:cNvSpPr txBox="1"/>
          <p:nvPr/>
        </p:nvSpPr>
        <p:spPr>
          <a:xfrm>
            <a:off x="-36000" y="1656000"/>
            <a:ext cx="2225605" cy="584775"/>
          </a:xfrm>
          <a:prstGeom prst="rect">
            <a:avLst/>
          </a:prstGeom>
          <a:noFill/>
        </p:spPr>
        <p:txBody>
          <a:bodyPr wrap="square" rtlCol="0">
            <a:spAutoFit/>
          </a:bodyPr>
          <a:lstStyle/>
          <a:p>
            <a:r>
              <a:rPr lang="en-GB" sz="800" i="1" dirty="0" smtClean="0">
                <a:latin typeface="Arial" panose="020B0604020202020204" pitchFamily="34" charset="0"/>
                <a:cs typeface="Arial" panose="020B0604020202020204" pitchFamily="34" charset="0"/>
              </a:rPr>
              <a:t>* Note: the original target and baseline have been redefined due to methodological changes in GVA measurement, but the scale of the targeted increase remains unchanged</a:t>
            </a:r>
            <a:endParaRPr lang="en-GB" sz="800" i="1" dirty="0"/>
          </a:p>
        </p:txBody>
      </p:sp>
      <p:sp>
        <p:nvSpPr>
          <p:cNvPr id="85" name="Oval 84"/>
          <p:cNvSpPr>
            <a:spLocks noChangeAspect="1"/>
          </p:cNvSpPr>
          <p:nvPr/>
        </p:nvSpPr>
        <p:spPr bwMode="auto">
          <a:xfrm>
            <a:off x="2124000" y="1044000"/>
            <a:ext cx="396000" cy="396000"/>
          </a:xfrm>
          <a:prstGeom prst="ellipse">
            <a:avLst/>
          </a:prstGeom>
          <a:solidFill>
            <a:srgbClr val="FF0000"/>
          </a:solidFill>
          <a:ln w="9525">
            <a:noFill/>
            <a:miter lim="800000"/>
            <a:headEnd/>
            <a:tailEnd/>
          </a:ln>
        </p:spPr>
        <p:txBody>
          <a:bodyPr rtlCol="0" anchor="ctr">
            <a:noAutofit/>
          </a:bodyPr>
          <a:lstStyle/>
          <a:p>
            <a:pPr algn="ctr"/>
            <a:r>
              <a:rPr lang="en-GB" sz="2400" b="1" dirty="0" smtClean="0">
                <a:solidFill>
                  <a:schemeClr val="bg1"/>
                </a:solidFill>
              </a:rPr>
              <a:t>R</a:t>
            </a:r>
          </a:p>
        </p:txBody>
      </p:sp>
      <p:pic>
        <p:nvPicPr>
          <p:cNvPr id="15" name="Picture 14"/>
          <p:cNvPicPr>
            <a:picLocks/>
          </p:cNvPicPr>
          <p:nvPr/>
        </p:nvPicPr>
        <p:blipFill>
          <a:blip r:embed="rId6"/>
          <a:stretch>
            <a:fillRect/>
          </a:stretch>
        </p:blipFill>
        <p:spPr>
          <a:xfrm>
            <a:off x="10512000" y="3744000"/>
            <a:ext cx="2289600" cy="1623600"/>
          </a:xfrm>
          <a:prstGeom prst="rect">
            <a:avLst/>
          </a:prstGeom>
        </p:spPr>
      </p:pic>
      <p:sp>
        <p:nvSpPr>
          <p:cNvPr id="86" name="Left-Right Arrow 85"/>
          <p:cNvSpPr>
            <a:spLocks/>
          </p:cNvSpPr>
          <p:nvPr/>
        </p:nvSpPr>
        <p:spPr bwMode="auto">
          <a:xfrm>
            <a:off x="3910867" y="6371401"/>
            <a:ext cx="432000" cy="302396"/>
          </a:xfrm>
          <a:prstGeom prst="leftRightArrow">
            <a:avLst>
              <a:gd name="adj1" fmla="val 50000"/>
              <a:gd name="adj2" fmla="val 38138"/>
            </a:avLst>
          </a:prstGeom>
          <a:solidFill>
            <a:schemeClr val="tx1"/>
          </a:solidFill>
          <a:ln w="9525">
            <a:noFill/>
            <a:miter lim="800000"/>
            <a:headEnd/>
            <a:tailEnd/>
          </a:ln>
        </p:spPr>
        <p:txBody>
          <a:bodyPr wrap="square" rtlCol="0" anchor="ctr">
            <a:spAutoFit/>
          </a:bodyPr>
          <a:lstStyle/>
          <a:p>
            <a:pPr algn="ctr">
              <a:buFont typeface="Arial" pitchFamily="34" charset="0"/>
              <a:buChar char="•"/>
            </a:pPr>
            <a:endParaRPr lang="en-GB" sz="1150" dirty="0" smtClean="0">
              <a:solidFill>
                <a:srgbClr val="000000"/>
              </a:solidFill>
            </a:endParaRPr>
          </a:p>
        </p:txBody>
      </p:sp>
    </p:spTree>
    <p:extLst>
      <p:ext uri="{BB962C8B-B14F-4D97-AF65-F5344CB8AC3E}">
        <p14:creationId xmlns:p14="http://schemas.microsoft.com/office/powerpoint/2010/main" val="3970177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isedNewEconomyPowerPointTemplate">
  <a:themeElements>
    <a:clrScheme name="New Economy Template Colours">
      <a:dk1>
        <a:srgbClr val="000000"/>
      </a:dk1>
      <a:lt1>
        <a:srgbClr val="FFFFFF"/>
      </a:lt1>
      <a:dk2>
        <a:srgbClr val="000000"/>
      </a:dk2>
      <a:lt2>
        <a:srgbClr val="808080"/>
      </a:lt2>
      <a:accent1>
        <a:srgbClr val="FFDD3C"/>
      </a:accent1>
      <a:accent2>
        <a:srgbClr val="85878A"/>
      </a:accent2>
      <a:accent3>
        <a:srgbClr val="FFFFFF"/>
      </a:accent3>
      <a:accent4>
        <a:srgbClr val="B3A47C"/>
      </a:accent4>
      <a:accent5>
        <a:srgbClr val="C3B68C"/>
      </a:accent5>
      <a:accent6>
        <a:srgbClr val="D2C59A"/>
      </a:accent6>
      <a:hlink>
        <a:srgbClr val="DBD1AA"/>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Economy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Economy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Economy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Economy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Economy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Economy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Economy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Economy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Economy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Economy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Economy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Economy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a:spAutoFit/>
      </a:bodyPr>
      <a:lstStyle>
        <a:defPPr algn="ctr">
          <a:buFont typeface="Arial" pitchFamily="34" charset="0"/>
          <a:buChar char="•"/>
          <a:defRPr sz="1150" dirty="0" smtClean="0"/>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visedNewEconomyPowerPointTemplate">
  <a:themeElements>
    <a:clrScheme name="New Economy Template Colours">
      <a:dk1>
        <a:srgbClr val="000000"/>
      </a:dk1>
      <a:lt1>
        <a:srgbClr val="FFFFFF"/>
      </a:lt1>
      <a:dk2>
        <a:srgbClr val="000000"/>
      </a:dk2>
      <a:lt2>
        <a:srgbClr val="808080"/>
      </a:lt2>
      <a:accent1>
        <a:srgbClr val="FFDD3C"/>
      </a:accent1>
      <a:accent2>
        <a:srgbClr val="85878A"/>
      </a:accent2>
      <a:accent3>
        <a:srgbClr val="FFFFFF"/>
      </a:accent3>
      <a:accent4>
        <a:srgbClr val="B3A47C"/>
      </a:accent4>
      <a:accent5>
        <a:srgbClr val="C3B68C"/>
      </a:accent5>
      <a:accent6>
        <a:srgbClr val="D2C59A"/>
      </a:accent6>
      <a:hlink>
        <a:srgbClr val="DBD1AA"/>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Economy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Economy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Economy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Economy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Economy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Economy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Economy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Economy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Economy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Economy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Economy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Economy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RevisedNewEconomyPowerPointTemplate">
  <a:themeElements>
    <a:clrScheme name="New Economy Template Colours">
      <a:dk1>
        <a:srgbClr val="000000"/>
      </a:dk1>
      <a:lt1>
        <a:srgbClr val="FFFFFF"/>
      </a:lt1>
      <a:dk2>
        <a:srgbClr val="000000"/>
      </a:dk2>
      <a:lt2>
        <a:srgbClr val="808080"/>
      </a:lt2>
      <a:accent1>
        <a:srgbClr val="FFDD3C"/>
      </a:accent1>
      <a:accent2>
        <a:srgbClr val="85878A"/>
      </a:accent2>
      <a:accent3>
        <a:srgbClr val="FFFFFF"/>
      </a:accent3>
      <a:accent4>
        <a:srgbClr val="B3A47C"/>
      </a:accent4>
      <a:accent5>
        <a:srgbClr val="C3B68C"/>
      </a:accent5>
      <a:accent6>
        <a:srgbClr val="D2C59A"/>
      </a:accent6>
      <a:hlink>
        <a:srgbClr val="DBD1AA"/>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Economy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Economy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Economy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Economy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Economy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Economy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Economy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Economy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Economy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Economy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Economy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Economy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28795</TotalTime>
  <Words>11670</Words>
  <Application>Microsoft Office PowerPoint</Application>
  <PresentationFormat>A3 Paper (297x420 mm)</PresentationFormat>
  <Paragraphs>1598</Paragraphs>
  <Slides>20</Slides>
  <Notes>10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20</vt:i4>
      </vt:variant>
    </vt:vector>
  </HeadingPairs>
  <TitlesOfParts>
    <vt:vector size="27" baseType="lpstr">
      <vt:lpstr>Arial</vt:lpstr>
      <vt:lpstr>Calibri</vt:lpstr>
      <vt:lpstr>Tahoma</vt:lpstr>
      <vt:lpstr>RevisedNewEconomyPowerPointTemplate</vt:lpstr>
      <vt:lpstr>2_Default Design</vt:lpstr>
      <vt:lpstr>1_RevisedNewEconomyPowerPointTemplate</vt:lpstr>
      <vt:lpstr>2_RevisedNewEconomyPowerPointTemplate</vt:lpstr>
      <vt:lpstr>Greater Manchester Strategy: performance report update –final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Manchester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dysonr</dc:creator>
  <cp:lastModifiedBy>Markus, Francis</cp:lastModifiedBy>
  <cp:revision>2111</cp:revision>
  <cp:lastPrinted>2018-03-29T14:19:40Z</cp:lastPrinted>
  <dcterms:created xsi:type="dcterms:W3CDTF">2014-06-20T09:28:31Z</dcterms:created>
  <dcterms:modified xsi:type="dcterms:W3CDTF">2018-12-17T12:09:13Z</dcterms:modified>
</cp:coreProperties>
</file>