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8" r:id="rId5"/>
    <p:sldId id="293" r:id="rId6"/>
    <p:sldId id="294" r:id="rId7"/>
    <p:sldId id="271" r:id="rId8"/>
    <p:sldId id="272" r:id="rId9"/>
    <p:sldId id="261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4814F3-421F-46D9-842A-72A4AE25918C}" v="16" dt="2022-05-20T12:51:44.0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Paola, Joseph" userId="b461de0f-b886-480a-bb95-128986b2407a" providerId="ADAL" clId="{C24814F3-421F-46D9-842A-72A4AE25918C}"/>
    <pc:docChg chg="undo custSel addSld delSld modSld">
      <pc:chgData name="De Paola, Joseph" userId="b461de0f-b886-480a-bb95-128986b2407a" providerId="ADAL" clId="{C24814F3-421F-46D9-842A-72A4AE25918C}" dt="2022-05-20T12:51:51.692" v="210" actId="14100"/>
      <pc:docMkLst>
        <pc:docMk/>
      </pc:docMkLst>
      <pc:sldChg chg="del">
        <pc:chgData name="De Paola, Joseph" userId="b461de0f-b886-480a-bb95-128986b2407a" providerId="ADAL" clId="{C24814F3-421F-46D9-842A-72A4AE25918C}" dt="2022-05-20T11:32:59.168" v="1" actId="47"/>
        <pc:sldMkLst>
          <pc:docMk/>
          <pc:sldMk cId="432416404" sldId="256"/>
        </pc:sldMkLst>
      </pc:sldChg>
      <pc:sldChg chg="add">
        <pc:chgData name="De Paola, Joseph" userId="b461de0f-b886-480a-bb95-128986b2407a" providerId="ADAL" clId="{C24814F3-421F-46D9-842A-72A4AE25918C}" dt="2022-05-20T11:39:08.534" v="78"/>
        <pc:sldMkLst>
          <pc:docMk/>
          <pc:sldMk cId="23586193" sldId="261"/>
        </pc:sldMkLst>
      </pc:sldChg>
      <pc:sldChg chg="modSp add del mod">
        <pc:chgData name="De Paola, Joseph" userId="b461de0f-b886-480a-bb95-128986b2407a" providerId="ADAL" clId="{C24814F3-421F-46D9-842A-72A4AE25918C}" dt="2022-05-20T11:41:04.345" v="186" actId="2164"/>
        <pc:sldMkLst>
          <pc:docMk/>
          <pc:sldMk cId="1875738354" sldId="262"/>
        </pc:sldMkLst>
        <pc:graphicFrameChg chg="mod modGraphic">
          <ac:chgData name="De Paola, Joseph" userId="b461de0f-b886-480a-bb95-128986b2407a" providerId="ADAL" clId="{C24814F3-421F-46D9-842A-72A4AE25918C}" dt="2022-05-20T11:41:04.345" v="186" actId="2164"/>
          <ac:graphicFrameMkLst>
            <pc:docMk/>
            <pc:sldMk cId="1875738354" sldId="262"/>
            <ac:graphicFrameMk id="18" creationId="{F8782B25-1A5F-4D11-BB75-10F526C80781}"/>
          </ac:graphicFrameMkLst>
        </pc:graphicFrameChg>
      </pc:sldChg>
      <pc:sldChg chg="add">
        <pc:chgData name="De Paola, Joseph" userId="b461de0f-b886-480a-bb95-128986b2407a" providerId="ADAL" clId="{C24814F3-421F-46D9-842A-72A4AE25918C}" dt="2022-05-20T11:41:18.150" v="190"/>
        <pc:sldMkLst>
          <pc:docMk/>
          <pc:sldMk cId="3504408146" sldId="267"/>
        </pc:sldMkLst>
      </pc:sldChg>
      <pc:sldChg chg="addSp delSp modSp add mod">
        <pc:chgData name="De Paola, Joseph" userId="b461de0f-b886-480a-bb95-128986b2407a" providerId="ADAL" clId="{C24814F3-421F-46D9-842A-72A4AE25918C}" dt="2022-05-20T12:51:51.692" v="210" actId="14100"/>
        <pc:sldMkLst>
          <pc:docMk/>
          <pc:sldMk cId="3845005294" sldId="268"/>
        </pc:sldMkLst>
        <pc:spChg chg="mod">
          <ac:chgData name="De Paola, Joseph" userId="b461de0f-b886-480a-bb95-128986b2407a" providerId="ADAL" clId="{C24814F3-421F-46D9-842A-72A4AE25918C}" dt="2022-05-20T11:33:03.360" v="9" actId="20577"/>
          <ac:spMkLst>
            <pc:docMk/>
            <pc:sldMk cId="3845005294" sldId="268"/>
            <ac:spMk id="8" creationId="{4195A1E9-88BD-4AB0-AB4F-F899716317BA}"/>
          </ac:spMkLst>
        </pc:spChg>
        <pc:picChg chg="del">
          <ac:chgData name="De Paola, Joseph" userId="b461de0f-b886-480a-bb95-128986b2407a" providerId="ADAL" clId="{C24814F3-421F-46D9-842A-72A4AE25918C}" dt="2022-05-20T12:51:43.035" v="204" actId="478"/>
          <ac:picMkLst>
            <pc:docMk/>
            <pc:sldMk cId="3845005294" sldId="268"/>
            <ac:picMk id="5" creationId="{88E2EEC0-AFF2-FC50-47E9-655FA0678007}"/>
          </ac:picMkLst>
        </pc:picChg>
        <pc:picChg chg="add mod">
          <ac:chgData name="De Paola, Joseph" userId="b461de0f-b886-480a-bb95-128986b2407a" providerId="ADAL" clId="{C24814F3-421F-46D9-842A-72A4AE25918C}" dt="2022-05-20T12:51:51.692" v="210" actId="14100"/>
          <ac:picMkLst>
            <pc:docMk/>
            <pc:sldMk cId="3845005294" sldId="268"/>
            <ac:picMk id="10" creationId="{F106A31D-10C3-486C-8273-885244635486}"/>
          </ac:picMkLst>
        </pc:picChg>
      </pc:sldChg>
      <pc:sldChg chg="add">
        <pc:chgData name="De Paola, Joseph" userId="b461de0f-b886-480a-bb95-128986b2407a" providerId="ADAL" clId="{C24814F3-421F-46D9-842A-72A4AE25918C}" dt="2022-05-20T11:39:02.652" v="76"/>
        <pc:sldMkLst>
          <pc:docMk/>
          <pc:sldMk cId="2449179676" sldId="271"/>
        </pc:sldMkLst>
      </pc:sldChg>
      <pc:sldChg chg="add">
        <pc:chgData name="De Paola, Joseph" userId="b461de0f-b886-480a-bb95-128986b2407a" providerId="ADAL" clId="{C24814F3-421F-46D9-842A-72A4AE25918C}" dt="2022-05-20T11:39:05.678" v="77"/>
        <pc:sldMkLst>
          <pc:docMk/>
          <pc:sldMk cId="1256705028" sldId="272"/>
        </pc:sldMkLst>
      </pc:sldChg>
      <pc:sldChg chg="del">
        <pc:chgData name="De Paola, Joseph" userId="b461de0f-b886-480a-bb95-128986b2407a" providerId="ADAL" clId="{C24814F3-421F-46D9-842A-72A4AE25918C}" dt="2022-05-20T11:38:54.590" v="73" actId="47"/>
        <pc:sldMkLst>
          <pc:docMk/>
          <pc:sldMk cId="1527706305" sldId="282"/>
        </pc:sldMkLst>
      </pc:sldChg>
      <pc:sldChg chg="del">
        <pc:chgData name="De Paola, Joseph" userId="b461de0f-b886-480a-bb95-128986b2407a" providerId="ADAL" clId="{C24814F3-421F-46D9-842A-72A4AE25918C}" dt="2022-05-20T11:38:55.692" v="74" actId="47"/>
        <pc:sldMkLst>
          <pc:docMk/>
          <pc:sldMk cId="636325378" sldId="283"/>
        </pc:sldMkLst>
      </pc:sldChg>
      <pc:sldChg chg="del">
        <pc:chgData name="De Paola, Joseph" userId="b461de0f-b886-480a-bb95-128986b2407a" providerId="ADAL" clId="{C24814F3-421F-46D9-842A-72A4AE25918C}" dt="2022-05-20T11:38:58.044" v="75" actId="47"/>
        <pc:sldMkLst>
          <pc:docMk/>
          <pc:sldMk cId="1178480096" sldId="284"/>
        </pc:sldMkLst>
      </pc:sldChg>
      <pc:sldChg chg="del">
        <pc:chgData name="De Paola, Joseph" userId="b461de0f-b886-480a-bb95-128986b2407a" providerId="ADAL" clId="{C24814F3-421F-46D9-842A-72A4AE25918C}" dt="2022-05-20T11:39:09.519" v="79" actId="47"/>
        <pc:sldMkLst>
          <pc:docMk/>
          <pc:sldMk cId="3022525373" sldId="289"/>
        </pc:sldMkLst>
      </pc:sldChg>
      <pc:sldChg chg="addSp delSp modSp del mod">
        <pc:chgData name="De Paola, Joseph" userId="b461de0f-b886-480a-bb95-128986b2407a" providerId="ADAL" clId="{C24814F3-421F-46D9-842A-72A4AE25918C}" dt="2022-05-20T11:41:09.637" v="187" actId="47"/>
        <pc:sldMkLst>
          <pc:docMk/>
          <pc:sldMk cId="3859563524" sldId="290"/>
        </pc:sldMkLst>
        <pc:spChg chg="add del">
          <ac:chgData name="De Paola, Joseph" userId="b461de0f-b886-480a-bb95-128986b2407a" providerId="ADAL" clId="{C24814F3-421F-46D9-842A-72A4AE25918C}" dt="2022-05-20T11:39:22.285" v="82" actId="22"/>
          <ac:spMkLst>
            <pc:docMk/>
            <pc:sldMk cId="3859563524" sldId="290"/>
            <ac:spMk id="6" creationId="{A5EEF527-BBAA-4602-A31B-C9EF042EED36}"/>
          </ac:spMkLst>
        </pc:spChg>
        <pc:graphicFrameChg chg="add del">
          <ac:chgData name="De Paola, Joseph" userId="b461de0f-b886-480a-bb95-128986b2407a" providerId="ADAL" clId="{C24814F3-421F-46D9-842A-72A4AE25918C}" dt="2022-05-20T11:39:42.433" v="89" actId="478"/>
          <ac:graphicFrameMkLst>
            <pc:docMk/>
            <pc:sldMk cId="3859563524" sldId="290"/>
            <ac:graphicFrameMk id="2" creationId="{257E3B6B-EF27-495B-88B7-C042FE0E22FF}"/>
          </ac:graphicFrameMkLst>
        </pc:graphicFrameChg>
        <pc:graphicFrameChg chg="add del mod">
          <ac:chgData name="De Paola, Joseph" userId="b461de0f-b886-480a-bb95-128986b2407a" providerId="ADAL" clId="{C24814F3-421F-46D9-842A-72A4AE25918C}" dt="2022-05-20T11:39:41.917" v="88"/>
          <ac:graphicFrameMkLst>
            <pc:docMk/>
            <pc:sldMk cId="3859563524" sldId="290"/>
            <ac:graphicFrameMk id="7" creationId="{37A3C5A6-09C3-47D1-BDB2-EF006F70FAE4}"/>
          </ac:graphicFrameMkLst>
        </pc:graphicFrameChg>
      </pc:sldChg>
      <pc:sldChg chg="del">
        <pc:chgData name="De Paola, Joseph" userId="b461de0f-b886-480a-bb95-128986b2407a" providerId="ADAL" clId="{C24814F3-421F-46D9-842A-72A4AE25918C}" dt="2022-05-20T11:41:10.317" v="188" actId="47"/>
        <pc:sldMkLst>
          <pc:docMk/>
          <pc:sldMk cId="3563326387" sldId="291"/>
        </pc:sldMkLst>
      </pc:sldChg>
      <pc:sldChg chg="del">
        <pc:chgData name="De Paola, Joseph" userId="b461de0f-b886-480a-bb95-128986b2407a" providerId="ADAL" clId="{C24814F3-421F-46D9-842A-72A4AE25918C}" dt="2022-05-20T11:41:10.818" v="189" actId="47"/>
        <pc:sldMkLst>
          <pc:docMk/>
          <pc:sldMk cId="3337366094" sldId="292"/>
        </pc:sldMkLst>
      </pc:sldChg>
      <pc:sldChg chg="modSp add mod">
        <pc:chgData name="De Paola, Joseph" userId="b461de0f-b886-480a-bb95-128986b2407a" providerId="ADAL" clId="{C24814F3-421F-46D9-842A-72A4AE25918C}" dt="2022-05-20T12:21:48.682" v="203" actId="20577"/>
        <pc:sldMkLst>
          <pc:docMk/>
          <pc:sldMk cId="2790993811" sldId="293"/>
        </pc:sldMkLst>
        <pc:spChg chg="mod">
          <ac:chgData name="De Paola, Joseph" userId="b461de0f-b886-480a-bb95-128986b2407a" providerId="ADAL" clId="{C24814F3-421F-46D9-842A-72A4AE25918C}" dt="2022-05-20T11:33:18.831" v="19" actId="20577"/>
          <ac:spMkLst>
            <pc:docMk/>
            <pc:sldMk cId="2790993811" sldId="293"/>
            <ac:spMk id="2" creationId="{C2007E24-3B1A-45D1-8940-CC1E03B72ADB}"/>
          </ac:spMkLst>
        </pc:spChg>
        <pc:spChg chg="mod">
          <ac:chgData name="De Paola, Joseph" userId="b461de0f-b886-480a-bb95-128986b2407a" providerId="ADAL" clId="{C24814F3-421F-46D9-842A-72A4AE25918C}" dt="2022-05-20T12:21:48.682" v="203" actId="20577"/>
          <ac:spMkLst>
            <pc:docMk/>
            <pc:sldMk cId="2790993811" sldId="293"/>
            <ac:spMk id="3" creationId="{66E88644-FD0D-4BAE-AAA3-3DD00430B4BB}"/>
          </ac:spMkLst>
        </pc:spChg>
      </pc:sldChg>
      <pc:sldChg chg="modSp add mod">
        <pc:chgData name="De Paola, Joseph" userId="b461de0f-b886-480a-bb95-128986b2407a" providerId="ADAL" clId="{C24814F3-421F-46D9-842A-72A4AE25918C}" dt="2022-05-20T11:38:51.901" v="72"/>
        <pc:sldMkLst>
          <pc:docMk/>
          <pc:sldMk cId="2914062355" sldId="294"/>
        </pc:sldMkLst>
        <pc:spChg chg="mod">
          <ac:chgData name="De Paola, Joseph" userId="b461de0f-b886-480a-bb95-128986b2407a" providerId="ADAL" clId="{C24814F3-421F-46D9-842A-72A4AE25918C}" dt="2022-05-20T11:33:23.054" v="27" actId="20577"/>
          <ac:spMkLst>
            <pc:docMk/>
            <pc:sldMk cId="2914062355" sldId="294"/>
            <ac:spMk id="5" creationId="{306D7B86-FF1B-4539-8F09-B94E7D7FBA95}"/>
          </ac:spMkLst>
        </pc:spChg>
        <pc:spChg chg="mod">
          <ac:chgData name="De Paola, Joseph" userId="b461de0f-b886-480a-bb95-128986b2407a" providerId="ADAL" clId="{C24814F3-421F-46D9-842A-72A4AE25918C}" dt="2022-05-20T11:38:51.901" v="72"/>
          <ac:spMkLst>
            <pc:docMk/>
            <pc:sldMk cId="2914062355" sldId="294"/>
            <ac:spMk id="7" creationId="{92BDAC45-A040-4C71-A436-0CC8BE38934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B8E49-E599-47FB-91DD-E0419B6565CE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35E49-2D4B-4E5F-9694-631DCA0364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183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 dirty="0">
                <a:latin typeface="Arial"/>
                <a:cs typeface="Arial"/>
              </a:rPr>
              <a:t>Statistics for Trafford May 2022 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06A31D-10C3-486C-8273-8852446354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349" y="4384681"/>
            <a:ext cx="2722363" cy="213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3" y="284632"/>
            <a:ext cx="6571281" cy="72240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Trafford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53" y="1111607"/>
            <a:ext cx="11737904" cy="4687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4,460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Pension Credit claimants (11.4% of the population +66)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£4.6 million*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estimate unclaimed per year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2,298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estimate eligible non-claimants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>
                <a:latin typeface="Arial" panose="020B0604020202020204" pitchFamily="34" charset="0"/>
                <a:cs typeface="Arial" panose="020B0604020202020204" pitchFamily="34" charset="0"/>
              </a:rPr>
              <a:t>£65.79</a:t>
            </a:r>
            <a:r>
              <a:rPr lang="en-US" sz="2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average weekly Pension Credit award**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326571" y="6021421"/>
            <a:ext cx="1186542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Arial"/>
                <a:cs typeface="Arial"/>
              </a:rPr>
              <a:t>* = Non take up rate x 1% no. of claimants x average amount claimed</a:t>
            </a:r>
            <a:endParaRPr lang="en-US"/>
          </a:p>
          <a:p>
            <a:r>
              <a:rPr lang="en-GB" sz="1600">
                <a:latin typeface="Arial"/>
                <a:cs typeface="Arial"/>
              </a:rPr>
              <a:t>** May 2021</a:t>
            </a:r>
          </a:p>
        </p:txBody>
      </p:sp>
      <p:cxnSp>
        <p:nvCxnSpPr>
          <p:cNvPr id="5" name="Straight Connector 4" descr="Line" title="Line">
            <a:extLst>
              <a:ext uri="{FF2B5EF4-FFF2-40B4-BE49-F238E27FC236}">
                <a16:creationId xmlns:a16="http://schemas.microsoft.com/office/drawing/2014/main" id="{5A0D5664-2847-4BBD-B379-9178C0629F4F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99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6D7B86-FF1B-4539-8F09-B94E7D7FBA95}"/>
              </a:ext>
            </a:extLst>
          </p:cNvPr>
          <p:cNvSpPr txBox="1"/>
          <p:nvPr/>
        </p:nvSpPr>
        <p:spPr>
          <a:xfrm>
            <a:off x="383583" y="226039"/>
            <a:ext cx="60985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Trafford</a:t>
            </a:r>
            <a:endParaRPr lang="en-GB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BDAC45-A040-4C71-A436-0CC8BE389340}"/>
              </a:ext>
            </a:extLst>
          </p:cNvPr>
          <p:cNvSpPr txBox="1"/>
          <p:nvPr/>
        </p:nvSpPr>
        <p:spPr>
          <a:xfrm>
            <a:off x="693548" y="1445744"/>
            <a:ext cx="11379631" cy="32778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/>
                <a:cs typeface="Arial"/>
              </a:rPr>
              <a:t>£12 million</a:t>
            </a:r>
            <a:r>
              <a:rPr lang="en-US" sz="2400" dirty="0">
                <a:latin typeface="Arial"/>
                <a:cs typeface="Arial"/>
              </a:rPr>
              <a:t> p/a estimated cost to health and social care due to non-take-up*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Wards with the highest level of claimants (as % of population)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Clifford (37%)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Longford (21%)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 err="1">
                <a:latin typeface="Arial"/>
                <a:cs typeface="Arial"/>
              </a:rPr>
              <a:t>Bucklow</a:t>
            </a:r>
            <a:r>
              <a:rPr lang="en-GB" sz="2400" dirty="0">
                <a:latin typeface="Arial"/>
                <a:cs typeface="Arial"/>
              </a:rPr>
              <a:t>-St Martins (20%)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Stretford (19%)</a:t>
            </a: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5B83EFEF-0AB8-49C1-B244-66E8B52F155B}"/>
              </a:ext>
            </a:extLst>
          </p:cNvPr>
          <p:cNvCxnSpPr/>
          <p:nvPr/>
        </p:nvCxnSpPr>
        <p:spPr>
          <a:xfrm>
            <a:off x="587375" y="6118406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BFB147-76BC-4233-898E-668F060E0406}"/>
              </a:ext>
            </a:extLst>
          </p:cNvPr>
          <p:cNvSpPr txBox="1"/>
          <p:nvPr/>
        </p:nvSpPr>
        <p:spPr>
          <a:xfrm>
            <a:off x="138377" y="6231851"/>
            <a:ext cx="1205362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  Independent Age/ Loughborough University 2020 report '</a:t>
            </a:r>
            <a:r>
              <a:rPr lang="en-GB" sz="140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400">
                <a:latin typeface="Arial"/>
                <a:cs typeface="Arial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1406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68467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/>
                <a:cs typeface="Arial"/>
              </a:rPr>
              <a:t>Cost to health &amp; social care</a:t>
            </a:r>
          </a:p>
          <a:p>
            <a:pPr algn="ctr"/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Eligible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non-recipients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Population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66+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 claiming</a:t>
            </a:r>
            <a:endParaRPr lang="en-GB" sz="2000" b="1" kern="1200">
              <a:solidFill>
                <a:srgbClr val="FFFFFF"/>
              </a:solidFill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Unclaimed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4019656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6141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1175777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>
                <a:latin typeface="Arial"/>
                <a:cs typeface="Arial"/>
              </a:rPr>
              <a:t>Pension Credit is made up of two components: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1. </a:t>
            </a:r>
            <a:r>
              <a:rPr lang="en-GB" sz="8400" b="1">
                <a:latin typeface="Arial"/>
                <a:cs typeface="Arial"/>
              </a:rPr>
              <a:t>Guaranteed Credit </a:t>
            </a:r>
            <a:r>
              <a:rPr lang="en-GB" sz="8400">
                <a:latin typeface="Arial"/>
                <a:cs typeface="Arial"/>
              </a:rPr>
              <a:t>top</a:t>
            </a:r>
            <a:r>
              <a:rPr lang="pl-PL" sz="8400">
                <a:latin typeface="Arial"/>
                <a:cs typeface="Arial"/>
              </a:rPr>
              <a:t>s</a:t>
            </a:r>
            <a:r>
              <a:rPr lang="en-GB" sz="8400">
                <a:latin typeface="Arial"/>
                <a:cs typeface="Arial"/>
              </a:rPr>
              <a:t> up incomes to a guaranteed minimum level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£182.60 p/w single people, £278.70 p/w couple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2. </a:t>
            </a:r>
            <a:r>
              <a:rPr lang="en-GB" sz="8400" b="1">
                <a:latin typeface="Arial"/>
                <a:cs typeface="Arial"/>
              </a:rPr>
              <a:t>Savings Credit </a:t>
            </a:r>
            <a:r>
              <a:rPr lang="en-GB" sz="840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up to £14.48 p/w single people, £16.20 p/w couple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u="sng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>
                <a:latin typeface="Arial"/>
                <a:cs typeface="Arial"/>
              </a:rPr>
              <a:t>May be entitled </a:t>
            </a:r>
            <a:r>
              <a:rPr lang="en-GB" sz="8400">
                <a:latin typeface="Arial"/>
                <a:cs typeface="Arial"/>
              </a:rPr>
              <a:t>even if income higher than limit </a:t>
            </a:r>
            <a:r>
              <a:rPr lang="en-GB" sz="8400" b="1">
                <a:latin typeface="Arial"/>
                <a:cs typeface="Arial"/>
              </a:rPr>
              <a:t>– </a:t>
            </a:r>
            <a:r>
              <a:rPr lang="en-GB" sz="8400">
                <a:latin typeface="Arial"/>
                <a:cs typeface="Arial"/>
              </a:rPr>
              <a:t>carers, disability benefit recipients, primary caregiver to a child</a:t>
            </a:r>
            <a:endParaRPr lang="en-GB" sz="8400" b="1" u="sng">
              <a:latin typeface="Arial"/>
              <a:cs typeface="Arial"/>
            </a:endParaRPr>
          </a:p>
          <a:p>
            <a:endParaRPr lang="en-GB" sz="8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>
                <a:latin typeface="Arial"/>
                <a:cs typeface="Arial"/>
              </a:rPr>
              <a:t>Linked benefits: </a:t>
            </a:r>
            <a:br>
              <a:rPr lang="pl-PL" sz="8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/>
        </p:nvGraphicFramePr>
        <p:xfrm>
          <a:off x="206822" y="5248263"/>
          <a:ext cx="11159706" cy="1962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95899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863807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1314133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TV licence for over-75s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NHS dental treatment</a:t>
                      </a:r>
                      <a:endParaRPr lang="en-US" b="0"/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Reduction in Council Tax up to 100%</a:t>
                      </a:r>
                      <a:endParaRPr lang="en-GB" sz="2100" b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/>
                        <a:buChar char="•"/>
                      </a:pP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Home insulation and boiler grants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Housing benefit entitlement</a:t>
                      </a:r>
                      <a:endParaRPr lang="en-GB" b="0"/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Voucher towards buying glasses </a:t>
                      </a: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4096413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464499"/>
            <a:ext cx="3805476" cy="4708981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Areas where:</a:t>
            </a:r>
            <a:br>
              <a:rPr lang="en-GB" sz="2000">
                <a:latin typeface="Arial"/>
                <a:cs typeface="Arial"/>
              </a:rPr>
            </a:br>
            <a:endParaRPr lang="en-US" sz="2000">
              <a:latin typeface="Arial"/>
              <a:cs typeface="Calibri" panose="020F0502020204030204"/>
            </a:endParaRPr>
          </a:p>
          <a:p>
            <a:r>
              <a:rPr lang="en-GB" sz="2000">
                <a:latin typeface="Arial"/>
                <a:cs typeface="Arial"/>
              </a:rPr>
              <a:t>- % pension age population is above/ below England average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- deprivation in top 50% nationally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Source: ONS, 2020 midyear estimates and 2019 Index of Deprivation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849104" y="57734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09" y="-34193"/>
            <a:ext cx="10184523" cy="64789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154118" y="6323258"/>
            <a:ext cx="313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400">
              <a:solidFill>
                <a:srgbClr val="FF0000"/>
              </a:solidFill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8782B25-1A5F-4D11-BB75-10F526C80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11299"/>
              </p:ext>
            </p:extLst>
          </p:nvPr>
        </p:nvGraphicFramePr>
        <p:xfrm>
          <a:off x="294409" y="558779"/>
          <a:ext cx="8546521" cy="63275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29295">
                  <a:extLst>
                    <a:ext uri="{9D8B030D-6E8A-4147-A177-3AD203B41FA5}">
                      <a16:colId xmlns:a16="http://schemas.microsoft.com/office/drawing/2014/main" val="2341414816"/>
                    </a:ext>
                  </a:extLst>
                </a:gridCol>
                <a:gridCol w="1186295">
                  <a:extLst>
                    <a:ext uri="{9D8B030D-6E8A-4147-A177-3AD203B41FA5}">
                      <a16:colId xmlns:a16="http://schemas.microsoft.com/office/drawing/2014/main" val="2185910495"/>
                    </a:ext>
                  </a:extLst>
                </a:gridCol>
                <a:gridCol w="2544354">
                  <a:extLst>
                    <a:ext uri="{9D8B030D-6E8A-4147-A177-3AD203B41FA5}">
                      <a16:colId xmlns:a16="http://schemas.microsoft.com/office/drawing/2014/main" val="2886885165"/>
                    </a:ext>
                  </a:extLst>
                </a:gridCol>
                <a:gridCol w="2486577">
                  <a:extLst>
                    <a:ext uri="{9D8B030D-6E8A-4147-A177-3AD203B41FA5}">
                      <a16:colId xmlns:a16="http://schemas.microsoft.com/office/drawing/2014/main" val="446886094"/>
                    </a:ext>
                  </a:extLst>
                </a:gridCol>
              </a:tblGrid>
              <a:tr h="32562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Ward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PC claimants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+mn-lt"/>
                        </a:rPr>
                        <a:t>Estimated eligible non-recipients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+mn-lt"/>
                        </a:rPr>
                        <a:t>Amount not claimed per year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893913846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Altrincham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£199,123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352331110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Ashton upon Mersey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£175,051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381729771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Bowdon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£126,838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1873088946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Broadheath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£168,874</a:t>
                      </a:r>
                      <a:endParaRPr lang="en-GB" sz="14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69655135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Brooklands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£108,269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409444741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Bucklow-St Martins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£269,179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34868635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Clifford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£569,391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275008684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Davyhulme East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£166,862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420221248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Davyhulme West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£131,615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422345234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Flixton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£189,125</a:t>
                      </a:r>
                      <a:endParaRPr lang="en-GB" sz="14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401999394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Gorse Hill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£197,985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333520989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Hale Barns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£161,013</a:t>
                      </a:r>
                      <a:endParaRPr lang="en-GB" sz="14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1536340647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Hale Central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£76,488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65498359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Longford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£421,749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189495161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Priory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£188,312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203271605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Sale Moor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£206,548</a:t>
                      </a:r>
                      <a:endParaRPr lang="en-GB" sz="14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352918928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 Mary's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£264,726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213589668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Stretford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£330,267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1545243754"/>
                  </a:ext>
                </a:extLst>
              </a:tr>
              <a:tr h="48185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Timperley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£99,142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157822939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Urmston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£224,522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170833596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Village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£269,730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395813257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4,460 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2" marR="7252" marT="72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2,292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03" marR="9103" marT="91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£4,546,349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0" marR="6230" marT="6230" marB="0" anchor="b"/>
                </a:tc>
                <a:extLst>
                  <a:ext uri="{0D108BD9-81ED-4DB2-BD59-A6C34878D82A}">
                    <a16:rowId xmlns:a16="http://schemas.microsoft.com/office/drawing/2014/main" val="1602437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738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>
                <a:latin typeface="Arial"/>
                <a:cs typeface="Arial"/>
              </a:rPr>
              <a:t>Further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details:</a:t>
            </a:r>
            <a:r>
              <a:rPr lang="en-GB" b="0">
                <a:latin typeface="Arial"/>
                <a:cs typeface="Arial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Mike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Doocey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Lead Analyst: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Mike.Doocey@greatermanchester-ca.gov.uk</a:t>
            </a:r>
            <a:endParaRPr lang="en-GB" b="0">
              <a:latin typeface="Arial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Jo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Garsden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Programme Manager Ageing Hub: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Jo.Garsden@greatermanchester-ca.gov.uk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78E3FE-5586-4AF2-992A-454EB314E06E}"/>
</file>

<file path=customXml/itemProps2.xml><?xml version="1.0" encoding="utf-8"?>
<ds:datastoreItem xmlns:ds="http://schemas.openxmlformats.org/officeDocument/2006/customXml" ds:itemID="{E207C6EA-B2DF-4906-BB83-DC740287165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EA14AB6-F5C6-432D-A8A4-FB26F4BBF3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6564</TotalTime>
  <Words>598</Words>
  <Application>Microsoft Office PowerPoint</Application>
  <PresentationFormat>Widescreen</PresentationFormat>
  <Paragraphs>165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Trafford</vt:lpstr>
      <vt:lpstr>PowerPoint Presentation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Manchester</dc:title>
  <dc:creator>Jack Ford</dc:creator>
  <cp:lastModifiedBy>De Paola, Joseph</cp:lastModifiedBy>
  <cp:revision>102</cp:revision>
  <dcterms:created xsi:type="dcterms:W3CDTF">2020-08-14T14:46:16Z</dcterms:created>
  <dcterms:modified xsi:type="dcterms:W3CDTF">2022-05-20T12:51:54Z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