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8" r:id="rId5"/>
    <p:sldId id="293" r:id="rId6"/>
    <p:sldId id="294" r:id="rId7"/>
    <p:sldId id="271" r:id="rId8"/>
    <p:sldId id="272" r:id="rId9"/>
    <p:sldId id="261" r:id="rId10"/>
    <p:sldId id="29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C366D6-42AA-4FDA-8299-B593FBD5D646}" v="20" dt="2022-05-20T12:53:29.5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Paola, Joseph" userId="b461de0f-b886-480a-bb95-128986b2407a" providerId="ADAL" clId="{24C366D6-42AA-4FDA-8299-B593FBD5D646}"/>
    <pc:docChg chg="undo redo custSel addSld delSld modSld">
      <pc:chgData name="De Paola, Joseph" userId="b461de0f-b886-480a-bb95-128986b2407a" providerId="ADAL" clId="{24C366D6-42AA-4FDA-8299-B593FBD5D646}" dt="2022-05-20T12:53:37.692" v="481" actId="14100"/>
      <pc:docMkLst>
        <pc:docMk/>
      </pc:docMkLst>
      <pc:sldChg chg="del">
        <pc:chgData name="De Paola, Joseph" userId="b461de0f-b886-480a-bb95-128986b2407a" providerId="ADAL" clId="{24C366D6-42AA-4FDA-8299-B593FBD5D646}" dt="2022-05-18T12:31:39.542" v="1" actId="47"/>
        <pc:sldMkLst>
          <pc:docMk/>
          <pc:sldMk cId="432416404" sldId="256"/>
        </pc:sldMkLst>
      </pc:sldChg>
      <pc:sldChg chg="add">
        <pc:chgData name="De Paola, Joseph" userId="b461de0f-b886-480a-bb95-128986b2407a" providerId="ADAL" clId="{24C366D6-42AA-4FDA-8299-B593FBD5D646}" dt="2022-05-18T12:34:00.788" v="63"/>
        <pc:sldMkLst>
          <pc:docMk/>
          <pc:sldMk cId="23586193" sldId="261"/>
        </pc:sldMkLst>
      </pc:sldChg>
      <pc:sldChg chg="addSp delSp modSp add del mod">
        <pc:chgData name="De Paola, Joseph" userId="b461de0f-b886-480a-bb95-128986b2407a" providerId="ADAL" clId="{24C366D6-42AA-4FDA-8299-B593FBD5D646}" dt="2022-05-20T11:59:02.654" v="356" actId="47"/>
        <pc:sldMkLst>
          <pc:docMk/>
          <pc:sldMk cId="1875738354" sldId="262"/>
        </pc:sldMkLst>
        <pc:spChg chg="mod">
          <ac:chgData name="De Paola, Joseph" userId="b461de0f-b886-480a-bb95-128986b2407a" providerId="ADAL" clId="{24C366D6-42AA-4FDA-8299-B593FBD5D646}" dt="2022-05-18T12:42:24.100" v="234" actId="1076"/>
          <ac:spMkLst>
            <pc:docMk/>
            <pc:sldMk cId="1875738354" sldId="262"/>
            <ac:spMk id="4" creationId="{2DFADF72-6C25-450D-B9D2-A85D34DEC204}"/>
          </ac:spMkLst>
        </pc:spChg>
        <pc:graphicFrameChg chg="add mod modGraphic">
          <ac:chgData name="De Paola, Joseph" userId="b461de0f-b886-480a-bb95-128986b2407a" providerId="ADAL" clId="{24C366D6-42AA-4FDA-8299-B593FBD5D646}" dt="2022-05-20T11:58:33.356" v="354" actId="20577"/>
          <ac:graphicFrameMkLst>
            <pc:docMk/>
            <pc:sldMk cId="1875738354" sldId="262"/>
            <ac:graphicFrameMk id="5" creationId="{78725DE4-9F50-4CA4-8FD3-4BCA00BBD1F6}"/>
          </ac:graphicFrameMkLst>
        </pc:graphicFrameChg>
        <pc:graphicFrameChg chg="add del mod">
          <ac:chgData name="De Paola, Joseph" userId="b461de0f-b886-480a-bb95-128986b2407a" providerId="ADAL" clId="{24C366D6-42AA-4FDA-8299-B593FBD5D646}" dt="2022-05-18T12:39:49.297" v="216" actId="478"/>
          <ac:graphicFrameMkLst>
            <pc:docMk/>
            <pc:sldMk cId="1875738354" sldId="262"/>
            <ac:graphicFrameMk id="6" creationId="{1C4B0BFC-4369-4CC0-A0E8-A7D5BB27478D}"/>
          </ac:graphicFrameMkLst>
        </pc:graphicFrameChg>
        <pc:graphicFrameChg chg="add del mod ord modGraphic">
          <ac:chgData name="De Paola, Joseph" userId="b461de0f-b886-480a-bb95-128986b2407a" providerId="ADAL" clId="{24C366D6-42AA-4FDA-8299-B593FBD5D646}" dt="2022-05-18T12:49:38.248" v="348" actId="1076"/>
          <ac:graphicFrameMkLst>
            <pc:docMk/>
            <pc:sldMk cId="1875738354" sldId="262"/>
            <ac:graphicFrameMk id="8" creationId="{508C98E6-4103-4C20-A721-A4DFA97CBBC0}"/>
          </ac:graphicFrameMkLst>
        </pc:graphicFrameChg>
        <pc:graphicFrameChg chg="add mod ord modGraphic">
          <ac:chgData name="De Paola, Joseph" userId="b461de0f-b886-480a-bb95-128986b2407a" providerId="ADAL" clId="{24C366D6-42AA-4FDA-8299-B593FBD5D646}" dt="2022-05-18T12:49:54.442" v="351" actId="20577"/>
          <ac:graphicFrameMkLst>
            <pc:docMk/>
            <pc:sldMk cId="1875738354" sldId="262"/>
            <ac:graphicFrameMk id="9" creationId="{B7AB69F3-865E-4C13-9F08-160C41242FA8}"/>
          </ac:graphicFrameMkLst>
        </pc:graphicFrameChg>
        <pc:graphicFrameChg chg="del mod modGraphic">
          <ac:chgData name="De Paola, Joseph" userId="b461de0f-b886-480a-bb95-128986b2407a" providerId="ADAL" clId="{24C366D6-42AA-4FDA-8299-B593FBD5D646}" dt="2022-05-18T12:39:33.342" v="213" actId="21"/>
          <ac:graphicFrameMkLst>
            <pc:docMk/>
            <pc:sldMk cId="1875738354" sldId="262"/>
            <ac:graphicFrameMk id="18" creationId="{F8782B25-1A5F-4D11-BB75-10F526C80781}"/>
          </ac:graphicFrameMkLst>
        </pc:graphicFrameChg>
      </pc:sldChg>
      <pc:sldChg chg="add">
        <pc:chgData name="De Paola, Joseph" userId="b461de0f-b886-480a-bb95-128986b2407a" providerId="ADAL" clId="{24C366D6-42AA-4FDA-8299-B593FBD5D646}" dt="2022-05-20T12:07:21.400" v="476"/>
        <pc:sldMkLst>
          <pc:docMk/>
          <pc:sldMk cId="3504408146" sldId="267"/>
        </pc:sldMkLst>
      </pc:sldChg>
      <pc:sldChg chg="addSp delSp modSp add mod">
        <pc:chgData name="De Paola, Joseph" userId="b461de0f-b886-480a-bb95-128986b2407a" providerId="ADAL" clId="{24C366D6-42AA-4FDA-8299-B593FBD5D646}" dt="2022-05-20T12:53:37.692" v="481" actId="14100"/>
        <pc:sldMkLst>
          <pc:docMk/>
          <pc:sldMk cId="3845005294" sldId="268"/>
        </pc:sldMkLst>
        <pc:spChg chg="mod">
          <ac:chgData name="De Paola, Joseph" userId="b461de0f-b886-480a-bb95-128986b2407a" providerId="ADAL" clId="{24C366D6-42AA-4FDA-8299-B593FBD5D646}" dt="2022-05-18T12:31:43.542" v="11" actId="20577"/>
          <ac:spMkLst>
            <pc:docMk/>
            <pc:sldMk cId="3845005294" sldId="268"/>
            <ac:spMk id="8" creationId="{4195A1E9-88BD-4AB0-AB4F-F899716317BA}"/>
          </ac:spMkLst>
        </pc:spChg>
        <pc:picChg chg="del">
          <ac:chgData name="De Paola, Joseph" userId="b461de0f-b886-480a-bb95-128986b2407a" providerId="ADAL" clId="{24C366D6-42AA-4FDA-8299-B593FBD5D646}" dt="2022-05-20T12:53:32.037" v="479" actId="478"/>
          <ac:picMkLst>
            <pc:docMk/>
            <pc:sldMk cId="3845005294" sldId="268"/>
            <ac:picMk id="5" creationId="{88E2EEC0-AFF2-FC50-47E9-655FA0678007}"/>
          </ac:picMkLst>
        </pc:picChg>
        <pc:picChg chg="add mod">
          <ac:chgData name="De Paola, Joseph" userId="b461de0f-b886-480a-bb95-128986b2407a" providerId="ADAL" clId="{24C366D6-42AA-4FDA-8299-B593FBD5D646}" dt="2022-05-20T12:53:37.692" v="481" actId="14100"/>
          <ac:picMkLst>
            <pc:docMk/>
            <pc:sldMk cId="3845005294" sldId="268"/>
            <ac:picMk id="9" creationId="{9F9FD442-4A36-43A6-A1B2-F38D54E5E031}"/>
          </ac:picMkLst>
        </pc:picChg>
      </pc:sldChg>
      <pc:sldChg chg="add">
        <pc:chgData name="De Paola, Joseph" userId="b461de0f-b886-480a-bb95-128986b2407a" providerId="ADAL" clId="{24C366D6-42AA-4FDA-8299-B593FBD5D646}" dt="2022-05-18T12:33:48.406" v="60"/>
        <pc:sldMkLst>
          <pc:docMk/>
          <pc:sldMk cId="2449179676" sldId="271"/>
        </pc:sldMkLst>
      </pc:sldChg>
      <pc:sldChg chg="add">
        <pc:chgData name="De Paola, Joseph" userId="b461de0f-b886-480a-bb95-128986b2407a" providerId="ADAL" clId="{24C366D6-42AA-4FDA-8299-B593FBD5D646}" dt="2022-05-18T12:33:55.206" v="62"/>
        <pc:sldMkLst>
          <pc:docMk/>
          <pc:sldMk cId="1256705028" sldId="272"/>
        </pc:sldMkLst>
      </pc:sldChg>
      <pc:sldChg chg="del">
        <pc:chgData name="De Paola, Joseph" userId="b461de0f-b886-480a-bb95-128986b2407a" providerId="ADAL" clId="{24C366D6-42AA-4FDA-8299-B593FBD5D646}" dt="2022-05-18T12:31:56.264" v="14" actId="47"/>
        <pc:sldMkLst>
          <pc:docMk/>
          <pc:sldMk cId="4095130902" sldId="282"/>
        </pc:sldMkLst>
      </pc:sldChg>
      <pc:sldChg chg="del">
        <pc:chgData name="De Paola, Joseph" userId="b461de0f-b886-480a-bb95-128986b2407a" providerId="ADAL" clId="{24C366D6-42AA-4FDA-8299-B593FBD5D646}" dt="2022-05-18T12:33:50.094" v="61" actId="47"/>
        <pc:sldMkLst>
          <pc:docMk/>
          <pc:sldMk cId="636325378" sldId="283"/>
        </pc:sldMkLst>
      </pc:sldChg>
      <pc:sldChg chg="del">
        <pc:chgData name="De Paola, Joseph" userId="b461de0f-b886-480a-bb95-128986b2407a" providerId="ADAL" clId="{24C366D6-42AA-4FDA-8299-B593FBD5D646}" dt="2022-05-18T12:34:09.276" v="65" actId="47"/>
        <pc:sldMkLst>
          <pc:docMk/>
          <pc:sldMk cId="1178480096" sldId="284"/>
        </pc:sldMkLst>
      </pc:sldChg>
      <pc:sldChg chg="del">
        <pc:chgData name="De Paola, Joseph" userId="b461de0f-b886-480a-bb95-128986b2407a" providerId="ADAL" clId="{24C366D6-42AA-4FDA-8299-B593FBD5D646}" dt="2022-05-18T12:34:02.940" v="64" actId="47"/>
        <pc:sldMkLst>
          <pc:docMk/>
          <pc:sldMk cId="3022525373" sldId="289"/>
        </pc:sldMkLst>
      </pc:sldChg>
      <pc:sldChg chg="del">
        <pc:chgData name="De Paola, Joseph" userId="b461de0f-b886-480a-bb95-128986b2407a" providerId="ADAL" clId="{24C366D6-42AA-4FDA-8299-B593FBD5D646}" dt="2022-05-20T12:07:04.150" v="473" actId="47"/>
        <pc:sldMkLst>
          <pc:docMk/>
          <pc:sldMk cId="3859563524" sldId="290"/>
        </pc:sldMkLst>
      </pc:sldChg>
      <pc:sldChg chg="del">
        <pc:chgData name="De Paola, Joseph" userId="b461de0f-b886-480a-bb95-128986b2407a" providerId="ADAL" clId="{24C366D6-42AA-4FDA-8299-B593FBD5D646}" dt="2022-05-20T12:07:04.804" v="474" actId="47"/>
        <pc:sldMkLst>
          <pc:docMk/>
          <pc:sldMk cId="3563326387" sldId="291"/>
        </pc:sldMkLst>
      </pc:sldChg>
      <pc:sldChg chg="del">
        <pc:chgData name="De Paola, Joseph" userId="b461de0f-b886-480a-bb95-128986b2407a" providerId="ADAL" clId="{24C366D6-42AA-4FDA-8299-B593FBD5D646}" dt="2022-05-20T12:07:05.405" v="475" actId="47"/>
        <pc:sldMkLst>
          <pc:docMk/>
          <pc:sldMk cId="3337366094" sldId="292"/>
        </pc:sldMkLst>
      </pc:sldChg>
      <pc:sldChg chg="modSp add mod">
        <pc:chgData name="De Paola, Joseph" userId="b461de0f-b886-480a-bb95-128986b2407a" providerId="ADAL" clId="{24C366D6-42AA-4FDA-8299-B593FBD5D646}" dt="2022-05-18T12:34:18.061" v="76" actId="14100"/>
        <pc:sldMkLst>
          <pc:docMk/>
          <pc:sldMk cId="501670539" sldId="293"/>
        </pc:sldMkLst>
        <pc:spChg chg="mod">
          <ac:chgData name="De Paola, Joseph" userId="b461de0f-b886-480a-bb95-128986b2407a" providerId="ADAL" clId="{24C366D6-42AA-4FDA-8299-B593FBD5D646}" dt="2022-05-18T12:34:18.061" v="76" actId="14100"/>
          <ac:spMkLst>
            <pc:docMk/>
            <pc:sldMk cId="501670539" sldId="293"/>
            <ac:spMk id="2" creationId="{C2007E24-3B1A-45D1-8940-CC1E03B72ADB}"/>
          </ac:spMkLst>
        </pc:spChg>
        <pc:spChg chg="mod">
          <ac:chgData name="De Paola, Joseph" userId="b461de0f-b886-480a-bb95-128986b2407a" providerId="ADAL" clId="{24C366D6-42AA-4FDA-8299-B593FBD5D646}" dt="2022-05-18T12:32:51.175" v="46" actId="20577"/>
          <ac:spMkLst>
            <pc:docMk/>
            <pc:sldMk cId="501670539" sldId="293"/>
            <ac:spMk id="3" creationId="{66E88644-FD0D-4BAE-AAA3-3DD00430B4BB}"/>
          </ac:spMkLst>
        </pc:spChg>
      </pc:sldChg>
      <pc:sldChg chg="modSp add mod">
        <pc:chgData name="De Paola, Joseph" userId="b461de0f-b886-480a-bb95-128986b2407a" providerId="ADAL" clId="{24C366D6-42AA-4FDA-8299-B593FBD5D646}" dt="2022-05-18T12:34:27.472" v="101" actId="14100"/>
        <pc:sldMkLst>
          <pc:docMk/>
          <pc:sldMk cId="2914062355" sldId="294"/>
        </pc:sldMkLst>
        <pc:spChg chg="mod">
          <ac:chgData name="De Paola, Joseph" userId="b461de0f-b886-480a-bb95-128986b2407a" providerId="ADAL" clId="{24C366D6-42AA-4FDA-8299-B593FBD5D646}" dt="2022-05-18T12:34:27.472" v="101" actId="14100"/>
          <ac:spMkLst>
            <pc:docMk/>
            <pc:sldMk cId="2914062355" sldId="294"/>
            <ac:spMk id="5" creationId="{306D7B86-FF1B-4539-8F09-B94E7D7FBA95}"/>
          </ac:spMkLst>
        </pc:spChg>
        <pc:spChg chg="mod">
          <ac:chgData name="De Paola, Joseph" userId="b461de0f-b886-480a-bb95-128986b2407a" providerId="ADAL" clId="{24C366D6-42AA-4FDA-8299-B593FBD5D646}" dt="2022-05-18T12:33:40.823" v="59"/>
          <ac:spMkLst>
            <pc:docMk/>
            <pc:sldMk cId="2914062355" sldId="294"/>
            <ac:spMk id="7" creationId="{92BDAC45-A040-4C71-A436-0CC8BE389340}"/>
          </ac:spMkLst>
        </pc:spChg>
      </pc:sldChg>
      <pc:sldChg chg="addSp delSp modSp add mod">
        <pc:chgData name="De Paola, Joseph" userId="b461de0f-b886-480a-bb95-128986b2407a" providerId="ADAL" clId="{24C366D6-42AA-4FDA-8299-B593FBD5D646}" dt="2022-05-20T12:05:09.961" v="472" actId="14100"/>
        <pc:sldMkLst>
          <pc:docMk/>
          <pc:sldMk cId="3139845971" sldId="295"/>
        </pc:sldMkLst>
        <pc:spChg chg="mod">
          <ac:chgData name="De Paola, Joseph" userId="b461de0f-b886-480a-bb95-128986b2407a" providerId="ADAL" clId="{24C366D6-42AA-4FDA-8299-B593FBD5D646}" dt="2022-05-20T12:04:54.029" v="468" actId="27636"/>
          <ac:spMkLst>
            <pc:docMk/>
            <pc:sldMk cId="3139845971" sldId="295"/>
            <ac:spMk id="4" creationId="{2DFADF72-6C25-450D-B9D2-A85D34DEC204}"/>
          </ac:spMkLst>
        </pc:spChg>
        <pc:spChg chg="mod">
          <ac:chgData name="De Paola, Joseph" userId="b461de0f-b886-480a-bb95-128986b2407a" providerId="ADAL" clId="{24C366D6-42AA-4FDA-8299-B593FBD5D646}" dt="2022-05-20T12:05:05.922" v="471" actId="404"/>
          <ac:spMkLst>
            <pc:docMk/>
            <pc:sldMk cId="3139845971" sldId="295"/>
            <ac:spMk id="7" creationId="{3DCB34F4-93F6-4362-A68D-E64D4CA80959}"/>
          </ac:spMkLst>
        </pc:spChg>
        <pc:graphicFrameChg chg="add mod modGraphic">
          <ac:chgData name="De Paola, Joseph" userId="b461de0f-b886-480a-bb95-128986b2407a" providerId="ADAL" clId="{24C366D6-42AA-4FDA-8299-B593FBD5D646}" dt="2022-05-20T12:05:09.961" v="472" actId="14100"/>
          <ac:graphicFrameMkLst>
            <pc:docMk/>
            <pc:sldMk cId="3139845971" sldId="295"/>
            <ac:graphicFrameMk id="2" creationId="{7B39910D-B53D-41FC-AA89-8D60CD14C743}"/>
          </ac:graphicFrameMkLst>
        </pc:graphicFrameChg>
        <pc:graphicFrameChg chg="add del mod">
          <ac:chgData name="De Paola, Joseph" userId="b461de0f-b886-480a-bb95-128986b2407a" providerId="ADAL" clId="{24C366D6-42AA-4FDA-8299-B593FBD5D646}" dt="2022-05-20T12:00:23.122" v="449" actId="21"/>
          <ac:graphicFrameMkLst>
            <pc:docMk/>
            <pc:sldMk cId="3139845971" sldId="295"/>
            <ac:graphicFrameMk id="5" creationId="{FA4C1AA0-1ECE-4C57-BE30-3AD8B9F36045}"/>
          </ac:graphicFrameMkLst>
        </pc:graphicFrameChg>
        <pc:graphicFrameChg chg="del mod modGraphic">
          <ac:chgData name="De Paola, Joseph" userId="b461de0f-b886-480a-bb95-128986b2407a" providerId="ADAL" clId="{24C366D6-42AA-4FDA-8299-B593FBD5D646}" dt="2022-05-20T12:00:19.101" v="447" actId="21"/>
          <ac:graphicFrameMkLst>
            <pc:docMk/>
            <pc:sldMk cId="3139845971" sldId="295"/>
            <ac:graphicFrameMk id="18" creationId="{F8782B25-1A5F-4D11-BB75-10F526C8078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3FD94-BAF2-4278-ADA4-98684824315E}" type="datetimeFigureOut">
              <a:rPr lang="en-GB" smtClean="0"/>
              <a:t>20/05/2022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C57D26-E9BE-48DE-B1E3-FC663AD1DB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031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6D70C-2E21-431F-B2B1-492FDEBE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84D93-3266-4DEB-8E98-BF105EF4FE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73E-FF34-41E8-85D9-82C53208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E535-D48A-48FD-BA9C-4B50B3FF7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73586-F7DC-46F4-A768-3DBDC6258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5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AC4D3-3EA1-4963-BA50-10966A86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0746F2-4A94-4124-A9FA-CC669CE22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984C4-BBFD-4FE2-9078-4D82CCD1B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5F437-E458-4AA0-8DCD-548CBD28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80222-EE18-429F-B25F-7D32076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FA44C1-8486-4F79-85BC-885337774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5A357-AD87-41CB-8C30-3EFFB684E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96875-7A8F-4FC3-9942-3B95D324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8A29-2596-4175-A1A2-00E1DC97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CF7CB-1099-45B1-A13E-6816C3B4D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DF9E-58A6-4410-8225-C538E872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8224-535B-4D15-8F9C-3520E062D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62F7-2945-4996-8F94-F9077AB9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F1DA-9E5A-4FE5-B273-FED0EE309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08FF9-F1F4-4F57-A573-ACF41DC0A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7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090ED-DA32-46C5-B5EA-CBA7716E5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CAEB1-AB68-4C3E-B091-40876407A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FE1DC-50C4-46BD-A23E-74113CA72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1AB0-CE00-40EB-9B01-F961EFB9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B8106-C94F-44A8-B2E8-AE0A25E8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5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FD44B-83E4-4187-9997-72CADA1C5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F6B7-ECF3-41BC-80F9-8C4DB36B24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0A0937-934A-4449-9D8E-AE400798F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BF27C-78A1-432F-BDC4-69CD228B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ECF0D-37E2-4374-A01E-ED2BD7A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0FB50-47BD-49BD-B7B3-A9D29A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1A026-9E66-4A9B-8381-AE48695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8BE34-5D3E-43CC-ACF8-1D1C52110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7B1BF-DAA5-43E2-94A6-2DFEDABB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1A28C0-70FC-4823-89BD-652511CBE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1F666F-8769-47E9-9FEC-BB7191EDD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EDD920-CD63-4B4F-947D-685DA8E7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EB8569-48C6-43AA-9B48-A1B99892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7D5A64-C9FC-447C-8542-4C37DD36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258C3-6122-4518-8E9C-6E13A54E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14F8C-1303-4569-AE61-F92494B9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5EAD9-27AC-44A2-AE59-561FD94B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3B13D2-588E-4DE9-8BA7-31C8C8A82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33E0B8-D56A-4D94-B34E-79905E5C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47810-C892-47DA-B355-EC5C8136B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149FD-311F-4735-A8B3-B2E89148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D69E-D57B-4A1F-9BEF-E8A1A45B7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B0FA8-A9F1-4983-851D-B85008804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07A260-90AE-407D-A046-8F2BAD711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A49C7-9FC6-49EE-9D28-60664AAFF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B7B9D-31FC-4A08-AF2A-C5D65BA8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4A6-8142-4439-988B-D5ACCB42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F39B-C946-43D5-B7EA-49E5289E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7FBF51-9586-4EC8-9263-ABF5C4BA2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8B52E-D25F-43AC-8EE5-AF146991C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3F96D-BFFE-495A-BD31-3A8406C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17D6A-21C1-4F0D-8E15-8D62AC05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1E16F-00E8-48CB-9D51-AAE97FA7A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21703-ABE1-4195-9F93-E6B8903F1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061F8-AB7D-4E84-BAF5-65BBCAC2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D79D8-99F4-4363-BCBC-C41D0586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E7D2-1FD6-4A14-9AE6-2F2BDF1680FD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DDF1D-74F5-4227-9EB8-CBD1B11B5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F65E-DD89-4A4E-B6EF-78866EEC8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8E1A7-8730-49B9-97B4-845457397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dependentage.org/campaigns/PensionCredit/cost-repor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Doocey@greatermanchester-ca.gov.u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.Garsden@greatermanchester-ca.gov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>
                <a:latin typeface="Arial" panose="020B0604020202020204" pitchFamily="34" charset="0"/>
                <a:cs typeface="Arial" panose="020B0604020202020204" pitchFamily="34" charset="0"/>
              </a:rPr>
              <a:t>Pension </a:t>
            </a:r>
            <a:r>
              <a:rPr lang="en-GB" sz="5400" b="1">
                <a:latin typeface="Arial" panose="020B0604020202020204" pitchFamily="34" charset="0"/>
                <a:cs typeface="Arial" panose="020B0604020202020204" pitchFamily="34" charset="0"/>
              </a:rPr>
              <a:t>Top Up campaign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671021" y="3118133"/>
            <a:ext cx="9418186" cy="1030288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 dirty="0">
                <a:latin typeface="Arial"/>
                <a:cs typeface="Arial"/>
              </a:rPr>
              <a:t>Statistics for Manchester May 2022 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 with medium confidence">
            <a:extLst>
              <a:ext uri="{FF2B5EF4-FFF2-40B4-BE49-F238E27FC236}">
                <a16:creationId xmlns:a16="http://schemas.microsoft.com/office/drawing/2014/main" id="{9F9FD442-4A36-43A6-A1B2-F38D54E5E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833" y="4632326"/>
            <a:ext cx="2459565" cy="192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07E24-3B1A-45D1-8940-CC1E03B72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3" y="284632"/>
            <a:ext cx="9594143" cy="722405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Manchester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8644-FD0D-4BAE-AAA3-3DD00430B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53" y="1111607"/>
            <a:ext cx="11737904" cy="4687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14,515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Pension Credit claimants (30.2% of the population +66)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£17.6 million*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estimate unclaimed per year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7,477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estimate eligible non-claimants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£78.06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average weekly Pension Credit award**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207C827-8A64-43BC-8CD6-B34546DADBC5}"/>
              </a:ext>
            </a:extLst>
          </p:cNvPr>
          <p:cNvSpPr txBox="1"/>
          <p:nvPr/>
        </p:nvSpPr>
        <p:spPr>
          <a:xfrm>
            <a:off x="326571" y="6021421"/>
            <a:ext cx="1186542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Arial"/>
                <a:cs typeface="Arial"/>
              </a:rPr>
              <a:t>* = Non take up rate x 1% no. of claimants x average amount claimed</a:t>
            </a:r>
            <a:endParaRPr lang="en-US"/>
          </a:p>
          <a:p>
            <a:r>
              <a:rPr lang="en-GB" sz="1600">
                <a:latin typeface="Arial"/>
                <a:cs typeface="Arial"/>
              </a:rPr>
              <a:t>** May 2021</a:t>
            </a:r>
          </a:p>
        </p:txBody>
      </p:sp>
      <p:cxnSp>
        <p:nvCxnSpPr>
          <p:cNvPr id="5" name="Straight Connector 4" descr="Line" title="Line">
            <a:extLst>
              <a:ext uri="{FF2B5EF4-FFF2-40B4-BE49-F238E27FC236}">
                <a16:creationId xmlns:a16="http://schemas.microsoft.com/office/drawing/2014/main" id="{5A0D5664-2847-4BBD-B379-9178C0629F4F}"/>
              </a:ext>
            </a:extLst>
          </p:cNvPr>
          <p:cNvCxnSpPr/>
          <p:nvPr/>
        </p:nvCxnSpPr>
        <p:spPr>
          <a:xfrm>
            <a:off x="317643" y="5746392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70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6D7B86-FF1B-4539-8F09-B94E7D7FBA95}"/>
              </a:ext>
            </a:extLst>
          </p:cNvPr>
          <p:cNvSpPr txBox="1"/>
          <p:nvPr/>
        </p:nvSpPr>
        <p:spPr>
          <a:xfrm>
            <a:off x="383583" y="226039"/>
            <a:ext cx="86223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statistics for Manchester</a:t>
            </a:r>
            <a:endParaRPr lang="en-GB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BDAC45-A040-4C71-A436-0CC8BE389340}"/>
              </a:ext>
            </a:extLst>
          </p:cNvPr>
          <p:cNvSpPr txBox="1"/>
          <p:nvPr/>
        </p:nvSpPr>
        <p:spPr>
          <a:xfrm>
            <a:off x="693548" y="1445744"/>
            <a:ext cx="11379631" cy="32778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/>
                <a:cs typeface="Arial"/>
              </a:rPr>
              <a:t>£46 million</a:t>
            </a:r>
            <a:r>
              <a:rPr lang="en-US" sz="2400" dirty="0">
                <a:latin typeface="Arial"/>
                <a:cs typeface="Arial"/>
              </a:rPr>
              <a:t> p/a estimated cost to health and social care due to non-take-up*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/>
                <a:cs typeface="Arial"/>
              </a:rPr>
              <a:t>Wards with the highest level of claimants (as % of population)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Moss Side (55%)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Hulme (53%)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Ardwick (51%)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Piccadilly (50%)</a:t>
            </a:r>
          </a:p>
        </p:txBody>
      </p:sp>
      <p:cxnSp>
        <p:nvCxnSpPr>
          <p:cNvPr id="8" name="Straight Connector 7" descr="Line" title="Line">
            <a:extLst>
              <a:ext uri="{FF2B5EF4-FFF2-40B4-BE49-F238E27FC236}">
                <a16:creationId xmlns:a16="http://schemas.microsoft.com/office/drawing/2014/main" id="{5B83EFEF-0AB8-49C1-B244-66E8B52F155B}"/>
              </a:ext>
            </a:extLst>
          </p:cNvPr>
          <p:cNvCxnSpPr/>
          <p:nvPr/>
        </p:nvCxnSpPr>
        <p:spPr>
          <a:xfrm>
            <a:off x="587375" y="6118406"/>
            <a:ext cx="11017250" cy="0"/>
          </a:xfrm>
          <a:prstGeom prst="line">
            <a:avLst/>
          </a:prstGeom>
          <a:ln w="38100">
            <a:solidFill>
              <a:srgbClr val="8B8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BFB147-76BC-4233-898E-668F060E0406}"/>
              </a:ext>
            </a:extLst>
          </p:cNvPr>
          <p:cNvSpPr txBox="1"/>
          <p:nvPr/>
        </p:nvSpPr>
        <p:spPr>
          <a:xfrm>
            <a:off x="138377" y="6231851"/>
            <a:ext cx="1205362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>
                <a:latin typeface="Arial"/>
                <a:cs typeface="Arial"/>
              </a:rPr>
              <a:t>* Local authority costs are an estimate based on GM's proportion of the GB 66+ total applied to GB cost of £4.876bn and divided by the unclaimed proportions in GM district -  Independent Age/ Loughborough University 2020 report '</a:t>
            </a:r>
            <a:r>
              <a:rPr lang="en-GB" sz="1400">
                <a:latin typeface="Arial"/>
                <a:cs typeface="Arial"/>
                <a:hlinkClick r:id="rId2"/>
              </a:rPr>
              <a:t>The cost of pensioner poverty and non-take-up of Pension Credit</a:t>
            </a:r>
            <a:r>
              <a:rPr lang="en-GB" sz="1400">
                <a:latin typeface="Arial"/>
                <a:cs typeface="Arial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291406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08812B2-7C20-4EA5-AEEB-5CCE1E5376E2}"/>
              </a:ext>
            </a:extLst>
          </p:cNvPr>
          <p:cNvSpPr/>
          <p:nvPr/>
        </p:nvSpPr>
        <p:spPr>
          <a:xfrm>
            <a:off x="4148791" y="3568467"/>
            <a:ext cx="7659476" cy="3191337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440BC-18DE-4128-B8C3-108310D7AB8A}"/>
              </a:ext>
            </a:extLst>
          </p:cNvPr>
          <p:cNvSpPr/>
          <p:nvPr/>
        </p:nvSpPr>
        <p:spPr>
          <a:xfrm>
            <a:off x="345886" y="3545722"/>
            <a:ext cx="3668435" cy="3235853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>
                <a:solidFill>
                  <a:schemeClr val="bg1"/>
                </a:solidFill>
                <a:latin typeface="Arial"/>
                <a:cs typeface="Arial"/>
              </a:rPr>
              <a:t>Cost to health &amp; social care</a:t>
            </a:r>
          </a:p>
          <a:p>
            <a:pPr algn="ctr"/>
            <a:endParaRPr lang="en-GB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£181 million</a:t>
            </a:r>
          </a:p>
        </p:txBody>
      </p:sp>
      <p:pic>
        <p:nvPicPr>
          <p:cNvPr id="7" name="Graphic 6" descr="Doctor female with solid fill">
            <a:extLst>
              <a:ext uri="{FF2B5EF4-FFF2-40B4-BE49-F238E27FC236}">
                <a16:creationId xmlns:a16="http://schemas.microsoft.com/office/drawing/2014/main" id="{DCCD8BB1-A074-47E2-B265-A0A9AA2F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4707" y="3669284"/>
            <a:ext cx="914400" cy="914400"/>
          </a:xfrm>
          <a:prstGeom prst="rect">
            <a:avLst/>
          </a:prstGeom>
        </p:spPr>
      </p:pic>
      <p:pic>
        <p:nvPicPr>
          <p:cNvPr id="12" name="Graphic 11" descr="Doctor male with solid fill">
            <a:extLst>
              <a:ext uri="{FF2B5EF4-FFF2-40B4-BE49-F238E27FC236}">
                <a16:creationId xmlns:a16="http://schemas.microsoft.com/office/drawing/2014/main" id="{15E5FDB3-EF1A-4B4C-A888-9453D700F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9201" y="3669284"/>
            <a:ext cx="914400" cy="914400"/>
          </a:xfrm>
          <a:prstGeom prst="rect">
            <a:avLst/>
          </a:prstGeom>
        </p:spPr>
      </p:pic>
      <p:pic>
        <p:nvPicPr>
          <p:cNvPr id="15" name="Graphic 14" descr="Mortgage with solid fill">
            <a:extLst>
              <a:ext uri="{FF2B5EF4-FFF2-40B4-BE49-F238E27FC236}">
                <a16:creationId xmlns:a16="http://schemas.microsoft.com/office/drawing/2014/main" id="{B208708E-2EDA-487D-B9EC-0A0F110B3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3563" y="45784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41A60-29B3-435C-B33E-5EF76C77726C}"/>
              </a:ext>
            </a:extLst>
          </p:cNvPr>
          <p:cNvSpPr/>
          <p:nvPr/>
        </p:nvSpPr>
        <p:spPr>
          <a:xfrm>
            <a:off x="345887" y="952500"/>
            <a:ext cx="3668435" cy="2476498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400" b="1" kern="120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Eligible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non-recipients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36,000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3F21B9-F43A-4E2B-AB31-4C4166511BBE}"/>
              </a:ext>
            </a:extLst>
          </p:cNvPr>
          <p:cNvSpPr/>
          <p:nvPr/>
        </p:nvSpPr>
        <p:spPr>
          <a:xfrm>
            <a:off x="4246621" y="939785"/>
            <a:ext cx="3810877" cy="2486072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D7D9B4F-5F92-4ED3-B0F0-6A0EA3271587}"/>
              </a:ext>
            </a:extLst>
          </p:cNvPr>
          <p:cNvSpPr/>
          <p:nvPr/>
        </p:nvSpPr>
        <p:spPr>
          <a:xfrm>
            <a:off x="8289798" y="939784"/>
            <a:ext cx="3518470" cy="2489215"/>
          </a:xfrm>
          <a:prstGeom prst="rect">
            <a:avLst/>
          </a:prstGeom>
          <a:solidFill>
            <a:srgbClr val="8B8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28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Population </a:t>
            </a: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66+</a:t>
            </a:r>
            <a:r>
              <a:rPr lang="en-GB" sz="2000" b="1">
                <a:solidFill>
                  <a:srgbClr val="FFFFFF"/>
                </a:solidFill>
                <a:latin typeface="Arial"/>
                <a:ea typeface="Calibri" panose="020F0502020204030204" pitchFamily="34" charset="0"/>
                <a:cs typeface="Times New Roman"/>
              </a:rPr>
              <a:t> claiming</a:t>
            </a:r>
            <a:endParaRPr lang="en-GB" sz="2000" b="1" kern="1200">
              <a:solidFill>
                <a:srgbClr val="FFFFFF"/>
              </a:solidFill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16.3%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EC8259-F2B8-4008-BE3D-2B9030CBC3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11" y="1013768"/>
            <a:ext cx="1104845" cy="110484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D76442F-1386-4BE7-868D-A8FDE7E1E5AE}"/>
              </a:ext>
            </a:extLst>
          </p:cNvPr>
          <p:cNvSpPr txBox="1"/>
          <p:nvPr/>
        </p:nvSpPr>
        <p:spPr>
          <a:xfrm>
            <a:off x="3072037" y="2140512"/>
            <a:ext cx="6093994" cy="1118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b="1" kern="1200">
                <a:solidFill>
                  <a:srgbClr val="FFFFFF"/>
                </a:solidFill>
                <a:effectLst/>
                <a:latin typeface="Arial"/>
                <a:ea typeface="Calibri" panose="020F0502020204030204" pitchFamily="34" charset="0"/>
                <a:cs typeface="Times New Roman"/>
              </a:rPr>
              <a:t>Unclaimed</a:t>
            </a:r>
            <a:endParaRPr lang="en-GB" sz="2000">
              <a:effectLst/>
              <a:latin typeface="Arial"/>
              <a:ea typeface="Calibri" panose="020F0502020204030204" pitchFamily="34" charset="0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£</a:t>
            </a:r>
            <a:r>
              <a:rPr lang="en-GB" sz="3800" b="1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GB" sz="3800" b="1" kern="120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million</a:t>
            </a:r>
            <a:endParaRPr lang="en-GB" sz="3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Graphic 31" descr="Group of people with solid fill">
            <a:extLst>
              <a:ext uri="{FF2B5EF4-FFF2-40B4-BE49-F238E27FC236}">
                <a16:creationId xmlns:a16="http://schemas.microsoft.com/office/drawing/2014/main" id="{401A2EBE-11B4-4A31-911A-A79AF1685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6401" y="1043571"/>
            <a:ext cx="1115506" cy="1115506"/>
          </a:xfrm>
          <a:prstGeom prst="rect">
            <a:avLst/>
          </a:prstGeom>
        </p:spPr>
      </p:pic>
      <p:pic>
        <p:nvPicPr>
          <p:cNvPr id="34" name="Graphic 33" descr="Mortgage with solid fill">
            <a:extLst>
              <a:ext uri="{FF2B5EF4-FFF2-40B4-BE49-F238E27FC236}">
                <a16:creationId xmlns:a16="http://schemas.microsoft.com/office/drawing/2014/main" id="{9517D5DC-01B8-4798-B842-9A8875261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633" y="1067924"/>
            <a:ext cx="1066800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E416AE-234D-48D4-90DD-74C09987CAB9}"/>
              </a:ext>
            </a:extLst>
          </p:cNvPr>
          <p:cNvSpPr txBox="1"/>
          <p:nvPr/>
        </p:nvSpPr>
        <p:spPr>
          <a:xfrm>
            <a:off x="6238047" y="4252923"/>
            <a:ext cx="560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892DC3-FAF9-4E7F-A21A-FF023FA4341D}"/>
              </a:ext>
            </a:extLst>
          </p:cNvPr>
          <p:cNvSpPr txBox="1"/>
          <p:nvPr/>
        </p:nvSpPr>
        <p:spPr>
          <a:xfrm>
            <a:off x="4340185" y="4019656"/>
            <a:ext cx="71620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couldn’t survive without Pension Credit! To be honest, my daughter helped me claim.</a:t>
            </a:r>
          </a:p>
          <a:p>
            <a:endParaRPr lang="en-GB" sz="3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Lena, aged 73, Salford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04ABBD-F0C6-46AB-8254-D5ED52E6F078}"/>
              </a:ext>
            </a:extLst>
          </p:cNvPr>
          <p:cNvSpPr txBox="1">
            <a:spLocks/>
          </p:cNvSpPr>
          <p:nvPr/>
        </p:nvSpPr>
        <p:spPr>
          <a:xfrm>
            <a:off x="345886" y="-69030"/>
            <a:ext cx="11017824" cy="92662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5C5B5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>
                <a:latin typeface="Arial" panose="020B0604020202020204" pitchFamily="34" charset="0"/>
                <a:cs typeface="Arial" panose="020B0604020202020204" pitchFamily="34" charset="0"/>
              </a:rPr>
              <a:t>Key statistics for Greater Manchester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7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1" y="6141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Pension Credit entitlements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03D96D-6447-4404-A437-6704F745ECBD}"/>
              </a:ext>
            </a:extLst>
          </p:cNvPr>
          <p:cNvSpPr txBox="1">
            <a:spLocks/>
          </p:cNvSpPr>
          <p:nvPr/>
        </p:nvSpPr>
        <p:spPr>
          <a:xfrm>
            <a:off x="114112" y="1175777"/>
            <a:ext cx="11821896" cy="54686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8400">
                <a:latin typeface="Arial"/>
                <a:cs typeface="Arial"/>
              </a:rPr>
              <a:t>Pension Credit is made up of two components: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1. </a:t>
            </a:r>
            <a:r>
              <a:rPr lang="en-GB" sz="8400" b="1">
                <a:latin typeface="Arial"/>
                <a:cs typeface="Arial"/>
              </a:rPr>
              <a:t>Guaranteed Credit </a:t>
            </a:r>
            <a:r>
              <a:rPr lang="en-GB" sz="8400">
                <a:latin typeface="Arial"/>
                <a:cs typeface="Arial"/>
              </a:rPr>
              <a:t>top</a:t>
            </a:r>
            <a:r>
              <a:rPr lang="pl-PL" sz="8400">
                <a:latin typeface="Arial"/>
                <a:cs typeface="Arial"/>
              </a:rPr>
              <a:t>s</a:t>
            </a:r>
            <a:r>
              <a:rPr lang="en-GB" sz="8400">
                <a:latin typeface="Arial"/>
                <a:cs typeface="Arial"/>
              </a:rPr>
              <a:t> up incomes to a guaranteed minimum level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£182.60 p/w single people, £278.70 p/w couple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 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>
                <a:latin typeface="Arial"/>
                <a:cs typeface="Arial"/>
              </a:rPr>
              <a:t>2. </a:t>
            </a:r>
            <a:r>
              <a:rPr lang="en-GB" sz="8400" b="1">
                <a:latin typeface="Arial"/>
                <a:cs typeface="Arial"/>
              </a:rPr>
              <a:t>Savings Credit </a:t>
            </a:r>
            <a:r>
              <a:rPr lang="en-GB" sz="8400">
                <a:latin typeface="Arial"/>
                <a:cs typeface="Arial"/>
              </a:rPr>
              <a:t>for pre-April 2016 retirees with private/occupational pension </a:t>
            </a:r>
            <a:br>
              <a:rPr lang="en-GB" sz="8400">
                <a:latin typeface="Arial"/>
                <a:cs typeface="Arial"/>
              </a:rPr>
            </a:br>
            <a:r>
              <a:rPr lang="en-GB" sz="8400">
                <a:latin typeface="Arial"/>
                <a:cs typeface="Arial"/>
              </a:rPr>
              <a:t>    - up to £14.48 p/w single people, £16.20 p/w couple</a:t>
            </a:r>
            <a:br>
              <a:rPr lang="en-GB" sz="8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8400" u="sng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8400" b="1">
                <a:latin typeface="Arial"/>
                <a:cs typeface="Arial"/>
              </a:rPr>
              <a:t>May be entitled </a:t>
            </a:r>
            <a:r>
              <a:rPr lang="en-GB" sz="8400">
                <a:latin typeface="Arial"/>
                <a:cs typeface="Arial"/>
              </a:rPr>
              <a:t>even if income higher than limit </a:t>
            </a:r>
            <a:r>
              <a:rPr lang="en-GB" sz="8400" b="1">
                <a:latin typeface="Arial"/>
                <a:cs typeface="Arial"/>
              </a:rPr>
              <a:t>– </a:t>
            </a:r>
            <a:r>
              <a:rPr lang="en-GB" sz="8400">
                <a:latin typeface="Arial"/>
                <a:cs typeface="Arial"/>
              </a:rPr>
              <a:t>carers, disability benefit recipients, primary caregiver to a child</a:t>
            </a:r>
            <a:endParaRPr lang="en-GB" sz="8400" b="1" u="sng">
              <a:latin typeface="Arial"/>
              <a:cs typeface="Arial"/>
            </a:endParaRPr>
          </a:p>
          <a:p>
            <a:endParaRPr lang="en-GB" sz="8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8400" b="1">
                <a:latin typeface="Arial"/>
                <a:cs typeface="Arial"/>
              </a:rPr>
              <a:t>Linked benefits: </a:t>
            </a:r>
            <a:br>
              <a:rPr lang="pl-PL" sz="8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8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br>
              <a:rPr lang="pl-PL" sz="38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FDA28D64-70B2-4FB5-B03A-7B35DE6BC791}"/>
              </a:ext>
            </a:extLst>
          </p:cNvPr>
          <p:cNvGraphicFramePr>
            <a:graphicFrameLocks noGrp="1"/>
          </p:cNvGraphicFramePr>
          <p:nvPr/>
        </p:nvGraphicFramePr>
        <p:xfrm>
          <a:off x="206822" y="5248263"/>
          <a:ext cx="11159706" cy="1962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95899">
                  <a:extLst>
                    <a:ext uri="{9D8B030D-6E8A-4147-A177-3AD203B41FA5}">
                      <a16:colId xmlns:a16="http://schemas.microsoft.com/office/drawing/2014/main" val="676117857"/>
                    </a:ext>
                  </a:extLst>
                </a:gridCol>
                <a:gridCol w="5863807">
                  <a:extLst>
                    <a:ext uri="{9D8B030D-6E8A-4147-A177-3AD203B41FA5}">
                      <a16:colId xmlns:a16="http://schemas.microsoft.com/office/drawing/2014/main" val="729888279"/>
                    </a:ext>
                  </a:extLst>
                </a:gridCol>
              </a:tblGrid>
              <a:tr h="1314133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TV licence for over-75s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Free NHS dental treatment</a:t>
                      </a:r>
                      <a:endParaRPr lang="en-US" b="0"/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Reduction in Council Tax up to 100%</a:t>
                      </a:r>
                      <a:endParaRPr lang="en-GB" sz="2100" b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/>
                        <a:buChar char="•"/>
                      </a:pP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Home insulation and boiler grants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Housing benefit entitlement</a:t>
                      </a:r>
                      <a:endParaRPr lang="en-GB" b="0"/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100" b="0">
                          <a:latin typeface="Arial"/>
                          <a:cs typeface="Arial"/>
                        </a:rPr>
                        <a:t>Voucher towards buying glasses </a:t>
                      </a:r>
                      <a:endParaRPr lang="en-GB" sz="2100" b="0"/>
                    </a:p>
                  </a:txBody>
                  <a:tcPr marL="45720" marR="45720">
                    <a:lnL w="0" cmpd="sng">
                      <a:noFill/>
                    </a:lnL>
                    <a:lnR w="0" cmpd="sng">
                      <a:noFill/>
                    </a:lnR>
                    <a:lnT w="0" cmpd="sng">
                      <a:noFill/>
                    </a:lnT>
                    <a:lnB w="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94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346DFC5-C805-4116-9E12-5DB5E4CF5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r="5932" b="12362"/>
          <a:stretch/>
        </p:blipFill>
        <p:spPr>
          <a:xfrm>
            <a:off x="4096413" y="741287"/>
            <a:ext cx="7750206" cy="6010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03BEB7-D41C-42B9-9D8D-982E2962E822}"/>
              </a:ext>
            </a:extLst>
          </p:cNvPr>
          <p:cNvSpPr txBox="1"/>
          <p:nvPr/>
        </p:nvSpPr>
        <p:spPr>
          <a:xfrm>
            <a:off x="284732" y="1464499"/>
            <a:ext cx="3805476" cy="4708981"/>
          </a:xfrm>
          <a:prstGeom prst="rect">
            <a:avLst/>
          </a:prstGeom>
          <a:noFill/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Areas where:</a:t>
            </a:r>
            <a:br>
              <a:rPr lang="en-GB" sz="2000">
                <a:latin typeface="Arial"/>
                <a:cs typeface="Arial"/>
              </a:rPr>
            </a:br>
            <a:endParaRPr lang="en-US" sz="2000">
              <a:latin typeface="Arial"/>
              <a:cs typeface="Calibri" panose="020F0502020204030204"/>
            </a:endParaRPr>
          </a:p>
          <a:p>
            <a:r>
              <a:rPr lang="en-GB" sz="2000">
                <a:latin typeface="Arial"/>
                <a:cs typeface="Arial"/>
              </a:rPr>
              <a:t>- % pension age population is above/ below England average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- deprivation in top 50% nationally</a:t>
            </a:r>
            <a:br>
              <a:rPr lang="en-GB" sz="2000">
                <a:latin typeface="Arial"/>
                <a:cs typeface="Arial"/>
              </a:rPr>
            </a:br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Darker red areas = higher levels of deprivation + higher proportion older people</a:t>
            </a:r>
          </a:p>
          <a:p>
            <a:endParaRPr lang="en-GB" sz="2000">
              <a:latin typeface="Arial"/>
              <a:cs typeface="Arial"/>
            </a:endParaRPr>
          </a:p>
          <a:p>
            <a:r>
              <a:rPr lang="en-GB" sz="2000">
                <a:latin typeface="Arial"/>
                <a:cs typeface="Arial"/>
              </a:rPr>
              <a:t>Source: ONS, 2020 midyear estimates and 2019 Index of Deprivation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76541F4-44D5-4A25-80D3-7CEAA28D4076}"/>
              </a:ext>
            </a:extLst>
          </p:cNvPr>
          <p:cNvSpPr/>
          <p:nvPr/>
        </p:nvSpPr>
        <p:spPr>
          <a:xfrm>
            <a:off x="3849104" y="5773445"/>
            <a:ext cx="2547891" cy="99429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75AD7C-33D4-45D2-93B8-FD5DD05A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732" y="0"/>
            <a:ext cx="11017824" cy="926623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Older population + deprivation</a:t>
            </a:r>
            <a:endParaRPr kumimoji="0" lang="en-US" sz="44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FADF72-6C25-450D-B9D2-A85D34DEC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10" y="-34193"/>
            <a:ext cx="9908370" cy="438749"/>
          </a:xfrm>
          <a:prstGeom prst="rect">
            <a:avLst/>
          </a:prstGeom>
        </p:spPr>
        <p:txBody>
          <a:bodyPr lIns="0" tIns="0" rIns="0" bIns="0">
            <a:normAutofit fontScale="90000"/>
          </a:bodyPr>
          <a:lstStyle>
            <a:lvl1pPr>
              <a:defRPr>
                <a:solidFill>
                  <a:srgbClr val="5C5B5A"/>
                </a:solidFill>
              </a:defRPr>
            </a:lvl1pPr>
          </a:lstStyle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Pension Credits claimants by ward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CB34F4-93F6-4362-A68D-E64D4CA80959}"/>
              </a:ext>
            </a:extLst>
          </p:cNvPr>
          <p:cNvSpPr txBox="1"/>
          <p:nvPr/>
        </p:nvSpPr>
        <p:spPr>
          <a:xfrm>
            <a:off x="9853863" y="0"/>
            <a:ext cx="22272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Stat-Xplore (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), Pension Credit table 1</a:t>
            </a:r>
            <a:endParaRPr lang="en-GB" sz="1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B39910D-B53D-41FC-AA89-8D60CD14C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06706"/>
              </p:ext>
            </p:extLst>
          </p:nvPr>
        </p:nvGraphicFramePr>
        <p:xfrm>
          <a:off x="294409" y="369336"/>
          <a:ext cx="9559454" cy="6465721"/>
        </p:xfrm>
        <a:graphic>
          <a:graphicData uri="http://schemas.openxmlformats.org/drawingml/2006/table">
            <a:tbl>
              <a:tblPr/>
              <a:tblGrid>
                <a:gridCol w="1144274">
                  <a:extLst>
                    <a:ext uri="{9D8B030D-6E8A-4147-A177-3AD203B41FA5}">
                      <a16:colId xmlns:a16="http://schemas.microsoft.com/office/drawing/2014/main" val="3760039805"/>
                    </a:ext>
                  </a:extLst>
                </a:gridCol>
                <a:gridCol w="1630130">
                  <a:extLst>
                    <a:ext uri="{9D8B030D-6E8A-4147-A177-3AD203B41FA5}">
                      <a16:colId xmlns:a16="http://schemas.microsoft.com/office/drawing/2014/main" val="775553379"/>
                    </a:ext>
                  </a:extLst>
                </a:gridCol>
                <a:gridCol w="2290261">
                  <a:extLst>
                    <a:ext uri="{9D8B030D-6E8A-4147-A177-3AD203B41FA5}">
                      <a16:colId xmlns:a16="http://schemas.microsoft.com/office/drawing/2014/main" val="3948429096"/>
                    </a:ext>
                  </a:extLst>
                </a:gridCol>
                <a:gridCol w="4494789">
                  <a:extLst>
                    <a:ext uri="{9D8B030D-6E8A-4147-A177-3AD203B41FA5}">
                      <a16:colId xmlns:a16="http://schemas.microsoft.com/office/drawing/2014/main" val="1134553258"/>
                    </a:ext>
                  </a:extLst>
                </a:gridCol>
              </a:tblGrid>
              <a:tr h="374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Ward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 claimants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Estimated eligible non-recipients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Amount not claimed per year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857457"/>
                  </a:ext>
                </a:extLst>
              </a:tr>
              <a:tr h="3068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Ancoats &amp; Beswick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388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£466,700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756043"/>
                  </a:ext>
                </a:extLst>
              </a:tr>
              <a:tr h="1549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Ardwick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£716,502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225481"/>
                  </a:ext>
                </a:extLst>
              </a:tr>
              <a:tr h="1549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Baguley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473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£474,680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348457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Brooklands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422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£402,131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101806"/>
                  </a:ext>
                </a:extLst>
              </a:tr>
              <a:tr h="1549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Burnage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563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£673,698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464996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Charlestown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£554,394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116624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Cheetham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£903,649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798771"/>
                  </a:ext>
                </a:extLst>
              </a:tr>
              <a:tr h="1549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Chorlton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£292,848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019717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Chorlton Park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482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£577,296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673861"/>
                  </a:ext>
                </a:extLst>
              </a:tr>
              <a:tr h="321522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Clayton &amp; Openshaw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325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£696,431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066542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Crumpsall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288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£743,061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094614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Deansgate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£28,620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499480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Didsbury East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£272,535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343703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Didsbury West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£276,975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131499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Fallowfield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£402,960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027561"/>
                  </a:ext>
                </a:extLst>
              </a:tr>
              <a:tr h="3068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Gorton &amp; Abbey Hey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£662,811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29812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Harpurhey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635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£728,687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957572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Higher Blackley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£575,760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979500"/>
                  </a:ext>
                </a:extLst>
              </a:tr>
              <a:tr h="1549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Hulme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£458,690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495869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Levenshulme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236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£659,042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077333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Longsight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£905,839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569661"/>
                  </a:ext>
                </a:extLst>
              </a:tr>
              <a:tr h="400802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Miles Platting &amp; Newton Heath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£772,769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638068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Moss Side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£1,143,984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089472"/>
                  </a:ext>
                </a:extLst>
              </a:tr>
              <a:tr h="1549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Moston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£425,922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053379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Northenden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£440,811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785291"/>
                  </a:ext>
                </a:extLst>
              </a:tr>
              <a:tr h="1549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Old Moat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£459,493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114015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Piccadilly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£232,163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9659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Rusholme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440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£627,524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9585961"/>
                  </a:ext>
                </a:extLst>
              </a:tr>
              <a:tr h="1549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Sharston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299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£570,701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557018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Whalley Range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£582,027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615496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Withington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286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£359,203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453206"/>
                  </a:ext>
                </a:extLst>
              </a:tr>
              <a:tr h="16296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Woodhouse Park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277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£532,652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791977"/>
                  </a:ext>
                </a:extLst>
              </a:tr>
              <a:tr h="1549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3324" marR="3324" marT="332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14,515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7,485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£17,617,108</a:t>
                      </a:r>
                    </a:p>
                  </a:txBody>
                  <a:tcPr marL="3324" marR="3324" marT="3324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496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984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C29C5-128F-4299-B8BA-091BAACE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FCB8C-298A-42AA-B123-37D49FC9BD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 descr="Background colour" title="artefacts">
            <a:extLst>
              <a:ext uri="{FF2B5EF4-FFF2-40B4-BE49-F238E27FC236}">
                <a16:creationId xmlns:a16="http://schemas.microsoft.com/office/drawing/2014/main" id="{A87F16BD-8273-4018-A241-A310808AB5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B8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817423-A5D5-4904-827B-371E94F31F91}"/>
              </a:ext>
            </a:extLst>
          </p:cNvPr>
          <p:cNvSpPr txBox="1">
            <a:spLocks/>
          </p:cNvSpPr>
          <p:nvPr/>
        </p:nvSpPr>
        <p:spPr>
          <a:xfrm>
            <a:off x="586800" y="1997081"/>
            <a:ext cx="10515600" cy="11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3A548-63D2-4840-8529-DE6FAB8B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5" y="637874"/>
            <a:ext cx="2661568" cy="962326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195A1E9-88BD-4AB0-AB4F-F899716317BA}"/>
              </a:ext>
            </a:extLst>
          </p:cNvPr>
          <p:cNvSpPr txBox="1">
            <a:spLocks/>
          </p:cNvSpPr>
          <p:nvPr/>
        </p:nvSpPr>
        <p:spPr>
          <a:xfrm>
            <a:off x="586800" y="1975472"/>
            <a:ext cx="9418186" cy="4617833"/>
          </a:xfrm>
          <a:prstGeom prst="rect">
            <a:avLst/>
          </a:prstGeom>
        </p:spPr>
        <p:txBody>
          <a:bodyPr vert="horz" lIns="0" tIns="0" rIns="0" bIns="468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5C5B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0">
                <a:latin typeface="Arial"/>
                <a:cs typeface="Arial"/>
              </a:rPr>
              <a:t>Further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details:</a:t>
            </a:r>
            <a:r>
              <a:rPr lang="en-GB" b="0">
                <a:latin typeface="Arial"/>
                <a:cs typeface="Arial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Mike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Doocey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Lead Analyst: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Mike.Doocey@greatermanchester-ca.gov.uk</a:t>
            </a:r>
            <a:endParaRPr lang="en-GB" b="0">
              <a:latin typeface="Arial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Jo </a:t>
            </a:r>
            <a:r>
              <a:rPr kumimoji="0" lang="en-GB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Garsden</a:t>
            </a: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, Programme Manager Ageing Hub:</a:t>
            </a:r>
            <a:r>
              <a:rPr lang="en-GB" b="0">
                <a:latin typeface="Arial"/>
                <a:cs typeface="Arial"/>
              </a:rPr>
              <a:t> </a:t>
            </a:r>
            <a:endParaRPr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Jo.Garsden@greatermanchester-ca.gov.uk</a:t>
            </a:r>
            <a:endParaRPr kumimoji="0" lang="en-GB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en-GB" b="0">
              <a:solidFill>
                <a:sysClr val="window" lastClr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40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5A7DF810863D45975D3BE3DA9C608B" ma:contentTypeVersion="14" ma:contentTypeDescription="Create a new document." ma:contentTypeScope="" ma:versionID="b2f3f474d16afc507cea346f364c1d95">
  <xsd:schema xmlns:xsd="http://www.w3.org/2001/XMLSchema" xmlns:xs="http://www.w3.org/2001/XMLSchema" xmlns:p="http://schemas.microsoft.com/office/2006/metadata/properties" xmlns:ns2="3261f017-ac2b-4ff5-a638-1673a3774bef" xmlns:ns3="4b1f7100-0b23-4043-b839-34762095c238" targetNamespace="http://schemas.microsoft.com/office/2006/metadata/properties" ma:root="true" ma:fieldsID="e10140c0b949002f5b7f9ab335cf928a" ns2:_="" ns3:_="">
    <xsd:import namespace="3261f017-ac2b-4ff5-a638-1673a3774bef"/>
    <xsd:import namespace="4b1f7100-0b23-4043-b839-34762095c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f017-ac2b-4ff5-a638-1673a3774b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e4fde04-eaf7-46f4-90d8-754f3b92dd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f7100-0b23-4043-b839-34762095c2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4b9baea-f810-4e53-876e-b7c01cd0d0f2}" ma:internalName="TaxCatchAll" ma:showField="CatchAllData" ma:web="4b1f7100-0b23-4043-b839-34762095c2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61f017-ac2b-4ff5-a638-1673a3774bef">
      <Terms xmlns="http://schemas.microsoft.com/office/infopath/2007/PartnerControls"/>
    </lcf76f155ced4ddcb4097134ff3c332f>
    <TaxCatchAll xmlns="4b1f7100-0b23-4043-b839-34762095c23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1CCCB8-A283-4EBB-A938-489D03655712}"/>
</file>

<file path=customXml/itemProps2.xml><?xml version="1.0" encoding="utf-8"?>
<ds:datastoreItem xmlns:ds="http://schemas.openxmlformats.org/officeDocument/2006/customXml" ds:itemID="{884DC3B6-3DB6-4705-8AC7-C2B608409FF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D342C89-A890-4920-A5CE-453FF13112E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9307</TotalTime>
  <Words>661</Words>
  <Application>Microsoft Office PowerPoint</Application>
  <PresentationFormat>Widescreen</PresentationFormat>
  <Paragraphs>209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Key statistics for Manchester</vt:lpstr>
      <vt:lpstr>PowerPoint Presentation</vt:lpstr>
      <vt:lpstr>PowerPoint Presentation</vt:lpstr>
      <vt:lpstr>Pension Credit entitlements</vt:lpstr>
      <vt:lpstr>Older population + deprivation</vt:lpstr>
      <vt:lpstr>Pension Credits claimants by 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Credit summary: Manchester</dc:title>
  <dc:creator>Jack Ford</dc:creator>
  <cp:lastModifiedBy>De Paola, Joseph</cp:lastModifiedBy>
  <cp:revision>100</cp:revision>
  <dcterms:created xsi:type="dcterms:W3CDTF">2020-08-14T14:46:16Z</dcterms:created>
  <dcterms:modified xsi:type="dcterms:W3CDTF">2022-05-20T12:53:40Z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0x010100395A7DF810863D45975D3BE3DA9C608B</vt:lpwstr>
  </property>
</Properties>
</file>