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68" r:id="rId5"/>
    <p:sldId id="293" r:id="rId6"/>
    <p:sldId id="294" r:id="rId7"/>
    <p:sldId id="271" r:id="rId8"/>
    <p:sldId id="272" r:id="rId9"/>
    <p:sldId id="261" r:id="rId10"/>
    <p:sldId id="262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053FFE-976D-4982-B097-5786400B1AA6}" v="1" dt="2022-05-20T12:55:22.2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 varScale="1">
        <p:scale>
          <a:sx n="62" d="100"/>
          <a:sy n="62" d="100"/>
        </p:scale>
        <p:origin x="78" y="12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 Paola, Joseph" userId="b461de0f-b886-480a-bb95-128986b2407a" providerId="ADAL" clId="{7C053FFE-976D-4982-B097-5786400B1AA6}"/>
    <pc:docChg chg="custSel modSld">
      <pc:chgData name="De Paola, Joseph" userId="b461de0f-b886-480a-bb95-128986b2407a" providerId="ADAL" clId="{7C053FFE-976D-4982-B097-5786400B1AA6}" dt="2022-05-20T12:55:23.647" v="2" actId="1076"/>
      <pc:docMkLst>
        <pc:docMk/>
      </pc:docMkLst>
      <pc:sldChg chg="addSp delSp modSp mod">
        <pc:chgData name="De Paola, Joseph" userId="b461de0f-b886-480a-bb95-128986b2407a" providerId="ADAL" clId="{7C053FFE-976D-4982-B097-5786400B1AA6}" dt="2022-05-20T12:55:23.647" v="2" actId="1076"/>
        <pc:sldMkLst>
          <pc:docMk/>
          <pc:sldMk cId="3845005294" sldId="268"/>
        </pc:sldMkLst>
        <pc:picChg chg="del">
          <ac:chgData name="De Paola, Joseph" userId="b461de0f-b886-480a-bb95-128986b2407a" providerId="ADAL" clId="{7C053FFE-976D-4982-B097-5786400B1AA6}" dt="2022-05-20T12:55:21.190" v="0" actId="478"/>
          <ac:picMkLst>
            <pc:docMk/>
            <pc:sldMk cId="3845005294" sldId="268"/>
            <ac:picMk id="5" creationId="{88E2EEC0-AFF2-FC50-47E9-655FA0678007}"/>
          </ac:picMkLst>
        </pc:picChg>
        <pc:picChg chg="add mod">
          <ac:chgData name="De Paola, Joseph" userId="b461de0f-b886-480a-bb95-128986b2407a" providerId="ADAL" clId="{7C053FFE-976D-4982-B097-5786400B1AA6}" dt="2022-05-20T12:55:23.647" v="2" actId="1076"/>
          <ac:picMkLst>
            <pc:docMk/>
            <pc:sldMk cId="3845005294" sldId="268"/>
            <ac:picMk id="9" creationId="{C0EA7485-827C-4A1D-9514-9493E114FE1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13683D-4D81-407D-8137-E4BE7E533A7F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B9F828-781C-4A47-9C9E-C97E4DE614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5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6D70C-2E21-431F-B2B1-492FDEBE1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684D93-3266-4DEB-8E98-BF105EF4FE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6973E-FF34-41E8-85D9-82C532089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BE535-D48A-48FD-BA9C-4B50B3FF7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73586-F7DC-46F4-A768-3DBDC6258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156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AC4D3-3EA1-4963-BA50-10966A86C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0746F2-4A94-4124-A9FA-CC669CE220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984C4-BBFD-4FE2-9078-4D82CCD1B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25F437-E458-4AA0-8DCD-548CBD28C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C80222-EE18-429F-B25F-7D32076BB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48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FA44C1-8486-4F79-85BC-885337774D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D5A357-AD87-41CB-8C30-3EFFB684E2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C96875-7A8F-4FC3-9942-3B95D3247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818A29-2596-4175-A1A2-00E1DC97A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CF7CB-1099-45B1-A13E-6816C3B4D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474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1DF9E-58A6-4410-8225-C538E8723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5E8224-535B-4D15-8F9C-3520E062D2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A62F7-2945-4996-8F94-F9077AB99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44F1DA-9E5A-4FE5-B273-FED0EE309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08FF9-F1F4-4F57-A573-ACF41DC0A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751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090ED-DA32-46C5-B5EA-CBA7716E5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5CAEB1-AB68-4C3E-B091-40876407A2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8FE1DC-50C4-46BD-A23E-74113CA72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1AB0-CE00-40EB-9B01-F961EFB9A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B8106-C94F-44A8-B2E8-AE0A25E85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595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FD44B-83E4-4187-9997-72CADA1C5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1F6B7-ECF3-41BC-80F9-8C4DB36B24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0A0937-934A-4449-9D8E-AE400798F0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2BF27C-78A1-432F-BDC4-69CD228B6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FECF0D-37E2-4374-A01E-ED2BD7A0D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60FB50-47BD-49BD-B7B3-A9D29A3D4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23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1A026-9E66-4A9B-8381-AE486956E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78BE34-5D3E-43CC-ACF8-1D1C52110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07B1BF-DAA5-43E2-94A6-2DFEDABB7E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1A28C0-70FC-4823-89BD-652511CBE1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1F666F-8769-47E9-9FEC-BB7191EDD4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EDD920-CD63-4B4F-947D-685DA8E7E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EB8569-48C6-43AA-9B48-A1B99892E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7D5A64-C9FC-447C-8542-4C37DD36F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4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258C3-6122-4518-8E9C-6E13A54E7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B14F8C-1303-4569-AE61-F92494B9F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F5EAD9-27AC-44A2-AE59-561FD94B2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3B13D2-588E-4DE9-8BA7-31C8C8A82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25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33E0B8-D56A-4D94-B34E-79905E5CD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047810-C892-47DA-B355-EC5C8136B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C149FD-311F-4735-A8B3-B2E891483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25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DD69E-D57B-4A1F-9BEF-E8A1A45B7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DB0FA8-A9F1-4983-851D-B85008804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07A260-90AE-407D-A046-8F2BAD711C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8A49C7-9FC6-49EE-9D28-60664AAFF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4B7B9D-31FC-4A08-AF2A-C5D65BA82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B94A6-8142-4439-988B-D5ACCB420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016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2F39B-C946-43D5-B7EA-49E5289E9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7FBF51-9586-4EC8-9263-ABF5C4BA28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98B52E-D25F-43AC-8EE5-AF146991C9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13F96D-BFFE-495A-BD31-3A8406C7D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A17D6A-21C1-4F0D-8E15-8D62AC053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C1E16F-00E8-48CB-9D51-AAE97FA7A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285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321703-ABE1-4195-9F93-E6B8903F1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3061F8-AB7D-4E84-BAF5-65BBCAC26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8D79D8-99F4-4363-BCBC-C41D05864B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DDF1D-74F5-4227-9EB8-CBD1B11B5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0F65E-DD89-4A4E-B6EF-78866EEC84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908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dependentage.org/campaigns/PensionCredit/cost-repor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Mike.Doocey@greatermanchester-ca.gov.u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Jo.Garsden@greatermanchester-ca.gov.u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5400" b="1">
                <a:latin typeface="Arial" panose="020B0604020202020204" pitchFamily="34" charset="0"/>
                <a:cs typeface="Arial" panose="020B0604020202020204" pitchFamily="34" charset="0"/>
              </a:rPr>
              <a:t>Pension </a:t>
            </a:r>
            <a:r>
              <a:rPr lang="en-GB" sz="5400" b="1">
                <a:latin typeface="Arial" panose="020B0604020202020204" pitchFamily="34" charset="0"/>
                <a:cs typeface="Arial" panose="020B0604020202020204" pitchFamily="34" charset="0"/>
              </a:rPr>
              <a:t>Top Up campaign</a:t>
            </a: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671021" y="3118133"/>
            <a:ext cx="9418186" cy="1030288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0" dirty="0">
                <a:latin typeface="Arial"/>
                <a:cs typeface="Arial"/>
              </a:rPr>
              <a:t>Statistics for Rochdale May 2022 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9" name="Picture 8" descr="Logo&#10;&#10;Description automatically generated with medium confidence">
            <a:extLst>
              <a:ext uri="{FF2B5EF4-FFF2-40B4-BE49-F238E27FC236}">
                <a16:creationId xmlns:a16="http://schemas.microsoft.com/office/drawing/2014/main" id="{C0EA7485-827C-4A1D-9514-9493E114FE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637" y="4632326"/>
            <a:ext cx="2419076" cy="189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005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07E24-3B1A-45D1-8940-CC1E03B72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453" y="284632"/>
            <a:ext cx="7888195" cy="722405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statistics for Rochdale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88644-FD0D-4BAE-AAA3-3DD00430B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453" y="1111607"/>
            <a:ext cx="11737904" cy="46877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sz="24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5,970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Pension Credit claimants (17.2% of the population +66)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£5.6 million*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estimate unclaimed per year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3,075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estimate eligible non-claimants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£60.48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average weekly Pension Credit award**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3207C827-8A64-43BC-8CD6-B34546DADBC5}"/>
              </a:ext>
            </a:extLst>
          </p:cNvPr>
          <p:cNvSpPr txBox="1"/>
          <p:nvPr/>
        </p:nvSpPr>
        <p:spPr>
          <a:xfrm>
            <a:off x="326571" y="6021421"/>
            <a:ext cx="1186542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>
                <a:latin typeface="Arial"/>
                <a:cs typeface="Arial"/>
              </a:rPr>
              <a:t>* = Non take up rate x 1% no. of claimants x average amount claimed</a:t>
            </a:r>
            <a:endParaRPr lang="en-US"/>
          </a:p>
          <a:p>
            <a:r>
              <a:rPr lang="en-GB" sz="1600">
                <a:latin typeface="Arial"/>
                <a:cs typeface="Arial"/>
              </a:rPr>
              <a:t>** May 2021</a:t>
            </a:r>
          </a:p>
        </p:txBody>
      </p:sp>
      <p:cxnSp>
        <p:nvCxnSpPr>
          <p:cNvPr id="5" name="Straight Connector 4" descr="Line" title="Line">
            <a:extLst>
              <a:ext uri="{FF2B5EF4-FFF2-40B4-BE49-F238E27FC236}">
                <a16:creationId xmlns:a16="http://schemas.microsoft.com/office/drawing/2014/main" id="{5A0D5664-2847-4BBD-B379-9178C0629F4F}"/>
              </a:ext>
            </a:extLst>
          </p:cNvPr>
          <p:cNvCxnSpPr/>
          <p:nvPr/>
        </p:nvCxnSpPr>
        <p:spPr>
          <a:xfrm>
            <a:off x="317643" y="5746392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9104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06D7B86-FF1B-4539-8F09-B94E7D7FBA95}"/>
              </a:ext>
            </a:extLst>
          </p:cNvPr>
          <p:cNvSpPr txBox="1"/>
          <p:nvPr/>
        </p:nvSpPr>
        <p:spPr>
          <a:xfrm>
            <a:off x="383583" y="226039"/>
            <a:ext cx="682125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statistics for Rochdale</a:t>
            </a:r>
            <a:endParaRPr lang="en-GB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BDAC45-A040-4C71-A436-0CC8BE389340}"/>
              </a:ext>
            </a:extLst>
          </p:cNvPr>
          <p:cNvSpPr txBox="1"/>
          <p:nvPr/>
        </p:nvSpPr>
        <p:spPr>
          <a:xfrm>
            <a:off x="693548" y="1445744"/>
            <a:ext cx="11379631" cy="32778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/>
                <a:cs typeface="Arial"/>
              </a:rPr>
              <a:t>£15 million</a:t>
            </a:r>
            <a:r>
              <a:rPr lang="en-US" sz="2400" dirty="0">
                <a:latin typeface="Arial"/>
                <a:cs typeface="Arial"/>
              </a:rPr>
              <a:t> p/a estimated cost to health and social care due to non-take-up* 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/>
                <a:cs typeface="Arial"/>
              </a:rPr>
              <a:t>Wards with the highest level of claimants (as % of population)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 err="1">
                <a:latin typeface="Arial"/>
                <a:cs typeface="Arial"/>
              </a:rPr>
              <a:t>Milkstone</a:t>
            </a:r>
            <a:r>
              <a:rPr lang="en-GB" sz="2400" dirty="0">
                <a:latin typeface="Arial"/>
                <a:cs typeface="Arial"/>
              </a:rPr>
              <a:t> and </a:t>
            </a:r>
            <a:r>
              <a:rPr lang="en-GB" sz="2400" dirty="0" err="1">
                <a:latin typeface="Arial"/>
                <a:cs typeface="Arial"/>
              </a:rPr>
              <a:t>Deeplish</a:t>
            </a:r>
            <a:r>
              <a:rPr lang="en-GB" sz="2400" dirty="0">
                <a:latin typeface="Arial"/>
                <a:cs typeface="Arial"/>
              </a:rPr>
              <a:t> (42%)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Central Rochdale (42%)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West Middleton (28%)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 err="1">
                <a:latin typeface="Arial"/>
                <a:cs typeface="Arial"/>
              </a:rPr>
              <a:t>Smallbridge</a:t>
            </a:r>
            <a:r>
              <a:rPr lang="en-GB" sz="2400" dirty="0">
                <a:latin typeface="Arial"/>
                <a:cs typeface="Arial"/>
              </a:rPr>
              <a:t> and </a:t>
            </a:r>
            <a:r>
              <a:rPr lang="en-GB" sz="2400" dirty="0" err="1">
                <a:latin typeface="Arial"/>
                <a:cs typeface="Arial"/>
              </a:rPr>
              <a:t>Firgrove</a:t>
            </a:r>
            <a:r>
              <a:rPr lang="en-GB" sz="2400" dirty="0">
                <a:latin typeface="Arial"/>
                <a:cs typeface="Arial"/>
              </a:rPr>
              <a:t> (28%)</a:t>
            </a:r>
          </a:p>
        </p:txBody>
      </p:sp>
      <p:cxnSp>
        <p:nvCxnSpPr>
          <p:cNvPr id="8" name="Straight Connector 7" descr="Line" title="Line">
            <a:extLst>
              <a:ext uri="{FF2B5EF4-FFF2-40B4-BE49-F238E27FC236}">
                <a16:creationId xmlns:a16="http://schemas.microsoft.com/office/drawing/2014/main" id="{5B83EFEF-0AB8-49C1-B244-66E8B52F155B}"/>
              </a:ext>
            </a:extLst>
          </p:cNvPr>
          <p:cNvCxnSpPr/>
          <p:nvPr/>
        </p:nvCxnSpPr>
        <p:spPr>
          <a:xfrm>
            <a:off x="587375" y="6118406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BFB147-76BC-4233-898E-668F060E0406}"/>
              </a:ext>
            </a:extLst>
          </p:cNvPr>
          <p:cNvSpPr txBox="1"/>
          <p:nvPr/>
        </p:nvSpPr>
        <p:spPr>
          <a:xfrm>
            <a:off x="138377" y="6231851"/>
            <a:ext cx="12053622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>
                <a:latin typeface="Arial"/>
                <a:cs typeface="Arial"/>
              </a:rPr>
              <a:t>* Local authority costs are an estimate based on GM's proportion of the GB 66+ total applied to GB cost of £4.876bn and divided by the unclaimed proportions in GM district -  Independent Age/ Loughborough University 2020 report '</a:t>
            </a:r>
            <a:r>
              <a:rPr lang="en-GB" sz="1400">
                <a:latin typeface="Arial"/>
                <a:cs typeface="Arial"/>
                <a:hlinkClick r:id="rId2"/>
              </a:rPr>
              <a:t>The cost of pensioner poverty and non-take-up of Pension Credit</a:t>
            </a:r>
            <a:r>
              <a:rPr lang="en-GB" sz="1400">
                <a:latin typeface="Arial"/>
                <a:cs typeface="Arial"/>
              </a:rPr>
              <a:t>'</a:t>
            </a:r>
          </a:p>
        </p:txBody>
      </p:sp>
    </p:spTree>
    <p:extLst>
      <p:ext uri="{BB962C8B-B14F-4D97-AF65-F5344CB8AC3E}">
        <p14:creationId xmlns:p14="http://schemas.microsoft.com/office/powerpoint/2010/main" val="2914062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508812B2-7C20-4EA5-AEEB-5CCE1E5376E2}"/>
              </a:ext>
            </a:extLst>
          </p:cNvPr>
          <p:cNvSpPr/>
          <p:nvPr/>
        </p:nvSpPr>
        <p:spPr>
          <a:xfrm>
            <a:off x="4148791" y="3568467"/>
            <a:ext cx="7659476" cy="3191337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3B440BC-18DE-4128-B8C3-108310D7AB8A}"/>
              </a:ext>
            </a:extLst>
          </p:cNvPr>
          <p:cNvSpPr/>
          <p:nvPr/>
        </p:nvSpPr>
        <p:spPr>
          <a:xfrm>
            <a:off x="345886" y="3545722"/>
            <a:ext cx="3668435" cy="3235853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000" b="1">
                <a:solidFill>
                  <a:schemeClr val="bg1"/>
                </a:solidFill>
                <a:latin typeface="Arial"/>
                <a:cs typeface="Arial"/>
              </a:rPr>
              <a:t>Cost to health &amp; social care</a:t>
            </a:r>
          </a:p>
          <a:p>
            <a:pPr algn="ctr"/>
            <a:endParaRPr lang="en-GB" sz="28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£181 million</a:t>
            </a:r>
          </a:p>
        </p:txBody>
      </p:sp>
      <p:pic>
        <p:nvPicPr>
          <p:cNvPr id="7" name="Graphic 6" descr="Doctor female with solid fill">
            <a:extLst>
              <a:ext uri="{FF2B5EF4-FFF2-40B4-BE49-F238E27FC236}">
                <a16:creationId xmlns:a16="http://schemas.microsoft.com/office/drawing/2014/main" id="{DCCD8BB1-A074-47E2-B265-A0A9AA2FE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4707" y="3669284"/>
            <a:ext cx="914400" cy="914400"/>
          </a:xfrm>
          <a:prstGeom prst="rect">
            <a:avLst/>
          </a:prstGeom>
        </p:spPr>
      </p:pic>
      <p:pic>
        <p:nvPicPr>
          <p:cNvPr id="12" name="Graphic 11" descr="Doctor male with solid fill">
            <a:extLst>
              <a:ext uri="{FF2B5EF4-FFF2-40B4-BE49-F238E27FC236}">
                <a16:creationId xmlns:a16="http://schemas.microsoft.com/office/drawing/2014/main" id="{15E5FDB3-EF1A-4B4C-A888-9453D700F5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9201" y="3669284"/>
            <a:ext cx="914400" cy="914400"/>
          </a:xfrm>
          <a:prstGeom prst="rect">
            <a:avLst/>
          </a:prstGeom>
        </p:spPr>
      </p:pic>
      <p:pic>
        <p:nvPicPr>
          <p:cNvPr id="15" name="Graphic 14" descr="Mortgage with solid fill">
            <a:extLst>
              <a:ext uri="{FF2B5EF4-FFF2-40B4-BE49-F238E27FC236}">
                <a16:creationId xmlns:a16="http://schemas.microsoft.com/office/drawing/2014/main" id="{B208708E-2EDA-487D-B9EC-0A0F110B3F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33563" y="457842"/>
            <a:ext cx="914400" cy="914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9141A60-29B3-435C-B33E-5EF76C77726C}"/>
              </a:ext>
            </a:extLst>
          </p:cNvPr>
          <p:cNvSpPr/>
          <p:nvPr/>
        </p:nvSpPr>
        <p:spPr>
          <a:xfrm>
            <a:off x="345887" y="952500"/>
            <a:ext cx="3668435" cy="2476498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Eligible</a:t>
            </a: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 </a:t>
            </a: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non-recipients</a:t>
            </a:r>
            <a:endParaRPr lang="en-GB" sz="2000"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36,000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33F21B9-F43A-4E2B-AB31-4C4166511BBE}"/>
              </a:ext>
            </a:extLst>
          </p:cNvPr>
          <p:cNvSpPr/>
          <p:nvPr/>
        </p:nvSpPr>
        <p:spPr>
          <a:xfrm>
            <a:off x="4246621" y="939785"/>
            <a:ext cx="3810877" cy="2486072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D7D9B4F-5F92-4ED3-B0F0-6A0EA3271587}"/>
              </a:ext>
            </a:extLst>
          </p:cNvPr>
          <p:cNvSpPr/>
          <p:nvPr/>
        </p:nvSpPr>
        <p:spPr>
          <a:xfrm>
            <a:off x="8289798" y="939784"/>
            <a:ext cx="3518470" cy="2489215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Population </a:t>
            </a: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66+</a:t>
            </a: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 claiming</a:t>
            </a:r>
            <a:endParaRPr lang="en-GB" sz="2000" b="1" kern="1200">
              <a:solidFill>
                <a:srgbClr val="FFFFFF"/>
              </a:solidFill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16.3%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AEC8259-F2B8-4008-BE3D-2B9030CBC3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611" y="1013768"/>
            <a:ext cx="1104845" cy="1104845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7D76442F-1386-4BE7-868D-A8FDE7E1E5AE}"/>
              </a:ext>
            </a:extLst>
          </p:cNvPr>
          <p:cNvSpPr txBox="1"/>
          <p:nvPr/>
        </p:nvSpPr>
        <p:spPr>
          <a:xfrm>
            <a:off x="3072037" y="2140512"/>
            <a:ext cx="6093994" cy="111838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Unclaimed</a:t>
            </a:r>
            <a:endParaRPr lang="en-GB" sz="2000"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£</a:t>
            </a:r>
            <a:r>
              <a:rPr lang="en-GB" sz="3800" b="1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</a:t>
            </a: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million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2" name="Graphic 31" descr="Group of people with solid fill">
            <a:extLst>
              <a:ext uri="{FF2B5EF4-FFF2-40B4-BE49-F238E27FC236}">
                <a16:creationId xmlns:a16="http://schemas.microsoft.com/office/drawing/2014/main" id="{401A2EBE-11B4-4A31-911A-A79AF1685A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26401" y="1043571"/>
            <a:ext cx="1115506" cy="1115506"/>
          </a:xfrm>
          <a:prstGeom prst="rect">
            <a:avLst/>
          </a:prstGeom>
        </p:spPr>
      </p:pic>
      <p:pic>
        <p:nvPicPr>
          <p:cNvPr id="34" name="Graphic 33" descr="Mortgage with solid fill">
            <a:extLst>
              <a:ext uri="{FF2B5EF4-FFF2-40B4-BE49-F238E27FC236}">
                <a16:creationId xmlns:a16="http://schemas.microsoft.com/office/drawing/2014/main" id="{9517D5DC-01B8-4798-B842-9A8875261A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15633" y="1067924"/>
            <a:ext cx="1066800" cy="10668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9E416AE-234D-48D4-90DD-74C09987CAB9}"/>
              </a:ext>
            </a:extLst>
          </p:cNvPr>
          <p:cNvSpPr txBox="1"/>
          <p:nvPr/>
        </p:nvSpPr>
        <p:spPr>
          <a:xfrm>
            <a:off x="6238047" y="4252923"/>
            <a:ext cx="560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892DC3-FAF9-4E7F-A21A-FF023FA4341D}"/>
              </a:ext>
            </a:extLst>
          </p:cNvPr>
          <p:cNvSpPr txBox="1"/>
          <p:nvPr/>
        </p:nvSpPr>
        <p:spPr>
          <a:xfrm>
            <a:off x="4340185" y="4019656"/>
            <a:ext cx="716200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couldn’t survive without Pension Credit! To be honest, my daughter helped me claim.</a:t>
            </a:r>
          </a:p>
          <a:p>
            <a:endParaRPr lang="en-GB" sz="3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       Lena, aged 73, Salford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004ABBD-F0C6-46AB-8254-D5ED52E6F078}"/>
              </a:ext>
            </a:extLst>
          </p:cNvPr>
          <p:cNvSpPr txBox="1">
            <a:spLocks/>
          </p:cNvSpPr>
          <p:nvPr/>
        </p:nvSpPr>
        <p:spPr>
          <a:xfrm>
            <a:off x="345886" y="-69030"/>
            <a:ext cx="11017824" cy="926623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5C5B5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>
                <a:latin typeface="Arial" panose="020B0604020202020204" pitchFamily="34" charset="0"/>
                <a:cs typeface="Arial" panose="020B0604020202020204" pitchFamily="34" charset="0"/>
              </a:rPr>
              <a:t>Key statistics for Greater Manchester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179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051" y="61410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Pension Credit entitlements</a:t>
            </a:r>
            <a:endParaRPr kumimoji="0" lang="en-US" sz="44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03D96D-6447-4404-A437-6704F745ECBD}"/>
              </a:ext>
            </a:extLst>
          </p:cNvPr>
          <p:cNvSpPr txBox="1">
            <a:spLocks/>
          </p:cNvSpPr>
          <p:nvPr/>
        </p:nvSpPr>
        <p:spPr>
          <a:xfrm>
            <a:off x="114112" y="1175777"/>
            <a:ext cx="11821896" cy="546865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GB" sz="8400">
                <a:latin typeface="Arial"/>
                <a:cs typeface="Arial"/>
              </a:rPr>
              <a:t>Pension Credit is made up of two components: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1. </a:t>
            </a:r>
            <a:r>
              <a:rPr lang="en-GB" sz="8400" b="1">
                <a:latin typeface="Arial"/>
                <a:cs typeface="Arial"/>
              </a:rPr>
              <a:t>Guaranteed Credit </a:t>
            </a:r>
            <a:r>
              <a:rPr lang="en-GB" sz="8400">
                <a:latin typeface="Arial"/>
                <a:cs typeface="Arial"/>
              </a:rPr>
              <a:t>top</a:t>
            </a:r>
            <a:r>
              <a:rPr lang="pl-PL" sz="8400">
                <a:latin typeface="Arial"/>
                <a:cs typeface="Arial"/>
              </a:rPr>
              <a:t>s</a:t>
            </a:r>
            <a:r>
              <a:rPr lang="en-GB" sz="8400">
                <a:latin typeface="Arial"/>
                <a:cs typeface="Arial"/>
              </a:rPr>
              <a:t> up incomes to a guaranteed minimum level </a:t>
            </a:r>
            <a:br>
              <a:rPr lang="en-GB" sz="8400">
                <a:latin typeface="Arial"/>
                <a:cs typeface="Arial"/>
              </a:rPr>
            </a:br>
            <a:r>
              <a:rPr lang="en-GB" sz="8400">
                <a:latin typeface="Arial"/>
                <a:cs typeface="Arial"/>
              </a:rPr>
              <a:t>    - £182.60 p/w single people, £278.70 p/w couple 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 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2. </a:t>
            </a:r>
            <a:r>
              <a:rPr lang="en-GB" sz="8400" b="1">
                <a:latin typeface="Arial"/>
                <a:cs typeface="Arial"/>
              </a:rPr>
              <a:t>Savings Credit </a:t>
            </a:r>
            <a:r>
              <a:rPr lang="en-GB" sz="8400">
                <a:latin typeface="Arial"/>
                <a:cs typeface="Arial"/>
              </a:rPr>
              <a:t>for pre-April 2016 retirees with private/occupational pension </a:t>
            </a:r>
            <a:br>
              <a:rPr lang="en-GB" sz="8400">
                <a:latin typeface="Arial"/>
                <a:cs typeface="Arial"/>
              </a:rPr>
            </a:br>
            <a:r>
              <a:rPr lang="en-GB" sz="8400">
                <a:latin typeface="Arial"/>
                <a:cs typeface="Arial"/>
              </a:rPr>
              <a:t>    - up to £14.48 p/w single people, £16.20 p/w couple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8400" u="sng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 b="1">
                <a:latin typeface="Arial"/>
                <a:cs typeface="Arial"/>
              </a:rPr>
              <a:t>May be entitled </a:t>
            </a:r>
            <a:r>
              <a:rPr lang="en-GB" sz="8400">
                <a:latin typeface="Arial"/>
                <a:cs typeface="Arial"/>
              </a:rPr>
              <a:t>even if income higher than limit </a:t>
            </a:r>
            <a:r>
              <a:rPr lang="en-GB" sz="8400" b="1">
                <a:latin typeface="Arial"/>
                <a:cs typeface="Arial"/>
              </a:rPr>
              <a:t>– </a:t>
            </a:r>
            <a:r>
              <a:rPr lang="en-GB" sz="8400">
                <a:latin typeface="Arial"/>
                <a:cs typeface="Arial"/>
              </a:rPr>
              <a:t>carers, disability benefit recipients, primary caregiver to a child</a:t>
            </a:r>
            <a:endParaRPr lang="en-GB" sz="8400" b="1" u="sng">
              <a:latin typeface="Arial"/>
              <a:cs typeface="Arial"/>
            </a:endParaRPr>
          </a:p>
          <a:p>
            <a:endParaRPr lang="en-GB" sz="8400" b="1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8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8400" b="1">
                <a:latin typeface="Arial"/>
                <a:cs typeface="Arial"/>
              </a:rPr>
              <a:t>Linked benefits: </a:t>
            </a:r>
            <a:br>
              <a:rPr lang="pl-PL" sz="84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8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br>
              <a:rPr lang="pl-PL" sz="38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000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FDA28D64-70B2-4FB5-B03A-7B35DE6BC791}"/>
              </a:ext>
            </a:extLst>
          </p:cNvPr>
          <p:cNvGraphicFramePr>
            <a:graphicFrameLocks noGrp="1"/>
          </p:cNvGraphicFramePr>
          <p:nvPr/>
        </p:nvGraphicFramePr>
        <p:xfrm>
          <a:off x="206822" y="5248263"/>
          <a:ext cx="11159706" cy="196208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295899">
                  <a:extLst>
                    <a:ext uri="{9D8B030D-6E8A-4147-A177-3AD203B41FA5}">
                      <a16:colId xmlns:a16="http://schemas.microsoft.com/office/drawing/2014/main" val="676117857"/>
                    </a:ext>
                  </a:extLst>
                </a:gridCol>
                <a:gridCol w="5863807">
                  <a:extLst>
                    <a:ext uri="{9D8B030D-6E8A-4147-A177-3AD203B41FA5}">
                      <a16:colId xmlns:a16="http://schemas.microsoft.com/office/drawing/2014/main" val="729888279"/>
                    </a:ext>
                  </a:extLst>
                </a:gridCol>
              </a:tblGrid>
              <a:tr h="1314133">
                <a:tc>
                  <a:txBody>
                    <a:bodyPr/>
                    <a:lstStyle/>
                    <a:p>
                      <a:pPr marL="342900" marR="0" lvl="0" indent="-342900" algn="l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Free TV licence for over-75s</a:t>
                      </a:r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Free NHS dental treatment</a:t>
                      </a:r>
                      <a:endParaRPr lang="en-US" b="0"/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Reduction in Council Tax up to 100%</a:t>
                      </a:r>
                      <a:endParaRPr lang="en-GB" sz="2100" b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Arial"/>
                        <a:buChar char="•"/>
                      </a:pPr>
                      <a:endParaRPr lang="en-GB" sz="2100" b="0"/>
                    </a:p>
                  </a:txBody>
                  <a:tcPr marL="45720" marR="45720">
                    <a:lnL w="0" cmpd="sng">
                      <a:noFill/>
                    </a:lnL>
                    <a:lnR w="0" cmpd="sng">
                      <a:noFill/>
                    </a:lnR>
                    <a:lnT w="0" cmpd="sng">
                      <a:noFill/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Home insulation and boiler grants</a:t>
                      </a:r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Housing benefit entitlement</a:t>
                      </a:r>
                      <a:endParaRPr lang="en-GB" b="0"/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Voucher towards buying glasses </a:t>
                      </a:r>
                      <a:endParaRPr lang="en-GB" sz="2100" b="0"/>
                    </a:p>
                  </a:txBody>
                  <a:tcPr marL="45720" marR="45720">
                    <a:lnL w="0" cmpd="sng">
                      <a:noFill/>
                    </a:lnL>
                    <a:lnR w="0" cmpd="sng">
                      <a:noFill/>
                    </a:lnR>
                    <a:lnT w="0" cmpd="sng">
                      <a:noFill/>
                    </a:lnT>
                    <a:lnB w="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2944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705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8346DFC5-C805-4116-9E12-5DB5E4CF5B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3" r="5932" b="12362"/>
          <a:stretch/>
        </p:blipFill>
        <p:spPr>
          <a:xfrm>
            <a:off x="4096413" y="741287"/>
            <a:ext cx="7750206" cy="601018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03BEB7-D41C-42B9-9D8D-982E2962E822}"/>
              </a:ext>
            </a:extLst>
          </p:cNvPr>
          <p:cNvSpPr txBox="1"/>
          <p:nvPr/>
        </p:nvSpPr>
        <p:spPr>
          <a:xfrm>
            <a:off x="284732" y="1464499"/>
            <a:ext cx="3805476" cy="4708981"/>
          </a:xfrm>
          <a:prstGeom prst="rect">
            <a:avLst/>
          </a:prstGeom>
          <a:noFill/>
          <a:ln w="12700"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>
                <a:latin typeface="Arial"/>
                <a:cs typeface="Arial"/>
              </a:rPr>
              <a:t>Areas where:</a:t>
            </a:r>
            <a:br>
              <a:rPr lang="en-GB" sz="2000">
                <a:latin typeface="Arial"/>
                <a:cs typeface="Arial"/>
              </a:rPr>
            </a:br>
            <a:endParaRPr lang="en-US" sz="2000">
              <a:latin typeface="Arial"/>
              <a:cs typeface="Calibri" panose="020F0502020204030204"/>
            </a:endParaRPr>
          </a:p>
          <a:p>
            <a:r>
              <a:rPr lang="en-GB" sz="2000">
                <a:latin typeface="Arial"/>
                <a:cs typeface="Arial"/>
              </a:rPr>
              <a:t>- % pension age population is above/ below England average</a:t>
            </a:r>
            <a:br>
              <a:rPr lang="en-GB" sz="2000">
                <a:latin typeface="Arial"/>
                <a:cs typeface="Arial"/>
              </a:rPr>
            </a:br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- deprivation in top 50% nationally</a:t>
            </a:r>
            <a:br>
              <a:rPr lang="en-GB" sz="2000">
                <a:latin typeface="Arial"/>
                <a:cs typeface="Arial"/>
              </a:rPr>
            </a:br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Darker red areas = higher levels of deprivation + higher proportion older people</a:t>
            </a:r>
          </a:p>
          <a:p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Source: ONS, 2020 midyear estimates and 2019 Index of Deprivation</a:t>
            </a:r>
            <a:endParaRPr lang="en-US" sz="2000">
              <a:latin typeface="Arial"/>
              <a:cs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76541F4-44D5-4A25-80D3-7CEAA28D4076}"/>
              </a:ext>
            </a:extLst>
          </p:cNvPr>
          <p:cNvSpPr/>
          <p:nvPr/>
        </p:nvSpPr>
        <p:spPr>
          <a:xfrm>
            <a:off x="3849104" y="5773445"/>
            <a:ext cx="2547891" cy="99429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E75AD7C-33D4-45D2-93B8-FD5DD05AB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732" y="0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Older population + deprivation</a:t>
            </a:r>
            <a:endParaRPr kumimoji="0" lang="en-US" sz="44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6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409" y="-34193"/>
            <a:ext cx="10184523" cy="64789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Pension Credits claimants by ward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CB34F4-93F6-4362-A68D-E64D4CA80959}"/>
              </a:ext>
            </a:extLst>
          </p:cNvPr>
          <p:cNvSpPr txBox="1"/>
          <p:nvPr/>
        </p:nvSpPr>
        <p:spPr>
          <a:xfrm>
            <a:off x="9154118" y="6323258"/>
            <a:ext cx="31315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1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Sources: Stat-Xplore (</a:t>
            </a:r>
            <a:r>
              <a:rPr kumimoji="0" lang="en-GB" sz="14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May 2021</a:t>
            </a:r>
            <a:r>
              <a:rPr kumimoji="0" lang="en-GB" sz="1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), Pension Credit table 1</a:t>
            </a:r>
            <a:endParaRPr lang="en-GB" sz="1400">
              <a:solidFill>
                <a:srgbClr val="FF0000"/>
              </a:solidFill>
            </a:endParaRP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F8782B25-1A5F-4D11-BB75-10F526C807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762360"/>
              </p:ext>
            </p:extLst>
          </p:nvPr>
        </p:nvGraphicFramePr>
        <p:xfrm>
          <a:off x="294409" y="558779"/>
          <a:ext cx="8859709" cy="62876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14652">
                  <a:extLst>
                    <a:ext uri="{9D8B030D-6E8A-4147-A177-3AD203B41FA5}">
                      <a16:colId xmlns:a16="http://schemas.microsoft.com/office/drawing/2014/main" val="2341414816"/>
                    </a:ext>
                  </a:extLst>
                </a:gridCol>
                <a:gridCol w="1229767">
                  <a:extLst>
                    <a:ext uri="{9D8B030D-6E8A-4147-A177-3AD203B41FA5}">
                      <a16:colId xmlns:a16="http://schemas.microsoft.com/office/drawing/2014/main" val="2185910495"/>
                    </a:ext>
                  </a:extLst>
                </a:gridCol>
                <a:gridCol w="2637592">
                  <a:extLst>
                    <a:ext uri="{9D8B030D-6E8A-4147-A177-3AD203B41FA5}">
                      <a16:colId xmlns:a16="http://schemas.microsoft.com/office/drawing/2014/main" val="2886885165"/>
                    </a:ext>
                  </a:extLst>
                </a:gridCol>
                <a:gridCol w="2577698">
                  <a:extLst>
                    <a:ext uri="{9D8B030D-6E8A-4147-A177-3AD203B41FA5}">
                      <a16:colId xmlns:a16="http://schemas.microsoft.com/office/drawing/2014/main" val="446886094"/>
                    </a:ext>
                  </a:extLst>
                </a:gridCol>
              </a:tblGrid>
              <a:tr h="5043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Ward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PC claimants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Estimated eligible non-recipients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 dirty="0">
                          <a:effectLst/>
                          <a:latin typeface="+mn-lt"/>
                        </a:rPr>
                        <a:t>Amount not claimed per year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3893913846"/>
                  </a:ext>
                </a:extLst>
              </a:tr>
              <a:tr h="25239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Balderstone and </a:t>
                      </a:r>
                      <a:r>
                        <a:rPr lang="en-GB" sz="15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Kirkholt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343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£336,494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3523311109"/>
                  </a:ext>
                </a:extLst>
              </a:tr>
              <a:tr h="25239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Bamford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190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£162,993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3503085754"/>
                  </a:ext>
                </a:extLst>
              </a:tr>
              <a:tr h="25239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Castleton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304</a:t>
                      </a:r>
                      <a:endParaRPr lang="en-GB" sz="15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£283,596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3817297710"/>
                  </a:ext>
                </a:extLst>
              </a:tr>
              <a:tr h="25239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Central Rochdale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412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£487,121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1873088946"/>
                  </a:ext>
                </a:extLst>
              </a:tr>
              <a:tr h="25239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East Middleton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299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£263,559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696551350"/>
                  </a:ext>
                </a:extLst>
              </a:tr>
              <a:tr h="25239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Healey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212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109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£160,001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4094447414"/>
                  </a:ext>
                </a:extLst>
              </a:tr>
              <a:tr h="25239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Hopwood Hall</a:t>
                      </a:r>
                      <a:endParaRPr lang="en-GB" sz="15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£255,820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348686354"/>
                  </a:ext>
                </a:extLst>
              </a:tr>
              <a:tr h="25239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Kingsway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342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£412,166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2750086849"/>
                  </a:ext>
                </a:extLst>
              </a:tr>
              <a:tr h="25239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Littleborough Lakeside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258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£186,864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4202212482"/>
                  </a:ext>
                </a:extLst>
              </a:tr>
              <a:tr h="25239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Milkstone</a:t>
                      </a:r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en-GB" sz="15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Deeplish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447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£566,133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4223452348"/>
                  </a:ext>
                </a:extLst>
              </a:tr>
              <a:tr h="25239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Milnrow and Newhey</a:t>
                      </a:r>
                      <a:endParaRPr lang="en-GB" sz="15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£176,008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4019993945"/>
                  </a:ext>
                </a:extLst>
              </a:tr>
              <a:tr h="25239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Norden</a:t>
                      </a:r>
                      <a:endParaRPr lang="en-GB" sz="15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£74,109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3335209898"/>
                  </a:ext>
                </a:extLst>
              </a:tr>
              <a:tr h="25239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North Heywood</a:t>
                      </a:r>
                      <a:endParaRPr lang="en-GB" sz="15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356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£308,162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1536340647"/>
                  </a:ext>
                </a:extLst>
              </a:tr>
              <a:tr h="25239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North Middleton</a:t>
                      </a:r>
                      <a:endParaRPr lang="en-GB" sz="15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237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£205,779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654983598"/>
                  </a:ext>
                </a:extLst>
              </a:tr>
              <a:tr h="25239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Smallbridge and Firgrove</a:t>
                      </a:r>
                      <a:endParaRPr lang="en-GB" sz="15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405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209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£392,788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1894951615"/>
                  </a:ext>
                </a:extLst>
              </a:tr>
              <a:tr h="25239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South Middleton</a:t>
                      </a:r>
                      <a:endParaRPr lang="en-GB" sz="15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214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£164,004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2032716058"/>
                  </a:ext>
                </a:extLst>
              </a:tr>
              <a:tr h="25239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Spotland and Falinge</a:t>
                      </a:r>
                      <a:endParaRPr lang="en-GB" sz="15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369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£359,536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3529189284"/>
                  </a:ext>
                </a:extLst>
              </a:tr>
              <a:tr h="4935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Wardle and West Littleborough</a:t>
                      </a:r>
                      <a:endParaRPr lang="en-GB" sz="15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161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£127,987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2135896682"/>
                  </a:ext>
                </a:extLst>
              </a:tr>
              <a:tr h="25239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West Heywood</a:t>
                      </a:r>
                      <a:endParaRPr lang="en-GB" sz="15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323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£247,237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1545243754"/>
                  </a:ext>
                </a:extLst>
              </a:tr>
              <a:tr h="49436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West Middleton</a:t>
                      </a:r>
                      <a:endParaRPr lang="en-GB" sz="15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481</a:t>
                      </a:r>
                      <a:endParaRPr lang="en-GB" sz="15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£449,089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1578229395"/>
                  </a:ext>
                </a:extLst>
              </a:tr>
              <a:tr h="25239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55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n-GB" sz="15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55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5,970</a:t>
                      </a:r>
                      <a:endParaRPr lang="en-GB" sz="15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34" marR="8634" marT="86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3,083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£5,621,391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9" marR="6239" marT="6239" marB="0" anchor="b"/>
                </a:tc>
                <a:extLst>
                  <a:ext uri="{0D108BD9-81ED-4DB2-BD59-A6C34878D82A}">
                    <a16:rowId xmlns:a16="http://schemas.microsoft.com/office/drawing/2014/main" val="39822415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738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586800" y="1975472"/>
            <a:ext cx="9418186" cy="4617833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0">
                <a:latin typeface="Arial"/>
                <a:cs typeface="Arial"/>
              </a:rPr>
              <a:t>Further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details:</a:t>
            </a:r>
            <a:r>
              <a:rPr lang="en-GB" b="0">
                <a:latin typeface="Arial"/>
                <a:cs typeface="Arial"/>
              </a:rPr>
              <a:t> </a:t>
            </a:r>
            <a:endParaRPr kumimoji="0"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Mike </a:t>
            </a:r>
            <a:r>
              <a:rPr kumimoji="0" lang="en-GB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Doocey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, Lead Analyst:</a:t>
            </a:r>
            <a:r>
              <a:rPr lang="en-GB" b="0">
                <a:latin typeface="Arial"/>
                <a:cs typeface="Arial"/>
              </a:rPr>
              <a:t> </a:t>
            </a:r>
            <a:endParaRPr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Mike.Doocey@greatermanchester-ca.gov.uk</a:t>
            </a:r>
            <a:endParaRPr lang="en-GB" b="0">
              <a:latin typeface="Arial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Jo </a:t>
            </a:r>
            <a:r>
              <a:rPr kumimoji="0" lang="en-GB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Garsden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, Programme Manager Ageing Hub:</a:t>
            </a:r>
            <a:r>
              <a:rPr lang="en-GB" b="0">
                <a:latin typeface="Arial"/>
                <a:cs typeface="Arial"/>
              </a:rPr>
              <a:t> </a:t>
            </a:r>
            <a:endParaRPr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Jo.Garsden@greatermanchester-ca.gov.uk</a:t>
            </a:r>
            <a:endParaRPr kumimoji="0"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kumimoji="0" lang="en-GB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4408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5A7DF810863D45975D3BE3DA9C608B" ma:contentTypeVersion="14" ma:contentTypeDescription="Create a new document." ma:contentTypeScope="" ma:versionID="b2f3f474d16afc507cea346f364c1d95">
  <xsd:schema xmlns:xsd="http://www.w3.org/2001/XMLSchema" xmlns:xs="http://www.w3.org/2001/XMLSchema" xmlns:p="http://schemas.microsoft.com/office/2006/metadata/properties" xmlns:ns2="3261f017-ac2b-4ff5-a638-1673a3774bef" xmlns:ns3="4b1f7100-0b23-4043-b839-34762095c238" targetNamespace="http://schemas.microsoft.com/office/2006/metadata/properties" ma:root="true" ma:fieldsID="e10140c0b949002f5b7f9ab335cf928a" ns2:_="" ns3:_="">
    <xsd:import namespace="3261f017-ac2b-4ff5-a638-1673a3774bef"/>
    <xsd:import namespace="4b1f7100-0b23-4043-b839-34762095c2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61f017-ac2b-4ff5-a638-1673a3774b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e4fde04-eaf7-46f4-90d8-754f3b92dd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f7100-0b23-4043-b839-34762095c23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f4b9baea-f810-4e53-876e-b7c01cd0d0f2}" ma:internalName="TaxCatchAll" ma:showField="CatchAllData" ma:web="4b1f7100-0b23-4043-b839-34762095c2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261f017-ac2b-4ff5-a638-1673a3774bef">
      <Terms xmlns="http://schemas.microsoft.com/office/infopath/2007/PartnerControls"/>
    </lcf76f155ced4ddcb4097134ff3c332f>
    <TaxCatchAll xmlns="4b1f7100-0b23-4043-b839-34762095c238" xsi:nil="true"/>
  </documentManagement>
</p:properties>
</file>

<file path=customXml/itemProps1.xml><?xml version="1.0" encoding="utf-8"?>
<ds:datastoreItem xmlns:ds="http://schemas.openxmlformats.org/officeDocument/2006/customXml" ds:itemID="{8E30B809-28F4-497F-BF95-DB6E27A1825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462FC2-E47F-4ADE-8546-A40FC5AF4E00}"/>
</file>

<file path=customXml/itemProps3.xml><?xml version="1.0" encoding="utf-8"?>
<ds:datastoreItem xmlns:ds="http://schemas.openxmlformats.org/officeDocument/2006/customXml" ds:itemID="{38411EA5-D64A-4787-970F-68682A2289A2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6451</TotalTime>
  <Words>609</Words>
  <Application>Microsoft Office PowerPoint</Application>
  <PresentationFormat>Widescreen</PresentationFormat>
  <Paragraphs>161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Key statistics for Rochdale</vt:lpstr>
      <vt:lpstr>PowerPoint Presentation</vt:lpstr>
      <vt:lpstr>PowerPoint Presentation</vt:lpstr>
      <vt:lpstr>Pension Credit entitlements</vt:lpstr>
      <vt:lpstr>Older population + deprivation</vt:lpstr>
      <vt:lpstr>Pension Credits claimants by ward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Pension Credit summary: Manchester</dc:title>
  <dc:creator>Jack Ford</dc:creator>
  <cp:lastModifiedBy>De Paola, Joseph</cp:lastModifiedBy>
  <cp:revision>99</cp:revision>
  <dcterms:created xsi:type="dcterms:W3CDTF">2020-08-14T14:46:16Z</dcterms:created>
  <dcterms:modified xsi:type="dcterms:W3CDTF">2022-05-20T12:55:28Z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0x010100395A7DF810863D45975D3BE3DA9C608B</vt:lpwstr>
  </property>
</Properties>
</file>