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svg" ContentType="image/svg+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45"/>
  </p:notesMasterIdLst>
  <p:handoutMasterIdLst>
    <p:handoutMasterId r:id="rId46"/>
  </p:handoutMasterIdLst>
  <p:sldIdLst>
    <p:sldId id="266" r:id="rId5"/>
    <p:sldId id="267" r:id="rId6"/>
    <p:sldId id="268" r:id="rId7"/>
    <p:sldId id="269" r:id="rId8"/>
    <p:sldId id="270" r:id="rId9"/>
    <p:sldId id="271" r:id="rId10"/>
    <p:sldId id="272" r:id="rId11"/>
    <p:sldId id="273" r:id="rId12"/>
    <p:sldId id="274" r:id="rId13"/>
    <p:sldId id="275" r:id="rId14"/>
    <p:sldId id="276" r:id="rId15"/>
    <p:sldId id="277" r:id="rId16"/>
    <p:sldId id="278" r:id="rId17"/>
    <p:sldId id="279" r:id="rId18"/>
    <p:sldId id="280" r:id="rId19"/>
    <p:sldId id="281" r:id="rId20"/>
    <p:sldId id="282" r:id="rId21"/>
    <p:sldId id="283" r:id="rId22"/>
    <p:sldId id="284" r:id="rId23"/>
    <p:sldId id="285" r:id="rId24"/>
    <p:sldId id="286" r:id="rId25"/>
    <p:sldId id="287" r:id="rId26"/>
    <p:sldId id="288" r:id="rId27"/>
    <p:sldId id="289" r:id="rId28"/>
    <p:sldId id="290" r:id="rId29"/>
    <p:sldId id="291" r:id="rId30"/>
    <p:sldId id="292" r:id="rId31"/>
    <p:sldId id="293" r:id="rId32"/>
    <p:sldId id="294" r:id="rId33"/>
    <p:sldId id="295" r:id="rId34"/>
    <p:sldId id="296" r:id="rId35"/>
    <p:sldId id="297" r:id="rId36"/>
    <p:sldId id="298" r:id="rId37"/>
    <p:sldId id="299" r:id="rId38"/>
    <p:sldId id="300" r:id="rId39"/>
    <p:sldId id="301" r:id="rId40"/>
    <p:sldId id="302" r:id="rId41"/>
    <p:sldId id="305" r:id="rId42"/>
    <p:sldId id="303" r:id="rId43"/>
    <p:sldId id="304" r:id="rId44"/>
  </p:sldIdLst>
  <p:sldSz cx="12192000" cy="6858000"/>
  <p:notesSz cx="6858000" cy="9144000"/>
  <p:custDataLst>
    <p:tags r:id="rId47"/>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5" orient="horz" pos="368" userDrawn="1">
          <p15:clr>
            <a:srgbClr val="A4A3A4"/>
          </p15:clr>
        </p15:guide>
        <p15:guide id="6" orient="horz" pos="3861" userDrawn="1">
          <p15:clr>
            <a:srgbClr val="A4A3A4"/>
          </p15:clr>
        </p15:guide>
        <p15:guide id="12" pos="6539" userDrawn="1">
          <p15:clr>
            <a:srgbClr val="A4A3A4"/>
          </p15:clr>
        </p15:guide>
        <p15:guide id="13" pos="7310" userDrawn="1">
          <p15:clr>
            <a:srgbClr val="A4A3A4"/>
          </p15:clr>
        </p15:guide>
        <p15:guide id="14" pos="5768" userDrawn="1">
          <p15:clr>
            <a:srgbClr val="A4A3A4"/>
          </p15:clr>
        </p15:guide>
        <p15:guide id="15" pos="4997" userDrawn="1">
          <p15:clr>
            <a:srgbClr val="A4A3A4"/>
          </p15:clr>
        </p15:guide>
        <p15:guide id="16" pos="4226" userDrawn="1">
          <p15:clr>
            <a:srgbClr val="A4A3A4"/>
          </p15:clr>
        </p15:guide>
        <p15:guide id="17" pos="3454" userDrawn="1">
          <p15:clr>
            <a:srgbClr val="A4A3A4"/>
          </p15:clr>
        </p15:guide>
        <p15:guide id="18" pos="2683" userDrawn="1">
          <p15:clr>
            <a:srgbClr val="A4A3A4"/>
          </p15:clr>
        </p15:guide>
        <p15:guide id="19" pos="1912" userDrawn="1">
          <p15:clr>
            <a:srgbClr val="A4A3A4"/>
          </p15:clr>
        </p15:guide>
        <p15:guide id="20" pos="1141" userDrawn="1">
          <p15:clr>
            <a:srgbClr val="A4A3A4"/>
          </p15:clr>
        </p15:guide>
        <p15:guide id="21" pos="370" userDrawn="1">
          <p15:clr>
            <a:srgbClr val="A4A3A4"/>
          </p15:clr>
        </p15:guide>
        <p15:guide id="22" orient="horz" pos="1139" userDrawn="1">
          <p15:clr>
            <a:srgbClr val="A4A3A4"/>
          </p15:clr>
        </p15:guide>
        <p15:guide id="23" orient="horz" pos="1911" userDrawn="1">
          <p15:clr>
            <a:srgbClr val="A4A3A4"/>
          </p15:clr>
        </p15:guide>
        <p15:guide id="24" orient="horz" pos="2682" userDrawn="1">
          <p15:clr>
            <a:srgbClr val="A4A3A4"/>
          </p15:clr>
        </p15:guide>
        <p15:guide id="25" orient="horz" pos="3453" userDrawn="1">
          <p15:clr>
            <a:srgbClr val="A4A3A4"/>
          </p15:clr>
        </p15:guide>
        <p15:guide id="26" orient="horz" pos="3952"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000"/>
    <a:srgbClr val="5C5B5A"/>
    <a:srgbClr val="33B0A6"/>
    <a:srgbClr val="009690"/>
    <a:srgbClr val="327B0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608" autoAdjust="0"/>
    <p:restoredTop sz="86385" autoAdjust="0"/>
  </p:normalViewPr>
  <p:slideViewPr>
    <p:cSldViewPr snapToGrid="0" snapToObjects="1" showGuides="1">
      <p:cViewPr varScale="1">
        <p:scale>
          <a:sx n="81" d="100"/>
          <a:sy n="81" d="100"/>
        </p:scale>
        <p:origin x="108" y="390"/>
      </p:cViewPr>
      <p:guideLst>
        <p:guide orient="horz" pos="368"/>
        <p:guide orient="horz" pos="3861"/>
        <p:guide pos="6539"/>
        <p:guide pos="7310"/>
        <p:guide pos="5768"/>
        <p:guide pos="4997"/>
        <p:guide pos="4226"/>
        <p:guide pos="3454"/>
        <p:guide pos="2683"/>
        <p:guide pos="1912"/>
        <p:guide pos="1141"/>
        <p:guide pos="370"/>
        <p:guide orient="horz" pos="1139"/>
        <p:guide orient="horz" pos="1911"/>
        <p:guide orient="horz" pos="2682"/>
        <p:guide orient="horz" pos="3453"/>
        <p:guide orient="horz" pos="3952"/>
      </p:guideLst>
    </p:cSldViewPr>
  </p:slideViewPr>
  <p:outlineViewPr>
    <p:cViewPr>
      <p:scale>
        <a:sx n="33" d="100"/>
        <a:sy n="33" d="100"/>
      </p:scale>
      <p:origin x="0" y="-23532"/>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tags" Target="tags/tag1.xml"/><Relationship Id="rId50" Type="http://schemas.openxmlformats.org/officeDocument/2006/relationships/theme" Target="theme/theme1.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presProps" Target="presProps.xml"/><Relationship Id="rId8" Type="http://schemas.openxmlformats.org/officeDocument/2006/relationships/slide" Target="slides/slide4.xml"/><Relationship Id="rId51" Type="http://schemas.openxmlformats.org/officeDocument/2006/relationships/tableStyles" Target="tableStyles.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handoutMaster" Target="handoutMasters/handoutMaster1.xml"/><Relationship Id="rId20" Type="http://schemas.openxmlformats.org/officeDocument/2006/relationships/slide" Target="slides/slide16.xml"/><Relationship Id="rId41" Type="http://schemas.openxmlformats.org/officeDocument/2006/relationships/slide" Target="slides/slide37.xml"/><Relationship Id="rId1" Type="http://schemas.openxmlformats.org/officeDocument/2006/relationships/customXml" Target="../customXml/item1.xml"/><Relationship Id="rId6" Type="http://schemas.openxmlformats.org/officeDocument/2006/relationships/slide" Target="slides/slide2.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dirty="0"/>
              <a:t>Estimated excess</a:t>
            </a:r>
            <a:r>
              <a:rPr lang="en-US" baseline="0" dirty="0"/>
              <a:t> economic burden of gambling in Greater Manchester in 2022</a:t>
            </a:r>
            <a:endParaRPr lang="en-US" dirty="0"/>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bar"/>
        <c:grouping val="clustered"/>
        <c:varyColors val="0"/>
        <c:ser>
          <c:idx val="0"/>
          <c:order val="0"/>
          <c:tx>
            <c:strRef>
              <c:f>Sheet1!$B$1</c:f>
              <c:strCache>
                <c:ptCount val="1"/>
                <c:pt idx="0">
                  <c:v>Column1</c:v>
                </c:pt>
              </c:strCache>
            </c:strRef>
          </c:tx>
          <c:spPr>
            <a:solidFill>
              <a:schemeClr val="accent2"/>
            </a:solidFill>
            <a:ln>
              <a:noFill/>
            </a:ln>
            <a:effectLst/>
          </c:spPr>
          <c:invertIfNegative val="0"/>
          <c:dLbls>
            <c:numFmt formatCode="&quot;£&quot;#,##0" sourceLinked="0"/>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Sheet1!$A$2:$A$8</c:f>
              <c:strCache>
                <c:ptCount val="7"/>
                <c:pt idx="0">
                  <c:v>Deaths from suicide (intangible costs)</c:v>
                </c:pt>
                <c:pt idx="1">
                  <c:v>Treatment for depression (direct costs)</c:v>
                </c:pt>
                <c:pt idx="2">
                  <c:v>Imprisonment (direct costs)</c:v>
                </c:pt>
                <c:pt idx="3">
                  <c:v>Unemployment benefits claims (direct costs)</c:v>
                </c:pt>
                <c:pt idx="4">
                  <c:v>Statutory homelessness (direct costs)</c:v>
                </c:pt>
                <c:pt idx="5">
                  <c:v>Treatment for alcohol dependency (direct costs)</c:v>
                </c:pt>
                <c:pt idx="6">
                  <c:v>Treatment for illicit drug use (direct costs)</c:v>
                </c:pt>
              </c:strCache>
            </c:strRef>
          </c:cat>
          <c:val>
            <c:numRef>
              <c:f>Sheet1!$B$2:$B$8</c:f>
              <c:numCache>
                <c:formatCode>"£"#,##0.00</c:formatCode>
                <c:ptCount val="7"/>
                <c:pt idx="0">
                  <c:v>33400000</c:v>
                </c:pt>
                <c:pt idx="1">
                  <c:v>23900000</c:v>
                </c:pt>
                <c:pt idx="2">
                  <c:v>11400000</c:v>
                </c:pt>
                <c:pt idx="3">
                  <c:v>6000000</c:v>
                </c:pt>
                <c:pt idx="4">
                  <c:v>4200000</c:v>
                </c:pt>
                <c:pt idx="5">
                  <c:v>400000</c:v>
                </c:pt>
                <c:pt idx="6">
                  <c:v>200000</c:v>
                </c:pt>
              </c:numCache>
            </c:numRef>
          </c:val>
          <c:extLst>
            <c:ext xmlns:c16="http://schemas.microsoft.com/office/drawing/2014/chart" uri="{C3380CC4-5D6E-409C-BE32-E72D297353CC}">
              <c16:uniqueId val="{00000000-1D21-40FC-B352-CD3B686DB256}"/>
            </c:ext>
          </c:extLst>
        </c:ser>
        <c:dLbls>
          <c:showLegendKey val="0"/>
          <c:showVal val="0"/>
          <c:showCatName val="0"/>
          <c:showSerName val="0"/>
          <c:showPercent val="0"/>
          <c:showBubbleSize val="0"/>
        </c:dLbls>
        <c:gapWidth val="182"/>
        <c:axId val="1229552512"/>
        <c:axId val="1229557504"/>
      </c:barChart>
      <c:catAx>
        <c:axId val="1229552512"/>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229557504"/>
        <c:crosses val="autoZero"/>
        <c:auto val="1"/>
        <c:lblAlgn val="ctr"/>
        <c:lblOffset val="100"/>
        <c:noMultiLvlLbl val="0"/>
      </c:catAx>
      <c:valAx>
        <c:axId val="1229557504"/>
        <c:scaling>
          <c:orientation val="minMax"/>
        </c:scaling>
        <c:delete val="1"/>
        <c:axPos val="b"/>
        <c:numFmt formatCode="&quot;£&quot;#,##0.00" sourceLinked="1"/>
        <c:majorTickMark val="none"/>
        <c:minorTickMark val="none"/>
        <c:tickLblPos val="nextTo"/>
        <c:crossAx val="1229552512"/>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dirty="0"/>
              <a:t>Estimated excess</a:t>
            </a:r>
            <a:r>
              <a:rPr lang="en-US" baseline="0" dirty="0"/>
              <a:t> economic burden of gambling in Greater Manchester in 2022</a:t>
            </a:r>
            <a:endParaRPr lang="en-US" dirty="0"/>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bar"/>
        <c:grouping val="clustered"/>
        <c:varyColors val="0"/>
        <c:ser>
          <c:idx val="0"/>
          <c:order val="0"/>
          <c:tx>
            <c:strRef>
              <c:f>Sheet1!$B$1</c:f>
              <c:strCache>
                <c:ptCount val="1"/>
                <c:pt idx="0">
                  <c:v>Column1</c:v>
                </c:pt>
              </c:strCache>
            </c:strRef>
          </c:tx>
          <c:spPr>
            <a:solidFill>
              <a:schemeClr val="accent2"/>
            </a:solidFill>
            <a:ln>
              <a:noFill/>
            </a:ln>
            <a:effectLst/>
          </c:spPr>
          <c:invertIfNegative val="0"/>
          <c:dLbls>
            <c:numFmt formatCode="&quot;£&quot;#,##0" sourceLinked="0"/>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Sheet1!$A$2:$A$8</c:f>
              <c:strCache>
                <c:ptCount val="7"/>
                <c:pt idx="0">
                  <c:v>Deaths from suicide (intangible costs)</c:v>
                </c:pt>
                <c:pt idx="1">
                  <c:v>Treatment for depression (direct costs)</c:v>
                </c:pt>
                <c:pt idx="2">
                  <c:v>Imprisonment (direct costs)</c:v>
                </c:pt>
                <c:pt idx="3">
                  <c:v>Unemployment benefits claims (direct costs)</c:v>
                </c:pt>
                <c:pt idx="4">
                  <c:v>Statutory homelessness (direct costs)</c:v>
                </c:pt>
                <c:pt idx="5">
                  <c:v>Treatment for alcohol dependency (direct costs)</c:v>
                </c:pt>
                <c:pt idx="6">
                  <c:v>Treatment for illicit drug use (direct costs)</c:v>
                </c:pt>
              </c:strCache>
            </c:strRef>
          </c:cat>
          <c:val>
            <c:numRef>
              <c:f>Sheet1!$B$2:$B$8</c:f>
              <c:numCache>
                <c:formatCode>"£"#,##0.00</c:formatCode>
                <c:ptCount val="7"/>
                <c:pt idx="0">
                  <c:v>33400000</c:v>
                </c:pt>
                <c:pt idx="1">
                  <c:v>23900000</c:v>
                </c:pt>
                <c:pt idx="2">
                  <c:v>11400000</c:v>
                </c:pt>
                <c:pt idx="3">
                  <c:v>6000000</c:v>
                </c:pt>
                <c:pt idx="4">
                  <c:v>4200000</c:v>
                </c:pt>
                <c:pt idx="5">
                  <c:v>400000</c:v>
                </c:pt>
                <c:pt idx="6">
                  <c:v>200000</c:v>
                </c:pt>
              </c:numCache>
            </c:numRef>
          </c:val>
          <c:extLst>
            <c:ext xmlns:c16="http://schemas.microsoft.com/office/drawing/2014/chart" uri="{C3380CC4-5D6E-409C-BE32-E72D297353CC}">
              <c16:uniqueId val="{00000000-EEF0-4C14-A508-05EEB23D59BC}"/>
            </c:ext>
          </c:extLst>
        </c:ser>
        <c:dLbls>
          <c:showLegendKey val="0"/>
          <c:showVal val="0"/>
          <c:showCatName val="0"/>
          <c:showSerName val="0"/>
          <c:showPercent val="0"/>
          <c:showBubbleSize val="0"/>
        </c:dLbls>
        <c:gapWidth val="182"/>
        <c:axId val="1229552512"/>
        <c:axId val="1229557504"/>
      </c:barChart>
      <c:catAx>
        <c:axId val="1229552512"/>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229557504"/>
        <c:crosses val="autoZero"/>
        <c:auto val="1"/>
        <c:lblAlgn val="ctr"/>
        <c:lblOffset val="100"/>
        <c:noMultiLvlLbl val="0"/>
      </c:catAx>
      <c:valAx>
        <c:axId val="1229557504"/>
        <c:scaling>
          <c:orientation val="minMax"/>
        </c:scaling>
        <c:delete val="1"/>
        <c:axPos val="b"/>
        <c:numFmt formatCode="&quot;£&quot;#,##0.00" sourceLinked="1"/>
        <c:majorTickMark val="none"/>
        <c:minorTickMark val="none"/>
        <c:tickLblPos val="nextTo"/>
        <c:crossAx val="1229552512"/>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BB80BDFB-9197-A544-B7EA-7121079100E9}" type="datetimeFigureOut">
              <a:rPr lang="en-US" smtClean="0"/>
              <a:t>5/27/2022</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C1D5AB8F-F3E2-7544-8181-20A1F216CF4E}" type="slidenum">
              <a:rPr lang="en-US" smtClean="0"/>
              <a:t>‹#›</a:t>
            </a:fld>
            <a:endParaRPr lang="en-US"/>
          </a:p>
        </p:txBody>
      </p:sp>
    </p:spTree>
    <p:extLst>
      <p:ext uri="{BB962C8B-B14F-4D97-AF65-F5344CB8AC3E}">
        <p14:creationId xmlns:p14="http://schemas.microsoft.com/office/powerpoint/2010/main" val="127674657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11077A7-23C0-DD49-A8F0-4BD4ADA66295}" type="datetimeFigureOut">
              <a:rPr lang="en-US" smtClean="0"/>
              <a:t>5/27/2022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29C3250-6B3B-5E49-8010-DD707763E9F6}" type="slidenum">
              <a:rPr lang="en-US" smtClean="0"/>
              <a:t>‹#›</a:t>
            </a:fld>
            <a:endParaRPr lang="en-US"/>
          </a:p>
        </p:txBody>
      </p:sp>
    </p:spTree>
    <p:extLst>
      <p:ext uri="{BB962C8B-B14F-4D97-AF65-F5344CB8AC3E}">
        <p14:creationId xmlns:p14="http://schemas.microsoft.com/office/powerpoint/2010/main" val="6272552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7" name="Rectangle 6" descr="Background colour" title="artefacts"/>
          <p:cNvSpPr/>
          <p:nvPr userDrawn="1"/>
        </p:nvSpPr>
        <p:spPr>
          <a:xfrm>
            <a:off x="0" y="0"/>
            <a:ext cx="12192000" cy="6858000"/>
          </a:xfrm>
          <a:prstGeom prst="rect">
            <a:avLst/>
          </a:prstGeom>
          <a:solidFill>
            <a:srgbClr val="5C5B5A"/>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descr="Greater Manchester – Going Things Differently" title="Logo"/>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062976" y="487951"/>
            <a:ext cx="2669913" cy="962326"/>
          </a:xfrm>
          <a:prstGeom prst="rect">
            <a:avLst/>
          </a:prstGeom>
        </p:spPr>
      </p:pic>
      <p:pic>
        <p:nvPicPr>
          <p:cNvPr id="10" name="Picture 9" descr="Decorative pattern" title="Decorative pattern"/>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87375" y="3513007"/>
            <a:ext cx="11017250" cy="2760793"/>
          </a:xfrm>
          <a:prstGeom prst="rect">
            <a:avLst/>
          </a:prstGeom>
        </p:spPr>
      </p:pic>
      <p:sp>
        <p:nvSpPr>
          <p:cNvPr id="2" name="Title 1"/>
          <p:cNvSpPr>
            <a:spLocks noGrp="1"/>
          </p:cNvSpPr>
          <p:nvPr>
            <p:ph type="title"/>
          </p:nvPr>
        </p:nvSpPr>
        <p:spPr>
          <a:xfrm>
            <a:off x="586800" y="1807200"/>
            <a:ext cx="10515600" cy="1116000"/>
          </a:xfrm>
        </p:spPr>
        <p:txBody>
          <a:bodyPr/>
          <a:lstStyle>
            <a:lvl1pPr>
              <a:defRPr>
                <a:solidFill>
                  <a:schemeClr val="bg1"/>
                </a:solidFill>
              </a:defRPr>
            </a:lvl1pPr>
          </a:lstStyle>
          <a:p>
            <a:r>
              <a:rPr lang="en-US" dirty="0"/>
              <a:t>Click to edit Master title style</a:t>
            </a:r>
          </a:p>
        </p:txBody>
      </p:sp>
      <p:sp>
        <p:nvSpPr>
          <p:cNvPr id="6" name="Text Placeholder 5"/>
          <p:cNvSpPr>
            <a:spLocks noGrp="1"/>
          </p:cNvSpPr>
          <p:nvPr>
            <p:ph type="body" sz="quarter" idx="10" hasCustomPrompt="1"/>
          </p:nvPr>
        </p:nvSpPr>
        <p:spPr>
          <a:xfrm>
            <a:off x="586800" y="2678400"/>
            <a:ext cx="5278438" cy="742950"/>
          </a:xfrm>
        </p:spPr>
        <p:txBody>
          <a:bodyPr>
            <a:normAutofit/>
          </a:bodyPr>
          <a:lstStyle>
            <a:lvl1pPr marL="0" indent="0">
              <a:buNone/>
              <a:defRPr sz="2400" b="1">
                <a:solidFill>
                  <a:schemeClr val="bg1"/>
                </a:solidFill>
              </a:defRPr>
            </a:lvl1pPr>
          </a:lstStyle>
          <a:p>
            <a:pPr lvl="0"/>
            <a:r>
              <a:rPr lang="en-US" dirty="0"/>
              <a:t>Sub-heading</a:t>
            </a:r>
          </a:p>
        </p:txBody>
      </p:sp>
    </p:spTree>
    <p:extLst>
      <p:ext uri="{BB962C8B-B14F-4D97-AF65-F5344CB8AC3E}">
        <p14:creationId xmlns:p14="http://schemas.microsoft.com/office/powerpoint/2010/main" val="4945616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Big pip on grey background">
    <p:spTree>
      <p:nvGrpSpPr>
        <p:cNvPr id="1" name=""/>
        <p:cNvGrpSpPr/>
        <p:nvPr/>
      </p:nvGrpSpPr>
      <p:grpSpPr>
        <a:xfrm>
          <a:off x="0" y="0"/>
          <a:ext cx="0" cy="0"/>
          <a:chOff x="0" y="0"/>
          <a:chExt cx="0" cy="0"/>
        </a:xfrm>
      </p:grpSpPr>
      <p:sp>
        <p:nvSpPr>
          <p:cNvPr id="3" name="Rectangle 2" descr="Background colour" title="artefacts"/>
          <p:cNvSpPr/>
          <p:nvPr userDrawn="1"/>
        </p:nvSpPr>
        <p:spPr>
          <a:xfrm>
            <a:off x="0" y="0"/>
            <a:ext cx="12192000" cy="6858000"/>
          </a:xfrm>
          <a:prstGeom prst="rect">
            <a:avLst/>
          </a:prstGeom>
          <a:solidFill>
            <a:srgbClr val="5C5B5A"/>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1"/>
          <p:cNvSpPr>
            <a:spLocks noGrp="1"/>
          </p:cNvSpPr>
          <p:nvPr>
            <p:ph type="title"/>
          </p:nvPr>
        </p:nvSpPr>
        <p:spPr>
          <a:xfrm>
            <a:off x="586800" y="583200"/>
            <a:ext cx="5495023" cy="1116000"/>
          </a:xfrm>
        </p:spPr>
        <p:txBody>
          <a:bodyPr>
            <a:normAutofit/>
          </a:bodyPr>
          <a:lstStyle>
            <a:lvl1pPr>
              <a:defRPr sz="3600">
                <a:solidFill>
                  <a:schemeClr val="bg1"/>
                </a:solidFill>
              </a:defRPr>
            </a:lvl1pPr>
          </a:lstStyle>
          <a:p>
            <a:r>
              <a:rPr lang="en-US" dirty="0"/>
              <a:t>Click to edit Master title style</a:t>
            </a:r>
          </a:p>
        </p:txBody>
      </p:sp>
      <p:cxnSp>
        <p:nvCxnSpPr>
          <p:cNvPr id="5" name="Straight Connector 4" descr="Line" title="Line"/>
          <p:cNvCxnSpPr/>
          <p:nvPr userDrawn="1"/>
        </p:nvCxnSpPr>
        <p:spPr>
          <a:xfrm>
            <a:off x="587375" y="6129338"/>
            <a:ext cx="11017250" cy="0"/>
          </a:xfrm>
          <a:prstGeom prst="line">
            <a:avLst/>
          </a:prstGeom>
          <a:ln w="38100">
            <a:solidFill>
              <a:srgbClr val="009690"/>
            </a:solidFill>
          </a:ln>
        </p:spPr>
        <p:style>
          <a:lnRef idx="1">
            <a:schemeClr val="accent1"/>
          </a:lnRef>
          <a:fillRef idx="0">
            <a:schemeClr val="accent1"/>
          </a:fillRef>
          <a:effectRef idx="0">
            <a:schemeClr val="accent1"/>
          </a:effectRef>
          <a:fontRef idx="minor">
            <a:schemeClr val="tx1"/>
          </a:fontRef>
        </p:style>
      </p:cxnSp>
      <p:sp>
        <p:nvSpPr>
          <p:cNvPr id="6" name="Text Placeholder 5"/>
          <p:cNvSpPr>
            <a:spLocks noGrp="1"/>
          </p:cNvSpPr>
          <p:nvPr>
            <p:ph type="body" sz="quarter" idx="11"/>
          </p:nvPr>
        </p:nvSpPr>
        <p:spPr>
          <a:xfrm>
            <a:off x="586799" y="6274800"/>
            <a:ext cx="11017826" cy="382588"/>
          </a:xfrm>
        </p:spPr>
        <p:txBody>
          <a:bodyPr>
            <a:normAutofit/>
          </a:bodyPr>
          <a:lstStyle>
            <a:lvl1pPr marL="0" indent="0">
              <a:buNone/>
              <a:defRPr sz="1600">
                <a:solidFill>
                  <a:schemeClr val="bg1"/>
                </a:solidFill>
              </a:defRPr>
            </a:lvl1pPr>
          </a:lstStyle>
          <a:p>
            <a:pPr lvl="0"/>
            <a:r>
              <a:rPr lang="en-US" dirty="0"/>
              <a:t>Click to edit Master text styles</a:t>
            </a:r>
          </a:p>
        </p:txBody>
      </p:sp>
      <p:pic>
        <p:nvPicPr>
          <p:cNvPr id="8" name="Picture 7" descr="Decorative shape holding statistic or key information" title="Decorative shape"/>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708775" y="584200"/>
            <a:ext cx="4897437" cy="4897437"/>
          </a:xfrm>
          <a:prstGeom prst="rect">
            <a:avLst/>
          </a:prstGeom>
        </p:spPr>
      </p:pic>
      <p:sp>
        <p:nvSpPr>
          <p:cNvPr id="10" name="Text Placeholder 9"/>
          <p:cNvSpPr>
            <a:spLocks noGrp="1"/>
          </p:cNvSpPr>
          <p:nvPr>
            <p:ph type="body" sz="quarter" idx="12"/>
          </p:nvPr>
        </p:nvSpPr>
        <p:spPr>
          <a:xfrm>
            <a:off x="6708775" y="583200"/>
            <a:ext cx="4895850" cy="4898437"/>
          </a:xfrm>
        </p:spPr>
        <p:txBody>
          <a:bodyPr anchor="ctr" anchorCtr="0"/>
          <a:lstStyle>
            <a:lvl1pPr marL="0" indent="0" algn="ctr">
              <a:buNone/>
              <a:defRPr b="1">
                <a:solidFill>
                  <a:schemeClr val="bg1"/>
                </a:solidFill>
              </a:defRPr>
            </a:lvl1pPr>
            <a:lvl2pPr marL="457200" indent="0">
              <a:buNone/>
              <a:defRPr b="1"/>
            </a:lvl2pPr>
            <a:lvl3pPr marL="914400" indent="0">
              <a:buNone/>
              <a:defRPr b="1"/>
            </a:lvl3pPr>
            <a:lvl4pPr marL="1371600" indent="0">
              <a:buNone/>
              <a:defRPr b="1"/>
            </a:lvl4pPr>
            <a:lvl5pPr marL="1828800" indent="0">
              <a:buNone/>
              <a:defRPr b="1"/>
            </a:lvl5pPr>
          </a:lstStyle>
          <a:p>
            <a:pPr lvl="0"/>
            <a:r>
              <a:rPr lang="en-US" dirty="0"/>
              <a:t>Click to edit</a:t>
            </a:r>
          </a:p>
          <a:p>
            <a:pPr lvl="0"/>
            <a:r>
              <a:rPr lang="en-US" dirty="0"/>
              <a:t>Master text</a:t>
            </a:r>
          </a:p>
          <a:p>
            <a:pPr lvl="0"/>
            <a:r>
              <a:rPr lang="en-US" dirty="0"/>
              <a:t>styles</a:t>
            </a:r>
          </a:p>
        </p:txBody>
      </p:sp>
    </p:spTree>
    <p:extLst>
      <p:ext uri="{BB962C8B-B14F-4D97-AF65-F5344CB8AC3E}">
        <p14:creationId xmlns:p14="http://schemas.microsoft.com/office/powerpoint/2010/main" val="7719635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Big pip on white background">
    <p:spTree>
      <p:nvGrpSpPr>
        <p:cNvPr id="1" name=""/>
        <p:cNvGrpSpPr/>
        <p:nvPr/>
      </p:nvGrpSpPr>
      <p:grpSpPr>
        <a:xfrm>
          <a:off x="0" y="0"/>
          <a:ext cx="0" cy="0"/>
          <a:chOff x="0" y="0"/>
          <a:chExt cx="0" cy="0"/>
        </a:xfrm>
      </p:grpSpPr>
      <p:sp>
        <p:nvSpPr>
          <p:cNvPr id="4" name="Title 1"/>
          <p:cNvSpPr>
            <a:spLocks noGrp="1"/>
          </p:cNvSpPr>
          <p:nvPr>
            <p:ph type="title"/>
          </p:nvPr>
        </p:nvSpPr>
        <p:spPr>
          <a:xfrm>
            <a:off x="586800" y="583200"/>
            <a:ext cx="5495023" cy="1116000"/>
          </a:xfrm>
        </p:spPr>
        <p:txBody>
          <a:bodyPr>
            <a:normAutofit/>
          </a:bodyPr>
          <a:lstStyle>
            <a:lvl1pPr>
              <a:defRPr sz="3600">
                <a:solidFill>
                  <a:srgbClr val="5C5B5A"/>
                </a:solidFill>
              </a:defRPr>
            </a:lvl1pPr>
          </a:lstStyle>
          <a:p>
            <a:r>
              <a:rPr lang="en-US" dirty="0"/>
              <a:t>Click to edit Master title style</a:t>
            </a:r>
          </a:p>
        </p:txBody>
      </p:sp>
      <p:cxnSp>
        <p:nvCxnSpPr>
          <p:cNvPr id="5" name="Straight Connector 4" descr="Line" title="Line"/>
          <p:cNvCxnSpPr/>
          <p:nvPr userDrawn="1"/>
        </p:nvCxnSpPr>
        <p:spPr>
          <a:xfrm>
            <a:off x="587375" y="6129338"/>
            <a:ext cx="11017250" cy="0"/>
          </a:xfrm>
          <a:prstGeom prst="line">
            <a:avLst/>
          </a:prstGeom>
          <a:ln w="38100">
            <a:solidFill>
              <a:srgbClr val="009690"/>
            </a:solidFill>
          </a:ln>
        </p:spPr>
        <p:style>
          <a:lnRef idx="1">
            <a:schemeClr val="accent1"/>
          </a:lnRef>
          <a:fillRef idx="0">
            <a:schemeClr val="accent1"/>
          </a:fillRef>
          <a:effectRef idx="0">
            <a:schemeClr val="accent1"/>
          </a:effectRef>
          <a:fontRef idx="minor">
            <a:schemeClr val="tx1"/>
          </a:fontRef>
        </p:style>
      </p:cxnSp>
      <p:sp>
        <p:nvSpPr>
          <p:cNvPr id="6" name="Text Placeholder 5"/>
          <p:cNvSpPr>
            <a:spLocks noGrp="1"/>
          </p:cNvSpPr>
          <p:nvPr>
            <p:ph type="body" sz="quarter" idx="11"/>
          </p:nvPr>
        </p:nvSpPr>
        <p:spPr>
          <a:xfrm>
            <a:off x="586799" y="6274800"/>
            <a:ext cx="11017826" cy="382588"/>
          </a:xfrm>
        </p:spPr>
        <p:txBody>
          <a:bodyPr>
            <a:normAutofit/>
          </a:bodyPr>
          <a:lstStyle>
            <a:lvl1pPr marL="0" indent="0">
              <a:buNone/>
              <a:defRPr sz="1600">
                <a:solidFill>
                  <a:srgbClr val="5C5B5A"/>
                </a:solidFill>
              </a:defRPr>
            </a:lvl1pPr>
          </a:lstStyle>
          <a:p>
            <a:pPr lvl="0"/>
            <a:r>
              <a:rPr lang="en-US" dirty="0"/>
              <a:t>Click to edit Master text styles</a:t>
            </a:r>
          </a:p>
        </p:txBody>
      </p:sp>
      <p:pic>
        <p:nvPicPr>
          <p:cNvPr id="7" name="Picture 6" descr="Decorative shape holding statistic or key information" title="Decorative shape"/>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708775" y="584200"/>
            <a:ext cx="4897437" cy="4897437"/>
          </a:xfrm>
          <a:prstGeom prst="rect">
            <a:avLst/>
          </a:prstGeom>
        </p:spPr>
      </p:pic>
      <p:sp>
        <p:nvSpPr>
          <p:cNvPr id="8" name="Text Placeholder 9"/>
          <p:cNvSpPr>
            <a:spLocks noGrp="1"/>
          </p:cNvSpPr>
          <p:nvPr>
            <p:ph type="body" sz="quarter" idx="12"/>
          </p:nvPr>
        </p:nvSpPr>
        <p:spPr>
          <a:xfrm>
            <a:off x="6708775" y="583200"/>
            <a:ext cx="4895850" cy="4898437"/>
          </a:xfrm>
        </p:spPr>
        <p:txBody>
          <a:bodyPr anchor="ctr" anchorCtr="0"/>
          <a:lstStyle>
            <a:lvl1pPr marL="0" indent="0" algn="ctr">
              <a:buNone/>
              <a:defRPr b="1">
                <a:solidFill>
                  <a:schemeClr val="bg1"/>
                </a:solidFill>
              </a:defRPr>
            </a:lvl1pPr>
            <a:lvl2pPr marL="457200" indent="0">
              <a:buNone/>
              <a:defRPr b="1"/>
            </a:lvl2pPr>
            <a:lvl3pPr marL="914400" indent="0">
              <a:buNone/>
              <a:defRPr b="1"/>
            </a:lvl3pPr>
            <a:lvl4pPr marL="1371600" indent="0">
              <a:buNone/>
              <a:defRPr b="1"/>
            </a:lvl4pPr>
            <a:lvl5pPr marL="1828800" indent="0">
              <a:buNone/>
              <a:defRPr b="1"/>
            </a:lvl5pPr>
          </a:lstStyle>
          <a:p>
            <a:pPr lvl="0"/>
            <a:r>
              <a:rPr lang="en-US" dirty="0"/>
              <a:t>Click to edit</a:t>
            </a:r>
          </a:p>
          <a:p>
            <a:pPr lvl="0"/>
            <a:r>
              <a:rPr lang="en-US" dirty="0"/>
              <a:t>Master text</a:t>
            </a:r>
          </a:p>
          <a:p>
            <a:pPr lvl="0"/>
            <a:r>
              <a:rPr lang="en-US" dirty="0"/>
              <a:t>styles</a:t>
            </a:r>
          </a:p>
        </p:txBody>
      </p:sp>
    </p:spTree>
    <p:extLst>
      <p:ext uri="{BB962C8B-B14F-4D97-AF65-F5344CB8AC3E}">
        <p14:creationId xmlns:p14="http://schemas.microsoft.com/office/powerpoint/2010/main" val="17093533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Big pip on turquoise background">
    <p:spTree>
      <p:nvGrpSpPr>
        <p:cNvPr id="1" name=""/>
        <p:cNvGrpSpPr/>
        <p:nvPr/>
      </p:nvGrpSpPr>
      <p:grpSpPr>
        <a:xfrm>
          <a:off x="0" y="0"/>
          <a:ext cx="0" cy="0"/>
          <a:chOff x="0" y="0"/>
          <a:chExt cx="0" cy="0"/>
        </a:xfrm>
      </p:grpSpPr>
      <p:sp>
        <p:nvSpPr>
          <p:cNvPr id="3" name="Rectangle 2" descr="Background colour" title="artefacts"/>
          <p:cNvSpPr/>
          <p:nvPr userDrawn="1"/>
        </p:nvSpPr>
        <p:spPr>
          <a:xfrm>
            <a:off x="0" y="0"/>
            <a:ext cx="12192000" cy="6858000"/>
          </a:xfrm>
          <a:prstGeom prst="rect">
            <a:avLst/>
          </a:prstGeom>
          <a:solidFill>
            <a:srgbClr val="33B0A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708625" y="585637"/>
            <a:ext cx="4896000" cy="4896000"/>
          </a:xfrm>
          <a:prstGeom prst="rect">
            <a:avLst/>
          </a:prstGeom>
        </p:spPr>
      </p:pic>
      <p:sp>
        <p:nvSpPr>
          <p:cNvPr id="5" name="Title 1"/>
          <p:cNvSpPr>
            <a:spLocks noGrp="1"/>
          </p:cNvSpPr>
          <p:nvPr>
            <p:ph type="title"/>
          </p:nvPr>
        </p:nvSpPr>
        <p:spPr>
          <a:xfrm>
            <a:off x="586800" y="583200"/>
            <a:ext cx="5495023" cy="1116000"/>
          </a:xfrm>
        </p:spPr>
        <p:txBody>
          <a:bodyPr>
            <a:normAutofit/>
          </a:bodyPr>
          <a:lstStyle>
            <a:lvl1pPr>
              <a:defRPr sz="3600">
                <a:solidFill>
                  <a:schemeClr val="bg1"/>
                </a:solidFill>
              </a:defRPr>
            </a:lvl1pPr>
          </a:lstStyle>
          <a:p>
            <a:r>
              <a:rPr lang="en-US" dirty="0"/>
              <a:t>Click to edit Master title style</a:t>
            </a:r>
          </a:p>
        </p:txBody>
      </p:sp>
      <p:cxnSp>
        <p:nvCxnSpPr>
          <p:cNvPr id="6" name="Straight Connector 5" descr="Line" title="Line"/>
          <p:cNvCxnSpPr/>
          <p:nvPr userDrawn="1"/>
        </p:nvCxnSpPr>
        <p:spPr>
          <a:xfrm>
            <a:off x="587375" y="6129338"/>
            <a:ext cx="11017250" cy="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sp>
        <p:nvSpPr>
          <p:cNvPr id="7" name="Text Placeholder 5"/>
          <p:cNvSpPr>
            <a:spLocks noGrp="1"/>
          </p:cNvSpPr>
          <p:nvPr>
            <p:ph type="body" sz="quarter" idx="11"/>
          </p:nvPr>
        </p:nvSpPr>
        <p:spPr>
          <a:xfrm>
            <a:off x="586799" y="6274800"/>
            <a:ext cx="11017826" cy="382588"/>
          </a:xfrm>
        </p:spPr>
        <p:txBody>
          <a:bodyPr>
            <a:normAutofit/>
          </a:bodyPr>
          <a:lstStyle>
            <a:lvl1pPr marL="0" indent="0">
              <a:buNone/>
              <a:defRPr sz="1600">
                <a:solidFill>
                  <a:schemeClr val="bg1"/>
                </a:solidFill>
              </a:defRPr>
            </a:lvl1pPr>
          </a:lstStyle>
          <a:p>
            <a:pPr lvl="0"/>
            <a:r>
              <a:rPr lang="en-US" dirty="0"/>
              <a:t>Click to edit Master text styles</a:t>
            </a:r>
          </a:p>
        </p:txBody>
      </p:sp>
      <p:sp>
        <p:nvSpPr>
          <p:cNvPr id="8" name="Text Placeholder 9"/>
          <p:cNvSpPr>
            <a:spLocks noGrp="1"/>
          </p:cNvSpPr>
          <p:nvPr>
            <p:ph type="body" sz="quarter" idx="12"/>
          </p:nvPr>
        </p:nvSpPr>
        <p:spPr>
          <a:xfrm>
            <a:off x="6708775" y="583200"/>
            <a:ext cx="4895850" cy="4898437"/>
          </a:xfrm>
        </p:spPr>
        <p:txBody>
          <a:bodyPr anchor="ctr" anchorCtr="0"/>
          <a:lstStyle>
            <a:lvl1pPr marL="0" indent="0" algn="ctr">
              <a:buNone/>
              <a:defRPr b="1">
                <a:solidFill>
                  <a:schemeClr val="bg1"/>
                </a:solidFill>
              </a:defRPr>
            </a:lvl1pPr>
            <a:lvl2pPr marL="457200" indent="0">
              <a:buNone/>
              <a:defRPr b="1"/>
            </a:lvl2pPr>
            <a:lvl3pPr marL="914400" indent="0">
              <a:buNone/>
              <a:defRPr b="1"/>
            </a:lvl3pPr>
            <a:lvl4pPr marL="1371600" indent="0">
              <a:buNone/>
              <a:defRPr b="1"/>
            </a:lvl4pPr>
            <a:lvl5pPr marL="1828800" indent="0">
              <a:buNone/>
              <a:defRPr b="1"/>
            </a:lvl5pPr>
          </a:lstStyle>
          <a:p>
            <a:pPr lvl="0"/>
            <a:r>
              <a:rPr lang="en-US" dirty="0"/>
              <a:t>Click to edit</a:t>
            </a:r>
          </a:p>
          <a:p>
            <a:pPr lvl="0"/>
            <a:r>
              <a:rPr lang="en-US" dirty="0"/>
              <a:t>Master text</a:t>
            </a:r>
          </a:p>
          <a:p>
            <a:pPr lvl="0"/>
            <a:r>
              <a:rPr lang="en-US" dirty="0"/>
              <a:t>styles</a:t>
            </a:r>
          </a:p>
        </p:txBody>
      </p:sp>
    </p:spTree>
    <p:extLst>
      <p:ext uri="{BB962C8B-B14F-4D97-AF65-F5344CB8AC3E}">
        <p14:creationId xmlns:p14="http://schemas.microsoft.com/office/powerpoint/2010/main" val="73931337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Large type with image">
    <p:spTree>
      <p:nvGrpSpPr>
        <p:cNvPr id="1" name=""/>
        <p:cNvGrpSpPr/>
        <p:nvPr/>
      </p:nvGrpSpPr>
      <p:grpSpPr>
        <a:xfrm>
          <a:off x="0" y="0"/>
          <a:ext cx="0" cy="0"/>
          <a:chOff x="0" y="0"/>
          <a:chExt cx="0" cy="0"/>
        </a:xfrm>
      </p:grpSpPr>
      <p:sp>
        <p:nvSpPr>
          <p:cNvPr id="4" name="Picture Placeholder 3"/>
          <p:cNvSpPr>
            <a:spLocks noGrp="1"/>
          </p:cNvSpPr>
          <p:nvPr>
            <p:ph type="pic" sz="quarter" idx="10"/>
          </p:nvPr>
        </p:nvSpPr>
        <p:spPr>
          <a:xfrm>
            <a:off x="6706800" y="583200"/>
            <a:ext cx="4896000" cy="4896000"/>
          </a:xfrm>
          <a:noFill/>
        </p:spPr>
        <p:txBody>
          <a:bodyPr/>
          <a:lstStyle/>
          <a:p>
            <a:endParaRPr lang="en-US"/>
          </a:p>
        </p:txBody>
      </p:sp>
      <p:sp>
        <p:nvSpPr>
          <p:cNvPr id="5" name="Title 1"/>
          <p:cNvSpPr>
            <a:spLocks noGrp="1"/>
          </p:cNvSpPr>
          <p:nvPr>
            <p:ph type="title"/>
          </p:nvPr>
        </p:nvSpPr>
        <p:spPr>
          <a:xfrm>
            <a:off x="586800" y="583200"/>
            <a:ext cx="5495023" cy="1116000"/>
          </a:xfrm>
        </p:spPr>
        <p:txBody>
          <a:bodyPr>
            <a:normAutofit/>
          </a:bodyPr>
          <a:lstStyle>
            <a:lvl1pPr>
              <a:defRPr sz="3600">
                <a:solidFill>
                  <a:srgbClr val="5C5B5A"/>
                </a:solidFill>
              </a:defRPr>
            </a:lvl1pPr>
          </a:lstStyle>
          <a:p>
            <a:r>
              <a:rPr lang="en-US" dirty="0"/>
              <a:t>Click to edit Master title style</a:t>
            </a:r>
          </a:p>
        </p:txBody>
      </p:sp>
      <p:cxnSp>
        <p:nvCxnSpPr>
          <p:cNvPr id="6" name="Straight Connector 5" descr="Line" title="Line"/>
          <p:cNvCxnSpPr/>
          <p:nvPr userDrawn="1"/>
        </p:nvCxnSpPr>
        <p:spPr>
          <a:xfrm>
            <a:off x="587375" y="6129338"/>
            <a:ext cx="11017250" cy="0"/>
          </a:xfrm>
          <a:prstGeom prst="line">
            <a:avLst/>
          </a:prstGeom>
          <a:ln w="38100">
            <a:solidFill>
              <a:srgbClr val="009690"/>
            </a:solidFill>
          </a:ln>
        </p:spPr>
        <p:style>
          <a:lnRef idx="1">
            <a:schemeClr val="accent1"/>
          </a:lnRef>
          <a:fillRef idx="0">
            <a:schemeClr val="accent1"/>
          </a:fillRef>
          <a:effectRef idx="0">
            <a:schemeClr val="accent1"/>
          </a:effectRef>
          <a:fontRef idx="minor">
            <a:schemeClr val="tx1"/>
          </a:fontRef>
        </p:style>
      </p:cxnSp>
      <p:sp>
        <p:nvSpPr>
          <p:cNvPr id="7" name="Text Placeholder 5"/>
          <p:cNvSpPr>
            <a:spLocks noGrp="1"/>
          </p:cNvSpPr>
          <p:nvPr>
            <p:ph type="body" sz="quarter" idx="11"/>
          </p:nvPr>
        </p:nvSpPr>
        <p:spPr>
          <a:xfrm>
            <a:off x="586799" y="6274800"/>
            <a:ext cx="11017826" cy="382588"/>
          </a:xfrm>
        </p:spPr>
        <p:txBody>
          <a:bodyPr>
            <a:normAutofit/>
          </a:bodyPr>
          <a:lstStyle>
            <a:lvl1pPr marL="0" indent="0">
              <a:buNone/>
              <a:defRPr sz="1600">
                <a:solidFill>
                  <a:srgbClr val="5C5B5A"/>
                </a:solidFill>
              </a:defRPr>
            </a:lvl1pPr>
          </a:lstStyle>
          <a:p>
            <a:pPr lvl="0"/>
            <a:r>
              <a:rPr lang="en-US" dirty="0"/>
              <a:t>Click to edit Master text styles</a:t>
            </a:r>
          </a:p>
        </p:txBody>
      </p:sp>
    </p:spTree>
    <p:extLst>
      <p:ext uri="{BB962C8B-B14F-4D97-AF65-F5344CB8AC3E}">
        <p14:creationId xmlns:p14="http://schemas.microsoft.com/office/powerpoint/2010/main" val="118375823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Pip background, turquoise background">
    <p:spTree>
      <p:nvGrpSpPr>
        <p:cNvPr id="1" name=""/>
        <p:cNvGrpSpPr/>
        <p:nvPr/>
      </p:nvGrpSpPr>
      <p:grpSpPr>
        <a:xfrm>
          <a:off x="0" y="0"/>
          <a:ext cx="0" cy="0"/>
          <a:chOff x="0" y="0"/>
          <a:chExt cx="0" cy="0"/>
        </a:xfrm>
      </p:grpSpPr>
      <p:sp>
        <p:nvSpPr>
          <p:cNvPr id="3" name="Rectangle 2" descr="Background colour" title="Background colour"/>
          <p:cNvSpPr/>
          <p:nvPr userDrawn="1"/>
        </p:nvSpPr>
        <p:spPr>
          <a:xfrm>
            <a:off x="0" y="0"/>
            <a:ext cx="12192000" cy="6858000"/>
          </a:xfrm>
          <a:prstGeom prst="rect">
            <a:avLst/>
          </a:prstGeom>
          <a:solidFill>
            <a:srgbClr val="33B0A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156700" y="1757366"/>
            <a:ext cx="3724272" cy="3724272"/>
          </a:xfrm>
          <a:prstGeom prst="rect">
            <a:avLst/>
          </a:prstGeom>
        </p:spPr>
      </p:pic>
      <p:cxnSp>
        <p:nvCxnSpPr>
          <p:cNvPr id="5" name="Straight Connector 4" descr="Line" title="Line"/>
          <p:cNvCxnSpPr/>
          <p:nvPr userDrawn="1"/>
        </p:nvCxnSpPr>
        <p:spPr>
          <a:xfrm>
            <a:off x="587375" y="6129338"/>
            <a:ext cx="11017250" cy="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pic>
        <p:nvPicPr>
          <p:cNvPr id="6" name="Picture 5"/>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484019" y="590069"/>
            <a:ext cx="4897440" cy="4897440"/>
          </a:xfrm>
          <a:prstGeom prst="rect">
            <a:avLst/>
          </a:prstGeom>
        </p:spPr>
      </p:pic>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223964" y="-2445230"/>
            <a:ext cx="7932739" cy="7932739"/>
          </a:xfrm>
          <a:prstGeom prst="rect">
            <a:avLst/>
          </a:prstGeom>
        </p:spPr>
      </p:pic>
      <p:pic>
        <p:nvPicPr>
          <p:cNvPr id="8" name="Picture 7"/>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9156700" y="584199"/>
            <a:ext cx="2454589" cy="2454589"/>
          </a:xfrm>
          <a:prstGeom prst="rect">
            <a:avLst/>
          </a:prstGeom>
        </p:spPr>
      </p:pic>
      <p:sp>
        <p:nvSpPr>
          <p:cNvPr id="9" name="Title 1"/>
          <p:cNvSpPr>
            <a:spLocks noGrp="1"/>
          </p:cNvSpPr>
          <p:nvPr>
            <p:ph type="title"/>
          </p:nvPr>
        </p:nvSpPr>
        <p:spPr>
          <a:xfrm>
            <a:off x="586800" y="583200"/>
            <a:ext cx="5495023" cy="1116000"/>
          </a:xfrm>
        </p:spPr>
        <p:txBody>
          <a:bodyPr>
            <a:normAutofit/>
          </a:bodyPr>
          <a:lstStyle>
            <a:lvl1pPr>
              <a:defRPr sz="3600">
                <a:solidFill>
                  <a:schemeClr val="bg1"/>
                </a:solidFill>
              </a:defRPr>
            </a:lvl1pPr>
          </a:lstStyle>
          <a:p>
            <a:r>
              <a:rPr lang="en-US" dirty="0"/>
              <a:t>Click to edit Master title style</a:t>
            </a:r>
          </a:p>
        </p:txBody>
      </p:sp>
      <p:sp>
        <p:nvSpPr>
          <p:cNvPr id="10" name="Text Placeholder 5"/>
          <p:cNvSpPr>
            <a:spLocks noGrp="1"/>
          </p:cNvSpPr>
          <p:nvPr>
            <p:ph type="body" sz="quarter" idx="11"/>
          </p:nvPr>
        </p:nvSpPr>
        <p:spPr>
          <a:xfrm>
            <a:off x="586799" y="6274800"/>
            <a:ext cx="11017826" cy="382588"/>
          </a:xfrm>
        </p:spPr>
        <p:txBody>
          <a:bodyPr>
            <a:normAutofit/>
          </a:bodyPr>
          <a:lstStyle>
            <a:lvl1pPr marL="0" indent="0">
              <a:buNone/>
              <a:defRPr sz="1600">
                <a:solidFill>
                  <a:schemeClr val="bg1"/>
                </a:solidFill>
              </a:defRPr>
            </a:lvl1pPr>
          </a:lstStyle>
          <a:p>
            <a:pPr lvl="0"/>
            <a:r>
              <a:rPr lang="en-US" dirty="0"/>
              <a:t>Click to edit Master text styles</a:t>
            </a:r>
          </a:p>
        </p:txBody>
      </p:sp>
    </p:spTree>
    <p:extLst>
      <p:ext uri="{BB962C8B-B14F-4D97-AF65-F5344CB8AC3E}">
        <p14:creationId xmlns:p14="http://schemas.microsoft.com/office/powerpoint/2010/main" val="124604171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Pip background, grey background">
    <p:spTree>
      <p:nvGrpSpPr>
        <p:cNvPr id="1" name=""/>
        <p:cNvGrpSpPr/>
        <p:nvPr/>
      </p:nvGrpSpPr>
      <p:grpSpPr>
        <a:xfrm>
          <a:off x="0" y="0"/>
          <a:ext cx="0" cy="0"/>
          <a:chOff x="0" y="0"/>
          <a:chExt cx="0" cy="0"/>
        </a:xfrm>
      </p:grpSpPr>
      <p:sp>
        <p:nvSpPr>
          <p:cNvPr id="3" name="Rectangle 2" descr="Background colour" title="Background colour"/>
          <p:cNvSpPr/>
          <p:nvPr userDrawn="1"/>
        </p:nvSpPr>
        <p:spPr>
          <a:xfrm>
            <a:off x="0" y="0"/>
            <a:ext cx="12192000" cy="6858000"/>
          </a:xfrm>
          <a:prstGeom prst="rect">
            <a:avLst/>
          </a:prstGeom>
          <a:solidFill>
            <a:srgbClr val="5C5B5A"/>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156700" y="1757366"/>
            <a:ext cx="3724272" cy="3724272"/>
          </a:xfrm>
          <a:prstGeom prst="rect">
            <a:avLst/>
          </a:prstGeom>
        </p:spPr>
      </p:pic>
      <p:cxnSp>
        <p:nvCxnSpPr>
          <p:cNvPr id="5" name="Straight Connector 4" descr="Line" title="Line"/>
          <p:cNvCxnSpPr/>
          <p:nvPr userDrawn="1"/>
        </p:nvCxnSpPr>
        <p:spPr>
          <a:xfrm>
            <a:off x="587375" y="6129338"/>
            <a:ext cx="11017250" cy="0"/>
          </a:xfrm>
          <a:prstGeom prst="line">
            <a:avLst/>
          </a:prstGeom>
          <a:ln w="38100">
            <a:solidFill>
              <a:srgbClr val="33B0A6"/>
            </a:solidFill>
          </a:ln>
        </p:spPr>
        <p:style>
          <a:lnRef idx="1">
            <a:schemeClr val="accent1"/>
          </a:lnRef>
          <a:fillRef idx="0">
            <a:schemeClr val="accent1"/>
          </a:fillRef>
          <a:effectRef idx="0">
            <a:schemeClr val="accent1"/>
          </a:effectRef>
          <a:fontRef idx="minor">
            <a:schemeClr val="tx1"/>
          </a:fontRef>
        </p:style>
      </p:cxnSp>
      <p:pic>
        <p:nvPicPr>
          <p:cNvPr id="6" name="Picture 5"/>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484019" y="590069"/>
            <a:ext cx="4897440" cy="4897440"/>
          </a:xfrm>
          <a:prstGeom prst="rect">
            <a:avLst/>
          </a:prstGeom>
        </p:spPr>
      </p:pic>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223964" y="-2445230"/>
            <a:ext cx="7932739" cy="7932739"/>
          </a:xfrm>
          <a:prstGeom prst="rect">
            <a:avLst/>
          </a:prstGeom>
        </p:spPr>
      </p:pic>
      <p:pic>
        <p:nvPicPr>
          <p:cNvPr id="8" name="Picture 7"/>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9156700" y="584199"/>
            <a:ext cx="2454589" cy="2454589"/>
          </a:xfrm>
          <a:prstGeom prst="rect">
            <a:avLst/>
          </a:prstGeom>
        </p:spPr>
      </p:pic>
      <p:sp>
        <p:nvSpPr>
          <p:cNvPr id="9" name="Title 1"/>
          <p:cNvSpPr>
            <a:spLocks noGrp="1"/>
          </p:cNvSpPr>
          <p:nvPr>
            <p:ph type="title"/>
          </p:nvPr>
        </p:nvSpPr>
        <p:spPr>
          <a:xfrm>
            <a:off x="586800" y="583200"/>
            <a:ext cx="5495023" cy="1116000"/>
          </a:xfrm>
        </p:spPr>
        <p:txBody>
          <a:bodyPr>
            <a:normAutofit/>
          </a:bodyPr>
          <a:lstStyle>
            <a:lvl1pPr>
              <a:defRPr sz="3600">
                <a:solidFill>
                  <a:schemeClr val="bg1"/>
                </a:solidFill>
              </a:defRPr>
            </a:lvl1pPr>
          </a:lstStyle>
          <a:p>
            <a:r>
              <a:rPr lang="en-US" dirty="0"/>
              <a:t>Click to edit Master title style</a:t>
            </a:r>
          </a:p>
        </p:txBody>
      </p:sp>
      <p:sp>
        <p:nvSpPr>
          <p:cNvPr id="10" name="Text Placeholder 5"/>
          <p:cNvSpPr>
            <a:spLocks noGrp="1"/>
          </p:cNvSpPr>
          <p:nvPr>
            <p:ph type="body" sz="quarter" idx="11"/>
          </p:nvPr>
        </p:nvSpPr>
        <p:spPr>
          <a:xfrm>
            <a:off x="586799" y="6274800"/>
            <a:ext cx="11017826" cy="382588"/>
          </a:xfrm>
        </p:spPr>
        <p:txBody>
          <a:bodyPr>
            <a:normAutofit/>
          </a:bodyPr>
          <a:lstStyle>
            <a:lvl1pPr marL="0" indent="0">
              <a:buNone/>
              <a:defRPr sz="1600">
                <a:solidFill>
                  <a:schemeClr val="bg1"/>
                </a:solidFill>
              </a:defRPr>
            </a:lvl1pPr>
          </a:lstStyle>
          <a:p>
            <a:pPr lvl="0"/>
            <a:r>
              <a:rPr lang="en-US" dirty="0"/>
              <a:t>Click to edit Master text styles</a:t>
            </a:r>
          </a:p>
        </p:txBody>
      </p:sp>
    </p:spTree>
    <p:extLst>
      <p:ext uri="{BB962C8B-B14F-4D97-AF65-F5344CB8AC3E}">
        <p14:creationId xmlns:p14="http://schemas.microsoft.com/office/powerpoint/2010/main" val="55327550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Large image">
    <p:spTree>
      <p:nvGrpSpPr>
        <p:cNvPr id="1" name=""/>
        <p:cNvGrpSpPr/>
        <p:nvPr/>
      </p:nvGrpSpPr>
      <p:grpSpPr>
        <a:xfrm>
          <a:off x="0" y="0"/>
          <a:ext cx="0" cy="0"/>
          <a:chOff x="0" y="0"/>
          <a:chExt cx="0" cy="0"/>
        </a:xfrm>
      </p:grpSpPr>
      <p:sp>
        <p:nvSpPr>
          <p:cNvPr id="3" name="Picture Placeholder 3"/>
          <p:cNvSpPr>
            <a:spLocks noGrp="1"/>
          </p:cNvSpPr>
          <p:nvPr>
            <p:ph type="pic" sz="quarter" idx="10"/>
          </p:nvPr>
        </p:nvSpPr>
        <p:spPr>
          <a:xfrm>
            <a:off x="5484624" y="0"/>
            <a:ext cx="6707375" cy="6858000"/>
          </a:xfrm>
          <a:noFill/>
        </p:spPr>
        <p:txBody>
          <a:bodyPr/>
          <a:lstStyle/>
          <a:p>
            <a:endParaRPr lang="en-US"/>
          </a:p>
        </p:txBody>
      </p:sp>
      <p:sp>
        <p:nvSpPr>
          <p:cNvPr id="4" name="Title 1"/>
          <p:cNvSpPr>
            <a:spLocks noGrp="1"/>
          </p:cNvSpPr>
          <p:nvPr>
            <p:ph type="title"/>
          </p:nvPr>
        </p:nvSpPr>
        <p:spPr>
          <a:xfrm>
            <a:off x="586800" y="583200"/>
            <a:ext cx="4320000" cy="1116000"/>
          </a:xfrm>
        </p:spPr>
        <p:txBody>
          <a:bodyPr>
            <a:normAutofit/>
          </a:bodyPr>
          <a:lstStyle>
            <a:lvl1pPr>
              <a:defRPr sz="3600">
                <a:solidFill>
                  <a:srgbClr val="5C5B5A"/>
                </a:solidFill>
              </a:defRPr>
            </a:lvl1pPr>
          </a:lstStyle>
          <a:p>
            <a:r>
              <a:rPr lang="en-US" dirty="0"/>
              <a:t>Click to edit Master title style</a:t>
            </a:r>
          </a:p>
        </p:txBody>
      </p:sp>
      <p:sp>
        <p:nvSpPr>
          <p:cNvPr id="6" name="Text Placeholder 5"/>
          <p:cNvSpPr>
            <a:spLocks noGrp="1"/>
          </p:cNvSpPr>
          <p:nvPr>
            <p:ph type="body" sz="quarter" idx="11"/>
          </p:nvPr>
        </p:nvSpPr>
        <p:spPr>
          <a:xfrm>
            <a:off x="586799" y="6274800"/>
            <a:ext cx="11017826" cy="382588"/>
          </a:xfrm>
        </p:spPr>
        <p:txBody>
          <a:bodyPr>
            <a:normAutofit/>
          </a:bodyPr>
          <a:lstStyle>
            <a:lvl1pPr marL="0" indent="0">
              <a:buNone/>
              <a:defRPr sz="1600">
                <a:solidFill>
                  <a:srgbClr val="5C5B5A"/>
                </a:solidFill>
              </a:defRPr>
            </a:lvl1pPr>
          </a:lstStyle>
          <a:p>
            <a:pPr lvl="0"/>
            <a:r>
              <a:rPr lang="en-US" dirty="0"/>
              <a:t>Click to edit Master text styles</a:t>
            </a:r>
          </a:p>
        </p:txBody>
      </p:sp>
      <p:cxnSp>
        <p:nvCxnSpPr>
          <p:cNvPr id="5" name="Straight Connector 4" descr="Line" title="Line"/>
          <p:cNvCxnSpPr/>
          <p:nvPr userDrawn="1"/>
        </p:nvCxnSpPr>
        <p:spPr>
          <a:xfrm>
            <a:off x="587375" y="6129338"/>
            <a:ext cx="11017250" cy="0"/>
          </a:xfrm>
          <a:prstGeom prst="line">
            <a:avLst/>
          </a:prstGeom>
          <a:ln w="38100">
            <a:solidFill>
              <a:srgbClr val="00969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6416504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Pip pattern on white">
    <p:spTree>
      <p:nvGrpSpPr>
        <p:cNvPr id="1" name=""/>
        <p:cNvGrpSpPr/>
        <p:nvPr/>
      </p:nvGrpSpPr>
      <p:grpSpPr>
        <a:xfrm>
          <a:off x="0" y="0"/>
          <a:ext cx="0" cy="0"/>
          <a:chOff x="0" y="0"/>
          <a:chExt cx="0" cy="0"/>
        </a:xfrm>
      </p:grpSpPr>
      <p:pic>
        <p:nvPicPr>
          <p:cNvPr id="4" name="Picture 3"/>
          <p:cNvPicPr>
            <a:picLocks noChangeAspect="1"/>
          </p:cNvPicPr>
          <p:nvPr userDrawn="1"/>
        </p:nvPicPr>
        <p:blipFill>
          <a:blip r:embed="rId2"/>
          <a:stretch>
            <a:fillRect/>
          </a:stretch>
        </p:blipFill>
        <p:spPr>
          <a:xfrm>
            <a:off x="587375" y="2136267"/>
            <a:ext cx="11024774" cy="4137533"/>
          </a:xfrm>
          <a:prstGeom prst="rect">
            <a:avLst/>
          </a:prstGeom>
        </p:spPr>
      </p:pic>
      <p:sp>
        <p:nvSpPr>
          <p:cNvPr id="5" name="Title 1"/>
          <p:cNvSpPr>
            <a:spLocks noGrp="1"/>
          </p:cNvSpPr>
          <p:nvPr>
            <p:ph type="title"/>
          </p:nvPr>
        </p:nvSpPr>
        <p:spPr>
          <a:xfrm>
            <a:off x="586800" y="583200"/>
            <a:ext cx="10515600" cy="586800"/>
          </a:xfrm>
          <a:prstGeom prst="rect">
            <a:avLst/>
          </a:prstGeom>
        </p:spPr>
        <p:txBody>
          <a:bodyPr>
            <a:normAutofit/>
          </a:bodyPr>
          <a:lstStyle>
            <a:lvl1pPr>
              <a:defRPr sz="3600"/>
            </a:lvl1pPr>
          </a:lstStyle>
          <a:p>
            <a:r>
              <a:rPr lang="en-US" dirty="0"/>
              <a:t>Click to edit Master title style</a:t>
            </a:r>
          </a:p>
        </p:txBody>
      </p:sp>
    </p:spTree>
    <p:extLst>
      <p:ext uri="{BB962C8B-B14F-4D97-AF65-F5344CB8AC3E}">
        <p14:creationId xmlns:p14="http://schemas.microsoft.com/office/powerpoint/2010/main" val="13874272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86800" y="583200"/>
            <a:ext cx="11017824" cy="926623"/>
          </a:xfrm>
          <a:prstGeom prst="rect">
            <a:avLst/>
          </a:prstGeom>
        </p:spPr>
        <p:txBody>
          <a:bodyPr lIns="0" tIns="0" rIns="0" bIns="0"/>
          <a:lstStyle>
            <a:lvl1pPr>
              <a:defRPr>
                <a:solidFill>
                  <a:srgbClr val="5C5B5A"/>
                </a:solidFill>
              </a:defRPr>
            </a:lvl1pPr>
          </a:lstStyle>
          <a:p>
            <a:r>
              <a:rPr lang="en-US" dirty="0"/>
              <a:t>Click to edit Master title style</a:t>
            </a:r>
          </a:p>
        </p:txBody>
      </p:sp>
      <p:sp>
        <p:nvSpPr>
          <p:cNvPr id="3" name="Content Placeholder 2"/>
          <p:cNvSpPr>
            <a:spLocks noGrp="1"/>
          </p:cNvSpPr>
          <p:nvPr>
            <p:ph idx="1"/>
          </p:nvPr>
        </p:nvSpPr>
        <p:spPr>
          <a:xfrm>
            <a:off x="586799" y="1807200"/>
            <a:ext cx="11017825" cy="4351338"/>
          </a:xfrm>
          <a:prstGeom prst="rect">
            <a:avLst/>
          </a:prstGeom>
        </p:spPr>
        <p:txBody>
          <a:bodyPr bIns="0"/>
          <a:lstStyle>
            <a:lvl1pPr>
              <a:defRPr>
                <a:solidFill>
                  <a:srgbClr val="5C5B5A"/>
                </a:solidFill>
              </a:defRPr>
            </a:lvl1pPr>
            <a:lvl2pPr>
              <a:defRPr>
                <a:solidFill>
                  <a:srgbClr val="5C5B5A"/>
                </a:solidFill>
              </a:defRPr>
            </a:lvl2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9" name="Straight Connector 8" descr="Line" title="Line"/>
          <p:cNvCxnSpPr/>
          <p:nvPr userDrawn="1"/>
        </p:nvCxnSpPr>
        <p:spPr>
          <a:xfrm>
            <a:off x="587375" y="6129338"/>
            <a:ext cx="11017250" cy="0"/>
          </a:xfrm>
          <a:prstGeom prst="line">
            <a:avLst/>
          </a:prstGeom>
          <a:ln w="38100">
            <a:solidFill>
              <a:srgbClr val="009690"/>
            </a:solidFill>
          </a:ln>
        </p:spPr>
        <p:style>
          <a:lnRef idx="1">
            <a:schemeClr val="accent1"/>
          </a:lnRef>
          <a:fillRef idx="0">
            <a:schemeClr val="accent1"/>
          </a:fillRef>
          <a:effectRef idx="0">
            <a:schemeClr val="accent1"/>
          </a:effectRef>
          <a:fontRef idx="minor">
            <a:schemeClr val="tx1"/>
          </a:fontRef>
        </p:style>
      </p:cxnSp>
      <p:sp>
        <p:nvSpPr>
          <p:cNvPr id="6" name="Text Placeholder 5"/>
          <p:cNvSpPr>
            <a:spLocks noGrp="1"/>
          </p:cNvSpPr>
          <p:nvPr>
            <p:ph type="body" sz="quarter" idx="11"/>
          </p:nvPr>
        </p:nvSpPr>
        <p:spPr>
          <a:xfrm>
            <a:off x="586799" y="6274800"/>
            <a:ext cx="11017826" cy="382588"/>
          </a:xfrm>
        </p:spPr>
        <p:txBody>
          <a:bodyPr>
            <a:normAutofit/>
          </a:bodyPr>
          <a:lstStyle>
            <a:lvl1pPr marL="0" indent="0">
              <a:buNone/>
              <a:defRPr sz="1600"/>
            </a:lvl1pPr>
          </a:lstStyle>
          <a:p>
            <a:pPr lvl="0"/>
            <a:r>
              <a:rPr lang="en-US" dirty="0"/>
              <a:t>Click to edit Master text styles</a:t>
            </a:r>
          </a:p>
        </p:txBody>
      </p:sp>
    </p:spTree>
    <p:extLst>
      <p:ext uri="{BB962C8B-B14F-4D97-AF65-F5344CB8AC3E}">
        <p14:creationId xmlns:p14="http://schemas.microsoft.com/office/powerpoint/2010/main" val="13361393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86800" y="1710000"/>
            <a:ext cx="10515600" cy="2852737"/>
          </a:xfrm>
          <a:prstGeom prst="rect">
            <a:avLst/>
          </a:prstGeom>
        </p:spPr>
        <p:txBody>
          <a:bodyPr anchor="t" anchorCtr="0"/>
          <a:lstStyle>
            <a:lvl1pPr>
              <a:defRPr sz="6000"/>
            </a:lvl1pPr>
          </a:lstStyle>
          <a:p>
            <a:r>
              <a:rPr lang="en-US" dirty="0"/>
              <a:t>Click to edit Master title style</a:t>
            </a:r>
          </a:p>
        </p:txBody>
      </p:sp>
      <p:cxnSp>
        <p:nvCxnSpPr>
          <p:cNvPr id="9" name="Straight Connector 8" descr="Line" title="Line"/>
          <p:cNvCxnSpPr/>
          <p:nvPr userDrawn="1"/>
        </p:nvCxnSpPr>
        <p:spPr>
          <a:xfrm>
            <a:off x="587375" y="6129338"/>
            <a:ext cx="11017250" cy="0"/>
          </a:xfrm>
          <a:prstGeom prst="line">
            <a:avLst/>
          </a:prstGeom>
          <a:ln w="38100">
            <a:solidFill>
              <a:srgbClr val="009690"/>
            </a:solidFill>
          </a:ln>
        </p:spPr>
        <p:style>
          <a:lnRef idx="1">
            <a:schemeClr val="accent1"/>
          </a:lnRef>
          <a:fillRef idx="0">
            <a:schemeClr val="accent1"/>
          </a:fillRef>
          <a:effectRef idx="0">
            <a:schemeClr val="accent1"/>
          </a:effectRef>
          <a:fontRef idx="minor">
            <a:schemeClr val="tx1"/>
          </a:fontRef>
        </p:style>
      </p:cxnSp>
      <p:sp>
        <p:nvSpPr>
          <p:cNvPr id="5" name="Text Placeholder 5"/>
          <p:cNvSpPr>
            <a:spLocks noGrp="1"/>
          </p:cNvSpPr>
          <p:nvPr>
            <p:ph type="body" sz="quarter" idx="11"/>
          </p:nvPr>
        </p:nvSpPr>
        <p:spPr>
          <a:xfrm>
            <a:off x="586799" y="6274800"/>
            <a:ext cx="11017826" cy="382588"/>
          </a:xfrm>
        </p:spPr>
        <p:txBody>
          <a:bodyPr>
            <a:normAutofit/>
          </a:bodyPr>
          <a:lstStyle>
            <a:lvl1pPr marL="0" indent="0">
              <a:buNone/>
              <a:defRPr sz="1600"/>
            </a:lvl1pPr>
          </a:lstStyle>
          <a:p>
            <a:pPr lvl="0"/>
            <a:r>
              <a:rPr lang="en-US" dirty="0"/>
              <a:t>Click to edit Master text styles</a:t>
            </a:r>
          </a:p>
        </p:txBody>
      </p:sp>
    </p:spTree>
    <p:extLst>
      <p:ext uri="{BB962C8B-B14F-4D97-AF65-F5344CB8AC3E}">
        <p14:creationId xmlns:p14="http://schemas.microsoft.com/office/powerpoint/2010/main" val="2574579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86800" y="583200"/>
            <a:ext cx="10515600" cy="1325563"/>
          </a:xfrm>
          <a:prstGeom prst="rect">
            <a:avLst/>
          </a:prstGeom>
        </p:spPr>
        <p:txBody>
          <a:bodyPr/>
          <a:lstStyle/>
          <a:p>
            <a:r>
              <a:rPr lang="en-US" dirty="0"/>
              <a:t>Click to edit Master title style</a:t>
            </a:r>
          </a:p>
        </p:txBody>
      </p:sp>
      <p:sp>
        <p:nvSpPr>
          <p:cNvPr id="3" name="Content Placeholder 2"/>
          <p:cNvSpPr>
            <a:spLocks noGrp="1"/>
          </p:cNvSpPr>
          <p:nvPr>
            <p:ph sz="half" idx="1"/>
          </p:nvPr>
        </p:nvSpPr>
        <p:spPr>
          <a:xfrm>
            <a:off x="586800" y="1807200"/>
            <a:ext cx="5292000" cy="3671999"/>
          </a:xfrm>
          <a:prstGeom prst="rect">
            <a:avLst/>
          </a:prstGeom>
        </p:spPr>
        <p:txBody>
          <a:bodyPr bIns="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310800" y="1807200"/>
            <a:ext cx="5292000" cy="3671999"/>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8" name="Straight Connector 7" descr="Line" title="Line"/>
          <p:cNvCxnSpPr/>
          <p:nvPr userDrawn="1"/>
        </p:nvCxnSpPr>
        <p:spPr>
          <a:xfrm>
            <a:off x="587375" y="6129338"/>
            <a:ext cx="11017250" cy="0"/>
          </a:xfrm>
          <a:prstGeom prst="line">
            <a:avLst/>
          </a:prstGeom>
          <a:ln w="38100">
            <a:solidFill>
              <a:srgbClr val="009690"/>
            </a:solidFill>
          </a:ln>
        </p:spPr>
        <p:style>
          <a:lnRef idx="1">
            <a:schemeClr val="accent1"/>
          </a:lnRef>
          <a:fillRef idx="0">
            <a:schemeClr val="accent1"/>
          </a:fillRef>
          <a:effectRef idx="0">
            <a:schemeClr val="accent1"/>
          </a:effectRef>
          <a:fontRef idx="minor">
            <a:schemeClr val="tx1"/>
          </a:fontRef>
        </p:style>
      </p:cxnSp>
      <p:sp>
        <p:nvSpPr>
          <p:cNvPr id="7" name="Text Placeholder 5"/>
          <p:cNvSpPr>
            <a:spLocks noGrp="1"/>
          </p:cNvSpPr>
          <p:nvPr>
            <p:ph type="body" sz="quarter" idx="11"/>
          </p:nvPr>
        </p:nvSpPr>
        <p:spPr>
          <a:xfrm>
            <a:off x="586799" y="6274800"/>
            <a:ext cx="11017826" cy="382588"/>
          </a:xfrm>
        </p:spPr>
        <p:txBody>
          <a:bodyPr>
            <a:normAutofit/>
          </a:bodyPr>
          <a:lstStyle>
            <a:lvl1pPr marL="0" indent="0">
              <a:buNone/>
              <a:defRPr sz="1600"/>
            </a:lvl1pPr>
          </a:lstStyle>
          <a:p>
            <a:pPr lvl="0"/>
            <a:r>
              <a:rPr lang="en-US" dirty="0"/>
              <a:t>Click to edit Master text styles</a:t>
            </a:r>
          </a:p>
        </p:txBody>
      </p:sp>
    </p:spTree>
    <p:extLst>
      <p:ext uri="{BB962C8B-B14F-4D97-AF65-F5344CB8AC3E}">
        <p14:creationId xmlns:p14="http://schemas.microsoft.com/office/powerpoint/2010/main" val="20633476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86800" y="586800"/>
            <a:ext cx="10515600" cy="1325563"/>
          </a:xfrm>
          <a:prstGeom prst="rect">
            <a:avLst/>
          </a:prstGeom>
        </p:spPr>
        <p:txBody>
          <a:bodyPr/>
          <a:lstStyle/>
          <a:p>
            <a:r>
              <a:rPr lang="en-US" dirty="0"/>
              <a:t>Click to edit Master title style</a:t>
            </a:r>
          </a:p>
        </p:txBody>
      </p:sp>
      <p:sp>
        <p:nvSpPr>
          <p:cNvPr id="3" name="Text Placeholder 2"/>
          <p:cNvSpPr>
            <a:spLocks noGrp="1"/>
          </p:cNvSpPr>
          <p:nvPr>
            <p:ph type="body" idx="1"/>
          </p:nvPr>
        </p:nvSpPr>
        <p:spPr>
          <a:xfrm>
            <a:off x="586799" y="1807200"/>
            <a:ext cx="5292000" cy="823912"/>
          </a:xfrm>
          <a:prstGeom prst="rect">
            <a:avLst/>
          </a:prstGeom>
        </p:spPr>
        <p:txBody>
          <a:bodyPr anchor="t" anchorCtr="0"/>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586799" y="2520000"/>
            <a:ext cx="5292000" cy="2962800"/>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6310800" y="1807200"/>
            <a:ext cx="5292000" cy="823912"/>
          </a:xfrm>
          <a:prstGeom prst="rect">
            <a:avLst/>
          </a:prstGeom>
        </p:spPr>
        <p:txBody>
          <a:bodyPr anchor="t" anchorCtr="0"/>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6310800" y="2520000"/>
            <a:ext cx="5292000" cy="2962800"/>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10" name="Straight Connector 9" descr="Line" title="Line"/>
          <p:cNvCxnSpPr/>
          <p:nvPr userDrawn="1"/>
        </p:nvCxnSpPr>
        <p:spPr>
          <a:xfrm>
            <a:off x="587375" y="6129338"/>
            <a:ext cx="11017250" cy="0"/>
          </a:xfrm>
          <a:prstGeom prst="line">
            <a:avLst/>
          </a:prstGeom>
          <a:ln w="38100">
            <a:solidFill>
              <a:srgbClr val="009690"/>
            </a:solidFill>
          </a:ln>
        </p:spPr>
        <p:style>
          <a:lnRef idx="1">
            <a:schemeClr val="accent1"/>
          </a:lnRef>
          <a:fillRef idx="0">
            <a:schemeClr val="accent1"/>
          </a:fillRef>
          <a:effectRef idx="0">
            <a:schemeClr val="accent1"/>
          </a:effectRef>
          <a:fontRef idx="minor">
            <a:schemeClr val="tx1"/>
          </a:fontRef>
        </p:style>
      </p:cxnSp>
      <p:sp>
        <p:nvSpPr>
          <p:cNvPr id="9" name="Text Placeholder 5"/>
          <p:cNvSpPr>
            <a:spLocks noGrp="1"/>
          </p:cNvSpPr>
          <p:nvPr>
            <p:ph type="body" sz="quarter" idx="11"/>
          </p:nvPr>
        </p:nvSpPr>
        <p:spPr>
          <a:xfrm>
            <a:off x="586799" y="6274800"/>
            <a:ext cx="11017826" cy="382588"/>
          </a:xfrm>
        </p:spPr>
        <p:txBody>
          <a:bodyPr>
            <a:normAutofit/>
          </a:bodyPr>
          <a:lstStyle>
            <a:lvl1pPr marL="0" indent="0">
              <a:buNone/>
              <a:defRPr sz="1600"/>
            </a:lvl1pPr>
          </a:lstStyle>
          <a:p>
            <a:pPr lvl="0"/>
            <a:r>
              <a:rPr lang="en-US" dirty="0"/>
              <a:t>Click to edit Master text styles</a:t>
            </a:r>
          </a:p>
        </p:txBody>
      </p:sp>
    </p:spTree>
    <p:extLst>
      <p:ext uri="{BB962C8B-B14F-4D97-AF65-F5344CB8AC3E}">
        <p14:creationId xmlns:p14="http://schemas.microsoft.com/office/powerpoint/2010/main" val="11179377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586800" y="583200"/>
            <a:ext cx="10515600" cy="586800"/>
          </a:xfrm>
          <a:prstGeom prst="rect">
            <a:avLst/>
          </a:prstGeom>
        </p:spPr>
        <p:txBody>
          <a:bodyPr/>
          <a:lstStyle/>
          <a:p>
            <a:r>
              <a:rPr lang="en-US" dirty="0"/>
              <a:t>Click to edit Master title style</a:t>
            </a:r>
          </a:p>
        </p:txBody>
      </p:sp>
      <p:cxnSp>
        <p:nvCxnSpPr>
          <p:cNvPr id="6" name="Straight Connector 5" descr="Line" title="Line"/>
          <p:cNvCxnSpPr/>
          <p:nvPr userDrawn="1"/>
        </p:nvCxnSpPr>
        <p:spPr>
          <a:xfrm>
            <a:off x="587375" y="6129338"/>
            <a:ext cx="11017250" cy="0"/>
          </a:xfrm>
          <a:prstGeom prst="line">
            <a:avLst/>
          </a:prstGeom>
          <a:ln w="38100">
            <a:solidFill>
              <a:srgbClr val="009690"/>
            </a:solidFill>
          </a:ln>
        </p:spPr>
        <p:style>
          <a:lnRef idx="1">
            <a:schemeClr val="accent1"/>
          </a:lnRef>
          <a:fillRef idx="0">
            <a:schemeClr val="accent1"/>
          </a:fillRef>
          <a:effectRef idx="0">
            <a:schemeClr val="accent1"/>
          </a:effectRef>
          <a:fontRef idx="minor">
            <a:schemeClr val="tx1"/>
          </a:fontRef>
        </p:style>
      </p:cxnSp>
      <p:sp>
        <p:nvSpPr>
          <p:cNvPr id="5" name="Text Placeholder 5"/>
          <p:cNvSpPr>
            <a:spLocks noGrp="1"/>
          </p:cNvSpPr>
          <p:nvPr>
            <p:ph type="body" sz="quarter" idx="11"/>
          </p:nvPr>
        </p:nvSpPr>
        <p:spPr>
          <a:xfrm>
            <a:off x="586799" y="6274800"/>
            <a:ext cx="11017826" cy="382588"/>
          </a:xfrm>
        </p:spPr>
        <p:txBody>
          <a:bodyPr>
            <a:normAutofit/>
          </a:bodyPr>
          <a:lstStyle>
            <a:lvl1pPr marL="0" indent="0">
              <a:buNone/>
              <a:defRPr sz="1600"/>
            </a:lvl1pPr>
          </a:lstStyle>
          <a:p>
            <a:pPr lvl="0"/>
            <a:r>
              <a:rPr lang="en-US" dirty="0"/>
              <a:t>Click to edit Master text styles</a:t>
            </a:r>
          </a:p>
        </p:txBody>
      </p:sp>
    </p:spTree>
    <p:extLst>
      <p:ext uri="{BB962C8B-B14F-4D97-AF65-F5344CB8AC3E}">
        <p14:creationId xmlns:p14="http://schemas.microsoft.com/office/powerpoint/2010/main" val="8454879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160111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Large type, grey background">
    <p:spTree>
      <p:nvGrpSpPr>
        <p:cNvPr id="1" name=""/>
        <p:cNvGrpSpPr/>
        <p:nvPr/>
      </p:nvGrpSpPr>
      <p:grpSpPr>
        <a:xfrm>
          <a:off x="0" y="0"/>
          <a:ext cx="0" cy="0"/>
          <a:chOff x="0" y="0"/>
          <a:chExt cx="0" cy="0"/>
        </a:xfrm>
      </p:grpSpPr>
      <p:sp>
        <p:nvSpPr>
          <p:cNvPr id="5" name="Rectangle 4" descr="Background colour" title="artefacts"/>
          <p:cNvSpPr/>
          <p:nvPr userDrawn="1"/>
        </p:nvSpPr>
        <p:spPr>
          <a:xfrm>
            <a:off x="0" y="0"/>
            <a:ext cx="12192000" cy="6858000"/>
          </a:xfrm>
          <a:prstGeom prst="rect">
            <a:avLst/>
          </a:prstGeom>
          <a:solidFill>
            <a:srgbClr val="5C5B5A"/>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itle 1"/>
          <p:cNvSpPr>
            <a:spLocks noGrp="1"/>
          </p:cNvSpPr>
          <p:nvPr>
            <p:ph type="title"/>
          </p:nvPr>
        </p:nvSpPr>
        <p:spPr>
          <a:xfrm>
            <a:off x="586800" y="583200"/>
            <a:ext cx="10515600" cy="1116000"/>
          </a:xfrm>
        </p:spPr>
        <p:txBody>
          <a:bodyPr>
            <a:normAutofit/>
          </a:bodyPr>
          <a:lstStyle>
            <a:lvl1pPr>
              <a:defRPr sz="3600">
                <a:solidFill>
                  <a:schemeClr val="bg1"/>
                </a:solidFill>
              </a:defRPr>
            </a:lvl1pPr>
          </a:lstStyle>
          <a:p>
            <a:r>
              <a:rPr lang="en-US" dirty="0"/>
              <a:t>Click to edit Master title style</a:t>
            </a:r>
          </a:p>
        </p:txBody>
      </p:sp>
      <p:cxnSp>
        <p:nvCxnSpPr>
          <p:cNvPr id="3" name="Straight Connector 2" descr="Line" title="Line"/>
          <p:cNvCxnSpPr/>
          <p:nvPr userDrawn="1"/>
        </p:nvCxnSpPr>
        <p:spPr>
          <a:xfrm>
            <a:off x="587375" y="6129338"/>
            <a:ext cx="11017250" cy="0"/>
          </a:xfrm>
          <a:prstGeom prst="line">
            <a:avLst/>
          </a:prstGeom>
          <a:ln w="38100">
            <a:solidFill>
              <a:srgbClr val="009690"/>
            </a:solidFill>
          </a:ln>
        </p:spPr>
        <p:style>
          <a:lnRef idx="1">
            <a:schemeClr val="accent1"/>
          </a:lnRef>
          <a:fillRef idx="0">
            <a:schemeClr val="accent1"/>
          </a:fillRef>
          <a:effectRef idx="0">
            <a:schemeClr val="accent1"/>
          </a:effectRef>
          <a:fontRef idx="minor">
            <a:schemeClr val="tx1"/>
          </a:fontRef>
        </p:style>
      </p:cxnSp>
      <p:sp>
        <p:nvSpPr>
          <p:cNvPr id="9" name="Text Placeholder 5"/>
          <p:cNvSpPr>
            <a:spLocks noGrp="1"/>
          </p:cNvSpPr>
          <p:nvPr>
            <p:ph type="body" sz="quarter" idx="11"/>
          </p:nvPr>
        </p:nvSpPr>
        <p:spPr>
          <a:xfrm>
            <a:off x="586799" y="6274800"/>
            <a:ext cx="11017826" cy="382588"/>
          </a:xfrm>
        </p:spPr>
        <p:txBody>
          <a:bodyPr>
            <a:normAutofit/>
          </a:bodyPr>
          <a:lstStyle>
            <a:lvl1pPr marL="0" indent="0">
              <a:buNone/>
              <a:defRPr sz="1600">
                <a:solidFill>
                  <a:schemeClr val="bg1"/>
                </a:solidFill>
              </a:defRPr>
            </a:lvl1pPr>
          </a:lstStyle>
          <a:p>
            <a:pPr lvl="0"/>
            <a:r>
              <a:rPr lang="en-US" dirty="0"/>
              <a:t>Click to edit Master text styles</a:t>
            </a:r>
          </a:p>
        </p:txBody>
      </p:sp>
    </p:spTree>
    <p:extLst>
      <p:ext uri="{BB962C8B-B14F-4D97-AF65-F5344CB8AC3E}">
        <p14:creationId xmlns:p14="http://schemas.microsoft.com/office/powerpoint/2010/main" val="3765823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Large type, turquoise background">
    <p:spTree>
      <p:nvGrpSpPr>
        <p:cNvPr id="1" name=""/>
        <p:cNvGrpSpPr/>
        <p:nvPr/>
      </p:nvGrpSpPr>
      <p:grpSpPr>
        <a:xfrm>
          <a:off x="0" y="0"/>
          <a:ext cx="0" cy="0"/>
          <a:chOff x="0" y="0"/>
          <a:chExt cx="0" cy="0"/>
        </a:xfrm>
      </p:grpSpPr>
      <p:sp>
        <p:nvSpPr>
          <p:cNvPr id="3" name="Rectangle 2" descr="Background colour" title="artefacts"/>
          <p:cNvSpPr/>
          <p:nvPr userDrawn="1"/>
        </p:nvSpPr>
        <p:spPr>
          <a:xfrm>
            <a:off x="0" y="0"/>
            <a:ext cx="12192000" cy="6858000"/>
          </a:xfrm>
          <a:prstGeom prst="rect">
            <a:avLst/>
          </a:prstGeom>
          <a:solidFill>
            <a:srgbClr val="00969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327B0F"/>
              </a:solidFill>
            </a:endParaRPr>
          </a:p>
        </p:txBody>
      </p:sp>
      <p:sp>
        <p:nvSpPr>
          <p:cNvPr id="4" name="Title 1"/>
          <p:cNvSpPr>
            <a:spLocks noGrp="1"/>
          </p:cNvSpPr>
          <p:nvPr>
            <p:ph type="title"/>
          </p:nvPr>
        </p:nvSpPr>
        <p:spPr>
          <a:xfrm>
            <a:off x="586800" y="583200"/>
            <a:ext cx="10515600" cy="1116000"/>
          </a:xfrm>
        </p:spPr>
        <p:txBody>
          <a:bodyPr>
            <a:normAutofit/>
          </a:bodyPr>
          <a:lstStyle>
            <a:lvl1pPr>
              <a:defRPr sz="3600">
                <a:solidFill>
                  <a:schemeClr val="bg1"/>
                </a:solidFill>
              </a:defRPr>
            </a:lvl1pPr>
          </a:lstStyle>
          <a:p>
            <a:r>
              <a:rPr lang="en-US" dirty="0"/>
              <a:t>Click to edit Master title style</a:t>
            </a:r>
          </a:p>
        </p:txBody>
      </p:sp>
      <p:cxnSp>
        <p:nvCxnSpPr>
          <p:cNvPr id="5" name="Straight Connector 4" descr="Line" title="Line"/>
          <p:cNvCxnSpPr/>
          <p:nvPr userDrawn="1"/>
        </p:nvCxnSpPr>
        <p:spPr>
          <a:xfrm>
            <a:off x="587375" y="6129338"/>
            <a:ext cx="11017250" cy="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sp>
        <p:nvSpPr>
          <p:cNvPr id="6" name="Text Placeholder 5"/>
          <p:cNvSpPr>
            <a:spLocks noGrp="1"/>
          </p:cNvSpPr>
          <p:nvPr>
            <p:ph type="body" sz="quarter" idx="11"/>
          </p:nvPr>
        </p:nvSpPr>
        <p:spPr>
          <a:xfrm>
            <a:off x="586799" y="6274800"/>
            <a:ext cx="11017826" cy="382588"/>
          </a:xfrm>
        </p:spPr>
        <p:txBody>
          <a:bodyPr>
            <a:normAutofit/>
          </a:bodyPr>
          <a:lstStyle>
            <a:lvl1pPr marL="0" indent="0">
              <a:buNone/>
              <a:defRPr sz="1600">
                <a:solidFill>
                  <a:schemeClr val="bg1"/>
                </a:solidFill>
              </a:defRPr>
            </a:lvl1pPr>
          </a:lstStyle>
          <a:p>
            <a:pPr lvl="0"/>
            <a:r>
              <a:rPr lang="en-US" dirty="0"/>
              <a:t>Click to edit Master text styles</a:t>
            </a:r>
          </a:p>
        </p:txBody>
      </p:sp>
    </p:spTree>
    <p:extLst>
      <p:ext uri="{BB962C8B-B14F-4D97-AF65-F5344CB8AC3E}">
        <p14:creationId xmlns:p14="http://schemas.microsoft.com/office/powerpoint/2010/main" val="2079979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Title Placeholder 1"/>
          <p:cNvSpPr>
            <a:spLocks noGrp="1"/>
          </p:cNvSpPr>
          <p:nvPr>
            <p:ph type="title"/>
          </p:nvPr>
        </p:nvSpPr>
        <p:spPr>
          <a:xfrm>
            <a:off x="586800" y="583201"/>
            <a:ext cx="10515600" cy="1116000"/>
          </a:xfrm>
          <a:prstGeom prst="rect">
            <a:avLst/>
          </a:prstGeom>
        </p:spPr>
        <p:txBody>
          <a:bodyPr vert="horz" lIns="0" tIns="0" rIns="0" bIns="0" rtlCol="0" anchor="t" anchorCtr="0">
            <a:normAutofit/>
          </a:bodyPr>
          <a:lstStyle/>
          <a:p>
            <a:r>
              <a:rPr lang="en-US" dirty="0"/>
              <a:t>Click to edit Master title style</a:t>
            </a:r>
          </a:p>
        </p:txBody>
      </p:sp>
      <p:sp>
        <p:nvSpPr>
          <p:cNvPr id="18" name="Text Placeholder 2"/>
          <p:cNvSpPr>
            <a:spLocks noGrp="1"/>
          </p:cNvSpPr>
          <p:nvPr>
            <p:ph type="body" idx="1"/>
          </p:nvPr>
        </p:nvSpPr>
        <p:spPr>
          <a:xfrm>
            <a:off x="586800" y="1699200"/>
            <a:ext cx="10515600" cy="4351338"/>
          </a:xfrm>
          <a:prstGeom prst="rect">
            <a:avLst/>
          </a:prstGeom>
        </p:spPr>
        <p:txBody>
          <a:bodyPr vert="horz" lIns="0" tIns="0" rIns="0" bIns="4680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80226997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0" r:id="rId13"/>
    <p:sldLayoutId id="2147483663" r:id="rId14"/>
    <p:sldLayoutId id="2147483664" r:id="rId15"/>
    <p:sldLayoutId id="2147483665" r:id="rId16"/>
    <p:sldLayoutId id="2147483666" r:id="rId17"/>
  </p:sldLayoutIdLst>
  <p:txStyles>
    <p:titleStyle>
      <a:lvl1pPr algn="l" defTabSz="914400" rtl="0" eaLnBrk="1" latinLnBrk="0" hangingPunct="1">
        <a:lnSpc>
          <a:spcPct val="90000"/>
        </a:lnSpc>
        <a:spcBef>
          <a:spcPct val="0"/>
        </a:spcBef>
        <a:buNone/>
        <a:defRPr sz="4400" kern="1200">
          <a:solidFill>
            <a:srgbClr val="5C5B5A"/>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3600" kern="1200">
          <a:solidFill>
            <a:srgbClr val="5C5B5A"/>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rgbClr val="5C5B5A"/>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image" Target="../media/image14.png"/><Relationship Id="rId13" Type="http://schemas.openxmlformats.org/officeDocument/2006/relationships/image" Target="../media/image19.svg"/><Relationship Id="rId3" Type="http://schemas.openxmlformats.org/officeDocument/2006/relationships/image" Target="../media/image9.svg"/><Relationship Id="rId7" Type="http://schemas.openxmlformats.org/officeDocument/2006/relationships/image" Target="../media/image13.svg"/><Relationship Id="rId12" Type="http://schemas.openxmlformats.org/officeDocument/2006/relationships/image" Target="../media/image18.png"/><Relationship Id="rId2" Type="http://schemas.openxmlformats.org/officeDocument/2006/relationships/image" Target="../media/image8.png"/><Relationship Id="rId1" Type="http://schemas.openxmlformats.org/officeDocument/2006/relationships/slideLayout" Target="../slideLayouts/slideLayout2.xml"/><Relationship Id="rId6" Type="http://schemas.openxmlformats.org/officeDocument/2006/relationships/image" Target="../media/image12.png"/><Relationship Id="rId11" Type="http://schemas.openxmlformats.org/officeDocument/2006/relationships/image" Target="../media/image17.svg"/><Relationship Id="rId5" Type="http://schemas.openxmlformats.org/officeDocument/2006/relationships/image" Target="../media/image11.svg"/><Relationship Id="rId15" Type="http://schemas.openxmlformats.org/officeDocument/2006/relationships/image" Target="../media/image21.svg"/><Relationship Id="rId10" Type="http://schemas.openxmlformats.org/officeDocument/2006/relationships/image" Target="../media/image16.png"/><Relationship Id="rId4" Type="http://schemas.openxmlformats.org/officeDocument/2006/relationships/image" Target="../media/image10.png"/><Relationship Id="rId9" Type="http://schemas.openxmlformats.org/officeDocument/2006/relationships/image" Target="../media/image15.svg"/><Relationship Id="rId14" Type="http://schemas.openxmlformats.org/officeDocument/2006/relationships/image" Target="../media/image20.png"/></Relationships>
</file>

<file path=ppt/slides/_rels/slide12.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https://www.gov.uk/government/publications/gambling-related-harms-evidence-review" TargetMode="External"/><Relationship Id="rId2" Type="http://schemas.openxmlformats.org/officeDocument/2006/relationships/hyperlink" Target="https://www.ippr.org/research/publications/cards-on-the-table" TargetMode="External"/><Relationship Id="rId1" Type="http://schemas.openxmlformats.org/officeDocument/2006/relationships/slideLayout" Target="../slideLayouts/slideLayout2.xml"/><Relationship Id="rId4" Type="http://schemas.openxmlformats.org/officeDocument/2006/relationships/hyperlink" Target="https://www.gamblingcommission.gov.uk/manual/national-strategy-to-reduce-gambling-harms/research-to-inform-action-defining-measuring-and-monitoring-gambling-related" TargetMode="Externa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9.xml.rels><?xml version="1.0" encoding="UTF-8" standalone="yes"?>
<Relationships xmlns="http://schemas.openxmlformats.org/package/2006/relationships"><Relationship Id="rId3" Type="http://schemas.openxmlformats.org/officeDocument/2006/relationships/hyperlink" Target="https://www.researchgate.net/publication/326331882_Measuring_gambling-related_harms_A_framework_for_action" TargetMode="External"/><Relationship Id="rId2" Type="http://schemas.openxmlformats.org/officeDocument/2006/relationships/hyperlink" Target="https://www.gov.uk/government/publications/gambling-related-harms-evidence-review"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C183D7F6-B498-43B3-948B-1728B52AA6E4}">
                <adec:decorative xmlns:adec="http://schemas.microsoft.com/office/drawing/2017/decorative" val="1"/>
              </a:ext>
            </a:extLst>
          </p:cNvPr>
          <p:cNvSpPr/>
          <p:nvPr/>
        </p:nvSpPr>
        <p:spPr>
          <a:xfrm>
            <a:off x="0" y="0"/>
            <a:ext cx="12192000" cy="6858000"/>
          </a:xfrm>
          <a:prstGeom prst="rect">
            <a:avLst/>
          </a:prstGeom>
          <a:solidFill>
            <a:srgbClr val="5C5B5A"/>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descr="Greater Manchester – Going Things Differently" title="Logo"/>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062976" y="487951"/>
            <a:ext cx="2669913" cy="962326"/>
          </a:xfrm>
          <a:prstGeom prst="rect">
            <a:avLst/>
          </a:prstGeom>
        </p:spPr>
      </p:pic>
      <p:sp>
        <p:nvSpPr>
          <p:cNvPr id="4" name="Title 3"/>
          <p:cNvSpPr txBox="1">
            <a:spLocks noGrp="1"/>
          </p:cNvSpPr>
          <p:nvPr>
            <p:ph type="title" idx="4294967295"/>
          </p:nvPr>
        </p:nvSpPr>
        <p:spPr>
          <a:xfrm>
            <a:off x="587375" y="435817"/>
            <a:ext cx="9086014" cy="2492990"/>
          </a:xfrm>
          <a:prstGeom prst="rect">
            <a:avLst/>
          </a:prstGeom>
          <a:noFill/>
          <a:ln>
            <a:noFill/>
            <a:prstDash/>
          </a:ln>
          <a:effectLst/>
        </p:spPr>
        <p:txBody>
          <a:bodyPr rot="0" spcFirstLastPara="0" vertOverflow="overflow" horzOverflow="overflow" vert="horz" wrap="square" lIns="0" tIns="0" rIns="0" bIns="0"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5400" b="0" i="0" u="none" strike="noStrike" kern="1200" cap="none" spc="0" normalizeH="0" baseline="0" noProof="0" dirty="0">
                <a:ln>
                  <a:noFill/>
                </a:ln>
                <a:solidFill>
                  <a:schemeClr val="bg1"/>
                </a:solidFill>
                <a:effectLst/>
                <a:uLnTx/>
                <a:uFillTx/>
                <a:latin typeface="Arial" charset="0"/>
                <a:ea typeface="Arial" charset="0"/>
                <a:cs typeface="Arial" charset="0"/>
              </a:rPr>
              <a:t>Estimating the excess economic burden of gambling in Greater Manchester</a:t>
            </a:r>
          </a:p>
        </p:txBody>
      </p:sp>
      <p:sp>
        <p:nvSpPr>
          <p:cNvPr id="9" name="TextBox 8"/>
          <p:cNvSpPr txBox="1"/>
          <p:nvPr/>
        </p:nvSpPr>
        <p:spPr>
          <a:xfrm>
            <a:off x="587375" y="2987175"/>
            <a:ext cx="11145514" cy="369332"/>
          </a:xfrm>
          <a:prstGeom prst="rect">
            <a:avLst/>
          </a:prstGeom>
          <a:noFill/>
        </p:spPr>
        <p:txBody>
          <a:bodyPr wrap="square" lIns="0" tIns="0" rIns="0" bIns="0" rtlCol="0">
            <a:spAutoFit/>
          </a:bodyPr>
          <a:lstStyle/>
          <a:p>
            <a:r>
              <a:rPr lang="en-GB" sz="2400" b="1" dirty="0">
                <a:solidFill>
                  <a:schemeClr val="bg1"/>
                </a:solidFill>
                <a:latin typeface="Arial" charset="0"/>
                <a:ea typeface="Arial" charset="0"/>
                <a:cs typeface="Arial" charset="0"/>
              </a:rPr>
              <a:t>Greater Manchester Combined Authority Research Team, March 2022</a:t>
            </a:r>
          </a:p>
        </p:txBody>
      </p:sp>
      <p:pic>
        <p:nvPicPr>
          <p:cNvPr id="8" name="Picture 7">
            <a:extLst>
              <a:ext uri="{C183D7F6-B498-43B3-948B-1728B52AA6E4}">
                <adec:decorative xmlns:adec="http://schemas.microsoft.com/office/drawing/2017/decorative" val="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87375" y="3513007"/>
            <a:ext cx="11017250" cy="2760793"/>
          </a:xfrm>
          <a:prstGeom prst="rect">
            <a:avLst/>
          </a:prstGeom>
        </p:spPr>
      </p:pic>
    </p:spTree>
    <p:extLst>
      <p:ext uri="{BB962C8B-B14F-4D97-AF65-F5344CB8AC3E}">
        <p14:creationId xmlns:p14="http://schemas.microsoft.com/office/powerpoint/2010/main" val="4622497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768C25-5FB9-4037-AC87-E2AC87A1B770}"/>
              </a:ext>
            </a:extLst>
          </p:cNvPr>
          <p:cNvSpPr>
            <a:spLocks noGrp="1"/>
          </p:cNvSpPr>
          <p:nvPr>
            <p:ph type="title"/>
          </p:nvPr>
        </p:nvSpPr>
        <p:spPr/>
        <p:txBody>
          <a:bodyPr/>
          <a:lstStyle/>
          <a:p>
            <a:r>
              <a:rPr lang="en-GB" dirty="0"/>
              <a:t>Methodology (2/2)</a:t>
            </a:r>
          </a:p>
        </p:txBody>
      </p:sp>
      <p:sp>
        <p:nvSpPr>
          <p:cNvPr id="3" name="Content Placeholder 2">
            <a:extLst>
              <a:ext uri="{FF2B5EF4-FFF2-40B4-BE49-F238E27FC236}">
                <a16:creationId xmlns:a16="http://schemas.microsoft.com/office/drawing/2014/main" id="{923F016E-7C3F-4F5D-9232-A5EE8D7AB41D}"/>
              </a:ext>
            </a:extLst>
          </p:cNvPr>
          <p:cNvSpPr>
            <a:spLocks noGrp="1"/>
          </p:cNvSpPr>
          <p:nvPr>
            <p:ph idx="1"/>
          </p:nvPr>
        </p:nvSpPr>
        <p:spPr/>
        <p:txBody>
          <a:bodyPr>
            <a:normAutofit fontScale="92500" lnSpcReduction="20000"/>
          </a:bodyPr>
          <a:lstStyle/>
          <a:p>
            <a:r>
              <a:rPr lang="en-GB" sz="2200" dirty="0"/>
              <a:t>One simple way of estimating the equivalent economic burden of gambling in Greater Manchester would be to assume, all things being equal, that 5% of the national burden falls within GM (pro-rated to resident population). This would assume an overall excess cost of £64m.</a:t>
            </a:r>
          </a:p>
          <a:p>
            <a:r>
              <a:rPr lang="en-GB" sz="2200" dirty="0"/>
              <a:t>Instead, the GM analysis has been undertaken with a view to refining this headline assumption in three key ways:</a:t>
            </a:r>
          </a:p>
          <a:p>
            <a:pPr lvl="1">
              <a:buFont typeface="+mj-lt"/>
              <a:buAutoNum type="arabicPeriod"/>
            </a:pPr>
            <a:r>
              <a:rPr lang="en-GB" sz="1900" dirty="0"/>
              <a:t>The analysis is based on an estimate of the prevalence of ‘at risk’ and problem gambling within GM (higher than the standard national prevalence assumption). This was calculated by national experts in the field, on behalf of the GMCA.</a:t>
            </a:r>
          </a:p>
          <a:p>
            <a:pPr lvl="1">
              <a:buFont typeface="+mj-lt"/>
              <a:buAutoNum type="arabicPeriod"/>
            </a:pPr>
            <a:r>
              <a:rPr lang="en-GB" sz="1900" dirty="0"/>
              <a:t>The analysis uses whatever information is available in published sources on levels of demand in the GM system in key areas – </a:t>
            </a:r>
            <a:r>
              <a:rPr lang="en-GB" sz="1900" dirty="0" err="1"/>
              <a:t>e.g</a:t>
            </a:r>
            <a:r>
              <a:rPr lang="en-GB" sz="1900" dirty="0"/>
              <a:t> prevalence of depression amongst GM residents; levels of crime in GM. These figures are generally higher than is the case across England.</a:t>
            </a:r>
          </a:p>
          <a:p>
            <a:pPr lvl="1">
              <a:buFont typeface="+mj-lt"/>
              <a:buAutoNum type="arabicPeriod"/>
            </a:pPr>
            <a:r>
              <a:rPr lang="en-GB" sz="1900" dirty="0"/>
              <a:t>The analysis ‘uprates’ assumed costings to reflect 2021/22 prices (the PHE analysis, whilst very recently published, is still based on 2019/20 cost assumptions).</a:t>
            </a:r>
          </a:p>
          <a:p>
            <a:r>
              <a:rPr lang="en-GB" sz="2200" dirty="0"/>
              <a:t>The intention of this approach is to preserve the robustness of the national best-in-class analysis, but including bespoke elements that best reflect the latest challenges likely to exist within Greater Manchester.</a:t>
            </a:r>
          </a:p>
        </p:txBody>
      </p:sp>
      <p:sp>
        <p:nvSpPr>
          <p:cNvPr id="4" name="Text Placeholder 3">
            <a:extLst>
              <a:ext uri="{FF2B5EF4-FFF2-40B4-BE49-F238E27FC236}">
                <a16:creationId xmlns:a16="http://schemas.microsoft.com/office/drawing/2014/main" id="{689949D0-37A2-4A2F-AD3C-3A6641AF2D74}"/>
              </a:ext>
            </a:extLst>
          </p:cNvPr>
          <p:cNvSpPr>
            <a:spLocks noGrp="1"/>
          </p:cNvSpPr>
          <p:nvPr>
            <p:ph type="body" sz="quarter" idx="11"/>
          </p:nvPr>
        </p:nvSpPr>
        <p:spPr/>
        <p:txBody>
          <a:bodyPr/>
          <a:lstStyle/>
          <a:p>
            <a:r>
              <a:rPr lang="en-GB" dirty="0"/>
              <a:t>Part 2. Methodology</a:t>
            </a:r>
          </a:p>
        </p:txBody>
      </p:sp>
    </p:spTree>
    <p:extLst>
      <p:ext uri="{BB962C8B-B14F-4D97-AF65-F5344CB8AC3E}">
        <p14:creationId xmlns:p14="http://schemas.microsoft.com/office/powerpoint/2010/main" val="13045321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C371F0-4EE3-48FC-AA96-66780BC2E360}"/>
              </a:ext>
            </a:extLst>
          </p:cNvPr>
          <p:cNvSpPr>
            <a:spLocks noGrp="1"/>
          </p:cNvSpPr>
          <p:nvPr>
            <p:ph type="title"/>
          </p:nvPr>
        </p:nvSpPr>
        <p:spPr/>
        <p:txBody>
          <a:bodyPr/>
          <a:lstStyle/>
          <a:p>
            <a:r>
              <a:rPr lang="en-GB" dirty="0"/>
              <a:t>Scope – costs included in the estimate</a:t>
            </a:r>
          </a:p>
        </p:txBody>
      </p:sp>
      <p:sp>
        <p:nvSpPr>
          <p:cNvPr id="3" name="Content Placeholder 2">
            <a:extLst>
              <a:ext uri="{FF2B5EF4-FFF2-40B4-BE49-F238E27FC236}">
                <a16:creationId xmlns:a16="http://schemas.microsoft.com/office/drawing/2014/main" id="{0C57B9F6-5A7F-4838-A292-88AD90DC87B2}"/>
              </a:ext>
            </a:extLst>
          </p:cNvPr>
          <p:cNvSpPr>
            <a:spLocks noGrp="1"/>
          </p:cNvSpPr>
          <p:nvPr>
            <p:ph idx="1"/>
          </p:nvPr>
        </p:nvSpPr>
        <p:spPr/>
        <p:txBody>
          <a:bodyPr>
            <a:normAutofit/>
          </a:bodyPr>
          <a:lstStyle/>
          <a:p>
            <a:r>
              <a:rPr lang="en-GB" dirty="0"/>
              <a:t>The analysis looks at the evidence of prevalence, harms and costs in respect of the following areas:</a:t>
            </a:r>
          </a:p>
          <a:p>
            <a:pPr marL="628650" lvl="1" indent="0">
              <a:buNone/>
            </a:pPr>
            <a:r>
              <a:rPr lang="en-GB" sz="2000" b="1" dirty="0"/>
              <a:t>Statutory homelessness</a:t>
            </a:r>
            <a:r>
              <a:rPr lang="en-GB" sz="2000" dirty="0"/>
              <a:t> - the annual cost of statutory homeless applications</a:t>
            </a:r>
          </a:p>
          <a:p>
            <a:pPr marL="628650" lvl="1" indent="0">
              <a:buNone/>
            </a:pPr>
            <a:r>
              <a:rPr lang="en-GB" sz="2000" b="1" dirty="0"/>
              <a:t>Depression</a:t>
            </a:r>
            <a:r>
              <a:rPr lang="en-GB" sz="2000" dirty="0"/>
              <a:t> – the annual direct healthcare cost of individuals suffering from depression (primary care (GP time), secondary care and prescription costs. </a:t>
            </a:r>
          </a:p>
          <a:p>
            <a:pPr marL="628650" lvl="1" indent="0">
              <a:buNone/>
            </a:pPr>
            <a:r>
              <a:rPr lang="en-GB" sz="2000" b="1" dirty="0"/>
              <a:t>Alcohol dependence</a:t>
            </a:r>
            <a:r>
              <a:rPr lang="en-GB" sz="2000" dirty="0"/>
              <a:t> – the cost of community alcohol treatment</a:t>
            </a:r>
          </a:p>
          <a:p>
            <a:pPr marL="628650" lvl="1" indent="0">
              <a:buNone/>
            </a:pPr>
            <a:r>
              <a:rPr lang="en-GB" sz="2000" b="1" dirty="0"/>
              <a:t>Illicit drug use</a:t>
            </a:r>
            <a:r>
              <a:rPr lang="en-GB" sz="2000" dirty="0"/>
              <a:t> – the cost of treatment for opioid use</a:t>
            </a:r>
          </a:p>
          <a:p>
            <a:pPr marL="628650" lvl="1" indent="0">
              <a:buNone/>
            </a:pPr>
            <a:r>
              <a:rPr lang="en-GB" sz="2000" b="1" dirty="0"/>
              <a:t>Suicide</a:t>
            </a:r>
            <a:r>
              <a:rPr lang="en-GB" sz="2000" dirty="0"/>
              <a:t> – the intangible cost of a life lost</a:t>
            </a:r>
          </a:p>
          <a:p>
            <a:pPr marL="628650" lvl="1" indent="0">
              <a:buNone/>
            </a:pPr>
            <a:r>
              <a:rPr lang="en-GB" sz="2000" b="1" dirty="0"/>
              <a:t>Imprisonment</a:t>
            </a:r>
            <a:r>
              <a:rPr lang="en-GB" sz="2000" dirty="0"/>
              <a:t> – the average annual cost of imprisonment per prisoner</a:t>
            </a:r>
          </a:p>
          <a:p>
            <a:pPr marL="628650" lvl="1" indent="0">
              <a:buNone/>
            </a:pPr>
            <a:r>
              <a:rPr lang="en-GB" sz="2000" b="1" dirty="0"/>
              <a:t>Unemployment</a:t>
            </a:r>
            <a:r>
              <a:rPr lang="en-GB" sz="2000" dirty="0"/>
              <a:t> – the cost of an individual being unemployed (typical unemployment spell)</a:t>
            </a:r>
          </a:p>
        </p:txBody>
      </p:sp>
      <p:sp>
        <p:nvSpPr>
          <p:cNvPr id="4" name="Text Placeholder 3">
            <a:extLst>
              <a:ext uri="{FF2B5EF4-FFF2-40B4-BE49-F238E27FC236}">
                <a16:creationId xmlns:a16="http://schemas.microsoft.com/office/drawing/2014/main" id="{E44ACE53-6D41-4BCA-A16E-C7AE0501910F}"/>
              </a:ext>
            </a:extLst>
          </p:cNvPr>
          <p:cNvSpPr>
            <a:spLocks noGrp="1"/>
          </p:cNvSpPr>
          <p:nvPr>
            <p:ph type="body" sz="quarter" idx="11"/>
          </p:nvPr>
        </p:nvSpPr>
        <p:spPr/>
        <p:txBody>
          <a:bodyPr/>
          <a:lstStyle/>
          <a:p>
            <a:r>
              <a:rPr lang="en-GB" dirty="0"/>
              <a:t>Part 2. Methodology</a:t>
            </a:r>
          </a:p>
          <a:p>
            <a:endParaRPr lang="en-GB" dirty="0"/>
          </a:p>
        </p:txBody>
      </p:sp>
      <p:pic>
        <p:nvPicPr>
          <p:cNvPr id="5" name="Graphic 4">
            <a:extLst>
              <a:ext uri="{FF2B5EF4-FFF2-40B4-BE49-F238E27FC236}">
                <a16:creationId xmlns:a16="http://schemas.microsoft.com/office/drawing/2014/main" id="{639A09BB-B009-48FE-B5AC-B0DBFBB8A4BD}"/>
              </a:ext>
              <a:ext uri="{C183D7F6-B498-43B3-948B-1728B52AA6E4}">
                <adec:decorative xmlns:adec="http://schemas.microsoft.com/office/drawing/2017/decorative" val="1"/>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767058" y="2789967"/>
            <a:ext cx="344097" cy="344097"/>
          </a:xfrm>
          <a:prstGeom prst="rect">
            <a:avLst/>
          </a:prstGeom>
        </p:spPr>
      </p:pic>
      <p:pic>
        <p:nvPicPr>
          <p:cNvPr id="6" name="Graphic 5">
            <a:extLst>
              <a:ext uri="{FF2B5EF4-FFF2-40B4-BE49-F238E27FC236}">
                <a16:creationId xmlns:a16="http://schemas.microsoft.com/office/drawing/2014/main" id="{F4A66EF9-003B-40B1-9468-A3F061C59AA5}"/>
              </a:ext>
              <a:ext uri="{C183D7F6-B498-43B3-948B-1728B52AA6E4}">
                <adec:decorative xmlns:adec="http://schemas.microsoft.com/office/drawing/2017/decorative" val="1"/>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767059" y="3223591"/>
            <a:ext cx="344097" cy="344097"/>
          </a:xfrm>
          <a:prstGeom prst="rect">
            <a:avLst/>
          </a:prstGeom>
        </p:spPr>
      </p:pic>
      <p:pic>
        <p:nvPicPr>
          <p:cNvPr id="7" name="Graphic 6">
            <a:extLst>
              <a:ext uri="{FF2B5EF4-FFF2-40B4-BE49-F238E27FC236}">
                <a16:creationId xmlns:a16="http://schemas.microsoft.com/office/drawing/2014/main" id="{5A6C1380-49A0-4E14-8684-A5685EBD113E}"/>
              </a:ext>
              <a:ext uri="{C183D7F6-B498-43B3-948B-1728B52AA6E4}">
                <adec:decorative xmlns:adec="http://schemas.microsoft.com/office/drawing/2017/decorative" val="1"/>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a:off x="767060" y="3756644"/>
            <a:ext cx="344097" cy="344097"/>
          </a:xfrm>
          <a:prstGeom prst="rect">
            <a:avLst/>
          </a:prstGeom>
        </p:spPr>
      </p:pic>
      <p:pic>
        <p:nvPicPr>
          <p:cNvPr id="8" name="Graphic 7">
            <a:extLst>
              <a:ext uri="{FF2B5EF4-FFF2-40B4-BE49-F238E27FC236}">
                <a16:creationId xmlns:a16="http://schemas.microsoft.com/office/drawing/2014/main" id="{B5083837-A0FC-47F7-AD04-B253BBAE78CA}"/>
              </a:ext>
              <a:ext uri="{C183D7F6-B498-43B3-948B-1728B52AA6E4}">
                <adec:decorative xmlns:adec="http://schemas.microsoft.com/office/drawing/2017/decorative" val="1"/>
              </a:ext>
            </a:extLst>
          </p:cNvPr>
          <p:cNvPicPr>
            <a:picLocks noChangeAspect="1"/>
          </p:cNvPicPr>
          <p:nvPr/>
        </p:nvPicPr>
        <p:blipFill>
          <a:blip r:embed="rId8">
            <a:extLst>
              <a:ext uri="{96DAC541-7B7A-43D3-8B79-37D633B846F1}">
                <asvg:svgBlip xmlns:asvg="http://schemas.microsoft.com/office/drawing/2016/SVG/main" r:embed="rId9"/>
              </a:ext>
            </a:extLst>
          </a:blip>
          <a:stretch>
            <a:fillRect/>
          </a:stretch>
        </p:blipFill>
        <p:spPr>
          <a:xfrm>
            <a:off x="775235" y="4056597"/>
            <a:ext cx="344097" cy="344097"/>
          </a:xfrm>
          <a:prstGeom prst="rect">
            <a:avLst/>
          </a:prstGeom>
        </p:spPr>
      </p:pic>
      <p:pic>
        <p:nvPicPr>
          <p:cNvPr id="9" name="Graphic 2">
            <a:extLst>
              <a:ext uri="{FF2B5EF4-FFF2-40B4-BE49-F238E27FC236}">
                <a16:creationId xmlns:a16="http://schemas.microsoft.com/office/drawing/2014/main" id="{D43B6E09-0C4D-46DD-BA66-ACFA838D5BE5}"/>
              </a:ext>
              <a:ext uri="{C183D7F6-B498-43B3-948B-1728B52AA6E4}">
                <adec:decorative xmlns:adec="http://schemas.microsoft.com/office/drawing/2017/decorative" val="1"/>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767057" y="4393802"/>
            <a:ext cx="344097" cy="344097"/>
          </a:xfrm>
          <a:prstGeom prst="rect">
            <a:avLst/>
          </a:prstGeom>
        </p:spPr>
      </p:pic>
      <p:pic>
        <p:nvPicPr>
          <p:cNvPr id="10" name="Graphic 9">
            <a:extLst>
              <a:ext uri="{FF2B5EF4-FFF2-40B4-BE49-F238E27FC236}">
                <a16:creationId xmlns:a16="http://schemas.microsoft.com/office/drawing/2014/main" id="{43138338-9E33-407F-9925-DF60AD76D4A6}"/>
              </a:ext>
              <a:ext uri="{C183D7F6-B498-43B3-948B-1728B52AA6E4}">
                <adec:decorative xmlns:adec="http://schemas.microsoft.com/office/drawing/2017/decorative" val="1"/>
              </a:ext>
            </a:extLst>
          </p:cNvPr>
          <p:cNvPicPr>
            <a:picLocks noChangeAspect="1"/>
          </p:cNvPicPr>
          <p:nvPr/>
        </p:nvPicPr>
        <p:blipFill>
          <a:blip r:embed="rId12">
            <a:extLst>
              <a:ext uri="{96DAC541-7B7A-43D3-8B79-37D633B846F1}">
                <asvg:svgBlip xmlns:asvg="http://schemas.microsoft.com/office/drawing/2016/SVG/main" r:embed="rId13"/>
              </a:ext>
            </a:extLst>
          </a:blip>
          <a:stretch>
            <a:fillRect/>
          </a:stretch>
        </p:blipFill>
        <p:spPr>
          <a:xfrm>
            <a:off x="775235" y="4760126"/>
            <a:ext cx="344097" cy="344097"/>
          </a:xfrm>
          <a:prstGeom prst="rect">
            <a:avLst/>
          </a:prstGeom>
        </p:spPr>
      </p:pic>
      <p:pic>
        <p:nvPicPr>
          <p:cNvPr id="11" name="Graphic 10">
            <a:extLst>
              <a:ext uri="{FF2B5EF4-FFF2-40B4-BE49-F238E27FC236}">
                <a16:creationId xmlns:a16="http://schemas.microsoft.com/office/drawing/2014/main" id="{1102F818-CFB7-48BD-A2B5-DCF982C20613}"/>
              </a:ext>
              <a:ext uri="{C183D7F6-B498-43B3-948B-1728B52AA6E4}">
                <adec:decorative xmlns:adec="http://schemas.microsoft.com/office/drawing/2017/decorative" val="1"/>
              </a:ext>
            </a:extLst>
          </p:cNvPr>
          <p:cNvPicPr>
            <a:picLocks noChangeAspect="1"/>
          </p:cNvPicPr>
          <p:nvPr/>
        </p:nvPicPr>
        <p:blipFill>
          <a:blip r:embed="rId14">
            <a:extLst>
              <a:ext uri="{96DAC541-7B7A-43D3-8B79-37D633B846F1}">
                <asvg:svgBlip xmlns:asvg="http://schemas.microsoft.com/office/drawing/2016/SVG/main" r:embed="rId15"/>
              </a:ext>
            </a:extLst>
          </a:blip>
          <a:stretch>
            <a:fillRect/>
          </a:stretch>
        </p:blipFill>
        <p:spPr>
          <a:xfrm>
            <a:off x="767056" y="5078559"/>
            <a:ext cx="344097" cy="344097"/>
          </a:xfrm>
          <a:prstGeom prst="rect">
            <a:avLst/>
          </a:prstGeom>
        </p:spPr>
      </p:pic>
    </p:spTree>
    <p:extLst>
      <p:ext uri="{BB962C8B-B14F-4D97-AF65-F5344CB8AC3E}">
        <p14:creationId xmlns:p14="http://schemas.microsoft.com/office/powerpoint/2010/main" val="20302508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5AB622-5F1C-49D1-8988-EDC22A3987A7}"/>
              </a:ext>
            </a:extLst>
          </p:cNvPr>
          <p:cNvSpPr>
            <a:spLocks noGrp="1"/>
          </p:cNvSpPr>
          <p:nvPr>
            <p:ph type="title"/>
          </p:nvPr>
        </p:nvSpPr>
        <p:spPr/>
        <p:txBody>
          <a:bodyPr/>
          <a:lstStyle/>
          <a:p>
            <a:r>
              <a:rPr lang="en-GB" dirty="0"/>
              <a:t>Measuring gambling related harms</a:t>
            </a:r>
          </a:p>
        </p:txBody>
      </p:sp>
      <p:sp>
        <p:nvSpPr>
          <p:cNvPr id="4" name="Text Placeholder 3">
            <a:extLst>
              <a:ext uri="{FF2B5EF4-FFF2-40B4-BE49-F238E27FC236}">
                <a16:creationId xmlns:a16="http://schemas.microsoft.com/office/drawing/2014/main" id="{D59C41A9-AC7D-4596-991F-4D0F0D962D7D}"/>
              </a:ext>
            </a:extLst>
          </p:cNvPr>
          <p:cNvSpPr>
            <a:spLocks noGrp="1"/>
          </p:cNvSpPr>
          <p:nvPr>
            <p:ph type="body" sz="quarter" idx="11"/>
          </p:nvPr>
        </p:nvSpPr>
        <p:spPr/>
        <p:txBody>
          <a:bodyPr/>
          <a:lstStyle/>
          <a:p>
            <a:r>
              <a:rPr lang="en-GB" dirty="0"/>
              <a:t>Part 2. Methodology</a:t>
            </a:r>
          </a:p>
        </p:txBody>
      </p:sp>
      <p:pic>
        <p:nvPicPr>
          <p:cNvPr id="5" name="Content Placeholder 4">
            <a:extLst>
              <a:ext uri="{FF2B5EF4-FFF2-40B4-BE49-F238E27FC236}">
                <a16:creationId xmlns:a16="http://schemas.microsoft.com/office/drawing/2014/main" id="{B34E772F-9AF9-4AEF-9B88-71DEC786EB55}"/>
              </a:ext>
              <a:ext uri="{C183D7F6-B498-43B3-948B-1728B52AA6E4}">
                <adec:decorative xmlns:adec="http://schemas.microsoft.com/office/drawing/2017/decorative" val="1"/>
              </a:ext>
            </a:extLst>
          </p:cNvPr>
          <p:cNvPicPr>
            <a:picLocks noGrp="1" noChangeAspect="1"/>
          </p:cNvPicPr>
          <p:nvPr>
            <p:ph idx="1"/>
          </p:nvPr>
        </p:nvPicPr>
        <p:blipFill>
          <a:blip r:embed="rId2">
            <a:duotone>
              <a:schemeClr val="accent2">
                <a:shade val="45000"/>
                <a:satMod val="135000"/>
              </a:schemeClr>
              <a:prstClr val="white"/>
            </a:duotone>
          </a:blip>
          <a:stretch>
            <a:fillRect/>
          </a:stretch>
        </p:blipFill>
        <p:spPr>
          <a:xfrm>
            <a:off x="241558" y="1586023"/>
            <a:ext cx="7924284" cy="4351338"/>
          </a:xfrm>
          <a:prstGeom prst="rect">
            <a:avLst/>
          </a:prstGeom>
        </p:spPr>
      </p:pic>
      <p:sp>
        <p:nvSpPr>
          <p:cNvPr id="6" name="TextBox 5">
            <a:extLst>
              <a:ext uri="{FF2B5EF4-FFF2-40B4-BE49-F238E27FC236}">
                <a16:creationId xmlns:a16="http://schemas.microsoft.com/office/drawing/2014/main" id="{B1C833AA-283A-4E6C-B49F-90B50ADBBE97}"/>
              </a:ext>
            </a:extLst>
          </p:cNvPr>
          <p:cNvSpPr txBox="1"/>
          <p:nvPr/>
        </p:nvSpPr>
        <p:spPr>
          <a:xfrm>
            <a:off x="7808686" y="1752600"/>
            <a:ext cx="3795939" cy="4185761"/>
          </a:xfrm>
          <a:prstGeom prst="rect">
            <a:avLst/>
          </a:prstGeom>
          <a:noFill/>
        </p:spPr>
        <p:txBody>
          <a:bodyPr wrap="square" rtlCol="0">
            <a:spAutoFit/>
          </a:bodyPr>
          <a:lstStyle/>
          <a:p>
            <a:r>
              <a:rPr lang="en-GB" sz="1400" dirty="0">
                <a:solidFill>
                  <a:srgbClr val="5C5B5A"/>
                </a:solidFill>
              </a:rPr>
              <a:t>Whereas the framework provides over 50 metrics of gambling-related harm, Wardle, and others, also propose a simplified model to start with, the ‘Foundation model’. This is formed of the areas that currently are likely to have evidence and data, so gambling-related harms can be costed. The areas of the Foundation model are: </a:t>
            </a:r>
          </a:p>
          <a:p>
            <a:endParaRPr lang="en-GB" sz="1400" dirty="0">
              <a:solidFill>
                <a:srgbClr val="5C5B5A"/>
              </a:solidFill>
            </a:endParaRPr>
          </a:p>
          <a:p>
            <a:r>
              <a:rPr lang="en-GB" sz="1400" dirty="0">
                <a:solidFill>
                  <a:srgbClr val="5C5B5A"/>
                </a:solidFill>
              </a:rPr>
              <a:t>• loss of employment </a:t>
            </a:r>
          </a:p>
          <a:p>
            <a:r>
              <a:rPr lang="en-GB" sz="1400" dirty="0">
                <a:solidFill>
                  <a:srgbClr val="5C5B5A"/>
                </a:solidFill>
              </a:rPr>
              <a:t>• experience of bankruptcy or debt </a:t>
            </a:r>
          </a:p>
          <a:p>
            <a:r>
              <a:rPr lang="en-GB" sz="1400" dirty="0">
                <a:solidFill>
                  <a:srgbClr val="5C5B5A"/>
                </a:solidFill>
              </a:rPr>
              <a:t>• loss of housing or homelessness </a:t>
            </a:r>
          </a:p>
          <a:p>
            <a:r>
              <a:rPr lang="en-GB" sz="1400" dirty="0">
                <a:solidFill>
                  <a:srgbClr val="5C5B5A"/>
                </a:solidFill>
              </a:rPr>
              <a:t>• crime associated with gambling </a:t>
            </a:r>
          </a:p>
          <a:p>
            <a:r>
              <a:rPr lang="en-GB" sz="1400" dirty="0">
                <a:solidFill>
                  <a:srgbClr val="5C5B5A"/>
                </a:solidFill>
              </a:rPr>
              <a:t>• relationship breakdown or problems </a:t>
            </a:r>
          </a:p>
          <a:p>
            <a:r>
              <a:rPr lang="en-GB" sz="1400" dirty="0">
                <a:solidFill>
                  <a:srgbClr val="5C5B5A"/>
                </a:solidFill>
              </a:rPr>
              <a:t>• health-related problems </a:t>
            </a:r>
          </a:p>
          <a:p>
            <a:r>
              <a:rPr lang="en-GB" sz="1400" dirty="0">
                <a:solidFill>
                  <a:srgbClr val="5C5B5A"/>
                </a:solidFill>
              </a:rPr>
              <a:t>• suicide and suicidality </a:t>
            </a:r>
          </a:p>
          <a:p>
            <a:endParaRPr lang="en-GB" sz="1400" dirty="0">
              <a:solidFill>
                <a:srgbClr val="5C5B5A"/>
              </a:solidFill>
            </a:endParaRPr>
          </a:p>
          <a:p>
            <a:r>
              <a:rPr lang="en-GB" sz="1400" dirty="0">
                <a:solidFill>
                  <a:srgbClr val="5C5B5A"/>
                </a:solidFill>
              </a:rPr>
              <a:t>Highlighted metrics reflect those included in the national (and hence GM) costing exercise</a:t>
            </a:r>
            <a:endParaRPr lang="en-GB" sz="3600" dirty="0">
              <a:solidFill>
                <a:srgbClr val="5C5B5A"/>
              </a:solidFill>
            </a:endParaRPr>
          </a:p>
        </p:txBody>
      </p:sp>
      <p:sp>
        <p:nvSpPr>
          <p:cNvPr id="7" name="Rectangle 6">
            <a:extLst>
              <a:ext uri="{FF2B5EF4-FFF2-40B4-BE49-F238E27FC236}">
                <a16:creationId xmlns:a16="http://schemas.microsoft.com/office/drawing/2014/main" id="{BB1DA3AD-AE6B-4742-8311-2A7BEFAD4DEB}"/>
              </a:ext>
              <a:ext uri="{C183D7F6-B498-43B3-948B-1728B52AA6E4}">
                <adec:decorative xmlns:adec="http://schemas.microsoft.com/office/drawing/2017/decorative" val="1"/>
              </a:ext>
            </a:extLst>
          </p:cNvPr>
          <p:cNvSpPr/>
          <p:nvPr/>
        </p:nvSpPr>
        <p:spPr>
          <a:xfrm>
            <a:off x="790575" y="3898900"/>
            <a:ext cx="1943100" cy="76200"/>
          </a:xfrm>
          <a:prstGeom prst="rect">
            <a:avLst/>
          </a:prstGeom>
          <a:solidFill>
            <a:srgbClr val="FFC000">
              <a:alpha val="2509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accent1"/>
              </a:solidFill>
            </a:endParaRPr>
          </a:p>
        </p:txBody>
      </p:sp>
      <p:sp>
        <p:nvSpPr>
          <p:cNvPr id="8" name="Rectangle 7">
            <a:extLst>
              <a:ext uri="{FF2B5EF4-FFF2-40B4-BE49-F238E27FC236}">
                <a16:creationId xmlns:a16="http://schemas.microsoft.com/office/drawing/2014/main" id="{27441033-AA6F-4255-991E-A3B2E78269E2}"/>
              </a:ext>
              <a:ext uri="{C183D7F6-B498-43B3-948B-1728B52AA6E4}">
                <adec:decorative xmlns:adec="http://schemas.microsoft.com/office/drawing/2017/decorative" val="1"/>
              </a:ext>
            </a:extLst>
          </p:cNvPr>
          <p:cNvSpPr/>
          <p:nvPr/>
        </p:nvSpPr>
        <p:spPr>
          <a:xfrm>
            <a:off x="790575" y="5148207"/>
            <a:ext cx="1943100" cy="76200"/>
          </a:xfrm>
          <a:prstGeom prst="rect">
            <a:avLst/>
          </a:prstGeom>
          <a:solidFill>
            <a:srgbClr val="FFC000">
              <a:alpha val="2509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accent1"/>
              </a:solidFill>
            </a:endParaRPr>
          </a:p>
        </p:txBody>
      </p:sp>
      <p:sp>
        <p:nvSpPr>
          <p:cNvPr id="9" name="Rectangle 8">
            <a:extLst>
              <a:ext uri="{FF2B5EF4-FFF2-40B4-BE49-F238E27FC236}">
                <a16:creationId xmlns:a16="http://schemas.microsoft.com/office/drawing/2014/main" id="{E578A542-E230-4041-9A49-3508E6E78FE5}"/>
              </a:ext>
              <a:ext uri="{C183D7F6-B498-43B3-948B-1728B52AA6E4}">
                <adec:decorative xmlns:adec="http://schemas.microsoft.com/office/drawing/2017/decorative" val="1"/>
              </a:ext>
            </a:extLst>
          </p:cNvPr>
          <p:cNvSpPr/>
          <p:nvPr/>
        </p:nvSpPr>
        <p:spPr>
          <a:xfrm>
            <a:off x="790575" y="5408556"/>
            <a:ext cx="1943100" cy="369943"/>
          </a:xfrm>
          <a:prstGeom prst="rect">
            <a:avLst/>
          </a:prstGeom>
          <a:solidFill>
            <a:srgbClr val="FFC000">
              <a:alpha val="2509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accent1"/>
              </a:solidFill>
            </a:endParaRPr>
          </a:p>
        </p:txBody>
      </p:sp>
      <p:sp>
        <p:nvSpPr>
          <p:cNvPr id="10" name="Rectangle 9">
            <a:extLst>
              <a:ext uri="{FF2B5EF4-FFF2-40B4-BE49-F238E27FC236}">
                <a16:creationId xmlns:a16="http://schemas.microsoft.com/office/drawing/2014/main" id="{B73BA12A-BDED-4B7E-B77A-2A8DE8074CF2}"/>
              </a:ext>
              <a:ext uri="{C183D7F6-B498-43B3-948B-1728B52AA6E4}">
                <adec:decorative xmlns:adec="http://schemas.microsoft.com/office/drawing/2017/decorative" val="1"/>
              </a:ext>
            </a:extLst>
          </p:cNvPr>
          <p:cNvSpPr/>
          <p:nvPr/>
        </p:nvSpPr>
        <p:spPr>
          <a:xfrm>
            <a:off x="5400675" y="4622800"/>
            <a:ext cx="1943100" cy="76200"/>
          </a:xfrm>
          <a:prstGeom prst="rect">
            <a:avLst/>
          </a:prstGeom>
          <a:solidFill>
            <a:srgbClr val="FFC000">
              <a:alpha val="2509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accent1"/>
              </a:solidFill>
            </a:endParaRPr>
          </a:p>
        </p:txBody>
      </p:sp>
      <p:sp>
        <p:nvSpPr>
          <p:cNvPr id="11" name="Rectangle 10">
            <a:extLst>
              <a:ext uri="{FF2B5EF4-FFF2-40B4-BE49-F238E27FC236}">
                <a16:creationId xmlns:a16="http://schemas.microsoft.com/office/drawing/2014/main" id="{59B35B3A-9C73-49FF-903A-C4478131D04B}"/>
              </a:ext>
              <a:ext uri="{C183D7F6-B498-43B3-948B-1728B52AA6E4}">
                <adec:decorative xmlns:adec="http://schemas.microsoft.com/office/drawing/2017/decorative" val="1"/>
              </a:ext>
            </a:extLst>
          </p:cNvPr>
          <p:cNvSpPr/>
          <p:nvPr/>
        </p:nvSpPr>
        <p:spPr>
          <a:xfrm>
            <a:off x="5400675" y="4889389"/>
            <a:ext cx="1943100" cy="76200"/>
          </a:xfrm>
          <a:prstGeom prst="rect">
            <a:avLst/>
          </a:prstGeom>
          <a:solidFill>
            <a:srgbClr val="FFC000">
              <a:alpha val="2509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accent1"/>
              </a:solidFill>
            </a:endParaRPr>
          </a:p>
        </p:txBody>
      </p:sp>
      <p:sp>
        <p:nvSpPr>
          <p:cNvPr id="12" name="Rectangle 11">
            <a:extLst>
              <a:ext uri="{FF2B5EF4-FFF2-40B4-BE49-F238E27FC236}">
                <a16:creationId xmlns:a16="http://schemas.microsoft.com/office/drawing/2014/main" id="{33743A46-A526-4178-A662-59728A146E24}"/>
              </a:ext>
              <a:ext uri="{C183D7F6-B498-43B3-948B-1728B52AA6E4}">
                <adec:decorative xmlns:adec="http://schemas.microsoft.com/office/drawing/2017/decorative" val="1"/>
              </a:ext>
            </a:extLst>
          </p:cNvPr>
          <p:cNvSpPr/>
          <p:nvPr/>
        </p:nvSpPr>
        <p:spPr>
          <a:xfrm>
            <a:off x="5400675" y="5064236"/>
            <a:ext cx="1943100" cy="76200"/>
          </a:xfrm>
          <a:prstGeom prst="rect">
            <a:avLst/>
          </a:prstGeom>
          <a:solidFill>
            <a:srgbClr val="FFC000">
              <a:alpha val="2509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accent1"/>
              </a:solidFill>
            </a:endParaRPr>
          </a:p>
        </p:txBody>
      </p:sp>
      <p:sp>
        <p:nvSpPr>
          <p:cNvPr id="13" name="Rectangle 12">
            <a:extLst>
              <a:ext uri="{FF2B5EF4-FFF2-40B4-BE49-F238E27FC236}">
                <a16:creationId xmlns:a16="http://schemas.microsoft.com/office/drawing/2014/main" id="{920B3BAB-8B95-4EF0-87E3-CFC458DD2E31}"/>
              </a:ext>
              <a:ext uri="{C183D7F6-B498-43B3-948B-1728B52AA6E4}">
                <adec:decorative xmlns:adec="http://schemas.microsoft.com/office/drawing/2017/decorative" val="1"/>
              </a:ext>
            </a:extLst>
          </p:cNvPr>
          <p:cNvSpPr/>
          <p:nvPr/>
        </p:nvSpPr>
        <p:spPr>
          <a:xfrm>
            <a:off x="7886701" y="5408556"/>
            <a:ext cx="1555750" cy="242944"/>
          </a:xfrm>
          <a:prstGeom prst="rect">
            <a:avLst/>
          </a:prstGeom>
          <a:solidFill>
            <a:srgbClr val="FFC000">
              <a:alpha val="2509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accent1"/>
              </a:solidFill>
            </a:endParaRPr>
          </a:p>
        </p:txBody>
      </p:sp>
    </p:spTree>
    <p:extLst>
      <p:ext uri="{BB962C8B-B14F-4D97-AF65-F5344CB8AC3E}">
        <p14:creationId xmlns:p14="http://schemas.microsoft.com/office/powerpoint/2010/main" val="33514169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C14652-8C80-44C4-87FD-DE331EF1072B}"/>
              </a:ext>
            </a:extLst>
          </p:cNvPr>
          <p:cNvSpPr>
            <a:spLocks noGrp="1"/>
          </p:cNvSpPr>
          <p:nvPr>
            <p:ph type="title"/>
          </p:nvPr>
        </p:nvSpPr>
        <p:spPr/>
        <p:txBody>
          <a:bodyPr/>
          <a:lstStyle/>
          <a:p>
            <a:r>
              <a:rPr lang="en-GB" dirty="0"/>
              <a:t>Part 3</a:t>
            </a:r>
          </a:p>
        </p:txBody>
      </p:sp>
      <p:sp>
        <p:nvSpPr>
          <p:cNvPr id="3" name="Text Placeholder 2">
            <a:extLst>
              <a:ext uri="{FF2B5EF4-FFF2-40B4-BE49-F238E27FC236}">
                <a16:creationId xmlns:a16="http://schemas.microsoft.com/office/drawing/2014/main" id="{A348EF77-2979-41C5-A435-3C343066C0E0}"/>
              </a:ext>
            </a:extLst>
          </p:cNvPr>
          <p:cNvSpPr>
            <a:spLocks noGrp="1"/>
          </p:cNvSpPr>
          <p:nvPr>
            <p:ph type="body" sz="quarter" idx="11"/>
          </p:nvPr>
        </p:nvSpPr>
        <p:spPr/>
        <p:txBody>
          <a:bodyPr/>
          <a:lstStyle/>
          <a:p>
            <a:r>
              <a:rPr lang="en-GB" dirty="0"/>
              <a:t>Estimating the excess economic burden of gambling in Greater Manchester</a:t>
            </a:r>
          </a:p>
          <a:p>
            <a:endParaRPr lang="en-GB" dirty="0"/>
          </a:p>
        </p:txBody>
      </p:sp>
      <p:sp>
        <p:nvSpPr>
          <p:cNvPr id="4" name="Text Placeholder 3">
            <a:extLst>
              <a:ext uri="{FF2B5EF4-FFF2-40B4-BE49-F238E27FC236}">
                <a16:creationId xmlns:a16="http://schemas.microsoft.com/office/drawing/2014/main" id="{9A18B810-193B-4E23-9CB4-D1C60456D171}"/>
              </a:ext>
            </a:extLst>
          </p:cNvPr>
          <p:cNvSpPr>
            <a:spLocks noGrp="1"/>
          </p:cNvSpPr>
          <p:nvPr>
            <p:ph type="body" sz="quarter" idx="12"/>
          </p:nvPr>
        </p:nvSpPr>
        <p:spPr/>
        <p:txBody>
          <a:bodyPr/>
          <a:lstStyle/>
          <a:p>
            <a:r>
              <a:rPr lang="en-GB" dirty="0"/>
              <a:t>Headline findings </a:t>
            </a:r>
          </a:p>
        </p:txBody>
      </p:sp>
    </p:spTree>
    <p:extLst>
      <p:ext uri="{BB962C8B-B14F-4D97-AF65-F5344CB8AC3E}">
        <p14:creationId xmlns:p14="http://schemas.microsoft.com/office/powerpoint/2010/main" val="357568004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123D0D-AE72-478A-81E7-94368E2DD038}"/>
              </a:ext>
            </a:extLst>
          </p:cNvPr>
          <p:cNvSpPr>
            <a:spLocks noGrp="1"/>
          </p:cNvSpPr>
          <p:nvPr>
            <p:ph type="title"/>
          </p:nvPr>
        </p:nvSpPr>
        <p:spPr/>
        <p:txBody>
          <a:bodyPr/>
          <a:lstStyle/>
          <a:p>
            <a:r>
              <a:rPr lang="en-GB" dirty="0"/>
              <a:t>Headline findings (1/2)</a:t>
            </a:r>
          </a:p>
        </p:txBody>
      </p:sp>
      <p:sp>
        <p:nvSpPr>
          <p:cNvPr id="4" name="Text Placeholder 3">
            <a:extLst>
              <a:ext uri="{FF2B5EF4-FFF2-40B4-BE49-F238E27FC236}">
                <a16:creationId xmlns:a16="http://schemas.microsoft.com/office/drawing/2014/main" id="{20674168-80DF-4380-B4F6-806E0AD24488}"/>
              </a:ext>
            </a:extLst>
          </p:cNvPr>
          <p:cNvSpPr>
            <a:spLocks noGrp="1"/>
          </p:cNvSpPr>
          <p:nvPr>
            <p:ph type="body" sz="quarter" idx="11"/>
          </p:nvPr>
        </p:nvSpPr>
        <p:spPr/>
        <p:txBody>
          <a:bodyPr/>
          <a:lstStyle/>
          <a:p>
            <a:r>
              <a:rPr lang="en-GB" dirty="0"/>
              <a:t>Part 3. Headline findings</a:t>
            </a:r>
          </a:p>
        </p:txBody>
      </p:sp>
      <p:graphicFrame>
        <p:nvGraphicFramePr>
          <p:cNvPr id="8" name="Table 8">
            <a:extLst>
              <a:ext uri="{FF2B5EF4-FFF2-40B4-BE49-F238E27FC236}">
                <a16:creationId xmlns:a16="http://schemas.microsoft.com/office/drawing/2014/main" id="{DABAD624-0922-41B1-8E24-68F241E701BE}"/>
              </a:ext>
            </a:extLst>
          </p:cNvPr>
          <p:cNvGraphicFramePr>
            <a:graphicFrameLocks noGrp="1"/>
          </p:cNvGraphicFramePr>
          <p:nvPr>
            <p:ph idx="1"/>
            <p:extLst>
              <p:ext uri="{D42A27DB-BD31-4B8C-83A1-F6EECF244321}">
                <p14:modId xmlns:p14="http://schemas.microsoft.com/office/powerpoint/2010/main" val="3675500742"/>
              </p:ext>
            </p:extLst>
          </p:nvPr>
        </p:nvGraphicFramePr>
        <p:xfrm>
          <a:off x="586799" y="2297959"/>
          <a:ext cx="11017249" cy="3484880"/>
        </p:xfrm>
        <a:graphic>
          <a:graphicData uri="http://schemas.openxmlformats.org/drawingml/2006/table">
            <a:tbl>
              <a:tblPr firstRow="1" bandRow="1">
                <a:tableStyleId>{5C22544A-7EE6-4342-B048-85BDC9FD1C3A}</a:tableStyleId>
              </a:tblPr>
              <a:tblGrid>
                <a:gridCol w="2441409">
                  <a:extLst>
                    <a:ext uri="{9D8B030D-6E8A-4147-A177-3AD203B41FA5}">
                      <a16:colId xmlns:a16="http://schemas.microsoft.com/office/drawing/2014/main" val="2320174064"/>
                    </a:ext>
                  </a:extLst>
                </a:gridCol>
                <a:gridCol w="2249069">
                  <a:extLst>
                    <a:ext uri="{9D8B030D-6E8A-4147-A177-3AD203B41FA5}">
                      <a16:colId xmlns:a16="http://schemas.microsoft.com/office/drawing/2014/main" val="2119062480"/>
                    </a:ext>
                  </a:extLst>
                </a:gridCol>
                <a:gridCol w="1251284">
                  <a:extLst>
                    <a:ext uri="{9D8B030D-6E8A-4147-A177-3AD203B41FA5}">
                      <a16:colId xmlns:a16="http://schemas.microsoft.com/office/drawing/2014/main" val="528463043"/>
                    </a:ext>
                  </a:extLst>
                </a:gridCol>
                <a:gridCol w="1691829">
                  <a:extLst>
                    <a:ext uri="{9D8B030D-6E8A-4147-A177-3AD203B41FA5}">
                      <a16:colId xmlns:a16="http://schemas.microsoft.com/office/drawing/2014/main" val="2108256194"/>
                    </a:ext>
                  </a:extLst>
                </a:gridCol>
                <a:gridCol w="1691829">
                  <a:extLst>
                    <a:ext uri="{9D8B030D-6E8A-4147-A177-3AD203B41FA5}">
                      <a16:colId xmlns:a16="http://schemas.microsoft.com/office/drawing/2014/main" val="367380194"/>
                    </a:ext>
                  </a:extLst>
                </a:gridCol>
                <a:gridCol w="1691829">
                  <a:extLst>
                    <a:ext uri="{9D8B030D-6E8A-4147-A177-3AD203B41FA5}">
                      <a16:colId xmlns:a16="http://schemas.microsoft.com/office/drawing/2014/main" val="875431287"/>
                    </a:ext>
                  </a:extLst>
                </a:gridCol>
              </a:tblGrid>
              <a:tr h="370840">
                <a:tc>
                  <a:txBody>
                    <a:bodyPr/>
                    <a:lstStyle/>
                    <a:p>
                      <a:r>
                        <a:rPr lang="en-GB" sz="1400" dirty="0"/>
                        <a:t>Domain</a:t>
                      </a:r>
                    </a:p>
                  </a:txBody>
                  <a:tcPr>
                    <a:solidFill>
                      <a:schemeClr val="accent2"/>
                    </a:solidFill>
                  </a:tcPr>
                </a:tc>
                <a:tc>
                  <a:txBody>
                    <a:bodyPr/>
                    <a:lstStyle/>
                    <a:p>
                      <a:r>
                        <a:rPr lang="en-GB" sz="1400" dirty="0"/>
                        <a:t>Sub-domain</a:t>
                      </a:r>
                    </a:p>
                  </a:txBody>
                  <a:tcPr>
                    <a:solidFill>
                      <a:schemeClr val="accent2"/>
                    </a:solidFill>
                  </a:tcPr>
                </a:tc>
                <a:tc>
                  <a:txBody>
                    <a:bodyPr/>
                    <a:lstStyle/>
                    <a:p>
                      <a:r>
                        <a:rPr lang="en-GB" sz="1400" dirty="0"/>
                        <a:t>Cohort</a:t>
                      </a:r>
                    </a:p>
                  </a:txBody>
                  <a:tcPr>
                    <a:solidFill>
                      <a:schemeClr val="accent2"/>
                    </a:solidFill>
                  </a:tcPr>
                </a:tc>
                <a:tc>
                  <a:txBody>
                    <a:bodyPr/>
                    <a:lstStyle/>
                    <a:p>
                      <a:r>
                        <a:rPr lang="en-GB" sz="1400" dirty="0"/>
                        <a:t>Fiscal Costs</a:t>
                      </a:r>
                    </a:p>
                  </a:txBody>
                  <a:tcPr>
                    <a:solidFill>
                      <a:schemeClr val="accent2"/>
                    </a:solidFill>
                  </a:tcPr>
                </a:tc>
                <a:tc>
                  <a:txBody>
                    <a:bodyPr/>
                    <a:lstStyle/>
                    <a:p>
                      <a:r>
                        <a:rPr lang="en-GB" sz="1400" dirty="0"/>
                        <a:t>Wider (economic / social) costs</a:t>
                      </a:r>
                    </a:p>
                  </a:txBody>
                  <a:tcPr>
                    <a:solidFill>
                      <a:schemeClr val="accent2"/>
                    </a:solidFill>
                  </a:tcPr>
                </a:tc>
                <a:tc>
                  <a:txBody>
                    <a:bodyPr/>
                    <a:lstStyle/>
                    <a:p>
                      <a:r>
                        <a:rPr lang="en-GB" sz="1400" dirty="0"/>
                        <a:t>Total</a:t>
                      </a:r>
                    </a:p>
                  </a:txBody>
                  <a:tcPr>
                    <a:solidFill>
                      <a:schemeClr val="accent2"/>
                    </a:solidFill>
                  </a:tcPr>
                </a:tc>
                <a:extLst>
                  <a:ext uri="{0D108BD9-81ED-4DB2-BD59-A6C34878D82A}">
                    <a16:rowId xmlns:a16="http://schemas.microsoft.com/office/drawing/2014/main" val="3621626362"/>
                  </a:ext>
                </a:extLst>
              </a:tr>
              <a:tr h="370840">
                <a:tc>
                  <a:txBody>
                    <a:bodyPr/>
                    <a:lstStyle/>
                    <a:p>
                      <a:r>
                        <a:rPr lang="en-GB" sz="1400" dirty="0"/>
                        <a:t>Financial</a:t>
                      </a:r>
                    </a:p>
                  </a:txBody>
                  <a:tcPr/>
                </a:tc>
                <a:tc>
                  <a:txBody>
                    <a:bodyPr/>
                    <a:lstStyle/>
                    <a:p>
                      <a:r>
                        <a:rPr lang="en-GB" sz="1400" dirty="0"/>
                        <a:t>Statutory homelessness</a:t>
                      </a:r>
                    </a:p>
                  </a:txBody>
                  <a:tcPr/>
                </a:tc>
                <a:tc>
                  <a:txBody>
                    <a:bodyPr/>
                    <a:lstStyle/>
                    <a:p>
                      <a:r>
                        <a:rPr lang="en-GB" sz="1400" dirty="0"/>
                        <a:t>Adults</a:t>
                      </a:r>
                    </a:p>
                  </a:txBody>
                  <a:tcPr/>
                </a:tc>
                <a:tc>
                  <a:txBody>
                    <a:bodyPr/>
                    <a:lstStyle/>
                    <a:p>
                      <a:r>
                        <a:rPr lang="en-GB" sz="1400" dirty="0"/>
                        <a:t>£4,200,000</a:t>
                      </a:r>
                    </a:p>
                  </a:txBody>
                  <a:tcPr/>
                </a:tc>
                <a:tc>
                  <a:txBody>
                    <a:bodyPr/>
                    <a:lstStyle/>
                    <a:p>
                      <a:endParaRPr lang="en-GB" sz="1400"/>
                    </a:p>
                  </a:txBody>
                  <a:tcPr/>
                </a:tc>
                <a:tc>
                  <a:txBody>
                    <a:bodyPr/>
                    <a:lstStyle/>
                    <a:p>
                      <a:r>
                        <a:rPr lang="en-GB" sz="1400" dirty="0"/>
                        <a:t>£4,200,000</a:t>
                      </a:r>
                    </a:p>
                  </a:txBody>
                  <a:tcPr/>
                </a:tc>
                <a:extLst>
                  <a:ext uri="{0D108BD9-81ED-4DB2-BD59-A6C34878D82A}">
                    <a16:rowId xmlns:a16="http://schemas.microsoft.com/office/drawing/2014/main" val="2172767487"/>
                  </a:ext>
                </a:extLst>
              </a:tr>
              <a:tr h="370840">
                <a:tc>
                  <a:txBody>
                    <a:bodyPr/>
                    <a:lstStyle/>
                    <a:p>
                      <a:r>
                        <a:rPr lang="en-GB" sz="1400" dirty="0"/>
                        <a:t>Health</a:t>
                      </a:r>
                    </a:p>
                  </a:txBody>
                  <a:tcPr/>
                </a:tc>
                <a:tc>
                  <a:txBody>
                    <a:bodyPr/>
                    <a:lstStyle/>
                    <a:p>
                      <a:r>
                        <a:rPr lang="en-GB" sz="1400" dirty="0"/>
                        <a:t>Deaths from suicide</a:t>
                      </a:r>
                    </a:p>
                  </a:txBody>
                  <a:tcPr/>
                </a:tc>
                <a:tc>
                  <a:txBody>
                    <a:bodyPr/>
                    <a:lstStyle/>
                    <a:p>
                      <a:r>
                        <a:rPr lang="en-GB" sz="1400" dirty="0"/>
                        <a:t>Adults</a:t>
                      </a:r>
                    </a:p>
                  </a:txBody>
                  <a:tcPr/>
                </a:tc>
                <a:tc>
                  <a:txBody>
                    <a:bodyPr/>
                    <a:lstStyle/>
                    <a:p>
                      <a:endParaRPr lang="en-GB" sz="1400" dirty="0"/>
                    </a:p>
                  </a:txBody>
                  <a:tcPr/>
                </a:tc>
                <a:tc>
                  <a:txBody>
                    <a:bodyPr/>
                    <a:lstStyle/>
                    <a:p>
                      <a:r>
                        <a:rPr lang="en-GB" sz="1400" dirty="0"/>
                        <a:t>£33,400,000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dirty="0"/>
                        <a:t>£33,400,000</a:t>
                      </a:r>
                    </a:p>
                  </a:txBody>
                  <a:tcPr/>
                </a:tc>
                <a:extLst>
                  <a:ext uri="{0D108BD9-81ED-4DB2-BD59-A6C34878D82A}">
                    <a16:rowId xmlns:a16="http://schemas.microsoft.com/office/drawing/2014/main" val="340673755"/>
                  </a:ext>
                </a:extLst>
              </a:tr>
              <a:tr h="370840">
                <a:tc>
                  <a:txBody>
                    <a:bodyPr/>
                    <a:lstStyle/>
                    <a:p>
                      <a:r>
                        <a:rPr kumimoji="0" lang="en-GB" sz="1400" b="0" i="0" u="none" strike="noStrike" kern="1200" cap="none" spc="0" normalizeH="0" baseline="0" noProof="0">
                          <a:ln>
                            <a:noFill/>
                          </a:ln>
                          <a:solidFill>
                            <a:prstClr val="black"/>
                          </a:solidFill>
                          <a:effectLst/>
                          <a:uLnTx/>
                          <a:uFillTx/>
                          <a:latin typeface="Arial" panose="020B0604020202020204"/>
                          <a:ea typeface="+mn-ea"/>
                          <a:cs typeface="+mn-cs"/>
                        </a:rPr>
                        <a:t>Health</a:t>
                      </a:r>
                      <a:endParaRPr lang="en-GB" sz="1400" dirty="0"/>
                    </a:p>
                  </a:txBody>
                  <a:tcPr/>
                </a:tc>
                <a:tc>
                  <a:txBody>
                    <a:bodyPr/>
                    <a:lstStyle/>
                    <a:p>
                      <a:r>
                        <a:rPr lang="en-GB" sz="1400" dirty="0"/>
                        <a:t>Depression</a:t>
                      </a:r>
                    </a:p>
                  </a:txBody>
                  <a:tcPr/>
                </a:tc>
                <a:tc>
                  <a:txBody>
                    <a:bodyPr/>
                    <a:lstStyle/>
                    <a:p>
                      <a:r>
                        <a:rPr lang="en-GB" sz="1400" dirty="0"/>
                        <a:t>Adults</a:t>
                      </a:r>
                    </a:p>
                  </a:txBody>
                  <a:tcPr/>
                </a:tc>
                <a:tc>
                  <a:txBody>
                    <a:bodyPr/>
                    <a:lstStyle/>
                    <a:p>
                      <a:r>
                        <a:rPr lang="en-GB" sz="1400" dirty="0"/>
                        <a:t>£23,900,000</a:t>
                      </a:r>
                    </a:p>
                  </a:txBody>
                  <a:tcPr/>
                </a:tc>
                <a:tc>
                  <a:txBody>
                    <a:bodyPr/>
                    <a:lstStyle/>
                    <a:p>
                      <a:endParaRPr lang="en-GB" sz="1400"/>
                    </a:p>
                  </a:txBody>
                  <a:tcPr/>
                </a:tc>
                <a:tc>
                  <a:txBody>
                    <a:bodyPr/>
                    <a:lstStyle/>
                    <a:p>
                      <a:r>
                        <a:rPr lang="en-GB" sz="1400" dirty="0"/>
                        <a:t>£23,900,000</a:t>
                      </a:r>
                    </a:p>
                  </a:txBody>
                  <a:tcPr/>
                </a:tc>
                <a:extLst>
                  <a:ext uri="{0D108BD9-81ED-4DB2-BD59-A6C34878D82A}">
                    <a16:rowId xmlns:a16="http://schemas.microsoft.com/office/drawing/2014/main" val="2336446653"/>
                  </a:ext>
                </a:extLst>
              </a:tr>
              <a:tr h="370840">
                <a:tc>
                  <a:txBody>
                    <a:bodyPr/>
                    <a:lstStyle/>
                    <a:p>
                      <a:r>
                        <a:rPr kumimoji="0" lang="en-GB" sz="1400" b="0" i="0" u="none" strike="noStrike" kern="1200" cap="none" spc="0" normalizeH="0" baseline="0" noProof="0">
                          <a:ln>
                            <a:noFill/>
                          </a:ln>
                          <a:solidFill>
                            <a:prstClr val="black"/>
                          </a:solidFill>
                          <a:effectLst/>
                          <a:uLnTx/>
                          <a:uFillTx/>
                          <a:latin typeface="Arial" panose="020B0604020202020204"/>
                          <a:ea typeface="+mn-ea"/>
                          <a:cs typeface="+mn-cs"/>
                        </a:rPr>
                        <a:t>Health</a:t>
                      </a:r>
                      <a:endParaRPr lang="en-GB" sz="1400" dirty="0"/>
                    </a:p>
                  </a:txBody>
                  <a:tcPr/>
                </a:tc>
                <a:tc>
                  <a:txBody>
                    <a:bodyPr/>
                    <a:lstStyle/>
                    <a:p>
                      <a:r>
                        <a:rPr lang="en-GB" sz="1400" dirty="0"/>
                        <a:t>Alcohol dependence</a:t>
                      </a:r>
                    </a:p>
                  </a:txBody>
                  <a:tcPr/>
                </a:tc>
                <a:tc>
                  <a:txBody>
                    <a:bodyPr/>
                    <a:lstStyle/>
                    <a:p>
                      <a:r>
                        <a:rPr lang="en-GB" sz="1400" dirty="0"/>
                        <a:t>Adults</a:t>
                      </a:r>
                    </a:p>
                  </a:txBody>
                  <a:tcPr/>
                </a:tc>
                <a:tc>
                  <a:txBody>
                    <a:bodyPr/>
                    <a:lstStyle/>
                    <a:p>
                      <a:r>
                        <a:rPr lang="en-GB" sz="1400" dirty="0"/>
                        <a:t>£400,000</a:t>
                      </a:r>
                    </a:p>
                  </a:txBody>
                  <a:tcPr/>
                </a:tc>
                <a:tc>
                  <a:txBody>
                    <a:bodyPr/>
                    <a:lstStyle/>
                    <a:p>
                      <a:endParaRPr lang="en-GB" sz="1400"/>
                    </a:p>
                  </a:txBody>
                  <a:tcPr/>
                </a:tc>
                <a:tc>
                  <a:txBody>
                    <a:bodyPr/>
                    <a:lstStyle/>
                    <a:p>
                      <a:r>
                        <a:rPr lang="en-GB" sz="1400" dirty="0"/>
                        <a:t>£400,000</a:t>
                      </a:r>
                    </a:p>
                  </a:txBody>
                  <a:tcPr/>
                </a:tc>
                <a:extLst>
                  <a:ext uri="{0D108BD9-81ED-4DB2-BD59-A6C34878D82A}">
                    <a16:rowId xmlns:a16="http://schemas.microsoft.com/office/drawing/2014/main" val="3766194894"/>
                  </a:ext>
                </a:extLst>
              </a:tr>
              <a:tr h="370840">
                <a:tc>
                  <a:txBody>
                    <a:bodyPr/>
                    <a:lstStyle/>
                    <a:p>
                      <a:r>
                        <a:rPr kumimoji="0" lang="en-GB" sz="1400" b="0" i="0" u="none" strike="noStrike" kern="1200" cap="none" spc="0" normalizeH="0" baseline="0" noProof="0" dirty="0">
                          <a:ln>
                            <a:noFill/>
                          </a:ln>
                          <a:solidFill>
                            <a:prstClr val="black"/>
                          </a:solidFill>
                          <a:effectLst/>
                          <a:uLnTx/>
                          <a:uFillTx/>
                          <a:latin typeface="Arial" panose="020B0604020202020204"/>
                          <a:ea typeface="+mn-ea"/>
                          <a:cs typeface="+mn-cs"/>
                        </a:rPr>
                        <a:t>Health</a:t>
                      </a:r>
                      <a:endParaRPr lang="en-GB" sz="1400" dirty="0"/>
                    </a:p>
                  </a:txBody>
                  <a:tcPr/>
                </a:tc>
                <a:tc>
                  <a:txBody>
                    <a:bodyPr/>
                    <a:lstStyle/>
                    <a:p>
                      <a:r>
                        <a:rPr lang="en-GB" sz="1400" dirty="0"/>
                        <a:t>Illicit drug use</a:t>
                      </a:r>
                    </a:p>
                  </a:txBody>
                  <a:tcPr/>
                </a:tc>
                <a:tc>
                  <a:txBody>
                    <a:bodyPr/>
                    <a:lstStyle/>
                    <a:p>
                      <a:r>
                        <a:rPr lang="en-GB" sz="1400" dirty="0"/>
                        <a:t>17-24 years</a:t>
                      </a:r>
                    </a:p>
                  </a:txBody>
                  <a:tcPr/>
                </a:tc>
                <a:tc>
                  <a:txBody>
                    <a:bodyPr/>
                    <a:lstStyle/>
                    <a:p>
                      <a:r>
                        <a:rPr lang="en-GB" sz="1400" dirty="0"/>
                        <a:t>£200,000</a:t>
                      </a:r>
                    </a:p>
                  </a:txBody>
                  <a:tcPr/>
                </a:tc>
                <a:tc>
                  <a:txBody>
                    <a:bodyPr/>
                    <a:lstStyle/>
                    <a:p>
                      <a:endParaRPr lang="en-GB" sz="1400"/>
                    </a:p>
                  </a:txBody>
                  <a:tcPr/>
                </a:tc>
                <a:tc>
                  <a:txBody>
                    <a:bodyPr/>
                    <a:lstStyle/>
                    <a:p>
                      <a:r>
                        <a:rPr lang="en-GB" sz="1400" dirty="0"/>
                        <a:t>£200,000</a:t>
                      </a:r>
                    </a:p>
                  </a:txBody>
                  <a:tcPr/>
                </a:tc>
                <a:extLst>
                  <a:ext uri="{0D108BD9-81ED-4DB2-BD59-A6C34878D82A}">
                    <a16:rowId xmlns:a16="http://schemas.microsoft.com/office/drawing/2014/main" val="3656367146"/>
                  </a:ext>
                </a:extLst>
              </a:tr>
              <a:tr h="370840">
                <a:tc>
                  <a:txBody>
                    <a:bodyPr/>
                    <a:lstStyle/>
                    <a:p>
                      <a:r>
                        <a:rPr lang="en-GB" sz="1400" dirty="0"/>
                        <a:t>Employment and education</a:t>
                      </a:r>
                    </a:p>
                  </a:txBody>
                  <a:tcPr/>
                </a:tc>
                <a:tc>
                  <a:txBody>
                    <a:bodyPr/>
                    <a:lstStyle/>
                    <a:p>
                      <a:r>
                        <a:rPr lang="en-GB" sz="1400" dirty="0"/>
                        <a:t>Unemployment benefits </a:t>
                      </a:r>
                    </a:p>
                  </a:txBody>
                  <a:tcPr/>
                </a:tc>
                <a:tc>
                  <a:txBody>
                    <a:bodyPr/>
                    <a:lstStyle/>
                    <a:p>
                      <a:r>
                        <a:rPr lang="en-GB" sz="1400" dirty="0"/>
                        <a:t>Adults</a:t>
                      </a:r>
                    </a:p>
                  </a:txBody>
                  <a:tcPr/>
                </a:tc>
                <a:tc>
                  <a:txBody>
                    <a:bodyPr/>
                    <a:lstStyle/>
                    <a:p>
                      <a:r>
                        <a:rPr lang="en-GB" sz="1400" dirty="0"/>
                        <a:t>£6,000,000</a:t>
                      </a:r>
                    </a:p>
                  </a:txBody>
                  <a:tcPr/>
                </a:tc>
                <a:tc>
                  <a:txBody>
                    <a:bodyPr/>
                    <a:lstStyle/>
                    <a:p>
                      <a:endParaRPr lang="en-GB" sz="1400"/>
                    </a:p>
                  </a:txBody>
                  <a:tcPr/>
                </a:tc>
                <a:tc>
                  <a:txBody>
                    <a:bodyPr/>
                    <a:lstStyle/>
                    <a:p>
                      <a:r>
                        <a:rPr lang="en-GB" sz="1400" dirty="0"/>
                        <a:t>£6,000,000</a:t>
                      </a:r>
                    </a:p>
                  </a:txBody>
                  <a:tcPr/>
                </a:tc>
                <a:extLst>
                  <a:ext uri="{0D108BD9-81ED-4DB2-BD59-A6C34878D82A}">
                    <a16:rowId xmlns:a16="http://schemas.microsoft.com/office/drawing/2014/main" val="773376533"/>
                  </a:ext>
                </a:extLst>
              </a:tr>
              <a:tr h="370840">
                <a:tc>
                  <a:txBody>
                    <a:bodyPr/>
                    <a:lstStyle/>
                    <a:p>
                      <a:r>
                        <a:rPr lang="en-GB" sz="1400" dirty="0"/>
                        <a:t>Criminal activity</a:t>
                      </a:r>
                    </a:p>
                  </a:txBody>
                  <a:tcPr/>
                </a:tc>
                <a:tc>
                  <a:txBody>
                    <a:bodyPr/>
                    <a:lstStyle/>
                    <a:p>
                      <a:r>
                        <a:rPr lang="en-GB" sz="1400" dirty="0"/>
                        <a:t>Imprisonment</a:t>
                      </a:r>
                    </a:p>
                  </a:txBody>
                  <a:tcPr/>
                </a:tc>
                <a:tc>
                  <a:txBody>
                    <a:bodyPr/>
                    <a:lstStyle/>
                    <a:p>
                      <a:r>
                        <a:rPr lang="en-GB" sz="1400" dirty="0"/>
                        <a:t>Adults</a:t>
                      </a:r>
                    </a:p>
                  </a:txBody>
                  <a:tcPr/>
                </a:tc>
                <a:tc>
                  <a:txBody>
                    <a:bodyPr/>
                    <a:lstStyle/>
                    <a:p>
                      <a:r>
                        <a:rPr lang="en-GB" sz="1400" dirty="0"/>
                        <a:t>£11,400,000</a:t>
                      </a:r>
                    </a:p>
                  </a:txBody>
                  <a:tcPr/>
                </a:tc>
                <a:tc>
                  <a:txBody>
                    <a:bodyPr/>
                    <a:lstStyle/>
                    <a:p>
                      <a:endParaRPr lang="en-GB" sz="1400"/>
                    </a:p>
                  </a:txBody>
                  <a:tcPr/>
                </a:tc>
                <a:tc>
                  <a:txBody>
                    <a:bodyPr/>
                    <a:lstStyle/>
                    <a:p>
                      <a:r>
                        <a:rPr lang="en-GB" sz="1400" dirty="0"/>
                        <a:t>£11,400,000</a:t>
                      </a:r>
                    </a:p>
                  </a:txBody>
                  <a:tcPr/>
                </a:tc>
                <a:extLst>
                  <a:ext uri="{0D108BD9-81ED-4DB2-BD59-A6C34878D82A}">
                    <a16:rowId xmlns:a16="http://schemas.microsoft.com/office/drawing/2014/main" val="398226262"/>
                  </a:ext>
                </a:extLst>
              </a:tr>
              <a:tr h="370840">
                <a:tc>
                  <a:txBody>
                    <a:bodyPr/>
                    <a:lstStyle/>
                    <a:p>
                      <a:r>
                        <a:rPr lang="en-GB" sz="1400" b="1" dirty="0"/>
                        <a:t>All modelled excess costs</a:t>
                      </a:r>
                    </a:p>
                  </a:txBody>
                  <a:tcPr/>
                </a:tc>
                <a:tc>
                  <a:txBody>
                    <a:bodyPr/>
                    <a:lstStyle/>
                    <a:p>
                      <a:endParaRPr lang="en-GB" sz="1400" b="1" dirty="0"/>
                    </a:p>
                  </a:txBody>
                  <a:tcPr/>
                </a:tc>
                <a:tc>
                  <a:txBody>
                    <a:bodyPr/>
                    <a:lstStyle/>
                    <a:p>
                      <a:endParaRPr lang="en-GB" sz="1400" b="1" dirty="0"/>
                    </a:p>
                  </a:txBody>
                  <a:tcPr/>
                </a:tc>
                <a:tc>
                  <a:txBody>
                    <a:bodyPr/>
                    <a:lstStyle/>
                    <a:p>
                      <a:r>
                        <a:rPr lang="en-GB" sz="1400" b="1" dirty="0"/>
                        <a:t>£46,100,000</a:t>
                      </a:r>
                    </a:p>
                  </a:txBody>
                  <a:tcPr/>
                </a:tc>
                <a:tc>
                  <a:txBody>
                    <a:bodyPr/>
                    <a:lstStyle/>
                    <a:p>
                      <a:r>
                        <a:rPr lang="en-GB" sz="1400" b="1" dirty="0"/>
                        <a:t>£33,400,000</a:t>
                      </a:r>
                    </a:p>
                  </a:txBody>
                  <a:tcPr/>
                </a:tc>
                <a:tc>
                  <a:txBody>
                    <a:bodyPr/>
                    <a:lstStyle/>
                    <a:p>
                      <a:r>
                        <a:rPr lang="en-GB" sz="1400" b="1" dirty="0"/>
                        <a:t>£79,500,000</a:t>
                      </a:r>
                    </a:p>
                  </a:txBody>
                  <a:tcPr/>
                </a:tc>
                <a:extLst>
                  <a:ext uri="{0D108BD9-81ED-4DB2-BD59-A6C34878D82A}">
                    <a16:rowId xmlns:a16="http://schemas.microsoft.com/office/drawing/2014/main" val="2216028987"/>
                  </a:ext>
                </a:extLst>
              </a:tr>
            </a:tbl>
          </a:graphicData>
        </a:graphic>
      </p:graphicFrame>
      <p:sp>
        <p:nvSpPr>
          <p:cNvPr id="10" name="Content Placeholder 2">
            <a:extLst>
              <a:ext uri="{FF2B5EF4-FFF2-40B4-BE49-F238E27FC236}">
                <a16:creationId xmlns:a16="http://schemas.microsoft.com/office/drawing/2014/main" id="{F29000B4-B85B-4732-9E97-936A27AF1E2A}"/>
              </a:ext>
            </a:extLst>
          </p:cNvPr>
          <p:cNvSpPr txBox="1">
            <a:spLocks/>
          </p:cNvSpPr>
          <p:nvPr/>
        </p:nvSpPr>
        <p:spPr>
          <a:xfrm>
            <a:off x="587375" y="1509823"/>
            <a:ext cx="11017825" cy="788136"/>
          </a:xfrm>
          <a:prstGeom prst="rect">
            <a:avLst/>
          </a:prstGeom>
        </p:spPr>
        <p:txBody>
          <a:bodyPr vert="horz" lIns="0" tIns="0" rIns="0" bIns="0" rtlCol="0">
            <a:normAutofit fontScale="70000" lnSpcReduction="20000"/>
          </a:bodyPr>
          <a:lstStyle>
            <a:lvl1pPr marL="228600" indent="-228600" algn="l" defTabSz="914400" rtl="0" eaLnBrk="1" latinLnBrk="0" hangingPunct="1">
              <a:lnSpc>
                <a:spcPct val="90000"/>
              </a:lnSpc>
              <a:spcBef>
                <a:spcPts val="1000"/>
              </a:spcBef>
              <a:buFont typeface="Arial"/>
              <a:buChar char="•"/>
              <a:defRPr sz="3600" kern="1200">
                <a:solidFill>
                  <a:srgbClr val="5C5B5A"/>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rgbClr val="5C5B5A"/>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marL="0" indent="0">
              <a:buNone/>
            </a:pPr>
            <a:r>
              <a:rPr lang="en-GB" sz="2400" dirty="0"/>
              <a:t>Economic analysis of the harms associated with problem gambling in Greater Manchester suggests that </a:t>
            </a:r>
            <a:r>
              <a:rPr lang="en-GB" sz="2400" b="1" dirty="0"/>
              <a:t>the estimated excess economic burden of gambling across the city region in 2022 is at least £80m</a:t>
            </a:r>
            <a:r>
              <a:rPr lang="en-GB" sz="2400" dirty="0"/>
              <a:t>. This figure </a:t>
            </a:r>
            <a:r>
              <a:rPr lang="en-GB" sz="2400" b="1" dirty="0"/>
              <a:t>comprises £46m in direct costs plus £33m in further societal costs </a:t>
            </a:r>
            <a:r>
              <a:rPr lang="en-GB" sz="2400" dirty="0"/>
              <a:t>(reflecting instances of premature deaths associated with gambling).</a:t>
            </a:r>
          </a:p>
        </p:txBody>
      </p:sp>
    </p:spTree>
    <p:extLst>
      <p:ext uri="{BB962C8B-B14F-4D97-AF65-F5344CB8AC3E}">
        <p14:creationId xmlns:p14="http://schemas.microsoft.com/office/powerpoint/2010/main" val="272400795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123D0D-AE72-478A-81E7-94368E2DD038}"/>
              </a:ext>
            </a:extLst>
          </p:cNvPr>
          <p:cNvSpPr>
            <a:spLocks noGrp="1"/>
          </p:cNvSpPr>
          <p:nvPr>
            <p:ph type="title"/>
          </p:nvPr>
        </p:nvSpPr>
        <p:spPr/>
        <p:txBody>
          <a:bodyPr/>
          <a:lstStyle/>
          <a:p>
            <a:r>
              <a:rPr lang="en-GB" dirty="0"/>
              <a:t>Headline findings (2/2)</a:t>
            </a:r>
          </a:p>
        </p:txBody>
      </p:sp>
      <p:sp>
        <p:nvSpPr>
          <p:cNvPr id="4" name="Text Placeholder 3">
            <a:extLst>
              <a:ext uri="{FF2B5EF4-FFF2-40B4-BE49-F238E27FC236}">
                <a16:creationId xmlns:a16="http://schemas.microsoft.com/office/drawing/2014/main" id="{20674168-80DF-4380-B4F6-806E0AD24488}"/>
              </a:ext>
            </a:extLst>
          </p:cNvPr>
          <p:cNvSpPr>
            <a:spLocks noGrp="1"/>
          </p:cNvSpPr>
          <p:nvPr>
            <p:ph type="body" sz="quarter" idx="11"/>
          </p:nvPr>
        </p:nvSpPr>
        <p:spPr/>
        <p:txBody>
          <a:bodyPr/>
          <a:lstStyle/>
          <a:p>
            <a:r>
              <a:rPr lang="en-GB" dirty="0"/>
              <a:t>Part 3. Headline findings</a:t>
            </a:r>
          </a:p>
        </p:txBody>
      </p:sp>
      <p:graphicFrame>
        <p:nvGraphicFramePr>
          <p:cNvPr id="9" name="Content Placeholder 7">
            <a:extLst>
              <a:ext uri="{FF2B5EF4-FFF2-40B4-BE49-F238E27FC236}">
                <a16:creationId xmlns:a16="http://schemas.microsoft.com/office/drawing/2014/main" id="{36217B73-264B-43FA-AD27-E1C5AC97FFDB}"/>
              </a:ext>
              <a:ext uri="{C183D7F6-B498-43B3-948B-1728B52AA6E4}">
                <adec:decorative xmlns:adec="http://schemas.microsoft.com/office/drawing/2017/decorative" val="1"/>
              </a:ext>
            </a:extLst>
          </p:cNvPr>
          <p:cNvGraphicFramePr>
            <a:graphicFrameLocks noGrp="1"/>
          </p:cNvGraphicFramePr>
          <p:nvPr>
            <p:ph idx="1"/>
            <p:extLst>
              <p:ext uri="{D42A27DB-BD31-4B8C-83A1-F6EECF244321}">
                <p14:modId xmlns:p14="http://schemas.microsoft.com/office/powerpoint/2010/main" val="2997684022"/>
              </p:ext>
            </p:extLst>
          </p:nvPr>
        </p:nvGraphicFramePr>
        <p:xfrm>
          <a:off x="587375" y="1574351"/>
          <a:ext cx="11017250" cy="435133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75294305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4319F2-2543-4887-8C6A-9E703756BD66}"/>
              </a:ext>
            </a:extLst>
          </p:cNvPr>
          <p:cNvSpPr>
            <a:spLocks noGrp="1"/>
          </p:cNvSpPr>
          <p:nvPr>
            <p:ph type="title"/>
          </p:nvPr>
        </p:nvSpPr>
        <p:spPr/>
        <p:txBody>
          <a:bodyPr/>
          <a:lstStyle/>
          <a:p>
            <a:r>
              <a:rPr lang="en-GB" dirty="0"/>
              <a:t>Financial – statutory homelessness</a:t>
            </a:r>
          </a:p>
        </p:txBody>
      </p:sp>
      <p:sp>
        <p:nvSpPr>
          <p:cNvPr id="3" name="Content Placeholder 2">
            <a:extLst>
              <a:ext uri="{FF2B5EF4-FFF2-40B4-BE49-F238E27FC236}">
                <a16:creationId xmlns:a16="http://schemas.microsoft.com/office/drawing/2014/main" id="{A937D0F9-5D07-4CF2-8F68-CFACE0D3C53C}"/>
              </a:ext>
            </a:extLst>
          </p:cNvPr>
          <p:cNvSpPr>
            <a:spLocks noGrp="1"/>
          </p:cNvSpPr>
          <p:nvPr>
            <p:ph idx="1"/>
          </p:nvPr>
        </p:nvSpPr>
        <p:spPr/>
        <p:txBody>
          <a:bodyPr>
            <a:normAutofit/>
          </a:bodyPr>
          <a:lstStyle/>
          <a:p>
            <a:r>
              <a:rPr lang="en-GB" sz="2000" dirty="0"/>
              <a:t>The average one-off and on-going costs associated with statutory homelessness are </a:t>
            </a:r>
            <a:r>
              <a:rPr lang="en-GB" sz="2000" b="1" dirty="0"/>
              <a:t>£3,020 </a:t>
            </a:r>
            <a:r>
              <a:rPr lang="en-GB" sz="2000" dirty="0"/>
              <a:t>(2021/22 prices)</a:t>
            </a:r>
          </a:p>
          <a:p>
            <a:r>
              <a:rPr lang="en-GB" sz="2000" dirty="0"/>
              <a:t>MHCLG Homelessness data 2020/21 shows that over </a:t>
            </a:r>
            <a:r>
              <a:rPr lang="en-GB" sz="2000" b="1" dirty="0"/>
              <a:t>6,500 people across Greater Manchester</a:t>
            </a:r>
            <a:r>
              <a:rPr lang="en-GB" sz="2000" dirty="0"/>
              <a:t> were threatened with homelessness within 56 days and judged to be owed the LA homelessness duty; around 9% higher than would be expected purely based on the population of Greater Manchester.</a:t>
            </a:r>
          </a:p>
          <a:p>
            <a:r>
              <a:rPr lang="en-GB" sz="2000" dirty="0"/>
              <a:t>Academic studies in Westminster and elsewhere have calculated a strong, positive association between gambling and access of homeless services – e.g. problem gamblers 16 times more likely to access services - these associations are borrowed for the Greater Manchester analysis.</a:t>
            </a:r>
          </a:p>
          <a:p>
            <a:r>
              <a:rPr lang="en-GB" sz="2000" dirty="0"/>
              <a:t>Financial modelling takes account of the ~5.0% of the local population who are ‘at risk’ or problem gamblers across Greater Manchester – which is 19% higher than the equivalent figure across England as a whole (~4.2%).</a:t>
            </a:r>
          </a:p>
          <a:p>
            <a:endParaRPr lang="en-GB" sz="2000" dirty="0"/>
          </a:p>
        </p:txBody>
      </p:sp>
      <p:sp>
        <p:nvSpPr>
          <p:cNvPr id="4" name="Text Placeholder 3">
            <a:extLst>
              <a:ext uri="{FF2B5EF4-FFF2-40B4-BE49-F238E27FC236}">
                <a16:creationId xmlns:a16="http://schemas.microsoft.com/office/drawing/2014/main" id="{1108D46A-4BE8-4503-95AC-F355C5C70C16}"/>
              </a:ext>
            </a:extLst>
          </p:cNvPr>
          <p:cNvSpPr>
            <a:spLocks noGrp="1"/>
          </p:cNvSpPr>
          <p:nvPr>
            <p:ph type="body" sz="quarter" idx="11"/>
          </p:nvPr>
        </p:nvSpPr>
        <p:spPr/>
        <p:txBody>
          <a:bodyPr/>
          <a:lstStyle/>
          <a:p>
            <a:r>
              <a:rPr lang="en-GB" dirty="0"/>
              <a:t>Part 3. Headline findings</a:t>
            </a:r>
          </a:p>
          <a:p>
            <a:endParaRPr lang="en-GB" dirty="0"/>
          </a:p>
        </p:txBody>
      </p:sp>
    </p:spTree>
    <p:extLst>
      <p:ext uri="{BB962C8B-B14F-4D97-AF65-F5344CB8AC3E}">
        <p14:creationId xmlns:p14="http://schemas.microsoft.com/office/powerpoint/2010/main" val="329439249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4319F2-2543-4887-8C6A-9E703756BD66}"/>
              </a:ext>
            </a:extLst>
          </p:cNvPr>
          <p:cNvSpPr>
            <a:spLocks noGrp="1"/>
          </p:cNvSpPr>
          <p:nvPr>
            <p:ph type="title"/>
          </p:nvPr>
        </p:nvSpPr>
        <p:spPr/>
        <p:txBody>
          <a:bodyPr/>
          <a:lstStyle/>
          <a:p>
            <a:r>
              <a:rPr lang="en-GB" dirty="0"/>
              <a:t>Health – deaths from suicide</a:t>
            </a:r>
          </a:p>
        </p:txBody>
      </p:sp>
      <p:sp>
        <p:nvSpPr>
          <p:cNvPr id="3" name="Content Placeholder 2">
            <a:extLst>
              <a:ext uri="{FF2B5EF4-FFF2-40B4-BE49-F238E27FC236}">
                <a16:creationId xmlns:a16="http://schemas.microsoft.com/office/drawing/2014/main" id="{A937D0F9-5D07-4CF2-8F68-CFACE0D3C53C}"/>
              </a:ext>
            </a:extLst>
          </p:cNvPr>
          <p:cNvSpPr>
            <a:spLocks noGrp="1"/>
          </p:cNvSpPr>
          <p:nvPr>
            <p:ph idx="1"/>
          </p:nvPr>
        </p:nvSpPr>
        <p:spPr/>
        <p:txBody>
          <a:bodyPr>
            <a:normAutofit/>
          </a:bodyPr>
          <a:lstStyle/>
          <a:p>
            <a:r>
              <a:rPr lang="en-GB" sz="2000" dirty="0"/>
              <a:t>The discounted intangible unit cost of one suicide is </a:t>
            </a:r>
            <a:r>
              <a:rPr lang="en-GB" sz="2000" b="1" dirty="0"/>
              <a:t>£1,510,000</a:t>
            </a:r>
            <a:r>
              <a:rPr lang="en-GB" sz="2000" dirty="0"/>
              <a:t>. This is based on an accepted proxy representation of £60,000 per statistical life year, from the HM Treasury Green Book</a:t>
            </a:r>
          </a:p>
          <a:p>
            <a:r>
              <a:rPr lang="en-GB" sz="2000" dirty="0"/>
              <a:t>Registered deaths data from the Office of National Statistics shows that there were </a:t>
            </a:r>
            <a:r>
              <a:rPr lang="en-GB" sz="2000" b="1" dirty="0"/>
              <a:t>1,154 registered suicides of residents of Greater Manchester over the five year period 2016 - 2020 combined</a:t>
            </a:r>
            <a:r>
              <a:rPr lang="en-GB" sz="2000" dirty="0"/>
              <a:t>*. This is slightly less than would be expected purely based on the population of GM.</a:t>
            </a:r>
          </a:p>
          <a:p>
            <a:r>
              <a:rPr lang="en-GB" sz="2000" dirty="0"/>
              <a:t>International academic studies have found that problem gamblers were 19.3 times and 9.6 times more likely to die by suicide compared to the general population in younger (20 to 49 years) and older (50 to 74 years) age groups, respectively – these associations are borrowed for the GM analysis.</a:t>
            </a:r>
          </a:p>
          <a:p>
            <a:r>
              <a:rPr lang="en-GB" sz="2000" dirty="0"/>
              <a:t>Financial modelling takes account of the ~0.8% of the local population who are problem gamblers across GM – which is slightly higher than the equivalent figure across England as a whole (~0.7%)</a:t>
            </a:r>
          </a:p>
          <a:p>
            <a:pPr marL="0" indent="0">
              <a:buNone/>
            </a:pPr>
            <a:r>
              <a:rPr lang="en-GB" sz="1200" dirty="0"/>
              <a:t>*2020 alone does not appear to have been a representative year for Greater Manchester figures, and so a five year run of statistics was referenced instead</a:t>
            </a:r>
          </a:p>
          <a:p>
            <a:endParaRPr lang="en-GB" sz="2000" dirty="0"/>
          </a:p>
          <a:p>
            <a:endParaRPr lang="en-GB" sz="2000" dirty="0"/>
          </a:p>
        </p:txBody>
      </p:sp>
      <p:sp>
        <p:nvSpPr>
          <p:cNvPr id="4" name="Text Placeholder 3">
            <a:extLst>
              <a:ext uri="{FF2B5EF4-FFF2-40B4-BE49-F238E27FC236}">
                <a16:creationId xmlns:a16="http://schemas.microsoft.com/office/drawing/2014/main" id="{1108D46A-4BE8-4503-95AC-F355C5C70C16}"/>
              </a:ext>
            </a:extLst>
          </p:cNvPr>
          <p:cNvSpPr>
            <a:spLocks noGrp="1"/>
          </p:cNvSpPr>
          <p:nvPr>
            <p:ph type="body" sz="quarter" idx="11"/>
          </p:nvPr>
        </p:nvSpPr>
        <p:spPr/>
        <p:txBody>
          <a:bodyPr/>
          <a:lstStyle/>
          <a:p>
            <a:r>
              <a:rPr lang="en-GB" dirty="0"/>
              <a:t>Part 3. Headline findings</a:t>
            </a:r>
          </a:p>
          <a:p>
            <a:endParaRPr lang="en-GB" dirty="0"/>
          </a:p>
        </p:txBody>
      </p:sp>
    </p:spTree>
    <p:extLst>
      <p:ext uri="{BB962C8B-B14F-4D97-AF65-F5344CB8AC3E}">
        <p14:creationId xmlns:p14="http://schemas.microsoft.com/office/powerpoint/2010/main" val="74043240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4319F2-2543-4887-8C6A-9E703756BD66}"/>
              </a:ext>
            </a:extLst>
          </p:cNvPr>
          <p:cNvSpPr>
            <a:spLocks noGrp="1"/>
          </p:cNvSpPr>
          <p:nvPr>
            <p:ph type="title"/>
          </p:nvPr>
        </p:nvSpPr>
        <p:spPr/>
        <p:txBody>
          <a:bodyPr/>
          <a:lstStyle/>
          <a:p>
            <a:r>
              <a:rPr lang="en-GB" dirty="0"/>
              <a:t>Health – depression </a:t>
            </a:r>
          </a:p>
        </p:txBody>
      </p:sp>
      <p:sp>
        <p:nvSpPr>
          <p:cNvPr id="3" name="Content Placeholder 2">
            <a:extLst>
              <a:ext uri="{FF2B5EF4-FFF2-40B4-BE49-F238E27FC236}">
                <a16:creationId xmlns:a16="http://schemas.microsoft.com/office/drawing/2014/main" id="{A937D0F9-5D07-4CF2-8F68-CFACE0D3C53C}"/>
              </a:ext>
            </a:extLst>
          </p:cNvPr>
          <p:cNvSpPr>
            <a:spLocks noGrp="1"/>
          </p:cNvSpPr>
          <p:nvPr>
            <p:ph idx="1"/>
          </p:nvPr>
        </p:nvSpPr>
        <p:spPr/>
        <p:txBody>
          <a:bodyPr>
            <a:normAutofit/>
          </a:bodyPr>
          <a:lstStyle/>
          <a:p>
            <a:r>
              <a:rPr lang="en-GB" sz="2000" dirty="0"/>
              <a:t>The average annual cost of depression is</a:t>
            </a:r>
            <a:r>
              <a:rPr lang="en-GB" sz="2000" b="1" dirty="0"/>
              <a:t> £1,640 </a:t>
            </a:r>
            <a:r>
              <a:rPr lang="en-GB" sz="2000" dirty="0"/>
              <a:t>(2021/22 prices). This mean cost takes account of healthcare expenditures (primary and secondary care, as well as prescription costs) in relation to patients with conditions.</a:t>
            </a:r>
          </a:p>
          <a:p>
            <a:r>
              <a:rPr lang="en-GB" sz="2000" dirty="0"/>
              <a:t>PHE data shows that </a:t>
            </a:r>
            <a:r>
              <a:rPr lang="en-GB" sz="2000" b="1" dirty="0"/>
              <a:t>the prevalence of depression amongst the Greater Manchester adult resident population is 14.3%; </a:t>
            </a:r>
            <a:r>
              <a:rPr lang="en-GB" sz="2000" dirty="0"/>
              <a:t>around 16% higher than the England figure.</a:t>
            </a:r>
          </a:p>
          <a:p>
            <a:r>
              <a:rPr lang="en-GB" sz="2000" dirty="0"/>
              <a:t>One respected academic study found that gambling was associated with increased odds of major depressive disorder (adjusted odds ratio (AOR) 1.98, 95% CI 1.14 and 3.44) - these associations are borrowed for the Greater Manchester analysis.</a:t>
            </a:r>
          </a:p>
          <a:p>
            <a:r>
              <a:rPr lang="en-GB" sz="2000" dirty="0"/>
              <a:t>Financial modelling takes account of the ~5.0% of the local population who are ‘at risk’ or problem gamblers across Greater Manchester – which is 19% higher than the equivalent figure across England as a whole (~4.2%)</a:t>
            </a:r>
          </a:p>
          <a:p>
            <a:endParaRPr lang="en-GB" sz="2000" dirty="0"/>
          </a:p>
        </p:txBody>
      </p:sp>
      <p:sp>
        <p:nvSpPr>
          <p:cNvPr id="4" name="Text Placeholder 3">
            <a:extLst>
              <a:ext uri="{FF2B5EF4-FFF2-40B4-BE49-F238E27FC236}">
                <a16:creationId xmlns:a16="http://schemas.microsoft.com/office/drawing/2014/main" id="{1108D46A-4BE8-4503-95AC-F355C5C70C16}"/>
              </a:ext>
            </a:extLst>
          </p:cNvPr>
          <p:cNvSpPr>
            <a:spLocks noGrp="1"/>
          </p:cNvSpPr>
          <p:nvPr>
            <p:ph type="body" sz="quarter" idx="11"/>
          </p:nvPr>
        </p:nvSpPr>
        <p:spPr/>
        <p:txBody>
          <a:bodyPr/>
          <a:lstStyle/>
          <a:p>
            <a:r>
              <a:rPr lang="en-GB" dirty="0"/>
              <a:t>Part 3. Headline findings</a:t>
            </a:r>
          </a:p>
          <a:p>
            <a:endParaRPr lang="en-GB" dirty="0"/>
          </a:p>
        </p:txBody>
      </p:sp>
    </p:spTree>
    <p:extLst>
      <p:ext uri="{BB962C8B-B14F-4D97-AF65-F5344CB8AC3E}">
        <p14:creationId xmlns:p14="http://schemas.microsoft.com/office/powerpoint/2010/main" val="72732147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4319F2-2543-4887-8C6A-9E703756BD66}"/>
              </a:ext>
            </a:extLst>
          </p:cNvPr>
          <p:cNvSpPr>
            <a:spLocks noGrp="1"/>
          </p:cNvSpPr>
          <p:nvPr>
            <p:ph type="title"/>
          </p:nvPr>
        </p:nvSpPr>
        <p:spPr/>
        <p:txBody>
          <a:bodyPr/>
          <a:lstStyle/>
          <a:p>
            <a:r>
              <a:rPr lang="en-GB" dirty="0"/>
              <a:t>Health – alcohol dependence </a:t>
            </a:r>
          </a:p>
        </p:txBody>
      </p:sp>
      <p:sp>
        <p:nvSpPr>
          <p:cNvPr id="3" name="Content Placeholder 2">
            <a:extLst>
              <a:ext uri="{FF2B5EF4-FFF2-40B4-BE49-F238E27FC236}">
                <a16:creationId xmlns:a16="http://schemas.microsoft.com/office/drawing/2014/main" id="{A937D0F9-5D07-4CF2-8F68-CFACE0D3C53C}"/>
              </a:ext>
            </a:extLst>
          </p:cNvPr>
          <p:cNvSpPr>
            <a:spLocks noGrp="1"/>
          </p:cNvSpPr>
          <p:nvPr>
            <p:ph idx="1"/>
          </p:nvPr>
        </p:nvSpPr>
        <p:spPr/>
        <p:txBody>
          <a:bodyPr>
            <a:normAutofit/>
          </a:bodyPr>
          <a:lstStyle/>
          <a:p>
            <a:r>
              <a:rPr lang="en-GB" sz="2000" dirty="0"/>
              <a:t>MHCLG and NDTMS data on days in community treatment and total expenditure in this area has been used to derive an annual cost per individual receiving alcohol treatment, estimated at £1,300 (2021/22 prices). This does not take account of broader NHS expenditure.</a:t>
            </a:r>
          </a:p>
          <a:p>
            <a:r>
              <a:rPr lang="en-GB" sz="2000" dirty="0"/>
              <a:t>PHE data shows that </a:t>
            </a:r>
            <a:r>
              <a:rPr lang="en-GB" sz="2000" b="1" dirty="0"/>
              <a:t>there are an estimated ~38,000 adults across Greater Manchester with alcohol dependence, a rate of dependency 27% higher than the national figure</a:t>
            </a:r>
            <a:r>
              <a:rPr lang="en-GB" sz="2000" dirty="0"/>
              <a:t>.</a:t>
            </a:r>
          </a:p>
          <a:p>
            <a:r>
              <a:rPr lang="en-GB" sz="2000" dirty="0"/>
              <a:t>One respected academic study showed that gambling increased the odds of alcohol dependence 2.2 times (95% CI 1.17 and 4.13) in adults aged 18 to 20 - these associations are borrowed for the Greater Manchester analysis.</a:t>
            </a:r>
          </a:p>
          <a:p>
            <a:r>
              <a:rPr lang="en-GB" sz="2000" dirty="0"/>
              <a:t>Financial modelling takes account of the ~5.0% of the local population who are ‘at risk’ or problem gamblers across Greater Manchester – which is 19% higher than the equivalent figure across England as a whole (~4.2%)</a:t>
            </a:r>
          </a:p>
          <a:p>
            <a:endParaRPr lang="en-GB" sz="2000" dirty="0"/>
          </a:p>
        </p:txBody>
      </p:sp>
      <p:sp>
        <p:nvSpPr>
          <p:cNvPr id="4" name="Text Placeholder 3">
            <a:extLst>
              <a:ext uri="{FF2B5EF4-FFF2-40B4-BE49-F238E27FC236}">
                <a16:creationId xmlns:a16="http://schemas.microsoft.com/office/drawing/2014/main" id="{1108D46A-4BE8-4503-95AC-F355C5C70C16}"/>
              </a:ext>
            </a:extLst>
          </p:cNvPr>
          <p:cNvSpPr>
            <a:spLocks noGrp="1"/>
          </p:cNvSpPr>
          <p:nvPr>
            <p:ph type="body" sz="quarter" idx="11"/>
          </p:nvPr>
        </p:nvSpPr>
        <p:spPr/>
        <p:txBody>
          <a:bodyPr/>
          <a:lstStyle/>
          <a:p>
            <a:r>
              <a:rPr lang="en-GB" dirty="0"/>
              <a:t>Part 3. Headline findings</a:t>
            </a:r>
          </a:p>
          <a:p>
            <a:endParaRPr lang="en-GB" dirty="0"/>
          </a:p>
        </p:txBody>
      </p:sp>
    </p:spTree>
    <p:extLst>
      <p:ext uri="{BB962C8B-B14F-4D97-AF65-F5344CB8AC3E}">
        <p14:creationId xmlns:p14="http://schemas.microsoft.com/office/powerpoint/2010/main" val="31320372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123D0D-AE72-478A-81E7-94368E2DD038}"/>
              </a:ext>
            </a:extLst>
          </p:cNvPr>
          <p:cNvSpPr>
            <a:spLocks noGrp="1"/>
          </p:cNvSpPr>
          <p:nvPr>
            <p:ph type="title"/>
          </p:nvPr>
        </p:nvSpPr>
        <p:spPr/>
        <p:txBody>
          <a:bodyPr/>
          <a:lstStyle/>
          <a:p>
            <a:r>
              <a:rPr lang="en-GB" dirty="0"/>
              <a:t>Executive Summary (1/3)</a:t>
            </a:r>
          </a:p>
        </p:txBody>
      </p:sp>
      <p:sp>
        <p:nvSpPr>
          <p:cNvPr id="3" name="Content Placeholder 2">
            <a:extLst>
              <a:ext uri="{FF2B5EF4-FFF2-40B4-BE49-F238E27FC236}">
                <a16:creationId xmlns:a16="http://schemas.microsoft.com/office/drawing/2014/main" id="{564C97E4-125C-4469-8023-6E5A6C11C856}"/>
              </a:ext>
            </a:extLst>
          </p:cNvPr>
          <p:cNvSpPr>
            <a:spLocks noGrp="1"/>
          </p:cNvSpPr>
          <p:nvPr>
            <p:ph idx="1"/>
          </p:nvPr>
        </p:nvSpPr>
        <p:spPr/>
        <p:txBody>
          <a:bodyPr>
            <a:normAutofit/>
          </a:bodyPr>
          <a:lstStyle/>
          <a:p>
            <a:r>
              <a:rPr lang="en-GB" sz="2400" dirty="0"/>
              <a:t>Economic analysis of the harms associated with problem gambling in Greater Manchester suggests that </a:t>
            </a:r>
            <a:r>
              <a:rPr lang="en-GB" sz="2400" b="1" dirty="0"/>
              <a:t>the estimated excess economic burden of gambling across the city region in 2022 is at least £80m</a:t>
            </a:r>
            <a:r>
              <a:rPr lang="en-GB" sz="2400" dirty="0"/>
              <a:t>. </a:t>
            </a:r>
          </a:p>
          <a:p>
            <a:r>
              <a:rPr lang="en-GB" sz="2400" dirty="0"/>
              <a:t>As with the national estimates included in the PHE Gambling Evidence Review, this is </a:t>
            </a:r>
            <a:r>
              <a:rPr lang="en-GB" sz="2400" b="1" dirty="0"/>
              <a:t>likely to be an underestimate</a:t>
            </a:r>
            <a:r>
              <a:rPr lang="en-GB" sz="2400" dirty="0"/>
              <a:t>, as some harms have only been partially costed and others not at all. </a:t>
            </a:r>
          </a:p>
          <a:p>
            <a:r>
              <a:rPr lang="en-GB" sz="2400" dirty="0"/>
              <a:t>This £80m </a:t>
            </a:r>
            <a:r>
              <a:rPr lang="en-GB" sz="2400" b="1" dirty="0"/>
              <a:t>comprises £46m in direct costs </a:t>
            </a:r>
            <a:r>
              <a:rPr lang="en-GB" sz="2400" dirty="0"/>
              <a:t>(fiscal costs to the public purse) </a:t>
            </a:r>
            <a:r>
              <a:rPr lang="en-GB" sz="2400" b="1" dirty="0"/>
              <a:t>plus £33m in further societal costs </a:t>
            </a:r>
            <a:r>
              <a:rPr lang="en-GB" sz="2400" dirty="0"/>
              <a:t>(less tangible impacts reflecting instances of premature deaths associated with gambling).</a:t>
            </a:r>
          </a:p>
          <a:p>
            <a:r>
              <a:rPr lang="en-GB" sz="2400" dirty="0"/>
              <a:t>Direct costs relate to a range of harms: treatment for depression; imprisonment; unemployment benefit claims; statutory homelessness; treatment for alcohol dependence; and illicit drug use.</a:t>
            </a:r>
          </a:p>
        </p:txBody>
      </p:sp>
      <p:sp>
        <p:nvSpPr>
          <p:cNvPr id="4" name="Text Placeholder 3">
            <a:extLst>
              <a:ext uri="{FF2B5EF4-FFF2-40B4-BE49-F238E27FC236}">
                <a16:creationId xmlns:a16="http://schemas.microsoft.com/office/drawing/2014/main" id="{20674168-80DF-4380-B4F6-806E0AD24488}"/>
              </a:ext>
            </a:extLst>
          </p:cNvPr>
          <p:cNvSpPr>
            <a:spLocks noGrp="1"/>
          </p:cNvSpPr>
          <p:nvPr>
            <p:ph type="body" sz="quarter" idx="11"/>
          </p:nvPr>
        </p:nvSpPr>
        <p:spPr/>
        <p:txBody>
          <a:bodyPr/>
          <a:lstStyle/>
          <a:p>
            <a:r>
              <a:rPr lang="en-GB" dirty="0"/>
              <a:t>Estimating the excess economic burden of gambling in Greater Manchester</a:t>
            </a:r>
          </a:p>
        </p:txBody>
      </p:sp>
    </p:spTree>
    <p:extLst>
      <p:ext uri="{BB962C8B-B14F-4D97-AF65-F5344CB8AC3E}">
        <p14:creationId xmlns:p14="http://schemas.microsoft.com/office/powerpoint/2010/main" val="225560564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4319F2-2543-4887-8C6A-9E703756BD66}"/>
              </a:ext>
            </a:extLst>
          </p:cNvPr>
          <p:cNvSpPr>
            <a:spLocks noGrp="1"/>
          </p:cNvSpPr>
          <p:nvPr>
            <p:ph type="title"/>
          </p:nvPr>
        </p:nvSpPr>
        <p:spPr/>
        <p:txBody>
          <a:bodyPr/>
          <a:lstStyle/>
          <a:p>
            <a:r>
              <a:rPr lang="en-GB" dirty="0"/>
              <a:t>Health – illicit drug use</a:t>
            </a:r>
          </a:p>
        </p:txBody>
      </p:sp>
      <p:sp>
        <p:nvSpPr>
          <p:cNvPr id="3" name="Content Placeholder 2">
            <a:extLst>
              <a:ext uri="{FF2B5EF4-FFF2-40B4-BE49-F238E27FC236}">
                <a16:creationId xmlns:a16="http://schemas.microsoft.com/office/drawing/2014/main" id="{A937D0F9-5D07-4CF2-8F68-CFACE0D3C53C}"/>
              </a:ext>
            </a:extLst>
          </p:cNvPr>
          <p:cNvSpPr>
            <a:spLocks noGrp="1"/>
          </p:cNvSpPr>
          <p:nvPr>
            <p:ph idx="1"/>
          </p:nvPr>
        </p:nvSpPr>
        <p:spPr/>
        <p:txBody>
          <a:bodyPr>
            <a:normAutofit lnSpcReduction="10000"/>
          </a:bodyPr>
          <a:lstStyle/>
          <a:p>
            <a:r>
              <a:rPr lang="en-GB" sz="2000" dirty="0"/>
              <a:t>MHCLG and NDTMS data on days in community treatment and total expenditure in this area has been used to derive an annual cost per individual receiving drug treatment, estimated at £2,800 (2021/22 prices). This does not take account of broader NHS expenditure.</a:t>
            </a:r>
          </a:p>
          <a:p>
            <a:r>
              <a:rPr lang="en-GB" sz="2000" dirty="0"/>
              <a:t>PHE data shows that </a:t>
            </a:r>
            <a:r>
              <a:rPr lang="en-GB" sz="2000" b="1" dirty="0"/>
              <a:t>there were nearly 7,000 NHS hospital finished admission episodes with a primary or secondary diagnosis of drug related mental and behavioural disorders in 2019/20. This represents a demand pressure in the system 42% higher than across the country as a whole.</a:t>
            </a:r>
          </a:p>
          <a:p>
            <a:r>
              <a:rPr lang="en-GB" sz="2000" dirty="0"/>
              <a:t>Analysis of the Avon Longitudinal Study for Parents and Children cohort in England has established that a small minority of young adults aged 17 to 24 had a low-risk, moderate-risk or problem gambling associated with subsequent harmful drug use. The adjusted odds ratio for illicit drug use indicated 1.49 (95% CI 1.07 and 2.06) times increase for younger adults (aged 17 to 24) who were low-risk gamblers and a 1.95 (95% CI 1.06 and 3.61) times increase for younger adults (aged 17 to 24) who were moderate-risk or problem gamblers. </a:t>
            </a:r>
          </a:p>
          <a:p>
            <a:r>
              <a:rPr lang="en-GB" sz="2000" dirty="0"/>
              <a:t>Financial modelling takes account of the ~5.0% of the local population who are ‘at risk’ or problem gamblers across Greater Manchester – which is 19% higher than the equivalent figure across England as a whole (~4.2%).</a:t>
            </a:r>
          </a:p>
          <a:p>
            <a:endParaRPr lang="en-GB" sz="2000" dirty="0"/>
          </a:p>
        </p:txBody>
      </p:sp>
      <p:sp>
        <p:nvSpPr>
          <p:cNvPr id="4" name="Text Placeholder 3">
            <a:extLst>
              <a:ext uri="{FF2B5EF4-FFF2-40B4-BE49-F238E27FC236}">
                <a16:creationId xmlns:a16="http://schemas.microsoft.com/office/drawing/2014/main" id="{1108D46A-4BE8-4503-95AC-F355C5C70C16}"/>
              </a:ext>
            </a:extLst>
          </p:cNvPr>
          <p:cNvSpPr>
            <a:spLocks noGrp="1"/>
          </p:cNvSpPr>
          <p:nvPr>
            <p:ph type="body" sz="quarter" idx="11"/>
          </p:nvPr>
        </p:nvSpPr>
        <p:spPr/>
        <p:txBody>
          <a:bodyPr/>
          <a:lstStyle/>
          <a:p>
            <a:r>
              <a:rPr lang="en-GB" dirty="0"/>
              <a:t>Part 3. Headline findings</a:t>
            </a:r>
          </a:p>
          <a:p>
            <a:endParaRPr lang="en-GB" dirty="0"/>
          </a:p>
        </p:txBody>
      </p:sp>
    </p:spTree>
    <p:extLst>
      <p:ext uri="{BB962C8B-B14F-4D97-AF65-F5344CB8AC3E}">
        <p14:creationId xmlns:p14="http://schemas.microsoft.com/office/powerpoint/2010/main" val="89793717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4319F2-2543-4887-8C6A-9E703756BD66}"/>
              </a:ext>
            </a:extLst>
          </p:cNvPr>
          <p:cNvSpPr>
            <a:spLocks noGrp="1"/>
          </p:cNvSpPr>
          <p:nvPr>
            <p:ph type="title"/>
          </p:nvPr>
        </p:nvSpPr>
        <p:spPr/>
        <p:txBody>
          <a:bodyPr>
            <a:normAutofit fontScale="90000"/>
          </a:bodyPr>
          <a:lstStyle/>
          <a:p>
            <a:r>
              <a:rPr lang="en-GB" dirty="0"/>
              <a:t>Employment and education – unemployment</a:t>
            </a:r>
          </a:p>
        </p:txBody>
      </p:sp>
      <p:sp>
        <p:nvSpPr>
          <p:cNvPr id="3" name="Content Placeholder 2">
            <a:extLst>
              <a:ext uri="{FF2B5EF4-FFF2-40B4-BE49-F238E27FC236}">
                <a16:creationId xmlns:a16="http://schemas.microsoft.com/office/drawing/2014/main" id="{A937D0F9-5D07-4CF2-8F68-CFACE0D3C53C}"/>
              </a:ext>
            </a:extLst>
          </p:cNvPr>
          <p:cNvSpPr>
            <a:spLocks noGrp="1"/>
          </p:cNvSpPr>
          <p:nvPr>
            <p:ph idx="1"/>
          </p:nvPr>
        </p:nvSpPr>
        <p:spPr/>
        <p:txBody>
          <a:bodyPr>
            <a:normAutofit/>
          </a:bodyPr>
          <a:lstStyle/>
          <a:p>
            <a:r>
              <a:rPr lang="en-GB" sz="2000" dirty="0"/>
              <a:t>The government (or fiscal) annual cost of an individual being unemployed is estimated to be </a:t>
            </a:r>
            <a:r>
              <a:rPr lang="en-GB" sz="2000" b="1" dirty="0"/>
              <a:t>£13,641.</a:t>
            </a:r>
          </a:p>
          <a:p>
            <a:r>
              <a:rPr lang="en-GB" sz="2000" dirty="0"/>
              <a:t>DWP figures on the number of people claiming unemployment related benefits (Alternative Claimant Count data) suggests that there were approx. 70,000 claimants in the years leading up the pandemic (and then, at times since, substantially more).  Greater Manchester figures are higher than would be expected based purely on local population size (claimants typically comprise around 6.5% of all claimants across England).</a:t>
            </a:r>
          </a:p>
          <a:p>
            <a:r>
              <a:rPr lang="en-GB" sz="2000" dirty="0"/>
              <a:t>IPPR’s analysis for the </a:t>
            </a:r>
            <a:r>
              <a:rPr lang="en-GB" sz="2000" i="1" dirty="0"/>
              <a:t>Cards on the Table </a:t>
            </a:r>
            <a:r>
              <a:rPr lang="en-GB" sz="2000" dirty="0"/>
              <a:t> cost analysis found that being a problem gambler was associated with being 2.65 times more likely to be claiming Jobseeker’s Allowance (JSA) compared with non-problem gamblers.</a:t>
            </a:r>
          </a:p>
          <a:p>
            <a:r>
              <a:rPr lang="en-GB" sz="2000" dirty="0"/>
              <a:t>Financial modelling takes account of the ~0.8% of the local population who are problem gamblers across GM – which is slightly higher than the equivalent figure across England as a whole (~0.7%).</a:t>
            </a:r>
          </a:p>
          <a:p>
            <a:endParaRPr lang="en-GB" sz="2000" dirty="0"/>
          </a:p>
        </p:txBody>
      </p:sp>
      <p:sp>
        <p:nvSpPr>
          <p:cNvPr id="4" name="Text Placeholder 3">
            <a:extLst>
              <a:ext uri="{FF2B5EF4-FFF2-40B4-BE49-F238E27FC236}">
                <a16:creationId xmlns:a16="http://schemas.microsoft.com/office/drawing/2014/main" id="{1108D46A-4BE8-4503-95AC-F355C5C70C16}"/>
              </a:ext>
            </a:extLst>
          </p:cNvPr>
          <p:cNvSpPr>
            <a:spLocks noGrp="1"/>
          </p:cNvSpPr>
          <p:nvPr>
            <p:ph type="body" sz="quarter" idx="11"/>
          </p:nvPr>
        </p:nvSpPr>
        <p:spPr/>
        <p:txBody>
          <a:bodyPr/>
          <a:lstStyle/>
          <a:p>
            <a:r>
              <a:rPr lang="en-GB" dirty="0"/>
              <a:t>Part 3. Headline findings</a:t>
            </a:r>
          </a:p>
          <a:p>
            <a:endParaRPr lang="en-GB" dirty="0"/>
          </a:p>
        </p:txBody>
      </p:sp>
    </p:spTree>
    <p:extLst>
      <p:ext uri="{BB962C8B-B14F-4D97-AF65-F5344CB8AC3E}">
        <p14:creationId xmlns:p14="http://schemas.microsoft.com/office/powerpoint/2010/main" val="315803938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4319F2-2543-4887-8C6A-9E703756BD66}"/>
              </a:ext>
            </a:extLst>
          </p:cNvPr>
          <p:cNvSpPr>
            <a:spLocks noGrp="1"/>
          </p:cNvSpPr>
          <p:nvPr>
            <p:ph type="title"/>
          </p:nvPr>
        </p:nvSpPr>
        <p:spPr/>
        <p:txBody>
          <a:bodyPr>
            <a:normAutofit/>
          </a:bodyPr>
          <a:lstStyle/>
          <a:p>
            <a:r>
              <a:rPr lang="en-GB" dirty="0"/>
              <a:t>Criminal activity – imprisonment </a:t>
            </a:r>
          </a:p>
        </p:txBody>
      </p:sp>
      <p:sp>
        <p:nvSpPr>
          <p:cNvPr id="3" name="Content Placeholder 2">
            <a:extLst>
              <a:ext uri="{FF2B5EF4-FFF2-40B4-BE49-F238E27FC236}">
                <a16:creationId xmlns:a16="http://schemas.microsoft.com/office/drawing/2014/main" id="{A937D0F9-5D07-4CF2-8F68-CFACE0D3C53C}"/>
              </a:ext>
            </a:extLst>
          </p:cNvPr>
          <p:cNvSpPr>
            <a:spLocks noGrp="1"/>
          </p:cNvSpPr>
          <p:nvPr>
            <p:ph idx="1"/>
          </p:nvPr>
        </p:nvSpPr>
        <p:spPr/>
        <p:txBody>
          <a:bodyPr>
            <a:normAutofit lnSpcReduction="10000"/>
          </a:bodyPr>
          <a:lstStyle/>
          <a:p>
            <a:r>
              <a:rPr lang="en-GB" sz="2000" dirty="0"/>
              <a:t>Her Majesty’s Prison and Probation Service compiles unit costs per prisoner on an annual basis. In 2019, this was estimated to be £41,136 per prisoner. This analysis uses an uprated figure of </a:t>
            </a:r>
            <a:r>
              <a:rPr lang="en-GB" sz="2000" b="1" dirty="0"/>
              <a:t>£44,298 per prisoner </a:t>
            </a:r>
            <a:r>
              <a:rPr lang="en-GB" sz="2000" dirty="0"/>
              <a:t>(2021/22 prices)</a:t>
            </a:r>
          </a:p>
          <a:p>
            <a:r>
              <a:rPr lang="en-GB" sz="2000" dirty="0"/>
              <a:t>Home Office data on police recorded crime by offence group and police force area, year ending September 2020, shows that total recorded crime in Greater Manchester made up 6% of the England total (higher than the 5% that would be expected purely based on resident population. This disproportionality was more marked still for some serious offences. Recorded crime statistics were used in this analysis in light of the difficulty accessing data on prison populations cut by local authority of residence.</a:t>
            </a:r>
          </a:p>
          <a:p>
            <a:r>
              <a:rPr lang="en-GB" sz="2000" dirty="0"/>
              <a:t>A range of international studies have consistently found that there is a higher proportion of individuals who are classified as problem gamblers in prison populations than there are in the non-prison population.</a:t>
            </a:r>
          </a:p>
          <a:p>
            <a:r>
              <a:rPr lang="en-GB" sz="2000" dirty="0"/>
              <a:t>Financial modelling takes account of the ~0.8% of the local population who are problem gamblers across Greater Manchester – which is slightly higher than the equivalent figure across England as a whole (~0.7%).</a:t>
            </a:r>
          </a:p>
          <a:p>
            <a:endParaRPr lang="en-GB" sz="2000" dirty="0"/>
          </a:p>
        </p:txBody>
      </p:sp>
      <p:sp>
        <p:nvSpPr>
          <p:cNvPr id="4" name="Text Placeholder 3">
            <a:extLst>
              <a:ext uri="{FF2B5EF4-FFF2-40B4-BE49-F238E27FC236}">
                <a16:creationId xmlns:a16="http://schemas.microsoft.com/office/drawing/2014/main" id="{1108D46A-4BE8-4503-95AC-F355C5C70C16}"/>
              </a:ext>
            </a:extLst>
          </p:cNvPr>
          <p:cNvSpPr>
            <a:spLocks noGrp="1"/>
          </p:cNvSpPr>
          <p:nvPr>
            <p:ph type="body" sz="quarter" idx="11"/>
          </p:nvPr>
        </p:nvSpPr>
        <p:spPr/>
        <p:txBody>
          <a:bodyPr/>
          <a:lstStyle/>
          <a:p>
            <a:r>
              <a:rPr lang="en-GB" dirty="0"/>
              <a:t>Part 3. Headline findings</a:t>
            </a:r>
          </a:p>
          <a:p>
            <a:endParaRPr lang="en-GB" dirty="0"/>
          </a:p>
        </p:txBody>
      </p:sp>
    </p:spTree>
    <p:extLst>
      <p:ext uri="{BB962C8B-B14F-4D97-AF65-F5344CB8AC3E}">
        <p14:creationId xmlns:p14="http://schemas.microsoft.com/office/powerpoint/2010/main" val="231548856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C14652-8C80-44C4-87FD-DE331EF1072B}"/>
              </a:ext>
            </a:extLst>
          </p:cNvPr>
          <p:cNvSpPr>
            <a:spLocks noGrp="1"/>
          </p:cNvSpPr>
          <p:nvPr>
            <p:ph type="title"/>
          </p:nvPr>
        </p:nvSpPr>
        <p:spPr/>
        <p:txBody>
          <a:bodyPr/>
          <a:lstStyle/>
          <a:p>
            <a:r>
              <a:rPr lang="en-GB" dirty="0"/>
              <a:t>Part 4</a:t>
            </a:r>
          </a:p>
        </p:txBody>
      </p:sp>
      <p:sp>
        <p:nvSpPr>
          <p:cNvPr id="3" name="Text Placeholder 2">
            <a:extLst>
              <a:ext uri="{FF2B5EF4-FFF2-40B4-BE49-F238E27FC236}">
                <a16:creationId xmlns:a16="http://schemas.microsoft.com/office/drawing/2014/main" id="{A348EF77-2979-41C5-A435-3C343066C0E0}"/>
              </a:ext>
            </a:extLst>
          </p:cNvPr>
          <p:cNvSpPr>
            <a:spLocks noGrp="1"/>
          </p:cNvSpPr>
          <p:nvPr>
            <p:ph type="body" sz="quarter" idx="11"/>
          </p:nvPr>
        </p:nvSpPr>
        <p:spPr/>
        <p:txBody>
          <a:bodyPr/>
          <a:lstStyle/>
          <a:p>
            <a:r>
              <a:rPr lang="en-GB" dirty="0"/>
              <a:t>Estimating the excess economic burden of gambling in Greater Manchester</a:t>
            </a:r>
          </a:p>
          <a:p>
            <a:endParaRPr lang="en-GB" dirty="0"/>
          </a:p>
        </p:txBody>
      </p:sp>
      <p:sp>
        <p:nvSpPr>
          <p:cNvPr id="4" name="Text Placeholder 3">
            <a:extLst>
              <a:ext uri="{FF2B5EF4-FFF2-40B4-BE49-F238E27FC236}">
                <a16:creationId xmlns:a16="http://schemas.microsoft.com/office/drawing/2014/main" id="{9A18B810-193B-4E23-9CB4-D1C60456D171}"/>
              </a:ext>
            </a:extLst>
          </p:cNvPr>
          <p:cNvSpPr>
            <a:spLocks noGrp="1"/>
          </p:cNvSpPr>
          <p:nvPr>
            <p:ph type="body" sz="quarter" idx="12"/>
          </p:nvPr>
        </p:nvSpPr>
        <p:spPr/>
        <p:txBody>
          <a:bodyPr/>
          <a:lstStyle/>
          <a:p>
            <a:r>
              <a:rPr lang="en-GB" dirty="0"/>
              <a:t>Conclusions</a:t>
            </a:r>
          </a:p>
        </p:txBody>
      </p:sp>
    </p:spTree>
    <p:extLst>
      <p:ext uri="{BB962C8B-B14F-4D97-AF65-F5344CB8AC3E}">
        <p14:creationId xmlns:p14="http://schemas.microsoft.com/office/powerpoint/2010/main" val="333718269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CC61B8-1271-45B9-B65E-634FE5E87AE1}"/>
              </a:ext>
            </a:extLst>
          </p:cNvPr>
          <p:cNvSpPr>
            <a:spLocks noGrp="1"/>
          </p:cNvSpPr>
          <p:nvPr>
            <p:ph type="title"/>
          </p:nvPr>
        </p:nvSpPr>
        <p:spPr/>
        <p:txBody>
          <a:bodyPr/>
          <a:lstStyle/>
          <a:p>
            <a:r>
              <a:rPr lang="en-GB" dirty="0"/>
              <a:t>Conclusions (1/2)</a:t>
            </a:r>
          </a:p>
        </p:txBody>
      </p:sp>
      <p:sp>
        <p:nvSpPr>
          <p:cNvPr id="3" name="Content Placeholder 2">
            <a:extLst>
              <a:ext uri="{FF2B5EF4-FFF2-40B4-BE49-F238E27FC236}">
                <a16:creationId xmlns:a16="http://schemas.microsoft.com/office/drawing/2014/main" id="{BECF0CD5-944E-48DE-8FD2-B8BB7E55F234}"/>
              </a:ext>
            </a:extLst>
          </p:cNvPr>
          <p:cNvSpPr>
            <a:spLocks noGrp="1"/>
          </p:cNvSpPr>
          <p:nvPr>
            <p:ph idx="1"/>
          </p:nvPr>
        </p:nvSpPr>
        <p:spPr/>
        <p:txBody>
          <a:bodyPr>
            <a:normAutofit/>
          </a:bodyPr>
          <a:lstStyle/>
          <a:p>
            <a:r>
              <a:rPr lang="en-GB" sz="2000" dirty="0"/>
              <a:t>This analysis is grounded in the PHE Gambling Evidence Review methodology, and so many of the observations already made about that study would apply here. Most notably, the estimated excess cost should be considered a conservative figure – given it is based on what are described as “available but incomplete metrics”. Authors of the PHE study have concluded that many data limitations remain, and in some respects we still have to contend with a “scarce evidence base to identify the harms caused by gambling-related behaviour”.</a:t>
            </a:r>
          </a:p>
          <a:p>
            <a:r>
              <a:rPr lang="en-GB" sz="2000" dirty="0"/>
              <a:t>The £46m current direct costs attributed in this analysis to Greater Manchester’s ‘at risk’ and problem gamblers is a figure that is being associated with the cost-consequences of gambling of ~113,000 people living in the city region. However, it is important to bear in mind that these costs will be substantially concentrated in the public service response to Greater Manchester’s ~16,000 problem gamblers --  those individuals for whom gambling represents a clinical issue, and where individuals will be typically gambling to an extent that compromises, disrupts or damages their personal and wider family life. </a:t>
            </a:r>
          </a:p>
          <a:p>
            <a:endParaRPr lang="en-GB" sz="2000" dirty="0"/>
          </a:p>
        </p:txBody>
      </p:sp>
      <p:sp>
        <p:nvSpPr>
          <p:cNvPr id="4" name="Text Placeholder 3">
            <a:extLst>
              <a:ext uri="{FF2B5EF4-FFF2-40B4-BE49-F238E27FC236}">
                <a16:creationId xmlns:a16="http://schemas.microsoft.com/office/drawing/2014/main" id="{481828E1-1BA7-4EDA-B8D6-074AA342FFF9}"/>
              </a:ext>
            </a:extLst>
          </p:cNvPr>
          <p:cNvSpPr>
            <a:spLocks noGrp="1"/>
          </p:cNvSpPr>
          <p:nvPr>
            <p:ph type="body" sz="quarter" idx="11"/>
          </p:nvPr>
        </p:nvSpPr>
        <p:spPr/>
        <p:txBody>
          <a:bodyPr/>
          <a:lstStyle/>
          <a:p>
            <a:r>
              <a:rPr lang="en-GB" dirty="0"/>
              <a:t>Part 4. Conclusions</a:t>
            </a:r>
          </a:p>
        </p:txBody>
      </p:sp>
    </p:spTree>
    <p:extLst>
      <p:ext uri="{BB962C8B-B14F-4D97-AF65-F5344CB8AC3E}">
        <p14:creationId xmlns:p14="http://schemas.microsoft.com/office/powerpoint/2010/main" val="229201564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CC61B8-1271-45B9-B65E-634FE5E87AE1}"/>
              </a:ext>
            </a:extLst>
          </p:cNvPr>
          <p:cNvSpPr>
            <a:spLocks noGrp="1"/>
          </p:cNvSpPr>
          <p:nvPr>
            <p:ph type="title"/>
          </p:nvPr>
        </p:nvSpPr>
        <p:spPr/>
        <p:txBody>
          <a:bodyPr/>
          <a:lstStyle/>
          <a:p>
            <a:r>
              <a:rPr lang="en-GB" dirty="0"/>
              <a:t>Conclusions (2/2)</a:t>
            </a:r>
          </a:p>
        </p:txBody>
      </p:sp>
      <p:sp>
        <p:nvSpPr>
          <p:cNvPr id="3" name="Content Placeholder 2">
            <a:extLst>
              <a:ext uri="{FF2B5EF4-FFF2-40B4-BE49-F238E27FC236}">
                <a16:creationId xmlns:a16="http://schemas.microsoft.com/office/drawing/2014/main" id="{BECF0CD5-944E-48DE-8FD2-B8BB7E55F234}"/>
              </a:ext>
            </a:extLst>
          </p:cNvPr>
          <p:cNvSpPr>
            <a:spLocks noGrp="1"/>
          </p:cNvSpPr>
          <p:nvPr>
            <p:ph idx="1"/>
          </p:nvPr>
        </p:nvSpPr>
        <p:spPr/>
        <p:txBody>
          <a:bodyPr>
            <a:normAutofit/>
          </a:bodyPr>
          <a:lstStyle/>
          <a:p>
            <a:r>
              <a:rPr lang="en-GB" sz="2000" dirty="0"/>
              <a:t>The broader £80m figure incorporates a recognition of the wider societal harms of gambling. No cost analysis can adequately convey the impact of lives lost as a result of gambling, which is more appropriately captured through qualitative methods and the testimony of those with lived experience of gambling harms, but this broader figure is an important alternative figure offered by the analysis and should be taken as one small, but important, way to reflect the broader impact of harmful gambling in the city region.</a:t>
            </a:r>
          </a:p>
          <a:p>
            <a:r>
              <a:rPr lang="en-GB" sz="2000" dirty="0"/>
              <a:t>Greater Manchester’s ability to estimate prevalence through careful analysis of the Health Survey for England has significantly strengthened this cost analysis. It represents one significant, bespoke element of the GM analysis, which is a first attempt to estimate local impacts with due regard to the best national evidence, but also local circumstance. Work in this area in the future should tap into the ongoing programme of work on gambling harm reduction, and also reflect on new evidence from academia as it becomes available.</a:t>
            </a:r>
          </a:p>
          <a:p>
            <a:endParaRPr lang="en-GB" sz="2000" dirty="0"/>
          </a:p>
        </p:txBody>
      </p:sp>
      <p:sp>
        <p:nvSpPr>
          <p:cNvPr id="4" name="Text Placeholder 3">
            <a:extLst>
              <a:ext uri="{FF2B5EF4-FFF2-40B4-BE49-F238E27FC236}">
                <a16:creationId xmlns:a16="http://schemas.microsoft.com/office/drawing/2014/main" id="{481828E1-1BA7-4EDA-B8D6-074AA342FFF9}"/>
              </a:ext>
            </a:extLst>
          </p:cNvPr>
          <p:cNvSpPr>
            <a:spLocks noGrp="1"/>
          </p:cNvSpPr>
          <p:nvPr>
            <p:ph type="body" sz="quarter" idx="11"/>
          </p:nvPr>
        </p:nvSpPr>
        <p:spPr/>
        <p:txBody>
          <a:bodyPr/>
          <a:lstStyle/>
          <a:p>
            <a:r>
              <a:rPr lang="en-GB" dirty="0"/>
              <a:t>Part 4. Conclusions</a:t>
            </a:r>
          </a:p>
        </p:txBody>
      </p:sp>
    </p:spTree>
    <p:extLst>
      <p:ext uri="{BB962C8B-B14F-4D97-AF65-F5344CB8AC3E}">
        <p14:creationId xmlns:p14="http://schemas.microsoft.com/office/powerpoint/2010/main" val="148579422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C14652-8C80-44C4-87FD-DE331EF1072B}"/>
              </a:ext>
            </a:extLst>
          </p:cNvPr>
          <p:cNvSpPr>
            <a:spLocks noGrp="1"/>
          </p:cNvSpPr>
          <p:nvPr>
            <p:ph type="title"/>
          </p:nvPr>
        </p:nvSpPr>
        <p:spPr/>
        <p:txBody>
          <a:bodyPr/>
          <a:lstStyle/>
          <a:p>
            <a:r>
              <a:rPr lang="en-GB" dirty="0"/>
              <a:t>Part 5</a:t>
            </a:r>
          </a:p>
        </p:txBody>
      </p:sp>
      <p:sp>
        <p:nvSpPr>
          <p:cNvPr id="3" name="Text Placeholder 2">
            <a:extLst>
              <a:ext uri="{FF2B5EF4-FFF2-40B4-BE49-F238E27FC236}">
                <a16:creationId xmlns:a16="http://schemas.microsoft.com/office/drawing/2014/main" id="{A348EF77-2979-41C5-A435-3C343066C0E0}"/>
              </a:ext>
            </a:extLst>
          </p:cNvPr>
          <p:cNvSpPr>
            <a:spLocks noGrp="1"/>
          </p:cNvSpPr>
          <p:nvPr>
            <p:ph type="body" sz="quarter" idx="11"/>
          </p:nvPr>
        </p:nvSpPr>
        <p:spPr/>
        <p:txBody>
          <a:bodyPr/>
          <a:lstStyle/>
          <a:p>
            <a:r>
              <a:rPr lang="en-GB" dirty="0"/>
              <a:t>Estimating the excess economic burden of gambling in Greater Manchester</a:t>
            </a:r>
          </a:p>
          <a:p>
            <a:endParaRPr lang="en-GB" dirty="0"/>
          </a:p>
        </p:txBody>
      </p:sp>
      <p:sp>
        <p:nvSpPr>
          <p:cNvPr id="4" name="Text Placeholder 3">
            <a:extLst>
              <a:ext uri="{FF2B5EF4-FFF2-40B4-BE49-F238E27FC236}">
                <a16:creationId xmlns:a16="http://schemas.microsoft.com/office/drawing/2014/main" id="{9A18B810-193B-4E23-9CB4-D1C60456D171}"/>
              </a:ext>
            </a:extLst>
          </p:cNvPr>
          <p:cNvSpPr>
            <a:spLocks noGrp="1"/>
          </p:cNvSpPr>
          <p:nvPr>
            <p:ph type="body" sz="quarter" idx="12"/>
          </p:nvPr>
        </p:nvSpPr>
        <p:spPr/>
        <p:txBody>
          <a:bodyPr/>
          <a:lstStyle/>
          <a:p>
            <a:r>
              <a:rPr lang="en-GB" dirty="0"/>
              <a:t>Glossary and references</a:t>
            </a:r>
          </a:p>
        </p:txBody>
      </p:sp>
    </p:spTree>
    <p:extLst>
      <p:ext uri="{BB962C8B-B14F-4D97-AF65-F5344CB8AC3E}">
        <p14:creationId xmlns:p14="http://schemas.microsoft.com/office/powerpoint/2010/main" val="35048144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F04461-E619-41E1-AA6B-6429FCEACB2C}"/>
              </a:ext>
            </a:extLst>
          </p:cNvPr>
          <p:cNvSpPr>
            <a:spLocks noGrp="1"/>
          </p:cNvSpPr>
          <p:nvPr>
            <p:ph type="title"/>
          </p:nvPr>
        </p:nvSpPr>
        <p:spPr/>
        <p:txBody>
          <a:bodyPr/>
          <a:lstStyle/>
          <a:p>
            <a:r>
              <a:rPr lang="en-GB" dirty="0"/>
              <a:t>Glossary of terms</a:t>
            </a:r>
          </a:p>
        </p:txBody>
      </p:sp>
      <p:sp>
        <p:nvSpPr>
          <p:cNvPr id="3" name="Content Placeholder 2">
            <a:extLst>
              <a:ext uri="{FF2B5EF4-FFF2-40B4-BE49-F238E27FC236}">
                <a16:creationId xmlns:a16="http://schemas.microsoft.com/office/drawing/2014/main" id="{9A98C6CB-77FF-48A5-8F01-840205EF8421}"/>
              </a:ext>
            </a:extLst>
          </p:cNvPr>
          <p:cNvSpPr>
            <a:spLocks noGrp="1"/>
          </p:cNvSpPr>
          <p:nvPr>
            <p:ph idx="1"/>
          </p:nvPr>
        </p:nvSpPr>
        <p:spPr/>
        <p:txBody>
          <a:bodyPr>
            <a:normAutofit fontScale="47500" lnSpcReduction="20000"/>
          </a:bodyPr>
          <a:lstStyle/>
          <a:p>
            <a:r>
              <a:rPr lang="en-GB" b="1" dirty="0"/>
              <a:t>Direct costs </a:t>
            </a:r>
            <a:r>
              <a:rPr lang="en-GB" dirty="0"/>
              <a:t>– often referred to as “fiscal costs” in cost benefit analysis, these are costs to the public purse, i.e. costs to government or other public agencies such as local authorities, the NHS or the police.</a:t>
            </a:r>
          </a:p>
          <a:p>
            <a:r>
              <a:rPr lang="en-GB" b="1" dirty="0"/>
              <a:t>Intangible costs </a:t>
            </a:r>
            <a:r>
              <a:rPr lang="en-GB" dirty="0"/>
              <a:t>– sometimes referred to as wider societal costs, these are the non-fiscal costs that are often included in cost benefit analysis to express in monetary terms the broader impacts of harms and problems on society as a whole. These can be economic (e.g. impacting on an individual’s productivity or lifetime earnings) or societal (e.g. reflecting lives lost, or quality of life changes), the latter of which is prominent in health economics.</a:t>
            </a:r>
          </a:p>
          <a:p>
            <a:r>
              <a:rPr lang="en-GB" b="1" dirty="0"/>
              <a:t>Problem gambling / gambler(s) </a:t>
            </a:r>
            <a:r>
              <a:rPr lang="en-GB" dirty="0"/>
              <a:t>– a clinical issue where a person gambles to an extent that compromises, disrupts or damages family, personal or recreational pursuits. Problem gamblers score 8 or more on the </a:t>
            </a:r>
            <a:r>
              <a:rPr lang="en-GB" u="sng" dirty="0"/>
              <a:t>PGSI</a:t>
            </a:r>
            <a:r>
              <a:rPr lang="en-GB" dirty="0"/>
              <a:t>.</a:t>
            </a:r>
          </a:p>
          <a:p>
            <a:r>
              <a:rPr lang="en-GB" b="1" dirty="0"/>
              <a:t>At risk gambling / gambler(s) – </a:t>
            </a:r>
            <a:r>
              <a:rPr lang="en-GB" dirty="0"/>
              <a:t>at risk gamblers are typically low- or moderate-risk gamblers, meaning they may experience some level of negative consequences due to their gambling. Low-risk gamblers (people scoring between 1 and 2 on the </a:t>
            </a:r>
            <a:r>
              <a:rPr lang="en-GB" u="sng" dirty="0"/>
              <a:t>PGSI)</a:t>
            </a:r>
            <a:r>
              <a:rPr lang="en-GB" dirty="0"/>
              <a:t> experience a low level of problems with few or no identified negative consequences. Moderate-risk gambling (people scoring between 3 and 7 on the </a:t>
            </a:r>
            <a:r>
              <a:rPr lang="en-GB" u="sng" dirty="0"/>
              <a:t>PGSI</a:t>
            </a:r>
            <a:r>
              <a:rPr lang="en-GB" dirty="0"/>
              <a:t>) experience a moderate level of problems leading to some negative consequences.</a:t>
            </a:r>
          </a:p>
          <a:p>
            <a:r>
              <a:rPr lang="en-GB" b="1" dirty="0"/>
              <a:t>Problem Gambling Severity Index (PGSI) </a:t>
            </a:r>
            <a:r>
              <a:rPr lang="en-GB" dirty="0"/>
              <a:t>- a 9-item screening tool used to measure at risk behaviour in problem gambling. Scores range from 0-27, with recognised thresholds in relation to who will be screened as  “low-risk”, “moderate-risk” and “problem” gamblers</a:t>
            </a:r>
          </a:p>
        </p:txBody>
      </p:sp>
      <p:sp>
        <p:nvSpPr>
          <p:cNvPr id="4" name="Text Placeholder 3">
            <a:extLst>
              <a:ext uri="{FF2B5EF4-FFF2-40B4-BE49-F238E27FC236}">
                <a16:creationId xmlns:a16="http://schemas.microsoft.com/office/drawing/2014/main" id="{CD466BA4-216F-45DD-AFEB-57D5D9CBF5D5}"/>
              </a:ext>
            </a:extLst>
          </p:cNvPr>
          <p:cNvSpPr>
            <a:spLocks noGrp="1"/>
          </p:cNvSpPr>
          <p:nvPr>
            <p:ph type="body" sz="quarter" idx="11"/>
          </p:nvPr>
        </p:nvSpPr>
        <p:spPr/>
        <p:txBody>
          <a:bodyPr/>
          <a:lstStyle/>
          <a:p>
            <a:r>
              <a:rPr lang="en-GB" dirty="0"/>
              <a:t>Part 5. Glossary and references</a:t>
            </a:r>
          </a:p>
        </p:txBody>
      </p:sp>
    </p:spTree>
    <p:extLst>
      <p:ext uri="{BB962C8B-B14F-4D97-AF65-F5344CB8AC3E}">
        <p14:creationId xmlns:p14="http://schemas.microsoft.com/office/powerpoint/2010/main" val="146289310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F04461-E619-41E1-AA6B-6429FCEACB2C}"/>
              </a:ext>
            </a:extLst>
          </p:cNvPr>
          <p:cNvSpPr>
            <a:spLocks noGrp="1"/>
          </p:cNvSpPr>
          <p:nvPr>
            <p:ph type="title"/>
          </p:nvPr>
        </p:nvSpPr>
        <p:spPr/>
        <p:txBody>
          <a:bodyPr/>
          <a:lstStyle/>
          <a:p>
            <a:r>
              <a:rPr lang="en-GB" dirty="0"/>
              <a:t>References</a:t>
            </a:r>
          </a:p>
        </p:txBody>
      </p:sp>
      <p:sp>
        <p:nvSpPr>
          <p:cNvPr id="3" name="Content Placeholder 2">
            <a:extLst>
              <a:ext uri="{FF2B5EF4-FFF2-40B4-BE49-F238E27FC236}">
                <a16:creationId xmlns:a16="http://schemas.microsoft.com/office/drawing/2014/main" id="{9A98C6CB-77FF-48A5-8F01-840205EF8421}"/>
              </a:ext>
            </a:extLst>
          </p:cNvPr>
          <p:cNvSpPr>
            <a:spLocks noGrp="1"/>
          </p:cNvSpPr>
          <p:nvPr>
            <p:ph idx="1"/>
          </p:nvPr>
        </p:nvSpPr>
        <p:spPr/>
        <p:txBody>
          <a:bodyPr>
            <a:normAutofit/>
          </a:bodyPr>
          <a:lstStyle/>
          <a:p>
            <a:r>
              <a:rPr lang="en-GB" sz="2000" dirty="0"/>
              <a:t>IPPR (2016) Cards on the table: The cost to government associated with people who are problem gamblers in Britain, IPPR. Available at: </a:t>
            </a:r>
            <a:r>
              <a:rPr lang="en-GB" sz="2000" dirty="0">
                <a:hlinkClick r:id="rId2"/>
              </a:rPr>
              <a:t>https://www.ippr.org/research/publications/cards-on-the-table</a:t>
            </a:r>
            <a:endParaRPr lang="en-GB" sz="2000" dirty="0"/>
          </a:p>
          <a:p>
            <a:r>
              <a:rPr lang="en-GB" sz="2000" dirty="0"/>
              <a:t>Public Health England (2021) Gambling-related harms: evidence review; </a:t>
            </a:r>
            <a:r>
              <a:rPr lang="en-GB" sz="2000" i="1" dirty="0"/>
              <a:t>The economic and social cost of harms</a:t>
            </a:r>
            <a:r>
              <a:rPr lang="en-GB" sz="2000" dirty="0"/>
              <a:t>, GOV.UK. Available at: </a:t>
            </a:r>
            <a:r>
              <a:rPr lang="en-GB" sz="2000" dirty="0">
                <a:hlinkClick r:id="rId3"/>
              </a:rPr>
              <a:t>https://www.gov.uk/government/publications/gambling-related-harms-evidence-review</a:t>
            </a:r>
            <a:r>
              <a:rPr lang="en-GB" sz="2000" dirty="0"/>
              <a:t> </a:t>
            </a:r>
          </a:p>
          <a:p>
            <a:r>
              <a:rPr lang="en-GB" sz="2000" dirty="0"/>
              <a:t>Wardle, H. et al. (2018) ‘Measuring gambling-related harms: A framework for action’. Available at: </a:t>
            </a:r>
            <a:r>
              <a:rPr lang="en-GB" sz="2000" dirty="0">
                <a:hlinkClick r:id="rId4"/>
              </a:rPr>
              <a:t>https://www.gamblingcommission.gov.uk/manual/national-strategy-to-reduce-gambling-harms/research-to-inform-action-defining-measuring-and-monitoring-gambling-related</a:t>
            </a:r>
            <a:r>
              <a:rPr lang="en-GB" sz="2000" dirty="0"/>
              <a:t> </a:t>
            </a:r>
          </a:p>
          <a:p>
            <a:endParaRPr lang="en-GB" sz="2000" dirty="0"/>
          </a:p>
          <a:p>
            <a:endParaRPr lang="en-GB" sz="2000" dirty="0"/>
          </a:p>
        </p:txBody>
      </p:sp>
      <p:sp>
        <p:nvSpPr>
          <p:cNvPr id="4" name="Text Placeholder 3">
            <a:extLst>
              <a:ext uri="{FF2B5EF4-FFF2-40B4-BE49-F238E27FC236}">
                <a16:creationId xmlns:a16="http://schemas.microsoft.com/office/drawing/2014/main" id="{CD466BA4-216F-45DD-AFEB-57D5D9CBF5D5}"/>
              </a:ext>
            </a:extLst>
          </p:cNvPr>
          <p:cNvSpPr>
            <a:spLocks noGrp="1"/>
          </p:cNvSpPr>
          <p:nvPr>
            <p:ph type="body" sz="quarter" idx="11"/>
          </p:nvPr>
        </p:nvSpPr>
        <p:spPr/>
        <p:txBody>
          <a:bodyPr/>
          <a:lstStyle/>
          <a:p>
            <a:r>
              <a:rPr lang="en-GB" dirty="0"/>
              <a:t>Part 5. Glossary and references</a:t>
            </a:r>
          </a:p>
        </p:txBody>
      </p:sp>
    </p:spTree>
    <p:extLst>
      <p:ext uri="{BB962C8B-B14F-4D97-AF65-F5344CB8AC3E}">
        <p14:creationId xmlns:p14="http://schemas.microsoft.com/office/powerpoint/2010/main" val="25805568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C14652-8C80-44C4-87FD-DE331EF1072B}"/>
              </a:ext>
            </a:extLst>
          </p:cNvPr>
          <p:cNvSpPr>
            <a:spLocks noGrp="1"/>
          </p:cNvSpPr>
          <p:nvPr>
            <p:ph type="title"/>
          </p:nvPr>
        </p:nvSpPr>
        <p:spPr/>
        <p:txBody>
          <a:bodyPr/>
          <a:lstStyle/>
          <a:p>
            <a:r>
              <a:rPr lang="en-GB" dirty="0"/>
              <a:t>Appendix A</a:t>
            </a:r>
          </a:p>
        </p:txBody>
      </p:sp>
      <p:sp>
        <p:nvSpPr>
          <p:cNvPr id="3" name="Text Placeholder 2">
            <a:extLst>
              <a:ext uri="{FF2B5EF4-FFF2-40B4-BE49-F238E27FC236}">
                <a16:creationId xmlns:a16="http://schemas.microsoft.com/office/drawing/2014/main" id="{A348EF77-2979-41C5-A435-3C343066C0E0}"/>
              </a:ext>
            </a:extLst>
          </p:cNvPr>
          <p:cNvSpPr>
            <a:spLocks noGrp="1"/>
          </p:cNvSpPr>
          <p:nvPr>
            <p:ph type="body" sz="quarter" idx="11"/>
          </p:nvPr>
        </p:nvSpPr>
        <p:spPr/>
        <p:txBody>
          <a:bodyPr/>
          <a:lstStyle/>
          <a:p>
            <a:r>
              <a:rPr lang="en-GB" dirty="0"/>
              <a:t>Estimating the excess economic burden of gambling in Greater Manchester</a:t>
            </a:r>
          </a:p>
          <a:p>
            <a:endParaRPr lang="en-GB" dirty="0"/>
          </a:p>
        </p:txBody>
      </p:sp>
      <p:sp>
        <p:nvSpPr>
          <p:cNvPr id="4" name="Text Placeholder 3">
            <a:extLst>
              <a:ext uri="{FF2B5EF4-FFF2-40B4-BE49-F238E27FC236}">
                <a16:creationId xmlns:a16="http://schemas.microsoft.com/office/drawing/2014/main" id="{9A18B810-193B-4E23-9CB4-D1C60456D171}"/>
              </a:ext>
            </a:extLst>
          </p:cNvPr>
          <p:cNvSpPr>
            <a:spLocks noGrp="1"/>
          </p:cNvSpPr>
          <p:nvPr>
            <p:ph type="body" sz="quarter" idx="12"/>
          </p:nvPr>
        </p:nvSpPr>
        <p:spPr/>
        <p:txBody>
          <a:bodyPr/>
          <a:lstStyle/>
          <a:p>
            <a:r>
              <a:rPr lang="en-GB" dirty="0"/>
              <a:t>Locality costings</a:t>
            </a:r>
          </a:p>
        </p:txBody>
      </p:sp>
    </p:spTree>
    <p:extLst>
      <p:ext uri="{BB962C8B-B14F-4D97-AF65-F5344CB8AC3E}">
        <p14:creationId xmlns:p14="http://schemas.microsoft.com/office/powerpoint/2010/main" val="35368698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123D0D-AE72-478A-81E7-94368E2DD038}"/>
              </a:ext>
            </a:extLst>
          </p:cNvPr>
          <p:cNvSpPr>
            <a:spLocks noGrp="1"/>
          </p:cNvSpPr>
          <p:nvPr>
            <p:ph type="title"/>
          </p:nvPr>
        </p:nvSpPr>
        <p:spPr/>
        <p:txBody>
          <a:bodyPr/>
          <a:lstStyle/>
          <a:p>
            <a:r>
              <a:rPr lang="en-GB" dirty="0"/>
              <a:t>Executive Summary (2/3)</a:t>
            </a:r>
          </a:p>
        </p:txBody>
      </p:sp>
      <p:sp>
        <p:nvSpPr>
          <p:cNvPr id="4" name="Text Placeholder 3">
            <a:extLst>
              <a:ext uri="{FF2B5EF4-FFF2-40B4-BE49-F238E27FC236}">
                <a16:creationId xmlns:a16="http://schemas.microsoft.com/office/drawing/2014/main" id="{20674168-80DF-4380-B4F6-806E0AD24488}"/>
              </a:ext>
              <a:ext uri="{C183D7F6-B498-43B3-948B-1728B52AA6E4}">
                <adec:decorative xmlns:adec="http://schemas.microsoft.com/office/drawing/2017/decorative" val="1"/>
              </a:ext>
            </a:extLst>
          </p:cNvPr>
          <p:cNvSpPr>
            <a:spLocks noGrp="1"/>
          </p:cNvSpPr>
          <p:nvPr>
            <p:ph type="body" sz="quarter" idx="11"/>
          </p:nvPr>
        </p:nvSpPr>
        <p:spPr/>
        <p:txBody>
          <a:bodyPr/>
          <a:lstStyle/>
          <a:p>
            <a:r>
              <a:rPr lang="en-GB" dirty="0"/>
              <a:t>Estimating the excess economic burden of gambling in Greater Manchester</a:t>
            </a:r>
          </a:p>
        </p:txBody>
      </p:sp>
      <p:graphicFrame>
        <p:nvGraphicFramePr>
          <p:cNvPr id="8" name="Table 8">
            <a:extLst>
              <a:ext uri="{FF2B5EF4-FFF2-40B4-BE49-F238E27FC236}">
                <a16:creationId xmlns:a16="http://schemas.microsoft.com/office/drawing/2014/main" id="{DABAD624-0922-41B1-8E24-68F241E701BE}"/>
              </a:ext>
            </a:extLst>
          </p:cNvPr>
          <p:cNvGraphicFramePr>
            <a:graphicFrameLocks noGrp="1"/>
          </p:cNvGraphicFramePr>
          <p:nvPr>
            <p:ph idx="1"/>
            <p:extLst>
              <p:ext uri="{D42A27DB-BD31-4B8C-83A1-F6EECF244321}">
                <p14:modId xmlns:p14="http://schemas.microsoft.com/office/powerpoint/2010/main" val="1705183798"/>
              </p:ext>
            </p:extLst>
          </p:nvPr>
        </p:nvGraphicFramePr>
        <p:xfrm>
          <a:off x="587375" y="1487598"/>
          <a:ext cx="11017249" cy="3484880"/>
        </p:xfrm>
        <a:graphic>
          <a:graphicData uri="http://schemas.openxmlformats.org/drawingml/2006/table">
            <a:tbl>
              <a:tblPr firstRow="1" bandRow="1">
                <a:tableStyleId>{5C22544A-7EE6-4342-B048-85BDC9FD1C3A}</a:tableStyleId>
              </a:tblPr>
              <a:tblGrid>
                <a:gridCol w="2428957">
                  <a:extLst>
                    <a:ext uri="{9D8B030D-6E8A-4147-A177-3AD203B41FA5}">
                      <a16:colId xmlns:a16="http://schemas.microsoft.com/office/drawing/2014/main" val="2320174064"/>
                    </a:ext>
                  </a:extLst>
                </a:gridCol>
                <a:gridCol w="2261521">
                  <a:extLst>
                    <a:ext uri="{9D8B030D-6E8A-4147-A177-3AD203B41FA5}">
                      <a16:colId xmlns:a16="http://schemas.microsoft.com/office/drawing/2014/main" val="2119062480"/>
                    </a:ext>
                  </a:extLst>
                </a:gridCol>
                <a:gridCol w="1251284">
                  <a:extLst>
                    <a:ext uri="{9D8B030D-6E8A-4147-A177-3AD203B41FA5}">
                      <a16:colId xmlns:a16="http://schemas.microsoft.com/office/drawing/2014/main" val="528463043"/>
                    </a:ext>
                  </a:extLst>
                </a:gridCol>
                <a:gridCol w="1691829">
                  <a:extLst>
                    <a:ext uri="{9D8B030D-6E8A-4147-A177-3AD203B41FA5}">
                      <a16:colId xmlns:a16="http://schemas.microsoft.com/office/drawing/2014/main" val="2108256194"/>
                    </a:ext>
                  </a:extLst>
                </a:gridCol>
                <a:gridCol w="1691829">
                  <a:extLst>
                    <a:ext uri="{9D8B030D-6E8A-4147-A177-3AD203B41FA5}">
                      <a16:colId xmlns:a16="http://schemas.microsoft.com/office/drawing/2014/main" val="367380194"/>
                    </a:ext>
                  </a:extLst>
                </a:gridCol>
                <a:gridCol w="1691829">
                  <a:extLst>
                    <a:ext uri="{9D8B030D-6E8A-4147-A177-3AD203B41FA5}">
                      <a16:colId xmlns:a16="http://schemas.microsoft.com/office/drawing/2014/main" val="875431287"/>
                    </a:ext>
                  </a:extLst>
                </a:gridCol>
              </a:tblGrid>
              <a:tr h="370840">
                <a:tc>
                  <a:txBody>
                    <a:bodyPr/>
                    <a:lstStyle/>
                    <a:p>
                      <a:r>
                        <a:rPr lang="en-GB" sz="1400" dirty="0"/>
                        <a:t>Domain</a:t>
                      </a:r>
                    </a:p>
                  </a:txBody>
                  <a:tcPr>
                    <a:solidFill>
                      <a:schemeClr val="accent2"/>
                    </a:solidFill>
                  </a:tcPr>
                </a:tc>
                <a:tc>
                  <a:txBody>
                    <a:bodyPr/>
                    <a:lstStyle/>
                    <a:p>
                      <a:r>
                        <a:rPr lang="en-GB" sz="1400" dirty="0"/>
                        <a:t>Sub-domain</a:t>
                      </a:r>
                    </a:p>
                  </a:txBody>
                  <a:tcPr>
                    <a:solidFill>
                      <a:schemeClr val="accent2"/>
                    </a:solidFill>
                  </a:tcPr>
                </a:tc>
                <a:tc>
                  <a:txBody>
                    <a:bodyPr/>
                    <a:lstStyle/>
                    <a:p>
                      <a:r>
                        <a:rPr lang="en-GB" sz="1400" dirty="0"/>
                        <a:t>Cohort</a:t>
                      </a:r>
                    </a:p>
                  </a:txBody>
                  <a:tcPr>
                    <a:solidFill>
                      <a:schemeClr val="accent2"/>
                    </a:solidFill>
                  </a:tcPr>
                </a:tc>
                <a:tc>
                  <a:txBody>
                    <a:bodyPr/>
                    <a:lstStyle/>
                    <a:p>
                      <a:r>
                        <a:rPr lang="en-GB" sz="1400" dirty="0"/>
                        <a:t>Fiscal Costs</a:t>
                      </a:r>
                    </a:p>
                  </a:txBody>
                  <a:tcPr>
                    <a:solidFill>
                      <a:schemeClr val="accent2"/>
                    </a:solidFill>
                  </a:tcPr>
                </a:tc>
                <a:tc>
                  <a:txBody>
                    <a:bodyPr/>
                    <a:lstStyle/>
                    <a:p>
                      <a:r>
                        <a:rPr lang="en-GB" sz="1400" dirty="0"/>
                        <a:t>Wider (economic / social) costs</a:t>
                      </a:r>
                    </a:p>
                  </a:txBody>
                  <a:tcPr>
                    <a:solidFill>
                      <a:schemeClr val="accent2"/>
                    </a:solidFill>
                  </a:tcPr>
                </a:tc>
                <a:tc>
                  <a:txBody>
                    <a:bodyPr/>
                    <a:lstStyle/>
                    <a:p>
                      <a:r>
                        <a:rPr lang="en-GB" sz="1400" dirty="0"/>
                        <a:t>Total</a:t>
                      </a:r>
                    </a:p>
                  </a:txBody>
                  <a:tcPr>
                    <a:solidFill>
                      <a:schemeClr val="accent2"/>
                    </a:solidFill>
                  </a:tcPr>
                </a:tc>
                <a:extLst>
                  <a:ext uri="{0D108BD9-81ED-4DB2-BD59-A6C34878D82A}">
                    <a16:rowId xmlns:a16="http://schemas.microsoft.com/office/drawing/2014/main" val="3621626362"/>
                  </a:ext>
                </a:extLst>
              </a:tr>
              <a:tr h="370840">
                <a:tc>
                  <a:txBody>
                    <a:bodyPr/>
                    <a:lstStyle/>
                    <a:p>
                      <a:r>
                        <a:rPr lang="en-GB" sz="1400" dirty="0"/>
                        <a:t>Financial</a:t>
                      </a:r>
                    </a:p>
                  </a:txBody>
                  <a:tcPr/>
                </a:tc>
                <a:tc>
                  <a:txBody>
                    <a:bodyPr/>
                    <a:lstStyle/>
                    <a:p>
                      <a:r>
                        <a:rPr lang="en-GB" sz="1400" dirty="0"/>
                        <a:t>Statutory homelessness</a:t>
                      </a:r>
                    </a:p>
                  </a:txBody>
                  <a:tcPr/>
                </a:tc>
                <a:tc>
                  <a:txBody>
                    <a:bodyPr/>
                    <a:lstStyle/>
                    <a:p>
                      <a:r>
                        <a:rPr lang="en-GB" sz="1400" dirty="0"/>
                        <a:t>Adults</a:t>
                      </a:r>
                    </a:p>
                  </a:txBody>
                  <a:tcPr/>
                </a:tc>
                <a:tc>
                  <a:txBody>
                    <a:bodyPr/>
                    <a:lstStyle/>
                    <a:p>
                      <a:r>
                        <a:rPr lang="en-GB" sz="1400" dirty="0"/>
                        <a:t>£4,200,000</a:t>
                      </a:r>
                    </a:p>
                  </a:txBody>
                  <a:tcPr/>
                </a:tc>
                <a:tc>
                  <a:txBody>
                    <a:bodyPr/>
                    <a:lstStyle/>
                    <a:p>
                      <a:endParaRPr lang="en-GB" sz="1400"/>
                    </a:p>
                  </a:txBody>
                  <a:tcPr/>
                </a:tc>
                <a:tc>
                  <a:txBody>
                    <a:bodyPr/>
                    <a:lstStyle/>
                    <a:p>
                      <a:r>
                        <a:rPr lang="en-GB" sz="1400" dirty="0"/>
                        <a:t>£4,200,000</a:t>
                      </a:r>
                    </a:p>
                  </a:txBody>
                  <a:tcPr/>
                </a:tc>
                <a:extLst>
                  <a:ext uri="{0D108BD9-81ED-4DB2-BD59-A6C34878D82A}">
                    <a16:rowId xmlns:a16="http://schemas.microsoft.com/office/drawing/2014/main" val="2172767487"/>
                  </a:ext>
                </a:extLst>
              </a:tr>
              <a:tr h="370840">
                <a:tc>
                  <a:txBody>
                    <a:bodyPr/>
                    <a:lstStyle/>
                    <a:p>
                      <a:r>
                        <a:rPr lang="en-GB" sz="1400" dirty="0"/>
                        <a:t>Health</a:t>
                      </a:r>
                    </a:p>
                  </a:txBody>
                  <a:tcPr/>
                </a:tc>
                <a:tc>
                  <a:txBody>
                    <a:bodyPr/>
                    <a:lstStyle/>
                    <a:p>
                      <a:r>
                        <a:rPr lang="en-GB" sz="1400" dirty="0"/>
                        <a:t>Deaths from suicide</a:t>
                      </a:r>
                    </a:p>
                  </a:txBody>
                  <a:tcPr/>
                </a:tc>
                <a:tc>
                  <a:txBody>
                    <a:bodyPr/>
                    <a:lstStyle/>
                    <a:p>
                      <a:r>
                        <a:rPr lang="en-GB" sz="1400" dirty="0"/>
                        <a:t>Adults</a:t>
                      </a:r>
                    </a:p>
                  </a:txBody>
                  <a:tcPr/>
                </a:tc>
                <a:tc>
                  <a:txBody>
                    <a:bodyPr/>
                    <a:lstStyle/>
                    <a:p>
                      <a:endParaRPr lang="en-GB" sz="1400" dirty="0"/>
                    </a:p>
                  </a:txBody>
                  <a:tcPr/>
                </a:tc>
                <a:tc>
                  <a:txBody>
                    <a:bodyPr/>
                    <a:lstStyle/>
                    <a:p>
                      <a:r>
                        <a:rPr lang="en-GB" sz="1400" dirty="0"/>
                        <a:t>£33,400,000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dirty="0"/>
                        <a:t>£33,400,000</a:t>
                      </a:r>
                    </a:p>
                  </a:txBody>
                  <a:tcPr/>
                </a:tc>
                <a:extLst>
                  <a:ext uri="{0D108BD9-81ED-4DB2-BD59-A6C34878D82A}">
                    <a16:rowId xmlns:a16="http://schemas.microsoft.com/office/drawing/2014/main" val="340673755"/>
                  </a:ext>
                </a:extLst>
              </a:tr>
              <a:tr h="370840">
                <a:tc>
                  <a:txBody>
                    <a:bodyPr/>
                    <a:lstStyle/>
                    <a:p>
                      <a:r>
                        <a:rPr lang="en-GB" sz="1400" dirty="0"/>
                        <a:t>Health</a:t>
                      </a:r>
                    </a:p>
                  </a:txBody>
                  <a:tcPr/>
                </a:tc>
                <a:tc>
                  <a:txBody>
                    <a:bodyPr/>
                    <a:lstStyle/>
                    <a:p>
                      <a:r>
                        <a:rPr lang="en-GB" sz="1400" dirty="0"/>
                        <a:t>Depression</a:t>
                      </a:r>
                    </a:p>
                  </a:txBody>
                  <a:tcPr/>
                </a:tc>
                <a:tc>
                  <a:txBody>
                    <a:bodyPr/>
                    <a:lstStyle/>
                    <a:p>
                      <a:r>
                        <a:rPr lang="en-GB" sz="1400" dirty="0"/>
                        <a:t>Adults</a:t>
                      </a:r>
                    </a:p>
                  </a:txBody>
                  <a:tcPr/>
                </a:tc>
                <a:tc>
                  <a:txBody>
                    <a:bodyPr/>
                    <a:lstStyle/>
                    <a:p>
                      <a:r>
                        <a:rPr lang="en-GB" sz="1400" dirty="0"/>
                        <a:t>£23,900,000</a:t>
                      </a:r>
                    </a:p>
                  </a:txBody>
                  <a:tcPr/>
                </a:tc>
                <a:tc>
                  <a:txBody>
                    <a:bodyPr/>
                    <a:lstStyle/>
                    <a:p>
                      <a:endParaRPr lang="en-GB" sz="1400"/>
                    </a:p>
                  </a:txBody>
                  <a:tcPr/>
                </a:tc>
                <a:tc>
                  <a:txBody>
                    <a:bodyPr/>
                    <a:lstStyle/>
                    <a:p>
                      <a:r>
                        <a:rPr lang="en-GB" sz="1400" dirty="0"/>
                        <a:t>£23,900,000</a:t>
                      </a:r>
                    </a:p>
                  </a:txBody>
                  <a:tcPr/>
                </a:tc>
                <a:extLst>
                  <a:ext uri="{0D108BD9-81ED-4DB2-BD59-A6C34878D82A}">
                    <a16:rowId xmlns:a16="http://schemas.microsoft.com/office/drawing/2014/main" val="2336446653"/>
                  </a:ext>
                </a:extLst>
              </a:tr>
              <a:tr h="370840">
                <a:tc>
                  <a:txBody>
                    <a:bodyPr/>
                    <a:lstStyle/>
                    <a:p>
                      <a:r>
                        <a:rPr lang="en-GB" sz="1400" dirty="0"/>
                        <a:t>Health</a:t>
                      </a:r>
                    </a:p>
                  </a:txBody>
                  <a:tcPr/>
                </a:tc>
                <a:tc>
                  <a:txBody>
                    <a:bodyPr/>
                    <a:lstStyle/>
                    <a:p>
                      <a:r>
                        <a:rPr lang="en-GB" sz="1400" dirty="0"/>
                        <a:t>Alcohol dependence</a:t>
                      </a:r>
                    </a:p>
                  </a:txBody>
                  <a:tcPr/>
                </a:tc>
                <a:tc>
                  <a:txBody>
                    <a:bodyPr/>
                    <a:lstStyle/>
                    <a:p>
                      <a:r>
                        <a:rPr lang="en-GB" sz="1400" dirty="0"/>
                        <a:t>Adults</a:t>
                      </a:r>
                    </a:p>
                  </a:txBody>
                  <a:tcPr/>
                </a:tc>
                <a:tc>
                  <a:txBody>
                    <a:bodyPr/>
                    <a:lstStyle/>
                    <a:p>
                      <a:r>
                        <a:rPr lang="en-GB" sz="1400" dirty="0"/>
                        <a:t>£400,000</a:t>
                      </a:r>
                    </a:p>
                  </a:txBody>
                  <a:tcPr/>
                </a:tc>
                <a:tc>
                  <a:txBody>
                    <a:bodyPr/>
                    <a:lstStyle/>
                    <a:p>
                      <a:endParaRPr lang="en-GB" sz="1400"/>
                    </a:p>
                  </a:txBody>
                  <a:tcPr/>
                </a:tc>
                <a:tc>
                  <a:txBody>
                    <a:bodyPr/>
                    <a:lstStyle/>
                    <a:p>
                      <a:r>
                        <a:rPr lang="en-GB" sz="1400" dirty="0"/>
                        <a:t>£400,000</a:t>
                      </a:r>
                    </a:p>
                  </a:txBody>
                  <a:tcPr/>
                </a:tc>
                <a:extLst>
                  <a:ext uri="{0D108BD9-81ED-4DB2-BD59-A6C34878D82A}">
                    <a16:rowId xmlns:a16="http://schemas.microsoft.com/office/drawing/2014/main" val="3766194894"/>
                  </a:ext>
                </a:extLst>
              </a:tr>
              <a:tr h="370840">
                <a:tc>
                  <a:txBody>
                    <a:bodyPr/>
                    <a:lstStyle/>
                    <a:p>
                      <a:r>
                        <a:rPr lang="en-GB" sz="1400" dirty="0"/>
                        <a:t>Health</a:t>
                      </a:r>
                    </a:p>
                  </a:txBody>
                  <a:tcPr/>
                </a:tc>
                <a:tc>
                  <a:txBody>
                    <a:bodyPr/>
                    <a:lstStyle/>
                    <a:p>
                      <a:r>
                        <a:rPr lang="en-GB" sz="1400" dirty="0"/>
                        <a:t>Illicit drug use</a:t>
                      </a:r>
                    </a:p>
                  </a:txBody>
                  <a:tcPr/>
                </a:tc>
                <a:tc>
                  <a:txBody>
                    <a:bodyPr/>
                    <a:lstStyle/>
                    <a:p>
                      <a:r>
                        <a:rPr lang="en-GB" sz="1400" dirty="0"/>
                        <a:t>17-24 years</a:t>
                      </a:r>
                    </a:p>
                  </a:txBody>
                  <a:tcPr/>
                </a:tc>
                <a:tc>
                  <a:txBody>
                    <a:bodyPr/>
                    <a:lstStyle/>
                    <a:p>
                      <a:r>
                        <a:rPr lang="en-GB" sz="1400" dirty="0"/>
                        <a:t>£200,000</a:t>
                      </a:r>
                    </a:p>
                  </a:txBody>
                  <a:tcPr/>
                </a:tc>
                <a:tc>
                  <a:txBody>
                    <a:bodyPr/>
                    <a:lstStyle/>
                    <a:p>
                      <a:endParaRPr lang="en-GB" sz="1400"/>
                    </a:p>
                  </a:txBody>
                  <a:tcPr/>
                </a:tc>
                <a:tc>
                  <a:txBody>
                    <a:bodyPr/>
                    <a:lstStyle/>
                    <a:p>
                      <a:r>
                        <a:rPr lang="en-GB" sz="1400" dirty="0"/>
                        <a:t>£200,000</a:t>
                      </a:r>
                    </a:p>
                  </a:txBody>
                  <a:tcPr/>
                </a:tc>
                <a:extLst>
                  <a:ext uri="{0D108BD9-81ED-4DB2-BD59-A6C34878D82A}">
                    <a16:rowId xmlns:a16="http://schemas.microsoft.com/office/drawing/2014/main" val="3656367146"/>
                  </a:ext>
                </a:extLst>
              </a:tr>
              <a:tr h="370840">
                <a:tc>
                  <a:txBody>
                    <a:bodyPr/>
                    <a:lstStyle/>
                    <a:p>
                      <a:r>
                        <a:rPr lang="en-GB" sz="1400" dirty="0"/>
                        <a:t>Employment and education</a:t>
                      </a:r>
                    </a:p>
                  </a:txBody>
                  <a:tcPr/>
                </a:tc>
                <a:tc>
                  <a:txBody>
                    <a:bodyPr/>
                    <a:lstStyle/>
                    <a:p>
                      <a:r>
                        <a:rPr lang="en-GB" sz="1400" dirty="0"/>
                        <a:t>Unemployment benefits </a:t>
                      </a:r>
                    </a:p>
                  </a:txBody>
                  <a:tcPr/>
                </a:tc>
                <a:tc>
                  <a:txBody>
                    <a:bodyPr/>
                    <a:lstStyle/>
                    <a:p>
                      <a:r>
                        <a:rPr lang="en-GB" sz="1400" dirty="0"/>
                        <a:t>Adults</a:t>
                      </a:r>
                    </a:p>
                  </a:txBody>
                  <a:tcPr/>
                </a:tc>
                <a:tc>
                  <a:txBody>
                    <a:bodyPr/>
                    <a:lstStyle/>
                    <a:p>
                      <a:r>
                        <a:rPr lang="en-GB" sz="1400" dirty="0"/>
                        <a:t>£6,000,000</a:t>
                      </a:r>
                    </a:p>
                  </a:txBody>
                  <a:tcPr/>
                </a:tc>
                <a:tc>
                  <a:txBody>
                    <a:bodyPr/>
                    <a:lstStyle/>
                    <a:p>
                      <a:endParaRPr lang="en-GB" sz="1400"/>
                    </a:p>
                  </a:txBody>
                  <a:tcPr/>
                </a:tc>
                <a:tc>
                  <a:txBody>
                    <a:bodyPr/>
                    <a:lstStyle/>
                    <a:p>
                      <a:r>
                        <a:rPr lang="en-GB" sz="1400" dirty="0"/>
                        <a:t>£6,000,000</a:t>
                      </a:r>
                    </a:p>
                  </a:txBody>
                  <a:tcPr/>
                </a:tc>
                <a:extLst>
                  <a:ext uri="{0D108BD9-81ED-4DB2-BD59-A6C34878D82A}">
                    <a16:rowId xmlns:a16="http://schemas.microsoft.com/office/drawing/2014/main" val="773376533"/>
                  </a:ext>
                </a:extLst>
              </a:tr>
              <a:tr h="370840">
                <a:tc>
                  <a:txBody>
                    <a:bodyPr/>
                    <a:lstStyle/>
                    <a:p>
                      <a:r>
                        <a:rPr lang="en-GB" sz="1400" dirty="0"/>
                        <a:t>Criminal activity</a:t>
                      </a:r>
                    </a:p>
                  </a:txBody>
                  <a:tcPr/>
                </a:tc>
                <a:tc>
                  <a:txBody>
                    <a:bodyPr/>
                    <a:lstStyle/>
                    <a:p>
                      <a:r>
                        <a:rPr lang="en-GB" sz="1400" dirty="0"/>
                        <a:t>Imprisonment</a:t>
                      </a:r>
                    </a:p>
                  </a:txBody>
                  <a:tcPr/>
                </a:tc>
                <a:tc>
                  <a:txBody>
                    <a:bodyPr/>
                    <a:lstStyle/>
                    <a:p>
                      <a:r>
                        <a:rPr lang="en-GB" sz="1400" dirty="0"/>
                        <a:t>Adults</a:t>
                      </a:r>
                    </a:p>
                  </a:txBody>
                  <a:tcPr/>
                </a:tc>
                <a:tc>
                  <a:txBody>
                    <a:bodyPr/>
                    <a:lstStyle/>
                    <a:p>
                      <a:r>
                        <a:rPr lang="en-GB" sz="1400" dirty="0"/>
                        <a:t>£11,400,000</a:t>
                      </a:r>
                    </a:p>
                  </a:txBody>
                  <a:tcPr/>
                </a:tc>
                <a:tc>
                  <a:txBody>
                    <a:bodyPr/>
                    <a:lstStyle/>
                    <a:p>
                      <a:endParaRPr lang="en-GB" sz="1400"/>
                    </a:p>
                  </a:txBody>
                  <a:tcPr/>
                </a:tc>
                <a:tc>
                  <a:txBody>
                    <a:bodyPr/>
                    <a:lstStyle/>
                    <a:p>
                      <a:r>
                        <a:rPr lang="en-GB" sz="1400" dirty="0"/>
                        <a:t>£11,400,000</a:t>
                      </a:r>
                    </a:p>
                  </a:txBody>
                  <a:tcPr/>
                </a:tc>
                <a:extLst>
                  <a:ext uri="{0D108BD9-81ED-4DB2-BD59-A6C34878D82A}">
                    <a16:rowId xmlns:a16="http://schemas.microsoft.com/office/drawing/2014/main" val="398226262"/>
                  </a:ext>
                </a:extLst>
              </a:tr>
              <a:tr h="370840">
                <a:tc>
                  <a:txBody>
                    <a:bodyPr/>
                    <a:lstStyle/>
                    <a:p>
                      <a:r>
                        <a:rPr lang="en-GB" sz="1400" b="1" dirty="0"/>
                        <a:t>All modelled excess costs</a:t>
                      </a:r>
                    </a:p>
                  </a:txBody>
                  <a:tcPr/>
                </a:tc>
                <a:tc>
                  <a:txBody>
                    <a:bodyPr/>
                    <a:lstStyle/>
                    <a:p>
                      <a:endParaRPr lang="en-GB" sz="1400" b="1" dirty="0"/>
                    </a:p>
                  </a:txBody>
                  <a:tcPr/>
                </a:tc>
                <a:tc>
                  <a:txBody>
                    <a:bodyPr/>
                    <a:lstStyle/>
                    <a:p>
                      <a:endParaRPr lang="en-GB" sz="1400" b="1" dirty="0"/>
                    </a:p>
                  </a:txBody>
                  <a:tcPr/>
                </a:tc>
                <a:tc>
                  <a:txBody>
                    <a:bodyPr/>
                    <a:lstStyle/>
                    <a:p>
                      <a:r>
                        <a:rPr lang="en-GB" sz="1400" b="1" dirty="0"/>
                        <a:t>£46,100,000</a:t>
                      </a:r>
                    </a:p>
                  </a:txBody>
                  <a:tcPr/>
                </a:tc>
                <a:tc>
                  <a:txBody>
                    <a:bodyPr/>
                    <a:lstStyle/>
                    <a:p>
                      <a:r>
                        <a:rPr lang="en-GB" sz="1400" b="1" dirty="0"/>
                        <a:t>£33,400,000</a:t>
                      </a:r>
                    </a:p>
                  </a:txBody>
                  <a:tcPr/>
                </a:tc>
                <a:tc>
                  <a:txBody>
                    <a:bodyPr/>
                    <a:lstStyle/>
                    <a:p>
                      <a:r>
                        <a:rPr lang="en-GB" sz="1400" b="1" dirty="0"/>
                        <a:t>£79,500,000</a:t>
                      </a:r>
                    </a:p>
                  </a:txBody>
                  <a:tcPr/>
                </a:tc>
                <a:extLst>
                  <a:ext uri="{0D108BD9-81ED-4DB2-BD59-A6C34878D82A}">
                    <a16:rowId xmlns:a16="http://schemas.microsoft.com/office/drawing/2014/main" val="2216028987"/>
                  </a:ext>
                </a:extLst>
              </a:tr>
            </a:tbl>
          </a:graphicData>
        </a:graphic>
      </p:graphicFrame>
      <p:sp>
        <p:nvSpPr>
          <p:cNvPr id="10" name="Content Placeholder 2">
            <a:extLst>
              <a:ext uri="{FF2B5EF4-FFF2-40B4-BE49-F238E27FC236}">
                <a16:creationId xmlns:a16="http://schemas.microsoft.com/office/drawing/2014/main" id="{F29000B4-B85B-4732-9E97-936A27AF1E2A}"/>
              </a:ext>
            </a:extLst>
          </p:cNvPr>
          <p:cNvSpPr txBox="1">
            <a:spLocks/>
          </p:cNvSpPr>
          <p:nvPr/>
        </p:nvSpPr>
        <p:spPr>
          <a:xfrm>
            <a:off x="586799" y="5258108"/>
            <a:ext cx="11017825" cy="788136"/>
          </a:xfrm>
          <a:prstGeom prst="rect">
            <a:avLst/>
          </a:prstGeom>
        </p:spPr>
        <p:txBody>
          <a:bodyPr vert="horz" lIns="0" tIns="0" rIns="0" bIns="0" rtlCol="0">
            <a:normAutofit fontScale="92500" lnSpcReduction="20000"/>
          </a:bodyPr>
          <a:lstStyle>
            <a:lvl1pPr marL="228600" indent="-228600" algn="l" defTabSz="914400" rtl="0" eaLnBrk="1" latinLnBrk="0" hangingPunct="1">
              <a:lnSpc>
                <a:spcPct val="90000"/>
              </a:lnSpc>
              <a:spcBef>
                <a:spcPts val="1000"/>
              </a:spcBef>
              <a:buFont typeface="Arial"/>
              <a:buChar char="•"/>
              <a:defRPr sz="3600" kern="1200">
                <a:solidFill>
                  <a:srgbClr val="5C5B5A"/>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rgbClr val="5C5B5A"/>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marL="0" indent="0">
              <a:buNone/>
            </a:pPr>
            <a:r>
              <a:rPr lang="en-GB" sz="2400" dirty="0"/>
              <a:t>Costings related to homelessness, depression, alcohol dependence and illicit drug use reflect harms experienced by at risk (4.3%) and problem gamblers (0.7%). Costings related to suicide, unemployment and imprisonment relate only to problem gamblers.</a:t>
            </a:r>
          </a:p>
        </p:txBody>
      </p:sp>
    </p:spTree>
    <p:extLst>
      <p:ext uri="{BB962C8B-B14F-4D97-AF65-F5344CB8AC3E}">
        <p14:creationId xmlns:p14="http://schemas.microsoft.com/office/powerpoint/2010/main" val="58384483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123D0D-AE72-478A-81E7-94368E2DD038}"/>
              </a:ext>
            </a:extLst>
          </p:cNvPr>
          <p:cNvSpPr>
            <a:spLocks noGrp="1"/>
          </p:cNvSpPr>
          <p:nvPr>
            <p:ph type="title"/>
          </p:nvPr>
        </p:nvSpPr>
        <p:spPr/>
        <p:txBody>
          <a:bodyPr/>
          <a:lstStyle/>
          <a:p>
            <a:r>
              <a:rPr lang="en-GB" dirty="0"/>
              <a:t>Bolton</a:t>
            </a:r>
          </a:p>
        </p:txBody>
      </p:sp>
      <p:sp>
        <p:nvSpPr>
          <p:cNvPr id="4" name="Text Placeholder 3">
            <a:extLst>
              <a:ext uri="{FF2B5EF4-FFF2-40B4-BE49-F238E27FC236}">
                <a16:creationId xmlns:a16="http://schemas.microsoft.com/office/drawing/2014/main" id="{20674168-80DF-4380-B4F6-806E0AD24488}"/>
              </a:ext>
            </a:extLst>
          </p:cNvPr>
          <p:cNvSpPr>
            <a:spLocks noGrp="1"/>
          </p:cNvSpPr>
          <p:nvPr>
            <p:ph type="body" sz="quarter" idx="11"/>
          </p:nvPr>
        </p:nvSpPr>
        <p:spPr/>
        <p:txBody>
          <a:bodyPr/>
          <a:lstStyle/>
          <a:p>
            <a:r>
              <a:rPr lang="en-GB" dirty="0"/>
              <a:t>Appendix A – locality costings </a:t>
            </a:r>
          </a:p>
        </p:txBody>
      </p:sp>
      <p:graphicFrame>
        <p:nvGraphicFramePr>
          <p:cNvPr id="8" name="Table 8">
            <a:extLst>
              <a:ext uri="{FF2B5EF4-FFF2-40B4-BE49-F238E27FC236}">
                <a16:creationId xmlns:a16="http://schemas.microsoft.com/office/drawing/2014/main" id="{DABAD624-0922-41B1-8E24-68F241E701BE}"/>
              </a:ext>
            </a:extLst>
          </p:cNvPr>
          <p:cNvGraphicFramePr>
            <a:graphicFrameLocks noGrp="1"/>
          </p:cNvGraphicFramePr>
          <p:nvPr>
            <p:ph idx="1"/>
            <p:extLst>
              <p:ext uri="{D42A27DB-BD31-4B8C-83A1-F6EECF244321}">
                <p14:modId xmlns:p14="http://schemas.microsoft.com/office/powerpoint/2010/main" val="2573278501"/>
              </p:ext>
            </p:extLst>
          </p:nvPr>
        </p:nvGraphicFramePr>
        <p:xfrm>
          <a:off x="586799" y="2076211"/>
          <a:ext cx="11017249" cy="3484880"/>
        </p:xfrm>
        <a:graphic>
          <a:graphicData uri="http://schemas.openxmlformats.org/drawingml/2006/table">
            <a:tbl>
              <a:tblPr firstRow="1" bandRow="1">
                <a:tableStyleId>{5C22544A-7EE6-4342-B048-85BDC9FD1C3A}</a:tableStyleId>
              </a:tblPr>
              <a:tblGrid>
                <a:gridCol w="2429533">
                  <a:extLst>
                    <a:ext uri="{9D8B030D-6E8A-4147-A177-3AD203B41FA5}">
                      <a16:colId xmlns:a16="http://schemas.microsoft.com/office/drawing/2014/main" val="2320174064"/>
                    </a:ext>
                  </a:extLst>
                </a:gridCol>
                <a:gridCol w="2260945">
                  <a:extLst>
                    <a:ext uri="{9D8B030D-6E8A-4147-A177-3AD203B41FA5}">
                      <a16:colId xmlns:a16="http://schemas.microsoft.com/office/drawing/2014/main" val="2119062480"/>
                    </a:ext>
                  </a:extLst>
                </a:gridCol>
                <a:gridCol w="1251284">
                  <a:extLst>
                    <a:ext uri="{9D8B030D-6E8A-4147-A177-3AD203B41FA5}">
                      <a16:colId xmlns:a16="http://schemas.microsoft.com/office/drawing/2014/main" val="528463043"/>
                    </a:ext>
                  </a:extLst>
                </a:gridCol>
                <a:gridCol w="1691829">
                  <a:extLst>
                    <a:ext uri="{9D8B030D-6E8A-4147-A177-3AD203B41FA5}">
                      <a16:colId xmlns:a16="http://schemas.microsoft.com/office/drawing/2014/main" val="2108256194"/>
                    </a:ext>
                  </a:extLst>
                </a:gridCol>
                <a:gridCol w="1691829">
                  <a:extLst>
                    <a:ext uri="{9D8B030D-6E8A-4147-A177-3AD203B41FA5}">
                      <a16:colId xmlns:a16="http://schemas.microsoft.com/office/drawing/2014/main" val="367380194"/>
                    </a:ext>
                  </a:extLst>
                </a:gridCol>
                <a:gridCol w="1691829">
                  <a:extLst>
                    <a:ext uri="{9D8B030D-6E8A-4147-A177-3AD203B41FA5}">
                      <a16:colId xmlns:a16="http://schemas.microsoft.com/office/drawing/2014/main" val="875431287"/>
                    </a:ext>
                  </a:extLst>
                </a:gridCol>
              </a:tblGrid>
              <a:tr h="370840">
                <a:tc>
                  <a:txBody>
                    <a:bodyPr/>
                    <a:lstStyle/>
                    <a:p>
                      <a:r>
                        <a:rPr lang="en-GB" sz="1400" dirty="0"/>
                        <a:t>Domain</a:t>
                      </a:r>
                    </a:p>
                  </a:txBody>
                  <a:tcPr>
                    <a:solidFill>
                      <a:schemeClr val="accent2"/>
                    </a:solidFill>
                  </a:tcPr>
                </a:tc>
                <a:tc>
                  <a:txBody>
                    <a:bodyPr/>
                    <a:lstStyle/>
                    <a:p>
                      <a:r>
                        <a:rPr lang="en-GB" sz="1400" dirty="0"/>
                        <a:t>Sub-domain</a:t>
                      </a:r>
                    </a:p>
                  </a:txBody>
                  <a:tcPr>
                    <a:solidFill>
                      <a:schemeClr val="accent2"/>
                    </a:solidFill>
                  </a:tcPr>
                </a:tc>
                <a:tc>
                  <a:txBody>
                    <a:bodyPr/>
                    <a:lstStyle/>
                    <a:p>
                      <a:r>
                        <a:rPr lang="en-GB" sz="1400" dirty="0"/>
                        <a:t>Cohort</a:t>
                      </a:r>
                    </a:p>
                  </a:txBody>
                  <a:tcPr>
                    <a:solidFill>
                      <a:schemeClr val="accent2"/>
                    </a:solidFill>
                  </a:tcPr>
                </a:tc>
                <a:tc>
                  <a:txBody>
                    <a:bodyPr/>
                    <a:lstStyle/>
                    <a:p>
                      <a:r>
                        <a:rPr lang="en-GB" sz="1400" dirty="0"/>
                        <a:t>Fiscal Costs</a:t>
                      </a:r>
                    </a:p>
                  </a:txBody>
                  <a:tcPr>
                    <a:solidFill>
                      <a:schemeClr val="accent2"/>
                    </a:solidFill>
                  </a:tcPr>
                </a:tc>
                <a:tc>
                  <a:txBody>
                    <a:bodyPr/>
                    <a:lstStyle/>
                    <a:p>
                      <a:r>
                        <a:rPr lang="en-GB" sz="1400" dirty="0"/>
                        <a:t>Wider (economic / social) costs</a:t>
                      </a:r>
                    </a:p>
                  </a:txBody>
                  <a:tcPr>
                    <a:solidFill>
                      <a:schemeClr val="accent2"/>
                    </a:solidFill>
                  </a:tcPr>
                </a:tc>
                <a:tc>
                  <a:txBody>
                    <a:bodyPr/>
                    <a:lstStyle/>
                    <a:p>
                      <a:r>
                        <a:rPr lang="en-GB" sz="1400" dirty="0"/>
                        <a:t>Total</a:t>
                      </a:r>
                    </a:p>
                  </a:txBody>
                  <a:tcPr>
                    <a:solidFill>
                      <a:schemeClr val="accent2"/>
                    </a:solidFill>
                  </a:tcPr>
                </a:tc>
                <a:extLst>
                  <a:ext uri="{0D108BD9-81ED-4DB2-BD59-A6C34878D82A}">
                    <a16:rowId xmlns:a16="http://schemas.microsoft.com/office/drawing/2014/main" val="3621626362"/>
                  </a:ext>
                </a:extLst>
              </a:tr>
              <a:tr h="370840">
                <a:tc>
                  <a:txBody>
                    <a:bodyPr/>
                    <a:lstStyle/>
                    <a:p>
                      <a:r>
                        <a:rPr lang="en-GB" sz="1400" dirty="0"/>
                        <a:t>Financial</a:t>
                      </a:r>
                    </a:p>
                  </a:txBody>
                  <a:tcPr/>
                </a:tc>
                <a:tc>
                  <a:txBody>
                    <a:bodyPr/>
                    <a:lstStyle/>
                    <a:p>
                      <a:r>
                        <a:rPr lang="en-GB" sz="1400" dirty="0"/>
                        <a:t>Statutory homelessness</a:t>
                      </a:r>
                    </a:p>
                  </a:txBody>
                  <a:tcPr/>
                </a:tc>
                <a:tc>
                  <a:txBody>
                    <a:bodyPr/>
                    <a:lstStyle/>
                    <a:p>
                      <a:r>
                        <a:rPr lang="en-GB" sz="1400" dirty="0"/>
                        <a:t>Adults</a:t>
                      </a:r>
                    </a:p>
                  </a:txBody>
                  <a:tcPr/>
                </a:tc>
                <a:tc>
                  <a:txBody>
                    <a:bodyPr/>
                    <a:lstStyle/>
                    <a:p>
                      <a:r>
                        <a:rPr lang="en-GB" sz="1400" dirty="0"/>
                        <a:t>£350,000</a:t>
                      </a:r>
                    </a:p>
                  </a:txBody>
                  <a:tcPr/>
                </a:tc>
                <a:tc>
                  <a:txBody>
                    <a:bodyPr/>
                    <a:lstStyle/>
                    <a:p>
                      <a:endParaRPr lang="en-GB" sz="1400" dirty="0"/>
                    </a:p>
                  </a:txBody>
                  <a:tcPr/>
                </a:tc>
                <a:tc>
                  <a:txBody>
                    <a:bodyPr/>
                    <a:lstStyle/>
                    <a:p>
                      <a:r>
                        <a:rPr lang="en-GB" sz="1400" dirty="0"/>
                        <a:t>£350,000</a:t>
                      </a:r>
                    </a:p>
                  </a:txBody>
                  <a:tcPr/>
                </a:tc>
                <a:extLst>
                  <a:ext uri="{0D108BD9-81ED-4DB2-BD59-A6C34878D82A}">
                    <a16:rowId xmlns:a16="http://schemas.microsoft.com/office/drawing/2014/main" val="2172767487"/>
                  </a:ext>
                </a:extLst>
              </a:tr>
              <a:tr h="370840">
                <a:tc>
                  <a:txBody>
                    <a:bodyPr/>
                    <a:lstStyle/>
                    <a:p>
                      <a:r>
                        <a:rPr lang="en-GB" sz="1400" dirty="0"/>
                        <a:t>Health</a:t>
                      </a:r>
                    </a:p>
                  </a:txBody>
                  <a:tcPr/>
                </a:tc>
                <a:tc>
                  <a:txBody>
                    <a:bodyPr/>
                    <a:lstStyle/>
                    <a:p>
                      <a:r>
                        <a:rPr lang="en-GB" sz="1400" dirty="0"/>
                        <a:t>Deaths from suicide</a:t>
                      </a:r>
                    </a:p>
                  </a:txBody>
                  <a:tcPr/>
                </a:tc>
                <a:tc>
                  <a:txBody>
                    <a:bodyPr/>
                    <a:lstStyle/>
                    <a:p>
                      <a:r>
                        <a:rPr lang="en-GB" sz="1400" dirty="0"/>
                        <a:t>Adults</a:t>
                      </a:r>
                    </a:p>
                  </a:txBody>
                  <a:tcPr/>
                </a:tc>
                <a:tc>
                  <a:txBody>
                    <a:bodyPr/>
                    <a:lstStyle/>
                    <a:p>
                      <a:endParaRPr lang="en-GB" sz="1400" dirty="0"/>
                    </a:p>
                  </a:txBody>
                  <a:tcPr/>
                </a:tc>
                <a:tc>
                  <a:txBody>
                    <a:bodyPr/>
                    <a:lstStyle/>
                    <a:p>
                      <a:r>
                        <a:rPr lang="en-GB" sz="1400" dirty="0"/>
                        <a:t>£3,940,000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dirty="0"/>
                        <a:t>£3,940,000</a:t>
                      </a:r>
                    </a:p>
                  </a:txBody>
                  <a:tcPr/>
                </a:tc>
                <a:extLst>
                  <a:ext uri="{0D108BD9-81ED-4DB2-BD59-A6C34878D82A}">
                    <a16:rowId xmlns:a16="http://schemas.microsoft.com/office/drawing/2014/main" val="340673755"/>
                  </a:ext>
                </a:extLst>
              </a:tr>
              <a:tr h="370840">
                <a:tc>
                  <a:txBody>
                    <a:bodyPr/>
                    <a:lstStyle/>
                    <a:p>
                      <a:r>
                        <a:rPr kumimoji="0" lang="en-GB" sz="1400" b="0" i="0" u="none" strike="noStrike" kern="1200" cap="none" spc="0" normalizeH="0" baseline="0" noProof="0">
                          <a:ln>
                            <a:noFill/>
                          </a:ln>
                          <a:solidFill>
                            <a:prstClr val="black"/>
                          </a:solidFill>
                          <a:effectLst/>
                          <a:uLnTx/>
                          <a:uFillTx/>
                          <a:latin typeface="Arial" panose="020B0604020202020204"/>
                          <a:ea typeface="+mn-ea"/>
                          <a:cs typeface="+mn-cs"/>
                        </a:rPr>
                        <a:t>Health</a:t>
                      </a:r>
                      <a:endParaRPr lang="en-GB" sz="1400" dirty="0"/>
                    </a:p>
                  </a:txBody>
                  <a:tcPr/>
                </a:tc>
                <a:tc>
                  <a:txBody>
                    <a:bodyPr/>
                    <a:lstStyle/>
                    <a:p>
                      <a:r>
                        <a:rPr lang="en-GB" sz="1400" dirty="0"/>
                        <a:t>Depression</a:t>
                      </a:r>
                    </a:p>
                  </a:txBody>
                  <a:tcPr/>
                </a:tc>
                <a:tc>
                  <a:txBody>
                    <a:bodyPr/>
                    <a:lstStyle/>
                    <a:p>
                      <a:r>
                        <a:rPr lang="en-GB" sz="1400" dirty="0"/>
                        <a:t>Adults</a:t>
                      </a:r>
                    </a:p>
                  </a:txBody>
                  <a:tcPr/>
                </a:tc>
                <a:tc>
                  <a:txBody>
                    <a:bodyPr/>
                    <a:lstStyle/>
                    <a:p>
                      <a:r>
                        <a:rPr lang="en-GB" sz="1400" dirty="0"/>
                        <a:t>£2,330,000</a:t>
                      </a:r>
                    </a:p>
                  </a:txBody>
                  <a:tcPr/>
                </a:tc>
                <a:tc>
                  <a:txBody>
                    <a:bodyPr/>
                    <a:lstStyle/>
                    <a:p>
                      <a:endParaRPr lang="en-GB" sz="1400" dirty="0"/>
                    </a:p>
                  </a:txBody>
                  <a:tcPr/>
                </a:tc>
                <a:tc>
                  <a:txBody>
                    <a:bodyPr/>
                    <a:lstStyle/>
                    <a:p>
                      <a:r>
                        <a:rPr lang="en-GB" sz="1400" dirty="0"/>
                        <a:t>£2,330,000</a:t>
                      </a:r>
                    </a:p>
                  </a:txBody>
                  <a:tcPr/>
                </a:tc>
                <a:extLst>
                  <a:ext uri="{0D108BD9-81ED-4DB2-BD59-A6C34878D82A}">
                    <a16:rowId xmlns:a16="http://schemas.microsoft.com/office/drawing/2014/main" val="2336446653"/>
                  </a:ext>
                </a:extLst>
              </a:tr>
              <a:tr h="370840">
                <a:tc>
                  <a:txBody>
                    <a:bodyPr/>
                    <a:lstStyle/>
                    <a:p>
                      <a:r>
                        <a:rPr kumimoji="0" lang="en-GB" sz="1400" b="0" i="0" u="none" strike="noStrike" kern="1200" cap="none" spc="0" normalizeH="0" baseline="0" noProof="0">
                          <a:ln>
                            <a:noFill/>
                          </a:ln>
                          <a:solidFill>
                            <a:prstClr val="black"/>
                          </a:solidFill>
                          <a:effectLst/>
                          <a:uLnTx/>
                          <a:uFillTx/>
                          <a:latin typeface="Arial" panose="020B0604020202020204"/>
                          <a:ea typeface="+mn-ea"/>
                          <a:cs typeface="+mn-cs"/>
                        </a:rPr>
                        <a:t>Health</a:t>
                      </a:r>
                      <a:endParaRPr lang="en-GB" sz="1400" dirty="0"/>
                    </a:p>
                  </a:txBody>
                  <a:tcPr/>
                </a:tc>
                <a:tc>
                  <a:txBody>
                    <a:bodyPr/>
                    <a:lstStyle/>
                    <a:p>
                      <a:r>
                        <a:rPr lang="en-GB" sz="1400" dirty="0"/>
                        <a:t>Alcohol dependence</a:t>
                      </a:r>
                    </a:p>
                  </a:txBody>
                  <a:tcPr/>
                </a:tc>
                <a:tc>
                  <a:txBody>
                    <a:bodyPr/>
                    <a:lstStyle/>
                    <a:p>
                      <a:r>
                        <a:rPr lang="en-GB" sz="1400" dirty="0"/>
                        <a:t>Adults</a:t>
                      </a:r>
                    </a:p>
                  </a:txBody>
                  <a:tcPr/>
                </a:tc>
                <a:tc>
                  <a:txBody>
                    <a:bodyPr/>
                    <a:lstStyle/>
                    <a:p>
                      <a:r>
                        <a:rPr lang="en-GB" sz="1400" dirty="0"/>
                        <a:t>£40,000</a:t>
                      </a:r>
                    </a:p>
                  </a:txBody>
                  <a:tcPr/>
                </a:tc>
                <a:tc>
                  <a:txBody>
                    <a:bodyPr/>
                    <a:lstStyle/>
                    <a:p>
                      <a:endParaRPr lang="en-GB" sz="1400" dirty="0"/>
                    </a:p>
                  </a:txBody>
                  <a:tcPr/>
                </a:tc>
                <a:tc>
                  <a:txBody>
                    <a:bodyPr/>
                    <a:lstStyle/>
                    <a:p>
                      <a:r>
                        <a:rPr lang="en-GB" sz="1400" dirty="0"/>
                        <a:t>£40,000</a:t>
                      </a:r>
                    </a:p>
                  </a:txBody>
                  <a:tcPr/>
                </a:tc>
                <a:extLst>
                  <a:ext uri="{0D108BD9-81ED-4DB2-BD59-A6C34878D82A}">
                    <a16:rowId xmlns:a16="http://schemas.microsoft.com/office/drawing/2014/main" val="3766194894"/>
                  </a:ext>
                </a:extLst>
              </a:tr>
              <a:tr h="370840">
                <a:tc>
                  <a:txBody>
                    <a:bodyPr/>
                    <a:lstStyle/>
                    <a:p>
                      <a:r>
                        <a:rPr kumimoji="0" lang="en-GB" sz="1400" b="0" i="0" u="none" strike="noStrike" kern="1200" cap="none" spc="0" normalizeH="0" baseline="0" noProof="0" dirty="0">
                          <a:ln>
                            <a:noFill/>
                          </a:ln>
                          <a:solidFill>
                            <a:prstClr val="black"/>
                          </a:solidFill>
                          <a:effectLst/>
                          <a:uLnTx/>
                          <a:uFillTx/>
                          <a:latin typeface="Arial" panose="020B0604020202020204"/>
                          <a:ea typeface="+mn-ea"/>
                          <a:cs typeface="+mn-cs"/>
                        </a:rPr>
                        <a:t>Health</a:t>
                      </a:r>
                      <a:endParaRPr lang="en-GB" sz="1400" dirty="0"/>
                    </a:p>
                  </a:txBody>
                  <a:tcPr/>
                </a:tc>
                <a:tc>
                  <a:txBody>
                    <a:bodyPr/>
                    <a:lstStyle/>
                    <a:p>
                      <a:r>
                        <a:rPr lang="en-GB" sz="1400" dirty="0"/>
                        <a:t>Illicit drug use</a:t>
                      </a:r>
                    </a:p>
                  </a:txBody>
                  <a:tcPr/>
                </a:tc>
                <a:tc>
                  <a:txBody>
                    <a:bodyPr/>
                    <a:lstStyle/>
                    <a:p>
                      <a:r>
                        <a:rPr lang="en-GB" sz="1400" dirty="0"/>
                        <a:t>17-24 years</a:t>
                      </a:r>
                    </a:p>
                  </a:txBody>
                  <a:tcPr/>
                </a:tc>
                <a:tc>
                  <a:txBody>
                    <a:bodyPr/>
                    <a:lstStyle/>
                    <a:p>
                      <a:r>
                        <a:rPr lang="en-GB" sz="1400" dirty="0"/>
                        <a:t>£20,000</a:t>
                      </a:r>
                    </a:p>
                  </a:txBody>
                  <a:tcPr/>
                </a:tc>
                <a:tc>
                  <a:txBody>
                    <a:bodyPr/>
                    <a:lstStyle/>
                    <a:p>
                      <a:endParaRPr lang="en-GB" sz="1400"/>
                    </a:p>
                  </a:txBody>
                  <a:tcPr/>
                </a:tc>
                <a:tc>
                  <a:txBody>
                    <a:bodyPr/>
                    <a:lstStyle/>
                    <a:p>
                      <a:r>
                        <a:rPr lang="en-GB" sz="1400" dirty="0"/>
                        <a:t>£20,000</a:t>
                      </a:r>
                    </a:p>
                  </a:txBody>
                  <a:tcPr/>
                </a:tc>
                <a:extLst>
                  <a:ext uri="{0D108BD9-81ED-4DB2-BD59-A6C34878D82A}">
                    <a16:rowId xmlns:a16="http://schemas.microsoft.com/office/drawing/2014/main" val="3656367146"/>
                  </a:ext>
                </a:extLst>
              </a:tr>
              <a:tr h="370840">
                <a:tc>
                  <a:txBody>
                    <a:bodyPr/>
                    <a:lstStyle/>
                    <a:p>
                      <a:r>
                        <a:rPr lang="en-GB" sz="1400" dirty="0"/>
                        <a:t>Employment and education</a:t>
                      </a:r>
                    </a:p>
                  </a:txBody>
                  <a:tcPr/>
                </a:tc>
                <a:tc>
                  <a:txBody>
                    <a:bodyPr/>
                    <a:lstStyle/>
                    <a:p>
                      <a:r>
                        <a:rPr lang="en-GB" sz="1400" dirty="0"/>
                        <a:t>Unemployment benefits </a:t>
                      </a:r>
                    </a:p>
                  </a:txBody>
                  <a:tcPr/>
                </a:tc>
                <a:tc>
                  <a:txBody>
                    <a:bodyPr/>
                    <a:lstStyle/>
                    <a:p>
                      <a:r>
                        <a:rPr lang="en-GB" sz="1400" dirty="0"/>
                        <a:t>Adults</a:t>
                      </a:r>
                    </a:p>
                  </a:txBody>
                  <a:tcPr/>
                </a:tc>
                <a:tc>
                  <a:txBody>
                    <a:bodyPr/>
                    <a:lstStyle/>
                    <a:p>
                      <a:r>
                        <a:rPr lang="en-GB" sz="1400" dirty="0"/>
                        <a:t>£700,000</a:t>
                      </a:r>
                    </a:p>
                  </a:txBody>
                  <a:tcPr/>
                </a:tc>
                <a:tc>
                  <a:txBody>
                    <a:bodyPr/>
                    <a:lstStyle/>
                    <a:p>
                      <a:endParaRPr lang="en-GB" sz="1400"/>
                    </a:p>
                  </a:txBody>
                  <a:tcPr/>
                </a:tc>
                <a:tc>
                  <a:txBody>
                    <a:bodyPr/>
                    <a:lstStyle/>
                    <a:p>
                      <a:r>
                        <a:rPr lang="en-GB" sz="1400" dirty="0"/>
                        <a:t>£700,000</a:t>
                      </a:r>
                    </a:p>
                  </a:txBody>
                  <a:tcPr/>
                </a:tc>
                <a:extLst>
                  <a:ext uri="{0D108BD9-81ED-4DB2-BD59-A6C34878D82A}">
                    <a16:rowId xmlns:a16="http://schemas.microsoft.com/office/drawing/2014/main" val="773376533"/>
                  </a:ext>
                </a:extLst>
              </a:tr>
              <a:tr h="370840">
                <a:tc>
                  <a:txBody>
                    <a:bodyPr/>
                    <a:lstStyle/>
                    <a:p>
                      <a:r>
                        <a:rPr lang="en-GB" sz="1400" dirty="0"/>
                        <a:t>Criminal activity</a:t>
                      </a:r>
                    </a:p>
                  </a:txBody>
                  <a:tcPr/>
                </a:tc>
                <a:tc>
                  <a:txBody>
                    <a:bodyPr/>
                    <a:lstStyle/>
                    <a:p>
                      <a:r>
                        <a:rPr lang="en-GB" sz="1400" dirty="0"/>
                        <a:t>Imprisonment</a:t>
                      </a:r>
                    </a:p>
                  </a:txBody>
                  <a:tcPr/>
                </a:tc>
                <a:tc>
                  <a:txBody>
                    <a:bodyPr/>
                    <a:lstStyle/>
                    <a:p>
                      <a:r>
                        <a:rPr lang="en-GB" sz="1400" dirty="0"/>
                        <a:t>Adults</a:t>
                      </a:r>
                    </a:p>
                  </a:txBody>
                  <a:tcPr/>
                </a:tc>
                <a:tc>
                  <a:txBody>
                    <a:bodyPr/>
                    <a:lstStyle/>
                    <a:p>
                      <a:r>
                        <a:rPr lang="en-GB" sz="1400" dirty="0"/>
                        <a:t>£1,100,000</a:t>
                      </a:r>
                    </a:p>
                  </a:txBody>
                  <a:tcPr/>
                </a:tc>
                <a:tc>
                  <a:txBody>
                    <a:bodyPr/>
                    <a:lstStyle/>
                    <a:p>
                      <a:endParaRPr lang="en-GB" sz="1400"/>
                    </a:p>
                  </a:txBody>
                  <a:tcPr/>
                </a:tc>
                <a:tc>
                  <a:txBody>
                    <a:bodyPr/>
                    <a:lstStyle/>
                    <a:p>
                      <a:r>
                        <a:rPr lang="en-GB" sz="1400" dirty="0"/>
                        <a:t>£1,100,000</a:t>
                      </a:r>
                    </a:p>
                  </a:txBody>
                  <a:tcPr/>
                </a:tc>
                <a:extLst>
                  <a:ext uri="{0D108BD9-81ED-4DB2-BD59-A6C34878D82A}">
                    <a16:rowId xmlns:a16="http://schemas.microsoft.com/office/drawing/2014/main" val="398226262"/>
                  </a:ext>
                </a:extLst>
              </a:tr>
              <a:tr h="370840">
                <a:tc>
                  <a:txBody>
                    <a:bodyPr/>
                    <a:lstStyle/>
                    <a:p>
                      <a:r>
                        <a:rPr lang="en-GB" sz="1400" b="1" dirty="0"/>
                        <a:t>All modelled excess costs</a:t>
                      </a:r>
                    </a:p>
                  </a:txBody>
                  <a:tcPr/>
                </a:tc>
                <a:tc>
                  <a:txBody>
                    <a:bodyPr/>
                    <a:lstStyle/>
                    <a:p>
                      <a:endParaRPr lang="en-GB" sz="1400" dirty="0"/>
                    </a:p>
                  </a:txBody>
                  <a:tcPr/>
                </a:tc>
                <a:tc>
                  <a:txBody>
                    <a:bodyPr/>
                    <a:lstStyle/>
                    <a:p>
                      <a:endParaRPr lang="en-GB" sz="1400" dirty="0"/>
                    </a:p>
                  </a:txBody>
                  <a:tcPr/>
                </a:tc>
                <a:tc>
                  <a:txBody>
                    <a:bodyPr/>
                    <a:lstStyle/>
                    <a:p>
                      <a:r>
                        <a:rPr lang="en-GB" sz="1400" b="1" dirty="0"/>
                        <a:t>£4,540,000</a:t>
                      </a:r>
                    </a:p>
                  </a:txBody>
                  <a:tcPr/>
                </a:tc>
                <a:tc>
                  <a:txBody>
                    <a:bodyPr/>
                    <a:lstStyle/>
                    <a:p>
                      <a:r>
                        <a:rPr lang="en-GB" sz="1400" b="1" dirty="0"/>
                        <a:t>£3,940,000</a:t>
                      </a:r>
                    </a:p>
                  </a:txBody>
                  <a:tcPr/>
                </a:tc>
                <a:tc>
                  <a:txBody>
                    <a:bodyPr/>
                    <a:lstStyle/>
                    <a:p>
                      <a:r>
                        <a:rPr lang="en-GB" sz="1400" b="1" dirty="0"/>
                        <a:t>£8,480,000</a:t>
                      </a:r>
                    </a:p>
                  </a:txBody>
                  <a:tcPr/>
                </a:tc>
                <a:extLst>
                  <a:ext uri="{0D108BD9-81ED-4DB2-BD59-A6C34878D82A}">
                    <a16:rowId xmlns:a16="http://schemas.microsoft.com/office/drawing/2014/main" val="2216028987"/>
                  </a:ext>
                </a:extLst>
              </a:tr>
            </a:tbl>
          </a:graphicData>
        </a:graphic>
      </p:graphicFrame>
    </p:spTree>
    <p:extLst>
      <p:ext uri="{BB962C8B-B14F-4D97-AF65-F5344CB8AC3E}">
        <p14:creationId xmlns:p14="http://schemas.microsoft.com/office/powerpoint/2010/main" val="104883972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123D0D-AE72-478A-81E7-94368E2DD038}"/>
              </a:ext>
            </a:extLst>
          </p:cNvPr>
          <p:cNvSpPr>
            <a:spLocks noGrp="1"/>
          </p:cNvSpPr>
          <p:nvPr>
            <p:ph type="title"/>
          </p:nvPr>
        </p:nvSpPr>
        <p:spPr/>
        <p:txBody>
          <a:bodyPr/>
          <a:lstStyle/>
          <a:p>
            <a:r>
              <a:rPr lang="en-GB" dirty="0"/>
              <a:t>Bury</a:t>
            </a:r>
          </a:p>
        </p:txBody>
      </p:sp>
      <p:sp>
        <p:nvSpPr>
          <p:cNvPr id="4" name="Text Placeholder 3">
            <a:extLst>
              <a:ext uri="{FF2B5EF4-FFF2-40B4-BE49-F238E27FC236}">
                <a16:creationId xmlns:a16="http://schemas.microsoft.com/office/drawing/2014/main" id="{20674168-80DF-4380-B4F6-806E0AD24488}"/>
              </a:ext>
            </a:extLst>
          </p:cNvPr>
          <p:cNvSpPr>
            <a:spLocks noGrp="1"/>
          </p:cNvSpPr>
          <p:nvPr>
            <p:ph type="body" sz="quarter" idx="11"/>
          </p:nvPr>
        </p:nvSpPr>
        <p:spPr/>
        <p:txBody>
          <a:bodyPr/>
          <a:lstStyle/>
          <a:p>
            <a:r>
              <a:rPr lang="en-GB" dirty="0"/>
              <a:t>Appendix A – locality costings </a:t>
            </a:r>
          </a:p>
        </p:txBody>
      </p:sp>
      <p:graphicFrame>
        <p:nvGraphicFramePr>
          <p:cNvPr id="8" name="Table 8">
            <a:extLst>
              <a:ext uri="{FF2B5EF4-FFF2-40B4-BE49-F238E27FC236}">
                <a16:creationId xmlns:a16="http://schemas.microsoft.com/office/drawing/2014/main" id="{DABAD624-0922-41B1-8E24-68F241E701BE}"/>
              </a:ext>
            </a:extLst>
          </p:cNvPr>
          <p:cNvGraphicFramePr>
            <a:graphicFrameLocks noGrp="1"/>
          </p:cNvGraphicFramePr>
          <p:nvPr>
            <p:ph idx="1"/>
            <p:extLst>
              <p:ext uri="{D42A27DB-BD31-4B8C-83A1-F6EECF244321}">
                <p14:modId xmlns:p14="http://schemas.microsoft.com/office/powerpoint/2010/main" val="1462365836"/>
              </p:ext>
            </p:extLst>
          </p:nvPr>
        </p:nvGraphicFramePr>
        <p:xfrm>
          <a:off x="586799" y="2076211"/>
          <a:ext cx="11017249" cy="3484880"/>
        </p:xfrm>
        <a:graphic>
          <a:graphicData uri="http://schemas.openxmlformats.org/drawingml/2006/table">
            <a:tbl>
              <a:tblPr firstRow="1" bandRow="1">
                <a:tableStyleId>{5C22544A-7EE6-4342-B048-85BDC9FD1C3A}</a:tableStyleId>
              </a:tblPr>
              <a:tblGrid>
                <a:gridCol w="2429533">
                  <a:extLst>
                    <a:ext uri="{9D8B030D-6E8A-4147-A177-3AD203B41FA5}">
                      <a16:colId xmlns:a16="http://schemas.microsoft.com/office/drawing/2014/main" val="2320174064"/>
                    </a:ext>
                  </a:extLst>
                </a:gridCol>
                <a:gridCol w="2260945">
                  <a:extLst>
                    <a:ext uri="{9D8B030D-6E8A-4147-A177-3AD203B41FA5}">
                      <a16:colId xmlns:a16="http://schemas.microsoft.com/office/drawing/2014/main" val="2119062480"/>
                    </a:ext>
                  </a:extLst>
                </a:gridCol>
                <a:gridCol w="1251284">
                  <a:extLst>
                    <a:ext uri="{9D8B030D-6E8A-4147-A177-3AD203B41FA5}">
                      <a16:colId xmlns:a16="http://schemas.microsoft.com/office/drawing/2014/main" val="528463043"/>
                    </a:ext>
                  </a:extLst>
                </a:gridCol>
                <a:gridCol w="1691829">
                  <a:extLst>
                    <a:ext uri="{9D8B030D-6E8A-4147-A177-3AD203B41FA5}">
                      <a16:colId xmlns:a16="http://schemas.microsoft.com/office/drawing/2014/main" val="2108256194"/>
                    </a:ext>
                  </a:extLst>
                </a:gridCol>
                <a:gridCol w="1691829">
                  <a:extLst>
                    <a:ext uri="{9D8B030D-6E8A-4147-A177-3AD203B41FA5}">
                      <a16:colId xmlns:a16="http://schemas.microsoft.com/office/drawing/2014/main" val="367380194"/>
                    </a:ext>
                  </a:extLst>
                </a:gridCol>
                <a:gridCol w="1691829">
                  <a:extLst>
                    <a:ext uri="{9D8B030D-6E8A-4147-A177-3AD203B41FA5}">
                      <a16:colId xmlns:a16="http://schemas.microsoft.com/office/drawing/2014/main" val="875431287"/>
                    </a:ext>
                  </a:extLst>
                </a:gridCol>
              </a:tblGrid>
              <a:tr h="370840">
                <a:tc>
                  <a:txBody>
                    <a:bodyPr/>
                    <a:lstStyle/>
                    <a:p>
                      <a:r>
                        <a:rPr lang="en-GB" sz="1400" dirty="0"/>
                        <a:t>Domain</a:t>
                      </a:r>
                    </a:p>
                  </a:txBody>
                  <a:tcPr>
                    <a:solidFill>
                      <a:schemeClr val="accent2"/>
                    </a:solidFill>
                  </a:tcPr>
                </a:tc>
                <a:tc>
                  <a:txBody>
                    <a:bodyPr/>
                    <a:lstStyle/>
                    <a:p>
                      <a:r>
                        <a:rPr lang="en-GB" sz="1400" dirty="0"/>
                        <a:t>Sub-domain</a:t>
                      </a:r>
                    </a:p>
                  </a:txBody>
                  <a:tcPr>
                    <a:solidFill>
                      <a:schemeClr val="accent2"/>
                    </a:solidFill>
                  </a:tcPr>
                </a:tc>
                <a:tc>
                  <a:txBody>
                    <a:bodyPr/>
                    <a:lstStyle/>
                    <a:p>
                      <a:r>
                        <a:rPr lang="en-GB" sz="1400" dirty="0"/>
                        <a:t>Cohort</a:t>
                      </a:r>
                    </a:p>
                  </a:txBody>
                  <a:tcPr>
                    <a:solidFill>
                      <a:schemeClr val="accent2"/>
                    </a:solidFill>
                  </a:tcPr>
                </a:tc>
                <a:tc>
                  <a:txBody>
                    <a:bodyPr/>
                    <a:lstStyle/>
                    <a:p>
                      <a:r>
                        <a:rPr lang="en-GB" sz="1400" dirty="0"/>
                        <a:t>Fiscal Costs</a:t>
                      </a:r>
                    </a:p>
                  </a:txBody>
                  <a:tcPr>
                    <a:solidFill>
                      <a:schemeClr val="accent2"/>
                    </a:solidFill>
                  </a:tcPr>
                </a:tc>
                <a:tc>
                  <a:txBody>
                    <a:bodyPr/>
                    <a:lstStyle/>
                    <a:p>
                      <a:r>
                        <a:rPr lang="en-GB" sz="1400" dirty="0"/>
                        <a:t>Wider (economic / social) costs</a:t>
                      </a:r>
                    </a:p>
                  </a:txBody>
                  <a:tcPr>
                    <a:solidFill>
                      <a:schemeClr val="accent2"/>
                    </a:solidFill>
                  </a:tcPr>
                </a:tc>
                <a:tc>
                  <a:txBody>
                    <a:bodyPr/>
                    <a:lstStyle/>
                    <a:p>
                      <a:r>
                        <a:rPr lang="en-GB" sz="1400" dirty="0"/>
                        <a:t>Total</a:t>
                      </a:r>
                    </a:p>
                  </a:txBody>
                  <a:tcPr>
                    <a:solidFill>
                      <a:schemeClr val="accent2"/>
                    </a:solidFill>
                  </a:tcPr>
                </a:tc>
                <a:extLst>
                  <a:ext uri="{0D108BD9-81ED-4DB2-BD59-A6C34878D82A}">
                    <a16:rowId xmlns:a16="http://schemas.microsoft.com/office/drawing/2014/main" val="3621626362"/>
                  </a:ext>
                </a:extLst>
              </a:tr>
              <a:tr h="370840">
                <a:tc>
                  <a:txBody>
                    <a:bodyPr/>
                    <a:lstStyle/>
                    <a:p>
                      <a:r>
                        <a:rPr lang="en-GB" sz="1400" dirty="0"/>
                        <a:t>Financial</a:t>
                      </a:r>
                    </a:p>
                  </a:txBody>
                  <a:tcPr/>
                </a:tc>
                <a:tc>
                  <a:txBody>
                    <a:bodyPr/>
                    <a:lstStyle/>
                    <a:p>
                      <a:r>
                        <a:rPr lang="en-GB" sz="1400" dirty="0"/>
                        <a:t>Statutory homelessness</a:t>
                      </a:r>
                    </a:p>
                  </a:txBody>
                  <a:tcPr/>
                </a:tc>
                <a:tc>
                  <a:txBody>
                    <a:bodyPr/>
                    <a:lstStyle/>
                    <a:p>
                      <a:r>
                        <a:rPr lang="en-GB" sz="1400" dirty="0"/>
                        <a:t>Adults</a:t>
                      </a:r>
                    </a:p>
                  </a:txBody>
                  <a:tcPr/>
                </a:tc>
                <a:tc>
                  <a:txBody>
                    <a:bodyPr/>
                    <a:lstStyle/>
                    <a:p>
                      <a:r>
                        <a:rPr lang="en-GB" sz="1400" dirty="0"/>
                        <a:t>£50,000</a:t>
                      </a:r>
                    </a:p>
                  </a:txBody>
                  <a:tcPr/>
                </a:tc>
                <a:tc>
                  <a:txBody>
                    <a:bodyPr/>
                    <a:lstStyle/>
                    <a:p>
                      <a:endParaRPr lang="en-GB" sz="1400" dirty="0"/>
                    </a:p>
                  </a:txBody>
                  <a:tcPr/>
                </a:tc>
                <a:tc>
                  <a:txBody>
                    <a:bodyPr/>
                    <a:lstStyle/>
                    <a:p>
                      <a:r>
                        <a:rPr lang="en-GB" sz="1400" dirty="0"/>
                        <a:t>£50,000</a:t>
                      </a:r>
                    </a:p>
                  </a:txBody>
                  <a:tcPr/>
                </a:tc>
                <a:extLst>
                  <a:ext uri="{0D108BD9-81ED-4DB2-BD59-A6C34878D82A}">
                    <a16:rowId xmlns:a16="http://schemas.microsoft.com/office/drawing/2014/main" val="2172767487"/>
                  </a:ext>
                </a:extLst>
              </a:tr>
              <a:tr h="370840">
                <a:tc>
                  <a:txBody>
                    <a:bodyPr/>
                    <a:lstStyle/>
                    <a:p>
                      <a:r>
                        <a:rPr lang="en-GB" sz="1400" dirty="0"/>
                        <a:t>Health</a:t>
                      </a:r>
                    </a:p>
                  </a:txBody>
                  <a:tcPr/>
                </a:tc>
                <a:tc>
                  <a:txBody>
                    <a:bodyPr/>
                    <a:lstStyle/>
                    <a:p>
                      <a:r>
                        <a:rPr lang="en-GB" sz="1400" dirty="0"/>
                        <a:t>Deaths from suicide</a:t>
                      </a:r>
                    </a:p>
                  </a:txBody>
                  <a:tcPr/>
                </a:tc>
                <a:tc>
                  <a:txBody>
                    <a:bodyPr/>
                    <a:lstStyle/>
                    <a:p>
                      <a:r>
                        <a:rPr lang="en-GB" sz="1400" dirty="0"/>
                        <a:t>Adults</a:t>
                      </a:r>
                    </a:p>
                  </a:txBody>
                  <a:tcPr/>
                </a:tc>
                <a:tc>
                  <a:txBody>
                    <a:bodyPr/>
                    <a:lstStyle/>
                    <a:p>
                      <a:endParaRPr lang="en-GB" sz="1400" dirty="0"/>
                    </a:p>
                  </a:txBody>
                  <a:tcPr/>
                </a:tc>
                <a:tc>
                  <a:txBody>
                    <a:bodyPr/>
                    <a:lstStyle/>
                    <a:p>
                      <a:r>
                        <a:rPr lang="en-GB" sz="1400" dirty="0"/>
                        <a:t>£2,200,000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dirty="0"/>
                        <a:t>£2,200,000</a:t>
                      </a:r>
                    </a:p>
                  </a:txBody>
                  <a:tcPr/>
                </a:tc>
                <a:extLst>
                  <a:ext uri="{0D108BD9-81ED-4DB2-BD59-A6C34878D82A}">
                    <a16:rowId xmlns:a16="http://schemas.microsoft.com/office/drawing/2014/main" val="340673755"/>
                  </a:ext>
                </a:extLst>
              </a:tr>
              <a:tr h="370840">
                <a:tc>
                  <a:txBody>
                    <a:bodyPr/>
                    <a:lstStyle/>
                    <a:p>
                      <a:r>
                        <a:rPr kumimoji="0" lang="en-GB" sz="1400" b="0" i="0" u="none" strike="noStrike" kern="1200" cap="none" spc="0" normalizeH="0" baseline="0" noProof="0">
                          <a:ln>
                            <a:noFill/>
                          </a:ln>
                          <a:solidFill>
                            <a:prstClr val="black"/>
                          </a:solidFill>
                          <a:effectLst/>
                          <a:uLnTx/>
                          <a:uFillTx/>
                          <a:latin typeface="Arial" panose="020B0604020202020204"/>
                          <a:ea typeface="+mn-ea"/>
                          <a:cs typeface="+mn-cs"/>
                        </a:rPr>
                        <a:t>Health</a:t>
                      </a:r>
                      <a:endParaRPr lang="en-GB" sz="1400" dirty="0"/>
                    </a:p>
                  </a:txBody>
                  <a:tcPr/>
                </a:tc>
                <a:tc>
                  <a:txBody>
                    <a:bodyPr/>
                    <a:lstStyle/>
                    <a:p>
                      <a:r>
                        <a:rPr lang="en-GB" sz="1400" dirty="0"/>
                        <a:t>Depression</a:t>
                      </a:r>
                    </a:p>
                  </a:txBody>
                  <a:tcPr/>
                </a:tc>
                <a:tc>
                  <a:txBody>
                    <a:bodyPr/>
                    <a:lstStyle/>
                    <a:p>
                      <a:r>
                        <a:rPr lang="en-GB" sz="1400" dirty="0"/>
                        <a:t>Adults</a:t>
                      </a:r>
                    </a:p>
                  </a:txBody>
                  <a:tcPr/>
                </a:tc>
                <a:tc>
                  <a:txBody>
                    <a:bodyPr/>
                    <a:lstStyle/>
                    <a:p>
                      <a:r>
                        <a:rPr lang="en-GB" sz="1400" dirty="0"/>
                        <a:t>£890,000</a:t>
                      </a:r>
                    </a:p>
                  </a:txBody>
                  <a:tcPr/>
                </a:tc>
                <a:tc>
                  <a:txBody>
                    <a:bodyPr/>
                    <a:lstStyle/>
                    <a:p>
                      <a:endParaRPr lang="en-GB" sz="1400" dirty="0"/>
                    </a:p>
                  </a:txBody>
                  <a:tcPr/>
                </a:tc>
                <a:tc>
                  <a:txBody>
                    <a:bodyPr/>
                    <a:lstStyle/>
                    <a:p>
                      <a:r>
                        <a:rPr lang="en-GB" sz="1400" dirty="0"/>
                        <a:t>£890,000</a:t>
                      </a:r>
                    </a:p>
                  </a:txBody>
                  <a:tcPr/>
                </a:tc>
                <a:extLst>
                  <a:ext uri="{0D108BD9-81ED-4DB2-BD59-A6C34878D82A}">
                    <a16:rowId xmlns:a16="http://schemas.microsoft.com/office/drawing/2014/main" val="2336446653"/>
                  </a:ext>
                </a:extLst>
              </a:tr>
              <a:tr h="370840">
                <a:tc>
                  <a:txBody>
                    <a:bodyPr/>
                    <a:lstStyle/>
                    <a:p>
                      <a:r>
                        <a:rPr kumimoji="0" lang="en-GB" sz="1400" b="0" i="0" u="none" strike="noStrike" kern="1200" cap="none" spc="0" normalizeH="0" baseline="0" noProof="0">
                          <a:ln>
                            <a:noFill/>
                          </a:ln>
                          <a:solidFill>
                            <a:prstClr val="black"/>
                          </a:solidFill>
                          <a:effectLst/>
                          <a:uLnTx/>
                          <a:uFillTx/>
                          <a:latin typeface="Arial" panose="020B0604020202020204"/>
                          <a:ea typeface="+mn-ea"/>
                          <a:cs typeface="+mn-cs"/>
                        </a:rPr>
                        <a:t>Health</a:t>
                      </a:r>
                      <a:endParaRPr lang="en-GB" sz="1400" dirty="0"/>
                    </a:p>
                  </a:txBody>
                  <a:tcPr/>
                </a:tc>
                <a:tc>
                  <a:txBody>
                    <a:bodyPr/>
                    <a:lstStyle/>
                    <a:p>
                      <a:r>
                        <a:rPr lang="en-GB" sz="1400" dirty="0"/>
                        <a:t>Alcohol dependence</a:t>
                      </a:r>
                    </a:p>
                  </a:txBody>
                  <a:tcPr/>
                </a:tc>
                <a:tc>
                  <a:txBody>
                    <a:bodyPr/>
                    <a:lstStyle/>
                    <a:p>
                      <a:r>
                        <a:rPr lang="en-GB" sz="1400" dirty="0"/>
                        <a:t>Adults</a:t>
                      </a:r>
                    </a:p>
                  </a:txBody>
                  <a:tcPr/>
                </a:tc>
                <a:tc>
                  <a:txBody>
                    <a:bodyPr/>
                    <a:lstStyle/>
                    <a:p>
                      <a:r>
                        <a:rPr lang="en-GB" sz="1400" dirty="0"/>
                        <a:t>£20,000</a:t>
                      </a:r>
                    </a:p>
                  </a:txBody>
                  <a:tcPr/>
                </a:tc>
                <a:tc>
                  <a:txBody>
                    <a:bodyPr/>
                    <a:lstStyle/>
                    <a:p>
                      <a:endParaRPr lang="en-GB" sz="1400" dirty="0"/>
                    </a:p>
                  </a:txBody>
                  <a:tcPr/>
                </a:tc>
                <a:tc>
                  <a:txBody>
                    <a:bodyPr/>
                    <a:lstStyle/>
                    <a:p>
                      <a:r>
                        <a:rPr lang="en-GB" sz="1400" dirty="0"/>
                        <a:t>£20,000</a:t>
                      </a:r>
                    </a:p>
                  </a:txBody>
                  <a:tcPr/>
                </a:tc>
                <a:extLst>
                  <a:ext uri="{0D108BD9-81ED-4DB2-BD59-A6C34878D82A}">
                    <a16:rowId xmlns:a16="http://schemas.microsoft.com/office/drawing/2014/main" val="3766194894"/>
                  </a:ext>
                </a:extLst>
              </a:tr>
              <a:tr h="370840">
                <a:tc>
                  <a:txBody>
                    <a:bodyPr/>
                    <a:lstStyle/>
                    <a:p>
                      <a:r>
                        <a:rPr kumimoji="0" lang="en-GB" sz="1400" b="0" i="0" u="none" strike="noStrike" kern="1200" cap="none" spc="0" normalizeH="0" baseline="0" noProof="0" dirty="0">
                          <a:ln>
                            <a:noFill/>
                          </a:ln>
                          <a:solidFill>
                            <a:prstClr val="black"/>
                          </a:solidFill>
                          <a:effectLst/>
                          <a:uLnTx/>
                          <a:uFillTx/>
                          <a:latin typeface="Arial" panose="020B0604020202020204"/>
                          <a:ea typeface="+mn-ea"/>
                          <a:cs typeface="+mn-cs"/>
                        </a:rPr>
                        <a:t>Health</a:t>
                      </a:r>
                      <a:endParaRPr lang="en-GB" sz="1400" dirty="0"/>
                    </a:p>
                  </a:txBody>
                  <a:tcPr/>
                </a:tc>
                <a:tc>
                  <a:txBody>
                    <a:bodyPr/>
                    <a:lstStyle/>
                    <a:p>
                      <a:r>
                        <a:rPr lang="en-GB" sz="1400" dirty="0"/>
                        <a:t>Illicit drug use</a:t>
                      </a:r>
                    </a:p>
                  </a:txBody>
                  <a:tcPr/>
                </a:tc>
                <a:tc>
                  <a:txBody>
                    <a:bodyPr/>
                    <a:lstStyle/>
                    <a:p>
                      <a:r>
                        <a:rPr lang="en-GB" sz="1400" dirty="0"/>
                        <a:t>17-24 years</a:t>
                      </a:r>
                    </a:p>
                  </a:txBody>
                  <a:tcPr/>
                </a:tc>
                <a:tc>
                  <a:txBody>
                    <a:bodyPr/>
                    <a:lstStyle/>
                    <a:p>
                      <a:r>
                        <a:rPr lang="en-GB" sz="1400" dirty="0"/>
                        <a:t>£10,000</a:t>
                      </a:r>
                    </a:p>
                  </a:txBody>
                  <a:tcPr/>
                </a:tc>
                <a:tc>
                  <a:txBody>
                    <a:bodyPr/>
                    <a:lstStyle/>
                    <a:p>
                      <a:endParaRPr lang="en-GB" sz="1400" dirty="0"/>
                    </a:p>
                  </a:txBody>
                  <a:tcPr/>
                </a:tc>
                <a:tc>
                  <a:txBody>
                    <a:bodyPr/>
                    <a:lstStyle/>
                    <a:p>
                      <a:r>
                        <a:rPr lang="en-GB" sz="1400" dirty="0"/>
                        <a:t>£10,000</a:t>
                      </a:r>
                    </a:p>
                  </a:txBody>
                  <a:tcPr/>
                </a:tc>
                <a:extLst>
                  <a:ext uri="{0D108BD9-81ED-4DB2-BD59-A6C34878D82A}">
                    <a16:rowId xmlns:a16="http://schemas.microsoft.com/office/drawing/2014/main" val="3656367146"/>
                  </a:ext>
                </a:extLst>
              </a:tr>
              <a:tr h="370840">
                <a:tc>
                  <a:txBody>
                    <a:bodyPr/>
                    <a:lstStyle/>
                    <a:p>
                      <a:r>
                        <a:rPr lang="en-GB" sz="1400" dirty="0"/>
                        <a:t>Employment and education</a:t>
                      </a:r>
                    </a:p>
                  </a:txBody>
                  <a:tcPr/>
                </a:tc>
                <a:tc>
                  <a:txBody>
                    <a:bodyPr/>
                    <a:lstStyle/>
                    <a:p>
                      <a:r>
                        <a:rPr lang="en-GB" sz="1400" dirty="0"/>
                        <a:t>Unemployment benefits </a:t>
                      </a:r>
                    </a:p>
                  </a:txBody>
                  <a:tcPr/>
                </a:tc>
                <a:tc>
                  <a:txBody>
                    <a:bodyPr/>
                    <a:lstStyle/>
                    <a:p>
                      <a:r>
                        <a:rPr lang="en-GB" sz="1400" dirty="0"/>
                        <a:t>Adults</a:t>
                      </a:r>
                    </a:p>
                  </a:txBody>
                  <a:tcPr/>
                </a:tc>
                <a:tc>
                  <a:txBody>
                    <a:bodyPr/>
                    <a:lstStyle/>
                    <a:p>
                      <a:r>
                        <a:rPr lang="en-GB" sz="1400" dirty="0"/>
                        <a:t>£400,000</a:t>
                      </a:r>
                    </a:p>
                  </a:txBody>
                  <a:tcPr/>
                </a:tc>
                <a:tc>
                  <a:txBody>
                    <a:bodyPr/>
                    <a:lstStyle/>
                    <a:p>
                      <a:endParaRPr lang="en-GB" sz="1400" dirty="0"/>
                    </a:p>
                  </a:txBody>
                  <a:tcPr/>
                </a:tc>
                <a:tc>
                  <a:txBody>
                    <a:bodyPr/>
                    <a:lstStyle/>
                    <a:p>
                      <a:r>
                        <a:rPr lang="en-GB" sz="1400" dirty="0"/>
                        <a:t>£400,000</a:t>
                      </a:r>
                    </a:p>
                  </a:txBody>
                  <a:tcPr/>
                </a:tc>
                <a:extLst>
                  <a:ext uri="{0D108BD9-81ED-4DB2-BD59-A6C34878D82A}">
                    <a16:rowId xmlns:a16="http://schemas.microsoft.com/office/drawing/2014/main" val="773376533"/>
                  </a:ext>
                </a:extLst>
              </a:tr>
              <a:tr h="370840">
                <a:tc>
                  <a:txBody>
                    <a:bodyPr/>
                    <a:lstStyle/>
                    <a:p>
                      <a:r>
                        <a:rPr lang="en-GB" sz="1400" dirty="0"/>
                        <a:t>Criminal activity</a:t>
                      </a:r>
                    </a:p>
                  </a:txBody>
                  <a:tcPr/>
                </a:tc>
                <a:tc>
                  <a:txBody>
                    <a:bodyPr/>
                    <a:lstStyle/>
                    <a:p>
                      <a:r>
                        <a:rPr lang="en-GB" sz="1400" dirty="0"/>
                        <a:t>Imprisonment</a:t>
                      </a:r>
                    </a:p>
                  </a:txBody>
                  <a:tcPr/>
                </a:tc>
                <a:tc>
                  <a:txBody>
                    <a:bodyPr/>
                    <a:lstStyle/>
                    <a:p>
                      <a:r>
                        <a:rPr lang="en-GB" sz="1400" dirty="0"/>
                        <a:t>Adults</a:t>
                      </a:r>
                    </a:p>
                  </a:txBody>
                  <a:tcPr/>
                </a:tc>
                <a:tc>
                  <a:txBody>
                    <a:bodyPr/>
                    <a:lstStyle/>
                    <a:p>
                      <a:r>
                        <a:rPr lang="en-GB" sz="1400" dirty="0"/>
                        <a:t>£800,000</a:t>
                      </a:r>
                    </a:p>
                  </a:txBody>
                  <a:tcPr/>
                </a:tc>
                <a:tc>
                  <a:txBody>
                    <a:bodyPr/>
                    <a:lstStyle/>
                    <a:p>
                      <a:endParaRPr lang="en-GB" sz="1400" dirty="0"/>
                    </a:p>
                  </a:txBody>
                  <a:tcPr/>
                </a:tc>
                <a:tc>
                  <a:txBody>
                    <a:bodyPr/>
                    <a:lstStyle/>
                    <a:p>
                      <a:r>
                        <a:rPr lang="en-GB" sz="1400" dirty="0"/>
                        <a:t>£800,000</a:t>
                      </a:r>
                    </a:p>
                  </a:txBody>
                  <a:tcPr/>
                </a:tc>
                <a:extLst>
                  <a:ext uri="{0D108BD9-81ED-4DB2-BD59-A6C34878D82A}">
                    <a16:rowId xmlns:a16="http://schemas.microsoft.com/office/drawing/2014/main" val="398226262"/>
                  </a:ext>
                </a:extLst>
              </a:tr>
              <a:tr h="370840">
                <a:tc>
                  <a:txBody>
                    <a:bodyPr/>
                    <a:lstStyle/>
                    <a:p>
                      <a:r>
                        <a:rPr lang="en-GB" sz="1400" b="1" dirty="0"/>
                        <a:t>All modelled excess costs</a:t>
                      </a:r>
                    </a:p>
                  </a:txBody>
                  <a:tcPr/>
                </a:tc>
                <a:tc>
                  <a:txBody>
                    <a:bodyPr/>
                    <a:lstStyle/>
                    <a:p>
                      <a:endParaRPr lang="en-GB" sz="1400" dirty="0"/>
                    </a:p>
                  </a:txBody>
                  <a:tcPr/>
                </a:tc>
                <a:tc>
                  <a:txBody>
                    <a:bodyPr/>
                    <a:lstStyle/>
                    <a:p>
                      <a:endParaRPr lang="en-GB" sz="1400" dirty="0"/>
                    </a:p>
                  </a:txBody>
                  <a:tcPr/>
                </a:tc>
                <a:tc>
                  <a:txBody>
                    <a:bodyPr/>
                    <a:lstStyle/>
                    <a:p>
                      <a:r>
                        <a:rPr lang="en-GB" sz="1400" b="1" dirty="0"/>
                        <a:t>£2,170,000</a:t>
                      </a:r>
                    </a:p>
                  </a:txBody>
                  <a:tcPr/>
                </a:tc>
                <a:tc>
                  <a:txBody>
                    <a:bodyPr/>
                    <a:lstStyle/>
                    <a:p>
                      <a:r>
                        <a:rPr lang="en-GB" sz="1400" b="1" dirty="0"/>
                        <a:t>£2,200,000</a:t>
                      </a:r>
                    </a:p>
                  </a:txBody>
                  <a:tcPr/>
                </a:tc>
                <a:tc>
                  <a:txBody>
                    <a:bodyPr/>
                    <a:lstStyle/>
                    <a:p>
                      <a:r>
                        <a:rPr lang="en-GB" sz="1400" b="1" dirty="0"/>
                        <a:t>£4,370,000</a:t>
                      </a:r>
                    </a:p>
                  </a:txBody>
                  <a:tcPr/>
                </a:tc>
                <a:extLst>
                  <a:ext uri="{0D108BD9-81ED-4DB2-BD59-A6C34878D82A}">
                    <a16:rowId xmlns:a16="http://schemas.microsoft.com/office/drawing/2014/main" val="2216028987"/>
                  </a:ext>
                </a:extLst>
              </a:tr>
            </a:tbl>
          </a:graphicData>
        </a:graphic>
      </p:graphicFrame>
    </p:spTree>
    <p:extLst>
      <p:ext uri="{BB962C8B-B14F-4D97-AF65-F5344CB8AC3E}">
        <p14:creationId xmlns:p14="http://schemas.microsoft.com/office/powerpoint/2010/main" val="261124493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123D0D-AE72-478A-81E7-94368E2DD038}"/>
              </a:ext>
            </a:extLst>
          </p:cNvPr>
          <p:cNvSpPr>
            <a:spLocks noGrp="1"/>
          </p:cNvSpPr>
          <p:nvPr>
            <p:ph type="title"/>
          </p:nvPr>
        </p:nvSpPr>
        <p:spPr/>
        <p:txBody>
          <a:bodyPr/>
          <a:lstStyle/>
          <a:p>
            <a:r>
              <a:rPr lang="en-GB" dirty="0"/>
              <a:t>Manchester</a:t>
            </a:r>
          </a:p>
        </p:txBody>
      </p:sp>
      <p:sp>
        <p:nvSpPr>
          <p:cNvPr id="4" name="Text Placeholder 3">
            <a:extLst>
              <a:ext uri="{FF2B5EF4-FFF2-40B4-BE49-F238E27FC236}">
                <a16:creationId xmlns:a16="http://schemas.microsoft.com/office/drawing/2014/main" id="{20674168-80DF-4380-B4F6-806E0AD24488}"/>
              </a:ext>
            </a:extLst>
          </p:cNvPr>
          <p:cNvSpPr>
            <a:spLocks noGrp="1"/>
          </p:cNvSpPr>
          <p:nvPr>
            <p:ph type="body" sz="quarter" idx="11"/>
          </p:nvPr>
        </p:nvSpPr>
        <p:spPr/>
        <p:txBody>
          <a:bodyPr/>
          <a:lstStyle/>
          <a:p>
            <a:r>
              <a:rPr lang="en-GB" dirty="0"/>
              <a:t>Appendix A – locality costings </a:t>
            </a:r>
          </a:p>
        </p:txBody>
      </p:sp>
      <p:graphicFrame>
        <p:nvGraphicFramePr>
          <p:cNvPr id="8" name="Table 8">
            <a:extLst>
              <a:ext uri="{FF2B5EF4-FFF2-40B4-BE49-F238E27FC236}">
                <a16:creationId xmlns:a16="http://schemas.microsoft.com/office/drawing/2014/main" id="{DABAD624-0922-41B1-8E24-68F241E701BE}"/>
              </a:ext>
            </a:extLst>
          </p:cNvPr>
          <p:cNvGraphicFramePr>
            <a:graphicFrameLocks noGrp="1"/>
          </p:cNvGraphicFramePr>
          <p:nvPr>
            <p:ph idx="1"/>
            <p:extLst>
              <p:ext uri="{D42A27DB-BD31-4B8C-83A1-F6EECF244321}">
                <p14:modId xmlns:p14="http://schemas.microsoft.com/office/powerpoint/2010/main" val="1398179819"/>
              </p:ext>
            </p:extLst>
          </p:nvPr>
        </p:nvGraphicFramePr>
        <p:xfrm>
          <a:off x="586799" y="2076211"/>
          <a:ext cx="11017249" cy="3484880"/>
        </p:xfrm>
        <a:graphic>
          <a:graphicData uri="http://schemas.openxmlformats.org/drawingml/2006/table">
            <a:tbl>
              <a:tblPr firstRow="1" bandRow="1">
                <a:tableStyleId>{5C22544A-7EE6-4342-B048-85BDC9FD1C3A}</a:tableStyleId>
              </a:tblPr>
              <a:tblGrid>
                <a:gridCol w="2429533">
                  <a:extLst>
                    <a:ext uri="{9D8B030D-6E8A-4147-A177-3AD203B41FA5}">
                      <a16:colId xmlns:a16="http://schemas.microsoft.com/office/drawing/2014/main" val="2320174064"/>
                    </a:ext>
                  </a:extLst>
                </a:gridCol>
                <a:gridCol w="2260945">
                  <a:extLst>
                    <a:ext uri="{9D8B030D-6E8A-4147-A177-3AD203B41FA5}">
                      <a16:colId xmlns:a16="http://schemas.microsoft.com/office/drawing/2014/main" val="2119062480"/>
                    </a:ext>
                  </a:extLst>
                </a:gridCol>
                <a:gridCol w="1251284">
                  <a:extLst>
                    <a:ext uri="{9D8B030D-6E8A-4147-A177-3AD203B41FA5}">
                      <a16:colId xmlns:a16="http://schemas.microsoft.com/office/drawing/2014/main" val="528463043"/>
                    </a:ext>
                  </a:extLst>
                </a:gridCol>
                <a:gridCol w="1691829">
                  <a:extLst>
                    <a:ext uri="{9D8B030D-6E8A-4147-A177-3AD203B41FA5}">
                      <a16:colId xmlns:a16="http://schemas.microsoft.com/office/drawing/2014/main" val="2108256194"/>
                    </a:ext>
                  </a:extLst>
                </a:gridCol>
                <a:gridCol w="1691829">
                  <a:extLst>
                    <a:ext uri="{9D8B030D-6E8A-4147-A177-3AD203B41FA5}">
                      <a16:colId xmlns:a16="http://schemas.microsoft.com/office/drawing/2014/main" val="367380194"/>
                    </a:ext>
                  </a:extLst>
                </a:gridCol>
                <a:gridCol w="1691829">
                  <a:extLst>
                    <a:ext uri="{9D8B030D-6E8A-4147-A177-3AD203B41FA5}">
                      <a16:colId xmlns:a16="http://schemas.microsoft.com/office/drawing/2014/main" val="875431287"/>
                    </a:ext>
                  </a:extLst>
                </a:gridCol>
              </a:tblGrid>
              <a:tr h="370840">
                <a:tc>
                  <a:txBody>
                    <a:bodyPr/>
                    <a:lstStyle/>
                    <a:p>
                      <a:r>
                        <a:rPr lang="en-GB" sz="1400" dirty="0"/>
                        <a:t>Domain</a:t>
                      </a:r>
                    </a:p>
                  </a:txBody>
                  <a:tcPr>
                    <a:solidFill>
                      <a:schemeClr val="accent2"/>
                    </a:solidFill>
                  </a:tcPr>
                </a:tc>
                <a:tc>
                  <a:txBody>
                    <a:bodyPr/>
                    <a:lstStyle/>
                    <a:p>
                      <a:r>
                        <a:rPr lang="en-GB" sz="1400" dirty="0"/>
                        <a:t>Sub-domain</a:t>
                      </a:r>
                    </a:p>
                  </a:txBody>
                  <a:tcPr>
                    <a:solidFill>
                      <a:schemeClr val="accent2"/>
                    </a:solidFill>
                  </a:tcPr>
                </a:tc>
                <a:tc>
                  <a:txBody>
                    <a:bodyPr/>
                    <a:lstStyle/>
                    <a:p>
                      <a:r>
                        <a:rPr lang="en-GB" sz="1400" dirty="0"/>
                        <a:t>Cohort</a:t>
                      </a:r>
                    </a:p>
                  </a:txBody>
                  <a:tcPr>
                    <a:solidFill>
                      <a:schemeClr val="accent2"/>
                    </a:solidFill>
                  </a:tcPr>
                </a:tc>
                <a:tc>
                  <a:txBody>
                    <a:bodyPr/>
                    <a:lstStyle/>
                    <a:p>
                      <a:r>
                        <a:rPr lang="en-GB" sz="1400" dirty="0"/>
                        <a:t>Fiscal Costs</a:t>
                      </a:r>
                    </a:p>
                  </a:txBody>
                  <a:tcPr>
                    <a:solidFill>
                      <a:schemeClr val="accent2"/>
                    </a:solidFill>
                  </a:tcPr>
                </a:tc>
                <a:tc>
                  <a:txBody>
                    <a:bodyPr/>
                    <a:lstStyle/>
                    <a:p>
                      <a:r>
                        <a:rPr lang="en-GB" sz="1400" dirty="0"/>
                        <a:t>Wider (economic / social) costs</a:t>
                      </a:r>
                    </a:p>
                  </a:txBody>
                  <a:tcPr>
                    <a:solidFill>
                      <a:schemeClr val="accent2"/>
                    </a:solidFill>
                  </a:tcPr>
                </a:tc>
                <a:tc>
                  <a:txBody>
                    <a:bodyPr/>
                    <a:lstStyle/>
                    <a:p>
                      <a:r>
                        <a:rPr lang="en-GB" sz="1400" dirty="0"/>
                        <a:t>Total</a:t>
                      </a:r>
                    </a:p>
                  </a:txBody>
                  <a:tcPr>
                    <a:solidFill>
                      <a:schemeClr val="accent2"/>
                    </a:solidFill>
                  </a:tcPr>
                </a:tc>
                <a:extLst>
                  <a:ext uri="{0D108BD9-81ED-4DB2-BD59-A6C34878D82A}">
                    <a16:rowId xmlns:a16="http://schemas.microsoft.com/office/drawing/2014/main" val="3621626362"/>
                  </a:ext>
                </a:extLst>
              </a:tr>
              <a:tr h="370840">
                <a:tc>
                  <a:txBody>
                    <a:bodyPr/>
                    <a:lstStyle/>
                    <a:p>
                      <a:r>
                        <a:rPr lang="en-GB" sz="1400" dirty="0"/>
                        <a:t>Financial</a:t>
                      </a:r>
                    </a:p>
                  </a:txBody>
                  <a:tcPr/>
                </a:tc>
                <a:tc>
                  <a:txBody>
                    <a:bodyPr/>
                    <a:lstStyle/>
                    <a:p>
                      <a:r>
                        <a:rPr lang="en-GB" sz="1400" dirty="0"/>
                        <a:t>Statutory homelessness</a:t>
                      </a:r>
                    </a:p>
                  </a:txBody>
                  <a:tcPr/>
                </a:tc>
                <a:tc>
                  <a:txBody>
                    <a:bodyPr/>
                    <a:lstStyle/>
                    <a:p>
                      <a:r>
                        <a:rPr lang="en-GB" sz="1400" dirty="0"/>
                        <a:t>Adults</a:t>
                      </a:r>
                    </a:p>
                  </a:txBody>
                  <a:tcPr/>
                </a:tc>
                <a:tc>
                  <a:txBody>
                    <a:bodyPr/>
                    <a:lstStyle/>
                    <a:p>
                      <a:r>
                        <a:rPr lang="en-GB" sz="1400" dirty="0"/>
                        <a:t>£1,370,000</a:t>
                      </a:r>
                    </a:p>
                  </a:txBody>
                  <a:tcPr/>
                </a:tc>
                <a:tc>
                  <a:txBody>
                    <a:bodyPr/>
                    <a:lstStyle/>
                    <a:p>
                      <a:endParaRPr lang="en-GB" sz="1400" dirty="0"/>
                    </a:p>
                  </a:txBody>
                  <a:tcPr/>
                </a:tc>
                <a:tc>
                  <a:txBody>
                    <a:bodyPr/>
                    <a:lstStyle/>
                    <a:p>
                      <a:r>
                        <a:rPr lang="en-GB" sz="1400" dirty="0"/>
                        <a:t>£1,370,000</a:t>
                      </a:r>
                    </a:p>
                  </a:txBody>
                  <a:tcPr/>
                </a:tc>
                <a:extLst>
                  <a:ext uri="{0D108BD9-81ED-4DB2-BD59-A6C34878D82A}">
                    <a16:rowId xmlns:a16="http://schemas.microsoft.com/office/drawing/2014/main" val="2172767487"/>
                  </a:ext>
                </a:extLst>
              </a:tr>
              <a:tr h="370840">
                <a:tc>
                  <a:txBody>
                    <a:bodyPr/>
                    <a:lstStyle/>
                    <a:p>
                      <a:r>
                        <a:rPr lang="en-GB" sz="1400" dirty="0"/>
                        <a:t>Health</a:t>
                      </a:r>
                    </a:p>
                  </a:txBody>
                  <a:tcPr/>
                </a:tc>
                <a:tc>
                  <a:txBody>
                    <a:bodyPr/>
                    <a:lstStyle/>
                    <a:p>
                      <a:r>
                        <a:rPr lang="en-GB" sz="1400" dirty="0"/>
                        <a:t>Deaths from suicide</a:t>
                      </a:r>
                    </a:p>
                  </a:txBody>
                  <a:tcPr/>
                </a:tc>
                <a:tc>
                  <a:txBody>
                    <a:bodyPr/>
                    <a:lstStyle/>
                    <a:p>
                      <a:r>
                        <a:rPr lang="en-GB" sz="1400" dirty="0"/>
                        <a:t>Adults</a:t>
                      </a:r>
                    </a:p>
                  </a:txBody>
                  <a:tcPr/>
                </a:tc>
                <a:tc>
                  <a:txBody>
                    <a:bodyPr/>
                    <a:lstStyle/>
                    <a:p>
                      <a:endParaRPr lang="en-GB" sz="1400" dirty="0"/>
                    </a:p>
                  </a:txBody>
                  <a:tcPr/>
                </a:tc>
                <a:tc>
                  <a:txBody>
                    <a:bodyPr/>
                    <a:lstStyle/>
                    <a:p>
                      <a:r>
                        <a:rPr lang="en-GB" sz="1400" dirty="0"/>
                        <a:t>£5,710,000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dirty="0"/>
                        <a:t>£5,710,000</a:t>
                      </a:r>
                    </a:p>
                  </a:txBody>
                  <a:tcPr/>
                </a:tc>
                <a:extLst>
                  <a:ext uri="{0D108BD9-81ED-4DB2-BD59-A6C34878D82A}">
                    <a16:rowId xmlns:a16="http://schemas.microsoft.com/office/drawing/2014/main" val="340673755"/>
                  </a:ext>
                </a:extLst>
              </a:tr>
              <a:tr h="370840">
                <a:tc>
                  <a:txBody>
                    <a:bodyPr/>
                    <a:lstStyle/>
                    <a:p>
                      <a:r>
                        <a:rPr kumimoji="0" lang="en-GB" sz="1400" b="0" i="0" u="none" strike="noStrike" kern="1200" cap="none" spc="0" normalizeH="0" baseline="0" noProof="0">
                          <a:ln>
                            <a:noFill/>
                          </a:ln>
                          <a:solidFill>
                            <a:prstClr val="black"/>
                          </a:solidFill>
                          <a:effectLst/>
                          <a:uLnTx/>
                          <a:uFillTx/>
                          <a:latin typeface="Arial" panose="020B0604020202020204"/>
                          <a:ea typeface="+mn-ea"/>
                          <a:cs typeface="+mn-cs"/>
                        </a:rPr>
                        <a:t>Health</a:t>
                      </a:r>
                      <a:endParaRPr lang="en-GB" sz="1400" dirty="0"/>
                    </a:p>
                  </a:txBody>
                  <a:tcPr/>
                </a:tc>
                <a:tc>
                  <a:txBody>
                    <a:bodyPr/>
                    <a:lstStyle/>
                    <a:p>
                      <a:r>
                        <a:rPr lang="en-GB" sz="1400" dirty="0"/>
                        <a:t>Depression</a:t>
                      </a:r>
                    </a:p>
                  </a:txBody>
                  <a:tcPr/>
                </a:tc>
                <a:tc>
                  <a:txBody>
                    <a:bodyPr/>
                    <a:lstStyle/>
                    <a:p>
                      <a:r>
                        <a:rPr lang="en-GB" sz="1400" dirty="0"/>
                        <a:t>Adults</a:t>
                      </a:r>
                    </a:p>
                  </a:txBody>
                  <a:tcPr/>
                </a:tc>
                <a:tc>
                  <a:txBody>
                    <a:bodyPr/>
                    <a:lstStyle/>
                    <a:p>
                      <a:r>
                        <a:rPr lang="en-GB" sz="1400" dirty="0"/>
                        <a:t>£4,390,000</a:t>
                      </a:r>
                    </a:p>
                  </a:txBody>
                  <a:tcPr/>
                </a:tc>
                <a:tc>
                  <a:txBody>
                    <a:bodyPr/>
                    <a:lstStyle/>
                    <a:p>
                      <a:endParaRPr lang="en-GB" sz="1400" dirty="0"/>
                    </a:p>
                  </a:txBody>
                  <a:tcPr/>
                </a:tc>
                <a:tc>
                  <a:txBody>
                    <a:bodyPr/>
                    <a:lstStyle/>
                    <a:p>
                      <a:r>
                        <a:rPr lang="en-GB" sz="1400" dirty="0"/>
                        <a:t>£4,390,000</a:t>
                      </a:r>
                    </a:p>
                  </a:txBody>
                  <a:tcPr/>
                </a:tc>
                <a:extLst>
                  <a:ext uri="{0D108BD9-81ED-4DB2-BD59-A6C34878D82A}">
                    <a16:rowId xmlns:a16="http://schemas.microsoft.com/office/drawing/2014/main" val="2336446653"/>
                  </a:ext>
                </a:extLst>
              </a:tr>
              <a:tr h="370840">
                <a:tc>
                  <a:txBody>
                    <a:bodyPr/>
                    <a:lstStyle/>
                    <a:p>
                      <a:r>
                        <a:rPr kumimoji="0" lang="en-GB" sz="1400" b="0" i="0" u="none" strike="noStrike" kern="1200" cap="none" spc="0" normalizeH="0" baseline="0" noProof="0">
                          <a:ln>
                            <a:noFill/>
                          </a:ln>
                          <a:solidFill>
                            <a:prstClr val="black"/>
                          </a:solidFill>
                          <a:effectLst/>
                          <a:uLnTx/>
                          <a:uFillTx/>
                          <a:latin typeface="Arial" panose="020B0604020202020204"/>
                          <a:ea typeface="+mn-ea"/>
                          <a:cs typeface="+mn-cs"/>
                        </a:rPr>
                        <a:t>Health</a:t>
                      </a:r>
                      <a:endParaRPr lang="en-GB" sz="1400" dirty="0"/>
                    </a:p>
                  </a:txBody>
                  <a:tcPr/>
                </a:tc>
                <a:tc>
                  <a:txBody>
                    <a:bodyPr/>
                    <a:lstStyle/>
                    <a:p>
                      <a:r>
                        <a:rPr lang="en-GB" sz="1400" dirty="0"/>
                        <a:t>Alcohol dependence</a:t>
                      </a:r>
                    </a:p>
                  </a:txBody>
                  <a:tcPr/>
                </a:tc>
                <a:tc>
                  <a:txBody>
                    <a:bodyPr/>
                    <a:lstStyle/>
                    <a:p>
                      <a:r>
                        <a:rPr lang="en-GB" sz="1400" dirty="0"/>
                        <a:t>Adults</a:t>
                      </a:r>
                    </a:p>
                  </a:txBody>
                  <a:tcPr/>
                </a:tc>
                <a:tc>
                  <a:txBody>
                    <a:bodyPr/>
                    <a:lstStyle/>
                    <a:p>
                      <a:r>
                        <a:rPr lang="en-GB" sz="1400" dirty="0"/>
                        <a:t>£90,000</a:t>
                      </a:r>
                    </a:p>
                  </a:txBody>
                  <a:tcPr/>
                </a:tc>
                <a:tc>
                  <a:txBody>
                    <a:bodyPr/>
                    <a:lstStyle/>
                    <a:p>
                      <a:endParaRPr lang="en-GB" sz="1400" dirty="0"/>
                    </a:p>
                  </a:txBody>
                  <a:tcPr/>
                </a:tc>
                <a:tc>
                  <a:txBody>
                    <a:bodyPr/>
                    <a:lstStyle/>
                    <a:p>
                      <a:r>
                        <a:rPr lang="en-GB" sz="1400" dirty="0"/>
                        <a:t>£90,000</a:t>
                      </a:r>
                    </a:p>
                  </a:txBody>
                  <a:tcPr/>
                </a:tc>
                <a:extLst>
                  <a:ext uri="{0D108BD9-81ED-4DB2-BD59-A6C34878D82A}">
                    <a16:rowId xmlns:a16="http://schemas.microsoft.com/office/drawing/2014/main" val="3766194894"/>
                  </a:ext>
                </a:extLst>
              </a:tr>
              <a:tr h="370840">
                <a:tc>
                  <a:txBody>
                    <a:bodyPr/>
                    <a:lstStyle/>
                    <a:p>
                      <a:r>
                        <a:rPr kumimoji="0" lang="en-GB" sz="1400" b="0" i="0" u="none" strike="noStrike" kern="1200" cap="none" spc="0" normalizeH="0" baseline="0" noProof="0" dirty="0">
                          <a:ln>
                            <a:noFill/>
                          </a:ln>
                          <a:solidFill>
                            <a:prstClr val="black"/>
                          </a:solidFill>
                          <a:effectLst/>
                          <a:uLnTx/>
                          <a:uFillTx/>
                          <a:latin typeface="Arial" panose="020B0604020202020204"/>
                          <a:ea typeface="+mn-ea"/>
                          <a:cs typeface="+mn-cs"/>
                        </a:rPr>
                        <a:t>Health</a:t>
                      </a:r>
                      <a:endParaRPr lang="en-GB" sz="1400" dirty="0"/>
                    </a:p>
                  </a:txBody>
                  <a:tcPr/>
                </a:tc>
                <a:tc>
                  <a:txBody>
                    <a:bodyPr/>
                    <a:lstStyle/>
                    <a:p>
                      <a:r>
                        <a:rPr lang="en-GB" sz="1400" dirty="0"/>
                        <a:t>Illicit drug use</a:t>
                      </a:r>
                    </a:p>
                  </a:txBody>
                  <a:tcPr/>
                </a:tc>
                <a:tc>
                  <a:txBody>
                    <a:bodyPr/>
                    <a:lstStyle/>
                    <a:p>
                      <a:r>
                        <a:rPr lang="en-GB" sz="1400" dirty="0"/>
                        <a:t>17-24 years</a:t>
                      </a:r>
                    </a:p>
                  </a:txBody>
                  <a:tcPr/>
                </a:tc>
                <a:tc>
                  <a:txBody>
                    <a:bodyPr/>
                    <a:lstStyle/>
                    <a:p>
                      <a:r>
                        <a:rPr lang="en-GB" sz="1400" dirty="0"/>
                        <a:t>£40,000</a:t>
                      </a:r>
                    </a:p>
                  </a:txBody>
                  <a:tcPr/>
                </a:tc>
                <a:tc>
                  <a:txBody>
                    <a:bodyPr/>
                    <a:lstStyle/>
                    <a:p>
                      <a:endParaRPr lang="en-GB" sz="1400" dirty="0"/>
                    </a:p>
                  </a:txBody>
                  <a:tcPr/>
                </a:tc>
                <a:tc>
                  <a:txBody>
                    <a:bodyPr/>
                    <a:lstStyle/>
                    <a:p>
                      <a:r>
                        <a:rPr lang="en-GB" sz="1400" dirty="0"/>
                        <a:t>£40,000</a:t>
                      </a:r>
                    </a:p>
                  </a:txBody>
                  <a:tcPr/>
                </a:tc>
                <a:extLst>
                  <a:ext uri="{0D108BD9-81ED-4DB2-BD59-A6C34878D82A}">
                    <a16:rowId xmlns:a16="http://schemas.microsoft.com/office/drawing/2014/main" val="3656367146"/>
                  </a:ext>
                </a:extLst>
              </a:tr>
              <a:tr h="370840">
                <a:tc>
                  <a:txBody>
                    <a:bodyPr/>
                    <a:lstStyle/>
                    <a:p>
                      <a:r>
                        <a:rPr lang="en-GB" sz="1400" dirty="0"/>
                        <a:t>Employment and education</a:t>
                      </a:r>
                    </a:p>
                  </a:txBody>
                  <a:tcPr/>
                </a:tc>
                <a:tc>
                  <a:txBody>
                    <a:bodyPr/>
                    <a:lstStyle/>
                    <a:p>
                      <a:r>
                        <a:rPr lang="en-GB" sz="1400" dirty="0"/>
                        <a:t>Unemployment benefits </a:t>
                      </a:r>
                    </a:p>
                  </a:txBody>
                  <a:tcPr/>
                </a:tc>
                <a:tc>
                  <a:txBody>
                    <a:bodyPr/>
                    <a:lstStyle/>
                    <a:p>
                      <a:r>
                        <a:rPr lang="en-GB" sz="1400" dirty="0"/>
                        <a:t>Adults</a:t>
                      </a:r>
                    </a:p>
                  </a:txBody>
                  <a:tcPr/>
                </a:tc>
                <a:tc>
                  <a:txBody>
                    <a:bodyPr/>
                    <a:lstStyle/>
                    <a:p>
                      <a:r>
                        <a:rPr lang="en-GB" sz="1400" dirty="0"/>
                        <a:t>£1,500,000</a:t>
                      </a:r>
                    </a:p>
                  </a:txBody>
                  <a:tcPr/>
                </a:tc>
                <a:tc>
                  <a:txBody>
                    <a:bodyPr/>
                    <a:lstStyle/>
                    <a:p>
                      <a:endParaRPr lang="en-GB" sz="1400" dirty="0"/>
                    </a:p>
                  </a:txBody>
                  <a:tcPr/>
                </a:tc>
                <a:tc>
                  <a:txBody>
                    <a:bodyPr/>
                    <a:lstStyle/>
                    <a:p>
                      <a:r>
                        <a:rPr lang="en-GB" sz="1400" dirty="0"/>
                        <a:t>£1,500,000</a:t>
                      </a:r>
                    </a:p>
                  </a:txBody>
                  <a:tcPr/>
                </a:tc>
                <a:extLst>
                  <a:ext uri="{0D108BD9-81ED-4DB2-BD59-A6C34878D82A}">
                    <a16:rowId xmlns:a16="http://schemas.microsoft.com/office/drawing/2014/main" val="773376533"/>
                  </a:ext>
                </a:extLst>
              </a:tr>
              <a:tr h="370840">
                <a:tc>
                  <a:txBody>
                    <a:bodyPr/>
                    <a:lstStyle/>
                    <a:p>
                      <a:r>
                        <a:rPr lang="en-GB" sz="1400" dirty="0"/>
                        <a:t>Criminal activity</a:t>
                      </a:r>
                    </a:p>
                  </a:txBody>
                  <a:tcPr/>
                </a:tc>
                <a:tc>
                  <a:txBody>
                    <a:bodyPr/>
                    <a:lstStyle/>
                    <a:p>
                      <a:r>
                        <a:rPr lang="en-GB" sz="1400" dirty="0"/>
                        <a:t>Imprisonment</a:t>
                      </a:r>
                    </a:p>
                  </a:txBody>
                  <a:tcPr/>
                </a:tc>
                <a:tc>
                  <a:txBody>
                    <a:bodyPr/>
                    <a:lstStyle/>
                    <a:p>
                      <a:r>
                        <a:rPr lang="en-GB" sz="1400" dirty="0"/>
                        <a:t>Adults</a:t>
                      </a:r>
                    </a:p>
                  </a:txBody>
                  <a:tcPr/>
                </a:tc>
                <a:tc>
                  <a:txBody>
                    <a:bodyPr/>
                    <a:lstStyle/>
                    <a:p>
                      <a:r>
                        <a:rPr lang="en-GB" sz="1400" dirty="0"/>
                        <a:t>£2,200,000</a:t>
                      </a:r>
                    </a:p>
                  </a:txBody>
                  <a:tcPr/>
                </a:tc>
                <a:tc>
                  <a:txBody>
                    <a:bodyPr/>
                    <a:lstStyle/>
                    <a:p>
                      <a:endParaRPr lang="en-GB" sz="1400" dirty="0"/>
                    </a:p>
                  </a:txBody>
                  <a:tcPr/>
                </a:tc>
                <a:tc>
                  <a:txBody>
                    <a:bodyPr/>
                    <a:lstStyle/>
                    <a:p>
                      <a:r>
                        <a:rPr lang="en-GB" sz="1400" dirty="0"/>
                        <a:t>£2,200,000</a:t>
                      </a:r>
                    </a:p>
                  </a:txBody>
                  <a:tcPr/>
                </a:tc>
                <a:extLst>
                  <a:ext uri="{0D108BD9-81ED-4DB2-BD59-A6C34878D82A}">
                    <a16:rowId xmlns:a16="http://schemas.microsoft.com/office/drawing/2014/main" val="398226262"/>
                  </a:ext>
                </a:extLst>
              </a:tr>
              <a:tr h="370840">
                <a:tc>
                  <a:txBody>
                    <a:bodyPr/>
                    <a:lstStyle/>
                    <a:p>
                      <a:r>
                        <a:rPr lang="en-GB" sz="1400" b="1" dirty="0"/>
                        <a:t>All modelled excess costs</a:t>
                      </a:r>
                    </a:p>
                  </a:txBody>
                  <a:tcPr/>
                </a:tc>
                <a:tc>
                  <a:txBody>
                    <a:bodyPr/>
                    <a:lstStyle/>
                    <a:p>
                      <a:endParaRPr lang="en-GB" sz="1400" dirty="0"/>
                    </a:p>
                  </a:txBody>
                  <a:tcPr/>
                </a:tc>
                <a:tc>
                  <a:txBody>
                    <a:bodyPr/>
                    <a:lstStyle/>
                    <a:p>
                      <a:endParaRPr lang="en-GB" sz="1400" dirty="0"/>
                    </a:p>
                  </a:txBody>
                  <a:tcPr/>
                </a:tc>
                <a:tc>
                  <a:txBody>
                    <a:bodyPr/>
                    <a:lstStyle/>
                    <a:p>
                      <a:r>
                        <a:rPr lang="en-GB" sz="1400" b="1" dirty="0"/>
                        <a:t>£9,590,000</a:t>
                      </a:r>
                    </a:p>
                  </a:txBody>
                  <a:tcPr/>
                </a:tc>
                <a:tc>
                  <a:txBody>
                    <a:bodyPr/>
                    <a:lstStyle/>
                    <a:p>
                      <a:r>
                        <a:rPr lang="en-GB" sz="1400" b="1" dirty="0"/>
                        <a:t>£5,710,000</a:t>
                      </a:r>
                    </a:p>
                  </a:txBody>
                  <a:tcPr/>
                </a:tc>
                <a:tc>
                  <a:txBody>
                    <a:bodyPr/>
                    <a:lstStyle/>
                    <a:p>
                      <a:r>
                        <a:rPr lang="en-GB" sz="1400" b="1" dirty="0"/>
                        <a:t>£15,300,000</a:t>
                      </a:r>
                    </a:p>
                  </a:txBody>
                  <a:tcPr/>
                </a:tc>
                <a:extLst>
                  <a:ext uri="{0D108BD9-81ED-4DB2-BD59-A6C34878D82A}">
                    <a16:rowId xmlns:a16="http://schemas.microsoft.com/office/drawing/2014/main" val="2216028987"/>
                  </a:ext>
                </a:extLst>
              </a:tr>
            </a:tbl>
          </a:graphicData>
        </a:graphic>
      </p:graphicFrame>
    </p:spTree>
    <p:extLst>
      <p:ext uri="{BB962C8B-B14F-4D97-AF65-F5344CB8AC3E}">
        <p14:creationId xmlns:p14="http://schemas.microsoft.com/office/powerpoint/2010/main" val="256494411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123D0D-AE72-478A-81E7-94368E2DD038}"/>
              </a:ext>
            </a:extLst>
          </p:cNvPr>
          <p:cNvSpPr>
            <a:spLocks noGrp="1"/>
          </p:cNvSpPr>
          <p:nvPr>
            <p:ph type="title"/>
          </p:nvPr>
        </p:nvSpPr>
        <p:spPr/>
        <p:txBody>
          <a:bodyPr/>
          <a:lstStyle/>
          <a:p>
            <a:r>
              <a:rPr lang="en-GB" dirty="0"/>
              <a:t>Oldham</a:t>
            </a:r>
          </a:p>
        </p:txBody>
      </p:sp>
      <p:sp>
        <p:nvSpPr>
          <p:cNvPr id="4" name="Text Placeholder 3">
            <a:extLst>
              <a:ext uri="{FF2B5EF4-FFF2-40B4-BE49-F238E27FC236}">
                <a16:creationId xmlns:a16="http://schemas.microsoft.com/office/drawing/2014/main" id="{20674168-80DF-4380-B4F6-806E0AD24488}"/>
              </a:ext>
            </a:extLst>
          </p:cNvPr>
          <p:cNvSpPr>
            <a:spLocks noGrp="1"/>
          </p:cNvSpPr>
          <p:nvPr>
            <p:ph type="body" sz="quarter" idx="11"/>
          </p:nvPr>
        </p:nvSpPr>
        <p:spPr/>
        <p:txBody>
          <a:bodyPr/>
          <a:lstStyle/>
          <a:p>
            <a:r>
              <a:rPr lang="en-GB" dirty="0"/>
              <a:t>Appendix A – locality costings </a:t>
            </a:r>
          </a:p>
        </p:txBody>
      </p:sp>
      <p:graphicFrame>
        <p:nvGraphicFramePr>
          <p:cNvPr id="8" name="Table 8">
            <a:extLst>
              <a:ext uri="{FF2B5EF4-FFF2-40B4-BE49-F238E27FC236}">
                <a16:creationId xmlns:a16="http://schemas.microsoft.com/office/drawing/2014/main" id="{DABAD624-0922-41B1-8E24-68F241E701BE}"/>
              </a:ext>
            </a:extLst>
          </p:cNvPr>
          <p:cNvGraphicFramePr>
            <a:graphicFrameLocks noGrp="1"/>
          </p:cNvGraphicFramePr>
          <p:nvPr>
            <p:ph idx="1"/>
            <p:extLst>
              <p:ext uri="{D42A27DB-BD31-4B8C-83A1-F6EECF244321}">
                <p14:modId xmlns:p14="http://schemas.microsoft.com/office/powerpoint/2010/main" val="158116035"/>
              </p:ext>
            </p:extLst>
          </p:nvPr>
        </p:nvGraphicFramePr>
        <p:xfrm>
          <a:off x="586799" y="2076211"/>
          <a:ext cx="11017249" cy="3484880"/>
        </p:xfrm>
        <a:graphic>
          <a:graphicData uri="http://schemas.openxmlformats.org/drawingml/2006/table">
            <a:tbl>
              <a:tblPr firstRow="1" bandRow="1">
                <a:tableStyleId>{5C22544A-7EE6-4342-B048-85BDC9FD1C3A}</a:tableStyleId>
              </a:tblPr>
              <a:tblGrid>
                <a:gridCol w="2429533">
                  <a:extLst>
                    <a:ext uri="{9D8B030D-6E8A-4147-A177-3AD203B41FA5}">
                      <a16:colId xmlns:a16="http://schemas.microsoft.com/office/drawing/2014/main" val="2320174064"/>
                    </a:ext>
                  </a:extLst>
                </a:gridCol>
                <a:gridCol w="2260945">
                  <a:extLst>
                    <a:ext uri="{9D8B030D-6E8A-4147-A177-3AD203B41FA5}">
                      <a16:colId xmlns:a16="http://schemas.microsoft.com/office/drawing/2014/main" val="2119062480"/>
                    </a:ext>
                  </a:extLst>
                </a:gridCol>
                <a:gridCol w="1251284">
                  <a:extLst>
                    <a:ext uri="{9D8B030D-6E8A-4147-A177-3AD203B41FA5}">
                      <a16:colId xmlns:a16="http://schemas.microsoft.com/office/drawing/2014/main" val="528463043"/>
                    </a:ext>
                  </a:extLst>
                </a:gridCol>
                <a:gridCol w="1691829">
                  <a:extLst>
                    <a:ext uri="{9D8B030D-6E8A-4147-A177-3AD203B41FA5}">
                      <a16:colId xmlns:a16="http://schemas.microsoft.com/office/drawing/2014/main" val="2108256194"/>
                    </a:ext>
                  </a:extLst>
                </a:gridCol>
                <a:gridCol w="1691829">
                  <a:extLst>
                    <a:ext uri="{9D8B030D-6E8A-4147-A177-3AD203B41FA5}">
                      <a16:colId xmlns:a16="http://schemas.microsoft.com/office/drawing/2014/main" val="367380194"/>
                    </a:ext>
                  </a:extLst>
                </a:gridCol>
                <a:gridCol w="1691829">
                  <a:extLst>
                    <a:ext uri="{9D8B030D-6E8A-4147-A177-3AD203B41FA5}">
                      <a16:colId xmlns:a16="http://schemas.microsoft.com/office/drawing/2014/main" val="875431287"/>
                    </a:ext>
                  </a:extLst>
                </a:gridCol>
              </a:tblGrid>
              <a:tr h="370840">
                <a:tc>
                  <a:txBody>
                    <a:bodyPr/>
                    <a:lstStyle/>
                    <a:p>
                      <a:r>
                        <a:rPr lang="en-GB" sz="1400" dirty="0"/>
                        <a:t>Domain</a:t>
                      </a:r>
                    </a:p>
                  </a:txBody>
                  <a:tcPr>
                    <a:solidFill>
                      <a:schemeClr val="accent2"/>
                    </a:solidFill>
                  </a:tcPr>
                </a:tc>
                <a:tc>
                  <a:txBody>
                    <a:bodyPr/>
                    <a:lstStyle/>
                    <a:p>
                      <a:r>
                        <a:rPr lang="en-GB" sz="1400" dirty="0"/>
                        <a:t>Sub-domain</a:t>
                      </a:r>
                    </a:p>
                  </a:txBody>
                  <a:tcPr>
                    <a:solidFill>
                      <a:schemeClr val="accent2"/>
                    </a:solidFill>
                  </a:tcPr>
                </a:tc>
                <a:tc>
                  <a:txBody>
                    <a:bodyPr/>
                    <a:lstStyle/>
                    <a:p>
                      <a:r>
                        <a:rPr lang="en-GB" sz="1400" dirty="0"/>
                        <a:t>Cohort</a:t>
                      </a:r>
                    </a:p>
                  </a:txBody>
                  <a:tcPr>
                    <a:solidFill>
                      <a:schemeClr val="accent2"/>
                    </a:solidFill>
                  </a:tcPr>
                </a:tc>
                <a:tc>
                  <a:txBody>
                    <a:bodyPr/>
                    <a:lstStyle/>
                    <a:p>
                      <a:r>
                        <a:rPr lang="en-GB" sz="1400" dirty="0"/>
                        <a:t>Fiscal Costs</a:t>
                      </a:r>
                    </a:p>
                  </a:txBody>
                  <a:tcPr>
                    <a:solidFill>
                      <a:schemeClr val="accent2"/>
                    </a:solidFill>
                  </a:tcPr>
                </a:tc>
                <a:tc>
                  <a:txBody>
                    <a:bodyPr/>
                    <a:lstStyle/>
                    <a:p>
                      <a:r>
                        <a:rPr lang="en-GB" sz="1400" dirty="0"/>
                        <a:t>Wider (economic / social) costs</a:t>
                      </a:r>
                    </a:p>
                  </a:txBody>
                  <a:tcPr>
                    <a:solidFill>
                      <a:schemeClr val="accent2"/>
                    </a:solidFill>
                  </a:tcPr>
                </a:tc>
                <a:tc>
                  <a:txBody>
                    <a:bodyPr/>
                    <a:lstStyle/>
                    <a:p>
                      <a:r>
                        <a:rPr lang="en-GB" sz="1400" dirty="0"/>
                        <a:t>Total</a:t>
                      </a:r>
                    </a:p>
                  </a:txBody>
                  <a:tcPr>
                    <a:solidFill>
                      <a:schemeClr val="accent2"/>
                    </a:solidFill>
                  </a:tcPr>
                </a:tc>
                <a:extLst>
                  <a:ext uri="{0D108BD9-81ED-4DB2-BD59-A6C34878D82A}">
                    <a16:rowId xmlns:a16="http://schemas.microsoft.com/office/drawing/2014/main" val="3621626362"/>
                  </a:ext>
                </a:extLst>
              </a:tr>
              <a:tr h="370840">
                <a:tc>
                  <a:txBody>
                    <a:bodyPr/>
                    <a:lstStyle/>
                    <a:p>
                      <a:r>
                        <a:rPr lang="en-GB" sz="1400" dirty="0"/>
                        <a:t>Financial</a:t>
                      </a:r>
                    </a:p>
                  </a:txBody>
                  <a:tcPr/>
                </a:tc>
                <a:tc>
                  <a:txBody>
                    <a:bodyPr/>
                    <a:lstStyle/>
                    <a:p>
                      <a:r>
                        <a:rPr lang="en-GB" sz="1400" dirty="0"/>
                        <a:t>Statutory homelessness</a:t>
                      </a:r>
                    </a:p>
                  </a:txBody>
                  <a:tcPr/>
                </a:tc>
                <a:tc>
                  <a:txBody>
                    <a:bodyPr/>
                    <a:lstStyle/>
                    <a:p>
                      <a:r>
                        <a:rPr lang="en-GB" sz="1400" dirty="0"/>
                        <a:t>Adults</a:t>
                      </a:r>
                    </a:p>
                  </a:txBody>
                  <a:tcPr/>
                </a:tc>
                <a:tc>
                  <a:txBody>
                    <a:bodyPr/>
                    <a:lstStyle/>
                    <a:p>
                      <a:r>
                        <a:rPr lang="en-GB" sz="1400" dirty="0"/>
                        <a:t>£440,000</a:t>
                      </a:r>
                    </a:p>
                  </a:txBody>
                  <a:tcPr/>
                </a:tc>
                <a:tc>
                  <a:txBody>
                    <a:bodyPr/>
                    <a:lstStyle/>
                    <a:p>
                      <a:endParaRPr lang="en-GB" sz="1400" dirty="0"/>
                    </a:p>
                  </a:txBody>
                  <a:tcPr/>
                </a:tc>
                <a:tc>
                  <a:txBody>
                    <a:bodyPr/>
                    <a:lstStyle/>
                    <a:p>
                      <a:r>
                        <a:rPr lang="en-GB" sz="1400" dirty="0"/>
                        <a:t>£440,000</a:t>
                      </a:r>
                    </a:p>
                  </a:txBody>
                  <a:tcPr/>
                </a:tc>
                <a:extLst>
                  <a:ext uri="{0D108BD9-81ED-4DB2-BD59-A6C34878D82A}">
                    <a16:rowId xmlns:a16="http://schemas.microsoft.com/office/drawing/2014/main" val="2172767487"/>
                  </a:ext>
                </a:extLst>
              </a:tr>
              <a:tr h="370840">
                <a:tc>
                  <a:txBody>
                    <a:bodyPr/>
                    <a:lstStyle/>
                    <a:p>
                      <a:r>
                        <a:rPr lang="en-GB" sz="1400" dirty="0"/>
                        <a:t>Health</a:t>
                      </a:r>
                    </a:p>
                  </a:txBody>
                  <a:tcPr/>
                </a:tc>
                <a:tc>
                  <a:txBody>
                    <a:bodyPr/>
                    <a:lstStyle/>
                    <a:p>
                      <a:r>
                        <a:rPr lang="en-GB" sz="1400" dirty="0"/>
                        <a:t>Deaths from suicide</a:t>
                      </a:r>
                    </a:p>
                  </a:txBody>
                  <a:tcPr/>
                </a:tc>
                <a:tc>
                  <a:txBody>
                    <a:bodyPr/>
                    <a:lstStyle/>
                    <a:p>
                      <a:r>
                        <a:rPr lang="en-GB" sz="1400" dirty="0"/>
                        <a:t>Adults</a:t>
                      </a:r>
                    </a:p>
                  </a:txBody>
                  <a:tcPr/>
                </a:tc>
                <a:tc>
                  <a:txBody>
                    <a:bodyPr/>
                    <a:lstStyle/>
                    <a:p>
                      <a:endParaRPr lang="en-GB" sz="1400" dirty="0"/>
                    </a:p>
                  </a:txBody>
                  <a:tcPr/>
                </a:tc>
                <a:tc>
                  <a:txBody>
                    <a:bodyPr/>
                    <a:lstStyle/>
                    <a:p>
                      <a:r>
                        <a:rPr lang="en-GB" sz="1400" dirty="0"/>
                        <a:t>£2,170,000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dirty="0"/>
                        <a:t>£2,170,000</a:t>
                      </a:r>
                    </a:p>
                  </a:txBody>
                  <a:tcPr/>
                </a:tc>
                <a:extLst>
                  <a:ext uri="{0D108BD9-81ED-4DB2-BD59-A6C34878D82A}">
                    <a16:rowId xmlns:a16="http://schemas.microsoft.com/office/drawing/2014/main" val="340673755"/>
                  </a:ext>
                </a:extLst>
              </a:tr>
              <a:tr h="370840">
                <a:tc>
                  <a:txBody>
                    <a:bodyPr/>
                    <a:lstStyle/>
                    <a:p>
                      <a:r>
                        <a:rPr kumimoji="0" lang="en-GB" sz="1400" b="0" i="0" u="none" strike="noStrike" kern="1200" cap="none" spc="0" normalizeH="0" baseline="0" noProof="0">
                          <a:ln>
                            <a:noFill/>
                          </a:ln>
                          <a:solidFill>
                            <a:prstClr val="black"/>
                          </a:solidFill>
                          <a:effectLst/>
                          <a:uLnTx/>
                          <a:uFillTx/>
                          <a:latin typeface="Arial" panose="020B0604020202020204"/>
                          <a:ea typeface="+mn-ea"/>
                          <a:cs typeface="+mn-cs"/>
                        </a:rPr>
                        <a:t>Health</a:t>
                      </a:r>
                      <a:endParaRPr lang="en-GB" sz="1400" dirty="0"/>
                    </a:p>
                  </a:txBody>
                  <a:tcPr/>
                </a:tc>
                <a:tc>
                  <a:txBody>
                    <a:bodyPr/>
                    <a:lstStyle/>
                    <a:p>
                      <a:r>
                        <a:rPr lang="en-GB" sz="1400" dirty="0"/>
                        <a:t>Depression</a:t>
                      </a:r>
                    </a:p>
                  </a:txBody>
                  <a:tcPr/>
                </a:tc>
                <a:tc>
                  <a:txBody>
                    <a:bodyPr/>
                    <a:lstStyle/>
                    <a:p>
                      <a:r>
                        <a:rPr lang="en-GB" sz="1400" dirty="0"/>
                        <a:t>Adults</a:t>
                      </a:r>
                    </a:p>
                  </a:txBody>
                  <a:tcPr/>
                </a:tc>
                <a:tc>
                  <a:txBody>
                    <a:bodyPr/>
                    <a:lstStyle/>
                    <a:p>
                      <a:r>
                        <a:rPr lang="en-GB" sz="1400" dirty="0"/>
                        <a:t>£1,850,000</a:t>
                      </a:r>
                    </a:p>
                  </a:txBody>
                  <a:tcPr/>
                </a:tc>
                <a:tc>
                  <a:txBody>
                    <a:bodyPr/>
                    <a:lstStyle/>
                    <a:p>
                      <a:endParaRPr lang="en-GB" sz="1400" dirty="0"/>
                    </a:p>
                  </a:txBody>
                  <a:tcPr/>
                </a:tc>
                <a:tc>
                  <a:txBody>
                    <a:bodyPr/>
                    <a:lstStyle/>
                    <a:p>
                      <a:r>
                        <a:rPr lang="en-GB" sz="1400" dirty="0"/>
                        <a:t>£1,850,000</a:t>
                      </a:r>
                    </a:p>
                  </a:txBody>
                  <a:tcPr/>
                </a:tc>
                <a:extLst>
                  <a:ext uri="{0D108BD9-81ED-4DB2-BD59-A6C34878D82A}">
                    <a16:rowId xmlns:a16="http://schemas.microsoft.com/office/drawing/2014/main" val="2336446653"/>
                  </a:ext>
                </a:extLst>
              </a:tr>
              <a:tr h="370840">
                <a:tc>
                  <a:txBody>
                    <a:bodyPr/>
                    <a:lstStyle/>
                    <a:p>
                      <a:r>
                        <a:rPr kumimoji="0" lang="en-GB" sz="1400" b="0" i="0" u="none" strike="noStrike" kern="1200" cap="none" spc="0" normalizeH="0" baseline="0" noProof="0">
                          <a:ln>
                            <a:noFill/>
                          </a:ln>
                          <a:solidFill>
                            <a:prstClr val="black"/>
                          </a:solidFill>
                          <a:effectLst/>
                          <a:uLnTx/>
                          <a:uFillTx/>
                          <a:latin typeface="Arial" panose="020B0604020202020204"/>
                          <a:ea typeface="+mn-ea"/>
                          <a:cs typeface="+mn-cs"/>
                        </a:rPr>
                        <a:t>Health</a:t>
                      </a:r>
                      <a:endParaRPr lang="en-GB" sz="1400" dirty="0"/>
                    </a:p>
                  </a:txBody>
                  <a:tcPr/>
                </a:tc>
                <a:tc>
                  <a:txBody>
                    <a:bodyPr/>
                    <a:lstStyle/>
                    <a:p>
                      <a:r>
                        <a:rPr lang="en-GB" sz="1400" dirty="0"/>
                        <a:t>Alcohol dependence</a:t>
                      </a:r>
                    </a:p>
                  </a:txBody>
                  <a:tcPr/>
                </a:tc>
                <a:tc>
                  <a:txBody>
                    <a:bodyPr/>
                    <a:lstStyle/>
                    <a:p>
                      <a:r>
                        <a:rPr lang="en-GB" sz="1400" dirty="0"/>
                        <a:t>Adults</a:t>
                      </a:r>
                    </a:p>
                  </a:txBody>
                  <a:tcPr/>
                </a:tc>
                <a:tc>
                  <a:txBody>
                    <a:bodyPr/>
                    <a:lstStyle/>
                    <a:p>
                      <a:r>
                        <a:rPr lang="en-GB" sz="1400" dirty="0"/>
                        <a:t>£30,000</a:t>
                      </a:r>
                    </a:p>
                  </a:txBody>
                  <a:tcPr/>
                </a:tc>
                <a:tc>
                  <a:txBody>
                    <a:bodyPr/>
                    <a:lstStyle/>
                    <a:p>
                      <a:endParaRPr lang="en-GB" sz="1400" dirty="0"/>
                    </a:p>
                  </a:txBody>
                  <a:tcPr/>
                </a:tc>
                <a:tc>
                  <a:txBody>
                    <a:bodyPr/>
                    <a:lstStyle/>
                    <a:p>
                      <a:r>
                        <a:rPr lang="en-GB" sz="1400" dirty="0"/>
                        <a:t>£30,000</a:t>
                      </a:r>
                    </a:p>
                  </a:txBody>
                  <a:tcPr/>
                </a:tc>
                <a:extLst>
                  <a:ext uri="{0D108BD9-81ED-4DB2-BD59-A6C34878D82A}">
                    <a16:rowId xmlns:a16="http://schemas.microsoft.com/office/drawing/2014/main" val="3766194894"/>
                  </a:ext>
                </a:extLst>
              </a:tr>
              <a:tr h="370840">
                <a:tc>
                  <a:txBody>
                    <a:bodyPr/>
                    <a:lstStyle/>
                    <a:p>
                      <a:r>
                        <a:rPr kumimoji="0" lang="en-GB" sz="1400" b="0" i="0" u="none" strike="noStrike" kern="1200" cap="none" spc="0" normalizeH="0" baseline="0" noProof="0" dirty="0">
                          <a:ln>
                            <a:noFill/>
                          </a:ln>
                          <a:solidFill>
                            <a:prstClr val="black"/>
                          </a:solidFill>
                          <a:effectLst/>
                          <a:uLnTx/>
                          <a:uFillTx/>
                          <a:latin typeface="Arial" panose="020B0604020202020204"/>
                          <a:ea typeface="+mn-ea"/>
                          <a:cs typeface="+mn-cs"/>
                        </a:rPr>
                        <a:t>Health</a:t>
                      </a:r>
                      <a:endParaRPr lang="en-GB" sz="1400" dirty="0"/>
                    </a:p>
                  </a:txBody>
                  <a:tcPr/>
                </a:tc>
                <a:tc>
                  <a:txBody>
                    <a:bodyPr/>
                    <a:lstStyle/>
                    <a:p>
                      <a:r>
                        <a:rPr lang="en-GB" sz="1400" dirty="0"/>
                        <a:t>Illicit drug use</a:t>
                      </a:r>
                    </a:p>
                  </a:txBody>
                  <a:tcPr/>
                </a:tc>
                <a:tc>
                  <a:txBody>
                    <a:bodyPr/>
                    <a:lstStyle/>
                    <a:p>
                      <a:r>
                        <a:rPr lang="en-GB" sz="1400" dirty="0"/>
                        <a:t>17-24 years</a:t>
                      </a:r>
                    </a:p>
                  </a:txBody>
                  <a:tcPr/>
                </a:tc>
                <a:tc>
                  <a:txBody>
                    <a:bodyPr/>
                    <a:lstStyle/>
                    <a:p>
                      <a:r>
                        <a:rPr lang="en-GB" sz="1400" dirty="0"/>
                        <a:t>£10,000</a:t>
                      </a:r>
                    </a:p>
                  </a:txBody>
                  <a:tcPr/>
                </a:tc>
                <a:tc>
                  <a:txBody>
                    <a:bodyPr/>
                    <a:lstStyle/>
                    <a:p>
                      <a:endParaRPr lang="en-GB" sz="1400" dirty="0"/>
                    </a:p>
                  </a:txBody>
                  <a:tcPr/>
                </a:tc>
                <a:tc>
                  <a:txBody>
                    <a:bodyPr/>
                    <a:lstStyle/>
                    <a:p>
                      <a:r>
                        <a:rPr lang="en-GB" sz="1400" dirty="0"/>
                        <a:t>£10,000</a:t>
                      </a:r>
                    </a:p>
                  </a:txBody>
                  <a:tcPr/>
                </a:tc>
                <a:extLst>
                  <a:ext uri="{0D108BD9-81ED-4DB2-BD59-A6C34878D82A}">
                    <a16:rowId xmlns:a16="http://schemas.microsoft.com/office/drawing/2014/main" val="3656367146"/>
                  </a:ext>
                </a:extLst>
              </a:tr>
              <a:tr h="370840">
                <a:tc>
                  <a:txBody>
                    <a:bodyPr/>
                    <a:lstStyle/>
                    <a:p>
                      <a:r>
                        <a:rPr lang="en-GB" sz="1400" dirty="0"/>
                        <a:t>Employment and education</a:t>
                      </a:r>
                    </a:p>
                  </a:txBody>
                  <a:tcPr/>
                </a:tc>
                <a:tc>
                  <a:txBody>
                    <a:bodyPr/>
                    <a:lstStyle/>
                    <a:p>
                      <a:r>
                        <a:rPr lang="en-GB" sz="1400" dirty="0"/>
                        <a:t>Unemployment benefits </a:t>
                      </a:r>
                    </a:p>
                  </a:txBody>
                  <a:tcPr/>
                </a:tc>
                <a:tc>
                  <a:txBody>
                    <a:bodyPr/>
                    <a:lstStyle/>
                    <a:p>
                      <a:r>
                        <a:rPr lang="en-GB" sz="1400" dirty="0"/>
                        <a:t>Adults</a:t>
                      </a:r>
                    </a:p>
                  </a:txBody>
                  <a:tcPr/>
                </a:tc>
                <a:tc>
                  <a:txBody>
                    <a:bodyPr/>
                    <a:lstStyle/>
                    <a:p>
                      <a:r>
                        <a:rPr lang="en-GB" sz="1400" dirty="0"/>
                        <a:t>£600,000</a:t>
                      </a:r>
                    </a:p>
                  </a:txBody>
                  <a:tcPr/>
                </a:tc>
                <a:tc>
                  <a:txBody>
                    <a:bodyPr/>
                    <a:lstStyle/>
                    <a:p>
                      <a:endParaRPr lang="en-GB" sz="1400" dirty="0"/>
                    </a:p>
                  </a:txBody>
                  <a:tcPr/>
                </a:tc>
                <a:tc>
                  <a:txBody>
                    <a:bodyPr/>
                    <a:lstStyle/>
                    <a:p>
                      <a:r>
                        <a:rPr lang="en-GB" sz="1400" dirty="0"/>
                        <a:t>£600,000</a:t>
                      </a:r>
                    </a:p>
                  </a:txBody>
                  <a:tcPr/>
                </a:tc>
                <a:extLst>
                  <a:ext uri="{0D108BD9-81ED-4DB2-BD59-A6C34878D82A}">
                    <a16:rowId xmlns:a16="http://schemas.microsoft.com/office/drawing/2014/main" val="773376533"/>
                  </a:ext>
                </a:extLst>
              </a:tr>
              <a:tr h="370840">
                <a:tc>
                  <a:txBody>
                    <a:bodyPr/>
                    <a:lstStyle/>
                    <a:p>
                      <a:r>
                        <a:rPr lang="en-GB" sz="1400" dirty="0"/>
                        <a:t>Criminal activity</a:t>
                      </a:r>
                    </a:p>
                  </a:txBody>
                  <a:tcPr/>
                </a:tc>
                <a:tc>
                  <a:txBody>
                    <a:bodyPr/>
                    <a:lstStyle/>
                    <a:p>
                      <a:r>
                        <a:rPr lang="en-GB" sz="1400" dirty="0"/>
                        <a:t>Imprisonment</a:t>
                      </a:r>
                    </a:p>
                  </a:txBody>
                  <a:tcPr/>
                </a:tc>
                <a:tc>
                  <a:txBody>
                    <a:bodyPr/>
                    <a:lstStyle/>
                    <a:p>
                      <a:r>
                        <a:rPr lang="en-GB" sz="1400" dirty="0"/>
                        <a:t>Adults</a:t>
                      </a:r>
                    </a:p>
                  </a:txBody>
                  <a:tcPr/>
                </a:tc>
                <a:tc>
                  <a:txBody>
                    <a:bodyPr/>
                    <a:lstStyle/>
                    <a:p>
                      <a:r>
                        <a:rPr lang="en-GB" sz="1400" dirty="0"/>
                        <a:t>£900,000</a:t>
                      </a:r>
                    </a:p>
                  </a:txBody>
                  <a:tcPr/>
                </a:tc>
                <a:tc>
                  <a:txBody>
                    <a:bodyPr/>
                    <a:lstStyle/>
                    <a:p>
                      <a:endParaRPr lang="en-GB" sz="1400" dirty="0"/>
                    </a:p>
                  </a:txBody>
                  <a:tcPr/>
                </a:tc>
                <a:tc>
                  <a:txBody>
                    <a:bodyPr/>
                    <a:lstStyle/>
                    <a:p>
                      <a:r>
                        <a:rPr lang="en-GB" sz="1400" dirty="0"/>
                        <a:t>£900,000</a:t>
                      </a:r>
                    </a:p>
                  </a:txBody>
                  <a:tcPr/>
                </a:tc>
                <a:extLst>
                  <a:ext uri="{0D108BD9-81ED-4DB2-BD59-A6C34878D82A}">
                    <a16:rowId xmlns:a16="http://schemas.microsoft.com/office/drawing/2014/main" val="398226262"/>
                  </a:ext>
                </a:extLst>
              </a:tr>
              <a:tr h="370840">
                <a:tc>
                  <a:txBody>
                    <a:bodyPr/>
                    <a:lstStyle/>
                    <a:p>
                      <a:r>
                        <a:rPr lang="en-GB" sz="1400" b="1" dirty="0"/>
                        <a:t>All modelled excess costs</a:t>
                      </a:r>
                    </a:p>
                  </a:txBody>
                  <a:tcPr/>
                </a:tc>
                <a:tc>
                  <a:txBody>
                    <a:bodyPr/>
                    <a:lstStyle/>
                    <a:p>
                      <a:endParaRPr lang="en-GB" sz="1400" dirty="0"/>
                    </a:p>
                  </a:txBody>
                  <a:tcPr/>
                </a:tc>
                <a:tc>
                  <a:txBody>
                    <a:bodyPr/>
                    <a:lstStyle/>
                    <a:p>
                      <a:endParaRPr lang="en-GB" sz="1400" dirty="0"/>
                    </a:p>
                  </a:txBody>
                  <a:tcPr/>
                </a:tc>
                <a:tc>
                  <a:txBody>
                    <a:bodyPr/>
                    <a:lstStyle/>
                    <a:p>
                      <a:r>
                        <a:rPr lang="en-GB" sz="1400" b="1" dirty="0"/>
                        <a:t>£3,830,000</a:t>
                      </a:r>
                    </a:p>
                  </a:txBody>
                  <a:tcPr/>
                </a:tc>
                <a:tc>
                  <a:txBody>
                    <a:bodyPr/>
                    <a:lstStyle/>
                    <a:p>
                      <a:r>
                        <a:rPr lang="en-GB" sz="1400" b="1" dirty="0"/>
                        <a:t>£2,170,000</a:t>
                      </a:r>
                    </a:p>
                  </a:txBody>
                  <a:tcPr/>
                </a:tc>
                <a:tc>
                  <a:txBody>
                    <a:bodyPr/>
                    <a:lstStyle/>
                    <a:p>
                      <a:r>
                        <a:rPr lang="en-GB" sz="1400" b="1" dirty="0"/>
                        <a:t>£6,000,000</a:t>
                      </a:r>
                    </a:p>
                  </a:txBody>
                  <a:tcPr/>
                </a:tc>
                <a:extLst>
                  <a:ext uri="{0D108BD9-81ED-4DB2-BD59-A6C34878D82A}">
                    <a16:rowId xmlns:a16="http://schemas.microsoft.com/office/drawing/2014/main" val="2216028987"/>
                  </a:ext>
                </a:extLst>
              </a:tr>
            </a:tbl>
          </a:graphicData>
        </a:graphic>
      </p:graphicFrame>
    </p:spTree>
    <p:extLst>
      <p:ext uri="{BB962C8B-B14F-4D97-AF65-F5344CB8AC3E}">
        <p14:creationId xmlns:p14="http://schemas.microsoft.com/office/powerpoint/2010/main" val="240291745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123D0D-AE72-478A-81E7-94368E2DD038}"/>
              </a:ext>
            </a:extLst>
          </p:cNvPr>
          <p:cNvSpPr>
            <a:spLocks noGrp="1"/>
          </p:cNvSpPr>
          <p:nvPr>
            <p:ph type="title"/>
          </p:nvPr>
        </p:nvSpPr>
        <p:spPr/>
        <p:txBody>
          <a:bodyPr/>
          <a:lstStyle/>
          <a:p>
            <a:r>
              <a:rPr lang="en-GB" dirty="0"/>
              <a:t>Rochdale</a:t>
            </a:r>
          </a:p>
        </p:txBody>
      </p:sp>
      <p:sp>
        <p:nvSpPr>
          <p:cNvPr id="4" name="Text Placeholder 3">
            <a:extLst>
              <a:ext uri="{FF2B5EF4-FFF2-40B4-BE49-F238E27FC236}">
                <a16:creationId xmlns:a16="http://schemas.microsoft.com/office/drawing/2014/main" id="{20674168-80DF-4380-B4F6-806E0AD24488}"/>
              </a:ext>
            </a:extLst>
          </p:cNvPr>
          <p:cNvSpPr>
            <a:spLocks noGrp="1"/>
          </p:cNvSpPr>
          <p:nvPr>
            <p:ph type="body" sz="quarter" idx="11"/>
          </p:nvPr>
        </p:nvSpPr>
        <p:spPr/>
        <p:txBody>
          <a:bodyPr/>
          <a:lstStyle/>
          <a:p>
            <a:r>
              <a:rPr lang="en-GB" dirty="0"/>
              <a:t>Appendix A – locality costings </a:t>
            </a:r>
          </a:p>
        </p:txBody>
      </p:sp>
      <p:graphicFrame>
        <p:nvGraphicFramePr>
          <p:cNvPr id="8" name="Table 8">
            <a:extLst>
              <a:ext uri="{FF2B5EF4-FFF2-40B4-BE49-F238E27FC236}">
                <a16:creationId xmlns:a16="http://schemas.microsoft.com/office/drawing/2014/main" id="{DABAD624-0922-41B1-8E24-68F241E701BE}"/>
              </a:ext>
            </a:extLst>
          </p:cNvPr>
          <p:cNvGraphicFramePr>
            <a:graphicFrameLocks noGrp="1"/>
          </p:cNvGraphicFramePr>
          <p:nvPr>
            <p:ph idx="1"/>
            <p:extLst>
              <p:ext uri="{D42A27DB-BD31-4B8C-83A1-F6EECF244321}">
                <p14:modId xmlns:p14="http://schemas.microsoft.com/office/powerpoint/2010/main" val="2552025801"/>
              </p:ext>
            </p:extLst>
          </p:nvPr>
        </p:nvGraphicFramePr>
        <p:xfrm>
          <a:off x="586799" y="2076211"/>
          <a:ext cx="11017249" cy="3484880"/>
        </p:xfrm>
        <a:graphic>
          <a:graphicData uri="http://schemas.openxmlformats.org/drawingml/2006/table">
            <a:tbl>
              <a:tblPr firstRow="1" bandRow="1">
                <a:tableStyleId>{5C22544A-7EE6-4342-B048-85BDC9FD1C3A}</a:tableStyleId>
              </a:tblPr>
              <a:tblGrid>
                <a:gridCol w="2405783">
                  <a:extLst>
                    <a:ext uri="{9D8B030D-6E8A-4147-A177-3AD203B41FA5}">
                      <a16:colId xmlns:a16="http://schemas.microsoft.com/office/drawing/2014/main" val="2320174064"/>
                    </a:ext>
                  </a:extLst>
                </a:gridCol>
                <a:gridCol w="2284695">
                  <a:extLst>
                    <a:ext uri="{9D8B030D-6E8A-4147-A177-3AD203B41FA5}">
                      <a16:colId xmlns:a16="http://schemas.microsoft.com/office/drawing/2014/main" val="2119062480"/>
                    </a:ext>
                  </a:extLst>
                </a:gridCol>
                <a:gridCol w="1251284">
                  <a:extLst>
                    <a:ext uri="{9D8B030D-6E8A-4147-A177-3AD203B41FA5}">
                      <a16:colId xmlns:a16="http://schemas.microsoft.com/office/drawing/2014/main" val="528463043"/>
                    </a:ext>
                  </a:extLst>
                </a:gridCol>
                <a:gridCol w="1691829">
                  <a:extLst>
                    <a:ext uri="{9D8B030D-6E8A-4147-A177-3AD203B41FA5}">
                      <a16:colId xmlns:a16="http://schemas.microsoft.com/office/drawing/2014/main" val="2108256194"/>
                    </a:ext>
                  </a:extLst>
                </a:gridCol>
                <a:gridCol w="1691829">
                  <a:extLst>
                    <a:ext uri="{9D8B030D-6E8A-4147-A177-3AD203B41FA5}">
                      <a16:colId xmlns:a16="http://schemas.microsoft.com/office/drawing/2014/main" val="367380194"/>
                    </a:ext>
                  </a:extLst>
                </a:gridCol>
                <a:gridCol w="1691829">
                  <a:extLst>
                    <a:ext uri="{9D8B030D-6E8A-4147-A177-3AD203B41FA5}">
                      <a16:colId xmlns:a16="http://schemas.microsoft.com/office/drawing/2014/main" val="875431287"/>
                    </a:ext>
                  </a:extLst>
                </a:gridCol>
              </a:tblGrid>
              <a:tr h="370840">
                <a:tc>
                  <a:txBody>
                    <a:bodyPr/>
                    <a:lstStyle/>
                    <a:p>
                      <a:r>
                        <a:rPr lang="en-GB" sz="1400" dirty="0"/>
                        <a:t>Domain</a:t>
                      </a:r>
                    </a:p>
                  </a:txBody>
                  <a:tcPr>
                    <a:solidFill>
                      <a:schemeClr val="accent2"/>
                    </a:solidFill>
                  </a:tcPr>
                </a:tc>
                <a:tc>
                  <a:txBody>
                    <a:bodyPr/>
                    <a:lstStyle/>
                    <a:p>
                      <a:r>
                        <a:rPr lang="en-GB" sz="1400" dirty="0"/>
                        <a:t>Sub-domain</a:t>
                      </a:r>
                    </a:p>
                  </a:txBody>
                  <a:tcPr>
                    <a:solidFill>
                      <a:schemeClr val="accent2"/>
                    </a:solidFill>
                  </a:tcPr>
                </a:tc>
                <a:tc>
                  <a:txBody>
                    <a:bodyPr/>
                    <a:lstStyle/>
                    <a:p>
                      <a:r>
                        <a:rPr lang="en-GB" sz="1400" dirty="0"/>
                        <a:t>Cohort</a:t>
                      </a:r>
                    </a:p>
                  </a:txBody>
                  <a:tcPr>
                    <a:solidFill>
                      <a:schemeClr val="accent2"/>
                    </a:solidFill>
                  </a:tcPr>
                </a:tc>
                <a:tc>
                  <a:txBody>
                    <a:bodyPr/>
                    <a:lstStyle/>
                    <a:p>
                      <a:r>
                        <a:rPr lang="en-GB" sz="1400" dirty="0"/>
                        <a:t>Fiscal Costs</a:t>
                      </a:r>
                    </a:p>
                  </a:txBody>
                  <a:tcPr>
                    <a:solidFill>
                      <a:schemeClr val="accent2"/>
                    </a:solidFill>
                  </a:tcPr>
                </a:tc>
                <a:tc>
                  <a:txBody>
                    <a:bodyPr/>
                    <a:lstStyle/>
                    <a:p>
                      <a:r>
                        <a:rPr lang="en-GB" sz="1400" dirty="0"/>
                        <a:t>Wider (economic / social) costs</a:t>
                      </a:r>
                    </a:p>
                  </a:txBody>
                  <a:tcPr>
                    <a:solidFill>
                      <a:schemeClr val="accent2"/>
                    </a:solidFill>
                  </a:tcPr>
                </a:tc>
                <a:tc>
                  <a:txBody>
                    <a:bodyPr/>
                    <a:lstStyle/>
                    <a:p>
                      <a:r>
                        <a:rPr lang="en-GB" sz="1400" dirty="0"/>
                        <a:t>Total</a:t>
                      </a:r>
                    </a:p>
                  </a:txBody>
                  <a:tcPr>
                    <a:solidFill>
                      <a:schemeClr val="accent2"/>
                    </a:solidFill>
                  </a:tcPr>
                </a:tc>
                <a:extLst>
                  <a:ext uri="{0D108BD9-81ED-4DB2-BD59-A6C34878D82A}">
                    <a16:rowId xmlns:a16="http://schemas.microsoft.com/office/drawing/2014/main" val="3621626362"/>
                  </a:ext>
                </a:extLst>
              </a:tr>
              <a:tr h="370840">
                <a:tc>
                  <a:txBody>
                    <a:bodyPr/>
                    <a:lstStyle/>
                    <a:p>
                      <a:r>
                        <a:rPr lang="en-GB" sz="1400" dirty="0"/>
                        <a:t>Financial</a:t>
                      </a:r>
                    </a:p>
                  </a:txBody>
                  <a:tcPr/>
                </a:tc>
                <a:tc>
                  <a:txBody>
                    <a:bodyPr/>
                    <a:lstStyle/>
                    <a:p>
                      <a:r>
                        <a:rPr lang="en-GB" sz="1400" dirty="0"/>
                        <a:t>Statutory homelessness</a:t>
                      </a:r>
                    </a:p>
                  </a:txBody>
                  <a:tcPr/>
                </a:tc>
                <a:tc>
                  <a:txBody>
                    <a:bodyPr/>
                    <a:lstStyle/>
                    <a:p>
                      <a:r>
                        <a:rPr lang="en-GB" sz="1400" dirty="0"/>
                        <a:t>Adults</a:t>
                      </a:r>
                    </a:p>
                  </a:txBody>
                  <a:tcPr/>
                </a:tc>
                <a:tc>
                  <a:txBody>
                    <a:bodyPr/>
                    <a:lstStyle/>
                    <a:p>
                      <a:r>
                        <a:rPr lang="en-GB" sz="1400" dirty="0"/>
                        <a:t>£400,000</a:t>
                      </a:r>
                    </a:p>
                  </a:txBody>
                  <a:tcPr/>
                </a:tc>
                <a:tc>
                  <a:txBody>
                    <a:bodyPr/>
                    <a:lstStyle/>
                    <a:p>
                      <a:endParaRPr lang="en-GB" sz="1400" dirty="0"/>
                    </a:p>
                  </a:txBody>
                  <a:tcPr/>
                </a:tc>
                <a:tc>
                  <a:txBody>
                    <a:bodyPr/>
                    <a:lstStyle/>
                    <a:p>
                      <a:r>
                        <a:rPr lang="en-GB" sz="1400" dirty="0"/>
                        <a:t>£400,000</a:t>
                      </a:r>
                    </a:p>
                  </a:txBody>
                  <a:tcPr/>
                </a:tc>
                <a:extLst>
                  <a:ext uri="{0D108BD9-81ED-4DB2-BD59-A6C34878D82A}">
                    <a16:rowId xmlns:a16="http://schemas.microsoft.com/office/drawing/2014/main" val="2172767487"/>
                  </a:ext>
                </a:extLst>
              </a:tr>
              <a:tr h="370840">
                <a:tc>
                  <a:txBody>
                    <a:bodyPr/>
                    <a:lstStyle/>
                    <a:p>
                      <a:r>
                        <a:rPr kumimoji="0" lang="en-GB" sz="1400" b="0" i="0" u="none" strike="noStrike" kern="1200" cap="none" spc="0" normalizeH="0" baseline="0" noProof="0">
                          <a:ln>
                            <a:noFill/>
                          </a:ln>
                          <a:solidFill>
                            <a:prstClr val="black"/>
                          </a:solidFill>
                          <a:effectLst/>
                          <a:uLnTx/>
                          <a:uFillTx/>
                          <a:latin typeface="Arial" panose="020B0604020202020204"/>
                          <a:ea typeface="+mn-ea"/>
                          <a:cs typeface="+mn-cs"/>
                        </a:rPr>
                        <a:t>Health</a:t>
                      </a:r>
                      <a:endParaRPr lang="en-GB" sz="1400" dirty="0"/>
                    </a:p>
                  </a:txBody>
                  <a:tcPr/>
                </a:tc>
                <a:tc>
                  <a:txBody>
                    <a:bodyPr/>
                    <a:lstStyle/>
                    <a:p>
                      <a:r>
                        <a:rPr lang="en-GB" sz="1400" dirty="0"/>
                        <a:t>Deaths from suicide</a:t>
                      </a:r>
                    </a:p>
                  </a:txBody>
                  <a:tcPr/>
                </a:tc>
                <a:tc>
                  <a:txBody>
                    <a:bodyPr/>
                    <a:lstStyle/>
                    <a:p>
                      <a:r>
                        <a:rPr lang="en-GB" sz="1400" dirty="0"/>
                        <a:t>Adults</a:t>
                      </a:r>
                    </a:p>
                  </a:txBody>
                  <a:tcPr/>
                </a:tc>
                <a:tc>
                  <a:txBody>
                    <a:bodyPr/>
                    <a:lstStyle/>
                    <a:p>
                      <a:endParaRPr lang="en-GB" sz="1400" dirty="0"/>
                    </a:p>
                  </a:txBody>
                  <a:tcPr/>
                </a:tc>
                <a:tc>
                  <a:txBody>
                    <a:bodyPr/>
                    <a:lstStyle/>
                    <a:p>
                      <a:r>
                        <a:rPr lang="en-GB" sz="1400" dirty="0"/>
                        <a:t>£2,610,000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dirty="0"/>
                        <a:t>£2,610,000</a:t>
                      </a:r>
                    </a:p>
                  </a:txBody>
                  <a:tcPr/>
                </a:tc>
                <a:extLst>
                  <a:ext uri="{0D108BD9-81ED-4DB2-BD59-A6C34878D82A}">
                    <a16:rowId xmlns:a16="http://schemas.microsoft.com/office/drawing/2014/main" val="340673755"/>
                  </a:ext>
                </a:extLst>
              </a:tr>
              <a:tr h="370840">
                <a:tc>
                  <a:txBody>
                    <a:bodyPr/>
                    <a:lstStyle/>
                    <a:p>
                      <a:r>
                        <a:rPr kumimoji="0" lang="en-GB" sz="1400" b="0" i="0" u="none" strike="noStrike" kern="1200" cap="none" spc="0" normalizeH="0" baseline="0" noProof="0">
                          <a:ln>
                            <a:noFill/>
                          </a:ln>
                          <a:solidFill>
                            <a:prstClr val="black"/>
                          </a:solidFill>
                          <a:effectLst/>
                          <a:uLnTx/>
                          <a:uFillTx/>
                          <a:latin typeface="Arial" panose="020B0604020202020204"/>
                          <a:ea typeface="+mn-ea"/>
                          <a:cs typeface="+mn-cs"/>
                        </a:rPr>
                        <a:t>Health</a:t>
                      </a:r>
                      <a:endParaRPr lang="en-GB" sz="1400" dirty="0"/>
                    </a:p>
                  </a:txBody>
                  <a:tcPr/>
                </a:tc>
                <a:tc>
                  <a:txBody>
                    <a:bodyPr/>
                    <a:lstStyle/>
                    <a:p>
                      <a:r>
                        <a:rPr lang="en-GB" sz="1400" dirty="0"/>
                        <a:t>Depression</a:t>
                      </a:r>
                    </a:p>
                  </a:txBody>
                  <a:tcPr/>
                </a:tc>
                <a:tc>
                  <a:txBody>
                    <a:bodyPr/>
                    <a:lstStyle/>
                    <a:p>
                      <a:r>
                        <a:rPr lang="en-GB" sz="1400" dirty="0"/>
                        <a:t>Adults</a:t>
                      </a:r>
                    </a:p>
                  </a:txBody>
                  <a:tcPr/>
                </a:tc>
                <a:tc>
                  <a:txBody>
                    <a:bodyPr/>
                    <a:lstStyle/>
                    <a:p>
                      <a:r>
                        <a:rPr lang="en-GB" sz="1400" dirty="0"/>
                        <a:t>£2,410,000</a:t>
                      </a:r>
                    </a:p>
                  </a:txBody>
                  <a:tcPr/>
                </a:tc>
                <a:tc>
                  <a:txBody>
                    <a:bodyPr/>
                    <a:lstStyle/>
                    <a:p>
                      <a:endParaRPr lang="en-GB" sz="1400" dirty="0"/>
                    </a:p>
                  </a:txBody>
                  <a:tcPr/>
                </a:tc>
                <a:tc>
                  <a:txBody>
                    <a:bodyPr/>
                    <a:lstStyle/>
                    <a:p>
                      <a:r>
                        <a:rPr lang="en-GB" sz="1400" dirty="0"/>
                        <a:t>£2,410,000</a:t>
                      </a:r>
                    </a:p>
                  </a:txBody>
                  <a:tcPr/>
                </a:tc>
                <a:extLst>
                  <a:ext uri="{0D108BD9-81ED-4DB2-BD59-A6C34878D82A}">
                    <a16:rowId xmlns:a16="http://schemas.microsoft.com/office/drawing/2014/main" val="2336446653"/>
                  </a:ext>
                </a:extLst>
              </a:tr>
              <a:tr h="370840">
                <a:tc>
                  <a:txBody>
                    <a:bodyPr/>
                    <a:lstStyle/>
                    <a:p>
                      <a:r>
                        <a:rPr kumimoji="0" lang="en-GB" sz="1400" b="0" i="0" u="none" strike="noStrike" kern="1200" cap="none" spc="0" normalizeH="0" baseline="0" noProof="0">
                          <a:ln>
                            <a:noFill/>
                          </a:ln>
                          <a:solidFill>
                            <a:prstClr val="black"/>
                          </a:solidFill>
                          <a:effectLst/>
                          <a:uLnTx/>
                          <a:uFillTx/>
                          <a:latin typeface="Arial" panose="020B0604020202020204"/>
                          <a:ea typeface="+mn-ea"/>
                          <a:cs typeface="+mn-cs"/>
                        </a:rPr>
                        <a:t>Health</a:t>
                      </a:r>
                      <a:endParaRPr lang="en-GB" sz="1400" dirty="0"/>
                    </a:p>
                  </a:txBody>
                  <a:tcPr/>
                </a:tc>
                <a:tc>
                  <a:txBody>
                    <a:bodyPr/>
                    <a:lstStyle/>
                    <a:p>
                      <a:r>
                        <a:rPr lang="en-GB" sz="1400" dirty="0"/>
                        <a:t>Alcohol dependence</a:t>
                      </a:r>
                    </a:p>
                  </a:txBody>
                  <a:tcPr/>
                </a:tc>
                <a:tc>
                  <a:txBody>
                    <a:bodyPr/>
                    <a:lstStyle/>
                    <a:p>
                      <a:r>
                        <a:rPr lang="en-GB" sz="1400" dirty="0"/>
                        <a:t>Adults</a:t>
                      </a:r>
                    </a:p>
                  </a:txBody>
                  <a:tcPr/>
                </a:tc>
                <a:tc>
                  <a:txBody>
                    <a:bodyPr/>
                    <a:lstStyle/>
                    <a:p>
                      <a:r>
                        <a:rPr lang="en-GB" sz="1400" dirty="0"/>
                        <a:t>£30,000</a:t>
                      </a:r>
                    </a:p>
                  </a:txBody>
                  <a:tcPr/>
                </a:tc>
                <a:tc>
                  <a:txBody>
                    <a:bodyPr/>
                    <a:lstStyle/>
                    <a:p>
                      <a:endParaRPr lang="en-GB" sz="1400" dirty="0"/>
                    </a:p>
                  </a:txBody>
                  <a:tcPr/>
                </a:tc>
                <a:tc>
                  <a:txBody>
                    <a:bodyPr/>
                    <a:lstStyle/>
                    <a:p>
                      <a:r>
                        <a:rPr lang="en-GB" sz="1400" dirty="0"/>
                        <a:t>£30,000</a:t>
                      </a:r>
                    </a:p>
                  </a:txBody>
                  <a:tcPr/>
                </a:tc>
                <a:extLst>
                  <a:ext uri="{0D108BD9-81ED-4DB2-BD59-A6C34878D82A}">
                    <a16:rowId xmlns:a16="http://schemas.microsoft.com/office/drawing/2014/main" val="3766194894"/>
                  </a:ext>
                </a:extLst>
              </a:tr>
              <a:tr h="370840">
                <a:tc>
                  <a:txBody>
                    <a:bodyPr/>
                    <a:lstStyle/>
                    <a:p>
                      <a:r>
                        <a:rPr kumimoji="0" lang="en-GB" sz="1400" b="0" i="0" u="none" strike="noStrike" kern="1200" cap="none" spc="0" normalizeH="0" baseline="0" noProof="0" dirty="0">
                          <a:ln>
                            <a:noFill/>
                          </a:ln>
                          <a:solidFill>
                            <a:prstClr val="black"/>
                          </a:solidFill>
                          <a:effectLst/>
                          <a:uLnTx/>
                          <a:uFillTx/>
                          <a:latin typeface="Arial" panose="020B0604020202020204"/>
                          <a:ea typeface="+mn-ea"/>
                          <a:cs typeface="+mn-cs"/>
                        </a:rPr>
                        <a:t>Health</a:t>
                      </a:r>
                      <a:endParaRPr lang="en-GB" sz="1400" dirty="0"/>
                    </a:p>
                  </a:txBody>
                  <a:tcPr/>
                </a:tc>
                <a:tc>
                  <a:txBody>
                    <a:bodyPr/>
                    <a:lstStyle/>
                    <a:p>
                      <a:r>
                        <a:rPr lang="en-GB" sz="1400" dirty="0"/>
                        <a:t>Illicit drug use</a:t>
                      </a:r>
                    </a:p>
                  </a:txBody>
                  <a:tcPr/>
                </a:tc>
                <a:tc>
                  <a:txBody>
                    <a:bodyPr/>
                    <a:lstStyle/>
                    <a:p>
                      <a:r>
                        <a:rPr lang="en-GB" sz="1400" dirty="0"/>
                        <a:t>17-24 years</a:t>
                      </a:r>
                    </a:p>
                  </a:txBody>
                  <a:tcPr/>
                </a:tc>
                <a:tc>
                  <a:txBody>
                    <a:bodyPr/>
                    <a:lstStyle/>
                    <a:p>
                      <a:r>
                        <a:rPr lang="en-GB" sz="1400" dirty="0"/>
                        <a:t>£10,000</a:t>
                      </a:r>
                    </a:p>
                  </a:txBody>
                  <a:tcPr/>
                </a:tc>
                <a:tc>
                  <a:txBody>
                    <a:bodyPr/>
                    <a:lstStyle/>
                    <a:p>
                      <a:endParaRPr lang="en-GB" sz="1400" dirty="0"/>
                    </a:p>
                  </a:txBody>
                  <a:tcPr/>
                </a:tc>
                <a:tc>
                  <a:txBody>
                    <a:bodyPr/>
                    <a:lstStyle/>
                    <a:p>
                      <a:r>
                        <a:rPr lang="en-GB" sz="1400" dirty="0"/>
                        <a:t>£10,000</a:t>
                      </a:r>
                    </a:p>
                  </a:txBody>
                  <a:tcPr/>
                </a:tc>
                <a:extLst>
                  <a:ext uri="{0D108BD9-81ED-4DB2-BD59-A6C34878D82A}">
                    <a16:rowId xmlns:a16="http://schemas.microsoft.com/office/drawing/2014/main" val="3656367146"/>
                  </a:ext>
                </a:extLst>
              </a:tr>
              <a:tr h="370840">
                <a:tc>
                  <a:txBody>
                    <a:bodyPr/>
                    <a:lstStyle/>
                    <a:p>
                      <a:r>
                        <a:rPr lang="en-GB" sz="1400" dirty="0"/>
                        <a:t>Employment and education</a:t>
                      </a:r>
                    </a:p>
                  </a:txBody>
                  <a:tcPr/>
                </a:tc>
                <a:tc>
                  <a:txBody>
                    <a:bodyPr/>
                    <a:lstStyle/>
                    <a:p>
                      <a:r>
                        <a:rPr lang="en-GB" sz="1400" dirty="0"/>
                        <a:t>Unemployment benefits </a:t>
                      </a:r>
                    </a:p>
                  </a:txBody>
                  <a:tcPr/>
                </a:tc>
                <a:tc>
                  <a:txBody>
                    <a:bodyPr/>
                    <a:lstStyle/>
                    <a:p>
                      <a:r>
                        <a:rPr lang="en-GB" sz="1400" dirty="0"/>
                        <a:t>Adults</a:t>
                      </a:r>
                    </a:p>
                  </a:txBody>
                  <a:tcPr/>
                </a:tc>
                <a:tc>
                  <a:txBody>
                    <a:bodyPr/>
                    <a:lstStyle/>
                    <a:p>
                      <a:r>
                        <a:rPr lang="en-GB" sz="1400" dirty="0"/>
                        <a:t>£500,000</a:t>
                      </a:r>
                    </a:p>
                  </a:txBody>
                  <a:tcPr/>
                </a:tc>
                <a:tc>
                  <a:txBody>
                    <a:bodyPr/>
                    <a:lstStyle/>
                    <a:p>
                      <a:endParaRPr lang="en-GB" sz="1400" dirty="0"/>
                    </a:p>
                  </a:txBody>
                  <a:tcPr/>
                </a:tc>
                <a:tc>
                  <a:txBody>
                    <a:bodyPr/>
                    <a:lstStyle/>
                    <a:p>
                      <a:r>
                        <a:rPr lang="en-GB" sz="1400" dirty="0"/>
                        <a:t>£500,000</a:t>
                      </a:r>
                    </a:p>
                  </a:txBody>
                  <a:tcPr/>
                </a:tc>
                <a:extLst>
                  <a:ext uri="{0D108BD9-81ED-4DB2-BD59-A6C34878D82A}">
                    <a16:rowId xmlns:a16="http://schemas.microsoft.com/office/drawing/2014/main" val="773376533"/>
                  </a:ext>
                </a:extLst>
              </a:tr>
              <a:tr h="370840">
                <a:tc>
                  <a:txBody>
                    <a:bodyPr/>
                    <a:lstStyle/>
                    <a:p>
                      <a:r>
                        <a:rPr lang="en-GB" sz="1400" dirty="0"/>
                        <a:t>Criminal activity</a:t>
                      </a:r>
                    </a:p>
                  </a:txBody>
                  <a:tcPr/>
                </a:tc>
                <a:tc>
                  <a:txBody>
                    <a:bodyPr/>
                    <a:lstStyle/>
                    <a:p>
                      <a:r>
                        <a:rPr lang="en-GB" sz="1400" dirty="0"/>
                        <a:t>Imprisonment</a:t>
                      </a:r>
                    </a:p>
                  </a:txBody>
                  <a:tcPr/>
                </a:tc>
                <a:tc>
                  <a:txBody>
                    <a:bodyPr/>
                    <a:lstStyle/>
                    <a:p>
                      <a:r>
                        <a:rPr lang="en-GB" sz="1400" dirty="0"/>
                        <a:t>Adults</a:t>
                      </a:r>
                    </a:p>
                  </a:txBody>
                  <a:tcPr/>
                </a:tc>
                <a:tc>
                  <a:txBody>
                    <a:bodyPr/>
                    <a:lstStyle/>
                    <a:p>
                      <a:r>
                        <a:rPr lang="en-GB" sz="1400" dirty="0"/>
                        <a:t>£900,000</a:t>
                      </a:r>
                    </a:p>
                  </a:txBody>
                  <a:tcPr/>
                </a:tc>
                <a:tc>
                  <a:txBody>
                    <a:bodyPr/>
                    <a:lstStyle/>
                    <a:p>
                      <a:endParaRPr lang="en-GB" sz="1400" dirty="0"/>
                    </a:p>
                  </a:txBody>
                  <a:tcPr/>
                </a:tc>
                <a:tc>
                  <a:txBody>
                    <a:bodyPr/>
                    <a:lstStyle/>
                    <a:p>
                      <a:r>
                        <a:rPr lang="en-GB" sz="1400" dirty="0"/>
                        <a:t>£900,000</a:t>
                      </a:r>
                    </a:p>
                  </a:txBody>
                  <a:tcPr/>
                </a:tc>
                <a:extLst>
                  <a:ext uri="{0D108BD9-81ED-4DB2-BD59-A6C34878D82A}">
                    <a16:rowId xmlns:a16="http://schemas.microsoft.com/office/drawing/2014/main" val="398226262"/>
                  </a:ext>
                </a:extLst>
              </a:tr>
              <a:tr h="370840">
                <a:tc>
                  <a:txBody>
                    <a:bodyPr/>
                    <a:lstStyle/>
                    <a:p>
                      <a:r>
                        <a:rPr lang="en-GB" sz="1400" b="1" dirty="0"/>
                        <a:t>All modelled excess costs</a:t>
                      </a:r>
                    </a:p>
                  </a:txBody>
                  <a:tcPr/>
                </a:tc>
                <a:tc>
                  <a:txBody>
                    <a:bodyPr/>
                    <a:lstStyle/>
                    <a:p>
                      <a:endParaRPr lang="en-GB" sz="1400" dirty="0"/>
                    </a:p>
                  </a:txBody>
                  <a:tcPr/>
                </a:tc>
                <a:tc>
                  <a:txBody>
                    <a:bodyPr/>
                    <a:lstStyle/>
                    <a:p>
                      <a:endParaRPr lang="en-GB" sz="1400" dirty="0"/>
                    </a:p>
                  </a:txBody>
                  <a:tcPr/>
                </a:tc>
                <a:tc>
                  <a:txBody>
                    <a:bodyPr/>
                    <a:lstStyle/>
                    <a:p>
                      <a:r>
                        <a:rPr lang="en-GB" sz="1400" b="1" dirty="0"/>
                        <a:t>£4,250,000</a:t>
                      </a:r>
                    </a:p>
                  </a:txBody>
                  <a:tcPr/>
                </a:tc>
                <a:tc>
                  <a:txBody>
                    <a:bodyPr/>
                    <a:lstStyle/>
                    <a:p>
                      <a:r>
                        <a:rPr lang="en-GB" sz="1400" b="1" dirty="0"/>
                        <a:t>£2,610,000</a:t>
                      </a:r>
                    </a:p>
                  </a:txBody>
                  <a:tcPr/>
                </a:tc>
                <a:tc>
                  <a:txBody>
                    <a:bodyPr/>
                    <a:lstStyle/>
                    <a:p>
                      <a:r>
                        <a:rPr lang="en-GB" sz="1400" b="1" dirty="0"/>
                        <a:t>£6,860,000</a:t>
                      </a:r>
                    </a:p>
                  </a:txBody>
                  <a:tcPr/>
                </a:tc>
                <a:extLst>
                  <a:ext uri="{0D108BD9-81ED-4DB2-BD59-A6C34878D82A}">
                    <a16:rowId xmlns:a16="http://schemas.microsoft.com/office/drawing/2014/main" val="2216028987"/>
                  </a:ext>
                </a:extLst>
              </a:tr>
            </a:tbl>
          </a:graphicData>
        </a:graphic>
      </p:graphicFrame>
    </p:spTree>
    <p:extLst>
      <p:ext uri="{BB962C8B-B14F-4D97-AF65-F5344CB8AC3E}">
        <p14:creationId xmlns:p14="http://schemas.microsoft.com/office/powerpoint/2010/main" val="281349463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123D0D-AE72-478A-81E7-94368E2DD038}"/>
              </a:ext>
            </a:extLst>
          </p:cNvPr>
          <p:cNvSpPr>
            <a:spLocks noGrp="1"/>
          </p:cNvSpPr>
          <p:nvPr>
            <p:ph type="title"/>
          </p:nvPr>
        </p:nvSpPr>
        <p:spPr/>
        <p:txBody>
          <a:bodyPr/>
          <a:lstStyle/>
          <a:p>
            <a:r>
              <a:rPr lang="en-GB" dirty="0"/>
              <a:t>Salford</a:t>
            </a:r>
          </a:p>
        </p:txBody>
      </p:sp>
      <p:sp>
        <p:nvSpPr>
          <p:cNvPr id="4" name="Text Placeholder 3">
            <a:extLst>
              <a:ext uri="{FF2B5EF4-FFF2-40B4-BE49-F238E27FC236}">
                <a16:creationId xmlns:a16="http://schemas.microsoft.com/office/drawing/2014/main" id="{20674168-80DF-4380-B4F6-806E0AD24488}"/>
              </a:ext>
            </a:extLst>
          </p:cNvPr>
          <p:cNvSpPr>
            <a:spLocks noGrp="1"/>
          </p:cNvSpPr>
          <p:nvPr>
            <p:ph type="body" sz="quarter" idx="11"/>
          </p:nvPr>
        </p:nvSpPr>
        <p:spPr/>
        <p:txBody>
          <a:bodyPr/>
          <a:lstStyle/>
          <a:p>
            <a:r>
              <a:rPr lang="en-GB" dirty="0"/>
              <a:t>Appendix A – locality costings </a:t>
            </a:r>
          </a:p>
        </p:txBody>
      </p:sp>
      <p:graphicFrame>
        <p:nvGraphicFramePr>
          <p:cNvPr id="8" name="Table 8">
            <a:extLst>
              <a:ext uri="{FF2B5EF4-FFF2-40B4-BE49-F238E27FC236}">
                <a16:creationId xmlns:a16="http://schemas.microsoft.com/office/drawing/2014/main" id="{DABAD624-0922-41B1-8E24-68F241E701BE}"/>
              </a:ext>
            </a:extLst>
          </p:cNvPr>
          <p:cNvGraphicFramePr>
            <a:graphicFrameLocks noGrp="1"/>
          </p:cNvGraphicFramePr>
          <p:nvPr>
            <p:ph idx="1"/>
            <p:extLst>
              <p:ext uri="{D42A27DB-BD31-4B8C-83A1-F6EECF244321}">
                <p14:modId xmlns:p14="http://schemas.microsoft.com/office/powerpoint/2010/main" val="441247067"/>
              </p:ext>
            </p:extLst>
          </p:nvPr>
        </p:nvGraphicFramePr>
        <p:xfrm>
          <a:off x="586799" y="2076211"/>
          <a:ext cx="11017249" cy="3484880"/>
        </p:xfrm>
        <a:graphic>
          <a:graphicData uri="http://schemas.openxmlformats.org/drawingml/2006/table">
            <a:tbl>
              <a:tblPr firstRow="1" bandRow="1">
                <a:tableStyleId>{5C22544A-7EE6-4342-B048-85BDC9FD1C3A}</a:tableStyleId>
              </a:tblPr>
              <a:tblGrid>
                <a:gridCol w="2429533">
                  <a:extLst>
                    <a:ext uri="{9D8B030D-6E8A-4147-A177-3AD203B41FA5}">
                      <a16:colId xmlns:a16="http://schemas.microsoft.com/office/drawing/2014/main" val="2320174064"/>
                    </a:ext>
                  </a:extLst>
                </a:gridCol>
                <a:gridCol w="2260945">
                  <a:extLst>
                    <a:ext uri="{9D8B030D-6E8A-4147-A177-3AD203B41FA5}">
                      <a16:colId xmlns:a16="http://schemas.microsoft.com/office/drawing/2014/main" val="2119062480"/>
                    </a:ext>
                  </a:extLst>
                </a:gridCol>
                <a:gridCol w="1251284">
                  <a:extLst>
                    <a:ext uri="{9D8B030D-6E8A-4147-A177-3AD203B41FA5}">
                      <a16:colId xmlns:a16="http://schemas.microsoft.com/office/drawing/2014/main" val="528463043"/>
                    </a:ext>
                  </a:extLst>
                </a:gridCol>
                <a:gridCol w="1691829">
                  <a:extLst>
                    <a:ext uri="{9D8B030D-6E8A-4147-A177-3AD203B41FA5}">
                      <a16:colId xmlns:a16="http://schemas.microsoft.com/office/drawing/2014/main" val="2108256194"/>
                    </a:ext>
                  </a:extLst>
                </a:gridCol>
                <a:gridCol w="1691829">
                  <a:extLst>
                    <a:ext uri="{9D8B030D-6E8A-4147-A177-3AD203B41FA5}">
                      <a16:colId xmlns:a16="http://schemas.microsoft.com/office/drawing/2014/main" val="367380194"/>
                    </a:ext>
                  </a:extLst>
                </a:gridCol>
                <a:gridCol w="1691829">
                  <a:extLst>
                    <a:ext uri="{9D8B030D-6E8A-4147-A177-3AD203B41FA5}">
                      <a16:colId xmlns:a16="http://schemas.microsoft.com/office/drawing/2014/main" val="875431287"/>
                    </a:ext>
                  </a:extLst>
                </a:gridCol>
              </a:tblGrid>
              <a:tr h="370840">
                <a:tc>
                  <a:txBody>
                    <a:bodyPr/>
                    <a:lstStyle/>
                    <a:p>
                      <a:r>
                        <a:rPr lang="en-GB" sz="1400" dirty="0"/>
                        <a:t>Domain</a:t>
                      </a:r>
                    </a:p>
                  </a:txBody>
                  <a:tcPr>
                    <a:solidFill>
                      <a:schemeClr val="accent2"/>
                    </a:solidFill>
                  </a:tcPr>
                </a:tc>
                <a:tc>
                  <a:txBody>
                    <a:bodyPr/>
                    <a:lstStyle/>
                    <a:p>
                      <a:r>
                        <a:rPr lang="en-GB" sz="1400" dirty="0"/>
                        <a:t>Sub-domain</a:t>
                      </a:r>
                    </a:p>
                  </a:txBody>
                  <a:tcPr>
                    <a:solidFill>
                      <a:schemeClr val="accent2"/>
                    </a:solidFill>
                  </a:tcPr>
                </a:tc>
                <a:tc>
                  <a:txBody>
                    <a:bodyPr/>
                    <a:lstStyle/>
                    <a:p>
                      <a:r>
                        <a:rPr lang="en-GB" sz="1400" dirty="0"/>
                        <a:t>Cohort</a:t>
                      </a:r>
                    </a:p>
                  </a:txBody>
                  <a:tcPr>
                    <a:solidFill>
                      <a:schemeClr val="accent2"/>
                    </a:solidFill>
                  </a:tcPr>
                </a:tc>
                <a:tc>
                  <a:txBody>
                    <a:bodyPr/>
                    <a:lstStyle/>
                    <a:p>
                      <a:r>
                        <a:rPr lang="en-GB" sz="1400" dirty="0"/>
                        <a:t>Fiscal Costs</a:t>
                      </a:r>
                    </a:p>
                  </a:txBody>
                  <a:tcPr>
                    <a:solidFill>
                      <a:schemeClr val="accent2"/>
                    </a:solidFill>
                  </a:tcPr>
                </a:tc>
                <a:tc>
                  <a:txBody>
                    <a:bodyPr/>
                    <a:lstStyle/>
                    <a:p>
                      <a:r>
                        <a:rPr lang="en-GB" sz="1400" dirty="0"/>
                        <a:t>Wider (economic / social) costs</a:t>
                      </a:r>
                    </a:p>
                  </a:txBody>
                  <a:tcPr>
                    <a:solidFill>
                      <a:schemeClr val="accent2"/>
                    </a:solidFill>
                  </a:tcPr>
                </a:tc>
                <a:tc>
                  <a:txBody>
                    <a:bodyPr/>
                    <a:lstStyle/>
                    <a:p>
                      <a:r>
                        <a:rPr lang="en-GB" sz="1400" dirty="0"/>
                        <a:t>Total</a:t>
                      </a:r>
                    </a:p>
                  </a:txBody>
                  <a:tcPr>
                    <a:solidFill>
                      <a:schemeClr val="accent2"/>
                    </a:solidFill>
                  </a:tcPr>
                </a:tc>
                <a:extLst>
                  <a:ext uri="{0D108BD9-81ED-4DB2-BD59-A6C34878D82A}">
                    <a16:rowId xmlns:a16="http://schemas.microsoft.com/office/drawing/2014/main" val="3621626362"/>
                  </a:ext>
                </a:extLst>
              </a:tr>
              <a:tr h="370840">
                <a:tc>
                  <a:txBody>
                    <a:bodyPr/>
                    <a:lstStyle/>
                    <a:p>
                      <a:r>
                        <a:rPr lang="en-GB" sz="1400" dirty="0"/>
                        <a:t>Financial</a:t>
                      </a:r>
                    </a:p>
                  </a:txBody>
                  <a:tcPr/>
                </a:tc>
                <a:tc>
                  <a:txBody>
                    <a:bodyPr/>
                    <a:lstStyle/>
                    <a:p>
                      <a:r>
                        <a:rPr lang="en-GB" sz="1400" dirty="0"/>
                        <a:t>Statutory homelessness</a:t>
                      </a:r>
                    </a:p>
                  </a:txBody>
                  <a:tcPr/>
                </a:tc>
                <a:tc>
                  <a:txBody>
                    <a:bodyPr/>
                    <a:lstStyle/>
                    <a:p>
                      <a:r>
                        <a:rPr lang="en-GB" sz="1400" dirty="0"/>
                        <a:t>Adults</a:t>
                      </a:r>
                    </a:p>
                  </a:txBody>
                  <a:tcPr/>
                </a:tc>
                <a:tc>
                  <a:txBody>
                    <a:bodyPr/>
                    <a:lstStyle/>
                    <a:p>
                      <a:r>
                        <a:rPr lang="en-GB" sz="1400" dirty="0"/>
                        <a:t>£350,000</a:t>
                      </a:r>
                    </a:p>
                  </a:txBody>
                  <a:tcPr/>
                </a:tc>
                <a:tc>
                  <a:txBody>
                    <a:bodyPr/>
                    <a:lstStyle/>
                    <a:p>
                      <a:endParaRPr lang="en-GB" sz="1400" dirty="0"/>
                    </a:p>
                  </a:txBody>
                  <a:tcPr/>
                </a:tc>
                <a:tc>
                  <a:txBody>
                    <a:bodyPr/>
                    <a:lstStyle/>
                    <a:p>
                      <a:r>
                        <a:rPr lang="en-GB" sz="1400" dirty="0"/>
                        <a:t>£350,000</a:t>
                      </a:r>
                    </a:p>
                  </a:txBody>
                  <a:tcPr/>
                </a:tc>
                <a:extLst>
                  <a:ext uri="{0D108BD9-81ED-4DB2-BD59-A6C34878D82A}">
                    <a16:rowId xmlns:a16="http://schemas.microsoft.com/office/drawing/2014/main" val="2172767487"/>
                  </a:ext>
                </a:extLst>
              </a:tr>
              <a:tr h="370840">
                <a:tc>
                  <a:txBody>
                    <a:bodyPr/>
                    <a:lstStyle/>
                    <a:p>
                      <a:r>
                        <a:rPr kumimoji="0" lang="en-GB" sz="1400" b="0" i="0" u="none" strike="noStrike" kern="1200" cap="none" spc="0" normalizeH="0" baseline="0" noProof="0">
                          <a:ln>
                            <a:noFill/>
                          </a:ln>
                          <a:solidFill>
                            <a:prstClr val="black"/>
                          </a:solidFill>
                          <a:effectLst/>
                          <a:uLnTx/>
                          <a:uFillTx/>
                          <a:latin typeface="Arial" panose="020B0604020202020204"/>
                          <a:ea typeface="+mn-ea"/>
                          <a:cs typeface="+mn-cs"/>
                        </a:rPr>
                        <a:t>Health</a:t>
                      </a:r>
                      <a:endParaRPr lang="en-GB" sz="1400" dirty="0"/>
                    </a:p>
                  </a:txBody>
                  <a:tcPr/>
                </a:tc>
                <a:tc>
                  <a:txBody>
                    <a:bodyPr/>
                    <a:lstStyle/>
                    <a:p>
                      <a:r>
                        <a:rPr lang="en-GB" sz="1400" dirty="0"/>
                        <a:t>Deaths from suicide</a:t>
                      </a:r>
                    </a:p>
                  </a:txBody>
                  <a:tcPr/>
                </a:tc>
                <a:tc>
                  <a:txBody>
                    <a:bodyPr/>
                    <a:lstStyle/>
                    <a:p>
                      <a:r>
                        <a:rPr lang="en-GB" sz="1400" dirty="0"/>
                        <a:t>Adults</a:t>
                      </a:r>
                    </a:p>
                  </a:txBody>
                  <a:tcPr/>
                </a:tc>
                <a:tc>
                  <a:txBody>
                    <a:bodyPr/>
                    <a:lstStyle/>
                    <a:p>
                      <a:endParaRPr lang="en-GB" sz="1400" dirty="0"/>
                    </a:p>
                  </a:txBody>
                  <a:tcPr/>
                </a:tc>
                <a:tc>
                  <a:txBody>
                    <a:bodyPr/>
                    <a:lstStyle/>
                    <a:p>
                      <a:r>
                        <a:rPr lang="en-GB" sz="1400" dirty="0"/>
                        <a:t>£3,590,000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dirty="0"/>
                        <a:t>£3,590,000</a:t>
                      </a:r>
                    </a:p>
                  </a:txBody>
                  <a:tcPr/>
                </a:tc>
                <a:extLst>
                  <a:ext uri="{0D108BD9-81ED-4DB2-BD59-A6C34878D82A}">
                    <a16:rowId xmlns:a16="http://schemas.microsoft.com/office/drawing/2014/main" val="340673755"/>
                  </a:ext>
                </a:extLst>
              </a:tr>
              <a:tr h="370840">
                <a:tc>
                  <a:txBody>
                    <a:bodyPr/>
                    <a:lstStyle/>
                    <a:p>
                      <a:r>
                        <a:rPr kumimoji="0" lang="en-GB" sz="1400" b="0" i="0" u="none" strike="noStrike" kern="1200" cap="none" spc="0" normalizeH="0" baseline="0" noProof="0">
                          <a:ln>
                            <a:noFill/>
                          </a:ln>
                          <a:solidFill>
                            <a:prstClr val="black"/>
                          </a:solidFill>
                          <a:effectLst/>
                          <a:uLnTx/>
                          <a:uFillTx/>
                          <a:latin typeface="Arial" panose="020B0604020202020204"/>
                          <a:ea typeface="+mn-ea"/>
                          <a:cs typeface="+mn-cs"/>
                        </a:rPr>
                        <a:t>Health</a:t>
                      </a:r>
                      <a:endParaRPr lang="en-GB" sz="1400" dirty="0"/>
                    </a:p>
                  </a:txBody>
                  <a:tcPr/>
                </a:tc>
                <a:tc>
                  <a:txBody>
                    <a:bodyPr/>
                    <a:lstStyle/>
                    <a:p>
                      <a:r>
                        <a:rPr lang="en-GB" sz="1400" dirty="0"/>
                        <a:t>Depression</a:t>
                      </a:r>
                    </a:p>
                  </a:txBody>
                  <a:tcPr/>
                </a:tc>
                <a:tc>
                  <a:txBody>
                    <a:bodyPr/>
                    <a:lstStyle/>
                    <a:p>
                      <a:r>
                        <a:rPr lang="en-GB" sz="1400" dirty="0"/>
                        <a:t>Adults</a:t>
                      </a:r>
                    </a:p>
                  </a:txBody>
                  <a:tcPr/>
                </a:tc>
                <a:tc>
                  <a:txBody>
                    <a:bodyPr/>
                    <a:lstStyle/>
                    <a:p>
                      <a:r>
                        <a:rPr lang="en-GB" sz="1400" dirty="0"/>
                        <a:t>£2,040,000</a:t>
                      </a:r>
                    </a:p>
                  </a:txBody>
                  <a:tcPr/>
                </a:tc>
                <a:tc>
                  <a:txBody>
                    <a:bodyPr/>
                    <a:lstStyle/>
                    <a:p>
                      <a:endParaRPr lang="en-GB" sz="1400" dirty="0"/>
                    </a:p>
                  </a:txBody>
                  <a:tcPr/>
                </a:tc>
                <a:tc>
                  <a:txBody>
                    <a:bodyPr/>
                    <a:lstStyle/>
                    <a:p>
                      <a:r>
                        <a:rPr lang="en-GB" sz="1400" dirty="0"/>
                        <a:t>£2,040,000</a:t>
                      </a:r>
                    </a:p>
                  </a:txBody>
                  <a:tcPr/>
                </a:tc>
                <a:extLst>
                  <a:ext uri="{0D108BD9-81ED-4DB2-BD59-A6C34878D82A}">
                    <a16:rowId xmlns:a16="http://schemas.microsoft.com/office/drawing/2014/main" val="2336446653"/>
                  </a:ext>
                </a:extLst>
              </a:tr>
              <a:tr h="370840">
                <a:tc>
                  <a:txBody>
                    <a:bodyPr/>
                    <a:lstStyle/>
                    <a:p>
                      <a:r>
                        <a:rPr kumimoji="0" lang="en-GB" sz="1400" b="0" i="0" u="none" strike="noStrike" kern="1200" cap="none" spc="0" normalizeH="0" baseline="0" noProof="0">
                          <a:ln>
                            <a:noFill/>
                          </a:ln>
                          <a:solidFill>
                            <a:prstClr val="black"/>
                          </a:solidFill>
                          <a:effectLst/>
                          <a:uLnTx/>
                          <a:uFillTx/>
                          <a:latin typeface="Arial" panose="020B0604020202020204"/>
                          <a:ea typeface="+mn-ea"/>
                          <a:cs typeface="+mn-cs"/>
                        </a:rPr>
                        <a:t>Health</a:t>
                      </a:r>
                      <a:endParaRPr lang="en-GB" sz="1400" dirty="0"/>
                    </a:p>
                  </a:txBody>
                  <a:tcPr/>
                </a:tc>
                <a:tc>
                  <a:txBody>
                    <a:bodyPr/>
                    <a:lstStyle/>
                    <a:p>
                      <a:r>
                        <a:rPr lang="en-GB" sz="1400" dirty="0"/>
                        <a:t>Alcohol dependence</a:t>
                      </a:r>
                    </a:p>
                  </a:txBody>
                  <a:tcPr/>
                </a:tc>
                <a:tc>
                  <a:txBody>
                    <a:bodyPr/>
                    <a:lstStyle/>
                    <a:p>
                      <a:r>
                        <a:rPr lang="en-GB" sz="1400" dirty="0"/>
                        <a:t>Adults</a:t>
                      </a:r>
                    </a:p>
                  </a:txBody>
                  <a:tcPr/>
                </a:tc>
                <a:tc>
                  <a:txBody>
                    <a:bodyPr/>
                    <a:lstStyle/>
                    <a:p>
                      <a:r>
                        <a:rPr lang="en-GB" sz="1400" dirty="0"/>
                        <a:t>£50,000</a:t>
                      </a:r>
                    </a:p>
                  </a:txBody>
                  <a:tcPr/>
                </a:tc>
                <a:tc>
                  <a:txBody>
                    <a:bodyPr/>
                    <a:lstStyle/>
                    <a:p>
                      <a:endParaRPr lang="en-GB" sz="1400" dirty="0"/>
                    </a:p>
                  </a:txBody>
                  <a:tcPr/>
                </a:tc>
                <a:tc>
                  <a:txBody>
                    <a:bodyPr/>
                    <a:lstStyle/>
                    <a:p>
                      <a:r>
                        <a:rPr lang="en-GB" sz="1400" dirty="0"/>
                        <a:t>£50,000</a:t>
                      </a:r>
                    </a:p>
                  </a:txBody>
                  <a:tcPr/>
                </a:tc>
                <a:extLst>
                  <a:ext uri="{0D108BD9-81ED-4DB2-BD59-A6C34878D82A}">
                    <a16:rowId xmlns:a16="http://schemas.microsoft.com/office/drawing/2014/main" val="3766194894"/>
                  </a:ext>
                </a:extLst>
              </a:tr>
              <a:tr h="370840">
                <a:tc>
                  <a:txBody>
                    <a:bodyPr/>
                    <a:lstStyle/>
                    <a:p>
                      <a:r>
                        <a:rPr kumimoji="0" lang="en-GB" sz="1400" b="0" i="0" u="none" strike="noStrike" kern="1200" cap="none" spc="0" normalizeH="0" baseline="0" noProof="0" dirty="0">
                          <a:ln>
                            <a:noFill/>
                          </a:ln>
                          <a:solidFill>
                            <a:prstClr val="black"/>
                          </a:solidFill>
                          <a:effectLst/>
                          <a:uLnTx/>
                          <a:uFillTx/>
                          <a:latin typeface="Arial" panose="020B0604020202020204"/>
                          <a:ea typeface="+mn-ea"/>
                          <a:cs typeface="+mn-cs"/>
                        </a:rPr>
                        <a:t>Health</a:t>
                      </a:r>
                      <a:endParaRPr lang="en-GB" sz="1400" dirty="0"/>
                    </a:p>
                  </a:txBody>
                  <a:tcPr/>
                </a:tc>
                <a:tc>
                  <a:txBody>
                    <a:bodyPr/>
                    <a:lstStyle/>
                    <a:p>
                      <a:r>
                        <a:rPr lang="en-GB" sz="1400" dirty="0"/>
                        <a:t>Illicit drug use</a:t>
                      </a:r>
                    </a:p>
                  </a:txBody>
                  <a:tcPr/>
                </a:tc>
                <a:tc>
                  <a:txBody>
                    <a:bodyPr/>
                    <a:lstStyle/>
                    <a:p>
                      <a:r>
                        <a:rPr lang="en-GB" sz="1400" dirty="0"/>
                        <a:t>17-24 years</a:t>
                      </a:r>
                    </a:p>
                  </a:txBody>
                  <a:tcPr/>
                </a:tc>
                <a:tc>
                  <a:txBody>
                    <a:bodyPr/>
                    <a:lstStyle/>
                    <a:p>
                      <a:r>
                        <a:rPr lang="en-GB" sz="1400" dirty="0"/>
                        <a:t>£20,000</a:t>
                      </a:r>
                    </a:p>
                  </a:txBody>
                  <a:tcPr/>
                </a:tc>
                <a:tc>
                  <a:txBody>
                    <a:bodyPr/>
                    <a:lstStyle/>
                    <a:p>
                      <a:endParaRPr lang="en-GB" sz="1400" dirty="0"/>
                    </a:p>
                  </a:txBody>
                  <a:tcPr/>
                </a:tc>
                <a:tc>
                  <a:txBody>
                    <a:bodyPr/>
                    <a:lstStyle/>
                    <a:p>
                      <a:r>
                        <a:rPr lang="en-GB" sz="1400" dirty="0"/>
                        <a:t>£20,000</a:t>
                      </a:r>
                    </a:p>
                  </a:txBody>
                  <a:tcPr/>
                </a:tc>
                <a:extLst>
                  <a:ext uri="{0D108BD9-81ED-4DB2-BD59-A6C34878D82A}">
                    <a16:rowId xmlns:a16="http://schemas.microsoft.com/office/drawing/2014/main" val="3656367146"/>
                  </a:ext>
                </a:extLst>
              </a:tr>
              <a:tr h="370840">
                <a:tc>
                  <a:txBody>
                    <a:bodyPr/>
                    <a:lstStyle/>
                    <a:p>
                      <a:r>
                        <a:rPr lang="en-GB" sz="1400" dirty="0"/>
                        <a:t>Employment and education</a:t>
                      </a:r>
                    </a:p>
                  </a:txBody>
                  <a:tcPr/>
                </a:tc>
                <a:tc>
                  <a:txBody>
                    <a:bodyPr/>
                    <a:lstStyle/>
                    <a:p>
                      <a:r>
                        <a:rPr lang="en-GB" sz="1400" dirty="0"/>
                        <a:t>Unemployment benefits </a:t>
                      </a:r>
                    </a:p>
                  </a:txBody>
                  <a:tcPr/>
                </a:tc>
                <a:tc>
                  <a:txBody>
                    <a:bodyPr/>
                    <a:lstStyle/>
                    <a:p>
                      <a:r>
                        <a:rPr lang="en-GB" sz="1400" dirty="0"/>
                        <a:t>Adults</a:t>
                      </a:r>
                    </a:p>
                  </a:txBody>
                  <a:tcPr/>
                </a:tc>
                <a:tc>
                  <a:txBody>
                    <a:bodyPr/>
                    <a:lstStyle/>
                    <a:p>
                      <a:r>
                        <a:rPr lang="en-GB" sz="1400" dirty="0"/>
                        <a:t>£600,000</a:t>
                      </a:r>
                    </a:p>
                  </a:txBody>
                  <a:tcPr/>
                </a:tc>
                <a:tc>
                  <a:txBody>
                    <a:bodyPr/>
                    <a:lstStyle/>
                    <a:p>
                      <a:endParaRPr lang="en-GB" sz="1400" dirty="0"/>
                    </a:p>
                  </a:txBody>
                  <a:tcPr/>
                </a:tc>
                <a:tc>
                  <a:txBody>
                    <a:bodyPr/>
                    <a:lstStyle/>
                    <a:p>
                      <a:r>
                        <a:rPr lang="en-GB" sz="1400" dirty="0"/>
                        <a:t>£600,000</a:t>
                      </a:r>
                    </a:p>
                  </a:txBody>
                  <a:tcPr/>
                </a:tc>
                <a:extLst>
                  <a:ext uri="{0D108BD9-81ED-4DB2-BD59-A6C34878D82A}">
                    <a16:rowId xmlns:a16="http://schemas.microsoft.com/office/drawing/2014/main" val="773376533"/>
                  </a:ext>
                </a:extLst>
              </a:tr>
              <a:tr h="370840">
                <a:tc>
                  <a:txBody>
                    <a:bodyPr/>
                    <a:lstStyle/>
                    <a:p>
                      <a:r>
                        <a:rPr lang="en-GB" sz="1400" dirty="0"/>
                        <a:t>Criminal activity</a:t>
                      </a:r>
                    </a:p>
                  </a:txBody>
                  <a:tcPr/>
                </a:tc>
                <a:tc>
                  <a:txBody>
                    <a:bodyPr/>
                    <a:lstStyle/>
                    <a:p>
                      <a:r>
                        <a:rPr lang="en-GB" sz="1400" dirty="0"/>
                        <a:t>Imprisonment</a:t>
                      </a:r>
                    </a:p>
                  </a:txBody>
                  <a:tcPr/>
                </a:tc>
                <a:tc>
                  <a:txBody>
                    <a:bodyPr/>
                    <a:lstStyle/>
                    <a:p>
                      <a:r>
                        <a:rPr lang="en-GB" sz="1400" dirty="0"/>
                        <a:t>Adults</a:t>
                      </a:r>
                    </a:p>
                  </a:txBody>
                  <a:tcPr/>
                </a:tc>
                <a:tc>
                  <a:txBody>
                    <a:bodyPr/>
                    <a:lstStyle/>
                    <a:p>
                      <a:r>
                        <a:rPr lang="en-GB" sz="1400" dirty="0"/>
                        <a:t>£1,100,000</a:t>
                      </a:r>
                    </a:p>
                  </a:txBody>
                  <a:tcPr/>
                </a:tc>
                <a:tc>
                  <a:txBody>
                    <a:bodyPr/>
                    <a:lstStyle/>
                    <a:p>
                      <a:endParaRPr lang="en-GB" sz="1400" dirty="0"/>
                    </a:p>
                  </a:txBody>
                  <a:tcPr/>
                </a:tc>
                <a:tc>
                  <a:txBody>
                    <a:bodyPr/>
                    <a:lstStyle/>
                    <a:p>
                      <a:r>
                        <a:rPr lang="en-GB" sz="1400" dirty="0"/>
                        <a:t>£1,100,000</a:t>
                      </a:r>
                    </a:p>
                  </a:txBody>
                  <a:tcPr/>
                </a:tc>
                <a:extLst>
                  <a:ext uri="{0D108BD9-81ED-4DB2-BD59-A6C34878D82A}">
                    <a16:rowId xmlns:a16="http://schemas.microsoft.com/office/drawing/2014/main" val="398226262"/>
                  </a:ext>
                </a:extLst>
              </a:tr>
              <a:tr h="370840">
                <a:tc>
                  <a:txBody>
                    <a:bodyPr/>
                    <a:lstStyle/>
                    <a:p>
                      <a:r>
                        <a:rPr lang="en-GB" sz="1400" b="1" dirty="0"/>
                        <a:t>All modelled excess costs</a:t>
                      </a:r>
                    </a:p>
                  </a:txBody>
                  <a:tcPr/>
                </a:tc>
                <a:tc>
                  <a:txBody>
                    <a:bodyPr/>
                    <a:lstStyle/>
                    <a:p>
                      <a:endParaRPr lang="en-GB" sz="1400" dirty="0"/>
                    </a:p>
                  </a:txBody>
                  <a:tcPr/>
                </a:tc>
                <a:tc>
                  <a:txBody>
                    <a:bodyPr/>
                    <a:lstStyle/>
                    <a:p>
                      <a:endParaRPr lang="en-GB" sz="1400" dirty="0"/>
                    </a:p>
                  </a:txBody>
                  <a:tcPr/>
                </a:tc>
                <a:tc>
                  <a:txBody>
                    <a:bodyPr/>
                    <a:lstStyle/>
                    <a:p>
                      <a:r>
                        <a:rPr lang="en-GB" sz="1400" b="1" dirty="0"/>
                        <a:t>£4,160,000</a:t>
                      </a:r>
                    </a:p>
                  </a:txBody>
                  <a:tcPr/>
                </a:tc>
                <a:tc>
                  <a:txBody>
                    <a:bodyPr/>
                    <a:lstStyle/>
                    <a:p>
                      <a:r>
                        <a:rPr lang="en-GB" sz="1400" b="1" dirty="0"/>
                        <a:t>£3,590,000</a:t>
                      </a:r>
                    </a:p>
                  </a:txBody>
                  <a:tcPr/>
                </a:tc>
                <a:tc>
                  <a:txBody>
                    <a:bodyPr/>
                    <a:lstStyle/>
                    <a:p>
                      <a:r>
                        <a:rPr lang="en-GB" sz="1400" b="1" dirty="0"/>
                        <a:t>£7,750,000</a:t>
                      </a:r>
                    </a:p>
                  </a:txBody>
                  <a:tcPr/>
                </a:tc>
                <a:extLst>
                  <a:ext uri="{0D108BD9-81ED-4DB2-BD59-A6C34878D82A}">
                    <a16:rowId xmlns:a16="http://schemas.microsoft.com/office/drawing/2014/main" val="2216028987"/>
                  </a:ext>
                </a:extLst>
              </a:tr>
            </a:tbl>
          </a:graphicData>
        </a:graphic>
      </p:graphicFrame>
    </p:spTree>
    <p:extLst>
      <p:ext uri="{BB962C8B-B14F-4D97-AF65-F5344CB8AC3E}">
        <p14:creationId xmlns:p14="http://schemas.microsoft.com/office/powerpoint/2010/main" val="56508662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123D0D-AE72-478A-81E7-94368E2DD038}"/>
              </a:ext>
            </a:extLst>
          </p:cNvPr>
          <p:cNvSpPr>
            <a:spLocks noGrp="1"/>
          </p:cNvSpPr>
          <p:nvPr>
            <p:ph type="title"/>
          </p:nvPr>
        </p:nvSpPr>
        <p:spPr/>
        <p:txBody>
          <a:bodyPr/>
          <a:lstStyle/>
          <a:p>
            <a:r>
              <a:rPr lang="en-GB" dirty="0"/>
              <a:t>Stockport</a:t>
            </a:r>
          </a:p>
        </p:txBody>
      </p:sp>
      <p:sp>
        <p:nvSpPr>
          <p:cNvPr id="4" name="Text Placeholder 3">
            <a:extLst>
              <a:ext uri="{FF2B5EF4-FFF2-40B4-BE49-F238E27FC236}">
                <a16:creationId xmlns:a16="http://schemas.microsoft.com/office/drawing/2014/main" id="{20674168-80DF-4380-B4F6-806E0AD24488}"/>
              </a:ext>
            </a:extLst>
          </p:cNvPr>
          <p:cNvSpPr>
            <a:spLocks noGrp="1"/>
          </p:cNvSpPr>
          <p:nvPr>
            <p:ph type="body" sz="quarter" idx="11"/>
          </p:nvPr>
        </p:nvSpPr>
        <p:spPr/>
        <p:txBody>
          <a:bodyPr/>
          <a:lstStyle/>
          <a:p>
            <a:r>
              <a:rPr lang="en-GB" dirty="0"/>
              <a:t>Appendix A – locality costings </a:t>
            </a:r>
          </a:p>
        </p:txBody>
      </p:sp>
      <p:graphicFrame>
        <p:nvGraphicFramePr>
          <p:cNvPr id="8" name="Table 8">
            <a:extLst>
              <a:ext uri="{FF2B5EF4-FFF2-40B4-BE49-F238E27FC236}">
                <a16:creationId xmlns:a16="http://schemas.microsoft.com/office/drawing/2014/main" id="{DABAD624-0922-41B1-8E24-68F241E701BE}"/>
              </a:ext>
            </a:extLst>
          </p:cNvPr>
          <p:cNvGraphicFramePr>
            <a:graphicFrameLocks noGrp="1"/>
          </p:cNvGraphicFramePr>
          <p:nvPr>
            <p:ph idx="1"/>
            <p:extLst>
              <p:ext uri="{D42A27DB-BD31-4B8C-83A1-F6EECF244321}">
                <p14:modId xmlns:p14="http://schemas.microsoft.com/office/powerpoint/2010/main" val="1788460563"/>
              </p:ext>
            </p:extLst>
          </p:nvPr>
        </p:nvGraphicFramePr>
        <p:xfrm>
          <a:off x="586799" y="2076211"/>
          <a:ext cx="11017249" cy="3484880"/>
        </p:xfrm>
        <a:graphic>
          <a:graphicData uri="http://schemas.openxmlformats.org/drawingml/2006/table">
            <a:tbl>
              <a:tblPr firstRow="1" bandRow="1">
                <a:tableStyleId>{5C22544A-7EE6-4342-B048-85BDC9FD1C3A}</a:tableStyleId>
              </a:tblPr>
              <a:tblGrid>
                <a:gridCol w="2595788">
                  <a:extLst>
                    <a:ext uri="{9D8B030D-6E8A-4147-A177-3AD203B41FA5}">
                      <a16:colId xmlns:a16="http://schemas.microsoft.com/office/drawing/2014/main" val="2320174064"/>
                    </a:ext>
                  </a:extLst>
                </a:gridCol>
                <a:gridCol w="2094690">
                  <a:extLst>
                    <a:ext uri="{9D8B030D-6E8A-4147-A177-3AD203B41FA5}">
                      <a16:colId xmlns:a16="http://schemas.microsoft.com/office/drawing/2014/main" val="2119062480"/>
                    </a:ext>
                  </a:extLst>
                </a:gridCol>
                <a:gridCol w="1251284">
                  <a:extLst>
                    <a:ext uri="{9D8B030D-6E8A-4147-A177-3AD203B41FA5}">
                      <a16:colId xmlns:a16="http://schemas.microsoft.com/office/drawing/2014/main" val="528463043"/>
                    </a:ext>
                  </a:extLst>
                </a:gridCol>
                <a:gridCol w="1691829">
                  <a:extLst>
                    <a:ext uri="{9D8B030D-6E8A-4147-A177-3AD203B41FA5}">
                      <a16:colId xmlns:a16="http://schemas.microsoft.com/office/drawing/2014/main" val="2108256194"/>
                    </a:ext>
                  </a:extLst>
                </a:gridCol>
                <a:gridCol w="1691829">
                  <a:extLst>
                    <a:ext uri="{9D8B030D-6E8A-4147-A177-3AD203B41FA5}">
                      <a16:colId xmlns:a16="http://schemas.microsoft.com/office/drawing/2014/main" val="367380194"/>
                    </a:ext>
                  </a:extLst>
                </a:gridCol>
                <a:gridCol w="1691829">
                  <a:extLst>
                    <a:ext uri="{9D8B030D-6E8A-4147-A177-3AD203B41FA5}">
                      <a16:colId xmlns:a16="http://schemas.microsoft.com/office/drawing/2014/main" val="875431287"/>
                    </a:ext>
                  </a:extLst>
                </a:gridCol>
              </a:tblGrid>
              <a:tr h="370840">
                <a:tc>
                  <a:txBody>
                    <a:bodyPr/>
                    <a:lstStyle/>
                    <a:p>
                      <a:r>
                        <a:rPr lang="en-GB" sz="1400" dirty="0"/>
                        <a:t>Domain</a:t>
                      </a:r>
                    </a:p>
                  </a:txBody>
                  <a:tcPr>
                    <a:solidFill>
                      <a:schemeClr val="accent2"/>
                    </a:solidFill>
                  </a:tcPr>
                </a:tc>
                <a:tc>
                  <a:txBody>
                    <a:bodyPr/>
                    <a:lstStyle/>
                    <a:p>
                      <a:r>
                        <a:rPr lang="en-GB" sz="1400" dirty="0"/>
                        <a:t>Sub-domain</a:t>
                      </a:r>
                    </a:p>
                  </a:txBody>
                  <a:tcPr>
                    <a:solidFill>
                      <a:schemeClr val="accent2"/>
                    </a:solidFill>
                  </a:tcPr>
                </a:tc>
                <a:tc>
                  <a:txBody>
                    <a:bodyPr/>
                    <a:lstStyle/>
                    <a:p>
                      <a:r>
                        <a:rPr lang="en-GB" sz="1400" dirty="0"/>
                        <a:t>Cohort</a:t>
                      </a:r>
                    </a:p>
                  </a:txBody>
                  <a:tcPr>
                    <a:solidFill>
                      <a:schemeClr val="accent2"/>
                    </a:solidFill>
                  </a:tcPr>
                </a:tc>
                <a:tc>
                  <a:txBody>
                    <a:bodyPr/>
                    <a:lstStyle/>
                    <a:p>
                      <a:r>
                        <a:rPr lang="en-GB" sz="1400" dirty="0"/>
                        <a:t>Fiscal Costs</a:t>
                      </a:r>
                    </a:p>
                  </a:txBody>
                  <a:tcPr>
                    <a:solidFill>
                      <a:schemeClr val="accent2"/>
                    </a:solidFill>
                  </a:tcPr>
                </a:tc>
                <a:tc>
                  <a:txBody>
                    <a:bodyPr/>
                    <a:lstStyle/>
                    <a:p>
                      <a:r>
                        <a:rPr lang="en-GB" sz="1400" dirty="0"/>
                        <a:t>Wider (economic / social) costs</a:t>
                      </a:r>
                    </a:p>
                  </a:txBody>
                  <a:tcPr>
                    <a:solidFill>
                      <a:schemeClr val="accent2"/>
                    </a:solidFill>
                  </a:tcPr>
                </a:tc>
                <a:tc>
                  <a:txBody>
                    <a:bodyPr/>
                    <a:lstStyle/>
                    <a:p>
                      <a:r>
                        <a:rPr lang="en-GB" sz="1400" dirty="0"/>
                        <a:t>Total</a:t>
                      </a:r>
                    </a:p>
                  </a:txBody>
                  <a:tcPr>
                    <a:solidFill>
                      <a:schemeClr val="accent2"/>
                    </a:solidFill>
                  </a:tcPr>
                </a:tc>
                <a:extLst>
                  <a:ext uri="{0D108BD9-81ED-4DB2-BD59-A6C34878D82A}">
                    <a16:rowId xmlns:a16="http://schemas.microsoft.com/office/drawing/2014/main" val="3621626362"/>
                  </a:ext>
                </a:extLst>
              </a:tr>
              <a:tr h="370840">
                <a:tc>
                  <a:txBody>
                    <a:bodyPr/>
                    <a:lstStyle/>
                    <a:p>
                      <a:r>
                        <a:rPr lang="en-GB" sz="1400" dirty="0"/>
                        <a:t>Financial</a:t>
                      </a:r>
                    </a:p>
                  </a:txBody>
                  <a:tcPr/>
                </a:tc>
                <a:tc>
                  <a:txBody>
                    <a:bodyPr/>
                    <a:lstStyle/>
                    <a:p>
                      <a:r>
                        <a:rPr lang="en-GB" sz="1400" dirty="0"/>
                        <a:t>Statutory homelessness</a:t>
                      </a:r>
                    </a:p>
                  </a:txBody>
                  <a:tcPr/>
                </a:tc>
                <a:tc>
                  <a:txBody>
                    <a:bodyPr/>
                    <a:lstStyle/>
                    <a:p>
                      <a:r>
                        <a:rPr lang="en-GB" sz="1400" dirty="0"/>
                        <a:t>Adults</a:t>
                      </a:r>
                    </a:p>
                  </a:txBody>
                  <a:tcPr/>
                </a:tc>
                <a:tc>
                  <a:txBody>
                    <a:bodyPr/>
                    <a:lstStyle/>
                    <a:p>
                      <a:r>
                        <a:rPr lang="en-GB" sz="1400" dirty="0"/>
                        <a:t>£380,000</a:t>
                      </a:r>
                    </a:p>
                  </a:txBody>
                  <a:tcPr/>
                </a:tc>
                <a:tc>
                  <a:txBody>
                    <a:bodyPr/>
                    <a:lstStyle/>
                    <a:p>
                      <a:endParaRPr lang="en-GB" sz="1400" dirty="0"/>
                    </a:p>
                  </a:txBody>
                  <a:tcPr/>
                </a:tc>
                <a:tc>
                  <a:txBody>
                    <a:bodyPr/>
                    <a:lstStyle/>
                    <a:p>
                      <a:r>
                        <a:rPr lang="en-GB" sz="1400" dirty="0"/>
                        <a:t>£380,000</a:t>
                      </a:r>
                    </a:p>
                  </a:txBody>
                  <a:tcPr/>
                </a:tc>
                <a:extLst>
                  <a:ext uri="{0D108BD9-81ED-4DB2-BD59-A6C34878D82A}">
                    <a16:rowId xmlns:a16="http://schemas.microsoft.com/office/drawing/2014/main" val="2172767487"/>
                  </a:ext>
                </a:extLst>
              </a:tr>
              <a:tr h="370840">
                <a:tc>
                  <a:txBody>
                    <a:bodyPr/>
                    <a:lstStyle/>
                    <a:p>
                      <a:r>
                        <a:rPr kumimoji="0" lang="en-GB" sz="1400" b="0" i="0" u="none" strike="noStrike" kern="1200" cap="none" spc="0" normalizeH="0" baseline="0" noProof="0">
                          <a:ln>
                            <a:noFill/>
                          </a:ln>
                          <a:solidFill>
                            <a:prstClr val="black"/>
                          </a:solidFill>
                          <a:effectLst/>
                          <a:uLnTx/>
                          <a:uFillTx/>
                          <a:latin typeface="Arial" panose="020B0604020202020204"/>
                          <a:ea typeface="+mn-ea"/>
                          <a:cs typeface="+mn-cs"/>
                        </a:rPr>
                        <a:t>Health</a:t>
                      </a:r>
                      <a:endParaRPr lang="en-GB" sz="1400" dirty="0"/>
                    </a:p>
                  </a:txBody>
                  <a:tcPr/>
                </a:tc>
                <a:tc>
                  <a:txBody>
                    <a:bodyPr/>
                    <a:lstStyle/>
                    <a:p>
                      <a:r>
                        <a:rPr lang="en-GB" sz="1400" dirty="0"/>
                        <a:t>Deaths from suicide</a:t>
                      </a:r>
                    </a:p>
                  </a:txBody>
                  <a:tcPr/>
                </a:tc>
                <a:tc>
                  <a:txBody>
                    <a:bodyPr/>
                    <a:lstStyle/>
                    <a:p>
                      <a:r>
                        <a:rPr lang="en-GB" sz="1400" dirty="0"/>
                        <a:t>Adults</a:t>
                      </a:r>
                    </a:p>
                  </a:txBody>
                  <a:tcPr/>
                </a:tc>
                <a:tc>
                  <a:txBody>
                    <a:bodyPr/>
                    <a:lstStyle/>
                    <a:p>
                      <a:endParaRPr lang="en-GB" sz="1400" dirty="0"/>
                    </a:p>
                  </a:txBody>
                  <a:tcPr/>
                </a:tc>
                <a:tc>
                  <a:txBody>
                    <a:bodyPr/>
                    <a:lstStyle/>
                    <a:p>
                      <a:r>
                        <a:rPr lang="en-GB" sz="1400" dirty="0"/>
                        <a:t>£3,160,000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dirty="0"/>
                        <a:t>£3,160,000</a:t>
                      </a:r>
                    </a:p>
                  </a:txBody>
                  <a:tcPr/>
                </a:tc>
                <a:extLst>
                  <a:ext uri="{0D108BD9-81ED-4DB2-BD59-A6C34878D82A}">
                    <a16:rowId xmlns:a16="http://schemas.microsoft.com/office/drawing/2014/main" val="340673755"/>
                  </a:ext>
                </a:extLst>
              </a:tr>
              <a:tr h="370840">
                <a:tc>
                  <a:txBody>
                    <a:bodyPr/>
                    <a:lstStyle/>
                    <a:p>
                      <a:r>
                        <a:rPr kumimoji="0" lang="en-GB" sz="1400" b="0" i="0" u="none" strike="noStrike" kern="1200" cap="none" spc="0" normalizeH="0" baseline="0" noProof="0">
                          <a:ln>
                            <a:noFill/>
                          </a:ln>
                          <a:solidFill>
                            <a:prstClr val="black"/>
                          </a:solidFill>
                          <a:effectLst/>
                          <a:uLnTx/>
                          <a:uFillTx/>
                          <a:latin typeface="Arial" panose="020B0604020202020204"/>
                          <a:ea typeface="+mn-ea"/>
                          <a:cs typeface="+mn-cs"/>
                        </a:rPr>
                        <a:t>Health</a:t>
                      </a:r>
                      <a:endParaRPr lang="en-GB" sz="1400" dirty="0"/>
                    </a:p>
                  </a:txBody>
                  <a:tcPr/>
                </a:tc>
                <a:tc>
                  <a:txBody>
                    <a:bodyPr/>
                    <a:lstStyle/>
                    <a:p>
                      <a:r>
                        <a:rPr lang="en-GB" sz="1400" dirty="0"/>
                        <a:t>Depression</a:t>
                      </a:r>
                    </a:p>
                  </a:txBody>
                  <a:tcPr/>
                </a:tc>
                <a:tc>
                  <a:txBody>
                    <a:bodyPr/>
                    <a:lstStyle/>
                    <a:p>
                      <a:r>
                        <a:rPr lang="en-GB" sz="1400" dirty="0"/>
                        <a:t>Adults</a:t>
                      </a:r>
                    </a:p>
                  </a:txBody>
                  <a:tcPr/>
                </a:tc>
                <a:tc>
                  <a:txBody>
                    <a:bodyPr/>
                    <a:lstStyle/>
                    <a:p>
                      <a:r>
                        <a:rPr lang="en-GB" sz="1400" dirty="0"/>
                        <a:t>£2,740,000</a:t>
                      </a:r>
                    </a:p>
                  </a:txBody>
                  <a:tcPr/>
                </a:tc>
                <a:tc>
                  <a:txBody>
                    <a:bodyPr/>
                    <a:lstStyle/>
                    <a:p>
                      <a:endParaRPr lang="en-GB" sz="1400" dirty="0"/>
                    </a:p>
                  </a:txBody>
                  <a:tcPr/>
                </a:tc>
                <a:tc>
                  <a:txBody>
                    <a:bodyPr/>
                    <a:lstStyle/>
                    <a:p>
                      <a:r>
                        <a:rPr lang="en-GB" sz="1400" dirty="0"/>
                        <a:t>£2,740,000</a:t>
                      </a:r>
                    </a:p>
                  </a:txBody>
                  <a:tcPr/>
                </a:tc>
                <a:extLst>
                  <a:ext uri="{0D108BD9-81ED-4DB2-BD59-A6C34878D82A}">
                    <a16:rowId xmlns:a16="http://schemas.microsoft.com/office/drawing/2014/main" val="2336446653"/>
                  </a:ext>
                </a:extLst>
              </a:tr>
              <a:tr h="370840">
                <a:tc>
                  <a:txBody>
                    <a:bodyPr/>
                    <a:lstStyle/>
                    <a:p>
                      <a:r>
                        <a:rPr kumimoji="0" lang="en-GB" sz="1400" b="0" i="0" u="none" strike="noStrike" kern="1200" cap="none" spc="0" normalizeH="0" baseline="0" noProof="0">
                          <a:ln>
                            <a:noFill/>
                          </a:ln>
                          <a:solidFill>
                            <a:prstClr val="black"/>
                          </a:solidFill>
                          <a:effectLst/>
                          <a:uLnTx/>
                          <a:uFillTx/>
                          <a:latin typeface="Arial" panose="020B0604020202020204"/>
                          <a:ea typeface="+mn-ea"/>
                          <a:cs typeface="+mn-cs"/>
                        </a:rPr>
                        <a:t>Health</a:t>
                      </a:r>
                      <a:endParaRPr lang="en-GB" sz="1400" dirty="0"/>
                    </a:p>
                  </a:txBody>
                  <a:tcPr/>
                </a:tc>
                <a:tc>
                  <a:txBody>
                    <a:bodyPr/>
                    <a:lstStyle/>
                    <a:p>
                      <a:r>
                        <a:rPr lang="en-GB" sz="1400" dirty="0"/>
                        <a:t>Alcohol dependence</a:t>
                      </a:r>
                    </a:p>
                  </a:txBody>
                  <a:tcPr/>
                </a:tc>
                <a:tc>
                  <a:txBody>
                    <a:bodyPr/>
                    <a:lstStyle/>
                    <a:p>
                      <a:r>
                        <a:rPr lang="en-GB" sz="1400" dirty="0"/>
                        <a:t>Adults</a:t>
                      </a:r>
                    </a:p>
                  </a:txBody>
                  <a:tcPr/>
                </a:tc>
                <a:tc>
                  <a:txBody>
                    <a:bodyPr/>
                    <a:lstStyle/>
                    <a:p>
                      <a:r>
                        <a:rPr lang="en-GB" sz="1400" dirty="0"/>
                        <a:t>£30,000</a:t>
                      </a:r>
                    </a:p>
                  </a:txBody>
                  <a:tcPr/>
                </a:tc>
                <a:tc>
                  <a:txBody>
                    <a:bodyPr/>
                    <a:lstStyle/>
                    <a:p>
                      <a:endParaRPr lang="en-GB" sz="1400" dirty="0"/>
                    </a:p>
                  </a:txBody>
                  <a:tcPr/>
                </a:tc>
                <a:tc>
                  <a:txBody>
                    <a:bodyPr/>
                    <a:lstStyle/>
                    <a:p>
                      <a:r>
                        <a:rPr lang="en-GB" sz="1400" dirty="0"/>
                        <a:t>£30,000</a:t>
                      </a:r>
                    </a:p>
                  </a:txBody>
                  <a:tcPr/>
                </a:tc>
                <a:extLst>
                  <a:ext uri="{0D108BD9-81ED-4DB2-BD59-A6C34878D82A}">
                    <a16:rowId xmlns:a16="http://schemas.microsoft.com/office/drawing/2014/main" val="3766194894"/>
                  </a:ext>
                </a:extLst>
              </a:tr>
              <a:tr h="370840">
                <a:tc>
                  <a:txBody>
                    <a:bodyPr/>
                    <a:lstStyle/>
                    <a:p>
                      <a:r>
                        <a:rPr kumimoji="0" lang="en-GB" sz="1400" b="0" i="0" u="none" strike="noStrike" kern="1200" cap="none" spc="0" normalizeH="0" baseline="0" noProof="0" dirty="0">
                          <a:ln>
                            <a:noFill/>
                          </a:ln>
                          <a:solidFill>
                            <a:prstClr val="black"/>
                          </a:solidFill>
                          <a:effectLst/>
                          <a:uLnTx/>
                          <a:uFillTx/>
                          <a:latin typeface="Arial" panose="020B0604020202020204"/>
                          <a:ea typeface="+mn-ea"/>
                          <a:cs typeface="+mn-cs"/>
                        </a:rPr>
                        <a:t>Health</a:t>
                      </a:r>
                      <a:endParaRPr lang="en-GB" sz="1400" dirty="0"/>
                    </a:p>
                  </a:txBody>
                  <a:tcPr/>
                </a:tc>
                <a:tc>
                  <a:txBody>
                    <a:bodyPr/>
                    <a:lstStyle/>
                    <a:p>
                      <a:r>
                        <a:rPr lang="en-GB" sz="1400" dirty="0"/>
                        <a:t>Illicit drug use</a:t>
                      </a:r>
                    </a:p>
                  </a:txBody>
                  <a:tcPr/>
                </a:tc>
                <a:tc>
                  <a:txBody>
                    <a:bodyPr/>
                    <a:lstStyle/>
                    <a:p>
                      <a:r>
                        <a:rPr lang="en-GB" sz="1400" dirty="0"/>
                        <a:t>17-24 years</a:t>
                      </a:r>
                    </a:p>
                  </a:txBody>
                  <a:tcPr/>
                </a:tc>
                <a:tc>
                  <a:txBody>
                    <a:bodyPr/>
                    <a:lstStyle/>
                    <a:p>
                      <a:r>
                        <a:rPr lang="en-GB" sz="1400" dirty="0"/>
                        <a:t>£10,000</a:t>
                      </a:r>
                    </a:p>
                  </a:txBody>
                  <a:tcPr/>
                </a:tc>
                <a:tc>
                  <a:txBody>
                    <a:bodyPr/>
                    <a:lstStyle/>
                    <a:p>
                      <a:endParaRPr lang="en-GB" sz="1400" dirty="0"/>
                    </a:p>
                  </a:txBody>
                  <a:tcPr/>
                </a:tc>
                <a:tc>
                  <a:txBody>
                    <a:bodyPr/>
                    <a:lstStyle/>
                    <a:p>
                      <a:r>
                        <a:rPr lang="en-GB" sz="1400" dirty="0"/>
                        <a:t>10,000</a:t>
                      </a:r>
                    </a:p>
                  </a:txBody>
                  <a:tcPr/>
                </a:tc>
                <a:extLst>
                  <a:ext uri="{0D108BD9-81ED-4DB2-BD59-A6C34878D82A}">
                    <a16:rowId xmlns:a16="http://schemas.microsoft.com/office/drawing/2014/main" val="3656367146"/>
                  </a:ext>
                </a:extLst>
              </a:tr>
              <a:tr h="370840">
                <a:tc>
                  <a:txBody>
                    <a:bodyPr/>
                    <a:lstStyle/>
                    <a:p>
                      <a:r>
                        <a:rPr lang="en-GB" sz="1400" dirty="0"/>
                        <a:t>Employment and education</a:t>
                      </a:r>
                    </a:p>
                  </a:txBody>
                  <a:tcPr/>
                </a:tc>
                <a:tc>
                  <a:txBody>
                    <a:bodyPr/>
                    <a:lstStyle/>
                    <a:p>
                      <a:r>
                        <a:rPr lang="en-GB" sz="1400" dirty="0"/>
                        <a:t>Unemployment benefits </a:t>
                      </a:r>
                    </a:p>
                  </a:txBody>
                  <a:tcPr/>
                </a:tc>
                <a:tc>
                  <a:txBody>
                    <a:bodyPr/>
                    <a:lstStyle/>
                    <a:p>
                      <a:r>
                        <a:rPr lang="en-GB" sz="1400" dirty="0"/>
                        <a:t>Adults</a:t>
                      </a:r>
                    </a:p>
                  </a:txBody>
                  <a:tcPr/>
                </a:tc>
                <a:tc>
                  <a:txBody>
                    <a:bodyPr/>
                    <a:lstStyle/>
                    <a:p>
                      <a:r>
                        <a:rPr lang="en-GB" sz="1400" dirty="0"/>
                        <a:t>£400,000</a:t>
                      </a:r>
                    </a:p>
                  </a:txBody>
                  <a:tcPr/>
                </a:tc>
                <a:tc>
                  <a:txBody>
                    <a:bodyPr/>
                    <a:lstStyle/>
                    <a:p>
                      <a:endParaRPr lang="en-GB" sz="1400" dirty="0"/>
                    </a:p>
                  </a:txBody>
                  <a:tcPr/>
                </a:tc>
                <a:tc>
                  <a:txBody>
                    <a:bodyPr/>
                    <a:lstStyle/>
                    <a:p>
                      <a:r>
                        <a:rPr lang="en-GB" sz="1400" dirty="0"/>
                        <a:t>£400,000</a:t>
                      </a:r>
                    </a:p>
                  </a:txBody>
                  <a:tcPr/>
                </a:tc>
                <a:extLst>
                  <a:ext uri="{0D108BD9-81ED-4DB2-BD59-A6C34878D82A}">
                    <a16:rowId xmlns:a16="http://schemas.microsoft.com/office/drawing/2014/main" val="773376533"/>
                  </a:ext>
                </a:extLst>
              </a:tr>
              <a:tr h="370840">
                <a:tc>
                  <a:txBody>
                    <a:bodyPr/>
                    <a:lstStyle/>
                    <a:p>
                      <a:r>
                        <a:rPr lang="en-GB" sz="1400" dirty="0"/>
                        <a:t>Criminal activity</a:t>
                      </a:r>
                    </a:p>
                  </a:txBody>
                  <a:tcPr/>
                </a:tc>
                <a:tc>
                  <a:txBody>
                    <a:bodyPr/>
                    <a:lstStyle/>
                    <a:p>
                      <a:r>
                        <a:rPr lang="en-GB" sz="1400" dirty="0"/>
                        <a:t>Imprisonment</a:t>
                      </a:r>
                    </a:p>
                  </a:txBody>
                  <a:tcPr/>
                </a:tc>
                <a:tc>
                  <a:txBody>
                    <a:bodyPr/>
                    <a:lstStyle/>
                    <a:p>
                      <a:r>
                        <a:rPr lang="en-GB" sz="1400" dirty="0"/>
                        <a:t>Adults</a:t>
                      </a:r>
                    </a:p>
                  </a:txBody>
                  <a:tcPr/>
                </a:tc>
                <a:tc>
                  <a:txBody>
                    <a:bodyPr/>
                    <a:lstStyle/>
                    <a:p>
                      <a:r>
                        <a:rPr lang="en-GB" sz="1400" dirty="0"/>
                        <a:t>£1,200,000</a:t>
                      </a:r>
                    </a:p>
                  </a:txBody>
                  <a:tcPr/>
                </a:tc>
                <a:tc>
                  <a:txBody>
                    <a:bodyPr/>
                    <a:lstStyle/>
                    <a:p>
                      <a:endParaRPr lang="en-GB" sz="1400" dirty="0"/>
                    </a:p>
                  </a:txBody>
                  <a:tcPr/>
                </a:tc>
                <a:tc>
                  <a:txBody>
                    <a:bodyPr/>
                    <a:lstStyle/>
                    <a:p>
                      <a:r>
                        <a:rPr lang="en-GB" sz="1400" dirty="0"/>
                        <a:t>£1,200,000</a:t>
                      </a:r>
                    </a:p>
                  </a:txBody>
                  <a:tcPr/>
                </a:tc>
                <a:extLst>
                  <a:ext uri="{0D108BD9-81ED-4DB2-BD59-A6C34878D82A}">
                    <a16:rowId xmlns:a16="http://schemas.microsoft.com/office/drawing/2014/main" val="398226262"/>
                  </a:ext>
                </a:extLst>
              </a:tr>
              <a:tr h="370840">
                <a:tc>
                  <a:txBody>
                    <a:bodyPr/>
                    <a:lstStyle/>
                    <a:p>
                      <a:r>
                        <a:rPr lang="en-GB" sz="1400" b="1" dirty="0"/>
                        <a:t>All modelled excess costs</a:t>
                      </a:r>
                    </a:p>
                  </a:txBody>
                  <a:tcPr/>
                </a:tc>
                <a:tc>
                  <a:txBody>
                    <a:bodyPr/>
                    <a:lstStyle/>
                    <a:p>
                      <a:endParaRPr lang="en-GB" sz="1400" dirty="0"/>
                    </a:p>
                  </a:txBody>
                  <a:tcPr/>
                </a:tc>
                <a:tc>
                  <a:txBody>
                    <a:bodyPr/>
                    <a:lstStyle/>
                    <a:p>
                      <a:endParaRPr lang="en-GB" sz="1400" dirty="0"/>
                    </a:p>
                  </a:txBody>
                  <a:tcPr/>
                </a:tc>
                <a:tc>
                  <a:txBody>
                    <a:bodyPr/>
                    <a:lstStyle/>
                    <a:p>
                      <a:r>
                        <a:rPr lang="en-GB" sz="1400" b="1" dirty="0"/>
                        <a:t>£4,760,000</a:t>
                      </a:r>
                    </a:p>
                  </a:txBody>
                  <a:tcPr/>
                </a:tc>
                <a:tc>
                  <a:txBody>
                    <a:bodyPr/>
                    <a:lstStyle/>
                    <a:p>
                      <a:r>
                        <a:rPr lang="en-GB" sz="1400" b="1" dirty="0"/>
                        <a:t>£3,160,000</a:t>
                      </a:r>
                    </a:p>
                  </a:txBody>
                  <a:tcPr/>
                </a:tc>
                <a:tc>
                  <a:txBody>
                    <a:bodyPr/>
                    <a:lstStyle/>
                    <a:p>
                      <a:r>
                        <a:rPr lang="en-GB" sz="1400" b="1" dirty="0"/>
                        <a:t>£7,920,000</a:t>
                      </a:r>
                    </a:p>
                  </a:txBody>
                  <a:tcPr/>
                </a:tc>
                <a:extLst>
                  <a:ext uri="{0D108BD9-81ED-4DB2-BD59-A6C34878D82A}">
                    <a16:rowId xmlns:a16="http://schemas.microsoft.com/office/drawing/2014/main" val="2216028987"/>
                  </a:ext>
                </a:extLst>
              </a:tr>
            </a:tbl>
          </a:graphicData>
        </a:graphic>
      </p:graphicFrame>
    </p:spTree>
    <p:extLst>
      <p:ext uri="{BB962C8B-B14F-4D97-AF65-F5344CB8AC3E}">
        <p14:creationId xmlns:p14="http://schemas.microsoft.com/office/powerpoint/2010/main" val="204848306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123D0D-AE72-478A-81E7-94368E2DD038}"/>
              </a:ext>
            </a:extLst>
          </p:cNvPr>
          <p:cNvSpPr>
            <a:spLocks noGrp="1"/>
          </p:cNvSpPr>
          <p:nvPr>
            <p:ph type="title"/>
          </p:nvPr>
        </p:nvSpPr>
        <p:spPr/>
        <p:txBody>
          <a:bodyPr/>
          <a:lstStyle/>
          <a:p>
            <a:r>
              <a:rPr lang="en-GB" dirty="0"/>
              <a:t>Tameside</a:t>
            </a:r>
          </a:p>
        </p:txBody>
      </p:sp>
      <p:sp>
        <p:nvSpPr>
          <p:cNvPr id="4" name="Text Placeholder 3">
            <a:extLst>
              <a:ext uri="{FF2B5EF4-FFF2-40B4-BE49-F238E27FC236}">
                <a16:creationId xmlns:a16="http://schemas.microsoft.com/office/drawing/2014/main" id="{20674168-80DF-4380-B4F6-806E0AD24488}"/>
              </a:ext>
            </a:extLst>
          </p:cNvPr>
          <p:cNvSpPr>
            <a:spLocks noGrp="1"/>
          </p:cNvSpPr>
          <p:nvPr>
            <p:ph type="body" sz="quarter" idx="11"/>
          </p:nvPr>
        </p:nvSpPr>
        <p:spPr/>
        <p:txBody>
          <a:bodyPr/>
          <a:lstStyle/>
          <a:p>
            <a:r>
              <a:rPr lang="en-GB" dirty="0"/>
              <a:t>Appendix A – locality costings </a:t>
            </a:r>
          </a:p>
        </p:txBody>
      </p:sp>
      <p:graphicFrame>
        <p:nvGraphicFramePr>
          <p:cNvPr id="8" name="Table 8">
            <a:extLst>
              <a:ext uri="{FF2B5EF4-FFF2-40B4-BE49-F238E27FC236}">
                <a16:creationId xmlns:a16="http://schemas.microsoft.com/office/drawing/2014/main" id="{DABAD624-0922-41B1-8E24-68F241E701BE}"/>
              </a:ext>
            </a:extLst>
          </p:cNvPr>
          <p:cNvGraphicFramePr>
            <a:graphicFrameLocks noGrp="1"/>
          </p:cNvGraphicFramePr>
          <p:nvPr>
            <p:ph idx="1"/>
            <p:extLst>
              <p:ext uri="{D42A27DB-BD31-4B8C-83A1-F6EECF244321}">
                <p14:modId xmlns:p14="http://schemas.microsoft.com/office/powerpoint/2010/main" val="294708799"/>
              </p:ext>
            </p:extLst>
          </p:nvPr>
        </p:nvGraphicFramePr>
        <p:xfrm>
          <a:off x="586799" y="2076211"/>
          <a:ext cx="11017249" cy="3484880"/>
        </p:xfrm>
        <a:graphic>
          <a:graphicData uri="http://schemas.openxmlformats.org/drawingml/2006/table">
            <a:tbl>
              <a:tblPr firstRow="1" bandRow="1">
                <a:tableStyleId>{5C22544A-7EE6-4342-B048-85BDC9FD1C3A}</a:tableStyleId>
              </a:tblPr>
              <a:tblGrid>
                <a:gridCol w="2429533">
                  <a:extLst>
                    <a:ext uri="{9D8B030D-6E8A-4147-A177-3AD203B41FA5}">
                      <a16:colId xmlns:a16="http://schemas.microsoft.com/office/drawing/2014/main" val="2320174064"/>
                    </a:ext>
                  </a:extLst>
                </a:gridCol>
                <a:gridCol w="2260945">
                  <a:extLst>
                    <a:ext uri="{9D8B030D-6E8A-4147-A177-3AD203B41FA5}">
                      <a16:colId xmlns:a16="http://schemas.microsoft.com/office/drawing/2014/main" val="2119062480"/>
                    </a:ext>
                  </a:extLst>
                </a:gridCol>
                <a:gridCol w="1251284">
                  <a:extLst>
                    <a:ext uri="{9D8B030D-6E8A-4147-A177-3AD203B41FA5}">
                      <a16:colId xmlns:a16="http://schemas.microsoft.com/office/drawing/2014/main" val="528463043"/>
                    </a:ext>
                  </a:extLst>
                </a:gridCol>
                <a:gridCol w="1691829">
                  <a:extLst>
                    <a:ext uri="{9D8B030D-6E8A-4147-A177-3AD203B41FA5}">
                      <a16:colId xmlns:a16="http://schemas.microsoft.com/office/drawing/2014/main" val="2108256194"/>
                    </a:ext>
                  </a:extLst>
                </a:gridCol>
                <a:gridCol w="1691829">
                  <a:extLst>
                    <a:ext uri="{9D8B030D-6E8A-4147-A177-3AD203B41FA5}">
                      <a16:colId xmlns:a16="http://schemas.microsoft.com/office/drawing/2014/main" val="367380194"/>
                    </a:ext>
                  </a:extLst>
                </a:gridCol>
                <a:gridCol w="1691829">
                  <a:extLst>
                    <a:ext uri="{9D8B030D-6E8A-4147-A177-3AD203B41FA5}">
                      <a16:colId xmlns:a16="http://schemas.microsoft.com/office/drawing/2014/main" val="875431287"/>
                    </a:ext>
                  </a:extLst>
                </a:gridCol>
              </a:tblGrid>
              <a:tr h="370840">
                <a:tc>
                  <a:txBody>
                    <a:bodyPr/>
                    <a:lstStyle/>
                    <a:p>
                      <a:r>
                        <a:rPr lang="en-GB" sz="1400" dirty="0"/>
                        <a:t>Domain</a:t>
                      </a:r>
                    </a:p>
                  </a:txBody>
                  <a:tcPr>
                    <a:solidFill>
                      <a:schemeClr val="accent2"/>
                    </a:solidFill>
                  </a:tcPr>
                </a:tc>
                <a:tc>
                  <a:txBody>
                    <a:bodyPr/>
                    <a:lstStyle/>
                    <a:p>
                      <a:r>
                        <a:rPr lang="en-GB" sz="1400" dirty="0"/>
                        <a:t>Sub-domain</a:t>
                      </a:r>
                    </a:p>
                  </a:txBody>
                  <a:tcPr>
                    <a:solidFill>
                      <a:schemeClr val="accent2"/>
                    </a:solidFill>
                  </a:tcPr>
                </a:tc>
                <a:tc>
                  <a:txBody>
                    <a:bodyPr/>
                    <a:lstStyle/>
                    <a:p>
                      <a:r>
                        <a:rPr lang="en-GB" sz="1400" dirty="0"/>
                        <a:t>Cohort</a:t>
                      </a:r>
                    </a:p>
                  </a:txBody>
                  <a:tcPr>
                    <a:solidFill>
                      <a:schemeClr val="accent2"/>
                    </a:solidFill>
                  </a:tcPr>
                </a:tc>
                <a:tc>
                  <a:txBody>
                    <a:bodyPr/>
                    <a:lstStyle/>
                    <a:p>
                      <a:r>
                        <a:rPr lang="en-GB" sz="1400" dirty="0"/>
                        <a:t>Fiscal Costs</a:t>
                      </a:r>
                    </a:p>
                  </a:txBody>
                  <a:tcPr>
                    <a:solidFill>
                      <a:schemeClr val="accent2"/>
                    </a:solidFill>
                  </a:tcPr>
                </a:tc>
                <a:tc>
                  <a:txBody>
                    <a:bodyPr/>
                    <a:lstStyle/>
                    <a:p>
                      <a:r>
                        <a:rPr lang="en-GB" sz="1400" dirty="0"/>
                        <a:t>Wider (economic / social) costs</a:t>
                      </a:r>
                    </a:p>
                  </a:txBody>
                  <a:tcPr>
                    <a:solidFill>
                      <a:schemeClr val="accent2"/>
                    </a:solidFill>
                  </a:tcPr>
                </a:tc>
                <a:tc>
                  <a:txBody>
                    <a:bodyPr/>
                    <a:lstStyle/>
                    <a:p>
                      <a:r>
                        <a:rPr lang="en-GB" sz="1400" dirty="0"/>
                        <a:t>Total</a:t>
                      </a:r>
                    </a:p>
                  </a:txBody>
                  <a:tcPr>
                    <a:solidFill>
                      <a:schemeClr val="accent2"/>
                    </a:solidFill>
                  </a:tcPr>
                </a:tc>
                <a:extLst>
                  <a:ext uri="{0D108BD9-81ED-4DB2-BD59-A6C34878D82A}">
                    <a16:rowId xmlns:a16="http://schemas.microsoft.com/office/drawing/2014/main" val="3621626362"/>
                  </a:ext>
                </a:extLst>
              </a:tr>
              <a:tr h="370840">
                <a:tc>
                  <a:txBody>
                    <a:bodyPr/>
                    <a:lstStyle/>
                    <a:p>
                      <a:r>
                        <a:rPr lang="en-GB" sz="1400" dirty="0"/>
                        <a:t>Financial</a:t>
                      </a:r>
                    </a:p>
                  </a:txBody>
                  <a:tcPr/>
                </a:tc>
                <a:tc>
                  <a:txBody>
                    <a:bodyPr/>
                    <a:lstStyle/>
                    <a:p>
                      <a:r>
                        <a:rPr lang="en-GB" sz="1400" dirty="0"/>
                        <a:t>Statutory homelessness</a:t>
                      </a:r>
                    </a:p>
                  </a:txBody>
                  <a:tcPr/>
                </a:tc>
                <a:tc>
                  <a:txBody>
                    <a:bodyPr/>
                    <a:lstStyle/>
                    <a:p>
                      <a:r>
                        <a:rPr lang="en-GB" sz="1400" dirty="0"/>
                        <a:t>Adults</a:t>
                      </a:r>
                    </a:p>
                  </a:txBody>
                  <a:tcPr/>
                </a:tc>
                <a:tc>
                  <a:txBody>
                    <a:bodyPr/>
                    <a:lstStyle/>
                    <a:p>
                      <a:r>
                        <a:rPr lang="en-GB" sz="1400" dirty="0"/>
                        <a:t>£260,000</a:t>
                      </a:r>
                    </a:p>
                  </a:txBody>
                  <a:tcPr/>
                </a:tc>
                <a:tc>
                  <a:txBody>
                    <a:bodyPr/>
                    <a:lstStyle/>
                    <a:p>
                      <a:endParaRPr lang="en-GB" sz="1400" dirty="0"/>
                    </a:p>
                  </a:txBody>
                  <a:tcPr/>
                </a:tc>
                <a:tc>
                  <a:txBody>
                    <a:bodyPr/>
                    <a:lstStyle/>
                    <a:p>
                      <a:r>
                        <a:rPr lang="en-GB" sz="1400" dirty="0"/>
                        <a:t>£260,000</a:t>
                      </a:r>
                    </a:p>
                  </a:txBody>
                  <a:tcPr/>
                </a:tc>
                <a:extLst>
                  <a:ext uri="{0D108BD9-81ED-4DB2-BD59-A6C34878D82A}">
                    <a16:rowId xmlns:a16="http://schemas.microsoft.com/office/drawing/2014/main" val="2172767487"/>
                  </a:ext>
                </a:extLst>
              </a:tr>
              <a:tr h="370840">
                <a:tc>
                  <a:txBody>
                    <a:bodyPr/>
                    <a:lstStyle/>
                    <a:p>
                      <a:r>
                        <a:rPr kumimoji="0" lang="en-GB" sz="1400" b="0" i="0" u="none" strike="noStrike" kern="1200" cap="none" spc="0" normalizeH="0" baseline="0" noProof="0">
                          <a:ln>
                            <a:noFill/>
                          </a:ln>
                          <a:solidFill>
                            <a:prstClr val="black"/>
                          </a:solidFill>
                          <a:effectLst/>
                          <a:uLnTx/>
                          <a:uFillTx/>
                          <a:latin typeface="Arial" panose="020B0604020202020204"/>
                          <a:ea typeface="+mn-ea"/>
                          <a:cs typeface="+mn-cs"/>
                        </a:rPr>
                        <a:t>Health</a:t>
                      </a:r>
                      <a:endParaRPr lang="en-GB" sz="1400" dirty="0"/>
                    </a:p>
                  </a:txBody>
                  <a:tcPr/>
                </a:tc>
                <a:tc>
                  <a:txBody>
                    <a:bodyPr/>
                    <a:lstStyle/>
                    <a:p>
                      <a:r>
                        <a:rPr lang="en-GB" sz="1400" dirty="0"/>
                        <a:t>Deaths from suicide</a:t>
                      </a:r>
                    </a:p>
                  </a:txBody>
                  <a:tcPr/>
                </a:tc>
                <a:tc>
                  <a:txBody>
                    <a:bodyPr/>
                    <a:lstStyle/>
                    <a:p>
                      <a:r>
                        <a:rPr lang="en-GB" sz="1400" dirty="0"/>
                        <a:t>Adults</a:t>
                      </a:r>
                    </a:p>
                  </a:txBody>
                  <a:tcPr/>
                </a:tc>
                <a:tc>
                  <a:txBody>
                    <a:bodyPr/>
                    <a:lstStyle/>
                    <a:p>
                      <a:endParaRPr lang="en-GB" sz="1400" dirty="0"/>
                    </a:p>
                  </a:txBody>
                  <a:tcPr/>
                </a:tc>
                <a:tc>
                  <a:txBody>
                    <a:bodyPr/>
                    <a:lstStyle/>
                    <a:p>
                      <a:r>
                        <a:rPr lang="en-GB" sz="1400" dirty="0"/>
                        <a:t>£2,840,000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dirty="0"/>
                        <a:t>£2,840,000</a:t>
                      </a:r>
                    </a:p>
                  </a:txBody>
                  <a:tcPr/>
                </a:tc>
                <a:extLst>
                  <a:ext uri="{0D108BD9-81ED-4DB2-BD59-A6C34878D82A}">
                    <a16:rowId xmlns:a16="http://schemas.microsoft.com/office/drawing/2014/main" val="340673755"/>
                  </a:ext>
                </a:extLst>
              </a:tr>
              <a:tr h="370840">
                <a:tc>
                  <a:txBody>
                    <a:bodyPr/>
                    <a:lstStyle/>
                    <a:p>
                      <a:r>
                        <a:rPr kumimoji="0" lang="en-GB" sz="1400" b="0" i="0" u="none" strike="noStrike" kern="1200" cap="none" spc="0" normalizeH="0" baseline="0" noProof="0">
                          <a:ln>
                            <a:noFill/>
                          </a:ln>
                          <a:solidFill>
                            <a:prstClr val="black"/>
                          </a:solidFill>
                          <a:effectLst/>
                          <a:uLnTx/>
                          <a:uFillTx/>
                          <a:latin typeface="Arial" panose="020B0604020202020204"/>
                          <a:ea typeface="+mn-ea"/>
                          <a:cs typeface="+mn-cs"/>
                        </a:rPr>
                        <a:t>Health</a:t>
                      </a:r>
                      <a:endParaRPr lang="en-GB" sz="1400" dirty="0"/>
                    </a:p>
                  </a:txBody>
                  <a:tcPr/>
                </a:tc>
                <a:tc>
                  <a:txBody>
                    <a:bodyPr/>
                    <a:lstStyle/>
                    <a:p>
                      <a:r>
                        <a:rPr lang="en-GB" sz="1400" dirty="0"/>
                        <a:t>Depression</a:t>
                      </a:r>
                    </a:p>
                  </a:txBody>
                  <a:tcPr/>
                </a:tc>
                <a:tc>
                  <a:txBody>
                    <a:bodyPr/>
                    <a:lstStyle/>
                    <a:p>
                      <a:r>
                        <a:rPr lang="en-GB" sz="1400" dirty="0"/>
                        <a:t>Adults</a:t>
                      </a:r>
                    </a:p>
                  </a:txBody>
                  <a:tcPr/>
                </a:tc>
                <a:tc>
                  <a:txBody>
                    <a:bodyPr/>
                    <a:lstStyle/>
                    <a:p>
                      <a:r>
                        <a:rPr lang="en-GB" sz="1400" dirty="0"/>
                        <a:t>£2,160,000</a:t>
                      </a:r>
                    </a:p>
                  </a:txBody>
                  <a:tcPr/>
                </a:tc>
                <a:tc>
                  <a:txBody>
                    <a:bodyPr/>
                    <a:lstStyle/>
                    <a:p>
                      <a:endParaRPr lang="en-GB" sz="1400" dirty="0"/>
                    </a:p>
                  </a:txBody>
                  <a:tcPr/>
                </a:tc>
                <a:tc>
                  <a:txBody>
                    <a:bodyPr/>
                    <a:lstStyle/>
                    <a:p>
                      <a:r>
                        <a:rPr lang="en-GB" sz="1400" dirty="0"/>
                        <a:t>£2,160,000</a:t>
                      </a:r>
                    </a:p>
                  </a:txBody>
                  <a:tcPr/>
                </a:tc>
                <a:extLst>
                  <a:ext uri="{0D108BD9-81ED-4DB2-BD59-A6C34878D82A}">
                    <a16:rowId xmlns:a16="http://schemas.microsoft.com/office/drawing/2014/main" val="2336446653"/>
                  </a:ext>
                </a:extLst>
              </a:tr>
              <a:tr h="370840">
                <a:tc>
                  <a:txBody>
                    <a:bodyPr/>
                    <a:lstStyle/>
                    <a:p>
                      <a:r>
                        <a:rPr kumimoji="0" lang="en-GB" sz="1400" b="0" i="0" u="none" strike="noStrike" kern="1200" cap="none" spc="0" normalizeH="0" baseline="0" noProof="0">
                          <a:ln>
                            <a:noFill/>
                          </a:ln>
                          <a:solidFill>
                            <a:prstClr val="black"/>
                          </a:solidFill>
                          <a:effectLst/>
                          <a:uLnTx/>
                          <a:uFillTx/>
                          <a:latin typeface="Arial" panose="020B0604020202020204"/>
                          <a:ea typeface="+mn-ea"/>
                          <a:cs typeface="+mn-cs"/>
                        </a:rPr>
                        <a:t>Health</a:t>
                      </a:r>
                      <a:endParaRPr lang="en-GB" sz="1400" dirty="0"/>
                    </a:p>
                  </a:txBody>
                  <a:tcPr/>
                </a:tc>
                <a:tc>
                  <a:txBody>
                    <a:bodyPr/>
                    <a:lstStyle/>
                    <a:p>
                      <a:r>
                        <a:rPr lang="en-GB" sz="1400" dirty="0"/>
                        <a:t>Alcohol dependence</a:t>
                      </a:r>
                    </a:p>
                  </a:txBody>
                  <a:tcPr/>
                </a:tc>
                <a:tc>
                  <a:txBody>
                    <a:bodyPr/>
                    <a:lstStyle/>
                    <a:p>
                      <a:r>
                        <a:rPr lang="en-GB" sz="1400" dirty="0"/>
                        <a:t>Adults</a:t>
                      </a:r>
                    </a:p>
                  </a:txBody>
                  <a:tcPr/>
                </a:tc>
                <a:tc>
                  <a:txBody>
                    <a:bodyPr/>
                    <a:lstStyle/>
                    <a:p>
                      <a:r>
                        <a:rPr lang="en-GB" sz="1400" dirty="0"/>
                        <a:t>£30,000</a:t>
                      </a:r>
                    </a:p>
                  </a:txBody>
                  <a:tcPr/>
                </a:tc>
                <a:tc>
                  <a:txBody>
                    <a:bodyPr/>
                    <a:lstStyle/>
                    <a:p>
                      <a:endParaRPr lang="en-GB" sz="1400" dirty="0"/>
                    </a:p>
                  </a:txBody>
                  <a:tcPr/>
                </a:tc>
                <a:tc>
                  <a:txBody>
                    <a:bodyPr/>
                    <a:lstStyle/>
                    <a:p>
                      <a:r>
                        <a:rPr lang="en-GB" sz="1400" dirty="0"/>
                        <a:t>£30,000</a:t>
                      </a:r>
                    </a:p>
                  </a:txBody>
                  <a:tcPr/>
                </a:tc>
                <a:extLst>
                  <a:ext uri="{0D108BD9-81ED-4DB2-BD59-A6C34878D82A}">
                    <a16:rowId xmlns:a16="http://schemas.microsoft.com/office/drawing/2014/main" val="3766194894"/>
                  </a:ext>
                </a:extLst>
              </a:tr>
              <a:tr h="370840">
                <a:tc>
                  <a:txBody>
                    <a:bodyPr/>
                    <a:lstStyle/>
                    <a:p>
                      <a:r>
                        <a:rPr kumimoji="0" lang="en-GB" sz="1400" b="0" i="0" u="none" strike="noStrike" kern="1200" cap="none" spc="0" normalizeH="0" baseline="0" noProof="0" dirty="0">
                          <a:ln>
                            <a:noFill/>
                          </a:ln>
                          <a:solidFill>
                            <a:prstClr val="black"/>
                          </a:solidFill>
                          <a:effectLst/>
                          <a:uLnTx/>
                          <a:uFillTx/>
                          <a:latin typeface="Arial" panose="020B0604020202020204"/>
                          <a:ea typeface="+mn-ea"/>
                          <a:cs typeface="+mn-cs"/>
                        </a:rPr>
                        <a:t>Health</a:t>
                      </a:r>
                      <a:endParaRPr lang="en-GB" sz="1400" dirty="0"/>
                    </a:p>
                  </a:txBody>
                  <a:tcPr/>
                </a:tc>
                <a:tc>
                  <a:txBody>
                    <a:bodyPr/>
                    <a:lstStyle/>
                    <a:p>
                      <a:r>
                        <a:rPr lang="en-GB" sz="1400" dirty="0"/>
                        <a:t>Illicit drug use</a:t>
                      </a:r>
                    </a:p>
                  </a:txBody>
                  <a:tcPr/>
                </a:tc>
                <a:tc>
                  <a:txBody>
                    <a:bodyPr/>
                    <a:lstStyle/>
                    <a:p>
                      <a:r>
                        <a:rPr lang="en-GB" sz="1400" dirty="0"/>
                        <a:t>17-24 years</a:t>
                      </a:r>
                    </a:p>
                  </a:txBody>
                  <a:tcPr/>
                </a:tc>
                <a:tc>
                  <a:txBody>
                    <a:bodyPr/>
                    <a:lstStyle/>
                    <a:p>
                      <a:r>
                        <a:rPr lang="en-GB" sz="1400" dirty="0"/>
                        <a:t>£20,000</a:t>
                      </a:r>
                    </a:p>
                  </a:txBody>
                  <a:tcPr/>
                </a:tc>
                <a:tc>
                  <a:txBody>
                    <a:bodyPr/>
                    <a:lstStyle/>
                    <a:p>
                      <a:endParaRPr lang="en-GB" sz="1400" dirty="0"/>
                    </a:p>
                  </a:txBody>
                  <a:tcPr/>
                </a:tc>
                <a:tc>
                  <a:txBody>
                    <a:bodyPr/>
                    <a:lstStyle/>
                    <a:p>
                      <a:r>
                        <a:rPr lang="en-GB" sz="1400" dirty="0"/>
                        <a:t>£20,000</a:t>
                      </a:r>
                    </a:p>
                  </a:txBody>
                  <a:tcPr/>
                </a:tc>
                <a:extLst>
                  <a:ext uri="{0D108BD9-81ED-4DB2-BD59-A6C34878D82A}">
                    <a16:rowId xmlns:a16="http://schemas.microsoft.com/office/drawing/2014/main" val="3656367146"/>
                  </a:ext>
                </a:extLst>
              </a:tr>
              <a:tr h="370840">
                <a:tc>
                  <a:txBody>
                    <a:bodyPr/>
                    <a:lstStyle/>
                    <a:p>
                      <a:r>
                        <a:rPr lang="en-GB" sz="1400" dirty="0"/>
                        <a:t>Employment and education</a:t>
                      </a:r>
                    </a:p>
                  </a:txBody>
                  <a:tcPr/>
                </a:tc>
                <a:tc>
                  <a:txBody>
                    <a:bodyPr/>
                    <a:lstStyle/>
                    <a:p>
                      <a:r>
                        <a:rPr lang="en-GB" sz="1400" dirty="0"/>
                        <a:t>Unemployment benefits </a:t>
                      </a:r>
                    </a:p>
                  </a:txBody>
                  <a:tcPr/>
                </a:tc>
                <a:tc>
                  <a:txBody>
                    <a:bodyPr/>
                    <a:lstStyle/>
                    <a:p>
                      <a:r>
                        <a:rPr lang="en-GB" sz="1400" dirty="0"/>
                        <a:t>Adults</a:t>
                      </a:r>
                    </a:p>
                  </a:txBody>
                  <a:tcPr/>
                </a:tc>
                <a:tc>
                  <a:txBody>
                    <a:bodyPr/>
                    <a:lstStyle/>
                    <a:p>
                      <a:r>
                        <a:rPr lang="en-GB" sz="1400" dirty="0"/>
                        <a:t>£500,000</a:t>
                      </a:r>
                    </a:p>
                  </a:txBody>
                  <a:tcPr/>
                </a:tc>
                <a:tc>
                  <a:txBody>
                    <a:bodyPr/>
                    <a:lstStyle/>
                    <a:p>
                      <a:endParaRPr lang="en-GB" sz="1400" dirty="0"/>
                    </a:p>
                  </a:txBody>
                  <a:tcPr/>
                </a:tc>
                <a:tc>
                  <a:txBody>
                    <a:bodyPr/>
                    <a:lstStyle/>
                    <a:p>
                      <a:r>
                        <a:rPr lang="en-GB" sz="1400" dirty="0"/>
                        <a:t>£500,000</a:t>
                      </a:r>
                    </a:p>
                  </a:txBody>
                  <a:tcPr/>
                </a:tc>
                <a:extLst>
                  <a:ext uri="{0D108BD9-81ED-4DB2-BD59-A6C34878D82A}">
                    <a16:rowId xmlns:a16="http://schemas.microsoft.com/office/drawing/2014/main" val="773376533"/>
                  </a:ext>
                </a:extLst>
              </a:tr>
              <a:tr h="370840">
                <a:tc>
                  <a:txBody>
                    <a:bodyPr/>
                    <a:lstStyle/>
                    <a:p>
                      <a:r>
                        <a:rPr lang="en-GB" sz="1400" dirty="0"/>
                        <a:t>Criminal activity</a:t>
                      </a:r>
                    </a:p>
                  </a:txBody>
                  <a:tcPr/>
                </a:tc>
                <a:tc>
                  <a:txBody>
                    <a:bodyPr/>
                    <a:lstStyle/>
                    <a:p>
                      <a:r>
                        <a:rPr lang="en-GB" sz="1400" dirty="0"/>
                        <a:t>Imprisonment</a:t>
                      </a:r>
                    </a:p>
                  </a:txBody>
                  <a:tcPr/>
                </a:tc>
                <a:tc>
                  <a:txBody>
                    <a:bodyPr/>
                    <a:lstStyle/>
                    <a:p>
                      <a:r>
                        <a:rPr lang="en-GB" sz="1400" dirty="0"/>
                        <a:t>Adults</a:t>
                      </a:r>
                    </a:p>
                  </a:txBody>
                  <a:tcPr/>
                </a:tc>
                <a:tc>
                  <a:txBody>
                    <a:bodyPr/>
                    <a:lstStyle/>
                    <a:p>
                      <a:r>
                        <a:rPr lang="en-GB" sz="1400" dirty="0"/>
                        <a:t>£900,000</a:t>
                      </a:r>
                    </a:p>
                  </a:txBody>
                  <a:tcPr/>
                </a:tc>
                <a:tc>
                  <a:txBody>
                    <a:bodyPr/>
                    <a:lstStyle/>
                    <a:p>
                      <a:endParaRPr lang="en-GB" sz="1400" dirty="0"/>
                    </a:p>
                  </a:txBody>
                  <a:tcPr/>
                </a:tc>
                <a:tc>
                  <a:txBody>
                    <a:bodyPr/>
                    <a:lstStyle/>
                    <a:p>
                      <a:r>
                        <a:rPr lang="en-GB" sz="1400" dirty="0"/>
                        <a:t>£900,000</a:t>
                      </a:r>
                    </a:p>
                  </a:txBody>
                  <a:tcPr/>
                </a:tc>
                <a:extLst>
                  <a:ext uri="{0D108BD9-81ED-4DB2-BD59-A6C34878D82A}">
                    <a16:rowId xmlns:a16="http://schemas.microsoft.com/office/drawing/2014/main" val="398226262"/>
                  </a:ext>
                </a:extLst>
              </a:tr>
              <a:tr h="370840">
                <a:tc>
                  <a:txBody>
                    <a:bodyPr/>
                    <a:lstStyle/>
                    <a:p>
                      <a:r>
                        <a:rPr lang="en-GB" sz="1400" b="1" dirty="0"/>
                        <a:t>All modelled excess costs</a:t>
                      </a:r>
                    </a:p>
                  </a:txBody>
                  <a:tcPr/>
                </a:tc>
                <a:tc>
                  <a:txBody>
                    <a:bodyPr/>
                    <a:lstStyle/>
                    <a:p>
                      <a:endParaRPr lang="en-GB" sz="1400" dirty="0"/>
                    </a:p>
                  </a:txBody>
                  <a:tcPr/>
                </a:tc>
                <a:tc>
                  <a:txBody>
                    <a:bodyPr/>
                    <a:lstStyle/>
                    <a:p>
                      <a:endParaRPr lang="en-GB" sz="1400" dirty="0"/>
                    </a:p>
                  </a:txBody>
                  <a:tcPr/>
                </a:tc>
                <a:tc>
                  <a:txBody>
                    <a:bodyPr/>
                    <a:lstStyle/>
                    <a:p>
                      <a:r>
                        <a:rPr lang="en-GB" sz="1400" b="1" dirty="0"/>
                        <a:t>£3,870,000</a:t>
                      </a:r>
                    </a:p>
                  </a:txBody>
                  <a:tcPr/>
                </a:tc>
                <a:tc>
                  <a:txBody>
                    <a:bodyPr/>
                    <a:lstStyle/>
                    <a:p>
                      <a:r>
                        <a:rPr lang="en-GB" sz="1400" b="1" dirty="0"/>
                        <a:t>£2,840,000</a:t>
                      </a:r>
                    </a:p>
                  </a:txBody>
                  <a:tcPr/>
                </a:tc>
                <a:tc>
                  <a:txBody>
                    <a:bodyPr/>
                    <a:lstStyle/>
                    <a:p>
                      <a:r>
                        <a:rPr lang="en-GB" sz="1400" b="1" dirty="0"/>
                        <a:t>£6,710,000</a:t>
                      </a:r>
                    </a:p>
                  </a:txBody>
                  <a:tcPr/>
                </a:tc>
                <a:extLst>
                  <a:ext uri="{0D108BD9-81ED-4DB2-BD59-A6C34878D82A}">
                    <a16:rowId xmlns:a16="http://schemas.microsoft.com/office/drawing/2014/main" val="2216028987"/>
                  </a:ext>
                </a:extLst>
              </a:tr>
            </a:tbl>
          </a:graphicData>
        </a:graphic>
      </p:graphicFrame>
    </p:spTree>
    <p:extLst>
      <p:ext uri="{BB962C8B-B14F-4D97-AF65-F5344CB8AC3E}">
        <p14:creationId xmlns:p14="http://schemas.microsoft.com/office/powerpoint/2010/main" val="101998972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123D0D-AE72-478A-81E7-94368E2DD038}"/>
              </a:ext>
            </a:extLst>
          </p:cNvPr>
          <p:cNvSpPr>
            <a:spLocks noGrp="1"/>
          </p:cNvSpPr>
          <p:nvPr>
            <p:ph type="title"/>
          </p:nvPr>
        </p:nvSpPr>
        <p:spPr/>
        <p:txBody>
          <a:bodyPr/>
          <a:lstStyle/>
          <a:p>
            <a:r>
              <a:rPr lang="en-GB" dirty="0"/>
              <a:t>Trafford</a:t>
            </a:r>
          </a:p>
        </p:txBody>
      </p:sp>
      <p:sp>
        <p:nvSpPr>
          <p:cNvPr id="4" name="Text Placeholder 3">
            <a:extLst>
              <a:ext uri="{FF2B5EF4-FFF2-40B4-BE49-F238E27FC236}">
                <a16:creationId xmlns:a16="http://schemas.microsoft.com/office/drawing/2014/main" id="{20674168-80DF-4380-B4F6-806E0AD24488}"/>
              </a:ext>
            </a:extLst>
          </p:cNvPr>
          <p:cNvSpPr>
            <a:spLocks noGrp="1"/>
          </p:cNvSpPr>
          <p:nvPr>
            <p:ph type="body" sz="quarter" idx="11"/>
          </p:nvPr>
        </p:nvSpPr>
        <p:spPr/>
        <p:txBody>
          <a:bodyPr/>
          <a:lstStyle/>
          <a:p>
            <a:r>
              <a:rPr lang="en-GB" dirty="0"/>
              <a:t>Appendix A – locality costings </a:t>
            </a:r>
          </a:p>
        </p:txBody>
      </p:sp>
      <p:graphicFrame>
        <p:nvGraphicFramePr>
          <p:cNvPr id="8" name="Table 8">
            <a:extLst>
              <a:ext uri="{FF2B5EF4-FFF2-40B4-BE49-F238E27FC236}">
                <a16:creationId xmlns:a16="http://schemas.microsoft.com/office/drawing/2014/main" id="{DABAD624-0922-41B1-8E24-68F241E701BE}"/>
              </a:ext>
            </a:extLst>
          </p:cNvPr>
          <p:cNvGraphicFramePr>
            <a:graphicFrameLocks noGrp="1"/>
          </p:cNvGraphicFramePr>
          <p:nvPr>
            <p:ph idx="1"/>
            <p:extLst>
              <p:ext uri="{D42A27DB-BD31-4B8C-83A1-F6EECF244321}">
                <p14:modId xmlns:p14="http://schemas.microsoft.com/office/powerpoint/2010/main" val="3329530185"/>
              </p:ext>
            </p:extLst>
          </p:nvPr>
        </p:nvGraphicFramePr>
        <p:xfrm>
          <a:off x="586799" y="2076211"/>
          <a:ext cx="11017249" cy="3484880"/>
        </p:xfrm>
        <a:graphic>
          <a:graphicData uri="http://schemas.openxmlformats.org/drawingml/2006/table">
            <a:tbl>
              <a:tblPr firstRow="1" bandRow="1">
                <a:tableStyleId>{5C22544A-7EE6-4342-B048-85BDC9FD1C3A}</a:tableStyleId>
              </a:tblPr>
              <a:tblGrid>
                <a:gridCol w="2441409">
                  <a:extLst>
                    <a:ext uri="{9D8B030D-6E8A-4147-A177-3AD203B41FA5}">
                      <a16:colId xmlns:a16="http://schemas.microsoft.com/office/drawing/2014/main" val="2320174064"/>
                    </a:ext>
                  </a:extLst>
                </a:gridCol>
                <a:gridCol w="2249069">
                  <a:extLst>
                    <a:ext uri="{9D8B030D-6E8A-4147-A177-3AD203B41FA5}">
                      <a16:colId xmlns:a16="http://schemas.microsoft.com/office/drawing/2014/main" val="2119062480"/>
                    </a:ext>
                  </a:extLst>
                </a:gridCol>
                <a:gridCol w="1251284">
                  <a:extLst>
                    <a:ext uri="{9D8B030D-6E8A-4147-A177-3AD203B41FA5}">
                      <a16:colId xmlns:a16="http://schemas.microsoft.com/office/drawing/2014/main" val="528463043"/>
                    </a:ext>
                  </a:extLst>
                </a:gridCol>
                <a:gridCol w="1691829">
                  <a:extLst>
                    <a:ext uri="{9D8B030D-6E8A-4147-A177-3AD203B41FA5}">
                      <a16:colId xmlns:a16="http://schemas.microsoft.com/office/drawing/2014/main" val="2108256194"/>
                    </a:ext>
                  </a:extLst>
                </a:gridCol>
                <a:gridCol w="1691829">
                  <a:extLst>
                    <a:ext uri="{9D8B030D-6E8A-4147-A177-3AD203B41FA5}">
                      <a16:colId xmlns:a16="http://schemas.microsoft.com/office/drawing/2014/main" val="367380194"/>
                    </a:ext>
                  </a:extLst>
                </a:gridCol>
                <a:gridCol w="1691829">
                  <a:extLst>
                    <a:ext uri="{9D8B030D-6E8A-4147-A177-3AD203B41FA5}">
                      <a16:colId xmlns:a16="http://schemas.microsoft.com/office/drawing/2014/main" val="875431287"/>
                    </a:ext>
                  </a:extLst>
                </a:gridCol>
              </a:tblGrid>
              <a:tr h="370840">
                <a:tc>
                  <a:txBody>
                    <a:bodyPr/>
                    <a:lstStyle/>
                    <a:p>
                      <a:r>
                        <a:rPr lang="en-GB" sz="1400" dirty="0"/>
                        <a:t>Domain</a:t>
                      </a:r>
                    </a:p>
                  </a:txBody>
                  <a:tcPr>
                    <a:solidFill>
                      <a:schemeClr val="accent2"/>
                    </a:solidFill>
                  </a:tcPr>
                </a:tc>
                <a:tc>
                  <a:txBody>
                    <a:bodyPr/>
                    <a:lstStyle/>
                    <a:p>
                      <a:r>
                        <a:rPr lang="en-GB" sz="1400" dirty="0"/>
                        <a:t>Sub-domain</a:t>
                      </a:r>
                    </a:p>
                  </a:txBody>
                  <a:tcPr>
                    <a:solidFill>
                      <a:schemeClr val="accent2"/>
                    </a:solidFill>
                  </a:tcPr>
                </a:tc>
                <a:tc>
                  <a:txBody>
                    <a:bodyPr/>
                    <a:lstStyle/>
                    <a:p>
                      <a:r>
                        <a:rPr lang="en-GB" sz="1400" dirty="0"/>
                        <a:t>Cohort</a:t>
                      </a:r>
                    </a:p>
                  </a:txBody>
                  <a:tcPr>
                    <a:solidFill>
                      <a:schemeClr val="accent2"/>
                    </a:solidFill>
                  </a:tcPr>
                </a:tc>
                <a:tc>
                  <a:txBody>
                    <a:bodyPr/>
                    <a:lstStyle/>
                    <a:p>
                      <a:r>
                        <a:rPr lang="en-GB" sz="1400" dirty="0"/>
                        <a:t>Fiscal Costs</a:t>
                      </a:r>
                    </a:p>
                  </a:txBody>
                  <a:tcPr>
                    <a:solidFill>
                      <a:schemeClr val="accent2"/>
                    </a:solidFill>
                  </a:tcPr>
                </a:tc>
                <a:tc>
                  <a:txBody>
                    <a:bodyPr/>
                    <a:lstStyle/>
                    <a:p>
                      <a:r>
                        <a:rPr lang="en-GB" sz="1400" dirty="0"/>
                        <a:t>Wider (economic / social) costs</a:t>
                      </a:r>
                    </a:p>
                  </a:txBody>
                  <a:tcPr>
                    <a:solidFill>
                      <a:schemeClr val="accent2"/>
                    </a:solidFill>
                  </a:tcPr>
                </a:tc>
                <a:tc>
                  <a:txBody>
                    <a:bodyPr/>
                    <a:lstStyle/>
                    <a:p>
                      <a:r>
                        <a:rPr lang="en-GB" sz="1400" dirty="0"/>
                        <a:t>Total</a:t>
                      </a:r>
                    </a:p>
                  </a:txBody>
                  <a:tcPr>
                    <a:solidFill>
                      <a:schemeClr val="accent2"/>
                    </a:solidFill>
                  </a:tcPr>
                </a:tc>
                <a:extLst>
                  <a:ext uri="{0D108BD9-81ED-4DB2-BD59-A6C34878D82A}">
                    <a16:rowId xmlns:a16="http://schemas.microsoft.com/office/drawing/2014/main" val="3621626362"/>
                  </a:ext>
                </a:extLst>
              </a:tr>
              <a:tr h="370840">
                <a:tc>
                  <a:txBody>
                    <a:bodyPr/>
                    <a:lstStyle/>
                    <a:p>
                      <a:r>
                        <a:rPr lang="en-GB" sz="1400" dirty="0"/>
                        <a:t>Financial</a:t>
                      </a:r>
                    </a:p>
                  </a:txBody>
                  <a:tcPr/>
                </a:tc>
                <a:tc>
                  <a:txBody>
                    <a:bodyPr/>
                    <a:lstStyle/>
                    <a:p>
                      <a:r>
                        <a:rPr lang="en-GB" sz="1400" dirty="0"/>
                        <a:t>Statutory homelessness</a:t>
                      </a:r>
                    </a:p>
                  </a:txBody>
                  <a:tcPr/>
                </a:tc>
                <a:tc>
                  <a:txBody>
                    <a:bodyPr/>
                    <a:lstStyle/>
                    <a:p>
                      <a:r>
                        <a:rPr lang="en-GB" sz="1400" dirty="0"/>
                        <a:t>Adults</a:t>
                      </a:r>
                    </a:p>
                  </a:txBody>
                  <a:tcPr/>
                </a:tc>
                <a:tc>
                  <a:txBody>
                    <a:bodyPr/>
                    <a:lstStyle/>
                    <a:p>
                      <a:r>
                        <a:rPr lang="en-GB" sz="1400" dirty="0"/>
                        <a:t>£270,000</a:t>
                      </a:r>
                    </a:p>
                  </a:txBody>
                  <a:tcPr/>
                </a:tc>
                <a:tc>
                  <a:txBody>
                    <a:bodyPr/>
                    <a:lstStyle/>
                    <a:p>
                      <a:endParaRPr lang="en-GB" sz="1400" dirty="0"/>
                    </a:p>
                  </a:txBody>
                  <a:tcPr/>
                </a:tc>
                <a:tc>
                  <a:txBody>
                    <a:bodyPr/>
                    <a:lstStyle/>
                    <a:p>
                      <a:r>
                        <a:rPr lang="en-GB" sz="1400" dirty="0"/>
                        <a:t>£270,000</a:t>
                      </a:r>
                    </a:p>
                  </a:txBody>
                  <a:tcPr/>
                </a:tc>
                <a:extLst>
                  <a:ext uri="{0D108BD9-81ED-4DB2-BD59-A6C34878D82A}">
                    <a16:rowId xmlns:a16="http://schemas.microsoft.com/office/drawing/2014/main" val="2172767487"/>
                  </a:ext>
                </a:extLst>
              </a:tr>
              <a:tr h="370840">
                <a:tc>
                  <a:txBody>
                    <a:bodyPr/>
                    <a:lstStyle/>
                    <a:p>
                      <a:r>
                        <a:rPr kumimoji="0" lang="en-GB" sz="1400" b="0" i="0" u="none" strike="noStrike" kern="1200" cap="none" spc="0" normalizeH="0" baseline="0" noProof="0">
                          <a:ln>
                            <a:noFill/>
                          </a:ln>
                          <a:solidFill>
                            <a:prstClr val="black"/>
                          </a:solidFill>
                          <a:effectLst/>
                          <a:uLnTx/>
                          <a:uFillTx/>
                          <a:latin typeface="Arial" panose="020B0604020202020204"/>
                          <a:ea typeface="+mn-ea"/>
                          <a:cs typeface="+mn-cs"/>
                        </a:rPr>
                        <a:t>Health</a:t>
                      </a:r>
                      <a:endParaRPr lang="en-GB" sz="1400" dirty="0"/>
                    </a:p>
                  </a:txBody>
                  <a:tcPr/>
                </a:tc>
                <a:tc>
                  <a:txBody>
                    <a:bodyPr/>
                    <a:lstStyle/>
                    <a:p>
                      <a:r>
                        <a:rPr lang="en-GB" sz="1400" dirty="0"/>
                        <a:t>Deaths from suicide</a:t>
                      </a:r>
                    </a:p>
                  </a:txBody>
                  <a:tcPr/>
                </a:tc>
                <a:tc>
                  <a:txBody>
                    <a:bodyPr/>
                    <a:lstStyle/>
                    <a:p>
                      <a:r>
                        <a:rPr lang="en-GB" sz="1400" dirty="0"/>
                        <a:t>Adults</a:t>
                      </a:r>
                    </a:p>
                  </a:txBody>
                  <a:tcPr/>
                </a:tc>
                <a:tc>
                  <a:txBody>
                    <a:bodyPr/>
                    <a:lstStyle/>
                    <a:p>
                      <a:endParaRPr lang="en-GB" sz="1400" dirty="0"/>
                    </a:p>
                  </a:txBody>
                  <a:tcPr/>
                </a:tc>
                <a:tc>
                  <a:txBody>
                    <a:bodyPr/>
                    <a:lstStyle/>
                    <a:p>
                      <a:r>
                        <a:rPr lang="en-GB" sz="1400" dirty="0"/>
                        <a:t>£2,060,000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dirty="0"/>
                        <a:t>£2,060,000</a:t>
                      </a:r>
                    </a:p>
                  </a:txBody>
                  <a:tcPr/>
                </a:tc>
                <a:extLst>
                  <a:ext uri="{0D108BD9-81ED-4DB2-BD59-A6C34878D82A}">
                    <a16:rowId xmlns:a16="http://schemas.microsoft.com/office/drawing/2014/main" val="340673755"/>
                  </a:ext>
                </a:extLst>
              </a:tr>
              <a:tr h="370840">
                <a:tc>
                  <a:txBody>
                    <a:bodyPr/>
                    <a:lstStyle/>
                    <a:p>
                      <a:r>
                        <a:rPr kumimoji="0" lang="en-GB" sz="1400" b="0" i="0" u="none" strike="noStrike" kern="1200" cap="none" spc="0" normalizeH="0" baseline="0" noProof="0">
                          <a:ln>
                            <a:noFill/>
                          </a:ln>
                          <a:solidFill>
                            <a:prstClr val="black"/>
                          </a:solidFill>
                          <a:effectLst/>
                          <a:uLnTx/>
                          <a:uFillTx/>
                          <a:latin typeface="Arial" panose="020B0604020202020204"/>
                          <a:ea typeface="+mn-ea"/>
                          <a:cs typeface="+mn-cs"/>
                        </a:rPr>
                        <a:t>Health</a:t>
                      </a:r>
                      <a:endParaRPr lang="en-GB" sz="1400" dirty="0"/>
                    </a:p>
                  </a:txBody>
                  <a:tcPr/>
                </a:tc>
                <a:tc>
                  <a:txBody>
                    <a:bodyPr/>
                    <a:lstStyle/>
                    <a:p>
                      <a:r>
                        <a:rPr lang="en-GB" sz="1400" dirty="0"/>
                        <a:t>Depression</a:t>
                      </a:r>
                    </a:p>
                  </a:txBody>
                  <a:tcPr/>
                </a:tc>
                <a:tc>
                  <a:txBody>
                    <a:bodyPr/>
                    <a:lstStyle/>
                    <a:p>
                      <a:r>
                        <a:rPr lang="en-GB" sz="1400" dirty="0"/>
                        <a:t>Adults</a:t>
                      </a:r>
                    </a:p>
                  </a:txBody>
                  <a:tcPr/>
                </a:tc>
                <a:tc>
                  <a:txBody>
                    <a:bodyPr/>
                    <a:lstStyle/>
                    <a:p>
                      <a:r>
                        <a:rPr lang="en-GB" sz="1400" dirty="0"/>
                        <a:t>£2,110,000</a:t>
                      </a:r>
                    </a:p>
                  </a:txBody>
                  <a:tcPr/>
                </a:tc>
                <a:tc>
                  <a:txBody>
                    <a:bodyPr/>
                    <a:lstStyle/>
                    <a:p>
                      <a:endParaRPr lang="en-GB" sz="1400" dirty="0"/>
                    </a:p>
                  </a:txBody>
                  <a:tcPr/>
                </a:tc>
                <a:tc>
                  <a:txBody>
                    <a:bodyPr/>
                    <a:lstStyle/>
                    <a:p>
                      <a:r>
                        <a:rPr lang="en-GB" sz="1400" dirty="0"/>
                        <a:t>£2,110,000</a:t>
                      </a:r>
                    </a:p>
                  </a:txBody>
                  <a:tcPr/>
                </a:tc>
                <a:extLst>
                  <a:ext uri="{0D108BD9-81ED-4DB2-BD59-A6C34878D82A}">
                    <a16:rowId xmlns:a16="http://schemas.microsoft.com/office/drawing/2014/main" val="2336446653"/>
                  </a:ext>
                </a:extLst>
              </a:tr>
              <a:tr h="370840">
                <a:tc>
                  <a:txBody>
                    <a:bodyPr/>
                    <a:lstStyle/>
                    <a:p>
                      <a:r>
                        <a:rPr kumimoji="0" lang="en-GB" sz="1400" b="0" i="0" u="none" strike="noStrike" kern="1200" cap="none" spc="0" normalizeH="0" baseline="0" noProof="0">
                          <a:ln>
                            <a:noFill/>
                          </a:ln>
                          <a:solidFill>
                            <a:prstClr val="black"/>
                          </a:solidFill>
                          <a:effectLst/>
                          <a:uLnTx/>
                          <a:uFillTx/>
                          <a:latin typeface="Arial" panose="020B0604020202020204"/>
                          <a:ea typeface="+mn-ea"/>
                          <a:cs typeface="+mn-cs"/>
                        </a:rPr>
                        <a:t>Health</a:t>
                      </a:r>
                      <a:endParaRPr lang="en-GB" sz="1400" dirty="0"/>
                    </a:p>
                  </a:txBody>
                  <a:tcPr/>
                </a:tc>
                <a:tc>
                  <a:txBody>
                    <a:bodyPr/>
                    <a:lstStyle/>
                    <a:p>
                      <a:r>
                        <a:rPr lang="en-GB" sz="1400" dirty="0"/>
                        <a:t>Alcohol dependence</a:t>
                      </a:r>
                    </a:p>
                  </a:txBody>
                  <a:tcPr/>
                </a:tc>
                <a:tc>
                  <a:txBody>
                    <a:bodyPr/>
                    <a:lstStyle/>
                    <a:p>
                      <a:r>
                        <a:rPr lang="en-GB" sz="1400" dirty="0"/>
                        <a:t>Adults</a:t>
                      </a:r>
                    </a:p>
                  </a:txBody>
                  <a:tcPr/>
                </a:tc>
                <a:tc>
                  <a:txBody>
                    <a:bodyPr/>
                    <a:lstStyle/>
                    <a:p>
                      <a:r>
                        <a:rPr lang="en-GB" sz="1400" dirty="0"/>
                        <a:t>£20,000</a:t>
                      </a:r>
                    </a:p>
                  </a:txBody>
                  <a:tcPr/>
                </a:tc>
                <a:tc>
                  <a:txBody>
                    <a:bodyPr/>
                    <a:lstStyle/>
                    <a:p>
                      <a:endParaRPr lang="en-GB" sz="1400" dirty="0"/>
                    </a:p>
                  </a:txBody>
                  <a:tcPr/>
                </a:tc>
                <a:tc>
                  <a:txBody>
                    <a:bodyPr/>
                    <a:lstStyle/>
                    <a:p>
                      <a:r>
                        <a:rPr lang="en-GB" sz="1400" dirty="0"/>
                        <a:t>£20,000</a:t>
                      </a:r>
                    </a:p>
                  </a:txBody>
                  <a:tcPr/>
                </a:tc>
                <a:extLst>
                  <a:ext uri="{0D108BD9-81ED-4DB2-BD59-A6C34878D82A}">
                    <a16:rowId xmlns:a16="http://schemas.microsoft.com/office/drawing/2014/main" val="3766194894"/>
                  </a:ext>
                </a:extLst>
              </a:tr>
              <a:tr h="370840">
                <a:tc>
                  <a:txBody>
                    <a:bodyPr/>
                    <a:lstStyle/>
                    <a:p>
                      <a:r>
                        <a:rPr kumimoji="0" lang="en-GB" sz="1400" b="0" i="0" u="none" strike="noStrike" kern="1200" cap="none" spc="0" normalizeH="0" baseline="0" noProof="0" dirty="0">
                          <a:ln>
                            <a:noFill/>
                          </a:ln>
                          <a:solidFill>
                            <a:prstClr val="black"/>
                          </a:solidFill>
                          <a:effectLst/>
                          <a:uLnTx/>
                          <a:uFillTx/>
                          <a:latin typeface="Arial" panose="020B0604020202020204"/>
                          <a:ea typeface="+mn-ea"/>
                          <a:cs typeface="+mn-cs"/>
                        </a:rPr>
                        <a:t>Health</a:t>
                      </a:r>
                      <a:endParaRPr lang="en-GB" sz="1400" dirty="0"/>
                    </a:p>
                  </a:txBody>
                  <a:tcPr/>
                </a:tc>
                <a:tc>
                  <a:txBody>
                    <a:bodyPr/>
                    <a:lstStyle/>
                    <a:p>
                      <a:r>
                        <a:rPr lang="en-GB" sz="1400" dirty="0"/>
                        <a:t>Illicit drug use</a:t>
                      </a:r>
                    </a:p>
                  </a:txBody>
                  <a:tcPr/>
                </a:tc>
                <a:tc>
                  <a:txBody>
                    <a:bodyPr/>
                    <a:lstStyle/>
                    <a:p>
                      <a:r>
                        <a:rPr lang="en-GB" sz="1400" dirty="0"/>
                        <a:t>17-24 years</a:t>
                      </a:r>
                    </a:p>
                  </a:txBody>
                  <a:tcPr/>
                </a:tc>
                <a:tc>
                  <a:txBody>
                    <a:bodyPr/>
                    <a:lstStyle/>
                    <a:p>
                      <a:r>
                        <a:rPr lang="en-GB" sz="1400" dirty="0"/>
                        <a:t>£10,000</a:t>
                      </a:r>
                    </a:p>
                  </a:txBody>
                  <a:tcPr/>
                </a:tc>
                <a:tc>
                  <a:txBody>
                    <a:bodyPr/>
                    <a:lstStyle/>
                    <a:p>
                      <a:endParaRPr lang="en-GB" sz="1400" dirty="0"/>
                    </a:p>
                  </a:txBody>
                  <a:tcPr/>
                </a:tc>
                <a:tc>
                  <a:txBody>
                    <a:bodyPr/>
                    <a:lstStyle/>
                    <a:p>
                      <a:r>
                        <a:rPr lang="en-GB" sz="1400" dirty="0"/>
                        <a:t>£10,000</a:t>
                      </a:r>
                    </a:p>
                  </a:txBody>
                  <a:tcPr/>
                </a:tc>
                <a:extLst>
                  <a:ext uri="{0D108BD9-81ED-4DB2-BD59-A6C34878D82A}">
                    <a16:rowId xmlns:a16="http://schemas.microsoft.com/office/drawing/2014/main" val="3656367146"/>
                  </a:ext>
                </a:extLst>
              </a:tr>
              <a:tr h="370840">
                <a:tc>
                  <a:txBody>
                    <a:bodyPr/>
                    <a:lstStyle/>
                    <a:p>
                      <a:r>
                        <a:rPr lang="en-GB" sz="1400" dirty="0"/>
                        <a:t>Employment and education</a:t>
                      </a:r>
                    </a:p>
                  </a:txBody>
                  <a:tcPr/>
                </a:tc>
                <a:tc>
                  <a:txBody>
                    <a:bodyPr/>
                    <a:lstStyle/>
                    <a:p>
                      <a:r>
                        <a:rPr lang="en-GB" sz="1400" dirty="0"/>
                        <a:t>Unemployment benefits </a:t>
                      </a:r>
                    </a:p>
                  </a:txBody>
                  <a:tcPr/>
                </a:tc>
                <a:tc>
                  <a:txBody>
                    <a:bodyPr/>
                    <a:lstStyle/>
                    <a:p>
                      <a:r>
                        <a:rPr lang="en-GB" sz="1400" dirty="0"/>
                        <a:t>Adults</a:t>
                      </a:r>
                    </a:p>
                  </a:txBody>
                  <a:tcPr/>
                </a:tc>
                <a:tc>
                  <a:txBody>
                    <a:bodyPr/>
                    <a:lstStyle/>
                    <a:p>
                      <a:r>
                        <a:rPr lang="en-GB" sz="1400" dirty="0"/>
                        <a:t>£300,000</a:t>
                      </a:r>
                    </a:p>
                  </a:txBody>
                  <a:tcPr/>
                </a:tc>
                <a:tc>
                  <a:txBody>
                    <a:bodyPr/>
                    <a:lstStyle/>
                    <a:p>
                      <a:endParaRPr lang="en-GB" sz="1400" dirty="0"/>
                    </a:p>
                  </a:txBody>
                  <a:tcPr/>
                </a:tc>
                <a:tc>
                  <a:txBody>
                    <a:bodyPr/>
                    <a:lstStyle/>
                    <a:p>
                      <a:r>
                        <a:rPr lang="en-GB" sz="1400" dirty="0"/>
                        <a:t>£300,000</a:t>
                      </a:r>
                    </a:p>
                  </a:txBody>
                  <a:tcPr/>
                </a:tc>
                <a:extLst>
                  <a:ext uri="{0D108BD9-81ED-4DB2-BD59-A6C34878D82A}">
                    <a16:rowId xmlns:a16="http://schemas.microsoft.com/office/drawing/2014/main" val="773376533"/>
                  </a:ext>
                </a:extLst>
              </a:tr>
              <a:tr h="370840">
                <a:tc>
                  <a:txBody>
                    <a:bodyPr/>
                    <a:lstStyle/>
                    <a:p>
                      <a:r>
                        <a:rPr lang="en-GB" sz="1400" dirty="0"/>
                        <a:t>Criminal activity</a:t>
                      </a:r>
                    </a:p>
                  </a:txBody>
                  <a:tcPr/>
                </a:tc>
                <a:tc>
                  <a:txBody>
                    <a:bodyPr/>
                    <a:lstStyle/>
                    <a:p>
                      <a:r>
                        <a:rPr lang="en-GB" sz="1400" dirty="0"/>
                        <a:t>Imprisonment</a:t>
                      </a:r>
                    </a:p>
                  </a:txBody>
                  <a:tcPr/>
                </a:tc>
                <a:tc>
                  <a:txBody>
                    <a:bodyPr/>
                    <a:lstStyle/>
                    <a:p>
                      <a:r>
                        <a:rPr lang="en-GB" sz="1400" dirty="0"/>
                        <a:t>Adults</a:t>
                      </a:r>
                    </a:p>
                  </a:txBody>
                  <a:tcPr/>
                </a:tc>
                <a:tc>
                  <a:txBody>
                    <a:bodyPr/>
                    <a:lstStyle/>
                    <a:p>
                      <a:r>
                        <a:rPr lang="en-GB" sz="1400" dirty="0"/>
                        <a:t>£900,000</a:t>
                      </a:r>
                    </a:p>
                  </a:txBody>
                  <a:tcPr/>
                </a:tc>
                <a:tc>
                  <a:txBody>
                    <a:bodyPr/>
                    <a:lstStyle/>
                    <a:p>
                      <a:endParaRPr lang="en-GB" sz="1400" dirty="0"/>
                    </a:p>
                  </a:txBody>
                  <a:tcPr/>
                </a:tc>
                <a:tc>
                  <a:txBody>
                    <a:bodyPr/>
                    <a:lstStyle/>
                    <a:p>
                      <a:r>
                        <a:rPr lang="en-GB" sz="1400" dirty="0"/>
                        <a:t>£900,000</a:t>
                      </a:r>
                    </a:p>
                  </a:txBody>
                  <a:tcPr/>
                </a:tc>
                <a:extLst>
                  <a:ext uri="{0D108BD9-81ED-4DB2-BD59-A6C34878D82A}">
                    <a16:rowId xmlns:a16="http://schemas.microsoft.com/office/drawing/2014/main" val="398226262"/>
                  </a:ext>
                </a:extLst>
              </a:tr>
              <a:tr h="370840">
                <a:tc>
                  <a:txBody>
                    <a:bodyPr/>
                    <a:lstStyle/>
                    <a:p>
                      <a:r>
                        <a:rPr lang="en-GB" sz="1400" b="1" dirty="0"/>
                        <a:t>All modelled excess costs</a:t>
                      </a:r>
                    </a:p>
                  </a:txBody>
                  <a:tcPr/>
                </a:tc>
                <a:tc>
                  <a:txBody>
                    <a:bodyPr/>
                    <a:lstStyle/>
                    <a:p>
                      <a:endParaRPr lang="en-GB" sz="1400" dirty="0"/>
                    </a:p>
                  </a:txBody>
                  <a:tcPr/>
                </a:tc>
                <a:tc>
                  <a:txBody>
                    <a:bodyPr/>
                    <a:lstStyle/>
                    <a:p>
                      <a:endParaRPr lang="en-GB" sz="1400" dirty="0"/>
                    </a:p>
                  </a:txBody>
                  <a:tcPr/>
                </a:tc>
                <a:tc>
                  <a:txBody>
                    <a:bodyPr/>
                    <a:lstStyle/>
                    <a:p>
                      <a:r>
                        <a:rPr lang="en-GB" sz="1400" b="1" dirty="0"/>
                        <a:t>£3,610,000</a:t>
                      </a:r>
                    </a:p>
                  </a:txBody>
                  <a:tcPr/>
                </a:tc>
                <a:tc>
                  <a:txBody>
                    <a:bodyPr/>
                    <a:lstStyle/>
                    <a:p>
                      <a:r>
                        <a:rPr lang="en-GB" sz="1400" b="1" dirty="0"/>
                        <a:t>£2,060,000</a:t>
                      </a:r>
                    </a:p>
                  </a:txBody>
                  <a:tcPr/>
                </a:tc>
                <a:tc>
                  <a:txBody>
                    <a:bodyPr/>
                    <a:lstStyle/>
                    <a:p>
                      <a:r>
                        <a:rPr lang="en-GB" sz="1400" b="1" dirty="0"/>
                        <a:t>£5,670,000</a:t>
                      </a:r>
                    </a:p>
                  </a:txBody>
                  <a:tcPr/>
                </a:tc>
                <a:extLst>
                  <a:ext uri="{0D108BD9-81ED-4DB2-BD59-A6C34878D82A}">
                    <a16:rowId xmlns:a16="http://schemas.microsoft.com/office/drawing/2014/main" val="2216028987"/>
                  </a:ext>
                </a:extLst>
              </a:tr>
            </a:tbl>
          </a:graphicData>
        </a:graphic>
      </p:graphicFrame>
    </p:spTree>
    <p:extLst>
      <p:ext uri="{BB962C8B-B14F-4D97-AF65-F5344CB8AC3E}">
        <p14:creationId xmlns:p14="http://schemas.microsoft.com/office/powerpoint/2010/main" val="153005621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123D0D-AE72-478A-81E7-94368E2DD038}"/>
              </a:ext>
            </a:extLst>
          </p:cNvPr>
          <p:cNvSpPr>
            <a:spLocks noGrp="1"/>
          </p:cNvSpPr>
          <p:nvPr>
            <p:ph type="title"/>
          </p:nvPr>
        </p:nvSpPr>
        <p:spPr/>
        <p:txBody>
          <a:bodyPr/>
          <a:lstStyle/>
          <a:p>
            <a:r>
              <a:rPr lang="en-GB" dirty="0"/>
              <a:t>Wigan</a:t>
            </a:r>
          </a:p>
        </p:txBody>
      </p:sp>
      <p:sp>
        <p:nvSpPr>
          <p:cNvPr id="4" name="Text Placeholder 3">
            <a:extLst>
              <a:ext uri="{FF2B5EF4-FFF2-40B4-BE49-F238E27FC236}">
                <a16:creationId xmlns:a16="http://schemas.microsoft.com/office/drawing/2014/main" id="{20674168-80DF-4380-B4F6-806E0AD24488}"/>
              </a:ext>
            </a:extLst>
          </p:cNvPr>
          <p:cNvSpPr>
            <a:spLocks noGrp="1"/>
          </p:cNvSpPr>
          <p:nvPr>
            <p:ph type="body" sz="quarter" idx="11"/>
          </p:nvPr>
        </p:nvSpPr>
        <p:spPr/>
        <p:txBody>
          <a:bodyPr/>
          <a:lstStyle/>
          <a:p>
            <a:r>
              <a:rPr lang="en-GB" dirty="0"/>
              <a:t>Appendix A – locality costings </a:t>
            </a:r>
          </a:p>
        </p:txBody>
      </p:sp>
      <p:graphicFrame>
        <p:nvGraphicFramePr>
          <p:cNvPr id="8" name="Table 8">
            <a:extLst>
              <a:ext uri="{FF2B5EF4-FFF2-40B4-BE49-F238E27FC236}">
                <a16:creationId xmlns:a16="http://schemas.microsoft.com/office/drawing/2014/main" id="{DABAD624-0922-41B1-8E24-68F241E701BE}"/>
              </a:ext>
            </a:extLst>
          </p:cNvPr>
          <p:cNvGraphicFramePr>
            <a:graphicFrameLocks noGrp="1"/>
          </p:cNvGraphicFramePr>
          <p:nvPr>
            <p:ph idx="1"/>
            <p:extLst>
              <p:ext uri="{D42A27DB-BD31-4B8C-83A1-F6EECF244321}">
                <p14:modId xmlns:p14="http://schemas.microsoft.com/office/powerpoint/2010/main" val="3573909497"/>
              </p:ext>
            </p:extLst>
          </p:nvPr>
        </p:nvGraphicFramePr>
        <p:xfrm>
          <a:off x="586799" y="2076211"/>
          <a:ext cx="11017249" cy="3484880"/>
        </p:xfrm>
        <a:graphic>
          <a:graphicData uri="http://schemas.openxmlformats.org/drawingml/2006/table">
            <a:tbl>
              <a:tblPr firstRow="1" bandRow="1">
                <a:tableStyleId>{5C22544A-7EE6-4342-B048-85BDC9FD1C3A}</a:tableStyleId>
              </a:tblPr>
              <a:tblGrid>
                <a:gridCol w="2441409">
                  <a:extLst>
                    <a:ext uri="{9D8B030D-6E8A-4147-A177-3AD203B41FA5}">
                      <a16:colId xmlns:a16="http://schemas.microsoft.com/office/drawing/2014/main" val="2320174064"/>
                    </a:ext>
                  </a:extLst>
                </a:gridCol>
                <a:gridCol w="2249069">
                  <a:extLst>
                    <a:ext uri="{9D8B030D-6E8A-4147-A177-3AD203B41FA5}">
                      <a16:colId xmlns:a16="http://schemas.microsoft.com/office/drawing/2014/main" val="2119062480"/>
                    </a:ext>
                  </a:extLst>
                </a:gridCol>
                <a:gridCol w="1251284">
                  <a:extLst>
                    <a:ext uri="{9D8B030D-6E8A-4147-A177-3AD203B41FA5}">
                      <a16:colId xmlns:a16="http://schemas.microsoft.com/office/drawing/2014/main" val="528463043"/>
                    </a:ext>
                  </a:extLst>
                </a:gridCol>
                <a:gridCol w="1691829">
                  <a:extLst>
                    <a:ext uri="{9D8B030D-6E8A-4147-A177-3AD203B41FA5}">
                      <a16:colId xmlns:a16="http://schemas.microsoft.com/office/drawing/2014/main" val="2108256194"/>
                    </a:ext>
                  </a:extLst>
                </a:gridCol>
                <a:gridCol w="1691829">
                  <a:extLst>
                    <a:ext uri="{9D8B030D-6E8A-4147-A177-3AD203B41FA5}">
                      <a16:colId xmlns:a16="http://schemas.microsoft.com/office/drawing/2014/main" val="367380194"/>
                    </a:ext>
                  </a:extLst>
                </a:gridCol>
                <a:gridCol w="1691829">
                  <a:extLst>
                    <a:ext uri="{9D8B030D-6E8A-4147-A177-3AD203B41FA5}">
                      <a16:colId xmlns:a16="http://schemas.microsoft.com/office/drawing/2014/main" val="875431287"/>
                    </a:ext>
                  </a:extLst>
                </a:gridCol>
              </a:tblGrid>
              <a:tr h="370840">
                <a:tc>
                  <a:txBody>
                    <a:bodyPr/>
                    <a:lstStyle/>
                    <a:p>
                      <a:r>
                        <a:rPr lang="en-GB" sz="1400" dirty="0"/>
                        <a:t>Domain</a:t>
                      </a:r>
                    </a:p>
                  </a:txBody>
                  <a:tcPr>
                    <a:solidFill>
                      <a:schemeClr val="accent2"/>
                    </a:solidFill>
                  </a:tcPr>
                </a:tc>
                <a:tc>
                  <a:txBody>
                    <a:bodyPr/>
                    <a:lstStyle/>
                    <a:p>
                      <a:r>
                        <a:rPr lang="en-GB" sz="1400" dirty="0"/>
                        <a:t>Sub-domain</a:t>
                      </a:r>
                    </a:p>
                  </a:txBody>
                  <a:tcPr>
                    <a:solidFill>
                      <a:schemeClr val="accent2"/>
                    </a:solidFill>
                  </a:tcPr>
                </a:tc>
                <a:tc>
                  <a:txBody>
                    <a:bodyPr/>
                    <a:lstStyle/>
                    <a:p>
                      <a:r>
                        <a:rPr lang="en-GB" sz="1400" dirty="0"/>
                        <a:t>Cohort</a:t>
                      </a:r>
                    </a:p>
                  </a:txBody>
                  <a:tcPr>
                    <a:solidFill>
                      <a:schemeClr val="accent2"/>
                    </a:solidFill>
                  </a:tcPr>
                </a:tc>
                <a:tc>
                  <a:txBody>
                    <a:bodyPr/>
                    <a:lstStyle/>
                    <a:p>
                      <a:r>
                        <a:rPr lang="en-GB" sz="1400" dirty="0"/>
                        <a:t>Fiscal Costs</a:t>
                      </a:r>
                    </a:p>
                  </a:txBody>
                  <a:tcPr>
                    <a:solidFill>
                      <a:schemeClr val="accent2"/>
                    </a:solidFill>
                  </a:tcPr>
                </a:tc>
                <a:tc>
                  <a:txBody>
                    <a:bodyPr/>
                    <a:lstStyle/>
                    <a:p>
                      <a:r>
                        <a:rPr lang="en-GB" sz="1400" dirty="0"/>
                        <a:t>Wider (economic / social) costs</a:t>
                      </a:r>
                    </a:p>
                  </a:txBody>
                  <a:tcPr>
                    <a:solidFill>
                      <a:schemeClr val="accent2"/>
                    </a:solidFill>
                  </a:tcPr>
                </a:tc>
                <a:tc>
                  <a:txBody>
                    <a:bodyPr/>
                    <a:lstStyle/>
                    <a:p>
                      <a:r>
                        <a:rPr lang="en-GB" sz="1400" dirty="0"/>
                        <a:t>Total</a:t>
                      </a:r>
                    </a:p>
                  </a:txBody>
                  <a:tcPr>
                    <a:solidFill>
                      <a:schemeClr val="accent2"/>
                    </a:solidFill>
                  </a:tcPr>
                </a:tc>
                <a:extLst>
                  <a:ext uri="{0D108BD9-81ED-4DB2-BD59-A6C34878D82A}">
                    <a16:rowId xmlns:a16="http://schemas.microsoft.com/office/drawing/2014/main" val="3621626362"/>
                  </a:ext>
                </a:extLst>
              </a:tr>
              <a:tr h="370840">
                <a:tc>
                  <a:txBody>
                    <a:bodyPr/>
                    <a:lstStyle/>
                    <a:p>
                      <a:r>
                        <a:rPr lang="en-GB" sz="1400" dirty="0"/>
                        <a:t>Financial</a:t>
                      </a:r>
                    </a:p>
                  </a:txBody>
                  <a:tcPr/>
                </a:tc>
                <a:tc>
                  <a:txBody>
                    <a:bodyPr/>
                    <a:lstStyle/>
                    <a:p>
                      <a:r>
                        <a:rPr lang="en-GB" sz="1400" dirty="0"/>
                        <a:t>Statutory homelessness</a:t>
                      </a:r>
                    </a:p>
                  </a:txBody>
                  <a:tcPr/>
                </a:tc>
                <a:tc>
                  <a:txBody>
                    <a:bodyPr/>
                    <a:lstStyle/>
                    <a:p>
                      <a:r>
                        <a:rPr lang="en-GB" sz="1400" dirty="0"/>
                        <a:t>Adults</a:t>
                      </a:r>
                    </a:p>
                  </a:txBody>
                  <a:tcPr/>
                </a:tc>
                <a:tc>
                  <a:txBody>
                    <a:bodyPr/>
                    <a:lstStyle/>
                    <a:p>
                      <a:r>
                        <a:rPr lang="en-GB" sz="1400" dirty="0"/>
                        <a:t>£400,000</a:t>
                      </a:r>
                    </a:p>
                  </a:txBody>
                  <a:tcPr/>
                </a:tc>
                <a:tc>
                  <a:txBody>
                    <a:bodyPr/>
                    <a:lstStyle/>
                    <a:p>
                      <a:endParaRPr lang="en-GB" sz="1400" dirty="0"/>
                    </a:p>
                  </a:txBody>
                  <a:tcPr/>
                </a:tc>
                <a:tc>
                  <a:txBody>
                    <a:bodyPr/>
                    <a:lstStyle/>
                    <a:p>
                      <a:r>
                        <a:rPr lang="en-GB" sz="1400" dirty="0"/>
                        <a:t>£400,000</a:t>
                      </a:r>
                    </a:p>
                  </a:txBody>
                  <a:tcPr/>
                </a:tc>
                <a:extLst>
                  <a:ext uri="{0D108BD9-81ED-4DB2-BD59-A6C34878D82A}">
                    <a16:rowId xmlns:a16="http://schemas.microsoft.com/office/drawing/2014/main" val="2172767487"/>
                  </a:ext>
                </a:extLst>
              </a:tr>
              <a:tr h="370840">
                <a:tc>
                  <a:txBody>
                    <a:bodyPr/>
                    <a:lstStyle/>
                    <a:p>
                      <a:r>
                        <a:rPr kumimoji="0" lang="en-GB" sz="1400" b="0" i="0" u="none" strike="noStrike" kern="1200" cap="none" spc="0" normalizeH="0" baseline="0" noProof="0">
                          <a:ln>
                            <a:noFill/>
                          </a:ln>
                          <a:solidFill>
                            <a:prstClr val="black"/>
                          </a:solidFill>
                          <a:effectLst/>
                          <a:uLnTx/>
                          <a:uFillTx/>
                          <a:latin typeface="Arial" panose="020B0604020202020204"/>
                          <a:ea typeface="+mn-ea"/>
                          <a:cs typeface="+mn-cs"/>
                        </a:rPr>
                        <a:t>Health</a:t>
                      </a:r>
                      <a:endParaRPr lang="en-GB" sz="1400" dirty="0"/>
                    </a:p>
                  </a:txBody>
                  <a:tcPr/>
                </a:tc>
                <a:tc>
                  <a:txBody>
                    <a:bodyPr/>
                    <a:lstStyle/>
                    <a:p>
                      <a:r>
                        <a:rPr lang="en-GB" sz="1400" dirty="0"/>
                        <a:t>Deaths from suicide</a:t>
                      </a:r>
                    </a:p>
                  </a:txBody>
                  <a:tcPr/>
                </a:tc>
                <a:tc>
                  <a:txBody>
                    <a:bodyPr/>
                    <a:lstStyle/>
                    <a:p>
                      <a:r>
                        <a:rPr lang="en-GB" sz="1400" dirty="0"/>
                        <a:t>Adults</a:t>
                      </a:r>
                    </a:p>
                  </a:txBody>
                  <a:tcPr/>
                </a:tc>
                <a:tc>
                  <a:txBody>
                    <a:bodyPr/>
                    <a:lstStyle/>
                    <a:p>
                      <a:endParaRPr lang="en-GB" sz="1400" dirty="0"/>
                    </a:p>
                  </a:txBody>
                  <a:tcPr/>
                </a:tc>
                <a:tc>
                  <a:txBody>
                    <a:bodyPr/>
                    <a:lstStyle/>
                    <a:p>
                      <a:r>
                        <a:rPr lang="en-GB" sz="1400" dirty="0"/>
                        <a:t>£5,160,000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dirty="0"/>
                        <a:t>£5,160,000</a:t>
                      </a:r>
                    </a:p>
                  </a:txBody>
                  <a:tcPr/>
                </a:tc>
                <a:extLst>
                  <a:ext uri="{0D108BD9-81ED-4DB2-BD59-A6C34878D82A}">
                    <a16:rowId xmlns:a16="http://schemas.microsoft.com/office/drawing/2014/main" val="340673755"/>
                  </a:ext>
                </a:extLst>
              </a:tr>
              <a:tr h="370840">
                <a:tc>
                  <a:txBody>
                    <a:bodyPr/>
                    <a:lstStyle/>
                    <a:p>
                      <a:r>
                        <a:rPr kumimoji="0" lang="en-GB" sz="1400" b="0" i="0" u="none" strike="noStrike" kern="1200" cap="none" spc="0" normalizeH="0" baseline="0" noProof="0">
                          <a:ln>
                            <a:noFill/>
                          </a:ln>
                          <a:solidFill>
                            <a:prstClr val="black"/>
                          </a:solidFill>
                          <a:effectLst/>
                          <a:uLnTx/>
                          <a:uFillTx/>
                          <a:latin typeface="Arial" panose="020B0604020202020204"/>
                          <a:ea typeface="+mn-ea"/>
                          <a:cs typeface="+mn-cs"/>
                        </a:rPr>
                        <a:t>Health</a:t>
                      </a:r>
                      <a:endParaRPr lang="en-GB" sz="1400" dirty="0"/>
                    </a:p>
                  </a:txBody>
                  <a:tcPr/>
                </a:tc>
                <a:tc>
                  <a:txBody>
                    <a:bodyPr/>
                    <a:lstStyle/>
                    <a:p>
                      <a:r>
                        <a:rPr lang="en-GB" sz="1400" dirty="0"/>
                        <a:t>Depression</a:t>
                      </a:r>
                    </a:p>
                  </a:txBody>
                  <a:tcPr/>
                </a:tc>
                <a:tc>
                  <a:txBody>
                    <a:bodyPr/>
                    <a:lstStyle/>
                    <a:p>
                      <a:r>
                        <a:rPr lang="en-GB" sz="1400" dirty="0"/>
                        <a:t>Adults</a:t>
                      </a:r>
                    </a:p>
                  </a:txBody>
                  <a:tcPr/>
                </a:tc>
                <a:tc>
                  <a:txBody>
                    <a:bodyPr/>
                    <a:lstStyle/>
                    <a:p>
                      <a:r>
                        <a:rPr lang="en-GB" sz="1400" dirty="0"/>
                        <a:t>£3,090,000</a:t>
                      </a:r>
                    </a:p>
                  </a:txBody>
                  <a:tcPr/>
                </a:tc>
                <a:tc>
                  <a:txBody>
                    <a:bodyPr/>
                    <a:lstStyle/>
                    <a:p>
                      <a:endParaRPr lang="en-GB" sz="1400" dirty="0"/>
                    </a:p>
                  </a:txBody>
                  <a:tcPr/>
                </a:tc>
                <a:tc>
                  <a:txBody>
                    <a:bodyPr/>
                    <a:lstStyle/>
                    <a:p>
                      <a:r>
                        <a:rPr lang="en-GB" sz="1400" dirty="0"/>
                        <a:t>£3,090,000</a:t>
                      </a:r>
                    </a:p>
                  </a:txBody>
                  <a:tcPr/>
                </a:tc>
                <a:extLst>
                  <a:ext uri="{0D108BD9-81ED-4DB2-BD59-A6C34878D82A}">
                    <a16:rowId xmlns:a16="http://schemas.microsoft.com/office/drawing/2014/main" val="2336446653"/>
                  </a:ext>
                </a:extLst>
              </a:tr>
              <a:tr h="370840">
                <a:tc>
                  <a:txBody>
                    <a:bodyPr/>
                    <a:lstStyle/>
                    <a:p>
                      <a:r>
                        <a:rPr kumimoji="0" lang="en-GB" sz="1400" b="0" i="0" u="none" strike="noStrike" kern="1200" cap="none" spc="0" normalizeH="0" baseline="0" noProof="0">
                          <a:ln>
                            <a:noFill/>
                          </a:ln>
                          <a:solidFill>
                            <a:prstClr val="black"/>
                          </a:solidFill>
                          <a:effectLst/>
                          <a:uLnTx/>
                          <a:uFillTx/>
                          <a:latin typeface="Arial" panose="020B0604020202020204"/>
                          <a:ea typeface="+mn-ea"/>
                          <a:cs typeface="+mn-cs"/>
                        </a:rPr>
                        <a:t>Health</a:t>
                      </a:r>
                      <a:endParaRPr lang="en-GB" sz="1400" dirty="0"/>
                    </a:p>
                  </a:txBody>
                  <a:tcPr/>
                </a:tc>
                <a:tc>
                  <a:txBody>
                    <a:bodyPr/>
                    <a:lstStyle/>
                    <a:p>
                      <a:r>
                        <a:rPr lang="en-GB" sz="1400" dirty="0"/>
                        <a:t>Alcohol dependence</a:t>
                      </a:r>
                    </a:p>
                  </a:txBody>
                  <a:tcPr/>
                </a:tc>
                <a:tc>
                  <a:txBody>
                    <a:bodyPr/>
                    <a:lstStyle/>
                    <a:p>
                      <a:r>
                        <a:rPr lang="en-GB" sz="1400" dirty="0"/>
                        <a:t>Adults</a:t>
                      </a:r>
                    </a:p>
                  </a:txBody>
                  <a:tcPr/>
                </a:tc>
                <a:tc>
                  <a:txBody>
                    <a:bodyPr/>
                    <a:lstStyle/>
                    <a:p>
                      <a:r>
                        <a:rPr lang="en-GB" sz="1400" dirty="0"/>
                        <a:t>£40,000</a:t>
                      </a:r>
                    </a:p>
                  </a:txBody>
                  <a:tcPr/>
                </a:tc>
                <a:tc>
                  <a:txBody>
                    <a:bodyPr/>
                    <a:lstStyle/>
                    <a:p>
                      <a:endParaRPr lang="en-GB" sz="1400" dirty="0"/>
                    </a:p>
                  </a:txBody>
                  <a:tcPr/>
                </a:tc>
                <a:tc>
                  <a:txBody>
                    <a:bodyPr/>
                    <a:lstStyle/>
                    <a:p>
                      <a:r>
                        <a:rPr lang="en-GB" sz="1400" dirty="0"/>
                        <a:t>£40,000</a:t>
                      </a:r>
                    </a:p>
                  </a:txBody>
                  <a:tcPr/>
                </a:tc>
                <a:extLst>
                  <a:ext uri="{0D108BD9-81ED-4DB2-BD59-A6C34878D82A}">
                    <a16:rowId xmlns:a16="http://schemas.microsoft.com/office/drawing/2014/main" val="3766194894"/>
                  </a:ext>
                </a:extLst>
              </a:tr>
              <a:tr h="370840">
                <a:tc>
                  <a:txBody>
                    <a:bodyPr/>
                    <a:lstStyle/>
                    <a:p>
                      <a:r>
                        <a:rPr kumimoji="0" lang="en-GB" sz="1400" b="0" i="0" u="none" strike="noStrike" kern="1200" cap="none" spc="0" normalizeH="0" baseline="0" noProof="0" dirty="0">
                          <a:ln>
                            <a:noFill/>
                          </a:ln>
                          <a:solidFill>
                            <a:prstClr val="black"/>
                          </a:solidFill>
                          <a:effectLst/>
                          <a:uLnTx/>
                          <a:uFillTx/>
                          <a:latin typeface="Arial" panose="020B0604020202020204"/>
                          <a:ea typeface="+mn-ea"/>
                          <a:cs typeface="+mn-cs"/>
                        </a:rPr>
                        <a:t>Health</a:t>
                      </a:r>
                      <a:endParaRPr lang="en-GB" sz="1400" dirty="0"/>
                    </a:p>
                  </a:txBody>
                  <a:tcPr/>
                </a:tc>
                <a:tc>
                  <a:txBody>
                    <a:bodyPr/>
                    <a:lstStyle/>
                    <a:p>
                      <a:r>
                        <a:rPr lang="en-GB" sz="1400" dirty="0"/>
                        <a:t>Illicit drug use</a:t>
                      </a:r>
                    </a:p>
                  </a:txBody>
                  <a:tcPr/>
                </a:tc>
                <a:tc>
                  <a:txBody>
                    <a:bodyPr/>
                    <a:lstStyle/>
                    <a:p>
                      <a:r>
                        <a:rPr lang="en-GB" sz="1400" dirty="0"/>
                        <a:t>17-24 years</a:t>
                      </a:r>
                    </a:p>
                  </a:txBody>
                  <a:tcPr/>
                </a:tc>
                <a:tc>
                  <a:txBody>
                    <a:bodyPr/>
                    <a:lstStyle/>
                    <a:p>
                      <a:r>
                        <a:rPr lang="en-GB" sz="1400" dirty="0"/>
                        <a:t>£30,000</a:t>
                      </a:r>
                    </a:p>
                  </a:txBody>
                  <a:tcPr/>
                </a:tc>
                <a:tc>
                  <a:txBody>
                    <a:bodyPr/>
                    <a:lstStyle/>
                    <a:p>
                      <a:endParaRPr lang="en-GB" sz="1400" dirty="0"/>
                    </a:p>
                  </a:txBody>
                  <a:tcPr/>
                </a:tc>
                <a:tc>
                  <a:txBody>
                    <a:bodyPr/>
                    <a:lstStyle/>
                    <a:p>
                      <a:r>
                        <a:rPr lang="en-GB" sz="1400" dirty="0"/>
                        <a:t>£30,000</a:t>
                      </a:r>
                    </a:p>
                  </a:txBody>
                  <a:tcPr/>
                </a:tc>
                <a:extLst>
                  <a:ext uri="{0D108BD9-81ED-4DB2-BD59-A6C34878D82A}">
                    <a16:rowId xmlns:a16="http://schemas.microsoft.com/office/drawing/2014/main" val="3656367146"/>
                  </a:ext>
                </a:extLst>
              </a:tr>
              <a:tr h="370840">
                <a:tc>
                  <a:txBody>
                    <a:bodyPr/>
                    <a:lstStyle/>
                    <a:p>
                      <a:r>
                        <a:rPr lang="en-GB" sz="1400" dirty="0"/>
                        <a:t>Employment and education</a:t>
                      </a:r>
                    </a:p>
                  </a:txBody>
                  <a:tcPr/>
                </a:tc>
                <a:tc>
                  <a:txBody>
                    <a:bodyPr/>
                    <a:lstStyle/>
                    <a:p>
                      <a:r>
                        <a:rPr lang="en-GB" sz="1400" dirty="0"/>
                        <a:t>Unemployment benefits </a:t>
                      </a:r>
                    </a:p>
                  </a:txBody>
                  <a:tcPr/>
                </a:tc>
                <a:tc>
                  <a:txBody>
                    <a:bodyPr/>
                    <a:lstStyle/>
                    <a:p>
                      <a:r>
                        <a:rPr lang="en-GB" sz="1400" dirty="0"/>
                        <a:t>Adults</a:t>
                      </a:r>
                    </a:p>
                  </a:txBody>
                  <a:tcPr/>
                </a:tc>
                <a:tc>
                  <a:txBody>
                    <a:bodyPr/>
                    <a:lstStyle/>
                    <a:p>
                      <a:r>
                        <a:rPr lang="en-GB" sz="1400" dirty="0"/>
                        <a:t>£600,000</a:t>
                      </a:r>
                    </a:p>
                  </a:txBody>
                  <a:tcPr/>
                </a:tc>
                <a:tc>
                  <a:txBody>
                    <a:bodyPr/>
                    <a:lstStyle/>
                    <a:p>
                      <a:endParaRPr lang="en-GB" sz="1400" dirty="0"/>
                    </a:p>
                  </a:txBody>
                  <a:tcPr/>
                </a:tc>
                <a:tc>
                  <a:txBody>
                    <a:bodyPr/>
                    <a:lstStyle/>
                    <a:p>
                      <a:r>
                        <a:rPr lang="en-GB" sz="1400" dirty="0"/>
                        <a:t>£600,000</a:t>
                      </a:r>
                    </a:p>
                  </a:txBody>
                  <a:tcPr/>
                </a:tc>
                <a:extLst>
                  <a:ext uri="{0D108BD9-81ED-4DB2-BD59-A6C34878D82A}">
                    <a16:rowId xmlns:a16="http://schemas.microsoft.com/office/drawing/2014/main" val="773376533"/>
                  </a:ext>
                </a:extLst>
              </a:tr>
              <a:tr h="370840">
                <a:tc>
                  <a:txBody>
                    <a:bodyPr/>
                    <a:lstStyle/>
                    <a:p>
                      <a:r>
                        <a:rPr lang="en-GB" sz="1400" dirty="0"/>
                        <a:t>Criminal activity</a:t>
                      </a:r>
                    </a:p>
                  </a:txBody>
                  <a:tcPr/>
                </a:tc>
                <a:tc>
                  <a:txBody>
                    <a:bodyPr/>
                    <a:lstStyle/>
                    <a:p>
                      <a:r>
                        <a:rPr lang="en-GB" sz="1400" dirty="0"/>
                        <a:t>Imprisonment</a:t>
                      </a:r>
                    </a:p>
                  </a:txBody>
                  <a:tcPr/>
                </a:tc>
                <a:tc>
                  <a:txBody>
                    <a:bodyPr/>
                    <a:lstStyle/>
                    <a:p>
                      <a:r>
                        <a:rPr lang="en-GB" sz="1400" dirty="0"/>
                        <a:t>Adults</a:t>
                      </a:r>
                    </a:p>
                  </a:txBody>
                  <a:tcPr/>
                </a:tc>
                <a:tc>
                  <a:txBody>
                    <a:bodyPr/>
                    <a:lstStyle/>
                    <a:p>
                      <a:r>
                        <a:rPr lang="en-GB" sz="1400" dirty="0"/>
                        <a:t>£1,400,000</a:t>
                      </a:r>
                    </a:p>
                  </a:txBody>
                  <a:tcPr/>
                </a:tc>
                <a:tc>
                  <a:txBody>
                    <a:bodyPr/>
                    <a:lstStyle/>
                    <a:p>
                      <a:endParaRPr lang="en-GB" sz="1400" dirty="0"/>
                    </a:p>
                  </a:txBody>
                  <a:tcPr/>
                </a:tc>
                <a:tc>
                  <a:txBody>
                    <a:bodyPr/>
                    <a:lstStyle/>
                    <a:p>
                      <a:r>
                        <a:rPr lang="en-GB" sz="1400" dirty="0"/>
                        <a:t>£1,400,000</a:t>
                      </a:r>
                    </a:p>
                  </a:txBody>
                  <a:tcPr/>
                </a:tc>
                <a:extLst>
                  <a:ext uri="{0D108BD9-81ED-4DB2-BD59-A6C34878D82A}">
                    <a16:rowId xmlns:a16="http://schemas.microsoft.com/office/drawing/2014/main" val="398226262"/>
                  </a:ext>
                </a:extLst>
              </a:tr>
              <a:tr h="370840">
                <a:tc>
                  <a:txBody>
                    <a:bodyPr/>
                    <a:lstStyle/>
                    <a:p>
                      <a:r>
                        <a:rPr lang="en-GB" sz="1400" b="1" dirty="0"/>
                        <a:t>All modelled excess costs</a:t>
                      </a:r>
                    </a:p>
                  </a:txBody>
                  <a:tcPr/>
                </a:tc>
                <a:tc>
                  <a:txBody>
                    <a:bodyPr/>
                    <a:lstStyle/>
                    <a:p>
                      <a:endParaRPr lang="en-GB" sz="1400" dirty="0"/>
                    </a:p>
                  </a:txBody>
                  <a:tcPr/>
                </a:tc>
                <a:tc>
                  <a:txBody>
                    <a:bodyPr/>
                    <a:lstStyle/>
                    <a:p>
                      <a:endParaRPr lang="en-GB" sz="1400" dirty="0"/>
                    </a:p>
                  </a:txBody>
                  <a:tcPr/>
                </a:tc>
                <a:tc>
                  <a:txBody>
                    <a:bodyPr/>
                    <a:lstStyle/>
                    <a:p>
                      <a:r>
                        <a:rPr lang="en-GB" sz="1400" b="1" dirty="0"/>
                        <a:t>£3,870,000</a:t>
                      </a:r>
                    </a:p>
                  </a:txBody>
                  <a:tcPr/>
                </a:tc>
                <a:tc>
                  <a:txBody>
                    <a:bodyPr/>
                    <a:lstStyle/>
                    <a:p>
                      <a:r>
                        <a:rPr lang="en-GB" sz="1400" b="1" dirty="0"/>
                        <a:t>£5,160,000</a:t>
                      </a:r>
                    </a:p>
                  </a:txBody>
                  <a:tcPr/>
                </a:tc>
                <a:tc>
                  <a:txBody>
                    <a:bodyPr/>
                    <a:lstStyle/>
                    <a:p>
                      <a:r>
                        <a:rPr lang="en-GB" sz="1400" b="1" dirty="0"/>
                        <a:t>£10,720,000</a:t>
                      </a:r>
                    </a:p>
                  </a:txBody>
                  <a:tcPr/>
                </a:tc>
                <a:extLst>
                  <a:ext uri="{0D108BD9-81ED-4DB2-BD59-A6C34878D82A}">
                    <a16:rowId xmlns:a16="http://schemas.microsoft.com/office/drawing/2014/main" val="2216028987"/>
                  </a:ext>
                </a:extLst>
              </a:tr>
            </a:tbl>
          </a:graphicData>
        </a:graphic>
      </p:graphicFrame>
    </p:spTree>
    <p:extLst>
      <p:ext uri="{BB962C8B-B14F-4D97-AF65-F5344CB8AC3E}">
        <p14:creationId xmlns:p14="http://schemas.microsoft.com/office/powerpoint/2010/main" val="32443275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123D0D-AE72-478A-81E7-94368E2DD038}"/>
              </a:ext>
            </a:extLst>
          </p:cNvPr>
          <p:cNvSpPr>
            <a:spLocks noGrp="1"/>
          </p:cNvSpPr>
          <p:nvPr>
            <p:ph type="title"/>
          </p:nvPr>
        </p:nvSpPr>
        <p:spPr/>
        <p:txBody>
          <a:bodyPr/>
          <a:lstStyle/>
          <a:p>
            <a:r>
              <a:rPr lang="en-GB" dirty="0"/>
              <a:t>Executive Summary (3/3)</a:t>
            </a:r>
          </a:p>
        </p:txBody>
      </p:sp>
      <p:graphicFrame>
        <p:nvGraphicFramePr>
          <p:cNvPr id="8" name="Content Placeholder 7">
            <a:extLst>
              <a:ext uri="{FF2B5EF4-FFF2-40B4-BE49-F238E27FC236}">
                <a16:creationId xmlns:a16="http://schemas.microsoft.com/office/drawing/2014/main" id="{0CADD822-E86B-4827-A269-A9B1AF6770FD}"/>
              </a:ext>
              <a:ext uri="{C183D7F6-B498-43B3-948B-1728B52AA6E4}">
                <adec:decorative xmlns:adec="http://schemas.microsoft.com/office/drawing/2017/decorative" val="1"/>
              </a:ext>
            </a:extLst>
          </p:cNvPr>
          <p:cNvGraphicFramePr>
            <a:graphicFrameLocks noGrp="1"/>
          </p:cNvGraphicFramePr>
          <p:nvPr>
            <p:ph idx="1"/>
            <p:extLst>
              <p:ext uri="{D42A27DB-BD31-4B8C-83A1-F6EECF244321}">
                <p14:modId xmlns:p14="http://schemas.microsoft.com/office/powerpoint/2010/main" val="3292410949"/>
              </p:ext>
            </p:extLst>
          </p:nvPr>
        </p:nvGraphicFramePr>
        <p:xfrm>
          <a:off x="587375" y="1535724"/>
          <a:ext cx="11017250" cy="4351338"/>
        </p:xfrm>
        <a:graphic>
          <a:graphicData uri="http://schemas.openxmlformats.org/drawingml/2006/chart">
            <c:chart xmlns:c="http://schemas.openxmlformats.org/drawingml/2006/chart" xmlns:r="http://schemas.openxmlformats.org/officeDocument/2006/relationships" r:id="rId2"/>
          </a:graphicData>
        </a:graphic>
      </p:graphicFrame>
      <p:sp>
        <p:nvSpPr>
          <p:cNvPr id="4" name="Text Placeholder 3">
            <a:extLst>
              <a:ext uri="{FF2B5EF4-FFF2-40B4-BE49-F238E27FC236}">
                <a16:creationId xmlns:a16="http://schemas.microsoft.com/office/drawing/2014/main" id="{20674168-80DF-4380-B4F6-806E0AD24488}"/>
              </a:ext>
            </a:extLst>
          </p:cNvPr>
          <p:cNvSpPr>
            <a:spLocks noGrp="1"/>
          </p:cNvSpPr>
          <p:nvPr>
            <p:ph type="body" sz="quarter" idx="11"/>
          </p:nvPr>
        </p:nvSpPr>
        <p:spPr/>
        <p:txBody>
          <a:bodyPr/>
          <a:lstStyle/>
          <a:p>
            <a:r>
              <a:rPr lang="en-GB" dirty="0"/>
              <a:t>Estimating the excess economic burden of gambling in Greater Manchester</a:t>
            </a:r>
          </a:p>
        </p:txBody>
      </p:sp>
    </p:spTree>
    <p:extLst>
      <p:ext uri="{BB962C8B-B14F-4D97-AF65-F5344CB8AC3E}">
        <p14:creationId xmlns:p14="http://schemas.microsoft.com/office/powerpoint/2010/main" val="328909231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7F4ED1-091B-4CE8-9D06-72A5DBCB8B43}"/>
              </a:ext>
            </a:extLst>
          </p:cNvPr>
          <p:cNvSpPr>
            <a:spLocks noGrp="1"/>
          </p:cNvSpPr>
          <p:nvPr>
            <p:ph type="title"/>
          </p:nvPr>
        </p:nvSpPr>
        <p:spPr/>
        <p:txBody>
          <a:bodyPr>
            <a:normAutofit fontScale="90000"/>
          </a:bodyPr>
          <a:lstStyle/>
          <a:p>
            <a:r>
              <a:rPr lang="en-GB" dirty="0"/>
              <a:t>Estimating the excess economic burden of gambling in Greater Manchester, March 2022</a:t>
            </a:r>
          </a:p>
        </p:txBody>
      </p:sp>
    </p:spTree>
    <p:extLst>
      <p:ext uri="{BB962C8B-B14F-4D97-AF65-F5344CB8AC3E}">
        <p14:creationId xmlns:p14="http://schemas.microsoft.com/office/powerpoint/2010/main" val="34584030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95F543-6E24-4D33-9052-80BAD953B5B3}"/>
              </a:ext>
            </a:extLst>
          </p:cNvPr>
          <p:cNvSpPr>
            <a:spLocks noGrp="1"/>
          </p:cNvSpPr>
          <p:nvPr>
            <p:ph type="title"/>
          </p:nvPr>
        </p:nvSpPr>
        <p:spPr/>
        <p:txBody>
          <a:bodyPr/>
          <a:lstStyle/>
          <a:p>
            <a:r>
              <a:rPr lang="en-GB" dirty="0"/>
              <a:t>Part 1</a:t>
            </a:r>
          </a:p>
        </p:txBody>
      </p:sp>
      <p:sp>
        <p:nvSpPr>
          <p:cNvPr id="3" name="Text Placeholder 2">
            <a:extLst>
              <a:ext uri="{FF2B5EF4-FFF2-40B4-BE49-F238E27FC236}">
                <a16:creationId xmlns:a16="http://schemas.microsoft.com/office/drawing/2014/main" id="{1E95A247-DB6B-4A69-9F4C-8A7E80DE9A61}"/>
              </a:ext>
            </a:extLst>
          </p:cNvPr>
          <p:cNvSpPr>
            <a:spLocks noGrp="1"/>
          </p:cNvSpPr>
          <p:nvPr>
            <p:ph type="body" sz="quarter" idx="11"/>
          </p:nvPr>
        </p:nvSpPr>
        <p:spPr/>
        <p:txBody>
          <a:bodyPr/>
          <a:lstStyle/>
          <a:p>
            <a:r>
              <a:rPr lang="en-GB" dirty="0"/>
              <a:t>Estimating the excess economic burden of gambling in Greater Manchester</a:t>
            </a:r>
          </a:p>
          <a:p>
            <a:endParaRPr lang="en-GB" dirty="0"/>
          </a:p>
        </p:txBody>
      </p:sp>
      <p:sp>
        <p:nvSpPr>
          <p:cNvPr id="4" name="Text Placeholder 3">
            <a:extLst>
              <a:ext uri="{FF2B5EF4-FFF2-40B4-BE49-F238E27FC236}">
                <a16:creationId xmlns:a16="http://schemas.microsoft.com/office/drawing/2014/main" id="{287BE6BF-5A51-4CCC-9374-3BE05DD133A3}"/>
              </a:ext>
            </a:extLst>
          </p:cNvPr>
          <p:cNvSpPr>
            <a:spLocks noGrp="1"/>
          </p:cNvSpPr>
          <p:nvPr>
            <p:ph type="body" sz="quarter" idx="12"/>
          </p:nvPr>
        </p:nvSpPr>
        <p:spPr/>
        <p:txBody>
          <a:bodyPr/>
          <a:lstStyle/>
          <a:p>
            <a:r>
              <a:rPr lang="en-GB" dirty="0"/>
              <a:t>Introduction</a:t>
            </a:r>
          </a:p>
        </p:txBody>
      </p:sp>
    </p:spTree>
    <p:extLst>
      <p:ext uri="{BB962C8B-B14F-4D97-AF65-F5344CB8AC3E}">
        <p14:creationId xmlns:p14="http://schemas.microsoft.com/office/powerpoint/2010/main" val="7074314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768C25-5FB9-4037-AC87-E2AC87A1B770}"/>
              </a:ext>
            </a:extLst>
          </p:cNvPr>
          <p:cNvSpPr>
            <a:spLocks noGrp="1"/>
          </p:cNvSpPr>
          <p:nvPr>
            <p:ph type="title"/>
          </p:nvPr>
        </p:nvSpPr>
        <p:spPr/>
        <p:txBody>
          <a:bodyPr/>
          <a:lstStyle/>
          <a:p>
            <a:r>
              <a:rPr lang="en-GB" dirty="0"/>
              <a:t>Introduction (1/2)</a:t>
            </a:r>
          </a:p>
        </p:txBody>
      </p:sp>
      <p:sp>
        <p:nvSpPr>
          <p:cNvPr id="3" name="Content Placeholder 2">
            <a:extLst>
              <a:ext uri="{FF2B5EF4-FFF2-40B4-BE49-F238E27FC236}">
                <a16:creationId xmlns:a16="http://schemas.microsoft.com/office/drawing/2014/main" id="{923F016E-7C3F-4F5D-9232-A5EE8D7AB41D}"/>
              </a:ext>
            </a:extLst>
          </p:cNvPr>
          <p:cNvSpPr>
            <a:spLocks noGrp="1"/>
          </p:cNvSpPr>
          <p:nvPr>
            <p:ph idx="1"/>
          </p:nvPr>
        </p:nvSpPr>
        <p:spPr/>
        <p:txBody>
          <a:bodyPr>
            <a:normAutofit/>
          </a:bodyPr>
          <a:lstStyle/>
          <a:p>
            <a:r>
              <a:rPr lang="en-GB" sz="2400" dirty="0"/>
              <a:t>This presentation provides an overview of bespoke analysis undertaken by the GMCA Research Team to estimate </a:t>
            </a:r>
            <a:r>
              <a:rPr lang="en-GB" sz="2400" b="1" dirty="0"/>
              <a:t>the current economic and social costs of harms associated with gambling in Greater Manchester</a:t>
            </a:r>
            <a:r>
              <a:rPr lang="en-GB" sz="2400" dirty="0"/>
              <a:t>.</a:t>
            </a:r>
          </a:p>
          <a:p>
            <a:r>
              <a:rPr lang="en-GB" sz="2400" dirty="0"/>
              <a:t>The analysis </a:t>
            </a:r>
            <a:r>
              <a:rPr lang="en-GB" sz="2400" b="1" dirty="0"/>
              <a:t>closely follows the approach to estimating costs that was included in Public Health England’s evidence review on gambling related harms</a:t>
            </a:r>
            <a:r>
              <a:rPr lang="en-GB" sz="2400" dirty="0"/>
              <a:t>, published in November 2021.</a:t>
            </a:r>
          </a:p>
          <a:p>
            <a:r>
              <a:rPr lang="en-GB" sz="2400" dirty="0"/>
              <a:t>As such, it provides a cost estimate that </a:t>
            </a:r>
            <a:r>
              <a:rPr lang="en-GB" sz="2400" b="1" dirty="0"/>
              <a:t>focuses on the harms associated with both ‘at risk’ and ‘problem’ gambling</a:t>
            </a:r>
            <a:r>
              <a:rPr lang="en-GB" sz="2400" dirty="0"/>
              <a:t>, which in Greater Manchester encompasses a cohort making up an estimated </a:t>
            </a:r>
            <a:r>
              <a:rPr lang="en-GB" sz="2400" b="1" dirty="0"/>
              <a:t>5% of the resident population</a:t>
            </a:r>
            <a:r>
              <a:rPr lang="en-GB" sz="2400" dirty="0"/>
              <a:t>.</a:t>
            </a:r>
          </a:p>
        </p:txBody>
      </p:sp>
      <p:sp>
        <p:nvSpPr>
          <p:cNvPr id="4" name="Text Placeholder 3">
            <a:extLst>
              <a:ext uri="{FF2B5EF4-FFF2-40B4-BE49-F238E27FC236}">
                <a16:creationId xmlns:a16="http://schemas.microsoft.com/office/drawing/2014/main" id="{689949D0-37A2-4A2F-AD3C-3A6641AF2D74}"/>
              </a:ext>
            </a:extLst>
          </p:cNvPr>
          <p:cNvSpPr>
            <a:spLocks noGrp="1"/>
          </p:cNvSpPr>
          <p:nvPr>
            <p:ph type="body" sz="quarter" idx="11"/>
          </p:nvPr>
        </p:nvSpPr>
        <p:spPr/>
        <p:txBody>
          <a:bodyPr/>
          <a:lstStyle/>
          <a:p>
            <a:r>
              <a:rPr lang="en-GB" dirty="0"/>
              <a:t>Part 1. Introduction</a:t>
            </a:r>
          </a:p>
        </p:txBody>
      </p:sp>
    </p:spTree>
    <p:extLst>
      <p:ext uri="{BB962C8B-B14F-4D97-AF65-F5344CB8AC3E}">
        <p14:creationId xmlns:p14="http://schemas.microsoft.com/office/powerpoint/2010/main" val="30644651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768C25-5FB9-4037-AC87-E2AC87A1B770}"/>
              </a:ext>
            </a:extLst>
          </p:cNvPr>
          <p:cNvSpPr>
            <a:spLocks noGrp="1"/>
          </p:cNvSpPr>
          <p:nvPr>
            <p:ph type="title"/>
          </p:nvPr>
        </p:nvSpPr>
        <p:spPr/>
        <p:txBody>
          <a:bodyPr/>
          <a:lstStyle/>
          <a:p>
            <a:r>
              <a:rPr lang="en-GB" dirty="0"/>
              <a:t>Introduction (2/2)</a:t>
            </a:r>
          </a:p>
        </p:txBody>
      </p:sp>
      <p:sp>
        <p:nvSpPr>
          <p:cNvPr id="3" name="Content Placeholder 2">
            <a:extLst>
              <a:ext uri="{FF2B5EF4-FFF2-40B4-BE49-F238E27FC236}">
                <a16:creationId xmlns:a16="http://schemas.microsoft.com/office/drawing/2014/main" id="{923F016E-7C3F-4F5D-9232-A5EE8D7AB41D}"/>
              </a:ext>
            </a:extLst>
          </p:cNvPr>
          <p:cNvSpPr>
            <a:spLocks noGrp="1"/>
          </p:cNvSpPr>
          <p:nvPr>
            <p:ph idx="1"/>
          </p:nvPr>
        </p:nvSpPr>
        <p:spPr/>
        <p:txBody>
          <a:bodyPr>
            <a:normAutofit/>
          </a:bodyPr>
          <a:lstStyle/>
          <a:p>
            <a:r>
              <a:rPr lang="en-GB" sz="2400" dirty="0"/>
              <a:t>In mirroring the PHE methodology, the approach to costing uses the </a:t>
            </a:r>
            <a:r>
              <a:rPr lang="en-GB" sz="2400" b="1" dirty="0"/>
              <a:t>best-available evidence on prevalence, harms and costs</a:t>
            </a:r>
            <a:r>
              <a:rPr lang="en-GB" sz="2400" dirty="0"/>
              <a:t>. Bespoke feature of the local modelling include: (</a:t>
            </a:r>
            <a:r>
              <a:rPr lang="en-GB" sz="2400" dirty="0" err="1"/>
              <a:t>i</a:t>
            </a:r>
            <a:r>
              <a:rPr lang="en-GB" sz="2400" dirty="0"/>
              <a:t>) use of a robust and bespoke local estimate of at risk and problem gambling in GM, generated from results in the Heath Survey for England; (ii) an approximation of GM ‘shares’ of national cost estimates that reflects both the size of the GM population and local levels of need/harm where available; and (iii) use of cost estimates that are uprated to current prices (all either PHE estimates, or Treasury-endorsed unit cost assumptions within the GMCA Unit Cost Database).</a:t>
            </a:r>
          </a:p>
        </p:txBody>
      </p:sp>
      <p:sp>
        <p:nvSpPr>
          <p:cNvPr id="4" name="Text Placeholder 3">
            <a:extLst>
              <a:ext uri="{FF2B5EF4-FFF2-40B4-BE49-F238E27FC236}">
                <a16:creationId xmlns:a16="http://schemas.microsoft.com/office/drawing/2014/main" id="{689949D0-37A2-4A2F-AD3C-3A6641AF2D74}"/>
              </a:ext>
            </a:extLst>
          </p:cNvPr>
          <p:cNvSpPr>
            <a:spLocks noGrp="1"/>
          </p:cNvSpPr>
          <p:nvPr>
            <p:ph type="body" sz="quarter" idx="11"/>
          </p:nvPr>
        </p:nvSpPr>
        <p:spPr/>
        <p:txBody>
          <a:bodyPr/>
          <a:lstStyle/>
          <a:p>
            <a:r>
              <a:rPr lang="en-GB" dirty="0"/>
              <a:t>Part 1. Introduction</a:t>
            </a:r>
          </a:p>
        </p:txBody>
      </p:sp>
    </p:spTree>
    <p:extLst>
      <p:ext uri="{BB962C8B-B14F-4D97-AF65-F5344CB8AC3E}">
        <p14:creationId xmlns:p14="http://schemas.microsoft.com/office/powerpoint/2010/main" val="28298510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C14652-8C80-44C4-87FD-DE331EF1072B}"/>
              </a:ext>
            </a:extLst>
          </p:cNvPr>
          <p:cNvSpPr>
            <a:spLocks noGrp="1"/>
          </p:cNvSpPr>
          <p:nvPr>
            <p:ph type="title"/>
          </p:nvPr>
        </p:nvSpPr>
        <p:spPr/>
        <p:txBody>
          <a:bodyPr/>
          <a:lstStyle/>
          <a:p>
            <a:r>
              <a:rPr lang="en-GB" dirty="0"/>
              <a:t>Part 2</a:t>
            </a:r>
          </a:p>
        </p:txBody>
      </p:sp>
      <p:sp>
        <p:nvSpPr>
          <p:cNvPr id="3" name="Text Placeholder 2">
            <a:extLst>
              <a:ext uri="{FF2B5EF4-FFF2-40B4-BE49-F238E27FC236}">
                <a16:creationId xmlns:a16="http://schemas.microsoft.com/office/drawing/2014/main" id="{A348EF77-2979-41C5-A435-3C343066C0E0}"/>
              </a:ext>
            </a:extLst>
          </p:cNvPr>
          <p:cNvSpPr>
            <a:spLocks noGrp="1"/>
          </p:cNvSpPr>
          <p:nvPr>
            <p:ph type="body" sz="quarter" idx="11"/>
          </p:nvPr>
        </p:nvSpPr>
        <p:spPr/>
        <p:txBody>
          <a:bodyPr/>
          <a:lstStyle/>
          <a:p>
            <a:r>
              <a:rPr lang="en-GB" dirty="0"/>
              <a:t>Estimating the excess economic burden of gambling in Greater Manchester</a:t>
            </a:r>
          </a:p>
          <a:p>
            <a:endParaRPr lang="en-GB" dirty="0"/>
          </a:p>
        </p:txBody>
      </p:sp>
      <p:sp>
        <p:nvSpPr>
          <p:cNvPr id="4" name="Text Placeholder 3">
            <a:extLst>
              <a:ext uri="{FF2B5EF4-FFF2-40B4-BE49-F238E27FC236}">
                <a16:creationId xmlns:a16="http://schemas.microsoft.com/office/drawing/2014/main" id="{9A18B810-193B-4E23-9CB4-D1C60456D171}"/>
              </a:ext>
            </a:extLst>
          </p:cNvPr>
          <p:cNvSpPr>
            <a:spLocks noGrp="1"/>
          </p:cNvSpPr>
          <p:nvPr>
            <p:ph type="body" sz="quarter" idx="12"/>
          </p:nvPr>
        </p:nvSpPr>
        <p:spPr/>
        <p:txBody>
          <a:bodyPr/>
          <a:lstStyle/>
          <a:p>
            <a:r>
              <a:rPr lang="en-GB" dirty="0"/>
              <a:t>Methodology </a:t>
            </a:r>
          </a:p>
        </p:txBody>
      </p:sp>
    </p:spTree>
    <p:extLst>
      <p:ext uri="{BB962C8B-B14F-4D97-AF65-F5344CB8AC3E}">
        <p14:creationId xmlns:p14="http://schemas.microsoft.com/office/powerpoint/2010/main" val="7521412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768C25-5FB9-4037-AC87-E2AC87A1B770}"/>
              </a:ext>
            </a:extLst>
          </p:cNvPr>
          <p:cNvSpPr>
            <a:spLocks noGrp="1"/>
          </p:cNvSpPr>
          <p:nvPr>
            <p:ph type="title"/>
          </p:nvPr>
        </p:nvSpPr>
        <p:spPr/>
        <p:txBody>
          <a:bodyPr/>
          <a:lstStyle/>
          <a:p>
            <a:r>
              <a:rPr lang="en-GB" dirty="0"/>
              <a:t>Methodology (1/2)</a:t>
            </a:r>
          </a:p>
        </p:txBody>
      </p:sp>
      <p:sp>
        <p:nvSpPr>
          <p:cNvPr id="3" name="Content Placeholder 2">
            <a:extLst>
              <a:ext uri="{FF2B5EF4-FFF2-40B4-BE49-F238E27FC236}">
                <a16:creationId xmlns:a16="http://schemas.microsoft.com/office/drawing/2014/main" id="{923F016E-7C3F-4F5D-9232-A5EE8D7AB41D}"/>
              </a:ext>
            </a:extLst>
          </p:cNvPr>
          <p:cNvSpPr>
            <a:spLocks noGrp="1"/>
          </p:cNvSpPr>
          <p:nvPr>
            <p:ph idx="1"/>
          </p:nvPr>
        </p:nvSpPr>
        <p:spPr/>
        <p:txBody>
          <a:bodyPr>
            <a:normAutofit fontScale="77500" lnSpcReduction="20000"/>
          </a:bodyPr>
          <a:lstStyle/>
          <a:p>
            <a:r>
              <a:rPr lang="en-GB" sz="2600" dirty="0"/>
              <a:t>The GMCA analysis took as its starting point the PHE </a:t>
            </a:r>
            <a:r>
              <a:rPr lang="en-GB" sz="2600" i="1" dirty="0"/>
              <a:t>Gambling-related harms evidence review: the economic and social cost of harms</a:t>
            </a:r>
            <a:r>
              <a:rPr lang="en-GB" sz="2600" dirty="0"/>
              <a:t>, published in September 2021 and </a:t>
            </a:r>
            <a:r>
              <a:rPr lang="en-GB" sz="2600" dirty="0">
                <a:hlinkClick r:id="rId2"/>
              </a:rPr>
              <a:t>available online here</a:t>
            </a:r>
            <a:r>
              <a:rPr lang="en-GB" sz="2600" dirty="0"/>
              <a:t>. This means that the GM estimates have to carry the same caveats and notes as the national research, for example:</a:t>
            </a:r>
          </a:p>
          <a:p>
            <a:pPr lvl="1"/>
            <a:r>
              <a:rPr lang="en-GB" sz="2300" dirty="0"/>
              <a:t>Estimates are conservative, and likely to be an underestimate of the true costs of harmful gambling; and</a:t>
            </a:r>
          </a:p>
          <a:p>
            <a:pPr lvl="1"/>
            <a:r>
              <a:rPr lang="en-GB" sz="2300" dirty="0"/>
              <a:t>The costing includes some, but only a small proportion, of the metrics suggested in Wardle et </a:t>
            </a:r>
            <a:r>
              <a:rPr lang="en-GB" sz="2300" dirty="0" err="1"/>
              <a:t>al’s</a:t>
            </a:r>
            <a:r>
              <a:rPr lang="en-GB" sz="2300" dirty="0"/>
              <a:t> suggested </a:t>
            </a:r>
            <a:r>
              <a:rPr lang="en-GB" sz="2300" dirty="0">
                <a:hlinkClick r:id="rId3"/>
              </a:rPr>
              <a:t>framework</a:t>
            </a:r>
            <a:r>
              <a:rPr lang="en-GB" sz="2300" dirty="0"/>
              <a:t> for understanding and measuring a full breadth of gambling-related harms (which can be experienced by individuals, families and communities) – see slide 8 for a visualisation of this (highlighted elements are within he scope of the analysis). PHE’s cost analysis was restricted to those areas where evidence of harm and associated costs is currently strongest.</a:t>
            </a:r>
          </a:p>
          <a:p>
            <a:pPr lvl="1"/>
            <a:r>
              <a:rPr lang="en-GB" sz="2300" dirty="0"/>
              <a:t>All costs reflect an estimate of the ‘excess economic burden of gambling’ – this considers the increased odds of costs arising in populations where at risk or problem gambling is present, vs costs in the wider/general population.</a:t>
            </a:r>
          </a:p>
          <a:p>
            <a:r>
              <a:rPr lang="en-GB" sz="2600" b="1" dirty="0"/>
              <a:t>The national analysis from PHE estimates that the excess economic burden of gambling in England in 2019/20 was £1.27 billion. This comprises £647m direct costs (fiscal costs, those impacting upon the public purse) and a further £619m intangible costs </a:t>
            </a:r>
            <a:r>
              <a:rPr lang="en-GB" sz="2600" dirty="0"/>
              <a:t>(societal cost of the estimated number of lives lost due to suicide associated with gambling)</a:t>
            </a:r>
          </a:p>
        </p:txBody>
      </p:sp>
      <p:sp>
        <p:nvSpPr>
          <p:cNvPr id="4" name="Text Placeholder 3">
            <a:extLst>
              <a:ext uri="{FF2B5EF4-FFF2-40B4-BE49-F238E27FC236}">
                <a16:creationId xmlns:a16="http://schemas.microsoft.com/office/drawing/2014/main" id="{689949D0-37A2-4A2F-AD3C-3A6641AF2D74}"/>
              </a:ext>
            </a:extLst>
          </p:cNvPr>
          <p:cNvSpPr>
            <a:spLocks noGrp="1"/>
          </p:cNvSpPr>
          <p:nvPr>
            <p:ph type="body" sz="quarter" idx="11"/>
          </p:nvPr>
        </p:nvSpPr>
        <p:spPr/>
        <p:txBody>
          <a:bodyPr/>
          <a:lstStyle/>
          <a:p>
            <a:r>
              <a:rPr lang="en-GB" dirty="0"/>
              <a:t>Part 2. Methodology</a:t>
            </a:r>
          </a:p>
        </p:txBody>
      </p:sp>
    </p:spTree>
    <p:extLst>
      <p:ext uri="{BB962C8B-B14F-4D97-AF65-F5344CB8AC3E}">
        <p14:creationId xmlns:p14="http://schemas.microsoft.com/office/powerpoint/2010/main" val="1052855950"/>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PRESGUID" val="35e3c746-8a33-4472-ba5f-a83161b34f9f"/>
</p:tagLst>
</file>

<file path=ppt/theme/theme1.xml><?xml version="1.0" encoding="utf-8"?>
<a:theme xmlns:a="http://schemas.openxmlformats.org/drawingml/2006/main" name="Office Theme">
  <a:themeElements>
    <a:clrScheme name="Custom 1">
      <a:dk1>
        <a:sysClr val="windowText" lastClr="000000"/>
      </a:dk1>
      <a:lt1>
        <a:sysClr val="window" lastClr="FFFFFF"/>
      </a:lt1>
      <a:dk2>
        <a:srgbClr val="44546A"/>
      </a:dk2>
      <a:lt2>
        <a:srgbClr val="E7E6E6"/>
      </a:lt2>
      <a:accent1>
        <a:srgbClr val="5C5B5A"/>
      </a:accent1>
      <a:accent2>
        <a:srgbClr val="009C90"/>
      </a:accent2>
      <a:accent3>
        <a:srgbClr val="A5A5A5"/>
      </a:accent3>
      <a:accent4>
        <a:srgbClr val="FFC000"/>
      </a:accent4>
      <a:accent5>
        <a:srgbClr val="5B9BD5"/>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63DC97FC8150DD49AD465F8A73657C42" ma:contentTypeVersion="15" ma:contentTypeDescription="Create a new document." ma:contentTypeScope="" ma:versionID="578d0477d61e6028f4c8283efbd591fb">
  <xsd:schema xmlns:xsd="http://www.w3.org/2001/XMLSchema" xmlns:xs="http://www.w3.org/2001/XMLSchema" xmlns:p="http://schemas.microsoft.com/office/2006/metadata/properties" xmlns:ns1="http://schemas.microsoft.com/sharepoint/v3" xmlns:ns2="066e983a-f1d7-4d3c-91db-252f29f3e159" xmlns:ns3="2e35a3c0-6932-4795-bc29-a2b24e509738" targetNamespace="http://schemas.microsoft.com/office/2006/metadata/properties" ma:root="true" ma:fieldsID="03a850f43fc046e6d7396a61c327b759" ns1:_="" ns2:_="" ns3:_="">
    <xsd:import namespace="http://schemas.microsoft.com/sharepoint/v3"/>
    <xsd:import namespace="066e983a-f1d7-4d3c-91db-252f29f3e159"/>
    <xsd:import namespace="2e35a3c0-6932-4795-bc29-a2b24e509738"/>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GenerationTime" minOccurs="0"/>
                <xsd:element ref="ns2:MediaServiceEventHashCode" minOccurs="0"/>
                <xsd:element ref="ns2:MediaServiceOCR" minOccurs="0"/>
                <xsd:element ref="ns2:MediaServiceAutoKeyPoints" minOccurs="0"/>
                <xsd:element ref="ns2:MediaServiceKeyPoints" minOccurs="0"/>
                <xsd:element ref="ns3:SharedWithUsers" minOccurs="0"/>
                <xsd:element ref="ns3:SharedWithDetails" minOccurs="0"/>
                <xsd:element ref="ns2:MediaServiceLocation" minOccurs="0"/>
                <xsd:element ref="ns1:_ip_UnifiedCompliancePolicyProperties" minOccurs="0"/>
                <xsd:element ref="ns1:_ip_UnifiedCompliancePolicyUIAction"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0" nillable="true" ma:displayName="Unified Compliance Policy Properties" ma:hidden="true" ma:internalName="_ip_UnifiedCompliancePolicyProperties">
      <xsd:simpleType>
        <xsd:restriction base="dms:Note"/>
      </xsd:simpleType>
    </xsd:element>
    <xsd:element name="_ip_UnifiedCompliancePolicyUIAction" ma:index="21"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66e983a-f1d7-4d3c-91db-252f29f3e15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ServiceLocation" ma:index="19" nillable="true" ma:displayName="Location" ma:internalName="MediaServiceLocation" ma:readOnly="true">
      <xsd:simpleType>
        <xsd:restriction base="dms:Text"/>
      </xsd:simpleType>
    </xsd:element>
    <xsd:element name="MediaLengthInSeconds" ma:index="22"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2e35a3c0-6932-4795-bc29-a2b24e509738"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027783B6-01C1-45EF-9799-0D335554BA9A}">
  <ds:schemaRefs>
    <ds:schemaRef ds:uri="http://schemas.microsoft.com/office/2006/metadata/properties"/>
    <ds:schemaRef ds:uri="http://schemas.microsoft.com/office/infopath/2007/PartnerControls"/>
    <ds:schemaRef ds:uri="http://schemas.microsoft.com/sharepoint/v3"/>
  </ds:schemaRefs>
</ds:datastoreItem>
</file>

<file path=customXml/itemProps2.xml><?xml version="1.0" encoding="utf-8"?>
<ds:datastoreItem xmlns:ds="http://schemas.openxmlformats.org/officeDocument/2006/customXml" ds:itemID="{A1ADFE9B-928C-497A-A7C7-E2D995FDA2B1}">
  <ds:schemaRefs>
    <ds:schemaRef ds:uri="http://schemas.microsoft.com/sharepoint/v3/contenttype/forms"/>
  </ds:schemaRefs>
</ds:datastoreItem>
</file>

<file path=customXml/itemProps3.xml><?xml version="1.0" encoding="utf-8"?>
<ds:datastoreItem xmlns:ds="http://schemas.openxmlformats.org/officeDocument/2006/customXml" ds:itemID="{A8F3C148-2E29-47A2-9883-543C018B23D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066e983a-f1d7-4d3c-91db-252f29f3e159"/>
    <ds:schemaRef ds:uri="2e35a3c0-6932-4795-bc29-a2b24e50973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2279</TotalTime>
  <Words>4650</Words>
  <Application>Microsoft Office PowerPoint</Application>
  <PresentationFormat>Widescreen</PresentationFormat>
  <Paragraphs>708</Paragraphs>
  <Slides>40</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40</vt:i4>
      </vt:variant>
    </vt:vector>
  </HeadingPairs>
  <TitlesOfParts>
    <vt:vector size="43" baseType="lpstr">
      <vt:lpstr>Arial</vt:lpstr>
      <vt:lpstr>Calibri</vt:lpstr>
      <vt:lpstr>Office Theme</vt:lpstr>
      <vt:lpstr>Estimating the excess economic burden of gambling in Greater Manchester</vt:lpstr>
      <vt:lpstr>Executive Summary (1/3)</vt:lpstr>
      <vt:lpstr>Executive Summary (2/3)</vt:lpstr>
      <vt:lpstr>Executive Summary (3/3)</vt:lpstr>
      <vt:lpstr>Part 1</vt:lpstr>
      <vt:lpstr>Introduction (1/2)</vt:lpstr>
      <vt:lpstr>Introduction (2/2)</vt:lpstr>
      <vt:lpstr>Part 2</vt:lpstr>
      <vt:lpstr>Methodology (1/2)</vt:lpstr>
      <vt:lpstr>Methodology (2/2)</vt:lpstr>
      <vt:lpstr>Scope – costs included in the estimate</vt:lpstr>
      <vt:lpstr>Measuring gambling related harms</vt:lpstr>
      <vt:lpstr>Part 3</vt:lpstr>
      <vt:lpstr>Headline findings (1/2)</vt:lpstr>
      <vt:lpstr>Headline findings (2/2)</vt:lpstr>
      <vt:lpstr>Financial – statutory homelessness</vt:lpstr>
      <vt:lpstr>Health – deaths from suicide</vt:lpstr>
      <vt:lpstr>Health – depression </vt:lpstr>
      <vt:lpstr>Health – alcohol dependence </vt:lpstr>
      <vt:lpstr>Health – illicit drug use</vt:lpstr>
      <vt:lpstr>Employment and education – unemployment</vt:lpstr>
      <vt:lpstr>Criminal activity – imprisonment </vt:lpstr>
      <vt:lpstr>Part 4</vt:lpstr>
      <vt:lpstr>Conclusions (1/2)</vt:lpstr>
      <vt:lpstr>Conclusions (2/2)</vt:lpstr>
      <vt:lpstr>Part 5</vt:lpstr>
      <vt:lpstr>Glossary of terms</vt:lpstr>
      <vt:lpstr>References</vt:lpstr>
      <vt:lpstr>Appendix A</vt:lpstr>
      <vt:lpstr>Bolton</vt:lpstr>
      <vt:lpstr>Bury</vt:lpstr>
      <vt:lpstr>Manchester</vt:lpstr>
      <vt:lpstr>Oldham</vt:lpstr>
      <vt:lpstr>Rochdale</vt:lpstr>
      <vt:lpstr>Salford</vt:lpstr>
      <vt:lpstr>Stockport</vt:lpstr>
      <vt:lpstr>Tameside</vt:lpstr>
      <vt:lpstr>Trafford</vt:lpstr>
      <vt:lpstr>Wigan</vt:lpstr>
      <vt:lpstr>Estimating the excess economic burden of gambling in Greater Manchester, March 2022</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Evans, Jo</cp:lastModifiedBy>
  <cp:revision>47</cp:revision>
  <cp:lastPrinted>2020-10-22T16:13:18Z</cp:lastPrinted>
  <dcterms:created xsi:type="dcterms:W3CDTF">2020-09-16T14:43:21Z</dcterms:created>
  <dcterms:modified xsi:type="dcterms:W3CDTF">2022-05-27T11:39:01Z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0x01010063DC97FC8150DD49AD465F8A73657C42</vt:lpwstr>
  </property>
</Properties>
</file>