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4.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1.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12.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13.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14.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15.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19.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2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21.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22.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23.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26.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27.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28.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32.xml" ContentType="application/vnd.openxmlformats-officedocument.presentationml.notesSl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33.xml" ContentType="application/vnd.openxmlformats-officedocument.presentationml.notesSl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34.xml" ContentType="application/vnd.openxmlformats-officedocument.presentationml.notesSl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80"/>
  </p:notesMasterIdLst>
  <p:handoutMasterIdLst>
    <p:handoutMasterId r:id="rId81"/>
  </p:handoutMasterIdLst>
  <p:sldIdLst>
    <p:sldId id="266" r:id="rId6"/>
    <p:sldId id="1308" r:id="rId7"/>
    <p:sldId id="1723" r:id="rId8"/>
    <p:sldId id="1888" r:id="rId9"/>
    <p:sldId id="1889" r:id="rId10"/>
    <p:sldId id="1890" r:id="rId11"/>
    <p:sldId id="1912" r:id="rId12"/>
    <p:sldId id="1913" r:id="rId13"/>
    <p:sldId id="1914" r:id="rId14"/>
    <p:sldId id="1915" r:id="rId15"/>
    <p:sldId id="1916" r:id="rId16"/>
    <p:sldId id="1917" r:id="rId17"/>
    <p:sldId id="1918" r:id="rId18"/>
    <p:sldId id="1919" r:id="rId19"/>
    <p:sldId id="1920" r:id="rId20"/>
    <p:sldId id="1921" r:id="rId21"/>
    <p:sldId id="1922" r:id="rId22"/>
    <p:sldId id="1923" r:id="rId23"/>
    <p:sldId id="1864" r:id="rId24"/>
    <p:sldId id="1906" r:id="rId25"/>
    <p:sldId id="1865" r:id="rId26"/>
    <p:sldId id="1951" r:id="rId27"/>
    <p:sldId id="1867" r:id="rId28"/>
    <p:sldId id="1905" r:id="rId29"/>
    <p:sldId id="1910" r:id="rId30"/>
    <p:sldId id="1870" r:id="rId31"/>
    <p:sldId id="1871" r:id="rId32"/>
    <p:sldId id="1872" r:id="rId33"/>
    <p:sldId id="1873" r:id="rId34"/>
    <p:sldId id="1874" r:id="rId35"/>
    <p:sldId id="1814" r:id="rId36"/>
    <p:sldId id="1908" r:id="rId37"/>
    <p:sldId id="1948" r:id="rId38"/>
    <p:sldId id="1815" r:id="rId39"/>
    <p:sldId id="1858" r:id="rId40"/>
    <p:sldId id="1859" r:id="rId41"/>
    <p:sldId id="1877" r:id="rId42"/>
    <p:sldId id="1878" r:id="rId43"/>
    <p:sldId id="1817" r:id="rId44"/>
    <p:sldId id="1835" r:id="rId45"/>
    <p:sldId id="1838" r:id="rId46"/>
    <p:sldId id="1837" r:id="rId47"/>
    <p:sldId id="1860" r:id="rId48"/>
    <p:sldId id="1818" r:id="rId49"/>
    <p:sldId id="1849" r:id="rId50"/>
    <p:sldId id="1949" r:id="rId51"/>
    <p:sldId id="1836" r:id="rId52"/>
    <p:sldId id="1857" r:id="rId53"/>
    <p:sldId id="1823" r:id="rId54"/>
    <p:sldId id="1935" r:id="rId55"/>
    <p:sldId id="1936" r:id="rId56"/>
    <p:sldId id="1937" r:id="rId57"/>
    <p:sldId id="1938" r:id="rId58"/>
    <p:sldId id="1939" r:id="rId59"/>
    <p:sldId id="1940" r:id="rId60"/>
    <p:sldId id="1941" r:id="rId61"/>
    <p:sldId id="1942" r:id="rId62"/>
    <p:sldId id="1943" r:id="rId63"/>
    <p:sldId id="1944" r:id="rId64"/>
    <p:sldId id="1945" r:id="rId65"/>
    <p:sldId id="1946" r:id="rId66"/>
    <p:sldId id="1947" r:id="rId67"/>
    <p:sldId id="1950" r:id="rId68"/>
    <p:sldId id="1924" r:id="rId69"/>
    <p:sldId id="1791" r:id="rId70"/>
    <p:sldId id="1792" r:id="rId71"/>
    <p:sldId id="1793" r:id="rId72"/>
    <p:sldId id="1794" r:id="rId73"/>
    <p:sldId id="1795" r:id="rId74"/>
    <p:sldId id="1796" r:id="rId75"/>
    <p:sldId id="1797" r:id="rId76"/>
    <p:sldId id="1798" r:id="rId77"/>
    <p:sldId id="1799" r:id="rId78"/>
    <p:sldId id="1834" r:id="rId79"/>
  </p:sldIdLst>
  <p:sldSz cx="12192000" cy="6858000"/>
  <p:notesSz cx="6858000" cy="9144000"/>
  <p:custDataLst>
    <p:tags r:id="rId8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and contents" id="{1C34207A-675C-420E-9736-FC484C57D9EB}">
          <p14:sldIdLst>
            <p14:sldId id="266"/>
            <p14:sldId id="1308"/>
          </p14:sldIdLst>
        </p14:section>
        <p14:section name="Introduction" id="{8125AA5E-6C18-4BEF-8B54-456403D63ACC}">
          <p14:sldIdLst>
            <p14:sldId id="1723"/>
            <p14:sldId id="1888"/>
            <p14:sldId id="1889"/>
            <p14:sldId id="1890"/>
          </p14:sldIdLst>
        </p14:section>
        <p14:section name="Living safely and fairly with COVID-19" id="{ECC57D58-012D-4831-AAD6-0ECD2C98AD86}">
          <p14:sldIdLst>
            <p14:sldId id="1912"/>
            <p14:sldId id="1913"/>
            <p14:sldId id="1914"/>
            <p14:sldId id="1915"/>
            <p14:sldId id="1916"/>
            <p14:sldId id="1917"/>
            <p14:sldId id="1918"/>
            <p14:sldId id="1919"/>
            <p14:sldId id="1920"/>
            <p14:sldId id="1921"/>
            <p14:sldId id="1922"/>
            <p14:sldId id="1923"/>
          </p14:sldIdLst>
        </p14:section>
        <p14:section name="Food security" id="{8603DA8E-4C70-4A93-99E7-A68EDB39BFAF}">
          <p14:sldIdLst>
            <p14:sldId id="1864"/>
            <p14:sldId id="1906"/>
            <p14:sldId id="1865"/>
            <p14:sldId id="1951"/>
            <p14:sldId id="1867"/>
            <p14:sldId id="1905"/>
            <p14:sldId id="1910"/>
            <p14:sldId id="1870"/>
            <p14:sldId id="1871"/>
            <p14:sldId id="1872"/>
            <p14:sldId id="1873"/>
            <p14:sldId id="1874"/>
          </p14:sldIdLst>
        </p14:section>
        <p14:section name="Cost of Living" id="{DA1103AE-A71E-419E-ADFC-A38CD447FA5D}">
          <p14:sldIdLst>
            <p14:sldId id="1814"/>
            <p14:sldId id="1908"/>
            <p14:sldId id="1948"/>
            <p14:sldId id="1815"/>
            <p14:sldId id="1858"/>
            <p14:sldId id="1859"/>
            <p14:sldId id="1877"/>
            <p14:sldId id="1878"/>
            <p14:sldId id="1817"/>
            <p14:sldId id="1835"/>
            <p14:sldId id="1838"/>
            <p14:sldId id="1837"/>
            <p14:sldId id="1860"/>
            <p14:sldId id="1818"/>
            <p14:sldId id="1849"/>
            <p14:sldId id="1949"/>
            <p14:sldId id="1836"/>
            <p14:sldId id="1857"/>
            <p14:sldId id="1823"/>
          </p14:sldIdLst>
        </p14:section>
        <p14:section name="Digital inclusion" id="{50F741D3-54D1-45ED-BA74-FA11C62B3BFE}">
          <p14:sldIdLst>
            <p14:sldId id="1935"/>
            <p14:sldId id="1936"/>
            <p14:sldId id="1937"/>
            <p14:sldId id="1938"/>
            <p14:sldId id="1939"/>
            <p14:sldId id="1940"/>
            <p14:sldId id="1941"/>
            <p14:sldId id="1942"/>
            <p14:sldId id="1943"/>
            <p14:sldId id="1944"/>
            <p14:sldId id="1945"/>
            <p14:sldId id="1946"/>
            <p14:sldId id="1947"/>
          </p14:sldIdLst>
        </p14:section>
        <p14:section name="Local Authority summaries" id="{9360844C-6A31-4580-8ED2-1983D33779B8}">
          <p14:sldIdLst>
            <p14:sldId id="1950"/>
            <p14:sldId id="1924"/>
            <p14:sldId id="1791"/>
            <p14:sldId id="1792"/>
            <p14:sldId id="1793"/>
            <p14:sldId id="1794"/>
            <p14:sldId id="1795"/>
            <p14:sldId id="1796"/>
            <p14:sldId id="1797"/>
            <p14:sldId id="1798"/>
            <p14:sldId id="1799"/>
            <p14:sldId id="1834"/>
          </p14:sldIdLst>
        </p14:section>
      </p14:sectionLst>
    </p:ext>
    <p:ext uri="{EFAFB233-063F-42B5-8137-9DF3F51BA10A}">
      <p15:sldGuideLst xmlns:p15="http://schemas.microsoft.com/office/powerpoint/2012/main">
        <p15:guide id="5" orient="horz" pos="368" userDrawn="1">
          <p15:clr>
            <a:srgbClr val="A4A3A4"/>
          </p15:clr>
        </p15:guide>
        <p15:guide id="6" orient="horz" pos="3861" userDrawn="1">
          <p15:clr>
            <a:srgbClr val="A4A3A4"/>
          </p15:clr>
        </p15:guide>
        <p15:guide id="12" pos="6539" userDrawn="1">
          <p15:clr>
            <a:srgbClr val="A4A3A4"/>
          </p15:clr>
        </p15:guide>
        <p15:guide id="13" pos="7310" userDrawn="1">
          <p15:clr>
            <a:srgbClr val="A4A3A4"/>
          </p15:clr>
        </p15:guide>
        <p15:guide id="14" pos="5768" userDrawn="1">
          <p15:clr>
            <a:srgbClr val="A4A3A4"/>
          </p15:clr>
        </p15:guide>
        <p15:guide id="15" pos="4997" userDrawn="1">
          <p15:clr>
            <a:srgbClr val="A4A3A4"/>
          </p15:clr>
        </p15:guide>
        <p15:guide id="16" pos="4226" userDrawn="1">
          <p15:clr>
            <a:srgbClr val="A4A3A4"/>
          </p15:clr>
        </p15:guide>
        <p15:guide id="17" pos="3454" userDrawn="1">
          <p15:clr>
            <a:srgbClr val="A4A3A4"/>
          </p15:clr>
        </p15:guide>
        <p15:guide id="18" pos="2683" userDrawn="1">
          <p15:clr>
            <a:srgbClr val="A4A3A4"/>
          </p15:clr>
        </p15:guide>
        <p15:guide id="19" pos="1912" userDrawn="1">
          <p15:clr>
            <a:srgbClr val="A4A3A4"/>
          </p15:clr>
        </p15:guide>
        <p15:guide id="20" pos="1323" userDrawn="1">
          <p15:clr>
            <a:srgbClr val="A4A3A4"/>
          </p15:clr>
        </p15:guide>
        <p15:guide id="21" pos="257" userDrawn="1">
          <p15:clr>
            <a:srgbClr val="A4A3A4"/>
          </p15:clr>
        </p15:guide>
        <p15:guide id="22" orient="horz" pos="1162" userDrawn="1">
          <p15:clr>
            <a:srgbClr val="A4A3A4"/>
          </p15:clr>
        </p15:guide>
        <p15:guide id="23" orient="horz" pos="1911" userDrawn="1">
          <p15:clr>
            <a:srgbClr val="A4A3A4"/>
          </p15:clr>
        </p15:guide>
        <p15:guide id="24" orient="horz" pos="2682" userDrawn="1">
          <p15:clr>
            <a:srgbClr val="A4A3A4"/>
          </p15:clr>
        </p15:guide>
        <p15:guide id="25" orient="horz" pos="3339" userDrawn="1">
          <p15:clr>
            <a:srgbClr val="A4A3A4"/>
          </p15:clr>
        </p15:guide>
        <p15:guide id="26" orient="horz" pos="395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421324-6DCB-1F7A-9496-A4A40B168AAF}" name="Pope, Christopher" initials="PC" userId="S::Christopher.Pope@greatermanchester-ca.gov.uk::94ad3384-49a9-4033-9838-b6ce03556405" providerId="AD"/>
  <p188:author id="{87383E45-BAC1-9ECB-D59A-2EC83B9E947A}" name="Ottiwell, David" initials="OD" userId="S::David.Ottiwell@greatermanchester-ca.gov.uk::fdacd154-9d7b-49cf-84b6-2b98f5918a2a" providerId="AD"/>
  <p188:author id="{1ED04258-1F01-77B1-C2AD-C4F503B2EDCF}" name="Smith, Jessica" initials="SJ" userId="S::jessica.smith@greatermanchester-ca.gov.uk::26cac524-1be4-41c1-897f-f8ca83cd5f22" providerId="AD"/>
  <p188:author id="{AB15E2AD-ACB9-C1A9-1D72-FFF6A7472750}" name="Harley, Rachel" initials="HR" userId="S::rachel.harley@greatermanchester-ca.gov.uk::5910cac3-d4ed-4c49-abcd-943c7e8cd993" providerId="AD"/>
  <p188:author id="{ABD7A1C5-1220-B9F1-3A86-A5741136EC33}" name="Sainsbury, Martin" initials="SM" userId="S::Martin.Sainsbury@greatermanchester-ca.gov.uk::bb1da36c-741f-4a0b-8c74-4693c0978d5e" providerId="AD"/>
  <p188:author id="{DEA964DA-3E28-3DA3-2DFC-826E9D0AEE2B}" name="Adam King" initials="AK" userId="S::Adam.King@bmgresearch.com::8053fbb0-ca35-4e61-affa-d3590efa4b31" providerId="AD"/>
  <p188:author id="{5DCF41F0-5FCA-4A7F-C7F2-3EDDDB72AF36}" name="Ottiwell, David" initials="OD" userId="S::david.ottiwell@greatermanchester-ca.gov.uk::fdacd154-9d7b-49cf-84b6-2b98f5918a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am King" initials="AK" lastIdx="1" clrIdx="0">
    <p:extLst>
      <p:ext uri="{19B8F6BF-5375-455C-9EA6-DF929625EA0E}">
        <p15:presenceInfo xmlns:p15="http://schemas.microsoft.com/office/powerpoint/2012/main" userId="S::Adam.King@bmgresearch.com::8053fbb0-ca35-4e61-affa-d3590efa4b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CDC"/>
    <a:srgbClr val="009690"/>
    <a:srgbClr val="548235"/>
    <a:srgbClr val="C9CCD0"/>
    <a:srgbClr val="FF0000"/>
    <a:srgbClr val="FF9999"/>
    <a:srgbClr val="6DD5CE"/>
    <a:srgbClr val="E9EEF2"/>
    <a:srgbClr val="D9D9D9"/>
    <a:srgbClr val="5C5B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EB1C2-AFAA-4AB6-ABE1-D98818797141}" v="3" dt="2022-10-05T11:40:33.056"/>
    <p1510:client id="{86DA153F-42C7-49BB-BA38-A5B18AB25BDB}" v="22" dt="2022-10-04T12:50:42.901"/>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07" autoAdjust="0"/>
    <p:restoredTop sz="86388" autoAdjust="0"/>
  </p:normalViewPr>
  <p:slideViewPr>
    <p:cSldViewPr snapToGrid="0">
      <p:cViewPr varScale="1">
        <p:scale>
          <a:sx n="76" d="100"/>
          <a:sy n="76" d="100"/>
        </p:scale>
        <p:origin x="72" y="259"/>
      </p:cViewPr>
      <p:guideLst>
        <p:guide orient="horz" pos="368"/>
        <p:guide orient="horz" pos="3861"/>
        <p:guide pos="6539"/>
        <p:guide pos="7310"/>
        <p:guide pos="5768"/>
        <p:guide pos="4997"/>
        <p:guide pos="4226"/>
        <p:guide pos="3454"/>
        <p:guide pos="2683"/>
        <p:guide pos="1912"/>
        <p:guide pos="1323"/>
        <p:guide pos="257"/>
        <p:guide orient="horz" pos="1162"/>
        <p:guide orient="horz" pos="1911"/>
        <p:guide orient="horz" pos="2682"/>
        <p:guide orient="horz" pos="3339"/>
        <p:guide orient="horz" pos="3952"/>
      </p:guideLst>
    </p:cSldViewPr>
  </p:slideViewPr>
  <p:outlineViewPr>
    <p:cViewPr>
      <p:scale>
        <a:sx n="33" d="100"/>
        <a:sy n="33" d="100"/>
      </p:scale>
      <p:origin x="0" y="-7344"/>
    </p:cViewPr>
  </p:outlineViewPr>
  <p:notesTextViewPr>
    <p:cViewPr>
      <p:scale>
        <a:sx n="33" d="100"/>
        <a:sy n="33"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microsoft.com/office/2018/10/relationships/authors" Target="author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tags" Target="tags/tag1.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nsbury, Martin" userId="bb1da36c-741f-4a0b-8c74-4693c0978d5e" providerId="ADAL" clId="{86DA153F-42C7-49BB-BA38-A5B18AB25BDB}"/>
    <pc:docChg chg="undo custSel modSld">
      <pc:chgData name="Sainsbury, Martin" userId="bb1da36c-741f-4a0b-8c74-4693c0978d5e" providerId="ADAL" clId="{86DA153F-42C7-49BB-BA38-A5B18AB25BDB}" dt="2022-10-04T12:53:57.573" v="584" actId="13244"/>
      <pc:docMkLst>
        <pc:docMk/>
      </pc:docMkLst>
      <pc:sldChg chg="modSp mod">
        <pc:chgData name="Sainsbury, Martin" userId="bb1da36c-741f-4a0b-8c74-4693c0978d5e" providerId="ADAL" clId="{86DA153F-42C7-49BB-BA38-A5B18AB25BDB}" dt="2022-10-04T12:15:41.137" v="13" actId="6549"/>
        <pc:sldMkLst>
          <pc:docMk/>
          <pc:sldMk cId="462249795" sldId="266"/>
        </pc:sldMkLst>
        <pc:spChg chg="mod">
          <ac:chgData name="Sainsbury, Martin" userId="bb1da36c-741f-4a0b-8c74-4693c0978d5e" providerId="ADAL" clId="{86DA153F-42C7-49BB-BA38-A5B18AB25BDB}" dt="2022-10-04T12:15:41.137" v="13" actId="6549"/>
          <ac:spMkLst>
            <pc:docMk/>
            <pc:sldMk cId="462249795" sldId="266"/>
            <ac:spMk id="7" creationId="{FAD1713C-20AE-EE6F-ED05-DFCEF0CA1FBA}"/>
          </ac:spMkLst>
        </pc:spChg>
      </pc:sldChg>
      <pc:sldChg chg="modSp mod">
        <pc:chgData name="Sainsbury, Martin" userId="bb1da36c-741f-4a0b-8c74-4693c0978d5e" providerId="ADAL" clId="{86DA153F-42C7-49BB-BA38-A5B18AB25BDB}" dt="2022-10-04T12:49:05.420" v="557" actId="13244"/>
        <pc:sldMkLst>
          <pc:docMk/>
          <pc:sldMk cId="1959208229" sldId="1817"/>
        </pc:sldMkLst>
        <pc:spChg chg="ord">
          <ac:chgData name="Sainsbury, Martin" userId="bb1da36c-741f-4a0b-8c74-4693c0978d5e" providerId="ADAL" clId="{86DA153F-42C7-49BB-BA38-A5B18AB25BDB}" dt="2022-10-04T12:48:59.723" v="556" actId="13244"/>
          <ac:spMkLst>
            <pc:docMk/>
            <pc:sldMk cId="1959208229" sldId="1817"/>
            <ac:spMk id="4" creationId="{BB98EA3F-4302-4E03-8DC1-C41E0C9A0AE4}"/>
          </ac:spMkLst>
        </pc:spChg>
        <pc:spChg chg="ord">
          <ac:chgData name="Sainsbury, Martin" userId="bb1da36c-741f-4a0b-8c74-4693c0978d5e" providerId="ADAL" clId="{86DA153F-42C7-49BB-BA38-A5B18AB25BDB}" dt="2022-10-04T12:49:05.420" v="557" actId="13244"/>
          <ac:spMkLst>
            <pc:docMk/>
            <pc:sldMk cId="1959208229" sldId="1817"/>
            <ac:spMk id="6" creationId="{9C91001A-0408-0F61-625A-BC73F6B6DCE8}"/>
          </ac:spMkLst>
        </pc:spChg>
        <pc:spChg chg="ord">
          <ac:chgData name="Sainsbury, Martin" userId="bb1da36c-741f-4a0b-8c74-4693c0978d5e" providerId="ADAL" clId="{86DA153F-42C7-49BB-BA38-A5B18AB25BDB}" dt="2022-10-04T12:48:50.565" v="555" actId="13244"/>
          <ac:spMkLst>
            <pc:docMk/>
            <pc:sldMk cId="1959208229" sldId="1817"/>
            <ac:spMk id="28" creationId="{FCA6D3B3-4CCF-41C6-8763-C0D45DA984B9}"/>
          </ac:spMkLst>
        </pc:spChg>
      </pc:sldChg>
      <pc:sldChg chg="modSp mod">
        <pc:chgData name="Sainsbury, Martin" userId="bb1da36c-741f-4a0b-8c74-4693c0978d5e" providerId="ADAL" clId="{86DA153F-42C7-49BB-BA38-A5B18AB25BDB}" dt="2022-10-04T12:51:44.744" v="574" actId="13244"/>
        <pc:sldMkLst>
          <pc:docMk/>
          <pc:sldMk cId="2255329706" sldId="1818"/>
        </pc:sldMkLst>
        <pc:spChg chg="ord">
          <ac:chgData name="Sainsbury, Martin" userId="bb1da36c-741f-4a0b-8c74-4693c0978d5e" providerId="ADAL" clId="{86DA153F-42C7-49BB-BA38-A5B18AB25BDB}" dt="2022-10-04T12:51:44.744" v="574" actId="13244"/>
          <ac:spMkLst>
            <pc:docMk/>
            <pc:sldMk cId="2255329706" sldId="1818"/>
            <ac:spMk id="3" creationId="{4EC041AA-0E35-47BB-A1B4-3B2EEC210F4F}"/>
          </ac:spMkLst>
        </pc:spChg>
        <pc:spChg chg="ord">
          <ac:chgData name="Sainsbury, Martin" userId="bb1da36c-741f-4a0b-8c74-4693c0978d5e" providerId="ADAL" clId="{86DA153F-42C7-49BB-BA38-A5B18AB25BDB}" dt="2022-10-04T12:51:08.817" v="571" actId="13244"/>
          <ac:spMkLst>
            <pc:docMk/>
            <pc:sldMk cId="2255329706" sldId="1818"/>
            <ac:spMk id="10" creationId="{F8F2D217-B870-8B96-0186-B554225106C6}"/>
          </ac:spMkLst>
        </pc:spChg>
        <pc:spChg chg="ord">
          <ac:chgData name="Sainsbury, Martin" userId="bb1da36c-741f-4a0b-8c74-4693c0978d5e" providerId="ADAL" clId="{86DA153F-42C7-49BB-BA38-A5B18AB25BDB}" dt="2022-10-04T12:51:26.153" v="573" actId="13244"/>
          <ac:spMkLst>
            <pc:docMk/>
            <pc:sldMk cId="2255329706" sldId="1818"/>
            <ac:spMk id="16" creationId="{F4C0D910-6137-D818-8CEB-DDCB27640E82}"/>
          </ac:spMkLst>
        </pc:spChg>
        <pc:spChg chg="ord">
          <ac:chgData name="Sainsbury, Martin" userId="bb1da36c-741f-4a0b-8c74-4693c0978d5e" providerId="ADAL" clId="{86DA153F-42C7-49BB-BA38-A5B18AB25BDB}" dt="2022-10-04T12:51:13.504" v="572" actId="13244"/>
          <ac:spMkLst>
            <pc:docMk/>
            <pc:sldMk cId="2255329706" sldId="1818"/>
            <ac:spMk id="17" creationId="{5C90D8B2-D3CA-061B-FDA2-ACA77D873BC5}"/>
          </ac:spMkLst>
        </pc:spChg>
      </pc:sldChg>
      <pc:sldChg chg="modSp mod">
        <pc:chgData name="Sainsbury, Martin" userId="bb1da36c-741f-4a0b-8c74-4693c0978d5e" providerId="ADAL" clId="{86DA153F-42C7-49BB-BA38-A5B18AB25BDB}" dt="2022-10-04T12:49:38.124" v="558" actId="13244"/>
        <pc:sldMkLst>
          <pc:docMk/>
          <pc:sldMk cId="1112348932" sldId="1835"/>
        </pc:sldMkLst>
        <pc:spChg chg="ord">
          <ac:chgData name="Sainsbury, Martin" userId="bb1da36c-741f-4a0b-8c74-4693c0978d5e" providerId="ADAL" clId="{86DA153F-42C7-49BB-BA38-A5B18AB25BDB}" dt="2022-10-04T12:49:38.124" v="558" actId="13244"/>
          <ac:spMkLst>
            <pc:docMk/>
            <pc:sldMk cId="1112348932" sldId="1835"/>
            <ac:spMk id="8" creationId="{074F6179-7676-F4E0-8A59-D93C622D5F00}"/>
          </ac:spMkLst>
        </pc:spChg>
      </pc:sldChg>
      <pc:sldChg chg="modSp mod">
        <pc:chgData name="Sainsbury, Martin" userId="bb1da36c-741f-4a0b-8c74-4693c0978d5e" providerId="ADAL" clId="{86DA153F-42C7-49BB-BA38-A5B18AB25BDB}" dt="2022-10-04T12:50:51.239" v="570" actId="13244"/>
        <pc:sldMkLst>
          <pc:docMk/>
          <pc:sldMk cId="2728795789" sldId="1837"/>
        </pc:sldMkLst>
        <pc:spChg chg="mod">
          <ac:chgData name="Sainsbury, Martin" userId="bb1da36c-741f-4a0b-8c74-4693c0978d5e" providerId="ADAL" clId="{86DA153F-42C7-49BB-BA38-A5B18AB25BDB}" dt="2022-10-04T12:50:23.521" v="564" actId="962"/>
          <ac:spMkLst>
            <pc:docMk/>
            <pc:sldMk cId="2728795789" sldId="1837"/>
            <ac:spMk id="16" creationId="{3FF3CE78-9174-FFA5-5419-8FAC2D196101}"/>
          </ac:spMkLst>
        </pc:spChg>
        <pc:spChg chg="mod">
          <ac:chgData name="Sainsbury, Martin" userId="bb1da36c-741f-4a0b-8c74-4693c0978d5e" providerId="ADAL" clId="{86DA153F-42C7-49BB-BA38-A5B18AB25BDB}" dt="2022-10-04T12:50:14.300" v="560" actId="962"/>
          <ac:spMkLst>
            <pc:docMk/>
            <pc:sldMk cId="2728795789" sldId="1837"/>
            <ac:spMk id="27" creationId="{36B929D9-4160-46C3-9BFB-B86CF3BBF781}"/>
          </ac:spMkLst>
        </pc:spChg>
        <pc:spChg chg="mod ord">
          <ac:chgData name="Sainsbury, Martin" userId="bb1da36c-741f-4a0b-8c74-4693c0978d5e" providerId="ADAL" clId="{86DA153F-42C7-49BB-BA38-A5B18AB25BDB}" dt="2022-10-04T12:50:32.857" v="567" actId="13244"/>
          <ac:spMkLst>
            <pc:docMk/>
            <pc:sldMk cId="2728795789" sldId="1837"/>
            <ac:spMk id="31" creationId="{3F39FE5D-D15B-4104-A6F1-26AA6E6F4E88}"/>
          </ac:spMkLst>
        </pc:spChg>
        <pc:grpChg chg="ord">
          <ac:chgData name="Sainsbury, Martin" userId="bb1da36c-741f-4a0b-8c74-4693c0978d5e" providerId="ADAL" clId="{86DA153F-42C7-49BB-BA38-A5B18AB25BDB}" dt="2022-10-04T12:50:51.239" v="570" actId="13244"/>
          <ac:grpSpMkLst>
            <pc:docMk/>
            <pc:sldMk cId="2728795789" sldId="1837"/>
            <ac:grpSpMk id="3" creationId="{6DF25471-F080-95AB-8900-5C499D25B261}"/>
          </ac:grpSpMkLst>
        </pc:grpChg>
        <pc:graphicFrameChg chg="mod">
          <ac:chgData name="Sainsbury, Martin" userId="bb1da36c-741f-4a0b-8c74-4693c0978d5e" providerId="ADAL" clId="{86DA153F-42C7-49BB-BA38-A5B18AB25BDB}" dt="2022-10-04T12:50:20.664" v="562" actId="13244"/>
          <ac:graphicFrameMkLst>
            <pc:docMk/>
            <pc:sldMk cId="2728795789" sldId="1837"/>
            <ac:graphicFrameMk id="8" creationId="{D2DB5457-2BF7-6281-BF3C-B902CBA4D43D}"/>
          </ac:graphicFrameMkLst>
        </pc:graphicFrameChg>
        <pc:graphicFrameChg chg="mod">
          <ac:chgData name="Sainsbury, Martin" userId="bb1da36c-741f-4a0b-8c74-4693c0978d5e" providerId="ADAL" clId="{86DA153F-42C7-49BB-BA38-A5B18AB25BDB}" dt="2022-10-04T12:50:37.815" v="568" actId="13244"/>
          <ac:graphicFrameMkLst>
            <pc:docMk/>
            <pc:sldMk cId="2728795789" sldId="1837"/>
            <ac:graphicFrameMk id="12" creationId="{1F3A1370-9CA5-E423-D409-F450E64402BB}"/>
          </ac:graphicFrameMkLst>
        </pc:graphicFrameChg>
        <pc:graphicFrameChg chg="mod">
          <ac:chgData name="Sainsbury, Martin" userId="bb1da36c-741f-4a0b-8c74-4693c0978d5e" providerId="ADAL" clId="{86DA153F-42C7-49BB-BA38-A5B18AB25BDB}" dt="2022-10-04T12:50:42.901" v="569" actId="13244"/>
          <ac:graphicFrameMkLst>
            <pc:docMk/>
            <pc:sldMk cId="2728795789" sldId="1837"/>
            <ac:graphicFrameMk id="23" creationId="{8CB9DA0E-F029-4E19-97B9-F32C2EE2F087}"/>
          </ac:graphicFrameMkLst>
        </pc:graphicFrameChg>
      </pc:sldChg>
      <pc:sldChg chg="modSp mod">
        <pc:chgData name="Sainsbury, Martin" userId="bb1da36c-741f-4a0b-8c74-4693c0978d5e" providerId="ADAL" clId="{86DA153F-42C7-49BB-BA38-A5B18AB25BDB}" dt="2022-10-04T12:47:09.471" v="551" actId="13244"/>
        <pc:sldMkLst>
          <pc:docMk/>
          <pc:sldMk cId="4147123446" sldId="1858"/>
        </pc:sldMkLst>
        <pc:spChg chg="ord">
          <ac:chgData name="Sainsbury, Martin" userId="bb1da36c-741f-4a0b-8c74-4693c0978d5e" providerId="ADAL" clId="{86DA153F-42C7-49BB-BA38-A5B18AB25BDB}" dt="2022-10-04T12:44:50.174" v="518" actId="13244"/>
          <ac:spMkLst>
            <pc:docMk/>
            <pc:sldMk cId="4147123446" sldId="1858"/>
            <ac:spMk id="33" creationId="{C989DF53-2C67-42DB-A77E-FEB062CB829E}"/>
          </ac:spMkLst>
        </pc:spChg>
        <pc:spChg chg="mod ord">
          <ac:chgData name="Sainsbury, Martin" userId="bb1da36c-741f-4a0b-8c74-4693c0978d5e" providerId="ADAL" clId="{86DA153F-42C7-49BB-BA38-A5B18AB25BDB}" dt="2022-10-04T12:45:33.696" v="527" actId="13244"/>
          <ac:spMkLst>
            <pc:docMk/>
            <pc:sldMk cId="4147123446" sldId="1858"/>
            <ac:spMk id="36" creationId="{72DB8338-B5D7-4797-BDBA-78CDFEF5C4A1}"/>
          </ac:spMkLst>
        </pc:spChg>
        <pc:spChg chg="mod ord">
          <ac:chgData name="Sainsbury, Martin" userId="bb1da36c-741f-4a0b-8c74-4693c0978d5e" providerId="ADAL" clId="{86DA153F-42C7-49BB-BA38-A5B18AB25BDB}" dt="2022-10-04T12:46:40.775" v="544" actId="13244"/>
          <ac:spMkLst>
            <pc:docMk/>
            <pc:sldMk cId="4147123446" sldId="1858"/>
            <ac:spMk id="38" creationId="{8AA140C0-3E7D-4C08-A778-E0DBAF9605AE}"/>
          </ac:spMkLst>
        </pc:spChg>
        <pc:spChg chg="mod ord">
          <ac:chgData name="Sainsbury, Martin" userId="bb1da36c-741f-4a0b-8c74-4693c0978d5e" providerId="ADAL" clId="{86DA153F-42C7-49BB-BA38-A5B18AB25BDB}" dt="2022-10-04T12:46:37.287" v="543" actId="13244"/>
          <ac:spMkLst>
            <pc:docMk/>
            <pc:sldMk cId="4147123446" sldId="1858"/>
            <ac:spMk id="39" creationId="{8EC5FCD4-022F-419F-AED7-138B0169D897}"/>
          </ac:spMkLst>
        </pc:spChg>
        <pc:spChg chg="mod ord">
          <ac:chgData name="Sainsbury, Martin" userId="bb1da36c-741f-4a0b-8c74-4693c0978d5e" providerId="ADAL" clId="{86DA153F-42C7-49BB-BA38-A5B18AB25BDB}" dt="2022-10-04T12:46:50.942" v="546" actId="13244"/>
          <ac:spMkLst>
            <pc:docMk/>
            <pc:sldMk cId="4147123446" sldId="1858"/>
            <ac:spMk id="41" creationId="{4D519A73-0D89-4B53-9C6D-727DC04A4C6B}"/>
          </ac:spMkLst>
        </pc:spChg>
        <pc:spChg chg="mod ord">
          <ac:chgData name="Sainsbury, Martin" userId="bb1da36c-741f-4a0b-8c74-4693c0978d5e" providerId="ADAL" clId="{86DA153F-42C7-49BB-BA38-A5B18AB25BDB}" dt="2022-10-04T12:46:59.023" v="548" actId="13244"/>
          <ac:spMkLst>
            <pc:docMk/>
            <pc:sldMk cId="4147123446" sldId="1858"/>
            <ac:spMk id="42" creationId="{0C9C41C2-51AF-4BF4-89C6-4CE1523547D9}"/>
          </ac:spMkLst>
        </pc:spChg>
        <pc:spChg chg="mod ord">
          <ac:chgData name="Sainsbury, Martin" userId="bb1da36c-741f-4a0b-8c74-4693c0978d5e" providerId="ADAL" clId="{86DA153F-42C7-49BB-BA38-A5B18AB25BDB}" dt="2022-10-04T12:47:05.285" v="550" actId="13244"/>
          <ac:spMkLst>
            <pc:docMk/>
            <pc:sldMk cId="4147123446" sldId="1858"/>
            <ac:spMk id="43" creationId="{3FED6AF9-8819-4556-9504-708A524D0644}"/>
          </ac:spMkLst>
        </pc:spChg>
        <pc:spChg chg="mod">
          <ac:chgData name="Sainsbury, Martin" userId="bb1da36c-741f-4a0b-8c74-4693c0978d5e" providerId="ADAL" clId="{86DA153F-42C7-49BB-BA38-A5B18AB25BDB}" dt="2022-10-04T12:46:02.012" v="540" actId="962"/>
          <ac:spMkLst>
            <pc:docMk/>
            <pc:sldMk cId="4147123446" sldId="1858"/>
            <ac:spMk id="44" creationId="{057C385F-6816-4F37-A464-3B4CE64AC538}"/>
          </ac:spMkLst>
        </pc:spChg>
        <pc:spChg chg="ord">
          <ac:chgData name="Sainsbury, Martin" userId="bb1da36c-741f-4a0b-8c74-4693c0978d5e" providerId="ADAL" clId="{86DA153F-42C7-49BB-BA38-A5B18AB25BDB}" dt="2022-10-04T12:46:30.638" v="542" actId="13244"/>
          <ac:spMkLst>
            <pc:docMk/>
            <pc:sldMk cId="4147123446" sldId="1858"/>
            <ac:spMk id="73" creationId="{11EBB918-ECB5-177A-3E4E-441AEB35CD52}"/>
          </ac:spMkLst>
        </pc:spChg>
        <pc:spChg chg="ord">
          <ac:chgData name="Sainsbury, Martin" userId="bb1da36c-741f-4a0b-8c74-4693c0978d5e" providerId="ADAL" clId="{86DA153F-42C7-49BB-BA38-A5B18AB25BDB}" dt="2022-10-04T12:46:45.862" v="545" actId="13244"/>
          <ac:spMkLst>
            <pc:docMk/>
            <pc:sldMk cId="4147123446" sldId="1858"/>
            <ac:spMk id="77" creationId="{5EAF9DAC-50D8-D666-4076-15C0666F5D3D}"/>
          </ac:spMkLst>
        </pc:spChg>
        <pc:spChg chg="ord">
          <ac:chgData name="Sainsbury, Martin" userId="bb1da36c-741f-4a0b-8c74-4693c0978d5e" providerId="ADAL" clId="{86DA153F-42C7-49BB-BA38-A5B18AB25BDB}" dt="2022-10-04T12:46:55.662" v="547" actId="13244"/>
          <ac:spMkLst>
            <pc:docMk/>
            <pc:sldMk cId="4147123446" sldId="1858"/>
            <ac:spMk id="81" creationId="{D355A92B-D6BF-5703-7C5C-96B9BA923027}"/>
          </ac:spMkLst>
        </pc:spChg>
        <pc:spChg chg="ord">
          <ac:chgData name="Sainsbury, Martin" userId="bb1da36c-741f-4a0b-8c74-4693c0978d5e" providerId="ADAL" clId="{86DA153F-42C7-49BB-BA38-A5B18AB25BDB}" dt="2022-10-04T12:47:02.918" v="549" actId="13244"/>
          <ac:spMkLst>
            <pc:docMk/>
            <pc:sldMk cId="4147123446" sldId="1858"/>
            <ac:spMk id="85" creationId="{372DE9FA-C274-0F92-2B9B-5EC261374584}"/>
          </ac:spMkLst>
        </pc:spChg>
        <pc:spChg chg="ord">
          <ac:chgData name="Sainsbury, Martin" userId="bb1da36c-741f-4a0b-8c74-4693c0978d5e" providerId="ADAL" clId="{86DA153F-42C7-49BB-BA38-A5B18AB25BDB}" dt="2022-10-04T12:47:09.471" v="551" actId="13244"/>
          <ac:spMkLst>
            <pc:docMk/>
            <pc:sldMk cId="4147123446" sldId="1858"/>
            <ac:spMk id="89" creationId="{DF1F088D-EDF8-3518-4893-4D6333DEDFF6}"/>
          </ac:spMkLst>
        </pc:spChg>
        <pc:spChg chg="mod ord">
          <ac:chgData name="Sainsbury, Martin" userId="bb1da36c-741f-4a0b-8c74-4693c0978d5e" providerId="ADAL" clId="{86DA153F-42C7-49BB-BA38-A5B18AB25BDB}" dt="2022-10-04T12:45:26.254" v="525" actId="13244"/>
          <ac:spMkLst>
            <pc:docMk/>
            <pc:sldMk cId="4147123446" sldId="1858"/>
            <ac:spMk id="93" creationId="{CA5D95D7-A4A3-AC86-A219-7EBC530238C1}"/>
          </ac:spMkLst>
        </pc:spChg>
        <pc:spChg chg="mod ord">
          <ac:chgData name="Sainsbury, Martin" userId="bb1da36c-741f-4a0b-8c74-4693c0978d5e" providerId="ADAL" clId="{86DA153F-42C7-49BB-BA38-A5B18AB25BDB}" dt="2022-10-04T12:45:30.612" v="526" actId="13244"/>
          <ac:spMkLst>
            <pc:docMk/>
            <pc:sldMk cId="4147123446" sldId="1858"/>
            <ac:spMk id="95" creationId="{E9D659E4-345B-B755-6A15-87985EFA3591}"/>
          </ac:spMkLst>
        </pc:spChg>
        <pc:cxnChg chg="ord">
          <ac:chgData name="Sainsbury, Martin" userId="bb1da36c-741f-4a0b-8c74-4693c0978d5e" providerId="ADAL" clId="{86DA153F-42C7-49BB-BA38-A5B18AB25BDB}" dt="2022-10-04T12:45:43.027" v="528" actId="13244"/>
          <ac:cxnSpMkLst>
            <pc:docMk/>
            <pc:sldMk cId="4147123446" sldId="1858"/>
            <ac:cxnSpMk id="90" creationId="{D90691C6-B765-9AAD-B286-45AC1BA4FB4C}"/>
          </ac:cxnSpMkLst>
        </pc:cxnChg>
      </pc:sldChg>
      <pc:sldChg chg="modSp mod">
        <pc:chgData name="Sainsbury, Martin" userId="bb1da36c-741f-4a0b-8c74-4693c0978d5e" providerId="ADAL" clId="{86DA153F-42C7-49BB-BA38-A5B18AB25BDB}" dt="2022-10-04T12:20:18.368" v="148" actId="20577"/>
        <pc:sldMkLst>
          <pc:docMk/>
          <pc:sldMk cId="387584113" sldId="1865"/>
        </pc:sldMkLst>
        <pc:graphicFrameChg chg="modGraphic">
          <ac:chgData name="Sainsbury, Martin" userId="bb1da36c-741f-4a0b-8c74-4693c0978d5e" providerId="ADAL" clId="{86DA153F-42C7-49BB-BA38-A5B18AB25BDB}" dt="2022-10-04T12:20:18.368" v="148" actId="20577"/>
          <ac:graphicFrameMkLst>
            <pc:docMk/>
            <pc:sldMk cId="387584113" sldId="1865"/>
            <ac:graphicFrameMk id="9" creationId="{28210A69-FE58-4442-829A-E759254BAC17}"/>
          </ac:graphicFrameMkLst>
        </pc:graphicFrameChg>
        <pc:graphicFrameChg chg="modGraphic">
          <ac:chgData name="Sainsbury, Martin" userId="bb1da36c-741f-4a0b-8c74-4693c0978d5e" providerId="ADAL" clId="{86DA153F-42C7-49BB-BA38-A5B18AB25BDB}" dt="2022-10-04T12:19:52.698" v="146" actId="20577"/>
          <ac:graphicFrameMkLst>
            <pc:docMk/>
            <pc:sldMk cId="387584113" sldId="1865"/>
            <ac:graphicFrameMk id="16" creationId="{E037E7A5-B6B2-4ED8-994F-82ABBED6308C}"/>
          </ac:graphicFrameMkLst>
        </pc:graphicFrameChg>
      </pc:sldChg>
      <pc:sldChg chg="modSp mod">
        <pc:chgData name="Sainsbury, Martin" userId="bb1da36c-741f-4a0b-8c74-4693c0978d5e" providerId="ADAL" clId="{86DA153F-42C7-49BB-BA38-A5B18AB25BDB}" dt="2022-10-04T12:40:27.372" v="507" actId="13244"/>
        <pc:sldMkLst>
          <pc:docMk/>
          <pc:sldMk cId="2238332089" sldId="1870"/>
        </pc:sldMkLst>
        <pc:spChg chg="mod ord">
          <ac:chgData name="Sainsbury, Martin" userId="bb1da36c-741f-4a0b-8c74-4693c0978d5e" providerId="ADAL" clId="{86DA153F-42C7-49BB-BA38-A5B18AB25BDB}" dt="2022-10-04T12:40:23.454" v="506" actId="13244"/>
          <ac:spMkLst>
            <pc:docMk/>
            <pc:sldMk cId="2238332089" sldId="1870"/>
            <ac:spMk id="2" creationId="{59DB4C45-05CA-363B-49AE-2FBD4C6C86C6}"/>
          </ac:spMkLst>
        </pc:spChg>
        <pc:spChg chg="mod ord">
          <ac:chgData name="Sainsbury, Martin" userId="bb1da36c-741f-4a0b-8c74-4693c0978d5e" providerId="ADAL" clId="{86DA153F-42C7-49BB-BA38-A5B18AB25BDB}" dt="2022-10-04T12:40:27.372" v="507" actId="13244"/>
          <ac:spMkLst>
            <pc:docMk/>
            <pc:sldMk cId="2238332089" sldId="1870"/>
            <ac:spMk id="3" creationId="{0483267A-1E00-FB51-B818-D270DE321041}"/>
          </ac:spMkLst>
        </pc:spChg>
        <pc:spChg chg="mod ord">
          <ac:chgData name="Sainsbury, Martin" userId="bb1da36c-741f-4a0b-8c74-4693c0978d5e" providerId="ADAL" clId="{86DA153F-42C7-49BB-BA38-A5B18AB25BDB}" dt="2022-10-04T12:39:07.280" v="502" actId="13244"/>
          <ac:spMkLst>
            <pc:docMk/>
            <pc:sldMk cId="2238332089" sldId="1870"/>
            <ac:spMk id="8" creationId="{DF7659AF-7692-6810-7BDB-57D54E3CF923}"/>
          </ac:spMkLst>
        </pc:spChg>
        <pc:spChg chg="mod ord">
          <ac:chgData name="Sainsbury, Martin" userId="bb1da36c-741f-4a0b-8c74-4693c0978d5e" providerId="ADAL" clId="{86DA153F-42C7-49BB-BA38-A5B18AB25BDB}" dt="2022-10-04T12:39:15.797" v="503" actId="13244"/>
          <ac:spMkLst>
            <pc:docMk/>
            <pc:sldMk cId="2238332089" sldId="1870"/>
            <ac:spMk id="17" creationId="{549AB2DB-773E-AE07-C042-5977ED2C950C}"/>
          </ac:spMkLst>
        </pc:spChg>
        <pc:spChg chg="mod">
          <ac:chgData name="Sainsbury, Martin" userId="bb1da36c-741f-4a0b-8c74-4693c0978d5e" providerId="ADAL" clId="{86DA153F-42C7-49BB-BA38-A5B18AB25BDB}" dt="2022-10-04T12:38:27.764" v="494" actId="1035"/>
          <ac:spMkLst>
            <pc:docMk/>
            <pc:sldMk cId="2238332089" sldId="1870"/>
            <ac:spMk id="21" creationId="{B0A22AD7-BBE2-B528-2CD4-271FCA6A4139}"/>
          </ac:spMkLst>
        </pc:spChg>
        <pc:spChg chg="mod ord">
          <ac:chgData name="Sainsbury, Martin" userId="bb1da36c-741f-4a0b-8c74-4693c0978d5e" providerId="ADAL" clId="{86DA153F-42C7-49BB-BA38-A5B18AB25BDB}" dt="2022-10-04T12:37:53.486" v="475" actId="13244"/>
          <ac:spMkLst>
            <pc:docMk/>
            <pc:sldMk cId="2238332089" sldId="1870"/>
            <ac:spMk id="27" creationId="{36B929D9-4160-46C3-9BFB-B86CF3BBF781}"/>
          </ac:spMkLst>
        </pc:spChg>
        <pc:graphicFrameChg chg="mod">
          <ac:chgData name="Sainsbury, Martin" userId="bb1da36c-741f-4a0b-8c74-4693c0978d5e" providerId="ADAL" clId="{86DA153F-42C7-49BB-BA38-A5B18AB25BDB}" dt="2022-10-04T12:39:50.047" v="505" actId="13244"/>
          <ac:graphicFrameMkLst>
            <pc:docMk/>
            <pc:sldMk cId="2238332089" sldId="1870"/>
            <ac:graphicFrameMk id="38" creationId="{EC8A2868-CBEE-AA43-BA63-EBD0762B2B89}"/>
          </ac:graphicFrameMkLst>
        </pc:graphicFrameChg>
        <pc:graphicFrameChg chg="mod">
          <ac:chgData name="Sainsbury, Martin" userId="bb1da36c-741f-4a0b-8c74-4693c0978d5e" providerId="ADAL" clId="{86DA153F-42C7-49BB-BA38-A5B18AB25BDB}" dt="2022-10-04T12:39:42.463" v="504" actId="13244"/>
          <ac:graphicFrameMkLst>
            <pc:docMk/>
            <pc:sldMk cId="2238332089" sldId="1870"/>
            <ac:graphicFrameMk id="40" creationId="{F2047D20-484E-4308-DF36-62A120368100}"/>
          </ac:graphicFrameMkLst>
        </pc:graphicFrameChg>
      </pc:sldChg>
      <pc:sldChg chg="addSp modSp mod">
        <pc:chgData name="Sainsbury, Martin" userId="bb1da36c-741f-4a0b-8c74-4693c0978d5e" providerId="ADAL" clId="{86DA153F-42C7-49BB-BA38-A5B18AB25BDB}" dt="2022-10-04T12:42:43.863" v="517" actId="962"/>
        <pc:sldMkLst>
          <pc:docMk/>
          <pc:sldMk cId="483435351" sldId="1871"/>
        </pc:sldMkLst>
        <pc:spChg chg="ord">
          <ac:chgData name="Sainsbury, Martin" userId="bb1da36c-741f-4a0b-8c74-4693c0978d5e" providerId="ADAL" clId="{86DA153F-42C7-49BB-BA38-A5B18AB25BDB}" dt="2022-10-04T12:41:33.214" v="511" actId="13244"/>
          <ac:spMkLst>
            <pc:docMk/>
            <pc:sldMk cId="483435351" sldId="1871"/>
            <ac:spMk id="2" creationId="{631E7013-AC58-80D5-126C-FA4367061AE9}"/>
          </ac:spMkLst>
        </pc:spChg>
        <pc:spChg chg="ord">
          <ac:chgData name="Sainsbury, Martin" userId="bb1da36c-741f-4a0b-8c74-4693c0978d5e" providerId="ADAL" clId="{86DA153F-42C7-49BB-BA38-A5B18AB25BDB}" dt="2022-10-04T12:41:46.196" v="512" actId="13244"/>
          <ac:spMkLst>
            <pc:docMk/>
            <pc:sldMk cId="483435351" sldId="1871"/>
            <ac:spMk id="3" creationId="{E5EF5E6B-1B6C-F921-D999-2E5BD73322BD}"/>
          </ac:spMkLst>
        </pc:spChg>
        <pc:spChg chg="ord">
          <ac:chgData name="Sainsbury, Martin" userId="bb1da36c-741f-4a0b-8c74-4693c0978d5e" providerId="ADAL" clId="{86DA153F-42C7-49BB-BA38-A5B18AB25BDB}" dt="2022-10-04T12:40:53.327" v="508" actId="13244"/>
          <ac:spMkLst>
            <pc:docMk/>
            <pc:sldMk cId="483435351" sldId="1871"/>
            <ac:spMk id="15" creationId="{9B05846F-4851-4BE7-8AB7-D795C9AC0FEB}"/>
          </ac:spMkLst>
        </pc:spChg>
        <pc:spChg chg="ord">
          <ac:chgData name="Sainsbury, Martin" userId="bb1da36c-741f-4a0b-8c74-4693c0978d5e" providerId="ADAL" clId="{86DA153F-42C7-49BB-BA38-A5B18AB25BDB}" dt="2022-10-04T12:41:17.174" v="509" actId="13244"/>
          <ac:spMkLst>
            <pc:docMk/>
            <pc:sldMk cId="483435351" sldId="1871"/>
            <ac:spMk id="16" creationId="{CB21C33D-15AB-4320-B09D-B86AD7D2425E}"/>
          </ac:spMkLst>
        </pc:spChg>
        <pc:spChg chg="ord">
          <ac:chgData name="Sainsbury, Martin" userId="bb1da36c-741f-4a0b-8c74-4693c0978d5e" providerId="ADAL" clId="{86DA153F-42C7-49BB-BA38-A5B18AB25BDB}" dt="2022-10-04T12:41:25.718" v="510" actId="13244"/>
          <ac:spMkLst>
            <pc:docMk/>
            <pc:sldMk cId="483435351" sldId="1871"/>
            <ac:spMk id="20" creationId="{A8241C7C-45D2-4613-B846-0B230CBC9C22}"/>
          </ac:spMkLst>
        </pc:spChg>
        <pc:spChg chg="mod">
          <ac:chgData name="Sainsbury, Martin" userId="bb1da36c-741f-4a0b-8c74-4693c0978d5e" providerId="ADAL" clId="{86DA153F-42C7-49BB-BA38-A5B18AB25BDB}" dt="2022-10-04T12:42:29.300" v="514" actId="164"/>
          <ac:spMkLst>
            <pc:docMk/>
            <pc:sldMk cId="483435351" sldId="1871"/>
            <ac:spMk id="21" creationId="{8FCEE61B-5772-42CB-B69B-4C146592F790}"/>
          </ac:spMkLst>
        </pc:spChg>
        <pc:spChg chg="mod">
          <ac:chgData name="Sainsbury, Martin" userId="bb1da36c-741f-4a0b-8c74-4693c0978d5e" providerId="ADAL" clId="{86DA153F-42C7-49BB-BA38-A5B18AB25BDB}" dt="2022-10-04T12:42:29.300" v="514" actId="164"/>
          <ac:spMkLst>
            <pc:docMk/>
            <pc:sldMk cId="483435351" sldId="1871"/>
            <ac:spMk id="22" creationId="{E7C28993-D70F-41E6-8C05-E49F8E43C34B}"/>
          </ac:spMkLst>
        </pc:spChg>
        <pc:spChg chg="mod">
          <ac:chgData name="Sainsbury, Martin" userId="bb1da36c-741f-4a0b-8c74-4693c0978d5e" providerId="ADAL" clId="{86DA153F-42C7-49BB-BA38-A5B18AB25BDB}" dt="2022-10-04T12:42:39.265" v="516" actId="164"/>
          <ac:spMkLst>
            <pc:docMk/>
            <pc:sldMk cId="483435351" sldId="1871"/>
            <ac:spMk id="23" creationId="{84744869-DEE0-4660-89B0-228B1996252B}"/>
          </ac:spMkLst>
        </pc:spChg>
        <pc:grpChg chg="add mod">
          <ac:chgData name="Sainsbury, Martin" userId="bb1da36c-741f-4a0b-8c74-4693c0978d5e" providerId="ADAL" clId="{86DA153F-42C7-49BB-BA38-A5B18AB25BDB}" dt="2022-10-04T12:42:29.300" v="514" actId="164"/>
          <ac:grpSpMkLst>
            <pc:docMk/>
            <pc:sldMk cId="483435351" sldId="1871"/>
            <ac:grpSpMk id="5" creationId="{6A867C17-AF25-734D-760D-ADE6C457943A}"/>
          </ac:grpSpMkLst>
        </pc:grpChg>
        <pc:grpChg chg="add mod">
          <ac:chgData name="Sainsbury, Martin" userId="bb1da36c-741f-4a0b-8c74-4693c0978d5e" providerId="ADAL" clId="{86DA153F-42C7-49BB-BA38-A5B18AB25BDB}" dt="2022-10-04T12:42:43.863" v="517" actId="962"/>
          <ac:grpSpMkLst>
            <pc:docMk/>
            <pc:sldMk cId="483435351" sldId="1871"/>
            <ac:grpSpMk id="6" creationId="{D34546A0-ECBC-B6B6-072B-525E50DB4349}"/>
          </ac:grpSpMkLst>
        </pc:grpChg>
        <pc:grpChg chg="mod">
          <ac:chgData name="Sainsbury, Martin" userId="bb1da36c-741f-4a0b-8c74-4693c0978d5e" providerId="ADAL" clId="{86DA153F-42C7-49BB-BA38-A5B18AB25BDB}" dt="2022-10-04T12:42:39.265" v="516" actId="164"/>
          <ac:grpSpMkLst>
            <pc:docMk/>
            <pc:sldMk cId="483435351" sldId="1871"/>
            <ac:grpSpMk id="19" creationId="{72B4C283-6827-42D0-BE4E-0FE80D271298}"/>
          </ac:grpSpMkLst>
        </pc:grpChg>
      </pc:sldChg>
      <pc:sldChg chg="modSp mod">
        <pc:chgData name="Sainsbury, Martin" userId="bb1da36c-741f-4a0b-8c74-4693c0978d5e" providerId="ADAL" clId="{86DA153F-42C7-49BB-BA38-A5B18AB25BDB}" dt="2022-10-04T12:47:41.806" v="552" actId="13244"/>
        <pc:sldMkLst>
          <pc:docMk/>
          <pc:sldMk cId="1267082216" sldId="1877"/>
        </pc:sldMkLst>
        <pc:spChg chg="ord">
          <ac:chgData name="Sainsbury, Martin" userId="bb1da36c-741f-4a0b-8c74-4693c0978d5e" providerId="ADAL" clId="{86DA153F-42C7-49BB-BA38-A5B18AB25BDB}" dt="2022-10-04T12:47:41.806" v="552" actId="13244"/>
          <ac:spMkLst>
            <pc:docMk/>
            <pc:sldMk cId="1267082216" sldId="1877"/>
            <ac:spMk id="20" creationId="{C4836D76-C64D-4C0B-B228-0BF56F4B7540}"/>
          </ac:spMkLst>
        </pc:spChg>
      </pc:sldChg>
      <pc:sldChg chg="modSp mod">
        <pc:chgData name="Sainsbury, Martin" userId="bb1da36c-741f-4a0b-8c74-4693c0978d5e" providerId="ADAL" clId="{86DA153F-42C7-49BB-BA38-A5B18AB25BDB}" dt="2022-10-04T12:48:29.430" v="554" actId="13244"/>
        <pc:sldMkLst>
          <pc:docMk/>
          <pc:sldMk cId="2114828264" sldId="1878"/>
        </pc:sldMkLst>
        <pc:spChg chg="ord">
          <ac:chgData name="Sainsbury, Martin" userId="bb1da36c-741f-4a0b-8c74-4693c0978d5e" providerId="ADAL" clId="{86DA153F-42C7-49BB-BA38-A5B18AB25BDB}" dt="2022-10-04T12:48:29.430" v="554" actId="13244"/>
          <ac:spMkLst>
            <pc:docMk/>
            <pc:sldMk cId="2114828264" sldId="1878"/>
            <ac:spMk id="30" creationId="{8AFBA052-8685-4182-B01E-F2BB52045EB8}"/>
          </ac:spMkLst>
        </pc:spChg>
        <pc:spChg chg="ord">
          <ac:chgData name="Sainsbury, Martin" userId="bb1da36c-741f-4a0b-8c74-4693c0978d5e" providerId="ADAL" clId="{86DA153F-42C7-49BB-BA38-A5B18AB25BDB}" dt="2022-10-04T12:48:12.452" v="553" actId="13244"/>
          <ac:spMkLst>
            <pc:docMk/>
            <pc:sldMk cId="2114828264" sldId="1878"/>
            <ac:spMk id="37" creationId="{C73B4353-DCDA-493D-9B53-F8628DEE39D6}"/>
          </ac:spMkLst>
        </pc:spChg>
      </pc:sldChg>
      <pc:sldChg chg="modSp mod">
        <pc:chgData name="Sainsbury, Martin" userId="bb1da36c-741f-4a0b-8c74-4693c0978d5e" providerId="ADAL" clId="{86DA153F-42C7-49BB-BA38-A5B18AB25BDB}" dt="2022-10-04T12:17:26.345" v="133" actId="20577"/>
        <pc:sldMkLst>
          <pc:docMk/>
          <pc:sldMk cId="3923428190" sldId="1888"/>
        </pc:sldMkLst>
        <pc:spChg chg="mod">
          <ac:chgData name="Sainsbury, Martin" userId="bb1da36c-741f-4a0b-8c74-4693c0978d5e" providerId="ADAL" clId="{86DA153F-42C7-49BB-BA38-A5B18AB25BDB}" dt="2022-10-04T12:17:26.345" v="133" actId="20577"/>
          <ac:spMkLst>
            <pc:docMk/>
            <pc:sldMk cId="3923428190" sldId="1888"/>
            <ac:spMk id="4" creationId="{2F8BFAD0-D6BB-75B4-5B90-46A39CE55BD7}"/>
          </ac:spMkLst>
        </pc:spChg>
      </pc:sldChg>
      <pc:sldChg chg="modSp mod">
        <pc:chgData name="Sainsbury, Martin" userId="bb1da36c-741f-4a0b-8c74-4693c0978d5e" providerId="ADAL" clId="{86DA153F-42C7-49BB-BA38-A5B18AB25BDB}" dt="2022-10-04T12:15:45.776" v="15" actId="20577"/>
        <pc:sldMkLst>
          <pc:docMk/>
          <pc:sldMk cId="392773153" sldId="1889"/>
        </pc:sldMkLst>
        <pc:graphicFrameChg chg="modGraphic">
          <ac:chgData name="Sainsbury, Martin" userId="bb1da36c-741f-4a0b-8c74-4693c0978d5e" providerId="ADAL" clId="{86DA153F-42C7-49BB-BA38-A5B18AB25BDB}" dt="2022-10-04T12:15:45.776" v="15" actId="20577"/>
          <ac:graphicFrameMkLst>
            <pc:docMk/>
            <pc:sldMk cId="392773153" sldId="1889"/>
            <ac:graphicFrameMk id="14" creationId="{456A335A-8E8F-C5F4-3356-7730F93CA613}"/>
          </ac:graphicFrameMkLst>
        </pc:graphicFrameChg>
      </pc:sldChg>
      <pc:sldChg chg="addSp modSp mod">
        <pc:chgData name="Sainsbury, Martin" userId="bb1da36c-741f-4a0b-8c74-4693c0978d5e" providerId="ADAL" clId="{86DA153F-42C7-49BB-BA38-A5B18AB25BDB}" dt="2022-10-04T12:37:12.064" v="470" actId="13244"/>
        <pc:sldMkLst>
          <pc:docMk/>
          <pc:sldMk cId="3353330427" sldId="1910"/>
        </pc:sldMkLst>
        <pc:spChg chg="mod">
          <ac:chgData name="Sainsbury, Martin" userId="bb1da36c-741f-4a0b-8c74-4693c0978d5e" providerId="ADAL" clId="{86DA153F-42C7-49BB-BA38-A5B18AB25BDB}" dt="2022-10-04T12:34:31.612" v="459" actId="1038"/>
          <ac:spMkLst>
            <pc:docMk/>
            <pc:sldMk cId="3353330427" sldId="1910"/>
            <ac:spMk id="7" creationId="{31407F58-E016-7898-FD57-7271D73E0A7D}"/>
          </ac:spMkLst>
        </pc:spChg>
        <pc:spChg chg="mod ord">
          <ac:chgData name="Sainsbury, Martin" userId="bb1da36c-741f-4a0b-8c74-4693c0978d5e" providerId="ADAL" clId="{86DA153F-42C7-49BB-BA38-A5B18AB25BDB}" dt="2022-10-04T12:35:19.232" v="463" actId="962"/>
          <ac:spMkLst>
            <pc:docMk/>
            <pc:sldMk cId="3353330427" sldId="1910"/>
            <ac:spMk id="8" creationId="{8A8D2BDB-6540-4CB3-263B-AB7503786224}"/>
          </ac:spMkLst>
        </pc:spChg>
        <pc:spChg chg="mod">
          <ac:chgData name="Sainsbury, Martin" userId="bb1da36c-741f-4a0b-8c74-4693c0978d5e" providerId="ADAL" clId="{86DA153F-42C7-49BB-BA38-A5B18AB25BDB}" dt="2022-10-04T12:34:31.612" v="459" actId="1038"/>
          <ac:spMkLst>
            <pc:docMk/>
            <pc:sldMk cId="3353330427" sldId="1910"/>
            <ac:spMk id="13" creationId="{6929F4EC-0C65-FE5C-BF45-FA0BDF45FA52}"/>
          </ac:spMkLst>
        </pc:spChg>
        <pc:spChg chg="mod ord">
          <ac:chgData name="Sainsbury, Martin" userId="bb1da36c-741f-4a0b-8c74-4693c0978d5e" providerId="ADAL" clId="{86DA153F-42C7-49BB-BA38-A5B18AB25BDB}" dt="2022-10-04T12:37:01.176" v="468" actId="13244"/>
          <ac:spMkLst>
            <pc:docMk/>
            <pc:sldMk cId="3353330427" sldId="1910"/>
            <ac:spMk id="22" creationId="{51095E19-A81F-48EB-B6EB-C1D110C88BE8}"/>
          </ac:spMkLst>
        </pc:spChg>
        <pc:spChg chg="mod ord">
          <ac:chgData name="Sainsbury, Martin" userId="bb1da36c-741f-4a0b-8c74-4693c0978d5e" providerId="ADAL" clId="{86DA153F-42C7-49BB-BA38-A5B18AB25BDB}" dt="2022-10-04T12:35:46.962" v="464" actId="164"/>
          <ac:spMkLst>
            <pc:docMk/>
            <pc:sldMk cId="3353330427" sldId="1910"/>
            <ac:spMk id="24" creationId="{8B7A2759-C4FC-9790-AA49-9FB949427D65}"/>
          </ac:spMkLst>
        </pc:spChg>
        <pc:spChg chg="mod ord">
          <ac:chgData name="Sainsbury, Martin" userId="bb1da36c-741f-4a0b-8c74-4693c0978d5e" providerId="ADAL" clId="{86DA153F-42C7-49BB-BA38-A5B18AB25BDB}" dt="2022-10-04T12:37:04.848" v="469" actId="13244"/>
          <ac:spMkLst>
            <pc:docMk/>
            <pc:sldMk cId="3353330427" sldId="1910"/>
            <ac:spMk id="25" creationId="{2C7ADCB1-BB9C-44AE-B88B-EE175BF7BF46}"/>
          </ac:spMkLst>
        </pc:spChg>
        <pc:spChg chg="mod ord">
          <ac:chgData name="Sainsbury, Martin" userId="bb1da36c-741f-4a0b-8c74-4693c0978d5e" providerId="ADAL" clId="{86DA153F-42C7-49BB-BA38-A5B18AB25BDB}" dt="2022-10-04T12:37:12.064" v="470" actId="13244"/>
          <ac:spMkLst>
            <pc:docMk/>
            <pc:sldMk cId="3353330427" sldId="1910"/>
            <ac:spMk id="26" creationId="{A7D42C7C-1A2D-4D82-B55D-99D4CC609921}"/>
          </ac:spMkLst>
        </pc:spChg>
        <pc:grpChg chg="add mod">
          <ac:chgData name="Sainsbury, Martin" userId="bb1da36c-741f-4a0b-8c74-4693c0978d5e" providerId="ADAL" clId="{86DA153F-42C7-49BB-BA38-A5B18AB25BDB}" dt="2022-10-04T12:36:23.881" v="465" actId="962"/>
          <ac:grpSpMkLst>
            <pc:docMk/>
            <pc:sldMk cId="3353330427" sldId="1910"/>
            <ac:grpSpMk id="5" creationId="{76AD975B-5095-30E0-8A43-5E63BE71BECD}"/>
          </ac:grpSpMkLst>
        </pc:grpChg>
        <pc:graphicFrameChg chg="mod">
          <ac:chgData name="Sainsbury, Martin" userId="bb1da36c-741f-4a0b-8c74-4693c0978d5e" providerId="ADAL" clId="{86DA153F-42C7-49BB-BA38-A5B18AB25BDB}" dt="2022-10-04T12:36:31.630" v="467" actId="13244"/>
          <ac:graphicFrameMkLst>
            <pc:docMk/>
            <pc:sldMk cId="3353330427" sldId="1910"/>
            <ac:graphicFrameMk id="2" creationId="{E3F13850-ED97-A7EB-FBF7-1C716667A894}"/>
          </ac:graphicFrameMkLst>
        </pc:graphicFrameChg>
        <pc:graphicFrameChg chg="mod">
          <ac:chgData name="Sainsbury, Martin" userId="bb1da36c-741f-4a0b-8c74-4693c0978d5e" providerId="ADAL" clId="{86DA153F-42C7-49BB-BA38-A5B18AB25BDB}" dt="2022-10-04T12:34:42.881" v="461" actId="14100"/>
          <ac:graphicFrameMkLst>
            <pc:docMk/>
            <pc:sldMk cId="3353330427" sldId="1910"/>
            <ac:graphicFrameMk id="3" creationId="{7F9F273E-A165-CE98-54A6-59143ACF5D0D}"/>
          </ac:graphicFrameMkLst>
        </pc:graphicFrameChg>
        <pc:graphicFrameChg chg="mod">
          <ac:chgData name="Sainsbury, Martin" userId="bb1da36c-741f-4a0b-8c74-4693c0978d5e" providerId="ADAL" clId="{86DA153F-42C7-49BB-BA38-A5B18AB25BDB}" dt="2022-10-04T12:34:31.612" v="459" actId="1038"/>
          <ac:graphicFrameMkLst>
            <pc:docMk/>
            <pc:sldMk cId="3353330427" sldId="1910"/>
            <ac:graphicFrameMk id="6" creationId="{D09AA36D-CB23-EE7C-765C-80A3BAEC411F}"/>
          </ac:graphicFrameMkLst>
        </pc:graphicFrameChg>
        <pc:graphicFrameChg chg="mod">
          <ac:chgData name="Sainsbury, Martin" userId="bb1da36c-741f-4a0b-8c74-4693c0978d5e" providerId="ADAL" clId="{86DA153F-42C7-49BB-BA38-A5B18AB25BDB}" dt="2022-10-04T12:34:31.612" v="459" actId="1038"/>
          <ac:graphicFrameMkLst>
            <pc:docMk/>
            <pc:sldMk cId="3353330427" sldId="1910"/>
            <ac:graphicFrameMk id="12" creationId="{0B083C16-B0F3-46B6-5B7C-8EE9414A4BD0}"/>
          </ac:graphicFrameMkLst>
        </pc:graphicFrameChg>
        <pc:cxnChg chg="mod ord">
          <ac:chgData name="Sainsbury, Martin" userId="bb1da36c-741f-4a0b-8c74-4693c0978d5e" providerId="ADAL" clId="{86DA153F-42C7-49BB-BA38-A5B18AB25BDB}" dt="2022-10-04T12:35:46.962" v="464" actId="164"/>
          <ac:cxnSpMkLst>
            <pc:docMk/>
            <pc:sldMk cId="3353330427" sldId="1910"/>
            <ac:cxnSpMk id="21" creationId="{2B1F1013-2544-119C-2C39-6FB538FE4666}"/>
          </ac:cxnSpMkLst>
        </pc:cxnChg>
      </pc:sldChg>
      <pc:sldChg chg="modSp mod delCm modNotesTx">
        <pc:chgData name="Sainsbury, Martin" userId="bb1da36c-741f-4a0b-8c74-4693c0978d5e" providerId="ADAL" clId="{86DA153F-42C7-49BB-BA38-A5B18AB25BDB}" dt="2022-10-04T12:28:56.167" v="412" actId="13244"/>
        <pc:sldMkLst>
          <pc:docMk/>
          <pc:sldMk cId="1378094075" sldId="1914"/>
        </pc:sldMkLst>
        <pc:spChg chg="ord">
          <ac:chgData name="Sainsbury, Martin" userId="bb1da36c-741f-4a0b-8c74-4693c0978d5e" providerId="ADAL" clId="{86DA153F-42C7-49BB-BA38-A5B18AB25BDB}" dt="2022-10-04T12:28:36.848" v="411" actId="13244"/>
          <ac:spMkLst>
            <pc:docMk/>
            <pc:sldMk cId="1378094075" sldId="1914"/>
            <ac:spMk id="6" creationId="{0B9FF8AC-C8B7-5FDE-4CB2-D899D7F7D26A}"/>
          </ac:spMkLst>
        </pc:spChg>
        <pc:cxnChg chg="ord">
          <ac:chgData name="Sainsbury, Martin" userId="bb1da36c-741f-4a0b-8c74-4693c0978d5e" providerId="ADAL" clId="{86DA153F-42C7-49BB-BA38-A5B18AB25BDB}" dt="2022-10-04T12:28:56.167" v="412" actId="13244"/>
          <ac:cxnSpMkLst>
            <pc:docMk/>
            <pc:sldMk cId="1378094075" sldId="1914"/>
            <ac:cxnSpMk id="12" creationId="{16E97F3C-B79F-FBCC-68EF-0D5540F19A92}"/>
          </ac:cxnSpMkLst>
        </pc:cxnChg>
      </pc:sldChg>
      <pc:sldChg chg="modSp mod delCm">
        <pc:chgData name="Sainsbury, Martin" userId="bb1da36c-741f-4a0b-8c74-4693c0978d5e" providerId="ADAL" clId="{86DA153F-42C7-49BB-BA38-A5B18AB25BDB}" dt="2022-10-04T12:30:45.680" v="426" actId="13244"/>
        <pc:sldMkLst>
          <pc:docMk/>
          <pc:sldMk cId="3469499139" sldId="1915"/>
        </pc:sldMkLst>
        <pc:spChg chg="mod">
          <ac:chgData name="Sainsbury, Martin" userId="bb1da36c-741f-4a0b-8c74-4693c0978d5e" providerId="ADAL" clId="{86DA153F-42C7-49BB-BA38-A5B18AB25BDB}" dt="2022-10-04T12:30:06.234" v="424" actId="1036"/>
          <ac:spMkLst>
            <pc:docMk/>
            <pc:sldMk cId="3469499139" sldId="1915"/>
            <ac:spMk id="23" creationId="{67E8C02B-6D8C-EF1D-177E-9E26DB22589F}"/>
          </ac:spMkLst>
        </pc:spChg>
        <pc:spChg chg="ord">
          <ac:chgData name="Sainsbury, Martin" userId="bb1da36c-741f-4a0b-8c74-4693c0978d5e" providerId="ADAL" clId="{86DA153F-42C7-49BB-BA38-A5B18AB25BDB}" dt="2022-10-04T12:30:45.680" v="426" actId="13244"/>
          <ac:spMkLst>
            <pc:docMk/>
            <pc:sldMk cId="3469499139" sldId="1915"/>
            <ac:spMk id="42" creationId="{B1E7DA69-6923-41B3-93AB-968FA90066DF}"/>
          </ac:spMkLst>
        </pc:spChg>
        <pc:spChg chg="ord">
          <ac:chgData name="Sainsbury, Martin" userId="bb1da36c-741f-4a0b-8c74-4693c0978d5e" providerId="ADAL" clId="{86DA153F-42C7-49BB-BA38-A5B18AB25BDB}" dt="2022-10-04T12:29:46.580" v="413" actId="13244"/>
          <ac:spMkLst>
            <pc:docMk/>
            <pc:sldMk cId="3469499139" sldId="1915"/>
            <ac:spMk id="55" creationId="{FAAE1C09-AC77-4CC3-93D4-16773EBDBB4E}"/>
          </ac:spMkLst>
        </pc:spChg>
        <pc:picChg chg="mod">
          <ac:chgData name="Sainsbury, Martin" userId="bb1da36c-741f-4a0b-8c74-4693c0978d5e" providerId="ADAL" clId="{86DA153F-42C7-49BB-BA38-A5B18AB25BDB}" dt="2022-10-04T12:30:25.397" v="425" actId="962"/>
          <ac:picMkLst>
            <pc:docMk/>
            <pc:sldMk cId="3469499139" sldId="1915"/>
            <ac:picMk id="13" creationId="{977DFD87-C67D-91B1-0CAD-29C7AF81D259}"/>
          </ac:picMkLst>
        </pc:picChg>
      </pc:sldChg>
      <pc:sldChg chg="addSp modSp mod delCm">
        <pc:chgData name="Sainsbury, Martin" userId="bb1da36c-741f-4a0b-8c74-4693c0978d5e" providerId="ADAL" clId="{86DA153F-42C7-49BB-BA38-A5B18AB25BDB}" dt="2022-10-04T12:52:31.639" v="579" actId="13244"/>
        <pc:sldMkLst>
          <pc:docMk/>
          <pc:sldMk cId="3222682386" sldId="1938"/>
        </pc:sldMkLst>
        <pc:spChg chg="add mod ord">
          <ac:chgData name="Sainsbury, Martin" userId="bb1da36c-741f-4a0b-8c74-4693c0978d5e" providerId="ADAL" clId="{86DA153F-42C7-49BB-BA38-A5B18AB25BDB}" dt="2022-10-04T12:52:31.639" v="579" actId="13244"/>
          <ac:spMkLst>
            <pc:docMk/>
            <pc:sldMk cId="3222682386" sldId="1938"/>
            <ac:spMk id="3" creationId="{4B2FF263-69C6-B97F-3F66-59EC93E456FB}"/>
          </ac:spMkLst>
        </pc:spChg>
        <pc:spChg chg="mod">
          <ac:chgData name="Sainsbury, Martin" userId="bb1da36c-741f-4a0b-8c74-4693c0978d5e" providerId="ADAL" clId="{86DA153F-42C7-49BB-BA38-A5B18AB25BDB}" dt="2022-10-04T12:52:01.465" v="576" actId="962"/>
          <ac:spMkLst>
            <pc:docMk/>
            <pc:sldMk cId="3222682386" sldId="1938"/>
            <ac:spMk id="9" creationId="{A6351107-7E24-4CF7-AC83-AC4D7904FAF8}"/>
          </ac:spMkLst>
        </pc:spChg>
        <pc:spChg chg="mod">
          <ac:chgData name="Sainsbury, Martin" userId="bb1da36c-741f-4a0b-8c74-4693c0978d5e" providerId="ADAL" clId="{86DA153F-42C7-49BB-BA38-A5B18AB25BDB}" dt="2022-10-04T12:52:05.648" v="578" actId="962"/>
          <ac:spMkLst>
            <pc:docMk/>
            <pc:sldMk cId="3222682386" sldId="1938"/>
            <ac:spMk id="10" creationId="{080E5C22-AC77-47F1-9B15-2CE6BC2ABD5D}"/>
          </ac:spMkLst>
        </pc:spChg>
        <pc:graphicFrameChg chg="mod modGraphic">
          <ac:chgData name="Sainsbury, Martin" userId="bb1da36c-741f-4a0b-8c74-4693c0978d5e" providerId="ADAL" clId="{86DA153F-42C7-49BB-BA38-A5B18AB25BDB}" dt="2022-10-04T12:26:03.959" v="398" actId="552"/>
          <ac:graphicFrameMkLst>
            <pc:docMk/>
            <pc:sldMk cId="3222682386" sldId="1938"/>
            <ac:graphicFrameMk id="26" creationId="{DCFCE3BD-A710-40B9-9B51-287528237188}"/>
          </ac:graphicFrameMkLst>
        </pc:graphicFrameChg>
      </pc:sldChg>
      <pc:sldChg chg="modSp mod">
        <pc:chgData name="Sainsbury, Martin" userId="bb1da36c-741f-4a0b-8c74-4693c0978d5e" providerId="ADAL" clId="{86DA153F-42C7-49BB-BA38-A5B18AB25BDB}" dt="2022-10-04T12:53:12.269" v="582" actId="13244"/>
        <pc:sldMkLst>
          <pc:docMk/>
          <pc:sldMk cId="2919680684" sldId="1940"/>
        </pc:sldMkLst>
        <pc:spChg chg="ord">
          <ac:chgData name="Sainsbury, Martin" userId="bb1da36c-741f-4a0b-8c74-4693c0978d5e" providerId="ADAL" clId="{86DA153F-42C7-49BB-BA38-A5B18AB25BDB}" dt="2022-10-04T12:53:02.077" v="580" actId="13244"/>
          <ac:spMkLst>
            <pc:docMk/>
            <pc:sldMk cId="2919680684" sldId="1940"/>
            <ac:spMk id="11" creationId="{F746DD38-3A24-4BB7-B45D-3D18E2D338AD}"/>
          </ac:spMkLst>
        </pc:spChg>
        <pc:spChg chg="ord">
          <ac:chgData name="Sainsbury, Martin" userId="bb1da36c-741f-4a0b-8c74-4693c0978d5e" providerId="ADAL" clId="{86DA153F-42C7-49BB-BA38-A5B18AB25BDB}" dt="2022-10-04T12:53:05.614" v="581" actId="13244"/>
          <ac:spMkLst>
            <pc:docMk/>
            <pc:sldMk cId="2919680684" sldId="1940"/>
            <ac:spMk id="21" creationId="{44442F0C-84AF-4F2F-979A-68BEA753A614}"/>
          </ac:spMkLst>
        </pc:spChg>
        <pc:grpChg chg="ord">
          <ac:chgData name="Sainsbury, Martin" userId="bb1da36c-741f-4a0b-8c74-4693c0978d5e" providerId="ADAL" clId="{86DA153F-42C7-49BB-BA38-A5B18AB25BDB}" dt="2022-10-04T12:53:12.269" v="582" actId="13244"/>
          <ac:grpSpMkLst>
            <pc:docMk/>
            <pc:sldMk cId="2919680684" sldId="1940"/>
            <ac:grpSpMk id="12" creationId="{07C6D4D3-65D1-4FB6-BCE6-6F3E2333A6E6}"/>
          </ac:grpSpMkLst>
        </pc:grpChg>
      </pc:sldChg>
      <pc:sldChg chg="delCm">
        <pc:chgData name="Sainsbury, Martin" userId="bb1da36c-741f-4a0b-8c74-4693c0978d5e" providerId="ADAL" clId="{86DA153F-42C7-49BB-BA38-A5B18AB25BDB}" dt="2022-10-04T12:14:51.977" v="2"/>
        <pc:sldMkLst>
          <pc:docMk/>
          <pc:sldMk cId="3480798916" sldId="1942"/>
        </pc:sldMkLst>
      </pc:sldChg>
      <pc:sldChg chg="modSp mod">
        <pc:chgData name="Sainsbury, Martin" userId="bb1da36c-741f-4a0b-8c74-4693c0978d5e" providerId="ADAL" clId="{86DA153F-42C7-49BB-BA38-A5B18AB25BDB}" dt="2022-10-04T12:27:14.662" v="406"/>
        <pc:sldMkLst>
          <pc:docMk/>
          <pc:sldMk cId="1349782519" sldId="1944"/>
        </pc:sldMkLst>
        <pc:graphicFrameChg chg="mod modGraphic">
          <ac:chgData name="Sainsbury, Martin" userId="bb1da36c-741f-4a0b-8c74-4693c0978d5e" providerId="ADAL" clId="{86DA153F-42C7-49BB-BA38-A5B18AB25BDB}" dt="2022-10-04T12:27:14.662" v="406"/>
          <ac:graphicFrameMkLst>
            <pc:docMk/>
            <pc:sldMk cId="1349782519" sldId="1944"/>
            <ac:graphicFrameMk id="30" creationId="{D6EAA1F2-9FB4-4E7E-963D-60376457C561}"/>
          </ac:graphicFrameMkLst>
        </pc:graphicFrameChg>
      </pc:sldChg>
      <pc:sldChg chg="addSp modSp mod">
        <pc:chgData name="Sainsbury, Martin" userId="bb1da36c-741f-4a0b-8c74-4693c0978d5e" providerId="ADAL" clId="{86DA153F-42C7-49BB-BA38-A5B18AB25BDB}" dt="2022-10-04T12:53:38.085" v="583" actId="13244"/>
        <pc:sldMkLst>
          <pc:docMk/>
          <pc:sldMk cId="133795831" sldId="1945"/>
        </pc:sldMkLst>
        <pc:spChg chg="add mod ord">
          <ac:chgData name="Sainsbury, Martin" userId="bb1da36c-741f-4a0b-8c74-4693c0978d5e" providerId="ADAL" clId="{86DA153F-42C7-49BB-BA38-A5B18AB25BDB}" dt="2022-10-04T12:53:38.085" v="583" actId="13244"/>
          <ac:spMkLst>
            <pc:docMk/>
            <pc:sldMk cId="133795831" sldId="1945"/>
            <ac:spMk id="2" creationId="{00F7AC23-3653-DF30-D1E2-21EC611E539D}"/>
          </ac:spMkLst>
        </pc:spChg>
        <pc:graphicFrameChg chg="modGraphic">
          <ac:chgData name="Sainsbury, Martin" userId="bb1da36c-741f-4a0b-8c74-4693c0978d5e" providerId="ADAL" clId="{86DA153F-42C7-49BB-BA38-A5B18AB25BDB}" dt="2022-10-04T12:27:29.584" v="407" actId="2165"/>
          <ac:graphicFrameMkLst>
            <pc:docMk/>
            <pc:sldMk cId="133795831" sldId="1945"/>
            <ac:graphicFrameMk id="4" creationId="{EBED9B89-4989-4F57-BEA3-24B94806094A}"/>
          </ac:graphicFrameMkLst>
        </pc:graphicFrameChg>
      </pc:sldChg>
      <pc:sldChg chg="modSp mod">
        <pc:chgData name="Sainsbury, Martin" userId="bb1da36c-741f-4a0b-8c74-4693c0978d5e" providerId="ADAL" clId="{86DA153F-42C7-49BB-BA38-A5B18AB25BDB}" dt="2022-10-04T12:53:57.573" v="584" actId="13244"/>
        <pc:sldMkLst>
          <pc:docMk/>
          <pc:sldMk cId="135463439" sldId="1947"/>
        </pc:sldMkLst>
        <pc:spChg chg="ord">
          <ac:chgData name="Sainsbury, Martin" userId="bb1da36c-741f-4a0b-8c74-4693c0978d5e" providerId="ADAL" clId="{86DA153F-42C7-49BB-BA38-A5B18AB25BDB}" dt="2022-10-04T12:53:57.573" v="584" actId="13244"/>
          <ac:spMkLst>
            <pc:docMk/>
            <pc:sldMk cId="135463439" sldId="1947"/>
            <ac:spMk id="9" creationId="{113A956C-5F73-4E80-A2A5-3014B28F6A0D}"/>
          </ac:spMkLst>
        </pc:spChg>
      </pc:sldChg>
      <pc:sldChg chg="delSp modSp mod">
        <pc:chgData name="Sainsbury, Martin" userId="bb1da36c-741f-4a0b-8c74-4693c0978d5e" providerId="ADAL" clId="{86DA153F-42C7-49BB-BA38-A5B18AB25BDB}" dt="2022-10-04T12:23:34.303" v="371" actId="6549"/>
        <pc:sldMkLst>
          <pc:docMk/>
          <pc:sldMk cId="381007786" sldId="1951"/>
        </pc:sldMkLst>
        <pc:spChg chg="mod">
          <ac:chgData name="Sainsbury, Martin" userId="bb1da36c-741f-4a0b-8c74-4693c0978d5e" providerId="ADAL" clId="{86DA153F-42C7-49BB-BA38-A5B18AB25BDB}" dt="2022-10-04T12:23:34.303" v="371" actId="6549"/>
          <ac:spMkLst>
            <pc:docMk/>
            <pc:sldMk cId="381007786" sldId="1951"/>
            <ac:spMk id="36" creationId="{0166E4AC-A609-43E5-9088-E92FDEAFA74F}"/>
          </ac:spMkLst>
        </pc:spChg>
        <pc:graphicFrameChg chg="del mod modGraphic">
          <ac:chgData name="Sainsbury, Martin" userId="bb1da36c-741f-4a0b-8c74-4693c0978d5e" providerId="ADAL" clId="{86DA153F-42C7-49BB-BA38-A5B18AB25BDB}" dt="2022-10-04T12:23:31.953" v="367" actId="478"/>
          <ac:graphicFrameMkLst>
            <pc:docMk/>
            <pc:sldMk cId="381007786" sldId="1951"/>
            <ac:graphicFrameMk id="2" creationId="{C45F8AC0-5CB1-4191-B37A-0B014B75B8AE}"/>
          </ac:graphicFrameMkLst>
        </pc:graphicFrameChg>
      </pc:sldChg>
    </pc:docChg>
  </pc:docChgLst>
  <pc:docChgLst>
    <pc:chgData name="Leach, Kate" userId="5b51e6c3-96ae-4626-ba0e-f08d279f7196" providerId="ADAL" clId="{264EB1C2-AFAA-4AB6-ABE1-D98818797141}"/>
    <pc:docChg chg="modSld">
      <pc:chgData name="Leach, Kate" userId="5b51e6c3-96ae-4626-ba0e-f08d279f7196" providerId="ADAL" clId="{264EB1C2-AFAA-4AB6-ABE1-D98818797141}" dt="2022-10-05T11:40:33.056" v="8" actId="962"/>
      <pc:docMkLst>
        <pc:docMk/>
      </pc:docMkLst>
      <pc:sldChg chg="modSp mod">
        <pc:chgData name="Leach, Kate" userId="5b51e6c3-96ae-4626-ba0e-f08d279f7196" providerId="ADAL" clId="{264EB1C2-AFAA-4AB6-ABE1-D98818797141}" dt="2022-10-05T11:40:33.056" v="8" actId="962"/>
        <pc:sldMkLst>
          <pc:docMk/>
          <pc:sldMk cId="3353330427" sldId="1910"/>
        </pc:sldMkLst>
        <pc:spChg chg="mod">
          <ac:chgData name="Leach, Kate" userId="5b51e6c3-96ae-4626-ba0e-f08d279f7196" providerId="ADAL" clId="{264EB1C2-AFAA-4AB6-ABE1-D98818797141}" dt="2022-10-05T11:38:42.367" v="4" actId="1035"/>
          <ac:spMkLst>
            <pc:docMk/>
            <pc:sldMk cId="3353330427" sldId="1910"/>
            <ac:spMk id="4" creationId="{1A276CDE-5912-4FA2-866A-6E5EC2BEE47A}"/>
          </ac:spMkLst>
        </pc:spChg>
        <pc:spChg chg="mod">
          <ac:chgData name="Leach, Kate" userId="5b51e6c3-96ae-4626-ba0e-f08d279f7196" providerId="ADAL" clId="{264EB1C2-AFAA-4AB6-ABE1-D98818797141}" dt="2022-10-05T11:33:34.525" v="0" actId="1036"/>
          <ac:spMkLst>
            <pc:docMk/>
            <pc:sldMk cId="3353330427" sldId="1910"/>
            <ac:spMk id="22" creationId="{51095E19-A81F-48EB-B6EB-C1D110C88BE8}"/>
          </ac:spMkLst>
        </pc:spChg>
        <pc:grpChg chg="mod">
          <ac:chgData name="Leach, Kate" userId="5b51e6c3-96ae-4626-ba0e-f08d279f7196" providerId="ADAL" clId="{264EB1C2-AFAA-4AB6-ABE1-D98818797141}" dt="2022-10-05T11:40:25.562" v="7" actId="962"/>
          <ac:grpSpMkLst>
            <pc:docMk/>
            <pc:sldMk cId="3353330427" sldId="1910"/>
            <ac:grpSpMk id="5" creationId="{76AD975B-5095-30E0-8A43-5E63BE71BECD}"/>
          </ac:grpSpMkLst>
        </pc:grpChg>
        <pc:graphicFrameChg chg="mod">
          <ac:chgData name="Leach, Kate" userId="5b51e6c3-96ae-4626-ba0e-f08d279f7196" providerId="ADAL" clId="{264EB1C2-AFAA-4AB6-ABE1-D98818797141}" dt="2022-10-05T11:40:33.056" v="8" actId="962"/>
          <ac:graphicFrameMkLst>
            <pc:docMk/>
            <pc:sldMk cId="3353330427" sldId="1910"/>
            <ac:graphicFrameMk id="2" creationId="{E3F13850-ED97-A7EB-FBF7-1C716667A894}"/>
          </ac:graphicFrameMkLst>
        </pc:graphicFrameChg>
        <pc:graphicFrameChg chg="mod">
          <ac:chgData name="Leach, Kate" userId="5b51e6c3-96ae-4626-ba0e-f08d279f7196" providerId="ADAL" clId="{264EB1C2-AFAA-4AB6-ABE1-D98818797141}" dt="2022-10-05T11:39:06.210" v="5" actId="962"/>
          <ac:graphicFrameMkLst>
            <pc:docMk/>
            <pc:sldMk cId="3353330427" sldId="1910"/>
            <ac:graphicFrameMk id="3" creationId="{7F9F273E-A165-CE98-54A6-59143ACF5D0D}"/>
          </ac:graphicFrameMkLst>
        </pc:graphicFrameChg>
        <pc:graphicFrameChg chg="mod">
          <ac:chgData name="Leach, Kate" userId="5b51e6c3-96ae-4626-ba0e-f08d279f7196" providerId="ADAL" clId="{264EB1C2-AFAA-4AB6-ABE1-D98818797141}" dt="2022-10-05T11:39:27.351" v="6" actId="962"/>
          <ac:graphicFrameMkLst>
            <pc:docMk/>
            <pc:sldMk cId="3353330427" sldId="1910"/>
            <ac:graphicFrameMk id="6" creationId="{D09AA36D-CB23-EE7C-765C-80A3BAEC411F}"/>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4.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91038603617524"/>
          <c:y val="3.5596315360931219E-2"/>
          <c:w val="0.62519351567433157"/>
          <c:h val="0.74244050296637298"/>
        </c:manualLayout>
      </c:layout>
      <c:doughnutChart>
        <c:varyColors val="1"/>
        <c:ser>
          <c:idx val="0"/>
          <c:order val="0"/>
          <c:tx>
            <c:strRef>
              <c:f>Sheet1!$B$1</c:f>
              <c:strCache>
                <c:ptCount val="1"/>
                <c:pt idx="0">
                  <c:v>Worried about COVID</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C564-46B4-BAD2-0454F80B2546}"/>
              </c:ext>
            </c:extLst>
          </c:dPt>
          <c:dPt>
            <c:idx val="1"/>
            <c:bubble3D val="0"/>
            <c:spPr>
              <a:solidFill>
                <a:srgbClr val="FF9999"/>
              </a:solidFill>
              <a:ln w="19050">
                <a:solidFill>
                  <a:schemeClr val="lt1"/>
                </a:solidFill>
              </a:ln>
              <a:effectLst/>
            </c:spPr>
            <c:extLst>
              <c:ext xmlns:c16="http://schemas.microsoft.com/office/drawing/2014/chart" uri="{C3380CC4-5D6E-409C-BE32-E72D297353CC}">
                <c16:uniqueId val="{00000003-C564-46B4-BAD2-0454F80B2546}"/>
              </c:ext>
            </c:extLst>
          </c:dPt>
          <c:dPt>
            <c:idx val="2"/>
            <c:bubble3D val="0"/>
            <c:spPr>
              <a:solidFill>
                <a:srgbClr val="009690"/>
              </a:solidFill>
              <a:ln w="19050">
                <a:solidFill>
                  <a:schemeClr val="lt1"/>
                </a:solidFill>
              </a:ln>
              <a:effectLst/>
            </c:spPr>
            <c:extLst>
              <c:ext xmlns:c16="http://schemas.microsoft.com/office/drawing/2014/chart" uri="{C3380CC4-5D6E-409C-BE32-E72D297353CC}">
                <c16:uniqueId val="{00000005-C564-46B4-BAD2-0454F80B254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564-46B4-BAD2-0454F80B254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64-46B4-BAD2-0454F80B2546}"/>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564-46B4-BAD2-0454F80B254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Sheet1!$A$2:$A$4</c:f>
              <c:strCache>
                <c:ptCount val="3"/>
                <c:pt idx="0">
                  <c:v>Extremely worried</c:v>
                </c:pt>
                <c:pt idx="1">
                  <c:v>Very worried</c:v>
                </c:pt>
                <c:pt idx="2">
                  <c:v>Somewhat/Not very/Not at all worried</c:v>
                </c:pt>
              </c:strCache>
            </c:strRef>
          </c:cat>
          <c:val>
            <c:numRef>
              <c:f>Sheet1!$B$2:$B$4</c:f>
              <c:numCache>
                <c:formatCode>0%</c:formatCode>
                <c:ptCount val="3"/>
                <c:pt idx="0">
                  <c:v>0.09</c:v>
                </c:pt>
                <c:pt idx="1">
                  <c:v>0.13</c:v>
                </c:pt>
                <c:pt idx="2">
                  <c:v>0.76</c:v>
                </c:pt>
              </c:numCache>
            </c:numRef>
          </c:val>
          <c:extLst>
            <c:ext xmlns:c16="http://schemas.microsoft.com/office/drawing/2014/chart" uri="{C3380CC4-5D6E-409C-BE32-E72D297353CC}">
              <c16:uniqueId val="{00000006-C564-46B4-BAD2-0454F80B2546}"/>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924900212863814"/>
          <c:y val="2.3712399780305971E-2"/>
          <c:w val="0.52269550651649865"/>
          <c:h val="0.88149994687501065"/>
        </c:manualLayout>
      </c:layout>
      <c:barChart>
        <c:barDir val="col"/>
        <c:grouping val="percentStacked"/>
        <c:varyColors val="0"/>
        <c:ser>
          <c:idx val="5"/>
          <c:order val="0"/>
          <c:tx>
            <c:strRef>
              <c:f>Sheet1!$G$1</c:f>
              <c:strCache>
                <c:ptCount val="1"/>
                <c:pt idx="0">
                  <c:v>Unsure/ Prefer not to say</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Covid-19 vaccine/booster</c:v>
                </c:pt>
              </c:strCache>
            </c:strRef>
          </c:cat>
          <c:val>
            <c:numRef>
              <c:f>Sheet1!$G$2:$G$3</c:f>
              <c:numCache>
                <c:formatCode>0%</c:formatCode>
                <c:ptCount val="2"/>
                <c:pt idx="0">
                  <c:v>0.03</c:v>
                </c:pt>
                <c:pt idx="1">
                  <c:v>0.05</c:v>
                </c:pt>
              </c:numCache>
            </c:numRef>
          </c:val>
          <c:extLst>
            <c:ext xmlns:c16="http://schemas.microsoft.com/office/drawing/2014/chart" uri="{C3380CC4-5D6E-409C-BE32-E72D297353CC}">
              <c16:uniqueId val="{00000006-55B3-4FB8-A173-DDBE30101880}"/>
            </c:ext>
          </c:extLst>
        </c:ser>
        <c:ser>
          <c:idx val="4"/>
          <c:order val="1"/>
          <c:tx>
            <c:strRef>
              <c:f>Sheet1!$F$1</c:f>
              <c:strCache>
                <c:ptCount val="1"/>
                <c:pt idx="0">
                  <c:v>Very unlikely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Covid-19 vaccine/booster</c:v>
                </c:pt>
              </c:strCache>
            </c:strRef>
          </c:cat>
          <c:val>
            <c:numRef>
              <c:f>Sheet1!$F$2:$F$3</c:f>
              <c:numCache>
                <c:formatCode>0%</c:formatCode>
                <c:ptCount val="2"/>
                <c:pt idx="0">
                  <c:v>0.18</c:v>
                </c:pt>
                <c:pt idx="1">
                  <c:v>0.16</c:v>
                </c:pt>
              </c:numCache>
            </c:numRef>
          </c:val>
          <c:extLst>
            <c:ext xmlns:c16="http://schemas.microsoft.com/office/drawing/2014/chart" uri="{C3380CC4-5D6E-409C-BE32-E72D297353CC}">
              <c16:uniqueId val="{00000005-55B3-4FB8-A173-DDBE30101880}"/>
            </c:ext>
          </c:extLst>
        </c:ser>
        <c:ser>
          <c:idx val="3"/>
          <c:order val="2"/>
          <c:tx>
            <c:strRef>
              <c:f>Sheet1!$E$1</c:f>
              <c:strCache>
                <c:ptCount val="1"/>
                <c:pt idx="0">
                  <c:v>Somewhat unlikely </c:v>
                </c:pt>
              </c:strCache>
            </c:strRef>
          </c:tx>
          <c:spPr>
            <a:solidFill>
              <a:srgbClr val="FF9999"/>
            </a:solidFill>
            <a:ln>
              <a:noFill/>
            </a:ln>
            <a:effectLst/>
          </c:spPr>
          <c:invertIfNegative val="0"/>
          <c:dPt>
            <c:idx val="0"/>
            <c:invertIfNegative val="0"/>
            <c:bubble3D val="0"/>
            <c:extLst>
              <c:ext xmlns:c16="http://schemas.microsoft.com/office/drawing/2014/chart" uri="{C3380CC4-5D6E-409C-BE32-E72D297353CC}">
                <c16:uniqueId val="{00000003-55B3-4FB8-A173-DDBE30101880}"/>
              </c:ext>
            </c:extLst>
          </c:dPt>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Covid-19 vaccine/booster</c:v>
                </c:pt>
              </c:strCache>
            </c:strRef>
          </c:cat>
          <c:val>
            <c:numRef>
              <c:f>Sheet1!$E$2:$E$3</c:f>
              <c:numCache>
                <c:formatCode>0%</c:formatCode>
                <c:ptCount val="2"/>
                <c:pt idx="0">
                  <c:v>0.06</c:v>
                </c:pt>
                <c:pt idx="1">
                  <c:v>0.05</c:v>
                </c:pt>
              </c:numCache>
            </c:numRef>
          </c:val>
          <c:extLst>
            <c:ext xmlns:c16="http://schemas.microsoft.com/office/drawing/2014/chart" uri="{C3380CC4-5D6E-409C-BE32-E72D297353CC}">
              <c16:uniqueId val="{00000004-55B3-4FB8-A173-DDBE30101880}"/>
            </c:ext>
          </c:extLst>
        </c:ser>
        <c:ser>
          <c:idx val="2"/>
          <c:order val="3"/>
          <c:tx>
            <c:strRef>
              <c:f>Sheet1!$D$1</c:f>
              <c:strCache>
                <c:ptCount val="1"/>
                <c:pt idx="0">
                  <c:v>Neither likely nor unlikely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Covid-19 vaccine/booster</c:v>
                </c:pt>
              </c:strCache>
            </c:strRef>
          </c:cat>
          <c:val>
            <c:numRef>
              <c:f>Sheet1!$D$2:$D$3</c:f>
              <c:numCache>
                <c:formatCode>0%</c:formatCode>
                <c:ptCount val="2"/>
                <c:pt idx="0">
                  <c:v>0.08</c:v>
                </c:pt>
                <c:pt idx="1">
                  <c:v>0.06</c:v>
                </c:pt>
              </c:numCache>
            </c:numRef>
          </c:val>
          <c:extLst>
            <c:ext xmlns:c16="http://schemas.microsoft.com/office/drawing/2014/chart" uri="{C3380CC4-5D6E-409C-BE32-E72D297353CC}">
              <c16:uniqueId val="{00000002-55B3-4FB8-A173-DDBE30101880}"/>
            </c:ext>
          </c:extLst>
        </c:ser>
        <c:ser>
          <c:idx val="1"/>
          <c:order val="4"/>
          <c:tx>
            <c:strRef>
              <c:f>Sheet1!$C$1</c:f>
              <c:strCache>
                <c:ptCount val="1"/>
                <c:pt idx="0">
                  <c:v>Somewhat likely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Covid-19 vaccine/booster</c:v>
                </c:pt>
              </c:strCache>
            </c:strRef>
          </c:cat>
          <c:val>
            <c:numRef>
              <c:f>Sheet1!$C$2:$C$3</c:f>
              <c:numCache>
                <c:formatCode>0%</c:formatCode>
                <c:ptCount val="2"/>
                <c:pt idx="0">
                  <c:v>0.14000000000000001</c:v>
                </c:pt>
                <c:pt idx="1">
                  <c:v>0.15</c:v>
                </c:pt>
              </c:numCache>
            </c:numRef>
          </c:val>
          <c:extLst>
            <c:ext xmlns:c16="http://schemas.microsoft.com/office/drawing/2014/chart" uri="{C3380CC4-5D6E-409C-BE32-E72D297353CC}">
              <c16:uniqueId val="{00000001-55B3-4FB8-A173-DDBE30101880}"/>
            </c:ext>
          </c:extLst>
        </c:ser>
        <c:ser>
          <c:idx val="0"/>
          <c:order val="5"/>
          <c:tx>
            <c:strRef>
              <c:f>Sheet1!$B$1</c:f>
              <c:strCache>
                <c:ptCount val="1"/>
                <c:pt idx="0">
                  <c:v>Very likely</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Covid-19 vaccine/booster</c:v>
                </c:pt>
              </c:strCache>
            </c:strRef>
          </c:cat>
          <c:val>
            <c:numRef>
              <c:f>Sheet1!$B$2:$B$3</c:f>
              <c:numCache>
                <c:formatCode>0%</c:formatCode>
                <c:ptCount val="2"/>
                <c:pt idx="0">
                  <c:v>0.5</c:v>
                </c:pt>
                <c:pt idx="1">
                  <c:v>0.53</c:v>
                </c:pt>
              </c:numCache>
            </c:numRef>
          </c:val>
          <c:extLst>
            <c:ext xmlns:c16="http://schemas.microsoft.com/office/drawing/2014/chart" uri="{C3380CC4-5D6E-409C-BE32-E72D297353CC}">
              <c16:uniqueId val="{00000000-55B3-4FB8-A173-DDBE30101880}"/>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509272523525422E-2"/>
          <c:y val="1.6837911643888811E-2"/>
          <c:w val="0.7103295111908442"/>
          <c:h val="0.86574159255745486"/>
        </c:manualLayout>
      </c:layout>
      <c:barChart>
        <c:barDir val="col"/>
        <c:grouping val="stacked"/>
        <c:varyColors val="0"/>
        <c:ser>
          <c:idx val="0"/>
          <c:order val="0"/>
          <c:tx>
            <c:strRef>
              <c:f>Sheet1!$B$1</c:f>
              <c:strCache>
                <c:ptCount val="1"/>
                <c:pt idx="0">
                  <c:v>Very likely</c:v>
                </c:pt>
              </c:strCache>
            </c:strRef>
          </c:tx>
          <c:spPr>
            <a:solidFill>
              <a:srgbClr val="009690"/>
            </a:solidFill>
            <a:ln>
              <a:noFill/>
            </a:ln>
            <a:effectLst/>
          </c:spPr>
          <c:invertIfNegative val="0"/>
          <c:dPt>
            <c:idx val="1"/>
            <c:invertIfNegative val="0"/>
            <c:bubble3D val="0"/>
            <c:spPr>
              <a:solidFill>
                <a:srgbClr val="FA0000"/>
              </a:solidFill>
              <a:ln>
                <a:noFill/>
              </a:ln>
              <a:effectLst/>
            </c:spPr>
            <c:extLst>
              <c:ext xmlns:c16="http://schemas.microsoft.com/office/drawing/2014/chart" uri="{C3380CC4-5D6E-409C-BE32-E72D297353CC}">
                <c16:uniqueId val="{00000001-5EB9-4FDF-A497-9B80512F82DF}"/>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Both</c:v>
                </c:pt>
                <c:pt idx="1">
                  <c:v>Neither</c:v>
                </c:pt>
              </c:strCache>
            </c:strRef>
          </c:cat>
          <c:val>
            <c:numRef>
              <c:f>Sheet1!$B$2:$B$3</c:f>
              <c:numCache>
                <c:formatCode>0%</c:formatCode>
                <c:ptCount val="2"/>
                <c:pt idx="0">
                  <c:v>0.57999999999999996</c:v>
                </c:pt>
                <c:pt idx="1">
                  <c:v>0.15</c:v>
                </c:pt>
              </c:numCache>
            </c:numRef>
          </c:val>
          <c:extLst>
            <c:ext xmlns:c16="http://schemas.microsoft.com/office/drawing/2014/chart" uri="{C3380CC4-5D6E-409C-BE32-E72D297353CC}">
              <c16:uniqueId val="{00000002-5EB9-4FDF-A497-9B80512F82DF}"/>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C5B5A"/>
                </a:solidFill>
                <a:latin typeface="+mn-lt"/>
                <a:ea typeface="+mn-ea"/>
                <a:cs typeface="+mn-cs"/>
              </a:defRPr>
            </a:pPr>
            <a:r>
              <a:rPr lang="en-GB" sz="1400" b="1" i="0" baseline="0" dirty="0">
                <a:solidFill>
                  <a:srgbClr val="5C5B5A"/>
                </a:solidFill>
                <a:effectLst/>
              </a:rPr>
              <a:t>Reasons behind not wanting to get the flu vaccine or Covid-19 vaccine/booster</a:t>
            </a:r>
            <a:endParaRPr lang="en-GB" sz="1400" dirty="0">
              <a:solidFill>
                <a:srgbClr val="5C5B5A"/>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5C5B5A"/>
              </a:solidFill>
              <a:latin typeface="+mn-lt"/>
              <a:ea typeface="+mn-ea"/>
              <a:cs typeface="+mn-cs"/>
            </a:defRPr>
          </a:pPr>
          <a:endParaRPr lang="en-US"/>
        </a:p>
      </c:txPr>
    </c:title>
    <c:autoTitleDeleted val="0"/>
    <c:plotArea>
      <c:layout>
        <c:manualLayout>
          <c:layoutTarget val="inner"/>
          <c:xMode val="edge"/>
          <c:yMode val="edge"/>
          <c:x val="0.42754660904349712"/>
          <c:y val="8.8823129855320218E-2"/>
          <c:w val="0.55858609953673388"/>
          <c:h val="0.89583242114954142"/>
        </c:manualLayout>
      </c:layout>
      <c:barChart>
        <c:barDir val="bar"/>
        <c:grouping val="clustered"/>
        <c:varyColors val="0"/>
        <c:ser>
          <c:idx val="0"/>
          <c:order val="0"/>
          <c:tx>
            <c:strRef>
              <c:f>Sheet1!$B$1</c:f>
              <c:strCache>
                <c:ptCount val="1"/>
                <c:pt idx="0">
                  <c:v>Covid-19 vaccine/booster</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2"/>
                <c:pt idx="0">
                  <c:v>None of the above</c:v>
                </c:pt>
                <c:pt idx="1">
                  <c:v>I can't get time off work to get an appointment</c:v>
                </c:pt>
                <c:pt idx="2">
                  <c:v>I can't afford to get an appointment</c:v>
                </c:pt>
                <c:pt idx="3">
                  <c:v>I don't know how to get one</c:v>
                </c:pt>
                <c:pt idx="4">
                  <c:v>I don't have time to get one</c:v>
                </c:pt>
                <c:pt idx="5">
                  <c:v>I can't afford the vaccines</c:v>
                </c:pt>
                <c:pt idx="6">
                  <c:v>I don't think I'm eligible*</c:v>
                </c:pt>
                <c:pt idx="7">
                  <c:v>I don't know enough about the vaccines</c:v>
                </c:pt>
                <c:pt idx="8">
                  <c:v>I don't think flu/covid will make me very ill if I caught them</c:v>
                </c:pt>
                <c:pt idx="9">
                  <c:v>I don't believe the vaccines work</c:v>
                </c:pt>
                <c:pt idx="10">
                  <c:v>I don't trust the motivations behind the vaccines</c:v>
                </c:pt>
                <c:pt idx="11">
                  <c:v>I don't want the vaccine side effects</c:v>
                </c:pt>
              </c:strCache>
            </c:strRef>
          </c:cat>
          <c:val>
            <c:numRef>
              <c:f>Sheet1!$B$2:$B$15</c:f>
              <c:numCache>
                <c:formatCode>0%</c:formatCode>
                <c:ptCount val="12"/>
                <c:pt idx="0">
                  <c:v>7.0000000000000007E-2</c:v>
                </c:pt>
                <c:pt idx="1">
                  <c:v>0.01</c:v>
                </c:pt>
                <c:pt idx="2">
                  <c:v>0.02</c:v>
                </c:pt>
                <c:pt idx="3">
                  <c:v>0.02</c:v>
                </c:pt>
                <c:pt idx="4">
                  <c:v>0.02</c:v>
                </c:pt>
                <c:pt idx="5">
                  <c:v>0.03</c:v>
                </c:pt>
                <c:pt idx="6">
                  <c:v>0.05</c:v>
                </c:pt>
                <c:pt idx="7">
                  <c:v>0.19</c:v>
                </c:pt>
                <c:pt idx="8">
                  <c:v>0.24</c:v>
                </c:pt>
                <c:pt idx="9">
                  <c:v>0.26</c:v>
                </c:pt>
                <c:pt idx="10">
                  <c:v>0.34</c:v>
                </c:pt>
                <c:pt idx="11">
                  <c:v>0.4</c:v>
                </c:pt>
              </c:numCache>
            </c:numRef>
          </c:val>
          <c:extLst>
            <c:ext xmlns:c16="http://schemas.microsoft.com/office/drawing/2014/chart" uri="{C3380CC4-5D6E-409C-BE32-E72D297353CC}">
              <c16:uniqueId val="{00000000-ACAC-4CB4-A895-CD85165905E9}"/>
            </c:ext>
          </c:extLst>
        </c:ser>
        <c:ser>
          <c:idx val="1"/>
          <c:order val="1"/>
          <c:tx>
            <c:strRef>
              <c:f>Sheet1!$C$1</c:f>
              <c:strCache>
                <c:ptCount val="1"/>
                <c:pt idx="0">
                  <c:v>Flu vaccine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2"/>
                <c:pt idx="0">
                  <c:v>None of the above</c:v>
                </c:pt>
                <c:pt idx="1">
                  <c:v>I can't get time off work to get an appointment</c:v>
                </c:pt>
                <c:pt idx="2">
                  <c:v>I can't afford to get an appointment</c:v>
                </c:pt>
                <c:pt idx="3">
                  <c:v>I don't know how to get one</c:v>
                </c:pt>
                <c:pt idx="4">
                  <c:v>I don't have time to get one</c:v>
                </c:pt>
                <c:pt idx="5">
                  <c:v>I can't afford the vaccines</c:v>
                </c:pt>
                <c:pt idx="6">
                  <c:v>I don't think I'm eligible*</c:v>
                </c:pt>
                <c:pt idx="7">
                  <c:v>I don't know enough about the vaccines</c:v>
                </c:pt>
                <c:pt idx="8">
                  <c:v>I don't think flu/covid will make me very ill if I caught them</c:v>
                </c:pt>
                <c:pt idx="9">
                  <c:v>I don't believe the vaccines work</c:v>
                </c:pt>
                <c:pt idx="10">
                  <c:v>I don't trust the motivations behind the vaccines</c:v>
                </c:pt>
                <c:pt idx="11">
                  <c:v>I don't want the vaccine side effects</c:v>
                </c:pt>
              </c:strCache>
            </c:strRef>
          </c:cat>
          <c:val>
            <c:numRef>
              <c:f>Sheet1!$C$2:$C$15</c:f>
              <c:numCache>
                <c:formatCode>0%</c:formatCode>
                <c:ptCount val="12"/>
                <c:pt idx="0">
                  <c:v>0.11</c:v>
                </c:pt>
                <c:pt idx="1">
                  <c:v>0.01</c:v>
                </c:pt>
                <c:pt idx="2">
                  <c:v>0</c:v>
                </c:pt>
                <c:pt idx="3">
                  <c:v>0.02</c:v>
                </c:pt>
                <c:pt idx="4">
                  <c:v>0.02</c:v>
                </c:pt>
                <c:pt idx="5">
                  <c:v>0.02</c:v>
                </c:pt>
                <c:pt idx="6">
                  <c:v>0.09</c:v>
                </c:pt>
                <c:pt idx="7">
                  <c:v>0.14000000000000001</c:v>
                </c:pt>
                <c:pt idx="8">
                  <c:v>0.25</c:v>
                </c:pt>
                <c:pt idx="9">
                  <c:v>0.21</c:v>
                </c:pt>
                <c:pt idx="10">
                  <c:v>0.26</c:v>
                </c:pt>
                <c:pt idx="11">
                  <c:v>0.33</c:v>
                </c:pt>
              </c:numCache>
            </c:numRef>
          </c:val>
          <c:extLst>
            <c:ext xmlns:c16="http://schemas.microsoft.com/office/drawing/2014/chart" uri="{C3380CC4-5D6E-409C-BE32-E72D297353CC}">
              <c16:uniqueId val="{00000001-ACAC-4CB4-A895-CD85165905E9}"/>
            </c:ext>
          </c:extLst>
        </c:ser>
        <c:dLbls>
          <c:dLblPos val="outEnd"/>
          <c:showLegendKey val="0"/>
          <c:showVal val="1"/>
          <c:showCatName val="0"/>
          <c:showSerName val="0"/>
          <c:showPercent val="0"/>
          <c:showBubbleSize val="0"/>
        </c:dLbls>
        <c:gapWidth val="75"/>
        <c:axId val="1564047792"/>
        <c:axId val="1564049456"/>
      </c:barChart>
      <c:catAx>
        <c:axId val="1564047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64049456"/>
        <c:crosses val="autoZero"/>
        <c:auto val="1"/>
        <c:lblAlgn val="ctr"/>
        <c:lblOffset val="100"/>
        <c:noMultiLvlLbl val="0"/>
      </c:catAx>
      <c:valAx>
        <c:axId val="1564049456"/>
        <c:scaling>
          <c:orientation val="minMax"/>
        </c:scaling>
        <c:delete val="1"/>
        <c:axPos val="b"/>
        <c:numFmt formatCode="0%" sourceLinked="1"/>
        <c:majorTickMark val="none"/>
        <c:minorTickMark val="none"/>
        <c:tickLblPos val="nextTo"/>
        <c:crossAx val="1564047792"/>
        <c:crosses val="autoZero"/>
        <c:crossBetween val="between"/>
      </c:valAx>
      <c:spPr>
        <a:noFill/>
        <a:ln>
          <a:noFill/>
        </a:ln>
        <a:effectLst/>
      </c:spPr>
    </c:plotArea>
    <c:legend>
      <c:legendPos val="b"/>
      <c:layout>
        <c:manualLayout>
          <c:xMode val="edge"/>
          <c:yMode val="edge"/>
          <c:x val="0.64582085723329197"/>
          <c:y val="0.65162020768569151"/>
          <c:w val="0.13874971598699418"/>
          <c:h val="0.1803689660291810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84245965434696"/>
          <c:y val="9.4933295463596357E-2"/>
          <c:w val="0.81266944459375268"/>
          <c:h val="0.71687552247040243"/>
        </c:manualLayout>
      </c:layout>
      <c:doughnutChart>
        <c:varyColors val="1"/>
        <c:ser>
          <c:idx val="0"/>
          <c:order val="0"/>
          <c:tx>
            <c:strRef>
              <c:f>Sheet1!$B$1</c:f>
              <c:strCache>
                <c:ptCount val="1"/>
                <c:pt idx="0">
                  <c:v>Column1</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CDD1-4BC1-9875-A2240E87D5E2}"/>
              </c:ext>
            </c:extLst>
          </c:dPt>
          <c:dPt>
            <c:idx val="1"/>
            <c:bubble3D val="0"/>
            <c:spPr>
              <a:solidFill>
                <a:srgbClr val="FF9999"/>
              </a:solidFill>
              <a:ln w="19050">
                <a:solidFill>
                  <a:schemeClr val="lt1"/>
                </a:solidFill>
              </a:ln>
              <a:effectLst/>
            </c:spPr>
            <c:extLst>
              <c:ext xmlns:c16="http://schemas.microsoft.com/office/drawing/2014/chart" uri="{C3380CC4-5D6E-409C-BE32-E72D297353CC}">
                <c16:uniqueId val="{00000003-CDD1-4BC1-9875-A2240E87D5E2}"/>
              </c:ext>
            </c:extLst>
          </c:dPt>
          <c:dPt>
            <c:idx val="2"/>
            <c:bubble3D val="0"/>
            <c:spPr>
              <a:solidFill>
                <a:srgbClr val="009690"/>
              </a:solidFill>
              <a:ln w="19050">
                <a:solidFill>
                  <a:schemeClr val="lt1"/>
                </a:solidFill>
              </a:ln>
              <a:effectLst/>
            </c:spPr>
            <c:extLst>
              <c:ext xmlns:c16="http://schemas.microsoft.com/office/drawing/2014/chart" uri="{C3380CC4-5D6E-409C-BE32-E72D297353CC}">
                <c16:uniqueId val="{00000005-CDD1-4BC1-9875-A2240E87D5E2}"/>
              </c:ext>
            </c:extLst>
          </c:dPt>
          <c:dPt>
            <c:idx val="3"/>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7-CDD1-4BC1-9875-A2240E87D5E2}"/>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DD1-4BC1-9875-A2240E87D5E2}"/>
                </c:ext>
              </c:extLst>
            </c:dLbl>
            <c:dLbl>
              <c:idx val="3"/>
              <c:delete val="1"/>
              <c:extLst>
                <c:ext xmlns:c15="http://schemas.microsoft.com/office/drawing/2012/chart" uri="{CE6537A1-D6FC-4f65-9D91-7224C49458BB}"/>
                <c:ext xmlns:c16="http://schemas.microsoft.com/office/drawing/2014/chart" uri="{C3380CC4-5D6E-409C-BE32-E72D297353CC}">
                  <c16:uniqueId val="{00000007-CDD1-4BC1-9875-A2240E87D5E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Yes - definitely </c:v>
                </c:pt>
                <c:pt idx="1">
                  <c:v>Yes - probably </c:v>
                </c:pt>
                <c:pt idx="2">
                  <c:v>No</c:v>
                </c:pt>
                <c:pt idx="3">
                  <c:v>Don't know</c:v>
                </c:pt>
              </c:strCache>
            </c:strRef>
          </c:cat>
          <c:val>
            <c:numRef>
              <c:f>Sheet1!$B$2:$B$5</c:f>
              <c:numCache>
                <c:formatCode>0%</c:formatCode>
                <c:ptCount val="4"/>
                <c:pt idx="0">
                  <c:v>0.52</c:v>
                </c:pt>
                <c:pt idx="1">
                  <c:v>0.1</c:v>
                </c:pt>
                <c:pt idx="2">
                  <c:v>0.35</c:v>
                </c:pt>
                <c:pt idx="3">
                  <c:v>0.04</c:v>
                </c:pt>
              </c:numCache>
            </c:numRef>
          </c:val>
          <c:extLst>
            <c:ext xmlns:c16="http://schemas.microsoft.com/office/drawing/2014/chart" uri="{C3380CC4-5D6E-409C-BE32-E72D297353CC}">
              <c16:uniqueId val="{00000008-CDD1-4BC1-9875-A2240E87D5E2}"/>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b"/>
      <c:layout>
        <c:manualLayout>
          <c:xMode val="edge"/>
          <c:yMode val="edge"/>
          <c:x val="0.10560784188954511"/>
          <c:y val="0.87252738217890979"/>
          <c:w val="0.80687703928970156"/>
          <c:h val="0.10967446429776825"/>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5C5B5A"/>
                </a:solidFill>
                <a:latin typeface="+mn-lt"/>
                <a:ea typeface="+mn-ea"/>
                <a:cs typeface="+mn-cs"/>
              </a:defRPr>
            </a:pPr>
            <a:r>
              <a:rPr lang="en-GB" sz="1400" b="1" dirty="0"/>
              <a:t>When</a:t>
            </a:r>
            <a:r>
              <a:rPr lang="en-GB" sz="1400" b="1" baseline="0" dirty="0"/>
              <a:t> did you most recently have coronavirus?</a:t>
            </a:r>
            <a:endParaRPr lang="en-GB" sz="1400" b="1" dirty="0"/>
          </a:p>
        </c:rich>
      </c:tx>
      <c:layout>
        <c:manualLayout>
          <c:xMode val="edge"/>
          <c:yMode val="edge"/>
          <c:x val="0.19204469911372793"/>
          <c:y val="3.0552052425115956E-4"/>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5C5B5A"/>
              </a:solidFill>
              <a:latin typeface="+mn-lt"/>
              <a:ea typeface="+mn-ea"/>
              <a:cs typeface="+mn-cs"/>
            </a:defRPr>
          </a:pPr>
          <a:endParaRPr lang="en-US"/>
        </a:p>
      </c:txPr>
    </c:title>
    <c:autoTitleDeleted val="0"/>
    <c:plotArea>
      <c:layout>
        <c:manualLayout>
          <c:layoutTarget val="inner"/>
          <c:xMode val="edge"/>
          <c:yMode val="edge"/>
          <c:x val="0.37077234879798282"/>
          <c:y val="0.13538556305904578"/>
          <c:w val="0.62451955232081036"/>
          <c:h val="0.86181300042656372"/>
        </c:manualLayout>
      </c:layout>
      <c:barChart>
        <c:barDir val="bar"/>
        <c:grouping val="clustered"/>
        <c:varyColors val="0"/>
        <c:ser>
          <c:idx val="0"/>
          <c:order val="0"/>
          <c:tx>
            <c:strRef>
              <c:f>Sheet1!$B$1</c:f>
              <c:strCache>
                <c:ptCount val="1"/>
                <c:pt idx="0">
                  <c:v>Survey 3 (Sept)</c:v>
                </c:pt>
              </c:strCache>
            </c:strRef>
          </c:tx>
          <c:spPr>
            <a:solidFill>
              <a:srgbClr val="00706B"/>
            </a:solidFill>
            <a:ln>
              <a:noFill/>
            </a:ln>
            <a:effectLst/>
          </c:spPr>
          <c:invertIfNegative val="0"/>
          <c:dPt>
            <c:idx val="0"/>
            <c:invertIfNegative val="0"/>
            <c:bubble3D val="0"/>
            <c:extLst>
              <c:ext xmlns:c16="http://schemas.microsoft.com/office/drawing/2014/chart" uri="{C3380CC4-5D6E-409C-BE32-E72D297353CC}">
                <c16:uniqueId val="{00000001-829C-4818-A35B-6C1D483DF3E4}"/>
              </c:ext>
            </c:extLst>
          </c:dPt>
          <c:dPt>
            <c:idx val="1"/>
            <c:invertIfNegative val="0"/>
            <c:bubble3D val="0"/>
            <c:extLst>
              <c:ext xmlns:c16="http://schemas.microsoft.com/office/drawing/2014/chart" uri="{C3380CC4-5D6E-409C-BE32-E72D297353CC}">
                <c16:uniqueId val="{00000003-829C-4818-A35B-6C1D483DF3E4}"/>
              </c:ext>
            </c:extLst>
          </c:dPt>
          <c:dPt>
            <c:idx val="2"/>
            <c:invertIfNegative val="0"/>
            <c:bubble3D val="0"/>
            <c:extLst>
              <c:ext xmlns:c16="http://schemas.microsoft.com/office/drawing/2014/chart" uri="{C3380CC4-5D6E-409C-BE32-E72D297353CC}">
                <c16:uniqueId val="{00000005-829C-4818-A35B-6C1D483DF3E4}"/>
              </c:ext>
            </c:extLst>
          </c:dPt>
          <c:dPt>
            <c:idx val="3"/>
            <c:invertIfNegative val="0"/>
            <c:bubble3D val="0"/>
            <c:extLst>
              <c:ext xmlns:c16="http://schemas.microsoft.com/office/drawing/2014/chart" uri="{C3380CC4-5D6E-409C-BE32-E72D297353CC}">
                <c16:uniqueId val="{00000007-829C-4818-A35B-6C1D483DF3E4}"/>
              </c:ext>
            </c:extLst>
          </c:dPt>
          <c:dPt>
            <c:idx val="4"/>
            <c:invertIfNegative val="0"/>
            <c:bubble3D val="0"/>
            <c:extLst>
              <c:ext xmlns:c16="http://schemas.microsoft.com/office/drawing/2014/chart" uri="{C3380CC4-5D6E-409C-BE32-E72D297353CC}">
                <c16:uniqueId val="{00000008-3A37-434E-A9AA-9520140602BF}"/>
              </c:ext>
            </c:extLst>
          </c:dPt>
          <c:dPt>
            <c:idx val="5"/>
            <c:invertIfNegative val="0"/>
            <c:bubble3D val="0"/>
            <c:extLst>
              <c:ext xmlns:c16="http://schemas.microsoft.com/office/drawing/2014/chart" uri="{C3380CC4-5D6E-409C-BE32-E72D297353CC}">
                <c16:uniqueId val="{0000000B-2191-4AC1-BCDE-918881AD8CE4}"/>
              </c:ext>
            </c:extLst>
          </c:dPt>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7"/>
                <c:pt idx="0">
                  <c:v>Currently</c:v>
                </c:pt>
                <c:pt idx="1">
                  <c:v>In the past month</c:v>
                </c:pt>
                <c:pt idx="2">
                  <c:v>In the past 2-3 months</c:v>
                </c:pt>
                <c:pt idx="3">
                  <c:v>In the past 4-6 months</c:v>
                </c:pt>
                <c:pt idx="4">
                  <c:v>In the past 7-12 months</c:v>
                </c:pt>
                <c:pt idx="5">
                  <c:v>More than a year ago</c:v>
                </c:pt>
                <c:pt idx="6">
                  <c:v>Can’t remember</c:v>
                </c:pt>
              </c:strCache>
            </c:strRef>
          </c:cat>
          <c:val>
            <c:numRef>
              <c:f>Sheet1!$B$2:$B$9</c:f>
              <c:numCache>
                <c:formatCode>0%</c:formatCode>
                <c:ptCount val="7"/>
                <c:pt idx="0">
                  <c:v>0.02</c:v>
                </c:pt>
                <c:pt idx="1">
                  <c:v>0.03</c:v>
                </c:pt>
                <c:pt idx="2">
                  <c:v>0.15255849166233099</c:v>
                </c:pt>
                <c:pt idx="3">
                  <c:v>0.21</c:v>
                </c:pt>
                <c:pt idx="4">
                  <c:v>0.34808661471653501</c:v>
                </c:pt>
                <c:pt idx="5">
                  <c:v>0.22</c:v>
                </c:pt>
                <c:pt idx="6">
                  <c:v>0.01</c:v>
                </c:pt>
              </c:numCache>
            </c:numRef>
          </c:val>
          <c:extLst>
            <c:ext xmlns:c16="http://schemas.microsoft.com/office/drawing/2014/chart" uri="{C3380CC4-5D6E-409C-BE32-E72D297353CC}">
              <c16:uniqueId val="{00000008-829C-4818-A35B-6C1D483DF3E4}"/>
            </c:ext>
          </c:extLst>
        </c:ser>
        <c:dLbls>
          <c:dLblPos val="outEnd"/>
          <c:showLegendKey val="0"/>
          <c:showVal val="1"/>
          <c:showCatName val="0"/>
          <c:showSerName val="0"/>
          <c:showPercent val="0"/>
          <c:showBubbleSize val="0"/>
        </c:dLbls>
        <c:gapWidth val="56"/>
        <c:axId val="1933407823"/>
        <c:axId val="1933411983"/>
      </c:barChart>
      <c:catAx>
        <c:axId val="1933407823"/>
        <c:scaling>
          <c:orientation val="maxMin"/>
        </c:scaling>
        <c:delete val="0"/>
        <c:axPos val="l"/>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33411983"/>
        <c:crosses val="autoZero"/>
        <c:auto val="1"/>
        <c:lblAlgn val="ctr"/>
        <c:lblOffset val="100"/>
        <c:noMultiLvlLbl val="0"/>
      </c:catAx>
      <c:valAx>
        <c:axId val="1933411983"/>
        <c:scaling>
          <c:orientation val="minMax"/>
        </c:scaling>
        <c:delete val="1"/>
        <c:axPos val="t"/>
        <c:numFmt formatCode="0%" sourceLinked="1"/>
        <c:majorTickMark val="none"/>
        <c:minorTickMark val="none"/>
        <c:tickLblPos val="nextTo"/>
        <c:crossAx val="1933407823"/>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rgbClr val="5C5B5A"/>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GB" sz="1400" b="1" dirty="0"/>
              <a:t>Are you currently experiencing any</a:t>
            </a:r>
            <a:r>
              <a:rPr lang="en-GB" sz="1400" b="1" baseline="0" dirty="0"/>
              <a:t> of the following as a result of coronavirus?</a:t>
            </a:r>
            <a:endParaRPr lang="en-GB" sz="1400"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A0000"/>
            </a:solidFill>
            <a:ln>
              <a:noFill/>
            </a:ln>
            <a:effectLst/>
          </c:spPr>
          <c:invertIfNegative val="0"/>
          <c:dPt>
            <c:idx val="4"/>
            <c:invertIfNegative val="0"/>
            <c:bubble3D val="0"/>
            <c:spPr>
              <a:solidFill>
                <a:srgbClr val="00706B"/>
              </a:solidFill>
              <a:ln>
                <a:noFill/>
              </a:ln>
              <a:effectLst/>
            </c:spPr>
            <c:extLst>
              <c:ext xmlns:c16="http://schemas.microsoft.com/office/drawing/2014/chart" uri="{C3380CC4-5D6E-409C-BE32-E72D297353CC}">
                <c16:uniqueId val="{00000001-6204-4266-87B6-445CBBEB759C}"/>
              </c:ext>
            </c:extLst>
          </c:dPt>
          <c:dPt>
            <c:idx val="5"/>
            <c:invertIfNegative val="0"/>
            <c:bubble3D val="0"/>
            <c:spPr>
              <a:solidFill>
                <a:srgbClr val="5C5B5A"/>
              </a:solidFill>
              <a:ln>
                <a:noFill/>
              </a:ln>
              <a:effectLst/>
            </c:spPr>
            <c:extLst>
              <c:ext xmlns:c16="http://schemas.microsoft.com/office/drawing/2014/chart" uri="{C3380CC4-5D6E-409C-BE32-E72D297353CC}">
                <c16:uniqueId val="{00000003-6204-4266-87B6-445CBBEB759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Physical symptoms</c:v>
                </c:pt>
                <c:pt idx="1">
                  <c:v>Mental health / wellbeing impacts</c:v>
                </c:pt>
                <c:pt idx="2">
                  <c:v>Financial impacts</c:v>
                </c:pt>
                <c:pt idx="3">
                  <c:v>Social impacts</c:v>
                </c:pt>
              </c:strCache>
              <c:extLst/>
            </c:strRef>
          </c:cat>
          <c:val>
            <c:numRef>
              <c:f>Sheet1!$B$2:$B$5</c:f>
              <c:numCache>
                <c:formatCode>0%</c:formatCode>
                <c:ptCount val="4"/>
                <c:pt idx="0">
                  <c:v>0.70737700395764613</c:v>
                </c:pt>
                <c:pt idx="1">
                  <c:v>0.401021818438351</c:v>
                </c:pt>
                <c:pt idx="2">
                  <c:v>0.30171084682033977</c:v>
                </c:pt>
                <c:pt idx="3">
                  <c:v>0.25764856615691373</c:v>
                </c:pt>
              </c:numCache>
              <c:extLst/>
            </c:numRef>
          </c:val>
          <c:extLst>
            <c:ext xmlns:c16="http://schemas.microsoft.com/office/drawing/2014/chart" uri="{C3380CC4-5D6E-409C-BE32-E72D297353CC}">
              <c16:uniqueId val="{00000004-6204-4266-87B6-445CBBEB759C}"/>
            </c:ext>
          </c:extLst>
        </c:ser>
        <c:dLbls>
          <c:showLegendKey val="0"/>
          <c:showVal val="0"/>
          <c:showCatName val="0"/>
          <c:showSerName val="0"/>
          <c:showPercent val="0"/>
          <c:showBubbleSize val="0"/>
        </c:dLbls>
        <c:gapWidth val="85"/>
        <c:overlap val="-27"/>
        <c:axId val="556811528"/>
        <c:axId val="556813824"/>
      </c:barChart>
      <c:catAx>
        <c:axId val="55681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6813824"/>
        <c:crosses val="autoZero"/>
        <c:auto val="1"/>
        <c:lblAlgn val="ctr"/>
        <c:lblOffset val="100"/>
        <c:noMultiLvlLbl val="0"/>
      </c:catAx>
      <c:valAx>
        <c:axId val="556813824"/>
        <c:scaling>
          <c:orientation val="minMax"/>
        </c:scaling>
        <c:delete val="1"/>
        <c:axPos val="l"/>
        <c:numFmt formatCode="0%" sourceLinked="1"/>
        <c:majorTickMark val="none"/>
        <c:minorTickMark val="none"/>
        <c:tickLblPos val="nextTo"/>
        <c:crossAx val="55681152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i="0" baseline="0" dirty="0">
                <a:solidFill>
                  <a:srgbClr val="5C5B5A"/>
                </a:solidFill>
                <a:effectLst/>
              </a:rPr>
              <a:t>Currently doing…</a:t>
            </a:r>
            <a:endParaRPr lang="en-GB" sz="1400" dirty="0">
              <a:solidFill>
                <a:srgbClr val="5C5B5A"/>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51933083386479251"/>
          <c:y val="7.8195319721740542E-2"/>
          <c:w val="0.48066916613520749"/>
          <c:h val="0.78101890430276577"/>
        </c:manualLayout>
      </c:layout>
      <c:barChart>
        <c:barDir val="bar"/>
        <c:grouping val="percentStacked"/>
        <c:varyColors val="0"/>
        <c:ser>
          <c:idx val="0"/>
          <c:order val="0"/>
          <c:tx>
            <c:strRef>
              <c:f>Sheet1!$B$1</c:f>
              <c:strCache>
                <c:ptCount val="1"/>
                <c:pt idx="0">
                  <c:v>All of the time</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Staying at home if you feel unwell </c:v>
                </c:pt>
                <c:pt idx="1">
                  <c:v>Regularly washing or sanitising your hands throughout the day</c:v>
                </c:pt>
                <c:pt idx="2">
                  <c:v>Wearing a face covering when visiting healthcare settings </c:v>
                </c:pt>
                <c:pt idx="3">
                  <c:v>Considering risks of your actions to other people</c:v>
                </c:pt>
                <c:pt idx="4">
                  <c:v>Opening doors/ windows if indoors with people you don't live with</c:v>
                </c:pt>
                <c:pt idx="5">
                  <c:v>Meeting other people outdoors/ well-ventilated areas if possible </c:v>
                </c:pt>
                <c:pt idx="6">
                  <c:v>Wearing a face covering on public transport</c:v>
                </c:pt>
                <c:pt idx="7">
                  <c:v>Wearing a face covering when in crowded indoor spaces </c:v>
                </c:pt>
              </c:strCache>
            </c:strRef>
          </c:cat>
          <c:val>
            <c:numRef>
              <c:f>Sheet1!$B$2:$B$9</c:f>
              <c:numCache>
                <c:formatCode>0%</c:formatCode>
                <c:ptCount val="8"/>
                <c:pt idx="0">
                  <c:v>0.43</c:v>
                </c:pt>
                <c:pt idx="1">
                  <c:v>0.42</c:v>
                </c:pt>
                <c:pt idx="2">
                  <c:v>0.42</c:v>
                </c:pt>
                <c:pt idx="3">
                  <c:v>0.28000000000000003</c:v>
                </c:pt>
                <c:pt idx="4">
                  <c:v>0.21</c:v>
                </c:pt>
                <c:pt idx="5">
                  <c:v>0.18</c:v>
                </c:pt>
                <c:pt idx="6">
                  <c:v>0.12</c:v>
                </c:pt>
                <c:pt idx="7">
                  <c:v>0.09</c:v>
                </c:pt>
              </c:numCache>
            </c:numRef>
          </c:val>
          <c:extLst>
            <c:ext xmlns:c16="http://schemas.microsoft.com/office/drawing/2014/chart" uri="{C3380CC4-5D6E-409C-BE32-E72D297353CC}">
              <c16:uniqueId val="{00000000-7FB1-4EB6-9246-DEE6481016AD}"/>
            </c:ext>
          </c:extLst>
        </c:ser>
        <c:ser>
          <c:idx val="1"/>
          <c:order val="1"/>
          <c:tx>
            <c:strRef>
              <c:f>Sheet1!$C$1</c:f>
              <c:strCache>
                <c:ptCount val="1"/>
                <c:pt idx="0">
                  <c:v>Most of the time</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Staying at home if you feel unwell </c:v>
                </c:pt>
                <c:pt idx="1">
                  <c:v>Regularly washing or sanitising your hands throughout the day</c:v>
                </c:pt>
                <c:pt idx="2">
                  <c:v>Wearing a face covering when visiting healthcare settings </c:v>
                </c:pt>
                <c:pt idx="3">
                  <c:v>Considering risks of your actions to other people</c:v>
                </c:pt>
                <c:pt idx="4">
                  <c:v>Opening doors/ windows if indoors with people you don't live with</c:v>
                </c:pt>
                <c:pt idx="5">
                  <c:v>Meeting other people outdoors/ well-ventilated areas if possible </c:v>
                </c:pt>
                <c:pt idx="6">
                  <c:v>Wearing a face covering on public transport</c:v>
                </c:pt>
                <c:pt idx="7">
                  <c:v>Wearing a face covering when in crowded indoor spaces </c:v>
                </c:pt>
              </c:strCache>
            </c:strRef>
          </c:cat>
          <c:val>
            <c:numRef>
              <c:f>Sheet1!$C$2:$C$9</c:f>
              <c:numCache>
                <c:formatCode>0%</c:formatCode>
                <c:ptCount val="8"/>
                <c:pt idx="0">
                  <c:v>0.35</c:v>
                </c:pt>
                <c:pt idx="1">
                  <c:v>0.38</c:v>
                </c:pt>
                <c:pt idx="2">
                  <c:v>0.24</c:v>
                </c:pt>
                <c:pt idx="3">
                  <c:v>0.39</c:v>
                </c:pt>
                <c:pt idx="4">
                  <c:v>0.27</c:v>
                </c:pt>
                <c:pt idx="5">
                  <c:v>0.36</c:v>
                </c:pt>
                <c:pt idx="6">
                  <c:v>0.14000000000000001</c:v>
                </c:pt>
                <c:pt idx="7">
                  <c:v>0.16</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Not very often</c:v>
                </c:pt>
              </c:strCache>
            </c:strRef>
          </c:tx>
          <c:spPr>
            <a:solidFill>
              <a:srgbClr val="FF75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Staying at home if you feel unwell </c:v>
                </c:pt>
                <c:pt idx="1">
                  <c:v>Regularly washing or sanitising your hands throughout the day</c:v>
                </c:pt>
                <c:pt idx="2">
                  <c:v>Wearing a face covering when visiting healthcare settings </c:v>
                </c:pt>
                <c:pt idx="3">
                  <c:v>Considering risks of your actions to other people</c:v>
                </c:pt>
                <c:pt idx="4">
                  <c:v>Opening doors/ windows if indoors with people you don't live with</c:v>
                </c:pt>
                <c:pt idx="5">
                  <c:v>Meeting other people outdoors/ well-ventilated areas if possible </c:v>
                </c:pt>
                <c:pt idx="6">
                  <c:v>Wearing a face covering on public transport</c:v>
                </c:pt>
                <c:pt idx="7">
                  <c:v>Wearing a face covering when in crowded indoor spaces </c:v>
                </c:pt>
              </c:strCache>
            </c:strRef>
          </c:cat>
          <c:val>
            <c:numRef>
              <c:f>Sheet1!$D$2:$D$9</c:f>
              <c:numCache>
                <c:formatCode>0%</c:formatCode>
                <c:ptCount val="8"/>
                <c:pt idx="0">
                  <c:v>0.13</c:v>
                </c:pt>
                <c:pt idx="1">
                  <c:v>0.12</c:v>
                </c:pt>
                <c:pt idx="2">
                  <c:v>0.11</c:v>
                </c:pt>
                <c:pt idx="3">
                  <c:v>0.17</c:v>
                </c:pt>
                <c:pt idx="4">
                  <c:v>0.21</c:v>
                </c:pt>
                <c:pt idx="5">
                  <c:v>0.31</c:v>
                </c:pt>
                <c:pt idx="6">
                  <c:v>0.2</c:v>
                </c:pt>
                <c:pt idx="7">
                  <c:v>0.24</c:v>
                </c:pt>
              </c:numCache>
            </c:numRef>
          </c:val>
          <c:extLst>
            <c:ext xmlns:c16="http://schemas.microsoft.com/office/drawing/2014/chart" uri="{C3380CC4-5D6E-409C-BE32-E72D297353CC}">
              <c16:uniqueId val="{00000007-7FB1-4EB6-9246-DEE6481016AD}"/>
            </c:ext>
          </c:extLst>
        </c:ser>
        <c:ser>
          <c:idx val="3"/>
          <c:order val="3"/>
          <c:tx>
            <c:strRef>
              <c:f>Sheet1!$E$1</c:f>
              <c:strCache>
                <c:ptCount val="1"/>
                <c:pt idx="0">
                  <c:v>Not at all</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Staying at home if you feel unwell </c:v>
                </c:pt>
                <c:pt idx="1">
                  <c:v>Regularly washing or sanitising your hands throughout the day</c:v>
                </c:pt>
                <c:pt idx="2">
                  <c:v>Wearing a face covering when visiting healthcare settings </c:v>
                </c:pt>
                <c:pt idx="3">
                  <c:v>Considering risks of your actions to other people</c:v>
                </c:pt>
                <c:pt idx="4">
                  <c:v>Opening doors/ windows if indoors with people you don't live with</c:v>
                </c:pt>
                <c:pt idx="5">
                  <c:v>Meeting other people outdoors/ well-ventilated areas if possible </c:v>
                </c:pt>
                <c:pt idx="6">
                  <c:v>Wearing a face covering on public transport</c:v>
                </c:pt>
                <c:pt idx="7">
                  <c:v>Wearing a face covering when in crowded indoor spaces </c:v>
                </c:pt>
              </c:strCache>
            </c:strRef>
          </c:cat>
          <c:val>
            <c:numRef>
              <c:f>Sheet1!$E$2:$E$9</c:f>
              <c:numCache>
                <c:formatCode>0%</c:formatCode>
                <c:ptCount val="8"/>
                <c:pt idx="0">
                  <c:v>7.0000000000000007E-2</c:v>
                </c:pt>
                <c:pt idx="1">
                  <c:v>7.0000000000000007E-2</c:v>
                </c:pt>
                <c:pt idx="2">
                  <c:v>0.21</c:v>
                </c:pt>
                <c:pt idx="3">
                  <c:v>0.12</c:v>
                </c:pt>
                <c:pt idx="4">
                  <c:v>0.28000000000000003</c:v>
                </c:pt>
                <c:pt idx="5">
                  <c:v>0.13</c:v>
                </c:pt>
                <c:pt idx="6">
                  <c:v>0.51</c:v>
                </c:pt>
                <c:pt idx="7">
                  <c:v>0.49</c:v>
                </c:pt>
              </c:numCache>
            </c:numRef>
          </c:val>
          <c:extLst>
            <c:ext xmlns:c16="http://schemas.microsoft.com/office/drawing/2014/chart" uri="{C3380CC4-5D6E-409C-BE32-E72D297353CC}">
              <c16:uniqueId val="{0000000D-7FB1-4EB6-9246-DEE6481016AD}"/>
            </c:ext>
          </c:extLst>
        </c:ser>
        <c:ser>
          <c:idx val="4"/>
          <c:order val="4"/>
          <c:tx>
            <c:strRef>
              <c:f>Sheet1!$F$1</c:f>
              <c:strCache>
                <c:ptCount val="1"/>
                <c:pt idx="0">
                  <c:v>Not sure</c:v>
                </c:pt>
              </c:strCache>
            </c:strRef>
          </c:tx>
          <c:spPr>
            <a:solidFill>
              <a:schemeClr val="bg2">
                <a:lumMod val="50000"/>
              </a:schemeClr>
            </a:solidFill>
            <a:ln>
              <a:noFill/>
            </a:ln>
            <a:effectLst/>
          </c:spPr>
          <c:invertIfNegative val="0"/>
          <c:dLbls>
            <c:delete val="1"/>
          </c:dLbls>
          <c:cat>
            <c:strRef>
              <c:f>Sheet1!$A$2:$A$9</c:f>
              <c:strCache>
                <c:ptCount val="8"/>
                <c:pt idx="0">
                  <c:v>Staying at home if you feel unwell </c:v>
                </c:pt>
                <c:pt idx="1">
                  <c:v>Regularly washing or sanitising your hands throughout the day</c:v>
                </c:pt>
                <c:pt idx="2">
                  <c:v>Wearing a face covering when visiting healthcare settings </c:v>
                </c:pt>
                <c:pt idx="3">
                  <c:v>Considering risks of your actions to other people</c:v>
                </c:pt>
                <c:pt idx="4">
                  <c:v>Opening doors/ windows if indoors with people you don't live with</c:v>
                </c:pt>
                <c:pt idx="5">
                  <c:v>Meeting other people outdoors/ well-ventilated areas if possible </c:v>
                </c:pt>
                <c:pt idx="6">
                  <c:v>Wearing a face covering on public transport</c:v>
                </c:pt>
                <c:pt idx="7">
                  <c:v>Wearing a face covering when in crowded indoor spaces </c:v>
                </c:pt>
              </c:strCache>
            </c:strRef>
          </c:cat>
          <c:val>
            <c:numRef>
              <c:f>Sheet1!$F$2:$F$9</c:f>
              <c:numCache>
                <c:formatCode>0%</c:formatCode>
                <c:ptCount val="8"/>
                <c:pt idx="0">
                  <c:v>0.03</c:v>
                </c:pt>
                <c:pt idx="1">
                  <c:v>0.02</c:v>
                </c:pt>
                <c:pt idx="2">
                  <c:v>0.03</c:v>
                </c:pt>
                <c:pt idx="3">
                  <c:v>0.04</c:v>
                </c:pt>
                <c:pt idx="4">
                  <c:v>0.03</c:v>
                </c:pt>
                <c:pt idx="5">
                  <c:v>0.03</c:v>
                </c:pt>
                <c:pt idx="6">
                  <c:v>0.03</c:v>
                </c:pt>
                <c:pt idx="7">
                  <c:v>0.02</c:v>
                </c:pt>
              </c:numCache>
            </c:numRef>
          </c:val>
          <c:extLst>
            <c:ext xmlns:c16="http://schemas.microsoft.com/office/drawing/2014/chart" uri="{C3380CC4-5D6E-409C-BE32-E72D297353CC}">
              <c16:uniqueId val="{00000013-7FB1-4EB6-9246-DEE6481016AD}"/>
            </c:ext>
          </c:extLst>
        </c:ser>
        <c:dLbls>
          <c:dLblPos val="ctr"/>
          <c:showLegendKey val="0"/>
          <c:showVal val="1"/>
          <c:showCatName val="0"/>
          <c:showSerName val="0"/>
          <c:showPercent val="0"/>
          <c:showBubbleSize val="0"/>
        </c:dLbls>
        <c:gapWidth val="100"/>
        <c:overlap val="100"/>
        <c:axId val="2068775232"/>
        <c:axId val="2068776896"/>
      </c:barChart>
      <c:catAx>
        <c:axId val="2068775232"/>
        <c:scaling>
          <c:orientation val="maxMin"/>
        </c:scaling>
        <c:delete val="0"/>
        <c:axPos val="l"/>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t"/>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18528899568176008"/>
          <c:y val="0.88581105976659247"/>
          <c:w val="0.61502345404628056"/>
          <c:h val="5.1418544736133505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985548784207E-2"/>
          <c:y val="0"/>
          <c:w val="0.5393495315863166"/>
          <c:h val="1"/>
        </c:manualLayout>
      </c:layout>
      <c:doughnutChart>
        <c:varyColors val="1"/>
        <c:ser>
          <c:idx val="0"/>
          <c:order val="0"/>
          <c:tx>
            <c:strRef>
              <c:f>Sheet1!$B$1</c:f>
              <c:strCache>
                <c:ptCount val="1"/>
                <c:pt idx="0">
                  <c:v>Worried about COVID</c:v>
                </c:pt>
              </c:strCache>
            </c:strRef>
          </c:tx>
          <c:spPr>
            <a:solidFill>
              <a:schemeClr val="accent3">
                <a:lumMod val="75000"/>
              </a:schemeClr>
            </a:solidFill>
          </c:spPr>
          <c:dPt>
            <c:idx val="0"/>
            <c:bubble3D val="0"/>
            <c:spPr>
              <a:noFill/>
              <a:ln w="19050">
                <a:solidFill>
                  <a:schemeClr val="lt1"/>
                </a:solidFill>
              </a:ln>
              <a:effectLst/>
            </c:spPr>
            <c:extLst>
              <c:ext xmlns:c16="http://schemas.microsoft.com/office/drawing/2014/chart" uri="{C3380CC4-5D6E-409C-BE32-E72D297353CC}">
                <c16:uniqueId val="{00000001-FA02-44A0-A4E2-391820E237EA}"/>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FA02-44A0-A4E2-391820E237EA}"/>
              </c:ext>
            </c:extLst>
          </c:dPt>
          <c:dLbls>
            <c:delete val="1"/>
          </c:dLbls>
          <c:cat>
            <c:strRef>
              <c:f>Sheet1!$A$2:$A$3</c:f>
              <c:strCache>
                <c:ptCount val="2"/>
                <c:pt idx="0">
                  <c:v>Food secure</c:v>
                </c:pt>
                <c:pt idx="1">
                  <c:v>Food insecure</c:v>
                </c:pt>
              </c:strCache>
            </c:strRef>
          </c:cat>
          <c:val>
            <c:numRef>
              <c:f>Sheet1!$B$2:$B$3</c:f>
              <c:numCache>
                <c:formatCode>0%</c:formatCode>
                <c:ptCount val="2"/>
                <c:pt idx="0">
                  <c:v>0.57685582129582003</c:v>
                </c:pt>
                <c:pt idx="1">
                  <c:v>0.42314417870417936</c:v>
                </c:pt>
              </c:numCache>
            </c:numRef>
          </c:val>
          <c:extLst>
            <c:ext xmlns:c16="http://schemas.microsoft.com/office/drawing/2014/chart" uri="{C3380CC4-5D6E-409C-BE32-E72D297353CC}">
              <c16:uniqueId val="{00000004-FA02-44A0-A4E2-391820E237EA}"/>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985548784207E-2"/>
          <c:y val="2.1109545835638472E-2"/>
          <c:w val="0.5178759917678103"/>
          <c:h val="0.96078205471873523"/>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DBB6-42B8-95CC-E7D57B05644F}"/>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DBB6-42B8-95CC-E7D57B05644F}"/>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DBB6-42B8-95CC-E7D57B05644F}"/>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DBB6-42B8-95CC-E7D57B05644F}"/>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BB6-42B8-95CC-E7D57B05644F}"/>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DBB6-42B8-95CC-E7D57B05644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0.44</c:v>
                </c:pt>
                <c:pt idx="1">
                  <c:v>0.14000000000000001</c:v>
                </c:pt>
                <c:pt idx="2">
                  <c:v>0.18</c:v>
                </c:pt>
                <c:pt idx="3">
                  <c:v>0.24431104549530236</c:v>
                </c:pt>
              </c:numCache>
            </c:numRef>
          </c:val>
          <c:extLst>
            <c:ext xmlns:c16="http://schemas.microsoft.com/office/drawing/2014/chart" uri="{C3380CC4-5D6E-409C-BE32-E72D297353CC}">
              <c16:uniqueId val="{00000008-DBB6-42B8-95CC-E7D57B05644F}"/>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legend>
      <c:legendPos val="r"/>
      <c:layout>
        <c:manualLayout>
          <c:xMode val="edge"/>
          <c:yMode val="edge"/>
          <c:x val="0.58203929765385043"/>
          <c:y val="0.67575014401168065"/>
          <c:w val="0.26374164364960412"/>
          <c:h val="0.27867201268443476"/>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40377932625402"/>
          <c:y val="2.3087950787792397E-2"/>
          <c:w val="0.74999630315447718"/>
          <c:h val="0.85765875001644043"/>
        </c:manualLayout>
      </c:layout>
      <c:doughnutChart>
        <c:varyColors val="1"/>
        <c:ser>
          <c:idx val="0"/>
          <c:order val="0"/>
          <c:tx>
            <c:strRef>
              <c:f>Sheet1!$B$1</c:f>
              <c:strCache>
                <c:ptCount val="1"/>
                <c:pt idx="0">
                  <c:v>Column1</c:v>
                </c:pt>
              </c:strCache>
            </c:strRef>
          </c:tx>
          <c:spPr>
            <a:solidFill>
              <a:schemeClr val="accent3">
                <a:lumMod val="75000"/>
              </a:schemeClr>
            </a:solidFill>
          </c:spPr>
          <c:dPt>
            <c:idx val="0"/>
            <c:bubble3D val="0"/>
            <c:spPr>
              <a:noFill/>
              <a:ln w="19050">
                <a:solidFill>
                  <a:schemeClr val="lt1"/>
                </a:solidFill>
              </a:ln>
              <a:effectLst/>
            </c:spPr>
            <c:extLst>
              <c:ext xmlns:c16="http://schemas.microsoft.com/office/drawing/2014/chart" uri="{C3380CC4-5D6E-409C-BE32-E72D297353CC}">
                <c16:uniqueId val="{00000001-6F79-4D04-949E-2C9C19E882A0}"/>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6F79-4D04-949E-2C9C19E882A0}"/>
              </c:ext>
            </c:extLst>
          </c:dPt>
          <c:dLbls>
            <c:delete val="1"/>
          </c:dLbls>
          <c:cat>
            <c:strRef>
              <c:f>Sheet1!$A$2:$A$3</c:f>
              <c:strCache>
                <c:ptCount val="2"/>
                <c:pt idx="0">
                  <c:v>Food secure</c:v>
                </c:pt>
                <c:pt idx="1">
                  <c:v>Food insecure</c:v>
                </c:pt>
              </c:strCache>
            </c:strRef>
          </c:cat>
          <c:val>
            <c:numRef>
              <c:f>Sheet1!$B$2:$B$3</c:f>
              <c:numCache>
                <c:formatCode>0%</c:formatCode>
                <c:ptCount val="2"/>
                <c:pt idx="0">
                  <c:v>0.65606318728237956</c:v>
                </c:pt>
                <c:pt idx="1">
                  <c:v>0.3439368127176215</c:v>
                </c:pt>
              </c:numCache>
            </c:numRef>
          </c:val>
          <c:extLst>
            <c:ext xmlns:c16="http://schemas.microsoft.com/office/drawing/2014/chart" uri="{C3380CC4-5D6E-409C-BE32-E72D297353CC}">
              <c16:uniqueId val="{00000004-6F79-4D04-949E-2C9C19E882A0}"/>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464259439894896"/>
          <c:y val="0"/>
          <c:w val="0.7103295111908442"/>
          <c:h val="0.86574159255745486"/>
        </c:manualLayout>
      </c:layout>
      <c:barChart>
        <c:barDir val="col"/>
        <c:grouping val="percentStacked"/>
        <c:varyColors val="0"/>
        <c:ser>
          <c:idx val="5"/>
          <c:order val="0"/>
          <c:tx>
            <c:strRef>
              <c:f>Sheet1!$G$1</c:f>
              <c:strCache>
                <c:ptCount val="1"/>
                <c:pt idx="0">
                  <c:v>Unsure/ Prefer not to say</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 vaccine/booster</c:v>
                </c:pt>
              </c:strCache>
            </c:strRef>
          </c:cat>
          <c:val>
            <c:numRef>
              <c:f>Sheet1!$G$2:$G$3</c:f>
              <c:numCache>
                <c:formatCode>0%</c:formatCode>
                <c:ptCount val="2"/>
                <c:pt idx="0">
                  <c:v>0.04</c:v>
                </c:pt>
                <c:pt idx="1">
                  <c:v>0.06</c:v>
                </c:pt>
              </c:numCache>
            </c:numRef>
          </c:val>
          <c:extLst>
            <c:ext xmlns:c16="http://schemas.microsoft.com/office/drawing/2014/chart" uri="{C3380CC4-5D6E-409C-BE32-E72D297353CC}">
              <c16:uniqueId val="{00000000-9F43-4BEA-B96D-52DEB05AB7B8}"/>
            </c:ext>
          </c:extLst>
        </c:ser>
        <c:ser>
          <c:idx val="4"/>
          <c:order val="1"/>
          <c:tx>
            <c:strRef>
              <c:f>Sheet1!$F$1</c:f>
              <c:strCache>
                <c:ptCount val="1"/>
                <c:pt idx="0">
                  <c:v>Very unlikely</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 vaccine/booster</c:v>
                </c:pt>
              </c:strCache>
            </c:strRef>
          </c:cat>
          <c:val>
            <c:numRef>
              <c:f>Sheet1!$F$2:$F$3</c:f>
              <c:numCache>
                <c:formatCode>0%</c:formatCode>
                <c:ptCount val="2"/>
                <c:pt idx="0">
                  <c:v>0.18</c:v>
                </c:pt>
                <c:pt idx="1">
                  <c:v>0.16</c:v>
                </c:pt>
              </c:numCache>
            </c:numRef>
          </c:val>
          <c:extLst>
            <c:ext xmlns:c16="http://schemas.microsoft.com/office/drawing/2014/chart" uri="{C3380CC4-5D6E-409C-BE32-E72D297353CC}">
              <c16:uniqueId val="{00000001-9F43-4BEA-B96D-52DEB05AB7B8}"/>
            </c:ext>
          </c:extLst>
        </c:ser>
        <c:ser>
          <c:idx val="3"/>
          <c:order val="2"/>
          <c:tx>
            <c:strRef>
              <c:f>Sheet1!$E$1</c:f>
              <c:strCache>
                <c:ptCount val="1"/>
                <c:pt idx="0">
                  <c:v>Somewhat unlikely </c:v>
                </c:pt>
              </c:strCache>
            </c:strRef>
          </c:tx>
          <c:spPr>
            <a:solidFill>
              <a:srgbClr val="FF9999"/>
            </a:solidFill>
            <a:ln>
              <a:noFill/>
            </a:ln>
            <a:effectLst/>
          </c:spPr>
          <c:invertIfNegative val="0"/>
          <c:dPt>
            <c:idx val="0"/>
            <c:invertIfNegative val="0"/>
            <c:bubble3D val="0"/>
            <c:extLst>
              <c:ext xmlns:c16="http://schemas.microsoft.com/office/drawing/2014/chart" uri="{C3380CC4-5D6E-409C-BE32-E72D297353CC}">
                <c16:uniqueId val="{00000002-9F43-4BEA-B96D-52DEB05AB7B8}"/>
              </c:ext>
            </c:extLst>
          </c:dPt>
          <c:dLbls>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 vaccine/booster</c:v>
                </c:pt>
              </c:strCache>
            </c:strRef>
          </c:cat>
          <c:val>
            <c:numRef>
              <c:f>Sheet1!$E$2:$E$3</c:f>
              <c:numCache>
                <c:formatCode>0%</c:formatCode>
                <c:ptCount val="2"/>
                <c:pt idx="0">
                  <c:v>0.06</c:v>
                </c:pt>
                <c:pt idx="1">
                  <c:v>0.05</c:v>
                </c:pt>
              </c:numCache>
            </c:numRef>
          </c:val>
          <c:extLst>
            <c:ext xmlns:c16="http://schemas.microsoft.com/office/drawing/2014/chart" uri="{C3380CC4-5D6E-409C-BE32-E72D297353CC}">
              <c16:uniqueId val="{00000003-9F43-4BEA-B96D-52DEB05AB7B8}"/>
            </c:ext>
          </c:extLst>
        </c:ser>
        <c:ser>
          <c:idx val="2"/>
          <c:order val="3"/>
          <c:tx>
            <c:strRef>
              <c:f>Sheet1!$D$1</c:f>
              <c:strCache>
                <c:ptCount val="1"/>
                <c:pt idx="0">
                  <c:v>Neither likely nor unlikely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 vaccine/booster</c:v>
                </c:pt>
              </c:strCache>
            </c:strRef>
          </c:cat>
          <c:val>
            <c:numRef>
              <c:f>Sheet1!$D$2:$D$3</c:f>
              <c:numCache>
                <c:formatCode>0%</c:formatCode>
                <c:ptCount val="2"/>
                <c:pt idx="0">
                  <c:v>0.08</c:v>
                </c:pt>
                <c:pt idx="1">
                  <c:v>0.06</c:v>
                </c:pt>
              </c:numCache>
            </c:numRef>
          </c:val>
          <c:extLst>
            <c:ext xmlns:c16="http://schemas.microsoft.com/office/drawing/2014/chart" uri="{C3380CC4-5D6E-409C-BE32-E72D297353CC}">
              <c16:uniqueId val="{00000004-9F43-4BEA-B96D-52DEB05AB7B8}"/>
            </c:ext>
          </c:extLst>
        </c:ser>
        <c:ser>
          <c:idx val="1"/>
          <c:order val="4"/>
          <c:tx>
            <c:strRef>
              <c:f>Sheet1!$C$1</c:f>
              <c:strCache>
                <c:ptCount val="1"/>
                <c:pt idx="0">
                  <c:v>Somewhat likely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 vaccine/booster</c:v>
                </c:pt>
              </c:strCache>
            </c:strRef>
          </c:cat>
          <c:val>
            <c:numRef>
              <c:f>Sheet1!$C$2:$C$3</c:f>
              <c:numCache>
                <c:formatCode>0%</c:formatCode>
                <c:ptCount val="2"/>
                <c:pt idx="0">
                  <c:v>0.14000000000000001</c:v>
                </c:pt>
                <c:pt idx="1">
                  <c:v>0.15</c:v>
                </c:pt>
              </c:numCache>
            </c:numRef>
          </c:val>
          <c:extLst>
            <c:ext xmlns:c16="http://schemas.microsoft.com/office/drawing/2014/chart" uri="{C3380CC4-5D6E-409C-BE32-E72D297353CC}">
              <c16:uniqueId val="{00000005-9F43-4BEA-B96D-52DEB05AB7B8}"/>
            </c:ext>
          </c:extLst>
        </c:ser>
        <c:ser>
          <c:idx val="0"/>
          <c:order val="5"/>
          <c:tx>
            <c:strRef>
              <c:f>Sheet1!$B$1</c:f>
              <c:strCache>
                <c:ptCount val="1"/>
                <c:pt idx="0">
                  <c:v>Very likely</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Flu vaccine </c:v>
                </c:pt>
                <c:pt idx="1">
                  <c:v>A COVID vaccine/booster</c:v>
                </c:pt>
              </c:strCache>
            </c:strRef>
          </c:cat>
          <c:val>
            <c:numRef>
              <c:f>Sheet1!$B$2:$B$3</c:f>
              <c:numCache>
                <c:formatCode>0%</c:formatCode>
                <c:ptCount val="2"/>
                <c:pt idx="0">
                  <c:v>0.5</c:v>
                </c:pt>
                <c:pt idx="1">
                  <c:v>0.53</c:v>
                </c:pt>
              </c:numCache>
            </c:numRef>
          </c:val>
          <c:extLst>
            <c:ext xmlns:c16="http://schemas.microsoft.com/office/drawing/2014/chart" uri="{C3380CC4-5D6E-409C-BE32-E72D297353CC}">
              <c16:uniqueId val="{00000006-9F43-4BEA-B96D-52DEB05AB7B8}"/>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legend>
      <c:legendPos val="l"/>
      <c:layout>
        <c:manualLayout>
          <c:xMode val="edge"/>
          <c:yMode val="edge"/>
          <c:x val="2.4554989158102229E-2"/>
          <c:y val="1.0506202590636265E-2"/>
          <c:w val="0.31791305793720692"/>
          <c:h val="0.8869593651170341"/>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0523316870434"/>
          <c:y val="7.1890060627491689E-2"/>
          <c:w val="0.70141821957687511"/>
          <c:h val="0.84481130192262721"/>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7CD9-4D83-A11D-060E6A1067BE}"/>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7CD9-4D83-A11D-060E6A1067BE}"/>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7CD9-4D83-A11D-060E6A1067BE}"/>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7CD9-4D83-A11D-060E6A1067BE}"/>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7CD9-4D83-A11D-060E6A1067BE}"/>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7CD9-4D83-A11D-060E6A1067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0.51603492067062695</c:v>
                </c:pt>
                <c:pt idx="1">
                  <c:v>0.13727977436364799</c:v>
                </c:pt>
                <c:pt idx="2">
                  <c:v>0.144705830025185</c:v>
                </c:pt>
                <c:pt idx="3">
                  <c:v>0.20197947494054</c:v>
                </c:pt>
              </c:numCache>
            </c:numRef>
          </c:val>
          <c:extLst>
            <c:ext xmlns:c16="http://schemas.microsoft.com/office/drawing/2014/chart" uri="{C3380CC4-5D6E-409C-BE32-E72D297353CC}">
              <c16:uniqueId val="{00000008-7CD9-4D83-A11D-060E6A1067BE}"/>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40377932625402"/>
          <c:y val="2.3087950787792397E-2"/>
          <c:w val="0.74999630315447718"/>
          <c:h val="0.85765875001644043"/>
        </c:manualLayout>
      </c:layout>
      <c:doughnutChart>
        <c:varyColors val="1"/>
        <c:ser>
          <c:idx val="0"/>
          <c:order val="0"/>
          <c:tx>
            <c:strRef>
              <c:f>Sheet1!$B$1</c:f>
              <c:strCache>
                <c:ptCount val="1"/>
                <c:pt idx="0">
                  <c:v>Column1</c:v>
                </c:pt>
              </c:strCache>
            </c:strRef>
          </c:tx>
          <c:spPr>
            <a:solidFill>
              <a:schemeClr val="accent3">
                <a:lumMod val="75000"/>
              </a:schemeClr>
            </a:solidFill>
          </c:spPr>
          <c:dPt>
            <c:idx val="0"/>
            <c:bubble3D val="0"/>
            <c:spPr>
              <a:noFill/>
              <a:ln w="19050">
                <a:solidFill>
                  <a:schemeClr val="lt1"/>
                </a:solidFill>
              </a:ln>
              <a:effectLst/>
            </c:spPr>
            <c:extLst>
              <c:ext xmlns:c16="http://schemas.microsoft.com/office/drawing/2014/chart" uri="{C3380CC4-5D6E-409C-BE32-E72D297353CC}">
                <c16:uniqueId val="{00000001-4404-4163-8B8D-B289969A8E22}"/>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4404-4163-8B8D-B289969A8E22}"/>
              </c:ext>
            </c:extLst>
          </c:dPt>
          <c:dLbls>
            <c:delete val="1"/>
          </c:dLbls>
          <c:cat>
            <c:strRef>
              <c:f>Sheet1!$A$2:$A$3</c:f>
              <c:strCache>
                <c:ptCount val="2"/>
                <c:pt idx="0">
                  <c:v>Food secure</c:v>
                </c:pt>
                <c:pt idx="1">
                  <c:v>Food insecure</c:v>
                </c:pt>
              </c:strCache>
            </c:strRef>
          </c:cat>
          <c:val>
            <c:numRef>
              <c:f>Sheet1!$B$2:$B$3</c:f>
              <c:numCache>
                <c:formatCode>0%</c:formatCode>
                <c:ptCount val="2"/>
                <c:pt idx="0">
                  <c:v>0.4373953732771258</c:v>
                </c:pt>
                <c:pt idx="1">
                  <c:v>0.56260462672287226</c:v>
                </c:pt>
              </c:numCache>
            </c:numRef>
          </c:val>
          <c:extLst>
            <c:ext xmlns:c16="http://schemas.microsoft.com/office/drawing/2014/chart" uri="{C3380CC4-5D6E-409C-BE32-E72D297353CC}">
              <c16:uniqueId val="{00000004-4404-4163-8B8D-B289969A8E22}"/>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1890060627491689E-2"/>
          <c:w val="0.91864308462376432"/>
          <c:h val="0.87027119619637838"/>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BEA6-4575-A19F-EE90BE89C643}"/>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BEA6-4575-A19F-EE90BE89C643}"/>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BEA6-4575-A19F-EE90BE89C643}"/>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BEA6-4575-A19F-EE90BE89C643}"/>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EA6-4575-A19F-EE90BE89C643}"/>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BEA6-4575-A19F-EE90BE89C64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0.30545707976519548</c:v>
                </c:pt>
                <c:pt idx="1">
                  <c:v>0.13193829351193151</c:v>
                </c:pt>
                <c:pt idx="2">
                  <c:v>0.24245233376173228</c:v>
                </c:pt>
                <c:pt idx="3">
                  <c:v>0.32015229296114184</c:v>
                </c:pt>
              </c:numCache>
            </c:numRef>
          </c:val>
          <c:extLst>
            <c:ext xmlns:c16="http://schemas.microsoft.com/office/drawing/2014/chart" uri="{C3380CC4-5D6E-409C-BE32-E72D297353CC}">
              <c16:uniqueId val="{00000008-BEA6-4575-A19F-EE90BE89C643}"/>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985548784207E-2"/>
          <c:y val="2.1109545835638472E-2"/>
          <c:w val="0.5178759917678103"/>
          <c:h val="0.96078205471873523"/>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EFC1-459D-BB99-D9FF2BD38709}"/>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EFC1-459D-BB99-D9FF2BD38709}"/>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EFC1-459D-BB99-D9FF2BD38709}"/>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EFC1-459D-BB99-D9FF2BD3870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EFC1-459D-BB99-D9FF2BD38709}"/>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EFC1-459D-BB99-D9FF2BD3870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0.44</c:v>
                </c:pt>
                <c:pt idx="1">
                  <c:v>0.14000000000000001</c:v>
                </c:pt>
                <c:pt idx="2">
                  <c:v>0.18</c:v>
                </c:pt>
                <c:pt idx="3">
                  <c:v>0.24431104549530236</c:v>
                </c:pt>
              </c:numCache>
            </c:numRef>
          </c:val>
          <c:extLst>
            <c:ext xmlns:c16="http://schemas.microsoft.com/office/drawing/2014/chart" uri="{C3380CC4-5D6E-409C-BE32-E72D297353CC}">
              <c16:uniqueId val="{00000008-EFC1-459D-BB99-D9FF2BD38709}"/>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0523316870434"/>
          <c:y val="7.1890060627491689E-2"/>
          <c:w val="0.70141821957687511"/>
          <c:h val="0.84481130192262721"/>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1261-46F5-93C0-E6FB568847CB}"/>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1261-46F5-93C0-E6FB568847CB}"/>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1261-46F5-93C0-E6FB568847CB}"/>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1261-46F5-93C0-E6FB568847CB}"/>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261-46F5-93C0-E6FB568847CB}"/>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1261-46F5-93C0-E6FB568847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0.51603492067062695</c:v>
                </c:pt>
                <c:pt idx="1">
                  <c:v>0.13727977436364799</c:v>
                </c:pt>
                <c:pt idx="2">
                  <c:v>0.144705830025185</c:v>
                </c:pt>
                <c:pt idx="3">
                  <c:v>0.20197947494054</c:v>
                </c:pt>
              </c:numCache>
            </c:numRef>
          </c:val>
          <c:extLst>
            <c:ext xmlns:c16="http://schemas.microsoft.com/office/drawing/2014/chart" uri="{C3380CC4-5D6E-409C-BE32-E72D297353CC}">
              <c16:uniqueId val="{00000008-1261-46F5-93C0-E6FB568847CB}"/>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C5B5A"/>
                </a:solidFill>
                <a:latin typeface="+mn-lt"/>
                <a:ea typeface="+mn-ea"/>
                <a:cs typeface="+mn-cs"/>
              </a:defRPr>
            </a:pPr>
            <a:r>
              <a:rPr lang="en-US" sz="1800" b="1" dirty="0">
                <a:solidFill>
                  <a:srgbClr val="5C5B5A"/>
                </a:solidFill>
              </a:rPr>
              <a:t>% higher</a:t>
            </a:r>
            <a:r>
              <a:rPr lang="en-US" sz="1800" b="1" baseline="0" dirty="0">
                <a:solidFill>
                  <a:srgbClr val="5C5B5A"/>
                </a:solidFill>
              </a:rPr>
              <a:t> among</a:t>
            </a:r>
            <a:endParaRPr lang="en-US" sz="1800" b="1" dirty="0">
              <a:solidFill>
                <a:srgbClr val="5C5B5A"/>
              </a:solidFill>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5C5B5A"/>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Food insecure</c:v>
                </c:pt>
              </c:strCache>
            </c:strRef>
          </c:tx>
          <c:spPr>
            <a:solidFill>
              <a:srgbClr val="009690"/>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1-2D7A-459B-8725-325ECD348438}"/>
              </c:ext>
            </c:extLst>
          </c:dPt>
          <c:dPt>
            <c:idx val="1"/>
            <c:invertIfNegative val="0"/>
            <c:bubble3D val="0"/>
            <c:spPr>
              <a:solidFill>
                <a:srgbClr val="009690"/>
              </a:solidFill>
              <a:ln>
                <a:noFill/>
              </a:ln>
              <a:effectLst/>
            </c:spPr>
            <c:extLst>
              <c:ext xmlns:c16="http://schemas.microsoft.com/office/drawing/2014/chart" uri="{C3380CC4-5D6E-409C-BE32-E72D297353CC}">
                <c16:uniqueId val="{00000002-2D7A-459B-8725-325ECD348438}"/>
              </c:ext>
            </c:extLst>
          </c:dPt>
          <c:dPt>
            <c:idx val="2"/>
            <c:invertIfNegative val="0"/>
            <c:bubble3D val="0"/>
            <c:spPr>
              <a:solidFill>
                <a:srgbClr val="009690"/>
              </a:solidFill>
              <a:ln>
                <a:noFill/>
              </a:ln>
              <a:effectLst/>
            </c:spPr>
            <c:extLst>
              <c:ext xmlns:c16="http://schemas.microsoft.com/office/drawing/2014/chart" uri="{C3380CC4-5D6E-409C-BE32-E72D297353CC}">
                <c16:uniqueId val="{00000003-2D7A-459B-8725-325ECD348438}"/>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Not in work due to ill health or disability (n=63)</c:v>
                </c:pt>
                <c:pt idx="1">
                  <c:v>16-24 (n=85)</c:v>
                </c:pt>
                <c:pt idx="2">
                  <c:v>Within racially minoritised communities (n=70)</c:v>
                </c:pt>
                <c:pt idx="3">
                  <c:v>Has a disability (n=318)</c:v>
                </c:pt>
              </c:strCache>
              <c:extLst/>
            </c:strRef>
          </c:cat>
          <c:val>
            <c:numRef>
              <c:f>Sheet1!$B$2:$B$6</c:f>
              <c:numCache>
                <c:formatCode>0%</c:formatCode>
                <c:ptCount val="4"/>
                <c:pt idx="0">
                  <c:v>0.69010129525900499</c:v>
                </c:pt>
                <c:pt idx="1">
                  <c:v>0.63733081716068796</c:v>
                </c:pt>
                <c:pt idx="2">
                  <c:v>0.63540913332165205</c:v>
                </c:pt>
                <c:pt idx="3">
                  <c:v>0.61251902985941797</c:v>
                </c:pt>
              </c:numCache>
              <c:extLst/>
            </c:numRef>
          </c:val>
          <c:extLst>
            <c:ext xmlns:c16="http://schemas.microsoft.com/office/drawing/2014/chart" uri="{C3380CC4-5D6E-409C-BE32-E72D297353CC}">
              <c16:uniqueId val="{00000000-2D0A-447C-A361-C4568433A24A}"/>
            </c:ext>
          </c:extLst>
        </c:ser>
        <c:dLbls>
          <c:showLegendKey val="0"/>
          <c:showVal val="0"/>
          <c:showCatName val="0"/>
          <c:showSerName val="0"/>
          <c:showPercent val="0"/>
          <c:showBubbleSize val="0"/>
        </c:dLbls>
        <c:gapWidth val="75"/>
        <c:overlap val="-27"/>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724100255"/>
        <c:crosses val="autoZero"/>
        <c:auto val="1"/>
        <c:lblAlgn val="ctr"/>
        <c:lblOffset val="100"/>
        <c:noMultiLvlLbl val="0"/>
      </c:catAx>
      <c:valAx>
        <c:axId val="724100255"/>
        <c:scaling>
          <c:orientation val="minMax"/>
          <c:max val="0.75000000000000011"/>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2216508241367"/>
          <c:y val="7.1889891993367233E-2"/>
          <c:w val="0.26908615057922897"/>
          <c:h val="0.83216346895991966"/>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C504-4272-96C3-679BCEC556E9}"/>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C504-4272-96C3-679BCEC556E9}"/>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C504-4272-96C3-679BCEC556E9}"/>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C504-4272-96C3-679BCEC556E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504-4272-96C3-679BCEC556E9}"/>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C504-4272-96C3-679BCEC556E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0.30545707976519548</c:v>
                </c:pt>
                <c:pt idx="1">
                  <c:v>0.13193829351193151</c:v>
                </c:pt>
                <c:pt idx="2">
                  <c:v>0.24245233376173228</c:v>
                </c:pt>
                <c:pt idx="3">
                  <c:v>0.32015229296114184</c:v>
                </c:pt>
              </c:numCache>
            </c:numRef>
          </c:val>
          <c:extLst>
            <c:ext xmlns:c16="http://schemas.microsoft.com/office/drawing/2014/chart" uri="{C3380CC4-5D6E-409C-BE32-E72D297353CC}">
              <c16:uniqueId val="{00000008-C504-4272-96C3-679BCEC556E9}"/>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72372279968530706"/>
          <c:y val="0.45906603393071449"/>
          <c:w val="0.27627720031469294"/>
          <c:h val="0.486606480397966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985548784207E-2"/>
          <c:y val="2.1109545835638472E-2"/>
          <c:w val="0.5178759917678103"/>
          <c:h val="0.96078205471873523"/>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428C-4688-9D74-09668EDA100D}"/>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428C-4688-9D74-09668EDA100D}"/>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428C-4688-9D74-09668EDA100D}"/>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428C-4688-9D74-09668EDA100D}"/>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28C-4688-9D74-09668EDA100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428C-4688-9D74-09668EDA10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0.44</c:v>
                </c:pt>
                <c:pt idx="1">
                  <c:v>0.14000000000000001</c:v>
                </c:pt>
                <c:pt idx="2">
                  <c:v>0.18</c:v>
                </c:pt>
                <c:pt idx="3">
                  <c:v>0.24431104549530236</c:v>
                </c:pt>
              </c:numCache>
            </c:numRef>
          </c:val>
          <c:extLst>
            <c:ext xmlns:c16="http://schemas.microsoft.com/office/drawing/2014/chart" uri="{C3380CC4-5D6E-409C-BE32-E72D297353CC}">
              <c16:uniqueId val="{00000008-428C-4688-9D74-09668EDA100D}"/>
            </c:ext>
          </c:extLst>
        </c:ser>
        <c:dLbls>
          <c:showLegendKey val="0"/>
          <c:showVal val="1"/>
          <c:showCatName val="0"/>
          <c:showSerName val="0"/>
          <c:showPercent val="0"/>
          <c:showBubbleSize val="0"/>
          <c:showLeaderLines val="1"/>
        </c:dLbls>
        <c:firstSliceAng val="0"/>
        <c:holeSize val="5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0523316870434"/>
          <c:y val="7.1890060627491689E-2"/>
          <c:w val="0.70141821957687511"/>
          <c:h val="0.84481130192262721"/>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D3FB-4F70-BDA8-DD3F39C8668F}"/>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D3FB-4F70-BDA8-DD3F39C8668F}"/>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D3FB-4F70-BDA8-DD3F39C8668F}"/>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D3FB-4F70-BDA8-DD3F39C8668F}"/>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3FB-4F70-BDA8-DD3F39C8668F}"/>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D3FB-4F70-BDA8-DD3F39C8668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0.51603492067062695</c:v>
                </c:pt>
                <c:pt idx="1">
                  <c:v>0.13727977436364799</c:v>
                </c:pt>
                <c:pt idx="2">
                  <c:v>0.144705830025185</c:v>
                </c:pt>
                <c:pt idx="3">
                  <c:v>0.20197947494054</c:v>
                </c:pt>
              </c:numCache>
            </c:numRef>
          </c:val>
          <c:extLst>
            <c:ext xmlns:c16="http://schemas.microsoft.com/office/drawing/2014/chart" uri="{C3380CC4-5D6E-409C-BE32-E72D297353CC}">
              <c16:uniqueId val="{00000008-D3FB-4F70-BDA8-DD3F39C8668F}"/>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2216508241367"/>
          <c:y val="7.1889891993367233E-2"/>
          <c:w val="0.26908615057922897"/>
          <c:h val="0.83216346895991966"/>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A1D4-4532-A58B-8D9E25702DDC}"/>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A1D4-4532-A58B-8D9E25702DDC}"/>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A1D4-4532-A58B-8D9E25702DDC}"/>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A1D4-4532-A58B-8D9E25702DDC}"/>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A1D4-4532-A58B-8D9E25702DDC}"/>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A1D4-4532-A58B-8D9E25702DD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0.30545707976519548</c:v>
                </c:pt>
                <c:pt idx="1">
                  <c:v>0.13193829351193151</c:v>
                </c:pt>
                <c:pt idx="2">
                  <c:v>0.24245233376173228</c:v>
                </c:pt>
                <c:pt idx="3">
                  <c:v>0.32015229296114184</c:v>
                </c:pt>
              </c:numCache>
            </c:numRef>
          </c:val>
          <c:extLst>
            <c:ext xmlns:c16="http://schemas.microsoft.com/office/drawing/2014/chart" uri="{C3380CC4-5D6E-409C-BE32-E72D297353CC}">
              <c16:uniqueId val="{00000008-A1D4-4532-A58B-8D9E25702DDC}"/>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72372279968530706"/>
          <c:y val="0.45906603393071449"/>
          <c:w val="0.27627720031469294"/>
          <c:h val="0.486606480397966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17635536283413"/>
          <c:y val="1.683797331774808E-2"/>
          <c:w val="0.54182364463716592"/>
          <c:h val="0.86574159255745486"/>
        </c:manualLayout>
      </c:layout>
      <c:barChart>
        <c:barDir val="bar"/>
        <c:grouping val="clustered"/>
        <c:varyColors val="0"/>
        <c:ser>
          <c:idx val="0"/>
          <c:order val="0"/>
          <c:tx>
            <c:strRef>
              <c:f>Sheet1!$B$1</c:f>
              <c:strCache>
                <c:ptCount val="1"/>
                <c:pt idx="0">
                  <c:v>Very likely</c:v>
                </c:pt>
              </c:strCache>
            </c:strRef>
          </c:tx>
          <c:spPr>
            <a:solidFill>
              <a:srgbClr val="009690"/>
            </a:solidFill>
            <a:ln>
              <a:noFill/>
            </a:ln>
            <a:effectLst/>
          </c:spPr>
          <c:invertIfNegative val="0"/>
          <c:dPt>
            <c:idx val="1"/>
            <c:invertIfNegative val="0"/>
            <c:bubble3D val="0"/>
            <c:spPr>
              <a:solidFill>
                <a:srgbClr val="FA0000"/>
              </a:solidFill>
              <a:ln>
                <a:noFill/>
              </a:ln>
              <a:effectLst/>
            </c:spPr>
            <c:extLst>
              <c:ext xmlns:c16="http://schemas.microsoft.com/office/drawing/2014/chart" uri="{C3380CC4-5D6E-409C-BE32-E72D297353CC}">
                <c16:uniqueId val="{00000001-A69B-4217-863D-CF4A623D3AB3}"/>
              </c:ext>
            </c:extLst>
          </c:dPt>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Likely to get both</c:v>
                </c:pt>
                <c:pt idx="1">
                  <c:v>Unlikely to get either</c:v>
                </c:pt>
              </c:strCache>
            </c:strRef>
          </c:cat>
          <c:val>
            <c:numRef>
              <c:f>Sheet1!$B$2:$B$3</c:f>
              <c:numCache>
                <c:formatCode>0%</c:formatCode>
                <c:ptCount val="2"/>
                <c:pt idx="0">
                  <c:v>0.57999999999999996</c:v>
                </c:pt>
                <c:pt idx="1">
                  <c:v>0.15</c:v>
                </c:pt>
              </c:numCache>
            </c:numRef>
          </c:val>
          <c:extLst>
            <c:ext xmlns:c16="http://schemas.microsoft.com/office/drawing/2014/chart" uri="{C3380CC4-5D6E-409C-BE32-E72D297353CC}">
              <c16:uniqueId val="{00000002-A69B-4217-863D-CF4A623D3AB3}"/>
            </c:ext>
          </c:extLst>
        </c:ser>
        <c:dLbls>
          <c:showLegendKey val="0"/>
          <c:showVal val="0"/>
          <c:showCatName val="0"/>
          <c:showSerName val="0"/>
          <c:showPercent val="0"/>
          <c:showBubbleSize val="0"/>
        </c:dLbls>
        <c:gapWidth val="75"/>
        <c:axId val="1948619855"/>
        <c:axId val="1948612367"/>
      </c:barChart>
      <c:catAx>
        <c:axId val="19486198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t"/>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5C5B5A"/>
                </a:solidFill>
                <a:latin typeface="+mn-lt"/>
                <a:ea typeface="+mn-ea"/>
                <a:cs typeface="+mn-cs"/>
              </a:defRPr>
            </a:pPr>
            <a:r>
              <a:rPr lang="en-US" sz="1800" b="1" dirty="0">
                <a:solidFill>
                  <a:srgbClr val="5C5B5A"/>
                </a:solidFill>
              </a:rPr>
              <a:t>% higher among…</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5C5B5A"/>
              </a:solidFill>
              <a:latin typeface="+mn-lt"/>
              <a:ea typeface="+mn-ea"/>
              <a:cs typeface="+mn-cs"/>
            </a:defRPr>
          </a:pPr>
          <a:endParaRPr lang="en-US"/>
        </a:p>
      </c:txPr>
    </c:title>
    <c:autoTitleDeleted val="0"/>
    <c:plotArea>
      <c:layout>
        <c:manualLayout>
          <c:layoutTarget val="inner"/>
          <c:xMode val="edge"/>
          <c:yMode val="edge"/>
          <c:x val="2.9225654057376423E-2"/>
          <c:y val="0.27471725979519845"/>
          <c:w val="0.94154869188524715"/>
          <c:h val="0.50963355084950468"/>
        </c:manualLayout>
      </c:layout>
      <c:barChart>
        <c:barDir val="col"/>
        <c:grouping val="clustered"/>
        <c:varyColors val="0"/>
        <c:ser>
          <c:idx val="0"/>
          <c:order val="0"/>
          <c:tx>
            <c:strRef>
              <c:f>Sheet1!$B$1</c:f>
              <c:strCache>
                <c:ptCount val="1"/>
                <c:pt idx="0">
                  <c:v>Food insecure</c:v>
                </c:pt>
              </c:strCache>
            </c:strRef>
          </c:tx>
          <c:spPr>
            <a:solidFill>
              <a:schemeClr val="accent1"/>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3-FDD9-4627-A9ED-2AB9E009FB14}"/>
              </c:ext>
            </c:extLst>
          </c:dPt>
          <c:dPt>
            <c:idx val="1"/>
            <c:invertIfNegative val="0"/>
            <c:bubble3D val="0"/>
            <c:spPr>
              <a:solidFill>
                <a:srgbClr val="009690"/>
              </a:solidFill>
              <a:ln>
                <a:noFill/>
              </a:ln>
              <a:effectLst/>
            </c:spPr>
            <c:extLst>
              <c:ext xmlns:c16="http://schemas.microsoft.com/office/drawing/2014/chart" uri="{C3380CC4-5D6E-409C-BE32-E72D297353CC}">
                <c16:uniqueId val="{00000005-FDD9-4627-A9ED-2AB9E009FB14}"/>
              </c:ext>
            </c:extLst>
          </c:dPt>
          <c:dPt>
            <c:idx val="2"/>
            <c:invertIfNegative val="0"/>
            <c:bubble3D val="0"/>
            <c:spPr>
              <a:solidFill>
                <a:srgbClr val="009690"/>
              </a:solidFill>
              <a:ln>
                <a:noFill/>
              </a:ln>
              <a:effectLst/>
            </c:spPr>
            <c:extLst>
              <c:ext xmlns:c16="http://schemas.microsoft.com/office/drawing/2014/chart" uri="{C3380CC4-5D6E-409C-BE32-E72D297353CC}">
                <c16:uniqueId val="{00000007-FDD9-4627-A9ED-2AB9E009FB1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Those earning below £16,000 (n=62)</c:v>
                </c:pt>
                <c:pt idx="1">
                  <c:v>Those with a disability (n=74)</c:v>
                </c:pt>
                <c:pt idx="2">
                  <c:v>Those with caring responsibilities (n=54)</c:v>
                </c:pt>
              </c:strCache>
              <c:extLst/>
            </c:strRef>
          </c:cat>
          <c:val>
            <c:numRef>
              <c:f>Sheet1!$B$2:$B$5</c:f>
              <c:numCache>
                <c:formatCode>0%</c:formatCode>
                <c:ptCount val="3"/>
                <c:pt idx="0">
                  <c:v>0.82</c:v>
                </c:pt>
                <c:pt idx="1">
                  <c:v>0.78063192751071298</c:v>
                </c:pt>
                <c:pt idx="2">
                  <c:v>0.72584674757589895</c:v>
                </c:pt>
              </c:numCache>
              <c:extLst/>
            </c:numRef>
          </c:val>
          <c:extLst>
            <c:ext xmlns:c16="http://schemas.microsoft.com/office/drawing/2014/chart" uri="{C3380CC4-5D6E-409C-BE32-E72D297353CC}">
              <c16:uniqueId val="{00000008-FDD9-4627-A9ED-2AB9E009FB14}"/>
            </c:ext>
          </c:extLst>
        </c:ser>
        <c:dLbls>
          <c:showLegendKey val="0"/>
          <c:showVal val="0"/>
          <c:showCatName val="0"/>
          <c:showSerName val="0"/>
          <c:showPercent val="0"/>
          <c:showBubbleSize val="0"/>
        </c:dLbls>
        <c:gapWidth val="75"/>
        <c:overlap val="-27"/>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724100255"/>
        <c:crosses val="autoZero"/>
        <c:auto val="1"/>
        <c:lblAlgn val="ctr"/>
        <c:lblOffset val="100"/>
        <c:noMultiLvlLbl val="0"/>
      </c:catAx>
      <c:valAx>
        <c:axId val="724100255"/>
        <c:scaling>
          <c:orientation val="minMax"/>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40377932625402"/>
          <c:y val="2.3087950787792397E-2"/>
          <c:w val="0.74999630315447718"/>
          <c:h val="0.85765875001644043"/>
        </c:manualLayout>
      </c:layout>
      <c:doughnutChart>
        <c:varyColors val="1"/>
        <c:ser>
          <c:idx val="0"/>
          <c:order val="0"/>
          <c:tx>
            <c:strRef>
              <c:f>Sheet1!$B$1</c:f>
              <c:strCache>
                <c:ptCount val="1"/>
                <c:pt idx="0">
                  <c:v>Column1</c:v>
                </c:pt>
              </c:strCache>
            </c:strRef>
          </c:tx>
          <c:spPr>
            <a:solidFill>
              <a:schemeClr val="accent3">
                <a:lumMod val="75000"/>
              </a:schemeClr>
            </a:solidFill>
          </c:spPr>
          <c:dPt>
            <c:idx val="0"/>
            <c:bubble3D val="0"/>
            <c:spPr>
              <a:noFill/>
              <a:ln w="19050">
                <a:solidFill>
                  <a:schemeClr val="lt1"/>
                </a:solidFill>
              </a:ln>
              <a:effectLst/>
            </c:spPr>
            <c:extLst>
              <c:ext xmlns:c16="http://schemas.microsoft.com/office/drawing/2014/chart" uri="{C3380CC4-5D6E-409C-BE32-E72D297353CC}">
                <c16:uniqueId val="{00000001-C178-4136-B307-251BD437E0D2}"/>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C178-4136-B307-251BD437E0D2}"/>
              </c:ext>
            </c:extLst>
          </c:dPt>
          <c:dLbls>
            <c:delete val="1"/>
          </c:dLbls>
          <c:cat>
            <c:strRef>
              <c:f>Sheet1!$A$2:$A$3</c:f>
              <c:strCache>
                <c:ptCount val="2"/>
                <c:pt idx="0">
                  <c:v>Food secure</c:v>
                </c:pt>
                <c:pt idx="1">
                  <c:v>Food insecure</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C178-4136-B307-251BD437E0D2}"/>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0523316870434"/>
          <c:y val="7.1890060627491689E-2"/>
          <c:w val="0.70141821957687511"/>
          <c:h val="0.84481130192262721"/>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57C8-4BB5-84A0-C231737239F9}"/>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57C8-4BB5-84A0-C231737239F9}"/>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57C8-4BB5-84A0-C231737239F9}"/>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57C8-4BB5-84A0-C231737239F9}"/>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7C8-4BB5-84A0-C231737239F9}"/>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57C8-4BB5-84A0-C231737239F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0.51603492067062695</c:v>
                </c:pt>
                <c:pt idx="1">
                  <c:v>0.12</c:v>
                </c:pt>
                <c:pt idx="2">
                  <c:v>0.17</c:v>
                </c:pt>
                <c:pt idx="3">
                  <c:v>0.19</c:v>
                </c:pt>
              </c:numCache>
            </c:numRef>
          </c:val>
          <c:extLst>
            <c:ext xmlns:c16="http://schemas.microsoft.com/office/drawing/2014/chart" uri="{C3380CC4-5D6E-409C-BE32-E72D297353CC}">
              <c16:uniqueId val="{00000008-57C8-4BB5-84A0-C231737239F9}"/>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40377932625402"/>
          <c:y val="2.3087950787792397E-2"/>
          <c:w val="0.74999630315447718"/>
          <c:h val="0.85765875001644043"/>
        </c:manualLayout>
      </c:layout>
      <c:doughnutChart>
        <c:varyColors val="1"/>
        <c:ser>
          <c:idx val="0"/>
          <c:order val="0"/>
          <c:tx>
            <c:strRef>
              <c:f>Sheet1!$B$1</c:f>
              <c:strCache>
                <c:ptCount val="1"/>
                <c:pt idx="0">
                  <c:v>Column1</c:v>
                </c:pt>
              </c:strCache>
            </c:strRef>
          </c:tx>
          <c:spPr>
            <a:solidFill>
              <a:schemeClr val="accent3">
                <a:lumMod val="75000"/>
              </a:schemeClr>
            </a:solidFill>
          </c:spPr>
          <c:dPt>
            <c:idx val="0"/>
            <c:bubble3D val="0"/>
            <c:spPr>
              <a:noFill/>
              <a:ln w="19050">
                <a:solidFill>
                  <a:schemeClr val="lt1"/>
                </a:solidFill>
              </a:ln>
              <a:effectLst/>
            </c:spPr>
            <c:extLst>
              <c:ext xmlns:c16="http://schemas.microsoft.com/office/drawing/2014/chart" uri="{C3380CC4-5D6E-409C-BE32-E72D297353CC}">
                <c16:uniqueId val="{00000001-61BE-4C42-80E0-97ECE9A14943}"/>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61BE-4C42-80E0-97ECE9A14943}"/>
              </c:ext>
            </c:extLst>
          </c:dPt>
          <c:dLbls>
            <c:delete val="1"/>
          </c:dLbls>
          <c:cat>
            <c:strRef>
              <c:f>Sheet1!$A$2:$A$3</c:f>
              <c:strCache>
                <c:ptCount val="2"/>
                <c:pt idx="0">
                  <c:v>Food secure</c:v>
                </c:pt>
                <c:pt idx="1">
                  <c:v>Food insecure</c:v>
                </c:pt>
              </c:strCache>
            </c:strRef>
          </c:cat>
          <c:val>
            <c:numRef>
              <c:f>Sheet1!$B$2:$B$3</c:f>
              <c:numCache>
                <c:formatCode>0%</c:formatCode>
                <c:ptCount val="2"/>
                <c:pt idx="0">
                  <c:v>0.57685582129582003</c:v>
                </c:pt>
                <c:pt idx="1">
                  <c:v>0.42314417870417936</c:v>
                </c:pt>
              </c:numCache>
            </c:numRef>
          </c:val>
          <c:extLst>
            <c:ext xmlns:c16="http://schemas.microsoft.com/office/drawing/2014/chart" uri="{C3380CC4-5D6E-409C-BE32-E72D297353CC}">
              <c16:uniqueId val="{00000004-61BE-4C42-80E0-97ECE9A14943}"/>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54554208207497"/>
          <c:y val="7.6823600523337296E-2"/>
          <c:w val="0.44696723264489513"/>
          <c:h val="0.8300109391169771"/>
        </c:manualLayout>
      </c:layout>
      <c:doughnutChart>
        <c:varyColors val="1"/>
        <c:ser>
          <c:idx val="0"/>
          <c:order val="0"/>
          <c:tx>
            <c:strRef>
              <c:f>Sheet1!$B$1</c:f>
              <c:strCache>
                <c:ptCount val="1"/>
                <c:pt idx="0">
                  <c:v>Food insecure</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56FC-4C39-9D78-D274E019299D}"/>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56FC-4C39-9D78-D274E019299D}"/>
              </c:ext>
            </c:extLst>
          </c:dPt>
          <c:dPt>
            <c:idx val="2"/>
            <c:bubble3D val="0"/>
            <c:spPr>
              <a:solidFill>
                <a:srgbClr val="FF9999"/>
              </a:solidFill>
              <a:ln w="19050">
                <a:solidFill>
                  <a:schemeClr val="lt1"/>
                </a:solidFill>
              </a:ln>
              <a:effectLst/>
            </c:spPr>
            <c:extLst>
              <c:ext xmlns:c16="http://schemas.microsoft.com/office/drawing/2014/chart" uri="{C3380CC4-5D6E-409C-BE32-E72D297353CC}">
                <c16:uniqueId val="{00000005-56FC-4C39-9D78-D274E019299D}"/>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56FC-4C39-9D78-D274E019299D}"/>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6FC-4C39-9D78-D274E019299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56FC-4C39-9D78-D274E019299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High food security</c:v>
                </c:pt>
                <c:pt idx="1">
                  <c:v>Marginal food security</c:v>
                </c:pt>
                <c:pt idx="2">
                  <c:v>Low food security</c:v>
                </c:pt>
                <c:pt idx="3">
                  <c:v>Very low food security</c:v>
                </c:pt>
              </c:strCache>
            </c:strRef>
          </c:cat>
          <c:val>
            <c:numRef>
              <c:f>Sheet1!$B$2:$B$5</c:f>
              <c:numCache>
                <c:formatCode>0%</c:formatCode>
                <c:ptCount val="4"/>
                <c:pt idx="0">
                  <c:v>0.44116796845981598</c:v>
                </c:pt>
                <c:pt idx="1">
                  <c:v>0.1356878528360044</c:v>
                </c:pt>
                <c:pt idx="2">
                  <c:v>0.17883313320887761</c:v>
                </c:pt>
                <c:pt idx="3">
                  <c:v>0.24431104549530236</c:v>
                </c:pt>
              </c:numCache>
            </c:numRef>
          </c:val>
          <c:extLst>
            <c:ext xmlns:c16="http://schemas.microsoft.com/office/drawing/2014/chart" uri="{C3380CC4-5D6E-409C-BE32-E72D297353CC}">
              <c16:uniqueId val="{00000008-56FC-4C39-9D78-D274E019299D}"/>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68487068268019E-2"/>
          <c:y val="6.2543829928059826E-3"/>
          <c:w val="0.94486302586346393"/>
          <c:h val="0.73823240302259063"/>
        </c:manualLayout>
      </c:layout>
      <c:barChart>
        <c:barDir val="col"/>
        <c:grouping val="clustered"/>
        <c:varyColors val="0"/>
        <c:ser>
          <c:idx val="0"/>
          <c:order val="0"/>
          <c:tx>
            <c:strRef>
              <c:f>Sheet1!$B$1</c:f>
              <c:strCache>
                <c:ptCount val="1"/>
                <c:pt idx="0">
                  <c:v>Spring (S1+2)</c:v>
                </c:pt>
              </c:strCache>
            </c:strRef>
          </c:tx>
          <c:spPr>
            <a:solidFill>
              <a:srgbClr val="009690"/>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5A3D-4858-9DE2-44E12BEB12BB}"/>
              </c:ext>
            </c:extLst>
          </c:dPt>
          <c:dPt>
            <c:idx val="1"/>
            <c:invertIfNegative val="0"/>
            <c:bubble3D val="0"/>
            <c:spPr>
              <a:solidFill>
                <a:srgbClr val="009690"/>
              </a:solidFill>
              <a:ln>
                <a:noFill/>
              </a:ln>
              <a:effectLst/>
            </c:spPr>
            <c:extLst>
              <c:ext xmlns:c16="http://schemas.microsoft.com/office/drawing/2014/chart" uri="{C3380CC4-5D6E-409C-BE32-E72D297353CC}">
                <c16:uniqueId val="{00000003-5A3D-4858-9DE2-44E12BEB12BB}"/>
              </c:ext>
            </c:extLst>
          </c:dPt>
          <c:dPt>
            <c:idx val="2"/>
            <c:invertIfNegative val="0"/>
            <c:bubble3D val="0"/>
            <c:spPr>
              <a:solidFill>
                <a:srgbClr val="009690"/>
              </a:solidFill>
              <a:ln>
                <a:noFill/>
              </a:ln>
              <a:effectLst/>
            </c:spPr>
            <c:extLst>
              <c:ext xmlns:c16="http://schemas.microsoft.com/office/drawing/2014/chart" uri="{C3380CC4-5D6E-409C-BE32-E72D297353CC}">
                <c16:uniqueId val="{00000005-5A3D-4858-9DE2-44E12BEB12BB}"/>
              </c:ext>
            </c:extLst>
          </c:dPt>
          <c:dPt>
            <c:idx val="3"/>
            <c:invertIfNegative val="0"/>
            <c:bubble3D val="0"/>
            <c:spPr>
              <a:solidFill>
                <a:srgbClr val="009690"/>
              </a:solidFill>
              <a:ln>
                <a:noFill/>
              </a:ln>
              <a:effectLst/>
            </c:spPr>
            <c:extLst>
              <c:ext xmlns:c16="http://schemas.microsoft.com/office/drawing/2014/chart" uri="{C3380CC4-5D6E-409C-BE32-E72D297353CC}">
                <c16:uniqueId val="{00000007-5A3D-4858-9DE2-44E12BEB12BB}"/>
              </c:ext>
            </c:extLst>
          </c:dPt>
          <c:dPt>
            <c:idx val="4"/>
            <c:invertIfNegative val="0"/>
            <c:bubble3D val="0"/>
            <c:spPr>
              <a:solidFill>
                <a:srgbClr val="009690"/>
              </a:solidFill>
              <a:ln>
                <a:noFill/>
              </a:ln>
              <a:effectLst/>
            </c:spPr>
            <c:extLst>
              <c:ext xmlns:c16="http://schemas.microsoft.com/office/drawing/2014/chart" uri="{C3380CC4-5D6E-409C-BE32-E72D297353CC}">
                <c16:uniqueId val="{00000009-5A3D-4858-9DE2-44E12BEB12B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Food insecurity</c:v>
                </c:pt>
                <c:pt idx="1">
                  <c:v>High food security</c:v>
                </c:pt>
                <c:pt idx="2">
                  <c:v>Marginal food security</c:v>
                </c:pt>
                <c:pt idx="3">
                  <c:v>Low food security</c:v>
                </c:pt>
                <c:pt idx="4">
                  <c:v>Very low food security </c:v>
                </c:pt>
              </c:strCache>
            </c:strRef>
          </c:cat>
          <c:val>
            <c:numRef>
              <c:f>Sheet1!$B$2:$B$6</c:f>
              <c:numCache>
                <c:formatCode>0%</c:formatCode>
                <c:ptCount val="5"/>
                <c:pt idx="0">
                  <c:v>0.52</c:v>
                </c:pt>
                <c:pt idx="1">
                  <c:v>0.36</c:v>
                </c:pt>
                <c:pt idx="2">
                  <c:v>0.12</c:v>
                </c:pt>
                <c:pt idx="3">
                  <c:v>0.21</c:v>
                </c:pt>
                <c:pt idx="4">
                  <c:v>0.3</c:v>
                </c:pt>
              </c:numCache>
            </c:numRef>
          </c:val>
          <c:extLst>
            <c:ext xmlns:c16="http://schemas.microsoft.com/office/drawing/2014/chart" uri="{C3380CC4-5D6E-409C-BE32-E72D297353CC}">
              <c16:uniqueId val="{0000000A-5A3D-4858-9DE2-44E12BEB12BB}"/>
            </c:ext>
          </c:extLst>
        </c:ser>
        <c:ser>
          <c:idx val="1"/>
          <c:order val="1"/>
          <c:tx>
            <c:strRef>
              <c:f>Sheet1!$C$1</c:f>
              <c:strCache>
                <c:ptCount val="1"/>
                <c:pt idx="0">
                  <c:v>September (S3)</c:v>
                </c:pt>
              </c:strCache>
            </c:strRef>
          </c:tx>
          <c:spPr>
            <a:solidFill>
              <a:srgbClr val="6DD5CE"/>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B-BF6A-4F2C-8F2A-F0028416DC5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Food insecurity</c:v>
                </c:pt>
                <c:pt idx="1">
                  <c:v>High food security</c:v>
                </c:pt>
                <c:pt idx="2">
                  <c:v>Marginal food security</c:v>
                </c:pt>
                <c:pt idx="3">
                  <c:v>Low food security</c:v>
                </c:pt>
                <c:pt idx="4">
                  <c:v>Very low food security </c:v>
                </c:pt>
              </c:strCache>
            </c:strRef>
          </c:cat>
          <c:val>
            <c:numRef>
              <c:f>Sheet1!$C$2:$C$6</c:f>
              <c:numCache>
                <c:formatCode>0%</c:formatCode>
                <c:ptCount val="5"/>
                <c:pt idx="0">
                  <c:v>0.56260462672287226</c:v>
                </c:pt>
                <c:pt idx="1">
                  <c:v>0.30545707976519548</c:v>
                </c:pt>
                <c:pt idx="2">
                  <c:v>0.13193829351193151</c:v>
                </c:pt>
                <c:pt idx="3">
                  <c:v>0.24245233376173228</c:v>
                </c:pt>
                <c:pt idx="4">
                  <c:v>0.32015229296114184</c:v>
                </c:pt>
              </c:numCache>
            </c:numRef>
          </c:val>
          <c:extLst>
            <c:ext xmlns:c16="http://schemas.microsoft.com/office/drawing/2014/chart" uri="{C3380CC4-5D6E-409C-BE32-E72D297353CC}">
              <c16:uniqueId val="{0000000A-BF6A-4F2C-8F2A-F0028416DC5F}"/>
            </c:ext>
          </c:extLst>
        </c:ser>
        <c:dLbls>
          <c:showLegendKey val="0"/>
          <c:showVal val="0"/>
          <c:showCatName val="0"/>
          <c:showSerName val="0"/>
          <c:showPercent val="0"/>
          <c:showBubbleSize val="0"/>
        </c:dLbls>
        <c:gapWidth val="50"/>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724100255"/>
        <c:crosses val="autoZero"/>
        <c:auto val="1"/>
        <c:lblAlgn val="ctr"/>
        <c:lblOffset val="100"/>
        <c:noMultiLvlLbl val="0"/>
      </c:catAx>
      <c:valAx>
        <c:axId val="724100255"/>
        <c:scaling>
          <c:orientation val="minMax"/>
          <c:max val="0.75000000000000011"/>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legend>
      <c:legendPos val="r"/>
      <c:layout>
        <c:manualLayout>
          <c:xMode val="edge"/>
          <c:yMode val="edge"/>
          <c:x val="0.73222260751273538"/>
          <c:y val="3.7022871706006598E-3"/>
          <c:w val="0.24732145753943865"/>
          <c:h val="0.22141399274224829"/>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68487068268019E-2"/>
          <c:y val="6.2543829928059826E-3"/>
          <c:w val="0.94486302586346393"/>
          <c:h val="0.73823240302259063"/>
        </c:manualLayout>
      </c:layout>
      <c:barChart>
        <c:barDir val="col"/>
        <c:grouping val="clustered"/>
        <c:varyColors val="0"/>
        <c:ser>
          <c:idx val="0"/>
          <c:order val="0"/>
          <c:tx>
            <c:strRef>
              <c:f>Sheet1!$B$1</c:f>
              <c:strCache>
                <c:ptCount val="1"/>
                <c:pt idx="0">
                  <c:v>Spring (S1+2)</c:v>
                </c:pt>
              </c:strCache>
            </c:strRef>
          </c:tx>
          <c:spPr>
            <a:solidFill>
              <a:srgbClr val="009690"/>
            </a:solidFill>
            <a:ln>
              <a:noFill/>
            </a:ln>
            <a:effectLst/>
          </c:spPr>
          <c:invertIfNegative val="0"/>
          <c:dPt>
            <c:idx val="0"/>
            <c:invertIfNegative val="0"/>
            <c:bubble3D val="0"/>
            <c:spPr>
              <a:solidFill>
                <a:schemeClr val="bg1">
                  <a:lumMod val="50000"/>
                </a:schemeClr>
              </a:solidFill>
              <a:ln>
                <a:noFill/>
              </a:ln>
              <a:effectLst/>
            </c:spPr>
            <c:extLst>
              <c:ext xmlns:c16="http://schemas.microsoft.com/office/drawing/2014/chart" uri="{C3380CC4-5D6E-409C-BE32-E72D297353CC}">
                <c16:uniqueId val="{00000001-C716-482E-A859-FE60ADEE9D9C}"/>
              </c:ext>
            </c:extLst>
          </c:dPt>
          <c:dPt>
            <c:idx val="1"/>
            <c:invertIfNegative val="0"/>
            <c:bubble3D val="0"/>
            <c:spPr>
              <a:solidFill>
                <a:srgbClr val="009690"/>
              </a:solidFill>
              <a:ln>
                <a:noFill/>
              </a:ln>
              <a:effectLst/>
            </c:spPr>
            <c:extLst>
              <c:ext xmlns:c16="http://schemas.microsoft.com/office/drawing/2014/chart" uri="{C3380CC4-5D6E-409C-BE32-E72D297353CC}">
                <c16:uniqueId val="{00000003-C716-482E-A859-FE60ADEE9D9C}"/>
              </c:ext>
            </c:extLst>
          </c:dPt>
          <c:dPt>
            <c:idx val="2"/>
            <c:invertIfNegative val="0"/>
            <c:bubble3D val="0"/>
            <c:spPr>
              <a:solidFill>
                <a:srgbClr val="009690"/>
              </a:solidFill>
              <a:ln>
                <a:noFill/>
              </a:ln>
              <a:effectLst/>
            </c:spPr>
            <c:extLst>
              <c:ext xmlns:c16="http://schemas.microsoft.com/office/drawing/2014/chart" uri="{C3380CC4-5D6E-409C-BE32-E72D297353CC}">
                <c16:uniqueId val="{00000005-C716-482E-A859-FE60ADEE9D9C}"/>
              </c:ext>
            </c:extLst>
          </c:dPt>
          <c:dPt>
            <c:idx val="3"/>
            <c:invertIfNegative val="0"/>
            <c:bubble3D val="0"/>
            <c:spPr>
              <a:solidFill>
                <a:srgbClr val="009690"/>
              </a:solidFill>
              <a:ln>
                <a:noFill/>
              </a:ln>
              <a:effectLst/>
            </c:spPr>
            <c:extLst>
              <c:ext xmlns:c16="http://schemas.microsoft.com/office/drawing/2014/chart" uri="{C3380CC4-5D6E-409C-BE32-E72D297353CC}">
                <c16:uniqueId val="{00000007-C716-482E-A859-FE60ADEE9D9C}"/>
              </c:ext>
            </c:extLst>
          </c:dPt>
          <c:dPt>
            <c:idx val="4"/>
            <c:invertIfNegative val="0"/>
            <c:bubble3D val="0"/>
            <c:spPr>
              <a:solidFill>
                <a:srgbClr val="009690"/>
              </a:solidFill>
              <a:ln>
                <a:noFill/>
              </a:ln>
              <a:effectLst/>
            </c:spPr>
            <c:extLst>
              <c:ext xmlns:c16="http://schemas.microsoft.com/office/drawing/2014/chart" uri="{C3380CC4-5D6E-409C-BE32-E72D297353CC}">
                <c16:uniqueId val="{00000009-C716-482E-A859-FE60ADEE9D9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Food insecurity</c:v>
                </c:pt>
                <c:pt idx="1">
                  <c:v>High food security</c:v>
                </c:pt>
                <c:pt idx="2">
                  <c:v>Marginal food security</c:v>
                </c:pt>
                <c:pt idx="3">
                  <c:v>Low food security</c:v>
                </c:pt>
                <c:pt idx="4">
                  <c:v>Very low food security </c:v>
                </c:pt>
              </c:strCache>
            </c:strRef>
          </c:cat>
          <c:val>
            <c:numRef>
              <c:f>Sheet1!$B$2:$B$6</c:f>
              <c:numCache>
                <c:formatCode>0%</c:formatCode>
                <c:ptCount val="5"/>
                <c:pt idx="0">
                  <c:v>0.27</c:v>
                </c:pt>
                <c:pt idx="1">
                  <c:v>0.61</c:v>
                </c:pt>
                <c:pt idx="2">
                  <c:v>0.12</c:v>
                </c:pt>
                <c:pt idx="3">
                  <c:v>0.14000000000000001</c:v>
                </c:pt>
                <c:pt idx="4">
                  <c:v>0.12</c:v>
                </c:pt>
              </c:numCache>
            </c:numRef>
          </c:val>
          <c:extLst>
            <c:ext xmlns:c16="http://schemas.microsoft.com/office/drawing/2014/chart" uri="{C3380CC4-5D6E-409C-BE32-E72D297353CC}">
              <c16:uniqueId val="{0000000A-C716-482E-A859-FE60ADEE9D9C}"/>
            </c:ext>
          </c:extLst>
        </c:ser>
        <c:ser>
          <c:idx val="1"/>
          <c:order val="1"/>
          <c:tx>
            <c:strRef>
              <c:f>Sheet1!$C$1</c:f>
              <c:strCache>
                <c:ptCount val="1"/>
                <c:pt idx="0">
                  <c:v>September (S3)</c:v>
                </c:pt>
              </c:strCache>
            </c:strRef>
          </c:tx>
          <c:spPr>
            <a:solidFill>
              <a:srgbClr val="6DD5CE"/>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C-C716-482E-A859-FE60ADEE9D9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Food insecurity</c:v>
                </c:pt>
                <c:pt idx="1">
                  <c:v>High food security</c:v>
                </c:pt>
                <c:pt idx="2">
                  <c:v>Marginal food security</c:v>
                </c:pt>
                <c:pt idx="3">
                  <c:v>Low food security</c:v>
                </c:pt>
                <c:pt idx="4">
                  <c:v>Very low food security </c:v>
                </c:pt>
              </c:strCache>
            </c:strRef>
          </c:cat>
          <c:val>
            <c:numRef>
              <c:f>Sheet1!$C$2:$C$6</c:f>
              <c:numCache>
                <c:formatCode>0%</c:formatCode>
                <c:ptCount val="5"/>
                <c:pt idx="0">
                  <c:v>0.34</c:v>
                </c:pt>
                <c:pt idx="1">
                  <c:v>0.52</c:v>
                </c:pt>
                <c:pt idx="2">
                  <c:v>0.14000000000000001</c:v>
                </c:pt>
                <c:pt idx="3">
                  <c:v>0.14000000000000001</c:v>
                </c:pt>
                <c:pt idx="4">
                  <c:v>0.2</c:v>
                </c:pt>
              </c:numCache>
            </c:numRef>
          </c:val>
          <c:extLst>
            <c:ext xmlns:c16="http://schemas.microsoft.com/office/drawing/2014/chart" uri="{C3380CC4-5D6E-409C-BE32-E72D297353CC}">
              <c16:uniqueId val="{0000000D-C716-482E-A859-FE60ADEE9D9C}"/>
            </c:ext>
          </c:extLst>
        </c:ser>
        <c:dLbls>
          <c:showLegendKey val="0"/>
          <c:showVal val="0"/>
          <c:showCatName val="0"/>
          <c:showSerName val="0"/>
          <c:showPercent val="0"/>
          <c:showBubbleSize val="0"/>
        </c:dLbls>
        <c:gapWidth val="50"/>
        <c:axId val="1266605248"/>
        <c:axId val="724100255"/>
      </c:barChart>
      <c:catAx>
        <c:axId val="1266605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724100255"/>
        <c:crosses val="autoZero"/>
        <c:auto val="1"/>
        <c:lblAlgn val="ctr"/>
        <c:lblOffset val="100"/>
        <c:noMultiLvlLbl val="0"/>
      </c:catAx>
      <c:valAx>
        <c:axId val="724100255"/>
        <c:scaling>
          <c:orientation val="minMax"/>
          <c:max val="0.75000000000000011"/>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legend>
      <c:legendPos val="r"/>
      <c:layout>
        <c:manualLayout>
          <c:xMode val="edge"/>
          <c:yMode val="edge"/>
          <c:x val="0.73222260751273538"/>
          <c:y val="3.7022871706006598E-3"/>
          <c:w val="0.24732145753943865"/>
          <c:h val="0.22141399274224829"/>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88888888888888E-2"/>
          <c:y val="2.1712783893046587E-2"/>
          <c:w val="0.97222222222222221"/>
          <c:h val="0.68336544134454491"/>
        </c:manualLayout>
      </c:layout>
      <c:barChart>
        <c:barDir val="col"/>
        <c:grouping val="percentStacked"/>
        <c:varyColors val="0"/>
        <c:ser>
          <c:idx val="0"/>
          <c:order val="0"/>
          <c:tx>
            <c:strRef>
              <c:f>Sheet1!$B$1</c:f>
              <c:strCache>
                <c:ptCount val="1"/>
                <c:pt idx="0">
                  <c:v>Don't know</c:v>
                </c:pt>
              </c:strCache>
            </c:strRef>
          </c:tx>
          <c:spPr>
            <a:solidFill>
              <a:schemeClr val="bg1">
                <a:lumMod val="65000"/>
              </a:schemeClr>
            </a:solidFill>
            <a:ln>
              <a:noFill/>
            </a:ln>
            <a:effectLst/>
          </c:spPr>
          <c:invertIfNegative val="0"/>
          <c:dLbls>
            <c:dLbl>
              <c:idx val="0"/>
              <c:layout>
                <c:manualLayout>
                  <c:x val="7.3795549140571711E-3"/>
                  <c:y val="-1.46172210199781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2B-4CB4-9963-9935EBF81D3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Spring (survey 1+2)</c:v>
                </c:pt>
                <c:pt idx="1">
                  <c:v>September (survey 3)</c:v>
                </c:pt>
              </c:strCache>
            </c:strRef>
          </c:cat>
          <c:val>
            <c:numRef>
              <c:f>Sheet1!$B$2:$B$3</c:f>
              <c:numCache>
                <c:formatCode>0%</c:formatCode>
                <c:ptCount val="2"/>
                <c:pt idx="0">
                  <c:v>2.56938894795198E-2</c:v>
                </c:pt>
                <c:pt idx="1">
                  <c:v>0.04</c:v>
                </c:pt>
              </c:numCache>
            </c:numRef>
          </c:val>
          <c:extLst>
            <c:ext xmlns:c16="http://schemas.microsoft.com/office/drawing/2014/chart" uri="{C3380CC4-5D6E-409C-BE32-E72D297353CC}">
              <c16:uniqueId val="{00000000-B3E0-4AA0-96C9-BA204D45FB2B}"/>
            </c:ext>
          </c:extLst>
        </c:ser>
        <c:ser>
          <c:idx val="3"/>
          <c:order val="1"/>
          <c:tx>
            <c:strRef>
              <c:f>Sheet1!$C$1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Spring (survey 1+2)</c:v>
                </c:pt>
                <c:pt idx="1">
                  <c:v>September (survey 3)</c:v>
                </c:pt>
              </c:strCache>
            </c:strRef>
          </c:cat>
          <c:val>
            <c:numRef>
              <c:f>Sheet1!$C$2:$C$3</c:f>
              <c:numCache>
                <c:formatCode>0%</c:formatCode>
                <c:ptCount val="2"/>
                <c:pt idx="0">
                  <c:v>0.65679141731747903</c:v>
                </c:pt>
                <c:pt idx="1">
                  <c:v>0.56999999999999995</c:v>
                </c:pt>
              </c:numCache>
            </c:numRef>
          </c:val>
          <c:extLst>
            <c:ext xmlns:c16="http://schemas.microsoft.com/office/drawing/2014/chart" uri="{C3380CC4-5D6E-409C-BE32-E72D297353CC}">
              <c16:uniqueId val="{00000002-27F0-484B-845F-2323DDBEACFE}"/>
            </c:ext>
          </c:extLst>
        </c:ser>
        <c:ser>
          <c:idx val="1"/>
          <c:order val="2"/>
          <c:tx>
            <c:strRef>
              <c:f>Sheet1!$D$1</c:f>
              <c:strCache>
                <c:ptCount val="1"/>
                <c:pt idx="0">
                  <c:v>Sometimes true</c:v>
                </c:pt>
              </c:strCache>
            </c:strRef>
          </c:tx>
          <c:spPr>
            <a:solidFill>
              <a:srgbClr val="FF75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Spring (survey 1+2)</c:v>
                </c:pt>
                <c:pt idx="1">
                  <c:v>September (survey 3)</c:v>
                </c:pt>
              </c:strCache>
            </c:strRef>
          </c:cat>
          <c:val>
            <c:numRef>
              <c:f>Sheet1!$D$2:$D$3</c:f>
              <c:numCache>
                <c:formatCode>0%</c:formatCode>
                <c:ptCount val="2"/>
                <c:pt idx="0">
                  <c:v>0.21334759068179901</c:v>
                </c:pt>
                <c:pt idx="1">
                  <c:v>0.25</c:v>
                </c:pt>
              </c:numCache>
            </c:numRef>
          </c:val>
          <c:extLst>
            <c:ext xmlns:c16="http://schemas.microsoft.com/office/drawing/2014/chart" uri="{C3380CC4-5D6E-409C-BE32-E72D297353CC}">
              <c16:uniqueId val="{00000001-B3E0-4AA0-96C9-BA204D45FB2B}"/>
            </c:ext>
          </c:extLst>
        </c:ser>
        <c:ser>
          <c:idx val="2"/>
          <c:order val="3"/>
          <c:tx>
            <c:strRef>
              <c:f>Sheet1!$E$1</c:f>
              <c:strCache>
                <c:ptCount val="1"/>
                <c:pt idx="0">
                  <c:v>Often true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Spring (survey 1+2)</c:v>
                </c:pt>
                <c:pt idx="1">
                  <c:v>September (survey 3)</c:v>
                </c:pt>
              </c:strCache>
            </c:strRef>
          </c:cat>
          <c:val>
            <c:numRef>
              <c:f>Sheet1!$E$2:$E$3</c:f>
              <c:numCache>
                <c:formatCode>0%</c:formatCode>
                <c:ptCount val="2"/>
                <c:pt idx="0">
                  <c:v>0.106875678455121</c:v>
                </c:pt>
                <c:pt idx="1">
                  <c:v>0.14000000000000001</c:v>
                </c:pt>
              </c:numCache>
            </c:numRef>
          </c:val>
          <c:extLst>
            <c:ext xmlns:c16="http://schemas.microsoft.com/office/drawing/2014/chart" uri="{C3380CC4-5D6E-409C-BE32-E72D297353CC}">
              <c16:uniqueId val="{00000002-B3E0-4AA0-96C9-BA204D45FB2B}"/>
            </c:ext>
          </c:extLst>
        </c:ser>
        <c:dLbls>
          <c:dLblPos val="ctr"/>
          <c:showLegendKey val="0"/>
          <c:showVal val="1"/>
          <c:showCatName val="0"/>
          <c:showSerName val="0"/>
          <c:showPercent val="0"/>
          <c:showBubbleSize val="0"/>
        </c:dLbls>
        <c:gapWidth val="90"/>
        <c:overlap val="100"/>
        <c:axId val="535919984"/>
        <c:axId val="535920640"/>
      </c:barChart>
      <c:catAx>
        <c:axId val="535919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535920640"/>
        <c:crosses val="autoZero"/>
        <c:auto val="1"/>
        <c:lblAlgn val="ctr"/>
        <c:lblOffset val="100"/>
        <c:noMultiLvlLbl val="0"/>
      </c:catAx>
      <c:valAx>
        <c:axId val="535920640"/>
        <c:scaling>
          <c:orientation val="minMax"/>
        </c:scaling>
        <c:delete val="1"/>
        <c:axPos val="l"/>
        <c:numFmt formatCode="0%" sourceLinked="1"/>
        <c:majorTickMark val="out"/>
        <c:minorTickMark val="none"/>
        <c:tickLblPos val="nextTo"/>
        <c:crossAx val="535919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88888888888888E-2"/>
          <c:y val="2.1712783893046587E-2"/>
          <c:w val="0.97222222222222221"/>
          <c:h val="0.68044199714054932"/>
        </c:manualLayout>
      </c:layout>
      <c:barChart>
        <c:barDir val="col"/>
        <c:grouping val="percentStacked"/>
        <c:varyColors val="0"/>
        <c:ser>
          <c:idx val="0"/>
          <c:order val="0"/>
          <c:tx>
            <c:strRef>
              <c:f>Sheet1!$B$1</c:f>
              <c:strCache>
                <c:ptCount val="1"/>
                <c:pt idx="0">
                  <c:v>Don't know</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Spring (survey 1+2)</c:v>
                </c:pt>
                <c:pt idx="1">
                  <c:v>September (survey 3)</c:v>
                </c:pt>
              </c:strCache>
            </c:strRef>
          </c:cat>
          <c:val>
            <c:numRef>
              <c:f>Sheet1!$B$2:$B$3</c:f>
              <c:numCache>
                <c:formatCode>0%</c:formatCode>
                <c:ptCount val="2"/>
                <c:pt idx="0">
                  <c:v>2.38352404881889E-2</c:v>
                </c:pt>
                <c:pt idx="1">
                  <c:v>4.3501978200849403E-2</c:v>
                </c:pt>
              </c:numCache>
            </c:numRef>
          </c:val>
          <c:extLst>
            <c:ext xmlns:c16="http://schemas.microsoft.com/office/drawing/2014/chart" uri="{C3380CC4-5D6E-409C-BE32-E72D297353CC}">
              <c16:uniqueId val="{00000000-894C-4135-8026-1C391F95798C}"/>
            </c:ext>
          </c:extLst>
        </c:ser>
        <c:ser>
          <c:idx val="3"/>
          <c:order val="1"/>
          <c:tx>
            <c:strRef>
              <c:f>Sheet1!$C$1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Spring (survey 1+2)</c:v>
                </c:pt>
                <c:pt idx="1">
                  <c:v>September (survey 3)</c:v>
                </c:pt>
              </c:strCache>
            </c:strRef>
          </c:cat>
          <c:val>
            <c:numRef>
              <c:f>Sheet1!$C$2:$C$3</c:f>
              <c:numCache>
                <c:formatCode>0%</c:formatCode>
                <c:ptCount val="2"/>
                <c:pt idx="0">
                  <c:v>0.64732101336860703</c:v>
                </c:pt>
                <c:pt idx="1">
                  <c:v>0.54032578994234004</c:v>
                </c:pt>
              </c:numCache>
            </c:numRef>
          </c:val>
          <c:extLst>
            <c:ext xmlns:c16="http://schemas.microsoft.com/office/drawing/2014/chart" uri="{C3380CC4-5D6E-409C-BE32-E72D297353CC}">
              <c16:uniqueId val="{00000001-894C-4135-8026-1C391F95798C}"/>
            </c:ext>
          </c:extLst>
        </c:ser>
        <c:ser>
          <c:idx val="1"/>
          <c:order val="2"/>
          <c:tx>
            <c:strRef>
              <c:f>Sheet1!$D$1</c:f>
              <c:strCache>
                <c:ptCount val="1"/>
                <c:pt idx="0">
                  <c:v>Sometimes true</c:v>
                </c:pt>
              </c:strCache>
            </c:strRef>
          </c:tx>
          <c:spPr>
            <a:solidFill>
              <a:srgbClr val="FF75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Spring (survey 1+2)</c:v>
                </c:pt>
                <c:pt idx="1">
                  <c:v>September (survey 3)</c:v>
                </c:pt>
              </c:strCache>
            </c:strRef>
          </c:cat>
          <c:val>
            <c:numRef>
              <c:f>Sheet1!$D$2:$D$3</c:f>
              <c:numCache>
                <c:formatCode>0%</c:formatCode>
                <c:ptCount val="2"/>
                <c:pt idx="0">
                  <c:v>0.218686070067898</c:v>
                </c:pt>
                <c:pt idx="1">
                  <c:v>0.27632230347683601</c:v>
                </c:pt>
              </c:numCache>
            </c:numRef>
          </c:val>
          <c:extLst>
            <c:ext xmlns:c16="http://schemas.microsoft.com/office/drawing/2014/chart" uri="{C3380CC4-5D6E-409C-BE32-E72D297353CC}">
              <c16:uniqueId val="{00000002-894C-4135-8026-1C391F95798C}"/>
            </c:ext>
          </c:extLst>
        </c:ser>
        <c:ser>
          <c:idx val="2"/>
          <c:order val="3"/>
          <c:tx>
            <c:strRef>
              <c:f>Sheet1!$E$1</c:f>
              <c:strCache>
                <c:ptCount val="1"/>
                <c:pt idx="0">
                  <c:v>Often true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Spring (survey 1+2)</c:v>
                </c:pt>
                <c:pt idx="1">
                  <c:v>September (survey 3)</c:v>
                </c:pt>
              </c:strCache>
            </c:strRef>
          </c:cat>
          <c:val>
            <c:numRef>
              <c:f>Sheet1!$E$2:$E$3</c:f>
              <c:numCache>
                <c:formatCode>0%</c:formatCode>
                <c:ptCount val="2"/>
                <c:pt idx="0">
                  <c:v>0.11282719652289699</c:v>
                </c:pt>
                <c:pt idx="1">
                  <c:v>0.13984992837997601</c:v>
                </c:pt>
              </c:numCache>
            </c:numRef>
          </c:val>
          <c:extLst>
            <c:ext xmlns:c16="http://schemas.microsoft.com/office/drawing/2014/chart" uri="{C3380CC4-5D6E-409C-BE32-E72D297353CC}">
              <c16:uniqueId val="{00000003-894C-4135-8026-1C391F95798C}"/>
            </c:ext>
          </c:extLst>
        </c:ser>
        <c:dLbls>
          <c:dLblPos val="ctr"/>
          <c:showLegendKey val="0"/>
          <c:showVal val="1"/>
          <c:showCatName val="0"/>
          <c:showSerName val="0"/>
          <c:showPercent val="0"/>
          <c:showBubbleSize val="0"/>
        </c:dLbls>
        <c:gapWidth val="90"/>
        <c:overlap val="100"/>
        <c:axId val="535919984"/>
        <c:axId val="535920640"/>
      </c:barChart>
      <c:catAx>
        <c:axId val="535919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535920640"/>
        <c:crosses val="autoZero"/>
        <c:auto val="1"/>
        <c:lblAlgn val="ctr"/>
        <c:lblOffset val="100"/>
        <c:noMultiLvlLbl val="0"/>
      </c:catAx>
      <c:valAx>
        <c:axId val="535920640"/>
        <c:scaling>
          <c:orientation val="minMax"/>
        </c:scaling>
        <c:delete val="1"/>
        <c:axPos val="l"/>
        <c:numFmt formatCode="0%" sourceLinked="1"/>
        <c:majorTickMark val="out"/>
        <c:minorTickMark val="none"/>
        <c:tickLblPos val="nextTo"/>
        <c:crossAx val="535919984"/>
        <c:crosses val="autoZero"/>
        <c:crossBetween val="between"/>
      </c:valAx>
      <c:spPr>
        <a:noFill/>
        <a:ln>
          <a:noFill/>
        </a:ln>
        <a:effectLst/>
      </c:spPr>
    </c:plotArea>
    <c:legend>
      <c:legendPos val="b"/>
      <c:layout>
        <c:manualLayout>
          <c:xMode val="edge"/>
          <c:yMode val="edge"/>
          <c:x val="0"/>
          <c:y val="0.76996798713500392"/>
          <c:w val="0.94685413060417634"/>
          <c:h val="0.11078564455384213"/>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88888888888888E-2"/>
          <c:y val="2.1712783893046587E-2"/>
          <c:w val="0.97222222222222221"/>
          <c:h val="0.67751855293655361"/>
        </c:manualLayout>
      </c:layout>
      <c:barChart>
        <c:barDir val="col"/>
        <c:grouping val="percentStacked"/>
        <c:varyColors val="0"/>
        <c:ser>
          <c:idx val="0"/>
          <c:order val="0"/>
          <c:tx>
            <c:strRef>
              <c:f>Sheet1!$B$1</c:f>
              <c:strCache>
                <c:ptCount val="1"/>
                <c:pt idx="0">
                  <c:v>Don't know</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Spring (survey 1+2)</c:v>
                </c:pt>
                <c:pt idx="1">
                  <c:v>September (survey 3)</c:v>
                </c:pt>
              </c:strCache>
            </c:strRef>
          </c:cat>
          <c:val>
            <c:numRef>
              <c:f>Sheet1!$B$2:$B$3</c:f>
              <c:numCache>
                <c:formatCode>0%</c:formatCode>
                <c:ptCount val="2"/>
                <c:pt idx="0">
                  <c:v>2.5536103642342101E-2</c:v>
                </c:pt>
                <c:pt idx="1">
                  <c:v>5.0013905487966401E-2</c:v>
                </c:pt>
              </c:numCache>
            </c:numRef>
          </c:val>
          <c:extLst>
            <c:ext xmlns:c16="http://schemas.microsoft.com/office/drawing/2014/chart" uri="{C3380CC4-5D6E-409C-BE32-E72D297353CC}">
              <c16:uniqueId val="{00000000-D02D-4FFC-8144-BADB1A3C1130}"/>
            </c:ext>
          </c:extLst>
        </c:ser>
        <c:ser>
          <c:idx val="3"/>
          <c:order val="1"/>
          <c:tx>
            <c:strRef>
              <c:f>Sheet1!$C$1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Spring (survey 1+2)</c:v>
                </c:pt>
                <c:pt idx="1">
                  <c:v>September (survey 3)</c:v>
                </c:pt>
              </c:strCache>
            </c:strRef>
          </c:cat>
          <c:val>
            <c:numRef>
              <c:f>Sheet1!$C$2:$C$3</c:f>
              <c:numCache>
                <c:formatCode>0%</c:formatCode>
                <c:ptCount val="2"/>
                <c:pt idx="0">
                  <c:v>0.695241311261247</c:v>
                </c:pt>
                <c:pt idx="1">
                  <c:v>0.59056755754629597</c:v>
                </c:pt>
              </c:numCache>
            </c:numRef>
          </c:val>
          <c:extLst>
            <c:ext xmlns:c16="http://schemas.microsoft.com/office/drawing/2014/chart" uri="{C3380CC4-5D6E-409C-BE32-E72D297353CC}">
              <c16:uniqueId val="{00000001-D02D-4FFC-8144-BADB1A3C1130}"/>
            </c:ext>
          </c:extLst>
        </c:ser>
        <c:ser>
          <c:idx val="1"/>
          <c:order val="2"/>
          <c:tx>
            <c:strRef>
              <c:f>Sheet1!$D$1</c:f>
              <c:strCache>
                <c:ptCount val="1"/>
                <c:pt idx="0">
                  <c:v>Sometimes true</c:v>
                </c:pt>
              </c:strCache>
            </c:strRef>
          </c:tx>
          <c:spPr>
            <a:solidFill>
              <a:srgbClr val="FF757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Spring (survey 1+2)</c:v>
                </c:pt>
                <c:pt idx="1">
                  <c:v>September (survey 3)</c:v>
                </c:pt>
              </c:strCache>
            </c:strRef>
          </c:cat>
          <c:val>
            <c:numRef>
              <c:f>Sheet1!$D$2:$D$3</c:f>
              <c:numCache>
                <c:formatCode>0%</c:formatCode>
                <c:ptCount val="2"/>
                <c:pt idx="0">
                  <c:v>0.191477504469485</c:v>
                </c:pt>
                <c:pt idx="1">
                  <c:v>0.257837436451192</c:v>
                </c:pt>
              </c:numCache>
            </c:numRef>
          </c:val>
          <c:extLst>
            <c:ext xmlns:c16="http://schemas.microsoft.com/office/drawing/2014/chart" uri="{C3380CC4-5D6E-409C-BE32-E72D297353CC}">
              <c16:uniqueId val="{00000002-D02D-4FFC-8144-BADB1A3C1130}"/>
            </c:ext>
          </c:extLst>
        </c:ser>
        <c:ser>
          <c:idx val="2"/>
          <c:order val="3"/>
          <c:tx>
            <c:strRef>
              <c:f>Sheet1!$E$1</c:f>
              <c:strCache>
                <c:ptCount val="1"/>
                <c:pt idx="0">
                  <c:v>Often true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Spring (survey 1+2)</c:v>
                </c:pt>
                <c:pt idx="1">
                  <c:v>September (survey 3)</c:v>
                </c:pt>
              </c:strCache>
            </c:strRef>
          </c:cat>
          <c:val>
            <c:numRef>
              <c:f>Sheet1!$E$2:$E$3</c:f>
              <c:numCache>
                <c:formatCode>0%</c:formatCode>
                <c:ptCount val="2"/>
                <c:pt idx="0">
                  <c:v>8.7745080626929498E-2</c:v>
                </c:pt>
                <c:pt idx="1">
                  <c:v>0.101581100514548</c:v>
                </c:pt>
              </c:numCache>
            </c:numRef>
          </c:val>
          <c:extLst>
            <c:ext xmlns:c16="http://schemas.microsoft.com/office/drawing/2014/chart" uri="{C3380CC4-5D6E-409C-BE32-E72D297353CC}">
              <c16:uniqueId val="{00000003-D02D-4FFC-8144-BADB1A3C1130}"/>
            </c:ext>
          </c:extLst>
        </c:ser>
        <c:dLbls>
          <c:dLblPos val="ctr"/>
          <c:showLegendKey val="0"/>
          <c:showVal val="1"/>
          <c:showCatName val="0"/>
          <c:showSerName val="0"/>
          <c:showPercent val="0"/>
          <c:showBubbleSize val="0"/>
        </c:dLbls>
        <c:gapWidth val="90"/>
        <c:overlap val="100"/>
        <c:axId val="535919984"/>
        <c:axId val="535920640"/>
      </c:barChart>
      <c:catAx>
        <c:axId val="5359199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535920640"/>
        <c:crosses val="autoZero"/>
        <c:auto val="1"/>
        <c:lblAlgn val="ctr"/>
        <c:lblOffset val="100"/>
        <c:noMultiLvlLbl val="0"/>
      </c:catAx>
      <c:valAx>
        <c:axId val="535920640"/>
        <c:scaling>
          <c:orientation val="minMax"/>
        </c:scaling>
        <c:delete val="1"/>
        <c:axPos val="l"/>
        <c:numFmt formatCode="0%" sourceLinked="1"/>
        <c:majorTickMark val="out"/>
        <c:minorTickMark val="none"/>
        <c:tickLblPos val="nextTo"/>
        <c:crossAx val="5359199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049087850376862E-2"/>
          <c:y val="0"/>
          <c:w val="0.96053676215579364"/>
          <c:h val="0.84552880908893502"/>
        </c:manualLayout>
      </c:layout>
      <c:barChart>
        <c:barDir val="col"/>
        <c:grouping val="clustered"/>
        <c:varyColors val="0"/>
        <c:ser>
          <c:idx val="0"/>
          <c:order val="0"/>
          <c:tx>
            <c:strRef>
              <c:f>Sheet1!$B$1</c:f>
              <c:strCache>
                <c:ptCount val="1"/>
                <c:pt idx="0">
                  <c:v>Column3</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 don’t want the vaccine side effects</c:v>
                </c:pt>
                <c:pt idx="1">
                  <c:v>I don’t trust the motivations behind the vaccines</c:v>
                </c:pt>
                <c:pt idx="2">
                  <c:v>I don’t believe the vaccines work</c:v>
                </c:pt>
                <c:pt idx="3">
                  <c:v>I don’t think covid will make me very ill if I caught it</c:v>
                </c:pt>
                <c:pt idx="4">
                  <c:v>I don’t know enough about the vaccines</c:v>
                </c:pt>
              </c:strCache>
            </c:strRef>
          </c:cat>
          <c:val>
            <c:numRef>
              <c:f>Sheet1!$B$2:$B$6</c:f>
              <c:numCache>
                <c:formatCode>0%</c:formatCode>
                <c:ptCount val="5"/>
                <c:pt idx="0">
                  <c:v>0.4</c:v>
                </c:pt>
                <c:pt idx="1">
                  <c:v>0.34</c:v>
                </c:pt>
                <c:pt idx="2">
                  <c:v>0.26</c:v>
                </c:pt>
                <c:pt idx="3">
                  <c:v>0.23</c:v>
                </c:pt>
                <c:pt idx="4">
                  <c:v>0.19</c:v>
                </c:pt>
              </c:numCache>
            </c:numRef>
          </c:val>
          <c:extLst>
            <c:ext xmlns:c16="http://schemas.microsoft.com/office/drawing/2014/chart" uri="{C3380CC4-5D6E-409C-BE32-E72D297353CC}">
              <c16:uniqueId val="{00000000-2C11-4C85-B5D7-EB91B535BF6F}"/>
            </c:ext>
          </c:extLst>
        </c:ser>
        <c:dLbls>
          <c:dLblPos val="outEnd"/>
          <c:showLegendKey val="0"/>
          <c:showVal val="1"/>
          <c:showCatName val="0"/>
          <c:showSerName val="0"/>
          <c:showPercent val="0"/>
          <c:showBubbleSize val="0"/>
        </c:dLbls>
        <c:gapWidth val="100"/>
        <c:axId val="595898936"/>
        <c:axId val="595902872"/>
      </c:barChart>
      <c:catAx>
        <c:axId val="59589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595902872"/>
        <c:crosses val="autoZero"/>
        <c:auto val="1"/>
        <c:lblAlgn val="ctr"/>
        <c:lblOffset val="100"/>
        <c:noMultiLvlLbl val="0"/>
      </c:catAx>
      <c:valAx>
        <c:axId val="595902872"/>
        <c:scaling>
          <c:orientation val="minMax"/>
        </c:scaling>
        <c:delete val="1"/>
        <c:axPos val="l"/>
        <c:numFmt formatCode="0%" sourceLinked="1"/>
        <c:majorTickMark val="none"/>
        <c:minorTickMark val="none"/>
        <c:tickLblPos val="nextTo"/>
        <c:crossAx val="595898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5C5B5A"/>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87056024860697"/>
          <c:y val="1.1621615331805116E-2"/>
          <c:w val="0.5286044994303456"/>
          <c:h val="0.86264079610259958"/>
        </c:manualLayout>
      </c:layout>
      <c:barChart>
        <c:barDir val="bar"/>
        <c:grouping val="clustered"/>
        <c:varyColors val="0"/>
        <c:ser>
          <c:idx val="0"/>
          <c:order val="0"/>
          <c:tx>
            <c:strRef>
              <c:f>Sheet1!$B$1</c:f>
              <c:strCache>
                <c:ptCount val="1"/>
                <c:pt idx="0">
                  <c:v>Spring (survey 1+2)</c:v>
                </c:pt>
              </c:strCache>
            </c:strRef>
          </c:tx>
          <c:spPr>
            <a:solidFill>
              <a:srgbClr val="009690"/>
            </a:solidFill>
            <a:ln>
              <a:noFill/>
            </a:ln>
            <a:effectLst/>
          </c:spPr>
          <c:invertIfNegative val="0"/>
          <c:dPt>
            <c:idx val="11"/>
            <c:invertIfNegative val="0"/>
            <c:bubble3D val="0"/>
            <c:extLst>
              <c:ext xmlns:c16="http://schemas.microsoft.com/office/drawing/2014/chart" uri="{C3380CC4-5D6E-409C-BE32-E72D297353CC}">
                <c16:uniqueId val="{00000001-F942-491C-8FF9-0D5152607CCE}"/>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Ate less than you felt you should because there wasn't enough money for food</c:v>
                </c:pt>
                <c:pt idx="1">
                  <c:v>Cut the size of meals or skipped meals because there wasn't enough money for food</c:v>
                </c:pt>
                <c:pt idx="2">
                  <c:v>Were hungry but didn't eat because there wasn't enough money for food</c:v>
                </c:pt>
                <c:pt idx="3">
                  <c:v>Lost weight because there wasn't enough money for food</c:v>
                </c:pt>
                <c:pt idx="4">
                  <c:v>Didn't eat for a whole day because there wasn't enough money for food</c:v>
                </c:pt>
              </c:strCache>
            </c:strRef>
          </c:cat>
          <c:val>
            <c:numRef>
              <c:f>Sheet1!$B$2:$B$6</c:f>
              <c:numCache>
                <c:formatCode>0%</c:formatCode>
                <c:ptCount val="5"/>
                <c:pt idx="0">
                  <c:v>0.25996022364655602</c:v>
                </c:pt>
                <c:pt idx="1">
                  <c:v>0.25319792013076098</c:v>
                </c:pt>
                <c:pt idx="2">
                  <c:v>0.193178731884972</c:v>
                </c:pt>
                <c:pt idx="3">
                  <c:v>0.158471067714862</c:v>
                </c:pt>
                <c:pt idx="4">
                  <c:v>0.152259987887639</c:v>
                </c:pt>
              </c:numCache>
            </c:numRef>
          </c:val>
          <c:extLst>
            <c:ext xmlns:c16="http://schemas.microsoft.com/office/drawing/2014/chart" uri="{C3380CC4-5D6E-409C-BE32-E72D297353CC}">
              <c16:uniqueId val="{00000002-F942-491C-8FF9-0D5152607CCE}"/>
            </c:ext>
          </c:extLst>
        </c:ser>
        <c:ser>
          <c:idx val="1"/>
          <c:order val="1"/>
          <c:tx>
            <c:strRef>
              <c:f>Sheet1!$C$1</c:f>
              <c:strCache>
                <c:ptCount val="1"/>
                <c:pt idx="0">
                  <c:v>September (survey 3)</c:v>
                </c:pt>
              </c:strCache>
            </c:strRef>
          </c:tx>
          <c:spPr>
            <a:solidFill>
              <a:srgbClr val="255E9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Ate less than you felt you should because there wasn't enough money for food</c:v>
                </c:pt>
                <c:pt idx="1">
                  <c:v>Cut the size of meals or skipped meals because there wasn't enough money for food</c:v>
                </c:pt>
                <c:pt idx="2">
                  <c:v>Were hungry but didn't eat because there wasn't enough money for food</c:v>
                </c:pt>
                <c:pt idx="3">
                  <c:v>Lost weight because there wasn't enough money for food</c:v>
                </c:pt>
                <c:pt idx="4">
                  <c:v>Didn't eat for a whole day because there wasn't enough money for food</c:v>
                </c:pt>
              </c:strCache>
            </c:strRef>
          </c:cat>
          <c:val>
            <c:numRef>
              <c:f>Sheet1!$C$2:$C$6</c:f>
              <c:numCache>
                <c:formatCode>0%</c:formatCode>
                <c:ptCount val="5"/>
                <c:pt idx="0">
                  <c:v>0.33488504957565202</c:v>
                </c:pt>
                <c:pt idx="1">
                  <c:v>0.35</c:v>
                </c:pt>
                <c:pt idx="2">
                  <c:v>0.26</c:v>
                </c:pt>
                <c:pt idx="3">
                  <c:v>0.24</c:v>
                </c:pt>
                <c:pt idx="4">
                  <c:v>0.22</c:v>
                </c:pt>
              </c:numCache>
            </c:numRef>
          </c:val>
          <c:extLst>
            <c:ext xmlns:c16="http://schemas.microsoft.com/office/drawing/2014/chart" uri="{C3380CC4-5D6E-409C-BE32-E72D297353CC}">
              <c16:uniqueId val="{00000002-BB49-4959-AFA7-CBC8260F0426}"/>
            </c:ext>
          </c:extLst>
        </c:ser>
        <c:dLbls>
          <c:dLblPos val="outEnd"/>
          <c:showLegendKey val="0"/>
          <c:showVal val="1"/>
          <c:showCatName val="0"/>
          <c:showSerName val="0"/>
          <c:showPercent val="0"/>
          <c:showBubbleSize val="0"/>
        </c:dLbls>
        <c:gapWidth val="9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6056783464269906"/>
          <c:y val="0.8031980949822225"/>
          <c:w val="0.21820809578932693"/>
          <c:h val="0.12020090051520137"/>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67211285298853"/>
          <c:y val="0"/>
          <c:w val="0.18527160862080014"/>
          <c:h val="0.87145051449316724"/>
        </c:manualLayout>
      </c:layout>
      <c:barChart>
        <c:barDir val="bar"/>
        <c:grouping val="clustered"/>
        <c:varyColors val="0"/>
        <c:ser>
          <c:idx val="1"/>
          <c:order val="0"/>
          <c:tx>
            <c:strRef>
              <c:f>Sheet1!$C$1</c:f>
              <c:strCache>
                <c:ptCount val="1"/>
                <c:pt idx="0">
                  <c:v>September (survey 3)</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Sheet1!$C$2:$C$6</c:f>
              <c:numCache>
                <c:formatCode>0%</c:formatCode>
                <c:ptCount val="5"/>
                <c:pt idx="0">
                  <c:v>0.09</c:v>
                </c:pt>
                <c:pt idx="1">
                  <c:v>0.31517083814820601</c:v>
                </c:pt>
                <c:pt idx="2">
                  <c:v>0.2</c:v>
                </c:pt>
                <c:pt idx="3">
                  <c:v>0.2</c:v>
                </c:pt>
                <c:pt idx="4">
                  <c:v>0.19</c:v>
                </c:pt>
              </c:numCache>
            </c:numRef>
          </c:val>
          <c:extLst>
            <c:ext xmlns:c16="http://schemas.microsoft.com/office/drawing/2014/chart" uri="{C3380CC4-5D6E-409C-BE32-E72D297353CC}">
              <c16:uniqueId val="{00000000-023C-4F70-9EF3-19E61B888701}"/>
            </c:ext>
          </c:extLst>
        </c:ser>
        <c:ser>
          <c:idx val="0"/>
          <c:order val="1"/>
          <c:tx>
            <c:strRef>
              <c:f>Sheet1!$B$1</c:f>
              <c:strCache>
                <c:ptCount val="1"/>
                <c:pt idx="0">
                  <c:v>Spring (survey 1+2)</c:v>
                </c:pt>
              </c:strCache>
            </c:strRef>
          </c:tx>
          <c:spPr>
            <a:solidFill>
              <a:srgbClr val="FF9999"/>
            </a:solidFill>
            <a:ln>
              <a:noFill/>
            </a:ln>
            <a:effectLst/>
          </c:spPr>
          <c:invertIfNegative val="0"/>
          <c:dPt>
            <c:idx val="11"/>
            <c:invertIfNegative val="0"/>
            <c:bubble3D val="0"/>
            <c:extLst>
              <c:ext xmlns:c16="http://schemas.microsoft.com/office/drawing/2014/chart" uri="{C3380CC4-5D6E-409C-BE32-E72D297353CC}">
                <c16:uniqueId val="{00000002-023C-4F70-9EF3-19E61B888701}"/>
              </c:ext>
            </c:extLst>
          </c:dPt>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Sheet1!$B$2:$B$6</c:f>
              <c:numCache>
                <c:formatCode>0%</c:formatCode>
                <c:ptCount val="5"/>
                <c:pt idx="0">
                  <c:v>0.13</c:v>
                </c:pt>
                <c:pt idx="1">
                  <c:v>0.29162291510456101</c:v>
                </c:pt>
                <c:pt idx="2">
                  <c:v>0.16279267910090101</c:v>
                </c:pt>
                <c:pt idx="3">
                  <c:v>0.22493471618150301</c:v>
                </c:pt>
                <c:pt idx="4">
                  <c:v>0.187817805606175</c:v>
                </c:pt>
              </c:numCache>
            </c:numRef>
          </c:val>
          <c:extLst>
            <c:ext xmlns:c16="http://schemas.microsoft.com/office/drawing/2014/chart" uri="{C3380CC4-5D6E-409C-BE32-E72D297353CC}">
              <c16:uniqueId val="{00000003-023C-4F70-9EF3-19E61B888701}"/>
            </c:ext>
          </c:extLst>
        </c:ser>
        <c:dLbls>
          <c:dLblPos val="outEnd"/>
          <c:showLegendKey val="0"/>
          <c:showVal val="1"/>
          <c:showCatName val="0"/>
          <c:showSerName val="0"/>
          <c:showPercent val="0"/>
          <c:showBubbleSize val="0"/>
        </c:dLbls>
        <c:gapWidth val="90"/>
        <c:axId val="1948624431"/>
        <c:axId val="1948599887"/>
      </c:barChart>
      <c:catAx>
        <c:axId val="1948624431"/>
        <c:scaling>
          <c:orientation val="minMax"/>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b"/>
        <c:numFmt formatCode="0%" sourceLinked="1"/>
        <c:majorTickMark val="out"/>
        <c:minorTickMark val="none"/>
        <c:tickLblPos val="nextTo"/>
        <c:crossAx val="1948624431"/>
        <c:crosses val="autoZero"/>
        <c:crossBetween val="between"/>
      </c:valAx>
      <c:spPr>
        <a:noFill/>
        <a:ln w="25400">
          <a:noFill/>
        </a:ln>
        <a:effectLst/>
      </c:spPr>
    </c:plotArea>
    <c:legend>
      <c:legendPos val="b"/>
      <c:layout>
        <c:manualLayout>
          <c:xMode val="edge"/>
          <c:yMode val="edge"/>
          <c:x val="0.28957818367029903"/>
          <c:y val="0.92328587330565337"/>
          <c:w val="0.54811278551151221"/>
          <c:h val="7.6714126694346602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6744143684308876"/>
          <c:y val="0"/>
          <c:w val="0.24058001321817385"/>
          <c:h val="0.86126000524242396"/>
        </c:manualLayout>
      </c:layout>
      <c:barChart>
        <c:barDir val="bar"/>
        <c:grouping val="clustered"/>
        <c:varyColors val="0"/>
        <c:ser>
          <c:idx val="1"/>
          <c:order val="0"/>
          <c:tx>
            <c:strRef>
              <c:f>Sheet1!$C$1</c:f>
              <c:strCache>
                <c:ptCount val="1"/>
                <c:pt idx="0">
                  <c:v>Survey 3</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Sheet1!$C$2:$C$6</c:f>
              <c:numCache>
                <c:formatCode>0%</c:formatCode>
                <c:ptCount val="5"/>
                <c:pt idx="0">
                  <c:v>0.15</c:v>
                </c:pt>
                <c:pt idx="1">
                  <c:v>0.33</c:v>
                </c:pt>
                <c:pt idx="2">
                  <c:v>0.16</c:v>
                </c:pt>
                <c:pt idx="3">
                  <c:v>0.25</c:v>
                </c:pt>
                <c:pt idx="4">
                  <c:v>0.11</c:v>
                </c:pt>
              </c:numCache>
            </c:numRef>
          </c:val>
          <c:extLst>
            <c:ext xmlns:c16="http://schemas.microsoft.com/office/drawing/2014/chart" uri="{C3380CC4-5D6E-409C-BE32-E72D297353CC}">
              <c16:uniqueId val="{00000000-D251-4879-A129-548FB9AE5D13}"/>
            </c:ext>
          </c:extLst>
        </c:ser>
        <c:ser>
          <c:idx val="0"/>
          <c:order val="1"/>
          <c:tx>
            <c:strRef>
              <c:f>Sheet1!$B$1</c:f>
              <c:strCache>
                <c:ptCount val="1"/>
                <c:pt idx="0">
                  <c:v>Survey 1+2</c:v>
                </c:pt>
              </c:strCache>
            </c:strRef>
          </c:tx>
          <c:spPr>
            <a:solidFill>
              <a:srgbClr val="FF9999"/>
            </a:solidFill>
            <a:ln>
              <a:noFill/>
            </a:ln>
            <a:effectLst/>
          </c:spPr>
          <c:invertIfNegative val="0"/>
          <c:dPt>
            <c:idx val="11"/>
            <c:invertIfNegative val="0"/>
            <c:bubble3D val="0"/>
            <c:extLst>
              <c:ext xmlns:c16="http://schemas.microsoft.com/office/drawing/2014/chart" uri="{C3380CC4-5D6E-409C-BE32-E72D297353CC}">
                <c16:uniqueId val="{00000001-D251-4879-A129-548FB9AE5D13}"/>
              </c:ext>
            </c:extLst>
          </c:dPt>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Don't know / Prefer not to say</c:v>
                </c:pt>
                <c:pt idx="1">
                  <c:v>Every month</c:v>
                </c:pt>
                <c:pt idx="2">
                  <c:v>Most months (7-11 months)</c:v>
                </c:pt>
                <c:pt idx="3">
                  <c:v>Some months (3-6 months)</c:v>
                </c:pt>
                <c:pt idx="4">
                  <c:v>Only 1 or 2 months</c:v>
                </c:pt>
              </c:strCache>
            </c:strRef>
          </c:cat>
          <c:val>
            <c:numRef>
              <c:f>Sheet1!$B$2:$B$6</c:f>
              <c:numCache>
                <c:formatCode>0%</c:formatCode>
                <c:ptCount val="5"/>
                <c:pt idx="0">
                  <c:v>0.11</c:v>
                </c:pt>
                <c:pt idx="1">
                  <c:v>0.34362313782579401</c:v>
                </c:pt>
                <c:pt idx="2">
                  <c:v>0.174062376964774</c:v>
                </c:pt>
                <c:pt idx="3">
                  <c:v>0.24802304367467901</c:v>
                </c:pt>
                <c:pt idx="4">
                  <c:v>0.119518348453596</c:v>
                </c:pt>
              </c:numCache>
            </c:numRef>
          </c:val>
          <c:extLst>
            <c:ext xmlns:c16="http://schemas.microsoft.com/office/drawing/2014/chart" uri="{C3380CC4-5D6E-409C-BE32-E72D297353CC}">
              <c16:uniqueId val="{00000002-D251-4879-A129-548FB9AE5D13}"/>
            </c:ext>
          </c:extLst>
        </c:ser>
        <c:dLbls>
          <c:dLblPos val="outEnd"/>
          <c:showLegendKey val="0"/>
          <c:showVal val="1"/>
          <c:showCatName val="0"/>
          <c:showSerName val="0"/>
          <c:showPercent val="0"/>
          <c:showBubbleSize val="0"/>
        </c:dLbls>
        <c:gapWidth val="90"/>
        <c:axId val="1948624431"/>
        <c:axId val="1948599887"/>
      </c:barChart>
      <c:catAx>
        <c:axId val="1948624431"/>
        <c:scaling>
          <c:orientation val="minMax"/>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b"/>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rgbClr val="5C5B5A"/>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i="0" baseline="0" dirty="0">
                <a:solidFill>
                  <a:srgbClr val="5C5B5A"/>
                </a:solidFill>
                <a:effectLst/>
              </a:rPr>
              <a:t>In the last year… </a:t>
            </a:r>
          </a:p>
        </c:rich>
      </c:tx>
      <c:layout>
        <c:manualLayout>
          <c:xMode val="edge"/>
          <c:yMode val="edge"/>
          <c:x val="0.3546149084079740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51597979452693532"/>
          <c:y val="8.0873239504943489E-2"/>
          <c:w val="0.48402020547306474"/>
          <c:h val="0.83154747165424625"/>
        </c:manualLayout>
      </c:layout>
      <c:barChart>
        <c:barDir val="bar"/>
        <c:grouping val="percentStacked"/>
        <c:varyColors val="0"/>
        <c:ser>
          <c:idx val="0"/>
          <c:order val="0"/>
          <c:tx>
            <c:strRef>
              <c:f>Sheet1!$B$1</c:f>
              <c:strCache>
                <c:ptCount val="1"/>
                <c:pt idx="0">
                  <c:v>Often </c:v>
                </c:pt>
              </c:strCache>
            </c:strRef>
          </c:tx>
          <c:spPr>
            <a:solidFill>
              <a:srgbClr val="FF0000"/>
            </a:solidFill>
            <a:ln>
              <a:noFill/>
            </a:ln>
            <a:effectLst/>
          </c:spPr>
          <c:invertIfNegative val="0"/>
          <c:dLbls>
            <c:dLbl>
              <c:idx val="2"/>
              <c:layout>
                <c:manualLayout>
                  <c:x val="3.883080744536327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98-4264-B7F7-370334D7AD47}"/>
                </c:ext>
              </c:extLst>
            </c:dLbl>
            <c:dLbl>
              <c:idx val="3"/>
              <c:layout>
                <c:manualLayout>
                  <c:x val="7.7661614890727967E-3"/>
                  <c:y val="4.15523544083412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98-4264-B7F7-370334D7AD47}"/>
                </c:ext>
              </c:extLst>
            </c:dLbl>
            <c:dLbl>
              <c:idx val="6"/>
              <c:layout>
                <c:manualLayout>
                  <c:x val="7.7661614890728679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98-4264-B7F7-370334D7AD4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relied on only a few kinds of low-cost food to feed the children in my household because I was running out of money to buy food</c:v>
                </c:pt>
                <c:pt idx="1">
                  <c:v>I couldn't feed the children in my household a balanced meal, because I couldn't afford that</c:v>
                </c:pt>
                <c:pt idx="2">
                  <c:v>Any of my children skipped a meal because there wasn't enough money for food</c:v>
                </c:pt>
                <c:pt idx="3">
                  <c:v>The children in my household were not eating enough because I just couldn't afford enough food</c:v>
                </c:pt>
                <c:pt idx="4">
                  <c:v>I cut the size of any of the children's meals because there wasn't enough money for food</c:v>
                </c:pt>
                <c:pt idx="5">
                  <c:v>Any of my children were hungry but I just couldn't afford more food</c:v>
                </c:pt>
                <c:pt idx="6">
                  <c:v>Any of my children did not eat for a whole day because there wasn't enough money for food</c:v>
                </c:pt>
              </c:strCache>
            </c:strRef>
          </c:cat>
          <c:val>
            <c:numRef>
              <c:f>Sheet1!$B$2:$B$8</c:f>
              <c:numCache>
                <c:formatCode>0%</c:formatCode>
                <c:ptCount val="7"/>
                <c:pt idx="0">
                  <c:v>0.09</c:v>
                </c:pt>
                <c:pt idx="1">
                  <c:v>7.0000000000000007E-2</c:v>
                </c:pt>
                <c:pt idx="2">
                  <c:v>0.05</c:v>
                </c:pt>
                <c:pt idx="3">
                  <c:v>0.05</c:v>
                </c:pt>
                <c:pt idx="4">
                  <c:v>0.06</c:v>
                </c:pt>
                <c:pt idx="5">
                  <c:v>0.08</c:v>
                </c:pt>
                <c:pt idx="6">
                  <c:v>0.04</c:v>
                </c:pt>
              </c:numCache>
            </c:numRef>
          </c:val>
          <c:extLst>
            <c:ext xmlns:c16="http://schemas.microsoft.com/office/drawing/2014/chart" uri="{C3380CC4-5D6E-409C-BE32-E72D297353CC}">
              <c16:uniqueId val="{00000000-7FB1-4EB6-9246-DEE6481016AD}"/>
            </c:ext>
          </c:extLst>
        </c:ser>
        <c:ser>
          <c:idx val="1"/>
          <c:order val="1"/>
          <c:tx>
            <c:strRef>
              <c:f>Sheet1!$C$1</c:f>
              <c:strCache>
                <c:ptCount val="1"/>
                <c:pt idx="0">
                  <c:v>Sometimes</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relied on only a few kinds of low-cost food to feed the children in my household because I was running out of money to buy food</c:v>
                </c:pt>
                <c:pt idx="1">
                  <c:v>I couldn't feed the children in my household a balanced meal, because I couldn't afford that</c:v>
                </c:pt>
                <c:pt idx="2">
                  <c:v>Any of my children skipped a meal because there wasn't enough money for food</c:v>
                </c:pt>
                <c:pt idx="3">
                  <c:v>The children in my household were not eating enough because I just couldn't afford enough food</c:v>
                </c:pt>
                <c:pt idx="4">
                  <c:v>I cut the size of any of the children's meals because there wasn't enough money for food</c:v>
                </c:pt>
                <c:pt idx="5">
                  <c:v>Any of my children were hungry but I just couldn't afford more food</c:v>
                </c:pt>
                <c:pt idx="6">
                  <c:v>Any of my children did not eat for a whole day because there wasn't enough money for food</c:v>
                </c:pt>
              </c:strCache>
            </c:strRef>
          </c:cat>
          <c:val>
            <c:numRef>
              <c:f>Sheet1!$C$2:$C$8</c:f>
              <c:numCache>
                <c:formatCode>0%</c:formatCode>
                <c:ptCount val="7"/>
                <c:pt idx="0">
                  <c:v>0.27</c:v>
                </c:pt>
                <c:pt idx="1">
                  <c:v>0.18</c:v>
                </c:pt>
                <c:pt idx="2">
                  <c:v>0.17</c:v>
                </c:pt>
                <c:pt idx="3">
                  <c:v>0.14000000000000001</c:v>
                </c:pt>
                <c:pt idx="4">
                  <c:v>0.11</c:v>
                </c:pt>
                <c:pt idx="5">
                  <c:v>0.09</c:v>
                </c:pt>
                <c:pt idx="6">
                  <c:v>0.14000000000000001</c:v>
                </c:pt>
              </c:numCache>
            </c:numRef>
          </c:val>
          <c:extLst>
            <c:ext xmlns:c16="http://schemas.microsoft.com/office/drawing/2014/chart" uri="{C3380CC4-5D6E-409C-BE32-E72D297353CC}">
              <c16:uniqueId val="{00000002-7FB1-4EB6-9246-DEE6481016AD}"/>
            </c:ext>
          </c:extLst>
        </c:ser>
        <c:ser>
          <c:idx val="2"/>
          <c:order val="2"/>
          <c:tx>
            <c:strRef>
              <c:f>Sheet1!$D$1</c:f>
              <c:strCache>
                <c:ptCount val="1"/>
                <c:pt idx="0">
                  <c:v>Never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 relied on only a few kinds of low-cost food to feed the children in my household because I was running out of money to buy food</c:v>
                </c:pt>
                <c:pt idx="1">
                  <c:v>I couldn't feed the children in my household a balanced meal, because I couldn't afford that</c:v>
                </c:pt>
                <c:pt idx="2">
                  <c:v>Any of my children skipped a meal because there wasn't enough money for food</c:v>
                </c:pt>
                <c:pt idx="3">
                  <c:v>The children in my household were not eating enough because I just couldn't afford enough food</c:v>
                </c:pt>
                <c:pt idx="4">
                  <c:v>I cut the size of any of the children's meals because there wasn't enough money for food</c:v>
                </c:pt>
                <c:pt idx="5">
                  <c:v>Any of my children were hungry but I just couldn't afford more food</c:v>
                </c:pt>
                <c:pt idx="6">
                  <c:v>Any of my children did not eat for a whole day because there wasn't enough money for food</c:v>
                </c:pt>
              </c:strCache>
            </c:strRef>
          </c:cat>
          <c:val>
            <c:numRef>
              <c:f>Sheet1!$D$2:$D$8</c:f>
              <c:numCache>
                <c:formatCode>0%</c:formatCode>
                <c:ptCount val="7"/>
                <c:pt idx="0">
                  <c:v>0.64</c:v>
                </c:pt>
                <c:pt idx="1">
                  <c:v>0.75</c:v>
                </c:pt>
                <c:pt idx="2">
                  <c:v>0.78</c:v>
                </c:pt>
                <c:pt idx="3">
                  <c:v>0.81</c:v>
                </c:pt>
                <c:pt idx="4">
                  <c:v>0.83</c:v>
                </c:pt>
                <c:pt idx="5">
                  <c:v>0.83</c:v>
                </c:pt>
                <c:pt idx="6">
                  <c:v>0.83</c:v>
                </c:pt>
              </c:numCache>
            </c:numRef>
          </c:val>
          <c:extLst>
            <c:ext xmlns:c16="http://schemas.microsoft.com/office/drawing/2014/chart" uri="{C3380CC4-5D6E-409C-BE32-E72D297353CC}">
              <c16:uniqueId val="{00000000-1D26-42E5-99A3-C4BC608D1098}"/>
            </c:ext>
          </c:extLst>
        </c:ser>
        <c:dLbls>
          <c:dLblPos val="ctr"/>
          <c:showLegendKey val="0"/>
          <c:showVal val="1"/>
          <c:showCatName val="0"/>
          <c:showSerName val="0"/>
          <c:showPercent val="0"/>
          <c:showBubbleSize val="0"/>
        </c:dLbls>
        <c:gapWidth val="100"/>
        <c:overlap val="100"/>
        <c:axId val="2068775232"/>
        <c:axId val="2068776896"/>
      </c:barChart>
      <c:catAx>
        <c:axId val="2068775232"/>
        <c:scaling>
          <c:orientation val="maxMin"/>
        </c:scaling>
        <c:delete val="0"/>
        <c:axPos val="l"/>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t"/>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7649314145859936"/>
          <c:y val="0.92221551658938539"/>
          <c:w val="0.52344628674248872"/>
          <c:h val="5.397914384038134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76362118283286"/>
          <c:y val="3.6080219615576073E-2"/>
          <c:w val="0.52581025383536195"/>
          <c:h val="0.81310022062527543"/>
        </c:manualLayout>
      </c:layout>
      <c:barChart>
        <c:barDir val="bar"/>
        <c:grouping val="percentStacked"/>
        <c:varyColors val="0"/>
        <c:ser>
          <c:idx val="1"/>
          <c:order val="0"/>
          <c:tx>
            <c:strRef>
              <c:f>Sheet1!$A$2</c:f>
              <c:strCache>
                <c:ptCount val="1"/>
                <c:pt idx="0">
                  <c:v>Very worried </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AA8B-4650-9AE0-408E9EA386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ONS benchmark</c:v>
                </c:pt>
              </c:strCache>
            </c:strRef>
          </c:cat>
          <c:val>
            <c:numRef>
              <c:f>Sheet1!$B$2:$C$2</c:f>
              <c:numCache>
                <c:formatCode>0%</c:formatCode>
                <c:ptCount val="2"/>
                <c:pt idx="0">
                  <c:v>0.39164367077803502</c:v>
                </c:pt>
                <c:pt idx="1">
                  <c:v>0.32</c:v>
                </c:pt>
              </c:numCache>
            </c:numRef>
          </c:val>
          <c:extLst>
            <c:ext xmlns:c16="http://schemas.microsoft.com/office/drawing/2014/chart" uri="{C3380CC4-5D6E-409C-BE32-E72D297353CC}">
              <c16:uniqueId val="{00000006-4686-4682-A896-477FBF79C5E8}"/>
            </c:ext>
          </c:extLst>
        </c:ser>
        <c:ser>
          <c:idx val="2"/>
          <c:order val="1"/>
          <c:tx>
            <c:strRef>
              <c:f>Sheet1!$A$3</c:f>
              <c:strCache>
                <c:ptCount val="1"/>
                <c:pt idx="0">
                  <c:v>Somewhat worried</c:v>
                </c:pt>
              </c:strCache>
            </c:strRef>
          </c:tx>
          <c:spPr>
            <a:solidFill>
              <a:srgbClr val="FF9999"/>
            </a:solidFill>
            <a:ln w="19050">
              <a:solidFill>
                <a:schemeClr val="lt1"/>
              </a:solidFill>
            </a:ln>
            <a:effectLst/>
          </c:spPr>
          <c:invertIfNegative val="0"/>
          <c:dPt>
            <c:idx val="0"/>
            <c:invertIfNegative val="0"/>
            <c:bubble3D val="0"/>
            <c:spPr>
              <a:solidFill>
                <a:srgbClr val="FF9999"/>
              </a:solidFill>
              <a:ln w="19050">
                <a:solidFill>
                  <a:schemeClr val="lt1"/>
                </a:solidFill>
              </a:ln>
              <a:effectLst/>
            </c:spPr>
            <c:extLst>
              <c:ext xmlns:c16="http://schemas.microsoft.com/office/drawing/2014/chart" uri="{C3380CC4-5D6E-409C-BE32-E72D297353CC}">
                <c16:uniqueId val="{00000003-AA8B-4650-9AE0-408E9EA386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ONS benchmark</c:v>
                </c:pt>
              </c:strCache>
            </c:strRef>
          </c:cat>
          <c:val>
            <c:numRef>
              <c:f>Sheet1!$B$3:$C$3</c:f>
              <c:numCache>
                <c:formatCode>0%</c:formatCode>
                <c:ptCount val="2"/>
                <c:pt idx="0">
                  <c:v>0.41906366090987202</c:v>
                </c:pt>
                <c:pt idx="1">
                  <c:v>0.51</c:v>
                </c:pt>
              </c:numCache>
            </c:numRef>
          </c:val>
          <c:extLst>
            <c:ext xmlns:c16="http://schemas.microsoft.com/office/drawing/2014/chart" uri="{C3380CC4-5D6E-409C-BE32-E72D297353CC}">
              <c16:uniqueId val="{00000007-4686-4682-A896-477FBF79C5E8}"/>
            </c:ext>
          </c:extLst>
        </c:ser>
        <c:ser>
          <c:idx val="0"/>
          <c:order val="2"/>
          <c:tx>
            <c:strRef>
              <c:f>Sheet1!$A$4</c:f>
              <c:strCache>
                <c:ptCount val="1"/>
                <c:pt idx="0">
                  <c:v>Not worried</c:v>
                </c:pt>
              </c:strCache>
            </c:strRef>
          </c:tx>
          <c:spPr>
            <a:solidFill>
              <a:srgbClr val="E7E6E6"/>
            </a:solidFill>
            <a:ln w="19050">
              <a:solidFill>
                <a:schemeClr val="lt1"/>
              </a:solidFill>
            </a:ln>
            <a:effectLst/>
          </c:spPr>
          <c:invertIfNegative val="0"/>
          <c:dPt>
            <c:idx val="0"/>
            <c:invertIfNegative val="0"/>
            <c:bubble3D val="0"/>
            <c:spPr>
              <a:solidFill>
                <a:srgbClr val="E7E6E6"/>
              </a:solidFill>
              <a:ln w="19050">
                <a:solidFill>
                  <a:schemeClr val="lt1"/>
                </a:solidFill>
              </a:ln>
              <a:effectLst/>
            </c:spPr>
            <c:extLst>
              <c:ext xmlns:c16="http://schemas.microsoft.com/office/drawing/2014/chart" uri="{C3380CC4-5D6E-409C-BE32-E72D297353CC}">
                <c16:uniqueId val="{00000005-AA8B-4650-9AE0-408E9EA3862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ONS benchmark</c:v>
                </c:pt>
              </c:strCache>
            </c:strRef>
          </c:cat>
          <c:val>
            <c:numRef>
              <c:f>Sheet1!$B$4:$C$4</c:f>
              <c:numCache>
                <c:formatCode>0%</c:formatCode>
                <c:ptCount val="2"/>
                <c:pt idx="0">
                  <c:v>0.19</c:v>
                </c:pt>
                <c:pt idx="1">
                  <c:v>0.18</c:v>
                </c:pt>
              </c:numCache>
            </c:numRef>
          </c:val>
          <c:extLst>
            <c:ext xmlns:c16="http://schemas.microsoft.com/office/drawing/2014/chart" uri="{C3380CC4-5D6E-409C-BE32-E72D297353CC}">
              <c16:uniqueId val="{00000009-4686-4682-A896-477FBF79C5E8}"/>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77723752024936954"/>
          <c:y val="7.3182580211250736E-2"/>
          <c:w val="0.2056583982723531"/>
          <c:h val="0.802317238852676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76362118283286"/>
          <c:y val="3.6080219615576073E-2"/>
          <c:w val="0.52581025383536195"/>
          <c:h val="0.81310022062527543"/>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E6CC-4F0E-B676-AD36B3A748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ONS benchmark</c:v>
                </c:pt>
              </c:strCache>
            </c:strRef>
          </c:cat>
          <c:val>
            <c:numRef>
              <c:f>Sheet1!$B$2:$C$2</c:f>
              <c:numCache>
                <c:formatCode>0%</c:formatCode>
                <c:ptCount val="2"/>
                <c:pt idx="0">
                  <c:v>0.84384051695447104</c:v>
                </c:pt>
                <c:pt idx="1">
                  <c:v>0.87</c:v>
                </c:pt>
              </c:numCache>
            </c:numRef>
          </c:val>
          <c:extLst>
            <c:ext xmlns:c16="http://schemas.microsoft.com/office/drawing/2014/chart" uri="{C3380CC4-5D6E-409C-BE32-E72D297353CC}">
              <c16:uniqueId val="{00000002-E6CC-4F0E-B676-AD36B3A74844}"/>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Pt>
            <c:idx val="0"/>
            <c:invertIfNegative val="0"/>
            <c:bubble3D val="0"/>
            <c:spPr>
              <a:solidFill>
                <a:srgbClr val="E7E6E6"/>
              </a:solidFill>
              <a:ln w="19050">
                <a:solidFill>
                  <a:schemeClr val="lt1"/>
                </a:solidFill>
              </a:ln>
              <a:effectLst/>
            </c:spPr>
            <c:extLst>
              <c:ext xmlns:c16="http://schemas.microsoft.com/office/drawing/2014/chart" uri="{C3380CC4-5D6E-409C-BE32-E72D297353CC}">
                <c16:uniqueId val="{00000004-E6CC-4F0E-B676-AD36B3A7484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ONS benchmark</c:v>
                </c:pt>
              </c:strCache>
            </c:strRef>
          </c:cat>
          <c:val>
            <c:numRef>
              <c:f>Sheet1!$B$3:$C$3</c:f>
              <c:numCache>
                <c:formatCode>0%</c:formatCode>
                <c:ptCount val="2"/>
                <c:pt idx="0">
                  <c:v>0.146948080425823</c:v>
                </c:pt>
                <c:pt idx="1">
                  <c:v>0.12</c:v>
                </c:pt>
              </c:numCache>
            </c:numRef>
          </c:val>
          <c:extLst>
            <c:ext xmlns:c16="http://schemas.microsoft.com/office/drawing/2014/chart" uri="{C3380CC4-5D6E-409C-BE32-E72D297353CC}">
              <c16:uniqueId val="{00000005-E6CC-4F0E-B676-AD36B3A74844}"/>
            </c:ext>
          </c:extLst>
        </c:ser>
        <c:ser>
          <c:idx val="0"/>
          <c:order val="2"/>
          <c:tx>
            <c:strRef>
              <c:f>Sheet1!$A$4</c:f>
              <c:strCache>
                <c:ptCount val="1"/>
                <c:pt idx="0">
                  <c:v>My cost of living has decreased</c:v>
                </c:pt>
              </c:strCache>
            </c:strRef>
          </c:tx>
          <c:spPr>
            <a:solidFill>
              <a:srgbClr val="009690"/>
            </a:solidFill>
            <a:ln w="19050">
              <a:solidFill>
                <a:schemeClr val="lt1"/>
              </a:solidFill>
            </a:ln>
            <a:effectLst/>
          </c:spPr>
          <c:invertIfNegative val="0"/>
          <c:dPt>
            <c:idx val="0"/>
            <c:invertIfNegative val="0"/>
            <c:bubble3D val="0"/>
            <c:spPr>
              <a:solidFill>
                <a:srgbClr val="009690"/>
              </a:solidFill>
              <a:ln w="19050">
                <a:solidFill>
                  <a:schemeClr val="lt1"/>
                </a:solidFill>
              </a:ln>
              <a:effectLst/>
            </c:spPr>
            <c:extLst>
              <c:ext xmlns:c16="http://schemas.microsoft.com/office/drawing/2014/chart" uri="{C3380CC4-5D6E-409C-BE32-E72D297353CC}">
                <c16:uniqueId val="{00000007-E6CC-4F0E-B676-AD36B3A74844}"/>
              </c:ext>
            </c:extLst>
          </c:dPt>
          <c:dLbls>
            <c:delete val="1"/>
          </c:dLbls>
          <c:cat>
            <c:strRef>
              <c:f>Sheet1!$B$1:$C$1</c:f>
              <c:strCache>
                <c:ptCount val="2"/>
                <c:pt idx="0">
                  <c:v>Greater Manchester</c:v>
                </c:pt>
                <c:pt idx="1">
                  <c:v>ONS benchmark</c:v>
                </c:pt>
              </c:strCache>
            </c:strRef>
          </c:cat>
          <c:val>
            <c:numRef>
              <c:f>Sheet1!$B$4:$C$4</c:f>
              <c:numCache>
                <c:formatCode>0%</c:formatCode>
                <c:ptCount val="2"/>
                <c:pt idx="0">
                  <c:v>9.2114026197055096E-3</c:v>
                </c:pt>
                <c:pt idx="1">
                  <c:v>0.01</c:v>
                </c:pt>
              </c:numCache>
            </c:numRef>
          </c:val>
          <c:extLst>
            <c:ext xmlns:c16="http://schemas.microsoft.com/office/drawing/2014/chart" uri="{C3380CC4-5D6E-409C-BE32-E72D297353CC}">
              <c16:uniqueId val="{00000008-E6CC-4F0E-B676-AD36B3A74844}"/>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73725684202540143"/>
          <c:y val="6.3437174775266614E-2"/>
          <c:w val="0.24563907649632094"/>
          <c:h val="0.935847162446471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7480561511975E-2"/>
          <c:y val="5.7742045692209566E-2"/>
          <c:w val="0.95945038876976052"/>
          <c:h val="0.43126650584630094"/>
        </c:manualLayout>
      </c:layout>
      <c:barChart>
        <c:barDir val="col"/>
        <c:grouping val="clustered"/>
        <c:varyColors val="0"/>
        <c:ser>
          <c:idx val="0"/>
          <c:order val="0"/>
          <c:tx>
            <c:strRef>
              <c:f>Sheet1!$B$1</c:f>
              <c:strCache>
                <c:ptCount val="1"/>
                <c:pt idx="0">
                  <c:v>Greater Manchester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price of their food shop has increased</c:v>
                </c:pt>
                <c:pt idx="1">
                  <c:v>Energy (gas or electricity) bills have increased</c:v>
                </c:pt>
                <c:pt idx="2">
                  <c:v>The price of fuel has increased</c:v>
                </c:pt>
                <c:pt idx="3">
                  <c:v>The price of home broadband or mobile data plans has increased</c:v>
                </c:pt>
                <c:pt idx="4">
                  <c:v>Rent or mortgage costs have increased</c:v>
                </c:pt>
                <c:pt idx="5">
                  <c:v>Other (please specify)</c:v>
                </c:pt>
              </c:strCache>
            </c:strRef>
          </c:cat>
          <c:val>
            <c:numRef>
              <c:f>Sheet1!$B$2:$B$7</c:f>
              <c:numCache>
                <c:formatCode>0%</c:formatCode>
                <c:ptCount val="6"/>
                <c:pt idx="0">
                  <c:v>0.89116792552065405</c:v>
                </c:pt>
                <c:pt idx="1">
                  <c:v>0.80478848408971604</c:v>
                </c:pt>
                <c:pt idx="2">
                  <c:v>0.61368823334829903</c:v>
                </c:pt>
                <c:pt idx="3">
                  <c:v>0.24</c:v>
                </c:pt>
                <c:pt idx="4">
                  <c:v>0.21</c:v>
                </c:pt>
                <c:pt idx="5">
                  <c:v>0.05</c:v>
                </c:pt>
              </c:numCache>
            </c:numRef>
          </c:val>
          <c:extLst>
            <c:ext xmlns:c16="http://schemas.microsoft.com/office/drawing/2014/chart" uri="{C3380CC4-5D6E-409C-BE32-E72D297353CC}">
              <c16:uniqueId val="{00000000-2608-4554-BDAC-466C68E4BA90}"/>
            </c:ext>
          </c:extLst>
        </c:ser>
        <c:ser>
          <c:idx val="1"/>
          <c:order val="1"/>
          <c:tx>
            <c:strRef>
              <c:f>Sheet1!$C$1</c:f>
              <c:strCache>
                <c:ptCount val="1"/>
                <c:pt idx="0">
                  <c:v>ONS benchmark</c:v>
                </c:pt>
              </c:strCache>
            </c:strRef>
          </c:tx>
          <c:spPr>
            <a:solidFill>
              <a:srgbClr val="B8EA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The price of their food shop has increased</c:v>
                </c:pt>
                <c:pt idx="1">
                  <c:v>Energy (gas or electricity) bills have increased</c:v>
                </c:pt>
                <c:pt idx="2">
                  <c:v>The price of fuel has increased</c:v>
                </c:pt>
                <c:pt idx="3">
                  <c:v>The price of home broadband or mobile data plans has increased</c:v>
                </c:pt>
                <c:pt idx="4">
                  <c:v>Rent or mortgage costs have increased</c:v>
                </c:pt>
                <c:pt idx="5">
                  <c:v>Other (please specify)</c:v>
                </c:pt>
              </c:strCache>
            </c:strRef>
          </c:cat>
          <c:val>
            <c:numRef>
              <c:f>Sheet1!$C$2:$C$7</c:f>
              <c:numCache>
                <c:formatCode>0%</c:formatCode>
                <c:ptCount val="6"/>
                <c:pt idx="0">
                  <c:v>0.95</c:v>
                </c:pt>
                <c:pt idx="1">
                  <c:v>0.78</c:v>
                </c:pt>
                <c:pt idx="2">
                  <c:v>0.71</c:v>
                </c:pt>
                <c:pt idx="4">
                  <c:v>0.15</c:v>
                </c:pt>
                <c:pt idx="5">
                  <c:v>0.04</c:v>
                </c:pt>
              </c:numCache>
            </c:numRef>
          </c:val>
          <c:extLst>
            <c:ext xmlns:c16="http://schemas.microsoft.com/office/drawing/2014/chart" uri="{C3380CC4-5D6E-409C-BE32-E72D297353CC}">
              <c16:uniqueId val="{00000001-7163-435D-AB4C-A84FE7518B1C}"/>
            </c:ext>
          </c:extLst>
        </c:ser>
        <c:dLbls>
          <c:dLblPos val="outEnd"/>
          <c:showLegendKey val="0"/>
          <c:showVal val="1"/>
          <c:showCatName val="0"/>
          <c:showSerName val="0"/>
          <c:showPercent val="0"/>
          <c:showBubbleSize val="0"/>
        </c:dLbls>
        <c:gapWidth val="100"/>
        <c:overlap val="-27"/>
        <c:axId val="878971056"/>
        <c:axId val="878972368"/>
      </c:barChart>
      <c:catAx>
        <c:axId val="878971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8972368"/>
        <c:crosses val="autoZero"/>
        <c:auto val="1"/>
        <c:lblAlgn val="ctr"/>
        <c:lblOffset val="100"/>
        <c:noMultiLvlLbl val="0"/>
      </c:catAx>
      <c:valAx>
        <c:axId val="878972368"/>
        <c:scaling>
          <c:orientation val="minMax"/>
        </c:scaling>
        <c:delete val="1"/>
        <c:axPos val="l"/>
        <c:numFmt formatCode="0%" sourceLinked="1"/>
        <c:majorTickMark val="none"/>
        <c:minorTickMark val="none"/>
        <c:tickLblPos val="nextTo"/>
        <c:crossAx val="878971056"/>
        <c:crosses val="autoZero"/>
        <c:crossBetween val="between"/>
      </c:valAx>
      <c:spPr>
        <a:noFill/>
        <a:ln>
          <a:noFill/>
        </a:ln>
        <a:effectLst/>
      </c:spPr>
    </c:plotArea>
    <c:legend>
      <c:legendPos val="t"/>
      <c:layout>
        <c:manualLayout>
          <c:xMode val="edge"/>
          <c:yMode val="edge"/>
          <c:x val="0.51572226273796951"/>
          <c:y val="6.1866477527367389E-2"/>
          <c:w val="0.48427773726203038"/>
          <c:h val="0.1700766299949467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47923547250508"/>
          <c:y val="1.4332222014920331E-2"/>
          <c:w val="0.84176274673708418"/>
          <c:h val="0.78150686401246194"/>
        </c:manualLayout>
      </c:layout>
      <c:barChart>
        <c:barDir val="col"/>
        <c:grouping val="percentStacked"/>
        <c:varyColors val="0"/>
        <c:ser>
          <c:idx val="0"/>
          <c:order val="0"/>
          <c:tx>
            <c:strRef>
              <c:f>Sheet1!$B$1</c:f>
              <c:strCache>
                <c:ptCount val="1"/>
                <c:pt idx="0">
                  <c:v>Don't know</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Sheet1!$B$2:$B$3</c:f>
              <c:numCache>
                <c:formatCode>0%</c:formatCode>
                <c:ptCount val="2"/>
                <c:pt idx="0">
                  <c:v>0.2</c:v>
                </c:pt>
                <c:pt idx="1">
                  <c:v>0.21</c:v>
                </c:pt>
              </c:numCache>
            </c:numRef>
          </c:val>
          <c:extLst>
            <c:ext xmlns:c16="http://schemas.microsoft.com/office/drawing/2014/chart" uri="{C3380CC4-5D6E-409C-BE32-E72D297353CC}">
              <c16:uniqueId val="{00000000-B5E9-49AB-BDBB-123CBBFDF758}"/>
            </c:ext>
          </c:extLst>
        </c:ser>
        <c:ser>
          <c:idx val="1"/>
          <c:order val="1"/>
          <c:tx>
            <c:strRef>
              <c:f>Sheet1!$C$1</c:f>
              <c:strCache>
                <c:ptCount val="1"/>
                <c:pt idx="0">
                  <c:v>No</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Sheet1!$C$2:$C$3</c:f>
              <c:numCache>
                <c:formatCode>0%</c:formatCode>
                <c:ptCount val="2"/>
                <c:pt idx="0">
                  <c:v>0.47608166223217901</c:v>
                </c:pt>
                <c:pt idx="1">
                  <c:v>0.48</c:v>
                </c:pt>
              </c:numCache>
            </c:numRef>
          </c:val>
          <c:extLst>
            <c:ext xmlns:c16="http://schemas.microsoft.com/office/drawing/2014/chart" uri="{C3380CC4-5D6E-409C-BE32-E72D297353CC}">
              <c16:uniqueId val="{00000001-B5E9-49AB-BDBB-123CBBFDF758}"/>
            </c:ext>
          </c:extLst>
        </c:ser>
        <c:ser>
          <c:idx val="2"/>
          <c:order val="2"/>
          <c:tx>
            <c:strRef>
              <c:f>Sheet1!$D$1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Sheet1!$D$2:$D$3</c:f>
              <c:numCache>
                <c:formatCode>0%</c:formatCode>
                <c:ptCount val="2"/>
                <c:pt idx="0">
                  <c:v>0.32735926097486301</c:v>
                </c:pt>
                <c:pt idx="1">
                  <c:v>0.31</c:v>
                </c:pt>
              </c:numCache>
            </c:numRef>
          </c:val>
          <c:extLst>
            <c:ext xmlns:c16="http://schemas.microsoft.com/office/drawing/2014/chart" uri="{C3380CC4-5D6E-409C-BE32-E72D297353CC}">
              <c16:uniqueId val="{00000002-B5E9-49AB-BDBB-123CBBFDF758}"/>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1.7832186488163829E-2"/>
          <c:y val="0.3401628040915986"/>
          <c:w val="0.19574826381900845"/>
          <c:h val="0.2424093707666474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52414123465178"/>
          <c:y val="1.4332222014920331E-2"/>
          <c:w val="0.85216185807185352"/>
          <c:h val="0.77864529113748349"/>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Sheet1!$B$2:$B$3</c:f>
              <c:numCache>
                <c:formatCode>0%</c:formatCode>
                <c:ptCount val="2"/>
                <c:pt idx="0">
                  <c:v>8.5642561321656901E-2</c:v>
                </c:pt>
                <c:pt idx="1">
                  <c:v>0.14000000000000001</c:v>
                </c:pt>
              </c:numCache>
            </c:numRef>
          </c:val>
          <c:extLst>
            <c:ext xmlns:c16="http://schemas.microsoft.com/office/drawing/2014/chart" uri="{C3380CC4-5D6E-409C-BE32-E72D297353CC}">
              <c16:uniqueId val="{00000000-9165-4B17-80B4-359C041184DD}"/>
            </c:ext>
          </c:extLst>
        </c:ser>
        <c:ser>
          <c:idx val="1"/>
          <c:order val="1"/>
          <c:tx>
            <c:strRef>
              <c:f>Sheet1!$C$1</c:f>
              <c:strCache>
                <c:ptCount val="1"/>
                <c:pt idx="0">
                  <c:v>No</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Sheet1!$C$2:$C$3</c:f>
              <c:numCache>
                <c:formatCode>0%</c:formatCode>
                <c:ptCount val="2"/>
                <c:pt idx="0">
                  <c:v>0.43125620067057602</c:v>
                </c:pt>
                <c:pt idx="1">
                  <c:v>0.32</c:v>
                </c:pt>
              </c:numCache>
            </c:numRef>
          </c:val>
          <c:extLst>
            <c:ext xmlns:c16="http://schemas.microsoft.com/office/drawing/2014/chart" uri="{C3380CC4-5D6E-409C-BE32-E72D297353CC}">
              <c16:uniqueId val="{00000001-9165-4B17-80B4-359C041184DD}"/>
            </c:ext>
          </c:extLst>
        </c:ser>
        <c:ser>
          <c:idx val="2"/>
          <c:order val="2"/>
          <c:tx>
            <c:strRef>
              <c:f>Sheet1!$D$1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Sheet1!$D$2:$D$3</c:f>
              <c:numCache>
                <c:formatCode>0%</c:formatCode>
                <c:ptCount val="2"/>
                <c:pt idx="0">
                  <c:v>0.46664580157220398</c:v>
                </c:pt>
                <c:pt idx="1">
                  <c:v>0.53</c:v>
                </c:pt>
              </c:numCache>
            </c:numRef>
          </c:val>
          <c:extLst>
            <c:ext xmlns:c16="http://schemas.microsoft.com/office/drawing/2014/chart" uri="{C3380CC4-5D6E-409C-BE32-E72D297353CC}">
              <c16:uniqueId val="{00000002-9165-4B17-80B4-359C041184DD}"/>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1.8175794278632064E-2"/>
          <c:y val="0.34302447153790067"/>
          <c:w val="0.18134433612911399"/>
          <c:h val="0.2395477033203454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6727099233015E-2"/>
          <c:y val="2.049297757358163E-3"/>
          <c:w val="0.73644491562590542"/>
          <c:h val="0.74485981389059452"/>
        </c:manualLayout>
      </c:layout>
      <c:barChart>
        <c:barDir val="col"/>
        <c:grouping val="percentStacked"/>
        <c:varyColors val="0"/>
        <c:ser>
          <c:idx val="0"/>
          <c:order val="0"/>
          <c:tx>
            <c:strRef>
              <c:f>Sheet1!$B$1</c:f>
              <c:strCache>
                <c:ptCount val="1"/>
                <c:pt idx="0">
                  <c:v>Very easy</c:v>
                </c:pt>
              </c:strCache>
            </c:strRef>
          </c:tx>
          <c:spPr>
            <a:solidFill>
              <a:srgbClr val="009690"/>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1-C971-40FE-AB4A-F52767C92093}"/>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ONS Benchmarking</c:v>
                </c:pt>
                <c:pt idx="1">
                  <c:v>Greater Manchester</c:v>
                </c:pt>
              </c:strCache>
            </c:strRef>
          </c:cat>
          <c:val>
            <c:numRef>
              <c:f>Sheet1!$B$2:$B$3</c:f>
              <c:numCache>
                <c:formatCode>0%</c:formatCode>
                <c:ptCount val="2"/>
                <c:pt idx="0">
                  <c:v>0.09</c:v>
                </c:pt>
                <c:pt idx="1">
                  <c:v>6.9328896471611404E-2</c:v>
                </c:pt>
              </c:numCache>
            </c:numRef>
          </c:val>
          <c:extLst>
            <c:ext xmlns:c16="http://schemas.microsoft.com/office/drawing/2014/chart" uri="{C3380CC4-5D6E-409C-BE32-E72D297353CC}">
              <c16:uniqueId val="{00000002-C971-40FE-AB4A-F52767C92093}"/>
            </c:ext>
          </c:extLst>
        </c:ser>
        <c:ser>
          <c:idx val="1"/>
          <c:order val="1"/>
          <c:tx>
            <c:strRef>
              <c:f>Sheet1!$C$1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ONS Benchmarking</c:v>
                </c:pt>
                <c:pt idx="1">
                  <c:v>Greater Manchester</c:v>
                </c:pt>
              </c:strCache>
            </c:strRef>
          </c:cat>
          <c:val>
            <c:numRef>
              <c:f>Sheet1!$C$2:$C$3</c:f>
              <c:numCache>
                <c:formatCode>0%</c:formatCode>
                <c:ptCount val="2"/>
                <c:pt idx="0">
                  <c:v>0.31</c:v>
                </c:pt>
                <c:pt idx="1">
                  <c:v>0.29731195390881299</c:v>
                </c:pt>
              </c:numCache>
            </c:numRef>
          </c:val>
          <c:extLst>
            <c:ext xmlns:c16="http://schemas.microsoft.com/office/drawing/2014/chart" uri="{C3380CC4-5D6E-409C-BE32-E72D297353CC}">
              <c16:uniqueId val="{00000003-C971-40FE-AB4A-F52767C92093}"/>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ONS Benchmarking</c:v>
                </c:pt>
                <c:pt idx="1">
                  <c:v>Greater Manchester</c:v>
                </c:pt>
              </c:strCache>
            </c:strRef>
          </c:cat>
          <c:val>
            <c:numRef>
              <c:f>Sheet1!$D$2:$D$3</c:f>
              <c:numCache>
                <c:formatCode>0%</c:formatCode>
                <c:ptCount val="2"/>
                <c:pt idx="0">
                  <c:v>0.35</c:v>
                </c:pt>
                <c:pt idx="1">
                  <c:v>0.38141108591971401</c:v>
                </c:pt>
              </c:numCache>
            </c:numRef>
          </c:val>
          <c:extLst>
            <c:ext xmlns:c16="http://schemas.microsoft.com/office/drawing/2014/chart" uri="{C3380CC4-5D6E-409C-BE32-E72D297353CC}">
              <c16:uniqueId val="{00000004-C971-40FE-AB4A-F52767C92093}"/>
            </c:ext>
          </c:extLst>
        </c:ser>
        <c:ser>
          <c:idx val="3"/>
          <c:order val="3"/>
          <c:tx>
            <c:strRef>
              <c:f>Sheet1!$E$1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ONS Benchmarking</c:v>
                </c:pt>
                <c:pt idx="1">
                  <c:v>Greater Manchester</c:v>
                </c:pt>
              </c:strCache>
            </c:strRef>
          </c:cat>
          <c:val>
            <c:numRef>
              <c:f>Sheet1!$E$2:$E$3</c:f>
              <c:numCache>
                <c:formatCode>0%</c:formatCode>
                <c:ptCount val="2"/>
                <c:pt idx="0">
                  <c:v>0.13</c:v>
                </c:pt>
                <c:pt idx="1">
                  <c:v>0.18193325390442799</c:v>
                </c:pt>
              </c:numCache>
            </c:numRef>
          </c:val>
          <c:extLst>
            <c:ext xmlns:c16="http://schemas.microsoft.com/office/drawing/2014/chart" uri="{C3380CC4-5D6E-409C-BE32-E72D297353CC}">
              <c16:uniqueId val="{00000005-C971-40FE-AB4A-F52767C92093}"/>
            </c:ext>
          </c:extLst>
        </c:ser>
        <c:ser>
          <c:idx val="4"/>
          <c:order val="4"/>
          <c:tx>
            <c:strRef>
              <c:f>Sheet1!$F$1</c:f>
              <c:strCache>
                <c:ptCount val="1"/>
                <c:pt idx="0">
                  <c:v>Don't know / Prefer not to say</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ONS Benchmarking</c:v>
                </c:pt>
                <c:pt idx="1">
                  <c:v>Greater Manchester</c:v>
                </c:pt>
              </c:strCache>
            </c:strRef>
          </c:cat>
          <c:val>
            <c:numRef>
              <c:f>Sheet1!$F$2:$F$3</c:f>
              <c:numCache>
                <c:formatCode>0%</c:formatCode>
                <c:ptCount val="2"/>
                <c:pt idx="0">
                  <c:v>0.12</c:v>
                </c:pt>
                <c:pt idx="1">
                  <c:v>6.5609918822733801E-2</c:v>
                </c:pt>
              </c:numCache>
            </c:numRef>
          </c:val>
          <c:extLst>
            <c:ext xmlns:c16="http://schemas.microsoft.com/office/drawing/2014/chart" uri="{C3380CC4-5D6E-409C-BE32-E72D297353CC}">
              <c16:uniqueId val="{00000006-C971-40FE-AB4A-F52767C92093}"/>
            </c:ext>
          </c:extLst>
        </c:ser>
        <c:dLbls>
          <c:dLblPos val="ctr"/>
          <c:showLegendKey val="0"/>
          <c:showVal val="1"/>
          <c:showCatName val="0"/>
          <c:showSerName val="0"/>
          <c:showPercent val="0"/>
          <c:showBubbleSize val="0"/>
        </c:dLbls>
        <c:gapWidth val="80"/>
        <c:overlap val="100"/>
        <c:axId val="478529208"/>
        <c:axId val="478528880"/>
      </c:barChart>
      <c:catAx>
        <c:axId val="478529208"/>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crossAx val="478528880"/>
        <c:crosses val="autoZero"/>
        <c:auto val="1"/>
        <c:lblAlgn val="ctr"/>
        <c:lblOffset val="100"/>
        <c:noMultiLvlLbl val="0"/>
      </c:catAx>
      <c:valAx>
        <c:axId val="478528880"/>
        <c:scaling>
          <c:orientation val="maxMin"/>
        </c:scaling>
        <c:delete val="1"/>
        <c:axPos val="l"/>
        <c:numFmt formatCode="0%" sourceLinked="1"/>
        <c:majorTickMark val="none"/>
        <c:minorTickMark val="none"/>
        <c:tickLblPos val="nextTo"/>
        <c:crossAx val="478529208"/>
        <c:crosses val="autoZero"/>
        <c:crossBetween val="between"/>
      </c:valAx>
      <c:spPr>
        <a:noFill/>
        <a:ln>
          <a:noFill/>
        </a:ln>
        <a:effectLst/>
      </c:spPr>
    </c:plotArea>
    <c:legend>
      <c:legendPos val="b"/>
      <c:layout>
        <c:manualLayout>
          <c:xMode val="edge"/>
          <c:yMode val="edge"/>
          <c:x val="8.8367829020656867E-4"/>
          <c:y val="0.82178023555089375"/>
          <c:w val="0.99911632170979348"/>
          <c:h val="0.14042527392487653"/>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C5B5A"/>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29552678398892"/>
          <c:y val="0.14292382943764884"/>
          <c:w val="0.57441744241059234"/>
          <c:h val="0.47927905928904035"/>
        </c:manualLayout>
      </c:layout>
      <c:doughnutChart>
        <c:varyColors val="1"/>
        <c:ser>
          <c:idx val="0"/>
          <c:order val="0"/>
          <c:tx>
            <c:strRef>
              <c:f>Sheet1!$B$1</c:f>
              <c:strCache>
                <c:ptCount val="1"/>
                <c:pt idx="0">
                  <c:v>Worried about COVID</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1-791D-4588-9ACB-469B9C0FBED2}"/>
              </c:ext>
            </c:extLst>
          </c:dPt>
          <c:dPt>
            <c:idx val="1"/>
            <c:bubble3D val="0"/>
            <c:spPr>
              <a:solidFill>
                <a:srgbClr val="FF9999"/>
              </a:solidFill>
              <a:ln w="19050">
                <a:solidFill>
                  <a:schemeClr val="lt1"/>
                </a:solidFill>
              </a:ln>
              <a:effectLst/>
            </c:spPr>
            <c:extLst>
              <c:ext xmlns:c16="http://schemas.microsoft.com/office/drawing/2014/chart" uri="{C3380CC4-5D6E-409C-BE32-E72D297353CC}">
                <c16:uniqueId val="{00000003-791D-4588-9ACB-469B9C0FBED2}"/>
              </c:ext>
            </c:extLst>
          </c:dPt>
          <c:dPt>
            <c:idx val="2"/>
            <c:bubble3D val="0"/>
            <c:spPr>
              <a:solidFill>
                <a:srgbClr val="009690"/>
              </a:solidFill>
              <a:ln w="19050">
                <a:solidFill>
                  <a:schemeClr val="lt1"/>
                </a:solidFill>
              </a:ln>
              <a:effectLst/>
            </c:spPr>
            <c:extLst>
              <c:ext xmlns:c16="http://schemas.microsoft.com/office/drawing/2014/chart" uri="{C3380CC4-5D6E-409C-BE32-E72D297353CC}">
                <c16:uniqueId val="{00000005-791D-4588-9ACB-469B9C0FBED2}"/>
              </c:ext>
            </c:extLst>
          </c:dPt>
          <c:dPt>
            <c:idx val="3"/>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8-791D-4588-9ACB-469B9C0FBED2}"/>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91D-4588-9ACB-469B9C0FBED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1D-4588-9ACB-469B9C0FBED2}"/>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91D-4588-9ACB-469B9C0FBED2}"/>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91D-4588-9ACB-469B9C0FBE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Sheet1!$A$2:$A$5</c:f>
              <c:strCache>
                <c:ptCount val="4"/>
                <c:pt idx="0">
                  <c:v>Yes – definitely (ie tested positive)</c:v>
                </c:pt>
                <c:pt idx="1">
                  <c:v>Yes – probably (had symptoms, but not confirmed by positive test)</c:v>
                </c:pt>
                <c:pt idx="2">
                  <c:v>No</c:v>
                </c:pt>
                <c:pt idx="3">
                  <c:v>Not sure/prefer not to say</c:v>
                </c:pt>
              </c:strCache>
            </c:strRef>
          </c:cat>
          <c:val>
            <c:numRef>
              <c:f>Sheet1!$B$2:$B$5</c:f>
              <c:numCache>
                <c:formatCode>0%</c:formatCode>
                <c:ptCount val="4"/>
                <c:pt idx="0">
                  <c:v>0.52</c:v>
                </c:pt>
                <c:pt idx="1">
                  <c:v>0.1</c:v>
                </c:pt>
                <c:pt idx="2">
                  <c:v>0.35</c:v>
                </c:pt>
                <c:pt idx="3">
                  <c:v>0.04</c:v>
                </c:pt>
              </c:numCache>
            </c:numRef>
          </c:val>
          <c:extLst>
            <c:ext xmlns:c16="http://schemas.microsoft.com/office/drawing/2014/chart" uri="{C3380CC4-5D6E-409C-BE32-E72D297353CC}">
              <c16:uniqueId val="{00000006-791D-4588-9ACB-469B9C0FBED2}"/>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b"/>
      <c:layout>
        <c:manualLayout>
          <c:xMode val="edge"/>
          <c:yMode val="edge"/>
          <c:x val="3.5834771541470377E-2"/>
          <c:y val="0.65780958315708571"/>
          <c:w val="0.90124994169426464"/>
          <c:h val="0.3252439556509776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16513384703503"/>
          <c:y val="2.5759092929603704E-2"/>
          <c:w val="0.7103295111908442"/>
          <c:h val="0.86574159255745486"/>
        </c:manualLayout>
      </c:layout>
      <c:barChart>
        <c:barDir val="col"/>
        <c:grouping val="percentStacked"/>
        <c:varyColors val="0"/>
        <c:ser>
          <c:idx val="0"/>
          <c:order val="0"/>
          <c:tx>
            <c:strRef>
              <c:f>Sheet1!$B$1</c:f>
              <c:strCache>
                <c:ptCount val="1"/>
                <c:pt idx="0">
                  <c:v>Low (0-4)</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(survey 1)</c:v>
                </c:pt>
                <c:pt idx="1">
                  <c:v>April (survey 2)</c:v>
                </c:pt>
                <c:pt idx="2">
                  <c:v>September (survey 3)</c:v>
                </c:pt>
              </c:strCache>
            </c:strRef>
          </c:cat>
          <c:val>
            <c:numRef>
              <c:f>Sheet1!$B$2:$B$4</c:f>
              <c:numCache>
                <c:formatCode>0%</c:formatCode>
                <c:ptCount val="3"/>
                <c:pt idx="0">
                  <c:v>0.13</c:v>
                </c:pt>
                <c:pt idx="1">
                  <c:v>0.14000000000000001</c:v>
                </c:pt>
                <c:pt idx="2">
                  <c:v>0.16</c:v>
                </c:pt>
              </c:numCache>
            </c:numRef>
          </c:val>
          <c:extLst>
            <c:ext xmlns:c16="http://schemas.microsoft.com/office/drawing/2014/chart" uri="{C3380CC4-5D6E-409C-BE32-E72D297353CC}">
              <c16:uniqueId val="{00000000-E89A-42B1-823C-658B0400EF2A}"/>
            </c:ext>
          </c:extLst>
        </c:ser>
        <c:ser>
          <c:idx val="1"/>
          <c:order val="1"/>
          <c:tx>
            <c:strRef>
              <c:f>Sheet1!$C$1</c:f>
              <c:strCache>
                <c:ptCount val="1"/>
                <c:pt idx="0">
                  <c:v>Medium (5-6)</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(survey 1)</c:v>
                </c:pt>
                <c:pt idx="1">
                  <c:v>April (survey 2)</c:v>
                </c:pt>
                <c:pt idx="2">
                  <c:v>September (survey 3)</c:v>
                </c:pt>
              </c:strCache>
            </c:strRef>
          </c:cat>
          <c:val>
            <c:numRef>
              <c:f>Sheet1!$C$2:$C$4</c:f>
              <c:numCache>
                <c:formatCode>0%</c:formatCode>
                <c:ptCount val="3"/>
                <c:pt idx="0">
                  <c:v>0.21</c:v>
                </c:pt>
                <c:pt idx="1">
                  <c:v>0.23</c:v>
                </c:pt>
                <c:pt idx="2">
                  <c:v>0.24</c:v>
                </c:pt>
              </c:numCache>
            </c:numRef>
          </c:val>
          <c:extLst>
            <c:ext xmlns:c16="http://schemas.microsoft.com/office/drawing/2014/chart" uri="{C3380CC4-5D6E-409C-BE32-E72D297353CC}">
              <c16:uniqueId val="{00000001-E89A-42B1-823C-658B0400EF2A}"/>
            </c:ext>
          </c:extLst>
        </c:ser>
        <c:ser>
          <c:idx val="2"/>
          <c:order val="2"/>
          <c:tx>
            <c:strRef>
              <c:f>Sheet1!$D$1</c:f>
              <c:strCache>
                <c:ptCount val="1"/>
                <c:pt idx="0">
                  <c:v>High (7-8)</c:v>
                </c:pt>
              </c:strCache>
            </c:strRef>
          </c:tx>
          <c:spPr>
            <a:solidFill>
              <a:schemeClr val="tx1">
                <a:lumMod val="25000"/>
                <a:lumOff val="75000"/>
              </a:schemeClr>
            </a:solidFill>
            <a:ln>
              <a:noFill/>
            </a:ln>
            <a:effectLst/>
          </c:spPr>
          <c:invertIfNegative val="0"/>
          <c:dPt>
            <c:idx val="0"/>
            <c:invertIfNegative val="0"/>
            <c:bubble3D val="0"/>
            <c:spPr>
              <a:solidFill>
                <a:srgbClr val="6DD5CE"/>
              </a:solidFill>
              <a:ln>
                <a:noFill/>
              </a:ln>
              <a:effectLst/>
            </c:spPr>
            <c:extLst>
              <c:ext xmlns:c16="http://schemas.microsoft.com/office/drawing/2014/chart" uri="{C3380CC4-5D6E-409C-BE32-E72D297353CC}">
                <c16:uniqueId val="{00000000-8C79-4982-9F2A-0A9E3DE3965B}"/>
              </c:ext>
            </c:extLst>
          </c:dPt>
          <c:dPt>
            <c:idx val="1"/>
            <c:invertIfNegative val="0"/>
            <c:bubble3D val="0"/>
            <c:spPr>
              <a:solidFill>
                <a:srgbClr val="6DD5CE"/>
              </a:solidFill>
              <a:ln>
                <a:noFill/>
              </a:ln>
              <a:effectLst/>
            </c:spPr>
            <c:extLst>
              <c:ext xmlns:c16="http://schemas.microsoft.com/office/drawing/2014/chart" uri="{C3380CC4-5D6E-409C-BE32-E72D297353CC}">
                <c16:uniqueId val="{00000001-8C79-4982-9F2A-0A9E3DE3965B}"/>
              </c:ext>
            </c:extLst>
          </c:dPt>
          <c:dPt>
            <c:idx val="2"/>
            <c:invertIfNegative val="0"/>
            <c:bubble3D val="0"/>
            <c:spPr>
              <a:solidFill>
                <a:srgbClr val="6DD5CE"/>
              </a:solidFill>
              <a:ln>
                <a:noFill/>
              </a:ln>
              <a:effectLst/>
            </c:spPr>
            <c:extLst>
              <c:ext xmlns:c16="http://schemas.microsoft.com/office/drawing/2014/chart" uri="{C3380CC4-5D6E-409C-BE32-E72D297353CC}">
                <c16:uniqueId val="{00000004-470B-4999-AD93-CD3F18BF8440}"/>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(survey 1)</c:v>
                </c:pt>
                <c:pt idx="1">
                  <c:v>April (survey 2)</c:v>
                </c:pt>
                <c:pt idx="2">
                  <c:v>September (survey 3)</c:v>
                </c:pt>
              </c:strCache>
            </c:strRef>
          </c:cat>
          <c:val>
            <c:numRef>
              <c:f>Sheet1!$D$2:$D$4</c:f>
              <c:numCache>
                <c:formatCode>0%</c:formatCode>
                <c:ptCount val="3"/>
                <c:pt idx="0">
                  <c:v>0.44</c:v>
                </c:pt>
                <c:pt idx="1">
                  <c:v>0.44</c:v>
                </c:pt>
                <c:pt idx="2">
                  <c:v>0.43</c:v>
                </c:pt>
              </c:numCache>
            </c:numRef>
          </c:val>
          <c:extLst>
            <c:ext xmlns:c16="http://schemas.microsoft.com/office/drawing/2014/chart" uri="{C3380CC4-5D6E-409C-BE32-E72D297353CC}">
              <c16:uniqueId val="{00000002-E89A-42B1-823C-658B0400EF2A}"/>
            </c:ext>
          </c:extLst>
        </c:ser>
        <c:ser>
          <c:idx val="3"/>
          <c:order val="3"/>
          <c:tx>
            <c:strRef>
              <c:f>Sheet1!$E$1</c:f>
              <c:strCache>
                <c:ptCount val="1"/>
                <c:pt idx="0">
                  <c:v>Very high (9-10)</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(survey 1)</c:v>
                </c:pt>
                <c:pt idx="1">
                  <c:v>April (survey 2)</c:v>
                </c:pt>
                <c:pt idx="2">
                  <c:v>September (survey 3)</c:v>
                </c:pt>
              </c:strCache>
            </c:strRef>
          </c:cat>
          <c:val>
            <c:numRef>
              <c:f>Sheet1!$E$2:$E$4</c:f>
              <c:numCache>
                <c:formatCode>0%</c:formatCode>
                <c:ptCount val="3"/>
                <c:pt idx="0">
                  <c:v>0.22</c:v>
                </c:pt>
                <c:pt idx="1">
                  <c:v>0.19</c:v>
                </c:pt>
                <c:pt idx="2">
                  <c:v>0.17286028087842301</c:v>
                </c:pt>
              </c:numCache>
            </c:numRef>
          </c:val>
          <c:extLst>
            <c:ext xmlns:c16="http://schemas.microsoft.com/office/drawing/2014/chart" uri="{C3380CC4-5D6E-409C-BE32-E72D297353CC}">
              <c16:uniqueId val="{00000001-48F3-4073-AB3F-8B778662BEDC}"/>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out"/>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16513384703503"/>
          <c:y val="2.5759092929603704E-2"/>
          <c:w val="0.7103295111908442"/>
          <c:h val="0.86574159255745486"/>
        </c:manualLayout>
      </c:layout>
      <c:barChart>
        <c:barDir val="col"/>
        <c:grouping val="percentStacked"/>
        <c:varyColors val="0"/>
        <c:ser>
          <c:idx val="0"/>
          <c:order val="0"/>
          <c:tx>
            <c:strRef>
              <c:f>Sheet1!$B$1</c:f>
              <c:strCache>
                <c:ptCount val="1"/>
                <c:pt idx="0">
                  <c:v>Very low (0-1)</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(survey 1)</c:v>
                </c:pt>
                <c:pt idx="1">
                  <c:v>April (survey 2)</c:v>
                </c:pt>
                <c:pt idx="2">
                  <c:v>September (survey 3)</c:v>
                </c:pt>
              </c:strCache>
            </c:strRef>
          </c:cat>
          <c:val>
            <c:numRef>
              <c:f>Sheet1!$B$2:$B$4</c:f>
              <c:numCache>
                <c:formatCode>0%</c:formatCode>
                <c:ptCount val="3"/>
                <c:pt idx="0">
                  <c:v>0.24</c:v>
                </c:pt>
                <c:pt idx="1">
                  <c:v>0.24</c:v>
                </c:pt>
                <c:pt idx="2">
                  <c:v>0.212072706620933</c:v>
                </c:pt>
              </c:numCache>
            </c:numRef>
          </c:val>
          <c:extLst>
            <c:ext xmlns:c16="http://schemas.microsoft.com/office/drawing/2014/chart" uri="{C3380CC4-5D6E-409C-BE32-E72D297353CC}">
              <c16:uniqueId val="{00000000-43E8-4934-80E7-F1E2C2E36253}"/>
            </c:ext>
          </c:extLst>
        </c:ser>
        <c:ser>
          <c:idx val="1"/>
          <c:order val="1"/>
          <c:tx>
            <c:strRef>
              <c:f>Sheet1!$C$1</c:f>
              <c:strCache>
                <c:ptCount val="1"/>
                <c:pt idx="0">
                  <c:v>Low (2-3)</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(survey 1)</c:v>
                </c:pt>
                <c:pt idx="1">
                  <c:v>April (survey 2)</c:v>
                </c:pt>
                <c:pt idx="2">
                  <c:v>September (survey 3)</c:v>
                </c:pt>
              </c:strCache>
            </c:strRef>
          </c:cat>
          <c:val>
            <c:numRef>
              <c:f>Sheet1!$C$2:$C$4</c:f>
              <c:numCache>
                <c:formatCode>0%</c:formatCode>
                <c:ptCount val="3"/>
                <c:pt idx="0">
                  <c:v>0.17</c:v>
                </c:pt>
                <c:pt idx="1">
                  <c:v>0.18</c:v>
                </c:pt>
                <c:pt idx="2">
                  <c:v>0.17</c:v>
                </c:pt>
              </c:numCache>
            </c:numRef>
          </c:val>
          <c:extLst>
            <c:ext xmlns:c16="http://schemas.microsoft.com/office/drawing/2014/chart" uri="{C3380CC4-5D6E-409C-BE32-E72D297353CC}">
              <c16:uniqueId val="{00000001-43E8-4934-80E7-F1E2C2E36253}"/>
            </c:ext>
          </c:extLst>
        </c:ser>
        <c:ser>
          <c:idx val="2"/>
          <c:order val="2"/>
          <c:tx>
            <c:strRef>
              <c:f>Sheet1!$D$1</c:f>
              <c:strCache>
                <c:ptCount val="1"/>
                <c:pt idx="0">
                  <c:v>Medium (4-5)</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(survey 1)</c:v>
                </c:pt>
                <c:pt idx="1">
                  <c:v>April (survey 2)</c:v>
                </c:pt>
                <c:pt idx="2">
                  <c:v>September (survey 3)</c:v>
                </c:pt>
              </c:strCache>
            </c:strRef>
          </c:cat>
          <c:val>
            <c:numRef>
              <c:f>Sheet1!$D$2:$D$4</c:f>
              <c:numCache>
                <c:formatCode>0%</c:formatCode>
                <c:ptCount val="3"/>
                <c:pt idx="0">
                  <c:v>0.2</c:v>
                </c:pt>
                <c:pt idx="1">
                  <c:v>0.18</c:v>
                </c:pt>
                <c:pt idx="2">
                  <c:v>0.19</c:v>
                </c:pt>
              </c:numCache>
            </c:numRef>
          </c:val>
          <c:extLst>
            <c:ext xmlns:c16="http://schemas.microsoft.com/office/drawing/2014/chart" uri="{C3380CC4-5D6E-409C-BE32-E72D297353CC}">
              <c16:uniqueId val="{00000002-43E8-4934-80E7-F1E2C2E36253}"/>
            </c:ext>
          </c:extLst>
        </c:ser>
        <c:ser>
          <c:idx val="3"/>
          <c:order val="3"/>
          <c:tx>
            <c:strRef>
              <c:f>Sheet1!$E$1</c:f>
              <c:strCache>
                <c:ptCount val="1"/>
                <c:pt idx="0">
                  <c:v>High (6-10)</c:v>
                </c:pt>
              </c:strCache>
            </c:strRef>
          </c:tx>
          <c:spPr>
            <a:solidFill>
              <a:srgbClr val="FF0000"/>
            </a:solidFill>
            <a:ln>
              <a:noFill/>
            </a:ln>
            <a:effectLst/>
          </c:spPr>
          <c:invertIfNegative val="0"/>
          <c:dPt>
            <c:idx val="0"/>
            <c:invertIfNegative val="0"/>
            <c:bubble3D val="0"/>
            <c:extLst>
              <c:ext xmlns:c16="http://schemas.microsoft.com/office/drawing/2014/chart" uri="{C3380CC4-5D6E-409C-BE32-E72D297353CC}">
                <c16:uniqueId val="{00000005-43E8-4934-80E7-F1E2C2E36253}"/>
              </c:ext>
            </c:extLst>
          </c:dPt>
          <c:dLbls>
            <c:spPr>
              <a:no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February (survey 1)</c:v>
                </c:pt>
                <c:pt idx="1">
                  <c:v>April (survey 2)</c:v>
                </c:pt>
                <c:pt idx="2">
                  <c:v>September (survey 3)</c:v>
                </c:pt>
              </c:strCache>
            </c:strRef>
          </c:cat>
          <c:val>
            <c:numRef>
              <c:f>Sheet1!$E$2:$E$4</c:f>
              <c:numCache>
                <c:formatCode>0%</c:formatCode>
                <c:ptCount val="3"/>
                <c:pt idx="0">
                  <c:v>0.39</c:v>
                </c:pt>
                <c:pt idx="1">
                  <c:v>0.4</c:v>
                </c:pt>
                <c:pt idx="2">
                  <c:v>0.43320390242123302</c:v>
                </c:pt>
              </c:numCache>
            </c:numRef>
          </c:val>
          <c:extLst>
            <c:ext xmlns:c16="http://schemas.microsoft.com/office/drawing/2014/chart" uri="{C3380CC4-5D6E-409C-BE32-E72D297353CC}">
              <c16:uniqueId val="{00000003-43E8-4934-80E7-F1E2C2E36253}"/>
            </c:ext>
          </c:extLst>
        </c:ser>
        <c:dLbls>
          <c:showLegendKey val="0"/>
          <c:showVal val="0"/>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01594671519578"/>
          <c:y val="3.8049240638468068E-2"/>
          <c:w val="0.77798405328480402"/>
          <c:h val="0.75283900897130418"/>
        </c:manualLayout>
      </c:layout>
      <c:barChart>
        <c:barDir val="col"/>
        <c:grouping val="percentStacked"/>
        <c:varyColors val="0"/>
        <c:ser>
          <c:idx val="0"/>
          <c:order val="0"/>
          <c:tx>
            <c:strRef>
              <c:f>Sheet1!$B$1</c:f>
              <c:strCache>
                <c:ptCount val="1"/>
                <c:pt idx="0">
                  <c:v>Don't know/Prefer not to say</c:v>
                </c:pt>
              </c:strCache>
            </c:strRef>
          </c:tx>
          <c:spPr>
            <a:solidFill>
              <a:schemeClr val="bg1">
                <a:lumMod val="75000"/>
              </a:schemeClr>
            </a:solidFill>
            <a:ln>
              <a:noFill/>
            </a:ln>
            <a:effectLst/>
          </c:spPr>
          <c:invertIfNegative val="0"/>
          <c:dLbls>
            <c:delete val="1"/>
          </c:dLbls>
          <c:cat>
            <c:strRef>
              <c:f>Sheet1!$A$2:$A$3</c:f>
              <c:strCache>
                <c:ptCount val="2"/>
                <c:pt idx="0">
                  <c:v>ONS Benchmark</c:v>
                </c:pt>
                <c:pt idx="1">
                  <c:v>Greater Manchester</c:v>
                </c:pt>
              </c:strCache>
            </c:strRef>
          </c:cat>
          <c:val>
            <c:numRef>
              <c:f>Sheet1!$B$2:$B$3</c:f>
              <c:numCache>
                <c:formatCode>0%</c:formatCode>
                <c:ptCount val="2"/>
                <c:pt idx="0">
                  <c:v>0.03</c:v>
                </c:pt>
                <c:pt idx="1">
                  <c:v>0.01</c:v>
                </c:pt>
              </c:numCache>
            </c:numRef>
          </c:val>
          <c:extLst>
            <c:ext xmlns:c16="http://schemas.microsoft.com/office/drawing/2014/chart" uri="{C3380CC4-5D6E-409C-BE32-E72D297353CC}">
              <c16:uniqueId val="{00000000-1EE0-47D0-A30F-ED7907AAE6B6}"/>
            </c:ext>
          </c:extLst>
        </c:ser>
        <c:ser>
          <c:idx val="1"/>
          <c:order val="1"/>
          <c:tx>
            <c:strRef>
              <c:f>Sheet1!$C$1</c:f>
              <c:strCache>
                <c:ptCount val="1"/>
                <c:pt idx="0">
                  <c:v>Not at all worried</c:v>
                </c:pt>
              </c:strCache>
            </c:strRef>
          </c:tx>
          <c:spPr>
            <a:solidFill>
              <a:srgbClr val="00969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AC8D-4DBE-B579-59899F976A6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ONS Benchmark</c:v>
                </c:pt>
                <c:pt idx="1">
                  <c:v>Greater Manchester</c:v>
                </c:pt>
              </c:strCache>
            </c:strRef>
          </c:cat>
          <c:val>
            <c:numRef>
              <c:f>Sheet1!$C$2:$C$3</c:f>
              <c:numCache>
                <c:formatCode>0%</c:formatCode>
                <c:ptCount val="2"/>
                <c:pt idx="0">
                  <c:v>0.02</c:v>
                </c:pt>
                <c:pt idx="1">
                  <c:v>2.5901302332270702E-2</c:v>
                </c:pt>
              </c:numCache>
            </c:numRef>
          </c:val>
          <c:extLst>
            <c:ext xmlns:c16="http://schemas.microsoft.com/office/drawing/2014/chart" uri="{C3380CC4-5D6E-409C-BE32-E72D297353CC}">
              <c16:uniqueId val="{00000001-1EE0-47D0-A30F-ED7907AAE6B6}"/>
            </c:ext>
          </c:extLst>
        </c:ser>
        <c:ser>
          <c:idx val="2"/>
          <c:order val="2"/>
          <c:tx>
            <c:strRef>
              <c:f>Sheet1!$D$1</c:f>
              <c:strCache>
                <c:ptCount val="1"/>
                <c:pt idx="0">
                  <c:v>Not that worried</c:v>
                </c:pt>
              </c:strCache>
            </c:strRef>
          </c:tx>
          <c:spPr>
            <a:solidFill>
              <a:srgbClr val="61D1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ONS Benchmark</c:v>
                </c:pt>
                <c:pt idx="1">
                  <c:v>Greater Manchester</c:v>
                </c:pt>
              </c:strCache>
            </c:strRef>
          </c:cat>
          <c:val>
            <c:numRef>
              <c:f>Sheet1!$D$2:$D$3</c:f>
              <c:numCache>
                <c:formatCode>0%</c:formatCode>
                <c:ptCount val="2"/>
                <c:pt idx="0">
                  <c:v>0.03</c:v>
                </c:pt>
                <c:pt idx="1">
                  <c:v>6.9693175719316103E-2</c:v>
                </c:pt>
              </c:numCache>
            </c:numRef>
          </c:val>
          <c:extLst>
            <c:ext xmlns:c16="http://schemas.microsoft.com/office/drawing/2014/chart" uri="{C3380CC4-5D6E-409C-BE32-E72D297353CC}">
              <c16:uniqueId val="{00000002-1EE0-47D0-A30F-ED7907AAE6B6}"/>
            </c:ext>
          </c:extLst>
        </c:ser>
        <c:ser>
          <c:idx val="3"/>
          <c:order val="3"/>
          <c:tx>
            <c:strRef>
              <c:f>Sheet1!$E$1</c:f>
              <c:strCache>
                <c:ptCount val="1"/>
                <c:pt idx="0">
                  <c:v>Neither worried nor not worried</c:v>
                </c:pt>
              </c:strCache>
            </c:strRef>
          </c:tx>
          <c:spPr>
            <a:solidFill>
              <a:schemeClr val="bg2"/>
            </a:solidFill>
            <a:ln>
              <a:noFill/>
            </a:ln>
            <a:effectLst/>
          </c:spPr>
          <c:invertIfNegative val="0"/>
          <c:dPt>
            <c:idx val="0"/>
            <c:invertIfNegative val="0"/>
            <c:bubble3D val="0"/>
            <c:extLst>
              <c:ext xmlns:c16="http://schemas.microsoft.com/office/drawing/2014/chart" uri="{C3380CC4-5D6E-409C-BE32-E72D297353CC}">
                <c16:uniqueId val="{00000004-1EE0-47D0-A30F-ED7907AAE6B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ONS Benchmark</c:v>
                </c:pt>
                <c:pt idx="1">
                  <c:v>Greater Manchester</c:v>
                </c:pt>
              </c:strCache>
            </c:strRef>
          </c:cat>
          <c:val>
            <c:numRef>
              <c:f>Sheet1!$E$2:$E$3</c:f>
              <c:numCache>
                <c:formatCode>0%</c:formatCode>
                <c:ptCount val="2"/>
                <c:pt idx="0">
                  <c:v>0.1</c:v>
                </c:pt>
                <c:pt idx="1">
                  <c:v>7.8338513570145304E-2</c:v>
                </c:pt>
              </c:numCache>
            </c:numRef>
          </c:val>
          <c:extLst>
            <c:ext xmlns:c16="http://schemas.microsoft.com/office/drawing/2014/chart" uri="{C3380CC4-5D6E-409C-BE32-E72D297353CC}">
              <c16:uniqueId val="{00000005-1EE0-47D0-A30F-ED7907AAE6B6}"/>
            </c:ext>
          </c:extLst>
        </c:ser>
        <c:ser>
          <c:idx val="4"/>
          <c:order val="4"/>
          <c:tx>
            <c:strRef>
              <c:f>Sheet1!$F$1</c:f>
              <c:strCache>
                <c:ptCount val="1"/>
                <c:pt idx="0">
                  <c:v>Somewhat worried</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ONS Benchmark</c:v>
                </c:pt>
                <c:pt idx="1">
                  <c:v>Greater Manchester</c:v>
                </c:pt>
              </c:strCache>
            </c:strRef>
          </c:cat>
          <c:val>
            <c:numRef>
              <c:f>Sheet1!$F$2:$F$3</c:f>
              <c:numCache>
                <c:formatCode>0%</c:formatCode>
                <c:ptCount val="2"/>
                <c:pt idx="0">
                  <c:v>0.51</c:v>
                </c:pt>
                <c:pt idx="1">
                  <c:v>0.41894038791254301</c:v>
                </c:pt>
              </c:numCache>
            </c:numRef>
          </c:val>
          <c:extLst>
            <c:ext xmlns:c16="http://schemas.microsoft.com/office/drawing/2014/chart" uri="{C3380CC4-5D6E-409C-BE32-E72D297353CC}">
              <c16:uniqueId val="{00000001-5E1C-46E5-AD6E-363A08CE90AA}"/>
            </c:ext>
          </c:extLst>
        </c:ser>
        <c:ser>
          <c:idx val="5"/>
          <c:order val="5"/>
          <c:tx>
            <c:strRef>
              <c:f>Sheet1!$G$1</c:f>
              <c:strCache>
                <c:ptCount val="1"/>
                <c:pt idx="0">
                  <c:v>Very worried</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ONS Benchmark</c:v>
                </c:pt>
                <c:pt idx="1">
                  <c:v>Greater Manchester</c:v>
                </c:pt>
              </c:strCache>
            </c:strRef>
          </c:cat>
          <c:val>
            <c:numRef>
              <c:f>Sheet1!$G$2:$G$3</c:f>
              <c:numCache>
                <c:formatCode>0%</c:formatCode>
                <c:ptCount val="2"/>
                <c:pt idx="0">
                  <c:v>0.32</c:v>
                </c:pt>
                <c:pt idx="1">
                  <c:v>0.39212882399837101</c:v>
                </c:pt>
              </c:numCache>
            </c:numRef>
          </c:val>
          <c:extLst>
            <c:ext xmlns:c16="http://schemas.microsoft.com/office/drawing/2014/chart" uri="{C3380CC4-5D6E-409C-BE32-E72D297353CC}">
              <c16:uniqueId val="{00000002-5E1C-46E5-AD6E-363A08CE90AA}"/>
            </c:ext>
          </c:extLst>
        </c:ser>
        <c:dLbls>
          <c:dLblPos val="ctr"/>
          <c:showLegendKey val="0"/>
          <c:showVal val="1"/>
          <c:showCatName val="0"/>
          <c:showSerName val="0"/>
          <c:showPercent val="0"/>
          <c:showBubbleSize val="0"/>
        </c:dLbls>
        <c:gapWidth val="75"/>
        <c:overlap val="100"/>
        <c:axId val="1948619855"/>
        <c:axId val="1948612367"/>
      </c:barChart>
      <c:catAx>
        <c:axId val="1948619855"/>
        <c:scaling>
          <c:orientation val="minMax"/>
        </c:scaling>
        <c:delete val="0"/>
        <c:axPos val="b"/>
        <c:numFmt formatCode="General" sourceLinked="1"/>
        <c:majorTickMark val="out"/>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48612367"/>
        <c:crosses val="autoZero"/>
        <c:auto val="1"/>
        <c:lblAlgn val="ctr"/>
        <c:lblOffset val="100"/>
        <c:noMultiLvlLbl val="0"/>
      </c:catAx>
      <c:valAx>
        <c:axId val="1948612367"/>
        <c:scaling>
          <c:orientation val="minMax"/>
        </c:scaling>
        <c:delete val="1"/>
        <c:axPos val="l"/>
        <c:numFmt formatCode="0%" sourceLinked="1"/>
        <c:majorTickMark val="none"/>
        <c:minorTickMark val="none"/>
        <c:tickLblPos val="nextTo"/>
        <c:crossAx val="1948619855"/>
        <c:crosses val="autoZero"/>
        <c:crossBetween val="between"/>
      </c:valAx>
      <c:spPr>
        <a:noFill/>
        <a:ln>
          <a:noFill/>
        </a:ln>
        <a:effectLst/>
      </c:spPr>
    </c:plotArea>
    <c:legend>
      <c:legendPos val="r"/>
      <c:layout>
        <c:manualLayout>
          <c:xMode val="edge"/>
          <c:yMode val="edge"/>
          <c:x val="3.861987231371111E-4"/>
          <c:y val="8.1089492333095536E-2"/>
          <c:w val="0.24925499222027275"/>
          <c:h val="0.6809060384996852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0576140102399"/>
          <c:y val="5.5389944001569109E-2"/>
          <c:w val="0.5469424574853633"/>
          <c:h val="0.82082417891521475"/>
        </c:manualLayout>
      </c:layout>
      <c:barChart>
        <c:barDir val="bar"/>
        <c:grouping val="percentStacked"/>
        <c:varyColors val="0"/>
        <c:ser>
          <c:idx val="1"/>
          <c:order val="0"/>
          <c:tx>
            <c:strRef>
              <c:f>Sheet1!$A$2</c:f>
              <c:strCache>
                <c:ptCount val="1"/>
                <c:pt idx="0">
                  <c:v>My cost of living has increased</c:v>
                </c:pt>
              </c:strCache>
            </c:strRef>
          </c:tx>
          <c:spPr>
            <a:solidFill>
              <a:srgbClr val="FF0000"/>
            </a:solidFill>
            <a:ln w="19050">
              <a:solidFill>
                <a:schemeClr val="lt1"/>
              </a:solidFill>
            </a:ln>
            <a:effectLst/>
          </c:spPr>
          <c:invertIfNegative val="0"/>
          <c:dPt>
            <c:idx val="0"/>
            <c:invertIfNegative val="0"/>
            <c:bubble3D val="0"/>
            <c:spPr>
              <a:solidFill>
                <a:srgbClr val="FF0000"/>
              </a:solidFill>
              <a:ln w="19050">
                <a:solidFill>
                  <a:schemeClr val="lt1"/>
                </a:solidFill>
              </a:ln>
              <a:effectLst/>
            </c:spPr>
            <c:extLst>
              <c:ext xmlns:c16="http://schemas.microsoft.com/office/drawing/2014/chart" uri="{C3380CC4-5D6E-409C-BE32-E72D297353CC}">
                <c16:uniqueId val="{00000001-3AA4-404F-BD0E-DE5D4DFFE0B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ONS benchmark</c:v>
                </c:pt>
              </c:strCache>
            </c:strRef>
          </c:cat>
          <c:val>
            <c:numRef>
              <c:f>Sheet1!$B$2:$C$2</c:f>
              <c:numCache>
                <c:formatCode>0%</c:formatCode>
                <c:ptCount val="2"/>
                <c:pt idx="0">
                  <c:v>0.84384051695447104</c:v>
                </c:pt>
                <c:pt idx="1">
                  <c:v>0.87</c:v>
                </c:pt>
              </c:numCache>
            </c:numRef>
          </c:val>
          <c:extLst>
            <c:ext xmlns:c16="http://schemas.microsoft.com/office/drawing/2014/chart" uri="{C3380CC4-5D6E-409C-BE32-E72D297353CC}">
              <c16:uniqueId val="{00000002-3AA4-404F-BD0E-DE5D4DFFE0B7}"/>
            </c:ext>
          </c:extLst>
        </c:ser>
        <c:ser>
          <c:idx val="2"/>
          <c:order val="1"/>
          <c:tx>
            <c:strRef>
              <c:f>Sheet1!$A$3</c:f>
              <c:strCache>
                <c:ptCount val="1"/>
                <c:pt idx="0">
                  <c:v>My cost of living has stayed the same</c:v>
                </c:pt>
              </c:strCache>
            </c:strRef>
          </c:tx>
          <c:spPr>
            <a:solidFill>
              <a:srgbClr val="E7E6E6"/>
            </a:solidFill>
            <a:ln w="19050">
              <a:solidFill>
                <a:schemeClr val="lt1"/>
              </a:solidFill>
            </a:ln>
            <a:effectLst/>
          </c:spPr>
          <c:invertIfNegative val="0"/>
          <c:dPt>
            <c:idx val="0"/>
            <c:invertIfNegative val="0"/>
            <c:bubble3D val="0"/>
            <c:spPr>
              <a:solidFill>
                <a:srgbClr val="E7E6E6"/>
              </a:solidFill>
              <a:ln w="19050">
                <a:solidFill>
                  <a:schemeClr val="lt1"/>
                </a:solidFill>
              </a:ln>
              <a:effectLst/>
            </c:spPr>
            <c:extLst>
              <c:ext xmlns:c16="http://schemas.microsoft.com/office/drawing/2014/chart" uri="{C3380CC4-5D6E-409C-BE32-E72D297353CC}">
                <c16:uniqueId val="{00000004-3AA4-404F-BD0E-DE5D4DFFE0B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Greater Manchester</c:v>
                </c:pt>
                <c:pt idx="1">
                  <c:v>ONS benchmark</c:v>
                </c:pt>
              </c:strCache>
            </c:strRef>
          </c:cat>
          <c:val>
            <c:numRef>
              <c:f>Sheet1!$B$3:$C$3</c:f>
              <c:numCache>
                <c:formatCode>0%</c:formatCode>
                <c:ptCount val="2"/>
                <c:pt idx="0">
                  <c:v>0.146948080425823</c:v>
                </c:pt>
                <c:pt idx="1">
                  <c:v>0.12</c:v>
                </c:pt>
              </c:numCache>
            </c:numRef>
          </c:val>
          <c:extLst>
            <c:ext xmlns:c16="http://schemas.microsoft.com/office/drawing/2014/chart" uri="{C3380CC4-5D6E-409C-BE32-E72D297353CC}">
              <c16:uniqueId val="{00000005-3AA4-404F-BD0E-DE5D4DFFE0B7}"/>
            </c:ext>
          </c:extLst>
        </c:ser>
        <c:ser>
          <c:idx val="0"/>
          <c:order val="2"/>
          <c:tx>
            <c:strRef>
              <c:f>Sheet1!$A$4</c:f>
              <c:strCache>
                <c:ptCount val="1"/>
                <c:pt idx="0">
                  <c:v>My cost of living has decreased</c:v>
                </c:pt>
              </c:strCache>
            </c:strRef>
          </c:tx>
          <c:spPr>
            <a:solidFill>
              <a:srgbClr val="009690"/>
            </a:solidFill>
            <a:ln w="19050">
              <a:solidFill>
                <a:schemeClr val="lt1"/>
              </a:solidFill>
            </a:ln>
            <a:effectLst/>
          </c:spPr>
          <c:invertIfNegative val="0"/>
          <c:dPt>
            <c:idx val="0"/>
            <c:invertIfNegative val="0"/>
            <c:bubble3D val="0"/>
            <c:spPr>
              <a:solidFill>
                <a:srgbClr val="009690"/>
              </a:solidFill>
              <a:ln w="19050">
                <a:solidFill>
                  <a:schemeClr val="lt1"/>
                </a:solidFill>
              </a:ln>
              <a:effectLst/>
            </c:spPr>
            <c:extLst>
              <c:ext xmlns:c16="http://schemas.microsoft.com/office/drawing/2014/chart" uri="{C3380CC4-5D6E-409C-BE32-E72D297353CC}">
                <c16:uniqueId val="{00000007-3AA4-404F-BD0E-DE5D4DFFE0B7}"/>
              </c:ext>
            </c:extLst>
          </c:dPt>
          <c:dLbls>
            <c:delete val="1"/>
          </c:dLbls>
          <c:cat>
            <c:strRef>
              <c:f>Sheet1!$B$1:$C$1</c:f>
              <c:strCache>
                <c:ptCount val="2"/>
                <c:pt idx="0">
                  <c:v>Greater Manchester</c:v>
                </c:pt>
                <c:pt idx="1">
                  <c:v>ONS benchmark</c:v>
                </c:pt>
              </c:strCache>
            </c:strRef>
          </c:cat>
          <c:val>
            <c:numRef>
              <c:f>Sheet1!$B$4:$C$4</c:f>
              <c:numCache>
                <c:formatCode>0%</c:formatCode>
                <c:ptCount val="2"/>
                <c:pt idx="0">
                  <c:v>9.2114026197055096E-3</c:v>
                </c:pt>
                <c:pt idx="1">
                  <c:v>0.01</c:v>
                </c:pt>
              </c:numCache>
            </c:numRef>
          </c:val>
          <c:extLst>
            <c:ext xmlns:c16="http://schemas.microsoft.com/office/drawing/2014/chart" uri="{C3380CC4-5D6E-409C-BE32-E72D297353CC}">
              <c16:uniqueId val="{00000008-3AA4-404F-BD0E-DE5D4DFFE0B7}"/>
            </c:ext>
          </c:extLst>
        </c:ser>
        <c:dLbls>
          <c:dLblPos val="ctr"/>
          <c:showLegendKey val="0"/>
          <c:showVal val="1"/>
          <c:showCatName val="0"/>
          <c:showSerName val="0"/>
          <c:showPercent val="0"/>
          <c:showBubbleSize val="0"/>
        </c:dLbls>
        <c:gapWidth val="100"/>
        <c:overlap val="100"/>
        <c:axId val="679964655"/>
        <c:axId val="768089967"/>
      </c:barChart>
      <c:valAx>
        <c:axId val="768089967"/>
        <c:scaling>
          <c:orientation val="minMax"/>
          <c:min val="0"/>
        </c:scaling>
        <c:delete val="1"/>
        <c:axPos val="t"/>
        <c:numFmt formatCode="0%" sourceLinked="1"/>
        <c:majorTickMark val="out"/>
        <c:minorTickMark val="none"/>
        <c:tickLblPos val="nextTo"/>
        <c:crossAx val="679964655"/>
        <c:crosses val="autoZero"/>
        <c:crossBetween val="between"/>
      </c:valAx>
      <c:catAx>
        <c:axId val="67996465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8089967"/>
        <c:crosses val="autoZero"/>
        <c:auto val="1"/>
        <c:lblAlgn val="ctr"/>
        <c:lblOffset val="100"/>
        <c:noMultiLvlLbl val="0"/>
      </c:catAx>
      <c:spPr>
        <a:noFill/>
        <a:ln>
          <a:noFill/>
        </a:ln>
        <a:effectLst/>
      </c:spPr>
    </c:plotArea>
    <c:legend>
      <c:legendPos val="r"/>
      <c:layout>
        <c:manualLayout>
          <c:xMode val="edge"/>
          <c:yMode val="edge"/>
          <c:x val="0.73725684202540143"/>
          <c:y val="6.3437174775266614E-2"/>
          <c:w val="0.24563907649632094"/>
          <c:h val="0.8591539873224296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52563607470212"/>
          <c:y val="2.3078799371320314E-3"/>
          <c:w val="0.41573015559891308"/>
          <c:h val="0.95586635702675993"/>
        </c:manualLayout>
      </c:layout>
      <c:barChart>
        <c:barDir val="bar"/>
        <c:grouping val="clustered"/>
        <c:varyColors val="0"/>
        <c:ser>
          <c:idx val="0"/>
          <c:order val="0"/>
          <c:tx>
            <c:strRef>
              <c:f>Sheet1!$B$1</c:f>
              <c:strCache>
                <c:ptCount val="1"/>
                <c:pt idx="0">
                  <c:v>ONS Benchmarking </c:v>
                </c:pt>
              </c:strCache>
            </c:strRef>
          </c:tx>
          <c:spPr>
            <a:solidFill>
              <a:srgbClr val="B8EAE6"/>
            </a:solidFill>
            <a:ln>
              <a:noFill/>
            </a:ln>
            <a:effectLst/>
          </c:spPr>
          <c:invertIfNegative val="0"/>
          <c:dPt>
            <c:idx val="11"/>
            <c:invertIfNegative val="0"/>
            <c:bubble3D val="0"/>
            <c:extLst>
              <c:ext xmlns:c16="http://schemas.microsoft.com/office/drawing/2014/chart" uri="{C3380CC4-5D6E-409C-BE32-E72D297353CC}">
                <c16:uniqueId val="{00000000-2AEE-4230-B2D5-8C9B0079861C}"/>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The price of my food shop has increased</c:v>
                </c:pt>
                <c:pt idx="1">
                  <c:v>My energy (gas or electricity) bills have increased</c:v>
                </c:pt>
                <c:pt idx="2">
                  <c:v>The price of my fuel has increased</c:v>
                </c:pt>
                <c:pt idx="3">
                  <c:v>The price of home broadband or mobile data plans has increased*</c:v>
                </c:pt>
                <c:pt idx="4">
                  <c:v>My rent or mortgage costs have increased</c:v>
                </c:pt>
                <c:pt idx="5">
                  <c:v>Other (please specify)</c:v>
                </c:pt>
              </c:strCache>
            </c:strRef>
          </c:cat>
          <c:val>
            <c:numRef>
              <c:f>Sheet1!$B$2:$B$8</c:f>
              <c:numCache>
                <c:formatCode>0%</c:formatCode>
                <c:ptCount val="6"/>
                <c:pt idx="0">
                  <c:v>0.95</c:v>
                </c:pt>
                <c:pt idx="1">
                  <c:v>0.78</c:v>
                </c:pt>
                <c:pt idx="2">
                  <c:v>0.71</c:v>
                </c:pt>
                <c:pt idx="4">
                  <c:v>0.15</c:v>
                </c:pt>
                <c:pt idx="5">
                  <c:v>0.04</c:v>
                </c:pt>
              </c:numCache>
            </c:numRef>
          </c:val>
          <c:extLst>
            <c:ext xmlns:c16="http://schemas.microsoft.com/office/drawing/2014/chart" uri="{C3380CC4-5D6E-409C-BE32-E72D297353CC}">
              <c16:uniqueId val="{00000001-2AEE-4230-B2D5-8C9B0079861C}"/>
            </c:ext>
          </c:extLst>
        </c:ser>
        <c:ser>
          <c:idx val="1"/>
          <c:order val="1"/>
          <c:tx>
            <c:strRef>
              <c:f>Sheet1!$C$1</c:f>
              <c:strCache>
                <c:ptCount val="1"/>
                <c:pt idx="0">
                  <c:v>Greater Manchester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6"/>
                <c:pt idx="0">
                  <c:v>The price of my food shop has increased</c:v>
                </c:pt>
                <c:pt idx="1">
                  <c:v>My energy (gas or electricity) bills have increased</c:v>
                </c:pt>
                <c:pt idx="2">
                  <c:v>The price of my fuel has increased</c:v>
                </c:pt>
                <c:pt idx="3">
                  <c:v>The price of home broadband or mobile data plans has increased*</c:v>
                </c:pt>
                <c:pt idx="4">
                  <c:v>My rent or mortgage costs have increased</c:v>
                </c:pt>
                <c:pt idx="5">
                  <c:v>Other (please specify)</c:v>
                </c:pt>
              </c:strCache>
            </c:strRef>
          </c:cat>
          <c:val>
            <c:numRef>
              <c:f>Sheet1!$C$2:$C$8</c:f>
              <c:numCache>
                <c:formatCode>0%</c:formatCode>
                <c:ptCount val="6"/>
                <c:pt idx="0">
                  <c:v>0.89433710566857805</c:v>
                </c:pt>
                <c:pt idx="1">
                  <c:v>0.80478848408971604</c:v>
                </c:pt>
                <c:pt idx="2">
                  <c:v>0.60991012460638605</c:v>
                </c:pt>
                <c:pt idx="3">
                  <c:v>0.243337386661656</c:v>
                </c:pt>
                <c:pt idx="4">
                  <c:v>0.21181215542448001</c:v>
                </c:pt>
                <c:pt idx="5">
                  <c:v>4.6966306867441798E-2</c:v>
                </c:pt>
              </c:numCache>
            </c:numRef>
          </c:val>
          <c:extLst>
            <c:ext xmlns:c16="http://schemas.microsoft.com/office/drawing/2014/chart" uri="{C3380CC4-5D6E-409C-BE32-E72D297353CC}">
              <c16:uniqueId val="{00000001-9ACA-48E9-8293-CDD27F84A5CA}"/>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024971901703434"/>
          <c:y val="0.88110789234383957"/>
          <c:w val="0.29375653440483812"/>
          <c:h val="0.11325886653692387"/>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mn-lt"/>
                <a:ea typeface="+mn-ea"/>
                <a:cs typeface="+mn-cs"/>
              </a:defRPr>
            </a:pPr>
            <a:r>
              <a:rPr lang="da-DK" sz="1400" b="1" dirty="0"/>
              <a:t>Actions taken due to rise</a:t>
            </a:r>
            <a:r>
              <a:rPr lang="da-DK" sz="1400" b="1" baseline="0" dirty="0"/>
              <a:t> in cost of living (n=1,432) </a:t>
            </a:r>
            <a:endParaRPr lang="en-GB" sz="1400" b="1" dirty="0"/>
          </a:p>
        </c:rich>
      </c:tx>
      <c:layout>
        <c:manualLayout>
          <c:xMode val="edge"/>
          <c:yMode val="edge"/>
          <c:x val="0.33431246097700695"/>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mn-lt"/>
              <a:ea typeface="+mn-ea"/>
              <a:cs typeface="+mn-cs"/>
            </a:defRPr>
          </a:pPr>
          <a:endParaRPr lang="en-US"/>
        </a:p>
      </c:txPr>
    </c:title>
    <c:autoTitleDeleted val="0"/>
    <c:plotArea>
      <c:layout>
        <c:manualLayout>
          <c:layoutTarget val="inner"/>
          <c:xMode val="edge"/>
          <c:yMode val="edge"/>
          <c:x val="0.5183934961529133"/>
          <c:y val="6.1779040347815409E-2"/>
          <c:w val="0.48160650384708664"/>
          <c:h val="0.93822095965218455"/>
        </c:manualLayout>
      </c:layout>
      <c:barChart>
        <c:barDir val="bar"/>
        <c:grouping val="clustered"/>
        <c:varyColors val="0"/>
        <c:ser>
          <c:idx val="0"/>
          <c:order val="0"/>
          <c:tx>
            <c:strRef>
              <c:f>Sheet1!$B$1</c:f>
              <c:strCache>
                <c:ptCount val="1"/>
                <c:pt idx="0">
                  <c:v>ONS Benchmarking </c:v>
                </c:pt>
              </c:strCache>
            </c:strRef>
          </c:tx>
          <c:spPr>
            <a:solidFill>
              <a:srgbClr val="B8EAE6"/>
            </a:solidFill>
            <a:ln>
              <a:noFill/>
            </a:ln>
            <a:effectLst/>
          </c:spPr>
          <c:invertIfNegative val="0"/>
          <c:dPt>
            <c:idx val="11"/>
            <c:invertIfNegative val="0"/>
            <c:bubble3D val="0"/>
            <c:extLst>
              <c:ext xmlns:c16="http://schemas.microsoft.com/office/drawing/2014/chart" uri="{C3380CC4-5D6E-409C-BE32-E72D297353CC}">
                <c16:uniqueId val="{00000001-BAA7-4415-A407-3F94A36E8F61}"/>
              </c:ext>
            </c:extLst>
          </c:dPt>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Spending less on non-essentials</c:v>
                </c:pt>
                <c:pt idx="1">
                  <c:v>Using less fuel such as gas or electricity in my home</c:v>
                </c:pt>
                <c:pt idx="2">
                  <c:v>Spending less on food shopping and essentials</c:v>
                </c:pt>
                <c:pt idx="3">
                  <c:v>Shopping around more</c:v>
                </c:pt>
                <c:pt idx="4">
                  <c:v>Cutting back on non-essential journeys in my own vehicle</c:v>
                </c:pt>
                <c:pt idx="5">
                  <c:v>Using my savings</c:v>
                </c:pt>
                <c:pt idx="6">
                  <c:v>Walking more to save money</c:v>
                </c:pt>
                <c:pt idx="7">
                  <c:v>Making energy efficiency improvements to my home</c:v>
                </c:pt>
                <c:pt idx="8">
                  <c:v>Cutting back on non-essential journeys on public transport</c:v>
                </c:pt>
                <c:pt idx="9">
                  <c:v>Checking that I am benefiting from all the financial support available to me</c:v>
                </c:pt>
                <c:pt idx="10">
                  <c:v>Using credit more than usual, for example, loans or overdrafts</c:v>
                </c:pt>
                <c:pt idx="11">
                  <c:v>Cutting back on home broadband or mobile data plans</c:v>
                </c:pt>
                <c:pt idx="12">
                  <c:v>Cycling more to save money</c:v>
                </c:pt>
                <c:pt idx="13">
                  <c:v>Other (please specify)</c:v>
                </c:pt>
                <c:pt idx="14">
                  <c:v>None of these</c:v>
                </c:pt>
              </c:strCache>
            </c:strRef>
          </c:cat>
          <c:val>
            <c:numRef>
              <c:f>Sheet1!$B$2:$B$16</c:f>
              <c:numCache>
                <c:formatCode>0%</c:formatCode>
                <c:ptCount val="15"/>
                <c:pt idx="0">
                  <c:v>0.65</c:v>
                </c:pt>
                <c:pt idx="1">
                  <c:v>0.55000000000000004</c:v>
                </c:pt>
                <c:pt idx="2">
                  <c:v>0.43</c:v>
                </c:pt>
                <c:pt idx="3">
                  <c:v>0.38</c:v>
                </c:pt>
                <c:pt idx="4">
                  <c:v>0.41</c:v>
                </c:pt>
                <c:pt idx="5">
                  <c:v>0.26</c:v>
                </c:pt>
                <c:pt idx="7">
                  <c:v>0.23</c:v>
                </c:pt>
                <c:pt idx="10">
                  <c:v>0.14000000000000001</c:v>
                </c:pt>
                <c:pt idx="13">
                  <c:v>0.01</c:v>
                </c:pt>
                <c:pt idx="14">
                  <c:v>0.08</c:v>
                </c:pt>
              </c:numCache>
            </c:numRef>
          </c:val>
          <c:extLst>
            <c:ext xmlns:c16="http://schemas.microsoft.com/office/drawing/2014/chart" uri="{C3380CC4-5D6E-409C-BE32-E72D297353CC}">
              <c16:uniqueId val="{00000002-BAA7-4415-A407-3F94A36E8F61}"/>
            </c:ext>
          </c:extLst>
        </c:ser>
        <c:ser>
          <c:idx val="1"/>
          <c:order val="1"/>
          <c:tx>
            <c:strRef>
              <c:f>Sheet1!$C$1</c:f>
              <c:strCache>
                <c:ptCount val="1"/>
                <c:pt idx="0">
                  <c:v>Greater Manchester</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Spending less on non-essentials</c:v>
                </c:pt>
                <c:pt idx="1">
                  <c:v>Using less fuel such as gas or electricity in my home</c:v>
                </c:pt>
                <c:pt idx="2">
                  <c:v>Spending less on food shopping and essentials</c:v>
                </c:pt>
                <c:pt idx="3">
                  <c:v>Shopping around more</c:v>
                </c:pt>
                <c:pt idx="4">
                  <c:v>Cutting back on non-essential journeys in my own vehicle</c:v>
                </c:pt>
                <c:pt idx="5">
                  <c:v>Using my savings</c:v>
                </c:pt>
                <c:pt idx="6">
                  <c:v>Walking more to save money</c:v>
                </c:pt>
                <c:pt idx="7">
                  <c:v>Making energy efficiency improvements to my home</c:v>
                </c:pt>
                <c:pt idx="8">
                  <c:v>Cutting back on non-essential journeys on public transport</c:v>
                </c:pt>
                <c:pt idx="9">
                  <c:v>Checking that I am benefiting from all the financial support available to me</c:v>
                </c:pt>
                <c:pt idx="10">
                  <c:v>Using credit more than usual, for example, loans or overdrafts</c:v>
                </c:pt>
                <c:pt idx="11">
                  <c:v>Cutting back on home broadband or mobile data plans</c:v>
                </c:pt>
                <c:pt idx="12">
                  <c:v>Cycling more to save money</c:v>
                </c:pt>
                <c:pt idx="13">
                  <c:v>Other (please specify)</c:v>
                </c:pt>
                <c:pt idx="14">
                  <c:v>None of these</c:v>
                </c:pt>
              </c:strCache>
            </c:strRef>
          </c:cat>
          <c:val>
            <c:numRef>
              <c:f>Sheet1!$C$2:$C$16</c:f>
              <c:numCache>
                <c:formatCode>0%</c:formatCode>
                <c:ptCount val="15"/>
                <c:pt idx="0">
                  <c:v>0.68122269270382896</c:v>
                </c:pt>
                <c:pt idx="1">
                  <c:v>0.61930771499859905</c:v>
                </c:pt>
                <c:pt idx="2">
                  <c:v>0.55957176905045203</c:v>
                </c:pt>
                <c:pt idx="3">
                  <c:v>0.511700643133566</c:v>
                </c:pt>
                <c:pt idx="4">
                  <c:v>0.461887576724547</c:v>
                </c:pt>
                <c:pt idx="5">
                  <c:v>0.36154292172540098</c:v>
                </c:pt>
                <c:pt idx="6">
                  <c:v>0.35662812792132498</c:v>
                </c:pt>
                <c:pt idx="7">
                  <c:v>0.35574506767479702</c:v>
                </c:pt>
                <c:pt idx="8">
                  <c:v>0.25553393156936299</c:v>
                </c:pt>
                <c:pt idx="9">
                  <c:v>0.21774293844614401</c:v>
                </c:pt>
                <c:pt idx="10">
                  <c:v>0.196370727483205</c:v>
                </c:pt>
                <c:pt idx="11">
                  <c:v>0.15819308850019401</c:v>
                </c:pt>
                <c:pt idx="12">
                  <c:v>7.8915046724043605E-2</c:v>
                </c:pt>
                <c:pt idx="13">
                  <c:v>2.1881369432924201E-2</c:v>
                </c:pt>
                <c:pt idx="14">
                  <c:v>3.96996830048141E-2</c:v>
                </c:pt>
              </c:numCache>
            </c:numRef>
          </c:val>
          <c:extLst>
            <c:ext xmlns:c16="http://schemas.microsoft.com/office/drawing/2014/chart" uri="{C3380CC4-5D6E-409C-BE32-E72D297353CC}">
              <c16:uniqueId val="{00000001-0294-47D7-B053-8F304485036B}"/>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max val="0.75000000000000011"/>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83399172541018207"/>
          <c:y val="0.8983887998623834"/>
          <c:w val="0.16095685099821799"/>
          <c:h val="9.466815833609509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rgbClr val="5C5B5A"/>
          </a:solidFill>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9897584276973"/>
          <c:y val="2.5778830969162253E-2"/>
          <c:w val="0.84176274673708418"/>
          <c:h val="0.78150686401246194"/>
        </c:manualLayout>
      </c:layout>
      <c:barChart>
        <c:barDir val="col"/>
        <c:grouping val="percentStacked"/>
        <c:varyColors val="0"/>
        <c:ser>
          <c:idx val="0"/>
          <c:order val="0"/>
          <c:tx>
            <c:strRef>
              <c:f>Sheet1!$B$1</c:f>
              <c:strCache>
                <c:ptCount val="1"/>
                <c:pt idx="0">
                  <c:v>Don't know</c:v>
                </c:pt>
              </c:strCache>
            </c:strRef>
          </c:tx>
          <c:spPr>
            <a:solidFill>
              <a:srgbClr val="E7E6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Sheet1!$B$2:$B$3</c:f>
              <c:numCache>
                <c:formatCode>0%</c:formatCode>
                <c:ptCount val="2"/>
                <c:pt idx="0">
                  <c:v>0.2</c:v>
                </c:pt>
                <c:pt idx="1">
                  <c:v>0.21</c:v>
                </c:pt>
              </c:numCache>
            </c:numRef>
          </c:val>
          <c:extLst>
            <c:ext xmlns:c16="http://schemas.microsoft.com/office/drawing/2014/chart" uri="{C3380CC4-5D6E-409C-BE32-E72D297353CC}">
              <c16:uniqueId val="{00000000-F9C8-4CE9-B20D-1AE29F857F71}"/>
            </c:ext>
          </c:extLst>
        </c:ser>
        <c:ser>
          <c:idx val="1"/>
          <c:order val="1"/>
          <c:tx>
            <c:strRef>
              <c:f>Sheet1!$C$1</c:f>
              <c:strCache>
                <c:ptCount val="1"/>
                <c:pt idx="0">
                  <c:v>No</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Sheet1!$C$2:$C$3</c:f>
              <c:numCache>
                <c:formatCode>0%</c:formatCode>
                <c:ptCount val="2"/>
                <c:pt idx="0">
                  <c:v>0.47608166223217901</c:v>
                </c:pt>
                <c:pt idx="1">
                  <c:v>0.48</c:v>
                </c:pt>
              </c:numCache>
            </c:numRef>
          </c:val>
          <c:extLst>
            <c:ext xmlns:c16="http://schemas.microsoft.com/office/drawing/2014/chart" uri="{C3380CC4-5D6E-409C-BE32-E72D297353CC}">
              <c16:uniqueId val="{00000001-F9C8-4CE9-B20D-1AE29F857F71}"/>
            </c:ext>
          </c:extLst>
        </c:ser>
        <c:ser>
          <c:idx val="2"/>
          <c:order val="2"/>
          <c:tx>
            <c:strRef>
              <c:f>Sheet1!$D$1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Sheet1!$D$2:$D$3</c:f>
              <c:numCache>
                <c:formatCode>0%</c:formatCode>
                <c:ptCount val="2"/>
                <c:pt idx="0">
                  <c:v>0.32735926097486301</c:v>
                </c:pt>
                <c:pt idx="1">
                  <c:v>0.31</c:v>
                </c:pt>
              </c:numCache>
            </c:numRef>
          </c:val>
          <c:extLst>
            <c:ext xmlns:c16="http://schemas.microsoft.com/office/drawing/2014/chart" uri="{C3380CC4-5D6E-409C-BE32-E72D297353CC}">
              <c16:uniqueId val="{00000002-F9C8-4CE9-B20D-1AE29F857F7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1.7832186488163829E-2"/>
          <c:y val="0.3401628040915986"/>
          <c:w val="0.19574826381900845"/>
          <c:h val="0.2424093707666474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29983930403403"/>
          <c:y val="2.5778830969162253E-2"/>
          <c:w val="0.85216185807185352"/>
          <c:h val="0.78150686401246194"/>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Sheet1!$B$2:$B$3</c:f>
              <c:numCache>
                <c:formatCode>0%</c:formatCode>
                <c:ptCount val="2"/>
                <c:pt idx="0">
                  <c:v>8.5642561321656901E-2</c:v>
                </c:pt>
                <c:pt idx="1">
                  <c:v>0.14000000000000001</c:v>
                </c:pt>
              </c:numCache>
            </c:numRef>
          </c:val>
          <c:extLst>
            <c:ext xmlns:c16="http://schemas.microsoft.com/office/drawing/2014/chart" uri="{C3380CC4-5D6E-409C-BE32-E72D297353CC}">
              <c16:uniqueId val="{00000000-B360-433C-BC9B-0D539C483A71}"/>
            </c:ext>
          </c:extLst>
        </c:ser>
        <c:ser>
          <c:idx val="1"/>
          <c:order val="1"/>
          <c:tx>
            <c:strRef>
              <c:f>Sheet1!$C$1</c:f>
              <c:strCache>
                <c:ptCount val="1"/>
                <c:pt idx="0">
                  <c:v>No</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Sheet1!$C$2:$C$3</c:f>
              <c:numCache>
                <c:formatCode>0%</c:formatCode>
                <c:ptCount val="2"/>
                <c:pt idx="0">
                  <c:v>0.43125620067057602</c:v>
                </c:pt>
                <c:pt idx="1">
                  <c:v>0.32</c:v>
                </c:pt>
              </c:numCache>
            </c:numRef>
          </c:val>
          <c:extLst>
            <c:ext xmlns:c16="http://schemas.microsoft.com/office/drawing/2014/chart" uri="{C3380CC4-5D6E-409C-BE32-E72D297353CC}">
              <c16:uniqueId val="{00000001-B360-433C-BC9B-0D539C483A71}"/>
            </c:ext>
          </c:extLst>
        </c:ser>
        <c:ser>
          <c:idx val="2"/>
          <c:order val="2"/>
          <c:tx>
            <c:strRef>
              <c:f>Sheet1!$D$1</c:f>
              <c:strCache>
                <c:ptCount val="1"/>
                <c:pt idx="0">
                  <c:v>Yes</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Sheet1!$D$2:$D$3</c:f>
              <c:numCache>
                <c:formatCode>0%</c:formatCode>
                <c:ptCount val="2"/>
                <c:pt idx="0">
                  <c:v>0.46664580157220398</c:v>
                </c:pt>
                <c:pt idx="1">
                  <c:v>0.53</c:v>
                </c:pt>
              </c:numCache>
            </c:numRef>
          </c:val>
          <c:extLst>
            <c:ext xmlns:c16="http://schemas.microsoft.com/office/drawing/2014/chart" uri="{C3380CC4-5D6E-409C-BE32-E72D297353CC}">
              <c16:uniqueId val="{00000002-B360-433C-BC9B-0D539C483A71}"/>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1.8175794278632064E-2"/>
          <c:y val="0.34302447153790067"/>
          <c:w val="0.18134433612911399"/>
          <c:h val="0.2395477033203454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143705862969704"/>
          <c:y val="2.5778830969162253E-2"/>
          <c:w val="0.80402492412716275"/>
          <c:h val="0.78150686401246194"/>
        </c:manualLayout>
      </c:layout>
      <c:barChart>
        <c:barDir val="col"/>
        <c:grouping val="percentStacked"/>
        <c:varyColors val="0"/>
        <c:ser>
          <c:idx val="0"/>
          <c:order val="0"/>
          <c:tx>
            <c:strRef>
              <c:f>Sheet1!$B$1</c:f>
              <c:strCache>
                <c:ptCount val="1"/>
                <c:pt idx="0">
                  <c:v>Don't know</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Sheet1!$B$2:$B$3</c:f>
              <c:numCache>
                <c:formatCode>0%</c:formatCode>
                <c:ptCount val="2"/>
                <c:pt idx="0">
                  <c:v>0.04</c:v>
                </c:pt>
                <c:pt idx="1">
                  <c:v>0.06</c:v>
                </c:pt>
              </c:numCache>
            </c:numRef>
          </c:val>
          <c:extLst>
            <c:ext xmlns:c16="http://schemas.microsoft.com/office/drawing/2014/chart" uri="{C3380CC4-5D6E-409C-BE32-E72D297353CC}">
              <c16:uniqueId val="{00000000-98A6-4FFF-B3C9-8F6E37B0FCCD}"/>
            </c:ext>
          </c:extLst>
        </c:ser>
        <c:ser>
          <c:idx val="1"/>
          <c:order val="1"/>
          <c:tx>
            <c:strRef>
              <c:f>Sheet1!$C$1</c:f>
              <c:strCache>
                <c:ptCount val="1"/>
                <c:pt idx="0">
                  <c:v>No</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Sheet1!$C$2:$C$3</c:f>
              <c:numCache>
                <c:formatCode>0%</c:formatCode>
                <c:ptCount val="2"/>
                <c:pt idx="0">
                  <c:v>0.60737591157924897</c:v>
                </c:pt>
                <c:pt idx="1">
                  <c:v>0.72</c:v>
                </c:pt>
              </c:numCache>
            </c:numRef>
          </c:val>
          <c:extLst>
            <c:ext xmlns:c16="http://schemas.microsoft.com/office/drawing/2014/chart" uri="{C3380CC4-5D6E-409C-BE32-E72D297353CC}">
              <c16:uniqueId val="{00000001-98A6-4FFF-B3C9-8F6E37B0FCCD}"/>
            </c:ext>
          </c:extLst>
        </c:ser>
        <c:ser>
          <c:idx val="2"/>
          <c:order val="2"/>
          <c:tx>
            <c:strRef>
              <c:f>Sheet1!$D$1</c:f>
              <c:strCache>
                <c:ptCount val="1"/>
                <c:pt idx="0">
                  <c:v>Yes</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Greater Manchester</c:v>
                </c:pt>
                <c:pt idx="1">
                  <c:v>ONS Benchmarking</c:v>
                </c:pt>
              </c:strCache>
            </c:strRef>
          </c:cat>
          <c:val>
            <c:numRef>
              <c:f>Sheet1!$D$2:$D$3</c:f>
              <c:numCache>
                <c:formatCode>0%</c:formatCode>
                <c:ptCount val="2"/>
                <c:pt idx="0">
                  <c:v>0.354519577492594</c:v>
                </c:pt>
                <c:pt idx="1">
                  <c:v>0.22</c:v>
                </c:pt>
              </c:numCache>
            </c:numRef>
          </c:val>
          <c:extLst>
            <c:ext xmlns:c16="http://schemas.microsoft.com/office/drawing/2014/chart" uri="{C3380CC4-5D6E-409C-BE32-E72D297353CC}">
              <c16:uniqueId val="{00000002-98A6-4FFF-B3C9-8F6E37B0FCCD}"/>
            </c:ext>
          </c:extLst>
        </c:ser>
        <c:dLbls>
          <c:dLblPos val="ctr"/>
          <c:showLegendKey val="0"/>
          <c:showVal val="1"/>
          <c:showCatName val="0"/>
          <c:showSerName val="0"/>
          <c:showPercent val="0"/>
          <c:showBubbleSize val="0"/>
        </c:dLbls>
        <c:gapWidth val="75"/>
        <c:overlap val="100"/>
        <c:axId val="397232120"/>
        <c:axId val="397228184"/>
      </c:barChart>
      <c:catAx>
        <c:axId val="397232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7228184"/>
        <c:crosses val="autoZero"/>
        <c:auto val="1"/>
        <c:lblAlgn val="ctr"/>
        <c:lblOffset val="100"/>
        <c:noMultiLvlLbl val="0"/>
      </c:catAx>
      <c:valAx>
        <c:axId val="397228184"/>
        <c:scaling>
          <c:orientation val="minMax"/>
        </c:scaling>
        <c:delete val="1"/>
        <c:axPos val="l"/>
        <c:numFmt formatCode="0%" sourceLinked="1"/>
        <c:majorTickMark val="none"/>
        <c:minorTickMark val="none"/>
        <c:tickLblPos val="nextTo"/>
        <c:crossAx val="397232120"/>
        <c:crosses val="autoZero"/>
        <c:crossBetween val="between"/>
      </c:valAx>
      <c:spPr>
        <a:noFill/>
        <a:ln>
          <a:noFill/>
        </a:ln>
        <a:effectLst/>
      </c:spPr>
    </c:plotArea>
    <c:legend>
      <c:legendPos val="l"/>
      <c:layout>
        <c:manualLayout>
          <c:xMode val="edge"/>
          <c:yMode val="edge"/>
          <c:x val="5.9219449025976624E-2"/>
          <c:y val="0.3373011366452966"/>
          <c:w val="0.17445334697578907"/>
          <c:h val="0.245271038212949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886727099233015E-2"/>
          <c:y val="2.049297757358163E-3"/>
          <c:w val="0.84977021676667674"/>
          <c:h val="0.74485981389059452"/>
        </c:manualLayout>
      </c:layout>
      <c:barChart>
        <c:barDir val="col"/>
        <c:grouping val="percentStacked"/>
        <c:varyColors val="0"/>
        <c:ser>
          <c:idx val="0"/>
          <c:order val="0"/>
          <c:tx>
            <c:strRef>
              <c:f>Sheet1!$B$1</c:f>
              <c:strCache>
                <c:ptCount val="1"/>
                <c:pt idx="0">
                  <c:v>Very easy</c:v>
                </c:pt>
              </c:strCache>
            </c:strRef>
          </c:tx>
          <c:spPr>
            <a:solidFill>
              <a:srgbClr val="33B0A6"/>
            </a:solidFill>
            <a:ln>
              <a:noFill/>
            </a:ln>
            <a:effectLst/>
          </c:spPr>
          <c:invertIfNegative val="0"/>
          <c:dPt>
            <c:idx val="0"/>
            <c:invertIfNegative val="0"/>
            <c:bubble3D val="0"/>
            <c:spPr>
              <a:solidFill>
                <a:srgbClr val="009690"/>
              </a:solidFill>
              <a:ln>
                <a:noFill/>
              </a:ln>
              <a:effectLst/>
            </c:spPr>
            <c:extLst>
              <c:ext xmlns:c16="http://schemas.microsoft.com/office/drawing/2014/chart" uri="{C3380CC4-5D6E-409C-BE32-E72D297353CC}">
                <c16:uniqueId val="{00000001-3125-4913-914F-55FD051877B9}"/>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ONS Benchmarking</c:v>
                </c:pt>
                <c:pt idx="1">
                  <c:v>Greater Manchester</c:v>
                </c:pt>
              </c:strCache>
            </c:strRef>
          </c:cat>
          <c:val>
            <c:numRef>
              <c:f>Sheet1!$B$2:$B$3</c:f>
              <c:numCache>
                <c:formatCode>0%</c:formatCode>
                <c:ptCount val="2"/>
                <c:pt idx="0">
                  <c:v>0.09</c:v>
                </c:pt>
                <c:pt idx="1">
                  <c:v>6.9328896471611404E-2</c:v>
                </c:pt>
              </c:numCache>
            </c:numRef>
          </c:val>
          <c:extLst>
            <c:ext xmlns:c16="http://schemas.microsoft.com/office/drawing/2014/chart" uri="{C3380CC4-5D6E-409C-BE32-E72D297353CC}">
              <c16:uniqueId val="{00000000-EC9E-4300-B0E4-1B3E8E66DAE1}"/>
            </c:ext>
          </c:extLst>
        </c:ser>
        <c:ser>
          <c:idx val="1"/>
          <c:order val="1"/>
          <c:tx>
            <c:strRef>
              <c:f>Sheet1!$C$1</c:f>
              <c:strCache>
                <c:ptCount val="1"/>
                <c:pt idx="0">
                  <c:v>Somewhat easy</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ONS Benchmarking</c:v>
                </c:pt>
                <c:pt idx="1">
                  <c:v>Greater Manchester</c:v>
                </c:pt>
              </c:strCache>
            </c:strRef>
          </c:cat>
          <c:val>
            <c:numRef>
              <c:f>Sheet1!$C$2:$C$3</c:f>
              <c:numCache>
                <c:formatCode>0%</c:formatCode>
                <c:ptCount val="2"/>
                <c:pt idx="0">
                  <c:v>0.31</c:v>
                </c:pt>
                <c:pt idx="1">
                  <c:v>0.29731195390881299</c:v>
                </c:pt>
              </c:numCache>
            </c:numRef>
          </c:val>
          <c:extLst>
            <c:ext xmlns:c16="http://schemas.microsoft.com/office/drawing/2014/chart" uri="{C3380CC4-5D6E-409C-BE32-E72D297353CC}">
              <c16:uniqueId val="{00000001-EC9E-4300-B0E4-1B3E8E66DAE1}"/>
            </c:ext>
          </c:extLst>
        </c:ser>
        <c:ser>
          <c:idx val="2"/>
          <c:order val="2"/>
          <c:tx>
            <c:strRef>
              <c:f>Sheet1!$D$1</c:f>
              <c:strCache>
                <c:ptCount val="1"/>
                <c:pt idx="0">
                  <c:v>Somewhat difficult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ONS Benchmarking</c:v>
                </c:pt>
                <c:pt idx="1">
                  <c:v>Greater Manchester</c:v>
                </c:pt>
              </c:strCache>
            </c:strRef>
          </c:cat>
          <c:val>
            <c:numRef>
              <c:f>Sheet1!$D$2:$D$3</c:f>
              <c:numCache>
                <c:formatCode>0%</c:formatCode>
                <c:ptCount val="2"/>
                <c:pt idx="0">
                  <c:v>0.35</c:v>
                </c:pt>
                <c:pt idx="1">
                  <c:v>0.38141108591971401</c:v>
                </c:pt>
              </c:numCache>
            </c:numRef>
          </c:val>
          <c:extLst>
            <c:ext xmlns:c16="http://schemas.microsoft.com/office/drawing/2014/chart" uri="{C3380CC4-5D6E-409C-BE32-E72D297353CC}">
              <c16:uniqueId val="{00000002-EC9E-4300-B0E4-1B3E8E66DAE1}"/>
            </c:ext>
          </c:extLst>
        </c:ser>
        <c:ser>
          <c:idx val="3"/>
          <c:order val="3"/>
          <c:tx>
            <c:strRef>
              <c:f>Sheet1!$E$1</c:f>
              <c:strCache>
                <c:ptCount val="1"/>
                <c:pt idx="0">
                  <c:v>Very difficult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ONS Benchmarking</c:v>
                </c:pt>
                <c:pt idx="1">
                  <c:v>Greater Manchester</c:v>
                </c:pt>
              </c:strCache>
            </c:strRef>
          </c:cat>
          <c:val>
            <c:numRef>
              <c:f>Sheet1!$E$2:$E$3</c:f>
              <c:numCache>
                <c:formatCode>0%</c:formatCode>
                <c:ptCount val="2"/>
                <c:pt idx="0">
                  <c:v>0.13</c:v>
                </c:pt>
                <c:pt idx="1">
                  <c:v>0.18193325390442799</c:v>
                </c:pt>
              </c:numCache>
            </c:numRef>
          </c:val>
          <c:extLst>
            <c:ext xmlns:c16="http://schemas.microsoft.com/office/drawing/2014/chart" uri="{C3380CC4-5D6E-409C-BE32-E72D297353CC}">
              <c16:uniqueId val="{00000004-EC9E-4300-B0E4-1B3E8E66DAE1}"/>
            </c:ext>
          </c:extLst>
        </c:ser>
        <c:ser>
          <c:idx val="4"/>
          <c:order val="4"/>
          <c:tx>
            <c:strRef>
              <c:f>Sheet1!$F$1</c:f>
              <c:strCache>
                <c:ptCount val="1"/>
                <c:pt idx="0">
                  <c:v>Don't know / Prefer not to say</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ONS Benchmarking</c:v>
                </c:pt>
                <c:pt idx="1">
                  <c:v>Greater Manchester</c:v>
                </c:pt>
              </c:strCache>
            </c:strRef>
          </c:cat>
          <c:val>
            <c:numRef>
              <c:f>Sheet1!$F$2:$F$3</c:f>
              <c:numCache>
                <c:formatCode>0%</c:formatCode>
                <c:ptCount val="2"/>
                <c:pt idx="0">
                  <c:v>0.12</c:v>
                </c:pt>
                <c:pt idx="1">
                  <c:v>6.5609918822733801E-2</c:v>
                </c:pt>
              </c:numCache>
            </c:numRef>
          </c:val>
          <c:extLst>
            <c:ext xmlns:c16="http://schemas.microsoft.com/office/drawing/2014/chart" uri="{C3380CC4-5D6E-409C-BE32-E72D297353CC}">
              <c16:uniqueId val="{00000005-EC9E-4300-B0E4-1B3E8E66DAE1}"/>
            </c:ext>
          </c:extLst>
        </c:ser>
        <c:dLbls>
          <c:dLblPos val="ctr"/>
          <c:showLegendKey val="0"/>
          <c:showVal val="1"/>
          <c:showCatName val="0"/>
          <c:showSerName val="0"/>
          <c:showPercent val="0"/>
          <c:showBubbleSize val="0"/>
        </c:dLbls>
        <c:gapWidth val="80"/>
        <c:overlap val="100"/>
        <c:axId val="478529208"/>
        <c:axId val="478528880"/>
      </c:barChart>
      <c:catAx>
        <c:axId val="478529208"/>
        <c:scaling>
          <c:orientation val="minMax"/>
        </c:scaling>
        <c:delete val="0"/>
        <c:axPos val="t"/>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78528880"/>
        <c:crosses val="autoZero"/>
        <c:auto val="1"/>
        <c:lblAlgn val="ctr"/>
        <c:lblOffset val="100"/>
        <c:noMultiLvlLbl val="0"/>
      </c:catAx>
      <c:valAx>
        <c:axId val="478528880"/>
        <c:scaling>
          <c:orientation val="maxMin"/>
        </c:scaling>
        <c:delete val="1"/>
        <c:axPos val="l"/>
        <c:numFmt formatCode="0%" sourceLinked="1"/>
        <c:majorTickMark val="none"/>
        <c:minorTickMark val="none"/>
        <c:tickLblPos val="nextTo"/>
        <c:crossAx val="478529208"/>
        <c:crosses val="autoZero"/>
        <c:crossBetween val="between"/>
      </c:valAx>
      <c:spPr>
        <a:noFill/>
        <a:ln>
          <a:noFill/>
        </a:ln>
        <a:effectLst/>
      </c:spPr>
    </c:plotArea>
    <c:legend>
      <c:legendPos val="b"/>
      <c:layout>
        <c:manualLayout>
          <c:xMode val="edge"/>
          <c:yMode val="edge"/>
          <c:x val="8.8367829020656867E-4"/>
          <c:y val="0.82178023555089375"/>
          <c:w val="0.99911632170979348"/>
          <c:h val="0.1404252739248765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881599039341364E-2"/>
          <c:y val="0.11976051480868533"/>
          <c:w val="0.94905448727837816"/>
          <c:h val="0.84552880908893502"/>
        </c:manualLayout>
      </c:layout>
      <c:barChart>
        <c:barDir val="col"/>
        <c:grouping val="clustered"/>
        <c:varyColors val="0"/>
        <c:ser>
          <c:idx val="0"/>
          <c:order val="0"/>
          <c:tx>
            <c:strRef>
              <c:f>Sheet1!$B$1</c:f>
              <c:strCache>
                <c:ptCount val="1"/>
                <c:pt idx="0">
                  <c:v>Column3</c:v>
                </c:pt>
              </c:strCache>
            </c:strRef>
          </c:tx>
          <c:spPr>
            <a:solidFill>
              <a:srgbClr val="FA0000"/>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Physical symptoms</c:v>
                </c:pt>
                <c:pt idx="1">
                  <c:v>Mental health / wellbeing impacts</c:v>
                </c:pt>
                <c:pt idx="2">
                  <c:v>Financial impacts</c:v>
                </c:pt>
                <c:pt idx="3">
                  <c:v>Social impacts</c:v>
                </c:pt>
              </c:strCache>
            </c:strRef>
          </c:cat>
          <c:val>
            <c:numRef>
              <c:f>Sheet1!$B$2:$B$5</c:f>
              <c:numCache>
                <c:formatCode>0%</c:formatCode>
                <c:ptCount val="4"/>
                <c:pt idx="0">
                  <c:v>0.71</c:v>
                </c:pt>
                <c:pt idx="1">
                  <c:v>0.4</c:v>
                </c:pt>
                <c:pt idx="2">
                  <c:v>0.3</c:v>
                </c:pt>
                <c:pt idx="3">
                  <c:v>0.26</c:v>
                </c:pt>
              </c:numCache>
            </c:numRef>
          </c:val>
          <c:extLst>
            <c:ext xmlns:c16="http://schemas.microsoft.com/office/drawing/2014/chart" uri="{C3380CC4-5D6E-409C-BE32-E72D297353CC}">
              <c16:uniqueId val="{00000000-A7E6-4859-80B1-39D7B6F63D8B}"/>
            </c:ext>
          </c:extLst>
        </c:ser>
        <c:dLbls>
          <c:dLblPos val="outEnd"/>
          <c:showLegendKey val="0"/>
          <c:showVal val="1"/>
          <c:showCatName val="0"/>
          <c:showSerName val="0"/>
          <c:showPercent val="0"/>
          <c:showBubbleSize val="0"/>
        </c:dLbls>
        <c:gapWidth val="66"/>
        <c:axId val="595898936"/>
        <c:axId val="595902872"/>
      </c:barChart>
      <c:catAx>
        <c:axId val="595898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595902872"/>
        <c:crosses val="autoZero"/>
        <c:auto val="1"/>
        <c:lblAlgn val="ctr"/>
        <c:lblOffset val="100"/>
        <c:noMultiLvlLbl val="0"/>
      </c:catAx>
      <c:valAx>
        <c:axId val="595902872"/>
        <c:scaling>
          <c:orientation val="minMax"/>
        </c:scaling>
        <c:delete val="1"/>
        <c:axPos val="l"/>
        <c:numFmt formatCode="0%" sourceLinked="1"/>
        <c:majorTickMark val="none"/>
        <c:minorTickMark val="none"/>
        <c:tickLblPos val="nextTo"/>
        <c:crossAx val="5958989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rgbClr val="5C5B5A"/>
          </a:solidFill>
        </a:defRPr>
      </a:pPr>
      <a:endParaRPr lang="en-US"/>
    </a:p>
  </c:txPr>
  <c:externalData r:id="rId3">
    <c:autoUpdate val="0"/>
  </c:externalData>
  <c:userShapes r:id="rId4"/>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38231914296454"/>
          <c:y val="2.3207145242466701E-2"/>
          <c:w val="0.5076176808570354"/>
          <c:h val="0.94380969958167749"/>
        </c:manualLayout>
      </c:layout>
      <c:barChart>
        <c:barDir val="bar"/>
        <c:grouping val="clustered"/>
        <c:varyColors val="0"/>
        <c:ser>
          <c:idx val="0"/>
          <c:order val="0"/>
          <c:tx>
            <c:strRef>
              <c:f>Sheet1!$B$1</c:f>
              <c:strCache>
                <c:ptCount val="1"/>
                <c:pt idx="0">
                  <c:v>Column2</c:v>
                </c:pt>
              </c:strCache>
            </c:strRef>
          </c:tx>
          <c:spPr>
            <a:solidFill>
              <a:srgbClr val="33B0A6"/>
            </a:solidFill>
            <a:ln>
              <a:noFill/>
            </a:ln>
            <a:effectLst/>
          </c:spPr>
          <c:invertIfNegative val="0"/>
          <c:dPt>
            <c:idx val="11"/>
            <c:invertIfNegative val="0"/>
            <c:bubble3D val="0"/>
            <c:extLst>
              <c:ext xmlns:c16="http://schemas.microsoft.com/office/drawing/2014/chart" uri="{C3380CC4-5D6E-409C-BE32-E72D297353CC}">
                <c16:uniqueId val="{00000000-C578-4701-8396-360CF2AA0AF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Turned down the temperature on your central heating thermostat / programmer</c:v>
                </c:pt>
                <c:pt idx="1">
                  <c:v>Turned down your heating in a specific room when not using</c:v>
                </c:pt>
                <c:pt idx="2">
                  <c:v>Turned down your radiators</c:v>
                </c:pt>
                <c:pt idx="3">
                  <c:v>Turned down the water temperature on your boiler</c:v>
                </c:pt>
                <c:pt idx="4">
                  <c:v>Bled your radiators</c:v>
                </c:pt>
                <c:pt idx="5">
                  <c:v>Changing the temperature of the water in your radiators on your boiler (flow temperature)</c:v>
                </c:pt>
                <c:pt idx="6">
                  <c:v>Put foils or reflectors behind your radiators</c:v>
                </c:pt>
                <c:pt idx="7">
                  <c:v>None of these</c:v>
                </c:pt>
              </c:strCache>
            </c:strRef>
          </c:cat>
          <c:val>
            <c:numRef>
              <c:f>Sheet1!$B$2:$B$9</c:f>
              <c:numCache>
                <c:formatCode>0%</c:formatCode>
                <c:ptCount val="8"/>
                <c:pt idx="0">
                  <c:v>0.56017445419777301</c:v>
                </c:pt>
                <c:pt idx="1">
                  <c:v>0.53571326143232501</c:v>
                </c:pt>
                <c:pt idx="2">
                  <c:v>0.47209307877177697</c:v>
                </c:pt>
                <c:pt idx="3">
                  <c:v>0.420995201018459</c:v>
                </c:pt>
                <c:pt idx="4">
                  <c:v>0.35688501015315399</c:v>
                </c:pt>
                <c:pt idx="5">
                  <c:v>0.31676278208918601</c:v>
                </c:pt>
                <c:pt idx="6">
                  <c:v>8.7157736348503698E-2</c:v>
                </c:pt>
                <c:pt idx="7">
                  <c:v>0.135608471979454</c:v>
                </c:pt>
              </c:numCache>
            </c:numRef>
          </c:val>
          <c:extLst>
            <c:ext xmlns:c16="http://schemas.microsoft.com/office/drawing/2014/chart" uri="{C3380CC4-5D6E-409C-BE32-E72D297353CC}">
              <c16:uniqueId val="{00000001-C578-4701-8396-360CF2AA0AF8}"/>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max val="0.75000000000000011"/>
        </c:scaling>
        <c:delete val="1"/>
        <c:axPos val="t"/>
        <c:numFmt formatCode="0%" sourceLinked="1"/>
        <c:majorTickMark val="out"/>
        <c:minorTickMark val="none"/>
        <c:tickLblPos val="nextTo"/>
        <c:crossAx val="1948624431"/>
        <c:crosses val="autoZero"/>
        <c:crossBetween val="between"/>
      </c:valAx>
      <c:spPr>
        <a:noFill/>
        <a:ln w="25400">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10889285937767"/>
          <c:y val="1.5303785773759026E-2"/>
          <c:w val="0.64958231835422586"/>
          <c:h val="0.98469621422624076"/>
        </c:manualLayout>
      </c:layout>
      <c:barChart>
        <c:barDir val="bar"/>
        <c:grouping val="clustered"/>
        <c:varyColors val="0"/>
        <c:ser>
          <c:idx val="0"/>
          <c:order val="0"/>
          <c:tx>
            <c:strRef>
              <c:f>Sheet1!$B$1</c:f>
              <c:strCache>
                <c:ptCount val="1"/>
                <c:pt idx="0">
                  <c:v>Column1</c:v>
                </c:pt>
              </c:strCache>
            </c:strRef>
          </c:tx>
          <c:spPr>
            <a:solidFill>
              <a:srgbClr val="33B0A6"/>
            </a:solidFill>
            <a:ln>
              <a:noFill/>
            </a:ln>
            <a:effectLst/>
          </c:spPr>
          <c:invertIfNegative val="0"/>
          <c:dPt>
            <c:idx val="0"/>
            <c:invertIfNegative val="0"/>
            <c:bubble3D val="0"/>
            <c:spPr>
              <a:solidFill>
                <a:srgbClr val="33B0A6"/>
              </a:solidFill>
              <a:ln>
                <a:noFill/>
              </a:ln>
              <a:effectLst/>
            </c:spPr>
            <c:extLst>
              <c:ext xmlns:c16="http://schemas.microsoft.com/office/drawing/2014/chart" uri="{C3380CC4-5D6E-409C-BE32-E72D297353CC}">
                <c16:uniqueId val="{00000001-9911-48BE-AF86-13A23EB2FDCF}"/>
              </c:ext>
            </c:extLst>
          </c:dPt>
          <c:dPt>
            <c:idx val="1"/>
            <c:invertIfNegative val="0"/>
            <c:bubble3D val="0"/>
            <c:spPr>
              <a:solidFill>
                <a:srgbClr val="33B0A6"/>
              </a:solidFill>
              <a:ln>
                <a:noFill/>
              </a:ln>
              <a:effectLst/>
            </c:spPr>
            <c:extLst>
              <c:ext xmlns:c16="http://schemas.microsoft.com/office/drawing/2014/chart" uri="{C3380CC4-5D6E-409C-BE32-E72D297353CC}">
                <c16:uniqueId val="{00000003-9911-48BE-AF86-13A23EB2FDCF}"/>
              </c:ext>
            </c:extLst>
          </c:dPt>
          <c:dPt>
            <c:idx val="2"/>
            <c:invertIfNegative val="0"/>
            <c:bubble3D val="0"/>
            <c:spPr>
              <a:solidFill>
                <a:srgbClr val="33B0A6"/>
              </a:solidFill>
              <a:ln>
                <a:noFill/>
              </a:ln>
              <a:effectLst/>
            </c:spPr>
            <c:extLst>
              <c:ext xmlns:c16="http://schemas.microsoft.com/office/drawing/2014/chart" uri="{C3380CC4-5D6E-409C-BE32-E72D297353CC}">
                <c16:uniqueId val="{00000005-9911-48BE-AF86-13A23EB2FDCF}"/>
              </c:ext>
            </c:extLst>
          </c:dPt>
          <c:dPt>
            <c:idx val="3"/>
            <c:invertIfNegative val="0"/>
            <c:bubble3D val="0"/>
            <c:spPr>
              <a:solidFill>
                <a:srgbClr val="33B0A6"/>
              </a:solidFill>
              <a:ln>
                <a:noFill/>
              </a:ln>
              <a:effectLst/>
            </c:spPr>
            <c:extLst>
              <c:ext xmlns:c16="http://schemas.microsoft.com/office/drawing/2014/chart" uri="{C3380CC4-5D6E-409C-BE32-E72D297353CC}">
                <c16:uniqueId val="{00000007-9911-48BE-AF86-13A23EB2FDC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Turned your appliances off standby</c:v>
                </c:pt>
                <c:pt idx="1">
                  <c:v>Washed your clothes at a lower heat</c:v>
                </c:pt>
                <c:pt idx="2">
                  <c:v>Closed all the curtains at night to keep the heat in</c:v>
                </c:pt>
                <c:pt idx="3">
                  <c:v>Reduced the length of your showers</c:v>
                </c:pt>
                <c:pt idx="4">
                  <c:v>Reduced use of your tumble dryer</c:v>
                </c:pt>
                <c:pt idx="5">
                  <c:v>Moved furniture away from the radiators</c:v>
                </c:pt>
                <c:pt idx="6">
                  <c:v>Draught proofed your windows or doors</c:v>
                </c:pt>
                <c:pt idx="7">
                  <c:v>Insulated your loft</c:v>
                </c:pt>
                <c:pt idx="8">
                  <c:v>None of these</c:v>
                </c:pt>
              </c:strCache>
            </c:strRef>
          </c:cat>
          <c:val>
            <c:numRef>
              <c:f>Sheet1!$B$2:$B$10</c:f>
              <c:numCache>
                <c:formatCode>0%</c:formatCode>
                <c:ptCount val="9"/>
                <c:pt idx="0">
                  <c:v>0.54627264772597595</c:v>
                </c:pt>
                <c:pt idx="1">
                  <c:v>0.53872323972601199</c:v>
                </c:pt>
                <c:pt idx="2">
                  <c:v>0.49994329632265</c:v>
                </c:pt>
                <c:pt idx="3">
                  <c:v>0.49096370849967103</c:v>
                </c:pt>
                <c:pt idx="4">
                  <c:v>0.425181886526738</c:v>
                </c:pt>
                <c:pt idx="5">
                  <c:v>0.19578756087766599</c:v>
                </c:pt>
                <c:pt idx="6">
                  <c:v>0.174192760049939</c:v>
                </c:pt>
                <c:pt idx="7">
                  <c:v>0.12503988744134401</c:v>
                </c:pt>
                <c:pt idx="8">
                  <c:v>0.103291312389964</c:v>
                </c:pt>
              </c:numCache>
            </c:numRef>
          </c:val>
          <c:extLst>
            <c:ext xmlns:c16="http://schemas.microsoft.com/office/drawing/2014/chart" uri="{C3380CC4-5D6E-409C-BE32-E72D297353CC}">
              <c16:uniqueId val="{00000008-9911-48BE-AF86-13A23EB2FDCF}"/>
            </c:ext>
          </c:extLst>
        </c:ser>
        <c:dLbls>
          <c:showLegendKey val="0"/>
          <c:showVal val="0"/>
          <c:showCatName val="0"/>
          <c:showSerName val="0"/>
          <c:showPercent val="0"/>
          <c:showBubbleSize val="0"/>
        </c:dLbls>
        <c:gapWidth val="50"/>
        <c:axId val="1266605248"/>
        <c:axId val="724100255"/>
      </c:barChart>
      <c:catAx>
        <c:axId val="126660524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724100255"/>
        <c:crosses val="autoZero"/>
        <c:auto val="1"/>
        <c:lblAlgn val="ctr"/>
        <c:lblOffset val="100"/>
        <c:noMultiLvlLbl val="0"/>
      </c:catAx>
      <c:valAx>
        <c:axId val="724100255"/>
        <c:scaling>
          <c:orientation val="minMax"/>
          <c:max val="0.8"/>
          <c:min val="0"/>
        </c:scaling>
        <c:delete val="1"/>
        <c:axPos val="t"/>
        <c:numFmt formatCode="0%" sourceLinked="1"/>
        <c:majorTickMark val="out"/>
        <c:minorTickMark val="none"/>
        <c:tickLblPos val="nextTo"/>
        <c:crossAx val="1266605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14985548784207E-2"/>
          <c:y val="0"/>
          <c:w val="0.5393495315863166"/>
          <c:h val="1"/>
        </c:manualLayout>
      </c:layout>
      <c:doughnutChart>
        <c:varyColors val="1"/>
        <c:ser>
          <c:idx val="0"/>
          <c:order val="0"/>
          <c:tx>
            <c:strRef>
              <c:f>Sheet1!$B$1</c:f>
              <c:strCache>
                <c:ptCount val="1"/>
                <c:pt idx="0">
                  <c:v>Column1</c:v>
                </c:pt>
              </c:strCache>
            </c:strRef>
          </c:tx>
          <c:spPr>
            <a:solidFill>
              <a:schemeClr val="accent3">
                <a:lumMod val="75000"/>
              </a:schemeClr>
            </a:solidFill>
          </c:spPr>
          <c:dPt>
            <c:idx val="0"/>
            <c:bubble3D val="0"/>
            <c:spPr>
              <a:solidFill>
                <a:srgbClr val="00706B"/>
              </a:solidFill>
              <a:ln w="19050">
                <a:solidFill>
                  <a:schemeClr val="lt1"/>
                </a:solidFill>
              </a:ln>
              <a:effectLst/>
            </c:spPr>
            <c:extLst>
              <c:ext xmlns:c16="http://schemas.microsoft.com/office/drawing/2014/chart" uri="{C3380CC4-5D6E-409C-BE32-E72D297353CC}">
                <c16:uniqueId val="{00000001-FA02-44A0-A4E2-391820E237EA}"/>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FA02-44A0-A4E2-391820E237EA}"/>
              </c:ext>
            </c:extLst>
          </c:dPt>
          <c:dPt>
            <c:idx val="2"/>
            <c:bubble3D val="0"/>
            <c:spPr>
              <a:noFill/>
              <a:ln w="19050">
                <a:solidFill>
                  <a:schemeClr val="lt1"/>
                </a:solidFill>
              </a:ln>
              <a:effectLst/>
            </c:spPr>
            <c:extLst>
              <c:ext xmlns:c16="http://schemas.microsoft.com/office/drawing/2014/chart" uri="{C3380CC4-5D6E-409C-BE32-E72D297353CC}">
                <c16:uniqueId val="{00000000-9484-4C40-A96E-2506038E7780}"/>
              </c:ext>
            </c:extLst>
          </c:dPt>
          <c:dLbls>
            <c:delete val="1"/>
          </c:dLbls>
          <c:cat>
            <c:strRef>
              <c:f>Sheet1!$A$2:$A$4</c:f>
              <c:strCache>
                <c:ptCount val="3"/>
                <c:pt idx="0">
                  <c:v>Yes</c:v>
                </c:pt>
                <c:pt idx="1">
                  <c:v>No</c:v>
                </c:pt>
                <c:pt idx="2">
                  <c:v>Don't know</c:v>
                </c:pt>
              </c:strCache>
            </c:strRef>
          </c:cat>
          <c:val>
            <c:numRef>
              <c:f>Sheet1!$B$2:$B$4</c:f>
              <c:numCache>
                <c:formatCode>0%</c:formatCode>
                <c:ptCount val="3"/>
                <c:pt idx="0">
                  <c:v>0.23150983952022799</c:v>
                </c:pt>
                <c:pt idx="1">
                  <c:v>0.70595559267111496</c:v>
                </c:pt>
                <c:pt idx="2">
                  <c:v>6.2534567808658306E-2</c:v>
                </c:pt>
              </c:numCache>
            </c:numRef>
          </c:val>
          <c:extLst>
            <c:ext xmlns:c16="http://schemas.microsoft.com/office/drawing/2014/chart" uri="{C3380CC4-5D6E-409C-BE32-E72D297353CC}">
              <c16:uniqueId val="{00000004-FA02-44A0-A4E2-391820E237EA}"/>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415881217591148E-2"/>
          <c:y val="2.1109668053639476E-2"/>
          <c:w val="0.44937853027203467"/>
          <c:h val="0.88698271474240376"/>
        </c:manualLayout>
      </c:layout>
      <c:doughnutChart>
        <c:varyColors val="1"/>
        <c:ser>
          <c:idx val="0"/>
          <c:order val="0"/>
          <c:tx>
            <c:strRef>
              <c:f>Sheet1!$B$1</c:f>
              <c:strCache>
                <c:ptCount val="1"/>
                <c:pt idx="0">
                  <c:v>Column1</c:v>
                </c:pt>
              </c:strCache>
            </c:strRef>
          </c:tx>
          <c:spPr>
            <a:solidFill>
              <a:schemeClr val="accent6">
                <a:lumMod val="75000"/>
              </a:schemeClr>
            </a:solidFill>
          </c:spPr>
          <c:dPt>
            <c:idx val="0"/>
            <c:bubble3D val="0"/>
            <c:spPr>
              <a:solidFill>
                <a:srgbClr val="009690"/>
              </a:solidFill>
              <a:ln w="19050">
                <a:solidFill>
                  <a:schemeClr val="lt1"/>
                </a:solidFill>
              </a:ln>
              <a:effectLst/>
            </c:spPr>
            <c:extLst>
              <c:ext xmlns:c16="http://schemas.microsoft.com/office/drawing/2014/chart" uri="{C3380CC4-5D6E-409C-BE32-E72D297353CC}">
                <c16:uniqueId val="{00000001-9442-48D5-9131-FD5F08E0358A}"/>
              </c:ext>
            </c:extLst>
          </c:dPt>
          <c:dPt>
            <c:idx val="1"/>
            <c:bubble3D val="0"/>
            <c:spPr>
              <a:solidFill>
                <a:srgbClr val="6DD5CE"/>
              </a:solidFill>
              <a:ln w="19050">
                <a:solidFill>
                  <a:schemeClr val="lt1"/>
                </a:solidFill>
              </a:ln>
              <a:effectLst/>
            </c:spPr>
            <c:extLst>
              <c:ext xmlns:c16="http://schemas.microsoft.com/office/drawing/2014/chart" uri="{C3380CC4-5D6E-409C-BE32-E72D297353CC}">
                <c16:uniqueId val="{00000003-9442-48D5-9131-FD5F08E0358A}"/>
              </c:ext>
            </c:extLst>
          </c:dPt>
          <c:dPt>
            <c:idx val="2"/>
            <c:bubble3D val="0"/>
            <c:spPr>
              <a:solidFill>
                <a:srgbClr val="B8EAE6"/>
              </a:solidFill>
              <a:ln w="19050">
                <a:solidFill>
                  <a:schemeClr val="lt1"/>
                </a:solidFill>
              </a:ln>
              <a:effectLst/>
            </c:spPr>
            <c:extLst>
              <c:ext xmlns:c16="http://schemas.microsoft.com/office/drawing/2014/chart" uri="{C3380CC4-5D6E-409C-BE32-E72D297353CC}">
                <c16:uniqueId val="{00000005-9442-48D5-9131-FD5F08E0358A}"/>
              </c:ext>
            </c:extLst>
          </c:dPt>
          <c:dPt>
            <c:idx val="3"/>
            <c:bubble3D val="0"/>
            <c:spPr>
              <a:solidFill>
                <a:srgbClr val="FF9999"/>
              </a:solidFill>
              <a:ln w="19050">
                <a:solidFill>
                  <a:schemeClr val="lt1"/>
                </a:solidFill>
              </a:ln>
              <a:effectLst/>
            </c:spPr>
            <c:extLst>
              <c:ext xmlns:c16="http://schemas.microsoft.com/office/drawing/2014/chart" uri="{C3380CC4-5D6E-409C-BE32-E72D297353CC}">
                <c16:uniqueId val="{00000007-9442-48D5-9131-FD5F08E0358A}"/>
              </c:ext>
            </c:extLst>
          </c:dPt>
          <c:dPt>
            <c:idx val="4"/>
            <c:bubble3D val="0"/>
            <c:spPr>
              <a:solidFill>
                <a:srgbClr val="FF0000"/>
              </a:solidFill>
              <a:ln w="19050">
                <a:solidFill>
                  <a:schemeClr val="lt1"/>
                </a:solidFill>
              </a:ln>
              <a:effectLst/>
            </c:spPr>
            <c:extLst>
              <c:ext xmlns:c16="http://schemas.microsoft.com/office/drawing/2014/chart" uri="{C3380CC4-5D6E-409C-BE32-E72D297353CC}">
                <c16:uniqueId val="{00000009-9442-48D5-9131-FD5F08E0358A}"/>
              </c:ext>
            </c:extLst>
          </c:dPt>
          <c:dPt>
            <c:idx val="5"/>
            <c:bubble3D val="0"/>
            <c:spPr>
              <a:solidFill>
                <a:schemeClr val="bg2"/>
              </a:solidFill>
              <a:ln w="19050">
                <a:solidFill>
                  <a:schemeClr val="lt1"/>
                </a:solidFill>
              </a:ln>
              <a:effectLst/>
            </c:spPr>
            <c:extLst>
              <c:ext xmlns:c16="http://schemas.microsoft.com/office/drawing/2014/chart" uri="{C3380CC4-5D6E-409C-BE32-E72D297353CC}">
                <c16:uniqueId val="{0000000B-9442-48D5-9131-FD5F08E0358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442-48D5-9131-FD5F08E0358A}"/>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442-48D5-9131-FD5F08E0358A}"/>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442-48D5-9131-FD5F08E035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Yes, have had a meter for more than 12 months</c:v>
                </c:pt>
                <c:pt idx="1">
                  <c:v>Yes, I have opted to switch to a prepayment meter in the last 12 months</c:v>
                </c:pt>
                <c:pt idx="2">
                  <c:v>Yes, I was moved onto a prepayment meter in the last 12 months</c:v>
                </c:pt>
                <c:pt idx="3">
                  <c:v>No, but I am considering switching to a pre-payment meter</c:v>
                </c:pt>
                <c:pt idx="4">
                  <c:v>No, and I have no plans to switch to a pre-payment meter</c:v>
                </c:pt>
                <c:pt idx="5">
                  <c:v>Don’t know/Prefer not to say</c:v>
                </c:pt>
              </c:strCache>
            </c:strRef>
          </c:cat>
          <c:val>
            <c:numRef>
              <c:f>Sheet1!$B$2:$B$7</c:f>
              <c:numCache>
                <c:formatCode>0%</c:formatCode>
                <c:ptCount val="6"/>
                <c:pt idx="0">
                  <c:v>0.172028596576385</c:v>
                </c:pt>
                <c:pt idx="1">
                  <c:v>4.1514176343981302E-2</c:v>
                </c:pt>
                <c:pt idx="2">
                  <c:v>1.7967066599861199E-2</c:v>
                </c:pt>
                <c:pt idx="3">
                  <c:v>5.5620916918623003E-2</c:v>
                </c:pt>
                <c:pt idx="4">
                  <c:v>0.65033467575249204</c:v>
                </c:pt>
                <c:pt idx="5">
                  <c:v>6.2534567808658306E-2</c:v>
                </c:pt>
              </c:numCache>
            </c:numRef>
          </c:val>
          <c:extLst>
            <c:ext xmlns:c16="http://schemas.microsoft.com/office/drawing/2014/chart" uri="{C3380CC4-5D6E-409C-BE32-E72D297353CC}">
              <c16:uniqueId val="{0000000C-9442-48D5-9131-FD5F08E0358A}"/>
            </c:ext>
          </c:extLst>
        </c:ser>
        <c:dLbls>
          <c:showLegendKey val="0"/>
          <c:showVal val="1"/>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58713790979391745"/>
          <c:y val="0"/>
          <c:w val="0.38962025584096971"/>
          <c:h val="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5C5B5A"/>
                </a:solidFill>
                <a:latin typeface="+mn-lt"/>
                <a:ea typeface="+mn-ea"/>
                <a:cs typeface="+mn-cs"/>
              </a:defRPr>
            </a:pPr>
            <a:r>
              <a:rPr lang="en-US" sz="1600" b="1" dirty="0">
                <a:solidFill>
                  <a:srgbClr val="5C5B5A"/>
                </a:solidFill>
              </a:rPr>
              <a:t>Actions taken over the past year</a:t>
            </a:r>
          </a:p>
        </c:rich>
      </c:tx>
      <c:layout>
        <c:manualLayout>
          <c:xMode val="edge"/>
          <c:yMode val="edge"/>
          <c:x val="0.36403095013609799"/>
          <c:y val="5.0439288472418346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5C5B5A"/>
              </a:solidFill>
              <a:latin typeface="+mn-lt"/>
              <a:ea typeface="+mn-ea"/>
              <a:cs typeface="+mn-cs"/>
            </a:defRPr>
          </a:pPr>
          <a:endParaRPr lang="en-US"/>
        </a:p>
      </c:txPr>
    </c:title>
    <c:autoTitleDeleted val="0"/>
    <c:plotArea>
      <c:layout>
        <c:manualLayout>
          <c:layoutTarget val="inner"/>
          <c:xMode val="edge"/>
          <c:yMode val="edge"/>
          <c:x val="6.3974499968943114E-3"/>
          <c:y val="5.7081326574508977E-2"/>
          <c:w val="0.99144252928556731"/>
          <c:h val="0.65034571763490578"/>
        </c:manualLayout>
      </c:layout>
      <c:barChart>
        <c:barDir val="col"/>
        <c:grouping val="clustered"/>
        <c:varyColors val="0"/>
        <c:ser>
          <c:idx val="0"/>
          <c:order val="0"/>
          <c:tx>
            <c:strRef>
              <c:f>Sheet1!$B$1</c:f>
              <c:strCache>
                <c:ptCount val="1"/>
                <c:pt idx="0">
                  <c:v>Column1</c:v>
                </c:pt>
              </c:strCache>
            </c:strRef>
          </c:tx>
          <c:spPr>
            <a:solidFill>
              <a:srgbClr val="33B0A6"/>
            </a:solidFill>
            <a:ln>
              <a:noFill/>
            </a:ln>
            <a:effectLst/>
          </c:spPr>
          <c:invertIfNegative val="0"/>
          <c:dPt>
            <c:idx val="0"/>
            <c:invertIfNegative val="0"/>
            <c:bubble3D val="0"/>
            <c:spPr>
              <a:solidFill>
                <a:srgbClr val="33B0A6"/>
              </a:solidFill>
              <a:ln>
                <a:noFill/>
              </a:ln>
              <a:effectLst/>
            </c:spPr>
            <c:extLst>
              <c:ext xmlns:c16="http://schemas.microsoft.com/office/drawing/2014/chart" uri="{C3380CC4-5D6E-409C-BE32-E72D297353CC}">
                <c16:uniqueId val="{00000004-2D0A-447C-A361-C4568433A24A}"/>
              </c:ext>
            </c:extLst>
          </c:dPt>
          <c:dPt>
            <c:idx val="1"/>
            <c:invertIfNegative val="0"/>
            <c:bubble3D val="0"/>
            <c:spPr>
              <a:solidFill>
                <a:srgbClr val="33B0A6"/>
              </a:solidFill>
              <a:ln>
                <a:noFill/>
              </a:ln>
              <a:effectLst/>
            </c:spPr>
            <c:extLst>
              <c:ext xmlns:c16="http://schemas.microsoft.com/office/drawing/2014/chart" uri="{C3380CC4-5D6E-409C-BE32-E72D297353CC}">
                <c16:uniqueId val="{00000000-F5D9-438E-96E8-50EA86C850AF}"/>
              </c:ext>
            </c:extLst>
          </c:dPt>
          <c:dPt>
            <c:idx val="2"/>
            <c:invertIfNegative val="0"/>
            <c:bubble3D val="0"/>
            <c:spPr>
              <a:solidFill>
                <a:srgbClr val="33B0A6"/>
              </a:solidFill>
              <a:ln>
                <a:noFill/>
              </a:ln>
              <a:effectLst/>
            </c:spPr>
            <c:extLst>
              <c:ext xmlns:c16="http://schemas.microsoft.com/office/drawing/2014/chart" uri="{C3380CC4-5D6E-409C-BE32-E72D297353CC}">
                <c16:uniqueId val="{00000001-F5D9-438E-96E8-50EA86C850AF}"/>
              </c:ext>
            </c:extLst>
          </c:dPt>
          <c:dPt>
            <c:idx val="3"/>
            <c:invertIfNegative val="0"/>
            <c:bubble3D val="0"/>
            <c:spPr>
              <a:solidFill>
                <a:srgbClr val="33B0A6"/>
              </a:solidFill>
              <a:ln>
                <a:noFill/>
              </a:ln>
              <a:effectLst/>
            </c:spPr>
            <c:extLst>
              <c:ext xmlns:c16="http://schemas.microsoft.com/office/drawing/2014/chart" uri="{C3380CC4-5D6E-409C-BE32-E72D297353CC}">
                <c16:uniqueId val="{00000002-F5D9-438E-96E8-50EA86C850A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5C5B5A"/>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Shopped at cheaper stores in order to save money</c:v>
                </c:pt>
                <c:pt idx="1">
                  <c:v>Using loyalty cards to qualify for discounts/deals</c:v>
                </c:pt>
                <c:pt idx="2">
                  <c:v>Batch cooking (i.e. cooking a large amount of something to eat over several days) to save money</c:v>
                </c:pt>
                <c:pt idx="3">
                  <c:v>Planned a weekly budget for food shopping</c:v>
                </c:pt>
                <c:pt idx="4">
                  <c:v>Making weekly meal plans to save money</c:v>
                </c:pt>
                <c:pt idx="5">
                  <c:v>Buying food that is “in season” because it is cheaper </c:v>
                </c:pt>
                <c:pt idx="6">
                  <c:v>Buying more frozen fruit and vegetables to save money</c:v>
                </c:pt>
                <c:pt idx="7">
                  <c:v>Finding cheaper recipes to save money</c:v>
                </c:pt>
                <c:pt idx="8">
                  <c:v>Shopping at particular times of day to find offers / reduced price food</c:v>
                </c:pt>
                <c:pt idx="9">
                  <c:v>Joining a community cooking club or community food garden</c:v>
                </c:pt>
                <c:pt idx="10">
                  <c:v>None of these</c:v>
                </c:pt>
              </c:strCache>
            </c:strRef>
          </c:cat>
          <c:val>
            <c:numRef>
              <c:f>Sheet1!$B$2:$B$12</c:f>
              <c:numCache>
                <c:formatCode>0%</c:formatCode>
                <c:ptCount val="11"/>
                <c:pt idx="0">
                  <c:v>0.635944298809479</c:v>
                </c:pt>
                <c:pt idx="1">
                  <c:v>0.55978378724900801</c:v>
                </c:pt>
                <c:pt idx="2">
                  <c:v>0.41557714407177099</c:v>
                </c:pt>
                <c:pt idx="3">
                  <c:v>0.41600074269213999</c:v>
                </c:pt>
                <c:pt idx="4">
                  <c:v>0.38653837464259599</c:v>
                </c:pt>
                <c:pt idx="5">
                  <c:v>0.33854685886811903</c:v>
                </c:pt>
                <c:pt idx="6">
                  <c:v>0.33550363049864002</c:v>
                </c:pt>
                <c:pt idx="7">
                  <c:v>0.33506145763504402</c:v>
                </c:pt>
                <c:pt idx="8">
                  <c:v>0.27839515501638701</c:v>
                </c:pt>
                <c:pt idx="9">
                  <c:v>6.02901286475582E-2</c:v>
                </c:pt>
                <c:pt idx="10">
                  <c:v>7.9158003315021E-2</c:v>
                </c:pt>
              </c:numCache>
            </c:numRef>
          </c:val>
          <c:extLst>
            <c:ext xmlns:c16="http://schemas.microsoft.com/office/drawing/2014/chart" uri="{C3380CC4-5D6E-409C-BE32-E72D297353CC}">
              <c16:uniqueId val="{00000000-2D0A-447C-A361-C4568433A24A}"/>
            </c:ext>
          </c:extLst>
        </c:ser>
        <c:dLbls>
          <c:showLegendKey val="0"/>
          <c:showVal val="0"/>
          <c:showCatName val="0"/>
          <c:showSerName val="0"/>
          <c:showPercent val="0"/>
          <c:showBubbleSize val="0"/>
        </c:dLbls>
        <c:gapWidth val="75"/>
        <c:overlap val="-27"/>
        <c:axId val="1266605248"/>
        <c:axId val="724100255"/>
      </c:barChart>
      <c:catAx>
        <c:axId val="126660524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crossAx val="724100255"/>
        <c:crosses val="autoZero"/>
        <c:auto val="1"/>
        <c:lblAlgn val="ctr"/>
        <c:lblOffset val="100"/>
        <c:noMultiLvlLbl val="0"/>
      </c:catAx>
      <c:valAx>
        <c:axId val="724100255"/>
        <c:scaling>
          <c:orientation val="minMax"/>
          <c:max val="0.8"/>
          <c:min val="0"/>
        </c:scaling>
        <c:delete val="1"/>
        <c:axPos val="l"/>
        <c:numFmt formatCode="0%" sourceLinked="1"/>
        <c:majorTickMark val="out"/>
        <c:minorTickMark val="none"/>
        <c:tickLblPos val="nextTo"/>
        <c:crossAx val="1266605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5596315360931219E-2"/>
          <c:w val="0.98036488416145928"/>
          <c:h val="0.96440368463906878"/>
        </c:manualLayout>
      </c:layout>
      <c:doughnutChart>
        <c:varyColors val="1"/>
        <c:ser>
          <c:idx val="0"/>
          <c:order val="0"/>
          <c:tx>
            <c:strRef>
              <c:f>Sheet1!$B$1</c:f>
              <c:strCache>
                <c:ptCount val="1"/>
                <c:pt idx="0">
                  <c:v>Column1</c:v>
                </c:pt>
              </c:strCache>
            </c:strRef>
          </c:tx>
          <c:dPt>
            <c:idx val="0"/>
            <c:bubble3D val="0"/>
            <c:spPr>
              <a:solidFill>
                <a:srgbClr val="009690"/>
              </a:solidFill>
              <a:ln w="19050">
                <a:solidFill>
                  <a:schemeClr val="lt1"/>
                </a:solidFill>
              </a:ln>
              <a:effectLst/>
            </c:spPr>
            <c:extLst>
              <c:ext xmlns:c16="http://schemas.microsoft.com/office/drawing/2014/chart" uri="{C3380CC4-5D6E-409C-BE32-E72D297353CC}">
                <c16:uniqueId val="{00000001-7A72-499D-AF6B-EE7C3F5AC8C8}"/>
              </c:ext>
            </c:extLst>
          </c:dPt>
          <c:dPt>
            <c:idx val="1"/>
            <c:bubble3D val="0"/>
            <c:spPr>
              <a:solidFill>
                <a:srgbClr val="FA0000"/>
              </a:solidFill>
              <a:ln w="19050">
                <a:solidFill>
                  <a:schemeClr val="lt1"/>
                </a:solidFill>
              </a:ln>
              <a:effectLst/>
            </c:spPr>
            <c:extLst>
              <c:ext xmlns:c16="http://schemas.microsoft.com/office/drawing/2014/chart" uri="{C3380CC4-5D6E-409C-BE32-E72D297353CC}">
                <c16:uniqueId val="{00000003-7A72-499D-AF6B-EE7C3F5AC8C8}"/>
              </c:ext>
            </c:extLst>
          </c:dPt>
          <c:cat>
            <c:numRef>
              <c:f>Sheet1!$A$2:$A$3</c:f>
              <c:numCache>
                <c:formatCode>General</c:formatCode>
                <c:ptCount val="2"/>
              </c:numCache>
            </c:numRef>
          </c:cat>
          <c:val>
            <c:numRef>
              <c:f>Sheet1!$B$2:$B$3</c:f>
              <c:numCache>
                <c:formatCode>0%</c:formatCode>
                <c:ptCount val="2"/>
                <c:pt idx="0">
                  <c:v>0.78</c:v>
                </c:pt>
                <c:pt idx="1">
                  <c:v>0.22</c:v>
                </c:pt>
              </c:numCache>
            </c:numRef>
          </c:val>
          <c:extLst>
            <c:ext xmlns:c16="http://schemas.microsoft.com/office/drawing/2014/chart" uri="{C3380CC4-5D6E-409C-BE32-E72D297353CC}">
              <c16:uniqueId val="{00000004-7A72-499D-AF6B-EE7C3F5AC8C8}"/>
            </c:ext>
          </c:extLst>
        </c:ser>
        <c:dLbls>
          <c:showLegendKey val="0"/>
          <c:showVal val="0"/>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solidFill>
                  <a:srgbClr val="5C5B5A"/>
                </a:solidFill>
              </a:rPr>
              <a:t>Number of aspects of digital exclusion experienced</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6153890084118325"/>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Sheet1!$B$2:$B$7</c:f>
              <c:numCache>
                <c:formatCode>0%</c:formatCode>
                <c:ptCount val="6"/>
                <c:pt idx="0">
                  <c:v>0.64143729346935197</c:v>
                </c:pt>
                <c:pt idx="1">
                  <c:v>0.17205401937571399</c:v>
                </c:pt>
                <c:pt idx="2">
                  <c:v>9.5962404234686702E-2</c:v>
                </c:pt>
                <c:pt idx="3">
                  <c:v>4.44821862517914E-2</c:v>
                </c:pt>
                <c:pt idx="4">
                  <c:v>1.7427654458444401E-2</c:v>
                </c:pt>
                <c:pt idx="5">
                  <c:v>2.8636442210010899E-2</c:v>
                </c:pt>
              </c:numCache>
            </c:numRef>
          </c:val>
          <c:extLst>
            <c:ext xmlns:c16="http://schemas.microsoft.com/office/drawing/2014/chart" uri="{C3380CC4-5D6E-409C-BE32-E72D297353CC}">
              <c16:uniqueId val="{00000000-1554-457B-B4F9-A57D2E0D435C}"/>
            </c:ext>
          </c:extLst>
        </c:ser>
        <c:ser>
          <c:idx val="1"/>
          <c:order val="1"/>
          <c:tx>
            <c:strRef>
              <c:f>Sheet1!$C$1</c:f>
              <c:strCache>
                <c:ptCount val="1"/>
                <c:pt idx="0">
                  <c:v>16-24*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Ref>
          </c:val>
          <c:extLst>
            <c:ext xmlns:c16="http://schemas.microsoft.com/office/drawing/2014/chart" uri="{C3380CC4-5D6E-409C-BE32-E72D297353CC}">
              <c16:uniqueId val="{00000001-1554-457B-B4F9-A57D2E0D435C}"/>
            </c:ext>
          </c:extLst>
        </c:ser>
        <c:ser>
          <c:idx val="2"/>
          <c:order val="2"/>
          <c:tx>
            <c:strRef>
              <c:f>Sheet1!$D$1</c:f>
              <c:strCache>
                <c:ptCount val="1"/>
                <c:pt idx="0">
                  <c:v>75+ (n=49)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0.321315023861868</c:v>
                </c:pt>
                <c:pt idx="1">
                  <c:v>0.19920506977114799</c:v>
                </c:pt>
                <c:pt idx="2">
                  <c:v>0.18345145730444201</c:v>
                </c:pt>
                <c:pt idx="3">
                  <c:v>7.3151273057909402E-2</c:v>
                </c:pt>
                <c:pt idx="4">
                  <c:v>7.38961043865273E-2</c:v>
                </c:pt>
                <c:pt idx="5">
                  <c:v>0.148981071618106</c:v>
                </c:pt>
              </c:numCache>
            </c:numRef>
          </c:val>
          <c:extLst>
            <c:ext xmlns:c16="http://schemas.microsoft.com/office/drawing/2014/chart" uri="{C3380CC4-5D6E-409C-BE32-E72D297353CC}">
              <c16:uniqueId val="{00000002-1554-457B-B4F9-A57D2E0D435C}"/>
            </c:ext>
          </c:extLst>
        </c:ser>
        <c:ser>
          <c:idx val="3"/>
          <c:order val="3"/>
          <c:tx>
            <c:strRef>
              <c:f>Sheet1!$E$1</c:f>
              <c:strCache>
                <c:ptCount val="1"/>
                <c:pt idx="0">
                  <c:v>Disabled (n=56)</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0.39651817266758899</c:v>
                </c:pt>
                <c:pt idx="1">
                  <c:v>0.253546340092835</c:v>
                </c:pt>
                <c:pt idx="2">
                  <c:v>0.19030842918469901</c:v>
                </c:pt>
                <c:pt idx="3">
                  <c:v>3.6578027715652703E-2</c:v>
                </c:pt>
                <c:pt idx="4">
                  <c:v>8.2597879177729802E-3</c:v>
                </c:pt>
                <c:pt idx="5">
                  <c:v>0.114789242421452</c:v>
                </c:pt>
              </c:numCache>
            </c:numRef>
          </c:val>
          <c:extLst>
            <c:ext xmlns:c16="http://schemas.microsoft.com/office/drawing/2014/chart" uri="{C3380CC4-5D6E-409C-BE32-E72D297353CC}">
              <c16:uniqueId val="{00000003-1554-457B-B4F9-A57D2E0D435C}"/>
            </c:ext>
          </c:extLst>
        </c:ser>
        <c:dLbls>
          <c:dLblPos val="outEnd"/>
          <c:showLegendKey val="0"/>
          <c:showVal val="1"/>
          <c:showCatName val="0"/>
          <c:showSerName val="0"/>
          <c:showPercent val="0"/>
          <c:showBubbleSize val="0"/>
        </c:dLbls>
        <c:gapWidth val="100"/>
        <c:axId val="2068775232"/>
        <c:axId val="2068776896"/>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11483792192943418"/>
          <c:y val="0.94602085615961862"/>
          <c:w val="0.68869451636812196"/>
          <c:h val="5.3979143840381348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810326299732559"/>
          <c:y val="1.0230882949273441E-2"/>
          <c:w val="0.45189671187437014"/>
          <c:h val="0.9830965004458031"/>
        </c:manualLayout>
      </c:layout>
      <c:barChart>
        <c:barDir val="bar"/>
        <c:grouping val="clustered"/>
        <c:varyColors val="0"/>
        <c:ser>
          <c:idx val="0"/>
          <c:order val="0"/>
          <c:tx>
            <c:strRef>
              <c:f>Sheet1!$B$1</c:f>
              <c:strCache>
                <c:ptCount val="1"/>
                <c:pt idx="0">
                  <c:v>Me</c:v>
                </c:pt>
              </c:strCache>
            </c:strRef>
          </c:tx>
          <c:spPr>
            <a:solidFill>
              <a:schemeClr val="accent5">
                <a:lumMod val="75000"/>
              </a:schemeClr>
            </a:solidFill>
            <a:ln>
              <a:noFill/>
            </a:ln>
            <a:effectLst/>
          </c:spPr>
          <c:invertIfNegative val="0"/>
          <c:dPt>
            <c:idx val="14"/>
            <c:invertIfNegative val="0"/>
            <c:bubble3D val="0"/>
            <c:extLst>
              <c:ext xmlns:c16="http://schemas.microsoft.com/office/drawing/2014/chart" uri="{C3380CC4-5D6E-409C-BE32-E72D297353CC}">
                <c16:uniqueId val="{00000001-66D5-4BBE-AEF8-C75484BDB87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Sending / receiving e-mails</c:v>
                </c:pt>
                <c:pt idx="1">
                  <c:v>Online shopping</c:v>
                </c:pt>
                <c:pt idx="2">
                  <c:v>Online banking</c:v>
                </c:pt>
                <c:pt idx="3">
                  <c:v>Watching video clips</c:v>
                </c:pt>
                <c:pt idx="4">
                  <c:v>Making voice or video calls </c:v>
                </c:pt>
                <c:pt idx="5">
                  <c:v>Looking online for public services information on government sites </c:v>
                </c:pt>
                <c:pt idx="6">
                  <c:v>Watching TV programmes/ films content online</c:v>
                </c:pt>
                <c:pt idx="7">
                  <c:v>Finding information for your leisure time</c:v>
                </c:pt>
                <c:pt idx="8">
                  <c:v>Completing government processes online</c:v>
                </c:pt>
                <c:pt idx="9">
                  <c:v>Paying bills or checking bills online</c:v>
                </c:pt>
                <c:pt idx="10">
                  <c:v>Accessing news websites or websites about politics or current affairs</c:v>
                </c:pt>
                <c:pt idx="11">
                  <c:v>Looking at job opportunities or applying for a job online</c:v>
                </c:pt>
                <c:pt idx="12">
                  <c:v>Using streamed audio services</c:v>
                </c:pt>
                <c:pt idx="13">
                  <c:v>Signing an online petition or using a campaigning website</c:v>
                </c:pt>
                <c:pt idx="14">
                  <c:v>Paying for your council tax or another local council service online </c:v>
                </c:pt>
                <c:pt idx="15">
                  <c:v>Listening to live, catch-up or on-demand radio</c:v>
                </c:pt>
                <c:pt idx="16">
                  <c:v>Completing a tax return online </c:v>
                </c:pt>
                <c:pt idx="17">
                  <c:v>None of the above</c:v>
                </c:pt>
                <c:pt idx="18">
                  <c:v>Prefer not to say</c:v>
                </c:pt>
              </c:strCache>
            </c:strRef>
          </c:cat>
          <c:val>
            <c:numRef>
              <c:f>Sheet1!$B$2:$B$20</c:f>
              <c:numCache>
                <c:formatCode>0%</c:formatCode>
                <c:ptCount val="19"/>
                <c:pt idx="0">
                  <c:v>0.90938374731900096</c:v>
                </c:pt>
                <c:pt idx="1">
                  <c:v>0.82630355794726296</c:v>
                </c:pt>
                <c:pt idx="2">
                  <c:v>0.79762276477663596</c:v>
                </c:pt>
                <c:pt idx="3">
                  <c:v>0.794710077405124</c:v>
                </c:pt>
                <c:pt idx="4">
                  <c:v>0.79422279694089404</c:v>
                </c:pt>
                <c:pt idx="5">
                  <c:v>0.78474588455319205</c:v>
                </c:pt>
                <c:pt idx="6">
                  <c:v>0.76441627574249205</c:v>
                </c:pt>
                <c:pt idx="7">
                  <c:v>0.74805739384563796</c:v>
                </c:pt>
                <c:pt idx="8">
                  <c:v>0.73352262263075396</c:v>
                </c:pt>
                <c:pt idx="9">
                  <c:v>0.72821525155497102</c:v>
                </c:pt>
                <c:pt idx="10">
                  <c:v>0.67740053916284604</c:v>
                </c:pt>
                <c:pt idx="11">
                  <c:v>0.62336381215094905</c:v>
                </c:pt>
                <c:pt idx="12">
                  <c:v>0.61153972026872705</c:v>
                </c:pt>
                <c:pt idx="13">
                  <c:v>0.52743101901273004</c:v>
                </c:pt>
                <c:pt idx="14">
                  <c:v>0.480863375969451</c:v>
                </c:pt>
                <c:pt idx="15">
                  <c:v>0.39279678159985698</c:v>
                </c:pt>
                <c:pt idx="16">
                  <c:v>0.26516022800568601</c:v>
                </c:pt>
                <c:pt idx="17">
                  <c:v>2.8202582372838E-2</c:v>
                </c:pt>
                <c:pt idx="18">
                  <c:v>6.2864341457778998E-3</c:v>
                </c:pt>
              </c:numCache>
            </c:numRef>
          </c:val>
          <c:extLst>
            <c:ext xmlns:c16="http://schemas.microsoft.com/office/drawing/2014/chart" uri="{C3380CC4-5D6E-409C-BE32-E72D297353CC}">
              <c16:uniqueId val="{00000002-BAA7-4415-A407-3F94A36E8F61}"/>
            </c:ext>
          </c:extLst>
        </c:ser>
        <c:ser>
          <c:idx val="1"/>
          <c:order val="1"/>
          <c:tx>
            <c:strRef>
              <c:f>Sheet1!$C$1</c:f>
              <c:strCache>
                <c:ptCount val="1"/>
                <c:pt idx="0">
                  <c:v>Others in my household</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Sending / receiving e-mails</c:v>
                </c:pt>
                <c:pt idx="1">
                  <c:v>Online shopping</c:v>
                </c:pt>
                <c:pt idx="2">
                  <c:v>Online banking</c:v>
                </c:pt>
                <c:pt idx="3">
                  <c:v>Watching video clips</c:v>
                </c:pt>
                <c:pt idx="4">
                  <c:v>Making voice or video calls </c:v>
                </c:pt>
                <c:pt idx="5">
                  <c:v>Looking online for public services information on government sites </c:v>
                </c:pt>
                <c:pt idx="6">
                  <c:v>Watching TV programmes/ films content online</c:v>
                </c:pt>
                <c:pt idx="7">
                  <c:v>Finding information for your leisure time</c:v>
                </c:pt>
                <c:pt idx="8">
                  <c:v>Completing government processes online</c:v>
                </c:pt>
                <c:pt idx="9">
                  <c:v>Paying bills or checking bills online</c:v>
                </c:pt>
                <c:pt idx="10">
                  <c:v>Accessing news websites or websites about politics or current affairs</c:v>
                </c:pt>
                <c:pt idx="11">
                  <c:v>Looking at job opportunities or applying for a job online</c:v>
                </c:pt>
                <c:pt idx="12">
                  <c:v>Using streamed audio services</c:v>
                </c:pt>
                <c:pt idx="13">
                  <c:v>Signing an online petition or using a campaigning website</c:v>
                </c:pt>
                <c:pt idx="14">
                  <c:v>Paying for your council tax or another local council service online </c:v>
                </c:pt>
                <c:pt idx="15">
                  <c:v>Listening to live, catch-up or on-demand radio</c:v>
                </c:pt>
                <c:pt idx="16">
                  <c:v>Completing a tax return online </c:v>
                </c:pt>
                <c:pt idx="17">
                  <c:v>None of the above</c:v>
                </c:pt>
                <c:pt idx="18">
                  <c:v>Prefer not to say</c:v>
                </c:pt>
              </c:strCache>
            </c:strRef>
          </c:cat>
          <c:val>
            <c:numRef>
              <c:f>Sheet1!$C$2:$C$20</c:f>
              <c:numCache>
                <c:formatCode>0%</c:formatCode>
                <c:ptCount val="19"/>
                <c:pt idx="0">
                  <c:v>0.82876639936555396</c:v>
                </c:pt>
                <c:pt idx="1">
                  <c:v>0.71214602671661897</c:v>
                </c:pt>
                <c:pt idx="2">
                  <c:v>0.67465439062793098</c:v>
                </c:pt>
                <c:pt idx="3">
                  <c:v>0.77647477509114904</c:v>
                </c:pt>
                <c:pt idx="4">
                  <c:v>0.75734321144672201</c:v>
                </c:pt>
                <c:pt idx="5">
                  <c:v>0.57354212251584102</c:v>
                </c:pt>
                <c:pt idx="6">
                  <c:v>0.73454944452738502</c:v>
                </c:pt>
                <c:pt idx="7">
                  <c:v>0.68886439107572495</c:v>
                </c:pt>
                <c:pt idx="8">
                  <c:v>0.698372438688733</c:v>
                </c:pt>
                <c:pt idx="9">
                  <c:v>0.64378479128812105</c:v>
                </c:pt>
                <c:pt idx="10">
                  <c:v>0.612388604193013</c:v>
                </c:pt>
                <c:pt idx="11">
                  <c:v>0.55092081806068005</c:v>
                </c:pt>
                <c:pt idx="12">
                  <c:v>0.57222128055847998</c:v>
                </c:pt>
                <c:pt idx="13">
                  <c:v>0.36746361355567603</c:v>
                </c:pt>
                <c:pt idx="14">
                  <c:v>0.42415977056016801</c:v>
                </c:pt>
                <c:pt idx="15">
                  <c:v>0.37036689597394401</c:v>
                </c:pt>
                <c:pt idx="16">
                  <c:v>0.18595949723371299</c:v>
                </c:pt>
                <c:pt idx="17">
                  <c:v>7.6596425435355095E-2</c:v>
                </c:pt>
                <c:pt idx="18">
                  <c:v>2.25396430666726E-2</c:v>
                </c:pt>
              </c:numCache>
            </c:numRef>
          </c:val>
          <c:extLst>
            <c:ext xmlns:c16="http://schemas.microsoft.com/office/drawing/2014/chart" uri="{C3380CC4-5D6E-409C-BE32-E72D297353CC}">
              <c16:uniqueId val="{00000001-91E5-4F16-8881-F7D8D5650D8E}"/>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r"/>
      <c:layout>
        <c:manualLayout>
          <c:xMode val="edge"/>
          <c:yMode val="edge"/>
          <c:x val="0.77162981749770143"/>
          <c:y val="0.88601690867405425"/>
          <c:w val="0.2216854921538457"/>
          <c:h val="9.74414087377404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810326299732559"/>
          <c:y val="1.0230882949273441E-2"/>
          <c:w val="0.45189671187437014"/>
          <c:h val="0.9830965004458031"/>
        </c:manualLayout>
      </c:layout>
      <c:barChart>
        <c:barDir val="bar"/>
        <c:grouping val="clustered"/>
        <c:varyColors val="0"/>
        <c:ser>
          <c:idx val="0"/>
          <c:order val="0"/>
          <c:tx>
            <c:strRef>
              <c:f>Sheet1!$B$1</c:f>
              <c:strCache>
                <c:ptCount val="1"/>
                <c:pt idx="0">
                  <c:v>February (survey 1) + April (survey 2)*</c:v>
                </c:pt>
              </c:strCache>
            </c:strRef>
          </c:tx>
          <c:spPr>
            <a:solidFill>
              <a:srgbClr val="009690"/>
            </a:solidFill>
            <a:ln>
              <a:noFill/>
            </a:ln>
            <a:effectLst/>
          </c:spPr>
          <c:invertIfNegative val="0"/>
          <c:dPt>
            <c:idx val="14"/>
            <c:invertIfNegative val="0"/>
            <c:bubble3D val="0"/>
            <c:extLst>
              <c:ext xmlns:c16="http://schemas.microsoft.com/office/drawing/2014/chart" uri="{C3380CC4-5D6E-409C-BE32-E72D297353CC}">
                <c16:uniqueId val="{00000001-66D5-4BBE-AEF8-C75484BDB87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Sending / receiving e-mails</c:v>
                </c:pt>
                <c:pt idx="1">
                  <c:v>Online shopping </c:v>
                </c:pt>
                <c:pt idx="2">
                  <c:v>Looking online for public services information on government sites </c:v>
                </c:pt>
                <c:pt idx="3">
                  <c:v>Online banking </c:v>
                </c:pt>
                <c:pt idx="4">
                  <c:v>Watching video clips </c:v>
                </c:pt>
                <c:pt idx="5">
                  <c:v>Finding information for your leisure time</c:v>
                </c:pt>
                <c:pt idx="6">
                  <c:v>Making voice or video calls using a VoIP service </c:v>
                </c:pt>
                <c:pt idx="7">
                  <c:v>Watching TV programmes/ films content online</c:v>
                </c:pt>
                <c:pt idx="8">
                  <c:v>Paying bills or checking bills online</c:v>
                </c:pt>
                <c:pt idx="9">
                  <c:v>Completing government processes online</c:v>
                </c:pt>
                <c:pt idx="10">
                  <c:v>Accessing news websites or websites about politics or current affairs</c:v>
                </c:pt>
                <c:pt idx="11">
                  <c:v>Using streamed audio services </c:v>
                </c:pt>
                <c:pt idx="12">
                  <c:v>Signing an online petition or using a campaigning website </c:v>
                </c:pt>
                <c:pt idx="13">
                  <c:v>Looking at job opportunities or applying for a job online</c:v>
                </c:pt>
                <c:pt idx="14">
                  <c:v>Listening to live, catch-up or on-demand radio through a website or app </c:v>
                </c:pt>
                <c:pt idx="15">
                  <c:v>Paying for your council tax or another local council service online </c:v>
                </c:pt>
                <c:pt idx="16">
                  <c:v>Completing a tax return online </c:v>
                </c:pt>
                <c:pt idx="17">
                  <c:v>None of the above</c:v>
                </c:pt>
              </c:strCache>
            </c:strRef>
          </c:cat>
          <c:val>
            <c:numRef>
              <c:f>Sheet1!$B$2:$B$19</c:f>
              <c:numCache>
                <c:formatCode>0%</c:formatCode>
                <c:ptCount val="18"/>
                <c:pt idx="0">
                  <c:v>0.90884433544240095</c:v>
                </c:pt>
                <c:pt idx="1">
                  <c:v>0.85686450401937198</c:v>
                </c:pt>
                <c:pt idx="2">
                  <c:v>0.845312520281432</c:v>
                </c:pt>
                <c:pt idx="3">
                  <c:v>0.82677314700604698</c:v>
                </c:pt>
                <c:pt idx="4">
                  <c:v>0.82165638493130599</c:v>
                </c:pt>
                <c:pt idx="5">
                  <c:v>0.81269709550742497</c:v>
                </c:pt>
                <c:pt idx="6">
                  <c:v>0.80703477394484902</c:v>
                </c:pt>
                <c:pt idx="7">
                  <c:v>0.78772690543831403</c:v>
                </c:pt>
                <c:pt idx="8">
                  <c:v>0.77181138413388894</c:v>
                </c:pt>
                <c:pt idx="9">
                  <c:v>0.75353664719027902</c:v>
                </c:pt>
                <c:pt idx="10">
                  <c:v>0.708922261541021</c:v>
                </c:pt>
                <c:pt idx="11">
                  <c:v>0.63960303680489405</c:v>
                </c:pt>
                <c:pt idx="12">
                  <c:v>0.59885991617724399</c:v>
                </c:pt>
                <c:pt idx="13">
                  <c:v>0.58257127116660801</c:v>
                </c:pt>
                <c:pt idx="14">
                  <c:v>0.51923379666323499</c:v>
                </c:pt>
                <c:pt idx="15">
                  <c:v>0.478563750034116</c:v>
                </c:pt>
                <c:pt idx="16">
                  <c:v>0.24379014105160701</c:v>
                </c:pt>
                <c:pt idx="17">
                  <c:v>5.0190531301019602E-2</c:v>
                </c:pt>
              </c:numCache>
            </c:numRef>
          </c:val>
          <c:extLst>
            <c:ext xmlns:c16="http://schemas.microsoft.com/office/drawing/2014/chart" uri="{C3380CC4-5D6E-409C-BE32-E72D297353CC}">
              <c16:uniqueId val="{00000002-BAA7-4415-A407-3F94A36E8F61}"/>
            </c:ext>
          </c:extLst>
        </c:ser>
        <c:ser>
          <c:idx val="1"/>
          <c:order val="1"/>
          <c:tx>
            <c:strRef>
              <c:f>Sheet1!$C$1</c:f>
              <c:strCache>
                <c:ptCount val="1"/>
                <c:pt idx="0">
                  <c:v>September (survey 3)</c:v>
                </c:pt>
              </c:strCache>
            </c:strRef>
          </c:tx>
          <c:spPr>
            <a:solidFill>
              <a:srgbClr val="255E9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Sending / receiving e-mails</c:v>
                </c:pt>
                <c:pt idx="1">
                  <c:v>Online shopping </c:v>
                </c:pt>
                <c:pt idx="2">
                  <c:v>Looking online for public services information on government sites </c:v>
                </c:pt>
                <c:pt idx="3">
                  <c:v>Online banking </c:v>
                </c:pt>
                <c:pt idx="4">
                  <c:v>Watching video clips </c:v>
                </c:pt>
                <c:pt idx="5">
                  <c:v>Finding information for your leisure time</c:v>
                </c:pt>
                <c:pt idx="6">
                  <c:v>Making voice or video calls using a VoIP service </c:v>
                </c:pt>
                <c:pt idx="7">
                  <c:v>Watching TV programmes/ films content online</c:v>
                </c:pt>
                <c:pt idx="8">
                  <c:v>Paying bills or checking bills online</c:v>
                </c:pt>
                <c:pt idx="9">
                  <c:v>Completing government processes online</c:v>
                </c:pt>
                <c:pt idx="10">
                  <c:v>Accessing news websites or websites about politics or current affairs</c:v>
                </c:pt>
                <c:pt idx="11">
                  <c:v>Using streamed audio services </c:v>
                </c:pt>
                <c:pt idx="12">
                  <c:v>Signing an online petition or using a campaigning website </c:v>
                </c:pt>
                <c:pt idx="13">
                  <c:v>Looking at job opportunities or applying for a job online</c:v>
                </c:pt>
                <c:pt idx="14">
                  <c:v>Listening to live, catch-up or on-demand radio through a website or app </c:v>
                </c:pt>
                <c:pt idx="15">
                  <c:v>Paying for your council tax or another local council service online </c:v>
                </c:pt>
                <c:pt idx="16">
                  <c:v>Completing a tax return online </c:v>
                </c:pt>
                <c:pt idx="17">
                  <c:v>None of the above</c:v>
                </c:pt>
              </c:strCache>
            </c:strRef>
          </c:cat>
          <c:val>
            <c:numRef>
              <c:f>Sheet1!$C$2:$C$19</c:f>
              <c:numCache>
                <c:formatCode>0%</c:formatCode>
                <c:ptCount val="18"/>
                <c:pt idx="0">
                  <c:v>0.91</c:v>
                </c:pt>
                <c:pt idx="1">
                  <c:v>0.83</c:v>
                </c:pt>
                <c:pt idx="2">
                  <c:v>0.78</c:v>
                </c:pt>
                <c:pt idx="3">
                  <c:v>0.8</c:v>
                </c:pt>
                <c:pt idx="4">
                  <c:v>0.79</c:v>
                </c:pt>
                <c:pt idx="5">
                  <c:v>0.75</c:v>
                </c:pt>
                <c:pt idx="6">
                  <c:v>0.79</c:v>
                </c:pt>
                <c:pt idx="7">
                  <c:v>0.76</c:v>
                </c:pt>
                <c:pt idx="8">
                  <c:v>0.73</c:v>
                </c:pt>
                <c:pt idx="9">
                  <c:v>0.73</c:v>
                </c:pt>
                <c:pt idx="10">
                  <c:v>0.68</c:v>
                </c:pt>
                <c:pt idx="11">
                  <c:v>0.61</c:v>
                </c:pt>
                <c:pt idx="12">
                  <c:v>0.53</c:v>
                </c:pt>
                <c:pt idx="13">
                  <c:v>0.62</c:v>
                </c:pt>
                <c:pt idx="14">
                  <c:v>0.39</c:v>
                </c:pt>
                <c:pt idx="15">
                  <c:v>0.48</c:v>
                </c:pt>
                <c:pt idx="16">
                  <c:v>0.27</c:v>
                </c:pt>
                <c:pt idx="17">
                  <c:v>0.03</c:v>
                </c:pt>
              </c:numCache>
            </c:numRef>
          </c:val>
          <c:extLst>
            <c:ext xmlns:c16="http://schemas.microsoft.com/office/drawing/2014/chart" uri="{C3380CC4-5D6E-409C-BE32-E72D297353CC}">
              <c16:uniqueId val="{00000001-91E5-4F16-8881-F7D8D5650D8E}"/>
            </c:ext>
          </c:extLst>
        </c:ser>
        <c:dLbls>
          <c:dLblPos val="outEnd"/>
          <c:showLegendKey val="0"/>
          <c:showVal val="1"/>
          <c:showCatName val="0"/>
          <c:showSerName val="0"/>
          <c:showPercent val="0"/>
          <c:showBubbleSize val="0"/>
        </c:dLbls>
        <c:gapWidth val="50"/>
        <c:axId val="1948624431"/>
        <c:axId val="1948599887"/>
      </c:barChart>
      <c:catAx>
        <c:axId val="1948624431"/>
        <c:scaling>
          <c:orientation val="maxMin"/>
        </c:scaling>
        <c:delete val="0"/>
        <c:axPos val="l"/>
        <c:numFmt formatCode="General" sourceLinked="1"/>
        <c:majorTickMark val="out"/>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48599887"/>
        <c:crosses val="autoZero"/>
        <c:auto val="1"/>
        <c:lblAlgn val="ctr"/>
        <c:lblOffset val="100"/>
        <c:noMultiLvlLbl val="0"/>
      </c:catAx>
      <c:valAx>
        <c:axId val="1948599887"/>
        <c:scaling>
          <c:orientation val="minMax"/>
        </c:scaling>
        <c:delete val="1"/>
        <c:axPos val="t"/>
        <c:numFmt formatCode="0%" sourceLinked="1"/>
        <c:majorTickMark val="out"/>
        <c:minorTickMark val="none"/>
        <c:tickLblPos val="nextTo"/>
        <c:crossAx val="1948624431"/>
        <c:crosses val="autoZero"/>
        <c:crossBetween val="between"/>
      </c:valAx>
      <c:spPr>
        <a:noFill/>
        <a:ln w="25400">
          <a:noFill/>
        </a:ln>
        <a:effectLst/>
      </c:spPr>
    </c:plotArea>
    <c:legend>
      <c:legendPos val="b"/>
      <c:layout>
        <c:manualLayout>
          <c:xMode val="edge"/>
          <c:yMode val="edge"/>
          <c:x val="0.71210246925618881"/>
          <c:y val="0.89757907541756754"/>
          <c:w val="0.28789753957281544"/>
          <c:h val="0.10242092458243238"/>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b="1" u="none" dirty="0">
                <a:latin typeface="+mj-lt"/>
              </a:rPr>
              <a:t>How confident</a:t>
            </a:r>
            <a:r>
              <a:rPr lang="en-GB" sz="1400" b="1" u="none" baseline="0" dirty="0">
                <a:latin typeface="+mj-lt"/>
              </a:rPr>
              <a:t> are you in using digital services online?</a:t>
            </a:r>
            <a:endParaRPr lang="en-GB" sz="1400" b="1" u="none" dirty="0">
              <a:latin typeface="+mj-lt"/>
            </a:endParaRPr>
          </a:p>
        </c:rich>
      </c:tx>
      <c:layout>
        <c:manualLayout>
          <c:xMode val="edge"/>
          <c:yMode val="edge"/>
          <c:x val="8.1197656592326584E-2"/>
          <c:y val="7.71278792383895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8597449805673475"/>
          <c:y val="0.12479736218604297"/>
          <c:w val="0.71308660506490362"/>
          <c:h val="0.74693917707589375"/>
        </c:manualLayout>
      </c:layout>
      <c:barChart>
        <c:barDir val="col"/>
        <c:grouping val="percentStacked"/>
        <c:varyColors val="0"/>
        <c:ser>
          <c:idx val="0"/>
          <c:order val="0"/>
          <c:tx>
            <c:strRef>
              <c:f>Sheet1!$B$1</c:f>
              <c:strCache>
                <c:ptCount val="1"/>
                <c:pt idx="0">
                  <c:v>Prefer not to say</c:v>
                </c:pt>
              </c:strCache>
            </c:strRef>
          </c:tx>
          <c:spPr>
            <a:solidFill>
              <a:schemeClr val="bg2"/>
            </a:solidFill>
            <a:ln>
              <a:noFill/>
            </a:ln>
            <a:effectLst/>
          </c:spPr>
          <c:invertIfNegative val="0"/>
          <c:dLbls>
            <c:delete val="1"/>
          </c:dLbls>
          <c:cat>
            <c:strRef>
              <c:f>Sheet1!$A$2:$A$3</c:f>
              <c:strCache>
                <c:ptCount val="2"/>
                <c:pt idx="0">
                  <c:v>You</c:v>
                </c:pt>
                <c:pt idx="1">
                  <c:v>Someone else in your household</c:v>
                </c:pt>
              </c:strCache>
            </c:strRef>
          </c:cat>
          <c:val>
            <c:numRef>
              <c:f>Sheet1!$B$2:$B$3</c:f>
              <c:numCache>
                <c:formatCode>0%</c:formatCode>
                <c:ptCount val="2"/>
                <c:pt idx="0">
                  <c:v>0</c:v>
                </c:pt>
                <c:pt idx="1">
                  <c:v>0</c:v>
                </c:pt>
              </c:numCache>
            </c:numRef>
          </c:val>
          <c:extLst>
            <c:ext xmlns:c16="http://schemas.microsoft.com/office/drawing/2014/chart" uri="{C3380CC4-5D6E-409C-BE32-E72D297353CC}">
              <c16:uniqueId val="{00000000-6BA3-45A5-B382-40D7FC9AED71}"/>
            </c:ext>
          </c:extLst>
        </c:ser>
        <c:ser>
          <c:idx val="1"/>
          <c:order val="1"/>
          <c:tx>
            <c:strRef>
              <c:f>Sheet1!$C$1</c:f>
              <c:strCache>
                <c:ptCount val="1"/>
                <c:pt idx="0">
                  <c:v>Not at all confident</c:v>
                </c:pt>
              </c:strCache>
            </c:strRef>
          </c:tx>
          <c:spPr>
            <a:solidFill>
              <a:srgbClr val="FA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c:v>
                </c:pt>
                <c:pt idx="1">
                  <c:v>Someone else in your household</c:v>
                </c:pt>
              </c:strCache>
            </c:strRef>
          </c:cat>
          <c:val>
            <c:numRef>
              <c:f>Sheet1!$C$2:$C$3</c:f>
              <c:numCache>
                <c:formatCode>0%</c:formatCode>
                <c:ptCount val="2"/>
                <c:pt idx="0">
                  <c:v>3.5102125786355097E-2</c:v>
                </c:pt>
                <c:pt idx="1">
                  <c:v>0.04</c:v>
                </c:pt>
              </c:numCache>
            </c:numRef>
          </c:val>
          <c:extLst>
            <c:ext xmlns:c16="http://schemas.microsoft.com/office/drawing/2014/chart" uri="{C3380CC4-5D6E-409C-BE32-E72D297353CC}">
              <c16:uniqueId val="{00000001-6BA3-45A5-B382-40D7FC9AED71}"/>
            </c:ext>
          </c:extLst>
        </c:ser>
        <c:ser>
          <c:idx val="2"/>
          <c:order val="2"/>
          <c:tx>
            <c:strRef>
              <c:f>Sheet1!$D$1</c:f>
              <c:strCache>
                <c:ptCount val="1"/>
                <c:pt idx="0">
                  <c:v>Not very confident</c:v>
                </c:pt>
              </c:strCache>
            </c:strRef>
          </c:tx>
          <c:spPr>
            <a:solidFill>
              <a:srgbClr val="FF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c:v>
                </c:pt>
                <c:pt idx="1">
                  <c:v>Someone else in your household</c:v>
                </c:pt>
              </c:strCache>
            </c:strRef>
          </c:cat>
          <c:val>
            <c:numRef>
              <c:f>Sheet1!$D$2:$D$3</c:f>
              <c:numCache>
                <c:formatCode>0%</c:formatCode>
                <c:ptCount val="2"/>
                <c:pt idx="0">
                  <c:v>0.13278742016846601</c:v>
                </c:pt>
                <c:pt idx="1">
                  <c:v>0.13</c:v>
                </c:pt>
              </c:numCache>
            </c:numRef>
          </c:val>
          <c:extLst>
            <c:ext xmlns:c16="http://schemas.microsoft.com/office/drawing/2014/chart" uri="{C3380CC4-5D6E-409C-BE32-E72D297353CC}">
              <c16:uniqueId val="{00000002-6BA3-45A5-B382-40D7FC9AED71}"/>
            </c:ext>
          </c:extLst>
        </c:ser>
        <c:ser>
          <c:idx val="3"/>
          <c:order val="3"/>
          <c:tx>
            <c:strRef>
              <c:f>Sheet1!$E$1</c:f>
              <c:strCache>
                <c:ptCount val="1"/>
                <c:pt idx="0">
                  <c:v>Quite confident </c:v>
                </c:pt>
              </c:strCache>
            </c:strRef>
          </c:tx>
          <c:spPr>
            <a:solidFill>
              <a:srgbClr val="6DD5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c:v>
                </c:pt>
                <c:pt idx="1">
                  <c:v>Someone else in your household</c:v>
                </c:pt>
              </c:strCache>
            </c:strRef>
          </c:cat>
          <c:val>
            <c:numRef>
              <c:f>Sheet1!$E$2:$E$3</c:f>
              <c:numCache>
                <c:formatCode>0%</c:formatCode>
                <c:ptCount val="2"/>
                <c:pt idx="0">
                  <c:v>0.31644963811106502</c:v>
                </c:pt>
                <c:pt idx="1">
                  <c:v>0.28999999999999998</c:v>
                </c:pt>
              </c:numCache>
            </c:numRef>
          </c:val>
          <c:extLst>
            <c:ext xmlns:c16="http://schemas.microsoft.com/office/drawing/2014/chart" uri="{C3380CC4-5D6E-409C-BE32-E72D297353CC}">
              <c16:uniqueId val="{00000003-6BA3-45A5-B382-40D7FC9AED71}"/>
            </c:ext>
          </c:extLst>
        </c:ser>
        <c:ser>
          <c:idx val="4"/>
          <c:order val="4"/>
          <c:tx>
            <c:strRef>
              <c:f>Sheet1!$F$1</c:f>
              <c:strCache>
                <c:ptCount val="1"/>
                <c:pt idx="0">
                  <c:v>Very confident</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c:v>
                </c:pt>
                <c:pt idx="1">
                  <c:v>Someone else in your household</c:v>
                </c:pt>
              </c:strCache>
            </c:strRef>
          </c:cat>
          <c:val>
            <c:numRef>
              <c:f>Sheet1!$F$2:$F$3</c:f>
              <c:numCache>
                <c:formatCode>0%</c:formatCode>
                <c:ptCount val="2"/>
                <c:pt idx="0">
                  <c:v>0.51566081593411195</c:v>
                </c:pt>
                <c:pt idx="1">
                  <c:v>0.54</c:v>
                </c:pt>
              </c:numCache>
            </c:numRef>
          </c:val>
          <c:extLst>
            <c:ext xmlns:c16="http://schemas.microsoft.com/office/drawing/2014/chart" uri="{C3380CC4-5D6E-409C-BE32-E72D297353CC}">
              <c16:uniqueId val="{00000004-6BA3-45A5-B382-40D7FC9AED71}"/>
            </c:ext>
          </c:extLst>
        </c:ser>
        <c:dLbls>
          <c:dLblPos val="ctr"/>
          <c:showLegendKey val="0"/>
          <c:showVal val="1"/>
          <c:showCatName val="0"/>
          <c:showSerName val="0"/>
          <c:showPercent val="0"/>
          <c:showBubbleSize val="0"/>
        </c:dLbls>
        <c:gapWidth val="66"/>
        <c:overlap val="100"/>
        <c:axId val="676988536"/>
        <c:axId val="676986568"/>
      </c:barChart>
      <c:catAx>
        <c:axId val="676988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76986568"/>
        <c:crosses val="autoZero"/>
        <c:auto val="1"/>
        <c:lblAlgn val="ctr"/>
        <c:lblOffset val="100"/>
        <c:noMultiLvlLbl val="0"/>
      </c:catAx>
      <c:valAx>
        <c:axId val="676986568"/>
        <c:scaling>
          <c:orientation val="minMax"/>
        </c:scaling>
        <c:delete val="1"/>
        <c:axPos val="l"/>
        <c:numFmt formatCode="0%" sourceLinked="1"/>
        <c:majorTickMark val="none"/>
        <c:minorTickMark val="none"/>
        <c:tickLblPos val="nextTo"/>
        <c:crossAx val="676988536"/>
        <c:crosses val="autoZero"/>
        <c:crossBetween val="between"/>
      </c:valAx>
      <c:spPr>
        <a:noFill/>
        <a:ln>
          <a:noFill/>
        </a:ln>
        <a:effectLst/>
      </c:spPr>
    </c:plotArea>
    <c:legend>
      <c:legendPos val="l"/>
      <c:layout>
        <c:manualLayout>
          <c:xMode val="edge"/>
          <c:yMode val="edge"/>
          <c:x val="1.4398056375759796E-2"/>
          <c:y val="0.30848904662653592"/>
          <c:w val="0.2811430242833991"/>
          <c:h val="0.3681105167608395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mn-lt"/>
                <a:ea typeface="+mn-ea"/>
                <a:cs typeface="+mn-cs"/>
              </a:defRPr>
            </a:pPr>
            <a:r>
              <a:rPr lang="en-GB" sz="1400" b="1" i="0" u="none" strike="noStrike" baseline="0" dirty="0">
                <a:effectLst/>
              </a:rPr>
              <a:t>Overall, how worried are you about Covid-19?</a:t>
            </a:r>
            <a:endParaRPr lang="en-GB" sz="1400" dirty="0">
              <a:solidFill>
                <a:srgbClr val="5C5B5A"/>
              </a:solidFill>
              <a:effectLst/>
            </a:endParaRPr>
          </a:p>
        </c:rich>
      </c:tx>
      <c:layout>
        <c:manualLayout>
          <c:xMode val="edge"/>
          <c:yMode val="edge"/>
          <c:x val="0.23759039417593458"/>
          <c:y val="2.2075919151838305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mn-lt"/>
              <a:ea typeface="+mn-ea"/>
              <a:cs typeface="+mn-cs"/>
            </a:defRPr>
          </a:pPr>
          <a:endParaRPr lang="en-US"/>
        </a:p>
      </c:txPr>
    </c:title>
    <c:autoTitleDeleted val="0"/>
    <c:plotArea>
      <c:layout>
        <c:manualLayout>
          <c:layoutTarget val="inner"/>
          <c:xMode val="edge"/>
          <c:yMode val="edge"/>
          <c:x val="0.33982750704210818"/>
          <c:y val="8.8643385620104556E-2"/>
          <c:w val="0.5383519517690798"/>
          <c:h val="0.88756126817809178"/>
        </c:manualLayout>
      </c:layout>
      <c:barChart>
        <c:barDir val="bar"/>
        <c:grouping val="clustered"/>
        <c:varyColors val="0"/>
        <c:ser>
          <c:idx val="0"/>
          <c:order val="0"/>
          <c:tx>
            <c:strRef>
              <c:f>Sheet1!$B$1</c:f>
              <c:strCache>
                <c:ptCount val="1"/>
                <c:pt idx="0">
                  <c:v>Jan-21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Sheet1!$B$2:$B$7</c:f>
            </c:numRef>
          </c:val>
          <c:extLst>
            <c:ext xmlns:c16="http://schemas.microsoft.com/office/drawing/2014/chart" uri="{C3380CC4-5D6E-409C-BE32-E72D297353CC}">
              <c16:uniqueId val="{00000000-0CAE-40B5-B04E-13FA8F3E0105}"/>
            </c:ext>
          </c:extLst>
        </c:ser>
        <c:ser>
          <c:idx val="1"/>
          <c:order val="1"/>
          <c:tx>
            <c:strRef>
              <c:f>Sheet1!$C$1</c:f>
              <c:strCache>
                <c:ptCount val="1"/>
                <c:pt idx="0">
                  <c:v>Survey 4 (Feb)</c:v>
                </c:pt>
              </c:strCache>
            </c:strRef>
          </c:tx>
          <c:spPr>
            <a:solidFill>
              <a:schemeClr val="accent2"/>
            </a:solidFill>
            <a:ln>
              <a:noFill/>
            </a:ln>
            <a:effectLst/>
          </c:spPr>
          <c:invertIfNegative val="0"/>
          <c:dLbls>
            <c:delete val="1"/>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Sheet1!$C$2:$C$7</c:f>
            </c:numRef>
          </c:val>
          <c:extLst>
            <c:ext xmlns:c16="http://schemas.microsoft.com/office/drawing/2014/chart" uri="{C3380CC4-5D6E-409C-BE32-E72D297353CC}">
              <c16:uniqueId val="{00000001-0CAE-40B5-B04E-13FA8F3E0105}"/>
            </c:ext>
          </c:extLst>
        </c:ser>
        <c:ser>
          <c:idx val="2"/>
          <c:order val="2"/>
          <c:tx>
            <c:strRef>
              <c:f>Sheet1!$D$1</c:f>
              <c:strCache>
                <c:ptCount val="1"/>
                <c:pt idx="0">
                  <c:v>Survey 5 (Mar)</c:v>
                </c:pt>
              </c:strCache>
            </c:strRef>
          </c:tx>
          <c:spPr>
            <a:solidFill>
              <a:schemeClr val="accent3"/>
            </a:solidFill>
            <a:ln>
              <a:noFill/>
            </a:ln>
            <a:effectLst/>
          </c:spPr>
          <c:invertIfNegative val="0"/>
          <c:dLbls>
            <c:delete val="1"/>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Sheet1!$D$2:$D$7</c:f>
            </c:numRef>
          </c:val>
          <c:extLst>
            <c:ext xmlns:c16="http://schemas.microsoft.com/office/drawing/2014/chart" uri="{C3380CC4-5D6E-409C-BE32-E72D297353CC}">
              <c16:uniqueId val="{00000002-0CAE-40B5-B04E-13FA8F3E0105}"/>
            </c:ext>
          </c:extLst>
        </c:ser>
        <c:ser>
          <c:idx val="3"/>
          <c:order val="3"/>
          <c:tx>
            <c:strRef>
              <c:f>Sheet1!$E$1</c:f>
              <c:strCache>
                <c:ptCount val="1"/>
                <c:pt idx="0">
                  <c:v>Survey 6 (Apr/May)</c:v>
                </c:pt>
              </c:strCache>
            </c:strRef>
          </c:tx>
          <c:spPr>
            <a:solidFill>
              <a:schemeClr val="accent4"/>
            </a:solidFill>
            <a:ln>
              <a:noFill/>
            </a:ln>
            <a:effectLst/>
          </c:spPr>
          <c:invertIfNegative val="0"/>
          <c:dLbls>
            <c:delete val="1"/>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Sheet1!$E$2:$E$7</c:f>
            </c:numRef>
          </c:val>
          <c:extLst>
            <c:ext xmlns:c16="http://schemas.microsoft.com/office/drawing/2014/chart" uri="{C3380CC4-5D6E-409C-BE32-E72D297353CC}">
              <c16:uniqueId val="{00000003-0CAE-40B5-B04E-13FA8F3E0105}"/>
            </c:ext>
          </c:extLst>
        </c:ser>
        <c:ser>
          <c:idx val="4"/>
          <c:order val="4"/>
          <c:tx>
            <c:strRef>
              <c:f>Sheet1!$F$1</c:f>
              <c:strCache>
                <c:ptCount val="1"/>
                <c:pt idx="0">
                  <c:v>Survey 7 (Jun)</c:v>
                </c:pt>
              </c:strCache>
            </c:strRef>
          </c:tx>
          <c:spPr>
            <a:solidFill>
              <a:schemeClr val="accent5"/>
            </a:solidFill>
            <a:ln>
              <a:noFill/>
            </a:ln>
            <a:effectLst/>
          </c:spPr>
          <c:invertIfNegative val="0"/>
          <c:dLbls>
            <c:delete val="1"/>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Sheet1!$F$2:$F$7</c:f>
            </c:numRef>
          </c:val>
          <c:extLst>
            <c:ext xmlns:c16="http://schemas.microsoft.com/office/drawing/2014/chart" uri="{C3380CC4-5D6E-409C-BE32-E72D297353CC}">
              <c16:uniqueId val="{00000004-0CAE-40B5-B04E-13FA8F3E0105}"/>
            </c:ext>
          </c:extLst>
        </c:ser>
        <c:ser>
          <c:idx val="5"/>
          <c:order val="5"/>
          <c:tx>
            <c:strRef>
              <c:f>Sheet1!$G$1</c:f>
              <c:strCache>
                <c:ptCount val="1"/>
                <c:pt idx="0">
                  <c:v>Survey 8 (Jul)</c:v>
                </c:pt>
              </c:strCache>
            </c:strRef>
          </c:tx>
          <c:spPr>
            <a:solidFill>
              <a:schemeClr val="accent6"/>
            </a:solidFill>
            <a:ln>
              <a:noFill/>
            </a:ln>
            <a:effectLst/>
          </c:spPr>
          <c:invertIfNegative val="0"/>
          <c:dLbls>
            <c:delete val="1"/>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Sheet1!$G$2:$G$7</c:f>
            </c:numRef>
          </c:val>
          <c:extLst>
            <c:ext xmlns:c16="http://schemas.microsoft.com/office/drawing/2014/chart" uri="{C3380CC4-5D6E-409C-BE32-E72D297353CC}">
              <c16:uniqueId val="{00000005-0CAE-40B5-B04E-13FA8F3E0105}"/>
            </c:ext>
          </c:extLst>
        </c:ser>
        <c:ser>
          <c:idx val="6"/>
          <c:order val="6"/>
          <c:tx>
            <c:strRef>
              <c:f>Sheet1!$H$1</c:f>
              <c:strCache>
                <c:ptCount val="1"/>
                <c:pt idx="0">
                  <c:v>Survey 9 (Sep)</c:v>
                </c:pt>
              </c:strCache>
            </c:strRef>
          </c:tx>
          <c:spPr>
            <a:solidFill>
              <a:schemeClr val="accent1">
                <a:lumMod val="60000"/>
              </a:schemeClr>
            </a:solidFill>
            <a:ln>
              <a:noFill/>
            </a:ln>
            <a:effectLst/>
          </c:spPr>
          <c:invertIfNegative val="0"/>
          <c:dLbls>
            <c:delete val="1"/>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Sheet1!$H$2:$H$7</c:f>
            </c:numRef>
          </c:val>
          <c:extLst>
            <c:ext xmlns:c16="http://schemas.microsoft.com/office/drawing/2014/chart" uri="{C3380CC4-5D6E-409C-BE32-E72D297353CC}">
              <c16:uniqueId val="{00000006-0CAE-40B5-B04E-13FA8F3E0105}"/>
            </c:ext>
          </c:extLst>
        </c:ser>
        <c:ser>
          <c:idx val="7"/>
          <c:order val="7"/>
          <c:tx>
            <c:strRef>
              <c:f>Sheet1!$I$1</c:f>
              <c:strCache>
                <c:ptCount val="1"/>
                <c:pt idx="0">
                  <c:v>Survey 10 (Dec)</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05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Sheet1!$I$2:$I$7</c:f>
            </c:numRef>
          </c:val>
          <c:extLst>
            <c:ext xmlns:c16="http://schemas.microsoft.com/office/drawing/2014/chart" uri="{C3380CC4-5D6E-409C-BE32-E72D297353CC}">
              <c16:uniqueId val="{00000007-0CAE-40B5-B04E-13FA8F3E0105}"/>
            </c:ext>
          </c:extLst>
        </c:ser>
        <c:ser>
          <c:idx val="8"/>
          <c:order val="8"/>
          <c:tx>
            <c:strRef>
              <c:f>Sheet1!$J$1</c:f>
              <c:strCache>
                <c:ptCount val="1"/>
                <c:pt idx="0">
                  <c:v>February (survey 1)</c:v>
                </c:pt>
              </c:strCache>
            </c:strRef>
          </c:tx>
          <c:spPr>
            <a:solidFill>
              <a:schemeClr val="accent3">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Sheet1!$J$2:$J$7</c:f>
              <c:numCache>
                <c:formatCode>0%</c:formatCode>
                <c:ptCount val="6"/>
                <c:pt idx="0">
                  <c:v>0.11</c:v>
                </c:pt>
                <c:pt idx="1">
                  <c:v>0.18</c:v>
                </c:pt>
                <c:pt idx="2">
                  <c:v>0.39</c:v>
                </c:pt>
                <c:pt idx="3">
                  <c:v>0.19</c:v>
                </c:pt>
                <c:pt idx="4">
                  <c:v>0.12</c:v>
                </c:pt>
                <c:pt idx="5">
                  <c:v>0.01</c:v>
                </c:pt>
              </c:numCache>
            </c:numRef>
          </c:val>
          <c:extLst>
            <c:ext xmlns:c16="http://schemas.microsoft.com/office/drawing/2014/chart" uri="{C3380CC4-5D6E-409C-BE32-E72D297353CC}">
              <c16:uniqueId val="{00000008-0CAE-40B5-B04E-13FA8F3E0105}"/>
            </c:ext>
          </c:extLst>
        </c:ser>
        <c:ser>
          <c:idx val="9"/>
          <c:order val="9"/>
          <c:tx>
            <c:strRef>
              <c:f>Sheet1!$K$1</c:f>
              <c:strCache>
                <c:ptCount val="1"/>
                <c:pt idx="0">
                  <c:v>April (survey 2)</c:v>
                </c:pt>
              </c:strCache>
            </c:strRef>
          </c:tx>
          <c:spPr>
            <a:solidFill>
              <a:srgbClr val="00969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Sheet1!$K$2:$K$7</c:f>
              <c:numCache>
                <c:formatCode>0%</c:formatCode>
                <c:ptCount val="6"/>
                <c:pt idx="0">
                  <c:v>0.14000000000000001</c:v>
                </c:pt>
                <c:pt idx="1">
                  <c:v>0.17</c:v>
                </c:pt>
                <c:pt idx="2">
                  <c:v>0.37</c:v>
                </c:pt>
                <c:pt idx="3">
                  <c:v>0.2</c:v>
                </c:pt>
                <c:pt idx="4">
                  <c:v>0.13</c:v>
                </c:pt>
                <c:pt idx="5">
                  <c:v>0.01</c:v>
                </c:pt>
              </c:numCache>
            </c:numRef>
          </c:val>
          <c:extLst>
            <c:ext xmlns:c16="http://schemas.microsoft.com/office/drawing/2014/chart" uri="{C3380CC4-5D6E-409C-BE32-E72D297353CC}">
              <c16:uniqueId val="{00000009-0CAE-40B5-B04E-13FA8F3E0105}"/>
            </c:ext>
          </c:extLst>
        </c:ser>
        <c:ser>
          <c:idx val="10"/>
          <c:order val="10"/>
          <c:tx>
            <c:strRef>
              <c:f>Sheet1!$L$1</c:f>
              <c:strCache>
                <c:ptCount val="1"/>
                <c:pt idx="0">
                  <c:v>September (survey 3)</c:v>
                </c:pt>
              </c:strCache>
            </c:strRef>
          </c:tx>
          <c:spPr>
            <a:solidFill>
              <a:srgbClr val="255E9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5C5B5A"/>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Extremely worried</c:v>
                </c:pt>
                <c:pt idx="1">
                  <c:v>Very worried</c:v>
                </c:pt>
                <c:pt idx="2">
                  <c:v>Somewhat worried</c:v>
                </c:pt>
                <c:pt idx="3">
                  <c:v>Not very worried</c:v>
                </c:pt>
                <c:pt idx="4">
                  <c:v>Not at all worried </c:v>
                </c:pt>
                <c:pt idx="5">
                  <c:v>Don't know </c:v>
                </c:pt>
              </c:strCache>
            </c:strRef>
          </c:cat>
          <c:val>
            <c:numRef>
              <c:f>Sheet1!$L$2:$L$7</c:f>
              <c:numCache>
                <c:formatCode>0%</c:formatCode>
                <c:ptCount val="6"/>
                <c:pt idx="0">
                  <c:v>0.09</c:v>
                </c:pt>
                <c:pt idx="1">
                  <c:v>0.13</c:v>
                </c:pt>
                <c:pt idx="2">
                  <c:v>0.34</c:v>
                </c:pt>
                <c:pt idx="3">
                  <c:v>0.26</c:v>
                </c:pt>
                <c:pt idx="4">
                  <c:v>0.17</c:v>
                </c:pt>
                <c:pt idx="5">
                  <c:v>0.01</c:v>
                </c:pt>
              </c:numCache>
            </c:numRef>
          </c:val>
          <c:extLst>
            <c:ext xmlns:c16="http://schemas.microsoft.com/office/drawing/2014/chart" uri="{C3380CC4-5D6E-409C-BE32-E72D297353CC}">
              <c16:uniqueId val="{0000000A-0CAE-40B5-B04E-13FA8F3E0105}"/>
            </c:ext>
          </c:extLst>
        </c:ser>
        <c:dLbls>
          <c:dLblPos val="outEnd"/>
          <c:showLegendKey val="0"/>
          <c:showVal val="1"/>
          <c:showCatName val="0"/>
          <c:showSerName val="0"/>
          <c:showPercent val="0"/>
          <c:showBubbleSize val="0"/>
        </c:dLbls>
        <c:gapWidth val="182"/>
        <c:axId val="1933407823"/>
        <c:axId val="1933411983"/>
      </c:barChart>
      <c:catAx>
        <c:axId val="1933407823"/>
        <c:scaling>
          <c:orientation val="maxMin"/>
        </c:scaling>
        <c:delete val="0"/>
        <c:axPos val="l"/>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33411983"/>
        <c:crosses val="autoZero"/>
        <c:auto val="1"/>
        <c:lblAlgn val="ctr"/>
        <c:lblOffset val="100"/>
        <c:noMultiLvlLbl val="0"/>
      </c:catAx>
      <c:valAx>
        <c:axId val="1933411983"/>
        <c:scaling>
          <c:orientation val="minMax"/>
        </c:scaling>
        <c:delete val="1"/>
        <c:axPos val="t"/>
        <c:numFmt formatCode="0%" sourceLinked="1"/>
        <c:majorTickMark val="none"/>
        <c:minorTickMark val="none"/>
        <c:tickLblPos val="nextTo"/>
        <c:crossAx val="1933407823"/>
        <c:crosses val="autoZero"/>
        <c:crossBetween val="between"/>
      </c:valAx>
      <c:spPr>
        <a:noFill/>
        <a:ln>
          <a:noFill/>
        </a:ln>
        <a:effectLst/>
      </c:spPr>
    </c:plotArea>
    <c:legend>
      <c:legendPos val="b"/>
      <c:layout>
        <c:manualLayout>
          <c:xMode val="edge"/>
          <c:yMode val="edge"/>
          <c:x val="0.70961855491204096"/>
          <c:y val="0.66461441950661682"/>
          <c:w val="0.23626889097540493"/>
          <c:h val="0.2191792647474184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t>How often…? (Only showing % who are unable to</a:t>
            </a:r>
            <a:r>
              <a:rPr lang="en-GB" sz="1400" b="1" baseline="0" dirty="0"/>
              <a:t> use online service all/most of the time)*</a:t>
            </a:r>
            <a:r>
              <a:rPr lang="en-GB" sz="1400" b="1" dirty="0"/>
              <a:t> </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1366421166737066E-3"/>
          <c:y val="0"/>
          <c:w val="0.98524573650591662"/>
          <c:h val="0.58767129204513824"/>
        </c:manualLayout>
      </c:layout>
      <c:barChart>
        <c:barDir val="col"/>
        <c:grouping val="stacked"/>
        <c:varyColors val="0"/>
        <c:ser>
          <c:idx val="1"/>
          <c:order val="0"/>
          <c:tx>
            <c:strRef>
              <c:f>Sheet1!$B$1</c:f>
              <c:strCache>
                <c:ptCount val="1"/>
                <c:pt idx="0">
                  <c:v>1 - Not at all</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 you have access to an internet connection? </c:v>
                </c:pt>
                <c:pt idx="1">
                  <c:v>…do other members of your HH have access to an internet connection? </c:v>
                </c:pt>
                <c:pt idx="2">
                  <c:v>….do you have access to devices that allow you to access the internet? </c:v>
                </c:pt>
                <c:pt idx="3">
                  <c:v>…do other members of your HH have access to devices that allow you to access the internet? </c:v>
                </c:pt>
                <c:pt idx="4">
                  <c:v>…can you afford access to the internet? </c:v>
                </c:pt>
                <c:pt idx="5">
                  <c:v>…can other members of your HH afford access to the internet? </c:v>
                </c:pt>
                <c:pt idx="6">
                  <c:v>…do you have the skills you need to access / use digital services online? </c:v>
                </c:pt>
                <c:pt idx="7">
                  <c:v>…do other members of your HH have the skills they need to access / use digital services online? </c:v>
                </c:pt>
                <c:pt idx="8">
                  <c:v>…do you have the support you need to access / use digital services online? </c:v>
                </c:pt>
                <c:pt idx="9">
                  <c:v>…do other members of your HH have the support it needs to access / use digital services online? </c:v>
                </c:pt>
              </c:strCache>
            </c:strRef>
          </c:cat>
          <c:val>
            <c:numRef>
              <c:f>Sheet1!$B$2:$B$11</c:f>
              <c:numCache>
                <c:formatCode>0%</c:formatCode>
                <c:ptCount val="10"/>
                <c:pt idx="0">
                  <c:v>2.4849000912514699E-2</c:v>
                </c:pt>
                <c:pt idx="1">
                  <c:v>2.9369923253217401E-2</c:v>
                </c:pt>
                <c:pt idx="2">
                  <c:v>3.2723310400285803E-2</c:v>
                </c:pt>
                <c:pt idx="3">
                  <c:v>2.75858004843045E-2</c:v>
                </c:pt>
                <c:pt idx="4">
                  <c:v>1.68906308977976E-2</c:v>
                </c:pt>
                <c:pt idx="5">
                  <c:v>3.8633218868794499E-2</c:v>
                </c:pt>
                <c:pt idx="6">
                  <c:v>7.9998878561917106E-2</c:v>
                </c:pt>
                <c:pt idx="7">
                  <c:v>5.8242316218227203E-2</c:v>
                </c:pt>
                <c:pt idx="8">
                  <c:v>8.3944010575089295E-2</c:v>
                </c:pt>
                <c:pt idx="9">
                  <c:v>5.35142140934158E-2</c:v>
                </c:pt>
              </c:numCache>
            </c:numRef>
          </c:val>
          <c:extLst>
            <c:ext xmlns:c16="http://schemas.microsoft.com/office/drawing/2014/chart" uri="{C3380CC4-5D6E-409C-BE32-E72D297353CC}">
              <c16:uniqueId val="{00000002-7FB1-4EB6-9246-DEE6481016AD}"/>
            </c:ext>
          </c:extLst>
        </c:ser>
        <c:ser>
          <c:idx val="2"/>
          <c:order val="1"/>
          <c:tx>
            <c:strRef>
              <c:f>Sheet1!$C$1</c:f>
              <c:strCache>
                <c:ptCount val="1"/>
                <c:pt idx="0">
                  <c:v>2 - Rarely</c:v>
                </c:pt>
              </c:strCache>
            </c:strRef>
          </c:tx>
          <c:spPr>
            <a:solidFill>
              <a:srgbClr val="FF9999"/>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8A6D-452E-9F29-C52440CC6B24}"/>
                </c:ext>
              </c:extLst>
            </c:dLbl>
            <c:dLbl>
              <c:idx val="1"/>
              <c:delete val="1"/>
              <c:extLst>
                <c:ext xmlns:c15="http://schemas.microsoft.com/office/drawing/2012/chart" uri="{CE6537A1-D6FC-4f65-9D91-7224C49458BB}"/>
                <c:ext xmlns:c16="http://schemas.microsoft.com/office/drawing/2014/chart" uri="{C3380CC4-5D6E-409C-BE32-E72D297353CC}">
                  <c16:uniqueId val="{00000002-8A6D-452E-9F29-C52440CC6B24}"/>
                </c:ext>
              </c:extLst>
            </c:dLbl>
            <c:dLbl>
              <c:idx val="7"/>
              <c:delete val="1"/>
              <c:extLst>
                <c:ext xmlns:c15="http://schemas.microsoft.com/office/drawing/2012/chart" uri="{CE6537A1-D6FC-4f65-9D91-7224C49458BB}"/>
                <c:ext xmlns:c16="http://schemas.microsoft.com/office/drawing/2014/chart" uri="{C3380CC4-5D6E-409C-BE32-E72D297353CC}">
                  <c16:uniqueId val="{00000001-8A6D-452E-9F29-C52440CC6B2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 you have access to an internet connection? </c:v>
                </c:pt>
                <c:pt idx="1">
                  <c:v>…do other members of your HH have access to an internet connection? </c:v>
                </c:pt>
                <c:pt idx="2">
                  <c:v>….do you have access to devices that allow you to access the internet? </c:v>
                </c:pt>
                <c:pt idx="3">
                  <c:v>…do other members of your HH have access to devices that allow you to access the internet? </c:v>
                </c:pt>
                <c:pt idx="4">
                  <c:v>…can you afford access to the internet? </c:v>
                </c:pt>
                <c:pt idx="5">
                  <c:v>…can other members of your HH afford access to the internet? </c:v>
                </c:pt>
                <c:pt idx="6">
                  <c:v>…do you have the skills you need to access / use digital services online? </c:v>
                </c:pt>
                <c:pt idx="7">
                  <c:v>…do other members of your HH have the skills they need to access / use digital services online? </c:v>
                </c:pt>
                <c:pt idx="8">
                  <c:v>…do you have the support you need to access / use digital services online? </c:v>
                </c:pt>
                <c:pt idx="9">
                  <c:v>…do other members of your HH have the support it needs to access / use digital services online? </c:v>
                </c:pt>
              </c:strCache>
            </c:strRef>
          </c:cat>
          <c:val>
            <c:numRef>
              <c:f>Sheet1!$C$2:$C$11</c:f>
              <c:numCache>
                <c:formatCode>0%</c:formatCode>
                <c:ptCount val="10"/>
                <c:pt idx="0">
                  <c:v>3.7684204774661601E-3</c:v>
                </c:pt>
                <c:pt idx="1">
                  <c:v>0</c:v>
                </c:pt>
                <c:pt idx="2">
                  <c:v>6.2864341457778998E-3</c:v>
                </c:pt>
                <c:pt idx="3">
                  <c:v>9.5233174001710906E-3</c:v>
                </c:pt>
                <c:pt idx="4">
                  <c:v>9.9984920522553297E-3</c:v>
                </c:pt>
                <c:pt idx="5">
                  <c:v>1.86940135253684E-2</c:v>
                </c:pt>
                <c:pt idx="6">
                  <c:v>1.9934076378172599E-2</c:v>
                </c:pt>
                <c:pt idx="7">
                  <c:v>2.5673976871632199E-3</c:v>
                </c:pt>
                <c:pt idx="8">
                  <c:v>2.46659316329506E-2</c:v>
                </c:pt>
                <c:pt idx="9">
                  <c:v>1.80978179653754E-2</c:v>
                </c:pt>
              </c:numCache>
            </c:numRef>
          </c:val>
          <c:extLst>
            <c:ext xmlns:c16="http://schemas.microsoft.com/office/drawing/2014/chart" uri="{C3380CC4-5D6E-409C-BE32-E72D297353CC}">
              <c16:uniqueId val="{00000000-1D26-42E5-99A3-C4BC608D1098}"/>
            </c:ext>
          </c:extLst>
        </c:ser>
        <c:ser>
          <c:idx val="3"/>
          <c:order val="2"/>
          <c:tx>
            <c:strRef>
              <c:f>Sheet1!$D$1</c:f>
              <c:strCache>
                <c:ptCount val="1"/>
                <c:pt idx="0">
                  <c:v>3 - Usually</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…do you have access to an internet connection? </c:v>
                </c:pt>
                <c:pt idx="1">
                  <c:v>…do other members of your HH have access to an internet connection? </c:v>
                </c:pt>
                <c:pt idx="2">
                  <c:v>….do you have access to devices that allow you to access the internet? </c:v>
                </c:pt>
                <c:pt idx="3">
                  <c:v>…do other members of your HH have access to devices that allow you to access the internet? </c:v>
                </c:pt>
                <c:pt idx="4">
                  <c:v>…can you afford access to the internet? </c:v>
                </c:pt>
                <c:pt idx="5">
                  <c:v>…can other members of your HH afford access to the internet? </c:v>
                </c:pt>
                <c:pt idx="6">
                  <c:v>…do you have the skills you need to access / use digital services online? </c:v>
                </c:pt>
                <c:pt idx="7">
                  <c:v>…do other members of your HH have the skills they need to access / use digital services online? </c:v>
                </c:pt>
                <c:pt idx="8">
                  <c:v>…do you have the support you need to access / use digital services online? </c:v>
                </c:pt>
                <c:pt idx="9">
                  <c:v>…do other members of your HH have the support it needs to access / use digital services online? </c:v>
                </c:pt>
              </c:strCache>
            </c:strRef>
          </c:cat>
          <c:val>
            <c:numRef>
              <c:f>Sheet1!$D$2:$D$11</c:f>
              <c:numCache>
                <c:formatCode>0%</c:formatCode>
                <c:ptCount val="10"/>
                <c:pt idx="0">
                  <c:v>4.1852641748092799E-2</c:v>
                </c:pt>
                <c:pt idx="1">
                  <c:v>4.6944237271042098E-2</c:v>
                </c:pt>
                <c:pt idx="2">
                  <c:v>2.7630417847398999E-2</c:v>
                </c:pt>
                <c:pt idx="3">
                  <c:v>4.5508369918074797E-2</c:v>
                </c:pt>
                <c:pt idx="4">
                  <c:v>5.9919216239683201E-2</c:v>
                </c:pt>
                <c:pt idx="5">
                  <c:v>3.4433934432215797E-2</c:v>
                </c:pt>
                <c:pt idx="6">
                  <c:v>7.5473576714563201E-2</c:v>
                </c:pt>
                <c:pt idx="7">
                  <c:v>0.10121260759959901</c:v>
                </c:pt>
                <c:pt idx="8">
                  <c:v>7.3189588110095002E-2</c:v>
                </c:pt>
                <c:pt idx="9">
                  <c:v>6.8681731308070301E-2</c:v>
                </c:pt>
              </c:numCache>
            </c:numRef>
          </c:val>
          <c:extLst>
            <c:ext xmlns:c16="http://schemas.microsoft.com/office/drawing/2014/chart" uri="{C3380CC4-5D6E-409C-BE32-E72D297353CC}">
              <c16:uniqueId val="{00000001-13FD-495C-B1CA-D8CAF4617FBA}"/>
            </c:ext>
          </c:extLst>
        </c:ser>
        <c:dLbls>
          <c:dLblPos val="ctr"/>
          <c:showLegendKey val="0"/>
          <c:showVal val="1"/>
          <c:showCatName val="0"/>
          <c:showSerName val="0"/>
          <c:showPercent val="0"/>
          <c:showBubbleSize val="0"/>
        </c:dLbls>
        <c:gapWidth val="65"/>
        <c:overlap val="100"/>
        <c:axId val="2068775232"/>
        <c:axId val="2068776896"/>
        <c:extLst>
          <c:ext xmlns:c15="http://schemas.microsoft.com/office/drawing/2012/chart" uri="{02D57815-91ED-43cb-92C2-25804820EDAC}">
            <c15:filteredBarSeries>
              <c15:ser>
                <c:idx val="4"/>
                <c:order val="3"/>
                <c:tx>
                  <c:strRef>
                    <c:extLst>
                      <c:ext uri="{02D57815-91ED-43cb-92C2-25804820EDAC}">
                        <c15:formulaRef>
                          <c15:sqref>Sheet1!$E$1</c15:sqref>
                        </c15:formulaRef>
                      </c:ext>
                    </c:extLst>
                    <c:strCache>
                      <c:ptCount val="1"/>
                      <c:pt idx="0">
                        <c:v>4</c:v>
                      </c:pt>
                    </c:strCache>
                  </c:strRef>
                </c:tx>
                <c:spPr>
                  <a:solidFill>
                    <a:srgbClr val="6DD5CE"/>
                  </a:solidFill>
                  <a:ln>
                    <a:noFill/>
                  </a:ln>
                  <a:effectLst/>
                </c:spPr>
                <c:invertIfNegative val="0"/>
                <c:dLbls>
                  <c:dLbl>
                    <c:idx val="4"/>
                    <c:layout>
                      <c:manualLayout>
                        <c:x val="-7.7616339774103712E-17"/>
                        <c:y val="-5.2953850516287027E-3"/>
                      </c:manualLayout>
                    </c:layout>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3-7877-4613-B4F3-1C784BD98111}"/>
                      </c:ext>
                    </c:extLst>
                  </c:dLbl>
                  <c:dLbl>
                    <c:idx val="5"/>
                    <c:layout>
                      <c:manualLayout>
                        <c:x val="0"/>
                        <c:y val="-1.0229763707364968E-2"/>
                      </c:manualLayout>
                    </c:layout>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4-7877-4613-B4F3-1C784BD98111}"/>
                      </c:ext>
                    </c:extLst>
                  </c:dLbl>
                  <c:spPr>
                    <a:noFill/>
                    <a:ln>
                      <a:noFill/>
                    </a:ln>
                    <a:effectLst/>
                  </c:spPr>
                  <c:txPr>
                    <a:bodyPr rot="0" spcFirstLastPara="1" vertOverflow="ellipsis" vert="horz" wrap="square" anchor="ctr" anchorCtr="1"/>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Sheet1!$A$2:$A$11</c15:sqref>
                        </c15:formulaRef>
                      </c:ext>
                    </c:extLst>
                    <c:strCache>
                      <c:ptCount val="10"/>
                      <c:pt idx="0">
                        <c:v>…do you have access to an internet connection? </c:v>
                      </c:pt>
                      <c:pt idx="1">
                        <c:v>…do other members of your HH have access to an internet connection? </c:v>
                      </c:pt>
                      <c:pt idx="2">
                        <c:v>….do you have access to devices that allow you to access the internet? </c:v>
                      </c:pt>
                      <c:pt idx="3">
                        <c:v>…do other members of your HH have access to devices that allow you to access the internet? </c:v>
                      </c:pt>
                      <c:pt idx="4">
                        <c:v>…can you afford access to the internet? </c:v>
                      </c:pt>
                      <c:pt idx="5">
                        <c:v>…can other members of your HH afford access to the internet? </c:v>
                      </c:pt>
                      <c:pt idx="6">
                        <c:v>…do you have the skills you need to access / use digital services online? </c:v>
                      </c:pt>
                      <c:pt idx="7">
                        <c:v>…do other members of your HH have the skills they need to access / use digital services online? </c:v>
                      </c:pt>
                      <c:pt idx="8">
                        <c:v>…do you have the support you need to access / use digital services online? </c:v>
                      </c:pt>
                      <c:pt idx="9">
                        <c:v>…do other members of your HH have the support it needs to access / use digital services online? </c:v>
                      </c:pt>
                    </c:strCache>
                  </c:strRef>
                </c:cat>
                <c:val>
                  <c:numRef>
                    <c:extLst>
                      <c:ext uri="{02D57815-91ED-43cb-92C2-25804820EDAC}">
                        <c15:formulaRef>
                          <c15:sqref>Sheet1!$E$2:$E$11</c15:sqref>
                        </c15:formulaRef>
                      </c:ext>
                    </c:extLst>
                    <c:numCache>
                      <c:formatCode>0%</c:formatCode>
                      <c:ptCount val="10"/>
                      <c:pt idx="0">
                        <c:v>0.110874259784002</c:v>
                      </c:pt>
                      <c:pt idx="1">
                        <c:v>0.131705644216217</c:v>
                      </c:pt>
                      <c:pt idx="2">
                        <c:v>5.0680167650333403E-2</c:v>
                      </c:pt>
                      <c:pt idx="3">
                        <c:v>3.808775497545E-2</c:v>
                      </c:pt>
                      <c:pt idx="4">
                        <c:v>6.6346992619169098E-2</c:v>
                      </c:pt>
                      <c:pt idx="5">
                        <c:v>5.0289466097908998E-2</c:v>
                      </c:pt>
                      <c:pt idx="6">
                        <c:v>0.13882007716932099</c:v>
                      </c:pt>
                      <c:pt idx="7">
                        <c:v>0.16666588859082701</c:v>
                      </c:pt>
                      <c:pt idx="8">
                        <c:v>0.105133542200542</c:v>
                      </c:pt>
                      <c:pt idx="9">
                        <c:v>0.116259592278288</c:v>
                      </c:pt>
                    </c:numCache>
                  </c:numRef>
                </c:val>
                <c:extLst>
                  <c:ext xmlns:c16="http://schemas.microsoft.com/office/drawing/2014/chart" uri="{C3380CC4-5D6E-409C-BE32-E72D297353CC}">
                    <c16:uniqueId val="{00000002-13FD-495C-B1CA-D8CAF4617FBA}"/>
                  </c:ext>
                </c:extLst>
              </c15:ser>
            </c15:filteredBarSeries>
            <c15:filteredBarSeries>
              <c15:ser>
                <c:idx val="5"/>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5 - All of the time</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Sheet1!$A$2:$A$11</c15:sqref>
                        </c15:formulaRef>
                      </c:ext>
                    </c:extLst>
                    <c:strCache>
                      <c:ptCount val="10"/>
                      <c:pt idx="0">
                        <c:v>…do you have access to an internet connection? </c:v>
                      </c:pt>
                      <c:pt idx="1">
                        <c:v>…do other members of your HH have access to an internet connection? </c:v>
                      </c:pt>
                      <c:pt idx="2">
                        <c:v>….do you have access to devices that allow you to access the internet? </c:v>
                      </c:pt>
                      <c:pt idx="3">
                        <c:v>…do other members of your HH have access to devices that allow you to access the internet? </c:v>
                      </c:pt>
                      <c:pt idx="4">
                        <c:v>…can you afford access to the internet? </c:v>
                      </c:pt>
                      <c:pt idx="5">
                        <c:v>…can other members of your HH afford access to the internet? </c:v>
                      </c:pt>
                      <c:pt idx="6">
                        <c:v>…do you have the skills you need to access / use digital services online? </c:v>
                      </c:pt>
                      <c:pt idx="7">
                        <c:v>…do other members of your HH have the skills they need to access / use digital services online? </c:v>
                      </c:pt>
                      <c:pt idx="8">
                        <c:v>…do you have the support you need to access / use digital services online? </c:v>
                      </c:pt>
                      <c:pt idx="9">
                        <c:v>…do other members of your HH have the support it needs to access / use digital services online? </c:v>
                      </c:pt>
                    </c:strCache>
                  </c:strRef>
                </c:cat>
                <c:val>
                  <c:numRef>
                    <c:extLst xmlns:c15="http://schemas.microsoft.com/office/drawing/2012/chart">
                      <c:ext xmlns:c15="http://schemas.microsoft.com/office/drawing/2012/chart" uri="{02D57815-91ED-43cb-92C2-25804820EDAC}">
                        <c15:formulaRef>
                          <c15:sqref>Sheet1!$F$2:$F$11</c15:sqref>
                        </c15:formulaRef>
                      </c:ext>
                    </c:extLst>
                    <c:numCache>
                      <c:formatCode>0%</c:formatCode>
                      <c:ptCount val="10"/>
                      <c:pt idx="0">
                        <c:v>0.81865567707792397</c:v>
                      </c:pt>
                      <c:pt idx="1">
                        <c:v>0.78988050560859002</c:v>
                      </c:pt>
                      <c:pt idx="2">
                        <c:v>0.88128365295765099</c:v>
                      </c:pt>
                      <c:pt idx="3">
                        <c:v>0.87719506757106602</c:v>
                      </c:pt>
                      <c:pt idx="4">
                        <c:v>0.82443127830428398</c:v>
                      </c:pt>
                      <c:pt idx="5">
                        <c:v>0.83298332927681196</c:v>
                      </c:pt>
                      <c:pt idx="6">
                        <c:v>0.68577339117602598</c:v>
                      </c:pt>
                      <c:pt idx="7">
                        <c:v>0.66921210025324995</c:v>
                      </c:pt>
                      <c:pt idx="8">
                        <c:v>0.69911578169993605</c:v>
                      </c:pt>
                      <c:pt idx="9">
                        <c:v>0.73332094781365498</c:v>
                      </c:pt>
                    </c:numCache>
                  </c:numRef>
                </c:val>
                <c:extLst xmlns:c15="http://schemas.microsoft.com/office/drawing/2012/chart">
                  <c:ext xmlns:c16="http://schemas.microsoft.com/office/drawing/2014/chart" uri="{C3380CC4-5D6E-409C-BE32-E72D297353CC}">
                    <c16:uniqueId val="{00000003-13FD-495C-B1CA-D8CAF4617FBA}"/>
                  </c:ext>
                </c:extLst>
              </c15:ser>
            </c15:filteredBarSeries>
          </c:ext>
        </c:extLst>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max val="0.35000000000000003"/>
        </c:scaling>
        <c:delete val="1"/>
        <c:axPos val="l"/>
        <c:numFmt formatCode="0%" sourceLinked="1"/>
        <c:majorTickMark val="out"/>
        <c:minorTickMark val="none"/>
        <c:tickLblPos val="nextTo"/>
        <c:crossAx val="2068775232"/>
        <c:crosses val="autoZero"/>
        <c:crossBetween val="between"/>
      </c:valAx>
      <c:spPr>
        <a:noFill/>
        <a:ln>
          <a:noFill/>
        </a:ln>
        <a:effectLst/>
      </c:spPr>
    </c:plotArea>
    <c:legend>
      <c:legendPos val="b"/>
      <c:layout>
        <c:manualLayout>
          <c:xMode val="edge"/>
          <c:yMode val="edge"/>
          <c:x val="0.36869476282836655"/>
          <c:y val="0.8919061684874906"/>
          <c:w val="0.26591656858253737"/>
          <c:h val="5.680375263442023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r>
              <a:rPr lang="en-GB" sz="1400" b="1" dirty="0">
                <a:solidFill>
                  <a:srgbClr val="5C5B5A"/>
                </a:solidFill>
              </a:rPr>
              <a:t>Number of aspects of digital exclusion experienced</a:t>
            </a:r>
          </a:p>
        </c:rich>
      </c:tx>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0323533866623526E-2"/>
          <c:y val="8.0873239504943489E-2"/>
          <c:w val="0.95188820681363329"/>
          <c:h val="0.76153890084118325"/>
        </c:manualLayout>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Sheet1!$B$2:$B$7</c:f>
              <c:numCache>
                <c:formatCode>0%</c:formatCode>
                <c:ptCount val="6"/>
                <c:pt idx="0">
                  <c:v>0.64143729346935197</c:v>
                </c:pt>
                <c:pt idx="1">
                  <c:v>0.17205401937571399</c:v>
                </c:pt>
                <c:pt idx="2">
                  <c:v>9.5962404234686702E-2</c:v>
                </c:pt>
                <c:pt idx="3">
                  <c:v>4.44821862517914E-2</c:v>
                </c:pt>
                <c:pt idx="4">
                  <c:v>1.7427654458444401E-2</c:v>
                </c:pt>
                <c:pt idx="5">
                  <c:v>2.8636442210010899E-2</c:v>
                </c:pt>
              </c:numCache>
            </c:numRef>
          </c:val>
          <c:extLst>
            <c:ext xmlns:c16="http://schemas.microsoft.com/office/drawing/2014/chart" uri="{C3380CC4-5D6E-409C-BE32-E72D297353CC}">
              <c16:uniqueId val="{00000000-7FB1-4EB6-9246-DEE6481016AD}"/>
            </c:ext>
          </c:extLst>
        </c:ser>
        <c:ser>
          <c:idx val="1"/>
          <c:order val="1"/>
          <c:tx>
            <c:strRef>
              <c:f>Sheet1!$C$1</c:f>
              <c:strCache>
                <c:ptCount val="1"/>
                <c:pt idx="0">
                  <c:v>16-24*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Sheet1!$C$2:$C$7</c:f>
            </c:numRef>
          </c:val>
          <c:extLst>
            <c:ext xmlns:c16="http://schemas.microsoft.com/office/drawing/2014/chart" uri="{C3380CC4-5D6E-409C-BE32-E72D297353CC}">
              <c16:uniqueId val="{00000002-7FB1-4EB6-9246-DEE6481016AD}"/>
            </c:ext>
          </c:extLst>
        </c:ser>
        <c:ser>
          <c:idx val="2"/>
          <c:order val="2"/>
          <c:tx>
            <c:strRef>
              <c:f>Sheet1!$D$1</c:f>
              <c:strCache>
                <c:ptCount val="1"/>
                <c:pt idx="0">
                  <c:v>75+ (n=49)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Sheet1!$D$2:$D$7</c:f>
              <c:numCache>
                <c:formatCode>0%</c:formatCode>
                <c:ptCount val="6"/>
                <c:pt idx="0">
                  <c:v>0.321315023861868</c:v>
                </c:pt>
                <c:pt idx="1">
                  <c:v>0.19920506977114799</c:v>
                </c:pt>
                <c:pt idx="2">
                  <c:v>0.18345145730444201</c:v>
                </c:pt>
                <c:pt idx="3">
                  <c:v>7.3151273057909402E-2</c:v>
                </c:pt>
                <c:pt idx="4">
                  <c:v>7.38961043865273E-2</c:v>
                </c:pt>
                <c:pt idx="5">
                  <c:v>0.148981071618106</c:v>
                </c:pt>
              </c:numCache>
            </c:numRef>
          </c:val>
          <c:extLst>
            <c:ext xmlns:c16="http://schemas.microsoft.com/office/drawing/2014/chart" uri="{C3380CC4-5D6E-409C-BE32-E72D297353CC}">
              <c16:uniqueId val="{00000000-1D26-42E5-99A3-C4BC608D1098}"/>
            </c:ext>
          </c:extLst>
        </c:ser>
        <c:ser>
          <c:idx val="3"/>
          <c:order val="3"/>
          <c:tx>
            <c:strRef>
              <c:f>Sheet1!$E$1</c:f>
              <c:strCache>
                <c:ptCount val="1"/>
                <c:pt idx="0">
                  <c:v>Disabled (n=56)</c:v>
                </c:pt>
              </c:strCache>
            </c:strRef>
          </c:tx>
          <c:spPr>
            <a:solidFill>
              <a:srgbClr val="6DD5CE"/>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No digital exclusion</c:v>
                </c:pt>
                <c:pt idx="1">
                  <c:v>1 aspect of digital exclusion</c:v>
                </c:pt>
                <c:pt idx="2">
                  <c:v>2 aspects of digital exclusion</c:v>
                </c:pt>
                <c:pt idx="3">
                  <c:v>3 aspects of digital exclusion</c:v>
                </c:pt>
                <c:pt idx="4">
                  <c:v>4 aspects of digital exclusion</c:v>
                </c:pt>
                <c:pt idx="5">
                  <c:v>Completely digitally excluded</c:v>
                </c:pt>
              </c:strCache>
            </c:strRef>
          </c:cat>
          <c:val>
            <c:numRef>
              <c:f>Sheet1!$E$2:$E$7</c:f>
              <c:numCache>
                <c:formatCode>0%</c:formatCode>
                <c:ptCount val="6"/>
                <c:pt idx="0">
                  <c:v>0.39651817266758899</c:v>
                </c:pt>
                <c:pt idx="1">
                  <c:v>0.253546340092835</c:v>
                </c:pt>
                <c:pt idx="2">
                  <c:v>0.19030842918469901</c:v>
                </c:pt>
                <c:pt idx="3">
                  <c:v>3.6578027715652703E-2</c:v>
                </c:pt>
                <c:pt idx="4">
                  <c:v>8.2597879177729802E-3</c:v>
                </c:pt>
                <c:pt idx="5">
                  <c:v>0.114789242421452</c:v>
                </c:pt>
              </c:numCache>
            </c:numRef>
          </c:val>
          <c:extLst>
            <c:ext xmlns:c16="http://schemas.microsoft.com/office/drawing/2014/chart" uri="{C3380CC4-5D6E-409C-BE32-E72D297353CC}">
              <c16:uniqueId val="{00000001-13FD-495C-B1CA-D8CAF4617FBA}"/>
            </c:ext>
          </c:extLst>
        </c:ser>
        <c:dLbls>
          <c:dLblPos val="outEnd"/>
          <c:showLegendKey val="0"/>
          <c:showVal val="1"/>
          <c:showCatName val="0"/>
          <c:showSerName val="0"/>
          <c:showPercent val="0"/>
          <c:showBubbleSize val="0"/>
        </c:dLbls>
        <c:gapWidth val="100"/>
        <c:axId val="2068775232"/>
        <c:axId val="2068776896"/>
      </c:barChart>
      <c:catAx>
        <c:axId val="2068775232"/>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crossAx val="2068776896"/>
        <c:crosses val="autoZero"/>
        <c:auto val="1"/>
        <c:lblAlgn val="ctr"/>
        <c:lblOffset val="100"/>
        <c:noMultiLvlLbl val="0"/>
      </c:catAx>
      <c:valAx>
        <c:axId val="2068776896"/>
        <c:scaling>
          <c:orientation val="minMax"/>
        </c:scaling>
        <c:delete val="1"/>
        <c:axPos val="l"/>
        <c:numFmt formatCode="0%" sourceLinked="1"/>
        <c:majorTickMark val="none"/>
        <c:minorTickMark val="none"/>
        <c:tickLblPos val="nextTo"/>
        <c:crossAx val="2068775232"/>
        <c:crosses val="autoZero"/>
        <c:crossBetween val="between"/>
      </c:valAx>
      <c:spPr>
        <a:noFill/>
        <a:ln>
          <a:noFill/>
        </a:ln>
        <a:effectLst/>
      </c:spPr>
    </c:plotArea>
    <c:legend>
      <c:legendPos val="b"/>
      <c:layout>
        <c:manualLayout>
          <c:xMode val="edge"/>
          <c:yMode val="edge"/>
          <c:x val="0.34106000623938026"/>
          <c:y val="0.94602085615961862"/>
          <c:w val="0.26629535933087256"/>
          <c:h val="5.3979143840381348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5C5B5A"/>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99445876573374"/>
          <c:y val="2.8124998269869694E-2"/>
          <c:w val="0.67500554123426637"/>
          <c:h val="0.75827157725067884"/>
        </c:manualLayout>
      </c:layout>
      <c:barChart>
        <c:barDir val="col"/>
        <c:grouping val="stacked"/>
        <c:varyColors val="0"/>
        <c:ser>
          <c:idx val="5"/>
          <c:order val="0"/>
          <c:tx>
            <c:strRef>
              <c:f>Sheet1!$B$1</c:f>
              <c:strCache>
                <c:ptCount val="1"/>
                <c:pt idx="0">
                  <c:v>Prefer not to say</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c:v>
                </c:pt>
                <c:pt idx="1">
                  <c:v>Someone else in my  household</c:v>
                </c:pt>
              </c:strCache>
            </c:strRef>
          </c:cat>
          <c:val>
            <c:numRef>
              <c:f>Sheet1!$B$2:$B$3</c:f>
              <c:numCache>
                <c:formatCode>0%</c:formatCode>
                <c:ptCount val="2"/>
                <c:pt idx="0">
                  <c:v>1.03013243782147E-2</c:v>
                </c:pt>
                <c:pt idx="1">
                  <c:v>3.4754701759489803E-2</c:v>
                </c:pt>
              </c:numCache>
            </c:numRef>
          </c:val>
          <c:extLst>
            <c:ext xmlns:c16="http://schemas.microsoft.com/office/drawing/2014/chart" uri="{C3380CC4-5D6E-409C-BE32-E72D297353CC}">
              <c16:uniqueId val="{00000001-EB23-4E20-9777-E87A4291DA64}"/>
            </c:ext>
          </c:extLst>
        </c:ser>
        <c:ser>
          <c:idx val="0"/>
          <c:order val="1"/>
          <c:tx>
            <c:strRef>
              <c:f>Sheet1!$C$1</c:f>
              <c:strCache>
                <c:ptCount val="1"/>
                <c:pt idx="0">
                  <c:v>I do not use digital services online and do not want to use them</c:v>
                </c:pt>
              </c:strCache>
            </c:strRef>
          </c:tx>
          <c:spPr>
            <a:solidFill>
              <a:srgbClr val="FA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c:v>
                </c:pt>
                <c:pt idx="1">
                  <c:v>Someone else in my  household</c:v>
                </c:pt>
              </c:strCache>
            </c:strRef>
          </c:cat>
          <c:val>
            <c:numRef>
              <c:f>Sheet1!$C$2:$C$3</c:f>
              <c:numCache>
                <c:formatCode>0%</c:formatCode>
                <c:ptCount val="2"/>
                <c:pt idx="0">
                  <c:v>3.2570671829292103E-2</c:v>
                </c:pt>
                <c:pt idx="1">
                  <c:v>2.4767910920634399E-2</c:v>
                </c:pt>
              </c:numCache>
            </c:numRef>
          </c:val>
          <c:extLst>
            <c:ext xmlns:c16="http://schemas.microsoft.com/office/drawing/2014/chart" uri="{C3380CC4-5D6E-409C-BE32-E72D297353CC}">
              <c16:uniqueId val="{00000000-BF3F-4339-8214-92DC6A7AFFF5}"/>
            </c:ext>
          </c:extLst>
        </c:ser>
        <c:ser>
          <c:idx val="1"/>
          <c:order val="2"/>
          <c:tx>
            <c:strRef>
              <c:f>Sheet1!$D$1</c:f>
              <c:strCache>
                <c:ptCount val="1"/>
                <c:pt idx="0">
                  <c:v>I do not use digital services online, but want to use them</c:v>
                </c:pt>
              </c:strCache>
            </c:strRef>
          </c:tx>
          <c:spPr>
            <a:solidFill>
              <a:srgbClr val="FF9999"/>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4E-4663-BFBA-B6F0ACB17D2E}"/>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AF-406C-8282-C34239BB58E5}"/>
                </c:ext>
              </c:extLst>
            </c:dLbl>
            <c:spPr>
              <a:noFill/>
              <a:ln>
                <a:noFill/>
              </a:ln>
              <a:effectLst/>
            </c:spPr>
            <c:txPr>
              <a:bodyPr rot="0" spcFirstLastPara="1" vertOverflow="ellipsis" vert="horz" wrap="square" anchor="ctr" anchorCtr="1"/>
              <a:lstStyle/>
              <a:p>
                <a:pPr algn="ct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c:v>
                </c:pt>
                <c:pt idx="1">
                  <c:v>Someone else in my  household</c:v>
                </c:pt>
              </c:strCache>
            </c:strRef>
          </c:cat>
          <c:val>
            <c:numRef>
              <c:f>Sheet1!$D$2:$D$3</c:f>
              <c:numCache>
                <c:formatCode>0%</c:formatCode>
                <c:ptCount val="2"/>
                <c:pt idx="0">
                  <c:v>1.0239414994306899E-2</c:v>
                </c:pt>
                <c:pt idx="1">
                  <c:v>1.61010170438988E-2</c:v>
                </c:pt>
              </c:numCache>
            </c:numRef>
          </c:val>
          <c:extLst>
            <c:ext xmlns:c16="http://schemas.microsoft.com/office/drawing/2014/chart" uri="{C3380CC4-5D6E-409C-BE32-E72D297353CC}">
              <c16:uniqueId val="{00000001-BF3F-4339-8214-92DC6A7AFFF5}"/>
            </c:ext>
          </c:extLst>
        </c:ser>
        <c:ser>
          <c:idx val="2"/>
          <c:order val="3"/>
          <c:tx>
            <c:strRef>
              <c:f>Sheet1!$E$1</c:f>
              <c:strCache>
                <c:ptCount val="1"/>
                <c:pt idx="0">
                  <c:v>I use digital services online, but want to use them less</c:v>
                </c:pt>
              </c:strCache>
            </c:strRef>
          </c:tx>
          <c:spPr>
            <a:solidFill>
              <a:srgbClr val="B8EAE6"/>
            </a:solidFill>
            <a:ln>
              <a:noFill/>
            </a:ln>
            <a:effectLst/>
          </c:spPr>
          <c:invertIfNegative val="0"/>
          <c:dPt>
            <c:idx val="0"/>
            <c:invertIfNegative val="0"/>
            <c:bubble3D val="0"/>
            <c:spPr>
              <a:solidFill>
                <a:srgbClr val="B8EAE6"/>
              </a:solidFill>
              <a:ln>
                <a:noFill/>
              </a:ln>
              <a:effectLst/>
            </c:spPr>
            <c:extLst>
              <c:ext xmlns:c16="http://schemas.microsoft.com/office/drawing/2014/chart" uri="{C3380CC4-5D6E-409C-BE32-E72D297353CC}">
                <c16:uniqueId val="{00000004-7F74-4FFB-825C-DF5708734FA7}"/>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AF-406C-8282-C34239BB58E5}"/>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Me</c:v>
                </c:pt>
                <c:pt idx="1">
                  <c:v>Someone else in my  household</c:v>
                </c:pt>
              </c:strCache>
            </c:strRef>
          </c:cat>
          <c:val>
            <c:numRef>
              <c:f>Sheet1!$E$2:$E$3</c:f>
              <c:numCache>
                <c:formatCode>0%</c:formatCode>
                <c:ptCount val="2"/>
                <c:pt idx="0">
                  <c:v>0.103155617313216</c:v>
                </c:pt>
                <c:pt idx="1">
                  <c:v>8.2255420948579405E-2</c:v>
                </c:pt>
              </c:numCache>
            </c:numRef>
          </c:val>
          <c:extLst>
            <c:ext xmlns:c16="http://schemas.microsoft.com/office/drawing/2014/chart" uri="{C3380CC4-5D6E-409C-BE32-E72D297353CC}">
              <c16:uniqueId val="{00000002-BF3F-4339-8214-92DC6A7AFFF5}"/>
            </c:ext>
          </c:extLst>
        </c:ser>
        <c:dLbls>
          <c:dLblPos val="ctr"/>
          <c:showLegendKey val="0"/>
          <c:showVal val="1"/>
          <c:showCatName val="0"/>
          <c:showSerName val="0"/>
          <c:showPercent val="0"/>
          <c:showBubbleSize val="0"/>
        </c:dLbls>
        <c:gapWidth val="75"/>
        <c:overlap val="100"/>
        <c:axId val="477871824"/>
        <c:axId val="477869856"/>
        <c:extLst>
          <c:ext xmlns:c15="http://schemas.microsoft.com/office/drawing/2012/chart" uri="{02D57815-91ED-43cb-92C2-25804820EDAC}">
            <c15:filteredBarSeries>
              <c15:ser>
                <c:idx val="3"/>
                <c:order val="4"/>
                <c:tx>
                  <c:strRef>
                    <c:extLst>
                      <c:ext uri="{02D57815-91ED-43cb-92C2-25804820EDAC}">
                        <c15:formulaRef>
                          <c15:sqref>Sheet1!$F$1</c15:sqref>
                        </c15:formulaRef>
                      </c:ext>
                    </c:extLst>
                    <c:strCache>
                      <c:ptCount val="1"/>
                      <c:pt idx="0">
                        <c:v>I use digital services online, and am happy with my level of use</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Sheet1!$A$2:$A$3</c15:sqref>
                        </c15:formulaRef>
                      </c:ext>
                    </c:extLst>
                    <c:strCache>
                      <c:ptCount val="2"/>
                      <c:pt idx="0">
                        <c:v>Me</c:v>
                      </c:pt>
                      <c:pt idx="1">
                        <c:v>Someone else in my  household</c:v>
                      </c:pt>
                    </c:strCache>
                  </c:strRef>
                </c:cat>
                <c:val>
                  <c:numRef>
                    <c:extLst>
                      <c:ext uri="{02D57815-91ED-43cb-92C2-25804820EDAC}">
                        <c15:formulaRef>
                          <c15:sqref>Sheet1!$F$2:$F$3</c15:sqref>
                        </c15:formulaRef>
                      </c:ext>
                    </c:extLst>
                    <c:numCache>
                      <c:formatCode>0%</c:formatCode>
                      <c:ptCount val="2"/>
                      <c:pt idx="0">
                        <c:v>0.70460273396884099</c:v>
                      </c:pt>
                      <c:pt idx="1">
                        <c:v>0.71869373907657097</c:v>
                      </c:pt>
                    </c:numCache>
                  </c:numRef>
                </c:val>
                <c:extLst>
                  <c:ext xmlns:c16="http://schemas.microsoft.com/office/drawing/2014/chart" uri="{C3380CC4-5D6E-409C-BE32-E72D297353CC}">
                    <c16:uniqueId val="{00000004-BF3F-4339-8214-92DC6A7AFFF5}"/>
                  </c:ext>
                </c:extLst>
              </c15:ser>
            </c15:filteredBarSeries>
            <c15:filteredBarSeries>
              <c15:ser>
                <c:idx val="4"/>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I use digital services online, and want to use them more</c:v>
                      </c:pt>
                    </c:strCache>
                  </c:strRef>
                </c:tx>
                <c:spPr>
                  <a:solidFill>
                    <a:srgbClr val="66FFCC"/>
                  </a:solidFill>
                  <a:ln>
                    <a:noFill/>
                  </a:ln>
                  <a:effectLst/>
                </c:spPr>
                <c:invertIfNegative val="0"/>
                <c:dPt>
                  <c:idx val="0"/>
                  <c:invertIfNegative val="0"/>
                  <c:bubble3D val="0"/>
                  <c:spPr>
                    <a:solidFill>
                      <a:srgbClr val="B8EAE6"/>
                    </a:solidFill>
                    <a:ln>
                      <a:noFill/>
                    </a:ln>
                    <a:effectLst/>
                  </c:spPr>
                  <c:extLst xmlns:c15="http://schemas.microsoft.com/office/drawing/2012/chart">
                    <c:ext xmlns:c16="http://schemas.microsoft.com/office/drawing/2014/chart" uri="{C3380CC4-5D6E-409C-BE32-E72D297353CC}">
                      <c16:uniqueId val="{00000000-9D31-4308-8425-3A88E10CB229}"/>
                    </c:ext>
                  </c:extLst>
                </c:dPt>
                <c:dPt>
                  <c:idx val="1"/>
                  <c:invertIfNegative val="0"/>
                  <c:bubble3D val="0"/>
                  <c:spPr>
                    <a:solidFill>
                      <a:srgbClr val="B8EAE6"/>
                    </a:solidFill>
                    <a:ln>
                      <a:noFill/>
                    </a:ln>
                    <a:effectLst/>
                  </c:spPr>
                  <c:extLst xmlns:c15="http://schemas.microsoft.com/office/drawing/2012/chart">
                    <c:ext xmlns:c16="http://schemas.microsoft.com/office/drawing/2014/chart" uri="{C3380CC4-5D6E-409C-BE32-E72D297353CC}">
                      <c16:uniqueId val="{00000001-9D31-4308-8425-3A88E10CB229}"/>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Sheet1!$A$2:$A$3</c15:sqref>
                        </c15:formulaRef>
                      </c:ext>
                    </c:extLst>
                    <c:strCache>
                      <c:ptCount val="2"/>
                      <c:pt idx="0">
                        <c:v>Me</c:v>
                      </c:pt>
                      <c:pt idx="1">
                        <c:v>Someone else in my  household</c:v>
                      </c:pt>
                    </c:strCache>
                  </c:strRef>
                </c:cat>
                <c:val>
                  <c:numRef>
                    <c:extLst xmlns:c15="http://schemas.microsoft.com/office/drawing/2012/chart">
                      <c:ext xmlns:c15="http://schemas.microsoft.com/office/drawing/2012/chart" uri="{02D57815-91ED-43cb-92C2-25804820EDAC}">
                        <c15:formulaRef>
                          <c15:sqref>Sheet1!$G$2:$G$3</c15:sqref>
                        </c15:formulaRef>
                      </c:ext>
                    </c:extLst>
                    <c:numCache>
                      <c:formatCode>0%</c:formatCode>
                      <c:ptCount val="2"/>
                      <c:pt idx="0">
                        <c:v>0.13913023751612899</c:v>
                      </c:pt>
                      <c:pt idx="1">
                        <c:v>0.12342721025082699</c:v>
                      </c:pt>
                    </c:numCache>
                  </c:numRef>
                </c:val>
                <c:extLst xmlns:c15="http://schemas.microsoft.com/office/drawing/2012/chart">
                  <c:ext xmlns:c16="http://schemas.microsoft.com/office/drawing/2014/chart" uri="{C3380CC4-5D6E-409C-BE32-E72D297353CC}">
                    <c16:uniqueId val="{00000005-BF3F-4339-8214-92DC6A7AFFF5}"/>
                  </c:ext>
                </c:extLst>
              </c15:ser>
            </c15:filteredBarSeries>
          </c:ext>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0.5"/>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l"/>
      <c:layout>
        <c:manualLayout>
          <c:xMode val="edge"/>
          <c:yMode val="edge"/>
          <c:x val="5.2044840166571994E-2"/>
          <c:y val="0.25030705904648737"/>
          <c:w val="0.32374705744424737"/>
          <c:h val="0.4188803443520480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99445876573374"/>
          <c:y val="2.8124998269869694E-2"/>
          <c:w val="0.67500554123426637"/>
          <c:h val="0.752719486287319"/>
        </c:manualLayout>
      </c:layout>
      <c:barChart>
        <c:barDir val="col"/>
        <c:grouping val="stacked"/>
        <c:varyColors val="0"/>
        <c:ser>
          <c:idx val="5"/>
          <c:order val="0"/>
          <c:tx>
            <c:strRef>
              <c:f>Sheet1!$B$1</c:f>
              <c:strCache>
                <c:ptCount val="1"/>
                <c:pt idx="0">
                  <c:v>Prefer not to say</c:v>
                </c:pt>
              </c:strCache>
            </c:strRef>
          </c:tx>
          <c:spPr>
            <a:solidFill>
              <a:srgbClr val="5C5B5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February (survey 1) + April (survey 2)</c:v>
                </c:pt>
                <c:pt idx="1">
                  <c:v>September (survey 3)</c:v>
                </c:pt>
              </c:strCache>
            </c:strRef>
          </c:cat>
          <c:val>
            <c:numRef>
              <c:f>Sheet1!$B$2:$B$3</c:f>
              <c:numCache>
                <c:formatCode>0%</c:formatCode>
                <c:ptCount val="2"/>
                <c:pt idx="0">
                  <c:v>0.02</c:v>
                </c:pt>
                <c:pt idx="1">
                  <c:v>1.03013243782147E-2</c:v>
                </c:pt>
              </c:numCache>
            </c:numRef>
          </c:val>
          <c:extLst>
            <c:ext xmlns:c16="http://schemas.microsoft.com/office/drawing/2014/chart" uri="{C3380CC4-5D6E-409C-BE32-E72D297353CC}">
              <c16:uniqueId val="{00000001-EB23-4E20-9777-E87A4291DA64}"/>
            </c:ext>
          </c:extLst>
        </c:ser>
        <c:ser>
          <c:idx val="0"/>
          <c:order val="1"/>
          <c:tx>
            <c:strRef>
              <c:f>Sheet1!$C$1</c:f>
              <c:strCache>
                <c:ptCount val="1"/>
                <c:pt idx="0">
                  <c:v>I do not use digital services online and do not want to use them</c:v>
                </c:pt>
              </c:strCache>
            </c:strRef>
          </c:tx>
          <c:spPr>
            <a:solidFill>
              <a:srgbClr val="FA00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February (survey 1) + April (survey 2)</c:v>
                </c:pt>
                <c:pt idx="1">
                  <c:v>September (survey 3)</c:v>
                </c:pt>
              </c:strCache>
            </c:strRef>
          </c:cat>
          <c:val>
            <c:numRef>
              <c:f>Sheet1!$C$2:$C$3</c:f>
              <c:numCache>
                <c:formatCode>0%</c:formatCode>
                <c:ptCount val="2"/>
                <c:pt idx="0">
                  <c:v>7.0000000000000007E-2</c:v>
                </c:pt>
                <c:pt idx="1">
                  <c:v>3.9772837143225798E-2</c:v>
                </c:pt>
              </c:numCache>
            </c:numRef>
          </c:val>
          <c:extLst>
            <c:ext xmlns:c16="http://schemas.microsoft.com/office/drawing/2014/chart" uri="{C3380CC4-5D6E-409C-BE32-E72D297353CC}">
              <c16:uniqueId val="{00000000-BF3F-4339-8214-92DC6A7AFFF5}"/>
            </c:ext>
          </c:extLst>
        </c:ser>
        <c:ser>
          <c:idx val="1"/>
          <c:order val="2"/>
          <c:tx>
            <c:strRef>
              <c:f>Sheet1!$D$1</c:f>
              <c:strCache>
                <c:ptCount val="1"/>
                <c:pt idx="0">
                  <c:v>I do not use digital services online, but want to use them</c:v>
                </c:pt>
              </c:strCache>
            </c:strRef>
          </c:tx>
          <c:spPr>
            <a:solidFill>
              <a:srgbClr val="FF9999"/>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C3-40FF-B146-BEF98D791C79}"/>
                </c:ext>
              </c:extLst>
            </c:dLbl>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AF-406C-8282-C34239BB58E5}"/>
                </c:ext>
              </c:extLst>
            </c:dLbl>
            <c:spPr>
              <a:noFill/>
              <a:ln>
                <a:noFill/>
              </a:ln>
              <a:effectLst/>
            </c:spPr>
            <c:txPr>
              <a:bodyPr rot="0" spcFirstLastPara="1" vertOverflow="ellipsis" vert="horz" wrap="square" anchor="ctr" anchorCtr="1"/>
              <a:lstStyle/>
              <a:p>
                <a:pPr algn="ct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February (survey 1) + April (survey 2)</c:v>
                </c:pt>
                <c:pt idx="1">
                  <c:v>September (survey 3)</c:v>
                </c:pt>
              </c:strCache>
            </c:strRef>
          </c:cat>
          <c:val>
            <c:numRef>
              <c:f>Sheet1!$D$2:$D$3</c:f>
              <c:numCache>
                <c:formatCode>0%</c:formatCode>
                <c:ptCount val="2"/>
                <c:pt idx="0">
                  <c:v>0.01</c:v>
                </c:pt>
                <c:pt idx="1">
                  <c:v>2.08678524466487E-2</c:v>
                </c:pt>
              </c:numCache>
            </c:numRef>
          </c:val>
          <c:extLst>
            <c:ext xmlns:c16="http://schemas.microsoft.com/office/drawing/2014/chart" uri="{C3380CC4-5D6E-409C-BE32-E72D297353CC}">
              <c16:uniqueId val="{00000001-BF3F-4339-8214-92DC6A7AFFF5}"/>
            </c:ext>
          </c:extLst>
        </c:ser>
        <c:ser>
          <c:idx val="2"/>
          <c:order val="3"/>
          <c:tx>
            <c:strRef>
              <c:f>Sheet1!$E$1</c:f>
              <c:strCache>
                <c:ptCount val="1"/>
                <c:pt idx="0">
                  <c:v>I use digital services online, but want to use them less</c:v>
                </c:pt>
              </c:strCache>
            </c:strRef>
          </c:tx>
          <c:spPr>
            <a:solidFill>
              <a:srgbClr val="B8EAE6"/>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AF-406C-8282-C34239BB58E5}"/>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February (survey 1) + April (survey 2)</c:v>
                </c:pt>
                <c:pt idx="1">
                  <c:v>September (survey 3)</c:v>
                </c:pt>
              </c:strCache>
            </c:strRef>
          </c:cat>
          <c:val>
            <c:numRef>
              <c:f>Sheet1!$E$2:$E$3</c:f>
              <c:numCache>
                <c:formatCode>0%</c:formatCode>
                <c:ptCount val="2"/>
                <c:pt idx="0">
                  <c:v>0.09</c:v>
                </c:pt>
                <c:pt idx="1">
                  <c:v>0.13201068451364101</c:v>
                </c:pt>
              </c:numCache>
            </c:numRef>
          </c:val>
          <c:extLst>
            <c:ext xmlns:c16="http://schemas.microsoft.com/office/drawing/2014/chart" uri="{C3380CC4-5D6E-409C-BE32-E72D297353CC}">
              <c16:uniqueId val="{00000002-BF3F-4339-8214-92DC6A7AFFF5}"/>
            </c:ext>
          </c:extLst>
        </c:ser>
        <c:dLbls>
          <c:dLblPos val="ctr"/>
          <c:showLegendKey val="0"/>
          <c:showVal val="1"/>
          <c:showCatName val="0"/>
          <c:showSerName val="0"/>
          <c:showPercent val="0"/>
          <c:showBubbleSize val="0"/>
        </c:dLbls>
        <c:gapWidth val="75"/>
        <c:overlap val="100"/>
        <c:axId val="477871824"/>
        <c:axId val="477869856"/>
        <c:extLst>
          <c:ext xmlns:c15="http://schemas.microsoft.com/office/drawing/2012/chart" uri="{02D57815-91ED-43cb-92C2-25804820EDAC}">
            <c15:filteredBarSeries>
              <c15:ser>
                <c:idx val="3"/>
                <c:order val="4"/>
                <c:tx>
                  <c:strRef>
                    <c:extLst>
                      <c:ext uri="{02D57815-91ED-43cb-92C2-25804820EDAC}">
                        <c15:formulaRef>
                          <c15:sqref>Sheet1!$F$1</c15:sqref>
                        </c15:formulaRef>
                      </c:ext>
                    </c:extLst>
                    <c:strCache>
                      <c:ptCount val="1"/>
                      <c:pt idx="0">
                        <c:v>I use digital services online, and am happy with my level of use</c:v>
                      </c:pt>
                    </c:strCache>
                  </c:strRef>
                </c:tx>
                <c:spPr>
                  <a:solidFill>
                    <a:srgbClr val="009690"/>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Sheet1!$A$2:$A$3</c15:sqref>
                        </c15:formulaRef>
                      </c:ext>
                    </c:extLst>
                    <c:strCache>
                      <c:ptCount val="2"/>
                      <c:pt idx="0">
                        <c:v>February (survey 1) + April (survey 2)</c:v>
                      </c:pt>
                      <c:pt idx="1">
                        <c:v>September (survey 3)</c:v>
                      </c:pt>
                    </c:strCache>
                  </c:strRef>
                </c:cat>
                <c:val>
                  <c:numRef>
                    <c:extLst>
                      <c:ext uri="{02D57815-91ED-43cb-92C2-25804820EDAC}">
                        <c15:formulaRef>
                          <c15:sqref>Sheet1!$F$2:$F$3</c15:sqref>
                        </c15:formulaRef>
                      </c:ext>
                    </c:extLst>
                    <c:numCache>
                      <c:formatCode>0%</c:formatCode>
                      <c:ptCount val="2"/>
                      <c:pt idx="0">
                        <c:v>0.66</c:v>
                      </c:pt>
                      <c:pt idx="1">
                        <c:v>0.75768360316234595</c:v>
                      </c:pt>
                    </c:numCache>
                  </c:numRef>
                </c:val>
                <c:extLst>
                  <c:ext xmlns:c16="http://schemas.microsoft.com/office/drawing/2014/chart" uri="{C3380CC4-5D6E-409C-BE32-E72D297353CC}">
                    <c16:uniqueId val="{00000004-BF3F-4339-8214-92DC6A7AFFF5}"/>
                  </c:ext>
                </c:extLst>
              </c15:ser>
            </c15:filteredBarSeries>
            <c15:filteredBarSeries>
              <c15:ser>
                <c:idx val="4"/>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I use digital services online, and want to use them more</c:v>
                      </c:pt>
                    </c:strCache>
                  </c:strRef>
                </c:tx>
                <c:spPr>
                  <a:solidFill>
                    <a:srgbClr val="66FFCC"/>
                  </a:solidFill>
                  <a:ln>
                    <a:noFill/>
                  </a:ln>
                  <a:effectLst/>
                </c:spPr>
                <c:invertIfNegative val="0"/>
                <c:dPt>
                  <c:idx val="0"/>
                  <c:invertIfNegative val="0"/>
                  <c:bubble3D val="0"/>
                  <c:spPr>
                    <a:solidFill>
                      <a:srgbClr val="B8EAE6"/>
                    </a:solidFill>
                    <a:ln>
                      <a:noFill/>
                    </a:ln>
                    <a:effectLst/>
                  </c:spPr>
                  <c:extLst xmlns:c15="http://schemas.microsoft.com/office/drawing/2012/chart">
                    <c:ext xmlns:c16="http://schemas.microsoft.com/office/drawing/2014/chart" uri="{C3380CC4-5D6E-409C-BE32-E72D297353CC}">
                      <c16:uniqueId val="{00000000-9D31-4308-8425-3A88E10CB229}"/>
                    </c:ext>
                  </c:extLst>
                </c:dPt>
                <c:dPt>
                  <c:idx val="1"/>
                  <c:invertIfNegative val="0"/>
                  <c:bubble3D val="0"/>
                  <c:spPr>
                    <a:solidFill>
                      <a:srgbClr val="B8EAE6"/>
                    </a:solidFill>
                    <a:ln>
                      <a:noFill/>
                    </a:ln>
                    <a:effectLst/>
                  </c:spPr>
                  <c:extLst xmlns:c15="http://schemas.microsoft.com/office/drawing/2012/chart">
                    <c:ext xmlns:c16="http://schemas.microsoft.com/office/drawing/2014/chart" uri="{C3380CC4-5D6E-409C-BE32-E72D297353CC}">
                      <c16:uniqueId val="{00000001-9D31-4308-8425-3A88E10CB229}"/>
                    </c:ext>
                  </c:extLst>
                </c:dPt>
                <c:dLbls>
                  <c:spPr>
                    <a:noFill/>
                    <a:ln>
                      <a:noFill/>
                    </a:ln>
                    <a:effectLst/>
                  </c:spPr>
                  <c:txPr>
                    <a:bodyPr rot="0" spcFirstLastPara="1" vertOverflow="ellipsis" vert="horz" wrap="square" anchor="ctr" anchorCtr="1"/>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Sheet1!$A$2:$A$3</c15:sqref>
                        </c15:formulaRef>
                      </c:ext>
                    </c:extLst>
                    <c:strCache>
                      <c:ptCount val="2"/>
                      <c:pt idx="0">
                        <c:v>February (survey 1) + April (survey 2)</c:v>
                      </c:pt>
                      <c:pt idx="1">
                        <c:v>September (survey 3)</c:v>
                      </c:pt>
                    </c:strCache>
                  </c:strRef>
                </c:cat>
                <c:val>
                  <c:numRef>
                    <c:extLst xmlns:c15="http://schemas.microsoft.com/office/drawing/2012/chart">
                      <c:ext xmlns:c15="http://schemas.microsoft.com/office/drawing/2012/chart" uri="{02D57815-91ED-43cb-92C2-25804820EDAC}">
                        <c15:formulaRef>
                          <c15:sqref>Sheet1!$G$2:$G$3</c15:sqref>
                        </c15:formulaRef>
                      </c:ext>
                    </c:extLst>
                    <c:numCache>
                      <c:formatCode>0%</c:formatCode>
                      <c:ptCount val="2"/>
                      <c:pt idx="0">
                        <c:v>0.13958161174350101</c:v>
                      </c:pt>
                      <c:pt idx="1">
                        <c:v>0.14996037215400601</c:v>
                      </c:pt>
                    </c:numCache>
                  </c:numRef>
                </c:val>
                <c:extLst xmlns:c15="http://schemas.microsoft.com/office/drawing/2012/chart">
                  <c:ext xmlns:c16="http://schemas.microsoft.com/office/drawing/2014/chart" uri="{C3380CC4-5D6E-409C-BE32-E72D297353CC}">
                    <c16:uniqueId val="{00000005-BF3F-4339-8214-92DC6A7AFFF5}"/>
                  </c:ext>
                </c:extLst>
              </c15:ser>
            </c15:filteredBarSeries>
          </c:ext>
        </c:extLst>
      </c:barChart>
      <c:catAx>
        <c:axId val="4778718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77869856"/>
        <c:crosses val="autoZero"/>
        <c:auto val="1"/>
        <c:lblAlgn val="ctr"/>
        <c:lblOffset val="100"/>
        <c:noMultiLvlLbl val="0"/>
      </c:catAx>
      <c:valAx>
        <c:axId val="477869856"/>
        <c:scaling>
          <c:orientation val="minMax"/>
          <c:max val="0.5"/>
        </c:scaling>
        <c:delete val="1"/>
        <c:axPos val="l"/>
        <c:numFmt formatCode="0%" sourceLinked="1"/>
        <c:majorTickMark val="out"/>
        <c:minorTickMark val="none"/>
        <c:tickLblPos val="nextTo"/>
        <c:crossAx val="47787182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5C5B5A"/>
                </a:solidFill>
                <a:latin typeface="+mn-lt"/>
                <a:ea typeface="+mn-ea"/>
                <a:cs typeface="Calibri" panose="020F0502020204030204" pitchFamily="34" charset="0"/>
              </a:defRPr>
            </a:pPr>
            <a:r>
              <a:rPr lang="en-GB" sz="1400" b="1" dirty="0"/>
              <a:t>% Extremely/very worried about Covid-19 – overall</a:t>
            </a:r>
            <a:endParaRPr lang="en-US" sz="1400" b="1" dirty="0"/>
          </a:p>
        </c:rich>
      </c:tx>
      <c:layout>
        <c:manualLayout>
          <c:xMode val="edge"/>
          <c:yMode val="edge"/>
          <c:x val="0.15807279913666944"/>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rgbClr val="5C5B5A"/>
              </a:solidFill>
              <a:latin typeface="+mn-lt"/>
              <a:ea typeface="+mn-ea"/>
              <a:cs typeface="Calibri" panose="020F0502020204030204" pitchFamily="34" charset="0"/>
            </a:defRPr>
          </a:pPr>
          <a:endParaRPr lang="en-US"/>
        </a:p>
      </c:txPr>
    </c:title>
    <c:autoTitleDeleted val="0"/>
    <c:plotArea>
      <c:layout>
        <c:manualLayout>
          <c:layoutTarget val="inner"/>
          <c:xMode val="edge"/>
          <c:yMode val="edge"/>
          <c:x val="8.8152129103506463E-2"/>
          <c:y val="0.10342191466454533"/>
          <c:w val="0.90638506306571198"/>
          <c:h val="0.58281795672210901"/>
        </c:manualLayout>
      </c:layout>
      <c:lineChart>
        <c:grouping val="standard"/>
        <c:varyColors val="0"/>
        <c:ser>
          <c:idx val="0"/>
          <c:order val="0"/>
          <c:tx>
            <c:strRef>
              <c:f>Sheet1!$A$2</c:f>
              <c:strCache>
                <c:ptCount val="1"/>
                <c:pt idx="0">
                  <c:v>Total</c:v>
                </c:pt>
              </c:strCache>
            </c:strRef>
          </c:tx>
          <c:spPr>
            <a:ln w="28575" cap="rnd">
              <a:solidFill>
                <a:srgbClr val="009690"/>
              </a:solidFill>
              <a:prstDash val="dash"/>
              <a:round/>
            </a:ln>
            <a:effectLst/>
          </c:spPr>
          <c:marker>
            <c:symbol val="none"/>
          </c:marker>
          <c:dPt>
            <c:idx val="1"/>
            <c:marker>
              <c:symbol val="none"/>
            </c:marker>
            <c:bubble3D val="0"/>
            <c:extLst>
              <c:ext xmlns:c16="http://schemas.microsoft.com/office/drawing/2014/chart" uri="{C3380CC4-5D6E-409C-BE32-E72D297353CC}">
                <c16:uniqueId val="{00000000-D965-448E-8063-A7BBFA840DF5}"/>
              </c:ext>
            </c:extLst>
          </c:dPt>
          <c:dPt>
            <c:idx val="2"/>
            <c:marker>
              <c:symbol val="none"/>
            </c:marker>
            <c:bubble3D val="0"/>
            <c:extLst>
              <c:ext xmlns:c16="http://schemas.microsoft.com/office/drawing/2014/chart" uri="{C3380CC4-5D6E-409C-BE32-E72D297353CC}">
                <c16:uniqueId val="{00000001-D965-448E-8063-A7BBFA840DF5}"/>
              </c:ext>
            </c:extLst>
          </c:dPt>
          <c:dPt>
            <c:idx val="3"/>
            <c:marker>
              <c:symbol val="none"/>
            </c:marker>
            <c:bubble3D val="0"/>
            <c:extLst>
              <c:ext xmlns:c16="http://schemas.microsoft.com/office/drawing/2014/chart" uri="{C3380CC4-5D6E-409C-BE32-E72D297353CC}">
                <c16:uniqueId val="{00000002-D965-448E-8063-A7BBFA840DF5}"/>
              </c:ext>
            </c:extLst>
          </c:dPt>
          <c:dPt>
            <c:idx val="10"/>
            <c:marker>
              <c:symbol val="none"/>
            </c:marker>
            <c:bubble3D val="0"/>
            <c:spPr>
              <a:ln w="28575" cap="rnd">
                <a:solidFill>
                  <a:srgbClr val="009690"/>
                </a:solidFill>
                <a:prstDash val="solid"/>
                <a:round/>
              </a:ln>
              <a:effectLst/>
            </c:spPr>
            <c:extLst>
              <c:ext xmlns:c16="http://schemas.microsoft.com/office/drawing/2014/chart" uri="{C3380CC4-5D6E-409C-BE32-E72D297353CC}">
                <c16:uniqueId val="{00000004-D965-448E-8063-A7BBFA840DF5}"/>
              </c:ext>
            </c:extLst>
          </c:dPt>
          <c:dPt>
            <c:idx val="11"/>
            <c:marker>
              <c:symbol val="none"/>
            </c:marker>
            <c:bubble3D val="0"/>
            <c:spPr>
              <a:ln w="28575" cap="rnd">
                <a:solidFill>
                  <a:srgbClr val="009690"/>
                </a:solidFill>
                <a:prstDash val="solid"/>
                <a:round/>
              </a:ln>
              <a:effectLst/>
            </c:spPr>
            <c:extLst>
              <c:ext xmlns:c16="http://schemas.microsoft.com/office/drawing/2014/chart" uri="{C3380CC4-5D6E-409C-BE32-E72D297353CC}">
                <c16:uniqueId val="{00000006-D965-448E-8063-A7BBFA840DF5}"/>
              </c:ext>
            </c:extLst>
          </c:dPt>
          <c:dPt>
            <c:idx val="12"/>
            <c:marker>
              <c:symbol val="none"/>
            </c:marker>
            <c:bubble3D val="0"/>
            <c:spPr>
              <a:ln w="28575" cap="rnd">
                <a:solidFill>
                  <a:srgbClr val="009690"/>
                </a:solidFill>
                <a:prstDash val="solid"/>
                <a:round/>
              </a:ln>
              <a:effectLst/>
            </c:spPr>
            <c:extLst>
              <c:ext xmlns:c16="http://schemas.microsoft.com/office/drawing/2014/chart" uri="{C3380CC4-5D6E-409C-BE32-E72D297353CC}">
                <c16:uniqueId val="{00000007-9E9F-4642-8FC9-8835D946D55E}"/>
              </c:ext>
            </c:extLst>
          </c:dPt>
          <c:dLbls>
            <c:dLbl>
              <c:idx val="1"/>
              <c:delete val="1"/>
              <c:extLst>
                <c:ext xmlns:c15="http://schemas.microsoft.com/office/drawing/2012/chart" uri="{CE6537A1-D6FC-4f65-9D91-7224C49458BB}"/>
                <c:ext xmlns:c16="http://schemas.microsoft.com/office/drawing/2014/chart" uri="{C3380CC4-5D6E-409C-BE32-E72D297353CC}">
                  <c16:uniqueId val="{00000000-D965-448E-8063-A7BBFA840DF5}"/>
                </c:ext>
              </c:extLst>
            </c:dLbl>
            <c:dLbl>
              <c:idx val="2"/>
              <c:delete val="1"/>
              <c:extLst>
                <c:ext xmlns:c15="http://schemas.microsoft.com/office/drawing/2012/chart" uri="{CE6537A1-D6FC-4f65-9D91-7224C49458BB}"/>
                <c:ext xmlns:c16="http://schemas.microsoft.com/office/drawing/2014/chart" uri="{C3380CC4-5D6E-409C-BE32-E72D297353CC}">
                  <c16:uniqueId val="{00000001-D965-448E-8063-A7BBFA840DF5}"/>
                </c:ext>
              </c:extLst>
            </c:dLbl>
            <c:dLbl>
              <c:idx val="3"/>
              <c:delete val="1"/>
              <c:extLst>
                <c:ext xmlns:c15="http://schemas.microsoft.com/office/drawing/2012/chart" uri="{CE6537A1-D6FC-4f65-9D91-7224C49458BB}"/>
                <c:ext xmlns:c16="http://schemas.microsoft.com/office/drawing/2014/chart" uri="{C3380CC4-5D6E-409C-BE32-E72D297353CC}">
                  <c16:uniqueId val="{00000002-D965-448E-8063-A7BBFA840DF5}"/>
                </c:ext>
              </c:extLst>
            </c:dLbl>
            <c:dLbl>
              <c:idx val="4"/>
              <c:delete val="1"/>
              <c:extLst>
                <c:ext xmlns:c15="http://schemas.microsoft.com/office/drawing/2012/chart" uri="{CE6537A1-D6FC-4f65-9D91-7224C49458BB}"/>
                <c:ext xmlns:c16="http://schemas.microsoft.com/office/drawing/2014/chart" uri="{C3380CC4-5D6E-409C-BE32-E72D297353CC}">
                  <c16:uniqueId val="{00000008-D965-448E-8063-A7BBFA840DF5}"/>
                </c:ext>
              </c:extLst>
            </c:dLbl>
            <c:dLbl>
              <c:idx val="5"/>
              <c:delete val="1"/>
              <c:extLst>
                <c:ext xmlns:c15="http://schemas.microsoft.com/office/drawing/2012/chart" uri="{CE6537A1-D6FC-4f65-9D91-7224C49458BB}"/>
                <c:ext xmlns:c16="http://schemas.microsoft.com/office/drawing/2014/chart" uri="{C3380CC4-5D6E-409C-BE32-E72D297353CC}">
                  <c16:uniqueId val="{00000009-D965-448E-8063-A7BBFA840DF5}"/>
                </c:ext>
              </c:extLst>
            </c:dLbl>
            <c:dLbl>
              <c:idx val="6"/>
              <c:delete val="1"/>
              <c:extLst>
                <c:ext xmlns:c15="http://schemas.microsoft.com/office/drawing/2012/chart" uri="{CE6537A1-D6FC-4f65-9D91-7224C49458BB}"/>
                <c:ext xmlns:c16="http://schemas.microsoft.com/office/drawing/2014/chart" uri="{C3380CC4-5D6E-409C-BE32-E72D297353CC}">
                  <c16:uniqueId val="{0000000A-D965-448E-8063-A7BBFA840DF5}"/>
                </c:ext>
              </c:extLst>
            </c:dLbl>
            <c:dLbl>
              <c:idx val="7"/>
              <c:delete val="1"/>
              <c:extLst>
                <c:ext xmlns:c15="http://schemas.microsoft.com/office/drawing/2012/chart" uri="{CE6537A1-D6FC-4f65-9D91-7224C49458BB}"/>
                <c:ext xmlns:c16="http://schemas.microsoft.com/office/drawing/2014/chart" uri="{C3380CC4-5D6E-409C-BE32-E72D297353CC}">
                  <c16:uniqueId val="{0000000B-D965-448E-8063-A7BBFA840DF5}"/>
                </c:ext>
              </c:extLst>
            </c:dLbl>
            <c:dLbl>
              <c:idx val="8"/>
              <c:delete val="1"/>
              <c:extLst>
                <c:ext xmlns:c15="http://schemas.microsoft.com/office/drawing/2012/chart" uri="{CE6537A1-D6FC-4f65-9D91-7224C49458BB}"/>
                <c:ext xmlns:c16="http://schemas.microsoft.com/office/drawing/2014/chart" uri="{C3380CC4-5D6E-409C-BE32-E72D297353CC}">
                  <c16:uniqueId val="{0000000C-D965-448E-8063-A7BBFA840DF5}"/>
                </c:ext>
              </c:extLst>
            </c:dLbl>
            <c:dLbl>
              <c:idx val="9"/>
              <c:spPr>
                <a:noFill/>
                <a:ln>
                  <a:noFill/>
                </a:ln>
                <a:effectLst/>
              </c:spPr>
              <c:txPr>
                <a:bodyPr rot="0" spcFirstLastPara="1" vertOverflow="ellipsis" vert="horz" wrap="square" anchor="ctr" anchorCtr="1"/>
                <a:lstStyle/>
                <a:p>
                  <a:pPr algn="l" rtl="0">
                    <a:defRPr sz="1200" b="0" i="0" u="none" strike="noStrike" kern="1200" baseline="0">
                      <a:solidFill>
                        <a:srgbClr val="5C5B5A"/>
                      </a:solidFill>
                      <a:latin typeface="+mn-lt"/>
                      <a:ea typeface="+mn-ea"/>
                      <a:cs typeface="Calibri" panose="020F0502020204030204" pitchFamily="34" charset="0"/>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965-448E-8063-A7BBFA840DF5}"/>
                </c:ext>
              </c:extLst>
            </c:dLbl>
            <c:dLbl>
              <c:idx val="11"/>
              <c:delete val="1"/>
              <c:extLst>
                <c:ext xmlns:c15="http://schemas.microsoft.com/office/drawing/2012/chart" uri="{CE6537A1-D6FC-4f65-9D91-7224C49458BB}"/>
                <c:ext xmlns:c16="http://schemas.microsoft.com/office/drawing/2014/chart" uri="{C3380CC4-5D6E-409C-BE32-E72D297353CC}">
                  <c16:uniqueId val="{00000006-D965-448E-8063-A7BBFA840DF5}"/>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9F-4642-8FC9-8835D946D55E}"/>
                </c:ext>
              </c:extLst>
            </c:dLbl>
            <c:spPr>
              <a:noFill/>
              <a:ln>
                <a:noFill/>
              </a:ln>
              <a:effectLst/>
            </c:spPr>
            <c:txPr>
              <a:bodyPr rot="0" spcFirstLastPara="1" vertOverflow="ellipsis" vert="horz" wrap="square" anchor="ctr" anchorCtr="1"/>
              <a:lstStyle/>
              <a:p>
                <a:pPr algn="l">
                  <a:defRPr sz="1200" b="0" i="0" u="none" strike="noStrike" kern="1200" baseline="0">
                    <a:solidFill>
                      <a:srgbClr val="5C5B5A"/>
                    </a:solidFill>
                    <a:latin typeface="+mn-lt"/>
                    <a:ea typeface="+mn-ea"/>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Nov '20 (C-19 Survey 1) </c:v>
                </c:pt>
                <c:pt idx="1">
                  <c:v>2</c:v>
                </c:pt>
                <c:pt idx="2">
                  <c:v>3</c:v>
                </c:pt>
                <c:pt idx="3">
                  <c:v>4</c:v>
                </c:pt>
                <c:pt idx="4">
                  <c:v>5</c:v>
                </c:pt>
                <c:pt idx="5">
                  <c:v>6</c:v>
                </c:pt>
                <c:pt idx="6">
                  <c:v>7</c:v>
                </c:pt>
                <c:pt idx="7">
                  <c:v>8</c:v>
                </c:pt>
                <c:pt idx="8">
                  <c:v>9</c:v>
                </c:pt>
                <c:pt idx="9">
                  <c:v>Dec '21 (C-19 Survey 10) </c:v>
                </c:pt>
                <c:pt idx="10">
                  <c:v>Feb '22 (Survey 1)</c:v>
                </c:pt>
                <c:pt idx="11">
                  <c:v>Apr '22 (Survey 2)</c:v>
                </c:pt>
                <c:pt idx="12">
                  <c:v>Sept '22 (Survey 3)</c:v>
                </c:pt>
              </c:strCache>
            </c:strRef>
          </c:cat>
          <c:val>
            <c:numRef>
              <c:f>Sheet1!$B$2:$N$2</c:f>
              <c:numCache>
                <c:formatCode>0%</c:formatCode>
                <c:ptCount val="13"/>
                <c:pt idx="0">
                  <c:v>0.4</c:v>
                </c:pt>
                <c:pt idx="1">
                  <c:v>0.46</c:v>
                </c:pt>
                <c:pt idx="2">
                  <c:v>0.45</c:v>
                </c:pt>
                <c:pt idx="3">
                  <c:v>0.38</c:v>
                </c:pt>
                <c:pt idx="4">
                  <c:v>0.34</c:v>
                </c:pt>
                <c:pt idx="5">
                  <c:v>0.28000000000000003</c:v>
                </c:pt>
                <c:pt idx="6">
                  <c:v>0.3</c:v>
                </c:pt>
                <c:pt idx="7">
                  <c:v>0.32</c:v>
                </c:pt>
                <c:pt idx="8">
                  <c:v>0.28000000000000003</c:v>
                </c:pt>
                <c:pt idx="9">
                  <c:v>0.28000000000000003</c:v>
                </c:pt>
                <c:pt idx="10">
                  <c:v>0.28999999999999998</c:v>
                </c:pt>
                <c:pt idx="11">
                  <c:v>0.3</c:v>
                </c:pt>
                <c:pt idx="12">
                  <c:v>0.23</c:v>
                </c:pt>
              </c:numCache>
            </c:numRef>
          </c:val>
          <c:smooth val="0"/>
          <c:extLst>
            <c:ext xmlns:c16="http://schemas.microsoft.com/office/drawing/2014/chart" uri="{C3380CC4-5D6E-409C-BE32-E72D297353CC}">
              <c16:uniqueId val="{0000000E-D965-448E-8063-A7BBFA840DF5}"/>
            </c:ext>
          </c:extLst>
        </c:ser>
        <c:dLbls>
          <c:showLegendKey val="0"/>
          <c:showVal val="1"/>
          <c:showCatName val="0"/>
          <c:showSerName val="0"/>
          <c:showPercent val="0"/>
          <c:showBubbleSize val="0"/>
        </c:dLbls>
        <c:smooth val="0"/>
        <c:axId val="1933407823"/>
        <c:axId val="1933411983"/>
      </c:lineChart>
      <c:catAx>
        <c:axId val="1933407823"/>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Calibri" panose="020F0502020204030204" pitchFamily="34" charset="0"/>
              </a:defRPr>
            </a:pPr>
            <a:endParaRPr lang="en-US"/>
          </a:p>
        </c:txPr>
        <c:crossAx val="1933411983"/>
        <c:crosses val="autoZero"/>
        <c:auto val="1"/>
        <c:lblAlgn val="ctr"/>
        <c:lblOffset val="100"/>
        <c:noMultiLvlLbl val="0"/>
      </c:catAx>
      <c:valAx>
        <c:axId val="1933411983"/>
        <c:scaling>
          <c:orientation val="minMax"/>
          <c:max val="0.60000000000000009"/>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Calibri" panose="020F0502020204030204" pitchFamily="34" charset="0"/>
              </a:defRPr>
            </a:pPr>
            <a:endParaRPr lang="en-US"/>
          </a:p>
        </c:txPr>
        <c:crossAx val="1933407823"/>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rgbClr val="5C5B5A"/>
          </a:solidFill>
          <a:latin typeface="+mn-lt"/>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5C5B5A"/>
                </a:solidFill>
                <a:latin typeface="+mn-lt"/>
                <a:ea typeface="+mn-ea"/>
                <a:cs typeface="Calibri" panose="020F0502020204030204" pitchFamily="34" charset="0"/>
              </a:defRPr>
            </a:pPr>
            <a:r>
              <a:rPr lang="en-GB" sz="1400" b="1" dirty="0">
                <a:solidFill>
                  <a:srgbClr val="5C5B5A"/>
                </a:solidFill>
                <a:latin typeface="+mn-lt"/>
                <a:cs typeface="Calibri" panose="020F0502020204030204" pitchFamily="34" charset="0"/>
              </a:rPr>
              <a:t>% Extremely/very worried about Covid-19 – by age</a:t>
            </a:r>
            <a:endParaRPr lang="en-US" sz="1400" b="1" dirty="0">
              <a:solidFill>
                <a:srgbClr val="5C5B5A"/>
              </a:solidFill>
              <a:latin typeface="+mn-lt"/>
              <a:cs typeface="Calibri" panose="020F0502020204030204" pitchFamily="34" charset="0"/>
            </a:endParaRPr>
          </a:p>
        </c:rich>
      </c:tx>
      <c:layout>
        <c:manualLayout>
          <c:xMode val="edge"/>
          <c:yMode val="edge"/>
          <c:x val="0.14791366173567927"/>
          <c:y val="6.8954887279040126E-4"/>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rgbClr val="5C5B5A"/>
              </a:solidFill>
              <a:latin typeface="+mn-lt"/>
              <a:ea typeface="+mn-ea"/>
              <a:cs typeface="Calibri" panose="020F0502020204030204" pitchFamily="34" charset="0"/>
            </a:defRPr>
          </a:pPr>
          <a:endParaRPr lang="en-US"/>
        </a:p>
      </c:txPr>
    </c:title>
    <c:autoTitleDeleted val="0"/>
    <c:plotArea>
      <c:layout>
        <c:manualLayout>
          <c:layoutTarget val="inner"/>
          <c:xMode val="edge"/>
          <c:yMode val="edge"/>
          <c:x val="8.0657257465458321E-2"/>
          <c:y val="0.12256418693083493"/>
          <c:w val="0.85171272193434677"/>
          <c:h val="0.54516404666078555"/>
        </c:manualLayout>
      </c:layout>
      <c:lineChart>
        <c:grouping val="standard"/>
        <c:varyColors val="0"/>
        <c:ser>
          <c:idx val="2"/>
          <c:order val="0"/>
          <c:tx>
            <c:strRef>
              <c:f>Sheet1!$A$2</c:f>
              <c:strCache>
                <c:ptCount val="1"/>
                <c:pt idx="0">
                  <c:v>16-24 years (n=123)</c:v>
                </c:pt>
              </c:strCache>
            </c:strRef>
          </c:tx>
          <c:spPr>
            <a:ln w="28575" cap="rnd">
              <a:solidFill>
                <a:schemeClr val="accent3"/>
              </a:solidFill>
              <a:prstDash val="dash"/>
              <a:round/>
            </a:ln>
            <a:effectLst/>
          </c:spPr>
          <c:marker>
            <c:symbol val="none"/>
          </c:marker>
          <c:dPt>
            <c:idx val="0"/>
            <c:marker>
              <c:symbol val="none"/>
            </c:marker>
            <c:bubble3D val="0"/>
            <c:spPr>
              <a:ln w="28575" cap="rnd">
                <a:solidFill>
                  <a:schemeClr val="accent1"/>
                </a:solidFill>
                <a:prstDash val="dash"/>
                <a:round/>
              </a:ln>
              <a:effectLst/>
            </c:spPr>
            <c:extLst>
              <c:ext xmlns:c16="http://schemas.microsoft.com/office/drawing/2014/chart" uri="{C3380CC4-5D6E-409C-BE32-E72D297353CC}">
                <c16:uniqueId val="{00000001-5F16-48F7-BC5A-69671E138BB7}"/>
              </c:ext>
            </c:extLst>
          </c:dPt>
          <c:dPt>
            <c:idx val="11"/>
            <c:marker>
              <c:symbol val="none"/>
            </c:marker>
            <c:bubble3D val="0"/>
            <c:spPr>
              <a:ln w="28575" cap="rnd">
                <a:solidFill>
                  <a:schemeClr val="accent3"/>
                </a:solidFill>
                <a:prstDash val="solid"/>
                <a:round/>
              </a:ln>
              <a:effectLst/>
            </c:spPr>
            <c:extLst>
              <c:ext xmlns:c16="http://schemas.microsoft.com/office/drawing/2014/chart" uri="{C3380CC4-5D6E-409C-BE32-E72D297353CC}">
                <c16:uniqueId val="{00000003-5F16-48F7-BC5A-69671E138BB7}"/>
              </c:ext>
            </c:extLst>
          </c:dPt>
          <c:dPt>
            <c:idx val="12"/>
            <c:marker>
              <c:symbol val="none"/>
            </c:marker>
            <c:bubble3D val="0"/>
            <c:spPr>
              <a:ln w="28575" cap="rnd">
                <a:solidFill>
                  <a:schemeClr val="accent3"/>
                </a:solidFill>
                <a:prstDash val="solid"/>
                <a:round/>
              </a:ln>
              <a:effectLst/>
            </c:spPr>
            <c:extLst>
              <c:ext xmlns:c16="http://schemas.microsoft.com/office/drawing/2014/chart" uri="{C3380CC4-5D6E-409C-BE32-E72D297353CC}">
                <c16:uniqueId val="{00000002-D1F7-4A82-ADC3-F8A87060D5D4}"/>
              </c:ext>
            </c:extLst>
          </c:dPt>
          <c:dLbls>
            <c:dLbl>
              <c:idx val="12"/>
              <c:layout>
                <c:manualLayout>
                  <c:x val="-1.6144854905520797E-16"/>
                  <c:y val="-2.58620198115290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F7-4A82-ADC3-F8A87060D5D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Nov '20 (C-19 Survey 1) </c:v>
                </c:pt>
                <c:pt idx="1">
                  <c:v>2</c:v>
                </c:pt>
                <c:pt idx="2">
                  <c:v>3</c:v>
                </c:pt>
                <c:pt idx="3">
                  <c:v>4</c:v>
                </c:pt>
                <c:pt idx="4">
                  <c:v>5</c:v>
                </c:pt>
                <c:pt idx="5">
                  <c:v>6</c:v>
                </c:pt>
                <c:pt idx="6">
                  <c:v>7</c:v>
                </c:pt>
                <c:pt idx="7">
                  <c:v>8</c:v>
                </c:pt>
                <c:pt idx="8">
                  <c:v>9</c:v>
                </c:pt>
                <c:pt idx="9">
                  <c:v>Dec '21 (C-19 Survey 10) </c:v>
                </c:pt>
                <c:pt idx="10">
                  <c:v>Feb '22 (Survey 1)</c:v>
                </c:pt>
                <c:pt idx="11">
                  <c:v>Apr '22 (Survey 2)</c:v>
                </c:pt>
                <c:pt idx="12">
                  <c:v>Sept '22 (Survey 3)</c:v>
                </c:pt>
              </c:strCache>
            </c:strRef>
          </c:cat>
          <c:val>
            <c:numRef>
              <c:f>Sheet1!$B$2:$N$2</c:f>
              <c:numCache>
                <c:formatCode>0%</c:formatCode>
                <c:ptCount val="13"/>
                <c:pt idx="0">
                  <c:v>0.3</c:v>
                </c:pt>
                <c:pt idx="1">
                  <c:v>0.3</c:v>
                </c:pt>
                <c:pt idx="2">
                  <c:v>0.34</c:v>
                </c:pt>
                <c:pt idx="3">
                  <c:v>0.22</c:v>
                </c:pt>
                <c:pt idx="4">
                  <c:v>0.28000000000000003</c:v>
                </c:pt>
                <c:pt idx="5">
                  <c:v>0.21</c:v>
                </c:pt>
                <c:pt idx="6">
                  <c:v>0.26</c:v>
                </c:pt>
                <c:pt idx="7">
                  <c:v>0.27</c:v>
                </c:pt>
                <c:pt idx="8">
                  <c:v>0.17</c:v>
                </c:pt>
                <c:pt idx="9">
                  <c:v>0.18</c:v>
                </c:pt>
                <c:pt idx="10">
                  <c:v>0.27</c:v>
                </c:pt>
                <c:pt idx="11">
                  <c:v>0.24</c:v>
                </c:pt>
                <c:pt idx="12">
                  <c:v>0.23</c:v>
                </c:pt>
              </c:numCache>
            </c:numRef>
          </c:val>
          <c:smooth val="0"/>
          <c:extLst>
            <c:ext xmlns:c16="http://schemas.microsoft.com/office/drawing/2014/chart" uri="{C3380CC4-5D6E-409C-BE32-E72D297353CC}">
              <c16:uniqueId val="{00000004-5F16-48F7-BC5A-69671E138BB7}"/>
            </c:ext>
          </c:extLst>
        </c:ser>
        <c:ser>
          <c:idx val="1"/>
          <c:order val="1"/>
          <c:tx>
            <c:strRef>
              <c:f>Sheet1!$A$3</c:f>
              <c:strCache>
                <c:ptCount val="1"/>
                <c:pt idx="0">
                  <c:v>25-44 years (n=455)</c:v>
                </c:pt>
              </c:strCache>
            </c:strRef>
          </c:tx>
          <c:spPr>
            <a:ln w="28575" cap="rnd">
              <a:solidFill>
                <a:srgbClr val="6DD5CE"/>
              </a:solidFill>
              <a:prstDash val="dash"/>
              <a:round/>
            </a:ln>
            <a:effectLst/>
          </c:spPr>
          <c:marker>
            <c:symbol val="none"/>
          </c:marker>
          <c:dPt>
            <c:idx val="0"/>
            <c:marker>
              <c:symbol val="none"/>
            </c:marker>
            <c:bubble3D val="0"/>
            <c:extLst>
              <c:ext xmlns:c16="http://schemas.microsoft.com/office/drawing/2014/chart" uri="{C3380CC4-5D6E-409C-BE32-E72D297353CC}">
                <c16:uniqueId val="{00000005-5F16-48F7-BC5A-69671E138BB7}"/>
              </c:ext>
            </c:extLst>
          </c:dPt>
          <c:dPt>
            <c:idx val="11"/>
            <c:marker>
              <c:symbol val="none"/>
            </c:marker>
            <c:bubble3D val="0"/>
            <c:spPr>
              <a:ln w="28575" cap="rnd">
                <a:solidFill>
                  <a:srgbClr val="6DD5CE"/>
                </a:solidFill>
                <a:prstDash val="solid"/>
                <a:round/>
              </a:ln>
              <a:effectLst/>
            </c:spPr>
            <c:extLst>
              <c:ext xmlns:c16="http://schemas.microsoft.com/office/drawing/2014/chart" uri="{C3380CC4-5D6E-409C-BE32-E72D297353CC}">
                <c16:uniqueId val="{00000007-5F16-48F7-BC5A-69671E138BB7}"/>
              </c:ext>
            </c:extLst>
          </c:dPt>
          <c:dPt>
            <c:idx val="12"/>
            <c:marker>
              <c:symbol val="none"/>
            </c:marker>
            <c:bubble3D val="0"/>
            <c:spPr>
              <a:ln w="28575" cap="rnd">
                <a:solidFill>
                  <a:srgbClr val="6DD5CE"/>
                </a:solidFill>
                <a:prstDash val="solid"/>
                <a:round/>
              </a:ln>
              <a:effectLst/>
            </c:spPr>
            <c:extLst>
              <c:ext xmlns:c16="http://schemas.microsoft.com/office/drawing/2014/chart" uri="{C3380CC4-5D6E-409C-BE32-E72D297353CC}">
                <c16:uniqueId val="{00000003-D1F7-4A82-ADC3-F8A87060D5D4}"/>
              </c:ext>
            </c:extLst>
          </c:dPt>
          <c:dLbls>
            <c:dLbl>
              <c:idx val="12"/>
              <c:layout>
                <c:manualLayout>
                  <c:x val="-1.6144854905520797E-16"/>
                  <c:y val="-5.43102416042108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F7-4A82-ADC3-F8A87060D5D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Sheet1!$B$1:$N$1</c:f>
              <c:strCache>
                <c:ptCount val="13"/>
                <c:pt idx="0">
                  <c:v>Nov '20 (C-19 Survey 1) </c:v>
                </c:pt>
                <c:pt idx="1">
                  <c:v>2</c:v>
                </c:pt>
                <c:pt idx="2">
                  <c:v>3</c:v>
                </c:pt>
                <c:pt idx="3">
                  <c:v>4</c:v>
                </c:pt>
                <c:pt idx="4">
                  <c:v>5</c:v>
                </c:pt>
                <c:pt idx="5">
                  <c:v>6</c:v>
                </c:pt>
                <c:pt idx="6">
                  <c:v>7</c:v>
                </c:pt>
                <c:pt idx="7">
                  <c:v>8</c:v>
                </c:pt>
                <c:pt idx="8">
                  <c:v>9</c:v>
                </c:pt>
                <c:pt idx="9">
                  <c:v>Dec '21 (C-19 Survey 10) </c:v>
                </c:pt>
                <c:pt idx="10">
                  <c:v>Feb '22 (Survey 1)</c:v>
                </c:pt>
                <c:pt idx="11">
                  <c:v>Apr '22 (Survey 2)</c:v>
                </c:pt>
                <c:pt idx="12">
                  <c:v>Sept '22 (Survey 3)</c:v>
                </c:pt>
              </c:strCache>
            </c:strRef>
          </c:cat>
          <c:val>
            <c:numRef>
              <c:f>Sheet1!$B$3:$N$3</c:f>
              <c:numCache>
                <c:formatCode>0%</c:formatCode>
                <c:ptCount val="13"/>
                <c:pt idx="0">
                  <c:v>0.42</c:v>
                </c:pt>
                <c:pt idx="1">
                  <c:v>0.54</c:v>
                </c:pt>
                <c:pt idx="2">
                  <c:v>0.46</c:v>
                </c:pt>
                <c:pt idx="3">
                  <c:v>0.46</c:v>
                </c:pt>
                <c:pt idx="4">
                  <c:v>0.38</c:v>
                </c:pt>
                <c:pt idx="5">
                  <c:v>0.3</c:v>
                </c:pt>
                <c:pt idx="6">
                  <c:v>0.38</c:v>
                </c:pt>
                <c:pt idx="7">
                  <c:v>0.36</c:v>
                </c:pt>
                <c:pt idx="8">
                  <c:v>0.36</c:v>
                </c:pt>
                <c:pt idx="9">
                  <c:v>0.31</c:v>
                </c:pt>
                <c:pt idx="10">
                  <c:v>0.33</c:v>
                </c:pt>
                <c:pt idx="11">
                  <c:v>0.36</c:v>
                </c:pt>
                <c:pt idx="12">
                  <c:v>0.25</c:v>
                </c:pt>
              </c:numCache>
            </c:numRef>
          </c:val>
          <c:smooth val="0"/>
          <c:extLst>
            <c:ext xmlns:c16="http://schemas.microsoft.com/office/drawing/2014/chart" uri="{C3380CC4-5D6E-409C-BE32-E72D297353CC}">
              <c16:uniqueId val="{00000009-5F16-48F7-BC5A-69671E138BB7}"/>
            </c:ext>
          </c:extLst>
        </c:ser>
        <c:ser>
          <c:idx val="3"/>
          <c:order val="2"/>
          <c:tx>
            <c:strRef>
              <c:f>Sheet1!$A$4</c:f>
              <c:strCache>
                <c:ptCount val="1"/>
                <c:pt idx="0">
                  <c:v>45-64 years (n=525)</c:v>
                </c:pt>
              </c:strCache>
            </c:strRef>
          </c:tx>
          <c:spPr>
            <a:ln w="28575" cap="rnd">
              <a:solidFill>
                <a:srgbClr val="FF9999"/>
              </a:solidFill>
              <a:prstDash val="dash"/>
              <a:round/>
            </a:ln>
            <a:effectLst/>
          </c:spPr>
          <c:marker>
            <c:symbol val="none"/>
          </c:marker>
          <c:dPt>
            <c:idx val="0"/>
            <c:marker>
              <c:symbol val="none"/>
            </c:marker>
            <c:bubble3D val="0"/>
            <c:extLst>
              <c:ext xmlns:c16="http://schemas.microsoft.com/office/drawing/2014/chart" uri="{C3380CC4-5D6E-409C-BE32-E72D297353CC}">
                <c16:uniqueId val="{0000000A-5F16-48F7-BC5A-69671E138BB7}"/>
              </c:ext>
            </c:extLst>
          </c:dPt>
          <c:dPt>
            <c:idx val="11"/>
            <c:marker>
              <c:symbol val="none"/>
            </c:marker>
            <c:bubble3D val="0"/>
            <c:spPr>
              <a:ln w="28575" cap="rnd">
                <a:solidFill>
                  <a:srgbClr val="FF9999"/>
                </a:solidFill>
                <a:prstDash val="solid"/>
                <a:round/>
              </a:ln>
              <a:effectLst/>
            </c:spPr>
            <c:extLst>
              <c:ext xmlns:c16="http://schemas.microsoft.com/office/drawing/2014/chart" uri="{C3380CC4-5D6E-409C-BE32-E72D297353CC}">
                <c16:uniqueId val="{0000000C-5F16-48F7-BC5A-69671E138BB7}"/>
              </c:ext>
            </c:extLst>
          </c:dPt>
          <c:dPt>
            <c:idx val="12"/>
            <c:marker>
              <c:symbol val="none"/>
            </c:marker>
            <c:bubble3D val="0"/>
            <c:spPr>
              <a:ln w="28575" cap="rnd">
                <a:solidFill>
                  <a:srgbClr val="FF9999"/>
                </a:solidFill>
                <a:prstDash val="solid"/>
                <a:round/>
              </a:ln>
              <a:effectLst/>
            </c:spPr>
            <c:extLst>
              <c:ext xmlns:c16="http://schemas.microsoft.com/office/drawing/2014/chart" uri="{C3380CC4-5D6E-409C-BE32-E72D297353CC}">
                <c16:uniqueId val="{00000001-D1F7-4A82-ADC3-F8A87060D5D4}"/>
              </c:ext>
            </c:extLst>
          </c:dPt>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F7-4A82-ADC3-F8A87060D5D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Nov '20 (C-19 Survey 1) </c:v>
                </c:pt>
                <c:pt idx="1">
                  <c:v>2</c:v>
                </c:pt>
                <c:pt idx="2">
                  <c:v>3</c:v>
                </c:pt>
                <c:pt idx="3">
                  <c:v>4</c:v>
                </c:pt>
                <c:pt idx="4">
                  <c:v>5</c:v>
                </c:pt>
                <c:pt idx="5">
                  <c:v>6</c:v>
                </c:pt>
                <c:pt idx="6">
                  <c:v>7</c:v>
                </c:pt>
                <c:pt idx="7">
                  <c:v>8</c:v>
                </c:pt>
                <c:pt idx="8">
                  <c:v>9</c:v>
                </c:pt>
                <c:pt idx="9">
                  <c:v>Dec '21 (C-19 Survey 10) </c:v>
                </c:pt>
                <c:pt idx="10">
                  <c:v>Feb '22 (Survey 1)</c:v>
                </c:pt>
                <c:pt idx="11">
                  <c:v>Apr '22 (Survey 2)</c:v>
                </c:pt>
                <c:pt idx="12">
                  <c:v>Sept '22 (Survey 3)</c:v>
                </c:pt>
              </c:strCache>
            </c:strRef>
          </c:cat>
          <c:val>
            <c:numRef>
              <c:f>Sheet1!$B$4:$N$4</c:f>
              <c:numCache>
                <c:formatCode>0%</c:formatCode>
                <c:ptCount val="13"/>
                <c:pt idx="0">
                  <c:v>0.43</c:v>
                </c:pt>
                <c:pt idx="1">
                  <c:v>0.43</c:v>
                </c:pt>
                <c:pt idx="2">
                  <c:v>0.48</c:v>
                </c:pt>
                <c:pt idx="3">
                  <c:v>0.4</c:v>
                </c:pt>
                <c:pt idx="4">
                  <c:v>0.37</c:v>
                </c:pt>
                <c:pt idx="5">
                  <c:v>0.32</c:v>
                </c:pt>
                <c:pt idx="6">
                  <c:v>0.3</c:v>
                </c:pt>
                <c:pt idx="7">
                  <c:v>0.32</c:v>
                </c:pt>
                <c:pt idx="8">
                  <c:v>0.3</c:v>
                </c:pt>
                <c:pt idx="9">
                  <c:v>0.3</c:v>
                </c:pt>
                <c:pt idx="10">
                  <c:v>0.27</c:v>
                </c:pt>
                <c:pt idx="11">
                  <c:v>0.31</c:v>
                </c:pt>
                <c:pt idx="12">
                  <c:v>0.21</c:v>
                </c:pt>
              </c:numCache>
            </c:numRef>
          </c:val>
          <c:smooth val="0"/>
          <c:extLst>
            <c:ext xmlns:c16="http://schemas.microsoft.com/office/drawing/2014/chart" uri="{C3380CC4-5D6E-409C-BE32-E72D297353CC}">
              <c16:uniqueId val="{0000000D-5F16-48F7-BC5A-69671E138BB7}"/>
            </c:ext>
          </c:extLst>
        </c:ser>
        <c:ser>
          <c:idx val="0"/>
          <c:order val="3"/>
          <c:tx>
            <c:strRef>
              <c:f>Sheet1!$A$5</c:f>
              <c:strCache>
                <c:ptCount val="1"/>
                <c:pt idx="0">
                  <c:v>65+ years (n=574)</c:v>
                </c:pt>
              </c:strCache>
            </c:strRef>
          </c:tx>
          <c:spPr>
            <a:ln w="28575" cap="rnd">
              <a:solidFill>
                <a:srgbClr val="009690"/>
              </a:solidFill>
              <a:prstDash val="dash"/>
              <a:round/>
            </a:ln>
            <a:effectLst/>
          </c:spPr>
          <c:marker>
            <c:symbol val="none"/>
          </c:marker>
          <c:dPt>
            <c:idx val="3"/>
            <c:marker>
              <c:symbol val="none"/>
            </c:marker>
            <c:bubble3D val="0"/>
            <c:extLst>
              <c:ext xmlns:c16="http://schemas.microsoft.com/office/drawing/2014/chart" uri="{C3380CC4-5D6E-409C-BE32-E72D297353CC}">
                <c16:uniqueId val="{0000000E-5F16-48F7-BC5A-69671E138BB7}"/>
              </c:ext>
            </c:extLst>
          </c:dPt>
          <c:dPt>
            <c:idx val="11"/>
            <c:marker>
              <c:symbol val="none"/>
            </c:marker>
            <c:bubble3D val="0"/>
            <c:spPr>
              <a:ln w="28575" cap="rnd">
                <a:solidFill>
                  <a:srgbClr val="009690"/>
                </a:solidFill>
                <a:prstDash val="solid"/>
                <a:round/>
              </a:ln>
              <a:effectLst/>
            </c:spPr>
            <c:extLst>
              <c:ext xmlns:c16="http://schemas.microsoft.com/office/drawing/2014/chart" uri="{C3380CC4-5D6E-409C-BE32-E72D297353CC}">
                <c16:uniqueId val="{00000010-5F16-48F7-BC5A-69671E138BB7}"/>
              </c:ext>
            </c:extLst>
          </c:dPt>
          <c:dPt>
            <c:idx val="12"/>
            <c:marker>
              <c:symbol val="none"/>
            </c:marker>
            <c:bubble3D val="0"/>
            <c:spPr>
              <a:ln w="28575" cap="rnd">
                <a:solidFill>
                  <a:srgbClr val="009690"/>
                </a:solidFill>
                <a:prstDash val="solid"/>
                <a:round/>
              </a:ln>
              <a:effectLst/>
            </c:spPr>
            <c:extLst>
              <c:ext xmlns:c16="http://schemas.microsoft.com/office/drawing/2014/chart" uri="{C3380CC4-5D6E-409C-BE32-E72D297353CC}">
                <c16:uniqueId val="{00000000-D1F7-4A82-ADC3-F8A87060D5D4}"/>
              </c:ext>
            </c:extLst>
          </c:dPt>
          <c:dLbls>
            <c:dLbl>
              <c:idx val="12"/>
              <c:layout>
                <c:manualLayout>
                  <c:x val="-1.6144854905520797E-16"/>
                  <c:y val="3.3620625754987706E-2"/>
                </c:manualLayout>
              </c:layout>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F7-4A82-ADC3-F8A87060D5D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Sheet1!$B$1:$N$1</c:f>
              <c:strCache>
                <c:ptCount val="13"/>
                <c:pt idx="0">
                  <c:v>Nov '20 (C-19 Survey 1) </c:v>
                </c:pt>
                <c:pt idx="1">
                  <c:v>2</c:v>
                </c:pt>
                <c:pt idx="2">
                  <c:v>3</c:v>
                </c:pt>
                <c:pt idx="3">
                  <c:v>4</c:v>
                </c:pt>
                <c:pt idx="4">
                  <c:v>5</c:v>
                </c:pt>
                <c:pt idx="5">
                  <c:v>6</c:v>
                </c:pt>
                <c:pt idx="6">
                  <c:v>7</c:v>
                </c:pt>
                <c:pt idx="7">
                  <c:v>8</c:v>
                </c:pt>
                <c:pt idx="8">
                  <c:v>9</c:v>
                </c:pt>
                <c:pt idx="9">
                  <c:v>Dec '21 (C-19 Survey 10) </c:v>
                </c:pt>
                <c:pt idx="10">
                  <c:v>Feb '22 (Survey 1)</c:v>
                </c:pt>
                <c:pt idx="11">
                  <c:v>Apr '22 (Survey 2)</c:v>
                </c:pt>
                <c:pt idx="12">
                  <c:v>Sept '22 (Survey 3)</c:v>
                </c:pt>
              </c:strCache>
            </c:strRef>
          </c:cat>
          <c:val>
            <c:numRef>
              <c:f>Sheet1!$B$5:$N$5</c:f>
              <c:numCache>
                <c:formatCode>0%</c:formatCode>
                <c:ptCount val="13"/>
                <c:pt idx="0">
                  <c:v>0.38</c:v>
                </c:pt>
                <c:pt idx="1">
                  <c:v>0.52</c:v>
                </c:pt>
                <c:pt idx="2">
                  <c:v>0.45</c:v>
                </c:pt>
                <c:pt idx="3">
                  <c:v>0.34</c:v>
                </c:pt>
                <c:pt idx="4">
                  <c:v>0.26</c:v>
                </c:pt>
                <c:pt idx="5">
                  <c:v>0.23</c:v>
                </c:pt>
                <c:pt idx="6">
                  <c:v>0.2</c:v>
                </c:pt>
                <c:pt idx="7">
                  <c:v>0.26</c:v>
                </c:pt>
                <c:pt idx="8">
                  <c:v>0.19</c:v>
                </c:pt>
                <c:pt idx="9">
                  <c:v>0.26</c:v>
                </c:pt>
                <c:pt idx="10">
                  <c:v>0.27</c:v>
                </c:pt>
                <c:pt idx="11">
                  <c:v>0.24</c:v>
                </c:pt>
                <c:pt idx="12">
                  <c:v>0.2</c:v>
                </c:pt>
              </c:numCache>
            </c:numRef>
          </c:val>
          <c:smooth val="0"/>
          <c:extLst>
            <c:ext xmlns:c16="http://schemas.microsoft.com/office/drawing/2014/chart" uri="{C3380CC4-5D6E-409C-BE32-E72D297353CC}">
              <c16:uniqueId val="{00000012-5F16-48F7-BC5A-69671E138BB7}"/>
            </c:ext>
          </c:extLst>
        </c:ser>
        <c:dLbls>
          <c:showLegendKey val="0"/>
          <c:showVal val="0"/>
          <c:showCatName val="0"/>
          <c:showSerName val="0"/>
          <c:showPercent val="0"/>
          <c:showBubbleSize val="0"/>
        </c:dLbls>
        <c:smooth val="0"/>
        <c:axId val="1933407823"/>
        <c:axId val="1933411983"/>
      </c:lineChart>
      <c:catAx>
        <c:axId val="1933407823"/>
        <c:scaling>
          <c:orientation val="minMax"/>
        </c:scaling>
        <c:delete val="0"/>
        <c:axPos val="b"/>
        <c:numFmt formatCode="General" sourceLinked="1"/>
        <c:majorTickMark val="none"/>
        <c:minorTickMark val="none"/>
        <c:tickLblPos val="nextTo"/>
        <c:spPr>
          <a:noFill/>
          <a:ln w="9525" cap="flat" cmpd="sng" algn="ctr">
            <a:solidFill>
              <a:schemeClr val="bg1">
                <a:lumMod val="95000"/>
              </a:schemeClr>
            </a:solidFill>
            <a:round/>
          </a:ln>
          <a:effectLst/>
        </c:spPr>
        <c:txPr>
          <a:bodyPr rot="-3000000" spcFirstLastPara="1" vertOverflow="ellipsis" wrap="square" anchor="ctr" anchorCtr="1"/>
          <a:lstStyle/>
          <a:p>
            <a:pPr>
              <a:defRPr sz="1200" b="0" i="0" u="none" strike="noStrike" kern="1200" baseline="0">
                <a:solidFill>
                  <a:srgbClr val="5C5B5A"/>
                </a:solidFill>
                <a:latin typeface="+mn-lt"/>
                <a:ea typeface="+mn-ea"/>
                <a:cs typeface="+mn-cs"/>
              </a:defRPr>
            </a:pPr>
            <a:endParaRPr lang="en-US"/>
          </a:p>
        </c:txPr>
        <c:crossAx val="1933411983"/>
        <c:crosses val="autoZero"/>
        <c:auto val="1"/>
        <c:lblAlgn val="ctr"/>
        <c:lblOffset val="100"/>
        <c:noMultiLvlLbl val="0"/>
      </c:catAx>
      <c:valAx>
        <c:axId val="1933411983"/>
        <c:scaling>
          <c:orientation val="minMax"/>
          <c:max val="0.60000000000000009"/>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crossAx val="1933407823"/>
        <c:crosses val="autoZero"/>
        <c:crossBetween val="between"/>
      </c:valAx>
      <c:spPr>
        <a:noFill/>
        <a:ln>
          <a:noFill/>
        </a:ln>
        <a:effectLst/>
      </c:spPr>
    </c:plotArea>
    <c:legend>
      <c:legendPos val="r"/>
      <c:layout>
        <c:manualLayout>
          <c:xMode val="edge"/>
          <c:yMode val="edge"/>
          <c:x val="0.16754409823905214"/>
          <c:y val="0.93298051021895967"/>
          <c:w val="0.80956809424937726"/>
          <c:h val="6.5036673781210821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5C5B5A"/>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0.4013</cdr:x>
      <cdr:y>0.28428</cdr:y>
    </cdr:from>
    <cdr:to>
      <cdr:x>0.57357</cdr:x>
      <cdr:y>0.36642</cdr:y>
    </cdr:to>
    <cdr:sp macro="" textlink="">
      <cdr:nvSpPr>
        <cdr:cNvPr id="2" name="TextBox 9">
          <a:extLst xmlns:a="http://schemas.openxmlformats.org/drawingml/2006/main">
            <a:ext uri="{FF2B5EF4-FFF2-40B4-BE49-F238E27FC236}">
              <a16:creationId xmlns:a16="http://schemas.microsoft.com/office/drawing/2014/main" id="{481B10E6-0A97-505F-5DA0-9095668F7AC0}"/>
            </a:ext>
          </a:extLst>
        </cdr:cNvPr>
        <cdr:cNvSpPr txBox="1"/>
      </cdr:nvSpPr>
      <cdr:spPr>
        <a:xfrm xmlns:a="http://schemas.openxmlformats.org/drawingml/2006/main">
          <a:off x="1505586" y="1278287"/>
          <a:ext cx="64633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lang="en-GB" sz="1800" b="1" noProof="0" dirty="0">
              <a:solidFill>
                <a:srgbClr val="5C5B5A"/>
              </a:solidFill>
              <a:latin typeface="Arial" panose="020B0604020202020204"/>
            </a:rPr>
            <a:t>62</a:t>
          </a:r>
          <a:r>
            <a:rPr kumimoji="0" lang="en-GB" sz="1800" b="1" i="0" u="none" strike="noStrike" kern="1200" cap="none" spc="0" normalizeH="0" baseline="0" noProof="0" dirty="0">
              <a:ln>
                <a:noFill/>
              </a:ln>
              <a:solidFill>
                <a:srgbClr val="5C5B5A"/>
              </a:solidFill>
              <a:effectLst/>
              <a:uLnTx/>
              <a:uFillTx/>
              <a:latin typeface="Arial" panose="020B0604020202020204"/>
              <a:ea typeface="+mn-ea"/>
              <a:cs typeface="+mn-cs"/>
            </a:rPr>
            <a:t>%</a:t>
          </a:r>
        </a:p>
      </cdr:txBody>
    </cdr:sp>
  </cdr:relSizeAnchor>
  <cdr:relSizeAnchor xmlns:cdr="http://schemas.openxmlformats.org/drawingml/2006/chartDrawing">
    <cdr:from>
      <cdr:x>0.29972</cdr:x>
      <cdr:y>0.35629</cdr:y>
    </cdr:from>
    <cdr:to>
      <cdr:x>0.65876</cdr:x>
      <cdr:y>0.46923</cdr:y>
    </cdr:to>
    <cdr:sp macro="" textlink="">
      <cdr:nvSpPr>
        <cdr:cNvPr id="3" name="TextBox 9">
          <a:extLst xmlns:a="http://schemas.openxmlformats.org/drawingml/2006/main">
            <a:ext uri="{FF2B5EF4-FFF2-40B4-BE49-F238E27FC236}">
              <a16:creationId xmlns:a16="http://schemas.microsoft.com/office/drawing/2014/main" id="{481B10E6-0A97-505F-5DA0-9095668F7AC0}"/>
            </a:ext>
          </a:extLst>
        </cdr:cNvPr>
        <cdr:cNvSpPr txBox="1"/>
      </cdr:nvSpPr>
      <cdr:spPr>
        <a:xfrm xmlns:a="http://schemas.openxmlformats.org/drawingml/2006/main">
          <a:off x="1124492" y="1602050"/>
          <a:ext cx="1347020" cy="5078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GB" sz="900" dirty="0">
              <a:solidFill>
                <a:srgbClr val="5C5B5A"/>
              </a:solidFill>
              <a:latin typeface="Arial" panose="020B0604020202020204"/>
            </a:rPr>
            <a:t>s</a:t>
          </a:r>
          <a:r>
            <a:rPr lang="en-GB" sz="900" b="0" dirty="0">
              <a:solidFill>
                <a:srgbClr val="5C5B5A"/>
              </a:solidFill>
              <a:latin typeface="Arial" panose="020B0604020202020204"/>
            </a:rPr>
            <a:t>ay they have had Covid-19 at some point</a:t>
          </a:r>
          <a:endParaRPr kumimoji="0" lang="en-GB" sz="900" b="0" i="0" u="none" strike="noStrike" kern="1200" cap="none" spc="0" normalizeH="0" baseline="0" noProof="0" dirty="0">
            <a:ln>
              <a:noFill/>
            </a:ln>
            <a:solidFill>
              <a:srgbClr val="5C5B5A"/>
            </a:solidFill>
            <a:effectLst/>
            <a:uLnTx/>
            <a:uFillTx/>
            <a:latin typeface="Arial" panose="020B0604020202020204"/>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0.00255</cdr:y>
    </cdr:from>
    <cdr:to>
      <cdr:x>0.9499</cdr:x>
      <cdr:y>0.10942</cdr:y>
    </cdr:to>
    <cdr:sp macro="" textlink="">
      <cdr:nvSpPr>
        <cdr:cNvPr id="2" name="TextBox 1">
          <a:extLst xmlns:a="http://schemas.openxmlformats.org/drawingml/2006/main">
            <a:ext uri="{FF2B5EF4-FFF2-40B4-BE49-F238E27FC236}">
              <a16:creationId xmlns:a16="http://schemas.microsoft.com/office/drawing/2014/main" id="{AB05283D-FF28-5031-7A51-0DC246DCD2C9}"/>
            </a:ext>
          </a:extLst>
        </cdr:cNvPr>
        <cdr:cNvSpPr txBox="1"/>
      </cdr:nvSpPr>
      <cdr:spPr>
        <a:xfrm xmlns:a="http://schemas.openxmlformats.org/drawingml/2006/main">
          <a:off x="-4192673" y="9611"/>
          <a:ext cx="2533634" cy="4033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GB" sz="900" dirty="0">
            <a:solidFill>
              <a:srgbClr val="5C5B5A"/>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0.28871</cdr:x>
      <cdr:y>0.72804</cdr:y>
    </cdr:from>
    <cdr:to>
      <cdr:x>0.37894</cdr:x>
      <cdr:y>0.81337</cdr:y>
    </cdr:to>
    <cdr:sp macro="" textlink="">
      <cdr:nvSpPr>
        <cdr:cNvPr id="2" name="TextBox 1">
          <a:extLst xmlns:a="http://schemas.openxmlformats.org/drawingml/2006/main">
            <a:ext uri="{FF2B5EF4-FFF2-40B4-BE49-F238E27FC236}">
              <a16:creationId xmlns:a16="http://schemas.microsoft.com/office/drawing/2014/main" id="{F07316C2-BD64-097C-34E9-ACE520596CF4}"/>
            </a:ext>
          </a:extLst>
        </cdr:cNvPr>
        <cdr:cNvSpPr txBox="1"/>
      </cdr:nvSpPr>
      <cdr:spPr>
        <a:xfrm xmlns:a="http://schemas.openxmlformats.org/drawingml/2006/main">
          <a:off x="1998682" y="2781010"/>
          <a:ext cx="624606" cy="32594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pPr algn="ctr"/>
          <a:r>
            <a:rPr lang="en-GB" sz="1600" b="1" dirty="0">
              <a:solidFill>
                <a:srgbClr val="5C5B5A"/>
              </a:solidFill>
            </a:rPr>
            <a:t>24%</a:t>
          </a:r>
        </a:p>
      </cdr:txBody>
    </cdr:sp>
  </cdr:relSizeAnchor>
  <cdr:relSizeAnchor xmlns:cdr="http://schemas.openxmlformats.org/drawingml/2006/chartDrawing">
    <cdr:from>
      <cdr:x>0.86213</cdr:x>
      <cdr:y>0.72804</cdr:y>
    </cdr:from>
    <cdr:to>
      <cdr:x>0.97652</cdr:x>
      <cdr:y>0.81337</cdr:y>
    </cdr:to>
    <cdr:sp macro="" textlink="">
      <cdr:nvSpPr>
        <cdr:cNvPr id="3" name="TextBox 1">
          <a:extLst xmlns:a="http://schemas.openxmlformats.org/drawingml/2006/main">
            <a:ext uri="{FF2B5EF4-FFF2-40B4-BE49-F238E27FC236}">
              <a16:creationId xmlns:a16="http://schemas.microsoft.com/office/drawing/2014/main" id="{8604BECC-5551-AFAC-F713-8573E451B10C}"/>
            </a:ext>
          </a:extLst>
        </cdr:cNvPr>
        <cdr:cNvSpPr txBox="1"/>
      </cdr:nvSpPr>
      <cdr:spPr>
        <a:xfrm xmlns:a="http://schemas.openxmlformats.org/drawingml/2006/main">
          <a:off x="5968298" y="2781010"/>
          <a:ext cx="791879" cy="32594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600" b="1" dirty="0">
              <a:solidFill>
                <a:srgbClr val="5C5B5A"/>
              </a:solidFill>
            </a:rPr>
            <a:t>21%</a:t>
          </a:r>
        </a:p>
      </cdr:txBody>
    </cdr:sp>
  </cdr:relSizeAnchor>
</c:userShapes>
</file>

<file path=ppt/drawings/drawing4.xml><?xml version="1.0" encoding="utf-8"?>
<c:userShapes xmlns:c="http://schemas.openxmlformats.org/drawingml/2006/chart">
  <cdr:relSizeAnchor xmlns:cdr="http://schemas.openxmlformats.org/drawingml/2006/chartDrawing">
    <cdr:from>
      <cdr:x>0.37934</cdr:x>
      <cdr:y>0.41133</cdr:y>
    </cdr:from>
    <cdr:to>
      <cdr:x>0.69171</cdr:x>
      <cdr:y>0.49666</cdr:y>
    </cdr:to>
    <cdr:sp macro="" textlink="">
      <cdr:nvSpPr>
        <cdr:cNvPr id="2" name="Rectangle 1">
          <a:extLst xmlns:a="http://schemas.openxmlformats.org/drawingml/2006/main">
            <a:ext uri="{FF2B5EF4-FFF2-40B4-BE49-F238E27FC236}">
              <a16:creationId xmlns:a16="http://schemas.microsoft.com/office/drawing/2014/main" id="{532009E2-61B7-4FC2-8537-F478DAFCE403}"/>
            </a:ext>
          </a:extLst>
        </cdr:cNvPr>
        <cdr:cNvSpPr/>
      </cdr:nvSpPr>
      <cdr:spPr>
        <a:xfrm xmlns:a="http://schemas.openxmlformats.org/drawingml/2006/main">
          <a:off x="1374656" y="1442710"/>
          <a:ext cx="1132020" cy="29929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C5B5A"/>
              </a:solidFill>
              <a:effectLst/>
              <a:uLnTx/>
              <a:uFillTx/>
              <a:latin typeface="Arial"/>
              <a:ea typeface="+mn-ea"/>
              <a:cs typeface="+mn-cs"/>
            </a:rPr>
            <a:t>Net: Yes:</a:t>
          </a:r>
        </a:p>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srgbClr val="5C5B5A"/>
              </a:solidFill>
              <a:latin typeface="Arial"/>
            </a:rPr>
            <a:t>62</a:t>
          </a:r>
          <a:r>
            <a:rPr kumimoji="0" lang="en-GB" sz="2000" b="1" i="0" u="none" strike="noStrike" kern="1200" cap="none" spc="0" normalizeH="0" baseline="0" noProof="0" dirty="0">
              <a:ln>
                <a:noFill/>
              </a:ln>
              <a:solidFill>
                <a:srgbClr val="5C5B5A"/>
              </a:solidFill>
              <a:effectLst/>
              <a:uLnTx/>
              <a:uFillTx/>
              <a:latin typeface="Arial"/>
              <a:ea typeface="+mn-ea"/>
              <a:cs typeface="+mn-cs"/>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80BDFB-9197-A544-B7EA-7121079100E9}" type="datetimeFigureOut">
              <a:rPr lang="en-US" smtClean="0"/>
              <a:t>10/5/2022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D5AB8F-F3E2-7544-8181-20A1F216CF4E}" type="slidenum">
              <a:rPr lang="en-US" smtClean="0"/>
              <a:t>‹#›</a:t>
            </a:fld>
            <a:endParaRPr lang="en-US" dirty="0"/>
          </a:p>
        </p:txBody>
      </p:sp>
    </p:spTree>
    <p:extLst>
      <p:ext uri="{BB962C8B-B14F-4D97-AF65-F5344CB8AC3E}">
        <p14:creationId xmlns:p14="http://schemas.microsoft.com/office/powerpoint/2010/main" val="1276746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1077A7-23C0-DD49-A8F0-4BD4ADA66295}" type="datetimeFigureOut">
              <a:rPr lang="en-US" smtClean="0"/>
              <a:t>10/5/2022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C3250-6B3B-5E49-8010-DD707763E9F6}" type="slidenum">
              <a:rPr lang="en-US" smtClean="0"/>
              <a:t>‹#›</a:t>
            </a:fld>
            <a:endParaRPr lang="en-US" dirty="0"/>
          </a:p>
        </p:txBody>
      </p:sp>
    </p:spTree>
    <p:extLst>
      <p:ext uri="{BB962C8B-B14F-4D97-AF65-F5344CB8AC3E}">
        <p14:creationId xmlns:p14="http://schemas.microsoft.com/office/powerpoint/2010/main" val="627255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4</a:t>
            </a:fld>
            <a:endParaRPr lang="en-US" dirty="0"/>
          </a:p>
        </p:txBody>
      </p:sp>
    </p:spTree>
    <p:extLst>
      <p:ext uri="{BB962C8B-B14F-4D97-AF65-F5344CB8AC3E}">
        <p14:creationId xmlns:p14="http://schemas.microsoft.com/office/powerpoint/2010/main" val="229634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6999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609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0066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902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0026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974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32</a:t>
            </a:fld>
            <a:endParaRPr lang="en-GB" dirty="0"/>
          </a:p>
        </p:txBody>
      </p:sp>
    </p:spTree>
    <p:extLst>
      <p:ext uri="{BB962C8B-B14F-4D97-AF65-F5344CB8AC3E}">
        <p14:creationId xmlns:p14="http://schemas.microsoft.com/office/powerpoint/2010/main" val="3170059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33</a:t>
            </a:fld>
            <a:endParaRPr lang="en-GB" dirty="0"/>
          </a:p>
        </p:txBody>
      </p:sp>
    </p:spTree>
    <p:extLst>
      <p:ext uri="{BB962C8B-B14F-4D97-AF65-F5344CB8AC3E}">
        <p14:creationId xmlns:p14="http://schemas.microsoft.com/office/powerpoint/2010/main" val="4161564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C6CB10FE-945D-410D-898A-FE70916EFDF3}" type="slidenum">
              <a:rPr lang="en-GB" smtClean="0"/>
              <a:t>35</a:t>
            </a:fld>
            <a:endParaRPr lang="en-GB" dirty="0"/>
          </a:p>
        </p:txBody>
      </p:sp>
    </p:spTree>
    <p:extLst>
      <p:ext uri="{BB962C8B-B14F-4D97-AF65-F5344CB8AC3E}">
        <p14:creationId xmlns:p14="http://schemas.microsoft.com/office/powerpoint/2010/main" val="842034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5"/>
          </p:nvPr>
        </p:nvSpPr>
        <p:spPr/>
        <p:txBody>
          <a:bodyPr/>
          <a:lstStyle/>
          <a:p>
            <a:fld id="{C6CB10FE-945D-410D-898A-FE70916EFDF3}" type="slidenum">
              <a:rPr lang="en-GB" smtClean="0"/>
              <a:t>36</a:t>
            </a:fld>
            <a:endParaRPr lang="en-GB" dirty="0"/>
          </a:p>
        </p:txBody>
      </p:sp>
    </p:spTree>
    <p:extLst>
      <p:ext uri="{BB962C8B-B14F-4D97-AF65-F5344CB8AC3E}">
        <p14:creationId xmlns:p14="http://schemas.microsoft.com/office/powerpoint/2010/main" val="4288348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5</a:t>
            </a:fld>
            <a:endParaRPr lang="en-US" dirty="0"/>
          </a:p>
        </p:txBody>
      </p:sp>
    </p:spTree>
    <p:extLst>
      <p:ext uri="{BB962C8B-B14F-4D97-AF65-F5344CB8AC3E}">
        <p14:creationId xmlns:p14="http://schemas.microsoft.com/office/powerpoint/2010/main" val="24638944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37</a:t>
            </a:fld>
            <a:endParaRPr lang="en-US" dirty="0"/>
          </a:p>
        </p:txBody>
      </p:sp>
    </p:spTree>
    <p:extLst>
      <p:ext uri="{BB962C8B-B14F-4D97-AF65-F5344CB8AC3E}">
        <p14:creationId xmlns:p14="http://schemas.microsoft.com/office/powerpoint/2010/main" val="3552271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62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740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169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43</a:t>
            </a:fld>
            <a:endParaRPr lang="en-US" dirty="0"/>
          </a:p>
        </p:txBody>
      </p:sp>
    </p:spTree>
    <p:extLst>
      <p:ext uri="{BB962C8B-B14F-4D97-AF65-F5344CB8AC3E}">
        <p14:creationId xmlns:p14="http://schemas.microsoft.com/office/powerpoint/2010/main" val="25243372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506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760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85025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7003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49</a:t>
            </a:fld>
            <a:endParaRPr lang="en-US" dirty="0"/>
          </a:p>
        </p:txBody>
      </p:sp>
    </p:spTree>
    <p:extLst>
      <p:ext uri="{BB962C8B-B14F-4D97-AF65-F5344CB8AC3E}">
        <p14:creationId xmlns:p14="http://schemas.microsoft.com/office/powerpoint/2010/main" val="2779938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8</a:t>
            </a:fld>
            <a:endParaRPr lang="en-GB" dirty="0"/>
          </a:p>
        </p:txBody>
      </p:sp>
    </p:spTree>
    <p:extLst>
      <p:ext uri="{BB962C8B-B14F-4D97-AF65-F5344CB8AC3E}">
        <p14:creationId xmlns:p14="http://schemas.microsoft.com/office/powerpoint/2010/main" val="1360468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CB10FE-945D-410D-898A-FE70916EFDF3}" type="slidenum">
              <a:rPr lang="en-GB" smtClean="0"/>
              <a:t>51</a:t>
            </a:fld>
            <a:endParaRPr lang="en-GB" dirty="0"/>
          </a:p>
        </p:txBody>
      </p:sp>
    </p:spTree>
    <p:extLst>
      <p:ext uri="{BB962C8B-B14F-4D97-AF65-F5344CB8AC3E}">
        <p14:creationId xmlns:p14="http://schemas.microsoft.com/office/powerpoint/2010/main" val="21005047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53</a:t>
            </a:fld>
            <a:endParaRPr lang="en-US" dirty="0"/>
          </a:p>
        </p:txBody>
      </p:sp>
    </p:spTree>
    <p:extLst>
      <p:ext uri="{BB962C8B-B14F-4D97-AF65-F5344CB8AC3E}">
        <p14:creationId xmlns:p14="http://schemas.microsoft.com/office/powerpoint/2010/main" val="1774813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56</a:t>
            </a:fld>
            <a:endParaRPr lang="en-US" dirty="0"/>
          </a:p>
        </p:txBody>
      </p:sp>
    </p:spTree>
    <p:extLst>
      <p:ext uri="{BB962C8B-B14F-4D97-AF65-F5344CB8AC3E}">
        <p14:creationId xmlns:p14="http://schemas.microsoft.com/office/powerpoint/2010/main" val="31068849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824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5996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67</a:t>
            </a:fld>
            <a:endParaRPr lang="en-US" dirty="0"/>
          </a:p>
        </p:txBody>
      </p:sp>
    </p:spTree>
    <p:extLst>
      <p:ext uri="{BB962C8B-B14F-4D97-AF65-F5344CB8AC3E}">
        <p14:creationId xmlns:p14="http://schemas.microsoft.com/office/powerpoint/2010/main" val="1173581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9</a:t>
            </a:fld>
            <a:endParaRPr lang="en-US" dirty="0"/>
          </a:p>
        </p:txBody>
      </p:sp>
    </p:spTree>
    <p:extLst>
      <p:ext uri="{BB962C8B-B14F-4D97-AF65-F5344CB8AC3E}">
        <p14:creationId xmlns:p14="http://schemas.microsoft.com/office/powerpoint/2010/main" val="2162846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10</a:t>
            </a:fld>
            <a:endParaRPr lang="en-US" dirty="0"/>
          </a:p>
        </p:txBody>
      </p:sp>
    </p:spTree>
    <p:extLst>
      <p:ext uri="{BB962C8B-B14F-4D97-AF65-F5344CB8AC3E}">
        <p14:creationId xmlns:p14="http://schemas.microsoft.com/office/powerpoint/2010/main" val="207113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C6CB10FE-945D-410D-898A-FE70916EFDF3}" type="slidenum">
              <a:rPr lang="en-GB" smtClean="0"/>
              <a:t>20</a:t>
            </a:fld>
            <a:endParaRPr lang="en-GB" dirty="0"/>
          </a:p>
        </p:txBody>
      </p:sp>
    </p:spTree>
    <p:extLst>
      <p:ext uri="{BB962C8B-B14F-4D97-AF65-F5344CB8AC3E}">
        <p14:creationId xmlns:p14="http://schemas.microsoft.com/office/powerpoint/2010/main" val="401819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29C3250-6B3B-5E49-8010-DD707763E9F6}" type="slidenum">
              <a:rPr lang="en-US" smtClean="0"/>
              <a:t>21</a:t>
            </a:fld>
            <a:endParaRPr lang="en-US" dirty="0"/>
          </a:p>
        </p:txBody>
      </p:sp>
    </p:spTree>
    <p:extLst>
      <p:ext uri="{BB962C8B-B14F-4D97-AF65-F5344CB8AC3E}">
        <p14:creationId xmlns:p14="http://schemas.microsoft.com/office/powerpoint/2010/main" val="1405068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9C3250-6B3B-5E49-8010-DD707763E9F6}" type="slidenum">
              <a:rPr lang="en-US" smtClean="0"/>
              <a:t>22</a:t>
            </a:fld>
            <a:endParaRPr lang="en-US" dirty="0"/>
          </a:p>
        </p:txBody>
      </p:sp>
    </p:spTree>
    <p:extLst>
      <p:ext uri="{BB962C8B-B14F-4D97-AF65-F5344CB8AC3E}">
        <p14:creationId xmlns:p14="http://schemas.microsoft.com/office/powerpoint/2010/main" val="1656479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444B14-D835-4755-9A64-3682C98A6E6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6944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9.jpeg"/><Relationship Id="rId4" Type="http://schemas.openxmlformats.org/officeDocument/2006/relationships/image" Target="../media/image8.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3.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8.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3.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5" Type="http://schemas.openxmlformats.org/officeDocument/2006/relationships/image" Target="../media/image9.jpeg"/><Relationship Id="rId4" Type="http://schemas.openxmlformats.org/officeDocument/2006/relationships/image" Target="../media/image8.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8.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13.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8.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13.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13.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3.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8.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8.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8.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20.xml"/><Relationship Id="rId4" Type="http://schemas.openxmlformats.org/officeDocument/2006/relationships/image" Target="../media/image8.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1.xml"/><Relationship Id="rId4" Type="http://schemas.openxmlformats.org/officeDocument/2006/relationships/image" Target="../media/image8.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3.xml"/><Relationship Id="rId4" Type="http://schemas.openxmlformats.org/officeDocument/2006/relationships/image" Target="../media/image8.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8.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5.xml"/><Relationship Id="rId4" Type="http://schemas.openxmlformats.org/officeDocument/2006/relationships/image" Target="../media/image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8.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8.xml"/><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29.xml"/><Relationship Id="rId4" Type="http://schemas.openxmlformats.org/officeDocument/2006/relationships/image" Target="../media/image8.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0.xm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Greater Manchester – Going Things Differently" title="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10" name="Picture 9" descr="Decorative pattern" title="Decorative patter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2" name="Title 1"/>
          <p:cNvSpPr>
            <a:spLocks noGrp="1"/>
          </p:cNvSpPr>
          <p:nvPr>
            <p:ph type="title"/>
          </p:nvPr>
        </p:nvSpPr>
        <p:spPr>
          <a:xfrm>
            <a:off x="586800" y="1807200"/>
            <a:ext cx="10515600" cy="1116000"/>
          </a:xfrm>
        </p:spPr>
        <p:txBody>
          <a:bodyPr/>
          <a:lstStyle>
            <a:lvl1pPr>
              <a:defRPr>
                <a:solidFill>
                  <a:schemeClr val="bg1"/>
                </a:solidFill>
              </a:defRPr>
            </a:lvl1pPr>
          </a:lstStyle>
          <a:p>
            <a:r>
              <a:rPr lang="en-US"/>
              <a:t>Click to edit Master title style</a:t>
            </a:r>
          </a:p>
        </p:txBody>
      </p:sp>
      <p:sp>
        <p:nvSpPr>
          <p:cNvPr id="6" name="Text Placeholder 5"/>
          <p:cNvSpPr>
            <a:spLocks noGrp="1"/>
          </p:cNvSpPr>
          <p:nvPr>
            <p:ph type="body" sz="quarter" idx="10" hasCustomPrompt="1"/>
          </p:nvPr>
        </p:nvSpPr>
        <p:spPr>
          <a:xfrm>
            <a:off x="586800" y="2678400"/>
            <a:ext cx="5278438" cy="742950"/>
          </a:xfrm>
        </p:spPr>
        <p:txBody>
          <a:bodyPr>
            <a:normAutofit/>
          </a:bodyPr>
          <a:lstStyle>
            <a:lvl1pPr marL="0" indent="0">
              <a:buNone/>
              <a:defRPr sz="2400" b="1">
                <a:solidFill>
                  <a:schemeClr val="bg1"/>
                </a:solidFill>
              </a:defRPr>
            </a:lvl1pPr>
          </a:lstStyle>
          <a:p>
            <a:pPr lvl="0"/>
            <a:r>
              <a:rPr lang="en-US"/>
              <a:t>Sub-heading</a:t>
            </a:r>
          </a:p>
        </p:txBody>
      </p:sp>
    </p:spTree>
    <p:extLst>
      <p:ext uri="{BB962C8B-B14F-4D97-AF65-F5344CB8AC3E}">
        <p14:creationId xmlns:p14="http://schemas.microsoft.com/office/powerpoint/2010/main" val="49456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pip on grey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pic>
        <p:nvPicPr>
          <p:cNvPr id="8" name="Picture 7"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10"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77196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pip on white background">
    <p:spTree>
      <p:nvGrpSpPr>
        <p:cNvPr id="1" name=""/>
        <p:cNvGrpSpPr/>
        <p:nvPr/>
      </p:nvGrpSpPr>
      <p:grpSpPr>
        <a:xfrm>
          <a:off x="0" y="0"/>
          <a:ext cx="0" cy="0"/>
          <a:chOff x="0" y="0"/>
          <a:chExt cx="0" cy="0"/>
        </a:xfrm>
      </p:grpSpPr>
      <p:sp>
        <p:nvSpPr>
          <p:cNvPr id="4"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pic>
        <p:nvPicPr>
          <p:cNvPr id="7" name="Picture 6" descr="Decorative shape holding statistic or key information" title="Decorative shap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775" y="584200"/>
            <a:ext cx="4897437" cy="4897437"/>
          </a:xfrm>
          <a:prstGeom prst="rect">
            <a:avLst/>
          </a:prstGeom>
        </p:spPr>
      </p:pic>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170935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pip on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8625" y="585637"/>
            <a:ext cx="4896000" cy="4896000"/>
          </a:xfrm>
          <a:prstGeom prst="rect">
            <a:avLst/>
          </a:prstGeom>
        </p:spPr>
      </p:pic>
      <p:sp>
        <p:nvSpPr>
          <p:cNvPr id="5"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
        <p:nvSpPr>
          <p:cNvPr id="8" name="Text Placeholder 9"/>
          <p:cNvSpPr>
            <a:spLocks noGrp="1"/>
          </p:cNvSpPr>
          <p:nvPr>
            <p:ph type="body" sz="quarter" idx="12"/>
          </p:nvPr>
        </p:nvSpPr>
        <p:spPr>
          <a:xfrm>
            <a:off x="6708775" y="583200"/>
            <a:ext cx="4895850" cy="4898437"/>
          </a:xfrm>
        </p:spPr>
        <p:txBody>
          <a:bodyPr anchor="ctr" anchorCtr="0"/>
          <a:lstStyle>
            <a:lvl1pPr marL="0" indent="0" algn="ctr">
              <a:buNone/>
              <a:defRPr b="1">
                <a:solidFill>
                  <a:schemeClr val="bg1"/>
                </a:solidFill>
              </a:defRPr>
            </a:lvl1pPr>
            <a:lvl2pPr marL="457200" indent="0">
              <a:buNone/>
              <a:defRPr b="1"/>
            </a:lvl2pPr>
            <a:lvl3pPr marL="914400" indent="0">
              <a:buNone/>
              <a:defRPr b="1"/>
            </a:lvl3pPr>
            <a:lvl4pPr marL="1371600" indent="0">
              <a:buNone/>
              <a:defRPr b="1"/>
            </a:lvl4pPr>
            <a:lvl5pPr marL="1828800" indent="0">
              <a:buNone/>
              <a:defRPr b="1"/>
            </a:lvl5pPr>
          </a:lstStyle>
          <a:p>
            <a:pPr lvl="0"/>
            <a:r>
              <a:rPr lang="en-US"/>
              <a:t>Click to edit</a:t>
            </a:r>
          </a:p>
          <a:p>
            <a:pPr lvl="0"/>
            <a:r>
              <a:rPr lang="en-US"/>
              <a:t>Master text</a:t>
            </a:r>
          </a:p>
          <a:p>
            <a:pPr lvl="0"/>
            <a:r>
              <a:rPr lang="en-US"/>
              <a:t>styles</a:t>
            </a:r>
          </a:p>
        </p:txBody>
      </p:sp>
    </p:spTree>
    <p:extLst>
      <p:ext uri="{BB962C8B-B14F-4D97-AF65-F5344CB8AC3E}">
        <p14:creationId xmlns:p14="http://schemas.microsoft.com/office/powerpoint/2010/main" val="73931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ype with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706800" y="583200"/>
            <a:ext cx="4896000" cy="4896000"/>
          </a:xfrm>
          <a:noFill/>
        </p:spPr>
        <p:txBody>
          <a:bodyPr/>
          <a:lstStyle/>
          <a:p>
            <a:endParaRPr lang="en-US" dirty="0"/>
          </a:p>
        </p:txBody>
      </p:sp>
      <p:sp>
        <p:nvSpPr>
          <p:cNvPr id="5" name="Title 1"/>
          <p:cNvSpPr>
            <a:spLocks noGrp="1"/>
          </p:cNvSpPr>
          <p:nvPr>
            <p:ph type="title"/>
          </p:nvPr>
        </p:nvSpPr>
        <p:spPr>
          <a:xfrm>
            <a:off x="586800" y="583200"/>
            <a:ext cx="5495023" cy="1116000"/>
          </a:xfrm>
        </p:spPr>
        <p:txBody>
          <a:bodyPr>
            <a:normAutofit/>
          </a:bodyPr>
          <a:lstStyle>
            <a:lvl1pPr>
              <a:defRPr sz="3600">
                <a:solidFill>
                  <a:srgbClr val="5C5B5A"/>
                </a:solidFill>
              </a:defRPr>
            </a:lvl1pPr>
          </a:lstStyle>
          <a:p>
            <a:r>
              <a:rPr lang="en-US"/>
              <a:t>Click to edit Master title style</a:t>
            </a:r>
          </a:p>
        </p:txBody>
      </p:sp>
      <p:cxnSp>
        <p:nvCxnSpPr>
          <p:cNvPr id="6" name="Straight Connector 5"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spTree>
    <p:extLst>
      <p:ext uri="{BB962C8B-B14F-4D97-AF65-F5344CB8AC3E}">
        <p14:creationId xmlns:p14="http://schemas.microsoft.com/office/powerpoint/2010/main" val="1183758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p background, turquoise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33B0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246041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p background, grey background">
    <p:spTree>
      <p:nvGrpSpPr>
        <p:cNvPr id="1" name=""/>
        <p:cNvGrpSpPr/>
        <p:nvPr/>
      </p:nvGrpSpPr>
      <p:grpSpPr>
        <a:xfrm>
          <a:off x="0" y="0"/>
          <a:ext cx="0" cy="0"/>
          <a:chOff x="0" y="0"/>
          <a:chExt cx="0" cy="0"/>
        </a:xfrm>
      </p:grpSpPr>
      <p:sp>
        <p:nvSpPr>
          <p:cNvPr id="3" name="Rectangle 2" descr="Background colour" title="Background colour"/>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700" y="1757366"/>
            <a:ext cx="3724272" cy="3724272"/>
          </a:xfrm>
          <a:prstGeom prst="rect">
            <a:avLst/>
          </a:prstGeom>
        </p:spPr>
      </p:pic>
      <p:cxnSp>
        <p:nvCxnSpPr>
          <p:cNvPr id="5" name="Straight Connector 4" descr="Line" title="Line"/>
          <p:cNvCxnSpPr/>
          <p:nvPr userDrawn="1"/>
        </p:nvCxnSpPr>
        <p:spPr>
          <a:xfrm>
            <a:off x="587375" y="6129338"/>
            <a:ext cx="11017250" cy="0"/>
          </a:xfrm>
          <a:prstGeom prst="line">
            <a:avLst/>
          </a:prstGeom>
          <a:ln w="38100">
            <a:solidFill>
              <a:srgbClr val="33B0A6"/>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84019" y="590069"/>
            <a:ext cx="4897440" cy="4897440"/>
          </a:xfrm>
          <a:prstGeom prst="rect">
            <a:avLst/>
          </a:prstGeom>
        </p:spPr>
      </p:pic>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23964" y="-2445230"/>
            <a:ext cx="7932739" cy="793273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56700" y="584199"/>
            <a:ext cx="2454589" cy="2454589"/>
          </a:xfrm>
          <a:prstGeom prst="rect">
            <a:avLst/>
          </a:prstGeom>
        </p:spPr>
      </p:pic>
      <p:sp>
        <p:nvSpPr>
          <p:cNvPr id="9" name="Title 1"/>
          <p:cNvSpPr>
            <a:spLocks noGrp="1"/>
          </p:cNvSpPr>
          <p:nvPr>
            <p:ph type="title"/>
          </p:nvPr>
        </p:nvSpPr>
        <p:spPr>
          <a:xfrm>
            <a:off x="586800" y="583200"/>
            <a:ext cx="5495023" cy="1116000"/>
          </a:xfrm>
        </p:spPr>
        <p:txBody>
          <a:bodyPr>
            <a:normAutofit/>
          </a:bodyPr>
          <a:lstStyle>
            <a:lvl1pPr>
              <a:defRPr sz="3600">
                <a:solidFill>
                  <a:schemeClr val="bg1"/>
                </a:solidFill>
              </a:defRPr>
            </a:lvl1pPr>
          </a:lstStyle>
          <a:p>
            <a:r>
              <a:rPr lang="en-US"/>
              <a:t>Click to edit Master title style</a:t>
            </a:r>
          </a:p>
        </p:txBody>
      </p:sp>
      <p:sp>
        <p:nvSpPr>
          <p:cNvPr id="10"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553275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5484624" y="0"/>
            <a:ext cx="6707375" cy="6858000"/>
          </a:xfrm>
          <a:noFill/>
        </p:spPr>
        <p:txBody>
          <a:bodyPr/>
          <a:lstStyle/>
          <a:p>
            <a:endParaRPr lang="en-US" dirty="0"/>
          </a:p>
        </p:txBody>
      </p:sp>
      <p:sp>
        <p:nvSpPr>
          <p:cNvPr id="4" name="Title 1"/>
          <p:cNvSpPr>
            <a:spLocks noGrp="1"/>
          </p:cNvSpPr>
          <p:nvPr>
            <p:ph type="title"/>
          </p:nvPr>
        </p:nvSpPr>
        <p:spPr>
          <a:xfrm>
            <a:off x="586800" y="583200"/>
            <a:ext cx="4320000" cy="1116000"/>
          </a:xfrm>
        </p:spPr>
        <p:txBody>
          <a:bodyPr>
            <a:normAutofit/>
          </a:bodyPr>
          <a:lstStyle>
            <a:lvl1pPr>
              <a:defRPr sz="3600">
                <a:solidFill>
                  <a:srgbClr val="5C5B5A"/>
                </a:solidFill>
              </a:defRPr>
            </a:lvl1pPr>
          </a:lstStyle>
          <a:p>
            <a:r>
              <a:rPr lang="en-US"/>
              <a:t>Click to edit Master title style</a:t>
            </a:r>
          </a:p>
        </p:txBody>
      </p: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rgbClr val="5C5B5A"/>
                </a:solidFill>
              </a:defRPr>
            </a:lvl1pPr>
          </a:lstStyle>
          <a:p>
            <a:pPr lvl="0"/>
            <a:r>
              <a:rPr lang="en-US"/>
              <a:t>Click to edit Master text styles</a:t>
            </a:r>
          </a:p>
        </p:txBody>
      </p:sp>
      <p:cxnSp>
        <p:nvCxnSpPr>
          <p:cNvPr id="5" name="Straight Connector 4"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4165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p pattern on whit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587375" y="2136267"/>
            <a:ext cx="11024774" cy="4137533"/>
          </a:xfrm>
          <a:prstGeom prst="rect">
            <a:avLst/>
          </a:prstGeom>
        </p:spPr>
      </p:pic>
      <p:sp>
        <p:nvSpPr>
          <p:cNvPr id="5" name="Title 1"/>
          <p:cNvSpPr>
            <a:spLocks noGrp="1"/>
          </p:cNvSpPr>
          <p:nvPr>
            <p:ph type="title"/>
          </p:nvPr>
        </p:nvSpPr>
        <p:spPr>
          <a:xfrm>
            <a:off x="586800" y="583200"/>
            <a:ext cx="10515600" cy="586800"/>
          </a:xfrm>
          <a:prstGeom prst="rect">
            <a:avLst/>
          </a:prstGeo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1387427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dirty="0">
              <a:solidFill>
                <a:schemeClr val="bg1"/>
              </a:solidFill>
            </a:endParaRPr>
          </a:p>
        </p:txBody>
      </p:sp>
    </p:spTree>
    <p:extLst>
      <p:ext uri="{BB962C8B-B14F-4D97-AF65-F5344CB8AC3E}">
        <p14:creationId xmlns:p14="http://schemas.microsoft.com/office/powerpoint/2010/main" val="3838371194"/>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dirty="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dirty="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15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1336139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589842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739661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dirty="0"/>
              <a:t>Click icon to add chart</a:t>
            </a:r>
            <a:endParaRPr lang="en-GB" dirty="0"/>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9447359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015923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2571BF-FC9E-4389-A3B9-E79925A7631C}"/>
              </a:ext>
            </a:extLst>
          </p:cNvPr>
          <p:cNvGraphicFramePr>
            <a:graphicFrameLocks noChangeAspect="1"/>
          </p:cNvGraphicFramePr>
          <p:nvPr userDrawn="1">
            <p:custDataLst>
              <p:tags r:id="rId1"/>
            </p:custDataLst>
            <p:extLst>
              <p:ext uri="{D42A27DB-BD31-4B8C-83A1-F6EECF244321}">
                <p14:modId xmlns:p14="http://schemas.microsoft.com/office/powerpoint/2010/main" val="2543945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4" name="Object 3" hidden="1">
                        <a:extLst>
                          <a:ext uri="{FF2B5EF4-FFF2-40B4-BE49-F238E27FC236}">
                            <a16:creationId xmlns:a16="http://schemas.microsoft.com/office/drawing/2014/main" id="{E42571BF-FC9E-4389-A3B9-E79925A763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31" name="Group 30">
            <a:extLst>
              <a:ext uri="{FF2B5EF4-FFF2-40B4-BE49-F238E27FC236}">
                <a16:creationId xmlns:a16="http://schemas.microsoft.com/office/drawing/2014/main" id="{B15F53A2-C417-42D9-BDF3-5766849F719C}"/>
              </a:ext>
            </a:extLst>
          </p:cNvPr>
          <p:cNvGrpSpPr/>
          <p:nvPr userDrawn="1"/>
        </p:nvGrpSpPr>
        <p:grpSpPr>
          <a:xfrm>
            <a:off x="-1" y="-1"/>
            <a:ext cx="12192001" cy="5883609"/>
            <a:chOff x="-1" y="-1"/>
            <a:chExt cx="13184364" cy="5883609"/>
          </a:xfrm>
        </p:grpSpPr>
        <p:grpSp>
          <p:nvGrpSpPr>
            <p:cNvPr id="13" name="Group 12">
              <a:extLst>
                <a:ext uri="{FF2B5EF4-FFF2-40B4-BE49-F238E27FC236}">
                  <a16:creationId xmlns:a16="http://schemas.microsoft.com/office/drawing/2014/main" id="{D0AC0272-93E8-458C-94F2-1FF902C30F9D}"/>
                </a:ext>
              </a:extLst>
            </p:cNvPr>
            <p:cNvGrpSpPr/>
            <p:nvPr userDrawn="1"/>
          </p:nvGrpSpPr>
          <p:grpSpPr>
            <a:xfrm>
              <a:off x="-1" y="-1"/>
              <a:ext cx="3296094" cy="5882441"/>
              <a:chOff x="-1" y="0"/>
              <a:chExt cx="2913323" cy="5199321"/>
            </a:xfrm>
          </p:grpSpPr>
          <p:sp>
            <p:nvSpPr>
              <p:cNvPr id="9" name="Rectangle 8">
                <a:extLst>
                  <a:ext uri="{FF2B5EF4-FFF2-40B4-BE49-F238E27FC236}">
                    <a16:creationId xmlns:a16="http://schemas.microsoft.com/office/drawing/2014/main" id="{7030BA19-3DE1-4ACC-A9F8-B3B4B933B48F}"/>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44EDB74-3C6B-4F10-AEFF-F3AF36E3F110}"/>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22D8D47-6F28-4E92-AC06-625DBB855E0C}"/>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AEDF83A1-AE12-467F-9307-6100423F2F8E}"/>
                </a:ext>
              </a:extLst>
            </p:cNvPr>
            <p:cNvGrpSpPr/>
            <p:nvPr userDrawn="1"/>
          </p:nvGrpSpPr>
          <p:grpSpPr>
            <a:xfrm>
              <a:off x="3296091" y="1167"/>
              <a:ext cx="3296094" cy="5882441"/>
              <a:chOff x="-1" y="0"/>
              <a:chExt cx="2913323" cy="5199321"/>
            </a:xfrm>
          </p:grpSpPr>
          <p:sp>
            <p:nvSpPr>
              <p:cNvPr id="17" name="Rectangle 16">
                <a:extLst>
                  <a:ext uri="{FF2B5EF4-FFF2-40B4-BE49-F238E27FC236}">
                    <a16:creationId xmlns:a16="http://schemas.microsoft.com/office/drawing/2014/main" id="{819B34BB-1408-4D92-A73D-F1281EC33E4D}"/>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7B03CE3-D6E2-4AFE-B522-8CC5C4C1997E}"/>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9D82F87-B851-4F31-8608-534E46A05CD8}"/>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9B92FE35-518F-4561-BD81-39BBBC997526}"/>
                </a:ext>
              </a:extLst>
            </p:cNvPr>
            <p:cNvGrpSpPr/>
            <p:nvPr userDrawn="1"/>
          </p:nvGrpSpPr>
          <p:grpSpPr>
            <a:xfrm>
              <a:off x="6592179" y="1167"/>
              <a:ext cx="3296094" cy="5882441"/>
              <a:chOff x="-1" y="0"/>
              <a:chExt cx="2913323" cy="5199321"/>
            </a:xfrm>
          </p:grpSpPr>
          <p:sp>
            <p:nvSpPr>
              <p:cNvPr id="22" name="Rectangle 21">
                <a:extLst>
                  <a:ext uri="{FF2B5EF4-FFF2-40B4-BE49-F238E27FC236}">
                    <a16:creationId xmlns:a16="http://schemas.microsoft.com/office/drawing/2014/main" id="{D879ECC4-7A1E-4B03-96A7-8BAE07DC0472}"/>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7E58A19-A368-4739-834F-CFDE2E5BF001}"/>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CBC9B09-73F1-415F-9959-DB455EC39C2D}"/>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5E72B34A-9D04-4602-9A85-154B243C474D}"/>
                </a:ext>
              </a:extLst>
            </p:cNvPr>
            <p:cNvGrpSpPr/>
            <p:nvPr userDrawn="1"/>
          </p:nvGrpSpPr>
          <p:grpSpPr>
            <a:xfrm>
              <a:off x="9888269" y="1167"/>
              <a:ext cx="3296094" cy="5882441"/>
              <a:chOff x="-1" y="0"/>
              <a:chExt cx="2913323" cy="5199321"/>
            </a:xfrm>
          </p:grpSpPr>
          <p:sp>
            <p:nvSpPr>
              <p:cNvPr id="27" name="Rectangle 26">
                <a:extLst>
                  <a:ext uri="{FF2B5EF4-FFF2-40B4-BE49-F238E27FC236}">
                    <a16:creationId xmlns:a16="http://schemas.microsoft.com/office/drawing/2014/main" id="{3AAD83F9-E733-437B-B77F-BE4189852899}"/>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6EC1BB-3430-4300-BD44-3B2B9E9CB7CD}"/>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667D506-275D-429B-8ECA-72A9EE9B4D22}"/>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4" name="Picture 13">
            <a:extLst>
              <a:ext uri="{FF2B5EF4-FFF2-40B4-BE49-F238E27FC236}">
                <a16:creationId xmlns:a16="http://schemas.microsoft.com/office/drawing/2014/main" id="{FEC92FEC-B1AA-4CA5-8B7D-A189A980757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 y="-1"/>
            <a:ext cx="12192000" cy="5882441"/>
          </a:xfrm>
          <a:prstGeom prst="rect">
            <a:avLst/>
          </a:prstGeom>
        </p:spPr>
      </p:pic>
      <p:sp>
        <p:nvSpPr>
          <p:cNvPr id="6" name="Rectangle 5">
            <a:extLst>
              <a:ext uri="{FF2B5EF4-FFF2-40B4-BE49-F238E27FC236}">
                <a16:creationId xmlns:a16="http://schemas.microsoft.com/office/drawing/2014/main" id="{7DB3C635-6DD1-4D39-8807-1C85967B284B}"/>
              </a:ext>
            </a:extLst>
          </p:cNvPr>
          <p:cNvSpPr/>
          <p:nvPr userDrawn="1"/>
        </p:nvSpPr>
        <p:spPr>
          <a:xfrm>
            <a:off x="818291" y="-97755"/>
            <a:ext cx="2229706" cy="2057400"/>
          </a:xfrm>
          <a:prstGeom prst="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BB0D202-1912-41E3-9AAC-797976953A0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405890" y="374985"/>
            <a:ext cx="1072943" cy="1201147"/>
          </a:xfrm>
          <a:prstGeom prst="rect">
            <a:avLst/>
          </a:prstGeom>
        </p:spPr>
      </p:pic>
      <p:sp>
        <p:nvSpPr>
          <p:cNvPr id="30" name="Text Placeholder 7">
            <a:extLst>
              <a:ext uri="{FF2B5EF4-FFF2-40B4-BE49-F238E27FC236}">
                <a16:creationId xmlns:a16="http://schemas.microsoft.com/office/drawing/2014/main" id="{D22FFF1D-DA5F-415E-B742-BB1BAFD00D99}"/>
              </a:ext>
            </a:extLst>
          </p:cNvPr>
          <p:cNvSpPr>
            <a:spLocks noGrp="1"/>
          </p:cNvSpPr>
          <p:nvPr>
            <p:ph type="body" sz="quarter" idx="12" hasCustomPrompt="1"/>
          </p:nvPr>
        </p:nvSpPr>
        <p:spPr>
          <a:xfrm>
            <a:off x="832338" y="3724009"/>
            <a:ext cx="10963105" cy="707886"/>
          </a:xfrm>
        </p:spPr>
        <p:txBody>
          <a:bodyPr anchor="ctr">
            <a:spAutoFit/>
          </a:bodyPr>
          <a:lstStyle>
            <a:lvl1pPr marL="0" indent="0" algn="r">
              <a:lnSpc>
                <a:spcPct val="100000"/>
              </a:lnSpc>
              <a:spcBef>
                <a:spcPts val="0"/>
              </a:spcBef>
              <a:buNone/>
              <a:defRPr sz="2000" b="0">
                <a:solidFill>
                  <a:schemeClr val="bg1"/>
                </a:solidFill>
                <a:effectLst>
                  <a:outerShdw blurRad="127000" algn="ctr" rotWithShape="0">
                    <a:schemeClr val="tx2">
                      <a:alpha val="60000"/>
                    </a:schemeClr>
                  </a:outerShdw>
                </a:effectLst>
              </a:defRPr>
            </a:lvl1pPr>
            <a:lvl2pPr marL="457200" indent="0">
              <a:buNone/>
              <a:defRPr/>
            </a:lvl2pPr>
          </a:lstStyle>
          <a:p>
            <a:pPr lvl="0"/>
            <a:r>
              <a:rPr lang="en-US"/>
              <a:t>Subtitle here</a:t>
            </a:r>
            <a:br>
              <a:rPr lang="en-US"/>
            </a:br>
            <a:r>
              <a:rPr lang="en-US"/>
              <a:t>up to 2 lines</a:t>
            </a:r>
          </a:p>
        </p:txBody>
      </p:sp>
      <p:sp>
        <p:nvSpPr>
          <p:cNvPr id="32" name="Text Placeholder 7">
            <a:extLst>
              <a:ext uri="{FF2B5EF4-FFF2-40B4-BE49-F238E27FC236}">
                <a16:creationId xmlns:a16="http://schemas.microsoft.com/office/drawing/2014/main" id="{2CD0D112-D4A2-45DD-9B0B-2A623CD7C48C}"/>
              </a:ext>
            </a:extLst>
          </p:cNvPr>
          <p:cNvSpPr>
            <a:spLocks noGrp="1"/>
          </p:cNvSpPr>
          <p:nvPr>
            <p:ph type="body" sz="quarter" idx="13" hasCustomPrompt="1"/>
          </p:nvPr>
        </p:nvSpPr>
        <p:spPr>
          <a:xfrm>
            <a:off x="832337" y="4943573"/>
            <a:ext cx="10963105" cy="461665"/>
          </a:xfrm>
        </p:spPr>
        <p:txBody>
          <a:bodyPr anchor="ctr">
            <a:spAutoFit/>
          </a:bodyPr>
          <a:lstStyle>
            <a:lvl1pPr marL="0" indent="0" algn="r">
              <a:lnSpc>
                <a:spcPct val="100000"/>
              </a:lnSpc>
              <a:buNone/>
              <a:defRPr sz="2400" b="0">
                <a:solidFill>
                  <a:schemeClr val="bg1"/>
                </a:solidFill>
                <a:effectLst>
                  <a:outerShdw blurRad="127000" algn="ctr" rotWithShape="0">
                    <a:schemeClr val="tx2">
                      <a:alpha val="60000"/>
                    </a:schemeClr>
                  </a:outerShdw>
                </a:effectLst>
                <a:latin typeface="+mj-lt"/>
              </a:defRPr>
            </a:lvl1pPr>
            <a:lvl2pPr marL="457200" indent="0">
              <a:buNone/>
              <a:defRPr/>
            </a:lvl2pPr>
          </a:lstStyle>
          <a:p>
            <a:pPr lvl="0"/>
            <a:r>
              <a:rPr lang="en-US"/>
              <a:t>Date here</a:t>
            </a:r>
          </a:p>
        </p:txBody>
      </p:sp>
      <p:pic>
        <p:nvPicPr>
          <p:cNvPr id="25" name="Picture 2">
            <a:extLst>
              <a:ext uri="{FF2B5EF4-FFF2-40B4-BE49-F238E27FC236}">
                <a16:creationId xmlns:a16="http://schemas.microsoft.com/office/drawing/2014/main" id="{8A88A4DE-0CB0-4AFD-A15A-137D96B072F8}"/>
              </a:ext>
              <a:ext uri="{C183D7F6-B498-43B3-948B-1728B52AA6E4}">
                <adec:decorative xmlns:adec="http://schemas.microsoft.com/office/drawing/2017/decorative" val="1"/>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35473"/>
          <a:stretch/>
        </p:blipFill>
        <p:spPr bwMode="auto">
          <a:xfrm>
            <a:off x="288080" y="6011450"/>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1DB99F-91C9-45D4-9AD0-7685614A4857}"/>
              </a:ext>
            </a:extLst>
          </p:cNvPr>
          <p:cNvSpPr>
            <a:spLocks noGrp="1"/>
          </p:cNvSpPr>
          <p:nvPr>
            <p:ph type="title" hasCustomPrompt="1"/>
          </p:nvPr>
        </p:nvSpPr>
        <p:spPr>
          <a:xfrm>
            <a:off x="832338" y="2421944"/>
            <a:ext cx="10963105" cy="1077218"/>
          </a:xfrm>
        </p:spPr>
        <p:txBody>
          <a:bodyPr vert="horz" anchor="ctr">
            <a:spAutoFit/>
          </a:bodyPr>
          <a:lstStyle>
            <a:lvl1pPr algn="r">
              <a:lnSpc>
                <a:spcPct val="100000"/>
              </a:lnSpc>
              <a:defRPr lang="en-GB" sz="4000" b="1" kern="1200" spc="-100" baseline="0" dirty="0">
                <a:solidFill>
                  <a:schemeClr val="bg1"/>
                </a:solidFill>
                <a:effectLst>
                  <a:outerShdw blurRad="127000" algn="ctr" rotWithShape="0">
                    <a:schemeClr val="tx2">
                      <a:alpha val="60000"/>
                    </a:schemeClr>
                  </a:outerShdw>
                </a:effectLst>
                <a:latin typeface="+mn-lt"/>
                <a:ea typeface="+mn-ea"/>
                <a:cs typeface="+mn-cs"/>
              </a:defRPr>
            </a:lvl1pPr>
          </a:lstStyle>
          <a:p>
            <a:pPr marL="0" marR="0" lvl="0" indent="0" algn="r"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lang="en-US"/>
              <a:t>Presentation title</a:t>
            </a:r>
            <a:br>
              <a:rPr lang="en-US"/>
            </a:br>
            <a:r>
              <a:rPr lang="en-US"/>
              <a:t>up to 2 lines</a:t>
            </a:r>
            <a:endParaRPr lang="en-GB"/>
          </a:p>
        </p:txBody>
      </p:sp>
    </p:spTree>
    <p:extLst>
      <p:ext uri="{BB962C8B-B14F-4D97-AF65-F5344CB8AC3E}">
        <p14:creationId xmlns:p14="http://schemas.microsoft.com/office/powerpoint/2010/main" val="217082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9E9FAB8-EBFA-425C-9C6D-0243AE8AABF0}"/>
              </a:ext>
            </a:extLst>
          </p:cNvPr>
          <p:cNvGraphicFramePr>
            <a:graphicFrameLocks noChangeAspect="1"/>
          </p:cNvGraphicFramePr>
          <p:nvPr userDrawn="1">
            <p:custDataLst>
              <p:tags r:id="rId1"/>
            </p:custDataLst>
            <p:extLst>
              <p:ext uri="{D42A27DB-BD31-4B8C-83A1-F6EECF244321}">
                <p14:modId xmlns:p14="http://schemas.microsoft.com/office/powerpoint/2010/main" val="4140268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8" name="Object 7" hidden="1">
                        <a:extLst>
                          <a:ext uri="{FF2B5EF4-FFF2-40B4-BE49-F238E27FC236}">
                            <a16:creationId xmlns:a16="http://schemas.microsoft.com/office/drawing/2014/main" id="{79E9FAB8-EBFA-425C-9C6D-0243AE8AABF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CAA1876-46FA-440E-A015-60CCD9D877B1}"/>
              </a:ext>
            </a:extLst>
          </p:cNvPr>
          <p:cNvSpPr>
            <a:spLocks noGrp="1" noChangeAspect="1"/>
          </p:cNvSpPr>
          <p:nvPr>
            <p:ph type="title"/>
          </p:nvPr>
        </p:nvSpPr>
        <p:spPr>
          <a:xfrm>
            <a:off x="359757" y="136525"/>
            <a:ext cx="28678937" cy="923330"/>
          </a:xfrm>
        </p:spPr>
        <p:txBody>
          <a:bodyPr vert="horz">
            <a:noAutofit/>
          </a:bodyPr>
          <a:lstStyle>
            <a:lvl1pPr>
              <a:lnSpc>
                <a:spcPct val="100000"/>
              </a:lnSpc>
              <a:defRPr/>
            </a:lvl1pPr>
          </a:lstStyle>
          <a:p>
            <a:r>
              <a:rPr lang="en-US"/>
              <a:t>Click to edit Master title style</a:t>
            </a:r>
            <a:endParaRPr lang="en-IN"/>
          </a:p>
        </p:txBody>
      </p:sp>
      <p:sp>
        <p:nvSpPr>
          <p:cNvPr id="5" name="Text Placeholder 4">
            <a:extLst>
              <a:ext uri="{FF2B5EF4-FFF2-40B4-BE49-F238E27FC236}">
                <a16:creationId xmlns:a16="http://schemas.microsoft.com/office/drawing/2014/main" id="{802D3927-608A-4226-8AE9-B31DBD09E932}"/>
              </a:ext>
            </a:extLst>
          </p:cNvPr>
          <p:cNvSpPr>
            <a:spLocks noGrp="1"/>
          </p:cNvSpPr>
          <p:nvPr>
            <p:ph type="body" sz="quarter" idx="11"/>
          </p:nvPr>
        </p:nvSpPr>
        <p:spPr>
          <a:xfrm>
            <a:off x="359756" y="1141730"/>
            <a:ext cx="5317144" cy="5068570"/>
          </a:xfrm>
        </p:spPr>
        <p:txBody>
          <a:bodyPr>
            <a:normAutofit/>
          </a:bodyPr>
          <a:lstStyle>
            <a:lvl1pPr marL="0" indent="0">
              <a:lnSpc>
                <a:spcPct val="130000"/>
              </a:lnSpc>
              <a:spcBef>
                <a:spcPts val="1000"/>
              </a:spcBef>
              <a:spcAft>
                <a:spcPts val="1000"/>
              </a:spcAft>
              <a:buNone/>
              <a:defRPr lang="en-IN" sz="1800" kern="1200" dirty="0">
                <a:solidFill>
                  <a:schemeClr val="tx1"/>
                </a:solidFill>
                <a:latin typeface="+mn-lt"/>
                <a:ea typeface="+mn-ea"/>
                <a:cs typeface="+mn-cs"/>
              </a:defRPr>
            </a:lvl1pPr>
            <a:lvl2pPr marL="457200" indent="0">
              <a:spcBef>
                <a:spcPts val="600"/>
              </a:spcBef>
              <a:spcAft>
                <a:spcPts val="600"/>
              </a:spcAft>
              <a:buNone/>
              <a:defRPr sz="1800"/>
            </a:lvl2pPr>
            <a:lvl3pPr marL="914400" indent="0">
              <a:spcBef>
                <a:spcPts val="600"/>
              </a:spcBef>
              <a:spcAft>
                <a:spcPts val="600"/>
              </a:spcAft>
              <a:buNone/>
              <a:defRPr sz="1800"/>
            </a:lvl3pPr>
            <a:lvl4pPr marL="1371600" indent="0">
              <a:spcBef>
                <a:spcPts val="600"/>
              </a:spcBef>
              <a:spcAft>
                <a:spcPts val="600"/>
              </a:spcAft>
              <a:buNone/>
              <a:defRPr sz="1800"/>
            </a:lvl4pPr>
            <a:lvl5pPr marL="1828800" indent="0">
              <a:spcBef>
                <a:spcPts val="600"/>
              </a:spcBef>
              <a:spcAft>
                <a:spcPts val="600"/>
              </a:spcAft>
              <a:buNone/>
              <a:defRPr sz="1800"/>
            </a:lvl5pPr>
          </a:lstStyle>
          <a:p>
            <a:pPr lvl="0"/>
            <a:r>
              <a:rPr lang="en-US"/>
              <a:t>Click to edit Master text styles</a:t>
            </a:r>
          </a:p>
        </p:txBody>
      </p:sp>
      <p:pic>
        <p:nvPicPr>
          <p:cNvPr id="7" name="Picture 2" descr="people walking on sidewalk near buildings">
            <a:extLst>
              <a:ext uri="{FF2B5EF4-FFF2-40B4-BE49-F238E27FC236}">
                <a16:creationId xmlns:a16="http://schemas.microsoft.com/office/drawing/2014/main" id="{435550B5-4B18-4032-9598-BB900CA034EE}"/>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13398"/>
          <a:stretch/>
        </p:blipFill>
        <p:spPr bwMode="auto">
          <a:xfrm>
            <a:off x="6832600" y="0"/>
            <a:ext cx="5359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818251D-E5FA-45AA-8053-90F45DC4B338}"/>
              </a:ext>
            </a:extLst>
          </p:cNvPr>
          <p:cNvSpPr>
            <a:spLocks noGrp="1"/>
          </p:cNvSpPr>
          <p:nvPr>
            <p:ph type="sldNum" sz="quarter" idx="10"/>
          </p:nvPr>
        </p:nvSpPr>
        <p:spPr>
          <a:xfrm>
            <a:off x="11312769" y="6356350"/>
            <a:ext cx="482356" cy="365125"/>
          </a:xfrm>
          <a:prstGeom prst="rect">
            <a:avLst/>
          </a:prstGeom>
        </p:spPr>
        <p:txBody>
          <a:bodyPr/>
          <a:lstStyle>
            <a:lvl1pPr>
              <a:defRPr>
                <a:solidFill>
                  <a:schemeClr val="bg1"/>
                </a:solidFill>
              </a:defRPr>
            </a:lvl1pPr>
          </a:lstStyle>
          <a:p>
            <a:fld id="{FD5D5F4F-603C-4AB0-922F-C42AF3B2CB87}" type="slidenum">
              <a:rPr lang="en-GB" smtClean="0"/>
              <a:pPr/>
              <a:t>‹#›</a:t>
            </a:fld>
            <a:endParaRPr lang="en-GB" dirty="0">
              <a:solidFill>
                <a:schemeClr val="bg1"/>
              </a:solidFill>
            </a:endParaRPr>
          </a:p>
        </p:txBody>
      </p:sp>
    </p:spTree>
    <p:extLst>
      <p:ext uri="{BB962C8B-B14F-4D97-AF65-F5344CB8AC3E}">
        <p14:creationId xmlns:p14="http://schemas.microsoft.com/office/powerpoint/2010/main" val="3230616682"/>
      </p:ext>
    </p:extLst>
  </p:cSld>
  <p:clrMapOvr>
    <a:masterClrMapping/>
  </p:clrMapOvr>
  <p:hf hdr="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aphicFrame>
        <p:nvGraphicFramePr>
          <p:cNvPr id="35" name="Object 34" hidden="1">
            <a:extLst>
              <a:ext uri="{FF2B5EF4-FFF2-40B4-BE49-F238E27FC236}">
                <a16:creationId xmlns:a16="http://schemas.microsoft.com/office/drawing/2014/main" id="{4E76CE41-1DB9-484E-9CB3-FAF060ED1831}"/>
              </a:ext>
            </a:extLst>
          </p:cNvPr>
          <p:cNvGraphicFramePr>
            <a:graphicFrameLocks noChangeAspect="1"/>
          </p:cNvGraphicFramePr>
          <p:nvPr userDrawn="1">
            <p:custDataLst>
              <p:tags r:id="rId1"/>
            </p:custDataLst>
            <p:extLst>
              <p:ext uri="{D42A27DB-BD31-4B8C-83A1-F6EECF244321}">
                <p14:modId xmlns:p14="http://schemas.microsoft.com/office/powerpoint/2010/main" val="1060818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35" name="Object 34" hidden="1">
                        <a:extLst>
                          <a:ext uri="{FF2B5EF4-FFF2-40B4-BE49-F238E27FC236}">
                            <a16:creationId xmlns:a16="http://schemas.microsoft.com/office/drawing/2014/main" id="{4E76CE41-1DB9-484E-9CB3-FAF060ED18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DD1C2F6-C7A8-4EEA-9AD3-7D5EC9509C3C}"/>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4" name="Text Placeholder 2">
            <a:extLst>
              <a:ext uri="{FF2B5EF4-FFF2-40B4-BE49-F238E27FC236}">
                <a16:creationId xmlns:a16="http://schemas.microsoft.com/office/drawing/2014/main" id="{4383EF5C-39C0-4135-8AF1-551055C5863B}"/>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
        <p:nvSpPr>
          <p:cNvPr id="5" name="Text Placeholder 2">
            <a:extLst>
              <a:ext uri="{FF2B5EF4-FFF2-40B4-BE49-F238E27FC236}">
                <a16:creationId xmlns:a16="http://schemas.microsoft.com/office/drawing/2014/main" id="{72BEFCF5-437A-468F-9AB2-D278CFC29B7E}"/>
              </a:ext>
            </a:extLst>
          </p:cNvPr>
          <p:cNvSpPr>
            <a:spLocks noGrp="1"/>
          </p:cNvSpPr>
          <p:nvPr>
            <p:ph type="body" sz="quarter" idx="20"/>
          </p:nvPr>
        </p:nvSpPr>
        <p:spPr>
          <a:xfrm>
            <a:off x="360362" y="1571625"/>
            <a:ext cx="5394960" cy="449680"/>
          </a:xfrm>
          <a:noFill/>
          <a:ln>
            <a:noFill/>
          </a:ln>
        </p:spPr>
        <p:txBody>
          <a:bodyPr anchor="ctr">
            <a:normAutofit/>
          </a:bodyPr>
          <a:lstStyle>
            <a:lvl1pPr marL="0" indent="0" algn="l">
              <a:buNone/>
              <a:defRPr sz="1600" b="1">
                <a:solidFill>
                  <a:schemeClr val="tx1"/>
                </a:solidFill>
              </a:defRPr>
            </a:lvl1pPr>
          </a:lstStyle>
          <a:p>
            <a:pPr lvl="0"/>
            <a:r>
              <a:rPr lang="en-US"/>
              <a:t>Click to edit Master text styles</a:t>
            </a:r>
          </a:p>
        </p:txBody>
      </p:sp>
      <p:sp>
        <p:nvSpPr>
          <p:cNvPr id="6" name="Text Placeholder 2">
            <a:extLst>
              <a:ext uri="{FF2B5EF4-FFF2-40B4-BE49-F238E27FC236}">
                <a16:creationId xmlns:a16="http://schemas.microsoft.com/office/drawing/2014/main" id="{415546FD-A319-4C01-A1EF-0C2BD3FDAC7D}"/>
              </a:ext>
            </a:extLst>
          </p:cNvPr>
          <p:cNvSpPr>
            <a:spLocks noGrp="1"/>
          </p:cNvSpPr>
          <p:nvPr>
            <p:ph type="body" sz="quarter" idx="21"/>
          </p:nvPr>
        </p:nvSpPr>
        <p:spPr>
          <a:xfrm>
            <a:off x="6412229" y="1571625"/>
            <a:ext cx="5394960" cy="449680"/>
          </a:xfrm>
          <a:noFill/>
          <a:ln>
            <a:noFill/>
          </a:ln>
        </p:spPr>
        <p:txBody>
          <a:bodyPr anchor="ctr">
            <a:normAutofit/>
          </a:bodyPr>
          <a:lstStyle>
            <a:lvl1pPr marL="0" indent="0" algn="l">
              <a:buNone/>
              <a:defRPr sz="1600" b="1">
                <a:solidFill>
                  <a:schemeClr val="tx1"/>
                </a:solidFill>
              </a:defRPr>
            </a:lvl1pPr>
          </a:lstStyle>
          <a:p>
            <a:pPr lvl="0"/>
            <a:r>
              <a:rPr lang="en-US"/>
              <a:t>Click to edit Master text styles</a:t>
            </a:r>
          </a:p>
        </p:txBody>
      </p:sp>
      <p:cxnSp>
        <p:nvCxnSpPr>
          <p:cNvPr id="7" name="Straight Connector 6">
            <a:extLst>
              <a:ext uri="{FF2B5EF4-FFF2-40B4-BE49-F238E27FC236}">
                <a16:creationId xmlns:a16="http://schemas.microsoft.com/office/drawing/2014/main" id="{6B13725E-BF58-4139-9679-3B1610853997}"/>
              </a:ext>
            </a:extLst>
          </p:cNvPr>
          <p:cNvCxnSpPr>
            <a:cxnSpLocks/>
          </p:cNvCxnSpPr>
          <p:nvPr userDrawn="1"/>
        </p:nvCxnSpPr>
        <p:spPr>
          <a:xfrm>
            <a:off x="6083776" y="1571625"/>
            <a:ext cx="0" cy="4219575"/>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16">
            <a:extLst>
              <a:ext uri="{FF2B5EF4-FFF2-40B4-BE49-F238E27FC236}">
                <a16:creationId xmlns:a16="http://schemas.microsoft.com/office/drawing/2014/main" id="{38E2B80F-CA5F-4A3D-BC2A-F67F75D5EEC7}"/>
              </a:ext>
            </a:extLst>
          </p:cNvPr>
          <p:cNvSpPr>
            <a:spLocks noGrp="1"/>
          </p:cNvSpPr>
          <p:nvPr>
            <p:ph sz="quarter" idx="25"/>
          </p:nvPr>
        </p:nvSpPr>
        <p:spPr>
          <a:xfrm>
            <a:off x="360362" y="2154238"/>
            <a:ext cx="1960880" cy="3637085"/>
          </a:xfrm>
        </p:spPr>
        <p:txBody>
          <a:bodyPr anchor="ctr">
            <a:normAutofit/>
          </a:bodyPr>
          <a:lstStyle>
            <a:lvl1pPr marL="0" indent="0" algn="ctr">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9" name="Content Placeholder 16">
            <a:extLst>
              <a:ext uri="{FF2B5EF4-FFF2-40B4-BE49-F238E27FC236}">
                <a16:creationId xmlns:a16="http://schemas.microsoft.com/office/drawing/2014/main" id="{9194CEE4-6C55-4FDE-85D5-2A866CBF9733}"/>
              </a:ext>
            </a:extLst>
          </p:cNvPr>
          <p:cNvSpPr>
            <a:spLocks noGrp="1"/>
          </p:cNvSpPr>
          <p:nvPr>
            <p:ph sz="quarter" idx="26"/>
          </p:nvPr>
        </p:nvSpPr>
        <p:spPr>
          <a:xfrm>
            <a:off x="6412229" y="2154238"/>
            <a:ext cx="1915840" cy="3637085"/>
          </a:xfrm>
        </p:spPr>
        <p:txBody>
          <a:bodyPr anchor="ctr">
            <a:normAutofit/>
          </a:bodyPr>
          <a:lstStyle>
            <a:lvl1pPr marL="0" indent="0" algn="ctr">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0" name="Speech Bubble: Rectangle 9">
            <a:extLst>
              <a:ext uri="{FF2B5EF4-FFF2-40B4-BE49-F238E27FC236}">
                <a16:creationId xmlns:a16="http://schemas.microsoft.com/office/drawing/2014/main" id="{28987ED8-E0BA-40CC-A615-9DE12BA87007}"/>
              </a:ext>
            </a:extLst>
          </p:cNvPr>
          <p:cNvSpPr/>
          <p:nvPr userDrawn="1"/>
        </p:nvSpPr>
        <p:spPr>
          <a:xfrm>
            <a:off x="2978150" y="4202655"/>
            <a:ext cx="2777172" cy="1588668"/>
          </a:xfrm>
          <a:prstGeom prst="wedgeRectCallout">
            <a:avLst>
              <a:gd name="adj1" fmla="val -68472"/>
              <a:gd name="adj2" fmla="val -24636"/>
            </a:avLst>
          </a:prstGeom>
          <a:solidFill>
            <a:schemeClr val="bg1"/>
          </a:solidFill>
          <a:ln w="9525">
            <a:solidFill>
              <a:srgbClr val="0039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600"/>
              </a:spcAft>
              <a:buFontTx/>
              <a:buChar char="-"/>
            </a:pPr>
            <a:endParaRPr lang="en-GB" sz="1200" dirty="0">
              <a:solidFill>
                <a:schemeClr val="tx1"/>
              </a:solidFill>
              <a:latin typeface="Arial" panose="020B0604020202020204" pitchFamily="34" charset="0"/>
              <a:cs typeface="Arial" panose="020B0604020202020204" pitchFamily="34" charset="0"/>
            </a:endParaRPr>
          </a:p>
        </p:txBody>
      </p:sp>
      <p:graphicFrame>
        <p:nvGraphicFramePr>
          <p:cNvPr id="11" name="Table Placeholder 16">
            <a:extLst>
              <a:ext uri="{FF2B5EF4-FFF2-40B4-BE49-F238E27FC236}">
                <a16:creationId xmlns:a16="http://schemas.microsoft.com/office/drawing/2014/main" id="{8700D53A-1DDC-40D1-9897-EE4B84CDC209}"/>
              </a:ext>
            </a:extLst>
          </p:cNvPr>
          <p:cNvGraphicFramePr>
            <a:graphicFrameLocks/>
          </p:cNvGraphicFramePr>
          <p:nvPr userDrawn="1">
            <p:extLst>
              <p:ext uri="{D42A27DB-BD31-4B8C-83A1-F6EECF244321}">
                <p14:modId xmlns:p14="http://schemas.microsoft.com/office/powerpoint/2010/main" val="2241093257"/>
              </p:ext>
            </p:extLst>
          </p:nvPr>
        </p:nvGraphicFramePr>
        <p:xfrm>
          <a:off x="2980589" y="2160586"/>
          <a:ext cx="2774097" cy="1954211"/>
        </p:xfrm>
        <a:graphic>
          <a:graphicData uri="http://schemas.openxmlformats.org/drawingml/2006/table">
            <a:tbl>
              <a:tblPr firstRow="1" bandRow="1">
                <a:tableStyleId>{5C22544A-7EE6-4342-B048-85BDC9FD1C3A}</a:tableStyleId>
              </a:tblPr>
              <a:tblGrid>
                <a:gridCol w="1301851">
                  <a:extLst>
                    <a:ext uri="{9D8B030D-6E8A-4147-A177-3AD203B41FA5}">
                      <a16:colId xmlns:a16="http://schemas.microsoft.com/office/drawing/2014/main" val="3281613518"/>
                    </a:ext>
                  </a:extLst>
                </a:gridCol>
                <a:gridCol w="736123">
                  <a:extLst>
                    <a:ext uri="{9D8B030D-6E8A-4147-A177-3AD203B41FA5}">
                      <a16:colId xmlns:a16="http://schemas.microsoft.com/office/drawing/2014/main" val="834635671"/>
                    </a:ext>
                  </a:extLst>
                </a:gridCol>
                <a:gridCol w="736123">
                  <a:extLst>
                    <a:ext uri="{9D8B030D-6E8A-4147-A177-3AD203B41FA5}">
                      <a16:colId xmlns:a16="http://schemas.microsoft.com/office/drawing/2014/main" val="1857654124"/>
                    </a:ext>
                  </a:extLst>
                </a:gridCol>
              </a:tblGrid>
              <a:tr h="279173">
                <a:tc>
                  <a:txBody>
                    <a:bodyPr/>
                    <a:lstStyle/>
                    <a:p>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GB" sz="1200" dirty="0">
                        <a:solidFill>
                          <a:schemeClr val="tx1"/>
                        </a:solidFill>
                      </a:endParaRPr>
                    </a:p>
                  </a:txBody>
                  <a:tcPr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GB" sz="1200" dirty="0">
                        <a:solidFill>
                          <a:schemeClr val="tx1"/>
                        </a:solidFill>
                      </a:endParaRPr>
                    </a:p>
                  </a:txBody>
                  <a:tcPr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04377959"/>
                  </a:ext>
                </a:extLst>
              </a:tr>
              <a:tr h="279173">
                <a:tc>
                  <a:txBody>
                    <a:bodyPr/>
                    <a:lstStyle/>
                    <a:p>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95963584"/>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94724409"/>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2656631"/>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1238563"/>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68586209"/>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33535332"/>
                  </a:ext>
                </a:extLst>
              </a:tr>
            </a:tbl>
          </a:graphicData>
        </a:graphic>
      </p:graphicFrame>
      <p:sp>
        <p:nvSpPr>
          <p:cNvPr id="12" name="Speech Bubble: Rectangle 11">
            <a:extLst>
              <a:ext uri="{FF2B5EF4-FFF2-40B4-BE49-F238E27FC236}">
                <a16:creationId xmlns:a16="http://schemas.microsoft.com/office/drawing/2014/main" id="{8513535F-775A-4A84-B914-8647D5084FC8}"/>
              </a:ext>
            </a:extLst>
          </p:cNvPr>
          <p:cNvSpPr/>
          <p:nvPr userDrawn="1"/>
        </p:nvSpPr>
        <p:spPr>
          <a:xfrm>
            <a:off x="9017953" y="2160586"/>
            <a:ext cx="2777172" cy="1588668"/>
          </a:xfrm>
          <a:prstGeom prst="wedgeRectCallout">
            <a:avLst>
              <a:gd name="adj1" fmla="val -68472"/>
              <a:gd name="adj2" fmla="val -24636"/>
            </a:avLst>
          </a:prstGeom>
          <a:solidFill>
            <a:schemeClr val="bg1"/>
          </a:solidFill>
          <a:ln w="9525">
            <a:solidFill>
              <a:srgbClr val="0039A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spcAft>
                <a:spcPts val="600"/>
              </a:spcAft>
              <a:buFontTx/>
              <a:buChar char="-"/>
            </a:pPr>
            <a:endParaRPr lang="en-GB" sz="1200" dirty="0">
              <a:solidFill>
                <a:schemeClr val="tx1"/>
              </a:solidFill>
              <a:latin typeface="Arial" panose="020B0604020202020204" pitchFamily="34" charset="0"/>
              <a:cs typeface="Arial" panose="020B0604020202020204" pitchFamily="34" charset="0"/>
            </a:endParaRPr>
          </a:p>
        </p:txBody>
      </p:sp>
      <p:sp>
        <p:nvSpPr>
          <p:cNvPr id="13" name="Text Placeholder 4">
            <a:extLst>
              <a:ext uri="{FF2B5EF4-FFF2-40B4-BE49-F238E27FC236}">
                <a16:creationId xmlns:a16="http://schemas.microsoft.com/office/drawing/2014/main" id="{A95ECAC8-D73F-4AFF-9932-B6D9E0529C26}"/>
              </a:ext>
            </a:extLst>
          </p:cNvPr>
          <p:cNvSpPr>
            <a:spLocks noGrp="1"/>
          </p:cNvSpPr>
          <p:nvPr>
            <p:ph type="body" sz="quarter" idx="27"/>
          </p:nvPr>
        </p:nvSpPr>
        <p:spPr>
          <a:xfrm>
            <a:off x="2978150" y="4202113"/>
            <a:ext cx="2773363" cy="1576387"/>
          </a:xfrm>
        </p:spPr>
        <p:txBody>
          <a:bodyPr tIns="72000">
            <a:normAutofit/>
          </a:bodyPr>
          <a:lstStyle>
            <a:lvl1pPr marL="165600" indent="-165600">
              <a:spcBef>
                <a:spcPts val="0"/>
              </a:spcBef>
              <a:spcAft>
                <a:spcPts val="600"/>
              </a:spcAft>
              <a:defRPr sz="1200"/>
            </a:lvl1pPr>
            <a:lvl2pPr>
              <a:buNone/>
              <a:defRPr sz="1000"/>
            </a:lvl2pPr>
            <a:lvl3pPr>
              <a:defRPr sz="1000"/>
            </a:lvl3pPr>
            <a:lvl4pPr>
              <a:defRPr sz="1000"/>
            </a:lvl4pPr>
            <a:lvl5pPr>
              <a:defRPr sz="1000"/>
            </a:lvl5pPr>
          </a:lstStyle>
          <a:p>
            <a:pPr lvl="0"/>
            <a:r>
              <a:rPr lang="en-US"/>
              <a:t>Click to edit Master text styles</a:t>
            </a:r>
          </a:p>
        </p:txBody>
      </p:sp>
      <p:sp>
        <p:nvSpPr>
          <p:cNvPr id="14" name="Text Placeholder 4">
            <a:extLst>
              <a:ext uri="{FF2B5EF4-FFF2-40B4-BE49-F238E27FC236}">
                <a16:creationId xmlns:a16="http://schemas.microsoft.com/office/drawing/2014/main" id="{F26E7689-4265-4418-87A9-10A75A88CB68}"/>
              </a:ext>
            </a:extLst>
          </p:cNvPr>
          <p:cNvSpPr>
            <a:spLocks noGrp="1"/>
          </p:cNvSpPr>
          <p:nvPr>
            <p:ph type="body" sz="quarter" idx="28"/>
          </p:nvPr>
        </p:nvSpPr>
        <p:spPr>
          <a:xfrm>
            <a:off x="9021762" y="2160586"/>
            <a:ext cx="2773363" cy="1576387"/>
          </a:xfrm>
        </p:spPr>
        <p:txBody>
          <a:bodyPr tIns="72000">
            <a:normAutofit/>
          </a:bodyPr>
          <a:lstStyle>
            <a:lvl1pPr marL="165600" indent="-165600">
              <a:spcBef>
                <a:spcPts val="0"/>
              </a:spcBef>
              <a:spcAft>
                <a:spcPts val="600"/>
              </a:spcAft>
              <a:defRPr sz="1200"/>
            </a:lvl1pPr>
            <a:lvl2pPr>
              <a:buNone/>
              <a:defRPr sz="1000"/>
            </a:lvl2pPr>
            <a:lvl3pPr>
              <a:defRPr sz="1000"/>
            </a:lvl3pPr>
            <a:lvl4pPr>
              <a:defRPr sz="1000"/>
            </a:lvl4pPr>
            <a:lvl5pPr>
              <a:defRPr sz="1000"/>
            </a:lvl5pPr>
          </a:lstStyle>
          <a:p>
            <a:pPr lvl="0"/>
            <a:r>
              <a:rPr lang="en-US"/>
              <a:t>Click to edit Master text styles</a:t>
            </a:r>
          </a:p>
        </p:txBody>
      </p:sp>
      <p:sp>
        <p:nvSpPr>
          <p:cNvPr id="15" name="Text Placeholder 6">
            <a:extLst>
              <a:ext uri="{FF2B5EF4-FFF2-40B4-BE49-F238E27FC236}">
                <a16:creationId xmlns:a16="http://schemas.microsoft.com/office/drawing/2014/main" id="{54CC2A22-7BAE-4270-87AB-754D5A6B5E27}"/>
              </a:ext>
            </a:extLst>
          </p:cNvPr>
          <p:cNvSpPr>
            <a:spLocks noGrp="1"/>
          </p:cNvSpPr>
          <p:nvPr>
            <p:ph type="body" sz="quarter" idx="29"/>
          </p:nvPr>
        </p:nvSpPr>
        <p:spPr>
          <a:xfrm>
            <a:off x="2978150" y="2154238"/>
            <a:ext cx="1314450" cy="277812"/>
          </a:xfrm>
        </p:spPr>
        <p:txBody>
          <a:bodyPr anchor="ctr"/>
          <a:lstStyle>
            <a:lvl1pPr algn="l">
              <a:buFontTx/>
              <a:buNone/>
              <a:defRPr sz="1200">
                <a:solidFill>
                  <a:schemeClr val="bg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16" name="Text Placeholder 6">
            <a:extLst>
              <a:ext uri="{FF2B5EF4-FFF2-40B4-BE49-F238E27FC236}">
                <a16:creationId xmlns:a16="http://schemas.microsoft.com/office/drawing/2014/main" id="{FDF012EF-3342-4952-A8B0-A84853C7F33A}"/>
              </a:ext>
            </a:extLst>
          </p:cNvPr>
          <p:cNvSpPr>
            <a:spLocks noGrp="1"/>
          </p:cNvSpPr>
          <p:nvPr>
            <p:ph type="body" sz="quarter" idx="30"/>
          </p:nvPr>
        </p:nvSpPr>
        <p:spPr>
          <a:xfrm>
            <a:off x="4292282" y="2160650"/>
            <a:ext cx="717868" cy="277812"/>
          </a:xfrm>
        </p:spPr>
        <p:txBody>
          <a:bodyPr anchor="ctr"/>
          <a:lstStyle>
            <a:lvl1pPr algn="ctr">
              <a:buFontTx/>
              <a:buNone/>
              <a:defRPr sz="1200">
                <a:solidFill>
                  <a:schemeClr val="bg1"/>
                </a:solidFill>
              </a:defRPr>
            </a:lvl1pPr>
            <a:lvl2pPr>
              <a:buNone/>
              <a:defRPr sz="800"/>
            </a:lvl2pPr>
            <a:lvl3pPr>
              <a:buNone/>
              <a:defRPr sz="800"/>
            </a:lvl3pPr>
            <a:lvl4pPr>
              <a:buNone/>
              <a:defRPr sz="800"/>
            </a:lvl4pPr>
            <a:lvl5pPr>
              <a:buNone/>
              <a:defRPr sz="800"/>
            </a:lvl5pPr>
          </a:lstStyle>
          <a:p>
            <a:pPr lvl="0"/>
            <a:r>
              <a:rPr lang="en-US"/>
              <a:t>Click</a:t>
            </a:r>
          </a:p>
        </p:txBody>
      </p:sp>
      <p:sp>
        <p:nvSpPr>
          <p:cNvPr id="17" name="Text Placeholder 6">
            <a:extLst>
              <a:ext uri="{FF2B5EF4-FFF2-40B4-BE49-F238E27FC236}">
                <a16:creationId xmlns:a16="http://schemas.microsoft.com/office/drawing/2014/main" id="{1F906BCE-F450-442B-8DD1-1EFF8A68BCF0}"/>
              </a:ext>
            </a:extLst>
          </p:cNvPr>
          <p:cNvSpPr>
            <a:spLocks noGrp="1"/>
          </p:cNvSpPr>
          <p:nvPr>
            <p:ph type="body" sz="quarter" idx="31"/>
          </p:nvPr>
        </p:nvSpPr>
        <p:spPr>
          <a:xfrm>
            <a:off x="5030396" y="2160650"/>
            <a:ext cx="717868" cy="277812"/>
          </a:xfrm>
        </p:spPr>
        <p:txBody>
          <a:bodyPr anchor="ctr"/>
          <a:lstStyle>
            <a:lvl1pPr algn="ctr">
              <a:buFontTx/>
              <a:buNone/>
              <a:defRPr sz="1200">
                <a:solidFill>
                  <a:schemeClr val="bg1"/>
                </a:solidFill>
              </a:defRPr>
            </a:lvl1pPr>
            <a:lvl2pPr>
              <a:buNone/>
              <a:defRPr sz="800"/>
            </a:lvl2pPr>
            <a:lvl3pPr>
              <a:buNone/>
              <a:defRPr sz="800"/>
            </a:lvl3pPr>
            <a:lvl4pPr>
              <a:buNone/>
              <a:defRPr sz="800"/>
            </a:lvl4pPr>
            <a:lvl5pPr>
              <a:buNone/>
              <a:defRPr sz="800"/>
            </a:lvl5pPr>
          </a:lstStyle>
          <a:p>
            <a:pPr lvl="0"/>
            <a:r>
              <a:rPr lang="en-US"/>
              <a:t>Click</a:t>
            </a:r>
          </a:p>
        </p:txBody>
      </p:sp>
      <p:sp>
        <p:nvSpPr>
          <p:cNvPr id="18" name="Text Placeholder 6">
            <a:extLst>
              <a:ext uri="{FF2B5EF4-FFF2-40B4-BE49-F238E27FC236}">
                <a16:creationId xmlns:a16="http://schemas.microsoft.com/office/drawing/2014/main" id="{91492F96-3F8F-4C81-B0D7-8BAF88E73EE2}"/>
              </a:ext>
            </a:extLst>
          </p:cNvPr>
          <p:cNvSpPr>
            <a:spLocks noGrp="1"/>
          </p:cNvSpPr>
          <p:nvPr>
            <p:ph type="body" sz="quarter" idx="32"/>
          </p:nvPr>
        </p:nvSpPr>
        <p:spPr>
          <a:xfrm>
            <a:off x="2977515" y="2442754"/>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19" name="Text Placeholder 6">
            <a:extLst>
              <a:ext uri="{FF2B5EF4-FFF2-40B4-BE49-F238E27FC236}">
                <a16:creationId xmlns:a16="http://schemas.microsoft.com/office/drawing/2014/main" id="{EB826AD3-9AD6-47FC-B58B-6D44DDBFA36C}"/>
              </a:ext>
            </a:extLst>
          </p:cNvPr>
          <p:cNvSpPr>
            <a:spLocks noGrp="1"/>
          </p:cNvSpPr>
          <p:nvPr>
            <p:ph type="body" sz="quarter" idx="33"/>
          </p:nvPr>
        </p:nvSpPr>
        <p:spPr>
          <a:xfrm>
            <a:off x="2977515" y="2719095"/>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20" name="Text Placeholder 6">
            <a:extLst>
              <a:ext uri="{FF2B5EF4-FFF2-40B4-BE49-F238E27FC236}">
                <a16:creationId xmlns:a16="http://schemas.microsoft.com/office/drawing/2014/main" id="{43532A87-5111-4E54-9438-0CB4EF9CF638}"/>
              </a:ext>
            </a:extLst>
          </p:cNvPr>
          <p:cNvSpPr>
            <a:spLocks noGrp="1"/>
          </p:cNvSpPr>
          <p:nvPr>
            <p:ph type="body" sz="quarter" idx="34"/>
          </p:nvPr>
        </p:nvSpPr>
        <p:spPr>
          <a:xfrm>
            <a:off x="2977515" y="2995436"/>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21" name="Text Placeholder 6">
            <a:extLst>
              <a:ext uri="{FF2B5EF4-FFF2-40B4-BE49-F238E27FC236}">
                <a16:creationId xmlns:a16="http://schemas.microsoft.com/office/drawing/2014/main" id="{1F87A6D9-CFFB-4BF7-A293-0D5EEDC25F77}"/>
              </a:ext>
            </a:extLst>
          </p:cNvPr>
          <p:cNvSpPr>
            <a:spLocks noGrp="1"/>
          </p:cNvSpPr>
          <p:nvPr>
            <p:ph type="body" sz="quarter" idx="35"/>
          </p:nvPr>
        </p:nvSpPr>
        <p:spPr>
          <a:xfrm>
            <a:off x="2977515" y="3271777"/>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22" name="Text Placeholder 6">
            <a:extLst>
              <a:ext uri="{FF2B5EF4-FFF2-40B4-BE49-F238E27FC236}">
                <a16:creationId xmlns:a16="http://schemas.microsoft.com/office/drawing/2014/main" id="{F79A1CAA-4C74-4298-9D6A-EF1B8D9C9912}"/>
              </a:ext>
            </a:extLst>
          </p:cNvPr>
          <p:cNvSpPr>
            <a:spLocks noGrp="1"/>
          </p:cNvSpPr>
          <p:nvPr>
            <p:ph type="body" sz="quarter" idx="36"/>
          </p:nvPr>
        </p:nvSpPr>
        <p:spPr>
          <a:xfrm>
            <a:off x="2977515" y="3548118"/>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23" name="Text Placeholder 6">
            <a:extLst>
              <a:ext uri="{FF2B5EF4-FFF2-40B4-BE49-F238E27FC236}">
                <a16:creationId xmlns:a16="http://schemas.microsoft.com/office/drawing/2014/main" id="{764EC705-9A13-42F4-9A0E-600BE7251889}"/>
              </a:ext>
            </a:extLst>
          </p:cNvPr>
          <p:cNvSpPr>
            <a:spLocks noGrp="1"/>
          </p:cNvSpPr>
          <p:nvPr>
            <p:ph type="body" sz="quarter" idx="37"/>
          </p:nvPr>
        </p:nvSpPr>
        <p:spPr>
          <a:xfrm>
            <a:off x="2977515" y="3824460"/>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graphicFrame>
        <p:nvGraphicFramePr>
          <p:cNvPr id="24" name="Table Placeholder 16">
            <a:extLst>
              <a:ext uri="{FF2B5EF4-FFF2-40B4-BE49-F238E27FC236}">
                <a16:creationId xmlns:a16="http://schemas.microsoft.com/office/drawing/2014/main" id="{77A236C0-DFF8-44AD-A164-6495F26B39FD}"/>
              </a:ext>
            </a:extLst>
          </p:cNvPr>
          <p:cNvGraphicFramePr>
            <a:graphicFrameLocks/>
          </p:cNvGraphicFramePr>
          <p:nvPr userDrawn="1">
            <p:extLst>
              <p:ext uri="{D42A27DB-BD31-4B8C-83A1-F6EECF244321}">
                <p14:modId xmlns:p14="http://schemas.microsoft.com/office/powerpoint/2010/main" val="494749848"/>
              </p:ext>
            </p:extLst>
          </p:nvPr>
        </p:nvGraphicFramePr>
        <p:xfrm>
          <a:off x="9017953" y="3848102"/>
          <a:ext cx="2774097" cy="1954211"/>
        </p:xfrm>
        <a:graphic>
          <a:graphicData uri="http://schemas.openxmlformats.org/drawingml/2006/table">
            <a:tbl>
              <a:tblPr firstRow="1" bandRow="1">
                <a:tableStyleId>{5C22544A-7EE6-4342-B048-85BDC9FD1C3A}</a:tableStyleId>
              </a:tblPr>
              <a:tblGrid>
                <a:gridCol w="1301851">
                  <a:extLst>
                    <a:ext uri="{9D8B030D-6E8A-4147-A177-3AD203B41FA5}">
                      <a16:colId xmlns:a16="http://schemas.microsoft.com/office/drawing/2014/main" val="3281613518"/>
                    </a:ext>
                  </a:extLst>
                </a:gridCol>
                <a:gridCol w="736123">
                  <a:extLst>
                    <a:ext uri="{9D8B030D-6E8A-4147-A177-3AD203B41FA5}">
                      <a16:colId xmlns:a16="http://schemas.microsoft.com/office/drawing/2014/main" val="834635671"/>
                    </a:ext>
                  </a:extLst>
                </a:gridCol>
                <a:gridCol w="736123">
                  <a:extLst>
                    <a:ext uri="{9D8B030D-6E8A-4147-A177-3AD203B41FA5}">
                      <a16:colId xmlns:a16="http://schemas.microsoft.com/office/drawing/2014/main" val="1857654124"/>
                    </a:ext>
                  </a:extLst>
                </a:gridCol>
              </a:tblGrid>
              <a:tr h="279173">
                <a:tc>
                  <a:txBody>
                    <a:bodyPr/>
                    <a:lstStyle/>
                    <a:p>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GB" sz="1200" dirty="0">
                        <a:solidFill>
                          <a:schemeClr val="tx1"/>
                        </a:solidFill>
                      </a:endParaRPr>
                    </a:p>
                  </a:txBody>
                  <a:tcPr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algn="ctr"/>
                      <a:endParaRPr lang="en-GB" sz="1200" dirty="0">
                        <a:solidFill>
                          <a:schemeClr val="tx1"/>
                        </a:solidFill>
                      </a:endParaRPr>
                    </a:p>
                  </a:txBody>
                  <a:tcPr anchor="ctr">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04377959"/>
                  </a:ext>
                </a:extLst>
              </a:tr>
              <a:tr h="279173">
                <a:tc>
                  <a:txBody>
                    <a:bodyPr/>
                    <a:lstStyle/>
                    <a:p>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95963584"/>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94724409"/>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2656631"/>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31238563"/>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68586209"/>
                  </a:ext>
                </a:extLst>
              </a:tr>
              <a:tr h="2791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chemeClr val="tx1"/>
                        </a:solidFill>
                        <a:effectLst/>
                        <a:uLnTx/>
                        <a:uFillTx/>
                        <a:latin typeface="Arial"/>
                        <a:ea typeface="+mn-ea"/>
                        <a:cs typeface="+mn-cs"/>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endParaRPr lang="en-GB" sz="1200" dirty="0">
                        <a:solidFill>
                          <a:schemeClr val="tx1"/>
                        </a:solidFill>
                      </a:endParaRP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33535332"/>
                  </a:ext>
                </a:extLst>
              </a:tr>
            </a:tbl>
          </a:graphicData>
        </a:graphic>
      </p:graphicFrame>
      <p:sp>
        <p:nvSpPr>
          <p:cNvPr id="25" name="Text Placeholder 6">
            <a:extLst>
              <a:ext uri="{FF2B5EF4-FFF2-40B4-BE49-F238E27FC236}">
                <a16:creationId xmlns:a16="http://schemas.microsoft.com/office/drawing/2014/main" id="{133337C5-6AA2-4389-AB2F-D3AB16AC4CC7}"/>
              </a:ext>
            </a:extLst>
          </p:cNvPr>
          <p:cNvSpPr>
            <a:spLocks noGrp="1"/>
          </p:cNvSpPr>
          <p:nvPr>
            <p:ph type="body" sz="quarter" idx="38"/>
          </p:nvPr>
        </p:nvSpPr>
        <p:spPr>
          <a:xfrm>
            <a:off x="9015514" y="3841754"/>
            <a:ext cx="1314450" cy="277812"/>
          </a:xfrm>
        </p:spPr>
        <p:txBody>
          <a:bodyPr anchor="ctr"/>
          <a:lstStyle>
            <a:lvl1pPr algn="l">
              <a:buFontTx/>
              <a:buNone/>
              <a:defRPr sz="1200">
                <a:solidFill>
                  <a:schemeClr val="bg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26" name="Text Placeholder 6">
            <a:extLst>
              <a:ext uri="{FF2B5EF4-FFF2-40B4-BE49-F238E27FC236}">
                <a16:creationId xmlns:a16="http://schemas.microsoft.com/office/drawing/2014/main" id="{646BEA49-2552-42D2-B550-5FC0CAEFAF30}"/>
              </a:ext>
            </a:extLst>
          </p:cNvPr>
          <p:cNvSpPr>
            <a:spLocks noGrp="1"/>
          </p:cNvSpPr>
          <p:nvPr>
            <p:ph type="body" sz="quarter" idx="39"/>
          </p:nvPr>
        </p:nvSpPr>
        <p:spPr>
          <a:xfrm>
            <a:off x="10329646" y="3848166"/>
            <a:ext cx="717868" cy="277812"/>
          </a:xfrm>
        </p:spPr>
        <p:txBody>
          <a:bodyPr anchor="ctr"/>
          <a:lstStyle>
            <a:lvl1pPr algn="ctr">
              <a:buFontTx/>
              <a:buNone/>
              <a:defRPr sz="1200">
                <a:solidFill>
                  <a:schemeClr val="bg1"/>
                </a:solidFill>
              </a:defRPr>
            </a:lvl1pPr>
            <a:lvl2pPr>
              <a:buNone/>
              <a:defRPr sz="800"/>
            </a:lvl2pPr>
            <a:lvl3pPr>
              <a:buNone/>
              <a:defRPr sz="800"/>
            </a:lvl3pPr>
            <a:lvl4pPr>
              <a:buNone/>
              <a:defRPr sz="800"/>
            </a:lvl4pPr>
            <a:lvl5pPr>
              <a:buNone/>
              <a:defRPr sz="800"/>
            </a:lvl5pPr>
          </a:lstStyle>
          <a:p>
            <a:pPr lvl="0"/>
            <a:r>
              <a:rPr lang="en-US"/>
              <a:t>Click</a:t>
            </a:r>
          </a:p>
        </p:txBody>
      </p:sp>
      <p:sp>
        <p:nvSpPr>
          <p:cNvPr id="27" name="Text Placeholder 6">
            <a:extLst>
              <a:ext uri="{FF2B5EF4-FFF2-40B4-BE49-F238E27FC236}">
                <a16:creationId xmlns:a16="http://schemas.microsoft.com/office/drawing/2014/main" id="{B6757592-D5EB-4D1E-8141-9EB41001E800}"/>
              </a:ext>
            </a:extLst>
          </p:cNvPr>
          <p:cNvSpPr>
            <a:spLocks noGrp="1"/>
          </p:cNvSpPr>
          <p:nvPr>
            <p:ph type="body" sz="quarter" idx="40"/>
          </p:nvPr>
        </p:nvSpPr>
        <p:spPr>
          <a:xfrm>
            <a:off x="11067760" y="3848166"/>
            <a:ext cx="717868" cy="277812"/>
          </a:xfrm>
        </p:spPr>
        <p:txBody>
          <a:bodyPr anchor="ctr"/>
          <a:lstStyle>
            <a:lvl1pPr algn="ctr">
              <a:buFontTx/>
              <a:buNone/>
              <a:defRPr sz="1200">
                <a:solidFill>
                  <a:schemeClr val="bg1"/>
                </a:solidFill>
              </a:defRPr>
            </a:lvl1pPr>
            <a:lvl2pPr>
              <a:buNone/>
              <a:defRPr sz="800"/>
            </a:lvl2pPr>
            <a:lvl3pPr>
              <a:buNone/>
              <a:defRPr sz="800"/>
            </a:lvl3pPr>
            <a:lvl4pPr>
              <a:buNone/>
              <a:defRPr sz="800"/>
            </a:lvl4pPr>
            <a:lvl5pPr>
              <a:buNone/>
              <a:defRPr sz="800"/>
            </a:lvl5pPr>
          </a:lstStyle>
          <a:p>
            <a:pPr lvl="0"/>
            <a:r>
              <a:rPr lang="en-US"/>
              <a:t>Click</a:t>
            </a:r>
          </a:p>
        </p:txBody>
      </p:sp>
      <p:sp>
        <p:nvSpPr>
          <p:cNvPr id="28" name="Text Placeholder 6">
            <a:extLst>
              <a:ext uri="{FF2B5EF4-FFF2-40B4-BE49-F238E27FC236}">
                <a16:creationId xmlns:a16="http://schemas.microsoft.com/office/drawing/2014/main" id="{8818DDAA-530A-4059-A1A3-966125D2C95D}"/>
              </a:ext>
            </a:extLst>
          </p:cNvPr>
          <p:cNvSpPr>
            <a:spLocks noGrp="1"/>
          </p:cNvSpPr>
          <p:nvPr>
            <p:ph type="body" sz="quarter" idx="41"/>
          </p:nvPr>
        </p:nvSpPr>
        <p:spPr>
          <a:xfrm>
            <a:off x="9014879" y="4130270"/>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29" name="Text Placeholder 6">
            <a:extLst>
              <a:ext uri="{FF2B5EF4-FFF2-40B4-BE49-F238E27FC236}">
                <a16:creationId xmlns:a16="http://schemas.microsoft.com/office/drawing/2014/main" id="{9F72F244-1BC9-4C62-AFE1-FE55BB281C57}"/>
              </a:ext>
            </a:extLst>
          </p:cNvPr>
          <p:cNvSpPr>
            <a:spLocks noGrp="1"/>
          </p:cNvSpPr>
          <p:nvPr>
            <p:ph type="body" sz="quarter" idx="42"/>
          </p:nvPr>
        </p:nvSpPr>
        <p:spPr>
          <a:xfrm>
            <a:off x="9014879" y="4406611"/>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30" name="Text Placeholder 6">
            <a:extLst>
              <a:ext uri="{FF2B5EF4-FFF2-40B4-BE49-F238E27FC236}">
                <a16:creationId xmlns:a16="http://schemas.microsoft.com/office/drawing/2014/main" id="{25FC9648-A13F-43EF-BB60-FFF8862753A2}"/>
              </a:ext>
            </a:extLst>
          </p:cNvPr>
          <p:cNvSpPr>
            <a:spLocks noGrp="1"/>
          </p:cNvSpPr>
          <p:nvPr>
            <p:ph type="body" sz="quarter" idx="43"/>
          </p:nvPr>
        </p:nvSpPr>
        <p:spPr>
          <a:xfrm>
            <a:off x="9014879" y="4682952"/>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31" name="Text Placeholder 6">
            <a:extLst>
              <a:ext uri="{FF2B5EF4-FFF2-40B4-BE49-F238E27FC236}">
                <a16:creationId xmlns:a16="http://schemas.microsoft.com/office/drawing/2014/main" id="{6D08C09B-226A-4B7E-9D40-17D879DB36CB}"/>
              </a:ext>
            </a:extLst>
          </p:cNvPr>
          <p:cNvSpPr>
            <a:spLocks noGrp="1"/>
          </p:cNvSpPr>
          <p:nvPr>
            <p:ph type="body" sz="quarter" idx="44"/>
          </p:nvPr>
        </p:nvSpPr>
        <p:spPr>
          <a:xfrm>
            <a:off x="9014879" y="4959293"/>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32" name="Text Placeholder 6">
            <a:extLst>
              <a:ext uri="{FF2B5EF4-FFF2-40B4-BE49-F238E27FC236}">
                <a16:creationId xmlns:a16="http://schemas.microsoft.com/office/drawing/2014/main" id="{2EA9384E-DDC3-4D12-A8DA-D0A2FFB8C2CF}"/>
              </a:ext>
            </a:extLst>
          </p:cNvPr>
          <p:cNvSpPr>
            <a:spLocks noGrp="1"/>
          </p:cNvSpPr>
          <p:nvPr>
            <p:ph type="body" sz="quarter" idx="45"/>
          </p:nvPr>
        </p:nvSpPr>
        <p:spPr>
          <a:xfrm>
            <a:off x="9014879" y="5235634"/>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33" name="Text Placeholder 6">
            <a:extLst>
              <a:ext uri="{FF2B5EF4-FFF2-40B4-BE49-F238E27FC236}">
                <a16:creationId xmlns:a16="http://schemas.microsoft.com/office/drawing/2014/main" id="{8461D04E-1CAC-4155-8C60-456588A3824C}"/>
              </a:ext>
            </a:extLst>
          </p:cNvPr>
          <p:cNvSpPr>
            <a:spLocks noGrp="1"/>
          </p:cNvSpPr>
          <p:nvPr>
            <p:ph type="body" sz="quarter" idx="46"/>
          </p:nvPr>
        </p:nvSpPr>
        <p:spPr>
          <a:xfrm>
            <a:off x="9014879" y="5511976"/>
            <a:ext cx="1314450" cy="277812"/>
          </a:xfrm>
        </p:spPr>
        <p:txBody>
          <a:bodyPr anchor="ctr"/>
          <a:lstStyle>
            <a:lvl1pPr algn="l">
              <a:buFontTx/>
              <a:buNone/>
              <a:defRPr sz="1200">
                <a:solidFill>
                  <a:schemeClr val="tx1"/>
                </a:solidFill>
              </a:defRPr>
            </a:lvl1pPr>
            <a:lvl2pPr>
              <a:buNone/>
              <a:defRPr sz="800"/>
            </a:lvl2pPr>
            <a:lvl3pPr>
              <a:buNone/>
              <a:defRPr sz="800"/>
            </a:lvl3pPr>
            <a:lvl4pPr>
              <a:buNone/>
              <a:defRPr sz="800"/>
            </a:lvl4pPr>
            <a:lvl5pPr>
              <a:buNone/>
              <a:defRPr sz="800"/>
            </a:lvl5pPr>
          </a:lstStyle>
          <a:p>
            <a:pPr lvl="0"/>
            <a:r>
              <a:rPr lang="en-US"/>
              <a:t>Click to edit</a:t>
            </a:r>
          </a:p>
        </p:txBody>
      </p:sp>
      <p:sp>
        <p:nvSpPr>
          <p:cNvPr id="34" name="Footer Placeholder 7">
            <a:extLst>
              <a:ext uri="{FF2B5EF4-FFF2-40B4-BE49-F238E27FC236}">
                <a16:creationId xmlns:a16="http://schemas.microsoft.com/office/drawing/2014/main" id="{7D6617E1-4669-4DF0-B01E-DB58EA7EB2C4}"/>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36" name="Rectangle: Rounded Corners 35">
            <a:extLst>
              <a:ext uri="{FF2B5EF4-FFF2-40B4-BE49-F238E27FC236}">
                <a16:creationId xmlns:a16="http://schemas.microsoft.com/office/drawing/2014/main" id="{347F124C-88F6-4E5A-99FB-1556747C270A}"/>
              </a:ext>
            </a:extLst>
          </p:cNvPr>
          <p:cNvSpPr/>
          <p:nvPr userDrawn="1"/>
        </p:nvSpPr>
        <p:spPr>
          <a:xfrm>
            <a:off x="359755" y="4514850"/>
            <a:ext cx="1413802" cy="1276473"/>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089CEECF-76F7-42FD-9931-E8E53D6D8597}"/>
              </a:ext>
            </a:extLst>
          </p:cNvPr>
          <p:cNvSpPr/>
          <p:nvPr userDrawn="1"/>
        </p:nvSpPr>
        <p:spPr>
          <a:xfrm>
            <a:off x="359755" y="3907339"/>
            <a:ext cx="1413802" cy="515192"/>
          </a:xfrm>
          <a:prstGeom prst="roundRect">
            <a:avLst/>
          </a:prstGeom>
          <a:no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Rounded Corners 37">
            <a:extLst>
              <a:ext uri="{FF2B5EF4-FFF2-40B4-BE49-F238E27FC236}">
                <a16:creationId xmlns:a16="http://schemas.microsoft.com/office/drawing/2014/main" id="{4DD64B82-A90A-4F94-8EA1-8183BBB263A2}"/>
              </a:ext>
            </a:extLst>
          </p:cNvPr>
          <p:cNvSpPr/>
          <p:nvPr userDrawn="1"/>
        </p:nvSpPr>
        <p:spPr>
          <a:xfrm>
            <a:off x="359757" y="2113909"/>
            <a:ext cx="1413802" cy="1672918"/>
          </a:xfrm>
          <a:prstGeom prst="roundRect">
            <a:avLst/>
          </a:prstGeom>
          <a:noFill/>
          <a:ln w="12700">
            <a:solidFill>
              <a:srgbClr val="002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Rounded Corners 38">
            <a:extLst>
              <a:ext uri="{FF2B5EF4-FFF2-40B4-BE49-F238E27FC236}">
                <a16:creationId xmlns:a16="http://schemas.microsoft.com/office/drawing/2014/main" id="{3F97ECFC-B249-4C10-B5E0-6FE837838863}"/>
              </a:ext>
            </a:extLst>
          </p:cNvPr>
          <p:cNvSpPr/>
          <p:nvPr userDrawn="1"/>
        </p:nvSpPr>
        <p:spPr>
          <a:xfrm>
            <a:off x="6387171" y="4514850"/>
            <a:ext cx="1413802" cy="1276473"/>
          </a:xfrm>
          <a:prstGeom prst="roundRect">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id="{D44E2F75-3EFE-4B4B-8332-F644FF9F01D8}"/>
              </a:ext>
            </a:extLst>
          </p:cNvPr>
          <p:cNvSpPr/>
          <p:nvPr userDrawn="1"/>
        </p:nvSpPr>
        <p:spPr>
          <a:xfrm>
            <a:off x="6387171" y="3907339"/>
            <a:ext cx="1413802" cy="515192"/>
          </a:xfrm>
          <a:prstGeom prst="roundRect">
            <a:avLst/>
          </a:prstGeom>
          <a:noFill/>
          <a:ln w="127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Rounded Corners 40">
            <a:extLst>
              <a:ext uri="{FF2B5EF4-FFF2-40B4-BE49-F238E27FC236}">
                <a16:creationId xmlns:a16="http://schemas.microsoft.com/office/drawing/2014/main" id="{C164A84D-0972-48C5-B20F-2069559C927A}"/>
              </a:ext>
            </a:extLst>
          </p:cNvPr>
          <p:cNvSpPr/>
          <p:nvPr userDrawn="1"/>
        </p:nvSpPr>
        <p:spPr>
          <a:xfrm>
            <a:off x="6387173" y="2113909"/>
            <a:ext cx="1413802" cy="1672918"/>
          </a:xfrm>
          <a:prstGeom prst="roundRect">
            <a:avLst/>
          </a:prstGeom>
          <a:noFill/>
          <a:ln w="12700">
            <a:solidFill>
              <a:srgbClr val="002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Slide Number Placeholder 2">
            <a:extLst>
              <a:ext uri="{FF2B5EF4-FFF2-40B4-BE49-F238E27FC236}">
                <a16:creationId xmlns:a16="http://schemas.microsoft.com/office/drawing/2014/main" id="{8E9075F1-85B7-4D44-AE7D-4E2FB12A7862}"/>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Tree>
    <p:extLst>
      <p:ext uri="{BB962C8B-B14F-4D97-AF65-F5344CB8AC3E}">
        <p14:creationId xmlns:p14="http://schemas.microsoft.com/office/powerpoint/2010/main" val="2581533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1659899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38135A52-2448-4E03-8E6C-4645C153B404}"/>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2" name="Text Placeholder 2">
            <a:extLst>
              <a:ext uri="{FF2B5EF4-FFF2-40B4-BE49-F238E27FC236}">
                <a16:creationId xmlns:a16="http://schemas.microsoft.com/office/drawing/2014/main" id="{B3794EA9-8AE2-4812-91B7-61C426851B6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171272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CC1B082-1773-4DD1-BBD7-B600BDD6E8D0}"/>
              </a:ext>
            </a:extLst>
          </p:cNvPr>
          <p:cNvGraphicFramePr>
            <a:graphicFrameLocks noChangeAspect="1"/>
          </p:cNvGraphicFramePr>
          <p:nvPr userDrawn="1">
            <p:custDataLst>
              <p:tags r:id="rId1"/>
            </p:custDataLst>
            <p:extLst>
              <p:ext uri="{D42A27DB-BD31-4B8C-83A1-F6EECF244321}">
                <p14:modId xmlns:p14="http://schemas.microsoft.com/office/powerpoint/2010/main" val="3085959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8CC1B082-1773-4DD1-BBD7-B600BDD6E8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cxnSp>
        <p:nvCxnSpPr>
          <p:cNvPr id="4" name="Straight Connector 3"/>
          <p:cNvCxnSpPr/>
          <p:nvPr userDrawn="1"/>
        </p:nvCxnSpPr>
        <p:spPr>
          <a:xfrm>
            <a:off x="359753" y="3237688"/>
            <a:ext cx="114482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Content Placeholder 8">
            <a:extLst>
              <a:ext uri="{FF2B5EF4-FFF2-40B4-BE49-F238E27FC236}">
                <a16:creationId xmlns:a16="http://schemas.microsoft.com/office/drawing/2014/main" id="{87FB70E5-1EA7-4E1D-A157-F8B9A08B04A4}"/>
              </a:ext>
            </a:extLst>
          </p:cNvPr>
          <p:cNvSpPr>
            <a:spLocks noGrp="1"/>
          </p:cNvSpPr>
          <p:nvPr>
            <p:ph sz="quarter" idx="28"/>
          </p:nvPr>
        </p:nvSpPr>
        <p:spPr>
          <a:xfrm>
            <a:off x="359757" y="1524001"/>
            <a:ext cx="11448288" cy="1568658"/>
          </a:xfrm>
        </p:spPr>
        <p:txBody>
          <a:bodyPr anchor="ctr"/>
          <a:lstStyle>
            <a:lvl1pPr marL="0" indent="0" algn="ctr">
              <a:buNone/>
              <a:defRPr/>
            </a:lvl1pPr>
          </a:lstStyle>
          <a:p>
            <a:pPr lvl="0"/>
            <a:r>
              <a:rPr lang="en-US"/>
              <a:t>Click to edit Master text styles</a:t>
            </a:r>
          </a:p>
        </p:txBody>
      </p:sp>
      <p:sp>
        <p:nvSpPr>
          <p:cNvPr id="18" name="Content Placeholder 8">
            <a:extLst>
              <a:ext uri="{FF2B5EF4-FFF2-40B4-BE49-F238E27FC236}">
                <a16:creationId xmlns:a16="http://schemas.microsoft.com/office/drawing/2014/main" id="{1E43735C-CE59-45AB-96E2-4DE5B181E75C}"/>
              </a:ext>
            </a:extLst>
          </p:cNvPr>
          <p:cNvSpPr>
            <a:spLocks noGrp="1"/>
          </p:cNvSpPr>
          <p:nvPr>
            <p:ph sz="quarter" idx="29"/>
          </p:nvPr>
        </p:nvSpPr>
        <p:spPr>
          <a:xfrm>
            <a:off x="359757" y="3382717"/>
            <a:ext cx="11448288" cy="2408483"/>
          </a:xfrm>
        </p:spPr>
        <p:txBody>
          <a:bodyPr anchor="ctr"/>
          <a:lstStyle>
            <a:lvl1pPr marL="0" indent="0" algn="ctr">
              <a:buNone/>
              <a:defRPr/>
            </a:lvl1pPr>
          </a:lstStyle>
          <a:p>
            <a:pPr lvl="0"/>
            <a:r>
              <a:rPr lang="en-US"/>
              <a:t>Click to edit Master text styles</a:t>
            </a:r>
          </a:p>
        </p:txBody>
      </p:sp>
      <p:sp>
        <p:nvSpPr>
          <p:cNvPr id="10" name="Slide Number Placeholder 2">
            <a:extLst>
              <a:ext uri="{FF2B5EF4-FFF2-40B4-BE49-F238E27FC236}">
                <a16:creationId xmlns:a16="http://schemas.microsoft.com/office/drawing/2014/main" id="{D42FB9D4-9380-41FB-BE7B-D393B7A374A3}"/>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3" name="Text Placeholder 2">
            <a:extLst>
              <a:ext uri="{FF2B5EF4-FFF2-40B4-BE49-F238E27FC236}">
                <a16:creationId xmlns:a16="http://schemas.microsoft.com/office/drawing/2014/main" id="{6C036EAA-8089-48DE-A511-14CF7EC51883}"/>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205136855"/>
      </p:ext>
    </p:extLst>
  </p:cSld>
  <p:clrMapOvr>
    <a:masterClrMapping/>
  </p:clrMapOvr>
  <p:extLst>
    <p:ext uri="{DCECCB84-F9BA-43D5-87BE-67443E8EF086}">
      <p15:sldGuideLst xmlns:p15="http://schemas.microsoft.com/office/powerpoint/2012/main">
        <p15:guide id="1" orient="horz" pos="9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3 point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795287D-0AE0-45F5-B0FA-BFF3EC3A8A32}"/>
              </a:ext>
            </a:extLst>
          </p:cNvPr>
          <p:cNvGraphicFramePr>
            <a:graphicFrameLocks noChangeAspect="1"/>
          </p:cNvGraphicFramePr>
          <p:nvPr userDrawn="1">
            <p:custDataLst>
              <p:tags r:id="rId1"/>
            </p:custDataLst>
            <p:extLst>
              <p:ext uri="{D42A27DB-BD31-4B8C-83A1-F6EECF244321}">
                <p14:modId xmlns:p14="http://schemas.microsoft.com/office/powerpoint/2010/main" val="54489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4" name="Object 3" hidden="1">
                        <a:extLst>
                          <a:ext uri="{FF2B5EF4-FFF2-40B4-BE49-F238E27FC236}">
                            <a16:creationId xmlns:a16="http://schemas.microsoft.com/office/drawing/2014/main" id="{3795287D-0AE0-45F5-B0FA-BFF3EC3A8A3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2" name="Title 1"/>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13" name="Text Placeholder 2">
            <a:extLst>
              <a:ext uri="{FF2B5EF4-FFF2-40B4-BE49-F238E27FC236}">
                <a16:creationId xmlns:a16="http://schemas.microsoft.com/office/drawing/2014/main" id="{3D28BDDF-6800-43FE-AAFE-661B481BE021}"/>
              </a:ext>
            </a:extLst>
          </p:cNvPr>
          <p:cNvSpPr>
            <a:spLocks noGrp="1"/>
          </p:cNvSpPr>
          <p:nvPr>
            <p:ph type="body" sz="quarter" idx="25"/>
          </p:nvPr>
        </p:nvSpPr>
        <p:spPr>
          <a:xfrm>
            <a:off x="7375050" y="1571625"/>
            <a:ext cx="4432139" cy="449680"/>
          </a:xfrm>
          <a:solidFill>
            <a:schemeClr val="accent1"/>
          </a:solidFill>
          <a:ln>
            <a:solidFill>
              <a:schemeClr val="accent1"/>
            </a:solidFill>
          </a:ln>
        </p:spPr>
        <p:txBody>
          <a:bodyPr anchor="ctr">
            <a:normAutofit/>
          </a:bodyPr>
          <a:lstStyle>
            <a:lvl1pPr marL="0" indent="0" algn="ctr">
              <a:buNone/>
              <a:defRPr sz="1400" b="1">
                <a:solidFill>
                  <a:schemeClr val="bg1"/>
                </a:solidFill>
              </a:defRPr>
            </a:lvl1pPr>
          </a:lstStyle>
          <a:p>
            <a:pPr lvl="0"/>
            <a:r>
              <a:rPr lang="en-US"/>
              <a:t>Click to edit Master text styles</a:t>
            </a:r>
          </a:p>
        </p:txBody>
      </p:sp>
      <p:sp>
        <p:nvSpPr>
          <p:cNvPr id="16" name="Content Placeholder 5">
            <a:extLst>
              <a:ext uri="{FF2B5EF4-FFF2-40B4-BE49-F238E27FC236}">
                <a16:creationId xmlns:a16="http://schemas.microsoft.com/office/drawing/2014/main" id="{D9C2AA64-E82C-4E52-8B17-791854CEF73C}"/>
              </a:ext>
            </a:extLst>
          </p:cNvPr>
          <p:cNvSpPr>
            <a:spLocks noGrp="1"/>
          </p:cNvSpPr>
          <p:nvPr>
            <p:ph sz="quarter" idx="27"/>
          </p:nvPr>
        </p:nvSpPr>
        <p:spPr>
          <a:xfrm>
            <a:off x="360362" y="1571625"/>
            <a:ext cx="6751638" cy="4219575"/>
          </a:xfrm>
        </p:spPr>
        <p:txBody>
          <a:bodyPr anchor="ctr">
            <a:normAutofit/>
          </a:bodyPr>
          <a:lstStyle>
            <a:lvl1pPr marL="0" indent="0" algn="ctr">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8" name="Content Placeholder 7">
            <a:extLst>
              <a:ext uri="{FF2B5EF4-FFF2-40B4-BE49-F238E27FC236}">
                <a16:creationId xmlns:a16="http://schemas.microsoft.com/office/drawing/2014/main" id="{2C7AC601-F27C-4A99-933E-C482253ACC50}"/>
              </a:ext>
            </a:extLst>
          </p:cNvPr>
          <p:cNvSpPr>
            <a:spLocks noGrp="1"/>
          </p:cNvSpPr>
          <p:nvPr>
            <p:ph sz="quarter" idx="28"/>
          </p:nvPr>
        </p:nvSpPr>
        <p:spPr>
          <a:xfrm>
            <a:off x="7378700" y="2021305"/>
            <a:ext cx="4428489" cy="3769895"/>
          </a:xfrm>
          <a:ln>
            <a:solidFill>
              <a:schemeClr val="accent1"/>
            </a:solidFill>
          </a:ln>
        </p:spPr>
        <p:txBody>
          <a:bodyPr>
            <a:normAutofit/>
          </a:bodyPr>
          <a:lstStyle>
            <a:lvl1pPr>
              <a:defRPr sz="1400"/>
            </a:lvl1pPr>
            <a:lvl2pPr marL="457200" indent="0">
              <a:buNone/>
              <a:defRPr sz="1400"/>
            </a:lvl2pPr>
            <a:lvl3pPr>
              <a:defRPr sz="1400"/>
            </a:lvl3pPr>
            <a:lvl4pPr>
              <a:defRPr sz="1400"/>
            </a:lvl4pPr>
            <a:lvl5pPr>
              <a:defRPr sz="1400"/>
            </a:lvl5pPr>
          </a:lstStyle>
          <a:p>
            <a:pPr lvl="0"/>
            <a:r>
              <a:rPr lang="en-US"/>
              <a:t>Click to edit Master text styles</a:t>
            </a:r>
          </a:p>
        </p:txBody>
      </p:sp>
      <p:sp>
        <p:nvSpPr>
          <p:cNvPr id="9" name="Slide Number Placeholder 2">
            <a:extLst>
              <a:ext uri="{FF2B5EF4-FFF2-40B4-BE49-F238E27FC236}">
                <a16:creationId xmlns:a16="http://schemas.microsoft.com/office/drawing/2014/main" id="{43B5073B-10BF-47B4-BF30-D3F7160A31E3}"/>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4" name="Text Placeholder 2">
            <a:extLst>
              <a:ext uri="{FF2B5EF4-FFF2-40B4-BE49-F238E27FC236}">
                <a16:creationId xmlns:a16="http://schemas.microsoft.com/office/drawing/2014/main" id="{7C336B47-FB95-4042-9C52-3A67D581D5F2}"/>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170918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6800" y="1710000"/>
            <a:ext cx="10515600" cy="2852737"/>
          </a:xfrm>
          <a:prstGeom prst="rect">
            <a:avLst/>
          </a:prstGeom>
        </p:spPr>
        <p:txBody>
          <a:bodyPr anchor="t" anchorCtr="0"/>
          <a:lstStyle>
            <a:lvl1pPr>
              <a:defRPr sz="6000"/>
            </a:lvl1pPr>
          </a:lstStyle>
          <a:p>
            <a:r>
              <a:rPr lang="en-US"/>
              <a:t>Click to edit Master title style</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57457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47913" y="3860800"/>
            <a:ext cx="6687075" cy="935789"/>
          </a:xfrm>
          <a:prstGeom prst="rect">
            <a:avLst/>
          </a:prstGeom>
        </p:spPr>
        <p:txBody>
          <a:bodyPr>
            <a:normAutofit/>
          </a:bodyPr>
          <a:lstStyle>
            <a:lvl1pPr>
              <a:defRPr sz="3600" b="1">
                <a:latin typeface="+mn-lt"/>
              </a:defRPr>
            </a:lvl1pPr>
          </a:lstStyle>
          <a:p>
            <a:r>
              <a:rPr lang="en-US"/>
              <a:t>Click to edit Master title style</a:t>
            </a:r>
            <a:endParaRPr lang="en-GB"/>
          </a:p>
        </p:txBody>
      </p:sp>
      <p:sp>
        <p:nvSpPr>
          <p:cNvPr id="11" name="Text Placeholder 10"/>
          <p:cNvSpPr>
            <a:spLocks noGrp="1"/>
          </p:cNvSpPr>
          <p:nvPr>
            <p:ph type="body" sz="quarter" idx="14"/>
          </p:nvPr>
        </p:nvSpPr>
        <p:spPr>
          <a:xfrm>
            <a:off x="547688" y="5214438"/>
            <a:ext cx="3559175" cy="368216"/>
          </a:xfrm>
        </p:spPr>
        <p:txBody>
          <a:bodyPr>
            <a:normAutofit/>
          </a:bodyPr>
          <a:lstStyle>
            <a:lvl1pPr>
              <a:defRPr sz="1400"/>
            </a:lvl1pPr>
          </a:lstStyle>
          <a:p>
            <a:pPr lvl="0"/>
            <a:r>
              <a:rPr lang="en-US"/>
              <a:t>Click to edit Master text styles</a:t>
            </a:r>
          </a:p>
        </p:txBody>
      </p:sp>
      <p:sp>
        <p:nvSpPr>
          <p:cNvPr id="12" name="Text Placeholder 10"/>
          <p:cNvSpPr>
            <a:spLocks noGrp="1"/>
          </p:cNvSpPr>
          <p:nvPr>
            <p:ph type="body" sz="quarter" idx="15" hasCustomPrompt="1"/>
          </p:nvPr>
        </p:nvSpPr>
        <p:spPr>
          <a:xfrm>
            <a:off x="6192253" y="5214438"/>
            <a:ext cx="1042736" cy="368216"/>
          </a:xfrm>
        </p:spPr>
        <p:txBody>
          <a:bodyPr>
            <a:normAutofit/>
          </a:bodyPr>
          <a:lstStyle>
            <a:lvl1pPr marL="0" indent="0" algn="l">
              <a:buNone/>
              <a:defRPr sz="1400">
                <a:solidFill>
                  <a:schemeClr val="accent3"/>
                </a:solidFill>
              </a:defRPr>
            </a:lvl1pPr>
          </a:lstStyle>
          <a:p>
            <a:pPr lvl="0"/>
            <a:r>
              <a:rPr lang="en-US"/>
              <a:t>Page No.</a:t>
            </a:r>
            <a:endParaRPr lang="en-GB"/>
          </a:p>
        </p:txBody>
      </p:sp>
      <p:pic>
        <p:nvPicPr>
          <p:cNvPr id="6" name="Picture 5">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7688" y="6201451"/>
            <a:ext cx="2452024" cy="295737"/>
          </a:xfrm>
          <a:prstGeom prst="rect">
            <a:avLst/>
          </a:prstGeom>
        </p:spPr>
      </p:pic>
      <p:pic>
        <p:nvPicPr>
          <p:cNvPr id="7"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3138045" y="6087845"/>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2">
            <a:extLst>
              <a:ext uri="{FF2B5EF4-FFF2-40B4-BE49-F238E27FC236}">
                <a16:creationId xmlns:a16="http://schemas.microsoft.com/office/drawing/2014/main" id="{15A34A5F-5B16-4B7D-9DAE-217742250DA9}"/>
              </a:ext>
            </a:extLst>
          </p:cNvPr>
          <p:cNvSpPr txBox="1">
            <a:spLocks/>
          </p:cNvSpPr>
          <p:nvPr userDrawn="1"/>
        </p:nvSpPr>
        <p:spPr>
          <a:xfrm>
            <a:off x="5142339" y="6357356"/>
            <a:ext cx="4152134" cy="51655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dirty="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dirty="0">
              <a:solidFill>
                <a:srgbClr val="5C5B5A"/>
              </a:solidFill>
              <a:effectLst/>
              <a:latin typeface="Arial" panose="020B0604020202020204" pitchFamily="34" charset="0"/>
              <a:cs typeface="Arial" panose="020B0604020202020204" pitchFamily="34" charset="0"/>
            </a:endParaRPr>
          </a:p>
        </p:txBody>
      </p:sp>
      <p:sp>
        <p:nvSpPr>
          <p:cNvPr id="10" name="Slide Number Placeholder 2">
            <a:extLst>
              <a:ext uri="{FF2B5EF4-FFF2-40B4-BE49-F238E27FC236}">
                <a16:creationId xmlns:a16="http://schemas.microsoft.com/office/drawing/2014/main" id="{7B922843-66D3-4D71-B6B9-31D805CF522E}"/>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pic>
        <p:nvPicPr>
          <p:cNvPr id="15" name="Picture 2" descr="yellow and black tram on road during daytime">
            <a:extLst>
              <a:ext uri="{FF2B5EF4-FFF2-40B4-BE49-F238E27FC236}">
                <a16:creationId xmlns:a16="http://schemas.microsoft.com/office/drawing/2014/main" id="{DB174E63-639E-4A2B-BFF6-93C4CFDC6A3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11" b="43669"/>
          <a:stretch/>
        </p:blipFill>
        <p:spPr bwMode="auto">
          <a:xfrm>
            <a:off x="1" y="0"/>
            <a:ext cx="12192000" cy="3755254"/>
          </a:xfrm>
          <a:prstGeom prst="rect">
            <a:avLst/>
          </a:prstGeom>
          <a:noFill/>
          <a:effectLst>
            <a:glow>
              <a:schemeClr val="accent1"/>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2287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F1D219-95D4-4F62-B058-7C495178AF59}"/>
              </a:ext>
            </a:extLst>
          </p:cNvPr>
          <p:cNvGraphicFramePr>
            <a:graphicFrameLocks noChangeAspect="1"/>
          </p:cNvGraphicFramePr>
          <p:nvPr userDrawn="1">
            <p:custDataLst>
              <p:tags r:id="rId1"/>
            </p:custDataLst>
            <p:extLst>
              <p:ext uri="{D42A27DB-BD31-4B8C-83A1-F6EECF244321}">
                <p14:modId xmlns:p14="http://schemas.microsoft.com/office/powerpoint/2010/main" val="30804781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B3F1D219-95D4-4F62-B058-7C495178AF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6412229" y="2021305"/>
            <a:ext cx="5394960"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endParaRPr lang="en-US"/>
          </a:p>
        </p:txBody>
      </p:sp>
      <p:sp>
        <p:nvSpPr>
          <p:cNvPr id="3" name="Text Placeholder 2"/>
          <p:cNvSpPr>
            <a:spLocks noGrp="1"/>
          </p:cNvSpPr>
          <p:nvPr>
            <p:ph type="body" sz="quarter" idx="20"/>
          </p:nvPr>
        </p:nvSpPr>
        <p:spPr>
          <a:xfrm>
            <a:off x="360362"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9" name="Footer Placeholder 7">
            <a:extLst>
              <a:ext uri="{FF2B5EF4-FFF2-40B4-BE49-F238E27FC236}">
                <a16:creationId xmlns:a16="http://schemas.microsoft.com/office/drawing/2014/main" id="{74D47C3D-5FA2-46D3-AB67-566A2C6AE2DB}"/>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4" name="Title 3">
            <a:extLst>
              <a:ext uri="{FF2B5EF4-FFF2-40B4-BE49-F238E27FC236}">
                <a16:creationId xmlns:a16="http://schemas.microsoft.com/office/drawing/2014/main" id="{FC025EA1-5069-4E21-B647-BB16DFF9572F}"/>
              </a:ext>
            </a:extLst>
          </p:cNvPr>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88B84EA7-AE4B-4E84-AE24-26C6D808C12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7" name="Text Placeholder 2">
            <a:extLst>
              <a:ext uri="{FF2B5EF4-FFF2-40B4-BE49-F238E27FC236}">
                <a16:creationId xmlns:a16="http://schemas.microsoft.com/office/drawing/2014/main" id="{895D7087-56EE-4579-AA47-34E0A7A0C67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349002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7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860F676-46E0-438C-B037-841D5882557C}"/>
              </a:ext>
            </a:extLst>
          </p:cNvPr>
          <p:cNvGraphicFramePr>
            <a:graphicFrameLocks noChangeAspect="1"/>
          </p:cNvGraphicFramePr>
          <p:nvPr userDrawn="1">
            <p:custDataLst>
              <p:tags r:id="rId1"/>
            </p:custDataLst>
            <p:extLst>
              <p:ext uri="{D42A27DB-BD31-4B8C-83A1-F6EECF244321}">
                <p14:modId xmlns:p14="http://schemas.microsoft.com/office/powerpoint/2010/main" val="346893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5" name="Object 4" hidden="1">
                        <a:extLst>
                          <a:ext uri="{FF2B5EF4-FFF2-40B4-BE49-F238E27FC236}">
                            <a16:creationId xmlns:a16="http://schemas.microsoft.com/office/drawing/2014/main" id="{F860F676-46E0-438C-B037-841D588255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ntent Placeholder 6">
            <a:extLst>
              <a:ext uri="{FF2B5EF4-FFF2-40B4-BE49-F238E27FC236}">
                <a16:creationId xmlns:a16="http://schemas.microsoft.com/office/drawing/2014/main" id="{E02FE020-A694-4C84-8422-D3433E953E9A}"/>
              </a:ext>
            </a:extLst>
          </p:cNvPr>
          <p:cNvSpPr>
            <a:spLocks noGrp="1"/>
          </p:cNvSpPr>
          <p:nvPr>
            <p:ph sz="quarter" idx="19"/>
          </p:nvPr>
        </p:nvSpPr>
        <p:spPr>
          <a:xfrm>
            <a:off x="359757" y="1571625"/>
            <a:ext cx="11447433" cy="4267701"/>
          </a:xfrm>
        </p:spPr>
        <p:txBody>
          <a:bodyPr>
            <a:normAutofit/>
          </a:bodyPr>
          <a:lstStyle>
            <a:lvl1pPr>
              <a:spcAft>
                <a:spcPts val="500"/>
              </a:spcAft>
              <a:defRPr sz="1600"/>
            </a:lvl1pPr>
            <a:lvl2pPr marL="232200" indent="0">
              <a:buNone/>
              <a:defRPr sz="1600" i="1">
                <a:solidFill>
                  <a:schemeClr val="accent3"/>
                </a:solidFill>
              </a:defRPr>
            </a:lvl2pPr>
            <a:lvl3pPr>
              <a:defRPr sz="1600"/>
            </a:lvl3pPr>
            <a:lvl4pPr>
              <a:defRPr sz="1600"/>
            </a:lvl4pPr>
            <a:lvl5pPr>
              <a:defRPr sz="1600"/>
            </a:lvl5pPr>
          </a:lstStyle>
          <a:p>
            <a:pPr lvl="0"/>
            <a:r>
              <a:rPr lang="en-US"/>
              <a:t>Click to edit Master text styles</a:t>
            </a:r>
          </a:p>
          <a:p>
            <a:pPr lvl="1"/>
            <a:r>
              <a:rPr lang="en-US"/>
              <a:t>Second level</a:t>
            </a:r>
          </a:p>
        </p:txBody>
      </p:sp>
      <p:sp>
        <p:nvSpPr>
          <p:cNvPr id="6" name="Footer Placeholder 7">
            <a:extLst>
              <a:ext uri="{FF2B5EF4-FFF2-40B4-BE49-F238E27FC236}">
                <a16:creationId xmlns:a16="http://schemas.microsoft.com/office/drawing/2014/main" id="{B184FE6C-20FA-4D22-A7BC-73EDB0A5B1F2}"/>
              </a:ext>
            </a:extLst>
          </p:cNvPr>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7" name="Title 6">
            <a:extLst>
              <a:ext uri="{FF2B5EF4-FFF2-40B4-BE49-F238E27FC236}">
                <a16:creationId xmlns:a16="http://schemas.microsoft.com/office/drawing/2014/main" id="{8DDA2FF5-0D09-4E2D-8764-9E5053B66EE7}"/>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6FD16114-C781-4653-99A1-C04F1819A6C9}"/>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2" name="Text Placeholder 2">
            <a:extLst>
              <a:ext uri="{FF2B5EF4-FFF2-40B4-BE49-F238E27FC236}">
                <a16:creationId xmlns:a16="http://schemas.microsoft.com/office/drawing/2014/main" id="{4C152CD8-BB04-42DE-ABF2-7F14798007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12365310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F247C84-751B-410E-908A-F215AC753BDF}"/>
              </a:ext>
            </a:extLst>
          </p:cNvPr>
          <p:cNvGraphicFramePr>
            <a:graphicFrameLocks noChangeAspect="1"/>
          </p:cNvGraphicFramePr>
          <p:nvPr userDrawn="1">
            <p:custDataLst>
              <p:tags r:id="rId1"/>
            </p:custDataLst>
            <p:extLst>
              <p:ext uri="{D42A27DB-BD31-4B8C-83A1-F6EECF244321}">
                <p14:modId xmlns:p14="http://schemas.microsoft.com/office/powerpoint/2010/main" val="4137901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6" name="Object 5" hidden="1">
                        <a:extLst>
                          <a:ext uri="{FF2B5EF4-FFF2-40B4-BE49-F238E27FC236}">
                            <a16:creationId xmlns:a16="http://schemas.microsoft.com/office/drawing/2014/main" id="{7F247C84-751B-410E-908A-F215AC753B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4944175"/>
            <a:ext cx="11447433" cy="802104"/>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4" name="Chart Placeholder 3"/>
          <p:cNvSpPr>
            <a:spLocks noGrp="1"/>
          </p:cNvSpPr>
          <p:nvPr>
            <p:ph type="chart" sz="quarter" idx="18"/>
          </p:nvPr>
        </p:nvSpPr>
        <p:spPr>
          <a:xfrm>
            <a:off x="360363" y="1562099"/>
            <a:ext cx="11447462" cy="3218448"/>
          </a:xfrm>
        </p:spPr>
        <p:txBody>
          <a:bodyPr anchor="ctr"/>
          <a:lstStyle>
            <a:lvl1pPr marL="0" indent="0" algn="ctr">
              <a:buNone/>
              <a:defRPr/>
            </a:lvl1pPr>
          </a:lstStyle>
          <a:p>
            <a:r>
              <a:rPr lang="en-US" dirty="0"/>
              <a:t>Click icon to add chart</a:t>
            </a:r>
            <a:endParaRPr lang="en-GB" dirty="0"/>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3" name="Title 2">
            <a:extLst>
              <a:ext uri="{FF2B5EF4-FFF2-40B4-BE49-F238E27FC236}">
                <a16:creationId xmlns:a16="http://schemas.microsoft.com/office/drawing/2014/main" id="{C3A453A8-E7E4-4918-81D3-0F4D17232DC5}"/>
              </a:ext>
            </a:extLst>
          </p:cNvPr>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CA275456-D477-418B-AC25-5997EFCB34A7}"/>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2" name="Text Placeholder 2">
            <a:extLst>
              <a:ext uri="{FF2B5EF4-FFF2-40B4-BE49-F238E27FC236}">
                <a16:creationId xmlns:a16="http://schemas.microsoft.com/office/drawing/2014/main" id="{20278B90-98F1-48FD-86E9-81942CB8EA0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9636781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2D48885-04D3-4D1D-912F-BEE6531A3F97}"/>
              </a:ext>
            </a:extLst>
          </p:cNvPr>
          <p:cNvGraphicFramePr>
            <a:graphicFrameLocks noChangeAspect="1"/>
          </p:cNvGraphicFramePr>
          <p:nvPr userDrawn="1">
            <p:custDataLst>
              <p:tags r:id="rId1"/>
            </p:custDataLst>
            <p:extLst>
              <p:ext uri="{D42A27DB-BD31-4B8C-83A1-F6EECF244321}">
                <p14:modId xmlns:p14="http://schemas.microsoft.com/office/powerpoint/2010/main" val="3653041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6" name="Object 5" hidden="1">
                        <a:extLst>
                          <a:ext uri="{FF2B5EF4-FFF2-40B4-BE49-F238E27FC236}">
                            <a16:creationId xmlns:a16="http://schemas.microsoft.com/office/drawing/2014/main" id="{D2D48885-04D3-4D1D-912F-BEE6531A3F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Chart Placeholder 3"/>
          <p:cNvSpPr>
            <a:spLocks noGrp="1"/>
          </p:cNvSpPr>
          <p:nvPr>
            <p:ph type="chart" sz="quarter" idx="18"/>
          </p:nvPr>
        </p:nvSpPr>
        <p:spPr>
          <a:xfrm>
            <a:off x="360363" y="1562099"/>
            <a:ext cx="5928142" cy="4039622"/>
          </a:xfrm>
        </p:spPr>
        <p:txBody>
          <a:bodyPr anchor="ctr"/>
          <a:lstStyle>
            <a:lvl1pPr marL="0" indent="0" algn="ctr">
              <a:buNone/>
              <a:defRPr/>
            </a:lvl1pPr>
          </a:lstStyle>
          <a:p>
            <a:r>
              <a:rPr lang="en-US" dirty="0"/>
              <a:t>Click icon to add chart</a:t>
            </a:r>
            <a:endParaRPr lang="en-GB" dirty="0"/>
          </a:p>
        </p:txBody>
      </p:sp>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3" name="Text Placeholder 2"/>
          <p:cNvSpPr>
            <a:spLocks noGrp="1"/>
          </p:cNvSpPr>
          <p:nvPr>
            <p:ph type="body" sz="quarter" idx="21"/>
          </p:nvPr>
        </p:nvSpPr>
        <p:spPr>
          <a:xfrm>
            <a:off x="6624638" y="1562099"/>
            <a:ext cx="5170487" cy="4039621"/>
          </a:xfrm>
        </p:spPr>
        <p:txBody>
          <a:bodyPr anchor="ctr">
            <a:normAutofit/>
          </a:bodyPr>
          <a:lstStyle>
            <a:lvl1pPr marL="0" indent="0" algn="ctr">
              <a:buNone/>
              <a:defRPr sz="1800" b="1"/>
            </a:lvl1pPr>
          </a:lstStyle>
          <a:p>
            <a:pPr lvl="0"/>
            <a:r>
              <a:rPr lang="en-US"/>
              <a:t>Click to edit Master text styles</a:t>
            </a:r>
          </a:p>
        </p:txBody>
      </p:sp>
      <p:sp>
        <p:nvSpPr>
          <p:cNvPr id="2" name="Title 1"/>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9" name="Slide Number Placeholder 2">
            <a:extLst>
              <a:ext uri="{FF2B5EF4-FFF2-40B4-BE49-F238E27FC236}">
                <a16:creationId xmlns:a16="http://schemas.microsoft.com/office/drawing/2014/main" id="{57576DD1-15B8-44FD-AE12-C0480B45297C}"/>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2" name="Text Placeholder 2">
            <a:extLst>
              <a:ext uri="{FF2B5EF4-FFF2-40B4-BE49-F238E27FC236}">
                <a16:creationId xmlns:a16="http://schemas.microsoft.com/office/drawing/2014/main" id="{99DA6EFB-1CC4-42FB-9657-D7A89BAF39D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123011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84">
          <p15:clr>
            <a:srgbClr val="FBAE40"/>
          </p15:clr>
        </p15:guide>
        <p15:guide id="4" pos="212">
          <p15:clr>
            <a:srgbClr val="FBAE40"/>
          </p15:clr>
        </p15:guide>
        <p15:guide id="5" pos="745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1356420-3E87-4B37-8909-A11EA2ECD773}"/>
              </a:ext>
            </a:extLst>
          </p:cNvPr>
          <p:cNvGraphicFramePr>
            <a:graphicFrameLocks noChangeAspect="1"/>
          </p:cNvGraphicFramePr>
          <p:nvPr userDrawn="1">
            <p:custDataLst>
              <p:tags r:id="rId1"/>
            </p:custDataLst>
            <p:extLst>
              <p:ext uri="{D42A27DB-BD31-4B8C-83A1-F6EECF244321}">
                <p14:modId xmlns:p14="http://schemas.microsoft.com/office/powerpoint/2010/main" val="2940952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6" name="Object 5" hidden="1">
                        <a:extLst>
                          <a:ext uri="{FF2B5EF4-FFF2-40B4-BE49-F238E27FC236}">
                            <a16:creationId xmlns:a16="http://schemas.microsoft.com/office/drawing/2014/main" id="{F1356420-3E87-4B37-8909-A11EA2ECD77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20"/>
          </p:nvPr>
        </p:nvSpPr>
        <p:spPr>
          <a:xfrm>
            <a:off x="360362" y="1571625"/>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1571625"/>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4" name="Chart Placeholder 3"/>
          <p:cNvSpPr>
            <a:spLocks noGrp="1"/>
          </p:cNvSpPr>
          <p:nvPr>
            <p:ph type="chart" sz="quarter" idx="22"/>
          </p:nvPr>
        </p:nvSpPr>
        <p:spPr>
          <a:xfrm>
            <a:off x="360362" y="2278063"/>
            <a:ext cx="5394960" cy="3513137"/>
          </a:xfrm>
        </p:spPr>
        <p:txBody>
          <a:bodyPr anchor="ctr"/>
          <a:lstStyle>
            <a:lvl1pPr marL="0" indent="0" algn="ctr">
              <a:buNone/>
              <a:defRPr/>
            </a:lvl1pPr>
          </a:lstStyle>
          <a:p>
            <a:r>
              <a:rPr lang="en-US" dirty="0"/>
              <a:t>Click icon to add chart</a:t>
            </a:r>
            <a:endParaRPr lang="en-GB" dirty="0"/>
          </a:p>
        </p:txBody>
      </p:sp>
      <p:sp>
        <p:nvSpPr>
          <p:cNvPr id="11" name="Chart Placeholder 3"/>
          <p:cNvSpPr>
            <a:spLocks noGrp="1"/>
          </p:cNvSpPr>
          <p:nvPr>
            <p:ph type="chart" sz="quarter" idx="23"/>
          </p:nvPr>
        </p:nvSpPr>
        <p:spPr>
          <a:xfrm>
            <a:off x="6412229" y="2278063"/>
            <a:ext cx="5394960" cy="3513137"/>
          </a:xfrm>
        </p:spPr>
        <p:txBody>
          <a:bodyPr anchor="ctr"/>
          <a:lstStyle>
            <a:lvl1pPr marL="0" indent="0" algn="ctr">
              <a:buNone/>
              <a:defRPr/>
            </a:lvl1pPr>
          </a:lstStyle>
          <a:p>
            <a:r>
              <a:rPr lang="en-US" dirty="0"/>
              <a:t>Click icon to add chart</a:t>
            </a:r>
            <a:endParaRPr lang="en-GB" dirty="0"/>
          </a:p>
        </p:txBody>
      </p:sp>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2" name="Title 1"/>
          <p:cNvSpPr>
            <a:spLocks noGrp="1"/>
          </p:cNvSpPr>
          <p:nvPr>
            <p:ph type="title"/>
          </p:nvPr>
        </p:nvSpPr>
        <p:spPr>
          <a:xfrm>
            <a:off x="359757" y="136525"/>
            <a:ext cx="11448000" cy="923330"/>
          </a:xfrm>
        </p:spPr>
        <p:txBody>
          <a:bodyPr vert="horz"/>
          <a:lstStyle/>
          <a:p>
            <a:r>
              <a:rPr lang="en-US"/>
              <a:t>Click to edit Master title style</a:t>
            </a:r>
            <a:endParaRPr lang="en-GB"/>
          </a:p>
        </p:txBody>
      </p:sp>
      <p:sp>
        <p:nvSpPr>
          <p:cNvPr id="13" name="Slide Number Placeholder 2">
            <a:extLst>
              <a:ext uri="{FF2B5EF4-FFF2-40B4-BE49-F238E27FC236}">
                <a16:creationId xmlns:a16="http://schemas.microsoft.com/office/drawing/2014/main" id="{F938AED9-CD32-45E2-8E71-846C9A8475A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5" name="Text Placeholder 2">
            <a:extLst>
              <a:ext uri="{FF2B5EF4-FFF2-40B4-BE49-F238E27FC236}">
                <a16:creationId xmlns:a16="http://schemas.microsoft.com/office/drawing/2014/main" id="{3F4240FC-1BAC-4743-819A-FA67AC56D96D}"/>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7254894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7548719-0DAD-4E53-88E3-87C982F061D6}"/>
              </a:ext>
            </a:extLst>
          </p:cNvPr>
          <p:cNvGraphicFramePr>
            <a:graphicFrameLocks noChangeAspect="1"/>
          </p:cNvGraphicFramePr>
          <p:nvPr userDrawn="1">
            <p:custDataLst>
              <p:tags r:id="rId1"/>
            </p:custDataLst>
            <p:extLst>
              <p:ext uri="{D42A27DB-BD31-4B8C-83A1-F6EECF244321}">
                <p14:modId xmlns:p14="http://schemas.microsoft.com/office/powerpoint/2010/main" val="41141912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6" name="Object 5" hidden="1">
                        <a:extLst>
                          <a:ext uri="{FF2B5EF4-FFF2-40B4-BE49-F238E27FC236}">
                            <a16:creationId xmlns:a16="http://schemas.microsoft.com/office/drawing/2014/main" id="{37548719-0DAD-4E53-88E3-87C982F061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20"/>
          </p:nvPr>
        </p:nvSpPr>
        <p:spPr>
          <a:xfrm>
            <a:off x="360362" y="2706959"/>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2706959"/>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1" name="Chart Placeholder 3"/>
          <p:cNvSpPr>
            <a:spLocks noGrp="1"/>
          </p:cNvSpPr>
          <p:nvPr>
            <p:ph type="chart" sz="quarter" idx="23"/>
          </p:nvPr>
        </p:nvSpPr>
        <p:spPr>
          <a:xfrm>
            <a:off x="6412229" y="3192379"/>
            <a:ext cx="5394960" cy="2598821"/>
          </a:xfrm>
        </p:spPr>
        <p:txBody>
          <a:bodyPr anchor="ctr"/>
          <a:lstStyle>
            <a:lvl1pPr marL="0" indent="0" algn="ctr">
              <a:buNone/>
              <a:defRPr/>
            </a:lvl1pPr>
          </a:lstStyle>
          <a:p>
            <a:r>
              <a:rPr lang="en-US" dirty="0"/>
              <a:t>Click icon to add chart</a:t>
            </a:r>
            <a:endParaRPr lang="en-GB" dirty="0"/>
          </a:p>
        </p:txBody>
      </p:sp>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5" name="Table Placeholder 4"/>
          <p:cNvSpPr>
            <a:spLocks noGrp="1"/>
          </p:cNvSpPr>
          <p:nvPr>
            <p:ph type="tbl" sz="quarter" idx="25"/>
          </p:nvPr>
        </p:nvSpPr>
        <p:spPr>
          <a:xfrm>
            <a:off x="360363" y="3191899"/>
            <a:ext cx="5394960" cy="2597459"/>
          </a:xfrm>
        </p:spPr>
        <p:txBody>
          <a:bodyPr anchor="ctr"/>
          <a:lstStyle>
            <a:lvl1pPr marL="0" indent="0" algn="ctr">
              <a:buNone/>
              <a:defRPr/>
            </a:lvl1pPr>
          </a:lstStyle>
          <a:p>
            <a:r>
              <a:rPr lang="en-US" dirty="0"/>
              <a:t>Click icon to add table</a:t>
            </a:r>
            <a:endParaRPr lang="en-GB" dirty="0"/>
          </a:p>
        </p:txBody>
      </p:sp>
      <p:sp>
        <p:nvSpPr>
          <p:cNvPr id="7" name="Chart Placeholder 6"/>
          <p:cNvSpPr>
            <a:spLocks noGrp="1"/>
          </p:cNvSpPr>
          <p:nvPr>
            <p:ph type="chart" sz="quarter" idx="26"/>
          </p:nvPr>
        </p:nvSpPr>
        <p:spPr>
          <a:xfrm>
            <a:off x="360363" y="1524001"/>
            <a:ext cx="11448288" cy="945330"/>
          </a:xfrm>
        </p:spPr>
        <p:txBody>
          <a:bodyPr vert="horz" lIns="91440" tIns="45720" rIns="91440" bIns="45720" rtlCol="0" anchor="ctr">
            <a:normAutofit/>
          </a:bodyPr>
          <a:lstStyle>
            <a:lvl1pPr>
              <a:defRPr lang="en-GB"/>
            </a:lvl1pPr>
          </a:lstStyle>
          <a:p>
            <a:pPr marL="0" lvl="0" indent="0" algn="ctr">
              <a:buNone/>
            </a:pPr>
            <a:r>
              <a:rPr lang="en-US" dirty="0"/>
              <a:t>Click icon to add chart</a:t>
            </a:r>
            <a:endParaRPr lang="en-GB" dirty="0"/>
          </a:p>
        </p:txBody>
      </p:sp>
      <p:sp>
        <p:nvSpPr>
          <p:cNvPr id="2" name="Title 1"/>
          <p:cNvSpPr>
            <a:spLocks noGrp="1"/>
          </p:cNvSpPr>
          <p:nvPr>
            <p:ph type="title"/>
          </p:nvPr>
        </p:nvSpPr>
        <p:spPr/>
        <p:txBody>
          <a:bodyPr vert="horz"/>
          <a:lstStyle/>
          <a:p>
            <a:r>
              <a:rPr lang="en-US"/>
              <a:t>Click to edit Master title style</a:t>
            </a:r>
            <a:endParaRPr lang="en-GB"/>
          </a:p>
        </p:txBody>
      </p:sp>
      <p:sp>
        <p:nvSpPr>
          <p:cNvPr id="13" name="Slide Number Placeholder 2">
            <a:extLst>
              <a:ext uri="{FF2B5EF4-FFF2-40B4-BE49-F238E27FC236}">
                <a16:creationId xmlns:a16="http://schemas.microsoft.com/office/drawing/2014/main" id="{37F8EB40-3D6F-46D9-8187-3B2CAC45F540}"/>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4" name="Text Placeholder 2">
            <a:extLst>
              <a:ext uri="{FF2B5EF4-FFF2-40B4-BE49-F238E27FC236}">
                <a16:creationId xmlns:a16="http://schemas.microsoft.com/office/drawing/2014/main" id="{4A274563-E7A7-4BAD-A4D4-0FDF45669B5F}"/>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688456288"/>
      </p:ext>
    </p:extLst>
  </p:cSld>
  <p:clrMapOvr>
    <a:masterClrMapping/>
  </p:clrMapOvr>
  <p:extLst>
    <p:ext uri="{DCECCB84-F9BA-43D5-87BE-67443E8EF086}">
      <p15:sldGuideLst xmlns:p15="http://schemas.microsoft.com/office/powerpoint/2012/main">
        <p15:guide id="1" orient="horz" pos="9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3 point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2656897-7C07-494D-B5A2-35CEE74765AF}"/>
              </a:ext>
            </a:extLst>
          </p:cNvPr>
          <p:cNvGraphicFramePr>
            <a:graphicFrameLocks noChangeAspect="1"/>
          </p:cNvGraphicFramePr>
          <p:nvPr userDrawn="1">
            <p:custDataLst>
              <p:tags r:id="rId1"/>
            </p:custDataLst>
            <p:extLst>
              <p:ext uri="{D42A27DB-BD31-4B8C-83A1-F6EECF244321}">
                <p14:modId xmlns:p14="http://schemas.microsoft.com/office/powerpoint/2010/main" val="203560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4" name="Object 3" hidden="1">
                        <a:extLst>
                          <a:ext uri="{FF2B5EF4-FFF2-40B4-BE49-F238E27FC236}">
                            <a16:creationId xmlns:a16="http://schemas.microsoft.com/office/drawing/2014/main" id="{52656897-7C07-494D-B5A2-35CEE74765A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Text Placeholder 2"/>
          <p:cNvSpPr>
            <a:spLocks noGrp="1"/>
          </p:cNvSpPr>
          <p:nvPr>
            <p:ph type="body" sz="quarter" idx="21"/>
          </p:nvPr>
        </p:nvSpPr>
        <p:spPr>
          <a:xfrm>
            <a:off x="359754" y="1524001"/>
            <a:ext cx="11447435" cy="449680"/>
          </a:xfrm>
          <a:noFill/>
          <a:ln>
            <a:noFill/>
          </a:ln>
        </p:spPr>
        <p:txBody>
          <a:bodyPr anchor="ctr">
            <a:normAutofit/>
          </a:bodyPr>
          <a:lstStyle>
            <a:lvl1pPr marL="0" indent="0" algn="l">
              <a:buNone/>
              <a:defRPr sz="1600" b="1">
                <a:solidFill>
                  <a:schemeClr val="tx1"/>
                </a:solidFill>
              </a:defRPr>
            </a:lvl1pPr>
          </a:lstStyle>
          <a:p>
            <a:pPr lvl="0"/>
            <a:r>
              <a:rPr lang="en-US"/>
              <a:t>Click to edit Master text styles</a:t>
            </a:r>
          </a:p>
        </p:txBody>
      </p:sp>
      <p:sp>
        <p:nvSpPr>
          <p:cNvPr id="11" name="Chart Placeholder 3"/>
          <p:cNvSpPr>
            <a:spLocks noGrp="1"/>
          </p:cNvSpPr>
          <p:nvPr>
            <p:ph type="chart" sz="quarter" idx="23"/>
          </p:nvPr>
        </p:nvSpPr>
        <p:spPr>
          <a:xfrm>
            <a:off x="359754" y="2101516"/>
            <a:ext cx="11447435" cy="3689684"/>
          </a:xfrm>
        </p:spPr>
        <p:txBody>
          <a:bodyPr anchor="ctr"/>
          <a:lstStyle>
            <a:lvl1pPr marL="0" indent="0" algn="ctr">
              <a:buNone/>
              <a:defRPr/>
            </a:lvl1pPr>
          </a:lstStyle>
          <a:p>
            <a:r>
              <a:rPr lang="en-US" dirty="0"/>
              <a:t>Click icon to add chart</a:t>
            </a:r>
            <a:endParaRPr lang="en-GB" dirty="0"/>
          </a:p>
        </p:txBody>
      </p:sp>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2" name="Title 1"/>
          <p:cNvSpPr>
            <a:spLocks noGrp="1"/>
          </p:cNvSpPr>
          <p:nvPr>
            <p:ph type="title"/>
          </p:nvPr>
        </p:nvSpPr>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5B8A5FC3-0384-4928-8FFE-88ACC114BC70}"/>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3" name="Text Placeholder 2">
            <a:extLst>
              <a:ext uri="{FF2B5EF4-FFF2-40B4-BE49-F238E27FC236}">
                <a16:creationId xmlns:a16="http://schemas.microsoft.com/office/drawing/2014/main" id="{66A28292-FDAC-4B5F-A2A2-FE5FF945122E}"/>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3020798712"/>
      </p:ext>
    </p:extLst>
  </p:cSld>
  <p:clrMapOvr>
    <a:masterClrMapping/>
  </p:clrMapOvr>
  <p:extLst>
    <p:ext uri="{DCECCB84-F9BA-43D5-87BE-67443E8EF086}">
      <p15:sldGuideLst xmlns:p15="http://schemas.microsoft.com/office/powerpoint/2012/main">
        <p15:guide id="1" orient="horz" pos="9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3 point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30ECF7A-84AA-4D75-960E-55BEE59714DE}"/>
              </a:ext>
            </a:extLst>
          </p:cNvPr>
          <p:cNvGraphicFramePr>
            <a:graphicFrameLocks noChangeAspect="1"/>
          </p:cNvGraphicFramePr>
          <p:nvPr userDrawn="1">
            <p:custDataLst>
              <p:tags r:id="rId1"/>
            </p:custDataLst>
            <p:extLst>
              <p:ext uri="{D42A27DB-BD31-4B8C-83A1-F6EECF244321}">
                <p14:modId xmlns:p14="http://schemas.microsoft.com/office/powerpoint/2010/main" val="32309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4" name="Object 3" hidden="1">
                        <a:extLst>
                          <a:ext uri="{FF2B5EF4-FFF2-40B4-BE49-F238E27FC236}">
                            <a16:creationId xmlns:a16="http://schemas.microsoft.com/office/drawing/2014/main" id="{E30ECF7A-84AA-4D75-960E-55BEE59714D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10" name="Text Placeholder 2"/>
          <p:cNvSpPr>
            <a:spLocks noGrp="1"/>
          </p:cNvSpPr>
          <p:nvPr>
            <p:ph type="body" sz="quarter" idx="21"/>
          </p:nvPr>
        </p:nvSpPr>
        <p:spPr>
          <a:xfrm>
            <a:off x="360362" y="1571625"/>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1" name="Text Placeholder 2"/>
          <p:cNvSpPr>
            <a:spLocks noGrp="1"/>
          </p:cNvSpPr>
          <p:nvPr>
            <p:ph type="body" sz="quarter" idx="22"/>
          </p:nvPr>
        </p:nvSpPr>
        <p:spPr>
          <a:xfrm>
            <a:off x="6412229" y="1571625"/>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2" name="Chart Placeholder 3"/>
          <p:cNvSpPr>
            <a:spLocks noGrp="1"/>
          </p:cNvSpPr>
          <p:nvPr>
            <p:ph type="chart" sz="quarter" idx="23"/>
          </p:nvPr>
        </p:nvSpPr>
        <p:spPr>
          <a:xfrm>
            <a:off x="360362" y="2278063"/>
            <a:ext cx="5394960" cy="3513137"/>
          </a:xfrm>
        </p:spPr>
        <p:txBody>
          <a:bodyPr anchor="ctr"/>
          <a:lstStyle>
            <a:lvl1pPr marL="0" indent="0" algn="ctr">
              <a:buNone/>
              <a:defRPr/>
            </a:lvl1pPr>
          </a:lstStyle>
          <a:p>
            <a:r>
              <a:rPr lang="en-US" dirty="0"/>
              <a:t>Click icon to add chart</a:t>
            </a:r>
            <a:endParaRPr lang="en-GB" dirty="0"/>
          </a:p>
        </p:txBody>
      </p:sp>
      <p:sp>
        <p:nvSpPr>
          <p:cNvPr id="5" name="Text Placeholder 4"/>
          <p:cNvSpPr>
            <a:spLocks noGrp="1"/>
          </p:cNvSpPr>
          <p:nvPr>
            <p:ph type="body" sz="quarter" idx="24"/>
          </p:nvPr>
        </p:nvSpPr>
        <p:spPr>
          <a:xfrm>
            <a:off x="6412229" y="2278063"/>
            <a:ext cx="5394960" cy="3511296"/>
          </a:xfrm>
        </p:spPr>
        <p:txBody>
          <a:bodyPr>
            <a:normAutofit/>
          </a:bodyPr>
          <a:lstStyle>
            <a:lvl1pPr marL="228600" indent="-228600">
              <a:buFont typeface="+mj-lt"/>
              <a:buAutoNum type="arabicParenR"/>
              <a:defRPr sz="1600"/>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pPr lvl="0"/>
            <a:r>
              <a:rPr lang="en-US"/>
              <a:t>Click to edit Master text styles</a:t>
            </a:r>
          </a:p>
        </p:txBody>
      </p:sp>
      <p:sp>
        <p:nvSpPr>
          <p:cNvPr id="2" name="Title 1"/>
          <p:cNvSpPr>
            <a:spLocks noGrp="1"/>
          </p:cNvSpPr>
          <p:nvPr>
            <p:ph type="title"/>
          </p:nvPr>
        </p:nvSpPr>
        <p:spPr/>
        <p:txBody>
          <a:bodyPr vert="horz"/>
          <a:lstStyle/>
          <a:p>
            <a:r>
              <a:rPr lang="en-US"/>
              <a:t>Click to edit Master title style</a:t>
            </a:r>
            <a:endParaRPr lang="en-GB"/>
          </a:p>
        </p:txBody>
      </p:sp>
      <p:sp>
        <p:nvSpPr>
          <p:cNvPr id="13" name="Slide Number Placeholder 2">
            <a:extLst>
              <a:ext uri="{FF2B5EF4-FFF2-40B4-BE49-F238E27FC236}">
                <a16:creationId xmlns:a16="http://schemas.microsoft.com/office/drawing/2014/main" id="{F1C66DD2-3634-499A-89BC-67CE0ED97B3A}"/>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4" name="Text Placeholder 2">
            <a:extLst>
              <a:ext uri="{FF2B5EF4-FFF2-40B4-BE49-F238E27FC236}">
                <a16:creationId xmlns:a16="http://schemas.microsoft.com/office/drawing/2014/main" id="{61D9C438-C6F4-46FF-9343-311357C19DDB}"/>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704610391"/>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orient="horz" pos="98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9_3 point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81B9B10-FEE7-4769-BFA6-4DD5323420D0}"/>
              </a:ext>
            </a:extLst>
          </p:cNvPr>
          <p:cNvGraphicFramePr>
            <a:graphicFrameLocks noChangeAspect="1"/>
          </p:cNvGraphicFramePr>
          <p:nvPr userDrawn="1">
            <p:custDataLst>
              <p:tags r:id="rId1"/>
            </p:custDataLst>
            <p:extLst>
              <p:ext uri="{D42A27DB-BD31-4B8C-83A1-F6EECF244321}">
                <p14:modId xmlns:p14="http://schemas.microsoft.com/office/powerpoint/2010/main" val="656594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4" name="Object 3" hidden="1">
                        <a:extLst>
                          <a:ext uri="{FF2B5EF4-FFF2-40B4-BE49-F238E27FC236}">
                            <a16:creationId xmlns:a16="http://schemas.microsoft.com/office/drawing/2014/main" id="{581B9B10-FEE7-4769-BFA6-4DD532342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11" name="Text Placeholder 2"/>
          <p:cNvSpPr>
            <a:spLocks noGrp="1"/>
          </p:cNvSpPr>
          <p:nvPr>
            <p:ph type="body" sz="quarter" idx="22"/>
          </p:nvPr>
        </p:nvSpPr>
        <p:spPr>
          <a:xfrm>
            <a:off x="359758" y="1571625"/>
            <a:ext cx="2727158" cy="449680"/>
          </a:xfrm>
          <a:solidFill>
            <a:schemeClr val="accent1"/>
          </a:solidFill>
          <a:ln>
            <a:solidFill>
              <a:schemeClr val="accent1"/>
            </a:solidFill>
          </a:ln>
        </p:spPr>
        <p:txBody>
          <a:bodyPr anchor="ctr">
            <a:normAutofit/>
          </a:bodyPr>
          <a:lstStyle>
            <a:lvl1pPr marL="0" indent="0" algn="ctr">
              <a:buNone/>
              <a:defRPr sz="1400" b="1">
                <a:solidFill>
                  <a:schemeClr val="bg1"/>
                </a:solidFill>
              </a:defRPr>
            </a:lvl1pPr>
          </a:lstStyle>
          <a:p>
            <a:pPr lvl="0"/>
            <a:r>
              <a:rPr lang="en-US"/>
              <a:t>Click to edit Master text styles</a:t>
            </a:r>
          </a:p>
        </p:txBody>
      </p:sp>
      <p:sp>
        <p:nvSpPr>
          <p:cNvPr id="5" name="Text Placeholder 4"/>
          <p:cNvSpPr>
            <a:spLocks noGrp="1"/>
          </p:cNvSpPr>
          <p:nvPr>
            <p:ph type="body" sz="quarter" idx="24"/>
          </p:nvPr>
        </p:nvSpPr>
        <p:spPr>
          <a:xfrm>
            <a:off x="359757" y="2021305"/>
            <a:ext cx="2724912" cy="3511296"/>
          </a:xfrm>
          <a:ln>
            <a:solidFill>
              <a:schemeClr val="accent1"/>
            </a:solidFill>
          </a:ln>
        </p:spPr>
        <p:txBody>
          <a:bodyPr>
            <a:normAutofit/>
          </a:bodyPr>
          <a:lstStyle>
            <a:lvl1pPr marL="285750" indent="-285750">
              <a:buFont typeface="+mj-lt"/>
              <a:buAutoNum type="arabicParenR"/>
              <a:defRPr lang="en-US" sz="1400" kern="1200" dirty="0" smtClean="0">
                <a:solidFill>
                  <a:schemeClr val="tx1"/>
                </a:solidFill>
                <a:latin typeface="+mn-lt"/>
                <a:ea typeface="+mn-ea"/>
                <a:cs typeface="+mn-cs"/>
              </a:defRPr>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Click to edit Master text styles</a:t>
            </a:r>
          </a:p>
        </p:txBody>
      </p:sp>
      <p:sp>
        <p:nvSpPr>
          <p:cNvPr id="13" name="Text Placeholder 2"/>
          <p:cNvSpPr>
            <a:spLocks noGrp="1"/>
          </p:cNvSpPr>
          <p:nvPr>
            <p:ph type="body" sz="quarter" idx="25"/>
          </p:nvPr>
        </p:nvSpPr>
        <p:spPr>
          <a:xfrm>
            <a:off x="3266516" y="1571625"/>
            <a:ext cx="2727158" cy="449680"/>
          </a:xfrm>
          <a:solidFill>
            <a:schemeClr val="accent1"/>
          </a:solidFill>
          <a:ln>
            <a:solidFill>
              <a:schemeClr val="accent1"/>
            </a:solidFill>
          </a:ln>
        </p:spPr>
        <p:txBody>
          <a:bodyPr anchor="ctr">
            <a:normAutofit/>
          </a:bodyPr>
          <a:lstStyle>
            <a:lvl1pPr marL="0" indent="0" algn="ctr">
              <a:buNone/>
              <a:defRPr sz="1400" b="1">
                <a:solidFill>
                  <a:schemeClr val="bg1"/>
                </a:solidFill>
              </a:defRPr>
            </a:lvl1pPr>
          </a:lstStyle>
          <a:p>
            <a:pPr lvl="0"/>
            <a:r>
              <a:rPr lang="en-US"/>
              <a:t>Click to edit Master text styles</a:t>
            </a:r>
          </a:p>
        </p:txBody>
      </p:sp>
      <p:sp>
        <p:nvSpPr>
          <p:cNvPr id="15" name="Text Placeholder 2"/>
          <p:cNvSpPr>
            <a:spLocks noGrp="1"/>
          </p:cNvSpPr>
          <p:nvPr>
            <p:ph type="body" sz="quarter" idx="26"/>
          </p:nvPr>
        </p:nvSpPr>
        <p:spPr>
          <a:xfrm>
            <a:off x="6173274" y="1571625"/>
            <a:ext cx="2727158" cy="449680"/>
          </a:xfrm>
          <a:solidFill>
            <a:schemeClr val="accent1"/>
          </a:solidFill>
          <a:ln>
            <a:solidFill>
              <a:schemeClr val="accent1"/>
            </a:solidFill>
          </a:ln>
        </p:spPr>
        <p:txBody>
          <a:bodyPr anchor="ctr">
            <a:normAutofit/>
          </a:bodyPr>
          <a:lstStyle>
            <a:lvl1pPr marL="0" indent="0" algn="ctr">
              <a:buNone/>
              <a:defRPr sz="1400" b="1">
                <a:solidFill>
                  <a:schemeClr val="bg1"/>
                </a:solidFill>
              </a:defRPr>
            </a:lvl1pPr>
          </a:lstStyle>
          <a:p>
            <a:pPr lvl="0"/>
            <a:r>
              <a:rPr lang="en-US"/>
              <a:t>Click to edit Master text styles</a:t>
            </a:r>
          </a:p>
        </p:txBody>
      </p:sp>
      <p:sp>
        <p:nvSpPr>
          <p:cNvPr id="16" name="Text Placeholder 2"/>
          <p:cNvSpPr>
            <a:spLocks noGrp="1"/>
          </p:cNvSpPr>
          <p:nvPr>
            <p:ph type="body" sz="quarter" idx="27"/>
          </p:nvPr>
        </p:nvSpPr>
        <p:spPr>
          <a:xfrm>
            <a:off x="9080031" y="1571625"/>
            <a:ext cx="2727158" cy="449680"/>
          </a:xfrm>
          <a:solidFill>
            <a:schemeClr val="accent1"/>
          </a:solidFill>
          <a:ln>
            <a:solidFill>
              <a:schemeClr val="accent1"/>
            </a:solidFill>
          </a:ln>
        </p:spPr>
        <p:txBody>
          <a:bodyPr anchor="ctr">
            <a:normAutofit/>
          </a:bodyPr>
          <a:lstStyle>
            <a:lvl1pPr marL="0" indent="0" algn="ctr">
              <a:buNone/>
              <a:defRPr sz="1400" b="1">
                <a:solidFill>
                  <a:schemeClr val="bg1"/>
                </a:solidFill>
              </a:defRPr>
            </a:lvl1pPr>
          </a:lstStyle>
          <a:p>
            <a:pPr lvl="0"/>
            <a:r>
              <a:rPr lang="en-US"/>
              <a:t>Click to edit Master text styles</a:t>
            </a:r>
          </a:p>
        </p:txBody>
      </p:sp>
      <p:sp>
        <p:nvSpPr>
          <p:cNvPr id="17" name="Text Placeholder 4"/>
          <p:cNvSpPr>
            <a:spLocks noGrp="1"/>
          </p:cNvSpPr>
          <p:nvPr>
            <p:ph type="body" sz="quarter" idx="28"/>
          </p:nvPr>
        </p:nvSpPr>
        <p:spPr>
          <a:xfrm>
            <a:off x="3268762" y="2021305"/>
            <a:ext cx="2724912" cy="3511296"/>
          </a:xfrm>
          <a:ln>
            <a:solidFill>
              <a:schemeClr val="accent1"/>
            </a:solidFill>
          </a:ln>
        </p:spPr>
        <p:txBody>
          <a:bodyPr>
            <a:normAutofit/>
          </a:bodyPr>
          <a:lstStyle>
            <a:lvl1pPr marL="285750" indent="-285750">
              <a:buFont typeface="+mj-lt"/>
              <a:buAutoNum type="arabicParenR"/>
              <a:defRPr lang="en-US" sz="1400" kern="1200" dirty="0" smtClean="0">
                <a:solidFill>
                  <a:schemeClr val="tx1"/>
                </a:solidFill>
                <a:latin typeface="+mn-lt"/>
                <a:ea typeface="+mn-ea"/>
                <a:cs typeface="+mn-cs"/>
              </a:defRPr>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Click to edit Master text styles</a:t>
            </a:r>
          </a:p>
        </p:txBody>
      </p:sp>
      <p:sp>
        <p:nvSpPr>
          <p:cNvPr id="18" name="Text Placeholder 4"/>
          <p:cNvSpPr>
            <a:spLocks noGrp="1"/>
          </p:cNvSpPr>
          <p:nvPr>
            <p:ph type="body" sz="quarter" idx="29"/>
          </p:nvPr>
        </p:nvSpPr>
        <p:spPr>
          <a:xfrm>
            <a:off x="6175520" y="2021305"/>
            <a:ext cx="2724912" cy="3511296"/>
          </a:xfrm>
          <a:ln>
            <a:solidFill>
              <a:schemeClr val="accent1"/>
            </a:solidFill>
          </a:ln>
        </p:spPr>
        <p:txBody>
          <a:bodyPr>
            <a:normAutofit/>
          </a:bodyPr>
          <a:lstStyle>
            <a:lvl1pPr marL="285750" indent="-285750">
              <a:buFont typeface="+mj-lt"/>
              <a:buAutoNum type="arabicParenR"/>
              <a:defRPr lang="en-US" sz="1400" kern="1200" dirty="0" smtClean="0">
                <a:solidFill>
                  <a:schemeClr val="tx1"/>
                </a:solidFill>
                <a:latin typeface="+mn-lt"/>
                <a:ea typeface="+mn-ea"/>
                <a:cs typeface="+mn-cs"/>
              </a:defRPr>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Click to edit Master text styles</a:t>
            </a:r>
          </a:p>
        </p:txBody>
      </p:sp>
      <p:sp>
        <p:nvSpPr>
          <p:cNvPr id="19" name="Text Placeholder 4"/>
          <p:cNvSpPr>
            <a:spLocks noGrp="1"/>
          </p:cNvSpPr>
          <p:nvPr>
            <p:ph type="body" sz="quarter" idx="30"/>
          </p:nvPr>
        </p:nvSpPr>
        <p:spPr>
          <a:xfrm>
            <a:off x="9082277" y="2021305"/>
            <a:ext cx="2724912" cy="3511296"/>
          </a:xfrm>
          <a:ln>
            <a:solidFill>
              <a:schemeClr val="accent1"/>
            </a:solidFill>
          </a:ln>
        </p:spPr>
        <p:txBody>
          <a:bodyPr>
            <a:normAutofit/>
          </a:bodyPr>
          <a:lstStyle>
            <a:lvl1pPr marL="285750" indent="-285750">
              <a:buFont typeface="+mj-lt"/>
              <a:buAutoNum type="arabicParenR"/>
              <a:defRPr lang="en-US" sz="1400" kern="1200" dirty="0" smtClean="0">
                <a:solidFill>
                  <a:schemeClr val="tx1"/>
                </a:solidFill>
                <a:latin typeface="+mn-lt"/>
                <a:ea typeface="+mn-ea"/>
                <a:cs typeface="+mn-cs"/>
              </a:defRPr>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Click to edit Master text styles</a:t>
            </a:r>
          </a:p>
        </p:txBody>
      </p:sp>
      <p:sp>
        <p:nvSpPr>
          <p:cNvPr id="2" name="Title 1"/>
          <p:cNvSpPr>
            <a:spLocks noGrp="1"/>
          </p:cNvSpPr>
          <p:nvPr>
            <p:ph type="title"/>
          </p:nvPr>
        </p:nvSpPr>
        <p:spPr/>
        <p:txBody>
          <a:bodyPr vert="horz"/>
          <a:lstStyle/>
          <a:p>
            <a:r>
              <a:rPr lang="en-US"/>
              <a:t>Click to edit Master title style</a:t>
            </a:r>
            <a:endParaRPr lang="en-GB"/>
          </a:p>
        </p:txBody>
      </p:sp>
      <p:sp>
        <p:nvSpPr>
          <p:cNvPr id="20" name="Slide Number Placeholder 2">
            <a:extLst>
              <a:ext uri="{FF2B5EF4-FFF2-40B4-BE49-F238E27FC236}">
                <a16:creationId xmlns:a16="http://schemas.microsoft.com/office/drawing/2014/main" id="{57CCF87B-E8A9-4018-B964-8F0913CBF0DB}"/>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21" name="Text Placeholder 2">
            <a:extLst>
              <a:ext uri="{FF2B5EF4-FFF2-40B4-BE49-F238E27FC236}">
                <a16:creationId xmlns:a16="http://schemas.microsoft.com/office/drawing/2014/main" id="{3FBB8ACA-0BB6-40AD-B4B2-859CAAFE3FCB}"/>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4003274611"/>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orient="horz" pos="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586800" y="1807200"/>
            <a:ext cx="5292000" cy="3671999"/>
          </a:xfrm>
          <a:prstGeom prst="rect">
            <a:avLst/>
          </a:prstGeom>
        </p:spPr>
        <p:txBody>
          <a:bodyPr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0800" y="1807200"/>
            <a:ext cx="5292000" cy="36719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7"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20633476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3 point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E03876B-D17C-43D8-8491-CF313AC154B1}"/>
              </a:ext>
            </a:extLst>
          </p:cNvPr>
          <p:cNvGraphicFramePr>
            <a:graphicFrameLocks noChangeAspect="1"/>
          </p:cNvGraphicFramePr>
          <p:nvPr userDrawn="1">
            <p:custDataLst>
              <p:tags r:id="rId1"/>
            </p:custDataLst>
            <p:extLst>
              <p:ext uri="{D42A27DB-BD31-4B8C-83A1-F6EECF244321}">
                <p14:modId xmlns:p14="http://schemas.microsoft.com/office/powerpoint/2010/main" val="1104837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4" name="Object 3" hidden="1">
                        <a:extLst>
                          <a:ext uri="{FF2B5EF4-FFF2-40B4-BE49-F238E27FC236}">
                            <a16:creationId xmlns:a16="http://schemas.microsoft.com/office/drawing/2014/main" id="{FE03876B-D17C-43D8-8491-CF313AC154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5" name="Table Placeholder 4"/>
          <p:cNvSpPr>
            <a:spLocks noGrp="1"/>
          </p:cNvSpPr>
          <p:nvPr>
            <p:ph type="tbl" sz="quarter" idx="25"/>
          </p:nvPr>
        </p:nvSpPr>
        <p:spPr>
          <a:xfrm>
            <a:off x="360363" y="1524001"/>
            <a:ext cx="11446826" cy="4265358"/>
          </a:xfrm>
        </p:spPr>
        <p:txBody>
          <a:bodyPr anchor="ctr"/>
          <a:lstStyle>
            <a:lvl1pPr marL="0" indent="0" algn="ctr">
              <a:buNone/>
              <a:defRPr/>
            </a:lvl1pPr>
          </a:lstStyle>
          <a:p>
            <a:r>
              <a:rPr lang="en-US" dirty="0"/>
              <a:t>Click icon to add table</a:t>
            </a:r>
            <a:endParaRPr lang="en-GB" dirty="0"/>
          </a:p>
        </p:txBody>
      </p:sp>
      <p:sp>
        <p:nvSpPr>
          <p:cNvPr id="2" name="Title 1"/>
          <p:cNvSpPr>
            <a:spLocks noGrp="1"/>
          </p:cNvSpPr>
          <p:nvPr>
            <p:ph type="title"/>
          </p:nvPr>
        </p:nvSpPr>
        <p:spPr/>
        <p:txBody>
          <a:bodyPr vert="horz"/>
          <a:lstStyle/>
          <a:p>
            <a:r>
              <a:rPr lang="en-US"/>
              <a:t>Click to edit Master title style</a:t>
            </a:r>
            <a:endParaRPr lang="en-GB"/>
          </a:p>
        </p:txBody>
      </p:sp>
      <p:sp>
        <p:nvSpPr>
          <p:cNvPr id="7" name="Slide Number Placeholder 2">
            <a:extLst>
              <a:ext uri="{FF2B5EF4-FFF2-40B4-BE49-F238E27FC236}">
                <a16:creationId xmlns:a16="http://schemas.microsoft.com/office/drawing/2014/main" id="{DFC7D8F3-3C3B-43CA-A1D7-49978DA73120}"/>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9" name="Text Placeholder 2">
            <a:extLst>
              <a:ext uri="{FF2B5EF4-FFF2-40B4-BE49-F238E27FC236}">
                <a16:creationId xmlns:a16="http://schemas.microsoft.com/office/drawing/2014/main" id="{72C4DAFF-D27F-4653-963D-FFD3075F513A}"/>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1219085027"/>
      </p:ext>
    </p:extLst>
  </p:cSld>
  <p:clrMapOvr>
    <a:masterClrMapping/>
  </p:clrMapOvr>
  <p:extLst>
    <p:ext uri="{DCECCB84-F9BA-43D5-87BE-67443E8EF086}">
      <p15:sldGuideLst xmlns:p15="http://schemas.microsoft.com/office/powerpoint/2012/main">
        <p15:guide id="1" orient="horz" pos="9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245711C-104B-48AF-96EF-479CFEBD1250}"/>
              </a:ext>
            </a:extLst>
          </p:cNvPr>
          <p:cNvGraphicFramePr>
            <a:graphicFrameLocks noChangeAspect="1"/>
          </p:cNvGraphicFramePr>
          <p:nvPr userDrawn="1">
            <p:custDataLst>
              <p:tags r:id="rId1"/>
            </p:custDataLst>
            <p:extLst>
              <p:ext uri="{D42A27DB-BD31-4B8C-83A1-F6EECF244321}">
                <p14:modId xmlns:p14="http://schemas.microsoft.com/office/powerpoint/2010/main" val="124086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6" name="Object 5" hidden="1">
                        <a:extLst>
                          <a:ext uri="{FF2B5EF4-FFF2-40B4-BE49-F238E27FC236}">
                            <a16:creationId xmlns:a16="http://schemas.microsoft.com/office/drawing/2014/main" id="{4245711C-104B-48AF-96EF-479CFEBD12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20"/>
          </p:nvPr>
        </p:nvSpPr>
        <p:spPr>
          <a:xfrm>
            <a:off x="360362" y="2706959"/>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0" name="Text Placeholder 2"/>
          <p:cNvSpPr>
            <a:spLocks noGrp="1"/>
          </p:cNvSpPr>
          <p:nvPr>
            <p:ph type="body" sz="quarter" idx="21"/>
          </p:nvPr>
        </p:nvSpPr>
        <p:spPr>
          <a:xfrm>
            <a:off x="6412229" y="2706959"/>
            <a:ext cx="5394960" cy="449680"/>
          </a:xfrm>
          <a:noFill/>
          <a:ln>
            <a:noFill/>
          </a:ln>
        </p:spPr>
        <p:txBody>
          <a:bodyPr anchor="ctr">
            <a:normAutofit/>
          </a:bodyPr>
          <a:lstStyle>
            <a:lvl1pPr marL="0" indent="0" algn="ctr">
              <a:buNone/>
              <a:defRPr sz="1600" b="1">
                <a:solidFill>
                  <a:schemeClr val="tx1"/>
                </a:solidFill>
              </a:defRPr>
            </a:lvl1pPr>
          </a:lstStyle>
          <a:p>
            <a:pPr lvl="0"/>
            <a:r>
              <a:rPr lang="en-US"/>
              <a:t>Click to edit Master text styles</a:t>
            </a:r>
          </a:p>
        </p:txBody>
      </p:sp>
      <p:sp>
        <p:nvSpPr>
          <p:cNvPr id="11" name="Chart Placeholder 3"/>
          <p:cNvSpPr>
            <a:spLocks noGrp="1"/>
          </p:cNvSpPr>
          <p:nvPr>
            <p:ph type="chart" sz="quarter" idx="23"/>
          </p:nvPr>
        </p:nvSpPr>
        <p:spPr>
          <a:xfrm>
            <a:off x="6412229" y="3192379"/>
            <a:ext cx="5394960" cy="2598821"/>
          </a:xfrm>
        </p:spPr>
        <p:txBody>
          <a:bodyPr anchor="ctr"/>
          <a:lstStyle>
            <a:lvl1pPr marL="0" indent="0" algn="ctr">
              <a:buNone/>
              <a:defRPr/>
            </a:lvl1pPr>
          </a:lstStyle>
          <a:p>
            <a:r>
              <a:rPr lang="en-US" dirty="0"/>
              <a:t>Click icon to add chart</a:t>
            </a:r>
            <a:endParaRPr lang="en-GB" dirty="0"/>
          </a:p>
        </p:txBody>
      </p:sp>
      <p:sp>
        <p:nvSpPr>
          <p:cNvPr id="12" name="Footer Placeholder 7"/>
          <p:cNvSpPr>
            <a:spLocks noGrp="1"/>
          </p:cNvSpPr>
          <p:nvPr>
            <p:ph type="ftr" sz="quarter" idx="24"/>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7" name="Chart Placeholder 6"/>
          <p:cNvSpPr>
            <a:spLocks noGrp="1"/>
          </p:cNvSpPr>
          <p:nvPr>
            <p:ph type="chart" sz="quarter" idx="26"/>
          </p:nvPr>
        </p:nvSpPr>
        <p:spPr>
          <a:xfrm>
            <a:off x="360363" y="1524001"/>
            <a:ext cx="11448288" cy="945330"/>
          </a:xfrm>
        </p:spPr>
        <p:txBody>
          <a:bodyPr vert="horz" lIns="91440" tIns="45720" rIns="91440" bIns="45720" rtlCol="0" anchor="ctr">
            <a:normAutofit/>
          </a:bodyPr>
          <a:lstStyle>
            <a:lvl1pPr>
              <a:defRPr lang="en-GB"/>
            </a:lvl1pPr>
          </a:lstStyle>
          <a:p>
            <a:pPr marL="0" lvl="0" indent="0" algn="ctr">
              <a:buNone/>
            </a:pPr>
            <a:r>
              <a:rPr lang="en-US" dirty="0"/>
              <a:t>Click icon to add chart</a:t>
            </a:r>
            <a:endParaRPr lang="en-GB" dirty="0"/>
          </a:p>
        </p:txBody>
      </p:sp>
      <p:sp>
        <p:nvSpPr>
          <p:cNvPr id="13" name="Chart Placeholder 3"/>
          <p:cNvSpPr>
            <a:spLocks noGrp="1"/>
          </p:cNvSpPr>
          <p:nvPr>
            <p:ph type="chart" sz="quarter" idx="27"/>
          </p:nvPr>
        </p:nvSpPr>
        <p:spPr>
          <a:xfrm>
            <a:off x="360362" y="3192379"/>
            <a:ext cx="5394960" cy="2598821"/>
          </a:xfrm>
        </p:spPr>
        <p:txBody>
          <a:bodyPr anchor="ctr"/>
          <a:lstStyle>
            <a:lvl1pPr marL="0" indent="0" algn="ctr">
              <a:buNone/>
              <a:defRPr/>
            </a:lvl1pPr>
          </a:lstStyle>
          <a:p>
            <a:r>
              <a:rPr lang="en-US" dirty="0"/>
              <a:t>Click icon to add chart</a:t>
            </a:r>
            <a:endParaRPr lang="en-GB" dirty="0"/>
          </a:p>
        </p:txBody>
      </p:sp>
      <p:cxnSp>
        <p:nvCxnSpPr>
          <p:cNvPr id="4" name="Straight Connector 3"/>
          <p:cNvCxnSpPr/>
          <p:nvPr userDrawn="1"/>
        </p:nvCxnSpPr>
        <p:spPr>
          <a:xfrm>
            <a:off x="359753" y="2588145"/>
            <a:ext cx="11448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096000" y="2588145"/>
            <a:ext cx="0" cy="3203055"/>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vert="horz"/>
          <a:lstStyle/>
          <a:p>
            <a:r>
              <a:rPr lang="en-US"/>
              <a:t>Click to edit Master title style</a:t>
            </a:r>
            <a:endParaRPr lang="en-GB"/>
          </a:p>
        </p:txBody>
      </p:sp>
      <p:sp>
        <p:nvSpPr>
          <p:cNvPr id="14" name="Slide Number Placeholder 2">
            <a:extLst>
              <a:ext uri="{FF2B5EF4-FFF2-40B4-BE49-F238E27FC236}">
                <a16:creationId xmlns:a16="http://schemas.microsoft.com/office/drawing/2014/main" id="{0F6019F2-043E-4DAF-85DC-D5D5869DBCA1}"/>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15" name="Text Placeholder 2">
            <a:extLst>
              <a:ext uri="{FF2B5EF4-FFF2-40B4-BE49-F238E27FC236}">
                <a16:creationId xmlns:a16="http://schemas.microsoft.com/office/drawing/2014/main" id="{BC8ABB1A-014D-45EA-9739-82B15C6F7E4A}"/>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637187597"/>
      </p:ext>
    </p:extLst>
  </p:cSld>
  <p:clrMapOvr>
    <a:masterClrMapping/>
  </p:clrMapOvr>
  <p:extLst>
    <p:ext uri="{DCECCB84-F9BA-43D5-87BE-67443E8EF086}">
      <p15:sldGuideLst xmlns:p15="http://schemas.microsoft.com/office/powerpoint/2012/main">
        <p15:guide id="1" orient="horz" pos="9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2_3 point column">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44D124C-E532-422C-80E6-DA9752827E56}"/>
              </a:ext>
            </a:extLst>
          </p:cNvPr>
          <p:cNvGraphicFramePr>
            <a:graphicFrameLocks noChangeAspect="1"/>
          </p:cNvGraphicFramePr>
          <p:nvPr userDrawn="1">
            <p:custDataLst>
              <p:tags r:id="rId1"/>
            </p:custDataLst>
            <p:extLst>
              <p:ext uri="{D42A27DB-BD31-4B8C-83A1-F6EECF244321}">
                <p14:modId xmlns:p14="http://schemas.microsoft.com/office/powerpoint/2010/main" val="2164101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6" name="Object 5" hidden="1">
                        <a:extLst>
                          <a:ext uri="{FF2B5EF4-FFF2-40B4-BE49-F238E27FC236}">
                            <a16:creationId xmlns:a16="http://schemas.microsoft.com/office/drawing/2014/main" id="{844D124C-E532-422C-80E6-DA9752827E5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Footer Placeholder 7"/>
          <p:cNvSpPr>
            <a:spLocks noGrp="1"/>
          </p:cNvSpPr>
          <p:nvPr>
            <p:ph type="ftr" sz="quarter" idx="20"/>
          </p:nvPr>
        </p:nvSpPr>
        <p:spPr>
          <a:xfrm>
            <a:off x="359754" y="6026987"/>
            <a:ext cx="9409887" cy="329364"/>
          </a:xfrm>
          <a:prstGeom prst="rect">
            <a:avLst/>
          </a:prstGeom>
        </p:spPr>
        <p:txBody>
          <a:bodyPr/>
          <a:lstStyle>
            <a:lvl1pPr algn="l">
              <a:defRPr sz="1000">
                <a:solidFill>
                  <a:schemeClr val="tx1"/>
                </a:solidFill>
              </a:defRPr>
            </a:lvl1pPr>
          </a:lstStyle>
          <a:p>
            <a:endParaRPr lang="en-GB" dirty="0"/>
          </a:p>
        </p:txBody>
      </p:sp>
      <p:sp>
        <p:nvSpPr>
          <p:cNvPr id="14" name="Slide Number Placeholder 5">
            <a:extLst>
              <a:ext uri="{FF2B5EF4-FFF2-40B4-BE49-F238E27FC236}">
                <a16:creationId xmlns:a16="http://schemas.microsoft.com/office/drawing/2014/main" id="{D1BFC81A-3A1B-4BA0-9700-D2DC910F3F3C}"/>
              </a:ext>
            </a:extLst>
          </p:cNvPr>
          <p:cNvSpPr txBox="1">
            <a:spLocks/>
          </p:cNvSpPr>
          <p:nvPr userDrawn="1"/>
        </p:nvSpPr>
        <p:spPr>
          <a:xfrm>
            <a:off x="9051925"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5D5F4F-603C-4AB0-922F-C42AF3B2CB87}" type="slidenum">
              <a:rPr lang="en-GB" smtClean="0"/>
              <a:pPr/>
              <a:t>‹#›</a:t>
            </a:fld>
            <a:endParaRPr lang="en-GB" dirty="0"/>
          </a:p>
        </p:txBody>
      </p:sp>
      <p:sp>
        <p:nvSpPr>
          <p:cNvPr id="11" name="Text Placeholder 2"/>
          <p:cNvSpPr>
            <a:spLocks noGrp="1"/>
          </p:cNvSpPr>
          <p:nvPr>
            <p:ph type="body" sz="quarter" idx="22"/>
          </p:nvPr>
        </p:nvSpPr>
        <p:spPr>
          <a:xfrm>
            <a:off x="359758" y="3608973"/>
            <a:ext cx="5253234" cy="449680"/>
          </a:xfrm>
          <a:solidFill>
            <a:schemeClr val="accent1"/>
          </a:solidFill>
          <a:ln>
            <a:solidFill>
              <a:schemeClr val="accent1"/>
            </a:solidFill>
          </a:ln>
        </p:spPr>
        <p:txBody>
          <a:bodyPr anchor="ctr">
            <a:normAutofit/>
          </a:bodyPr>
          <a:lstStyle>
            <a:lvl1pPr marL="0" indent="0" algn="ctr">
              <a:buNone/>
              <a:defRPr sz="1400" b="1">
                <a:solidFill>
                  <a:schemeClr val="bg1"/>
                </a:solidFill>
              </a:defRPr>
            </a:lvl1pPr>
          </a:lstStyle>
          <a:p>
            <a:pPr lvl="0"/>
            <a:r>
              <a:rPr lang="en-US"/>
              <a:t>Click to edit Master text styles</a:t>
            </a:r>
          </a:p>
        </p:txBody>
      </p:sp>
      <p:sp>
        <p:nvSpPr>
          <p:cNvPr id="5" name="Text Placeholder 4"/>
          <p:cNvSpPr>
            <a:spLocks noGrp="1"/>
          </p:cNvSpPr>
          <p:nvPr>
            <p:ph type="body" sz="quarter" idx="24" hasCustomPrompt="1"/>
          </p:nvPr>
        </p:nvSpPr>
        <p:spPr>
          <a:xfrm>
            <a:off x="359757" y="4058653"/>
            <a:ext cx="5248908" cy="1603210"/>
          </a:xfrm>
          <a:ln>
            <a:solidFill>
              <a:schemeClr val="accent1"/>
            </a:solidFill>
          </a:ln>
        </p:spPr>
        <p:txBody>
          <a:bodyPr tIns="91440">
            <a:normAutofit/>
          </a:bodyPr>
          <a:lstStyle>
            <a:lvl1pPr marL="285750" indent="-285750">
              <a:buFont typeface="+mj-lt"/>
              <a:buAutoNum type="arabicParenR"/>
              <a:defRPr lang="en-US" sz="1400" kern="1200" dirty="0" smtClean="0">
                <a:solidFill>
                  <a:schemeClr val="tx1"/>
                </a:solidFill>
                <a:latin typeface="+mn-lt"/>
                <a:ea typeface="+mn-ea"/>
                <a:cs typeface="+mn-cs"/>
              </a:defRPr>
            </a:lvl1pPr>
            <a:lvl2pPr marL="914400" indent="-457200">
              <a:buFont typeface="+mj-lt"/>
              <a:buAutoNum type="arabicParenR"/>
              <a:defRPr/>
            </a:lvl2pPr>
            <a:lvl3pPr marL="1371600" indent="-457200">
              <a:buFont typeface="+mj-lt"/>
              <a:buAutoNum type="arabicParenR"/>
              <a:defRPr/>
            </a:lvl3pPr>
            <a:lvl4pPr marL="1714500" indent="-342900">
              <a:buFont typeface="+mj-lt"/>
              <a:buAutoNum type="arabicParenR"/>
              <a:defRPr/>
            </a:lvl4pPr>
            <a:lvl5pPr marL="2171700" indent="-342900">
              <a:buFont typeface="+mj-lt"/>
              <a:buAutoNum type="arabicParenR"/>
              <a:defRPr/>
            </a:lvl5pPr>
          </a:lstStyle>
          <a:p>
            <a:pPr marL="228600" lvl="0" indent="-228600" algn="l" defTabSz="914400" rtl="0" eaLnBrk="1" latinLnBrk="0" hangingPunct="1">
              <a:lnSpc>
                <a:spcPct val="90000"/>
              </a:lnSpc>
              <a:spcBef>
                <a:spcPts val="1000"/>
              </a:spcBef>
              <a:spcAft>
                <a:spcPts val="600"/>
              </a:spcAft>
              <a:buFont typeface="Arial" panose="020B0604020202020204" pitchFamily="34" charset="0"/>
              <a:buChar char="•"/>
            </a:pPr>
            <a:r>
              <a:rPr lang="en-US"/>
              <a:t>Edit Master text styles</a:t>
            </a:r>
          </a:p>
        </p:txBody>
      </p:sp>
      <p:sp>
        <p:nvSpPr>
          <p:cNvPr id="15" name="Text Placeholder 2"/>
          <p:cNvSpPr>
            <a:spLocks noGrp="1"/>
          </p:cNvSpPr>
          <p:nvPr>
            <p:ph type="body" sz="quarter" idx="26"/>
          </p:nvPr>
        </p:nvSpPr>
        <p:spPr>
          <a:xfrm>
            <a:off x="5724575" y="1571625"/>
            <a:ext cx="2983352" cy="449680"/>
          </a:xfrm>
          <a:solidFill>
            <a:schemeClr val="accent1"/>
          </a:solidFill>
          <a:ln>
            <a:solidFill>
              <a:schemeClr val="accent1"/>
            </a:solidFill>
          </a:ln>
        </p:spPr>
        <p:txBody>
          <a:bodyPr anchor="ctr">
            <a:normAutofit/>
          </a:bodyPr>
          <a:lstStyle>
            <a:lvl1pPr marL="0" indent="0" algn="l">
              <a:buNone/>
              <a:defRPr sz="1400" b="1">
                <a:solidFill>
                  <a:schemeClr val="bg1"/>
                </a:solidFill>
              </a:defRPr>
            </a:lvl1pPr>
          </a:lstStyle>
          <a:p>
            <a:pPr lvl="0"/>
            <a:r>
              <a:rPr lang="en-US"/>
              <a:t>Click to edit Master text styles</a:t>
            </a:r>
          </a:p>
        </p:txBody>
      </p:sp>
      <p:sp>
        <p:nvSpPr>
          <p:cNvPr id="16" name="Text Placeholder 2"/>
          <p:cNvSpPr>
            <a:spLocks noGrp="1"/>
          </p:cNvSpPr>
          <p:nvPr>
            <p:ph type="body" sz="quarter" idx="27"/>
          </p:nvPr>
        </p:nvSpPr>
        <p:spPr>
          <a:xfrm>
            <a:off x="8823837" y="1571625"/>
            <a:ext cx="2983352" cy="449680"/>
          </a:xfrm>
          <a:solidFill>
            <a:schemeClr val="accent1"/>
          </a:solidFill>
          <a:ln>
            <a:solidFill>
              <a:schemeClr val="accent1"/>
            </a:solidFill>
          </a:ln>
        </p:spPr>
        <p:txBody>
          <a:bodyPr anchor="ctr">
            <a:normAutofit/>
          </a:bodyPr>
          <a:lstStyle>
            <a:lvl1pPr marL="0" indent="0" algn="l">
              <a:buNone/>
              <a:defRPr sz="1400" b="1">
                <a:solidFill>
                  <a:schemeClr val="bg1"/>
                </a:solidFill>
              </a:defRPr>
            </a:lvl1pPr>
          </a:lstStyle>
          <a:p>
            <a:pPr lvl="0"/>
            <a:r>
              <a:rPr lang="en-US"/>
              <a:t>Click to edit Master text styles</a:t>
            </a:r>
          </a:p>
        </p:txBody>
      </p:sp>
      <p:sp>
        <p:nvSpPr>
          <p:cNvPr id="3" name="Chart Placeholder 2"/>
          <p:cNvSpPr>
            <a:spLocks noGrp="1"/>
          </p:cNvSpPr>
          <p:nvPr>
            <p:ph type="chart" sz="quarter" idx="31"/>
          </p:nvPr>
        </p:nvSpPr>
        <p:spPr>
          <a:xfrm>
            <a:off x="360362" y="2021305"/>
            <a:ext cx="5248275" cy="1445795"/>
          </a:xfrm>
        </p:spPr>
        <p:txBody>
          <a:bodyPr anchor="ctr"/>
          <a:lstStyle>
            <a:lvl1pPr marL="0" indent="0" algn="ctr">
              <a:buNone/>
              <a:defRPr b="1"/>
            </a:lvl1pPr>
          </a:lstStyle>
          <a:p>
            <a:r>
              <a:rPr lang="en-US" dirty="0"/>
              <a:t>Click icon to add chart</a:t>
            </a:r>
            <a:endParaRPr lang="en-GB" dirty="0"/>
          </a:p>
        </p:txBody>
      </p:sp>
      <p:sp>
        <p:nvSpPr>
          <p:cNvPr id="20" name="Text Placeholder 2"/>
          <p:cNvSpPr>
            <a:spLocks noGrp="1"/>
          </p:cNvSpPr>
          <p:nvPr>
            <p:ph type="body" sz="quarter" idx="32"/>
          </p:nvPr>
        </p:nvSpPr>
        <p:spPr>
          <a:xfrm>
            <a:off x="360362" y="1571625"/>
            <a:ext cx="5252629" cy="449680"/>
          </a:xfrm>
          <a:solidFill>
            <a:schemeClr val="accent1"/>
          </a:solidFill>
          <a:ln>
            <a:solidFill>
              <a:schemeClr val="accent1"/>
            </a:solidFill>
          </a:ln>
        </p:spPr>
        <p:txBody>
          <a:bodyPr anchor="ctr">
            <a:normAutofit/>
          </a:bodyPr>
          <a:lstStyle>
            <a:lvl1pPr marL="0" indent="0" algn="l">
              <a:buNone/>
              <a:defRPr sz="1400" b="1">
                <a:solidFill>
                  <a:schemeClr val="bg1"/>
                </a:solidFill>
              </a:defRPr>
            </a:lvl1pPr>
          </a:lstStyle>
          <a:p>
            <a:pPr lvl="0"/>
            <a:r>
              <a:rPr lang="en-US"/>
              <a:t>Click to edit Master text styles</a:t>
            </a:r>
          </a:p>
        </p:txBody>
      </p:sp>
      <p:sp>
        <p:nvSpPr>
          <p:cNvPr id="21" name="Chart Placeholder 2"/>
          <p:cNvSpPr>
            <a:spLocks noGrp="1"/>
          </p:cNvSpPr>
          <p:nvPr>
            <p:ph type="chart" sz="quarter" idx="33"/>
          </p:nvPr>
        </p:nvSpPr>
        <p:spPr>
          <a:xfrm>
            <a:off x="8826245" y="2021304"/>
            <a:ext cx="2980944" cy="3640559"/>
          </a:xfrm>
        </p:spPr>
        <p:txBody>
          <a:bodyPr anchor="ctr"/>
          <a:lstStyle>
            <a:lvl1pPr marL="0" indent="0" algn="ctr">
              <a:buNone/>
              <a:defRPr b="1"/>
            </a:lvl1pPr>
          </a:lstStyle>
          <a:p>
            <a:r>
              <a:rPr lang="en-US" dirty="0"/>
              <a:t>Click icon to add chart</a:t>
            </a:r>
            <a:endParaRPr lang="en-GB" dirty="0"/>
          </a:p>
        </p:txBody>
      </p:sp>
      <p:sp>
        <p:nvSpPr>
          <p:cNvPr id="22" name="Chart Placeholder 2"/>
          <p:cNvSpPr>
            <a:spLocks noGrp="1"/>
          </p:cNvSpPr>
          <p:nvPr>
            <p:ph type="chart" sz="quarter" idx="34"/>
          </p:nvPr>
        </p:nvSpPr>
        <p:spPr>
          <a:xfrm>
            <a:off x="5724575" y="2021304"/>
            <a:ext cx="2980944" cy="3640559"/>
          </a:xfrm>
        </p:spPr>
        <p:txBody>
          <a:bodyPr anchor="ctr"/>
          <a:lstStyle>
            <a:lvl1pPr marL="0" indent="0" algn="ctr">
              <a:buNone/>
              <a:defRPr b="1"/>
            </a:lvl1pPr>
          </a:lstStyle>
          <a:p>
            <a:r>
              <a:rPr lang="en-US" dirty="0"/>
              <a:t>Click icon to add chart</a:t>
            </a:r>
            <a:endParaRPr lang="en-GB" dirty="0"/>
          </a:p>
        </p:txBody>
      </p:sp>
      <p:sp>
        <p:nvSpPr>
          <p:cNvPr id="2" name="Title 1"/>
          <p:cNvSpPr>
            <a:spLocks noGrp="1"/>
          </p:cNvSpPr>
          <p:nvPr>
            <p:ph type="title"/>
          </p:nvPr>
        </p:nvSpPr>
        <p:spPr/>
        <p:txBody>
          <a:bodyPr vert="horz"/>
          <a:lstStyle/>
          <a:p>
            <a:r>
              <a:rPr lang="en-US"/>
              <a:t>Click to edit Master title style</a:t>
            </a:r>
            <a:endParaRPr lang="en-GB"/>
          </a:p>
        </p:txBody>
      </p:sp>
      <p:sp>
        <p:nvSpPr>
          <p:cNvPr id="17" name="Text Placeholder 2">
            <a:extLst>
              <a:ext uri="{FF2B5EF4-FFF2-40B4-BE49-F238E27FC236}">
                <a16:creationId xmlns:a16="http://schemas.microsoft.com/office/drawing/2014/main" id="{F7CF4877-BE31-4459-BABE-ABD0E2C0D69B}"/>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671030910"/>
      </p:ext>
    </p:extLst>
  </p:cSld>
  <p:clrMapOvr>
    <a:masterClrMapping/>
  </p:clrMapOvr>
  <p:extLst>
    <p:ext uri="{DCECCB84-F9BA-43D5-87BE-67443E8EF086}">
      <p15:sldGuideLst xmlns:p15="http://schemas.microsoft.com/office/powerpoint/2012/main">
        <p15:guide id="1" orient="horz" pos="2184">
          <p15:clr>
            <a:srgbClr val="FBAE40"/>
          </p15:clr>
        </p15:guide>
        <p15:guide id="2" pos="3840">
          <p15:clr>
            <a:srgbClr val="FBAE40"/>
          </p15:clr>
        </p15:guide>
        <p15:guide id="3" orient="horz" pos="9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nd 1">
    <p:spTree>
      <p:nvGrpSpPr>
        <p:cNvPr id="1" name=""/>
        <p:cNvGrpSpPr/>
        <p:nvPr/>
      </p:nvGrpSpPr>
      <p:grpSpPr>
        <a:xfrm>
          <a:off x="0" y="0"/>
          <a:ext cx="0" cy="0"/>
          <a:chOff x="0" y="0"/>
          <a:chExt cx="0" cy="0"/>
        </a:xfrm>
      </p:grpSpPr>
      <p:graphicFrame>
        <p:nvGraphicFramePr>
          <p:cNvPr id="25" name="Object 24" hidden="1">
            <a:extLst>
              <a:ext uri="{FF2B5EF4-FFF2-40B4-BE49-F238E27FC236}">
                <a16:creationId xmlns:a16="http://schemas.microsoft.com/office/drawing/2014/main" id="{9D3D991C-48BB-4558-9836-55DCDE719927}"/>
              </a:ext>
            </a:extLst>
          </p:cNvPr>
          <p:cNvGraphicFramePr>
            <a:graphicFrameLocks noChangeAspect="1"/>
          </p:cNvGraphicFramePr>
          <p:nvPr userDrawn="1">
            <p:custDataLst>
              <p:tags r:id="rId1"/>
            </p:custDataLst>
            <p:extLst>
              <p:ext uri="{D42A27DB-BD31-4B8C-83A1-F6EECF244321}">
                <p14:modId xmlns:p14="http://schemas.microsoft.com/office/powerpoint/2010/main" val="309570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78" imgH="377" progId="TCLayout.ActiveDocument.1">
                  <p:embed/>
                </p:oleObj>
              </mc:Choice>
              <mc:Fallback>
                <p:oleObj name="think-cell Slide" r:id="rId3" imgW="378" imgH="377" progId="TCLayout.ActiveDocument.1">
                  <p:embed/>
                  <p:pic>
                    <p:nvPicPr>
                      <p:cNvPr id="25" name="Object 24" hidden="1">
                        <a:extLst>
                          <a:ext uri="{FF2B5EF4-FFF2-40B4-BE49-F238E27FC236}">
                            <a16:creationId xmlns:a16="http://schemas.microsoft.com/office/drawing/2014/main" id="{9D3D991C-48BB-4558-9836-55DCDE71992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2855495" y="6130077"/>
            <a:ext cx="8498304" cy="532901"/>
          </a:xfrm>
          <a:prstGeom prst="rect">
            <a:avLst/>
          </a:prstGeom>
        </p:spPr>
        <p:txBody>
          <a:bodyPr vert="horz" lIns="91440" tIns="45720" rIns="91440" bIns="45720" rtlCol="0" anchor="ctr">
            <a:normAutofit/>
          </a:bodyPr>
          <a:lstStyle>
            <a:lvl1pPr>
              <a:defRPr lang="en-GB" sz="3600" b="1">
                <a:latin typeface="+mn-lt"/>
              </a:defRPr>
            </a:lvl1pPr>
          </a:lstStyle>
          <a:p>
            <a:pPr lvl="0"/>
            <a:r>
              <a:rPr lang="en-US"/>
              <a:t>Click to edit Master title style</a:t>
            </a:r>
            <a:endParaRPr lang="en-GB"/>
          </a:p>
        </p:txBody>
      </p:sp>
      <p:grpSp>
        <p:nvGrpSpPr>
          <p:cNvPr id="4" name="Group 3">
            <a:extLst>
              <a:ext uri="{FF2B5EF4-FFF2-40B4-BE49-F238E27FC236}">
                <a16:creationId xmlns:a16="http://schemas.microsoft.com/office/drawing/2014/main" id="{B15F53A2-C417-42D9-BDF3-5766849F719C}"/>
              </a:ext>
            </a:extLst>
          </p:cNvPr>
          <p:cNvGrpSpPr/>
          <p:nvPr userDrawn="1"/>
        </p:nvGrpSpPr>
        <p:grpSpPr>
          <a:xfrm>
            <a:off x="-1" y="-1"/>
            <a:ext cx="12192001" cy="5883609"/>
            <a:chOff x="-1" y="-1"/>
            <a:chExt cx="13184364" cy="5883609"/>
          </a:xfrm>
        </p:grpSpPr>
        <p:grpSp>
          <p:nvGrpSpPr>
            <p:cNvPr id="5" name="Group 4">
              <a:extLst>
                <a:ext uri="{FF2B5EF4-FFF2-40B4-BE49-F238E27FC236}">
                  <a16:creationId xmlns:a16="http://schemas.microsoft.com/office/drawing/2014/main" id="{D0AC0272-93E8-458C-94F2-1FF902C30F9D}"/>
                </a:ext>
              </a:extLst>
            </p:cNvPr>
            <p:cNvGrpSpPr/>
            <p:nvPr userDrawn="1"/>
          </p:nvGrpSpPr>
          <p:grpSpPr>
            <a:xfrm>
              <a:off x="-1" y="-1"/>
              <a:ext cx="3296094" cy="5882441"/>
              <a:chOff x="-1" y="0"/>
              <a:chExt cx="2913323" cy="5199321"/>
            </a:xfrm>
          </p:grpSpPr>
          <p:sp>
            <p:nvSpPr>
              <p:cNvPr id="18" name="Rectangle 17">
                <a:extLst>
                  <a:ext uri="{FF2B5EF4-FFF2-40B4-BE49-F238E27FC236}">
                    <a16:creationId xmlns:a16="http://schemas.microsoft.com/office/drawing/2014/main" id="{7030BA19-3DE1-4ACC-A9F8-B3B4B933B48F}"/>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44EDB74-3C6B-4F10-AEFF-F3AF36E3F110}"/>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A22D8D47-6F28-4E92-AC06-625DBB855E0C}"/>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AEDF83A1-AE12-467F-9307-6100423F2F8E}"/>
                </a:ext>
              </a:extLst>
            </p:cNvPr>
            <p:cNvGrpSpPr/>
            <p:nvPr userDrawn="1"/>
          </p:nvGrpSpPr>
          <p:grpSpPr>
            <a:xfrm>
              <a:off x="3296091" y="1167"/>
              <a:ext cx="3296094" cy="5882441"/>
              <a:chOff x="-1" y="0"/>
              <a:chExt cx="2913323" cy="5199321"/>
            </a:xfrm>
          </p:grpSpPr>
          <p:sp>
            <p:nvSpPr>
              <p:cNvPr id="15" name="Rectangle 14">
                <a:extLst>
                  <a:ext uri="{FF2B5EF4-FFF2-40B4-BE49-F238E27FC236}">
                    <a16:creationId xmlns:a16="http://schemas.microsoft.com/office/drawing/2014/main" id="{819B34BB-1408-4D92-A73D-F1281EC33E4D}"/>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B03CE3-D6E2-4AFE-B522-8CC5C4C1997E}"/>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9D82F87-B851-4F31-8608-534E46A05CD8}"/>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9B92FE35-518F-4561-BD81-39BBBC997526}"/>
                </a:ext>
              </a:extLst>
            </p:cNvPr>
            <p:cNvGrpSpPr/>
            <p:nvPr userDrawn="1"/>
          </p:nvGrpSpPr>
          <p:grpSpPr>
            <a:xfrm>
              <a:off x="6592179" y="1167"/>
              <a:ext cx="3296094" cy="5882441"/>
              <a:chOff x="-1" y="0"/>
              <a:chExt cx="2913323" cy="5199321"/>
            </a:xfrm>
          </p:grpSpPr>
          <p:sp>
            <p:nvSpPr>
              <p:cNvPr id="12" name="Rectangle 11">
                <a:extLst>
                  <a:ext uri="{FF2B5EF4-FFF2-40B4-BE49-F238E27FC236}">
                    <a16:creationId xmlns:a16="http://schemas.microsoft.com/office/drawing/2014/main" id="{D879ECC4-7A1E-4B03-96A7-8BAE07DC0472}"/>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7E58A19-A368-4739-834F-CFDE2E5BF001}"/>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CBC9B09-73F1-415F-9959-DB455EC39C2D}"/>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 name="Group 7">
              <a:extLst>
                <a:ext uri="{FF2B5EF4-FFF2-40B4-BE49-F238E27FC236}">
                  <a16:creationId xmlns:a16="http://schemas.microsoft.com/office/drawing/2014/main" id="{5E72B34A-9D04-4602-9A85-154B243C474D}"/>
                </a:ext>
              </a:extLst>
            </p:cNvPr>
            <p:cNvGrpSpPr/>
            <p:nvPr userDrawn="1"/>
          </p:nvGrpSpPr>
          <p:grpSpPr>
            <a:xfrm>
              <a:off x="9888269" y="1167"/>
              <a:ext cx="3296094" cy="5882441"/>
              <a:chOff x="-1" y="0"/>
              <a:chExt cx="2913323" cy="5199321"/>
            </a:xfrm>
          </p:grpSpPr>
          <p:sp>
            <p:nvSpPr>
              <p:cNvPr id="9" name="Rectangle 8">
                <a:extLst>
                  <a:ext uri="{FF2B5EF4-FFF2-40B4-BE49-F238E27FC236}">
                    <a16:creationId xmlns:a16="http://schemas.microsoft.com/office/drawing/2014/main" id="{3AAD83F9-E733-437B-B77F-BE4189852899}"/>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6EC1BB-3430-4300-BD44-3B2B9E9CB7CD}"/>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667D506-275D-429B-8ECA-72A9EE9B4D22}"/>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21" name="Picture 20">
            <a:extLst>
              <a:ext uri="{FF2B5EF4-FFF2-40B4-BE49-F238E27FC236}">
                <a16:creationId xmlns:a16="http://schemas.microsoft.com/office/drawing/2014/main" id="{FEC92FEC-B1AA-4CA5-8B7D-A189A980757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 y="-1"/>
            <a:ext cx="12192000" cy="5882441"/>
          </a:xfrm>
          <a:prstGeom prst="rect">
            <a:avLst/>
          </a:prstGeom>
        </p:spPr>
      </p:pic>
      <p:sp>
        <p:nvSpPr>
          <p:cNvPr id="22" name="Rectangle 21">
            <a:extLst>
              <a:ext uri="{FF2B5EF4-FFF2-40B4-BE49-F238E27FC236}">
                <a16:creationId xmlns:a16="http://schemas.microsoft.com/office/drawing/2014/main" id="{7DB3C635-6DD1-4D39-8807-1C85967B284B}"/>
              </a:ext>
            </a:extLst>
          </p:cNvPr>
          <p:cNvSpPr/>
          <p:nvPr userDrawn="1"/>
        </p:nvSpPr>
        <p:spPr>
          <a:xfrm>
            <a:off x="818291" y="-97755"/>
            <a:ext cx="2229706" cy="2057400"/>
          </a:xfrm>
          <a:prstGeom prst="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EBB0D202-1912-41E3-9AAC-797976953A03}"/>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405890" y="374985"/>
            <a:ext cx="1072943" cy="1201147"/>
          </a:xfrm>
          <a:prstGeom prst="rect">
            <a:avLst/>
          </a:prstGeom>
        </p:spPr>
      </p:pic>
      <p:pic>
        <p:nvPicPr>
          <p:cNvPr id="24" name="Picture 2">
            <a:extLst>
              <a:ext uri="{FF2B5EF4-FFF2-40B4-BE49-F238E27FC236}">
                <a16:creationId xmlns:a16="http://schemas.microsoft.com/office/drawing/2014/main" id="{8A88A4DE-0CB0-4AFD-A15A-137D96B072F8}"/>
              </a:ext>
              <a:ext uri="{C183D7F6-B498-43B3-948B-1728B52AA6E4}">
                <adec:decorative xmlns:adec="http://schemas.microsoft.com/office/drawing/2017/decorative" val="1"/>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r="35473"/>
          <a:stretch/>
        </p:blipFill>
        <p:spPr bwMode="auto">
          <a:xfrm>
            <a:off x="288080" y="6011450"/>
            <a:ext cx="1987826" cy="77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836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33" name="Picture Placeholder 2">
            <a:extLst>
              <a:ext uri="{FF2B5EF4-FFF2-40B4-BE49-F238E27FC236}">
                <a16:creationId xmlns:a16="http://schemas.microsoft.com/office/drawing/2014/main" id="{4B03EC54-D7E3-488A-A6DC-6629FABC5A85}"/>
              </a:ext>
            </a:extLst>
          </p:cNvPr>
          <p:cNvSpPr>
            <a:spLocks noGrp="1"/>
          </p:cNvSpPr>
          <p:nvPr>
            <p:ph type="pic" sz="quarter" idx="14" hasCustomPrompt="1"/>
          </p:nvPr>
        </p:nvSpPr>
        <p:spPr>
          <a:xfrm>
            <a:off x="6106515" y="0"/>
            <a:ext cx="6095995" cy="6858000"/>
          </a:xfrm>
        </p:spPr>
        <p:txBody>
          <a:bodyPr anchor="ctr"/>
          <a:lstStyle>
            <a:lvl1pPr marL="0" indent="0" algn="ctr">
              <a:buNone/>
              <a:defRPr/>
            </a:lvl1pPr>
          </a:lstStyle>
          <a:p>
            <a:r>
              <a:rPr lang="en-GB" dirty="0"/>
              <a:t>Insert image</a:t>
            </a:r>
            <a:endParaRPr lang="en-US" dirty="0"/>
          </a:p>
        </p:txBody>
      </p:sp>
      <p:sp>
        <p:nvSpPr>
          <p:cNvPr id="34" name="Text Placeholder 2">
            <a:extLst>
              <a:ext uri="{FF2B5EF4-FFF2-40B4-BE49-F238E27FC236}">
                <a16:creationId xmlns:a16="http://schemas.microsoft.com/office/drawing/2014/main" id="{2E86D22F-C10C-4838-873F-AD1464B64BC4}"/>
              </a:ext>
            </a:extLst>
          </p:cNvPr>
          <p:cNvSpPr>
            <a:spLocks noGrp="1"/>
          </p:cNvSpPr>
          <p:nvPr>
            <p:ph type="body" sz="quarter" idx="16" hasCustomPrompt="1"/>
          </p:nvPr>
        </p:nvSpPr>
        <p:spPr>
          <a:xfrm>
            <a:off x="359757" y="1368076"/>
            <a:ext cx="5359400" cy="4513611"/>
          </a:xfrm>
        </p:spPr>
        <p:txBody>
          <a:bodyPr anchor="ctr">
            <a:normAutofit/>
          </a:bodyPr>
          <a:lstStyle>
            <a:lvl1pPr marL="0" indent="0">
              <a:lnSpc>
                <a:spcPct val="100000"/>
              </a:lnSpc>
              <a:spcBef>
                <a:spcPts val="0"/>
              </a:spcBef>
              <a:spcAft>
                <a:spcPts val="1800"/>
              </a:spcAft>
              <a:buNone/>
              <a:defRPr sz="1500" spc="0" baseline="0">
                <a:solidFill>
                  <a:schemeClr val="tx2"/>
                </a:solidFill>
                <a:latin typeface="+mj-lt"/>
              </a:defRPr>
            </a:lvl1pPr>
            <a:lvl2pPr marL="457200" indent="0">
              <a:buNone/>
              <a:defRPr/>
            </a:lvl2pPr>
          </a:lstStyle>
          <a:p>
            <a:pPr lvl="0"/>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lvl="0"/>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p:txBody>
      </p:sp>
      <p:sp>
        <p:nvSpPr>
          <p:cNvPr id="2" name="Title 1"/>
          <p:cNvSpPr>
            <a:spLocks noGrp="1"/>
          </p:cNvSpPr>
          <p:nvPr>
            <p:ph type="title"/>
          </p:nvPr>
        </p:nvSpPr>
        <p:spPr>
          <a:xfrm>
            <a:off x="359757" y="365125"/>
            <a:ext cx="5359400" cy="1002951"/>
          </a:xfrm>
        </p:spPr>
        <p:txBody>
          <a:bodyPr/>
          <a:lstStyle/>
          <a:p>
            <a:r>
              <a:rPr lang="en-US"/>
              <a:t>Click to edit Master title style</a:t>
            </a:r>
            <a:endParaRPr lang="en-GB"/>
          </a:p>
        </p:txBody>
      </p:sp>
    </p:spTree>
    <p:extLst>
      <p:ext uri="{BB962C8B-B14F-4D97-AF65-F5344CB8AC3E}">
        <p14:creationId xmlns:p14="http://schemas.microsoft.com/office/powerpoint/2010/main" val="4135074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A11F7A37-C2DD-4B5B-AC90-C56B1EBEFACA}"/>
              </a:ext>
            </a:extLst>
          </p:cNvPr>
          <p:cNvSpPr>
            <a:spLocks noGrp="1"/>
          </p:cNvSpPr>
          <p:nvPr>
            <p:ph type="pic" sz="quarter" idx="14" hasCustomPrompt="1"/>
          </p:nvPr>
        </p:nvSpPr>
        <p:spPr>
          <a:xfrm>
            <a:off x="0" y="0"/>
            <a:ext cx="12192000" cy="3920458"/>
          </a:xfrm>
        </p:spPr>
        <p:txBody>
          <a:bodyPr anchor="ctr"/>
          <a:lstStyle>
            <a:lvl1pPr marL="0" indent="0" algn="ctr">
              <a:buNone/>
              <a:defRPr/>
            </a:lvl1pPr>
          </a:lstStyle>
          <a:p>
            <a:r>
              <a:rPr lang="en-GB" dirty="0"/>
              <a:t>Insert image</a:t>
            </a:r>
            <a:endParaRPr lang="en-US" dirty="0"/>
          </a:p>
        </p:txBody>
      </p:sp>
      <p:sp>
        <p:nvSpPr>
          <p:cNvPr id="34" name="Text Placeholder 2">
            <a:extLst>
              <a:ext uri="{FF2B5EF4-FFF2-40B4-BE49-F238E27FC236}">
                <a16:creationId xmlns:a16="http://schemas.microsoft.com/office/drawing/2014/main" id="{2E86D22F-C10C-4838-873F-AD1464B64BC4}"/>
              </a:ext>
            </a:extLst>
          </p:cNvPr>
          <p:cNvSpPr>
            <a:spLocks noGrp="1"/>
          </p:cNvSpPr>
          <p:nvPr>
            <p:ph type="body" sz="quarter" idx="16" hasCustomPrompt="1"/>
          </p:nvPr>
        </p:nvSpPr>
        <p:spPr>
          <a:xfrm>
            <a:off x="6435725" y="4501295"/>
            <a:ext cx="5359400" cy="962239"/>
          </a:xfrm>
        </p:spPr>
        <p:txBody>
          <a:bodyPr anchor="ctr">
            <a:normAutofit/>
          </a:bodyPr>
          <a:lstStyle>
            <a:lvl1pPr marL="0" indent="0">
              <a:lnSpc>
                <a:spcPct val="100000"/>
              </a:lnSpc>
              <a:spcBef>
                <a:spcPts val="0"/>
              </a:spcBef>
              <a:buNone/>
              <a:defRPr sz="1400" spc="0" baseline="0">
                <a:solidFill>
                  <a:schemeClr val="tx2"/>
                </a:solidFill>
                <a:latin typeface="+mj-lt"/>
              </a:defRPr>
            </a:lvl1pPr>
            <a:lvl2pPr marL="457200" indent="0">
              <a:buNone/>
              <a:defRPr/>
            </a:lvl2pPr>
          </a:lstStyle>
          <a:p>
            <a:pPr lvl="0"/>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p:txBody>
      </p:sp>
      <p:pic>
        <p:nvPicPr>
          <p:cNvPr id="7" name="Picture 6">
            <a:extLst>
              <a:ext uri="{FF2B5EF4-FFF2-40B4-BE49-F238E27FC236}">
                <a16:creationId xmlns:a16="http://schemas.microsoft.com/office/drawing/2014/main" id="{9250EF83-1BE8-417E-AA12-66A0194DC02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59757" y="6267440"/>
            <a:ext cx="2452024" cy="295737"/>
          </a:xfrm>
          <a:prstGeom prst="rect">
            <a:avLst/>
          </a:prstGeom>
        </p:spPr>
      </p:pic>
      <p:pic>
        <p:nvPicPr>
          <p:cNvPr id="9" name="Picture 2" descr="GMCA Logo">
            <a:extLst>
              <a:ext uri="{FF2B5EF4-FFF2-40B4-BE49-F238E27FC236}">
                <a16:creationId xmlns:a16="http://schemas.microsoft.com/office/drawing/2014/main" id="{5462AAB3-A01E-4400-AA29-7E8E11359DDE}"/>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35473"/>
          <a:stretch/>
        </p:blipFill>
        <p:spPr bwMode="auto">
          <a:xfrm>
            <a:off x="2950114" y="6153834"/>
            <a:ext cx="1987826" cy="77015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15A34A5F-5B16-4B7D-9DAE-217742250DA9}"/>
              </a:ext>
            </a:extLst>
          </p:cNvPr>
          <p:cNvSpPr txBox="1">
            <a:spLocks/>
          </p:cNvSpPr>
          <p:nvPr userDrawn="1"/>
        </p:nvSpPr>
        <p:spPr>
          <a:xfrm>
            <a:off x="5072888" y="6357356"/>
            <a:ext cx="8652193" cy="1256934"/>
          </a:xfrm>
          <a:prstGeom prst="rect">
            <a:avLst/>
          </a:prstGeom>
        </p:spPr>
        <p:txBody>
          <a:bodyPr vert="horz" lIns="91440" tIns="45720" rIns="91440" bIns="45720" rtlCol="0">
            <a:normAutofit/>
          </a:bodyPr>
          <a:lstStyle>
            <a:lvl1pPr marL="0" indent="0" algn="r" defTabSz="914400" rtl="0" eaLnBrk="1" latinLnBrk="0" hangingPunct="1">
              <a:lnSpc>
                <a:spcPct val="80000"/>
              </a:lnSpc>
              <a:spcBef>
                <a:spcPts val="0"/>
              </a:spcBef>
              <a:buFont typeface="Arial" panose="020B0604020202020204" pitchFamily="34" charset="0"/>
              <a:buNone/>
              <a:defRPr sz="4000" b="1" kern="1200" spc="-100" baseline="0">
                <a:solidFill>
                  <a:schemeClr val="bg1"/>
                </a:solidFill>
                <a:effectLst>
                  <a:outerShdw blurRad="127000" algn="ctr" rotWithShape="0">
                    <a:schemeClr val="tx2">
                      <a:alpha val="60000"/>
                    </a:schemeClr>
                  </a:outerShdw>
                </a:effectLst>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400" dirty="0">
                <a:solidFill>
                  <a:srgbClr val="5C5B5A"/>
                </a:solidFill>
                <a:effectLst/>
                <a:latin typeface="Arial" panose="020B0604020202020204" pitchFamily="34" charset="0"/>
                <a:cs typeface="Arial" panose="020B0604020202020204" pitchFamily="34" charset="0"/>
              </a:rPr>
              <a:t>Carried out on behalf of Greater Manchester partners</a:t>
            </a:r>
            <a:endParaRPr lang="en-US" sz="1400" dirty="0">
              <a:solidFill>
                <a:srgbClr val="5C5B5A"/>
              </a:solidFill>
              <a:effectLst/>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59757" y="4501295"/>
            <a:ext cx="5755293" cy="962239"/>
          </a:xfrm>
        </p:spPr>
        <p:txBody>
          <a:bodyPr/>
          <a:lstStyle/>
          <a:p>
            <a:r>
              <a:rPr lang="en-US"/>
              <a:t>Click to edit Master title style</a:t>
            </a:r>
            <a:endParaRPr lang="en-GB"/>
          </a:p>
        </p:txBody>
      </p:sp>
      <p:sp>
        <p:nvSpPr>
          <p:cNvPr id="11" name="Slide Number Placeholder 2">
            <a:extLst>
              <a:ext uri="{FF2B5EF4-FFF2-40B4-BE49-F238E27FC236}">
                <a16:creationId xmlns:a16="http://schemas.microsoft.com/office/drawing/2014/main" id="{508546CD-DAA1-4FFB-9978-4DC0BE8A1CF2}"/>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Tree>
    <p:extLst>
      <p:ext uri="{BB962C8B-B14F-4D97-AF65-F5344CB8AC3E}">
        <p14:creationId xmlns:p14="http://schemas.microsoft.com/office/powerpoint/2010/main" val="8845680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and title">
    <p:spTree>
      <p:nvGrpSpPr>
        <p:cNvPr id="1" name=""/>
        <p:cNvGrpSpPr/>
        <p:nvPr/>
      </p:nvGrpSpPr>
      <p:grpSpPr>
        <a:xfrm>
          <a:off x="0" y="0"/>
          <a:ext cx="0" cy="0"/>
          <a:chOff x="0" y="0"/>
          <a:chExt cx="0" cy="0"/>
        </a:xfrm>
      </p:grpSpPr>
      <p:sp>
        <p:nvSpPr>
          <p:cNvPr id="33" name="Picture Placeholder 2">
            <a:extLst>
              <a:ext uri="{FF2B5EF4-FFF2-40B4-BE49-F238E27FC236}">
                <a16:creationId xmlns:a16="http://schemas.microsoft.com/office/drawing/2014/main" id="{4B03EC54-D7E3-488A-A6DC-6629FABC5A85}"/>
              </a:ext>
            </a:extLst>
          </p:cNvPr>
          <p:cNvSpPr>
            <a:spLocks noGrp="1"/>
          </p:cNvSpPr>
          <p:nvPr>
            <p:ph type="pic" sz="quarter" idx="14" hasCustomPrompt="1"/>
          </p:nvPr>
        </p:nvSpPr>
        <p:spPr>
          <a:xfrm>
            <a:off x="6095995" y="0"/>
            <a:ext cx="6095995" cy="6858000"/>
          </a:xfrm>
        </p:spPr>
        <p:txBody>
          <a:bodyPr anchor="ctr"/>
          <a:lstStyle>
            <a:lvl1pPr marL="0" indent="0" algn="ctr">
              <a:buNone/>
              <a:defRPr/>
            </a:lvl1pPr>
          </a:lstStyle>
          <a:p>
            <a:r>
              <a:rPr lang="en-GB" dirty="0"/>
              <a:t>Insert image</a:t>
            </a:r>
            <a:endParaRPr lang="en-US" dirty="0"/>
          </a:p>
        </p:txBody>
      </p:sp>
      <p:sp>
        <p:nvSpPr>
          <p:cNvPr id="2" name="Title 1"/>
          <p:cNvSpPr>
            <a:spLocks noGrp="1"/>
          </p:cNvSpPr>
          <p:nvPr>
            <p:ph type="title"/>
          </p:nvPr>
        </p:nvSpPr>
        <p:spPr>
          <a:xfrm>
            <a:off x="359757" y="365125"/>
            <a:ext cx="5455256" cy="877888"/>
          </a:xfrm>
        </p:spPr>
        <p:txBody>
          <a:bodyPr/>
          <a:lstStyle/>
          <a:p>
            <a:r>
              <a:rPr lang="en-US"/>
              <a:t>Click to edit Master title style</a:t>
            </a:r>
            <a:endParaRPr lang="en-GB"/>
          </a:p>
        </p:txBody>
      </p:sp>
    </p:spTree>
    <p:extLst>
      <p:ext uri="{BB962C8B-B14F-4D97-AF65-F5344CB8AC3E}">
        <p14:creationId xmlns:p14="http://schemas.microsoft.com/office/powerpoint/2010/main" val="17306962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4CD4D0-5ED3-4DD6-AC26-5921E1AF226D}"/>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Tree>
    <p:extLst>
      <p:ext uri="{BB962C8B-B14F-4D97-AF65-F5344CB8AC3E}">
        <p14:creationId xmlns:p14="http://schemas.microsoft.com/office/powerpoint/2010/main" val="34867364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age with titl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2CB4D1D-9D4A-4A0D-9981-9C69CA06532B}"/>
              </a:ext>
            </a:extLst>
          </p:cNvPr>
          <p:cNvGraphicFramePr>
            <a:graphicFrameLocks noChangeAspect="1"/>
          </p:cNvGraphicFramePr>
          <p:nvPr userDrawn="1">
            <p:custDataLst>
              <p:tags r:id="rId1"/>
            </p:custDataLst>
            <p:extLst>
              <p:ext uri="{D42A27DB-BD31-4B8C-83A1-F6EECF244321}">
                <p14:modId xmlns:p14="http://schemas.microsoft.com/office/powerpoint/2010/main" val="16522717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2CB4D1D-9D4A-4A0D-9981-9C69CA0653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Click to edit Master title style</a:t>
            </a:r>
            <a:endParaRPr lang="en-GB"/>
          </a:p>
        </p:txBody>
      </p:sp>
      <p:sp>
        <p:nvSpPr>
          <p:cNvPr id="6" name="Slide Number Placeholder 2">
            <a:extLst>
              <a:ext uri="{FF2B5EF4-FFF2-40B4-BE49-F238E27FC236}">
                <a16:creationId xmlns:a16="http://schemas.microsoft.com/office/drawing/2014/main" id="{C6C50D19-0AA2-4161-8EAC-C69FE51FE106}"/>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7" name="Text Placeholder 2">
            <a:extLst>
              <a:ext uri="{FF2B5EF4-FFF2-40B4-BE49-F238E27FC236}">
                <a16:creationId xmlns:a16="http://schemas.microsoft.com/office/drawing/2014/main" id="{56922770-1A9D-4727-903A-92E5460DCDE1}"/>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26292703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55C6AAD-DD62-4BF7-9C51-24255CE6FCCF}"/>
              </a:ext>
            </a:extLst>
          </p:cNvPr>
          <p:cNvGraphicFramePr>
            <a:graphicFrameLocks noChangeAspect="1"/>
          </p:cNvGraphicFramePr>
          <p:nvPr userDrawn="1">
            <p:custDataLst>
              <p:tags r:id="rId1"/>
            </p:custDataLst>
            <p:extLst>
              <p:ext uri="{D42A27DB-BD31-4B8C-83A1-F6EECF244321}">
                <p14:modId xmlns:p14="http://schemas.microsoft.com/office/powerpoint/2010/main" val="1927545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4" name="Object 3" hidden="1">
                        <a:extLst>
                          <a:ext uri="{FF2B5EF4-FFF2-40B4-BE49-F238E27FC236}">
                            <a16:creationId xmlns:a16="http://schemas.microsoft.com/office/drawing/2014/main" id="{C55C6AAD-DD62-4BF7-9C51-24255CE6FC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1548882"/>
            <a:ext cx="11447433" cy="4332805"/>
          </a:xfrm>
        </p:spPr>
        <p:txBody>
          <a:bodyPr numCol="2" spcCol="457200">
            <a:normAutofit/>
          </a:bodyPr>
          <a:lstStyle>
            <a:lvl1pPr marL="0" indent="0">
              <a:lnSpc>
                <a:spcPct val="100000"/>
              </a:lnSpc>
              <a:spcBef>
                <a:spcPts val="0"/>
              </a:spcBef>
              <a:spcAft>
                <a:spcPts val="1200"/>
              </a:spcAft>
              <a:buNone/>
              <a:defRPr sz="1400" spc="0" baseline="0">
                <a:solidFill>
                  <a:schemeClr val="tx2"/>
                </a:solidFill>
                <a:latin typeface="+mj-lt"/>
              </a:defRPr>
            </a:lvl1pPr>
            <a:lvl2pPr marL="457200" indent="0">
              <a:buNone/>
              <a:defRPr/>
            </a:lvl2pPr>
          </a:lstStyle>
          <a:p>
            <a:pPr lvl="0"/>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lvl="0"/>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lvl="0"/>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lvl="0"/>
            <a:r>
              <a:rPr lang="en-US" err="1"/>
              <a:t>Icipidi</a:t>
            </a:r>
            <a:r>
              <a:rPr lang="en-US"/>
              <a:t> </a:t>
            </a:r>
            <a:r>
              <a:rPr lang="en-US" err="1"/>
              <a:t>cipsae</a:t>
            </a:r>
            <a:r>
              <a:rPr lang="en-US"/>
              <a:t> </a:t>
            </a:r>
            <a:r>
              <a:rPr lang="en-US" err="1"/>
              <a:t>aciis</a:t>
            </a:r>
            <a:r>
              <a:rPr lang="en-US"/>
              <a:t> </a:t>
            </a:r>
            <a:r>
              <a:rPr lang="en-US" err="1"/>
              <a:t>vollore</a:t>
            </a:r>
            <a:r>
              <a:rPr lang="en-US"/>
              <a:t> </a:t>
            </a:r>
            <a:r>
              <a:rPr lang="en-US" err="1"/>
              <a:t>nisim</a:t>
            </a:r>
            <a:r>
              <a:rPr lang="en-US"/>
              <a:t> </a:t>
            </a:r>
            <a:r>
              <a:rPr lang="en-US" err="1"/>
              <a:t>niet</a:t>
            </a:r>
            <a:r>
              <a:rPr lang="en-US"/>
              <a:t> </a:t>
            </a:r>
            <a:r>
              <a:rPr lang="en-US" err="1"/>
              <a:t>optam</a:t>
            </a:r>
            <a:r>
              <a:rPr lang="en-US"/>
              <a:t> rem. </a:t>
            </a:r>
            <a:r>
              <a:rPr lang="en-US" err="1"/>
              <a:t>Nem</a:t>
            </a:r>
            <a:r>
              <a:rPr lang="en-US"/>
              <a:t>. </a:t>
            </a:r>
            <a:r>
              <a:rPr lang="en-US" err="1"/>
              <a:t>Moluptas</a:t>
            </a:r>
            <a:r>
              <a:rPr lang="en-US"/>
              <a:t> nus </a:t>
            </a:r>
            <a:r>
              <a:rPr lang="en-US" err="1"/>
              <a:t>ut</a:t>
            </a:r>
            <a:r>
              <a:rPr lang="en-US"/>
              <a:t> </a:t>
            </a:r>
            <a:r>
              <a:rPr lang="en-US" err="1"/>
              <a:t>optatecus</a:t>
            </a:r>
            <a:r>
              <a:rPr lang="en-US"/>
              <a:t> aces </a:t>
            </a:r>
            <a:r>
              <a:rPr lang="en-US" err="1"/>
              <a:t>debis</a:t>
            </a:r>
            <a:r>
              <a:rPr lang="en-US"/>
              <a:t> </a:t>
            </a:r>
            <a:r>
              <a:rPr lang="en-US" err="1"/>
              <a:t>pere</a:t>
            </a:r>
            <a:r>
              <a:rPr lang="en-US"/>
              <a:t> ne </a:t>
            </a:r>
            <a:r>
              <a:rPr lang="en-US" err="1"/>
              <a:t>vendios</a:t>
            </a:r>
            <a:r>
              <a:rPr lang="en-US"/>
              <a:t> </a:t>
            </a:r>
            <a:r>
              <a:rPr lang="en-US" err="1"/>
              <a:t>dit</a:t>
            </a:r>
            <a:r>
              <a:rPr lang="en-US"/>
              <a:t> </a:t>
            </a:r>
            <a:r>
              <a:rPr lang="en-US" err="1"/>
              <a:t>andernaturi</a:t>
            </a:r>
            <a:r>
              <a:rPr lang="en-US"/>
              <a:t> </a:t>
            </a:r>
            <a:r>
              <a:rPr lang="en-US" err="1"/>
              <a:t>repeliquam</a:t>
            </a:r>
            <a:r>
              <a:rPr lang="en-US"/>
              <a:t> </a:t>
            </a:r>
            <a:r>
              <a:rPr lang="en-US" err="1"/>
              <a:t>ius</a:t>
            </a:r>
            <a:r>
              <a:rPr lang="en-US"/>
              <a:t> </a:t>
            </a:r>
            <a:r>
              <a:rPr lang="en-US" err="1"/>
              <a:t>doloresed</a:t>
            </a:r>
            <a:r>
              <a:rPr lang="en-US"/>
              <a:t> </a:t>
            </a:r>
            <a:r>
              <a:rPr lang="en-US" err="1"/>
              <a:t>quiderf</a:t>
            </a:r>
            <a:r>
              <a:rPr lang="en-US"/>
              <a:t> </a:t>
            </a:r>
            <a:r>
              <a:rPr lang="en-US" err="1"/>
              <a:t>erchill</a:t>
            </a:r>
            <a:r>
              <a:rPr lang="en-US"/>
              <a:t> </a:t>
            </a:r>
            <a:r>
              <a:rPr lang="en-US" err="1"/>
              <a:t>endist</a:t>
            </a:r>
            <a:r>
              <a:rPr lang="en-US"/>
              <a:t> </a:t>
            </a:r>
            <a:r>
              <a:rPr lang="en-US" err="1"/>
              <a:t>venditaturis</a:t>
            </a:r>
            <a:r>
              <a:rPr lang="en-US"/>
              <a:t> am </a:t>
            </a:r>
            <a:r>
              <a:rPr lang="en-US" err="1"/>
              <a:t>ilis</a:t>
            </a:r>
            <a:r>
              <a:rPr lang="en-US"/>
              <a:t> </a:t>
            </a:r>
            <a:r>
              <a:rPr lang="en-US" err="1"/>
              <a:t>doluptae</a:t>
            </a:r>
            <a:r>
              <a:rPr lang="en-US"/>
              <a:t> </a:t>
            </a:r>
            <a:r>
              <a:rPr lang="en-US" err="1"/>
              <a:t>comnihit</a:t>
            </a:r>
            <a:r>
              <a:rPr lang="en-US"/>
              <a:t> </a:t>
            </a:r>
            <a:r>
              <a:rPr lang="en-US" err="1"/>
              <a:t>laborio</a:t>
            </a:r>
            <a:r>
              <a:rPr lang="en-US"/>
              <a:t> dolor </a:t>
            </a:r>
            <a:r>
              <a:rPr lang="en-US" err="1"/>
              <a:t>andis</a:t>
            </a:r>
            <a:r>
              <a:rPr lang="en-US"/>
              <a:t> endite </a:t>
            </a:r>
            <a:r>
              <a:rPr lang="en-US" err="1"/>
              <a:t>dolesed</a:t>
            </a:r>
            <a:r>
              <a:rPr lang="en-US"/>
              <a:t> </a:t>
            </a:r>
            <a:r>
              <a:rPr lang="en-US" err="1"/>
              <a:t>excepuda</a:t>
            </a:r>
            <a:r>
              <a:rPr lang="en-US"/>
              <a:t> </a:t>
            </a:r>
            <a:r>
              <a:rPr lang="en-US" err="1"/>
              <a:t>sequassi</a:t>
            </a:r>
            <a:r>
              <a:rPr lang="en-US"/>
              <a:t> </a:t>
            </a:r>
            <a:r>
              <a:rPr lang="en-US" err="1"/>
              <a:t>blaudis</a:t>
            </a:r>
            <a:r>
              <a:rPr lang="en-US"/>
              <a:t> </a:t>
            </a:r>
            <a:r>
              <a:rPr lang="en-US" err="1"/>
              <a:t>tiundis</a:t>
            </a:r>
            <a:r>
              <a:rPr lang="en-US"/>
              <a:t> </a:t>
            </a:r>
            <a:r>
              <a:rPr lang="en-US" err="1"/>
              <a:t>atur</a:t>
            </a:r>
            <a:r>
              <a:rPr lang="en-US"/>
              <a:t> </a:t>
            </a:r>
            <a:r>
              <a:rPr lang="en-US" err="1"/>
              <a:t>aborum</a:t>
            </a:r>
            <a:r>
              <a:rPr lang="en-US"/>
              <a:t> </a:t>
            </a:r>
            <a:r>
              <a:rPr lang="en-US" err="1"/>
              <a:t>reium</a:t>
            </a:r>
            <a:r>
              <a:rPr lang="en-US"/>
              <a:t>, et </a:t>
            </a:r>
            <a:r>
              <a:rPr lang="en-US" err="1"/>
              <a:t>perum</a:t>
            </a:r>
            <a:r>
              <a:rPr lang="en-US"/>
              <a:t> </a:t>
            </a:r>
            <a:r>
              <a:rPr lang="en-US" err="1"/>
              <a:t>si</a:t>
            </a:r>
            <a:r>
              <a:rPr lang="en-US"/>
              <a:t> </a:t>
            </a:r>
            <a:r>
              <a:rPr lang="en-US" err="1"/>
              <a:t>nimpore</a:t>
            </a:r>
            <a:r>
              <a:rPr lang="en-US"/>
              <a:t> </a:t>
            </a:r>
            <a:r>
              <a:rPr lang="en-US" err="1"/>
              <a:t>nam</a:t>
            </a:r>
            <a:r>
              <a:rPr lang="en-US"/>
              <a:t>, et </a:t>
            </a:r>
            <a:r>
              <a:rPr lang="en-US" err="1"/>
              <a:t>evel</a:t>
            </a:r>
            <a:r>
              <a:rPr lang="en-US"/>
              <a:t> </a:t>
            </a:r>
            <a:r>
              <a:rPr lang="en-US" err="1"/>
              <a:t>modiand</a:t>
            </a:r>
            <a:r>
              <a:rPr lang="en-US"/>
              <a:t> </a:t>
            </a:r>
            <a:r>
              <a:rPr lang="en-US" err="1"/>
              <a:t>ebisseq</a:t>
            </a:r>
            <a:r>
              <a:rPr lang="en-US"/>
              <a:t> </a:t>
            </a:r>
            <a:r>
              <a:rPr lang="en-US" err="1"/>
              <a:t>uident</a:t>
            </a:r>
            <a:r>
              <a:rPr lang="en-US"/>
              <a:t> </a:t>
            </a:r>
            <a:r>
              <a:rPr lang="en-US" err="1"/>
              <a:t>ut</a:t>
            </a:r>
            <a:r>
              <a:rPr lang="en-US"/>
              <a:t> mi, </a:t>
            </a:r>
            <a:r>
              <a:rPr lang="en-US" err="1"/>
              <a:t>explit</a:t>
            </a:r>
            <a:r>
              <a:rPr lang="en-US"/>
              <a:t> lab in </a:t>
            </a:r>
            <a:r>
              <a:rPr lang="en-US" err="1"/>
              <a:t>renitis</a:t>
            </a:r>
            <a:r>
              <a:rPr lang="en-US"/>
              <a:t> </a:t>
            </a:r>
            <a:r>
              <a:rPr lang="en-US" err="1"/>
              <a:t>postio</a:t>
            </a:r>
            <a:r>
              <a:rPr lang="en-US"/>
              <a:t>. </a:t>
            </a:r>
            <a:r>
              <a:rPr lang="en-US" err="1"/>
              <a:t>Itassus</a:t>
            </a:r>
            <a:r>
              <a:rPr lang="en-US"/>
              <a:t> </a:t>
            </a:r>
            <a:r>
              <a:rPr lang="en-US" err="1"/>
              <a:t>remquib</a:t>
            </a:r>
            <a:r>
              <a:rPr lang="en-US"/>
              <a:t> </a:t>
            </a:r>
            <a:r>
              <a:rPr lang="en-US" err="1"/>
              <a:t>usapici</a:t>
            </a:r>
            <a:r>
              <a:rPr lang="en-US"/>
              <a:t> non </a:t>
            </a:r>
            <a:r>
              <a:rPr lang="en-US" err="1"/>
              <a:t>nulpa</a:t>
            </a:r>
            <a:r>
              <a:rPr lang="en-US"/>
              <a:t> nit vent </a:t>
            </a:r>
            <a:r>
              <a:rPr lang="en-US" err="1"/>
              <a:t>est</a:t>
            </a:r>
            <a:r>
              <a:rPr lang="en-US"/>
              <a:t> </a:t>
            </a:r>
            <a:r>
              <a:rPr lang="en-US" err="1"/>
              <a:t>alistias</a:t>
            </a:r>
            <a:r>
              <a:rPr lang="en-US"/>
              <a:t> </a:t>
            </a:r>
            <a:r>
              <a:rPr lang="en-US" err="1"/>
              <a:t>endebit</a:t>
            </a:r>
            <a:r>
              <a:rPr lang="en-US"/>
              <a:t> dolore lab </a:t>
            </a:r>
            <a:r>
              <a:rPr lang="en-US" err="1"/>
              <a:t>idelend</a:t>
            </a:r>
            <a:r>
              <a:rPr lang="en-US"/>
              <a:t> </a:t>
            </a:r>
            <a:r>
              <a:rPr lang="en-US" err="1"/>
              <a:t>iciur</a:t>
            </a:r>
            <a:r>
              <a:rPr lang="en-US"/>
              <a:t>? Qui </a:t>
            </a:r>
            <a:r>
              <a:rPr lang="en-US" err="1"/>
              <a:t>dolorem</a:t>
            </a:r>
            <a:r>
              <a:rPr lang="en-US"/>
              <a:t> </a:t>
            </a:r>
            <a:r>
              <a:rPr lang="en-US" err="1"/>
              <a:t>oluptatur</a:t>
            </a:r>
            <a:r>
              <a:rPr lang="en-US"/>
              <a:t> </a:t>
            </a:r>
            <a:r>
              <a:rPr lang="en-US" err="1"/>
              <a:t>aut</a:t>
            </a:r>
            <a:r>
              <a:rPr lang="en-US"/>
              <a:t> qui </a:t>
            </a:r>
            <a:r>
              <a:rPr lang="en-US" err="1"/>
              <a:t>optasim</a:t>
            </a:r>
            <a:r>
              <a:rPr lang="en-US"/>
              <a:t> </a:t>
            </a:r>
            <a:r>
              <a:rPr lang="en-US" err="1"/>
              <a:t>aximet</a:t>
            </a:r>
            <a:r>
              <a:rPr lang="en-US"/>
              <a:t> </a:t>
            </a:r>
            <a:r>
              <a:rPr lang="en-US" err="1"/>
              <a:t>fugiam</a:t>
            </a:r>
            <a:r>
              <a:rPr lang="en-US"/>
              <a:t> </a:t>
            </a:r>
            <a:r>
              <a:rPr lang="en-US" err="1"/>
              <a:t>eaquunt</a:t>
            </a:r>
            <a:r>
              <a:rPr lang="en-US"/>
              <a:t> et </a:t>
            </a:r>
            <a:r>
              <a:rPr lang="en-US" err="1"/>
              <a:t>andi</a:t>
            </a:r>
            <a:r>
              <a:rPr lang="en-US"/>
              <a:t> </a:t>
            </a:r>
            <a:r>
              <a:rPr lang="en-US" err="1"/>
              <a:t>venis</a:t>
            </a:r>
            <a:r>
              <a:rPr lang="en-US"/>
              <a:t> </a:t>
            </a:r>
            <a:r>
              <a:rPr lang="en-US" err="1"/>
              <a:t>nullecu</a:t>
            </a:r>
            <a:r>
              <a:rPr lang="en-US"/>
              <a:t> </a:t>
            </a:r>
            <a:r>
              <a:rPr lang="en-US" err="1"/>
              <a:t>sdanissin</a:t>
            </a:r>
            <a:r>
              <a:rPr lang="en-US"/>
              <a:t> re sit, </a:t>
            </a:r>
            <a:r>
              <a:rPr lang="en-US" err="1"/>
              <a:t>te</a:t>
            </a:r>
            <a:r>
              <a:rPr lang="en-US"/>
              <a:t> </a:t>
            </a:r>
            <a:r>
              <a:rPr lang="en-US" err="1"/>
              <a:t>vollo</a:t>
            </a:r>
            <a:r>
              <a:rPr lang="en-US"/>
              <a:t> </a:t>
            </a:r>
            <a:r>
              <a:rPr lang="en-US" err="1"/>
              <a:t>comnimi</a:t>
            </a:r>
            <a:r>
              <a:rPr lang="en-US"/>
              <a:t>, sit </a:t>
            </a:r>
            <a:r>
              <a:rPr lang="en-US" err="1"/>
              <a:t>voloremque</a:t>
            </a:r>
            <a:r>
              <a:rPr lang="en-US"/>
              <a:t> nus </a:t>
            </a:r>
            <a:r>
              <a:rPr lang="en-US" err="1"/>
              <a:t>aut</a:t>
            </a:r>
            <a:r>
              <a:rPr lang="en-US"/>
              <a:t> re ex </a:t>
            </a:r>
            <a:r>
              <a:rPr lang="en-US" err="1"/>
              <a:t>eos</a:t>
            </a:r>
            <a:r>
              <a:rPr lang="en-US"/>
              <a:t> </a:t>
            </a:r>
            <a:r>
              <a:rPr lang="en-US" err="1"/>
              <a:t>eatus</a:t>
            </a:r>
            <a:r>
              <a:rPr lang="en-US"/>
              <a:t> </a:t>
            </a:r>
            <a:r>
              <a:rPr lang="en-US" err="1"/>
              <a:t>ea</a:t>
            </a:r>
            <a:r>
              <a:rPr lang="en-US"/>
              <a:t> </a:t>
            </a:r>
            <a:r>
              <a:rPr lang="en-US" err="1"/>
              <a:t>conserc</a:t>
            </a:r>
            <a:r>
              <a:rPr lang="en-US"/>
              <a:t> </a:t>
            </a:r>
            <a:r>
              <a:rPr lang="en-US" err="1"/>
              <a:t>ilibus</a:t>
            </a:r>
            <a:r>
              <a:rPr lang="en-US"/>
              <a:t> </a:t>
            </a:r>
            <a:r>
              <a:rPr lang="en-US" err="1"/>
              <a:t>provit</a:t>
            </a:r>
            <a:r>
              <a:rPr lang="en-US"/>
              <a:t> </a:t>
            </a:r>
            <a:r>
              <a:rPr lang="en-US" err="1"/>
              <a:t>eatiurent</a:t>
            </a:r>
            <a:r>
              <a:rPr lang="en-US"/>
              <a:t> et </a:t>
            </a:r>
            <a:r>
              <a:rPr lang="en-US" err="1"/>
              <a:t>aditat</a:t>
            </a:r>
            <a:r>
              <a:rPr lang="en-US"/>
              <a:t>.</a:t>
            </a:r>
          </a:p>
          <a:p>
            <a:pPr lvl="0"/>
            <a:r>
              <a:rPr lang="en-US" err="1"/>
              <a:t>Apissit</a:t>
            </a:r>
            <a:r>
              <a:rPr lang="en-US"/>
              <a:t> </a:t>
            </a:r>
            <a:r>
              <a:rPr lang="en-US" err="1"/>
              <a:t>ut</a:t>
            </a:r>
            <a:r>
              <a:rPr lang="en-US"/>
              <a:t> </a:t>
            </a:r>
            <a:r>
              <a:rPr lang="en-US" err="1"/>
              <a:t>excea</a:t>
            </a:r>
            <a:r>
              <a:rPr lang="en-US"/>
              <a:t> </a:t>
            </a:r>
            <a:r>
              <a:rPr lang="en-US" err="1"/>
              <a:t>comnis</a:t>
            </a:r>
            <a:r>
              <a:rPr lang="en-US"/>
              <a:t> as </a:t>
            </a:r>
            <a:r>
              <a:rPr lang="en-US" err="1"/>
              <a:t>ut</a:t>
            </a:r>
            <a:r>
              <a:rPr lang="en-US"/>
              <a:t> et </a:t>
            </a:r>
            <a:r>
              <a:rPr lang="en-US" err="1"/>
              <a:t>quam</a:t>
            </a:r>
            <a:r>
              <a:rPr lang="en-US"/>
              <a:t>, </a:t>
            </a:r>
            <a:r>
              <a:rPr lang="en-US" err="1"/>
              <a:t>sapedipidus</a:t>
            </a:r>
            <a:r>
              <a:rPr lang="en-US"/>
              <a:t> </a:t>
            </a:r>
            <a:r>
              <a:rPr lang="en-US" err="1"/>
              <a:t>dolupta</a:t>
            </a:r>
            <a:r>
              <a:rPr lang="en-US"/>
              <a:t> </a:t>
            </a:r>
            <a:r>
              <a:rPr lang="en-US" err="1"/>
              <a:t>tenist</a:t>
            </a:r>
            <a:r>
              <a:rPr lang="en-US"/>
              <a:t> </a:t>
            </a:r>
            <a:r>
              <a:rPr lang="en-US" err="1"/>
              <a:t>fugitem</a:t>
            </a:r>
            <a:r>
              <a:rPr lang="en-US"/>
              <a:t> </a:t>
            </a:r>
            <a:r>
              <a:rPr lang="en-US" err="1"/>
              <a:t>aliam</a:t>
            </a:r>
            <a:r>
              <a:rPr lang="en-US"/>
              <a:t> </a:t>
            </a:r>
            <a:r>
              <a:rPr lang="en-US" err="1"/>
              <a:t>consequ</a:t>
            </a:r>
            <a:r>
              <a:rPr lang="en-US"/>
              <a:t> </a:t>
            </a:r>
            <a:r>
              <a:rPr lang="en-US" err="1"/>
              <a:t>atibus</a:t>
            </a:r>
            <a:r>
              <a:rPr lang="en-US"/>
              <a:t> </a:t>
            </a:r>
            <a:r>
              <a:rPr lang="en-US" err="1"/>
              <a:t>ipsant</a:t>
            </a:r>
            <a:r>
              <a:rPr lang="en-US"/>
              <a:t> </a:t>
            </a:r>
            <a:r>
              <a:rPr lang="en-US" err="1"/>
              <a:t>quatem</a:t>
            </a:r>
            <a:r>
              <a:rPr lang="en-US"/>
              <a:t>. </a:t>
            </a:r>
            <a:r>
              <a:rPr lang="en-US" err="1"/>
              <a:t>Apiet</a:t>
            </a:r>
            <a:r>
              <a:rPr lang="en-US"/>
              <a:t> </a:t>
            </a:r>
            <a:r>
              <a:rPr lang="en-US" err="1"/>
              <a:t>dessitas</a:t>
            </a:r>
            <a:r>
              <a:rPr lang="en-US"/>
              <a:t> qui </a:t>
            </a:r>
            <a:r>
              <a:rPr lang="en-US" err="1"/>
              <a:t>dipsapid</a:t>
            </a:r>
            <a:r>
              <a:rPr lang="en-US"/>
              <a:t> </a:t>
            </a:r>
            <a:r>
              <a:rPr lang="en-US" err="1"/>
              <a:t>moluptatur</a:t>
            </a:r>
            <a:r>
              <a:rPr lang="en-US"/>
              <a:t> abo. </a:t>
            </a:r>
            <a:r>
              <a:rPr lang="en-US" err="1"/>
              <a:t>Nequam</a:t>
            </a:r>
            <a:r>
              <a:rPr lang="en-US"/>
              <a:t> </a:t>
            </a:r>
            <a:r>
              <a:rPr lang="en-US" err="1"/>
              <a:t>endae</a:t>
            </a:r>
            <a:r>
              <a:rPr lang="en-US"/>
              <a:t> minus es </a:t>
            </a:r>
            <a:r>
              <a:rPr lang="en-US" err="1"/>
              <a:t>cus</a:t>
            </a:r>
            <a:r>
              <a:rPr lang="en-US"/>
              <a:t> </a:t>
            </a:r>
            <a:r>
              <a:rPr lang="en-US" err="1"/>
              <a:t>evel</a:t>
            </a:r>
            <a:r>
              <a:rPr lang="en-US"/>
              <a:t> is </a:t>
            </a:r>
            <a:r>
              <a:rPr lang="en-US" err="1"/>
              <a:t>consecto</a:t>
            </a:r>
            <a:r>
              <a:rPr lang="en-US"/>
              <a:t> </a:t>
            </a:r>
            <a:r>
              <a:rPr lang="en-US" err="1"/>
              <a:t>cus</a:t>
            </a:r>
            <a:r>
              <a:rPr lang="en-US"/>
              <a:t> as </a:t>
            </a:r>
            <a:r>
              <a:rPr lang="en-US" err="1"/>
              <a:t>est</a:t>
            </a:r>
            <a:r>
              <a:rPr lang="en-US"/>
              <a:t> alia non re vent, </a:t>
            </a:r>
            <a:r>
              <a:rPr lang="en-US" err="1"/>
              <a:t>ari</a:t>
            </a:r>
            <a:r>
              <a:rPr lang="en-US"/>
              <a:t> dis </a:t>
            </a:r>
            <a:r>
              <a:rPr lang="en-US" err="1"/>
              <a:t>prorro</a:t>
            </a:r>
            <a:r>
              <a:rPr lang="en-US"/>
              <a:t> </a:t>
            </a:r>
            <a:r>
              <a:rPr lang="en-US" err="1"/>
              <a:t>ommolut</a:t>
            </a:r>
            <a:r>
              <a:rPr lang="en-US"/>
              <a:t> </a:t>
            </a:r>
            <a:r>
              <a:rPr lang="en-US" err="1"/>
              <a:t>facim</a:t>
            </a:r>
            <a:r>
              <a:rPr lang="en-US"/>
              <a:t> </a:t>
            </a:r>
            <a:r>
              <a:rPr lang="en-US" err="1"/>
              <a:t>exceaquibus</a:t>
            </a:r>
            <a:r>
              <a:rPr lang="en-US"/>
              <a:t>, </a:t>
            </a:r>
            <a:r>
              <a:rPr lang="en-US" err="1"/>
              <a:t>sequiae</a:t>
            </a:r>
            <a:r>
              <a:rPr lang="en-US"/>
              <a:t> </a:t>
            </a:r>
            <a:r>
              <a:rPr lang="en-US" err="1"/>
              <a:t>voluptus</a:t>
            </a:r>
            <a:r>
              <a:rPr lang="en-US"/>
              <a:t> et </a:t>
            </a:r>
            <a:r>
              <a:rPr lang="en-US" err="1"/>
              <a:t>resseque</a:t>
            </a:r>
            <a:r>
              <a:rPr lang="en-US"/>
              <a:t> </a:t>
            </a:r>
            <a:r>
              <a:rPr lang="en-US" err="1"/>
              <a:t>plit</a:t>
            </a:r>
            <a:r>
              <a:rPr lang="en-US"/>
              <a:t> et </a:t>
            </a:r>
            <a:r>
              <a:rPr lang="en-US" err="1"/>
              <a:t>vendel</a:t>
            </a:r>
            <a:r>
              <a:rPr lang="en-US"/>
              <a:t> </a:t>
            </a:r>
            <a:r>
              <a:rPr lang="en-US" err="1"/>
              <a:t>ipsam</a:t>
            </a:r>
            <a:r>
              <a:rPr lang="en-US"/>
              <a:t> re lit </a:t>
            </a:r>
            <a:r>
              <a:rPr lang="en-US" err="1"/>
              <a:t>labore</a:t>
            </a:r>
            <a:r>
              <a:rPr lang="en-US"/>
              <a:t> </a:t>
            </a:r>
            <a:r>
              <a:rPr lang="en-US" err="1"/>
              <a:t>doluptas</a:t>
            </a:r>
            <a:r>
              <a:rPr lang="en-US"/>
              <a:t> </a:t>
            </a:r>
            <a:r>
              <a:rPr lang="en-US" err="1"/>
              <a:t>ut</a:t>
            </a:r>
            <a:r>
              <a:rPr lang="en-US"/>
              <a:t> et </a:t>
            </a:r>
            <a:r>
              <a:rPr lang="en-US" err="1"/>
              <a:t>vellecae</a:t>
            </a:r>
            <a:r>
              <a:rPr lang="en-US"/>
              <a:t> con </a:t>
            </a:r>
            <a:r>
              <a:rPr lang="en-US" err="1"/>
              <a:t>nos</a:t>
            </a:r>
            <a:r>
              <a:rPr lang="en-US"/>
              <a:t> </a:t>
            </a:r>
            <a:r>
              <a:rPr lang="en-US" err="1"/>
              <a:t>molecta</a:t>
            </a:r>
            <a:r>
              <a:rPr lang="en-US"/>
              <a:t> </a:t>
            </a:r>
            <a:r>
              <a:rPr lang="en-US" err="1"/>
              <a:t>commodis</a:t>
            </a:r>
            <a:r>
              <a:rPr lang="en-US"/>
              <a:t> </a:t>
            </a:r>
            <a:r>
              <a:rPr lang="en-US" err="1"/>
              <a:t>quas</a:t>
            </a:r>
            <a:r>
              <a:rPr lang="en-US"/>
              <a:t> delis </a:t>
            </a:r>
            <a:r>
              <a:rPr lang="en-US" err="1"/>
              <a:t>aute</a:t>
            </a:r>
            <a:r>
              <a:rPr lang="en-US"/>
              <a:t> </a:t>
            </a:r>
            <a:r>
              <a:rPr lang="en-US" err="1"/>
              <a:t>expla</a:t>
            </a:r>
            <a:r>
              <a:rPr lang="en-US"/>
              <a:t> dem </a:t>
            </a:r>
            <a:r>
              <a:rPr lang="en-US" err="1"/>
              <a:t>quas</a:t>
            </a:r>
            <a:r>
              <a:rPr lang="en-US"/>
              <a:t> </a:t>
            </a:r>
            <a:r>
              <a:rPr lang="en-US" err="1"/>
              <a:t>nem</a:t>
            </a:r>
            <a:r>
              <a:rPr lang="en-US"/>
              <a:t> re </a:t>
            </a:r>
            <a:r>
              <a:rPr lang="en-US" err="1"/>
              <a:t>coreiun</a:t>
            </a:r>
            <a:r>
              <a:rPr lang="en-US"/>
              <a:t> </a:t>
            </a:r>
            <a:r>
              <a:rPr lang="en-US" err="1"/>
              <a:t>tureped</a:t>
            </a:r>
            <a:r>
              <a:rPr lang="en-US"/>
              <a:t> </a:t>
            </a:r>
            <a:r>
              <a:rPr lang="en-US" err="1"/>
              <a:t>magnatur</a:t>
            </a:r>
            <a:r>
              <a:rPr lang="en-US"/>
              <a:t> </a:t>
            </a:r>
            <a:r>
              <a:rPr lang="en-US" err="1"/>
              <a:t>sitem</a:t>
            </a:r>
            <a:r>
              <a:rPr lang="en-US"/>
              <a:t> </a:t>
            </a:r>
            <a:r>
              <a:rPr lang="en-US" err="1"/>
              <a:t>rempore</a:t>
            </a:r>
            <a:r>
              <a:rPr lang="en-US"/>
              <a:t> </a:t>
            </a:r>
            <a:r>
              <a:rPr lang="en-US" err="1"/>
              <a:t>hentotatium</a:t>
            </a:r>
            <a:r>
              <a:rPr lang="en-US"/>
              <a:t> </a:t>
            </a:r>
            <a:r>
              <a:rPr lang="en-US" err="1"/>
              <a:t>endam</a:t>
            </a:r>
            <a:r>
              <a:rPr lang="en-US"/>
              <a:t> </a:t>
            </a:r>
            <a:r>
              <a:rPr lang="en-US" err="1"/>
              <a:t>illatem</a:t>
            </a:r>
            <a:r>
              <a:rPr lang="en-US"/>
              <a:t> </a:t>
            </a:r>
            <a:r>
              <a:rPr lang="en-US" err="1"/>
              <a:t>porercidi</a:t>
            </a:r>
            <a:r>
              <a:rPr lang="en-US"/>
              <a:t> </a:t>
            </a:r>
            <a:r>
              <a:rPr lang="en-US" err="1"/>
              <a:t>aut</a:t>
            </a:r>
            <a:r>
              <a:rPr lang="en-US"/>
              <a:t> </a:t>
            </a:r>
            <a:r>
              <a:rPr lang="en-US" err="1"/>
              <a:t>magnis</a:t>
            </a:r>
            <a:r>
              <a:rPr lang="en-US"/>
              <a:t> </a:t>
            </a:r>
            <a:r>
              <a:rPr lang="en-US" err="1"/>
              <a:t>inullaccusam</a:t>
            </a:r>
            <a:r>
              <a:rPr lang="en-US"/>
              <a:t> </a:t>
            </a:r>
            <a:r>
              <a:rPr lang="en-US" err="1"/>
              <a:t>nobitaquia</a:t>
            </a:r>
            <a:r>
              <a:rPr lang="en-US"/>
              <a:t> </a:t>
            </a:r>
            <a:r>
              <a:rPr lang="en-US" err="1"/>
              <a:t>explicab</a:t>
            </a:r>
            <a:r>
              <a:rPr lang="en-US"/>
              <a:t> </a:t>
            </a:r>
            <a:r>
              <a:rPr lang="en-US" err="1"/>
              <a:t>ipis</a:t>
            </a:r>
            <a:r>
              <a:rPr lang="en-US"/>
              <a:t> nobis </a:t>
            </a:r>
            <a:r>
              <a:rPr lang="en-US" err="1"/>
              <a:t>asperio</a:t>
            </a:r>
            <a:r>
              <a:rPr lang="en-US"/>
              <a:t> </a:t>
            </a:r>
            <a:r>
              <a:rPr lang="en-US" err="1"/>
              <a:t>rruptatur</a:t>
            </a:r>
            <a:r>
              <a:rPr lang="en-US"/>
              <a:t>, </a:t>
            </a:r>
            <a:r>
              <a:rPr lang="en-US" err="1"/>
              <a:t>tempor</a:t>
            </a:r>
            <a:r>
              <a:rPr lang="en-US"/>
              <a:t> </a:t>
            </a:r>
            <a:r>
              <a:rPr lang="en-US" err="1"/>
              <a:t>sequid</a:t>
            </a:r>
            <a:r>
              <a:rPr lang="en-US"/>
              <a:t> </a:t>
            </a:r>
            <a:r>
              <a:rPr lang="en-US" err="1"/>
              <a:t>enda</a:t>
            </a:r>
            <a:r>
              <a:rPr lang="en-US"/>
              <a:t> </a:t>
            </a:r>
            <a:r>
              <a:rPr lang="en-US" err="1"/>
              <a:t>voloribus</a:t>
            </a:r>
            <a:r>
              <a:rPr lang="en-US"/>
              <a:t>.</a:t>
            </a:r>
          </a:p>
          <a:p>
            <a:pPr lvl="0"/>
            <a:r>
              <a:rPr lang="en-US" err="1"/>
              <a:t>Enitate</a:t>
            </a:r>
            <a:r>
              <a:rPr lang="en-US"/>
              <a:t> nobis </a:t>
            </a:r>
            <a:r>
              <a:rPr lang="en-US" err="1"/>
              <a:t>sincta</a:t>
            </a:r>
            <a:r>
              <a:rPr lang="en-US"/>
              <a:t> </a:t>
            </a:r>
            <a:r>
              <a:rPr lang="en-US" err="1"/>
              <a:t>dolenecest</a:t>
            </a:r>
            <a:r>
              <a:rPr lang="en-US"/>
              <a:t>, </a:t>
            </a:r>
            <a:r>
              <a:rPr lang="en-US" err="1"/>
              <a:t>experiasit</a:t>
            </a:r>
            <a:r>
              <a:rPr lang="en-US"/>
              <a:t> </a:t>
            </a:r>
            <a:r>
              <a:rPr lang="en-US" err="1"/>
              <a:t>doluptatem</a:t>
            </a:r>
            <a:r>
              <a:rPr lang="en-US"/>
              <a:t> lit que </a:t>
            </a:r>
            <a:r>
              <a:rPr lang="en-US" err="1"/>
              <a:t>optaquas</a:t>
            </a:r>
            <a:r>
              <a:rPr lang="en-US"/>
              <a:t> </a:t>
            </a:r>
            <a:r>
              <a:rPr lang="en-US" err="1"/>
              <a:t>seniento</a:t>
            </a:r>
            <a:r>
              <a:rPr lang="en-US"/>
              <a:t> </a:t>
            </a:r>
            <a:r>
              <a:rPr lang="en-US" err="1"/>
              <a:t>venis</a:t>
            </a:r>
            <a:r>
              <a:rPr lang="en-US"/>
              <a:t> </a:t>
            </a:r>
            <a:r>
              <a:rPr lang="en-US" err="1"/>
              <a:t>parchic</a:t>
            </a:r>
            <a:r>
              <a:rPr lang="en-US"/>
              <a:t> </a:t>
            </a:r>
            <a:r>
              <a:rPr lang="en-US" err="1"/>
              <a:t>temodicidit</a:t>
            </a:r>
            <a:r>
              <a:rPr lang="en-US"/>
              <a:t> </a:t>
            </a:r>
            <a:r>
              <a:rPr lang="en-US" err="1"/>
              <a:t>eturia</a:t>
            </a:r>
            <a:r>
              <a:rPr lang="en-US"/>
              <a:t> </a:t>
            </a:r>
            <a:r>
              <a:rPr lang="en-US" err="1"/>
              <a:t>voluptam</a:t>
            </a:r>
            <a:r>
              <a:rPr lang="en-US"/>
              <a:t> </a:t>
            </a:r>
            <a:r>
              <a:rPr lang="en-US" err="1"/>
              <a:t>facitatur</a:t>
            </a:r>
            <a:r>
              <a:rPr lang="en-US"/>
              <a:t> </a:t>
            </a:r>
            <a:r>
              <a:rPr lang="en-US" err="1"/>
              <a:t>adicien</a:t>
            </a:r>
            <a:r>
              <a:rPr lang="en-US"/>
              <a:t> </a:t>
            </a:r>
            <a:r>
              <a:rPr lang="en-US" err="1"/>
              <a:t>ditatio</a:t>
            </a:r>
            <a:r>
              <a:rPr lang="en-US"/>
              <a:t> </a:t>
            </a:r>
            <a:r>
              <a:rPr lang="en-US" err="1"/>
              <a:t>necabor</a:t>
            </a:r>
            <a:r>
              <a:rPr lang="en-US"/>
              <a:t> </a:t>
            </a:r>
            <a:r>
              <a:rPr lang="en-US" err="1"/>
              <a:t>molorum</a:t>
            </a:r>
            <a:r>
              <a:rPr lang="en-US"/>
              <a:t> </a:t>
            </a:r>
            <a:r>
              <a:rPr lang="en-US" err="1"/>
              <a:t>quisquo</a:t>
            </a:r>
            <a:r>
              <a:rPr lang="en-US"/>
              <a:t> </a:t>
            </a:r>
            <a:r>
              <a:rPr lang="en-US" err="1"/>
              <a:t>eiciend</a:t>
            </a:r>
            <a:r>
              <a:rPr lang="en-US"/>
              <a:t> </a:t>
            </a:r>
            <a:r>
              <a:rPr lang="en-US" err="1"/>
              <a:t>ellorep</a:t>
            </a:r>
            <a:r>
              <a:rPr lang="en-US"/>
              <a:t> </a:t>
            </a:r>
            <a:r>
              <a:rPr lang="en-US" err="1"/>
              <a:t>udantibus</a:t>
            </a:r>
            <a:r>
              <a:rPr lang="en-US"/>
              <a:t> </a:t>
            </a:r>
            <a:r>
              <a:rPr lang="en-US" err="1"/>
              <a:t>magnimilibus</a:t>
            </a:r>
            <a:r>
              <a:rPr lang="en-US"/>
              <a:t> </a:t>
            </a:r>
            <a:r>
              <a:rPr lang="en-US" err="1"/>
              <a:t>invellaborit</a:t>
            </a:r>
            <a:r>
              <a:rPr lang="en-US"/>
              <a:t> </a:t>
            </a:r>
            <a:r>
              <a:rPr lang="en-US" err="1"/>
              <a:t>ut</a:t>
            </a:r>
            <a:r>
              <a:rPr lang="en-US"/>
              <a:t> </a:t>
            </a:r>
            <a:r>
              <a:rPr lang="en-US" err="1"/>
              <a:t>fuga</a:t>
            </a:r>
            <a:r>
              <a:rPr lang="en-US"/>
              <a:t>. </a:t>
            </a:r>
            <a:r>
              <a:rPr lang="en-US" err="1"/>
              <a:t>Nequis</a:t>
            </a:r>
            <a:r>
              <a:rPr lang="en-US"/>
              <a:t> </a:t>
            </a:r>
            <a:r>
              <a:rPr lang="en-US" err="1"/>
              <a:t>aspiet</a:t>
            </a:r>
            <a:r>
              <a:rPr lang="en-US"/>
              <a:t> ex </a:t>
            </a:r>
            <a:r>
              <a:rPr lang="en-US" err="1"/>
              <a:t>ex</a:t>
            </a:r>
            <a:r>
              <a:rPr lang="en-US"/>
              <a:t> </a:t>
            </a:r>
            <a:r>
              <a:rPr lang="en-US" err="1"/>
              <a:t>eseque</a:t>
            </a:r>
            <a:r>
              <a:rPr lang="en-US"/>
              <a:t> non </a:t>
            </a:r>
            <a:r>
              <a:rPr lang="en-US" err="1"/>
              <a:t>est</a:t>
            </a:r>
            <a:r>
              <a:rPr lang="en-US"/>
              <a:t> ad </a:t>
            </a:r>
            <a:r>
              <a:rPr lang="en-US" err="1"/>
              <a:t>exceratenis</a:t>
            </a:r>
            <a:r>
              <a:rPr lang="en-US"/>
              <a:t> non num </a:t>
            </a:r>
            <a:r>
              <a:rPr lang="en-US" err="1"/>
              <a:t>nimpernam</a:t>
            </a:r>
            <a:r>
              <a:rPr lang="en-US"/>
              <a:t> </a:t>
            </a:r>
            <a:r>
              <a:rPr lang="en-US" err="1"/>
              <a:t>il</a:t>
            </a:r>
            <a:r>
              <a:rPr lang="en-US"/>
              <a:t> et </a:t>
            </a:r>
            <a:r>
              <a:rPr lang="en-US" err="1"/>
              <a:t>laborrovit</a:t>
            </a:r>
            <a:r>
              <a:rPr lang="en-US"/>
              <a:t>, ex </a:t>
            </a:r>
            <a:r>
              <a:rPr lang="en-US" err="1"/>
              <a:t>eatur</a:t>
            </a:r>
            <a:r>
              <a:rPr lang="en-US"/>
              <a:t>, </a:t>
            </a:r>
            <a:r>
              <a:rPr lang="en-US" err="1"/>
              <a:t>cus</a:t>
            </a:r>
            <a:r>
              <a:rPr lang="en-US"/>
              <a:t> </a:t>
            </a:r>
            <a:r>
              <a:rPr lang="en-US" err="1"/>
              <a:t>sequide</a:t>
            </a:r>
            <a:r>
              <a:rPr lang="en-US"/>
              <a:t> </a:t>
            </a:r>
            <a:r>
              <a:rPr lang="en-US" err="1"/>
              <a:t>nimoluptatus</a:t>
            </a:r>
            <a:r>
              <a:rPr lang="en-US"/>
              <a:t> id </a:t>
            </a:r>
            <a:r>
              <a:rPr lang="en-US" err="1"/>
              <a:t>utem</a:t>
            </a:r>
            <a:r>
              <a:rPr lang="en-US"/>
              <a:t> </a:t>
            </a:r>
            <a:r>
              <a:rPr lang="en-US" err="1"/>
              <a:t>ium</a:t>
            </a:r>
            <a:r>
              <a:rPr lang="en-US"/>
              <a:t> </a:t>
            </a:r>
            <a:r>
              <a:rPr lang="en-US" err="1"/>
              <a:t>eum</a:t>
            </a:r>
            <a:r>
              <a:rPr lang="en-US"/>
              <a:t> </a:t>
            </a:r>
            <a:r>
              <a:rPr lang="en-US" err="1"/>
              <a:t>ento</a:t>
            </a:r>
            <a:r>
              <a:rPr lang="en-US"/>
              <a:t> </a:t>
            </a:r>
            <a:r>
              <a:rPr lang="en-US" err="1"/>
              <a:t>blabore</a:t>
            </a:r>
            <a:r>
              <a:rPr lang="en-US"/>
              <a:t> </a:t>
            </a:r>
            <a:r>
              <a:rPr lang="en-US" err="1"/>
              <a:t>rupidem</a:t>
            </a:r>
            <a:r>
              <a:rPr lang="en-US"/>
              <a:t> </a:t>
            </a:r>
            <a:r>
              <a:rPr lang="en-US" err="1"/>
              <a:t>velecti</a:t>
            </a:r>
            <a:r>
              <a:rPr lang="en-US"/>
              <a:t> </a:t>
            </a:r>
            <a:r>
              <a:rPr lang="en-US" err="1"/>
              <a:t>conestiam</a:t>
            </a:r>
            <a:r>
              <a:rPr lang="en-US"/>
              <a:t> </a:t>
            </a:r>
            <a:r>
              <a:rPr lang="en-US" err="1"/>
              <a:t>ipsanda</a:t>
            </a:r>
            <a:r>
              <a:rPr lang="en-US"/>
              <a:t> </a:t>
            </a:r>
            <a:r>
              <a:rPr lang="en-US" err="1"/>
              <a:t>volorepedio</a:t>
            </a:r>
            <a:r>
              <a:rPr lang="en-US"/>
              <a:t>. </a:t>
            </a:r>
            <a:r>
              <a:rPr lang="en-US" err="1"/>
              <a:t>Em</a:t>
            </a:r>
            <a:r>
              <a:rPr lang="en-US"/>
              <a:t> </a:t>
            </a:r>
            <a:r>
              <a:rPr lang="en-US" err="1"/>
              <a:t>aut</a:t>
            </a:r>
            <a:r>
              <a:rPr lang="en-US"/>
              <a:t> mil in </a:t>
            </a:r>
            <a:r>
              <a:rPr lang="en-US" err="1"/>
              <a:t>pra</a:t>
            </a:r>
            <a:r>
              <a:rPr lang="en-US"/>
              <a:t> </a:t>
            </a:r>
            <a:r>
              <a:rPr lang="en-US" err="1"/>
              <a:t>dolesti</a:t>
            </a:r>
            <a:r>
              <a:rPr lang="en-US"/>
              <a:t> </a:t>
            </a:r>
            <a:r>
              <a:rPr lang="en-US" err="1"/>
              <a:t>oreptas</a:t>
            </a:r>
            <a:r>
              <a:rPr lang="en-US"/>
              <a:t> </a:t>
            </a:r>
            <a:r>
              <a:rPr lang="en-US" err="1"/>
              <a:t>volecusam</a:t>
            </a:r>
            <a:r>
              <a:rPr lang="en-US"/>
              <a:t> </a:t>
            </a:r>
            <a:r>
              <a:rPr lang="en-US" err="1"/>
              <a:t>exero</a:t>
            </a:r>
            <a:r>
              <a:rPr lang="en-US"/>
              <a:t> </a:t>
            </a:r>
            <a:r>
              <a:rPr lang="en-US" err="1"/>
              <a:t>berio</a:t>
            </a:r>
            <a:r>
              <a:rPr lang="en-US"/>
              <a:t> </a:t>
            </a:r>
            <a:r>
              <a:rPr lang="en-US" err="1"/>
              <a:t>conse</a:t>
            </a:r>
            <a:r>
              <a:rPr lang="en-US"/>
              <a:t> </a:t>
            </a:r>
            <a:r>
              <a:rPr lang="en-US" err="1"/>
              <a:t>labo</a:t>
            </a:r>
            <a:r>
              <a:rPr lang="en-US"/>
              <a:t>. Et </a:t>
            </a:r>
            <a:r>
              <a:rPr lang="en-US" err="1"/>
              <a:t>reptatu</a:t>
            </a:r>
            <a:r>
              <a:rPr lang="en-US"/>
              <a:t> </a:t>
            </a:r>
            <a:r>
              <a:rPr lang="en-US" err="1"/>
              <a:t>ribust</a:t>
            </a:r>
            <a:r>
              <a:rPr lang="en-US"/>
              <a:t> </a:t>
            </a:r>
            <a:r>
              <a:rPr lang="en-US" err="1"/>
              <a:t>eariam</a:t>
            </a:r>
            <a:r>
              <a:rPr lang="en-US"/>
              <a:t>, </a:t>
            </a:r>
            <a:r>
              <a:rPr lang="en-US" err="1"/>
              <a:t>nisto</a:t>
            </a:r>
            <a:r>
              <a:rPr lang="en-US"/>
              <a:t> </a:t>
            </a:r>
            <a:r>
              <a:rPr lang="en-US" err="1"/>
              <a:t>illabo</a:t>
            </a:r>
            <a:r>
              <a:rPr lang="en-US"/>
              <a:t>.</a:t>
            </a:r>
          </a:p>
        </p:txBody>
      </p:sp>
      <p:sp>
        <p:nvSpPr>
          <p:cNvPr id="2" name="Title 1"/>
          <p:cNvSpPr>
            <a:spLocks noGrp="1"/>
          </p:cNvSpPr>
          <p:nvPr>
            <p:ph type="title"/>
          </p:nvPr>
        </p:nvSpPr>
        <p:spPr/>
        <p:txBody>
          <a:bodyPr vert="horz"/>
          <a:lstStyle/>
          <a:p>
            <a:r>
              <a:rPr lang="en-US"/>
              <a:t>Click to edit Master title style</a:t>
            </a:r>
            <a:endParaRPr lang="en-GB"/>
          </a:p>
        </p:txBody>
      </p:sp>
      <p:sp>
        <p:nvSpPr>
          <p:cNvPr id="6" name="Slide Number Placeholder 2">
            <a:extLst>
              <a:ext uri="{FF2B5EF4-FFF2-40B4-BE49-F238E27FC236}">
                <a16:creationId xmlns:a16="http://schemas.microsoft.com/office/drawing/2014/main" id="{1C76A9EE-8D5A-4598-96AF-D16F7930EC4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8" name="Text Placeholder 2">
            <a:extLst>
              <a:ext uri="{FF2B5EF4-FFF2-40B4-BE49-F238E27FC236}">
                <a16:creationId xmlns:a16="http://schemas.microsoft.com/office/drawing/2014/main" id="{8DB28710-8300-4F71-BC41-7BD670994651}"/>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1424078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00" y="586800"/>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586799"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799"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0800" y="1807200"/>
            <a:ext cx="5292000" cy="823912"/>
          </a:xfrm>
          <a:prstGeom prst="rect">
            <a:avLst/>
          </a:prstGeo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10800" y="2520000"/>
            <a:ext cx="5292000" cy="2962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11179377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point column">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E0C7F33-1438-454F-96E0-81FAB0F2FEA8}"/>
              </a:ext>
            </a:extLst>
          </p:cNvPr>
          <p:cNvGraphicFramePr>
            <a:graphicFrameLocks noChangeAspect="1"/>
          </p:cNvGraphicFramePr>
          <p:nvPr userDrawn="1">
            <p:custDataLst>
              <p:tags r:id="rId1"/>
            </p:custDataLst>
            <p:extLst>
              <p:ext uri="{D42A27DB-BD31-4B8C-83A1-F6EECF244321}">
                <p14:modId xmlns:p14="http://schemas.microsoft.com/office/powerpoint/2010/main" val="1124948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4" name="Object 3" hidden="1">
                        <a:extLst>
                          <a:ext uri="{FF2B5EF4-FFF2-40B4-BE49-F238E27FC236}">
                            <a16:creationId xmlns:a16="http://schemas.microsoft.com/office/drawing/2014/main" id="{9E0C7F33-1438-454F-96E0-81FAB0F2FE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6" y="1368076"/>
            <a:ext cx="3563007" cy="4513611"/>
          </a:xfrm>
        </p:spPr>
        <p:txBody>
          <a:bodyPr numCol="1" spcCol="457200">
            <a:normAutofit/>
          </a:bodyPr>
          <a:lstStyle>
            <a:lvl1pPr marL="0" indent="0">
              <a:lnSpc>
                <a:spcPct val="100000"/>
              </a:lnSpc>
              <a:spcBef>
                <a:spcPts val="0"/>
              </a:spcBef>
              <a:spcAft>
                <a:spcPts val="600"/>
              </a:spcAft>
              <a:buNone/>
              <a:defRPr sz="1200" spc="0" baseline="0">
                <a:solidFill>
                  <a:schemeClr val="tx2"/>
                </a:solidFill>
                <a:latin typeface="+mj-lt"/>
              </a:defRPr>
            </a:lvl1pPr>
            <a:lvl2pPr marL="457200" indent="0">
              <a:buNone/>
              <a:defRPr/>
            </a:lvl2pPr>
          </a:lstStyle>
          <a:p>
            <a:pPr lvl="0"/>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lvl="0"/>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lvl="0"/>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lvl="0"/>
            <a:endParaRPr lang="en-US"/>
          </a:p>
        </p:txBody>
      </p:sp>
      <p:sp>
        <p:nvSpPr>
          <p:cNvPr id="23" name="Text Placeholder 2">
            <a:extLst>
              <a:ext uri="{FF2B5EF4-FFF2-40B4-BE49-F238E27FC236}">
                <a16:creationId xmlns:a16="http://schemas.microsoft.com/office/drawing/2014/main" id="{C11EC344-643D-4F7E-96D3-182C17E18863}"/>
              </a:ext>
            </a:extLst>
          </p:cNvPr>
          <p:cNvSpPr>
            <a:spLocks noGrp="1"/>
          </p:cNvSpPr>
          <p:nvPr>
            <p:ph type="body" sz="quarter" idx="18" hasCustomPrompt="1"/>
          </p:nvPr>
        </p:nvSpPr>
        <p:spPr>
          <a:xfrm>
            <a:off x="4329444" y="1368076"/>
            <a:ext cx="3563007" cy="4513611"/>
          </a:xfrm>
        </p:spPr>
        <p:txBody>
          <a:bodyPr numCol="1" spcCol="457200">
            <a:normAutofit/>
          </a:bodyPr>
          <a:lstStyle>
            <a:lvl1pPr marL="0" indent="0">
              <a:lnSpc>
                <a:spcPct val="100000"/>
              </a:lnSpc>
              <a:spcBef>
                <a:spcPts val="0"/>
              </a:spcBef>
              <a:spcAft>
                <a:spcPts val="600"/>
              </a:spcAft>
              <a:buNone/>
              <a:defRPr sz="1200" spc="0" baseline="0">
                <a:solidFill>
                  <a:schemeClr val="tx2"/>
                </a:solidFill>
                <a:latin typeface="+mj-lt"/>
              </a:defRPr>
            </a:lvl1pPr>
            <a:lvl2pPr marL="457200" indent="0">
              <a:buNone/>
              <a:defRPr/>
            </a:lvl2pPr>
          </a:lstStyle>
          <a:p>
            <a:pPr lvl="0"/>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lvl="0"/>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lvl="0"/>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lvl="0"/>
            <a:endParaRPr lang="en-US"/>
          </a:p>
        </p:txBody>
      </p:sp>
      <p:sp>
        <p:nvSpPr>
          <p:cNvPr id="24" name="Text Placeholder 2">
            <a:extLst>
              <a:ext uri="{FF2B5EF4-FFF2-40B4-BE49-F238E27FC236}">
                <a16:creationId xmlns:a16="http://schemas.microsoft.com/office/drawing/2014/main" id="{4830DF0B-A43F-40DE-BF5E-109F76A239FC}"/>
              </a:ext>
            </a:extLst>
          </p:cNvPr>
          <p:cNvSpPr>
            <a:spLocks noGrp="1"/>
          </p:cNvSpPr>
          <p:nvPr>
            <p:ph type="body" sz="quarter" idx="19" hasCustomPrompt="1"/>
          </p:nvPr>
        </p:nvSpPr>
        <p:spPr>
          <a:xfrm>
            <a:off x="8269237" y="1368076"/>
            <a:ext cx="3563007" cy="4513611"/>
          </a:xfrm>
        </p:spPr>
        <p:txBody>
          <a:bodyPr numCol="1" spcCol="457200">
            <a:normAutofit/>
          </a:bodyPr>
          <a:lstStyle>
            <a:lvl1pPr marL="0" indent="0">
              <a:lnSpc>
                <a:spcPct val="100000"/>
              </a:lnSpc>
              <a:spcBef>
                <a:spcPts val="0"/>
              </a:spcBef>
              <a:spcAft>
                <a:spcPts val="600"/>
              </a:spcAft>
              <a:buNone/>
              <a:defRPr sz="1200" spc="0" baseline="0">
                <a:solidFill>
                  <a:schemeClr val="tx2"/>
                </a:solidFill>
                <a:latin typeface="+mj-lt"/>
              </a:defRPr>
            </a:lvl1pPr>
            <a:lvl2pPr marL="457200" indent="0">
              <a:buNone/>
              <a:defRPr/>
            </a:lvl2pPr>
          </a:lstStyle>
          <a:p>
            <a:pPr lvl="0"/>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lvl="0"/>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lvl="0"/>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lvl="0"/>
            <a:endParaRPr lang="en-US"/>
          </a:p>
        </p:txBody>
      </p:sp>
      <p:sp>
        <p:nvSpPr>
          <p:cNvPr id="2" name="Title 1"/>
          <p:cNvSpPr>
            <a:spLocks noGrp="1"/>
          </p:cNvSpPr>
          <p:nvPr>
            <p:ph type="title"/>
          </p:nvPr>
        </p:nvSpPr>
        <p:spPr/>
        <p:txBody>
          <a:bodyPr vert="horz"/>
          <a:lstStyle/>
          <a:p>
            <a:r>
              <a:rPr lang="en-US"/>
              <a:t>Click to edit Master title style</a:t>
            </a:r>
            <a:endParaRPr lang="en-GB"/>
          </a:p>
        </p:txBody>
      </p:sp>
      <p:sp>
        <p:nvSpPr>
          <p:cNvPr id="8" name="Slide Number Placeholder 2">
            <a:extLst>
              <a:ext uri="{FF2B5EF4-FFF2-40B4-BE49-F238E27FC236}">
                <a16:creationId xmlns:a16="http://schemas.microsoft.com/office/drawing/2014/main" id="{25EB423B-7015-4ED4-8955-7B88C23DC132}"/>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Tree>
    <p:extLst>
      <p:ext uri="{BB962C8B-B14F-4D97-AF65-F5344CB8AC3E}">
        <p14:creationId xmlns:p14="http://schemas.microsoft.com/office/powerpoint/2010/main" val="2603210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B15F53A2-C417-42D9-BDF3-5766849F719C}"/>
              </a:ext>
            </a:extLst>
          </p:cNvPr>
          <p:cNvGrpSpPr/>
          <p:nvPr userDrawn="1"/>
        </p:nvGrpSpPr>
        <p:grpSpPr>
          <a:xfrm>
            <a:off x="-1" y="-1"/>
            <a:ext cx="12192001" cy="5883609"/>
            <a:chOff x="-1" y="-1"/>
            <a:chExt cx="13184364" cy="5883609"/>
          </a:xfrm>
        </p:grpSpPr>
        <p:grpSp>
          <p:nvGrpSpPr>
            <p:cNvPr id="13" name="Group 12">
              <a:extLst>
                <a:ext uri="{FF2B5EF4-FFF2-40B4-BE49-F238E27FC236}">
                  <a16:creationId xmlns:a16="http://schemas.microsoft.com/office/drawing/2014/main" id="{D0AC0272-93E8-458C-94F2-1FF902C30F9D}"/>
                </a:ext>
              </a:extLst>
            </p:cNvPr>
            <p:cNvGrpSpPr/>
            <p:nvPr userDrawn="1"/>
          </p:nvGrpSpPr>
          <p:grpSpPr>
            <a:xfrm>
              <a:off x="-1" y="-1"/>
              <a:ext cx="3296094" cy="5882441"/>
              <a:chOff x="-1" y="0"/>
              <a:chExt cx="2913323" cy="5199321"/>
            </a:xfrm>
          </p:grpSpPr>
          <p:sp>
            <p:nvSpPr>
              <p:cNvPr id="9" name="Rectangle 8">
                <a:extLst>
                  <a:ext uri="{FF2B5EF4-FFF2-40B4-BE49-F238E27FC236}">
                    <a16:creationId xmlns:a16="http://schemas.microsoft.com/office/drawing/2014/main" id="{7030BA19-3DE1-4ACC-A9F8-B3B4B933B48F}"/>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44EDB74-3C6B-4F10-AEFF-F3AF36E3F110}"/>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22D8D47-6F28-4E92-AC06-625DBB855E0C}"/>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AEDF83A1-AE12-467F-9307-6100423F2F8E}"/>
                </a:ext>
              </a:extLst>
            </p:cNvPr>
            <p:cNvGrpSpPr/>
            <p:nvPr userDrawn="1"/>
          </p:nvGrpSpPr>
          <p:grpSpPr>
            <a:xfrm>
              <a:off x="3296091" y="1167"/>
              <a:ext cx="3296094" cy="5882441"/>
              <a:chOff x="-1" y="0"/>
              <a:chExt cx="2913323" cy="5199321"/>
            </a:xfrm>
          </p:grpSpPr>
          <p:sp>
            <p:nvSpPr>
              <p:cNvPr id="17" name="Rectangle 16">
                <a:extLst>
                  <a:ext uri="{FF2B5EF4-FFF2-40B4-BE49-F238E27FC236}">
                    <a16:creationId xmlns:a16="http://schemas.microsoft.com/office/drawing/2014/main" id="{819B34BB-1408-4D92-A73D-F1281EC33E4D}"/>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7B03CE3-D6E2-4AFE-B522-8CC5C4C1997E}"/>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9D82F87-B851-4F31-8608-534E46A05CD8}"/>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9B92FE35-518F-4561-BD81-39BBBC997526}"/>
                </a:ext>
              </a:extLst>
            </p:cNvPr>
            <p:cNvGrpSpPr/>
            <p:nvPr userDrawn="1"/>
          </p:nvGrpSpPr>
          <p:grpSpPr>
            <a:xfrm>
              <a:off x="6592179" y="1167"/>
              <a:ext cx="3296094" cy="5882441"/>
              <a:chOff x="-1" y="0"/>
              <a:chExt cx="2913323" cy="5199321"/>
            </a:xfrm>
          </p:grpSpPr>
          <p:sp>
            <p:nvSpPr>
              <p:cNvPr id="22" name="Rectangle 21">
                <a:extLst>
                  <a:ext uri="{FF2B5EF4-FFF2-40B4-BE49-F238E27FC236}">
                    <a16:creationId xmlns:a16="http://schemas.microsoft.com/office/drawing/2014/main" id="{D879ECC4-7A1E-4B03-96A7-8BAE07DC0472}"/>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7E58A19-A368-4739-834F-CFDE2E5BF001}"/>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CBC9B09-73F1-415F-9959-DB455EC39C2D}"/>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5E72B34A-9D04-4602-9A85-154B243C474D}"/>
                </a:ext>
              </a:extLst>
            </p:cNvPr>
            <p:cNvGrpSpPr/>
            <p:nvPr userDrawn="1"/>
          </p:nvGrpSpPr>
          <p:grpSpPr>
            <a:xfrm>
              <a:off x="9888269" y="1167"/>
              <a:ext cx="3296094" cy="5882441"/>
              <a:chOff x="-1" y="0"/>
              <a:chExt cx="2913323" cy="5199321"/>
            </a:xfrm>
          </p:grpSpPr>
          <p:sp>
            <p:nvSpPr>
              <p:cNvPr id="27" name="Rectangle 26">
                <a:extLst>
                  <a:ext uri="{FF2B5EF4-FFF2-40B4-BE49-F238E27FC236}">
                    <a16:creationId xmlns:a16="http://schemas.microsoft.com/office/drawing/2014/main" id="{3AAD83F9-E733-437B-B77F-BE4189852899}"/>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6EC1BB-3430-4300-BD44-3B2B9E9CB7CD}"/>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667D506-275D-429B-8ECA-72A9EE9B4D22}"/>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4" name="Picture 13">
            <a:extLst>
              <a:ext uri="{FF2B5EF4-FFF2-40B4-BE49-F238E27FC236}">
                <a16:creationId xmlns:a16="http://schemas.microsoft.com/office/drawing/2014/main" id="{FEC92FEC-B1AA-4CA5-8B7D-A189A98075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
            <a:ext cx="12191997" cy="5882441"/>
          </a:xfrm>
          <a:prstGeom prst="rect">
            <a:avLst/>
          </a:prstGeom>
        </p:spPr>
      </p:pic>
      <p:grpSp>
        <p:nvGrpSpPr>
          <p:cNvPr id="3" name="Group 2">
            <a:extLst>
              <a:ext uri="{FF2B5EF4-FFF2-40B4-BE49-F238E27FC236}">
                <a16:creationId xmlns:a16="http://schemas.microsoft.com/office/drawing/2014/main" id="{62FFA177-B148-4F59-A26A-BD74FEA76301}"/>
              </a:ext>
            </a:extLst>
          </p:cNvPr>
          <p:cNvGrpSpPr/>
          <p:nvPr userDrawn="1"/>
        </p:nvGrpSpPr>
        <p:grpSpPr>
          <a:xfrm>
            <a:off x="1417374" y="2244471"/>
            <a:ext cx="9357239" cy="2658730"/>
            <a:chOff x="1060027" y="1636452"/>
            <a:chExt cx="9357239" cy="2658730"/>
          </a:xfrm>
        </p:grpSpPr>
        <p:sp>
          <p:nvSpPr>
            <p:cNvPr id="6" name="Rectangle 5">
              <a:extLst>
                <a:ext uri="{FF2B5EF4-FFF2-40B4-BE49-F238E27FC236}">
                  <a16:creationId xmlns:a16="http://schemas.microsoft.com/office/drawing/2014/main" id="{7DB3C635-6DD1-4D39-8807-1C85967B284B}"/>
                </a:ext>
              </a:extLst>
            </p:cNvPr>
            <p:cNvSpPr/>
            <p:nvPr userDrawn="1"/>
          </p:nvSpPr>
          <p:spPr>
            <a:xfrm>
              <a:off x="1060027" y="1636452"/>
              <a:ext cx="2902371" cy="2651769"/>
            </a:xfrm>
            <a:prstGeom prst="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BB0D202-1912-41E3-9AAC-797976953A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74739" y="2128196"/>
              <a:ext cx="1072943" cy="536956"/>
            </a:xfrm>
            <a:prstGeom prst="rect">
              <a:avLst/>
            </a:prstGeom>
          </p:spPr>
        </p:pic>
        <p:sp>
          <p:nvSpPr>
            <p:cNvPr id="2" name="TextBox 1">
              <a:extLst>
                <a:ext uri="{FF2B5EF4-FFF2-40B4-BE49-F238E27FC236}">
                  <a16:creationId xmlns:a16="http://schemas.microsoft.com/office/drawing/2014/main" id="{46C1B792-A75D-47C8-9D38-E08B24AA4F33}"/>
                </a:ext>
              </a:extLst>
            </p:cNvPr>
            <p:cNvSpPr txBox="1"/>
            <p:nvPr userDrawn="1"/>
          </p:nvSpPr>
          <p:spPr>
            <a:xfrm>
              <a:off x="1165888" y="2989513"/>
              <a:ext cx="2690647" cy="815608"/>
            </a:xfrm>
            <a:prstGeom prst="rect">
              <a:avLst/>
            </a:prstGeom>
            <a:noFill/>
          </p:spPr>
          <p:txBody>
            <a:bodyPr wrap="square" rtlCol="0">
              <a:spAutoFit/>
            </a:bodyPr>
            <a:lstStyle/>
            <a:p>
              <a:pPr algn="ctr">
                <a:spcAft>
                  <a:spcPts val="600"/>
                </a:spcAft>
              </a:pPr>
              <a:r>
                <a:rPr lang="en-GB" b="1" spc="-100" baseline="0" dirty="0"/>
                <a:t>London</a:t>
              </a:r>
            </a:p>
            <a:p>
              <a:pPr algn="ctr">
                <a:spcAft>
                  <a:spcPts val="600"/>
                </a:spcAft>
              </a:pPr>
              <a:r>
                <a:rPr lang="en-GB" sz="1200" dirty="0">
                  <a:solidFill>
                    <a:schemeClr val="tx2"/>
                  </a:solidFill>
                </a:rPr>
                <a:t>Fora, 180 Borough High St,</a:t>
              </a:r>
              <a:br>
                <a:rPr lang="en-GB" sz="1200" dirty="0">
                  <a:solidFill>
                    <a:schemeClr val="tx2"/>
                  </a:solidFill>
                </a:rPr>
              </a:br>
              <a:r>
                <a:rPr lang="en-GB" sz="1200" dirty="0">
                  <a:solidFill>
                    <a:schemeClr val="tx2"/>
                  </a:solidFill>
                </a:rPr>
                <a:t>London, SE1 1LB</a:t>
              </a:r>
              <a:endParaRPr lang="en-US" sz="1200" dirty="0">
                <a:solidFill>
                  <a:schemeClr val="tx2"/>
                </a:solidFill>
              </a:endParaRPr>
            </a:p>
          </p:txBody>
        </p:sp>
        <p:sp>
          <p:nvSpPr>
            <p:cNvPr id="33" name="Rectangle 32">
              <a:extLst>
                <a:ext uri="{FF2B5EF4-FFF2-40B4-BE49-F238E27FC236}">
                  <a16:creationId xmlns:a16="http://schemas.microsoft.com/office/drawing/2014/main" id="{0409BB63-D113-4126-9CAF-4D149B4265E9}"/>
                </a:ext>
              </a:extLst>
            </p:cNvPr>
            <p:cNvSpPr/>
            <p:nvPr userDrawn="1"/>
          </p:nvSpPr>
          <p:spPr>
            <a:xfrm>
              <a:off x="4287461" y="1636452"/>
              <a:ext cx="2902371" cy="2651769"/>
            </a:xfrm>
            <a:prstGeom prst="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a:extLst>
                <a:ext uri="{FF2B5EF4-FFF2-40B4-BE49-F238E27FC236}">
                  <a16:creationId xmlns:a16="http://schemas.microsoft.com/office/drawing/2014/main" id="{3A2F256D-540A-46E1-B1AB-874F37A712A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02173" y="2128196"/>
              <a:ext cx="1072943" cy="536956"/>
            </a:xfrm>
            <a:prstGeom prst="rect">
              <a:avLst/>
            </a:prstGeom>
          </p:spPr>
        </p:pic>
        <p:sp>
          <p:nvSpPr>
            <p:cNvPr id="35" name="TextBox 34">
              <a:extLst>
                <a:ext uri="{FF2B5EF4-FFF2-40B4-BE49-F238E27FC236}">
                  <a16:creationId xmlns:a16="http://schemas.microsoft.com/office/drawing/2014/main" id="{D1E2408E-5591-47C8-8D6D-692F0008B836}"/>
                </a:ext>
              </a:extLst>
            </p:cNvPr>
            <p:cNvSpPr txBox="1"/>
            <p:nvPr userDrawn="1"/>
          </p:nvSpPr>
          <p:spPr>
            <a:xfrm>
              <a:off x="4393322" y="2989513"/>
              <a:ext cx="2690647" cy="1077218"/>
            </a:xfrm>
            <a:prstGeom prst="rect">
              <a:avLst/>
            </a:prstGeom>
            <a:noFill/>
          </p:spPr>
          <p:txBody>
            <a:bodyPr wrap="square" rtlCol="0">
              <a:spAutoFit/>
            </a:bodyPr>
            <a:lstStyle/>
            <a:p>
              <a:pPr algn="ctr">
                <a:spcAft>
                  <a:spcPts val="600"/>
                </a:spcAft>
              </a:pPr>
              <a:r>
                <a:rPr lang="en-GB" b="1" spc="-100" baseline="0" dirty="0"/>
                <a:t>Birmingham</a:t>
              </a:r>
            </a:p>
            <a:p>
              <a:pPr algn="ctr">
                <a:spcAft>
                  <a:spcPts val="600"/>
                </a:spcAft>
              </a:pPr>
              <a:r>
                <a:rPr lang="en-GB" sz="1200" dirty="0">
                  <a:solidFill>
                    <a:schemeClr val="tx2"/>
                  </a:solidFill>
                </a:rPr>
                <a:t>Beech House, Greenfield Crescent, Edgbaston, Birmingham, UK, B15 3BE</a:t>
              </a:r>
            </a:p>
            <a:p>
              <a:pPr algn="ctr">
                <a:spcAft>
                  <a:spcPts val="600"/>
                </a:spcAft>
              </a:pPr>
              <a:r>
                <a:rPr lang="en-US" sz="1200" dirty="0">
                  <a:solidFill>
                    <a:schemeClr val="tx2"/>
                  </a:solidFill>
                </a:rPr>
                <a:t>+44 (0)121 333 6006</a:t>
              </a:r>
            </a:p>
          </p:txBody>
        </p:sp>
        <p:sp>
          <p:nvSpPr>
            <p:cNvPr id="36" name="Rectangle 35">
              <a:extLst>
                <a:ext uri="{FF2B5EF4-FFF2-40B4-BE49-F238E27FC236}">
                  <a16:creationId xmlns:a16="http://schemas.microsoft.com/office/drawing/2014/main" id="{F4ECE1D8-1BCA-469C-9E87-548BE7AFB82B}"/>
                </a:ext>
              </a:extLst>
            </p:cNvPr>
            <p:cNvSpPr/>
            <p:nvPr userDrawn="1"/>
          </p:nvSpPr>
          <p:spPr>
            <a:xfrm>
              <a:off x="7514895" y="1643413"/>
              <a:ext cx="2902371" cy="2651769"/>
            </a:xfrm>
            <a:prstGeom prst="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77928C58-3175-4137-9149-52620A9DF7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429607" y="2135157"/>
              <a:ext cx="1072943" cy="536956"/>
            </a:xfrm>
            <a:prstGeom prst="rect">
              <a:avLst/>
            </a:prstGeom>
          </p:spPr>
        </p:pic>
        <p:sp>
          <p:nvSpPr>
            <p:cNvPr id="38" name="TextBox 37">
              <a:extLst>
                <a:ext uri="{FF2B5EF4-FFF2-40B4-BE49-F238E27FC236}">
                  <a16:creationId xmlns:a16="http://schemas.microsoft.com/office/drawing/2014/main" id="{1C248651-F8E8-4D76-82FB-FBDA0EE5B7A1}"/>
                </a:ext>
              </a:extLst>
            </p:cNvPr>
            <p:cNvSpPr txBox="1"/>
            <p:nvPr userDrawn="1"/>
          </p:nvSpPr>
          <p:spPr>
            <a:xfrm>
              <a:off x="7620756" y="2996474"/>
              <a:ext cx="2690647" cy="815608"/>
            </a:xfrm>
            <a:prstGeom prst="rect">
              <a:avLst/>
            </a:prstGeom>
            <a:noFill/>
          </p:spPr>
          <p:txBody>
            <a:bodyPr wrap="square" rtlCol="0">
              <a:spAutoFit/>
            </a:bodyPr>
            <a:lstStyle/>
            <a:p>
              <a:pPr algn="ctr">
                <a:spcAft>
                  <a:spcPts val="600"/>
                </a:spcAft>
              </a:pPr>
              <a:r>
                <a:rPr lang="en-GB" b="1" spc="-100" baseline="0" dirty="0"/>
                <a:t>Glasgow</a:t>
              </a:r>
            </a:p>
            <a:p>
              <a:pPr algn="ctr">
                <a:spcAft>
                  <a:spcPts val="600"/>
                </a:spcAft>
              </a:pPr>
              <a:r>
                <a:rPr lang="en-GB" sz="1200" dirty="0">
                  <a:solidFill>
                    <a:schemeClr val="tx2"/>
                  </a:solidFill>
                </a:rPr>
                <a:t>New Alderston House, 3 Dove Wynd, Bellshill, Midlothian, UK, ML4 3FF</a:t>
              </a:r>
              <a:endParaRPr lang="en-US" sz="1200" dirty="0">
                <a:solidFill>
                  <a:schemeClr val="tx2"/>
                </a:solidFill>
              </a:endParaRPr>
            </a:p>
          </p:txBody>
        </p:sp>
      </p:grpSp>
    </p:spTree>
    <p:extLst>
      <p:ext uri="{BB962C8B-B14F-4D97-AF65-F5344CB8AC3E}">
        <p14:creationId xmlns:p14="http://schemas.microsoft.com/office/powerpoint/2010/main" val="26025096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Welcome">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B15F53A2-C417-42D9-BDF3-5766849F719C}"/>
              </a:ext>
            </a:extLst>
          </p:cNvPr>
          <p:cNvGrpSpPr/>
          <p:nvPr userDrawn="1"/>
        </p:nvGrpSpPr>
        <p:grpSpPr>
          <a:xfrm>
            <a:off x="-1" y="-1"/>
            <a:ext cx="12192001" cy="5883609"/>
            <a:chOff x="-1" y="-1"/>
            <a:chExt cx="13184364" cy="5883609"/>
          </a:xfrm>
        </p:grpSpPr>
        <p:grpSp>
          <p:nvGrpSpPr>
            <p:cNvPr id="13" name="Group 12">
              <a:extLst>
                <a:ext uri="{FF2B5EF4-FFF2-40B4-BE49-F238E27FC236}">
                  <a16:creationId xmlns:a16="http://schemas.microsoft.com/office/drawing/2014/main" id="{D0AC0272-93E8-458C-94F2-1FF902C30F9D}"/>
                </a:ext>
              </a:extLst>
            </p:cNvPr>
            <p:cNvGrpSpPr/>
            <p:nvPr userDrawn="1"/>
          </p:nvGrpSpPr>
          <p:grpSpPr>
            <a:xfrm>
              <a:off x="-1" y="-1"/>
              <a:ext cx="3296094" cy="5882441"/>
              <a:chOff x="-1" y="0"/>
              <a:chExt cx="2913323" cy="5199321"/>
            </a:xfrm>
          </p:grpSpPr>
          <p:sp>
            <p:nvSpPr>
              <p:cNvPr id="9" name="Rectangle 8">
                <a:extLst>
                  <a:ext uri="{FF2B5EF4-FFF2-40B4-BE49-F238E27FC236}">
                    <a16:creationId xmlns:a16="http://schemas.microsoft.com/office/drawing/2014/main" id="{7030BA19-3DE1-4ACC-A9F8-B3B4B933B48F}"/>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44EDB74-3C6B-4F10-AEFF-F3AF36E3F110}"/>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22D8D47-6F28-4E92-AC06-625DBB855E0C}"/>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AEDF83A1-AE12-467F-9307-6100423F2F8E}"/>
                </a:ext>
              </a:extLst>
            </p:cNvPr>
            <p:cNvGrpSpPr/>
            <p:nvPr userDrawn="1"/>
          </p:nvGrpSpPr>
          <p:grpSpPr>
            <a:xfrm>
              <a:off x="3296091" y="1167"/>
              <a:ext cx="3296094" cy="5882441"/>
              <a:chOff x="-1" y="0"/>
              <a:chExt cx="2913323" cy="5199321"/>
            </a:xfrm>
          </p:grpSpPr>
          <p:sp>
            <p:nvSpPr>
              <p:cNvPr id="17" name="Rectangle 16">
                <a:extLst>
                  <a:ext uri="{FF2B5EF4-FFF2-40B4-BE49-F238E27FC236}">
                    <a16:creationId xmlns:a16="http://schemas.microsoft.com/office/drawing/2014/main" id="{819B34BB-1408-4D92-A73D-F1281EC33E4D}"/>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7B03CE3-D6E2-4AFE-B522-8CC5C4C1997E}"/>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9D82F87-B851-4F31-8608-534E46A05CD8}"/>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9B92FE35-518F-4561-BD81-39BBBC997526}"/>
                </a:ext>
              </a:extLst>
            </p:cNvPr>
            <p:cNvGrpSpPr/>
            <p:nvPr userDrawn="1"/>
          </p:nvGrpSpPr>
          <p:grpSpPr>
            <a:xfrm>
              <a:off x="6592179" y="1167"/>
              <a:ext cx="3296094" cy="5882441"/>
              <a:chOff x="-1" y="0"/>
              <a:chExt cx="2913323" cy="5199321"/>
            </a:xfrm>
          </p:grpSpPr>
          <p:sp>
            <p:nvSpPr>
              <p:cNvPr id="22" name="Rectangle 21">
                <a:extLst>
                  <a:ext uri="{FF2B5EF4-FFF2-40B4-BE49-F238E27FC236}">
                    <a16:creationId xmlns:a16="http://schemas.microsoft.com/office/drawing/2014/main" id="{D879ECC4-7A1E-4B03-96A7-8BAE07DC0472}"/>
                  </a:ext>
                </a:extLst>
              </p:cNvPr>
              <p:cNvSpPr/>
              <p:nvPr userDrawn="1"/>
            </p:nvSpPr>
            <p:spPr>
              <a:xfrm>
                <a:off x="0" y="0"/>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7E58A19-A368-4739-834F-CFDE2E5BF001}"/>
                  </a:ext>
                </a:extLst>
              </p:cNvPr>
              <p:cNvSpPr/>
              <p:nvPr userDrawn="1"/>
            </p:nvSpPr>
            <p:spPr>
              <a:xfrm>
                <a:off x="-1" y="1733107"/>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CBC9B09-73F1-415F-9959-DB455EC39C2D}"/>
                  </a:ext>
                </a:extLst>
              </p:cNvPr>
              <p:cNvSpPr/>
              <p:nvPr userDrawn="1"/>
            </p:nvSpPr>
            <p:spPr>
              <a:xfrm>
                <a:off x="1" y="3466214"/>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5E72B34A-9D04-4602-9A85-154B243C474D}"/>
                </a:ext>
              </a:extLst>
            </p:cNvPr>
            <p:cNvGrpSpPr/>
            <p:nvPr userDrawn="1"/>
          </p:nvGrpSpPr>
          <p:grpSpPr>
            <a:xfrm>
              <a:off x="9888269" y="1167"/>
              <a:ext cx="3296094" cy="5882441"/>
              <a:chOff x="-1" y="0"/>
              <a:chExt cx="2913323" cy="5199321"/>
            </a:xfrm>
          </p:grpSpPr>
          <p:sp>
            <p:nvSpPr>
              <p:cNvPr id="27" name="Rectangle 26">
                <a:extLst>
                  <a:ext uri="{FF2B5EF4-FFF2-40B4-BE49-F238E27FC236}">
                    <a16:creationId xmlns:a16="http://schemas.microsoft.com/office/drawing/2014/main" id="{3AAD83F9-E733-437B-B77F-BE4189852899}"/>
                  </a:ext>
                </a:extLst>
              </p:cNvPr>
              <p:cNvSpPr/>
              <p:nvPr userDrawn="1"/>
            </p:nvSpPr>
            <p:spPr>
              <a:xfrm>
                <a:off x="0" y="0"/>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CA6EC1BB-3430-4300-BD44-3B2B9E9CB7CD}"/>
                  </a:ext>
                </a:extLst>
              </p:cNvPr>
              <p:cNvSpPr/>
              <p:nvPr userDrawn="1"/>
            </p:nvSpPr>
            <p:spPr>
              <a:xfrm>
                <a:off x="-1" y="1733107"/>
                <a:ext cx="2913321" cy="1733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667D506-275D-429B-8ECA-72A9EE9B4D22}"/>
                  </a:ext>
                </a:extLst>
              </p:cNvPr>
              <p:cNvSpPr/>
              <p:nvPr userDrawn="1"/>
            </p:nvSpPr>
            <p:spPr>
              <a:xfrm>
                <a:off x="1" y="3466214"/>
                <a:ext cx="2913321" cy="173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pic>
        <p:nvPicPr>
          <p:cNvPr id="14" name="Picture 13">
            <a:extLst>
              <a:ext uri="{FF2B5EF4-FFF2-40B4-BE49-F238E27FC236}">
                <a16:creationId xmlns:a16="http://schemas.microsoft.com/office/drawing/2014/main" id="{FEC92FEC-B1AA-4CA5-8B7D-A189A980757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 y="-1"/>
            <a:ext cx="12192000" cy="5882441"/>
          </a:xfrm>
          <a:prstGeom prst="rect">
            <a:avLst/>
          </a:prstGeom>
        </p:spPr>
      </p:pic>
      <p:sp>
        <p:nvSpPr>
          <p:cNvPr id="6" name="Rectangle 5">
            <a:extLst>
              <a:ext uri="{FF2B5EF4-FFF2-40B4-BE49-F238E27FC236}">
                <a16:creationId xmlns:a16="http://schemas.microsoft.com/office/drawing/2014/main" id="{7DB3C635-6DD1-4D39-8807-1C85967B284B}"/>
              </a:ext>
            </a:extLst>
          </p:cNvPr>
          <p:cNvSpPr/>
          <p:nvPr userDrawn="1"/>
        </p:nvSpPr>
        <p:spPr>
          <a:xfrm>
            <a:off x="818291" y="-97755"/>
            <a:ext cx="2229706" cy="2057400"/>
          </a:xfrm>
          <a:prstGeom prst="rect">
            <a:avLst/>
          </a:prstGeom>
          <a:solidFill>
            <a:schemeClr val="bg1"/>
          </a:solidFill>
          <a:ln>
            <a:noFill/>
          </a:ln>
          <a:effectLst>
            <a:outerShdw blurRad="127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BB0D202-1912-41E3-9AAC-797976953A0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405890" y="374985"/>
            <a:ext cx="1072943" cy="1201147"/>
          </a:xfrm>
          <a:prstGeom prst="rect">
            <a:avLst/>
          </a:prstGeom>
        </p:spPr>
      </p:pic>
      <p:sp>
        <p:nvSpPr>
          <p:cNvPr id="8" name="Text Placeholder 7">
            <a:extLst>
              <a:ext uri="{FF2B5EF4-FFF2-40B4-BE49-F238E27FC236}">
                <a16:creationId xmlns:a16="http://schemas.microsoft.com/office/drawing/2014/main" id="{FDD55546-60EA-42C5-8208-7EAD4EE79280}"/>
              </a:ext>
            </a:extLst>
          </p:cNvPr>
          <p:cNvSpPr>
            <a:spLocks noGrp="1"/>
          </p:cNvSpPr>
          <p:nvPr>
            <p:ph type="body" sz="quarter" idx="11" hasCustomPrompt="1"/>
          </p:nvPr>
        </p:nvSpPr>
        <p:spPr>
          <a:xfrm>
            <a:off x="6435090" y="2332086"/>
            <a:ext cx="5360353" cy="1256934"/>
          </a:xfrm>
        </p:spPr>
        <p:txBody>
          <a:bodyPr>
            <a:normAutofit/>
          </a:bodyPr>
          <a:lstStyle>
            <a:lvl1pPr marL="0" indent="0" algn="r">
              <a:lnSpc>
                <a:spcPct val="80000"/>
              </a:lnSpc>
              <a:spcBef>
                <a:spcPts val="0"/>
              </a:spcBef>
              <a:buNone/>
              <a:defRPr sz="4000" b="1" spc="-100" baseline="0">
                <a:solidFill>
                  <a:schemeClr val="bg1"/>
                </a:solidFill>
                <a:effectLst>
                  <a:outerShdw blurRad="127000" algn="ctr" rotWithShape="0">
                    <a:schemeClr val="tx2">
                      <a:alpha val="60000"/>
                    </a:schemeClr>
                  </a:outerShdw>
                </a:effectLst>
                <a:latin typeface="+mn-lt"/>
              </a:defRPr>
            </a:lvl1pPr>
            <a:lvl2pPr marL="457200" indent="0">
              <a:buNone/>
              <a:defRPr/>
            </a:lvl2pPr>
          </a:lstStyle>
          <a:p>
            <a:pPr lvl="0"/>
            <a:r>
              <a:rPr lang="en-US"/>
              <a:t>Presentation title</a:t>
            </a:r>
            <a:br>
              <a:rPr lang="en-US"/>
            </a:br>
            <a:r>
              <a:rPr lang="en-US"/>
              <a:t>up to 2 lines</a:t>
            </a:r>
          </a:p>
        </p:txBody>
      </p:sp>
      <p:sp>
        <p:nvSpPr>
          <p:cNvPr id="30" name="Text Placeholder 7">
            <a:extLst>
              <a:ext uri="{FF2B5EF4-FFF2-40B4-BE49-F238E27FC236}">
                <a16:creationId xmlns:a16="http://schemas.microsoft.com/office/drawing/2014/main" id="{D22FFF1D-DA5F-415E-B742-BB1BAFD00D99}"/>
              </a:ext>
            </a:extLst>
          </p:cNvPr>
          <p:cNvSpPr>
            <a:spLocks noGrp="1"/>
          </p:cNvSpPr>
          <p:nvPr>
            <p:ph type="body" sz="quarter" idx="12" hasCustomPrompt="1"/>
          </p:nvPr>
        </p:nvSpPr>
        <p:spPr>
          <a:xfrm>
            <a:off x="6435090" y="3686775"/>
            <a:ext cx="5360353" cy="782355"/>
          </a:xfrm>
        </p:spPr>
        <p:txBody>
          <a:bodyPr>
            <a:normAutofit/>
          </a:bodyPr>
          <a:lstStyle>
            <a:lvl1pPr marL="0" indent="0" algn="r">
              <a:lnSpc>
                <a:spcPct val="80000"/>
              </a:lnSpc>
              <a:spcBef>
                <a:spcPts val="0"/>
              </a:spcBef>
              <a:buNone/>
              <a:defRPr sz="2000" b="0">
                <a:solidFill>
                  <a:schemeClr val="bg1"/>
                </a:solidFill>
                <a:effectLst>
                  <a:outerShdw blurRad="127000" algn="ctr" rotWithShape="0">
                    <a:schemeClr val="tx2">
                      <a:alpha val="60000"/>
                    </a:schemeClr>
                  </a:outerShdw>
                </a:effectLst>
              </a:defRPr>
            </a:lvl1pPr>
            <a:lvl2pPr marL="457200" indent="0">
              <a:buNone/>
              <a:defRPr/>
            </a:lvl2pPr>
          </a:lstStyle>
          <a:p>
            <a:pPr lvl="0"/>
            <a:r>
              <a:rPr lang="en-US"/>
              <a:t>Subtitle here</a:t>
            </a:r>
            <a:br>
              <a:rPr lang="en-US"/>
            </a:br>
            <a:r>
              <a:rPr lang="en-US"/>
              <a:t>up to 2 lines</a:t>
            </a:r>
          </a:p>
        </p:txBody>
      </p:sp>
      <p:sp>
        <p:nvSpPr>
          <p:cNvPr id="32" name="Text Placeholder 7">
            <a:extLst>
              <a:ext uri="{FF2B5EF4-FFF2-40B4-BE49-F238E27FC236}">
                <a16:creationId xmlns:a16="http://schemas.microsoft.com/office/drawing/2014/main" id="{2CD0D112-D4A2-45DD-9B0B-2A623CD7C48C}"/>
              </a:ext>
            </a:extLst>
          </p:cNvPr>
          <p:cNvSpPr>
            <a:spLocks noGrp="1"/>
          </p:cNvSpPr>
          <p:nvPr>
            <p:ph type="body" sz="quarter" idx="13" hasCustomPrompt="1"/>
          </p:nvPr>
        </p:nvSpPr>
        <p:spPr>
          <a:xfrm>
            <a:off x="6435089" y="4931442"/>
            <a:ext cx="5360353" cy="485927"/>
          </a:xfrm>
        </p:spPr>
        <p:txBody>
          <a:bodyPr>
            <a:normAutofit/>
          </a:bodyPr>
          <a:lstStyle>
            <a:lvl1pPr marL="0" indent="0" algn="r">
              <a:buNone/>
              <a:defRPr sz="2400" b="0">
                <a:solidFill>
                  <a:schemeClr val="bg1"/>
                </a:solidFill>
                <a:effectLst>
                  <a:outerShdw blurRad="127000" algn="ctr" rotWithShape="0">
                    <a:schemeClr val="tx2">
                      <a:alpha val="60000"/>
                    </a:schemeClr>
                  </a:outerShdw>
                </a:effectLst>
                <a:latin typeface="+mj-lt"/>
              </a:defRPr>
            </a:lvl1pPr>
            <a:lvl2pPr marL="457200" indent="0">
              <a:buNone/>
              <a:defRPr/>
            </a:lvl2pPr>
          </a:lstStyle>
          <a:p>
            <a:pPr lvl="0"/>
            <a:r>
              <a:rPr lang="en-US"/>
              <a:t>Date here</a:t>
            </a:r>
          </a:p>
        </p:txBody>
      </p:sp>
      <p:pic>
        <p:nvPicPr>
          <p:cNvPr id="25" name="Picture 2">
            <a:extLst>
              <a:ext uri="{FF2B5EF4-FFF2-40B4-BE49-F238E27FC236}">
                <a16:creationId xmlns:a16="http://schemas.microsoft.com/office/drawing/2014/main" id="{8A88A4DE-0CB0-4AFD-A15A-137D96B072F8}"/>
              </a:ext>
              <a:ext uri="{C183D7F6-B498-43B3-948B-1728B52AA6E4}">
                <adec:decorative xmlns:adec="http://schemas.microsoft.com/office/drawing/2017/decorative" val="1"/>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r="35473"/>
          <a:stretch/>
        </p:blipFill>
        <p:spPr bwMode="auto">
          <a:xfrm>
            <a:off x="288080" y="6011450"/>
            <a:ext cx="1987826" cy="77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6254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3_3 point column">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7EE146-F018-4D9E-8213-73F745069F42}"/>
              </a:ext>
            </a:extLst>
          </p:cNvPr>
          <p:cNvGraphicFramePr>
            <a:graphicFrameLocks noChangeAspect="1"/>
          </p:cNvGraphicFramePr>
          <p:nvPr userDrawn="1">
            <p:custDataLst>
              <p:tags r:id="rId1"/>
            </p:custDataLst>
            <p:extLst>
              <p:ext uri="{D42A27DB-BD31-4B8C-83A1-F6EECF244321}">
                <p14:modId xmlns:p14="http://schemas.microsoft.com/office/powerpoint/2010/main" val="1441544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16" imgH="318" progId="TCLayout.ActiveDocument.1">
                  <p:embed/>
                </p:oleObj>
              </mc:Choice>
              <mc:Fallback>
                <p:oleObj name="think-cell Slide" r:id="rId3" imgW="316" imgH="318" progId="TCLayout.ActiveDocument.1">
                  <p:embed/>
                  <p:pic>
                    <p:nvPicPr>
                      <p:cNvPr id="5" name="Object 4" hidden="1">
                        <a:extLst>
                          <a:ext uri="{FF2B5EF4-FFF2-40B4-BE49-F238E27FC236}">
                            <a16:creationId xmlns:a16="http://schemas.microsoft.com/office/drawing/2014/main" id="{FF7EE146-F018-4D9E-8213-73F745069F4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1" name="Text Placeholder 2">
            <a:extLst>
              <a:ext uri="{FF2B5EF4-FFF2-40B4-BE49-F238E27FC236}">
                <a16:creationId xmlns:a16="http://schemas.microsoft.com/office/drawing/2014/main" id="{8D082E66-EDDA-4917-9421-9B501325FDE6}"/>
              </a:ext>
            </a:extLst>
          </p:cNvPr>
          <p:cNvSpPr>
            <a:spLocks noGrp="1"/>
          </p:cNvSpPr>
          <p:nvPr>
            <p:ph type="body" sz="quarter" idx="16" hasCustomPrompt="1"/>
          </p:nvPr>
        </p:nvSpPr>
        <p:spPr>
          <a:xfrm>
            <a:off x="359755" y="2021305"/>
            <a:ext cx="11447433" cy="3818021"/>
          </a:xfrm>
          <a:ln>
            <a:solidFill>
              <a:srgbClr val="0039A6"/>
            </a:solidFill>
          </a:ln>
        </p:spPr>
        <p:txBody>
          <a:bodyPr numCol="1" spcCol="457200">
            <a:noAutofit/>
          </a:bodyPr>
          <a:lstStyle>
            <a:lvl1pPr marL="171450" indent="-171450">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buNone/>
              <a:defRPr/>
            </a:lvl2pPr>
          </a:lstStyle>
          <a:p>
            <a:pPr marL="228600" lvl="0" indent="-228600" algn="l" defTabSz="914400" rtl="0" eaLnBrk="1" latinLnBrk="0" hangingPunct="1">
              <a:lnSpc>
                <a:spcPct val="90000"/>
              </a:lnSpc>
              <a:spcBef>
                <a:spcPts val="1000"/>
              </a:spcBef>
              <a:buFont typeface="Arial" panose="020B0604020202020204" pitchFamily="34" charset="0"/>
              <a:buChar char="•"/>
            </a:pPr>
            <a:r>
              <a:rPr lang="en-US"/>
              <a:t>Ga. </a:t>
            </a:r>
            <a:r>
              <a:rPr lang="en-US" err="1"/>
              <a:t>Occusae</a:t>
            </a:r>
            <a:r>
              <a:rPr lang="en-US"/>
              <a:t> </a:t>
            </a:r>
            <a:r>
              <a:rPr lang="en-US" err="1"/>
              <a:t>inulparum</a:t>
            </a:r>
            <a:r>
              <a:rPr lang="en-US"/>
              <a:t> </a:t>
            </a:r>
            <a:r>
              <a:rPr lang="en-US" err="1"/>
              <a:t>volor</a:t>
            </a:r>
            <a:r>
              <a:rPr lang="en-US"/>
              <a:t> </a:t>
            </a:r>
            <a:r>
              <a:rPr lang="en-US" err="1"/>
              <a:t>rehendae</a:t>
            </a:r>
            <a:r>
              <a:rPr lang="en-US"/>
              <a:t> </a:t>
            </a:r>
            <a:r>
              <a:rPr lang="en-US" err="1"/>
              <a:t>cupta</a:t>
            </a:r>
            <a:r>
              <a:rPr lang="en-US"/>
              <a:t> num </a:t>
            </a:r>
            <a:r>
              <a:rPr lang="en-US" err="1"/>
              <a:t>vernam</a:t>
            </a:r>
            <a:r>
              <a:rPr lang="en-US"/>
              <a:t> </a:t>
            </a:r>
            <a:r>
              <a:rPr lang="en-US" err="1"/>
              <a:t>faccatis</a:t>
            </a:r>
            <a:r>
              <a:rPr lang="en-US"/>
              <a:t> </a:t>
            </a:r>
            <a:r>
              <a:rPr lang="en-US" err="1"/>
              <a:t>anim</a:t>
            </a:r>
            <a:r>
              <a:rPr lang="en-US"/>
              <a:t> </a:t>
            </a:r>
            <a:r>
              <a:rPr lang="en-US" err="1"/>
              <a:t>quatium</a:t>
            </a:r>
            <a:r>
              <a:rPr lang="en-US"/>
              <a:t> </a:t>
            </a:r>
            <a:r>
              <a:rPr lang="en-US" err="1"/>
              <a:t>incipitatem</a:t>
            </a:r>
            <a:r>
              <a:rPr lang="en-US"/>
              <a:t> </a:t>
            </a:r>
            <a:r>
              <a:rPr lang="en-US" err="1"/>
              <a:t>iunt</a:t>
            </a:r>
            <a:r>
              <a:rPr lang="en-US"/>
              <a:t> </a:t>
            </a:r>
            <a:r>
              <a:rPr lang="en-US" err="1"/>
              <a:t>labo</a:t>
            </a:r>
            <a:r>
              <a:rPr lang="en-US"/>
              <a:t>. </a:t>
            </a:r>
            <a:r>
              <a:rPr lang="en-US" err="1"/>
              <a:t>Itatur</a:t>
            </a:r>
            <a:r>
              <a:rPr lang="en-US"/>
              <a:t>, </a:t>
            </a:r>
            <a:r>
              <a:rPr lang="en-US" err="1"/>
              <a:t>aut</a:t>
            </a:r>
            <a:r>
              <a:rPr lang="en-US"/>
              <a:t> qui </a:t>
            </a:r>
            <a:r>
              <a:rPr lang="en-US" err="1"/>
              <a:t>volor</a:t>
            </a:r>
            <a:r>
              <a:rPr lang="en-US"/>
              <a:t> </a:t>
            </a:r>
            <a:r>
              <a:rPr lang="en-US" err="1"/>
              <a:t>maximpe</a:t>
            </a:r>
            <a:r>
              <a:rPr lang="en-US"/>
              <a:t> </a:t>
            </a:r>
            <a:r>
              <a:rPr lang="en-US" err="1"/>
              <a:t>disimi</a:t>
            </a:r>
            <a:r>
              <a:rPr lang="en-US"/>
              <a:t>, </a:t>
            </a:r>
            <a:r>
              <a:rPr lang="en-US" err="1"/>
              <a:t>solore</a:t>
            </a:r>
            <a:r>
              <a:rPr lang="en-US"/>
              <a:t>, que </a:t>
            </a:r>
            <a:r>
              <a:rPr lang="en-US" err="1"/>
              <a:t>offici</a:t>
            </a:r>
            <a:r>
              <a:rPr lang="en-US"/>
              <a:t> </a:t>
            </a:r>
            <a:r>
              <a:rPr lang="en-US" err="1"/>
              <a:t>coratur</a:t>
            </a:r>
            <a:r>
              <a:rPr lang="en-US"/>
              <a:t>? </a:t>
            </a:r>
            <a:r>
              <a:rPr lang="en-US" err="1"/>
              <a:t>Quiandeles</a:t>
            </a:r>
            <a:r>
              <a:rPr lang="en-US"/>
              <a:t> </a:t>
            </a:r>
            <a:r>
              <a:rPr lang="en-US" err="1"/>
              <a:t>dendus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Occullo</a:t>
            </a:r>
            <a:r>
              <a:rPr lang="en-US"/>
              <a:t> </a:t>
            </a:r>
            <a:r>
              <a:rPr lang="en-US" err="1"/>
              <a:t>volor</a:t>
            </a:r>
            <a:r>
              <a:rPr lang="en-US"/>
              <a:t> </a:t>
            </a:r>
            <a:r>
              <a:rPr lang="en-US" err="1"/>
              <a:t>repernam</a:t>
            </a:r>
            <a:r>
              <a:rPr lang="en-US"/>
              <a:t> id maxim </a:t>
            </a:r>
            <a:r>
              <a:rPr lang="en-US" err="1"/>
              <a:t>dolorep</a:t>
            </a:r>
            <a:r>
              <a:rPr lang="en-US"/>
              <a:t> </a:t>
            </a:r>
            <a:r>
              <a:rPr lang="en-US" err="1"/>
              <a:t>tatio</a:t>
            </a:r>
            <a:r>
              <a:rPr lang="en-US"/>
              <a:t>. </a:t>
            </a:r>
            <a:r>
              <a:rPr lang="en-US" err="1"/>
              <a:t>Bitatin</a:t>
            </a:r>
            <a:r>
              <a:rPr lang="en-US"/>
              <a:t> </a:t>
            </a:r>
            <a:r>
              <a:rPr lang="en-US" err="1"/>
              <a:t>vendaec</a:t>
            </a:r>
            <a:r>
              <a:rPr lang="en-US"/>
              <a:t> </a:t>
            </a:r>
            <a:r>
              <a:rPr lang="en-US" err="1"/>
              <a:t>ullendae</a:t>
            </a:r>
            <a:r>
              <a:rPr lang="en-US"/>
              <a:t> </a:t>
            </a:r>
            <a:r>
              <a:rPr lang="en-US" err="1"/>
              <a:t>enimintest</a:t>
            </a:r>
            <a:r>
              <a:rPr lang="en-US"/>
              <a:t> </a:t>
            </a:r>
            <a:r>
              <a:rPr lang="en-US" err="1"/>
              <a:t>eosa</a:t>
            </a:r>
            <a:r>
              <a:rPr lang="en-US"/>
              <a:t> et </a:t>
            </a:r>
            <a:r>
              <a:rPr lang="en-US" err="1"/>
              <a:t>est</a:t>
            </a:r>
            <a:r>
              <a:rPr lang="en-US"/>
              <a:t> </a:t>
            </a:r>
            <a:r>
              <a:rPr lang="en-US" err="1"/>
              <a:t>labo</a:t>
            </a:r>
            <a:r>
              <a:rPr lang="en-US"/>
              <a:t>. Is </a:t>
            </a:r>
            <a:r>
              <a:rPr lang="en-US" err="1"/>
              <a:t>volorporro</a:t>
            </a:r>
            <a:r>
              <a:rPr lang="en-US"/>
              <a:t> </a:t>
            </a:r>
            <a:r>
              <a:rPr lang="en-US" err="1"/>
              <a:t>enihil</a:t>
            </a:r>
            <a:r>
              <a:rPr lang="en-US"/>
              <a:t> is </a:t>
            </a:r>
            <a:r>
              <a:rPr lang="en-US" err="1"/>
              <a:t>volo</a:t>
            </a:r>
            <a:r>
              <a:rPr lang="en-US"/>
              <a:t> </a:t>
            </a:r>
            <a:r>
              <a:rPr lang="en-US" err="1"/>
              <a:t>quiate</a:t>
            </a:r>
            <a:r>
              <a:rPr lang="en-US"/>
              <a:t> </a:t>
            </a:r>
            <a:r>
              <a:rPr lang="en-US" err="1"/>
              <a:t>earum</a:t>
            </a:r>
            <a:r>
              <a:rPr lang="en-US"/>
              <a:t> vid </a:t>
            </a:r>
            <a:r>
              <a:rPr lang="en-US" err="1"/>
              <a:t>modis</a:t>
            </a:r>
            <a:r>
              <a:rPr lang="en-US"/>
              <a:t> </a:t>
            </a:r>
            <a:r>
              <a:rPr lang="en-US" err="1"/>
              <a:t>volorupta</a:t>
            </a:r>
            <a:r>
              <a:rPr lang="en-US"/>
              <a:t> por </a:t>
            </a:r>
            <a:r>
              <a:rPr lang="en-US" err="1"/>
              <a:t>sumeni</a:t>
            </a:r>
            <a:r>
              <a:rPr lang="en-US"/>
              <a:t> </a:t>
            </a:r>
            <a:r>
              <a:rPr lang="en-US" err="1"/>
              <a:t>ut</a:t>
            </a:r>
            <a:r>
              <a:rPr lang="en-US"/>
              <a:t> que </a:t>
            </a:r>
            <a:r>
              <a:rPr lang="en-US" err="1"/>
              <a:t>eicipsusciam</a:t>
            </a:r>
            <a:r>
              <a:rPr lang="en-US"/>
              <a:t> </a:t>
            </a:r>
            <a:r>
              <a:rPr lang="en-US" err="1"/>
              <a:t>volupti</a:t>
            </a:r>
            <a:r>
              <a:rPr lang="en-US"/>
              <a:t> </a:t>
            </a:r>
            <a:r>
              <a:rPr lang="en-US" err="1"/>
              <a:t>beaquib</a:t>
            </a:r>
            <a:r>
              <a:rPr lang="en-US"/>
              <a:t> </a:t>
            </a:r>
            <a:r>
              <a:rPr lang="en-US" err="1"/>
              <a:t>usandant</a:t>
            </a:r>
            <a:r>
              <a:rPr lang="en-US"/>
              <a:t>, </a:t>
            </a:r>
            <a:r>
              <a:rPr lang="en-US" err="1"/>
              <a:t>quaecae</a:t>
            </a:r>
            <a:r>
              <a:rPr lang="en-US"/>
              <a:t> </a:t>
            </a:r>
            <a:r>
              <a:rPr lang="en-US" err="1"/>
              <a:t>nihit</a:t>
            </a:r>
            <a:r>
              <a:rPr lang="en-US"/>
              <a:t> qui </a:t>
            </a:r>
            <a:r>
              <a:rPr lang="en-US" err="1"/>
              <a:t>cus</a:t>
            </a:r>
            <a:r>
              <a:rPr lang="en-US"/>
              <a:t> </a:t>
            </a:r>
            <a:r>
              <a:rPr lang="en-US" err="1"/>
              <a:t>ium</a:t>
            </a:r>
            <a:r>
              <a:rPr lang="en-US"/>
              <a:t> </a:t>
            </a:r>
            <a:r>
              <a:rPr lang="en-US" err="1"/>
              <a:t>voluptatem</a:t>
            </a:r>
            <a:r>
              <a:rPr lang="en-US"/>
              <a:t> et </a:t>
            </a:r>
            <a:r>
              <a:rPr lang="en-US" err="1"/>
              <a:t>errum</a:t>
            </a:r>
            <a:r>
              <a:rPr lang="en-US"/>
              <a:t> et </a:t>
            </a:r>
            <a:r>
              <a:rPr lang="en-US" err="1"/>
              <a:t>untiurio</a:t>
            </a:r>
            <a:r>
              <a:rPr lang="en-US"/>
              <a:t> </a:t>
            </a:r>
            <a:r>
              <a:rPr lang="en-US" err="1"/>
              <a:t>verum</a:t>
            </a:r>
            <a:r>
              <a:rPr lang="en-US"/>
              <a:t> </a:t>
            </a:r>
            <a:r>
              <a:rPr lang="en-US" err="1"/>
              <a:t>sapiet</a:t>
            </a:r>
            <a:r>
              <a:rPr lang="en-US"/>
              <a:t>, into ex es </a:t>
            </a:r>
            <a:r>
              <a:rPr lang="en-US" err="1"/>
              <a:t>suntus</a:t>
            </a:r>
            <a:r>
              <a:rPr lang="en-US"/>
              <a:t> </a:t>
            </a:r>
            <a:r>
              <a:rPr lang="en-US" err="1"/>
              <a:t>eari</a:t>
            </a:r>
            <a:r>
              <a:rPr lang="en-US"/>
              <a:t> </a:t>
            </a:r>
            <a:r>
              <a:rPr lang="en-US" err="1"/>
              <a:t>ipsam</a:t>
            </a:r>
            <a:r>
              <a:rPr lang="en-US"/>
              <a:t> </a:t>
            </a:r>
            <a:r>
              <a:rPr lang="en-US" err="1"/>
              <a:t>idundantio</a:t>
            </a:r>
            <a:r>
              <a:rPr lang="en-US"/>
              <a:t> </a:t>
            </a:r>
            <a:r>
              <a:rPr lang="en-US" err="1"/>
              <a:t>exceratia</a:t>
            </a:r>
            <a:r>
              <a:rPr lang="en-US"/>
              <a:t> dem </a:t>
            </a:r>
            <a:r>
              <a:rPr lang="en-US" err="1"/>
              <a:t>voluptat</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r>
              <a:rPr lang="en-US" err="1"/>
              <a:t>Agnam</a:t>
            </a:r>
            <a:r>
              <a:rPr lang="en-US"/>
              <a:t> de mil </a:t>
            </a:r>
            <a:r>
              <a:rPr lang="en-US" err="1"/>
              <a:t>ilignimus</a:t>
            </a:r>
            <a:r>
              <a:rPr lang="en-US"/>
              <a:t> </a:t>
            </a:r>
            <a:r>
              <a:rPr lang="en-US" err="1"/>
              <a:t>apedist</a:t>
            </a:r>
            <a:r>
              <a:rPr lang="en-US"/>
              <a:t> quasi </a:t>
            </a:r>
            <a:r>
              <a:rPr lang="en-US" err="1"/>
              <a:t>sita</a:t>
            </a:r>
            <a:r>
              <a:rPr lang="en-US"/>
              <a:t> </a:t>
            </a:r>
            <a:r>
              <a:rPr lang="en-US" err="1"/>
              <a:t>quame</a:t>
            </a:r>
            <a:r>
              <a:rPr lang="en-US"/>
              <a:t> peris es core </a:t>
            </a:r>
            <a:r>
              <a:rPr lang="en-US" err="1"/>
              <a:t>venim</a:t>
            </a:r>
            <a:r>
              <a:rPr lang="en-US"/>
              <a:t> que </a:t>
            </a:r>
            <a:r>
              <a:rPr lang="en-US" err="1"/>
              <a:t>perum</a:t>
            </a:r>
            <a:r>
              <a:rPr lang="en-US"/>
              <a:t> </a:t>
            </a:r>
            <a:r>
              <a:rPr lang="en-US" err="1"/>
              <a:t>volo</a:t>
            </a:r>
            <a:r>
              <a:rPr lang="en-US"/>
              <a:t> to </a:t>
            </a:r>
            <a:r>
              <a:rPr lang="en-US" err="1"/>
              <a:t>venimus</a:t>
            </a:r>
            <a:r>
              <a:rPr lang="en-US"/>
              <a:t>.</a:t>
            </a:r>
          </a:p>
          <a:p>
            <a:pPr marL="228600" lvl="0" indent="-228600" algn="l" defTabSz="914400" rtl="0" eaLnBrk="1" latinLnBrk="0" hangingPunct="1">
              <a:lnSpc>
                <a:spcPct val="90000"/>
              </a:lnSpc>
              <a:spcBef>
                <a:spcPts val="1000"/>
              </a:spcBef>
              <a:buFont typeface="Arial" panose="020B0604020202020204" pitchFamily="34" charset="0"/>
              <a:buChar char="•"/>
            </a:pPr>
            <a:endParaRPr lang="en-US"/>
          </a:p>
        </p:txBody>
      </p:sp>
      <p:sp>
        <p:nvSpPr>
          <p:cNvPr id="3" name="Text Placeholder 2"/>
          <p:cNvSpPr>
            <a:spLocks noGrp="1"/>
          </p:cNvSpPr>
          <p:nvPr>
            <p:ph type="body" sz="quarter" idx="20"/>
          </p:nvPr>
        </p:nvSpPr>
        <p:spPr>
          <a:xfrm>
            <a:off x="360361" y="1571625"/>
            <a:ext cx="11447433" cy="449680"/>
          </a:xfrm>
          <a:solidFill>
            <a:schemeClr val="accent1"/>
          </a:solidFill>
          <a:ln>
            <a:solidFill>
              <a:srgbClr val="0039A6"/>
            </a:solidFill>
          </a:ln>
        </p:spPr>
        <p:txBody>
          <a:bodyPr anchor="ctr">
            <a:normAutofit/>
          </a:bodyPr>
          <a:lstStyle>
            <a:lvl1pPr marL="0" indent="0" algn="ctr">
              <a:buNone/>
              <a:defRPr sz="1600" b="1">
                <a:solidFill>
                  <a:schemeClr val="bg1"/>
                </a:solidFill>
              </a:defRPr>
            </a:lvl1pPr>
          </a:lstStyle>
          <a:p>
            <a:pPr lvl="0"/>
            <a:r>
              <a:rPr lang="en-US"/>
              <a:t>Click to edit Master text styles</a:t>
            </a:r>
          </a:p>
        </p:txBody>
      </p:sp>
      <p:sp>
        <p:nvSpPr>
          <p:cNvPr id="2" name="Title 1"/>
          <p:cNvSpPr>
            <a:spLocks noGrp="1"/>
          </p:cNvSpPr>
          <p:nvPr>
            <p:ph type="title"/>
          </p:nvPr>
        </p:nvSpPr>
        <p:spPr>
          <a:xfrm>
            <a:off x="359757" y="136525"/>
            <a:ext cx="11447432" cy="923330"/>
          </a:xfrm>
        </p:spPr>
        <p:txBody>
          <a:bodyPr vert="horz">
            <a:noAutofit/>
          </a:bodyPr>
          <a:lstStyle/>
          <a:p>
            <a:r>
              <a:rPr lang="en-US"/>
              <a:t>Click to edit Master title style</a:t>
            </a:r>
            <a:endParaRPr lang="en-GB"/>
          </a:p>
        </p:txBody>
      </p:sp>
      <p:sp>
        <p:nvSpPr>
          <p:cNvPr id="7" name="Slide Number Placeholder 2">
            <a:extLst>
              <a:ext uri="{FF2B5EF4-FFF2-40B4-BE49-F238E27FC236}">
                <a16:creationId xmlns:a16="http://schemas.microsoft.com/office/drawing/2014/main" id="{E127B7E4-942E-4131-908A-7C79C106E205}"/>
              </a:ext>
            </a:extLst>
          </p:cNvPr>
          <p:cNvSpPr>
            <a:spLocks noGrp="1"/>
          </p:cNvSpPr>
          <p:nvPr>
            <p:ph type="sldNum" sz="quarter" idx="10"/>
          </p:nvPr>
        </p:nvSpPr>
        <p:spPr>
          <a:xfrm>
            <a:off x="11312769" y="6400413"/>
            <a:ext cx="482356" cy="276999"/>
          </a:xfrm>
          <a:prstGeom prst="rect">
            <a:avLst/>
          </a:prstGeom>
        </p:spPr>
        <p:txBody>
          <a:bodyPr anchor="ctr">
            <a:spAutoFit/>
          </a:bodyPr>
          <a:lstStyle>
            <a:lvl1pPr algn="r">
              <a:defRPr>
                <a:solidFill>
                  <a:schemeClr val="tx2"/>
                </a:solidFill>
              </a:defRPr>
            </a:lvl1pPr>
          </a:lstStyle>
          <a:p>
            <a:fld id="{FD5D5F4F-603C-4AB0-922F-C42AF3B2CB87}" type="slidenum">
              <a:rPr lang="en-GB" smtClean="0"/>
              <a:pPr/>
              <a:t>‹#›</a:t>
            </a:fld>
            <a:endParaRPr lang="en-GB" dirty="0"/>
          </a:p>
        </p:txBody>
      </p:sp>
      <p:sp>
        <p:nvSpPr>
          <p:cNvPr id="8" name="Text Placeholder 2">
            <a:extLst>
              <a:ext uri="{FF2B5EF4-FFF2-40B4-BE49-F238E27FC236}">
                <a16:creationId xmlns:a16="http://schemas.microsoft.com/office/drawing/2014/main" id="{BF0E14AB-A6AB-4230-BC67-4367126A332C}"/>
              </a:ext>
            </a:extLst>
          </p:cNvPr>
          <p:cNvSpPr>
            <a:spLocks noGrp="1"/>
          </p:cNvSpPr>
          <p:nvPr>
            <p:ph type="body" sz="quarter" idx="17" hasCustomPrompt="1"/>
          </p:nvPr>
        </p:nvSpPr>
        <p:spPr>
          <a:xfrm>
            <a:off x="359757" y="1121005"/>
            <a:ext cx="11447432" cy="350238"/>
          </a:xfrm>
        </p:spPr>
        <p:txBody>
          <a:bodyPr anchor="ctr">
            <a:normAutofit/>
          </a:bodyPr>
          <a:lstStyle>
            <a:lvl1pPr marL="0" indent="0">
              <a:lnSpc>
                <a:spcPct val="80000"/>
              </a:lnSpc>
              <a:spcBef>
                <a:spcPts val="0"/>
              </a:spcBef>
              <a:buNone/>
              <a:defRPr sz="1600" b="0" spc="-100" baseline="0">
                <a:solidFill>
                  <a:schemeClr val="tx2"/>
                </a:solidFill>
              </a:defRPr>
            </a:lvl1pPr>
            <a:lvl2pPr marL="457200" indent="0">
              <a:buNone/>
              <a:defRPr/>
            </a:lvl2pPr>
          </a:lstStyle>
          <a:p>
            <a:pPr lvl="0"/>
            <a:r>
              <a:rPr lang="en-US"/>
              <a:t>Insert sub title here</a:t>
            </a:r>
          </a:p>
        </p:txBody>
      </p:sp>
    </p:spTree>
    <p:extLst>
      <p:ext uri="{BB962C8B-B14F-4D97-AF65-F5344CB8AC3E}">
        <p14:creationId xmlns:p14="http://schemas.microsoft.com/office/powerpoint/2010/main" val="178577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0515600" cy="586800"/>
          </a:xfrm>
          <a:prstGeom prst="rect">
            <a:avLst/>
          </a:prstGeom>
        </p:spPr>
        <p:txBody>
          <a:bodyPr/>
          <a:lstStyle/>
          <a:p>
            <a:r>
              <a:rPr lang="en-US"/>
              <a:t>Click to edit Master title style</a:t>
            </a:r>
          </a:p>
        </p:txBody>
      </p:sp>
      <p:cxnSp>
        <p:nvCxnSpPr>
          <p:cNvPr id="6" name="Straight Connector 5" descr="Line" title="Line"/>
          <p:cNvCxnSpPr/>
          <p:nvPr userDrawn="1"/>
        </p:nvCxnSpPr>
        <p:spPr>
          <a:xfrm>
            <a:off x="587375" y="6341482"/>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5"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a:t>Click to edit Master text styles</a:t>
            </a:r>
          </a:p>
        </p:txBody>
      </p:sp>
    </p:spTree>
    <p:extLst>
      <p:ext uri="{BB962C8B-B14F-4D97-AF65-F5344CB8AC3E}">
        <p14:creationId xmlns:p14="http://schemas.microsoft.com/office/powerpoint/2010/main" val="84548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1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type, grey background">
    <p:spTree>
      <p:nvGrpSpPr>
        <p:cNvPr id="1" name=""/>
        <p:cNvGrpSpPr/>
        <p:nvPr/>
      </p:nvGrpSpPr>
      <p:grpSpPr>
        <a:xfrm>
          <a:off x="0" y="0"/>
          <a:ext cx="0" cy="0"/>
          <a:chOff x="0" y="0"/>
          <a:chExt cx="0" cy="0"/>
        </a:xfrm>
      </p:grpSpPr>
      <p:sp>
        <p:nvSpPr>
          <p:cNvPr id="5" name="Rectangle 4" descr="Background colour" title="artefacts"/>
          <p:cNvSpPr/>
          <p:nvPr userDrawn="1"/>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3" name="Straight Connector 2"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9"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7658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0799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image" Target="../media/image13.emf"/><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oleObject" Target="../embeddings/oleObject6.bin"/><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tags" Target="../tags/tag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586800" y="583201"/>
            <a:ext cx="10515600" cy="1116000"/>
          </a:xfrm>
          <a:prstGeom prst="rect">
            <a:avLst/>
          </a:prstGeom>
        </p:spPr>
        <p:txBody>
          <a:bodyPr vert="horz" lIns="0" tIns="0" rIns="0" bIns="0" rtlCol="0" anchor="t" anchorCtr="0">
            <a:normAutofit/>
          </a:bodyPr>
          <a:lstStyle/>
          <a:p>
            <a:r>
              <a:rPr lang="en-US"/>
              <a:t>Click to edit Master title style</a:t>
            </a:r>
          </a:p>
        </p:txBody>
      </p:sp>
      <p:sp>
        <p:nvSpPr>
          <p:cNvPr id="18" name="Text Placeholder 2"/>
          <p:cNvSpPr>
            <a:spLocks noGrp="1"/>
          </p:cNvSpPr>
          <p:nvPr>
            <p:ph type="body" idx="1"/>
          </p:nvPr>
        </p:nvSpPr>
        <p:spPr>
          <a:xfrm>
            <a:off x="586800" y="1699200"/>
            <a:ext cx="10515600" cy="4351338"/>
          </a:xfrm>
          <a:prstGeom prst="rect">
            <a:avLst/>
          </a:prstGeom>
        </p:spPr>
        <p:txBody>
          <a:bodyPr vert="horz" lIns="0" tIns="0" rIns="0" bIns="468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269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0"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703" r:id="rId22"/>
    <p:sldLayoutId id="2147483704" r:id="rId23"/>
  </p:sldLayoutIdLst>
  <p:txStyles>
    <p:title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AD65821-1F4F-4B42-B2E6-3096DAD404AF}"/>
              </a:ext>
            </a:extLst>
          </p:cNvPr>
          <p:cNvGraphicFramePr>
            <a:graphicFrameLocks noChangeAspect="1"/>
          </p:cNvGraphicFramePr>
          <p:nvPr userDrawn="1">
            <p:custDataLst>
              <p:tags r:id="rId32"/>
            </p:custDataLst>
            <p:extLst>
              <p:ext uri="{D42A27DB-BD31-4B8C-83A1-F6EECF244321}">
                <p14:modId xmlns:p14="http://schemas.microsoft.com/office/powerpoint/2010/main" val="334473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3" imgW="378" imgH="377" progId="TCLayout.ActiveDocument.1">
                  <p:embed/>
                </p:oleObj>
              </mc:Choice>
              <mc:Fallback>
                <p:oleObj name="think-cell Slide" r:id="rId33" imgW="378" imgH="377" progId="TCLayout.ActiveDocument.1">
                  <p:embed/>
                  <p:pic>
                    <p:nvPicPr>
                      <p:cNvPr id="4" name="Object 3" hidden="1">
                        <a:extLst>
                          <a:ext uri="{FF2B5EF4-FFF2-40B4-BE49-F238E27FC236}">
                            <a16:creationId xmlns:a16="http://schemas.microsoft.com/office/drawing/2014/main" id="{EAD65821-1F4F-4B42-B2E6-3096DAD404AF}"/>
                          </a:ext>
                        </a:extLst>
                      </p:cNvPr>
                      <p:cNvPicPr/>
                      <p:nvPr/>
                    </p:nvPicPr>
                    <p:blipFill>
                      <a:blip r:embed="rId3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C0D7E5E-BBCF-42C3-8F56-C7196E066C15}"/>
              </a:ext>
            </a:extLst>
          </p:cNvPr>
          <p:cNvSpPr>
            <a:spLocks noGrp="1"/>
          </p:cNvSpPr>
          <p:nvPr>
            <p:ph type="body" idx="1"/>
          </p:nvPr>
        </p:nvSpPr>
        <p:spPr>
          <a:xfrm>
            <a:off x="359757" y="1825625"/>
            <a:ext cx="1144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a:extLst>
              <a:ext uri="{FF2B5EF4-FFF2-40B4-BE49-F238E27FC236}">
                <a16:creationId xmlns:a16="http://schemas.microsoft.com/office/drawing/2014/main" id="{D2623E18-FE12-41A6-B071-6E49B77C0CA8}"/>
              </a:ext>
            </a:extLst>
          </p:cNvPr>
          <p:cNvSpPr>
            <a:spLocks noGrp="1"/>
          </p:cNvSpPr>
          <p:nvPr>
            <p:ph type="title"/>
          </p:nvPr>
        </p:nvSpPr>
        <p:spPr>
          <a:xfrm>
            <a:off x="359757" y="136525"/>
            <a:ext cx="11448000" cy="92333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9" name="Slide Number Placeholder 2">
            <a:extLst>
              <a:ext uri="{FF2B5EF4-FFF2-40B4-BE49-F238E27FC236}">
                <a16:creationId xmlns:a16="http://schemas.microsoft.com/office/drawing/2014/main" id="{726F06CA-2162-401C-BE83-C757B6ACFAB9}"/>
              </a:ext>
            </a:extLst>
          </p:cNvPr>
          <p:cNvSpPr>
            <a:spLocks noGrp="1"/>
          </p:cNvSpPr>
          <p:nvPr>
            <p:ph type="sldNum" sz="quarter" idx="4"/>
          </p:nvPr>
        </p:nvSpPr>
        <p:spPr>
          <a:xfrm>
            <a:off x="11312769" y="6400413"/>
            <a:ext cx="482356" cy="276999"/>
          </a:xfrm>
          <a:prstGeom prst="rect">
            <a:avLst/>
          </a:prstGeom>
        </p:spPr>
        <p:txBody>
          <a:bodyPr anchor="ctr">
            <a:spAutoFit/>
          </a:bodyPr>
          <a:lstStyle>
            <a:lvl1pPr algn="r">
              <a:defRPr sz="1200">
                <a:solidFill>
                  <a:schemeClr val="tx2"/>
                </a:solidFill>
              </a:defRPr>
            </a:lvl1pPr>
          </a:lstStyle>
          <a:p>
            <a:fld id="{FD5D5F4F-603C-4AB0-922F-C42AF3B2CB87}" type="slidenum">
              <a:rPr lang="en-GB" smtClean="0"/>
              <a:pPr/>
              <a:t>‹#›</a:t>
            </a:fld>
            <a:endParaRPr lang="en-GB" dirty="0"/>
          </a:p>
        </p:txBody>
      </p:sp>
    </p:spTree>
    <p:extLst>
      <p:ext uri="{BB962C8B-B14F-4D97-AF65-F5344CB8AC3E}">
        <p14:creationId xmlns:p14="http://schemas.microsoft.com/office/powerpoint/2010/main" val="7957494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p:hf hdr="0"/>
  <p:txStyles>
    <p:titleStyle>
      <a:lvl1pPr algn="l" defTabSz="9144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chart" Target="../charts/chart5.xml"/><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notesSlide" Target="../notesSlides/notesSlide5.xml"/><Relationship Id="rId16" Type="http://schemas.openxmlformats.org/officeDocument/2006/relationships/image" Target="../media/image29.svg"/><Relationship Id="rId1" Type="http://schemas.openxmlformats.org/officeDocument/2006/relationships/slideLayout" Target="../slideLayouts/slideLayout6.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19" Type="http://schemas.openxmlformats.org/officeDocument/2006/relationships/image" Target="../media/image32.jpeg"/><Relationship Id="rId4" Type="http://schemas.openxmlformats.org/officeDocument/2006/relationships/chart" Target="../charts/chart6.xml"/><Relationship Id="rId9" Type="http://schemas.openxmlformats.org/officeDocument/2006/relationships/image" Target="../media/image22.png"/><Relationship Id="rId14" Type="http://schemas.openxmlformats.org/officeDocument/2006/relationships/image" Target="../media/image27.svg"/></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14.xml"/><Relationship Id="rId6" Type="http://schemas.openxmlformats.org/officeDocument/2006/relationships/slide" Target="slide27.xml"/><Relationship Id="rId5" Type="http://schemas.openxmlformats.org/officeDocument/2006/relationships/slide" Target="slide23.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63.xml"/><Relationship Id="rId2" Type="http://schemas.openxmlformats.org/officeDocument/2006/relationships/slide" Target="slide3.xml"/><Relationship Id="rId1" Type="http://schemas.openxmlformats.org/officeDocument/2006/relationships/slideLayout" Target="../slideLayouts/slideLayout10.xml"/><Relationship Id="rId6" Type="http://schemas.openxmlformats.org/officeDocument/2006/relationships/slide" Target="slide50.xml"/><Relationship Id="rId5" Type="http://schemas.openxmlformats.org/officeDocument/2006/relationships/slide" Target="slide31.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projections/datasets/householdprojectionsforengland"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chart" Target="../charts/chart22.xml"/><Relationship Id="rId3" Type="http://schemas.openxmlformats.org/officeDocument/2006/relationships/chart" Target="../charts/chart17.xml"/><Relationship Id="rId7" Type="http://schemas.openxmlformats.org/officeDocument/2006/relationships/chart" Target="../charts/chart2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26.xml.rels><?xml version="1.0" encoding="UTF-8" standalone="yes"?>
<Relationships xmlns="http://schemas.openxmlformats.org/package/2006/relationships"><Relationship Id="rId8" Type="http://schemas.openxmlformats.org/officeDocument/2006/relationships/chart" Target="../charts/chart36.xml"/><Relationship Id="rId3" Type="http://schemas.openxmlformats.org/officeDocument/2006/relationships/chart" Target="../charts/chart31.xml"/><Relationship Id="rId7" Type="http://schemas.openxmlformats.org/officeDocument/2006/relationships/chart" Target="../charts/chart35.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chart" Target="../charts/chart34.xml"/><Relationship Id="rId5" Type="http://schemas.openxmlformats.org/officeDocument/2006/relationships/chart" Target="../charts/chart33.xml"/><Relationship Id="rId4" Type="http://schemas.openxmlformats.org/officeDocument/2006/relationships/chart" Target="../charts/chart32.xml"/></Relationships>
</file>

<file path=ppt/slides/_rels/slide2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chart" Target="../charts/chart39.xml"/><Relationship Id="rId4" Type="http://schemas.openxmlformats.org/officeDocument/2006/relationships/chart" Target="../charts/chart38.xml"/></Relationships>
</file>

<file path=ppt/slides/_rels/slide2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42.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14.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34.xml"/><Relationship Id="rId7" Type="http://schemas.openxmlformats.org/officeDocument/2006/relationships/slide" Target="slide42.xml"/><Relationship Id="rId2" Type="http://schemas.openxmlformats.org/officeDocument/2006/relationships/slide" Target="slide32.xml"/><Relationship Id="rId1" Type="http://schemas.openxmlformats.org/officeDocument/2006/relationships/slideLayout" Target="../slideLayouts/slideLayout14.xml"/><Relationship Id="rId6" Type="http://schemas.openxmlformats.org/officeDocument/2006/relationships/slide" Target="slide39.xml"/><Relationship Id="rId5" Type="http://schemas.openxmlformats.org/officeDocument/2006/relationships/slide" Target="slide37.xml"/><Relationship Id="rId4" Type="http://schemas.openxmlformats.org/officeDocument/2006/relationships/slide" Target="slide35.xml"/><Relationship Id="rId9" Type="http://schemas.openxmlformats.org/officeDocument/2006/relationships/slide" Target="slide47.xml"/></Relationships>
</file>

<file path=ppt/slides/_rels/slide32.xml.rels><?xml version="1.0" encoding="UTF-8" standalone="yes"?>
<Relationships xmlns="http://schemas.openxmlformats.org/package/2006/relationships"><Relationship Id="rId3" Type="http://schemas.openxmlformats.org/officeDocument/2006/relationships/hyperlink" Target="https://www.ons.gov.uk/peoplepopulationandcommunity/wellbeing/datasets/publicopinionsandsocialtrendsgreatbritainpersonalwellbeingandloneliness"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hyperlink" Target="https://www.ons.gov.uk/peoplepopulationandcommunity/wellbeing/datasets/publicopinionsandsocialtrendsgreatbritainpersonalwellbeingandloneliness"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chart" Target="../charts/chart44.xml"/><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chart" Target="../charts/chart46.xml"/><Relationship Id="rId15" Type="http://schemas.openxmlformats.org/officeDocument/2006/relationships/image" Target="../media/image42.svg"/><Relationship Id="rId10" Type="http://schemas.openxmlformats.org/officeDocument/2006/relationships/image" Target="../media/image37.png"/><Relationship Id="rId4" Type="http://schemas.openxmlformats.org/officeDocument/2006/relationships/chart" Target="../charts/chart45.xml"/><Relationship Id="rId9" Type="http://schemas.openxmlformats.org/officeDocument/2006/relationships/image" Target="../media/image36.svg"/><Relationship Id="rId1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chart" Target="../charts/chart49.xml"/><Relationship Id="rId4" Type="http://schemas.openxmlformats.org/officeDocument/2006/relationships/chart" Target="../charts/chart48.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1.xml.rels><?xml version="1.0" encoding="UTF-8" standalone="yes"?>
<Relationships xmlns="http://schemas.openxmlformats.org/package/2006/relationships"><Relationship Id="rId2" Type="http://schemas.openxmlformats.org/officeDocument/2006/relationships/chart" Target="../charts/chart5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chart" Target="../charts/chart58.xml"/><Relationship Id="rId4" Type="http://schemas.openxmlformats.org/officeDocument/2006/relationships/chart" Target="../charts/chart5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4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7.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52.xml"/><Relationship Id="rId7" Type="http://schemas.openxmlformats.org/officeDocument/2006/relationships/slide" Target="slide61.xml"/><Relationship Id="rId2" Type="http://schemas.openxmlformats.org/officeDocument/2006/relationships/slide" Target="slide51.xml"/><Relationship Id="rId1" Type="http://schemas.openxmlformats.org/officeDocument/2006/relationships/slideLayout" Target="../slideLayouts/slideLayout14.xml"/><Relationship Id="rId6" Type="http://schemas.openxmlformats.org/officeDocument/2006/relationships/slide" Target="slide56.xml"/><Relationship Id="rId5" Type="http://schemas.openxmlformats.org/officeDocument/2006/relationships/slide" Target="slide54.xml"/><Relationship Id="rId4" Type="http://schemas.openxmlformats.org/officeDocument/2006/relationships/slide" Target="slide5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54.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7.xml"/><Relationship Id="rId1" Type="http://schemas.openxmlformats.org/officeDocument/2006/relationships/slideLayout" Target="../slideLayouts/slideLayout6.xml"/><Relationship Id="rId5" Type="http://schemas.openxmlformats.org/officeDocument/2006/relationships/slide" Target="slide50.xml"/><Relationship Id="rId4" Type="http://schemas.openxmlformats.org/officeDocument/2006/relationships/slide" Target="slide31.xml"/></Relationships>
</file>

<file path=ppt/slides/_rels/slide60.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8" Type="http://schemas.openxmlformats.org/officeDocument/2006/relationships/slide" Target="slide71.xml"/><Relationship Id="rId3" Type="http://schemas.openxmlformats.org/officeDocument/2006/relationships/slide" Target="slide65.xml"/><Relationship Id="rId7" Type="http://schemas.openxmlformats.org/officeDocument/2006/relationships/slide" Target="slide69.xml"/><Relationship Id="rId2" Type="http://schemas.openxmlformats.org/officeDocument/2006/relationships/slide" Target="slide64.xml"/><Relationship Id="rId1" Type="http://schemas.openxmlformats.org/officeDocument/2006/relationships/slideLayout" Target="../slideLayouts/slideLayout14.xml"/><Relationship Id="rId6" Type="http://schemas.openxmlformats.org/officeDocument/2006/relationships/slide" Target="slide68.xml"/><Relationship Id="rId5" Type="http://schemas.openxmlformats.org/officeDocument/2006/relationships/slide" Target="slide67.xml"/><Relationship Id="rId10" Type="http://schemas.openxmlformats.org/officeDocument/2006/relationships/slide" Target="slide73.xml"/><Relationship Id="rId4" Type="http://schemas.openxmlformats.org/officeDocument/2006/relationships/slide" Target="slide66.xml"/><Relationship Id="rId9" Type="http://schemas.openxmlformats.org/officeDocument/2006/relationships/slide" Target="slide7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18.xml"/><Relationship Id="rId2" Type="http://schemas.openxmlformats.org/officeDocument/2006/relationships/slide" Target="slide8.xml"/><Relationship Id="rId1" Type="http://schemas.openxmlformats.org/officeDocument/2006/relationships/slideLayout" Target="../slideLayouts/slideLayout14.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1E972177-4565-DF04-467C-1D1D9628805A}"/>
              </a:ext>
            </a:extLst>
          </p:cNvPr>
          <p:cNvSpPr>
            <a:spLocks noGrp="1"/>
          </p:cNvSpPr>
          <p:nvPr>
            <p:ph type="title" idx="4294967295"/>
          </p:nvPr>
        </p:nvSpPr>
        <p:spPr>
          <a:xfrm>
            <a:off x="587375" y="1498874"/>
            <a:ext cx="10515600" cy="751708"/>
          </a:xfrm>
        </p:spPr>
        <p:txBody>
          <a:bodyPr/>
          <a:lstStyle/>
          <a:p>
            <a:pPr rtl="0" eaLnBrk="1" latinLnBrk="0" hangingPunct="1"/>
            <a:r>
              <a:rPr lang="en-GB" sz="4000" b="1" kern="1200" dirty="0">
                <a:solidFill>
                  <a:srgbClr val="FFFFFF"/>
                </a:solidFill>
                <a:effectLst/>
                <a:latin typeface="Arial" panose="020B0604020202020204" pitchFamily="34" charset="0"/>
                <a:ea typeface="Arial" panose="020B0604020202020204" pitchFamily="34" charset="0"/>
                <a:cs typeface="Arial" panose="020B0604020202020204" pitchFamily="34" charset="0"/>
              </a:rPr>
              <a:t>Greater Manchester Residents’ Survey</a:t>
            </a:r>
            <a:endParaRPr lang="en-GB" dirty="0">
              <a:effectLst/>
            </a:endParaRPr>
          </a:p>
        </p:txBody>
      </p:sp>
      <p:sp>
        <p:nvSpPr>
          <p:cNvPr id="7" name="TextBox 6">
            <a:extLst>
              <a:ext uri="{FF2B5EF4-FFF2-40B4-BE49-F238E27FC236}">
                <a16:creationId xmlns:a16="http://schemas.microsoft.com/office/drawing/2014/main" id="{FAD1713C-20AE-EE6F-ED05-DFCEF0CA1FBA}"/>
              </a:ext>
            </a:extLst>
          </p:cNvPr>
          <p:cNvSpPr txBox="1"/>
          <p:nvPr/>
        </p:nvSpPr>
        <p:spPr>
          <a:xfrm>
            <a:off x="587375" y="2128422"/>
            <a:ext cx="9793288" cy="1292662"/>
          </a:xfrm>
          <a:prstGeom prst="rect">
            <a:avLst/>
          </a:prstGeom>
          <a:noFill/>
        </p:spPr>
        <p:txBody>
          <a:bodyPr wrap="square" lIns="0" tIns="0" rIns="0" bIns="0" rtlCol="0">
            <a:spAutoFit/>
          </a:bodyPr>
          <a:lstStyle/>
          <a:p>
            <a:r>
              <a:rPr lang="en-GB" sz="2800" dirty="0">
                <a:solidFill>
                  <a:schemeClr val="bg1"/>
                </a:solidFill>
                <a:latin typeface="Arial" charset="0"/>
                <a:ea typeface="Arial" charset="0"/>
                <a:cs typeface="Arial" charset="0"/>
              </a:rPr>
              <a:t>Survey 3</a:t>
            </a:r>
          </a:p>
          <a:p>
            <a:r>
              <a:rPr lang="en-GB" sz="2800" dirty="0">
                <a:solidFill>
                  <a:schemeClr val="bg1"/>
                </a:solidFill>
                <a:latin typeface="Arial" charset="0"/>
                <a:ea typeface="Arial" charset="0"/>
                <a:cs typeface="Arial" charset="0"/>
              </a:rPr>
              <a:t>September 2022</a:t>
            </a:r>
          </a:p>
          <a:p>
            <a:r>
              <a:rPr lang="en-GB" sz="2800" dirty="0">
                <a:solidFill>
                  <a:schemeClr val="bg1"/>
                </a:solidFill>
                <a:latin typeface="Arial" charset="0"/>
                <a:ea typeface="Arial" charset="0"/>
                <a:cs typeface="Arial" charset="0"/>
              </a:rPr>
              <a:t>Fieldwork conducted 1</a:t>
            </a:r>
            <a:r>
              <a:rPr lang="en-GB" sz="2800" baseline="30000" dirty="0">
                <a:solidFill>
                  <a:schemeClr val="bg1"/>
                </a:solidFill>
                <a:latin typeface="Arial" charset="0"/>
                <a:ea typeface="Arial" charset="0"/>
                <a:cs typeface="Arial" charset="0"/>
              </a:rPr>
              <a:t>st</a:t>
            </a:r>
            <a:r>
              <a:rPr lang="en-GB" sz="2800" dirty="0">
                <a:solidFill>
                  <a:schemeClr val="bg1"/>
                </a:solidFill>
                <a:latin typeface="Arial" charset="0"/>
                <a:ea typeface="Arial" charset="0"/>
                <a:cs typeface="Arial" charset="0"/>
              </a:rPr>
              <a:t> – 21</a:t>
            </a:r>
            <a:r>
              <a:rPr lang="en-GB" sz="2800" baseline="30000" dirty="0">
                <a:solidFill>
                  <a:schemeClr val="bg1"/>
                </a:solidFill>
                <a:latin typeface="Arial" charset="0"/>
                <a:ea typeface="Arial" charset="0"/>
                <a:cs typeface="Arial" charset="0"/>
              </a:rPr>
              <a:t>st</a:t>
            </a:r>
            <a:r>
              <a:rPr lang="en-GB" sz="2800" dirty="0">
                <a:solidFill>
                  <a:schemeClr val="bg1"/>
                </a:solidFill>
                <a:latin typeface="Arial" charset="0"/>
                <a:ea typeface="Arial" charset="0"/>
                <a:cs typeface="Arial" charset="0"/>
              </a:rPr>
              <a:t> September</a:t>
            </a:r>
          </a:p>
        </p:txBody>
      </p:sp>
      <p:pic>
        <p:nvPicPr>
          <p:cNvPr id="6" name="Picture 5" descr="Logo&#10;&#10;Greater Manchester – Going Things Differently"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8" name="Picture 7" descr="Decorative pattern&#10;&#10;Decorative pattern" title="Decorative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CE683-7881-0070-8029-CC13BF74C148}"/>
              </a:ext>
            </a:extLst>
          </p:cNvPr>
          <p:cNvSpPr>
            <a:spLocks noGrp="1"/>
          </p:cNvSpPr>
          <p:nvPr>
            <p:ph type="title"/>
          </p:nvPr>
        </p:nvSpPr>
        <p:spPr>
          <a:xfrm>
            <a:off x="386329" y="203783"/>
            <a:ext cx="10515600" cy="586800"/>
          </a:xfrm>
        </p:spPr>
        <p:txBody>
          <a:bodyPr/>
          <a:lstStyle/>
          <a:p>
            <a:pPr rtl="0" eaLnBrk="1" latinLnBrk="0" hangingPunct="1"/>
            <a:r>
              <a:rPr lang="en-GB" sz="1800" b="1" kern="1200" dirty="0">
                <a:effectLst/>
                <a:latin typeface="Arial" panose="020B0604020202020204" pitchFamily="34" charset="0"/>
                <a:ea typeface="+mn-ea"/>
                <a:cs typeface="+mn-cs"/>
              </a:rPr>
              <a:t>Summary: Living safely and fairly with Covid-19 (1/2)</a:t>
            </a:r>
            <a:endParaRPr lang="en-GB" dirty="0">
              <a:effectLst/>
            </a:endParaRPr>
          </a:p>
        </p:txBody>
      </p:sp>
      <p:sp>
        <p:nvSpPr>
          <p:cNvPr id="45" name="TextBox 44">
            <a:extLst>
              <a:ext uri="{FF2B5EF4-FFF2-40B4-BE49-F238E27FC236}">
                <a16:creationId xmlns:a16="http://schemas.microsoft.com/office/drawing/2014/main" id="{CF5D6B2E-B173-494A-93DD-4CDDC36DA94A}"/>
              </a:ext>
              <a:ext uri="{C183D7F6-B498-43B3-948B-1728B52AA6E4}">
                <adec:decorative xmlns:adec="http://schemas.microsoft.com/office/drawing/2017/decorative" val="0"/>
              </a:ext>
            </a:extLst>
          </p:cNvPr>
          <p:cNvSpPr txBox="1"/>
          <p:nvPr/>
        </p:nvSpPr>
        <p:spPr>
          <a:xfrm>
            <a:off x="328437" y="988193"/>
            <a:ext cx="3356430" cy="861774"/>
          </a:xfrm>
          <a:prstGeom prst="rect">
            <a:avLst/>
          </a:prstGeom>
          <a:noFill/>
        </p:spPr>
        <p:txBody>
          <a:bodyPr wrap="square" lIns="0" tIns="0" rIns="0" bIns="0" rtlCol="0" anchor="t">
            <a:spAutoFit/>
          </a:bodyPr>
          <a:lstStyle/>
          <a:p>
            <a:pPr algn="ctr">
              <a:defRPr/>
            </a:pPr>
            <a:r>
              <a:rPr kumimoji="0" lang="en-GB" sz="1400" b="1" i="0" u="none" strike="noStrike" kern="1200" cap="none" spc="0" normalizeH="0" baseline="0" noProof="0" dirty="0">
                <a:ln>
                  <a:noFill/>
                </a:ln>
                <a:solidFill>
                  <a:srgbClr val="5C5B5A"/>
                </a:solidFill>
                <a:effectLst/>
                <a:uLnTx/>
                <a:uFillTx/>
                <a:latin typeface="Arial" panose="020B0604020202020204"/>
                <a:ea typeface="+mn-ea"/>
                <a:cs typeface="+mn-cs"/>
              </a:rPr>
              <a:t>Half of respondents say they have definitely had Covid-19 </a:t>
            </a:r>
            <a:r>
              <a:rPr lang="en-GB" sz="1400" b="1" dirty="0">
                <a:solidFill>
                  <a:srgbClr val="5C5B5A"/>
                </a:solidFill>
                <a:latin typeface="Arial" panose="020B0604020202020204"/>
              </a:rPr>
              <a:t>before. A</a:t>
            </a:r>
            <a:r>
              <a:rPr kumimoji="0" lang="en-GB" sz="1400" b="1" i="0" u="none" strike="noStrike" kern="1200" cap="none" spc="0" normalizeH="0" baseline="0" noProof="0" dirty="0">
                <a:ln>
                  <a:noFill/>
                </a:ln>
                <a:solidFill>
                  <a:srgbClr val="5C5B5A"/>
                </a:solidFill>
                <a:effectLst/>
                <a:uLnTx/>
                <a:uFillTx/>
                <a:latin typeface="Arial" panose="020B0604020202020204"/>
                <a:ea typeface="+mn-ea"/>
                <a:cs typeface="+mn-cs"/>
              </a:rPr>
              <a:t> further one in ten think they probably have</a:t>
            </a:r>
          </a:p>
        </p:txBody>
      </p:sp>
      <p:graphicFrame>
        <p:nvGraphicFramePr>
          <p:cNvPr id="39" name="Chart Placeholder 10" descr="Pie chart showing that 62% of respondents say they have had COVID-19 at some point.">
            <a:extLst>
              <a:ext uri="{FF2B5EF4-FFF2-40B4-BE49-F238E27FC236}">
                <a16:creationId xmlns:a16="http://schemas.microsoft.com/office/drawing/2014/main" id="{80EAD50D-1929-407F-BDDD-426BF2FF54D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047994143"/>
              </p:ext>
            </p:extLst>
          </p:nvPr>
        </p:nvGraphicFramePr>
        <p:xfrm>
          <a:off x="208650" y="1468058"/>
          <a:ext cx="3751775" cy="4496514"/>
        </p:xfrm>
        <a:graphic>
          <a:graphicData uri="http://schemas.openxmlformats.org/drawingml/2006/chart">
            <c:chart xmlns:c="http://schemas.openxmlformats.org/drawingml/2006/chart" xmlns:r="http://schemas.openxmlformats.org/officeDocument/2006/relationships" r:id="rId3"/>
          </a:graphicData>
        </a:graphic>
      </p:graphicFrame>
      <p:cxnSp>
        <p:nvCxnSpPr>
          <p:cNvPr id="36" name="Straight Connector 35">
            <a:extLst>
              <a:ext uri="{FF2B5EF4-FFF2-40B4-BE49-F238E27FC236}">
                <a16:creationId xmlns:a16="http://schemas.microsoft.com/office/drawing/2014/main" id="{031E6163-535C-4241-AA61-570E87B0A327}"/>
              </a:ext>
              <a:ext uri="{C183D7F6-B498-43B3-948B-1728B52AA6E4}">
                <adec:decorative xmlns:adec="http://schemas.microsoft.com/office/drawing/2017/decorative" val="1"/>
              </a:ext>
            </a:extLst>
          </p:cNvPr>
          <p:cNvCxnSpPr>
            <a:cxnSpLocks/>
          </p:cNvCxnSpPr>
          <p:nvPr/>
        </p:nvCxnSpPr>
        <p:spPr>
          <a:xfrm>
            <a:off x="3727750" y="952507"/>
            <a:ext cx="0" cy="5142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D9DC6D1E-34D6-4072-A82D-457909A1C1FB}"/>
              </a:ext>
            </a:extLst>
          </p:cNvPr>
          <p:cNvSpPr txBox="1"/>
          <p:nvPr/>
        </p:nvSpPr>
        <p:spPr>
          <a:xfrm>
            <a:off x="4041473" y="988193"/>
            <a:ext cx="3430411" cy="523220"/>
          </a:xfrm>
          <a:prstGeom prst="rect">
            <a:avLst/>
          </a:prstGeom>
          <a:noFill/>
        </p:spPr>
        <p:txBody>
          <a:bodyPr wrap="square">
            <a:spAutoFit/>
          </a:bodyPr>
          <a:lstStyle/>
          <a:p>
            <a:pPr algn="ctr" rtl="0">
              <a:defRPr sz="1100" b="1" i="0" u="none" strike="noStrike" kern="1200" spc="0" baseline="0">
                <a:solidFill>
                  <a:srgbClr val="5C5B5A"/>
                </a:solidFill>
                <a:latin typeface="+mn-lt"/>
                <a:ea typeface="+mn-ea"/>
                <a:cs typeface="+mn-cs"/>
              </a:defRPr>
            </a:pPr>
            <a:r>
              <a:rPr lang="en-GB" sz="1400" b="1" baseline="0" dirty="0"/>
              <a:t>39% of those who have had Covid-19 still have impacts, of which:</a:t>
            </a:r>
            <a:endParaRPr lang="en-GB" sz="1400" b="1" dirty="0"/>
          </a:p>
        </p:txBody>
      </p:sp>
      <p:sp>
        <p:nvSpPr>
          <p:cNvPr id="65" name="TextBox 64">
            <a:extLst>
              <a:ext uri="{FF2B5EF4-FFF2-40B4-BE49-F238E27FC236}">
                <a16:creationId xmlns:a16="http://schemas.microsoft.com/office/drawing/2014/main" id="{C949A084-D9E8-4F2F-B16B-F8708B541C2B}"/>
              </a:ext>
            </a:extLst>
          </p:cNvPr>
          <p:cNvSpPr txBox="1"/>
          <p:nvPr/>
        </p:nvSpPr>
        <p:spPr>
          <a:xfrm>
            <a:off x="5080116" y="1668714"/>
            <a:ext cx="1856308" cy="600164"/>
          </a:xfrm>
          <a:prstGeom prst="rect">
            <a:avLst/>
          </a:prstGeom>
          <a:noFill/>
        </p:spPr>
        <p:txBody>
          <a:bodyPr wrap="square">
            <a:spAutoFit/>
          </a:bodyPr>
          <a:lstStyle/>
          <a:p>
            <a:pPr algn="ctr"/>
            <a:r>
              <a:rPr lang="en-GB" sz="1100" b="1" dirty="0">
                <a:solidFill>
                  <a:srgbClr val="5C5B5A"/>
                </a:solidFill>
              </a:rPr>
              <a:t>% of those who are experiencing persistent impacts (n=393)</a:t>
            </a:r>
          </a:p>
        </p:txBody>
      </p:sp>
      <p:graphicFrame>
        <p:nvGraphicFramePr>
          <p:cNvPr id="37" name="Chart 36" descr="Bar chart showing that of the people that have experienced lasting impacts from Covid-19, 71% are experiencing physical symptoms, 40% mental health or wellbeing impacts, 30% financial impacts and 26% are experiencing social impacts">
            <a:extLst>
              <a:ext uri="{FF2B5EF4-FFF2-40B4-BE49-F238E27FC236}">
                <a16:creationId xmlns:a16="http://schemas.microsoft.com/office/drawing/2014/main" id="{572A3285-24AE-48A3-B14E-FC61399C71D8}"/>
              </a:ext>
            </a:extLst>
          </p:cNvPr>
          <p:cNvGraphicFramePr/>
          <p:nvPr>
            <p:extLst>
              <p:ext uri="{D42A27DB-BD31-4B8C-83A1-F6EECF244321}">
                <p14:modId xmlns:p14="http://schemas.microsoft.com/office/powerpoint/2010/main" val="687703244"/>
              </p:ext>
            </p:extLst>
          </p:nvPr>
        </p:nvGraphicFramePr>
        <p:xfrm>
          <a:off x="4444179" y="2117456"/>
          <a:ext cx="2987829" cy="3113306"/>
        </p:xfrm>
        <a:graphic>
          <a:graphicData uri="http://schemas.openxmlformats.org/drawingml/2006/chart">
            <c:chart xmlns:c="http://schemas.openxmlformats.org/drawingml/2006/chart" xmlns:r="http://schemas.openxmlformats.org/officeDocument/2006/relationships" r:id="rId4"/>
          </a:graphicData>
        </a:graphic>
      </p:graphicFrame>
      <p:sp>
        <p:nvSpPr>
          <p:cNvPr id="63" name="TextBox 62">
            <a:extLst>
              <a:ext uri="{FF2B5EF4-FFF2-40B4-BE49-F238E27FC236}">
                <a16:creationId xmlns:a16="http://schemas.microsoft.com/office/drawing/2014/main" id="{EB5355EA-75A1-4D06-A79B-50F609C1D02C}"/>
              </a:ext>
            </a:extLst>
          </p:cNvPr>
          <p:cNvSpPr txBox="1"/>
          <p:nvPr/>
        </p:nvSpPr>
        <p:spPr>
          <a:xfrm>
            <a:off x="3682584" y="5148975"/>
            <a:ext cx="978068" cy="769441"/>
          </a:xfrm>
          <a:prstGeom prst="rect">
            <a:avLst/>
          </a:prstGeom>
          <a:noFill/>
        </p:spPr>
        <p:txBody>
          <a:bodyPr wrap="square">
            <a:spAutoFit/>
          </a:bodyPr>
          <a:lstStyle/>
          <a:p>
            <a:pPr algn="ctr"/>
            <a:r>
              <a:rPr lang="en-GB" sz="1100" b="1" dirty="0">
                <a:solidFill>
                  <a:srgbClr val="5C5B5A"/>
                </a:solidFill>
              </a:rPr>
              <a:t>% of those who have had Covid-19 (n=929)</a:t>
            </a:r>
          </a:p>
        </p:txBody>
      </p:sp>
      <p:sp>
        <p:nvSpPr>
          <p:cNvPr id="47" name="TextBox 46">
            <a:extLst>
              <a:ext uri="{FF2B5EF4-FFF2-40B4-BE49-F238E27FC236}">
                <a16:creationId xmlns:a16="http://schemas.microsoft.com/office/drawing/2014/main" id="{15CF62AE-BE2D-4464-90DA-EF93459F10D0}"/>
              </a:ext>
            </a:extLst>
          </p:cNvPr>
          <p:cNvSpPr txBox="1"/>
          <p:nvPr/>
        </p:nvSpPr>
        <p:spPr>
          <a:xfrm>
            <a:off x="4577494" y="5403433"/>
            <a:ext cx="4908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28%</a:t>
            </a:r>
          </a:p>
        </p:txBody>
      </p:sp>
      <p:sp>
        <p:nvSpPr>
          <p:cNvPr id="48" name="TextBox 47">
            <a:extLst>
              <a:ext uri="{FF2B5EF4-FFF2-40B4-BE49-F238E27FC236}">
                <a16:creationId xmlns:a16="http://schemas.microsoft.com/office/drawing/2014/main" id="{3F9A016F-8746-4361-8294-02ADC59F465C}"/>
              </a:ext>
            </a:extLst>
          </p:cNvPr>
          <p:cNvSpPr txBox="1"/>
          <p:nvPr/>
        </p:nvSpPr>
        <p:spPr>
          <a:xfrm>
            <a:off x="5308216" y="5415825"/>
            <a:ext cx="4908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16%</a:t>
            </a:r>
          </a:p>
        </p:txBody>
      </p:sp>
      <p:sp>
        <p:nvSpPr>
          <p:cNvPr id="61" name="TextBox 60">
            <a:extLst>
              <a:ext uri="{FF2B5EF4-FFF2-40B4-BE49-F238E27FC236}">
                <a16:creationId xmlns:a16="http://schemas.microsoft.com/office/drawing/2014/main" id="{62143A03-5B3E-4B85-AC6E-8CD45F6A420D}"/>
              </a:ext>
            </a:extLst>
          </p:cNvPr>
          <p:cNvSpPr txBox="1"/>
          <p:nvPr/>
        </p:nvSpPr>
        <p:spPr>
          <a:xfrm>
            <a:off x="6058602" y="5425325"/>
            <a:ext cx="4908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12%</a:t>
            </a:r>
          </a:p>
        </p:txBody>
      </p:sp>
      <p:sp>
        <p:nvSpPr>
          <p:cNvPr id="55" name="TextBox 54">
            <a:extLst>
              <a:ext uri="{FF2B5EF4-FFF2-40B4-BE49-F238E27FC236}">
                <a16:creationId xmlns:a16="http://schemas.microsoft.com/office/drawing/2014/main" id="{FAAE1C09-AC77-4CC3-93D4-16773EBDBB4E}"/>
              </a:ext>
            </a:extLst>
          </p:cNvPr>
          <p:cNvSpPr txBox="1"/>
          <p:nvPr/>
        </p:nvSpPr>
        <p:spPr>
          <a:xfrm>
            <a:off x="6769660" y="5425324"/>
            <a:ext cx="49084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10%</a:t>
            </a:r>
          </a:p>
        </p:txBody>
      </p:sp>
      <p:cxnSp>
        <p:nvCxnSpPr>
          <p:cNvPr id="62" name="Straight Connector 61">
            <a:extLst>
              <a:ext uri="{FF2B5EF4-FFF2-40B4-BE49-F238E27FC236}">
                <a16:creationId xmlns:a16="http://schemas.microsoft.com/office/drawing/2014/main" id="{6C34AF17-13F9-4793-BA95-52566122CD0D}"/>
              </a:ext>
              <a:ext uri="{C183D7F6-B498-43B3-948B-1728B52AA6E4}">
                <adec:decorative xmlns:adec="http://schemas.microsoft.com/office/drawing/2017/decorative" val="1"/>
              </a:ext>
            </a:extLst>
          </p:cNvPr>
          <p:cNvCxnSpPr>
            <a:cxnSpLocks/>
          </p:cNvCxnSpPr>
          <p:nvPr/>
        </p:nvCxnSpPr>
        <p:spPr>
          <a:xfrm>
            <a:off x="7704558" y="952507"/>
            <a:ext cx="0" cy="5142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A0BE4E83-D732-458F-958B-7B9FCBC14679}"/>
              </a:ext>
              <a:ext uri="{C183D7F6-B498-43B3-948B-1728B52AA6E4}">
                <adec:decorative xmlns:adec="http://schemas.microsoft.com/office/drawing/2017/decorative" val="0"/>
              </a:ext>
            </a:extLst>
          </p:cNvPr>
          <p:cNvSpPr txBox="1"/>
          <p:nvPr/>
        </p:nvSpPr>
        <p:spPr>
          <a:xfrm>
            <a:off x="8108508" y="988193"/>
            <a:ext cx="3207456"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panose="020B0604020202020204"/>
                <a:ea typeface="+mn-ea"/>
                <a:cs typeface="+mn-cs"/>
              </a:rPr>
              <a:t>Nearly all Covid-19 safe behaviours are now being followed by fewer respondents than in April</a:t>
            </a:r>
          </a:p>
        </p:txBody>
      </p:sp>
      <p:sp>
        <p:nvSpPr>
          <p:cNvPr id="42" name="TextBox 41">
            <a:extLst>
              <a:ext uri="{FF2B5EF4-FFF2-40B4-BE49-F238E27FC236}">
                <a16:creationId xmlns:a16="http://schemas.microsoft.com/office/drawing/2014/main" id="{B1E7DA69-6923-41B3-93AB-968FA90066DF}"/>
              </a:ext>
            </a:extLst>
          </p:cNvPr>
          <p:cNvSpPr txBox="1"/>
          <p:nvPr/>
        </p:nvSpPr>
        <p:spPr>
          <a:xfrm>
            <a:off x="11268339" y="1273479"/>
            <a:ext cx="856228" cy="600164"/>
          </a:xfrm>
          <a:prstGeom prst="rect">
            <a:avLst/>
          </a:prstGeom>
          <a:noFill/>
        </p:spPr>
        <p:txBody>
          <a:bodyPr wrap="square">
            <a:spAutoFit/>
          </a:bodyPr>
          <a:lstStyle/>
          <a:p>
            <a:pPr algn="ctr"/>
            <a:r>
              <a:rPr lang="en-GB" sz="1100" b="1" dirty="0">
                <a:solidFill>
                  <a:srgbClr val="5C5B5A"/>
                </a:solidFill>
              </a:rPr>
              <a:t>Change since April 2022</a:t>
            </a:r>
          </a:p>
        </p:txBody>
      </p:sp>
      <p:pic>
        <p:nvPicPr>
          <p:cNvPr id="40" name="Graphic 39" descr="Soap">
            <a:extLst>
              <a:ext uri="{FF2B5EF4-FFF2-40B4-BE49-F238E27FC236}">
                <a16:creationId xmlns:a16="http://schemas.microsoft.com/office/drawing/2014/main" id="{B26BDCD7-1A86-457B-815B-A1CBF097C8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24263" y="1761227"/>
            <a:ext cx="343609" cy="343609"/>
          </a:xfrm>
          <a:prstGeom prst="rect">
            <a:avLst/>
          </a:prstGeom>
        </p:spPr>
      </p:pic>
      <p:sp>
        <p:nvSpPr>
          <p:cNvPr id="41" name="TextBox 40">
            <a:extLst>
              <a:ext uri="{FF2B5EF4-FFF2-40B4-BE49-F238E27FC236}">
                <a16:creationId xmlns:a16="http://schemas.microsoft.com/office/drawing/2014/main" id="{E07A7941-B250-4A99-A094-E90FF33DE11B}"/>
              </a:ext>
            </a:extLst>
          </p:cNvPr>
          <p:cNvSpPr txBox="1"/>
          <p:nvPr/>
        </p:nvSpPr>
        <p:spPr>
          <a:xfrm>
            <a:off x="8236275" y="1763754"/>
            <a:ext cx="30796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80%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Regularly washing / sanitising hands</a:t>
            </a:r>
          </a:p>
        </p:txBody>
      </p:sp>
      <p:sp>
        <p:nvSpPr>
          <p:cNvPr id="50" name="TextBox 49">
            <a:extLst>
              <a:ext uri="{FF2B5EF4-FFF2-40B4-BE49-F238E27FC236}">
                <a16:creationId xmlns:a16="http://schemas.microsoft.com/office/drawing/2014/main" id="{D121E764-F74E-4869-99BC-10A0B5B7D040}"/>
              </a:ext>
            </a:extLst>
          </p:cNvPr>
          <p:cNvSpPr txBox="1"/>
          <p:nvPr/>
        </p:nvSpPr>
        <p:spPr>
          <a:xfrm>
            <a:off x="11410940" y="1794532"/>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(-5pp)</a:t>
            </a:r>
          </a:p>
        </p:txBody>
      </p:sp>
      <p:pic>
        <p:nvPicPr>
          <p:cNvPr id="43" name="Graphic 42" descr="House">
            <a:extLst>
              <a:ext uri="{FF2B5EF4-FFF2-40B4-BE49-F238E27FC236}">
                <a16:creationId xmlns:a16="http://schemas.microsoft.com/office/drawing/2014/main" id="{1DC1EB3D-EE9B-477F-A7E2-9E53D9DDDC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24263" y="2259597"/>
            <a:ext cx="343609" cy="326250"/>
          </a:xfrm>
          <a:prstGeom prst="rect">
            <a:avLst/>
          </a:prstGeom>
        </p:spPr>
      </p:pic>
      <p:sp>
        <p:nvSpPr>
          <p:cNvPr id="44" name="TextBox 43">
            <a:extLst>
              <a:ext uri="{FF2B5EF4-FFF2-40B4-BE49-F238E27FC236}">
                <a16:creationId xmlns:a16="http://schemas.microsoft.com/office/drawing/2014/main" id="{DAE26C63-A560-4570-ADA8-49926A636853}"/>
              </a:ext>
            </a:extLst>
          </p:cNvPr>
          <p:cNvSpPr txBox="1"/>
          <p:nvPr/>
        </p:nvSpPr>
        <p:spPr>
          <a:xfrm>
            <a:off x="8236275" y="2253445"/>
            <a:ext cx="307968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78%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Staying home if feeling unwell</a:t>
            </a:r>
            <a:endParaRPr kumimoji="0" lang="en-GB" sz="1600" b="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endParaRPr>
          </a:p>
        </p:txBody>
      </p:sp>
      <p:sp>
        <p:nvSpPr>
          <p:cNvPr id="52" name="TextBox 51">
            <a:extLst>
              <a:ext uri="{FF2B5EF4-FFF2-40B4-BE49-F238E27FC236}">
                <a16:creationId xmlns:a16="http://schemas.microsoft.com/office/drawing/2014/main" id="{428DE499-CF4D-4828-A61D-35770086663F}"/>
              </a:ext>
            </a:extLst>
          </p:cNvPr>
          <p:cNvSpPr txBox="1"/>
          <p:nvPr/>
        </p:nvSpPr>
        <p:spPr>
          <a:xfrm>
            <a:off x="11410940" y="2284223"/>
            <a:ext cx="6319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(+6pp)</a:t>
            </a:r>
          </a:p>
        </p:txBody>
      </p:sp>
      <p:pic>
        <p:nvPicPr>
          <p:cNvPr id="21" name="Graphic 20" descr="Group of women">
            <a:extLst>
              <a:ext uri="{FF2B5EF4-FFF2-40B4-BE49-F238E27FC236}">
                <a16:creationId xmlns:a16="http://schemas.microsoft.com/office/drawing/2014/main" id="{478CBB7D-A602-176D-4888-02456F39B0A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19642" y="2794331"/>
            <a:ext cx="343608" cy="343608"/>
          </a:xfrm>
          <a:prstGeom prst="rect">
            <a:avLst/>
          </a:prstGeom>
        </p:spPr>
      </p:pic>
      <p:sp>
        <p:nvSpPr>
          <p:cNvPr id="23" name="TextBox 22">
            <a:extLst>
              <a:ext uri="{FF2B5EF4-FFF2-40B4-BE49-F238E27FC236}">
                <a16:creationId xmlns:a16="http://schemas.microsoft.com/office/drawing/2014/main" id="{67E8C02B-6D8C-EF1D-177E-9E26DB22589F}"/>
              </a:ext>
            </a:extLst>
          </p:cNvPr>
          <p:cNvSpPr txBox="1"/>
          <p:nvPr/>
        </p:nvSpPr>
        <p:spPr>
          <a:xfrm>
            <a:off x="8223449" y="2766413"/>
            <a:ext cx="34002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5C5B5A"/>
                </a:solidFill>
                <a:latin typeface="Arial" panose="020B0604020202020204"/>
                <a:cs typeface="Calibri" panose="020F0502020204030204" pitchFamily="34" charset="0"/>
              </a:rPr>
              <a:t>67</a:t>
            </a:r>
            <a:r>
              <a:rPr kumimoji="0" lang="en-GB" sz="1600" b="1"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Considering risks to other people</a:t>
            </a:r>
          </a:p>
        </p:txBody>
      </p:sp>
      <p:sp>
        <p:nvSpPr>
          <p:cNvPr id="25" name="TextBox 24">
            <a:extLst>
              <a:ext uri="{FF2B5EF4-FFF2-40B4-BE49-F238E27FC236}">
                <a16:creationId xmlns:a16="http://schemas.microsoft.com/office/drawing/2014/main" id="{ABB104DE-EC9A-B4E6-1CF6-DD05F2DD194B}"/>
              </a:ext>
            </a:extLst>
          </p:cNvPr>
          <p:cNvSpPr txBox="1"/>
          <p:nvPr/>
        </p:nvSpPr>
        <p:spPr>
          <a:xfrm>
            <a:off x="11410940" y="2762164"/>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(-9pp)</a:t>
            </a:r>
          </a:p>
        </p:txBody>
      </p:sp>
      <p:pic>
        <p:nvPicPr>
          <p:cNvPr id="19" name="Graphic 18" descr="Medical">
            <a:extLst>
              <a:ext uri="{FF2B5EF4-FFF2-40B4-BE49-F238E27FC236}">
                <a16:creationId xmlns:a16="http://schemas.microsoft.com/office/drawing/2014/main" id="{9DEA149B-7A65-6762-F14D-3B5BEC5F0AE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28185" y="3356306"/>
            <a:ext cx="343608" cy="343608"/>
          </a:xfrm>
          <a:prstGeom prst="rect">
            <a:avLst/>
          </a:prstGeom>
        </p:spPr>
      </p:pic>
      <p:sp>
        <p:nvSpPr>
          <p:cNvPr id="27" name="TextBox 26">
            <a:extLst>
              <a:ext uri="{FF2B5EF4-FFF2-40B4-BE49-F238E27FC236}">
                <a16:creationId xmlns:a16="http://schemas.microsoft.com/office/drawing/2014/main" id="{AA5C8221-C815-53F4-AE5B-663E04DD162A}"/>
              </a:ext>
            </a:extLst>
          </p:cNvPr>
          <p:cNvSpPr txBox="1"/>
          <p:nvPr/>
        </p:nvSpPr>
        <p:spPr>
          <a:xfrm>
            <a:off x="8236275" y="3214431"/>
            <a:ext cx="3126112"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5C5B5A"/>
                </a:solidFill>
                <a:latin typeface="Arial" panose="020B0604020202020204"/>
                <a:cs typeface="Calibri" panose="020F0502020204030204" pitchFamily="34" charset="0"/>
              </a:rPr>
              <a:t>65</a:t>
            </a:r>
            <a:r>
              <a:rPr kumimoji="0" lang="en-GB" sz="1600" b="1"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 </a:t>
            </a:r>
            <a:r>
              <a:rPr kumimoji="0" lang="en-GB" sz="140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Wearing a mask when visiting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healthcare settings</a:t>
            </a:r>
          </a:p>
        </p:txBody>
      </p:sp>
      <p:sp>
        <p:nvSpPr>
          <p:cNvPr id="29" name="TextBox 28">
            <a:extLst>
              <a:ext uri="{FF2B5EF4-FFF2-40B4-BE49-F238E27FC236}">
                <a16:creationId xmlns:a16="http://schemas.microsoft.com/office/drawing/2014/main" id="{320FDF5D-1089-6EEE-6653-FF59FDA52F75}"/>
              </a:ext>
            </a:extLst>
          </p:cNvPr>
          <p:cNvSpPr txBox="1"/>
          <p:nvPr/>
        </p:nvSpPr>
        <p:spPr>
          <a:xfrm>
            <a:off x="11368461" y="3356306"/>
            <a:ext cx="6783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(-16pp)</a:t>
            </a:r>
          </a:p>
        </p:txBody>
      </p:sp>
      <p:pic>
        <p:nvPicPr>
          <p:cNvPr id="53" name="Graphic 52" descr="Dance">
            <a:extLst>
              <a:ext uri="{FF2B5EF4-FFF2-40B4-BE49-F238E27FC236}">
                <a16:creationId xmlns:a16="http://schemas.microsoft.com/office/drawing/2014/main" id="{78288579-E17B-40AE-AA14-152C89942F6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824262" y="3827434"/>
            <a:ext cx="343607" cy="343607"/>
          </a:xfrm>
          <a:prstGeom prst="rect">
            <a:avLst/>
          </a:prstGeom>
        </p:spPr>
      </p:pic>
      <p:sp>
        <p:nvSpPr>
          <p:cNvPr id="57" name="TextBox 56">
            <a:extLst>
              <a:ext uri="{FF2B5EF4-FFF2-40B4-BE49-F238E27FC236}">
                <a16:creationId xmlns:a16="http://schemas.microsoft.com/office/drawing/2014/main" id="{D09CCE4C-D5CF-4EB9-A6A1-6121F40D4E2C}"/>
              </a:ext>
            </a:extLst>
          </p:cNvPr>
          <p:cNvSpPr txBox="1"/>
          <p:nvPr/>
        </p:nvSpPr>
        <p:spPr>
          <a:xfrm>
            <a:off x="8236274" y="3829960"/>
            <a:ext cx="267092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53%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Meeting people outdoors </a:t>
            </a:r>
            <a:endParaRPr kumimoji="0" lang="en-GB" sz="1600" b="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endParaRPr>
          </a:p>
        </p:txBody>
      </p:sp>
      <p:sp>
        <p:nvSpPr>
          <p:cNvPr id="60" name="TextBox 59">
            <a:extLst>
              <a:ext uri="{FF2B5EF4-FFF2-40B4-BE49-F238E27FC236}">
                <a16:creationId xmlns:a16="http://schemas.microsoft.com/office/drawing/2014/main" id="{2E1A06DC-222C-4A34-9291-6F19C1B8279E}"/>
              </a:ext>
            </a:extLst>
          </p:cNvPr>
          <p:cNvSpPr txBox="1"/>
          <p:nvPr/>
        </p:nvSpPr>
        <p:spPr>
          <a:xfrm>
            <a:off x="11410940" y="3860738"/>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(-2pp)</a:t>
            </a:r>
          </a:p>
        </p:txBody>
      </p:sp>
      <p:pic>
        <p:nvPicPr>
          <p:cNvPr id="51" name="Graphic 50" descr="Group">
            <a:extLst>
              <a:ext uri="{FF2B5EF4-FFF2-40B4-BE49-F238E27FC236}">
                <a16:creationId xmlns:a16="http://schemas.microsoft.com/office/drawing/2014/main" id="{89164C9E-04DD-4409-BA30-4A557A2081C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24261" y="4417244"/>
            <a:ext cx="343608" cy="343608"/>
          </a:xfrm>
          <a:prstGeom prst="rect">
            <a:avLst/>
          </a:prstGeom>
        </p:spPr>
      </p:pic>
      <p:sp>
        <p:nvSpPr>
          <p:cNvPr id="54" name="TextBox 53">
            <a:extLst>
              <a:ext uri="{FF2B5EF4-FFF2-40B4-BE49-F238E27FC236}">
                <a16:creationId xmlns:a16="http://schemas.microsoft.com/office/drawing/2014/main" id="{59511B91-6209-484C-BA63-A263E7464279}"/>
              </a:ext>
            </a:extLst>
          </p:cNvPr>
          <p:cNvSpPr txBox="1"/>
          <p:nvPr/>
        </p:nvSpPr>
        <p:spPr>
          <a:xfrm>
            <a:off x="8236273" y="4173550"/>
            <a:ext cx="3237874"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5C5B5A"/>
                </a:solidFill>
                <a:latin typeface="Arial" panose="020B0604020202020204"/>
                <a:cs typeface="Calibri" panose="020F0502020204030204" pitchFamily="34" charset="0"/>
              </a:rPr>
              <a:t>48</a:t>
            </a:r>
            <a:r>
              <a:rPr kumimoji="0" lang="en-GB" sz="1600" b="1"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Opening doors/windows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when indoors with non-household members</a:t>
            </a:r>
          </a:p>
        </p:txBody>
      </p:sp>
      <p:sp>
        <p:nvSpPr>
          <p:cNvPr id="59" name="TextBox 58">
            <a:extLst>
              <a:ext uri="{FF2B5EF4-FFF2-40B4-BE49-F238E27FC236}">
                <a16:creationId xmlns:a16="http://schemas.microsoft.com/office/drawing/2014/main" id="{BEB4A3CE-929F-4DD5-B37F-ED8BA3E99C38}"/>
              </a:ext>
            </a:extLst>
          </p:cNvPr>
          <p:cNvSpPr txBox="1"/>
          <p:nvPr/>
        </p:nvSpPr>
        <p:spPr>
          <a:xfrm>
            <a:off x="11410940" y="4450549"/>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(-3pp)</a:t>
            </a:r>
          </a:p>
        </p:txBody>
      </p:sp>
      <p:pic>
        <p:nvPicPr>
          <p:cNvPr id="46" name="Graphic 45" descr="Bus">
            <a:extLst>
              <a:ext uri="{FF2B5EF4-FFF2-40B4-BE49-F238E27FC236}">
                <a16:creationId xmlns:a16="http://schemas.microsoft.com/office/drawing/2014/main" id="{AD115335-F098-4A56-8E94-742BFC1F002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824262" y="5100281"/>
            <a:ext cx="343609" cy="343609"/>
          </a:xfrm>
          <a:prstGeom prst="rect">
            <a:avLst/>
          </a:prstGeom>
        </p:spPr>
      </p:pic>
      <p:sp>
        <p:nvSpPr>
          <p:cNvPr id="49" name="TextBox 48">
            <a:extLst>
              <a:ext uri="{FF2B5EF4-FFF2-40B4-BE49-F238E27FC236}">
                <a16:creationId xmlns:a16="http://schemas.microsoft.com/office/drawing/2014/main" id="{A7189B96-F45A-42D2-A046-3CCB4DFF17E0}"/>
              </a:ext>
            </a:extLst>
          </p:cNvPr>
          <p:cNvSpPr txBox="1"/>
          <p:nvPr/>
        </p:nvSpPr>
        <p:spPr>
          <a:xfrm>
            <a:off x="8236273" y="4979698"/>
            <a:ext cx="358796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5C5B5A"/>
                </a:solidFill>
                <a:latin typeface="Arial" panose="020B0604020202020204"/>
                <a:cs typeface="Calibri" panose="020F0502020204030204" pitchFamily="34" charset="0"/>
              </a:rPr>
              <a:t>26</a:t>
            </a:r>
            <a:r>
              <a:rPr kumimoji="0" lang="en-GB" sz="1600" b="1"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Wearing a mask on public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           transport</a:t>
            </a:r>
          </a:p>
        </p:txBody>
      </p:sp>
      <p:sp>
        <p:nvSpPr>
          <p:cNvPr id="56" name="TextBox 55">
            <a:extLst>
              <a:ext uri="{FF2B5EF4-FFF2-40B4-BE49-F238E27FC236}">
                <a16:creationId xmlns:a16="http://schemas.microsoft.com/office/drawing/2014/main" id="{321EDFE4-FB66-499F-B0F6-D35573B3069E}"/>
              </a:ext>
            </a:extLst>
          </p:cNvPr>
          <p:cNvSpPr txBox="1"/>
          <p:nvPr/>
        </p:nvSpPr>
        <p:spPr>
          <a:xfrm>
            <a:off x="11368461" y="5133586"/>
            <a:ext cx="6783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a:t>
            </a:r>
            <a:r>
              <a:rPr lang="en-GB" sz="1200" dirty="0">
                <a:solidFill>
                  <a:prstClr val="white">
                    <a:lumMod val="50000"/>
                  </a:prstClr>
                </a:solidFill>
                <a:latin typeface="Arial" panose="020B0604020202020204"/>
              </a:rPr>
              <a:t>28</a:t>
            </a: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pp)</a:t>
            </a:r>
          </a:p>
        </p:txBody>
      </p:sp>
      <p:pic>
        <p:nvPicPr>
          <p:cNvPr id="13" name="Picture 4" descr="Face mask icon Images, Stock Photos &amp; Vectors | Shutterstock">
            <a:extLst>
              <a:ext uri="{FF2B5EF4-FFF2-40B4-BE49-F238E27FC236}">
                <a16:creationId xmlns:a16="http://schemas.microsoft.com/office/drawing/2014/main" id="{977DFD87-C67D-91B1-0CAD-29C7AF81D259}"/>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12404" t="19491" r="11578" b="28368"/>
          <a:stretch/>
        </p:blipFill>
        <p:spPr bwMode="auto">
          <a:xfrm>
            <a:off x="7824262" y="5719053"/>
            <a:ext cx="388397" cy="2295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98B7A02-FA39-DEDA-AD88-9B26F7FD8580}"/>
              </a:ext>
              <a:ext uri="{C183D7F6-B498-43B3-948B-1728B52AA6E4}">
                <adec:decorative xmlns:adec="http://schemas.microsoft.com/office/drawing/2017/decorative" val="0"/>
              </a:ext>
            </a:extLst>
          </p:cNvPr>
          <p:cNvSpPr txBox="1"/>
          <p:nvPr/>
        </p:nvSpPr>
        <p:spPr>
          <a:xfrm>
            <a:off x="8236274" y="5541426"/>
            <a:ext cx="2916119"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5C5B5A"/>
                </a:solidFill>
                <a:latin typeface="Arial" panose="020B0604020202020204"/>
                <a:cs typeface="Calibri" panose="020F0502020204030204" pitchFamily="34" charset="0"/>
              </a:rPr>
              <a:t>25</a:t>
            </a:r>
            <a:r>
              <a:rPr kumimoji="0" lang="en-GB" sz="1600" b="1"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 </a:t>
            </a: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Wearing a mask in crowded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C5B5A"/>
                </a:solidFill>
                <a:effectLst/>
                <a:uLnTx/>
                <a:uFillTx/>
                <a:latin typeface="Arial" panose="020B0604020202020204"/>
                <a:ea typeface="+mn-ea"/>
                <a:cs typeface="Calibri" panose="020F0502020204030204" pitchFamily="34" charset="0"/>
              </a:rPr>
              <a:t>spaces</a:t>
            </a:r>
          </a:p>
        </p:txBody>
      </p:sp>
      <p:sp>
        <p:nvSpPr>
          <p:cNvPr id="17" name="TextBox 16">
            <a:extLst>
              <a:ext uri="{FF2B5EF4-FFF2-40B4-BE49-F238E27FC236}">
                <a16:creationId xmlns:a16="http://schemas.microsoft.com/office/drawing/2014/main" id="{552934DA-0E8B-D9D2-7D73-5C93CCEEB7E6}"/>
              </a:ext>
            </a:extLst>
          </p:cNvPr>
          <p:cNvSpPr txBox="1"/>
          <p:nvPr/>
        </p:nvSpPr>
        <p:spPr>
          <a:xfrm>
            <a:off x="11368461" y="5695314"/>
            <a:ext cx="67839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a:t>
            </a:r>
            <a:r>
              <a:rPr lang="en-GB" sz="1200" dirty="0">
                <a:solidFill>
                  <a:prstClr val="white">
                    <a:lumMod val="50000"/>
                  </a:prstClr>
                </a:solidFill>
                <a:latin typeface="Arial" panose="020B0604020202020204"/>
              </a:rPr>
              <a:t>26</a:t>
            </a: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pp)</a:t>
            </a:r>
          </a:p>
        </p:txBody>
      </p:sp>
      <p:sp>
        <p:nvSpPr>
          <p:cNvPr id="64" name="Slide Number Placeholder 4">
            <a:extLst>
              <a:ext uri="{FF2B5EF4-FFF2-40B4-BE49-F238E27FC236}">
                <a16:creationId xmlns:a16="http://schemas.microsoft.com/office/drawing/2014/main" id="{1F310FF4-44B3-4147-B01D-F94A57D3EFC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69499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86800" y="182147"/>
            <a:ext cx="10145368" cy="830997"/>
          </a:xfrm>
        </p:spPr>
        <p:txBody>
          <a:bodyPr vert="horz" wrap="square" anchor="t">
            <a:spAutoFit/>
          </a:bodyPr>
          <a:lstStyle/>
          <a:p>
            <a:pPr>
              <a:lnSpc>
                <a:spcPct val="100000"/>
              </a:lnSpc>
            </a:pPr>
            <a:r>
              <a:rPr lang="en-GB" sz="1800" b="1" dirty="0">
                <a:cs typeface="Calibri" panose="020F0502020204030204" pitchFamily="34" charset="0"/>
              </a:rPr>
              <a:t>Overall, under a quarter (23%) of respondents are </a:t>
            </a:r>
            <a:r>
              <a:rPr lang="en-GB" sz="1800" b="1" dirty="0">
                <a:solidFill>
                  <a:srgbClr val="009690"/>
                </a:solidFill>
                <a:cs typeface="Calibri" panose="020F0502020204030204" pitchFamily="34" charset="0"/>
              </a:rPr>
              <a:t>very or extremely worried about Covid-19</a:t>
            </a:r>
            <a:r>
              <a:rPr lang="en-GB" sz="1800" b="1" dirty="0">
                <a:cs typeface="Calibri" panose="020F0502020204030204" pitchFamily="34" charset="0"/>
              </a:rPr>
              <a:t>. Those more worried include those who might struggle with access to food and those whose first language is not English  </a:t>
            </a:r>
          </a:p>
        </p:txBody>
      </p:sp>
      <p:graphicFrame>
        <p:nvGraphicFramePr>
          <p:cNvPr id="3" name="Chart Placeholder 8" descr="Bar chart showing the breakdown of worry over Covid-19. 23% of respondents are extremely worried / very worried. ">
            <a:extLst>
              <a:ext uri="{FF2B5EF4-FFF2-40B4-BE49-F238E27FC236}">
                <a16:creationId xmlns:a16="http://schemas.microsoft.com/office/drawing/2014/main" id="{C0DE578D-D5D9-B84C-AA98-2F090AF391C3}"/>
              </a:ext>
            </a:extLst>
          </p:cNvPr>
          <p:cNvGraphicFramePr>
            <a:graphicFrameLocks/>
          </p:cNvGraphicFramePr>
          <p:nvPr>
            <p:extLst>
              <p:ext uri="{D42A27DB-BD31-4B8C-83A1-F6EECF244321}">
                <p14:modId xmlns:p14="http://schemas.microsoft.com/office/powerpoint/2010/main" val="1961601693"/>
              </p:ext>
            </p:extLst>
          </p:nvPr>
        </p:nvGraphicFramePr>
        <p:xfrm>
          <a:off x="-728510" y="1292450"/>
          <a:ext cx="7744968" cy="4645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2">
            <a:extLst>
              <a:ext uri="{FF2B5EF4-FFF2-40B4-BE49-F238E27FC236}">
                <a16:creationId xmlns:a16="http://schemas.microsoft.com/office/drawing/2014/main" id="{C815DA92-E123-47EB-A2D5-851BA4C18FF0}"/>
              </a:ext>
            </a:extLst>
          </p:cNvPr>
          <p:cNvGraphicFramePr>
            <a:graphicFrameLocks noGrp="1"/>
          </p:cNvGraphicFramePr>
          <p:nvPr>
            <p:extLst>
              <p:ext uri="{D42A27DB-BD31-4B8C-83A1-F6EECF244321}">
                <p14:modId xmlns:p14="http://schemas.microsoft.com/office/powerpoint/2010/main" val="3329063449"/>
              </p:ext>
            </p:extLst>
          </p:nvPr>
        </p:nvGraphicFramePr>
        <p:xfrm>
          <a:off x="4056142" y="1677691"/>
          <a:ext cx="2813625" cy="1127760"/>
        </p:xfrm>
        <a:graphic>
          <a:graphicData uri="http://schemas.openxmlformats.org/drawingml/2006/table">
            <a:tbl>
              <a:tblPr firstRow="1" bandRow="1">
                <a:tableStyleId>{073A0DAA-6AF3-43AB-8588-CEC1D06C72B9}</a:tableStyleId>
              </a:tblPr>
              <a:tblGrid>
                <a:gridCol w="937875">
                  <a:extLst>
                    <a:ext uri="{9D8B030D-6E8A-4147-A177-3AD203B41FA5}">
                      <a16:colId xmlns:a16="http://schemas.microsoft.com/office/drawing/2014/main" val="452999393"/>
                    </a:ext>
                  </a:extLst>
                </a:gridCol>
                <a:gridCol w="937875">
                  <a:extLst>
                    <a:ext uri="{9D8B030D-6E8A-4147-A177-3AD203B41FA5}">
                      <a16:colId xmlns:a16="http://schemas.microsoft.com/office/drawing/2014/main" val="1127551276"/>
                    </a:ext>
                  </a:extLst>
                </a:gridCol>
                <a:gridCol w="937875">
                  <a:extLst>
                    <a:ext uri="{9D8B030D-6E8A-4147-A177-3AD203B41FA5}">
                      <a16:colId xmlns:a16="http://schemas.microsoft.com/office/drawing/2014/main" val="2842839836"/>
                    </a:ext>
                  </a:extLst>
                </a:gridCol>
              </a:tblGrid>
              <a:tr h="439483">
                <a:tc>
                  <a:txBody>
                    <a:bodyPr/>
                    <a:lstStyle/>
                    <a:p>
                      <a:pPr algn="ctr"/>
                      <a:r>
                        <a:rPr lang="en-GB" sz="1200" dirty="0">
                          <a:solidFill>
                            <a:srgbClr val="5C5B5A"/>
                          </a:solidFill>
                        </a:rPr>
                        <a:t>Extremely / Very worried (Feb)</a:t>
                      </a:r>
                    </a:p>
                  </a:txBody>
                  <a:tcPr anchor="ctr">
                    <a:solidFill>
                      <a:srgbClr val="5C5B5A">
                        <a:alpha val="21000"/>
                      </a:srgbClr>
                    </a:solidFill>
                  </a:tcPr>
                </a:tc>
                <a:tc>
                  <a:txBody>
                    <a:bodyPr/>
                    <a:lstStyle/>
                    <a:p>
                      <a:pPr algn="ctr"/>
                      <a:r>
                        <a:rPr lang="en-GB" sz="1200" dirty="0">
                          <a:solidFill>
                            <a:srgbClr val="5C5B5A"/>
                          </a:solidFill>
                        </a:rPr>
                        <a:t>Extremely / Very worried (Apr)</a:t>
                      </a:r>
                    </a:p>
                  </a:txBody>
                  <a:tcPr anchor="ctr">
                    <a:solidFill>
                      <a:srgbClr val="5C5B5A">
                        <a:alpha val="21000"/>
                      </a:srgbClr>
                    </a:solidFill>
                  </a:tcPr>
                </a:tc>
                <a:tc>
                  <a:txBody>
                    <a:bodyPr/>
                    <a:lstStyle/>
                    <a:p>
                      <a:pPr algn="ctr"/>
                      <a:r>
                        <a:rPr lang="en-GB" sz="1200" dirty="0">
                          <a:solidFill>
                            <a:srgbClr val="5C5B5A"/>
                          </a:solidFill>
                        </a:rPr>
                        <a:t>Extremely / Very worried (Sept)</a:t>
                      </a:r>
                    </a:p>
                  </a:txBody>
                  <a:tcPr anchor="ctr">
                    <a:solidFill>
                      <a:srgbClr val="5C5B5A">
                        <a:alpha val="21000"/>
                      </a:srgbClr>
                    </a:solidFill>
                  </a:tcPr>
                </a:tc>
                <a:extLst>
                  <a:ext uri="{0D108BD9-81ED-4DB2-BD59-A6C34878D82A}">
                    <a16:rowId xmlns:a16="http://schemas.microsoft.com/office/drawing/2014/main" val="2999313536"/>
                  </a:ext>
                </a:extLst>
              </a:tr>
              <a:tr h="265650">
                <a:tc>
                  <a:txBody>
                    <a:bodyPr/>
                    <a:lstStyle/>
                    <a:p>
                      <a:pPr algn="ctr"/>
                      <a:r>
                        <a:rPr lang="en-GB" sz="1400" dirty="0">
                          <a:solidFill>
                            <a:srgbClr val="5C5B5A"/>
                          </a:solidFill>
                        </a:rPr>
                        <a:t>29%</a:t>
                      </a:r>
                    </a:p>
                  </a:txBody>
                  <a:tcPr anchor="ctr">
                    <a:solidFill>
                      <a:srgbClr val="5C5B5A">
                        <a:alpha val="21000"/>
                      </a:srgbClr>
                    </a:solidFill>
                  </a:tcPr>
                </a:tc>
                <a:tc>
                  <a:txBody>
                    <a:bodyPr/>
                    <a:lstStyle/>
                    <a:p>
                      <a:pPr algn="ctr"/>
                      <a:r>
                        <a:rPr lang="en-GB" sz="1400" dirty="0">
                          <a:solidFill>
                            <a:srgbClr val="5C5B5A"/>
                          </a:solidFill>
                        </a:rPr>
                        <a:t>30%</a:t>
                      </a:r>
                    </a:p>
                  </a:txBody>
                  <a:tcPr anchor="ctr">
                    <a:solidFill>
                      <a:srgbClr val="5C5B5A">
                        <a:alpha val="21000"/>
                      </a:srgbClr>
                    </a:solidFill>
                  </a:tcPr>
                </a:tc>
                <a:tc>
                  <a:txBody>
                    <a:bodyPr/>
                    <a:lstStyle/>
                    <a:p>
                      <a:pPr algn="ctr"/>
                      <a:r>
                        <a:rPr lang="en-GB" sz="1400" dirty="0">
                          <a:solidFill>
                            <a:srgbClr val="5C5B5A"/>
                          </a:solidFill>
                        </a:rPr>
                        <a:t>23%</a:t>
                      </a:r>
                    </a:p>
                  </a:txBody>
                  <a:tcPr anchor="ctr">
                    <a:solidFill>
                      <a:srgbClr val="5C5B5A">
                        <a:alpha val="21000"/>
                      </a:srgbClr>
                    </a:solidFill>
                  </a:tcPr>
                </a:tc>
                <a:extLst>
                  <a:ext uri="{0D108BD9-81ED-4DB2-BD59-A6C34878D82A}">
                    <a16:rowId xmlns:a16="http://schemas.microsoft.com/office/drawing/2014/main" val="3550573542"/>
                  </a:ext>
                </a:extLst>
              </a:tr>
            </a:tbl>
          </a:graphicData>
        </a:graphic>
      </p:graphicFrame>
      <p:grpSp>
        <p:nvGrpSpPr>
          <p:cNvPr id="10" name="Group 9" descr="Green and Red arrows to signify when a statistic is significantly higher or lower than the previous survey.">
            <a:extLst>
              <a:ext uri="{FF2B5EF4-FFF2-40B4-BE49-F238E27FC236}">
                <a16:creationId xmlns:a16="http://schemas.microsoft.com/office/drawing/2014/main" id="{C7D1E623-659B-440C-AA3E-285B2FAB572A}"/>
              </a:ext>
            </a:extLst>
          </p:cNvPr>
          <p:cNvGrpSpPr/>
          <p:nvPr/>
        </p:nvGrpSpPr>
        <p:grpSpPr>
          <a:xfrm>
            <a:off x="342632" y="5835303"/>
            <a:ext cx="3689075" cy="276999"/>
            <a:chOff x="342632" y="6190493"/>
            <a:chExt cx="3689075" cy="276999"/>
          </a:xfrm>
        </p:grpSpPr>
        <p:sp>
          <p:nvSpPr>
            <p:cNvPr id="11" name="Arrow: Down 10">
              <a:extLst>
                <a:ext uri="{FF2B5EF4-FFF2-40B4-BE49-F238E27FC236}">
                  <a16:creationId xmlns:a16="http://schemas.microsoft.com/office/drawing/2014/main" id="{5CBC8F0E-C058-4369-A63A-466622238D24}"/>
                </a:ext>
              </a:extLst>
            </p:cNvPr>
            <p:cNvSpPr/>
            <p:nvPr/>
          </p:nvSpPr>
          <p:spPr>
            <a:xfrm rot="10800000">
              <a:off x="342632" y="6219838"/>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63502028-BD35-4FD7-BB6A-C91504ADFF6D}"/>
                </a:ext>
              </a:extLst>
            </p:cNvPr>
            <p:cNvSpPr txBox="1"/>
            <p:nvPr/>
          </p:nvSpPr>
          <p:spPr>
            <a:xfrm>
              <a:off x="502023" y="6190493"/>
              <a:ext cx="35296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     Significantly higher/lower than April (Survey 2)</a:t>
              </a:r>
            </a:p>
          </p:txBody>
        </p:sp>
        <p:sp>
          <p:nvSpPr>
            <p:cNvPr id="13" name="Arrow: Down 12">
              <a:extLst>
                <a:ext uri="{FF2B5EF4-FFF2-40B4-BE49-F238E27FC236}">
                  <a16:creationId xmlns:a16="http://schemas.microsoft.com/office/drawing/2014/main" id="{8D759B3B-4FF2-4BC2-8DD6-455621D174C9}"/>
                </a:ext>
              </a:extLst>
            </p:cNvPr>
            <p:cNvSpPr/>
            <p:nvPr/>
          </p:nvSpPr>
          <p:spPr>
            <a:xfrm>
              <a:off x="572148" y="6219839"/>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6" name="Group 5" descr="Box">
            <a:extLst>
              <a:ext uri="{FF2B5EF4-FFF2-40B4-BE49-F238E27FC236}">
                <a16:creationId xmlns:a16="http://schemas.microsoft.com/office/drawing/2014/main" id="{301C8B49-6011-4A8C-A86D-32F2757B160E}"/>
              </a:ext>
            </a:extLst>
          </p:cNvPr>
          <p:cNvGrpSpPr/>
          <p:nvPr/>
        </p:nvGrpSpPr>
        <p:grpSpPr>
          <a:xfrm>
            <a:off x="6929372" y="1158270"/>
            <a:ext cx="5048216" cy="4680556"/>
            <a:chOff x="6096000" y="1562100"/>
            <a:chExt cx="5699124" cy="3915650"/>
          </a:xfrm>
        </p:grpSpPr>
        <p:sp>
          <p:nvSpPr>
            <p:cNvPr id="19" name="Text Placeholder 30">
              <a:extLst>
                <a:ext uri="{FF2B5EF4-FFF2-40B4-BE49-F238E27FC236}">
                  <a16:creationId xmlns:a16="http://schemas.microsoft.com/office/drawing/2014/main" id="{901555E0-3159-4C87-BDDA-974D0FA0CBE2}"/>
                </a:ext>
              </a:extLst>
            </p:cNvPr>
            <p:cNvSpPr txBox="1">
              <a:spLocks/>
            </p:cNvSpPr>
            <p:nvPr/>
          </p:nvSpPr>
          <p:spPr>
            <a:xfrm>
              <a:off x="6096000" y="1562100"/>
              <a:ext cx="5699124" cy="310712"/>
            </a:xfrm>
            <a:prstGeom prst="rect">
              <a:avLst/>
            </a:prstGeom>
            <a:solidFill>
              <a:schemeClr val="tx1">
                <a:lumMod val="65000"/>
                <a:lumOff val="35000"/>
              </a:schemeClr>
            </a:solidFill>
            <a:ln>
              <a:solidFill>
                <a:srgbClr val="5C5B5A"/>
              </a:solidFill>
            </a:ln>
          </p:spPr>
          <p:style>
            <a:lnRef idx="2">
              <a:schemeClr val="dk1"/>
            </a:lnRef>
            <a:fillRef idx="1">
              <a:schemeClr val="lt1"/>
            </a:fillRef>
            <a:effectRef idx="0">
              <a:schemeClr val="dk1"/>
            </a:effectRef>
            <a:fontRef idx="minor">
              <a:schemeClr val="dk1"/>
            </a:fontRef>
          </p:style>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chemeClr val="bg1"/>
                  </a:solidFill>
                  <a:effectLst/>
                  <a:uLnTx/>
                  <a:uFillTx/>
                  <a:latin typeface="Arial"/>
                  <a:ea typeface="+mn-ea"/>
                  <a:cs typeface="+mn-cs"/>
                </a:rPr>
                <a:t>Respondents more likely to be extremely/very worried about Covid-19 (vs. 23% GM average)*:</a:t>
              </a:r>
            </a:p>
          </p:txBody>
        </p:sp>
        <p:sp>
          <p:nvSpPr>
            <p:cNvPr id="20" name="Content Placeholder 32">
              <a:extLst>
                <a:ext uri="{FF2B5EF4-FFF2-40B4-BE49-F238E27FC236}">
                  <a16:creationId xmlns:a16="http://schemas.microsoft.com/office/drawing/2014/main" id="{8910B63C-8889-4992-B626-725CEB18C666}"/>
                </a:ext>
              </a:extLst>
            </p:cNvPr>
            <p:cNvSpPr txBox="1">
              <a:spLocks/>
            </p:cNvSpPr>
            <p:nvPr/>
          </p:nvSpPr>
          <p:spPr>
            <a:xfrm>
              <a:off x="6096000" y="1872813"/>
              <a:ext cx="5699124" cy="3604937"/>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first language is not English (51%)</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previously had caring responsibilities (42%); or currently do (39%)</a:t>
              </a:r>
            </a:p>
            <a:p>
              <a:pPr marL="171450" indent="-171450">
                <a:lnSpc>
                  <a:spcPct val="100000"/>
                </a:lnSpc>
                <a:spcBef>
                  <a:spcPts val="0"/>
                </a:spcBef>
                <a:spcAft>
                  <a:spcPts val="400"/>
                </a:spcAft>
                <a:defRPr/>
              </a:pPr>
              <a:r>
                <a:rPr lang="en-GB" sz="1200" dirty="0">
                  <a:solidFill>
                    <a:srgbClr val="5C5B5A"/>
                  </a:solidFill>
                  <a:latin typeface="Arial"/>
                  <a:cs typeface="Arial"/>
                </a:rPr>
                <a:t>Disabled respondents (36%); including mental ill health (41%); mobility disability (41%); other disability (36%)</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Households within racially minoritised communities (35%), in particular Pakistani respondents (46%)</a:t>
              </a:r>
            </a:p>
            <a:p>
              <a:pPr marL="0" indent="0">
                <a:lnSpc>
                  <a:spcPct val="100000"/>
                </a:lnSpc>
                <a:spcBef>
                  <a:spcPts val="0"/>
                </a:spcBef>
                <a:spcAft>
                  <a:spcPts val="400"/>
                </a:spcAft>
                <a:buNone/>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have someone else in their household who has cut the size of or skipped a meal (46%); or have done so themselves (38%)</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have not eaten the whole day for lack of money (46%); nor has someone else in their household (44%)</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 are not in work due to ill health or disability (41%); homemakers (37%)</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whose children are entitled to free school meals (39%)</a:t>
              </a:r>
            </a:p>
            <a:p>
              <a:pPr marL="171450" indent="-171450">
                <a:lnSpc>
                  <a:spcPct val="100000"/>
                </a:lnSpc>
                <a:spcBef>
                  <a:spcPts val="0"/>
                </a:spcBef>
                <a:spcAft>
                  <a:spcPts val="400"/>
                </a:spcAft>
                <a:defRPr/>
              </a:pPr>
              <a:r>
                <a:rPr lang="en-GB" sz="1200" dirty="0">
                  <a:solidFill>
                    <a:srgbClr val="5C5B5A"/>
                  </a:solidFill>
                  <a:latin typeface="Arial"/>
                  <a:cs typeface="Arial"/>
                </a:rPr>
                <a:t>Those working from home all of the time (36%)</a:t>
              </a:r>
            </a:p>
            <a:p>
              <a:pPr marL="171450" indent="-171450">
                <a:lnSpc>
                  <a:spcPct val="100000"/>
                </a:lnSpc>
                <a:spcBef>
                  <a:spcPts val="0"/>
                </a:spcBef>
                <a:spcAft>
                  <a:spcPts val="400"/>
                </a:spcAft>
                <a:defRPr/>
              </a:pPr>
              <a:r>
                <a:rPr lang="en-GB" sz="1200" dirty="0">
                  <a:solidFill>
                    <a:srgbClr val="5C5B5A"/>
                  </a:solidFill>
                  <a:latin typeface="Arial" panose="020B0604020202020204" pitchFamily="34" charset="0"/>
                  <a:cs typeface="Arial" panose="020B0604020202020204" pitchFamily="34" charset="0"/>
                </a:rPr>
                <a:t>Those not confident using digital services online (35%)</a:t>
              </a:r>
            </a:p>
            <a:p>
              <a:pPr marL="0" marR="0" lvl="0" indent="0" algn="l" defTabSz="914400" rtl="0" eaLnBrk="1" fontAlgn="auto" latinLnBrk="0" hangingPunct="1">
                <a:lnSpc>
                  <a:spcPct val="100000"/>
                </a:lnSpc>
                <a:spcBef>
                  <a:spcPts val="1000"/>
                </a:spcBef>
                <a:spcAft>
                  <a:spcPts val="200"/>
                </a:spcAft>
                <a:buClrTx/>
                <a:buSzTx/>
                <a:buFont typeface="Arial" panose="020B0604020202020204" pitchFamily="34" charset="0"/>
                <a:buNone/>
                <a:tabLst/>
                <a:defRPr/>
              </a:pPr>
              <a:endPar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grpSp>
      <p:sp>
        <p:nvSpPr>
          <p:cNvPr id="23" name="TextBox 22">
            <a:extLst>
              <a:ext uri="{FF2B5EF4-FFF2-40B4-BE49-F238E27FC236}">
                <a16:creationId xmlns:a16="http://schemas.microsoft.com/office/drawing/2014/main" id="{415EF68E-8B3B-4728-A6F6-3377263D53F4}"/>
              </a:ext>
            </a:extLst>
          </p:cNvPr>
          <p:cNvSpPr txBox="1"/>
          <p:nvPr/>
        </p:nvSpPr>
        <p:spPr>
          <a:xfrm>
            <a:off x="6869767" y="5809509"/>
            <a:ext cx="5107821" cy="246221"/>
          </a:xfrm>
          <a:prstGeom prst="rect">
            <a:avLst/>
          </a:prstGeom>
          <a:noFill/>
        </p:spPr>
        <p:txBody>
          <a:bodyPr wrap="square">
            <a:spAutoFit/>
          </a:bodyPr>
          <a:lstStyle/>
          <a:p>
            <a:r>
              <a:rPr lang="en-GB" sz="1000" dirty="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dirty="0"/>
          </a:p>
        </p:txBody>
      </p:sp>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184251"/>
            <a:ext cx="1134964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B4. Overall, how worried are you about coronavirus?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 1385; Survey 2: 1467, Survey 3: 1677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5" name="Arrow: Down 14">
            <a:extLst>
              <a:ext uri="{FF2B5EF4-FFF2-40B4-BE49-F238E27FC236}">
                <a16:creationId xmlns:a16="http://schemas.microsoft.com/office/drawing/2014/main" id="{7A7DDE0C-CA51-48B3-857B-577767F571C7}"/>
              </a:ext>
              <a:ext uri="{C183D7F6-B498-43B3-948B-1728B52AA6E4}">
                <adec:decorative xmlns:adec="http://schemas.microsoft.com/office/drawing/2017/decorative" val="1"/>
              </a:ext>
            </a:extLst>
          </p:cNvPr>
          <p:cNvSpPr/>
          <p:nvPr/>
        </p:nvSpPr>
        <p:spPr>
          <a:xfrm rot="10800000">
            <a:off x="3773206" y="4850979"/>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70CFFAD6-5C8B-43CA-912B-124FA80E44FB}"/>
              </a:ext>
              <a:ext uri="{C183D7F6-B498-43B3-948B-1728B52AA6E4}">
                <adec:decorative xmlns:adec="http://schemas.microsoft.com/office/drawing/2017/decorative" val="1"/>
              </a:ext>
            </a:extLst>
          </p:cNvPr>
          <p:cNvSpPr/>
          <p:nvPr/>
        </p:nvSpPr>
        <p:spPr>
          <a:xfrm rot="10800000">
            <a:off x="4496057" y="4190565"/>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D5B553D7-C543-48FB-8338-05C449E8B415}"/>
              </a:ext>
              <a:ext uri="{C183D7F6-B498-43B3-948B-1728B52AA6E4}">
                <adec:decorative xmlns:adec="http://schemas.microsoft.com/office/drawing/2017/decorative" val="1"/>
              </a:ext>
            </a:extLst>
          </p:cNvPr>
          <p:cNvSpPr/>
          <p:nvPr/>
        </p:nvSpPr>
        <p:spPr>
          <a:xfrm>
            <a:off x="3459359" y="2822229"/>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F61B45FA-BEF1-4C0F-816D-C5B63B294EBF}"/>
              </a:ext>
              <a:ext uri="{C183D7F6-B498-43B3-948B-1728B52AA6E4}">
                <adec:decorative xmlns:adec="http://schemas.microsoft.com/office/drawing/2017/decorative" val="1"/>
              </a:ext>
            </a:extLst>
          </p:cNvPr>
          <p:cNvSpPr/>
          <p:nvPr/>
        </p:nvSpPr>
        <p:spPr>
          <a:xfrm>
            <a:off x="3007935" y="2151090"/>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7B733E84-95B9-4D63-AC6F-1374B281D9EE}"/>
              </a:ext>
              <a:ext uri="{C183D7F6-B498-43B3-948B-1728B52AA6E4}">
                <adec:decorative xmlns:adec="http://schemas.microsoft.com/office/drawing/2017/decorative" val="1"/>
              </a:ext>
            </a:extLst>
          </p:cNvPr>
          <p:cNvSpPr/>
          <p:nvPr/>
        </p:nvSpPr>
        <p:spPr>
          <a:xfrm>
            <a:off x="6632486" y="2568557"/>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Slide Number Placeholder 4">
            <a:extLst>
              <a:ext uri="{FF2B5EF4-FFF2-40B4-BE49-F238E27FC236}">
                <a16:creationId xmlns:a16="http://schemas.microsoft.com/office/drawing/2014/main" id="{04A565A4-1FA8-4836-93CA-66ED7D848ED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56918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3">
            <a:extLst>
              <a:ext uri="{FF2B5EF4-FFF2-40B4-BE49-F238E27FC236}">
                <a16:creationId xmlns:a16="http://schemas.microsoft.com/office/drawing/2014/main" id="{E4A24E6C-775E-4A45-B70B-2FCBB590B263}"/>
              </a:ext>
            </a:extLst>
          </p:cNvPr>
          <p:cNvSpPr>
            <a:spLocks noGrp="1"/>
          </p:cNvSpPr>
          <p:nvPr>
            <p:ph type="title"/>
          </p:nvPr>
        </p:nvSpPr>
        <p:spPr>
          <a:xfrm>
            <a:off x="572148" y="182147"/>
            <a:ext cx="11448000" cy="830997"/>
          </a:xfrm>
        </p:spPr>
        <p:txBody>
          <a:bodyPr vert="horz" anchor="t">
            <a:spAutoFit/>
          </a:bodyPr>
          <a:lstStyle/>
          <a:p>
            <a:pPr>
              <a:lnSpc>
                <a:spcPct val="100000"/>
              </a:lnSpc>
            </a:pPr>
            <a:r>
              <a:rPr lang="en-GB" sz="1800" b="1" dirty="0">
                <a:cs typeface="Calibri" panose="020F0502020204030204" pitchFamily="34" charset="0"/>
              </a:rPr>
              <a:t>After remaining steady at under three in ten from December ‘21 to April ‘22, the proportion of respondents who say they are </a:t>
            </a:r>
            <a:r>
              <a:rPr lang="en-GB" sz="1800" b="1" dirty="0">
                <a:solidFill>
                  <a:srgbClr val="009690"/>
                </a:solidFill>
                <a:cs typeface="Calibri" panose="020F0502020204030204" pitchFamily="34" charset="0"/>
              </a:rPr>
              <a:t>extremely or very worried about Covid-19 and its impacts </a:t>
            </a:r>
            <a:r>
              <a:rPr lang="en-GB" sz="1800" b="1" dirty="0">
                <a:cs typeface="Calibri" panose="020F0502020204030204" pitchFamily="34" charset="0"/>
              </a:rPr>
              <a:t>has decreased to under a quarter (23%)</a:t>
            </a:r>
          </a:p>
        </p:txBody>
      </p:sp>
      <p:graphicFrame>
        <p:nvGraphicFramePr>
          <p:cNvPr id="12" name="Chart Placeholder 8" descr="Line chart showing % of people extremely or very worried about coronavirus - 40% in November 2020, 46% in December (a significant increase), 45% in January 2021 (a significant increase), 38% in February, 34% in March, 28% in April and 30% in June, 32% in July, 28% in September and 28% in December 2021. 29% in February 2022 and 30% in April. 23% in September.">
            <a:extLst>
              <a:ext uri="{FF2B5EF4-FFF2-40B4-BE49-F238E27FC236}">
                <a16:creationId xmlns:a16="http://schemas.microsoft.com/office/drawing/2014/main" id="{97E32CB1-A18A-31F3-E503-00062EA16240}"/>
              </a:ext>
            </a:extLst>
          </p:cNvPr>
          <p:cNvGraphicFramePr>
            <a:graphicFrameLocks/>
          </p:cNvGraphicFramePr>
          <p:nvPr>
            <p:extLst>
              <p:ext uri="{D42A27DB-BD31-4B8C-83A1-F6EECF244321}">
                <p14:modId xmlns:p14="http://schemas.microsoft.com/office/powerpoint/2010/main" val="1686109779"/>
              </p:ext>
            </p:extLst>
          </p:nvPr>
        </p:nvGraphicFramePr>
        <p:xfrm>
          <a:off x="261147" y="1058004"/>
          <a:ext cx="5638801" cy="48019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Placeholder 8" descr="Line chart showing different age groups' levels of worry about coronavirus. Worry continues to be highest amongst 25-44s (25%).">
            <a:extLst>
              <a:ext uri="{FF2B5EF4-FFF2-40B4-BE49-F238E27FC236}">
                <a16:creationId xmlns:a16="http://schemas.microsoft.com/office/drawing/2014/main" id="{9E8CCC10-EA55-DE6C-7FE7-12F3CB397F11}"/>
              </a:ext>
            </a:extLst>
          </p:cNvPr>
          <p:cNvGraphicFramePr>
            <a:graphicFrameLocks/>
          </p:cNvGraphicFramePr>
          <p:nvPr>
            <p:extLst>
              <p:ext uri="{D42A27DB-BD31-4B8C-83A1-F6EECF244321}">
                <p14:modId xmlns:p14="http://schemas.microsoft.com/office/powerpoint/2010/main" val="3141674426"/>
              </p:ext>
            </p:extLst>
          </p:nvPr>
        </p:nvGraphicFramePr>
        <p:xfrm>
          <a:off x="6039216" y="1058004"/>
          <a:ext cx="5768541" cy="4910676"/>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40193B2C-52E7-4A04-A52B-05B96CEE6DFB}"/>
              </a:ext>
            </a:extLst>
          </p:cNvPr>
          <p:cNvGrpSpPr/>
          <p:nvPr/>
        </p:nvGrpSpPr>
        <p:grpSpPr>
          <a:xfrm>
            <a:off x="342632" y="5835303"/>
            <a:ext cx="3689075" cy="276999"/>
            <a:chOff x="342632" y="6190493"/>
            <a:chExt cx="3689075" cy="276999"/>
          </a:xfrm>
        </p:grpSpPr>
        <p:sp>
          <p:nvSpPr>
            <p:cNvPr id="8" name="Arrow: Down 7">
              <a:extLst>
                <a:ext uri="{FF2B5EF4-FFF2-40B4-BE49-F238E27FC236}">
                  <a16:creationId xmlns:a16="http://schemas.microsoft.com/office/drawing/2014/main" id="{0B87A66D-6889-45D3-BF04-3AB3103C8C84}"/>
                </a:ext>
              </a:extLst>
            </p:cNvPr>
            <p:cNvSpPr/>
            <p:nvPr/>
          </p:nvSpPr>
          <p:spPr>
            <a:xfrm rot="10800000">
              <a:off x="342632" y="6219838"/>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a:extLst>
                <a:ext uri="{FF2B5EF4-FFF2-40B4-BE49-F238E27FC236}">
                  <a16:creationId xmlns:a16="http://schemas.microsoft.com/office/drawing/2014/main" id="{93A9FCBB-5C87-42FA-A0CC-FEE307DB5BC2}"/>
                </a:ext>
              </a:extLst>
            </p:cNvPr>
            <p:cNvSpPr txBox="1"/>
            <p:nvPr/>
          </p:nvSpPr>
          <p:spPr>
            <a:xfrm>
              <a:off x="502023" y="6190493"/>
              <a:ext cx="35296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     Significantly higher/lower than April (Survey 2)</a:t>
              </a:r>
            </a:p>
          </p:txBody>
        </p:sp>
        <p:sp>
          <p:nvSpPr>
            <p:cNvPr id="10" name="Arrow: Down 9">
              <a:extLst>
                <a:ext uri="{FF2B5EF4-FFF2-40B4-BE49-F238E27FC236}">
                  <a16:creationId xmlns:a16="http://schemas.microsoft.com/office/drawing/2014/main" id="{5E61EA2D-3F8B-4389-BE72-18E232B58911}"/>
                </a:ext>
              </a:extLst>
            </p:cNvPr>
            <p:cNvSpPr/>
            <p:nvPr/>
          </p:nvSpPr>
          <p:spPr>
            <a:xfrm>
              <a:off x="572148" y="6219839"/>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5" name="Footer Placeholder 4">
            <a:extLst>
              <a:ext uri="{FF2B5EF4-FFF2-40B4-BE49-F238E27FC236}">
                <a16:creationId xmlns:a16="http://schemas.microsoft.com/office/drawing/2014/main" id="{8CFC0A7C-F968-E89C-4D85-E5E63A858947}"/>
              </a:ext>
            </a:extLst>
          </p:cNvPr>
          <p:cNvSpPr txBox="1">
            <a:spLocks/>
          </p:cNvSpPr>
          <p:nvPr/>
        </p:nvSpPr>
        <p:spPr>
          <a:xfrm>
            <a:off x="359757" y="6234593"/>
            <a:ext cx="9784368" cy="400110"/>
          </a:xfrm>
          <a:prstGeom prst="rect">
            <a:avLst/>
          </a:prstGeom>
        </p:spPr>
        <p:txBody>
          <a:bodyPr wrap="square"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chemeClr val="bg1">
                    <a:lumMod val="50000"/>
                  </a:schemeClr>
                </a:solidFill>
                <a:latin typeface="Arial" panose="020B0604020202020204" pitchFamily="34" charset="0"/>
                <a:cs typeface="Arial" panose="020B0604020202020204" pitchFamily="34" charset="0"/>
              </a:rPr>
              <a:t>B4. Overall, how worried are you about coronavirus and its impacts?</a:t>
            </a:r>
          </a:p>
          <a:p>
            <a:r>
              <a:rPr lang="en-GB" sz="1000" dirty="0">
                <a:solidFill>
                  <a:schemeClr val="bg1">
                    <a:lumMod val="50000"/>
                  </a:schemeClr>
                </a:solidFill>
                <a:latin typeface="Arial" panose="020B0604020202020204" pitchFamily="34" charset="0"/>
                <a:cs typeface="Arial" panose="020B0604020202020204" pitchFamily="34" charset="0"/>
              </a:rPr>
              <a:t>Unweighted base: All respondents: Covid-19 Tracker Survey 1: 1015; Survey 10: 1015; Greater Manchester Residents Survey 1: 1385; Survey 2: 1467, Survey 3: 1677</a:t>
            </a:r>
            <a:endParaRPr lang="en-GB" sz="1000" dirty="0"/>
          </a:p>
        </p:txBody>
      </p:sp>
      <p:sp>
        <p:nvSpPr>
          <p:cNvPr id="13" name="Arrow: Down 12">
            <a:extLst>
              <a:ext uri="{FF2B5EF4-FFF2-40B4-BE49-F238E27FC236}">
                <a16:creationId xmlns:a16="http://schemas.microsoft.com/office/drawing/2014/main" id="{F17C88BE-B81C-406A-A912-A1D9567F8D84}"/>
              </a:ext>
              <a:ext uri="{C183D7F6-B498-43B3-948B-1728B52AA6E4}">
                <adec:decorative xmlns:adec="http://schemas.microsoft.com/office/drawing/2017/decorative" val="1"/>
              </a:ext>
            </a:extLst>
          </p:cNvPr>
          <p:cNvSpPr/>
          <p:nvPr/>
        </p:nvSpPr>
        <p:spPr>
          <a:xfrm>
            <a:off x="5889887" y="3205484"/>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Slide Number Placeholder 4">
            <a:extLst>
              <a:ext uri="{FF2B5EF4-FFF2-40B4-BE49-F238E27FC236}">
                <a16:creationId xmlns:a16="http://schemas.microsoft.com/office/drawing/2014/main" id="{A219ADDF-3572-4872-A3C4-261BC484628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364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3">
            <a:extLst>
              <a:ext uri="{FF2B5EF4-FFF2-40B4-BE49-F238E27FC236}">
                <a16:creationId xmlns:a16="http://schemas.microsoft.com/office/drawing/2014/main" id="{0268445A-1A9F-4F17-8A4B-14757280B6C5}"/>
              </a:ext>
            </a:extLst>
          </p:cNvPr>
          <p:cNvSpPr>
            <a:spLocks noGrp="1"/>
          </p:cNvSpPr>
          <p:nvPr>
            <p:ph type="title"/>
          </p:nvPr>
        </p:nvSpPr>
        <p:spPr>
          <a:xfrm>
            <a:off x="586799" y="175573"/>
            <a:ext cx="10515600" cy="830997"/>
          </a:xfrm>
        </p:spPr>
        <p:txBody>
          <a:bodyPr vert="horz" anchor="t">
            <a:spAutoFit/>
          </a:bodyPr>
          <a:lstStyle/>
          <a:p>
            <a:pPr>
              <a:lnSpc>
                <a:spcPct val="100000"/>
              </a:lnSpc>
            </a:pPr>
            <a:r>
              <a:rPr lang="en-GB" sz="1800" b="1" dirty="0">
                <a:solidFill>
                  <a:srgbClr val="5C5B5A"/>
                </a:solidFill>
              </a:rPr>
              <a:t>Around two thirds of respondents are </a:t>
            </a:r>
            <a:r>
              <a:rPr lang="en-GB" sz="1800" b="1" dirty="0">
                <a:solidFill>
                  <a:srgbClr val="009690"/>
                </a:solidFill>
              </a:rPr>
              <a:t>likely to get a Covid-19 vaccine/booster (68%) or flu jab (64%) </a:t>
            </a:r>
            <a:r>
              <a:rPr lang="en-GB" sz="1800" b="1" dirty="0"/>
              <a:t>if offered one</a:t>
            </a:r>
            <a:r>
              <a:rPr lang="en-GB" sz="1800" b="1" dirty="0">
                <a:solidFill>
                  <a:srgbClr val="009690"/>
                </a:solidFill>
              </a:rPr>
              <a:t> </a:t>
            </a:r>
            <a:r>
              <a:rPr lang="en-GB" sz="1800" b="1" dirty="0">
                <a:solidFill>
                  <a:srgbClr val="5C5B5A"/>
                </a:solidFill>
              </a:rPr>
              <a:t>this winter</a:t>
            </a:r>
            <a:r>
              <a:rPr lang="en-GB" sz="1800" b="1" dirty="0"/>
              <a:t>. Three in five (58%) are likely to get both vaccines, while 15% are unlikely to get either</a:t>
            </a:r>
            <a:endParaRPr lang="en-GB" sz="1800" b="1" dirty="0">
              <a:solidFill>
                <a:srgbClr val="5C5B5A"/>
              </a:solidFill>
            </a:endParaRPr>
          </a:p>
        </p:txBody>
      </p:sp>
      <p:sp>
        <p:nvSpPr>
          <p:cNvPr id="15" name="TextBox 14">
            <a:extLst>
              <a:ext uri="{FF2B5EF4-FFF2-40B4-BE49-F238E27FC236}">
                <a16:creationId xmlns:a16="http://schemas.microsoft.com/office/drawing/2014/main" id="{B4955200-D5D5-E300-C20E-0854A47BF62F}"/>
              </a:ext>
            </a:extLst>
          </p:cNvPr>
          <p:cNvSpPr txBox="1"/>
          <p:nvPr/>
        </p:nvSpPr>
        <p:spPr>
          <a:xfrm>
            <a:off x="1368803" y="1113659"/>
            <a:ext cx="4629078" cy="523220"/>
          </a:xfrm>
          <a:prstGeom prst="rect">
            <a:avLst/>
          </a:prstGeom>
          <a:noFill/>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1500" b="1" i="0" u="sng" strike="noStrike" cap="none" spc="0" normalizeH="0" baseline="0">
                <a:ln>
                  <a:noFill/>
                </a:ln>
                <a:solidFill>
                  <a:srgbClr val="5C5B5A"/>
                </a:solidFill>
                <a:effectLst/>
                <a:uLnTx/>
                <a:uFillTx/>
                <a:latin typeface="Arial"/>
              </a:defRPr>
            </a:lvl1pPr>
          </a:lstStyle>
          <a:p>
            <a:r>
              <a:rPr lang="en-GB" sz="1400" dirty="0"/>
              <a:t>Likelihood of getting the flu vaccine or Covid-19 vaccine/booster</a:t>
            </a:r>
          </a:p>
        </p:txBody>
      </p:sp>
      <p:graphicFrame>
        <p:nvGraphicFramePr>
          <p:cNvPr id="16" name="Chart Placeholder 20" descr="Bar chart showing likelihood of getting the Covid-19 and flu vaccine this winter. 64% are likely to get the flu vaccine, 68% are likely to get the Covid-19 vaccine/booster ">
            <a:extLst>
              <a:ext uri="{FF2B5EF4-FFF2-40B4-BE49-F238E27FC236}">
                <a16:creationId xmlns:a16="http://schemas.microsoft.com/office/drawing/2014/main" id="{459458A3-8B17-5681-6AEB-958F26537B9B}"/>
              </a:ext>
            </a:extLst>
          </p:cNvPr>
          <p:cNvGraphicFramePr>
            <a:graphicFrameLocks/>
          </p:cNvGraphicFramePr>
          <p:nvPr>
            <p:extLst>
              <p:ext uri="{D42A27DB-BD31-4B8C-83A1-F6EECF244321}">
                <p14:modId xmlns:p14="http://schemas.microsoft.com/office/powerpoint/2010/main" val="2186981516"/>
              </p:ext>
            </p:extLst>
          </p:nvPr>
        </p:nvGraphicFramePr>
        <p:xfrm>
          <a:off x="278165" y="1856616"/>
          <a:ext cx="6922736" cy="3819858"/>
        </p:xfrm>
        <a:graphic>
          <a:graphicData uri="http://schemas.openxmlformats.org/drawingml/2006/chart">
            <c:chart xmlns:c="http://schemas.openxmlformats.org/drawingml/2006/chart" xmlns:r="http://schemas.openxmlformats.org/officeDocument/2006/relationships" r:id="rId2"/>
          </a:graphicData>
        </a:graphic>
      </p:graphicFrame>
      <p:sp>
        <p:nvSpPr>
          <p:cNvPr id="17" name="Right Brace 16">
            <a:extLst>
              <a:ext uri="{FF2B5EF4-FFF2-40B4-BE49-F238E27FC236}">
                <a16:creationId xmlns:a16="http://schemas.microsoft.com/office/drawing/2014/main" id="{9B2559A2-D2B2-6AD6-63FC-BBB850EE7658}"/>
              </a:ext>
              <a:ext uri="{C183D7F6-B498-43B3-948B-1728B52AA6E4}">
                <adec:decorative xmlns:adec="http://schemas.microsoft.com/office/drawing/2017/decorative" val="1"/>
              </a:ext>
            </a:extLst>
          </p:cNvPr>
          <p:cNvSpPr/>
          <p:nvPr/>
        </p:nvSpPr>
        <p:spPr>
          <a:xfrm rot="10800000">
            <a:off x="2927673" y="4419599"/>
            <a:ext cx="191300" cy="859261"/>
          </a:xfrm>
          <a:prstGeom prst="rightBrace">
            <a:avLst>
              <a:gd name="adj1" fmla="val 43002"/>
              <a:gd name="adj2" fmla="val 50000"/>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 name="Right Brace 17">
            <a:extLst>
              <a:ext uri="{FF2B5EF4-FFF2-40B4-BE49-F238E27FC236}">
                <a16:creationId xmlns:a16="http://schemas.microsoft.com/office/drawing/2014/main" id="{9F71E748-B832-74D1-5044-2684798FE5F9}"/>
              </a:ext>
              <a:ext uri="{C183D7F6-B498-43B3-948B-1728B52AA6E4}">
                <adec:decorative xmlns:adec="http://schemas.microsoft.com/office/drawing/2017/decorative" val="1"/>
              </a:ext>
            </a:extLst>
          </p:cNvPr>
          <p:cNvSpPr/>
          <p:nvPr/>
        </p:nvSpPr>
        <p:spPr>
          <a:xfrm>
            <a:off x="5997880" y="4419599"/>
            <a:ext cx="191301" cy="762002"/>
          </a:xfrm>
          <a:prstGeom prst="rightBrace">
            <a:avLst>
              <a:gd name="adj1" fmla="val 43002"/>
              <a:gd name="adj2" fmla="val 50000"/>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0" name="TextBox 19">
            <a:extLst>
              <a:ext uri="{FF2B5EF4-FFF2-40B4-BE49-F238E27FC236}">
                <a16:creationId xmlns:a16="http://schemas.microsoft.com/office/drawing/2014/main" id="{BFCE5D73-DF53-4AF5-BA55-C30029620BBD}"/>
              </a:ext>
            </a:extLst>
          </p:cNvPr>
          <p:cNvSpPr txBox="1"/>
          <p:nvPr/>
        </p:nvSpPr>
        <p:spPr>
          <a:xfrm>
            <a:off x="6944159" y="1101050"/>
            <a:ext cx="4879861"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u="sng" dirty="0">
                <a:solidFill>
                  <a:srgbClr val="5C5B5A"/>
                </a:solidFill>
                <a:latin typeface="Arial"/>
              </a:rPr>
              <a:t>Likelihood of getting both vaccines vs. neither vaccine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srgbClr val="5C5B5A"/>
                </a:solidFill>
                <a:effectLst/>
                <a:uLnTx/>
                <a:uFillTx/>
                <a:latin typeface="Arial"/>
                <a:ea typeface="+mn-ea"/>
                <a:cs typeface="+mn-cs"/>
              </a:rPr>
              <a:t>(very/somewhat unlikely or unlikely)</a:t>
            </a:r>
          </a:p>
        </p:txBody>
      </p:sp>
      <p:graphicFrame>
        <p:nvGraphicFramePr>
          <p:cNvPr id="19" name="Chart Placeholder 20" descr="Bar chart showing likelihood of getting vaccines this winter. 58% reported they were likely to get both the Covid-19 vaccine and the flu vaccine. 15% reported they were unlikely to get either ">
            <a:extLst>
              <a:ext uri="{FF2B5EF4-FFF2-40B4-BE49-F238E27FC236}">
                <a16:creationId xmlns:a16="http://schemas.microsoft.com/office/drawing/2014/main" id="{4BD38B4E-4135-4FAA-AC5B-9A24A78962F0}"/>
              </a:ext>
            </a:extLst>
          </p:cNvPr>
          <p:cNvGraphicFramePr>
            <a:graphicFrameLocks/>
          </p:cNvGraphicFramePr>
          <p:nvPr>
            <p:extLst>
              <p:ext uri="{D42A27DB-BD31-4B8C-83A1-F6EECF244321}">
                <p14:modId xmlns:p14="http://schemas.microsoft.com/office/powerpoint/2010/main" val="355200182"/>
              </p:ext>
            </p:extLst>
          </p:nvPr>
        </p:nvGraphicFramePr>
        <p:xfrm>
          <a:off x="6747900" y="1322843"/>
          <a:ext cx="4817195" cy="2382065"/>
        </p:xfrm>
        <a:graphic>
          <a:graphicData uri="http://schemas.openxmlformats.org/drawingml/2006/chart">
            <c:chart xmlns:c="http://schemas.openxmlformats.org/drawingml/2006/chart" xmlns:r="http://schemas.openxmlformats.org/officeDocument/2006/relationships" r:id="rId3"/>
          </a:graphicData>
        </a:graphic>
      </p:graphicFrame>
      <p:sp>
        <p:nvSpPr>
          <p:cNvPr id="21" name="Speech Bubble: Rectangle 20">
            <a:extLst>
              <a:ext uri="{FF2B5EF4-FFF2-40B4-BE49-F238E27FC236}">
                <a16:creationId xmlns:a16="http://schemas.microsoft.com/office/drawing/2014/main" id="{C4039460-C128-4DFE-87EC-0D838ADD5BD8}"/>
              </a:ext>
              <a:ext uri="{C183D7F6-B498-43B3-948B-1728B52AA6E4}">
                <adec:decorative xmlns:adec="http://schemas.microsoft.com/office/drawing/2017/decorative" val="0"/>
              </a:ext>
            </a:extLst>
          </p:cNvPr>
          <p:cNvSpPr/>
          <p:nvPr/>
        </p:nvSpPr>
        <p:spPr>
          <a:xfrm>
            <a:off x="7095625" y="3723230"/>
            <a:ext cx="4787240" cy="2299143"/>
          </a:xfrm>
          <a:prstGeom prst="wedgeRectCallout">
            <a:avLst>
              <a:gd name="adj1" fmla="val -936"/>
              <a:gd name="adj2" fmla="val -55682"/>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1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get neither vaccine compared to GM average (</a:t>
            </a:r>
            <a:r>
              <a:rPr lang="en-GB" sz="1100" b="1" dirty="0">
                <a:solidFill>
                  <a:srgbClr val="5C5B5A"/>
                </a:solidFill>
                <a:latin typeface="Arial" panose="020B0604020202020204" pitchFamily="34" charset="0"/>
                <a:cs typeface="Arial" panose="020B0604020202020204" pitchFamily="34" charset="0"/>
              </a:rPr>
              <a:t>15%)*</a:t>
            </a:r>
            <a:r>
              <a:rPr kumimoji="0" lang="en-GB" sz="11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1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aged 25-44 (23%)</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1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are not working from home at all (22%) </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dirty="0">
                <a:solidFill>
                  <a:srgbClr val="5C5B5A"/>
                </a:solidFill>
                <a:latin typeface="Arial" panose="020B0604020202020204" pitchFamily="34" charset="0"/>
                <a:cs typeface="Arial" panose="020B0604020202020204" pitchFamily="34" charset="0"/>
              </a:rPr>
              <a:t>Those who have a household income between £10,400 to £15,599 (18%)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1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children in primary school (21%)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100" dirty="0">
                <a:solidFill>
                  <a:srgbClr val="5C5B5A"/>
                </a:solidFill>
                <a:latin typeface="Arial" panose="020B0604020202020204" pitchFamily="34" charset="0"/>
                <a:cs typeface="Arial" panose="020B0604020202020204" pitchFamily="34" charset="0"/>
              </a:rPr>
              <a:t>Those who are not worried about Covid-19 (22%)</a:t>
            </a:r>
          </a:p>
        </p:txBody>
      </p:sp>
      <p:sp>
        <p:nvSpPr>
          <p:cNvPr id="14" name="TextBox 13">
            <a:extLst>
              <a:ext uri="{FF2B5EF4-FFF2-40B4-BE49-F238E27FC236}">
                <a16:creationId xmlns:a16="http://schemas.microsoft.com/office/drawing/2014/main" id="{81C1FF27-8511-4C03-BB65-7336EABB1AC2}"/>
              </a:ext>
            </a:extLst>
          </p:cNvPr>
          <p:cNvSpPr txBox="1"/>
          <p:nvPr/>
        </p:nvSpPr>
        <p:spPr>
          <a:xfrm>
            <a:off x="7017813" y="6118778"/>
            <a:ext cx="5107821" cy="246221"/>
          </a:xfrm>
          <a:prstGeom prst="rect">
            <a:avLst/>
          </a:prstGeom>
          <a:noFill/>
        </p:spPr>
        <p:txBody>
          <a:bodyPr wrap="square">
            <a:spAutoFit/>
          </a:bodyPr>
          <a:lstStyle/>
          <a:p>
            <a:r>
              <a:rPr lang="en-GB" sz="1000" dirty="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dirty="0"/>
          </a:p>
        </p:txBody>
      </p:sp>
      <p:sp>
        <p:nvSpPr>
          <p:cNvPr id="11" name="Text Placeholder 10">
            <a:extLst>
              <a:ext uri="{FF2B5EF4-FFF2-40B4-BE49-F238E27FC236}">
                <a16:creationId xmlns:a16="http://schemas.microsoft.com/office/drawing/2014/main" id="{697C16C6-8054-B704-0C42-B4DD1DE16E85}"/>
              </a:ext>
            </a:extLst>
          </p:cNvPr>
          <p:cNvSpPr>
            <a:spLocks noGrp="1"/>
          </p:cNvSpPr>
          <p:nvPr>
            <p:ph type="body" sz="quarter" idx="11"/>
          </p:nvPr>
        </p:nvSpPr>
        <p:spPr>
          <a:xfrm>
            <a:off x="586799" y="6224466"/>
            <a:ext cx="11017826" cy="355034"/>
          </a:xfrm>
        </p:spPr>
        <p:txBody>
          <a:bodyPr wrap="square" anchor="t">
            <a:spAutoFit/>
          </a:bodyPr>
          <a:lstStyle/>
          <a:p>
            <a:pPr>
              <a:lnSpc>
                <a:spcPct val="100000"/>
              </a:lnSpc>
              <a:spcBef>
                <a:spcPts val="0"/>
              </a:spcBef>
            </a:pPr>
            <a:r>
              <a:rPr lang="en-GB" sz="1000" dirty="0">
                <a:solidFill>
                  <a:schemeClr val="bg1">
                    <a:lumMod val="50000"/>
                  </a:schemeClr>
                </a:solidFill>
                <a:latin typeface="Arial" panose="020B0604020202020204" pitchFamily="34" charset="0"/>
                <a:cs typeface="Arial" panose="020B0604020202020204" pitchFamily="34" charset="0"/>
              </a:rPr>
              <a:t>ADD6_W2. This winter, how likely or unlikely are you to get the following if offered?		</a:t>
            </a:r>
          </a:p>
          <a:p>
            <a:pPr>
              <a:lnSpc>
                <a:spcPct val="100000"/>
              </a:lnSpc>
              <a:spcBef>
                <a:spcPts val="0"/>
              </a:spcBef>
            </a:pPr>
            <a:r>
              <a:rPr lang="en-GB" sz="1000" dirty="0">
                <a:solidFill>
                  <a:schemeClr val="bg1">
                    <a:lumMod val="50000"/>
                  </a:schemeClr>
                </a:solidFill>
                <a:latin typeface="Arial" panose="020B0604020202020204" pitchFamily="34" charset="0"/>
                <a:cs typeface="Arial" panose="020B0604020202020204" pitchFamily="34" charset="0"/>
              </a:rPr>
              <a:t>Unweighted base: Greater Manchester Residents Survey 3: 1677</a:t>
            </a:r>
          </a:p>
        </p:txBody>
      </p:sp>
      <p:sp>
        <p:nvSpPr>
          <p:cNvPr id="22" name="Slide Number Placeholder 4">
            <a:extLst>
              <a:ext uri="{FF2B5EF4-FFF2-40B4-BE49-F238E27FC236}">
                <a16:creationId xmlns:a16="http://schemas.microsoft.com/office/drawing/2014/main" id="{A61FB2BD-9885-40E9-964B-D1F7C386C44A}"/>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62995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F2209-AD22-E722-7EC0-8613783281BA}"/>
              </a:ext>
            </a:extLst>
          </p:cNvPr>
          <p:cNvSpPr>
            <a:spLocks noGrp="1"/>
          </p:cNvSpPr>
          <p:nvPr>
            <p:ph type="title"/>
          </p:nvPr>
        </p:nvSpPr>
        <p:spPr>
          <a:xfrm>
            <a:off x="586798" y="260041"/>
            <a:ext cx="10604115" cy="586800"/>
          </a:xfrm>
        </p:spPr>
        <p:txBody>
          <a:bodyPr>
            <a:noAutofit/>
          </a:bodyPr>
          <a:lstStyle/>
          <a:p>
            <a:r>
              <a:rPr lang="en-GB" sz="1800" b="1" dirty="0"/>
              <a:t>Two fifths (40%) of respondents who </a:t>
            </a:r>
            <a:r>
              <a:rPr lang="en-GB" sz="1800" b="1" dirty="0">
                <a:solidFill>
                  <a:srgbClr val="009690"/>
                </a:solidFill>
              </a:rPr>
              <a:t>are unlikely to get the Covid-19 vaccine </a:t>
            </a:r>
            <a:r>
              <a:rPr lang="en-GB" sz="1800" b="1" dirty="0"/>
              <a:t>say this is because they do not want the side effects associated with it, while a third (34%) don’t trust the motivations behind it</a:t>
            </a:r>
          </a:p>
        </p:txBody>
      </p:sp>
      <p:graphicFrame>
        <p:nvGraphicFramePr>
          <p:cNvPr id="6" name="Chart 5" descr="Bar chart showing that 40% of people don't want to get a Covid-19 vaccine because they don't want the side effects, 34% don't trust the motivations behind the vaccines, 26% don't believe they work, 23% don't believe Covid-19 or the flu will make them ill if they got it and 19% don't know enough about the vaccines.">
            <a:extLst>
              <a:ext uri="{FF2B5EF4-FFF2-40B4-BE49-F238E27FC236}">
                <a16:creationId xmlns:a16="http://schemas.microsoft.com/office/drawing/2014/main" id="{41B93BB9-43AF-EFD0-683D-F7A71FD22B6C}"/>
              </a:ext>
            </a:extLst>
          </p:cNvPr>
          <p:cNvGraphicFramePr/>
          <p:nvPr>
            <p:extLst>
              <p:ext uri="{D42A27DB-BD31-4B8C-83A1-F6EECF244321}">
                <p14:modId xmlns:p14="http://schemas.microsoft.com/office/powerpoint/2010/main" val="2791782911"/>
              </p:ext>
            </p:extLst>
          </p:nvPr>
        </p:nvGraphicFramePr>
        <p:xfrm>
          <a:off x="700488" y="846840"/>
          <a:ext cx="10002458" cy="5314473"/>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40D04793-B6CA-CB38-7083-7A067B337E4D}"/>
              </a:ext>
            </a:extLst>
          </p:cNvPr>
          <p:cNvSpPr/>
          <p:nvPr/>
        </p:nvSpPr>
        <p:spPr>
          <a:xfrm>
            <a:off x="9242973" y="3615677"/>
            <a:ext cx="2552152" cy="1737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rgbClr val="5C5B5A"/>
                </a:solidFill>
                <a:ea typeface="Calibri" panose="020F0502020204030204" pitchFamily="34" charset="0"/>
              </a:rPr>
              <a:t>*Note - </a:t>
            </a:r>
            <a:r>
              <a:rPr lang="en-GB" sz="1200" dirty="0">
                <a:solidFill>
                  <a:srgbClr val="5C5B5A"/>
                </a:solidFill>
                <a:effectLst/>
                <a:ea typeface="Calibri" panose="020F0502020204030204" pitchFamily="34" charset="0"/>
              </a:rPr>
              <a:t>At the time of fieldwork Covid-19 booster vaccines are available mainly to over 50s, those in care homes, those aged 5 years and over in clinical risk groups, carers/family members of vulnerable people and front-line health and social care staff.</a:t>
            </a:r>
            <a:endParaRPr lang="en-GB" sz="1200" dirty="0">
              <a:solidFill>
                <a:srgbClr val="5C5B5A"/>
              </a:solidFill>
            </a:endParaRPr>
          </a:p>
          <a:p>
            <a:pPr algn="ctr"/>
            <a:r>
              <a:rPr lang="en-GB" sz="1200" dirty="0">
                <a:solidFill>
                  <a:srgbClr val="5C5B5A"/>
                </a:solidFill>
              </a:rPr>
              <a:t>Flu vaccines are available to all, but are free to over 50s and groups of higher risk </a:t>
            </a:r>
          </a:p>
        </p:txBody>
      </p:sp>
      <p:sp>
        <p:nvSpPr>
          <p:cNvPr id="3" name="Text Placeholder 2">
            <a:extLst>
              <a:ext uri="{FF2B5EF4-FFF2-40B4-BE49-F238E27FC236}">
                <a16:creationId xmlns:a16="http://schemas.microsoft.com/office/drawing/2014/main" id="{D9FB9F4A-9602-286B-DA36-6C9F02C9558B}"/>
              </a:ext>
            </a:extLst>
          </p:cNvPr>
          <p:cNvSpPr>
            <a:spLocks noGrp="1"/>
          </p:cNvSpPr>
          <p:nvPr>
            <p:ph type="body" sz="quarter" idx="11"/>
          </p:nvPr>
        </p:nvSpPr>
        <p:spPr>
          <a:xfrm>
            <a:off x="586799" y="6429356"/>
            <a:ext cx="11017826" cy="382588"/>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ADD7W3. Why do you not plan to get / are not sure about getting a vaccine?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573 (All who are unlikely to get the vaccines)</a:t>
            </a:r>
          </a:p>
        </p:txBody>
      </p:sp>
      <p:sp>
        <p:nvSpPr>
          <p:cNvPr id="7" name="Slide Number Placeholder 4">
            <a:extLst>
              <a:ext uri="{FF2B5EF4-FFF2-40B4-BE49-F238E27FC236}">
                <a16:creationId xmlns:a16="http://schemas.microsoft.com/office/drawing/2014/main" id="{11CB9DA8-BF5E-4E3E-BE46-B5821739588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48313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586800" y="296087"/>
            <a:ext cx="10515600" cy="830997"/>
          </a:xfrm>
        </p:spPr>
        <p:txBody>
          <a:bodyPr vert="horz" anchor="t">
            <a:spAutoFit/>
          </a:bodyPr>
          <a:lstStyle/>
          <a:p>
            <a:pPr>
              <a:lnSpc>
                <a:spcPct val="100000"/>
              </a:lnSpc>
            </a:pPr>
            <a:r>
              <a:rPr lang="en-GB" sz="1800" b="1" dirty="0"/>
              <a:t>Nearly two thirds (62%) of respondents </a:t>
            </a:r>
            <a:r>
              <a:rPr lang="en-GB" sz="1800" b="1" dirty="0">
                <a:solidFill>
                  <a:srgbClr val="009690"/>
                </a:solidFill>
              </a:rPr>
              <a:t>have had Covid-19 at some point</a:t>
            </a:r>
            <a:r>
              <a:rPr lang="en-GB" sz="1800" b="1" dirty="0"/>
              <a:t>.</a:t>
            </a:r>
            <a:r>
              <a:rPr lang="en-GB" sz="1800" b="1" dirty="0">
                <a:solidFill>
                  <a:srgbClr val="009690"/>
                </a:solidFill>
              </a:rPr>
              <a:t> </a:t>
            </a:r>
            <a:r>
              <a:rPr lang="en-GB" sz="1800" b="1" dirty="0"/>
              <a:t>Just over half (52%) have definitely had it, having tested positive. Those aged 25-34 (65%) are significantly more likely to have had a confirmed case </a:t>
            </a:r>
          </a:p>
        </p:txBody>
      </p:sp>
      <p:sp>
        <p:nvSpPr>
          <p:cNvPr id="5" name="Text Placeholder 4">
            <a:extLst>
              <a:ext uri="{FF2B5EF4-FFF2-40B4-BE49-F238E27FC236}">
                <a16:creationId xmlns:a16="http://schemas.microsoft.com/office/drawing/2014/main" id="{F8995D29-7109-ABFF-D2BA-1DD0FDFC0461}"/>
              </a:ext>
            </a:extLst>
          </p:cNvPr>
          <p:cNvSpPr txBox="1">
            <a:spLocks/>
          </p:cNvSpPr>
          <p:nvPr/>
        </p:nvSpPr>
        <p:spPr>
          <a:xfrm>
            <a:off x="716247" y="1606250"/>
            <a:ext cx="5905605"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Have you ever had Covid-19?</a:t>
            </a:r>
          </a:p>
        </p:txBody>
      </p:sp>
      <p:graphicFrame>
        <p:nvGraphicFramePr>
          <p:cNvPr id="4" name="Chart Placeholder 10" descr="Pie chart showing that 62% have contracted COVID-19 in the past. 52% have definitely contracted COVID-19, and 10% probably have.">
            <a:extLst>
              <a:ext uri="{FF2B5EF4-FFF2-40B4-BE49-F238E27FC236}">
                <a16:creationId xmlns:a16="http://schemas.microsoft.com/office/drawing/2014/main" id="{AA551B9F-DCFD-96BF-E7A0-6B1605FD1DDD}"/>
              </a:ext>
            </a:extLst>
          </p:cNvPr>
          <p:cNvGraphicFramePr>
            <a:graphicFrameLocks/>
          </p:cNvGraphicFramePr>
          <p:nvPr>
            <p:extLst>
              <p:ext uri="{D42A27DB-BD31-4B8C-83A1-F6EECF244321}">
                <p14:modId xmlns:p14="http://schemas.microsoft.com/office/powerpoint/2010/main" val="2227357675"/>
              </p:ext>
            </p:extLst>
          </p:nvPr>
        </p:nvGraphicFramePr>
        <p:xfrm>
          <a:off x="1402263" y="1710003"/>
          <a:ext cx="4246541" cy="4121630"/>
        </p:xfrm>
        <a:graphic>
          <a:graphicData uri="http://schemas.openxmlformats.org/drawingml/2006/chart">
            <c:chart xmlns:c="http://schemas.openxmlformats.org/drawingml/2006/chart" xmlns:r="http://schemas.openxmlformats.org/officeDocument/2006/relationships" r:id="rId2"/>
          </a:graphicData>
        </a:graphic>
      </p:graphicFrame>
      <p:grpSp>
        <p:nvGrpSpPr>
          <p:cNvPr id="10" name="Group 9" descr="Box">
            <a:extLst>
              <a:ext uri="{FF2B5EF4-FFF2-40B4-BE49-F238E27FC236}">
                <a16:creationId xmlns:a16="http://schemas.microsoft.com/office/drawing/2014/main" id="{B949438D-E1A9-4E70-AD25-E5609CE1F103}"/>
              </a:ext>
            </a:extLst>
          </p:cNvPr>
          <p:cNvGrpSpPr/>
          <p:nvPr/>
        </p:nvGrpSpPr>
        <p:grpSpPr>
          <a:xfrm>
            <a:off x="6602802" y="2179725"/>
            <a:ext cx="5048216" cy="2943948"/>
            <a:chOff x="6096000" y="1562100"/>
            <a:chExt cx="5699124" cy="2462842"/>
          </a:xfrm>
        </p:grpSpPr>
        <p:sp>
          <p:nvSpPr>
            <p:cNvPr id="11" name="Text Placeholder 30">
              <a:extLst>
                <a:ext uri="{FF2B5EF4-FFF2-40B4-BE49-F238E27FC236}">
                  <a16:creationId xmlns:a16="http://schemas.microsoft.com/office/drawing/2014/main" id="{1B704575-F958-4074-A7C4-D53483D36345}"/>
                </a:ext>
              </a:extLst>
            </p:cNvPr>
            <p:cNvSpPr txBox="1">
              <a:spLocks/>
            </p:cNvSpPr>
            <p:nvPr/>
          </p:nvSpPr>
          <p:spPr>
            <a:xfrm>
              <a:off x="6096000" y="1562100"/>
              <a:ext cx="5699124" cy="310712"/>
            </a:xfrm>
            <a:prstGeom prst="rect">
              <a:avLst/>
            </a:prstGeom>
            <a:solidFill>
              <a:schemeClr val="tx1">
                <a:lumMod val="65000"/>
                <a:lumOff val="35000"/>
              </a:schemeClr>
            </a:solidFill>
            <a:ln>
              <a:solidFill>
                <a:srgbClr val="5C5B5A"/>
              </a:solidFill>
            </a:ln>
          </p:spPr>
          <p:style>
            <a:lnRef idx="2">
              <a:schemeClr val="dk1"/>
            </a:lnRef>
            <a:fillRef idx="1">
              <a:schemeClr val="lt1"/>
            </a:fillRef>
            <a:effectRef idx="0">
              <a:schemeClr val="dk1"/>
            </a:effectRef>
            <a:fontRef idx="minor">
              <a:schemeClr val="dk1"/>
            </a:fontRef>
          </p:style>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chemeClr val="bg1"/>
                  </a:solidFill>
                  <a:effectLst/>
                  <a:uLnTx/>
                  <a:uFillTx/>
                  <a:latin typeface="Arial"/>
                  <a:ea typeface="+mn-ea"/>
                  <a:cs typeface="+mn-cs"/>
                </a:rPr>
                <a:t>Respondents more likely to have definitely had Covid-19 (vs. </a:t>
              </a:r>
              <a:r>
                <a:rPr lang="en-GB" sz="1200" b="1" dirty="0">
                  <a:solidFill>
                    <a:schemeClr val="bg1"/>
                  </a:solidFill>
                  <a:latin typeface="Arial"/>
                </a:rPr>
                <a:t>51</a:t>
              </a:r>
              <a:r>
                <a:rPr kumimoji="0" lang="en-GB" sz="1200" b="1" i="0" u="none" strike="noStrike" kern="1200" cap="none" spc="0" normalizeH="0" baseline="0" noProof="0" dirty="0">
                  <a:ln>
                    <a:noFill/>
                  </a:ln>
                  <a:solidFill>
                    <a:schemeClr val="bg1"/>
                  </a:solidFill>
                  <a:effectLst/>
                  <a:uLnTx/>
                  <a:uFillTx/>
                  <a:latin typeface="Arial"/>
                  <a:ea typeface="+mn-ea"/>
                  <a:cs typeface="+mn-cs"/>
                </a:rPr>
                <a:t>% GM average)*:</a:t>
              </a:r>
            </a:p>
          </p:txBody>
        </p:sp>
        <p:sp>
          <p:nvSpPr>
            <p:cNvPr id="12" name="Content Placeholder 32">
              <a:extLst>
                <a:ext uri="{FF2B5EF4-FFF2-40B4-BE49-F238E27FC236}">
                  <a16:creationId xmlns:a16="http://schemas.microsoft.com/office/drawing/2014/main" id="{AFF920F5-E372-4B7D-9156-D7BFCAD2CE55}"/>
                </a:ext>
              </a:extLst>
            </p:cNvPr>
            <p:cNvSpPr txBox="1">
              <a:spLocks/>
            </p:cNvSpPr>
            <p:nvPr/>
          </p:nvSpPr>
          <p:spPr>
            <a:xfrm>
              <a:off x="6096000" y="1872813"/>
              <a:ext cx="5699124" cy="2152129"/>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Aged 25-34 (65%)</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Not heterosexual (62%)</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Have children (59%)</a:t>
              </a:r>
              <a:endParaRPr lang="en-GB" sz="1200" dirty="0">
                <a:solidFill>
                  <a:srgbClr val="5C5B5A"/>
                </a:solidFill>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Female (55%)</a:t>
              </a:r>
            </a:p>
            <a:p>
              <a:pPr marL="0" marR="0" lvl="0" indent="0" algn="l" defTabSz="914400" rtl="0" eaLnBrk="1" fontAlgn="auto" latinLnBrk="0" hangingPunct="1">
                <a:lnSpc>
                  <a:spcPct val="100000"/>
                </a:lnSpc>
                <a:spcBef>
                  <a:spcPts val="100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not working from home at all (60%)</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had to borrow more money or use more credit in the last month than they did a year ago (57%)</a:t>
              </a:r>
            </a:p>
          </p:txBody>
        </p:sp>
      </p:grpSp>
      <p:sp>
        <p:nvSpPr>
          <p:cNvPr id="13" name="TextBox 12">
            <a:extLst>
              <a:ext uri="{FF2B5EF4-FFF2-40B4-BE49-F238E27FC236}">
                <a16:creationId xmlns:a16="http://schemas.microsoft.com/office/drawing/2014/main" id="{9CA98675-D40C-49AB-B932-B4DA150D62B6}"/>
              </a:ext>
            </a:extLst>
          </p:cNvPr>
          <p:cNvSpPr txBox="1"/>
          <p:nvPr/>
        </p:nvSpPr>
        <p:spPr>
          <a:xfrm>
            <a:off x="6543197" y="5138681"/>
            <a:ext cx="5107821" cy="246221"/>
          </a:xfrm>
          <a:prstGeom prst="rect">
            <a:avLst/>
          </a:prstGeom>
          <a:noFill/>
        </p:spPr>
        <p:txBody>
          <a:bodyPr wrap="square">
            <a:spAutoFit/>
          </a:bodyPr>
          <a:lstStyle/>
          <a:p>
            <a:r>
              <a:rPr lang="en-GB" sz="1000" dirty="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dirty="0"/>
          </a:p>
        </p:txBody>
      </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56944" y="6357257"/>
            <a:ext cx="11721844"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ADD1w3. Have you ever had coronavirus?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Survey 3: </a:t>
            </a:r>
            <a:r>
              <a:rPr lang="en-GB" sz="1000" dirty="0">
                <a:solidFill>
                  <a:srgbClr val="FFFFFF">
                    <a:lumMod val="50000"/>
                  </a:srgbClr>
                </a:solidFill>
                <a:latin typeface="Arial"/>
                <a:cs typeface="Arial" panose="020B0604020202020204" pitchFamily="34" charset="0"/>
              </a:rPr>
              <a:t>1677 (All respondents)</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4" name="Slide Number Placeholder 4">
            <a:extLst>
              <a:ext uri="{FF2B5EF4-FFF2-40B4-BE49-F238E27FC236}">
                <a16:creationId xmlns:a16="http://schemas.microsoft.com/office/drawing/2014/main" id="{B6663F51-DDC4-4959-A86F-10B5CE7CCD0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49327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86800" y="214805"/>
            <a:ext cx="10145368" cy="553998"/>
          </a:xfrm>
        </p:spPr>
        <p:txBody>
          <a:bodyPr vert="horz" wrap="square" anchor="t">
            <a:spAutoFit/>
          </a:bodyPr>
          <a:lstStyle/>
          <a:p>
            <a:pPr>
              <a:lnSpc>
                <a:spcPct val="100000"/>
              </a:lnSpc>
            </a:pPr>
            <a:r>
              <a:rPr lang="en-GB" sz="1800" b="1" dirty="0">
                <a:cs typeface="Calibri" panose="020F0502020204030204" pitchFamily="34" charset="0"/>
              </a:rPr>
              <a:t>Of those who have </a:t>
            </a:r>
            <a:r>
              <a:rPr lang="en-GB" sz="1800" b="1" dirty="0">
                <a:solidFill>
                  <a:srgbClr val="009690"/>
                </a:solidFill>
                <a:cs typeface="Calibri" panose="020F0502020204030204" pitchFamily="34" charset="0"/>
              </a:rPr>
              <a:t>tested positive</a:t>
            </a:r>
            <a:r>
              <a:rPr lang="en-GB" sz="1800" b="1" dirty="0">
                <a:cs typeface="Calibri" panose="020F0502020204030204" pitchFamily="34" charset="0"/>
              </a:rPr>
              <a:t> for Covid-19, over half (57%) have most recently done so over 6 months ago</a:t>
            </a:r>
          </a:p>
        </p:txBody>
      </p:sp>
      <p:graphicFrame>
        <p:nvGraphicFramePr>
          <p:cNvPr id="11" name="Chart Placeholder 8" descr="Bar chart showing 2% of respondents currently have Covid-19. The highest proportion, 35% have had it in the past 7-12 months. ">
            <a:extLst>
              <a:ext uri="{FF2B5EF4-FFF2-40B4-BE49-F238E27FC236}">
                <a16:creationId xmlns:a16="http://schemas.microsoft.com/office/drawing/2014/main" id="{8C51C009-BE90-43EA-ABE8-1D2728C83B99}"/>
              </a:ext>
            </a:extLst>
          </p:cNvPr>
          <p:cNvGraphicFramePr>
            <a:graphicFrameLocks/>
          </p:cNvGraphicFramePr>
          <p:nvPr>
            <p:extLst>
              <p:ext uri="{D42A27DB-BD31-4B8C-83A1-F6EECF244321}">
                <p14:modId xmlns:p14="http://schemas.microsoft.com/office/powerpoint/2010/main" val="3134743720"/>
              </p:ext>
            </p:extLst>
          </p:nvPr>
        </p:nvGraphicFramePr>
        <p:xfrm>
          <a:off x="2057400" y="1097385"/>
          <a:ext cx="7702837" cy="4663230"/>
        </p:xfrm>
        <a:graphic>
          <a:graphicData uri="http://schemas.openxmlformats.org/drawingml/2006/chart">
            <c:chart xmlns:c="http://schemas.openxmlformats.org/drawingml/2006/chart" xmlns:r="http://schemas.openxmlformats.org/officeDocument/2006/relationships" r:id="rId2"/>
          </a:graphicData>
        </a:graphic>
      </p:graphicFrame>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273863"/>
            <a:ext cx="1119188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ADD4_W3. When did you most recently have coronavirus? </a:t>
            </a:r>
          </a:p>
          <a:p>
            <a:pPr>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954 (Those who have had Covid-19)</a:t>
            </a:r>
          </a:p>
        </p:txBody>
      </p:sp>
      <p:sp>
        <p:nvSpPr>
          <p:cNvPr id="6" name="Slide Number Placeholder 4">
            <a:extLst>
              <a:ext uri="{FF2B5EF4-FFF2-40B4-BE49-F238E27FC236}">
                <a16:creationId xmlns:a16="http://schemas.microsoft.com/office/drawing/2014/main" id="{BB56B8EE-D402-472A-8000-B360FE3C502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3388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2D563-76CC-63F5-014C-90D100066075}"/>
              </a:ext>
            </a:extLst>
          </p:cNvPr>
          <p:cNvSpPr>
            <a:spLocks noGrp="1"/>
          </p:cNvSpPr>
          <p:nvPr>
            <p:ph type="title"/>
          </p:nvPr>
        </p:nvSpPr>
        <p:spPr>
          <a:xfrm>
            <a:off x="590311" y="223437"/>
            <a:ext cx="11092154" cy="926623"/>
          </a:xfrm>
        </p:spPr>
        <p:txBody>
          <a:bodyPr/>
          <a:lstStyle/>
          <a:p>
            <a:pPr rtl="0" eaLnBrk="1" latinLnBrk="0" hangingPunct="1"/>
            <a:r>
              <a:rPr lang="en-GB" sz="1800" b="1" kern="1200" dirty="0">
                <a:effectLst/>
                <a:latin typeface="Arial" panose="020B0604020202020204" pitchFamily="34" charset="0"/>
                <a:ea typeface="+mn-ea"/>
                <a:cs typeface="Calibri" panose="020F0502020204030204" pitchFamily="34" charset="0"/>
              </a:rPr>
              <a:t>39% of those who have had Covid-19 are </a:t>
            </a:r>
            <a:r>
              <a:rPr lang="en-GB" sz="1800" b="1" kern="1200" dirty="0">
                <a:solidFill>
                  <a:srgbClr val="009690"/>
                </a:solidFill>
                <a:effectLst/>
                <a:latin typeface="Arial" panose="020B0604020202020204" pitchFamily="34" charset="0"/>
                <a:ea typeface="+mn-ea"/>
                <a:cs typeface="Calibri" panose="020F0502020204030204" pitchFamily="34" charset="0"/>
              </a:rPr>
              <a:t>experiencing some lasting </a:t>
            </a:r>
            <a:r>
              <a:rPr lang="en-GB" sz="1800" b="1" dirty="0">
                <a:solidFill>
                  <a:srgbClr val="009690"/>
                </a:solidFill>
                <a:latin typeface="Arial" panose="020B0604020202020204" pitchFamily="34" charset="0"/>
                <a:ea typeface="+mn-ea"/>
                <a:cs typeface="Calibri" panose="020F0502020204030204" pitchFamily="34" charset="0"/>
              </a:rPr>
              <a:t>impact</a:t>
            </a:r>
            <a:r>
              <a:rPr lang="en-GB" sz="1800" b="1" kern="1200" dirty="0">
                <a:solidFill>
                  <a:srgbClr val="009690"/>
                </a:solidFill>
                <a:effectLst/>
                <a:latin typeface="Arial" panose="020B0604020202020204" pitchFamily="34" charset="0"/>
                <a:ea typeface="+mn-ea"/>
                <a:cs typeface="Calibri" panose="020F0502020204030204" pitchFamily="34" charset="0"/>
              </a:rPr>
              <a:t>s</a:t>
            </a:r>
            <a:r>
              <a:rPr lang="en-GB" sz="1800" b="1" kern="1200" dirty="0">
                <a:effectLst/>
                <a:latin typeface="Arial" panose="020B0604020202020204" pitchFamily="34" charset="0"/>
                <a:ea typeface="+mn-ea"/>
                <a:cs typeface="Calibri" panose="020F0502020204030204" pitchFamily="34" charset="0"/>
              </a:rPr>
              <a:t>. Of these, over two thirds (71%) are experiencing physical symptoms, and two fifths (40%) mental health or wellbeing impacts</a:t>
            </a:r>
            <a:endParaRPr lang="en-GB" dirty="0">
              <a:effectLst/>
            </a:endParaRPr>
          </a:p>
          <a:p>
            <a:endParaRPr lang="en-GB" dirty="0"/>
          </a:p>
        </p:txBody>
      </p:sp>
      <p:sp>
        <p:nvSpPr>
          <p:cNvPr id="12" name="TextBox 11">
            <a:extLst>
              <a:ext uri="{FF2B5EF4-FFF2-40B4-BE49-F238E27FC236}">
                <a16:creationId xmlns:a16="http://schemas.microsoft.com/office/drawing/2014/main" id="{1EEF6678-BD7E-45DA-9AA2-2BEA55BEF3FC}"/>
              </a:ext>
            </a:extLst>
          </p:cNvPr>
          <p:cNvSpPr txBox="1"/>
          <p:nvPr/>
        </p:nvSpPr>
        <p:spPr>
          <a:xfrm>
            <a:off x="586799" y="1388679"/>
            <a:ext cx="6096000" cy="830997"/>
          </a:xfrm>
          <a:prstGeom prst="rect">
            <a:avLst/>
          </a:prstGeom>
          <a:noFill/>
        </p:spPr>
        <p:txBody>
          <a:bodyPr wrap="square">
            <a:spAutoFit/>
          </a:bodyPr>
          <a:lstStyle/>
          <a:p>
            <a:pPr algn="ctr"/>
            <a:r>
              <a:rPr lang="en-GB" sz="1600" b="1" dirty="0">
                <a:solidFill>
                  <a:srgbClr val="5C5B5A"/>
                </a:solidFill>
                <a:latin typeface="+mj-lt"/>
                <a:ea typeface="+mj-ea"/>
                <a:cs typeface="Calibri" panose="020F0502020204030204" pitchFamily="34" charset="0"/>
              </a:rPr>
              <a:t>62% of respondents have had Covid-19.</a:t>
            </a:r>
          </a:p>
          <a:p>
            <a:pPr algn="ctr"/>
            <a:r>
              <a:rPr lang="en-GB" sz="1600" b="1" dirty="0">
                <a:solidFill>
                  <a:srgbClr val="5C5B5A"/>
                </a:solidFill>
                <a:latin typeface="+mj-lt"/>
                <a:ea typeface="+mj-ea"/>
                <a:cs typeface="Calibri" panose="020F0502020204030204" pitchFamily="34" charset="0"/>
              </a:rPr>
              <a:t>39% of this group are suffering from lasting symptoms. </a:t>
            </a:r>
          </a:p>
          <a:p>
            <a:pPr algn="ctr"/>
            <a:r>
              <a:rPr lang="en-GB" sz="1600" b="1" dirty="0">
                <a:solidFill>
                  <a:srgbClr val="5C5B5A"/>
                </a:solidFill>
                <a:latin typeface="+mj-lt"/>
                <a:ea typeface="+mj-ea"/>
                <a:cs typeface="Calibri" panose="020F0502020204030204" pitchFamily="34" charset="0"/>
              </a:rPr>
              <a:t>Of this 39%…</a:t>
            </a:r>
          </a:p>
        </p:txBody>
      </p:sp>
      <p:graphicFrame>
        <p:nvGraphicFramePr>
          <p:cNvPr id="8" name="Chart 7" descr="Bar chart showing that of the people that have experienced lasting impacts from Covid-19, 71% are experiencing physical symptoms, 40% mental health or wellbeing impacts, 30% financial impacts and 26% are experiencing social impacts">
            <a:extLst>
              <a:ext uri="{FF2B5EF4-FFF2-40B4-BE49-F238E27FC236}">
                <a16:creationId xmlns:a16="http://schemas.microsoft.com/office/drawing/2014/main" id="{A5D70791-93AA-60BA-09FE-63837F5E2324}"/>
              </a:ext>
            </a:extLst>
          </p:cNvPr>
          <p:cNvGraphicFramePr/>
          <p:nvPr>
            <p:extLst>
              <p:ext uri="{D42A27DB-BD31-4B8C-83A1-F6EECF244321}">
                <p14:modId xmlns:p14="http://schemas.microsoft.com/office/powerpoint/2010/main" val="4287430542"/>
              </p:ext>
            </p:extLst>
          </p:nvPr>
        </p:nvGraphicFramePr>
        <p:xfrm>
          <a:off x="490581" y="2590800"/>
          <a:ext cx="6518246" cy="2907324"/>
        </p:xfrm>
        <a:graphic>
          <a:graphicData uri="http://schemas.openxmlformats.org/drawingml/2006/chart">
            <c:chart xmlns:c="http://schemas.openxmlformats.org/drawingml/2006/chart" xmlns:r="http://schemas.openxmlformats.org/officeDocument/2006/relationships" r:id="rId2"/>
          </a:graphicData>
        </a:graphic>
      </p:graphicFrame>
      <p:sp>
        <p:nvSpPr>
          <p:cNvPr id="11" name="Speech Bubble: Rectangle 10">
            <a:extLst>
              <a:ext uri="{FF2B5EF4-FFF2-40B4-BE49-F238E27FC236}">
                <a16:creationId xmlns:a16="http://schemas.microsoft.com/office/drawing/2014/main" id="{39F255A4-B784-92B1-EFF3-878DC30EDB5E}"/>
              </a:ext>
              <a:ext uri="{C183D7F6-B498-43B3-948B-1728B52AA6E4}">
                <adec:decorative xmlns:adec="http://schemas.microsoft.com/office/drawing/2017/decorative" val="0"/>
              </a:ext>
            </a:extLst>
          </p:cNvPr>
          <p:cNvSpPr/>
          <p:nvPr/>
        </p:nvSpPr>
        <p:spPr>
          <a:xfrm>
            <a:off x="7312865" y="1765964"/>
            <a:ext cx="4783885" cy="3852645"/>
          </a:xfrm>
          <a:prstGeom prst="wedgeRectCallout">
            <a:avLst>
              <a:gd name="adj1" fmla="val -67782"/>
              <a:gd name="adj2" fmla="val -36257"/>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be suffering last effects from Covid-19 compared to GM average (39%)*:</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are Asian or Asian British (63%)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currently have caring responsibilities (63%)</a:t>
            </a:r>
          </a:p>
          <a:p>
            <a:pPr marL="171450" lvl="0" indent="-171450">
              <a:spcAft>
                <a:spcPts val="400"/>
              </a:spcAft>
              <a:buFont typeface="Arial" panose="020B0604020202020204" pitchFamily="34" charset="0"/>
              <a:buChar char="•"/>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Disabled respondents </a:t>
            </a:r>
            <a:r>
              <a:rPr lang="en-GB" sz="1200" dirty="0">
                <a:solidFill>
                  <a:srgbClr val="5C5B5A"/>
                </a:solidFill>
                <a:latin typeface="Arial" panose="020B0604020202020204" pitchFamily="34" charset="0"/>
                <a:cs typeface="Arial" panose="020B0604020202020204" pitchFamily="34" charset="0"/>
              </a:rPr>
              <a:t>(</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61%) including those who suffer from mental ill health (67%)</a:t>
            </a:r>
          </a:p>
          <a:p>
            <a:pPr marR="0" lvl="0" algn="l" defTabSz="914400" rtl="0" eaLnBrk="1" fontAlgn="auto" latinLnBrk="0" hangingPunct="1">
              <a:lnSpc>
                <a:spcPct val="100000"/>
              </a:lnSpc>
              <a:spcBef>
                <a:spcPts val="0"/>
              </a:spcBef>
              <a:spcAft>
                <a:spcPts val="400"/>
              </a:spcAft>
              <a:buClrTx/>
              <a:buSzTx/>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not eaten for the whole day for lack of money (71%)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have someone in the household who has cut the size of or skipped meals (57%)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are worried about Covid-19 (72%)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had to borrow money or use more credit in the last month (50</a:t>
            </a:r>
            <a:r>
              <a:rPr lang="en-GB" sz="1200" dirty="0">
                <a:solidFill>
                  <a:srgbClr val="5C5B5A"/>
                </a:solidFill>
                <a:latin typeface="Arial" panose="020B0604020202020204" pitchFamily="34" charset="0"/>
                <a:cs typeface="Arial" panose="020B0604020202020204" pitchFamily="34" charset="0"/>
              </a:rPr>
              <a:t>%)</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CE61EE17-31B8-4901-BBC4-7C9BC13F178D}"/>
              </a:ext>
            </a:extLst>
          </p:cNvPr>
          <p:cNvSpPr txBox="1"/>
          <p:nvPr/>
        </p:nvSpPr>
        <p:spPr>
          <a:xfrm>
            <a:off x="7222466" y="5633481"/>
            <a:ext cx="4783885" cy="246221"/>
          </a:xfrm>
          <a:prstGeom prst="rect">
            <a:avLst/>
          </a:prstGeom>
          <a:noFill/>
        </p:spPr>
        <p:txBody>
          <a:bodyPr wrap="square">
            <a:spAutoFit/>
          </a:bodyPr>
          <a:lstStyle/>
          <a:p>
            <a:r>
              <a:rPr lang="en-GB" sz="1000" dirty="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dirty="0"/>
          </a:p>
        </p:txBody>
      </p:sp>
      <p:sp>
        <p:nvSpPr>
          <p:cNvPr id="10" name="Footer Placeholder 4">
            <a:extLst>
              <a:ext uri="{FF2B5EF4-FFF2-40B4-BE49-F238E27FC236}">
                <a16:creationId xmlns:a16="http://schemas.microsoft.com/office/drawing/2014/main" id="{88AC438E-BBE1-2483-ED76-92AA2A3A0FDD}"/>
              </a:ext>
            </a:extLst>
          </p:cNvPr>
          <p:cNvSpPr txBox="1">
            <a:spLocks/>
          </p:cNvSpPr>
          <p:nvPr/>
        </p:nvSpPr>
        <p:spPr>
          <a:xfrm>
            <a:off x="490581" y="6140796"/>
            <a:ext cx="1119188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ADD5_W3. As a result of having had coronavirus, are you currently experiencing any of the following? 	</a:t>
            </a:r>
          </a:p>
          <a:p>
            <a:pPr>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393 (Those experience some lasting impact from Covid-19)</a:t>
            </a:r>
          </a:p>
        </p:txBody>
      </p:sp>
      <p:sp>
        <p:nvSpPr>
          <p:cNvPr id="9" name="Slide Number Placeholder 4">
            <a:extLst>
              <a:ext uri="{FF2B5EF4-FFF2-40B4-BE49-F238E27FC236}">
                <a16:creationId xmlns:a16="http://schemas.microsoft.com/office/drawing/2014/main" id="{81B7E847-C546-4778-8BF8-B37409ED236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89144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3">
            <a:extLst>
              <a:ext uri="{FF2B5EF4-FFF2-40B4-BE49-F238E27FC236}">
                <a16:creationId xmlns:a16="http://schemas.microsoft.com/office/drawing/2014/main" id="{241DF462-0969-457D-AC79-C398E741E6C9}"/>
              </a:ext>
            </a:extLst>
          </p:cNvPr>
          <p:cNvSpPr>
            <a:spLocks noGrp="1"/>
          </p:cNvSpPr>
          <p:nvPr>
            <p:ph type="title"/>
          </p:nvPr>
        </p:nvSpPr>
        <p:spPr>
          <a:xfrm>
            <a:off x="572148" y="187106"/>
            <a:ext cx="11323441" cy="553998"/>
          </a:xfrm>
        </p:spPr>
        <p:txBody>
          <a:bodyPr vert="horz" wrap="square" anchor="t">
            <a:spAutoFit/>
          </a:bodyPr>
          <a:lstStyle/>
          <a:p>
            <a:pPr>
              <a:lnSpc>
                <a:spcPct val="100000"/>
              </a:lnSpc>
            </a:pPr>
            <a:r>
              <a:rPr lang="en-GB" sz="1800" b="1" dirty="0">
                <a:solidFill>
                  <a:srgbClr val="009690"/>
                </a:solidFill>
              </a:rPr>
              <a:t>The proportion of respondents saying they wear face coverings</a:t>
            </a:r>
            <a:r>
              <a:rPr lang="en-GB" sz="1800" b="1" dirty="0">
                <a:solidFill>
                  <a:srgbClr val="5C5B5A"/>
                </a:solidFill>
              </a:rPr>
              <a:t> in any </a:t>
            </a:r>
            <a:r>
              <a:rPr lang="en-GB" sz="1800" b="1" dirty="0"/>
              <a:t>situation </a:t>
            </a:r>
            <a:r>
              <a:rPr lang="en-GB" sz="1800" b="1" dirty="0">
                <a:solidFill>
                  <a:srgbClr val="5C5B5A"/>
                </a:solidFill>
              </a:rPr>
              <a:t>has significantly decreased since </a:t>
            </a:r>
            <a:r>
              <a:rPr lang="en-GB" sz="1800" b="1" dirty="0"/>
              <a:t>April</a:t>
            </a:r>
            <a:r>
              <a:rPr lang="en-GB" sz="1800" b="1" dirty="0">
                <a:solidFill>
                  <a:srgbClr val="5C5B5A"/>
                </a:solidFill>
              </a:rPr>
              <a:t>. However, staying at home if you feel unwell has increased</a:t>
            </a:r>
            <a:r>
              <a:rPr lang="en-GB" sz="1800" b="1" dirty="0"/>
              <a:t> over the same period</a:t>
            </a:r>
            <a:endParaRPr lang="en-GB" sz="1800" b="1" dirty="0">
              <a:solidFill>
                <a:srgbClr val="5C5B5A"/>
              </a:solidFill>
            </a:endParaRPr>
          </a:p>
        </p:txBody>
      </p:sp>
      <p:graphicFrame>
        <p:nvGraphicFramePr>
          <p:cNvPr id="37" name="Table Placeholder 6" descr="Stacked bar chart showing the precautionary behaviours the public are continuing to observe following the lifting of restrictions. 80% are regularly washing their hands and 78% state they will stay at home if they feel unwell. ">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1398928991"/>
              </p:ext>
            </p:extLst>
          </p:nvPr>
        </p:nvGraphicFramePr>
        <p:xfrm>
          <a:off x="-1" y="1476375"/>
          <a:ext cx="9152613" cy="449532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C24E172B-C6BD-44A6-A2DB-038D5917D6CA}"/>
              </a:ext>
            </a:extLst>
          </p:cNvPr>
          <p:cNvSpPr txBox="1"/>
          <p:nvPr/>
        </p:nvSpPr>
        <p:spPr>
          <a:xfrm>
            <a:off x="9341138" y="824392"/>
            <a:ext cx="2372257"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All or most of the time</a:t>
            </a:r>
          </a:p>
        </p:txBody>
      </p:sp>
      <p:graphicFrame>
        <p:nvGraphicFramePr>
          <p:cNvPr id="10" name="Table Placeholder 16" descr="Table showing wave on wave change in % who think coronavirus is a risk. Overall, there has been a decline in the proportion who think coronavirus is a threat to the UK as a whole, their local community or them personally. ">
            <a:extLst>
              <a:ext uri="{FF2B5EF4-FFF2-40B4-BE49-F238E27FC236}">
                <a16:creationId xmlns:a16="http://schemas.microsoft.com/office/drawing/2014/main" id="{7F55CE6B-2B4A-4444-8B5E-9DD5736D577F}"/>
              </a:ext>
            </a:extLst>
          </p:cNvPr>
          <p:cNvGraphicFramePr>
            <a:graphicFrameLocks/>
          </p:cNvGraphicFramePr>
          <p:nvPr>
            <p:extLst>
              <p:ext uri="{D42A27DB-BD31-4B8C-83A1-F6EECF244321}">
                <p14:modId xmlns:p14="http://schemas.microsoft.com/office/powerpoint/2010/main" val="881763242"/>
              </p:ext>
            </p:extLst>
          </p:nvPr>
        </p:nvGraphicFramePr>
        <p:xfrm>
          <a:off x="9259410" y="1118893"/>
          <a:ext cx="2535714" cy="4204924"/>
        </p:xfrm>
        <a:graphic>
          <a:graphicData uri="http://schemas.openxmlformats.org/drawingml/2006/table">
            <a:tbl>
              <a:tblPr firstRow="1" bandRow="1">
                <a:tableStyleId>{073A0DAA-6AF3-43AB-8588-CEC1D06C72B9}</a:tableStyleId>
              </a:tblPr>
              <a:tblGrid>
                <a:gridCol w="845238">
                  <a:extLst>
                    <a:ext uri="{9D8B030D-6E8A-4147-A177-3AD203B41FA5}">
                      <a16:colId xmlns:a16="http://schemas.microsoft.com/office/drawing/2014/main" val="2309520229"/>
                    </a:ext>
                  </a:extLst>
                </a:gridCol>
                <a:gridCol w="845238">
                  <a:extLst>
                    <a:ext uri="{9D8B030D-6E8A-4147-A177-3AD203B41FA5}">
                      <a16:colId xmlns:a16="http://schemas.microsoft.com/office/drawing/2014/main" val="420557502"/>
                    </a:ext>
                  </a:extLst>
                </a:gridCol>
                <a:gridCol w="845238">
                  <a:extLst>
                    <a:ext uri="{9D8B030D-6E8A-4147-A177-3AD203B41FA5}">
                      <a16:colId xmlns:a16="http://schemas.microsoft.com/office/drawing/2014/main" val="1380558566"/>
                    </a:ext>
                  </a:extLst>
                </a:gridCol>
              </a:tblGrid>
              <a:tr h="692292">
                <a:tc>
                  <a:txBody>
                    <a:bodyPr/>
                    <a:lstStyle/>
                    <a:p>
                      <a:pPr algn="ctr"/>
                      <a:r>
                        <a:rPr lang="en-GB" sz="1000" b="1" dirty="0"/>
                        <a:t>Residents’</a:t>
                      </a:r>
                    </a:p>
                    <a:p>
                      <a:pPr algn="ctr"/>
                      <a:r>
                        <a:rPr lang="en-GB" sz="1000" b="1" dirty="0"/>
                        <a:t>Feb</a:t>
                      </a:r>
                    </a:p>
                    <a:p>
                      <a:pPr algn="ctr"/>
                      <a:r>
                        <a:rPr lang="en-GB" sz="1000" b="1" dirty="0"/>
                        <a:t>(Survey 1) </a:t>
                      </a:r>
                      <a:endParaRPr lang="en-GB" sz="1000" dirty="0"/>
                    </a:p>
                  </a:txBody>
                  <a:tcPr anchor="ctr"/>
                </a:tc>
                <a:tc>
                  <a:txBody>
                    <a:bodyPr/>
                    <a:lstStyle/>
                    <a:p>
                      <a:pPr algn="ctr"/>
                      <a:r>
                        <a:rPr lang="en-GB" sz="1000" b="1" dirty="0"/>
                        <a:t>Residents’ Apr</a:t>
                      </a:r>
                    </a:p>
                    <a:p>
                      <a:pPr algn="ctr"/>
                      <a:r>
                        <a:rPr lang="en-GB" sz="1000" b="1" dirty="0"/>
                        <a:t>(Survey 2)</a:t>
                      </a:r>
                      <a:endParaRPr lang="en-GB" sz="1000" dirty="0"/>
                    </a:p>
                  </a:txBody>
                  <a:tcPr anchor="ctr"/>
                </a:tc>
                <a:tc>
                  <a:txBody>
                    <a:bodyPr/>
                    <a:lstStyle/>
                    <a:p>
                      <a:pPr algn="ctr"/>
                      <a:r>
                        <a:rPr lang="en-GB" sz="1000" dirty="0"/>
                        <a:t>Residents’ Sept</a:t>
                      </a:r>
                    </a:p>
                    <a:p>
                      <a:pPr algn="ctr"/>
                      <a:r>
                        <a:rPr lang="en-GB" sz="1000" dirty="0"/>
                        <a:t>(Survey 3)</a:t>
                      </a:r>
                    </a:p>
                  </a:txBody>
                  <a:tcPr anchor="ctr"/>
                </a:tc>
                <a:extLst>
                  <a:ext uri="{0D108BD9-81ED-4DB2-BD59-A6C34878D82A}">
                    <a16:rowId xmlns:a16="http://schemas.microsoft.com/office/drawing/2014/main" val="4104377959"/>
                  </a:ext>
                </a:extLst>
              </a:tr>
              <a:tr h="439079">
                <a:tc>
                  <a:txBody>
                    <a:bodyPr/>
                    <a:lstStyle/>
                    <a:p>
                      <a:pPr algn="ctr"/>
                      <a:r>
                        <a:rPr lang="en-GB" sz="1200" b="0" dirty="0">
                          <a:solidFill>
                            <a:srgbClr val="5C5B5A"/>
                          </a:solidFill>
                        </a:rPr>
                        <a:t>83%</a:t>
                      </a:r>
                    </a:p>
                  </a:txBody>
                  <a:tcPr marL="0" marR="180000" anchor="ctr">
                    <a:solidFill>
                      <a:schemeClr val="bg1">
                        <a:lumMod val="85000"/>
                      </a:schemeClr>
                    </a:solidFill>
                  </a:tcPr>
                </a:tc>
                <a:tc>
                  <a:txBody>
                    <a:bodyPr/>
                    <a:lstStyle/>
                    <a:p>
                      <a:pPr algn="ctr"/>
                      <a:r>
                        <a:rPr lang="en-GB" sz="1200" b="0" dirty="0">
                          <a:solidFill>
                            <a:srgbClr val="5C5B5A"/>
                          </a:solidFill>
                        </a:rPr>
                        <a:t>72%</a:t>
                      </a:r>
                    </a:p>
                  </a:txBody>
                  <a:tcPr marL="0" marR="180000" anchor="ctr">
                    <a:solidFill>
                      <a:schemeClr val="bg1">
                        <a:lumMod val="85000"/>
                      </a:schemeClr>
                    </a:solidFill>
                  </a:tcPr>
                </a:tc>
                <a:tc>
                  <a:txBody>
                    <a:bodyPr/>
                    <a:lstStyle/>
                    <a:p>
                      <a:pPr algn="ctr"/>
                      <a:r>
                        <a:rPr lang="en-GB" sz="1200" b="1" dirty="0">
                          <a:solidFill>
                            <a:srgbClr val="5C5B5A"/>
                          </a:solidFill>
                        </a:rPr>
                        <a:t>78%</a:t>
                      </a:r>
                    </a:p>
                  </a:txBody>
                  <a:tcPr marL="0" marR="180000" anchor="ctr">
                    <a:solidFill>
                      <a:schemeClr val="bg1">
                        <a:lumMod val="85000"/>
                      </a:schemeClr>
                    </a:solidFill>
                  </a:tcPr>
                </a:tc>
                <a:extLst>
                  <a:ext uri="{0D108BD9-81ED-4DB2-BD59-A6C34878D82A}">
                    <a16:rowId xmlns:a16="http://schemas.microsoft.com/office/drawing/2014/main" val="192656631"/>
                  </a:ext>
                </a:extLst>
              </a:tr>
              <a:tr h="439079">
                <a:tc>
                  <a:txBody>
                    <a:bodyPr/>
                    <a:lstStyle/>
                    <a:p>
                      <a:pPr algn="ctr"/>
                      <a:r>
                        <a:rPr lang="en-GB" sz="1200" b="0" dirty="0">
                          <a:solidFill>
                            <a:srgbClr val="5C5B5A"/>
                          </a:solidFill>
                        </a:rPr>
                        <a:t>85%</a:t>
                      </a:r>
                    </a:p>
                  </a:txBody>
                  <a:tcPr marL="0" marR="180000" anchor="ctr"/>
                </a:tc>
                <a:tc>
                  <a:txBody>
                    <a:bodyPr/>
                    <a:lstStyle/>
                    <a:p>
                      <a:pPr algn="ctr"/>
                      <a:r>
                        <a:rPr lang="en-GB" sz="1200" b="0" dirty="0">
                          <a:solidFill>
                            <a:srgbClr val="5C5B5A"/>
                          </a:solidFill>
                        </a:rPr>
                        <a:t>84%</a:t>
                      </a:r>
                    </a:p>
                  </a:txBody>
                  <a:tcPr marL="0" marR="180000" anchor="ctr"/>
                </a:tc>
                <a:tc>
                  <a:txBody>
                    <a:bodyPr/>
                    <a:lstStyle/>
                    <a:p>
                      <a:pPr algn="ctr"/>
                      <a:r>
                        <a:rPr lang="en-GB" sz="1200" b="1" dirty="0">
                          <a:solidFill>
                            <a:srgbClr val="5C5B5A"/>
                          </a:solidFill>
                        </a:rPr>
                        <a:t>80%</a:t>
                      </a:r>
                    </a:p>
                  </a:txBody>
                  <a:tcPr marL="0" marR="180000" anchor="ctr"/>
                </a:tc>
                <a:extLst>
                  <a:ext uri="{0D108BD9-81ED-4DB2-BD59-A6C34878D82A}">
                    <a16:rowId xmlns:a16="http://schemas.microsoft.com/office/drawing/2014/main" val="4076774659"/>
                  </a:ext>
                </a:extLst>
              </a:tr>
              <a:tr h="439079">
                <a:tc>
                  <a:txBody>
                    <a:bodyPr/>
                    <a:lstStyle/>
                    <a:p>
                      <a:pPr algn="ctr"/>
                      <a:r>
                        <a:rPr lang="en-GB" sz="1200" b="0" dirty="0">
                          <a:solidFill>
                            <a:srgbClr val="5C5B5A"/>
                          </a:solidFill>
                        </a:rPr>
                        <a:t>-</a:t>
                      </a:r>
                    </a:p>
                  </a:txBody>
                  <a:tcPr marL="0" marR="180000" anchor="ctr">
                    <a:solidFill>
                      <a:schemeClr val="bg1">
                        <a:lumMod val="85000"/>
                      </a:schemeClr>
                    </a:solidFill>
                  </a:tcPr>
                </a:tc>
                <a:tc>
                  <a:txBody>
                    <a:bodyPr/>
                    <a:lstStyle/>
                    <a:p>
                      <a:pPr algn="ctr"/>
                      <a:r>
                        <a:rPr lang="en-GB" sz="1200" b="0" dirty="0">
                          <a:solidFill>
                            <a:srgbClr val="5C5B5A"/>
                          </a:solidFill>
                        </a:rPr>
                        <a:t>80%</a:t>
                      </a:r>
                    </a:p>
                  </a:txBody>
                  <a:tcPr marL="0" marR="180000" anchor="ctr">
                    <a:solidFill>
                      <a:schemeClr val="bg1">
                        <a:lumMod val="85000"/>
                      </a:schemeClr>
                    </a:solidFill>
                  </a:tcPr>
                </a:tc>
                <a:tc>
                  <a:txBody>
                    <a:bodyPr/>
                    <a:lstStyle/>
                    <a:p>
                      <a:pPr algn="ctr"/>
                      <a:r>
                        <a:rPr lang="en-GB" sz="1200" b="1" dirty="0">
                          <a:solidFill>
                            <a:srgbClr val="5C5B5A"/>
                          </a:solidFill>
                        </a:rPr>
                        <a:t>65%</a:t>
                      </a:r>
                    </a:p>
                  </a:txBody>
                  <a:tcPr marL="0" marR="180000" anchor="ctr">
                    <a:solidFill>
                      <a:schemeClr val="bg1">
                        <a:lumMod val="85000"/>
                      </a:schemeClr>
                    </a:solidFill>
                  </a:tcPr>
                </a:tc>
                <a:extLst>
                  <a:ext uri="{0D108BD9-81ED-4DB2-BD59-A6C34878D82A}">
                    <a16:rowId xmlns:a16="http://schemas.microsoft.com/office/drawing/2014/main" val="1905514104"/>
                  </a:ext>
                </a:extLst>
              </a:tr>
              <a:tr h="439079">
                <a:tc>
                  <a:txBody>
                    <a:bodyPr/>
                    <a:lstStyle/>
                    <a:p>
                      <a:pPr algn="ctr"/>
                      <a:r>
                        <a:rPr lang="en-GB" sz="1200" b="0" dirty="0">
                          <a:solidFill>
                            <a:srgbClr val="5C5B5A"/>
                          </a:solidFill>
                        </a:rPr>
                        <a:t>79%</a:t>
                      </a:r>
                    </a:p>
                  </a:txBody>
                  <a:tcPr marL="0" marR="180000" anchor="ctr"/>
                </a:tc>
                <a:tc>
                  <a:txBody>
                    <a:bodyPr/>
                    <a:lstStyle/>
                    <a:p>
                      <a:pPr algn="ctr"/>
                      <a:r>
                        <a:rPr lang="en-GB" sz="1200" b="0" dirty="0">
                          <a:solidFill>
                            <a:srgbClr val="5C5B5A"/>
                          </a:solidFill>
                        </a:rPr>
                        <a:t>76%</a:t>
                      </a:r>
                    </a:p>
                  </a:txBody>
                  <a:tcPr marL="0" marR="180000" anchor="ctr"/>
                </a:tc>
                <a:tc>
                  <a:txBody>
                    <a:bodyPr/>
                    <a:lstStyle/>
                    <a:p>
                      <a:pPr algn="ctr"/>
                      <a:r>
                        <a:rPr lang="en-GB" sz="1200" b="1" dirty="0">
                          <a:solidFill>
                            <a:srgbClr val="5C5B5A"/>
                          </a:solidFill>
                        </a:rPr>
                        <a:t>67%</a:t>
                      </a:r>
                    </a:p>
                  </a:txBody>
                  <a:tcPr marL="0" marR="180000" anchor="ctr"/>
                </a:tc>
                <a:extLst>
                  <a:ext uri="{0D108BD9-81ED-4DB2-BD59-A6C34878D82A}">
                    <a16:rowId xmlns:a16="http://schemas.microsoft.com/office/drawing/2014/main" val="2370698943"/>
                  </a:ext>
                </a:extLst>
              </a:tr>
              <a:tr h="439079">
                <a:tc>
                  <a:txBody>
                    <a:bodyPr/>
                    <a:lstStyle/>
                    <a:p>
                      <a:pPr algn="ctr"/>
                      <a:r>
                        <a:rPr lang="en-GB" sz="1200" b="0" dirty="0">
                          <a:solidFill>
                            <a:srgbClr val="5C5B5A"/>
                          </a:solidFill>
                        </a:rPr>
                        <a:t>50%</a:t>
                      </a:r>
                    </a:p>
                  </a:txBody>
                  <a:tcPr marL="0" marR="180000" anchor="ctr">
                    <a:solidFill>
                      <a:schemeClr val="bg1">
                        <a:lumMod val="85000"/>
                      </a:schemeClr>
                    </a:solidFill>
                  </a:tcPr>
                </a:tc>
                <a:tc>
                  <a:txBody>
                    <a:bodyPr/>
                    <a:lstStyle/>
                    <a:p>
                      <a:pPr algn="ctr"/>
                      <a:r>
                        <a:rPr lang="en-GB" sz="1200" b="0" dirty="0">
                          <a:solidFill>
                            <a:srgbClr val="5C5B5A"/>
                          </a:solidFill>
                        </a:rPr>
                        <a:t>51%</a:t>
                      </a:r>
                    </a:p>
                  </a:txBody>
                  <a:tcPr marL="0" marR="180000" anchor="ctr">
                    <a:solidFill>
                      <a:schemeClr val="bg1">
                        <a:lumMod val="85000"/>
                      </a:schemeClr>
                    </a:solidFill>
                  </a:tcPr>
                </a:tc>
                <a:tc>
                  <a:txBody>
                    <a:bodyPr/>
                    <a:lstStyle/>
                    <a:p>
                      <a:pPr algn="ctr"/>
                      <a:r>
                        <a:rPr lang="en-GB" sz="1200" b="1" dirty="0">
                          <a:solidFill>
                            <a:srgbClr val="5C5B5A"/>
                          </a:solidFill>
                        </a:rPr>
                        <a:t>48%</a:t>
                      </a:r>
                    </a:p>
                  </a:txBody>
                  <a:tcPr marL="0" marR="180000" anchor="ctr">
                    <a:solidFill>
                      <a:schemeClr val="bg1">
                        <a:lumMod val="85000"/>
                      </a:schemeClr>
                    </a:solidFill>
                  </a:tcPr>
                </a:tc>
                <a:extLst>
                  <a:ext uri="{0D108BD9-81ED-4DB2-BD59-A6C34878D82A}">
                    <a16:rowId xmlns:a16="http://schemas.microsoft.com/office/drawing/2014/main" val="581606982"/>
                  </a:ext>
                </a:extLst>
              </a:tr>
              <a:tr h="439079">
                <a:tc>
                  <a:txBody>
                    <a:bodyPr/>
                    <a:lstStyle/>
                    <a:p>
                      <a:pPr algn="ctr"/>
                      <a:r>
                        <a:rPr lang="en-GB" sz="1200" b="0" dirty="0">
                          <a:solidFill>
                            <a:srgbClr val="5C5B5A"/>
                          </a:solidFill>
                        </a:rPr>
                        <a:t>49%</a:t>
                      </a:r>
                    </a:p>
                  </a:txBody>
                  <a:tcPr marL="0" marR="180000" anchor="ctr"/>
                </a:tc>
                <a:tc>
                  <a:txBody>
                    <a:bodyPr/>
                    <a:lstStyle/>
                    <a:p>
                      <a:pPr algn="ctr"/>
                      <a:r>
                        <a:rPr lang="en-GB" sz="1200" b="0" dirty="0">
                          <a:solidFill>
                            <a:srgbClr val="5C5B5A"/>
                          </a:solidFill>
                        </a:rPr>
                        <a:t>54%</a:t>
                      </a:r>
                    </a:p>
                  </a:txBody>
                  <a:tcPr marL="0" marR="180000" anchor="ctr"/>
                </a:tc>
                <a:tc>
                  <a:txBody>
                    <a:bodyPr/>
                    <a:lstStyle/>
                    <a:p>
                      <a:pPr algn="ctr"/>
                      <a:r>
                        <a:rPr lang="en-GB" sz="1200" b="1" dirty="0">
                          <a:solidFill>
                            <a:srgbClr val="5C5B5A"/>
                          </a:solidFill>
                        </a:rPr>
                        <a:t>54%</a:t>
                      </a:r>
                    </a:p>
                  </a:txBody>
                  <a:tcPr marL="0" marR="180000" anchor="ctr"/>
                </a:tc>
                <a:extLst>
                  <a:ext uri="{0D108BD9-81ED-4DB2-BD59-A6C34878D82A}">
                    <a16:rowId xmlns:a16="http://schemas.microsoft.com/office/drawing/2014/main" val="4225521011"/>
                  </a:ext>
                </a:extLst>
              </a:tr>
              <a:tr h="439079">
                <a:tc>
                  <a:txBody>
                    <a:bodyPr/>
                    <a:lstStyle/>
                    <a:p>
                      <a:pPr algn="ctr"/>
                      <a:r>
                        <a:rPr lang="en-GB" sz="1200" b="0" dirty="0">
                          <a:solidFill>
                            <a:srgbClr val="5C5B5A"/>
                          </a:solidFill>
                        </a:rPr>
                        <a:t>61%</a:t>
                      </a:r>
                    </a:p>
                  </a:txBody>
                  <a:tcPr marL="0" marR="180000" anchor="ctr">
                    <a:solidFill>
                      <a:schemeClr val="bg1">
                        <a:lumMod val="85000"/>
                      </a:schemeClr>
                    </a:solidFill>
                  </a:tcPr>
                </a:tc>
                <a:tc>
                  <a:txBody>
                    <a:bodyPr/>
                    <a:lstStyle/>
                    <a:p>
                      <a:pPr algn="ctr"/>
                      <a:r>
                        <a:rPr lang="en-GB" sz="1200" b="0" dirty="0">
                          <a:solidFill>
                            <a:srgbClr val="5C5B5A"/>
                          </a:solidFill>
                        </a:rPr>
                        <a:t>55%</a:t>
                      </a:r>
                    </a:p>
                  </a:txBody>
                  <a:tcPr marL="0" marR="180000" anchor="ctr">
                    <a:solidFill>
                      <a:schemeClr val="bg1">
                        <a:lumMod val="85000"/>
                      </a:schemeClr>
                    </a:solidFill>
                  </a:tcPr>
                </a:tc>
                <a:tc>
                  <a:txBody>
                    <a:bodyPr/>
                    <a:lstStyle/>
                    <a:p>
                      <a:pPr algn="ctr"/>
                      <a:r>
                        <a:rPr lang="en-GB" sz="1200" b="1" dirty="0">
                          <a:solidFill>
                            <a:srgbClr val="5C5B5A"/>
                          </a:solidFill>
                        </a:rPr>
                        <a:t>26%</a:t>
                      </a:r>
                    </a:p>
                  </a:txBody>
                  <a:tcPr marL="0" marR="180000" anchor="ctr">
                    <a:solidFill>
                      <a:schemeClr val="bg1">
                        <a:lumMod val="85000"/>
                      </a:schemeClr>
                    </a:solidFill>
                  </a:tcPr>
                </a:tc>
                <a:extLst>
                  <a:ext uri="{0D108BD9-81ED-4DB2-BD59-A6C34878D82A}">
                    <a16:rowId xmlns:a16="http://schemas.microsoft.com/office/drawing/2014/main" val="468586209"/>
                  </a:ext>
                </a:extLst>
              </a:tr>
              <a:tr h="439079">
                <a:tc>
                  <a:txBody>
                    <a:bodyPr/>
                    <a:lstStyle/>
                    <a:p>
                      <a:pPr algn="ctr"/>
                      <a:r>
                        <a:rPr lang="en-GB" sz="1200" b="0" dirty="0">
                          <a:solidFill>
                            <a:srgbClr val="5C5B5A"/>
                          </a:solidFill>
                        </a:rPr>
                        <a:t>64%</a:t>
                      </a:r>
                    </a:p>
                  </a:txBody>
                  <a:tcPr marL="0" marR="180000" anchor="ctr"/>
                </a:tc>
                <a:tc>
                  <a:txBody>
                    <a:bodyPr/>
                    <a:lstStyle/>
                    <a:p>
                      <a:pPr algn="ctr"/>
                      <a:r>
                        <a:rPr lang="en-GB" sz="1200" b="0" dirty="0">
                          <a:solidFill>
                            <a:srgbClr val="5C5B5A"/>
                          </a:solidFill>
                        </a:rPr>
                        <a:t>51%</a:t>
                      </a:r>
                    </a:p>
                  </a:txBody>
                  <a:tcPr marL="0" marR="180000" anchor="ctr"/>
                </a:tc>
                <a:tc>
                  <a:txBody>
                    <a:bodyPr/>
                    <a:lstStyle/>
                    <a:p>
                      <a:pPr algn="ctr"/>
                      <a:r>
                        <a:rPr lang="en-GB" sz="1200" b="1" dirty="0">
                          <a:solidFill>
                            <a:srgbClr val="5C5B5A"/>
                          </a:solidFill>
                        </a:rPr>
                        <a:t>25%</a:t>
                      </a:r>
                    </a:p>
                  </a:txBody>
                  <a:tcPr marL="0" marR="180000" anchor="ctr"/>
                </a:tc>
                <a:extLst>
                  <a:ext uri="{0D108BD9-81ED-4DB2-BD59-A6C34878D82A}">
                    <a16:rowId xmlns:a16="http://schemas.microsoft.com/office/drawing/2014/main" val="330753363"/>
                  </a:ext>
                </a:extLst>
              </a:tr>
            </a:tbl>
          </a:graphicData>
        </a:graphic>
      </p:graphicFrame>
      <p:grpSp>
        <p:nvGrpSpPr>
          <p:cNvPr id="9" name="Group 8" descr="Green and Red arrows to signify when a statistic is significantly higher or lower than the previous survey.">
            <a:extLst>
              <a:ext uri="{FF2B5EF4-FFF2-40B4-BE49-F238E27FC236}">
                <a16:creationId xmlns:a16="http://schemas.microsoft.com/office/drawing/2014/main" id="{3FC699F2-600F-4F8D-A010-7BCB728D9950}"/>
              </a:ext>
            </a:extLst>
          </p:cNvPr>
          <p:cNvGrpSpPr/>
          <p:nvPr/>
        </p:nvGrpSpPr>
        <p:grpSpPr>
          <a:xfrm>
            <a:off x="342632" y="5986305"/>
            <a:ext cx="3689075" cy="276999"/>
            <a:chOff x="342632" y="6190493"/>
            <a:chExt cx="3689075" cy="276999"/>
          </a:xfrm>
        </p:grpSpPr>
        <p:sp>
          <p:nvSpPr>
            <p:cNvPr id="12" name="Arrow: Down 11">
              <a:extLst>
                <a:ext uri="{FF2B5EF4-FFF2-40B4-BE49-F238E27FC236}">
                  <a16:creationId xmlns:a16="http://schemas.microsoft.com/office/drawing/2014/main" id="{3C03F59E-B1AB-4BC0-A0C0-192144E6F7FE}"/>
                </a:ext>
              </a:extLst>
            </p:cNvPr>
            <p:cNvSpPr/>
            <p:nvPr/>
          </p:nvSpPr>
          <p:spPr>
            <a:xfrm rot="10800000">
              <a:off x="342632" y="6219838"/>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6E115ED9-629E-463B-B260-FE5F63D952F7}"/>
                </a:ext>
              </a:extLst>
            </p:cNvPr>
            <p:cNvSpPr txBox="1"/>
            <p:nvPr/>
          </p:nvSpPr>
          <p:spPr>
            <a:xfrm>
              <a:off x="502023" y="6190493"/>
              <a:ext cx="35296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     Significantly higher/lower than April (Survey 2)</a:t>
              </a:r>
            </a:p>
          </p:txBody>
        </p:sp>
        <p:sp>
          <p:nvSpPr>
            <p:cNvPr id="15" name="Arrow: Down 14">
              <a:extLst>
                <a:ext uri="{FF2B5EF4-FFF2-40B4-BE49-F238E27FC236}">
                  <a16:creationId xmlns:a16="http://schemas.microsoft.com/office/drawing/2014/main" id="{66D18E6C-DCD0-4162-B785-4AED582FFB3E}"/>
                </a:ext>
              </a:extLst>
            </p:cNvPr>
            <p:cNvSpPr/>
            <p:nvPr/>
          </p:nvSpPr>
          <p:spPr>
            <a:xfrm>
              <a:off x="572148" y="6238693"/>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44560" y="6442644"/>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D2. Which of the following are you normally doing in your day-to-day life…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All respondents: Greater Manchester Residents Survey 1: 1385, Survey 2: 1467, Survey 3: </a:t>
            </a:r>
            <a:r>
              <a:rPr lang="en-GB" sz="1000" dirty="0">
                <a:solidFill>
                  <a:srgbClr val="FFFFFF">
                    <a:lumMod val="50000"/>
                  </a:srgbClr>
                </a:solidFill>
                <a:latin typeface="Arial"/>
                <a:cs typeface="Arial" panose="020B0604020202020204" pitchFamily="34" charset="0"/>
              </a:rPr>
              <a:t>1677</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p>
        </p:txBody>
      </p:sp>
      <p:sp>
        <p:nvSpPr>
          <p:cNvPr id="6" name="Arrow: Down 5">
            <a:extLst>
              <a:ext uri="{FF2B5EF4-FFF2-40B4-BE49-F238E27FC236}">
                <a16:creationId xmlns:a16="http://schemas.microsoft.com/office/drawing/2014/main" id="{6CC63BBE-0A1B-64B0-48C6-5C835D8B091A}"/>
              </a:ext>
              <a:ext uri="{C183D7F6-B498-43B3-948B-1728B52AA6E4}">
                <adec:decorative xmlns:adec="http://schemas.microsoft.com/office/drawing/2017/decorative" val="1"/>
              </a:ext>
            </a:extLst>
          </p:cNvPr>
          <p:cNvSpPr/>
          <p:nvPr/>
        </p:nvSpPr>
        <p:spPr>
          <a:xfrm>
            <a:off x="11520598" y="4546293"/>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Arrow: Down 7">
            <a:extLst>
              <a:ext uri="{FF2B5EF4-FFF2-40B4-BE49-F238E27FC236}">
                <a16:creationId xmlns:a16="http://schemas.microsoft.com/office/drawing/2014/main" id="{97E8EAB6-2185-CA17-370C-121434487ADA}"/>
              </a:ext>
              <a:ext uri="{C183D7F6-B498-43B3-948B-1728B52AA6E4}">
                <adec:decorative xmlns:adec="http://schemas.microsoft.com/office/drawing/2017/decorative" val="1"/>
              </a:ext>
            </a:extLst>
          </p:cNvPr>
          <p:cNvSpPr/>
          <p:nvPr/>
        </p:nvSpPr>
        <p:spPr>
          <a:xfrm>
            <a:off x="11520598" y="5002943"/>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7BA2FA74-521A-4FCC-A7D7-E69A29A21862}"/>
              </a:ext>
              <a:ext uri="{C183D7F6-B498-43B3-948B-1728B52AA6E4}">
                <adec:decorative xmlns:adec="http://schemas.microsoft.com/office/drawing/2017/decorative" val="1"/>
              </a:ext>
            </a:extLst>
          </p:cNvPr>
          <p:cNvSpPr/>
          <p:nvPr/>
        </p:nvSpPr>
        <p:spPr>
          <a:xfrm>
            <a:off x="11520598" y="2415512"/>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6A067853-3B46-42E3-9692-D5D9426DE0D1}"/>
              </a:ext>
              <a:ext uri="{C183D7F6-B498-43B3-948B-1728B52AA6E4}">
                <adec:decorative xmlns:adec="http://schemas.microsoft.com/office/drawing/2017/decorative" val="1"/>
              </a:ext>
            </a:extLst>
          </p:cNvPr>
          <p:cNvSpPr/>
          <p:nvPr/>
        </p:nvSpPr>
        <p:spPr>
          <a:xfrm>
            <a:off x="11520598" y="284723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62410A0E-A98B-4E6A-B41D-2F32B41ED63B}"/>
              </a:ext>
              <a:ext uri="{C183D7F6-B498-43B3-948B-1728B52AA6E4}">
                <adec:decorative xmlns:adec="http://schemas.microsoft.com/office/drawing/2017/decorative" val="1"/>
              </a:ext>
            </a:extLst>
          </p:cNvPr>
          <p:cNvSpPr/>
          <p:nvPr/>
        </p:nvSpPr>
        <p:spPr>
          <a:xfrm>
            <a:off x="11520598" y="3255009"/>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Arrow: Down 1">
            <a:extLst>
              <a:ext uri="{FF2B5EF4-FFF2-40B4-BE49-F238E27FC236}">
                <a16:creationId xmlns:a16="http://schemas.microsoft.com/office/drawing/2014/main" id="{791DEEAA-B7B6-8A11-DA24-9D71AAFAA2D1}"/>
              </a:ext>
              <a:ext uri="{C183D7F6-B498-43B3-948B-1728B52AA6E4}">
                <adec:decorative xmlns:adec="http://schemas.microsoft.com/office/drawing/2017/decorative" val="1"/>
              </a:ext>
            </a:extLst>
          </p:cNvPr>
          <p:cNvSpPr/>
          <p:nvPr/>
        </p:nvSpPr>
        <p:spPr>
          <a:xfrm rot="10800000">
            <a:off x="11520597" y="1947683"/>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Slide Number Placeholder 4">
            <a:extLst>
              <a:ext uri="{FF2B5EF4-FFF2-40B4-BE49-F238E27FC236}">
                <a16:creationId xmlns:a16="http://schemas.microsoft.com/office/drawing/2014/main" id="{A785A652-8F8D-4417-A3D7-C52C5090BF1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90302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AF5583F-7CA0-5241-C833-C544BBB9455D}"/>
              </a:ext>
            </a:extLst>
          </p:cNvPr>
          <p:cNvSpPr txBox="1">
            <a:spLocks noGrp="1"/>
          </p:cNvSpPr>
          <p:nvPr>
            <p:ph type="title"/>
          </p:nvPr>
        </p:nvSpPr>
        <p:spPr>
          <a:xfrm>
            <a:off x="600977" y="1426200"/>
            <a:ext cx="5495023" cy="111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600" b="1" kern="1200">
                <a:solidFill>
                  <a:schemeClr val="tx1"/>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bg1"/>
                </a:solidFill>
                <a:effectLst/>
                <a:uLnTx/>
                <a:uFillTx/>
                <a:latin typeface="+mn-lt"/>
                <a:ea typeface="+mj-ea"/>
                <a:cs typeface="+mj-cs"/>
              </a:rPr>
              <a:t>Food security</a:t>
            </a:r>
          </a:p>
        </p:txBody>
      </p:sp>
      <p:graphicFrame>
        <p:nvGraphicFramePr>
          <p:cNvPr id="8" name="Table 5">
            <a:extLst>
              <a:ext uri="{FF2B5EF4-FFF2-40B4-BE49-F238E27FC236}">
                <a16:creationId xmlns:a16="http://schemas.microsoft.com/office/drawing/2014/main" id="{DE532647-A477-0887-765F-8516300465EE}"/>
              </a:ext>
            </a:extLst>
          </p:cNvPr>
          <p:cNvGraphicFramePr>
            <a:graphicFrameLocks noGrp="1"/>
          </p:cNvGraphicFramePr>
          <p:nvPr>
            <p:extLst>
              <p:ext uri="{D42A27DB-BD31-4B8C-83A1-F6EECF244321}">
                <p14:modId xmlns:p14="http://schemas.microsoft.com/office/powerpoint/2010/main" val="2747222055"/>
              </p:ext>
            </p:extLst>
          </p:nvPr>
        </p:nvGraphicFramePr>
        <p:xfrm>
          <a:off x="528810" y="4432536"/>
          <a:ext cx="6393283" cy="1440000"/>
        </p:xfrm>
        <a:graphic>
          <a:graphicData uri="http://schemas.openxmlformats.org/drawingml/2006/table">
            <a:tbl>
              <a:tblPr firstRow="1" bandRow="1">
                <a:tableStyleId>{5C22544A-7EE6-4342-B048-85BDC9FD1C3A}</a:tableStyleId>
              </a:tblPr>
              <a:tblGrid>
                <a:gridCol w="5222682">
                  <a:extLst>
                    <a:ext uri="{9D8B030D-6E8A-4147-A177-3AD203B41FA5}">
                      <a16:colId xmlns:a16="http://schemas.microsoft.com/office/drawing/2014/main" val="4846203"/>
                    </a:ext>
                  </a:extLst>
                </a:gridCol>
                <a:gridCol w="1170601">
                  <a:extLst>
                    <a:ext uri="{9D8B030D-6E8A-4147-A177-3AD203B41FA5}">
                      <a16:colId xmlns:a16="http://schemas.microsoft.com/office/drawing/2014/main" val="4277008826"/>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Arial" panose="020B0604020202020204" pitchFamily="34" charset="0"/>
                          <a:ea typeface="+mn-ea"/>
                          <a:cs typeface="Arial" panose="020B0604020202020204" pitchFamily="34" charset="0"/>
                        </a:rPr>
                        <a:t>Key findings </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2" action="ppaction://hlinksldjump">
                            <a:extLst>
                              <a:ext uri="{A12FA001-AC4F-418D-AE19-62706E023703}">
                                <ahyp:hlinkClr xmlns:ahyp="http://schemas.microsoft.com/office/drawing/2018/hyperlinkcolor" val="tx"/>
                              </a:ext>
                            </a:extLst>
                          </a:hlinkClick>
                        </a:rPr>
                        <a:t>page 20</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2890211"/>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Arial" panose="020B0604020202020204" pitchFamily="34" charset="0"/>
                          <a:ea typeface="+mn-ea"/>
                          <a:cs typeface="Arial" panose="020B0604020202020204" pitchFamily="34" charset="0"/>
                        </a:rPr>
                        <a:t>Approach and sample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3" action="ppaction://hlinksldjump">
                            <a:extLst>
                              <a:ext uri="{A12FA001-AC4F-418D-AE19-62706E023703}">
                                <ahyp:hlinkClr xmlns:ahyp="http://schemas.microsoft.com/office/drawing/2018/hyperlinkcolor" val="tx"/>
                              </a:ext>
                            </a:extLst>
                          </a:hlinkClick>
                        </a:rPr>
                        <a:t>pages 21</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390016"/>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Arial" panose="020B0604020202020204" pitchFamily="34" charset="0"/>
                          <a:ea typeface="+mn-ea"/>
                          <a:cs typeface="Arial" panose="020B0604020202020204" pitchFamily="34" charset="0"/>
                        </a:rPr>
                        <a:t>Introduction to the food security score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hlinkClick r:id="rId4" action="ppaction://hlinksldjump">
                            <a:extLst>
                              <a:ext uri="{A12FA001-AC4F-418D-AE19-62706E023703}">
                                <ahyp:hlinkClr xmlns:ahyp="http://schemas.microsoft.com/office/drawing/2018/hyperlinkcolor" val="tx"/>
                              </a:ext>
                            </a:extLst>
                          </a:hlinkClick>
                        </a:rPr>
                        <a:t>page 22</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3213726"/>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Overview of food security</a:t>
                      </a:r>
                      <a:endParaRPr lang="en-GB" sz="1400" b="1" dirty="0">
                        <a:solidFill>
                          <a:schemeClr val="bg1"/>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pages 23-26</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7408354"/>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Past 12 months activity</a:t>
                      </a:r>
                      <a:endParaRPr lang="en-GB" sz="140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pages 27-30</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bl>
          </a:graphicData>
        </a:graphic>
      </p:graphicFrame>
    </p:spTree>
    <p:extLst>
      <p:ext uri="{BB962C8B-B14F-4D97-AF65-F5344CB8AC3E}">
        <p14:creationId xmlns:p14="http://schemas.microsoft.com/office/powerpoint/2010/main" val="1556742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B4F27CD-8628-4D34-B95C-C10BC32026BE}"/>
              </a:ext>
            </a:extLst>
          </p:cNvPr>
          <p:cNvSpPr>
            <a:spLocks noGrp="1"/>
          </p:cNvSpPr>
          <p:nvPr>
            <p:ph type="title"/>
          </p:nvPr>
        </p:nvSpPr>
        <p:spPr/>
        <p:txBody>
          <a:bodyPr>
            <a:normAutofit/>
          </a:bodyPr>
          <a:lstStyle/>
          <a:p>
            <a:r>
              <a:rPr lang="en-GB" sz="2200" b="1" dirty="0"/>
              <a:t>Report contents</a:t>
            </a:r>
          </a:p>
        </p:txBody>
      </p:sp>
      <p:sp>
        <p:nvSpPr>
          <p:cNvPr id="2" name="Slide Number Placeholder 1">
            <a:extLst>
              <a:ext uri="{FF2B5EF4-FFF2-40B4-BE49-F238E27FC236}">
                <a16:creationId xmlns:a16="http://schemas.microsoft.com/office/drawing/2014/main" id="{441C9927-22CE-4742-B59A-0DB373CA0932}"/>
              </a:ext>
              <a:ext uri="{C183D7F6-B498-43B3-948B-1728B52AA6E4}">
                <adec:decorative xmlns:adec="http://schemas.microsoft.com/office/drawing/2017/decorative" val="1"/>
              </a:ext>
            </a:extLst>
          </p:cNvPr>
          <p:cNvSpPr>
            <a:spLocks noGrp="1"/>
          </p:cNvSpPr>
          <p:nvPr>
            <p:ph type="sldNum" sz="quarter" idx="4294967295"/>
          </p:nvPr>
        </p:nvSpPr>
        <p:spPr>
          <a:xfrm>
            <a:off x="11709400" y="6400800"/>
            <a:ext cx="482600" cy="276225"/>
          </a:xfrm>
          <a:prstGeom prst="rect">
            <a:avLst/>
          </a:prstGeom>
        </p:spPr>
        <p:txBody>
          <a:bodyPr/>
          <a:lstStyle/>
          <a:p>
            <a:fld id="{FD5D5F4F-603C-4AB0-922F-C42AF3B2CB87}" type="slidenum">
              <a:rPr lang="en-GB" smtClean="0"/>
              <a:pPr/>
              <a:t>2</a:t>
            </a:fld>
            <a:endParaRPr lang="en-GB" dirty="0">
              <a:solidFill>
                <a:schemeClr val="bg1"/>
              </a:solidFill>
            </a:endParaRPr>
          </a:p>
        </p:txBody>
      </p:sp>
      <p:graphicFrame>
        <p:nvGraphicFramePr>
          <p:cNvPr id="3" name="Table 3">
            <a:extLst>
              <a:ext uri="{FF2B5EF4-FFF2-40B4-BE49-F238E27FC236}">
                <a16:creationId xmlns:a16="http://schemas.microsoft.com/office/drawing/2014/main" id="{8EB00543-B238-4289-B19F-0A41ADC004F4}"/>
              </a:ext>
            </a:extLst>
          </p:cNvPr>
          <p:cNvGraphicFramePr>
            <a:graphicFrameLocks noGrp="1"/>
          </p:cNvGraphicFramePr>
          <p:nvPr>
            <p:extLst>
              <p:ext uri="{D42A27DB-BD31-4B8C-83A1-F6EECF244321}">
                <p14:modId xmlns:p14="http://schemas.microsoft.com/office/powerpoint/2010/main" val="1301231167"/>
              </p:ext>
            </p:extLst>
          </p:nvPr>
        </p:nvGraphicFramePr>
        <p:xfrm>
          <a:off x="328474" y="1368233"/>
          <a:ext cx="5767526" cy="4131312"/>
        </p:xfrm>
        <a:graphic>
          <a:graphicData uri="http://schemas.openxmlformats.org/drawingml/2006/table">
            <a:tbl>
              <a:tblPr firstRow="1" bandRow="1">
                <a:tableStyleId>{5C22544A-7EE6-4342-B048-85BDC9FD1C3A}</a:tableStyleId>
              </a:tblPr>
              <a:tblGrid>
                <a:gridCol w="5023556">
                  <a:extLst>
                    <a:ext uri="{9D8B030D-6E8A-4147-A177-3AD203B41FA5}">
                      <a16:colId xmlns:a16="http://schemas.microsoft.com/office/drawing/2014/main" val="493758898"/>
                    </a:ext>
                  </a:extLst>
                </a:gridCol>
                <a:gridCol w="743970">
                  <a:extLst>
                    <a:ext uri="{9D8B030D-6E8A-4147-A177-3AD203B41FA5}">
                      <a16:colId xmlns:a16="http://schemas.microsoft.com/office/drawing/2014/main" val="1751834853"/>
                    </a:ext>
                  </a:extLst>
                </a:gridCol>
              </a:tblGrid>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solidFill>
                            <a:schemeClr val="bg1"/>
                          </a:solidFill>
                        </a:rPr>
                        <a:t>Introduction and methodology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hlinkClick r:id="rId2" action="ppaction://hlinksldjump">
                            <a:extLst>
                              <a:ext uri="{A12FA001-AC4F-418D-AE19-62706E023703}">
                                <ahyp:hlinkClr xmlns:ahyp="http://schemas.microsoft.com/office/drawing/2018/hyperlinkcolor" val="tx"/>
                              </a:ext>
                            </a:extLst>
                          </a:hlinkClick>
                        </a:rPr>
                        <a:t>3</a:t>
                      </a:r>
                      <a:endParaRPr lang="en-US"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9480044"/>
                  </a:ext>
                </a:extLst>
              </a:tr>
              <a:tr h="688552">
                <a:tc>
                  <a:txBody>
                    <a:bodyPr/>
                    <a:lstStyle/>
                    <a:p>
                      <a:r>
                        <a:rPr lang="en-IN" b="1" dirty="0">
                          <a:solidFill>
                            <a:schemeClr val="bg1"/>
                          </a:solidFill>
                        </a:rPr>
                        <a:t>Living safely and fairly with Covid-19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hlinkClick r:id="rId3" action="ppaction://hlinksldjump">
                            <a:extLst>
                              <a:ext uri="{A12FA001-AC4F-418D-AE19-62706E023703}">
                                <ahyp:hlinkClr xmlns:ahyp="http://schemas.microsoft.com/office/drawing/2018/hyperlinkcolor" val="tx"/>
                              </a:ext>
                            </a:extLst>
                          </a:hlinkClick>
                        </a:rPr>
                        <a:t>7</a:t>
                      </a:r>
                      <a:endParaRPr lang="en-US"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4121852"/>
                  </a:ext>
                </a:extLst>
              </a:tr>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b="1" dirty="0">
                          <a:solidFill>
                            <a:schemeClr val="bg1"/>
                          </a:solidFill>
                        </a:rPr>
                        <a:t>Food security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hlinkClick r:id="rId4" action="ppaction://hlinksldjump">
                            <a:extLst>
                              <a:ext uri="{A12FA001-AC4F-418D-AE19-62706E023703}">
                                <ahyp:hlinkClr xmlns:ahyp="http://schemas.microsoft.com/office/drawing/2018/hyperlinkcolor" val="tx"/>
                              </a:ext>
                            </a:extLst>
                          </a:hlinkClick>
                        </a:rPr>
                        <a:t>19</a:t>
                      </a:r>
                      <a:endParaRPr lang="en-US"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5259756"/>
                  </a:ext>
                </a:extLst>
              </a:tr>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bg1"/>
                          </a:solidFill>
                          <a:latin typeface="+mn-lt"/>
                          <a:ea typeface="+mn-ea"/>
                          <a:cs typeface="+mn-cs"/>
                        </a:rPr>
                        <a:t>Cost of living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hlinkClick r:id="rId5" action="ppaction://hlinksldjump">
                            <a:extLst>
                              <a:ext uri="{A12FA001-AC4F-418D-AE19-62706E023703}">
                                <ahyp:hlinkClr xmlns:ahyp="http://schemas.microsoft.com/office/drawing/2018/hyperlinkcolor" val="tx"/>
                              </a:ext>
                            </a:extLst>
                          </a:hlinkClick>
                        </a:rPr>
                        <a:t>31</a:t>
                      </a:r>
                      <a:endParaRPr lang="en-US"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9690069"/>
                  </a:ext>
                </a:extLst>
              </a:tr>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bg1"/>
                          </a:solidFill>
                          <a:latin typeface="+mn-lt"/>
                          <a:ea typeface="+mn-ea"/>
                          <a:cs typeface="+mn-cs"/>
                        </a:rPr>
                        <a:t>Digital inclusion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hlinkClick r:id="rId6" action="ppaction://hlinksldjump">
                            <a:extLst>
                              <a:ext uri="{A12FA001-AC4F-418D-AE19-62706E023703}">
                                <ahyp:hlinkClr xmlns:ahyp="http://schemas.microsoft.com/office/drawing/2018/hyperlinkcolor" val="tx"/>
                              </a:ext>
                            </a:extLst>
                          </a:hlinkClick>
                        </a:rPr>
                        <a:t>50</a:t>
                      </a:r>
                      <a:endParaRPr lang="en-US"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6944142"/>
                  </a:ext>
                </a:extLst>
              </a:tr>
              <a:tr h="6885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800" b="1" kern="1200" dirty="0">
                          <a:solidFill>
                            <a:schemeClr val="bg1"/>
                          </a:solidFill>
                          <a:latin typeface="+mn-lt"/>
                          <a:ea typeface="+mn-ea"/>
                          <a:cs typeface="+mn-cs"/>
                        </a:rPr>
                        <a:t>Local authority summaries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0" dirty="0">
                          <a:solidFill>
                            <a:schemeClr val="bg1"/>
                          </a:solidFill>
                          <a:hlinkClick r:id="rId7" action="ppaction://hlinksldjump">
                            <a:extLst>
                              <a:ext uri="{A12FA001-AC4F-418D-AE19-62706E023703}">
                                <ahyp:hlinkClr xmlns:ahyp="http://schemas.microsoft.com/office/drawing/2018/hyperlinkcolor" val="tx"/>
                              </a:ext>
                            </a:extLst>
                          </a:hlinkClick>
                        </a:rPr>
                        <a:t>63</a:t>
                      </a:r>
                      <a:endParaRPr lang="en-US" b="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8532648"/>
                  </a:ext>
                </a:extLst>
              </a:tr>
            </a:tbl>
          </a:graphicData>
        </a:graphic>
      </p:graphicFrame>
    </p:spTree>
    <p:extLst>
      <p:ext uri="{BB962C8B-B14F-4D97-AF65-F5344CB8AC3E}">
        <p14:creationId xmlns:p14="http://schemas.microsoft.com/office/powerpoint/2010/main" val="2410310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87893"/>
            <a:ext cx="10515600" cy="693150"/>
          </a:xfrm>
        </p:spPr>
        <p:txBody>
          <a:bodyPr/>
          <a:lstStyle/>
          <a:p>
            <a:r>
              <a:rPr lang="en-GB" dirty="0"/>
              <a:t>Food security – key findings</a:t>
            </a: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857933"/>
            <a:ext cx="11017826" cy="504753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1600" b="1" dirty="0">
                <a:solidFill>
                  <a:schemeClr val="bg1"/>
                </a:solidFill>
              </a:rPr>
              <a:t>EXTENT OF FOOD INSECURITY:</a:t>
            </a:r>
            <a:r>
              <a:rPr lang="en-GB" sz="1600" dirty="0">
                <a:solidFill>
                  <a:schemeClr val="bg1"/>
                </a:solidFill>
              </a:rPr>
              <a:t> 42% of all respondents in September had a food security level classified either as ‘low’ or ‘very low’ – and have therefore experienced food insecurity in the last twelve months. </a:t>
            </a:r>
            <a:endParaRPr lang="en-US" dirty="0">
              <a:solidFill>
                <a:schemeClr val="bg1"/>
              </a:solidFill>
            </a:endParaRP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r>
              <a:rPr lang="en-GB" sz="1600" b="1" dirty="0">
                <a:solidFill>
                  <a:schemeClr val="bg1"/>
                </a:solidFill>
                <a:ea typeface="+mn-lt"/>
                <a:cs typeface="+mn-lt"/>
              </a:rPr>
              <a:t>NUMBER OF HOUSEHOLDS AFFECTED: </a:t>
            </a:r>
            <a:r>
              <a:rPr lang="en-GB" sz="1600" dirty="0">
                <a:solidFill>
                  <a:schemeClr val="bg1"/>
                </a:solidFill>
              </a:rPr>
              <a:t>Assuming that this sample is representative of the wider Greater Manchester population, this is equivalent to approximately 500,000 households across the conurbation reporting some experience of food insecurity during the last 12 months (‘low’ or ‘very low’ food insecurity).</a:t>
            </a:r>
            <a:endParaRPr lang="en-GB" sz="1600" dirty="0">
              <a:solidFill>
                <a:schemeClr val="bg1"/>
              </a:solidFill>
              <a:cs typeface="Arial"/>
            </a:endParaRP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r>
              <a:rPr lang="en-GB" sz="1600" b="1" dirty="0">
                <a:solidFill>
                  <a:schemeClr val="bg1"/>
                </a:solidFill>
              </a:rPr>
              <a:t>TRENDS SINCE SPRING 2022: </a:t>
            </a:r>
            <a:r>
              <a:rPr lang="en-GB" sz="1600" dirty="0">
                <a:solidFill>
                  <a:schemeClr val="bg1"/>
                </a:solidFill>
              </a:rPr>
              <a:t>The issue of food security was explored in detail in previous Greater Manchester Residents’ Surveys (in February and April 2022). Comparing latest results with those from six months ago, food insecurity is shown to have substantially increased (now affecting 42% of households, compared to 35% of households in the Spring). This equates to over 80,000 more households saying they have had problems at some point in the last twelve months. </a:t>
            </a:r>
            <a:endParaRPr lang="en-GB" sz="1600" dirty="0">
              <a:solidFill>
                <a:schemeClr val="bg1"/>
              </a:solidFill>
              <a:cs typeface="Arial" panose="020B0604020202020204"/>
            </a:endParaRPr>
          </a:p>
          <a:p>
            <a:pPr marL="285750" indent="-285750">
              <a:buFont typeface="Arial" panose="020B0604020202020204" pitchFamily="34" charset="0"/>
              <a:buChar char="•"/>
            </a:pPr>
            <a:endParaRPr lang="en-GB" sz="1600" dirty="0">
              <a:solidFill>
                <a:schemeClr val="bg1"/>
              </a:solidFill>
              <a:cs typeface="Arial" panose="020B0604020202020204"/>
            </a:endParaRPr>
          </a:p>
          <a:p>
            <a:pPr marL="285750" indent="-285750">
              <a:buFont typeface="Arial" panose="020B0604020202020204" pitchFamily="34" charset="0"/>
              <a:buChar char="•"/>
            </a:pPr>
            <a:r>
              <a:rPr lang="en-GB" sz="1600" b="1" dirty="0">
                <a:solidFill>
                  <a:schemeClr val="bg1"/>
                </a:solidFill>
              </a:rPr>
              <a:t>HOUSEHOLDS WITH CHILDREN: </a:t>
            </a:r>
            <a:r>
              <a:rPr lang="en-GB" sz="1600" dirty="0">
                <a:solidFill>
                  <a:schemeClr val="bg1"/>
                </a:solidFill>
              </a:rPr>
              <a:t>Food insecurity continues to impact disproportionately upon households with children (56% now reporting food insecurity at some point in the last year, compared to 42% of all households).</a:t>
            </a:r>
            <a:endParaRPr lang="en-GB" sz="1600" dirty="0">
              <a:solidFill>
                <a:schemeClr val="bg1"/>
              </a:solidFill>
              <a:cs typeface="Arial"/>
            </a:endParaRP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r>
              <a:rPr lang="en-GB" sz="1600" b="1" dirty="0">
                <a:solidFill>
                  <a:schemeClr val="bg1"/>
                </a:solidFill>
              </a:rPr>
              <a:t>HOUSEHOLDS WITHOUT CHILDREN: </a:t>
            </a:r>
            <a:r>
              <a:rPr lang="en-GB" sz="1600" dirty="0">
                <a:solidFill>
                  <a:schemeClr val="bg1"/>
                </a:solidFill>
              </a:rPr>
              <a:t>The </a:t>
            </a:r>
            <a:r>
              <a:rPr lang="en-GB" sz="1600" i="1" dirty="0">
                <a:solidFill>
                  <a:schemeClr val="bg1"/>
                </a:solidFill>
              </a:rPr>
              <a:t>fastest changing</a:t>
            </a:r>
            <a:r>
              <a:rPr lang="en-GB" sz="1600" dirty="0">
                <a:solidFill>
                  <a:schemeClr val="bg1"/>
                </a:solidFill>
              </a:rPr>
              <a:t> part of the picture within Greater Manchester is the proportion of households without children experiencing the most extreme forms of food security (‘very low’ levels of security) – which is now reported by one in five survey respondents in a household without children. </a:t>
            </a:r>
            <a:endParaRPr lang="en-GB" sz="1600" dirty="0">
              <a:solidFill>
                <a:schemeClr val="bg1"/>
              </a:solidFill>
              <a:cs typeface="Arial"/>
            </a:endParaRPr>
          </a:p>
          <a:p>
            <a:pPr marL="285750" indent="-285750">
              <a:buFont typeface="Arial" panose="020B0604020202020204" pitchFamily="34" charset="0"/>
              <a:buChar char="•"/>
            </a:pPr>
            <a:endParaRPr lang="en-GB" dirty="0">
              <a:solidFill>
                <a:schemeClr val="bg1"/>
              </a:solidFill>
            </a:endParaRPr>
          </a:p>
        </p:txBody>
      </p:sp>
      <p:sp>
        <p:nvSpPr>
          <p:cNvPr id="5" name="Text Placeholder 4">
            <a:extLst>
              <a:ext uri="{FF2B5EF4-FFF2-40B4-BE49-F238E27FC236}">
                <a16:creationId xmlns:a16="http://schemas.microsoft.com/office/drawing/2014/main" id="{CF934049-6A55-7285-0DDE-A33C3BFEB1EE}"/>
              </a:ext>
            </a:extLst>
          </p:cNvPr>
          <p:cNvSpPr>
            <a:spLocks noGrp="1"/>
          </p:cNvSpPr>
          <p:nvPr>
            <p:ph type="body" sz="quarter" idx="11"/>
          </p:nvPr>
        </p:nvSpPr>
        <p:spPr/>
        <p:txBody>
          <a:bodyPr>
            <a:normAutofit fontScale="92500" lnSpcReduction="10000"/>
          </a:bodyPr>
          <a:lstStyle/>
          <a:p>
            <a:r>
              <a:rPr lang="en-GB"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Household projections for England - Office for National Statistics</a:t>
            </a:r>
            <a:r>
              <a:rPr lang="en-GB" sz="1400" dirty="0">
                <a:latin typeface="Arial" panose="020B0604020202020204" pitchFamily="34" charset="0"/>
                <a:cs typeface="Arial" panose="020B0604020202020204" pitchFamily="34" charset="0"/>
              </a:rPr>
              <a:t> (2018-based: Principal projection edition) used to provide these indicative figures (339,030 households with children in Greater Manchester; and 836,122 households without children = 1,175,142 households in total</a:t>
            </a:r>
            <a:r>
              <a:rPr lang="en-GB" sz="1400" dirty="0">
                <a:solidFill>
                  <a:schemeClr val="bg2">
                    <a:lumMod val="50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80988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a:xfrm>
            <a:off x="586800" y="583200"/>
            <a:ext cx="10515600" cy="249299"/>
          </a:xfrm>
        </p:spPr>
        <p:txBody>
          <a:bodyPr vert="horz">
            <a:spAutoFit/>
          </a:bodyPr>
          <a:lstStyle/>
          <a:p>
            <a:r>
              <a:rPr lang="en-GB" sz="1800" b="1" dirty="0"/>
              <a:t>Approach and sample – Food security</a:t>
            </a:r>
          </a:p>
        </p:txBody>
      </p:sp>
      <p:sp>
        <p:nvSpPr>
          <p:cNvPr id="8" name="Text Placeholder 7"/>
          <p:cNvSpPr>
            <a:spLocks noGrp="1"/>
          </p:cNvSpPr>
          <p:nvPr>
            <p:ph type="body" sz="quarter" idx="4294967295"/>
          </p:nvPr>
        </p:nvSpPr>
        <p:spPr>
          <a:xfrm>
            <a:off x="537525" y="865089"/>
            <a:ext cx="8173338" cy="295747"/>
          </a:xfrm>
          <a:solidFill>
            <a:srgbClr val="5C5B5A"/>
          </a:solidFill>
          <a:ln>
            <a:noFill/>
          </a:ln>
        </p:spPr>
        <p:txBody>
          <a:bodyPr>
            <a:normAutofit/>
          </a:bodyPr>
          <a:lstStyle/>
          <a:p>
            <a:pPr marL="0" indent="0" algn="ctr">
              <a:lnSpc>
                <a:spcPct val="100000"/>
              </a:lnSpc>
              <a:spcBef>
                <a:spcPts val="0"/>
              </a:spcBef>
              <a:buNone/>
            </a:pPr>
            <a:r>
              <a:rPr lang="en-GB" sz="1100" b="1" dirty="0">
                <a:solidFill>
                  <a:schemeClr val="bg1"/>
                </a:solidFill>
              </a:rPr>
              <a:t>Approach</a:t>
            </a:r>
          </a:p>
        </p:txBody>
      </p:sp>
      <p:sp>
        <p:nvSpPr>
          <p:cNvPr id="5" name="Text Placeholder 4"/>
          <p:cNvSpPr>
            <a:spLocks noGrp="1"/>
          </p:cNvSpPr>
          <p:nvPr>
            <p:ph type="body" sz="quarter" idx="11"/>
          </p:nvPr>
        </p:nvSpPr>
        <p:spPr>
          <a:xfrm>
            <a:off x="483735" y="1193426"/>
            <a:ext cx="8367107" cy="4628388"/>
          </a:xfrm>
          <a:ln>
            <a:noFill/>
          </a:ln>
        </p:spPr>
        <p:txBody>
          <a:bodyPr lIns="45720" rIns="45720" anchor="t">
            <a:noAutofit/>
          </a:bodyPr>
          <a:lstStyle/>
          <a:p>
            <a:r>
              <a:rPr lang="en-GB" sz="1400" dirty="0"/>
              <a:t>This report presents summary findings for survey 1 (February) &amp; 2 (April), and survey 3 (September) of the 2022 research study of a representative sample of the Greater Manchester population. In this section the sample for the first two surveys, both conducted in Spring 2022, has been merged and compared to the result from survey 3.</a:t>
            </a:r>
          </a:p>
          <a:p>
            <a:r>
              <a:rPr lang="en-GB" sz="1400" dirty="0"/>
              <a:t>The information within this section provides the findings on the surveys' food security questions. The data represents the first three surveys in a series intended to run throughout 2022. Questions of this nature have not been asked of Greater Manchester residents prior to Spring 2022 and as such, these results are best used primarily as indicators to open up further dialogue.</a:t>
            </a:r>
          </a:p>
          <a:p>
            <a:r>
              <a:rPr lang="en-GB" sz="1400" dirty="0"/>
              <a:t>The focus of this research is therefore to provide a growing base of evidence, one which can initially serve as a way to highlight potential trends and indicators which individual Local Authorities can explore in greater detail. As this evidence base grows across multiple surveys we will be able to provide greater depth on which groups are likely to be more affected by the issues explored, highlighting those where more investigation would prove useful. </a:t>
            </a:r>
          </a:p>
          <a:p>
            <a:r>
              <a:rPr lang="en-GB" sz="1400" dirty="0"/>
              <a:t>In this survey questions were added in order to gain further insight into the Cost of Living crisis. Some of these look at the cost of food and are directly relevant to food security in Greater Manchester. These can be found on pages 46-48 of this report.</a:t>
            </a:r>
          </a:p>
          <a:p>
            <a:pPr>
              <a:spcAft>
                <a:spcPts val="0"/>
              </a:spcAft>
            </a:pPr>
            <a:r>
              <a:rPr lang="en-GB" sz="1400" dirty="0"/>
              <a:t>On some questions responses have been filtered on those who were asked relevant questions (e.g. those in work or with children), and bases may be lower than the full sample. Where relevant, this has been noted on the slides, along with the unweighted base sizes. </a:t>
            </a:r>
          </a:p>
          <a:p>
            <a:pPr>
              <a:spcAft>
                <a:spcPts val="0"/>
              </a:spcAft>
            </a:pPr>
            <a:r>
              <a:rPr lang="en-GB" sz="1400" dirty="0"/>
              <a:t>This section contains a food security score. The methodology for this is broadly as used in the Department for Work &amp; Pensions Family Resources Survey, and based on the US Department of Agriculture’s approach to defining food security which is detailed on the following page.</a:t>
            </a:r>
          </a:p>
          <a:p>
            <a:pPr>
              <a:spcAft>
                <a:spcPts val="0"/>
              </a:spcAft>
            </a:pPr>
            <a:endParaRPr lang="en-GB" sz="1400" dirty="0"/>
          </a:p>
          <a:p>
            <a:pPr>
              <a:spcAft>
                <a:spcPts val="0"/>
              </a:spcAft>
            </a:pPr>
            <a:endParaRPr lang="en-GB" sz="1400" dirty="0"/>
          </a:p>
        </p:txBody>
      </p:sp>
      <p:sp>
        <p:nvSpPr>
          <p:cNvPr id="14" name="Text Placeholder 7">
            <a:extLst>
              <a:ext uri="{FF2B5EF4-FFF2-40B4-BE49-F238E27FC236}">
                <a16:creationId xmlns:a16="http://schemas.microsoft.com/office/drawing/2014/main" id="{CDAB3359-6991-4379-B08F-B4DD16BD94AE}"/>
              </a:ext>
            </a:extLst>
          </p:cNvPr>
          <p:cNvSpPr txBox="1">
            <a:spLocks/>
          </p:cNvSpPr>
          <p:nvPr/>
        </p:nvSpPr>
        <p:spPr>
          <a:xfrm>
            <a:off x="8828673" y="1036186"/>
            <a:ext cx="3173908" cy="249299"/>
          </a:xfrm>
          <a:prstGeom prst="rect">
            <a:avLst/>
          </a:prstGeom>
          <a:solidFill>
            <a:srgbClr val="5C5B5A"/>
          </a:solidFill>
          <a:ln/>
        </p:spPr>
        <p:style>
          <a:lnRef idx="3">
            <a:schemeClr val="lt1"/>
          </a:lnRef>
          <a:fillRef idx="1">
            <a:schemeClr val="accent3"/>
          </a:fillRef>
          <a:effectRef idx="1">
            <a:schemeClr val="accent3"/>
          </a:effectRef>
          <a:fontRef idx="minor">
            <a:schemeClr val="lt1"/>
          </a:fontRef>
        </p:style>
        <p:txBody>
          <a:bodyPr vert="horz" lIns="91440" tIns="45720" rIns="91440" bIns="45720" rtlCol="0"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effectLst/>
                <a:uLnTx/>
                <a:uFillTx/>
                <a:latin typeface="Arial"/>
                <a:ea typeface="+mn-ea"/>
                <a:cs typeface="+mn-cs"/>
              </a:rPr>
              <a:t>Sample breakdown</a:t>
            </a:r>
          </a:p>
        </p:txBody>
      </p:sp>
      <p:sp>
        <p:nvSpPr>
          <p:cNvPr id="12" name="TextBox 11">
            <a:extLst>
              <a:ext uri="{FF2B5EF4-FFF2-40B4-BE49-F238E27FC236}">
                <a16:creationId xmlns:a16="http://schemas.microsoft.com/office/drawing/2014/main" id="{1505C297-F50F-4CA4-82E6-13B0F2567FB9}"/>
              </a:ext>
            </a:extLst>
          </p:cNvPr>
          <p:cNvSpPr txBox="1"/>
          <p:nvPr/>
        </p:nvSpPr>
        <p:spPr>
          <a:xfrm>
            <a:off x="8710863" y="1302056"/>
            <a:ext cx="22193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Sample info</a:t>
            </a:r>
          </a:p>
        </p:txBody>
      </p:sp>
      <p:graphicFrame>
        <p:nvGraphicFramePr>
          <p:cNvPr id="16" name="Table 8">
            <a:extLst>
              <a:ext uri="{FF2B5EF4-FFF2-40B4-BE49-F238E27FC236}">
                <a16:creationId xmlns:a16="http://schemas.microsoft.com/office/drawing/2014/main" id="{E037E7A5-B6B2-4ED8-994F-82ABBED6308C}"/>
              </a:ext>
            </a:extLst>
          </p:cNvPr>
          <p:cNvGraphicFramePr>
            <a:graphicFrameLocks noGrp="1"/>
          </p:cNvGraphicFramePr>
          <p:nvPr>
            <p:extLst>
              <p:ext uri="{D42A27DB-BD31-4B8C-83A1-F6EECF244321}">
                <p14:modId xmlns:p14="http://schemas.microsoft.com/office/powerpoint/2010/main" val="2930080778"/>
              </p:ext>
            </p:extLst>
          </p:nvPr>
        </p:nvGraphicFramePr>
        <p:xfrm>
          <a:off x="8828673" y="1603313"/>
          <a:ext cx="3173908" cy="2285792"/>
        </p:xfrm>
        <a:graphic>
          <a:graphicData uri="http://schemas.openxmlformats.org/drawingml/2006/table">
            <a:tbl>
              <a:tblPr firstRow="1" firstCol="1" bandRow="1">
                <a:tableStyleId>{69C7853C-536D-4A76-A0AE-DD22124D55A5}</a:tableStyleId>
              </a:tblPr>
              <a:tblGrid>
                <a:gridCol w="1586954">
                  <a:extLst>
                    <a:ext uri="{9D8B030D-6E8A-4147-A177-3AD203B41FA5}">
                      <a16:colId xmlns:a16="http://schemas.microsoft.com/office/drawing/2014/main" val="2475330351"/>
                    </a:ext>
                  </a:extLst>
                </a:gridCol>
                <a:gridCol w="1586954">
                  <a:extLst>
                    <a:ext uri="{9D8B030D-6E8A-4147-A177-3AD203B41FA5}">
                      <a16:colId xmlns:a16="http://schemas.microsoft.com/office/drawing/2014/main" val="1245112500"/>
                    </a:ext>
                  </a:extLst>
                </a:gridCol>
              </a:tblGrid>
              <a:tr h="306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Spring sample:</a:t>
                      </a:r>
                    </a:p>
                  </a:txBody>
                  <a:tcPr marL="36000" marR="36000" marT="9144" marB="9144" anchor="ctr">
                    <a:lnB w="12700" cap="flat" cmpd="sng" algn="ctr">
                      <a:solidFill>
                        <a:schemeClr val="tx1"/>
                      </a:solidFill>
                      <a:prstDash val="solid"/>
                      <a:round/>
                      <a:headEnd type="none" w="med" len="med"/>
                      <a:tailEnd type="none" w="med" len="med"/>
                    </a:lnB>
                    <a:solidFill>
                      <a:srgbClr val="5C5B5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bg1"/>
                        </a:solidFill>
                        <a:latin typeface="+mn-lt"/>
                        <a:ea typeface="+mn-ea"/>
                        <a:cs typeface="+mn-cs"/>
                      </a:endParaRPr>
                    </a:p>
                  </a:txBody>
                  <a:tcPr marL="36000" marR="36000" marT="9144" marB="9144" anchor="ctr">
                    <a:lnB w="12700" cap="flat" cmpd="sng" algn="ctr">
                      <a:solidFill>
                        <a:schemeClr val="tx1"/>
                      </a:solidFill>
                      <a:prstDash val="solid"/>
                      <a:round/>
                      <a:headEnd type="none" w="med" len="med"/>
                      <a:tailEnd type="none" w="med" len="med"/>
                    </a:lnB>
                    <a:solidFill>
                      <a:srgbClr val="5C5B5A"/>
                    </a:solidFill>
                  </a:tcPr>
                </a:tc>
                <a:extLst>
                  <a:ext uri="{0D108BD9-81ED-4DB2-BD59-A6C34878D82A}">
                    <a16:rowId xmlns:a16="http://schemas.microsoft.com/office/drawing/2014/main" val="1770932822"/>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Fieldwork start</a:t>
                      </a:r>
                      <a:endParaRPr lang="en-GB" sz="1100" b="1" kern="1200" dirty="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9 February 2022</a:t>
                      </a:r>
                      <a:endParaRPr lang="en-GB" sz="1100" b="1" kern="1200" dirty="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3452399"/>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Fieldwork end</a:t>
                      </a:r>
                      <a:endParaRPr lang="en-GB" sz="1100" b="1" kern="1200" dirty="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11 April 2022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425755"/>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Total respondents</a:t>
                      </a:r>
                      <a:endParaRPr lang="en-GB" sz="1100" b="1" kern="1200" dirty="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2852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7118354"/>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Sample used in Food security score </a:t>
                      </a:r>
                      <a:endParaRPr lang="en-GB" sz="1100" b="1" kern="1200" dirty="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2340</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8822789"/>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Food security score – Live with children u18</a:t>
                      </a:r>
                      <a:endParaRPr lang="en-GB" sz="1100" b="1" kern="1200" dirty="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698</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7227323"/>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Do not live with children u18</a:t>
                      </a:r>
                      <a:endParaRPr lang="en-GB" sz="1100" b="1" kern="1200" dirty="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1642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0465893"/>
                  </a:ext>
                </a:extLst>
              </a:tr>
            </a:tbl>
          </a:graphicData>
        </a:graphic>
      </p:graphicFrame>
      <p:graphicFrame>
        <p:nvGraphicFramePr>
          <p:cNvPr id="9" name="Table 8">
            <a:extLst>
              <a:ext uri="{FF2B5EF4-FFF2-40B4-BE49-F238E27FC236}">
                <a16:creationId xmlns:a16="http://schemas.microsoft.com/office/drawing/2014/main" id="{28210A69-FE58-4442-829A-E759254BAC17}"/>
              </a:ext>
            </a:extLst>
          </p:cNvPr>
          <p:cNvGraphicFramePr>
            <a:graphicFrameLocks noGrp="1"/>
          </p:cNvGraphicFramePr>
          <p:nvPr>
            <p:extLst>
              <p:ext uri="{D42A27DB-BD31-4B8C-83A1-F6EECF244321}">
                <p14:modId xmlns:p14="http://schemas.microsoft.com/office/powerpoint/2010/main" val="1017376137"/>
              </p:ext>
            </p:extLst>
          </p:nvPr>
        </p:nvGraphicFramePr>
        <p:xfrm>
          <a:off x="8828673" y="3916318"/>
          <a:ext cx="3173908" cy="2285792"/>
        </p:xfrm>
        <a:graphic>
          <a:graphicData uri="http://schemas.openxmlformats.org/drawingml/2006/table">
            <a:tbl>
              <a:tblPr firstRow="1" bandRow="1">
                <a:tableStyleId>{69C7853C-536D-4A76-A0AE-DD22124D55A5}</a:tableStyleId>
              </a:tblPr>
              <a:tblGrid>
                <a:gridCol w="1586954">
                  <a:extLst>
                    <a:ext uri="{9D8B030D-6E8A-4147-A177-3AD203B41FA5}">
                      <a16:colId xmlns:a16="http://schemas.microsoft.com/office/drawing/2014/main" val="2475330351"/>
                    </a:ext>
                  </a:extLst>
                </a:gridCol>
                <a:gridCol w="1586954">
                  <a:extLst>
                    <a:ext uri="{9D8B030D-6E8A-4147-A177-3AD203B41FA5}">
                      <a16:colId xmlns:a16="http://schemas.microsoft.com/office/drawing/2014/main" val="1245112500"/>
                    </a:ext>
                  </a:extLst>
                </a:gridCol>
              </a:tblGrid>
              <a:tr h="306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September sample:</a:t>
                      </a:r>
                    </a:p>
                  </a:txBody>
                  <a:tcPr marL="36000" marR="36000" marT="9144" marB="9144" anchor="ctr">
                    <a:lnB w="12700" cap="flat" cmpd="sng" algn="ctr">
                      <a:solidFill>
                        <a:schemeClr val="tx1"/>
                      </a:solidFill>
                      <a:prstDash val="solid"/>
                      <a:round/>
                      <a:headEnd type="none" w="med" len="med"/>
                      <a:tailEnd type="none" w="med" len="med"/>
                    </a:lnB>
                    <a:solidFill>
                      <a:srgbClr val="5C5B5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1" kern="1200" dirty="0">
                        <a:solidFill>
                          <a:schemeClr val="bg1"/>
                        </a:solidFill>
                        <a:latin typeface="+mn-lt"/>
                        <a:ea typeface="+mn-ea"/>
                        <a:cs typeface="+mn-cs"/>
                      </a:endParaRPr>
                    </a:p>
                  </a:txBody>
                  <a:tcPr marL="36000" marR="36000" marT="9144" marB="9144" anchor="ctr">
                    <a:lnB w="12700" cap="flat" cmpd="sng" algn="ctr">
                      <a:solidFill>
                        <a:schemeClr val="tx1"/>
                      </a:solidFill>
                      <a:prstDash val="solid"/>
                      <a:round/>
                      <a:headEnd type="none" w="med" len="med"/>
                      <a:tailEnd type="none" w="med" len="med"/>
                    </a:lnB>
                    <a:solidFill>
                      <a:srgbClr val="5C5B5A"/>
                    </a:solidFill>
                  </a:tcPr>
                </a:tc>
                <a:extLst>
                  <a:ext uri="{0D108BD9-81ED-4DB2-BD59-A6C34878D82A}">
                    <a16:rowId xmlns:a16="http://schemas.microsoft.com/office/drawing/2014/main" val="1770932822"/>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Fieldwork start</a:t>
                      </a:r>
                      <a:endParaRPr lang="en-GB" sz="1100" b="1" kern="1200" dirty="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1 September 2022</a:t>
                      </a:r>
                      <a:endParaRPr lang="en-GB" sz="1100" b="1" kern="1200" dirty="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3452399"/>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Fieldwork end</a:t>
                      </a:r>
                      <a:endParaRPr lang="en-GB" sz="1100" b="1" kern="1200" dirty="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30 September 2022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5425755"/>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Total respondents</a:t>
                      </a:r>
                      <a:endParaRPr lang="en-GB" sz="1100" b="1" kern="1200" dirty="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1677</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47118354"/>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Sample used in Food security score </a:t>
                      </a:r>
                      <a:endParaRPr lang="en-GB" sz="1100" b="1" kern="1200" dirty="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1442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8822789"/>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Food security score – Live with children u18</a:t>
                      </a:r>
                      <a:endParaRPr lang="en-GB" sz="1100" b="1" kern="1200" dirty="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400</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37227323"/>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Do not live with children u18</a:t>
                      </a:r>
                      <a:endParaRPr lang="en-GB" sz="1100" b="1" kern="1200" dirty="0">
                        <a:solidFill>
                          <a:srgbClr val="5C5B5A"/>
                        </a:solidFill>
                        <a:latin typeface="+mn-lt"/>
                        <a:ea typeface="+mn-ea"/>
                        <a:cs typeface="+mn-cs"/>
                      </a:endParaRP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1042</a:t>
                      </a:r>
                    </a:p>
                  </a:txBody>
                  <a:tcPr marL="36000" marR="36000" marT="9144" marB="914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90465893"/>
                  </a:ext>
                </a:extLst>
              </a:tr>
            </a:tbl>
          </a:graphicData>
        </a:graphic>
      </p:graphicFrame>
      <p:sp>
        <p:nvSpPr>
          <p:cNvPr id="10" name="Slide Number Placeholder 4">
            <a:extLst>
              <a:ext uri="{FF2B5EF4-FFF2-40B4-BE49-F238E27FC236}">
                <a16:creationId xmlns:a16="http://schemas.microsoft.com/office/drawing/2014/main" id="{12854640-E397-4611-8B8B-A53CD05F709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7584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545933" y="270854"/>
            <a:ext cx="10515600" cy="586800"/>
          </a:xfrm>
        </p:spPr>
        <p:txBody>
          <a:bodyPr anchor="t">
            <a:normAutofit/>
          </a:bodyPr>
          <a:lstStyle/>
          <a:p>
            <a:r>
              <a:rPr lang="en-GB" sz="1800" b="1" dirty="0"/>
              <a:t>The food security score</a:t>
            </a:r>
          </a:p>
        </p:txBody>
      </p:sp>
      <p:cxnSp>
        <p:nvCxnSpPr>
          <p:cNvPr id="29" name="Straight Connector 28">
            <a:extLst>
              <a:ext uri="{FF2B5EF4-FFF2-40B4-BE49-F238E27FC236}">
                <a16:creationId xmlns:a16="http://schemas.microsoft.com/office/drawing/2014/main" id="{C5D1D1D4-5987-4D32-85F7-9C0EC7A0C4F3}"/>
              </a:ext>
              <a:ext uri="{C183D7F6-B498-43B3-948B-1728B52AA6E4}">
                <adec:decorative xmlns:adec="http://schemas.microsoft.com/office/drawing/2017/decorative" val="1"/>
              </a:ext>
            </a:extLst>
          </p:cNvPr>
          <p:cNvCxnSpPr>
            <a:cxnSpLocks/>
          </p:cNvCxnSpPr>
          <p:nvPr/>
        </p:nvCxnSpPr>
        <p:spPr>
          <a:xfrm flipV="1">
            <a:off x="5966728" y="590734"/>
            <a:ext cx="0" cy="53616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Text Placeholder 7">
            <a:extLst>
              <a:ext uri="{FF2B5EF4-FFF2-40B4-BE49-F238E27FC236}">
                <a16:creationId xmlns:a16="http://schemas.microsoft.com/office/drawing/2014/main" id="{6C0B38B2-F807-485A-8FD1-C8CCF7F52D38}"/>
              </a:ext>
            </a:extLst>
          </p:cNvPr>
          <p:cNvSpPr txBox="1">
            <a:spLocks/>
          </p:cNvSpPr>
          <p:nvPr/>
        </p:nvSpPr>
        <p:spPr>
          <a:xfrm>
            <a:off x="394865" y="590734"/>
            <a:ext cx="5429883" cy="261711"/>
          </a:xfrm>
          <a:prstGeom prst="rect">
            <a:avLst/>
          </a:prstGeom>
          <a:solidFill>
            <a:srgbClr val="5C5B5A"/>
          </a:solidFill>
          <a:ln>
            <a:solidFill>
              <a:srgbClr val="5C5B5A"/>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srgbClr val="FFFFFF"/>
                </a:solidFill>
                <a:effectLst/>
                <a:uLnTx/>
                <a:uFillTx/>
                <a:latin typeface="Arial"/>
                <a:ea typeface="+mn-ea"/>
                <a:cs typeface="+mn-cs"/>
              </a:rPr>
              <a:t>Approach</a:t>
            </a:r>
          </a:p>
        </p:txBody>
      </p:sp>
      <p:sp>
        <p:nvSpPr>
          <p:cNvPr id="36" name="Text Placeholder 4">
            <a:extLst>
              <a:ext uri="{FF2B5EF4-FFF2-40B4-BE49-F238E27FC236}">
                <a16:creationId xmlns:a16="http://schemas.microsoft.com/office/drawing/2014/main" id="{0166E4AC-A609-43E5-9088-E92FDEAFA74F}"/>
              </a:ext>
            </a:extLst>
          </p:cNvPr>
          <p:cNvSpPr txBox="1">
            <a:spLocks/>
          </p:cNvSpPr>
          <p:nvPr/>
        </p:nvSpPr>
        <p:spPr>
          <a:xfrm>
            <a:off x="394866" y="847911"/>
            <a:ext cx="5429893" cy="5104512"/>
          </a:xfrm>
          <a:prstGeom prst="rect">
            <a:avLst/>
          </a:prstGeom>
          <a:ln>
            <a:solidFill>
              <a:srgbClr val="5C5B5A"/>
            </a:solidFill>
          </a:ln>
        </p:spPr>
        <p:txBody>
          <a:bodyPr vert="horz" lIns="45720" tIns="45720" rIns="45720" bIns="45720" rtlCol="0" anchor="t">
            <a:noAutofit/>
          </a:bodyPr>
          <a:lstStyle>
            <a:lvl1pPr marL="228600" indent="-228600" algn="l" defTabSz="914400" rtl="0" eaLnBrk="1" latinLnBrk="0" hangingPunct="1">
              <a:lnSpc>
                <a:spcPct val="90000"/>
              </a:lnSpc>
              <a:spcBef>
                <a:spcPts val="1000"/>
              </a:spcBef>
              <a:spcAft>
                <a:spcPts val="500"/>
              </a:spcAft>
              <a:buFont typeface="Arial" panose="020B0604020202020204" pitchFamily="34" charset="0"/>
              <a:buChar char="•"/>
              <a:defRPr sz="1600" kern="1200">
                <a:solidFill>
                  <a:schemeClr val="tx1"/>
                </a:solidFill>
                <a:latin typeface="+mn-lt"/>
                <a:ea typeface="+mn-ea"/>
                <a:cs typeface="+mn-cs"/>
              </a:defRPr>
            </a:lvl1pPr>
            <a:lvl2pPr marL="232200" indent="0" algn="l" defTabSz="914400" rtl="0" eaLnBrk="1" latinLnBrk="0" hangingPunct="1">
              <a:lnSpc>
                <a:spcPct val="90000"/>
              </a:lnSpc>
              <a:spcBef>
                <a:spcPts val="500"/>
              </a:spcBef>
              <a:buFont typeface="Arial" panose="020B0604020202020204" pitchFamily="34" charset="0"/>
              <a:buNone/>
              <a:defRPr sz="1600" i="1"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C5B5A"/>
                </a:solidFill>
                <a:effectLst/>
                <a:uLnTx/>
                <a:uFillTx/>
                <a:latin typeface="Arial"/>
                <a:ea typeface="+mn-ea"/>
                <a:cs typeface="+mn-cs"/>
              </a:rPr>
              <a:t>As mentioned on the previous slide, this food security score is based on an adapted version of the score used by the USDA.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C5B5A"/>
                </a:solidFill>
                <a:effectLst/>
                <a:uLnTx/>
                <a:uFillTx/>
                <a:latin typeface="Arial"/>
                <a:ea typeface="+mn-ea"/>
                <a:cs typeface="+mn-cs"/>
              </a:rPr>
              <a:t>As part of the residents’ survey, respondents were asked questions relating to food security. These question numbers are listed below, and slides relating to each can be found throughout the following section of this report (see question numbers in footer of each slide).</a:t>
            </a:r>
          </a:p>
          <a:p>
            <a:pPr marL="594000" lvl="2" indent="-285750">
              <a:spcBef>
                <a:spcPts val="1000"/>
              </a:spcBef>
              <a:buFont typeface="Courier New" panose="02070309020205020404" pitchFamily="49" charset="0"/>
              <a:buChar char="o"/>
              <a:defRPr/>
            </a:pPr>
            <a:r>
              <a:rPr lang="en-GB" sz="1400" b="1" i="0" dirty="0">
                <a:solidFill>
                  <a:srgbClr val="5C5B5A"/>
                </a:solidFill>
                <a:latin typeface="Arial"/>
              </a:rPr>
              <a:t>All respondents: questions B2 </a:t>
            </a:r>
            <a:r>
              <a:rPr lang="en-GB" sz="1400" i="0" dirty="0">
                <a:solidFill>
                  <a:srgbClr val="5C5B5A"/>
                </a:solidFill>
                <a:latin typeface="Arial"/>
              </a:rPr>
              <a:t>(statements 1-3), </a:t>
            </a:r>
            <a:r>
              <a:rPr lang="en-GB" sz="1400" b="1" i="0" dirty="0">
                <a:solidFill>
                  <a:srgbClr val="5C5B5A"/>
                </a:solidFill>
                <a:latin typeface="Arial"/>
              </a:rPr>
              <a:t>B3</a:t>
            </a:r>
            <a:r>
              <a:rPr lang="en-GB" sz="1400" i="0" dirty="0">
                <a:solidFill>
                  <a:srgbClr val="5C5B5A"/>
                </a:solidFill>
                <a:latin typeface="Arial"/>
              </a:rPr>
              <a:t> (all statements), </a:t>
            </a:r>
            <a:r>
              <a:rPr lang="en-GB" sz="1400" b="1" i="0" dirty="0">
                <a:solidFill>
                  <a:srgbClr val="5C5B5A"/>
                </a:solidFill>
                <a:latin typeface="Arial"/>
              </a:rPr>
              <a:t>AD1a, AD1b</a:t>
            </a:r>
          </a:p>
          <a:p>
            <a:pPr marL="594000" lvl="2" indent="-285750">
              <a:spcBef>
                <a:spcPts val="1000"/>
              </a:spcBef>
              <a:buFont typeface="Courier New" panose="02070309020205020404" pitchFamily="49" charset="0"/>
              <a:buChar char="o"/>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Respondents with children in household only: questions CH1</a:t>
            </a:r>
            <a:r>
              <a:rPr kumimoji="0" lang="en-GB" sz="1400" i="0" u="none" strike="noStrike" kern="1200" cap="none" spc="0" normalizeH="0" baseline="0" noProof="0" dirty="0">
                <a:ln>
                  <a:noFill/>
                </a:ln>
                <a:solidFill>
                  <a:srgbClr val="5C5B5A"/>
                </a:solidFill>
                <a:effectLst/>
                <a:uLnTx/>
                <a:uFillTx/>
                <a:latin typeface="Arial"/>
                <a:ea typeface="+mn-ea"/>
                <a:cs typeface="+mn-cs"/>
              </a:rPr>
              <a:t>, </a:t>
            </a:r>
            <a:r>
              <a:rPr kumimoji="0" lang="en-GB" sz="1400" b="1" i="0" u="none" strike="noStrike" kern="1200" cap="none" spc="0" normalizeH="0" baseline="0" noProof="0" dirty="0">
                <a:ln>
                  <a:noFill/>
                </a:ln>
                <a:solidFill>
                  <a:srgbClr val="5C5B5A"/>
                </a:solidFill>
                <a:effectLst/>
                <a:uLnTx/>
                <a:uFillTx/>
                <a:latin typeface="Arial"/>
                <a:ea typeface="+mn-ea"/>
                <a:cs typeface="+mn-cs"/>
              </a:rPr>
              <a:t>CH1a</a:t>
            </a:r>
            <a:r>
              <a:rPr kumimoji="0" lang="en-GB" sz="1400" i="0" u="none" strike="noStrike" kern="1200" cap="none" spc="0" normalizeH="0" baseline="0" noProof="0" dirty="0">
                <a:ln>
                  <a:noFill/>
                </a:ln>
                <a:solidFill>
                  <a:srgbClr val="5C5B5A"/>
                </a:solidFill>
                <a:effectLst/>
                <a:uLnTx/>
                <a:uFillTx/>
                <a:latin typeface="Arial"/>
                <a:ea typeface="+mn-ea"/>
                <a:cs typeface="+mn-cs"/>
              </a:rPr>
              <a:t> </a:t>
            </a:r>
            <a:endParaRPr kumimoji="0" lang="en-GB" sz="1400" b="1" i="0" u="none" strike="noStrike" kern="1200" cap="none" spc="0" normalizeH="0" baseline="0" noProof="0" dirty="0">
              <a:ln>
                <a:noFill/>
              </a:ln>
              <a:solidFill>
                <a:srgbClr val="5C5B5A"/>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C5B5A"/>
                </a:solidFill>
                <a:effectLst/>
                <a:uLnTx/>
                <a:uFillTx/>
                <a:latin typeface="Arial"/>
                <a:ea typeface="+mn-ea"/>
                <a:cs typeface="+mn-cs"/>
              </a:rPr>
              <a:t>For each question, if a positive response was given (e.g. “Yes, I have had to cut the size of my meals”), then the respondent was scored a point.</a:t>
            </a:r>
          </a:p>
          <a:p>
            <a:pPr>
              <a:spcAft>
                <a:spcPts val="0"/>
              </a:spcAft>
              <a:defRPr/>
            </a:pPr>
            <a:r>
              <a:rPr kumimoji="0" lang="en-GB" sz="1400" b="0" i="0" u="none" strike="noStrike" kern="1200" cap="none" spc="0" normalizeH="0" baseline="0" noProof="0" dirty="0">
                <a:ln>
                  <a:noFill/>
                </a:ln>
                <a:solidFill>
                  <a:srgbClr val="5C5B5A"/>
                </a:solidFill>
                <a:effectLst/>
                <a:uLnTx/>
                <a:uFillTx/>
                <a:latin typeface="Arial"/>
                <a:ea typeface="+mn-ea"/>
                <a:cs typeface="+mn-cs"/>
              </a:rPr>
              <a:t>Taking all above questions into consideration respondents’ points were totalled, and their score assessed on a scale of food security. This scale </a:t>
            </a:r>
            <a:r>
              <a:rPr lang="en-GB" sz="1400" dirty="0">
                <a:solidFill>
                  <a:srgbClr val="5C5B5A"/>
                </a:solidFill>
                <a:latin typeface="Arial"/>
              </a:rPr>
              <a:t>differs for </a:t>
            </a:r>
            <a:r>
              <a:rPr kumimoji="0" lang="en-GB" sz="1400" b="0" i="0" u="none" strike="noStrike" kern="1200" cap="none" spc="0" normalizeH="0" baseline="0" noProof="0" dirty="0">
                <a:ln>
                  <a:noFill/>
                </a:ln>
                <a:solidFill>
                  <a:srgbClr val="5C5B5A"/>
                </a:solidFill>
                <a:effectLst/>
                <a:uLnTx/>
                <a:uFillTx/>
                <a:latin typeface="Arial"/>
                <a:ea typeface="+mn-ea"/>
                <a:cs typeface="+mn-cs"/>
              </a:rPr>
              <a:t>those with or without children in their household. A breakdown of the scale can be seen to the right.</a:t>
            </a:r>
            <a:r>
              <a:rPr lang="en-GB" sz="1400" dirty="0">
                <a:solidFill>
                  <a:srgbClr val="5C5B5A"/>
                </a:solidFill>
                <a:latin typeface="Arial"/>
              </a:rPr>
              <a:t> </a:t>
            </a:r>
            <a:endParaRPr kumimoji="0" lang="en-GB" sz="1400" b="0" i="0" u="none" strike="noStrike" kern="1200" cap="none" spc="0" normalizeH="0" baseline="0" noProof="0" dirty="0">
              <a:ln>
                <a:noFill/>
              </a:ln>
              <a:solidFill>
                <a:srgbClr val="5C5B5A"/>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srgbClr val="5C5B5A"/>
                </a:solidFill>
                <a:effectLst/>
                <a:uLnTx/>
                <a:uFillTx/>
                <a:latin typeface="Arial"/>
                <a:ea typeface="+mn-ea"/>
                <a:cs typeface="+mn-cs"/>
              </a:rPr>
              <a:t>The graphs on the following slide show the overall level of food security as well as food security amongst those with and without children in their household.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2F5F"/>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2F5F"/>
              </a:solidFill>
              <a:effectLst/>
              <a:uLnTx/>
              <a:uFillTx/>
              <a:latin typeface="Arial"/>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srgbClr val="002F5F"/>
              </a:solidFill>
              <a:effectLst/>
              <a:uLnTx/>
              <a:uFillTx/>
              <a:latin typeface="Arial"/>
              <a:ea typeface="+mn-ea"/>
              <a:cs typeface="+mn-cs"/>
            </a:endParaRPr>
          </a:p>
        </p:txBody>
      </p:sp>
      <p:sp>
        <p:nvSpPr>
          <p:cNvPr id="19" name="Text Placeholder 7">
            <a:extLst>
              <a:ext uri="{FF2B5EF4-FFF2-40B4-BE49-F238E27FC236}">
                <a16:creationId xmlns:a16="http://schemas.microsoft.com/office/drawing/2014/main" id="{FFAEBE99-9476-DB7A-7260-691BA3F216D0}"/>
              </a:ext>
            </a:extLst>
          </p:cNvPr>
          <p:cNvSpPr txBox="1">
            <a:spLocks/>
          </p:cNvSpPr>
          <p:nvPr/>
        </p:nvSpPr>
        <p:spPr>
          <a:xfrm>
            <a:off x="6108687" y="590733"/>
            <a:ext cx="5516366" cy="261711"/>
          </a:xfrm>
          <a:prstGeom prst="rect">
            <a:avLst/>
          </a:prstGeom>
          <a:solidFill>
            <a:srgbClr val="5C5B5A"/>
          </a:solidFill>
          <a:ln>
            <a:solidFill>
              <a:srgbClr val="5C5B5A"/>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srgbClr val="FFFFFF"/>
                </a:solidFill>
                <a:effectLst/>
                <a:uLnTx/>
                <a:uFillTx/>
                <a:latin typeface="Arial"/>
                <a:ea typeface="+mn-ea"/>
                <a:cs typeface="+mn-cs"/>
              </a:rPr>
              <a:t>Food security score</a:t>
            </a:r>
          </a:p>
        </p:txBody>
      </p:sp>
      <p:graphicFrame>
        <p:nvGraphicFramePr>
          <p:cNvPr id="7" name="Table 7">
            <a:extLst>
              <a:ext uri="{FF2B5EF4-FFF2-40B4-BE49-F238E27FC236}">
                <a16:creationId xmlns:a16="http://schemas.microsoft.com/office/drawing/2014/main" id="{B4DF6E60-6975-F35C-D8FE-ED94D2811B67}"/>
              </a:ext>
            </a:extLst>
          </p:cNvPr>
          <p:cNvGraphicFramePr>
            <a:graphicFrameLocks noGrp="1"/>
          </p:cNvGraphicFramePr>
          <p:nvPr>
            <p:extLst>
              <p:ext uri="{D42A27DB-BD31-4B8C-83A1-F6EECF244321}">
                <p14:modId xmlns:p14="http://schemas.microsoft.com/office/powerpoint/2010/main" val="3866353163"/>
              </p:ext>
            </p:extLst>
          </p:nvPr>
        </p:nvGraphicFramePr>
        <p:xfrm>
          <a:off x="6108697" y="857654"/>
          <a:ext cx="2679703" cy="5097453"/>
        </p:xfrm>
        <a:graphic>
          <a:graphicData uri="http://schemas.openxmlformats.org/drawingml/2006/table">
            <a:tbl>
              <a:tblPr firstRow="1" bandRow="1">
                <a:tableStyleId>{5C22544A-7EE6-4342-B048-85BDC9FD1C3A}</a:tableStyleId>
              </a:tblPr>
              <a:tblGrid>
                <a:gridCol w="521055">
                  <a:extLst>
                    <a:ext uri="{9D8B030D-6E8A-4147-A177-3AD203B41FA5}">
                      <a16:colId xmlns:a16="http://schemas.microsoft.com/office/drawing/2014/main" val="1154887807"/>
                    </a:ext>
                  </a:extLst>
                </a:gridCol>
                <a:gridCol w="1240602">
                  <a:extLst>
                    <a:ext uri="{9D8B030D-6E8A-4147-A177-3AD203B41FA5}">
                      <a16:colId xmlns:a16="http://schemas.microsoft.com/office/drawing/2014/main" val="3746631888"/>
                    </a:ext>
                  </a:extLst>
                </a:gridCol>
                <a:gridCol w="918046">
                  <a:extLst>
                    <a:ext uri="{9D8B030D-6E8A-4147-A177-3AD203B41FA5}">
                      <a16:colId xmlns:a16="http://schemas.microsoft.com/office/drawing/2014/main" val="1538211778"/>
                    </a:ext>
                  </a:extLst>
                </a:gridCol>
              </a:tblGrid>
              <a:tr h="476111">
                <a:tc>
                  <a:txBody>
                    <a:bodyPr/>
                    <a:lstStyle/>
                    <a:p>
                      <a:pPr algn="ctr" fontAlgn="b"/>
                      <a:r>
                        <a:rPr lang="en-GB" sz="1000" b="1" u="none" strike="noStrike" dirty="0">
                          <a:solidFill>
                            <a:srgbClr val="5C5B5A"/>
                          </a:solidFill>
                          <a:effectLst/>
                        </a:rPr>
                        <a:t>Total points</a:t>
                      </a:r>
                      <a:endParaRPr lang="en-GB" sz="1000" b="1" i="0" u="none" strike="noStrike" dirty="0">
                        <a:solidFill>
                          <a:srgbClr val="5C5B5A"/>
                        </a:solidFill>
                        <a:effectLst/>
                        <a:latin typeface="Calibri" panose="020F0502020204030204" pitchFamily="34" charset="0"/>
                      </a:endParaRPr>
                    </a:p>
                  </a:txBody>
                  <a:tcPr marL="36000" marR="36000" marT="10800" marB="1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EF2"/>
                    </a:solidFill>
                  </a:tcPr>
                </a:tc>
                <a:tc>
                  <a:txBody>
                    <a:bodyPr/>
                    <a:lstStyle/>
                    <a:p>
                      <a:pPr algn="ctr" fontAlgn="b"/>
                      <a:r>
                        <a:rPr lang="en-GB" sz="1000" b="1" u="none" strike="noStrike" dirty="0">
                          <a:solidFill>
                            <a:srgbClr val="5C5B5A"/>
                          </a:solidFill>
                          <a:effectLst/>
                        </a:rPr>
                        <a:t>Household with children</a:t>
                      </a:r>
                      <a:endParaRPr lang="en-GB" sz="1000" b="1" i="0" u="none" strike="noStrike" dirty="0">
                        <a:solidFill>
                          <a:srgbClr val="5C5B5A"/>
                        </a:solidFill>
                        <a:effectLst/>
                        <a:latin typeface="Calibri" panose="020F0502020204030204" pitchFamily="34" charset="0"/>
                      </a:endParaRPr>
                    </a:p>
                  </a:txBody>
                  <a:tcPr marL="36000" marR="36000" marT="10800" marB="1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EF2"/>
                    </a:solidFill>
                  </a:tcPr>
                </a:tc>
                <a:tc>
                  <a:txBody>
                    <a:bodyPr/>
                    <a:lstStyle/>
                    <a:p>
                      <a:pPr algn="ctr" fontAlgn="b"/>
                      <a:r>
                        <a:rPr lang="en-GB" sz="1000" b="1" u="none" strike="noStrike" dirty="0">
                          <a:solidFill>
                            <a:srgbClr val="5C5B5A"/>
                          </a:solidFill>
                          <a:effectLst/>
                        </a:rPr>
                        <a:t>SUM: Food secure/ insecure</a:t>
                      </a:r>
                      <a:endParaRPr lang="en-GB" sz="1000" b="1" i="0" u="none" strike="noStrike" dirty="0">
                        <a:solidFill>
                          <a:srgbClr val="5C5B5A"/>
                        </a:solidFill>
                        <a:effectLst/>
                        <a:latin typeface="Calibri" panose="020F0502020204030204" pitchFamily="34" charset="0"/>
                      </a:endParaRPr>
                    </a:p>
                  </a:txBody>
                  <a:tcPr marL="36000" marR="36000" marT="10800" marB="1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EF2"/>
                    </a:solidFill>
                  </a:tcPr>
                </a:tc>
                <a:extLst>
                  <a:ext uri="{0D108BD9-81ED-4DB2-BD59-A6C34878D82A}">
                    <a16:rowId xmlns:a16="http://schemas.microsoft.com/office/drawing/2014/main" val="2012950341"/>
                  </a:ext>
                </a:extLst>
              </a:tr>
              <a:tr h="243087">
                <a:tc>
                  <a:txBody>
                    <a:bodyPr/>
                    <a:lstStyle/>
                    <a:p>
                      <a:pPr algn="ctr" fontAlgn="b"/>
                      <a:r>
                        <a:rPr lang="en-GB" sz="1000" b="1" u="none" strike="noStrike" dirty="0">
                          <a:solidFill>
                            <a:srgbClr val="5C5B5A"/>
                          </a:solidFill>
                          <a:effectLst/>
                        </a:rPr>
                        <a:t>0</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000" u="none" strike="noStrike" dirty="0">
                          <a:solidFill>
                            <a:schemeClr val="tx1"/>
                          </a:solidFill>
                          <a:effectLst/>
                        </a:rPr>
                        <a:t>High food security</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690"/>
                    </a:solidFill>
                  </a:tcPr>
                </a:tc>
                <a:tc rowSpan="3">
                  <a:txBody>
                    <a:bodyPr/>
                    <a:lstStyle/>
                    <a:p>
                      <a:pPr algn="ctr" fontAlgn="ctr"/>
                      <a:r>
                        <a:rPr lang="en-GB" sz="1000" u="none" strike="noStrike" dirty="0">
                          <a:solidFill>
                            <a:schemeClr val="bg1"/>
                          </a:solidFill>
                          <a:effectLst/>
                        </a:rPr>
                        <a:t>Food</a:t>
                      </a:r>
                      <a:br>
                        <a:rPr lang="en-GB" sz="1000" u="none" strike="noStrike" dirty="0">
                          <a:solidFill>
                            <a:schemeClr val="bg1"/>
                          </a:solidFill>
                          <a:effectLst/>
                        </a:rPr>
                      </a:br>
                      <a:r>
                        <a:rPr lang="en-GB" sz="1000" u="none" strike="noStrike" dirty="0">
                          <a:solidFill>
                            <a:schemeClr val="bg1"/>
                          </a:solidFill>
                          <a:effectLst/>
                        </a:rPr>
                        <a:t>secure</a:t>
                      </a:r>
                      <a:endParaRPr lang="en-GB" sz="1000" b="0" i="0" u="none" strike="noStrike" dirty="0">
                        <a:solidFill>
                          <a:schemeClr val="bg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extLst>
                  <a:ext uri="{0D108BD9-81ED-4DB2-BD59-A6C34878D82A}">
                    <a16:rowId xmlns:a16="http://schemas.microsoft.com/office/drawing/2014/main" val="1723017891"/>
                  </a:ext>
                </a:extLst>
              </a:tr>
              <a:tr h="243087">
                <a:tc>
                  <a:txBody>
                    <a:bodyPr/>
                    <a:lstStyle/>
                    <a:p>
                      <a:pPr algn="ctr" fontAlgn="b"/>
                      <a:r>
                        <a:rPr lang="en-GB" sz="1000" b="1" u="none" strike="noStrike" dirty="0">
                          <a:solidFill>
                            <a:srgbClr val="5C5B5A"/>
                          </a:solidFill>
                          <a:effectLst/>
                        </a:rPr>
                        <a:t>1</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ctr" fontAlgn="ctr"/>
                      <a:r>
                        <a:rPr lang="en-GB" sz="1000" u="none" strike="noStrike" dirty="0">
                          <a:solidFill>
                            <a:schemeClr val="tx1"/>
                          </a:solidFill>
                          <a:effectLst/>
                        </a:rPr>
                        <a:t>Marginal food security</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D5CE"/>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3265220"/>
                  </a:ext>
                </a:extLst>
              </a:tr>
              <a:tr h="243087">
                <a:tc>
                  <a:txBody>
                    <a:bodyPr/>
                    <a:lstStyle/>
                    <a:p>
                      <a:pPr algn="ctr" fontAlgn="b"/>
                      <a:r>
                        <a:rPr lang="en-GB" sz="1000" b="1" u="none" strike="noStrike" dirty="0">
                          <a:solidFill>
                            <a:srgbClr val="5C5B5A"/>
                          </a:solidFill>
                          <a:effectLst/>
                        </a:rPr>
                        <a:t>2</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5376635"/>
                  </a:ext>
                </a:extLst>
              </a:tr>
              <a:tr h="243087">
                <a:tc>
                  <a:txBody>
                    <a:bodyPr/>
                    <a:lstStyle/>
                    <a:p>
                      <a:pPr algn="ctr" fontAlgn="b"/>
                      <a:r>
                        <a:rPr lang="en-GB" sz="1000" b="1" u="none" strike="noStrike" dirty="0">
                          <a:solidFill>
                            <a:srgbClr val="5C5B5A"/>
                          </a:solidFill>
                          <a:effectLst/>
                        </a:rPr>
                        <a:t>3</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5">
                  <a:txBody>
                    <a:bodyPr/>
                    <a:lstStyle/>
                    <a:p>
                      <a:pPr algn="ctr" fontAlgn="ctr"/>
                      <a:r>
                        <a:rPr lang="en-GB" sz="1000" u="none" strike="noStrike" dirty="0">
                          <a:solidFill>
                            <a:schemeClr val="tx1"/>
                          </a:solidFill>
                          <a:effectLst/>
                        </a:rPr>
                        <a:t>Low food security</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rowSpan="16">
                  <a:txBody>
                    <a:bodyPr/>
                    <a:lstStyle/>
                    <a:p>
                      <a:pPr algn="ctr" fontAlgn="ctr"/>
                      <a:r>
                        <a:rPr lang="en-GB" sz="1000" u="none" strike="noStrike" dirty="0">
                          <a:solidFill>
                            <a:srgbClr val="5C5B5A"/>
                          </a:solidFill>
                          <a:effectLst/>
                        </a:rPr>
                        <a:t>Food</a:t>
                      </a:r>
                      <a:br>
                        <a:rPr lang="en-GB" sz="1000" u="none" strike="noStrike" dirty="0">
                          <a:solidFill>
                            <a:srgbClr val="5C5B5A"/>
                          </a:solidFill>
                          <a:effectLst/>
                        </a:rPr>
                      </a:br>
                      <a:r>
                        <a:rPr lang="en-GB" sz="1000" u="none" strike="noStrike" dirty="0">
                          <a:solidFill>
                            <a:srgbClr val="5C5B5A"/>
                          </a:solidFill>
                          <a:effectLst/>
                        </a:rPr>
                        <a:t>insecure</a:t>
                      </a:r>
                      <a:endParaRPr lang="en-GB" sz="1000" b="0"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2976922409"/>
                  </a:ext>
                </a:extLst>
              </a:tr>
              <a:tr h="243087">
                <a:tc>
                  <a:txBody>
                    <a:bodyPr/>
                    <a:lstStyle/>
                    <a:p>
                      <a:pPr algn="ctr" fontAlgn="b"/>
                      <a:r>
                        <a:rPr lang="en-GB" sz="1000" b="1" u="none" strike="noStrike" dirty="0">
                          <a:solidFill>
                            <a:srgbClr val="5C5B5A"/>
                          </a:solidFill>
                          <a:effectLst/>
                        </a:rPr>
                        <a:t>4</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6145271"/>
                  </a:ext>
                </a:extLst>
              </a:tr>
              <a:tr h="243087">
                <a:tc>
                  <a:txBody>
                    <a:bodyPr/>
                    <a:lstStyle/>
                    <a:p>
                      <a:pPr algn="ctr" fontAlgn="b"/>
                      <a:r>
                        <a:rPr lang="en-GB" sz="1000" b="1" u="none" strike="noStrike" dirty="0">
                          <a:solidFill>
                            <a:srgbClr val="5C5B5A"/>
                          </a:solidFill>
                          <a:effectLst/>
                        </a:rPr>
                        <a:t>5</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0056871"/>
                  </a:ext>
                </a:extLst>
              </a:tr>
              <a:tr h="243087">
                <a:tc>
                  <a:txBody>
                    <a:bodyPr/>
                    <a:lstStyle/>
                    <a:p>
                      <a:pPr algn="ctr" fontAlgn="b"/>
                      <a:r>
                        <a:rPr lang="en-GB" sz="1000" b="1" u="none" strike="noStrike" dirty="0">
                          <a:solidFill>
                            <a:srgbClr val="5C5B5A"/>
                          </a:solidFill>
                          <a:effectLst/>
                        </a:rPr>
                        <a:t>6</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6858369"/>
                  </a:ext>
                </a:extLst>
              </a:tr>
              <a:tr h="243087">
                <a:tc>
                  <a:txBody>
                    <a:bodyPr/>
                    <a:lstStyle/>
                    <a:p>
                      <a:pPr algn="ctr" fontAlgn="b"/>
                      <a:r>
                        <a:rPr lang="en-GB" sz="1000" b="1" u="none" strike="noStrike" dirty="0">
                          <a:solidFill>
                            <a:srgbClr val="5C5B5A"/>
                          </a:solidFill>
                          <a:effectLst/>
                        </a:rPr>
                        <a:t>7</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2585120"/>
                  </a:ext>
                </a:extLst>
              </a:tr>
              <a:tr h="243087">
                <a:tc>
                  <a:txBody>
                    <a:bodyPr/>
                    <a:lstStyle/>
                    <a:p>
                      <a:pPr algn="ctr" fontAlgn="b"/>
                      <a:r>
                        <a:rPr lang="en-GB" sz="1000" b="1" u="none" strike="noStrike" dirty="0">
                          <a:solidFill>
                            <a:srgbClr val="5C5B5A"/>
                          </a:solidFill>
                          <a:effectLst/>
                        </a:rPr>
                        <a:t>8</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11">
                  <a:txBody>
                    <a:bodyPr/>
                    <a:lstStyle/>
                    <a:p>
                      <a:pPr algn="ctr" fontAlgn="ctr"/>
                      <a:r>
                        <a:rPr lang="en-GB" sz="1000" u="none" strike="noStrike" dirty="0">
                          <a:solidFill>
                            <a:schemeClr val="tx1"/>
                          </a:solidFill>
                          <a:effectLst/>
                        </a:rPr>
                        <a:t>Very low food security</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8473381"/>
                  </a:ext>
                </a:extLst>
              </a:tr>
              <a:tr h="243087">
                <a:tc>
                  <a:txBody>
                    <a:bodyPr/>
                    <a:lstStyle/>
                    <a:p>
                      <a:pPr algn="ctr" fontAlgn="b"/>
                      <a:r>
                        <a:rPr lang="en-GB" sz="1000" b="1" u="none" strike="noStrike" dirty="0">
                          <a:solidFill>
                            <a:srgbClr val="5C5B5A"/>
                          </a:solidFill>
                          <a:effectLst/>
                        </a:rPr>
                        <a:t>9</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0809058"/>
                  </a:ext>
                </a:extLst>
              </a:tr>
              <a:tr h="243087">
                <a:tc>
                  <a:txBody>
                    <a:bodyPr/>
                    <a:lstStyle/>
                    <a:p>
                      <a:pPr algn="ctr" fontAlgn="b"/>
                      <a:r>
                        <a:rPr lang="en-GB" sz="1000" b="1" u="none" strike="noStrike" dirty="0">
                          <a:solidFill>
                            <a:srgbClr val="5C5B5A"/>
                          </a:solidFill>
                          <a:effectLst/>
                        </a:rPr>
                        <a:t>10</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6014420"/>
                  </a:ext>
                </a:extLst>
              </a:tr>
              <a:tr h="243087">
                <a:tc>
                  <a:txBody>
                    <a:bodyPr/>
                    <a:lstStyle/>
                    <a:p>
                      <a:pPr algn="ctr" fontAlgn="b"/>
                      <a:r>
                        <a:rPr lang="en-GB" sz="1000" b="1" u="none" strike="noStrike" dirty="0">
                          <a:solidFill>
                            <a:srgbClr val="5C5B5A"/>
                          </a:solidFill>
                          <a:effectLst/>
                        </a:rPr>
                        <a:t>11</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2125530"/>
                  </a:ext>
                </a:extLst>
              </a:tr>
              <a:tr h="243087">
                <a:tc>
                  <a:txBody>
                    <a:bodyPr/>
                    <a:lstStyle/>
                    <a:p>
                      <a:pPr algn="ctr" fontAlgn="b"/>
                      <a:r>
                        <a:rPr lang="en-GB" sz="1000" b="1" u="none" strike="noStrike" dirty="0">
                          <a:solidFill>
                            <a:srgbClr val="5C5B5A"/>
                          </a:solidFill>
                          <a:effectLst/>
                        </a:rPr>
                        <a:t>12</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3842866"/>
                  </a:ext>
                </a:extLst>
              </a:tr>
              <a:tr h="243087">
                <a:tc>
                  <a:txBody>
                    <a:bodyPr/>
                    <a:lstStyle/>
                    <a:p>
                      <a:pPr algn="ctr" fontAlgn="b"/>
                      <a:r>
                        <a:rPr lang="en-GB" sz="1000" b="1" u="none" strike="noStrike" dirty="0">
                          <a:solidFill>
                            <a:srgbClr val="5C5B5A"/>
                          </a:solidFill>
                          <a:effectLst/>
                        </a:rPr>
                        <a:t>13</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1756362"/>
                  </a:ext>
                </a:extLst>
              </a:tr>
              <a:tr h="243087">
                <a:tc>
                  <a:txBody>
                    <a:bodyPr/>
                    <a:lstStyle/>
                    <a:p>
                      <a:pPr algn="ctr" fontAlgn="b"/>
                      <a:r>
                        <a:rPr lang="en-GB" sz="1000" b="1" u="none" strike="noStrike" dirty="0">
                          <a:solidFill>
                            <a:srgbClr val="5C5B5A"/>
                          </a:solidFill>
                          <a:effectLst/>
                        </a:rPr>
                        <a:t>14</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3557060"/>
                  </a:ext>
                </a:extLst>
              </a:tr>
              <a:tr h="243087">
                <a:tc>
                  <a:txBody>
                    <a:bodyPr/>
                    <a:lstStyle/>
                    <a:p>
                      <a:pPr algn="ctr" fontAlgn="b"/>
                      <a:r>
                        <a:rPr lang="en-GB" sz="1000" b="1" u="none" strike="noStrike" dirty="0">
                          <a:solidFill>
                            <a:srgbClr val="5C5B5A"/>
                          </a:solidFill>
                          <a:effectLst/>
                        </a:rPr>
                        <a:t>15</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1787796"/>
                  </a:ext>
                </a:extLst>
              </a:tr>
              <a:tr h="243087">
                <a:tc>
                  <a:txBody>
                    <a:bodyPr/>
                    <a:lstStyle/>
                    <a:p>
                      <a:pPr algn="ctr" fontAlgn="b"/>
                      <a:r>
                        <a:rPr lang="en-GB" sz="1000" b="1" u="none" strike="noStrike" dirty="0">
                          <a:solidFill>
                            <a:srgbClr val="5C5B5A"/>
                          </a:solidFill>
                          <a:effectLst/>
                        </a:rPr>
                        <a:t>16</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7201959"/>
                  </a:ext>
                </a:extLst>
              </a:tr>
              <a:tr h="243087">
                <a:tc>
                  <a:txBody>
                    <a:bodyPr/>
                    <a:lstStyle/>
                    <a:p>
                      <a:pPr algn="ctr" fontAlgn="b"/>
                      <a:r>
                        <a:rPr lang="en-GB" sz="1000" b="1" u="none" strike="noStrike" dirty="0">
                          <a:solidFill>
                            <a:srgbClr val="5C5B5A"/>
                          </a:solidFill>
                          <a:effectLst/>
                        </a:rPr>
                        <a:t>17</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9718429"/>
                  </a:ext>
                </a:extLst>
              </a:tr>
              <a:tr h="243087">
                <a:tc>
                  <a:txBody>
                    <a:bodyPr/>
                    <a:lstStyle/>
                    <a:p>
                      <a:pPr algn="ctr" fontAlgn="b"/>
                      <a:r>
                        <a:rPr lang="en-GB" sz="1000" b="1" u="none" strike="noStrike" dirty="0">
                          <a:solidFill>
                            <a:srgbClr val="5C5B5A"/>
                          </a:solidFill>
                          <a:effectLst/>
                        </a:rPr>
                        <a:t>18</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3973959"/>
                  </a:ext>
                </a:extLst>
              </a:tr>
            </a:tbl>
          </a:graphicData>
        </a:graphic>
      </p:graphicFrame>
      <p:graphicFrame>
        <p:nvGraphicFramePr>
          <p:cNvPr id="18" name="Table 18">
            <a:extLst>
              <a:ext uri="{FF2B5EF4-FFF2-40B4-BE49-F238E27FC236}">
                <a16:creationId xmlns:a16="http://schemas.microsoft.com/office/drawing/2014/main" id="{2009CA7E-DFAD-798D-C660-EBB0834C7E6A}"/>
              </a:ext>
            </a:extLst>
          </p:cNvPr>
          <p:cNvGraphicFramePr>
            <a:graphicFrameLocks noGrp="1"/>
          </p:cNvGraphicFramePr>
          <p:nvPr>
            <p:extLst>
              <p:ext uri="{D42A27DB-BD31-4B8C-83A1-F6EECF244321}">
                <p14:modId xmlns:p14="http://schemas.microsoft.com/office/powerpoint/2010/main" val="2134596031"/>
              </p:ext>
            </p:extLst>
          </p:nvPr>
        </p:nvGraphicFramePr>
        <p:xfrm>
          <a:off x="8943052" y="857655"/>
          <a:ext cx="2682000" cy="5096617"/>
        </p:xfrm>
        <a:graphic>
          <a:graphicData uri="http://schemas.openxmlformats.org/drawingml/2006/table">
            <a:tbl>
              <a:tblPr firstRow="1" bandRow="1">
                <a:tableStyleId>{5C22544A-7EE6-4342-B048-85BDC9FD1C3A}</a:tableStyleId>
              </a:tblPr>
              <a:tblGrid>
                <a:gridCol w="522000">
                  <a:extLst>
                    <a:ext uri="{9D8B030D-6E8A-4147-A177-3AD203B41FA5}">
                      <a16:colId xmlns:a16="http://schemas.microsoft.com/office/drawing/2014/main" val="3744644699"/>
                    </a:ext>
                  </a:extLst>
                </a:gridCol>
                <a:gridCol w="1242000">
                  <a:extLst>
                    <a:ext uri="{9D8B030D-6E8A-4147-A177-3AD203B41FA5}">
                      <a16:colId xmlns:a16="http://schemas.microsoft.com/office/drawing/2014/main" val="2574991568"/>
                    </a:ext>
                  </a:extLst>
                </a:gridCol>
                <a:gridCol w="918000">
                  <a:extLst>
                    <a:ext uri="{9D8B030D-6E8A-4147-A177-3AD203B41FA5}">
                      <a16:colId xmlns:a16="http://schemas.microsoft.com/office/drawing/2014/main" val="2970864032"/>
                    </a:ext>
                  </a:extLst>
                </a:gridCol>
              </a:tblGrid>
              <a:tr h="476957">
                <a:tc>
                  <a:txBody>
                    <a:bodyPr/>
                    <a:lstStyle/>
                    <a:p>
                      <a:pPr algn="ctr" fontAlgn="b"/>
                      <a:r>
                        <a:rPr lang="en-GB" sz="1000" b="1" u="none" strike="noStrike" dirty="0">
                          <a:solidFill>
                            <a:srgbClr val="5C5B5A"/>
                          </a:solidFill>
                          <a:effectLst/>
                        </a:rPr>
                        <a:t>Total points</a:t>
                      </a:r>
                      <a:endParaRPr lang="en-GB" sz="1000" b="1" i="0" u="none" strike="noStrike" dirty="0">
                        <a:solidFill>
                          <a:srgbClr val="5C5B5A"/>
                        </a:solidFill>
                        <a:effectLst/>
                        <a:latin typeface="Calibri" panose="020F0502020204030204" pitchFamily="34" charset="0"/>
                      </a:endParaRPr>
                    </a:p>
                  </a:txBody>
                  <a:tcPr marL="36000" marR="36000" marT="10800" marB="1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EF2"/>
                    </a:solidFill>
                  </a:tcPr>
                </a:tc>
                <a:tc>
                  <a:txBody>
                    <a:bodyPr/>
                    <a:lstStyle/>
                    <a:p>
                      <a:pPr algn="ctr" fontAlgn="b"/>
                      <a:r>
                        <a:rPr lang="en-GB" sz="1000" b="1" u="none" strike="noStrike" dirty="0">
                          <a:solidFill>
                            <a:srgbClr val="5C5B5A"/>
                          </a:solidFill>
                          <a:effectLst/>
                        </a:rPr>
                        <a:t>Household with children</a:t>
                      </a:r>
                      <a:endParaRPr lang="en-GB" sz="1000" b="1" i="0" u="none" strike="noStrike" dirty="0">
                        <a:solidFill>
                          <a:srgbClr val="5C5B5A"/>
                        </a:solidFill>
                        <a:effectLst/>
                        <a:latin typeface="Calibri" panose="020F0502020204030204" pitchFamily="34" charset="0"/>
                      </a:endParaRPr>
                    </a:p>
                  </a:txBody>
                  <a:tcPr marL="36000" marR="36000" marT="10800" marB="1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EF2"/>
                    </a:solidFill>
                  </a:tcPr>
                </a:tc>
                <a:tc>
                  <a:txBody>
                    <a:bodyPr/>
                    <a:lstStyle/>
                    <a:p>
                      <a:pPr algn="ctr" fontAlgn="b"/>
                      <a:r>
                        <a:rPr lang="en-GB" sz="1000" b="1" u="none" strike="noStrike" dirty="0">
                          <a:solidFill>
                            <a:srgbClr val="5C5B5A"/>
                          </a:solidFill>
                          <a:effectLst/>
                        </a:rPr>
                        <a:t>SUM: Food secure/ insecure</a:t>
                      </a:r>
                      <a:endParaRPr lang="en-GB" sz="1000" b="1" i="0" u="none" strike="noStrike" dirty="0">
                        <a:solidFill>
                          <a:srgbClr val="5C5B5A"/>
                        </a:solidFill>
                        <a:effectLst/>
                        <a:latin typeface="Calibri" panose="020F0502020204030204" pitchFamily="34" charset="0"/>
                      </a:endParaRPr>
                    </a:p>
                  </a:txBody>
                  <a:tcPr marL="36000" marR="36000" marT="10800" marB="108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9EEF2"/>
                    </a:solidFill>
                  </a:tcPr>
                </a:tc>
                <a:extLst>
                  <a:ext uri="{0D108BD9-81ED-4DB2-BD59-A6C34878D82A}">
                    <a16:rowId xmlns:a16="http://schemas.microsoft.com/office/drawing/2014/main" val="1531224786"/>
                  </a:ext>
                </a:extLst>
              </a:tr>
              <a:tr h="243043">
                <a:tc>
                  <a:txBody>
                    <a:bodyPr/>
                    <a:lstStyle/>
                    <a:p>
                      <a:pPr algn="ctr" fontAlgn="b"/>
                      <a:r>
                        <a:rPr lang="en-GB" sz="1000" b="1" u="none" strike="noStrike" dirty="0">
                          <a:solidFill>
                            <a:srgbClr val="5C5B5A"/>
                          </a:solidFill>
                          <a:effectLst/>
                        </a:rPr>
                        <a:t>0</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GB" sz="1000" u="none" strike="noStrike" dirty="0">
                          <a:solidFill>
                            <a:schemeClr val="tx1"/>
                          </a:solidFill>
                          <a:effectLst/>
                        </a:rPr>
                        <a:t>High food security</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690"/>
                    </a:solidFill>
                  </a:tcPr>
                </a:tc>
                <a:tc rowSpan="3">
                  <a:txBody>
                    <a:bodyPr/>
                    <a:lstStyle/>
                    <a:p>
                      <a:pPr marL="0" algn="ctr" defTabSz="914400" rtl="0" eaLnBrk="1" fontAlgn="ctr" latinLnBrk="0" hangingPunct="1"/>
                      <a:r>
                        <a:rPr lang="en-US" sz="1000" u="none" strike="noStrike" kern="1200" dirty="0">
                          <a:solidFill>
                            <a:schemeClr val="bg1"/>
                          </a:solidFill>
                          <a:effectLst/>
                          <a:latin typeface="+mn-lt"/>
                          <a:ea typeface="+mn-ea"/>
                          <a:cs typeface="+mn-cs"/>
                        </a:rPr>
                        <a:t>Food</a:t>
                      </a:r>
                      <a:br>
                        <a:rPr lang="en-US" sz="1000" u="none" strike="noStrike" kern="1200" dirty="0">
                          <a:solidFill>
                            <a:schemeClr val="bg1"/>
                          </a:solidFill>
                          <a:effectLst/>
                          <a:latin typeface="+mn-lt"/>
                          <a:ea typeface="+mn-ea"/>
                          <a:cs typeface="+mn-cs"/>
                        </a:rPr>
                      </a:br>
                      <a:r>
                        <a:rPr lang="en-US" sz="1000" u="none" strike="noStrike" kern="1200" dirty="0">
                          <a:solidFill>
                            <a:schemeClr val="bg1"/>
                          </a:solidFill>
                          <a:effectLst/>
                          <a:latin typeface="+mn-lt"/>
                          <a:ea typeface="+mn-ea"/>
                          <a:cs typeface="+mn-cs"/>
                        </a:rPr>
                        <a:t>secure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235"/>
                    </a:solidFill>
                  </a:tcPr>
                </a:tc>
                <a:extLst>
                  <a:ext uri="{0D108BD9-81ED-4DB2-BD59-A6C34878D82A}">
                    <a16:rowId xmlns:a16="http://schemas.microsoft.com/office/drawing/2014/main" val="3625961810"/>
                  </a:ext>
                </a:extLst>
              </a:tr>
              <a:tr h="243043">
                <a:tc>
                  <a:txBody>
                    <a:bodyPr/>
                    <a:lstStyle/>
                    <a:p>
                      <a:pPr algn="ctr" fontAlgn="b"/>
                      <a:r>
                        <a:rPr lang="en-GB" sz="1000" b="1" u="none" strike="noStrike" dirty="0">
                          <a:solidFill>
                            <a:srgbClr val="5C5B5A"/>
                          </a:solidFill>
                          <a:effectLst/>
                        </a:rPr>
                        <a:t>1</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ctr"/>
                      <a:r>
                        <a:rPr lang="en-GB" sz="1000" u="none" strike="noStrike" dirty="0">
                          <a:solidFill>
                            <a:schemeClr val="tx1"/>
                          </a:solidFill>
                          <a:effectLst/>
                        </a:rPr>
                        <a:t>Marginal food security</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DD5CE"/>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661364"/>
                  </a:ext>
                </a:extLst>
              </a:tr>
              <a:tr h="243043">
                <a:tc>
                  <a:txBody>
                    <a:bodyPr/>
                    <a:lstStyle/>
                    <a:p>
                      <a:pPr algn="ctr" fontAlgn="b"/>
                      <a:r>
                        <a:rPr lang="en-GB" sz="1000" b="1" u="none" strike="noStrike" dirty="0">
                          <a:solidFill>
                            <a:srgbClr val="5C5B5A"/>
                          </a:solidFill>
                          <a:effectLst/>
                        </a:rPr>
                        <a:t>2</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40496"/>
                  </a:ext>
                </a:extLst>
              </a:tr>
              <a:tr h="243043">
                <a:tc>
                  <a:txBody>
                    <a:bodyPr/>
                    <a:lstStyle/>
                    <a:p>
                      <a:pPr algn="ctr" fontAlgn="b"/>
                      <a:r>
                        <a:rPr lang="en-GB" sz="1000" b="1" u="none" strike="noStrike" dirty="0">
                          <a:solidFill>
                            <a:srgbClr val="5C5B5A"/>
                          </a:solidFill>
                          <a:effectLst/>
                        </a:rPr>
                        <a:t>3</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ctr"/>
                      <a:r>
                        <a:rPr lang="en-GB" sz="1000" u="none" strike="noStrike" dirty="0">
                          <a:solidFill>
                            <a:schemeClr val="tx1"/>
                          </a:solidFill>
                          <a:effectLst/>
                        </a:rPr>
                        <a:t>Low food security</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99"/>
                    </a:solidFill>
                  </a:tcPr>
                </a:tc>
                <a:tc rowSpan="8">
                  <a:txBody>
                    <a:bodyPr/>
                    <a:lstStyle/>
                    <a:p>
                      <a:pPr marL="0" algn="ctr" defTabSz="914400" rtl="0" eaLnBrk="1" fontAlgn="ctr" latinLnBrk="0" hangingPunct="1"/>
                      <a:r>
                        <a:rPr lang="en-US" sz="1000" u="none" strike="noStrike" kern="1200" dirty="0">
                          <a:solidFill>
                            <a:srgbClr val="5C5B5A"/>
                          </a:solidFill>
                          <a:effectLst/>
                          <a:latin typeface="+mn-lt"/>
                          <a:ea typeface="+mn-ea"/>
                          <a:cs typeface="+mn-cs"/>
                        </a:rPr>
                        <a:t>Food</a:t>
                      </a:r>
                      <a:br>
                        <a:rPr lang="en-US" sz="1000" u="none" strike="noStrike" kern="1200" dirty="0">
                          <a:solidFill>
                            <a:srgbClr val="5C5B5A"/>
                          </a:solidFill>
                          <a:effectLst/>
                          <a:latin typeface="+mn-lt"/>
                          <a:ea typeface="+mn-ea"/>
                          <a:cs typeface="+mn-cs"/>
                        </a:rPr>
                      </a:br>
                      <a:r>
                        <a:rPr lang="en-US" sz="1000" u="none" strike="noStrike" kern="1200" dirty="0">
                          <a:solidFill>
                            <a:srgbClr val="5C5B5A"/>
                          </a:solidFill>
                          <a:effectLst/>
                          <a:latin typeface="+mn-lt"/>
                          <a:ea typeface="+mn-ea"/>
                          <a:cs typeface="+mn-cs"/>
                        </a:rPr>
                        <a:t>insecure</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1772383"/>
                  </a:ext>
                </a:extLst>
              </a:tr>
              <a:tr h="243043">
                <a:tc>
                  <a:txBody>
                    <a:bodyPr/>
                    <a:lstStyle/>
                    <a:p>
                      <a:pPr algn="ctr" fontAlgn="b"/>
                      <a:r>
                        <a:rPr lang="en-GB" sz="1000" b="1" u="none" strike="noStrike" dirty="0">
                          <a:solidFill>
                            <a:srgbClr val="5C5B5A"/>
                          </a:solidFill>
                          <a:effectLst/>
                        </a:rPr>
                        <a:t>4</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2553747"/>
                  </a:ext>
                </a:extLst>
              </a:tr>
              <a:tr h="243043">
                <a:tc>
                  <a:txBody>
                    <a:bodyPr/>
                    <a:lstStyle/>
                    <a:p>
                      <a:pPr algn="ctr" fontAlgn="b"/>
                      <a:r>
                        <a:rPr lang="en-GB" sz="1000" b="1" u="none" strike="noStrike" dirty="0">
                          <a:solidFill>
                            <a:srgbClr val="5C5B5A"/>
                          </a:solidFill>
                          <a:effectLst/>
                        </a:rPr>
                        <a:t>5</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4653162"/>
                  </a:ext>
                </a:extLst>
              </a:tr>
              <a:tr h="243043">
                <a:tc>
                  <a:txBody>
                    <a:bodyPr/>
                    <a:lstStyle/>
                    <a:p>
                      <a:pPr algn="ctr" fontAlgn="b"/>
                      <a:r>
                        <a:rPr lang="en-GB" sz="1000" b="1" u="none" strike="noStrike" dirty="0">
                          <a:solidFill>
                            <a:srgbClr val="5C5B5A"/>
                          </a:solidFill>
                          <a:effectLst/>
                        </a:rPr>
                        <a:t>6</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fontAlgn="ctr"/>
                      <a:r>
                        <a:rPr lang="en-GB" sz="1000" u="none" strike="noStrike" dirty="0">
                          <a:solidFill>
                            <a:schemeClr val="tx1"/>
                          </a:solidFill>
                          <a:effectLst/>
                        </a:rPr>
                        <a:t>Very low food security</a:t>
                      </a:r>
                      <a:endParaRPr lang="en-GB" sz="1000" b="0" i="0" u="none" strike="noStrike" dirty="0">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8725787"/>
                  </a:ext>
                </a:extLst>
              </a:tr>
              <a:tr h="243043">
                <a:tc>
                  <a:txBody>
                    <a:bodyPr/>
                    <a:lstStyle/>
                    <a:p>
                      <a:pPr algn="ctr" fontAlgn="b"/>
                      <a:r>
                        <a:rPr lang="en-GB" sz="1000" b="1" u="none" strike="noStrike" dirty="0">
                          <a:solidFill>
                            <a:srgbClr val="5C5B5A"/>
                          </a:solidFill>
                          <a:effectLst/>
                        </a:rPr>
                        <a:t>7</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9582145"/>
                  </a:ext>
                </a:extLst>
              </a:tr>
              <a:tr h="243043">
                <a:tc>
                  <a:txBody>
                    <a:bodyPr/>
                    <a:lstStyle/>
                    <a:p>
                      <a:pPr algn="ctr" fontAlgn="b"/>
                      <a:r>
                        <a:rPr lang="en-GB" sz="1000" b="1" u="none" strike="noStrike" dirty="0">
                          <a:solidFill>
                            <a:srgbClr val="5C5B5A"/>
                          </a:solidFill>
                          <a:effectLst/>
                        </a:rPr>
                        <a:t>8</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1901164"/>
                  </a:ext>
                </a:extLst>
              </a:tr>
              <a:tr h="243043">
                <a:tc>
                  <a:txBody>
                    <a:bodyPr/>
                    <a:lstStyle/>
                    <a:p>
                      <a:pPr algn="ctr" fontAlgn="b"/>
                      <a:r>
                        <a:rPr lang="en-GB" sz="1000" b="1" u="none" strike="noStrike" dirty="0">
                          <a:solidFill>
                            <a:srgbClr val="5C5B5A"/>
                          </a:solidFill>
                          <a:effectLst/>
                        </a:rPr>
                        <a:t>9</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5956219"/>
                  </a:ext>
                </a:extLst>
              </a:tr>
              <a:tr h="243043">
                <a:tc>
                  <a:txBody>
                    <a:bodyPr/>
                    <a:lstStyle/>
                    <a:p>
                      <a:pPr algn="ctr" fontAlgn="b"/>
                      <a:r>
                        <a:rPr lang="en-GB" sz="1000" b="1" u="none" strike="noStrike" dirty="0">
                          <a:solidFill>
                            <a:srgbClr val="5C5B5A"/>
                          </a:solidFill>
                          <a:effectLst/>
                        </a:rPr>
                        <a:t>10</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3997389"/>
                  </a:ext>
                </a:extLst>
              </a:tr>
              <a:tr h="243043">
                <a:tc>
                  <a:txBody>
                    <a:bodyPr/>
                    <a:lstStyle/>
                    <a:p>
                      <a:pPr algn="ctr" fontAlgn="b"/>
                      <a:r>
                        <a:rPr lang="en-GB" sz="1000" b="1" u="none" strike="noStrike" dirty="0">
                          <a:solidFill>
                            <a:srgbClr val="5C5B5A"/>
                          </a:solidFill>
                          <a:effectLst/>
                        </a:rPr>
                        <a:t>11</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8" gridSpan="2">
                  <a:txBody>
                    <a:bodyPr/>
                    <a:lstStyle/>
                    <a:p>
                      <a:pPr algn="ctr"/>
                      <a:r>
                        <a:rPr lang="en-GB" sz="1000" b="0" i="0" u="none" strike="noStrike" dirty="0">
                          <a:solidFill>
                            <a:schemeClr val="tx1"/>
                          </a:solidFill>
                          <a:effectLst/>
                          <a:latin typeface="+mj-lt"/>
                        </a:rPr>
                        <a:t>Max score = 10</a:t>
                      </a:r>
                      <a:endParaRPr lang="en-GB" sz="1000" dirty="0">
                        <a:solidFill>
                          <a:schemeClr val="tx1"/>
                        </a:solidFill>
                        <a:latin typeface="+mj-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CCD0"/>
                    </a:solidFill>
                  </a:tcPr>
                </a:tc>
                <a:tc rowSpan="8" hMerge="1">
                  <a:txBody>
                    <a:bodyPr/>
                    <a:lstStyle/>
                    <a:p>
                      <a:endParaRPr lang="en-GB"/>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3874757"/>
                  </a:ext>
                </a:extLst>
              </a:tr>
              <a:tr h="243043">
                <a:tc>
                  <a:txBody>
                    <a:bodyPr/>
                    <a:lstStyle/>
                    <a:p>
                      <a:pPr algn="ctr" fontAlgn="b"/>
                      <a:r>
                        <a:rPr lang="en-GB" sz="1000" b="1" u="none" strike="noStrike" dirty="0">
                          <a:solidFill>
                            <a:srgbClr val="5C5B5A"/>
                          </a:solidFill>
                          <a:effectLst/>
                        </a:rPr>
                        <a:t>12</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0703902"/>
                  </a:ext>
                </a:extLst>
              </a:tr>
              <a:tr h="243043">
                <a:tc>
                  <a:txBody>
                    <a:bodyPr/>
                    <a:lstStyle/>
                    <a:p>
                      <a:pPr algn="ctr" fontAlgn="b"/>
                      <a:r>
                        <a:rPr lang="en-GB" sz="1000" b="1" u="none" strike="noStrike" dirty="0">
                          <a:solidFill>
                            <a:srgbClr val="5C5B5A"/>
                          </a:solidFill>
                          <a:effectLst/>
                        </a:rPr>
                        <a:t>13</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8801321"/>
                  </a:ext>
                </a:extLst>
              </a:tr>
              <a:tr h="243043">
                <a:tc>
                  <a:txBody>
                    <a:bodyPr/>
                    <a:lstStyle/>
                    <a:p>
                      <a:pPr algn="ctr" fontAlgn="b"/>
                      <a:r>
                        <a:rPr lang="en-GB" sz="1000" b="1" u="none" strike="noStrike" dirty="0">
                          <a:solidFill>
                            <a:srgbClr val="5C5B5A"/>
                          </a:solidFill>
                          <a:effectLst/>
                        </a:rPr>
                        <a:t>14</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69253579"/>
                  </a:ext>
                </a:extLst>
              </a:tr>
              <a:tr h="243043">
                <a:tc>
                  <a:txBody>
                    <a:bodyPr/>
                    <a:lstStyle/>
                    <a:p>
                      <a:pPr algn="ctr" fontAlgn="b"/>
                      <a:r>
                        <a:rPr lang="en-GB" sz="1000" b="1" u="none" strike="noStrike" dirty="0">
                          <a:solidFill>
                            <a:srgbClr val="5C5B5A"/>
                          </a:solidFill>
                          <a:effectLst/>
                        </a:rPr>
                        <a:t>15</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669046"/>
                  </a:ext>
                </a:extLst>
              </a:tr>
              <a:tr h="243043">
                <a:tc>
                  <a:txBody>
                    <a:bodyPr/>
                    <a:lstStyle/>
                    <a:p>
                      <a:pPr algn="ctr" fontAlgn="b"/>
                      <a:r>
                        <a:rPr lang="en-GB" sz="1000" b="1" u="none" strike="noStrike" dirty="0">
                          <a:solidFill>
                            <a:srgbClr val="5C5B5A"/>
                          </a:solidFill>
                          <a:effectLst/>
                        </a:rPr>
                        <a:t>16</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6437137"/>
                  </a:ext>
                </a:extLst>
              </a:tr>
              <a:tr h="243043">
                <a:tc>
                  <a:txBody>
                    <a:bodyPr/>
                    <a:lstStyle/>
                    <a:p>
                      <a:pPr algn="ctr" fontAlgn="b"/>
                      <a:r>
                        <a:rPr lang="en-GB" sz="1000" b="1" u="none" strike="noStrike" dirty="0">
                          <a:solidFill>
                            <a:srgbClr val="5C5B5A"/>
                          </a:solidFill>
                          <a:effectLst/>
                        </a:rPr>
                        <a:t>17</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9501288"/>
                  </a:ext>
                </a:extLst>
              </a:tr>
              <a:tr h="243043">
                <a:tc>
                  <a:txBody>
                    <a:bodyPr/>
                    <a:lstStyle/>
                    <a:p>
                      <a:pPr algn="ctr" fontAlgn="b"/>
                      <a:r>
                        <a:rPr lang="en-GB" sz="1000" b="1" u="none" strike="noStrike" dirty="0">
                          <a:solidFill>
                            <a:srgbClr val="5C5B5A"/>
                          </a:solidFill>
                          <a:effectLst/>
                        </a:rPr>
                        <a:t>18</a:t>
                      </a:r>
                      <a:endParaRPr lang="en-GB" sz="1000" b="1" i="0" u="none" strike="noStrike" dirty="0">
                        <a:solidFill>
                          <a:srgbClr val="5C5B5A"/>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6392343"/>
                  </a:ext>
                </a:extLst>
              </a:tr>
            </a:tbl>
          </a:graphicData>
        </a:graphic>
      </p:graphicFrame>
      <p:sp>
        <p:nvSpPr>
          <p:cNvPr id="9" name="Slide Number Placeholder 4">
            <a:extLst>
              <a:ext uri="{FF2B5EF4-FFF2-40B4-BE49-F238E27FC236}">
                <a16:creationId xmlns:a16="http://schemas.microsoft.com/office/drawing/2014/main" id="{1AEAADF8-71C1-470F-BE78-8BD8D28F4F1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1007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6654E5-22B5-C606-5976-F1BA5A1D18F8}"/>
              </a:ext>
            </a:extLst>
          </p:cNvPr>
          <p:cNvSpPr>
            <a:spLocks noGrp="1"/>
          </p:cNvSpPr>
          <p:nvPr>
            <p:ph type="title"/>
          </p:nvPr>
        </p:nvSpPr>
        <p:spPr>
          <a:xfrm>
            <a:off x="586800" y="245896"/>
            <a:ext cx="10515600" cy="586800"/>
          </a:xfrm>
        </p:spPr>
        <p:txBody>
          <a:bodyPr/>
          <a:lstStyle/>
          <a:p>
            <a:pPr rtl="0" eaLnBrk="1" latinLnBrk="0" hangingPunct="1"/>
            <a:r>
              <a:rPr lang="en-GB" sz="1800" b="1" kern="1200" dirty="0">
                <a:effectLst/>
                <a:latin typeface="Arial" panose="020B0604020202020204" pitchFamily="34" charset="0"/>
                <a:ea typeface="+mn-ea"/>
                <a:cs typeface="+mn-cs"/>
              </a:rPr>
              <a:t>Summary: Food security</a:t>
            </a:r>
            <a:endParaRPr lang="en-GB" dirty="0">
              <a:effectLst/>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213192" y="1668173"/>
            <a:ext cx="4129034"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Food security – GM overall</a:t>
            </a:r>
          </a:p>
        </p:txBody>
      </p:sp>
      <p:graphicFrame>
        <p:nvGraphicFramePr>
          <p:cNvPr id="18" name="Chart Placeholder 10" descr="Pie chart showing that 58% of parents have children aged 12-17 that have all had their coronavirus vaccine">
            <a:extLst>
              <a:ext uri="{FF2B5EF4-FFF2-40B4-BE49-F238E27FC236}">
                <a16:creationId xmlns:a16="http://schemas.microsoft.com/office/drawing/2014/main" id="{08DAB34B-13D2-49CB-8E3F-5C5E2595515E}"/>
              </a:ext>
            </a:extLst>
          </p:cNvPr>
          <p:cNvGraphicFramePr>
            <a:graphicFrameLocks/>
          </p:cNvGraphicFramePr>
          <p:nvPr>
            <p:extLst>
              <p:ext uri="{D42A27DB-BD31-4B8C-83A1-F6EECF244321}">
                <p14:modId xmlns:p14="http://schemas.microsoft.com/office/powerpoint/2010/main" val="2576360633"/>
              </p:ext>
            </p:extLst>
          </p:nvPr>
        </p:nvGraphicFramePr>
        <p:xfrm>
          <a:off x="1138643" y="2385707"/>
          <a:ext cx="6505681" cy="35066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10" descr="Pie chart showing the percentage of respondents who are classed as food insecure by the Greater Manchester food insecurity score. 42% of households are considered food insecure. 24% have very low security.">
            <a:extLst>
              <a:ext uri="{FF2B5EF4-FFF2-40B4-BE49-F238E27FC236}">
                <a16:creationId xmlns:a16="http://schemas.microsoft.com/office/drawing/2014/main" id="{643A52D2-7F6F-9978-A4CD-FE51D8A79B02}"/>
              </a:ext>
            </a:extLst>
          </p:cNvPr>
          <p:cNvGraphicFramePr>
            <a:graphicFrameLocks/>
          </p:cNvGraphicFramePr>
          <p:nvPr>
            <p:extLst>
              <p:ext uri="{D42A27DB-BD31-4B8C-83A1-F6EECF244321}">
                <p14:modId xmlns:p14="http://schemas.microsoft.com/office/powerpoint/2010/main" val="3274241821"/>
              </p:ext>
            </p:extLst>
          </p:nvPr>
        </p:nvGraphicFramePr>
        <p:xfrm>
          <a:off x="1224996" y="2380726"/>
          <a:ext cx="6505681" cy="350666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9C089DB1-1233-4480-8221-E2C6C58999FC}"/>
              </a:ext>
              <a:ext uri="{C183D7F6-B498-43B3-948B-1728B52AA6E4}">
                <adec:decorative xmlns:adec="http://schemas.microsoft.com/office/drawing/2017/decorative" val="0"/>
              </a:ext>
            </a:extLst>
          </p:cNvPr>
          <p:cNvSpPr txBox="1"/>
          <p:nvPr/>
        </p:nvSpPr>
        <p:spPr>
          <a:xfrm>
            <a:off x="6067034" y="994948"/>
            <a:ext cx="3404087"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Households without children (n=1,042)</a:t>
            </a:r>
          </a:p>
        </p:txBody>
      </p:sp>
      <p:graphicFrame>
        <p:nvGraphicFramePr>
          <p:cNvPr id="33" name="Chart Placeholder 10" descr="Pie chart showing that 58% of parents have children aged 12-17 that have all had their coronavirus vaccine">
            <a:extLst>
              <a:ext uri="{FF2B5EF4-FFF2-40B4-BE49-F238E27FC236}">
                <a16:creationId xmlns:a16="http://schemas.microsoft.com/office/drawing/2014/main" id="{5180FCF2-ACF1-4709-8D6E-4FB58D726408}"/>
              </a:ext>
            </a:extLst>
          </p:cNvPr>
          <p:cNvGraphicFramePr>
            <a:graphicFrameLocks/>
          </p:cNvGraphicFramePr>
          <p:nvPr>
            <p:extLst>
              <p:ext uri="{D42A27DB-BD31-4B8C-83A1-F6EECF244321}">
                <p14:modId xmlns:p14="http://schemas.microsoft.com/office/powerpoint/2010/main" val="471817950"/>
              </p:ext>
            </p:extLst>
          </p:nvPr>
        </p:nvGraphicFramePr>
        <p:xfrm>
          <a:off x="6093758" y="1456597"/>
          <a:ext cx="3173427" cy="28227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Placeholder 10" descr="Pie chart showing the percentage of respondents without children who are classed as food insecure by the Greater Manchester food insecurity score. 34% of households are considered food insecure. 20% have very low security.">
            <a:extLst>
              <a:ext uri="{FF2B5EF4-FFF2-40B4-BE49-F238E27FC236}">
                <a16:creationId xmlns:a16="http://schemas.microsoft.com/office/drawing/2014/main" id="{F149A405-93C5-4914-BF45-C4ED12BB80EE}"/>
              </a:ext>
            </a:extLst>
          </p:cNvPr>
          <p:cNvGraphicFramePr>
            <a:graphicFrameLocks/>
          </p:cNvGraphicFramePr>
          <p:nvPr>
            <p:extLst>
              <p:ext uri="{D42A27DB-BD31-4B8C-83A1-F6EECF244321}">
                <p14:modId xmlns:p14="http://schemas.microsoft.com/office/powerpoint/2010/main" val="3878047071"/>
              </p:ext>
            </p:extLst>
          </p:nvPr>
        </p:nvGraphicFramePr>
        <p:xfrm>
          <a:off x="6193697" y="1449683"/>
          <a:ext cx="3173427" cy="2574248"/>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a:extLst>
              <a:ext uri="{FF2B5EF4-FFF2-40B4-BE49-F238E27FC236}">
                <a16:creationId xmlns:a16="http://schemas.microsoft.com/office/drawing/2014/main" id="{01D1A01E-B902-4F8A-A1B0-934EA0C21E51}"/>
              </a:ext>
              <a:ext uri="{C183D7F6-B498-43B3-948B-1728B52AA6E4}">
                <adec:decorative xmlns:adec="http://schemas.microsoft.com/office/drawing/2017/decorative" val="0"/>
              </a:ext>
            </a:extLst>
          </p:cNvPr>
          <p:cNvSpPr txBox="1"/>
          <p:nvPr/>
        </p:nvSpPr>
        <p:spPr>
          <a:xfrm>
            <a:off x="8486069" y="3182778"/>
            <a:ext cx="3404086"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Households with children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5C5B5A"/>
                </a:solidFill>
                <a:latin typeface="Arial"/>
              </a:rPr>
              <a:t>(n=400)</a:t>
            </a:r>
            <a:endParaRPr kumimoji="0" lang="en-GB" sz="1600" b="1"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34" name="Chart Placeholder 10" descr="Pie chart showing the percentage of respondents with children who are classed as food insecure by the Greater Manchester food insecurity score. 56% of households are considered food insecure. 32% have very low security.">
            <a:extLst>
              <a:ext uri="{FF2B5EF4-FFF2-40B4-BE49-F238E27FC236}">
                <a16:creationId xmlns:a16="http://schemas.microsoft.com/office/drawing/2014/main" id="{CDD25E59-7822-4725-8FDC-23D65B29AFD6}"/>
              </a:ext>
            </a:extLst>
          </p:cNvPr>
          <p:cNvGraphicFramePr>
            <a:graphicFrameLocks/>
          </p:cNvGraphicFramePr>
          <p:nvPr>
            <p:extLst>
              <p:ext uri="{D42A27DB-BD31-4B8C-83A1-F6EECF244321}">
                <p14:modId xmlns:p14="http://schemas.microsoft.com/office/powerpoint/2010/main" val="4033940722"/>
              </p:ext>
            </p:extLst>
          </p:nvPr>
        </p:nvGraphicFramePr>
        <p:xfrm>
          <a:off x="8199812" y="3632906"/>
          <a:ext cx="3651767" cy="288482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Chart Placeholder 10" descr="Pie chart showing the percentage of respondents with children who are classed as food insecure by the Greater Manchester food insecurity score. 48% of households are considered food insecure. 29% have very low security.">
            <a:extLst>
              <a:ext uri="{FF2B5EF4-FFF2-40B4-BE49-F238E27FC236}">
                <a16:creationId xmlns:a16="http://schemas.microsoft.com/office/drawing/2014/main" id="{7CD3E982-2F6F-4EB3-8D06-75BBA7C7FD3C}"/>
              </a:ext>
            </a:extLst>
          </p:cNvPr>
          <p:cNvGraphicFramePr>
            <a:graphicFrameLocks/>
          </p:cNvGraphicFramePr>
          <p:nvPr>
            <p:extLst>
              <p:ext uri="{D42A27DB-BD31-4B8C-83A1-F6EECF244321}">
                <p14:modId xmlns:p14="http://schemas.microsoft.com/office/powerpoint/2010/main" val="3442499448"/>
              </p:ext>
            </p:extLst>
          </p:nvPr>
        </p:nvGraphicFramePr>
        <p:xfrm>
          <a:off x="9118602" y="3617605"/>
          <a:ext cx="2472107" cy="2609513"/>
        </p:xfrm>
        <a:graphic>
          <a:graphicData uri="http://schemas.openxmlformats.org/drawingml/2006/chart">
            <c:chart xmlns:c="http://schemas.openxmlformats.org/drawingml/2006/chart" xmlns:r="http://schemas.openxmlformats.org/officeDocument/2006/relationships" r:id="rId8"/>
          </a:graphicData>
        </a:graphic>
      </p:graphicFrame>
      <p:sp>
        <p:nvSpPr>
          <p:cNvPr id="19" name="Footer Placeholder 4">
            <a:extLst>
              <a:ext uri="{FF2B5EF4-FFF2-40B4-BE49-F238E27FC236}">
                <a16:creationId xmlns:a16="http://schemas.microsoft.com/office/drawing/2014/main" id="{C5F75658-5000-4169-A2BE-9BCFC1CE77EB}"/>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chemeClr val="bg1">
                    <a:lumMod val="50000"/>
                  </a:schemeClr>
                </a:solidFill>
                <a:cs typeface="Arial" panose="020B0604020202020204" pitchFamily="34" charset="0"/>
              </a:rPr>
              <a:t>Greater Manchester Food security Score</a:t>
            </a:r>
          </a:p>
          <a:p>
            <a:r>
              <a:rPr lang="en-GB" sz="1000" dirty="0">
                <a:solidFill>
                  <a:schemeClr val="bg1">
                    <a:lumMod val="50000"/>
                  </a:schemeClr>
                </a:solidFill>
                <a:cs typeface="Arial" panose="020B0604020202020204" pitchFamily="34" charset="0"/>
              </a:rPr>
              <a:t>Unweighted base: 1442 (Online respondents)</a:t>
            </a:r>
          </a:p>
        </p:txBody>
      </p:sp>
      <p:sp>
        <p:nvSpPr>
          <p:cNvPr id="2" name="TextBox 1">
            <a:extLst>
              <a:ext uri="{FF2B5EF4-FFF2-40B4-BE49-F238E27FC236}">
                <a16:creationId xmlns:a16="http://schemas.microsoft.com/office/drawing/2014/main" id="{E06B4927-9047-736C-9EE4-AF8BC2D790DA}"/>
              </a:ext>
              <a:ext uri="{C183D7F6-B498-43B3-948B-1728B52AA6E4}">
                <adec:decorative xmlns:adec="http://schemas.microsoft.com/office/drawing/2017/decorative" val="1"/>
              </a:ext>
            </a:extLst>
          </p:cNvPr>
          <p:cNvSpPr txBox="1"/>
          <p:nvPr/>
        </p:nvSpPr>
        <p:spPr>
          <a:xfrm>
            <a:off x="2386289" y="3741430"/>
            <a:ext cx="1625445" cy="738664"/>
          </a:xfrm>
          <a:prstGeom prst="rect">
            <a:avLst/>
          </a:prstGeom>
          <a:noFill/>
        </p:spPr>
        <p:txBody>
          <a:bodyPr wrap="none" lIns="0" tIns="0" rIns="0" bIns="0" rtlCol="0">
            <a:spAutoFit/>
          </a:bodyPr>
          <a:lstStyle/>
          <a:p>
            <a:pPr algn="ctr">
              <a:defRPr/>
            </a:pPr>
            <a:r>
              <a:rPr kumimoji="0" lang="en-GB" sz="2800" b="1" i="0" u="none" strike="noStrike" kern="1200" cap="none" spc="0" normalizeH="0" baseline="0" noProof="0" dirty="0">
                <a:ln>
                  <a:noFill/>
                </a:ln>
                <a:solidFill>
                  <a:srgbClr val="5C5B5A"/>
                </a:solidFill>
                <a:effectLst/>
                <a:uLnTx/>
                <a:uFillTx/>
                <a:latin typeface="Arial"/>
                <a:ea typeface="+mn-ea"/>
                <a:cs typeface="+mn-cs"/>
              </a:rPr>
              <a:t>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i="0" u="none" strike="noStrike" kern="1200" cap="none" spc="0" normalizeH="0" baseline="0" noProof="0" dirty="0">
                <a:ln>
                  <a:noFill/>
                </a:ln>
                <a:solidFill>
                  <a:srgbClr val="5C5B5A"/>
                </a:solidFill>
                <a:effectLst/>
                <a:uLnTx/>
                <a:uFillTx/>
                <a:latin typeface="Arial"/>
                <a:ea typeface="+mn-ea"/>
                <a:cs typeface="+mn-cs"/>
              </a:rPr>
              <a:t>Food insecure</a:t>
            </a:r>
          </a:p>
        </p:txBody>
      </p:sp>
      <p:sp>
        <p:nvSpPr>
          <p:cNvPr id="3" name="TextBox 2">
            <a:extLst>
              <a:ext uri="{FF2B5EF4-FFF2-40B4-BE49-F238E27FC236}">
                <a16:creationId xmlns:a16="http://schemas.microsoft.com/office/drawing/2014/main" id="{41EE9A2F-BB21-1BCF-07A3-93ED148F3FAA}"/>
              </a:ext>
              <a:ext uri="{C183D7F6-B498-43B3-948B-1728B52AA6E4}">
                <adec:decorative xmlns:adec="http://schemas.microsoft.com/office/drawing/2017/decorative" val="1"/>
              </a:ext>
            </a:extLst>
          </p:cNvPr>
          <p:cNvSpPr txBox="1"/>
          <p:nvPr/>
        </p:nvSpPr>
        <p:spPr>
          <a:xfrm>
            <a:off x="7317806" y="2391411"/>
            <a:ext cx="1133323" cy="492443"/>
          </a:xfrm>
          <a:prstGeom prst="rect">
            <a:avLst/>
          </a:prstGeom>
          <a:noFill/>
        </p:spPr>
        <p:txBody>
          <a:bodyPr wrap="none" lIns="0" tIns="0" rIns="0" bIns="0" rtlCol="0">
            <a:spAutoFit/>
          </a:bodyPr>
          <a:lstStyle/>
          <a:p>
            <a:pPr algn="ctr">
              <a:defRPr/>
            </a:pPr>
            <a:r>
              <a:rPr lang="en-GB" b="1" dirty="0">
                <a:solidFill>
                  <a:srgbClr val="5C5B5A"/>
                </a:solidFill>
                <a:latin typeface="Arial"/>
              </a:rPr>
              <a:t>34</a:t>
            </a:r>
            <a:r>
              <a:rPr kumimoji="0" lang="en-GB" b="1" i="0" u="none" strike="noStrike" kern="1200" cap="none" spc="0" normalizeH="0" baseline="0" noProof="0" dirty="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a:ea typeface="+mn-ea"/>
                <a:cs typeface="+mn-cs"/>
              </a:rPr>
              <a:t>Food insecure</a:t>
            </a:r>
          </a:p>
        </p:txBody>
      </p:sp>
      <p:sp>
        <p:nvSpPr>
          <p:cNvPr id="4" name="TextBox 3">
            <a:extLst>
              <a:ext uri="{FF2B5EF4-FFF2-40B4-BE49-F238E27FC236}">
                <a16:creationId xmlns:a16="http://schemas.microsoft.com/office/drawing/2014/main" id="{03EBAFE2-AB0D-5B5C-758D-B4AE051F91C1}"/>
              </a:ext>
              <a:ext uri="{C183D7F6-B498-43B3-948B-1728B52AA6E4}">
                <adec:decorative xmlns:adec="http://schemas.microsoft.com/office/drawing/2017/decorative" val="1"/>
              </a:ext>
            </a:extLst>
          </p:cNvPr>
          <p:cNvSpPr txBox="1"/>
          <p:nvPr/>
        </p:nvSpPr>
        <p:spPr>
          <a:xfrm>
            <a:off x="9701285" y="4634540"/>
            <a:ext cx="1133323" cy="492443"/>
          </a:xfrm>
          <a:prstGeom prst="rect">
            <a:avLst/>
          </a:prstGeom>
          <a:noFill/>
        </p:spPr>
        <p:txBody>
          <a:bodyPr wrap="none" lIns="0" tIns="0" rIns="0" bIns="0" rtlCol="0">
            <a:spAutoFit/>
          </a:bodyPr>
          <a:lstStyle/>
          <a:p>
            <a:pPr algn="ctr">
              <a:defRPr/>
            </a:pPr>
            <a:r>
              <a:rPr kumimoji="0" lang="en-GB" b="1" i="0" u="none" strike="noStrike" kern="1200" cap="none" spc="0" normalizeH="0" baseline="0" noProof="0" dirty="0">
                <a:ln>
                  <a:noFill/>
                </a:ln>
                <a:solidFill>
                  <a:srgbClr val="5C5B5A"/>
                </a:solidFill>
                <a:effectLst/>
                <a:uLnTx/>
                <a:uFillTx/>
                <a:latin typeface="Arial"/>
                <a:ea typeface="+mn-ea"/>
                <a:cs typeface="+mn-cs"/>
              </a:rPr>
              <a:t>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a:ea typeface="+mn-ea"/>
                <a:cs typeface="+mn-cs"/>
              </a:rPr>
              <a:t>Food insecure</a:t>
            </a:r>
          </a:p>
        </p:txBody>
      </p:sp>
      <p:sp>
        <p:nvSpPr>
          <p:cNvPr id="17" name="Slide Number Placeholder 4">
            <a:extLst>
              <a:ext uri="{FF2B5EF4-FFF2-40B4-BE49-F238E27FC236}">
                <a16:creationId xmlns:a16="http://schemas.microsoft.com/office/drawing/2014/main" id="{BD22BD12-F820-480D-8F69-C70BA513E9F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35350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9" y="237519"/>
            <a:ext cx="10515600" cy="586800"/>
          </a:xfrm>
        </p:spPr>
        <p:txBody>
          <a:bodyPr>
            <a:noAutofit/>
          </a:bodyPr>
          <a:lstStyle/>
          <a:p>
            <a:r>
              <a:rPr lang="en-GB" sz="1800" b="1" dirty="0"/>
              <a:t>Summary: Food security – Households without children</a:t>
            </a:r>
            <a:endParaRPr lang="en-GB" sz="1800" b="1" dirty="0">
              <a:solidFill>
                <a:schemeClr val="accent3"/>
              </a:solidFill>
            </a:endParaRPr>
          </a:p>
        </p:txBody>
      </p:sp>
      <p:graphicFrame>
        <p:nvGraphicFramePr>
          <p:cNvPr id="9" name="Chart Placeholder 10" descr="Pie chart showing the percentage of respondents who are classed as food insecure by the Greater Manchester food insecurity score. 42% of households are considered food insecure. 24% have very low security.">
            <a:extLst>
              <a:ext uri="{FF2B5EF4-FFF2-40B4-BE49-F238E27FC236}">
                <a16:creationId xmlns:a16="http://schemas.microsoft.com/office/drawing/2014/main" id="{FF5E1248-1825-151C-AF16-ED4D89B2445D}"/>
              </a:ext>
            </a:extLst>
          </p:cNvPr>
          <p:cNvGraphicFramePr>
            <a:graphicFrameLocks/>
          </p:cNvGraphicFramePr>
          <p:nvPr>
            <p:extLst>
              <p:ext uri="{D42A27DB-BD31-4B8C-83A1-F6EECF244321}">
                <p14:modId xmlns:p14="http://schemas.microsoft.com/office/powerpoint/2010/main" val="3502785813"/>
              </p:ext>
            </p:extLst>
          </p:nvPr>
        </p:nvGraphicFramePr>
        <p:xfrm>
          <a:off x="71150" y="448555"/>
          <a:ext cx="3913614" cy="2327173"/>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75D50B35-A73F-A113-3007-8FA15744EAE6}"/>
              </a:ext>
            </a:extLst>
          </p:cNvPr>
          <p:cNvSpPr txBox="1"/>
          <p:nvPr/>
        </p:nvSpPr>
        <p:spPr>
          <a:xfrm>
            <a:off x="2793347" y="999821"/>
            <a:ext cx="1541889" cy="923330"/>
          </a:xfrm>
          <a:prstGeom prst="rect">
            <a:avLst/>
          </a:prstGeom>
          <a:noFill/>
        </p:spPr>
        <p:txBody>
          <a:bodyPr wrap="square" rtlCol="0">
            <a:spAutoFit/>
          </a:bodyPr>
          <a:lstStyle/>
          <a:p>
            <a:r>
              <a:rPr lang="en-GB" dirty="0">
                <a:solidFill>
                  <a:srgbClr val="5C5B5A"/>
                </a:solidFill>
              </a:rPr>
              <a:t>Greater Manchester overall</a:t>
            </a:r>
          </a:p>
        </p:txBody>
      </p:sp>
      <p:graphicFrame>
        <p:nvGraphicFramePr>
          <p:cNvPr id="11" name="Chart Placeholder 10" descr="Pie chart showing the percentage of respondents without children who are classed as food insecure by the Greater Manchester food insecurity score. 34% of households are considered food insecure. 20% have very low security.">
            <a:extLst>
              <a:ext uri="{FF2B5EF4-FFF2-40B4-BE49-F238E27FC236}">
                <a16:creationId xmlns:a16="http://schemas.microsoft.com/office/drawing/2014/main" id="{8A7E23DC-0186-40E7-61C6-D0E996FA292E}"/>
              </a:ext>
            </a:extLst>
          </p:cNvPr>
          <p:cNvGraphicFramePr>
            <a:graphicFrameLocks/>
          </p:cNvGraphicFramePr>
          <p:nvPr>
            <p:extLst>
              <p:ext uri="{D42A27DB-BD31-4B8C-83A1-F6EECF244321}">
                <p14:modId xmlns:p14="http://schemas.microsoft.com/office/powerpoint/2010/main" val="3620341768"/>
              </p:ext>
            </p:extLst>
          </p:nvPr>
        </p:nvGraphicFramePr>
        <p:xfrm>
          <a:off x="-185651" y="2585601"/>
          <a:ext cx="2731348" cy="200821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73FF48A9-B5B8-FB32-C312-A7DDEFDF56D5}"/>
              </a:ext>
            </a:extLst>
          </p:cNvPr>
          <p:cNvSpPr txBox="1"/>
          <p:nvPr/>
        </p:nvSpPr>
        <p:spPr>
          <a:xfrm>
            <a:off x="746929" y="3234709"/>
            <a:ext cx="1051025" cy="677108"/>
          </a:xfrm>
          <a:prstGeom prst="rect">
            <a:avLst/>
          </a:prstGeom>
          <a:noFill/>
        </p:spPr>
        <p:txBody>
          <a:bodyPr wrap="square" rtlCol="0">
            <a:spAutoFit/>
          </a:bodyPr>
          <a:lstStyle/>
          <a:p>
            <a:pPr algn="ctr"/>
            <a:r>
              <a:rPr lang="en-GB" sz="1400" b="1" dirty="0">
                <a:solidFill>
                  <a:srgbClr val="5C5B5A"/>
                </a:solidFill>
              </a:rPr>
              <a:t>34% </a:t>
            </a:r>
          </a:p>
          <a:p>
            <a:pPr algn="ctr"/>
            <a:r>
              <a:rPr lang="en-GB" sz="1200" dirty="0">
                <a:solidFill>
                  <a:srgbClr val="5C5B5A"/>
                </a:solidFill>
              </a:rPr>
              <a:t>Food insecure</a:t>
            </a:r>
          </a:p>
        </p:txBody>
      </p:sp>
      <p:sp>
        <p:nvSpPr>
          <p:cNvPr id="17" name="TextBox 16">
            <a:extLst>
              <a:ext uri="{FF2B5EF4-FFF2-40B4-BE49-F238E27FC236}">
                <a16:creationId xmlns:a16="http://schemas.microsoft.com/office/drawing/2014/main" id="{A6196237-6FB8-9FC4-1012-265FD715F4E0}"/>
              </a:ext>
            </a:extLst>
          </p:cNvPr>
          <p:cNvSpPr txBox="1"/>
          <p:nvPr/>
        </p:nvSpPr>
        <p:spPr>
          <a:xfrm>
            <a:off x="2793347" y="3128041"/>
            <a:ext cx="1541889" cy="923330"/>
          </a:xfrm>
          <a:prstGeom prst="rect">
            <a:avLst/>
          </a:prstGeom>
          <a:noFill/>
        </p:spPr>
        <p:txBody>
          <a:bodyPr wrap="square" rtlCol="0">
            <a:spAutoFit/>
          </a:bodyPr>
          <a:lstStyle/>
          <a:p>
            <a:r>
              <a:rPr lang="en-GB" dirty="0">
                <a:solidFill>
                  <a:srgbClr val="5C5B5A"/>
                </a:solidFill>
              </a:rPr>
              <a:t>Households without children</a:t>
            </a:r>
          </a:p>
        </p:txBody>
      </p:sp>
      <p:graphicFrame>
        <p:nvGraphicFramePr>
          <p:cNvPr id="7" name="Chart 6" descr="Column chart showing groups more likely to be food insecure. Those not in work due to ill health and disability (69%), aged 16-24 (64%), those within racially minoritised communities (64%) and those with a disability (61%) are all above the average.">
            <a:extLst>
              <a:ext uri="{FF2B5EF4-FFF2-40B4-BE49-F238E27FC236}">
                <a16:creationId xmlns:a16="http://schemas.microsoft.com/office/drawing/2014/main" id="{1142A269-43F0-4838-BF84-D64B0DC88C54}"/>
              </a:ext>
            </a:extLst>
          </p:cNvPr>
          <p:cNvGraphicFramePr/>
          <p:nvPr>
            <p:extLst>
              <p:ext uri="{D42A27DB-BD31-4B8C-83A1-F6EECF244321}">
                <p14:modId xmlns:p14="http://schemas.microsoft.com/office/powerpoint/2010/main" val="3509961640"/>
              </p:ext>
            </p:extLst>
          </p:nvPr>
        </p:nvGraphicFramePr>
        <p:xfrm>
          <a:off x="7057434" y="1823106"/>
          <a:ext cx="4847314" cy="340710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Placeholder 10" descr="Pie chart showing the percentage of respondents without children who are classed as food insecure by the Greater Manchester food insecurity score. 56% of households are considered food insecure. 32% have very low security.">
            <a:extLst>
              <a:ext uri="{FF2B5EF4-FFF2-40B4-BE49-F238E27FC236}">
                <a16:creationId xmlns:a16="http://schemas.microsoft.com/office/drawing/2014/main" id="{214C9992-3DF5-47B4-ADE3-B89EC64139FA}"/>
              </a:ext>
            </a:extLst>
          </p:cNvPr>
          <p:cNvGraphicFramePr>
            <a:graphicFrameLocks/>
          </p:cNvGraphicFramePr>
          <p:nvPr>
            <p:extLst>
              <p:ext uri="{D42A27DB-BD31-4B8C-83A1-F6EECF244321}">
                <p14:modId xmlns:p14="http://schemas.microsoft.com/office/powerpoint/2010/main" val="4215832998"/>
              </p:ext>
            </p:extLst>
          </p:nvPr>
        </p:nvGraphicFramePr>
        <p:xfrm>
          <a:off x="-184167" y="4410366"/>
          <a:ext cx="6210498" cy="2008210"/>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a:extLst>
              <a:ext uri="{FF2B5EF4-FFF2-40B4-BE49-F238E27FC236}">
                <a16:creationId xmlns:a16="http://schemas.microsoft.com/office/drawing/2014/main" id="{932A83FC-103B-48AF-F8D3-9971455A3AC9}"/>
              </a:ext>
            </a:extLst>
          </p:cNvPr>
          <p:cNvSpPr txBox="1"/>
          <p:nvPr/>
        </p:nvSpPr>
        <p:spPr>
          <a:xfrm>
            <a:off x="751390" y="5036317"/>
            <a:ext cx="1051023" cy="677108"/>
          </a:xfrm>
          <a:prstGeom prst="rect">
            <a:avLst/>
          </a:prstGeom>
          <a:noFill/>
        </p:spPr>
        <p:txBody>
          <a:bodyPr wrap="square" rtlCol="0">
            <a:spAutoFit/>
          </a:bodyPr>
          <a:lstStyle/>
          <a:p>
            <a:pPr algn="ctr"/>
            <a:r>
              <a:rPr lang="en-GB" sz="1400" b="1" dirty="0">
                <a:solidFill>
                  <a:srgbClr val="5C5B5A"/>
                </a:solidFill>
              </a:rPr>
              <a:t>56% </a:t>
            </a:r>
          </a:p>
          <a:p>
            <a:pPr algn="ctr"/>
            <a:r>
              <a:rPr lang="en-GB" sz="1200" dirty="0">
                <a:solidFill>
                  <a:srgbClr val="5C5B5A"/>
                </a:solidFill>
              </a:rPr>
              <a:t>Food insecure</a:t>
            </a:r>
          </a:p>
        </p:txBody>
      </p:sp>
      <p:sp>
        <p:nvSpPr>
          <p:cNvPr id="18" name="TextBox 17">
            <a:extLst>
              <a:ext uri="{FF2B5EF4-FFF2-40B4-BE49-F238E27FC236}">
                <a16:creationId xmlns:a16="http://schemas.microsoft.com/office/drawing/2014/main" id="{1E8205EF-3BB5-01FE-C99F-C00DBCA270DD}"/>
              </a:ext>
            </a:extLst>
          </p:cNvPr>
          <p:cNvSpPr txBox="1"/>
          <p:nvPr/>
        </p:nvSpPr>
        <p:spPr>
          <a:xfrm>
            <a:off x="2793347" y="5047328"/>
            <a:ext cx="1541889" cy="646331"/>
          </a:xfrm>
          <a:prstGeom prst="rect">
            <a:avLst/>
          </a:prstGeom>
          <a:noFill/>
        </p:spPr>
        <p:txBody>
          <a:bodyPr wrap="square" rtlCol="0">
            <a:spAutoFit/>
          </a:bodyPr>
          <a:lstStyle/>
          <a:p>
            <a:r>
              <a:rPr lang="en-GB" dirty="0">
                <a:solidFill>
                  <a:srgbClr val="5C5B5A"/>
                </a:solidFill>
              </a:rPr>
              <a:t>Households with children</a:t>
            </a:r>
          </a:p>
        </p:txBody>
      </p:sp>
      <p:cxnSp>
        <p:nvCxnSpPr>
          <p:cNvPr id="21" name="Straight Arrow Connector 20">
            <a:extLst>
              <a:ext uri="{FF2B5EF4-FFF2-40B4-BE49-F238E27FC236}">
                <a16:creationId xmlns:a16="http://schemas.microsoft.com/office/drawing/2014/main" id="{2B1F1013-2544-119C-2C39-6FB538FE4666}"/>
              </a:ext>
              <a:ext uri="{C183D7F6-B498-43B3-948B-1728B52AA6E4}">
                <adec:decorative xmlns:adec="http://schemas.microsoft.com/office/drawing/2017/decorative" val="1"/>
              </a:ext>
            </a:extLst>
          </p:cNvPr>
          <p:cNvCxnSpPr/>
          <p:nvPr/>
        </p:nvCxnSpPr>
        <p:spPr>
          <a:xfrm>
            <a:off x="4344761" y="3581400"/>
            <a:ext cx="1981200" cy="0"/>
          </a:xfrm>
          <a:prstGeom prst="straightConnector1">
            <a:avLst/>
          </a:prstGeom>
          <a:ln w="28575">
            <a:solidFill>
              <a:srgbClr val="FA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8B7A2759-C4FC-9790-AA49-9FB949427D65}"/>
              </a:ext>
              <a:ext uri="{C183D7F6-B498-43B3-948B-1728B52AA6E4}">
                <adec:decorative xmlns:adec="http://schemas.microsoft.com/office/drawing/2017/decorative" val="1"/>
              </a:ext>
            </a:extLst>
          </p:cNvPr>
          <p:cNvSpPr/>
          <p:nvPr/>
        </p:nvSpPr>
        <p:spPr>
          <a:xfrm>
            <a:off x="254428" y="2676106"/>
            <a:ext cx="4080808" cy="17721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A94636EC-8F42-4962-8247-8EA5A55335B2}"/>
              </a:ext>
              <a:ext uri="{C183D7F6-B498-43B3-948B-1728B52AA6E4}">
                <adec:decorative xmlns:adec="http://schemas.microsoft.com/office/drawing/2017/decorative" val="1"/>
              </a:ext>
            </a:extLst>
          </p:cNvPr>
          <p:cNvSpPr txBox="1"/>
          <p:nvPr/>
        </p:nvSpPr>
        <p:spPr>
          <a:xfrm>
            <a:off x="799183" y="1263800"/>
            <a:ext cx="924849" cy="707886"/>
          </a:xfrm>
          <a:prstGeom prst="rect">
            <a:avLst/>
          </a:prstGeom>
          <a:noFill/>
        </p:spPr>
        <p:txBody>
          <a:bodyPr wrap="square" lIns="0" tIns="0" rIns="0" bIns="0" rtlCol="0">
            <a:spAutoFit/>
          </a:bodyPr>
          <a:lstStyle/>
          <a:p>
            <a:pPr algn="ctr">
              <a:defRPr/>
            </a:pPr>
            <a:r>
              <a:rPr kumimoji="0" lang="en-GB" b="1" i="0" u="none" strike="noStrike" kern="1200" cap="none" spc="0" normalizeH="0" baseline="0" noProof="0" dirty="0">
                <a:ln>
                  <a:noFill/>
                </a:ln>
                <a:solidFill>
                  <a:srgbClr val="5C5B5A"/>
                </a:solidFill>
                <a:effectLst/>
                <a:uLnTx/>
                <a:uFillTx/>
                <a:latin typeface="Arial"/>
                <a:ea typeface="+mn-ea"/>
                <a:cs typeface="+mn-cs"/>
              </a:rPr>
              <a:t>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a:ea typeface="+mn-ea"/>
                <a:cs typeface="+mn-cs"/>
              </a:rPr>
              <a:t>Food insecure</a:t>
            </a:r>
          </a:p>
        </p:txBody>
      </p:sp>
      <p:sp>
        <p:nvSpPr>
          <p:cNvPr id="10" name="Footer Placeholder 4">
            <a:extLst>
              <a:ext uri="{FF2B5EF4-FFF2-40B4-BE49-F238E27FC236}">
                <a16:creationId xmlns:a16="http://schemas.microsoft.com/office/drawing/2014/main" id="{2912CA2F-CA0B-4F97-BF0F-B6035F36D51C}"/>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chemeClr val="bg1">
                    <a:lumMod val="50000"/>
                  </a:schemeClr>
                </a:solidFill>
                <a:cs typeface="Arial" panose="020B0604020202020204" pitchFamily="34" charset="0"/>
              </a:rPr>
              <a:t>Greater Manchester Food security Score</a:t>
            </a:r>
          </a:p>
          <a:p>
            <a:r>
              <a:rPr lang="en-GB" sz="1000" dirty="0">
                <a:solidFill>
                  <a:schemeClr val="bg1">
                    <a:lumMod val="50000"/>
                  </a:schemeClr>
                </a:solidFill>
                <a:cs typeface="Arial" panose="020B0604020202020204" pitchFamily="34" charset="0"/>
              </a:rPr>
              <a:t>Unweighted base: 1042 (Online respondents without children)</a:t>
            </a:r>
          </a:p>
        </p:txBody>
      </p:sp>
      <p:sp>
        <p:nvSpPr>
          <p:cNvPr id="20" name="Slide Number Placeholder 4">
            <a:extLst>
              <a:ext uri="{FF2B5EF4-FFF2-40B4-BE49-F238E27FC236}">
                <a16:creationId xmlns:a16="http://schemas.microsoft.com/office/drawing/2014/main" id="{97A6A492-5E9F-407E-87F8-B4C53B1F94A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83713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9" y="257615"/>
            <a:ext cx="10515600" cy="586800"/>
          </a:xfrm>
        </p:spPr>
        <p:txBody>
          <a:bodyPr>
            <a:noAutofit/>
          </a:bodyPr>
          <a:lstStyle/>
          <a:p>
            <a:r>
              <a:rPr lang="en-GB" sz="1800" b="1" dirty="0"/>
              <a:t>Summary: Food security – Households with children</a:t>
            </a:r>
            <a:endParaRPr lang="en-GB" sz="1800" b="1" dirty="0">
              <a:solidFill>
                <a:schemeClr val="accent3"/>
              </a:solidFill>
            </a:endParaRPr>
          </a:p>
        </p:txBody>
      </p:sp>
      <p:graphicFrame>
        <p:nvGraphicFramePr>
          <p:cNvPr id="3" name="Chart Placeholder 10" descr="Pie chart showing the percentage of respondents who are classed as food insecure by the Greater Manchester food insecurity score. 42% of households are considered food insecure. 24% have very low security.">
            <a:extLst>
              <a:ext uri="{FF2B5EF4-FFF2-40B4-BE49-F238E27FC236}">
                <a16:creationId xmlns:a16="http://schemas.microsoft.com/office/drawing/2014/main" id="{7F9F273E-A165-CE98-54A6-59143ACF5D0D}"/>
              </a:ext>
            </a:extLst>
          </p:cNvPr>
          <p:cNvGraphicFramePr>
            <a:graphicFrameLocks/>
          </p:cNvGraphicFramePr>
          <p:nvPr>
            <p:extLst>
              <p:ext uri="{D42A27DB-BD31-4B8C-83A1-F6EECF244321}">
                <p14:modId xmlns:p14="http://schemas.microsoft.com/office/powerpoint/2010/main" val="1211954375"/>
              </p:ext>
            </p:extLst>
          </p:nvPr>
        </p:nvGraphicFramePr>
        <p:xfrm>
          <a:off x="342446" y="448555"/>
          <a:ext cx="3913614" cy="2327173"/>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51095E19-A81F-48EB-B6EB-C1D110C88BE8}"/>
              </a:ext>
            </a:extLst>
          </p:cNvPr>
          <p:cNvSpPr txBox="1"/>
          <p:nvPr/>
        </p:nvSpPr>
        <p:spPr>
          <a:xfrm>
            <a:off x="3064643" y="1009869"/>
            <a:ext cx="1541889" cy="923330"/>
          </a:xfrm>
          <a:prstGeom prst="rect">
            <a:avLst/>
          </a:prstGeom>
          <a:noFill/>
        </p:spPr>
        <p:txBody>
          <a:bodyPr wrap="square" rtlCol="0">
            <a:spAutoFit/>
          </a:bodyPr>
          <a:lstStyle/>
          <a:p>
            <a:r>
              <a:rPr lang="en-GB" dirty="0">
                <a:solidFill>
                  <a:srgbClr val="5C5B5A"/>
                </a:solidFill>
              </a:rPr>
              <a:t>Greater Manchester overall</a:t>
            </a:r>
          </a:p>
        </p:txBody>
      </p:sp>
      <p:sp>
        <p:nvSpPr>
          <p:cNvPr id="8" name="TextBox 7">
            <a:extLst>
              <a:ext uri="{FF2B5EF4-FFF2-40B4-BE49-F238E27FC236}">
                <a16:creationId xmlns:a16="http://schemas.microsoft.com/office/drawing/2014/main" id="{8A8D2BDB-6540-4CB3-263B-AB7503786224}"/>
              </a:ext>
              <a:ext uri="{C183D7F6-B498-43B3-948B-1728B52AA6E4}">
                <adec:decorative xmlns:adec="http://schemas.microsoft.com/office/drawing/2017/decorative" val="0"/>
              </a:ext>
            </a:extLst>
          </p:cNvPr>
          <p:cNvSpPr txBox="1"/>
          <p:nvPr/>
        </p:nvSpPr>
        <p:spPr>
          <a:xfrm>
            <a:off x="1070479" y="1263800"/>
            <a:ext cx="924849" cy="707886"/>
          </a:xfrm>
          <a:prstGeom prst="rect">
            <a:avLst/>
          </a:prstGeom>
          <a:noFill/>
        </p:spPr>
        <p:txBody>
          <a:bodyPr wrap="square" lIns="0" tIns="0" rIns="0" bIns="0" rtlCol="0">
            <a:spAutoFit/>
          </a:bodyPr>
          <a:lstStyle/>
          <a:p>
            <a:pPr algn="ctr">
              <a:defRPr/>
            </a:pPr>
            <a:r>
              <a:rPr kumimoji="0" lang="en-GB" b="1" i="0" u="none" strike="noStrike" kern="1200" cap="none" spc="0" normalizeH="0" baseline="0" noProof="0" dirty="0">
                <a:ln>
                  <a:noFill/>
                </a:ln>
                <a:solidFill>
                  <a:srgbClr val="5C5B5A"/>
                </a:solidFill>
                <a:effectLst/>
                <a:uLnTx/>
                <a:uFillTx/>
                <a:latin typeface="Arial"/>
                <a:ea typeface="+mn-ea"/>
                <a:cs typeface="+mn-cs"/>
              </a:rPr>
              <a:t>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a:ea typeface="+mn-ea"/>
                <a:cs typeface="+mn-cs"/>
              </a:rPr>
              <a:t>Food insecure</a:t>
            </a:r>
          </a:p>
        </p:txBody>
      </p:sp>
      <p:sp>
        <p:nvSpPr>
          <p:cNvPr id="25" name="TextBox 24">
            <a:extLst>
              <a:ext uri="{FF2B5EF4-FFF2-40B4-BE49-F238E27FC236}">
                <a16:creationId xmlns:a16="http://schemas.microsoft.com/office/drawing/2014/main" id="{2C7ADCB1-BB9C-44AE-B88B-EE175BF7BF46}"/>
              </a:ext>
            </a:extLst>
          </p:cNvPr>
          <p:cNvSpPr txBox="1"/>
          <p:nvPr/>
        </p:nvSpPr>
        <p:spPr>
          <a:xfrm>
            <a:off x="3064643" y="3128041"/>
            <a:ext cx="1541889" cy="923330"/>
          </a:xfrm>
          <a:prstGeom prst="rect">
            <a:avLst/>
          </a:prstGeom>
          <a:noFill/>
        </p:spPr>
        <p:txBody>
          <a:bodyPr wrap="square" rtlCol="0">
            <a:spAutoFit/>
          </a:bodyPr>
          <a:lstStyle/>
          <a:p>
            <a:r>
              <a:rPr lang="en-GB" dirty="0">
                <a:solidFill>
                  <a:srgbClr val="5C5B5A"/>
                </a:solidFill>
              </a:rPr>
              <a:t>Households without children</a:t>
            </a:r>
          </a:p>
        </p:txBody>
      </p:sp>
      <p:graphicFrame>
        <p:nvGraphicFramePr>
          <p:cNvPr id="6" name="Chart Placeholder 10" descr="Pie chart showing the percentage of respondents without children who are classed as food insecure by the Greater Manchester food insecurity score. 34% of households are considered food insecure. 20% have very low security.">
            <a:extLst>
              <a:ext uri="{FF2B5EF4-FFF2-40B4-BE49-F238E27FC236}">
                <a16:creationId xmlns:a16="http://schemas.microsoft.com/office/drawing/2014/main" id="{D09AA36D-CB23-EE7C-765C-80A3BAEC411F}"/>
              </a:ext>
            </a:extLst>
          </p:cNvPr>
          <p:cNvGraphicFramePr>
            <a:graphicFrameLocks/>
          </p:cNvGraphicFramePr>
          <p:nvPr>
            <p:extLst>
              <p:ext uri="{D42A27DB-BD31-4B8C-83A1-F6EECF244321}">
                <p14:modId xmlns:p14="http://schemas.microsoft.com/office/powerpoint/2010/main" val="184205288"/>
              </p:ext>
            </p:extLst>
          </p:nvPr>
        </p:nvGraphicFramePr>
        <p:xfrm>
          <a:off x="85645" y="2585601"/>
          <a:ext cx="2731348" cy="2008210"/>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31407F58-E016-7898-FD57-7271D73E0A7D}"/>
              </a:ext>
            </a:extLst>
          </p:cNvPr>
          <p:cNvSpPr txBox="1"/>
          <p:nvPr/>
        </p:nvSpPr>
        <p:spPr>
          <a:xfrm>
            <a:off x="1018225" y="3234709"/>
            <a:ext cx="1051025" cy="677108"/>
          </a:xfrm>
          <a:prstGeom prst="rect">
            <a:avLst/>
          </a:prstGeom>
          <a:noFill/>
        </p:spPr>
        <p:txBody>
          <a:bodyPr wrap="square" rtlCol="0">
            <a:spAutoFit/>
          </a:bodyPr>
          <a:lstStyle/>
          <a:p>
            <a:pPr algn="ctr"/>
            <a:r>
              <a:rPr lang="en-GB" sz="1400" b="1" dirty="0">
                <a:solidFill>
                  <a:srgbClr val="5C5B5A"/>
                </a:solidFill>
              </a:rPr>
              <a:t>34% </a:t>
            </a:r>
          </a:p>
          <a:p>
            <a:pPr algn="ctr"/>
            <a:r>
              <a:rPr lang="en-GB" sz="1200" dirty="0">
                <a:solidFill>
                  <a:srgbClr val="5C5B5A"/>
                </a:solidFill>
              </a:rPr>
              <a:t>Food insecure</a:t>
            </a:r>
          </a:p>
        </p:txBody>
      </p:sp>
      <p:sp>
        <p:nvSpPr>
          <p:cNvPr id="26" name="TextBox 25">
            <a:extLst>
              <a:ext uri="{FF2B5EF4-FFF2-40B4-BE49-F238E27FC236}">
                <a16:creationId xmlns:a16="http://schemas.microsoft.com/office/drawing/2014/main" id="{A7D42C7C-1A2D-4D82-B55D-99D4CC609921}"/>
              </a:ext>
            </a:extLst>
          </p:cNvPr>
          <p:cNvSpPr txBox="1"/>
          <p:nvPr/>
        </p:nvSpPr>
        <p:spPr>
          <a:xfrm>
            <a:off x="3064643" y="5047328"/>
            <a:ext cx="1541889" cy="646331"/>
          </a:xfrm>
          <a:prstGeom prst="rect">
            <a:avLst/>
          </a:prstGeom>
          <a:noFill/>
        </p:spPr>
        <p:txBody>
          <a:bodyPr wrap="square" rtlCol="0">
            <a:spAutoFit/>
          </a:bodyPr>
          <a:lstStyle/>
          <a:p>
            <a:r>
              <a:rPr lang="en-GB" dirty="0">
                <a:solidFill>
                  <a:srgbClr val="5C5B5A"/>
                </a:solidFill>
              </a:rPr>
              <a:t>Households with children</a:t>
            </a:r>
          </a:p>
        </p:txBody>
      </p:sp>
      <p:graphicFrame>
        <p:nvGraphicFramePr>
          <p:cNvPr id="12" name="Chart Placeholder 10" descr="Pie chart showing the percentage of respondents without children who are classed as food insecure by the Greater Manchester food insecurity score. 56% of households are considered food insecure. 32% have very low security.">
            <a:extLst>
              <a:ext uri="{FF2B5EF4-FFF2-40B4-BE49-F238E27FC236}">
                <a16:creationId xmlns:a16="http://schemas.microsoft.com/office/drawing/2014/main" id="{0B083C16-B0F3-46B6-5B7C-8EE9414A4BD0}"/>
              </a:ext>
            </a:extLst>
          </p:cNvPr>
          <p:cNvGraphicFramePr>
            <a:graphicFrameLocks/>
          </p:cNvGraphicFramePr>
          <p:nvPr>
            <p:extLst>
              <p:ext uri="{D42A27DB-BD31-4B8C-83A1-F6EECF244321}">
                <p14:modId xmlns:p14="http://schemas.microsoft.com/office/powerpoint/2010/main" val="394616270"/>
              </p:ext>
            </p:extLst>
          </p:nvPr>
        </p:nvGraphicFramePr>
        <p:xfrm>
          <a:off x="87129" y="4410366"/>
          <a:ext cx="6210498" cy="2008210"/>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6929F4EC-0C65-FE5C-BF45-FA0BDF45FA52}"/>
              </a:ext>
            </a:extLst>
          </p:cNvPr>
          <p:cNvSpPr txBox="1"/>
          <p:nvPr/>
        </p:nvSpPr>
        <p:spPr>
          <a:xfrm>
            <a:off x="1022686" y="5036317"/>
            <a:ext cx="1051023" cy="677108"/>
          </a:xfrm>
          <a:prstGeom prst="rect">
            <a:avLst/>
          </a:prstGeom>
          <a:noFill/>
        </p:spPr>
        <p:txBody>
          <a:bodyPr wrap="square" rtlCol="0">
            <a:spAutoFit/>
          </a:bodyPr>
          <a:lstStyle/>
          <a:p>
            <a:pPr algn="ctr"/>
            <a:r>
              <a:rPr lang="en-GB" sz="1400" b="1" dirty="0">
                <a:solidFill>
                  <a:srgbClr val="5C5B5A"/>
                </a:solidFill>
              </a:rPr>
              <a:t>56% </a:t>
            </a:r>
          </a:p>
          <a:p>
            <a:pPr algn="ctr"/>
            <a:r>
              <a:rPr lang="en-GB" sz="1200" dirty="0">
                <a:solidFill>
                  <a:srgbClr val="5C5B5A"/>
                </a:solidFill>
              </a:rPr>
              <a:t>Food insecure</a:t>
            </a:r>
          </a:p>
        </p:txBody>
      </p:sp>
      <p:grpSp>
        <p:nvGrpSpPr>
          <p:cNvPr id="5" name="Group 4" descr="Higlighter box signifying 56% of households with children are food insecure">
            <a:extLst>
              <a:ext uri="{FF2B5EF4-FFF2-40B4-BE49-F238E27FC236}">
                <a16:creationId xmlns:a16="http://schemas.microsoft.com/office/drawing/2014/main" id="{76AD975B-5095-30E0-8A43-5E63BE71BECD}"/>
              </a:ext>
            </a:extLst>
          </p:cNvPr>
          <p:cNvGrpSpPr/>
          <p:nvPr/>
        </p:nvGrpSpPr>
        <p:grpSpPr>
          <a:xfrm>
            <a:off x="525724" y="4488130"/>
            <a:ext cx="6071533" cy="1772115"/>
            <a:chOff x="525724" y="4488130"/>
            <a:chExt cx="6071533" cy="1772115"/>
          </a:xfrm>
        </p:grpSpPr>
        <p:sp>
          <p:nvSpPr>
            <p:cNvPr id="24" name="Rectangle 23">
              <a:extLst>
                <a:ext uri="{FF2B5EF4-FFF2-40B4-BE49-F238E27FC236}">
                  <a16:creationId xmlns:a16="http://schemas.microsoft.com/office/drawing/2014/main" id="{8B7A2759-C4FC-9790-AA49-9FB949427D65}"/>
                </a:ext>
                <a:ext uri="{C183D7F6-B498-43B3-948B-1728B52AA6E4}">
                  <adec:decorative xmlns:adec="http://schemas.microsoft.com/office/drawing/2017/decorative" val="1"/>
                </a:ext>
              </a:extLst>
            </p:cNvPr>
            <p:cNvSpPr/>
            <p:nvPr/>
          </p:nvSpPr>
          <p:spPr>
            <a:xfrm>
              <a:off x="525724" y="4488130"/>
              <a:ext cx="4080808" cy="17721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1" name="Straight Arrow Connector 20">
              <a:extLst>
                <a:ext uri="{FF2B5EF4-FFF2-40B4-BE49-F238E27FC236}">
                  <a16:creationId xmlns:a16="http://schemas.microsoft.com/office/drawing/2014/main" id="{2B1F1013-2544-119C-2C39-6FB538FE4666}"/>
                </a:ext>
                <a:ext uri="{C183D7F6-B498-43B3-948B-1728B52AA6E4}">
                  <adec:decorative xmlns:adec="http://schemas.microsoft.com/office/drawing/2017/decorative" val="1"/>
                </a:ext>
              </a:extLst>
            </p:cNvPr>
            <p:cNvCxnSpPr/>
            <p:nvPr/>
          </p:nvCxnSpPr>
          <p:spPr>
            <a:xfrm>
              <a:off x="4616057" y="5315043"/>
              <a:ext cx="1981200" cy="0"/>
            </a:xfrm>
            <a:prstGeom prst="straightConnector1">
              <a:avLst/>
            </a:prstGeom>
            <a:ln w="28575">
              <a:solidFill>
                <a:srgbClr val="FA000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 name="Chart 1" descr="Column chart showing groups more likely to be food insecure. Those earning below £16,000 (82%), a disability (78%), those with caring responsibilities (73%) are more likely than average.">
            <a:extLst>
              <a:ext uri="{FF2B5EF4-FFF2-40B4-BE49-F238E27FC236}">
                <a16:creationId xmlns:a16="http://schemas.microsoft.com/office/drawing/2014/main" id="{E3F13850-ED97-A7EB-FBF7-1C716667A894}"/>
              </a:ext>
            </a:extLst>
          </p:cNvPr>
          <p:cNvGraphicFramePr/>
          <p:nvPr>
            <p:extLst>
              <p:ext uri="{D42A27DB-BD31-4B8C-83A1-F6EECF244321}">
                <p14:modId xmlns:p14="http://schemas.microsoft.com/office/powerpoint/2010/main" val="532675085"/>
              </p:ext>
            </p:extLst>
          </p:nvPr>
        </p:nvGraphicFramePr>
        <p:xfrm>
          <a:off x="6489847" y="3072125"/>
          <a:ext cx="5460853" cy="3407103"/>
        </p:xfrm>
        <a:graphic>
          <a:graphicData uri="http://schemas.openxmlformats.org/drawingml/2006/chart">
            <c:chart xmlns:c="http://schemas.openxmlformats.org/drawingml/2006/chart" xmlns:r="http://schemas.openxmlformats.org/officeDocument/2006/relationships" r:id="rId6"/>
          </a:graphicData>
        </a:graphic>
      </p:graphicFrame>
      <p:sp>
        <p:nvSpPr>
          <p:cNvPr id="10" name="Footer Placeholder 4">
            <a:extLst>
              <a:ext uri="{FF2B5EF4-FFF2-40B4-BE49-F238E27FC236}">
                <a16:creationId xmlns:a16="http://schemas.microsoft.com/office/drawing/2014/main" id="{2912CA2F-CA0B-4F97-BF0F-B6035F36D51C}"/>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chemeClr val="bg1">
                    <a:lumMod val="50000"/>
                  </a:schemeClr>
                </a:solidFill>
                <a:cs typeface="Arial" panose="020B0604020202020204" pitchFamily="34" charset="0"/>
              </a:rPr>
              <a:t>Greater Manchester Food security Score</a:t>
            </a:r>
          </a:p>
          <a:p>
            <a:r>
              <a:rPr lang="en-GB" sz="1000" dirty="0">
                <a:solidFill>
                  <a:schemeClr val="bg1">
                    <a:lumMod val="50000"/>
                  </a:schemeClr>
                </a:solidFill>
                <a:cs typeface="Arial" panose="020B0604020202020204" pitchFamily="34" charset="0"/>
              </a:rPr>
              <a:t>Unweighted base: 400 (Online respondents with children)</a:t>
            </a:r>
          </a:p>
        </p:txBody>
      </p:sp>
      <p:sp>
        <p:nvSpPr>
          <p:cNvPr id="17" name="Slide Number Placeholder 4">
            <a:extLst>
              <a:ext uri="{FF2B5EF4-FFF2-40B4-BE49-F238E27FC236}">
                <a16:creationId xmlns:a16="http://schemas.microsoft.com/office/drawing/2014/main" id="{664DCC60-3C2A-4478-8C8B-F475C4E20880}"/>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53330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800" y="254423"/>
            <a:ext cx="10515600" cy="586800"/>
          </a:xfrm>
        </p:spPr>
        <p:txBody>
          <a:bodyPr anchor="t">
            <a:normAutofit/>
          </a:bodyPr>
          <a:lstStyle/>
          <a:p>
            <a:r>
              <a:rPr lang="en-GB" sz="1800" b="1" dirty="0"/>
              <a:t>Summary: Food security – Spring (survey 1+2) vs September (survey 3) comparison</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1089600" y="753871"/>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Food security – Overall (Spring (survey 1+2))</a:t>
            </a:r>
          </a:p>
        </p:txBody>
      </p:sp>
      <p:graphicFrame>
        <p:nvGraphicFramePr>
          <p:cNvPr id="44" name="Chart Placeholder 10" descr="Pie chart showing that 58% of parents have children aged 12-17 that have all had their coronavirus vaccine">
            <a:extLst>
              <a:ext uri="{FF2B5EF4-FFF2-40B4-BE49-F238E27FC236}">
                <a16:creationId xmlns:a16="http://schemas.microsoft.com/office/drawing/2014/main" id="{E0B13B8E-0FC9-6A17-C341-FE990A60DF04}"/>
              </a:ext>
            </a:extLst>
          </p:cNvPr>
          <p:cNvGraphicFramePr>
            <a:graphicFrameLocks/>
          </p:cNvGraphicFramePr>
          <p:nvPr>
            <p:extLst>
              <p:ext uri="{D42A27DB-BD31-4B8C-83A1-F6EECF244321}">
                <p14:modId xmlns:p14="http://schemas.microsoft.com/office/powerpoint/2010/main" val="3122459012"/>
              </p:ext>
            </p:extLst>
          </p:nvPr>
        </p:nvGraphicFramePr>
        <p:xfrm>
          <a:off x="1358562" y="1000332"/>
          <a:ext cx="3173427" cy="28227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Placeholder 10" descr="Pie chart showing the percentage of respondents who are classed as food insecure by the Greater Manchester food insecurity score in the Spring. 35% of households are considered food insecure. 19% have very low security.">
            <a:extLst>
              <a:ext uri="{FF2B5EF4-FFF2-40B4-BE49-F238E27FC236}">
                <a16:creationId xmlns:a16="http://schemas.microsoft.com/office/drawing/2014/main" id="{F2047D20-484E-4308-DF36-62A120368100}"/>
              </a:ext>
            </a:extLst>
          </p:cNvPr>
          <p:cNvGraphicFramePr>
            <a:graphicFrameLocks/>
          </p:cNvGraphicFramePr>
          <p:nvPr>
            <p:extLst>
              <p:ext uri="{D42A27DB-BD31-4B8C-83A1-F6EECF244321}">
                <p14:modId xmlns:p14="http://schemas.microsoft.com/office/powerpoint/2010/main" val="3443259533"/>
              </p:ext>
            </p:extLst>
          </p:nvPr>
        </p:nvGraphicFramePr>
        <p:xfrm>
          <a:off x="1450113" y="996292"/>
          <a:ext cx="3173427" cy="2574248"/>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59DB4C45-05CA-363B-49AE-2FBD4C6C86C6}"/>
              </a:ext>
              <a:ext uri="{C183D7F6-B498-43B3-948B-1728B52AA6E4}">
                <adec:decorative xmlns:adec="http://schemas.microsoft.com/office/drawing/2017/decorative" val="0"/>
              </a:ext>
            </a:extLst>
          </p:cNvPr>
          <p:cNvSpPr txBox="1"/>
          <p:nvPr/>
        </p:nvSpPr>
        <p:spPr>
          <a:xfrm>
            <a:off x="2558995" y="1950549"/>
            <a:ext cx="1133323" cy="492443"/>
          </a:xfrm>
          <a:prstGeom prst="rect">
            <a:avLst/>
          </a:prstGeom>
          <a:noFill/>
        </p:spPr>
        <p:txBody>
          <a:bodyPr wrap="none" lIns="0" tIns="0" rIns="0" bIns="0" rtlCol="0">
            <a:spAutoFit/>
          </a:bodyPr>
          <a:lstStyle/>
          <a:p>
            <a:pPr algn="ctr">
              <a:defRPr/>
            </a:pPr>
            <a:r>
              <a:rPr lang="en-GB" b="1" dirty="0">
                <a:solidFill>
                  <a:srgbClr val="5C5B5A"/>
                </a:solidFill>
                <a:latin typeface="Arial"/>
              </a:rPr>
              <a:t>35</a:t>
            </a:r>
            <a:r>
              <a:rPr kumimoji="0" lang="en-GB" b="1" i="0" u="none" strike="noStrike" kern="1200" cap="none" spc="0" normalizeH="0" baseline="0" noProof="0" dirty="0">
                <a:ln>
                  <a:noFill/>
                </a:ln>
                <a:solidFill>
                  <a:srgbClr val="5C5B5A"/>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a:ea typeface="+mn-ea"/>
                <a:cs typeface="+mn-cs"/>
              </a:rPr>
              <a:t>Food insecure</a:t>
            </a:r>
          </a:p>
        </p:txBody>
      </p:sp>
      <p:sp>
        <p:nvSpPr>
          <p:cNvPr id="8" name="TextBox 7">
            <a:extLst>
              <a:ext uri="{FF2B5EF4-FFF2-40B4-BE49-F238E27FC236}">
                <a16:creationId xmlns:a16="http://schemas.microsoft.com/office/drawing/2014/main" id="{DF7659AF-7692-6810-7BDB-57D54E3CF923}"/>
              </a:ext>
              <a:ext uri="{C183D7F6-B498-43B3-948B-1728B52AA6E4}">
                <adec:decorative xmlns:adec="http://schemas.microsoft.com/office/drawing/2017/decorative" val="0"/>
              </a:ext>
            </a:extLst>
          </p:cNvPr>
          <p:cNvSpPr txBox="1"/>
          <p:nvPr/>
        </p:nvSpPr>
        <p:spPr>
          <a:xfrm>
            <a:off x="1108765" y="3389226"/>
            <a:ext cx="4233439"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Food security – Overall (September (survey 3))</a:t>
            </a:r>
          </a:p>
        </p:txBody>
      </p:sp>
      <p:graphicFrame>
        <p:nvGraphicFramePr>
          <p:cNvPr id="42" name="Chart Placeholder 10" descr="Pie chart showing that 58% of parents have children aged 12-17 that have all had their coronavirus vaccine">
            <a:extLst>
              <a:ext uri="{FF2B5EF4-FFF2-40B4-BE49-F238E27FC236}">
                <a16:creationId xmlns:a16="http://schemas.microsoft.com/office/drawing/2014/main" id="{2E05EA81-73D8-E49E-1340-8457BBB9AA28}"/>
              </a:ext>
            </a:extLst>
          </p:cNvPr>
          <p:cNvGraphicFramePr>
            <a:graphicFrameLocks/>
          </p:cNvGraphicFramePr>
          <p:nvPr>
            <p:extLst>
              <p:ext uri="{D42A27DB-BD31-4B8C-83A1-F6EECF244321}">
                <p14:modId xmlns:p14="http://schemas.microsoft.com/office/powerpoint/2010/main" val="2922190763"/>
              </p:ext>
            </p:extLst>
          </p:nvPr>
        </p:nvGraphicFramePr>
        <p:xfrm>
          <a:off x="1275402" y="3578927"/>
          <a:ext cx="3173427" cy="28227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8" name="Chart Placeholder 10" descr="Pie chart showing the percentage of respondents who are classed as food insecure by the Greater Manchester food insecurity score in September. 42% of households are considered food insecure. 24% have very low security.">
            <a:extLst>
              <a:ext uri="{FF2B5EF4-FFF2-40B4-BE49-F238E27FC236}">
                <a16:creationId xmlns:a16="http://schemas.microsoft.com/office/drawing/2014/main" id="{EC8A2868-CBEE-AA43-BA63-EBD0762B2B89}"/>
              </a:ext>
            </a:extLst>
          </p:cNvPr>
          <p:cNvGraphicFramePr>
            <a:graphicFrameLocks/>
          </p:cNvGraphicFramePr>
          <p:nvPr>
            <p:extLst>
              <p:ext uri="{D42A27DB-BD31-4B8C-83A1-F6EECF244321}">
                <p14:modId xmlns:p14="http://schemas.microsoft.com/office/powerpoint/2010/main" val="2436093660"/>
              </p:ext>
            </p:extLst>
          </p:nvPr>
        </p:nvGraphicFramePr>
        <p:xfrm>
          <a:off x="1366952" y="3572013"/>
          <a:ext cx="4780337" cy="2574248"/>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0483267A-1E00-FB51-B818-D270DE321041}"/>
              </a:ext>
              <a:ext uri="{C183D7F6-B498-43B3-948B-1728B52AA6E4}">
                <adec:decorative xmlns:adec="http://schemas.microsoft.com/office/drawing/2017/decorative" val="0"/>
              </a:ext>
            </a:extLst>
          </p:cNvPr>
          <p:cNvSpPr txBox="1"/>
          <p:nvPr/>
        </p:nvSpPr>
        <p:spPr>
          <a:xfrm>
            <a:off x="2490268" y="4492991"/>
            <a:ext cx="1133323" cy="492443"/>
          </a:xfrm>
          <a:prstGeom prst="rect">
            <a:avLst/>
          </a:prstGeom>
          <a:noFill/>
        </p:spPr>
        <p:txBody>
          <a:bodyPr wrap="none" lIns="0" tIns="0" rIns="0" bIns="0" rtlCol="0">
            <a:spAutoFit/>
          </a:bodyPr>
          <a:lstStyle/>
          <a:p>
            <a:pPr algn="ctr">
              <a:defRPr/>
            </a:pPr>
            <a:r>
              <a:rPr kumimoji="0" lang="en-GB" b="1" i="0" u="none" strike="noStrike" kern="1200" cap="none" spc="0" normalizeH="0" baseline="0" noProof="0" dirty="0">
                <a:ln>
                  <a:noFill/>
                </a:ln>
                <a:solidFill>
                  <a:srgbClr val="5C5B5A"/>
                </a:solidFill>
                <a:effectLst/>
                <a:uLnTx/>
                <a:uFillTx/>
                <a:latin typeface="Arial"/>
                <a:ea typeface="+mn-ea"/>
                <a:cs typeface="+mn-cs"/>
              </a:rPr>
              <a:t>42%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a:ea typeface="+mn-ea"/>
                <a:cs typeface="+mn-cs"/>
              </a:rPr>
              <a:t>Food insecure</a:t>
            </a:r>
          </a:p>
        </p:txBody>
      </p:sp>
      <p:sp>
        <p:nvSpPr>
          <p:cNvPr id="17" name="TextBox 16">
            <a:extLst>
              <a:ext uri="{FF2B5EF4-FFF2-40B4-BE49-F238E27FC236}">
                <a16:creationId xmlns:a16="http://schemas.microsoft.com/office/drawing/2014/main" id="{549AB2DB-773E-AE07-C042-5977ED2C950C}"/>
              </a:ext>
              <a:ext uri="{C183D7F6-B498-43B3-948B-1728B52AA6E4}">
                <adec:decorative xmlns:adec="http://schemas.microsoft.com/office/drawing/2017/decorative" val="0"/>
              </a:ext>
            </a:extLst>
          </p:cNvPr>
          <p:cNvSpPr txBox="1"/>
          <p:nvPr/>
        </p:nvSpPr>
        <p:spPr>
          <a:xfrm>
            <a:off x="6983164" y="763472"/>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Food security – Households with children</a:t>
            </a:r>
          </a:p>
        </p:txBody>
      </p:sp>
      <p:graphicFrame>
        <p:nvGraphicFramePr>
          <p:cNvPr id="19" name="Chart 18" descr="Column chart showing groups more likely to be food insecure. The total level of food insecurity in households with children in September has risen to 56% from 52% in the Spring. High food security has significantly fallen from 36% in Spring to 31% in September. ">
            <a:extLst>
              <a:ext uri="{FF2B5EF4-FFF2-40B4-BE49-F238E27FC236}">
                <a16:creationId xmlns:a16="http://schemas.microsoft.com/office/drawing/2014/main" id="{711DBD6E-B162-B677-82A2-8ED0238545C4}"/>
              </a:ext>
            </a:extLst>
          </p:cNvPr>
          <p:cNvGraphicFramePr/>
          <p:nvPr>
            <p:extLst>
              <p:ext uri="{D42A27DB-BD31-4B8C-83A1-F6EECF244321}">
                <p14:modId xmlns:p14="http://schemas.microsoft.com/office/powerpoint/2010/main" val="1506005178"/>
              </p:ext>
            </p:extLst>
          </p:nvPr>
        </p:nvGraphicFramePr>
        <p:xfrm>
          <a:off x="5939406" y="1255178"/>
          <a:ext cx="5769993" cy="2206744"/>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a:extLst>
              <a:ext uri="{FF2B5EF4-FFF2-40B4-BE49-F238E27FC236}">
                <a16:creationId xmlns:a16="http://schemas.microsoft.com/office/drawing/2014/main" id="{B0A22AD7-BBE2-B528-2CD4-271FCA6A4139}"/>
              </a:ext>
              <a:ext uri="{C183D7F6-B498-43B3-948B-1728B52AA6E4}">
                <adec:decorative xmlns:adec="http://schemas.microsoft.com/office/drawing/2017/decorative" val="0"/>
              </a:ext>
            </a:extLst>
          </p:cNvPr>
          <p:cNvSpPr txBox="1"/>
          <p:nvPr/>
        </p:nvSpPr>
        <p:spPr>
          <a:xfrm>
            <a:off x="6983164" y="3841401"/>
            <a:ext cx="4129034" cy="2308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5C5B5A"/>
                </a:solidFill>
                <a:effectLst/>
                <a:uLnTx/>
                <a:uFillTx/>
                <a:latin typeface="Arial"/>
                <a:ea typeface="+mn-ea"/>
                <a:cs typeface="+mn-cs"/>
              </a:rPr>
              <a:t>Food security – Households without children</a:t>
            </a:r>
          </a:p>
        </p:txBody>
      </p:sp>
      <p:graphicFrame>
        <p:nvGraphicFramePr>
          <p:cNvPr id="25" name="Chart 24" descr="Column chart showing groups more likely to be food insecure. The total level of food insecurity in households without children in September has risen to 34% from 27% in the Spring. High food security has significantly fallen from 61% in Spring to 52% in September. ">
            <a:extLst>
              <a:ext uri="{FF2B5EF4-FFF2-40B4-BE49-F238E27FC236}">
                <a16:creationId xmlns:a16="http://schemas.microsoft.com/office/drawing/2014/main" id="{E310B356-2B61-6A15-3C52-51928B7D4C0B}"/>
              </a:ext>
            </a:extLst>
          </p:cNvPr>
          <p:cNvGraphicFramePr/>
          <p:nvPr>
            <p:extLst>
              <p:ext uri="{D42A27DB-BD31-4B8C-83A1-F6EECF244321}">
                <p14:modId xmlns:p14="http://schemas.microsoft.com/office/powerpoint/2010/main" val="3388489284"/>
              </p:ext>
            </p:extLst>
          </p:nvPr>
        </p:nvGraphicFramePr>
        <p:xfrm>
          <a:off x="5939405" y="4143722"/>
          <a:ext cx="5769993" cy="2206744"/>
        </p:xfrm>
        <a:graphic>
          <a:graphicData uri="http://schemas.openxmlformats.org/drawingml/2006/chart">
            <c:chart xmlns:c="http://schemas.openxmlformats.org/drawingml/2006/chart" xmlns:r="http://schemas.openxmlformats.org/officeDocument/2006/relationships" r:id="rId8"/>
          </a:graphicData>
        </a:graphic>
      </p:graphicFrame>
      <p:sp>
        <p:nvSpPr>
          <p:cNvPr id="26" name="Arrow: Down 25">
            <a:extLst>
              <a:ext uri="{FF2B5EF4-FFF2-40B4-BE49-F238E27FC236}">
                <a16:creationId xmlns:a16="http://schemas.microsoft.com/office/drawing/2014/main" id="{DA6622A7-2D80-4B72-A6EA-C7FED3018E5B}"/>
              </a:ext>
              <a:ext uri="{C183D7F6-B498-43B3-948B-1728B52AA6E4}">
                <adec:decorative xmlns:adec="http://schemas.microsoft.com/office/drawing/2017/decorative" val="1"/>
              </a:ext>
            </a:extLst>
          </p:cNvPr>
          <p:cNvSpPr/>
          <p:nvPr/>
        </p:nvSpPr>
        <p:spPr>
          <a:xfrm>
            <a:off x="761438" y="60730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28" name="Group 27" descr="Green and Red arrows to signify when a statistic is significantly higher or lower than the previous survey.">
            <a:extLst>
              <a:ext uri="{FF2B5EF4-FFF2-40B4-BE49-F238E27FC236}">
                <a16:creationId xmlns:a16="http://schemas.microsoft.com/office/drawing/2014/main" id="{0671D2C4-D1FD-4A4E-B62E-C9AE0CBDDB49}"/>
              </a:ext>
            </a:extLst>
          </p:cNvPr>
          <p:cNvGrpSpPr/>
          <p:nvPr/>
        </p:nvGrpSpPr>
        <p:grpSpPr>
          <a:xfrm>
            <a:off x="530845" y="6033157"/>
            <a:ext cx="5801626" cy="276999"/>
            <a:chOff x="520117" y="5798698"/>
            <a:chExt cx="5801626" cy="276999"/>
          </a:xfrm>
        </p:grpSpPr>
        <p:sp>
          <p:nvSpPr>
            <p:cNvPr id="30" name="Arrow: Down 29">
              <a:extLst>
                <a:ext uri="{FF2B5EF4-FFF2-40B4-BE49-F238E27FC236}">
                  <a16:creationId xmlns:a16="http://schemas.microsoft.com/office/drawing/2014/main" id="{CC631E88-4DB7-4889-8ABE-B0929B65A488}"/>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D1140B05-ED84-4196-80D9-6B9F89818499}"/>
                </a:ext>
              </a:extLst>
            </p:cNvPr>
            <p:cNvSpPr txBox="1"/>
            <p:nvPr/>
          </p:nvSpPr>
          <p:spPr>
            <a:xfrm>
              <a:off x="884934" y="5798698"/>
              <a:ext cx="543680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Greater Manchester Residents’ survey 1+2</a:t>
              </a:r>
            </a:p>
          </p:txBody>
        </p:sp>
      </p:grpSp>
      <p:sp>
        <p:nvSpPr>
          <p:cNvPr id="32" name="Arrow: Down 31">
            <a:extLst>
              <a:ext uri="{FF2B5EF4-FFF2-40B4-BE49-F238E27FC236}">
                <a16:creationId xmlns:a16="http://schemas.microsoft.com/office/drawing/2014/main" id="{44DCE1CE-A1F6-4CA8-AEFA-9929B0465B91}"/>
              </a:ext>
              <a:ext uri="{C183D7F6-B498-43B3-948B-1728B52AA6E4}">
                <adec:decorative xmlns:adec="http://schemas.microsoft.com/office/drawing/2017/decorative" val="1"/>
              </a:ext>
            </a:extLst>
          </p:cNvPr>
          <p:cNvSpPr/>
          <p:nvPr/>
        </p:nvSpPr>
        <p:spPr>
          <a:xfrm rot="10800000">
            <a:off x="3288890" y="4534369"/>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Arrow: Down 34">
            <a:extLst>
              <a:ext uri="{FF2B5EF4-FFF2-40B4-BE49-F238E27FC236}">
                <a16:creationId xmlns:a16="http://schemas.microsoft.com/office/drawing/2014/main" id="{250DF02B-E0EB-4C4E-820A-77C607969D2F}"/>
              </a:ext>
              <a:ext uri="{C183D7F6-B498-43B3-948B-1728B52AA6E4}">
                <adec:decorative xmlns:adec="http://schemas.microsoft.com/office/drawing/2017/decorative" val="1"/>
              </a:ext>
            </a:extLst>
          </p:cNvPr>
          <p:cNvSpPr/>
          <p:nvPr/>
        </p:nvSpPr>
        <p:spPr>
          <a:xfrm rot="10800000">
            <a:off x="2620176" y="4093312"/>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Arrow: Down 36">
            <a:extLst>
              <a:ext uri="{FF2B5EF4-FFF2-40B4-BE49-F238E27FC236}">
                <a16:creationId xmlns:a16="http://schemas.microsoft.com/office/drawing/2014/main" id="{97691DCE-96F5-4781-AA61-67596F5D0036}"/>
              </a:ext>
              <a:ext uri="{C183D7F6-B498-43B3-948B-1728B52AA6E4}">
                <adec:decorative xmlns:adec="http://schemas.microsoft.com/office/drawing/2017/decorative" val="1"/>
              </a:ext>
            </a:extLst>
          </p:cNvPr>
          <p:cNvSpPr/>
          <p:nvPr/>
        </p:nvSpPr>
        <p:spPr>
          <a:xfrm>
            <a:off x="4068098" y="4589555"/>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Arrow: Down 38">
            <a:extLst>
              <a:ext uri="{FF2B5EF4-FFF2-40B4-BE49-F238E27FC236}">
                <a16:creationId xmlns:a16="http://schemas.microsoft.com/office/drawing/2014/main" id="{4D4D6880-B529-475B-88D1-59CC6E49F1AE}"/>
              </a:ext>
              <a:ext uri="{C183D7F6-B498-43B3-948B-1728B52AA6E4}">
                <adec:decorative xmlns:adec="http://schemas.microsoft.com/office/drawing/2017/decorative" val="1"/>
              </a:ext>
            </a:extLst>
          </p:cNvPr>
          <p:cNvSpPr/>
          <p:nvPr/>
        </p:nvSpPr>
        <p:spPr>
          <a:xfrm>
            <a:off x="8129768" y="2026536"/>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Arrow: Down 40">
            <a:extLst>
              <a:ext uri="{FF2B5EF4-FFF2-40B4-BE49-F238E27FC236}">
                <a16:creationId xmlns:a16="http://schemas.microsoft.com/office/drawing/2014/main" id="{2BD9554D-D76F-4084-AA82-80BBB4CBD89D}"/>
              </a:ext>
              <a:ext uri="{C183D7F6-B498-43B3-948B-1728B52AA6E4}">
                <adec:decorative xmlns:adec="http://schemas.microsoft.com/office/drawing/2017/decorative" val="1"/>
              </a:ext>
            </a:extLst>
          </p:cNvPr>
          <p:cNvSpPr/>
          <p:nvPr/>
        </p:nvSpPr>
        <p:spPr>
          <a:xfrm>
            <a:off x="8129768" y="4488096"/>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 name="Arrow: Down 42">
            <a:extLst>
              <a:ext uri="{FF2B5EF4-FFF2-40B4-BE49-F238E27FC236}">
                <a16:creationId xmlns:a16="http://schemas.microsoft.com/office/drawing/2014/main" id="{824400E7-E360-4842-B763-D3FD1A5D7E27}"/>
              </a:ext>
              <a:ext uri="{C183D7F6-B498-43B3-948B-1728B52AA6E4}">
                <adec:decorative xmlns:adec="http://schemas.microsoft.com/office/drawing/2017/decorative" val="1"/>
              </a:ext>
            </a:extLst>
          </p:cNvPr>
          <p:cNvSpPr/>
          <p:nvPr/>
        </p:nvSpPr>
        <p:spPr>
          <a:xfrm rot="10800000">
            <a:off x="11396458" y="5101146"/>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5" name="Arrow: Down 44">
            <a:extLst>
              <a:ext uri="{FF2B5EF4-FFF2-40B4-BE49-F238E27FC236}">
                <a16:creationId xmlns:a16="http://schemas.microsoft.com/office/drawing/2014/main" id="{7B5BB402-86A3-41E9-AADD-1B3414A87303}"/>
              </a:ext>
              <a:ext uri="{C183D7F6-B498-43B3-948B-1728B52AA6E4}">
                <adec:decorative xmlns:adec="http://schemas.microsoft.com/office/drawing/2017/decorative" val="1"/>
              </a:ext>
            </a:extLst>
          </p:cNvPr>
          <p:cNvSpPr/>
          <p:nvPr/>
        </p:nvSpPr>
        <p:spPr>
          <a:xfrm rot="10800000">
            <a:off x="7036364" y="4812756"/>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 name="Footer Placeholder 4">
            <a:extLst>
              <a:ext uri="{FF2B5EF4-FFF2-40B4-BE49-F238E27FC236}">
                <a16:creationId xmlns:a16="http://schemas.microsoft.com/office/drawing/2014/main" id="{9B225FBC-431F-42E2-8665-C331F59F3290}"/>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chemeClr val="bg1">
                    <a:lumMod val="50000"/>
                  </a:schemeClr>
                </a:solidFill>
                <a:cs typeface="Arial" panose="020B0604020202020204" pitchFamily="34" charset="0"/>
              </a:rPr>
              <a:t>Greater Manchester Food security Score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Survey 1+2, 2340; Survey 3, 1442 (Online respondents)</a:t>
            </a:r>
          </a:p>
        </p:txBody>
      </p:sp>
      <p:sp>
        <p:nvSpPr>
          <p:cNvPr id="29" name="Slide Number Placeholder 4">
            <a:extLst>
              <a:ext uri="{FF2B5EF4-FFF2-40B4-BE49-F238E27FC236}">
                <a16:creationId xmlns:a16="http://schemas.microsoft.com/office/drawing/2014/main" id="{86E99A7E-21FE-4652-A08B-A11C85F7D2FD}"/>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38332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9" y="306184"/>
            <a:ext cx="10515600" cy="586800"/>
          </a:xfrm>
        </p:spPr>
        <p:txBody>
          <a:bodyPr anchor="t">
            <a:noAutofit/>
          </a:bodyPr>
          <a:lstStyle/>
          <a:p>
            <a:r>
              <a:rPr lang="en-GB" sz="1800" b="1" dirty="0"/>
              <a:t>There has been an increase since Spring in the proportion of respondents who are </a:t>
            </a:r>
            <a:r>
              <a:rPr lang="en-GB" sz="1800" b="1" dirty="0">
                <a:solidFill>
                  <a:srgbClr val="009690"/>
                </a:solidFill>
              </a:rPr>
              <a:t>worried about their food running out </a:t>
            </a:r>
            <a:r>
              <a:rPr lang="en-GB" sz="1800" b="1" dirty="0"/>
              <a:t>(32% to 39%), who </a:t>
            </a:r>
            <a:r>
              <a:rPr lang="en-GB" sz="1800" b="1" dirty="0">
                <a:solidFill>
                  <a:srgbClr val="009690"/>
                </a:solidFill>
              </a:rPr>
              <a:t>couldn’t afford balanced meals </a:t>
            </a:r>
            <a:r>
              <a:rPr lang="en-GB" sz="1800" b="1" dirty="0"/>
              <a:t>(33% to 42%), or whose </a:t>
            </a:r>
            <a:r>
              <a:rPr lang="en-GB" sz="1800" b="1" dirty="0">
                <a:solidFill>
                  <a:srgbClr val="009690"/>
                </a:solidFill>
              </a:rPr>
              <a:t>food didn’t last and couldn’t afford more </a:t>
            </a:r>
            <a:r>
              <a:rPr lang="en-GB" sz="1800" b="1" dirty="0"/>
              <a:t>(28% to 36%)</a:t>
            </a:r>
          </a:p>
        </p:txBody>
      </p:sp>
      <p:sp>
        <p:nvSpPr>
          <p:cNvPr id="7" name="Text Placeholder 4">
            <a:extLst>
              <a:ext uri="{FF2B5EF4-FFF2-40B4-BE49-F238E27FC236}">
                <a16:creationId xmlns:a16="http://schemas.microsoft.com/office/drawing/2014/main" id="{DF0FD68D-CFEC-4BC0-8437-ADD75EF29134}"/>
              </a:ext>
            </a:extLst>
          </p:cNvPr>
          <p:cNvSpPr txBox="1">
            <a:spLocks/>
          </p:cNvSpPr>
          <p:nvPr/>
        </p:nvSpPr>
        <p:spPr>
          <a:xfrm>
            <a:off x="3045448" y="1217307"/>
            <a:ext cx="5799101"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In the past twelve months, have you…?</a:t>
            </a:r>
          </a:p>
        </p:txBody>
      </p:sp>
      <p:sp>
        <p:nvSpPr>
          <p:cNvPr id="35" name="TextBox 34">
            <a:extLst>
              <a:ext uri="{FF2B5EF4-FFF2-40B4-BE49-F238E27FC236}">
                <a16:creationId xmlns:a16="http://schemas.microsoft.com/office/drawing/2014/main" id="{6FDEB6CE-661A-461E-AF9C-9068D26AD459}"/>
              </a:ext>
            </a:extLst>
          </p:cNvPr>
          <p:cNvSpPr txBox="1"/>
          <p:nvPr/>
        </p:nvSpPr>
        <p:spPr>
          <a:xfrm>
            <a:off x="387563" y="1519805"/>
            <a:ext cx="3408332" cy="480131"/>
          </a:xfrm>
          <a:prstGeom prst="rect">
            <a:avLst/>
          </a:prstGeom>
          <a:noFill/>
          <a:ln>
            <a:noFill/>
          </a:ln>
        </p:spPr>
        <p:txBody>
          <a:bodyPr vert="horz" lIns="91440" tIns="45720" rIns="91440" bIns="45720" rtlCol="0" anchor="t">
            <a:noAutofit/>
          </a:bodyPr>
          <a:lstStyle>
            <a:defPPr>
              <a:defRPr lang="en-US"/>
            </a:defPPr>
            <a:lvl1pPr indent="0" algn="ctr">
              <a:lnSpc>
                <a:spcPct val="90000"/>
              </a:lnSpc>
              <a:spcBef>
                <a:spcPts val="1000"/>
              </a:spcBef>
              <a:buFont typeface="Arial" panose="020B0604020202020204" pitchFamily="34" charset="0"/>
              <a:buNone/>
              <a:defRPr sz="1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worried whether food would run out before you got money to buy more</a:t>
            </a:r>
          </a:p>
        </p:txBody>
      </p:sp>
      <p:graphicFrame>
        <p:nvGraphicFramePr>
          <p:cNvPr id="17" name="Chart 16" descr="100% stacked column chart showing that the percentage of respondents saying they were often worried their food would run out before they got money to buy more has increased from 11% in Spring to 14% in September. ">
            <a:extLst>
              <a:ext uri="{FF2B5EF4-FFF2-40B4-BE49-F238E27FC236}">
                <a16:creationId xmlns:a16="http://schemas.microsoft.com/office/drawing/2014/main" id="{0F5F5C24-63FC-4A27-BEF7-0A33E0950E98}"/>
              </a:ext>
            </a:extLst>
          </p:cNvPr>
          <p:cNvGraphicFramePr/>
          <p:nvPr>
            <p:extLst>
              <p:ext uri="{D42A27DB-BD31-4B8C-83A1-F6EECF244321}">
                <p14:modId xmlns:p14="http://schemas.microsoft.com/office/powerpoint/2010/main" val="3631046360"/>
              </p:ext>
            </p:extLst>
          </p:nvPr>
        </p:nvGraphicFramePr>
        <p:xfrm>
          <a:off x="324590" y="2019300"/>
          <a:ext cx="3441942" cy="4344191"/>
        </p:xfrm>
        <a:graphic>
          <a:graphicData uri="http://schemas.openxmlformats.org/drawingml/2006/chart">
            <c:chart xmlns:c="http://schemas.openxmlformats.org/drawingml/2006/chart" xmlns:r="http://schemas.openxmlformats.org/officeDocument/2006/relationships" r:id="rId3"/>
          </a:graphicData>
        </a:graphic>
      </p:graphicFrame>
      <p:sp>
        <p:nvSpPr>
          <p:cNvPr id="15" name="Right Brace 14" descr="Arrow showing in total, 30% are worried about coronavirus.">
            <a:extLst>
              <a:ext uri="{FF2B5EF4-FFF2-40B4-BE49-F238E27FC236}">
                <a16:creationId xmlns:a16="http://schemas.microsoft.com/office/drawing/2014/main" id="{9B05846F-4851-4BE7-8AB7-D795C9AC0FEB}"/>
              </a:ext>
              <a:ext uri="{C183D7F6-B498-43B3-948B-1728B52AA6E4}">
                <adec:decorative xmlns:adec="http://schemas.microsoft.com/office/drawing/2017/decorative" val="1"/>
              </a:ext>
            </a:extLst>
          </p:cNvPr>
          <p:cNvSpPr/>
          <p:nvPr/>
        </p:nvSpPr>
        <p:spPr>
          <a:xfrm>
            <a:off x="3320350" y="2124722"/>
            <a:ext cx="489679" cy="1141129"/>
          </a:xfrm>
          <a:prstGeom prst="rightBrace">
            <a:avLst>
              <a:gd name="adj1" fmla="val 28487"/>
              <a:gd name="adj2" fmla="val 4787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2" name="TextBox 11">
            <a:extLst>
              <a:ext uri="{FF2B5EF4-FFF2-40B4-BE49-F238E27FC236}">
                <a16:creationId xmlns:a16="http://schemas.microsoft.com/office/drawing/2014/main" id="{CB9EEB8F-1D9D-48CB-9267-05DE8917E54A}"/>
              </a:ext>
              <a:ext uri="{C183D7F6-B498-43B3-948B-1728B52AA6E4}">
                <adec:decorative xmlns:adec="http://schemas.microsoft.com/office/drawing/2017/decorative" val="1"/>
              </a:ext>
            </a:extLst>
          </p:cNvPr>
          <p:cNvSpPr txBox="1"/>
          <p:nvPr/>
        </p:nvSpPr>
        <p:spPr>
          <a:xfrm>
            <a:off x="3875820" y="2565660"/>
            <a:ext cx="30617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39%</a:t>
            </a:r>
          </a:p>
        </p:txBody>
      </p:sp>
      <p:sp>
        <p:nvSpPr>
          <p:cNvPr id="37" name="TextBox 36">
            <a:extLst>
              <a:ext uri="{FF2B5EF4-FFF2-40B4-BE49-F238E27FC236}">
                <a16:creationId xmlns:a16="http://schemas.microsoft.com/office/drawing/2014/main" id="{46AEBEDD-3AF2-44CB-A82D-996F3A9EFCA0}"/>
              </a:ext>
            </a:extLst>
          </p:cNvPr>
          <p:cNvSpPr txBox="1"/>
          <p:nvPr/>
        </p:nvSpPr>
        <p:spPr>
          <a:xfrm>
            <a:off x="4266279" y="1519805"/>
            <a:ext cx="3408332" cy="480131"/>
          </a:xfrm>
          <a:prstGeom prst="rect">
            <a:avLst/>
          </a:prstGeom>
          <a:noFill/>
          <a:ln>
            <a:noFill/>
          </a:ln>
        </p:spPr>
        <p:txBody>
          <a:bodyPr vert="horz" lIns="91440" tIns="45720" rIns="91440" bIns="45720" rtlCol="0" anchor="t">
            <a:noAutofit/>
          </a:bodyPr>
          <a:lstStyle>
            <a:defPPr>
              <a:defRPr lang="en-US"/>
            </a:defPPr>
            <a:lvl1pPr indent="0" algn="ctr">
              <a:lnSpc>
                <a:spcPct val="90000"/>
              </a:lnSpc>
              <a:spcBef>
                <a:spcPts val="1000"/>
              </a:spcBef>
              <a:buFont typeface="Arial" panose="020B0604020202020204" pitchFamily="34" charset="0"/>
              <a:buNone/>
              <a:defRPr sz="1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been unable to afford to eat balanced meals</a:t>
            </a:r>
          </a:p>
        </p:txBody>
      </p:sp>
      <p:graphicFrame>
        <p:nvGraphicFramePr>
          <p:cNvPr id="33" name="Chart 32" descr="100% stacked column chart showing that the percentage of respondents saying they were often worried they couldn't afford to eat balanced meals has increased from 11% in Spring to 14% in September. ">
            <a:extLst>
              <a:ext uri="{FF2B5EF4-FFF2-40B4-BE49-F238E27FC236}">
                <a16:creationId xmlns:a16="http://schemas.microsoft.com/office/drawing/2014/main" id="{FEB68C0C-D5DA-429A-B3CA-618E7215AF75}"/>
              </a:ext>
            </a:extLst>
          </p:cNvPr>
          <p:cNvGraphicFramePr/>
          <p:nvPr>
            <p:extLst>
              <p:ext uri="{D42A27DB-BD31-4B8C-83A1-F6EECF244321}">
                <p14:modId xmlns:p14="http://schemas.microsoft.com/office/powerpoint/2010/main" val="3303651512"/>
              </p:ext>
            </p:extLst>
          </p:nvPr>
        </p:nvGraphicFramePr>
        <p:xfrm>
          <a:off x="4207249" y="2019300"/>
          <a:ext cx="3441942" cy="4344191"/>
        </p:xfrm>
        <a:graphic>
          <a:graphicData uri="http://schemas.openxmlformats.org/drawingml/2006/chart">
            <c:chart xmlns:c="http://schemas.openxmlformats.org/drawingml/2006/chart" xmlns:r="http://schemas.openxmlformats.org/officeDocument/2006/relationships" r:id="rId4"/>
          </a:graphicData>
        </a:graphic>
      </p:graphicFrame>
      <p:sp>
        <p:nvSpPr>
          <p:cNvPr id="2" name="Right Brace 1" descr="Arrow showing in total, 30% are worried about coronavirus.">
            <a:extLst>
              <a:ext uri="{FF2B5EF4-FFF2-40B4-BE49-F238E27FC236}">
                <a16:creationId xmlns:a16="http://schemas.microsoft.com/office/drawing/2014/main" id="{631E7013-AC58-80D5-126C-FA4367061AE9}"/>
              </a:ext>
              <a:ext uri="{C183D7F6-B498-43B3-948B-1728B52AA6E4}">
                <adec:decorative xmlns:adec="http://schemas.microsoft.com/office/drawing/2017/decorative" val="1"/>
              </a:ext>
            </a:extLst>
          </p:cNvPr>
          <p:cNvSpPr/>
          <p:nvPr/>
        </p:nvSpPr>
        <p:spPr>
          <a:xfrm>
            <a:off x="7208427" y="2135556"/>
            <a:ext cx="489679" cy="1214185"/>
          </a:xfrm>
          <a:prstGeom prst="rightBrace">
            <a:avLst>
              <a:gd name="adj1" fmla="val 28487"/>
              <a:gd name="adj2" fmla="val 4787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6" name="TextBox 15">
            <a:extLst>
              <a:ext uri="{FF2B5EF4-FFF2-40B4-BE49-F238E27FC236}">
                <a16:creationId xmlns:a16="http://schemas.microsoft.com/office/drawing/2014/main" id="{CB21C33D-15AB-4320-B09D-B86AD7D2425E}"/>
              </a:ext>
              <a:ext uri="{C183D7F6-B498-43B3-948B-1728B52AA6E4}">
                <adec:decorative xmlns:adec="http://schemas.microsoft.com/office/drawing/2017/decorative" val="1"/>
              </a:ext>
            </a:extLst>
          </p:cNvPr>
          <p:cNvSpPr txBox="1"/>
          <p:nvPr/>
        </p:nvSpPr>
        <p:spPr>
          <a:xfrm>
            <a:off x="7772543" y="2610539"/>
            <a:ext cx="30617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42</a:t>
            </a:r>
            <a:r>
              <a:rPr kumimoji="0" lang="en-GB" sz="1200" b="1" i="0" u="none" strike="noStrike" kern="1200" cap="none" spc="0" normalizeH="0" baseline="0" noProof="0" dirty="0">
                <a:ln>
                  <a:noFill/>
                </a:ln>
                <a:solidFill>
                  <a:srgbClr val="5C5B5A"/>
                </a:solidFill>
                <a:effectLst/>
                <a:uLnTx/>
                <a:uFillTx/>
                <a:latin typeface="Arial"/>
                <a:ea typeface="+mn-ea"/>
                <a:cs typeface="+mn-cs"/>
              </a:rPr>
              <a:t>%</a:t>
            </a:r>
          </a:p>
        </p:txBody>
      </p:sp>
      <p:sp>
        <p:nvSpPr>
          <p:cNvPr id="36" name="TextBox 35">
            <a:extLst>
              <a:ext uri="{FF2B5EF4-FFF2-40B4-BE49-F238E27FC236}">
                <a16:creationId xmlns:a16="http://schemas.microsoft.com/office/drawing/2014/main" id="{A218BA4A-09A6-4058-A96B-D08B624D6ABF}"/>
              </a:ext>
            </a:extLst>
          </p:cNvPr>
          <p:cNvSpPr txBox="1"/>
          <p:nvPr/>
        </p:nvSpPr>
        <p:spPr>
          <a:xfrm>
            <a:off x="8132797" y="1519805"/>
            <a:ext cx="3408332" cy="586799"/>
          </a:xfrm>
          <a:prstGeom prst="rect">
            <a:avLst/>
          </a:prstGeom>
          <a:noFill/>
          <a:ln>
            <a:noFill/>
          </a:ln>
        </p:spPr>
        <p:txBody>
          <a:bodyPr vert="horz" lIns="91440" tIns="45720" rIns="91440" bIns="45720" rtlCol="0" anchor="t">
            <a:noAutofit/>
          </a:bodyPr>
          <a:lstStyle>
            <a:defPPr>
              <a:defRPr lang="en-US"/>
            </a:defPPr>
            <a:lvl1pPr indent="0" algn="ctr">
              <a:lnSpc>
                <a:spcPct val="90000"/>
              </a:lnSpc>
              <a:spcBef>
                <a:spcPts val="1000"/>
              </a:spcBef>
              <a:buFont typeface="Arial" panose="020B0604020202020204" pitchFamily="34" charset="0"/>
              <a:buNone/>
              <a:defRPr sz="1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Found that food you bought didn't last, and </a:t>
            </a:r>
            <a:r>
              <a:rPr lang="en-GB" dirty="0">
                <a:solidFill>
                  <a:srgbClr val="5C5B5A"/>
                </a:solidFill>
                <a:latin typeface="Arial"/>
              </a:rPr>
              <a:t>you </a:t>
            </a:r>
            <a:r>
              <a:rPr kumimoji="0" lang="en-GB" sz="1400" b="1" i="0" u="none" strike="noStrike" kern="1200" cap="none" spc="0" normalizeH="0" baseline="0" noProof="0" dirty="0">
                <a:ln>
                  <a:noFill/>
                </a:ln>
                <a:solidFill>
                  <a:srgbClr val="5C5B5A"/>
                </a:solidFill>
                <a:effectLst/>
                <a:uLnTx/>
                <a:uFillTx/>
                <a:latin typeface="Arial"/>
                <a:ea typeface="+mn-ea"/>
                <a:cs typeface="+mn-cs"/>
              </a:rPr>
              <a:t>didn't have money to get more</a:t>
            </a:r>
          </a:p>
        </p:txBody>
      </p:sp>
      <p:graphicFrame>
        <p:nvGraphicFramePr>
          <p:cNvPr id="34" name="Chart 33" descr="100% stacked column chart showing that the percentage of respondents saying they were sometimes worried the food they bought just didn't last and they didn't have money to get more has increased from 19% in Spring to 26% in September. ">
            <a:extLst>
              <a:ext uri="{FF2B5EF4-FFF2-40B4-BE49-F238E27FC236}">
                <a16:creationId xmlns:a16="http://schemas.microsoft.com/office/drawing/2014/main" id="{E482C695-85A4-4A7E-AF30-7C920E1A2BDD}"/>
              </a:ext>
            </a:extLst>
          </p:cNvPr>
          <p:cNvGraphicFramePr/>
          <p:nvPr>
            <p:extLst>
              <p:ext uri="{D42A27DB-BD31-4B8C-83A1-F6EECF244321}">
                <p14:modId xmlns:p14="http://schemas.microsoft.com/office/powerpoint/2010/main" val="3693396075"/>
              </p:ext>
            </p:extLst>
          </p:nvPr>
        </p:nvGraphicFramePr>
        <p:xfrm>
          <a:off x="8114368" y="2019300"/>
          <a:ext cx="3441942" cy="4344191"/>
        </p:xfrm>
        <a:graphic>
          <a:graphicData uri="http://schemas.openxmlformats.org/drawingml/2006/chart">
            <c:chart xmlns:c="http://schemas.openxmlformats.org/drawingml/2006/chart" xmlns:r="http://schemas.openxmlformats.org/officeDocument/2006/relationships" r:id="rId5"/>
          </a:graphicData>
        </a:graphic>
      </p:graphicFrame>
      <p:sp>
        <p:nvSpPr>
          <p:cNvPr id="3" name="Right Brace 2" descr="Arrow showing in total, 30% are worried about coronavirus.">
            <a:extLst>
              <a:ext uri="{FF2B5EF4-FFF2-40B4-BE49-F238E27FC236}">
                <a16:creationId xmlns:a16="http://schemas.microsoft.com/office/drawing/2014/main" id="{E5EF5E6B-1B6C-F921-D999-2E5BD73322BD}"/>
              </a:ext>
              <a:ext uri="{C183D7F6-B498-43B3-948B-1728B52AA6E4}">
                <adec:decorative xmlns:adec="http://schemas.microsoft.com/office/drawing/2017/decorative" val="1"/>
              </a:ext>
            </a:extLst>
          </p:cNvPr>
          <p:cNvSpPr/>
          <p:nvPr/>
        </p:nvSpPr>
        <p:spPr>
          <a:xfrm>
            <a:off x="11125356" y="2112911"/>
            <a:ext cx="489679" cy="1060662"/>
          </a:xfrm>
          <a:prstGeom prst="rightBrace">
            <a:avLst>
              <a:gd name="adj1" fmla="val 28487"/>
              <a:gd name="adj2" fmla="val 4787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0" name="TextBox 19">
            <a:extLst>
              <a:ext uri="{FF2B5EF4-FFF2-40B4-BE49-F238E27FC236}">
                <a16:creationId xmlns:a16="http://schemas.microsoft.com/office/drawing/2014/main" id="{A8241C7C-45D2-4613-B846-0B230CBC9C22}"/>
              </a:ext>
              <a:ext uri="{C183D7F6-B498-43B3-948B-1728B52AA6E4}">
                <adec:decorative xmlns:adec="http://schemas.microsoft.com/office/drawing/2017/decorative" val="1"/>
              </a:ext>
            </a:extLst>
          </p:cNvPr>
          <p:cNvSpPr txBox="1"/>
          <p:nvPr/>
        </p:nvSpPr>
        <p:spPr>
          <a:xfrm>
            <a:off x="11689122" y="2521270"/>
            <a:ext cx="306174" cy="184666"/>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36</a:t>
            </a:r>
            <a:r>
              <a:rPr kumimoji="0" lang="en-GB" sz="1200" b="1" i="0" u="none" strike="noStrike" kern="1200" cap="none" spc="0" normalizeH="0" baseline="0" noProof="0" dirty="0">
                <a:ln>
                  <a:noFill/>
                </a:ln>
                <a:solidFill>
                  <a:srgbClr val="5C5B5A"/>
                </a:solidFill>
                <a:effectLst/>
                <a:uLnTx/>
                <a:uFillTx/>
                <a:latin typeface="Arial"/>
                <a:ea typeface="+mn-ea"/>
                <a:cs typeface="+mn-cs"/>
              </a:rPr>
              <a:t>%</a:t>
            </a:r>
          </a:p>
        </p:txBody>
      </p:sp>
      <p:grpSp>
        <p:nvGrpSpPr>
          <p:cNvPr id="6" name="Group 5" descr="Green and Red arrows to signify when a statistic is significantly higher or lower than the previous survey.">
            <a:extLst>
              <a:ext uri="{FF2B5EF4-FFF2-40B4-BE49-F238E27FC236}">
                <a16:creationId xmlns:a16="http://schemas.microsoft.com/office/drawing/2014/main" id="{D34546A0-ECBC-B6B6-072B-525E50DB4349}"/>
              </a:ext>
            </a:extLst>
          </p:cNvPr>
          <p:cNvGrpSpPr/>
          <p:nvPr/>
        </p:nvGrpSpPr>
        <p:grpSpPr>
          <a:xfrm>
            <a:off x="530845" y="6033157"/>
            <a:ext cx="5801626" cy="276999"/>
            <a:chOff x="530845" y="6033157"/>
            <a:chExt cx="5801626" cy="276999"/>
          </a:xfrm>
        </p:grpSpPr>
        <p:sp>
          <p:nvSpPr>
            <p:cNvPr id="23" name="Arrow: Down 22" descr="Green and Red arrows to signify when a statistic is significantly higher or lower than the previous survey.">
              <a:extLst>
                <a:ext uri="{FF2B5EF4-FFF2-40B4-BE49-F238E27FC236}">
                  <a16:creationId xmlns:a16="http://schemas.microsoft.com/office/drawing/2014/main" id="{84744869-DEE0-4660-89B0-228B1996252B}"/>
                </a:ext>
                <a:ext uri="{C183D7F6-B498-43B3-948B-1728B52AA6E4}">
                  <adec:decorative xmlns:adec="http://schemas.microsoft.com/office/drawing/2017/decorative" val="1"/>
                </a:ext>
              </a:extLst>
            </p:cNvPr>
            <p:cNvSpPr/>
            <p:nvPr/>
          </p:nvSpPr>
          <p:spPr>
            <a:xfrm>
              <a:off x="761438" y="60730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9" name="Group 18" descr="Green and Red arrows to signify when a statistic is significantly higher or lower than the previous survey.">
              <a:extLst>
                <a:ext uri="{FF2B5EF4-FFF2-40B4-BE49-F238E27FC236}">
                  <a16:creationId xmlns:a16="http://schemas.microsoft.com/office/drawing/2014/main" id="{72B4C283-6827-42D0-BE4E-0FE80D271298}"/>
                </a:ext>
              </a:extLst>
            </p:cNvPr>
            <p:cNvGrpSpPr/>
            <p:nvPr/>
          </p:nvGrpSpPr>
          <p:grpSpPr>
            <a:xfrm>
              <a:off x="530845" y="6033157"/>
              <a:ext cx="5801626" cy="276999"/>
              <a:chOff x="520117" y="5798698"/>
              <a:chExt cx="5801626" cy="276999"/>
            </a:xfrm>
          </p:grpSpPr>
          <p:sp>
            <p:nvSpPr>
              <p:cNvPr id="21" name="Arrow: Down 20">
                <a:extLst>
                  <a:ext uri="{FF2B5EF4-FFF2-40B4-BE49-F238E27FC236}">
                    <a16:creationId xmlns:a16="http://schemas.microsoft.com/office/drawing/2014/main" id="{8FCEE61B-5772-42CB-B69B-4C146592F790}"/>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E7C28993-D70F-41E6-8C05-E49F8E43C34B}"/>
                  </a:ext>
                </a:extLst>
              </p:cNvPr>
              <p:cNvSpPr txBox="1"/>
              <p:nvPr/>
            </p:nvSpPr>
            <p:spPr>
              <a:xfrm>
                <a:off x="884934" y="5798698"/>
                <a:ext cx="543680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Greater Manchester Residents’ survey 1+2</a:t>
                </a:r>
              </a:p>
            </p:txBody>
          </p:sp>
        </p:grpSp>
      </p:grpSp>
      <p:sp>
        <p:nvSpPr>
          <p:cNvPr id="24" name="Arrow: Down 23">
            <a:extLst>
              <a:ext uri="{FF2B5EF4-FFF2-40B4-BE49-F238E27FC236}">
                <a16:creationId xmlns:a16="http://schemas.microsoft.com/office/drawing/2014/main" id="{EBA8E5A9-AA9C-457F-B0A9-C6A479F15981}"/>
              </a:ext>
              <a:ext uri="{C183D7F6-B498-43B3-948B-1728B52AA6E4}">
                <adec:decorative xmlns:adec="http://schemas.microsoft.com/office/drawing/2017/decorative" val="1"/>
              </a:ext>
            </a:extLst>
          </p:cNvPr>
          <p:cNvSpPr/>
          <p:nvPr/>
        </p:nvSpPr>
        <p:spPr>
          <a:xfrm>
            <a:off x="3105014" y="4032573"/>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2C8AF852-6685-4EE7-BD38-D9762C8EB751}"/>
              </a:ext>
              <a:ext uri="{C183D7F6-B498-43B3-948B-1728B52AA6E4}">
                <adec:decorative xmlns:adec="http://schemas.microsoft.com/office/drawing/2017/decorative" val="1"/>
              </a:ext>
            </a:extLst>
          </p:cNvPr>
          <p:cNvSpPr/>
          <p:nvPr/>
        </p:nvSpPr>
        <p:spPr>
          <a:xfrm>
            <a:off x="6952221" y="40745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Arrow: Down 25">
            <a:extLst>
              <a:ext uri="{FF2B5EF4-FFF2-40B4-BE49-F238E27FC236}">
                <a16:creationId xmlns:a16="http://schemas.microsoft.com/office/drawing/2014/main" id="{3AC69086-9B7D-4473-807F-CFFC7BE2D185}"/>
              </a:ext>
              <a:ext uri="{C183D7F6-B498-43B3-948B-1728B52AA6E4}">
                <adec:decorative xmlns:adec="http://schemas.microsoft.com/office/drawing/2017/decorative" val="1"/>
              </a:ext>
            </a:extLst>
          </p:cNvPr>
          <p:cNvSpPr/>
          <p:nvPr/>
        </p:nvSpPr>
        <p:spPr>
          <a:xfrm>
            <a:off x="10854500" y="3952621"/>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Arrow: Down 26">
            <a:extLst>
              <a:ext uri="{FF2B5EF4-FFF2-40B4-BE49-F238E27FC236}">
                <a16:creationId xmlns:a16="http://schemas.microsoft.com/office/drawing/2014/main" id="{97D22063-4E5B-4981-8C45-67F0867C04ED}"/>
              </a:ext>
              <a:ext uri="{C183D7F6-B498-43B3-948B-1728B52AA6E4}">
                <adec:decorative xmlns:adec="http://schemas.microsoft.com/office/drawing/2017/decorative" val="1"/>
              </a:ext>
            </a:extLst>
          </p:cNvPr>
          <p:cNvSpPr/>
          <p:nvPr/>
        </p:nvSpPr>
        <p:spPr>
          <a:xfrm rot="10800000">
            <a:off x="3063438" y="2794426"/>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6A3459AD-DE37-4BBD-9ED1-5A7282EA2EE8}"/>
              </a:ext>
              <a:ext uri="{C183D7F6-B498-43B3-948B-1728B52AA6E4}">
                <adec:decorative xmlns:adec="http://schemas.microsoft.com/office/drawing/2017/decorative" val="1"/>
              </a:ext>
            </a:extLst>
          </p:cNvPr>
          <p:cNvSpPr/>
          <p:nvPr/>
        </p:nvSpPr>
        <p:spPr>
          <a:xfrm rot="10800000">
            <a:off x="3076190" y="2216838"/>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Arrow: Down 28">
            <a:extLst>
              <a:ext uri="{FF2B5EF4-FFF2-40B4-BE49-F238E27FC236}">
                <a16:creationId xmlns:a16="http://schemas.microsoft.com/office/drawing/2014/main" id="{06C9E207-6CA9-4C73-8F87-20C8D901B9BD}"/>
              </a:ext>
              <a:ext uri="{C183D7F6-B498-43B3-948B-1728B52AA6E4}">
                <adec:decorative xmlns:adec="http://schemas.microsoft.com/office/drawing/2017/decorative" val="1"/>
              </a:ext>
            </a:extLst>
          </p:cNvPr>
          <p:cNvSpPr/>
          <p:nvPr/>
        </p:nvSpPr>
        <p:spPr>
          <a:xfrm rot="10800000">
            <a:off x="6952221" y="2216838"/>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7186C095-2E09-40B3-A9EF-D02989F9CBA0}"/>
              </a:ext>
              <a:ext uri="{C183D7F6-B498-43B3-948B-1728B52AA6E4}">
                <adec:decorative xmlns:adec="http://schemas.microsoft.com/office/drawing/2017/decorative" val="1"/>
              </a:ext>
            </a:extLst>
          </p:cNvPr>
          <p:cNvSpPr/>
          <p:nvPr/>
        </p:nvSpPr>
        <p:spPr>
          <a:xfrm rot="10800000">
            <a:off x="6929338" y="2836376"/>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Arrow: Down 30">
            <a:extLst>
              <a:ext uri="{FF2B5EF4-FFF2-40B4-BE49-F238E27FC236}">
                <a16:creationId xmlns:a16="http://schemas.microsoft.com/office/drawing/2014/main" id="{4B70CC31-2D55-4BA2-AEA3-D80267F3CEE2}"/>
              </a:ext>
              <a:ext uri="{C183D7F6-B498-43B3-948B-1728B52AA6E4}">
                <adec:decorative xmlns:adec="http://schemas.microsoft.com/office/drawing/2017/decorative" val="1"/>
              </a:ext>
            </a:extLst>
          </p:cNvPr>
          <p:cNvSpPr/>
          <p:nvPr/>
        </p:nvSpPr>
        <p:spPr>
          <a:xfrm rot="10800000">
            <a:off x="10839812" y="2695286"/>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443886" y="633641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B2. How true would you say the following statements are when applied to your household for the last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Survey 1+2, 2840; Survey 3, 1677 (All respondents)</a:t>
            </a:r>
          </a:p>
        </p:txBody>
      </p:sp>
      <p:sp>
        <p:nvSpPr>
          <p:cNvPr id="32" name="Slide Number Placeholder 4">
            <a:extLst>
              <a:ext uri="{FF2B5EF4-FFF2-40B4-BE49-F238E27FC236}">
                <a16:creationId xmlns:a16="http://schemas.microsoft.com/office/drawing/2014/main" id="{CA89DE75-4B41-4945-9A6B-EFEBAF35C92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83435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0050" y="197202"/>
            <a:ext cx="11193535" cy="586800"/>
          </a:xfrm>
        </p:spPr>
        <p:txBody>
          <a:bodyPr>
            <a:noAutofit/>
          </a:bodyPr>
          <a:lstStyle/>
          <a:p>
            <a:r>
              <a:rPr lang="en-GB" sz="1750" b="1" dirty="0"/>
              <a:t>The proportion of households in Greater Manchester having their</a:t>
            </a:r>
            <a:r>
              <a:rPr lang="en-GB" sz="1750" b="1" dirty="0">
                <a:solidFill>
                  <a:srgbClr val="009690"/>
                </a:solidFill>
              </a:rPr>
              <a:t> eating habits impacted in any way due to lack of money</a:t>
            </a:r>
            <a:r>
              <a:rPr lang="en-GB" sz="1750" b="1" dirty="0"/>
              <a:t> has increased since Spring. Younger respondents, disabled respondents, parents of young children and those within racially minoritised communities are particularly likely to be impacted</a:t>
            </a:r>
          </a:p>
        </p:txBody>
      </p:sp>
      <p:sp>
        <p:nvSpPr>
          <p:cNvPr id="7" name="Text Placeholder 4">
            <a:extLst>
              <a:ext uri="{FF2B5EF4-FFF2-40B4-BE49-F238E27FC236}">
                <a16:creationId xmlns:a16="http://schemas.microsoft.com/office/drawing/2014/main" id="{DF0FD68D-CFEC-4BC0-8437-ADD75EF29134}"/>
              </a:ext>
            </a:extLst>
          </p:cNvPr>
          <p:cNvSpPr txBox="1">
            <a:spLocks/>
          </p:cNvSpPr>
          <p:nvPr/>
        </p:nvSpPr>
        <p:spPr>
          <a:xfrm>
            <a:off x="1491475" y="1174767"/>
            <a:ext cx="5799101"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In the past twelve months, have you…? (% saying yes, me or someone in the household )</a:t>
            </a:r>
          </a:p>
        </p:txBody>
      </p:sp>
      <p:graphicFrame>
        <p:nvGraphicFramePr>
          <p:cNvPr id="18" name="Chart Placeholder 9" descr="Bar chart showing 33% ate less than they should because there wasn't enough food, and 35% have had to cut the size of meals in the last 12 months. 26% were hungry but didn't eat because there wasn't enough money, 24% lost weight due to lack of food, and 22% didn't eat for a whole day due to lack of money. All have significantly risen since Spring.">
            <a:extLst>
              <a:ext uri="{FF2B5EF4-FFF2-40B4-BE49-F238E27FC236}">
                <a16:creationId xmlns:a16="http://schemas.microsoft.com/office/drawing/2014/main" id="{521A2A6F-342C-4E2D-84A2-66406D1CABF0}"/>
              </a:ext>
            </a:extLst>
          </p:cNvPr>
          <p:cNvGraphicFramePr>
            <a:graphicFrameLocks/>
          </p:cNvGraphicFramePr>
          <p:nvPr>
            <p:extLst>
              <p:ext uri="{D42A27DB-BD31-4B8C-83A1-F6EECF244321}">
                <p14:modId xmlns:p14="http://schemas.microsoft.com/office/powerpoint/2010/main" val="2024955498"/>
              </p:ext>
            </p:extLst>
          </p:nvPr>
        </p:nvGraphicFramePr>
        <p:xfrm>
          <a:off x="257849" y="1503707"/>
          <a:ext cx="7873278" cy="5173705"/>
        </p:xfrm>
        <a:graphic>
          <a:graphicData uri="http://schemas.openxmlformats.org/drawingml/2006/chart">
            <c:chart xmlns:c="http://schemas.openxmlformats.org/drawingml/2006/chart" xmlns:r="http://schemas.openxmlformats.org/officeDocument/2006/relationships" r:id="rId3"/>
          </a:graphicData>
        </a:graphic>
      </p:graphicFrame>
      <p:sp>
        <p:nvSpPr>
          <p:cNvPr id="23" name="Rectangle 22">
            <a:extLst>
              <a:ext uri="{FF2B5EF4-FFF2-40B4-BE49-F238E27FC236}">
                <a16:creationId xmlns:a16="http://schemas.microsoft.com/office/drawing/2014/main" id="{714E409F-3FFC-490D-86BA-78B816A5E1DC}"/>
              </a:ext>
            </a:extLst>
          </p:cNvPr>
          <p:cNvSpPr/>
          <p:nvPr/>
        </p:nvSpPr>
        <p:spPr>
          <a:xfrm>
            <a:off x="8439865" y="1085892"/>
            <a:ext cx="2748614" cy="29629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Survey 3 significantly higher among*:</a:t>
            </a:r>
          </a:p>
        </p:txBody>
      </p:sp>
      <p:sp>
        <p:nvSpPr>
          <p:cNvPr id="14" name="TextBox 13" descr="94% of those who have received their first dose say they are likely to receive their second dose&#10;">
            <a:extLst>
              <a:ext uri="{FF2B5EF4-FFF2-40B4-BE49-F238E27FC236}">
                <a16:creationId xmlns:a16="http://schemas.microsoft.com/office/drawing/2014/main" id="{701D8DA9-EA06-4FDA-AF39-6C621C04193D}"/>
              </a:ext>
            </a:extLst>
          </p:cNvPr>
          <p:cNvSpPr txBox="1"/>
          <p:nvPr/>
        </p:nvSpPr>
        <p:spPr>
          <a:xfrm>
            <a:off x="7982285" y="1455637"/>
            <a:ext cx="3823235" cy="1015663"/>
          </a:xfrm>
          <a:prstGeom prst="rect">
            <a:avLst/>
          </a:prstGeom>
          <a:noFill/>
        </p:spPr>
        <p:txBody>
          <a:bodyPr wrap="square" rtlCol="0">
            <a:spAutoFit/>
          </a:bodyPr>
          <a:lstStyle/>
          <a:p>
            <a:pPr>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57% -</a:t>
            </a:r>
            <a:r>
              <a:rPr kumimoji="0" lang="en-GB" sz="1200" i="0" u="none" strike="noStrike" kern="1200" cap="none" spc="0" normalizeH="0" baseline="0" noProof="0" dirty="0">
                <a:ln>
                  <a:noFill/>
                </a:ln>
                <a:solidFill>
                  <a:srgbClr val="5C5B5A"/>
                </a:solidFill>
                <a:effectLst/>
                <a:uLnTx/>
                <a:uFillTx/>
                <a:latin typeface="Arial"/>
                <a:ea typeface="+mn-ea"/>
                <a:cs typeface="+mn-cs"/>
              </a:rPr>
              <a:t> </a:t>
            </a:r>
            <a:r>
              <a:rPr kumimoji="0" lang="en-GB" sz="1200" b="1" i="0" u="none" strike="noStrike" kern="1200" cap="none" spc="0" normalizeH="0" baseline="0" noProof="0" dirty="0">
                <a:ln>
                  <a:noFill/>
                </a:ln>
                <a:solidFill>
                  <a:srgbClr val="5C5B5A"/>
                </a:solidFill>
                <a:effectLst/>
                <a:uLnTx/>
                <a:uFillTx/>
                <a:latin typeface="Arial"/>
                <a:ea typeface="+mn-ea"/>
                <a:cs typeface="+mn-cs"/>
              </a:rPr>
              <a:t>16-24 year olds (n=112)</a:t>
            </a:r>
          </a:p>
          <a:p>
            <a:pPr>
              <a:defRPr/>
            </a:pPr>
            <a:r>
              <a:rPr lang="en-GB" sz="1200" b="1" dirty="0">
                <a:solidFill>
                  <a:srgbClr val="5C5B5A"/>
                </a:solidFill>
                <a:latin typeface="Arial"/>
              </a:rPr>
              <a:t>53</a:t>
            </a:r>
            <a:r>
              <a:rPr kumimoji="0" lang="en-GB" sz="1200" b="1" i="0" u="none" strike="noStrike" kern="1200" cap="none" spc="0" normalizeH="0" baseline="0" noProof="0" dirty="0">
                <a:ln>
                  <a:noFill/>
                </a:ln>
                <a:solidFill>
                  <a:srgbClr val="5C5B5A"/>
                </a:solidFill>
                <a:effectLst/>
                <a:uLnTx/>
                <a:uFillTx/>
                <a:latin typeface="Arial"/>
                <a:ea typeface="+mn-ea"/>
                <a:cs typeface="+mn-cs"/>
              </a:rPr>
              <a:t>% - Households within racially minoritised communities (n=</a:t>
            </a:r>
            <a:r>
              <a:rPr lang="en-GB" sz="1200" b="1" dirty="0">
                <a:solidFill>
                  <a:srgbClr val="5C5B5A"/>
                </a:solidFill>
                <a:latin typeface="Arial"/>
              </a:rPr>
              <a:t>140</a:t>
            </a:r>
            <a:r>
              <a:rPr kumimoji="0" lang="en-GB" sz="1200" b="1" i="0" u="none" strike="noStrike" kern="1200" cap="none" spc="0" normalizeH="0" baseline="0" noProof="0" dirty="0">
                <a:ln>
                  <a:noFill/>
                </a:ln>
                <a:solidFill>
                  <a:srgbClr val="5C5B5A"/>
                </a:solidFill>
                <a:effectLst/>
                <a:uLnTx/>
                <a:uFillTx/>
                <a:latin typeface="Arial"/>
                <a:ea typeface="+mn-ea"/>
                <a:cs typeface="+mn-cs"/>
              </a:rPr>
              <a:t>)</a:t>
            </a:r>
          </a:p>
          <a:p>
            <a:pPr>
              <a:defRPr/>
            </a:pPr>
            <a:r>
              <a:rPr lang="en-GB" sz="1200" b="1" dirty="0">
                <a:solidFill>
                  <a:srgbClr val="5C5B5A"/>
                </a:solidFill>
                <a:latin typeface="Arial"/>
              </a:rPr>
              <a:t>53</a:t>
            </a:r>
            <a:r>
              <a:rPr kumimoji="0" lang="en-GB" sz="1200" b="1" i="0" u="none" strike="noStrike" kern="1200" cap="none" spc="0" normalizeH="0" baseline="0" noProof="0" dirty="0">
                <a:ln>
                  <a:noFill/>
                </a:ln>
                <a:solidFill>
                  <a:srgbClr val="5C5B5A"/>
                </a:solidFill>
                <a:effectLst/>
                <a:uLnTx/>
                <a:uFillTx/>
                <a:latin typeface="Arial"/>
                <a:ea typeface="+mn-ea"/>
                <a:cs typeface="+mn-cs"/>
              </a:rPr>
              <a:t>% -</a:t>
            </a:r>
            <a:r>
              <a:rPr kumimoji="0" lang="en-GB" sz="1200" i="0" u="none" strike="noStrike" kern="1200" cap="none" spc="0" normalizeH="0" baseline="0" noProof="0" dirty="0">
                <a:ln>
                  <a:noFill/>
                </a:ln>
                <a:solidFill>
                  <a:srgbClr val="5C5B5A"/>
                </a:solidFill>
                <a:effectLst/>
                <a:uLnTx/>
                <a:uFillTx/>
                <a:latin typeface="Arial"/>
                <a:ea typeface="+mn-ea"/>
                <a:cs typeface="+mn-cs"/>
              </a:rPr>
              <a:t> </a:t>
            </a:r>
            <a:r>
              <a:rPr kumimoji="0" lang="en-GB" sz="1200" b="1" i="0" u="none" strike="noStrike" kern="1200" cap="none" spc="0" normalizeH="0" baseline="0" noProof="0" dirty="0">
                <a:ln>
                  <a:noFill/>
                </a:ln>
                <a:solidFill>
                  <a:srgbClr val="5C5B5A"/>
                </a:solidFill>
                <a:effectLst/>
                <a:uLnTx/>
                <a:uFillTx/>
                <a:latin typeface="Arial"/>
                <a:ea typeface="+mn-ea"/>
                <a:cs typeface="+mn-cs"/>
              </a:rPr>
              <a:t>Disabled people (n=</a:t>
            </a:r>
            <a:r>
              <a:rPr lang="en-GB" sz="1200" b="1" dirty="0">
                <a:solidFill>
                  <a:srgbClr val="5C5B5A"/>
                </a:solidFill>
                <a:latin typeface="Arial"/>
              </a:rPr>
              <a:t>392</a:t>
            </a:r>
            <a:r>
              <a:rPr kumimoji="0" lang="en-GB" sz="1200" b="1" i="0" u="none" strike="noStrike" kern="1200" cap="none" spc="0" normalizeH="0" baseline="0" noProof="0" dirty="0">
                <a:ln>
                  <a:noFill/>
                </a:ln>
                <a:solidFill>
                  <a:srgbClr val="5C5B5A"/>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52% - Parents of children under 5 years (n=141)</a:t>
            </a:r>
          </a:p>
        </p:txBody>
      </p:sp>
      <p:cxnSp>
        <p:nvCxnSpPr>
          <p:cNvPr id="22" name="Straight Arrow Connector 21">
            <a:extLst>
              <a:ext uri="{FF2B5EF4-FFF2-40B4-BE49-F238E27FC236}">
                <a16:creationId xmlns:a16="http://schemas.microsoft.com/office/drawing/2014/main" id="{3EF63315-15E7-4C61-AE0A-41D09CD1D706}"/>
              </a:ext>
              <a:ext uri="{C183D7F6-B498-43B3-948B-1728B52AA6E4}">
                <adec:decorative xmlns:adec="http://schemas.microsoft.com/office/drawing/2017/decorative" val="1"/>
              </a:ext>
            </a:extLst>
          </p:cNvPr>
          <p:cNvCxnSpPr>
            <a:cxnSpLocks/>
          </p:cNvCxnSpPr>
          <p:nvPr/>
        </p:nvCxnSpPr>
        <p:spPr>
          <a:xfrm>
            <a:off x="7037483" y="1963790"/>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D33E892-7E85-48DC-AE9A-F3D31E8B1FDA}"/>
              </a:ext>
              <a:ext uri="{C183D7F6-B498-43B3-948B-1728B52AA6E4}">
                <adec:decorative xmlns:adec="http://schemas.microsoft.com/office/drawing/2017/decorative" val="1"/>
              </a:ext>
            </a:extLst>
          </p:cNvPr>
          <p:cNvCxnSpPr>
            <a:cxnSpLocks/>
          </p:cNvCxnSpPr>
          <p:nvPr/>
        </p:nvCxnSpPr>
        <p:spPr>
          <a:xfrm>
            <a:off x="7037483" y="2894230"/>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descr="94% of those who have received their first dose say they are likely to receive their second dose&#10;">
            <a:extLst>
              <a:ext uri="{FF2B5EF4-FFF2-40B4-BE49-F238E27FC236}">
                <a16:creationId xmlns:a16="http://schemas.microsoft.com/office/drawing/2014/main" id="{9D541BC4-440E-443E-8AB8-AB1A4C7EE881}"/>
              </a:ext>
            </a:extLst>
          </p:cNvPr>
          <p:cNvSpPr txBox="1"/>
          <p:nvPr/>
        </p:nvSpPr>
        <p:spPr>
          <a:xfrm>
            <a:off x="7969201" y="2406488"/>
            <a:ext cx="4060873" cy="1015663"/>
          </a:xfrm>
          <a:prstGeom prst="rect">
            <a:avLst/>
          </a:prstGeom>
          <a:noFill/>
        </p:spPr>
        <p:txBody>
          <a:bodyPr wrap="square" rtlCol="0">
            <a:spAutoFit/>
          </a:bodyPr>
          <a:lstStyle/>
          <a:p>
            <a:pPr>
              <a:defRPr/>
            </a:pPr>
            <a:r>
              <a:rPr lang="en-GB" sz="1200" b="1" dirty="0">
                <a:solidFill>
                  <a:srgbClr val="5C5B5A"/>
                </a:solidFill>
                <a:latin typeface="Arial"/>
              </a:rPr>
              <a:t>58</a:t>
            </a:r>
            <a:r>
              <a:rPr kumimoji="0" lang="en-GB" sz="1200" b="1" i="0" u="none" strike="noStrike" kern="1200" cap="none" spc="0" normalizeH="0" baseline="0" noProof="0" dirty="0">
                <a:ln>
                  <a:noFill/>
                </a:ln>
                <a:solidFill>
                  <a:srgbClr val="5C5B5A"/>
                </a:solidFill>
                <a:effectLst/>
                <a:uLnTx/>
                <a:uFillTx/>
                <a:latin typeface="Arial"/>
                <a:ea typeface="+mn-ea"/>
                <a:cs typeface="+mn-cs"/>
              </a:rPr>
              <a:t>% -</a:t>
            </a:r>
            <a:r>
              <a:rPr kumimoji="0" lang="en-GB" sz="1200" b="0" i="0" u="none" strike="noStrike" kern="1200" cap="none" spc="0" normalizeH="0" baseline="0" noProof="0" dirty="0">
                <a:ln>
                  <a:noFill/>
                </a:ln>
                <a:solidFill>
                  <a:srgbClr val="5C5B5A"/>
                </a:solidFill>
                <a:effectLst/>
                <a:uLnTx/>
                <a:uFillTx/>
                <a:latin typeface="Arial"/>
                <a:ea typeface="+mn-ea"/>
                <a:cs typeface="+mn-cs"/>
              </a:rPr>
              <a:t> </a:t>
            </a:r>
            <a:r>
              <a:rPr kumimoji="0" lang="en-GB" sz="1200" b="1" i="0" u="none" strike="noStrike" kern="1200" cap="none" spc="0" normalizeH="0" baseline="0" noProof="0" dirty="0">
                <a:ln>
                  <a:noFill/>
                </a:ln>
                <a:solidFill>
                  <a:srgbClr val="5C5B5A"/>
                </a:solidFill>
                <a:effectLst/>
                <a:uLnTx/>
                <a:uFillTx/>
                <a:latin typeface="Arial"/>
                <a:ea typeface="+mn-ea"/>
                <a:cs typeface="+mn-cs"/>
              </a:rPr>
              <a:t>16-24 year olds (n=112)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54% - Parents of children under 5 years (n=141</a:t>
            </a:r>
            <a:r>
              <a:rPr lang="en-GB" sz="1200" b="1" dirty="0">
                <a:solidFill>
                  <a:srgbClr val="5C5B5A"/>
                </a:solidFill>
                <a:latin typeface="Arial"/>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54% -</a:t>
            </a:r>
            <a:r>
              <a:rPr kumimoji="0" lang="en-GB" sz="1200" b="0" i="0" u="none" strike="noStrike" kern="1200" cap="none" spc="0" normalizeH="0" baseline="0" noProof="0" dirty="0">
                <a:ln>
                  <a:noFill/>
                </a:ln>
                <a:solidFill>
                  <a:srgbClr val="5C5B5A"/>
                </a:solidFill>
                <a:effectLst/>
                <a:uLnTx/>
                <a:uFillTx/>
                <a:latin typeface="Arial"/>
                <a:ea typeface="+mn-ea"/>
                <a:cs typeface="+mn-cs"/>
              </a:rPr>
              <a:t> </a:t>
            </a:r>
            <a:r>
              <a:rPr kumimoji="0" lang="en-GB" sz="1200" b="1" i="0" u="none" strike="noStrike" kern="1200" cap="none" spc="0" normalizeH="0" baseline="0" noProof="0" dirty="0">
                <a:ln>
                  <a:noFill/>
                </a:ln>
                <a:solidFill>
                  <a:srgbClr val="5C5B5A"/>
                </a:solidFill>
                <a:effectLst/>
                <a:uLnTx/>
                <a:uFillTx/>
                <a:latin typeface="Arial"/>
                <a:ea typeface="+mn-ea"/>
                <a:cs typeface="+mn-cs"/>
              </a:rPr>
              <a:t>Disabled people (n=392)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51</a:t>
            </a:r>
            <a:r>
              <a:rPr kumimoji="0" lang="en-GB" sz="1200" b="1" i="0" u="none" strike="noStrike" kern="1200" cap="none" spc="0" normalizeH="0" baseline="0" noProof="0" dirty="0">
                <a:ln>
                  <a:noFill/>
                </a:ln>
                <a:solidFill>
                  <a:srgbClr val="5C5B5A"/>
                </a:solidFill>
                <a:effectLst/>
                <a:uLnTx/>
                <a:uFillTx/>
                <a:latin typeface="Arial"/>
                <a:ea typeface="+mn-ea"/>
                <a:cs typeface="+mn-cs"/>
              </a:rPr>
              <a:t>% - Households within racially minoritised communities (n=</a:t>
            </a:r>
            <a:r>
              <a:rPr lang="en-GB" sz="1200" b="1" dirty="0">
                <a:solidFill>
                  <a:srgbClr val="5C5B5A"/>
                </a:solidFill>
                <a:latin typeface="Arial"/>
              </a:rPr>
              <a:t>140</a:t>
            </a:r>
            <a:r>
              <a:rPr kumimoji="0" lang="en-GB" sz="1200" b="1" i="0" u="none" strike="noStrike" kern="1200" cap="none" spc="0" normalizeH="0" baseline="0" noProof="0" dirty="0">
                <a:ln>
                  <a:noFill/>
                </a:ln>
                <a:solidFill>
                  <a:srgbClr val="5C5B5A"/>
                </a:solidFill>
                <a:effectLst/>
                <a:uLnTx/>
                <a:uFillTx/>
                <a:latin typeface="Arial"/>
                <a:ea typeface="+mn-ea"/>
                <a:cs typeface="+mn-cs"/>
              </a:rPr>
              <a:t>)</a:t>
            </a:r>
          </a:p>
        </p:txBody>
      </p:sp>
      <p:sp>
        <p:nvSpPr>
          <p:cNvPr id="28" name="TextBox 27" descr="94% of those who have received their first dose say they are likely to receive their second dose&#10;">
            <a:extLst>
              <a:ext uri="{FF2B5EF4-FFF2-40B4-BE49-F238E27FC236}">
                <a16:creationId xmlns:a16="http://schemas.microsoft.com/office/drawing/2014/main" id="{999D1F8B-FD00-4F21-BCBD-812652F3805A}"/>
              </a:ext>
            </a:extLst>
          </p:cNvPr>
          <p:cNvSpPr txBox="1"/>
          <p:nvPr/>
        </p:nvSpPr>
        <p:spPr>
          <a:xfrm>
            <a:off x="7969202" y="3302009"/>
            <a:ext cx="4060873" cy="1200329"/>
          </a:xfrm>
          <a:prstGeom prst="rect">
            <a:avLst/>
          </a:prstGeom>
          <a:noFill/>
        </p:spPr>
        <p:txBody>
          <a:bodyPr wrap="square" rtlCol="0">
            <a:spAutoFit/>
          </a:bodyPr>
          <a:lstStyle/>
          <a:p>
            <a:pPr>
              <a:defRPr/>
            </a:pPr>
            <a:r>
              <a:rPr lang="en-GB" sz="1200" b="1" dirty="0">
                <a:solidFill>
                  <a:srgbClr val="5C5B5A"/>
                </a:solidFill>
                <a:latin typeface="Arial"/>
              </a:rPr>
              <a:t>50</a:t>
            </a:r>
            <a:r>
              <a:rPr kumimoji="0" lang="en-GB" sz="1200" b="1" i="0" u="none" strike="noStrike" kern="1200" cap="none" spc="0" normalizeH="0" baseline="0" noProof="0" dirty="0">
                <a:ln>
                  <a:noFill/>
                </a:ln>
                <a:solidFill>
                  <a:srgbClr val="5C5B5A"/>
                </a:solidFill>
                <a:effectLst/>
                <a:uLnTx/>
                <a:uFillTx/>
                <a:latin typeface="Arial"/>
                <a:ea typeface="+mn-ea"/>
                <a:cs typeface="+mn-cs"/>
              </a:rPr>
              <a:t>% - 16-24 year olds (n=112)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44</a:t>
            </a:r>
            <a:r>
              <a:rPr kumimoji="0" lang="en-GB" sz="1200" b="1" i="0" u="none" strike="noStrike" kern="1200" cap="none" spc="0" normalizeH="0" baseline="0" noProof="0" dirty="0">
                <a:ln>
                  <a:noFill/>
                </a:ln>
                <a:solidFill>
                  <a:srgbClr val="5C5B5A"/>
                </a:solidFill>
                <a:effectLst/>
                <a:uLnTx/>
                <a:uFillTx/>
                <a:latin typeface="Arial"/>
                <a:ea typeface="+mn-ea"/>
                <a:cs typeface="+mn-cs"/>
              </a:rPr>
              <a:t>% - Disabled people (n=</a:t>
            </a:r>
            <a:r>
              <a:rPr lang="en-GB" sz="1200" b="1" dirty="0">
                <a:solidFill>
                  <a:srgbClr val="5C5B5A"/>
                </a:solidFill>
                <a:latin typeface="Arial"/>
              </a:rPr>
              <a:t>392</a:t>
            </a:r>
            <a:r>
              <a:rPr kumimoji="0" lang="en-GB" sz="1200" b="1" i="0" u="none" strike="noStrike" kern="1200" cap="none" spc="0" normalizeH="0" baseline="0" noProof="0" dirty="0">
                <a:ln>
                  <a:noFill/>
                </a:ln>
                <a:solidFill>
                  <a:srgbClr val="5C5B5A"/>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42% - Parents of children under 5 years (n=141)</a:t>
            </a:r>
          </a:p>
          <a:p>
            <a:pPr>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39% - Households within racially minoritised communities (n=</a:t>
            </a:r>
            <a:r>
              <a:rPr lang="en-GB" sz="1200" b="1" dirty="0">
                <a:solidFill>
                  <a:srgbClr val="5C5B5A"/>
                </a:solidFill>
                <a:latin typeface="Arial"/>
              </a:rPr>
              <a:t>140</a:t>
            </a:r>
            <a:r>
              <a:rPr kumimoji="0" lang="en-GB" sz="1200" b="1" i="0" u="none" strike="noStrike" kern="1200" cap="none" spc="0" normalizeH="0" baseline="0" noProof="0" dirty="0">
                <a:ln>
                  <a:noFill/>
                </a:ln>
                <a:solidFill>
                  <a:srgbClr val="5C5B5A"/>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5C5B5A"/>
              </a:solidFill>
              <a:effectLst/>
              <a:uLnTx/>
              <a:uFillTx/>
              <a:latin typeface="Arial"/>
              <a:ea typeface="+mn-ea"/>
              <a:cs typeface="+mn-cs"/>
            </a:endParaRPr>
          </a:p>
        </p:txBody>
      </p:sp>
      <p:cxnSp>
        <p:nvCxnSpPr>
          <p:cNvPr id="29" name="Straight Arrow Connector 28">
            <a:extLst>
              <a:ext uri="{FF2B5EF4-FFF2-40B4-BE49-F238E27FC236}">
                <a16:creationId xmlns:a16="http://schemas.microsoft.com/office/drawing/2014/main" id="{6CDD2C6E-99E8-4299-8252-9C64FF03B282}"/>
              </a:ext>
              <a:ext uri="{C183D7F6-B498-43B3-948B-1728B52AA6E4}">
                <adec:decorative xmlns:adec="http://schemas.microsoft.com/office/drawing/2017/decorative" val="1"/>
              </a:ext>
            </a:extLst>
          </p:cNvPr>
          <p:cNvCxnSpPr>
            <a:cxnSpLocks/>
          </p:cNvCxnSpPr>
          <p:nvPr/>
        </p:nvCxnSpPr>
        <p:spPr>
          <a:xfrm>
            <a:off x="7037483" y="3801398"/>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descr="94% of those who have received their first dose say they are likely to receive their second dose&#10;">
            <a:extLst>
              <a:ext uri="{FF2B5EF4-FFF2-40B4-BE49-F238E27FC236}">
                <a16:creationId xmlns:a16="http://schemas.microsoft.com/office/drawing/2014/main" id="{E907B506-11F3-449F-8AA6-CC23870EFE37}"/>
              </a:ext>
            </a:extLst>
          </p:cNvPr>
          <p:cNvSpPr txBox="1"/>
          <p:nvPr/>
        </p:nvSpPr>
        <p:spPr>
          <a:xfrm>
            <a:off x="7969202" y="4213820"/>
            <a:ext cx="4060873" cy="1015663"/>
          </a:xfrm>
          <a:prstGeom prst="rect">
            <a:avLst/>
          </a:prstGeom>
          <a:noFill/>
        </p:spPr>
        <p:txBody>
          <a:bodyPr wrap="square" rtlCol="0">
            <a:spAutoFit/>
          </a:bodyPr>
          <a:lstStyle/>
          <a:p>
            <a:pPr>
              <a:defRPr/>
            </a:pPr>
            <a:r>
              <a:rPr lang="en-GB" sz="1200" b="1" dirty="0">
                <a:solidFill>
                  <a:srgbClr val="5C5B5A"/>
                </a:solidFill>
                <a:latin typeface="Arial"/>
              </a:rPr>
              <a:t>50</a:t>
            </a:r>
            <a:r>
              <a:rPr kumimoji="0" lang="en-GB" sz="1200" b="1" i="0" u="none" strike="noStrike" kern="1200" cap="none" spc="0" normalizeH="0" baseline="0" noProof="0" dirty="0">
                <a:ln>
                  <a:noFill/>
                </a:ln>
                <a:solidFill>
                  <a:srgbClr val="5C5B5A"/>
                </a:solidFill>
                <a:effectLst/>
                <a:uLnTx/>
                <a:uFillTx/>
                <a:latin typeface="Arial"/>
                <a:ea typeface="+mn-ea"/>
                <a:cs typeface="+mn-cs"/>
              </a:rPr>
              <a:t>% - 16-24 year olds (n=112)</a:t>
            </a:r>
          </a:p>
          <a:p>
            <a:pPr>
              <a:defRPr/>
            </a:pPr>
            <a:r>
              <a:rPr lang="en-GB" sz="1200" b="1" dirty="0">
                <a:solidFill>
                  <a:srgbClr val="5C5B5A"/>
                </a:solidFill>
                <a:latin typeface="Arial"/>
              </a:rPr>
              <a:t>41</a:t>
            </a:r>
            <a:r>
              <a:rPr kumimoji="0" lang="en-GB" sz="1200" b="1" i="0" u="none" strike="noStrike" kern="1200" cap="none" spc="0" normalizeH="0" baseline="0" noProof="0" dirty="0">
                <a:ln>
                  <a:noFill/>
                </a:ln>
                <a:solidFill>
                  <a:srgbClr val="5C5B5A"/>
                </a:solidFill>
                <a:effectLst/>
                <a:uLnTx/>
                <a:uFillTx/>
                <a:latin typeface="Arial"/>
                <a:ea typeface="+mn-ea"/>
                <a:cs typeface="+mn-cs"/>
              </a:rPr>
              <a:t>% - Households within racially minoritised communities (n=140)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40</a:t>
            </a:r>
            <a:r>
              <a:rPr kumimoji="0" lang="en-GB" sz="1200" b="1" i="0" u="none" strike="noStrike" kern="1200" cap="none" spc="0" normalizeH="0" baseline="0" noProof="0" dirty="0">
                <a:ln>
                  <a:noFill/>
                </a:ln>
                <a:solidFill>
                  <a:srgbClr val="5C5B5A"/>
                </a:solidFill>
                <a:effectLst/>
                <a:uLnTx/>
                <a:uFillTx/>
                <a:latin typeface="Arial"/>
                <a:ea typeface="+mn-ea"/>
                <a:cs typeface="+mn-cs"/>
              </a:rPr>
              <a:t>% - Disabled people (n=</a:t>
            </a:r>
            <a:r>
              <a:rPr lang="en-GB" sz="1200" b="1" dirty="0">
                <a:solidFill>
                  <a:srgbClr val="5C5B5A"/>
                </a:solidFill>
                <a:latin typeface="Arial"/>
              </a:rPr>
              <a:t>392</a:t>
            </a:r>
            <a:r>
              <a:rPr kumimoji="0" lang="en-GB" sz="1200" b="1" i="0" u="none" strike="noStrike" kern="1200" cap="none" spc="0" normalizeH="0" baseline="0" noProof="0" dirty="0">
                <a:ln>
                  <a:noFill/>
                </a:ln>
                <a:solidFill>
                  <a:srgbClr val="5C5B5A"/>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34</a:t>
            </a:r>
            <a:r>
              <a:rPr kumimoji="0" lang="en-GB" sz="1200" b="1" i="0" u="none" strike="noStrike" kern="1200" cap="none" spc="0" normalizeH="0" baseline="0" noProof="0" dirty="0">
                <a:ln>
                  <a:noFill/>
                </a:ln>
                <a:solidFill>
                  <a:srgbClr val="5C5B5A"/>
                </a:solidFill>
                <a:effectLst/>
                <a:uLnTx/>
                <a:uFillTx/>
                <a:latin typeface="Arial"/>
                <a:ea typeface="+mn-ea"/>
                <a:cs typeface="+mn-cs"/>
              </a:rPr>
              <a:t>% - Parents of children under 5 years (n=141)</a:t>
            </a:r>
          </a:p>
        </p:txBody>
      </p:sp>
      <p:cxnSp>
        <p:nvCxnSpPr>
          <p:cNvPr id="31" name="Straight Arrow Connector 30">
            <a:extLst>
              <a:ext uri="{FF2B5EF4-FFF2-40B4-BE49-F238E27FC236}">
                <a16:creationId xmlns:a16="http://schemas.microsoft.com/office/drawing/2014/main" id="{BBA20FD0-C192-4EC4-B3ED-C4D74A5C4695}"/>
              </a:ext>
              <a:ext uri="{C183D7F6-B498-43B3-948B-1728B52AA6E4}">
                <adec:decorative xmlns:adec="http://schemas.microsoft.com/office/drawing/2017/decorative" val="1"/>
              </a:ext>
            </a:extLst>
          </p:cNvPr>
          <p:cNvCxnSpPr>
            <a:cxnSpLocks/>
          </p:cNvCxnSpPr>
          <p:nvPr/>
        </p:nvCxnSpPr>
        <p:spPr>
          <a:xfrm>
            <a:off x="7037483" y="4696694"/>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descr="94% of those who have received their first dose say they are likely to receive their second dose&#10;">
            <a:extLst>
              <a:ext uri="{FF2B5EF4-FFF2-40B4-BE49-F238E27FC236}">
                <a16:creationId xmlns:a16="http://schemas.microsoft.com/office/drawing/2014/main" id="{D5503128-FD55-47FD-B4E9-80D0684776E5}"/>
              </a:ext>
            </a:extLst>
          </p:cNvPr>
          <p:cNvSpPr txBox="1"/>
          <p:nvPr/>
        </p:nvSpPr>
        <p:spPr>
          <a:xfrm>
            <a:off x="7969202" y="5151667"/>
            <a:ext cx="406087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40</a:t>
            </a:r>
            <a:r>
              <a:rPr kumimoji="0" lang="en-GB" sz="1200" b="1" i="0" u="none" strike="noStrike" kern="1200" cap="none" spc="0" normalizeH="0" baseline="0" noProof="0" dirty="0">
                <a:ln>
                  <a:noFill/>
                </a:ln>
                <a:solidFill>
                  <a:srgbClr val="5C5B5A"/>
                </a:solidFill>
                <a:effectLst/>
                <a:uLnTx/>
                <a:uFillTx/>
                <a:latin typeface="Arial"/>
                <a:ea typeface="+mn-ea"/>
                <a:cs typeface="+mn-cs"/>
              </a:rPr>
              <a:t>% - 16-24 year olds (n=112)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40</a:t>
            </a:r>
            <a:r>
              <a:rPr kumimoji="0" lang="en-GB" sz="1200" b="1" i="0" u="none" strike="noStrike" kern="1200" cap="none" spc="0" normalizeH="0" baseline="0" noProof="0" dirty="0">
                <a:ln>
                  <a:noFill/>
                </a:ln>
                <a:solidFill>
                  <a:srgbClr val="5C5B5A"/>
                </a:solidFill>
                <a:effectLst/>
                <a:uLnTx/>
                <a:uFillTx/>
                <a:latin typeface="Arial"/>
                <a:ea typeface="+mn-ea"/>
                <a:cs typeface="+mn-cs"/>
              </a:rPr>
              <a:t>% - Disabled people (n=</a:t>
            </a:r>
            <a:r>
              <a:rPr lang="en-GB" sz="1200" b="1" dirty="0">
                <a:solidFill>
                  <a:srgbClr val="5C5B5A"/>
                </a:solidFill>
                <a:latin typeface="Arial"/>
              </a:rPr>
              <a:t>392</a:t>
            </a:r>
            <a:r>
              <a:rPr kumimoji="0" lang="en-GB" sz="1200" b="1" i="0" u="none" strike="noStrike" kern="1200" cap="none" spc="0" normalizeH="0" baseline="0" noProof="0" dirty="0">
                <a:ln>
                  <a:noFill/>
                </a:ln>
                <a:solidFill>
                  <a:srgbClr val="5C5B5A"/>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36</a:t>
            </a:r>
            <a:r>
              <a:rPr kumimoji="0" lang="en-GB" sz="1200" b="1" i="0" u="none" strike="noStrike" kern="1200" cap="none" spc="0" normalizeH="0" baseline="0" noProof="0" dirty="0">
                <a:ln>
                  <a:noFill/>
                </a:ln>
                <a:solidFill>
                  <a:srgbClr val="5C5B5A"/>
                </a:solidFill>
                <a:effectLst/>
                <a:uLnTx/>
                <a:uFillTx/>
                <a:latin typeface="Arial"/>
                <a:ea typeface="+mn-ea"/>
                <a:cs typeface="+mn-cs"/>
              </a:rPr>
              <a:t>% - Households within racially minoritised communities (n=</a:t>
            </a:r>
            <a:r>
              <a:rPr lang="en-GB" sz="1200" b="1" dirty="0">
                <a:solidFill>
                  <a:srgbClr val="5C5B5A"/>
                </a:solidFill>
                <a:latin typeface="Arial"/>
              </a:rPr>
              <a:t>140</a:t>
            </a:r>
            <a:r>
              <a:rPr kumimoji="0" lang="en-GB" sz="1200" b="1" i="0" u="none" strike="noStrike" kern="1200" cap="none" spc="0" normalizeH="0" baseline="0" noProof="0" dirty="0">
                <a:ln>
                  <a:noFill/>
                </a:ln>
                <a:solidFill>
                  <a:srgbClr val="5C5B5A"/>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34</a:t>
            </a:r>
            <a:r>
              <a:rPr kumimoji="0" lang="en-GB" sz="1200" b="1" i="0" u="none" strike="noStrike" kern="1200" cap="none" spc="0" normalizeH="0" baseline="0" noProof="0" dirty="0">
                <a:ln>
                  <a:noFill/>
                </a:ln>
                <a:solidFill>
                  <a:srgbClr val="5C5B5A"/>
                </a:solidFill>
                <a:effectLst/>
                <a:uLnTx/>
                <a:uFillTx/>
                <a:latin typeface="Arial"/>
                <a:ea typeface="+mn-ea"/>
                <a:cs typeface="+mn-cs"/>
              </a:rPr>
              <a:t>% - Parents of children under 5 years (n=141)</a:t>
            </a:r>
          </a:p>
        </p:txBody>
      </p:sp>
      <p:cxnSp>
        <p:nvCxnSpPr>
          <p:cNvPr id="33" name="Straight Arrow Connector 32">
            <a:extLst>
              <a:ext uri="{FF2B5EF4-FFF2-40B4-BE49-F238E27FC236}">
                <a16:creationId xmlns:a16="http://schemas.microsoft.com/office/drawing/2014/main" id="{528D5C50-25EE-4584-B3A3-617E8EF4183A}"/>
              </a:ext>
              <a:ext uri="{C183D7F6-B498-43B3-948B-1728B52AA6E4}">
                <adec:decorative xmlns:adec="http://schemas.microsoft.com/office/drawing/2017/decorative" val="1"/>
              </a:ext>
            </a:extLst>
          </p:cNvPr>
          <p:cNvCxnSpPr>
            <a:cxnSpLocks/>
          </p:cNvCxnSpPr>
          <p:nvPr/>
        </p:nvCxnSpPr>
        <p:spPr>
          <a:xfrm>
            <a:off x="7037483" y="5610981"/>
            <a:ext cx="669773" cy="0"/>
          </a:xfrm>
          <a:prstGeom prst="straightConnector1">
            <a:avLst/>
          </a:prstGeom>
          <a:ln>
            <a:solidFill>
              <a:srgbClr val="009690"/>
            </a:solidFill>
            <a:tailEnd type="triangle"/>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226A7B8-401B-4C1D-BC9A-5F59C9E7C65E}"/>
              </a:ext>
              <a:ext uri="{C183D7F6-B498-43B3-948B-1728B52AA6E4}">
                <adec:decorative xmlns:adec="http://schemas.microsoft.com/office/drawing/2017/decorative" val="1"/>
              </a:ext>
            </a:extLst>
          </p:cNvPr>
          <p:cNvCxnSpPr>
            <a:cxnSpLocks/>
          </p:cNvCxnSpPr>
          <p:nvPr/>
        </p:nvCxnSpPr>
        <p:spPr>
          <a:xfrm>
            <a:off x="257849" y="2406488"/>
            <a:ext cx="11335736" cy="734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7916C5-0A89-46BD-9B7E-EDEA1E4D98A9}"/>
              </a:ext>
              <a:ext uri="{C183D7F6-B498-43B3-948B-1728B52AA6E4}">
                <adec:decorative xmlns:adec="http://schemas.microsoft.com/office/drawing/2017/decorative" val="1"/>
              </a:ext>
            </a:extLst>
          </p:cNvPr>
          <p:cNvCxnSpPr>
            <a:cxnSpLocks/>
          </p:cNvCxnSpPr>
          <p:nvPr/>
        </p:nvCxnSpPr>
        <p:spPr>
          <a:xfrm>
            <a:off x="257849" y="3348898"/>
            <a:ext cx="11335736"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765A82-FDBF-4DFF-AD3A-6463BFAA5901}"/>
              </a:ext>
              <a:ext uri="{C183D7F6-B498-43B3-948B-1728B52AA6E4}">
                <adec:decorative xmlns:adec="http://schemas.microsoft.com/office/drawing/2017/decorative" val="1"/>
              </a:ext>
            </a:extLst>
          </p:cNvPr>
          <p:cNvCxnSpPr>
            <a:cxnSpLocks/>
          </p:cNvCxnSpPr>
          <p:nvPr/>
        </p:nvCxnSpPr>
        <p:spPr>
          <a:xfrm>
            <a:off x="257849" y="4254173"/>
            <a:ext cx="11335736" cy="0"/>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7D8AAB1-5C06-43DC-93C1-F4157AA5D9D1}"/>
              </a:ext>
              <a:ext uri="{C183D7F6-B498-43B3-948B-1728B52AA6E4}">
                <adec:decorative xmlns:adec="http://schemas.microsoft.com/office/drawing/2017/decorative" val="1"/>
              </a:ext>
            </a:extLst>
          </p:cNvPr>
          <p:cNvCxnSpPr>
            <a:cxnSpLocks/>
          </p:cNvCxnSpPr>
          <p:nvPr/>
        </p:nvCxnSpPr>
        <p:spPr>
          <a:xfrm>
            <a:off x="257849" y="5151667"/>
            <a:ext cx="11335736" cy="10259"/>
          </a:xfrm>
          <a:prstGeom prst="line">
            <a:avLst/>
          </a:prstGeom>
          <a:ln>
            <a:solidFill>
              <a:schemeClr val="bg2">
                <a:lumMod val="65000"/>
              </a:schemeClr>
            </a:solidFill>
          </a:ln>
        </p:spPr>
        <p:style>
          <a:lnRef idx="1">
            <a:schemeClr val="accent1"/>
          </a:lnRef>
          <a:fillRef idx="0">
            <a:schemeClr val="accent1"/>
          </a:fillRef>
          <a:effectRef idx="0">
            <a:schemeClr val="accent1"/>
          </a:effectRef>
          <a:fontRef idx="minor">
            <a:schemeClr val="tx1"/>
          </a:fontRef>
        </p:style>
      </p:cxnSp>
      <p:sp>
        <p:nvSpPr>
          <p:cNvPr id="38" name="Arrow: Down 37">
            <a:extLst>
              <a:ext uri="{FF2B5EF4-FFF2-40B4-BE49-F238E27FC236}">
                <a16:creationId xmlns:a16="http://schemas.microsoft.com/office/drawing/2014/main" id="{85D8D88C-A47A-4716-BAA5-8615E53AC1EB}"/>
              </a:ext>
              <a:ext uri="{C183D7F6-B498-43B3-948B-1728B52AA6E4}">
                <adec:decorative xmlns:adec="http://schemas.microsoft.com/office/drawing/2017/decorative" val="1"/>
              </a:ext>
            </a:extLst>
          </p:cNvPr>
          <p:cNvSpPr/>
          <p:nvPr/>
        </p:nvSpPr>
        <p:spPr>
          <a:xfrm>
            <a:off x="761438" y="60730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Arrow: Down 38">
            <a:extLst>
              <a:ext uri="{FF2B5EF4-FFF2-40B4-BE49-F238E27FC236}">
                <a16:creationId xmlns:a16="http://schemas.microsoft.com/office/drawing/2014/main" id="{D3DA502A-D7BE-4A09-AFB5-7E80290E69DA}"/>
              </a:ext>
              <a:ext uri="{C183D7F6-B498-43B3-948B-1728B52AA6E4}">
                <adec:decorative xmlns:adec="http://schemas.microsoft.com/office/drawing/2017/decorative" val="1"/>
              </a:ext>
            </a:extLst>
          </p:cNvPr>
          <p:cNvSpPr/>
          <p:nvPr/>
        </p:nvSpPr>
        <p:spPr>
          <a:xfrm rot="10800000">
            <a:off x="6672985" y="2066627"/>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Arrow: Down 39">
            <a:extLst>
              <a:ext uri="{FF2B5EF4-FFF2-40B4-BE49-F238E27FC236}">
                <a16:creationId xmlns:a16="http://schemas.microsoft.com/office/drawing/2014/main" id="{603CF4BB-68E3-44E4-8B4D-C1FA926B783F}"/>
              </a:ext>
              <a:ext uri="{C183D7F6-B498-43B3-948B-1728B52AA6E4}">
                <adec:decorative xmlns:adec="http://schemas.microsoft.com/office/drawing/2017/decorative" val="1"/>
              </a:ext>
            </a:extLst>
          </p:cNvPr>
          <p:cNvSpPr/>
          <p:nvPr/>
        </p:nvSpPr>
        <p:spPr>
          <a:xfrm rot="10800000">
            <a:off x="6752680" y="296101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Arrow: Down 40">
            <a:extLst>
              <a:ext uri="{FF2B5EF4-FFF2-40B4-BE49-F238E27FC236}">
                <a16:creationId xmlns:a16="http://schemas.microsoft.com/office/drawing/2014/main" id="{49FE0B6B-A421-447F-82F8-9018EBA0209B}"/>
              </a:ext>
              <a:ext uri="{C183D7F6-B498-43B3-948B-1728B52AA6E4}">
                <adec:decorative xmlns:adec="http://schemas.microsoft.com/office/drawing/2017/decorative" val="1"/>
              </a:ext>
            </a:extLst>
          </p:cNvPr>
          <p:cNvSpPr/>
          <p:nvPr/>
        </p:nvSpPr>
        <p:spPr>
          <a:xfrm rot="10800000">
            <a:off x="5872293" y="3853517"/>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Arrow: Down 41">
            <a:extLst>
              <a:ext uri="{FF2B5EF4-FFF2-40B4-BE49-F238E27FC236}">
                <a16:creationId xmlns:a16="http://schemas.microsoft.com/office/drawing/2014/main" id="{1985AE33-FB46-4DC4-9369-DCD5280D199A}"/>
              </a:ext>
              <a:ext uri="{C183D7F6-B498-43B3-948B-1728B52AA6E4}">
                <adec:decorative xmlns:adec="http://schemas.microsoft.com/office/drawing/2017/decorative" val="1"/>
              </a:ext>
            </a:extLst>
          </p:cNvPr>
          <p:cNvSpPr/>
          <p:nvPr/>
        </p:nvSpPr>
        <p:spPr>
          <a:xfrm rot="10800000">
            <a:off x="5665634" y="4756993"/>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3" name="Arrow: Down 42">
            <a:extLst>
              <a:ext uri="{FF2B5EF4-FFF2-40B4-BE49-F238E27FC236}">
                <a16:creationId xmlns:a16="http://schemas.microsoft.com/office/drawing/2014/main" id="{CC13AE60-9F8B-4B49-9BA0-7FA75832D408}"/>
              </a:ext>
              <a:ext uri="{C183D7F6-B498-43B3-948B-1728B52AA6E4}">
                <adec:decorative xmlns:adec="http://schemas.microsoft.com/office/drawing/2017/decorative" val="1"/>
              </a:ext>
            </a:extLst>
          </p:cNvPr>
          <p:cNvSpPr/>
          <p:nvPr/>
        </p:nvSpPr>
        <p:spPr>
          <a:xfrm rot="10800000">
            <a:off x="5441333" y="5640554"/>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4" name="TextBox 43">
            <a:extLst>
              <a:ext uri="{FF2B5EF4-FFF2-40B4-BE49-F238E27FC236}">
                <a16:creationId xmlns:a16="http://schemas.microsoft.com/office/drawing/2014/main" id="{2F3C2224-8AED-4FAD-80AF-EFC1F8A6B617}"/>
              </a:ext>
            </a:extLst>
          </p:cNvPr>
          <p:cNvSpPr txBox="1"/>
          <p:nvPr/>
        </p:nvSpPr>
        <p:spPr>
          <a:xfrm>
            <a:off x="7991852" y="6078271"/>
            <a:ext cx="5107821" cy="246221"/>
          </a:xfrm>
          <a:prstGeom prst="rect">
            <a:avLst/>
          </a:prstGeom>
          <a:noFill/>
        </p:spPr>
        <p:txBody>
          <a:bodyPr wrap="square">
            <a:spAutoFit/>
          </a:bodyPr>
          <a:lstStyle/>
          <a:p>
            <a:r>
              <a:rPr lang="en-GB" sz="1000" dirty="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dirty="0"/>
          </a:p>
        </p:txBody>
      </p:sp>
      <p:grpSp>
        <p:nvGrpSpPr>
          <p:cNvPr id="24" name="Group 23" descr="Green and Red arrows to signify when a statistic is significantly higher or lower than the previous survey.">
            <a:extLst>
              <a:ext uri="{FF2B5EF4-FFF2-40B4-BE49-F238E27FC236}">
                <a16:creationId xmlns:a16="http://schemas.microsoft.com/office/drawing/2014/main" id="{966288BE-0AE7-46E8-873C-37DA61C1B8AB}"/>
              </a:ext>
            </a:extLst>
          </p:cNvPr>
          <p:cNvGrpSpPr/>
          <p:nvPr/>
        </p:nvGrpSpPr>
        <p:grpSpPr>
          <a:xfrm>
            <a:off x="530845" y="6033157"/>
            <a:ext cx="5801626" cy="276999"/>
            <a:chOff x="520117" y="5798698"/>
            <a:chExt cx="5801626" cy="276999"/>
          </a:xfrm>
        </p:grpSpPr>
        <p:sp>
          <p:nvSpPr>
            <p:cNvPr id="26" name="Arrow: Down 25">
              <a:extLst>
                <a:ext uri="{FF2B5EF4-FFF2-40B4-BE49-F238E27FC236}">
                  <a16:creationId xmlns:a16="http://schemas.microsoft.com/office/drawing/2014/main" id="{14B4864C-7681-4B48-BEBF-0F731A5812CF}"/>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675800C0-D549-4F56-A677-D8E595521910}"/>
                </a:ext>
              </a:extLst>
            </p:cNvPr>
            <p:cNvSpPr txBox="1"/>
            <p:nvPr/>
          </p:nvSpPr>
          <p:spPr>
            <a:xfrm>
              <a:off x="884934" y="5798698"/>
              <a:ext cx="543680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Greater Manchester Residents’ survey 1+2</a:t>
              </a:r>
            </a:p>
          </p:txBody>
        </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149387" y="6348527"/>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B3. In the past 12 months have any of the following happened to you or someone else in your household?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Survey 1+2, 2340; Survey 3, 1442 (Online respondents)</a:t>
            </a:r>
          </a:p>
        </p:txBody>
      </p:sp>
      <p:sp>
        <p:nvSpPr>
          <p:cNvPr id="45" name="Slide Number Placeholder 4">
            <a:extLst>
              <a:ext uri="{FF2B5EF4-FFF2-40B4-BE49-F238E27FC236}">
                <a16:creationId xmlns:a16="http://schemas.microsoft.com/office/drawing/2014/main" id="{6A8CA90A-413C-4A0B-BCBE-13829DFEF39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7721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372941" y="324890"/>
            <a:ext cx="10940019" cy="586800"/>
          </a:xfrm>
        </p:spPr>
        <p:txBody>
          <a:bodyPr>
            <a:noAutofit/>
          </a:bodyPr>
          <a:lstStyle/>
          <a:p>
            <a:r>
              <a:rPr lang="en-GB" sz="1800" b="1" dirty="0"/>
              <a:t>Around a third of respondents who are </a:t>
            </a:r>
            <a:r>
              <a:rPr lang="en-GB" sz="1800" b="1" dirty="0">
                <a:solidFill>
                  <a:srgbClr val="009690"/>
                </a:solidFill>
              </a:rPr>
              <a:t>cutting the size of meals </a:t>
            </a:r>
            <a:r>
              <a:rPr lang="en-GB" sz="1800" b="1" dirty="0"/>
              <a:t>(31%) </a:t>
            </a:r>
            <a:r>
              <a:rPr lang="en-GB" sz="1800" b="1" dirty="0">
                <a:solidFill>
                  <a:srgbClr val="009690"/>
                </a:solidFill>
              </a:rPr>
              <a:t>or not eating for a whole day </a:t>
            </a:r>
            <a:r>
              <a:rPr lang="en-GB" sz="1800" b="1" dirty="0"/>
              <a:t>(33%) are having to do this every month. This proportion has not changed since Spring</a:t>
            </a:r>
          </a:p>
        </p:txBody>
      </p:sp>
      <p:sp>
        <p:nvSpPr>
          <p:cNvPr id="7" name="Text Placeholder 4">
            <a:extLst>
              <a:ext uri="{FF2B5EF4-FFF2-40B4-BE49-F238E27FC236}">
                <a16:creationId xmlns:a16="http://schemas.microsoft.com/office/drawing/2014/main" id="{DF0FD68D-CFEC-4BC0-8437-ADD75EF29134}"/>
              </a:ext>
            </a:extLst>
          </p:cNvPr>
          <p:cNvSpPr txBox="1">
            <a:spLocks/>
          </p:cNvSpPr>
          <p:nvPr/>
        </p:nvSpPr>
        <p:spPr>
          <a:xfrm>
            <a:off x="2493269" y="1185175"/>
            <a:ext cx="7180976" cy="387556"/>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Of those who have cut the size of meals, or not eaten for a whole day, how often in the last twelve months, have you…?</a:t>
            </a:r>
          </a:p>
        </p:txBody>
      </p:sp>
      <p:sp>
        <p:nvSpPr>
          <p:cNvPr id="2" name="TextBox 1">
            <a:extLst>
              <a:ext uri="{FF2B5EF4-FFF2-40B4-BE49-F238E27FC236}">
                <a16:creationId xmlns:a16="http://schemas.microsoft.com/office/drawing/2014/main" id="{89249D05-2749-49AE-9855-929248DCCF45}"/>
              </a:ext>
            </a:extLst>
          </p:cNvPr>
          <p:cNvSpPr txBox="1"/>
          <p:nvPr/>
        </p:nvSpPr>
        <p:spPr>
          <a:xfrm>
            <a:off x="63848" y="1557034"/>
            <a:ext cx="37978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 cut the size of your meals or skip meals because there wasn’t enough money for food?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(35% of respondents, n=418)</a:t>
            </a:r>
            <a:endParaRPr kumimoji="0" lang="en-GB" sz="1200" b="0"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8" name="Chart Placeholder 9" descr="Bar chart showing that of those who have cut the size of their meals, 32% have had to do this every month compared to 29% in Spring, of those who have not eaten for a whole day due to lack of food 33% have done so every month, down from 34% in Spring">
            <a:extLst>
              <a:ext uri="{FF2B5EF4-FFF2-40B4-BE49-F238E27FC236}">
                <a16:creationId xmlns:a16="http://schemas.microsoft.com/office/drawing/2014/main" id="{1D931CBA-7C05-4136-B405-9C7E3D605AE5}"/>
              </a:ext>
            </a:extLst>
          </p:cNvPr>
          <p:cNvGraphicFramePr>
            <a:graphicFrameLocks/>
          </p:cNvGraphicFramePr>
          <p:nvPr>
            <p:extLst>
              <p:ext uri="{D42A27DB-BD31-4B8C-83A1-F6EECF244321}">
                <p14:modId xmlns:p14="http://schemas.microsoft.com/office/powerpoint/2010/main" val="5261144"/>
              </p:ext>
            </p:extLst>
          </p:nvPr>
        </p:nvGraphicFramePr>
        <p:xfrm>
          <a:off x="187266" y="2198241"/>
          <a:ext cx="6232148" cy="355660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CC6CB2E9-593E-4B13-9F9A-206588CC290A}"/>
              </a:ext>
            </a:extLst>
          </p:cNvPr>
          <p:cNvSpPr txBox="1"/>
          <p:nvPr/>
        </p:nvSpPr>
        <p:spPr>
          <a:xfrm>
            <a:off x="4097991" y="1557034"/>
            <a:ext cx="36324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 not eaten for a whole day because there wasn’t enough money for food?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a:rPr>
              <a:t>(22% of respondents, n=240)</a:t>
            </a:r>
            <a:endParaRPr kumimoji="0" lang="en-GB" sz="1200" b="0"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14" name="Chart Placeholder 9" descr="Bar chart showing that of those who have cut the size of their meals, 29% have had to do this every month, of those who have not eaten for a whole day due to lack of food 34% have done so every month">
            <a:extLst>
              <a:ext uri="{FF2B5EF4-FFF2-40B4-BE49-F238E27FC236}">
                <a16:creationId xmlns:a16="http://schemas.microsoft.com/office/drawing/2014/main" id="{29C36411-0ADC-4A76-8FF7-53FEE9539E83}"/>
              </a:ext>
            </a:extLst>
          </p:cNvPr>
          <p:cNvGraphicFramePr>
            <a:graphicFrameLocks/>
          </p:cNvGraphicFramePr>
          <p:nvPr>
            <p:extLst>
              <p:ext uri="{D42A27DB-BD31-4B8C-83A1-F6EECF244321}">
                <p14:modId xmlns:p14="http://schemas.microsoft.com/office/powerpoint/2010/main" val="3989898954"/>
              </p:ext>
            </p:extLst>
          </p:nvPr>
        </p:nvGraphicFramePr>
        <p:xfrm>
          <a:off x="3656610" y="2195691"/>
          <a:ext cx="3632432" cy="368531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Placeholder 30">
            <a:extLst>
              <a:ext uri="{FF2B5EF4-FFF2-40B4-BE49-F238E27FC236}">
                <a16:creationId xmlns:a16="http://schemas.microsoft.com/office/drawing/2014/main" id="{7F68CB42-DA81-4F30-9685-5B75C5A967C7}"/>
              </a:ext>
            </a:extLst>
          </p:cNvPr>
          <p:cNvSpPr txBox="1">
            <a:spLocks/>
          </p:cNvSpPr>
          <p:nvPr/>
        </p:nvSpPr>
        <p:spPr>
          <a:xfrm>
            <a:off x="7903061" y="2304943"/>
            <a:ext cx="4133800" cy="586800"/>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 cutting the size of their meals every month is significantly higher compared to average (</a:t>
            </a:r>
            <a:r>
              <a:rPr lang="en-GB" sz="1200" b="1" dirty="0">
                <a:solidFill>
                  <a:srgbClr val="5C5B5A"/>
                </a:solidFill>
                <a:latin typeface="Arial"/>
              </a:rPr>
              <a:t>32</a:t>
            </a:r>
            <a:r>
              <a:rPr kumimoji="0" lang="en-GB" sz="1200" b="1" i="0" u="none" strike="noStrike" kern="1200" cap="none" spc="0" normalizeH="0" baseline="0" noProof="0" dirty="0">
                <a:ln>
                  <a:noFill/>
                </a:ln>
                <a:solidFill>
                  <a:srgbClr val="5C5B5A"/>
                </a:solidFill>
                <a:effectLst/>
                <a:uLnTx/>
                <a:uFillTx/>
                <a:latin typeface="Arial"/>
                <a:ea typeface="+mn-ea"/>
                <a:cs typeface="+mn-cs"/>
              </a:rPr>
              <a:t>%) among…*</a:t>
            </a:r>
          </a:p>
        </p:txBody>
      </p:sp>
      <p:sp>
        <p:nvSpPr>
          <p:cNvPr id="12" name="Content Placeholder 32">
            <a:extLst>
              <a:ext uri="{FF2B5EF4-FFF2-40B4-BE49-F238E27FC236}">
                <a16:creationId xmlns:a16="http://schemas.microsoft.com/office/drawing/2014/main" id="{7688D920-6F23-4E63-B278-280306FA0BFF}"/>
              </a:ext>
            </a:extLst>
          </p:cNvPr>
          <p:cNvSpPr txBox="1">
            <a:spLocks/>
          </p:cNvSpPr>
          <p:nvPr/>
        </p:nvSpPr>
        <p:spPr>
          <a:xfrm>
            <a:off x="7903061" y="2891743"/>
            <a:ext cx="4133800" cy="1454543"/>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a household income below £10,400 (44%)</a:t>
            </a:r>
          </a:p>
          <a:p>
            <a:pPr marL="0" marR="0" lvl="0" indent="0" algn="l" defTabSz="914400" rtl="0" eaLnBrk="1" fontAlgn="auto" latinLnBrk="0" hangingPunct="1">
              <a:lnSpc>
                <a:spcPct val="90000"/>
              </a:lnSpc>
              <a:spcBef>
                <a:spcPts val="100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borrowed money or used more credit in the last month than they did last year (37%)</a:t>
            </a:r>
          </a:p>
        </p:txBody>
      </p:sp>
      <p:sp>
        <p:nvSpPr>
          <p:cNvPr id="17" name="TextBox 16">
            <a:extLst>
              <a:ext uri="{FF2B5EF4-FFF2-40B4-BE49-F238E27FC236}">
                <a16:creationId xmlns:a16="http://schemas.microsoft.com/office/drawing/2014/main" id="{9EE8DB3D-0136-4E03-9253-E648F6C7451F}"/>
              </a:ext>
            </a:extLst>
          </p:cNvPr>
          <p:cNvSpPr txBox="1"/>
          <p:nvPr/>
        </p:nvSpPr>
        <p:spPr>
          <a:xfrm>
            <a:off x="7823358" y="4346286"/>
            <a:ext cx="4133801" cy="246221"/>
          </a:xfrm>
          <a:prstGeom prst="rect">
            <a:avLst/>
          </a:prstGeom>
          <a:noFill/>
        </p:spPr>
        <p:txBody>
          <a:bodyPr wrap="square">
            <a:spAutoFit/>
          </a:bodyPr>
          <a:lstStyle/>
          <a:p>
            <a:r>
              <a:rPr lang="en-GB" sz="1000" dirty="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dirty="0"/>
          </a:p>
        </p:txBody>
      </p:sp>
      <p:sp>
        <p:nvSpPr>
          <p:cNvPr id="16" name="Footer Placeholder 4">
            <a:extLst>
              <a:ext uri="{FF2B5EF4-FFF2-40B4-BE49-F238E27FC236}">
                <a16:creationId xmlns:a16="http://schemas.microsoft.com/office/drawing/2014/main" id="{CCD4DAA8-2676-4DD8-9407-51683D010A3F}"/>
              </a:ext>
            </a:extLst>
          </p:cNvPr>
          <p:cNvSpPr txBox="1">
            <a:spLocks/>
          </p:cNvSpPr>
          <p:nvPr/>
        </p:nvSpPr>
        <p:spPr>
          <a:xfrm>
            <a:off x="359948" y="6326340"/>
            <a:ext cx="11257285"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AD1a. How often in the last 12 months did you/ other adults in your household cut the size of your meals or skip meals because there wasn’t enough money for food? AD1b. How often in the last 12 months did you/ other adults in your household not eat for a whole day because there wasn’t enough money for food? Unweighted base: Anyone who has cut the size or skipped a meal: Survey 1+2, 523</a:t>
            </a:r>
            <a:r>
              <a:rPr lang="en-GB" sz="1000" dirty="0">
                <a:solidFill>
                  <a:srgbClr val="FFFFFF">
                    <a:lumMod val="50000"/>
                  </a:srgbClr>
                </a:solidFill>
                <a:latin typeface="Arial"/>
                <a:cs typeface="Arial" panose="020B0604020202020204" pitchFamily="34" charset="0"/>
              </a:rPr>
              <a:t>; Survey 3, 418.</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Anyone who did not eat for a full day: Survey 1+2, 286; Survey 3, 240 	</a:t>
            </a:r>
            <a:r>
              <a:rPr lang="en-GB" sz="1000" dirty="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19" name="Slide Number Placeholder 4">
            <a:extLst>
              <a:ext uri="{FF2B5EF4-FFF2-40B4-BE49-F238E27FC236}">
                <a16:creationId xmlns:a16="http://schemas.microsoft.com/office/drawing/2014/main" id="{C57F7A04-684D-4C82-8BB4-3C7301CB938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0775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977" y="1411200"/>
            <a:ext cx="5495023" cy="1116000"/>
          </a:xfrm>
        </p:spPr>
        <p:txBody>
          <a:bodyPr anchor="t">
            <a:normAutofit/>
          </a:bodyPr>
          <a:lstStyle/>
          <a:p>
            <a:r>
              <a:rPr lang="en-GB" b="1" dirty="0"/>
              <a:t>Introduction and methodology</a:t>
            </a:r>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4294967295"/>
          </p:nvPr>
        </p:nvSpPr>
        <p:spPr>
          <a:xfrm>
            <a:off x="11709400" y="6400800"/>
            <a:ext cx="482600" cy="276225"/>
          </a:xfrm>
          <a:prstGeom prst="rect">
            <a:avLst/>
          </a:prstGeom>
        </p:spPr>
        <p:txBody>
          <a:bodyPr/>
          <a:lstStyle/>
          <a:p>
            <a:fld id="{FD5D5F4F-603C-4AB0-922F-C42AF3B2CB87}" type="slidenum">
              <a:rPr lang="en-GB" smtClean="0"/>
              <a:pPr/>
              <a:t>3</a:t>
            </a:fld>
            <a:endParaRPr lang="en-GB" dirty="0"/>
          </a:p>
        </p:txBody>
      </p:sp>
      <p:graphicFrame>
        <p:nvGraphicFramePr>
          <p:cNvPr id="3" name="Table 5">
            <a:extLst>
              <a:ext uri="{FF2B5EF4-FFF2-40B4-BE49-F238E27FC236}">
                <a16:creationId xmlns:a16="http://schemas.microsoft.com/office/drawing/2014/main" id="{79832960-B9FF-4D3E-BC48-91C229498074}"/>
              </a:ext>
            </a:extLst>
          </p:cNvPr>
          <p:cNvGraphicFramePr>
            <a:graphicFrameLocks noGrp="1"/>
          </p:cNvGraphicFramePr>
          <p:nvPr>
            <p:extLst>
              <p:ext uri="{D42A27DB-BD31-4B8C-83A1-F6EECF244321}">
                <p14:modId xmlns:p14="http://schemas.microsoft.com/office/powerpoint/2010/main" val="1874816826"/>
              </p:ext>
            </p:extLst>
          </p:nvPr>
        </p:nvGraphicFramePr>
        <p:xfrm>
          <a:off x="590400" y="3718800"/>
          <a:ext cx="3627847" cy="864000"/>
        </p:xfrm>
        <a:graphic>
          <a:graphicData uri="http://schemas.openxmlformats.org/drawingml/2006/table">
            <a:tbl>
              <a:tblPr firstRow="1" bandRow="1">
                <a:tableStyleId>{5C22544A-7EE6-4342-B048-85BDC9FD1C3A}</a:tableStyleId>
              </a:tblPr>
              <a:tblGrid>
                <a:gridCol w="2794000">
                  <a:extLst>
                    <a:ext uri="{9D8B030D-6E8A-4147-A177-3AD203B41FA5}">
                      <a16:colId xmlns:a16="http://schemas.microsoft.com/office/drawing/2014/main" val="4846203"/>
                    </a:ext>
                  </a:extLst>
                </a:gridCol>
                <a:gridCol w="833847">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panose="020B0604020202020204" pitchFamily="34" charset="0"/>
                          <a:cs typeface="Arial" panose="020B0604020202020204" pitchFamily="34" charset="0"/>
                        </a:rPr>
                        <a:t>Background</a:t>
                      </a:r>
                      <a:endParaRPr lang="en-GB" sz="140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4</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Methodology and sample</a:t>
                      </a:r>
                      <a:endParaRPr lang="en-GB" sz="140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5</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Report contents and guidance</a:t>
                      </a:r>
                      <a:endParaRPr lang="en-GB" sz="140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page 6</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bl>
          </a:graphicData>
        </a:graphic>
      </p:graphicFrame>
    </p:spTree>
    <p:extLst>
      <p:ext uri="{BB962C8B-B14F-4D97-AF65-F5344CB8AC3E}">
        <p14:creationId xmlns:p14="http://schemas.microsoft.com/office/powerpoint/2010/main" val="1989935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273414"/>
            <a:ext cx="10515600" cy="553998"/>
          </a:xfrm>
        </p:spPr>
        <p:txBody>
          <a:bodyPr vert="horz" wrap="square" anchor="t">
            <a:spAutoFit/>
          </a:bodyPr>
          <a:lstStyle/>
          <a:p>
            <a:pPr>
              <a:lnSpc>
                <a:spcPct val="100000"/>
              </a:lnSpc>
            </a:pPr>
            <a:r>
              <a:rPr lang="en-GB" sz="1800" b="1" dirty="0"/>
              <a:t>Food insecurity – already established as disproportionately </a:t>
            </a:r>
            <a:r>
              <a:rPr lang="en-GB" sz="1800" b="1" dirty="0">
                <a:solidFill>
                  <a:srgbClr val="009690"/>
                </a:solidFill>
              </a:rPr>
              <a:t>challenging for households with children </a:t>
            </a:r>
            <a:r>
              <a:rPr lang="en-GB" sz="1800" b="1" dirty="0"/>
              <a:t>in Surveys 1 and 2 – continues to have a range of impacts on families</a:t>
            </a:r>
          </a:p>
        </p:txBody>
      </p:sp>
      <p:graphicFrame>
        <p:nvGraphicFramePr>
          <p:cNvPr id="37" name="Table Placeholder 6" descr="Stacked bar chart showing the percentage of parents who have had trouble providing food in the last year. 9% have had to rely on a few kinds of low cost foods to feed their children because they're running out of money. 27% have had to do this sometimes.">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4249281553"/>
              </p:ext>
            </p:extLst>
          </p:nvPr>
        </p:nvGraphicFramePr>
        <p:xfrm>
          <a:off x="220329" y="1284389"/>
          <a:ext cx="6541198" cy="4813205"/>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id="{119E92C4-6A3A-4983-A2F6-823F6841DF68}"/>
              </a:ext>
              <a:ext uri="{C183D7F6-B498-43B3-948B-1728B52AA6E4}">
                <adec:decorative xmlns:adec="http://schemas.microsoft.com/office/drawing/2017/decorative" val="1"/>
              </a:ext>
            </a:extLst>
          </p:cNvPr>
          <p:cNvCxnSpPr>
            <a:cxnSpLocks/>
          </p:cNvCxnSpPr>
          <p:nvPr/>
        </p:nvCxnSpPr>
        <p:spPr>
          <a:xfrm flipV="1">
            <a:off x="3969801" y="1032004"/>
            <a:ext cx="3014044" cy="607359"/>
          </a:xfrm>
          <a:prstGeom prst="line">
            <a:avLst/>
          </a:prstGeom>
          <a:ln w="31750">
            <a:solidFill>
              <a:srgbClr val="00969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383708C-2382-4F06-A9DE-B73E62D883A2}"/>
              </a:ext>
              <a:ext uri="{C183D7F6-B498-43B3-948B-1728B52AA6E4}">
                <adec:decorative xmlns:adec="http://schemas.microsoft.com/office/drawing/2017/decorative" val="1"/>
              </a:ext>
            </a:extLst>
          </p:cNvPr>
          <p:cNvCxnSpPr>
            <a:cxnSpLocks/>
          </p:cNvCxnSpPr>
          <p:nvPr/>
        </p:nvCxnSpPr>
        <p:spPr>
          <a:xfrm>
            <a:off x="6927862" y="1041335"/>
            <a:ext cx="2420983" cy="0"/>
          </a:xfrm>
          <a:prstGeom prst="line">
            <a:avLst/>
          </a:prstGeom>
          <a:ln w="31750">
            <a:solidFill>
              <a:srgbClr val="00969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3984C45-7950-4BC0-A18A-9BBD34CCB87E}"/>
              </a:ext>
              <a:ext uri="{C183D7F6-B498-43B3-948B-1728B52AA6E4}">
                <adec:decorative xmlns:adec="http://schemas.microsoft.com/office/drawing/2017/decorative" val="1"/>
              </a:ext>
            </a:extLst>
          </p:cNvPr>
          <p:cNvCxnSpPr>
            <a:cxnSpLocks/>
          </p:cNvCxnSpPr>
          <p:nvPr/>
        </p:nvCxnSpPr>
        <p:spPr>
          <a:xfrm>
            <a:off x="9272334" y="1033898"/>
            <a:ext cx="0" cy="605465"/>
          </a:xfrm>
          <a:prstGeom prst="straightConnector1">
            <a:avLst/>
          </a:prstGeom>
          <a:ln w="31750">
            <a:solidFill>
              <a:srgbClr val="009690"/>
            </a:solidFill>
            <a:prstDash val="dash"/>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Table Placeholder 16" descr="Table showing wave on wave change in % who think coronavirus is a risk. Overall, there has been a decline in the proportion who think coronavirus is a threat to the UK as a whole, their local community or them personally. ">
            <a:extLst>
              <a:ext uri="{FF2B5EF4-FFF2-40B4-BE49-F238E27FC236}">
                <a16:creationId xmlns:a16="http://schemas.microsoft.com/office/drawing/2014/main" id="{D539DCD4-7D0A-4C87-8518-3F09BA5AF281}"/>
              </a:ext>
            </a:extLst>
          </p:cNvPr>
          <p:cNvGraphicFramePr>
            <a:graphicFrameLocks/>
          </p:cNvGraphicFramePr>
          <p:nvPr>
            <p:extLst>
              <p:ext uri="{D42A27DB-BD31-4B8C-83A1-F6EECF244321}">
                <p14:modId xmlns:p14="http://schemas.microsoft.com/office/powerpoint/2010/main" val="2946226245"/>
              </p:ext>
            </p:extLst>
          </p:nvPr>
        </p:nvGraphicFramePr>
        <p:xfrm>
          <a:off x="6925385" y="1145499"/>
          <a:ext cx="1587472" cy="4528504"/>
        </p:xfrm>
        <a:graphic>
          <a:graphicData uri="http://schemas.openxmlformats.org/drawingml/2006/table">
            <a:tbl>
              <a:tblPr firstRow="1" bandRow="1">
                <a:tableStyleId>{5C22544A-7EE6-4342-B048-85BDC9FD1C3A}</a:tableStyleId>
              </a:tblPr>
              <a:tblGrid>
                <a:gridCol w="793736">
                  <a:extLst>
                    <a:ext uri="{9D8B030D-6E8A-4147-A177-3AD203B41FA5}">
                      <a16:colId xmlns:a16="http://schemas.microsoft.com/office/drawing/2014/main" val="671024736"/>
                    </a:ext>
                  </a:extLst>
                </a:gridCol>
                <a:gridCol w="793736">
                  <a:extLst>
                    <a:ext uri="{9D8B030D-6E8A-4147-A177-3AD203B41FA5}">
                      <a16:colId xmlns:a16="http://schemas.microsoft.com/office/drawing/2014/main" val="3796637519"/>
                    </a:ext>
                  </a:extLst>
                </a:gridCol>
              </a:tblGrid>
              <a:tr h="566063">
                <a:tc>
                  <a:txBody>
                    <a:bodyPr/>
                    <a:lstStyle/>
                    <a:p>
                      <a:pPr marL="0" algn="ctr" defTabSz="914400" rtl="0" eaLnBrk="1" latinLnBrk="0" hangingPunct="1"/>
                      <a:r>
                        <a:rPr lang="en-GB" sz="1400" b="0" kern="1200" dirty="0">
                          <a:solidFill>
                            <a:srgbClr val="5C5B5A"/>
                          </a:solidFill>
                          <a:latin typeface="+mn-lt"/>
                          <a:ea typeface="+mn-ea"/>
                          <a:cs typeface="+mn-cs"/>
                        </a:rPr>
                        <a:t>Spring S1+2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0" kern="1200" dirty="0">
                          <a:solidFill>
                            <a:srgbClr val="5C5B5A"/>
                          </a:solidFill>
                          <a:latin typeface="+mn-lt"/>
                          <a:ea typeface="+mn-ea"/>
                          <a:cs typeface="+mn-cs"/>
                        </a:rPr>
                        <a:t>Sept S3</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918900264"/>
                  </a:ext>
                </a:extLst>
              </a:tr>
              <a:tr h="566063">
                <a:tc>
                  <a:txBody>
                    <a:bodyPr/>
                    <a:lstStyle/>
                    <a:p>
                      <a:pPr marL="0" algn="ctr" defTabSz="914400" rtl="0" eaLnBrk="1" latinLnBrk="0" hangingPunct="1"/>
                      <a:r>
                        <a:rPr lang="en-GB" sz="1400" b="0" kern="1200" dirty="0">
                          <a:solidFill>
                            <a:srgbClr val="5C5B5A"/>
                          </a:solidFill>
                          <a:latin typeface="+mn-lt"/>
                          <a:ea typeface="+mn-ea"/>
                          <a:cs typeface="+mn-cs"/>
                        </a:rPr>
                        <a:t>42%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marL="0" algn="ctr" defTabSz="914400" rtl="0" eaLnBrk="1" latinLnBrk="0" hangingPunct="1"/>
                      <a:r>
                        <a:rPr lang="en-GB" sz="1400" b="1" kern="1200" dirty="0">
                          <a:solidFill>
                            <a:srgbClr val="5C5B5A"/>
                          </a:solidFill>
                          <a:latin typeface="+mn-lt"/>
                          <a:ea typeface="+mn-ea"/>
                          <a:cs typeface="+mn-cs"/>
                        </a:rPr>
                        <a:t>36%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2656631"/>
                  </a:ext>
                </a:extLst>
              </a:tr>
              <a:tr h="566063">
                <a:tc>
                  <a:txBody>
                    <a:bodyPr/>
                    <a:lstStyle/>
                    <a:p>
                      <a:pPr algn="ctr"/>
                      <a:r>
                        <a:rPr lang="en-GB" sz="1400" b="0" dirty="0">
                          <a:solidFill>
                            <a:srgbClr val="5C5B5A"/>
                          </a:solidFill>
                        </a:rPr>
                        <a:t>26%</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1" dirty="0">
                          <a:solidFill>
                            <a:srgbClr val="5C5B5A"/>
                          </a:solidFill>
                        </a:rPr>
                        <a:t>25%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056468508"/>
                  </a:ext>
                </a:extLst>
              </a:tr>
              <a:tr h="566063">
                <a:tc>
                  <a:txBody>
                    <a:bodyPr/>
                    <a:lstStyle/>
                    <a:p>
                      <a:pPr algn="ctr"/>
                      <a:r>
                        <a:rPr lang="en-GB" sz="1400" b="0" dirty="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1" dirty="0">
                          <a:solidFill>
                            <a:srgbClr val="5C5B5A"/>
                          </a:solidFill>
                        </a:rPr>
                        <a:t>22%</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076774659"/>
                  </a:ext>
                </a:extLst>
              </a:tr>
              <a:tr h="566063">
                <a:tc>
                  <a:txBody>
                    <a:bodyPr/>
                    <a:lstStyle/>
                    <a:p>
                      <a:pPr algn="ctr"/>
                      <a:r>
                        <a:rPr lang="en-GB" sz="1400" b="0" dirty="0">
                          <a:solidFill>
                            <a:srgbClr val="5C5B5A"/>
                          </a:solidFill>
                        </a:rPr>
                        <a:t>20%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1" dirty="0">
                          <a:solidFill>
                            <a:srgbClr val="5C5B5A"/>
                          </a:solidFill>
                        </a:rPr>
                        <a:t>19%</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712820413"/>
                  </a:ext>
                </a:extLst>
              </a:tr>
              <a:tr h="566063">
                <a:tc>
                  <a:txBody>
                    <a:bodyPr/>
                    <a:lstStyle/>
                    <a:p>
                      <a:pPr algn="ctr"/>
                      <a:r>
                        <a:rPr lang="en-GB" sz="1400" b="0" dirty="0">
                          <a:solidFill>
                            <a:srgbClr val="5C5B5A"/>
                          </a:solidFill>
                        </a:rPr>
                        <a:t>20%</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1" dirty="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905514104"/>
                  </a:ext>
                </a:extLst>
              </a:tr>
              <a:tr h="566063">
                <a:tc>
                  <a:txBody>
                    <a:bodyPr/>
                    <a:lstStyle/>
                    <a:p>
                      <a:pPr algn="ctr"/>
                      <a:r>
                        <a:rPr lang="en-GB" sz="1400" b="0" dirty="0">
                          <a:solidFill>
                            <a:srgbClr val="5C5B5A"/>
                          </a:solidFill>
                        </a:rPr>
                        <a:t>21%</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1" dirty="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63524619"/>
                  </a:ext>
                </a:extLst>
              </a:tr>
              <a:tr h="566063">
                <a:tc>
                  <a:txBody>
                    <a:bodyPr/>
                    <a:lstStyle/>
                    <a:p>
                      <a:pPr algn="ctr"/>
                      <a:r>
                        <a:rPr lang="en-GB" sz="1400" b="0" dirty="0">
                          <a:solidFill>
                            <a:srgbClr val="5C5B5A"/>
                          </a:solidFill>
                        </a:rPr>
                        <a:t>15%</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tc>
                  <a:txBody>
                    <a:bodyPr/>
                    <a:lstStyle/>
                    <a:p>
                      <a:pPr algn="ctr"/>
                      <a:r>
                        <a:rPr lang="en-GB" sz="1400" b="1" dirty="0">
                          <a:solidFill>
                            <a:srgbClr val="5C5B5A"/>
                          </a:solidFill>
                        </a:rPr>
                        <a:t>17%</a:t>
                      </a:r>
                    </a:p>
                  </a:txBody>
                  <a:tcPr anchor="ct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87515694"/>
                  </a:ext>
                </a:extLst>
              </a:tr>
            </a:tbl>
          </a:graphicData>
        </a:graphic>
      </p:graphicFrame>
      <p:sp>
        <p:nvSpPr>
          <p:cNvPr id="18" name="Text Placeholder 30">
            <a:extLst>
              <a:ext uri="{FF2B5EF4-FFF2-40B4-BE49-F238E27FC236}">
                <a16:creationId xmlns:a16="http://schemas.microsoft.com/office/drawing/2014/main" id="{40DDBCC4-7154-4E83-9585-F6F47F746CB1}"/>
              </a:ext>
            </a:extLst>
          </p:cNvPr>
          <p:cNvSpPr txBox="1">
            <a:spLocks/>
          </p:cNvSpPr>
          <p:nvPr/>
        </p:nvSpPr>
        <p:spPr>
          <a:xfrm>
            <a:off x="8757698" y="1702200"/>
            <a:ext cx="3274504" cy="854270"/>
          </a:xfrm>
          <a:prstGeom prst="rect">
            <a:avLst/>
          </a:prstGeom>
          <a:solidFill>
            <a:srgbClr val="5C5B5A">
              <a:alpha val="21000"/>
            </a:srgbClr>
          </a:solidFill>
          <a:ln>
            <a:solidFill>
              <a:srgbClr val="5C5B5A"/>
            </a:solidFill>
          </a:ln>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Parts of the population significantly more likely to often rely on low-cost food to feed children compared to Survey 3 average (</a:t>
            </a:r>
            <a:r>
              <a:rPr lang="en-GB" sz="1200" b="1" dirty="0">
                <a:solidFill>
                  <a:srgbClr val="5C5B5A"/>
                </a:solidFill>
                <a:latin typeface="Arial"/>
              </a:rPr>
              <a:t>9</a:t>
            </a:r>
            <a:r>
              <a:rPr kumimoji="0" lang="en-GB" sz="1200" b="1" i="0" u="none" strike="noStrike" kern="1200" cap="none" spc="0" normalizeH="0" baseline="0" noProof="0" dirty="0">
                <a:ln>
                  <a:noFill/>
                </a:ln>
                <a:solidFill>
                  <a:srgbClr val="5C5B5A"/>
                </a:solidFill>
                <a:effectLst/>
                <a:uLnTx/>
                <a:uFillTx/>
                <a:latin typeface="Arial"/>
                <a:ea typeface="+mn-ea"/>
                <a:cs typeface="+mn-cs"/>
              </a:rPr>
              <a:t>%) include*:</a:t>
            </a:r>
          </a:p>
        </p:txBody>
      </p:sp>
      <p:sp>
        <p:nvSpPr>
          <p:cNvPr id="22" name="Content Placeholder 32">
            <a:extLst>
              <a:ext uri="{FF2B5EF4-FFF2-40B4-BE49-F238E27FC236}">
                <a16:creationId xmlns:a16="http://schemas.microsoft.com/office/drawing/2014/main" id="{7AD7383F-FE2E-4B45-B9DE-BDA4DA4C3489}"/>
              </a:ext>
            </a:extLst>
          </p:cNvPr>
          <p:cNvSpPr txBox="1">
            <a:spLocks/>
          </p:cNvSpPr>
          <p:nvPr/>
        </p:nvSpPr>
        <p:spPr>
          <a:xfrm>
            <a:off x="8757698" y="2556470"/>
            <a:ext cx="3274504" cy="2117071"/>
          </a:xfrm>
          <a:prstGeom prst="rect">
            <a:avLst/>
          </a:prstGeom>
          <a:solidFill>
            <a:schemeClr val="bg1"/>
          </a:solidFill>
          <a:ln>
            <a:solidFill>
              <a:srgbClr val="5C5B5A"/>
            </a:solidFill>
          </a:ln>
        </p:spPr>
        <p:txBody>
          <a:bodyPr wrap="square" lIns="90000" tIns="90000" rIns="90000" bIns="9000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200" dirty="0">
                <a:solidFill>
                  <a:srgbClr val="5C5B5A"/>
                </a:solidFill>
                <a:latin typeface="Arial"/>
                <a:cs typeface="Arial"/>
              </a:rPr>
              <a:t>Disabled</a:t>
            </a:r>
            <a:r>
              <a:rPr kumimoji="0" lang="en-GB" sz="1200" b="0" i="0" u="none" strike="noStrike" kern="1200" cap="none" spc="0" normalizeH="0" baseline="0" noProof="0" dirty="0">
                <a:ln>
                  <a:noFill/>
                </a:ln>
                <a:solidFill>
                  <a:srgbClr val="5C5B5A"/>
                </a:solidFill>
                <a:effectLst/>
                <a:uLnTx/>
                <a:uFillTx/>
                <a:latin typeface="Arial"/>
                <a:cs typeface="Arial"/>
              </a:rPr>
              <a:t> people (21%)</a:t>
            </a:r>
            <a:endParaRPr lang="en-GB" sz="120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Asian respondents (17%)</a:t>
            </a:r>
          </a:p>
          <a:p>
            <a:pPr marL="0" marR="0" lvl="0" indent="0" algn="l" defTabSz="914400" rtl="0" eaLnBrk="1" fontAlgn="auto" latinLnBrk="0" hangingPunct="1">
              <a:lnSpc>
                <a:spcPct val="90000"/>
              </a:lnSpc>
              <a:spcBef>
                <a:spcPts val="100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currently have caring responsibilities (16%)</a:t>
            </a:r>
          </a:p>
          <a:p>
            <a:pPr marL="171450" marR="0" lvl="0" indent="-171450" algn="l" defTabSz="914400"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children under 5 years old (13%)</a:t>
            </a:r>
          </a:p>
        </p:txBody>
      </p:sp>
      <p:sp>
        <p:nvSpPr>
          <p:cNvPr id="29" name="TextBox 28">
            <a:extLst>
              <a:ext uri="{FF2B5EF4-FFF2-40B4-BE49-F238E27FC236}">
                <a16:creationId xmlns:a16="http://schemas.microsoft.com/office/drawing/2014/main" id="{00C4FAE2-8D0B-48F0-A4D0-CD71F7838B25}"/>
              </a:ext>
            </a:extLst>
          </p:cNvPr>
          <p:cNvSpPr txBox="1"/>
          <p:nvPr/>
        </p:nvSpPr>
        <p:spPr>
          <a:xfrm>
            <a:off x="8757699" y="4707418"/>
            <a:ext cx="32745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panose="020B0604020202020204" pitchFamily="34" charset="0"/>
                <a:cs typeface="Arial" panose="020B0604020202020204" pitchFamily="34" charset="0"/>
              </a:rPr>
              <a:t>*Unweighted base: 430 (Respondents with children in the house)</a:t>
            </a:r>
            <a:r>
              <a:rPr kumimoji="0" lang="en-GB" sz="1000" b="0" i="0" u="none" strike="noStrike" kern="1200" cap="none" spc="0" normalizeH="0" baseline="0" noProof="0" dirty="0">
                <a:ln>
                  <a:noFill/>
                </a:ln>
                <a:solidFill>
                  <a:srgbClr val="5C5B5A"/>
                </a:solidFill>
                <a:effectLst/>
                <a:uLnTx/>
                <a:uFillTx/>
                <a:latin typeface="Arial"/>
                <a:ea typeface="+mn-ea"/>
                <a:cs typeface="+mn-cs"/>
              </a:rPr>
              <a:t> </a:t>
            </a:r>
            <a:r>
              <a:rPr lang="en-GB" sz="1000" dirty="0">
                <a:solidFill>
                  <a:srgbClr val="FFFFFF">
                    <a:lumMod val="50000"/>
                  </a:srgbClr>
                </a:solidFill>
                <a:latin typeface="Arial" panose="020B0604020202020204" pitchFamily="34" charset="0"/>
                <a:cs typeface="Arial" panose="020B0604020202020204" pitchFamily="34" charset="0"/>
              </a:rPr>
              <a:t>Groups with a base size below 50 are not included</a:t>
            </a:r>
            <a:endParaRPr kumimoji="0" lang="en-GB" sz="1000" b="0" i="0" u="none" strike="noStrike" kern="1200" cap="none" spc="0" normalizeH="0" baseline="0" noProof="0" dirty="0">
              <a:ln>
                <a:noFill/>
              </a:ln>
              <a:solidFill>
                <a:srgbClr val="5C5B5A"/>
              </a:solidFill>
              <a:effectLst/>
              <a:uLnTx/>
              <a:uFillTx/>
              <a:latin typeface="Arial"/>
              <a:ea typeface="+mn-ea"/>
              <a:cs typeface="+mn-cs"/>
            </a:endParaRPr>
          </a:p>
        </p:txBody>
      </p:sp>
      <p:grpSp>
        <p:nvGrpSpPr>
          <p:cNvPr id="13" name="Group 12" descr="Green and Red arrows to signify when a statistic is significantly higher or lower than the previous survey.">
            <a:extLst>
              <a:ext uri="{FF2B5EF4-FFF2-40B4-BE49-F238E27FC236}">
                <a16:creationId xmlns:a16="http://schemas.microsoft.com/office/drawing/2014/main" id="{45164995-A5F9-4215-B675-691AE29364F8}"/>
              </a:ext>
            </a:extLst>
          </p:cNvPr>
          <p:cNvGrpSpPr/>
          <p:nvPr/>
        </p:nvGrpSpPr>
        <p:grpSpPr>
          <a:xfrm>
            <a:off x="530845" y="6033157"/>
            <a:ext cx="6415576" cy="276999"/>
            <a:chOff x="520117" y="5798698"/>
            <a:chExt cx="6415576" cy="276999"/>
          </a:xfrm>
        </p:grpSpPr>
        <p:sp>
          <p:nvSpPr>
            <p:cNvPr id="15" name="Arrow: Down 14">
              <a:extLst>
                <a:ext uri="{FF2B5EF4-FFF2-40B4-BE49-F238E27FC236}">
                  <a16:creationId xmlns:a16="http://schemas.microsoft.com/office/drawing/2014/main" id="{EFD180F3-C571-43A0-8811-1F7D2E434D7E}"/>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CC7A7718-9BAE-4738-A5C3-D3CFB6417615}"/>
                </a:ext>
              </a:extLst>
            </p:cNvPr>
            <p:cNvSpPr txBox="1"/>
            <p:nvPr/>
          </p:nvSpPr>
          <p:spPr>
            <a:xfrm>
              <a:off x="884934" y="5798698"/>
              <a:ext cx="605075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Greater Manchester Residents’ Spring (Survey 1+2)</a:t>
              </a:r>
            </a:p>
          </p:txBody>
        </p:sp>
      </p:grpSp>
      <p:sp>
        <p:nvSpPr>
          <p:cNvPr id="17" name="Arrow: Down 16">
            <a:extLst>
              <a:ext uri="{FF2B5EF4-FFF2-40B4-BE49-F238E27FC236}">
                <a16:creationId xmlns:a16="http://schemas.microsoft.com/office/drawing/2014/main" id="{A0A574EA-5B20-4D05-853E-295DB0423B9C}"/>
              </a:ext>
              <a:ext uri="{C183D7F6-B498-43B3-948B-1728B52AA6E4}">
                <adec:decorative xmlns:adec="http://schemas.microsoft.com/office/drawing/2017/decorative" val="1"/>
              </a:ext>
            </a:extLst>
          </p:cNvPr>
          <p:cNvSpPr/>
          <p:nvPr/>
        </p:nvSpPr>
        <p:spPr>
          <a:xfrm>
            <a:off x="761438" y="60730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Arrow: Down 26">
            <a:extLst>
              <a:ext uri="{FF2B5EF4-FFF2-40B4-BE49-F238E27FC236}">
                <a16:creationId xmlns:a16="http://schemas.microsoft.com/office/drawing/2014/main" id="{B08E1E1F-23E2-4FAE-B5A9-09E4E3CA5BAE}"/>
              </a:ext>
              <a:ext uri="{C183D7F6-B498-43B3-948B-1728B52AA6E4}">
                <adec:decorative xmlns:adec="http://schemas.microsoft.com/office/drawing/2017/decorative" val="1"/>
              </a:ext>
            </a:extLst>
          </p:cNvPr>
          <p:cNvSpPr/>
          <p:nvPr/>
        </p:nvSpPr>
        <p:spPr>
          <a:xfrm>
            <a:off x="8296150" y="1905821"/>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8" name="Arrow: Down 27">
            <a:extLst>
              <a:ext uri="{FF2B5EF4-FFF2-40B4-BE49-F238E27FC236}">
                <a16:creationId xmlns:a16="http://schemas.microsoft.com/office/drawing/2014/main" id="{A04AE97F-CB62-4BEE-85F7-A77866A4A7E1}"/>
              </a:ext>
              <a:ext uri="{C183D7F6-B498-43B3-948B-1728B52AA6E4}">
                <adec:decorative xmlns:adec="http://schemas.microsoft.com/office/drawing/2017/decorative" val="1"/>
              </a:ext>
            </a:extLst>
          </p:cNvPr>
          <p:cNvSpPr/>
          <p:nvPr/>
        </p:nvSpPr>
        <p:spPr>
          <a:xfrm rot="10800000">
            <a:off x="8296150" y="3033615"/>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405382"/>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CH1. How often in the past 12 months have the following happened?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Survey 1+2, 698; Survey 3, 400 (Online respondents with children in their household)</a:t>
            </a:r>
          </a:p>
        </p:txBody>
      </p:sp>
      <p:sp>
        <p:nvSpPr>
          <p:cNvPr id="20" name="Slide Number Placeholder 4">
            <a:extLst>
              <a:ext uri="{FF2B5EF4-FFF2-40B4-BE49-F238E27FC236}">
                <a16:creationId xmlns:a16="http://schemas.microsoft.com/office/drawing/2014/main" id="{2C2EA698-F7FF-4758-BA39-CA2F17BAF14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004628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8C4158-0364-91BE-2E76-BB3299846CC8}"/>
              </a:ext>
            </a:extLst>
          </p:cNvPr>
          <p:cNvSpPr>
            <a:spLocks noGrp="1"/>
          </p:cNvSpPr>
          <p:nvPr>
            <p:ph type="title"/>
          </p:nvPr>
        </p:nvSpPr>
        <p:spPr>
          <a:xfrm>
            <a:off x="356673" y="1283600"/>
            <a:ext cx="5495023" cy="1116000"/>
          </a:xfrm>
        </p:spPr>
        <p:txBody>
          <a:bodyPr/>
          <a:lstStyle/>
          <a:p>
            <a:r>
              <a:rPr lang="en-GB" b="1" dirty="0"/>
              <a:t>Cost of living</a:t>
            </a:r>
          </a:p>
        </p:txBody>
      </p:sp>
      <p:graphicFrame>
        <p:nvGraphicFramePr>
          <p:cNvPr id="7" name="Table 6">
            <a:extLst>
              <a:ext uri="{FF2B5EF4-FFF2-40B4-BE49-F238E27FC236}">
                <a16:creationId xmlns:a16="http://schemas.microsoft.com/office/drawing/2014/main" id="{FFA05338-D449-CCF9-8FBD-7401ABBFF531}"/>
              </a:ext>
            </a:extLst>
          </p:cNvPr>
          <p:cNvGraphicFramePr>
            <a:graphicFrameLocks noGrp="1"/>
          </p:cNvGraphicFramePr>
          <p:nvPr>
            <p:extLst>
              <p:ext uri="{D42A27DB-BD31-4B8C-83A1-F6EECF244321}">
                <p14:modId xmlns:p14="http://schemas.microsoft.com/office/powerpoint/2010/main" val="1907227064"/>
              </p:ext>
            </p:extLst>
          </p:nvPr>
        </p:nvGraphicFramePr>
        <p:xfrm>
          <a:off x="590400" y="4582800"/>
          <a:ext cx="5092554" cy="1442584"/>
        </p:xfrm>
        <a:graphic>
          <a:graphicData uri="http://schemas.openxmlformats.org/drawingml/2006/table">
            <a:tbl>
              <a:tblPr firstRow="1" bandRow="1">
                <a:tableStyleId>{5C22544A-7EE6-4342-B048-85BDC9FD1C3A}</a:tableStyleId>
              </a:tblPr>
              <a:tblGrid>
                <a:gridCol w="3268992">
                  <a:extLst>
                    <a:ext uri="{9D8B030D-6E8A-4147-A177-3AD203B41FA5}">
                      <a16:colId xmlns:a16="http://schemas.microsoft.com/office/drawing/2014/main" val="4846203"/>
                    </a:ext>
                  </a:extLst>
                </a:gridCol>
                <a:gridCol w="1823562">
                  <a:extLst>
                    <a:ext uri="{9D8B030D-6E8A-4147-A177-3AD203B41FA5}">
                      <a16:colId xmlns:a16="http://schemas.microsoft.com/office/drawing/2014/main" val="4277008826"/>
                    </a:ext>
                  </a:extLst>
                </a:gridCol>
              </a:tblGrid>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2" action="ppaction://hlinksldjump">
                            <a:extLst>
                              <a:ext uri="{A12FA001-AC4F-418D-AE19-62706E023703}">
                                <ahyp:hlinkClr xmlns:ahyp="http://schemas.microsoft.com/office/drawing/2018/hyperlinkcolor" val="tx"/>
                              </a:ext>
                            </a:extLst>
                          </a:hlinkClick>
                        </a:rPr>
                        <a:t>page 32</a:t>
                      </a:r>
                      <a:r>
                        <a:rPr lang="en-GB" sz="1400" b="1" u="sng" dirty="0">
                          <a:solidFill>
                            <a:schemeClr val="bg1"/>
                          </a:solidFill>
                        </a:rPr>
                        <a:t>- 33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3349281"/>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Approach and sample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3" action="ppaction://hlinksldjump">
                            <a:extLst>
                              <a:ext uri="{A12FA001-AC4F-418D-AE19-62706E023703}">
                                <ahyp:hlinkClr xmlns:ahyp="http://schemas.microsoft.com/office/drawing/2018/hyperlinkcolor" val="tx"/>
                              </a:ext>
                            </a:extLst>
                          </a:hlinkClick>
                        </a:rPr>
                        <a:t>page 34</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2537033"/>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mn-lt"/>
                          <a:ea typeface="+mn-ea"/>
                          <a:cs typeface="+mn-cs"/>
                        </a:rPr>
                        <a:t>Overview</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4" action="ppaction://hlinksldjump">
                            <a:extLst>
                              <a:ext uri="{A12FA001-AC4F-418D-AE19-62706E023703}">
                                <ahyp:hlinkClr xmlns:ahyp="http://schemas.microsoft.com/office/drawing/2018/hyperlinkcolor" val="tx"/>
                              </a:ext>
                            </a:extLst>
                          </a:hlinkClick>
                        </a:rPr>
                        <a:t>pages 35-3</a:t>
                      </a:r>
                      <a:r>
                        <a:rPr lang="en-GB" sz="1400" b="1" u="sng" dirty="0">
                          <a:solidFill>
                            <a:schemeClr val="bg1"/>
                          </a:solidFill>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558864"/>
                  </a:ext>
                </a:extLst>
              </a:tr>
              <a:tr h="293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mn-lt"/>
                          <a:ea typeface="+mn-ea"/>
                          <a:cs typeface="+mn-cs"/>
                        </a:rPr>
                        <a:t>Life satisfaction and anxiety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5" action="ppaction://hlinksldjump">
                            <a:extLst>
                              <a:ext uri="{A12FA001-AC4F-418D-AE19-62706E023703}">
                                <ahyp:hlinkClr xmlns:ahyp="http://schemas.microsoft.com/office/drawing/2018/hyperlinkcolor" val="tx"/>
                              </a:ext>
                            </a:extLst>
                          </a:hlinkClick>
                        </a:rPr>
                        <a:t>pages 37-3</a:t>
                      </a:r>
                      <a:r>
                        <a:rPr lang="en-GB" sz="1400" b="1" u="sng" dirty="0">
                          <a:solidFill>
                            <a:schemeClr val="bg1"/>
                          </a:solidFill>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4838486"/>
                  </a:ext>
                </a:extLst>
              </a:tr>
              <a:tr h="293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Financial situation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6" action="ppaction://hlinksldjump">
                            <a:extLst>
                              <a:ext uri="{A12FA001-AC4F-418D-AE19-62706E023703}">
                                <ahyp:hlinkClr xmlns:ahyp="http://schemas.microsoft.com/office/drawing/2018/hyperlinkcolor" val="tx"/>
                              </a:ext>
                            </a:extLst>
                          </a:hlinkClick>
                        </a:rPr>
                        <a:t>pages 39-4</a:t>
                      </a:r>
                      <a:r>
                        <a:rPr lang="en-GB" sz="1400" b="1" u="sng" dirty="0">
                          <a:solidFill>
                            <a:schemeClr val="bg1"/>
                          </a:solidFill>
                        </a:rPr>
                        <a:t>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6689628"/>
                  </a:ext>
                </a:extLst>
              </a:tr>
            </a:tbl>
          </a:graphicData>
        </a:graphic>
      </p:graphicFrame>
      <p:graphicFrame>
        <p:nvGraphicFramePr>
          <p:cNvPr id="8" name="Table 7">
            <a:extLst>
              <a:ext uri="{FF2B5EF4-FFF2-40B4-BE49-F238E27FC236}">
                <a16:creationId xmlns:a16="http://schemas.microsoft.com/office/drawing/2014/main" id="{52E498DC-42C7-296A-0E4A-B9BBEC38F772}"/>
              </a:ext>
            </a:extLst>
          </p:cNvPr>
          <p:cNvGraphicFramePr>
            <a:graphicFrameLocks noGrp="1"/>
          </p:cNvGraphicFramePr>
          <p:nvPr>
            <p:extLst>
              <p:ext uri="{D42A27DB-BD31-4B8C-83A1-F6EECF244321}">
                <p14:modId xmlns:p14="http://schemas.microsoft.com/office/powerpoint/2010/main" val="2032730827"/>
              </p:ext>
            </p:extLst>
          </p:nvPr>
        </p:nvGraphicFramePr>
        <p:xfrm>
          <a:off x="5851696" y="4582800"/>
          <a:ext cx="4626582" cy="1141440"/>
        </p:xfrm>
        <a:graphic>
          <a:graphicData uri="http://schemas.openxmlformats.org/drawingml/2006/table">
            <a:tbl>
              <a:tblPr firstRow="1" bandRow="1">
                <a:tableStyleId>{5C22544A-7EE6-4342-B048-85BDC9FD1C3A}</a:tableStyleId>
              </a:tblPr>
              <a:tblGrid>
                <a:gridCol w="2969877">
                  <a:extLst>
                    <a:ext uri="{9D8B030D-6E8A-4147-A177-3AD203B41FA5}">
                      <a16:colId xmlns:a16="http://schemas.microsoft.com/office/drawing/2014/main" val="4846203"/>
                    </a:ext>
                  </a:extLst>
                </a:gridCol>
                <a:gridCol w="1656705">
                  <a:extLst>
                    <a:ext uri="{9D8B030D-6E8A-4147-A177-3AD203B41FA5}">
                      <a16:colId xmlns:a16="http://schemas.microsoft.com/office/drawing/2014/main" val="4277008826"/>
                    </a:ext>
                  </a:extLst>
                </a:gridCol>
              </a:tblGrid>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Savings and borrowing</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7" action="ppaction://hlinksldjump">
                            <a:extLst>
                              <a:ext uri="{A12FA001-AC4F-418D-AE19-62706E023703}">
                                <ahyp:hlinkClr xmlns:ahyp="http://schemas.microsoft.com/office/drawing/2018/hyperlinkcolor" val="tx"/>
                              </a:ext>
                            </a:extLst>
                          </a:hlinkClick>
                        </a:rPr>
                        <a:t>pages 42-43</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3993250"/>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Energy affordability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8" action="ppaction://hlinksldjump">
                            <a:extLst>
                              <a:ext uri="{A12FA001-AC4F-418D-AE19-62706E023703}">
                                <ahyp:hlinkClr xmlns:ahyp="http://schemas.microsoft.com/office/drawing/2018/hyperlinkcolor" val="tx"/>
                              </a:ext>
                            </a:extLst>
                          </a:hlinkClick>
                        </a:rPr>
                        <a:t>pages 44-4</a:t>
                      </a:r>
                      <a:r>
                        <a:rPr lang="en-GB" sz="1400" b="1" u="sng" dirty="0">
                          <a:solidFill>
                            <a:schemeClr val="bg1"/>
                          </a:solidFill>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558864"/>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mn-lt"/>
                          <a:ea typeface="+mn-ea"/>
                          <a:cs typeface="+mn-cs"/>
                        </a:rPr>
                        <a:t>Food affordability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9" action="ppaction://hlinksldjump">
                            <a:extLst>
                              <a:ext uri="{A12FA001-AC4F-418D-AE19-62706E023703}">
                                <ahyp:hlinkClr xmlns:ahyp="http://schemas.microsoft.com/office/drawing/2018/hyperlinkcolor" val="tx"/>
                              </a:ext>
                            </a:extLst>
                          </a:hlinkClick>
                        </a:rPr>
                        <a:t>page 4</a:t>
                      </a:r>
                      <a:r>
                        <a:rPr lang="en-GB" sz="1400" b="1" u="sng" dirty="0">
                          <a:solidFill>
                            <a:schemeClr val="bg1"/>
                          </a:solidFill>
                        </a:rPr>
                        <a:t>7-49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266342"/>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kern="1200" dirty="0">
                        <a:solidFill>
                          <a:schemeClr val="bg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0519835"/>
                  </a:ext>
                </a:extLst>
              </a:tr>
            </a:tbl>
          </a:graphicData>
        </a:graphic>
      </p:graphicFrame>
    </p:spTree>
    <p:extLst>
      <p:ext uri="{BB962C8B-B14F-4D97-AF65-F5344CB8AC3E}">
        <p14:creationId xmlns:p14="http://schemas.microsoft.com/office/powerpoint/2010/main" val="1871292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t>Cost of living – key findings (1/2)</a:t>
            </a:r>
            <a:endParaRPr lang="en-US" dirty="0"/>
          </a:p>
        </p:txBody>
      </p:sp>
      <p:sp>
        <p:nvSpPr>
          <p:cNvPr id="6" name="TextBox 5">
            <a:extLst>
              <a:ext uri="{FF2B5EF4-FFF2-40B4-BE49-F238E27FC236}">
                <a16:creationId xmlns:a16="http://schemas.microsoft.com/office/drawing/2014/main" id="{D5808E5A-A430-F9BE-050D-2E7DC1DD7D4D}"/>
              </a:ext>
            </a:extLst>
          </p:cNvPr>
          <p:cNvSpPr txBox="1"/>
          <p:nvPr/>
        </p:nvSpPr>
        <p:spPr>
          <a:xfrm>
            <a:off x="278677" y="861690"/>
            <a:ext cx="11456579" cy="5037276"/>
          </a:xfrm>
          <a:prstGeom prst="rect">
            <a:avLst/>
          </a:prstGeom>
          <a:noFill/>
        </p:spPr>
        <p:txBody>
          <a:bodyPr wrap="square" lIns="91440" tIns="45720" rIns="91440" bIns="45720" rtlCol="0" anchor="t">
            <a:spAutoFit/>
          </a:bodyPr>
          <a:lstStyle/>
          <a:p>
            <a:r>
              <a:rPr lang="en-GB" sz="1600" dirty="0">
                <a:solidFill>
                  <a:schemeClr val="bg1"/>
                </a:solidFill>
              </a:rPr>
              <a:t>Survey 3 introduced (for the first time) a major focus on the current cost of living crisis. Questions mirror those that have been asked nationally by the Office of National Statistics so that benchmarking can be undertaken.</a:t>
            </a:r>
          </a:p>
          <a:p>
            <a:pPr marL="285750" indent="-285750">
              <a:buFont typeface="Arial" panose="020B0604020202020204" pitchFamily="34" charset="0"/>
              <a:buChar char="•"/>
            </a:pPr>
            <a:endParaRPr lang="en-GB" sz="1600" dirty="0">
              <a:solidFill>
                <a:schemeClr val="bg1"/>
              </a:solidFill>
            </a:endParaRPr>
          </a:p>
          <a:p>
            <a:pPr>
              <a:spcAft>
                <a:spcPts val="1000"/>
              </a:spcAft>
            </a:pPr>
            <a:r>
              <a:rPr lang="en-GB" sz="1600" b="1" dirty="0">
                <a:solidFill>
                  <a:schemeClr val="bg1"/>
                </a:solidFill>
              </a:rPr>
              <a:t>OVERALL IMPACTS AND CONCERNS ABOUT COST OF LIVING</a:t>
            </a:r>
            <a:r>
              <a:rPr lang="en-GB" sz="1600" dirty="0">
                <a:solidFill>
                  <a:schemeClr val="bg1"/>
                </a:solidFill>
              </a:rPr>
              <a:t> </a:t>
            </a:r>
          </a:p>
          <a:p>
            <a:pPr marL="742950" lvl="1" indent="-285750">
              <a:spcAft>
                <a:spcPts val="1000"/>
              </a:spcAft>
              <a:buFont typeface="Arial" panose="020B0604020202020204" pitchFamily="34" charset="0"/>
              <a:buChar char="•"/>
            </a:pPr>
            <a:r>
              <a:rPr lang="en-GB" sz="1600" dirty="0">
                <a:solidFill>
                  <a:schemeClr val="bg1"/>
                </a:solidFill>
              </a:rPr>
              <a:t>The impacts of the cost of living crisis are reaching far beyond ‘disadvantaged’ parts of our population: 4 in 5 (84%) Greater Manchester respondents say their cost of living has increased over the past month and a similar proportion (81%) are worried about the rising costs of living. Greater Manchester results are broadly in line with the national picture, though more residents here report being “very worried” (almost 2 in 5 (39%) compared to 32% nationally).</a:t>
            </a:r>
          </a:p>
          <a:p>
            <a:pPr marL="742950" lvl="1" indent="-285750">
              <a:buFont typeface="Arial" panose="020B0604020202020204" pitchFamily="34" charset="0"/>
              <a:buChar char="•"/>
            </a:pPr>
            <a:r>
              <a:rPr lang="en-GB" sz="1600" dirty="0">
                <a:solidFill>
                  <a:schemeClr val="bg1"/>
                </a:solidFill>
              </a:rPr>
              <a:t>Some parts of the population are particularly more likely to be worried about their costs of living. These include parents of children under 5, disabled respondents, those aged 25-34 (all 88%) . </a:t>
            </a:r>
          </a:p>
          <a:p>
            <a:pPr lvl="1"/>
            <a:endParaRPr lang="en-GB" sz="1600" b="1" dirty="0">
              <a:solidFill>
                <a:schemeClr val="bg1"/>
              </a:solidFill>
            </a:endParaRPr>
          </a:p>
          <a:p>
            <a:pPr>
              <a:spcAft>
                <a:spcPts val="1000"/>
              </a:spcAft>
            </a:pPr>
            <a:r>
              <a:rPr lang="en-GB" sz="1600" b="1" dirty="0">
                <a:solidFill>
                  <a:schemeClr val="bg1"/>
                </a:solidFill>
              </a:rPr>
              <a:t>FINANCIAL SITUATION AND BORROWING</a:t>
            </a:r>
          </a:p>
          <a:p>
            <a:pPr marL="742950" lvl="1" indent="-285750">
              <a:spcAft>
                <a:spcPts val="1000"/>
              </a:spcAft>
              <a:buFont typeface="Arial" panose="020B0604020202020204" pitchFamily="34" charset="0"/>
              <a:buChar char="•"/>
            </a:pPr>
            <a:r>
              <a:rPr lang="en-GB" sz="1600" dirty="0">
                <a:solidFill>
                  <a:schemeClr val="bg1"/>
                </a:solidFill>
              </a:rPr>
              <a:t>More households have borrowed more money or used more credit in the past month, compared to this time last year. Again, the Greater Manchester rate is higher than nationally - 35% of GM households report having to do so in September. This is substantially higher than the national figure of 22%.</a:t>
            </a:r>
          </a:p>
          <a:p>
            <a:pPr marL="742950" lvl="1" indent="-285750">
              <a:buFont typeface="Arial" panose="020B0604020202020204" pitchFamily="34" charset="0"/>
              <a:buChar char="•"/>
            </a:pPr>
            <a:r>
              <a:rPr lang="en-GB" sz="1600" dirty="0">
                <a:solidFill>
                  <a:schemeClr val="bg1"/>
                </a:solidFill>
              </a:rPr>
              <a:t>Almost half of Greater Manchester households would be unable to pay an unexpected but necessary expense of £850, suggesting many could be substantially impacted by rapidly rising interest rates - 43% of households here would not be able to afford to do so, compared to 32% of households nationally.</a:t>
            </a:r>
          </a:p>
        </p:txBody>
      </p:sp>
      <p:sp>
        <p:nvSpPr>
          <p:cNvPr id="5" name="Text Placeholder 4">
            <a:extLst>
              <a:ext uri="{FF2B5EF4-FFF2-40B4-BE49-F238E27FC236}">
                <a16:creationId xmlns:a16="http://schemas.microsoft.com/office/drawing/2014/main" id="{CF934049-6A55-7285-0DDE-A33C3BFEB1EE}"/>
              </a:ext>
            </a:extLst>
          </p:cNvPr>
          <p:cNvSpPr>
            <a:spLocks noGrp="1"/>
          </p:cNvSpPr>
          <p:nvPr>
            <p:ph type="body" sz="quarter" idx="11"/>
          </p:nvPr>
        </p:nvSpPr>
        <p:spPr/>
        <p:txBody>
          <a:bodyPr>
            <a:normAutofit fontScale="92500" lnSpcReduction="10000"/>
          </a:bodyPr>
          <a:lstStyle/>
          <a:p>
            <a:r>
              <a:rPr lang="en-GB" sz="1400" dirty="0">
                <a:hlinkClick r:id="rId3">
                  <a:extLst>
                    <a:ext uri="{A12FA001-AC4F-418D-AE19-62706E023703}">
                      <ahyp:hlinkClr xmlns:ahyp="http://schemas.microsoft.com/office/drawing/2018/hyperlinkcolor" val="tx"/>
                    </a:ext>
                  </a:extLst>
                </a:hlinkClick>
              </a:rPr>
              <a:t>Public opinions and social trends, Great Britain: personal well-being and loneliness - Office for National Statistics</a:t>
            </a:r>
            <a:r>
              <a:rPr lang="en-GB" sz="1400" dirty="0"/>
              <a:t> for national comparisons, based on national fieldwork 31 August 2022 – 11 September 2022</a:t>
            </a:r>
          </a:p>
        </p:txBody>
      </p:sp>
    </p:spTree>
    <p:extLst>
      <p:ext uri="{BB962C8B-B14F-4D97-AF65-F5344CB8AC3E}">
        <p14:creationId xmlns:p14="http://schemas.microsoft.com/office/powerpoint/2010/main" val="33392044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t>Cost of living – key findings (2/2)</a:t>
            </a:r>
            <a:endParaRPr lang="en-US" dirty="0"/>
          </a:p>
        </p:txBody>
      </p:sp>
      <p:sp>
        <p:nvSpPr>
          <p:cNvPr id="6" name="TextBox 5">
            <a:extLst>
              <a:ext uri="{FF2B5EF4-FFF2-40B4-BE49-F238E27FC236}">
                <a16:creationId xmlns:a16="http://schemas.microsoft.com/office/drawing/2014/main" id="{D5808E5A-A430-F9BE-050D-2E7DC1DD7D4D}"/>
              </a:ext>
            </a:extLst>
          </p:cNvPr>
          <p:cNvSpPr txBox="1"/>
          <p:nvPr/>
        </p:nvSpPr>
        <p:spPr>
          <a:xfrm>
            <a:off x="278677" y="861690"/>
            <a:ext cx="11456579" cy="5560497"/>
          </a:xfrm>
          <a:prstGeom prst="rect">
            <a:avLst/>
          </a:prstGeom>
          <a:noFill/>
        </p:spPr>
        <p:txBody>
          <a:bodyPr wrap="square" lIns="91440" tIns="45720" rIns="91440" bIns="45720" rtlCol="0" anchor="t">
            <a:spAutoFit/>
          </a:bodyPr>
          <a:lstStyle/>
          <a:p>
            <a:pPr>
              <a:spcAft>
                <a:spcPts val="1000"/>
              </a:spcAft>
            </a:pPr>
            <a:r>
              <a:rPr lang="en-GB" sz="1600" b="1" dirty="0">
                <a:solidFill>
                  <a:schemeClr val="bg1"/>
                </a:solidFill>
              </a:rPr>
              <a:t>ENERGY COSTS</a:t>
            </a:r>
            <a:endParaRPr lang="en-GB" sz="1600" dirty="0">
              <a:solidFill>
                <a:schemeClr val="bg1"/>
              </a:solidFill>
            </a:endParaRPr>
          </a:p>
          <a:p>
            <a:pPr marL="742950" lvl="1" indent="-285750">
              <a:spcAft>
                <a:spcPts val="1000"/>
              </a:spcAft>
              <a:buFont typeface="Arial" panose="020B0604020202020204" pitchFamily="34" charset="0"/>
              <a:buChar char="•"/>
            </a:pPr>
            <a:r>
              <a:rPr lang="en-GB" sz="1600" dirty="0">
                <a:solidFill>
                  <a:schemeClr val="bg1"/>
                </a:solidFill>
              </a:rPr>
              <a:t>Ahead of the October price cap rise, energy costs were already one of the most significant aspects of hardship. Over half of residents say they are having difficulty being able to afford their energy costs (56%) - Greater Manchester’s results are significantly higher than the national average (48%).	</a:t>
            </a:r>
          </a:p>
          <a:p>
            <a:pPr marL="742950" lvl="1" indent="-285750">
              <a:buFont typeface="Arial" panose="020B0604020202020204" pitchFamily="34" charset="0"/>
              <a:buChar char="•"/>
            </a:pPr>
            <a:r>
              <a:rPr lang="en-GB" sz="1600" dirty="0">
                <a:solidFill>
                  <a:schemeClr val="bg1"/>
                </a:solidFill>
              </a:rPr>
              <a:t>The Greater Manchester figure is even higher for disabled people (67%), those reporting mental ill health (78%) and respondents with a first language other than English (75%).</a:t>
            </a:r>
          </a:p>
          <a:p>
            <a:endParaRPr lang="en-GB" sz="1600" b="1" dirty="0">
              <a:solidFill>
                <a:schemeClr val="bg1"/>
              </a:solidFill>
            </a:endParaRPr>
          </a:p>
          <a:p>
            <a:pPr>
              <a:spcAft>
                <a:spcPts val="1000"/>
              </a:spcAft>
            </a:pPr>
            <a:r>
              <a:rPr lang="en-GB" sz="1600" b="1" dirty="0">
                <a:solidFill>
                  <a:schemeClr val="bg1"/>
                </a:solidFill>
              </a:rPr>
              <a:t>ACTIONS TAKEN IN RESPONSE TO COST OF LIVING INCREASES  </a:t>
            </a:r>
          </a:p>
          <a:p>
            <a:pPr marL="742950" lvl="1" indent="-285750">
              <a:buFont typeface="Arial" panose="020B0604020202020204" pitchFamily="34" charset="0"/>
              <a:buChar char="•"/>
            </a:pPr>
            <a:r>
              <a:rPr lang="en-GB" sz="1600" dirty="0">
                <a:solidFill>
                  <a:schemeClr val="bg1"/>
                </a:solidFill>
              </a:rPr>
              <a:t>A majority of local people are already changing their behaviours in response to rising costs – and more than the proportions of residents doing so nationally - 68% in Greater Manchester are spending less on non-essential items (compared to 65% nationally), 61% are using less fuel in the home (55% national), and 56% are spending less on food shopping (national 43%).</a:t>
            </a:r>
          </a:p>
          <a:p>
            <a:pPr lvl="1"/>
            <a:r>
              <a:rPr lang="en-GB" sz="1600" dirty="0">
                <a:solidFill>
                  <a:schemeClr val="bg1"/>
                </a:solidFill>
              </a:rPr>
              <a:t> </a:t>
            </a:r>
          </a:p>
          <a:p>
            <a:pPr>
              <a:spcAft>
                <a:spcPts val="1000"/>
              </a:spcAft>
            </a:pPr>
            <a:r>
              <a:rPr lang="en-GB" sz="1600" b="1" dirty="0">
                <a:solidFill>
                  <a:schemeClr val="bg1"/>
                </a:solidFill>
              </a:rPr>
              <a:t>WELLBEING </a:t>
            </a:r>
          </a:p>
          <a:p>
            <a:pPr marL="742950" lvl="1" indent="-285750">
              <a:buFont typeface="Arial" panose="020B0604020202020204" pitchFamily="34" charset="0"/>
              <a:buChar char="•"/>
            </a:pPr>
            <a:r>
              <a:rPr lang="en-GB" sz="1600" dirty="0">
                <a:solidFill>
                  <a:schemeClr val="bg1"/>
                </a:solidFill>
              </a:rPr>
              <a:t>The cost of living crisis appears to be impacting on people’s overall mental wellbeing. In April, 40% of respondents reported high levels of anxiety; this has now increased to 43% - For comparison, the equivalent figure nationally is 36%.</a:t>
            </a:r>
          </a:p>
          <a:p>
            <a:pPr lvl="1"/>
            <a:endParaRPr lang="en-GB" sz="1600" dirty="0">
              <a:solidFill>
                <a:schemeClr val="bg1"/>
              </a:solidFill>
            </a:endParaRPr>
          </a:p>
          <a:p>
            <a:pPr marL="742950" lvl="1" indent="-285750">
              <a:buFont typeface="Arial" panose="020B0604020202020204" pitchFamily="34" charset="0"/>
              <a:buChar char="•"/>
            </a:pPr>
            <a:endParaRPr lang="en-GB" sz="1600" b="1" dirty="0">
              <a:solidFill>
                <a:schemeClr val="bg1"/>
              </a:solidFill>
            </a:endParaRPr>
          </a:p>
          <a:p>
            <a:pPr marL="285750" indent="-285750">
              <a:buFont typeface="Arial" panose="020B0604020202020204" pitchFamily="34" charset="0"/>
              <a:buChar char="•"/>
            </a:pPr>
            <a:endParaRPr lang="en-GB" dirty="0">
              <a:solidFill>
                <a:schemeClr val="bg1"/>
              </a:solidFill>
            </a:endParaRPr>
          </a:p>
        </p:txBody>
      </p:sp>
      <p:sp>
        <p:nvSpPr>
          <p:cNvPr id="5" name="Text Placeholder 4">
            <a:extLst>
              <a:ext uri="{FF2B5EF4-FFF2-40B4-BE49-F238E27FC236}">
                <a16:creationId xmlns:a16="http://schemas.microsoft.com/office/drawing/2014/main" id="{CF934049-6A55-7285-0DDE-A33C3BFEB1EE}"/>
              </a:ext>
            </a:extLst>
          </p:cNvPr>
          <p:cNvSpPr>
            <a:spLocks noGrp="1"/>
          </p:cNvSpPr>
          <p:nvPr>
            <p:ph type="body" sz="quarter" idx="11"/>
          </p:nvPr>
        </p:nvSpPr>
        <p:spPr/>
        <p:txBody>
          <a:bodyPr>
            <a:normAutofit fontScale="92500" lnSpcReduction="10000"/>
          </a:bodyPr>
          <a:lstStyle/>
          <a:p>
            <a:r>
              <a:rPr lang="en-GB" sz="1400" dirty="0">
                <a:hlinkClick r:id="rId3">
                  <a:extLst>
                    <a:ext uri="{A12FA001-AC4F-418D-AE19-62706E023703}">
                      <ahyp:hlinkClr xmlns:ahyp="http://schemas.microsoft.com/office/drawing/2018/hyperlinkcolor" val="tx"/>
                    </a:ext>
                  </a:extLst>
                </a:hlinkClick>
              </a:rPr>
              <a:t>Public opinions and social trends, Great Britain: personal well-being and loneliness - Office for National Statistics</a:t>
            </a:r>
            <a:r>
              <a:rPr lang="en-GB" sz="1400" dirty="0"/>
              <a:t> for national comparisons, based on national fieldwork 31 August 2022 – 11 September 2022</a:t>
            </a:r>
          </a:p>
        </p:txBody>
      </p:sp>
    </p:spTree>
    <p:extLst>
      <p:ext uri="{BB962C8B-B14F-4D97-AF65-F5344CB8AC3E}">
        <p14:creationId xmlns:p14="http://schemas.microsoft.com/office/powerpoint/2010/main" val="3958559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a:xfrm>
            <a:off x="586800" y="309790"/>
            <a:ext cx="10515600" cy="249299"/>
          </a:xfrm>
        </p:spPr>
        <p:txBody>
          <a:bodyPr vert="horz">
            <a:spAutoFit/>
          </a:bodyPr>
          <a:lstStyle/>
          <a:p>
            <a:r>
              <a:rPr lang="en-GB" sz="1800" b="1" dirty="0">
                <a:solidFill>
                  <a:srgbClr val="5C5B5A"/>
                </a:solidFill>
              </a:rPr>
              <a:t>Approach and sample – Cost of living </a:t>
            </a:r>
          </a:p>
        </p:txBody>
      </p:sp>
      <p:sp>
        <p:nvSpPr>
          <p:cNvPr id="8" name="Text Placeholder 7"/>
          <p:cNvSpPr>
            <a:spLocks noGrp="1"/>
          </p:cNvSpPr>
          <p:nvPr>
            <p:ph type="body" sz="quarter" idx="4294967295"/>
          </p:nvPr>
        </p:nvSpPr>
        <p:spPr>
          <a:xfrm>
            <a:off x="537525" y="1129717"/>
            <a:ext cx="7683500" cy="260350"/>
          </a:xfrm>
          <a:solidFill>
            <a:srgbClr val="5C5B5A"/>
          </a:solidFill>
          <a:ln>
            <a:noFill/>
          </a:ln>
        </p:spPr>
        <p:txBody>
          <a:bodyPr>
            <a:normAutofit/>
          </a:bodyPr>
          <a:lstStyle/>
          <a:p>
            <a:pPr marL="0" indent="0" algn="ctr">
              <a:lnSpc>
                <a:spcPct val="100000"/>
              </a:lnSpc>
              <a:spcBef>
                <a:spcPts val="0"/>
              </a:spcBef>
              <a:buNone/>
            </a:pPr>
            <a:r>
              <a:rPr lang="en-GB" sz="1100" b="1" dirty="0">
                <a:solidFill>
                  <a:schemeClr val="bg1"/>
                </a:solidFill>
              </a:rPr>
              <a:t>Approach</a:t>
            </a:r>
          </a:p>
        </p:txBody>
      </p:sp>
      <p:sp>
        <p:nvSpPr>
          <p:cNvPr id="5" name="Text Placeholder 4"/>
          <p:cNvSpPr>
            <a:spLocks noGrp="1"/>
          </p:cNvSpPr>
          <p:nvPr>
            <p:ph type="body" sz="quarter" idx="11"/>
          </p:nvPr>
        </p:nvSpPr>
        <p:spPr>
          <a:xfrm rot="10800000" flipV="1">
            <a:off x="537524" y="1574222"/>
            <a:ext cx="7524945" cy="4247738"/>
          </a:xfrm>
          <a:ln>
            <a:noFill/>
          </a:ln>
        </p:spPr>
        <p:txBody>
          <a:bodyPr lIns="45720" rIns="45720" anchor="t">
            <a:noAutofit/>
          </a:bodyPr>
          <a:lstStyle/>
          <a:p>
            <a:r>
              <a:rPr lang="en-GB" sz="1400" dirty="0">
                <a:solidFill>
                  <a:srgbClr val="5C5B5A"/>
                </a:solidFill>
              </a:rPr>
              <a:t>This report presents summary findings for survey 3 of the 2022 research study of a representative sample of the Greater Manchester population. The information within this </a:t>
            </a:r>
            <a:r>
              <a:rPr lang="en-GB" sz="1400" dirty="0"/>
              <a:t>section provides the findings on the cost of living questions. This survey is the first time questions on the cost of living have been asked – as such, there is no tracking or merging of data with previous surveys. The ambition is to have tracked data in future surveys by repeating these questions later in the year. This means that the sample will become larger and more robust and greater analysis of sub-groups will be possible. </a:t>
            </a:r>
          </a:p>
          <a:p>
            <a:r>
              <a:rPr lang="en-GB" sz="1400" dirty="0"/>
              <a:t>Questions of this nature have not been asked of Greater Manchester residents before and as such, these results should be treated as indicative rather than conclusive at this stage – they are used best as indicators to open up further dialogue.</a:t>
            </a:r>
          </a:p>
          <a:p>
            <a:r>
              <a:rPr lang="en-GB" sz="1400" dirty="0"/>
              <a:t>The focus of this research is therefore to provide a growing base of evidence, one which can initially serve as a way to highlight potential trends and indicators which individual Local Authorities can explore in greater detail. </a:t>
            </a:r>
          </a:p>
          <a:p>
            <a:r>
              <a:rPr lang="en-GB" sz="1400" dirty="0"/>
              <a:t>Where possible, data in the Cost of Living section has been compared against the latest survey results from the ONS’ national Opinions and Lifestyle Survey. Fieldwork for this national survey is completed fortnightly and so comparisons of the GM survey (fieldwork 1 September – 21 September) have been compared to the ONS results from fieldwork conducted between 31 August and 11 September 2022. </a:t>
            </a:r>
          </a:p>
          <a:p>
            <a:pPr>
              <a:spcAft>
                <a:spcPts val="0"/>
              </a:spcAft>
            </a:pPr>
            <a:endParaRPr lang="en-GB" sz="1400" dirty="0">
              <a:solidFill>
                <a:srgbClr val="FF0000"/>
              </a:solidFill>
              <a:highlight>
                <a:srgbClr val="FFFF00"/>
              </a:highlight>
              <a:cs typeface="Arial"/>
            </a:endParaRPr>
          </a:p>
        </p:txBody>
      </p:sp>
      <p:sp>
        <p:nvSpPr>
          <p:cNvPr id="14" name="Text Placeholder 7">
            <a:extLst>
              <a:ext uri="{FF2B5EF4-FFF2-40B4-BE49-F238E27FC236}">
                <a16:creationId xmlns:a16="http://schemas.microsoft.com/office/drawing/2014/main" id="{CDAB3359-6991-4379-B08F-B4DD16BD94AE}"/>
              </a:ext>
            </a:extLst>
          </p:cNvPr>
          <p:cNvSpPr txBox="1">
            <a:spLocks/>
          </p:cNvSpPr>
          <p:nvPr/>
        </p:nvSpPr>
        <p:spPr>
          <a:xfrm>
            <a:off x="8284729" y="2610292"/>
            <a:ext cx="3522460" cy="261711"/>
          </a:xfrm>
          <a:prstGeom prst="rect">
            <a:avLst/>
          </a:prstGeom>
          <a:solidFill>
            <a:srgbClr val="5C5B5A"/>
          </a:solidFill>
          <a:ln>
            <a:solidFill>
              <a:srgbClr val="5C5B5A"/>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srgbClr val="FFFFFF"/>
                </a:solidFill>
                <a:effectLst/>
                <a:uLnTx/>
                <a:uFillTx/>
                <a:latin typeface="Arial"/>
                <a:ea typeface="+mn-ea"/>
                <a:cs typeface="+mn-cs"/>
              </a:rPr>
              <a:t>Survey 3 Sample breakdown</a:t>
            </a:r>
          </a:p>
        </p:txBody>
      </p:sp>
      <p:sp>
        <p:nvSpPr>
          <p:cNvPr id="12" name="TextBox 11">
            <a:extLst>
              <a:ext uri="{FF2B5EF4-FFF2-40B4-BE49-F238E27FC236}">
                <a16:creationId xmlns:a16="http://schemas.microsoft.com/office/drawing/2014/main" id="{1505C297-F50F-4CA4-82E6-13B0F2567FB9}"/>
              </a:ext>
            </a:extLst>
          </p:cNvPr>
          <p:cNvSpPr txBox="1"/>
          <p:nvPr/>
        </p:nvSpPr>
        <p:spPr>
          <a:xfrm>
            <a:off x="8221025" y="2828438"/>
            <a:ext cx="22193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Sample info</a:t>
            </a:r>
          </a:p>
        </p:txBody>
      </p:sp>
      <p:graphicFrame>
        <p:nvGraphicFramePr>
          <p:cNvPr id="16" name="Table 8">
            <a:extLst>
              <a:ext uri="{FF2B5EF4-FFF2-40B4-BE49-F238E27FC236}">
                <a16:creationId xmlns:a16="http://schemas.microsoft.com/office/drawing/2014/main" id="{E037E7A5-B6B2-4ED8-994F-82ABBED6308C}"/>
              </a:ext>
            </a:extLst>
          </p:cNvPr>
          <p:cNvGraphicFramePr>
            <a:graphicFrameLocks noGrp="1"/>
          </p:cNvGraphicFramePr>
          <p:nvPr>
            <p:extLst>
              <p:ext uri="{D42A27DB-BD31-4B8C-83A1-F6EECF244321}">
                <p14:modId xmlns:p14="http://schemas.microsoft.com/office/powerpoint/2010/main" val="3756310205"/>
              </p:ext>
            </p:extLst>
          </p:nvPr>
        </p:nvGraphicFramePr>
        <p:xfrm>
          <a:off x="8284729" y="3114917"/>
          <a:ext cx="3522460" cy="918816"/>
        </p:xfrm>
        <a:graphic>
          <a:graphicData uri="http://schemas.openxmlformats.org/drawingml/2006/table">
            <a:tbl>
              <a:tblPr firstRow="1" bandRow="1">
                <a:tableStyleId>{073A0DAA-6AF3-43AB-8588-CEC1D06C72B9}</a:tableStyleId>
              </a:tblPr>
              <a:tblGrid>
                <a:gridCol w="1761230">
                  <a:extLst>
                    <a:ext uri="{9D8B030D-6E8A-4147-A177-3AD203B41FA5}">
                      <a16:colId xmlns:a16="http://schemas.microsoft.com/office/drawing/2014/main" val="2475330351"/>
                    </a:ext>
                  </a:extLst>
                </a:gridCol>
                <a:gridCol w="1761230">
                  <a:extLst>
                    <a:ext uri="{9D8B030D-6E8A-4147-A177-3AD203B41FA5}">
                      <a16:colId xmlns:a16="http://schemas.microsoft.com/office/drawing/2014/main" val="1245112500"/>
                    </a:ext>
                  </a:extLst>
                </a:gridCol>
              </a:tblGrid>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Fieldwork start</a:t>
                      </a:r>
                      <a:endParaRPr lang="en-GB" sz="1100" b="1" kern="1200" dirty="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latin typeface="+mn-lt"/>
                          <a:ea typeface="+mn-ea"/>
                          <a:cs typeface="+mn-cs"/>
                        </a:rPr>
                        <a:t>1</a:t>
                      </a:r>
                      <a:r>
                        <a:rPr lang="en-GB" sz="1100" b="1" kern="1200" baseline="30000" dirty="0">
                          <a:solidFill>
                            <a:srgbClr val="5C5B5A"/>
                          </a:solidFill>
                          <a:latin typeface="+mn-lt"/>
                          <a:ea typeface="+mn-ea"/>
                          <a:cs typeface="+mn-cs"/>
                        </a:rPr>
                        <a:t>st</a:t>
                      </a:r>
                      <a:r>
                        <a:rPr lang="en-GB" sz="1100" b="1" kern="1200" dirty="0">
                          <a:solidFill>
                            <a:srgbClr val="5C5B5A"/>
                          </a:solidFill>
                          <a:latin typeface="+mn-lt"/>
                          <a:ea typeface="+mn-ea"/>
                          <a:cs typeface="+mn-cs"/>
                        </a:rPr>
                        <a:t> September</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Fieldwork end</a:t>
                      </a:r>
                      <a:endParaRPr lang="en-GB" sz="1100" b="1" kern="1200" dirty="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21</a:t>
                      </a:r>
                      <a:r>
                        <a:rPr lang="en-GB" sz="1100" b="1" baseline="30000" dirty="0">
                          <a:solidFill>
                            <a:srgbClr val="5C5B5A"/>
                          </a:solidFill>
                        </a:rPr>
                        <a:t>st</a:t>
                      </a:r>
                      <a:r>
                        <a:rPr lang="en-GB" sz="1100" b="1" dirty="0">
                          <a:solidFill>
                            <a:srgbClr val="5C5B5A"/>
                          </a:solidFill>
                        </a:rPr>
                        <a:t> September</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Total respondents</a:t>
                      </a:r>
                      <a:endParaRPr lang="en-GB" sz="1100" b="1" kern="1200" dirty="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1677</a:t>
                      </a:r>
                    </a:p>
                  </a:txBody>
                  <a:tcPr marL="36000" marR="36000" marT="9144" marB="9144" anchor="ctr">
                    <a:solidFill>
                      <a:srgbClr val="5C5B5A">
                        <a:alpha val="21000"/>
                      </a:srgbClr>
                    </a:solidFill>
                  </a:tcPr>
                </a:tc>
                <a:extLst>
                  <a:ext uri="{0D108BD9-81ED-4DB2-BD59-A6C34878D82A}">
                    <a16:rowId xmlns:a16="http://schemas.microsoft.com/office/drawing/2014/main" val="1647118354"/>
                  </a:ext>
                </a:extLst>
              </a:tr>
            </a:tbl>
          </a:graphicData>
        </a:graphic>
      </p:graphicFrame>
      <p:sp>
        <p:nvSpPr>
          <p:cNvPr id="9" name="Slide Number Placeholder 4">
            <a:extLst>
              <a:ext uri="{FF2B5EF4-FFF2-40B4-BE49-F238E27FC236}">
                <a16:creationId xmlns:a16="http://schemas.microsoft.com/office/drawing/2014/main" id="{A69C6E0C-BBBB-4865-9A6E-D85123B58A2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1744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315951" y="212242"/>
            <a:ext cx="10515600" cy="586800"/>
          </a:xfrm>
        </p:spPr>
        <p:txBody>
          <a:bodyPr anchor="t">
            <a:normAutofit/>
          </a:bodyPr>
          <a:lstStyle/>
          <a:p>
            <a:r>
              <a:rPr lang="en-GB" sz="1800" b="1" dirty="0"/>
              <a:t>Summary: Cost of living </a:t>
            </a:r>
          </a:p>
        </p:txBody>
      </p:sp>
      <p:sp>
        <p:nvSpPr>
          <p:cNvPr id="18" name="TextBox 17">
            <a:extLst>
              <a:ext uri="{FF2B5EF4-FFF2-40B4-BE49-F238E27FC236}">
                <a16:creationId xmlns:a16="http://schemas.microsoft.com/office/drawing/2014/main" id="{DA0E8B38-6C5C-4C39-95D4-F490ADD487B9}"/>
              </a:ext>
              <a:ext uri="{C183D7F6-B498-43B3-948B-1728B52AA6E4}">
                <adec:decorative xmlns:adec="http://schemas.microsoft.com/office/drawing/2017/decorative" val="0"/>
              </a:ext>
            </a:extLst>
          </p:cNvPr>
          <p:cNvSpPr txBox="1"/>
          <p:nvPr/>
        </p:nvSpPr>
        <p:spPr>
          <a:xfrm>
            <a:off x="231558" y="767176"/>
            <a:ext cx="4986988"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Over 4 in 5 respondents are worried about the rising costs of living… </a:t>
            </a:r>
          </a:p>
        </p:txBody>
      </p:sp>
      <p:graphicFrame>
        <p:nvGraphicFramePr>
          <p:cNvPr id="22" name="Chart 21" descr="Stacked bar chart showing worry about the rising costs of living. 39% are very worried, compared to the national average of 32%. 42% are somewhat worried, compared to the national average of 51%.">
            <a:extLst>
              <a:ext uri="{FF2B5EF4-FFF2-40B4-BE49-F238E27FC236}">
                <a16:creationId xmlns:a16="http://schemas.microsoft.com/office/drawing/2014/main" id="{C03724ED-9A2D-B1E0-E6C9-12DF783DF08B}"/>
              </a:ext>
            </a:extLst>
          </p:cNvPr>
          <p:cNvGraphicFramePr/>
          <p:nvPr>
            <p:extLst>
              <p:ext uri="{D42A27DB-BD31-4B8C-83A1-F6EECF244321}">
                <p14:modId xmlns:p14="http://schemas.microsoft.com/office/powerpoint/2010/main" val="2427288165"/>
              </p:ext>
            </p:extLst>
          </p:nvPr>
        </p:nvGraphicFramePr>
        <p:xfrm>
          <a:off x="592282" y="1315994"/>
          <a:ext cx="4455077" cy="2227306"/>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C989DF53-2C67-42DB-A77E-FEB062CB829E}"/>
              </a:ext>
            </a:extLst>
          </p:cNvPr>
          <p:cNvSpPr txBox="1"/>
          <p:nvPr/>
        </p:nvSpPr>
        <p:spPr>
          <a:xfrm>
            <a:off x="138546" y="3501708"/>
            <a:ext cx="50800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…and 4 in 5 say their cost of living has increased over the past month</a:t>
            </a:r>
          </a:p>
        </p:txBody>
      </p:sp>
      <p:graphicFrame>
        <p:nvGraphicFramePr>
          <p:cNvPr id="35" name="Chart 34" descr="Stacked bar chart showing changes in the cost of living. 84% say their cost of living has increased, compared to 87% of the national average. 15% say their cost of living has stayed the same, compared to 12% of the national average.">
            <a:extLst>
              <a:ext uri="{FF2B5EF4-FFF2-40B4-BE49-F238E27FC236}">
                <a16:creationId xmlns:a16="http://schemas.microsoft.com/office/drawing/2014/main" id="{1BDF15EC-1EF0-4DD4-8464-53F553D91D82}"/>
              </a:ext>
            </a:extLst>
          </p:cNvPr>
          <p:cNvGraphicFramePr/>
          <p:nvPr>
            <p:extLst>
              <p:ext uri="{D42A27DB-BD31-4B8C-83A1-F6EECF244321}">
                <p14:modId xmlns:p14="http://schemas.microsoft.com/office/powerpoint/2010/main" val="3850822270"/>
              </p:ext>
            </p:extLst>
          </p:nvPr>
        </p:nvGraphicFramePr>
        <p:xfrm>
          <a:off x="559640" y="4001516"/>
          <a:ext cx="4455077" cy="2227306"/>
        </p:xfrm>
        <a:graphic>
          <a:graphicData uri="http://schemas.openxmlformats.org/drawingml/2006/chart">
            <c:chart xmlns:c="http://schemas.openxmlformats.org/drawingml/2006/chart" xmlns:r="http://schemas.openxmlformats.org/officeDocument/2006/relationships" r:id="rId4"/>
          </a:graphicData>
        </a:graphic>
      </p:graphicFrame>
      <p:cxnSp>
        <p:nvCxnSpPr>
          <p:cNvPr id="47" name="Straight Connector 46">
            <a:extLst>
              <a:ext uri="{FF2B5EF4-FFF2-40B4-BE49-F238E27FC236}">
                <a16:creationId xmlns:a16="http://schemas.microsoft.com/office/drawing/2014/main" id="{995E651C-8367-AB56-1B28-FEBBDDF247AD}"/>
              </a:ext>
              <a:ext uri="{C183D7F6-B498-43B3-948B-1728B52AA6E4}">
                <adec:decorative xmlns:adec="http://schemas.microsoft.com/office/drawing/2017/decorative" val="1"/>
              </a:ext>
            </a:extLst>
          </p:cNvPr>
          <p:cNvCxnSpPr>
            <a:cxnSpLocks/>
          </p:cNvCxnSpPr>
          <p:nvPr/>
        </p:nvCxnSpPr>
        <p:spPr>
          <a:xfrm flipV="1">
            <a:off x="5315527" y="586523"/>
            <a:ext cx="0" cy="565725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21286EF-8C22-4FCC-F69C-20A9A35AF3C0}"/>
              </a:ext>
              <a:ext uri="{C183D7F6-B498-43B3-948B-1728B52AA6E4}">
                <adec:decorative xmlns:adec="http://schemas.microsoft.com/office/drawing/2017/decorative" val="0"/>
              </a:ext>
            </a:extLst>
          </p:cNvPr>
          <p:cNvSpPr txBox="1"/>
          <p:nvPr/>
        </p:nvSpPr>
        <p:spPr>
          <a:xfrm>
            <a:off x="5520793" y="586523"/>
            <a:ext cx="6105150" cy="215444"/>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Rises in food, energy, and fuel costs are driving the rise in living costs</a:t>
            </a:r>
          </a:p>
        </p:txBody>
      </p:sp>
      <p:graphicFrame>
        <p:nvGraphicFramePr>
          <p:cNvPr id="51" name="Chart 50" descr="Bar charts showing the comparison between Greater Manchester residents and the national average on reasons for rising costs of living. 89% of GM residents say the price of their food shop has increased, compared to 95% of the national average. 80% say their energy bills have increased, compared to 78% of the national average. ">
            <a:extLst>
              <a:ext uri="{FF2B5EF4-FFF2-40B4-BE49-F238E27FC236}">
                <a16:creationId xmlns:a16="http://schemas.microsoft.com/office/drawing/2014/main" id="{EA57344B-7347-E469-FF0A-22E638C4554F}"/>
              </a:ext>
            </a:extLst>
          </p:cNvPr>
          <p:cNvGraphicFramePr/>
          <p:nvPr>
            <p:extLst>
              <p:ext uri="{D42A27DB-BD31-4B8C-83A1-F6EECF244321}">
                <p14:modId xmlns:p14="http://schemas.microsoft.com/office/powerpoint/2010/main" val="2780416925"/>
              </p:ext>
            </p:extLst>
          </p:nvPr>
        </p:nvGraphicFramePr>
        <p:xfrm>
          <a:off x="5289570" y="1136917"/>
          <a:ext cx="6890325" cy="3079212"/>
        </p:xfrm>
        <a:graphic>
          <a:graphicData uri="http://schemas.openxmlformats.org/drawingml/2006/chart">
            <c:chart xmlns:c="http://schemas.openxmlformats.org/drawingml/2006/chart" xmlns:r="http://schemas.openxmlformats.org/officeDocument/2006/relationships" r:id="rId5"/>
          </a:graphicData>
        </a:graphic>
      </p:graphicFrame>
      <p:cxnSp>
        <p:nvCxnSpPr>
          <p:cNvPr id="54" name="Straight Connector 53">
            <a:extLst>
              <a:ext uri="{FF2B5EF4-FFF2-40B4-BE49-F238E27FC236}">
                <a16:creationId xmlns:a16="http://schemas.microsoft.com/office/drawing/2014/main" id="{9C441B7C-EA13-0F36-E855-727B21F56F42}"/>
              </a:ext>
              <a:ext uri="{C183D7F6-B498-43B3-948B-1728B52AA6E4}">
                <adec:decorative xmlns:adec="http://schemas.microsoft.com/office/drawing/2017/decorative" val="1"/>
              </a:ext>
            </a:extLst>
          </p:cNvPr>
          <p:cNvCxnSpPr>
            <a:cxnSpLocks/>
          </p:cNvCxnSpPr>
          <p:nvPr/>
        </p:nvCxnSpPr>
        <p:spPr>
          <a:xfrm>
            <a:off x="5424256" y="3852144"/>
            <a:ext cx="668461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CA5D95D7-A4A3-AC86-A219-7EBC530238C1}"/>
              </a:ext>
              <a:ext uri="{C183D7F6-B498-43B3-948B-1728B52AA6E4}">
                <adec:decorative xmlns:adec="http://schemas.microsoft.com/office/drawing/2017/decorative" val="0"/>
              </a:ext>
            </a:extLst>
          </p:cNvPr>
          <p:cNvSpPr txBox="1"/>
          <p:nvPr/>
        </p:nvSpPr>
        <p:spPr>
          <a:xfrm>
            <a:off x="6096000" y="3946745"/>
            <a:ext cx="1497410"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5C5B5A"/>
                </a:solidFill>
                <a:effectLst/>
                <a:uLnTx/>
                <a:uFillTx/>
                <a:latin typeface="Arial"/>
                <a:ea typeface="+mn-ea"/>
                <a:cs typeface="+mn-cs"/>
              </a:rPr>
              <a:t>35%</a:t>
            </a:r>
          </a:p>
        </p:txBody>
      </p:sp>
      <p:sp>
        <p:nvSpPr>
          <p:cNvPr id="95" name="TextBox 94">
            <a:extLst>
              <a:ext uri="{FF2B5EF4-FFF2-40B4-BE49-F238E27FC236}">
                <a16:creationId xmlns:a16="http://schemas.microsoft.com/office/drawing/2014/main" id="{E9D659E4-345B-B755-6A15-87985EFA3591}"/>
              </a:ext>
              <a:ext uri="{C183D7F6-B498-43B3-948B-1728B52AA6E4}">
                <adec:decorative xmlns:adec="http://schemas.microsoft.com/office/drawing/2017/decorative" val="0"/>
              </a:ext>
            </a:extLst>
          </p:cNvPr>
          <p:cNvSpPr txBox="1"/>
          <p:nvPr/>
        </p:nvSpPr>
        <p:spPr>
          <a:xfrm>
            <a:off x="5512557" y="4903624"/>
            <a:ext cx="2634332" cy="123110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say they have had to borrow more money or use more credit than usual in the last month, compared to a year ago</a:t>
            </a:r>
          </a:p>
        </p:txBody>
      </p:sp>
      <p:sp>
        <p:nvSpPr>
          <p:cNvPr id="36" name="TextBox 35">
            <a:extLst>
              <a:ext uri="{FF2B5EF4-FFF2-40B4-BE49-F238E27FC236}">
                <a16:creationId xmlns:a16="http://schemas.microsoft.com/office/drawing/2014/main" id="{72DB8338-B5D7-4797-BDBA-78CDFEF5C4A1}"/>
              </a:ext>
              <a:ext uri="{C183D7F6-B498-43B3-948B-1728B52AA6E4}">
                <adec:decorative xmlns:adec="http://schemas.microsoft.com/office/drawing/2017/decorative" val="0"/>
              </a:ext>
            </a:extLst>
          </p:cNvPr>
          <p:cNvSpPr txBox="1"/>
          <p:nvPr/>
        </p:nvSpPr>
        <p:spPr>
          <a:xfrm>
            <a:off x="5519134" y="4557455"/>
            <a:ext cx="263433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vs. 22% in ONS benchmarking</a:t>
            </a:r>
          </a:p>
        </p:txBody>
      </p:sp>
      <p:cxnSp>
        <p:nvCxnSpPr>
          <p:cNvPr id="90" name="Straight Connector 89">
            <a:extLst>
              <a:ext uri="{FF2B5EF4-FFF2-40B4-BE49-F238E27FC236}">
                <a16:creationId xmlns:a16="http://schemas.microsoft.com/office/drawing/2014/main" id="{D90691C6-B765-9AAD-B286-45AC1BA4FB4C}"/>
              </a:ext>
              <a:ext uri="{C183D7F6-B498-43B3-948B-1728B52AA6E4}">
                <adec:decorative xmlns:adec="http://schemas.microsoft.com/office/drawing/2017/decorative" val="1"/>
              </a:ext>
            </a:extLst>
          </p:cNvPr>
          <p:cNvCxnSpPr>
            <a:cxnSpLocks/>
          </p:cNvCxnSpPr>
          <p:nvPr/>
        </p:nvCxnSpPr>
        <p:spPr>
          <a:xfrm flipV="1">
            <a:off x="8282149" y="3880138"/>
            <a:ext cx="0" cy="21628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1" name="Graphic 60" descr="Lollipop">
            <a:extLst>
              <a:ext uri="{FF2B5EF4-FFF2-40B4-BE49-F238E27FC236}">
                <a16:creationId xmlns:a16="http://schemas.microsoft.com/office/drawing/2014/main" id="{D61EFDEA-267D-B144-E6E5-A965BD0EA6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85756" y="3941331"/>
            <a:ext cx="403996" cy="403996"/>
          </a:xfrm>
          <a:prstGeom prst="rect">
            <a:avLst/>
          </a:prstGeom>
        </p:spPr>
      </p:pic>
      <p:sp>
        <p:nvSpPr>
          <p:cNvPr id="73" name="TextBox 72">
            <a:extLst>
              <a:ext uri="{FF2B5EF4-FFF2-40B4-BE49-F238E27FC236}">
                <a16:creationId xmlns:a16="http://schemas.microsoft.com/office/drawing/2014/main" id="{11EBB918-ECB5-177A-3E4E-441AEB35CD52}"/>
              </a:ext>
              <a:ext uri="{C183D7F6-B498-43B3-948B-1728B52AA6E4}">
                <adec:decorative xmlns:adec="http://schemas.microsoft.com/office/drawing/2017/decorative" val="0"/>
              </a:ext>
            </a:extLst>
          </p:cNvPr>
          <p:cNvSpPr txBox="1"/>
          <p:nvPr/>
        </p:nvSpPr>
        <p:spPr>
          <a:xfrm>
            <a:off x="9494798" y="4111284"/>
            <a:ext cx="282283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s</a:t>
            </a:r>
            <a:r>
              <a:rPr kumimoji="0" lang="en-GB" sz="1200" b="1" i="0" u="none" strike="noStrike" kern="1200" cap="none" spc="0" normalizeH="0" baseline="0" noProof="0" dirty="0">
                <a:ln>
                  <a:noFill/>
                </a:ln>
                <a:solidFill>
                  <a:srgbClr val="5C5B5A"/>
                </a:solidFill>
                <a:effectLst/>
                <a:uLnTx/>
                <a:uFillTx/>
                <a:latin typeface="Arial"/>
                <a:ea typeface="+mn-ea"/>
                <a:cs typeface="+mn-cs"/>
              </a:rPr>
              <a:t>pending less on non-essentials</a:t>
            </a:r>
          </a:p>
        </p:txBody>
      </p:sp>
      <p:sp>
        <p:nvSpPr>
          <p:cNvPr id="71" name="TextBox 70">
            <a:extLst>
              <a:ext uri="{FF2B5EF4-FFF2-40B4-BE49-F238E27FC236}">
                <a16:creationId xmlns:a16="http://schemas.microsoft.com/office/drawing/2014/main" id="{C509387A-A57E-8E1C-D4A8-A4219EFC1468}"/>
              </a:ext>
              <a:ext uri="{C183D7F6-B498-43B3-948B-1728B52AA6E4}">
                <adec:decorative xmlns:adec="http://schemas.microsoft.com/office/drawing/2017/decorative" val="0"/>
              </a:ext>
            </a:extLst>
          </p:cNvPr>
          <p:cNvSpPr txBox="1"/>
          <p:nvPr/>
        </p:nvSpPr>
        <p:spPr>
          <a:xfrm>
            <a:off x="8760597" y="4004830"/>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5C5B5A"/>
                </a:solidFill>
                <a:effectLst/>
                <a:uLnTx/>
                <a:uFillTx/>
                <a:latin typeface="Arial"/>
                <a:ea typeface="+mn-ea"/>
                <a:cs typeface="+mn-cs"/>
              </a:rPr>
              <a:t>68%</a:t>
            </a:r>
          </a:p>
        </p:txBody>
      </p:sp>
      <p:sp>
        <p:nvSpPr>
          <p:cNvPr id="38" name="TextBox 37">
            <a:extLst>
              <a:ext uri="{FF2B5EF4-FFF2-40B4-BE49-F238E27FC236}">
                <a16:creationId xmlns:a16="http://schemas.microsoft.com/office/drawing/2014/main" id="{8AA140C0-3E7D-4C08-A778-E0DBAF9605AE}"/>
              </a:ext>
              <a:ext uri="{C183D7F6-B498-43B3-948B-1728B52AA6E4}">
                <adec:decorative xmlns:adec="http://schemas.microsoft.com/office/drawing/2017/decorative" val="0"/>
              </a:ext>
            </a:extLst>
          </p:cNvPr>
          <p:cNvSpPr txBox="1"/>
          <p:nvPr/>
        </p:nvSpPr>
        <p:spPr>
          <a:xfrm>
            <a:off x="9467663" y="3879349"/>
            <a:ext cx="2634332"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solidFill>
                  <a:srgbClr val="5C5B5A"/>
                </a:solidFill>
                <a:latin typeface="Arial"/>
              </a:rPr>
              <a:t>Figures in brackets from ONS benchmarking</a:t>
            </a:r>
            <a:endParaRPr kumimoji="0" lang="en-GB" sz="1000" i="0" u="none" strike="noStrike" kern="1200" cap="none" spc="0" normalizeH="0" baseline="0" noProof="0" dirty="0">
              <a:ln>
                <a:noFill/>
              </a:ln>
              <a:solidFill>
                <a:srgbClr val="5C5B5A"/>
              </a:solidFill>
              <a:effectLst/>
              <a:uLnTx/>
              <a:uFillTx/>
              <a:latin typeface="Arial"/>
              <a:ea typeface="+mn-ea"/>
              <a:cs typeface="+mn-cs"/>
            </a:endParaRPr>
          </a:p>
        </p:txBody>
      </p:sp>
      <p:sp>
        <p:nvSpPr>
          <p:cNvPr id="39" name="TextBox 38">
            <a:extLst>
              <a:ext uri="{FF2B5EF4-FFF2-40B4-BE49-F238E27FC236}">
                <a16:creationId xmlns:a16="http://schemas.microsoft.com/office/drawing/2014/main" id="{8EC5FCD4-022F-419F-AED7-138B0169D897}"/>
              </a:ext>
              <a:ext uri="{C183D7F6-B498-43B3-948B-1728B52AA6E4}">
                <adec:decorative xmlns:adec="http://schemas.microsoft.com/office/drawing/2017/decorative" val="0"/>
              </a:ext>
            </a:extLst>
          </p:cNvPr>
          <p:cNvSpPr txBox="1"/>
          <p:nvPr/>
        </p:nvSpPr>
        <p:spPr>
          <a:xfrm>
            <a:off x="8760597" y="4251881"/>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(65%)</a:t>
            </a:r>
          </a:p>
        </p:txBody>
      </p:sp>
      <p:pic>
        <p:nvPicPr>
          <p:cNvPr id="63" name="Graphic 62" descr="Power">
            <a:extLst>
              <a:ext uri="{FF2B5EF4-FFF2-40B4-BE49-F238E27FC236}">
                <a16:creationId xmlns:a16="http://schemas.microsoft.com/office/drawing/2014/main" id="{A929FBF2-B871-A4DD-13EB-B7DDD16634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85756" y="4403782"/>
            <a:ext cx="403996" cy="403996"/>
          </a:xfrm>
          <a:prstGeom prst="rect">
            <a:avLst/>
          </a:prstGeom>
        </p:spPr>
      </p:pic>
      <p:sp>
        <p:nvSpPr>
          <p:cNvPr id="77" name="TextBox 76">
            <a:extLst>
              <a:ext uri="{FF2B5EF4-FFF2-40B4-BE49-F238E27FC236}">
                <a16:creationId xmlns:a16="http://schemas.microsoft.com/office/drawing/2014/main" id="{5EAF9DAC-50D8-D666-4076-15C0666F5D3D}"/>
              </a:ext>
              <a:ext uri="{C183D7F6-B498-43B3-948B-1728B52AA6E4}">
                <adec:decorative xmlns:adec="http://schemas.microsoft.com/office/drawing/2017/decorative" val="0"/>
              </a:ext>
            </a:extLst>
          </p:cNvPr>
          <p:cNvSpPr txBox="1"/>
          <p:nvPr/>
        </p:nvSpPr>
        <p:spPr>
          <a:xfrm>
            <a:off x="9494798" y="4524213"/>
            <a:ext cx="282283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u</a:t>
            </a:r>
            <a:r>
              <a:rPr kumimoji="0" lang="en-GB" sz="1200" b="1" i="0" u="none" strike="noStrike" kern="1200" cap="none" spc="0" normalizeH="0" baseline="0" noProof="0" dirty="0">
                <a:ln>
                  <a:noFill/>
                </a:ln>
                <a:solidFill>
                  <a:srgbClr val="5C5B5A"/>
                </a:solidFill>
                <a:effectLst/>
                <a:uLnTx/>
                <a:uFillTx/>
                <a:latin typeface="Arial"/>
                <a:ea typeface="+mn-ea"/>
                <a:cs typeface="+mn-cs"/>
              </a:rPr>
              <a:t>sing less fuel in their home </a:t>
            </a:r>
          </a:p>
        </p:txBody>
      </p:sp>
      <p:sp>
        <p:nvSpPr>
          <p:cNvPr id="75" name="TextBox 74">
            <a:extLst>
              <a:ext uri="{FF2B5EF4-FFF2-40B4-BE49-F238E27FC236}">
                <a16:creationId xmlns:a16="http://schemas.microsoft.com/office/drawing/2014/main" id="{0BC95A5C-921D-CA68-5A1B-C0D732FFB4D4}"/>
              </a:ext>
              <a:ext uri="{C183D7F6-B498-43B3-948B-1728B52AA6E4}">
                <adec:decorative xmlns:adec="http://schemas.microsoft.com/office/drawing/2017/decorative" val="0"/>
              </a:ext>
            </a:extLst>
          </p:cNvPr>
          <p:cNvSpPr txBox="1"/>
          <p:nvPr/>
        </p:nvSpPr>
        <p:spPr>
          <a:xfrm>
            <a:off x="8760597" y="4478047"/>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5C5B5A"/>
                </a:solidFill>
                <a:effectLst/>
                <a:uLnTx/>
                <a:uFillTx/>
                <a:latin typeface="Arial"/>
                <a:ea typeface="+mn-ea"/>
                <a:cs typeface="+mn-cs"/>
              </a:rPr>
              <a:t>62%</a:t>
            </a:r>
          </a:p>
        </p:txBody>
      </p:sp>
      <p:sp>
        <p:nvSpPr>
          <p:cNvPr id="41" name="TextBox 40">
            <a:extLst>
              <a:ext uri="{FF2B5EF4-FFF2-40B4-BE49-F238E27FC236}">
                <a16:creationId xmlns:a16="http://schemas.microsoft.com/office/drawing/2014/main" id="{4D519A73-0D89-4B53-9C6D-727DC04A4C6B}"/>
              </a:ext>
              <a:ext uri="{C183D7F6-B498-43B3-948B-1728B52AA6E4}">
                <adec:decorative xmlns:adec="http://schemas.microsoft.com/office/drawing/2017/decorative" val="0"/>
              </a:ext>
            </a:extLst>
          </p:cNvPr>
          <p:cNvSpPr txBox="1"/>
          <p:nvPr/>
        </p:nvSpPr>
        <p:spPr>
          <a:xfrm>
            <a:off x="8760597" y="4717017"/>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(55%)</a:t>
            </a:r>
          </a:p>
        </p:txBody>
      </p:sp>
      <p:pic>
        <p:nvPicPr>
          <p:cNvPr id="65" name="Graphic 64" descr="Shopping cart">
            <a:extLst>
              <a:ext uri="{FF2B5EF4-FFF2-40B4-BE49-F238E27FC236}">
                <a16:creationId xmlns:a16="http://schemas.microsoft.com/office/drawing/2014/main" id="{E60516C5-3AC9-E1FB-59A5-596B0BBAA42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485756" y="4897406"/>
            <a:ext cx="403996" cy="403996"/>
          </a:xfrm>
          <a:prstGeom prst="rect">
            <a:avLst/>
          </a:prstGeom>
        </p:spPr>
      </p:pic>
      <p:sp>
        <p:nvSpPr>
          <p:cNvPr id="81" name="TextBox 80">
            <a:extLst>
              <a:ext uri="{FF2B5EF4-FFF2-40B4-BE49-F238E27FC236}">
                <a16:creationId xmlns:a16="http://schemas.microsoft.com/office/drawing/2014/main" id="{D355A92B-D6BF-5703-7C5C-96B9BA923027}"/>
              </a:ext>
              <a:ext uri="{C183D7F6-B498-43B3-948B-1728B52AA6E4}">
                <adec:decorative xmlns:adec="http://schemas.microsoft.com/office/drawing/2017/decorative" val="0"/>
              </a:ext>
            </a:extLst>
          </p:cNvPr>
          <p:cNvSpPr txBox="1"/>
          <p:nvPr/>
        </p:nvSpPr>
        <p:spPr>
          <a:xfrm>
            <a:off x="9387592" y="4961192"/>
            <a:ext cx="3037247"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s</a:t>
            </a:r>
            <a:r>
              <a:rPr kumimoji="0" lang="en-GB" sz="1200" b="1" i="0" u="none" strike="noStrike" kern="1200" cap="none" spc="0" normalizeH="0" baseline="0" noProof="0" dirty="0">
                <a:ln>
                  <a:noFill/>
                </a:ln>
                <a:solidFill>
                  <a:srgbClr val="5C5B5A"/>
                </a:solidFill>
                <a:effectLst/>
                <a:uLnTx/>
                <a:uFillTx/>
                <a:latin typeface="Arial"/>
                <a:ea typeface="+mn-ea"/>
                <a:cs typeface="+mn-cs"/>
              </a:rPr>
              <a:t>pending less on food shopping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 essentials</a:t>
            </a:r>
          </a:p>
        </p:txBody>
      </p:sp>
      <p:sp>
        <p:nvSpPr>
          <p:cNvPr id="79" name="TextBox 78">
            <a:extLst>
              <a:ext uri="{FF2B5EF4-FFF2-40B4-BE49-F238E27FC236}">
                <a16:creationId xmlns:a16="http://schemas.microsoft.com/office/drawing/2014/main" id="{785144BE-FEC6-2896-5051-98D2A9BB2039}"/>
              </a:ext>
              <a:ext uri="{C183D7F6-B498-43B3-948B-1728B52AA6E4}">
                <adec:decorative xmlns:adec="http://schemas.microsoft.com/office/drawing/2017/decorative" val="0"/>
              </a:ext>
            </a:extLst>
          </p:cNvPr>
          <p:cNvSpPr txBox="1"/>
          <p:nvPr/>
        </p:nvSpPr>
        <p:spPr>
          <a:xfrm>
            <a:off x="8760597" y="4977215"/>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5C5B5A"/>
                </a:solidFill>
                <a:latin typeface="Arial"/>
              </a:rPr>
              <a:t>56</a:t>
            </a:r>
            <a:r>
              <a:rPr kumimoji="0" lang="en-GB" b="1" i="0" u="none" strike="noStrike" kern="1200" cap="none" spc="0" normalizeH="0" baseline="0" noProof="0" dirty="0">
                <a:ln>
                  <a:noFill/>
                </a:ln>
                <a:solidFill>
                  <a:srgbClr val="5C5B5A"/>
                </a:solidFill>
                <a:effectLst/>
                <a:uLnTx/>
                <a:uFillTx/>
                <a:latin typeface="Arial"/>
                <a:ea typeface="+mn-ea"/>
                <a:cs typeface="+mn-cs"/>
              </a:rPr>
              <a:t>%</a:t>
            </a:r>
          </a:p>
        </p:txBody>
      </p:sp>
      <p:sp>
        <p:nvSpPr>
          <p:cNvPr id="42" name="TextBox 41">
            <a:extLst>
              <a:ext uri="{FF2B5EF4-FFF2-40B4-BE49-F238E27FC236}">
                <a16:creationId xmlns:a16="http://schemas.microsoft.com/office/drawing/2014/main" id="{0C9C41C2-51AF-4BF4-89C6-4CE1523547D9}"/>
              </a:ext>
              <a:ext uri="{C183D7F6-B498-43B3-948B-1728B52AA6E4}">
                <adec:decorative xmlns:adec="http://schemas.microsoft.com/office/drawing/2017/decorative" val="0"/>
              </a:ext>
            </a:extLst>
          </p:cNvPr>
          <p:cNvSpPr txBox="1"/>
          <p:nvPr/>
        </p:nvSpPr>
        <p:spPr>
          <a:xfrm>
            <a:off x="8760597" y="5201842"/>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(43%)</a:t>
            </a:r>
          </a:p>
        </p:txBody>
      </p:sp>
      <p:pic>
        <p:nvPicPr>
          <p:cNvPr id="67" name="Graphic 66" descr="Store">
            <a:extLst>
              <a:ext uri="{FF2B5EF4-FFF2-40B4-BE49-F238E27FC236}">
                <a16:creationId xmlns:a16="http://schemas.microsoft.com/office/drawing/2014/main" id="{2A01F095-E6DF-D830-694D-890013DBA36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485756" y="5380639"/>
            <a:ext cx="403996" cy="403996"/>
          </a:xfrm>
          <a:prstGeom prst="rect">
            <a:avLst/>
          </a:prstGeom>
        </p:spPr>
      </p:pic>
      <p:sp>
        <p:nvSpPr>
          <p:cNvPr id="85" name="TextBox 84">
            <a:extLst>
              <a:ext uri="{FF2B5EF4-FFF2-40B4-BE49-F238E27FC236}">
                <a16:creationId xmlns:a16="http://schemas.microsoft.com/office/drawing/2014/main" id="{372DE9FA-C274-0F92-2B9B-5EC261374584}"/>
              </a:ext>
              <a:ext uri="{C183D7F6-B498-43B3-948B-1728B52AA6E4}">
                <adec:decorative xmlns:adec="http://schemas.microsoft.com/office/drawing/2017/decorative" val="0"/>
              </a:ext>
            </a:extLst>
          </p:cNvPr>
          <p:cNvSpPr txBox="1"/>
          <p:nvPr/>
        </p:nvSpPr>
        <p:spPr>
          <a:xfrm>
            <a:off x="9494798" y="5510590"/>
            <a:ext cx="2822834"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rgbClr val="5C5B5A"/>
                </a:solidFill>
                <a:latin typeface="Arial"/>
              </a:rPr>
              <a:t>s</a:t>
            </a:r>
            <a:r>
              <a:rPr kumimoji="0" lang="en-GB" sz="1200" b="1" i="0" u="none" strike="noStrike" kern="1200" cap="none" spc="0" normalizeH="0" baseline="0" noProof="0" dirty="0">
                <a:ln>
                  <a:noFill/>
                </a:ln>
                <a:solidFill>
                  <a:srgbClr val="5C5B5A"/>
                </a:solidFill>
                <a:effectLst/>
                <a:uLnTx/>
                <a:uFillTx/>
                <a:latin typeface="Arial"/>
                <a:ea typeface="+mn-ea"/>
                <a:cs typeface="+mn-cs"/>
              </a:rPr>
              <a:t>hopping around more</a:t>
            </a:r>
          </a:p>
        </p:txBody>
      </p:sp>
      <p:sp>
        <p:nvSpPr>
          <p:cNvPr id="83" name="TextBox 82">
            <a:extLst>
              <a:ext uri="{FF2B5EF4-FFF2-40B4-BE49-F238E27FC236}">
                <a16:creationId xmlns:a16="http://schemas.microsoft.com/office/drawing/2014/main" id="{46DA44D9-9C8A-8678-64C7-52BE8A209DA6}"/>
              </a:ext>
              <a:ext uri="{C183D7F6-B498-43B3-948B-1728B52AA6E4}">
                <adec:decorative xmlns:adec="http://schemas.microsoft.com/office/drawing/2017/decorative" val="0"/>
              </a:ext>
            </a:extLst>
          </p:cNvPr>
          <p:cNvSpPr txBox="1"/>
          <p:nvPr/>
        </p:nvSpPr>
        <p:spPr>
          <a:xfrm>
            <a:off x="8760597" y="5464424"/>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rgbClr val="5C5B5A"/>
                </a:solidFill>
                <a:latin typeface="Arial"/>
              </a:rPr>
              <a:t>5</a:t>
            </a:r>
            <a:r>
              <a:rPr kumimoji="0" lang="en-GB" b="1" i="0" u="none" strike="noStrike" kern="1200" cap="none" spc="0" normalizeH="0" baseline="0" noProof="0" dirty="0">
                <a:ln>
                  <a:noFill/>
                </a:ln>
                <a:solidFill>
                  <a:srgbClr val="5C5B5A"/>
                </a:solidFill>
                <a:effectLst/>
                <a:uLnTx/>
                <a:uFillTx/>
                <a:latin typeface="Arial"/>
                <a:ea typeface="+mn-ea"/>
                <a:cs typeface="+mn-cs"/>
              </a:rPr>
              <a:t>1%</a:t>
            </a:r>
          </a:p>
        </p:txBody>
      </p:sp>
      <p:sp>
        <p:nvSpPr>
          <p:cNvPr id="43" name="TextBox 42">
            <a:extLst>
              <a:ext uri="{FF2B5EF4-FFF2-40B4-BE49-F238E27FC236}">
                <a16:creationId xmlns:a16="http://schemas.microsoft.com/office/drawing/2014/main" id="{3FED6AF9-8819-4556-9504-708A524D0644}"/>
              </a:ext>
              <a:ext uri="{C183D7F6-B498-43B3-948B-1728B52AA6E4}">
                <adec:decorative xmlns:adec="http://schemas.microsoft.com/office/drawing/2017/decorative" val="0"/>
              </a:ext>
            </a:extLst>
          </p:cNvPr>
          <p:cNvSpPr txBox="1"/>
          <p:nvPr/>
        </p:nvSpPr>
        <p:spPr>
          <a:xfrm>
            <a:off x="8760597" y="5681226"/>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(38%)</a:t>
            </a:r>
          </a:p>
        </p:txBody>
      </p:sp>
      <p:pic>
        <p:nvPicPr>
          <p:cNvPr id="69" name="Graphic 68" descr="Car">
            <a:extLst>
              <a:ext uri="{FF2B5EF4-FFF2-40B4-BE49-F238E27FC236}">
                <a16:creationId xmlns:a16="http://schemas.microsoft.com/office/drawing/2014/main" id="{5E0AAD35-FCD4-9F39-6A29-7B54C43F375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485756" y="5832698"/>
            <a:ext cx="403996" cy="403996"/>
          </a:xfrm>
          <a:prstGeom prst="rect">
            <a:avLst/>
          </a:prstGeom>
        </p:spPr>
      </p:pic>
      <p:sp>
        <p:nvSpPr>
          <p:cNvPr id="89" name="TextBox 88">
            <a:extLst>
              <a:ext uri="{FF2B5EF4-FFF2-40B4-BE49-F238E27FC236}">
                <a16:creationId xmlns:a16="http://schemas.microsoft.com/office/drawing/2014/main" id="{DF1F088D-EDF8-3518-4893-4D6333DEDFF6}"/>
              </a:ext>
              <a:ext uri="{C183D7F6-B498-43B3-948B-1728B52AA6E4}">
                <adec:decorative xmlns:adec="http://schemas.microsoft.com/office/drawing/2017/decorative" val="0"/>
              </a:ext>
            </a:extLst>
          </p:cNvPr>
          <p:cNvSpPr txBox="1"/>
          <p:nvPr/>
        </p:nvSpPr>
        <p:spPr>
          <a:xfrm>
            <a:off x="9689432" y="5850030"/>
            <a:ext cx="2433566"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cutting back on non-essential journeys in their own vehicle </a:t>
            </a:r>
          </a:p>
        </p:txBody>
      </p:sp>
      <p:sp>
        <p:nvSpPr>
          <p:cNvPr id="87" name="TextBox 86">
            <a:extLst>
              <a:ext uri="{FF2B5EF4-FFF2-40B4-BE49-F238E27FC236}">
                <a16:creationId xmlns:a16="http://schemas.microsoft.com/office/drawing/2014/main" id="{20319248-305F-CC76-3F44-E07A09B3EAB9}"/>
              </a:ext>
              <a:ext uri="{C183D7F6-B498-43B3-948B-1728B52AA6E4}">
                <adec:decorative xmlns:adec="http://schemas.microsoft.com/office/drawing/2017/decorative" val="0"/>
              </a:ext>
            </a:extLst>
          </p:cNvPr>
          <p:cNvSpPr txBox="1"/>
          <p:nvPr/>
        </p:nvSpPr>
        <p:spPr>
          <a:xfrm>
            <a:off x="8760597" y="5896197"/>
            <a:ext cx="1016872"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5C5B5A"/>
                </a:solidFill>
                <a:effectLst/>
                <a:uLnTx/>
                <a:uFillTx/>
                <a:latin typeface="Arial"/>
                <a:ea typeface="+mn-ea"/>
                <a:cs typeface="+mn-cs"/>
              </a:rPr>
              <a:t>46%</a:t>
            </a:r>
          </a:p>
        </p:txBody>
      </p:sp>
      <p:sp>
        <p:nvSpPr>
          <p:cNvPr id="44" name="TextBox 43">
            <a:extLst>
              <a:ext uri="{FF2B5EF4-FFF2-40B4-BE49-F238E27FC236}">
                <a16:creationId xmlns:a16="http://schemas.microsoft.com/office/drawing/2014/main" id="{057C385F-6816-4F37-A464-3B4CE64AC538}"/>
              </a:ext>
              <a:ext uri="{C183D7F6-B498-43B3-948B-1728B52AA6E4}">
                <adec:decorative xmlns:adec="http://schemas.microsoft.com/office/drawing/2017/decorative" val="0"/>
              </a:ext>
            </a:extLst>
          </p:cNvPr>
          <p:cNvSpPr txBox="1"/>
          <p:nvPr/>
        </p:nvSpPr>
        <p:spPr>
          <a:xfrm>
            <a:off x="8760597" y="6132244"/>
            <a:ext cx="1016872" cy="18466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a:ea typeface="+mn-ea"/>
                <a:cs typeface="+mn-cs"/>
              </a:rPr>
              <a:t>(41%)</a:t>
            </a:r>
          </a:p>
        </p:txBody>
      </p:sp>
      <p:sp>
        <p:nvSpPr>
          <p:cNvPr id="2" name="Footer Placeholder 4">
            <a:extLst>
              <a:ext uri="{FF2B5EF4-FFF2-40B4-BE49-F238E27FC236}">
                <a16:creationId xmlns:a16="http://schemas.microsoft.com/office/drawing/2014/main" id="{56ADBB06-7022-284B-45CA-872D0848CB17}"/>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All data is from Survey 3 only. ONS data was published on the 31</a:t>
            </a:r>
            <a:r>
              <a:rPr kumimoji="0" lang="en-GB" sz="1000" b="0" i="0" u="none" strike="noStrike" kern="1200" cap="none" spc="0" normalizeH="0" baseline="30000" noProof="0" dirty="0">
                <a:ln>
                  <a:noFill/>
                </a:ln>
                <a:solidFill>
                  <a:srgbClr val="FFFFFF">
                    <a:lumMod val="50000"/>
                  </a:srgbClr>
                </a:solidFill>
                <a:effectLst/>
                <a:uLnTx/>
                <a:uFillTx/>
                <a:latin typeface="Arial"/>
                <a:ea typeface="+mn-ea"/>
                <a:cs typeface="Arial" panose="020B0604020202020204" pitchFamily="34" charset="0"/>
              </a:rPr>
              <a:t>st</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August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1,677 (All respondents)</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40" name="Slide Number Placeholder 4">
            <a:extLst>
              <a:ext uri="{FF2B5EF4-FFF2-40B4-BE49-F238E27FC236}">
                <a16:creationId xmlns:a16="http://schemas.microsoft.com/office/drawing/2014/main" id="{BFDDA40A-C568-4D72-B229-0FA6A80D17A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47123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2C5561-2E43-BD7A-FF41-45973BB999F7}"/>
              </a:ext>
            </a:extLst>
          </p:cNvPr>
          <p:cNvSpPr>
            <a:spLocks noGrp="1"/>
          </p:cNvSpPr>
          <p:nvPr>
            <p:ph type="title"/>
          </p:nvPr>
        </p:nvSpPr>
        <p:spPr>
          <a:xfrm>
            <a:off x="315951" y="212242"/>
            <a:ext cx="10515600" cy="586800"/>
          </a:xfrm>
        </p:spPr>
        <p:txBody>
          <a:bodyPr/>
          <a:lstStyle/>
          <a:p>
            <a:pPr rtl="0" eaLnBrk="1" latinLnBrk="0" hangingPunct="1"/>
            <a:r>
              <a:rPr lang="en-GB" sz="1800" b="1" kern="1200" dirty="0">
                <a:effectLst/>
                <a:latin typeface="Arial" panose="020B0604020202020204" pitchFamily="34" charset="0"/>
                <a:ea typeface="+mn-ea"/>
                <a:cs typeface="+mn-cs"/>
              </a:rPr>
              <a:t>Summary: Financial security</a:t>
            </a:r>
            <a:endParaRPr lang="en-GB" dirty="0">
              <a:effectLst/>
            </a:endParaRPr>
          </a:p>
        </p:txBody>
      </p:sp>
      <p:graphicFrame>
        <p:nvGraphicFramePr>
          <p:cNvPr id="18" name="Chart 17" descr="Stacked bar chart showing proportion of respondents who think they will be able to save money in the next 12 months. 33% of Greater Manchester residents say they will be able to, compared to 31% of the national average.">
            <a:extLst>
              <a:ext uri="{FF2B5EF4-FFF2-40B4-BE49-F238E27FC236}">
                <a16:creationId xmlns:a16="http://schemas.microsoft.com/office/drawing/2014/main" id="{A855231E-5FC3-4D0E-B5F0-04A328887E68}"/>
              </a:ext>
            </a:extLst>
          </p:cNvPr>
          <p:cNvGraphicFramePr/>
          <p:nvPr>
            <p:extLst>
              <p:ext uri="{D42A27DB-BD31-4B8C-83A1-F6EECF244321}">
                <p14:modId xmlns:p14="http://schemas.microsoft.com/office/powerpoint/2010/main" val="338020068"/>
              </p:ext>
            </p:extLst>
          </p:nvPr>
        </p:nvGraphicFramePr>
        <p:xfrm>
          <a:off x="82109" y="1777512"/>
          <a:ext cx="3687611" cy="44379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descr="Stacked bar chart showing proportion of respondents who think they can afford an unexpected, but necessary, expense of £850. 47% of Greater Manchester residents say they would be able to afford this, compared to 53% of the national average.">
            <a:extLst>
              <a:ext uri="{FF2B5EF4-FFF2-40B4-BE49-F238E27FC236}">
                <a16:creationId xmlns:a16="http://schemas.microsoft.com/office/drawing/2014/main" id="{47B9C819-0D2F-48EA-A8D2-2DD7A0B9C16B}"/>
              </a:ext>
            </a:extLst>
          </p:cNvPr>
          <p:cNvGraphicFramePr/>
          <p:nvPr>
            <p:extLst>
              <p:ext uri="{D42A27DB-BD31-4B8C-83A1-F6EECF244321}">
                <p14:modId xmlns:p14="http://schemas.microsoft.com/office/powerpoint/2010/main" val="2771719462"/>
              </p:ext>
            </p:extLst>
          </p:nvPr>
        </p:nvGraphicFramePr>
        <p:xfrm>
          <a:off x="3811689" y="1794789"/>
          <a:ext cx="3686659" cy="44379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descr="100% stacked column chart showing ease of affording energy costs. 56% say they find it difficult to afford their energy costs, compared to the national average of 48%.">
            <a:extLst>
              <a:ext uri="{FF2B5EF4-FFF2-40B4-BE49-F238E27FC236}">
                <a16:creationId xmlns:a16="http://schemas.microsoft.com/office/drawing/2014/main" id="{D582B2EC-D8BD-4DB6-9C02-556DF9F6AF9C}"/>
              </a:ext>
            </a:extLst>
          </p:cNvPr>
          <p:cNvGraphicFramePr/>
          <p:nvPr>
            <p:extLst>
              <p:ext uri="{D42A27DB-BD31-4B8C-83A1-F6EECF244321}">
                <p14:modId xmlns:p14="http://schemas.microsoft.com/office/powerpoint/2010/main" val="422993489"/>
              </p:ext>
            </p:extLst>
          </p:nvPr>
        </p:nvGraphicFramePr>
        <p:xfrm>
          <a:off x="7614705" y="1837378"/>
          <a:ext cx="5267138" cy="4635338"/>
        </p:xfrm>
        <a:graphic>
          <a:graphicData uri="http://schemas.openxmlformats.org/drawingml/2006/chart">
            <c:chart xmlns:c="http://schemas.openxmlformats.org/drawingml/2006/chart" xmlns:r="http://schemas.openxmlformats.org/officeDocument/2006/relationships" r:id="rId5"/>
          </a:graphicData>
        </a:graphic>
      </p:graphicFrame>
      <p:cxnSp>
        <p:nvCxnSpPr>
          <p:cNvPr id="36" name="Straight Connector 35">
            <a:extLst>
              <a:ext uri="{FF2B5EF4-FFF2-40B4-BE49-F238E27FC236}">
                <a16:creationId xmlns:a16="http://schemas.microsoft.com/office/drawing/2014/main" id="{031E6163-535C-4241-AA61-570E87B0A327}"/>
              </a:ext>
              <a:ext uri="{C183D7F6-B498-43B3-948B-1728B52AA6E4}">
                <adec:decorative xmlns:adec="http://schemas.microsoft.com/office/drawing/2017/decorative" val="1"/>
              </a:ext>
            </a:extLst>
          </p:cNvPr>
          <p:cNvCxnSpPr>
            <a:cxnSpLocks/>
          </p:cNvCxnSpPr>
          <p:nvPr/>
        </p:nvCxnSpPr>
        <p:spPr>
          <a:xfrm>
            <a:off x="3727750" y="952507"/>
            <a:ext cx="0" cy="5142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C34AF17-13F9-4793-BA95-52566122CD0D}"/>
              </a:ext>
              <a:ext uri="{C183D7F6-B498-43B3-948B-1728B52AA6E4}">
                <adec:decorative xmlns:adec="http://schemas.microsoft.com/office/drawing/2017/decorative" val="1"/>
              </a:ext>
            </a:extLst>
          </p:cNvPr>
          <p:cNvCxnSpPr>
            <a:cxnSpLocks/>
          </p:cNvCxnSpPr>
          <p:nvPr/>
        </p:nvCxnSpPr>
        <p:spPr>
          <a:xfrm>
            <a:off x="7818858" y="952507"/>
            <a:ext cx="0" cy="5142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7CD6D49-6489-7625-E1D6-22B8AB940E25}"/>
              </a:ext>
              <a:ext uri="{C183D7F6-B498-43B3-948B-1728B52AA6E4}">
                <adec:decorative xmlns:adec="http://schemas.microsoft.com/office/drawing/2017/decorative" val="1"/>
              </a:ext>
            </a:extLst>
          </p:cNvPr>
          <p:cNvSpPr txBox="1"/>
          <p:nvPr/>
        </p:nvSpPr>
        <p:spPr>
          <a:xfrm>
            <a:off x="126797" y="1147684"/>
            <a:ext cx="350318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a:ea typeface="+mn-ea"/>
                <a:cs typeface="+mn-cs"/>
              </a:rPr>
              <a:t>Half of respondents do not think they </a:t>
            </a:r>
            <a:r>
              <a:rPr kumimoji="0" lang="en-GB" sz="1400" b="1" i="0" u="none" strike="noStrike" kern="1200" cap="none" spc="0" normalizeH="0" baseline="0" noProof="0" dirty="0">
                <a:ln>
                  <a:noFill/>
                </a:ln>
                <a:solidFill>
                  <a:srgbClr val="5C5B5A"/>
                </a:solidFill>
                <a:effectLst/>
                <a:uLnTx/>
                <a:uFillTx/>
                <a:latin typeface="Arial"/>
                <a:ea typeface="+mn-ea"/>
                <a:cs typeface="+mn-cs"/>
              </a:rPr>
              <a:t>will be able to save money </a:t>
            </a:r>
            <a:r>
              <a:rPr kumimoji="0" lang="en-GB" sz="1400" i="0" u="none" strike="noStrike" kern="1200" cap="none" spc="0" normalizeH="0" baseline="0" noProof="0" dirty="0">
                <a:ln>
                  <a:noFill/>
                </a:ln>
                <a:solidFill>
                  <a:srgbClr val="5C5B5A"/>
                </a:solidFill>
                <a:effectLst/>
                <a:uLnTx/>
                <a:uFillTx/>
                <a:latin typeface="Arial"/>
                <a:ea typeface="+mn-ea"/>
                <a:cs typeface="+mn-cs"/>
              </a:rPr>
              <a:t>in the next 12 months</a:t>
            </a:r>
          </a:p>
        </p:txBody>
      </p:sp>
      <p:sp>
        <p:nvSpPr>
          <p:cNvPr id="15" name="TextBox 14">
            <a:extLst>
              <a:ext uri="{FF2B5EF4-FFF2-40B4-BE49-F238E27FC236}">
                <a16:creationId xmlns:a16="http://schemas.microsoft.com/office/drawing/2014/main" id="{A9FDBE02-07B5-3945-6510-710E3607AA5E}"/>
              </a:ext>
              <a:ext uri="{C183D7F6-B498-43B3-948B-1728B52AA6E4}">
                <adec:decorative xmlns:adec="http://schemas.microsoft.com/office/drawing/2017/decorative" val="1"/>
              </a:ext>
            </a:extLst>
          </p:cNvPr>
          <p:cNvSpPr txBox="1"/>
          <p:nvPr/>
        </p:nvSpPr>
        <p:spPr>
          <a:xfrm>
            <a:off x="3825518" y="1147684"/>
            <a:ext cx="3895567"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a:ea typeface="+mn-ea"/>
                <a:cs typeface="+mn-cs"/>
              </a:rPr>
              <a:t>Almost equal numbers of respondents say they </a:t>
            </a:r>
            <a:r>
              <a:rPr kumimoji="0" lang="en-GB" sz="1400" b="1" i="0" u="none" strike="noStrike" kern="1200" cap="none" spc="0" normalizeH="0" baseline="0" noProof="0" dirty="0">
                <a:ln>
                  <a:noFill/>
                </a:ln>
                <a:solidFill>
                  <a:srgbClr val="5C5B5A"/>
                </a:solidFill>
                <a:effectLst/>
                <a:uLnTx/>
                <a:uFillTx/>
                <a:latin typeface="Arial"/>
                <a:ea typeface="+mn-ea"/>
                <a:cs typeface="+mn-cs"/>
              </a:rPr>
              <a:t>would / would not be able to afford </a:t>
            </a:r>
            <a:r>
              <a:rPr kumimoji="0" lang="en-GB" sz="1400" i="0" u="none" strike="noStrike" kern="1200" cap="none" spc="0" normalizeH="0" baseline="0" noProof="0" dirty="0">
                <a:ln>
                  <a:noFill/>
                </a:ln>
                <a:solidFill>
                  <a:srgbClr val="5C5B5A"/>
                </a:solidFill>
                <a:effectLst/>
                <a:uLnTx/>
                <a:uFillTx/>
                <a:latin typeface="Arial"/>
                <a:ea typeface="+mn-ea"/>
                <a:cs typeface="+mn-cs"/>
              </a:rPr>
              <a:t>an unexpected, but necessary, expense of £850</a:t>
            </a:r>
          </a:p>
        </p:txBody>
      </p:sp>
      <p:sp>
        <p:nvSpPr>
          <p:cNvPr id="20" name="TextBox 19">
            <a:extLst>
              <a:ext uri="{FF2B5EF4-FFF2-40B4-BE49-F238E27FC236}">
                <a16:creationId xmlns:a16="http://schemas.microsoft.com/office/drawing/2014/main" id="{77C9DEAC-E202-DDF2-37B0-E34BD81BCBEE}"/>
              </a:ext>
              <a:ext uri="{C183D7F6-B498-43B3-948B-1728B52AA6E4}">
                <adec:decorative xmlns:adec="http://schemas.microsoft.com/office/drawing/2017/decorative" val="1"/>
              </a:ext>
            </a:extLst>
          </p:cNvPr>
          <p:cNvSpPr txBox="1"/>
          <p:nvPr/>
        </p:nvSpPr>
        <p:spPr>
          <a:xfrm>
            <a:off x="11399470" y="3863115"/>
            <a:ext cx="781636"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56%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a:ea typeface="+mn-ea"/>
                <a:cs typeface="+mn-cs"/>
              </a:rPr>
              <a:t>Difficult</a:t>
            </a:r>
          </a:p>
        </p:txBody>
      </p:sp>
      <p:sp>
        <p:nvSpPr>
          <p:cNvPr id="22" name="TextBox 21">
            <a:extLst>
              <a:ext uri="{FF2B5EF4-FFF2-40B4-BE49-F238E27FC236}">
                <a16:creationId xmlns:a16="http://schemas.microsoft.com/office/drawing/2014/main" id="{F0D19B8E-F456-589D-4469-F7A73EE61570}"/>
              </a:ext>
              <a:ext uri="{C183D7F6-B498-43B3-948B-1728B52AA6E4}">
                <adec:decorative xmlns:adec="http://schemas.microsoft.com/office/drawing/2017/decorative" val="1"/>
              </a:ext>
            </a:extLst>
          </p:cNvPr>
          <p:cNvSpPr txBox="1"/>
          <p:nvPr/>
        </p:nvSpPr>
        <p:spPr>
          <a:xfrm>
            <a:off x="8106948" y="1147684"/>
            <a:ext cx="3895567"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rgbClr val="5C5B5A"/>
                </a:solidFill>
                <a:effectLst/>
                <a:uLnTx/>
                <a:uFillTx/>
                <a:latin typeface="Arial"/>
                <a:ea typeface="+mn-ea"/>
                <a:cs typeface="+mn-cs"/>
              </a:rPr>
              <a:t>More than half of respondents say it is </a:t>
            </a:r>
            <a:r>
              <a:rPr kumimoji="0" lang="en-GB" sz="1400" b="1" i="0" u="none" strike="noStrike" kern="1200" cap="none" spc="0" normalizeH="0" baseline="0" noProof="0" dirty="0">
                <a:ln>
                  <a:noFill/>
                </a:ln>
                <a:solidFill>
                  <a:srgbClr val="5C5B5A"/>
                </a:solidFill>
                <a:effectLst/>
                <a:uLnTx/>
                <a:uFillTx/>
                <a:latin typeface="Arial"/>
                <a:ea typeface="+mn-ea"/>
                <a:cs typeface="+mn-cs"/>
              </a:rPr>
              <a:t>difficult </a:t>
            </a:r>
            <a:r>
              <a:rPr kumimoji="0" lang="en-GB" sz="1400" i="0" u="none" strike="noStrike" kern="1200" cap="none" spc="0" normalizeH="0" baseline="0" noProof="0" dirty="0">
                <a:ln>
                  <a:noFill/>
                </a:ln>
                <a:solidFill>
                  <a:srgbClr val="5C5B5A"/>
                </a:solidFill>
                <a:effectLst/>
                <a:uLnTx/>
                <a:uFillTx/>
                <a:latin typeface="Arial"/>
                <a:ea typeface="+mn-ea"/>
                <a:cs typeface="+mn-cs"/>
              </a:rPr>
              <a:t>to afford their energy costs</a:t>
            </a:r>
          </a:p>
        </p:txBody>
      </p:sp>
      <p:sp>
        <p:nvSpPr>
          <p:cNvPr id="19" name="Right Brace 18">
            <a:extLst>
              <a:ext uri="{FF2B5EF4-FFF2-40B4-BE49-F238E27FC236}">
                <a16:creationId xmlns:a16="http://schemas.microsoft.com/office/drawing/2014/main" id="{EE238413-133F-442F-A8A1-4EFC4279F4FA}"/>
              </a:ext>
              <a:ext uri="{C183D7F6-B498-43B3-948B-1728B52AA6E4}">
                <adec:decorative xmlns:adec="http://schemas.microsoft.com/office/drawing/2017/decorative" val="1"/>
              </a:ext>
            </a:extLst>
          </p:cNvPr>
          <p:cNvSpPr/>
          <p:nvPr/>
        </p:nvSpPr>
        <p:spPr>
          <a:xfrm>
            <a:off x="11324622" y="3135560"/>
            <a:ext cx="194476" cy="1917085"/>
          </a:xfrm>
          <a:prstGeom prst="rightBrace">
            <a:avLst>
              <a:gd name="adj1" fmla="val 54487"/>
              <a:gd name="adj2" fmla="val 49265"/>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dirty="0"/>
          </a:p>
        </p:txBody>
      </p:sp>
      <p:sp>
        <p:nvSpPr>
          <p:cNvPr id="2" name="Footer Placeholder 4">
            <a:extLst>
              <a:ext uri="{FF2B5EF4-FFF2-40B4-BE49-F238E27FC236}">
                <a16:creationId xmlns:a16="http://schemas.microsoft.com/office/drawing/2014/main" id="{439FCF1B-1842-C874-0865-499F37DE5D36}"/>
              </a:ext>
            </a:extLst>
          </p:cNvPr>
          <p:cNvSpPr txBox="1">
            <a:spLocks/>
          </p:cNvSpPr>
          <p:nvPr/>
        </p:nvSpPr>
        <p:spPr>
          <a:xfrm>
            <a:off x="391549" y="635352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All data is from Survey 3 only. ONS data was published on the 31</a:t>
            </a:r>
            <a:r>
              <a:rPr kumimoji="0" lang="en-GB" sz="1000" b="0" i="0" u="none" strike="noStrike" kern="1200" cap="none" spc="0" normalizeH="0" baseline="30000" noProof="0" dirty="0">
                <a:ln>
                  <a:noFill/>
                </a:ln>
                <a:solidFill>
                  <a:srgbClr val="FFFFFF">
                    <a:lumMod val="50000"/>
                  </a:srgbClr>
                </a:solidFill>
                <a:effectLst/>
                <a:uLnTx/>
                <a:uFillTx/>
                <a:latin typeface="Arial"/>
                <a:ea typeface="+mn-ea"/>
                <a:cs typeface="Arial" panose="020B0604020202020204" pitchFamily="34" charset="0"/>
              </a:rPr>
              <a:t>st</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August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1,677 (All respondents)</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16" name="Slide Number Placeholder 4">
            <a:extLst>
              <a:ext uri="{FF2B5EF4-FFF2-40B4-BE49-F238E27FC236}">
                <a16:creationId xmlns:a16="http://schemas.microsoft.com/office/drawing/2014/main" id="{EBAE657D-8304-4178-B97B-8A92D1C825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55968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164305"/>
            <a:ext cx="11483900" cy="830997"/>
          </a:xfrm>
        </p:spPr>
        <p:txBody>
          <a:bodyPr vert="horz" wrap="square" lIns="0" tIns="0" rIns="0" bIns="0" rtlCol="0" anchor="t" anchorCtr="0">
            <a:spAutoFit/>
          </a:bodyPr>
          <a:lstStyle/>
          <a:p>
            <a:pPr>
              <a:lnSpc>
                <a:spcPct val="100000"/>
              </a:lnSpc>
            </a:pPr>
            <a:r>
              <a:rPr lang="en-GB" sz="1800" b="1" dirty="0">
                <a:cs typeface="Calibri" panose="020F0502020204030204" pitchFamily="34" charset="0"/>
              </a:rPr>
              <a:t>The proportion of respondents who say they have very high </a:t>
            </a:r>
            <a:r>
              <a:rPr lang="en-GB" sz="1800" b="1" dirty="0">
                <a:solidFill>
                  <a:srgbClr val="009690"/>
                </a:solidFill>
                <a:cs typeface="Calibri" panose="020F0502020204030204" pitchFamily="34" charset="0"/>
              </a:rPr>
              <a:t>life satisfaction </a:t>
            </a:r>
            <a:r>
              <a:rPr lang="en-GB" sz="1800" b="1" dirty="0">
                <a:cs typeface="Calibri" panose="020F0502020204030204" pitchFamily="34" charset="0"/>
              </a:rPr>
              <a:t>has slightly decreased since April (17% vs. 19%). Those with lower life satisfaction include disabled respondents and those in financially precarious situations</a:t>
            </a:r>
          </a:p>
        </p:txBody>
      </p:sp>
      <p:sp>
        <p:nvSpPr>
          <p:cNvPr id="27" name="TextBox 26">
            <a:extLst>
              <a:ext uri="{FF2B5EF4-FFF2-40B4-BE49-F238E27FC236}">
                <a16:creationId xmlns:a16="http://schemas.microsoft.com/office/drawing/2014/main" id="{8F4A9E68-6AB0-4D51-AE80-1E43340FC2A7}"/>
              </a:ext>
            </a:extLst>
          </p:cNvPr>
          <p:cNvSpPr txBox="1"/>
          <p:nvPr/>
        </p:nvSpPr>
        <p:spPr>
          <a:xfrm>
            <a:off x="2375985" y="1077822"/>
            <a:ext cx="4496744" cy="3231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dirty="0">
                <a:ln>
                  <a:noFill/>
                </a:ln>
                <a:solidFill>
                  <a:srgbClr val="5C5B5A"/>
                </a:solidFill>
                <a:effectLst/>
                <a:uLnTx/>
                <a:uFillTx/>
                <a:latin typeface="Arial"/>
                <a:ea typeface="+mn-ea"/>
                <a:cs typeface="+mn-cs"/>
              </a:rPr>
              <a:t>How satisfied are you with your life nowadays?</a:t>
            </a:r>
          </a:p>
        </p:txBody>
      </p:sp>
      <p:graphicFrame>
        <p:nvGraphicFramePr>
          <p:cNvPr id="25" name="Chart Placeholder 20" descr="Bar chart showing people's feelings of satisfaction. 22% reported very high levels of satisfaction in February. 19% report very high levels of satisfaction in April. 17% report very high levels of satisfaction in September">
            <a:extLst>
              <a:ext uri="{FF2B5EF4-FFF2-40B4-BE49-F238E27FC236}">
                <a16:creationId xmlns:a16="http://schemas.microsoft.com/office/drawing/2014/main" id="{81F41478-D068-4200-A035-1B7110E6F386}"/>
              </a:ext>
            </a:extLst>
          </p:cNvPr>
          <p:cNvGraphicFramePr>
            <a:graphicFrameLocks/>
          </p:cNvGraphicFramePr>
          <p:nvPr>
            <p:extLst>
              <p:ext uri="{D42A27DB-BD31-4B8C-83A1-F6EECF244321}">
                <p14:modId xmlns:p14="http://schemas.microsoft.com/office/powerpoint/2010/main" val="819665315"/>
              </p:ext>
            </p:extLst>
          </p:nvPr>
        </p:nvGraphicFramePr>
        <p:xfrm>
          <a:off x="1157555" y="1441991"/>
          <a:ext cx="6979766" cy="479911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C4836D76-C64D-4C0B-B228-0BF56F4B7540}"/>
              </a:ext>
              <a:ext uri="{C183D7F6-B498-43B3-948B-1728B52AA6E4}">
                <adec:decorative xmlns:adec="http://schemas.microsoft.com/office/drawing/2017/decorative" val="1"/>
              </a:ext>
            </a:extLst>
          </p:cNvPr>
          <p:cNvSpPr txBox="1"/>
          <p:nvPr/>
        </p:nvSpPr>
        <p:spPr>
          <a:xfrm>
            <a:off x="926754" y="180929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Very high (9-10)</a:t>
            </a:r>
          </a:p>
        </p:txBody>
      </p:sp>
      <p:sp>
        <p:nvSpPr>
          <p:cNvPr id="16" name="TextBox 15">
            <a:extLst>
              <a:ext uri="{FF2B5EF4-FFF2-40B4-BE49-F238E27FC236}">
                <a16:creationId xmlns:a16="http://schemas.microsoft.com/office/drawing/2014/main" id="{0D82B386-1E36-40C9-94A9-FE882BF8D29C}"/>
              </a:ext>
              <a:ext uri="{C183D7F6-B498-43B3-948B-1728B52AA6E4}">
                <adec:decorative xmlns:adec="http://schemas.microsoft.com/office/drawing/2017/decorative" val="1"/>
              </a:ext>
            </a:extLst>
          </p:cNvPr>
          <p:cNvSpPr txBox="1"/>
          <p:nvPr/>
        </p:nvSpPr>
        <p:spPr>
          <a:xfrm>
            <a:off x="926754" y="3237396"/>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High (7-8)</a:t>
            </a:r>
          </a:p>
        </p:txBody>
      </p:sp>
      <p:sp>
        <p:nvSpPr>
          <p:cNvPr id="18" name="TextBox 17">
            <a:extLst>
              <a:ext uri="{FF2B5EF4-FFF2-40B4-BE49-F238E27FC236}">
                <a16:creationId xmlns:a16="http://schemas.microsoft.com/office/drawing/2014/main" id="{438423F1-0FA6-4871-B382-067400BD397A}"/>
              </a:ext>
              <a:ext uri="{C183D7F6-B498-43B3-948B-1728B52AA6E4}">
                <adec:decorative xmlns:adec="http://schemas.microsoft.com/office/drawing/2017/decorative" val="1"/>
              </a:ext>
            </a:extLst>
          </p:cNvPr>
          <p:cNvSpPr txBox="1"/>
          <p:nvPr/>
        </p:nvSpPr>
        <p:spPr>
          <a:xfrm>
            <a:off x="926754" y="4555023"/>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Medium (5-6)</a:t>
            </a:r>
          </a:p>
        </p:txBody>
      </p:sp>
      <p:sp>
        <p:nvSpPr>
          <p:cNvPr id="21" name="TextBox 20">
            <a:extLst>
              <a:ext uri="{FF2B5EF4-FFF2-40B4-BE49-F238E27FC236}">
                <a16:creationId xmlns:a16="http://schemas.microsoft.com/office/drawing/2014/main" id="{8F377412-68E3-47E9-8AF1-656AFF71C79A}"/>
              </a:ext>
              <a:ext uri="{C183D7F6-B498-43B3-948B-1728B52AA6E4}">
                <adec:decorative xmlns:adec="http://schemas.microsoft.com/office/drawing/2017/decorative" val="1"/>
              </a:ext>
            </a:extLst>
          </p:cNvPr>
          <p:cNvSpPr txBox="1"/>
          <p:nvPr/>
        </p:nvSpPr>
        <p:spPr>
          <a:xfrm>
            <a:off x="926754" y="529646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 (0-4)</a:t>
            </a:r>
          </a:p>
        </p:txBody>
      </p:sp>
      <p:sp>
        <p:nvSpPr>
          <p:cNvPr id="30" name="Arrow: Down 29">
            <a:extLst>
              <a:ext uri="{FF2B5EF4-FFF2-40B4-BE49-F238E27FC236}">
                <a16:creationId xmlns:a16="http://schemas.microsoft.com/office/drawing/2014/main" id="{B4CD9241-85C2-4EDA-8CE3-8C14C7153978}"/>
              </a:ext>
              <a:ext uri="{C183D7F6-B498-43B3-948B-1728B52AA6E4}">
                <adec:decorative xmlns:adec="http://schemas.microsoft.com/office/drawing/2017/decorative" val="1"/>
              </a:ext>
            </a:extLst>
          </p:cNvPr>
          <p:cNvSpPr/>
          <p:nvPr/>
        </p:nvSpPr>
        <p:spPr>
          <a:xfrm>
            <a:off x="806001" y="6072257"/>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8C7BCB65-015C-4AC6-B853-C40579138115}"/>
              </a:ext>
              <a:ext uri="{C183D7F6-B498-43B3-948B-1728B52AA6E4}">
                <adec:decorative xmlns:adec="http://schemas.microsoft.com/office/drawing/2017/decorative" val="1"/>
              </a:ext>
            </a:extLst>
          </p:cNvPr>
          <p:cNvSpPr/>
          <p:nvPr/>
        </p:nvSpPr>
        <p:spPr>
          <a:xfrm>
            <a:off x="4885240" y="1913820"/>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Speech Bubble: Rectangle 2">
            <a:extLst>
              <a:ext uri="{FF2B5EF4-FFF2-40B4-BE49-F238E27FC236}">
                <a16:creationId xmlns:a16="http://schemas.microsoft.com/office/drawing/2014/main" id="{CBF1039C-456D-5AD4-A177-1F02F7A9D8C9}"/>
              </a:ext>
              <a:ext uri="{C183D7F6-B498-43B3-948B-1728B52AA6E4}">
                <adec:decorative xmlns:adec="http://schemas.microsoft.com/office/drawing/2017/decorative" val="0"/>
              </a:ext>
            </a:extLst>
          </p:cNvPr>
          <p:cNvSpPr/>
          <p:nvPr/>
        </p:nvSpPr>
        <p:spPr>
          <a:xfrm>
            <a:off x="7500779" y="1441992"/>
            <a:ext cx="4520645" cy="4557746"/>
          </a:xfrm>
          <a:prstGeom prst="wedgeRectCallout">
            <a:avLst>
              <a:gd name="adj1" fmla="val -63313"/>
              <a:gd name="adj2" fmla="val 39056"/>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with ‘low’ life satisfaction higher compared to GM average (16%) among (survey 3)*:</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Disabled respondents (</a:t>
            </a:r>
            <a:r>
              <a:rPr lang="en-GB" sz="1200" dirty="0">
                <a:solidFill>
                  <a:srgbClr val="5C5B5A"/>
                </a:solidFill>
                <a:latin typeface="Arial" panose="020B0604020202020204" pitchFamily="34" charset="0"/>
                <a:cs typeface="Arial" panose="020B0604020202020204" pitchFamily="34" charset="0"/>
              </a:rPr>
              <a:t>29</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including those who have mental ill health (48%), or a mobility disability (30%); or other disability (24%)</a:t>
            </a:r>
          </a:p>
          <a:p>
            <a:pPr marL="0" marR="0" lvl="0" indent="0" algn="l" defTabSz="914400" rtl="0" eaLnBrk="1" fontAlgn="auto" latinLnBrk="0" hangingPunct="1">
              <a:lnSpc>
                <a:spcPct val="100000"/>
              </a:lnSpc>
              <a:spcBef>
                <a:spcPts val="0"/>
              </a:spcBef>
              <a:spcAft>
                <a:spcPts val="400"/>
              </a:spcAft>
              <a:buClrTx/>
              <a:buSzTx/>
              <a:buFontTx/>
              <a:buNone/>
              <a:tabLst/>
              <a:defRPr/>
            </a:pPr>
            <a:endPar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not in work due to ill health or disability (53%)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have not eaten the whole day for lack of money (30%)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not likely to get either vaccine (28%)</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not cut the size or skipped a meal (</a:t>
            </a:r>
            <a:r>
              <a:rPr lang="en-GB" sz="1200" dirty="0">
                <a:solidFill>
                  <a:srgbClr val="5C5B5A"/>
                </a:solidFill>
                <a:latin typeface="Arial" panose="020B0604020202020204" pitchFamily="34" charset="0"/>
                <a:cs typeface="Arial" panose="020B0604020202020204" pitchFamily="34" charset="0"/>
              </a:rPr>
              <a:t>28</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unable to save money over the next 12 months (23%)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earning up to £15,599 (23%)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not confident using digital services (23%)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have difficulty in affording energy costs (22%)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had to borrow more or use more credit in the past month (21%)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not in employment (20%)</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1F27670B-F2A8-478D-AE70-BB5DB634AE4D}"/>
              </a:ext>
            </a:extLst>
          </p:cNvPr>
          <p:cNvSpPr txBox="1"/>
          <p:nvPr/>
        </p:nvSpPr>
        <p:spPr>
          <a:xfrm>
            <a:off x="7422763" y="5992453"/>
            <a:ext cx="5107821" cy="246221"/>
          </a:xfrm>
          <a:prstGeom prst="rect">
            <a:avLst/>
          </a:prstGeom>
          <a:noFill/>
        </p:spPr>
        <p:txBody>
          <a:bodyPr wrap="square">
            <a:spAutoFit/>
          </a:bodyPr>
          <a:lstStyle/>
          <a:p>
            <a:r>
              <a:rPr lang="en-GB" sz="1000" dirty="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dirty="0"/>
          </a:p>
        </p:txBody>
      </p:sp>
      <p:grpSp>
        <p:nvGrpSpPr>
          <p:cNvPr id="37" name="Group 36" descr="Green and Red arrows to signify when a statistic is significantly higher or lower than the previous survey.">
            <a:extLst>
              <a:ext uri="{FF2B5EF4-FFF2-40B4-BE49-F238E27FC236}">
                <a16:creationId xmlns:a16="http://schemas.microsoft.com/office/drawing/2014/main" id="{DEFD5817-8C61-427E-B1BA-6A191FD281C3}"/>
              </a:ext>
            </a:extLst>
          </p:cNvPr>
          <p:cNvGrpSpPr/>
          <p:nvPr/>
        </p:nvGrpSpPr>
        <p:grpSpPr>
          <a:xfrm>
            <a:off x="575408" y="5999738"/>
            <a:ext cx="5976353" cy="276999"/>
            <a:chOff x="520117" y="5798698"/>
            <a:chExt cx="5976353" cy="276999"/>
          </a:xfrm>
        </p:grpSpPr>
        <p:sp>
          <p:nvSpPr>
            <p:cNvPr id="38" name="Arrow: Down 37">
              <a:extLst>
                <a:ext uri="{FF2B5EF4-FFF2-40B4-BE49-F238E27FC236}">
                  <a16:creationId xmlns:a16="http://schemas.microsoft.com/office/drawing/2014/main" id="{487B0404-850B-40F2-9080-6E5E1586FBF1}"/>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TextBox 38">
              <a:extLst>
                <a:ext uri="{FF2B5EF4-FFF2-40B4-BE49-F238E27FC236}">
                  <a16:creationId xmlns:a16="http://schemas.microsoft.com/office/drawing/2014/main" id="{A2C68019-E99D-4E15-A5FB-A8505E9E79A8}"/>
                </a:ext>
              </a:extLst>
            </p:cNvPr>
            <p:cNvSpPr txBox="1"/>
            <p:nvPr/>
          </p:nvSpPr>
          <p:spPr>
            <a:xfrm>
              <a:off x="884934" y="5798698"/>
              <a:ext cx="561153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Greater Manchester Residents’ Survey before</a:t>
              </a:r>
            </a:p>
          </p:txBody>
        </p:sp>
      </p:gr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5930"/>
            <a:ext cx="10604334"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A1. Where 0 is “not at all” and 10 is “completely”…			</a:t>
            </a:r>
            <a:r>
              <a:rPr lang="en-GB" sz="1000" dirty="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 1,385; Survey 2, 1,467, Survey 3: 1,677</a:t>
            </a:r>
          </a:p>
        </p:txBody>
      </p:sp>
      <p:sp>
        <p:nvSpPr>
          <p:cNvPr id="19" name="Slide Number Placeholder 4">
            <a:extLst>
              <a:ext uri="{FF2B5EF4-FFF2-40B4-BE49-F238E27FC236}">
                <a16:creationId xmlns:a16="http://schemas.microsoft.com/office/drawing/2014/main" id="{5A608B4B-B225-4410-B793-22CBFAF2FBF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670822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21336" y="184507"/>
            <a:ext cx="11288063" cy="830997"/>
          </a:xfrm>
        </p:spPr>
        <p:txBody>
          <a:bodyPr vert="horz" wrap="square" lIns="0" tIns="0" rIns="0" bIns="0" rtlCol="0" anchor="t" anchorCtr="0">
            <a:spAutoFit/>
          </a:bodyPr>
          <a:lstStyle/>
          <a:p>
            <a:pPr>
              <a:lnSpc>
                <a:spcPct val="100000"/>
              </a:lnSpc>
            </a:pPr>
            <a:r>
              <a:rPr lang="en-GB" sz="1800" b="1" dirty="0">
                <a:cs typeface="Calibri" panose="020F0502020204030204" pitchFamily="34" charset="0"/>
              </a:rPr>
              <a:t>Over two fifths (43%) of respondents say they </a:t>
            </a:r>
            <a:r>
              <a:rPr lang="en-GB" sz="1800" b="1" dirty="0">
                <a:solidFill>
                  <a:srgbClr val="009690"/>
                </a:solidFill>
                <a:cs typeface="Calibri" panose="020F0502020204030204" pitchFamily="34" charset="0"/>
              </a:rPr>
              <a:t>feel highly anxious</a:t>
            </a:r>
            <a:r>
              <a:rPr lang="en-GB" sz="1800" b="1" dirty="0">
                <a:cs typeface="Calibri" panose="020F0502020204030204" pitchFamily="34" charset="0"/>
              </a:rPr>
              <a:t>, which has increased slightly since April. Disabled respondents (including those with mental ill health) and those whose first language is not English are more likely to feel anxious</a:t>
            </a:r>
          </a:p>
        </p:txBody>
      </p:sp>
      <p:sp>
        <p:nvSpPr>
          <p:cNvPr id="2" name="TextBox 1">
            <a:extLst>
              <a:ext uri="{FF2B5EF4-FFF2-40B4-BE49-F238E27FC236}">
                <a16:creationId xmlns:a16="http://schemas.microsoft.com/office/drawing/2014/main" id="{839F0CED-B7D2-4B73-86EA-C928F6CE42BA}"/>
              </a:ext>
            </a:extLst>
          </p:cNvPr>
          <p:cNvSpPr txBox="1"/>
          <p:nvPr/>
        </p:nvSpPr>
        <p:spPr>
          <a:xfrm>
            <a:off x="2342871" y="1191064"/>
            <a:ext cx="3558988" cy="3231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sng" strike="noStrike" kern="1200" cap="none" spc="0" normalizeH="0" baseline="0" noProof="0" dirty="0">
                <a:ln>
                  <a:noFill/>
                </a:ln>
                <a:solidFill>
                  <a:srgbClr val="5C5B5A"/>
                </a:solidFill>
                <a:effectLst/>
                <a:uLnTx/>
                <a:uFillTx/>
                <a:latin typeface="Arial"/>
                <a:ea typeface="+mn-ea"/>
                <a:cs typeface="+mn-cs"/>
              </a:rPr>
              <a:t>How anxious did you feel yesterday?</a:t>
            </a:r>
          </a:p>
        </p:txBody>
      </p:sp>
      <p:graphicFrame>
        <p:nvGraphicFramePr>
          <p:cNvPr id="17" name="Chart Placeholder 20" descr="Bar chart showing people's feelings of anxiety. 39% reported high levels of anxiety in February. 40% reported high levels of anxiety in April. 43% reported high levels of anxiety in April. ">
            <a:extLst>
              <a:ext uri="{FF2B5EF4-FFF2-40B4-BE49-F238E27FC236}">
                <a16:creationId xmlns:a16="http://schemas.microsoft.com/office/drawing/2014/main" id="{6C8694E1-EDCD-46AB-9D9B-6CE27044CD35}"/>
              </a:ext>
            </a:extLst>
          </p:cNvPr>
          <p:cNvGraphicFramePr>
            <a:graphicFrameLocks/>
          </p:cNvGraphicFramePr>
          <p:nvPr>
            <p:extLst>
              <p:ext uri="{D42A27DB-BD31-4B8C-83A1-F6EECF244321}">
                <p14:modId xmlns:p14="http://schemas.microsoft.com/office/powerpoint/2010/main" val="4032059147"/>
              </p:ext>
            </p:extLst>
          </p:nvPr>
        </p:nvGraphicFramePr>
        <p:xfrm>
          <a:off x="1155064" y="1441991"/>
          <a:ext cx="5934603" cy="4799111"/>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33">
            <a:extLst>
              <a:ext uri="{FF2B5EF4-FFF2-40B4-BE49-F238E27FC236}">
                <a16:creationId xmlns:a16="http://schemas.microsoft.com/office/drawing/2014/main" id="{0A16C70B-1B7D-42BA-A852-239B307B5B00}"/>
              </a:ext>
              <a:ext uri="{C183D7F6-B498-43B3-948B-1728B52AA6E4}">
                <adec:decorative xmlns:adec="http://schemas.microsoft.com/office/drawing/2017/decorative" val="1"/>
              </a:ext>
            </a:extLst>
          </p:cNvPr>
          <p:cNvSpPr txBox="1"/>
          <p:nvPr/>
        </p:nvSpPr>
        <p:spPr>
          <a:xfrm>
            <a:off x="504864" y="2129485"/>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High (6-10)</a:t>
            </a:r>
          </a:p>
        </p:txBody>
      </p:sp>
      <p:sp>
        <p:nvSpPr>
          <p:cNvPr id="35" name="TextBox 34">
            <a:extLst>
              <a:ext uri="{FF2B5EF4-FFF2-40B4-BE49-F238E27FC236}">
                <a16:creationId xmlns:a16="http://schemas.microsoft.com/office/drawing/2014/main" id="{E06DCCED-D8D6-4607-B19B-ACA86C88D7CA}"/>
              </a:ext>
              <a:ext uri="{C183D7F6-B498-43B3-948B-1728B52AA6E4}">
                <adec:decorative xmlns:adec="http://schemas.microsoft.com/office/drawing/2017/decorative" val="1"/>
              </a:ext>
            </a:extLst>
          </p:cNvPr>
          <p:cNvSpPr txBox="1"/>
          <p:nvPr/>
        </p:nvSpPr>
        <p:spPr>
          <a:xfrm>
            <a:off x="504864" y="342208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Medium (4-5)</a:t>
            </a:r>
          </a:p>
        </p:txBody>
      </p:sp>
      <p:sp>
        <p:nvSpPr>
          <p:cNvPr id="18" name="TextBox 17">
            <a:extLst>
              <a:ext uri="{FF2B5EF4-FFF2-40B4-BE49-F238E27FC236}">
                <a16:creationId xmlns:a16="http://schemas.microsoft.com/office/drawing/2014/main" id="{6B0DA277-4979-459F-93E2-47B1A800B0D4}"/>
              </a:ext>
              <a:ext uri="{C183D7F6-B498-43B3-948B-1728B52AA6E4}">
                <adec:decorative xmlns:adec="http://schemas.microsoft.com/office/drawing/2017/decorative" val="1"/>
              </a:ext>
            </a:extLst>
          </p:cNvPr>
          <p:cNvSpPr txBox="1"/>
          <p:nvPr/>
        </p:nvSpPr>
        <p:spPr>
          <a:xfrm>
            <a:off x="504864" y="4217530"/>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Low (2-3)</a:t>
            </a:r>
          </a:p>
        </p:txBody>
      </p:sp>
      <p:sp>
        <p:nvSpPr>
          <p:cNvPr id="37" name="TextBox 36">
            <a:extLst>
              <a:ext uri="{FF2B5EF4-FFF2-40B4-BE49-F238E27FC236}">
                <a16:creationId xmlns:a16="http://schemas.microsoft.com/office/drawing/2014/main" id="{C73B4353-DCDA-493D-9B53-F8628DEE39D6}"/>
              </a:ext>
              <a:ext uri="{C183D7F6-B498-43B3-948B-1728B52AA6E4}">
                <adec:decorative xmlns:adec="http://schemas.microsoft.com/office/drawing/2017/decorative" val="1"/>
              </a:ext>
            </a:extLst>
          </p:cNvPr>
          <p:cNvSpPr txBox="1"/>
          <p:nvPr/>
        </p:nvSpPr>
        <p:spPr>
          <a:xfrm>
            <a:off x="504864" y="5076429"/>
            <a:ext cx="1297349" cy="276999"/>
          </a:xfrm>
          <a:prstGeom prst="rect">
            <a:avLst/>
          </a:prstGeom>
          <a:noFill/>
          <a:ln>
            <a:solidFill>
              <a:srgbClr val="5C5B5A"/>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Very low (0-1)</a:t>
            </a:r>
          </a:p>
        </p:txBody>
      </p:sp>
      <p:sp>
        <p:nvSpPr>
          <p:cNvPr id="20" name="Speech Bubble: Rectangle 19">
            <a:extLst>
              <a:ext uri="{FF2B5EF4-FFF2-40B4-BE49-F238E27FC236}">
                <a16:creationId xmlns:a16="http://schemas.microsoft.com/office/drawing/2014/main" id="{38C5B493-45C5-4C7F-A22B-F51364F8C1E0}"/>
              </a:ext>
              <a:ext uri="{C183D7F6-B498-43B3-948B-1728B52AA6E4}">
                <adec:decorative xmlns:adec="http://schemas.microsoft.com/office/drawing/2017/decorative" val="0"/>
              </a:ext>
            </a:extLst>
          </p:cNvPr>
          <p:cNvSpPr/>
          <p:nvPr/>
        </p:nvSpPr>
        <p:spPr>
          <a:xfrm>
            <a:off x="6743715" y="1218001"/>
            <a:ext cx="5319457" cy="4905961"/>
          </a:xfrm>
          <a:prstGeom prst="wedgeRectCallout">
            <a:avLst>
              <a:gd name="adj1" fmla="val -62176"/>
              <a:gd name="adj2" fmla="val -21602"/>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a:t>
            </a:r>
            <a:r>
              <a:rPr lang="en-GB" sz="1200" b="1" dirty="0">
                <a:solidFill>
                  <a:srgbClr val="5C5B5A"/>
                </a:solidFill>
                <a:latin typeface="Arial" panose="020B0604020202020204" pitchFamily="34" charset="0"/>
                <a:cs typeface="Arial" panose="020B0604020202020204" pitchFamily="34" charset="0"/>
              </a:rPr>
              <a:t>who felt ‘highly anxious’ </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higher compared to GM average (43%) among (survey 3)*:</a:t>
            </a:r>
          </a:p>
          <a:p>
            <a:pPr marL="0" marR="0" lvl="0" indent="0" algn="ctr" defTabSz="914400" rtl="0" eaLnBrk="1" fontAlgn="auto" latinLnBrk="0" hangingPunct="1">
              <a:lnSpc>
                <a:spcPct val="100000"/>
              </a:lnSpc>
              <a:spcBef>
                <a:spcPts val="0"/>
              </a:spcBef>
              <a:spcAft>
                <a:spcPts val="400"/>
              </a:spcAft>
              <a:buClrTx/>
              <a:buSzTx/>
              <a:buFontTx/>
              <a:buNone/>
              <a:tabLst/>
              <a:defRPr/>
            </a:pPr>
            <a:endParaRPr lang="en-GB" sz="1200" b="1" dirty="0">
              <a:solidFill>
                <a:srgbClr val="5C5B5A"/>
              </a:solidFill>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 </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Disabled respondents (60%), including those with mental ill health (78%), a mobility disability (52%); another type of disability (58%)</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whose first language is not English </a:t>
            </a:r>
            <a:r>
              <a:rPr lang="en-GB" sz="1200" dirty="0">
                <a:solidFill>
                  <a:srgbClr val="5C5B5A"/>
                </a:solidFill>
                <a:latin typeface="Arial" panose="020B0604020202020204" pitchFamily="34" charset="0"/>
                <a:cs typeface="Arial" panose="020B0604020202020204" pitchFamily="34" charset="0"/>
              </a:rPr>
              <a:t>(60%) </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previously had caring responsibilities (59%); those who currently have caring responsibilities (57%)</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are not heterosexual (56%)</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lang="en-GB" sz="1200" dirty="0">
              <a:solidFill>
                <a:srgbClr val="5C5B5A"/>
              </a:solidFill>
              <a:latin typeface="Arial" panose="020B0604020202020204" pitchFamily="34" charset="0"/>
              <a:cs typeface="Arial" panose="020B0604020202020204" pitchFamily="34" charset="0"/>
            </a:endParaRPr>
          </a:p>
          <a:p>
            <a:pPr marR="0" lvl="0" defTabSz="914400" rtl="0" eaLnBrk="1" fontAlgn="auto" latinLnBrk="0" hangingPunct="1">
              <a:lnSpc>
                <a:spcPct val="100000"/>
              </a:lnSpc>
              <a:spcBef>
                <a:spcPts val="0"/>
              </a:spcBef>
              <a:spcAft>
                <a:spcPts val="400"/>
              </a:spcAft>
              <a:buClrTx/>
              <a:buSzTx/>
              <a:tabLst/>
              <a:defRPr/>
            </a:pPr>
            <a:r>
              <a:rPr lang="en-GB" sz="1200" b="1" dirty="0">
                <a:solidFill>
                  <a:srgbClr val="5C5B5A"/>
                </a:solidFill>
                <a:latin typeface="Arial" panose="020B0604020202020204" pitchFamily="34" charset="0"/>
                <a:cs typeface="Arial" panose="020B0604020202020204" pitchFamily="34" charset="0"/>
              </a:rPr>
              <a:t>Individual and/or family circumstance </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are not in work due to ill health or disability (72%)</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have not eaten all day for lack of money (71%); or have someone in their household who has done so (62%)</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have someone in their household who have cut the size of or skipped a meal (68%); or have done so themselves (64%)</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are worried about Covid-19 (63%)</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are entitled to free school meals (58%)</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working from home all the time (57%)</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have had to borrow more or use more credit in the past month (57%)</a:t>
            </a:r>
          </a:p>
          <a:p>
            <a:pPr marL="171450" marR="0" lvl="0" indent="-171450"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9" name="Arrow: Down 18">
            <a:extLst>
              <a:ext uri="{FF2B5EF4-FFF2-40B4-BE49-F238E27FC236}">
                <a16:creationId xmlns:a16="http://schemas.microsoft.com/office/drawing/2014/main" id="{9DD5ADDA-1231-462A-8048-078170AFDC0F}"/>
              </a:ext>
              <a:ext uri="{C183D7F6-B498-43B3-948B-1728B52AA6E4}">
                <adec:decorative xmlns:adec="http://schemas.microsoft.com/office/drawing/2017/decorative" val="1"/>
              </a:ext>
            </a:extLst>
          </p:cNvPr>
          <p:cNvSpPr/>
          <p:nvPr/>
        </p:nvSpPr>
        <p:spPr>
          <a:xfrm rot="10800000">
            <a:off x="5742468" y="2379089"/>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9D363E2B-2862-4182-B888-2F38C5F48821}"/>
              </a:ext>
              <a:ext uri="{C183D7F6-B498-43B3-948B-1728B52AA6E4}">
                <adec:decorative xmlns:adec="http://schemas.microsoft.com/office/drawing/2017/decorative" val="1"/>
              </a:ext>
            </a:extLst>
          </p:cNvPr>
          <p:cNvSpPr/>
          <p:nvPr/>
        </p:nvSpPr>
        <p:spPr>
          <a:xfrm>
            <a:off x="5747216" y="5173119"/>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TextBox 21">
            <a:extLst>
              <a:ext uri="{FF2B5EF4-FFF2-40B4-BE49-F238E27FC236}">
                <a16:creationId xmlns:a16="http://schemas.microsoft.com/office/drawing/2014/main" id="{87C505D8-C62E-472B-900B-1E542DCA676C}"/>
              </a:ext>
            </a:extLst>
          </p:cNvPr>
          <p:cNvSpPr txBox="1"/>
          <p:nvPr/>
        </p:nvSpPr>
        <p:spPr>
          <a:xfrm>
            <a:off x="6711633" y="6094188"/>
            <a:ext cx="5107821" cy="246221"/>
          </a:xfrm>
          <a:prstGeom prst="rect">
            <a:avLst/>
          </a:prstGeom>
          <a:noFill/>
        </p:spPr>
        <p:txBody>
          <a:bodyPr wrap="square">
            <a:spAutoFit/>
          </a:bodyPr>
          <a:lstStyle/>
          <a:p>
            <a:r>
              <a:rPr lang="en-GB" sz="1000" dirty="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dirty="0"/>
          </a:p>
        </p:txBody>
      </p:sp>
      <p:grpSp>
        <p:nvGrpSpPr>
          <p:cNvPr id="28" name="Group 27" descr="Green and Red arrows to signify when a statistic is significantly higher or lower than the previous survey.">
            <a:extLst>
              <a:ext uri="{FF2B5EF4-FFF2-40B4-BE49-F238E27FC236}">
                <a16:creationId xmlns:a16="http://schemas.microsoft.com/office/drawing/2014/main" id="{99D8CC2E-40AB-4E67-B441-440971D7F229}"/>
              </a:ext>
            </a:extLst>
          </p:cNvPr>
          <p:cNvGrpSpPr/>
          <p:nvPr/>
        </p:nvGrpSpPr>
        <p:grpSpPr>
          <a:xfrm>
            <a:off x="575408" y="6093522"/>
            <a:ext cx="6002001" cy="276999"/>
            <a:chOff x="520117" y="5798698"/>
            <a:chExt cx="6002001" cy="276999"/>
          </a:xfrm>
        </p:grpSpPr>
        <p:sp>
          <p:nvSpPr>
            <p:cNvPr id="31" name="Arrow: Down 30">
              <a:extLst>
                <a:ext uri="{FF2B5EF4-FFF2-40B4-BE49-F238E27FC236}">
                  <a16:creationId xmlns:a16="http://schemas.microsoft.com/office/drawing/2014/main" id="{55BC6B9F-969D-4105-8DB7-8379B770F5A9}"/>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2" name="TextBox 31">
              <a:extLst>
                <a:ext uri="{FF2B5EF4-FFF2-40B4-BE49-F238E27FC236}">
                  <a16:creationId xmlns:a16="http://schemas.microsoft.com/office/drawing/2014/main" id="{BA59841D-13F8-4F90-90E6-003D7E8C58C5}"/>
                </a:ext>
              </a:extLst>
            </p:cNvPr>
            <p:cNvSpPr txBox="1"/>
            <p:nvPr/>
          </p:nvSpPr>
          <p:spPr>
            <a:xfrm>
              <a:off x="884934" y="5798698"/>
              <a:ext cx="563718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Greater Manchester Residents’ Survey before</a:t>
              </a:r>
            </a:p>
          </p:txBody>
        </p:sp>
      </p:grpSp>
      <p:sp>
        <p:nvSpPr>
          <p:cNvPr id="30" name="Arrow: Down 29">
            <a:extLst>
              <a:ext uri="{FF2B5EF4-FFF2-40B4-BE49-F238E27FC236}">
                <a16:creationId xmlns:a16="http://schemas.microsoft.com/office/drawing/2014/main" id="{8AFBA052-8685-4182-B01E-F2BB52045EB8}"/>
              </a:ext>
              <a:ext uri="{C183D7F6-B498-43B3-948B-1728B52AA6E4}">
                <adec:decorative xmlns:adec="http://schemas.microsoft.com/office/drawing/2017/decorative" val="1"/>
              </a:ext>
            </a:extLst>
          </p:cNvPr>
          <p:cNvSpPr/>
          <p:nvPr/>
        </p:nvSpPr>
        <p:spPr>
          <a:xfrm>
            <a:off x="806001" y="6145106"/>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Footer Placeholder 4">
            <a:extLst>
              <a:ext uri="{FF2B5EF4-FFF2-40B4-BE49-F238E27FC236}">
                <a16:creationId xmlns:a16="http://schemas.microsoft.com/office/drawing/2014/main" id="{BD24FF10-0D0E-45CB-AE3C-FB09009413E5}"/>
              </a:ext>
            </a:extLst>
          </p:cNvPr>
          <p:cNvSpPr txBox="1">
            <a:spLocks/>
          </p:cNvSpPr>
          <p:nvPr/>
        </p:nvSpPr>
        <p:spPr>
          <a:xfrm>
            <a:off x="359757" y="6399249"/>
            <a:ext cx="10813340"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A2. Where 0 is “not at all” and 10 is “completely”…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Greater Manchester Residents Survey 1: 1385; Survey 2: 1467, Survey 3: </a:t>
            </a:r>
            <a:r>
              <a:rPr lang="en-GB" sz="1000" dirty="0">
                <a:solidFill>
                  <a:srgbClr val="FFFFFF">
                    <a:lumMod val="50000"/>
                  </a:srgbClr>
                </a:solidFill>
                <a:latin typeface="Arial" panose="020B0604020202020204" pitchFamily="34" charset="0"/>
                <a:cs typeface="Arial" panose="020B0604020202020204" pitchFamily="34" charset="0"/>
              </a:rPr>
              <a:t>1677</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9263DD61-DD41-4140-8EF8-C85CB8CDAD5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148282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3">
            <a:extLst>
              <a:ext uri="{FF2B5EF4-FFF2-40B4-BE49-F238E27FC236}">
                <a16:creationId xmlns:a16="http://schemas.microsoft.com/office/drawing/2014/main" id="{F016E36E-D500-4D6A-9DCC-6AF3F1FA2492}"/>
              </a:ext>
            </a:extLst>
          </p:cNvPr>
          <p:cNvSpPr>
            <a:spLocks noGrp="1"/>
          </p:cNvSpPr>
          <p:nvPr>
            <p:ph type="title"/>
          </p:nvPr>
        </p:nvSpPr>
        <p:spPr>
          <a:xfrm>
            <a:off x="349523" y="302446"/>
            <a:ext cx="11346758" cy="498598"/>
          </a:xfrm>
        </p:spPr>
        <p:txBody>
          <a:bodyPr vert="horz" wrap="square" anchor="t">
            <a:spAutoFit/>
          </a:bodyPr>
          <a:lstStyle/>
          <a:p>
            <a:r>
              <a:rPr lang="en-GB" sz="1800" b="1" dirty="0">
                <a:ea typeface="+mj-lt"/>
                <a:cs typeface="+mj-lt"/>
              </a:rPr>
              <a:t>Over 4 in 5 (81%) are </a:t>
            </a:r>
            <a:r>
              <a:rPr lang="en-GB" sz="1800" b="1" dirty="0">
                <a:solidFill>
                  <a:srgbClr val="009690"/>
                </a:solidFill>
                <a:ea typeface="+mj-lt"/>
                <a:cs typeface="+mj-lt"/>
              </a:rPr>
              <a:t>worried about the rising costs of living</a:t>
            </a:r>
            <a:r>
              <a:rPr lang="en-GB" sz="1800" b="1" dirty="0">
                <a:ea typeface="+mj-lt"/>
                <a:cs typeface="+mj-lt"/>
              </a:rPr>
              <a:t>, with around 2 in 5 (39%) very worried - the latter being significantly higher than elsewhere in the country</a:t>
            </a:r>
            <a:endParaRPr lang="en-GB" sz="1800" b="1" dirty="0">
              <a:cs typeface="Arial"/>
            </a:endParaRPr>
          </a:p>
        </p:txBody>
      </p:sp>
      <p:sp>
        <p:nvSpPr>
          <p:cNvPr id="23" name="Text Placeholder 6">
            <a:extLst>
              <a:ext uri="{FF2B5EF4-FFF2-40B4-BE49-F238E27FC236}">
                <a16:creationId xmlns:a16="http://schemas.microsoft.com/office/drawing/2014/main" id="{8CC4B9EF-0893-431D-9B4F-487241FC6E98}"/>
              </a:ext>
            </a:extLst>
          </p:cNvPr>
          <p:cNvSpPr txBox="1">
            <a:spLocks/>
          </p:cNvSpPr>
          <p:nvPr/>
        </p:nvSpPr>
        <p:spPr>
          <a:xfrm>
            <a:off x="2015907" y="1365323"/>
            <a:ext cx="3308458"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panose="020B0604020202020204" pitchFamily="34" charset="0"/>
                <a:ea typeface="Calibri" panose="020F0502020204030204" pitchFamily="34" charset="0"/>
                <a:cs typeface="+mn-cs"/>
              </a:rPr>
              <a:t>Worried about rising costs of living </a:t>
            </a:r>
          </a:p>
        </p:txBody>
      </p:sp>
      <p:graphicFrame>
        <p:nvGraphicFramePr>
          <p:cNvPr id="21" name="Chart Placeholder 20" descr="Stacked bar chart showing worry about the rising costs of living. 39% are very worried, compared to the national average of 32%. 42% are somewhat worried, compared to the national average of 51%.">
            <a:extLst>
              <a:ext uri="{FF2B5EF4-FFF2-40B4-BE49-F238E27FC236}">
                <a16:creationId xmlns:a16="http://schemas.microsoft.com/office/drawing/2014/main" id="{D81FC709-54CF-4326-99E2-3385D9264750}"/>
              </a:ext>
            </a:extLst>
          </p:cNvPr>
          <p:cNvGraphicFramePr>
            <a:graphicFrameLocks/>
          </p:cNvGraphicFramePr>
          <p:nvPr>
            <p:extLst>
              <p:ext uri="{D42A27DB-BD31-4B8C-83A1-F6EECF244321}">
                <p14:modId xmlns:p14="http://schemas.microsoft.com/office/powerpoint/2010/main" val="3917862929"/>
              </p:ext>
            </p:extLst>
          </p:nvPr>
        </p:nvGraphicFramePr>
        <p:xfrm>
          <a:off x="218114" y="1744988"/>
          <a:ext cx="5649941" cy="4761961"/>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Brace 5" descr="Arrow showing in total, 30% are worried about coronavirus.">
            <a:extLst>
              <a:ext uri="{FF2B5EF4-FFF2-40B4-BE49-F238E27FC236}">
                <a16:creationId xmlns:a16="http://schemas.microsoft.com/office/drawing/2014/main" id="{9C91001A-0408-0F61-625A-BC73F6B6DCE8}"/>
              </a:ext>
              <a:ext uri="{C183D7F6-B498-43B3-948B-1728B52AA6E4}">
                <adec:decorative xmlns:adec="http://schemas.microsoft.com/office/drawing/2017/decorative" val="1"/>
              </a:ext>
            </a:extLst>
          </p:cNvPr>
          <p:cNvSpPr/>
          <p:nvPr/>
        </p:nvSpPr>
        <p:spPr>
          <a:xfrm>
            <a:off x="3225980" y="1937316"/>
            <a:ext cx="227157" cy="2903131"/>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4" name="TextBox 3">
            <a:extLst>
              <a:ext uri="{FF2B5EF4-FFF2-40B4-BE49-F238E27FC236}">
                <a16:creationId xmlns:a16="http://schemas.microsoft.com/office/drawing/2014/main" id="{BB98EA3F-4302-4E03-8DC1-C41E0C9A0AE4}"/>
              </a:ext>
              <a:ext uri="{C183D7F6-B498-43B3-948B-1728B52AA6E4}">
                <adec:decorative xmlns:adec="http://schemas.microsoft.com/office/drawing/2017/decorative" val="1"/>
              </a:ext>
            </a:extLst>
          </p:cNvPr>
          <p:cNvSpPr txBox="1"/>
          <p:nvPr/>
        </p:nvSpPr>
        <p:spPr>
          <a:xfrm>
            <a:off x="3601036" y="3196778"/>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lumMod val="75000"/>
                    <a:lumOff val="25000"/>
                  </a:schemeClr>
                </a:solidFill>
                <a:latin typeface="Arial"/>
              </a:rPr>
              <a:t>83</a:t>
            </a:r>
            <a:r>
              <a:rPr kumimoji="0" lang="en-GB" sz="14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a:t>
            </a:r>
          </a:p>
        </p:txBody>
      </p:sp>
      <p:sp>
        <p:nvSpPr>
          <p:cNvPr id="28" name="Right Brace 27" descr="Arrow showing in total, 30% are worried about coronavirus.">
            <a:extLst>
              <a:ext uri="{FF2B5EF4-FFF2-40B4-BE49-F238E27FC236}">
                <a16:creationId xmlns:a16="http://schemas.microsoft.com/office/drawing/2014/main" id="{FCA6D3B3-4CCF-41C6-8763-C0D45DA984B9}"/>
              </a:ext>
              <a:ext uri="{C183D7F6-B498-43B3-948B-1728B52AA6E4}">
                <adec:decorative xmlns:adec="http://schemas.microsoft.com/office/drawing/2017/decorative" val="1"/>
              </a:ext>
            </a:extLst>
          </p:cNvPr>
          <p:cNvSpPr/>
          <p:nvPr/>
        </p:nvSpPr>
        <p:spPr>
          <a:xfrm>
            <a:off x="5411400" y="1937316"/>
            <a:ext cx="227157" cy="2903131"/>
          </a:xfrm>
          <a:prstGeom prst="rightBrace">
            <a:avLst>
              <a:gd name="adj1" fmla="val 28487"/>
              <a:gd name="adj2" fmla="val 4787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7" name="TextBox 26">
            <a:extLst>
              <a:ext uri="{FF2B5EF4-FFF2-40B4-BE49-F238E27FC236}">
                <a16:creationId xmlns:a16="http://schemas.microsoft.com/office/drawing/2014/main" id="{DCB81C94-6A8F-475D-B7FB-B1EBE0858D03}"/>
              </a:ext>
              <a:ext uri="{C183D7F6-B498-43B3-948B-1728B52AA6E4}">
                <adec:decorative xmlns:adec="http://schemas.microsoft.com/office/drawing/2017/decorative" val="1"/>
              </a:ext>
            </a:extLst>
          </p:cNvPr>
          <p:cNvSpPr txBox="1"/>
          <p:nvPr/>
        </p:nvSpPr>
        <p:spPr>
          <a:xfrm>
            <a:off x="5776931" y="3196778"/>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lumMod val="75000"/>
                    <a:lumOff val="25000"/>
                  </a:schemeClr>
                </a:solidFill>
                <a:latin typeface="Arial"/>
              </a:rPr>
              <a:t>81</a:t>
            </a:r>
            <a:r>
              <a:rPr kumimoji="0" lang="en-GB" sz="14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a:t>
            </a:r>
          </a:p>
        </p:txBody>
      </p:sp>
      <p:sp>
        <p:nvSpPr>
          <p:cNvPr id="2" name="Speech Bubble: Rectangle 1">
            <a:extLst>
              <a:ext uri="{FF2B5EF4-FFF2-40B4-BE49-F238E27FC236}">
                <a16:creationId xmlns:a16="http://schemas.microsoft.com/office/drawing/2014/main" id="{5BA1BAEE-EA07-DDA9-3149-EB4F018EDD11}"/>
              </a:ext>
              <a:ext uri="{C183D7F6-B498-43B3-948B-1728B52AA6E4}">
                <adec:decorative xmlns:adec="http://schemas.microsoft.com/office/drawing/2017/decorative" val="0"/>
              </a:ext>
            </a:extLst>
          </p:cNvPr>
          <p:cNvSpPr/>
          <p:nvPr/>
        </p:nvSpPr>
        <p:spPr>
          <a:xfrm>
            <a:off x="6543559" y="1059856"/>
            <a:ext cx="5276530" cy="4980962"/>
          </a:xfrm>
          <a:prstGeom prst="wedgeRectCallout">
            <a:avLst>
              <a:gd name="adj1" fmla="val -59912"/>
              <a:gd name="adj2" fmla="val -7616"/>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who are significantly more likely to feel very / somewhat worried  compared to GM average (</a:t>
            </a:r>
            <a:r>
              <a:rPr lang="en-GB" sz="1200" b="1" dirty="0">
                <a:solidFill>
                  <a:srgbClr val="5C5B5A"/>
                </a:solidFill>
                <a:latin typeface="Arial" panose="020B0604020202020204" pitchFamily="34" charset="0"/>
                <a:cs typeface="Arial" panose="020B0604020202020204" pitchFamily="34" charset="0"/>
              </a:rPr>
              <a:t>81</a:t>
            </a: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Parents of children in early years (in </a:t>
            </a:r>
            <a:r>
              <a:rPr lang="en-GB" sz="1200" dirty="0">
                <a:solidFill>
                  <a:srgbClr val="5C5B5A"/>
                </a:solidFill>
                <a:latin typeface="Arial" panose="020B0604020202020204" pitchFamily="34" charset="0"/>
                <a:cs typeface="Arial" panose="020B0604020202020204" pitchFamily="34" charset="0"/>
              </a:rPr>
              <a:t>nursery, pre-school, or have a childminder)</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(94%)</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Disabled respondents (88%); those with mental ill health (93%); mobility disability (88%)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Bisexual respondents (93%)</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Parents (85%); of children under 5 (88%)</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Females (87%)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aged 25-34 (88%)</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Individual and/or family circumstance</a:t>
            </a:r>
          </a:p>
          <a:p>
            <a:pPr marL="171450" indent="-171450">
              <a:spcAft>
                <a:spcPts val="400"/>
              </a:spcAft>
              <a:buFont typeface="Arial" panose="020B0604020202020204" pitchFamily="34" charset="0"/>
              <a:buChar char="•"/>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not in work due to ill health or disability (95%)</a:t>
            </a:r>
          </a:p>
          <a:p>
            <a:pPr marL="171450" indent="-171450">
              <a:spcAft>
                <a:spcPts val="400"/>
              </a:spcAft>
              <a:buFont typeface="Arial" panose="020B0604020202020204" pitchFamily="34" charset="0"/>
              <a:buChar char="•"/>
              <a:defRPr/>
            </a:pPr>
            <a:r>
              <a:rPr lang="en-GB" sz="1200" dirty="0">
                <a:solidFill>
                  <a:srgbClr val="5C5B5A"/>
                </a:solidFill>
                <a:latin typeface="Arial" panose="020B0604020202020204" pitchFamily="34" charset="0"/>
                <a:cs typeface="Arial" panose="020B0604020202020204" pitchFamily="34" charset="0"/>
              </a:rPr>
              <a:t>Those who find it difficult to afford energy costs (93%)</a:t>
            </a:r>
          </a:p>
          <a:p>
            <a:pPr marL="171450" indent="-171450">
              <a:spcAft>
                <a:spcPts val="400"/>
              </a:spcAft>
              <a:buFont typeface="Arial" panose="020B0604020202020204" pitchFamily="34" charset="0"/>
              <a:buChar char="•"/>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have had to borrow more or use more credit in the next 12 months (92%)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unable to save money in the next 12 months (92%)</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have not eaten all day for lack of money (91%)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worried about Covid-19 (</a:t>
            </a:r>
            <a:r>
              <a:rPr lang="en-GB" sz="1200" dirty="0">
                <a:solidFill>
                  <a:srgbClr val="5C5B5A"/>
                </a:solidFill>
                <a:latin typeface="Arial" panose="020B0604020202020204" pitchFamily="34" charset="0"/>
                <a:cs typeface="Arial" panose="020B0604020202020204" pitchFamily="34" charset="0"/>
              </a:rPr>
              <a:t>90</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earning up to £15,599 (86%)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whose children are not entitled to </a:t>
            </a:r>
            <a:r>
              <a:rPr lang="en-GB" sz="1200" dirty="0">
                <a:solidFill>
                  <a:srgbClr val="5C5B5A"/>
                </a:solidFill>
                <a:latin typeface="Arial" panose="020B0604020202020204" pitchFamily="34" charset="0"/>
                <a:cs typeface="Arial" panose="020B0604020202020204" pitchFamily="34" charset="0"/>
              </a:rPr>
              <a:t>free school meals (85%)</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1" name="Arrow: Down 10">
            <a:extLst>
              <a:ext uri="{FF2B5EF4-FFF2-40B4-BE49-F238E27FC236}">
                <a16:creationId xmlns:a16="http://schemas.microsoft.com/office/drawing/2014/main" id="{711ED4CB-47C3-F3DE-9BCA-0B8D2BEF5C66}"/>
              </a:ext>
              <a:ext uri="{C183D7F6-B498-43B3-948B-1728B52AA6E4}">
                <adec:decorative xmlns:adec="http://schemas.microsoft.com/office/drawing/2017/decorative" val="1"/>
              </a:ext>
            </a:extLst>
          </p:cNvPr>
          <p:cNvSpPr/>
          <p:nvPr/>
        </p:nvSpPr>
        <p:spPr>
          <a:xfrm rot="10800000">
            <a:off x="4967883" y="2534065"/>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8F262881-6A24-8966-3667-1CBB069F3F91}"/>
              </a:ext>
              <a:ext uri="{C183D7F6-B498-43B3-948B-1728B52AA6E4}">
                <adec:decorative xmlns:adec="http://schemas.microsoft.com/office/drawing/2017/decorative" val="1"/>
              </a:ext>
            </a:extLst>
          </p:cNvPr>
          <p:cNvSpPr/>
          <p:nvPr/>
        </p:nvSpPr>
        <p:spPr>
          <a:xfrm>
            <a:off x="4967883" y="402709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20FADB18-FC05-4F66-8125-109E12E1E3CF}"/>
              </a:ext>
              <a:ext uri="{C183D7F6-B498-43B3-948B-1728B52AA6E4}">
                <adec:decorative xmlns:adec="http://schemas.microsoft.com/office/drawing/2017/decorative" val="1"/>
              </a:ext>
            </a:extLst>
          </p:cNvPr>
          <p:cNvSpPr/>
          <p:nvPr/>
        </p:nvSpPr>
        <p:spPr>
          <a:xfrm>
            <a:off x="4967883" y="4910364"/>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Arrow: Down 13">
            <a:extLst>
              <a:ext uri="{FF2B5EF4-FFF2-40B4-BE49-F238E27FC236}">
                <a16:creationId xmlns:a16="http://schemas.microsoft.com/office/drawing/2014/main" id="{58F29137-0492-121C-B4B2-AE115847C641}"/>
              </a:ext>
              <a:ext uri="{C183D7F6-B498-43B3-948B-1728B52AA6E4}">
                <adec:decorative xmlns:adec="http://schemas.microsoft.com/office/drawing/2017/decorative" val="1"/>
              </a:ext>
            </a:extLst>
          </p:cNvPr>
          <p:cNvSpPr/>
          <p:nvPr/>
        </p:nvSpPr>
        <p:spPr>
          <a:xfrm rot="10800000">
            <a:off x="4967883" y="5178506"/>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2" name="TextBox 21">
            <a:extLst>
              <a:ext uri="{FF2B5EF4-FFF2-40B4-BE49-F238E27FC236}">
                <a16:creationId xmlns:a16="http://schemas.microsoft.com/office/drawing/2014/main" id="{121AA476-703D-4663-AE72-43FE41E090E7}"/>
              </a:ext>
            </a:extLst>
          </p:cNvPr>
          <p:cNvSpPr txBox="1"/>
          <p:nvPr/>
        </p:nvSpPr>
        <p:spPr>
          <a:xfrm>
            <a:off x="6410175" y="6039600"/>
            <a:ext cx="5107821" cy="246221"/>
          </a:xfrm>
          <a:prstGeom prst="rect">
            <a:avLst/>
          </a:prstGeom>
          <a:noFill/>
        </p:spPr>
        <p:txBody>
          <a:bodyPr wrap="square">
            <a:spAutoFit/>
          </a:bodyPr>
          <a:lstStyle/>
          <a:p>
            <a:r>
              <a:rPr lang="en-GB" sz="1000" dirty="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dirty="0"/>
          </a:p>
        </p:txBody>
      </p:sp>
      <p:grpSp>
        <p:nvGrpSpPr>
          <p:cNvPr id="15" name="Group 14" descr="Green and Red arrows to signify when a statistic is significantly higher or lower than the previous survey.">
            <a:extLst>
              <a:ext uri="{FF2B5EF4-FFF2-40B4-BE49-F238E27FC236}">
                <a16:creationId xmlns:a16="http://schemas.microsoft.com/office/drawing/2014/main" id="{75CD3876-11DB-1494-93C7-189B964B20B5}"/>
              </a:ext>
            </a:extLst>
          </p:cNvPr>
          <p:cNvGrpSpPr/>
          <p:nvPr/>
        </p:nvGrpSpPr>
        <p:grpSpPr>
          <a:xfrm>
            <a:off x="575408" y="5999738"/>
            <a:ext cx="4037617" cy="276999"/>
            <a:chOff x="575408" y="5999738"/>
            <a:chExt cx="4037617" cy="276999"/>
          </a:xfrm>
        </p:grpSpPr>
        <p:sp>
          <p:nvSpPr>
            <p:cNvPr id="7" name="Arrow: Down 6">
              <a:extLst>
                <a:ext uri="{FF2B5EF4-FFF2-40B4-BE49-F238E27FC236}">
                  <a16:creationId xmlns:a16="http://schemas.microsoft.com/office/drawing/2014/main" id="{A12D6A3A-6E5B-8DD9-CDA1-027D57A7BF26}"/>
                </a:ext>
              </a:extLst>
            </p:cNvPr>
            <p:cNvSpPr/>
            <p:nvPr/>
          </p:nvSpPr>
          <p:spPr>
            <a:xfrm>
              <a:off x="807040" y="60408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8" name="Group 7">
              <a:extLst>
                <a:ext uri="{FF2B5EF4-FFF2-40B4-BE49-F238E27FC236}">
                  <a16:creationId xmlns:a16="http://schemas.microsoft.com/office/drawing/2014/main" id="{5CA53051-79E9-C27A-519C-B7DF4FE76D82}"/>
                </a:ext>
              </a:extLst>
            </p:cNvPr>
            <p:cNvGrpSpPr/>
            <p:nvPr/>
          </p:nvGrpSpPr>
          <p:grpSpPr>
            <a:xfrm>
              <a:off x="575408" y="5999738"/>
              <a:ext cx="4037617" cy="276999"/>
              <a:chOff x="520117" y="5798698"/>
              <a:chExt cx="4037617" cy="276999"/>
            </a:xfrm>
          </p:grpSpPr>
          <p:sp>
            <p:nvSpPr>
              <p:cNvPr id="9" name="Arrow: Down 8">
                <a:extLst>
                  <a:ext uri="{FF2B5EF4-FFF2-40B4-BE49-F238E27FC236}">
                    <a16:creationId xmlns:a16="http://schemas.microsoft.com/office/drawing/2014/main" id="{AA28DA4D-60D7-226D-80A3-594DD3B80BAA}"/>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0" name="TextBox 9">
                <a:extLst>
                  <a:ext uri="{FF2B5EF4-FFF2-40B4-BE49-F238E27FC236}">
                    <a16:creationId xmlns:a16="http://schemas.microsoft.com/office/drawing/2014/main" id="{6780F759-C8EB-FF93-EC98-35AB25A61547}"/>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ONS Benchmark</a:t>
                </a:r>
              </a:p>
            </p:txBody>
          </p:sp>
        </p:grpSp>
      </p:grpSp>
      <p:sp>
        <p:nvSpPr>
          <p:cNvPr id="16" name="Footer Placeholder 4">
            <a:extLst>
              <a:ext uri="{FF2B5EF4-FFF2-40B4-BE49-F238E27FC236}">
                <a16:creationId xmlns:a16="http://schemas.microsoft.com/office/drawing/2014/main" id="{6964332A-81C2-494A-8ABD-F5032AFC2FC5}"/>
              </a:ext>
            </a:extLst>
          </p:cNvPr>
          <p:cNvSpPr txBox="1">
            <a:spLocks/>
          </p:cNvSpPr>
          <p:nvPr/>
        </p:nvSpPr>
        <p:spPr>
          <a:xfrm>
            <a:off x="391549" y="633447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CL4. In the past two weeks, how worried or not have you been about rising costs of living?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1,677 (All respondents)</a:t>
            </a:r>
            <a:endParaRPr kumimoji="0" lang="en-GB" sz="1000" b="0" i="1" u="none" strike="noStrike" kern="1200" cap="none" spc="0" normalizeH="0" baseline="0" noProof="0" dirty="0">
              <a:ln>
                <a:noFill/>
              </a:ln>
              <a:solidFill>
                <a:srgbClr val="0039A6"/>
              </a:solidFill>
              <a:effectLst/>
              <a:uLnTx/>
              <a:uFillTx/>
              <a:latin typeface="Arial"/>
              <a:ea typeface="+mn-ea"/>
              <a:cs typeface="Arial" panose="020B0604020202020204" pitchFamily="34" charset="0"/>
            </a:endParaRPr>
          </a:p>
        </p:txBody>
      </p:sp>
      <p:sp>
        <p:nvSpPr>
          <p:cNvPr id="24" name="Slide Number Placeholder 4">
            <a:extLst>
              <a:ext uri="{FF2B5EF4-FFF2-40B4-BE49-F238E27FC236}">
                <a16:creationId xmlns:a16="http://schemas.microsoft.com/office/drawing/2014/main" id="{82E64E43-E107-43DF-A7BC-32D4CC3F87C9}"/>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5920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7BB602-D932-DA67-33B2-58A7CA941A15}"/>
              </a:ext>
            </a:extLst>
          </p:cNvPr>
          <p:cNvSpPr>
            <a:spLocks noGrp="1"/>
          </p:cNvSpPr>
          <p:nvPr>
            <p:ph type="title"/>
          </p:nvPr>
        </p:nvSpPr>
        <p:spPr>
          <a:xfrm>
            <a:off x="586799" y="225693"/>
            <a:ext cx="11017824" cy="926623"/>
          </a:xfrm>
        </p:spPr>
        <p:txBody>
          <a:bodyPr>
            <a:normAutofit/>
          </a:bodyPr>
          <a:lstStyle/>
          <a:p>
            <a:r>
              <a:rPr lang="en-GB" sz="1800" b="1" dirty="0"/>
              <a:t>Background</a:t>
            </a:r>
          </a:p>
        </p:txBody>
      </p:sp>
      <p:sp>
        <p:nvSpPr>
          <p:cNvPr id="4" name="Text Placeholder 2">
            <a:extLst>
              <a:ext uri="{FF2B5EF4-FFF2-40B4-BE49-F238E27FC236}">
                <a16:creationId xmlns:a16="http://schemas.microsoft.com/office/drawing/2014/main" id="{2F8BFAD0-D6BB-75B4-5B90-46A39CE55BD7}"/>
              </a:ext>
            </a:extLst>
          </p:cNvPr>
          <p:cNvSpPr txBox="1">
            <a:spLocks/>
          </p:cNvSpPr>
          <p:nvPr/>
        </p:nvSpPr>
        <p:spPr>
          <a:xfrm>
            <a:off x="320298" y="672536"/>
            <a:ext cx="11714683" cy="5402409"/>
          </a:xfrm>
          <a:prstGeom prst="rect">
            <a:avLst/>
          </a:prstGeom>
          <a:ln>
            <a:noFill/>
          </a:ln>
        </p:spPr>
        <p:txBody>
          <a:bodyPr lIns="45720" tIns="45720" rIns="45720" bIns="45720" anchor="t">
            <a:noAutofit/>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1350" dirty="0"/>
              <a:t>This report presents summary findings from a survey carried out in September 2022, alongside those from surveys in February and April. </a:t>
            </a:r>
          </a:p>
          <a:p>
            <a:r>
              <a:rPr lang="en-GB" sz="1350" dirty="0"/>
              <a:t>This research study of Greater Manchester residents was conducted amongst a representative sample of 1677 residents from across all ten of the city region’s local authority areas, between 1</a:t>
            </a:r>
            <a:r>
              <a:rPr lang="en-GB" sz="1350" baseline="30000" dirty="0"/>
              <a:t>st</a:t>
            </a:r>
            <a:r>
              <a:rPr lang="en-GB" sz="1350" dirty="0"/>
              <a:t> and 21</a:t>
            </a:r>
            <a:r>
              <a:rPr lang="en-GB" sz="1350" baseline="30000" dirty="0"/>
              <a:t>st</a:t>
            </a:r>
            <a:r>
              <a:rPr lang="en-GB" sz="1350" dirty="0"/>
              <a:t> September (with a small number of additional online responses received in the days following). </a:t>
            </a:r>
          </a:p>
          <a:p>
            <a:r>
              <a:rPr lang="en-GB" sz="1350" dirty="0"/>
              <a:t>These surveys build upon the work of Greater Manchester’s Covid-19 residents’ surveys, conducted between December 2020 and December 2021. They expand on these by also looking at the key pillars of the wider Greater Manchester Strategy and its vision for a fairer, greener and more prosperous city region. The most recent third survey aims to build upon the findings from Survey 1 and 2, to continue informing approaches and monitoring impacts in particular for the following shared commitments:</a:t>
            </a:r>
          </a:p>
          <a:p>
            <a:pPr marL="742950" lvl="1" indent="-285750">
              <a:buFont typeface="Arial" panose="020B0604020202020204" pitchFamily="34" charset="0"/>
              <a:buChar char="•"/>
            </a:pPr>
            <a:r>
              <a:rPr lang="en-GB" sz="1350" dirty="0"/>
              <a:t>tackling food and fuel poverty</a:t>
            </a:r>
          </a:p>
          <a:p>
            <a:pPr marL="742950" lvl="1" indent="-285750">
              <a:buFont typeface="Arial" panose="020B0604020202020204" pitchFamily="34" charset="0"/>
              <a:buChar char="•"/>
            </a:pPr>
            <a:r>
              <a:rPr lang="en-GB" sz="1350" dirty="0"/>
              <a:t>ensuring digital inclusion for all</a:t>
            </a:r>
          </a:p>
          <a:p>
            <a:r>
              <a:rPr lang="en-GB" sz="1350" dirty="0"/>
              <a:t>This third survey also asks dedicated questions about the rising cost of living, having emerged as a key issue from residents from the previous two surveys. </a:t>
            </a:r>
          </a:p>
          <a:p>
            <a:r>
              <a:rPr lang="en-GB" sz="1350" dirty="0"/>
              <a:t>While the information within this report builds up findings on these three areas of insight, this is still only the third survey in a series that will continue on a bi-monthly basis. These results should be treated as indicative rather than conclusive at this stage – they are used best as indicators to open up further dialogue. To help with these insights, the decision has been made to provide data for the two sections listed in the bullet points above using responses merged from surveys 1 and 2 when comparing with survey 3. This has been done to provide more stable and robust sample sizes for sub-group analysis.</a:t>
            </a:r>
          </a:p>
          <a:p>
            <a:r>
              <a:rPr lang="en-GB" sz="1350" dirty="0"/>
              <a:t>The focus of this research is therefore to provide a growing base of evidence, which can initially serve as a way to highlight potential trends and indicators which the Combined Authority, individual local authorities and Greater Manchester partners can begin to respond to and explore in greater detail. As this evidence base grows across intended multiple surveys, we will be able to provide greater depth on which groups are likely to be more affected by the issues explored, highlighting those where more investigation would prove useful. </a:t>
            </a:r>
          </a:p>
          <a:p>
            <a:r>
              <a:rPr lang="en-GB" sz="1350" dirty="0"/>
              <a:t>Overall, these regular ongoing insights are designed to help inform a range of stakeholders across Greater Manchester so that they have as much information as possible about where to target support, communications and engagement activities, and resources to improve the lives of those living within Greater Manchester.</a:t>
            </a:r>
          </a:p>
          <a:p>
            <a:endParaRPr lang="en-GB" dirty="0"/>
          </a:p>
        </p:txBody>
      </p:sp>
      <p:sp>
        <p:nvSpPr>
          <p:cNvPr id="6" name="Slide Number Placeholder 4">
            <a:extLst>
              <a:ext uri="{FF2B5EF4-FFF2-40B4-BE49-F238E27FC236}">
                <a16:creationId xmlns:a16="http://schemas.microsoft.com/office/drawing/2014/main" id="{02F6667E-0ED3-42DD-8AED-A92F5D04128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23428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9" y="224248"/>
            <a:ext cx="10515600" cy="586800"/>
          </a:xfrm>
        </p:spPr>
        <p:txBody>
          <a:bodyPr>
            <a:noAutofit/>
          </a:bodyPr>
          <a:lstStyle/>
          <a:p>
            <a:r>
              <a:rPr lang="en-GB" sz="1800" b="1" dirty="0"/>
              <a:t>Over 4 in 5 (84%) respondents say their </a:t>
            </a:r>
            <a:r>
              <a:rPr lang="en-GB" sz="1800" b="1" dirty="0">
                <a:solidFill>
                  <a:srgbClr val="009690"/>
                </a:solidFill>
              </a:rPr>
              <a:t>cost of living has increased </a:t>
            </a:r>
            <a:r>
              <a:rPr lang="en-GB" sz="1800" b="1" dirty="0"/>
              <a:t>in the last month, a little lower than the ONS national average but still the vast majority. Food price increases, alongside a rise in energy bills and the price of fuel, are the primary drivers of this rise</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1"/>
              </a:ext>
            </a:extLst>
          </p:cNvPr>
          <p:cNvSpPr txBox="1"/>
          <p:nvPr/>
        </p:nvSpPr>
        <p:spPr>
          <a:xfrm>
            <a:off x="808510" y="1919430"/>
            <a:ext cx="478004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Change in cost of living over the last month</a:t>
            </a:r>
          </a:p>
        </p:txBody>
      </p:sp>
      <p:graphicFrame>
        <p:nvGraphicFramePr>
          <p:cNvPr id="6" name="Chart 5" descr="Stacked bar chart showing changes in the cost of living. 84% say their cost of living has increased, compared to 87% of the national average. 15% say their cost of living has stayed the same, compared to 12% of the national average.">
            <a:extLst>
              <a:ext uri="{FF2B5EF4-FFF2-40B4-BE49-F238E27FC236}">
                <a16:creationId xmlns:a16="http://schemas.microsoft.com/office/drawing/2014/main" id="{604503BF-816D-61C3-8CC0-9AACA78C9570}"/>
              </a:ext>
            </a:extLst>
          </p:cNvPr>
          <p:cNvGraphicFramePr/>
          <p:nvPr>
            <p:extLst>
              <p:ext uri="{D42A27DB-BD31-4B8C-83A1-F6EECF244321}">
                <p14:modId xmlns:p14="http://schemas.microsoft.com/office/powerpoint/2010/main" val="3054589568"/>
              </p:ext>
            </p:extLst>
          </p:nvPr>
        </p:nvGraphicFramePr>
        <p:xfrm>
          <a:off x="500917" y="2407639"/>
          <a:ext cx="5690158" cy="328848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074F6179-7676-F4E0-8A59-D93C622D5F00}"/>
              </a:ext>
              <a:ext uri="{C183D7F6-B498-43B3-948B-1728B52AA6E4}">
                <adec:decorative xmlns:adec="http://schemas.microsoft.com/office/drawing/2017/decorative" val="1"/>
              </a:ext>
            </a:extLst>
          </p:cNvPr>
          <p:cNvSpPr txBox="1"/>
          <p:nvPr/>
        </p:nvSpPr>
        <p:spPr>
          <a:xfrm>
            <a:off x="6848015" y="1447011"/>
            <a:ext cx="4780047"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Reasons for increase in cost of living (n=1,432)</a:t>
            </a:r>
          </a:p>
        </p:txBody>
      </p:sp>
      <p:graphicFrame>
        <p:nvGraphicFramePr>
          <p:cNvPr id="3" name="Chart Placeholder 9" descr="Bar charts showing the comparison between Greater Manchester residents and the national average on reasons for rising costs of living. 89% of GM residents say the price of their food shop has increased, compared to 95% of the national average. 80% say their energy bills have increased, compared to 78% of the national average. ">
            <a:extLst>
              <a:ext uri="{FF2B5EF4-FFF2-40B4-BE49-F238E27FC236}">
                <a16:creationId xmlns:a16="http://schemas.microsoft.com/office/drawing/2014/main" id="{8CA46026-F219-263C-379D-2DAC9082CC76}"/>
              </a:ext>
            </a:extLst>
          </p:cNvPr>
          <p:cNvGraphicFramePr>
            <a:graphicFrameLocks/>
          </p:cNvGraphicFramePr>
          <p:nvPr>
            <p:extLst>
              <p:ext uri="{D42A27DB-BD31-4B8C-83A1-F6EECF244321}">
                <p14:modId xmlns:p14="http://schemas.microsoft.com/office/powerpoint/2010/main" val="3731614592"/>
              </p:ext>
            </p:extLst>
          </p:nvPr>
        </p:nvGraphicFramePr>
        <p:xfrm>
          <a:off x="6410498" y="1863902"/>
          <a:ext cx="5510257" cy="4322911"/>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Green and Red arrows to signify when a statistic is significantly higher or lower than the previous survey.">
            <a:extLst>
              <a:ext uri="{FF2B5EF4-FFF2-40B4-BE49-F238E27FC236}">
                <a16:creationId xmlns:a16="http://schemas.microsoft.com/office/drawing/2014/main" id="{85C492DA-49B5-E765-CDE9-CC63403B0DCA}"/>
              </a:ext>
            </a:extLst>
          </p:cNvPr>
          <p:cNvGrpSpPr/>
          <p:nvPr/>
        </p:nvGrpSpPr>
        <p:grpSpPr>
          <a:xfrm>
            <a:off x="575408" y="5999738"/>
            <a:ext cx="4037617" cy="276999"/>
            <a:chOff x="575408" y="5999738"/>
            <a:chExt cx="4037617" cy="276999"/>
          </a:xfrm>
        </p:grpSpPr>
        <p:sp>
          <p:nvSpPr>
            <p:cNvPr id="9" name="Arrow: Down 8">
              <a:extLst>
                <a:ext uri="{FF2B5EF4-FFF2-40B4-BE49-F238E27FC236}">
                  <a16:creationId xmlns:a16="http://schemas.microsoft.com/office/drawing/2014/main" id="{FB7FC9A8-5B03-2BF2-BB9C-AE0E59795A09}"/>
                </a:ext>
              </a:extLst>
            </p:cNvPr>
            <p:cNvSpPr/>
            <p:nvPr/>
          </p:nvSpPr>
          <p:spPr>
            <a:xfrm>
              <a:off x="807040" y="60408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DA53405C-34E1-CF29-6985-2DD86EAF1C00}"/>
                </a:ext>
              </a:extLst>
            </p:cNvPr>
            <p:cNvGrpSpPr/>
            <p:nvPr/>
          </p:nvGrpSpPr>
          <p:grpSpPr>
            <a:xfrm>
              <a:off x="575408" y="5999738"/>
              <a:ext cx="4037617" cy="276999"/>
              <a:chOff x="520117" y="5798698"/>
              <a:chExt cx="4037617" cy="276999"/>
            </a:xfrm>
          </p:grpSpPr>
          <p:sp>
            <p:nvSpPr>
              <p:cNvPr id="12" name="Arrow: Down 11">
                <a:extLst>
                  <a:ext uri="{FF2B5EF4-FFF2-40B4-BE49-F238E27FC236}">
                    <a16:creationId xmlns:a16="http://schemas.microsoft.com/office/drawing/2014/main" id="{5A702C0E-043B-0E2B-0A03-FB04EAAC1279}"/>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DA974B85-41D7-0E55-2FEE-028C87D9E957}"/>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ONS Benchmark</a:t>
                </a:r>
              </a:p>
            </p:txBody>
          </p:sp>
        </p:grpSp>
      </p:grpSp>
      <p:sp>
        <p:nvSpPr>
          <p:cNvPr id="15" name="Arrow: Down 14">
            <a:extLst>
              <a:ext uri="{FF2B5EF4-FFF2-40B4-BE49-F238E27FC236}">
                <a16:creationId xmlns:a16="http://schemas.microsoft.com/office/drawing/2014/main" id="{A8752BBD-22E8-C25B-A9C5-09B12D254BA2}"/>
              </a:ext>
              <a:ext uri="{C183D7F6-B498-43B3-948B-1728B52AA6E4}">
                <adec:decorative xmlns:adec="http://schemas.microsoft.com/office/drawing/2017/decorative" val="1"/>
              </a:ext>
            </a:extLst>
          </p:cNvPr>
          <p:cNvSpPr/>
          <p:nvPr/>
        </p:nvSpPr>
        <p:spPr>
          <a:xfrm>
            <a:off x="2996777" y="3183552"/>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B826CA5E-A11D-F7DA-90AE-D4915D4A6A7D}"/>
              </a:ext>
              <a:ext uri="{C183D7F6-B498-43B3-948B-1728B52AA6E4}">
                <adec:decorative xmlns:adec="http://schemas.microsoft.com/office/drawing/2017/decorative" val="1"/>
              </a:ext>
            </a:extLst>
          </p:cNvPr>
          <p:cNvSpPr/>
          <p:nvPr/>
        </p:nvSpPr>
        <p:spPr>
          <a:xfrm rot="10800000">
            <a:off x="4524284" y="3158852"/>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FCC441D8-D5AE-90DB-3374-B9FE15205020}"/>
              </a:ext>
              <a:ext uri="{C183D7F6-B498-43B3-948B-1728B52AA6E4}">
                <adec:decorative xmlns:adec="http://schemas.microsoft.com/office/drawing/2017/decorative" val="1"/>
              </a:ext>
            </a:extLst>
          </p:cNvPr>
          <p:cNvSpPr/>
          <p:nvPr/>
        </p:nvSpPr>
        <p:spPr>
          <a:xfrm>
            <a:off x="11542734" y="231715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6F51B520-69C7-E991-9FB9-F0434D81C250}"/>
              </a:ext>
              <a:ext uri="{C183D7F6-B498-43B3-948B-1728B52AA6E4}">
                <adec:decorative xmlns:adec="http://schemas.microsoft.com/office/drawing/2017/decorative" val="1"/>
              </a:ext>
            </a:extLst>
          </p:cNvPr>
          <p:cNvSpPr/>
          <p:nvPr/>
        </p:nvSpPr>
        <p:spPr>
          <a:xfrm rot="10800000">
            <a:off x="11433676" y="2960646"/>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352CF50A-0924-C0B2-0743-AF225EB76E3F}"/>
              </a:ext>
              <a:ext uri="{C183D7F6-B498-43B3-948B-1728B52AA6E4}">
                <adec:decorative xmlns:adec="http://schemas.microsoft.com/office/drawing/2017/decorative" val="1"/>
              </a:ext>
            </a:extLst>
          </p:cNvPr>
          <p:cNvSpPr/>
          <p:nvPr/>
        </p:nvSpPr>
        <p:spPr>
          <a:xfrm>
            <a:off x="11031522" y="3660794"/>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Arrow: Down 21">
            <a:extLst>
              <a:ext uri="{FF2B5EF4-FFF2-40B4-BE49-F238E27FC236}">
                <a16:creationId xmlns:a16="http://schemas.microsoft.com/office/drawing/2014/main" id="{A89AA1D7-6A94-3EF0-B196-679F48527048}"/>
              </a:ext>
              <a:ext uri="{C183D7F6-B498-43B3-948B-1728B52AA6E4}">
                <adec:decorative xmlns:adec="http://schemas.microsoft.com/office/drawing/2017/decorative" val="1"/>
              </a:ext>
            </a:extLst>
          </p:cNvPr>
          <p:cNvSpPr/>
          <p:nvPr/>
        </p:nvSpPr>
        <p:spPr>
          <a:xfrm rot="10800000">
            <a:off x="10017335" y="5008958"/>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CL5. Over the last month, has your cost of living changed? CL6. Over the last month, for what reasons has your cost of living increased?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1,677 (All respondents); 1,432 (All whose cost of living has increased) *Not asked in the ONS benchmarking</a:t>
            </a:r>
          </a:p>
        </p:txBody>
      </p:sp>
      <p:sp>
        <p:nvSpPr>
          <p:cNvPr id="23" name="Slide Number Placeholder 4">
            <a:extLst>
              <a:ext uri="{FF2B5EF4-FFF2-40B4-BE49-F238E27FC236}">
                <a16:creationId xmlns:a16="http://schemas.microsoft.com/office/drawing/2014/main" id="{B39F52C8-59A9-4195-9E76-ECCA3A707084}"/>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2348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547651" y="167701"/>
            <a:ext cx="10515600" cy="830997"/>
          </a:xfrm>
        </p:spPr>
        <p:txBody>
          <a:bodyPr vert="horz" wrap="square" anchor="t">
            <a:spAutoFit/>
          </a:bodyPr>
          <a:lstStyle/>
          <a:p>
            <a:pPr>
              <a:lnSpc>
                <a:spcPct val="100000"/>
              </a:lnSpc>
            </a:pPr>
            <a:r>
              <a:rPr lang="en-GB" sz="1800" b="1" spc="-30" dirty="0"/>
              <a:t>Respondents in Greater Manchester are more likely than the ONS national average to be </a:t>
            </a:r>
            <a:r>
              <a:rPr lang="en-GB" sz="1800" b="1" spc="-30" dirty="0">
                <a:solidFill>
                  <a:srgbClr val="009690"/>
                </a:solidFill>
              </a:rPr>
              <a:t>taking all actions with regards to combating the rising cost of living</a:t>
            </a:r>
            <a:r>
              <a:rPr lang="en-GB" sz="1800" b="1" spc="-30" dirty="0"/>
              <a:t>. This includes spending less on non-essential items (68% vs. 65%), or using less energy (62% vs. 55%)</a:t>
            </a:r>
          </a:p>
        </p:txBody>
      </p:sp>
      <p:graphicFrame>
        <p:nvGraphicFramePr>
          <p:cNvPr id="10" name="Chart Placeholder 9" descr="Bar chart showing actions taken due to the rise in cost of living. Main actions taken are spending less on non-essentials (68% in GM vs 65% nationally), using less energy in their home (62% in GM vs 55% nationally), and spending less on food and essentials (56% in GM vs 43% nationally).">
            <a:extLst>
              <a:ext uri="{FF2B5EF4-FFF2-40B4-BE49-F238E27FC236}">
                <a16:creationId xmlns:a16="http://schemas.microsoft.com/office/drawing/2014/main" id="{29AB2B8B-E5D2-424F-BA0A-EFE1DC7CD11D}"/>
              </a:ext>
            </a:extLst>
          </p:cNvPr>
          <p:cNvGraphicFramePr>
            <a:graphicFrameLocks/>
          </p:cNvGraphicFramePr>
          <p:nvPr>
            <p:extLst>
              <p:ext uri="{D42A27DB-BD31-4B8C-83A1-F6EECF244321}">
                <p14:modId xmlns:p14="http://schemas.microsoft.com/office/powerpoint/2010/main" val="1117032683"/>
              </p:ext>
            </p:extLst>
          </p:nvPr>
        </p:nvGraphicFramePr>
        <p:xfrm>
          <a:off x="956345" y="1069576"/>
          <a:ext cx="10056571" cy="5171834"/>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Group 3" descr="Green and Red arrows to signify when a statistic is significantly higher or lower than the previous survey.">
            <a:extLst>
              <a:ext uri="{FF2B5EF4-FFF2-40B4-BE49-F238E27FC236}">
                <a16:creationId xmlns:a16="http://schemas.microsoft.com/office/drawing/2014/main" id="{FBA31253-A2D1-FBE4-EA92-4883C98BB0C8}"/>
              </a:ext>
            </a:extLst>
          </p:cNvPr>
          <p:cNvGrpSpPr/>
          <p:nvPr/>
        </p:nvGrpSpPr>
        <p:grpSpPr>
          <a:xfrm>
            <a:off x="575408" y="5999738"/>
            <a:ext cx="4037617" cy="276999"/>
            <a:chOff x="575408" y="5999738"/>
            <a:chExt cx="4037617" cy="276999"/>
          </a:xfrm>
        </p:grpSpPr>
        <p:sp>
          <p:nvSpPr>
            <p:cNvPr id="5" name="Arrow: Down 4">
              <a:extLst>
                <a:ext uri="{FF2B5EF4-FFF2-40B4-BE49-F238E27FC236}">
                  <a16:creationId xmlns:a16="http://schemas.microsoft.com/office/drawing/2014/main" id="{2E6DE2CD-0970-1756-12CB-7E788EF3A656}"/>
                </a:ext>
              </a:extLst>
            </p:cNvPr>
            <p:cNvSpPr/>
            <p:nvPr/>
          </p:nvSpPr>
          <p:spPr>
            <a:xfrm>
              <a:off x="807040" y="60408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10229804-76BC-CE74-0A24-80F73D94E370}"/>
                </a:ext>
              </a:extLst>
            </p:cNvPr>
            <p:cNvGrpSpPr/>
            <p:nvPr/>
          </p:nvGrpSpPr>
          <p:grpSpPr>
            <a:xfrm>
              <a:off x="575408" y="5999738"/>
              <a:ext cx="4037617" cy="276999"/>
              <a:chOff x="520117" y="5798698"/>
              <a:chExt cx="4037617" cy="276999"/>
            </a:xfrm>
          </p:grpSpPr>
          <p:sp>
            <p:nvSpPr>
              <p:cNvPr id="7" name="Arrow: Down 6">
                <a:extLst>
                  <a:ext uri="{FF2B5EF4-FFF2-40B4-BE49-F238E27FC236}">
                    <a16:creationId xmlns:a16="http://schemas.microsoft.com/office/drawing/2014/main" id="{B501E888-0DF5-5EC6-8371-25131D85B597}"/>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8" name="TextBox 7">
                <a:extLst>
                  <a:ext uri="{FF2B5EF4-FFF2-40B4-BE49-F238E27FC236}">
                    <a16:creationId xmlns:a16="http://schemas.microsoft.com/office/drawing/2014/main" id="{FCCAF7FA-CC81-1A37-89F8-1107B1FBE829}"/>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ONS Benchmark</a:t>
                </a:r>
              </a:p>
            </p:txBody>
          </p:sp>
        </p:grpSp>
      </p:grpSp>
      <p:sp>
        <p:nvSpPr>
          <p:cNvPr id="9" name="Arrow: Down 8">
            <a:extLst>
              <a:ext uri="{FF2B5EF4-FFF2-40B4-BE49-F238E27FC236}">
                <a16:creationId xmlns:a16="http://schemas.microsoft.com/office/drawing/2014/main" id="{2C4F9846-27EA-2866-D89E-06D463F94CDB}"/>
              </a:ext>
              <a:ext uri="{C183D7F6-B498-43B3-948B-1728B52AA6E4}">
                <adec:decorative xmlns:adec="http://schemas.microsoft.com/office/drawing/2017/decorative" val="1"/>
              </a:ext>
            </a:extLst>
          </p:cNvPr>
          <p:cNvSpPr/>
          <p:nvPr/>
        </p:nvSpPr>
        <p:spPr>
          <a:xfrm rot="10800000">
            <a:off x="11012916" y="1477387"/>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2" name="Arrow: Down 11">
            <a:extLst>
              <a:ext uri="{FF2B5EF4-FFF2-40B4-BE49-F238E27FC236}">
                <a16:creationId xmlns:a16="http://schemas.microsoft.com/office/drawing/2014/main" id="{F57DB4E8-4B78-EE1F-FF58-3314E698240A}"/>
              </a:ext>
              <a:ext uri="{C183D7F6-B498-43B3-948B-1728B52AA6E4}">
                <adec:decorative xmlns:adec="http://schemas.microsoft.com/office/drawing/2017/decorative" val="1"/>
              </a:ext>
            </a:extLst>
          </p:cNvPr>
          <p:cNvSpPr/>
          <p:nvPr/>
        </p:nvSpPr>
        <p:spPr>
          <a:xfrm rot="10800000">
            <a:off x="10636809" y="1822268"/>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3" name="Arrow: Down 12">
            <a:extLst>
              <a:ext uri="{FF2B5EF4-FFF2-40B4-BE49-F238E27FC236}">
                <a16:creationId xmlns:a16="http://schemas.microsoft.com/office/drawing/2014/main" id="{EDB54835-6F88-1200-38E7-5C4A21E47A68}"/>
              </a:ext>
              <a:ext uri="{C183D7F6-B498-43B3-948B-1728B52AA6E4}">
                <adec:decorative xmlns:adec="http://schemas.microsoft.com/office/drawing/2017/decorative" val="1"/>
              </a:ext>
            </a:extLst>
          </p:cNvPr>
          <p:cNvSpPr/>
          <p:nvPr/>
        </p:nvSpPr>
        <p:spPr>
          <a:xfrm rot="10800000">
            <a:off x="10294259" y="2155629"/>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5" name="Arrow: Down 14">
            <a:extLst>
              <a:ext uri="{FF2B5EF4-FFF2-40B4-BE49-F238E27FC236}">
                <a16:creationId xmlns:a16="http://schemas.microsoft.com/office/drawing/2014/main" id="{20BC3D4D-7433-7956-8FEF-ACD3FB085D92}"/>
              </a:ext>
              <a:ext uri="{C183D7F6-B498-43B3-948B-1728B52AA6E4}">
                <adec:decorative xmlns:adec="http://schemas.microsoft.com/office/drawing/2017/decorative" val="1"/>
              </a:ext>
            </a:extLst>
          </p:cNvPr>
          <p:cNvSpPr/>
          <p:nvPr/>
        </p:nvSpPr>
        <p:spPr>
          <a:xfrm rot="10800000">
            <a:off x="9985265" y="2487649"/>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6" name="Arrow: Down 15">
            <a:extLst>
              <a:ext uri="{FF2B5EF4-FFF2-40B4-BE49-F238E27FC236}">
                <a16:creationId xmlns:a16="http://schemas.microsoft.com/office/drawing/2014/main" id="{D02E6DD5-682C-C34E-F85F-7D125B6174A6}"/>
              </a:ext>
              <a:ext uri="{C183D7F6-B498-43B3-948B-1728B52AA6E4}">
                <adec:decorative xmlns:adec="http://schemas.microsoft.com/office/drawing/2017/decorative" val="1"/>
              </a:ext>
            </a:extLst>
          </p:cNvPr>
          <p:cNvSpPr/>
          <p:nvPr/>
        </p:nvSpPr>
        <p:spPr>
          <a:xfrm rot="10800000">
            <a:off x="9667881" y="2789252"/>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7" name="Arrow: Down 16">
            <a:extLst>
              <a:ext uri="{FF2B5EF4-FFF2-40B4-BE49-F238E27FC236}">
                <a16:creationId xmlns:a16="http://schemas.microsoft.com/office/drawing/2014/main" id="{5483EB75-04B3-688E-2303-777DD278B7A4}"/>
              </a:ext>
              <a:ext uri="{C183D7F6-B498-43B3-948B-1728B52AA6E4}">
                <adec:decorative xmlns:adec="http://schemas.microsoft.com/office/drawing/2017/decorative" val="1"/>
              </a:ext>
            </a:extLst>
          </p:cNvPr>
          <p:cNvSpPr/>
          <p:nvPr/>
        </p:nvSpPr>
        <p:spPr>
          <a:xfrm rot="10800000">
            <a:off x="9073661" y="3117331"/>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8" name="Arrow: Down 17">
            <a:extLst>
              <a:ext uri="{FF2B5EF4-FFF2-40B4-BE49-F238E27FC236}">
                <a16:creationId xmlns:a16="http://schemas.microsoft.com/office/drawing/2014/main" id="{C9D833EB-E28F-0140-47E2-1DFF35298E64}"/>
              </a:ext>
              <a:ext uri="{C183D7F6-B498-43B3-948B-1728B52AA6E4}">
                <adec:decorative xmlns:adec="http://schemas.microsoft.com/office/drawing/2017/decorative" val="1"/>
              </a:ext>
            </a:extLst>
          </p:cNvPr>
          <p:cNvSpPr/>
          <p:nvPr/>
        </p:nvSpPr>
        <p:spPr>
          <a:xfrm rot="10800000">
            <a:off x="8993965" y="3753531"/>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344995CF-C494-0900-A05F-9C36C451BD04}"/>
              </a:ext>
              <a:ext uri="{C183D7F6-B498-43B3-948B-1728B52AA6E4}">
                <adec:decorative xmlns:adec="http://schemas.microsoft.com/office/drawing/2017/decorative" val="1"/>
              </a:ext>
            </a:extLst>
          </p:cNvPr>
          <p:cNvSpPr/>
          <p:nvPr/>
        </p:nvSpPr>
        <p:spPr>
          <a:xfrm rot="10800000">
            <a:off x="8080963" y="4753219"/>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3" name="Arrow: Down 22">
            <a:extLst>
              <a:ext uri="{FF2B5EF4-FFF2-40B4-BE49-F238E27FC236}">
                <a16:creationId xmlns:a16="http://schemas.microsoft.com/office/drawing/2014/main" id="{2BB5DF65-AA4B-4601-4E57-248EC71C7666}"/>
              </a:ext>
              <a:ext uri="{C183D7F6-B498-43B3-948B-1728B52AA6E4}">
                <adec:decorative xmlns:adec="http://schemas.microsoft.com/office/drawing/2017/decorative" val="1"/>
              </a:ext>
            </a:extLst>
          </p:cNvPr>
          <p:cNvSpPr/>
          <p:nvPr/>
        </p:nvSpPr>
        <p:spPr>
          <a:xfrm>
            <a:off x="7251183" y="6047756"/>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Footer Placeholder 4">
            <a:extLst>
              <a:ext uri="{FF2B5EF4-FFF2-40B4-BE49-F238E27FC236}">
                <a16:creationId xmlns:a16="http://schemas.microsoft.com/office/drawing/2014/main" id="{F746DD38-3A24-4BB7-B45D-3D18E2D338AD}"/>
              </a:ext>
            </a:extLst>
          </p:cNvPr>
          <p:cNvSpPr txBox="1">
            <a:spLocks/>
          </p:cNvSpPr>
          <p:nvPr/>
        </p:nvSpPr>
        <p:spPr>
          <a:xfrm>
            <a:off x="372282" y="634126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CL7. Which of the following are you doing because your cost of living has increased?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1,432 (All who’s cost of living has increased)</a:t>
            </a:r>
            <a:endParaRPr kumimoji="0" lang="en-GB" sz="1000" b="0" i="0" u="none" strike="noStrike" kern="1200" cap="none" spc="0" normalizeH="0" baseline="0" noProof="0" dirty="0">
              <a:ln>
                <a:noFill/>
              </a:ln>
              <a:solidFill>
                <a:srgbClr val="FFFFFF">
                  <a:lumMod val="50000"/>
                </a:srgbClr>
              </a:solidFill>
              <a:effectLst/>
              <a:highlight>
                <a:srgbClr val="FFFF00"/>
              </a:highlight>
              <a:uLnTx/>
              <a:uFillTx/>
              <a:latin typeface="Arial"/>
              <a:ea typeface="+mn-ea"/>
              <a:cs typeface="Arial" panose="020B0604020202020204" pitchFamily="34" charset="0"/>
            </a:endParaRPr>
          </a:p>
        </p:txBody>
      </p:sp>
      <p:sp>
        <p:nvSpPr>
          <p:cNvPr id="20" name="Slide Number Placeholder 4">
            <a:extLst>
              <a:ext uri="{FF2B5EF4-FFF2-40B4-BE49-F238E27FC236}">
                <a16:creationId xmlns:a16="http://schemas.microsoft.com/office/drawing/2014/main" id="{E6E261CB-1C13-4C31-B8DB-D1530586103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813401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798" y="224248"/>
            <a:ext cx="11122601" cy="792832"/>
          </a:xfrm>
        </p:spPr>
        <p:txBody>
          <a:bodyPr>
            <a:noAutofit/>
          </a:bodyPr>
          <a:lstStyle/>
          <a:p>
            <a:r>
              <a:rPr lang="en-GB" sz="1800" b="1" dirty="0"/>
              <a:t>Greater Manchester respondents are less likely than the ONS national average to be able to </a:t>
            </a:r>
            <a:r>
              <a:rPr lang="en-GB" sz="1800" b="1" dirty="0">
                <a:solidFill>
                  <a:srgbClr val="009690"/>
                </a:solidFill>
              </a:rPr>
              <a:t>afford an unexpected expense </a:t>
            </a:r>
            <a:r>
              <a:rPr lang="en-GB" sz="1800" b="1" dirty="0"/>
              <a:t>(47% vs. 53%) and more likely to </a:t>
            </a:r>
            <a:r>
              <a:rPr lang="en-GB" sz="1800" b="1" dirty="0">
                <a:solidFill>
                  <a:srgbClr val="009690"/>
                </a:solidFill>
              </a:rPr>
              <a:t>have borrowed more money </a:t>
            </a:r>
            <a:r>
              <a:rPr lang="en-GB" sz="1800" b="1" dirty="0"/>
              <a:t>in the past month compared to the same time last year (35% vs. 22%)</a:t>
            </a: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0"/>
              </a:ext>
            </a:extLst>
          </p:cNvPr>
          <p:cNvSpPr txBox="1"/>
          <p:nvPr/>
        </p:nvSpPr>
        <p:spPr>
          <a:xfrm>
            <a:off x="638943" y="1337540"/>
            <a:ext cx="339548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Will you be able to save money over the next 12 months?</a:t>
            </a:r>
          </a:p>
        </p:txBody>
      </p:sp>
      <p:graphicFrame>
        <p:nvGraphicFramePr>
          <p:cNvPr id="8" name="Chart 7" descr="Stacked bar chart showing proportion of respondents who think they will be able to save money in the next 12 months. 33% of Greater Manchester residents say they will be able to, compared to 31% of the national average.">
            <a:extLst>
              <a:ext uri="{FF2B5EF4-FFF2-40B4-BE49-F238E27FC236}">
                <a16:creationId xmlns:a16="http://schemas.microsoft.com/office/drawing/2014/main" id="{D2DB5457-2BF7-6281-BF3C-B902CBA4D43D}"/>
              </a:ext>
            </a:extLst>
          </p:cNvPr>
          <p:cNvGraphicFramePr/>
          <p:nvPr>
            <p:extLst>
              <p:ext uri="{D42A27DB-BD31-4B8C-83A1-F6EECF244321}">
                <p14:modId xmlns:p14="http://schemas.microsoft.com/office/powerpoint/2010/main" val="2563227564"/>
              </p:ext>
            </p:extLst>
          </p:nvPr>
        </p:nvGraphicFramePr>
        <p:xfrm>
          <a:off x="58724" y="1917606"/>
          <a:ext cx="4273172" cy="4437972"/>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Box 30">
            <a:extLst>
              <a:ext uri="{FF2B5EF4-FFF2-40B4-BE49-F238E27FC236}">
                <a16:creationId xmlns:a16="http://schemas.microsoft.com/office/drawing/2014/main" id="{3F39FE5D-D15B-4104-A6F1-26AA6E6F4E88}"/>
              </a:ext>
              <a:ext uri="{C183D7F6-B498-43B3-948B-1728B52AA6E4}">
                <adec:decorative xmlns:adec="http://schemas.microsoft.com/office/drawing/2017/decorative" val="0"/>
              </a:ext>
            </a:extLst>
          </p:cNvPr>
          <p:cNvSpPr txBox="1"/>
          <p:nvPr/>
        </p:nvSpPr>
        <p:spPr>
          <a:xfrm>
            <a:off x="4515702" y="1351532"/>
            <a:ext cx="3395483" cy="43088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Can you afford an unexpected but necessary expense of £850?</a:t>
            </a:r>
          </a:p>
        </p:txBody>
      </p:sp>
      <p:graphicFrame>
        <p:nvGraphicFramePr>
          <p:cNvPr id="12" name="Chart 11" descr="Stacked bar chart showing proportion of respondents who think they can afford an unexpected, but necessary, expense of £850. 47% of Greater Manchester residents say they would be able to afford this, compared to 53% of the national average.">
            <a:extLst>
              <a:ext uri="{FF2B5EF4-FFF2-40B4-BE49-F238E27FC236}">
                <a16:creationId xmlns:a16="http://schemas.microsoft.com/office/drawing/2014/main" id="{1F3A1370-9CA5-E423-D409-F450E64402BB}"/>
              </a:ext>
            </a:extLst>
          </p:cNvPr>
          <p:cNvGraphicFramePr/>
          <p:nvPr>
            <p:extLst>
              <p:ext uri="{D42A27DB-BD31-4B8C-83A1-F6EECF244321}">
                <p14:modId xmlns:p14="http://schemas.microsoft.com/office/powerpoint/2010/main" val="3555928672"/>
              </p:ext>
            </p:extLst>
          </p:nvPr>
        </p:nvGraphicFramePr>
        <p:xfrm>
          <a:off x="4034426" y="1912612"/>
          <a:ext cx="4192389" cy="4437972"/>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3FF3CE78-9174-FFA5-5419-8FAC2D196101}"/>
              </a:ext>
              <a:ext uri="{C183D7F6-B498-43B3-948B-1728B52AA6E4}">
                <adec:decorative xmlns:adec="http://schemas.microsoft.com/office/drawing/2017/decorative" val="0"/>
              </a:ext>
            </a:extLst>
          </p:cNvPr>
          <p:cNvSpPr txBox="1"/>
          <p:nvPr/>
        </p:nvSpPr>
        <p:spPr>
          <a:xfrm>
            <a:off x="8437363" y="1337540"/>
            <a:ext cx="3395483"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Have you borrowed more or used more credit in the last month than compared to a year ago?</a:t>
            </a:r>
          </a:p>
        </p:txBody>
      </p:sp>
      <p:graphicFrame>
        <p:nvGraphicFramePr>
          <p:cNvPr id="23" name="Chart 22" descr="Stacked bar chart showing proportion of respondents have borrowed more or used more credit in the last month. 35% of Greater Manchester residents say they have, compared to 22% of the national average.">
            <a:extLst>
              <a:ext uri="{FF2B5EF4-FFF2-40B4-BE49-F238E27FC236}">
                <a16:creationId xmlns:a16="http://schemas.microsoft.com/office/drawing/2014/main" id="{8CB9DA0E-F029-4E19-97B9-F32C2EE2F087}"/>
              </a:ext>
            </a:extLst>
          </p:cNvPr>
          <p:cNvGraphicFramePr/>
          <p:nvPr>
            <p:extLst>
              <p:ext uri="{D42A27DB-BD31-4B8C-83A1-F6EECF244321}">
                <p14:modId xmlns:p14="http://schemas.microsoft.com/office/powerpoint/2010/main" val="3205488785"/>
              </p:ext>
            </p:extLst>
          </p:nvPr>
        </p:nvGraphicFramePr>
        <p:xfrm>
          <a:off x="7578978" y="1937740"/>
          <a:ext cx="4503588" cy="4437972"/>
        </p:xfrm>
        <a:graphic>
          <a:graphicData uri="http://schemas.openxmlformats.org/drawingml/2006/chart">
            <c:chart xmlns:c="http://schemas.openxmlformats.org/drawingml/2006/chart" xmlns:r="http://schemas.openxmlformats.org/officeDocument/2006/relationships" r:id="rId5"/>
          </a:graphicData>
        </a:graphic>
      </p:graphicFrame>
      <p:sp>
        <p:nvSpPr>
          <p:cNvPr id="22" name="Arrow: Down 21">
            <a:extLst>
              <a:ext uri="{FF2B5EF4-FFF2-40B4-BE49-F238E27FC236}">
                <a16:creationId xmlns:a16="http://schemas.microsoft.com/office/drawing/2014/main" id="{8711AD3D-11AB-FA51-CE8C-809AAAE3DCB5}"/>
              </a:ext>
              <a:ext uri="{C183D7F6-B498-43B3-948B-1728B52AA6E4}">
                <adec:decorative xmlns:adec="http://schemas.microsoft.com/office/drawing/2017/decorative" val="1"/>
              </a:ext>
            </a:extLst>
          </p:cNvPr>
          <p:cNvSpPr/>
          <p:nvPr/>
        </p:nvSpPr>
        <p:spPr>
          <a:xfrm>
            <a:off x="5647956" y="2770471"/>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Arrow: Down 23">
            <a:extLst>
              <a:ext uri="{FF2B5EF4-FFF2-40B4-BE49-F238E27FC236}">
                <a16:creationId xmlns:a16="http://schemas.microsoft.com/office/drawing/2014/main" id="{E3E587F7-1CFB-CC76-497C-142E91D9059E}"/>
              </a:ext>
              <a:ext uri="{C183D7F6-B498-43B3-948B-1728B52AA6E4}">
                <adec:decorative xmlns:adec="http://schemas.microsoft.com/office/drawing/2017/decorative" val="1"/>
              </a:ext>
            </a:extLst>
          </p:cNvPr>
          <p:cNvSpPr/>
          <p:nvPr/>
        </p:nvSpPr>
        <p:spPr>
          <a:xfrm rot="10800000">
            <a:off x="5647955" y="4325712"/>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5" name="Arrow: Down 24">
            <a:extLst>
              <a:ext uri="{FF2B5EF4-FFF2-40B4-BE49-F238E27FC236}">
                <a16:creationId xmlns:a16="http://schemas.microsoft.com/office/drawing/2014/main" id="{ACA62BAC-22FD-C44F-B70F-50AD6CEF5500}"/>
              </a:ext>
              <a:ext uri="{C183D7F6-B498-43B3-948B-1728B52AA6E4}">
                <adec:decorative xmlns:adec="http://schemas.microsoft.com/office/drawing/2017/decorative" val="1"/>
              </a:ext>
            </a:extLst>
          </p:cNvPr>
          <p:cNvSpPr/>
          <p:nvPr/>
        </p:nvSpPr>
        <p:spPr>
          <a:xfrm>
            <a:off x="5647956" y="5269097"/>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9" name="Arrow: Down 28">
            <a:extLst>
              <a:ext uri="{FF2B5EF4-FFF2-40B4-BE49-F238E27FC236}">
                <a16:creationId xmlns:a16="http://schemas.microsoft.com/office/drawing/2014/main" id="{ADC200BB-FFFD-4838-A3A4-D94AE2EC7558}"/>
              </a:ext>
              <a:ext uri="{C183D7F6-B498-43B3-948B-1728B52AA6E4}">
                <adec:decorative xmlns:adec="http://schemas.microsoft.com/office/drawing/2017/decorative" val="1"/>
              </a:ext>
            </a:extLst>
          </p:cNvPr>
          <p:cNvSpPr/>
          <p:nvPr/>
        </p:nvSpPr>
        <p:spPr>
          <a:xfrm rot="10800000">
            <a:off x="9462779" y="2584726"/>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30" name="Arrow: Down 29">
            <a:extLst>
              <a:ext uri="{FF2B5EF4-FFF2-40B4-BE49-F238E27FC236}">
                <a16:creationId xmlns:a16="http://schemas.microsoft.com/office/drawing/2014/main" id="{0339E47B-5D12-4708-B6DA-4DE8E36AAA33}"/>
              </a:ext>
              <a:ext uri="{C183D7F6-B498-43B3-948B-1728B52AA6E4}">
                <adec:decorative xmlns:adec="http://schemas.microsoft.com/office/drawing/2017/decorative" val="1"/>
              </a:ext>
            </a:extLst>
          </p:cNvPr>
          <p:cNvSpPr/>
          <p:nvPr/>
        </p:nvSpPr>
        <p:spPr>
          <a:xfrm>
            <a:off x="9459042" y="4255404"/>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3" name="Group 2" descr="Green and Red arrows to signify when a statistic is significantly higher or lower than the previous survey.">
            <a:extLst>
              <a:ext uri="{FF2B5EF4-FFF2-40B4-BE49-F238E27FC236}">
                <a16:creationId xmlns:a16="http://schemas.microsoft.com/office/drawing/2014/main" id="{6DF25471-F080-95AB-8900-5C499D25B261}"/>
              </a:ext>
            </a:extLst>
          </p:cNvPr>
          <p:cNvGrpSpPr/>
          <p:nvPr/>
        </p:nvGrpSpPr>
        <p:grpSpPr>
          <a:xfrm>
            <a:off x="575408" y="5999738"/>
            <a:ext cx="4037617" cy="276999"/>
            <a:chOff x="575408" y="5999738"/>
            <a:chExt cx="4037617" cy="276999"/>
          </a:xfrm>
        </p:grpSpPr>
        <p:sp>
          <p:nvSpPr>
            <p:cNvPr id="6" name="Arrow: Down 5">
              <a:extLst>
                <a:ext uri="{FF2B5EF4-FFF2-40B4-BE49-F238E27FC236}">
                  <a16:creationId xmlns:a16="http://schemas.microsoft.com/office/drawing/2014/main" id="{CC9047B6-6920-1C2F-6F0B-6BD4EDDC41E2}"/>
                </a:ext>
              </a:extLst>
            </p:cNvPr>
            <p:cNvSpPr/>
            <p:nvPr/>
          </p:nvSpPr>
          <p:spPr>
            <a:xfrm>
              <a:off x="807040" y="60408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247272D9-48AC-88CD-5521-D540F8924252}"/>
                </a:ext>
              </a:extLst>
            </p:cNvPr>
            <p:cNvGrpSpPr/>
            <p:nvPr/>
          </p:nvGrpSpPr>
          <p:grpSpPr>
            <a:xfrm>
              <a:off x="575408" y="5999738"/>
              <a:ext cx="4037617" cy="276999"/>
              <a:chOff x="520117" y="5798698"/>
              <a:chExt cx="4037617" cy="276999"/>
            </a:xfrm>
          </p:grpSpPr>
          <p:sp>
            <p:nvSpPr>
              <p:cNvPr id="13" name="Arrow: Down 12">
                <a:extLst>
                  <a:ext uri="{FF2B5EF4-FFF2-40B4-BE49-F238E27FC236}">
                    <a16:creationId xmlns:a16="http://schemas.microsoft.com/office/drawing/2014/main" id="{3D4BFD4C-0D90-F59D-F223-74A0A006EF98}"/>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68E81484-024E-A3AA-302B-03DF196811AD}"/>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ONS Benchmark</a:t>
                </a:r>
              </a:p>
            </p:txBody>
          </p:sp>
        </p:gr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72282" y="6350623"/>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CL1. In view of the general economic situation, do you think you will be able to save any money in the next 12 months? CL3. Have you had to borrow more money or use more credit than usual in the last month, compared to a year ago? CL2. Could your household afford to pay an unexpected, but necessary, expense of £850?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1,677 (All respondents)</a:t>
            </a:r>
          </a:p>
        </p:txBody>
      </p:sp>
      <p:sp>
        <p:nvSpPr>
          <p:cNvPr id="21" name="Slide Number Placeholder 4">
            <a:extLst>
              <a:ext uri="{FF2B5EF4-FFF2-40B4-BE49-F238E27FC236}">
                <a16:creationId xmlns:a16="http://schemas.microsoft.com/office/drawing/2014/main" id="{B1F361A2-FC4E-452C-BD05-1B49C380CF7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28795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AF323-9FB0-B247-8725-D6C4B5F30A74}"/>
              </a:ext>
            </a:extLst>
          </p:cNvPr>
          <p:cNvSpPr>
            <a:spLocks noGrp="1"/>
          </p:cNvSpPr>
          <p:nvPr>
            <p:ph type="title"/>
          </p:nvPr>
        </p:nvSpPr>
        <p:spPr>
          <a:xfrm>
            <a:off x="352407" y="132665"/>
            <a:ext cx="11526336" cy="586800"/>
          </a:xfrm>
        </p:spPr>
        <p:txBody>
          <a:bodyPr>
            <a:noAutofit/>
          </a:bodyPr>
          <a:lstStyle/>
          <a:p>
            <a:pPr rtl="0" eaLnBrk="1" fontAlgn="auto" latinLnBrk="0" hangingPunct="1"/>
            <a:r>
              <a:rPr lang="en-GB" sz="1800" b="1" i="0" kern="1200" spc="0" baseline="0" dirty="0">
                <a:ln>
                  <a:noFill/>
                </a:ln>
                <a:solidFill>
                  <a:srgbClr val="5C5B5A"/>
                </a:solidFill>
                <a:effectLst/>
                <a:latin typeface="Arial" panose="020B0604020202020204" pitchFamily="34" charset="0"/>
                <a:ea typeface="+mn-ea"/>
                <a:cs typeface="+mn-cs"/>
              </a:rPr>
              <a:t>Parents of younger children, respondents from within racially </a:t>
            </a:r>
            <a:r>
              <a:rPr lang="en-GB" sz="1800" b="1" i="0" kern="1200" spc="0" baseline="0" dirty="0" err="1">
                <a:ln>
                  <a:noFill/>
                </a:ln>
                <a:solidFill>
                  <a:srgbClr val="5C5B5A"/>
                </a:solidFill>
                <a:effectLst/>
                <a:latin typeface="Arial" panose="020B0604020202020204" pitchFamily="34" charset="0"/>
                <a:ea typeface="+mn-ea"/>
                <a:cs typeface="+mn-cs"/>
              </a:rPr>
              <a:t>minoritised</a:t>
            </a:r>
            <a:r>
              <a:rPr lang="en-GB" sz="1800" b="1" i="0" kern="1200" spc="0" baseline="0" dirty="0">
                <a:ln>
                  <a:noFill/>
                </a:ln>
                <a:solidFill>
                  <a:srgbClr val="5C5B5A"/>
                </a:solidFill>
                <a:effectLst/>
                <a:latin typeface="Arial" panose="020B0604020202020204" pitchFamily="34" charset="0"/>
                <a:ea typeface="+mn-ea"/>
                <a:cs typeface="+mn-cs"/>
              </a:rPr>
              <a:t> communities and lower-income backgrounds are more likely to </a:t>
            </a:r>
            <a:r>
              <a:rPr lang="en-GB" sz="1800" b="1" i="0" kern="1200" spc="0" baseline="0" dirty="0">
                <a:ln>
                  <a:noFill/>
                </a:ln>
                <a:solidFill>
                  <a:srgbClr val="009690"/>
                </a:solidFill>
                <a:effectLst/>
                <a:latin typeface="Arial" panose="020B0604020202020204" pitchFamily="34" charset="0"/>
                <a:ea typeface="+mn-ea"/>
                <a:cs typeface="+mn-cs"/>
              </a:rPr>
              <a:t>have borrowed more/used more credit than the same time a year ago</a:t>
            </a:r>
            <a:endParaRPr lang="en-GB" sz="1800" dirty="0">
              <a:effectLst/>
            </a:endParaRPr>
          </a:p>
        </p:txBody>
      </p:sp>
      <p:sp>
        <p:nvSpPr>
          <p:cNvPr id="6" name="Text Placeholder 7">
            <a:extLst>
              <a:ext uri="{FF2B5EF4-FFF2-40B4-BE49-F238E27FC236}">
                <a16:creationId xmlns:a16="http://schemas.microsoft.com/office/drawing/2014/main" id="{B9B88471-85A8-F8A0-0085-C00167F7B54B}"/>
              </a:ext>
            </a:extLst>
          </p:cNvPr>
          <p:cNvSpPr txBox="1">
            <a:spLocks/>
          </p:cNvSpPr>
          <p:nvPr/>
        </p:nvSpPr>
        <p:spPr>
          <a:xfrm>
            <a:off x="352407" y="713570"/>
            <a:ext cx="5763168" cy="359930"/>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1200" dirty="0">
                <a:solidFill>
                  <a:srgbClr val="FFFFFF"/>
                </a:solidFill>
                <a:latin typeface="Arial"/>
              </a:rPr>
              <a:t>Borrowed more or used more credit in the past month compared to a year ago*</a:t>
            </a:r>
          </a:p>
        </p:txBody>
      </p:sp>
      <p:sp>
        <p:nvSpPr>
          <p:cNvPr id="7" name="Text Placeholder 4">
            <a:extLst>
              <a:ext uri="{FF2B5EF4-FFF2-40B4-BE49-F238E27FC236}">
                <a16:creationId xmlns:a16="http://schemas.microsoft.com/office/drawing/2014/main" id="{4001AA91-7CB2-C56F-E401-2AA076B6693C}"/>
              </a:ext>
            </a:extLst>
          </p:cNvPr>
          <p:cNvSpPr txBox="1">
            <a:spLocks/>
          </p:cNvSpPr>
          <p:nvPr/>
        </p:nvSpPr>
        <p:spPr>
          <a:xfrm>
            <a:off x="352407" y="1073500"/>
            <a:ext cx="5763168" cy="5138042"/>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Greater Manchester average: 35%</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Parents of children in early years (67%); in primary school (54%); secondary school (50%)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 are bisexual (63%); who are not heterosexual (50%)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Parents (50%); with children under 5 (61%); aged 5-15 (52%); aged 16-17 (49%)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mental ill health (60%)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whose first language is not English (59%)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from within racially minoritised communities (51%); </a:t>
            </a:r>
            <a:r>
              <a:rPr lang="en-GB" sz="1200" dirty="0">
                <a:solidFill>
                  <a:srgbClr val="5C5B5A"/>
                </a:solidFill>
                <a:latin typeface="Arial" panose="020B0604020202020204" pitchFamily="34" charset="0"/>
                <a:cs typeface="Arial" panose="020B0604020202020204" pitchFamily="34" charset="0"/>
              </a:rPr>
              <a:t>P</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akistani respondents (55%); Muslim respondents (54%); Asian respondents (49%)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aged 25-44 (50%)</a:t>
            </a: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caring responsibilities (52%)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cut the size of or skipped a meal (63%); or someone else in the household has (60%)</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whose children are entitled to free school meals (63%)</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not eaten all day for lack of money (62%); nor has someone else in their household (50%)</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a prepayment meter (51%); who have opted to switch in the last 12 months (58%); have had for more than 12 months (48%)</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not in work due to ill health or disability (58%)</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working from home all of the time (52%)</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worried about Covid-19 (51%)</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unable to save money in the next 12 months (47%)</a:t>
            </a:r>
          </a:p>
          <a:p>
            <a:pPr>
              <a:spcAft>
                <a:spcPts val="200"/>
              </a:spcAft>
              <a:defRPr/>
            </a:pPr>
            <a:endParaRPr lang="en-GB" sz="1200" dirty="0">
              <a:solidFill>
                <a:srgbClr val="5C5B5A"/>
              </a:solidFill>
              <a:latin typeface="Arial" panose="020B0604020202020204" pitchFamily="34" charset="0"/>
              <a:cs typeface="Arial" panose="020B0604020202020204" pitchFamily="34" charset="0"/>
            </a:endParaRPr>
          </a:p>
          <a:p>
            <a:pPr>
              <a:spcAft>
                <a:spcPts val="200"/>
              </a:spcAft>
              <a:defRPr/>
            </a:pPr>
            <a:endParaRPr lang="en-GB" sz="1200" dirty="0">
              <a:solidFill>
                <a:srgbClr val="5C5B5A"/>
              </a:solidFill>
              <a:latin typeface="Arial" panose="020B0604020202020204" pitchFamily="34" charset="0"/>
              <a:cs typeface="Arial" panose="020B0604020202020204" pitchFamily="34" charset="0"/>
            </a:endParaRPr>
          </a:p>
        </p:txBody>
      </p:sp>
      <p:sp>
        <p:nvSpPr>
          <p:cNvPr id="15" name="Text Placeholder 7">
            <a:extLst>
              <a:ext uri="{FF2B5EF4-FFF2-40B4-BE49-F238E27FC236}">
                <a16:creationId xmlns:a16="http://schemas.microsoft.com/office/drawing/2014/main" id="{864A08FB-C497-4B99-9278-DECFCEAD27F1}"/>
              </a:ext>
            </a:extLst>
          </p:cNvPr>
          <p:cNvSpPr txBox="1">
            <a:spLocks/>
          </p:cNvSpPr>
          <p:nvPr/>
        </p:nvSpPr>
        <p:spPr>
          <a:xfrm>
            <a:off x="6115575" y="713570"/>
            <a:ext cx="5763168" cy="359930"/>
          </a:xfrm>
          <a:prstGeom prst="rect">
            <a:avLst/>
          </a:prstGeom>
          <a:solidFill>
            <a:srgbClr val="5C5B5A"/>
          </a:solidFill>
          <a:ln>
            <a:solidFill>
              <a:srgbClr val="5C5B5A"/>
            </a:solidFill>
          </a:ln>
        </p:spPr>
        <p:txBody>
          <a:bodyPr vert="horz" lIns="91440" tIns="45720" rIns="91440" bIns="45720" rtlCol="0" anchor="ctr">
            <a:noAutofit/>
          </a:bodyPr>
          <a:lstStyle>
            <a:defPPr>
              <a:defRPr lang="en-US"/>
            </a:defPPr>
            <a:lvl1pPr indent="0" algn="ctr">
              <a:lnSpc>
                <a:spcPct val="100000"/>
              </a:lnSpc>
              <a:spcBef>
                <a:spcPts val="0"/>
              </a:spcBef>
              <a:buFont typeface="Arial" panose="020B0604020202020204" pitchFamily="34" charset="0"/>
              <a:buNone/>
              <a:defRPr sz="1200" b="1">
                <a:solidFill>
                  <a:srgbClr val="FFFFFF"/>
                </a:solidFill>
                <a:latin typeface="Aria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Cannot afford an unexpected but necessary expense of £850*</a:t>
            </a:r>
          </a:p>
        </p:txBody>
      </p:sp>
      <p:sp>
        <p:nvSpPr>
          <p:cNvPr id="13" name="Text Placeholder 4">
            <a:extLst>
              <a:ext uri="{FF2B5EF4-FFF2-40B4-BE49-F238E27FC236}">
                <a16:creationId xmlns:a16="http://schemas.microsoft.com/office/drawing/2014/main" id="{8FD70117-7E60-488D-A7F6-B64950DC3B7A}"/>
              </a:ext>
            </a:extLst>
          </p:cNvPr>
          <p:cNvSpPr txBox="1">
            <a:spLocks/>
          </p:cNvSpPr>
          <p:nvPr/>
        </p:nvSpPr>
        <p:spPr>
          <a:xfrm>
            <a:off x="6115575" y="1006387"/>
            <a:ext cx="5763168" cy="5205155"/>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Greater Manchester average: 4</a:t>
            </a:r>
            <a:r>
              <a:rPr lang="en-GB" sz="1200" b="1" dirty="0">
                <a:solidFill>
                  <a:srgbClr val="009690"/>
                </a:solidFill>
                <a:latin typeface="Arial" panose="020B0604020202020204" pitchFamily="34" charset="0"/>
                <a:cs typeface="Arial" panose="020B0604020202020204" pitchFamily="34" charset="0"/>
              </a:rPr>
              <a:t>3</a:t>
            </a: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Disabled respondents (58%); mental ill health (76%); a mobility disability (59%); another type of disability (56%)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Parents of children in early years (61%)</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whose first language is not English (58%)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Parents with children under 5 (57%)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aged 25-44 (54%)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Females (54%)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not in work due to ill health or disability (86%)</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not eaten all day for lack of money (78%) </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cut the size of or skipped a meal (72%); or someone else in the household has (59%)</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had to borrow more or use more credit in the last month (66%)</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unable to save money in the next 12 months (63%)</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considering switching to a prepayment meter (63%); those who have had one more than 12 months (56%)</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earning below the living wage (61%)</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find it difficult to afford energy costs (61%)</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unlikely to get either the Covid-19 vaccine / booster or the flu vaccine (58%)</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in part-time employment (57%)</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not confident in using digital services (55%)</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entitled to free school meals (53%)</a:t>
            </a:r>
          </a:p>
        </p:txBody>
      </p:sp>
      <p:sp>
        <p:nvSpPr>
          <p:cNvPr id="4" name="Footer Placeholder 4">
            <a:extLst>
              <a:ext uri="{FF2B5EF4-FFF2-40B4-BE49-F238E27FC236}">
                <a16:creationId xmlns:a16="http://schemas.microsoft.com/office/drawing/2014/main" id="{91F380E3-FE07-3AE9-7766-7220C665DF18}"/>
              </a:ext>
            </a:extLst>
          </p:cNvPr>
          <p:cNvSpPr txBox="1">
            <a:spLocks/>
          </p:cNvSpPr>
          <p:nvPr/>
        </p:nvSpPr>
        <p:spPr>
          <a:xfrm>
            <a:off x="372282" y="6358899"/>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CL3. Have you had to borrow more money or use more credit than usual in the last month, compared to a year ago? CL2. Could your household afford to pay an unexpected, but necessary, expense of £850? Unweighted base: 1,677 (All respondents) 				</a:t>
            </a:r>
          </a:p>
        </p:txBody>
      </p:sp>
      <p:sp>
        <p:nvSpPr>
          <p:cNvPr id="9" name="TextBox 8">
            <a:extLst>
              <a:ext uri="{FF2B5EF4-FFF2-40B4-BE49-F238E27FC236}">
                <a16:creationId xmlns:a16="http://schemas.microsoft.com/office/drawing/2014/main" id="{A5090AF7-3493-4DA2-8C4D-564DA27A4FDE}"/>
              </a:ext>
            </a:extLst>
          </p:cNvPr>
          <p:cNvSpPr txBox="1"/>
          <p:nvPr/>
        </p:nvSpPr>
        <p:spPr>
          <a:xfrm>
            <a:off x="3770802" y="6504359"/>
            <a:ext cx="5107821" cy="246221"/>
          </a:xfrm>
          <a:prstGeom prst="rect">
            <a:avLst/>
          </a:prstGeom>
          <a:noFill/>
        </p:spPr>
        <p:txBody>
          <a:bodyPr wrap="square">
            <a:spAutoFit/>
          </a:bodyPr>
          <a:lstStyle/>
          <a:p>
            <a:r>
              <a:rPr lang="en-GB" sz="1000" dirty="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dirty="0"/>
          </a:p>
        </p:txBody>
      </p:sp>
      <p:sp>
        <p:nvSpPr>
          <p:cNvPr id="10" name="Slide Number Placeholder 4">
            <a:extLst>
              <a:ext uri="{FF2B5EF4-FFF2-40B4-BE49-F238E27FC236}">
                <a16:creationId xmlns:a16="http://schemas.microsoft.com/office/drawing/2014/main" id="{9CD072F9-3D03-4404-B548-BA13CA89202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465643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304385" cy="586800"/>
          </a:xfrm>
        </p:spPr>
        <p:txBody>
          <a:bodyPr anchor="t">
            <a:noAutofit/>
          </a:bodyPr>
          <a:lstStyle/>
          <a:p>
            <a:r>
              <a:rPr lang="en-GB" sz="1800" b="1" dirty="0"/>
              <a:t>Over half of respondents say they are having </a:t>
            </a:r>
            <a:r>
              <a:rPr lang="en-GB" sz="1800" b="1" dirty="0">
                <a:solidFill>
                  <a:srgbClr val="009690"/>
                </a:solidFill>
              </a:rPr>
              <a:t>difficulty being able to afford</a:t>
            </a:r>
            <a:r>
              <a:rPr lang="en-GB" sz="1800" b="1" dirty="0"/>
              <a:t> </a:t>
            </a:r>
            <a:r>
              <a:rPr lang="en-GB" sz="1800" b="1" dirty="0">
                <a:solidFill>
                  <a:srgbClr val="009690"/>
                </a:solidFill>
              </a:rPr>
              <a:t>their energy </a:t>
            </a:r>
            <a:r>
              <a:rPr lang="en-GB" sz="1800" b="1" dirty="0"/>
              <a:t>costs (56%), significantly higher than the national average. Parents and disabled respondents are among those more likely to find it difficult  </a:t>
            </a:r>
            <a:endParaRPr lang="en-GB" sz="1800" b="1" dirty="0">
              <a:solidFill>
                <a:srgbClr val="009690"/>
              </a:solidFill>
            </a:endParaRPr>
          </a:p>
        </p:txBody>
      </p:sp>
      <p:sp>
        <p:nvSpPr>
          <p:cNvPr id="22" name="Text Placeholder 4">
            <a:extLst>
              <a:ext uri="{FF2B5EF4-FFF2-40B4-BE49-F238E27FC236}">
                <a16:creationId xmlns:a16="http://schemas.microsoft.com/office/drawing/2014/main" id="{222BEAFA-68FF-41DA-A48D-364CA6B82846}"/>
              </a:ext>
            </a:extLst>
          </p:cNvPr>
          <p:cNvSpPr txBox="1">
            <a:spLocks/>
          </p:cNvSpPr>
          <p:nvPr/>
        </p:nvSpPr>
        <p:spPr>
          <a:xfrm>
            <a:off x="1097883" y="1181303"/>
            <a:ext cx="4051574" cy="215444"/>
          </a:xfrm>
          <a:prstGeom prst="rect">
            <a:avLst/>
          </a:prstGeom>
          <a:noFill/>
        </p:spPr>
        <p:txBody>
          <a:bodyPr wrap="square" lIns="0" tIns="0" rIns="0" bIns="0" rtlCol="0">
            <a:sp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rgbClr val="5C5B5A"/>
                </a:solidFill>
                <a:effectLst/>
                <a:uLnTx/>
                <a:uFillTx/>
                <a:latin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Ease of affording energy costs</a:t>
            </a:r>
          </a:p>
        </p:txBody>
      </p:sp>
      <p:graphicFrame>
        <p:nvGraphicFramePr>
          <p:cNvPr id="6" name="Chart 5" descr="100% stacked column chart showing ease of affording energy costs. 56% say they find it difficult to afford their energy costs, compared to the national average of 48%.">
            <a:extLst>
              <a:ext uri="{FF2B5EF4-FFF2-40B4-BE49-F238E27FC236}">
                <a16:creationId xmlns:a16="http://schemas.microsoft.com/office/drawing/2014/main" id="{66EBAD9B-54D3-439E-AD46-6C7678FA2AA6}"/>
              </a:ext>
            </a:extLst>
          </p:cNvPr>
          <p:cNvGraphicFramePr/>
          <p:nvPr>
            <p:extLst>
              <p:ext uri="{D42A27DB-BD31-4B8C-83A1-F6EECF244321}">
                <p14:modId xmlns:p14="http://schemas.microsoft.com/office/powerpoint/2010/main" val="3405748218"/>
              </p:ext>
            </p:extLst>
          </p:nvPr>
        </p:nvGraphicFramePr>
        <p:xfrm>
          <a:off x="404068" y="1501629"/>
          <a:ext cx="5267138" cy="4635338"/>
        </p:xfrm>
        <a:graphic>
          <a:graphicData uri="http://schemas.openxmlformats.org/drawingml/2006/chart">
            <c:chart xmlns:c="http://schemas.openxmlformats.org/drawingml/2006/chart" xmlns:r="http://schemas.openxmlformats.org/officeDocument/2006/relationships" r:id="rId3"/>
          </a:graphicData>
        </a:graphic>
      </p:graphicFrame>
      <p:sp>
        <p:nvSpPr>
          <p:cNvPr id="17" name="Right Brace 16" descr="Arrow showing in total, 30% are worried about coronavirus.">
            <a:extLst>
              <a:ext uri="{FF2B5EF4-FFF2-40B4-BE49-F238E27FC236}">
                <a16:creationId xmlns:a16="http://schemas.microsoft.com/office/drawing/2014/main" id="{5C90D8B2-D3CA-061B-FDA2-ACA77D873BC5}"/>
              </a:ext>
              <a:ext uri="{C183D7F6-B498-43B3-948B-1728B52AA6E4}">
                <adec:decorative xmlns:adec="http://schemas.microsoft.com/office/drawing/2017/decorative" val="1"/>
              </a:ext>
            </a:extLst>
          </p:cNvPr>
          <p:cNvSpPr/>
          <p:nvPr/>
        </p:nvSpPr>
        <p:spPr>
          <a:xfrm>
            <a:off x="2439732" y="2952924"/>
            <a:ext cx="217371" cy="1627465"/>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6" name="TextBox 15">
            <a:extLst>
              <a:ext uri="{FF2B5EF4-FFF2-40B4-BE49-F238E27FC236}">
                <a16:creationId xmlns:a16="http://schemas.microsoft.com/office/drawing/2014/main" id="{F4C0D910-6137-D818-8CEB-DDCB27640E82}"/>
              </a:ext>
              <a:ext uri="{C183D7F6-B498-43B3-948B-1728B52AA6E4}">
                <adec:decorative xmlns:adec="http://schemas.microsoft.com/office/drawing/2017/decorative" val="1"/>
              </a:ext>
            </a:extLst>
          </p:cNvPr>
          <p:cNvSpPr txBox="1"/>
          <p:nvPr/>
        </p:nvSpPr>
        <p:spPr>
          <a:xfrm>
            <a:off x="2808092" y="3636545"/>
            <a:ext cx="410369"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rgbClr val="5C5B5A"/>
                </a:solidFill>
                <a:latin typeface="Arial"/>
              </a:rPr>
              <a:t>48</a:t>
            </a:r>
            <a:r>
              <a:rPr kumimoji="0" lang="en-GB" sz="1600" b="1" i="0" u="none" strike="noStrike" kern="1200" cap="none" spc="0" normalizeH="0" baseline="0" noProof="0" dirty="0">
                <a:ln>
                  <a:noFill/>
                </a:ln>
                <a:solidFill>
                  <a:srgbClr val="5C5B5A"/>
                </a:solidFill>
                <a:effectLst/>
                <a:uLnTx/>
                <a:uFillTx/>
                <a:latin typeface="Arial"/>
                <a:ea typeface="+mn-ea"/>
                <a:cs typeface="+mn-cs"/>
              </a:rPr>
              <a:t>%</a:t>
            </a:r>
          </a:p>
        </p:txBody>
      </p:sp>
      <p:sp>
        <p:nvSpPr>
          <p:cNvPr id="12" name="Right Brace 11" descr="Arrow showing in total, 30% are worried about coronavirus.">
            <a:extLst>
              <a:ext uri="{FF2B5EF4-FFF2-40B4-BE49-F238E27FC236}">
                <a16:creationId xmlns:a16="http://schemas.microsoft.com/office/drawing/2014/main" id="{E541A101-A5C6-D92F-63D2-CA816737528A}"/>
              </a:ext>
              <a:ext uri="{C183D7F6-B498-43B3-948B-1728B52AA6E4}">
                <adec:decorative xmlns:adec="http://schemas.microsoft.com/office/drawing/2017/decorative" val="1"/>
              </a:ext>
            </a:extLst>
          </p:cNvPr>
          <p:cNvSpPr/>
          <p:nvPr/>
        </p:nvSpPr>
        <p:spPr>
          <a:xfrm>
            <a:off x="4678194" y="2835479"/>
            <a:ext cx="217371" cy="1958295"/>
          </a:xfrm>
          <a:prstGeom prst="rightBrace">
            <a:avLst>
              <a:gd name="adj1" fmla="val 28487"/>
              <a:gd name="adj2" fmla="val 49688"/>
            </a:avLst>
          </a:prstGeom>
          <a:ln w="19050">
            <a:solidFill>
              <a:srgbClr val="FA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10" name="TextBox 9">
            <a:extLst>
              <a:ext uri="{FF2B5EF4-FFF2-40B4-BE49-F238E27FC236}">
                <a16:creationId xmlns:a16="http://schemas.microsoft.com/office/drawing/2014/main" id="{F8F2D217-B870-8B96-0186-B554225106C6}"/>
              </a:ext>
              <a:ext uri="{C183D7F6-B498-43B3-948B-1728B52AA6E4}">
                <adec:decorative xmlns:adec="http://schemas.microsoft.com/office/drawing/2017/decorative" val="1"/>
              </a:ext>
            </a:extLst>
          </p:cNvPr>
          <p:cNvSpPr txBox="1"/>
          <p:nvPr/>
        </p:nvSpPr>
        <p:spPr>
          <a:xfrm>
            <a:off x="5046554" y="3681215"/>
            <a:ext cx="410369" cy="24622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56%</a:t>
            </a:r>
          </a:p>
        </p:txBody>
      </p:sp>
      <p:sp>
        <p:nvSpPr>
          <p:cNvPr id="18" name="Arrow: Down 17">
            <a:extLst>
              <a:ext uri="{FF2B5EF4-FFF2-40B4-BE49-F238E27FC236}">
                <a16:creationId xmlns:a16="http://schemas.microsoft.com/office/drawing/2014/main" id="{6C42EC09-C273-9C7F-F7DF-8AB1285B7B23}"/>
              </a:ext>
              <a:ext uri="{C183D7F6-B498-43B3-948B-1728B52AA6E4}">
                <adec:decorative xmlns:adec="http://schemas.microsoft.com/office/drawing/2017/decorative" val="1"/>
              </a:ext>
            </a:extLst>
          </p:cNvPr>
          <p:cNvSpPr/>
          <p:nvPr/>
        </p:nvSpPr>
        <p:spPr>
          <a:xfrm>
            <a:off x="4197590" y="1548386"/>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Arrow: Down 18">
            <a:extLst>
              <a:ext uri="{FF2B5EF4-FFF2-40B4-BE49-F238E27FC236}">
                <a16:creationId xmlns:a16="http://schemas.microsoft.com/office/drawing/2014/main" id="{758EDA83-50B4-F624-D949-F6BB111ACC5E}"/>
              </a:ext>
              <a:ext uri="{C183D7F6-B498-43B3-948B-1728B52AA6E4}">
                <adec:decorative xmlns:adec="http://schemas.microsoft.com/office/drawing/2017/decorative" val="1"/>
              </a:ext>
            </a:extLst>
          </p:cNvPr>
          <p:cNvSpPr/>
          <p:nvPr/>
        </p:nvSpPr>
        <p:spPr>
          <a:xfrm rot="10800000">
            <a:off x="4199287" y="3350981"/>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0" name="Arrow: Down 19">
            <a:extLst>
              <a:ext uri="{FF2B5EF4-FFF2-40B4-BE49-F238E27FC236}">
                <a16:creationId xmlns:a16="http://schemas.microsoft.com/office/drawing/2014/main" id="{0C41EB88-AABE-91A4-BEB6-0A2C3F099C3C}"/>
              </a:ext>
              <a:ext uri="{C183D7F6-B498-43B3-948B-1728B52AA6E4}">
                <adec:decorative xmlns:adec="http://schemas.microsoft.com/office/drawing/2017/decorative" val="1"/>
              </a:ext>
            </a:extLst>
          </p:cNvPr>
          <p:cNvSpPr/>
          <p:nvPr/>
        </p:nvSpPr>
        <p:spPr>
          <a:xfrm rot="10800000">
            <a:off x="4199287" y="4300335"/>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1" name="Arrow: Down 20">
            <a:extLst>
              <a:ext uri="{FF2B5EF4-FFF2-40B4-BE49-F238E27FC236}">
                <a16:creationId xmlns:a16="http://schemas.microsoft.com/office/drawing/2014/main" id="{677097ED-D1F8-A233-02FE-29F7920A6486}"/>
              </a:ext>
              <a:ext uri="{C183D7F6-B498-43B3-948B-1728B52AA6E4}">
                <adec:decorative xmlns:adec="http://schemas.microsoft.com/office/drawing/2017/decorative" val="1"/>
              </a:ext>
            </a:extLst>
          </p:cNvPr>
          <p:cNvSpPr/>
          <p:nvPr/>
        </p:nvSpPr>
        <p:spPr>
          <a:xfrm>
            <a:off x="4199286" y="4760291"/>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Speech Bubble: Rectangle 2">
            <a:extLst>
              <a:ext uri="{FF2B5EF4-FFF2-40B4-BE49-F238E27FC236}">
                <a16:creationId xmlns:a16="http://schemas.microsoft.com/office/drawing/2014/main" id="{4EC041AA-0E35-47BB-A1B4-3B2EEC210F4F}"/>
              </a:ext>
              <a:ext uri="{C183D7F6-B498-43B3-948B-1728B52AA6E4}">
                <adec:decorative xmlns:adec="http://schemas.microsoft.com/office/drawing/2017/decorative" val="0"/>
              </a:ext>
            </a:extLst>
          </p:cNvPr>
          <p:cNvSpPr/>
          <p:nvPr/>
        </p:nvSpPr>
        <p:spPr>
          <a:xfrm>
            <a:off x="6034082" y="1165138"/>
            <a:ext cx="5853117" cy="4996996"/>
          </a:xfrm>
          <a:prstGeom prst="wedgeRectCallout">
            <a:avLst>
              <a:gd name="adj1" fmla="val -57999"/>
              <a:gd name="adj2" fmla="val 11845"/>
            </a:avLst>
          </a:prstGeom>
          <a:solidFill>
            <a:schemeClr val="bg1"/>
          </a:solidFill>
          <a:ln w="9525">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who are significantly more likely to find it very/somewhat difficult to afford their energy costs compared to GM average (56%)*:</a:t>
            </a: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Demographics</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chemeClr val="tx1"/>
                </a:solidFill>
                <a:latin typeface="Arial" panose="020B0604020202020204" pitchFamily="34" charset="0"/>
                <a:cs typeface="Arial" panose="020B0604020202020204" pitchFamily="34" charset="0"/>
              </a:rPr>
              <a:t>Disabled respondents (67%); mental ill health (78%); with a mobility disability (68%); or other disability (67%)</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chemeClr val="tx1"/>
                </a:solidFill>
                <a:latin typeface="Arial" panose="020B0604020202020204" pitchFamily="34" charset="0"/>
                <a:cs typeface="Arial" panose="020B0604020202020204" pitchFamily="34" charset="0"/>
              </a:rPr>
              <a:t>Those whose first language is not English (75%)</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chemeClr val="tx1"/>
                </a:solidFill>
                <a:latin typeface="Arial" panose="020B0604020202020204" pitchFamily="34" charset="0"/>
                <a:cs typeface="Arial" panose="020B0604020202020204" pitchFamily="34" charset="0"/>
              </a:rPr>
              <a:t>Pakistani respondents (74%); Muslim respondents (71%)</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chemeClr val="tx1"/>
                </a:solidFill>
                <a:latin typeface="Arial" panose="020B0604020202020204" pitchFamily="34" charset="0"/>
                <a:cs typeface="Arial" panose="020B0604020202020204" pitchFamily="34" charset="0"/>
              </a:rPr>
              <a:t>Parents of children in early years (68%); primary school (66%)</a:t>
            </a:r>
          </a:p>
          <a:p>
            <a:pPr marL="171450" marR="0" lvl="0" indent="-17145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GB" sz="1200" dirty="0">
                <a:solidFill>
                  <a:schemeClr val="tx1"/>
                </a:solidFill>
                <a:latin typeface="Arial" panose="020B0604020202020204" pitchFamily="34" charset="0"/>
                <a:cs typeface="Arial" panose="020B0604020202020204" pitchFamily="34" charset="0"/>
              </a:rPr>
              <a:t>Parents of children aged 19-25 (67%)</a:t>
            </a:r>
            <a:endParaRPr lang="en-GB" sz="9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Individual and/or family circumstance</a:t>
            </a:r>
          </a:p>
          <a:p>
            <a:pPr marL="171450" indent="-171450">
              <a:spcAft>
                <a:spcPts val="400"/>
              </a:spcAft>
              <a:buFont typeface="Arial" panose="020B0604020202020204" pitchFamily="34" charset="0"/>
              <a:buChar char="•"/>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Those not in work due to ill health or disability (87%)</a:t>
            </a:r>
          </a:p>
          <a:p>
            <a:pPr marL="171450" indent="-171450">
              <a:spcAft>
                <a:spcPts val="400"/>
              </a:spcAft>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Those who have cut the size or skipped a meal (78%); or have someone else in the household has done so (77%)</a:t>
            </a:r>
          </a:p>
          <a:p>
            <a:pPr marL="171450" indent="-171450">
              <a:spcAft>
                <a:spcPts val="400"/>
              </a:spcAft>
              <a:buFont typeface="Arial" panose="020B0604020202020204" pitchFamily="34" charset="0"/>
              <a:buChar char="•"/>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Homemakers (78</a:t>
            </a:r>
            <a:r>
              <a:rPr lang="en-GB" sz="1200" dirty="0">
                <a:solidFill>
                  <a:schemeClr val="tx1"/>
                </a:solidFill>
                <a:latin typeface="Arial" panose="020B0604020202020204" pitchFamily="34" charset="0"/>
                <a:cs typeface="Arial" panose="020B0604020202020204" pitchFamily="34" charset="0"/>
              </a:rPr>
              <a:t>%)</a:t>
            </a:r>
          </a:p>
          <a:p>
            <a:pPr marL="171450" indent="-171450">
              <a:spcAft>
                <a:spcPts val="400"/>
              </a:spcAft>
              <a:buFont typeface="Arial" panose="020B0604020202020204" pitchFamily="34" charset="0"/>
              <a:buChar char="•"/>
              <a:defRPr/>
            </a:pP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a:t>
            </a:r>
            <a:r>
              <a:rPr lang="en-GB" sz="1200" dirty="0">
                <a:solidFill>
                  <a:schemeClr val="tx1"/>
                </a:solidFill>
                <a:latin typeface="Arial" panose="020B0604020202020204" pitchFamily="34" charset="0"/>
                <a:cs typeface="Arial" panose="020B0604020202020204" pitchFamily="34" charset="0"/>
              </a:rPr>
              <a:t>ose unable to save money in the next 12 months (77%)</a:t>
            </a:r>
          </a:p>
          <a:p>
            <a:pPr marL="171450" indent="-171450">
              <a:spcAft>
                <a:spcPts val="400"/>
              </a:spcAft>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Those earning up to £15,599 (75%)</a:t>
            </a:r>
          </a:p>
          <a:p>
            <a:pPr marL="171450" indent="-171450">
              <a:spcAft>
                <a:spcPts val="400"/>
              </a:spcAft>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Those who have had to borrow more or use more credit in the past month (74%)</a:t>
            </a:r>
          </a:p>
          <a:p>
            <a:pPr marL="171450" indent="-171450">
              <a:spcAft>
                <a:spcPts val="400"/>
              </a:spcAft>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Those who have not eaten the whole day for lack of money (74%); nor has someone else in their household (71%)</a:t>
            </a:r>
          </a:p>
          <a:p>
            <a:pPr marL="171450" indent="-171450">
              <a:spcAft>
                <a:spcPts val="400"/>
              </a:spcAft>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Those considering switching to a pre-payment meter (73%)</a:t>
            </a:r>
          </a:p>
          <a:p>
            <a:pPr marL="171450" indent="-171450">
              <a:spcAft>
                <a:spcPts val="400"/>
              </a:spcAft>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Those not confident in using digital services (70%)</a:t>
            </a:r>
          </a:p>
          <a:p>
            <a:pPr marL="171450" indent="-171450">
              <a:spcAft>
                <a:spcPts val="400"/>
              </a:spcAft>
              <a:buFont typeface="Arial" panose="020B0604020202020204" pitchFamily="34" charset="0"/>
              <a:buChar char="•"/>
              <a:defRPr/>
            </a:pPr>
            <a:r>
              <a:rPr lang="en-GB" sz="1200" dirty="0">
                <a:solidFill>
                  <a:schemeClr val="tx1"/>
                </a:solidFill>
                <a:latin typeface="Arial" panose="020B0604020202020204" pitchFamily="34" charset="0"/>
                <a:cs typeface="Arial" panose="020B0604020202020204" pitchFamily="34" charset="0"/>
              </a:rPr>
              <a:t>Those whose children are entitled to free school meals (66%)</a:t>
            </a:r>
          </a:p>
          <a:p>
            <a:pPr marL="171450" indent="-171450">
              <a:spcAft>
                <a:spcPts val="400"/>
              </a:spcAft>
              <a:buFont typeface="Arial" panose="020B0604020202020204" pitchFamily="34" charset="0"/>
              <a:buChar char="•"/>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E4677765-4F85-4972-AD7A-367F88B7D2AF}"/>
              </a:ext>
            </a:extLst>
          </p:cNvPr>
          <p:cNvSpPr txBox="1"/>
          <p:nvPr/>
        </p:nvSpPr>
        <p:spPr>
          <a:xfrm>
            <a:off x="5891050" y="6128452"/>
            <a:ext cx="5107821" cy="246221"/>
          </a:xfrm>
          <a:prstGeom prst="rect">
            <a:avLst/>
          </a:prstGeom>
          <a:noFill/>
        </p:spPr>
        <p:txBody>
          <a:bodyPr wrap="square">
            <a:spAutoFit/>
          </a:bodyPr>
          <a:lstStyle/>
          <a:p>
            <a:r>
              <a:rPr lang="en-GB" sz="1000" dirty="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dirty="0"/>
          </a:p>
        </p:txBody>
      </p:sp>
      <p:grpSp>
        <p:nvGrpSpPr>
          <p:cNvPr id="7" name="Group 6" descr="Green and Red arrows to signify when a statistic is significantly higher or lower than the previous survey.">
            <a:extLst>
              <a:ext uri="{FF2B5EF4-FFF2-40B4-BE49-F238E27FC236}">
                <a16:creationId xmlns:a16="http://schemas.microsoft.com/office/drawing/2014/main" id="{271E232F-D14C-65CD-8E55-BCEEE8C1EA44}"/>
              </a:ext>
            </a:extLst>
          </p:cNvPr>
          <p:cNvGrpSpPr/>
          <p:nvPr/>
        </p:nvGrpSpPr>
        <p:grpSpPr>
          <a:xfrm>
            <a:off x="575408" y="5999738"/>
            <a:ext cx="4037617" cy="276999"/>
            <a:chOff x="575408" y="5999738"/>
            <a:chExt cx="4037617" cy="276999"/>
          </a:xfrm>
        </p:grpSpPr>
        <p:sp>
          <p:nvSpPr>
            <p:cNvPr id="8" name="Arrow: Down 7">
              <a:extLst>
                <a:ext uri="{FF2B5EF4-FFF2-40B4-BE49-F238E27FC236}">
                  <a16:creationId xmlns:a16="http://schemas.microsoft.com/office/drawing/2014/main" id="{7E817CB7-4A7A-93FB-8AA6-81E22AC4B88E}"/>
                </a:ext>
              </a:extLst>
            </p:cNvPr>
            <p:cNvSpPr/>
            <p:nvPr/>
          </p:nvSpPr>
          <p:spPr>
            <a:xfrm>
              <a:off x="807040" y="60408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4FAFDE93-21E0-F4A9-52C9-C5B625E56655}"/>
                </a:ext>
              </a:extLst>
            </p:cNvPr>
            <p:cNvGrpSpPr/>
            <p:nvPr/>
          </p:nvGrpSpPr>
          <p:grpSpPr>
            <a:xfrm>
              <a:off x="575408" y="5999738"/>
              <a:ext cx="4037617" cy="276999"/>
              <a:chOff x="520117" y="5798698"/>
              <a:chExt cx="4037617" cy="276999"/>
            </a:xfrm>
          </p:grpSpPr>
          <p:sp>
            <p:nvSpPr>
              <p:cNvPr id="14" name="Arrow: Down 13">
                <a:extLst>
                  <a:ext uri="{FF2B5EF4-FFF2-40B4-BE49-F238E27FC236}">
                    <a16:creationId xmlns:a16="http://schemas.microsoft.com/office/drawing/2014/main" id="{ED38A417-CC3A-C68E-E958-7ACFAFC13B83}"/>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5" name="TextBox 14">
                <a:extLst>
                  <a:ext uri="{FF2B5EF4-FFF2-40B4-BE49-F238E27FC236}">
                    <a16:creationId xmlns:a16="http://schemas.microsoft.com/office/drawing/2014/main" id="{15A839DD-407E-E2E0-C285-1BEAB45AB8AB}"/>
                  </a:ext>
                </a:extLst>
              </p:cNvPr>
              <p:cNvSpPr txBox="1"/>
              <p:nvPr/>
            </p:nvSpPr>
            <p:spPr>
              <a:xfrm>
                <a:off x="884934" y="5798698"/>
                <a:ext cx="367280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the ONS Benchmark</a:t>
                </a:r>
              </a:p>
            </p:txBody>
          </p:sp>
        </p:grpSp>
      </p:gr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CL9. How easy or difficult is it to afford your energy costs</a:t>
            </a:r>
            <a:r>
              <a:rPr lang="en-GB" sz="1000" dirty="0">
                <a:solidFill>
                  <a:srgbClr val="FFFFFF">
                    <a:lumMod val="50000"/>
                  </a:srgbClr>
                </a:solidFill>
                <a:latin typeface="Arial"/>
                <a:cs typeface="Arial" panose="020B0604020202020204" pitchFamily="34" charset="0"/>
              </a:rPr>
              <a:t>? CL10. In the past year, which of these have you done?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1,677 (All respondents) 	</a:t>
            </a:r>
            <a:r>
              <a:rPr lang="en-GB" sz="1000" dirty="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25" name="Slide Number Placeholder 4">
            <a:extLst>
              <a:ext uri="{FF2B5EF4-FFF2-40B4-BE49-F238E27FC236}">
                <a16:creationId xmlns:a16="http://schemas.microsoft.com/office/drawing/2014/main" id="{67748F33-BF14-414E-8BB8-BBFD9475F85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55329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405015" y="261903"/>
            <a:ext cx="11124029" cy="586800"/>
          </a:xfrm>
        </p:spPr>
        <p:txBody>
          <a:bodyPr anchor="t">
            <a:noAutofit/>
          </a:bodyPr>
          <a:lstStyle/>
          <a:p>
            <a:r>
              <a:rPr lang="en-GB" sz="1800" b="1" dirty="0"/>
              <a:t>Over half of respondents have </a:t>
            </a:r>
            <a:r>
              <a:rPr lang="en-GB" sz="1800" b="1" dirty="0">
                <a:solidFill>
                  <a:srgbClr val="009690"/>
                </a:solidFill>
              </a:rPr>
              <a:t>attempted to reduce the energy that they are using </a:t>
            </a:r>
            <a:r>
              <a:rPr lang="en-GB" sz="1800" b="1" dirty="0"/>
              <a:t>in their homes by turning down their heating and electricity (56%) or turning off appliances (55%)</a:t>
            </a:r>
            <a:endParaRPr lang="en-GB" sz="1800" b="1" dirty="0">
              <a:solidFill>
                <a:srgbClr val="009690"/>
              </a:solidFill>
            </a:endParaRPr>
          </a:p>
        </p:txBody>
      </p:sp>
      <p:sp>
        <p:nvSpPr>
          <p:cNvPr id="9" name="TextBox 8">
            <a:extLst>
              <a:ext uri="{FF2B5EF4-FFF2-40B4-BE49-F238E27FC236}">
                <a16:creationId xmlns:a16="http://schemas.microsoft.com/office/drawing/2014/main" id="{A1AFE953-7AA9-4BB4-7B91-35E4DBB926A3}"/>
              </a:ext>
              <a:ext uri="{C183D7F6-B498-43B3-948B-1728B52AA6E4}">
                <adec:decorative xmlns:adec="http://schemas.microsoft.com/office/drawing/2017/decorative" val="0"/>
              </a:ext>
            </a:extLst>
          </p:cNvPr>
          <p:cNvSpPr txBox="1"/>
          <p:nvPr/>
        </p:nvSpPr>
        <p:spPr>
          <a:xfrm>
            <a:off x="2838755" y="1120635"/>
            <a:ext cx="6514491" cy="4924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Actions taken over the past year (actions displayed across two graphs due to being asked in separate batches) </a:t>
            </a:r>
          </a:p>
        </p:txBody>
      </p:sp>
      <p:graphicFrame>
        <p:nvGraphicFramePr>
          <p:cNvPr id="3" name="Chart Placeholder 9" descr="Bar chart show that 56% of respondents have turned down the temperature on their central heating, 54% have turned down the heating in a room they are not using and 47% have turned down their radiators over the past year.">
            <a:extLst>
              <a:ext uri="{FF2B5EF4-FFF2-40B4-BE49-F238E27FC236}">
                <a16:creationId xmlns:a16="http://schemas.microsoft.com/office/drawing/2014/main" id="{3ECFC347-9291-09FE-B938-C1740EBDFDE0}"/>
              </a:ext>
            </a:extLst>
          </p:cNvPr>
          <p:cNvGraphicFramePr>
            <a:graphicFrameLocks/>
          </p:cNvGraphicFramePr>
          <p:nvPr>
            <p:extLst>
              <p:ext uri="{D42A27DB-BD31-4B8C-83A1-F6EECF244321}">
                <p14:modId xmlns:p14="http://schemas.microsoft.com/office/powerpoint/2010/main" val="3178341514"/>
              </p:ext>
            </p:extLst>
          </p:nvPr>
        </p:nvGraphicFramePr>
        <p:xfrm>
          <a:off x="241078" y="1663486"/>
          <a:ext cx="5854922" cy="44482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descr="Bar chart show that 55% of respondents have turned their appliances on standby, 54% have washed their clothes at a lower heat and 50% have closed all the curtains at night to keep the heat in.">
            <a:extLst>
              <a:ext uri="{FF2B5EF4-FFF2-40B4-BE49-F238E27FC236}">
                <a16:creationId xmlns:a16="http://schemas.microsoft.com/office/drawing/2014/main" id="{CB2B33D9-18B4-2346-83D1-64C8EBDA5972}"/>
              </a:ext>
            </a:extLst>
          </p:cNvPr>
          <p:cNvGraphicFramePr/>
          <p:nvPr>
            <p:extLst>
              <p:ext uri="{D42A27DB-BD31-4B8C-83A1-F6EECF244321}">
                <p14:modId xmlns:p14="http://schemas.microsoft.com/office/powerpoint/2010/main" val="86116783"/>
              </p:ext>
            </p:extLst>
          </p:nvPr>
        </p:nvGraphicFramePr>
        <p:xfrm>
          <a:off x="6216835" y="1607500"/>
          <a:ext cx="5854922" cy="4448260"/>
        </p:xfrm>
        <a:graphic>
          <a:graphicData uri="http://schemas.openxmlformats.org/drawingml/2006/chart">
            <c:chart xmlns:c="http://schemas.openxmlformats.org/drawingml/2006/chart" xmlns:r="http://schemas.openxmlformats.org/officeDocument/2006/relationships" r:id="rId4"/>
          </a:graphicData>
        </a:graphic>
      </p:graphicFrame>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576033" y="6327692"/>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000" dirty="0">
                <a:solidFill>
                  <a:srgbClr val="FFFFFF">
                    <a:lumMod val="50000"/>
                  </a:srgbClr>
                </a:solidFill>
                <a:latin typeface="Arial"/>
                <a:cs typeface="Arial" panose="020B0604020202020204" pitchFamily="34" charset="0"/>
              </a:rPr>
              <a:t>CL10. In the past year, which of these have you done? CL11. In the past year, which of these other actions have you done?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rgbClr val="FFFFFF">
                    <a:lumMod val="50000"/>
                  </a:srgbClr>
                </a:solidFill>
                <a:latin typeface="Arial"/>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1,677 (All respondents)</a:t>
            </a:r>
          </a:p>
        </p:txBody>
      </p:sp>
      <p:sp>
        <p:nvSpPr>
          <p:cNvPr id="8" name="Slide Number Placeholder 4">
            <a:extLst>
              <a:ext uri="{FF2B5EF4-FFF2-40B4-BE49-F238E27FC236}">
                <a16:creationId xmlns:a16="http://schemas.microsoft.com/office/drawing/2014/main" id="{A48A595C-2501-442A-97AC-51D3327FE4E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98378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F617-840F-FAF5-12C5-3962255F0CE7}"/>
              </a:ext>
            </a:extLst>
          </p:cNvPr>
          <p:cNvSpPr>
            <a:spLocks noGrp="1"/>
          </p:cNvSpPr>
          <p:nvPr>
            <p:ph type="title"/>
          </p:nvPr>
        </p:nvSpPr>
        <p:spPr>
          <a:xfrm>
            <a:off x="409168" y="268592"/>
            <a:ext cx="11274832" cy="586800"/>
          </a:xfrm>
        </p:spPr>
        <p:txBody>
          <a:bodyPr/>
          <a:lstStyle/>
          <a:p>
            <a:pPr rtl="0" eaLnBrk="1" latinLnBrk="0" hangingPunct="1"/>
            <a:r>
              <a:rPr lang="en-GB" sz="1800" b="1" kern="1200" dirty="0">
                <a:effectLst/>
                <a:latin typeface="Arial" panose="020B0604020202020204" pitchFamily="34" charset="0"/>
                <a:ea typeface="+mn-ea"/>
                <a:cs typeface="+mn-cs"/>
              </a:rPr>
              <a:t>Survey responses suggest a gradual increase in the proportion of GM residents with </a:t>
            </a:r>
            <a:r>
              <a:rPr lang="en-GB" sz="1800" b="1" kern="1200" dirty="0">
                <a:solidFill>
                  <a:srgbClr val="009690"/>
                </a:solidFill>
                <a:effectLst/>
                <a:latin typeface="Arial" panose="020B0604020202020204" pitchFamily="34" charset="0"/>
                <a:ea typeface="+mn-ea"/>
                <a:cs typeface="+mn-cs"/>
              </a:rPr>
              <a:t>a prepayment meter </a:t>
            </a:r>
            <a:r>
              <a:rPr lang="en-GB" sz="1800" b="1" kern="1200" dirty="0">
                <a:effectLst/>
                <a:latin typeface="Arial" panose="020B0604020202020204" pitchFamily="34" charset="0"/>
                <a:ea typeface="+mn-ea"/>
                <a:cs typeface="+mn-cs"/>
              </a:rPr>
              <a:t>(23% now, compared to 17% twelve months ago). </a:t>
            </a:r>
            <a:endParaRPr lang="en-GB" dirty="0">
              <a:effectLst/>
            </a:endParaRPr>
          </a:p>
        </p:txBody>
      </p:sp>
      <p:sp>
        <p:nvSpPr>
          <p:cNvPr id="27" name="TextBox 26">
            <a:extLst>
              <a:ext uri="{FF2B5EF4-FFF2-40B4-BE49-F238E27FC236}">
                <a16:creationId xmlns:a16="http://schemas.microsoft.com/office/drawing/2014/main" id="{36B929D9-4160-46C3-9BFB-B86CF3BBF781}"/>
              </a:ext>
              <a:ext uri="{C183D7F6-B498-43B3-948B-1728B52AA6E4}">
                <adec:decorative xmlns:adec="http://schemas.microsoft.com/office/drawing/2017/decorative" val="1"/>
              </a:ext>
            </a:extLst>
          </p:cNvPr>
          <p:cNvSpPr txBox="1"/>
          <p:nvPr/>
        </p:nvSpPr>
        <p:spPr>
          <a:xfrm>
            <a:off x="1820253" y="1350958"/>
            <a:ext cx="4129034"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Do you have a prepayment meter?</a:t>
            </a:r>
          </a:p>
        </p:txBody>
      </p:sp>
      <p:graphicFrame>
        <p:nvGraphicFramePr>
          <p:cNvPr id="18" name="Chart Placeholder 10" descr="Pie chart showing that 58% of parents have children aged 12-17 that have all had their coronavirus vaccine">
            <a:extLst>
              <a:ext uri="{FF2B5EF4-FFF2-40B4-BE49-F238E27FC236}">
                <a16:creationId xmlns:a16="http://schemas.microsoft.com/office/drawing/2014/main" id="{08DAB34B-13D2-49CB-8E3F-5C5E2595515E}"/>
              </a:ext>
            </a:extLst>
          </p:cNvPr>
          <p:cNvGraphicFramePr>
            <a:graphicFrameLocks/>
          </p:cNvGraphicFramePr>
          <p:nvPr>
            <p:extLst>
              <p:ext uri="{D42A27DB-BD31-4B8C-83A1-F6EECF244321}">
                <p14:modId xmlns:p14="http://schemas.microsoft.com/office/powerpoint/2010/main" val="3188550903"/>
              </p:ext>
            </p:extLst>
          </p:nvPr>
        </p:nvGraphicFramePr>
        <p:xfrm>
          <a:off x="702952" y="1891344"/>
          <a:ext cx="6576048" cy="3517945"/>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182E8BC8-F65C-459A-BD99-B9C8BFC12EEC}"/>
              </a:ext>
              <a:ext uri="{C183D7F6-B498-43B3-948B-1728B52AA6E4}">
                <adec:decorative xmlns:adec="http://schemas.microsoft.com/office/drawing/2017/decorative" val="1"/>
              </a:ext>
            </a:extLst>
          </p:cNvPr>
          <p:cNvSpPr txBox="1"/>
          <p:nvPr/>
        </p:nvSpPr>
        <p:spPr>
          <a:xfrm>
            <a:off x="287253" y="5074633"/>
            <a:ext cx="1110003" cy="24622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5C5B5A"/>
                </a:solidFill>
                <a:effectLst/>
                <a:uLnTx/>
                <a:uFillTx/>
                <a:latin typeface="Arial"/>
                <a:ea typeface="+mn-ea"/>
                <a:cs typeface="+mn-cs"/>
              </a:rPr>
              <a:t>No = </a:t>
            </a:r>
            <a:r>
              <a:rPr lang="en-GB" sz="1600" dirty="0">
                <a:solidFill>
                  <a:srgbClr val="5C5B5A"/>
                </a:solidFill>
                <a:latin typeface="Arial"/>
              </a:rPr>
              <a:t>71</a:t>
            </a:r>
            <a:r>
              <a:rPr kumimoji="0" lang="en-GB" sz="1600" b="0" i="0" u="none" strike="noStrike" kern="1200" cap="none" spc="0" normalizeH="0" baseline="0" noProof="0" dirty="0">
                <a:ln>
                  <a:noFill/>
                </a:ln>
                <a:solidFill>
                  <a:srgbClr val="5C5B5A"/>
                </a:solidFill>
                <a:effectLst/>
                <a:uLnTx/>
                <a:uFillTx/>
                <a:latin typeface="Arial"/>
                <a:ea typeface="+mn-ea"/>
                <a:cs typeface="+mn-cs"/>
              </a:rPr>
              <a:t>%</a:t>
            </a:r>
          </a:p>
        </p:txBody>
      </p:sp>
      <p:graphicFrame>
        <p:nvGraphicFramePr>
          <p:cNvPr id="3" name="Chart Placeholder 10" descr="Pie chart showing the percentage of respondents who are classed as food insecure by the Greater Manchester food insecurity score. 35% of households are considered food insecure. 19% have very low security.">
            <a:extLst>
              <a:ext uri="{FF2B5EF4-FFF2-40B4-BE49-F238E27FC236}">
                <a16:creationId xmlns:a16="http://schemas.microsoft.com/office/drawing/2014/main" id="{052A983E-40D1-A03D-83CA-3E4B922A687E}"/>
              </a:ext>
            </a:extLst>
          </p:cNvPr>
          <p:cNvGraphicFramePr>
            <a:graphicFrameLocks/>
          </p:cNvGraphicFramePr>
          <p:nvPr>
            <p:extLst>
              <p:ext uri="{D42A27DB-BD31-4B8C-83A1-F6EECF244321}">
                <p14:modId xmlns:p14="http://schemas.microsoft.com/office/powerpoint/2010/main" val="3628050734"/>
              </p:ext>
            </p:extLst>
          </p:nvPr>
        </p:nvGraphicFramePr>
        <p:xfrm>
          <a:off x="782854" y="1895241"/>
          <a:ext cx="7472689" cy="3785943"/>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a:extLst>
              <a:ext uri="{FF2B5EF4-FFF2-40B4-BE49-F238E27FC236}">
                <a16:creationId xmlns:a16="http://schemas.microsoft.com/office/drawing/2014/main" id="{76B636FC-A8AB-DA83-3BA6-A32048777C72}"/>
              </a:ext>
              <a:ext uri="{C183D7F6-B498-43B3-948B-1728B52AA6E4}">
                <adec:decorative xmlns:adec="http://schemas.microsoft.com/office/drawing/2017/decorative" val="1"/>
              </a:ext>
            </a:extLst>
          </p:cNvPr>
          <p:cNvSpPr txBox="1"/>
          <p:nvPr/>
        </p:nvSpPr>
        <p:spPr>
          <a:xfrm>
            <a:off x="3987841" y="1833511"/>
            <a:ext cx="1110003" cy="246221"/>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a:solidFill>
                  <a:srgbClr val="5C5B5A"/>
                </a:solidFill>
                <a:latin typeface="Arial"/>
              </a:rPr>
              <a:t>Yes</a:t>
            </a:r>
            <a:r>
              <a:rPr kumimoji="0" lang="en-GB" sz="1600" b="0" i="0" u="none" strike="noStrike" kern="1200" cap="none" spc="0" normalizeH="0" baseline="0" noProof="0" dirty="0">
                <a:ln>
                  <a:noFill/>
                </a:ln>
                <a:solidFill>
                  <a:srgbClr val="5C5B5A"/>
                </a:solidFill>
                <a:effectLst/>
                <a:uLnTx/>
                <a:uFillTx/>
                <a:latin typeface="Arial"/>
                <a:ea typeface="+mn-ea"/>
                <a:cs typeface="+mn-cs"/>
              </a:rPr>
              <a:t> = </a:t>
            </a:r>
            <a:r>
              <a:rPr lang="en-GB" sz="1600" dirty="0">
                <a:solidFill>
                  <a:srgbClr val="5C5B5A"/>
                </a:solidFill>
                <a:latin typeface="Arial"/>
              </a:rPr>
              <a:t>23</a:t>
            </a:r>
            <a:r>
              <a:rPr kumimoji="0" lang="en-GB" sz="1600" b="0" i="0" u="none" strike="noStrike" kern="1200" cap="none" spc="0" normalizeH="0" baseline="0" noProof="0" dirty="0">
                <a:ln>
                  <a:noFill/>
                </a:ln>
                <a:solidFill>
                  <a:srgbClr val="5C5B5A"/>
                </a:solidFill>
                <a:effectLst/>
                <a:uLnTx/>
                <a:uFillTx/>
                <a:latin typeface="Arial"/>
                <a:ea typeface="+mn-ea"/>
                <a:cs typeface="+mn-cs"/>
              </a:rPr>
              <a:t>%</a:t>
            </a:r>
          </a:p>
        </p:txBody>
      </p:sp>
      <p:cxnSp>
        <p:nvCxnSpPr>
          <p:cNvPr id="6" name="Straight Connector 5">
            <a:extLst>
              <a:ext uri="{FF2B5EF4-FFF2-40B4-BE49-F238E27FC236}">
                <a16:creationId xmlns:a16="http://schemas.microsoft.com/office/drawing/2014/main" id="{1D2129DC-441E-E9B5-DA24-5906D6F2912C}"/>
              </a:ext>
              <a:ext uri="{C183D7F6-B498-43B3-948B-1728B52AA6E4}">
                <adec:decorative xmlns:adec="http://schemas.microsoft.com/office/drawing/2017/decorative" val="1"/>
              </a:ext>
            </a:extLst>
          </p:cNvPr>
          <p:cNvCxnSpPr>
            <a:cxnSpLocks/>
          </p:cNvCxnSpPr>
          <p:nvPr/>
        </p:nvCxnSpPr>
        <p:spPr>
          <a:xfrm flipH="1">
            <a:off x="4137545" y="2159978"/>
            <a:ext cx="181836" cy="251099"/>
          </a:xfrm>
          <a:prstGeom prst="line">
            <a:avLst/>
          </a:prstGeom>
          <a:ln w="31750">
            <a:solidFill>
              <a:srgbClr val="5C5B5A"/>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023B0B2-6BAE-DA33-4BD8-D9A01F118F8C}"/>
              </a:ext>
              <a:ext uri="{C183D7F6-B498-43B3-948B-1728B52AA6E4}">
                <adec:decorative xmlns:adec="http://schemas.microsoft.com/office/drawing/2017/decorative" val="1"/>
              </a:ext>
            </a:extLst>
          </p:cNvPr>
          <p:cNvCxnSpPr>
            <a:cxnSpLocks/>
          </p:cNvCxnSpPr>
          <p:nvPr/>
        </p:nvCxnSpPr>
        <p:spPr>
          <a:xfrm flipH="1">
            <a:off x="1086496" y="4770352"/>
            <a:ext cx="181836" cy="251099"/>
          </a:xfrm>
          <a:prstGeom prst="line">
            <a:avLst/>
          </a:prstGeom>
          <a:ln w="31750">
            <a:solidFill>
              <a:srgbClr val="5C5B5A"/>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94784A4-D4F4-87F0-F2DC-C435A74D06B9}"/>
              </a:ext>
            </a:extLst>
          </p:cNvPr>
          <p:cNvSpPr txBox="1"/>
          <p:nvPr/>
        </p:nvSpPr>
        <p:spPr>
          <a:xfrm>
            <a:off x="8061649" y="1565797"/>
            <a:ext cx="4016051" cy="4185761"/>
          </a:xfrm>
          <a:prstGeom prst="rect">
            <a:avLst/>
          </a:prstGeom>
          <a:noFill/>
        </p:spPr>
        <p:txBody>
          <a:bodyPr wrap="square" rtlCol="0">
            <a:spAutoFit/>
          </a:bodyPr>
          <a:lstStyle/>
          <a:p>
            <a:pPr marL="285750" indent="-285750">
              <a:buFont typeface="Arial" panose="020B0604020202020204" pitchFamily="34" charset="0"/>
              <a:buChar char="•"/>
            </a:pPr>
            <a:r>
              <a:rPr lang="en-GB" sz="1400" b="1" dirty="0">
                <a:solidFill>
                  <a:srgbClr val="5C5B5A"/>
                </a:solidFill>
              </a:rPr>
              <a:t>4% of respondents have opted to switch to a prepayment meter in the last 12 months, with a further 2% having been moved onto a meter in the same period</a:t>
            </a:r>
            <a:r>
              <a:rPr lang="en-GB" sz="1400" dirty="0">
                <a:solidFill>
                  <a:srgbClr val="5C5B5A"/>
                </a:solidFill>
              </a:rPr>
              <a:t>. The combined effect of this, according to the survey, is that nearly a quarter of GM residents may now have a prepayment meter (if survey results reflect the population at large on this measure).</a:t>
            </a:r>
          </a:p>
          <a:p>
            <a:endParaRPr lang="en-GB" sz="1400" dirty="0">
              <a:solidFill>
                <a:srgbClr val="5C5B5A"/>
              </a:solidFill>
            </a:endParaRPr>
          </a:p>
          <a:p>
            <a:pPr marL="285750" indent="-285750">
              <a:buFont typeface="Arial" panose="020B0604020202020204" pitchFamily="34" charset="0"/>
              <a:buChar char="•"/>
            </a:pPr>
            <a:r>
              <a:rPr lang="en-GB" sz="1400" dirty="0">
                <a:solidFill>
                  <a:srgbClr val="5C5B5A"/>
                </a:solidFill>
              </a:rPr>
              <a:t>Although prepayment meters can help with budgeting (preventing some customers from getting into debt and helping others pay off debts in smaller increments), </a:t>
            </a:r>
            <a:r>
              <a:rPr lang="en-GB" sz="1400" b="1" dirty="0">
                <a:solidFill>
                  <a:srgbClr val="5C5B5A"/>
                </a:solidFill>
              </a:rPr>
              <a:t>households with a prepayment meter will typically pay their supplier’s standard rate for their gas and electricity, there are specific implications around standard charges, and a range of other disadvantages.</a:t>
            </a:r>
            <a:endParaRPr lang="en-GB" b="1" dirty="0">
              <a:solidFill>
                <a:srgbClr val="5C5B5A"/>
              </a:solidFill>
            </a:endParaRP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287253" y="6395334"/>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CL8. Do you have a prepayment meter (pay-as-you-go meter) in your current home?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1,677 (All respondents)</a:t>
            </a:r>
          </a:p>
        </p:txBody>
      </p:sp>
      <p:sp>
        <p:nvSpPr>
          <p:cNvPr id="5" name="Slide Number Placeholder 4">
            <a:extLst>
              <a:ext uri="{FF2B5EF4-FFF2-40B4-BE49-F238E27FC236}">
                <a16:creationId xmlns:a16="http://schemas.microsoft.com/office/drawing/2014/main" id="{C19FC5AD-00D1-4CD5-9A10-51BB20591883}"/>
              </a:ext>
            </a:extLst>
          </p:cNvPr>
          <p:cNvSpPr>
            <a:spLocks noGrp="1"/>
          </p:cNvSpPr>
          <p:nvPr>
            <p:ph type="sldNum" sz="quarter" idx="4294967295"/>
          </p:nvPr>
        </p:nvSpPr>
        <p:spPr>
          <a:xfrm>
            <a:off x="11709400" y="6400800"/>
            <a:ext cx="482600" cy="2762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60621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276CDE-5912-4FA2-866A-6E5EC2BEE47A}"/>
              </a:ext>
            </a:extLst>
          </p:cNvPr>
          <p:cNvSpPr>
            <a:spLocks noGrp="1"/>
          </p:cNvSpPr>
          <p:nvPr>
            <p:ph type="title"/>
          </p:nvPr>
        </p:nvSpPr>
        <p:spPr>
          <a:xfrm>
            <a:off x="586800" y="254422"/>
            <a:ext cx="10515600" cy="911647"/>
          </a:xfrm>
        </p:spPr>
        <p:txBody>
          <a:bodyPr anchor="t">
            <a:normAutofit/>
          </a:bodyPr>
          <a:lstStyle/>
          <a:p>
            <a:r>
              <a:rPr lang="en-GB" sz="1800" b="1" dirty="0"/>
              <a:t>Almost two thirds (64%) of respondents are </a:t>
            </a:r>
            <a:r>
              <a:rPr lang="en-GB" sz="1800" b="1" dirty="0">
                <a:solidFill>
                  <a:srgbClr val="009690"/>
                </a:solidFill>
              </a:rPr>
              <a:t>shopping in cheaper stores</a:t>
            </a:r>
            <a:r>
              <a:rPr lang="en-GB" sz="1800" b="1" dirty="0"/>
              <a:t>, whilst over half are using loyalty cards to access discounts or deals (56%)</a:t>
            </a:r>
          </a:p>
        </p:txBody>
      </p:sp>
      <p:graphicFrame>
        <p:nvGraphicFramePr>
          <p:cNvPr id="7" name="Chart 6" descr="Column chart showing actions taken over the past year. 64% have shopped at cheaper stores in order to save money, 56% have used loyalty cards to qualify for discounts and deals, 42% have batch cooked to save money. ">
            <a:extLst>
              <a:ext uri="{FF2B5EF4-FFF2-40B4-BE49-F238E27FC236}">
                <a16:creationId xmlns:a16="http://schemas.microsoft.com/office/drawing/2014/main" id="{1142A269-43F0-4838-BF84-D64B0DC88C54}"/>
              </a:ext>
            </a:extLst>
          </p:cNvPr>
          <p:cNvGraphicFramePr/>
          <p:nvPr>
            <p:extLst>
              <p:ext uri="{D42A27DB-BD31-4B8C-83A1-F6EECF244321}">
                <p14:modId xmlns:p14="http://schemas.microsoft.com/office/powerpoint/2010/main" val="705071420"/>
              </p:ext>
            </p:extLst>
          </p:nvPr>
        </p:nvGraphicFramePr>
        <p:xfrm>
          <a:off x="368094" y="987538"/>
          <a:ext cx="11317947" cy="503575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C9B1E243-8E03-4789-10BB-75CBBADE17C0}"/>
              </a:ext>
            </a:extLst>
          </p:cNvPr>
          <p:cNvSpPr/>
          <p:nvPr/>
        </p:nvSpPr>
        <p:spPr>
          <a:xfrm>
            <a:off x="3420487" y="5625796"/>
            <a:ext cx="4848226" cy="657225"/>
          </a:xfrm>
          <a:prstGeom prst="rect">
            <a:avLst/>
          </a:prstGeom>
          <a:solidFill>
            <a:schemeClr val="bg1"/>
          </a:solidFill>
          <a:ln w="19050">
            <a:solidFill>
              <a:srgbClr val="0096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00" dirty="0">
                <a:solidFill>
                  <a:srgbClr val="5C5B5A"/>
                </a:solidFill>
              </a:rPr>
              <a:t>This question was asked in the Greater Manchester Residents’ Survey to support the work of the Food Security Action Network, but was not asked nationally by the ONS</a:t>
            </a:r>
          </a:p>
        </p:txBody>
      </p:sp>
      <p:sp>
        <p:nvSpPr>
          <p:cNvPr id="11" name="Footer Placeholder 4">
            <a:extLst>
              <a:ext uri="{FF2B5EF4-FFF2-40B4-BE49-F238E27FC236}">
                <a16:creationId xmlns:a16="http://schemas.microsoft.com/office/drawing/2014/main" id="{4CE35C92-2B85-4A92-A8E4-951AE7DE3D96}"/>
              </a:ext>
            </a:extLst>
          </p:cNvPr>
          <p:cNvSpPr txBox="1">
            <a:spLocks/>
          </p:cNvSpPr>
          <p:nvPr/>
        </p:nvSpPr>
        <p:spPr>
          <a:xfrm>
            <a:off x="368094" y="6345966"/>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CL12. And for one last set of actions, in the past year, which of these have you done?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1,677 (All respondents)</a:t>
            </a:r>
          </a:p>
        </p:txBody>
      </p:sp>
      <p:sp>
        <p:nvSpPr>
          <p:cNvPr id="8" name="Slide Number Placeholder 4">
            <a:extLst>
              <a:ext uri="{FF2B5EF4-FFF2-40B4-BE49-F238E27FC236}">
                <a16:creationId xmlns:a16="http://schemas.microsoft.com/office/drawing/2014/main" id="{D66B0495-736F-4C25-AC46-9A34600BE89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979453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3" y="249963"/>
            <a:ext cx="11238080" cy="830997"/>
          </a:xfrm>
        </p:spPr>
        <p:txBody>
          <a:bodyPr vert="horz" wrap="square" anchor="t">
            <a:spAutoFit/>
          </a:bodyPr>
          <a:lstStyle/>
          <a:p>
            <a:pPr>
              <a:lnSpc>
                <a:spcPct val="100000"/>
              </a:lnSpc>
            </a:pPr>
            <a:r>
              <a:rPr lang="en-GB" sz="1800" b="1" dirty="0"/>
              <a:t>Almost a quarter of respondents would like to </a:t>
            </a:r>
            <a:r>
              <a:rPr lang="en-GB" sz="1800" b="1" dirty="0">
                <a:solidFill>
                  <a:srgbClr val="009690"/>
                </a:solidFill>
              </a:rPr>
              <a:t>hear about the support available</a:t>
            </a:r>
            <a:r>
              <a:rPr lang="en-GB" sz="1800" b="1" dirty="0"/>
              <a:t> for using loyalty cards to qualify for discounts and deals (24%) and buying in-season food (23%). A fifth want support with meal plans, shopping at cheaper stores or joining a community cooking club (20%)</a:t>
            </a:r>
            <a:endParaRPr lang="en-GB" sz="1800" b="1" dirty="0">
              <a:solidFill>
                <a:schemeClr val="accent3"/>
              </a:solidFill>
            </a:endParaRPr>
          </a:p>
        </p:txBody>
      </p:sp>
      <p:sp>
        <p:nvSpPr>
          <p:cNvPr id="3" name="TextBox 2">
            <a:extLst>
              <a:ext uri="{FF2B5EF4-FFF2-40B4-BE49-F238E27FC236}">
                <a16:creationId xmlns:a16="http://schemas.microsoft.com/office/drawing/2014/main" id="{C2C0CE2F-CC9E-BDCB-86AB-0AED82DBD93A}"/>
              </a:ext>
            </a:extLst>
          </p:cNvPr>
          <p:cNvSpPr txBox="1"/>
          <p:nvPr/>
        </p:nvSpPr>
        <p:spPr>
          <a:xfrm>
            <a:off x="2917085" y="1157681"/>
            <a:ext cx="6357831" cy="323165"/>
          </a:xfrm>
          <a:prstGeom prst="rect">
            <a:avLst/>
          </a:prstGeom>
          <a:noFill/>
        </p:spPr>
        <p:txBody>
          <a:bodyPr wrap="none" rtlCol="0">
            <a:spAutoFit/>
          </a:bodyPr>
          <a:lstStyle/>
          <a:p>
            <a:r>
              <a:rPr lang="en-GB" sz="1500" b="1" dirty="0">
                <a:solidFill>
                  <a:srgbClr val="5C5B5A"/>
                </a:solidFill>
              </a:rPr>
              <a:t>Do you plan on doing any of these actions in the next two months? </a:t>
            </a:r>
          </a:p>
        </p:txBody>
      </p:sp>
      <p:graphicFrame>
        <p:nvGraphicFramePr>
          <p:cNvPr id="4" name="Table 4">
            <a:extLst>
              <a:ext uri="{FF2B5EF4-FFF2-40B4-BE49-F238E27FC236}">
                <a16:creationId xmlns:a16="http://schemas.microsoft.com/office/drawing/2014/main" id="{A43E20FE-3863-E558-D6C3-7F68B41FC55A}"/>
              </a:ext>
            </a:extLst>
          </p:cNvPr>
          <p:cNvGraphicFramePr>
            <a:graphicFrameLocks noGrp="1"/>
          </p:cNvGraphicFramePr>
          <p:nvPr>
            <p:extLst>
              <p:ext uri="{D42A27DB-BD31-4B8C-83A1-F6EECF244321}">
                <p14:modId xmlns:p14="http://schemas.microsoft.com/office/powerpoint/2010/main" val="2484788910"/>
              </p:ext>
            </p:extLst>
          </p:nvPr>
        </p:nvGraphicFramePr>
        <p:xfrm>
          <a:off x="223920" y="1480846"/>
          <a:ext cx="11595795" cy="4831404"/>
        </p:xfrm>
        <a:graphic>
          <a:graphicData uri="http://schemas.openxmlformats.org/drawingml/2006/table">
            <a:tbl>
              <a:tblPr firstRow="1" bandRow="1">
                <a:tableStyleId>{C083E6E3-FA7D-4D7B-A595-EF9225AFEA82}</a:tableStyleId>
              </a:tblPr>
              <a:tblGrid>
                <a:gridCol w="3889053">
                  <a:extLst>
                    <a:ext uri="{9D8B030D-6E8A-4147-A177-3AD203B41FA5}">
                      <a16:colId xmlns:a16="http://schemas.microsoft.com/office/drawing/2014/main" val="4157561515"/>
                    </a:ext>
                  </a:extLst>
                </a:gridCol>
                <a:gridCol w="1284457">
                  <a:extLst>
                    <a:ext uri="{9D8B030D-6E8A-4147-A177-3AD203B41FA5}">
                      <a16:colId xmlns:a16="http://schemas.microsoft.com/office/drawing/2014/main" val="457791980"/>
                    </a:ext>
                  </a:extLst>
                </a:gridCol>
                <a:gridCol w="1284457">
                  <a:extLst>
                    <a:ext uri="{9D8B030D-6E8A-4147-A177-3AD203B41FA5}">
                      <a16:colId xmlns:a16="http://schemas.microsoft.com/office/drawing/2014/main" val="3051101500"/>
                    </a:ext>
                  </a:extLst>
                </a:gridCol>
                <a:gridCol w="1284457">
                  <a:extLst>
                    <a:ext uri="{9D8B030D-6E8A-4147-A177-3AD203B41FA5}">
                      <a16:colId xmlns:a16="http://schemas.microsoft.com/office/drawing/2014/main" val="3382319081"/>
                    </a:ext>
                  </a:extLst>
                </a:gridCol>
                <a:gridCol w="1284457">
                  <a:extLst>
                    <a:ext uri="{9D8B030D-6E8A-4147-A177-3AD203B41FA5}">
                      <a16:colId xmlns:a16="http://schemas.microsoft.com/office/drawing/2014/main" val="4228258138"/>
                    </a:ext>
                  </a:extLst>
                </a:gridCol>
                <a:gridCol w="1284457">
                  <a:extLst>
                    <a:ext uri="{9D8B030D-6E8A-4147-A177-3AD203B41FA5}">
                      <a16:colId xmlns:a16="http://schemas.microsoft.com/office/drawing/2014/main" val="3398411186"/>
                    </a:ext>
                  </a:extLst>
                </a:gridCol>
                <a:gridCol w="1284457">
                  <a:extLst>
                    <a:ext uri="{9D8B030D-6E8A-4147-A177-3AD203B41FA5}">
                      <a16:colId xmlns:a16="http://schemas.microsoft.com/office/drawing/2014/main" val="2215625871"/>
                    </a:ext>
                  </a:extLst>
                </a:gridCol>
              </a:tblGrid>
              <a:tr h="767404">
                <a:tc>
                  <a:txBody>
                    <a:bodyPr/>
                    <a:lstStyle/>
                    <a:p>
                      <a:endParaRPr lang="en-GB" dirty="0"/>
                    </a:p>
                  </a:txBody>
                  <a:tcPr/>
                </a:tc>
                <a:tc>
                  <a:txBody>
                    <a:bodyPr/>
                    <a:lstStyle/>
                    <a:p>
                      <a:pPr marL="0" algn="ctr" defTabSz="914400" rtl="0" eaLnBrk="1" fontAlgn="b" latinLnBrk="0" hangingPunct="1"/>
                      <a:r>
                        <a:rPr lang="en-GB" sz="1200" b="1" i="0" u="none" strike="noStrike" kern="1200" baseline="0" dirty="0">
                          <a:solidFill>
                            <a:schemeClr val="tx1"/>
                          </a:solidFill>
                          <a:latin typeface="+mn-lt"/>
                          <a:ea typeface="+mn-ea"/>
                          <a:cs typeface="+mn-cs"/>
                        </a:rPr>
                        <a:t>Want support</a:t>
                      </a:r>
                    </a:p>
                  </a:txBody>
                  <a:tcPr anchor="ctr"/>
                </a:tc>
                <a:tc>
                  <a:txBody>
                    <a:bodyPr/>
                    <a:lstStyle/>
                    <a:p>
                      <a:pPr marL="0" algn="ctr" defTabSz="914400" rtl="0" eaLnBrk="1" fontAlgn="b" latinLnBrk="0" hangingPunct="1"/>
                      <a:r>
                        <a:rPr lang="en-GB" sz="1200" b="0" i="0" u="none" strike="noStrike" kern="1200" baseline="0" dirty="0">
                          <a:solidFill>
                            <a:schemeClr val="tx1"/>
                          </a:solidFill>
                          <a:latin typeface="+mn-lt"/>
                          <a:ea typeface="+mn-ea"/>
                          <a:cs typeface="+mn-cs"/>
                        </a:rPr>
                        <a:t>Yes – and I would like support</a:t>
                      </a:r>
                    </a:p>
                  </a:txBody>
                  <a:tcPr marL="7620" marR="7620" marT="7620" marB="0" anchor="ctr"/>
                </a:tc>
                <a:tc>
                  <a:txBody>
                    <a:bodyPr/>
                    <a:lstStyle/>
                    <a:p>
                      <a:pPr marL="0" algn="ctr" defTabSz="914400" rtl="0" eaLnBrk="1" fontAlgn="b" latinLnBrk="0" hangingPunct="1"/>
                      <a:r>
                        <a:rPr lang="en-GB" sz="1200" b="0" i="0" u="none" strike="noStrike" kern="1200" baseline="0" dirty="0">
                          <a:solidFill>
                            <a:schemeClr val="tx1"/>
                          </a:solidFill>
                          <a:latin typeface="+mn-lt"/>
                          <a:ea typeface="+mn-ea"/>
                          <a:cs typeface="+mn-cs"/>
                        </a:rPr>
                        <a:t>No – But I would like to hear about support available</a:t>
                      </a:r>
                    </a:p>
                  </a:txBody>
                  <a:tcPr marL="7620" marR="7620" marT="7620" marB="0" anchor="ctr"/>
                </a:tc>
                <a:tc>
                  <a:txBody>
                    <a:bodyPr/>
                    <a:lstStyle/>
                    <a:p>
                      <a:pPr marL="0" algn="ctr" defTabSz="914400" rtl="0" eaLnBrk="1" fontAlgn="b" latinLnBrk="0" hangingPunct="1"/>
                      <a:r>
                        <a:rPr lang="en-GB" sz="1200" b="0" i="0" u="none" strike="noStrike" kern="1200" baseline="0" dirty="0">
                          <a:solidFill>
                            <a:schemeClr val="tx1"/>
                          </a:solidFill>
                          <a:latin typeface="+mn-lt"/>
                          <a:ea typeface="+mn-ea"/>
                          <a:cs typeface="+mn-cs"/>
                        </a:rPr>
                        <a:t>Yes – But I don’t need support</a:t>
                      </a:r>
                    </a:p>
                  </a:txBody>
                  <a:tcPr marL="7620" marR="7620" marT="7620" marB="0" anchor="ctr"/>
                </a:tc>
                <a:tc>
                  <a:txBody>
                    <a:bodyPr/>
                    <a:lstStyle/>
                    <a:p>
                      <a:pPr marL="0" algn="ctr" defTabSz="914400" rtl="0" eaLnBrk="1" fontAlgn="b" latinLnBrk="0" hangingPunct="1"/>
                      <a:r>
                        <a:rPr lang="en-GB" sz="1200" b="0" i="0" u="none" strike="noStrike" kern="1200" baseline="0" dirty="0">
                          <a:solidFill>
                            <a:schemeClr val="tx1"/>
                          </a:solidFill>
                          <a:latin typeface="+mn-lt"/>
                          <a:ea typeface="+mn-ea"/>
                          <a:cs typeface="+mn-cs"/>
                        </a:rPr>
                        <a:t>No – And I don’t need support</a:t>
                      </a:r>
                    </a:p>
                  </a:txBody>
                  <a:tcPr marL="7620" marR="7620" marT="7620" marB="0" anchor="ctr"/>
                </a:tc>
                <a:tc>
                  <a:txBody>
                    <a:bodyPr/>
                    <a:lstStyle/>
                    <a:p>
                      <a:pPr marL="0" algn="ctr" defTabSz="914400" rtl="0" eaLnBrk="1" fontAlgn="b" latinLnBrk="0" hangingPunct="1"/>
                      <a:r>
                        <a:rPr lang="en-GB" sz="1200" b="0" i="0" u="none" strike="noStrike" kern="1200" baseline="0" dirty="0">
                          <a:solidFill>
                            <a:schemeClr val="tx1"/>
                          </a:solidFill>
                          <a:latin typeface="+mn-lt"/>
                          <a:ea typeface="+mn-ea"/>
                          <a:cs typeface="+mn-cs"/>
                        </a:rPr>
                        <a:t>Not sure</a:t>
                      </a:r>
                    </a:p>
                  </a:txBody>
                  <a:tcPr marL="7620" marR="7620" marT="7620" marB="0" anchor="ctr"/>
                </a:tc>
                <a:extLst>
                  <a:ext uri="{0D108BD9-81ED-4DB2-BD59-A6C34878D82A}">
                    <a16:rowId xmlns:a16="http://schemas.microsoft.com/office/drawing/2014/main" val="3087049573"/>
                  </a:ext>
                </a:extLst>
              </a:tr>
              <a:tr h="370840">
                <a:tc>
                  <a:txBody>
                    <a:bodyPr/>
                    <a:lstStyle/>
                    <a:p>
                      <a:pPr algn="r"/>
                      <a:r>
                        <a:rPr lang="en-GB" sz="1150" b="0" i="0" u="none" strike="noStrike" kern="1200" baseline="0" dirty="0">
                          <a:solidFill>
                            <a:schemeClr val="tx1"/>
                          </a:solidFill>
                          <a:latin typeface="+mn-lt"/>
                          <a:ea typeface="+mn-ea"/>
                          <a:cs typeface="+mn-cs"/>
                        </a:rPr>
                        <a:t>Using loyalty cards to qualify for discounts/deals (n=731)</a:t>
                      </a:r>
                    </a:p>
                  </a:txBody>
                  <a:tcPr anchor="ctr"/>
                </a:tc>
                <a:tc>
                  <a:txBody>
                    <a:bodyPr/>
                    <a:lstStyle/>
                    <a:p>
                      <a:pPr marL="0" algn="ctr" defTabSz="914400" rtl="0" eaLnBrk="1" fontAlgn="b" latinLnBrk="0" hangingPunct="1"/>
                      <a:r>
                        <a:rPr lang="en-GB" sz="1200" b="1" i="0" u="none" strike="noStrike" kern="1200" baseline="0" dirty="0">
                          <a:solidFill>
                            <a:schemeClr val="tx1"/>
                          </a:solidFill>
                          <a:latin typeface="+mn-lt"/>
                          <a:ea typeface="+mn-ea"/>
                          <a:cs typeface="+mn-cs"/>
                        </a:rPr>
                        <a:t>24%</a:t>
                      </a:r>
                    </a:p>
                  </a:txBody>
                  <a:tcPr anchor="ctr"/>
                </a:tc>
                <a:tc>
                  <a:txBody>
                    <a:bodyPr/>
                    <a:lstStyle/>
                    <a:p>
                      <a:pPr algn="ctr" fontAlgn="b"/>
                      <a:r>
                        <a:rPr lang="en-GB" sz="1200" b="0" i="0" u="none" strike="noStrike" kern="1200" baseline="0" dirty="0">
                          <a:solidFill>
                            <a:schemeClr val="tx1"/>
                          </a:solidFill>
                          <a:latin typeface="+mn-lt"/>
                          <a:ea typeface="+mn-ea"/>
                          <a:cs typeface="+mn-cs"/>
                        </a:rPr>
                        <a:t>19%</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5%</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27%</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37%</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13%</a:t>
                      </a:r>
                    </a:p>
                  </a:txBody>
                  <a:tcPr marL="7620" marR="7620" marT="7620" marB="0" anchor="ctr"/>
                </a:tc>
                <a:extLst>
                  <a:ext uri="{0D108BD9-81ED-4DB2-BD59-A6C34878D82A}">
                    <a16:rowId xmlns:a16="http://schemas.microsoft.com/office/drawing/2014/main" val="2073255840"/>
                  </a:ext>
                </a:extLst>
              </a:tr>
              <a:tr h="370840">
                <a:tc>
                  <a:txBody>
                    <a:bodyPr/>
                    <a:lstStyle/>
                    <a:p>
                      <a:pPr algn="r"/>
                      <a:r>
                        <a:rPr lang="en-GB" sz="1150" b="0" i="0" u="none" strike="noStrike" kern="1200" baseline="0" dirty="0">
                          <a:solidFill>
                            <a:schemeClr val="tx1"/>
                          </a:solidFill>
                          <a:latin typeface="+mn-lt"/>
                          <a:ea typeface="+mn-ea"/>
                          <a:cs typeface="+mn-cs"/>
                        </a:rPr>
                        <a:t>Buying food that is “in season” because it is cheaper (n=1,109) </a:t>
                      </a:r>
                      <a:endParaRPr lang="en-GB" sz="1150" dirty="0"/>
                    </a:p>
                  </a:txBody>
                  <a:tcPr anchor="ctr"/>
                </a:tc>
                <a:tc>
                  <a:txBody>
                    <a:bodyPr/>
                    <a:lstStyle/>
                    <a:p>
                      <a:pPr marL="0" algn="ctr" defTabSz="914400" rtl="0" eaLnBrk="1" fontAlgn="b" latinLnBrk="0" hangingPunct="1"/>
                      <a:r>
                        <a:rPr lang="en-GB" sz="1200" b="1" i="0" u="none" strike="noStrike" kern="1200" baseline="0" dirty="0">
                          <a:solidFill>
                            <a:schemeClr val="tx1"/>
                          </a:solidFill>
                          <a:latin typeface="+mn-lt"/>
                          <a:ea typeface="+mn-ea"/>
                          <a:cs typeface="+mn-cs"/>
                        </a:rPr>
                        <a:t>23%</a:t>
                      </a:r>
                    </a:p>
                  </a:txBody>
                  <a:tcPr anchor="ctr"/>
                </a:tc>
                <a:tc>
                  <a:txBody>
                    <a:bodyPr/>
                    <a:lstStyle/>
                    <a:p>
                      <a:pPr algn="ctr" fontAlgn="b"/>
                      <a:r>
                        <a:rPr lang="en-GB" sz="1200" b="0" i="0" u="none" strike="noStrike" kern="1200" baseline="0" dirty="0">
                          <a:solidFill>
                            <a:schemeClr val="tx1"/>
                          </a:solidFill>
                          <a:latin typeface="+mn-lt"/>
                          <a:ea typeface="+mn-ea"/>
                          <a:cs typeface="+mn-cs"/>
                        </a:rPr>
                        <a:t>16%</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7%</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30%</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35%</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12%</a:t>
                      </a:r>
                    </a:p>
                  </a:txBody>
                  <a:tcPr marL="7620" marR="7620" marT="7620" marB="0" anchor="ctr"/>
                </a:tc>
                <a:extLst>
                  <a:ext uri="{0D108BD9-81ED-4DB2-BD59-A6C34878D82A}">
                    <a16:rowId xmlns:a16="http://schemas.microsoft.com/office/drawing/2014/main" val="4168553901"/>
                  </a:ext>
                </a:extLst>
              </a:tr>
              <a:tr h="370840">
                <a:tc>
                  <a:txBody>
                    <a:bodyPr/>
                    <a:lstStyle/>
                    <a:p>
                      <a:pPr algn="r"/>
                      <a:r>
                        <a:rPr lang="en-GB" sz="1150" b="0" i="0" u="none" strike="noStrike" kern="1200" baseline="0" dirty="0">
                          <a:solidFill>
                            <a:schemeClr val="tx1"/>
                          </a:solidFill>
                          <a:latin typeface="+mn-lt"/>
                          <a:ea typeface="+mn-ea"/>
                          <a:cs typeface="+mn-cs"/>
                        </a:rPr>
                        <a:t>Making weekly meal plans to save money (n=1,026)</a:t>
                      </a:r>
                      <a:endParaRPr lang="en-GB" sz="1150" dirty="0"/>
                    </a:p>
                  </a:txBody>
                  <a:tcPr anchor="ctr"/>
                </a:tc>
                <a:tc>
                  <a:txBody>
                    <a:bodyPr/>
                    <a:lstStyle/>
                    <a:p>
                      <a:pPr marL="0" algn="ctr" defTabSz="914400" rtl="0" eaLnBrk="1" fontAlgn="b" latinLnBrk="0" hangingPunct="1"/>
                      <a:r>
                        <a:rPr lang="en-GB" sz="1200" b="1" i="0" u="none" strike="noStrike" kern="1200" baseline="0" dirty="0">
                          <a:solidFill>
                            <a:schemeClr val="tx1"/>
                          </a:solidFill>
                          <a:latin typeface="+mn-lt"/>
                          <a:ea typeface="+mn-ea"/>
                          <a:cs typeface="+mn-cs"/>
                        </a:rPr>
                        <a:t>20%</a:t>
                      </a:r>
                    </a:p>
                  </a:txBody>
                  <a:tcPr anchor="ctr"/>
                </a:tc>
                <a:tc>
                  <a:txBody>
                    <a:bodyPr/>
                    <a:lstStyle/>
                    <a:p>
                      <a:pPr algn="ctr" fontAlgn="b"/>
                      <a:r>
                        <a:rPr lang="en-GB" sz="1200" b="0" i="0" u="none" strike="noStrike" kern="1200" baseline="0" dirty="0">
                          <a:solidFill>
                            <a:schemeClr val="tx1"/>
                          </a:solidFill>
                          <a:latin typeface="+mn-lt"/>
                          <a:ea typeface="+mn-ea"/>
                          <a:cs typeface="+mn-cs"/>
                        </a:rPr>
                        <a:t>15%</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5%</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25%</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44%</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11%</a:t>
                      </a:r>
                    </a:p>
                  </a:txBody>
                  <a:tcPr marL="7620" marR="7620" marT="7620" marB="0" anchor="ctr"/>
                </a:tc>
                <a:extLst>
                  <a:ext uri="{0D108BD9-81ED-4DB2-BD59-A6C34878D82A}">
                    <a16:rowId xmlns:a16="http://schemas.microsoft.com/office/drawing/2014/main" val="1688671840"/>
                  </a:ext>
                </a:extLst>
              </a:tr>
              <a:tr h="370840">
                <a:tc>
                  <a:txBody>
                    <a:bodyPr/>
                    <a:lstStyle/>
                    <a:p>
                      <a:pPr algn="r"/>
                      <a:r>
                        <a:rPr lang="en-GB" sz="1150" b="0" i="0" u="none" strike="noStrike" kern="1200" baseline="0" dirty="0">
                          <a:solidFill>
                            <a:schemeClr val="tx1"/>
                          </a:solidFill>
                          <a:latin typeface="+mn-lt"/>
                          <a:ea typeface="+mn-ea"/>
                          <a:cs typeface="+mn-cs"/>
                        </a:rPr>
                        <a:t>Shopped at cheaper stores in order to save money (n=609)</a:t>
                      </a:r>
                      <a:endParaRPr lang="en-GB" sz="1150" dirty="0"/>
                    </a:p>
                  </a:txBody>
                  <a:tcPr anchor="ctr"/>
                </a:tc>
                <a:tc>
                  <a:txBody>
                    <a:bodyPr/>
                    <a:lstStyle/>
                    <a:p>
                      <a:pPr marL="0" algn="ctr" defTabSz="914400" rtl="0" eaLnBrk="1" fontAlgn="b" latinLnBrk="0" hangingPunct="1"/>
                      <a:r>
                        <a:rPr lang="en-GB" sz="1200" b="1" i="0" u="none" strike="noStrike" kern="1200" baseline="0" dirty="0">
                          <a:solidFill>
                            <a:schemeClr val="tx1"/>
                          </a:solidFill>
                          <a:latin typeface="+mn-lt"/>
                          <a:ea typeface="+mn-ea"/>
                          <a:cs typeface="+mn-cs"/>
                        </a:rPr>
                        <a:t>20%</a:t>
                      </a:r>
                    </a:p>
                  </a:txBody>
                  <a:tcPr anchor="ctr"/>
                </a:tc>
                <a:tc>
                  <a:txBody>
                    <a:bodyPr/>
                    <a:lstStyle/>
                    <a:p>
                      <a:pPr algn="ctr" fontAlgn="b"/>
                      <a:r>
                        <a:rPr lang="en-GB" sz="1200" b="0" i="0" u="none" strike="noStrike" kern="1200" baseline="0" dirty="0">
                          <a:solidFill>
                            <a:schemeClr val="tx1"/>
                          </a:solidFill>
                          <a:latin typeface="+mn-lt"/>
                          <a:ea typeface="+mn-ea"/>
                          <a:cs typeface="+mn-cs"/>
                        </a:rPr>
                        <a:t>14%</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5%</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29%</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41%</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10%</a:t>
                      </a:r>
                    </a:p>
                  </a:txBody>
                  <a:tcPr marL="7620" marR="7620" marT="7620" marB="0" anchor="ctr"/>
                </a:tc>
                <a:extLst>
                  <a:ext uri="{0D108BD9-81ED-4DB2-BD59-A6C34878D82A}">
                    <a16:rowId xmlns:a16="http://schemas.microsoft.com/office/drawing/2014/main" val="1057249474"/>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50" b="0" i="0" u="none" strike="noStrike" kern="1200" baseline="0" dirty="0">
                          <a:solidFill>
                            <a:schemeClr val="tx1"/>
                          </a:solidFill>
                          <a:latin typeface="+mn-lt"/>
                          <a:ea typeface="+mn-ea"/>
                          <a:cs typeface="+mn-cs"/>
                        </a:rPr>
                        <a:t>Joining a community cooking club / community food garden (n=1,574)</a:t>
                      </a:r>
                    </a:p>
                  </a:txBody>
                  <a:tcPr anchor="ctr"/>
                </a:tc>
                <a:tc>
                  <a:txBody>
                    <a:bodyPr/>
                    <a:lstStyle/>
                    <a:p>
                      <a:pPr marL="0" algn="ctr" defTabSz="914400" rtl="0" eaLnBrk="1" fontAlgn="b" latinLnBrk="0" hangingPunct="1"/>
                      <a:r>
                        <a:rPr lang="en-GB" sz="1200" b="1" i="0" u="none" strike="noStrike" kern="1200" baseline="0" dirty="0">
                          <a:solidFill>
                            <a:schemeClr val="tx1"/>
                          </a:solidFill>
                          <a:latin typeface="+mn-lt"/>
                          <a:ea typeface="+mn-ea"/>
                          <a:cs typeface="+mn-cs"/>
                        </a:rPr>
                        <a:t>20%</a:t>
                      </a:r>
                    </a:p>
                  </a:txBody>
                  <a:tcPr anchor="ctr"/>
                </a:tc>
                <a:tc>
                  <a:txBody>
                    <a:bodyPr/>
                    <a:lstStyle/>
                    <a:p>
                      <a:pPr algn="ctr" fontAlgn="b"/>
                      <a:r>
                        <a:rPr lang="en-GB" sz="1200" b="0" i="0" u="none" strike="noStrike" kern="1200" baseline="0" dirty="0">
                          <a:solidFill>
                            <a:schemeClr val="tx1"/>
                          </a:solidFill>
                          <a:latin typeface="+mn-lt"/>
                          <a:ea typeface="+mn-ea"/>
                          <a:cs typeface="+mn-cs"/>
                        </a:rPr>
                        <a:t>9%</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11%</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8%</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59%</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14%</a:t>
                      </a:r>
                    </a:p>
                  </a:txBody>
                  <a:tcPr marL="7620" marR="7620" marT="7620" marB="0" anchor="ctr"/>
                </a:tc>
                <a:extLst>
                  <a:ext uri="{0D108BD9-81ED-4DB2-BD59-A6C34878D82A}">
                    <a16:rowId xmlns:a16="http://schemas.microsoft.com/office/drawing/2014/main" val="2624662445"/>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50" b="0" i="0" u="none" strike="noStrike" kern="1200" baseline="0" dirty="0">
                          <a:solidFill>
                            <a:schemeClr val="tx1"/>
                          </a:solidFill>
                          <a:latin typeface="+mn-lt"/>
                          <a:ea typeface="+mn-ea"/>
                          <a:cs typeface="+mn-cs"/>
                        </a:rPr>
                        <a:t>Shopping at particular times of day to find offers / reduced price food (n=1,206)</a:t>
                      </a:r>
                    </a:p>
                  </a:txBody>
                  <a:tcPr anchor="ctr"/>
                </a:tc>
                <a:tc>
                  <a:txBody>
                    <a:bodyPr/>
                    <a:lstStyle/>
                    <a:p>
                      <a:pPr marL="0" algn="ctr" defTabSz="914400" rtl="0" eaLnBrk="1" fontAlgn="b" latinLnBrk="0" hangingPunct="1"/>
                      <a:r>
                        <a:rPr lang="en-GB" sz="1200" b="1" i="0" u="none" strike="noStrike" kern="1200" baseline="0" dirty="0">
                          <a:solidFill>
                            <a:schemeClr val="tx1"/>
                          </a:solidFill>
                          <a:latin typeface="+mn-lt"/>
                          <a:ea typeface="+mn-ea"/>
                          <a:cs typeface="+mn-cs"/>
                        </a:rPr>
                        <a:t>19%</a:t>
                      </a:r>
                    </a:p>
                  </a:txBody>
                  <a:tcPr anchor="ctr"/>
                </a:tc>
                <a:tc>
                  <a:txBody>
                    <a:bodyPr/>
                    <a:lstStyle/>
                    <a:p>
                      <a:pPr algn="ctr" fontAlgn="b"/>
                      <a:r>
                        <a:rPr lang="en-GB" sz="1200" b="0" i="0" u="none" strike="noStrike" kern="1200" baseline="0" dirty="0">
                          <a:solidFill>
                            <a:schemeClr val="tx1"/>
                          </a:solidFill>
                          <a:latin typeface="+mn-lt"/>
                          <a:ea typeface="+mn-ea"/>
                          <a:cs typeface="+mn-cs"/>
                        </a:rPr>
                        <a:t>12%</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7%</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21%</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49%</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12%</a:t>
                      </a:r>
                    </a:p>
                  </a:txBody>
                  <a:tcPr marL="7620" marR="7620" marT="7620" marB="0" anchor="ctr"/>
                </a:tc>
                <a:extLst>
                  <a:ext uri="{0D108BD9-81ED-4DB2-BD59-A6C34878D82A}">
                    <a16:rowId xmlns:a16="http://schemas.microsoft.com/office/drawing/2014/main" val="2031728515"/>
                  </a:ext>
                </a:extLst>
              </a:tr>
              <a:tr h="370840">
                <a:tc>
                  <a:txBody>
                    <a:bodyPr/>
                    <a:lstStyle/>
                    <a:p>
                      <a:pPr algn="r"/>
                      <a:r>
                        <a:rPr lang="en-GB" sz="1150" b="0" i="0" u="none" strike="noStrike" kern="1200" baseline="0" dirty="0">
                          <a:solidFill>
                            <a:schemeClr val="tx1"/>
                          </a:solidFill>
                          <a:latin typeface="+mn-lt"/>
                          <a:ea typeface="+mn-ea"/>
                          <a:cs typeface="+mn-cs"/>
                        </a:rPr>
                        <a:t>Batch cooking to save money (n=980)</a:t>
                      </a:r>
                      <a:endParaRPr lang="en-GB" sz="1150" dirty="0"/>
                    </a:p>
                  </a:txBody>
                  <a:tcPr anchor="ctr"/>
                </a:tc>
                <a:tc>
                  <a:txBody>
                    <a:bodyPr/>
                    <a:lstStyle/>
                    <a:p>
                      <a:pPr marL="0" algn="ctr" defTabSz="914400" rtl="0" eaLnBrk="1" fontAlgn="b" latinLnBrk="0" hangingPunct="1"/>
                      <a:r>
                        <a:rPr lang="en-GB" sz="1200" b="1" i="0" u="none" strike="noStrike" kern="1200" baseline="0" dirty="0">
                          <a:solidFill>
                            <a:schemeClr val="tx1"/>
                          </a:solidFill>
                          <a:latin typeface="+mn-lt"/>
                          <a:ea typeface="+mn-ea"/>
                          <a:cs typeface="+mn-cs"/>
                        </a:rPr>
                        <a:t>18%</a:t>
                      </a:r>
                    </a:p>
                  </a:txBody>
                  <a:tcPr anchor="ctr"/>
                </a:tc>
                <a:tc>
                  <a:txBody>
                    <a:bodyPr/>
                    <a:lstStyle/>
                    <a:p>
                      <a:pPr algn="ctr" fontAlgn="b"/>
                      <a:r>
                        <a:rPr lang="en-GB" sz="1200" b="0" i="0" u="none" strike="noStrike" kern="1200" baseline="0" dirty="0">
                          <a:solidFill>
                            <a:schemeClr val="tx1"/>
                          </a:solidFill>
                          <a:latin typeface="+mn-lt"/>
                          <a:ea typeface="+mn-ea"/>
                          <a:cs typeface="+mn-cs"/>
                        </a:rPr>
                        <a:t>12%</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6%</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29%</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41%</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12%</a:t>
                      </a:r>
                    </a:p>
                  </a:txBody>
                  <a:tcPr marL="7620" marR="7620" marT="7620" marB="0" anchor="ctr"/>
                </a:tc>
                <a:extLst>
                  <a:ext uri="{0D108BD9-81ED-4DB2-BD59-A6C34878D82A}">
                    <a16:rowId xmlns:a16="http://schemas.microsoft.com/office/drawing/2014/main" val="256371818"/>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50" b="0" i="0" u="none" strike="noStrike" kern="1200" baseline="0" dirty="0">
                          <a:solidFill>
                            <a:schemeClr val="tx1"/>
                          </a:solidFill>
                          <a:latin typeface="+mn-lt"/>
                          <a:ea typeface="+mn-ea"/>
                          <a:cs typeface="+mn-cs"/>
                        </a:rPr>
                        <a:t>Finding cheaper recipes to save money (n=1,115)</a:t>
                      </a:r>
                    </a:p>
                  </a:txBody>
                  <a:tcPr anchor="ctr"/>
                </a:tc>
                <a:tc>
                  <a:txBody>
                    <a:bodyPr/>
                    <a:lstStyle/>
                    <a:p>
                      <a:pPr marL="0" algn="ctr" defTabSz="914400" rtl="0" eaLnBrk="1" fontAlgn="b" latinLnBrk="0" hangingPunct="1"/>
                      <a:r>
                        <a:rPr lang="en-GB" sz="1200" b="1" i="0" u="none" strike="noStrike" kern="1200" baseline="0" dirty="0">
                          <a:solidFill>
                            <a:schemeClr val="tx1"/>
                          </a:solidFill>
                          <a:latin typeface="+mn-lt"/>
                          <a:ea typeface="+mn-ea"/>
                          <a:cs typeface="+mn-cs"/>
                        </a:rPr>
                        <a:t>16%</a:t>
                      </a:r>
                    </a:p>
                  </a:txBody>
                  <a:tcPr anchor="ctr"/>
                </a:tc>
                <a:tc>
                  <a:txBody>
                    <a:bodyPr/>
                    <a:lstStyle/>
                    <a:p>
                      <a:pPr algn="ctr" fontAlgn="b"/>
                      <a:r>
                        <a:rPr lang="en-GB" sz="1200" b="0" i="0" u="none" strike="noStrike" kern="1200" baseline="0" dirty="0">
                          <a:solidFill>
                            <a:schemeClr val="tx1"/>
                          </a:solidFill>
                          <a:latin typeface="+mn-lt"/>
                          <a:ea typeface="+mn-ea"/>
                          <a:cs typeface="+mn-cs"/>
                        </a:rPr>
                        <a:t>10%</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6%</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29%</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42%</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12%</a:t>
                      </a:r>
                    </a:p>
                  </a:txBody>
                  <a:tcPr marL="7620" marR="7620" marT="7620" marB="0" anchor="ctr"/>
                </a:tc>
                <a:extLst>
                  <a:ext uri="{0D108BD9-81ED-4DB2-BD59-A6C34878D82A}">
                    <a16:rowId xmlns:a16="http://schemas.microsoft.com/office/drawing/2014/main" val="3006966042"/>
                  </a:ext>
                </a:extLst>
              </a:tr>
              <a:tr h="370840">
                <a:tc>
                  <a:txBody>
                    <a:bodyPr/>
                    <a:lstStyle/>
                    <a:p>
                      <a:pPr algn="r"/>
                      <a:r>
                        <a:rPr lang="en-GB" sz="1150" b="0" i="0" u="none" strike="noStrike" kern="1200" baseline="0" dirty="0">
                          <a:solidFill>
                            <a:schemeClr val="tx1"/>
                          </a:solidFill>
                          <a:latin typeface="+mn-lt"/>
                          <a:ea typeface="+mn-ea"/>
                          <a:cs typeface="+mn-cs"/>
                        </a:rPr>
                        <a:t>Planned a weekly budget for food shopping (n=979)</a:t>
                      </a:r>
                      <a:endParaRPr lang="en-GB" sz="1150" dirty="0"/>
                    </a:p>
                  </a:txBody>
                  <a:tcPr anchor="ctr"/>
                </a:tc>
                <a:tc>
                  <a:txBody>
                    <a:bodyPr/>
                    <a:lstStyle/>
                    <a:p>
                      <a:pPr marL="0" algn="ctr" defTabSz="914400" rtl="0" eaLnBrk="1" fontAlgn="b" latinLnBrk="0" hangingPunct="1"/>
                      <a:r>
                        <a:rPr lang="en-GB" sz="1200" b="1" i="0" u="none" strike="noStrike" kern="1200" baseline="0" dirty="0">
                          <a:solidFill>
                            <a:schemeClr val="tx1"/>
                          </a:solidFill>
                          <a:latin typeface="+mn-lt"/>
                          <a:ea typeface="+mn-ea"/>
                          <a:cs typeface="+mn-cs"/>
                        </a:rPr>
                        <a:t>16%</a:t>
                      </a:r>
                    </a:p>
                  </a:txBody>
                  <a:tcPr anchor="ctr"/>
                </a:tc>
                <a:tc>
                  <a:txBody>
                    <a:bodyPr/>
                    <a:lstStyle/>
                    <a:p>
                      <a:pPr algn="ctr" fontAlgn="b"/>
                      <a:r>
                        <a:rPr lang="en-GB" sz="1200" b="0" i="0" u="none" strike="noStrike" kern="1200" baseline="0" dirty="0">
                          <a:solidFill>
                            <a:schemeClr val="tx1"/>
                          </a:solidFill>
                          <a:latin typeface="+mn-lt"/>
                          <a:ea typeface="+mn-ea"/>
                          <a:cs typeface="+mn-cs"/>
                        </a:rPr>
                        <a:t>11%</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4%</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31%</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43%</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10%</a:t>
                      </a:r>
                    </a:p>
                  </a:txBody>
                  <a:tcPr marL="7620" marR="7620" marT="7620" marB="0" anchor="ctr"/>
                </a:tc>
                <a:extLst>
                  <a:ext uri="{0D108BD9-81ED-4DB2-BD59-A6C34878D82A}">
                    <a16:rowId xmlns:a16="http://schemas.microsoft.com/office/drawing/2014/main" val="1524288027"/>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150" b="0" i="0" u="none" strike="noStrike" kern="1200" baseline="0" dirty="0">
                          <a:solidFill>
                            <a:schemeClr val="tx1"/>
                          </a:solidFill>
                          <a:latin typeface="+mn-lt"/>
                          <a:ea typeface="+mn-ea"/>
                          <a:cs typeface="+mn-cs"/>
                        </a:rPr>
                        <a:t>Buying more frozen fruit and vegetables to save money (n=1,114)</a:t>
                      </a:r>
                    </a:p>
                  </a:txBody>
                  <a:tcPr anchor="ctr"/>
                </a:tc>
                <a:tc>
                  <a:txBody>
                    <a:bodyPr/>
                    <a:lstStyle/>
                    <a:p>
                      <a:pPr marL="0" algn="ctr" defTabSz="914400" rtl="0" eaLnBrk="1" fontAlgn="b" latinLnBrk="0" hangingPunct="1"/>
                      <a:r>
                        <a:rPr lang="en-GB" sz="1200" b="1" i="0" u="none" strike="noStrike" kern="1200" baseline="0" dirty="0">
                          <a:solidFill>
                            <a:schemeClr val="tx1"/>
                          </a:solidFill>
                          <a:latin typeface="+mn-lt"/>
                          <a:ea typeface="+mn-ea"/>
                          <a:cs typeface="+mn-cs"/>
                        </a:rPr>
                        <a:t>15%</a:t>
                      </a:r>
                    </a:p>
                  </a:txBody>
                  <a:tcPr anchor="ctr"/>
                </a:tc>
                <a:tc>
                  <a:txBody>
                    <a:bodyPr/>
                    <a:lstStyle/>
                    <a:p>
                      <a:pPr algn="ctr" fontAlgn="b"/>
                      <a:r>
                        <a:rPr lang="en-GB" sz="1200" b="0" i="0" u="none" strike="noStrike" kern="1200" baseline="0" dirty="0">
                          <a:solidFill>
                            <a:schemeClr val="tx1"/>
                          </a:solidFill>
                          <a:latin typeface="+mn-lt"/>
                          <a:ea typeface="+mn-ea"/>
                          <a:cs typeface="+mn-cs"/>
                        </a:rPr>
                        <a:t>9%</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7%</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26%</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47%</a:t>
                      </a:r>
                    </a:p>
                  </a:txBody>
                  <a:tcPr marL="7620" marR="7620" marT="7620" marB="0" anchor="ctr"/>
                </a:tc>
                <a:tc>
                  <a:txBody>
                    <a:bodyPr/>
                    <a:lstStyle/>
                    <a:p>
                      <a:pPr algn="ctr" fontAlgn="b"/>
                      <a:r>
                        <a:rPr lang="en-GB" sz="1200" b="0" i="0" u="none" strike="noStrike" kern="1200" baseline="0" dirty="0">
                          <a:solidFill>
                            <a:schemeClr val="tx1"/>
                          </a:solidFill>
                          <a:latin typeface="+mn-lt"/>
                          <a:ea typeface="+mn-ea"/>
                          <a:cs typeface="+mn-cs"/>
                        </a:rPr>
                        <a:t>12%</a:t>
                      </a:r>
                    </a:p>
                  </a:txBody>
                  <a:tcPr marL="7620" marR="7620" marT="7620" marB="0" anchor="ctr"/>
                </a:tc>
                <a:extLst>
                  <a:ext uri="{0D108BD9-81ED-4DB2-BD59-A6C34878D82A}">
                    <a16:rowId xmlns:a16="http://schemas.microsoft.com/office/drawing/2014/main" val="2750915429"/>
                  </a:ext>
                </a:extLst>
              </a:tr>
            </a:tbl>
          </a:graphicData>
        </a:graphic>
      </p:graphicFrame>
      <p:sp>
        <p:nvSpPr>
          <p:cNvPr id="2" name="Rectangle 1">
            <a:extLst>
              <a:ext uri="{FF2B5EF4-FFF2-40B4-BE49-F238E27FC236}">
                <a16:creationId xmlns:a16="http://schemas.microsoft.com/office/drawing/2014/main" id="{327E5A8F-DF30-47BA-BEF5-D39FD467F96A}"/>
              </a:ext>
              <a:ext uri="{C183D7F6-B498-43B3-948B-1728B52AA6E4}">
                <adec:decorative xmlns:adec="http://schemas.microsoft.com/office/drawing/2017/decorative" val="1"/>
              </a:ext>
            </a:extLst>
          </p:cNvPr>
          <p:cNvSpPr/>
          <p:nvPr/>
        </p:nvSpPr>
        <p:spPr>
          <a:xfrm>
            <a:off x="5421190" y="1533100"/>
            <a:ext cx="2572436" cy="4734884"/>
          </a:xfrm>
          <a:prstGeom prst="rect">
            <a:avLst/>
          </a:prstGeom>
          <a:noFill/>
          <a:ln w="31750">
            <a:solidFill>
              <a:srgbClr val="FA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 name="Straight Arrow Connector 5">
            <a:extLst>
              <a:ext uri="{FF2B5EF4-FFF2-40B4-BE49-F238E27FC236}">
                <a16:creationId xmlns:a16="http://schemas.microsoft.com/office/drawing/2014/main" id="{0C297784-0E41-4FDB-B783-CF04CBE674C9}"/>
              </a:ext>
              <a:ext uri="{C183D7F6-B498-43B3-948B-1728B52AA6E4}">
                <adec:decorative xmlns:adec="http://schemas.microsoft.com/office/drawing/2017/decorative" val="1"/>
              </a:ext>
            </a:extLst>
          </p:cNvPr>
          <p:cNvCxnSpPr/>
          <p:nvPr/>
        </p:nvCxnSpPr>
        <p:spPr>
          <a:xfrm flipH="1">
            <a:off x="5251938" y="1875692"/>
            <a:ext cx="180000"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8899"/>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CL13. Do you plan on doing any of these in the next two months, and would you like support in doing this? </a:t>
            </a:r>
          </a:p>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609 - 1574 (All who have not done any of these actions)</a:t>
            </a:r>
          </a:p>
        </p:txBody>
      </p:sp>
      <p:sp>
        <p:nvSpPr>
          <p:cNvPr id="9" name="Slide Number Placeholder 4">
            <a:extLst>
              <a:ext uri="{FF2B5EF4-FFF2-40B4-BE49-F238E27FC236}">
                <a16:creationId xmlns:a16="http://schemas.microsoft.com/office/drawing/2014/main" id="{693D6A04-AE6D-4175-8DE2-8A1819961E2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88634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E2AE7-5411-A838-79A0-5FFDC6E64023}"/>
              </a:ext>
            </a:extLst>
          </p:cNvPr>
          <p:cNvSpPr>
            <a:spLocks noGrp="1"/>
          </p:cNvSpPr>
          <p:nvPr>
            <p:ph type="title"/>
          </p:nvPr>
        </p:nvSpPr>
        <p:spPr>
          <a:xfrm>
            <a:off x="182893" y="138413"/>
            <a:ext cx="11826213" cy="586800"/>
          </a:xfrm>
        </p:spPr>
        <p:txBody>
          <a:bodyPr>
            <a:noAutofit/>
          </a:bodyPr>
          <a:lstStyle/>
          <a:p>
            <a:pPr rtl="0" eaLnBrk="1" latinLnBrk="0" hangingPunct="1"/>
            <a:r>
              <a:rPr lang="en-GB" sz="1700" b="1" i="0" kern="1200" spc="0" baseline="0" dirty="0">
                <a:ln>
                  <a:noFill/>
                </a:ln>
                <a:solidFill>
                  <a:srgbClr val="5C5B5A"/>
                </a:solidFill>
                <a:effectLst/>
                <a:latin typeface="Arial" panose="020B0604020202020204" pitchFamily="34" charset="0"/>
                <a:ea typeface="+mn-ea"/>
                <a:cs typeface="+mn-cs"/>
              </a:rPr>
              <a:t>Parents, especially those with young children, those within racially </a:t>
            </a:r>
            <a:r>
              <a:rPr lang="en-GB" sz="1700" b="1" i="0" kern="1200" spc="0" baseline="0" dirty="0" err="1">
                <a:ln>
                  <a:noFill/>
                </a:ln>
                <a:solidFill>
                  <a:srgbClr val="5C5B5A"/>
                </a:solidFill>
                <a:effectLst/>
                <a:latin typeface="Arial" panose="020B0604020202020204" pitchFamily="34" charset="0"/>
                <a:ea typeface="+mn-ea"/>
                <a:cs typeface="+mn-cs"/>
              </a:rPr>
              <a:t>minoritised</a:t>
            </a:r>
            <a:r>
              <a:rPr lang="en-GB" sz="1700" b="1" i="0" kern="1200" spc="0" baseline="0" dirty="0">
                <a:ln>
                  <a:noFill/>
                </a:ln>
                <a:solidFill>
                  <a:srgbClr val="5C5B5A"/>
                </a:solidFill>
                <a:effectLst/>
                <a:latin typeface="Arial" panose="020B0604020202020204" pitchFamily="34" charset="0"/>
                <a:ea typeface="+mn-ea"/>
                <a:cs typeface="+mn-cs"/>
              </a:rPr>
              <a:t> groups and </a:t>
            </a:r>
            <a:r>
              <a:rPr lang="en-GB" sz="1700" b="1" kern="1200" dirty="0">
                <a:solidFill>
                  <a:srgbClr val="5C5B5A"/>
                </a:solidFill>
                <a:effectLst/>
                <a:latin typeface="Arial" panose="020B0604020202020204" pitchFamily="34" charset="0"/>
                <a:ea typeface="+mn-ea"/>
                <a:cs typeface="+mn-cs"/>
              </a:rPr>
              <a:t>(as expected) those</a:t>
            </a:r>
            <a:r>
              <a:rPr lang="en-GB" sz="1700" b="1" i="0" kern="1200" spc="0" baseline="0" dirty="0">
                <a:ln>
                  <a:noFill/>
                </a:ln>
                <a:solidFill>
                  <a:srgbClr val="5C5B5A"/>
                </a:solidFill>
                <a:effectLst/>
                <a:latin typeface="Arial" panose="020B0604020202020204" pitchFamily="34" charset="0"/>
                <a:ea typeface="+mn-ea"/>
                <a:cs typeface="+mn-cs"/>
              </a:rPr>
              <a:t> in financially precarious situations are more likely to want to </a:t>
            </a:r>
            <a:r>
              <a:rPr lang="en-GB" sz="1700" b="1" i="0" kern="1200" spc="0" baseline="0" dirty="0">
                <a:ln>
                  <a:noFill/>
                </a:ln>
                <a:solidFill>
                  <a:srgbClr val="009690"/>
                </a:solidFill>
                <a:effectLst/>
                <a:latin typeface="Arial" panose="020B0604020202020204" pitchFamily="34" charset="0"/>
                <a:ea typeface="+mn-ea"/>
                <a:cs typeface="+mn-cs"/>
              </a:rPr>
              <a:t>hear or get support for cost-saving actions</a:t>
            </a:r>
            <a:endParaRPr lang="en-GB" sz="1700" dirty="0">
              <a:effectLst/>
            </a:endParaRPr>
          </a:p>
        </p:txBody>
      </p:sp>
      <p:sp>
        <p:nvSpPr>
          <p:cNvPr id="17" name="Text Placeholder 6">
            <a:extLst>
              <a:ext uri="{FF2B5EF4-FFF2-40B4-BE49-F238E27FC236}">
                <a16:creationId xmlns:a16="http://schemas.microsoft.com/office/drawing/2014/main" id="{1E6A519F-DDCC-41C9-B2DB-EE06A57D49B5}"/>
              </a:ext>
            </a:extLst>
          </p:cNvPr>
          <p:cNvSpPr txBox="1">
            <a:spLocks/>
          </p:cNvSpPr>
          <p:nvPr/>
        </p:nvSpPr>
        <p:spPr>
          <a:xfrm>
            <a:off x="182893" y="737164"/>
            <a:ext cx="3944644" cy="359930"/>
          </a:xfrm>
          <a:prstGeom prst="rect">
            <a:avLst/>
          </a:prstGeom>
          <a:solidFill>
            <a:srgbClr val="5C5B5A"/>
          </a:solidFill>
          <a:ln>
            <a:solidFill>
              <a:srgbClr val="5C5B5A"/>
            </a:solidFill>
          </a:ln>
        </p:spPr>
        <p:txBody>
          <a:bodyPr vert="horz" lIns="91440" tIns="45720" rIns="91440" bIns="45720" rtlCol="0" anchor="ctr">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solidFill>
                  <a:srgbClr val="FFFFFF"/>
                </a:solidFill>
                <a:latin typeface="Arial"/>
              </a:rPr>
              <a:t>Support for: using loyalty cards to qualify for discounts/deals (n=731)*  </a:t>
            </a:r>
          </a:p>
        </p:txBody>
      </p:sp>
      <p:sp>
        <p:nvSpPr>
          <p:cNvPr id="16" name="Text Placeholder 2">
            <a:extLst>
              <a:ext uri="{FF2B5EF4-FFF2-40B4-BE49-F238E27FC236}">
                <a16:creationId xmlns:a16="http://schemas.microsoft.com/office/drawing/2014/main" id="{29330836-05D7-4AC0-8629-BEB86AC7A5F1}"/>
              </a:ext>
            </a:extLst>
          </p:cNvPr>
          <p:cNvSpPr txBox="1">
            <a:spLocks/>
          </p:cNvSpPr>
          <p:nvPr/>
        </p:nvSpPr>
        <p:spPr>
          <a:xfrm>
            <a:off x="182893" y="1087131"/>
            <a:ext cx="3944644" cy="5123169"/>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Greater Manchester average: </a:t>
            </a:r>
            <a:r>
              <a:rPr lang="en-GB" sz="1200" b="1" dirty="0">
                <a:solidFill>
                  <a:srgbClr val="009690"/>
                </a:solidFill>
                <a:latin typeface="Arial" panose="020B0604020202020204" pitchFamily="34" charset="0"/>
                <a:cs typeface="Arial" panose="020B0604020202020204" pitchFamily="34" charset="0"/>
              </a:rPr>
              <a:t>24</a:t>
            </a: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children under 5 years old (44%), 5-15 years old (34%)</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from within racially minoritised communities (40%)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Parents of children in primary school (40%); in secondary school (33%)</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caring responsibilities (39%)</a:t>
            </a: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aged 25-44 (36%), 16-24 (35%)</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where someone else in the household has cut the size of or skipped a meal (51%), or have cut the size or skipped a meal themselves (39%)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have not eaten all day for lack of money (47%)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earning up to £10,399 (42%)</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a pre-payment meter in their home (40%); have had one for more than a year (38%)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have had to borrow more or use more credit in the last month (40%)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whose children are not entitled to free school meals (33%)</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in full time employment (30%)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who find it difficult to afford energy costs (30%)</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GB" sz="1200" dirty="0">
              <a:solidFill>
                <a:srgbClr val="5C5B5A"/>
              </a:solidFill>
              <a:latin typeface="Arial" panose="020B0604020202020204" pitchFamily="34" charset="0"/>
              <a:cs typeface="Arial" panose="020B0604020202020204" pitchFamily="34" charset="0"/>
            </a:endParaRPr>
          </a:p>
        </p:txBody>
      </p:sp>
      <p:sp>
        <p:nvSpPr>
          <p:cNvPr id="10" name="Text Placeholder 7">
            <a:extLst>
              <a:ext uri="{FF2B5EF4-FFF2-40B4-BE49-F238E27FC236}">
                <a16:creationId xmlns:a16="http://schemas.microsoft.com/office/drawing/2014/main" id="{29923779-672C-4211-A940-00496F718113}"/>
              </a:ext>
            </a:extLst>
          </p:cNvPr>
          <p:cNvSpPr txBox="1">
            <a:spLocks/>
          </p:cNvSpPr>
          <p:nvPr/>
        </p:nvSpPr>
        <p:spPr>
          <a:xfrm>
            <a:off x="4125853" y="737164"/>
            <a:ext cx="3944644" cy="359930"/>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solidFill>
                  <a:srgbClr val="FFFFFF"/>
                </a:solidFill>
                <a:latin typeface="Arial"/>
              </a:rPr>
              <a:t>Support for: buying food that is “in season” because it is cheaper (n=1,109)*</a:t>
            </a:r>
          </a:p>
        </p:txBody>
      </p:sp>
      <p:sp>
        <p:nvSpPr>
          <p:cNvPr id="11" name="Text Placeholder 4">
            <a:extLst>
              <a:ext uri="{FF2B5EF4-FFF2-40B4-BE49-F238E27FC236}">
                <a16:creationId xmlns:a16="http://schemas.microsoft.com/office/drawing/2014/main" id="{1E9ABCFE-37D4-41F6-A577-A09A627DE824}"/>
              </a:ext>
            </a:extLst>
          </p:cNvPr>
          <p:cNvSpPr txBox="1">
            <a:spLocks/>
          </p:cNvSpPr>
          <p:nvPr/>
        </p:nvSpPr>
        <p:spPr>
          <a:xfrm>
            <a:off x="4125853" y="1087131"/>
            <a:ext cx="3944644" cy="5123169"/>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Greater Manchester average: </a:t>
            </a:r>
            <a:r>
              <a:rPr lang="en-GB" sz="1200" b="1" dirty="0">
                <a:solidFill>
                  <a:srgbClr val="009690"/>
                </a:solidFill>
                <a:latin typeface="Arial" panose="020B0604020202020204" pitchFamily="34" charset="0"/>
                <a:cs typeface="Arial" panose="020B0604020202020204" pitchFamily="34" charset="0"/>
              </a:rPr>
              <a:t>23</a:t>
            </a: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from within racially minoritised communities (</a:t>
            </a:r>
            <a:r>
              <a:rPr lang="en-GB" sz="1200" dirty="0">
                <a:solidFill>
                  <a:srgbClr val="5C5B5A"/>
                </a:solidFill>
                <a:latin typeface="Arial" panose="020B0604020202020204" pitchFamily="34" charset="0"/>
                <a:cs typeface="Arial" panose="020B0604020202020204" pitchFamily="34" charset="0"/>
              </a:rPr>
              <a:t>41</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Asian respondents (46%)</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aged 18-24 (40%); 16-24 (37%); 25-44 (27%)</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Parents (29%); of children under 5</a:t>
            </a:r>
            <a:r>
              <a:rPr lang="en-GB" sz="1200" dirty="0">
                <a:solidFill>
                  <a:srgbClr val="5C5B5A"/>
                </a:solidFill>
                <a:latin typeface="Arial" panose="020B0604020202020204" pitchFamily="34" charset="0"/>
                <a:cs typeface="Arial" panose="020B0604020202020204" pitchFamily="34" charset="0"/>
              </a:rPr>
              <a:t> (38%)</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Parents of children in early years (37%); in primary school (30%)</a:t>
            </a: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caring responsibilities (32%)</a:t>
            </a:r>
          </a:p>
          <a:p>
            <a:pPr>
              <a:spcAft>
                <a:spcPts val="200"/>
              </a:spcAft>
              <a:defRPr/>
            </a:pPr>
            <a:r>
              <a:rPr lang="en-GB" sz="1200" dirty="0">
                <a:solidFill>
                  <a:srgbClr val="5C5B5A"/>
                </a:solidFill>
                <a:latin typeface="Arial" panose="020B0604020202020204" pitchFamily="34" charset="0"/>
                <a:cs typeface="Arial" panose="020B0604020202020204" pitchFamily="34" charset="0"/>
              </a:rPr>
              <a:t>Females (27%)</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not eaten all day for lack of money (45%); nor has someone else in their household (36%)</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earning up to £10,399 (44%)</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with a pre-payment meter in their home (41%); have had one for more than a year (36%)</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where someone else in the household has cut the size of or skipped a meal (41%), or have cut the size or skipped a meal themselves (40%)</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whose children are entitled to free school meals (40%)</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had to borrow more or use more credit in the last month (39%)</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not confident in using digital services (37%)</a:t>
            </a: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earning below the Real Living Wage (34%)</a:t>
            </a:r>
          </a:p>
          <a:p>
            <a:pPr>
              <a:spcAft>
                <a:spcPts val="200"/>
              </a:spcAft>
              <a:defRPr/>
            </a:pPr>
            <a:endParaRPr lang="en-GB" sz="1200" dirty="0">
              <a:solidFill>
                <a:srgbClr val="5C5B5A"/>
              </a:solidFill>
              <a:latin typeface="Arial" panose="020B0604020202020204" pitchFamily="34" charset="0"/>
              <a:cs typeface="Arial" panose="020B0604020202020204" pitchFamily="34" charset="0"/>
            </a:endParaRPr>
          </a:p>
          <a:p>
            <a:pPr>
              <a:spcAft>
                <a:spcPts val="200"/>
              </a:spcAft>
              <a:defRPr/>
            </a:pPr>
            <a:endParaRPr lang="en-GB" sz="1200" dirty="0">
              <a:solidFill>
                <a:srgbClr val="5C5B5A"/>
              </a:solidFill>
              <a:latin typeface="Arial" panose="020B0604020202020204" pitchFamily="34" charset="0"/>
              <a:cs typeface="Arial" panose="020B0604020202020204" pitchFamily="34" charset="0"/>
            </a:endParaRPr>
          </a:p>
          <a:p>
            <a:pPr>
              <a:spcAft>
                <a:spcPts val="200"/>
              </a:spcAft>
              <a:defRPr/>
            </a:pPr>
            <a:endParaRPr lang="en-GB" sz="1200" dirty="0">
              <a:solidFill>
                <a:srgbClr val="5C5B5A"/>
              </a:solidFill>
              <a:highlight>
                <a:srgbClr val="FFFF00"/>
              </a:highlight>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5" name="Text Placeholder 7">
            <a:extLst>
              <a:ext uri="{FF2B5EF4-FFF2-40B4-BE49-F238E27FC236}">
                <a16:creationId xmlns:a16="http://schemas.microsoft.com/office/drawing/2014/main" id="{864A08FB-C497-4B99-9278-DECFCEAD27F1}"/>
              </a:ext>
            </a:extLst>
          </p:cNvPr>
          <p:cNvSpPr txBox="1">
            <a:spLocks/>
          </p:cNvSpPr>
          <p:nvPr/>
        </p:nvSpPr>
        <p:spPr>
          <a:xfrm>
            <a:off x="8068321" y="737164"/>
            <a:ext cx="3944645" cy="359930"/>
          </a:xfrm>
          <a:prstGeom prst="rect">
            <a:avLst/>
          </a:prstGeom>
          <a:solidFill>
            <a:srgbClr val="5C5B5A"/>
          </a:solidFill>
          <a:ln>
            <a:solidFill>
              <a:srgbClr val="5C5B5A"/>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a:pPr>
            <a:r>
              <a:rPr lang="en-GB" sz="1200" dirty="0">
                <a:solidFill>
                  <a:srgbClr val="FFFFFF"/>
                </a:solidFill>
                <a:latin typeface="Arial"/>
              </a:rPr>
              <a:t>Support for: making weekly meal plans to save money (n=1,026)*</a:t>
            </a:r>
          </a:p>
        </p:txBody>
      </p:sp>
      <p:sp>
        <p:nvSpPr>
          <p:cNvPr id="13" name="Text Placeholder 4">
            <a:extLst>
              <a:ext uri="{FF2B5EF4-FFF2-40B4-BE49-F238E27FC236}">
                <a16:creationId xmlns:a16="http://schemas.microsoft.com/office/drawing/2014/main" id="{8FD70117-7E60-488D-A7F6-B64950DC3B7A}"/>
              </a:ext>
            </a:extLst>
          </p:cNvPr>
          <p:cNvSpPr txBox="1">
            <a:spLocks/>
          </p:cNvSpPr>
          <p:nvPr/>
        </p:nvSpPr>
        <p:spPr>
          <a:xfrm>
            <a:off x="8068321" y="1087132"/>
            <a:ext cx="3944645" cy="5131072"/>
          </a:xfrm>
          <a:prstGeom prst="rect">
            <a:avLst/>
          </a:prstGeom>
          <a:ln>
            <a:solidFill>
              <a:srgbClr val="5C5B5A"/>
            </a:solidFill>
          </a:ln>
        </p:spPr>
        <p:txBody>
          <a:bodyPr vert="horz" lIns="91440" tIns="108000" rIns="91440" bIns="45720" numCol="1" spcCol="457200" rtlCol="0">
            <a:noAutofit/>
          </a:bodyPr>
          <a:lstStyle>
            <a:lvl1pPr marL="171450" indent="-171450" algn="l" defTabSz="914400" rtl="0" eaLnBrk="1" latinLnBrk="0" hangingPunct="1">
              <a:lnSpc>
                <a:spcPct val="100000"/>
              </a:lnSpc>
              <a:spcBef>
                <a:spcPts val="0"/>
              </a:spcBef>
              <a:spcAft>
                <a:spcPts val="600"/>
              </a:spcAft>
              <a:buFont typeface="Arial" panose="020B0604020202020204" pitchFamily="34" charset="0"/>
              <a:buChar char="•"/>
              <a:defRPr lang="en-US" sz="1600" kern="120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Greater Manchester average: </a:t>
            </a:r>
            <a:r>
              <a:rPr lang="en-GB" sz="1200" b="1" dirty="0">
                <a:solidFill>
                  <a:srgbClr val="009690"/>
                </a:solidFill>
                <a:latin typeface="Arial" panose="020B0604020202020204" pitchFamily="34" charset="0"/>
                <a:cs typeface="Arial" panose="020B0604020202020204" pitchFamily="34" charset="0"/>
              </a:rPr>
              <a:t>20</a:t>
            </a: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aged 18-24 (53%); 16-24 (45%); 25-44 (27%)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 children under 5 (50%); 5-15-year-olds (32%)</a:t>
            </a: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from within racially minoritised communities (37%); Asian respondents (39%)</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Parents (32%); of children in primary school (37%); secondary school (27%)</a:t>
            </a:r>
          </a:p>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another type of disability (34%); mental ill health (32%)</a:t>
            </a: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with caring responsibilities (34%)</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rPr>
              <a:t>Individual and/or family circumstance</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not eaten all day for lack of money (50%)</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cut the size of or skipped a meal (44%); or someone else in the household has (43%)</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whose children are entitled to free school meals (44%)</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who have had to borrow more or use more credit in the last month (40%)</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with a pre-payment meter in their home (39%); have had one for more than a year (35%)</a:t>
            </a:r>
          </a:p>
          <a:p>
            <a:pPr>
              <a:spcAft>
                <a:spcPts val="200"/>
              </a:spcAf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earning below the Real Living Wage (35%)</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not confident in using digital services (34%)</a:t>
            </a:r>
          </a:p>
          <a:p>
            <a:pPr>
              <a:spcAft>
                <a:spcPts val="200"/>
              </a:spcAft>
              <a:defRPr/>
            </a:pPr>
            <a:r>
              <a:rPr lang="en-GB" sz="1200" dirty="0">
                <a:solidFill>
                  <a:srgbClr val="5C5B5A"/>
                </a:solidFill>
                <a:latin typeface="Arial" panose="020B0604020202020204" pitchFamily="34" charset="0"/>
                <a:cs typeface="Arial" panose="020B0604020202020204" pitchFamily="34" charset="0"/>
              </a:rPr>
              <a:t>Those in part-time employment (29%)</a:t>
            </a:r>
          </a:p>
          <a:p>
            <a:pPr>
              <a:spcAft>
                <a:spcPts val="200"/>
              </a:spcAft>
              <a:defRPr/>
            </a:pPr>
            <a:endParaRPr kumimoji="0" lang="en-GB" sz="1200" b="1" i="0" u="none" strike="noStrike" kern="1200" cap="none" spc="0" normalizeH="0" baseline="0" noProof="0" dirty="0">
              <a:ln>
                <a:noFill/>
              </a:ln>
              <a:solidFill>
                <a:srgbClr val="009690"/>
              </a:solidFill>
              <a:effectLst/>
              <a:uLnTx/>
              <a:uFillTx/>
              <a:latin typeface="Arial" panose="020B0604020202020204" pitchFamily="34" charset="0"/>
              <a:ea typeface="+mn-ea"/>
              <a:cs typeface="Arial" panose="020B0604020202020204" pitchFamily="34" charset="0"/>
            </a:endParaRPr>
          </a:p>
        </p:txBody>
      </p:sp>
      <p:sp>
        <p:nvSpPr>
          <p:cNvPr id="4" name="Footer Placeholder 4">
            <a:extLst>
              <a:ext uri="{FF2B5EF4-FFF2-40B4-BE49-F238E27FC236}">
                <a16:creationId xmlns:a16="http://schemas.microsoft.com/office/drawing/2014/main" id="{91F380E3-FE07-3AE9-7766-7220C665DF18}"/>
              </a:ext>
            </a:extLst>
          </p:cNvPr>
          <p:cNvSpPr txBox="1">
            <a:spLocks/>
          </p:cNvSpPr>
          <p:nvPr/>
        </p:nvSpPr>
        <p:spPr>
          <a:xfrm>
            <a:off x="372282" y="6358899"/>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CL13. Do you plan on doing any of these in the next two months, and would you like support in doing this? </a:t>
            </a:r>
          </a:p>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731 – 1109 - 1026 (All who have not done any of these actions) 		</a:t>
            </a:r>
          </a:p>
        </p:txBody>
      </p:sp>
      <p:sp>
        <p:nvSpPr>
          <p:cNvPr id="12" name="TextBox 11">
            <a:extLst>
              <a:ext uri="{FF2B5EF4-FFF2-40B4-BE49-F238E27FC236}">
                <a16:creationId xmlns:a16="http://schemas.microsoft.com/office/drawing/2014/main" id="{4EDCB8E9-5E13-4216-B731-A0953DF62717}"/>
              </a:ext>
            </a:extLst>
          </p:cNvPr>
          <p:cNvSpPr txBox="1"/>
          <p:nvPr/>
        </p:nvSpPr>
        <p:spPr>
          <a:xfrm>
            <a:off x="4932822" y="6512785"/>
            <a:ext cx="5107821" cy="246221"/>
          </a:xfrm>
          <a:prstGeom prst="rect">
            <a:avLst/>
          </a:prstGeom>
          <a:noFill/>
        </p:spPr>
        <p:txBody>
          <a:bodyPr wrap="square">
            <a:spAutoFit/>
          </a:bodyPr>
          <a:lstStyle/>
          <a:p>
            <a:r>
              <a:rPr lang="en-GB" sz="1000" dirty="0">
                <a:solidFill>
                  <a:srgbClr val="FFFFFF">
                    <a:lumMod val="50000"/>
                  </a:srgbClr>
                </a:solidFill>
                <a:latin typeface="Arial" panose="020B0604020202020204" pitchFamily="34" charset="0"/>
                <a:cs typeface="Arial" panose="020B0604020202020204" pitchFamily="34" charset="0"/>
              </a:rPr>
              <a:t> *Groups with a base size below 50 are not included</a:t>
            </a:r>
            <a:endParaRPr lang="en-GB" sz="1000" dirty="0"/>
          </a:p>
        </p:txBody>
      </p:sp>
      <p:sp>
        <p:nvSpPr>
          <p:cNvPr id="14" name="Slide Number Placeholder 4">
            <a:extLst>
              <a:ext uri="{FF2B5EF4-FFF2-40B4-BE49-F238E27FC236}">
                <a16:creationId xmlns:a16="http://schemas.microsoft.com/office/drawing/2014/main" id="{D3705291-A8AD-483A-91DF-875A78DFB26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97489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6A7A7E-D221-7800-20C9-F638959010CA}"/>
              </a:ext>
            </a:extLst>
          </p:cNvPr>
          <p:cNvSpPr>
            <a:spLocks noGrp="1"/>
          </p:cNvSpPr>
          <p:nvPr>
            <p:ph type="title"/>
          </p:nvPr>
        </p:nvSpPr>
        <p:spPr>
          <a:xfrm>
            <a:off x="403914" y="235959"/>
            <a:ext cx="11017824" cy="347242"/>
          </a:xfrm>
        </p:spPr>
        <p:txBody>
          <a:bodyPr>
            <a:normAutofit/>
          </a:bodyPr>
          <a:lstStyle/>
          <a:p>
            <a:r>
              <a:rPr lang="en-GB" sz="1800" b="1" dirty="0"/>
              <a:t>Methodology and sample</a:t>
            </a:r>
          </a:p>
        </p:txBody>
      </p:sp>
      <p:sp>
        <p:nvSpPr>
          <p:cNvPr id="8" name="Text Placeholder 7">
            <a:extLst>
              <a:ext uri="{FF2B5EF4-FFF2-40B4-BE49-F238E27FC236}">
                <a16:creationId xmlns:a16="http://schemas.microsoft.com/office/drawing/2014/main" id="{04523488-0D46-D173-0785-E90C00C4BCD2}"/>
              </a:ext>
            </a:extLst>
          </p:cNvPr>
          <p:cNvSpPr txBox="1">
            <a:spLocks/>
          </p:cNvSpPr>
          <p:nvPr/>
        </p:nvSpPr>
        <p:spPr>
          <a:xfrm>
            <a:off x="403914" y="526153"/>
            <a:ext cx="8033463" cy="266291"/>
          </a:xfrm>
          <a:prstGeom prst="rect">
            <a:avLst/>
          </a:prstGeom>
          <a:solidFill>
            <a:schemeClr val="tx1">
              <a:lumMod val="65000"/>
              <a:lumOff val="35000"/>
            </a:schemeClr>
          </a:solidFill>
          <a:ln>
            <a:solidFill>
              <a:srgbClr val="5C5B5A"/>
            </a:solidFill>
          </a:ln>
        </p:spPr>
        <p:txBody>
          <a:bodyPr>
            <a:normAutofit lnSpcReduction="10000"/>
          </a:bodyPr>
          <a:lstStyle>
            <a:lvl1pPr marL="228600" indent="-228600" algn="l" defTabSz="914400" rtl="0" eaLnBrk="1" latinLnBrk="0" hangingPunct="1">
              <a:lnSpc>
                <a:spcPct val="90000"/>
              </a:lnSpc>
              <a:spcBef>
                <a:spcPts val="1000"/>
              </a:spcBef>
              <a:buFont typeface="Arial"/>
              <a:buChar char="•"/>
              <a:defRPr sz="3600" kern="1200">
                <a:solidFill>
                  <a:srgbClr val="5C5B5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C5B5A"/>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spcBef>
                <a:spcPts val="0"/>
              </a:spcBef>
              <a:buNone/>
            </a:pPr>
            <a:r>
              <a:rPr lang="en-GB" sz="1200" b="1" dirty="0">
                <a:solidFill>
                  <a:schemeClr val="bg1"/>
                </a:solidFill>
              </a:rPr>
              <a:t>Methodology</a:t>
            </a:r>
          </a:p>
        </p:txBody>
      </p:sp>
      <p:sp>
        <p:nvSpPr>
          <p:cNvPr id="12" name="TextBox 11">
            <a:extLst>
              <a:ext uri="{FF2B5EF4-FFF2-40B4-BE49-F238E27FC236}">
                <a16:creationId xmlns:a16="http://schemas.microsoft.com/office/drawing/2014/main" id="{81042A0C-32A9-FCB4-40AA-8D584084AF9F}"/>
              </a:ext>
            </a:extLst>
          </p:cNvPr>
          <p:cNvSpPr txBox="1"/>
          <p:nvPr/>
        </p:nvSpPr>
        <p:spPr>
          <a:xfrm>
            <a:off x="291619" y="800199"/>
            <a:ext cx="8307029" cy="5224507"/>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srgbClr val="5C5B5A"/>
                </a:solidFill>
                <a:effectLst/>
                <a:uLnTx/>
                <a:uFillTx/>
                <a:latin typeface="Arial"/>
                <a:ea typeface="+mn-ea"/>
                <a:cs typeface="+mn-cs"/>
              </a:rPr>
              <a:t>Between February and </a:t>
            </a:r>
            <a:r>
              <a:rPr lang="en-GB" sz="1350" dirty="0">
                <a:solidFill>
                  <a:srgbClr val="5C5B5A"/>
                </a:solidFill>
                <a:latin typeface="Arial"/>
              </a:rPr>
              <a:t>September</a:t>
            </a:r>
            <a:r>
              <a:rPr kumimoji="0" lang="en-GB" sz="1350" b="0" i="0" u="none" strike="noStrike" kern="1200" cap="none" spc="0" normalizeH="0" baseline="0" noProof="0" dirty="0">
                <a:ln>
                  <a:noFill/>
                </a:ln>
                <a:solidFill>
                  <a:srgbClr val="5C5B5A"/>
                </a:solidFill>
                <a:effectLst/>
                <a:uLnTx/>
                <a:uFillTx/>
                <a:latin typeface="Arial"/>
                <a:ea typeface="+mn-ea"/>
                <a:cs typeface="+mn-cs"/>
              </a:rPr>
              <a:t> 2022, BMG Research undertook three surveys, all comprising of circa.1,500 residents from across Greater Manchester. This included an intended sample of 750 online panel respondents, 250 telephone respondents, and a trial of 500 online ‘river sampled’ respondents (those who responded to adverts, offers and invitations to take part in the surveys). </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srgbClr val="5C5B5A"/>
                </a:solidFill>
                <a:effectLst/>
                <a:uLnTx/>
                <a:uFillTx/>
                <a:latin typeface="Arial"/>
                <a:ea typeface="+mn-ea"/>
                <a:cs typeface="+mn-cs"/>
              </a:rPr>
              <a:t>The mix of using majority web-sampling with a smaller telephone element was selected so that a representative and robust sample of Greater Manchester residents could be sourced within budget.</a:t>
            </a:r>
          </a:p>
          <a:p>
            <a:pPr marL="171450" indent="-171450">
              <a:spcBef>
                <a:spcPts val="1000"/>
              </a:spcBef>
              <a:buFont typeface="Arial" panose="020B0604020202020204" pitchFamily="34" charset="0"/>
              <a:buChar char="•"/>
              <a:defRPr/>
            </a:pPr>
            <a:r>
              <a:rPr kumimoji="0" lang="en-GB" sz="1350" b="0" i="0" u="none" strike="noStrike" kern="1200" cap="none" spc="0" normalizeH="0" baseline="0" noProof="0" dirty="0">
                <a:ln>
                  <a:noFill/>
                </a:ln>
                <a:solidFill>
                  <a:srgbClr val="5C5B5A"/>
                </a:solidFill>
                <a:effectLst/>
                <a:uLnTx/>
                <a:uFillTx/>
                <a:latin typeface="Arial"/>
                <a:ea typeface="+mn-ea"/>
                <a:cs typeface="+mn-cs"/>
              </a:rPr>
              <a:t>The telephone element of this sample </a:t>
            </a:r>
            <a:r>
              <a:rPr lang="en-GB" sz="1350" dirty="0" err="1">
                <a:solidFill>
                  <a:srgbClr val="5C5B5A"/>
                </a:solidFill>
                <a:latin typeface="Arial"/>
              </a:rPr>
              <a:t>i</a:t>
            </a:r>
            <a:r>
              <a:rPr kumimoji="0" lang="en-GB" sz="1350" b="0" i="0" u="none" strike="noStrike" kern="1200" cap="none" spc="0" normalizeH="0" baseline="0" noProof="0" dirty="0">
                <a:ln>
                  <a:noFill/>
                </a:ln>
                <a:solidFill>
                  <a:srgbClr val="5C5B5A"/>
                </a:solidFill>
                <a:effectLst/>
                <a:uLnTx/>
                <a:uFillTx/>
                <a:latin typeface="Arial"/>
                <a:ea typeface="+mn-ea"/>
                <a:cs typeface="+mn-cs"/>
              </a:rPr>
              <a:t>s included so that those without internet access could take part in the survey. This </a:t>
            </a:r>
            <a:r>
              <a:rPr lang="en-GB" sz="1350" dirty="0" err="1">
                <a:solidFill>
                  <a:srgbClr val="5C5B5A"/>
                </a:solidFill>
                <a:latin typeface="Arial"/>
              </a:rPr>
              <a:t>i</a:t>
            </a:r>
            <a:r>
              <a:rPr kumimoji="0" lang="en-GB" sz="1350" b="0" i="0" u="none" strike="noStrike" kern="1200" cap="none" spc="0" normalizeH="0" baseline="0" noProof="0" dirty="0">
                <a:ln>
                  <a:noFill/>
                </a:ln>
                <a:solidFill>
                  <a:srgbClr val="5C5B5A"/>
                </a:solidFill>
                <a:effectLst/>
                <a:uLnTx/>
                <a:uFillTx/>
                <a:latin typeface="Arial"/>
                <a:ea typeface="+mn-ea"/>
                <a:cs typeface="+mn-cs"/>
              </a:rPr>
              <a:t>s particularly important for the questions on digital inclusion. However</a:t>
            </a:r>
            <a:r>
              <a:rPr lang="en-GB" sz="1350" dirty="0">
                <a:solidFill>
                  <a:srgbClr val="5C5B5A"/>
                </a:solidFill>
                <a:latin typeface="Arial"/>
              </a:rPr>
              <a:t>,</a:t>
            </a:r>
            <a:r>
              <a:rPr kumimoji="0" lang="en-GB" sz="1350" b="0" i="0" u="none" strike="noStrike" kern="1200" cap="none" spc="0" normalizeH="0" baseline="0" noProof="0" dirty="0">
                <a:ln>
                  <a:noFill/>
                </a:ln>
                <a:solidFill>
                  <a:srgbClr val="5C5B5A"/>
                </a:solidFill>
                <a:effectLst/>
                <a:uLnTx/>
                <a:uFillTx/>
                <a:latin typeface="Arial"/>
                <a:ea typeface="+mn-ea"/>
                <a:cs typeface="+mn-cs"/>
              </a:rPr>
              <a:t> because of the constraints of the sample, please be aware that insights based on the telephone data are less robust because of the smaller base size.</a:t>
            </a:r>
          </a:p>
          <a:p>
            <a:pPr marL="171450" indent="-171450">
              <a:spcBef>
                <a:spcPts val="1000"/>
              </a:spcBef>
              <a:buFont typeface="Arial" panose="020B0604020202020204" pitchFamily="34" charset="0"/>
              <a:buChar char="•"/>
              <a:defRPr/>
            </a:pPr>
            <a:r>
              <a:rPr kumimoji="0" lang="en-GB" sz="1350" b="0" i="0" u="none" strike="noStrike" kern="1200" cap="none" spc="0" normalizeH="0" baseline="0" noProof="0" dirty="0">
                <a:ln>
                  <a:noFill/>
                </a:ln>
                <a:solidFill>
                  <a:srgbClr val="5C5B5A"/>
                </a:solidFill>
                <a:effectLst/>
                <a:uLnTx/>
                <a:uFillTx/>
                <a:latin typeface="Arial"/>
                <a:ea typeface="+mn-ea"/>
                <a:cs typeface="+mn-cs"/>
              </a:rPr>
              <a:t>Each survey </a:t>
            </a:r>
            <a:r>
              <a:rPr kumimoji="0" lang="en-GB" sz="1350" b="0" i="0" u="none" strike="noStrike" kern="1200" cap="none" spc="0" normalizeH="0" baseline="0" noProof="0" dirty="0" err="1">
                <a:ln>
                  <a:noFill/>
                </a:ln>
                <a:solidFill>
                  <a:srgbClr val="5C5B5A"/>
                </a:solidFill>
                <a:effectLst/>
                <a:uLnTx/>
                <a:uFillTx/>
                <a:latin typeface="Arial"/>
                <a:ea typeface="+mn-ea"/>
                <a:cs typeface="+mn-cs"/>
              </a:rPr>
              <a:t>i</a:t>
            </a:r>
            <a:r>
              <a:rPr lang="en-GB" sz="1350" dirty="0">
                <a:solidFill>
                  <a:srgbClr val="5C5B5A"/>
                </a:solidFill>
                <a:latin typeface="Arial"/>
              </a:rPr>
              <a:t>s designed to </a:t>
            </a:r>
            <a:r>
              <a:rPr kumimoji="0" lang="en-GB" sz="1350" b="0" i="0" u="none" strike="noStrike" kern="1200" cap="none" spc="0" normalizeH="0" baseline="0" noProof="0" dirty="0">
                <a:ln>
                  <a:noFill/>
                </a:ln>
                <a:solidFill>
                  <a:srgbClr val="5C5B5A"/>
                </a:solidFill>
                <a:effectLst/>
                <a:uLnTx/>
                <a:uFillTx/>
                <a:latin typeface="Arial"/>
                <a:ea typeface="+mn-ea"/>
                <a:cs typeface="+mn-cs"/>
              </a:rPr>
              <a:t>take 15 minutes on average for respondents to complete; however, due to the emotive nature of the topics covered, interviews by telephone </a:t>
            </a:r>
            <a:r>
              <a:rPr lang="en-GB" sz="1350" dirty="0">
                <a:solidFill>
                  <a:srgbClr val="5C5B5A"/>
                </a:solidFill>
                <a:latin typeface="Arial"/>
              </a:rPr>
              <a:t>tend to take</a:t>
            </a:r>
            <a:r>
              <a:rPr kumimoji="0" lang="en-GB" sz="1350" b="0" i="0" u="none" strike="noStrike" kern="1200" cap="none" spc="0" normalizeH="0" baseline="0" noProof="0" dirty="0">
                <a:ln>
                  <a:noFill/>
                </a:ln>
                <a:solidFill>
                  <a:srgbClr val="5C5B5A"/>
                </a:solidFill>
                <a:effectLst/>
                <a:uLnTx/>
                <a:uFillTx/>
                <a:latin typeface="Arial"/>
                <a:ea typeface="+mn-ea"/>
                <a:cs typeface="+mn-cs"/>
              </a:rPr>
              <a:t> longer than this.</a:t>
            </a:r>
            <a:endParaRPr lang="en-GB" sz="1350" b="0" i="0" u="none" strike="noStrike" kern="1200" cap="none" spc="0" normalizeH="0" baseline="0" noProof="0" dirty="0">
              <a:ln>
                <a:noFill/>
              </a:ln>
              <a:solidFill>
                <a:srgbClr val="5C5B5A"/>
              </a:solidFill>
              <a:effectLst/>
              <a:uLnTx/>
              <a:uFillTx/>
              <a:latin typeface="Arial"/>
              <a:cs typeface="Arial"/>
            </a:endParaRP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srgbClr val="5C5B5A"/>
                </a:solidFill>
                <a:effectLst/>
                <a:uLnTx/>
                <a:uFillTx/>
                <a:latin typeface="Arial"/>
                <a:ea typeface="+mn-ea"/>
                <a:cs typeface="+mn-cs"/>
              </a:rPr>
              <a:t>Quotas </a:t>
            </a:r>
            <a:r>
              <a:rPr lang="en-GB" sz="1350" dirty="0">
                <a:solidFill>
                  <a:srgbClr val="5C5B5A"/>
                </a:solidFill>
                <a:latin typeface="Arial"/>
              </a:rPr>
              <a:t>a</a:t>
            </a:r>
            <a:r>
              <a:rPr kumimoji="0" lang="en-GB" sz="1350" b="0" i="0" u="none" strike="noStrike" kern="1200" cap="none" spc="0" normalizeH="0" baseline="0" noProof="0" dirty="0">
                <a:ln>
                  <a:noFill/>
                </a:ln>
                <a:solidFill>
                  <a:srgbClr val="5C5B5A"/>
                </a:solidFill>
                <a:effectLst/>
                <a:uLnTx/>
                <a:uFillTx/>
                <a:latin typeface="Arial"/>
                <a:ea typeface="+mn-ea"/>
                <a:cs typeface="+mn-cs"/>
              </a:rPr>
              <a:t>re set to ensure the sample broadly reflects the profile of respondents by gender, age, ethnicity and disability, with further consideration for wider protected and key characteristics. </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350" b="0" i="0" u="none" strike="noStrike" kern="1200" cap="none" spc="0" normalizeH="0" baseline="0" noProof="0" dirty="0">
                <a:ln>
                  <a:noFill/>
                </a:ln>
                <a:solidFill>
                  <a:srgbClr val="5C5B5A"/>
                </a:solidFill>
                <a:effectLst/>
                <a:uLnTx/>
                <a:uFillTx/>
                <a:latin typeface="Arial"/>
                <a:ea typeface="+mn-ea"/>
                <a:cs typeface="+mn-cs"/>
              </a:rPr>
              <a:t>Weights have been applied to the data gathered to ensure the sample matches the population profile by age, gender and locality, and to ensure consistency between individual surveys. </a:t>
            </a:r>
          </a:p>
          <a:p>
            <a:pPr marL="171450" marR="0" lvl="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GB" sz="1350" dirty="0">
                <a:solidFill>
                  <a:srgbClr val="5C5B5A"/>
                </a:solidFill>
                <a:latin typeface="Arial"/>
              </a:rPr>
              <a:t>Drawing on learnings from surveys 1 and 2, BMG increased the number of invitations and revised their targeting for the ‘river sampling’ approach in survey 3. This proved effective, particularly in reaching potential respondents at off-peak times to capture the working population outside of core hours. T</a:t>
            </a:r>
            <a:r>
              <a:rPr kumimoji="0" lang="en-GB" sz="1350" b="0" i="0" u="none" strike="noStrike" kern="1200" cap="none" spc="0" normalizeH="0" baseline="0" noProof="0" dirty="0">
                <a:ln>
                  <a:noFill/>
                </a:ln>
                <a:solidFill>
                  <a:srgbClr val="5C5B5A"/>
                </a:solidFill>
                <a:effectLst/>
                <a:uLnTx/>
                <a:uFillTx/>
                <a:latin typeface="Arial"/>
                <a:ea typeface="+mn-ea"/>
                <a:cs typeface="+mn-cs"/>
              </a:rPr>
              <a:t>he river sample exceeded its target - accounting for </a:t>
            </a:r>
            <a:r>
              <a:rPr lang="en-GB" sz="1350" dirty="0">
                <a:solidFill>
                  <a:srgbClr val="5C5B5A"/>
                </a:solidFill>
                <a:latin typeface="Arial"/>
              </a:rPr>
              <a:t>40</a:t>
            </a:r>
            <a:r>
              <a:rPr kumimoji="0" lang="en-GB" sz="1350" b="0" i="0" u="none" strike="noStrike" kern="1200" cap="none" spc="0" normalizeH="0" baseline="0" noProof="0" dirty="0">
                <a:ln>
                  <a:noFill/>
                </a:ln>
                <a:solidFill>
                  <a:srgbClr val="5C5B5A"/>
                </a:solidFill>
                <a:effectLst/>
                <a:uLnTx/>
                <a:uFillTx/>
                <a:latin typeface="Arial"/>
                <a:ea typeface="+mn-ea"/>
                <a:cs typeface="+mn-cs"/>
              </a:rPr>
              <a:t>% of the sample</a:t>
            </a:r>
            <a:r>
              <a:rPr lang="en-GB" sz="1350" dirty="0">
                <a:solidFill>
                  <a:srgbClr val="5C5B5A"/>
                </a:solidFill>
                <a:latin typeface="Arial"/>
              </a:rPr>
              <a:t>, and</a:t>
            </a:r>
            <a:r>
              <a:rPr kumimoji="0" lang="en-GB" sz="1350" b="0" i="0" u="none" strike="noStrike" kern="1200" cap="none" spc="0" normalizeH="0" baseline="0" noProof="0" dirty="0">
                <a:ln>
                  <a:noFill/>
                </a:ln>
                <a:solidFill>
                  <a:srgbClr val="5C5B5A"/>
                </a:solidFill>
                <a:effectLst/>
                <a:uLnTx/>
                <a:uFillTx/>
                <a:latin typeface="Arial"/>
                <a:ea typeface="+mn-ea"/>
                <a:cs typeface="+mn-cs"/>
              </a:rPr>
              <a:t> thereby providing a significant contribution to the size, and therefore robustness, of the overall sample of </a:t>
            </a:r>
            <a:r>
              <a:rPr lang="en-GB" sz="1350" dirty="0">
                <a:solidFill>
                  <a:srgbClr val="5C5B5A"/>
                </a:solidFill>
                <a:latin typeface="Arial"/>
              </a:rPr>
              <a:t>the</a:t>
            </a:r>
            <a:r>
              <a:rPr kumimoji="0" lang="en-GB" sz="1350" b="0" i="0" u="none" strike="noStrike" kern="1200" cap="none" spc="0" normalizeH="0" baseline="0" noProof="0" dirty="0">
                <a:ln>
                  <a:noFill/>
                </a:ln>
                <a:solidFill>
                  <a:srgbClr val="5C5B5A"/>
                </a:solidFill>
                <a:effectLst/>
                <a:uLnTx/>
                <a:uFillTx/>
                <a:latin typeface="Arial"/>
                <a:ea typeface="+mn-ea"/>
                <a:cs typeface="+mn-cs"/>
              </a:rPr>
              <a:t> survey.</a:t>
            </a:r>
          </a:p>
        </p:txBody>
      </p:sp>
      <p:sp>
        <p:nvSpPr>
          <p:cNvPr id="13" name="Text Placeholder 7">
            <a:extLst>
              <a:ext uri="{FF2B5EF4-FFF2-40B4-BE49-F238E27FC236}">
                <a16:creationId xmlns:a16="http://schemas.microsoft.com/office/drawing/2014/main" id="{04BA55A3-1D1E-7D2D-9446-E47BFED6F211}"/>
              </a:ext>
            </a:extLst>
          </p:cNvPr>
          <p:cNvSpPr txBox="1">
            <a:spLocks/>
          </p:cNvSpPr>
          <p:nvPr/>
        </p:nvSpPr>
        <p:spPr>
          <a:xfrm>
            <a:off x="8598647" y="526153"/>
            <a:ext cx="3522460" cy="261711"/>
          </a:xfrm>
          <a:prstGeom prst="rect">
            <a:avLst/>
          </a:prstGeom>
          <a:solidFill>
            <a:schemeClr val="tx1">
              <a:lumMod val="65000"/>
              <a:lumOff val="35000"/>
            </a:schemeClr>
          </a:solidFill>
          <a:ln>
            <a:solidFill>
              <a:srgbClr val="5C5B5A"/>
            </a:solid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GB" sz="1100" dirty="0"/>
              <a:t>Sample breakdown</a:t>
            </a:r>
          </a:p>
        </p:txBody>
      </p:sp>
      <p:sp>
        <p:nvSpPr>
          <p:cNvPr id="15" name="TextBox 14">
            <a:extLst>
              <a:ext uri="{FF2B5EF4-FFF2-40B4-BE49-F238E27FC236}">
                <a16:creationId xmlns:a16="http://schemas.microsoft.com/office/drawing/2014/main" id="{83B6715F-2C4D-D53F-EBAE-DD20515FDB8F}"/>
              </a:ext>
            </a:extLst>
          </p:cNvPr>
          <p:cNvSpPr txBox="1"/>
          <p:nvPr/>
        </p:nvSpPr>
        <p:spPr>
          <a:xfrm>
            <a:off x="8598647" y="769991"/>
            <a:ext cx="3301734" cy="276999"/>
          </a:xfrm>
          <a:prstGeom prst="rect">
            <a:avLst/>
          </a:prstGeom>
          <a:noFill/>
        </p:spPr>
        <p:txBody>
          <a:bodyPr wrap="square" rtlCol="0">
            <a:spAutoFit/>
          </a:bodyPr>
          <a:lstStyle/>
          <a:p>
            <a:r>
              <a:rPr lang="en-GB" sz="1200" b="1" dirty="0">
                <a:solidFill>
                  <a:srgbClr val="5C5B5A"/>
                </a:solidFill>
                <a:cs typeface="Calibri" panose="020F0502020204030204" pitchFamily="34" charset="0"/>
              </a:rPr>
              <a:t>Sample info (all fieldwork within 2022)</a:t>
            </a:r>
          </a:p>
        </p:txBody>
      </p:sp>
      <p:graphicFrame>
        <p:nvGraphicFramePr>
          <p:cNvPr id="14" name="Table 8">
            <a:extLst>
              <a:ext uri="{FF2B5EF4-FFF2-40B4-BE49-F238E27FC236}">
                <a16:creationId xmlns:a16="http://schemas.microsoft.com/office/drawing/2014/main" id="{456A335A-8E8F-C5F4-3356-7730F93CA613}"/>
              </a:ext>
            </a:extLst>
          </p:cNvPr>
          <p:cNvGraphicFramePr>
            <a:graphicFrameLocks noGrp="1"/>
          </p:cNvGraphicFramePr>
          <p:nvPr>
            <p:extLst>
              <p:ext uri="{D42A27DB-BD31-4B8C-83A1-F6EECF244321}">
                <p14:modId xmlns:p14="http://schemas.microsoft.com/office/powerpoint/2010/main" val="977846365"/>
              </p:ext>
            </p:extLst>
          </p:nvPr>
        </p:nvGraphicFramePr>
        <p:xfrm>
          <a:off x="8598647" y="1050227"/>
          <a:ext cx="3522460" cy="2336240"/>
        </p:xfrm>
        <a:graphic>
          <a:graphicData uri="http://schemas.openxmlformats.org/drawingml/2006/table">
            <a:tbl>
              <a:tblPr firstRow="1" bandRow="1">
                <a:tableStyleId>{D7AC3CCA-C797-4891-BE02-D94E43425B78}</a:tableStyleId>
              </a:tblPr>
              <a:tblGrid>
                <a:gridCol w="880615">
                  <a:extLst>
                    <a:ext uri="{9D8B030D-6E8A-4147-A177-3AD203B41FA5}">
                      <a16:colId xmlns:a16="http://schemas.microsoft.com/office/drawing/2014/main" val="2475330351"/>
                    </a:ext>
                  </a:extLst>
                </a:gridCol>
                <a:gridCol w="880615">
                  <a:extLst>
                    <a:ext uri="{9D8B030D-6E8A-4147-A177-3AD203B41FA5}">
                      <a16:colId xmlns:a16="http://schemas.microsoft.com/office/drawing/2014/main" val="1879578340"/>
                    </a:ext>
                  </a:extLst>
                </a:gridCol>
                <a:gridCol w="880615">
                  <a:extLst>
                    <a:ext uri="{9D8B030D-6E8A-4147-A177-3AD203B41FA5}">
                      <a16:colId xmlns:a16="http://schemas.microsoft.com/office/drawing/2014/main" val="1245112500"/>
                    </a:ext>
                  </a:extLst>
                </a:gridCol>
                <a:gridCol w="880615">
                  <a:extLst>
                    <a:ext uri="{9D8B030D-6E8A-4147-A177-3AD203B41FA5}">
                      <a16:colId xmlns:a16="http://schemas.microsoft.com/office/drawing/2014/main" val="463256089"/>
                    </a:ext>
                  </a:extLst>
                </a:gridCol>
              </a:tblGrid>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Survey</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1</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3</a:t>
                      </a:r>
                    </a:p>
                  </a:txBody>
                  <a:tcPr marL="36000" marR="36000" marT="9144" marB="9144" anchor="ctr">
                    <a:solidFill>
                      <a:srgbClr val="5C5B5A">
                        <a:alpha val="21000"/>
                      </a:srgbClr>
                    </a:solidFill>
                  </a:tcPr>
                </a:tc>
                <a:extLst>
                  <a:ext uri="{0D108BD9-81ED-4DB2-BD59-A6C34878D82A}">
                    <a16:rowId xmlns:a16="http://schemas.microsoft.com/office/drawing/2014/main" val="3974806476"/>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Fieldwork start</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9 February</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25 March</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1 September</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Fieldwork end</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25 February</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11 April</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21 September</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Total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1385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1467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1677</a:t>
                      </a:r>
                    </a:p>
                  </a:txBody>
                  <a:tcPr marL="36000" marR="36000" marT="9144" marB="9144" anchor="ctr">
                    <a:solidFill>
                      <a:srgbClr val="5C5B5A">
                        <a:alpha val="21000"/>
                      </a:srgbClr>
                    </a:solidFill>
                  </a:tcPr>
                </a:tc>
                <a:extLst>
                  <a:ext uri="{0D108BD9-81ED-4DB2-BD59-A6C34878D82A}">
                    <a16:rowId xmlns:a16="http://schemas.microsoft.com/office/drawing/2014/main" val="1647118354"/>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Web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762 (55%)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794 (54%)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785 (47%)</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Phone respondents</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250 (18%)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250 (17%)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235 (14%)</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River sampling</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373 (27%)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423 (29%)</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657 (39%)</a:t>
                      </a: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bl>
          </a:graphicData>
        </a:graphic>
      </p:graphicFrame>
      <p:sp>
        <p:nvSpPr>
          <p:cNvPr id="16" name="TextBox 15">
            <a:extLst>
              <a:ext uri="{FF2B5EF4-FFF2-40B4-BE49-F238E27FC236}">
                <a16:creationId xmlns:a16="http://schemas.microsoft.com/office/drawing/2014/main" id="{47B84926-4B6B-BBAD-4AC2-203065880648}"/>
              </a:ext>
            </a:extLst>
          </p:cNvPr>
          <p:cNvSpPr txBox="1"/>
          <p:nvPr/>
        </p:nvSpPr>
        <p:spPr>
          <a:xfrm>
            <a:off x="8598647" y="3351466"/>
            <a:ext cx="3586164" cy="276999"/>
          </a:xfrm>
          <a:prstGeom prst="rect">
            <a:avLst/>
          </a:prstGeom>
          <a:noFill/>
        </p:spPr>
        <p:txBody>
          <a:bodyPr wrap="square" rtlCol="0">
            <a:spAutoFit/>
          </a:bodyPr>
          <a:lstStyle/>
          <a:p>
            <a:r>
              <a:rPr lang="en-GB" sz="1200" b="1" dirty="0">
                <a:solidFill>
                  <a:srgbClr val="5C5B5A"/>
                </a:solidFill>
              </a:rPr>
              <a:t>Key demographics (before weighting applied)</a:t>
            </a:r>
          </a:p>
        </p:txBody>
      </p:sp>
      <p:graphicFrame>
        <p:nvGraphicFramePr>
          <p:cNvPr id="17" name="Table 8">
            <a:extLst>
              <a:ext uri="{FF2B5EF4-FFF2-40B4-BE49-F238E27FC236}">
                <a16:creationId xmlns:a16="http://schemas.microsoft.com/office/drawing/2014/main" id="{88DE0A29-8F42-7F18-3188-5828C9582D4F}"/>
              </a:ext>
            </a:extLst>
          </p:cNvPr>
          <p:cNvGraphicFramePr>
            <a:graphicFrameLocks noGrp="1"/>
          </p:cNvGraphicFramePr>
          <p:nvPr>
            <p:extLst>
              <p:ext uri="{D42A27DB-BD31-4B8C-83A1-F6EECF244321}">
                <p14:modId xmlns:p14="http://schemas.microsoft.com/office/powerpoint/2010/main" val="3834635636"/>
              </p:ext>
            </p:extLst>
          </p:nvPr>
        </p:nvGraphicFramePr>
        <p:xfrm>
          <a:off x="8598647" y="3620555"/>
          <a:ext cx="3522460" cy="2489813"/>
        </p:xfrm>
        <a:graphic>
          <a:graphicData uri="http://schemas.openxmlformats.org/drawingml/2006/table">
            <a:tbl>
              <a:tblPr firstRow="1" bandRow="1">
                <a:tableStyleId>{D7AC3CCA-C797-4891-BE02-D94E43425B78}</a:tableStyleId>
              </a:tblPr>
              <a:tblGrid>
                <a:gridCol w="924044">
                  <a:extLst>
                    <a:ext uri="{9D8B030D-6E8A-4147-A177-3AD203B41FA5}">
                      <a16:colId xmlns:a16="http://schemas.microsoft.com/office/drawing/2014/main" val="2475330351"/>
                    </a:ext>
                  </a:extLst>
                </a:gridCol>
                <a:gridCol w="837186">
                  <a:extLst>
                    <a:ext uri="{9D8B030D-6E8A-4147-A177-3AD203B41FA5}">
                      <a16:colId xmlns:a16="http://schemas.microsoft.com/office/drawing/2014/main" val="864279868"/>
                    </a:ext>
                  </a:extLst>
                </a:gridCol>
                <a:gridCol w="880615">
                  <a:extLst>
                    <a:ext uri="{9D8B030D-6E8A-4147-A177-3AD203B41FA5}">
                      <a16:colId xmlns:a16="http://schemas.microsoft.com/office/drawing/2014/main" val="1245112500"/>
                    </a:ext>
                  </a:extLst>
                </a:gridCol>
                <a:gridCol w="880615">
                  <a:extLst>
                    <a:ext uri="{9D8B030D-6E8A-4147-A177-3AD203B41FA5}">
                      <a16:colId xmlns:a16="http://schemas.microsoft.com/office/drawing/2014/main" val="159540433"/>
                    </a:ext>
                  </a:extLst>
                </a:gridCol>
              </a:tblGrid>
              <a:tr h="261635">
                <a:tc>
                  <a:txBody>
                    <a:bodyPr/>
                    <a:lstStyle/>
                    <a:p>
                      <a:pPr algn="ctr"/>
                      <a:r>
                        <a:rPr lang="en-GB" sz="1050" b="1" kern="1200" dirty="0">
                          <a:solidFill>
                            <a:srgbClr val="5C5B5A"/>
                          </a:solidFill>
                          <a:latin typeface="+mn-lt"/>
                          <a:ea typeface="+mn-ea"/>
                          <a:cs typeface="+mn-cs"/>
                        </a:rPr>
                        <a:t>Male</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597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593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739</a:t>
                      </a:r>
                    </a:p>
                  </a:txBody>
                  <a:tcPr marL="36000" marR="36000" marT="9144" marB="9144" anchor="ctr">
                    <a:solidFill>
                      <a:srgbClr val="5C5B5A">
                        <a:alpha val="21000"/>
                      </a:srgbClr>
                    </a:solidFill>
                  </a:tcPr>
                </a:tc>
                <a:extLst>
                  <a:ext uri="{0D108BD9-81ED-4DB2-BD59-A6C34878D82A}">
                    <a16:rowId xmlns:a16="http://schemas.microsoft.com/office/drawing/2014/main" val="3974806476"/>
                  </a:ext>
                </a:extLst>
              </a:tr>
              <a:tr h="261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rPr>
                        <a:t>Female</a:t>
                      </a:r>
                      <a:endParaRPr lang="en-GB" sz="1050" b="1" kern="1200" dirty="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761</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843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906</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261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rPr>
                        <a:t>16-24</a:t>
                      </a:r>
                      <a:endParaRPr lang="en-GB" sz="1050" b="1" kern="1200" dirty="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113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96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123</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261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rPr>
                        <a:t>25-44</a:t>
                      </a:r>
                      <a:endParaRPr lang="en-GB" sz="1050" b="1" kern="1200" dirty="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413</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421</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455</a:t>
                      </a:r>
                    </a:p>
                  </a:txBody>
                  <a:tcPr marL="36000" marR="36000" marT="9144" marB="9144" anchor="ctr">
                    <a:solidFill>
                      <a:srgbClr val="5C5B5A">
                        <a:alpha val="21000"/>
                      </a:srgbClr>
                    </a:solidFill>
                  </a:tcPr>
                </a:tc>
                <a:extLst>
                  <a:ext uri="{0D108BD9-81ED-4DB2-BD59-A6C34878D82A}">
                    <a16:rowId xmlns:a16="http://schemas.microsoft.com/office/drawing/2014/main" val="1962389413"/>
                  </a:ext>
                </a:extLst>
              </a:tr>
              <a:tr h="261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rPr>
                        <a:t>45-64</a:t>
                      </a:r>
                      <a:endParaRPr lang="en-GB" sz="1050" b="1" kern="1200" dirty="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484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538</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525</a:t>
                      </a:r>
                    </a:p>
                  </a:txBody>
                  <a:tcPr marL="36000" marR="36000" marT="9144" marB="9144" anchor="ctr">
                    <a:solidFill>
                      <a:srgbClr val="5C5B5A">
                        <a:alpha val="21000"/>
                      </a:srgbClr>
                    </a:solidFill>
                  </a:tcPr>
                </a:tc>
                <a:extLst>
                  <a:ext uri="{0D108BD9-81ED-4DB2-BD59-A6C34878D82A}">
                    <a16:rowId xmlns:a16="http://schemas.microsoft.com/office/drawing/2014/main" val="1647118354"/>
                  </a:ext>
                </a:extLst>
              </a:tr>
              <a:tr h="261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rPr>
                        <a:t>65+</a:t>
                      </a:r>
                      <a:endParaRPr lang="en-GB" sz="1050" b="1" kern="1200" dirty="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375</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412</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574</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2616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rPr>
                        <a:t>White</a:t>
                      </a:r>
                      <a:endParaRPr lang="en-GB" sz="1050" b="1" kern="1200" dirty="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1201</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1314</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1503</a:t>
                      </a:r>
                    </a:p>
                  </a:txBody>
                  <a:tcPr marL="36000" marR="36000" marT="9144" marB="9144" anchor="ctr">
                    <a:solidFill>
                      <a:srgbClr val="5C5B5A">
                        <a:alpha val="21000"/>
                      </a:srgbClr>
                    </a:solidFill>
                  </a:tcPr>
                </a:tc>
                <a:extLst>
                  <a:ext uri="{0D108BD9-81ED-4DB2-BD59-A6C34878D82A}">
                    <a16:rowId xmlns:a16="http://schemas.microsoft.com/office/drawing/2014/main" val="3637227323"/>
                  </a:ext>
                </a:extLst>
              </a:tr>
              <a:tr h="4452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rPr>
                        <a:t>Within racially minoritised communities</a:t>
                      </a:r>
                      <a:endParaRPr lang="en-GB" sz="1050" b="1" kern="1200" dirty="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166</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kern="1200" dirty="0">
                          <a:solidFill>
                            <a:srgbClr val="5C5B5A"/>
                          </a:solidFill>
                          <a:latin typeface="+mn-lt"/>
                          <a:ea typeface="+mn-ea"/>
                          <a:cs typeface="+mn-cs"/>
                        </a:rPr>
                        <a:t>137</a:t>
                      </a: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1" kern="1200" dirty="0">
                          <a:solidFill>
                            <a:srgbClr val="5C5B5A"/>
                          </a:solidFill>
                          <a:latin typeface="+mn-lt"/>
                          <a:ea typeface="+mn-ea"/>
                          <a:cs typeface="+mn-cs"/>
                        </a:rPr>
                        <a:t>159</a:t>
                      </a:r>
                    </a:p>
                  </a:txBody>
                  <a:tcPr marL="36000" marR="36000" marT="9144" marB="9144" anchor="ctr">
                    <a:solidFill>
                      <a:srgbClr val="5C5B5A">
                        <a:alpha val="21000"/>
                      </a:srgbClr>
                    </a:solidFill>
                  </a:tcPr>
                </a:tc>
                <a:extLst>
                  <a:ext uri="{0D108BD9-81ED-4DB2-BD59-A6C34878D82A}">
                    <a16:rowId xmlns:a16="http://schemas.microsoft.com/office/drawing/2014/main" val="3890465893"/>
                  </a:ext>
                </a:extLst>
              </a:tr>
            </a:tbl>
          </a:graphicData>
        </a:graphic>
      </p:graphicFrame>
      <p:sp>
        <p:nvSpPr>
          <p:cNvPr id="10" name="Slide Number Placeholder 4">
            <a:extLst>
              <a:ext uri="{FF2B5EF4-FFF2-40B4-BE49-F238E27FC236}">
                <a16:creationId xmlns:a16="http://schemas.microsoft.com/office/drawing/2014/main" id="{EF8AE009-0E60-4BB3-B64A-CFAD2F600F6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2773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4DEE2A-3D6A-ED6D-A6C4-F75DA480AFC0}"/>
              </a:ext>
            </a:extLst>
          </p:cNvPr>
          <p:cNvSpPr>
            <a:spLocks noGrp="1"/>
          </p:cNvSpPr>
          <p:nvPr>
            <p:ph type="title"/>
          </p:nvPr>
        </p:nvSpPr>
        <p:spPr>
          <a:xfrm>
            <a:off x="586799" y="1396000"/>
            <a:ext cx="5495023" cy="1116000"/>
          </a:xfrm>
        </p:spPr>
        <p:txBody>
          <a:bodyPr anchor="t">
            <a:normAutofit/>
          </a:bodyPr>
          <a:lstStyle/>
          <a:p>
            <a:r>
              <a:rPr lang="en-GB" b="1" dirty="0"/>
              <a:t>Digital inclusion – telephone sample only</a:t>
            </a:r>
          </a:p>
        </p:txBody>
      </p:sp>
      <p:graphicFrame>
        <p:nvGraphicFramePr>
          <p:cNvPr id="8" name="Table 7">
            <a:extLst>
              <a:ext uri="{FF2B5EF4-FFF2-40B4-BE49-F238E27FC236}">
                <a16:creationId xmlns:a16="http://schemas.microsoft.com/office/drawing/2014/main" id="{B96D5A80-690D-BD77-BEB6-3F011A457187}"/>
              </a:ext>
            </a:extLst>
          </p:cNvPr>
          <p:cNvGraphicFramePr>
            <a:graphicFrameLocks noGrp="1"/>
          </p:cNvGraphicFramePr>
          <p:nvPr>
            <p:extLst>
              <p:ext uri="{D42A27DB-BD31-4B8C-83A1-F6EECF244321}">
                <p14:modId xmlns:p14="http://schemas.microsoft.com/office/powerpoint/2010/main" val="2825230984"/>
              </p:ext>
            </p:extLst>
          </p:nvPr>
        </p:nvGraphicFramePr>
        <p:xfrm>
          <a:off x="590399" y="4582800"/>
          <a:ext cx="5139282" cy="1159864"/>
        </p:xfrm>
        <a:graphic>
          <a:graphicData uri="http://schemas.openxmlformats.org/drawingml/2006/table">
            <a:tbl>
              <a:tblPr firstRow="1" bandRow="1">
                <a:tableStyleId>{5C22544A-7EE6-4342-B048-85BDC9FD1C3A}</a:tableStyleId>
              </a:tblPr>
              <a:tblGrid>
                <a:gridCol w="3298988">
                  <a:extLst>
                    <a:ext uri="{9D8B030D-6E8A-4147-A177-3AD203B41FA5}">
                      <a16:colId xmlns:a16="http://schemas.microsoft.com/office/drawing/2014/main" val="4846203"/>
                    </a:ext>
                  </a:extLst>
                </a:gridCol>
                <a:gridCol w="1840294">
                  <a:extLst>
                    <a:ext uri="{9D8B030D-6E8A-4147-A177-3AD203B41FA5}">
                      <a16:colId xmlns:a16="http://schemas.microsoft.com/office/drawing/2014/main" val="4277008826"/>
                    </a:ext>
                  </a:extLst>
                </a:gridCol>
              </a:tblGrid>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Key findings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2" action="ppaction://hlinksldjump">
                            <a:extLst>
                              <a:ext uri="{A12FA001-AC4F-418D-AE19-62706E023703}">
                                <ahyp:hlinkClr xmlns:ahyp="http://schemas.microsoft.com/office/drawing/2018/hyperlinkcolor" val="tx"/>
                              </a:ext>
                            </a:extLst>
                          </a:hlinkClick>
                        </a:rPr>
                        <a:t>page 5</a:t>
                      </a:r>
                      <a:r>
                        <a:rPr lang="en-GB" sz="1400" b="1" u="sng" dirty="0">
                          <a:solidFill>
                            <a:schemeClr val="bg1"/>
                          </a:solidFill>
                        </a:rPr>
                        <a:t>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558864"/>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Approach and sample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3" action="ppaction://hlinksldjump">
                            <a:extLst>
                              <a:ext uri="{A12FA001-AC4F-418D-AE19-62706E023703}">
                                <ahyp:hlinkClr xmlns:ahyp="http://schemas.microsoft.com/office/drawing/2018/hyperlinkcolor" val="tx"/>
                              </a:ext>
                            </a:extLst>
                          </a:hlinkClick>
                        </a:rPr>
                        <a:t>page 5</a:t>
                      </a:r>
                      <a:r>
                        <a:rPr lang="en-GB" sz="1400" b="1" u="sng" dirty="0">
                          <a:solidFill>
                            <a:schemeClr val="bg1"/>
                          </a:solidFill>
                        </a:rPr>
                        <a:t>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042638"/>
                  </a:ext>
                </a:extLst>
              </a:tr>
              <a:tr h="293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mn-lt"/>
                          <a:ea typeface="+mn-ea"/>
                          <a:cs typeface="+mn-cs"/>
                        </a:rPr>
                        <a:t>Overview</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4" action="ppaction://hlinksldjump">
                            <a:extLst>
                              <a:ext uri="{A12FA001-AC4F-418D-AE19-62706E023703}">
                                <ahyp:hlinkClr xmlns:ahyp="http://schemas.microsoft.com/office/drawing/2018/hyperlinkcolor" val="tx"/>
                              </a:ext>
                            </a:extLst>
                          </a:hlinkClick>
                        </a:rPr>
                        <a:t>page 5</a:t>
                      </a:r>
                      <a:r>
                        <a:rPr lang="en-GB" sz="1400" b="1" u="sng" dirty="0">
                          <a:solidFill>
                            <a:schemeClr val="bg1"/>
                          </a:solidFill>
                        </a:rPr>
                        <a:t>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1582017"/>
                  </a:ext>
                </a:extLst>
              </a:tr>
              <a:tr h="2932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Online activities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5" action="ppaction://hlinksldjump">
                            <a:extLst>
                              <a:ext uri="{A12FA001-AC4F-418D-AE19-62706E023703}">
                                <ahyp:hlinkClr xmlns:ahyp="http://schemas.microsoft.com/office/drawing/2018/hyperlinkcolor" val="tx"/>
                              </a:ext>
                            </a:extLst>
                          </a:hlinkClick>
                        </a:rPr>
                        <a:t>pages 54-5</a:t>
                      </a:r>
                      <a:r>
                        <a:rPr lang="en-GB" sz="1400" b="1" u="sng" dirty="0">
                          <a:solidFill>
                            <a:schemeClr val="bg1"/>
                          </a:solidFill>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6993276"/>
                  </a:ext>
                </a:extLst>
              </a:tr>
            </a:tbl>
          </a:graphicData>
        </a:graphic>
      </p:graphicFrame>
      <p:graphicFrame>
        <p:nvGraphicFramePr>
          <p:cNvPr id="9" name="Table 8">
            <a:extLst>
              <a:ext uri="{FF2B5EF4-FFF2-40B4-BE49-F238E27FC236}">
                <a16:creationId xmlns:a16="http://schemas.microsoft.com/office/drawing/2014/main" id="{8DEC412D-4DF1-C4EA-7142-66C81CDE921C}"/>
              </a:ext>
            </a:extLst>
          </p:cNvPr>
          <p:cNvGraphicFramePr>
            <a:graphicFrameLocks noGrp="1"/>
          </p:cNvGraphicFramePr>
          <p:nvPr>
            <p:extLst>
              <p:ext uri="{D42A27DB-BD31-4B8C-83A1-F6EECF244321}">
                <p14:modId xmlns:p14="http://schemas.microsoft.com/office/powerpoint/2010/main" val="7609567"/>
              </p:ext>
            </p:extLst>
          </p:nvPr>
        </p:nvGraphicFramePr>
        <p:xfrm>
          <a:off x="5772167" y="4582800"/>
          <a:ext cx="5139282" cy="856080"/>
        </p:xfrm>
        <a:graphic>
          <a:graphicData uri="http://schemas.openxmlformats.org/drawingml/2006/table">
            <a:tbl>
              <a:tblPr firstRow="1" bandRow="1">
                <a:tableStyleId>{5C22544A-7EE6-4342-B048-85BDC9FD1C3A}</a:tableStyleId>
              </a:tblPr>
              <a:tblGrid>
                <a:gridCol w="3298988">
                  <a:extLst>
                    <a:ext uri="{9D8B030D-6E8A-4147-A177-3AD203B41FA5}">
                      <a16:colId xmlns:a16="http://schemas.microsoft.com/office/drawing/2014/main" val="4846203"/>
                    </a:ext>
                  </a:extLst>
                </a:gridCol>
                <a:gridCol w="1840294">
                  <a:extLst>
                    <a:ext uri="{9D8B030D-6E8A-4147-A177-3AD203B41FA5}">
                      <a16:colId xmlns:a16="http://schemas.microsoft.com/office/drawing/2014/main" val="4277008826"/>
                    </a:ext>
                  </a:extLst>
                </a:gridCol>
              </a:tblGrid>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Confidence in digital services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6" action="ppaction://hlinksldjump">
                            <a:extLst>
                              <a:ext uri="{A12FA001-AC4F-418D-AE19-62706E023703}">
                                <ahyp:hlinkClr xmlns:ahyp="http://schemas.microsoft.com/office/drawing/2018/hyperlinkcolor" val="tx"/>
                              </a:ext>
                            </a:extLst>
                          </a:hlinkClick>
                        </a:rPr>
                        <a:t>page 5</a:t>
                      </a:r>
                      <a:r>
                        <a:rPr lang="en-GB" sz="1400" b="1" u="sng" dirty="0">
                          <a:solidFill>
                            <a:schemeClr val="bg1"/>
                          </a:solidFill>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3252275"/>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Digital service accessibility</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rPr>
                        <a:t>pages 57-60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12333286"/>
                  </a:ext>
                </a:extLst>
              </a:tr>
              <a:tr h="1117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mn-lt"/>
                          <a:ea typeface="+mn-ea"/>
                          <a:cs typeface="+mn-cs"/>
                        </a:rPr>
                        <a:t>Current and future use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7" action="ppaction://hlinksldjump">
                            <a:extLst>
                              <a:ext uri="{A12FA001-AC4F-418D-AE19-62706E023703}">
                                <ahyp:hlinkClr xmlns:ahyp="http://schemas.microsoft.com/office/drawing/2018/hyperlinkcolor" val="tx"/>
                              </a:ext>
                            </a:extLst>
                          </a:hlinkClick>
                        </a:rPr>
                        <a:t>pages 61-6</a:t>
                      </a:r>
                      <a:r>
                        <a:rPr lang="en-GB" sz="1400" b="1" u="sng" dirty="0">
                          <a:solidFill>
                            <a:schemeClr val="bg1"/>
                          </a:solidFill>
                        </a:rPr>
                        <a:t>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0558864"/>
                  </a:ext>
                </a:extLst>
              </a:tr>
            </a:tbl>
          </a:graphicData>
        </a:graphic>
      </p:graphicFrame>
    </p:spTree>
    <p:extLst>
      <p:ext uri="{BB962C8B-B14F-4D97-AF65-F5344CB8AC3E}">
        <p14:creationId xmlns:p14="http://schemas.microsoft.com/office/powerpoint/2010/main" val="12632700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249698"/>
            <a:ext cx="10515600" cy="693150"/>
          </a:xfrm>
        </p:spPr>
        <p:txBody>
          <a:bodyPr/>
          <a:lstStyle/>
          <a:p>
            <a:r>
              <a:rPr lang="en-GB" dirty="0"/>
              <a:t>Digital inclusion – key findings</a:t>
            </a:r>
            <a:endParaRPr lang="en-US" dirty="0"/>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861690"/>
            <a:ext cx="11017826" cy="5293757"/>
          </a:xfrm>
          <a:prstGeom prst="rect">
            <a:avLst/>
          </a:prstGeom>
          <a:noFill/>
        </p:spPr>
        <p:txBody>
          <a:bodyPr wrap="square" rtlCol="0">
            <a:spAutoFit/>
          </a:bodyPr>
          <a:lstStyle/>
          <a:p>
            <a:pPr marL="285750" indent="-285750">
              <a:buFont typeface="Arial" panose="020B0604020202020204" pitchFamily="34" charset="0"/>
              <a:buChar char="•"/>
            </a:pPr>
            <a:r>
              <a:rPr lang="en-GB" sz="1600" b="1" dirty="0">
                <a:solidFill>
                  <a:schemeClr val="bg1"/>
                </a:solidFill>
              </a:rPr>
              <a:t>OVER A THIRD EXPERIENCE DIGITAL EXCLUSION </a:t>
            </a:r>
            <a:r>
              <a:rPr lang="en-GB" sz="1600" dirty="0">
                <a:solidFill>
                  <a:schemeClr val="bg1"/>
                </a:solidFill>
              </a:rPr>
              <a:t>– 36% of respondents noted that their household experienced some form of digital exclusion. This is in comparison to around 28% in Spring 2022.*</a:t>
            </a: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r>
              <a:rPr lang="en-GB" sz="1600" b="1" dirty="0">
                <a:solidFill>
                  <a:schemeClr val="bg1"/>
                </a:solidFill>
              </a:rPr>
              <a:t>PEOPLE ARE LESS LIKELY TO BE ABLE TO AFFORD INTERNET CONNECTIVITY </a:t>
            </a:r>
            <a:r>
              <a:rPr lang="en-GB" sz="1600" dirty="0">
                <a:solidFill>
                  <a:schemeClr val="bg1"/>
                </a:solidFill>
              </a:rPr>
              <a:t>– One aspect of digital exclusion is an inability to afford access to connectivity. In Spring, around 93% of households were able to afford internet connectivity most or all of the time. That has now fallen to 87% of households in September.*</a:t>
            </a: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r>
              <a:rPr lang="en-GB" sz="1600" b="1" dirty="0">
                <a:solidFill>
                  <a:schemeClr val="bg1"/>
                </a:solidFill>
              </a:rPr>
              <a:t>DISABLED PEOPLE AND OLDER RESIDENTS CONTINUE TO BE MORE LIKELY TO EXPERIENCE DIGITAL EXCLUSION – </a:t>
            </a:r>
            <a:r>
              <a:rPr lang="en-GB" sz="1600" dirty="0">
                <a:solidFill>
                  <a:schemeClr val="bg1"/>
                </a:solidFill>
              </a:rPr>
              <a:t>Different groups are impacted by digital exclusion in different ways:</a:t>
            </a:r>
          </a:p>
          <a:p>
            <a:pPr marL="742950" lvl="1" indent="-285750">
              <a:buFont typeface="Arial" panose="020B0604020202020204" pitchFamily="34" charset="0"/>
              <a:buChar char="•"/>
            </a:pPr>
            <a:r>
              <a:rPr lang="en-GB" sz="1600" dirty="0">
                <a:solidFill>
                  <a:schemeClr val="bg1"/>
                </a:solidFill>
              </a:rPr>
              <a:t>Disabled people are less likely to be able to afford digital connectivity (76% compared to 87% across the city region)…</a:t>
            </a:r>
          </a:p>
          <a:p>
            <a:pPr marL="742950" lvl="1" indent="-285750">
              <a:buFont typeface="Arial" panose="020B0604020202020204" pitchFamily="34" charset="0"/>
              <a:buChar char="•"/>
            </a:pPr>
            <a:r>
              <a:rPr lang="en-GB" sz="1600" dirty="0">
                <a:solidFill>
                  <a:schemeClr val="bg1"/>
                </a:solidFill>
              </a:rPr>
              <a:t>…while older respondents (especially those aged 75+) are less likely to have access to the devices and skills they need to be online.</a:t>
            </a:r>
            <a:endParaRPr lang="en-GB" sz="1600" b="1" dirty="0">
              <a:solidFill>
                <a:schemeClr val="bg1"/>
              </a:solidFill>
            </a:endParaRP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r>
              <a:rPr lang="en-GB" sz="1600" b="1" dirty="0">
                <a:solidFill>
                  <a:schemeClr val="bg1"/>
                </a:solidFill>
              </a:rPr>
              <a:t>USE OF THE INTERNET</a:t>
            </a:r>
            <a:r>
              <a:rPr lang="en-GB" sz="1600" dirty="0">
                <a:solidFill>
                  <a:schemeClr val="bg1"/>
                </a:solidFill>
              </a:rPr>
              <a:t> – Use of the internet across a range of digital services is mostly consistent with the Spring. However there are significant declines in the proportion of respondents who are looking online for public services information or listening to live or catch-up radio.</a:t>
            </a:r>
          </a:p>
          <a:p>
            <a:pPr marL="285750" indent="-285750">
              <a:buFont typeface="Arial" panose="020B0604020202020204" pitchFamily="34" charset="0"/>
              <a:buChar char="•"/>
            </a:pPr>
            <a:endParaRPr lang="en-GB" sz="1600" dirty="0">
              <a:solidFill>
                <a:schemeClr val="bg1"/>
              </a:solidFill>
            </a:endParaRPr>
          </a:p>
          <a:p>
            <a:endParaRPr lang="en-GB" sz="1600" dirty="0">
              <a:solidFill>
                <a:schemeClr val="bg1"/>
              </a:solidFill>
            </a:endParaRPr>
          </a:p>
          <a:p>
            <a:pPr marL="285750" indent="-285750">
              <a:buFont typeface="Arial" panose="020B0604020202020204" pitchFamily="34" charset="0"/>
              <a:buChar char="•"/>
            </a:pPr>
            <a:endParaRPr lang="en-GB" sz="1600" dirty="0">
              <a:solidFill>
                <a:schemeClr val="bg1"/>
              </a:solidFill>
            </a:endParaRPr>
          </a:p>
          <a:p>
            <a:pPr marL="285750" indent="-285750">
              <a:buFont typeface="Arial" panose="020B0604020202020204" pitchFamily="34" charset="0"/>
              <a:buChar char="•"/>
            </a:pPr>
            <a:endParaRPr lang="en-GB" dirty="0">
              <a:solidFill>
                <a:schemeClr val="bg1"/>
              </a:solidFill>
            </a:endParaRPr>
          </a:p>
        </p:txBody>
      </p:sp>
      <p:sp>
        <p:nvSpPr>
          <p:cNvPr id="3" name="Text Placeholder 2">
            <a:extLst>
              <a:ext uri="{FF2B5EF4-FFF2-40B4-BE49-F238E27FC236}">
                <a16:creationId xmlns:a16="http://schemas.microsoft.com/office/drawing/2014/main" id="{7E9291F4-FD6B-B956-BC64-045CD8271C46}"/>
              </a:ext>
            </a:extLst>
          </p:cNvPr>
          <p:cNvSpPr>
            <a:spLocks noGrp="1"/>
          </p:cNvSpPr>
          <p:nvPr>
            <p:ph type="body" sz="quarter" idx="11"/>
          </p:nvPr>
        </p:nvSpPr>
        <p:spPr/>
        <p:txBody>
          <a:bodyPr>
            <a:normAutofit fontScale="92500" lnSpcReduction="10000"/>
          </a:bodyPr>
          <a:lstStyle/>
          <a:p>
            <a:r>
              <a:rPr lang="en-GB" sz="1400" dirty="0"/>
              <a:t>* Changes in question approach throughout this section may have had an impact on this increase. Differences should be treated with a degree of caution until surveys 4 and 5 have confirmed whether this trend is real or influenced by the impact of this change of approach.</a:t>
            </a:r>
          </a:p>
        </p:txBody>
      </p:sp>
    </p:spTree>
    <p:extLst>
      <p:ext uri="{BB962C8B-B14F-4D97-AF65-F5344CB8AC3E}">
        <p14:creationId xmlns:p14="http://schemas.microsoft.com/office/powerpoint/2010/main" val="39271711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a:spLocks noGrp="1"/>
          </p:cNvSpPr>
          <p:nvPr>
            <p:ph type="title"/>
          </p:nvPr>
        </p:nvSpPr>
        <p:spPr>
          <a:xfrm>
            <a:off x="586800" y="583200"/>
            <a:ext cx="10515600" cy="249299"/>
          </a:xfrm>
        </p:spPr>
        <p:txBody>
          <a:bodyPr vert="horz">
            <a:spAutoFit/>
          </a:bodyPr>
          <a:lstStyle/>
          <a:p>
            <a:r>
              <a:rPr lang="en-GB" sz="1800" b="1" dirty="0"/>
              <a:t>Approach and sample – Digital inclusion</a:t>
            </a:r>
          </a:p>
        </p:txBody>
      </p:sp>
      <p:sp>
        <p:nvSpPr>
          <p:cNvPr id="8" name="Text Placeholder 7"/>
          <p:cNvSpPr>
            <a:spLocks noGrp="1"/>
          </p:cNvSpPr>
          <p:nvPr>
            <p:ph type="body" sz="quarter" idx="4294967295"/>
          </p:nvPr>
        </p:nvSpPr>
        <p:spPr>
          <a:xfrm>
            <a:off x="601229" y="1026061"/>
            <a:ext cx="7683500" cy="260350"/>
          </a:xfrm>
          <a:solidFill>
            <a:srgbClr val="5C5B5A"/>
          </a:solidFill>
          <a:ln>
            <a:noFill/>
          </a:ln>
        </p:spPr>
        <p:txBody>
          <a:bodyPr>
            <a:normAutofit/>
          </a:bodyPr>
          <a:lstStyle/>
          <a:p>
            <a:pPr marL="0" indent="0" algn="ctr">
              <a:lnSpc>
                <a:spcPct val="100000"/>
              </a:lnSpc>
              <a:spcBef>
                <a:spcPts val="0"/>
              </a:spcBef>
              <a:buNone/>
            </a:pPr>
            <a:r>
              <a:rPr lang="en-GB" sz="1100" b="1" dirty="0">
                <a:solidFill>
                  <a:schemeClr val="bg1"/>
                </a:solidFill>
              </a:rPr>
              <a:t>Approach</a:t>
            </a:r>
          </a:p>
        </p:txBody>
      </p:sp>
      <p:sp>
        <p:nvSpPr>
          <p:cNvPr id="5" name="Text Placeholder 4"/>
          <p:cNvSpPr>
            <a:spLocks noGrp="1"/>
          </p:cNvSpPr>
          <p:nvPr>
            <p:ph type="body" sz="quarter" idx="11"/>
          </p:nvPr>
        </p:nvSpPr>
        <p:spPr>
          <a:xfrm>
            <a:off x="586800" y="1295891"/>
            <a:ext cx="7434253" cy="1227604"/>
          </a:xfrm>
          <a:ln>
            <a:noFill/>
          </a:ln>
        </p:spPr>
        <p:txBody>
          <a:bodyPr lIns="45720" rIns="45720" anchor="t">
            <a:noAutofit/>
          </a:bodyPr>
          <a:lstStyle/>
          <a:p>
            <a:pPr>
              <a:spcAft>
                <a:spcPts val="0"/>
              </a:spcAft>
            </a:pPr>
            <a:r>
              <a:rPr lang="en-GB" sz="1400" dirty="0"/>
              <a:t>This report presents summary findings for survey 1, 2, and 3 of the 2022 research study of a representative sample of the Greater Manchester population. In this section the samples for the first two surveys conducted in Spring 2022 have been merged to provide a more robust sample size for sub-group analysis. This has then been compared to the results from survey 3, conducted in September 2022.</a:t>
            </a:r>
          </a:p>
          <a:p>
            <a:pPr>
              <a:spcAft>
                <a:spcPts val="0"/>
              </a:spcAft>
            </a:pPr>
            <a:r>
              <a:rPr lang="en-GB" sz="1400" dirty="0"/>
              <a:t>In this section only the responses of the telephone sample are presented. The telephone methodology was selected to ensure that the sample is not influenced by respondents taking the survey online, who are by definition digitally included. However the resulting constraints of sample size mean that insights are less robust. There is a particular focus on over 75 year olds, under 25 year olds, and disabled people as priority groups for GM activity to address digital exclusion, and where possible this information has been presented.</a:t>
            </a:r>
          </a:p>
          <a:p>
            <a:pPr>
              <a:spcAft>
                <a:spcPts val="0"/>
              </a:spcAft>
            </a:pPr>
            <a:r>
              <a:rPr lang="en-GB" sz="1400" dirty="0"/>
              <a:t>Questions of this nature have not been asked of Greater Manchester residents before and as such, these results should be treated as indicative rather than conclusive at this stage – they are best used as indicators to open up further dialogue.</a:t>
            </a:r>
          </a:p>
          <a:p>
            <a:pPr>
              <a:spcAft>
                <a:spcPts val="0"/>
              </a:spcAft>
            </a:pPr>
            <a:r>
              <a:rPr lang="en-GB" sz="1400" dirty="0"/>
              <a:t>The focus of this research is to provide a growing base of evidence, one which can initially serve as a way to highlight potential trends and indicators which individual Local Authorities can explore in greater detail. As this evidence base grows across multiple surveys we will be able to provide greater depth on which groups are likely to be more affected by the issues explored, highlighting those where more investigation would prove useful. </a:t>
            </a:r>
          </a:p>
          <a:p>
            <a:pPr>
              <a:spcAft>
                <a:spcPts val="0"/>
              </a:spcAft>
            </a:pPr>
            <a:r>
              <a:rPr lang="en-GB" sz="1400" dirty="0"/>
              <a:t>On some questions responses have been filtered further and bases may be lower than the full sample of 250 in some instances. Where relevant, this has been noted on the slides, along with the unweighted base sizes. </a:t>
            </a:r>
          </a:p>
          <a:p>
            <a:pPr>
              <a:spcAft>
                <a:spcPts val="0"/>
              </a:spcAft>
            </a:pPr>
            <a:endParaRPr lang="en-GB" sz="1400" dirty="0"/>
          </a:p>
        </p:txBody>
      </p:sp>
      <p:sp>
        <p:nvSpPr>
          <p:cNvPr id="14" name="Text Placeholder 7">
            <a:extLst>
              <a:ext uri="{FF2B5EF4-FFF2-40B4-BE49-F238E27FC236}">
                <a16:creationId xmlns:a16="http://schemas.microsoft.com/office/drawing/2014/main" id="{CDAB3359-6991-4379-B08F-B4DD16BD94AE}"/>
              </a:ext>
            </a:extLst>
          </p:cNvPr>
          <p:cNvSpPr txBox="1">
            <a:spLocks/>
          </p:cNvSpPr>
          <p:nvPr/>
        </p:nvSpPr>
        <p:spPr>
          <a:xfrm>
            <a:off x="8284729" y="2260709"/>
            <a:ext cx="3522460" cy="261711"/>
          </a:xfrm>
          <a:prstGeom prst="rect">
            <a:avLst/>
          </a:prstGeom>
          <a:solidFill>
            <a:srgbClr val="5C5B5A"/>
          </a:solid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t>Survey 3 Sample breakdown</a:t>
            </a:r>
          </a:p>
        </p:txBody>
      </p:sp>
      <p:sp>
        <p:nvSpPr>
          <p:cNvPr id="12" name="TextBox 11">
            <a:extLst>
              <a:ext uri="{FF2B5EF4-FFF2-40B4-BE49-F238E27FC236}">
                <a16:creationId xmlns:a16="http://schemas.microsoft.com/office/drawing/2014/main" id="{1505C297-F50F-4CA4-82E6-13B0F2567FB9}"/>
              </a:ext>
            </a:extLst>
          </p:cNvPr>
          <p:cNvSpPr txBox="1"/>
          <p:nvPr/>
        </p:nvSpPr>
        <p:spPr>
          <a:xfrm>
            <a:off x="8221025" y="2459322"/>
            <a:ext cx="221932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Sample info</a:t>
            </a:r>
          </a:p>
        </p:txBody>
      </p:sp>
      <p:graphicFrame>
        <p:nvGraphicFramePr>
          <p:cNvPr id="16" name="Table 8">
            <a:extLst>
              <a:ext uri="{FF2B5EF4-FFF2-40B4-BE49-F238E27FC236}">
                <a16:creationId xmlns:a16="http://schemas.microsoft.com/office/drawing/2014/main" id="{E037E7A5-B6B2-4ED8-994F-82ABBED6308C}"/>
              </a:ext>
            </a:extLst>
          </p:cNvPr>
          <p:cNvGraphicFramePr>
            <a:graphicFrameLocks noGrp="1"/>
          </p:cNvGraphicFramePr>
          <p:nvPr>
            <p:extLst>
              <p:ext uri="{D42A27DB-BD31-4B8C-83A1-F6EECF244321}">
                <p14:modId xmlns:p14="http://schemas.microsoft.com/office/powerpoint/2010/main" val="3668818238"/>
              </p:ext>
            </p:extLst>
          </p:nvPr>
        </p:nvGraphicFramePr>
        <p:xfrm>
          <a:off x="8284729" y="2745801"/>
          <a:ext cx="3522460" cy="2143904"/>
        </p:xfrm>
        <a:graphic>
          <a:graphicData uri="http://schemas.openxmlformats.org/drawingml/2006/table">
            <a:tbl>
              <a:tblPr firstRow="1" bandRow="1">
                <a:tableStyleId>{073A0DAA-6AF3-43AB-8588-CEC1D06C72B9}</a:tableStyleId>
              </a:tblPr>
              <a:tblGrid>
                <a:gridCol w="1761230">
                  <a:extLst>
                    <a:ext uri="{9D8B030D-6E8A-4147-A177-3AD203B41FA5}">
                      <a16:colId xmlns:a16="http://schemas.microsoft.com/office/drawing/2014/main" val="2475330351"/>
                    </a:ext>
                  </a:extLst>
                </a:gridCol>
                <a:gridCol w="1761230">
                  <a:extLst>
                    <a:ext uri="{9D8B030D-6E8A-4147-A177-3AD203B41FA5}">
                      <a16:colId xmlns:a16="http://schemas.microsoft.com/office/drawing/2014/main" val="1245112500"/>
                    </a:ext>
                  </a:extLst>
                </a:gridCol>
              </a:tblGrid>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Fieldwork start</a:t>
                      </a:r>
                      <a:endParaRPr lang="en-GB" sz="1100" b="1" kern="1200" dirty="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latin typeface="+mn-lt"/>
                          <a:ea typeface="+mn-ea"/>
                          <a:cs typeface="+mn-cs"/>
                        </a:rPr>
                        <a:t>1</a:t>
                      </a:r>
                      <a:r>
                        <a:rPr lang="en-GB" sz="1100" b="1" kern="1200" baseline="30000" dirty="0">
                          <a:solidFill>
                            <a:srgbClr val="5C5B5A"/>
                          </a:solidFill>
                          <a:latin typeface="+mn-lt"/>
                          <a:ea typeface="+mn-ea"/>
                          <a:cs typeface="+mn-cs"/>
                        </a:rPr>
                        <a:t>st</a:t>
                      </a:r>
                      <a:r>
                        <a:rPr lang="en-GB" sz="1100" b="1" kern="1200" dirty="0">
                          <a:solidFill>
                            <a:srgbClr val="5C5B5A"/>
                          </a:solidFill>
                          <a:latin typeface="+mn-lt"/>
                          <a:ea typeface="+mn-ea"/>
                          <a:cs typeface="+mn-cs"/>
                        </a:rPr>
                        <a:t> September</a:t>
                      </a:r>
                    </a:p>
                  </a:txBody>
                  <a:tcPr marL="36000" marR="36000" marT="9144" marB="9144" anchor="ctr">
                    <a:solidFill>
                      <a:srgbClr val="5C5B5A">
                        <a:alpha val="21000"/>
                      </a:srgbClr>
                    </a:solidFill>
                  </a:tcPr>
                </a:tc>
                <a:extLst>
                  <a:ext uri="{0D108BD9-81ED-4DB2-BD59-A6C34878D82A}">
                    <a16:rowId xmlns:a16="http://schemas.microsoft.com/office/drawing/2014/main" val="1563452399"/>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Fieldwork end</a:t>
                      </a:r>
                      <a:endParaRPr lang="en-GB" sz="1100" b="1" kern="1200" dirty="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21</a:t>
                      </a:r>
                      <a:r>
                        <a:rPr lang="en-GB" sz="1100" b="1" baseline="30000" dirty="0">
                          <a:solidFill>
                            <a:srgbClr val="5C5B5A"/>
                          </a:solidFill>
                        </a:rPr>
                        <a:t>st</a:t>
                      </a:r>
                      <a:r>
                        <a:rPr lang="en-GB" sz="1100" b="1" dirty="0">
                          <a:solidFill>
                            <a:srgbClr val="5C5B5A"/>
                          </a:solidFill>
                        </a:rPr>
                        <a:t> September</a:t>
                      </a:r>
                    </a:p>
                  </a:txBody>
                  <a:tcPr marL="36000" marR="36000" marT="9144" marB="9144" anchor="ctr">
                    <a:solidFill>
                      <a:srgbClr val="5C5B5A">
                        <a:alpha val="21000"/>
                      </a:srgbClr>
                    </a:solidFill>
                  </a:tcPr>
                </a:tc>
                <a:extLst>
                  <a:ext uri="{0D108BD9-81ED-4DB2-BD59-A6C34878D82A}">
                    <a16:rowId xmlns:a16="http://schemas.microsoft.com/office/drawing/2014/main" val="2605425755"/>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Total respondents</a:t>
                      </a:r>
                      <a:endParaRPr lang="en-GB" sz="1100" b="1" kern="1200" dirty="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1677</a:t>
                      </a:r>
                    </a:p>
                  </a:txBody>
                  <a:tcPr marL="36000" marR="36000" marT="9144" marB="9144" anchor="ctr">
                    <a:solidFill>
                      <a:srgbClr val="5C5B5A">
                        <a:alpha val="21000"/>
                      </a:srgbClr>
                    </a:solidFill>
                  </a:tcPr>
                </a:tc>
                <a:extLst>
                  <a:ext uri="{0D108BD9-81ED-4DB2-BD59-A6C34878D82A}">
                    <a16:rowId xmlns:a16="http://schemas.microsoft.com/office/drawing/2014/main" val="1647118354"/>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Telephone respondents</a:t>
                      </a:r>
                      <a:endParaRPr lang="en-GB" sz="1100" b="1" kern="1200" dirty="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235</a:t>
                      </a:r>
                    </a:p>
                  </a:txBody>
                  <a:tcPr marL="36000" marR="36000" marT="9144" marB="9144" anchor="ctr">
                    <a:solidFill>
                      <a:srgbClr val="5C5B5A">
                        <a:alpha val="21000"/>
                      </a:srgbClr>
                    </a:solidFill>
                  </a:tcPr>
                </a:tc>
                <a:extLst>
                  <a:ext uri="{0D108BD9-81ED-4DB2-BD59-A6C34878D82A}">
                    <a16:rowId xmlns:a16="http://schemas.microsoft.com/office/drawing/2014/main" val="3018822789"/>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Aged 16-24 (telephone)*</a:t>
                      </a:r>
                      <a:endParaRPr lang="en-GB" sz="1100" b="1" kern="1200" dirty="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11</a:t>
                      </a:r>
                    </a:p>
                  </a:txBody>
                  <a:tcPr marL="36000" marR="36000" marT="9144" marB="9144" anchor="ctr">
                    <a:solidFill>
                      <a:srgbClr val="5C5B5A">
                        <a:alpha val="21000"/>
                      </a:srgbClr>
                    </a:solidFill>
                  </a:tcPr>
                </a:tc>
                <a:extLst>
                  <a:ext uri="{0D108BD9-81ED-4DB2-BD59-A6C34878D82A}">
                    <a16:rowId xmlns:a16="http://schemas.microsoft.com/office/drawing/2014/main" val="2818555388"/>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Aged 75+ (telephone)**</a:t>
                      </a:r>
                      <a:endParaRPr lang="en-GB" sz="1100" b="1" kern="1200" dirty="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49</a:t>
                      </a:r>
                    </a:p>
                  </a:txBody>
                  <a:tcPr marL="36000" marR="36000" marT="9144" marB="9144" anchor="ctr">
                    <a:solidFill>
                      <a:srgbClr val="5C5B5A">
                        <a:alpha val="21000"/>
                      </a:srgbClr>
                    </a:solidFill>
                  </a:tcPr>
                </a:tc>
                <a:extLst>
                  <a:ext uri="{0D108BD9-81ED-4DB2-BD59-A6C34878D82A}">
                    <a16:rowId xmlns:a16="http://schemas.microsoft.com/office/drawing/2014/main" val="277476184"/>
                  </a:ext>
                </a:extLst>
              </a:tr>
              <a:tr h="3062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dirty="0">
                          <a:solidFill>
                            <a:srgbClr val="5C5B5A"/>
                          </a:solidFill>
                        </a:rPr>
                        <a:t>Disabled (telephone)</a:t>
                      </a:r>
                      <a:endParaRPr lang="en-GB" sz="1100" b="1" kern="1200" dirty="0">
                        <a:solidFill>
                          <a:srgbClr val="5C5B5A"/>
                        </a:solidFill>
                        <a:latin typeface="+mn-lt"/>
                        <a:ea typeface="+mn-ea"/>
                        <a:cs typeface="+mn-cs"/>
                      </a:endParaRPr>
                    </a:p>
                  </a:txBody>
                  <a:tcPr marL="36000" marR="36000" marT="9144" marB="9144" anchor="ctr">
                    <a:solidFill>
                      <a:srgbClr val="5C5B5A">
                        <a:alpha val="21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rgbClr val="5C5B5A"/>
                          </a:solidFill>
                        </a:rPr>
                        <a:t>54</a:t>
                      </a:r>
                    </a:p>
                  </a:txBody>
                  <a:tcPr marL="36000" marR="36000" marT="9144" marB="9144" anchor="ctr">
                    <a:solidFill>
                      <a:srgbClr val="5C5B5A">
                        <a:alpha val="21000"/>
                      </a:srgbClr>
                    </a:solidFill>
                  </a:tcPr>
                </a:tc>
                <a:extLst>
                  <a:ext uri="{0D108BD9-81ED-4DB2-BD59-A6C34878D82A}">
                    <a16:rowId xmlns:a16="http://schemas.microsoft.com/office/drawing/2014/main" val="1562705069"/>
                  </a:ext>
                </a:extLst>
              </a:tr>
            </a:tbl>
          </a:graphicData>
        </a:graphic>
      </p:graphicFrame>
      <p:sp>
        <p:nvSpPr>
          <p:cNvPr id="2" name="TextBox 1">
            <a:extLst>
              <a:ext uri="{FF2B5EF4-FFF2-40B4-BE49-F238E27FC236}">
                <a16:creationId xmlns:a16="http://schemas.microsoft.com/office/drawing/2014/main" id="{CE583CD4-E7DE-4BB8-AF64-69A43125FE89}"/>
              </a:ext>
            </a:extLst>
          </p:cNvPr>
          <p:cNvSpPr txBox="1"/>
          <p:nvPr/>
        </p:nvSpPr>
        <p:spPr>
          <a:xfrm>
            <a:off x="8284729" y="4957894"/>
            <a:ext cx="3522460" cy="1384995"/>
          </a:xfrm>
          <a:prstGeom prst="rect">
            <a:avLst/>
          </a:prstGeom>
          <a:noFill/>
        </p:spPr>
        <p:txBody>
          <a:bodyPr wrap="square" rtlCol="0">
            <a:spAutoFit/>
          </a:bodyPr>
          <a:lstStyle/>
          <a:p>
            <a:pPr algn="ctr"/>
            <a:r>
              <a:rPr lang="en-GB" sz="1200" dirty="0"/>
              <a:t>*In survey 3 the base size for this group is too small to allow detailed analysis. Results of 3 and 4 will be merged to provide a base size robust enough for sub group analysis</a:t>
            </a:r>
          </a:p>
          <a:p>
            <a:pPr algn="ctr"/>
            <a:r>
              <a:rPr lang="en-GB" sz="1200" dirty="0"/>
              <a:t>** Because they are a priority group, over 75s have been included in sub-group analysis, despite not quite reaching a base size of 50</a:t>
            </a:r>
          </a:p>
        </p:txBody>
      </p:sp>
      <p:sp>
        <p:nvSpPr>
          <p:cNvPr id="10" name="Slide Number Placeholder 4">
            <a:extLst>
              <a:ext uri="{FF2B5EF4-FFF2-40B4-BE49-F238E27FC236}">
                <a16:creationId xmlns:a16="http://schemas.microsoft.com/office/drawing/2014/main" id="{9CEA3BE7-4ECA-4CA5-B21B-3FFA617161E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326950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2DA983-7C25-45F4-B087-E006BF2978F9}"/>
              </a:ext>
            </a:extLst>
          </p:cNvPr>
          <p:cNvSpPr>
            <a:spLocks noGrp="1"/>
          </p:cNvSpPr>
          <p:nvPr>
            <p:ph type="title"/>
          </p:nvPr>
        </p:nvSpPr>
        <p:spPr>
          <a:xfrm>
            <a:off x="294933" y="179775"/>
            <a:ext cx="10515600" cy="586800"/>
          </a:xfrm>
        </p:spPr>
        <p:txBody>
          <a:bodyPr anchor="t">
            <a:normAutofit/>
          </a:bodyPr>
          <a:lstStyle/>
          <a:p>
            <a:r>
              <a:rPr lang="en-GB" sz="1800" b="1" dirty="0"/>
              <a:t>Summary: Digital Inclusion</a:t>
            </a:r>
          </a:p>
        </p:txBody>
      </p:sp>
      <p:graphicFrame>
        <p:nvGraphicFramePr>
          <p:cNvPr id="8" name="Chart Placeholder 10" descr="Pie chart showing that 22% of respondents are not confident in using digital services online ">
            <a:extLst>
              <a:ext uri="{FF2B5EF4-FFF2-40B4-BE49-F238E27FC236}">
                <a16:creationId xmlns:a16="http://schemas.microsoft.com/office/drawing/2014/main" id="{703AB5B2-8537-46D3-BA5C-4A19F9F443D4}"/>
              </a:ext>
            </a:extLst>
          </p:cNvPr>
          <p:cNvGraphicFramePr>
            <a:graphicFrameLocks/>
          </p:cNvGraphicFramePr>
          <p:nvPr>
            <p:extLst>
              <p:ext uri="{D42A27DB-BD31-4B8C-83A1-F6EECF244321}">
                <p14:modId xmlns:p14="http://schemas.microsoft.com/office/powerpoint/2010/main" val="385900668"/>
              </p:ext>
            </p:extLst>
          </p:nvPr>
        </p:nvGraphicFramePr>
        <p:xfrm>
          <a:off x="946141" y="554404"/>
          <a:ext cx="2836199" cy="250317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6351107-7E24-4CF7-AC83-AC4D7904FAF8}"/>
              </a:ext>
              <a:ext uri="{C183D7F6-B498-43B3-948B-1728B52AA6E4}">
                <adec:decorative xmlns:adec="http://schemas.microsoft.com/office/drawing/2017/decorative" val="0"/>
              </a:ext>
            </a:extLst>
          </p:cNvPr>
          <p:cNvSpPr txBox="1"/>
          <p:nvPr/>
        </p:nvSpPr>
        <p:spPr>
          <a:xfrm>
            <a:off x="1964670" y="1582043"/>
            <a:ext cx="820738" cy="49244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5C5B5A"/>
                </a:solidFill>
                <a:effectLst/>
                <a:uLnTx/>
                <a:uFillTx/>
                <a:latin typeface="Arial"/>
                <a:ea typeface="+mn-ea"/>
                <a:cs typeface="+mn-cs"/>
              </a:rPr>
              <a:t>22%</a:t>
            </a:r>
          </a:p>
        </p:txBody>
      </p:sp>
      <p:sp>
        <p:nvSpPr>
          <p:cNvPr id="10" name="TextBox 9">
            <a:extLst>
              <a:ext uri="{FF2B5EF4-FFF2-40B4-BE49-F238E27FC236}">
                <a16:creationId xmlns:a16="http://schemas.microsoft.com/office/drawing/2014/main" id="{080E5C22-AC77-47F1-9B15-2CE6BC2ABD5D}"/>
              </a:ext>
              <a:ext uri="{C183D7F6-B498-43B3-948B-1728B52AA6E4}">
                <adec:decorative xmlns:adec="http://schemas.microsoft.com/office/drawing/2017/decorative" val="0"/>
              </a:ext>
            </a:extLst>
          </p:cNvPr>
          <p:cNvSpPr txBox="1"/>
          <p:nvPr/>
        </p:nvSpPr>
        <p:spPr>
          <a:xfrm>
            <a:off x="246017" y="3071764"/>
            <a:ext cx="4253691" cy="83099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5C5B5A"/>
                </a:solidFill>
                <a:effectLst/>
                <a:uLnTx/>
                <a:uFillTx/>
                <a:latin typeface="Arial"/>
                <a:ea typeface="+mn-ea"/>
                <a:cs typeface="+mn-cs"/>
              </a:rPr>
              <a:t>Someone in the household </a:t>
            </a:r>
            <a:r>
              <a:rPr kumimoji="0" lang="en-GB" sz="1800" i="0" u="none" strike="noStrike" kern="1200" cap="none" spc="0" normalizeH="0" baseline="0" noProof="0" dirty="0">
                <a:ln>
                  <a:noFill/>
                </a:ln>
                <a:solidFill>
                  <a:srgbClr val="5C5B5A"/>
                </a:solidFill>
                <a:effectLst/>
                <a:uLnTx/>
                <a:uFillTx/>
                <a:latin typeface="Arial"/>
                <a:ea typeface="+mn-ea"/>
                <a:cs typeface="+mn-cs"/>
              </a:rPr>
              <a:t>(respondent or others) </a:t>
            </a:r>
            <a:r>
              <a:rPr kumimoji="0" lang="en-GB" sz="1800" b="1" i="0" u="none" strike="noStrike" kern="1200" cap="none" spc="0" normalizeH="0" baseline="0" noProof="0" dirty="0">
                <a:ln>
                  <a:noFill/>
                </a:ln>
                <a:solidFill>
                  <a:srgbClr val="5C5B5A"/>
                </a:solidFill>
                <a:effectLst/>
                <a:uLnTx/>
                <a:uFillTx/>
                <a:latin typeface="Arial"/>
                <a:ea typeface="+mn-ea"/>
                <a:cs typeface="+mn-cs"/>
              </a:rPr>
              <a:t>is not confident in using digital services online </a:t>
            </a:r>
          </a:p>
        </p:txBody>
      </p:sp>
      <p:sp>
        <p:nvSpPr>
          <p:cNvPr id="12" name="TextBox 11">
            <a:extLst>
              <a:ext uri="{FF2B5EF4-FFF2-40B4-BE49-F238E27FC236}">
                <a16:creationId xmlns:a16="http://schemas.microsoft.com/office/drawing/2014/main" id="{BB518FC9-0F2A-4F2E-85AA-548CDB4591BA}"/>
              </a:ext>
            </a:extLst>
          </p:cNvPr>
          <p:cNvSpPr txBox="1"/>
          <p:nvPr/>
        </p:nvSpPr>
        <p:spPr>
          <a:xfrm>
            <a:off x="277008" y="3878171"/>
            <a:ext cx="4191709"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C5B5A"/>
                </a:solidFill>
                <a:effectLst/>
                <a:uLnTx/>
                <a:uFillTx/>
                <a:latin typeface="Arial"/>
                <a:ea typeface="+mn-ea"/>
                <a:cs typeface="+mn-cs"/>
              </a:rPr>
              <a:t>Over one in five respondents are not confident someone in their household can use the digital services they need and wants online. Including…</a:t>
            </a:r>
          </a:p>
        </p:txBody>
      </p:sp>
      <p:sp>
        <p:nvSpPr>
          <p:cNvPr id="21" name="TextBox 20">
            <a:extLst>
              <a:ext uri="{FF2B5EF4-FFF2-40B4-BE49-F238E27FC236}">
                <a16:creationId xmlns:a16="http://schemas.microsoft.com/office/drawing/2014/main" id="{0FC9CB1F-93B4-4626-BD70-6C9E0B14987C}"/>
              </a:ext>
            </a:extLst>
          </p:cNvPr>
          <p:cNvSpPr txBox="1"/>
          <p:nvPr/>
        </p:nvSpPr>
        <p:spPr>
          <a:xfrm>
            <a:off x="652496" y="4984285"/>
            <a:ext cx="952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C5B5A"/>
                </a:solidFill>
                <a:effectLst/>
                <a:uLnTx/>
                <a:uFillTx/>
                <a:latin typeface="Arial"/>
                <a:ea typeface="+mn-ea"/>
                <a:cs typeface="+mn-cs"/>
              </a:rPr>
              <a:t>tbc</a:t>
            </a:r>
          </a:p>
        </p:txBody>
      </p:sp>
      <p:sp>
        <p:nvSpPr>
          <p:cNvPr id="22" name="TextBox 21">
            <a:extLst>
              <a:ext uri="{FF2B5EF4-FFF2-40B4-BE49-F238E27FC236}">
                <a16:creationId xmlns:a16="http://schemas.microsoft.com/office/drawing/2014/main" id="{6DA4E314-11A3-4DE8-BA8A-4883694A145D}"/>
              </a:ext>
            </a:extLst>
          </p:cNvPr>
          <p:cNvSpPr txBox="1"/>
          <p:nvPr/>
        </p:nvSpPr>
        <p:spPr>
          <a:xfrm>
            <a:off x="661010" y="5506850"/>
            <a:ext cx="9525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C5B5A"/>
                </a:solidFill>
                <a:effectLst/>
                <a:uLnTx/>
                <a:uFillTx/>
                <a:latin typeface="Arial"/>
                <a:ea typeface="+mn-ea"/>
                <a:cs typeface="+mn-cs"/>
              </a:rPr>
              <a:t>Aged </a:t>
            </a:r>
            <a:r>
              <a:rPr lang="en-GB" dirty="0">
                <a:solidFill>
                  <a:srgbClr val="5C5B5A"/>
                </a:solidFill>
                <a:latin typeface="Arial"/>
              </a:rPr>
              <a:t>16-24*</a:t>
            </a: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4" name="TextBox 13">
            <a:extLst>
              <a:ext uri="{FF2B5EF4-FFF2-40B4-BE49-F238E27FC236}">
                <a16:creationId xmlns:a16="http://schemas.microsoft.com/office/drawing/2014/main" id="{03CFD511-1CD9-4615-89B1-D24DFDF63939}"/>
              </a:ext>
            </a:extLst>
          </p:cNvPr>
          <p:cNvSpPr txBox="1"/>
          <p:nvPr/>
        </p:nvSpPr>
        <p:spPr>
          <a:xfrm>
            <a:off x="1938371" y="4984285"/>
            <a:ext cx="9525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5C5B5A"/>
                </a:solidFill>
                <a:effectLst/>
                <a:uLnTx/>
                <a:uFillTx/>
                <a:latin typeface="Arial"/>
                <a:ea typeface="+mn-ea"/>
                <a:cs typeface="+mn-cs"/>
              </a:rPr>
              <a:t>54%</a:t>
            </a:r>
          </a:p>
        </p:txBody>
      </p:sp>
      <p:sp>
        <p:nvSpPr>
          <p:cNvPr id="17" name="TextBox 16">
            <a:extLst>
              <a:ext uri="{FF2B5EF4-FFF2-40B4-BE49-F238E27FC236}">
                <a16:creationId xmlns:a16="http://schemas.microsoft.com/office/drawing/2014/main" id="{CD740EBC-EC23-4B27-819D-6B83D7C6A5C9}"/>
              </a:ext>
            </a:extLst>
          </p:cNvPr>
          <p:cNvSpPr txBox="1"/>
          <p:nvPr/>
        </p:nvSpPr>
        <p:spPr>
          <a:xfrm>
            <a:off x="1727810" y="5506850"/>
            <a:ext cx="137362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C5B5A"/>
                </a:solidFill>
                <a:effectLst/>
                <a:uLnTx/>
                <a:uFillTx/>
                <a:latin typeface="Arial"/>
                <a:ea typeface="+mn-ea"/>
                <a:cs typeface="+mn-cs"/>
              </a:rPr>
              <a:t>Aged 75+</a:t>
            </a:r>
          </a:p>
        </p:txBody>
      </p:sp>
      <p:sp>
        <p:nvSpPr>
          <p:cNvPr id="15" name="TextBox 14">
            <a:extLst>
              <a:ext uri="{FF2B5EF4-FFF2-40B4-BE49-F238E27FC236}">
                <a16:creationId xmlns:a16="http://schemas.microsoft.com/office/drawing/2014/main" id="{C4EDF393-3BD9-4F1D-8069-7B7ED81D84C6}"/>
              </a:ext>
            </a:extLst>
          </p:cNvPr>
          <p:cNvSpPr txBox="1"/>
          <p:nvPr/>
        </p:nvSpPr>
        <p:spPr>
          <a:xfrm>
            <a:off x="3253846" y="4984285"/>
            <a:ext cx="9525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a:solidFill>
                  <a:srgbClr val="5C5B5A"/>
                </a:solidFill>
                <a:latin typeface="Arial"/>
              </a:rPr>
              <a:t>45</a:t>
            </a:r>
            <a:r>
              <a:rPr kumimoji="0" lang="en-GB" sz="2800" b="1" i="0" u="none" strike="noStrike" kern="1200" cap="none" spc="0" normalizeH="0" baseline="0" noProof="0" dirty="0">
                <a:ln>
                  <a:noFill/>
                </a:ln>
                <a:solidFill>
                  <a:srgbClr val="5C5B5A"/>
                </a:solidFill>
                <a:effectLst/>
                <a:uLnTx/>
                <a:uFillTx/>
                <a:latin typeface="Arial"/>
                <a:ea typeface="+mn-ea"/>
                <a:cs typeface="+mn-cs"/>
              </a:rPr>
              <a:t>%</a:t>
            </a:r>
          </a:p>
        </p:txBody>
      </p:sp>
      <p:sp>
        <p:nvSpPr>
          <p:cNvPr id="18" name="TextBox 17">
            <a:extLst>
              <a:ext uri="{FF2B5EF4-FFF2-40B4-BE49-F238E27FC236}">
                <a16:creationId xmlns:a16="http://schemas.microsoft.com/office/drawing/2014/main" id="{23A66902-8E74-4A61-ACFF-9FDA1BCA7E44}"/>
              </a:ext>
            </a:extLst>
          </p:cNvPr>
          <p:cNvSpPr txBox="1"/>
          <p:nvPr/>
        </p:nvSpPr>
        <p:spPr>
          <a:xfrm>
            <a:off x="2961223" y="5506850"/>
            <a:ext cx="14817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C5B5A"/>
                </a:solidFill>
                <a:effectLst/>
                <a:uLnTx/>
                <a:uFillTx/>
                <a:latin typeface="Arial"/>
                <a:ea typeface="+mn-ea"/>
                <a:cs typeface="+mn-cs"/>
              </a:rPr>
              <a:t>Disabled respondents</a:t>
            </a:r>
          </a:p>
        </p:txBody>
      </p:sp>
      <p:cxnSp>
        <p:nvCxnSpPr>
          <p:cNvPr id="20" name="Straight Connector 19">
            <a:extLst>
              <a:ext uri="{FF2B5EF4-FFF2-40B4-BE49-F238E27FC236}">
                <a16:creationId xmlns:a16="http://schemas.microsoft.com/office/drawing/2014/main" id="{BF5980EB-F01A-463B-BCE3-3DA35FC2058E}"/>
              </a:ext>
              <a:ext uri="{C183D7F6-B498-43B3-948B-1728B52AA6E4}">
                <adec:decorative xmlns:adec="http://schemas.microsoft.com/office/drawing/2017/decorative" val="1"/>
              </a:ext>
            </a:extLst>
          </p:cNvPr>
          <p:cNvCxnSpPr>
            <a:cxnSpLocks/>
          </p:cNvCxnSpPr>
          <p:nvPr/>
        </p:nvCxnSpPr>
        <p:spPr>
          <a:xfrm flipV="1">
            <a:off x="4684640" y="473175"/>
            <a:ext cx="0" cy="5544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7975F9B-A57D-4455-BF87-1B2711E25337}"/>
              </a:ext>
            </a:extLst>
          </p:cNvPr>
          <p:cNvSpPr txBox="1"/>
          <p:nvPr/>
        </p:nvSpPr>
        <p:spPr>
          <a:xfrm>
            <a:off x="5035037" y="448885"/>
            <a:ext cx="7156963"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5C5B5A"/>
                </a:solidFill>
                <a:latin typeface="Arial"/>
              </a:rPr>
              <a:t>Over a third of respondents have selected that either they or someone else in their household is digitally excluded in some way. This rises to six-in-ten for disabled respondents and almost seven-in-ten for respondents aged 75+</a:t>
            </a:r>
          </a:p>
        </p:txBody>
      </p:sp>
      <p:graphicFrame>
        <p:nvGraphicFramePr>
          <p:cNvPr id="24" name="Table Placeholder 6" descr="Column chart showing the proportion of respondents who answer 0 to 3 to statements at the previous question. 64% answer 0 to 3 to none of the statements, though this drops to 32% of over 75s.">
            <a:extLst>
              <a:ext uri="{FF2B5EF4-FFF2-40B4-BE49-F238E27FC236}">
                <a16:creationId xmlns:a16="http://schemas.microsoft.com/office/drawing/2014/main" id="{6FCDA200-0012-4B1D-9FD8-04900CF98856}"/>
              </a:ext>
            </a:extLst>
          </p:cNvPr>
          <p:cNvGraphicFramePr>
            <a:graphicFrameLocks/>
          </p:cNvGraphicFramePr>
          <p:nvPr>
            <p:extLst>
              <p:ext uri="{D42A27DB-BD31-4B8C-83A1-F6EECF244321}">
                <p14:modId xmlns:p14="http://schemas.microsoft.com/office/powerpoint/2010/main" val="514820509"/>
              </p:ext>
            </p:extLst>
          </p:nvPr>
        </p:nvGraphicFramePr>
        <p:xfrm>
          <a:off x="4844205" y="1471059"/>
          <a:ext cx="7185858" cy="4535159"/>
        </p:xfrm>
        <a:graphic>
          <a:graphicData uri="http://schemas.openxmlformats.org/drawingml/2006/chart">
            <c:chart xmlns:c="http://schemas.openxmlformats.org/drawingml/2006/chart" xmlns:r="http://schemas.openxmlformats.org/officeDocument/2006/relationships" r:id="rId4"/>
          </a:graphicData>
        </a:graphic>
      </p:graphicFrame>
      <p:sp>
        <p:nvSpPr>
          <p:cNvPr id="25" name="Right Brace 24" descr="Arrow showing in total, 30% are worried about coronavirus.">
            <a:extLst>
              <a:ext uri="{FF2B5EF4-FFF2-40B4-BE49-F238E27FC236}">
                <a16:creationId xmlns:a16="http://schemas.microsoft.com/office/drawing/2014/main" id="{65B0E7A3-55E6-4856-BF4C-B24D172D5593}"/>
              </a:ext>
              <a:ext uri="{C183D7F6-B498-43B3-948B-1728B52AA6E4}">
                <adec:decorative xmlns:adec="http://schemas.microsoft.com/office/drawing/2017/decorative" val="1"/>
              </a:ext>
            </a:extLst>
          </p:cNvPr>
          <p:cNvSpPr/>
          <p:nvPr/>
        </p:nvSpPr>
        <p:spPr>
          <a:xfrm rot="16200000">
            <a:off x="8770469" y="782022"/>
            <a:ext cx="489679" cy="566196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3" name="TextBox 2">
            <a:extLst>
              <a:ext uri="{FF2B5EF4-FFF2-40B4-BE49-F238E27FC236}">
                <a16:creationId xmlns:a16="http://schemas.microsoft.com/office/drawing/2014/main" id="{4B2FF263-69C6-B97F-3F66-59EC93E456FB}"/>
              </a:ext>
            </a:extLst>
          </p:cNvPr>
          <p:cNvSpPr txBox="1"/>
          <p:nvPr/>
        </p:nvSpPr>
        <p:spPr>
          <a:xfrm>
            <a:off x="7624002" y="2223432"/>
            <a:ext cx="2900692" cy="276999"/>
          </a:xfrm>
          <a:prstGeom prst="rect">
            <a:avLst/>
          </a:prstGeom>
          <a:solidFill>
            <a:srgbClr val="DCDCDC"/>
          </a:solidFill>
        </p:spPr>
        <p:txBody>
          <a:bodyPr wrap="square">
            <a:spAutoFit/>
          </a:bodyPr>
          <a:lstStyle/>
          <a:p>
            <a:pPr algn="ctr"/>
            <a:r>
              <a:rPr lang="en-GB" sz="1200" b="1" dirty="0">
                <a:solidFill>
                  <a:srgbClr val="5C5B5A"/>
                </a:solidFill>
              </a:rPr>
              <a:t>1 or more aspect of digital exclusion:</a:t>
            </a:r>
          </a:p>
        </p:txBody>
      </p:sp>
      <p:graphicFrame>
        <p:nvGraphicFramePr>
          <p:cNvPr id="26" name="Table 4">
            <a:extLst>
              <a:ext uri="{FF2B5EF4-FFF2-40B4-BE49-F238E27FC236}">
                <a16:creationId xmlns:a16="http://schemas.microsoft.com/office/drawing/2014/main" id="{DCFCE3BD-A710-40B9-9B51-287528237188}"/>
              </a:ext>
            </a:extLst>
          </p:cNvPr>
          <p:cNvGraphicFramePr>
            <a:graphicFrameLocks noGrp="1"/>
          </p:cNvGraphicFramePr>
          <p:nvPr>
            <p:extLst>
              <p:ext uri="{D42A27DB-BD31-4B8C-83A1-F6EECF244321}">
                <p14:modId xmlns:p14="http://schemas.microsoft.com/office/powerpoint/2010/main" val="1006792727"/>
              </p:ext>
            </p:extLst>
          </p:nvPr>
        </p:nvGraphicFramePr>
        <p:xfrm>
          <a:off x="7624002" y="2500431"/>
          <a:ext cx="2900691" cy="618074"/>
        </p:xfrm>
        <a:graphic>
          <a:graphicData uri="http://schemas.openxmlformats.org/drawingml/2006/table">
            <a:tbl>
              <a:tblPr firstRow="1" bandRow="1">
                <a:tableStyleId>{073A0DAA-6AF3-43AB-8588-CEC1D06C72B9}</a:tableStyleId>
              </a:tblPr>
              <a:tblGrid>
                <a:gridCol w="966897">
                  <a:extLst>
                    <a:ext uri="{9D8B030D-6E8A-4147-A177-3AD203B41FA5}">
                      <a16:colId xmlns:a16="http://schemas.microsoft.com/office/drawing/2014/main" val="1713235414"/>
                    </a:ext>
                  </a:extLst>
                </a:gridCol>
                <a:gridCol w="966897">
                  <a:extLst>
                    <a:ext uri="{9D8B030D-6E8A-4147-A177-3AD203B41FA5}">
                      <a16:colId xmlns:a16="http://schemas.microsoft.com/office/drawing/2014/main" val="969299503"/>
                    </a:ext>
                  </a:extLst>
                </a:gridCol>
                <a:gridCol w="966897">
                  <a:extLst>
                    <a:ext uri="{9D8B030D-6E8A-4147-A177-3AD203B41FA5}">
                      <a16:colId xmlns:a16="http://schemas.microsoft.com/office/drawing/2014/main" val="3681601464"/>
                    </a:ext>
                  </a:extLst>
                </a:gridCol>
              </a:tblGrid>
              <a:tr h="309037">
                <a:tc>
                  <a:txBody>
                    <a:bodyPr/>
                    <a:lstStyle/>
                    <a:p>
                      <a:pPr algn="ctr"/>
                      <a:r>
                        <a:rPr lang="en-GB" sz="1400" b="1" dirty="0">
                          <a:solidFill>
                            <a:srgbClr val="5C5B5A"/>
                          </a:solidFill>
                        </a:rPr>
                        <a:t>Total</a:t>
                      </a:r>
                    </a:p>
                  </a:txBody>
                  <a:tcPr>
                    <a:solidFill>
                      <a:srgbClr val="5C5B5A">
                        <a:alpha val="21000"/>
                      </a:srgbClr>
                    </a:solidFill>
                  </a:tcPr>
                </a:tc>
                <a:tc>
                  <a:txBody>
                    <a:bodyPr/>
                    <a:lstStyle/>
                    <a:p>
                      <a:pPr algn="ctr"/>
                      <a:r>
                        <a:rPr lang="en-GB" sz="1400" b="1" dirty="0">
                          <a:solidFill>
                            <a:srgbClr val="5C5B5A"/>
                          </a:solidFill>
                        </a:rPr>
                        <a:t>75+</a:t>
                      </a:r>
                    </a:p>
                  </a:txBody>
                  <a:tcPr>
                    <a:solidFill>
                      <a:srgbClr val="5C5B5A">
                        <a:alpha val="21000"/>
                      </a:srgbClr>
                    </a:solidFill>
                  </a:tcPr>
                </a:tc>
                <a:tc>
                  <a:txBody>
                    <a:bodyPr/>
                    <a:lstStyle/>
                    <a:p>
                      <a:pPr algn="ctr"/>
                      <a:r>
                        <a:rPr lang="en-GB" sz="1400" b="1" dirty="0">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dirty="0">
                          <a:solidFill>
                            <a:srgbClr val="5C5B5A"/>
                          </a:solidFill>
                        </a:rPr>
                        <a:t>36%</a:t>
                      </a:r>
                    </a:p>
                  </a:txBody>
                  <a:tcPr>
                    <a:solidFill>
                      <a:srgbClr val="5C5B5A">
                        <a:alpha val="21000"/>
                      </a:srgbClr>
                    </a:solidFill>
                  </a:tcPr>
                </a:tc>
                <a:tc>
                  <a:txBody>
                    <a:bodyPr/>
                    <a:lstStyle/>
                    <a:p>
                      <a:pPr algn="ctr"/>
                      <a:r>
                        <a:rPr lang="en-GB" sz="1400" b="1" dirty="0">
                          <a:solidFill>
                            <a:srgbClr val="5C5B5A"/>
                          </a:solidFill>
                        </a:rPr>
                        <a:t>68%</a:t>
                      </a:r>
                    </a:p>
                  </a:txBody>
                  <a:tcPr>
                    <a:solidFill>
                      <a:srgbClr val="5C5B5A">
                        <a:alpha val="21000"/>
                      </a:srgbClr>
                    </a:solidFill>
                  </a:tcPr>
                </a:tc>
                <a:tc>
                  <a:txBody>
                    <a:bodyPr/>
                    <a:lstStyle/>
                    <a:p>
                      <a:pPr algn="ctr"/>
                      <a:r>
                        <a:rPr lang="en-GB" sz="1400" b="1" dirty="0">
                          <a:solidFill>
                            <a:srgbClr val="5C5B5A"/>
                          </a:solidFill>
                        </a:rPr>
                        <a:t>60%</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23" name="TextBox 22">
            <a:extLst>
              <a:ext uri="{FF2B5EF4-FFF2-40B4-BE49-F238E27FC236}">
                <a16:creationId xmlns:a16="http://schemas.microsoft.com/office/drawing/2014/main" id="{C19DB154-4751-4B61-8003-DCA4863E8705}"/>
              </a:ext>
            </a:extLst>
          </p:cNvPr>
          <p:cNvSpPr txBox="1"/>
          <p:nvPr/>
        </p:nvSpPr>
        <p:spPr>
          <a:xfrm>
            <a:off x="564748" y="6400800"/>
            <a:ext cx="8145496" cy="60016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1100" dirty="0">
                <a:solidFill>
                  <a:srgbClr val="FFFFFF">
                    <a:lumMod val="50000"/>
                  </a:srgbClr>
                </a:solidFill>
                <a:latin typeface="Arial" panose="020B0604020202020204" pitchFamily="34" charset="0"/>
                <a:cs typeface="Arial" panose="020B0604020202020204" pitchFamily="34" charset="0"/>
              </a:rPr>
              <a:t>* Under 25s base is too low to provide sub-group analysis. This figure will be confirmed by merging survey 3 and 4 of the series</a:t>
            </a:r>
          </a:p>
          <a:p>
            <a:pPr>
              <a:defRPr/>
            </a:pPr>
            <a:r>
              <a:rPr kumimoji="0" lang="en-GB" sz="11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kumimoji="0" lang="en-GB" sz="11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235 </a:t>
            </a:r>
            <a:r>
              <a:rPr kumimoji="0" lang="en-GB" sz="11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srgbClr val="5C5B5A"/>
              </a:solidFill>
              <a:effectLst/>
              <a:uLnTx/>
              <a:uFillTx/>
              <a:latin typeface="Arial"/>
              <a:ea typeface="+mn-ea"/>
              <a:cs typeface="+mn-cs"/>
            </a:endParaRPr>
          </a:p>
        </p:txBody>
      </p:sp>
      <p:sp>
        <p:nvSpPr>
          <p:cNvPr id="27" name="Slide Number Placeholder 4">
            <a:extLst>
              <a:ext uri="{FF2B5EF4-FFF2-40B4-BE49-F238E27FC236}">
                <a16:creationId xmlns:a16="http://schemas.microsoft.com/office/drawing/2014/main" id="{2867C4B8-3C99-4EAA-8B1F-EB275B52156C}"/>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22682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6" y="246526"/>
            <a:ext cx="11698893" cy="830997"/>
          </a:xfrm>
        </p:spPr>
        <p:txBody>
          <a:bodyPr vert="horz" wrap="square" anchor="t">
            <a:spAutoFit/>
          </a:bodyPr>
          <a:lstStyle/>
          <a:p>
            <a:pPr>
              <a:lnSpc>
                <a:spcPct val="100000"/>
              </a:lnSpc>
            </a:pPr>
            <a:r>
              <a:rPr lang="en-GB" sz="1800" b="1" spc="-30" dirty="0">
                <a:solidFill>
                  <a:srgbClr val="5C5B5A"/>
                </a:solidFill>
              </a:rPr>
              <a:t>Respondents are more likely to say they personally </a:t>
            </a:r>
            <a:r>
              <a:rPr lang="en-GB" sz="1800" b="1" spc="-30" dirty="0">
                <a:solidFill>
                  <a:srgbClr val="009690"/>
                </a:solidFill>
              </a:rPr>
              <a:t>do any activity online </a:t>
            </a:r>
            <a:r>
              <a:rPr lang="en-GB" sz="1800" b="1" spc="-30" dirty="0"/>
              <a:t>than others in their household. Those aged 65+, retired people, disabled respondents, and those not in employment are more likely than GM respondents overall to not do any activities online</a:t>
            </a:r>
          </a:p>
        </p:txBody>
      </p:sp>
      <p:sp>
        <p:nvSpPr>
          <p:cNvPr id="21" name="Text Placeholder 6">
            <a:extLst>
              <a:ext uri="{FF2B5EF4-FFF2-40B4-BE49-F238E27FC236}">
                <a16:creationId xmlns:a16="http://schemas.microsoft.com/office/drawing/2014/main" id="{44442F0C-84AF-4F2F-979A-68BEA753A614}"/>
              </a:ext>
            </a:extLst>
          </p:cNvPr>
          <p:cNvSpPr txBox="1">
            <a:spLocks/>
          </p:cNvSpPr>
          <p:nvPr/>
        </p:nvSpPr>
        <p:spPr>
          <a:xfrm>
            <a:off x="2207336" y="1006510"/>
            <a:ext cx="6233749"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panose="020B0604020202020204" pitchFamily="34" charset="0"/>
                <a:ea typeface="Calibri" panose="020F0502020204030204" pitchFamily="34" charset="0"/>
                <a:cs typeface="+mn-cs"/>
              </a:rPr>
              <a:t>Online activities completed</a:t>
            </a:r>
          </a:p>
        </p:txBody>
      </p:sp>
      <p:graphicFrame>
        <p:nvGraphicFramePr>
          <p:cNvPr id="10" name="Chart Placeholder 9" descr="Bar chart showing most common activities done online. The top three are 91% send and receive emails, compared to 83% of others in the household, 83% do online shopping, compared to 71% of others in the household, 80% do online banking, compared to 67% of others in the household. Only 3% say they don't do any of the tested activities online.">
            <a:extLst>
              <a:ext uri="{FF2B5EF4-FFF2-40B4-BE49-F238E27FC236}">
                <a16:creationId xmlns:a16="http://schemas.microsoft.com/office/drawing/2014/main" id="{29AB2B8B-E5D2-424F-BA0A-EFE1DC7CD11D}"/>
              </a:ext>
            </a:extLst>
          </p:cNvPr>
          <p:cNvGraphicFramePr>
            <a:graphicFrameLocks/>
          </p:cNvGraphicFramePr>
          <p:nvPr>
            <p:extLst>
              <p:ext uri="{D42A27DB-BD31-4B8C-83A1-F6EECF244321}">
                <p14:modId xmlns:p14="http://schemas.microsoft.com/office/powerpoint/2010/main" val="622780955"/>
              </p:ext>
            </p:extLst>
          </p:nvPr>
        </p:nvGraphicFramePr>
        <p:xfrm>
          <a:off x="-399507" y="1385176"/>
          <a:ext cx="10183269" cy="491483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Placeholder 30">
            <a:extLst>
              <a:ext uri="{FF2B5EF4-FFF2-40B4-BE49-F238E27FC236}">
                <a16:creationId xmlns:a16="http://schemas.microsoft.com/office/drawing/2014/main" id="{FABCC2FC-CC2E-4905-B567-5851F5593E36}"/>
              </a:ext>
            </a:extLst>
          </p:cNvPr>
          <p:cNvSpPr txBox="1">
            <a:spLocks/>
          </p:cNvSpPr>
          <p:nvPr/>
        </p:nvSpPr>
        <p:spPr>
          <a:xfrm>
            <a:off x="9304029" y="3581400"/>
            <a:ext cx="2616727" cy="759438"/>
          </a:xfrm>
          <a:prstGeom prst="rect">
            <a:avLst/>
          </a:prstGeom>
          <a:solidFill>
            <a:srgbClr val="5C5B5A">
              <a:alpha val="21000"/>
            </a:srgbClr>
          </a:solidFill>
          <a:ln>
            <a:solidFill>
              <a:srgbClr val="5C5B5A"/>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srgbClr val="5C5B5A"/>
                </a:solidFill>
                <a:effectLst/>
                <a:uLnTx/>
                <a:uFillTx/>
                <a:latin typeface="Arial"/>
                <a:ea typeface="+mn-ea"/>
                <a:cs typeface="+mn-cs"/>
              </a:rPr>
              <a:t>In general the following groups are more likely personally not to do anything online (vs. GM average 3%)*</a:t>
            </a:r>
          </a:p>
        </p:txBody>
      </p:sp>
      <p:sp>
        <p:nvSpPr>
          <p:cNvPr id="9" name="Content Placeholder 32">
            <a:extLst>
              <a:ext uri="{FF2B5EF4-FFF2-40B4-BE49-F238E27FC236}">
                <a16:creationId xmlns:a16="http://schemas.microsoft.com/office/drawing/2014/main" id="{CE7D1A8B-A8C4-4D14-9F82-EB2E48FF3E18}"/>
              </a:ext>
            </a:extLst>
          </p:cNvPr>
          <p:cNvSpPr txBox="1">
            <a:spLocks/>
          </p:cNvSpPr>
          <p:nvPr/>
        </p:nvSpPr>
        <p:spPr>
          <a:xfrm>
            <a:off x="9304029" y="4286737"/>
            <a:ext cx="2616727" cy="1098996"/>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aged 7</a:t>
            </a:r>
            <a:r>
              <a:rPr lang="en-GB" sz="1200" dirty="0">
                <a:solidFill>
                  <a:srgbClr val="5C5B5A"/>
                </a:solidFill>
                <a:latin typeface="Arial" panose="020B0604020202020204" pitchFamily="34" charset="0"/>
                <a:cs typeface="Arial" panose="020B0604020202020204" pitchFamily="34" charset="0"/>
              </a:rPr>
              <a:t>5</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(26%)</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Retired respondents (13%)</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Disabled respondents (8%)</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not in employment (8%)</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1" name="Footer Placeholder 4">
            <a:extLst>
              <a:ext uri="{FF2B5EF4-FFF2-40B4-BE49-F238E27FC236}">
                <a16:creationId xmlns:a16="http://schemas.microsoft.com/office/drawing/2014/main" id="{F746DD38-3A24-4BB7-B45D-3D18E2D338AD}"/>
              </a:ext>
            </a:extLst>
          </p:cNvPr>
          <p:cNvSpPr txBox="1">
            <a:spLocks/>
          </p:cNvSpPr>
          <p:nvPr/>
        </p:nvSpPr>
        <p:spPr>
          <a:xfrm>
            <a:off x="359757" y="6319394"/>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DI9. Which of these have you ever done online? *Question in W3 was asked as a grid, between “you” and “others in your household”, in previous surveys it had been asked collectively as “your household”.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235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p>
        </p:txBody>
      </p:sp>
      <p:sp>
        <p:nvSpPr>
          <p:cNvPr id="13" name="Slide Number Placeholder 4">
            <a:extLst>
              <a:ext uri="{FF2B5EF4-FFF2-40B4-BE49-F238E27FC236}">
                <a16:creationId xmlns:a16="http://schemas.microsoft.com/office/drawing/2014/main" id="{B547DA7D-62E5-44D7-9BF3-FFFFA3F0912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739885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9757" y="246526"/>
            <a:ext cx="10837632" cy="553998"/>
          </a:xfrm>
        </p:spPr>
        <p:txBody>
          <a:bodyPr vert="horz" wrap="square" anchor="t">
            <a:spAutoFit/>
          </a:bodyPr>
          <a:lstStyle/>
          <a:p>
            <a:pPr>
              <a:lnSpc>
                <a:spcPct val="100000"/>
              </a:lnSpc>
            </a:pPr>
            <a:r>
              <a:rPr lang="en-GB" sz="1800" b="1" spc="-30" dirty="0">
                <a:solidFill>
                  <a:srgbClr val="5C5B5A"/>
                </a:solidFill>
              </a:rPr>
              <a:t>Respondents are less likely than they were in Spring to be </a:t>
            </a:r>
            <a:r>
              <a:rPr lang="en-GB" sz="1800" b="1" spc="-30" dirty="0">
                <a:solidFill>
                  <a:srgbClr val="009690"/>
                </a:solidFill>
              </a:rPr>
              <a:t>looking online </a:t>
            </a:r>
            <a:r>
              <a:rPr lang="en-GB" sz="1800" b="1" spc="-30" dirty="0">
                <a:solidFill>
                  <a:srgbClr val="5C5B5A"/>
                </a:solidFill>
              </a:rPr>
              <a:t>for public services information (85% vs 78%), or listening to live</a:t>
            </a:r>
            <a:r>
              <a:rPr lang="en-GB" sz="1800" b="1" spc="-30" dirty="0"/>
              <a:t> or</a:t>
            </a:r>
            <a:r>
              <a:rPr lang="en-GB" sz="1800" b="1" spc="-30" dirty="0">
                <a:solidFill>
                  <a:srgbClr val="5C5B5A"/>
                </a:solidFill>
              </a:rPr>
              <a:t> catch-up radio (52% vs 39%)</a:t>
            </a:r>
            <a:endParaRPr lang="en-GB" sz="1800" b="1" spc="-30" dirty="0">
              <a:solidFill>
                <a:srgbClr val="009690"/>
              </a:solidFill>
            </a:endParaRPr>
          </a:p>
        </p:txBody>
      </p:sp>
      <p:sp>
        <p:nvSpPr>
          <p:cNvPr id="21" name="Text Placeholder 6">
            <a:extLst>
              <a:ext uri="{FF2B5EF4-FFF2-40B4-BE49-F238E27FC236}">
                <a16:creationId xmlns:a16="http://schemas.microsoft.com/office/drawing/2014/main" id="{44442F0C-84AF-4F2F-979A-68BEA753A614}"/>
              </a:ext>
            </a:extLst>
          </p:cNvPr>
          <p:cNvSpPr txBox="1">
            <a:spLocks/>
          </p:cNvSpPr>
          <p:nvPr/>
        </p:nvSpPr>
        <p:spPr>
          <a:xfrm>
            <a:off x="2207336" y="1054516"/>
            <a:ext cx="6233749" cy="449680"/>
          </a:xfrm>
          <a:prstGeom prst="rect">
            <a:avLst/>
          </a:prstGeom>
          <a:noFill/>
          <a:ln>
            <a:noFill/>
          </a:ln>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rgbClr val="5C5B5A"/>
                </a:solidFill>
                <a:effectLst/>
                <a:uLnTx/>
                <a:uFillTx/>
                <a:latin typeface="Arial" panose="020B0604020202020204" pitchFamily="34" charset="0"/>
                <a:ea typeface="Calibri" panose="020F0502020204030204" pitchFamily="34" charset="0"/>
                <a:cs typeface="+mn-cs"/>
              </a:rPr>
              <a:t>Online activities completed</a:t>
            </a:r>
          </a:p>
        </p:txBody>
      </p:sp>
      <p:graphicFrame>
        <p:nvGraphicFramePr>
          <p:cNvPr id="10" name="Chart Placeholder 9" descr="Bar chart showing most common activities done online. The top three are 91% send and receive emails, 83% do online shopping, 78% do online banking. Only 3% say they don't do any of the tested activities online. All have fallen since Spring.">
            <a:extLst>
              <a:ext uri="{FF2B5EF4-FFF2-40B4-BE49-F238E27FC236}">
                <a16:creationId xmlns:a16="http://schemas.microsoft.com/office/drawing/2014/main" id="{29AB2B8B-E5D2-424F-BA0A-EFE1DC7CD11D}"/>
              </a:ext>
            </a:extLst>
          </p:cNvPr>
          <p:cNvGraphicFramePr>
            <a:graphicFrameLocks/>
          </p:cNvGraphicFramePr>
          <p:nvPr>
            <p:extLst>
              <p:ext uri="{D42A27DB-BD31-4B8C-83A1-F6EECF244321}">
                <p14:modId xmlns:p14="http://schemas.microsoft.com/office/powerpoint/2010/main" val="1157555938"/>
              </p:ext>
            </p:extLst>
          </p:nvPr>
        </p:nvGraphicFramePr>
        <p:xfrm>
          <a:off x="-399507" y="1425642"/>
          <a:ext cx="11800146" cy="4438263"/>
        </p:xfrm>
        <a:graphic>
          <a:graphicData uri="http://schemas.openxmlformats.org/drawingml/2006/chart">
            <c:chart xmlns:c="http://schemas.openxmlformats.org/drawingml/2006/chart" xmlns:r="http://schemas.openxmlformats.org/officeDocument/2006/relationships" r:id="rId2"/>
          </a:graphicData>
        </a:graphic>
      </p:graphicFrame>
      <p:grpSp>
        <p:nvGrpSpPr>
          <p:cNvPr id="12" name="Group 11" descr="Green and Red arrows to signify when a statistic is significantly higher or lower than the previous survey.">
            <a:extLst>
              <a:ext uri="{FF2B5EF4-FFF2-40B4-BE49-F238E27FC236}">
                <a16:creationId xmlns:a16="http://schemas.microsoft.com/office/drawing/2014/main" id="{07C6D4D3-65D1-4FB6-BCE6-6F3E2333A6E6}"/>
              </a:ext>
            </a:extLst>
          </p:cNvPr>
          <p:cNvGrpSpPr/>
          <p:nvPr/>
        </p:nvGrpSpPr>
        <p:grpSpPr>
          <a:xfrm>
            <a:off x="575408" y="5999738"/>
            <a:ext cx="3383592" cy="276999"/>
            <a:chOff x="575408" y="5999738"/>
            <a:chExt cx="3383592" cy="276999"/>
          </a:xfrm>
        </p:grpSpPr>
        <p:sp>
          <p:nvSpPr>
            <p:cNvPr id="13" name="Arrow: Down 12">
              <a:extLst>
                <a:ext uri="{FF2B5EF4-FFF2-40B4-BE49-F238E27FC236}">
                  <a16:creationId xmlns:a16="http://schemas.microsoft.com/office/drawing/2014/main" id="{014A7A36-4D9C-4237-A4D5-DDDFCFC2875B}"/>
                </a:ext>
              </a:extLst>
            </p:cNvPr>
            <p:cNvSpPr/>
            <p:nvPr/>
          </p:nvSpPr>
          <p:spPr>
            <a:xfrm>
              <a:off x="807040" y="6040818"/>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DE8C4E35-6692-424D-8DB2-BF6A47729CE5}"/>
                </a:ext>
              </a:extLst>
            </p:cNvPr>
            <p:cNvGrpSpPr/>
            <p:nvPr/>
          </p:nvGrpSpPr>
          <p:grpSpPr>
            <a:xfrm>
              <a:off x="575408" y="5999738"/>
              <a:ext cx="3383592" cy="276999"/>
              <a:chOff x="520117" y="5798698"/>
              <a:chExt cx="3383592" cy="276999"/>
            </a:xfrm>
          </p:grpSpPr>
          <p:sp>
            <p:nvSpPr>
              <p:cNvPr id="16" name="Arrow: Down 15">
                <a:extLst>
                  <a:ext uri="{FF2B5EF4-FFF2-40B4-BE49-F238E27FC236}">
                    <a16:creationId xmlns:a16="http://schemas.microsoft.com/office/drawing/2014/main" id="{7E42C65C-98D4-4061-A3DA-C176780E7BAF}"/>
                  </a:ext>
                </a:extLst>
              </p:cNvPr>
              <p:cNvSpPr/>
              <p:nvPr/>
            </p:nvSpPr>
            <p:spPr>
              <a:xfrm rot="10800000">
                <a:off x="520117" y="5838560"/>
                <a:ext cx="159391" cy="18096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17" name="TextBox 16">
                <a:extLst>
                  <a:ext uri="{FF2B5EF4-FFF2-40B4-BE49-F238E27FC236}">
                    <a16:creationId xmlns:a16="http://schemas.microsoft.com/office/drawing/2014/main" id="{5D7BCE98-247E-400E-A1FE-E11D807FC6E8}"/>
                  </a:ext>
                </a:extLst>
              </p:cNvPr>
              <p:cNvSpPr txBox="1"/>
              <p:nvPr/>
            </p:nvSpPr>
            <p:spPr>
              <a:xfrm>
                <a:off x="884934" y="5798698"/>
                <a:ext cx="301877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C5B5A"/>
                    </a:solidFill>
                    <a:effectLst/>
                    <a:uLnTx/>
                    <a:uFillTx/>
                    <a:latin typeface="Arial"/>
                    <a:ea typeface="+mn-ea"/>
                    <a:cs typeface="+mn-cs"/>
                  </a:rPr>
                  <a:t>Significantly higher/lower than survey 1+2</a:t>
                </a:r>
              </a:p>
            </p:txBody>
          </p:sp>
        </p:grpSp>
      </p:grpSp>
      <p:sp>
        <p:nvSpPr>
          <p:cNvPr id="11" name="Footer Placeholder 4">
            <a:extLst>
              <a:ext uri="{FF2B5EF4-FFF2-40B4-BE49-F238E27FC236}">
                <a16:creationId xmlns:a16="http://schemas.microsoft.com/office/drawing/2014/main" id="{F746DD38-3A24-4BB7-B45D-3D18E2D338AD}"/>
              </a:ext>
            </a:extLst>
          </p:cNvPr>
          <p:cNvSpPr txBox="1">
            <a:spLocks/>
          </p:cNvSpPr>
          <p:nvPr/>
        </p:nvSpPr>
        <p:spPr>
          <a:xfrm>
            <a:off x="359757" y="6319394"/>
            <a:ext cx="10953012" cy="50855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DI9. Which of these have you, or someone in your household, ever done online? *Question in </a:t>
            </a:r>
            <a:r>
              <a:rPr lang="en-GB" sz="1000" dirty="0">
                <a:solidFill>
                  <a:srgbClr val="FFFFFF">
                    <a:lumMod val="50000"/>
                  </a:srgbClr>
                </a:solidFill>
                <a:latin typeface="Arial"/>
                <a:cs typeface="Arial" panose="020B0604020202020204" pitchFamily="34" charset="0"/>
              </a:rPr>
              <a:t>S1+2</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was asked just in regards to “you”. In order to allow tracking with surveys 1 and 2, this chart only provides </a:t>
            </a:r>
            <a:r>
              <a:rPr lang="en-GB" sz="1000" dirty="0">
                <a:solidFill>
                  <a:srgbClr val="FFFFFF">
                    <a:lumMod val="50000"/>
                  </a:srgbClr>
                </a:solidFill>
                <a:latin typeface="Arial"/>
                <a:cs typeface="Arial" panose="020B0604020202020204" pitchFamily="34" charset="0"/>
              </a:rPr>
              <a:t>the “you” aspect of the survey 3 question</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Survey 1+2,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500; Survey 3, 235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p>
        </p:txBody>
      </p:sp>
      <p:sp>
        <p:nvSpPr>
          <p:cNvPr id="26" name="Arrow: Down 25">
            <a:extLst>
              <a:ext uri="{FF2B5EF4-FFF2-40B4-BE49-F238E27FC236}">
                <a16:creationId xmlns:a16="http://schemas.microsoft.com/office/drawing/2014/main" id="{75DB2CC2-7C81-410D-9456-6292E91C3C6F}"/>
              </a:ext>
              <a:ext uri="{C183D7F6-B498-43B3-948B-1728B52AA6E4}">
                <adec:decorative xmlns:adec="http://schemas.microsoft.com/office/drawing/2017/decorative" val="1"/>
              </a:ext>
            </a:extLst>
          </p:cNvPr>
          <p:cNvSpPr/>
          <p:nvPr/>
        </p:nvSpPr>
        <p:spPr>
          <a:xfrm>
            <a:off x="10954045" y="2014623"/>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Arrow: Down 26">
            <a:extLst>
              <a:ext uri="{FF2B5EF4-FFF2-40B4-BE49-F238E27FC236}">
                <a16:creationId xmlns:a16="http://schemas.microsoft.com/office/drawing/2014/main" id="{94BD642E-C671-41E4-B982-84BB1D75B8B7}"/>
              </a:ext>
              <a:ext uri="{C183D7F6-B498-43B3-948B-1728B52AA6E4}">
                <adec:decorative xmlns:adec="http://schemas.microsoft.com/office/drawing/2017/decorative" val="1"/>
              </a:ext>
            </a:extLst>
          </p:cNvPr>
          <p:cNvSpPr/>
          <p:nvPr/>
        </p:nvSpPr>
        <p:spPr>
          <a:xfrm>
            <a:off x="9256379" y="4920856"/>
            <a:ext cx="159391" cy="180961"/>
          </a:xfrm>
          <a:prstGeom prst="downArrow">
            <a:avLst/>
          </a:prstGeom>
          <a:solidFill>
            <a:srgbClr val="FF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Slide Number Placeholder 4">
            <a:extLst>
              <a:ext uri="{FF2B5EF4-FFF2-40B4-BE49-F238E27FC236}">
                <a16:creationId xmlns:a16="http://schemas.microsoft.com/office/drawing/2014/main" id="{8D4BBA9B-7BD6-4C05-9B55-DC3939BB21D5}"/>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9196806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51961" y="190401"/>
            <a:ext cx="10515600" cy="830997"/>
          </a:xfrm>
        </p:spPr>
        <p:txBody>
          <a:bodyPr vert="horz" wrap="square" anchor="t">
            <a:spAutoFit/>
          </a:bodyPr>
          <a:lstStyle/>
          <a:p>
            <a:pPr>
              <a:lnSpc>
                <a:spcPct val="100000"/>
              </a:lnSpc>
            </a:pPr>
            <a:r>
              <a:rPr lang="en-GB" sz="1800" b="1" dirty="0"/>
              <a:t>Over 1 in 5 respondents say they (17%) are </a:t>
            </a:r>
            <a:r>
              <a:rPr lang="en-GB" sz="1800" b="1" dirty="0">
                <a:solidFill>
                  <a:srgbClr val="009690"/>
                </a:solidFill>
              </a:rPr>
              <a:t>not confident using digital services online</a:t>
            </a:r>
            <a:r>
              <a:rPr lang="en-GB" sz="1800" b="1" dirty="0"/>
              <a:t>. 16% say that others in their household are not confident in doing this. Those more likely to not be confident are aged 75+, are disabled, or are 1 person households</a:t>
            </a:r>
          </a:p>
        </p:txBody>
      </p:sp>
      <p:graphicFrame>
        <p:nvGraphicFramePr>
          <p:cNvPr id="5" name="Chart 4" descr="Stacked bar chart showing that 84% of respondents feel confident in using digital services online. 83% say someone else in their household is confident in using digital services online.">
            <a:extLst>
              <a:ext uri="{FF2B5EF4-FFF2-40B4-BE49-F238E27FC236}">
                <a16:creationId xmlns:a16="http://schemas.microsoft.com/office/drawing/2014/main" id="{78B6C8C5-B66E-874F-FA58-7221AE2E5879}"/>
              </a:ext>
            </a:extLst>
          </p:cNvPr>
          <p:cNvGraphicFramePr/>
          <p:nvPr>
            <p:extLst>
              <p:ext uri="{D42A27DB-BD31-4B8C-83A1-F6EECF244321}">
                <p14:modId xmlns:p14="http://schemas.microsoft.com/office/powerpoint/2010/main" val="3105744754"/>
              </p:ext>
            </p:extLst>
          </p:nvPr>
        </p:nvGraphicFramePr>
        <p:xfrm>
          <a:off x="235998" y="1198485"/>
          <a:ext cx="5292381" cy="4939848"/>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Box">
            <a:extLst>
              <a:ext uri="{FF2B5EF4-FFF2-40B4-BE49-F238E27FC236}">
                <a16:creationId xmlns:a16="http://schemas.microsoft.com/office/drawing/2014/main" id="{8E9E13CA-D31E-4BF6-AD2D-9527F69C42CF}"/>
              </a:ext>
            </a:extLst>
          </p:cNvPr>
          <p:cNvGrpSpPr/>
          <p:nvPr/>
        </p:nvGrpSpPr>
        <p:grpSpPr>
          <a:xfrm>
            <a:off x="5638182" y="1564803"/>
            <a:ext cx="3346313" cy="2330922"/>
            <a:chOff x="6895709" y="343639"/>
            <a:chExt cx="5204392" cy="8398324"/>
          </a:xfrm>
        </p:grpSpPr>
        <p:sp>
          <p:nvSpPr>
            <p:cNvPr id="13" name="Text Placeholder 30">
              <a:extLst>
                <a:ext uri="{FF2B5EF4-FFF2-40B4-BE49-F238E27FC236}">
                  <a16:creationId xmlns:a16="http://schemas.microsoft.com/office/drawing/2014/main" id="{E05DD57E-59AF-4183-BE1E-51F864C37A1D}"/>
                </a:ext>
              </a:extLst>
            </p:cNvPr>
            <p:cNvSpPr txBox="1">
              <a:spLocks/>
            </p:cNvSpPr>
            <p:nvPr/>
          </p:nvSpPr>
          <p:spPr>
            <a:xfrm>
              <a:off x="6895711" y="343639"/>
              <a:ext cx="5204389" cy="2994090"/>
            </a:xfrm>
            <a:prstGeom prst="rect">
              <a:avLst/>
            </a:prstGeom>
            <a:solidFill>
              <a:srgbClr val="5C5B5A">
                <a:alpha val="21000"/>
              </a:srgbClr>
            </a:solidFill>
            <a:ln>
              <a:solidFill>
                <a:srgbClr val="5C5B5A"/>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Respondents in the telephone sample more likely to be not very/not at all confident in using digital services online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(vs. 17% GM average):</a:t>
              </a:r>
            </a:p>
          </p:txBody>
        </p:sp>
        <p:sp>
          <p:nvSpPr>
            <p:cNvPr id="15" name="Content Placeholder 32">
              <a:extLst>
                <a:ext uri="{FF2B5EF4-FFF2-40B4-BE49-F238E27FC236}">
                  <a16:creationId xmlns:a16="http://schemas.microsoft.com/office/drawing/2014/main" id="{48C4C77F-CD2A-4756-BEF6-480DC475D7DD}"/>
                </a:ext>
              </a:extLst>
            </p:cNvPr>
            <p:cNvSpPr txBox="1">
              <a:spLocks/>
            </p:cNvSpPr>
            <p:nvPr/>
          </p:nvSpPr>
          <p:spPr>
            <a:xfrm>
              <a:off x="6895709" y="3337729"/>
              <a:ext cx="5204392" cy="5404234"/>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aged 75+ (44%)</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Disabled respondents (31%)</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Retired respondents (31%)</a:t>
              </a:r>
            </a:p>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1 person households (28%)</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Those without children under 25 (23%)</a:t>
              </a:r>
            </a:p>
          </p:txBody>
        </p:sp>
      </p:grpSp>
      <p:sp>
        <p:nvSpPr>
          <p:cNvPr id="23" name="Right Brace 22" descr="Arrow showing in total, 30% are worried about coronavirus.">
            <a:extLst>
              <a:ext uri="{FF2B5EF4-FFF2-40B4-BE49-F238E27FC236}">
                <a16:creationId xmlns:a16="http://schemas.microsoft.com/office/drawing/2014/main" id="{C5860C8C-568D-494A-9AAA-522989B1687A}"/>
              </a:ext>
              <a:ext uri="{C183D7F6-B498-43B3-948B-1728B52AA6E4}">
                <adec:decorative xmlns:adec="http://schemas.microsoft.com/office/drawing/2017/decorative" val="1"/>
              </a:ext>
            </a:extLst>
          </p:cNvPr>
          <p:cNvSpPr/>
          <p:nvPr/>
        </p:nvSpPr>
        <p:spPr>
          <a:xfrm rot="10800000">
            <a:off x="1874942" y="4965357"/>
            <a:ext cx="228813" cy="505683"/>
          </a:xfrm>
          <a:prstGeom prst="rightBrace">
            <a:avLst>
              <a:gd name="adj1" fmla="val 28487"/>
              <a:gd name="adj2" fmla="val 4938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sp>
        <p:nvSpPr>
          <p:cNvPr id="26" name="TextBox 25">
            <a:extLst>
              <a:ext uri="{FF2B5EF4-FFF2-40B4-BE49-F238E27FC236}">
                <a16:creationId xmlns:a16="http://schemas.microsoft.com/office/drawing/2014/main" id="{4A25EFF0-47CF-4BAB-BBF6-2103F72066DE}"/>
              </a:ext>
              <a:ext uri="{C183D7F6-B498-43B3-948B-1728B52AA6E4}">
                <adec:decorative xmlns:adec="http://schemas.microsoft.com/office/drawing/2017/decorative" val="1"/>
              </a:ext>
            </a:extLst>
          </p:cNvPr>
          <p:cNvSpPr txBox="1"/>
          <p:nvPr/>
        </p:nvSpPr>
        <p:spPr>
          <a:xfrm>
            <a:off x="1381871" y="5123945"/>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17%</a:t>
            </a:r>
          </a:p>
        </p:txBody>
      </p:sp>
      <p:sp>
        <p:nvSpPr>
          <p:cNvPr id="20" name="TextBox 19">
            <a:extLst>
              <a:ext uri="{FF2B5EF4-FFF2-40B4-BE49-F238E27FC236}">
                <a16:creationId xmlns:a16="http://schemas.microsoft.com/office/drawing/2014/main" id="{368AE37A-9164-6B6E-4A6C-CD546CD2CFD3}"/>
              </a:ext>
              <a:ext uri="{C183D7F6-B498-43B3-948B-1728B52AA6E4}">
                <adec:decorative xmlns:adec="http://schemas.microsoft.com/office/drawing/2017/decorative" val="1"/>
              </a:ext>
            </a:extLst>
          </p:cNvPr>
          <p:cNvSpPr txBox="1"/>
          <p:nvPr/>
        </p:nvSpPr>
        <p:spPr>
          <a:xfrm>
            <a:off x="3321787" y="5096219"/>
            <a:ext cx="359073" cy="21544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5C5B5A"/>
                </a:solidFill>
                <a:effectLst/>
                <a:uLnTx/>
                <a:uFillTx/>
                <a:latin typeface="Arial"/>
                <a:ea typeface="+mn-ea"/>
                <a:cs typeface="+mn-cs"/>
              </a:rPr>
              <a:t>1</a:t>
            </a:r>
            <a:r>
              <a:rPr lang="en-GB" sz="1400" b="1" dirty="0">
                <a:solidFill>
                  <a:srgbClr val="5C5B5A"/>
                </a:solidFill>
                <a:latin typeface="Arial"/>
              </a:rPr>
              <a:t>6</a:t>
            </a:r>
            <a:r>
              <a:rPr kumimoji="0" lang="en-GB" sz="1400" b="1" i="0" u="none" strike="noStrike" kern="1200" cap="none" spc="0" normalizeH="0" baseline="0" noProof="0" dirty="0">
                <a:ln>
                  <a:noFill/>
                </a:ln>
                <a:solidFill>
                  <a:srgbClr val="5C5B5A"/>
                </a:solidFill>
                <a:effectLst/>
                <a:uLnTx/>
                <a:uFillTx/>
                <a:latin typeface="Arial"/>
                <a:ea typeface="+mn-ea"/>
                <a:cs typeface="+mn-cs"/>
              </a:rPr>
              <a:t>%</a:t>
            </a:r>
          </a:p>
        </p:txBody>
      </p:sp>
      <p:grpSp>
        <p:nvGrpSpPr>
          <p:cNvPr id="8" name="Group 7" descr="Box">
            <a:extLst>
              <a:ext uri="{FF2B5EF4-FFF2-40B4-BE49-F238E27FC236}">
                <a16:creationId xmlns:a16="http://schemas.microsoft.com/office/drawing/2014/main" id="{2E108DF8-3C2F-7E7B-1104-D0A620021A8C}"/>
              </a:ext>
            </a:extLst>
          </p:cNvPr>
          <p:cNvGrpSpPr/>
          <p:nvPr/>
        </p:nvGrpSpPr>
        <p:grpSpPr>
          <a:xfrm>
            <a:off x="5638181" y="4032390"/>
            <a:ext cx="3346313" cy="1355824"/>
            <a:chOff x="6895707" y="343641"/>
            <a:chExt cx="5204393" cy="3650588"/>
          </a:xfrm>
        </p:grpSpPr>
        <p:sp>
          <p:nvSpPr>
            <p:cNvPr id="10" name="Content Placeholder 32">
              <a:extLst>
                <a:ext uri="{FF2B5EF4-FFF2-40B4-BE49-F238E27FC236}">
                  <a16:creationId xmlns:a16="http://schemas.microsoft.com/office/drawing/2014/main" id="{6AF3E5CC-BD8F-1AB1-3691-EE49ED1E51CC}"/>
                </a:ext>
              </a:extLst>
            </p:cNvPr>
            <p:cNvSpPr txBox="1">
              <a:spLocks/>
            </p:cNvSpPr>
            <p:nvPr/>
          </p:nvSpPr>
          <p:spPr>
            <a:xfrm>
              <a:off x="6895707" y="2387366"/>
              <a:ext cx="5204393" cy="1606863"/>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300"/>
                </a:spcAft>
                <a:defRPr/>
              </a:pPr>
              <a:r>
                <a:rPr lang="en-GB" sz="1200" dirty="0">
                  <a:solidFill>
                    <a:srgbClr val="5C5B5A"/>
                  </a:solidFill>
                  <a:latin typeface="Arial" panose="020B0604020202020204" pitchFamily="34" charset="0"/>
                  <a:cs typeface="Arial" panose="020B0604020202020204" pitchFamily="34" charset="0"/>
                </a:rPr>
                <a:t>Those aged 65+ (35%)</a:t>
              </a:r>
              <a:endPar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GB" sz="1200" dirty="0">
                  <a:solidFill>
                    <a:srgbClr val="5C5B5A"/>
                  </a:solidFill>
                  <a:latin typeface="Arial" panose="020B0604020202020204" pitchFamily="34" charset="0"/>
                  <a:cs typeface="Arial" panose="020B0604020202020204" pitchFamily="34" charset="0"/>
                </a:rPr>
                <a:t>Retired respondents (29%)</a:t>
              </a:r>
            </a:p>
          </p:txBody>
        </p:sp>
        <p:sp>
          <p:nvSpPr>
            <p:cNvPr id="9" name="Text Placeholder 30">
              <a:extLst>
                <a:ext uri="{FF2B5EF4-FFF2-40B4-BE49-F238E27FC236}">
                  <a16:creationId xmlns:a16="http://schemas.microsoft.com/office/drawing/2014/main" id="{6140129A-3E09-3407-78A4-F63BCB2CFD85}"/>
                </a:ext>
              </a:extLst>
            </p:cNvPr>
            <p:cNvSpPr txBox="1">
              <a:spLocks/>
            </p:cNvSpPr>
            <p:nvPr/>
          </p:nvSpPr>
          <p:spPr>
            <a:xfrm>
              <a:off x="6895711" y="343641"/>
              <a:ext cx="5204388" cy="2052575"/>
            </a:xfrm>
            <a:prstGeom prst="rect">
              <a:avLst/>
            </a:prstGeom>
            <a:solidFill>
              <a:srgbClr val="5C5B5A">
                <a:alpha val="21000"/>
              </a:srgbClr>
            </a:solidFill>
            <a:ln>
              <a:solidFill>
                <a:srgbClr val="5C5B5A"/>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a:ln>
                    <a:noFill/>
                  </a:ln>
                  <a:solidFill>
                    <a:srgbClr val="5C5B5A"/>
                  </a:solidFill>
                  <a:effectLst/>
                  <a:uLnTx/>
                  <a:uFillTx/>
                  <a:latin typeface="Arial"/>
                  <a:ea typeface="+mn-ea"/>
                  <a:cs typeface="+mn-cs"/>
                </a:rPr>
                <a:t>Respondents in the telephone sample whose household is less likely to be quite confident/very confident in using digital services online (vs. 1</a:t>
              </a:r>
              <a:r>
                <a:rPr lang="en-GB" sz="1200" b="1" dirty="0">
                  <a:solidFill>
                    <a:srgbClr val="5C5B5A"/>
                  </a:solidFill>
                  <a:latin typeface="Arial"/>
                </a:rPr>
                <a:t>6</a:t>
              </a:r>
              <a:r>
                <a:rPr kumimoji="0" lang="en-GB" sz="1200" b="1" i="0" u="none" strike="noStrike" kern="1200" cap="none" spc="0" normalizeH="0" baseline="0" noProof="0" dirty="0">
                  <a:ln>
                    <a:noFill/>
                  </a:ln>
                  <a:solidFill>
                    <a:srgbClr val="5C5B5A"/>
                  </a:solidFill>
                  <a:effectLst/>
                  <a:uLnTx/>
                  <a:uFillTx/>
                  <a:latin typeface="Arial"/>
                  <a:ea typeface="+mn-ea"/>
                  <a:cs typeface="+mn-cs"/>
                </a:rPr>
                <a:t>% GM average):</a:t>
              </a:r>
            </a:p>
          </p:txBody>
        </p:sp>
      </p:grpSp>
      <p:sp>
        <p:nvSpPr>
          <p:cNvPr id="24" name="Right Brace 23" descr="Arrow showing in total, 30% are worried about coronavirus.">
            <a:extLst>
              <a:ext uri="{FF2B5EF4-FFF2-40B4-BE49-F238E27FC236}">
                <a16:creationId xmlns:a16="http://schemas.microsoft.com/office/drawing/2014/main" id="{A5E5F7A9-3822-4793-8870-9EE067458C25}"/>
              </a:ext>
              <a:ext uri="{C183D7F6-B498-43B3-948B-1728B52AA6E4}">
                <adec:decorative xmlns:adec="http://schemas.microsoft.com/office/drawing/2017/decorative" val="1"/>
              </a:ext>
            </a:extLst>
          </p:cNvPr>
          <p:cNvSpPr/>
          <p:nvPr/>
        </p:nvSpPr>
        <p:spPr>
          <a:xfrm rot="10800000">
            <a:off x="3767932" y="4929128"/>
            <a:ext cx="228813" cy="505683"/>
          </a:xfrm>
          <a:prstGeom prst="rightBrace">
            <a:avLst>
              <a:gd name="adj1" fmla="val 28487"/>
              <a:gd name="adj2" fmla="val 4938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5C5B5A"/>
              </a:solidFill>
              <a:effectLst/>
              <a:uLnTx/>
              <a:uFillTx/>
              <a:latin typeface="Arial"/>
              <a:ea typeface="+mn-ea"/>
              <a:cs typeface="+mn-cs"/>
            </a:endParaRPr>
          </a:p>
        </p:txBody>
      </p:sp>
      <p:graphicFrame>
        <p:nvGraphicFramePr>
          <p:cNvPr id="25" name="Table 3">
            <a:extLst>
              <a:ext uri="{FF2B5EF4-FFF2-40B4-BE49-F238E27FC236}">
                <a16:creationId xmlns:a16="http://schemas.microsoft.com/office/drawing/2014/main" id="{663462AB-6C98-4D1D-AFBE-C20B1E34B0C0}"/>
              </a:ext>
            </a:extLst>
          </p:cNvPr>
          <p:cNvGraphicFramePr>
            <a:graphicFrameLocks noGrp="1"/>
          </p:cNvGraphicFramePr>
          <p:nvPr>
            <p:extLst>
              <p:ext uri="{D42A27DB-BD31-4B8C-83A1-F6EECF244321}">
                <p14:modId xmlns:p14="http://schemas.microsoft.com/office/powerpoint/2010/main" val="3303335276"/>
              </p:ext>
            </p:extLst>
          </p:nvPr>
        </p:nvGraphicFramePr>
        <p:xfrm>
          <a:off x="9094294" y="1555449"/>
          <a:ext cx="2952393" cy="4097054"/>
        </p:xfrm>
        <a:graphic>
          <a:graphicData uri="http://schemas.openxmlformats.org/drawingml/2006/table">
            <a:tbl>
              <a:tblPr firstRow="1" bandRow="1">
                <a:tableStyleId>{D7AC3CCA-C797-4891-BE02-D94E43425B78}</a:tableStyleId>
              </a:tblPr>
              <a:tblGrid>
                <a:gridCol w="984131">
                  <a:extLst>
                    <a:ext uri="{9D8B030D-6E8A-4147-A177-3AD203B41FA5}">
                      <a16:colId xmlns:a16="http://schemas.microsoft.com/office/drawing/2014/main" val="965915567"/>
                    </a:ext>
                  </a:extLst>
                </a:gridCol>
                <a:gridCol w="984131">
                  <a:extLst>
                    <a:ext uri="{9D8B030D-6E8A-4147-A177-3AD203B41FA5}">
                      <a16:colId xmlns:a16="http://schemas.microsoft.com/office/drawing/2014/main" val="3310763469"/>
                    </a:ext>
                  </a:extLst>
                </a:gridCol>
                <a:gridCol w="984131">
                  <a:extLst>
                    <a:ext uri="{9D8B030D-6E8A-4147-A177-3AD203B41FA5}">
                      <a16:colId xmlns:a16="http://schemas.microsoft.com/office/drawing/2014/main" val="343467140"/>
                    </a:ext>
                  </a:extLst>
                </a:gridCol>
              </a:tblGrid>
              <a:tr h="763955">
                <a:tc>
                  <a:txBody>
                    <a:bodyPr/>
                    <a:lstStyle/>
                    <a:p>
                      <a:pPr algn="ctr"/>
                      <a:endParaRPr lang="en-GB" sz="1200" dirty="0"/>
                    </a:p>
                  </a:txBody>
                  <a:tcPr anchor="b"/>
                </a:tc>
                <a:tc>
                  <a:txBody>
                    <a:bodyPr/>
                    <a:lstStyle/>
                    <a:p>
                      <a:pPr algn="ctr"/>
                      <a:r>
                        <a:rPr lang="en-GB" sz="1200" dirty="0"/>
                        <a:t>February (survey 1) + April (survey 2)</a:t>
                      </a:r>
                    </a:p>
                  </a:txBody>
                  <a:tcPr anchor="b"/>
                </a:tc>
                <a:tc>
                  <a:txBody>
                    <a:bodyPr/>
                    <a:lstStyle/>
                    <a:p>
                      <a:pPr algn="ctr"/>
                      <a:r>
                        <a:rPr lang="en-GB" sz="1200" dirty="0"/>
                        <a:t>September (survey 3)</a:t>
                      </a:r>
                    </a:p>
                  </a:txBody>
                  <a:tcPr anchor="b"/>
                </a:tc>
                <a:extLst>
                  <a:ext uri="{0D108BD9-81ED-4DB2-BD59-A6C34878D82A}">
                    <a16:rowId xmlns:a16="http://schemas.microsoft.com/office/drawing/2014/main" val="433528768"/>
                  </a:ext>
                </a:extLst>
              </a:tr>
              <a:tr h="1637047">
                <a:tc>
                  <a:txBody>
                    <a:bodyPr/>
                    <a:lstStyle/>
                    <a:p>
                      <a:pPr algn="ctr"/>
                      <a:r>
                        <a:rPr lang="en-GB" sz="1200" dirty="0"/>
                        <a:t>Household is not confident (s3 – you or others = not very + not at all)</a:t>
                      </a:r>
                    </a:p>
                  </a:txBody>
                  <a:tcPr anchor="ctr"/>
                </a:tc>
                <a:tc>
                  <a:txBody>
                    <a:bodyPr/>
                    <a:lstStyle/>
                    <a:p>
                      <a:pPr algn="ctr"/>
                      <a:r>
                        <a:rPr lang="en-GB" sz="1400" b="0" dirty="0"/>
                        <a:t>7%</a:t>
                      </a:r>
                    </a:p>
                  </a:txBody>
                  <a:tcPr anchor="ctr"/>
                </a:tc>
                <a:tc>
                  <a:txBody>
                    <a:bodyPr/>
                    <a:lstStyle/>
                    <a:p>
                      <a:pPr algn="ctr"/>
                      <a:r>
                        <a:rPr lang="en-GB" sz="1400" b="1" dirty="0"/>
                        <a:t>22%</a:t>
                      </a:r>
                    </a:p>
                  </a:txBody>
                  <a:tcPr anchor="ctr"/>
                </a:tc>
                <a:extLst>
                  <a:ext uri="{0D108BD9-81ED-4DB2-BD59-A6C34878D82A}">
                    <a16:rowId xmlns:a16="http://schemas.microsoft.com/office/drawing/2014/main" val="578444741"/>
                  </a:ext>
                </a:extLst>
              </a:tr>
              <a:tr h="1637047">
                <a:tc>
                  <a:txBody>
                    <a:bodyPr/>
                    <a:lstStyle/>
                    <a:p>
                      <a:pPr algn="ctr"/>
                      <a:r>
                        <a:rPr lang="en-GB" sz="1200" dirty="0"/>
                        <a:t>Household is confident </a:t>
                      </a:r>
                    </a:p>
                    <a:p>
                      <a:pPr algn="ctr"/>
                      <a:r>
                        <a:rPr lang="en-GB" sz="1200" dirty="0"/>
                        <a:t>(s3 – you + others = very + quite)</a:t>
                      </a:r>
                    </a:p>
                  </a:txBody>
                  <a:tcPr anchor="ctr"/>
                </a:tc>
                <a:tc>
                  <a:txBody>
                    <a:bodyPr/>
                    <a:lstStyle/>
                    <a:p>
                      <a:pPr algn="ctr"/>
                      <a:r>
                        <a:rPr lang="en-GB" sz="1400" b="0" dirty="0"/>
                        <a:t>92%</a:t>
                      </a:r>
                    </a:p>
                  </a:txBody>
                  <a:tcPr anchor="ctr"/>
                </a:tc>
                <a:tc>
                  <a:txBody>
                    <a:bodyPr/>
                    <a:lstStyle/>
                    <a:p>
                      <a:pPr algn="ctr"/>
                      <a:r>
                        <a:rPr lang="en-GB" sz="1400" b="1" dirty="0"/>
                        <a:t>78%</a:t>
                      </a:r>
                    </a:p>
                  </a:txBody>
                  <a:tcPr anchor="ctr"/>
                </a:tc>
                <a:extLst>
                  <a:ext uri="{0D108BD9-81ED-4DB2-BD59-A6C34878D82A}">
                    <a16:rowId xmlns:a16="http://schemas.microsoft.com/office/drawing/2014/main" val="1690567108"/>
                  </a:ext>
                </a:extLst>
              </a:tr>
            </a:tbl>
          </a:graphicData>
        </a:graphic>
      </p:graphicFrame>
      <p:sp>
        <p:nvSpPr>
          <p:cNvPr id="17" name="Footer Placeholder 4">
            <a:extLst>
              <a:ext uri="{FF2B5EF4-FFF2-40B4-BE49-F238E27FC236}">
                <a16:creationId xmlns:a16="http://schemas.microsoft.com/office/drawing/2014/main" id="{283B47D6-ECE0-445B-97B8-D06F98C8F8A3}"/>
              </a:ext>
            </a:extLst>
          </p:cNvPr>
          <p:cNvSpPr txBox="1">
            <a:spLocks/>
          </p:cNvSpPr>
          <p:nvPr/>
        </p:nvSpPr>
        <p:spPr>
          <a:xfrm>
            <a:off x="359756" y="6339760"/>
            <a:ext cx="11194191" cy="53009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DI10. Overall, how confident is your household in using the digital services online that it needs and wants</a:t>
            </a:r>
            <a:r>
              <a:rPr lang="en-GB" sz="1000" dirty="0">
                <a:solidFill>
                  <a:srgbClr val="FFFFFF">
                    <a:lumMod val="50000"/>
                  </a:srgbClr>
                </a:solidFill>
                <a:latin typeface="Arial" panose="020B0604020202020204" pitchFamily="34" charset="0"/>
                <a:cs typeface="Arial" panose="020B0604020202020204" pitchFamily="34" charset="0"/>
              </a:rPr>
              <a:t>? *Question in S3 was asked as a grid, between you and others in your household. For tracking purposes this has been combined to understand if either “you” or “others” did not have consistent access or support all or most of the time. This change in approach means any differences between surveys could be due to the change in question wording.Unweighted base: 2</a:t>
            </a:r>
            <a:r>
              <a:rPr lang="en-GB" sz="1000" dirty="0">
                <a:solidFill>
                  <a:srgbClr val="FFFFFF">
                    <a:lumMod val="50000"/>
                  </a:srgbClr>
                </a:solidFill>
                <a:latin typeface="Arial"/>
                <a:cs typeface="Arial" panose="020B0604020202020204" pitchFamily="34" charset="0"/>
              </a:rPr>
              <a:t>35</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lang="en-GB" sz="1000" dirty="0">
                <a:solidFill>
                  <a:srgbClr val="FFFFFF">
                    <a:lumMod val="50000"/>
                  </a:srgbClr>
                </a:solidFill>
                <a:latin typeface="Arial" panose="020B0604020202020204" pitchFamily="34" charset="0"/>
                <a:cs typeface="Arial" panose="020B0604020202020204" pitchFamily="34" charset="0"/>
              </a:rPr>
              <a:t> </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18" name="Slide Number Placeholder 4">
            <a:extLst>
              <a:ext uri="{FF2B5EF4-FFF2-40B4-BE49-F238E27FC236}">
                <a16:creationId xmlns:a16="http://schemas.microsoft.com/office/drawing/2014/main" id="{60217E46-F686-4BF8-9EC5-67CF8FCA92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428171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dirty="0"/>
              <a:t>If respondents are experiencing digital exclusions, they are most likely to say that their household is digitally excluded </a:t>
            </a:r>
            <a:r>
              <a:rPr lang="en-GB" sz="1800" b="1" dirty="0">
                <a:solidFill>
                  <a:srgbClr val="009690"/>
                </a:solidFill>
              </a:rPr>
              <a:t>due to a lack of skills or support </a:t>
            </a:r>
            <a:r>
              <a:rPr lang="en-GB" sz="1800" b="1" dirty="0"/>
              <a:t>to allow them to access digital online services</a:t>
            </a:r>
            <a:endParaRPr lang="en-GB" sz="1800" b="1" dirty="0">
              <a:solidFill>
                <a:schemeClr val="accent3"/>
              </a:solidFill>
            </a:endParaRPr>
          </a:p>
        </p:txBody>
      </p:sp>
      <p:graphicFrame>
        <p:nvGraphicFramePr>
          <p:cNvPr id="37" name="Table Placeholder 6" descr="Stacked bar chart showing extent of digital inclusion. Respondents and others in their household are least likely to have the skills or the support they need to access or use digital services online">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2724101414"/>
              </p:ext>
            </p:extLst>
          </p:nvPr>
        </p:nvGraphicFramePr>
        <p:xfrm>
          <a:off x="75501" y="1358284"/>
          <a:ext cx="11999053" cy="4852016"/>
        </p:xfrm>
        <a:graphic>
          <a:graphicData uri="http://schemas.openxmlformats.org/drawingml/2006/chart">
            <c:chart xmlns:c="http://schemas.openxmlformats.org/drawingml/2006/chart" xmlns:r="http://schemas.openxmlformats.org/officeDocument/2006/relationships" r:id="rId2"/>
          </a:graphicData>
        </a:graphic>
      </p:graphicFrame>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DI_11. How often…? Unweighted base: 235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*Prefer not to say, 4, and 5 not shown.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cxnSp>
        <p:nvCxnSpPr>
          <p:cNvPr id="5" name="Straight Connector 4">
            <a:extLst>
              <a:ext uri="{FF2B5EF4-FFF2-40B4-BE49-F238E27FC236}">
                <a16:creationId xmlns:a16="http://schemas.microsoft.com/office/drawing/2014/main" id="{7E7962CC-3FF4-9C81-B297-F670A2D1066D}"/>
              </a:ext>
              <a:ext uri="{C183D7F6-B498-43B3-948B-1728B52AA6E4}">
                <adec:decorative xmlns:adec="http://schemas.microsoft.com/office/drawing/2017/decorative" val="1"/>
              </a:ext>
            </a:extLst>
          </p:cNvPr>
          <p:cNvCxnSpPr>
            <a:cxnSpLocks/>
          </p:cNvCxnSpPr>
          <p:nvPr/>
        </p:nvCxnSpPr>
        <p:spPr>
          <a:xfrm>
            <a:off x="2516697" y="1756815"/>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6" name="Straight Connector 5">
            <a:extLst>
              <a:ext uri="{FF2B5EF4-FFF2-40B4-BE49-F238E27FC236}">
                <a16:creationId xmlns:a16="http://schemas.microsoft.com/office/drawing/2014/main" id="{D5CC0A72-955B-0B18-079C-3E15E3AA7C51}"/>
              </a:ext>
              <a:ext uri="{C183D7F6-B498-43B3-948B-1728B52AA6E4}">
                <adec:decorative xmlns:adec="http://schemas.microsoft.com/office/drawing/2017/decorative" val="1"/>
              </a:ext>
            </a:extLst>
          </p:cNvPr>
          <p:cNvCxnSpPr>
            <a:cxnSpLocks/>
          </p:cNvCxnSpPr>
          <p:nvPr/>
        </p:nvCxnSpPr>
        <p:spPr>
          <a:xfrm>
            <a:off x="4900569" y="1756815"/>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8" name="Straight Connector 7">
            <a:extLst>
              <a:ext uri="{FF2B5EF4-FFF2-40B4-BE49-F238E27FC236}">
                <a16:creationId xmlns:a16="http://schemas.microsoft.com/office/drawing/2014/main" id="{AB8AB063-16B9-73D4-1B03-B82DCBF839AF}"/>
              </a:ext>
              <a:ext uri="{C183D7F6-B498-43B3-948B-1728B52AA6E4}">
                <adec:decorative xmlns:adec="http://schemas.microsoft.com/office/drawing/2017/decorative" val="1"/>
              </a:ext>
            </a:extLst>
          </p:cNvPr>
          <p:cNvCxnSpPr>
            <a:cxnSpLocks/>
          </p:cNvCxnSpPr>
          <p:nvPr/>
        </p:nvCxnSpPr>
        <p:spPr>
          <a:xfrm>
            <a:off x="7259274" y="1756815"/>
            <a:ext cx="0" cy="2844000"/>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Straight Connector 8">
            <a:extLst>
              <a:ext uri="{FF2B5EF4-FFF2-40B4-BE49-F238E27FC236}">
                <a16:creationId xmlns:a16="http://schemas.microsoft.com/office/drawing/2014/main" id="{544E96CA-F70E-4522-2C39-BF5E04F3FD78}"/>
              </a:ext>
              <a:ext uri="{C183D7F6-B498-43B3-948B-1728B52AA6E4}">
                <adec:decorative xmlns:adec="http://schemas.microsoft.com/office/drawing/2017/decorative" val="1"/>
              </a:ext>
            </a:extLst>
          </p:cNvPr>
          <p:cNvCxnSpPr>
            <a:cxnSpLocks/>
          </p:cNvCxnSpPr>
          <p:nvPr/>
        </p:nvCxnSpPr>
        <p:spPr>
          <a:xfrm>
            <a:off x="9576034" y="1756815"/>
            <a:ext cx="0" cy="2844000"/>
          </a:xfrm>
          <a:prstGeom prst="line">
            <a:avLst/>
          </a:prstGeom>
        </p:spPr>
        <p:style>
          <a:lnRef idx="1">
            <a:schemeClr val="accent3"/>
          </a:lnRef>
          <a:fillRef idx="0">
            <a:schemeClr val="accent3"/>
          </a:fillRef>
          <a:effectRef idx="0">
            <a:schemeClr val="accent3"/>
          </a:effectRef>
          <a:fontRef idx="minor">
            <a:schemeClr val="tx1"/>
          </a:fontRef>
        </p:style>
      </p:cxnSp>
      <p:sp>
        <p:nvSpPr>
          <p:cNvPr id="10" name="Slide Number Placeholder 4">
            <a:extLst>
              <a:ext uri="{FF2B5EF4-FFF2-40B4-BE49-F238E27FC236}">
                <a16:creationId xmlns:a16="http://schemas.microsoft.com/office/drawing/2014/main" id="{0F82579C-B032-45D8-87B3-739A87952351}"/>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80798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1" y="338105"/>
            <a:ext cx="11238081" cy="553998"/>
          </a:xfrm>
        </p:spPr>
        <p:txBody>
          <a:bodyPr vert="horz" wrap="square" anchor="t">
            <a:spAutoFit/>
          </a:bodyPr>
          <a:lstStyle/>
          <a:p>
            <a:pPr>
              <a:lnSpc>
                <a:spcPct val="100000"/>
              </a:lnSpc>
            </a:pPr>
            <a:r>
              <a:rPr lang="en-GB" sz="1800" b="1" dirty="0"/>
              <a:t>Disabled respondents or those aged 75+ are far more likely to not have </a:t>
            </a:r>
            <a:r>
              <a:rPr lang="en-GB" sz="1800" b="1" dirty="0">
                <a:solidFill>
                  <a:srgbClr val="009690"/>
                </a:solidFill>
              </a:rPr>
              <a:t>access or the skills and support</a:t>
            </a:r>
            <a:r>
              <a:rPr lang="en-GB" sz="1800" b="1" dirty="0"/>
              <a:t> to get online all or most of the time</a:t>
            </a:r>
            <a:endParaRPr lang="en-GB" sz="1800" b="1" dirty="0">
              <a:solidFill>
                <a:schemeClr val="accent3"/>
              </a:solidFill>
            </a:endParaRPr>
          </a:p>
        </p:txBody>
      </p:sp>
      <p:sp>
        <p:nvSpPr>
          <p:cNvPr id="18" name="TextBox 17">
            <a:extLst>
              <a:ext uri="{FF2B5EF4-FFF2-40B4-BE49-F238E27FC236}">
                <a16:creationId xmlns:a16="http://schemas.microsoft.com/office/drawing/2014/main" id="{695E1543-A64D-41BF-B321-D4ECEA65105E}"/>
              </a:ext>
            </a:extLst>
          </p:cNvPr>
          <p:cNvSpPr txBox="1"/>
          <p:nvPr/>
        </p:nvSpPr>
        <p:spPr>
          <a:xfrm>
            <a:off x="1322385" y="1197793"/>
            <a:ext cx="9547230" cy="584775"/>
          </a:xfrm>
          <a:prstGeom prst="rect">
            <a:avLst/>
          </a:prstGeom>
          <a:noFill/>
        </p:spPr>
        <p:txBody>
          <a:bodyPr wrap="square">
            <a:spAutoFit/>
          </a:bodyPr>
          <a:lstStyle/>
          <a:p>
            <a:pPr algn="ctr"/>
            <a:r>
              <a:rPr kumimoji="0" lang="en-GB" sz="16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How often do you/do others in your household…? (Showing % of households without the access/skills to get online all/most of the time) </a:t>
            </a:r>
            <a:endParaRPr lang="en-GB" sz="1600" b="1" dirty="0">
              <a:solidFill>
                <a:srgbClr val="5C5B5A"/>
              </a:solidFill>
            </a:endParaRPr>
          </a:p>
        </p:txBody>
      </p:sp>
      <p:graphicFrame>
        <p:nvGraphicFramePr>
          <p:cNvPr id="17" name="Table 3">
            <a:extLst>
              <a:ext uri="{FF2B5EF4-FFF2-40B4-BE49-F238E27FC236}">
                <a16:creationId xmlns:a16="http://schemas.microsoft.com/office/drawing/2014/main" id="{718C9947-F756-4436-B51B-1801023D689D}"/>
              </a:ext>
            </a:extLst>
          </p:cNvPr>
          <p:cNvGraphicFramePr>
            <a:graphicFrameLocks noGrp="1"/>
          </p:cNvGraphicFramePr>
          <p:nvPr>
            <p:extLst>
              <p:ext uri="{D42A27DB-BD31-4B8C-83A1-F6EECF244321}">
                <p14:modId xmlns:p14="http://schemas.microsoft.com/office/powerpoint/2010/main" val="979749669"/>
              </p:ext>
            </p:extLst>
          </p:nvPr>
        </p:nvGraphicFramePr>
        <p:xfrm>
          <a:off x="957594" y="1856818"/>
          <a:ext cx="10276812" cy="4035026"/>
        </p:xfrm>
        <a:graphic>
          <a:graphicData uri="http://schemas.openxmlformats.org/drawingml/2006/table">
            <a:tbl>
              <a:tblPr firstRow="1" bandRow="1">
                <a:tableStyleId>{D7AC3CCA-C797-4891-BE02-D94E43425B78}</a:tableStyleId>
              </a:tblPr>
              <a:tblGrid>
                <a:gridCol w="2569203">
                  <a:extLst>
                    <a:ext uri="{9D8B030D-6E8A-4147-A177-3AD203B41FA5}">
                      <a16:colId xmlns:a16="http://schemas.microsoft.com/office/drawing/2014/main" val="965915567"/>
                    </a:ext>
                  </a:extLst>
                </a:gridCol>
                <a:gridCol w="2569203">
                  <a:extLst>
                    <a:ext uri="{9D8B030D-6E8A-4147-A177-3AD203B41FA5}">
                      <a16:colId xmlns:a16="http://schemas.microsoft.com/office/drawing/2014/main" val="3310763469"/>
                    </a:ext>
                  </a:extLst>
                </a:gridCol>
                <a:gridCol w="2569203">
                  <a:extLst>
                    <a:ext uri="{9D8B030D-6E8A-4147-A177-3AD203B41FA5}">
                      <a16:colId xmlns:a16="http://schemas.microsoft.com/office/drawing/2014/main" val="2967051191"/>
                    </a:ext>
                  </a:extLst>
                </a:gridCol>
                <a:gridCol w="2569203">
                  <a:extLst>
                    <a:ext uri="{9D8B030D-6E8A-4147-A177-3AD203B41FA5}">
                      <a16:colId xmlns:a16="http://schemas.microsoft.com/office/drawing/2014/main" val="3752985692"/>
                    </a:ext>
                  </a:extLst>
                </a:gridCol>
              </a:tblGrid>
              <a:tr h="750650">
                <a:tc>
                  <a:txBody>
                    <a:bodyPr/>
                    <a:lstStyle/>
                    <a:p>
                      <a:pPr algn="ctr"/>
                      <a:endParaRPr lang="en-GB" sz="1200" dirty="0"/>
                    </a:p>
                  </a:txBody>
                  <a:tcPr anchor="b"/>
                </a:tc>
                <a:tc>
                  <a:txBody>
                    <a:bodyPr/>
                    <a:lstStyle/>
                    <a:p>
                      <a:pPr algn="ctr"/>
                      <a:r>
                        <a:rPr lang="en-GB" sz="1200" dirty="0"/>
                        <a:t>Total</a:t>
                      </a:r>
                    </a:p>
                  </a:txBody>
                  <a:tcPr anchor="b"/>
                </a:tc>
                <a:tc>
                  <a:txBody>
                    <a:bodyPr/>
                    <a:lstStyle/>
                    <a:p>
                      <a:pPr algn="ctr"/>
                      <a:r>
                        <a:rPr lang="en-GB" sz="1200" dirty="0"/>
                        <a:t>Disabled respondents (n=56)</a:t>
                      </a:r>
                    </a:p>
                  </a:txBody>
                  <a:tcPr anchor="b"/>
                </a:tc>
                <a:tc>
                  <a:txBody>
                    <a:bodyPr/>
                    <a:lstStyle/>
                    <a:p>
                      <a:pPr algn="ctr"/>
                      <a:r>
                        <a:rPr lang="en-GB" sz="1200" dirty="0"/>
                        <a:t>Aged 75+ (n=49)</a:t>
                      </a:r>
                    </a:p>
                  </a:txBody>
                  <a:tcPr anchor="b"/>
                </a:tc>
                <a:extLst>
                  <a:ext uri="{0D108BD9-81ED-4DB2-BD59-A6C34878D82A}">
                    <a16:rowId xmlns:a16="http://schemas.microsoft.com/office/drawing/2014/main" val="1582872079"/>
                  </a:ext>
                </a:extLst>
              </a:tr>
              <a:tr h="607139">
                <a:tc>
                  <a:txBody>
                    <a:bodyPr/>
                    <a:lstStyle/>
                    <a:p>
                      <a:pPr algn="r"/>
                      <a:r>
                        <a:rPr lang="en-GB" sz="1100" dirty="0"/>
                        <a:t>…have consistent and reliable access to an internet connection at home?</a:t>
                      </a:r>
                    </a:p>
                  </a:txBody>
                  <a:tcPr anchor="ctr"/>
                </a:tc>
                <a:tc>
                  <a:txBody>
                    <a:bodyPr/>
                    <a:lstStyle/>
                    <a:p>
                      <a:pPr algn="ctr"/>
                      <a:r>
                        <a:rPr lang="en-GB" sz="1400" b="1" dirty="0"/>
                        <a:t>9%</a:t>
                      </a:r>
                    </a:p>
                  </a:txBody>
                  <a:tcPr anchor="ctr"/>
                </a:tc>
                <a:tc>
                  <a:txBody>
                    <a:bodyPr/>
                    <a:lstStyle/>
                    <a:p>
                      <a:pPr algn="ctr"/>
                      <a:r>
                        <a:rPr lang="en-GB" sz="1400" b="1" dirty="0"/>
                        <a:t>17%</a:t>
                      </a:r>
                    </a:p>
                  </a:txBody>
                  <a:tcPr anchor="ctr"/>
                </a:tc>
                <a:tc>
                  <a:txBody>
                    <a:bodyPr/>
                    <a:lstStyle/>
                    <a:p>
                      <a:pPr algn="ctr"/>
                      <a:r>
                        <a:rPr lang="en-GB" sz="1400" b="1" dirty="0"/>
                        <a:t>25%</a:t>
                      </a:r>
                    </a:p>
                  </a:txBody>
                  <a:tcPr anchor="ctr"/>
                </a:tc>
                <a:extLst>
                  <a:ext uri="{0D108BD9-81ED-4DB2-BD59-A6C34878D82A}">
                    <a16:rowId xmlns:a16="http://schemas.microsoft.com/office/drawing/2014/main" val="1690567108"/>
                  </a:ext>
                </a:extLst>
              </a:tr>
              <a:tr h="876978">
                <a:tc>
                  <a:txBody>
                    <a:bodyPr/>
                    <a:lstStyle/>
                    <a:p>
                      <a:pPr algn="r"/>
                      <a:r>
                        <a:rPr lang="en-GB" sz="1100" dirty="0"/>
                        <a:t>…have consistent and reliable access to devices that allow access to the internet and use digital services online?</a:t>
                      </a:r>
                    </a:p>
                  </a:txBody>
                  <a:tcPr anchor="ctr"/>
                </a:tc>
                <a:tc>
                  <a:txBody>
                    <a:bodyPr/>
                    <a:lstStyle/>
                    <a:p>
                      <a:pPr algn="ctr"/>
                      <a:r>
                        <a:rPr lang="en-GB" sz="1400" b="1" dirty="0"/>
                        <a:t>9%</a:t>
                      </a:r>
                    </a:p>
                  </a:txBody>
                  <a:tcPr anchor="ctr"/>
                </a:tc>
                <a:tc>
                  <a:txBody>
                    <a:bodyPr/>
                    <a:lstStyle/>
                    <a:p>
                      <a:pPr algn="ctr"/>
                      <a:r>
                        <a:rPr lang="en-GB" sz="1400" b="1" dirty="0"/>
                        <a:t>16%</a:t>
                      </a:r>
                    </a:p>
                  </a:txBody>
                  <a:tcPr anchor="ctr"/>
                </a:tc>
                <a:tc>
                  <a:txBody>
                    <a:bodyPr/>
                    <a:lstStyle/>
                    <a:p>
                      <a:pPr algn="ctr"/>
                      <a:r>
                        <a:rPr lang="en-GB" sz="1400" b="1" dirty="0"/>
                        <a:t>31%</a:t>
                      </a:r>
                    </a:p>
                  </a:txBody>
                  <a:tcPr anchor="ctr"/>
                </a:tc>
                <a:extLst>
                  <a:ext uri="{0D108BD9-81ED-4DB2-BD59-A6C34878D82A}">
                    <a16:rowId xmlns:a16="http://schemas.microsoft.com/office/drawing/2014/main" val="358379334"/>
                  </a:ext>
                </a:extLst>
              </a:tr>
              <a:tr h="585981">
                <a:tc>
                  <a:txBody>
                    <a:bodyPr/>
                    <a:lstStyle/>
                    <a:p>
                      <a:pPr algn="r"/>
                      <a:r>
                        <a:rPr lang="en-GB" sz="1100" dirty="0"/>
                        <a:t>…can afford access to the internet?</a:t>
                      </a:r>
                    </a:p>
                  </a:txBody>
                  <a:tcPr anchor="ctr"/>
                </a:tc>
                <a:tc>
                  <a:txBody>
                    <a:bodyPr/>
                    <a:lstStyle/>
                    <a:p>
                      <a:pPr algn="ctr"/>
                      <a:r>
                        <a:rPr lang="en-GB" sz="1400" b="1" dirty="0"/>
                        <a:t>10%</a:t>
                      </a:r>
                    </a:p>
                  </a:txBody>
                  <a:tcPr anchor="ctr"/>
                </a:tc>
                <a:tc>
                  <a:txBody>
                    <a:bodyPr/>
                    <a:lstStyle/>
                    <a:p>
                      <a:pPr algn="ctr"/>
                      <a:r>
                        <a:rPr lang="en-GB" sz="1400" b="1" dirty="0"/>
                        <a:t>27%</a:t>
                      </a:r>
                    </a:p>
                  </a:txBody>
                  <a:tcPr anchor="ctr"/>
                </a:tc>
                <a:tc>
                  <a:txBody>
                    <a:bodyPr/>
                    <a:lstStyle/>
                    <a:p>
                      <a:pPr algn="ctr"/>
                      <a:r>
                        <a:rPr lang="en-GB" sz="1400" b="1" dirty="0"/>
                        <a:t>23%</a:t>
                      </a:r>
                    </a:p>
                  </a:txBody>
                  <a:tcPr anchor="ctr"/>
                </a:tc>
                <a:extLst>
                  <a:ext uri="{0D108BD9-81ED-4DB2-BD59-A6C34878D82A}">
                    <a16:rowId xmlns:a16="http://schemas.microsoft.com/office/drawing/2014/main" val="4285424795"/>
                  </a:ext>
                </a:extLst>
              </a:tr>
              <a:tr h="607139">
                <a:tc>
                  <a:txBody>
                    <a:bodyPr/>
                    <a:lstStyle/>
                    <a:p>
                      <a:pPr algn="r"/>
                      <a:r>
                        <a:rPr lang="en-GB" sz="1100" dirty="0"/>
                        <a:t>…have the skills they need to access and use digital services online?</a:t>
                      </a:r>
                    </a:p>
                  </a:txBody>
                  <a:tcPr anchor="ctr"/>
                </a:tc>
                <a:tc>
                  <a:txBody>
                    <a:bodyPr/>
                    <a:lstStyle/>
                    <a:p>
                      <a:pPr algn="ctr"/>
                      <a:r>
                        <a:rPr lang="en-GB" sz="1400" b="1" dirty="0"/>
                        <a:t>23%</a:t>
                      </a:r>
                    </a:p>
                  </a:txBody>
                  <a:tcPr anchor="ctr"/>
                </a:tc>
                <a:tc>
                  <a:txBody>
                    <a:bodyPr/>
                    <a:lstStyle/>
                    <a:p>
                      <a:pPr algn="ctr"/>
                      <a:r>
                        <a:rPr lang="en-GB" sz="1400" b="1" dirty="0"/>
                        <a:t>46%</a:t>
                      </a:r>
                    </a:p>
                  </a:txBody>
                  <a:tcPr anchor="ctr"/>
                </a:tc>
                <a:tc>
                  <a:txBody>
                    <a:bodyPr/>
                    <a:lstStyle/>
                    <a:p>
                      <a:pPr algn="ctr"/>
                      <a:r>
                        <a:rPr lang="en-GB" sz="1400" b="1" dirty="0"/>
                        <a:t>66%</a:t>
                      </a:r>
                    </a:p>
                  </a:txBody>
                  <a:tcPr anchor="ctr"/>
                </a:tc>
                <a:extLst>
                  <a:ext uri="{0D108BD9-81ED-4DB2-BD59-A6C34878D82A}">
                    <a16:rowId xmlns:a16="http://schemas.microsoft.com/office/drawing/2014/main" val="2401446473"/>
                  </a:ext>
                </a:extLst>
              </a:tr>
              <a:tr h="607139">
                <a:tc>
                  <a:txBody>
                    <a:bodyPr/>
                    <a:lstStyle/>
                    <a:p>
                      <a:pPr algn="r"/>
                      <a:r>
                        <a:rPr lang="en-GB" sz="1100" dirty="0"/>
                        <a:t>…have the support needed to access and use digital services online?</a:t>
                      </a:r>
                    </a:p>
                  </a:txBody>
                  <a:tcPr anchor="ctr"/>
                </a:tc>
                <a:tc>
                  <a:txBody>
                    <a:bodyPr/>
                    <a:lstStyle/>
                    <a:p>
                      <a:pPr algn="ctr"/>
                      <a:r>
                        <a:rPr lang="en-GB" sz="1400" b="1" dirty="0"/>
                        <a:t>19%</a:t>
                      </a:r>
                    </a:p>
                  </a:txBody>
                  <a:tcPr anchor="ctr"/>
                </a:tc>
                <a:tc>
                  <a:txBody>
                    <a:bodyPr/>
                    <a:lstStyle/>
                    <a:p>
                      <a:pPr algn="ctr"/>
                      <a:r>
                        <a:rPr lang="en-GB" sz="1400" b="1" dirty="0"/>
                        <a:t>29%</a:t>
                      </a:r>
                    </a:p>
                  </a:txBody>
                  <a:tcPr anchor="ctr"/>
                </a:tc>
                <a:tc>
                  <a:txBody>
                    <a:bodyPr/>
                    <a:lstStyle/>
                    <a:p>
                      <a:pPr algn="ctr"/>
                      <a:r>
                        <a:rPr lang="en-GB" sz="1400" b="1" dirty="0"/>
                        <a:t>37%</a:t>
                      </a:r>
                    </a:p>
                  </a:txBody>
                  <a:tcPr anchor="ctr"/>
                </a:tc>
                <a:extLst>
                  <a:ext uri="{0D108BD9-81ED-4DB2-BD59-A6C34878D82A}">
                    <a16:rowId xmlns:a16="http://schemas.microsoft.com/office/drawing/2014/main" val="3921736877"/>
                  </a:ext>
                </a:extLst>
              </a:tr>
            </a:tbl>
          </a:graphicData>
        </a:graphic>
      </p:graphicFrame>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51160"/>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DI_11. How often…? Unweighted base: 235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9A1DEEEB-B480-4DCE-8570-CDE26CC3ECE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656824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338105"/>
            <a:ext cx="11337118" cy="830997"/>
          </a:xfrm>
        </p:spPr>
        <p:txBody>
          <a:bodyPr vert="horz" wrap="square" anchor="t">
            <a:spAutoFit/>
          </a:bodyPr>
          <a:lstStyle/>
          <a:p>
            <a:pPr>
              <a:lnSpc>
                <a:spcPct val="100000"/>
              </a:lnSpc>
            </a:pPr>
            <a:r>
              <a:rPr lang="en-GB" sz="1800" b="1" dirty="0"/>
              <a:t>Respondents are just as likely as they were in Spring to have </a:t>
            </a:r>
            <a:r>
              <a:rPr lang="en-GB" sz="1800" b="1" dirty="0">
                <a:solidFill>
                  <a:srgbClr val="009690"/>
                </a:solidFill>
              </a:rPr>
              <a:t>consistent access to an internet connection or devices to get online</a:t>
            </a:r>
            <a:r>
              <a:rPr lang="en-GB" sz="1800" b="1" dirty="0"/>
              <a:t>. However, they are slightly less likely to be able to afford access or to have the skills they need to get online</a:t>
            </a:r>
          </a:p>
        </p:txBody>
      </p:sp>
      <p:sp>
        <p:nvSpPr>
          <p:cNvPr id="32" name="TextBox 31">
            <a:extLst>
              <a:ext uri="{FF2B5EF4-FFF2-40B4-BE49-F238E27FC236}">
                <a16:creationId xmlns:a16="http://schemas.microsoft.com/office/drawing/2014/main" id="{F163F8BA-1D72-4C3F-8B44-403D7BD9A236}"/>
              </a:ext>
            </a:extLst>
          </p:cNvPr>
          <p:cNvSpPr txBox="1"/>
          <p:nvPr/>
        </p:nvSpPr>
        <p:spPr>
          <a:xfrm>
            <a:off x="3048000" y="1272043"/>
            <a:ext cx="6096000" cy="338554"/>
          </a:xfrm>
          <a:prstGeom prst="rect">
            <a:avLst/>
          </a:prstGeom>
          <a:noFill/>
        </p:spPr>
        <p:txBody>
          <a:bodyPr wrap="square">
            <a:spAutoFit/>
          </a:bodyPr>
          <a:lstStyle/>
          <a:p>
            <a:pPr algn="ctr"/>
            <a:r>
              <a:rPr kumimoji="0" lang="en-GB" sz="1600" b="1" i="0" u="none" strike="noStrike" kern="1200" cap="none" spc="0" normalizeH="0" baseline="0" noProof="0" dirty="0">
                <a:ln>
                  <a:noFill/>
                </a:ln>
                <a:solidFill>
                  <a:srgbClr val="5C5B5A"/>
                </a:solidFill>
                <a:effectLst/>
                <a:uLnTx/>
                <a:uFillTx/>
                <a:latin typeface="Arial"/>
                <a:ea typeface="+mn-ea"/>
                <a:cs typeface="Arial" panose="020B0604020202020204" pitchFamily="34" charset="0"/>
              </a:rPr>
              <a:t>How often do you/do others in your household…? </a:t>
            </a:r>
            <a:endParaRPr lang="en-GB" sz="1600" b="1" dirty="0">
              <a:solidFill>
                <a:srgbClr val="5C5B5A"/>
              </a:solidFill>
            </a:endParaRPr>
          </a:p>
        </p:txBody>
      </p:sp>
      <p:graphicFrame>
        <p:nvGraphicFramePr>
          <p:cNvPr id="30" name="Table 3">
            <a:extLst>
              <a:ext uri="{FF2B5EF4-FFF2-40B4-BE49-F238E27FC236}">
                <a16:creationId xmlns:a16="http://schemas.microsoft.com/office/drawing/2014/main" id="{D6EAA1F2-9FB4-4E7E-963D-60376457C561}"/>
              </a:ext>
            </a:extLst>
          </p:cNvPr>
          <p:cNvGraphicFramePr>
            <a:graphicFrameLocks noGrp="1"/>
          </p:cNvGraphicFramePr>
          <p:nvPr>
            <p:extLst>
              <p:ext uri="{D42A27DB-BD31-4B8C-83A1-F6EECF244321}">
                <p14:modId xmlns:p14="http://schemas.microsoft.com/office/powerpoint/2010/main" val="854850319"/>
              </p:ext>
            </p:extLst>
          </p:nvPr>
        </p:nvGraphicFramePr>
        <p:xfrm>
          <a:off x="1183667" y="1607126"/>
          <a:ext cx="10446515" cy="4613955"/>
        </p:xfrm>
        <a:graphic>
          <a:graphicData uri="http://schemas.openxmlformats.org/drawingml/2006/table">
            <a:tbl>
              <a:tblPr firstRow="1" bandRow="1">
                <a:tableStyleId>{D7AC3CCA-C797-4891-BE02-D94E43425B78}</a:tableStyleId>
              </a:tblPr>
              <a:tblGrid>
                <a:gridCol w="2089303">
                  <a:extLst>
                    <a:ext uri="{9D8B030D-6E8A-4147-A177-3AD203B41FA5}">
                      <a16:colId xmlns:a16="http://schemas.microsoft.com/office/drawing/2014/main" val="965915567"/>
                    </a:ext>
                  </a:extLst>
                </a:gridCol>
                <a:gridCol w="2089303">
                  <a:extLst>
                    <a:ext uri="{9D8B030D-6E8A-4147-A177-3AD203B41FA5}">
                      <a16:colId xmlns:a16="http://schemas.microsoft.com/office/drawing/2014/main" val="3310763469"/>
                    </a:ext>
                  </a:extLst>
                </a:gridCol>
                <a:gridCol w="2089303">
                  <a:extLst>
                    <a:ext uri="{9D8B030D-6E8A-4147-A177-3AD203B41FA5}">
                      <a16:colId xmlns:a16="http://schemas.microsoft.com/office/drawing/2014/main" val="2967051191"/>
                    </a:ext>
                  </a:extLst>
                </a:gridCol>
                <a:gridCol w="2089303">
                  <a:extLst>
                    <a:ext uri="{9D8B030D-6E8A-4147-A177-3AD203B41FA5}">
                      <a16:colId xmlns:a16="http://schemas.microsoft.com/office/drawing/2014/main" val="3752985692"/>
                    </a:ext>
                  </a:extLst>
                </a:gridCol>
                <a:gridCol w="2089303">
                  <a:extLst>
                    <a:ext uri="{9D8B030D-6E8A-4147-A177-3AD203B41FA5}">
                      <a16:colId xmlns:a16="http://schemas.microsoft.com/office/drawing/2014/main" val="3504606937"/>
                    </a:ext>
                  </a:extLst>
                </a:gridCol>
              </a:tblGrid>
              <a:tr h="368713">
                <a:tc>
                  <a:txBody>
                    <a:bodyPr/>
                    <a:lstStyle/>
                    <a:p>
                      <a:pPr algn="ctr"/>
                      <a:endParaRPr lang="en-GB" sz="1200" dirty="0"/>
                    </a:p>
                  </a:txBody>
                  <a:tcPr anchor="b"/>
                </a:tc>
                <a:tc>
                  <a:txBody>
                    <a:bodyPr/>
                    <a:lstStyle/>
                    <a:p>
                      <a:pPr algn="l"/>
                      <a:r>
                        <a:rPr lang="en-GB" sz="1200" dirty="0"/>
                        <a:t>Digitally included:</a:t>
                      </a:r>
                    </a:p>
                  </a:txBody>
                  <a:tcPr>
                    <a:lnR w="12700" cap="flat" cmpd="sng" algn="ctr">
                      <a:noFill/>
                      <a:prstDash val="solid"/>
                      <a:round/>
                      <a:headEnd type="none" w="med" len="med"/>
                      <a:tailEnd type="none" w="med" len="med"/>
                    </a:lnR>
                  </a:tcPr>
                </a:tc>
                <a:tc>
                  <a:txBody>
                    <a:bodyPr/>
                    <a:lstStyle/>
                    <a:p>
                      <a:pPr algn="l"/>
                      <a:endParaRPr lang="en-GB" sz="1200" dirty="0"/>
                    </a:p>
                  </a:txBody>
                  <a:tcPr>
                    <a:lnL w="12700" cap="flat" cmpd="sng" algn="ctr">
                      <a:no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Digitally excluded:</a:t>
                      </a:r>
                    </a:p>
                  </a:txBody>
                  <a:tcPr>
                    <a:lnR w="1270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433528768"/>
                  </a:ext>
                </a:extLst>
              </a:tr>
              <a:tr h="782168">
                <a:tc>
                  <a:txBody>
                    <a:bodyPr/>
                    <a:lstStyle/>
                    <a:p>
                      <a:pPr algn="ctr"/>
                      <a:endParaRPr lang="en-GB" sz="1200" dirty="0"/>
                    </a:p>
                  </a:txBody>
                  <a:tcPr anchor="b"/>
                </a:tc>
                <a:tc>
                  <a:txBody>
                    <a:bodyPr/>
                    <a:lstStyle/>
                    <a:p>
                      <a:pPr algn="ctr"/>
                      <a:r>
                        <a:rPr lang="en-GB" sz="1200" dirty="0"/>
                        <a:t> February (survey 1) + April (survey 2)* -  Household has most/all of the time</a:t>
                      </a:r>
                    </a:p>
                  </a:txBody>
                  <a:tcPr anchor="b"/>
                </a:tc>
                <a:tc>
                  <a:txBody>
                    <a:bodyPr/>
                    <a:lstStyle/>
                    <a:p>
                      <a:pPr algn="ctr"/>
                      <a:r>
                        <a:rPr lang="en-GB" sz="1200" dirty="0"/>
                        <a:t>September (survey 3) - Both you and others in household = most/all of the time</a:t>
                      </a:r>
                    </a:p>
                  </a:txBody>
                  <a:tcPr anchor="b"/>
                </a:tc>
                <a:tc>
                  <a:txBody>
                    <a:bodyPr/>
                    <a:lstStyle/>
                    <a:p>
                      <a:pPr algn="ctr"/>
                      <a:r>
                        <a:rPr lang="en-GB" sz="1200" dirty="0"/>
                        <a:t> February (survey 1) + April (survey 2)* - Household does not have most/all of the time</a:t>
                      </a:r>
                    </a:p>
                  </a:txBody>
                  <a:tcPr anchor="b"/>
                </a:tc>
                <a:tc>
                  <a:txBody>
                    <a:bodyPr/>
                    <a:lstStyle/>
                    <a:p>
                      <a:pPr algn="ctr"/>
                      <a:r>
                        <a:rPr lang="en-GB" sz="1200" dirty="0"/>
                        <a:t>September (survey 3) - At least one does not = most/all of the time</a:t>
                      </a:r>
                    </a:p>
                  </a:txBody>
                  <a:tcPr anchor="b"/>
                </a:tc>
                <a:extLst>
                  <a:ext uri="{0D108BD9-81ED-4DB2-BD59-A6C34878D82A}">
                    <a16:rowId xmlns:a16="http://schemas.microsoft.com/office/drawing/2014/main" val="1582872079"/>
                  </a:ext>
                </a:extLst>
              </a:tr>
              <a:tr h="632632">
                <a:tc>
                  <a:txBody>
                    <a:bodyPr/>
                    <a:lstStyle/>
                    <a:p>
                      <a:pPr algn="r"/>
                      <a:r>
                        <a:rPr lang="en-GB" sz="1100" dirty="0"/>
                        <a:t>…have consistent and reliable access to an internet connection at home?</a:t>
                      </a:r>
                    </a:p>
                  </a:txBody>
                  <a:tcPr anchor="ctr"/>
                </a:tc>
                <a:tc>
                  <a:txBody>
                    <a:bodyPr/>
                    <a:lstStyle/>
                    <a:p>
                      <a:pPr algn="ctr"/>
                      <a:r>
                        <a:rPr lang="en-GB" sz="1400" b="1" dirty="0"/>
                        <a:t>89%</a:t>
                      </a:r>
                    </a:p>
                  </a:txBody>
                  <a:tcPr anchor="ctr"/>
                </a:tc>
                <a:tc>
                  <a:txBody>
                    <a:bodyPr/>
                    <a:lstStyle/>
                    <a:p>
                      <a:pPr algn="ctr"/>
                      <a:r>
                        <a:rPr lang="en-GB" sz="1400" b="1" dirty="0"/>
                        <a:t>91%</a:t>
                      </a:r>
                    </a:p>
                  </a:txBody>
                  <a:tcPr anchor="ctr"/>
                </a:tc>
                <a:tc>
                  <a:txBody>
                    <a:bodyPr/>
                    <a:lstStyle/>
                    <a:p>
                      <a:pPr algn="ctr"/>
                      <a:r>
                        <a:rPr lang="en-GB" sz="1400" b="1" dirty="0"/>
                        <a:t>10%</a:t>
                      </a:r>
                    </a:p>
                  </a:txBody>
                  <a:tcPr anchor="ctr"/>
                </a:tc>
                <a:tc>
                  <a:txBody>
                    <a:bodyPr/>
                    <a:lstStyle/>
                    <a:p>
                      <a:pPr algn="ctr"/>
                      <a:r>
                        <a:rPr lang="en-GB" sz="1400" b="1" dirty="0"/>
                        <a:t>9%</a:t>
                      </a:r>
                    </a:p>
                  </a:txBody>
                  <a:tcPr anchor="ctr"/>
                </a:tc>
                <a:extLst>
                  <a:ext uri="{0D108BD9-81ED-4DB2-BD59-A6C34878D82A}">
                    <a16:rowId xmlns:a16="http://schemas.microsoft.com/office/drawing/2014/main" val="1690567108"/>
                  </a:ext>
                </a:extLst>
              </a:tr>
              <a:tr h="913801">
                <a:tc>
                  <a:txBody>
                    <a:bodyPr/>
                    <a:lstStyle/>
                    <a:p>
                      <a:pPr algn="r"/>
                      <a:r>
                        <a:rPr lang="en-GB" sz="1100" dirty="0"/>
                        <a:t>…have consistent and reliable access to devices that allow access to the internet and use digital services online?</a:t>
                      </a:r>
                    </a:p>
                  </a:txBody>
                  <a:tcPr anchor="ctr"/>
                </a:tc>
                <a:tc>
                  <a:txBody>
                    <a:bodyPr/>
                    <a:lstStyle/>
                    <a:p>
                      <a:pPr algn="ctr"/>
                      <a:r>
                        <a:rPr lang="en-GB" sz="1400" b="1" dirty="0"/>
                        <a:t>91%</a:t>
                      </a:r>
                    </a:p>
                  </a:txBody>
                  <a:tcPr anchor="ctr"/>
                </a:tc>
                <a:tc>
                  <a:txBody>
                    <a:bodyPr/>
                    <a:lstStyle/>
                    <a:p>
                      <a:pPr algn="ctr"/>
                      <a:r>
                        <a:rPr lang="en-GB" sz="1400" b="1" dirty="0"/>
                        <a:t>91%</a:t>
                      </a:r>
                    </a:p>
                  </a:txBody>
                  <a:tcPr anchor="ctr"/>
                </a:tc>
                <a:tc>
                  <a:txBody>
                    <a:bodyPr/>
                    <a:lstStyle/>
                    <a:p>
                      <a:pPr algn="ctr"/>
                      <a:r>
                        <a:rPr lang="en-GB" sz="1400" b="1" dirty="0"/>
                        <a:t>8%</a:t>
                      </a:r>
                    </a:p>
                  </a:txBody>
                  <a:tcPr anchor="ctr"/>
                </a:tc>
                <a:tc>
                  <a:txBody>
                    <a:bodyPr/>
                    <a:lstStyle/>
                    <a:p>
                      <a:pPr algn="ctr"/>
                      <a:r>
                        <a:rPr lang="en-GB" sz="1400" b="1" dirty="0"/>
                        <a:t>9%</a:t>
                      </a:r>
                    </a:p>
                  </a:txBody>
                  <a:tcPr anchor="ctr"/>
                </a:tc>
                <a:extLst>
                  <a:ext uri="{0D108BD9-81ED-4DB2-BD59-A6C34878D82A}">
                    <a16:rowId xmlns:a16="http://schemas.microsoft.com/office/drawing/2014/main" val="358379334"/>
                  </a:ext>
                </a:extLst>
              </a:tr>
              <a:tr h="610585">
                <a:tc>
                  <a:txBody>
                    <a:bodyPr/>
                    <a:lstStyle/>
                    <a:p>
                      <a:pPr algn="r"/>
                      <a:r>
                        <a:rPr lang="en-GB" sz="1100" dirty="0"/>
                        <a:t>…can afford access to the internet?</a:t>
                      </a:r>
                    </a:p>
                  </a:txBody>
                  <a:tcPr anchor="ctr"/>
                </a:tc>
                <a:tc>
                  <a:txBody>
                    <a:bodyPr/>
                    <a:lstStyle/>
                    <a:p>
                      <a:pPr algn="ctr"/>
                      <a:r>
                        <a:rPr lang="en-GB" sz="1400" b="1" dirty="0"/>
                        <a:t>93%</a:t>
                      </a:r>
                    </a:p>
                  </a:txBody>
                  <a:tcPr anchor="ctr"/>
                </a:tc>
                <a:tc>
                  <a:txBody>
                    <a:bodyPr/>
                    <a:lstStyle/>
                    <a:p>
                      <a:pPr algn="ctr"/>
                      <a:r>
                        <a:rPr lang="en-GB" sz="1400" b="1" dirty="0"/>
                        <a:t>88%</a:t>
                      </a:r>
                    </a:p>
                  </a:txBody>
                  <a:tcPr anchor="ctr"/>
                </a:tc>
                <a:tc>
                  <a:txBody>
                    <a:bodyPr/>
                    <a:lstStyle/>
                    <a:p>
                      <a:pPr algn="ctr"/>
                      <a:r>
                        <a:rPr lang="en-GB" sz="1400" b="1" dirty="0"/>
                        <a:t>6%</a:t>
                      </a:r>
                    </a:p>
                  </a:txBody>
                  <a:tcPr anchor="ctr"/>
                </a:tc>
                <a:tc>
                  <a:txBody>
                    <a:bodyPr/>
                    <a:lstStyle/>
                    <a:p>
                      <a:pPr algn="ctr"/>
                      <a:r>
                        <a:rPr lang="en-GB" sz="1400" b="1" dirty="0"/>
                        <a:t>10%</a:t>
                      </a:r>
                    </a:p>
                  </a:txBody>
                  <a:tcPr anchor="ctr"/>
                </a:tc>
                <a:extLst>
                  <a:ext uri="{0D108BD9-81ED-4DB2-BD59-A6C34878D82A}">
                    <a16:rowId xmlns:a16="http://schemas.microsoft.com/office/drawing/2014/main" val="4285424795"/>
                  </a:ext>
                </a:extLst>
              </a:tr>
              <a:tr h="632632">
                <a:tc>
                  <a:txBody>
                    <a:bodyPr/>
                    <a:lstStyle/>
                    <a:p>
                      <a:pPr algn="r"/>
                      <a:r>
                        <a:rPr lang="en-GB" sz="1100" dirty="0"/>
                        <a:t>…have the skills they need to access and use digital services online?</a:t>
                      </a:r>
                    </a:p>
                  </a:txBody>
                  <a:tcPr anchor="ctr"/>
                </a:tc>
                <a:tc>
                  <a:txBody>
                    <a:bodyPr/>
                    <a:lstStyle/>
                    <a:p>
                      <a:pPr algn="ctr"/>
                      <a:r>
                        <a:rPr lang="en-GB" sz="1400" b="1" dirty="0"/>
                        <a:t>85%</a:t>
                      </a:r>
                    </a:p>
                  </a:txBody>
                  <a:tcPr anchor="ctr"/>
                </a:tc>
                <a:tc>
                  <a:txBody>
                    <a:bodyPr/>
                    <a:lstStyle/>
                    <a:p>
                      <a:pPr algn="ctr"/>
                      <a:r>
                        <a:rPr lang="en-GB" sz="1400" b="1" dirty="0"/>
                        <a:t>77%</a:t>
                      </a:r>
                    </a:p>
                  </a:txBody>
                  <a:tcPr anchor="ctr"/>
                </a:tc>
                <a:tc>
                  <a:txBody>
                    <a:bodyPr/>
                    <a:lstStyle/>
                    <a:p>
                      <a:pPr algn="ctr"/>
                      <a:r>
                        <a:rPr lang="en-GB" sz="1400" b="1" dirty="0"/>
                        <a:t>14%</a:t>
                      </a:r>
                    </a:p>
                  </a:txBody>
                  <a:tcPr anchor="ctr"/>
                </a:tc>
                <a:tc>
                  <a:txBody>
                    <a:bodyPr/>
                    <a:lstStyle/>
                    <a:p>
                      <a:pPr algn="ctr"/>
                      <a:r>
                        <a:rPr lang="en-GB" sz="1400" b="1" dirty="0"/>
                        <a:t>23%</a:t>
                      </a:r>
                    </a:p>
                  </a:txBody>
                  <a:tcPr anchor="ctr"/>
                </a:tc>
                <a:extLst>
                  <a:ext uri="{0D108BD9-81ED-4DB2-BD59-A6C34878D82A}">
                    <a16:rowId xmlns:a16="http://schemas.microsoft.com/office/drawing/2014/main" val="2401446473"/>
                  </a:ext>
                </a:extLst>
              </a:tr>
              <a:tr h="632632">
                <a:tc>
                  <a:txBody>
                    <a:bodyPr/>
                    <a:lstStyle/>
                    <a:p>
                      <a:pPr algn="r"/>
                      <a:r>
                        <a:rPr lang="en-GB" sz="1100" dirty="0"/>
                        <a:t>…have the support needed to access and use digital services online?</a:t>
                      </a:r>
                    </a:p>
                  </a:txBody>
                  <a:tcPr anchor="ctr"/>
                </a:tc>
                <a:tc>
                  <a:txBody>
                    <a:bodyPr/>
                    <a:lstStyle/>
                    <a:p>
                      <a:pPr algn="ctr"/>
                      <a:r>
                        <a:rPr lang="en-GB" sz="1400" b="1" dirty="0"/>
                        <a:t>85%</a:t>
                      </a:r>
                    </a:p>
                  </a:txBody>
                  <a:tcPr anchor="ctr"/>
                </a:tc>
                <a:tc>
                  <a:txBody>
                    <a:bodyPr/>
                    <a:lstStyle/>
                    <a:p>
                      <a:pPr algn="ctr"/>
                      <a:r>
                        <a:rPr lang="en-GB" sz="1400" b="1" dirty="0"/>
                        <a:t>79%</a:t>
                      </a:r>
                    </a:p>
                  </a:txBody>
                  <a:tcPr anchor="ctr"/>
                </a:tc>
                <a:tc>
                  <a:txBody>
                    <a:bodyPr/>
                    <a:lstStyle/>
                    <a:p>
                      <a:pPr algn="ctr"/>
                      <a:r>
                        <a:rPr lang="en-GB" sz="1400" b="1" dirty="0"/>
                        <a:t>12%</a:t>
                      </a:r>
                    </a:p>
                  </a:txBody>
                  <a:tcPr anchor="ctr"/>
                </a:tc>
                <a:tc>
                  <a:txBody>
                    <a:bodyPr/>
                    <a:lstStyle/>
                    <a:p>
                      <a:pPr algn="ctr"/>
                      <a:r>
                        <a:rPr lang="en-GB" sz="1400" b="1" dirty="0"/>
                        <a:t>19%</a:t>
                      </a:r>
                    </a:p>
                  </a:txBody>
                  <a:tcPr anchor="ctr"/>
                </a:tc>
                <a:extLst>
                  <a:ext uri="{0D108BD9-81ED-4DB2-BD59-A6C34878D82A}">
                    <a16:rowId xmlns:a16="http://schemas.microsoft.com/office/drawing/2014/main" val="3921736877"/>
                  </a:ext>
                </a:extLst>
              </a:tr>
            </a:tbl>
          </a:graphicData>
        </a:graphic>
      </p:graphicFrame>
      <p:sp>
        <p:nvSpPr>
          <p:cNvPr id="11" name="Footer Placeholder 4">
            <a:extLst>
              <a:ext uri="{FF2B5EF4-FFF2-40B4-BE49-F238E27FC236}">
                <a16:creationId xmlns:a16="http://schemas.microsoft.com/office/drawing/2014/main" id="{F8C62A70-5705-47A5-8983-DF8D61846B42}"/>
              </a:ext>
            </a:extLst>
          </p:cNvPr>
          <p:cNvSpPr txBox="1">
            <a:spLocks/>
          </p:cNvSpPr>
          <p:nvPr/>
        </p:nvSpPr>
        <p:spPr>
          <a:xfrm>
            <a:off x="372282" y="6332688"/>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DI_11. How often do you/do others in your household…? *Question in S3 was asked as a grid, between you and others in your household. For tracking purposes this has been combined to understand if either “you” or “others” did not have consistent access or support all or most of the time. </a:t>
            </a:r>
            <a:r>
              <a:rPr lang="en-GB" sz="1000" dirty="0">
                <a:solidFill>
                  <a:srgbClr val="FFFFFF">
                    <a:lumMod val="50000"/>
                  </a:srgbClr>
                </a:solidFill>
                <a:latin typeface="Arial"/>
                <a:cs typeface="Arial" panose="020B0604020202020204" pitchFamily="34" charset="0"/>
              </a:rPr>
              <a:t>This change in approach means any differences between surveys could be due to the change in question wording.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Unweighted base: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Survey 1 + 2,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500; Survey 3, 235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endParaRPr>
          </a:p>
        </p:txBody>
      </p:sp>
      <p:sp>
        <p:nvSpPr>
          <p:cNvPr id="8" name="Slide Number Placeholder 4">
            <a:extLst>
              <a:ext uri="{FF2B5EF4-FFF2-40B4-BE49-F238E27FC236}">
                <a16:creationId xmlns:a16="http://schemas.microsoft.com/office/drawing/2014/main" id="{B991081C-994E-4145-A79A-614B0653D9C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49782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91B44F-F31A-475F-A0AC-473CA2C01D3A}"/>
              </a:ext>
            </a:extLst>
          </p:cNvPr>
          <p:cNvSpPr>
            <a:spLocks noGrp="1"/>
          </p:cNvSpPr>
          <p:nvPr>
            <p:ph type="title"/>
          </p:nvPr>
        </p:nvSpPr>
        <p:spPr>
          <a:xfrm>
            <a:off x="344070" y="134538"/>
            <a:ext cx="10515600" cy="341632"/>
          </a:xfrm>
        </p:spPr>
        <p:txBody>
          <a:bodyPr vert="horz" lIns="91440" tIns="45720" rIns="91440" bIns="45720" rtlCol="0" anchor="ctr">
            <a:spAutoFit/>
          </a:bodyPr>
          <a:lstStyle/>
          <a:p>
            <a:r>
              <a:rPr lang="en-GB" sz="1800" b="1" dirty="0"/>
              <a:t>Report contents and guidance</a:t>
            </a:r>
          </a:p>
        </p:txBody>
      </p:sp>
      <p:sp>
        <p:nvSpPr>
          <p:cNvPr id="11" name="Text Placeholder 10">
            <a:extLst>
              <a:ext uri="{FF2B5EF4-FFF2-40B4-BE49-F238E27FC236}">
                <a16:creationId xmlns:a16="http://schemas.microsoft.com/office/drawing/2014/main" id="{55FDE7E7-5AC7-4834-BED4-5EF946E968D0}"/>
              </a:ext>
            </a:extLst>
          </p:cNvPr>
          <p:cNvSpPr>
            <a:spLocks noGrp="1"/>
          </p:cNvSpPr>
          <p:nvPr>
            <p:ph type="body" sz="quarter" idx="4294967295"/>
          </p:nvPr>
        </p:nvSpPr>
        <p:spPr>
          <a:xfrm>
            <a:off x="344070" y="613514"/>
            <a:ext cx="11017826" cy="262883"/>
          </a:xfrm>
          <a:solidFill>
            <a:schemeClr val="tx1">
              <a:lumMod val="65000"/>
              <a:lumOff val="35000"/>
            </a:schemeClr>
          </a:solidFill>
          <a:ln>
            <a:solidFill>
              <a:srgbClr val="5C5B5A"/>
            </a:solidFill>
          </a:ln>
        </p:spPr>
        <p:txBody>
          <a:bodyPr anchor="b">
            <a:normAutofit/>
          </a:bodyPr>
          <a:lstStyle/>
          <a:p>
            <a:pPr marL="0" indent="0" algn="ctr">
              <a:buNone/>
            </a:pPr>
            <a:r>
              <a:rPr lang="en-GB" sz="1200" b="1" dirty="0">
                <a:solidFill>
                  <a:schemeClr val="bg1"/>
                </a:solidFill>
                <a:cs typeface="Calibri" panose="020F0502020204030204" pitchFamily="34" charset="0"/>
              </a:rPr>
              <a:t>Report contents &amp; guidance</a:t>
            </a:r>
          </a:p>
        </p:txBody>
      </p:sp>
      <p:sp>
        <p:nvSpPr>
          <p:cNvPr id="9" name="Text Placeholder 8">
            <a:extLst>
              <a:ext uri="{FF2B5EF4-FFF2-40B4-BE49-F238E27FC236}">
                <a16:creationId xmlns:a16="http://schemas.microsoft.com/office/drawing/2014/main" id="{B1EC5AAF-C144-4B9E-A3D7-30EA16DD7849}"/>
              </a:ext>
            </a:extLst>
          </p:cNvPr>
          <p:cNvSpPr>
            <a:spLocks noGrp="1"/>
          </p:cNvSpPr>
          <p:nvPr>
            <p:ph type="body" sz="quarter" idx="11"/>
          </p:nvPr>
        </p:nvSpPr>
        <p:spPr>
          <a:xfrm>
            <a:off x="344070" y="850704"/>
            <a:ext cx="11247566" cy="3781583"/>
          </a:xfrm>
        </p:spPr>
        <p:txBody>
          <a:bodyPr vert="horz" lIns="0" tIns="144000" rIns="0" bIns="46800" rtlCol="0" anchor="t">
            <a:noAutofit/>
          </a:bodyPr>
          <a:lstStyle/>
          <a:p>
            <a:pPr>
              <a:spcBef>
                <a:spcPts val="300"/>
              </a:spcBef>
              <a:spcAft>
                <a:spcPts val="300"/>
              </a:spcAft>
            </a:pPr>
            <a:r>
              <a:rPr lang="en-GB" sz="1350" dirty="0"/>
              <a:t>The report presents a range of tables and charts with accompanying narrative to highlight the key findings from each section of the survey among the sample from this edition of the survey (1,677 respondents), which are presented alongside findings for a ‘merged’ sample (2,852 respondents) from both survey 1 and 2. </a:t>
            </a:r>
          </a:p>
          <a:p>
            <a:pPr>
              <a:spcAft>
                <a:spcPts val="300"/>
              </a:spcAft>
            </a:pPr>
            <a:r>
              <a:rPr lang="en-GB" sz="1350" dirty="0"/>
              <a:t>Where relevant, demographic and other population characteristics are also reported. These differences are only highlighted where they are significantly different statistically (at the 95% level of confidence) compared with the ‘total’ figures (i.e. the Greater Manchester average). The survey 1 and survey 2 results have been merged in order to show a more robust representation of the metrics regarding food security and digital inclusion. </a:t>
            </a:r>
          </a:p>
          <a:p>
            <a:pPr>
              <a:spcAft>
                <a:spcPts val="300"/>
              </a:spcAft>
            </a:pPr>
            <a:r>
              <a:rPr lang="en-GB" sz="1350" dirty="0"/>
              <a:t>On some questions, it should be noted that responses have been filtered only to include those who were asked relevant questions (e.g. those in work, or with children), and bases may be lower than the full sample in some instances. Where relevant, this has been noted on the slides, along with the unweighted base sizes.</a:t>
            </a:r>
            <a:endParaRPr lang="en-GB" sz="1350" dirty="0">
              <a:highlight>
                <a:srgbClr val="FFFF00"/>
              </a:highlight>
            </a:endParaRPr>
          </a:p>
          <a:p>
            <a:pPr>
              <a:spcAft>
                <a:spcPts val="300"/>
              </a:spcAft>
            </a:pPr>
            <a:r>
              <a:rPr lang="en-GB" sz="1350" dirty="0"/>
              <a:t>The </a:t>
            </a:r>
            <a:r>
              <a:rPr lang="en-GB" sz="1350" dirty="0">
                <a:hlinkClick r:id="rId2" action="ppaction://hlinksldjump"/>
              </a:rPr>
              <a:t>initial section</a:t>
            </a:r>
            <a:r>
              <a:rPr lang="en-GB" sz="1350" dirty="0"/>
              <a:t> provides an overview of respondents’ attitudes and experiences of living with Covid-19. This is followed by insights into the primary sections of the report: the </a:t>
            </a:r>
            <a:r>
              <a:rPr lang="en-GB" sz="1350" u="sng" dirty="0">
                <a:hlinkClick r:id="rId3" action="ppaction://hlinksldjump"/>
              </a:rPr>
              <a:t>level of food security they are experiencing</a:t>
            </a:r>
            <a:r>
              <a:rPr lang="en-GB" sz="1350" dirty="0"/>
              <a:t>, their </a:t>
            </a:r>
            <a:r>
              <a:rPr lang="en-GB" sz="1350" u="sng" dirty="0">
                <a:hlinkClick r:id="rId4" action="ppaction://hlinksldjump"/>
              </a:rPr>
              <a:t>experiences of the cost of living crisis</a:t>
            </a:r>
            <a:r>
              <a:rPr lang="en-GB" sz="1350" dirty="0"/>
              <a:t>, and their </a:t>
            </a:r>
            <a:r>
              <a:rPr lang="en-GB" sz="1350" u="sng" dirty="0">
                <a:hlinkClick r:id="rId5" action="ppaction://hlinksldjump"/>
              </a:rPr>
              <a:t>digital access and inclusion</a:t>
            </a:r>
            <a:r>
              <a:rPr lang="en-GB" sz="1350" dirty="0"/>
              <a:t>.</a:t>
            </a:r>
            <a:endParaRPr lang="en-GB" sz="1350" dirty="0">
              <a:cs typeface="Arial"/>
            </a:endParaRPr>
          </a:p>
          <a:p>
            <a:pPr>
              <a:spcAft>
                <a:spcPts val="300"/>
              </a:spcAft>
            </a:pPr>
            <a:r>
              <a:rPr lang="en-GB" sz="1350" dirty="0"/>
              <a:t>During 2022  there have been many worldwide and national events which could impact on the attitudes and feelings of respondents. The global  pandemic, the Russia-Ukraine war and Brexit are just three significant events. To reflect this, comparisons of the Greater Manchester findings with national-level data have been included where we have identified directly comparable national surveys. </a:t>
            </a:r>
          </a:p>
          <a:p>
            <a:pPr>
              <a:spcAft>
                <a:spcPts val="300"/>
              </a:spcAft>
            </a:pPr>
            <a:r>
              <a:rPr lang="en-GB" sz="1350" dirty="0"/>
              <a:t>Finally, and with regards to a key point of language, it should be noted that this report uses the term ‘from within racially minoritised’ to refer to people and communities experiencing racial inequality. The term recognises that individuals have been minoritised through social processes rather than just existing as distinct minorities. It is important to acknowledge the negative consequence of grouping all minoritised individuals together under one term, as there are significant differences both between and within these groups. ‘From within’ has been added to recognise that not all in these communities will identify as </a:t>
            </a:r>
            <a:r>
              <a:rPr lang="en-GB" sz="1350" dirty="0" err="1"/>
              <a:t>minoritised</a:t>
            </a:r>
            <a:r>
              <a:rPr lang="en-GB" sz="1350" dirty="0"/>
              <a:t>. Due to limitations of sample size, we are generally unable to report survey findings for specific ethnic groups, and recognise that this does not allow full and detailed insight to be gained into the experiences of minoritised ethnic groups. However, as more surveys are conducted and a larger overall sample size is available this more detailed breakdown will become available.</a:t>
            </a:r>
            <a:endParaRPr lang="en-GB" sz="1350" dirty="0">
              <a:cs typeface="Arial"/>
            </a:endParaRPr>
          </a:p>
        </p:txBody>
      </p:sp>
      <p:sp>
        <p:nvSpPr>
          <p:cNvPr id="6" name="Slide Number Placeholder 4">
            <a:extLst>
              <a:ext uri="{FF2B5EF4-FFF2-40B4-BE49-F238E27FC236}">
                <a16:creationId xmlns:a16="http://schemas.microsoft.com/office/drawing/2014/main" id="{0E1395A3-E2BB-4CE8-9696-019898F96FE3}"/>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775887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72282" y="227529"/>
            <a:ext cx="10515600" cy="553998"/>
          </a:xfrm>
        </p:spPr>
        <p:txBody>
          <a:bodyPr vert="horz" wrap="square" anchor="t">
            <a:spAutoFit/>
          </a:bodyPr>
          <a:lstStyle/>
          <a:p>
            <a:pPr>
              <a:lnSpc>
                <a:spcPct val="100000"/>
              </a:lnSpc>
            </a:pPr>
            <a:r>
              <a:rPr lang="en-GB" sz="1800" b="1" dirty="0"/>
              <a:t>Over a third of respondents (36%) highlighted that they have experienced </a:t>
            </a:r>
            <a:r>
              <a:rPr lang="en-GB" sz="1800" b="1" dirty="0">
                <a:solidFill>
                  <a:srgbClr val="009690"/>
                </a:solidFill>
              </a:rPr>
              <a:t>at least one aspect of digital exclusion</a:t>
            </a:r>
            <a:r>
              <a:rPr lang="en-GB" sz="1800" b="1" dirty="0"/>
              <a:t>. This rises to two thirds (68%) of those aged over 75</a:t>
            </a:r>
          </a:p>
        </p:txBody>
      </p:sp>
      <p:graphicFrame>
        <p:nvGraphicFramePr>
          <p:cNvPr id="37" name="Table Placeholder 6" descr="Column chart showing the proportion of respondents who answer 0 to 3 to statements at the previous question. 64% answer 0 to 3 to none of the statements, though this drops to 32% of over 75s.">
            <a:extLst>
              <a:ext uri="{FF2B5EF4-FFF2-40B4-BE49-F238E27FC236}">
                <a16:creationId xmlns:a16="http://schemas.microsoft.com/office/drawing/2014/main" id="{313F2446-7939-4AC7-B046-82FBC0D5B429}"/>
              </a:ext>
            </a:extLst>
          </p:cNvPr>
          <p:cNvGraphicFramePr>
            <a:graphicFrameLocks/>
          </p:cNvGraphicFramePr>
          <p:nvPr>
            <p:extLst>
              <p:ext uri="{D42A27DB-BD31-4B8C-83A1-F6EECF244321}">
                <p14:modId xmlns:p14="http://schemas.microsoft.com/office/powerpoint/2010/main" val="4165566299"/>
              </p:ext>
            </p:extLst>
          </p:nvPr>
        </p:nvGraphicFramePr>
        <p:xfrm>
          <a:off x="556057" y="1213730"/>
          <a:ext cx="10953011" cy="4535159"/>
        </p:xfrm>
        <a:graphic>
          <a:graphicData uri="http://schemas.openxmlformats.org/drawingml/2006/chart">
            <c:chart xmlns:c="http://schemas.openxmlformats.org/drawingml/2006/chart" xmlns:r="http://schemas.openxmlformats.org/officeDocument/2006/relationships" r:id="rId2"/>
          </a:graphicData>
        </a:graphic>
      </p:graphicFrame>
      <p:sp>
        <p:nvSpPr>
          <p:cNvPr id="27" name="Right Brace 26" descr="Arrow showing in total, 30% are worried about coronavirus.">
            <a:extLst>
              <a:ext uri="{FF2B5EF4-FFF2-40B4-BE49-F238E27FC236}">
                <a16:creationId xmlns:a16="http://schemas.microsoft.com/office/drawing/2014/main" id="{AB234AF0-0245-4CFC-8FA3-E6C979D62152}"/>
              </a:ext>
              <a:ext uri="{C183D7F6-B498-43B3-948B-1728B52AA6E4}">
                <adec:decorative xmlns:adec="http://schemas.microsoft.com/office/drawing/2017/decorative" val="1"/>
              </a:ext>
            </a:extLst>
          </p:cNvPr>
          <p:cNvSpPr/>
          <p:nvPr/>
        </p:nvSpPr>
        <p:spPr>
          <a:xfrm rot="16200000">
            <a:off x="6765344" y="-959437"/>
            <a:ext cx="489679" cy="8630220"/>
          </a:xfrm>
          <a:prstGeom prst="rightBrace">
            <a:avLst>
              <a:gd name="adj1" fmla="val 28487"/>
              <a:gd name="adj2" fmla="val 50000"/>
            </a:avLst>
          </a:prstGeom>
          <a:ln>
            <a:solidFill>
              <a:srgbClr val="00969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2F5F"/>
              </a:solidFill>
              <a:effectLst/>
              <a:uLnTx/>
              <a:uFillTx/>
              <a:latin typeface="Arial"/>
              <a:ea typeface="+mn-ea"/>
              <a:cs typeface="+mn-cs"/>
            </a:endParaRPr>
          </a:p>
        </p:txBody>
      </p:sp>
      <p:sp>
        <p:nvSpPr>
          <p:cNvPr id="2" name="TextBox 1">
            <a:extLst>
              <a:ext uri="{FF2B5EF4-FFF2-40B4-BE49-F238E27FC236}">
                <a16:creationId xmlns:a16="http://schemas.microsoft.com/office/drawing/2014/main" id="{00F7AC23-3653-DF30-D1E2-21EC611E539D}"/>
              </a:ext>
            </a:extLst>
          </p:cNvPr>
          <p:cNvSpPr txBox="1"/>
          <p:nvPr/>
        </p:nvSpPr>
        <p:spPr>
          <a:xfrm>
            <a:off x="5325723" y="1816996"/>
            <a:ext cx="3348000" cy="276999"/>
          </a:xfrm>
          <a:prstGeom prst="rect">
            <a:avLst/>
          </a:prstGeom>
          <a:solidFill>
            <a:srgbClr val="DCDCDC"/>
          </a:solidFill>
        </p:spPr>
        <p:txBody>
          <a:bodyPr wrap="square">
            <a:spAutoFit/>
          </a:bodyPr>
          <a:lstStyle/>
          <a:p>
            <a:pPr algn="ctr"/>
            <a:r>
              <a:rPr lang="en-GB" sz="1200" b="1" dirty="0">
                <a:solidFill>
                  <a:srgbClr val="5C5B5A"/>
                </a:solidFill>
              </a:rPr>
              <a:t>1 or more aspect of digital exclusion:</a:t>
            </a:r>
          </a:p>
        </p:txBody>
      </p:sp>
      <p:graphicFrame>
        <p:nvGraphicFramePr>
          <p:cNvPr id="4" name="Table 4">
            <a:extLst>
              <a:ext uri="{FF2B5EF4-FFF2-40B4-BE49-F238E27FC236}">
                <a16:creationId xmlns:a16="http://schemas.microsoft.com/office/drawing/2014/main" id="{EBED9B89-4989-4F57-BEA3-24B94806094A}"/>
              </a:ext>
            </a:extLst>
          </p:cNvPr>
          <p:cNvGraphicFramePr>
            <a:graphicFrameLocks noGrp="1"/>
          </p:cNvGraphicFramePr>
          <p:nvPr>
            <p:extLst>
              <p:ext uri="{D42A27DB-BD31-4B8C-83A1-F6EECF244321}">
                <p14:modId xmlns:p14="http://schemas.microsoft.com/office/powerpoint/2010/main" val="2409513533"/>
              </p:ext>
            </p:extLst>
          </p:nvPr>
        </p:nvGraphicFramePr>
        <p:xfrm>
          <a:off x="5325723" y="2093995"/>
          <a:ext cx="3348000" cy="618074"/>
        </p:xfrm>
        <a:graphic>
          <a:graphicData uri="http://schemas.openxmlformats.org/drawingml/2006/table">
            <a:tbl>
              <a:tblPr firstRow="1" bandRow="1">
                <a:tableStyleId>{073A0DAA-6AF3-43AB-8588-CEC1D06C72B9}</a:tableStyleId>
              </a:tblPr>
              <a:tblGrid>
                <a:gridCol w="1116000">
                  <a:extLst>
                    <a:ext uri="{9D8B030D-6E8A-4147-A177-3AD203B41FA5}">
                      <a16:colId xmlns:a16="http://schemas.microsoft.com/office/drawing/2014/main" val="1713235414"/>
                    </a:ext>
                  </a:extLst>
                </a:gridCol>
                <a:gridCol w="1116000">
                  <a:extLst>
                    <a:ext uri="{9D8B030D-6E8A-4147-A177-3AD203B41FA5}">
                      <a16:colId xmlns:a16="http://schemas.microsoft.com/office/drawing/2014/main" val="969299503"/>
                    </a:ext>
                  </a:extLst>
                </a:gridCol>
                <a:gridCol w="1116000">
                  <a:extLst>
                    <a:ext uri="{9D8B030D-6E8A-4147-A177-3AD203B41FA5}">
                      <a16:colId xmlns:a16="http://schemas.microsoft.com/office/drawing/2014/main" val="3681601464"/>
                    </a:ext>
                  </a:extLst>
                </a:gridCol>
              </a:tblGrid>
              <a:tr h="309037">
                <a:tc>
                  <a:txBody>
                    <a:bodyPr/>
                    <a:lstStyle/>
                    <a:p>
                      <a:pPr algn="ctr"/>
                      <a:r>
                        <a:rPr lang="en-GB" sz="1400" b="1" dirty="0">
                          <a:solidFill>
                            <a:srgbClr val="5C5B5A"/>
                          </a:solidFill>
                        </a:rPr>
                        <a:t>Total</a:t>
                      </a:r>
                    </a:p>
                  </a:txBody>
                  <a:tcPr>
                    <a:solidFill>
                      <a:srgbClr val="5C5B5A">
                        <a:alpha val="21000"/>
                      </a:srgbClr>
                    </a:solidFill>
                  </a:tcPr>
                </a:tc>
                <a:tc>
                  <a:txBody>
                    <a:bodyPr/>
                    <a:lstStyle/>
                    <a:p>
                      <a:pPr algn="ctr"/>
                      <a:r>
                        <a:rPr lang="en-GB" sz="1400" b="1" dirty="0">
                          <a:solidFill>
                            <a:srgbClr val="5C5B5A"/>
                          </a:solidFill>
                        </a:rPr>
                        <a:t>75+</a:t>
                      </a:r>
                    </a:p>
                  </a:txBody>
                  <a:tcPr>
                    <a:solidFill>
                      <a:srgbClr val="5C5B5A">
                        <a:alpha val="21000"/>
                      </a:srgbClr>
                    </a:solidFill>
                  </a:tcPr>
                </a:tc>
                <a:tc>
                  <a:txBody>
                    <a:bodyPr/>
                    <a:lstStyle/>
                    <a:p>
                      <a:pPr algn="ctr"/>
                      <a:r>
                        <a:rPr lang="en-GB" sz="1400" b="1" dirty="0">
                          <a:solidFill>
                            <a:srgbClr val="5C5B5A"/>
                          </a:solidFill>
                        </a:rPr>
                        <a:t>Disabled</a:t>
                      </a:r>
                    </a:p>
                  </a:txBody>
                  <a:tcPr>
                    <a:solidFill>
                      <a:srgbClr val="5C5B5A">
                        <a:alpha val="21000"/>
                      </a:srgbClr>
                    </a:solidFill>
                  </a:tcPr>
                </a:tc>
                <a:extLst>
                  <a:ext uri="{0D108BD9-81ED-4DB2-BD59-A6C34878D82A}">
                    <a16:rowId xmlns:a16="http://schemas.microsoft.com/office/drawing/2014/main" val="4051491824"/>
                  </a:ext>
                </a:extLst>
              </a:tr>
              <a:tr h="309037">
                <a:tc>
                  <a:txBody>
                    <a:bodyPr/>
                    <a:lstStyle/>
                    <a:p>
                      <a:pPr algn="ctr"/>
                      <a:r>
                        <a:rPr lang="en-GB" sz="1400" b="1" dirty="0">
                          <a:solidFill>
                            <a:srgbClr val="5C5B5A"/>
                          </a:solidFill>
                        </a:rPr>
                        <a:t>36%</a:t>
                      </a:r>
                    </a:p>
                  </a:txBody>
                  <a:tcPr>
                    <a:solidFill>
                      <a:srgbClr val="5C5B5A">
                        <a:alpha val="21000"/>
                      </a:srgbClr>
                    </a:solidFill>
                  </a:tcPr>
                </a:tc>
                <a:tc>
                  <a:txBody>
                    <a:bodyPr/>
                    <a:lstStyle/>
                    <a:p>
                      <a:pPr algn="ctr"/>
                      <a:r>
                        <a:rPr lang="en-GB" sz="1400" b="1" dirty="0">
                          <a:solidFill>
                            <a:srgbClr val="5C5B5A"/>
                          </a:solidFill>
                        </a:rPr>
                        <a:t>68%</a:t>
                      </a:r>
                    </a:p>
                  </a:txBody>
                  <a:tcPr>
                    <a:solidFill>
                      <a:srgbClr val="5C5B5A">
                        <a:alpha val="21000"/>
                      </a:srgbClr>
                    </a:solidFill>
                  </a:tcPr>
                </a:tc>
                <a:tc>
                  <a:txBody>
                    <a:bodyPr/>
                    <a:lstStyle/>
                    <a:p>
                      <a:pPr algn="ctr"/>
                      <a:r>
                        <a:rPr lang="en-GB" sz="1400" b="1" dirty="0">
                          <a:solidFill>
                            <a:srgbClr val="5C5B5A"/>
                          </a:solidFill>
                        </a:rPr>
                        <a:t>60%</a:t>
                      </a:r>
                    </a:p>
                  </a:txBody>
                  <a:tcPr>
                    <a:solidFill>
                      <a:srgbClr val="5C5B5A">
                        <a:alpha val="21000"/>
                      </a:srgbClr>
                    </a:solidFill>
                  </a:tcPr>
                </a:tc>
                <a:extLst>
                  <a:ext uri="{0D108BD9-81ED-4DB2-BD59-A6C34878D82A}">
                    <a16:rowId xmlns:a16="http://schemas.microsoft.com/office/drawing/2014/main" val="1926100124"/>
                  </a:ext>
                </a:extLst>
              </a:tr>
            </a:tbl>
          </a:graphicData>
        </a:graphic>
      </p:graphicFrame>
      <p:sp>
        <p:nvSpPr>
          <p:cNvPr id="9" name="Footer Placeholder 4">
            <a:extLst>
              <a:ext uri="{FF2B5EF4-FFF2-40B4-BE49-F238E27FC236}">
                <a16:creationId xmlns:a16="http://schemas.microsoft.com/office/drawing/2014/main" id="{2FF2F9BA-E6C9-4E23-997C-54983DEF4A68}"/>
              </a:ext>
            </a:extLst>
          </p:cNvPr>
          <p:cNvSpPr txBox="1">
            <a:spLocks/>
          </p:cNvSpPr>
          <p:nvPr/>
        </p:nvSpPr>
        <p:spPr>
          <a:xfrm>
            <a:off x="372282" y="6322598"/>
            <a:ext cx="10953012" cy="36870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DI11. How often…? Unweighted base: 235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Prefer not to say not shown. Question in S3 was asked as a grid, between you and others in your household. The data on this slide shows the percentages of households where there is someone (either you or others) who has said they are digitally excluded. Under 25s not included due to low base size</a:t>
            </a:r>
          </a:p>
        </p:txBody>
      </p:sp>
      <p:sp>
        <p:nvSpPr>
          <p:cNvPr id="8" name="Slide Number Placeholder 4">
            <a:extLst>
              <a:ext uri="{FF2B5EF4-FFF2-40B4-BE49-F238E27FC236}">
                <a16:creationId xmlns:a16="http://schemas.microsoft.com/office/drawing/2014/main" id="{526A1F22-9ED9-45C1-B74C-92AB977583D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37958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0515600" cy="586800"/>
          </a:xfrm>
        </p:spPr>
        <p:txBody>
          <a:bodyPr vert="horz" anchor="t">
            <a:noAutofit/>
          </a:bodyPr>
          <a:lstStyle/>
          <a:p>
            <a:pPr>
              <a:lnSpc>
                <a:spcPct val="100000"/>
              </a:lnSpc>
            </a:pPr>
            <a:r>
              <a:rPr lang="en-GB" sz="1800" b="1" dirty="0"/>
              <a:t>Only a small minority (4%) of respondents say that they or others in their households do not </a:t>
            </a:r>
            <a:r>
              <a:rPr lang="en-GB" sz="1800" b="1" dirty="0">
                <a:solidFill>
                  <a:srgbClr val="009690"/>
                </a:solidFill>
              </a:rPr>
              <a:t>use digital services online</a:t>
            </a:r>
            <a:r>
              <a:rPr lang="en-GB" sz="1800" b="1" dirty="0"/>
              <a:t>. This proportion is significantly higher amongst those aged 75+ (29%)</a:t>
            </a:r>
          </a:p>
        </p:txBody>
      </p:sp>
      <p:sp>
        <p:nvSpPr>
          <p:cNvPr id="16" name="Text Placeholder 4">
            <a:extLst>
              <a:ext uri="{FF2B5EF4-FFF2-40B4-BE49-F238E27FC236}">
                <a16:creationId xmlns:a16="http://schemas.microsoft.com/office/drawing/2014/main" id="{82DE907B-92BD-4F17-A0C5-2AD21A3F6A5D}"/>
              </a:ext>
            </a:extLst>
          </p:cNvPr>
          <p:cNvSpPr txBox="1">
            <a:spLocks/>
          </p:cNvSpPr>
          <p:nvPr/>
        </p:nvSpPr>
        <p:spPr>
          <a:xfrm>
            <a:off x="2978037" y="1273464"/>
            <a:ext cx="6235926"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Current and intended future use of digital services online (excluding the % already using digital services and happy with their usage)</a:t>
            </a:r>
          </a:p>
        </p:txBody>
      </p:sp>
      <p:graphicFrame>
        <p:nvGraphicFramePr>
          <p:cNvPr id="4" name="Chart 3" descr="Stacked column chart showing current and future use of digital services online. 10% use digital services online and want to use them less. 8% of others in their household use digital services online and want to use them less.">
            <a:extLst>
              <a:ext uri="{FF2B5EF4-FFF2-40B4-BE49-F238E27FC236}">
                <a16:creationId xmlns:a16="http://schemas.microsoft.com/office/drawing/2014/main" id="{3C55E1CD-30C6-4419-A6FD-05974AA519C3}"/>
              </a:ext>
            </a:extLst>
          </p:cNvPr>
          <p:cNvGraphicFramePr/>
          <p:nvPr>
            <p:extLst>
              <p:ext uri="{D42A27DB-BD31-4B8C-83A1-F6EECF244321}">
                <p14:modId xmlns:p14="http://schemas.microsoft.com/office/powerpoint/2010/main" val="2290801117"/>
              </p:ext>
            </p:extLst>
          </p:nvPr>
        </p:nvGraphicFramePr>
        <p:xfrm>
          <a:off x="484464" y="1726790"/>
          <a:ext cx="7670708" cy="457485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Placeholder 30">
            <a:extLst>
              <a:ext uri="{FF2B5EF4-FFF2-40B4-BE49-F238E27FC236}">
                <a16:creationId xmlns:a16="http://schemas.microsoft.com/office/drawing/2014/main" id="{AC51F054-D950-4154-BCEB-B74B5D97EDF7}"/>
              </a:ext>
            </a:extLst>
          </p:cNvPr>
          <p:cNvSpPr txBox="1">
            <a:spLocks/>
          </p:cNvSpPr>
          <p:nvPr/>
        </p:nvSpPr>
        <p:spPr>
          <a:xfrm>
            <a:off x="8733160" y="3429000"/>
            <a:ext cx="2616727" cy="759438"/>
          </a:xfrm>
          <a:prstGeom prst="rect">
            <a:avLst/>
          </a:prstGeom>
          <a:solidFill>
            <a:srgbClr val="5C5B5A">
              <a:alpha val="21000"/>
            </a:srgbClr>
          </a:solidFill>
          <a:ln>
            <a:solidFill>
              <a:srgbClr val="5C5B5A"/>
            </a:solidFill>
          </a:ln>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100" b="1" i="0" u="none" strike="noStrike" kern="1200" cap="none" spc="0" normalizeH="0" baseline="0" noProof="0" dirty="0">
                <a:ln>
                  <a:noFill/>
                </a:ln>
                <a:solidFill>
                  <a:srgbClr val="5C5B5A"/>
                </a:solidFill>
                <a:effectLst/>
                <a:uLnTx/>
                <a:uFillTx/>
                <a:latin typeface="Arial"/>
                <a:ea typeface="+mn-ea"/>
                <a:cs typeface="+mn-cs"/>
              </a:rPr>
              <a:t>In general the following groups are more likely to </a:t>
            </a:r>
            <a:r>
              <a:rPr lang="en-GB" sz="1100" b="1" dirty="0">
                <a:solidFill>
                  <a:srgbClr val="5C5B5A"/>
                </a:solidFill>
                <a:latin typeface="Arial"/>
              </a:rPr>
              <a:t>personally not use digital services online </a:t>
            </a:r>
            <a:r>
              <a:rPr kumimoji="0" lang="en-GB" sz="1100" b="1" i="0" u="none" strike="noStrike" kern="1200" cap="none" spc="0" normalizeH="0" baseline="0" noProof="0" dirty="0">
                <a:ln>
                  <a:noFill/>
                </a:ln>
                <a:solidFill>
                  <a:srgbClr val="5C5B5A"/>
                </a:solidFill>
                <a:effectLst/>
                <a:uLnTx/>
                <a:uFillTx/>
                <a:latin typeface="Arial"/>
                <a:ea typeface="+mn-ea"/>
                <a:cs typeface="+mn-cs"/>
              </a:rPr>
              <a:t>(vs. GM average 4%)*</a:t>
            </a:r>
          </a:p>
        </p:txBody>
      </p:sp>
      <p:sp>
        <p:nvSpPr>
          <p:cNvPr id="9" name="Content Placeholder 32">
            <a:extLst>
              <a:ext uri="{FF2B5EF4-FFF2-40B4-BE49-F238E27FC236}">
                <a16:creationId xmlns:a16="http://schemas.microsoft.com/office/drawing/2014/main" id="{EBE3C1FF-23F3-40C9-BC17-493BC9CE2D54}"/>
              </a:ext>
            </a:extLst>
          </p:cNvPr>
          <p:cNvSpPr txBox="1">
            <a:spLocks/>
          </p:cNvSpPr>
          <p:nvPr/>
        </p:nvSpPr>
        <p:spPr>
          <a:xfrm>
            <a:off x="8733160" y="4134337"/>
            <a:ext cx="2616727" cy="651600"/>
          </a:xfrm>
          <a:prstGeom prst="rect">
            <a:avLst/>
          </a:prstGeom>
          <a:solidFill>
            <a:schemeClr val="bg1"/>
          </a:solidFill>
          <a:ln>
            <a:solidFill>
              <a:srgbClr val="5C5B5A"/>
            </a:solidFill>
          </a:ln>
        </p:spPr>
        <p:txBody>
          <a:bodyPr wrap="square" lIns="90000" tIns="90000" rIns="90000" bIns="90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Those aged 7</a:t>
            </a:r>
            <a:r>
              <a:rPr lang="en-GB" sz="1200" dirty="0">
                <a:solidFill>
                  <a:srgbClr val="5C5B5A"/>
                </a:solidFill>
                <a:latin typeface="Arial" panose="020B0604020202020204" pitchFamily="34" charset="0"/>
                <a:cs typeface="Arial" panose="020B0604020202020204" pitchFamily="34" charset="0"/>
              </a:rPr>
              <a:t>5</a:t>
            </a: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 (29%)</a:t>
            </a:r>
          </a:p>
          <a:p>
            <a:pPr marL="2286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Retired people (15%)</a:t>
            </a:r>
          </a:p>
        </p:txBody>
      </p:sp>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1120870"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a:t>
            </a:r>
            <a:r>
              <a:rPr lang="en-GB" sz="1000" dirty="0">
                <a:solidFill>
                  <a:srgbClr val="FFFFFF">
                    <a:lumMod val="50000"/>
                  </a:srgbClr>
                </a:solidFill>
                <a:latin typeface="Arial"/>
                <a:cs typeface="Arial" panose="020B0604020202020204" pitchFamily="34" charset="0"/>
              </a:rPr>
              <a:t>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235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p>
        </p:txBody>
      </p:sp>
      <p:sp>
        <p:nvSpPr>
          <p:cNvPr id="10" name="Slide Number Placeholder 4">
            <a:extLst>
              <a:ext uri="{FF2B5EF4-FFF2-40B4-BE49-F238E27FC236}">
                <a16:creationId xmlns:a16="http://schemas.microsoft.com/office/drawing/2014/main" id="{6383AEA8-03C5-4D8B-9AE1-1D2415B96538}"/>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710370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91A6C82-A0B5-40CB-ABD5-02C5A0277F65}"/>
              </a:ext>
            </a:extLst>
          </p:cNvPr>
          <p:cNvSpPr>
            <a:spLocks noGrp="1"/>
          </p:cNvSpPr>
          <p:nvPr>
            <p:ph type="title"/>
          </p:nvPr>
        </p:nvSpPr>
        <p:spPr>
          <a:xfrm>
            <a:off x="484464" y="200612"/>
            <a:ext cx="10515600" cy="586800"/>
          </a:xfrm>
        </p:spPr>
        <p:txBody>
          <a:bodyPr vert="horz" anchor="t">
            <a:noAutofit/>
          </a:bodyPr>
          <a:lstStyle/>
          <a:p>
            <a:pPr>
              <a:lnSpc>
                <a:spcPct val="100000"/>
              </a:lnSpc>
            </a:pPr>
            <a:r>
              <a:rPr lang="en-GB" sz="1800" b="1" dirty="0"/>
              <a:t>Respondents are slightly less likely than they were in Spring to say that they </a:t>
            </a:r>
            <a:r>
              <a:rPr lang="en-GB" sz="1800" b="1" dirty="0">
                <a:solidFill>
                  <a:srgbClr val="009690"/>
                </a:solidFill>
              </a:rPr>
              <a:t>do not use digital services online</a:t>
            </a:r>
            <a:r>
              <a:rPr lang="en-GB" sz="1800" b="1" dirty="0"/>
              <a:t> and slightly more likely to say that they use them, but want to do so more</a:t>
            </a:r>
          </a:p>
        </p:txBody>
      </p:sp>
      <p:sp>
        <p:nvSpPr>
          <p:cNvPr id="9" name="Text Placeholder 4">
            <a:extLst>
              <a:ext uri="{FF2B5EF4-FFF2-40B4-BE49-F238E27FC236}">
                <a16:creationId xmlns:a16="http://schemas.microsoft.com/office/drawing/2014/main" id="{113A956C-5F73-4E80-A2A5-3014B28F6A0D}"/>
              </a:ext>
            </a:extLst>
          </p:cNvPr>
          <p:cNvSpPr txBox="1">
            <a:spLocks/>
          </p:cNvSpPr>
          <p:nvPr/>
        </p:nvSpPr>
        <p:spPr>
          <a:xfrm>
            <a:off x="2978037" y="1273464"/>
            <a:ext cx="6235926" cy="339300"/>
          </a:xfrm>
          <a:prstGeom prst="rect">
            <a:avLst/>
          </a:prstGeom>
          <a:noFill/>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600" b="1" i="0" u="none" strike="noStrike" kern="1200" cap="none" spc="0" normalizeH="0" baseline="0" noProof="0" dirty="0">
                <a:ln>
                  <a:noFill/>
                </a:ln>
                <a:solidFill>
                  <a:srgbClr val="5C5B5A"/>
                </a:solidFill>
                <a:effectLst/>
                <a:uLnTx/>
                <a:uFillTx/>
                <a:latin typeface="Arial"/>
                <a:ea typeface="+mn-ea"/>
                <a:cs typeface="+mn-cs"/>
              </a:rPr>
              <a:t>Current and intended future use of digital services online (excluding the % already using digital services and happy with their usage)</a:t>
            </a:r>
          </a:p>
        </p:txBody>
      </p:sp>
      <p:graphicFrame>
        <p:nvGraphicFramePr>
          <p:cNvPr id="4" name="Chart 3" descr="Stacked column chart showing current and future use of digital services online. 13% of households use digital services online and want to use them less, compared to 9% in Spring. ">
            <a:extLst>
              <a:ext uri="{FF2B5EF4-FFF2-40B4-BE49-F238E27FC236}">
                <a16:creationId xmlns:a16="http://schemas.microsoft.com/office/drawing/2014/main" id="{3C55E1CD-30C6-4419-A6FD-05974AA519C3}"/>
              </a:ext>
            </a:extLst>
          </p:cNvPr>
          <p:cNvGraphicFramePr/>
          <p:nvPr>
            <p:extLst>
              <p:ext uri="{D42A27DB-BD31-4B8C-83A1-F6EECF244321}">
                <p14:modId xmlns:p14="http://schemas.microsoft.com/office/powerpoint/2010/main" val="2294825554"/>
              </p:ext>
            </p:extLst>
          </p:nvPr>
        </p:nvGraphicFramePr>
        <p:xfrm>
          <a:off x="484464" y="1726790"/>
          <a:ext cx="11224936" cy="4574853"/>
        </p:xfrm>
        <a:graphic>
          <a:graphicData uri="http://schemas.openxmlformats.org/drawingml/2006/chart">
            <c:chart xmlns:c="http://schemas.openxmlformats.org/drawingml/2006/chart" xmlns:r="http://schemas.openxmlformats.org/officeDocument/2006/relationships" r:id="rId3"/>
          </a:graphicData>
        </a:graphic>
      </p:graphicFrame>
      <p:sp>
        <p:nvSpPr>
          <p:cNvPr id="34" name="Footer Placeholder 4">
            <a:extLst>
              <a:ext uri="{FF2B5EF4-FFF2-40B4-BE49-F238E27FC236}">
                <a16:creationId xmlns:a16="http://schemas.microsoft.com/office/drawing/2014/main" id="{0DE26B62-D587-4C1E-82CA-93CF015343D7}"/>
              </a:ext>
            </a:extLst>
          </p:cNvPr>
          <p:cNvSpPr txBox="1">
            <a:spLocks/>
          </p:cNvSpPr>
          <p:nvPr/>
        </p:nvSpPr>
        <p:spPr>
          <a:xfrm>
            <a:off x="396875" y="6317878"/>
            <a:ext cx="10953012"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DI8. How would you describe your current and future intended use of digital services online? *Question in </a:t>
            </a:r>
            <a:r>
              <a:rPr lang="en-GB" sz="1000" dirty="0">
                <a:solidFill>
                  <a:srgbClr val="FFFFFF">
                    <a:lumMod val="50000"/>
                  </a:srgbClr>
                </a:solidFill>
                <a:latin typeface="Arial"/>
                <a:cs typeface="Arial" panose="020B0604020202020204" pitchFamily="34" charset="0"/>
              </a:rPr>
              <a:t>S1+2</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was asked just in regards to “you”. In order to allow tracking with surveys 1 and 2, this chart only provides </a:t>
            </a:r>
            <a:r>
              <a:rPr lang="en-GB" sz="1000" dirty="0">
                <a:solidFill>
                  <a:srgbClr val="FFFFFF">
                    <a:lumMod val="50000"/>
                  </a:srgbClr>
                </a:solidFill>
                <a:latin typeface="Arial"/>
                <a:cs typeface="Arial" panose="020B0604020202020204" pitchFamily="34" charset="0"/>
              </a:rPr>
              <a:t>the “you” aspect of the survey 3 question</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Unweighted base: Survey 1 + 2, </a:t>
            </a: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500; Survey 3, 235 </a:t>
            </a:r>
            <a:r>
              <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rPr>
              <a:t>(Telephone respondents)</a:t>
            </a:r>
          </a:p>
        </p:txBody>
      </p:sp>
      <p:sp>
        <p:nvSpPr>
          <p:cNvPr id="8" name="Slide Number Placeholder 4">
            <a:extLst>
              <a:ext uri="{FF2B5EF4-FFF2-40B4-BE49-F238E27FC236}">
                <a16:creationId xmlns:a16="http://schemas.microsoft.com/office/drawing/2014/main" id="{9EA164F5-B532-4D47-8577-AA27A4F1AA4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54634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1BDE136-986E-2CAD-C64E-6D7FD2054B4A}"/>
              </a:ext>
            </a:extLst>
          </p:cNvPr>
          <p:cNvSpPr>
            <a:spLocks noGrp="1"/>
          </p:cNvSpPr>
          <p:nvPr>
            <p:ph type="title"/>
          </p:nvPr>
        </p:nvSpPr>
        <p:spPr>
          <a:xfrm>
            <a:off x="600689" y="1345200"/>
            <a:ext cx="5495023" cy="1116000"/>
          </a:xfrm>
        </p:spPr>
        <p:txBody>
          <a:bodyPr anchor="t">
            <a:normAutofit/>
          </a:bodyPr>
          <a:lstStyle/>
          <a:p>
            <a:r>
              <a:rPr lang="en-GB" b="1" dirty="0"/>
              <a:t>Appendix: Summaries by local area</a:t>
            </a:r>
          </a:p>
        </p:txBody>
      </p:sp>
      <p:graphicFrame>
        <p:nvGraphicFramePr>
          <p:cNvPr id="8" name="Table 5">
            <a:extLst>
              <a:ext uri="{FF2B5EF4-FFF2-40B4-BE49-F238E27FC236}">
                <a16:creationId xmlns:a16="http://schemas.microsoft.com/office/drawing/2014/main" id="{DE42294F-0D03-160A-6E2F-63EE1FD5AD53}"/>
              </a:ext>
            </a:extLst>
          </p:cNvPr>
          <p:cNvGraphicFramePr>
            <a:graphicFrameLocks noGrp="1"/>
          </p:cNvGraphicFramePr>
          <p:nvPr/>
        </p:nvGraphicFramePr>
        <p:xfrm>
          <a:off x="588553" y="4583229"/>
          <a:ext cx="3648167" cy="1440000"/>
        </p:xfrm>
        <a:graphic>
          <a:graphicData uri="http://schemas.openxmlformats.org/drawingml/2006/table">
            <a:tbl>
              <a:tblPr firstRow="1" bandRow="1">
                <a:tableStyleId>{5C22544A-7EE6-4342-B048-85BDC9FD1C3A}</a:tableStyleId>
              </a:tblPr>
              <a:tblGrid>
                <a:gridCol w="2376589">
                  <a:extLst>
                    <a:ext uri="{9D8B030D-6E8A-4147-A177-3AD203B41FA5}">
                      <a16:colId xmlns:a16="http://schemas.microsoft.com/office/drawing/2014/main" val="4846203"/>
                    </a:ext>
                  </a:extLst>
                </a:gridCol>
                <a:gridCol w="1271578">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panose="020B0604020202020204" pitchFamily="34" charset="0"/>
                          <a:cs typeface="Arial" panose="020B0604020202020204" pitchFamily="34" charset="0"/>
                        </a:rPr>
                        <a:t>Bolton</a:t>
                      </a:r>
                      <a:endParaRPr lang="en-GB" sz="140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6</a:t>
                      </a:r>
                      <a:r>
                        <a:rPr lang="en-GB" sz="1400" b="1" u="sng" dirty="0">
                          <a:solidFill>
                            <a:schemeClr val="bg1"/>
                          </a:solidFill>
                          <a:latin typeface="Arial" panose="020B0604020202020204" pitchFamily="34" charset="0"/>
                          <a:cs typeface="Arial" panose="020B0604020202020204" pitchFamily="34" charset="0"/>
                        </a:rPr>
                        <a:t>4</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Bury</a:t>
                      </a:r>
                      <a:endParaRPr lang="en-GB" sz="140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 6</a:t>
                      </a:r>
                      <a:r>
                        <a:rPr lang="en-GB" sz="1400" b="1" u="sng" dirty="0">
                          <a:solidFill>
                            <a:schemeClr val="bg1"/>
                          </a:solidFill>
                          <a:latin typeface="Arial" panose="020B0604020202020204" pitchFamily="34" charset="0"/>
                          <a:cs typeface="Arial" panose="020B0604020202020204" pitchFamily="34" charset="0"/>
                        </a:rPr>
                        <a:t>5</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Manchester</a:t>
                      </a:r>
                      <a:endParaRPr lang="en-GB" sz="140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hlinkClick r:id="rId4" action="ppaction://hlinksldjump">
                            <a:extLst>
                              <a:ext uri="{A12FA001-AC4F-418D-AE19-62706E023703}">
                                <ahyp:hlinkClr xmlns:ahyp="http://schemas.microsoft.com/office/drawing/2018/hyperlinkcolor" val="tx"/>
                              </a:ext>
                            </a:extLst>
                          </a:hlinkClick>
                        </a:rPr>
                        <a:t>page 6</a:t>
                      </a:r>
                      <a:r>
                        <a:rPr lang="en-GB" sz="1400" b="1" u="sng" dirty="0">
                          <a:solidFill>
                            <a:schemeClr val="bg1"/>
                          </a:solidFill>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r h="288000">
                <a:tc>
                  <a:txBody>
                    <a:bodyPr/>
                    <a:lstStyle/>
                    <a:p>
                      <a:r>
                        <a:rPr lang="en-GB" sz="1400" b="1" dirty="0">
                          <a:solidFill>
                            <a:schemeClr val="bg1"/>
                          </a:solidFill>
                        </a:rPr>
                        <a:t>Oldham</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hlinkClick r:id="rId5" action="ppaction://hlinksldjump">
                            <a:extLst>
                              <a:ext uri="{A12FA001-AC4F-418D-AE19-62706E023703}">
                                <ahyp:hlinkClr xmlns:ahyp="http://schemas.microsoft.com/office/drawing/2018/hyperlinkcolor" val="tx"/>
                              </a:ext>
                            </a:extLst>
                          </a:hlinkClick>
                        </a:rPr>
                        <a:t>page 6</a:t>
                      </a:r>
                      <a:r>
                        <a:rPr lang="en-GB" sz="1400" b="1" u="sng" dirty="0">
                          <a:solidFill>
                            <a:schemeClr val="bg1"/>
                          </a:solidFill>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042638"/>
                  </a:ext>
                </a:extLst>
              </a:tr>
              <a:tr h="288000">
                <a:tc>
                  <a:txBody>
                    <a:bodyPr/>
                    <a:lstStyle/>
                    <a:p>
                      <a:r>
                        <a:rPr lang="en-GB" sz="1400" b="1" dirty="0">
                          <a:solidFill>
                            <a:schemeClr val="bg1"/>
                          </a:solidFill>
                        </a:rPr>
                        <a:t>Rochdale</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page 6</a:t>
                      </a:r>
                      <a:r>
                        <a:rPr lang="en-GB" sz="1400" b="1" u="sng" dirty="0">
                          <a:solidFill>
                            <a:schemeClr val="bg1"/>
                          </a:solidFill>
                          <a:latin typeface="Arial" panose="020B0604020202020204" pitchFamily="34" charset="0"/>
                          <a:cs typeface="Arial" panose="020B0604020202020204" pitchFamily="34" charset="0"/>
                        </a:rPr>
                        <a:t>8</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1582017"/>
                  </a:ext>
                </a:extLst>
              </a:tr>
            </a:tbl>
          </a:graphicData>
        </a:graphic>
      </p:graphicFrame>
      <p:graphicFrame>
        <p:nvGraphicFramePr>
          <p:cNvPr id="9" name="Table 8">
            <a:extLst>
              <a:ext uri="{FF2B5EF4-FFF2-40B4-BE49-F238E27FC236}">
                <a16:creationId xmlns:a16="http://schemas.microsoft.com/office/drawing/2014/main" id="{009F7C8A-358E-22ED-FCA5-1E530A808C0C}"/>
              </a:ext>
            </a:extLst>
          </p:cNvPr>
          <p:cNvGraphicFramePr>
            <a:graphicFrameLocks noGrp="1"/>
          </p:cNvGraphicFramePr>
          <p:nvPr/>
        </p:nvGraphicFramePr>
        <p:xfrm>
          <a:off x="4550953" y="4583229"/>
          <a:ext cx="3648167" cy="1440000"/>
        </p:xfrm>
        <a:graphic>
          <a:graphicData uri="http://schemas.openxmlformats.org/drawingml/2006/table">
            <a:tbl>
              <a:tblPr firstRow="1" bandRow="1">
                <a:tableStyleId>{5C22544A-7EE6-4342-B048-85BDC9FD1C3A}</a:tableStyleId>
              </a:tblPr>
              <a:tblGrid>
                <a:gridCol w="2347152">
                  <a:extLst>
                    <a:ext uri="{9D8B030D-6E8A-4147-A177-3AD203B41FA5}">
                      <a16:colId xmlns:a16="http://schemas.microsoft.com/office/drawing/2014/main" val="4846203"/>
                    </a:ext>
                  </a:extLst>
                </a:gridCol>
                <a:gridCol w="1301015">
                  <a:extLst>
                    <a:ext uri="{9D8B030D-6E8A-4147-A177-3AD203B41FA5}">
                      <a16:colId xmlns:a16="http://schemas.microsoft.com/office/drawing/2014/main" val="4277008826"/>
                    </a:ext>
                  </a:extLst>
                </a:gridCol>
              </a:tblGrid>
              <a:tr h="288000">
                <a:tc>
                  <a:txBody>
                    <a:bodyPr/>
                    <a:lstStyle/>
                    <a:p>
                      <a:r>
                        <a:rPr lang="en-GB" sz="1400" b="1" dirty="0">
                          <a:solidFill>
                            <a:schemeClr val="bg1"/>
                          </a:solidFill>
                          <a:latin typeface="Arial" panose="020B0604020202020204" pitchFamily="34" charset="0"/>
                          <a:cs typeface="Arial" panose="020B0604020202020204" pitchFamily="34" charset="0"/>
                        </a:rPr>
                        <a:t>Salford</a:t>
                      </a:r>
                      <a:endParaRPr lang="en-GB" sz="140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page 6</a:t>
                      </a:r>
                      <a:r>
                        <a:rPr lang="en-GB" sz="1400" b="1" u="sng" dirty="0">
                          <a:solidFill>
                            <a:schemeClr val="bg1"/>
                          </a:solidFill>
                          <a:latin typeface="Arial" panose="020B0604020202020204" pitchFamily="34" charset="0"/>
                          <a:cs typeface="Arial" panose="020B0604020202020204" pitchFamily="34" charset="0"/>
                        </a:rPr>
                        <a:t>9</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Stockport</a:t>
                      </a:r>
                      <a:endParaRPr lang="en-GB" sz="140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latin typeface="Arial" panose="020B0604020202020204" pitchFamily="34" charset="0"/>
                          <a:cs typeface="Arial" panose="020B0604020202020204" pitchFamily="34" charset="0"/>
                        </a:rPr>
                        <a:t>page 70</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8979111"/>
                  </a:ext>
                </a:extLst>
              </a:tr>
              <a:tr h="288000">
                <a:tc>
                  <a:txBody>
                    <a:bodyPr/>
                    <a:lstStyle/>
                    <a:p>
                      <a:r>
                        <a:rPr lang="en-GB" sz="1400" b="1" dirty="0">
                          <a:solidFill>
                            <a:schemeClr val="bg1"/>
                          </a:solidFill>
                          <a:latin typeface="Arial" panose="020B0604020202020204" pitchFamily="34" charset="0"/>
                          <a:cs typeface="Arial" panose="020B0604020202020204" pitchFamily="34" charset="0"/>
                        </a:rPr>
                        <a:t>Tameside</a:t>
                      </a:r>
                      <a:endParaRPr lang="en-GB" sz="140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hlinkClick r:id="rId8" action="ppaction://hlinksldjump">
                            <a:extLst>
                              <a:ext uri="{A12FA001-AC4F-418D-AE19-62706E023703}">
                                <ahyp:hlinkClr xmlns:ahyp="http://schemas.microsoft.com/office/drawing/2018/hyperlinkcolor" val="tx"/>
                              </a:ext>
                            </a:extLst>
                          </a:hlinkClick>
                        </a:rPr>
                        <a:t>page 7</a:t>
                      </a:r>
                      <a:r>
                        <a:rPr lang="en-GB" sz="1400" b="1" u="sng" dirty="0">
                          <a:solidFill>
                            <a:schemeClr val="bg1"/>
                          </a:solidFill>
                        </a:rPr>
                        <a:t>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4343523"/>
                  </a:ext>
                </a:extLst>
              </a:tr>
              <a:tr h="288000">
                <a:tc>
                  <a:txBody>
                    <a:bodyPr/>
                    <a:lstStyle/>
                    <a:p>
                      <a:r>
                        <a:rPr lang="en-GB" sz="1400" b="1" dirty="0">
                          <a:solidFill>
                            <a:schemeClr val="bg1"/>
                          </a:solidFill>
                        </a:rPr>
                        <a:t>Trafford</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chemeClr val="bg1"/>
                          </a:solidFill>
                          <a:hlinkClick r:id="rId9" action="ppaction://hlinksldjump">
                            <a:extLst>
                              <a:ext uri="{A12FA001-AC4F-418D-AE19-62706E023703}">
                                <ahyp:hlinkClr xmlns:ahyp="http://schemas.microsoft.com/office/drawing/2018/hyperlinkcolor" val="tx"/>
                              </a:ext>
                            </a:extLst>
                          </a:hlinkClick>
                        </a:rPr>
                        <a:t>page 7</a:t>
                      </a:r>
                      <a:r>
                        <a:rPr lang="en-GB" sz="1400" b="1" u="sng" dirty="0">
                          <a:solidFill>
                            <a:schemeClr val="bg1"/>
                          </a:solidFill>
                        </a:rPr>
                        <a:t>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042638"/>
                  </a:ext>
                </a:extLst>
              </a:tr>
              <a:tr h="288000">
                <a:tc>
                  <a:txBody>
                    <a:bodyPr/>
                    <a:lstStyle/>
                    <a:p>
                      <a:r>
                        <a:rPr lang="en-GB" sz="1400" b="1" dirty="0">
                          <a:solidFill>
                            <a:schemeClr val="bg1"/>
                          </a:solidFill>
                        </a:rPr>
                        <a:t>Wigan</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10" action="ppaction://hlinksldjump">
                            <a:extLst>
                              <a:ext uri="{A12FA001-AC4F-418D-AE19-62706E023703}">
                                <ahyp:hlinkClr xmlns:ahyp="http://schemas.microsoft.com/office/drawing/2018/hyperlinkcolor" val="tx"/>
                              </a:ext>
                            </a:extLst>
                          </a:hlinkClick>
                        </a:rPr>
                        <a:t>page 7</a:t>
                      </a:r>
                      <a:r>
                        <a:rPr lang="en-GB" sz="1400" b="1" u="sng" dirty="0">
                          <a:solidFill>
                            <a:schemeClr val="bg1"/>
                          </a:solidFill>
                        </a:rPr>
                        <a:t>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493419"/>
                  </a:ext>
                </a:extLst>
              </a:tr>
            </a:tbl>
          </a:graphicData>
        </a:graphic>
      </p:graphicFrame>
    </p:spTree>
    <p:extLst>
      <p:ext uri="{BB962C8B-B14F-4D97-AF65-F5344CB8AC3E}">
        <p14:creationId xmlns:p14="http://schemas.microsoft.com/office/powerpoint/2010/main" val="7727992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p:txBody>
          <a:bodyPr vert="horz" lIns="91440" tIns="45720" rIns="91440" bIns="45720" rtlCol="0" anchor="ctr">
            <a:noAutofit/>
          </a:bodyPr>
          <a:lstStyle/>
          <a:p>
            <a:r>
              <a:rPr lang="en-GB" sz="1800" b="1" dirty="0"/>
              <a:t>Bolton</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691574" y="1075824"/>
            <a:ext cx="11017826" cy="5125570"/>
          </a:xfrm>
        </p:spPr>
        <p:txBody>
          <a:bodyPr wrap="square">
            <a:spAutoFit/>
          </a:bodyPr>
          <a:lstStyle/>
          <a:p>
            <a:pPr marL="0" indent="0" algn="just">
              <a:lnSpc>
                <a:spcPct val="100000"/>
              </a:lnSpc>
              <a:spcBef>
                <a:spcPts val="0"/>
              </a:spcBef>
              <a:spcAft>
                <a:spcPts val="1000"/>
              </a:spcAft>
              <a:buNone/>
            </a:pPr>
            <a:r>
              <a:rPr lang="en-GB" sz="1200" b="1" dirty="0"/>
              <a:t>Covid-19:</a:t>
            </a:r>
          </a:p>
          <a:p>
            <a:pPr marL="171450" indent="-171450" algn="just">
              <a:lnSpc>
                <a:spcPct val="100000"/>
              </a:lnSpc>
              <a:spcBef>
                <a:spcPts val="0"/>
              </a:spcBef>
              <a:spcAft>
                <a:spcPts val="1000"/>
              </a:spcAft>
              <a:buFont typeface="Arial" panose="020B0604020202020204" pitchFamily="34" charset="0"/>
              <a:buChar char="•"/>
            </a:pPr>
            <a:r>
              <a:rPr lang="en-GB" sz="1200" dirty="0"/>
              <a:t>28% of Bolton respondents say they are ‘extremely’ or very ‘worried’ about COVID-19. This is higher than the GM average (23%). </a:t>
            </a:r>
          </a:p>
          <a:p>
            <a:pPr marL="171450" indent="-171450" algn="just">
              <a:lnSpc>
                <a:spcPct val="100000"/>
              </a:lnSpc>
              <a:spcBef>
                <a:spcPts val="0"/>
              </a:spcBef>
              <a:spcAft>
                <a:spcPts val="1000"/>
              </a:spcAft>
              <a:buFont typeface="Arial" panose="020B0604020202020204" pitchFamily="34" charset="0"/>
              <a:buChar char="•"/>
            </a:pPr>
            <a:r>
              <a:rPr lang="en-GB" sz="1200" dirty="0"/>
              <a:t>Of those Bolton respondents who have had Covid-19 and recovered, 31% are currently experiencing lasting physical symptoms. This is higher than the GM average (28%).</a:t>
            </a:r>
          </a:p>
          <a:p>
            <a:pPr marL="171450" indent="-171450" algn="just">
              <a:lnSpc>
                <a:spcPct val="100000"/>
              </a:lnSpc>
              <a:spcBef>
                <a:spcPts val="0"/>
              </a:spcBef>
              <a:spcAft>
                <a:spcPts val="200"/>
              </a:spcAft>
              <a:buFont typeface="Arial" panose="020B0604020202020204" pitchFamily="34" charset="0"/>
              <a:buChar char="•"/>
            </a:pPr>
            <a:r>
              <a:rPr lang="en-GB" sz="1200" dirty="0"/>
              <a:t>Around two thirds of respondents in Bolton have said they are likely to get a Covid-19 vaccine or booster (67%) or a flu vaccine (63%), in line with the GM average.</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1000"/>
              </a:spcAft>
              <a:buNone/>
            </a:pPr>
            <a:r>
              <a:rPr lang="en-GB" sz="1200" b="1" dirty="0"/>
              <a:t>Food insecurity:</a:t>
            </a:r>
          </a:p>
          <a:p>
            <a:pPr marL="171450" indent="-171450" algn="just">
              <a:lnSpc>
                <a:spcPct val="100000"/>
              </a:lnSpc>
              <a:spcBef>
                <a:spcPts val="0"/>
              </a:spcBef>
              <a:spcAft>
                <a:spcPts val="1000"/>
              </a:spcAft>
              <a:buFont typeface="Arial" panose="020B0604020202020204" pitchFamily="34" charset="0"/>
              <a:buChar char="•"/>
            </a:pPr>
            <a:r>
              <a:rPr lang="en-GB" sz="1200" dirty="0"/>
              <a:t>Two fifths (40%) of Bolton households without children are considered food insecure under the household food security score, which is higher than the GM average of 34%. </a:t>
            </a:r>
          </a:p>
          <a:p>
            <a:pPr marL="171450" indent="-171450" algn="just">
              <a:lnSpc>
                <a:spcPct val="100000"/>
              </a:lnSpc>
              <a:spcBef>
                <a:spcPts val="0"/>
              </a:spcBef>
              <a:spcAft>
                <a:spcPts val="1000"/>
              </a:spcAft>
              <a:buFont typeface="Arial" panose="020B0604020202020204" pitchFamily="34" charset="0"/>
              <a:buChar char="•"/>
            </a:pPr>
            <a:r>
              <a:rPr lang="en-GB" sz="1200" dirty="0"/>
              <a:t>Almost 1 in 5 (19%) respondents in Bolton said it is ‘often true’ that they can’t afford to eat balanced meals, higher than the GM average of 14%.</a:t>
            </a:r>
          </a:p>
          <a:p>
            <a:pPr marL="171450" indent="-171450" algn="just">
              <a:lnSpc>
                <a:spcPct val="100000"/>
              </a:lnSpc>
              <a:spcBef>
                <a:spcPts val="0"/>
              </a:spcBef>
              <a:spcAft>
                <a:spcPts val="1000"/>
              </a:spcAft>
              <a:buFont typeface="Arial" panose="020B0604020202020204" pitchFamily="34" charset="0"/>
              <a:buChar char="•"/>
            </a:pPr>
            <a:r>
              <a:rPr lang="en-GB" sz="1200" dirty="0"/>
              <a:t>Over a third (35%) of residents in Bolton say someone in their household has cut the size of or skipped a meal for lack of money, this is the same as the GM average (35%). </a:t>
            </a:r>
          </a:p>
          <a:p>
            <a:pPr marL="171450" indent="-171450" algn="just">
              <a:lnSpc>
                <a:spcPct val="100000"/>
              </a:lnSpc>
              <a:spcBef>
                <a:spcPts val="0"/>
              </a:spcBef>
              <a:spcAft>
                <a:spcPts val="200"/>
              </a:spcAft>
              <a:buFont typeface="Arial" panose="020B0604020202020204" pitchFamily="34" charset="0"/>
              <a:buChar char="•"/>
            </a:pPr>
            <a:r>
              <a:rPr lang="en-GB" sz="1200" dirty="0"/>
              <a:t> A quarter (25%) have lost weight because there wasn’t enough money for food. This is similar to the GM average (24%). </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1000"/>
              </a:spcAft>
              <a:buNone/>
            </a:pPr>
            <a:r>
              <a:rPr lang="en-GB" sz="1200" b="1" dirty="0"/>
              <a:t>Cost of living:</a:t>
            </a:r>
          </a:p>
          <a:p>
            <a:pPr marL="171450" indent="-171450" algn="just">
              <a:lnSpc>
                <a:spcPct val="100000"/>
              </a:lnSpc>
              <a:spcBef>
                <a:spcPts val="0"/>
              </a:spcBef>
              <a:spcAft>
                <a:spcPts val="1000"/>
              </a:spcAft>
              <a:buFont typeface="Arial" panose="020B0604020202020204" pitchFamily="34" charset="0"/>
              <a:buChar char="•"/>
            </a:pPr>
            <a:r>
              <a:rPr lang="en-GB" sz="1200" dirty="0"/>
              <a:t>4 in 5 (82%) of Bolton respondents say that over the past two weeks, they have been ‘very worried’ or ‘somewhat worried’ about the rising costs of living – similar to the GM average (81%).</a:t>
            </a:r>
          </a:p>
          <a:p>
            <a:pPr marL="171450" indent="-171450" algn="just">
              <a:lnSpc>
                <a:spcPct val="100000"/>
              </a:lnSpc>
              <a:spcBef>
                <a:spcPts val="0"/>
              </a:spcBef>
              <a:spcAft>
                <a:spcPts val="1000"/>
              </a:spcAft>
              <a:buFont typeface="Arial" panose="020B0604020202020204" pitchFamily="34" charset="0"/>
              <a:buChar char="•"/>
            </a:pPr>
            <a:r>
              <a:rPr lang="en-GB" sz="1200" dirty="0"/>
              <a:t>Over 9 in 10 (91%) of Bolton respondents have said they cost of living has increased over the last month, which is than the GM average of 84%.</a:t>
            </a:r>
          </a:p>
          <a:p>
            <a:pPr marL="171450" indent="-171450" algn="just">
              <a:lnSpc>
                <a:spcPct val="100000"/>
              </a:lnSpc>
              <a:spcBef>
                <a:spcPts val="0"/>
              </a:spcBef>
              <a:spcAft>
                <a:spcPts val="200"/>
              </a:spcAft>
              <a:buFont typeface="Arial" panose="020B0604020202020204" pitchFamily="34" charset="0"/>
              <a:buChar char="•"/>
            </a:pPr>
            <a:r>
              <a:rPr lang="en-GB" sz="1200" dirty="0"/>
              <a:t>Over half of respondents in Bolton (54%) have said they are finding it difficult to afford their energy costs. This is in line with the GM average (56%).</a:t>
            </a:r>
          </a:p>
        </p:txBody>
      </p:sp>
      <p:sp>
        <p:nvSpPr>
          <p:cNvPr id="5" name="Footer Placeholder 4">
            <a:extLst>
              <a:ext uri="{FF2B5EF4-FFF2-40B4-BE49-F238E27FC236}">
                <a16:creationId xmlns:a16="http://schemas.microsoft.com/office/drawing/2014/main" id="{199FF91F-2C00-4AAE-AF6E-A5C74B3EB0A6}"/>
              </a:ext>
            </a:extLst>
          </p:cNvPr>
          <p:cNvSpPr txBox="1">
            <a:spLocks/>
          </p:cNvSpPr>
          <p:nvPr/>
        </p:nvSpPr>
        <p:spPr>
          <a:xfrm>
            <a:off x="396875" y="6383456"/>
            <a:ext cx="10953012"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*Digital inclusion base too small to provide insights (below 30)</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6" name="Slide Number Placeholder 4">
            <a:extLst>
              <a:ext uri="{FF2B5EF4-FFF2-40B4-BE49-F238E27FC236}">
                <a16:creationId xmlns:a16="http://schemas.microsoft.com/office/drawing/2014/main" id="{CBA358FD-361E-4F0B-B2D3-BDE5C5A25D67}"/>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863084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p:txBody>
          <a:bodyPr vert="horz" lIns="91440" tIns="45720" rIns="91440" bIns="45720" rtlCol="0" anchor="ctr">
            <a:noAutofit/>
          </a:bodyPr>
          <a:lstStyle/>
          <a:p>
            <a:r>
              <a:rPr lang="en-GB" sz="1800" b="1" dirty="0"/>
              <a:t>Bury</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691574" y="1417469"/>
            <a:ext cx="11017826" cy="4627998"/>
          </a:xfrm>
        </p:spPr>
        <p:txBody>
          <a:bodyPr wrap="square">
            <a:spAutoFit/>
          </a:bodyPr>
          <a:lstStyle/>
          <a:p>
            <a:pPr marL="0" indent="0" algn="just">
              <a:lnSpc>
                <a:spcPct val="100000"/>
              </a:lnSpc>
              <a:spcBef>
                <a:spcPts val="0"/>
              </a:spcBef>
              <a:spcAft>
                <a:spcPts val="1000"/>
              </a:spcAft>
              <a:buNone/>
            </a:pPr>
            <a:r>
              <a:rPr lang="en-GB" sz="1200" b="1" dirty="0"/>
              <a:t>Covid-19:</a:t>
            </a:r>
          </a:p>
          <a:p>
            <a:pPr marL="171450" indent="-171450" algn="just">
              <a:lnSpc>
                <a:spcPct val="100000"/>
              </a:lnSpc>
              <a:spcBef>
                <a:spcPts val="0"/>
              </a:spcBef>
              <a:spcAft>
                <a:spcPts val="1000"/>
              </a:spcAft>
              <a:buFont typeface="Arial" panose="020B0604020202020204" pitchFamily="34" charset="0"/>
              <a:buChar char="•"/>
            </a:pPr>
            <a:r>
              <a:rPr lang="en-GB" sz="1200" dirty="0"/>
              <a:t>27% of Bury respondents say they are ‘extremely’ or ‘very’ worried about COVID-19. This is higher than the GM average (23%). </a:t>
            </a:r>
          </a:p>
          <a:p>
            <a:pPr marL="171450" indent="-171450" algn="just">
              <a:lnSpc>
                <a:spcPct val="100000"/>
              </a:lnSpc>
              <a:spcBef>
                <a:spcPts val="0"/>
              </a:spcBef>
              <a:spcAft>
                <a:spcPts val="1000"/>
              </a:spcAft>
              <a:buFont typeface="Arial" panose="020B0604020202020204" pitchFamily="34" charset="0"/>
              <a:buChar char="•"/>
            </a:pPr>
            <a:r>
              <a:rPr lang="en-GB" sz="1200" dirty="0"/>
              <a:t>Of those who have had Covid-19, 41% of residents are still experiencing some lasting effects, with 29% experiencing lasting physical symptoms. Both figures are in line with the GM average (39% and 28% respectively)..</a:t>
            </a:r>
          </a:p>
          <a:p>
            <a:pPr marL="171450" indent="-171450" algn="just">
              <a:lnSpc>
                <a:spcPct val="100000"/>
              </a:lnSpc>
              <a:spcBef>
                <a:spcPts val="0"/>
              </a:spcBef>
              <a:spcAft>
                <a:spcPts val="200"/>
              </a:spcAft>
              <a:buFont typeface="Arial" panose="020B0604020202020204" pitchFamily="34" charset="0"/>
              <a:buChar char="•"/>
            </a:pPr>
            <a:r>
              <a:rPr lang="en-GB" sz="1200" dirty="0"/>
              <a:t>Just over 1 in 10 (12%) respondents in Bury say that they are unlikely to get either the Covid-19 vaccine/booster or flu jab this winter if offered to them. This is similar to the GM average (15%). </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1000"/>
              </a:spcAft>
              <a:buNone/>
            </a:pPr>
            <a:r>
              <a:rPr lang="en-GB" sz="1200" b="1" dirty="0"/>
              <a:t>Food security:</a:t>
            </a:r>
          </a:p>
          <a:p>
            <a:pPr marL="171450" indent="-171450" algn="just">
              <a:lnSpc>
                <a:spcPct val="100000"/>
              </a:lnSpc>
              <a:spcBef>
                <a:spcPts val="0"/>
              </a:spcBef>
              <a:spcAft>
                <a:spcPts val="1000"/>
              </a:spcAft>
              <a:buFont typeface="Arial" panose="020B0604020202020204" pitchFamily="34" charset="0"/>
              <a:buChar char="•"/>
            </a:pPr>
            <a:r>
              <a:rPr lang="en-GB" sz="1200" dirty="0"/>
              <a:t>A quarter (25%) of Bury households without children are considered food insecure under the household food security score, though this is lower than the GM average of 34%. </a:t>
            </a:r>
          </a:p>
          <a:p>
            <a:pPr marL="171450" indent="-171450" algn="just">
              <a:lnSpc>
                <a:spcPct val="100000"/>
              </a:lnSpc>
              <a:spcBef>
                <a:spcPts val="0"/>
              </a:spcBef>
              <a:spcAft>
                <a:spcPts val="1000"/>
              </a:spcAft>
              <a:buFont typeface="Arial" panose="020B0604020202020204" pitchFamily="34" charset="0"/>
              <a:buChar char="•"/>
            </a:pPr>
            <a:r>
              <a:rPr lang="en-GB" sz="1200" dirty="0"/>
              <a:t>1 in 3 households (33%) have had people in their households cut the size of meals, or skip meals as there hasn’t been enough money for food in the last 12 months. This is in line with the GM average (35%). </a:t>
            </a:r>
          </a:p>
          <a:p>
            <a:pPr marL="171450" indent="-171450" algn="just">
              <a:lnSpc>
                <a:spcPct val="100000"/>
              </a:lnSpc>
              <a:spcBef>
                <a:spcPts val="0"/>
              </a:spcBef>
              <a:spcAft>
                <a:spcPts val="200"/>
              </a:spcAft>
              <a:buFont typeface="Arial" panose="020B0604020202020204" pitchFamily="34" charset="0"/>
              <a:buChar char="•"/>
            </a:pPr>
            <a:r>
              <a:rPr lang="en-GB" sz="1200" dirty="0"/>
              <a:t>A fifth (20%) of respondents in Bury have lost weight because there wasn’t enough money for food in the last 12 months, lower than the GM average (24%). </a:t>
            </a:r>
          </a:p>
          <a:p>
            <a:pPr marL="0" indent="0" algn="just">
              <a:lnSpc>
                <a:spcPct val="100000"/>
              </a:lnSpc>
              <a:spcBef>
                <a:spcPts val="0"/>
              </a:spcBef>
              <a:spcAft>
                <a:spcPts val="200"/>
              </a:spcAft>
              <a:buNone/>
            </a:pPr>
            <a:endParaRPr lang="en-GB" sz="1200" strike="sngStrike" dirty="0"/>
          </a:p>
          <a:p>
            <a:pPr marL="0" indent="0" algn="just">
              <a:lnSpc>
                <a:spcPct val="100000"/>
              </a:lnSpc>
              <a:spcBef>
                <a:spcPts val="0"/>
              </a:spcBef>
              <a:spcAft>
                <a:spcPts val="1000"/>
              </a:spcAft>
              <a:buNone/>
            </a:pPr>
            <a:r>
              <a:rPr lang="en-GB" sz="1200" b="1" dirty="0"/>
              <a:t>Cost of living:</a:t>
            </a:r>
          </a:p>
          <a:p>
            <a:pPr marL="171450" indent="-171450" algn="just">
              <a:lnSpc>
                <a:spcPct val="100000"/>
              </a:lnSpc>
              <a:spcBef>
                <a:spcPts val="0"/>
              </a:spcBef>
              <a:spcAft>
                <a:spcPts val="1000"/>
              </a:spcAft>
              <a:buFont typeface="Arial" panose="020B0604020202020204" pitchFamily="34" charset="0"/>
              <a:buChar char="•"/>
            </a:pPr>
            <a:r>
              <a:rPr lang="en-GB" sz="1200" dirty="0"/>
              <a:t>82% of respondents in Bury have been worried about the rising costs of living in the last two weeks, which is similar to the GM average (81%). </a:t>
            </a:r>
          </a:p>
          <a:p>
            <a:pPr marL="171450" indent="-171450" algn="just">
              <a:lnSpc>
                <a:spcPct val="100000"/>
              </a:lnSpc>
              <a:spcBef>
                <a:spcPts val="0"/>
              </a:spcBef>
              <a:spcAft>
                <a:spcPts val="1000"/>
              </a:spcAft>
              <a:buFont typeface="Arial" panose="020B0604020202020204" pitchFamily="34" charset="0"/>
              <a:buChar char="•"/>
            </a:pPr>
            <a:r>
              <a:rPr lang="en-GB" sz="1200" dirty="0"/>
              <a:t>Over 8 in 10 respondents (82%) say that their cost of living has increased over the last month, which is in line with the GM average (84%).</a:t>
            </a:r>
          </a:p>
          <a:p>
            <a:pPr marL="171450" indent="-171450" algn="just">
              <a:lnSpc>
                <a:spcPct val="100000"/>
              </a:lnSpc>
              <a:spcBef>
                <a:spcPts val="0"/>
              </a:spcBef>
              <a:spcAft>
                <a:spcPts val="200"/>
              </a:spcAft>
              <a:buFont typeface="Arial" panose="020B0604020202020204" pitchFamily="34" charset="0"/>
              <a:buChar char="•"/>
            </a:pPr>
            <a:r>
              <a:rPr lang="en-GB" sz="1200" dirty="0"/>
              <a:t>Six in ten (60%) respondents in Bury say that it is difficult to afford their energy costs. This is higher than the GM average (56%).</a:t>
            </a:r>
          </a:p>
        </p:txBody>
      </p:sp>
      <p:sp>
        <p:nvSpPr>
          <p:cNvPr id="5" name="Footer Placeholder 4">
            <a:extLst>
              <a:ext uri="{FF2B5EF4-FFF2-40B4-BE49-F238E27FC236}">
                <a16:creationId xmlns:a16="http://schemas.microsoft.com/office/drawing/2014/main" id="{199FF91F-2C00-4AAE-AF6E-A5C74B3EB0A6}"/>
              </a:ext>
            </a:extLst>
          </p:cNvPr>
          <p:cNvSpPr txBox="1">
            <a:spLocks/>
          </p:cNvSpPr>
          <p:nvPr/>
        </p:nvSpPr>
        <p:spPr>
          <a:xfrm>
            <a:off x="396875" y="6383456"/>
            <a:ext cx="10953012"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*Digital inclusion base too small to provide insights (below 30)</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6" name="Slide Number Placeholder 4">
            <a:extLst>
              <a:ext uri="{FF2B5EF4-FFF2-40B4-BE49-F238E27FC236}">
                <a16:creationId xmlns:a16="http://schemas.microsoft.com/office/drawing/2014/main" id="{6951A96D-E69B-47FB-8BA0-9F7EA5D27ED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370548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8979" y="635167"/>
            <a:ext cx="10515600" cy="586800"/>
          </a:xfrm>
        </p:spPr>
        <p:txBody>
          <a:bodyPr vert="horz" lIns="91440" tIns="45720" rIns="91440" bIns="45720" rtlCol="0" anchor="ctr">
            <a:noAutofit/>
          </a:bodyPr>
          <a:lstStyle/>
          <a:p>
            <a:r>
              <a:rPr lang="en-GB" sz="1800" b="1" dirty="0"/>
              <a:t>Manchester</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6799" y="1170000"/>
            <a:ext cx="11017826" cy="4997330"/>
          </a:xfrm>
        </p:spPr>
        <p:txBody>
          <a:bodyPr wrap="square">
            <a:spAutoFit/>
          </a:bodyPr>
          <a:lstStyle/>
          <a:p>
            <a:pPr marL="0" indent="0" algn="just">
              <a:lnSpc>
                <a:spcPct val="100000"/>
              </a:lnSpc>
              <a:spcBef>
                <a:spcPts val="0"/>
              </a:spcBef>
              <a:spcAft>
                <a:spcPts val="1000"/>
              </a:spcAft>
              <a:buNone/>
            </a:pPr>
            <a:r>
              <a:rPr lang="en-GB" sz="1200" b="1" dirty="0"/>
              <a:t>Covid-19:</a:t>
            </a:r>
          </a:p>
          <a:p>
            <a:pPr marL="171450" indent="-171450" algn="just">
              <a:lnSpc>
                <a:spcPct val="100000"/>
              </a:lnSpc>
              <a:spcBef>
                <a:spcPts val="0"/>
              </a:spcBef>
              <a:spcAft>
                <a:spcPts val="1000"/>
              </a:spcAft>
              <a:buFont typeface="Arial" panose="020B0604020202020204" pitchFamily="34" charset="0"/>
              <a:buChar char="•"/>
            </a:pPr>
            <a:r>
              <a:rPr lang="en-GB" sz="1200" dirty="0"/>
              <a:t>Just over a quarter (26%) of respondents in Manchester say that they are ‘extremely’ or ‘very’ worried about Covid-19. This is similar to the GM average (23%). </a:t>
            </a:r>
          </a:p>
          <a:p>
            <a:pPr marL="171450" indent="-171450" algn="just">
              <a:lnSpc>
                <a:spcPct val="100000"/>
              </a:lnSpc>
              <a:spcBef>
                <a:spcPts val="0"/>
              </a:spcBef>
              <a:spcAft>
                <a:spcPts val="1000"/>
              </a:spcAft>
              <a:buFont typeface="Arial" panose="020B0604020202020204" pitchFamily="34" charset="0"/>
              <a:buChar char="•"/>
            </a:pPr>
            <a:r>
              <a:rPr lang="en-GB" sz="1200" dirty="0"/>
              <a:t>Just over half (51%) of respondents in Manchester who have had Covid-19 are still experiencing lasting impacts, with 37% experiencing lasting physical symptoms. Both figures are significantly higher than the GM average (39% and 28% respectively).</a:t>
            </a:r>
          </a:p>
          <a:p>
            <a:pPr marL="171450" indent="-171450" algn="just">
              <a:lnSpc>
                <a:spcPct val="100000"/>
              </a:lnSpc>
              <a:spcBef>
                <a:spcPts val="0"/>
              </a:spcBef>
              <a:spcAft>
                <a:spcPts val="200"/>
              </a:spcAft>
              <a:buFont typeface="Arial" panose="020B0604020202020204" pitchFamily="34" charset="0"/>
              <a:buChar char="•"/>
            </a:pPr>
            <a:r>
              <a:rPr lang="en-GB" sz="1200" dirty="0"/>
              <a:t>Just over 1 in 6 (16%) respondents in Manchester say that they are unlikely to get either the Covid-19 vaccine/booster or the flu jab if offered to them this winter. This is similar to the GM average (15%).</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1000"/>
              </a:spcAft>
              <a:buNone/>
            </a:pPr>
            <a:r>
              <a:rPr lang="en-GB" sz="1200" b="1" dirty="0"/>
              <a:t>Food security:</a:t>
            </a:r>
          </a:p>
          <a:p>
            <a:pPr marL="171450" indent="-171450" algn="just">
              <a:lnSpc>
                <a:spcPct val="100000"/>
              </a:lnSpc>
              <a:spcBef>
                <a:spcPts val="0"/>
              </a:spcBef>
              <a:spcAft>
                <a:spcPts val="1000"/>
              </a:spcAft>
              <a:buFont typeface="Arial" panose="020B0604020202020204" pitchFamily="34" charset="0"/>
              <a:buChar char="•"/>
            </a:pPr>
            <a:r>
              <a:rPr lang="en-GB" sz="1200" dirty="0"/>
              <a:t>Almost half (46%) of Manchester households without children are considered food insecure under the household food security score, which is higher than the GM average of 34%. </a:t>
            </a:r>
          </a:p>
          <a:p>
            <a:pPr marL="171450" indent="-171450" algn="just">
              <a:lnSpc>
                <a:spcPct val="100000"/>
              </a:lnSpc>
              <a:spcBef>
                <a:spcPts val="0"/>
              </a:spcBef>
              <a:spcAft>
                <a:spcPts val="1000"/>
              </a:spcAft>
              <a:buFont typeface="Arial" panose="020B0604020202020204" pitchFamily="34" charset="0"/>
              <a:buChar char="•"/>
            </a:pPr>
            <a:r>
              <a:rPr lang="en-GB" sz="1200" dirty="0"/>
              <a:t>Two in five (41%) of respondents have had someone in their household cut the size of meals or skipped meals because there wasn’t enough money for food. This is higher than the GM average (35%). </a:t>
            </a:r>
          </a:p>
          <a:p>
            <a:pPr marL="171450" indent="-171450" algn="just">
              <a:lnSpc>
                <a:spcPct val="100000"/>
              </a:lnSpc>
              <a:spcBef>
                <a:spcPts val="0"/>
              </a:spcBef>
              <a:spcAft>
                <a:spcPts val="200"/>
              </a:spcAft>
              <a:buFont typeface="Arial" panose="020B0604020202020204" pitchFamily="34" charset="0"/>
              <a:buChar char="•"/>
            </a:pPr>
            <a:r>
              <a:rPr lang="en-GB" sz="1200" dirty="0"/>
              <a:t>Under a third (30%) of respondents in Manchester have lost weight because there wasn’t enough money for food. This is slightly higher than the GM average (24%). </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1000"/>
              </a:spcAft>
              <a:buNone/>
            </a:pPr>
            <a:r>
              <a:rPr lang="en-GB" sz="1200" b="1" dirty="0"/>
              <a:t>Cost of living:</a:t>
            </a:r>
          </a:p>
          <a:p>
            <a:pPr marL="171450" indent="-171450" algn="just">
              <a:lnSpc>
                <a:spcPct val="100000"/>
              </a:lnSpc>
              <a:spcBef>
                <a:spcPts val="0"/>
              </a:spcBef>
              <a:spcAft>
                <a:spcPts val="1000"/>
              </a:spcAft>
              <a:buFont typeface="Arial" panose="020B0604020202020204" pitchFamily="34" charset="0"/>
              <a:buChar char="•"/>
            </a:pPr>
            <a:r>
              <a:rPr lang="en-GB" sz="1200" dirty="0"/>
              <a:t>Over three quarters (78%) of respondents in Manchester have worried in the past two weeks about the rising costs of living. This is lower than the GM average (81%).</a:t>
            </a:r>
          </a:p>
          <a:p>
            <a:pPr marL="171450" indent="-171450" algn="just">
              <a:lnSpc>
                <a:spcPct val="100000"/>
              </a:lnSpc>
              <a:spcBef>
                <a:spcPts val="0"/>
              </a:spcBef>
              <a:spcAft>
                <a:spcPts val="1000"/>
              </a:spcAft>
              <a:buFont typeface="Arial" panose="020B0604020202020204" pitchFamily="34" charset="0"/>
              <a:buChar char="•"/>
            </a:pPr>
            <a:r>
              <a:rPr lang="en-GB" sz="1200" dirty="0"/>
              <a:t>86% of respondents in Manchester say that their cost of living has increased over the last month, which is in line with the GM average (84%). </a:t>
            </a:r>
          </a:p>
          <a:p>
            <a:pPr marL="171450" indent="-171450" algn="just">
              <a:lnSpc>
                <a:spcPct val="100000"/>
              </a:lnSpc>
              <a:spcBef>
                <a:spcPts val="0"/>
              </a:spcBef>
              <a:spcAft>
                <a:spcPts val="200"/>
              </a:spcAft>
              <a:buFont typeface="Arial" panose="020B0604020202020204" pitchFamily="34" charset="0"/>
              <a:buChar char="•"/>
            </a:pPr>
            <a:r>
              <a:rPr lang="en-GB" sz="1200" dirty="0"/>
              <a:t>Six in ten (60%) respondents in Manchester say that it is difficult to afford their energy costs. This is higher than the GM average (56%).</a:t>
            </a:r>
          </a:p>
        </p:txBody>
      </p:sp>
      <p:sp>
        <p:nvSpPr>
          <p:cNvPr id="10" name="Footer Placeholder 4">
            <a:extLst>
              <a:ext uri="{FF2B5EF4-FFF2-40B4-BE49-F238E27FC236}">
                <a16:creationId xmlns:a16="http://schemas.microsoft.com/office/drawing/2014/main" id="{B09F4B75-BF28-4865-A63C-90F8E1D9EB5E}"/>
              </a:ext>
            </a:extLst>
          </p:cNvPr>
          <p:cNvSpPr txBox="1">
            <a:spLocks/>
          </p:cNvSpPr>
          <p:nvPr/>
        </p:nvSpPr>
        <p:spPr>
          <a:xfrm>
            <a:off x="396875" y="6383456"/>
            <a:ext cx="10953012"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*Digital inclusion base too small to provide insights (below 30)</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6" name="Slide Number Placeholder 4">
            <a:extLst>
              <a:ext uri="{FF2B5EF4-FFF2-40B4-BE49-F238E27FC236}">
                <a16:creationId xmlns:a16="http://schemas.microsoft.com/office/drawing/2014/main" id="{BFFF8AB4-989A-4103-B534-13816C746F06}"/>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630781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8977" y="588884"/>
            <a:ext cx="10515600" cy="586800"/>
          </a:xfrm>
        </p:spPr>
        <p:txBody>
          <a:bodyPr vert="horz" lIns="91440" tIns="45720" rIns="91440" bIns="45720" rtlCol="0" anchor="ctr">
            <a:noAutofit/>
          </a:bodyPr>
          <a:lstStyle/>
          <a:p>
            <a:r>
              <a:rPr lang="en-GB" sz="1800" b="1" dirty="0"/>
              <a:t>Oldham</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6799" y="1170000"/>
            <a:ext cx="11017826" cy="4997330"/>
          </a:xfrm>
        </p:spPr>
        <p:txBody>
          <a:bodyPr wrap="square">
            <a:spAutoFit/>
          </a:bodyPr>
          <a:lstStyle/>
          <a:p>
            <a:pPr marL="0" indent="0" algn="just">
              <a:lnSpc>
                <a:spcPct val="100000"/>
              </a:lnSpc>
              <a:spcBef>
                <a:spcPts val="0"/>
              </a:spcBef>
              <a:spcAft>
                <a:spcPts val="1000"/>
              </a:spcAft>
              <a:buNone/>
            </a:pPr>
            <a:r>
              <a:rPr lang="en-GB" sz="1200" b="1" dirty="0"/>
              <a:t>Covid-19:</a:t>
            </a:r>
          </a:p>
          <a:p>
            <a:pPr marL="171450" indent="-171450" algn="just">
              <a:lnSpc>
                <a:spcPct val="100000"/>
              </a:lnSpc>
              <a:spcBef>
                <a:spcPts val="0"/>
              </a:spcBef>
              <a:spcAft>
                <a:spcPts val="1000"/>
              </a:spcAft>
              <a:buFont typeface="Arial" panose="020B0604020202020204" pitchFamily="34" charset="0"/>
              <a:buChar char="•"/>
            </a:pPr>
            <a:r>
              <a:rPr lang="en-GB" sz="1200" dirty="0"/>
              <a:t>A fifth (21%) of respondents in Oldham are ‘extremely’ or ‘very’ worried about Covid-19. This is similar to the GM average (23%). </a:t>
            </a:r>
          </a:p>
          <a:p>
            <a:pPr marL="171450" indent="-171450" algn="just">
              <a:lnSpc>
                <a:spcPct val="100000"/>
              </a:lnSpc>
              <a:spcBef>
                <a:spcPts val="0"/>
              </a:spcBef>
              <a:spcAft>
                <a:spcPts val="1000"/>
              </a:spcAft>
              <a:buFont typeface="Arial" panose="020B0604020202020204" pitchFamily="34" charset="0"/>
              <a:buChar char="•"/>
            </a:pPr>
            <a:r>
              <a:rPr lang="en-GB" sz="1200" dirty="0"/>
              <a:t>Of those Oldham respondents who have had Covid-19 and recovered, 26% are currently experiencing lasting physical symptoms. This is in line with the GM average (28%). </a:t>
            </a:r>
          </a:p>
          <a:p>
            <a:pPr marL="171450" indent="-171450" algn="just">
              <a:lnSpc>
                <a:spcPct val="100000"/>
              </a:lnSpc>
              <a:spcBef>
                <a:spcPts val="0"/>
              </a:spcBef>
              <a:spcAft>
                <a:spcPts val="200"/>
              </a:spcAft>
              <a:buFont typeface="Arial" panose="020B0604020202020204" pitchFamily="34" charset="0"/>
              <a:buChar char="•"/>
            </a:pPr>
            <a:r>
              <a:rPr lang="en-GB" sz="1200" dirty="0"/>
              <a:t>13% of respondents in Oldham are unlikely to get either the Covid-19 vaccine/booster or the flu jab if offered to them this winter. This is in line with the GM average (15%).</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1000"/>
              </a:spcAft>
              <a:buNone/>
            </a:pPr>
            <a:r>
              <a:rPr lang="en-GB" sz="1200" b="1" dirty="0"/>
              <a:t>Food security:</a:t>
            </a:r>
          </a:p>
          <a:p>
            <a:pPr marL="171450" indent="-171450" algn="just">
              <a:lnSpc>
                <a:spcPct val="100000"/>
              </a:lnSpc>
              <a:spcBef>
                <a:spcPts val="0"/>
              </a:spcBef>
              <a:spcAft>
                <a:spcPts val="1000"/>
              </a:spcAft>
              <a:buFont typeface="Arial" panose="020B0604020202020204" pitchFamily="34" charset="0"/>
              <a:buChar char="•"/>
            </a:pPr>
            <a:r>
              <a:rPr lang="en-GB" sz="1200" dirty="0"/>
              <a:t>Over a third (37%) of Oldham households without children are considered food insecure under the household food security score, which is in line with the GM average of 34%. </a:t>
            </a:r>
          </a:p>
          <a:p>
            <a:pPr marL="171450" indent="-171450" algn="just">
              <a:lnSpc>
                <a:spcPct val="100000"/>
              </a:lnSpc>
              <a:spcBef>
                <a:spcPts val="0"/>
              </a:spcBef>
              <a:spcAft>
                <a:spcPts val="1000"/>
              </a:spcAft>
              <a:buFont typeface="Arial" panose="020B0604020202020204" pitchFamily="34" charset="0"/>
              <a:buChar char="•"/>
            </a:pPr>
            <a:r>
              <a:rPr lang="en-GB" sz="1200" dirty="0"/>
              <a:t>Over 1 in 10 (12%) respondents in Oldham often worried in the last 12 months whether their food would run out before they got money to buy more. This is in line with the GM average (14%). </a:t>
            </a:r>
          </a:p>
          <a:p>
            <a:pPr marL="171450" indent="-171450" algn="just">
              <a:lnSpc>
                <a:spcPct val="100000"/>
              </a:lnSpc>
              <a:spcBef>
                <a:spcPts val="0"/>
              </a:spcBef>
              <a:spcAft>
                <a:spcPts val="200"/>
              </a:spcAft>
              <a:buFont typeface="Arial" panose="020B0604020202020204" pitchFamily="34" charset="0"/>
              <a:buChar char="•"/>
            </a:pPr>
            <a:r>
              <a:rPr lang="en-GB" sz="1200" dirty="0"/>
              <a:t>Slightly under a quarter (23%) of respondents in Oldham have had someone in their household cut the size of meals or skipped meals because there wasn’t enough money for food in the last 12 months. This is in line with the GM average (24%). </a:t>
            </a:r>
          </a:p>
          <a:p>
            <a:pPr marL="0" indent="0" algn="just">
              <a:lnSpc>
                <a:spcPct val="100000"/>
              </a:lnSpc>
              <a:spcBef>
                <a:spcPts val="0"/>
              </a:spcBef>
              <a:spcAft>
                <a:spcPts val="200"/>
              </a:spcAft>
              <a:buNone/>
            </a:pPr>
            <a:endParaRPr lang="en-GB" sz="1200" b="1" dirty="0"/>
          </a:p>
          <a:p>
            <a:pPr marL="0" indent="0" algn="just">
              <a:lnSpc>
                <a:spcPct val="100000"/>
              </a:lnSpc>
              <a:spcBef>
                <a:spcPts val="0"/>
              </a:spcBef>
              <a:spcAft>
                <a:spcPts val="1000"/>
              </a:spcAft>
              <a:buNone/>
            </a:pPr>
            <a:r>
              <a:rPr lang="en-GB" sz="1200" b="1" dirty="0"/>
              <a:t>Cost of living:</a:t>
            </a:r>
          </a:p>
          <a:p>
            <a:pPr marL="171450" indent="-171450" algn="just">
              <a:lnSpc>
                <a:spcPct val="100000"/>
              </a:lnSpc>
              <a:spcBef>
                <a:spcPts val="0"/>
              </a:spcBef>
              <a:spcAft>
                <a:spcPts val="1000"/>
              </a:spcAft>
              <a:buFont typeface="Arial" panose="020B0604020202020204" pitchFamily="34" charset="0"/>
              <a:buChar char="•"/>
            </a:pPr>
            <a:r>
              <a:rPr lang="en-GB" sz="1200" dirty="0"/>
              <a:t>Over three quarters (77%) of respondents in Oldham have worried about the rising costs of living in the past two weeks. This is  lower than the GM average (81%).</a:t>
            </a:r>
          </a:p>
          <a:p>
            <a:pPr marL="171450" indent="-171450" algn="just">
              <a:lnSpc>
                <a:spcPct val="100000"/>
              </a:lnSpc>
              <a:spcBef>
                <a:spcPts val="0"/>
              </a:spcBef>
              <a:spcAft>
                <a:spcPts val="1000"/>
              </a:spcAft>
              <a:buFont typeface="Arial" panose="020B0604020202020204" pitchFamily="34" charset="0"/>
              <a:buChar char="•"/>
            </a:pPr>
            <a:r>
              <a:rPr lang="en-GB" sz="1200" dirty="0"/>
              <a:t>84% of respondents in Oldham have had their cost of living increase over the last month, the same as the GM average (84%).</a:t>
            </a:r>
          </a:p>
          <a:p>
            <a:pPr marL="171450" indent="-171450" algn="just">
              <a:lnSpc>
                <a:spcPct val="100000"/>
              </a:lnSpc>
              <a:spcBef>
                <a:spcPts val="0"/>
              </a:spcBef>
              <a:spcAft>
                <a:spcPts val="200"/>
              </a:spcAft>
              <a:buFont typeface="Arial" panose="020B0604020202020204" pitchFamily="34" charset="0"/>
              <a:buChar char="•"/>
            </a:pPr>
            <a:r>
              <a:rPr lang="en-GB" sz="1200" dirty="0"/>
              <a:t>Over half (58%) of respondents in Oldham find it difficult to afford their energy costs. This is in line with the GM average (56%).</a:t>
            </a:r>
          </a:p>
        </p:txBody>
      </p:sp>
      <p:sp>
        <p:nvSpPr>
          <p:cNvPr id="10" name="Footer Placeholder 4">
            <a:extLst>
              <a:ext uri="{FF2B5EF4-FFF2-40B4-BE49-F238E27FC236}">
                <a16:creationId xmlns:a16="http://schemas.microsoft.com/office/drawing/2014/main" id="{A38A51C2-8F26-4930-B896-BB9630F243E1}"/>
              </a:ext>
            </a:extLst>
          </p:cNvPr>
          <p:cNvSpPr txBox="1">
            <a:spLocks/>
          </p:cNvSpPr>
          <p:nvPr/>
        </p:nvSpPr>
        <p:spPr>
          <a:xfrm>
            <a:off x="396875" y="6383456"/>
            <a:ext cx="10953012"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*Digital inclusion base too small to provide insights (below 30)</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6" name="Slide Number Placeholder 4">
            <a:extLst>
              <a:ext uri="{FF2B5EF4-FFF2-40B4-BE49-F238E27FC236}">
                <a16:creationId xmlns:a16="http://schemas.microsoft.com/office/drawing/2014/main" id="{019FDC09-4923-45EE-96EB-41F82D8380E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148624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8979" y="661570"/>
            <a:ext cx="10515600" cy="586800"/>
          </a:xfrm>
        </p:spPr>
        <p:txBody>
          <a:bodyPr vert="horz" lIns="91440" tIns="45720" rIns="91440" bIns="45720" rtlCol="0" anchor="ctr">
            <a:noAutofit/>
          </a:bodyPr>
          <a:lstStyle/>
          <a:p>
            <a:r>
              <a:rPr lang="en-GB" sz="1800" b="1" dirty="0"/>
              <a:t>Rochdale</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7087" y="1208178"/>
            <a:ext cx="11017826" cy="5125570"/>
          </a:xfrm>
        </p:spPr>
        <p:txBody>
          <a:bodyPr wrap="square">
            <a:spAutoFit/>
          </a:bodyPr>
          <a:lstStyle/>
          <a:p>
            <a:pPr marL="0" indent="0" algn="just">
              <a:lnSpc>
                <a:spcPct val="100000"/>
              </a:lnSpc>
              <a:spcBef>
                <a:spcPts val="0"/>
              </a:spcBef>
              <a:spcAft>
                <a:spcPts val="1000"/>
              </a:spcAft>
              <a:buNone/>
            </a:pPr>
            <a:r>
              <a:rPr lang="en-GB" sz="1200" b="1" dirty="0"/>
              <a:t>Covid-19:</a:t>
            </a:r>
          </a:p>
          <a:p>
            <a:pPr marL="171450" indent="-171450" algn="just">
              <a:lnSpc>
                <a:spcPct val="100000"/>
              </a:lnSpc>
              <a:spcBef>
                <a:spcPts val="0"/>
              </a:spcBef>
              <a:spcAft>
                <a:spcPts val="1000"/>
              </a:spcAft>
              <a:buFont typeface="Arial" panose="020B0604020202020204" pitchFamily="34" charset="0"/>
              <a:buChar char="•"/>
            </a:pPr>
            <a:r>
              <a:rPr lang="en-GB" sz="1200" dirty="0"/>
              <a:t>29% of respondents in Rochdale are ‘extremely’ or ‘very’ worried about COVID-19 and its impacts. This is higher than the GM average (23%). </a:t>
            </a:r>
          </a:p>
          <a:p>
            <a:pPr marL="171450" indent="-171450" algn="just">
              <a:lnSpc>
                <a:spcPct val="100000"/>
              </a:lnSpc>
              <a:spcBef>
                <a:spcPts val="0"/>
              </a:spcBef>
              <a:spcAft>
                <a:spcPts val="1000"/>
              </a:spcAft>
              <a:buFont typeface="Arial" panose="020B0604020202020204" pitchFamily="34" charset="0"/>
              <a:buChar char="•"/>
            </a:pPr>
            <a:r>
              <a:rPr lang="en-GB" sz="1200" dirty="0"/>
              <a:t>Of those Rochdale respondents who have had Covid-19, 26% are currently experiencing lasting physical symptoms. This is in line with the GM average (28%). </a:t>
            </a:r>
          </a:p>
          <a:p>
            <a:pPr marL="171450" indent="-171450" algn="just">
              <a:lnSpc>
                <a:spcPct val="100000"/>
              </a:lnSpc>
              <a:spcBef>
                <a:spcPts val="0"/>
              </a:spcBef>
              <a:spcAft>
                <a:spcPts val="200"/>
              </a:spcAft>
              <a:buFont typeface="Arial" panose="020B0604020202020204" pitchFamily="34" charset="0"/>
              <a:buChar char="•"/>
            </a:pPr>
            <a:r>
              <a:rPr lang="en-GB" sz="1200" dirty="0"/>
              <a:t>A quarter (25%) of respondents in Rochdale are unlikely to get either the Covid-19 vaccine/booster or the flu jab this winter if offered, this is significantly higher than the GM average (15%).</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1000"/>
              </a:spcAft>
              <a:buNone/>
            </a:pPr>
            <a:r>
              <a:rPr lang="en-GB" sz="1200" b="1" dirty="0"/>
              <a:t>Food security:</a:t>
            </a:r>
          </a:p>
          <a:p>
            <a:pPr marL="171450" indent="-171450" algn="just">
              <a:lnSpc>
                <a:spcPct val="100000"/>
              </a:lnSpc>
              <a:spcBef>
                <a:spcPts val="0"/>
              </a:spcBef>
              <a:spcAft>
                <a:spcPts val="1000"/>
              </a:spcAft>
              <a:buFont typeface="Arial" panose="020B0604020202020204" pitchFamily="34" charset="0"/>
              <a:buChar char="•"/>
            </a:pPr>
            <a:r>
              <a:rPr lang="en-GB" sz="1200" dirty="0"/>
              <a:t>Under a third (30%) of Rochdale households without children are considered food insecure under the household food security score, though this is lower than the GM average of 34%. </a:t>
            </a:r>
          </a:p>
          <a:p>
            <a:pPr marL="171450" indent="-171450" algn="just">
              <a:lnSpc>
                <a:spcPct val="100000"/>
              </a:lnSpc>
              <a:spcBef>
                <a:spcPts val="0"/>
              </a:spcBef>
              <a:spcAft>
                <a:spcPts val="1000"/>
              </a:spcAft>
              <a:buFont typeface="Arial" panose="020B0604020202020204" pitchFamily="34" charset="0"/>
              <a:buChar char="•"/>
            </a:pPr>
            <a:r>
              <a:rPr lang="en-GB" sz="1200" dirty="0"/>
              <a:t>Just over a sixth (16%) of respondents’ households in Rochdale have worried about whether their food would run out before they got money to buy more. This is in line with the GM average (14%).</a:t>
            </a:r>
          </a:p>
          <a:p>
            <a:pPr marL="171450" indent="-171450" algn="just">
              <a:lnSpc>
                <a:spcPct val="100000"/>
              </a:lnSpc>
              <a:spcBef>
                <a:spcPts val="0"/>
              </a:spcBef>
              <a:spcAft>
                <a:spcPts val="1000"/>
              </a:spcAft>
              <a:buFont typeface="Arial" panose="020B0604020202020204" pitchFamily="34" charset="0"/>
              <a:buChar char="•"/>
            </a:pPr>
            <a:r>
              <a:rPr lang="en-GB" sz="1200" dirty="0"/>
              <a:t>40% of respondents in Rochdale have had someone in their household cut the size of meals or skipped meals because there wasn’t enough money for food in the last 12 months. This is higher than the GM average (35%). </a:t>
            </a:r>
          </a:p>
          <a:p>
            <a:pPr marL="171450" indent="-171450" algn="just">
              <a:lnSpc>
                <a:spcPct val="100000"/>
              </a:lnSpc>
              <a:spcBef>
                <a:spcPts val="0"/>
              </a:spcBef>
              <a:spcAft>
                <a:spcPts val="200"/>
              </a:spcAft>
              <a:buFont typeface="Arial" panose="020B0604020202020204" pitchFamily="34" charset="0"/>
              <a:buChar char="•"/>
            </a:pPr>
            <a:r>
              <a:rPr lang="en-GB" sz="1200" dirty="0"/>
              <a:t>Under a third (31%) of respondents in Rochdale have had someone in their household lose weight because there wasn’t enough money for food in the last 12 months. This is higher than the GM average (24%).</a:t>
            </a:r>
          </a:p>
          <a:p>
            <a:pPr marL="0" indent="0" algn="just">
              <a:lnSpc>
                <a:spcPct val="100000"/>
              </a:lnSpc>
              <a:spcBef>
                <a:spcPts val="0"/>
              </a:spcBef>
              <a:spcAft>
                <a:spcPts val="200"/>
              </a:spcAft>
              <a:buNone/>
            </a:pPr>
            <a:endParaRPr lang="en-GB" sz="1200" b="1" dirty="0"/>
          </a:p>
          <a:p>
            <a:pPr marL="0" indent="0" algn="just">
              <a:lnSpc>
                <a:spcPct val="100000"/>
              </a:lnSpc>
              <a:spcBef>
                <a:spcPts val="0"/>
              </a:spcBef>
              <a:spcAft>
                <a:spcPts val="1000"/>
              </a:spcAft>
              <a:buNone/>
            </a:pPr>
            <a:r>
              <a:rPr lang="en-GB" sz="1200" b="1" dirty="0"/>
              <a:t>Cost of living:</a:t>
            </a:r>
          </a:p>
          <a:p>
            <a:pPr marL="171450" indent="-171450" algn="just">
              <a:lnSpc>
                <a:spcPct val="100000"/>
              </a:lnSpc>
              <a:spcBef>
                <a:spcPts val="0"/>
              </a:spcBef>
              <a:spcAft>
                <a:spcPts val="1000"/>
              </a:spcAft>
              <a:buFont typeface="Arial" panose="020B0604020202020204" pitchFamily="34" charset="0"/>
              <a:buChar char="•"/>
            </a:pPr>
            <a:r>
              <a:rPr lang="en-GB" sz="1200" dirty="0"/>
              <a:t>Over 8 in 10 (84%) respondents in Rochdale have worried about the rising costs of living in the past two weeks. This is similar to the GM average (81%).</a:t>
            </a:r>
          </a:p>
          <a:p>
            <a:pPr marL="171450" indent="-171450" algn="just">
              <a:lnSpc>
                <a:spcPct val="100000"/>
              </a:lnSpc>
              <a:spcBef>
                <a:spcPts val="0"/>
              </a:spcBef>
              <a:spcAft>
                <a:spcPts val="1000"/>
              </a:spcAft>
              <a:buFont typeface="Arial" panose="020B0604020202020204" pitchFamily="34" charset="0"/>
              <a:buChar char="•"/>
            </a:pPr>
            <a:r>
              <a:rPr lang="en-GB" sz="1200" dirty="0"/>
              <a:t>84% of respondents in Rochdale say that their cost of living has increased over the last month. This is the same as the GM average (84%).</a:t>
            </a:r>
          </a:p>
          <a:p>
            <a:pPr marL="171450" indent="-171450" algn="just">
              <a:lnSpc>
                <a:spcPct val="100000"/>
              </a:lnSpc>
              <a:spcBef>
                <a:spcPts val="0"/>
              </a:spcBef>
              <a:spcAft>
                <a:spcPts val="200"/>
              </a:spcAft>
              <a:buFont typeface="Arial" panose="020B0604020202020204" pitchFamily="34" charset="0"/>
              <a:buChar char="•"/>
            </a:pPr>
            <a:r>
              <a:rPr lang="en-GB" sz="1200" dirty="0"/>
              <a:t>Nearly two thirds (62%) of respondents in Rochdale say that it is difficult to afford their energy costs. This is higher than the GM average (56%).</a:t>
            </a:r>
          </a:p>
        </p:txBody>
      </p:sp>
      <p:sp>
        <p:nvSpPr>
          <p:cNvPr id="10" name="Footer Placeholder 4">
            <a:extLst>
              <a:ext uri="{FF2B5EF4-FFF2-40B4-BE49-F238E27FC236}">
                <a16:creationId xmlns:a16="http://schemas.microsoft.com/office/drawing/2014/main" id="{EC6ADE91-1300-4304-86DF-31DE62D83F82}"/>
              </a:ext>
            </a:extLst>
          </p:cNvPr>
          <p:cNvSpPr txBox="1">
            <a:spLocks/>
          </p:cNvSpPr>
          <p:nvPr/>
        </p:nvSpPr>
        <p:spPr>
          <a:xfrm>
            <a:off x="396875" y="6383456"/>
            <a:ext cx="10953012"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*Digital inclusion base too small to provide insights (below 30)</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6" name="Slide Number Placeholder 4">
            <a:extLst>
              <a:ext uri="{FF2B5EF4-FFF2-40B4-BE49-F238E27FC236}">
                <a16:creationId xmlns:a16="http://schemas.microsoft.com/office/drawing/2014/main" id="{3F937CF1-6327-4FCF-9A39-F3E77667138A}"/>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79867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508978" y="711074"/>
            <a:ext cx="10515600" cy="586800"/>
          </a:xfrm>
        </p:spPr>
        <p:txBody>
          <a:bodyPr vert="horz" lIns="91440" tIns="45720" rIns="91440" bIns="45720" rtlCol="0" anchor="ctr">
            <a:noAutofit/>
          </a:bodyPr>
          <a:lstStyle/>
          <a:p>
            <a:r>
              <a:rPr lang="en-GB" sz="1800" b="1" dirty="0"/>
              <a:t>Salford</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08978" y="1210075"/>
            <a:ext cx="11017826" cy="5125570"/>
          </a:xfrm>
        </p:spPr>
        <p:txBody>
          <a:bodyPr wrap="square">
            <a:spAutoFit/>
          </a:bodyPr>
          <a:lstStyle/>
          <a:p>
            <a:pPr marL="0" indent="0" algn="just">
              <a:lnSpc>
                <a:spcPct val="100000"/>
              </a:lnSpc>
              <a:spcBef>
                <a:spcPts val="0"/>
              </a:spcBef>
              <a:spcAft>
                <a:spcPts val="1000"/>
              </a:spcAft>
              <a:buNone/>
            </a:pPr>
            <a:r>
              <a:rPr lang="en-GB" sz="1200" b="1" dirty="0"/>
              <a:t>Covid-19:</a:t>
            </a:r>
          </a:p>
          <a:p>
            <a:pPr marL="171450" indent="-171450" algn="just">
              <a:lnSpc>
                <a:spcPct val="100000"/>
              </a:lnSpc>
              <a:spcBef>
                <a:spcPts val="0"/>
              </a:spcBef>
              <a:spcAft>
                <a:spcPts val="1000"/>
              </a:spcAft>
              <a:buFont typeface="Arial" panose="020B0604020202020204" pitchFamily="34" charset="0"/>
              <a:buChar char="•"/>
            </a:pPr>
            <a:r>
              <a:rPr lang="en-GB" sz="1200" dirty="0"/>
              <a:t>Just over a fifth (22%) of respondents in Salford are ‘extremely’ or ‘very’ worried about Covid-19 and its impacts. This is similar to the GM average (23%).</a:t>
            </a:r>
          </a:p>
          <a:p>
            <a:pPr marL="171450" indent="-171450" algn="just">
              <a:lnSpc>
                <a:spcPct val="100000"/>
              </a:lnSpc>
              <a:spcBef>
                <a:spcPts val="0"/>
              </a:spcBef>
              <a:spcAft>
                <a:spcPts val="1000"/>
              </a:spcAft>
              <a:buFont typeface="Arial" panose="020B0604020202020204" pitchFamily="34" charset="0"/>
              <a:buChar char="•"/>
            </a:pPr>
            <a:r>
              <a:rPr lang="en-GB" sz="1200" dirty="0"/>
              <a:t>Of those Salford respondents who have had Covid-19, 23% are currently experiencing lasting physical symptoms. This is lower than the GM average (28%). </a:t>
            </a:r>
          </a:p>
          <a:p>
            <a:pPr marL="171450" indent="-171450" algn="just">
              <a:lnSpc>
                <a:spcPct val="100000"/>
              </a:lnSpc>
              <a:spcBef>
                <a:spcPts val="0"/>
              </a:spcBef>
              <a:spcAft>
                <a:spcPts val="200"/>
              </a:spcAft>
              <a:buFont typeface="Arial" panose="020B0604020202020204" pitchFamily="34" charset="0"/>
              <a:buChar char="•"/>
            </a:pPr>
            <a:r>
              <a:rPr lang="en-GB" sz="1200" dirty="0"/>
              <a:t>15% of respondents in Salford are unlikely to get either the Covid-19 vaccine/booster or the flu jab this winter if offered. This is the same as the GM average (15%).</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1000"/>
              </a:spcAft>
              <a:buNone/>
            </a:pPr>
            <a:r>
              <a:rPr lang="en-GB" sz="1200" b="1" dirty="0"/>
              <a:t>Food security:</a:t>
            </a:r>
          </a:p>
          <a:p>
            <a:pPr marL="171450" indent="-171450" algn="just">
              <a:lnSpc>
                <a:spcPct val="100000"/>
              </a:lnSpc>
              <a:spcBef>
                <a:spcPts val="0"/>
              </a:spcBef>
              <a:spcAft>
                <a:spcPts val="1000"/>
              </a:spcAft>
              <a:buFont typeface="Arial" panose="020B0604020202020204" pitchFamily="34" charset="0"/>
              <a:buChar char="•"/>
            </a:pPr>
            <a:r>
              <a:rPr lang="en-GB" sz="1200" dirty="0"/>
              <a:t>Two fifths (42%) of Salford households without children are considered food insecure under the household food security score, which is significantly higher than the GM average of 34%. </a:t>
            </a:r>
          </a:p>
          <a:p>
            <a:pPr marL="171450" indent="-171450" algn="just">
              <a:lnSpc>
                <a:spcPct val="100000"/>
              </a:lnSpc>
              <a:spcBef>
                <a:spcPts val="0"/>
              </a:spcBef>
              <a:spcAft>
                <a:spcPts val="1000"/>
              </a:spcAft>
              <a:buFont typeface="Arial" panose="020B0604020202020204" pitchFamily="34" charset="0"/>
              <a:buChar char="•"/>
            </a:pPr>
            <a:r>
              <a:rPr lang="en-GB" sz="1200" dirty="0"/>
              <a:t>Just over 1 in 10 (12%) of respondents’ households in Salford have worried about whether their food would run out before they got money to buy more. This is in line with the GM average (14%).</a:t>
            </a:r>
          </a:p>
          <a:p>
            <a:pPr marL="171450" indent="-171450" algn="just">
              <a:lnSpc>
                <a:spcPct val="100000"/>
              </a:lnSpc>
              <a:spcBef>
                <a:spcPts val="0"/>
              </a:spcBef>
              <a:spcAft>
                <a:spcPts val="1000"/>
              </a:spcAft>
              <a:buFont typeface="Arial" panose="020B0604020202020204" pitchFamily="34" charset="0"/>
              <a:buChar char="•"/>
            </a:pPr>
            <a:r>
              <a:rPr lang="en-GB" sz="1200" dirty="0"/>
              <a:t>A third (34%) of respondents in Salford have had someone in their household cut the size of meals or skipped meals because there wasn’t enough money for food in the last 12 months. This is similar to the GM average (35%). </a:t>
            </a:r>
          </a:p>
          <a:p>
            <a:pPr marL="171450" indent="-171450" algn="just">
              <a:lnSpc>
                <a:spcPct val="100000"/>
              </a:lnSpc>
              <a:spcBef>
                <a:spcPts val="0"/>
              </a:spcBef>
              <a:spcAft>
                <a:spcPts val="200"/>
              </a:spcAft>
              <a:buFont typeface="Arial" panose="020B0604020202020204" pitchFamily="34" charset="0"/>
              <a:buChar char="•"/>
            </a:pPr>
            <a:r>
              <a:rPr lang="en-GB" sz="1200" dirty="0"/>
              <a:t>23% of respondents in Salford have had someone in their household lose weight because there wasn’t enough money for food in the last 12 months. This is similar to the GM average (24%).</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1000"/>
              </a:spcAft>
              <a:buNone/>
            </a:pPr>
            <a:r>
              <a:rPr lang="en-GB" sz="1200" b="1" dirty="0"/>
              <a:t>Cost of living:</a:t>
            </a:r>
          </a:p>
          <a:p>
            <a:pPr marL="171450" indent="-171450" algn="just">
              <a:lnSpc>
                <a:spcPct val="100000"/>
              </a:lnSpc>
              <a:spcBef>
                <a:spcPts val="0"/>
              </a:spcBef>
              <a:spcAft>
                <a:spcPts val="1000"/>
              </a:spcAft>
              <a:buFont typeface="Arial" panose="020B0604020202020204" pitchFamily="34" charset="0"/>
              <a:buChar char="•"/>
            </a:pPr>
            <a:r>
              <a:rPr lang="en-GB" sz="1200" dirty="0"/>
              <a:t>8 in 10 (80%) respondents in Salford have worried about the rising costs of living in the past two weeks. This is similar to the GM average (81%).</a:t>
            </a:r>
          </a:p>
          <a:p>
            <a:pPr marL="171450" indent="-171450" algn="just">
              <a:lnSpc>
                <a:spcPct val="100000"/>
              </a:lnSpc>
              <a:spcBef>
                <a:spcPts val="0"/>
              </a:spcBef>
              <a:spcAft>
                <a:spcPts val="1000"/>
              </a:spcAft>
              <a:buFont typeface="Arial" panose="020B0604020202020204" pitchFamily="34" charset="0"/>
              <a:buChar char="•"/>
            </a:pPr>
            <a:r>
              <a:rPr lang="en-GB" sz="1200" dirty="0"/>
              <a:t>83% of respondents in Salford say that their cost of living has increased over the last month. This is similar to the GM average (84%).</a:t>
            </a:r>
          </a:p>
          <a:p>
            <a:pPr marL="171450" indent="-171450" algn="just">
              <a:lnSpc>
                <a:spcPct val="100000"/>
              </a:lnSpc>
              <a:spcBef>
                <a:spcPts val="0"/>
              </a:spcBef>
              <a:spcAft>
                <a:spcPts val="200"/>
              </a:spcAft>
              <a:buFont typeface="Arial" panose="020B0604020202020204" pitchFamily="34" charset="0"/>
              <a:buChar char="•"/>
            </a:pPr>
            <a:r>
              <a:rPr lang="en-GB" sz="1200" dirty="0"/>
              <a:t>Just over half (52%) of respondents in Salford say that it is difficult to afford their energy costs. This is lower than the GM average (56%).</a:t>
            </a:r>
          </a:p>
        </p:txBody>
      </p:sp>
      <p:sp>
        <p:nvSpPr>
          <p:cNvPr id="10" name="Footer Placeholder 4">
            <a:extLst>
              <a:ext uri="{FF2B5EF4-FFF2-40B4-BE49-F238E27FC236}">
                <a16:creationId xmlns:a16="http://schemas.microsoft.com/office/drawing/2014/main" id="{048A95C3-A92D-4F03-9BFA-9035022875F6}"/>
              </a:ext>
            </a:extLst>
          </p:cNvPr>
          <p:cNvSpPr txBox="1">
            <a:spLocks/>
          </p:cNvSpPr>
          <p:nvPr/>
        </p:nvSpPr>
        <p:spPr>
          <a:xfrm>
            <a:off x="396875" y="6383456"/>
            <a:ext cx="10953012"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*Digital inclusion base too small to provide insights (below 30)</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6" name="Slide Number Placeholder 4">
            <a:extLst>
              <a:ext uri="{FF2B5EF4-FFF2-40B4-BE49-F238E27FC236}">
                <a16:creationId xmlns:a16="http://schemas.microsoft.com/office/drawing/2014/main" id="{F172D933-C283-4B81-A339-0B541A36F50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47959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20EBEF-20C2-47BC-52DB-3F5CDF8BF0C4}"/>
              </a:ext>
            </a:extLst>
          </p:cNvPr>
          <p:cNvSpPr>
            <a:spLocks noGrp="1"/>
          </p:cNvSpPr>
          <p:nvPr>
            <p:ph type="title"/>
          </p:nvPr>
        </p:nvSpPr>
        <p:spPr>
          <a:xfrm>
            <a:off x="547913" y="1178908"/>
            <a:ext cx="5495023" cy="1116000"/>
          </a:xfrm>
        </p:spPr>
        <p:txBody>
          <a:bodyPr>
            <a:normAutofit/>
          </a:bodyPr>
          <a:lstStyle/>
          <a:p>
            <a:r>
              <a:rPr kumimoji="0" lang="en-GB" sz="3600" b="1" i="0" u="none" strike="noStrike" kern="1200" cap="none" spc="0" normalizeH="0" baseline="0" noProof="0" dirty="0">
                <a:ln>
                  <a:noFill/>
                </a:ln>
                <a:effectLst/>
                <a:uLnTx/>
                <a:uFillTx/>
                <a:ea typeface="+mj-ea"/>
                <a:cs typeface="+mj-cs"/>
              </a:rPr>
              <a:t>Living safely and fairly with Covid-19</a:t>
            </a:r>
            <a:endParaRPr lang="en-GB" dirty="0"/>
          </a:p>
        </p:txBody>
      </p:sp>
      <p:graphicFrame>
        <p:nvGraphicFramePr>
          <p:cNvPr id="7" name="Table 5">
            <a:extLst>
              <a:ext uri="{FF2B5EF4-FFF2-40B4-BE49-F238E27FC236}">
                <a16:creationId xmlns:a16="http://schemas.microsoft.com/office/drawing/2014/main" id="{FA7EAEA7-FA8A-4919-586B-1415769ECF42}"/>
              </a:ext>
            </a:extLst>
          </p:cNvPr>
          <p:cNvGraphicFramePr>
            <a:graphicFrameLocks noGrp="1"/>
          </p:cNvGraphicFramePr>
          <p:nvPr>
            <p:extLst>
              <p:ext uri="{D42A27DB-BD31-4B8C-83A1-F6EECF244321}">
                <p14:modId xmlns:p14="http://schemas.microsoft.com/office/powerpoint/2010/main" val="1876690544"/>
              </p:ext>
            </p:extLst>
          </p:nvPr>
        </p:nvGraphicFramePr>
        <p:xfrm>
          <a:off x="547913" y="4582800"/>
          <a:ext cx="5912708" cy="1152000"/>
        </p:xfrm>
        <a:graphic>
          <a:graphicData uri="http://schemas.openxmlformats.org/drawingml/2006/table">
            <a:tbl>
              <a:tblPr firstRow="1" bandRow="1">
                <a:tableStyleId>{5C22544A-7EE6-4342-B048-85BDC9FD1C3A}</a:tableStyleId>
              </a:tblPr>
              <a:tblGrid>
                <a:gridCol w="3793171">
                  <a:extLst>
                    <a:ext uri="{9D8B030D-6E8A-4147-A177-3AD203B41FA5}">
                      <a16:colId xmlns:a16="http://schemas.microsoft.com/office/drawing/2014/main" val="4846203"/>
                    </a:ext>
                  </a:extLst>
                </a:gridCol>
                <a:gridCol w="2119537">
                  <a:extLst>
                    <a:ext uri="{9D8B030D-6E8A-4147-A177-3AD203B41FA5}">
                      <a16:colId xmlns:a16="http://schemas.microsoft.com/office/drawing/2014/main" val="4277008826"/>
                    </a:ext>
                  </a:extLst>
                </a:gridCol>
              </a:tblGrid>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rPr>
                        <a:t>Key findings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page 8</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07408354"/>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Overview</a:t>
                      </a:r>
                      <a:endParaRPr lang="en-GB" sz="140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pages 9-10</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9449144"/>
                  </a:ext>
                </a:extLst>
              </a:tr>
              <a:tr h="28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Arial" panose="020B0604020202020204" pitchFamily="34" charset="0"/>
                          <a:cs typeface="Arial" panose="020B0604020202020204" pitchFamily="34" charset="0"/>
                        </a:rPr>
                        <a:t>Covid-19 anxiety</a:t>
                      </a:r>
                      <a:endParaRPr lang="en-GB" sz="1400" b="1"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4" action="ppaction://hlinksldjump">
                            <a:extLst>
                              <a:ext uri="{A12FA001-AC4F-418D-AE19-62706E023703}">
                                <ahyp:hlinkClr xmlns:ahyp="http://schemas.microsoft.com/office/drawing/2018/hyperlinkcolor" val="tx"/>
                              </a:ext>
                            </a:extLst>
                          </a:hlinkClick>
                        </a:rPr>
                        <a:t>pages 11-12</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0110958"/>
                  </a:ext>
                </a:extLst>
              </a:tr>
              <a:tr h="288000">
                <a:tc>
                  <a:txBody>
                    <a:bodyPr/>
                    <a:lstStyle/>
                    <a:p>
                      <a:r>
                        <a:rPr lang="en-GB" sz="1400" b="1" dirty="0">
                          <a:solidFill>
                            <a:schemeClr val="bg1"/>
                          </a:solidFill>
                        </a:rPr>
                        <a:t>Vaccinations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5" action="ppaction://hlinksldjump">
                            <a:extLst>
                              <a:ext uri="{A12FA001-AC4F-418D-AE19-62706E023703}">
                                <ahyp:hlinkClr xmlns:ahyp="http://schemas.microsoft.com/office/drawing/2018/hyperlinkcolor" val="tx"/>
                              </a:ext>
                            </a:extLst>
                          </a:hlinkClick>
                        </a:rPr>
                        <a:t>pages 13-14</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7166636"/>
                  </a:ext>
                </a:extLst>
              </a:tr>
            </a:tbl>
          </a:graphicData>
        </a:graphic>
      </p:graphicFrame>
      <p:graphicFrame>
        <p:nvGraphicFramePr>
          <p:cNvPr id="2" name="Table 5">
            <a:extLst>
              <a:ext uri="{FF2B5EF4-FFF2-40B4-BE49-F238E27FC236}">
                <a16:creationId xmlns:a16="http://schemas.microsoft.com/office/drawing/2014/main" id="{CA025509-1DC6-B35B-F32B-6EAA59C096F4}"/>
              </a:ext>
            </a:extLst>
          </p:cNvPr>
          <p:cNvGraphicFramePr>
            <a:graphicFrameLocks noGrp="1"/>
          </p:cNvGraphicFramePr>
          <p:nvPr>
            <p:extLst>
              <p:ext uri="{D42A27DB-BD31-4B8C-83A1-F6EECF244321}">
                <p14:modId xmlns:p14="http://schemas.microsoft.com/office/powerpoint/2010/main" val="3879224837"/>
              </p:ext>
            </p:extLst>
          </p:nvPr>
        </p:nvGraphicFramePr>
        <p:xfrm>
          <a:off x="5920383" y="4582800"/>
          <a:ext cx="5912708" cy="576000"/>
        </p:xfrm>
        <a:graphic>
          <a:graphicData uri="http://schemas.openxmlformats.org/drawingml/2006/table">
            <a:tbl>
              <a:tblPr firstRow="1" bandRow="1">
                <a:tableStyleId>{5C22544A-7EE6-4342-B048-85BDC9FD1C3A}</a:tableStyleId>
              </a:tblPr>
              <a:tblGrid>
                <a:gridCol w="3793171">
                  <a:extLst>
                    <a:ext uri="{9D8B030D-6E8A-4147-A177-3AD203B41FA5}">
                      <a16:colId xmlns:a16="http://schemas.microsoft.com/office/drawing/2014/main" val="4846203"/>
                    </a:ext>
                  </a:extLst>
                </a:gridCol>
                <a:gridCol w="2119537">
                  <a:extLst>
                    <a:ext uri="{9D8B030D-6E8A-4147-A177-3AD203B41FA5}">
                      <a16:colId xmlns:a16="http://schemas.microsoft.com/office/drawing/2014/main" val="4277008826"/>
                    </a:ext>
                  </a:extLst>
                </a:gridCol>
              </a:tblGrid>
              <a:tr h="288000">
                <a:tc>
                  <a:txBody>
                    <a:bodyPr/>
                    <a:lstStyle/>
                    <a:p>
                      <a:r>
                        <a:rPr lang="en-GB" sz="1400" b="1" dirty="0">
                          <a:solidFill>
                            <a:schemeClr val="bg1"/>
                          </a:solidFill>
                        </a:rPr>
                        <a:t>Covid-19 infections and lasting impacts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6" action="ppaction://hlinksldjump">
                            <a:extLst>
                              <a:ext uri="{A12FA001-AC4F-418D-AE19-62706E023703}">
                                <ahyp:hlinkClr xmlns:ahyp="http://schemas.microsoft.com/office/drawing/2018/hyperlinkcolor" val="tx"/>
                              </a:ext>
                            </a:extLst>
                          </a:hlinkClick>
                        </a:rPr>
                        <a:t>pages 15-17</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7166636"/>
                  </a:ext>
                </a:extLst>
              </a:tr>
              <a:tr h="288000">
                <a:tc>
                  <a:txBody>
                    <a:bodyPr/>
                    <a:lstStyle/>
                    <a:p>
                      <a:r>
                        <a:rPr lang="en-GB" sz="1400" b="1" dirty="0">
                          <a:solidFill>
                            <a:schemeClr val="bg1"/>
                          </a:solidFill>
                        </a:rPr>
                        <a:t>Covid-19-safe behaviours</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u="sng" dirty="0">
                          <a:solidFill>
                            <a:schemeClr val="bg1"/>
                          </a:solidFill>
                          <a:hlinkClick r:id="rId7" action="ppaction://hlinksldjump">
                            <a:extLst>
                              <a:ext uri="{A12FA001-AC4F-418D-AE19-62706E023703}">
                                <ahyp:hlinkClr xmlns:ahyp="http://schemas.microsoft.com/office/drawing/2018/hyperlinkcolor" val="tx"/>
                              </a:ext>
                            </a:extLst>
                          </a:hlinkClick>
                        </a:rPr>
                        <a:t>page 18</a:t>
                      </a:r>
                      <a:endParaRPr lang="en-GB" sz="1400" b="1" u="sng" dirty="0">
                        <a:solidFill>
                          <a:schemeClr val="bg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6428895"/>
                  </a:ext>
                </a:extLst>
              </a:tr>
            </a:tbl>
          </a:graphicData>
        </a:graphic>
      </p:graphicFrame>
    </p:spTree>
    <p:extLst>
      <p:ext uri="{BB962C8B-B14F-4D97-AF65-F5344CB8AC3E}">
        <p14:creationId xmlns:p14="http://schemas.microsoft.com/office/powerpoint/2010/main" val="4818407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99251" y="714947"/>
            <a:ext cx="10515600" cy="586800"/>
          </a:xfrm>
        </p:spPr>
        <p:txBody>
          <a:bodyPr vert="horz" lIns="91440" tIns="45720" rIns="91440" bIns="45720" rtlCol="0" anchor="ctr">
            <a:noAutofit/>
          </a:bodyPr>
          <a:lstStyle/>
          <a:p>
            <a:r>
              <a:rPr lang="en-GB" sz="1800" b="1" dirty="0"/>
              <a:t>Stockport</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760413" y="1241459"/>
            <a:ext cx="11017826" cy="5125570"/>
          </a:xfrm>
        </p:spPr>
        <p:txBody>
          <a:bodyPr wrap="square">
            <a:spAutoFit/>
          </a:bodyPr>
          <a:lstStyle/>
          <a:p>
            <a:pPr marL="0" indent="0" algn="just">
              <a:lnSpc>
                <a:spcPct val="100000"/>
              </a:lnSpc>
              <a:spcBef>
                <a:spcPts val="0"/>
              </a:spcBef>
              <a:spcAft>
                <a:spcPts val="1000"/>
              </a:spcAft>
              <a:buNone/>
            </a:pPr>
            <a:r>
              <a:rPr lang="en-GB" sz="1200" b="1" dirty="0"/>
              <a:t>Covid-19:</a:t>
            </a:r>
          </a:p>
          <a:p>
            <a:pPr marL="171450" indent="-171450" algn="just">
              <a:lnSpc>
                <a:spcPct val="100000"/>
              </a:lnSpc>
              <a:spcBef>
                <a:spcPts val="0"/>
              </a:spcBef>
              <a:spcAft>
                <a:spcPts val="1000"/>
              </a:spcAft>
              <a:buFont typeface="Arial" panose="020B0604020202020204" pitchFamily="34" charset="0"/>
              <a:buChar char="•"/>
            </a:pPr>
            <a:r>
              <a:rPr lang="en-GB" sz="1200" dirty="0"/>
              <a:t>Just under a fifth (18%) of respondents in Stockport are ‘extremely’ or ‘very’ worried about Covid-19 and its impacts. This is lower than the GM average (23%).</a:t>
            </a:r>
          </a:p>
          <a:p>
            <a:pPr marL="171450" indent="-171450" algn="just">
              <a:lnSpc>
                <a:spcPct val="100000"/>
              </a:lnSpc>
              <a:spcBef>
                <a:spcPts val="0"/>
              </a:spcBef>
              <a:spcAft>
                <a:spcPts val="1000"/>
              </a:spcAft>
              <a:buFont typeface="Arial" panose="020B0604020202020204" pitchFamily="34" charset="0"/>
              <a:buChar char="•"/>
            </a:pPr>
            <a:r>
              <a:rPr lang="en-GB" sz="1200" dirty="0"/>
              <a:t>Of those Stockport respondents who have had Covid-19, 28% are currently experiencing lasting physical symptoms. This is the same as the GM average (28%). </a:t>
            </a:r>
          </a:p>
          <a:p>
            <a:pPr marL="171450" indent="-171450" algn="just">
              <a:lnSpc>
                <a:spcPct val="100000"/>
              </a:lnSpc>
              <a:spcBef>
                <a:spcPts val="0"/>
              </a:spcBef>
              <a:spcAft>
                <a:spcPts val="200"/>
              </a:spcAft>
              <a:buFont typeface="Arial" panose="020B0604020202020204" pitchFamily="34" charset="0"/>
              <a:buChar char="•"/>
            </a:pPr>
            <a:r>
              <a:rPr lang="en-GB" sz="1200" dirty="0"/>
              <a:t>10% of respondents in Stockport are unlikely to get either the Covid-19 vaccine/booster or the flu jab this winter if offered. This is lower than the GM average (15%).</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1000"/>
              </a:spcAft>
              <a:buNone/>
            </a:pPr>
            <a:r>
              <a:rPr lang="en-GB" sz="1200" b="1" dirty="0"/>
              <a:t>Food security:</a:t>
            </a:r>
          </a:p>
          <a:p>
            <a:pPr marL="171450" indent="-171450" algn="just">
              <a:lnSpc>
                <a:spcPct val="100000"/>
              </a:lnSpc>
              <a:spcBef>
                <a:spcPts val="0"/>
              </a:spcBef>
              <a:spcAft>
                <a:spcPts val="1000"/>
              </a:spcAft>
              <a:buFont typeface="Arial" panose="020B0604020202020204" pitchFamily="34" charset="0"/>
              <a:buChar char="•"/>
            </a:pPr>
            <a:r>
              <a:rPr lang="en-GB" sz="1200" dirty="0"/>
              <a:t>29% of Stockport households without children are considered food insecure under the household food security score, though this is lower than the GM average of 34%. </a:t>
            </a:r>
          </a:p>
          <a:p>
            <a:pPr marL="171450" indent="-171450" algn="just">
              <a:lnSpc>
                <a:spcPct val="100000"/>
              </a:lnSpc>
              <a:spcBef>
                <a:spcPts val="0"/>
              </a:spcBef>
              <a:spcAft>
                <a:spcPts val="1000"/>
              </a:spcAft>
              <a:buFont typeface="Arial" panose="020B0604020202020204" pitchFamily="34" charset="0"/>
              <a:buChar char="•"/>
            </a:pPr>
            <a:r>
              <a:rPr lang="en-GB" sz="1200" dirty="0"/>
              <a:t>1 in 10 (10%) of respondents’ households in Stockport have worried about whether their food would run out before they got money to buy more. This slightly lower than the GM average (14%).</a:t>
            </a:r>
          </a:p>
          <a:p>
            <a:pPr marL="171450" indent="-171450" algn="just">
              <a:lnSpc>
                <a:spcPct val="100000"/>
              </a:lnSpc>
              <a:spcBef>
                <a:spcPts val="0"/>
              </a:spcBef>
              <a:spcAft>
                <a:spcPts val="1000"/>
              </a:spcAft>
              <a:buFont typeface="Arial" panose="020B0604020202020204" pitchFamily="34" charset="0"/>
              <a:buChar char="•"/>
            </a:pPr>
            <a:r>
              <a:rPr lang="en-GB" sz="1200" dirty="0"/>
              <a:t>A third (33%) of respondents in Stockport have had someone in their household cut the size of meals or skipped meals because there wasn’t enough money for food in the last 12 months. This is similar to the GM average (35%). </a:t>
            </a:r>
          </a:p>
          <a:p>
            <a:pPr marL="171450" indent="-171450" algn="just">
              <a:lnSpc>
                <a:spcPct val="100000"/>
              </a:lnSpc>
              <a:spcBef>
                <a:spcPts val="0"/>
              </a:spcBef>
              <a:spcAft>
                <a:spcPts val="200"/>
              </a:spcAft>
              <a:buFont typeface="Arial" panose="020B0604020202020204" pitchFamily="34" charset="0"/>
              <a:buChar char="•"/>
            </a:pPr>
            <a:r>
              <a:rPr lang="en-GB" sz="1200" dirty="0"/>
              <a:t>18% of respondents in Stockport have had someone in their household lose weight because there wasn’t enough money for food in the last 12 months. This is lower than the GM average (24%).</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1000"/>
              </a:spcAft>
              <a:buNone/>
            </a:pPr>
            <a:r>
              <a:rPr lang="en-GB" sz="1200" b="1" dirty="0"/>
              <a:t>Cost of living:</a:t>
            </a:r>
          </a:p>
          <a:p>
            <a:pPr marL="171450" indent="-171450" algn="just">
              <a:lnSpc>
                <a:spcPct val="100000"/>
              </a:lnSpc>
              <a:spcBef>
                <a:spcPts val="0"/>
              </a:spcBef>
              <a:spcAft>
                <a:spcPts val="1000"/>
              </a:spcAft>
              <a:buFont typeface="Arial" panose="020B0604020202020204" pitchFamily="34" charset="0"/>
              <a:buChar char="•"/>
            </a:pPr>
            <a:r>
              <a:rPr lang="en-GB" sz="1200" dirty="0"/>
              <a:t>85% of respondents in Stockport have worried about the rising costs of living in the past two weeks. This is slightly higher than the GM average (81%).</a:t>
            </a:r>
          </a:p>
          <a:p>
            <a:pPr marL="171450" indent="-171450" algn="just">
              <a:lnSpc>
                <a:spcPct val="100000"/>
              </a:lnSpc>
              <a:spcBef>
                <a:spcPts val="0"/>
              </a:spcBef>
              <a:spcAft>
                <a:spcPts val="1000"/>
              </a:spcAft>
              <a:buFont typeface="Arial" panose="020B0604020202020204" pitchFamily="34" charset="0"/>
              <a:buChar char="•"/>
            </a:pPr>
            <a:r>
              <a:rPr lang="en-GB" sz="1200" dirty="0"/>
              <a:t>84% of respondents in Stockport say that their cost of living has increased over the last month. This is the same as the GM average (84%).</a:t>
            </a:r>
          </a:p>
          <a:p>
            <a:pPr marL="171450" indent="-171450" algn="just">
              <a:lnSpc>
                <a:spcPct val="100000"/>
              </a:lnSpc>
              <a:spcBef>
                <a:spcPts val="0"/>
              </a:spcBef>
              <a:spcAft>
                <a:spcPts val="200"/>
              </a:spcAft>
              <a:buFont typeface="Arial" panose="020B0604020202020204" pitchFamily="34" charset="0"/>
              <a:buChar char="•"/>
            </a:pPr>
            <a:r>
              <a:rPr lang="en-GB" sz="1200" dirty="0"/>
              <a:t>Over half (56%) of respondents in Stockport say that it is difficult to afford their energy costs. This is the same as the GM average (56%). </a:t>
            </a:r>
          </a:p>
        </p:txBody>
      </p:sp>
      <p:sp>
        <p:nvSpPr>
          <p:cNvPr id="10" name="Footer Placeholder 4">
            <a:extLst>
              <a:ext uri="{FF2B5EF4-FFF2-40B4-BE49-F238E27FC236}">
                <a16:creationId xmlns:a16="http://schemas.microsoft.com/office/drawing/2014/main" id="{404F2545-7AB4-4392-A388-637E4BEAE969}"/>
              </a:ext>
            </a:extLst>
          </p:cNvPr>
          <p:cNvSpPr txBox="1">
            <a:spLocks/>
          </p:cNvSpPr>
          <p:nvPr/>
        </p:nvSpPr>
        <p:spPr>
          <a:xfrm>
            <a:off x="396875" y="6383456"/>
            <a:ext cx="10953012"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*Digital inclusion base too small to provide insights (below 30)</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6" name="Slide Number Placeholder 4">
            <a:extLst>
              <a:ext uri="{FF2B5EF4-FFF2-40B4-BE49-F238E27FC236}">
                <a16:creationId xmlns:a16="http://schemas.microsoft.com/office/drawing/2014/main" id="{72846CD9-65C1-42C2-A742-03FC2C628E52}"/>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70</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310020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99251" y="616741"/>
            <a:ext cx="10515600" cy="586800"/>
          </a:xfrm>
        </p:spPr>
        <p:txBody>
          <a:bodyPr vert="horz" lIns="91440" tIns="45720" rIns="91440" bIns="45720" rtlCol="0" anchor="ctr">
            <a:noAutofit/>
          </a:bodyPr>
          <a:lstStyle/>
          <a:p>
            <a:r>
              <a:rPr lang="en-GB" sz="1800" b="1" dirty="0"/>
              <a:t>Tameside</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6799" y="1223304"/>
            <a:ext cx="11017826" cy="5125570"/>
          </a:xfrm>
        </p:spPr>
        <p:txBody>
          <a:bodyPr wrap="square">
            <a:spAutoFit/>
          </a:bodyPr>
          <a:lstStyle/>
          <a:p>
            <a:pPr marL="0" indent="0" algn="just">
              <a:lnSpc>
                <a:spcPct val="100000"/>
              </a:lnSpc>
              <a:spcBef>
                <a:spcPts val="0"/>
              </a:spcBef>
              <a:spcAft>
                <a:spcPts val="1000"/>
              </a:spcAft>
              <a:buNone/>
            </a:pPr>
            <a:r>
              <a:rPr lang="en-GB" sz="1200" b="1" dirty="0"/>
              <a:t>Covid-19:</a:t>
            </a:r>
          </a:p>
          <a:p>
            <a:pPr marL="171450" indent="-171450" algn="just">
              <a:lnSpc>
                <a:spcPct val="100000"/>
              </a:lnSpc>
              <a:spcBef>
                <a:spcPts val="0"/>
              </a:spcBef>
              <a:spcAft>
                <a:spcPts val="1000"/>
              </a:spcAft>
              <a:buFont typeface="Arial" panose="020B0604020202020204" pitchFamily="34" charset="0"/>
              <a:buChar char="•"/>
            </a:pPr>
            <a:r>
              <a:rPr lang="en-GB" sz="1200" dirty="0"/>
              <a:t>A fifth (20%) of respondents in Tameside are ‘extremely’ or ‘very’ worried about Covid-19. This is similar to the GM average of 23%.</a:t>
            </a:r>
          </a:p>
          <a:p>
            <a:pPr marL="171450" indent="-171450" algn="just">
              <a:lnSpc>
                <a:spcPct val="100000"/>
              </a:lnSpc>
              <a:spcBef>
                <a:spcPts val="0"/>
              </a:spcBef>
              <a:spcAft>
                <a:spcPts val="1000"/>
              </a:spcAft>
              <a:buFont typeface="Arial" panose="020B0604020202020204" pitchFamily="34" charset="0"/>
              <a:buChar char="•"/>
            </a:pPr>
            <a:r>
              <a:rPr lang="en-GB" sz="1200" dirty="0"/>
              <a:t>Of those Tameside respondents who have had Covid-19 and recovered, 18% are currently experiencing lasting physical symptoms. This is significantly lower than the GM average of 28%.</a:t>
            </a:r>
          </a:p>
          <a:p>
            <a:pPr marL="171450" indent="-171450" algn="just">
              <a:lnSpc>
                <a:spcPct val="100000"/>
              </a:lnSpc>
              <a:spcBef>
                <a:spcPts val="0"/>
              </a:spcBef>
              <a:spcAft>
                <a:spcPts val="200"/>
              </a:spcAft>
              <a:buFont typeface="Arial" panose="020B0604020202020204" pitchFamily="34" charset="0"/>
              <a:buChar char="•"/>
            </a:pPr>
            <a:r>
              <a:rPr lang="en-GB" sz="1200" dirty="0"/>
              <a:t>17% of respondents in Tameside are unlikely to get either the Covid-19 vaccine/booster or the flu jab this winter if offered, similar to the GM average (15%). </a:t>
            </a:r>
          </a:p>
          <a:p>
            <a:pPr marL="0" indent="0" algn="just">
              <a:lnSpc>
                <a:spcPct val="100000"/>
              </a:lnSpc>
              <a:spcBef>
                <a:spcPts val="0"/>
              </a:spcBef>
              <a:spcAft>
                <a:spcPts val="200"/>
              </a:spcAft>
              <a:buNone/>
            </a:pPr>
            <a:endParaRPr lang="en-GB" sz="1200" b="1" dirty="0"/>
          </a:p>
          <a:p>
            <a:pPr marL="0" indent="0" algn="just">
              <a:lnSpc>
                <a:spcPct val="100000"/>
              </a:lnSpc>
              <a:spcBef>
                <a:spcPts val="0"/>
              </a:spcBef>
              <a:spcAft>
                <a:spcPts val="1000"/>
              </a:spcAft>
              <a:buNone/>
            </a:pPr>
            <a:r>
              <a:rPr lang="en-GB" sz="1200" b="1" dirty="0"/>
              <a:t>Food security:</a:t>
            </a:r>
          </a:p>
          <a:p>
            <a:pPr marL="171450" indent="-171450" algn="just">
              <a:lnSpc>
                <a:spcPct val="100000"/>
              </a:lnSpc>
              <a:spcBef>
                <a:spcPts val="0"/>
              </a:spcBef>
              <a:spcAft>
                <a:spcPts val="1000"/>
              </a:spcAft>
              <a:buFont typeface="Arial" panose="020B0604020202020204" pitchFamily="34" charset="0"/>
              <a:buChar char="•"/>
            </a:pPr>
            <a:r>
              <a:rPr lang="en-GB" sz="1200" dirty="0"/>
              <a:t>A quarter (25%) of Tameside households without children are considered food insecure under the household food security score, though this is lower than the GM average of 34%. </a:t>
            </a:r>
          </a:p>
          <a:p>
            <a:pPr marL="171450" indent="-171450" algn="just">
              <a:lnSpc>
                <a:spcPct val="100000"/>
              </a:lnSpc>
              <a:spcBef>
                <a:spcPts val="0"/>
              </a:spcBef>
              <a:spcAft>
                <a:spcPts val="1000"/>
              </a:spcAft>
              <a:buFont typeface="Arial" panose="020B0604020202020204" pitchFamily="34" charset="0"/>
              <a:buChar char="•"/>
            </a:pPr>
            <a:r>
              <a:rPr lang="en-GB" sz="1200" dirty="0"/>
              <a:t>Nearly 1 in 6 (14%) respondents in Tameside say it is ‘often true’ that their household worried whether their food would run out before they got money to buy more - the same as the GM average.  </a:t>
            </a:r>
          </a:p>
          <a:p>
            <a:pPr marL="171450" indent="-171450" algn="just">
              <a:lnSpc>
                <a:spcPct val="100000"/>
              </a:lnSpc>
              <a:spcBef>
                <a:spcPts val="0"/>
              </a:spcBef>
              <a:spcAft>
                <a:spcPts val="1000"/>
              </a:spcAft>
              <a:buFont typeface="Arial" panose="020B0604020202020204" pitchFamily="34" charset="0"/>
              <a:buChar char="•"/>
            </a:pPr>
            <a:r>
              <a:rPr lang="en-GB" sz="1200" dirty="0"/>
              <a:t>34% of Tameside respondents say that someone in their household has cut the size of meals or skipped meals because there wasn’t enough money for food. This is in line with the GM average (35%). </a:t>
            </a:r>
          </a:p>
          <a:p>
            <a:pPr marL="171450" indent="-171450" algn="just">
              <a:lnSpc>
                <a:spcPct val="100000"/>
              </a:lnSpc>
              <a:spcBef>
                <a:spcPts val="0"/>
              </a:spcBef>
              <a:spcAft>
                <a:spcPts val="200"/>
              </a:spcAft>
              <a:buFont typeface="Arial" panose="020B0604020202020204" pitchFamily="34" charset="0"/>
              <a:buChar char="•"/>
            </a:pPr>
            <a:r>
              <a:rPr lang="en-GB" sz="1200" dirty="0"/>
              <a:t>25% of Tameside respondents say someone in their household has lost weight for lack of money for food, which is in line with the GM average (24%).</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1000"/>
              </a:spcAft>
              <a:buNone/>
            </a:pPr>
            <a:r>
              <a:rPr lang="en-GB" sz="1200" b="1" dirty="0"/>
              <a:t>Cost of living:</a:t>
            </a:r>
          </a:p>
          <a:p>
            <a:pPr marL="171450" indent="-171450" algn="just">
              <a:lnSpc>
                <a:spcPct val="100000"/>
              </a:lnSpc>
              <a:spcBef>
                <a:spcPts val="0"/>
              </a:spcBef>
              <a:spcAft>
                <a:spcPts val="1000"/>
              </a:spcAft>
              <a:buFont typeface="Arial" panose="020B0604020202020204" pitchFamily="34" charset="0"/>
              <a:buChar char="•"/>
            </a:pPr>
            <a:r>
              <a:rPr lang="en-GB" sz="1200" dirty="0"/>
              <a:t>86% of Tameside respondents have been ‘very’ or ‘somewhat’ worried about the rising costs of living in the past two weeks. This is higher than the GM average (81%). </a:t>
            </a:r>
          </a:p>
          <a:p>
            <a:pPr marL="171450" indent="-171450" algn="just">
              <a:lnSpc>
                <a:spcPct val="100000"/>
              </a:lnSpc>
              <a:spcBef>
                <a:spcPts val="0"/>
              </a:spcBef>
              <a:spcAft>
                <a:spcPts val="1000"/>
              </a:spcAft>
              <a:buFont typeface="Arial" panose="020B0604020202020204" pitchFamily="34" charset="0"/>
              <a:buChar char="•"/>
            </a:pPr>
            <a:r>
              <a:rPr lang="en-GB" sz="1200" dirty="0"/>
              <a:t>Over three quarters (77%) of respondents in Tameside have had an increase in their cost of living over the last month, lower than the GM average (84%). </a:t>
            </a:r>
          </a:p>
          <a:p>
            <a:pPr marL="171450" indent="-171450" algn="just">
              <a:lnSpc>
                <a:spcPct val="100000"/>
              </a:lnSpc>
              <a:spcBef>
                <a:spcPts val="0"/>
              </a:spcBef>
              <a:spcAft>
                <a:spcPts val="200"/>
              </a:spcAft>
              <a:buFont typeface="Arial" panose="020B0604020202020204" pitchFamily="34" charset="0"/>
              <a:buChar char="•"/>
            </a:pPr>
            <a:r>
              <a:rPr lang="en-GB" sz="1200" dirty="0"/>
              <a:t>54% of respondents in Tameside say that it is difficult for them to afford their energy costs, this is similar to the GM average (56%).</a:t>
            </a:r>
          </a:p>
        </p:txBody>
      </p:sp>
      <p:sp>
        <p:nvSpPr>
          <p:cNvPr id="10" name="Footer Placeholder 4">
            <a:extLst>
              <a:ext uri="{FF2B5EF4-FFF2-40B4-BE49-F238E27FC236}">
                <a16:creationId xmlns:a16="http://schemas.microsoft.com/office/drawing/2014/main" id="{A2DDC3A8-AD40-4FAE-9717-8896D3E73CAA}"/>
              </a:ext>
            </a:extLst>
          </p:cNvPr>
          <p:cNvSpPr txBox="1">
            <a:spLocks/>
          </p:cNvSpPr>
          <p:nvPr/>
        </p:nvSpPr>
        <p:spPr>
          <a:xfrm>
            <a:off x="396875" y="6383456"/>
            <a:ext cx="10953012"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*Digital inclusion base too small to provide insights (below 30)</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6" name="Slide Number Placeholder 4">
            <a:extLst>
              <a:ext uri="{FF2B5EF4-FFF2-40B4-BE49-F238E27FC236}">
                <a16:creationId xmlns:a16="http://schemas.microsoft.com/office/drawing/2014/main" id="{1A718567-A9A3-49CF-8332-1AB4952D748E}"/>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71</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858699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299598" y="593479"/>
            <a:ext cx="10515600" cy="586800"/>
          </a:xfrm>
        </p:spPr>
        <p:txBody>
          <a:bodyPr vert="horz" lIns="91440" tIns="45720" rIns="91440" bIns="45720" rtlCol="0" anchor="ctr">
            <a:noAutofit/>
          </a:bodyPr>
          <a:lstStyle/>
          <a:p>
            <a:r>
              <a:rPr lang="en-GB" sz="1800" b="1" dirty="0"/>
              <a:t>Trafford</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396874" y="1109930"/>
            <a:ext cx="11309455" cy="5125570"/>
          </a:xfrm>
        </p:spPr>
        <p:txBody>
          <a:bodyPr wrap="square">
            <a:spAutoFit/>
          </a:bodyPr>
          <a:lstStyle/>
          <a:p>
            <a:pPr marL="0" indent="0" algn="just">
              <a:lnSpc>
                <a:spcPct val="100000"/>
              </a:lnSpc>
              <a:spcBef>
                <a:spcPts val="0"/>
              </a:spcBef>
              <a:spcAft>
                <a:spcPts val="1000"/>
              </a:spcAft>
              <a:buNone/>
            </a:pPr>
            <a:r>
              <a:rPr lang="en-GB" sz="1200" b="1" dirty="0"/>
              <a:t>Covid-19:</a:t>
            </a:r>
          </a:p>
          <a:p>
            <a:pPr marL="171450" indent="-171450" algn="just">
              <a:lnSpc>
                <a:spcPct val="100000"/>
              </a:lnSpc>
              <a:spcBef>
                <a:spcPts val="0"/>
              </a:spcBef>
              <a:spcAft>
                <a:spcPts val="1000"/>
              </a:spcAft>
              <a:buFont typeface="Arial" panose="020B0604020202020204" pitchFamily="34" charset="0"/>
              <a:buChar char="•"/>
            </a:pPr>
            <a:r>
              <a:rPr lang="en-GB" sz="1200" dirty="0"/>
              <a:t>15% of Trafford respondents are ‘extremely’ or ‘very’ worried about Covid-19 and its impacts. This is significantly lower than the GM average of 23%.</a:t>
            </a:r>
          </a:p>
          <a:p>
            <a:pPr marL="171450" indent="-171450" algn="just">
              <a:lnSpc>
                <a:spcPct val="100000"/>
              </a:lnSpc>
              <a:spcBef>
                <a:spcPts val="0"/>
              </a:spcBef>
              <a:spcAft>
                <a:spcPts val="1000"/>
              </a:spcAft>
              <a:buFont typeface="Arial" panose="020B0604020202020204" pitchFamily="34" charset="0"/>
              <a:buChar char="•"/>
            </a:pPr>
            <a:r>
              <a:rPr lang="en-GB" sz="1200" dirty="0"/>
              <a:t>Of those Trafford respondents who have had Covid-19, 25% are currently experiencing lasting physical symptoms. This is in line with the GM average (28%). </a:t>
            </a:r>
          </a:p>
          <a:p>
            <a:pPr marL="171450" indent="-171450" algn="just">
              <a:lnSpc>
                <a:spcPct val="100000"/>
              </a:lnSpc>
              <a:spcBef>
                <a:spcPts val="0"/>
              </a:spcBef>
              <a:spcAft>
                <a:spcPts val="200"/>
              </a:spcAft>
              <a:buFont typeface="Arial" panose="020B0604020202020204" pitchFamily="34" charset="0"/>
              <a:buChar char="•"/>
            </a:pPr>
            <a:r>
              <a:rPr lang="en-GB" sz="1200" dirty="0"/>
              <a:t>9% of Trafford respondents say they are unlikely to get either the Covid-19 vaccine/booster or flu jab this winter if offered. This is lower than the GM average (15%). </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1000"/>
              </a:spcAft>
              <a:buNone/>
            </a:pPr>
            <a:r>
              <a:rPr lang="en-GB" sz="1200" b="1" dirty="0"/>
              <a:t>Food security:</a:t>
            </a:r>
          </a:p>
          <a:p>
            <a:pPr marL="171450" indent="-171450" algn="just">
              <a:lnSpc>
                <a:spcPct val="100000"/>
              </a:lnSpc>
              <a:spcBef>
                <a:spcPts val="0"/>
              </a:spcBef>
              <a:spcAft>
                <a:spcPts val="1000"/>
              </a:spcAft>
              <a:buFont typeface="Arial" panose="020B0604020202020204" pitchFamily="34" charset="0"/>
              <a:buChar char="•"/>
            </a:pPr>
            <a:r>
              <a:rPr lang="en-GB" sz="1200" dirty="0"/>
              <a:t>A third (33%) of Trafford households without children are considered food insecure under the household food security score, though this is in line with the GM average of 34%. </a:t>
            </a:r>
          </a:p>
          <a:p>
            <a:pPr marL="171450" indent="-171450" algn="just">
              <a:lnSpc>
                <a:spcPct val="100000"/>
              </a:lnSpc>
              <a:spcBef>
                <a:spcPts val="0"/>
              </a:spcBef>
              <a:spcAft>
                <a:spcPts val="1000"/>
              </a:spcAft>
              <a:buFont typeface="Arial" panose="020B0604020202020204" pitchFamily="34" charset="0"/>
              <a:buChar char="•"/>
            </a:pPr>
            <a:r>
              <a:rPr lang="en-GB" sz="1200" dirty="0"/>
              <a:t>9% of respondents in Trafford say that it is ‘often true’ that their households worried about whether their food would run out before they got money to buy more, lower than the GM average (14%). </a:t>
            </a:r>
          </a:p>
          <a:p>
            <a:pPr marL="171450" indent="-171450" algn="just">
              <a:lnSpc>
                <a:spcPct val="100000"/>
              </a:lnSpc>
              <a:spcBef>
                <a:spcPts val="0"/>
              </a:spcBef>
              <a:spcAft>
                <a:spcPts val="1000"/>
              </a:spcAft>
              <a:buFont typeface="Arial" panose="020B0604020202020204" pitchFamily="34" charset="0"/>
              <a:buChar char="•"/>
            </a:pPr>
            <a:r>
              <a:rPr lang="en-GB" sz="1200" dirty="0"/>
              <a:t>One in four (24%) respondents in Trafford say that someone in their household has cut the size of or skipped meals because there wasn’t enough money for food, in the last 12 months. This is significantly lower than the GM average (35%). </a:t>
            </a:r>
          </a:p>
          <a:p>
            <a:pPr marL="171450" indent="-171450" algn="just">
              <a:lnSpc>
                <a:spcPct val="100000"/>
              </a:lnSpc>
              <a:spcBef>
                <a:spcPts val="0"/>
              </a:spcBef>
              <a:spcAft>
                <a:spcPts val="200"/>
              </a:spcAft>
              <a:buFont typeface="Arial" panose="020B0604020202020204" pitchFamily="34" charset="0"/>
              <a:buChar char="•"/>
            </a:pPr>
            <a:r>
              <a:rPr lang="en-GB" sz="1200" dirty="0"/>
              <a:t>23% of respondents in Trafford say that someone in their household has lost weight because there wasn’t enough money for food in the last 12 months. This is in line with the GM average (24%).</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1000"/>
              </a:spcAft>
              <a:buNone/>
            </a:pPr>
            <a:r>
              <a:rPr lang="en-GB" sz="1200" b="1" dirty="0"/>
              <a:t>Cost of living:</a:t>
            </a:r>
          </a:p>
          <a:p>
            <a:pPr marL="171450" indent="-171450" algn="just">
              <a:lnSpc>
                <a:spcPct val="100000"/>
              </a:lnSpc>
              <a:spcBef>
                <a:spcPts val="0"/>
              </a:spcBef>
              <a:spcAft>
                <a:spcPts val="1000"/>
              </a:spcAft>
              <a:buFont typeface="Arial" panose="020B0604020202020204" pitchFamily="34" charset="0"/>
              <a:buChar char="•"/>
            </a:pPr>
            <a:r>
              <a:rPr lang="en-GB" sz="1200" dirty="0"/>
              <a:t>80% of respondents in Trafford say that they have been ‘very’ or ‘somewhat’ worried about the rising costs of living within the past 2 weeks - in line with the GM average (81%). </a:t>
            </a:r>
          </a:p>
          <a:p>
            <a:pPr marL="171450" indent="-171450" algn="just">
              <a:lnSpc>
                <a:spcPct val="100000"/>
              </a:lnSpc>
              <a:spcBef>
                <a:spcPts val="0"/>
              </a:spcBef>
              <a:spcAft>
                <a:spcPts val="1000"/>
              </a:spcAft>
              <a:buFont typeface="Arial" panose="020B0604020202020204" pitchFamily="34" charset="0"/>
              <a:buChar char="•"/>
            </a:pPr>
            <a:r>
              <a:rPr lang="en-GB" sz="1200" dirty="0"/>
              <a:t>Nearly 8 in 10 (79%) Trafford respondents say there has been an increase in their cost of living over the last month. This is slightly lower than the GM average (84%). </a:t>
            </a:r>
          </a:p>
          <a:p>
            <a:pPr marL="171450" indent="-171450" algn="just">
              <a:lnSpc>
                <a:spcPct val="100000"/>
              </a:lnSpc>
              <a:spcBef>
                <a:spcPts val="0"/>
              </a:spcBef>
              <a:spcAft>
                <a:spcPts val="200"/>
              </a:spcAft>
              <a:buFont typeface="Arial" panose="020B0604020202020204" pitchFamily="34" charset="0"/>
              <a:buChar char="•"/>
            </a:pPr>
            <a:r>
              <a:rPr lang="en-GB" sz="1200" dirty="0"/>
              <a:t>Nearly half (48%) of Trafford respondents say that it is difficult to afford their energy costs, significantly lower than the GM average (56%).</a:t>
            </a:r>
          </a:p>
        </p:txBody>
      </p:sp>
      <p:sp>
        <p:nvSpPr>
          <p:cNvPr id="10" name="Footer Placeholder 4">
            <a:extLst>
              <a:ext uri="{FF2B5EF4-FFF2-40B4-BE49-F238E27FC236}">
                <a16:creationId xmlns:a16="http://schemas.microsoft.com/office/drawing/2014/main" id="{680C9F99-21EC-4F7B-8747-143BDB8A024F}"/>
              </a:ext>
            </a:extLst>
          </p:cNvPr>
          <p:cNvSpPr txBox="1">
            <a:spLocks/>
          </p:cNvSpPr>
          <p:nvPr/>
        </p:nvSpPr>
        <p:spPr>
          <a:xfrm>
            <a:off x="396875" y="6383456"/>
            <a:ext cx="10953012"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*Digital inclusion base too small to provide insights (below 30)</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6" name="Slide Number Placeholder 4">
            <a:extLst>
              <a:ext uri="{FF2B5EF4-FFF2-40B4-BE49-F238E27FC236}">
                <a16:creationId xmlns:a16="http://schemas.microsoft.com/office/drawing/2014/main" id="{A34C35D3-8CBD-478B-A009-2F5D3C70CEC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72</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640454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B3D0A8B9-C5A0-4A2A-87D4-2A257AA1A209}"/>
              </a:ext>
            </a:extLst>
          </p:cNvPr>
          <p:cNvSpPr>
            <a:spLocks noGrp="1"/>
          </p:cNvSpPr>
          <p:nvPr>
            <p:ph type="title"/>
          </p:nvPr>
        </p:nvSpPr>
        <p:spPr>
          <a:xfrm>
            <a:off x="489523" y="583200"/>
            <a:ext cx="10515600" cy="586800"/>
          </a:xfrm>
        </p:spPr>
        <p:txBody>
          <a:bodyPr vert="horz" lIns="91440" tIns="45720" rIns="91440" bIns="45720" rtlCol="0" anchor="ctr">
            <a:noAutofit/>
          </a:bodyPr>
          <a:lstStyle/>
          <a:p>
            <a:r>
              <a:rPr lang="en-GB" sz="1800" b="1" dirty="0"/>
              <a:t>Wigan</a:t>
            </a:r>
          </a:p>
        </p:txBody>
      </p:sp>
      <p:sp>
        <p:nvSpPr>
          <p:cNvPr id="34" name="Content Placeholder 33">
            <a:extLst>
              <a:ext uri="{FF2B5EF4-FFF2-40B4-BE49-F238E27FC236}">
                <a16:creationId xmlns:a16="http://schemas.microsoft.com/office/drawing/2014/main" id="{602761E3-47A4-467C-9BCF-2F8D7DA46A04}"/>
              </a:ext>
            </a:extLst>
          </p:cNvPr>
          <p:cNvSpPr>
            <a:spLocks noGrp="1"/>
          </p:cNvSpPr>
          <p:nvPr>
            <p:ph type="body" sz="quarter" idx="11"/>
          </p:nvPr>
        </p:nvSpPr>
        <p:spPr>
          <a:xfrm>
            <a:off x="586800" y="1192259"/>
            <a:ext cx="11017826" cy="5125570"/>
          </a:xfrm>
        </p:spPr>
        <p:txBody>
          <a:bodyPr wrap="square">
            <a:spAutoFit/>
          </a:bodyPr>
          <a:lstStyle/>
          <a:p>
            <a:pPr marL="0" indent="0" algn="just">
              <a:lnSpc>
                <a:spcPct val="100000"/>
              </a:lnSpc>
              <a:spcBef>
                <a:spcPts val="0"/>
              </a:spcBef>
              <a:spcAft>
                <a:spcPts val="1000"/>
              </a:spcAft>
              <a:buNone/>
            </a:pPr>
            <a:r>
              <a:rPr lang="en-GB" sz="1200" b="1" dirty="0"/>
              <a:t>Covid-19:</a:t>
            </a:r>
          </a:p>
          <a:p>
            <a:pPr marL="171450" indent="-171450" algn="just">
              <a:lnSpc>
                <a:spcPct val="100000"/>
              </a:lnSpc>
              <a:spcBef>
                <a:spcPts val="0"/>
              </a:spcBef>
              <a:spcAft>
                <a:spcPts val="1000"/>
              </a:spcAft>
              <a:buFont typeface="Arial" panose="020B0604020202020204" pitchFamily="34" charset="0"/>
              <a:buChar char="•"/>
            </a:pPr>
            <a:r>
              <a:rPr lang="en-GB" sz="1200" dirty="0"/>
              <a:t>21% of respondents in Wigan are ‘extremely’ or ‘very’ worried about Covid-19 and its impacts. This is similar to the GM average (23%). </a:t>
            </a:r>
          </a:p>
          <a:p>
            <a:pPr marL="171450" indent="-171450" algn="just">
              <a:lnSpc>
                <a:spcPct val="100000"/>
              </a:lnSpc>
              <a:spcBef>
                <a:spcPts val="0"/>
              </a:spcBef>
              <a:spcAft>
                <a:spcPts val="1000"/>
              </a:spcAft>
              <a:buFont typeface="Arial" panose="020B0604020202020204" pitchFamily="34" charset="0"/>
              <a:buChar char="•"/>
            </a:pPr>
            <a:r>
              <a:rPr lang="en-GB" sz="1200" dirty="0"/>
              <a:t>Of those Bolton respondents who have had Covid-19, 25% are currently experiencing lasting physical symptoms. This is in line with the GM average (28%). </a:t>
            </a:r>
          </a:p>
          <a:p>
            <a:pPr marL="171450" indent="-171450" algn="just">
              <a:lnSpc>
                <a:spcPct val="100000"/>
              </a:lnSpc>
              <a:spcBef>
                <a:spcPts val="0"/>
              </a:spcBef>
              <a:spcAft>
                <a:spcPts val="200"/>
              </a:spcAft>
              <a:buFont typeface="Arial" panose="020B0604020202020204" pitchFamily="34" charset="0"/>
              <a:buChar char="•"/>
            </a:pPr>
            <a:r>
              <a:rPr lang="en-GB" sz="1200" dirty="0"/>
              <a:t>15% of Wigan respondents are unlikely to get either the Covid-19 vaccine/booster or the flu jab this winter, if offered. This is the same as the GM average (15%).  </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1000"/>
              </a:spcAft>
              <a:buNone/>
            </a:pPr>
            <a:r>
              <a:rPr lang="en-GB" sz="1200" b="1" dirty="0"/>
              <a:t>Food security:</a:t>
            </a:r>
          </a:p>
          <a:p>
            <a:pPr marL="171450" indent="-171450" algn="just">
              <a:lnSpc>
                <a:spcPct val="100000"/>
              </a:lnSpc>
              <a:spcBef>
                <a:spcPts val="0"/>
              </a:spcBef>
              <a:spcAft>
                <a:spcPts val="1000"/>
              </a:spcAft>
              <a:buFont typeface="Arial" panose="020B0604020202020204" pitchFamily="34" charset="0"/>
              <a:buChar char="•"/>
            </a:pPr>
            <a:r>
              <a:rPr lang="en-GB" sz="1200" dirty="0"/>
              <a:t>A quarter (25%) of Wigan households without children are considered food insecure under the household food security score, though this is lower than the GM average of 34%. </a:t>
            </a:r>
          </a:p>
          <a:p>
            <a:pPr marL="171450" indent="-171450" algn="just">
              <a:lnSpc>
                <a:spcPct val="100000"/>
              </a:lnSpc>
              <a:spcBef>
                <a:spcPts val="0"/>
              </a:spcBef>
              <a:spcAft>
                <a:spcPts val="1000"/>
              </a:spcAft>
              <a:buFont typeface="Arial" panose="020B0604020202020204" pitchFamily="34" charset="0"/>
              <a:buChar char="•"/>
            </a:pPr>
            <a:r>
              <a:rPr lang="en-GB" sz="1200" dirty="0"/>
              <a:t>14% of Wigan respondents say that it is ‘often true’ that their household worried whether their food would run out before they got more money to buy more. The same as the GM average.</a:t>
            </a:r>
          </a:p>
          <a:p>
            <a:pPr marL="171450" indent="-171450" algn="just">
              <a:lnSpc>
                <a:spcPct val="100000"/>
              </a:lnSpc>
              <a:spcBef>
                <a:spcPts val="0"/>
              </a:spcBef>
              <a:spcAft>
                <a:spcPts val="1000"/>
              </a:spcAft>
              <a:buFont typeface="Arial" panose="020B0604020202020204" pitchFamily="34" charset="0"/>
              <a:buChar char="•"/>
            </a:pPr>
            <a:r>
              <a:rPr lang="en-GB" sz="1200" dirty="0"/>
              <a:t>A third (32%) of respondents in Wigan say either they or someone in their household has cut the size of meals or skipped meals because there wasn’t enough money for food. This is in line with the GM average (35%).</a:t>
            </a:r>
          </a:p>
          <a:p>
            <a:pPr marL="171450" indent="-171450" algn="just">
              <a:lnSpc>
                <a:spcPct val="100000"/>
              </a:lnSpc>
              <a:spcBef>
                <a:spcPts val="0"/>
              </a:spcBef>
              <a:spcAft>
                <a:spcPts val="200"/>
              </a:spcAft>
              <a:buFont typeface="Arial" panose="020B0604020202020204" pitchFamily="34" charset="0"/>
              <a:buChar char="•"/>
            </a:pPr>
            <a:r>
              <a:rPr lang="en-GB" sz="1200" dirty="0"/>
              <a:t>19% of respondents in Wigan say they or someone in their household has lost weight because there wasn’t enough money for food, lower than the GM average (24%). </a:t>
            </a:r>
          </a:p>
          <a:p>
            <a:pPr marL="0" indent="0" algn="just">
              <a:lnSpc>
                <a:spcPct val="100000"/>
              </a:lnSpc>
              <a:spcBef>
                <a:spcPts val="0"/>
              </a:spcBef>
              <a:spcAft>
                <a:spcPts val="200"/>
              </a:spcAft>
              <a:buNone/>
            </a:pPr>
            <a:endParaRPr lang="en-GB" sz="1200" dirty="0"/>
          </a:p>
          <a:p>
            <a:pPr marL="0" indent="0" algn="just">
              <a:lnSpc>
                <a:spcPct val="100000"/>
              </a:lnSpc>
              <a:spcBef>
                <a:spcPts val="0"/>
              </a:spcBef>
              <a:spcAft>
                <a:spcPts val="1000"/>
              </a:spcAft>
              <a:buNone/>
            </a:pPr>
            <a:r>
              <a:rPr lang="en-GB" sz="1200" b="1" dirty="0"/>
              <a:t>Cost of living:</a:t>
            </a:r>
          </a:p>
          <a:p>
            <a:pPr marL="171450" indent="-171450" algn="just">
              <a:lnSpc>
                <a:spcPct val="100000"/>
              </a:lnSpc>
              <a:spcBef>
                <a:spcPts val="0"/>
              </a:spcBef>
              <a:spcAft>
                <a:spcPts val="1000"/>
              </a:spcAft>
              <a:buFont typeface="Arial" panose="020B0604020202020204" pitchFamily="34" charset="0"/>
              <a:buChar char="•"/>
            </a:pPr>
            <a:r>
              <a:rPr lang="en-GB" sz="1200" dirty="0"/>
              <a:t>80% of Wigan respondents say that they have been ‘very’ or ‘somewhat’ worried about the rising costs of living in the past two weeks. This is similar to the GM average (81%).</a:t>
            </a:r>
          </a:p>
          <a:p>
            <a:pPr marL="171450" indent="-171450" algn="just">
              <a:lnSpc>
                <a:spcPct val="100000"/>
              </a:lnSpc>
              <a:spcBef>
                <a:spcPts val="0"/>
              </a:spcBef>
              <a:spcAft>
                <a:spcPts val="1000"/>
              </a:spcAft>
              <a:buFont typeface="Arial" panose="020B0604020202020204" pitchFamily="34" charset="0"/>
              <a:buChar char="•"/>
            </a:pPr>
            <a:r>
              <a:rPr lang="en-GB" sz="1200" dirty="0"/>
              <a:t>88% of respondents in Wigan say that their cost of living has increased in the past month, higher than the GM average (84%). </a:t>
            </a:r>
          </a:p>
          <a:p>
            <a:pPr marL="171450" indent="-171450" algn="just">
              <a:lnSpc>
                <a:spcPct val="100000"/>
              </a:lnSpc>
              <a:spcBef>
                <a:spcPts val="0"/>
              </a:spcBef>
              <a:spcAft>
                <a:spcPts val="200"/>
              </a:spcAft>
              <a:buFont typeface="Arial" panose="020B0604020202020204" pitchFamily="34" charset="0"/>
              <a:buChar char="•"/>
            </a:pPr>
            <a:r>
              <a:rPr lang="en-GB" sz="1200" dirty="0"/>
              <a:t>Six in ten (57%) Wigan respondents say that it is ‘very’ or ‘somewhat’ difficult to afford their energy costs. This is similar to the GM average (56%).</a:t>
            </a:r>
          </a:p>
        </p:txBody>
      </p:sp>
      <p:sp>
        <p:nvSpPr>
          <p:cNvPr id="10" name="Footer Placeholder 4">
            <a:extLst>
              <a:ext uri="{FF2B5EF4-FFF2-40B4-BE49-F238E27FC236}">
                <a16:creationId xmlns:a16="http://schemas.microsoft.com/office/drawing/2014/main" id="{21768FF5-49F8-4339-BADE-E945FDD90D8D}"/>
              </a:ext>
            </a:extLst>
          </p:cNvPr>
          <p:cNvSpPr txBox="1">
            <a:spLocks/>
          </p:cNvSpPr>
          <p:nvPr/>
        </p:nvSpPr>
        <p:spPr>
          <a:xfrm>
            <a:off x="396875" y="6383456"/>
            <a:ext cx="10953012" cy="39277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lumMod val="50000"/>
                  </a:srgbClr>
                </a:solidFill>
                <a:effectLst/>
                <a:uLnTx/>
                <a:uFillTx/>
                <a:latin typeface="Arial"/>
                <a:ea typeface="+mn-ea"/>
                <a:cs typeface="Arial" panose="020B0604020202020204" pitchFamily="34" charset="0"/>
              </a:rPr>
              <a:t>*Digital inclusion base too small to provide insights (below 30)</a:t>
            </a:r>
            <a:endParaRPr kumimoji="0" lang="en-GB" sz="1000" b="0" i="0" u="none" strike="noStrike" kern="1200" cap="none" spc="0" normalizeH="0" baseline="0" noProof="0" dirty="0">
              <a:ln>
                <a:noFill/>
              </a:ln>
              <a:solidFill>
                <a:srgbClr val="FFFFFF">
                  <a:lumMod val="50000"/>
                </a:srgbClr>
              </a:solidFill>
              <a:effectLst/>
              <a:uLnTx/>
              <a:uFillTx/>
              <a:latin typeface="Arial" panose="020B0604020202020204" pitchFamily="34" charset="0"/>
              <a:ea typeface="+mn-ea"/>
              <a:cs typeface="Arial" panose="020B0604020202020204" pitchFamily="34" charset="0"/>
            </a:endParaRPr>
          </a:p>
        </p:txBody>
      </p:sp>
      <p:sp>
        <p:nvSpPr>
          <p:cNvPr id="6" name="Slide Number Placeholder 4">
            <a:extLst>
              <a:ext uri="{FF2B5EF4-FFF2-40B4-BE49-F238E27FC236}">
                <a16:creationId xmlns:a16="http://schemas.microsoft.com/office/drawing/2014/main" id="{12E0CAE2-9CD9-43E4-8CD3-62B84101657F}"/>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751097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1B5DEF-CAEA-847B-288A-3AF3A23D41EE}"/>
              </a:ext>
            </a:extLst>
          </p:cNvPr>
          <p:cNvSpPr>
            <a:spLocks noGrp="1"/>
          </p:cNvSpPr>
          <p:nvPr>
            <p:ph type="title"/>
          </p:nvPr>
        </p:nvSpPr>
        <p:spPr>
          <a:xfrm>
            <a:off x="332798" y="3010824"/>
            <a:ext cx="6195002" cy="836352"/>
          </a:xfrm>
        </p:spPr>
        <p:txBody>
          <a:bodyPr>
            <a:normAutofit/>
          </a:bodyPr>
          <a:lstStyle/>
          <a:p>
            <a:r>
              <a:rPr lang="en-GB" sz="2800" b="1" dirty="0"/>
              <a:t>Carried out on behalf of Greater Manchester partners by</a:t>
            </a:r>
          </a:p>
        </p:txBody>
      </p:sp>
      <p:pic>
        <p:nvPicPr>
          <p:cNvPr id="2050" name="Picture 2" descr="See the source image">
            <a:extLst>
              <a:ext uri="{FF2B5EF4-FFF2-40B4-BE49-F238E27FC236}">
                <a16:creationId xmlns:a16="http://schemas.microsoft.com/office/drawing/2014/main" id="{10CD2434-B2D0-6096-C5A8-F2F993277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137" y="3521372"/>
            <a:ext cx="1502863" cy="15028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ee the source image">
            <a:extLst>
              <a:ext uri="{FF2B5EF4-FFF2-40B4-BE49-F238E27FC236}">
                <a16:creationId xmlns:a16="http://schemas.microsoft.com/office/drawing/2014/main" id="{8ACC1FF6-CDA9-168A-8273-47340A574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798" y="6201296"/>
            <a:ext cx="2132038" cy="65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925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74A2B4-3C0F-81BD-2DD3-0ED0C9C0C01B}"/>
              </a:ext>
            </a:extLst>
          </p:cNvPr>
          <p:cNvSpPr>
            <a:spLocks noGrp="1"/>
          </p:cNvSpPr>
          <p:nvPr>
            <p:ph type="title"/>
          </p:nvPr>
        </p:nvSpPr>
        <p:spPr>
          <a:xfrm>
            <a:off x="586799" y="583200"/>
            <a:ext cx="11017826" cy="693150"/>
          </a:xfrm>
        </p:spPr>
        <p:txBody>
          <a:bodyPr>
            <a:normAutofit/>
          </a:bodyPr>
          <a:lstStyle/>
          <a:p>
            <a:r>
              <a:rPr lang="en-GB" dirty="0"/>
              <a:t>Living safely and fairly with Covid-19 – key findings</a:t>
            </a:r>
          </a:p>
        </p:txBody>
      </p:sp>
      <p:sp>
        <p:nvSpPr>
          <p:cNvPr id="6" name="TextBox 5">
            <a:extLst>
              <a:ext uri="{FF2B5EF4-FFF2-40B4-BE49-F238E27FC236}">
                <a16:creationId xmlns:a16="http://schemas.microsoft.com/office/drawing/2014/main" id="{D5808E5A-A430-F9BE-050D-2E7DC1DD7D4D}"/>
              </a:ext>
            </a:extLst>
          </p:cNvPr>
          <p:cNvSpPr txBox="1"/>
          <p:nvPr/>
        </p:nvSpPr>
        <p:spPr>
          <a:xfrm>
            <a:off x="586799" y="1276350"/>
            <a:ext cx="11017826" cy="4924425"/>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en-GB" sz="1600" b="1" dirty="0">
                <a:solidFill>
                  <a:schemeClr val="bg1"/>
                </a:solidFill>
              </a:rPr>
              <a:t>WORRIES / CONCERNS: </a:t>
            </a:r>
            <a:r>
              <a:rPr lang="en-GB" sz="1600" dirty="0">
                <a:solidFill>
                  <a:schemeClr val="bg1"/>
                </a:solidFill>
              </a:rPr>
              <a:t>Around a quarter of respondents (22%) are still extremely or very worried about Covid-19 and its impacts. This is a decrease from the previous survey (30%), which took place as the last remaining national restrictions were being lifted (April 2022). </a:t>
            </a:r>
          </a:p>
          <a:p>
            <a:pPr marL="285750" indent="-285750">
              <a:spcAft>
                <a:spcPts val="1200"/>
              </a:spcAft>
              <a:buFont typeface="Arial" panose="020B0604020202020204" pitchFamily="34" charset="0"/>
              <a:buChar char="•"/>
            </a:pPr>
            <a:r>
              <a:rPr lang="en-GB" sz="1600" b="1" dirty="0">
                <a:solidFill>
                  <a:schemeClr val="bg1"/>
                </a:solidFill>
              </a:rPr>
              <a:t>COVID-19 INFECTIONS: </a:t>
            </a:r>
            <a:r>
              <a:rPr lang="en-GB" sz="1600" dirty="0">
                <a:solidFill>
                  <a:schemeClr val="bg1"/>
                </a:solidFill>
              </a:rPr>
              <a:t>Around 6 in 10 respondents (62%) say they have had coronavirus at some point – including half of respondents (52%) who had their infection confirmed by a positive test. </a:t>
            </a:r>
            <a:endParaRPr lang="en-GB" sz="1600" dirty="0">
              <a:solidFill>
                <a:schemeClr val="bg1"/>
              </a:solidFill>
              <a:cs typeface="Arial"/>
            </a:endParaRPr>
          </a:p>
          <a:p>
            <a:pPr marL="285750" indent="-285750">
              <a:spcAft>
                <a:spcPts val="1200"/>
              </a:spcAft>
              <a:buFont typeface="Arial" panose="020B0604020202020204" pitchFamily="34" charset="0"/>
              <a:buChar char="•"/>
            </a:pPr>
            <a:r>
              <a:rPr lang="en-GB" sz="1600" b="1" dirty="0">
                <a:solidFill>
                  <a:schemeClr val="bg1"/>
                </a:solidFill>
              </a:rPr>
              <a:t>LONG COVID: </a:t>
            </a:r>
            <a:r>
              <a:rPr lang="en-GB" sz="1600" dirty="0">
                <a:solidFill>
                  <a:schemeClr val="bg1"/>
                </a:solidFill>
              </a:rPr>
              <a:t>Around four in ten respondents who have had coronavirus (40%) say they are still experiencing impacts as a direct result. The most common of these are enduring physical health impacts (experienced by over a quarter, 28%); more than 1 in 10 say they are still experiencing direct mental health (16%) and/or financial (12%) impacts.</a:t>
            </a:r>
            <a:endParaRPr lang="en-GB" sz="1600" dirty="0">
              <a:solidFill>
                <a:schemeClr val="bg1"/>
              </a:solidFill>
              <a:cs typeface="Arial"/>
            </a:endParaRPr>
          </a:p>
          <a:p>
            <a:pPr marL="285750" indent="-285750">
              <a:spcAft>
                <a:spcPts val="1200"/>
              </a:spcAft>
              <a:buFont typeface="Arial" panose="020B0604020202020204" pitchFamily="34" charset="0"/>
              <a:buChar char="•"/>
            </a:pPr>
            <a:r>
              <a:rPr lang="en-GB" sz="1600" b="1" dirty="0">
                <a:solidFill>
                  <a:schemeClr val="bg1"/>
                </a:solidFill>
              </a:rPr>
              <a:t>COVID-19-SAFE BEHAVIOURS: </a:t>
            </a:r>
            <a:r>
              <a:rPr lang="en-GB" sz="1600" dirty="0">
                <a:solidFill>
                  <a:schemeClr val="bg1"/>
                </a:solidFill>
              </a:rPr>
              <a:t>There have been declines in all the behaviours which are advised to stop the spread of the virus. Respondents still wearing face coverings have declined by half to around 1 in 4 (25% in crowded spaces, 26% on public transport). But more than three quarters still say they regularly wash or sanitise their hands (80%), or stay away from work if they feel unwell (78%). </a:t>
            </a:r>
            <a:endParaRPr lang="en-GB" sz="1600" dirty="0">
              <a:solidFill>
                <a:schemeClr val="bg1"/>
              </a:solidFill>
              <a:cs typeface="Arial"/>
            </a:endParaRPr>
          </a:p>
          <a:p>
            <a:pPr marL="285750" indent="-285750">
              <a:buFont typeface="Arial" panose="020B0604020202020204" pitchFamily="34" charset="0"/>
              <a:buChar char="•"/>
            </a:pPr>
            <a:r>
              <a:rPr lang="en-GB" sz="1600" b="1" dirty="0">
                <a:solidFill>
                  <a:schemeClr val="bg1"/>
                </a:solidFill>
              </a:rPr>
              <a:t>VACCINATIONS: </a:t>
            </a:r>
            <a:r>
              <a:rPr lang="en-GB" sz="1600" dirty="0">
                <a:solidFill>
                  <a:schemeClr val="bg1"/>
                </a:solidFill>
              </a:rPr>
              <a:t>Similar proportions of respondents say they would get a Covid-19 vaccine or booster or a Flu vaccine if offered this winter – with around two in three very or somewhat likely to do so (68% Covid-19, 64% Flu) and fewer than one in five very unlikely (16% Covid-19, 18% Flu).</a:t>
            </a:r>
            <a:endParaRPr lang="en-GB" sz="1600" dirty="0">
              <a:solidFill>
                <a:schemeClr val="bg1"/>
              </a:solidFill>
              <a:cs typeface="Arial"/>
            </a:endParaRPr>
          </a:p>
          <a:p>
            <a:endParaRPr lang="en-GB" dirty="0">
              <a:solidFill>
                <a:schemeClr val="bg1"/>
              </a:solidFill>
            </a:endParaRPr>
          </a:p>
        </p:txBody>
      </p:sp>
    </p:spTree>
    <p:extLst>
      <p:ext uri="{BB962C8B-B14F-4D97-AF65-F5344CB8AC3E}">
        <p14:creationId xmlns:p14="http://schemas.microsoft.com/office/powerpoint/2010/main" val="1074263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7830F05D-1EF9-EEA4-4CBA-7FA1367BB939}"/>
              </a:ext>
            </a:extLst>
          </p:cNvPr>
          <p:cNvSpPr>
            <a:spLocks noGrp="1"/>
          </p:cNvSpPr>
          <p:nvPr>
            <p:ph type="title"/>
          </p:nvPr>
        </p:nvSpPr>
        <p:spPr>
          <a:xfrm>
            <a:off x="384410" y="195784"/>
            <a:ext cx="10515600" cy="586800"/>
          </a:xfrm>
        </p:spPr>
        <p:txBody>
          <a:bodyPr vert="horz" lIns="0" tIns="0" rIns="0" bIns="0" rtlCol="0" anchor="t" anchorCtr="0">
            <a:noAutofit/>
          </a:bodyPr>
          <a:lstStyle/>
          <a:p>
            <a:r>
              <a:rPr lang="en-GB" sz="1800" b="1" dirty="0"/>
              <a:t>Summary: Living safely and fairly with Covid-19 (2/2)</a:t>
            </a:r>
          </a:p>
        </p:txBody>
      </p:sp>
      <p:sp>
        <p:nvSpPr>
          <p:cNvPr id="16" name="TextBox 15">
            <a:extLst>
              <a:ext uri="{FF2B5EF4-FFF2-40B4-BE49-F238E27FC236}">
                <a16:creationId xmlns:a16="http://schemas.microsoft.com/office/drawing/2014/main" id="{7F99463C-18E7-D0AA-7A40-0CE7DA6A2921}"/>
              </a:ext>
              <a:ext uri="{C183D7F6-B498-43B3-948B-1728B52AA6E4}">
                <adec:decorative xmlns:adec="http://schemas.microsoft.com/office/drawing/2017/decorative" val="0"/>
              </a:ext>
            </a:extLst>
          </p:cNvPr>
          <p:cNvSpPr txBox="1"/>
          <p:nvPr/>
        </p:nvSpPr>
        <p:spPr>
          <a:xfrm>
            <a:off x="561918" y="865621"/>
            <a:ext cx="3265998" cy="1292662"/>
          </a:xfrm>
          <a:prstGeom prst="rect">
            <a:avLst/>
          </a:prstGeom>
          <a:noFill/>
        </p:spPr>
        <p:txBody>
          <a:bodyPr wrap="square" lIns="0" tIns="0" rIns="0" bIns="0" rtlCol="0" anchor="t">
            <a:spAutoFit/>
          </a:bodyPr>
          <a:lstStyle/>
          <a:p>
            <a:pPr algn="ctr">
              <a:defRPr/>
            </a:pPr>
            <a:r>
              <a:rPr kumimoji="0" lang="en-GB" sz="1400" b="1" i="0" u="none" strike="noStrike" kern="1200" cap="none" spc="0" normalizeH="0" baseline="0" noProof="0" dirty="0">
                <a:ln>
                  <a:noFill/>
                </a:ln>
                <a:solidFill>
                  <a:srgbClr val="5C5B5A"/>
                </a:solidFill>
                <a:effectLst/>
                <a:uLnTx/>
                <a:uFillTx/>
                <a:latin typeface="Arial" panose="020B0604020202020204"/>
                <a:ea typeface="+mn-ea"/>
                <a:cs typeface="+mn-cs"/>
              </a:rPr>
              <a:t>Overall, around a quarter of respondents are still extremely or very worried about Covid-19 and its impacts</a:t>
            </a:r>
            <a:r>
              <a:rPr lang="en-GB" sz="1400" b="1" dirty="0">
                <a:solidFill>
                  <a:srgbClr val="5C5B5A"/>
                </a:solidFill>
                <a:latin typeface="Arial" panose="020B0604020202020204"/>
              </a:rPr>
              <a:t>. T</a:t>
            </a:r>
            <a:r>
              <a:rPr kumimoji="0" lang="en-GB" sz="1400" b="1" i="0" u="none" strike="noStrike" kern="1200" cap="none" spc="0" normalizeH="0" baseline="0" noProof="0" dirty="0">
                <a:ln>
                  <a:noFill/>
                </a:ln>
                <a:solidFill>
                  <a:srgbClr val="5C5B5A"/>
                </a:solidFill>
                <a:effectLst/>
                <a:uLnTx/>
                <a:uFillTx/>
                <a:latin typeface="Arial" panose="020B0604020202020204"/>
                <a:ea typeface="+mn-ea"/>
                <a:cs typeface="+mn-cs"/>
              </a:rPr>
              <a:t>his is a decrease from the previous </a:t>
            </a:r>
            <a:r>
              <a:rPr lang="en-GB" sz="1400" b="1" dirty="0">
                <a:solidFill>
                  <a:srgbClr val="5C5B5A"/>
                </a:solidFill>
                <a:latin typeface="Arial" panose="020B0604020202020204"/>
              </a:rPr>
              <a:t>survey in April (shown in brackets below)</a:t>
            </a:r>
          </a:p>
        </p:txBody>
      </p:sp>
      <p:graphicFrame>
        <p:nvGraphicFramePr>
          <p:cNvPr id="8" name="Chart Placeholder 10" descr="Pie chart showing that 22% of respondents are extremely or very worried about COVID-19 and its impacts">
            <a:extLst>
              <a:ext uri="{FF2B5EF4-FFF2-40B4-BE49-F238E27FC236}">
                <a16:creationId xmlns:a16="http://schemas.microsoft.com/office/drawing/2014/main" id="{B13EDDB8-F972-D8DE-F13D-CDFEEDA61DA2}"/>
              </a:ext>
            </a:extLst>
          </p:cNvPr>
          <p:cNvGraphicFramePr>
            <a:graphicFrameLocks/>
          </p:cNvGraphicFramePr>
          <p:nvPr>
            <p:extLst>
              <p:ext uri="{D42A27DB-BD31-4B8C-83A1-F6EECF244321}">
                <p14:modId xmlns:p14="http://schemas.microsoft.com/office/powerpoint/2010/main" val="2818936016"/>
              </p:ext>
            </p:extLst>
          </p:nvPr>
        </p:nvGraphicFramePr>
        <p:xfrm>
          <a:off x="225410" y="2383252"/>
          <a:ext cx="3751775" cy="325429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481B10E6-0A97-505F-5DA0-9095668F7AC0}"/>
              </a:ext>
            </a:extLst>
          </p:cNvPr>
          <p:cNvSpPr txBox="1"/>
          <p:nvPr/>
        </p:nvSpPr>
        <p:spPr>
          <a:xfrm>
            <a:off x="1793030" y="3395203"/>
            <a:ext cx="80182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5C5B5A"/>
                </a:solidFill>
                <a:latin typeface="Arial" panose="020B0604020202020204"/>
              </a:rPr>
              <a:t>22</a:t>
            </a:r>
            <a:r>
              <a:rPr kumimoji="0" lang="en-GB" sz="2400" b="1" i="0" u="none" strike="noStrike" kern="1200" cap="none" spc="0" normalizeH="0" baseline="0" noProof="0" dirty="0">
                <a:ln>
                  <a:noFill/>
                </a:ln>
                <a:solidFill>
                  <a:srgbClr val="5C5B5A"/>
                </a:solidFill>
                <a:effectLst/>
                <a:uLnTx/>
                <a:uFillTx/>
                <a:latin typeface="Arial" panose="020B0604020202020204"/>
                <a:ea typeface="+mn-ea"/>
                <a:cs typeface="+mn-cs"/>
              </a:rPr>
              <a:t>%</a:t>
            </a:r>
          </a:p>
        </p:txBody>
      </p:sp>
      <p:sp>
        <p:nvSpPr>
          <p:cNvPr id="6" name="TextBox 5">
            <a:extLst>
              <a:ext uri="{FF2B5EF4-FFF2-40B4-BE49-F238E27FC236}">
                <a16:creationId xmlns:a16="http://schemas.microsoft.com/office/drawing/2014/main" id="{0B9FF8AC-C8B7-5FDE-4CB2-D899D7F7D26A}"/>
              </a:ext>
            </a:extLst>
          </p:cNvPr>
          <p:cNvSpPr txBox="1"/>
          <p:nvPr/>
        </p:nvSpPr>
        <p:spPr>
          <a:xfrm>
            <a:off x="1804581" y="3742692"/>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(-7pp)</a:t>
            </a:r>
          </a:p>
        </p:txBody>
      </p:sp>
      <p:sp>
        <p:nvSpPr>
          <p:cNvPr id="4" name="TextBox 3">
            <a:extLst>
              <a:ext uri="{FF2B5EF4-FFF2-40B4-BE49-F238E27FC236}">
                <a16:creationId xmlns:a16="http://schemas.microsoft.com/office/drawing/2014/main" id="{85F0D121-04FC-D81E-A26A-9E13FA7B6225}"/>
              </a:ext>
            </a:extLst>
          </p:cNvPr>
          <p:cNvSpPr txBox="1"/>
          <p:nvPr/>
        </p:nvSpPr>
        <p:spPr>
          <a:xfrm>
            <a:off x="2294462" y="2317870"/>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(-3pp)</a:t>
            </a:r>
          </a:p>
        </p:txBody>
      </p:sp>
      <p:sp>
        <p:nvSpPr>
          <p:cNvPr id="9" name="TextBox 8">
            <a:extLst>
              <a:ext uri="{FF2B5EF4-FFF2-40B4-BE49-F238E27FC236}">
                <a16:creationId xmlns:a16="http://schemas.microsoft.com/office/drawing/2014/main" id="{392B59F0-72A7-7BB6-C212-7B722431CDD0}"/>
              </a:ext>
            </a:extLst>
          </p:cNvPr>
          <p:cNvSpPr txBox="1"/>
          <p:nvPr/>
        </p:nvSpPr>
        <p:spPr>
          <a:xfrm>
            <a:off x="3020734" y="2915667"/>
            <a:ext cx="59343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(-4pp)</a:t>
            </a:r>
          </a:p>
        </p:txBody>
      </p:sp>
      <p:sp>
        <p:nvSpPr>
          <p:cNvPr id="47" name="TextBox 46">
            <a:extLst>
              <a:ext uri="{FF2B5EF4-FFF2-40B4-BE49-F238E27FC236}">
                <a16:creationId xmlns:a16="http://schemas.microsoft.com/office/drawing/2014/main" id="{27172427-8005-4D65-95C3-3E4BB69D5D5E}"/>
              </a:ext>
            </a:extLst>
          </p:cNvPr>
          <p:cNvSpPr txBox="1"/>
          <p:nvPr/>
        </p:nvSpPr>
        <p:spPr>
          <a:xfrm>
            <a:off x="675438" y="4457095"/>
            <a:ext cx="63190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50000"/>
                  </a:prstClr>
                </a:solidFill>
                <a:effectLst/>
                <a:uLnTx/>
                <a:uFillTx/>
                <a:latin typeface="Arial" panose="020B0604020202020204"/>
                <a:ea typeface="+mn-ea"/>
                <a:cs typeface="+mn-cs"/>
              </a:rPr>
              <a:t>(+7pp)</a:t>
            </a:r>
          </a:p>
        </p:txBody>
      </p:sp>
      <p:cxnSp>
        <p:nvCxnSpPr>
          <p:cNvPr id="12" name="Straight Connector 11">
            <a:extLst>
              <a:ext uri="{FF2B5EF4-FFF2-40B4-BE49-F238E27FC236}">
                <a16:creationId xmlns:a16="http://schemas.microsoft.com/office/drawing/2014/main" id="{16E97F3C-B79F-FBCC-68EF-0D5540F19A92}"/>
              </a:ext>
              <a:ext uri="{C183D7F6-B498-43B3-948B-1728B52AA6E4}">
                <adec:decorative xmlns:adec="http://schemas.microsoft.com/office/drawing/2017/decorative" val="1"/>
              </a:ext>
            </a:extLst>
          </p:cNvPr>
          <p:cNvCxnSpPr>
            <a:cxnSpLocks/>
          </p:cNvCxnSpPr>
          <p:nvPr/>
        </p:nvCxnSpPr>
        <p:spPr>
          <a:xfrm>
            <a:off x="4091204" y="952507"/>
            <a:ext cx="0" cy="514221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9534D5F-9D35-045D-DBD5-9A0E4A95C22E}"/>
              </a:ext>
            </a:extLst>
          </p:cNvPr>
          <p:cNvSpPr txBox="1"/>
          <p:nvPr/>
        </p:nvSpPr>
        <p:spPr>
          <a:xfrm>
            <a:off x="4341104" y="782584"/>
            <a:ext cx="7519386" cy="523220"/>
          </a:xfrm>
          <a:prstGeom prst="rect">
            <a:avLst/>
          </a:prstGeom>
          <a:noFill/>
        </p:spPr>
        <p:txBody>
          <a:bodyPr wrap="square" rtlCol="0">
            <a:spAutoFit/>
          </a:bodyPr>
          <a:lstStyle>
            <a:defPPr>
              <a:defRPr lang="en-US"/>
            </a:defPPr>
            <a:lvl1pPr>
              <a:defRPr sz="2400" b="1">
                <a:solidFill>
                  <a:srgbClr val="5C5B5A"/>
                </a:solidFill>
                <a:latin typeface="+mj-lt"/>
                <a:ea typeface="+mj-ea"/>
                <a:cs typeface="+mj-cs"/>
              </a:defRPr>
            </a:lvl1pPr>
          </a:lstStyle>
          <a:p>
            <a:pPr algn="ctr"/>
            <a:r>
              <a:rPr lang="en-GB" sz="1400" dirty="0"/>
              <a:t>Over half of respondents said it was very likely that they would get a Covid-19 booster and a flu vaccine if offered one this winter</a:t>
            </a:r>
          </a:p>
        </p:txBody>
      </p:sp>
      <p:graphicFrame>
        <p:nvGraphicFramePr>
          <p:cNvPr id="17" name="Chart Placeholder 20" descr="Bar chart showing likelihood of getting the Covid-19 and flu vaccine this winter. 64% are likely to get the flu vaccine, 68% are likely to get the Covid-19 vaccine/booster  ">
            <a:extLst>
              <a:ext uri="{FF2B5EF4-FFF2-40B4-BE49-F238E27FC236}">
                <a16:creationId xmlns:a16="http://schemas.microsoft.com/office/drawing/2014/main" id="{F614CDA4-107E-44E2-AB79-56FE7D43DE94}"/>
              </a:ext>
            </a:extLst>
          </p:cNvPr>
          <p:cNvGraphicFramePr>
            <a:graphicFrameLocks/>
          </p:cNvGraphicFramePr>
          <p:nvPr>
            <p:extLst>
              <p:ext uri="{D42A27DB-BD31-4B8C-83A1-F6EECF244321}">
                <p14:modId xmlns:p14="http://schemas.microsoft.com/office/powerpoint/2010/main" val="3094051150"/>
              </p:ext>
            </p:extLst>
          </p:nvPr>
        </p:nvGraphicFramePr>
        <p:xfrm>
          <a:off x="3999201" y="1490854"/>
          <a:ext cx="5172065" cy="22080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Placeholder 20" descr="Bar chart showing likelihood of getting vaccines this winter. 58% reported they were likely to get both the Covid-19 vaccine and the flu vaccine. 15% reported they were unlikely to get either ">
            <a:extLst>
              <a:ext uri="{FF2B5EF4-FFF2-40B4-BE49-F238E27FC236}">
                <a16:creationId xmlns:a16="http://schemas.microsoft.com/office/drawing/2014/main" id="{0A1D1D72-D5F1-AA57-BFC1-66F2EC853257}"/>
              </a:ext>
            </a:extLst>
          </p:cNvPr>
          <p:cNvGraphicFramePr>
            <a:graphicFrameLocks/>
          </p:cNvGraphicFramePr>
          <p:nvPr>
            <p:extLst>
              <p:ext uri="{D42A27DB-BD31-4B8C-83A1-F6EECF244321}">
                <p14:modId xmlns:p14="http://schemas.microsoft.com/office/powerpoint/2010/main" val="2579216974"/>
              </p:ext>
            </p:extLst>
          </p:nvPr>
        </p:nvGraphicFramePr>
        <p:xfrm>
          <a:off x="9193282" y="1332163"/>
          <a:ext cx="2843021" cy="2382065"/>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a:extLst>
              <a:ext uri="{FF2B5EF4-FFF2-40B4-BE49-F238E27FC236}">
                <a16:creationId xmlns:a16="http://schemas.microsoft.com/office/drawing/2014/main" id="{856138F1-49AB-84D4-3E03-82A931145847}"/>
              </a:ext>
            </a:extLst>
          </p:cNvPr>
          <p:cNvSpPr txBox="1"/>
          <p:nvPr/>
        </p:nvSpPr>
        <p:spPr>
          <a:xfrm>
            <a:off x="4495993" y="3995430"/>
            <a:ext cx="7015351" cy="523220"/>
          </a:xfrm>
          <a:prstGeom prst="rect">
            <a:avLst/>
          </a:prstGeom>
          <a:noFill/>
        </p:spPr>
        <p:txBody>
          <a:bodyPr wrap="square" lIns="91440" tIns="45720" rIns="91440" bIns="45720" anchor="t">
            <a:spAutoFit/>
          </a:bodyPr>
          <a:lstStyle/>
          <a:p>
            <a:pPr algn="ctr">
              <a:defRPr sz="1100" b="1" i="0" u="none" strike="noStrike" kern="1200" spc="0" baseline="0">
                <a:solidFill>
                  <a:srgbClr val="5C5B5A"/>
                </a:solidFill>
                <a:latin typeface="+mn-lt"/>
                <a:ea typeface="+mn-ea"/>
                <a:cs typeface="+mn-cs"/>
              </a:defRPr>
            </a:pPr>
            <a:r>
              <a:rPr lang="en-GB" sz="1400" b="1" baseline="0" dirty="0"/>
              <a:t>The most common reasons for not getting a Covid-19 vaccine </a:t>
            </a:r>
            <a:r>
              <a:rPr lang="en-GB" sz="1400" b="1" dirty="0">
                <a:solidFill>
                  <a:srgbClr val="5C5B5A"/>
                </a:solidFill>
              </a:rPr>
              <a:t>are</a:t>
            </a:r>
            <a:r>
              <a:rPr lang="en-GB" sz="1400" b="1" baseline="0" dirty="0">
                <a:solidFill>
                  <a:srgbClr val="FF0000"/>
                </a:solidFill>
              </a:rPr>
              <a:t> </a:t>
            </a:r>
            <a:r>
              <a:rPr lang="en-GB" sz="1400" b="1" dirty="0"/>
              <a:t>not</a:t>
            </a:r>
            <a:r>
              <a:rPr lang="en-GB" sz="1400" b="1" baseline="0" dirty="0"/>
              <a:t> wanting the vaccine side effects</a:t>
            </a:r>
            <a:r>
              <a:rPr lang="en-GB" sz="1400" b="1" dirty="0"/>
              <a:t>, </a:t>
            </a:r>
            <a:r>
              <a:rPr lang="en-GB" sz="1400" b="1" dirty="0">
                <a:solidFill>
                  <a:srgbClr val="5C5B5A"/>
                </a:solidFill>
              </a:rPr>
              <a:t>and</a:t>
            </a:r>
            <a:r>
              <a:rPr lang="en-GB" sz="1400" b="1" dirty="0">
                <a:solidFill>
                  <a:srgbClr val="FF0000"/>
                </a:solidFill>
              </a:rPr>
              <a:t> </a:t>
            </a:r>
            <a:r>
              <a:rPr lang="en-GB" sz="1400" b="1" dirty="0">
                <a:solidFill>
                  <a:srgbClr val="5C5B5A"/>
                </a:solidFill>
              </a:rPr>
              <a:t>not </a:t>
            </a:r>
            <a:r>
              <a:rPr lang="en-GB" sz="1400" b="1" dirty="0"/>
              <a:t>trusting the motivations behind it (n=296)</a:t>
            </a:r>
          </a:p>
        </p:txBody>
      </p:sp>
      <p:graphicFrame>
        <p:nvGraphicFramePr>
          <p:cNvPr id="11" name="Chart 10" descr="Bar chart showing that 40% of people don't want to get a Covid-19 vaccine because they don't want the side effects, 34% don't trust the motivations behind the vaccines, 26% don't believe they work, 23% don't believe Covid-19 or the flu will make them ill if they got it and 19% don't know enough about the vaccines.">
            <a:extLst>
              <a:ext uri="{FF2B5EF4-FFF2-40B4-BE49-F238E27FC236}">
                <a16:creationId xmlns:a16="http://schemas.microsoft.com/office/drawing/2014/main" id="{A9D73E2E-CB7C-48D5-A4D9-4E7EF9F3AEA6}"/>
              </a:ext>
            </a:extLst>
          </p:cNvPr>
          <p:cNvGraphicFramePr/>
          <p:nvPr>
            <p:extLst>
              <p:ext uri="{D42A27DB-BD31-4B8C-83A1-F6EECF244321}">
                <p14:modId xmlns:p14="http://schemas.microsoft.com/office/powerpoint/2010/main" val="1539973555"/>
              </p:ext>
            </p:extLst>
          </p:nvPr>
        </p:nvGraphicFramePr>
        <p:xfrm>
          <a:off x="4998577" y="4355550"/>
          <a:ext cx="6490547" cy="1885452"/>
        </p:xfrm>
        <a:graphic>
          <a:graphicData uri="http://schemas.openxmlformats.org/drawingml/2006/chart">
            <c:chart xmlns:c="http://schemas.openxmlformats.org/drawingml/2006/chart" xmlns:r="http://schemas.openxmlformats.org/officeDocument/2006/relationships" r:id="rId6"/>
          </a:graphicData>
        </a:graphic>
      </p:graphicFrame>
      <p:sp>
        <p:nvSpPr>
          <p:cNvPr id="18" name="Slide Number Placeholder 4">
            <a:extLst>
              <a:ext uri="{FF2B5EF4-FFF2-40B4-BE49-F238E27FC236}">
                <a16:creationId xmlns:a16="http://schemas.microsoft.com/office/drawing/2014/main" id="{CDFB6D60-0E67-556F-7B83-85C8184FED2B}"/>
              </a:ext>
            </a:extLst>
          </p:cNvPr>
          <p:cNvSpPr txBox="1">
            <a:spLocks/>
          </p:cNvSpPr>
          <p:nvPr/>
        </p:nvSpPr>
        <p:spPr>
          <a:xfrm>
            <a:off x="11553947" y="6320788"/>
            <a:ext cx="482356" cy="36933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FD5D5F4F-603C-4AB0-922F-C42AF3B2CB87}" type="slidenum">
              <a:rPr kumimoji="0" lang="en-GB" sz="1800" b="0" i="0" u="none" strike="noStrike" kern="1200" cap="none" spc="0" normalizeH="0" baseline="0" noProof="0" smtClean="0">
                <a:ln>
                  <a:noFill/>
                </a:ln>
                <a:solidFill>
                  <a:srgbClr val="5C5B5A"/>
                </a:solidFill>
                <a:effectLst/>
                <a:uLnTx/>
                <a:uFillTx/>
                <a:latin typeface="Calibri" panose="020F0502020204030204" pitchFamily="34" charset="0"/>
                <a:ea typeface="+mn-ea"/>
                <a:cs typeface="Calibri" panose="020F050202020403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800" b="0" i="0" u="none" strike="noStrike" kern="1200" cap="none" spc="0" normalizeH="0" baseline="0" noProof="0" dirty="0">
              <a:ln>
                <a:noFill/>
              </a:ln>
              <a:solidFill>
                <a:srgbClr val="5C5B5A"/>
              </a:solidFill>
              <a:effectLst/>
              <a:uLnTx/>
              <a:uFillTx/>
              <a:latin typeface="Calibri" panose="020F0502020204030204" pitchFamily="34" charset="0"/>
              <a:ea typeface="+mn-ea"/>
              <a:cs typeface="Calibri" panose="020F0502020204030204" pitchFamily="34" charset="0"/>
            </a:endParaRPr>
          </a:p>
        </p:txBody>
      </p:sp>
      <p:cxnSp>
        <p:nvCxnSpPr>
          <p:cNvPr id="30" name="Straight Arrow Connector 29">
            <a:extLst>
              <a:ext uri="{FF2B5EF4-FFF2-40B4-BE49-F238E27FC236}">
                <a16:creationId xmlns:a16="http://schemas.microsoft.com/office/drawing/2014/main" id="{23C4EA6C-FD78-425D-871F-922B71A62854}"/>
              </a:ext>
              <a:ext uri="{C183D7F6-B498-43B3-948B-1728B52AA6E4}">
                <adec:decorative xmlns:adec="http://schemas.microsoft.com/office/drawing/2017/decorative" val="1"/>
              </a:ext>
            </a:extLst>
          </p:cNvPr>
          <p:cNvCxnSpPr/>
          <p:nvPr/>
        </p:nvCxnSpPr>
        <p:spPr>
          <a:xfrm>
            <a:off x="9753600" y="1315009"/>
            <a:ext cx="0" cy="360000"/>
          </a:xfrm>
          <a:prstGeom prst="straightConnector1">
            <a:avLst/>
          </a:prstGeom>
          <a:ln w="31750">
            <a:solidFill>
              <a:srgbClr val="00969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8624B12-15AE-4FC1-A135-590034023E9C}"/>
              </a:ext>
              <a:ext uri="{C183D7F6-B498-43B3-948B-1728B52AA6E4}">
                <adec:decorative xmlns:adec="http://schemas.microsoft.com/office/drawing/2017/decorative" val="1"/>
              </a:ext>
            </a:extLst>
          </p:cNvPr>
          <p:cNvCxnSpPr/>
          <p:nvPr/>
        </p:nvCxnSpPr>
        <p:spPr>
          <a:xfrm flipH="1">
            <a:off x="6365624" y="1315009"/>
            <a:ext cx="3384000" cy="0"/>
          </a:xfrm>
          <a:prstGeom prst="line">
            <a:avLst/>
          </a:prstGeom>
          <a:ln w="31750">
            <a:solidFill>
              <a:srgbClr val="009690"/>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65DAD4A-62C0-4AF9-9902-F6D27DF63819}"/>
              </a:ext>
              <a:ext uri="{C183D7F6-B498-43B3-948B-1728B52AA6E4}">
                <adec:decorative xmlns:adec="http://schemas.microsoft.com/office/drawing/2017/decorative" val="1"/>
              </a:ext>
            </a:extLst>
          </p:cNvPr>
          <p:cNvCxnSpPr/>
          <p:nvPr/>
        </p:nvCxnSpPr>
        <p:spPr>
          <a:xfrm flipV="1">
            <a:off x="6365625" y="1315009"/>
            <a:ext cx="0" cy="175845"/>
          </a:xfrm>
          <a:prstGeom prst="line">
            <a:avLst/>
          </a:prstGeom>
          <a:ln w="31750">
            <a:solidFill>
              <a:srgbClr val="009690"/>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0D7B475-76FD-43C8-B024-0E9198533641}"/>
              </a:ext>
              <a:ext uri="{C183D7F6-B498-43B3-948B-1728B52AA6E4}">
                <adec:decorative xmlns:adec="http://schemas.microsoft.com/office/drawing/2017/decorative" val="1"/>
              </a:ext>
            </a:extLst>
          </p:cNvPr>
          <p:cNvCxnSpPr>
            <a:cxnSpLocks/>
          </p:cNvCxnSpPr>
          <p:nvPr/>
        </p:nvCxnSpPr>
        <p:spPr>
          <a:xfrm flipV="1">
            <a:off x="8253036" y="1332163"/>
            <a:ext cx="0" cy="175845"/>
          </a:xfrm>
          <a:prstGeom prst="line">
            <a:avLst/>
          </a:prstGeom>
          <a:ln w="31750">
            <a:solidFill>
              <a:srgbClr val="009690"/>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1363F2B-14B6-4294-B3CF-7DA5A3C12A92}"/>
              </a:ext>
              <a:ext uri="{C183D7F6-B498-43B3-948B-1728B52AA6E4}">
                <adec:decorative xmlns:adec="http://schemas.microsoft.com/office/drawing/2017/decorative" val="1"/>
              </a:ext>
            </a:extLst>
          </p:cNvPr>
          <p:cNvCxnSpPr>
            <a:cxnSpLocks/>
          </p:cNvCxnSpPr>
          <p:nvPr/>
        </p:nvCxnSpPr>
        <p:spPr>
          <a:xfrm flipV="1">
            <a:off x="9753599" y="3282462"/>
            <a:ext cx="0" cy="560719"/>
          </a:xfrm>
          <a:prstGeom prst="straightConnector1">
            <a:avLst/>
          </a:prstGeom>
          <a:ln w="31750">
            <a:solidFill>
              <a:srgbClr val="FF000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E44CB0D-56C7-4895-8368-E4233A77B42A}"/>
              </a:ext>
              <a:ext uri="{C183D7F6-B498-43B3-948B-1728B52AA6E4}">
                <adec:decorative xmlns:adec="http://schemas.microsoft.com/office/drawing/2017/decorative" val="1"/>
              </a:ext>
            </a:extLst>
          </p:cNvPr>
          <p:cNvCxnSpPr/>
          <p:nvPr/>
        </p:nvCxnSpPr>
        <p:spPr>
          <a:xfrm flipH="1">
            <a:off x="6365623" y="3843181"/>
            <a:ext cx="3384000" cy="0"/>
          </a:xfrm>
          <a:prstGeom prst="line">
            <a:avLst/>
          </a:prstGeom>
          <a:ln w="317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8DC6A30-699B-455E-97B7-8F9732EB99C3}"/>
              </a:ext>
              <a:ext uri="{C183D7F6-B498-43B3-948B-1728B52AA6E4}">
                <adec:decorative xmlns:adec="http://schemas.microsoft.com/office/drawing/2017/decorative" val="1"/>
              </a:ext>
            </a:extLst>
          </p:cNvPr>
          <p:cNvCxnSpPr>
            <a:cxnSpLocks/>
          </p:cNvCxnSpPr>
          <p:nvPr/>
        </p:nvCxnSpPr>
        <p:spPr>
          <a:xfrm flipV="1">
            <a:off x="6365624" y="3679059"/>
            <a:ext cx="0" cy="175845"/>
          </a:xfrm>
          <a:prstGeom prst="line">
            <a:avLst/>
          </a:prstGeom>
          <a:ln w="317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81AD8D1-A9AB-4885-BC3B-D0F236B48CC8}"/>
              </a:ext>
              <a:ext uri="{C183D7F6-B498-43B3-948B-1728B52AA6E4}">
                <adec:decorative xmlns:adec="http://schemas.microsoft.com/office/drawing/2017/decorative" val="1"/>
              </a:ext>
            </a:extLst>
          </p:cNvPr>
          <p:cNvCxnSpPr>
            <a:cxnSpLocks/>
          </p:cNvCxnSpPr>
          <p:nvPr/>
        </p:nvCxnSpPr>
        <p:spPr>
          <a:xfrm flipV="1">
            <a:off x="8253035" y="3679059"/>
            <a:ext cx="0" cy="175845"/>
          </a:xfrm>
          <a:prstGeom prst="line">
            <a:avLst/>
          </a:prstGeom>
          <a:ln w="31750">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0940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35e3c746-8a33-4472-ba5f-a83161b34f9f"/>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BMG Research">
      <a:dk1>
        <a:srgbClr val="002F5F"/>
      </a:dk1>
      <a:lt1>
        <a:srgbClr val="FFFFFF"/>
      </a:lt1>
      <a:dk2>
        <a:srgbClr val="000000"/>
      </a:dk2>
      <a:lt2>
        <a:srgbClr val="FFFFFF"/>
      </a:lt2>
      <a:accent1>
        <a:srgbClr val="0039A6"/>
      </a:accent1>
      <a:accent2>
        <a:srgbClr val="8C6CD0"/>
      </a:accent2>
      <a:accent3>
        <a:srgbClr val="D10074"/>
      </a:accent3>
      <a:accent4>
        <a:srgbClr val="FFC000"/>
      </a:accent4>
      <a:accent5>
        <a:srgbClr val="5B9BD5"/>
      </a:accent5>
      <a:accent6>
        <a:srgbClr val="70AD47"/>
      </a:accent6>
      <a:hlink>
        <a:srgbClr val="D10074"/>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10127_PowerPoint template_accessible_IG (1)" id="{E684B8A4-2F72-432E-B669-1045F3F8890C}" vid="{3350FCE5-B905-437B-BDD6-D3FD70C3CE4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FE055041E8254B8A6D76B64478F329" ma:contentTypeVersion="16" ma:contentTypeDescription="Create a new document." ma:contentTypeScope="" ma:versionID="75cf14f84f499b751697c513b21c64ad">
  <xsd:schema xmlns:xsd="http://www.w3.org/2001/XMLSchema" xmlns:xs="http://www.w3.org/2001/XMLSchema" xmlns:p="http://schemas.microsoft.com/office/2006/metadata/properties" xmlns:ns2="5cd17271-0186-4a94-a8e5-2a85c0fb5d22" xmlns:ns3="bc82aed4-c161-4654-bb9f-d351edfac1aa" targetNamespace="http://schemas.microsoft.com/office/2006/metadata/properties" ma:root="true" ma:fieldsID="fe0de73e6f787721c3834b520d51d7c7" ns2:_="" ns3:_="">
    <xsd:import namespace="5cd17271-0186-4a94-a8e5-2a85c0fb5d22"/>
    <xsd:import namespace="bc82aed4-c161-4654-bb9f-d351edfac1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OCR"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d17271-0186-4a94-a8e5-2a85c0fb5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befa96b-bd20-4642-aeb5-bb74a145ad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c82aed4-c161-4654-bb9f-d351edfac1a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d71542-4c3e-4ec6-a2b3-d174b35c905c}" ma:internalName="TaxCatchAll" ma:showField="CatchAllData" ma:web="bc82aed4-c161-4654-bb9f-d351edfac1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cd17271-0186-4a94-a8e5-2a85c0fb5d22">
      <Terms xmlns="http://schemas.microsoft.com/office/infopath/2007/PartnerControls"/>
    </lcf76f155ced4ddcb4097134ff3c332f>
    <TaxCatchAll xmlns="bc82aed4-c161-4654-bb9f-d351edfac1aa" xsi:nil="true"/>
  </documentManagement>
</p:properties>
</file>

<file path=customXml/itemProps1.xml><?xml version="1.0" encoding="utf-8"?>
<ds:datastoreItem xmlns:ds="http://schemas.openxmlformats.org/officeDocument/2006/customXml" ds:itemID="{C5B18643-CDB6-4C2E-B486-3C9662BFE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d17271-0186-4a94-a8e5-2a85c0fb5d22"/>
    <ds:schemaRef ds:uri="bc82aed4-c161-4654-bb9f-d351edfac1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ADFE9B-928C-497A-A7C7-E2D995FDA2B1}">
  <ds:schemaRefs>
    <ds:schemaRef ds:uri="http://schemas.microsoft.com/sharepoint/v3/contenttype/forms"/>
  </ds:schemaRefs>
</ds:datastoreItem>
</file>

<file path=customXml/itemProps3.xml><?xml version="1.0" encoding="utf-8"?>
<ds:datastoreItem xmlns:ds="http://schemas.openxmlformats.org/officeDocument/2006/customXml" ds:itemID="{027783B6-01C1-45EF-9799-0D335554BA9A}">
  <ds:schemaRefs>
    <ds:schemaRef ds:uri="http://purl.org/dc/dcmitype/"/>
    <ds:schemaRef ds:uri="5cd17271-0186-4a94-a8e5-2a85c0fb5d22"/>
    <ds:schemaRef ds:uri="http://www.w3.org/XML/1998/namespace"/>
    <ds:schemaRef ds:uri="http://purl.org/dc/term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bc82aed4-c161-4654-bb9f-d351edfac1aa"/>
  </ds:schemaRefs>
</ds:datastoreItem>
</file>

<file path=docProps/app.xml><?xml version="1.0" encoding="utf-8"?>
<Properties xmlns="http://schemas.openxmlformats.org/officeDocument/2006/extended-properties" xmlns:vt="http://schemas.openxmlformats.org/officeDocument/2006/docPropsVTypes">
  <TotalTime>1645</TotalTime>
  <Words>17315</Words>
  <Application>Microsoft Office PowerPoint</Application>
  <PresentationFormat>Widescreen</PresentationFormat>
  <Paragraphs>1476</Paragraphs>
  <Slides>74</Slides>
  <Notes>35</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74</vt:i4>
      </vt:variant>
    </vt:vector>
  </HeadingPairs>
  <TitlesOfParts>
    <vt:vector size="80" baseType="lpstr">
      <vt:lpstr>Arial</vt:lpstr>
      <vt:lpstr>Calibri</vt:lpstr>
      <vt:lpstr>Courier New</vt:lpstr>
      <vt:lpstr>Office Theme</vt:lpstr>
      <vt:lpstr>Custom Design</vt:lpstr>
      <vt:lpstr>think-cell Slide</vt:lpstr>
      <vt:lpstr>Greater Manchester Residents’ Survey</vt:lpstr>
      <vt:lpstr>Report contents</vt:lpstr>
      <vt:lpstr>Introduction and methodology</vt:lpstr>
      <vt:lpstr>Background</vt:lpstr>
      <vt:lpstr>Methodology and sample</vt:lpstr>
      <vt:lpstr>Report contents and guidance</vt:lpstr>
      <vt:lpstr>Living safely and fairly with Covid-19</vt:lpstr>
      <vt:lpstr>Living safely and fairly with Covid-19 – key findings</vt:lpstr>
      <vt:lpstr>Summary: Living safely and fairly with Covid-19 (2/2)</vt:lpstr>
      <vt:lpstr>Summary: Living safely and fairly with Covid-19 (1/2)</vt:lpstr>
      <vt:lpstr>Overall, under a quarter (23%) of respondents are very or extremely worried about Covid-19. Those more worried include those who might struggle with access to food and those whose first language is not English  </vt:lpstr>
      <vt:lpstr>After remaining steady at under three in ten from December ‘21 to April ‘22, the proportion of respondents who say they are extremely or very worried about Covid-19 and its impacts has decreased to under a quarter (23%)</vt:lpstr>
      <vt:lpstr>Around two thirds of respondents are likely to get a Covid-19 vaccine/booster (68%) or flu jab (64%) if offered one this winter. Three in five (58%) are likely to get both vaccines, while 15% are unlikely to get either</vt:lpstr>
      <vt:lpstr>Two fifths (40%) of respondents who are unlikely to get the Covid-19 vaccine say this is because they do not want the side effects associated with it, while a third (34%) don’t trust the motivations behind it</vt:lpstr>
      <vt:lpstr>Nearly two thirds (62%) of respondents have had Covid-19 at some point. Just over half (52%) have definitely had it, having tested positive. Those aged 25-34 (65%) are significantly more likely to have had a confirmed case </vt:lpstr>
      <vt:lpstr>Of those who have tested positive for Covid-19, over half (57%) have most recently done so over 6 months ago</vt:lpstr>
      <vt:lpstr>39% of those who have had Covid-19 are experiencing some lasting impacts. Of these, over two thirds (71%) are experiencing physical symptoms, and two fifths (40%) mental health or wellbeing impacts </vt:lpstr>
      <vt:lpstr>The proportion of respondents saying they wear face coverings in any situation has significantly decreased since April. However, staying at home if you feel unwell has increased over the same period</vt:lpstr>
      <vt:lpstr>Food security</vt:lpstr>
      <vt:lpstr>Food security – key findings</vt:lpstr>
      <vt:lpstr>Approach and sample – Food security</vt:lpstr>
      <vt:lpstr>The food security score</vt:lpstr>
      <vt:lpstr>Summary: Food security</vt:lpstr>
      <vt:lpstr>Summary: Food security – Households without children</vt:lpstr>
      <vt:lpstr>Summary: Food security – Households with children</vt:lpstr>
      <vt:lpstr>Summary: Food security – Spring (survey 1+2) vs September (survey 3) comparison</vt:lpstr>
      <vt:lpstr>There has been an increase since Spring in the proportion of respondents who are worried about their food running out (32% to 39%), who couldn’t afford balanced meals (33% to 42%), or whose food didn’t last and couldn’t afford more (28% to 36%)</vt:lpstr>
      <vt:lpstr>The proportion of households in Greater Manchester having their eating habits impacted in any way due to lack of money has increased since Spring. Younger respondents, disabled respondents, parents of young children and those within racially minoritised communities are particularly likely to be impacted</vt:lpstr>
      <vt:lpstr>Around a third of respondents who are cutting the size of meals (31%) or not eating for a whole day (33%) are having to do this every month. This proportion has not changed since Spring</vt:lpstr>
      <vt:lpstr>Food insecurity – already established as disproportionately challenging for households with children in Surveys 1 and 2 – continues to have a range of impacts on families</vt:lpstr>
      <vt:lpstr>Cost of living</vt:lpstr>
      <vt:lpstr>Cost of living – key findings (1/2)</vt:lpstr>
      <vt:lpstr>Cost of living – key findings (2/2)</vt:lpstr>
      <vt:lpstr>Approach and sample – Cost of living </vt:lpstr>
      <vt:lpstr>Summary: Cost of living </vt:lpstr>
      <vt:lpstr>Summary: Financial security</vt:lpstr>
      <vt:lpstr>The proportion of respondents who say they have very high life satisfaction has slightly decreased since April (17% vs. 19%). Those with lower life satisfaction include disabled respondents and those in financially precarious situations</vt:lpstr>
      <vt:lpstr>Over two fifths (43%) of respondents say they feel highly anxious, which has increased slightly since April. Disabled respondents (including those with mental ill health) and those whose first language is not English are more likely to feel anxious</vt:lpstr>
      <vt:lpstr>Over 4 in 5 (81%) are worried about the rising costs of living, with around 2 in 5 (39%) very worried - the latter being significantly higher than elsewhere in the country</vt:lpstr>
      <vt:lpstr>Over 4 in 5 (84%) respondents say their cost of living has increased in the last month, a little lower than the ONS national average but still the vast majority. Food price increases, alongside a rise in energy bills and the price of fuel, are the primary drivers of this rise</vt:lpstr>
      <vt:lpstr>Respondents in Greater Manchester are more likely than the ONS national average to be taking all actions with regards to combating the rising cost of living. This includes spending less on non-essential items (68% vs. 65%), or using less energy (62% vs. 55%)</vt:lpstr>
      <vt:lpstr>Greater Manchester respondents are less likely than the ONS national average to be able to afford an unexpected expense (47% vs. 53%) and more likely to have borrowed more money in the past month compared to the same time last year (35% vs. 22%)</vt:lpstr>
      <vt:lpstr>Parents of younger children, respondents from within racially minoritised communities and lower-income backgrounds are more likely to have borrowed more/used more credit than the same time a year ago</vt:lpstr>
      <vt:lpstr>Over half of respondents say they are having difficulty being able to afford their energy costs (56%), significantly higher than the national average. Parents and disabled respondents are among those more likely to find it difficult  </vt:lpstr>
      <vt:lpstr>Over half of respondents have attempted to reduce the energy that they are using in their homes by turning down their heating and electricity (56%) or turning off appliances (55%)</vt:lpstr>
      <vt:lpstr>Survey responses suggest a gradual increase in the proportion of GM residents with a prepayment meter (23% now, compared to 17% twelve months ago). </vt:lpstr>
      <vt:lpstr>Almost two thirds (64%) of respondents are shopping in cheaper stores, whilst over half are using loyalty cards to access discounts or deals (56%)</vt:lpstr>
      <vt:lpstr>Almost a quarter of respondents would like to hear about the support available for using loyalty cards to qualify for discounts and deals (24%) and buying in-season food (23%). A fifth want support with meal plans, shopping at cheaper stores or joining a community cooking club (20%)</vt:lpstr>
      <vt:lpstr>Parents, especially those with young children, those within racially minoritised groups and (as expected) those in financially precarious situations are more likely to want to hear or get support for cost-saving actions</vt:lpstr>
      <vt:lpstr>Digital inclusion – telephone sample only</vt:lpstr>
      <vt:lpstr>Digital inclusion – key findings</vt:lpstr>
      <vt:lpstr>Approach and sample – Digital inclusion</vt:lpstr>
      <vt:lpstr>Summary: Digital Inclusion</vt:lpstr>
      <vt:lpstr>Respondents are more likely to say they personally do any activity online than others in their household. Those aged 65+, retired people, disabled respondents, and those not in employment are more likely than GM respondents overall to not do any activities online</vt:lpstr>
      <vt:lpstr>Respondents are less likely than they were in Spring to be looking online for public services information (85% vs 78%), or listening to live or catch-up radio (52% vs 39%)</vt:lpstr>
      <vt:lpstr>Over 1 in 5 respondents say they (17%) are not confident using digital services online. 16% say that others in their household are not confident in doing this. Those more likely to not be confident are aged 75+, are disabled, or are 1 person households</vt:lpstr>
      <vt:lpstr>If respondents are experiencing digital exclusions, they are most likely to say that their household is digitally excluded due to a lack of skills or support to allow them to access digital online services</vt:lpstr>
      <vt:lpstr>Disabled respondents or those aged 75+ are far more likely to not have access or the skills and support to get online all or most of the time</vt:lpstr>
      <vt:lpstr>Respondents are just as likely as they were in Spring to have consistent access to an internet connection or devices to get online. However, they are slightly less likely to be able to afford access or to have the skills they need to get online</vt:lpstr>
      <vt:lpstr>Over a third of respondents (36%) highlighted that they have experienced at least one aspect of digital exclusion. This rises to two thirds (68%) of those aged over 75</vt:lpstr>
      <vt:lpstr>Only a small minority (4%) of respondents say that they or others in their households do not use digital services online. This proportion is significantly higher amongst those aged 75+ (29%)</vt:lpstr>
      <vt:lpstr>Respondents are slightly less likely than they were in Spring to say that they do not use digital services online and slightly more likely to say that they use them, but want to do so more</vt:lpstr>
      <vt:lpstr>Appendix: Summaries by local area</vt:lpstr>
      <vt:lpstr>Bolton</vt:lpstr>
      <vt:lpstr>Bury</vt:lpstr>
      <vt:lpstr>Manchester</vt:lpstr>
      <vt:lpstr>Oldham</vt:lpstr>
      <vt:lpstr>Rochdale</vt:lpstr>
      <vt:lpstr>Salford</vt:lpstr>
      <vt:lpstr>Stockport</vt:lpstr>
      <vt:lpstr>Tameside</vt:lpstr>
      <vt:lpstr>Trafford</vt:lpstr>
      <vt:lpstr>Wigan</vt:lpstr>
      <vt:lpstr>Carried out on behalf of Greater Manchester partners by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Leach, Kate</cp:lastModifiedBy>
  <cp:revision>53</cp:revision>
  <cp:lastPrinted>2020-10-22T16:13:18Z</cp:lastPrinted>
  <dcterms:created xsi:type="dcterms:W3CDTF">2020-09-16T14:43:21Z</dcterms:created>
  <dcterms:modified xsi:type="dcterms:W3CDTF">2022-10-05T11:40:34Z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0x01010096FE055041E8254B8A6D76B64478F329</vt:lpwstr>
  </property>
  <property fmtid="{D5CDD505-2E9C-101B-9397-08002B2CF9AE}" pid="3" name="MediaServiceImageTags">
    <vt:lpwstr/>
  </property>
</Properties>
</file>